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E86D8-E0DF-4665-AA80-EE42428C6D9D}" type="datetimeFigureOut">
              <a:rPr lang="zh-CN" altLang="en-US" smtClean="0"/>
              <a:pPr/>
              <a:t>2020/4/18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BEF4A-553F-40A2-B878-A3E65E81BB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EB09E2-0FAB-4D13-AD72-62A0802B010D}" type="slidenum">
              <a:rPr lang="zh-CN" altLang="en-US" smtClean="0"/>
              <a:pPr fontAlgn="base">
                <a:spcBef>
                  <a:spcPct val="0"/>
                </a:spcBef>
                <a:spcAft>
                  <a:spcPct val="0"/>
                </a:spcAft>
                <a:defRPr/>
              </a:pPr>
              <a:t>4</a:t>
            </a:fld>
            <a:endParaRPr lang="en-US" altLang="zh-CN" smtClean="0"/>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noFill/>
        </p:spPr>
        <p:txBody>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信号与系统</a:t>
            </a:r>
            <a:endParaRPr lang="zh-CN" altLang="en-US" dirty="0"/>
          </a:p>
        </p:txBody>
      </p:sp>
      <p:sp>
        <p:nvSpPr>
          <p:cNvPr id="3" name="副标题 2"/>
          <p:cNvSpPr>
            <a:spLocks noGrp="1"/>
          </p:cNvSpPr>
          <p:nvPr>
            <p:ph type="subTitle" idx="1"/>
          </p:nvPr>
        </p:nvSpPr>
        <p:spPr/>
        <p:txBody>
          <a:bodyPr/>
          <a:lstStyle/>
          <a:p>
            <a:r>
              <a:rPr lang="en-US" altLang="zh-CN" b="1" dirty="0" smtClean="0"/>
              <a:t>Signals and Systems</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2339752" y="476672"/>
            <a:ext cx="4229100" cy="5410200"/>
          </a:xfrm>
          <a:prstGeom prst="rect">
            <a:avLst/>
          </a:prstGeom>
          <a:noFill/>
          <a:ln w="9525">
            <a:noFill/>
            <a:miter lim="800000"/>
            <a:headEnd/>
            <a:tailEnd/>
          </a:ln>
        </p:spPr>
      </p:pic>
      <p:sp>
        <p:nvSpPr>
          <p:cNvPr id="5" name="TextBox 4"/>
          <p:cNvSpPr txBox="1"/>
          <p:nvPr/>
        </p:nvSpPr>
        <p:spPr>
          <a:xfrm>
            <a:off x="3131840" y="6021288"/>
            <a:ext cx="2659702" cy="461665"/>
          </a:xfrm>
          <a:prstGeom prst="rect">
            <a:avLst/>
          </a:prstGeom>
          <a:noFill/>
        </p:spPr>
        <p:txBody>
          <a:bodyPr wrap="none" rtlCol="0">
            <a:spAutoFit/>
          </a:bodyPr>
          <a:lstStyle/>
          <a:p>
            <a:r>
              <a:rPr lang="zh-CN" altLang="en-US" sz="2400" b="1" dirty="0" smtClean="0"/>
              <a:t>颈部核磁共振成像</a:t>
            </a:r>
            <a:endParaRPr lang="zh-CN" alt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    2. </a:t>
            </a:r>
            <a:r>
              <a:rPr lang="zh-CN" altLang="en-US" dirty="0" smtClean="0"/>
              <a:t>系统总会对给定的信号作出响应，产生另一个信号或另外的几个信号。</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683568" y="2780928"/>
            <a:ext cx="3528392" cy="3293671"/>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788024" y="2780928"/>
            <a:ext cx="3696088" cy="332804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b="1" dirty="0" smtClean="0">
                <a:solidFill>
                  <a:schemeClr val="accent6">
                    <a:lumMod val="50000"/>
                  </a:schemeClr>
                </a:solidFill>
              </a:rPr>
              <a:t>几个基本概念：</a:t>
            </a:r>
            <a:endParaRPr lang="en-US" altLang="zh-CN" b="1" dirty="0" smtClean="0">
              <a:solidFill>
                <a:schemeClr val="accent6">
                  <a:lumMod val="50000"/>
                </a:schemeClr>
              </a:solidFill>
            </a:endParaRPr>
          </a:p>
          <a:p>
            <a:pPr>
              <a:buNone/>
            </a:pPr>
            <a:endParaRPr lang="en-US" altLang="zh-CN" b="1" dirty="0" smtClean="0">
              <a:solidFill>
                <a:schemeClr val="accent6">
                  <a:lumMod val="50000"/>
                </a:schemeClr>
              </a:solidFill>
            </a:endParaRPr>
          </a:p>
          <a:p>
            <a:pPr>
              <a:buNone/>
            </a:pPr>
            <a:r>
              <a:rPr lang="en-US" altLang="zh-CN" dirty="0" smtClean="0"/>
              <a:t>1. </a:t>
            </a:r>
            <a:r>
              <a:rPr lang="zh-CN" altLang="en-US" b="1" dirty="0" smtClean="0">
                <a:solidFill>
                  <a:schemeClr val="accent6">
                    <a:lumMod val="50000"/>
                  </a:schemeClr>
                </a:solidFill>
              </a:rPr>
              <a:t>信息：</a:t>
            </a:r>
            <a:r>
              <a:rPr lang="zh-CN" altLang="en-US" dirty="0" smtClean="0"/>
              <a:t>是指存在于客观世界的一种事物形象，一般泛指消息、情报、数据、指令等有关周围环境的知识。凡是物质的形态、特性在时间或空间上的变化，及人类的各种社会活动都会产生信息。人类通过自己的感觉器官从客观世界获取各种信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buNone/>
            </a:pPr>
            <a:r>
              <a:rPr lang="en-US" altLang="zh-CN" dirty="0" smtClean="0"/>
              <a:t>    </a:t>
            </a:r>
            <a:r>
              <a:rPr lang="en-US" altLang="zh-CN" sz="3400" dirty="0" smtClean="0"/>
              <a:t>2. </a:t>
            </a:r>
            <a:r>
              <a:rPr lang="zh-CN" altLang="en-US" sz="3400" b="1" dirty="0" smtClean="0">
                <a:solidFill>
                  <a:schemeClr val="accent6">
                    <a:lumMod val="50000"/>
                  </a:schemeClr>
                </a:solidFill>
              </a:rPr>
              <a:t>消息</a:t>
            </a:r>
            <a:r>
              <a:rPr lang="zh-CN" altLang="en-US" sz="3400" dirty="0" smtClean="0"/>
              <a:t>：是用来表达信息的某种客观对象。如电报报文、电视图象、火光、声音、文字、图表、数字等等。</a:t>
            </a:r>
            <a:endParaRPr lang="en-US" altLang="zh-CN" sz="3400" dirty="0" smtClean="0"/>
          </a:p>
          <a:p>
            <a:pPr>
              <a:lnSpc>
                <a:spcPct val="160000"/>
              </a:lnSpc>
              <a:buNone/>
            </a:pPr>
            <a:endParaRPr lang="en-US" altLang="zh-CN" sz="3400" dirty="0" smtClean="0"/>
          </a:p>
          <a:p>
            <a:pPr>
              <a:lnSpc>
                <a:spcPct val="160000"/>
              </a:lnSpc>
              <a:buNone/>
            </a:pPr>
            <a:r>
              <a:rPr lang="zh-CN" altLang="en-US" sz="3400" dirty="0" smtClean="0"/>
              <a:t>    </a:t>
            </a:r>
            <a:r>
              <a:rPr lang="zh-CN" altLang="en-US" sz="3400" b="1" dirty="0" smtClean="0">
                <a:solidFill>
                  <a:schemeClr val="accent6">
                    <a:lumMod val="50000"/>
                  </a:schemeClr>
                </a:solidFill>
              </a:rPr>
              <a:t>信息是对消息中的不确定性的度量。</a:t>
            </a:r>
            <a:endParaRPr lang="en-US" altLang="zh-CN" sz="3400" b="1" dirty="0" smtClean="0">
              <a:solidFill>
                <a:schemeClr val="accent6">
                  <a:lumMod val="50000"/>
                </a:schemeClr>
              </a:solidFill>
            </a:endParaRPr>
          </a:p>
          <a:p>
            <a:pPr>
              <a:lnSpc>
                <a:spcPct val="160000"/>
              </a:lnSpc>
              <a:buNone/>
            </a:pPr>
            <a:endParaRPr lang="en-US" altLang="zh-CN" sz="3400" b="1" dirty="0" smtClean="0">
              <a:solidFill>
                <a:schemeClr val="accent6">
                  <a:lumMod val="50000"/>
                </a:schemeClr>
              </a:solidFill>
            </a:endParaRPr>
          </a:p>
          <a:p>
            <a:pPr>
              <a:lnSpc>
                <a:spcPct val="160000"/>
              </a:lnSpc>
              <a:buNone/>
            </a:pPr>
            <a:r>
              <a:rPr lang="en-US" altLang="zh-CN" sz="3400" dirty="0" smtClean="0"/>
              <a:t>     3. </a:t>
            </a:r>
            <a:r>
              <a:rPr lang="zh-CN" altLang="en-US" sz="3400" b="1" dirty="0" smtClean="0">
                <a:solidFill>
                  <a:schemeClr val="accent6">
                    <a:lumMod val="50000"/>
                  </a:schemeClr>
                </a:solidFill>
              </a:rPr>
              <a:t>信号</a:t>
            </a:r>
            <a:r>
              <a:rPr lang="zh-CN" altLang="en-US" sz="3400" dirty="0" smtClean="0"/>
              <a:t>：是消息的表现形式，消息是信号的具体内容。信号通常表现为随自变量变化的物理量。如声、光、电、温度、力、速度等。</a:t>
            </a:r>
            <a:endParaRPr lang="zh-CN" altLang="en-US" sz="3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t>    4. </a:t>
            </a:r>
            <a:r>
              <a:rPr lang="zh-CN" altLang="en-US" b="1" dirty="0" smtClean="0">
                <a:solidFill>
                  <a:schemeClr val="accent6">
                    <a:lumMod val="50000"/>
                  </a:schemeClr>
                </a:solidFill>
              </a:rPr>
              <a:t>系统</a:t>
            </a:r>
            <a:r>
              <a:rPr lang="zh-CN" altLang="en-US" dirty="0" smtClean="0"/>
              <a:t>：是由若干相互作用和相互依赖的事物组合而成的具有特定功能的整体。它是一个非常广泛的概念。系统可以是物理的，也可以是非物理的。系统可以很简单，也可以很复杂。</a:t>
            </a:r>
            <a:endParaRPr lang="zh-CN" altLang="en-US" dirty="0"/>
          </a:p>
        </p:txBody>
      </p:sp>
      <p:sp>
        <p:nvSpPr>
          <p:cNvPr id="4" name="矩形 3"/>
          <p:cNvSpPr/>
          <p:nvPr/>
        </p:nvSpPr>
        <p:spPr>
          <a:xfrm>
            <a:off x="3563888" y="4941168"/>
            <a:ext cx="151216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2555776" y="5373216"/>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76056" y="5373216"/>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3928" y="5127575"/>
            <a:ext cx="800219" cy="461665"/>
          </a:xfrm>
          <a:prstGeom prst="rect">
            <a:avLst/>
          </a:prstGeom>
          <a:noFill/>
        </p:spPr>
        <p:txBody>
          <a:bodyPr wrap="none" rtlCol="0">
            <a:spAutoFit/>
          </a:bodyPr>
          <a:lstStyle/>
          <a:p>
            <a:r>
              <a:rPr lang="zh-CN" altLang="en-US" sz="2400" b="1" dirty="0" smtClean="0"/>
              <a:t>系统</a:t>
            </a:r>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lnSpc>
                <a:spcPct val="150000"/>
              </a:lnSpc>
              <a:buNone/>
            </a:pPr>
            <a:r>
              <a:rPr lang="zh-CN" altLang="en-US" dirty="0" smtClean="0"/>
              <a:t>    例如：一个</a:t>
            </a:r>
            <a:r>
              <a:rPr lang="en-US" altLang="zh-CN" dirty="0" smtClean="0"/>
              <a:t>RC</a:t>
            </a:r>
            <a:r>
              <a:rPr lang="zh-CN" altLang="en-US" dirty="0" smtClean="0"/>
              <a:t>电路是一个系统，一架照相机、电视机、汽车、输变电网、交通网、计算机网络、通信网、导弹防御控制系统等都是物理的系统；一个政府的经济决策支持过程、企业的管理调控体系、国家的司法体系、金融财政体系也是一个系统，只不过是非物理的系统。</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lnSpc>
                <a:spcPct val="150000"/>
              </a:lnSpc>
              <a:buNone/>
            </a:pPr>
            <a:r>
              <a:rPr lang="zh-CN" altLang="en-US" dirty="0" smtClean="0"/>
              <a:t>    因此，系统的概念是非常广泛的。系统分析的理论与方法当然也是极其重要的。</a:t>
            </a:r>
            <a:endParaRPr lang="en-US" altLang="zh-CN" dirty="0" smtClean="0"/>
          </a:p>
          <a:p>
            <a:pPr>
              <a:lnSpc>
                <a:spcPct val="150000"/>
              </a:lnSpc>
              <a:buNone/>
            </a:pPr>
            <a:endParaRPr lang="en-US" altLang="zh-CN" dirty="0" smtClean="0"/>
          </a:p>
          <a:p>
            <a:pPr>
              <a:lnSpc>
                <a:spcPct val="150000"/>
              </a:lnSpc>
              <a:buNone/>
            </a:pPr>
            <a:r>
              <a:rPr lang="zh-CN" altLang="en-US" dirty="0" smtClean="0"/>
              <a:t>    </a:t>
            </a:r>
            <a:r>
              <a:rPr lang="zh-CN" altLang="en-US" b="1" dirty="0" smtClean="0">
                <a:solidFill>
                  <a:schemeClr val="accent6">
                    <a:lumMod val="50000"/>
                  </a:schemeClr>
                </a:solidFill>
              </a:rPr>
              <a:t>二</a:t>
            </a:r>
            <a:r>
              <a:rPr lang="en-US" altLang="zh-CN" b="1" dirty="0" smtClean="0">
                <a:solidFill>
                  <a:schemeClr val="accent6">
                    <a:lumMod val="50000"/>
                  </a:schemeClr>
                </a:solidFill>
              </a:rPr>
              <a:t>. </a:t>
            </a:r>
            <a:r>
              <a:rPr lang="zh-CN" altLang="en-US" b="1" dirty="0" smtClean="0">
                <a:solidFill>
                  <a:schemeClr val="accent6">
                    <a:lumMod val="50000"/>
                  </a:schemeClr>
                </a:solidFill>
              </a:rPr>
              <a:t>本课程所涉及的内容</a:t>
            </a:r>
          </a:p>
          <a:p>
            <a:pPr>
              <a:lnSpc>
                <a:spcPct val="150000"/>
              </a:lnSpc>
              <a:buNone/>
            </a:pPr>
            <a:r>
              <a:rPr lang="zh-CN" altLang="en-US" dirty="0" smtClean="0"/>
              <a:t>    </a:t>
            </a:r>
            <a:r>
              <a:rPr lang="zh-CN" altLang="en-US" b="1" dirty="0" smtClean="0">
                <a:solidFill>
                  <a:schemeClr val="accent6">
                    <a:lumMod val="50000"/>
                  </a:schemeClr>
                </a:solidFill>
              </a:rPr>
              <a:t>两大模块</a:t>
            </a:r>
            <a:r>
              <a:rPr lang="zh-CN" altLang="en-US" dirty="0" smtClean="0"/>
              <a:t>：信号分析、系统分析</a:t>
            </a:r>
          </a:p>
          <a:p>
            <a:pPr>
              <a:lnSpc>
                <a:spcPct val="150000"/>
              </a:lnSpc>
              <a:buNone/>
            </a:pPr>
            <a:r>
              <a:rPr lang="zh-CN" altLang="en-US" dirty="0" smtClean="0"/>
              <a:t>    </a:t>
            </a:r>
            <a:r>
              <a:rPr lang="zh-CN" altLang="en-US" b="1" dirty="0" smtClean="0">
                <a:solidFill>
                  <a:schemeClr val="accent6">
                    <a:lumMod val="50000"/>
                  </a:schemeClr>
                </a:solidFill>
              </a:rPr>
              <a:t>研究对象</a:t>
            </a:r>
            <a:r>
              <a:rPr lang="zh-CN" altLang="en-US" dirty="0" smtClean="0"/>
              <a:t>：确知信号与线性时不变系统</a:t>
            </a:r>
          </a:p>
          <a:p>
            <a:pPr>
              <a:lnSpc>
                <a:spcPct val="150000"/>
              </a:lnSpc>
              <a:buNone/>
            </a:pPr>
            <a:r>
              <a:rPr lang="zh-CN" altLang="en-US" dirty="0" smtClean="0"/>
              <a:t>（</a:t>
            </a:r>
            <a:r>
              <a:rPr lang="en-US" altLang="zh-CN" dirty="0" smtClean="0"/>
              <a:t>Linear Time- Invariant System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dirty="0" smtClean="0">
                <a:solidFill>
                  <a:schemeClr val="accent6">
                    <a:lumMod val="50000"/>
                  </a:schemeClr>
                </a:solidFill>
              </a:rPr>
              <a:t>以信号分解为核心思想，研究确知信号的分析方法：</a:t>
            </a:r>
            <a:endParaRPr lang="en-US" altLang="zh-CN" b="1" dirty="0" smtClean="0">
              <a:solidFill>
                <a:schemeClr val="accent6">
                  <a:lumMod val="50000"/>
                </a:schemeClr>
              </a:solidFill>
            </a:endParaRPr>
          </a:p>
          <a:p>
            <a:pPr>
              <a:buNone/>
            </a:pPr>
            <a:r>
              <a:rPr lang="en-US" altLang="zh-CN" b="1" dirty="0" smtClean="0">
                <a:solidFill>
                  <a:schemeClr val="accent6">
                    <a:lumMod val="50000"/>
                  </a:schemeClr>
                </a:solidFill>
              </a:rPr>
              <a:t>          </a:t>
            </a:r>
            <a:r>
              <a:rPr lang="zh-CN" altLang="en-US" dirty="0" smtClean="0"/>
              <a:t>信号分析法</a:t>
            </a:r>
            <a:r>
              <a:rPr lang="en-US" altLang="zh-CN" dirty="0" smtClean="0"/>
              <a:t>—</a:t>
            </a:r>
            <a:r>
              <a:rPr lang="zh-CN" altLang="en-US" dirty="0" smtClean="0"/>
              <a:t>时域分析；频域分析；变换域分析（包括</a:t>
            </a:r>
            <a:r>
              <a:rPr lang="en-US" altLang="zh-CN" dirty="0" smtClean="0"/>
              <a:t>S</a:t>
            </a:r>
            <a:r>
              <a:rPr lang="zh-CN" altLang="en-US" dirty="0" smtClean="0"/>
              <a:t>域和</a:t>
            </a:r>
            <a:r>
              <a:rPr lang="en-US" altLang="zh-CN" dirty="0" smtClean="0"/>
              <a:t>Z</a:t>
            </a:r>
            <a:r>
              <a:rPr lang="zh-CN" altLang="en-US" dirty="0" smtClean="0"/>
              <a:t>域）；</a:t>
            </a:r>
            <a:endParaRPr lang="en-US" altLang="zh-CN" dirty="0" smtClean="0"/>
          </a:p>
          <a:p>
            <a:pPr>
              <a:buNone/>
            </a:pPr>
            <a:endParaRPr lang="en-US" altLang="zh-CN" b="1" dirty="0" smtClean="0">
              <a:solidFill>
                <a:schemeClr val="accent6">
                  <a:lumMod val="50000"/>
                </a:schemeClr>
              </a:solidFill>
            </a:endParaRPr>
          </a:p>
          <a:p>
            <a:r>
              <a:rPr lang="zh-CN" altLang="en-US" b="1" dirty="0" smtClean="0">
                <a:solidFill>
                  <a:schemeClr val="accent6">
                    <a:lumMod val="50000"/>
                  </a:schemeClr>
                </a:solidFill>
              </a:rPr>
              <a:t>以信号分析为基础，建立分析</a:t>
            </a:r>
            <a:r>
              <a:rPr lang="en-US" altLang="zh-CN" b="1" dirty="0" smtClean="0">
                <a:solidFill>
                  <a:schemeClr val="accent6">
                    <a:lumMod val="50000"/>
                  </a:schemeClr>
                </a:solidFill>
              </a:rPr>
              <a:t>LTI</a:t>
            </a:r>
            <a:r>
              <a:rPr lang="zh-CN" altLang="en-US" b="1" dirty="0" smtClean="0">
                <a:solidFill>
                  <a:schemeClr val="accent6">
                    <a:lumMod val="50000"/>
                  </a:schemeClr>
                </a:solidFill>
              </a:rPr>
              <a:t>系统的相应方法：</a:t>
            </a:r>
            <a:endParaRPr lang="en-US" altLang="zh-CN" b="1" dirty="0" smtClean="0">
              <a:solidFill>
                <a:schemeClr val="accent6">
                  <a:lumMod val="50000"/>
                </a:schemeClr>
              </a:solidFill>
            </a:endParaRPr>
          </a:p>
          <a:p>
            <a:pPr>
              <a:buNone/>
            </a:pPr>
            <a:r>
              <a:rPr lang="zh-CN" altLang="en-US" b="1" dirty="0" smtClean="0">
                <a:solidFill>
                  <a:schemeClr val="accent6">
                    <a:lumMod val="50000"/>
                  </a:schemeClr>
                </a:solidFill>
              </a:rPr>
              <a:t>          </a:t>
            </a:r>
            <a:r>
              <a:rPr lang="zh-CN" altLang="en-US" dirty="0" smtClean="0"/>
              <a:t>系统分析法</a:t>
            </a:r>
            <a:r>
              <a:rPr lang="en-US" altLang="zh-CN" dirty="0" smtClean="0"/>
              <a:t>—</a:t>
            </a:r>
            <a:r>
              <a:rPr lang="zh-CN" altLang="en-US" dirty="0" smtClean="0"/>
              <a:t>时域分析；频域分析；变换域分析（包括</a:t>
            </a:r>
            <a:r>
              <a:rPr lang="en-US" altLang="zh-CN" dirty="0" smtClean="0"/>
              <a:t>S</a:t>
            </a:r>
            <a:r>
              <a:rPr lang="zh-CN" altLang="en-US" dirty="0" smtClean="0"/>
              <a:t>域和</a:t>
            </a:r>
            <a:r>
              <a:rPr lang="en-US" altLang="zh-CN" dirty="0" smtClean="0"/>
              <a:t>Z</a:t>
            </a:r>
            <a:r>
              <a:rPr lang="zh-CN" altLang="en-US" dirty="0" smtClean="0"/>
              <a:t>域）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信号与系统的分类</a:t>
            </a:r>
            <a:endParaRPr lang="en-US" altLang="zh-CN" dirty="0" smtClean="0"/>
          </a:p>
          <a:p>
            <a:pPr>
              <a:buNone/>
            </a:pPr>
            <a:r>
              <a:rPr lang="en-US" altLang="zh-CN" b="1" dirty="0" smtClean="0">
                <a:solidFill>
                  <a:schemeClr val="accent6">
                    <a:lumMod val="50000"/>
                  </a:schemeClr>
                </a:solidFill>
              </a:rPr>
              <a:t>1. </a:t>
            </a:r>
            <a:r>
              <a:rPr lang="zh-CN" altLang="en-US" b="1" dirty="0" smtClean="0">
                <a:solidFill>
                  <a:schemeClr val="accent6">
                    <a:lumMod val="50000"/>
                  </a:schemeClr>
                </a:solidFill>
              </a:rPr>
              <a:t>连续时间信号与离散时间信号</a:t>
            </a:r>
          </a:p>
          <a:p>
            <a:pPr>
              <a:buNone/>
            </a:pPr>
            <a:r>
              <a:rPr lang="zh-CN" altLang="en-US" dirty="0" smtClean="0"/>
              <a:t>          连续时间信号</a:t>
            </a:r>
            <a:r>
              <a:rPr lang="en-US" altLang="zh-CN" dirty="0" smtClean="0"/>
              <a:t>—</a:t>
            </a:r>
            <a:r>
              <a:rPr lang="zh-CN" altLang="en-US" dirty="0" smtClean="0"/>
              <a:t>自变量连续变化的信号，信号本身可以有间断点。</a:t>
            </a:r>
          </a:p>
          <a:p>
            <a:pPr>
              <a:buNone/>
            </a:pPr>
            <a:r>
              <a:rPr lang="zh-CN" altLang="en-US" dirty="0" smtClean="0"/>
              <a:t>           离散时间信号</a:t>
            </a:r>
            <a:r>
              <a:rPr lang="en-US" altLang="zh-CN" dirty="0" smtClean="0"/>
              <a:t>—</a:t>
            </a:r>
            <a:r>
              <a:rPr lang="zh-CN" altLang="en-US" dirty="0" smtClean="0"/>
              <a:t>只在某些离散的时间点上才有定义的信号，本质上是一串有序的数值，也称为序列。</a:t>
            </a:r>
          </a:p>
          <a:p>
            <a:pPr>
              <a:buNone/>
            </a:pPr>
            <a:r>
              <a:rPr lang="zh-CN" altLang="en-US" dirty="0" smtClean="0"/>
              <a:t>           这两类信号都是自然界客观存在的。</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chemeClr val="accent6">
                    <a:lumMod val="50000"/>
                  </a:schemeClr>
                </a:solidFill>
              </a:rPr>
              <a:t>2. </a:t>
            </a:r>
            <a:r>
              <a:rPr lang="zh-CN" altLang="en-US" b="1" dirty="0" smtClean="0">
                <a:solidFill>
                  <a:schemeClr val="accent6">
                    <a:lumMod val="50000"/>
                  </a:schemeClr>
                </a:solidFill>
              </a:rPr>
              <a:t>连续时间系统与离散时间系统</a:t>
            </a:r>
            <a:endParaRPr lang="en-US" altLang="zh-CN" b="1" dirty="0" smtClean="0">
              <a:solidFill>
                <a:schemeClr val="accent6">
                  <a:lumMod val="50000"/>
                </a:schemeClr>
              </a:solidFill>
            </a:endParaRPr>
          </a:p>
          <a:p>
            <a:pPr>
              <a:lnSpc>
                <a:spcPct val="160000"/>
              </a:lnSpc>
              <a:buNone/>
            </a:pPr>
            <a:r>
              <a:rPr lang="zh-CN" altLang="en-US" dirty="0" smtClean="0"/>
              <a:t>          如果一个系统的输入是连续时间信号，输出响应也是连续时间信号，则称该系统是连续时间系统。如果系统的输入与输出都是离散时间信号，则称该系统是离散时间系统。</a:t>
            </a:r>
          </a:p>
          <a:p>
            <a:pPr>
              <a:lnSpc>
                <a:spcPct val="160000"/>
              </a:lnSpc>
              <a:buNone/>
            </a:pPr>
            <a:r>
              <a:rPr lang="zh-CN" altLang="en-US" dirty="0" smtClean="0"/>
              <a:t>           长期以来，连续时间信号与系统在物理学、近代电路理论、通信系统等方面有很深的渊源。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860032" y="1000108"/>
            <a:ext cx="4283968" cy="2123658"/>
          </a:xfrm>
          <a:prstGeom prst="rect">
            <a:avLst/>
          </a:prstGeom>
          <a:noFill/>
          <a:ln w="9525">
            <a:noFill/>
            <a:miter lim="800000"/>
            <a:headEnd/>
            <a:tailEnd/>
          </a:ln>
        </p:spPr>
        <p:txBody>
          <a:bodyPr wrap="square">
            <a:spAutoFit/>
          </a:bodyPr>
          <a:lstStyle/>
          <a:p>
            <a:pPr algn="just" eaLnBrk="0" hangingPunct="0">
              <a:spcBef>
                <a:spcPct val="50000"/>
              </a:spcBef>
            </a:pPr>
            <a:r>
              <a:rPr kumimoji="1" lang="zh-CN" altLang="en-US" sz="2400" b="1" dirty="0" smtClean="0">
                <a:latin typeface="宋体" pitchFamily="2" charset="-122"/>
              </a:rPr>
              <a:t>助教</a:t>
            </a:r>
            <a:endParaRPr kumimoji="1" lang="en-US" altLang="zh-CN" sz="2400" b="1" dirty="0" smtClean="0">
              <a:latin typeface="宋体" pitchFamily="2" charset="-122"/>
            </a:endParaRPr>
          </a:p>
          <a:p>
            <a:pPr eaLnBrk="0" hangingPunct="0">
              <a:spcBef>
                <a:spcPct val="50000"/>
              </a:spcBef>
            </a:pPr>
            <a:r>
              <a:rPr kumimoji="1" lang="zh-CN" altLang="en-US" sz="2400" b="1" dirty="0" smtClean="0">
                <a:latin typeface="宋体" pitchFamily="2" charset="-122"/>
              </a:rPr>
              <a:t>刘义莎</a:t>
            </a:r>
            <a:endParaRPr kumimoji="1" lang="en-US" altLang="zh-CN" sz="2400" b="1" dirty="0" smtClean="0">
              <a:latin typeface="宋体" pitchFamily="2" charset="-122"/>
            </a:endParaRPr>
          </a:p>
          <a:p>
            <a:pPr eaLnBrk="0" hangingPunct="0">
              <a:spcBef>
                <a:spcPct val="50000"/>
              </a:spcBef>
            </a:pPr>
            <a:r>
              <a:rPr kumimoji="1" lang="en-US" altLang="zh-CN" sz="2400" b="1" dirty="0" smtClean="0">
                <a:latin typeface="宋体" pitchFamily="2" charset="-122"/>
              </a:rPr>
              <a:t>liuysh25@mail2.sysu.edu.cn</a:t>
            </a:r>
          </a:p>
          <a:p>
            <a:pPr eaLnBrk="0" hangingPunct="0">
              <a:spcBef>
                <a:spcPct val="50000"/>
              </a:spcBef>
            </a:pPr>
            <a:r>
              <a:rPr kumimoji="1" lang="en-US" altLang="zh-CN" sz="2400" b="1" dirty="0" smtClean="0">
                <a:latin typeface="宋体" pitchFamily="2" charset="-122"/>
              </a:rPr>
              <a:t>156-2622-7578</a:t>
            </a:r>
            <a:endParaRPr kumimoji="1" lang="zh-CN" altLang="en-US" sz="2400" dirty="0"/>
          </a:p>
        </p:txBody>
      </p:sp>
      <p:sp>
        <p:nvSpPr>
          <p:cNvPr id="3" name="Text Box 3"/>
          <p:cNvSpPr txBox="1">
            <a:spLocks noChangeArrowheads="1"/>
          </p:cNvSpPr>
          <p:nvPr/>
        </p:nvSpPr>
        <p:spPr bwMode="auto">
          <a:xfrm>
            <a:off x="539552" y="4509120"/>
            <a:ext cx="3441968" cy="1982594"/>
          </a:xfrm>
          <a:prstGeom prst="rect">
            <a:avLst/>
          </a:prstGeom>
          <a:noFill/>
          <a:ln w="9525">
            <a:noFill/>
            <a:miter lim="800000"/>
            <a:headEnd/>
            <a:tailEnd/>
          </a:ln>
        </p:spPr>
        <p:txBody>
          <a:bodyPr wrap="none">
            <a:spAutoFit/>
          </a:bodyPr>
          <a:lstStyle/>
          <a:p>
            <a:pPr eaLnBrk="0" hangingPunct="0">
              <a:spcBef>
                <a:spcPts val="1300"/>
              </a:spcBef>
              <a:spcAft>
                <a:spcPts val="1300"/>
              </a:spcAft>
            </a:pPr>
            <a:r>
              <a:rPr kumimoji="1" lang="zh-CN" altLang="en-US" sz="2400" dirty="0">
                <a:solidFill>
                  <a:srgbClr val="FF00FF"/>
                </a:solidFill>
                <a:latin typeface="Arial" pitchFamily="34" charset="0"/>
                <a:ea typeface="黑体" pitchFamily="49" charset="-122"/>
              </a:rPr>
              <a:t>考核方式</a:t>
            </a:r>
            <a:endParaRPr kumimoji="1" lang="en-US" altLang="zh-CN" dirty="0"/>
          </a:p>
          <a:p>
            <a:pPr eaLnBrk="0" hangingPunct="0"/>
            <a:r>
              <a:rPr kumimoji="1" lang="zh-CN" altLang="en-US" sz="2200" dirty="0"/>
              <a:t>考勤		           </a:t>
            </a:r>
            <a:r>
              <a:rPr kumimoji="1" lang="zh-CN" altLang="en-US" sz="2200" dirty="0" smtClean="0"/>
              <a:t>   </a:t>
            </a:r>
            <a:r>
              <a:rPr kumimoji="1" lang="en-US" altLang="zh-CN" sz="2200" dirty="0" smtClean="0"/>
              <a:t>10</a:t>
            </a:r>
            <a:r>
              <a:rPr kumimoji="1" lang="en-US" altLang="zh-CN" sz="2200" dirty="0"/>
              <a:t>%</a:t>
            </a:r>
          </a:p>
          <a:p>
            <a:pPr eaLnBrk="0" hangingPunct="0"/>
            <a:r>
              <a:rPr kumimoji="1" lang="zh-CN" altLang="en-US" sz="2200" dirty="0" smtClean="0"/>
              <a:t>平时作业</a:t>
            </a:r>
            <a:r>
              <a:rPr kumimoji="1" lang="zh-CN" altLang="en-US" sz="2200" dirty="0"/>
              <a:t>		</a:t>
            </a:r>
            <a:r>
              <a:rPr kumimoji="1" lang="en-US" altLang="zh-CN" sz="2200" dirty="0" smtClean="0"/>
              <a:t>30%</a:t>
            </a:r>
          </a:p>
          <a:p>
            <a:pPr eaLnBrk="0" hangingPunct="0"/>
            <a:r>
              <a:rPr kumimoji="1" lang="zh-CN" altLang="en-US" sz="2200" dirty="0" smtClean="0"/>
              <a:t>期中课程设计</a:t>
            </a:r>
            <a:r>
              <a:rPr kumimoji="1" lang="en-US" altLang="zh-CN" sz="2200" dirty="0" smtClean="0"/>
              <a:t>                 20%</a:t>
            </a:r>
            <a:endParaRPr kumimoji="1" lang="en-US" altLang="zh-CN" sz="2200" dirty="0"/>
          </a:p>
          <a:p>
            <a:pPr eaLnBrk="0" hangingPunct="0"/>
            <a:r>
              <a:rPr kumimoji="1" lang="zh-CN" altLang="en-US" sz="2200" dirty="0" smtClean="0"/>
              <a:t>期末</a:t>
            </a:r>
            <a:r>
              <a:rPr kumimoji="1" lang="zh-CN" altLang="en-US" sz="2200" dirty="0"/>
              <a:t>考试 		</a:t>
            </a:r>
            <a:r>
              <a:rPr kumimoji="1" lang="en-US" altLang="zh-CN" sz="2200" dirty="0" smtClean="0"/>
              <a:t>40</a:t>
            </a:r>
            <a:r>
              <a:rPr kumimoji="1" lang="en-US" altLang="zh-CN" sz="2200" dirty="0"/>
              <a:t>%</a:t>
            </a:r>
          </a:p>
        </p:txBody>
      </p:sp>
      <p:sp>
        <p:nvSpPr>
          <p:cNvPr id="4" name="Text Box 5"/>
          <p:cNvSpPr txBox="1">
            <a:spLocks noChangeArrowheads="1"/>
          </p:cNvSpPr>
          <p:nvPr/>
        </p:nvSpPr>
        <p:spPr bwMode="auto">
          <a:xfrm>
            <a:off x="4860032" y="4725144"/>
            <a:ext cx="1723549" cy="966931"/>
          </a:xfrm>
          <a:prstGeom prst="rect">
            <a:avLst/>
          </a:prstGeom>
          <a:noFill/>
          <a:ln w="9525">
            <a:noFill/>
            <a:miter lim="800000"/>
            <a:headEnd/>
            <a:tailEnd/>
          </a:ln>
        </p:spPr>
        <p:txBody>
          <a:bodyPr wrap="none">
            <a:spAutoFit/>
          </a:bodyPr>
          <a:lstStyle/>
          <a:p>
            <a:pPr eaLnBrk="0" hangingPunct="0">
              <a:spcBef>
                <a:spcPts val="1300"/>
              </a:spcBef>
              <a:spcAft>
                <a:spcPts val="1300"/>
              </a:spcAft>
            </a:pPr>
            <a:r>
              <a:rPr kumimoji="1" lang="zh-CN" altLang="en-US" sz="2400" dirty="0">
                <a:solidFill>
                  <a:srgbClr val="FF00FF"/>
                </a:solidFill>
                <a:latin typeface="Arial" pitchFamily="34" charset="0"/>
                <a:ea typeface="黑体" pitchFamily="49" charset="-122"/>
              </a:rPr>
              <a:t>课件下载：</a:t>
            </a:r>
            <a:endParaRPr kumimoji="1" lang="zh-CN" altLang="en-US" sz="2400" dirty="0">
              <a:latin typeface="Arial" pitchFamily="34" charset="0"/>
              <a:ea typeface="黑体" pitchFamily="49" charset="-122"/>
            </a:endParaRPr>
          </a:p>
          <a:p>
            <a:r>
              <a:rPr kumimoji="1" lang="en-US" altLang="zh-CN" sz="2200" dirty="0" smtClean="0"/>
              <a:t>QQ</a:t>
            </a:r>
            <a:r>
              <a:rPr kumimoji="1" lang="zh-CN" altLang="en-US" sz="2200" dirty="0" smtClean="0"/>
              <a:t>群共享</a:t>
            </a:r>
            <a:endParaRPr kumimoji="1" lang="en-US" altLang="zh-CN" sz="2200" dirty="0" smtClean="0"/>
          </a:p>
        </p:txBody>
      </p:sp>
      <p:sp>
        <p:nvSpPr>
          <p:cNvPr id="5" name="Text Box 2"/>
          <p:cNvSpPr txBox="1">
            <a:spLocks noChangeArrowheads="1"/>
          </p:cNvSpPr>
          <p:nvPr/>
        </p:nvSpPr>
        <p:spPr bwMode="auto">
          <a:xfrm>
            <a:off x="509558" y="795318"/>
            <a:ext cx="4071966" cy="2677656"/>
          </a:xfrm>
          <a:prstGeom prst="rect">
            <a:avLst/>
          </a:prstGeom>
          <a:noFill/>
          <a:ln w="9525">
            <a:noFill/>
            <a:miter lim="800000"/>
            <a:headEnd/>
            <a:tailEnd/>
          </a:ln>
        </p:spPr>
        <p:txBody>
          <a:bodyPr wrap="square">
            <a:spAutoFit/>
          </a:bodyPr>
          <a:lstStyle/>
          <a:p>
            <a:pPr algn="just" eaLnBrk="0" hangingPunct="0">
              <a:spcBef>
                <a:spcPct val="50000"/>
              </a:spcBef>
            </a:pPr>
            <a:r>
              <a:rPr kumimoji="1" lang="zh-CN" altLang="en-US" sz="2400" b="1" dirty="0" smtClean="0">
                <a:ea typeface="楷体_GB2312" pitchFamily="49" charset="-122"/>
              </a:rPr>
              <a:t>授课教师</a:t>
            </a:r>
            <a:endParaRPr kumimoji="1" lang="en-US" altLang="zh-CN" sz="2400" dirty="0" smtClean="0"/>
          </a:p>
          <a:p>
            <a:pPr algn="just" eaLnBrk="0" hangingPunct="0">
              <a:spcBef>
                <a:spcPct val="50000"/>
              </a:spcBef>
            </a:pPr>
            <a:r>
              <a:rPr kumimoji="1" lang="zh-CN" altLang="en-US" sz="2400" b="1" dirty="0" smtClean="0">
                <a:latin typeface="宋体" pitchFamily="2" charset="-122"/>
              </a:rPr>
              <a:t>戴智明</a:t>
            </a:r>
          </a:p>
          <a:p>
            <a:pPr eaLnBrk="0" hangingPunct="0">
              <a:spcBef>
                <a:spcPct val="50000"/>
              </a:spcBef>
            </a:pPr>
            <a:r>
              <a:rPr kumimoji="1" lang="en-US" altLang="zh-CN" sz="2400" b="1" dirty="0" smtClean="0">
                <a:latin typeface="宋体" pitchFamily="2" charset="-122"/>
              </a:rPr>
              <a:t>daizhim@mail.sysu.edu.cn</a:t>
            </a:r>
            <a:endParaRPr kumimoji="1" lang="en-US" altLang="zh-CN" sz="2400" b="1" dirty="0">
              <a:latin typeface="宋体" pitchFamily="2" charset="-122"/>
            </a:endParaRPr>
          </a:p>
          <a:p>
            <a:pPr eaLnBrk="0" hangingPunct="0">
              <a:spcBef>
                <a:spcPct val="50000"/>
              </a:spcBef>
            </a:pPr>
            <a:r>
              <a:rPr kumimoji="1" lang="en-US" altLang="zh-CN" sz="2400" b="1" dirty="0" smtClean="0">
                <a:latin typeface="宋体" pitchFamily="2" charset="-122"/>
              </a:rPr>
              <a:t>135-6043-4859</a:t>
            </a:r>
            <a:endParaRPr kumimoji="1" lang="en-US" altLang="zh-CN" sz="2400" b="1" dirty="0">
              <a:latin typeface="宋体" pitchFamily="2" charset="-122"/>
            </a:endParaRPr>
          </a:p>
          <a:p>
            <a:pPr eaLnBrk="0" hangingPunct="0">
              <a:spcBef>
                <a:spcPct val="50000"/>
              </a:spcBef>
            </a:pPr>
            <a:r>
              <a:rPr kumimoji="1" lang="zh-CN" altLang="en-US" sz="2400" b="1" dirty="0" smtClean="0"/>
              <a:t>超算中心</a:t>
            </a:r>
            <a:r>
              <a:rPr kumimoji="1" lang="en-US" altLang="zh-CN" sz="2400" b="1" dirty="0" smtClean="0"/>
              <a:t>502B</a:t>
            </a:r>
            <a:endParaRPr kumimoji="1" lang="zh-CN" alt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a:lnSpc>
                <a:spcPct val="160000"/>
              </a:lnSpc>
              <a:buNone/>
            </a:pPr>
            <a:r>
              <a:rPr lang="zh-CN" altLang="en-US" b="1" dirty="0" smtClean="0"/>
              <a:t>          而离散时间信号与系统方法却在数值分析、统计学以及与经济学、人口统计学有关的数据分析、时间序列分析中有很深的根基。</a:t>
            </a:r>
          </a:p>
          <a:p>
            <a:pPr>
              <a:lnSpc>
                <a:spcPct val="160000"/>
              </a:lnSpc>
              <a:buNone/>
            </a:pPr>
            <a:r>
              <a:rPr lang="zh-CN" altLang="en-US" b="1" dirty="0" smtClean="0"/>
              <a:t>           随着计算机、集成电路、数字技术的发展，用时间样本来表示和处理连续时间信号，显示出越来越多的优点，促使这两大类信号与系统分析的理论与方法越来越紧密地交织在一起。</a:t>
            </a:r>
            <a:endParaRPr lang="en-US" altLang="zh-CN" b="1" dirty="0" smtClean="0"/>
          </a:p>
          <a:p>
            <a:pPr>
              <a:lnSpc>
                <a:spcPct val="160000"/>
              </a:lnSpc>
              <a:buNone/>
            </a:pPr>
            <a:r>
              <a:rPr lang="zh-CN" altLang="en-US" b="1" dirty="0" smtClean="0"/>
              <a:t>           本课程将并行地讨论这两大类信号与系统的分析。</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b="1" dirty="0" smtClean="0">
                <a:solidFill>
                  <a:schemeClr val="accent6">
                    <a:lumMod val="50000"/>
                  </a:schemeClr>
                </a:solidFill>
              </a:rPr>
              <a:t>三</a:t>
            </a:r>
            <a:r>
              <a:rPr lang="en-US" altLang="zh-CN" b="1" dirty="0" smtClean="0">
                <a:solidFill>
                  <a:schemeClr val="accent6">
                    <a:lumMod val="50000"/>
                  </a:schemeClr>
                </a:solidFill>
              </a:rPr>
              <a:t>.《</a:t>
            </a:r>
            <a:r>
              <a:rPr lang="zh-CN" altLang="en-US" b="1" dirty="0" smtClean="0">
                <a:solidFill>
                  <a:schemeClr val="accent6">
                    <a:lumMod val="50000"/>
                  </a:schemeClr>
                </a:solidFill>
              </a:rPr>
              <a:t>信号与系统</a:t>
            </a:r>
            <a:r>
              <a:rPr lang="en-US" altLang="zh-CN" b="1" dirty="0" smtClean="0">
                <a:solidFill>
                  <a:schemeClr val="accent6">
                    <a:lumMod val="50000"/>
                  </a:schemeClr>
                </a:solidFill>
              </a:rPr>
              <a:t>》</a:t>
            </a:r>
            <a:r>
              <a:rPr lang="zh-CN" altLang="en-US" b="1" dirty="0" smtClean="0">
                <a:solidFill>
                  <a:schemeClr val="accent6">
                    <a:lumMod val="50000"/>
                  </a:schemeClr>
                </a:solidFill>
              </a:rPr>
              <a:t>课程的任务</a:t>
            </a:r>
            <a:endParaRPr lang="en-US" altLang="zh-CN" b="1" dirty="0" smtClean="0">
              <a:solidFill>
                <a:schemeClr val="accent6">
                  <a:lumMod val="50000"/>
                </a:schemeClr>
              </a:solidFill>
            </a:endParaRPr>
          </a:p>
          <a:p>
            <a:pPr>
              <a:buNone/>
            </a:pPr>
            <a:endParaRPr lang="en-US" altLang="zh-CN" dirty="0" smtClean="0"/>
          </a:p>
          <a:p>
            <a:pPr>
              <a:buNone/>
            </a:pPr>
            <a:r>
              <a:rPr lang="en-US" altLang="zh-CN" dirty="0" smtClean="0"/>
              <a:t>• </a:t>
            </a:r>
            <a:r>
              <a:rPr lang="zh-CN" altLang="en-US" b="1" dirty="0" smtClean="0"/>
              <a:t>建立确知信号分析的理论与方法；</a:t>
            </a:r>
          </a:p>
          <a:p>
            <a:pPr>
              <a:buNone/>
            </a:pPr>
            <a:r>
              <a:rPr lang="en-US" altLang="zh-CN" dirty="0" smtClean="0"/>
              <a:t>• </a:t>
            </a:r>
            <a:r>
              <a:rPr lang="zh-CN" altLang="en-US" b="1" dirty="0" smtClean="0"/>
              <a:t>建立</a:t>
            </a:r>
            <a:r>
              <a:rPr lang="en-US" altLang="zh-CN" b="1" dirty="0" smtClean="0"/>
              <a:t>LTI</a:t>
            </a:r>
            <a:r>
              <a:rPr lang="zh-CN" altLang="en-US" b="1" dirty="0" smtClean="0"/>
              <a:t>系统分析的理论与方法；</a:t>
            </a:r>
          </a:p>
          <a:p>
            <a:pPr>
              <a:buNone/>
            </a:pPr>
            <a:r>
              <a:rPr lang="en-US" altLang="zh-CN" dirty="0" smtClean="0"/>
              <a:t>• </a:t>
            </a:r>
            <a:r>
              <a:rPr lang="zh-CN" altLang="en-US" b="1" dirty="0" smtClean="0"/>
              <a:t>系统设计；</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b="1" dirty="0" smtClean="0">
                <a:solidFill>
                  <a:schemeClr val="accent6">
                    <a:lumMod val="50000"/>
                  </a:schemeClr>
                </a:solidFill>
              </a:rPr>
              <a:t>四</a:t>
            </a:r>
            <a:r>
              <a:rPr lang="en-US" altLang="zh-CN" b="1" dirty="0" smtClean="0">
                <a:solidFill>
                  <a:schemeClr val="accent6">
                    <a:lumMod val="50000"/>
                  </a:schemeClr>
                </a:solidFill>
              </a:rPr>
              <a:t>. </a:t>
            </a:r>
            <a:r>
              <a:rPr lang="zh-CN" altLang="en-US" b="1" dirty="0" smtClean="0">
                <a:solidFill>
                  <a:schemeClr val="accent6">
                    <a:lumMod val="50000"/>
                  </a:schemeClr>
                </a:solidFill>
              </a:rPr>
              <a:t>信号与系统分析的主要应用领域</a:t>
            </a:r>
            <a:endParaRPr lang="en-US" altLang="zh-CN" b="1" dirty="0" smtClean="0">
              <a:solidFill>
                <a:schemeClr val="accent6">
                  <a:lumMod val="50000"/>
                </a:schemeClr>
              </a:solidFill>
            </a:endParaRPr>
          </a:p>
          <a:p>
            <a:pPr>
              <a:buNone/>
            </a:pPr>
            <a:r>
              <a:rPr lang="zh-CN" altLang="en-US" dirty="0" smtClean="0"/>
              <a:t>            信号与系统分析的一个目的是研究系统对给定输入信号所产生的输出响应。</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87624" y="3356992"/>
            <a:ext cx="6696744" cy="312165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zh-CN" altLang="en-US" dirty="0" smtClean="0"/>
              <a:t>        另一个目的是研究为了使给定输入信号经过系统后其输出响应符合人们的希望或要求，系统应该具有什么样的特性，进而设计出该系统。</a:t>
            </a:r>
            <a:endParaRPr lang="en-US" altLang="zh-CN" dirty="0" smtClean="0"/>
          </a:p>
          <a:p>
            <a:pPr>
              <a:buNone/>
            </a:pPr>
            <a:endParaRPr lang="en-US" altLang="zh-CN" dirty="0" smtClean="0"/>
          </a:p>
          <a:p>
            <a:pPr>
              <a:buNone/>
            </a:pPr>
            <a:r>
              <a:rPr lang="zh-CN" altLang="en-US" b="1" dirty="0" smtClean="0"/>
              <a:t>      </a:t>
            </a:r>
            <a:r>
              <a:rPr lang="en-US" altLang="zh-CN" b="1" dirty="0" smtClean="0"/>
              <a:t>•</a:t>
            </a:r>
            <a:r>
              <a:rPr lang="zh-CN" altLang="en-US" dirty="0" smtClean="0"/>
              <a:t>通信、电路设计、生物工程、远程医疗等；</a:t>
            </a:r>
            <a:endParaRPr lang="en-US" altLang="zh-CN" dirty="0" smtClean="0"/>
          </a:p>
          <a:p>
            <a:pPr>
              <a:buNone/>
            </a:pPr>
            <a:r>
              <a:rPr lang="zh-CN" altLang="en-US" dirty="0" smtClean="0"/>
              <a:t>      </a:t>
            </a:r>
            <a:r>
              <a:rPr lang="en-US" altLang="zh-CN" dirty="0" smtClean="0"/>
              <a:t>•</a:t>
            </a:r>
            <a:r>
              <a:rPr lang="zh-CN" altLang="en-US" dirty="0" smtClean="0"/>
              <a:t>信号处理、图象恢复与增强、噪声抑制等；</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251520" y="764704"/>
            <a:ext cx="8563432" cy="548312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工业控制、化工过程控制、资源遥感、地震预报、测控导航与制导、人工智能、高效农业、交通监控等；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经济预测、财务统计、股市分析等；</a:t>
            </a:r>
            <a:endParaRPr lang="zh-CN" altLang="en-US" dirty="0"/>
          </a:p>
        </p:txBody>
      </p:sp>
      <p:pic>
        <p:nvPicPr>
          <p:cNvPr id="5" name="图片 4" descr="图片2.jpg"/>
          <p:cNvPicPr>
            <a:picLocks noChangeAspect="1"/>
          </p:cNvPicPr>
          <p:nvPr/>
        </p:nvPicPr>
        <p:blipFill>
          <a:blip r:embed="rId2" cstate="print"/>
          <a:stretch>
            <a:fillRect/>
          </a:stretch>
        </p:blipFill>
        <p:spPr>
          <a:xfrm>
            <a:off x="611560" y="2852936"/>
            <a:ext cx="7134225" cy="2390775"/>
          </a:xfrm>
          <a:prstGeom prst="rect">
            <a:avLst/>
          </a:prstGeom>
        </p:spPr>
      </p:pic>
      <p:sp>
        <p:nvSpPr>
          <p:cNvPr id="6" name="TextBox 5"/>
          <p:cNvSpPr txBox="1"/>
          <p:nvPr/>
        </p:nvSpPr>
        <p:spPr>
          <a:xfrm>
            <a:off x="5580112" y="4725144"/>
            <a:ext cx="2969083" cy="461665"/>
          </a:xfrm>
          <a:prstGeom prst="rect">
            <a:avLst/>
          </a:prstGeom>
          <a:noFill/>
        </p:spPr>
        <p:txBody>
          <a:bodyPr wrap="none" rtlCol="0">
            <a:spAutoFit/>
          </a:bodyPr>
          <a:lstStyle/>
          <a:p>
            <a:r>
              <a:rPr lang="zh-CN" altLang="en-US" sz="2400" b="1" dirty="0" smtClean="0">
                <a:solidFill>
                  <a:schemeClr val="accent6">
                    <a:lumMod val="50000"/>
                  </a:schemeClr>
                </a:solidFill>
              </a:rPr>
              <a:t>直流电动机调速系统</a:t>
            </a:r>
            <a:endParaRPr lang="zh-CN" altLang="en-US" sz="2400" b="1" dirty="0">
              <a:solidFill>
                <a:schemeClr val="accent6">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b="1" dirty="0" smtClean="0">
                <a:solidFill>
                  <a:schemeClr val="accent6">
                    <a:lumMod val="50000"/>
                  </a:schemeClr>
                </a:solidFill>
              </a:rPr>
              <a:t>五</a:t>
            </a:r>
            <a:r>
              <a:rPr lang="en-US" altLang="zh-CN" b="1" dirty="0" smtClean="0">
                <a:solidFill>
                  <a:schemeClr val="accent6">
                    <a:lumMod val="50000"/>
                  </a:schemeClr>
                </a:solidFill>
              </a:rPr>
              <a:t>.</a:t>
            </a:r>
            <a:r>
              <a:rPr lang="zh-CN" altLang="en-US" b="1" dirty="0" smtClean="0">
                <a:solidFill>
                  <a:schemeClr val="accent6">
                    <a:lumMod val="50000"/>
                  </a:schemeClr>
                </a:solidFill>
              </a:rPr>
              <a:t>学习</a:t>
            </a:r>
            <a:r>
              <a:rPr lang="en-US" altLang="zh-CN" b="1" dirty="0" smtClean="0">
                <a:solidFill>
                  <a:schemeClr val="accent6">
                    <a:lumMod val="50000"/>
                  </a:schemeClr>
                </a:solidFill>
              </a:rPr>
              <a:t>《</a:t>
            </a:r>
            <a:r>
              <a:rPr lang="zh-CN" altLang="en-US" b="1" dirty="0" smtClean="0">
                <a:solidFill>
                  <a:schemeClr val="accent6">
                    <a:lumMod val="50000"/>
                  </a:schemeClr>
                </a:solidFill>
              </a:rPr>
              <a:t>信号与系统</a:t>
            </a:r>
            <a:r>
              <a:rPr lang="en-US" altLang="zh-CN" b="1" dirty="0" smtClean="0">
                <a:solidFill>
                  <a:schemeClr val="accent6">
                    <a:lumMod val="50000"/>
                  </a:schemeClr>
                </a:solidFill>
              </a:rPr>
              <a:t>》</a:t>
            </a:r>
            <a:r>
              <a:rPr lang="zh-CN" altLang="en-US" b="1" dirty="0" smtClean="0">
                <a:solidFill>
                  <a:schemeClr val="accent6">
                    <a:lumMod val="50000"/>
                  </a:schemeClr>
                </a:solidFill>
              </a:rPr>
              <a:t>课程的目标与要求</a:t>
            </a:r>
            <a:endParaRPr lang="en-US" altLang="zh-CN" b="1" dirty="0" smtClean="0">
              <a:solidFill>
                <a:schemeClr val="accent6">
                  <a:lumMod val="50000"/>
                </a:schemeClr>
              </a:solidFill>
            </a:endParaRPr>
          </a:p>
          <a:p>
            <a:pPr>
              <a:buNone/>
            </a:pPr>
            <a:r>
              <a:rPr lang="zh-CN" altLang="en-US" dirty="0" smtClean="0"/>
              <a:t>            掌握信号与系统分析的基本概念、基本理论与分析方法，灵活应用所学习的理论与方法解决各种相关的问题。</a:t>
            </a:r>
          </a:p>
          <a:p>
            <a:pPr>
              <a:buNone/>
            </a:pPr>
            <a:r>
              <a:rPr lang="zh-CN" altLang="en-US" dirty="0" smtClean="0"/>
              <a:t>              要做到：理解概念、掌握方法、多做多练、融会贯通。为此，必须认真地完成一定数量的习题。认真做好相关的教学实验。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71600" y="548680"/>
            <a:ext cx="7429552" cy="4414029"/>
          </a:xfrm>
          <a:prstGeom prst="rect">
            <a:avLst/>
          </a:prstGeom>
          <a:noFill/>
          <a:ln w="9525">
            <a:noFill/>
            <a:miter lim="800000"/>
            <a:headEnd/>
            <a:tailEnd/>
          </a:ln>
        </p:spPr>
        <p:txBody>
          <a:bodyPr wrap="square">
            <a:spAutoFit/>
          </a:bodyPr>
          <a:lstStyle/>
          <a:p>
            <a:pPr algn="just" eaLnBrk="0" hangingPunct="0">
              <a:spcBef>
                <a:spcPts val="1300"/>
              </a:spcBef>
              <a:spcAft>
                <a:spcPts val="1300"/>
              </a:spcAft>
            </a:pPr>
            <a:r>
              <a:rPr kumimoji="1" lang="zh-CN" altLang="en-US" sz="2400" dirty="0">
                <a:solidFill>
                  <a:srgbClr val="FF00FF"/>
                </a:solidFill>
                <a:latin typeface="Arial" pitchFamily="34" charset="0"/>
                <a:ea typeface="黑体" pitchFamily="49" charset="-122"/>
              </a:rPr>
              <a:t>主要参考书</a:t>
            </a:r>
            <a:endParaRPr kumimoji="1" lang="zh-CN" altLang="en-US" dirty="0">
              <a:latin typeface="Arial" pitchFamily="34" charset="0"/>
              <a:ea typeface="黑体" pitchFamily="49" charset="-122"/>
            </a:endParaRPr>
          </a:p>
          <a:p>
            <a:pPr eaLnBrk="0" hangingPunct="0">
              <a:buFontTx/>
              <a:buChar char="•"/>
            </a:pPr>
            <a:r>
              <a:rPr kumimoji="1" lang="en-US" altLang="zh-CN" sz="2200" dirty="0" smtClean="0">
                <a:latin typeface="Times New Roman" pitchFamily="18" charset="0"/>
                <a:cs typeface="Times New Roman" pitchFamily="18" charset="0"/>
              </a:rPr>
              <a:t>Signals and Systems (2</a:t>
            </a:r>
            <a:r>
              <a:rPr kumimoji="1" lang="en-US" altLang="zh-CN" sz="2200" baseline="30000" dirty="0" smtClean="0">
                <a:latin typeface="Times New Roman" pitchFamily="18" charset="0"/>
                <a:cs typeface="Times New Roman" pitchFamily="18" charset="0"/>
              </a:rPr>
              <a:t>nd</a:t>
            </a:r>
            <a:r>
              <a:rPr kumimoji="1" lang="en-US" altLang="zh-CN" sz="2200" dirty="0" smtClean="0">
                <a:latin typeface="Times New Roman" pitchFamily="18" charset="0"/>
                <a:cs typeface="Times New Roman" pitchFamily="18" charset="0"/>
              </a:rPr>
              <a:t> edition), Alan </a:t>
            </a:r>
            <a:r>
              <a:rPr kumimoji="1" lang="en-US" altLang="zh-CN" sz="2200" dirty="0" err="1" smtClean="0">
                <a:latin typeface="Times New Roman" pitchFamily="18" charset="0"/>
                <a:cs typeface="Times New Roman" pitchFamily="18" charset="0"/>
              </a:rPr>
              <a:t>V.Oppenheim</a:t>
            </a:r>
            <a:r>
              <a:rPr kumimoji="1" lang="en-US" altLang="zh-CN" sz="2200" dirty="0" smtClean="0">
                <a:latin typeface="Times New Roman" pitchFamily="18" charset="0"/>
                <a:cs typeface="Times New Roman" pitchFamily="18" charset="0"/>
              </a:rPr>
              <a:t>, Alan </a:t>
            </a:r>
            <a:r>
              <a:rPr kumimoji="1" lang="en-US" altLang="zh-CN" sz="2200" dirty="0" err="1" smtClean="0">
                <a:latin typeface="Times New Roman" pitchFamily="18" charset="0"/>
                <a:cs typeface="Times New Roman" pitchFamily="18" charset="0"/>
              </a:rPr>
              <a:t>S.Willsky</a:t>
            </a:r>
            <a:r>
              <a:rPr kumimoji="1" lang="en-US" altLang="zh-CN" sz="2200" dirty="0" smtClean="0">
                <a:latin typeface="Times New Roman" pitchFamily="18" charset="0"/>
                <a:cs typeface="Times New Roman" pitchFamily="18" charset="0"/>
              </a:rPr>
              <a:t>, </a:t>
            </a:r>
            <a:r>
              <a:rPr kumimoji="1" lang="en-US" altLang="zh-CN" sz="2200" dirty="0" err="1" smtClean="0">
                <a:latin typeface="Times New Roman" pitchFamily="18" charset="0"/>
                <a:cs typeface="Times New Roman" pitchFamily="18" charset="0"/>
              </a:rPr>
              <a:t>S.Hamid</a:t>
            </a:r>
            <a:r>
              <a:rPr kumimoji="1" lang="en-US" altLang="zh-CN" sz="2200" dirty="0" smtClean="0">
                <a:latin typeface="Times New Roman" pitchFamily="18" charset="0"/>
                <a:cs typeface="Times New Roman" pitchFamily="18" charset="0"/>
              </a:rPr>
              <a:t> </a:t>
            </a:r>
            <a:r>
              <a:rPr kumimoji="1" lang="en-US" altLang="zh-CN" sz="2200" dirty="0" err="1" smtClean="0">
                <a:latin typeface="Times New Roman" pitchFamily="18" charset="0"/>
                <a:cs typeface="Times New Roman" pitchFamily="18" charset="0"/>
              </a:rPr>
              <a:t>Nawab</a:t>
            </a:r>
            <a:r>
              <a:rPr kumimoji="1" lang="en-US" altLang="zh-CN" sz="2200" dirty="0" smtClean="0">
                <a:latin typeface="Times New Roman" pitchFamily="18" charset="0"/>
                <a:cs typeface="Times New Roman" pitchFamily="18" charset="0"/>
              </a:rPr>
              <a:t> </a:t>
            </a:r>
            <a:r>
              <a:rPr kumimoji="1" lang="zh-CN" altLang="en-US" sz="2200" dirty="0" smtClean="0">
                <a:latin typeface="Times New Roman" pitchFamily="18" charset="0"/>
                <a:cs typeface="Times New Roman" pitchFamily="18" charset="0"/>
              </a:rPr>
              <a:t>（刘树棠 译）</a:t>
            </a:r>
            <a:endParaRPr kumimoji="1" lang="en-US" altLang="zh-CN" sz="2200" dirty="0" smtClean="0">
              <a:latin typeface="Times New Roman" pitchFamily="18" charset="0"/>
              <a:cs typeface="Times New Roman" pitchFamily="18" charset="0"/>
            </a:endParaRPr>
          </a:p>
          <a:p>
            <a:pPr eaLnBrk="0" hangingPunct="0">
              <a:buFontTx/>
              <a:buChar char="•"/>
            </a:pPr>
            <a:endParaRPr kumimoji="1" lang="en-US" altLang="zh-CN" sz="2200" dirty="0" smtClean="0">
              <a:latin typeface="Times New Roman" pitchFamily="18" charset="0"/>
              <a:cs typeface="Times New Roman" pitchFamily="18" charset="0"/>
            </a:endParaRPr>
          </a:p>
          <a:p>
            <a:pPr eaLnBrk="0" hangingPunct="0">
              <a:buFontTx/>
              <a:buChar char="•"/>
            </a:pPr>
            <a:r>
              <a:rPr kumimoji="1" lang="zh-CN" altLang="en-US" sz="2200" dirty="0" smtClean="0">
                <a:latin typeface="Times New Roman" pitchFamily="18" charset="0"/>
                <a:cs typeface="Times New Roman" pitchFamily="18" charset="0"/>
              </a:rPr>
              <a:t>信号与系统（第三版），郑君里，应启珩，杨为理</a:t>
            </a:r>
            <a:endParaRPr kumimoji="1" lang="en-US" altLang="zh-CN" sz="2200" dirty="0" smtClean="0">
              <a:latin typeface="Times New Roman" pitchFamily="18" charset="0"/>
              <a:cs typeface="Times New Roman" pitchFamily="18" charset="0"/>
            </a:endParaRPr>
          </a:p>
          <a:p>
            <a:pPr eaLnBrk="0" hangingPunct="0">
              <a:buFontTx/>
              <a:buChar char="•"/>
            </a:pPr>
            <a:endParaRPr kumimoji="1" lang="en-US" altLang="zh-CN" sz="2200" dirty="0">
              <a:solidFill>
                <a:schemeClr val="accent1"/>
              </a:solidFill>
              <a:latin typeface="Times New Roman" pitchFamily="18" charset="0"/>
              <a:cs typeface="Times New Roman" pitchFamily="18" charset="0"/>
            </a:endParaRPr>
          </a:p>
          <a:p>
            <a:pPr eaLnBrk="0" hangingPunct="0">
              <a:buFontTx/>
              <a:buChar char="•"/>
            </a:pPr>
            <a:r>
              <a:rPr kumimoji="1" lang="zh-CN" altLang="en-US" sz="2200" dirty="0" smtClean="0">
                <a:latin typeface="Times New Roman" pitchFamily="18" charset="0"/>
                <a:cs typeface="Times New Roman" pitchFamily="18" charset="0"/>
              </a:rPr>
              <a:t>信号与线性系统分析（第四版），吴大正，杨林耀，张永瑞</a:t>
            </a:r>
            <a:endParaRPr kumimoji="1" lang="en-US" altLang="zh-CN" sz="2200" dirty="0" smtClean="0">
              <a:latin typeface="Times New Roman" pitchFamily="18" charset="0"/>
              <a:cs typeface="Times New Roman" pitchFamily="18" charset="0"/>
            </a:endParaRPr>
          </a:p>
          <a:p>
            <a:pPr eaLnBrk="0" hangingPunct="0">
              <a:buFontTx/>
              <a:buChar char="•"/>
            </a:pPr>
            <a:endParaRPr kumimoji="1" lang="en-US" altLang="zh-CN" sz="2200" dirty="0">
              <a:solidFill>
                <a:schemeClr val="accent1"/>
              </a:solidFill>
              <a:latin typeface="Times New Roman" pitchFamily="18" charset="0"/>
              <a:cs typeface="Times New Roman" pitchFamily="18" charset="0"/>
            </a:endParaRPr>
          </a:p>
          <a:p>
            <a:pPr eaLnBrk="0" hangingPunct="0">
              <a:buFontTx/>
              <a:buChar char="•"/>
            </a:pPr>
            <a:r>
              <a:rPr kumimoji="1" lang="en-US" altLang="zh-CN" sz="2400" dirty="0" smtClean="0">
                <a:latin typeface="Times New Roman" pitchFamily="18" charset="0"/>
                <a:cs typeface="Times New Roman" pitchFamily="18" charset="0"/>
              </a:rPr>
              <a:t>Signals and Systems: Using MATLAB (2</a:t>
            </a:r>
            <a:r>
              <a:rPr kumimoji="1" lang="en-US" altLang="zh-CN" sz="2400" baseline="30000" dirty="0" smtClean="0">
                <a:latin typeface="Times New Roman" pitchFamily="18" charset="0"/>
                <a:cs typeface="Times New Roman" pitchFamily="18" charset="0"/>
              </a:rPr>
              <a:t>nd</a:t>
            </a:r>
            <a:r>
              <a:rPr kumimoji="1" lang="en-US" altLang="zh-CN" sz="2400" dirty="0" smtClean="0">
                <a:latin typeface="Times New Roman" pitchFamily="18" charset="0"/>
                <a:cs typeface="Times New Roman" pitchFamily="18" charset="0"/>
              </a:rPr>
              <a:t> edition),</a:t>
            </a:r>
            <a:r>
              <a:rPr lang="en-US" altLang="zh-CN" sz="2400" dirty="0" smtClean="0">
                <a:latin typeface="Times New Roman" pitchFamily="18" charset="0"/>
                <a:cs typeface="Times New Roman" pitchFamily="18" charset="0"/>
              </a:rPr>
              <a:t> Luis </a:t>
            </a:r>
            <a:r>
              <a:rPr lang="en-US" altLang="zh-CN" sz="2400" dirty="0" err="1" smtClean="0">
                <a:latin typeface="Times New Roman" pitchFamily="18" charset="0"/>
                <a:cs typeface="Times New Roman" pitchFamily="18" charset="0"/>
              </a:rPr>
              <a:t>F.Chaparro</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（宋琪 译）</a:t>
            </a:r>
            <a:endParaRPr kumimoji="1" lang="en-US" altLang="zh-CN" sz="2200" dirty="0" smtClean="0">
              <a:latin typeface="Times New Roman" pitchFamily="18" charset="0"/>
              <a:cs typeface="Times New Roman" pitchFamily="18" charset="0"/>
            </a:endParaRPr>
          </a:p>
          <a:p>
            <a:pPr eaLnBrk="0" hangingPunct="0">
              <a:buFontTx/>
              <a:buChar char="•"/>
            </a:pPr>
            <a:endParaRPr kumimoji="1" lang="en-US" altLang="zh-CN" sz="2200" dirty="0" smtClean="0">
              <a:latin typeface="Times New Roman" pitchFamily="18" charset="0"/>
              <a:cs typeface="Times New Roman" pitchFamily="18" charset="0"/>
            </a:endParaRPr>
          </a:p>
        </p:txBody>
      </p:sp>
      <p:sp>
        <p:nvSpPr>
          <p:cNvPr id="5" name="Rectangle 3"/>
          <p:cNvSpPr>
            <a:spLocks noChangeArrowheads="1"/>
          </p:cNvSpPr>
          <p:nvPr/>
        </p:nvSpPr>
        <p:spPr bwMode="auto">
          <a:xfrm>
            <a:off x="971600" y="5301208"/>
            <a:ext cx="7416800" cy="1371600"/>
          </a:xfrm>
          <a:prstGeom prst="rect">
            <a:avLst/>
          </a:prstGeom>
          <a:noFill/>
          <a:ln w="9525">
            <a:noFill/>
            <a:miter lim="800000"/>
            <a:headEnd/>
            <a:tailEnd/>
          </a:ln>
          <a:effectLst/>
        </p:spPr>
        <p:txBody>
          <a:bodyPr/>
          <a:lstStyle/>
          <a:p>
            <a:pPr marL="342900" indent="-342900">
              <a:buFont typeface="Wingdings" pitchFamily="2" charset="2"/>
              <a:buNone/>
            </a:pPr>
            <a:r>
              <a:rPr lang="zh-CN" altLang="en-US" sz="2200" b="1" dirty="0" smtClean="0">
                <a:solidFill>
                  <a:schemeClr val="folHlink"/>
                </a:solidFill>
                <a:latin typeface="宋体" pitchFamily="2" charset="-122"/>
              </a:rPr>
              <a:t>仿真软件</a:t>
            </a:r>
            <a:r>
              <a:rPr lang="en-US" altLang="zh-CN" sz="2200" b="1" dirty="0" smtClean="0">
                <a:solidFill>
                  <a:schemeClr val="folHlink"/>
                </a:solidFill>
                <a:latin typeface="宋体" pitchFamily="2" charset="-122"/>
              </a:rPr>
              <a:t>: </a:t>
            </a:r>
            <a:r>
              <a:rPr lang="en-US" altLang="zh-CN" sz="2200" dirty="0" smtClean="0">
                <a:latin typeface="Times New Roman" pitchFamily="18" charset="0"/>
                <a:cs typeface="Times New Roman" pitchFamily="18" charset="0"/>
              </a:rPr>
              <a:t>MATLAB</a:t>
            </a:r>
            <a:endParaRPr lang="en-US" altLang="zh-CN" sz="2200" dirty="0">
              <a:latin typeface="Times New Roman" pitchFamily="18" charset="0"/>
              <a:cs typeface="Times New Roman" pitchFamily="18" charset="0"/>
            </a:endParaRPr>
          </a:p>
          <a:p>
            <a:pPr marL="342900" indent="-342900"/>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p:txBody>
          <a:bodyPr rtlCol="0" anchor="ctr"/>
          <a:lstStyle/>
          <a:p>
            <a:pPr fontAlgn="auto">
              <a:spcBef>
                <a:spcPts val="0"/>
              </a:spcBef>
              <a:spcAft>
                <a:spcPts val="0"/>
              </a:spcAft>
              <a:defRPr/>
            </a:pPr>
            <a:fld id="{6217543B-D15D-4618-A5FF-481BE9B0C642}" type="slidenum">
              <a:rPr lang="zh-CN" altLang="en-US" sz="1200">
                <a:solidFill>
                  <a:schemeClr val="tx1">
                    <a:tint val="75000"/>
                  </a:schemeClr>
                </a:solidFill>
                <a:latin typeface="+mn-lt"/>
                <a:ea typeface="+mn-ea"/>
              </a:rPr>
              <a:pPr fontAlgn="auto">
                <a:spcBef>
                  <a:spcPts val="0"/>
                </a:spcBef>
                <a:spcAft>
                  <a:spcPts val="0"/>
                </a:spcAft>
                <a:defRPr/>
              </a:pPr>
              <a:t>4</a:t>
            </a:fld>
            <a:endParaRPr lang="en-US" altLang="zh-CN" sz="1200">
              <a:solidFill>
                <a:schemeClr val="tx1">
                  <a:tint val="75000"/>
                </a:schemeClr>
              </a:solidFill>
              <a:latin typeface="+mn-lt"/>
              <a:ea typeface="+mn-ea"/>
            </a:endParaRPr>
          </a:p>
        </p:txBody>
      </p:sp>
      <p:sp>
        <p:nvSpPr>
          <p:cNvPr id="14339" name="Text Box 4"/>
          <p:cNvSpPr txBox="1">
            <a:spLocks noChangeArrowheads="1"/>
          </p:cNvSpPr>
          <p:nvPr/>
        </p:nvSpPr>
        <p:spPr bwMode="auto">
          <a:xfrm>
            <a:off x="611560" y="1484784"/>
            <a:ext cx="8064896" cy="5940088"/>
          </a:xfrm>
          <a:prstGeom prst="rect">
            <a:avLst/>
          </a:prstGeom>
          <a:noFill/>
          <a:ln w="9525">
            <a:noFill/>
            <a:miter lim="800000"/>
            <a:headEnd/>
            <a:tailEnd/>
          </a:ln>
        </p:spPr>
        <p:txBody>
          <a:bodyPr wrap="square">
            <a:spAutoFit/>
          </a:bodyPr>
          <a:lstStyle/>
          <a:p>
            <a:pPr eaLnBrk="0" hangingPunct="0"/>
            <a:r>
              <a:rPr lang="zh-CN" altLang="en-US" sz="2800" b="1" dirty="0">
                <a:latin typeface="宋体" pitchFamily="2" charset="-122"/>
              </a:rPr>
              <a:t>第</a:t>
            </a:r>
            <a:r>
              <a:rPr lang="en-US" altLang="zh-CN" sz="2800" b="1" dirty="0">
                <a:latin typeface="宋体" pitchFamily="2" charset="-122"/>
              </a:rPr>
              <a:t>1</a:t>
            </a:r>
            <a:r>
              <a:rPr lang="zh-CN" altLang="en-US" sz="2800" b="1" dirty="0" smtClean="0">
                <a:latin typeface="宋体" pitchFamily="2" charset="-122"/>
              </a:rPr>
              <a:t>章  信号与系统</a:t>
            </a:r>
            <a:endParaRPr lang="zh-CN" altLang="en-US" sz="2800" b="1" dirty="0">
              <a:latin typeface="宋体" pitchFamily="2" charset="-122"/>
            </a:endParaRPr>
          </a:p>
          <a:p>
            <a:r>
              <a:rPr lang="zh-CN" altLang="en-US" sz="2800" b="1" dirty="0">
                <a:latin typeface="宋体" pitchFamily="2" charset="-122"/>
              </a:rPr>
              <a:t>第</a:t>
            </a:r>
            <a:r>
              <a:rPr lang="en-US" altLang="zh-CN" sz="2800" b="1" dirty="0">
                <a:latin typeface="宋体" pitchFamily="2" charset="-122"/>
              </a:rPr>
              <a:t>2</a:t>
            </a:r>
            <a:r>
              <a:rPr lang="zh-CN" altLang="en-US" sz="2800" b="1" dirty="0" smtClean="0">
                <a:latin typeface="宋体" pitchFamily="2" charset="-122"/>
              </a:rPr>
              <a:t>章  </a:t>
            </a:r>
            <a:r>
              <a:rPr lang="zh-CN" altLang="en-US" sz="2800" b="1" dirty="0" smtClean="0">
                <a:latin typeface="宋体" charset="-122"/>
                <a:ea typeface="宋体" charset="-122"/>
              </a:rPr>
              <a:t>线性时不变系统</a:t>
            </a:r>
            <a:endParaRPr lang="zh-CN" altLang="en-US" sz="2800" b="1" dirty="0">
              <a:latin typeface="宋体" pitchFamily="2" charset="-122"/>
            </a:endParaRPr>
          </a:p>
          <a:p>
            <a:r>
              <a:rPr lang="zh-CN" altLang="en-US" sz="2800" b="1" dirty="0">
                <a:latin typeface="宋体" pitchFamily="2" charset="-122"/>
              </a:rPr>
              <a:t>第</a:t>
            </a:r>
            <a:r>
              <a:rPr lang="en-US" altLang="zh-CN" sz="2800" b="1" dirty="0">
                <a:latin typeface="宋体" pitchFamily="2" charset="-122"/>
              </a:rPr>
              <a:t>3</a:t>
            </a:r>
            <a:r>
              <a:rPr lang="zh-CN" altLang="en-US" sz="2800" b="1" dirty="0" smtClean="0">
                <a:latin typeface="宋体" pitchFamily="2" charset="-122"/>
              </a:rPr>
              <a:t>章  </a:t>
            </a:r>
            <a:r>
              <a:rPr lang="zh-CN" altLang="en-US" sz="2800" b="1" dirty="0" smtClean="0">
                <a:latin typeface="楷体_GB2312" pitchFamily="49" charset="-122"/>
                <a:ea typeface="楷体_GB2312" pitchFamily="49" charset="-122"/>
              </a:rPr>
              <a:t>周期信号的傅里叶级数表示</a:t>
            </a:r>
            <a:endParaRPr lang="zh-CN" altLang="en-US" sz="2800" b="1" dirty="0">
              <a:latin typeface="宋体" pitchFamily="2" charset="-122"/>
            </a:endParaRPr>
          </a:p>
          <a:p>
            <a:r>
              <a:rPr lang="zh-CN" altLang="en-US" sz="2800" b="1" dirty="0">
                <a:latin typeface="宋体" pitchFamily="2" charset="-122"/>
              </a:rPr>
              <a:t>第</a:t>
            </a:r>
            <a:r>
              <a:rPr lang="en-US" altLang="zh-CN" sz="2800" b="1" dirty="0">
                <a:latin typeface="宋体" pitchFamily="2" charset="-122"/>
              </a:rPr>
              <a:t>4</a:t>
            </a:r>
            <a:r>
              <a:rPr lang="zh-CN" altLang="en-US" sz="2800" b="1" dirty="0" smtClean="0">
                <a:latin typeface="宋体" pitchFamily="2" charset="-122"/>
              </a:rPr>
              <a:t>章  </a:t>
            </a:r>
            <a:r>
              <a:rPr lang="zh-CN" altLang="en-US" sz="2800" b="1" dirty="0" smtClean="0">
                <a:ea typeface="宋体" charset="-122"/>
              </a:rPr>
              <a:t>连续时间傅立叶变换</a:t>
            </a:r>
            <a:endParaRPr lang="zh-CN" altLang="en-US" sz="2800" b="1" dirty="0">
              <a:latin typeface="宋体" pitchFamily="2" charset="-122"/>
            </a:endParaRPr>
          </a:p>
          <a:p>
            <a:r>
              <a:rPr lang="zh-CN" altLang="en-US" sz="2800" b="1" dirty="0">
                <a:latin typeface="宋体" pitchFamily="2" charset="-122"/>
              </a:rPr>
              <a:t>第</a:t>
            </a:r>
            <a:r>
              <a:rPr lang="en-US" altLang="zh-CN" sz="2800" b="1" dirty="0">
                <a:latin typeface="宋体" pitchFamily="2" charset="-122"/>
              </a:rPr>
              <a:t>5</a:t>
            </a:r>
            <a:r>
              <a:rPr lang="zh-CN" altLang="en-US" sz="2800" b="1" dirty="0" smtClean="0">
                <a:latin typeface="宋体" pitchFamily="2" charset="-122"/>
              </a:rPr>
              <a:t>章  </a:t>
            </a:r>
            <a:r>
              <a:rPr lang="zh-CN" altLang="en-US" sz="2800" b="1" dirty="0" smtClean="0">
                <a:latin typeface="宋体" charset="-122"/>
                <a:ea typeface="宋体" charset="-122"/>
              </a:rPr>
              <a:t>离散时间傅立叶变换</a:t>
            </a:r>
            <a:endParaRPr lang="zh-CN" altLang="en-US" sz="2800" b="1" dirty="0">
              <a:latin typeface="宋体" pitchFamily="2" charset="-122"/>
            </a:endParaRPr>
          </a:p>
          <a:p>
            <a:pPr>
              <a:buFont typeface="Wingdings" pitchFamily="2" charset="2"/>
              <a:buNone/>
            </a:pPr>
            <a:r>
              <a:rPr lang="zh-CN" altLang="en-US" sz="2800" b="1" dirty="0">
                <a:latin typeface="宋体" pitchFamily="2" charset="-122"/>
              </a:rPr>
              <a:t>第</a:t>
            </a:r>
            <a:r>
              <a:rPr lang="en-US" altLang="zh-CN" sz="2800" b="1" dirty="0">
                <a:latin typeface="宋体" pitchFamily="2" charset="-122"/>
              </a:rPr>
              <a:t>6</a:t>
            </a:r>
            <a:r>
              <a:rPr lang="zh-CN" altLang="en-US" sz="2800" b="1" dirty="0" smtClean="0">
                <a:latin typeface="宋体" pitchFamily="2" charset="-122"/>
              </a:rPr>
              <a:t>章  </a:t>
            </a:r>
            <a:r>
              <a:rPr lang="zh-CN" altLang="en-US" sz="2800" b="1" dirty="0" smtClean="0">
                <a:latin typeface="楷体_GB2312" pitchFamily="49" charset="-122"/>
                <a:ea typeface="楷体_GB2312" pitchFamily="49" charset="-122"/>
              </a:rPr>
              <a:t>信号与系统的时域和频域特性</a:t>
            </a:r>
            <a:endParaRPr lang="zh-CN" altLang="en-US" sz="2800" b="1" dirty="0">
              <a:latin typeface="Calibri" pitchFamily="34" charset="0"/>
            </a:endParaRPr>
          </a:p>
          <a:p>
            <a:pPr>
              <a:buFont typeface="Wingdings" pitchFamily="2" charset="2"/>
              <a:buNone/>
            </a:pPr>
            <a:r>
              <a:rPr lang="zh-CN" altLang="en-US" sz="2800" b="1" dirty="0">
                <a:latin typeface="宋体" pitchFamily="2" charset="-122"/>
              </a:rPr>
              <a:t>第</a:t>
            </a:r>
            <a:r>
              <a:rPr lang="en-US" altLang="zh-CN" sz="2800" b="1" dirty="0">
                <a:latin typeface="宋体" pitchFamily="2" charset="-122"/>
              </a:rPr>
              <a:t>7</a:t>
            </a:r>
            <a:r>
              <a:rPr lang="zh-CN" altLang="en-US" sz="2800" b="1" dirty="0" smtClean="0">
                <a:latin typeface="宋体" pitchFamily="2" charset="-122"/>
              </a:rPr>
              <a:t>章  </a:t>
            </a:r>
            <a:r>
              <a:rPr lang="zh-CN" altLang="en-US" sz="2800" b="1" dirty="0" smtClean="0">
                <a:latin typeface="宋体" charset="-122"/>
                <a:ea typeface="宋体" charset="-122"/>
              </a:rPr>
              <a:t>采样</a:t>
            </a:r>
            <a:endParaRPr lang="zh-CN" altLang="en-US" sz="2800" b="1" dirty="0">
              <a:latin typeface="宋体" pitchFamily="2" charset="-122"/>
            </a:endParaRPr>
          </a:p>
          <a:p>
            <a:r>
              <a:rPr lang="zh-CN" altLang="en-US" sz="2800" b="1" dirty="0">
                <a:latin typeface="宋体" pitchFamily="2" charset="-122"/>
              </a:rPr>
              <a:t>第</a:t>
            </a:r>
            <a:r>
              <a:rPr lang="en-US" altLang="zh-CN" sz="2800" b="1" dirty="0">
                <a:latin typeface="宋体" pitchFamily="2" charset="-122"/>
              </a:rPr>
              <a:t>8</a:t>
            </a:r>
            <a:r>
              <a:rPr lang="zh-CN" altLang="en-US" sz="2800" b="1" dirty="0" smtClean="0">
                <a:latin typeface="宋体" pitchFamily="2" charset="-122"/>
              </a:rPr>
              <a:t>章  </a:t>
            </a:r>
            <a:r>
              <a:rPr lang="zh-CN" altLang="en-US" sz="2800" b="1" dirty="0" smtClean="0">
                <a:latin typeface="楷体_GB2312" pitchFamily="49" charset="-122"/>
                <a:ea typeface="楷体_GB2312" pitchFamily="49" charset="-122"/>
              </a:rPr>
              <a:t>通信系统</a:t>
            </a:r>
            <a:endParaRPr lang="en-US" altLang="zh-CN" sz="2800" b="1" dirty="0" smtClean="0">
              <a:latin typeface="宋体" pitchFamily="2" charset="-122"/>
            </a:endParaRPr>
          </a:p>
          <a:p>
            <a:r>
              <a:rPr lang="zh-CN" altLang="en-US" sz="2800" b="1" dirty="0" smtClean="0">
                <a:latin typeface="宋体" pitchFamily="2" charset="-122"/>
              </a:rPr>
              <a:t>第</a:t>
            </a:r>
            <a:r>
              <a:rPr lang="en-US" altLang="zh-CN" sz="2800" b="1" dirty="0" smtClean="0">
                <a:latin typeface="宋体" pitchFamily="2" charset="-122"/>
              </a:rPr>
              <a:t>9</a:t>
            </a:r>
            <a:r>
              <a:rPr lang="zh-CN" altLang="en-US" sz="2800" b="1" dirty="0" smtClean="0">
                <a:latin typeface="宋体" pitchFamily="2" charset="-122"/>
              </a:rPr>
              <a:t>章  拉普拉斯变换</a:t>
            </a:r>
            <a:endParaRPr lang="en-US" altLang="zh-CN" sz="2800" b="1" dirty="0" smtClean="0">
              <a:latin typeface="宋体" pitchFamily="2" charset="-122"/>
            </a:endParaRPr>
          </a:p>
          <a:p>
            <a:r>
              <a:rPr lang="zh-CN" altLang="en-US" sz="2800" b="1" dirty="0" smtClean="0">
                <a:latin typeface="宋体" pitchFamily="2" charset="-122"/>
              </a:rPr>
              <a:t>第</a:t>
            </a:r>
            <a:r>
              <a:rPr lang="en-US" altLang="zh-CN" sz="2800" b="1" dirty="0" smtClean="0">
                <a:latin typeface="宋体" pitchFamily="2" charset="-122"/>
              </a:rPr>
              <a:t>10</a:t>
            </a:r>
            <a:r>
              <a:rPr lang="zh-CN" altLang="en-US" sz="2800" b="1" dirty="0" smtClean="0">
                <a:latin typeface="宋体" pitchFamily="2" charset="-122"/>
              </a:rPr>
              <a:t>章 </a:t>
            </a:r>
            <a:r>
              <a:rPr lang="en-US" altLang="zh-CN" sz="2800" b="1" dirty="0" smtClean="0">
                <a:latin typeface="宋体" pitchFamily="2" charset="-122"/>
              </a:rPr>
              <a:t>Z-</a:t>
            </a:r>
            <a:r>
              <a:rPr lang="zh-CN" altLang="en-US" sz="2800" b="1" dirty="0" smtClean="0">
                <a:latin typeface="宋体" pitchFamily="2" charset="-122"/>
              </a:rPr>
              <a:t>变换</a:t>
            </a:r>
          </a:p>
          <a:p>
            <a:endParaRPr lang="zh-CN" altLang="en-US" sz="3600" dirty="0" smtClean="0">
              <a:latin typeface="宋体" pitchFamily="2" charset="-122"/>
            </a:endParaRPr>
          </a:p>
          <a:p>
            <a:endParaRPr lang="zh-CN" altLang="en-US" sz="3600" dirty="0">
              <a:latin typeface="宋体" pitchFamily="2" charset="-122"/>
            </a:endParaRPr>
          </a:p>
          <a:p>
            <a:pPr eaLnBrk="0" hangingPunct="0"/>
            <a:endParaRPr lang="zh-CN" altLang="en-US" sz="2800" dirty="0">
              <a:latin typeface="宋体" pitchFamily="2" charset="-122"/>
            </a:endParaRPr>
          </a:p>
        </p:txBody>
      </p:sp>
      <p:sp>
        <p:nvSpPr>
          <p:cNvPr id="14340" name="Text Box 5"/>
          <p:cNvSpPr txBox="1">
            <a:spLocks noChangeArrowheads="1"/>
          </p:cNvSpPr>
          <p:nvPr/>
        </p:nvSpPr>
        <p:spPr bwMode="auto">
          <a:xfrm>
            <a:off x="1371600" y="609600"/>
            <a:ext cx="5791200" cy="701675"/>
          </a:xfrm>
          <a:prstGeom prst="rect">
            <a:avLst/>
          </a:prstGeom>
          <a:noFill/>
          <a:ln w="9525">
            <a:noFill/>
            <a:miter lim="800000"/>
            <a:headEnd/>
            <a:tailEnd/>
          </a:ln>
        </p:spPr>
        <p:txBody>
          <a:bodyPr>
            <a:spAutoFit/>
          </a:bodyPr>
          <a:lstStyle/>
          <a:p>
            <a:pPr algn="ctr">
              <a:spcBef>
                <a:spcPct val="50000"/>
              </a:spcBef>
            </a:pPr>
            <a:r>
              <a:rPr lang="zh-CN" altLang="en-US" sz="4000" b="1">
                <a:latin typeface="Calibri" pitchFamily="34" charset="0"/>
              </a:rPr>
              <a:t>课程安排</a:t>
            </a:r>
            <a:endParaRPr lang="zh-CN" altLang="en-US" sz="2800" b="1">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绪 论</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solidFill>
                  <a:schemeClr val="accent6">
                    <a:lumMod val="50000"/>
                  </a:schemeClr>
                </a:solidFill>
              </a:rPr>
              <a:t>   信息时代的特征</a:t>
            </a:r>
            <a:r>
              <a:rPr lang="en-US" altLang="zh-CN" b="1" dirty="0" smtClean="0">
                <a:solidFill>
                  <a:schemeClr val="accent6">
                    <a:lumMod val="50000"/>
                  </a:schemeClr>
                </a:solidFill>
              </a:rPr>
              <a:t>——</a:t>
            </a:r>
          </a:p>
          <a:p>
            <a:pPr>
              <a:buNone/>
            </a:pPr>
            <a:r>
              <a:rPr lang="zh-CN" altLang="en-US" b="1" dirty="0" smtClean="0"/>
              <a:t>             </a:t>
            </a:r>
            <a:r>
              <a:rPr lang="zh-CN" altLang="en-US" dirty="0" smtClean="0"/>
              <a:t>用信息科学和计算机技术的理论和手段来解决科学、工程和经济问题。</a:t>
            </a:r>
            <a:endParaRPr lang="en-US" altLang="zh-CN" dirty="0" smtClean="0"/>
          </a:p>
          <a:p>
            <a:pPr>
              <a:buNone/>
            </a:pPr>
            <a:endParaRPr lang="en-US" altLang="zh-CN" b="1" dirty="0" smtClean="0"/>
          </a:p>
          <a:p>
            <a:pPr>
              <a:buNone/>
            </a:pPr>
            <a:r>
              <a:rPr lang="zh-CN" altLang="en-US" b="1" dirty="0" smtClean="0"/>
              <a:t>   </a:t>
            </a:r>
            <a:r>
              <a:rPr lang="zh-CN" altLang="en-US" b="1" dirty="0" smtClean="0">
                <a:solidFill>
                  <a:schemeClr val="accent6">
                    <a:lumMod val="50000"/>
                  </a:schemeClr>
                </a:solidFill>
              </a:rPr>
              <a:t>信息活动是指</a:t>
            </a:r>
            <a:r>
              <a:rPr lang="en-US" altLang="zh-CN" b="1" dirty="0" smtClean="0">
                <a:solidFill>
                  <a:schemeClr val="accent6">
                    <a:lumMod val="50000"/>
                  </a:schemeClr>
                </a:solidFill>
              </a:rPr>
              <a:t>——</a:t>
            </a:r>
          </a:p>
          <a:p>
            <a:pPr>
              <a:buNone/>
            </a:pPr>
            <a:r>
              <a:rPr lang="en-US" altLang="zh-CN" dirty="0" smtClean="0"/>
              <a:t>            </a:t>
            </a:r>
            <a:r>
              <a:rPr lang="zh-CN" altLang="en-US" dirty="0" smtClean="0"/>
              <a:t>信息的获取、交换、传输、处理、存储、再现、控制与利用等。</a:t>
            </a:r>
            <a:endParaRPr lang="en-US" altLang="zh-CN" dirty="0" smtClean="0"/>
          </a:p>
          <a:p>
            <a:pPr>
              <a:buNone/>
            </a:pPr>
            <a:endParaRPr lang="en-US" altLang="zh-CN" dirty="0" smtClean="0"/>
          </a:p>
          <a:p>
            <a:pPr>
              <a:buNone/>
            </a:pPr>
            <a:r>
              <a:rPr lang="zh-CN" altLang="en-US" dirty="0" smtClean="0"/>
              <a:t>    一切信息活动都离不开系统的作用。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514350" indent="-514350">
              <a:buAutoNum type="ea1ChsPeriod"/>
            </a:pPr>
            <a:r>
              <a:rPr lang="zh-CN" altLang="en-US" b="1" dirty="0" smtClean="0">
                <a:solidFill>
                  <a:schemeClr val="accent6">
                    <a:lumMod val="50000"/>
                  </a:schemeClr>
                </a:solidFill>
              </a:rPr>
              <a:t>信号与系统的概念</a:t>
            </a:r>
            <a:endParaRPr lang="en-US" altLang="zh-CN" b="1" dirty="0" smtClean="0">
              <a:solidFill>
                <a:schemeClr val="accent6">
                  <a:lumMod val="50000"/>
                </a:schemeClr>
              </a:solidFill>
            </a:endParaRPr>
          </a:p>
          <a:p>
            <a:pPr marL="514350" indent="-514350">
              <a:lnSpc>
                <a:spcPct val="150000"/>
              </a:lnSpc>
              <a:buNone/>
            </a:pPr>
            <a:r>
              <a:rPr lang="zh-CN" altLang="en-US" dirty="0" smtClean="0"/>
              <a:t>               信号与系统的概念出现在范围相当广泛的各种领域，信号与系统的思想在很多科学技术领域起着很重要的作用。如：通信、航空航天、电路设计、生物工程、声学、地震学、语音和图象处理、能源产生与分配、化工过程控制、工业自动化等等。</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lnSpc>
                <a:spcPct val="150000"/>
              </a:lnSpc>
              <a:buNone/>
            </a:pPr>
            <a:r>
              <a:rPr lang="zh-CN" altLang="en-US" dirty="0" smtClean="0"/>
              <a:t>    虽然在不同领域所表现出的信号与系统的物理性质不同，但有两个基本点是共同的，即：</a:t>
            </a:r>
            <a:endParaRPr lang="en-US" altLang="zh-CN" dirty="0" smtClean="0"/>
          </a:p>
          <a:p>
            <a:pPr>
              <a:lnSpc>
                <a:spcPct val="150000"/>
              </a:lnSpc>
              <a:buNone/>
            </a:pPr>
            <a:endParaRPr lang="en-US" altLang="zh-CN" dirty="0" smtClean="0"/>
          </a:p>
          <a:p>
            <a:pPr>
              <a:lnSpc>
                <a:spcPct val="150000"/>
              </a:lnSpc>
              <a:buNone/>
            </a:pPr>
            <a:r>
              <a:rPr lang="en-US" altLang="zh-CN" dirty="0" smtClean="0"/>
              <a:t>    1. </a:t>
            </a:r>
            <a:r>
              <a:rPr lang="zh-CN" altLang="en-US" dirty="0" smtClean="0"/>
              <a:t>信号总是作为一个或几个独立变量（自变量）的函数而出现，并携带着某些物理现象或物理性质的相关信息。</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23528" y="764704"/>
            <a:ext cx="8115300" cy="4429125"/>
          </a:xfrm>
          <a:prstGeom prst="rect">
            <a:avLst/>
          </a:prstGeom>
          <a:noFill/>
          <a:ln w="9525">
            <a:noFill/>
            <a:miter lim="800000"/>
            <a:headEnd/>
            <a:tailEnd/>
          </a:ln>
        </p:spPr>
      </p:pic>
      <p:sp>
        <p:nvSpPr>
          <p:cNvPr id="5" name="TextBox 4"/>
          <p:cNvSpPr txBox="1"/>
          <p:nvPr/>
        </p:nvSpPr>
        <p:spPr>
          <a:xfrm>
            <a:off x="3275856" y="5445224"/>
            <a:ext cx="1723549" cy="461665"/>
          </a:xfrm>
          <a:prstGeom prst="rect">
            <a:avLst/>
          </a:prstGeom>
          <a:noFill/>
        </p:spPr>
        <p:txBody>
          <a:bodyPr wrap="none" rtlCol="0">
            <a:spAutoFit/>
          </a:bodyPr>
          <a:lstStyle/>
          <a:p>
            <a:r>
              <a:rPr lang="zh-CN" altLang="en-US" sz="2400" b="1" dirty="0" smtClean="0"/>
              <a:t>正弦波信号</a:t>
            </a:r>
            <a:endParaRPr lang="zh-CN"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971600" y="1772816"/>
            <a:ext cx="7236326" cy="2736304"/>
          </a:xfrm>
          <a:prstGeom prst="rect">
            <a:avLst/>
          </a:prstGeom>
          <a:noFill/>
          <a:ln w="9525">
            <a:noFill/>
            <a:miter lim="800000"/>
            <a:headEnd/>
            <a:tailEnd/>
          </a:ln>
        </p:spPr>
      </p:pic>
      <p:sp>
        <p:nvSpPr>
          <p:cNvPr id="6" name="TextBox 5"/>
          <p:cNvSpPr txBox="1"/>
          <p:nvPr/>
        </p:nvSpPr>
        <p:spPr>
          <a:xfrm>
            <a:off x="3707904" y="4653136"/>
            <a:ext cx="1731564" cy="461665"/>
          </a:xfrm>
          <a:prstGeom prst="rect">
            <a:avLst/>
          </a:prstGeom>
          <a:noFill/>
        </p:spPr>
        <p:txBody>
          <a:bodyPr wrap="none" rtlCol="0">
            <a:spAutoFit/>
          </a:bodyPr>
          <a:lstStyle/>
          <a:p>
            <a:r>
              <a:rPr lang="zh-CN" altLang="en-US" sz="2400" b="1" dirty="0" smtClean="0"/>
              <a:t>心电图信号</a:t>
            </a:r>
            <a:endParaRPr lang="zh-CN" altLang="en-US" sz="24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1271</Words>
  <Application>Microsoft Office PowerPoint</Application>
  <PresentationFormat>全屏显示(4:3)</PresentationFormat>
  <Paragraphs>113</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信号与系统</vt:lpstr>
      <vt:lpstr>幻灯片 2</vt:lpstr>
      <vt:lpstr>幻灯片 3</vt:lpstr>
      <vt:lpstr>幻灯片 4</vt:lpstr>
      <vt:lpstr>绪 论</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DZM</cp:lastModifiedBy>
  <cp:revision>25</cp:revision>
  <dcterms:created xsi:type="dcterms:W3CDTF">2020-02-17T14:56:54Z</dcterms:created>
  <dcterms:modified xsi:type="dcterms:W3CDTF">2020-04-18T13:58:13Z</dcterms:modified>
</cp:coreProperties>
</file>