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521" r:id="rId2"/>
    <p:sldId id="522" r:id="rId3"/>
    <p:sldId id="523" r:id="rId4"/>
    <p:sldId id="266" r:id="rId5"/>
    <p:sldId id="524" r:id="rId6"/>
    <p:sldId id="525" r:id="rId7"/>
    <p:sldId id="526" r:id="rId8"/>
    <p:sldId id="527" r:id="rId9"/>
    <p:sldId id="528" r:id="rId10"/>
    <p:sldId id="267" r:id="rId11"/>
    <p:sldId id="274" r:id="rId12"/>
    <p:sldId id="268" r:id="rId13"/>
    <p:sldId id="529" r:id="rId14"/>
    <p:sldId id="429" r:id="rId15"/>
    <p:sldId id="430" r:id="rId16"/>
    <p:sldId id="431" r:id="rId17"/>
    <p:sldId id="432" r:id="rId18"/>
    <p:sldId id="433" r:id="rId19"/>
    <p:sldId id="530" r:id="rId20"/>
    <p:sldId id="286" r:id="rId21"/>
    <p:sldId id="269" r:id="rId22"/>
    <p:sldId id="270" r:id="rId23"/>
    <p:sldId id="398" r:id="rId24"/>
    <p:sldId id="399" r:id="rId25"/>
    <p:sldId id="400" r:id="rId26"/>
    <p:sldId id="401" r:id="rId27"/>
    <p:sldId id="275" r:id="rId28"/>
    <p:sldId id="276" r:id="rId29"/>
    <p:sldId id="277" r:id="rId30"/>
    <p:sldId id="795" r:id="rId31"/>
    <p:sldId id="287" r:id="rId32"/>
    <p:sldId id="299" r:id="rId33"/>
    <p:sldId id="821" r:id="rId34"/>
    <p:sldId id="819" r:id="rId35"/>
    <p:sldId id="358" r:id="rId36"/>
    <p:sldId id="820" r:id="rId37"/>
    <p:sldId id="283" r:id="rId38"/>
    <p:sldId id="288" r:id="rId39"/>
    <p:sldId id="556" r:id="rId40"/>
    <p:sldId id="572" r:id="rId41"/>
    <p:sldId id="573" r:id="rId42"/>
    <p:sldId id="574" r:id="rId43"/>
    <p:sldId id="575" r:id="rId44"/>
    <p:sldId id="826" r:id="rId45"/>
    <p:sldId id="576" r:id="rId46"/>
    <p:sldId id="577" r:id="rId47"/>
    <p:sldId id="578" r:id="rId48"/>
    <p:sldId id="579" r:id="rId49"/>
    <p:sldId id="828" r:id="rId50"/>
    <p:sldId id="829" r:id="rId51"/>
    <p:sldId id="832" r:id="rId52"/>
    <p:sldId id="833" r:id="rId53"/>
    <p:sldId id="290" r:id="rId54"/>
    <p:sldId id="291" r:id="rId55"/>
    <p:sldId id="292" r:id="rId56"/>
    <p:sldId id="830" r:id="rId57"/>
    <p:sldId id="831" r:id="rId58"/>
    <p:sldId id="296" r:id="rId59"/>
    <p:sldId id="336" r:id="rId60"/>
    <p:sldId id="414" r:id="rId61"/>
    <p:sldId id="805" r:id="rId62"/>
    <p:sldId id="807" r:id="rId63"/>
    <p:sldId id="808" r:id="rId64"/>
    <p:sldId id="813" r:id="rId65"/>
    <p:sldId id="809" r:id="rId66"/>
    <p:sldId id="308"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7" autoAdjust="0"/>
    <p:restoredTop sz="88679" autoAdjust="0"/>
  </p:normalViewPr>
  <p:slideViewPr>
    <p:cSldViewPr snapToGrid="0">
      <p:cViewPr varScale="1">
        <p:scale>
          <a:sx n="75" d="100"/>
          <a:sy n="75" d="100"/>
        </p:scale>
        <p:origin x="3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19"/>
          <c:y val="7.1264367816092022E-2"/>
          <c:w val="0.66300366300366365"/>
          <c:h val="0.6689655172413822"/>
        </c:manualLayout>
      </c:layout>
      <c:lineChart>
        <c:grouping val="standard"/>
        <c:varyColors val="1"/>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1"/>
          <c:extLst>
            <c:ext xmlns:c16="http://schemas.microsoft.com/office/drawing/2014/chart" uri="{C3380CC4-5D6E-409C-BE32-E72D297353CC}">
              <c16:uniqueId val="{00000000-7A97-4D9E-9703-3C2FA0D10B9C}"/>
            </c:ext>
          </c:extLst>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1"/>
          <c:extLst>
            <c:ext xmlns:c16="http://schemas.microsoft.com/office/drawing/2014/chart" uri="{C3380CC4-5D6E-409C-BE32-E72D297353CC}">
              <c16:uniqueId val="{00000001-7A97-4D9E-9703-3C2FA0D10B9C}"/>
            </c:ext>
          </c:extLst>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1.7000000000000026</c:v>
                </c:pt>
                <c:pt idx="2">
                  <c:v>1.55</c:v>
                </c:pt>
                <c:pt idx="3">
                  <c:v>1.4</c:v>
                </c:pt>
                <c:pt idx="4">
                  <c:v>1.4</c:v>
                </c:pt>
              </c:numCache>
            </c:numRef>
          </c:val>
          <c:smooth val="1"/>
          <c:extLst>
            <c:ext xmlns:c16="http://schemas.microsoft.com/office/drawing/2014/chart" uri="{C3380CC4-5D6E-409C-BE32-E72D297353CC}">
              <c16:uniqueId val="{00000002-7A97-4D9E-9703-3C2FA0D10B9C}"/>
            </c:ext>
          </c:extLst>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0.70000000000000062</c:v>
                </c:pt>
                <c:pt idx="2">
                  <c:v>0.5</c:v>
                </c:pt>
                <c:pt idx="3">
                  <c:v>0.5</c:v>
                </c:pt>
                <c:pt idx="4">
                  <c:v>0.60000000000000064</c:v>
                </c:pt>
              </c:numCache>
            </c:numRef>
          </c:val>
          <c:smooth val="1"/>
          <c:extLst>
            <c:ext xmlns:c16="http://schemas.microsoft.com/office/drawing/2014/chart" uri="{C3380CC4-5D6E-409C-BE32-E72D297353CC}">
              <c16:uniqueId val="{00000003-7A97-4D9E-9703-3C2FA0D10B9C}"/>
            </c:ext>
          </c:extLst>
        </c:ser>
        <c:dLbls>
          <c:showLegendKey val="0"/>
          <c:showVal val="0"/>
          <c:showCatName val="0"/>
          <c:showSerName val="0"/>
          <c:showPercent val="0"/>
          <c:showBubbleSize val="0"/>
        </c:dLbls>
        <c:marker val="1"/>
        <c:smooth val="0"/>
        <c:axId val="636752400"/>
        <c:axId val="636753576"/>
      </c:lineChart>
      <c:catAx>
        <c:axId val="636752400"/>
        <c:scaling>
          <c:orientation val="minMax"/>
        </c:scaling>
        <c:delete val="1"/>
        <c:axPos val="b"/>
        <c:title>
          <c:tx>
            <c:rich>
              <a:bodyPr/>
              <a:lstStyle/>
              <a:p>
                <a:pPr>
                  <a:defRPr sz="1800" b="1" i="0" u="none" strike="noStrike" baseline="0">
                    <a:solidFill>
                      <a:schemeClr val="tx1"/>
                    </a:solidFill>
                    <a:latin typeface="Arial"/>
                    <a:ea typeface="Arial"/>
                    <a:cs typeface="Arial"/>
                  </a:defRPr>
                </a:pPr>
                <a:r>
                  <a:rPr lang="en-US"/>
                  <a:t>Block size (bytes)</a:t>
                </a:r>
              </a:p>
            </c:rich>
          </c:tx>
          <c:layout>
            <c:manualLayout>
              <c:xMode val="edge"/>
              <c:yMode val="edge"/>
              <c:x val="0.33893309777773556"/>
              <c:y val="0.79496322510248019"/>
            </c:manualLayout>
          </c:layout>
          <c:overlay val="1"/>
          <c:spPr>
            <a:noFill/>
            <a:ln w="25400">
              <a:noFill/>
            </a:ln>
          </c:spPr>
        </c:title>
        <c:numFmt formatCode="General" sourceLinked="1"/>
        <c:majorTickMark val="cross"/>
        <c:minorTickMark val="cross"/>
        <c:tickLblPos val="nextTo"/>
        <c:crossAx val="636753576"/>
        <c:crosses val="autoZero"/>
        <c:auto val="1"/>
        <c:lblAlgn val="ctr"/>
        <c:lblOffset val="100"/>
        <c:tickLblSkip val="1"/>
        <c:tickMarkSkip val="1"/>
        <c:noMultiLvlLbl val="1"/>
      </c:catAx>
      <c:valAx>
        <c:axId val="636753576"/>
        <c:scaling>
          <c:orientation val="minMax"/>
        </c:scaling>
        <c:delete val="1"/>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47E-2"/>
              <c:y val="0.23218390804597702"/>
            </c:manualLayout>
          </c:layout>
          <c:overlay val="1"/>
          <c:spPr>
            <a:noFill/>
            <a:ln w="25400">
              <a:noFill/>
            </a:ln>
          </c:spPr>
        </c:title>
        <c:numFmt formatCode="General" sourceLinked="1"/>
        <c:majorTickMark val="cross"/>
        <c:minorTickMark val="cross"/>
        <c:tickLblPos val="nextTo"/>
        <c:crossAx val="636752400"/>
        <c:crosses val="autoZero"/>
        <c:crossBetween val="midCat"/>
        <c:majorUnit val="5"/>
      </c:valAx>
      <c:spPr>
        <a:noFill/>
        <a:ln w="12700">
          <a:solidFill>
            <a:schemeClr val="tx1"/>
          </a:solidFill>
          <a:prstDash val="solid"/>
        </a:ln>
      </c:spPr>
    </c:plotArea>
    <c:legend>
      <c:legendPos val="r"/>
      <c:layout>
        <c:manualLayout>
          <c:xMode val="edge"/>
          <c:yMode val="edge"/>
          <c:x val="0.8315018315018331"/>
          <c:y val="0.18160919540229964"/>
          <c:w val="0.16117216117216177"/>
          <c:h val="0.32413793103448374"/>
        </c:manualLayout>
      </c:layout>
      <c:overlay val="1"/>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zh-CN"/>
        </a:p>
      </c:txPr>
    </c:legend>
    <c:plotVisOnly val="1"/>
    <c:dispBlanksAs val="gap"/>
    <c:showDLblsOverMax val="1"/>
  </c:chart>
  <c:spPr>
    <a:noFill/>
    <a:ln>
      <a:noFill/>
    </a:ln>
  </c:spPr>
  <c:txPr>
    <a:bodyPr/>
    <a:lstStyle/>
    <a:p>
      <a:pPr>
        <a:defRPr sz="1800" b="1" i="0" u="none" strike="noStrike" baseline="0">
          <a:solidFill>
            <a:schemeClr val="tx1"/>
          </a:solidFill>
          <a:latin typeface="Arial"/>
          <a:ea typeface="Arial"/>
          <a:cs typeface="Arial"/>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62B0A-2820-416F-A205-8898C2F663A7}" type="datetimeFigureOut">
              <a:rPr lang="zh-CN" altLang="en-US" smtClean="0"/>
              <a:t>2019-12-02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A8A6C-FBF3-4CBB-88F9-5E0CCDB971E5}" type="slidenum">
              <a:rPr lang="zh-CN" altLang="en-US" smtClean="0"/>
              <a:t>‹#›</a:t>
            </a:fld>
            <a:endParaRPr lang="zh-CN" altLang="en-US"/>
          </a:p>
        </p:txBody>
      </p:sp>
    </p:spTree>
    <p:extLst>
      <p:ext uri="{BB962C8B-B14F-4D97-AF65-F5344CB8AC3E}">
        <p14:creationId xmlns:p14="http://schemas.microsoft.com/office/powerpoint/2010/main" val="411718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body" idx="1"/>
          </p:nvPr>
        </p:nvSpPr>
        <p:spPr>
          <a:xfrm>
            <a:off x="975360" y="4562237"/>
            <a:ext cx="5364480" cy="4318873"/>
          </a:xfrm>
          <a:ln>
            <a:noFill/>
          </a:ln>
        </p:spPr>
        <p:txBody>
          <a:bodyPr lIns="95644" tIns="46983" rIns="95644" bIns="46983"/>
          <a:lstStyle/>
          <a:p>
            <a:r>
              <a:rPr lang="en-US" dirty="0"/>
              <a:t>Because the upper level is smaller and built using</a:t>
            </a:r>
            <a:r>
              <a:rPr lang="en-US" baseline="0" dirty="0"/>
              <a:t> faster memory parts, its hit time will be much smaller than the time to access the next level in the hierarchy (which is the major component of the miss penalty).</a:t>
            </a:r>
            <a:endParaRPr lang="en-US" dirty="0"/>
          </a:p>
        </p:txBody>
      </p:sp>
      <p:sp>
        <p:nvSpPr>
          <p:cNvPr id="1490947" name="Rectangle 3"/>
          <p:cNvSpPr>
            <a:spLocks noGrp="1" noRot="1" noChangeAspect="1" noChangeArrowheads="1" noTextEdit="1"/>
          </p:cNvSpPr>
          <p:nvPr>
            <p:ph type="sldImg"/>
          </p:nvPr>
        </p:nvSpPr>
        <p:spPr>
          <a:xfrm>
            <a:off x="476250" y="727075"/>
            <a:ext cx="6370638" cy="3584575"/>
          </a:xfrm>
          <a:ln cap="flat">
            <a:solidFill>
              <a:schemeClr val="tx1"/>
            </a:solidFill>
          </a:ln>
        </p:spPr>
      </p:sp>
    </p:spTree>
    <p:extLst>
      <p:ext uri="{BB962C8B-B14F-4D97-AF65-F5344CB8AC3E}">
        <p14:creationId xmlns:p14="http://schemas.microsoft.com/office/powerpoint/2010/main" val="1787856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Rot="1" noChangeAspect="1" noChangeArrowheads="1" noTextEdit="1"/>
          </p:cNvSpPr>
          <p:nvPr>
            <p:ph type="sldImg"/>
          </p:nvPr>
        </p:nvSpPr>
        <p:spPr>
          <a:xfrm>
            <a:off x="479425" y="615950"/>
            <a:ext cx="6376988" cy="3587750"/>
          </a:xfrm>
        </p:spPr>
      </p:sp>
      <p:sp>
        <p:nvSpPr>
          <p:cNvPr id="1593347" name="Rectangle 3"/>
          <p:cNvSpPr>
            <a:spLocks noGrp="1" noChangeArrowheads="1"/>
          </p:cNvSpPr>
          <p:nvPr>
            <p:ph type="body" idx="1"/>
          </p:nvPr>
        </p:nvSpPr>
        <p:spPr>
          <a:xfrm>
            <a:off x="550863" y="4560888"/>
            <a:ext cx="6303962" cy="4319587"/>
          </a:xfrm>
          <a:ln/>
        </p:spPr>
        <p:txBody>
          <a:bodyPr lIns="96651" tIns="48325" rIns="96651" bIns="48325"/>
          <a:lstStyle/>
          <a:p>
            <a:r>
              <a:rPr lang="en-US"/>
              <a:t>For class handout</a:t>
            </a:r>
          </a:p>
        </p:txBody>
      </p:sp>
    </p:spTree>
    <p:extLst>
      <p:ext uri="{BB962C8B-B14F-4D97-AF65-F5344CB8AC3E}">
        <p14:creationId xmlns:p14="http://schemas.microsoft.com/office/powerpoint/2010/main" val="2150188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479425" y="615950"/>
            <a:ext cx="6376988" cy="3587750"/>
          </a:xfrm>
        </p:spPr>
      </p:sp>
      <p:sp>
        <p:nvSpPr>
          <p:cNvPr id="1661955" name="Rectangle 3"/>
          <p:cNvSpPr>
            <a:spLocks noGrp="1" noChangeArrowheads="1"/>
          </p:cNvSpPr>
          <p:nvPr>
            <p:ph type="body" idx="1"/>
          </p:nvPr>
        </p:nvSpPr>
        <p:spPr>
          <a:xfrm>
            <a:off x="550863" y="4560888"/>
            <a:ext cx="6303962" cy="4319587"/>
          </a:xfrm>
          <a:ln/>
        </p:spPr>
        <p:txBody>
          <a:bodyPr lIns="96651" tIns="48325" rIns="96651" bIns="48325"/>
          <a:lstStyle/>
          <a:p>
            <a:r>
              <a:rPr lang="en-US"/>
              <a:t>For lecture</a:t>
            </a:r>
          </a:p>
          <a:p>
            <a:r>
              <a:rPr lang="en-US"/>
              <a:t>Valid bit indicates whether an entry contains valid information – if the bit is not set, there cannot be a match for this block</a:t>
            </a:r>
          </a:p>
        </p:txBody>
      </p:sp>
    </p:spTree>
    <p:extLst>
      <p:ext uri="{BB962C8B-B14F-4D97-AF65-F5344CB8AC3E}">
        <p14:creationId xmlns:p14="http://schemas.microsoft.com/office/powerpoint/2010/main" val="890900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Rot="1" noChangeAspect="1" noChangeArrowheads="1" noTextEdit="1"/>
          </p:cNvSpPr>
          <p:nvPr>
            <p:ph type="sldImg"/>
          </p:nvPr>
        </p:nvSpPr>
        <p:spPr>
          <a:xfrm>
            <a:off x="479425" y="615950"/>
            <a:ext cx="6376988" cy="3587750"/>
          </a:xfrm>
        </p:spPr>
      </p:sp>
      <p:sp>
        <p:nvSpPr>
          <p:cNvPr id="1595395" name="Rectangle 3"/>
          <p:cNvSpPr>
            <a:spLocks noGrp="1" noChangeArrowheads="1"/>
          </p:cNvSpPr>
          <p:nvPr>
            <p:ph type="body" idx="1"/>
          </p:nvPr>
        </p:nvSpPr>
        <p:spPr>
          <a:xfrm>
            <a:off x="550863" y="4560888"/>
            <a:ext cx="6303962" cy="4319587"/>
          </a:xfrm>
          <a:ln/>
        </p:spPr>
        <p:txBody>
          <a:bodyPr lIns="96651" tIns="48325" rIns="96651" bIns="48325"/>
          <a:lstStyle/>
          <a:p>
            <a:r>
              <a:rPr lang="en-US"/>
              <a:t>For class handout</a:t>
            </a:r>
          </a:p>
        </p:txBody>
      </p:sp>
    </p:spTree>
    <p:extLst>
      <p:ext uri="{BB962C8B-B14F-4D97-AF65-F5344CB8AC3E}">
        <p14:creationId xmlns:p14="http://schemas.microsoft.com/office/powerpoint/2010/main" val="707050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479425" y="615950"/>
            <a:ext cx="6376988" cy="3587750"/>
          </a:xfrm>
        </p:spPr>
      </p:sp>
      <p:sp>
        <p:nvSpPr>
          <p:cNvPr id="1597443" name="Rectangle 3"/>
          <p:cNvSpPr>
            <a:spLocks noGrp="1" noChangeArrowheads="1"/>
          </p:cNvSpPr>
          <p:nvPr>
            <p:ph type="body" idx="1"/>
          </p:nvPr>
        </p:nvSpPr>
        <p:spPr>
          <a:xfrm>
            <a:off x="550863" y="4560888"/>
            <a:ext cx="6303962" cy="4319587"/>
          </a:xfrm>
          <a:ln/>
        </p:spPr>
        <p:txBody>
          <a:bodyPr lIns="96651" tIns="48325" rIns="96651" bIns="48325"/>
          <a:lstStyle/>
          <a:p>
            <a:r>
              <a:rPr lang="en-US" dirty="0"/>
              <a:t>For lecture</a:t>
            </a:r>
          </a:p>
          <a:p>
            <a:r>
              <a:rPr lang="en-US" dirty="0"/>
              <a:t>Reference</a:t>
            </a:r>
            <a:r>
              <a:rPr lang="en-US" baseline="0" dirty="0"/>
              <a:t> string is word addresses (or block number since we are using one word blocks) – i.e., the low order two bits used to selected the byte in the 32-bit word are ignored</a:t>
            </a:r>
            <a:endParaRPr lang="en-US" dirty="0"/>
          </a:p>
        </p:txBody>
      </p:sp>
    </p:spTree>
    <p:extLst>
      <p:ext uri="{BB962C8B-B14F-4D97-AF65-F5344CB8AC3E}">
        <p14:creationId xmlns:p14="http://schemas.microsoft.com/office/powerpoint/2010/main" val="111530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74725" y="4562475"/>
            <a:ext cx="5365750" cy="4319588"/>
          </a:xfrm>
          <a:noFill/>
          <a:ln>
            <a:noFill/>
          </a:ln>
        </p:spPr>
        <p:txBody>
          <a:bodyPr lIns="98224" tIns="48250" rIns="98224" bIns="4825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476250" y="727075"/>
            <a:ext cx="6370638" cy="3584575"/>
          </a:xfrm>
          <a:ln cap="flat">
            <a:solidFill>
              <a:schemeClr val="tx1"/>
            </a:solidFill>
          </a:ln>
        </p:spPr>
      </p:sp>
    </p:spTree>
    <p:extLst>
      <p:ext uri="{BB962C8B-B14F-4D97-AF65-F5344CB8AC3E}">
        <p14:creationId xmlns:p14="http://schemas.microsoft.com/office/powerpoint/2010/main" val="2350137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74725" y="4562475"/>
            <a:ext cx="5365750" cy="4319588"/>
          </a:xfrm>
          <a:noFill/>
          <a:ln>
            <a:noFill/>
          </a:ln>
        </p:spPr>
        <p:txBody>
          <a:bodyPr lIns="98224" tIns="48250" rIns="98224" bIns="48250"/>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476250" y="727075"/>
            <a:ext cx="6370638" cy="3584575"/>
          </a:xfrm>
          <a:ln cap="flat">
            <a:solidFill>
              <a:schemeClr val="tx1"/>
            </a:solidFill>
          </a:ln>
        </p:spPr>
      </p:sp>
    </p:spTree>
    <p:extLst>
      <p:ext uri="{BB962C8B-B14F-4D97-AF65-F5344CB8AC3E}">
        <p14:creationId xmlns:p14="http://schemas.microsoft.com/office/powerpoint/2010/main" val="70125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noRot="1" noChangeAspect="1" noChangeArrowheads="1" noTextEdit="1"/>
          </p:cNvSpPr>
          <p:nvPr>
            <p:ph type="sldImg"/>
          </p:nvPr>
        </p:nvSpPr>
        <p:spPr>
          <a:xfrm>
            <a:off x="479425" y="615950"/>
            <a:ext cx="6376988" cy="3587750"/>
          </a:xfrm>
        </p:spPr>
      </p:sp>
      <p:sp>
        <p:nvSpPr>
          <p:cNvPr id="1615875" name="Rectangle 3"/>
          <p:cNvSpPr>
            <a:spLocks noGrp="1" noChangeArrowheads="1"/>
          </p:cNvSpPr>
          <p:nvPr>
            <p:ph type="body" idx="1"/>
          </p:nvPr>
        </p:nvSpPr>
        <p:spPr>
          <a:xfrm>
            <a:off x="550863" y="4560888"/>
            <a:ext cx="6303962" cy="4319587"/>
          </a:xfrm>
          <a:ln/>
        </p:spPr>
        <p:txBody>
          <a:bodyPr lIns="96651" tIns="48325" rIns="96651" bIns="48325"/>
          <a:lstStyle/>
          <a:p>
            <a:r>
              <a:rPr lang="en-US"/>
              <a:t>For class handout</a:t>
            </a:r>
          </a:p>
        </p:txBody>
      </p:sp>
    </p:spTree>
    <p:extLst>
      <p:ext uri="{BB962C8B-B14F-4D97-AF65-F5344CB8AC3E}">
        <p14:creationId xmlns:p14="http://schemas.microsoft.com/office/powerpoint/2010/main" val="716482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479425" y="615950"/>
            <a:ext cx="6376988" cy="3587750"/>
          </a:xfrm>
        </p:spPr>
      </p:sp>
      <p:sp>
        <p:nvSpPr>
          <p:cNvPr id="1617923" name="Rectangle 3"/>
          <p:cNvSpPr>
            <a:spLocks noGrp="1" noChangeArrowheads="1"/>
          </p:cNvSpPr>
          <p:nvPr>
            <p:ph type="body" idx="1"/>
          </p:nvPr>
        </p:nvSpPr>
        <p:spPr>
          <a:xfrm>
            <a:off x="550863" y="4560888"/>
            <a:ext cx="6303962" cy="4319587"/>
          </a:xfrm>
          <a:ln/>
        </p:spPr>
        <p:txBody>
          <a:bodyPr lIns="96651" tIns="48325" rIns="96651" bIns="48325"/>
          <a:lstStyle/>
          <a:p>
            <a:r>
              <a:rPr lang="en-US" dirty="0"/>
              <a:t>For lecture</a:t>
            </a:r>
          </a:p>
          <a:p>
            <a:r>
              <a:rPr lang="en-US" dirty="0"/>
              <a:t>Show the 4-bi</a:t>
            </a:r>
            <a:r>
              <a:rPr lang="en-US" baseline="0" dirty="0"/>
              <a:t>t address mapping – 2-bits of tag, 1-bit of set address (index), 1-bit of word-in-block select</a:t>
            </a:r>
            <a:endParaRPr lang="en-US" dirty="0"/>
          </a:p>
        </p:txBody>
      </p:sp>
    </p:spTree>
    <p:extLst>
      <p:ext uri="{BB962C8B-B14F-4D97-AF65-F5344CB8AC3E}">
        <p14:creationId xmlns:p14="http://schemas.microsoft.com/office/powerpoint/2010/main" val="109980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Increasing</a:t>
            </a:r>
            <a:r>
              <a:rPr lang="en-US" baseline="0" dirty="0"/>
              <a:t> the block size usually decreases the miss rate.</a:t>
            </a:r>
          </a:p>
          <a:p>
            <a:r>
              <a:rPr lang="en-US" baseline="0" dirty="0"/>
              <a:t>A more serious problem is that the miss penalty goes up since it is primarily determined by the time to fetch the block from the next lower level of the hierarchy and load it into the cache.</a:t>
            </a:r>
            <a:endParaRPr lang="en-US" dirty="0"/>
          </a:p>
        </p:txBody>
      </p:sp>
    </p:spTree>
    <p:extLst>
      <p:ext uri="{BB962C8B-B14F-4D97-AF65-F5344CB8AC3E}">
        <p14:creationId xmlns:p14="http://schemas.microsoft.com/office/powerpoint/2010/main" val="3582234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All of the tags of all of the elements of the set must</a:t>
            </a:r>
            <a:r>
              <a:rPr lang="en-US" baseline="0" dirty="0"/>
              <a:t> be searched for a match.</a:t>
            </a:r>
            <a:endParaRPr lang="en-US" dirty="0"/>
          </a:p>
        </p:txBody>
      </p:sp>
    </p:spTree>
    <p:extLst>
      <p:ext uri="{BB962C8B-B14F-4D97-AF65-F5344CB8AC3E}">
        <p14:creationId xmlns:p14="http://schemas.microsoft.com/office/powerpoint/2010/main" val="273014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9FFBE51-01CB-4523-8DFB-8F52D011471A}"/>
              </a:ext>
            </a:extLst>
          </p:cNvPr>
          <p:cNvSpPr>
            <a:spLocks noGrp="1" noChangeArrowheads="1"/>
          </p:cNvSpPr>
          <p:nvPr>
            <p:ph type="hdr" sz="quarter"/>
          </p:nvPr>
        </p:nvSpPr>
        <p:spPr>
          <a:noFill/>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Morgan Kaufmann Publishers</a:t>
            </a:r>
          </a:p>
        </p:txBody>
      </p:sp>
      <p:sp>
        <p:nvSpPr>
          <p:cNvPr id="79875" name="Rectangle 3">
            <a:extLst>
              <a:ext uri="{FF2B5EF4-FFF2-40B4-BE49-F238E27FC236}">
                <a16:creationId xmlns:a16="http://schemas.microsoft.com/office/drawing/2014/main" id="{DE6E5B55-FCFB-42B2-B6D1-00E53EB8E0BC}"/>
              </a:ext>
            </a:extLst>
          </p:cNvPr>
          <p:cNvSpPr>
            <a:spLocks noGrp="1" noChangeArrowheads="1"/>
          </p:cNvSpPr>
          <p:nvPr>
            <p:ph type="dt" sz="quarter" idx="1"/>
          </p:nvPr>
        </p:nvSpPr>
        <p:spPr>
          <a:noFill/>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A7E0B57-305E-4427-AE0C-E8F2295FE23C}" type="datetime3">
              <a:rPr lang="en-AU" altLang="zh-CN" smtClean="0">
                <a:latin typeface="Times New Roman" panose="02020603050405020304" pitchFamily="18" charset="0"/>
              </a:rPr>
              <a:pPr/>
              <a:t>2 December, 2019</a:t>
            </a:fld>
            <a:endParaRPr lang="en-AU" altLang="zh-CN">
              <a:latin typeface="Times New Roman" panose="02020603050405020304" pitchFamily="18" charset="0"/>
            </a:endParaRPr>
          </a:p>
        </p:txBody>
      </p:sp>
      <p:sp>
        <p:nvSpPr>
          <p:cNvPr id="79876" name="Rectangle 6">
            <a:extLst>
              <a:ext uri="{FF2B5EF4-FFF2-40B4-BE49-F238E27FC236}">
                <a16:creationId xmlns:a16="http://schemas.microsoft.com/office/drawing/2014/main" id="{C650C2DE-AA88-4A4C-96FA-143FB1BF8323}"/>
              </a:ext>
            </a:extLst>
          </p:cNvPr>
          <p:cNvSpPr>
            <a:spLocks noGrp="1" noChangeArrowheads="1"/>
          </p:cNvSpPr>
          <p:nvPr>
            <p:ph type="ftr" sz="quarter" idx="4"/>
          </p:nvPr>
        </p:nvSpPr>
        <p:spPr>
          <a:noFill/>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Chapter 5 — Large and Fast: Exploiting Memory Hierarchy</a:t>
            </a:r>
          </a:p>
        </p:txBody>
      </p:sp>
      <p:sp>
        <p:nvSpPr>
          <p:cNvPr id="79877" name="Rectangle 7">
            <a:extLst>
              <a:ext uri="{FF2B5EF4-FFF2-40B4-BE49-F238E27FC236}">
                <a16:creationId xmlns:a16="http://schemas.microsoft.com/office/drawing/2014/main" id="{C42D8EB5-EFF4-4E60-BBE8-80C05CF5229C}"/>
              </a:ext>
            </a:extLst>
          </p:cNvPr>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B2A3E1-8DA5-4DC0-A3E4-52ABC8EDF8FC}" type="slidenum">
              <a:rPr lang="en-AU" altLang="zh-CN">
                <a:latin typeface="Times New Roman" panose="02020603050405020304" pitchFamily="18" charset="0"/>
              </a:rPr>
              <a:pPr/>
              <a:t>11</a:t>
            </a:fld>
            <a:endParaRPr lang="en-AU" altLang="zh-CN">
              <a:latin typeface="Times New Roman" panose="02020603050405020304" pitchFamily="18" charset="0"/>
            </a:endParaRPr>
          </a:p>
        </p:txBody>
      </p:sp>
      <p:sp>
        <p:nvSpPr>
          <p:cNvPr id="79878" name="Rectangle 2">
            <a:extLst>
              <a:ext uri="{FF2B5EF4-FFF2-40B4-BE49-F238E27FC236}">
                <a16:creationId xmlns:a16="http://schemas.microsoft.com/office/drawing/2014/main" id="{4131381A-E184-4A2F-B54C-30E2203F56AD}"/>
              </a:ext>
            </a:extLst>
          </p:cNvPr>
          <p:cNvSpPr>
            <a:spLocks noGrp="1" noRot="1" noChangeAspect="1" noChangeArrowheads="1" noTextEdit="1"/>
          </p:cNvSpPr>
          <p:nvPr>
            <p:ph type="sldImg"/>
          </p:nvPr>
        </p:nvSpPr>
        <p:spPr>
          <a:ln/>
        </p:spPr>
      </p:sp>
      <p:sp>
        <p:nvSpPr>
          <p:cNvPr id="79879" name="Rectangle 3">
            <a:extLst>
              <a:ext uri="{FF2B5EF4-FFF2-40B4-BE49-F238E27FC236}">
                <a16:creationId xmlns:a16="http://schemas.microsoft.com/office/drawing/2014/main" id="{D79474BC-090B-4076-95C2-AE02508C6DB2}"/>
              </a:ext>
            </a:extLst>
          </p:cNvPr>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1627196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lstStyle/>
          <a:p>
            <a:r>
              <a:rPr lang="en-US" altLang="ko-KR">
                <a:ea typeface="굴림" panose="020B0600000101010101" pitchFamily="34" charset="-127"/>
              </a:rPr>
              <a:t>While the direct mapped cache is on the simple end of the cache design spectrum, the fully associative cache is on the most complex end.</a:t>
            </a:r>
          </a:p>
          <a:p>
            <a:r>
              <a:rPr lang="en-US" altLang="ko-KR">
                <a:ea typeface="굴림" panose="020B0600000101010101" pitchFamily="34" charset="-127"/>
              </a:rPr>
              <a:t>It is the N-way set associative cache carried to the extreme where N in this case is set to the number of cache entries in the cache.</a:t>
            </a:r>
          </a:p>
          <a:p>
            <a:r>
              <a:rPr lang="en-US" altLang="ko-KR">
                <a:ea typeface="굴림" panose="020B0600000101010101" pitchFamily="34" charset="-127"/>
              </a:rPr>
              <a:t>In other words, we don’t even bother to use any address bits as the cache index.</a:t>
            </a:r>
          </a:p>
          <a:p>
            <a:r>
              <a:rPr lang="en-US" altLang="ko-KR">
                <a:ea typeface="굴림" panose="020B0600000101010101" pitchFamily="34" charset="-127"/>
              </a:rPr>
              <a:t>We just store all the upper bits of the address (except Byte select) that is associated with the cache block  as the cache tag and have one comparator for every entry.</a:t>
            </a:r>
          </a:p>
          <a:p>
            <a:r>
              <a:rPr lang="en-US" altLang="ko-KR">
                <a:ea typeface="굴림" panose="020B0600000101010101" pitchFamily="34" charset="-127"/>
              </a:rPr>
              <a:t>The address is sent to all entries at once and compared in parallel and only the one that matches are sent to the output. This is called an associative lookup.</a:t>
            </a:r>
          </a:p>
          <a:p>
            <a:r>
              <a:rPr lang="en-US" altLang="ko-KR">
                <a:ea typeface="굴림" panose="020B0600000101010101" pitchFamily="34" charset="-127"/>
              </a:rPr>
              <a:t>Needless to say, it is very hardware intensive. Usually,  fully associative cache is limited to 64 or less entries.</a:t>
            </a:r>
          </a:p>
          <a:p>
            <a:r>
              <a:rPr lang="en-US" altLang="ko-KR">
                <a:ea typeface="굴림" panose="020B0600000101010101" pitchFamily="34" charset="-127"/>
              </a:rPr>
              <a:t>Since we are not doing any mapping with the cache index, we will never push any other item out of the cache because multiple  memory locations map to the same cache location.</a:t>
            </a:r>
          </a:p>
          <a:p>
            <a:r>
              <a:rPr lang="en-US" altLang="ko-KR">
                <a:ea typeface="굴림" panose="020B0600000101010101" pitchFamily="34" charset="-127"/>
              </a:rPr>
              <a:t>Therefore, by definition, conflict miss is zero for a fully associative cache. This, however, does not mean the overall miss rate will be zero.</a:t>
            </a:r>
          </a:p>
          <a:p>
            <a:r>
              <a:rPr lang="en-US" altLang="ko-KR">
                <a:ea typeface="굴림" panose="020B0600000101010101" pitchFamily="34" charset="-127"/>
              </a:rPr>
              <a:t>Assume we have 64 entries here.  The first 64 items we accessed can fit in.</a:t>
            </a:r>
          </a:p>
          <a:p>
            <a:r>
              <a:rPr lang="en-US" altLang="ko-KR">
                <a:ea typeface="굴림" panose="020B0600000101010101" pitchFamily="34" charset="-127"/>
              </a:rPr>
              <a:t>But when we try to bring in the 65th item, we will need to throw one of them out to make room for the new item.  This bring us to the third type of cache misses: Capacity Miss.</a:t>
            </a:r>
          </a:p>
          <a:p>
            <a:endParaRPr lang="en-US" altLang="ko-KR">
              <a:ea typeface="굴림" panose="020B0600000101010101" pitchFamily="34" charset="-127"/>
            </a:endParaRPr>
          </a:p>
          <a:p>
            <a:r>
              <a:rPr lang="en-US" altLang="ko-KR">
                <a:ea typeface="굴림" panose="020B0600000101010101" pitchFamily="34" charset="-127"/>
              </a:rPr>
              <a:t>+3 = 41 min. (Y:21)</a:t>
            </a:r>
          </a:p>
        </p:txBody>
      </p:sp>
      <p:sp>
        <p:nvSpPr>
          <p:cNvPr id="68611" name="Rectangle 3"/>
          <p:cNvSpPr>
            <a:spLocks noGrp="1" noRot="1" noChangeAspect="1" noChangeArrowheads="1" noTextEdit="1"/>
          </p:cNvSpPr>
          <p:nvPr>
            <p:ph type="sldImg"/>
          </p:nvPr>
        </p:nvSpPr>
        <p:spPr>
          <a:xfrm>
            <a:off x="2386013" y="473075"/>
            <a:ext cx="4846637" cy="27273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498404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p:cNvSpPr>
            <a:spLocks noGrp="1" noRot="1" noChangeAspect="1" noChangeArrowheads="1" noTextEdit="1"/>
          </p:cNvSpPr>
          <p:nvPr>
            <p:ph type="sldImg"/>
          </p:nvPr>
        </p:nvSpPr>
        <p:spPr>
          <a:xfrm>
            <a:off x="479425" y="615950"/>
            <a:ext cx="6376988" cy="3587750"/>
          </a:xfrm>
        </p:spPr>
      </p:sp>
      <p:sp>
        <p:nvSpPr>
          <p:cNvPr id="1601539" name="Rectangle 3"/>
          <p:cNvSpPr>
            <a:spLocks noGrp="1" noChangeArrowheads="1"/>
          </p:cNvSpPr>
          <p:nvPr>
            <p:ph type="body" idx="1"/>
          </p:nvPr>
        </p:nvSpPr>
        <p:spPr>
          <a:xfrm>
            <a:off x="550863" y="4560888"/>
            <a:ext cx="6303962" cy="4319587"/>
          </a:xfrm>
          <a:ln/>
        </p:spPr>
        <p:txBody>
          <a:bodyPr lIns="96651" tIns="48325" rIns="96651" bIns="48325"/>
          <a:lstStyle/>
          <a:p>
            <a:r>
              <a:rPr lang="en-US"/>
              <a:t>For class handout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Rot="1" noChangeAspect="1" noChangeArrowheads="1" noTextEdit="1"/>
          </p:cNvSpPr>
          <p:nvPr>
            <p:ph type="sldImg"/>
          </p:nvPr>
        </p:nvSpPr>
        <p:spPr>
          <a:xfrm>
            <a:off x="479425" y="615950"/>
            <a:ext cx="6376988" cy="3587750"/>
          </a:xfrm>
        </p:spPr>
      </p:sp>
      <p:sp>
        <p:nvSpPr>
          <p:cNvPr id="1680387" name="Rectangle 3"/>
          <p:cNvSpPr>
            <a:spLocks noGrp="1" noChangeArrowheads="1"/>
          </p:cNvSpPr>
          <p:nvPr>
            <p:ph type="body" idx="1"/>
          </p:nvPr>
        </p:nvSpPr>
        <p:spPr>
          <a:xfrm>
            <a:off x="550863" y="4560888"/>
            <a:ext cx="6303962" cy="4319587"/>
          </a:xfrm>
          <a:ln/>
        </p:spPr>
        <p:txBody>
          <a:bodyPr lIns="96651" tIns="48325" rIns="96651" bIns="48325"/>
          <a:lstStyle/>
          <a:p>
            <a:r>
              <a:rPr lang="en-US" dirty="0"/>
              <a:t>For lecture</a:t>
            </a:r>
          </a:p>
          <a:p>
            <a:endParaRPr lang="en-US" dirty="0"/>
          </a:p>
          <a:p>
            <a:r>
              <a:rPr lang="en-US" dirty="0"/>
              <a:t>This picture</a:t>
            </a:r>
            <a:r>
              <a:rPr lang="en-US" baseline="0" dirty="0"/>
              <a:t> is as opposed to </a:t>
            </a:r>
          </a:p>
          <a:p>
            <a:endParaRPr lang="en-US" baseline="0" dirty="0"/>
          </a:p>
          <a:p>
            <a:r>
              <a:rPr lang="en-US" baseline="0" dirty="0"/>
              <a:t>Way 0</a:t>
            </a:r>
          </a:p>
          <a:p>
            <a:r>
              <a:rPr lang="en-US" baseline="0" dirty="0"/>
              <a:t>              both red                 Set 0</a:t>
            </a:r>
          </a:p>
          <a:p>
            <a:r>
              <a:rPr lang="en-US" baseline="0" dirty="0"/>
              <a:t>Way 1</a:t>
            </a:r>
          </a:p>
          <a:p>
            <a:r>
              <a:rPr lang="en-US" baseline="0" dirty="0"/>
              <a:t>------------------------------------</a:t>
            </a:r>
          </a:p>
          <a:p>
            <a:r>
              <a:rPr lang="en-US" baseline="0" dirty="0"/>
              <a:t>Way 0</a:t>
            </a:r>
          </a:p>
          <a:p>
            <a:r>
              <a:rPr lang="en-US" baseline="0" dirty="0"/>
              <a:t>               both green             Set 1</a:t>
            </a:r>
          </a:p>
          <a:p>
            <a:r>
              <a:rPr lang="en-US" baseline="0" dirty="0"/>
              <a:t>Way 1</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Rot="1" noChangeAspect="1" noChangeArrowheads="1" noTextEdit="1"/>
          </p:cNvSpPr>
          <p:nvPr>
            <p:ph type="sldImg"/>
          </p:nvPr>
        </p:nvSpPr>
        <p:spPr>
          <a:xfrm>
            <a:off x="479425" y="615950"/>
            <a:ext cx="6376988" cy="3587750"/>
          </a:xfrm>
        </p:spPr>
      </p:sp>
      <p:sp>
        <p:nvSpPr>
          <p:cNvPr id="1682435" name="Rectangle 3"/>
          <p:cNvSpPr>
            <a:spLocks noGrp="1" noChangeArrowheads="1"/>
          </p:cNvSpPr>
          <p:nvPr>
            <p:ph type="body" idx="1"/>
          </p:nvPr>
        </p:nvSpPr>
        <p:spPr>
          <a:xfrm>
            <a:off x="550863" y="4560888"/>
            <a:ext cx="6303962" cy="4319587"/>
          </a:xfrm>
          <a:ln/>
        </p:spPr>
        <p:txBody>
          <a:bodyPr lIns="96651" tIns="48325" rIns="96651" bIns="48325"/>
          <a:lstStyle/>
          <a:p>
            <a:r>
              <a:rPr lang="en-US"/>
              <a:t>For class handout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Rot="1" noChangeAspect="1" noChangeArrowheads="1" noTextEdit="1"/>
          </p:cNvSpPr>
          <p:nvPr>
            <p:ph type="sldImg"/>
          </p:nvPr>
        </p:nvSpPr>
        <p:spPr>
          <a:xfrm>
            <a:off x="479425" y="615950"/>
            <a:ext cx="6376988" cy="3587750"/>
          </a:xfrm>
        </p:spPr>
      </p:sp>
      <p:sp>
        <p:nvSpPr>
          <p:cNvPr id="1684483" name="Rectangle 3"/>
          <p:cNvSpPr>
            <a:spLocks noGrp="1" noChangeArrowheads="1"/>
          </p:cNvSpPr>
          <p:nvPr>
            <p:ph type="body" idx="1"/>
          </p:nvPr>
        </p:nvSpPr>
        <p:spPr>
          <a:xfrm>
            <a:off x="550863" y="4560888"/>
            <a:ext cx="6303962" cy="4319587"/>
          </a:xfrm>
          <a:ln/>
        </p:spPr>
        <p:txBody>
          <a:bodyPr lIns="96651" tIns="48325" rIns="96651" bIns="48325"/>
          <a:lstStyle/>
          <a:p>
            <a:r>
              <a:rPr lang="en-US"/>
              <a:t>For lecture</a:t>
            </a:r>
          </a:p>
          <a:p>
            <a:endParaRPr lang="en-US"/>
          </a:p>
          <a:p>
            <a:r>
              <a:rPr lang="en-US"/>
              <a:t>Another sample string to try 0 1 2 3 0 8 11 0 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3698" name="Rectangle 2"/>
          <p:cNvSpPr>
            <a:spLocks noGrp="1" noRot="1" noChangeAspect="1" noChangeArrowheads="1" noTextEdit="1"/>
          </p:cNvSpPr>
          <p:nvPr>
            <p:ph type="sldImg"/>
          </p:nvPr>
        </p:nvSpPr>
        <p:spPr/>
      </p:sp>
      <p:sp>
        <p:nvSpPr>
          <p:cNvPr id="1693699" name="Rectangle 3"/>
          <p:cNvSpPr>
            <a:spLocks noGrp="1" noChangeArrowheads="1"/>
          </p:cNvSpPr>
          <p:nvPr>
            <p:ph type="body" idx="1"/>
          </p:nvPr>
        </p:nvSpPr>
        <p:spPr>
          <a:ln/>
        </p:spPr>
        <p:txBody>
          <a:bodyPr/>
          <a:lstStyle/>
          <a:p>
            <a:r>
              <a:rPr lang="en-US"/>
              <a:t>This is called a 4-way set associative cache because there are four cache entries for each cache index.  Essentially, you have four direct mapped cache working in parallel.</a:t>
            </a:r>
          </a:p>
          <a:p>
            <a:r>
              <a:rPr lang="en-US"/>
              <a:t>This is how it works: the cache index selects a set from the cache. The four tags in the set are compared in parallel with the upper bits of the memory address.</a:t>
            </a:r>
          </a:p>
          <a:p>
            <a:r>
              <a:rPr lang="en-US"/>
              <a:t>If no tags match the incoming address tag, we have a cache miss.</a:t>
            </a:r>
          </a:p>
          <a:p>
            <a:r>
              <a:rPr lang="en-US"/>
              <a:t>Otherwise, we have a cache hit and we will select the data from the way where the tag matches occur.</a:t>
            </a:r>
          </a:p>
          <a:p>
            <a:r>
              <a:rPr lang="en-US"/>
              <a:t>This is simple enough.  What is its disadvantages?</a:t>
            </a:r>
          </a:p>
          <a:p>
            <a:endParaRPr lang="en-US"/>
          </a:p>
          <a:p>
            <a:r>
              <a:rPr lang="en-US"/>
              <a:t>+1 = 36 min. (Y:16)</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7794" name="Rectangle 2"/>
          <p:cNvSpPr>
            <a:spLocks noGrp="1" noRot="1" noChangeAspect="1" noChangeArrowheads="1" noTextEdit="1"/>
          </p:cNvSpPr>
          <p:nvPr>
            <p:ph type="sldImg"/>
          </p:nvPr>
        </p:nvSpPr>
        <p:spPr/>
      </p:sp>
      <p:sp>
        <p:nvSpPr>
          <p:cNvPr id="1697795" name="Rectangle 3"/>
          <p:cNvSpPr>
            <a:spLocks noGrp="1" noChangeArrowheads="1"/>
          </p:cNvSpPr>
          <p:nvPr>
            <p:ph type="body" idx="1"/>
          </p:nvPr>
        </p:nvSpPr>
        <p:spPr>
          <a:ln/>
        </p:spPr>
        <p:txBody>
          <a:bodyPr/>
          <a:lstStyle/>
          <a:p>
            <a:r>
              <a:rPr lang="en-US"/>
              <a:t>For class handout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818" name="Rectangle 2"/>
          <p:cNvSpPr>
            <a:spLocks noGrp="1" noRot="1" noChangeAspect="1" noChangeArrowheads="1" noTextEdit="1"/>
          </p:cNvSpPr>
          <p:nvPr>
            <p:ph type="sldImg"/>
          </p:nvPr>
        </p:nvSpPr>
        <p:spPr/>
      </p:sp>
      <p:sp>
        <p:nvSpPr>
          <p:cNvPr id="1698819" name="Rectangle 3"/>
          <p:cNvSpPr>
            <a:spLocks noGrp="1" noChangeArrowheads="1"/>
          </p:cNvSpPr>
          <p:nvPr>
            <p:ph type="body" idx="1"/>
          </p:nvPr>
        </p:nvSpPr>
        <p:spPr>
          <a:ln/>
        </p:spPr>
        <p:txBody>
          <a:bodyPr/>
          <a:lstStyle/>
          <a:p>
            <a:r>
              <a:rPr lang="en-US" dirty="0"/>
              <a:t>For lecture</a:t>
            </a:r>
          </a:p>
          <a:p>
            <a:r>
              <a:rPr lang="en-US" dirty="0"/>
              <a:t>In 2008, the greater size and power consumption of CAMs generally leads to 2-way and 4-way set </a:t>
            </a:r>
            <a:r>
              <a:rPr lang="en-US" dirty="0" err="1"/>
              <a:t>associativity</a:t>
            </a:r>
            <a:r>
              <a:rPr lang="en-US" dirty="0"/>
              <a:t> being built from standard SRAMs with comparators</a:t>
            </a:r>
            <a:r>
              <a:rPr lang="en-US" baseline="0" dirty="0"/>
              <a:t> with 8-way and above being built using CAMs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Rot="1" noChangeAspect="1" noChangeArrowheads="1" noTextEdit="1"/>
          </p:cNvSpPr>
          <p:nvPr>
            <p:ph type="sldImg"/>
          </p:nvPr>
        </p:nvSpPr>
        <p:spPr/>
      </p:sp>
      <p:sp>
        <p:nvSpPr>
          <p:cNvPr id="1699843" name="Rectangle 3"/>
          <p:cNvSpPr>
            <a:spLocks noGrp="1" noChangeArrowheads="1"/>
          </p:cNvSpPr>
          <p:nvPr>
            <p:ph type="body" idx="1"/>
          </p:nvPr>
        </p:nvSpPr>
        <p:spPr>
          <a:ln/>
        </p:spPr>
        <p:txBody>
          <a:bodyPr/>
          <a:lstStyle/>
          <a:p>
            <a:r>
              <a:rPr lang="en-US" dirty="0"/>
              <a:t>First of all, a N-way set associative cache will need N comparators instead of just one comparator (use the right side of the diagram for direct mapped cache).</a:t>
            </a:r>
          </a:p>
          <a:p>
            <a:r>
              <a:rPr lang="en-US" dirty="0"/>
              <a:t>A N-way set associative cache will also be slower than a direct mapped cache because of this extra multiplexer delay.</a:t>
            </a:r>
          </a:p>
          <a:p>
            <a:r>
              <a:rPr lang="en-US" dirty="0"/>
              <a:t>Finally, for a N-way set associative cache, the data will be available AFTER the hit/miss signal becomes valid because the hit/</a:t>
            </a:r>
            <a:r>
              <a:rPr lang="en-US" dirty="0" err="1"/>
              <a:t>mis</a:t>
            </a:r>
            <a:r>
              <a:rPr lang="en-US" dirty="0"/>
              <a:t> is needed to control the data MUX.</a:t>
            </a:r>
          </a:p>
          <a:p>
            <a:r>
              <a:rPr lang="en-US" dirty="0"/>
              <a:t>For a direct mapped cache, that is everything before the MUX on the right or left side, the cache block will be available BEFORE the hit/miss signal (AND gate output) because the data does not have to go through the comparator.</a:t>
            </a:r>
          </a:p>
          <a:p>
            <a:r>
              <a:rPr lang="en-US" dirty="0"/>
              <a:t>This can be an important consideration because the processor can now go ahead and use the data  without  knowing if it is a Hit or Miss.  Just assume it is a hit.</a:t>
            </a:r>
          </a:p>
          <a:p>
            <a:r>
              <a:rPr lang="en-US" dirty="0"/>
              <a:t>Since cache hit rate is in the upper 90% range, you will be ahead of the game 90% of the time and for those 10% of the time that you  are wrong,  just make sure you can recover.</a:t>
            </a:r>
          </a:p>
          <a:p>
            <a:r>
              <a:rPr lang="en-US" dirty="0"/>
              <a:t>You cannot play this speculation game with a N-way set-associative cache because as I said earlier, the data will not be available to you until the hit/miss signal is valid.</a:t>
            </a:r>
          </a:p>
          <a:p>
            <a:endParaRPr lang="en-US" dirty="0"/>
          </a:p>
          <a:p>
            <a:r>
              <a:rPr lang="en-US" dirty="0"/>
              <a:t>+2 = 38 min. (Y:18)</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3938" name="Rectangle 2"/>
          <p:cNvSpPr>
            <a:spLocks noGrp="1" noRot="1" noChangeAspect="1" noChangeArrowheads="1" noTextEdit="1"/>
          </p:cNvSpPr>
          <p:nvPr>
            <p:ph type="sldImg"/>
          </p:nvPr>
        </p:nvSpPr>
        <p:spPr/>
      </p:sp>
      <p:sp>
        <p:nvSpPr>
          <p:cNvPr id="1703939" name="Rectangle 3"/>
          <p:cNvSpPr>
            <a:spLocks noGrp="1" noChangeArrowheads="1"/>
          </p:cNvSpPr>
          <p:nvPr>
            <p:ph type="body" idx="1"/>
          </p:nvPr>
        </p:nvSpPr>
        <p:spPr>
          <a:ln/>
        </p:spPr>
        <p:txBody>
          <a:bodyPr/>
          <a:lstStyle/>
          <a:p>
            <a:r>
              <a:rPr lang="en-US"/>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body" idx="1"/>
          </p:nvPr>
        </p:nvSpPr>
        <p:spPr>
          <a:xfrm>
            <a:off x="974725" y="4562475"/>
            <a:ext cx="5365750" cy="4319588"/>
          </a:xfrm>
          <a:ln>
            <a:noFill/>
          </a:ln>
        </p:spPr>
        <p:txBody>
          <a:bodyPr lIns="98224" tIns="48250" rIns="98224" bIns="48250"/>
          <a:lstStyle/>
          <a:p>
            <a:endParaRPr lang="en-US"/>
          </a:p>
        </p:txBody>
      </p:sp>
      <p:sp>
        <p:nvSpPr>
          <p:cNvPr id="1591299" name="Rectangle 3"/>
          <p:cNvSpPr>
            <a:spLocks noGrp="1" noRot="1" noChangeAspect="1" noChangeArrowheads="1" noTextEdit="1"/>
          </p:cNvSpPr>
          <p:nvPr>
            <p:ph type="sldImg"/>
          </p:nvPr>
        </p:nvSpPr>
        <p:spPr>
          <a:xfrm>
            <a:off x="476250" y="727075"/>
            <a:ext cx="6370638" cy="3584575"/>
          </a:xfrm>
          <a:ln cap="flat">
            <a:solidFill>
              <a:schemeClr val="tx1"/>
            </a:solidFill>
          </a:ln>
        </p:spPr>
      </p:sp>
    </p:spTree>
    <p:extLst>
      <p:ext uri="{BB962C8B-B14F-4D97-AF65-F5344CB8AC3E}">
        <p14:creationId xmlns:p14="http://schemas.microsoft.com/office/powerpoint/2010/main" val="3509979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Morgan Kaufmann Publishers</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1EA2ED8-5106-4D43-B763-6F0049A88713}" type="datetime3">
              <a:rPr lang="en-AU" altLang="zh-CN" smtClean="0">
                <a:latin typeface="Times New Roman" panose="02020603050405020304" pitchFamily="18" charset="0"/>
              </a:rPr>
              <a:pPr/>
              <a:t>2 December, 2019</a:t>
            </a:fld>
            <a:endParaRPr lang="en-AU" altLang="zh-CN">
              <a:latin typeface="Times New Roman" panose="02020603050405020304" pitchFamily="18" charset="0"/>
            </a:endParaRP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Chapter 5 — Large and Fast: Exploiting Memory Hierarchy</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D8FA11C-80DA-4062-9243-F727E74E67C9}" type="slidenum">
              <a:rPr lang="en-AU" altLang="zh-CN">
                <a:latin typeface="Times New Roman" panose="02020603050405020304" pitchFamily="18" charset="0"/>
              </a:rPr>
              <a:pPr/>
              <a:t>59</a:t>
            </a:fld>
            <a:endParaRPr lang="en-AU" altLang="zh-CN">
              <a:latin typeface="Times New Roman" panose="02020603050405020304" pitchFamily="18" charset="0"/>
            </a:endParaRPr>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3448503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Morgan Kaufmann Publishers</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0C40BD3-CAE2-467F-9BFF-983D92F6020E}" type="datetime3">
              <a:rPr lang="en-AU" altLang="zh-CN" smtClean="0">
                <a:latin typeface="Times New Roman" panose="02020603050405020304" pitchFamily="18" charset="0"/>
              </a:rPr>
              <a:pPr/>
              <a:t>3 December, 2019</a:t>
            </a:fld>
            <a:endParaRPr lang="en-AU" altLang="zh-CN">
              <a:latin typeface="Times New Roman" panose="02020603050405020304" pitchFamily="18"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Chapter 5 — Large and Fast: Exploiting Memory Hierarchy</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BEE87DB-7422-4CB1-ABC0-CE600450E938}" type="slidenum">
              <a:rPr lang="en-AU" altLang="zh-CN">
                <a:latin typeface="Times New Roman" panose="02020603050405020304" pitchFamily="18" charset="0"/>
              </a:rPr>
              <a:pPr/>
              <a:t>60</a:t>
            </a:fld>
            <a:endParaRPr lang="en-AU" altLang="zh-CN">
              <a:latin typeface="Times New Roman" panose="02020603050405020304" pitchFamily="18"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4149907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small</a:t>
            </a:r>
          </a:p>
        </p:txBody>
      </p:sp>
    </p:spTree>
    <p:extLst>
      <p:ext uri="{BB962C8B-B14F-4D97-AF65-F5344CB8AC3E}">
        <p14:creationId xmlns:p14="http://schemas.microsoft.com/office/powerpoint/2010/main" val="326996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Morgan Kaufmann Publishers</a:t>
            </a:r>
          </a:p>
        </p:txBody>
      </p:sp>
      <p:sp>
        <p:nvSpPr>
          <p:cNvPr id="146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699AB7-E029-45D4-A47F-873108AB442E}" type="datetime3">
              <a:rPr lang="en-AU" altLang="zh-CN" smtClean="0">
                <a:latin typeface="Times New Roman" panose="02020603050405020304" pitchFamily="18" charset="0"/>
              </a:rPr>
              <a:pPr/>
              <a:t>2 December, 2019</a:t>
            </a:fld>
            <a:endParaRPr lang="en-AU" altLang="zh-CN">
              <a:latin typeface="Times New Roman" panose="02020603050405020304" pitchFamily="18" charset="0"/>
            </a:endParaRPr>
          </a:p>
        </p:txBody>
      </p:sp>
      <p:sp>
        <p:nvSpPr>
          <p:cNvPr id="146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Chapter 5 — Large and Fast: Exploiting Memory Hierarchy</a:t>
            </a:r>
          </a:p>
        </p:txBody>
      </p:sp>
      <p:sp>
        <p:nvSpPr>
          <p:cNvPr id="146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3DBF2ED-278A-4629-833D-706BA2DBED36}" type="slidenum">
              <a:rPr lang="en-AU" altLang="zh-CN">
                <a:latin typeface="Times New Roman" panose="02020603050405020304" pitchFamily="18" charset="0"/>
              </a:rPr>
              <a:pPr/>
              <a:t>62</a:t>
            </a:fld>
            <a:endParaRPr lang="en-AU" altLang="zh-CN">
              <a:latin typeface="Times New Roman" panose="02020603050405020304" pitchFamily="18" charset="0"/>
            </a:endParaRPr>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35949983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Morgan Kaufmann Publishers</a:t>
            </a:r>
          </a:p>
        </p:txBody>
      </p:sp>
      <p:sp>
        <p:nvSpPr>
          <p:cNvPr id="147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F8CA81A-C9B2-4688-B309-A8773FF86298}" type="datetime3">
              <a:rPr lang="en-AU" altLang="zh-CN" smtClean="0">
                <a:latin typeface="Times New Roman" panose="02020603050405020304" pitchFamily="18" charset="0"/>
              </a:rPr>
              <a:pPr/>
              <a:t>2 December, 2019</a:t>
            </a:fld>
            <a:endParaRPr lang="en-AU" altLang="zh-CN">
              <a:latin typeface="Times New Roman" panose="02020603050405020304" pitchFamily="18" charset="0"/>
            </a:endParaRPr>
          </a:p>
        </p:txBody>
      </p:sp>
      <p:sp>
        <p:nvSpPr>
          <p:cNvPr id="147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Chapter 5 — Large and Fast: Exploiting Memory Hierarchy</a:t>
            </a:r>
          </a:p>
        </p:txBody>
      </p:sp>
      <p:sp>
        <p:nvSpPr>
          <p:cNvPr id="147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C416FDF-26F6-40B3-BDCA-7BA9B8988BED}" type="slidenum">
              <a:rPr lang="en-AU" altLang="zh-CN">
                <a:latin typeface="Times New Roman" panose="02020603050405020304" pitchFamily="18" charset="0"/>
              </a:rPr>
              <a:pPr/>
              <a:t>63</a:t>
            </a:fld>
            <a:endParaRPr lang="en-AU" altLang="zh-CN">
              <a:latin typeface="Times New Roman" panose="02020603050405020304" pitchFamily="18" charset="0"/>
            </a:endParaRPr>
          </a:p>
        </p:txBody>
      </p:sp>
      <p:sp>
        <p:nvSpPr>
          <p:cNvPr id="147462" name="Rectangle 2"/>
          <p:cNvSpPr>
            <a:spLocks noGrp="1" noRot="1" noChangeAspect="1" noChangeArrowheads="1" noTextEdit="1"/>
          </p:cNvSpPr>
          <p:nvPr>
            <p:ph type="sldImg"/>
          </p:nvPr>
        </p:nvSpPr>
        <p:spPr>
          <a:ln/>
        </p:spPr>
      </p:sp>
      <p:sp>
        <p:nvSpPr>
          <p:cNvPr id="147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481780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Morgan Kaufmann Publishers</a:t>
            </a:r>
          </a:p>
        </p:txBody>
      </p:sp>
      <p:sp>
        <p:nvSpPr>
          <p:cNvPr id="1484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F4CBAD7-F067-41EB-84EE-9A56FBBD6170}" type="datetime3">
              <a:rPr lang="en-AU" altLang="zh-CN" smtClean="0">
                <a:latin typeface="Times New Roman" panose="02020603050405020304" pitchFamily="18" charset="0"/>
              </a:rPr>
              <a:pPr/>
              <a:t>2 December, 2019</a:t>
            </a:fld>
            <a:endParaRPr lang="en-AU" altLang="zh-CN">
              <a:latin typeface="Times New Roman" panose="02020603050405020304" pitchFamily="18" charset="0"/>
            </a:endParaRPr>
          </a:p>
        </p:txBody>
      </p:sp>
      <p:sp>
        <p:nvSpPr>
          <p:cNvPr id="1484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CN">
                <a:latin typeface="Times New Roman" panose="02020603050405020304" pitchFamily="18" charset="0"/>
              </a:rPr>
              <a:t>Chapter 5 — Large and Fast: Exploiting Memory Hierarchy</a:t>
            </a:r>
          </a:p>
        </p:txBody>
      </p:sp>
      <p:sp>
        <p:nvSpPr>
          <p:cNvPr id="1484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4E77AE2-E169-47BB-B189-9DFD706CDB5B}" type="slidenum">
              <a:rPr lang="en-AU" altLang="zh-CN">
                <a:latin typeface="Times New Roman" panose="02020603050405020304" pitchFamily="18" charset="0"/>
              </a:rPr>
              <a:pPr/>
              <a:t>65</a:t>
            </a:fld>
            <a:endParaRPr lang="en-AU" altLang="zh-CN">
              <a:latin typeface="Times New Roman" panose="02020603050405020304" pitchFamily="18" charset="0"/>
            </a:endParaRPr>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357258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pPr/>
              <a:t>14</a:t>
            </a:fld>
            <a:endParaRPr lang="zh-CN" dirty="0">
              <a:solidFill>
                <a:prstClr val="black"/>
              </a:solidFill>
            </a:endParaRPr>
          </a:p>
        </p:txBody>
      </p:sp>
    </p:spTree>
    <p:extLst>
      <p:ext uri="{BB962C8B-B14F-4D97-AF65-F5344CB8AC3E}">
        <p14:creationId xmlns:p14="http://schemas.microsoft.com/office/powerpoint/2010/main" val="881558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pPr/>
              <a:t>15</a:t>
            </a:fld>
            <a:endParaRPr lang="zh-CN" dirty="0">
              <a:solidFill>
                <a:prstClr val="black"/>
              </a:solidFill>
            </a:endParaRPr>
          </a:p>
        </p:txBody>
      </p:sp>
    </p:spTree>
    <p:extLst>
      <p:ext uri="{BB962C8B-B14F-4D97-AF65-F5344CB8AC3E}">
        <p14:creationId xmlns:p14="http://schemas.microsoft.com/office/powerpoint/2010/main" val="3662294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pPr/>
              <a:t>16</a:t>
            </a:fld>
            <a:endParaRPr lang="zh-CN" dirty="0">
              <a:solidFill>
                <a:prstClr val="black"/>
              </a:solidFill>
            </a:endParaRPr>
          </a:p>
        </p:txBody>
      </p:sp>
    </p:spTree>
    <p:extLst>
      <p:ext uri="{BB962C8B-B14F-4D97-AF65-F5344CB8AC3E}">
        <p14:creationId xmlns:p14="http://schemas.microsoft.com/office/powerpoint/2010/main" val="2227230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pPr/>
              <a:t>17</a:t>
            </a:fld>
            <a:endParaRPr lang="zh-CN" dirty="0">
              <a:solidFill>
                <a:prstClr val="black"/>
              </a:solidFill>
            </a:endParaRPr>
          </a:p>
        </p:txBody>
      </p:sp>
    </p:spTree>
    <p:extLst>
      <p:ext uri="{BB962C8B-B14F-4D97-AF65-F5344CB8AC3E}">
        <p14:creationId xmlns:p14="http://schemas.microsoft.com/office/powerpoint/2010/main" val="425645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pPr/>
              <a:t>18</a:t>
            </a:fld>
            <a:endParaRPr lang="zh-CN" dirty="0">
              <a:solidFill>
                <a:prstClr val="black"/>
              </a:solidFill>
            </a:endParaRPr>
          </a:p>
        </p:txBody>
      </p:sp>
    </p:spTree>
    <p:extLst>
      <p:ext uri="{BB962C8B-B14F-4D97-AF65-F5344CB8AC3E}">
        <p14:creationId xmlns:p14="http://schemas.microsoft.com/office/powerpoint/2010/main" val="2888346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19A899F-CB47-49C3-962B-B26ECBAA0CFD}"/>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61443" name="Rectangle 3">
            <a:extLst>
              <a:ext uri="{FF2B5EF4-FFF2-40B4-BE49-F238E27FC236}">
                <a16:creationId xmlns:a16="http://schemas.microsoft.com/office/drawing/2014/main" id="{705A539A-E507-4B00-AB7B-CBC23128326A}"/>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277495-507D-492F-9754-A4BABEA65304}" type="datetime3">
              <a:rPr lang="en-AU" altLang="zh-TW">
                <a:latin typeface="Times New Roman" panose="02020603050405020304" pitchFamily="18" charset="0"/>
              </a:rPr>
              <a:pPr/>
              <a:t>2 December, 2019</a:t>
            </a:fld>
            <a:endParaRPr lang="en-AU" altLang="zh-TW">
              <a:latin typeface="Times New Roman" panose="02020603050405020304" pitchFamily="18" charset="0"/>
            </a:endParaRPr>
          </a:p>
        </p:txBody>
      </p:sp>
      <p:sp>
        <p:nvSpPr>
          <p:cNvPr id="61444" name="Rectangle 6">
            <a:extLst>
              <a:ext uri="{FF2B5EF4-FFF2-40B4-BE49-F238E27FC236}">
                <a16:creationId xmlns:a16="http://schemas.microsoft.com/office/drawing/2014/main" id="{7EE5BDF7-6EA9-4FB8-A3CB-26EE611B72C5}"/>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61445" name="Rectangle 7">
            <a:extLst>
              <a:ext uri="{FF2B5EF4-FFF2-40B4-BE49-F238E27FC236}">
                <a16:creationId xmlns:a16="http://schemas.microsoft.com/office/drawing/2014/main" id="{CDF5D54C-3DBF-489A-925F-8CD5D1A7991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C9DA418-F281-496B-BBEB-2D429898AD74}" type="slidenum">
              <a:rPr lang="en-AU" altLang="zh-TW">
                <a:latin typeface="Times New Roman" panose="02020603050405020304" pitchFamily="18" charset="0"/>
              </a:rPr>
              <a:pPr/>
              <a:t>19</a:t>
            </a:fld>
            <a:endParaRPr lang="en-AU" altLang="zh-TW">
              <a:latin typeface="Times New Roman" panose="02020603050405020304" pitchFamily="18" charset="0"/>
            </a:endParaRPr>
          </a:p>
        </p:txBody>
      </p:sp>
      <p:sp>
        <p:nvSpPr>
          <p:cNvPr id="61446" name="Rectangle 2">
            <a:extLst>
              <a:ext uri="{FF2B5EF4-FFF2-40B4-BE49-F238E27FC236}">
                <a16:creationId xmlns:a16="http://schemas.microsoft.com/office/drawing/2014/main" id="{1D6E32D4-12B9-407B-AA69-2E35BB4ED676}"/>
              </a:ext>
            </a:extLst>
          </p:cNvPr>
          <p:cNvSpPr>
            <a:spLocks noGrp="1" noRot="1" noChangeAspect="1" noChangeArrowheads="1" noTextEdit="1"/>
          </p:cNvSpPr>
          <p:nvPr>
            <p:ph type="sldImg"/>
          </p:nvPr>
        </p:nvSpPr>
        <p:spPr>
          <a:ln/>
        </p:spPr>
      </p:sp>
      <p:sp>
        <p:nvSpPr>
          <p:cNvPr id="61447" name="Rectangle 3">
            <a:extLst>
              <a:ext uri="{FF2B5EF4-FFF2-40B4-BE49-F238E27FC236}">
                <a16:creationId xmlns:a16="http://schemas.microsoft.com/office/drawing/2014/main" id="{5919CA59-8C6F-4543-AC00-C37DB2D035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Subdivision </a:t>
            </a:r>
            <a:r>
              <a:rPr lang="zh-CN" altLang="en-US"/>
              <a:t>细分，一部，分支</a:t>
            </a:r>
            <a:endParaRPr lang="en-US" altLang="zh-TW"/>
          </a:p>
        </p:txBody>
      </p:sp>
    </p:spTree>
    <p:extLst>
      <p:ext uri="{BB962C8B-B14F-4D97-AF65-F5344CB8AC3E}">
        <p14:creationId xmlns:p14="http://schemas.microsoft.com/office/powerpoint/2010/main" val="251560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5B0CD-D167-430A-BDCA-577DD5F884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3929C04-926A-4382-B447-2841EAA1C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6A4AA9-196D-4FC9-99B7-15785CF188B7}"/>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5" name="页脚占位符 4">
            <a:extLst>
              <a:ext uri="{FF2B5EF4-FFF2-40B4-BE49-F238E27FC236}">
                <a16:creationId xmlns:a16="http://schemas.microsoft.com/office/drawing/2014/main" id="{690F0127-4283-4DE1-AD4E-10F92922F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74F43-E720-4B9B-A1A9-A6715398B8F0}"/>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41733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2DFD7-45BB-4FDB-83BB-29498AE7C3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0AE71D-5085-45A2-9D12-2A3F5B1251A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5393F8-EDB5-4AE7-9306-BEF3B3594E9C}"/>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5" name="页脚占位符 4">
            <a:extLst>
              <a:ext uri="{FF2B5EF4-FFF2-40B4-BE49-F238E27FC236}">
                <a16:creationId xmlns:a16="http://schemas.microsoft.com/office/drawing/2014/main" id="{7FA466F3-A356-47DC-AD68-E24910B769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60E17E-B569-4D69-A6E8-A4578890A478}"/>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45009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61194D-3856-4374-9820-7E0505001C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410A58-EC8E-450D-8108-95C3DB8BDB9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7D8F78-5A3F-4331-8F0B-6FAEB967EEEE}"/>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5" name="页脚占位符 4">
            <a:extLst>
              <a:ext uri="{FF2B5EF4-FFF2-40B4-BE49-F238E27FC236}">
                <a16:creationId xmlns:a16="http://schemas.microsoft.com/office/drawing/2014/main" id="{BF05506B-DF68-42F6-828F-17925559F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DCFC6-9E85-47BC-B552-AD32BC8D1143}"/>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1055962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912284" y="146050"/>
            <a:ext cx="11013016" cy="762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912285" y="1125538"/>
            <a:ext cx="5412316" cy="5111750"/>
          </a:xfrm>
        </p:spPr>
        <p:txBody>
          <a:bodyPr/>
          <a:lstStyle/>
          <a:p>
            <a:pPr lvl="0"/>
            <a:endParaRPr lang="zh-CN" altLang="en-US" noProof="0"/>
          </a:p>
        </p:txBody>
      </p:sp>
      <p:sp>
        <p:nvSpPr>
          <p:cNvPr id="4" name="文本占位符 3"/>
          <p:cNvSpPr>
            <a:spLocks noGrp="1"/>
          </p:cNvSpPr>
          <p:nvPr>
            <p:ph type="body" sz="half" idx="2"/>
          </p:nvPr>
        </p:nvSpPr>
        <p:spPr>
          <a:xfrm>
            <a:off x="6527800" y="1125538"/>
            <a:ext cx="5412317" cy="5111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9">
            <a:extLst>
              <a:ext uri="{FF2B5EF4-FFF2-40B4-BE49-F238E27FC236}">
                <a16:creationId xmlns:a16="http://schemas.microsoft.com/office/drawing/2014/main" id="{8BD7C7EE-4CF2-4633-A5C7-203AE6EC6F4D}"/>
              </a:ext>
            </a:extLst>
          </p:cNvPr>
          <p:cNvSpPr>
            <a:spLocks noGrp="1" noChangeArrowheads="1"/>
          </p:cNvSpPr>
          <p:nvPr>
            <p:ph type="ftr" sz="quarter" idx="10"/>
          </p:nvPr>
        </p:nvSpPr>
        <p:spPr>
          <a:ln/>
        </p:spPr>
        <p:txBody>
          <a:bodyPr/>
          <a:lstStyle>
            <a:lvl1pPr>
              <a:defRPr/>
            </a:lvl1pPr>
          </a:lstStyle>
          <a:p>
            <a:r>
              <a:rPr lang="en-AU" altLang="zh-CN"/>
              <a:t>Chapter 5 — Large and Fast: Exploiting Memory Hierarchy — </a:t>
            </a:r>
            <a:fld id="{6F841EEC-40E3-4BF0-8765-1FB10C8AF13B}" type="slidenum">
              <a:rPr lang="en-AU" altLang="zh-CN"/>
              <a:pPr/>
              <a:t>‹#›</a:t>
            </a:fld>
            <a:endParaRPr lang="en-AU" altLang="zh-CN"/>
          </a:p>
        </p:txBody>
      </p:sp>
    </p:spTree>
    <p:extLst>
      <p:ext uri="{BB962C8B-B14F-4D97-AF65-F5344CB8AC3E}">
        <p14:creationId xmlns:p14="http://schemas.microsoft.com/office/powerpoint/2010/main" val="3462066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871200" cy="422275"/>
          </a:xfrm>
        </p:spPr>
        <p:txBody>
          <a:bodyPr>
            <a:noAutofit/>
          </a:bodyPr>
          <a:lstStyle>
            <a:lvl1pPr>
              <a:defRPr sz="3600" b="1">
                <a:solidFill>
                  <a:srgbClr val="C00000"/>
                </a:solidFill>
                <a:latin typeface="+mn-lt"/>
              </a:defRPr>
            </a:lvl1pPr>
          </a:lstStyle>
          <a:p>
            <a:r>
              <a:rPr lang="en-US" dirty="0"/>
              <a:t>Click to edit Master title style</a:t>
            </a:r>
          </a:p>
        </p:txBody>
      </p:sp>
      <p:sp>
        <p:nvSpPr>
          <p:cNvPr id="3" name="Chart Placeholder 2"/>
          <p:cNvSpPr>
            <a:spLocks noGrp="1"/>
          </p:cNvSpPr>
          <p:nvPr>
            <p:ph type="chart" idx="1"/>
          </p:nvPr>
        </p:nvSpPr>
        <p:spPr>
          <a:xfrm>
            <a:off x="711200" y="914400"/>
            <a:ext cx="10871200" cy="2393950"/>
          </a:xfrm>
        </p:spPr>
        <p:txBody>
          <a:bodyPr/>
          <a:lstStyle/>
          <a:p>
            <a:pPr lvl="0"/>
            <a:endParaRPr lang="en-US" noProof="0"/>
          </a:p>
        </p:txBody>
      </p:sp>
    </p:spTree>
    <p:extLst>
      <p:ext uri="{BB962C8B-B14F-4D97-AF65-F5344CB8AC3E}">
        <p14:creationId xmlns:p14="http://schemas.microsoft.com/office/powerpoint/2010/main" val="217185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82" b="1" i="0">
                <a:solidFill>
                  <a:schemeClr val="tx1"/>
                </a:solidFill>
                <a:latin typeface="Arial"/>
                <a:cs typeface="Arial"/>
              </a:defRPr>
            </a:lvl1pPr>
          </a:lstStyle>
          <a:p>
            <a:pPr marL="11206">
              <a:lnSpc>
                <a:spcPts val="1002"/>
              </a:lnSpc>
            </a:pPr>
            <a:r>
              <a:rPr lang="en-US" spc="-110"/>
              <a:t>Comp  </a:t>
            </a:r>
            <a:r>
              <a:rPr lang="en-US" spc="-141"/>
              <a:t>411  </a:t>
            </a:r>
            <a:r>
              <a:rPr lang="en-US" spc="-53"/>
              <a:t>– </a:t>
            </a:r>
            <a:r>
              <a:rPr lang="en-US" spc="-57"/>
              <a:t>Fall</a:t>
            </a:r>
            <a:r>
              <a:rPr lang="en-US" spc="-84"/>
              <a:t> </a:t>
            </a:r>
            <a:r>
              <a:rPr lang="en-US" spc="-40"/>
              <a:t>2015</a:t>
            </a:r>
            <a:endParaRPr lang="en-US" spc="-40" dirty="0"/>
          </a:p>
        </p:txBody>
      </p:sp>
      <p:sp>
        <p:nvSpPr>
          <p:cNvPr id="3" name="Holder 3"/>
          <p:cNvSpPr>
            <a:spLocks noGrp="1"/>
          </p:cNvSpPr>
          <p:nvPr>
            <p:ph type="dt" sz="half" idx="6"/>
          </p:nvPr>
        </p:nvSpPr>
        <p:spPr/>
        <p:txBody>
          <a:bodyPr lIns="0" tIns="0" rIns="0" bIns="0"/>
          <a:lstStyle>
            <a:lvl1pPr>
              <a:defRPr sz="882" b="1" i="0">
                <a:solidFill>
                  <a:schemeClr val="tx1"/>
                </a:solidFill>
                <a:latin typeface="Arial"/>
                <a:cs typeface="Arial"/>
              </a:defRPr>
            </a:lvl1pPr>
          </a:lstStyle>
          <a:p>
            <a:pPr marL="11206">
              <a:lnSpc>
                <a:spcPts val="1002"/>
              </a:lnSpc>
            </a:pPr>
            <a:r>
              <a:rPr lang="en-US" altLang="zh-CN" spc="-71"/>
              <a:t>11/12/2015</a:t>
            </a:r>
            <a:endParaRPr lang="en-US" altLang="zh-CN" spc="-71" dirty="0"/>
          </a:p>
        </p:txBody>
      </p:sp>
      <p:sp>
        <p:nvSpPr>
          <p:cNvPr id="4" name="Holder 4"/>
          <p:cNvSpPr>
            <a:spLocks noGrp="1"/>
          </p:cNvSpPr>
          <p:nvPr>
            <p:ph type="sldNum" sz="quarter" idx="7"/>
          </p:nvPr>
        </p:nvSpPr>
        <p:spPr/>
        <p:txBody>
          <a:bodyPr lIns="0" tIns="0" rIns="0" bIns="0"/>
          <a:lstStyle>
            <a:lvl1pPr>
              <a:defRPr sz="882" b="1" i="0">
                <a:solidFill>
                  <a:schemeClr val="tx1"/>
                </a:solidFill>
                <a:latin typeface="Arial"/>
                <a:cs typeface="Arial"/>
              </a:defRPr>
            </a:lvl1pPr>
          </a:lstStyle>
          <a:p>
            <a:pPr marL="22413">
              <a:lnSpc>
                <a:spcPts val="1002"/>
              </a:lnSpc>
            </a:pPr>
            <a:r>
              <a:rPr lang="en-US" spc="-119"/>
              <a:t>L21  </a:t>
            </a:r>
            <a:r>
              <a:rPr lang="en-US" spc="-53"/>
              <a:t>– </a:t>
            </a:r>
            <a:r>
              <a:rPr lang="en-US" spc="-75"/>
              <a:t>Memory </a:t>
            </a:r>
            <a:r>
              <a:rPr lang="en-US" spc="-66"/>
              <a:t>Hierarchy  </a:t>
            </a:r>
            <a:r>
              <a:rPr lang="en-US" spc="71"/>
              <a:t> </a:t>
            </a:r>
            <a:fld id="{81D60167-4931-47E6-BA6A-407CBD079E47}" type="slidenum">
              <a:rPr spc="-62" smtClean="0"/>
              <a:pPr marL="22413">
                <a:lnSpc>
                  <a:spcPts val="1002"/>
                </a:lnSpc>
              </a:pPr>
              <a:t>‹#›</a:t>
            </a:fld>
            <a:endParaRPr spc="-62" dirty="0"/>
          </a:p>
        </p:txBody>
      </p:sp>
    </p:spTree>
    <p:extLst>
      <p:ext uri="{BB962C8B-B14F-4D97-AF65-F5344CB8AC3E}">
        <p14:creationId xmlns:p14="http://schemas.microsoft.com/office/powerpoint/2010/main" val="234267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77" b="1" i="0">
                <a:solidFill>
                  <a:schemeClr val="tx1"/>
                </a:solidFill>
                <a:latin typeface="Comic Sans MS"/>
                <a:cs typeface="Comic Sans MS"/>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186882" y="1774451"/>
            <a:ext cx="3375121" cy="244426"/>
          </a:xfrm>
          <a:prstGeom prst="rect">
            <a:avLst/>
          </a:prstGeom>
        </p:spPr>
        <p:txBody>
          <a:bodyPr wrap="square" lIns="0" tIns="0" rIns="0" bIns="0">
            <a:spAutoFit/>
          </a:bodyPr>
          <a:lstStyle>
            <a:lvl1pPr>
              <a:defRPr sz="1765" b="1"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882" b="1" i="0">
                <a:solidFill>
                  <a:schemeClr val="tx1"/>
                </a:solidFill>
                <a:latin typeface="Arial"/>
                <a:cs typeface="Arial"/>
              </a:defRPr>
            </a:lvl1pPr>
          </a:lstStyle>
          <a:p>
            <a:pPr marL="11206">
              <a:lnSpc>
                <a:spcPts val="1002"/>
              </a:lnSpc>
            </a:pPr>
            <a:r>
              <a:rPr lang="en-US" spc="-110"/>
              <a:t>Comp  </a:t>
            </a:r>
            <a:r>
              <a:rPr lang="en-US" spc="-141"/>
              <a:t>411  </a:t>
            </a:r>
            <a:r>
              <a:rPr lang="en-US" spc="-53"/>
              <a:t>– </a:t>
            </a:r>
            <a:r>
              <a:rPr lang="en-US" spc="-57"/>
              <a:t>Fall</a:t>
            </a:r>
            <a:r>
              <a:rPr lang="en-US" spc="-84"/>
              <a:t> </a:t>
            </a:r>
            <a:r>
              <a:rPr lang="en-US" spc="-40"/>
              <a:t>2015</a:t>
            </a:r>
            <a:endParaRPr lang="en-US" spc="-40" dirty="0"/>
          </a:p>
        </p:txBody>
      </p:sp>
      <p:sp>
        <p:nvSpPr>
          <p:cNvPr id="6" name="Holder 6"/>
          <p:cNvSpPr>
            <a:spLocks noGrp="1"/>
          </p:cNvSpPr>
          <p:nvPr>
            <p:ph type="dt" sz="half" idx="6"/>
          </p:nvPr>
        </p:nvSpPr>
        <p:spPr/>
        <p:txBody>
          <a:bodyPr lIns="0" tIns="0" rIns="0" bIns="0"/>
          <a:lstStyle>
            <a:lvl1pPr>
              <a:defRPr sz="882" b="1" i="0">
                <a:solidFill>
                  <a:schemeClr val="tx1"/>
                </a:solidFill>
                <a:latin typeface="Arial"/>
                <a:cs typeface="Arial"/>
              </a:defRPr>
            </a:lvl1pPr>
          </a:lstStyle>
          <a:p>
            <a:pPr marL="11206">
              <a:lnSpc>
                <a:spcPts val="1002"/>
              </a:lnSpc>
            </a:pPr>
            <a:r>
              <a:rPr lang="en-US" altLang="zh-CN" spc="-71"/>
              <a:t>11/12/2015</a:t>
            </a:r>
            <a:endParaRPr lang="en-US" altLang="zh-CN" spc="-71" dirty="0"/>
          </a:p>
        </p:txBody>
      </p:sp>
      <p:sp>
        <p:nvSpPr>
          <p:cNvPr id="7" name="Holder 7"/>
          <p:cNvSpPr>
            <a:spLocks noGrp="1"/>
          </p:cNvSpPr>
          <p:nvPr>
            <p:ph type="sldNum" sz="quarter" idx="7"/>
          </p:nvPr>
        </p:nvSpPr>
        <p:spPr/>
        <p:txBody>
          <a:bodyPr lIns="0" tIns="0" rIns="0" bIns="0"/>
          <a:lstStyle>
            <a:lvl1pPr>
              <a:defRPr sz="882" b="1" i="0">
                <a:solidFill>
                  <a:schemeClr val="tx1"/>
                </a:solidFill>
                <a:latin typeface="Arial"/>
                <a:cs typeface="Arial"/>
              </a:defRPr>
            </a:lvl1pPr>
          </a:lstStyle>
          <a:p>
            <a:pPr marL="22413">
              <a:lnSpc>
                <a:spcPts val="1002"/>
              </a:lnSpc>
            </a:pPr>
            <a:r>
              <a:rPr lang="en-US" spc="-119"/>
              <a:t>L21  </a:t>
            </a:r>
            <a:r>
              <a:rPr lang="en-US" spc="-53"/>
              <a:t>– </a:t>
            </a:r>
            <a:r>
              <a:rPr lang="en-US" spc="-75"/>
              <a:t>Memory </a:t>
            </a:r>
            <a:r>
              <a:rPr lang="en-US" spc="-66"/>
              <a:t>Hierarchy  </a:t>
            </a:r>
            <a:r>
              <a:rPr lang="en-US" spc="71"/>
              <a:t> </a:t>
            </a:r>
            <a:fld id="{81D60167-4931-47E6-BA6A-407CBD079E47}" type="slidenum">
              <a:rPr spc="-62" smtClean="0"/>
              <a:pPr marL="22413">
                <a:lnSpc>
                  <a:spcPts val="1002"/>
                </a:lnSpc>
              </a:pPr>
              <a:t>‹#›</a:t>
            </a:fld>
            <a:endParaRPr spc="-62" dirty="0"/>
          </a:p>
        </p:txBody>
      </p:sp>
    </p:spTree>
    <p:extLst>
      <p:ext uri="{BB962C8B-B14F-4D97-AF65-F5344CB8AC3E}">
        <p14:creationId xmlns:p14="http://schemas.microsoft.com/office/powerpoint/2010/main" val="2012904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871200" cy="422275"/>
          </a:xfrm>
        </p:spPr>
        <p:txBody>
          <a:bodyPr/>
          <a:lstStyle>
            <a:lvl1pPr>
              <a:defRPr b="1">
                <a:solidFill>
                  <a:srgbClr val="C00000"/>
                </a:solidFill>
                <a:latin typeface="+mn-lt"/>
              </a:defRPr>
            </a:lvl1pPr>
          </a:lstStyle>
          <a:p>
            <a:r>
              <a:rPr lang="en-US" dirty="0"/>
              <a:t>Click to edit Master title style</a:t>
            </a:r>
          </a:p>
        </p:txBody>
      </p:sp>
      <p:sp>
        <p:nvSpPr>
          <p:cNvPr id="3" name="Text Placeholder 2"/>
          <p:cNvSpPr>
            <a:spLocks noGrp="1"/>
          </p:cNvSpPr>
          <p:nvPr>
            <p:ph type="body" sz="half" idx="1"/>
          </p:nvPr>
        </p:nvSpPr>
        <p:spPr>
          <a:xfrm>
            <a:off x="711200" y="914401"/>
            <a:ext cx="5334000" cy="239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248400" y="914401"/>
            <a:ext cx="5334000" cy="2398713"/>
          </a:xfrm>
        </p:spPr>
        <p:txBody>
          <a:bodyPr/>
          <a:lstStyle/>
          <a:p>
            <a:endParaRPr lang="en-US"/>
          </a:p>
        </p:txBody>
      </p:sp>
    </p:spTree>
    <p:extLst>
      <p:ext uri="{BB962C8B-B14F-4D97-AF65-F5344CB8AC3E}">
        <p14:creationId xmlns:p14="http://schemas.microsoft.com/office/powerpoint/2010/main" val="32959929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35672-2AA3-48F5-A374-3732CD9199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E01F56-98F1-47FB-9BF7-B4BE4EEE00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289BA4-41EC-4794-8D43-EE24E3EAB7FB}"/>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5" name="页脚占位符 4">
            <a:extLst>
              <a:ext uri="{FF2B5EF4-FFF2-40B4-BE49-F238E27FC236}">
                <a16:creationId xmlns:a16="http://schemas.microsoft.com/office/drawing/2014/main" id="{E8AD647E-0C42-422E-9E60-7263F5D236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D9E899-C631-4004-B783-52FF024CA30B}"/>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187957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F7183-F172-4867-B629-448CFF17F8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0DF066-115C-4026-A9DB-83614A268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A08CBBC-37A2-4483-894C-B5F907A633FA}"/>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5" name="页脚占位符 4">
            <a:extLst>
              <a:ext uri="{FF2B5EF4-FFF2-40B4-BE49-F238E27FC236}">
                <a16:creationId xmlns:a16="http://schemas.microsoft.com/office/drawing/2014/main" id="{21E8A2CF-B757-464F-9B11-59F3F32D10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33B462-9022-4AC6-AD30-93077856BDEB}"/>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188301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F2762-D638-4549-886A-3B50C3E482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D18117-A1DB-4BD1-B3FD-14A47346128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F1B9F32-B989-4CA0-BD68-D09D87A73C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C98365-091A-44E9-ACEE-A3E6D7CBD8E3}"/>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6" name="页脚占位符 5">
            <a:extLst>
              <a:ext uri="{FF2B5EF4-FFF2-40B4-BE49-F238E27FC236}">
                <a16:creationId xmlns:a16="http://schemas.microsoft.com/office/drawing/2014/main" id="{239BE297-9050-4098-9CC0-8A0C599858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ABBFC0-970F-48A7-BA64-F14C1D612380}"/>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419997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71C3D-CBA8-445B-B7F9-341F62A340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2ED429-5B6E-42D9-8759-42DB50B7A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F038B2B-2ABD-44AB-AB27-C10B3E863E2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77908ED-4102-4853-B17B-29BCB9F19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D14450-45DD-4D85-9161-33A8C06DD8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D417771-1E05-42B4-8225-97031B9D4649}"/>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8" name="页脚占位符 7">
            <a:extLst>
              <a:ext uri="{FF2B5EF4-FFF2-40B4-BE49-F238E27FC236}">
                <a16:creationId xmlns:a16="http://schemas.microsoft.com/office/drawing/2014/main" id="{464F7D3F-515C-4B19-97FF-7415E1D174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A60435-7388-4159-8B28-E8E50F9C12B7}"/>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37578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CD3B6-A4CE-4EE8-B0AE-DFF14058BD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E32154-988E-4A40-AAF3-2DFED91C992B}"/>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4" name="页脚占位符 3">
            <a:extLst>
              <a:ext uri="{FF2B5EF4-FFF2-40B4-BE49-F238E27FC236}">
                <a16:creationId xmlns:a16="http://schemas.microsoft.com/office/drawing/2014/main" id="{84F40264-D979-46C7-8829-D3A2864493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2296FC-0E48-4BF0-8B0E-BE9B980CFA0B}"/>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410705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6CD36B-7D9B-4AFF-B51B-03F3F3B46E89}"/>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3" name="页脚占位符 2">
            <a:extLst>
              <a:ext uri="{FF2B5EF4-FFF2-40B4-BE49-F238E27FC236}">
                <a16:creationId xmlns:a16="http://schemas.microsoft.com/office/drawing/2014/main" id="{4DFE9E55-2EB6-4B54-A90F-47A40DD122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5EECF8-B43D-4C72-A99A-9CADF1D287AB}"/>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08298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C87C8-1D0D-42A3-9ECC-6E9E2A4ECF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8E2C57-7869-476F-841B-655B96545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9924EF-9125-4AFF-841B-F92C48ADF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FBAC4A-8C25-48B2-9388-C405EFF0BCA0}"/>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6" name="页脚占位符 5">
            <a:extLst>
              <a:ext uri="{FF2B5EF4-FFF2-40B4-BE49-F238E27FC236}">
                <a16:creationId xmlns:a16="http://schemas.microsoft.com/office/drawing/2014/main" id="{7C7397DB-F84D-4ED7-98DB-1E9AEC8747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C744B2-EEE1-42C7-92DB-7FE728675A59}"/>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73725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FD5F1-50B7-4060-83A2-87B38DD8D8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64B74F0-112D-4560-A9E8-DB7A85DC2A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32C9D0-19F2-4B6C-8C8B-7D0331688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C46F1D-0F1C-468E-A989-8A7A39284680}"/>
              </a:ext>
            </a:extLst>
          </p:cNvPr>
          <p:cNvSpPr>
            <a:spLocks noGrp="1"/>
          </p:cNvSpPr>
          <p:nvPr>
            <p:ph type="dt" sz="half" idx="10"/>
          </p:nvPr>
        </p:nvSpPr>
        <p:spPr/>
        <p:txBody>
          <a:bodyPr/>
          <a:lstStyle/>
          <a:p>
            <a:fld id="{DF91A7A2-22D0-428E-B096-1CC8C57CBB32}" type="datetimeFigureOut">
              <a:rPr lang="zh-CN" altLang="en-US" smtClean="0"/>
              <a:t>2019-12-02</a:t>
            </a:fld>
            <a:endParaRPr lang="zh-CN" altLang="en-US"/>
          </a:p>
        </p:txBody>
      </p:sp>
      <p:sp>
        <p:nvSpPr>
          <p:cNvPr id="6" name="页脚占位符 5">
            <a:extLst>
              <a:ext uri="{FF2B5EF4-FFF2-40B4-BE49-F238E27FC236}">
                <a16:creationId xmlns:a16="http://schemas.microsoft.com/office/drawing/2014/main" id="{E39DFF86-A1FE-4F72-A6D8-CEA0196B67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9B6C49-797E-450E-88B3-97265E76CBB4}"/>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77493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F415C2-E385-49A2-8C9F-E414DED2E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2234E7-2BA2-453D-BB5C-7C6509385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0755B0-32D3-4766-8A4D-A4BA0830C8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1A7A2-22D0-428E-B096-1CC8C57CBB32}" type="datetimeFigureOut">
              <a:rPr lang="zh-CN" altLang="en-US" smtClean="0"/>
              <a:t>2019-12-02</a:t>
            </a:fld>
            <a:endParaRPr lang="zh-CN" altLang="en-US"/>
          </a:p>
        </p:txBody>
      </p:sp>
      <p:sp>
        <p:nvSpPr>
          <p:cNvPr id="5" name="页脚占位符 4">
            <a:extLst>
              <a:ext uri="{FF2B5EF4-FFF2-40B4-BE49-F238E27FC236}">
                <a16:creationId xmlns:a16="http://schemas.microsoft.com/office/drawing/2014/main" id="{E63093DE-2DB8-40A2-89E9-1D7FF949F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421036E-9BF8-40A3-85A2-1BF2CB3B9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341906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32443" y="910992"/>
            <a:ext cx="6818090" cy="4019883"/>
          </a:xfrm>
          <a:prstGeom prst="rect">
            <a:avLst/>
          </a:prstGeom>
        </p:spPr>
        <p:txBody>
          <a:bodyPr vert="horz" wrap="square" lIns="0" tIns="0" rIns="0" bIns="0" rtlCol="0">
            <a:spAutoFit/>
          </a:bodyPr>
          <a:lstStyle/>
          <a:p>
            <a:pPr marL="10541"/>
            <a:r>
              <a:rPr sz="2471" b="1" dirty="0">
                <a:solidFill>
                  <a:srgbClr val="FF0000"/>
                </a:solidFill>
                <a:latin typeface="黑体"/>
                <a:cs typeface="黑体"/>
              </a:rPr>
              <a:t>存储访问的局部性原理</a:t>
            </a:r>
            <a:endParaRPr sz="2471" dirty="0">
              <a:latin typeface="黑体"/>
              <a:cs typeface="黑体"/>
            </a:endParaRPr>
          </a:p>
          <a:p>
            <a:pPr>
              <a:spcBef>
                <a:spcPts val="12"/>
              </a:spcBef>
            </a:pPr>
            <a:endParaRPr sz="1577" dirty="0">
              <a:latin typeface="Times New Roman"/>
              <a:cs typeface="Times New Roman"/>
            </a:endParaRPr>
          </a:p>
          <a:p>
            <a:pPr marL="296197" marR="159693" indent="-237168" algn="just">
              <a:lnSpc>
                <a:spcPct val="143600"/>
              </a:lnSpc>
            </a:pPr>
            <a:r>
              <a:rPr sz="1992" spc="175" dirty="0">
                <a:solidFill>
                  <a:srgbClr val="FF0000"/>
                </a:solidFill>
                <a:latin typeface="Lucida Sans"/>
                <a:cs typeface="Lucida Sans"/>
              </a:rPr>
              <a:t>◆</a:t>
            </a:r>
            <a:r>
              <a:rPr sz="1992" b="1" dirty="0">
                <a:latin typeface="宋体"/>
                <a:cs typeface="宋体"/>
              </a:rPr>
              <a:t>局部性原</a:t>
            </a:r>
            <a:r>
              <a:rPr sz="1992" b="1" spc="-4" dirty="0">
                <a:latin typeface="宋体"/>
                <a:cs typeface="宋体"/>
              </a:rPr>
              <a:t>理</a:t>
            </a:r>
            <a:r>
              <a:rPr sz="1992" b="1" spc="-8" dirty="0">
                <a:latin typeface="Times New Roman"/>
                <a:cs typeface="Times New Roman"/>
              </a:rPr>
              <a:t>(principl</a:t>
            </a:r>
            <a:r>
              <a:rPr sz="1992" b="1" spc="-4" dirty="0">
                <a:latin typeface="Times New Roman"/>
                <a:cs typeface="Times New Roman"/>
              </a:rPr>
              <a:t>e</a:t>
            </a:r>
            <a:r>
              <a:rPr sz="1992" b="1" dirty="0">
                <a:latin typeface="Times New Roman"/>
                <a:cs typeface="Times New Roman"/>
              </a:rPr>
              <a:t> </a:t>
            </a:r>
            <a:r>
              <a:rPr sz="1992" b="1" spc="-4" dirty="0">
                <a:latin typeface="Times New Roman"/>
                <a:cs typeface="Times New Roman"/>
              </a:rPr>
              <a:t>o</a:t>
            </a:r>
            <a:r>
              <a:rPr sz="1992" b="1" dirty="0">
                <a:latin typeface="Times New Roman"/>
                <a:cs typeface="Times New Roman"/>
              </a:rPr>
              <a:t>f</a:t>
            </a:r>
            <a:r>
              <a:rPr sz="1992" b="1" spc="-4" dirty="0">
                <a:latin typeface="Times New Roman"/>
                <a:cs typeface="Times New Roman"/>
              </a:rPr>
              <a:t> locality)</a:t>
            </a:r>
            <a:r>
              <a:rPr sz="1992" b="1" dirty="0">
                <a:latin typeface="Times New Roman"/>
                <a:cs typeface="Times New Roman"/>
              </a:rPr>
              <a:t>: </a:t>
            </a:r>
            <a:r>
              <a:rPr sz="1992" b="1" spc="-4" dirty="0">
                <a:latin typeface="Times New Roman"/>
                <a:cs typeface="Times New Roman"/>
              </a:rPr>
              <a:t> </a:t>
            </a:r>
            <a:r>
              <a:rPr sz="1992" b="1" dirty="0">
                <a:latin typeface="宋体"/>
                <a:cs typeface="宋体"/>
              </a:rPr>
              <a:t>在访问存储器时，无论是存取指令或存取数据所访问的存储单元，都趋于聚集在一个较小的连续单元区域中。</a:t>
            </a:r>
            <a:endParaRPr sz="1992" dirty="0">
              <a:latin typeface="宋体"/>
              <a:cs typeface="宋体"/>
            </a:endParaRPr>
          </a:p>
          <a:p>
            <a:pPr marL="675665" marR="4216" indent="-237168">
              <a:lnSpc>
                <a:spcPct val="147500"/>
              </a:lnSpc>
              <a:spcBef>
                <a:spcPts val="1307"/>
              </a:spcBef>
              <a:buClr>
                <a:srgbClr val="000000"/>
              </a:buClr>
              <a:buChar char="➢"/>
              <a:tabLst>
                <a:tab pos="676194" algn="l"/>
                <a:tab pos="3140108" algn="l"/>
              </a:tabLst>
            </a:pPr>
            <a:r>
              <a:rPr sz="1992" b="1" dirty="0">
                <a:solidFill>
                  <a:srgbClr val="00009A"/>
                </a:solidFill>
                <a:latin typeface="宋体"/>
                <a:cs typeface="宋体"/>
              </a:rPr>
              <a:t>时间局部</a:t>
            </a:r>
            <a:r>
              <a:rPr sz="1992" b="1" spc="-4" dirty="0">
                <a:solidFill>
                  <a:srgbClr val="00009A"/>
                </a:solidFill>
                <a:latin typeface="宋体"/>
                <a:cs typeface="宋体"/>
              </a:rPr>
              <a:t>性</a:t>
            </a:r>
            <a:r>
              <a:rPr sz="1992" b="1" spc="-4" dirty="0">
                <a:solidFill>
                  <a:srgbClr val="00009A"/>
                </a:solidFill>
                <a:latin typeface="Times New Roman"/>
                <a:cs typeface="Times New Roman"/>
              </a:rPr>
              <a:t>(tempora</a:t>
            </a:r>
            <a:r>
              <a:rPr sz="1992" b="1" dirty="0">
                <a:solidFill>
                  <a:srgbClr val="00009A"/>
                </a:solidFill>
                <a:latin typeface="Times New Roman"/>
                <a:cs typeface="Times New Roman"/>
              </a:rPr>
              <a:t>l</a:t>
            </a:r>
            <a:r>
              <a:rPr sz="1992" b="1" spc="-4" dirty="0">
                <a:solidFill>
                  <a:srgbClr val="00009A"/>
                </a:solidFill>
                <a:latin typeface="Times New Roman"/>
                <a:cs typeface="Times New Roman"/>
              </a:rPr>
              <a:t>	locality)</a:t>
            </a:r>
            <a:r>
              <a:rPr sz="1992" b="1" dirty="0">
                <a:solidFill>
                  <a:srgbClr val="00009A"/>
                </a:solidFill>
                <a:latin typeface="宋体"/>
                <a:cs typeface="宋体"/>
              </a:rPr>
              <a:t>：</a:t>
            </a:r>
            <a:r>
              <a:rPr sz="1992" b="1" dirty="0">
                <a:latin typeface="宋体"/>
                <a:cs typeface="宋体"/>
              </a:rPr>
              <a:t>最近访问的存储单元在不久的将来仍将被访问</a:t>
            </a:r>
            <a:endParaRPr sz="1992" dirty="0">
              <a:latin typeface="宋体"/>
              <a:cs typeface="宋体"/>
            </a:endParaRPr>
          </a:p>
          <a:p>
            <a:pPr marL="675665" marR="15811" indent="-237168">
              <a:lnSpc>
                <a:spcPct val="147300"/>
              </a:lnSpc>
              <a:spcBef>
                <a:spcPts val="1320"/>
              </a:spcBef>
              <a:buClr>
                <a:srgbClr val="000000"/>
              </a:buClr>
              <a:buChar char="➢"/>
              <a:tabLst>
                <a:tab pos="676194" algn="l"/>
                <a:tab pos="2872899" algn="l"/>
              </a:tabLst>
            </a:pPr>
            <a:r>
              <a:rPr sz="1992" b="1" dirty="0">
                <a:solidFill>
                  <a:srgbClr val="00009A"/>
                </a:solidFill>
                <a:latin typeface="宋体"/>
                <a:cs typeface="宋体"/>
              </a:rPr>
              <a:t>空间局部</a:t>
            </a:r>
            <a:r>
              <a:rPr sz="1992" b="1" spc="-4" dirty="0">
                <a:solidFill>
                  <a:srgbClr val="00009A"/>
                </a:solidFill>
                <a:latin typeface="宋体"/>
                <a:cs typeface="宋体"/>
              </a:rPr>
              <a:t>性</a:t>
            </a:r>
            <a:r>
              <a:rPr sz="1992" b="1" spc="-8" dirty="0">
                <a:solidFill>
                  <a:srgbClr val="00009A"/>
                </a:solidFill>
                <a:latin typeface="Times New Roman"/>
                <a:cs typeface="Times New Roman"/>
              </a:rPr>
              <a:t>(spatia</a:t>
            </a:r>
            <a:r>
              <a:rPr sz="1992" b="1" dirty="0">
                <a:solidFill>
                  <a:srgbClr val="00009A"/>
                </a:solidFill>
                <a:latin typeface="Times New Roman"/>
                <a:cs typeface="Times New Roman"/>
              </a:rPr>
              <a:t>l	</a:t>
            </a:r>
            <a:r>
              <a:rPr sz="1992" b="1" spc="-4" dirty="0">
                <a:solidFill>
                  <a:srgbClr val="00009A"/>
                </a:solidFill>
                <a:latin typeface="Times New Roman"/>
                <a:cs typeface="Times New Roman"/>
              </a:rPr>
              <a:t>locality</a:t>
            </a:r>
            <a:r>
              <a:rPr sz="1992" b="1" spc="4" dirty="0">
                <a:solidFill>
                  <a:srgbClr val="00009A"/>
                </a:solidFill>
                <a:latin typeface="Times New Roman"/>
                <a:cs typeface="Times New Roman"/>
              </a:rPr>
              <a:t>)</a:t>
            </a:r>
            <a:r>
              <a:rPr sz="1992" b="1" dirty="0">
                <a:solidFill>
                  <a:srgbClr val="00009A"/>
                </a:solidFill>
                <a:latin typeface="宋体"/>
                <a:cs typeface="宋体"/>
              </a:rPr>
              <a:t>：</a:t>
            </a:r>
            <a:r>
              <a:rPr sz="1992" b="1" dirty="0">
                <a:latin typeface="宋体"/>
                <a:cs typeface="宋体"/>
              </a:rPr>
              <a:t>下次访问的存储单元很可能就在刚刚访问的存储单元附近</a:t>
            </a:r>
            <a:endParaRPr sz="1992" dirty="0">
              <a:latin typeface="宋体"/>
              <a:cs typeface="宋体"/>
            </a:endParaRPr>
          </a:p>
        </p:txBody>
      </p:sp>
      <p:sp>
        <p:nvSpPr>
          <p:cNvPr id="3" name="object 3"/>
          <p:cNvSpPr txBox="1">
            <a:spLocks noGrp="1"/>
          </p:cNvSpPr>
          <p:nvPr>
            <p:ph type="sldNum" sz="quarter" idx="7"/>
          </p:nvPr>
        </p:nvSpPr>
        <p:spPr>
          <a:xfrm>
            <a:off x="8332225" y="6224270"/>
            <a:ext cx="1267489" cy="160429"/>
          </a:xfrm>
          <a:prstGeom prst="rect">
            <a:avLst/>
          </a:prstGeom>
        </p:spPr>
        <p:txBody>
          <a:bodyPr vert="horz" wrap="square" lIns="0" tIns="0" rIns="0" bIns="0" rtlCol="0" anchor="ctr">
            <a:spAutoFit/>
          </a:bodyPr>
          <a:lstStyle/>
          <a:p>
            <a:pPr marL="21081">
              <a:lnSpc>
                <a:spcPts val="1365"/>
              </a:lnSpc>
            </a:pPr>
            <a:fld id="{81D60167-4931-47E6-BA6A-407CBD079E47}" type="slidenum">
              <a:rPr spc="-4" dirty="0"/>
              <a:pPr marL="21081">
                <a:lnSpc>
                  <a:spcPts val="1365"/>
                </a:lnSpc>
              </a:pPr>
              <a:t>1</a:t>
            </a:fld>
            <a:endParaRPr spc="-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a:xfrm>
            <a:off x="2057400" y="304800"/>
            <a:ext cx="4916488" cy="368300"/>
          </a:xfrm>
          <a:noFill/>
          <a:ln/>
        </p:spPr>
        <p:txBody>
          <a:bodyPr wrap="none">
            <a:normAutofit fontScale="90000"/>
          </a:bodyPr>
          <a:lstStyle/>
          <a:p>
            <a:r>
              <a:rPr lang="en-US"/>
              <a:t>How is the Hierarchy Managed?</a:t>
            </a:r>
          </a:p>
        </p:txBody>
      </p:sp>
      <p:sp>
        <p:nvSpPr>
          <p:cNvPr id="1515523" name="Rectangle 3"/>
          <p:cNvSpPr>
            <a:spLocks noGrp="1" noChangeArrowheads="1"/>
          </p:cNvSpPr>
          <p:nvPr>
            <p:ph type="body" idx="1"/>
          </p:nvPr>
        </p:nvSpPr>
        <p:spPr>
          <a:xfrm>
            <a:off x="2362200" y="1219201"/>
            <a:ext cx="7886700" cy="3654425"/>
          </a:xfrm>
          <a:noFill/>
          <a:ln/>
        </p:spPr>
        <p:txBody>
          <a:bodyPr>
            <a:normAutofit lnSpcReduction="10000"/>
          </a:bodyPr>
          <a:lstStyle/>
          <a:p>
            <a:r>
              <a:rPr lang="en-US" dirty="0"/>
              <a:t>registers </a:t>
            </a:r>
            <a:r>
              <a:rPr lang="en-US" dirty="0">
                <a:sym typeface="Symbol" pitchFamily="18" charset="2"/>
              </a:rPr>
              <a:t></a:t>
            </a:r>
            <a:r>
              <a:rPr lang="en-US" dirty="0"/>
              <a:t> memory</a:t>
            </a:r>
          </a:p>
          <a:p>
            <a:pPr lvl="1"/>
            <a:r>
              <a:rPr lang="en-US" dirty="0"/>
              <a:t>by compiler (programmer?)</a:t>
            </a:r>
          </a:p>
          <a:p>
            <a:r>
              <a:rPr lang="en-US" dirty="0"/>
              <a:t>cache </a:t>
            </a:r>
            <a:r>
              <a:rPr lang="en-US" dirty="0">
                <a:sym typeface="Symbol" pitchFamily="18" charset="2"/>
              </a:rPr>
              <a:t></a:t>
            </a:r>
            <a:r>
              <a:rPr lang="en-US" dirty="0"/>
              <a:t> main memory</a:t>
            </a:r>
          </a:p>
          <a:p>
            <a:pPr lvl="1"/>
            <a:r>
              <a:rPr lang="en-US" dirty="0">
                <a:solidFill>
                  <a:schemeClr val="accent1"/>
                </a:solidFill>
              </a:rPr>
              <a:t>by the cache controller hardware</a:t>
            </a:r>
          </a:p>
          <a:p>
            <a:r>
              <a:rPr lang="en-US" dirty="0"/>
              <a:t>main memory </a:t>
            </a:r>
            <a:r>
              <a:rPr lang="en-US" dirty="0">
                <a:sym typeface="Symbol" pitchFamily="18" charset="2"/>
              </a:rPr>
              <a:t></a:t>
            </a:r>
            <a:r>
              <a:rPr lang="en-US" dirty="0"/>
              <a:t> disks</a:t>
            </a:r>
          </a:p>
          <a:p>
            <a:pPr lvl="1"/>
            <a:r>
              <a:rPr lang="en-US" dirty="0"/>
              <a:t>by the operating system (virtual memory)</a:t>
            </a:r>
          </a:p>
          <a:p>
            <a:pPr lvl="1"/>
            <a:r>
              <a:rPr lang="en-US" dirty="0"/>
              <a:t>virtual to physical address mapping assisted by the hardware (</a:t>
            </a:r>
            <a:r>
              <a:rPr lang="en-US" dirty="0">
                <a:solidFill>
                  <a:schemeClr val="accent1"/>
                </a:solidFill>
              </a:rPr>
              <a:t>TLB</a:t>
            </a:r>
            <a:r>
              <a:rPr lang="en-US" dirty="0"/>
              <a:t>)</a:t>
            </a:r>
          </a:p>
          <a:p>
            <a:pPr lvl="1"/>
            <a:r>
              <a:rPr lang="en-US" dirty="0"/>
              <a:t>by the programmer (files)</a:t>
            </a:r>
          </a:p>
        </p:txBody>
      </p:sp>
      <p:sp>
        <p:nvSpPr>
          <p:cNvPr id="4" name="Rectangle 4"/>
          <p:cNvSpPr>
            <a:spLocks noChangeArrowheads="1"/>
          </p:cNvSpPr>
          <p:nvPr/>
        </p:nvSpPr>
        <p:spPr bwMode="auto">
          <a:xfrm>
            <a:off x="2209800" y="2032000"/>
            <a:ext cx="6019800" cy="846667"/>
          </a:xfrm>
          <a:prstGeom prst="rect">
            <a:avLst/>
          </a:prstGeom>
          <a:noFill/>
          <a:ln w="28575">
            <a:solidFill>
              <a:schemeClr val="accent2"/>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966375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a:extLst>
              <a:ext uri="{FF2B5EF4-FFF2-40B4-BE49-F238E27FC236}">
                <a16:creationId xmlns:a16="http://schemas.microsoft.com/office/drawing/2014/main" id="{07ED7A9E-4A16-4F6C-A4B4-76DB602427BE}"/>
              </a:ext>
            </a:extLst>
          </p:cNvPr>
          <p:cNvSpPr>
            <a:spLocks noGrp="1"/>
          </p:cNvSpPr>
          <p:nvPr>
            <p:ph type="ftr"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CN" dirty="0"/>
              <a:t>Chapter 5 — Large and Fast: Exploiting Memory Hierarchy </a:t>
            </a:r>
          </a:p>
        </p:txBody>
      </p:sp>
      <p:pic>
        <p:nvPicPr>
          <p:cNvPr id="11267" name="Picture 6" descr="f05-02-P374493">
            <a:extLst>
              <a:ext uri="{FF2B5EF4-FFF2-40B4-BE49-F238E27FC236}">
                <a16:creationId xmlns:a16="http://schemas.microsoft.com/office/drawing/2014/main" id="{45953AB3-149D-4D64-9BE5-93692F25D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039" y="2224089"/>
            <a:ext cx="32162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2">
            <a:extLst>
              <a:ext uri="{FF2B5EF4-FFF2-40B4-BE49-F238E27FC236}">
                <a16:creationId xmlns:a16="http://schemas.microsoft.com/office/drawing/2014/main" id="{061934C1-DD8F-44B1-98DF-B5BA587A27C3}"/>
              </a:ext>
            </a:extLst>
          </p:cNvPr>
          <p:cNvSpPr>
            <a:spLocks noGrp="1" noChangeArrowheads="1"/>
          </p:cNvSpPr>
          <p:nvPr>
            <p:ph type="title"/>
          </p:nvPr>
        </p:nvSpPr>
        <p:spPr/>
        <p:txBody>
          <a:bodyPr/>
          <a:lstStyle/>
          <a:p>
            <a:pPr eaLnBrk="1" hangingPunct="1"/>
            <a:r>
              <a:rPr lang="zh-CN" altLang="en-US">
                <a:ea typeface="宋体" panose="02010600030101010101" pitchFamily="2" charset="-122"/>
              </a:rPr>
              <a:t>存储层次的级别</a:t>
            </a:r>
            <a:endParaRPr lang="en-AU" altLang="zh-CN">
              <a:ea typeface="宋体" panose="02010600030101010101" pitchFamily="2" charset="-122"/>
            </a:endParaRPr>
          </a:p>
        </p:txBody>
      </p:sp>
      <p:sp>
        <p:nvSpPr>
          <p:cNvPr id="11269" name="Rectangle 3">
            <a:extLst>
              <a:ext uri="{FF2B5EF4-FFF2-40B4-BE49-F238E27FC236}">
                <a16:creationId xmlns:a16="http://schemas.microsoft.com/office/drawing/2014/main" id="{56BC4315-A902-4C9F-88B1-11DC4978E3E9}"/>
              </a:ext>
            </a:extLst>
          </p:cNvPr>
          <p:cNvSpPr>
            <a:spLocks noGrp="1" noChangeArrowheads="1"/>
          </p:cNvSpPr>
          <p:nvPr>
            <p:ph type="body" sz="half" idx="2"/>
          </p:nvPr>
        </p:nvSpPr>
        <p:spPr>
          <a:xfrm>
            <a:off x="5202238" y="1125538"/>
            <a:ext cx="5276850" cy="5111750"/>
          </a:xfrm>
        </p:spPr>
        <p:txBody>
          <a:bodyPr/>
          <a:lstStyle/>
          <a:p>
            <a:pPr eaLnBrk="1" hangingPunct="1"/>
            <a:r>
              <a:rPr lang="zh-CN" altLang="en-US">
                <a:ea typeface="宋体" panose="02010600030101010101" pitchFamily="2" charset="-122"/>
              </a:rPr>
              <a:t>块</a:t>
            </a:r>
            <a:r>
              <a:rPr lang="en-US" altLang="zh-CN"/>
              <a:t> </a:t>
            </a:r>
            <a:r>
              <a:rPr lang="en-US" altLang="zh-CN">
                <a:ea typeface="宋体" panose="02010600030101010101" pitchFamily="2" charset="-122"/>
              </a:rPr>
              <a:t>(</a:t>
            </a:r>
            <a:r>
              <a:rPr lang="zh-CN" altLang="en-US">
                <a:ea typeface="宋体" panose="02010600030101010101" pitchFamily="2" charset="-122"/>
              </a:rPr>
              <a:t>行</a:t>
            </a:r>
            <a:r>
              <a:rPr lang="en-US" altLang="zh-CN">
                <a:ea typeface="宋体" panose="02010600030101010101" pitchFamily="2" charset="-122"/>
              </a:rPr>
              <a:t>): </a:t>
            </a:r>
            <a:r>
              <a:rPr lang="zh-CN" altLang="en-US">
                <a:ea typeface="宋体" panose="02010600030101010101" pitchFamily="2" charset="-122"/>
              </a:rPr>
              <a:t>复制的单元</a:t>
            </a:r>
            <a:endParaRPr lang="en-US" altLang="zh-CN">
              <a:ea typeface="宋体" panose="02010600030101010101" pitchFamily="2" charset="-122"/>
            </a:endParaRPr>
          </a:p>
          <a:p>
            <a:pPr lvl="1" eaLnBrk="1" hangingPunct="1"/>
            <a:r>
              <a:rPr lang="zh-CN" altLang="en-US">
                <a:ea typeface="宋体" panose="02010600030101010101" pitchFamily="2" charset="-122"/>
              </a:rPr>
              <a:t>可能是多个字</a:t>
            </a:r>
            <a:endParaRPr lang="en-US" altLang="zh-CN">
              <a:ea typeface="宋体" panose="02010600030101010101" pitchFamily="2" charset="-122"/>
            </a:endParaRPr>
          </a:p>
          <a:p>
            <a:pPr eaLnBrk="1" hangingPunct="1"/>
            <a:r>
              <a:rPr lang="zh-CN" altLang="en-US">
                <a:ea typeface="宋体" panose="02010600030101010101" pitchFamily="2" charset="-122"/>
              </a:rPr>
              <a:t>如果被访问的数据在高层中</a:t>
            </a:r>
            <a:endParaRPr lang="en-US" altLang="zh-CN"/>
          </a:p>
          <a:p>
            <a:pPr lvl="1" eaLnBrk="1" hangingPunct="1"/>
            <a:r>
              <a:rPr lang="zh-CN" altLang="en-US">
                <a:ea typeface="宋体" panose="02010600030101010101" pitchFamily="2" charset="-122"/>
              </a:rPr>
              <a:t>命中</a:t>
            </a:r>
            <a:r>
              <a:rPr lang="en-US" altLang="zh-CN">
                <a:ea typeface="宋体" panose="02010600030101010101" pitchFamily="2" charset="-122"/>
              </a:rPr>
              <a:t>Hit</a:t>
            </a:r>
            <a:r>
              <a:rPr lang="zh-CN" altLang="en-US">
                <a:ea typeface="宋体" panose="02010600030101010101" pitchFamily="2" charset="-122"/>
              </a:rPr>
              <a:t>：访问被高层满足</a:t>
            </a:r>
            <a:endParaRPr lang="en-US" altLang="zh-CN"/>
          </a:p>
          <a:p>
            <a:pPr lvl="2" eaLnBrk="1" hangingPunct="1"/>
            <a:r>
              <a:rPr lang="zh-CN" altLang="en-US">
                <a:ea typeface="宋体" panose="02010600030101010101" pitchFamily="2" charset="-122"/>
              </a:rPr>
              <a:t>命中率：</a:t>
            </a:r>
            <a:r>
              <a:rPr lang="en-US" altLang="zh-CN">
                <a:ea typeface="宋体" panose="02010600030101010101" pitchFamily="2" charset="-122"/>
              </a:rPr>
              <a:t>hits/accesses</a:t>
            </a:r>
          </a:p>
          <a:p>
            <a:pPr eaLnBrk="1" hangingPunct="1"/>
            <a:r>
              <a:rPr lang="zh-CN" altLang="en-US">
                <a:ea typeface="宋体" panose="02010600030101010101" pitchFamily="2" charset="-122"/>
              </a:rPr>
              <a:t>如果访问的数据不存在</a:t>
            </a:r>
            <a:endParaRPr lang="en-US" altLang="zh-CN"/>
          </a:p>
          <a:p>
            <a:pPr lvl="1" eaLnBrk="1" hangingPunct="1"/>
            <a:r>
              <a:rPr lang="zh-CN" altLang="en-US">
                <a:ea typeface="宋体" panose="02010600030101010101" pitchFamily="2" charset="-122"/>
              </a:rPr>
              <a:t>缺失</a:t>
            </a:r>
            <a:r>
              <a:rPr lang="en-US" altLang="zh-CN">
                <a:ea typeface="宋体" panose="02010600030101010101" pitchFamily="2" charset="-122"/>
              </a:rPr>
              <a:t>Miss: </a:t>
            </a:r>
            <a:r>
              <a:rPr lang="zh-CN" altLang="en-US">
                <a:ea typeface="宋体" panose="02010600030101010101" pitchFamily="2" charset="-122"/>
              </a:rPr>
              <a:t>从低层复制块</a:t>
            </a:r>
            <a:endParaRPr lang="en-US" altLang="zh-CN"/>
          </a:p>
          <a:p>
            <a:pPr lvl="2" eaLnBrk="1" hangingPunct="1"/>
            <a:r>
              <a:rPr lang="zh-CN" altLang="en-US">
                <a:ea typeface="宋体" panose="02010600030101010101" pitchFamily="2" charset="-122"/>
              </a:rPr>
              <a:t>时间开销：缺失代价</a:t>
            </a:r>
            <a:endParaRPr lang="en-US" altLang="zh-CN">
              <a:ea typeface="宋体" panose="02010600030101010101" pitchFamily="2" charset="-122"/>
            </a:endParaRPr>
          </a:p>
          <a:p>
            <a:pPr lvl="2" eaLnBrk="1" hangingPunct="1"/>
            <a:r>
              <a:rPr lang="zh-CN" altLang="en-US">
                <a:ea typeface="宋体" panose="02010600030101010101" pitchFamily="2" charset="-122"/>
              </a:rPr>
              <a:t>缺失率：</a:t>
            </a:r>
            <a:r>
              <a:rPr lang="en-US" altLang="zh-CN">
                <a:ea typeface="宋体" panose="02010600030101010101" pitchFamily="2" charset="-122"/>
              </a:rPr>
              <a:t>misses/accesses</a:t>
            </a:r>
            <a:br>
              <a:rPr lang="en-US" altLang="zh-CN">
                <a:ea typeface="宋体" panose="02010600030101010101" pitchFamily="2" charset="-122"/>
              </a:rPr>
            </a:br>
            <a:r>
              <a:rPr lang="en-US" altLang="zh-CN">
                <a:ea typeface="宋体" panose="02010600030101010101" pitchFamily="2" charset="-122"/>
              </a:rPr>
              <a:t>= 1 – hit ratio</a:t>
            </a:r>
          </a:p>
          <a:p>
            <a:pPr lvl="1" eaLnBrk="1" hangingPunct="1"/>
            <a:r>
              <a:rPr lang="zh-CN" altLang="en-US">
                <a:ea typeface="宋体" panose="02010600030101010101" pitchFamily="2" charset="-122"/>
              </a:rPr>
              <a:t>以后访问的数据由高层提供</a:t>
            </a:r>
            <a:endParaRPr lang="en-AU" altLang="zh-CN">
              <a:ea typeface="宋体" panose="02010600030101010101" pitchFamily="2" charset="-122"/>
            </a:endParaRPr>
          </a:p>
        </p:txBody>
      </p:sp>
    </p:spTree>
    <p:extLst>
      <p:ext uri="{BB962C8B-B14F-4D97-AF65-F5344CB8AC3E}">
        <p14:creationId xmlns:p14="http://schemas.microsoft.com/office/powerpoint/2010/main" val="112232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1749426" y="312739"/>
            <a:ext cx="1027113" cy="477837"/>
          </a:xfrm>
          <a:prstGeom prst="rect">
            <a:avLst/>
          </a:prstGeom>
          <a:noFill/>
          <a:ln w="12700">
            <a:noFill/>
            <a:miter lim="800000"/>
            <a:headEnd/>
            <a:tailEnd/>
          </a:ln>
          <a:effectLst/>
        </p:spPr>
        <p:txBody>
          <a:bodyPr wrap="none" anchor="ctr"/>
          <a:lstStyle/>
          <a:p>
            <a:endParaRPr lang="en-US"/>
          </a:p>
        </p:txBody>
      </p:sp>
      <p:sp>
        <p:nvSpPr>
          <p:cNvPr id="1590275" name="Rectangle 3"/>
          <p:cNvSpPr>
            <a:spLocks noGrp="1" noChangeArrowheads="1"/>
          </p:cNvSpPr>
          <p:nvPr>
            <p:ph type="body" idx="1"/>
          </p:nvPr>
        </p:nvSpPr>
        <p:spPr>
          <a:xfrm>
            <a:off x="2209800" y="914400"/>
            <a:ext cx="7848600" cy="5583580"/>
          </a:xfrm>
          <a:noFill/>
          <a:ln/>
        </p:spPr>
        <p:txBody>
          <a:bodyPr vert="horz" lIns="90488" tIns="44450" rIns="90488" bIns="44450" rtlCol="0">
            <a:normAutofit fontScale="92500" lnSpcReduction="10000"/>
          </a:bodyPr>
          <a:lstStyle/>
          <a:p>
            <a:pPr marL="342900" indent="-342900">
              <a:lnSpc>
                <a:spcPct val="100000"/>
              </a:lnSpc>
              <a:spcBef>
                <a:spcPts val="600"/>
              </a:spcBef>
            </a:pPr>
            <a:r>
              <a:rPr lang="en-US" dirty="0"/>
              <a:t>Two questions to answer (in hardware):</a:t>
            </a:r>
          </a:p>
          <a:p>
            <a:pPr marL="742950" lvl="1" indent="-285750">
              <a:lnSpc>
                <a:spcPct val="100000"/>
              </a:lnSpc>
              <a:spcBef>
                <a:spcPts val="600"/>
              </a:spcBef>
            </a:pPr>
            <a:r>
              <a:rPr lang="en-US" dirty="0"/>
              <a:t>Q1:  How do we know if a data item is in the cache?</a:t>
            </a:r>
          </a:p>
          <a:p>
            <a:pPr marL="742950" lvl="1" indent="-285750">
              <a:lnSpc>
                <a:spcPct val="100000"/>
              </a:lnSpc>
              <a:spcBef>
                <a:spcPts val="600"/>
              </a:spcBef>
            </a:pPr>
            <a:r>
              <a:rPr lang="en-US" dirty="0"/>
              <a:t>Q2:  If it is, how do we find it?</a:t>
            </a:r>
          </a:p>
          <a:p>
            <a:pPr marL="796925" lvl="1" indent="-342900">
              <a:lnSpc>
                <a:spcPct val="100000"/>
              </a:lnSpc>
              <a:spcBef>
                <a:spcPts val="600"/>
              </a:spcBef>
            </a:pPr>
            <a:endParaRPr lang="en-US" dirty="0"/>
          </a:p>
          <a:p>
            <a:pPr marL="342900" indent="-342900">
              <a:lnSpc>
                <a:spcPct val="100000"/>
              </a:lnSpc>
              <a:spcBef>
                <a:spcPts val="600"/>
              </a:spcBef>
            </a:pPr>
            <a:r>
              <a:rPr lang="en-US" dirty="0"/>
              <a:t>Direct mapped</a:t>
            </a:r>
          </a:p>
          <a:p>
            <a:pPr marL="742950" lvl="1" indent="-285750">
              <a:lnSpc>
                <a:spcPct val="100000"/>
              </a:lnSpc>
              <a:spcBef>
                <a:spcPts val="600"/>
              </a:spcBef>
            </a:pPr>
            <a:r>
              <a:rPr lang="en-US" dirty="0"/>
              <a:t>Each memory block is mapped to exactly one block in the cache</a:t>
            </a:r>
          </a:p>
          <a:p>
            <a:pPr marL="1147762" lvl="2" indent="-285750">
              <a:lnSpc>
                <a:spcPct val="100000"/>
              </a:lnSpc>
              <a:spcBef>
                <a:spcPts val="600"/>
              </a:spcBef>
            </a:pPr>
            <a:r>
              <a:rPr lang="en-US" dirty="0"/>
              <a:t>lots of lower level blocks must </a:t>
            </a:r>
            <a:r>
              <a:rPr lang="en-US" dirty="0">
                <a:solidFill>
                  <a:schemeClr val="accent1"/>
                </a:solidFill>
              </a:rPr>
              <a:t>share</a:t>
            </a:r>
            <a:r>
              <a:rPr lang="en-US" dirty="0"/>
              <a:t> blocks in the cache</a:t>
            </a:r>
          </a:p>
          <a:p>
            <a:pPr marL="1147762" lvl="2" indent="-285750">
              <a:lnSpc>
                <a:spcPct val="100000"/>
              </a:lnSpc>
              <a:spcBef>
                <a:spcPts val="600"/>
              </a:spcBef>
            </a:pPr>
            <a:endParaRPr lang="en-US" dirty="0"/>
          </a:p>
          <a:p>
            <a:pPr marL="742950" lvl="1" indent="-285750">
              <a:lnSpc>
                <a:spcPct val="100000"/>
              </a:lnSpc>
              <a:spcBef>
                <a:spcPts val="600"/>
              </a:spcBef>
            </a:pPr>
            <a:r>
              <a:rPr lang="en-US" dirty="0"/>
              <a:t>Address mapping (to answer Q2):</a:t>
            </a:r>
          </a:p>
          <a:p>
            <a:pPr marL="742950" lvl="1" indent="-285750" algn="ctr">
              <a:lnSpc>
                <a:spcPct val="100000"/>
              </a:lnSpc>
              <a:spcBef>
                <a:spcPts val="600"/>
              </a:spcBef>
              <a:buNone/>
            </a:pPr>
            <a:r>
              <a:rPr lang="en-US" dirty="0">
                <a:solidFill>
                  <a:srgbClr val="FF0000"/>
                </a:solidFill>
              </a:rPr>
              <a:t>(block address) modulo (# of blocks in the cache)</a:t>
            </a:r>
          </a:p>
          <a:p>
            <a:pPr marL="1147762" lvl="2" indent="-285750">
              <a:lnSpc>
                <a:spcPct val="100000"/>
              </a:lnSpc>
              <a:spcBef>
                <a:spcPts val="600"/>
              </a:spcBef>
            </a:pPr>
            <a:endParaRPr lang="en-US" dirty="0">
              <a:solidFill>
                <a:schemeClr val="accent2"/>
              </a:solidFill>
            </a:endParaRPr>
          </a:p>
          <a:p>
            <a:pPr marL="742950" lvl="1" indent="-285750">
              <a:lnSpc>
                <a:spcPct val="100000"/>
              </a:lnSpc>
              <a:spcBef>
                <a:spcPts val="600"/>
              </a:spcBef>
            </a:pPr>
            <a:r>
              <a:rPr lang="en-US" dirty="0"/>
              <a:t>Have a </a:t>
            </a:r>
            <a:r>
              <a:rPr lang="en-US" dirty="0">
                <a:solidFill>
                  <a:schemeClr val="accent2"/>
                </a:solidFill>
              </a:rPr>
              <a:t>tag</a:t>
            </a:r>
            <a:r>
              <a:rPr lang="en-US" dirty="0"/>
              <a:t> associated with each cache block that contains the address information (the upper portion of the address) required to identify the block (to answer Q1)</a:t>
            </a:r>
          </a:p>
        </p:txBody>
      </p:sp>
      <p:sp>
        <p:nvSpPr>
          <p:cNvPr id="1590276" name="Rectangle 4"/>
          <p:cNvSpPr>
            <a:spLocks noGrp="1" noChangeArrowheads="1"/>
          </p:cNvSpPr>
          <p:nvPr>
            <p:ph type="title"/>
          </p:nvPr>
        </p:nvSpPr>
        <p:spPr>
          <a:xfrm>
            <a:off x="2057400" y="304800"/>
            <a:ext cx="8153400" cy="464614"/>
          </a:xfrm>
          <a:noFill/>
          <a:ln/>
        </p:spPr>
        <p:txBody>
          <a:bodyPr vert="horz" lIns="90488" tIns="44450" rIns="90488" bIns="44450" rtlCol="0" anchor="ctr">
            <a:normAutofit fontScale="90000"/>
          </a:bodyPr>
          <a:lstStyle/>
          <a:p>
            <a:r>
              <a:rPr lang="en-US" dirty="0"/>
              <a:t>Cache Basics</a:t>
            </a:r>
          </a:p>
        </p:txBody>
      </p:sp>
    </p:spTree>
    <p:extLst>
      <p:ext uri="{BB962C8B-B14F-4D97-AF65-F5344CB8AC3E}">
        <p14:creationId xmlns:p14="http://schemas.microsoft.com/office/powerpoint/2010/main" val="1733324807"/>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90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0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0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0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02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902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027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9027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90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02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23579" y="3855629"/>
            <a:ext cx="5518466" cy="2564664"/>
          </a:xfrm>
          <a:custGeom>
            <a:avLst/>
            <a:gdLst/>
            <a:ahLst/>
            <a:cxnLst/>
            <a:rect l="l" t="t" r="r" b="b"/>
            <a:pathLst>
              <a:path w="6159500" h="2862579">
                <a:moveTo>
                  <a:pt x="0" y="2862326"/>
                </a:moveTo>
                <a:lnTo>
                  <a:pt x="6159500" y="2862326"/>
                </a:lnTo>
                <a:lnTo>
                  <a:pt x="6159500" y="0"/>
                </a:lnTo>
                <a:lnTo>
                  <a:pt x="0" y="0"/>
                </a:lnTo>
                <a:lnTo>
                  <a:pt x="0" y="2862326"/>
                </a:lnTo>
                <a:close/>
              </a:path>
            </a:pathLst>
          </a:custGeom>
          <a:solidFill>
            <a:srgbClr val="053CE8"/>
          </a:solidFill>
        </p:spPr>
        <p:txBody>
          <a:bodyPr wrap="square" lIns="0" tIns="0" rIns="0" bIns="0" rtlCol="0"/>
          <a:lstStyle/>
          <a:p>
            <a:endParaRPr sz="1613"/>
          </a:p>
        </p:txBody>
      </p:sp>
      <p:sp>
        <p:nvSpPr>
          <p:cNvPr id="3" name="object 3"/>
          <p:cNvSpPr txBox="1"/>
          <p:nvPr/>
        </p:nvSpPr>
        <p:spPr>
          <a:xfrm>
            <a:off x="4887435" y="3907353"/>
            <a:ext cx="5264731" cy="2536079"/>
          </a:xfrm>
          <a:prstGeom prst="rect">
            <a:avLst/>
          </a:prstGeom>
        </p:spPr>
        <p:txBody>
          <a:bodyPr vert="horz" wrap="square" lIns="0" tIns="0" rIns="0" bIns="0" rtlCol="0">
            <a:spAutoFit/>
          </a:bodyPr>
          <a:lstStyle/>
          <a:p>
            <a:pPr marL="11379"/>
            <a:r>
              <a:rPr sz="2150" spc="-4" dirty="0">
                <a:solidFill>
                  <a:srgbClr val="FFFFFF"/>
                </a:solidFill>
                <a:latin typeface="宋体"/>
                <a:cs typeface="宋体"/>
              </a:rPr>
              <a:t>°</a:t>
            </a:r>
            <a:r>
              <a:rPr sz="2150" b="1" spc="-4" dirty="0">
                <a:solidFill>
                  <a:srgbClr val="FFFFFF"/>
                </a:solidFill>
                <a:latin typeface="宋体"/>
                <a:cs typeface="宋体"/>
              </a:rPr>
              <a:t>位置</a:t>
            </a:r>
            <a:r>
              <a:rPr sz="2150" b="1" spc="-555" dirty="0">
                <a:solidFill>
                  <a:srgbClr val="FFFFFF"/>
                </a:solidFill>
                <a:latin typeface="宋体"/>
                <a:cs typeface="宋体"/>
              </a:rPr>
              <a:t> </a:t>
            </a:r>
            <a:r>
              <a:rPr sz="2150" b="1" spc="-4" dirty="0">
                <a:solidFill>
                  <a:srgbClr val="FFFFFF"/>
                </a:solidFill>
                <a:latin typeface="Arial"/>
                <a:cs typeface="Arial"/>
              </a:rPr>
              <a:t>0 </a:t>
            </a:r>
            <a:r>
              <a:rPr sz="2150" b="1" dirty="0">
                <a:solidFill>
                  <a:srgbClr val="FFFFFF"/>
                </a:solidFill>
                <a:latin typeface="宋体"/>
                <a:cs typeface="宋体"/>
              </a:rPr>
              <a:t>可以被来自以下位置的数据占用：</a:t>
            </a:r>
            <a:endParaRPr sz="2150" dirty="0">
              <a:latin typeface="宋体"/>
              <a:cs typeface="宋体"/>
            </a:endParaRPr>
          </a:p>
          <a:p>
            <a:pPr marL="625835" indent="-170683">
              <a:spcBef>
                <a:spcPts val="259"/>
              </a:spcBef>
              <a:buFont typeface="Arial"/>
              <a:buChar char="•"/>
              <a:tabLst>
                <a:tab pos="625835" algn="l"/>
              </a:tabLst>
            </a:pPr>
            <a:r>
              <a:rPr sz="2150" b="1" spc="-4" dirty="0">
                <a:solidFill>
                  <a:srgbClr val="FFFFFF"/>
                </a:solidFill>
                <a:latin typeface="宋体"/>
                <a:cs typeface="宋体"/>
              </a:rPr>
              <a:t>主存位置</a:t>
            </a:r>
            <a:r>
              <a:rPr sz="2150" b="1" spc="-4" dirty="0">
                <a:solidFill>
                  <a:srgbClr val="FFFFFF"/>
                </a:solidFill>
                <a:latin typeface="Arial"/>
                <a:cs typeface="Arial"/>
              </a:rPr>
              <a:t>0</a:t>
            </a:r>
            <a:r>
              <a:rPr sz="2150" b="1" spc="-4" dirty="0">
                <a:solidFill>
                  <a:srgbClr val="FFFFFF"/>
                </a:solidFill>
                <a:latin typeface="宋体"/>
                <a:cs typeface="宋体"/>
              </a:rPr>
              <a:t>、</a:t>
            </a:r>
            <a:r>
              <a:rPr sz="2150" b="1" spc="-4" dirty="0">
                <a:solidFill>
                  <a:srgbClr val="FFFFFF"/>
                </a:solidFill>
                <a:latin typeface="Arial"/>
                <a:cs typeface="Arial"/>
              </a:rPr>
              <a:t>4</a:t>
            </a:r>
            <a:r>
              <a:rPr sz="2150" b="1" spc="-4" dirty="0">
                <a:solidFill>
                  <a:srgbClr val="FFFFFF"/>
                </a:solidFill>
                <a:latin typeface="宋体"/>
                <a:cs typeface="宋体"/>
              </a:rPr>
              <a:t>、</a:t>
            </a:r>
            <a:r>
              <a:rPr sz="2150" b="1" spc="-4" dirty="0">
                <a:solidFill>
                  <a:srgbClr val="FFFFFF"/>
                </a:solidFill>
                <a:latin typeface="Arial"/>
                <a:cs typeface="Arial"/>
              </a:rPr>
              <a:t>8, </a:t>
            </a:r>
            <a:r>
              <a:rPr sz="2150" b="1" dirty="0">
                <a:solidFill>
                  <a:srgbClr val="FFFFFF"/>
                </a:solidFill>
                <a:latin typeface="Arial"/>
                <a:cs typeface="Arial"/>
              </a:rPr>
              <a:t>...</a:t>
            </a:r>
            <a:r>
              <a:rPr sz="2150" b="1" spc="-63" dirty="0">
                <a:solidFill>
                  <a:srgbClr val="FFFFFF"/>
                </a:solidFill>
                <a:latin typeface="Arial"/>
                <a:cs typeface="Arial"/>
              </a:rPr>
              <a:t> </a:t>
            </a:r>
            <a:r>
              <a:rPr sz="2150" b="1" spc="-4" dirty="0">
                <a:solidFill>
                  <a:srgbClr val="FFFFFF"/>
                </a:solidFill>
                <a:latin typeface="宋体"/>
                <a:cs typeface="宋体"/>
              </a:rPr>
              <a:t>等等</a:t>
            </a:r>
            <a:endParaRPr sz="2150" dirty="0">
              <a:latin typeface="宋体"/>
              <a:cs typeface="宋体"/>
            </a:endParaRPr>
          </a:p>
          <a:p>
            <a:pPr marL="625835" marR="88186" indent="-170683">
              <a:lnSpc>
                <a:spcPct val="110000"/>
              </a:lnSpc>
              <a:buFont typeface="Arial"/>
              <a:buChar char="•"/>
              <a:tabLst>
                <a:tab pos="625835" algn="l"/>
              </a:tabLst>
            </a:pPr>
            <a:r>
              <a:rPr sz="2150" b="1" dirty="0">
                <a:solidFill>
                  <a:srgbClr val="FFFFFF"/>
                </a:solidFill>
                <a:latin typeface="宋体"/>
                <a:cs typeface="宋体"/>
              </a:rPr>
              <a:t>一般情况：任何地址最低两位为</a:t>
            </a:r>
            <a:r>
              <a:rPr sz="2150" b="1" spc="-9" dirty="0">
                <a:solidFill>
                  <a:srgbClr val="FFFFFF"/>
                </a:solidFill>
                <a:latin typeface="Arial"/>
                <a:cs typeface="Arial"/>
              </a:rPr>
              <a:t>0</a:t>
            </a:r>
            <a:r>
              <a:rPr sz="2150" b="1" dirty="0">
                <a:solidFill>
                  <a:srgbClr val="FFFFFF"/>
                </a:solidFill>
                <a:latin typeface="宋体"/>
                <a:cs typeface="宋体"/>
              </a:rPr>
              <a:t>的主存位置</a:t>
            </a:r>
            <a:endParaRPr sz="2150" dirty="0">
              <a:latin typeface="宋体"/>
              <a:cs typeface="宋体"/>
            </a:endParaRPr>
          </a:p>
          <a:p>
            <a:pPr marL="625835" indent="-170683">
              <a:spcBef>
                <a:spcPts val="259"/>
              </a:spcBef>
              <a:buFont typeface="Arial"/>
              <a:buChar char="•"/>
              <a:tabLst>
                <a:tab pos="625835" algn="l"/>
                <a:tab pos="2040220" algn="l"/>
                <a:tab pos="2462374" algn="l"/>
              </a:tabLst>
            </a:pPr>
            <a:r>
              <a:rPr sz="2150" b="1" dirty="0">
                <a:solidFill>
                  <a:srgbClr val="FFFFFF"/>
                </a:solidFill>
                <a:latin typeface="宋体"/>
                <a:cs typeface="宋体"/>
              </a:rPr>
              <a:t>地址</a:t>
            </a:r>
            <a:r>
              <a:rPr sz="2150" b="1" dirty="0">
                <a:solidFill>
                  <a:srgbClr val="FFFFFF"/>
                </a:solidFill>
                <a:latin typeface="Arial"/>
                <a:cs typeface="Arial"/>
              </a:rPr>
              <a:t>&lt;1:0&gt;	</a:t>
            </a:r>
            <a:r>
              <a:rPr sz="2150" b="1" dirty="0">
                <a:solidFill>
                  <a:srgbClr val="FFFFFF"/>
                </a:solidFill>
                <a:latin typeface="Symbol"/>
                <a:cs typeface="Symbol"/>
              </a:rPr>
              <a:t></a:t>
            </a:r>
            <a:r>
              <a:rPr sz="2150" dirty="0">
                <a:solidFill>
                  <a:srgbClr val="FFFFFF"/>
                </a:solidFill>
                <a:latin typeface="Times New Roman"/>
                <a:cs typeface="Times New Roman"/>
              </a:rPr>
              <a:t>	</a:t>
            </a:r>
            <a:r>
              <a:rPr sz="2150" b="1" spc="-4" dirty="0">
                <a:solidFill>
                  <a:srgbClr val="FFFFFF"/>
                </a:solidFill>
                <a:latin typeface="Arial"/>
                <a:cs typeface="Arial"/>
              </a:rPr>
              <a:t>cache</a:t>
            </a:r>
            <a:r>
              <a:rPr sz="2150" b="1" spc="-4" dirty="0">
                <a:solidFill>
                  <a:srgbClr val="FFFFFF"/>
                </a:solidFill>
                <a:latin typeface="宋体"/>
                <a:cs typeface="宋体"/>
              </a:rPr>
              <a:t>索引</a:t>
            </a:r>
            <a:endParaRPr sz="2150" dirty="0">
              <a:latin typeface="宋体"/>
              <a:cs typeface="宋体"/>
            </a:endParaRPr>
          </a:p>
          <a:p>
            <a:pPr marL="11379">
              <a:spcBef>
                <a:spcPts val="256"/>
              </a:spcBef>
            </a:pPr>
            <a:r>
              <a:rPr sz="2150" spc="-4" dirty="0">
                <a:solidFill>
                  <a:srgbClr val="FFFFFF"/>
                </a:solidFill>
                <a:latin typeface="宋体"/>
                <a:cs typeface="宋体"/>
              </a:rPr>
              <a:t>°</a:t>
            </a:r>
            <a:r>
              <a:rPr sz="2150" b="1" spc="-4" dirty="0">
                <a:solidFill>
                  <a:srgbClr val="FFFFFF"/>
                </a:solidFill>
                <a:latin typeface="宋体"/>
                <a:cs typeface="宋体"/>
              </a:rPr>
              <a:t>我们应该将哪一个放置在</a:t>
            </a:r>
            <a:r>
              <a:rPr sz="2150" b="1" spc="-4" dirty="0">
                <a:solidFill>
                  <a:srgbClr val="FFFFFF"/>
                </a:solidFill>
                <a:latin typeface="Arial"/>
                <a:cs typeface="Arial"/>
              </a:rPr>
              <a:t>cache</a:t>
            </a:r>
            <a:r>
              <a:rPr sz="2150" b="1" spc="-4" dirty="0">
                <a:solidFill>
                  <a:srgbClr val="FFFFFF"/>
                </a:solidFill>
                <a:latin typeface="宋体"/>
                <a:cs typeface="宋体"/>
              </a:rPr>
              <a:t>中</a:t>
            </a:r>
            <a:r>
              <a:rPr sz="2150" b="1" spc="-4" dirty="0">
                <a:solidFill>
                  <a:srgbClr val="FFFFFF"/>
                </a:solidFill>
                <a:latin typeface="Arial"/>
                <a:cs typeface="Arial"/>
              </a:rPr>
              <a:t>?</a:t>
            </a:r>
            <a:endParaRPr sz="2150" dirty="0">
              <a:latin typeface="Arial"/>
              <a:cs typeface="Arial"/>
            </a:endParaRPr>
          </a:p>
          <a:p>
            <a:pPr marL="11379">
              <a:spcBef>
                <a:spcPts val="256"/>
              </a:spcBef>
            </a:pPr>
            <a:r>
              <a:rPr sz="2150" spc="-4" dirty="0">
                <a:solidFill>
                  <a:srgbClr val="FFFFFF"/>
                </a:solidFill>
                <a:latin typeface="宋体"/>
                <a:cs typeface="宋体"/>
              </a:rPr>
              <a:t>°</a:t>
            </a:r>
            <a:r>
              <a:rPr sz="2150" b="1" spc="-4" dirty="0">
                <a:solidFill>
                  <a:srgbClr val="FFFFFF"/>
                </a:solidFill>
                <a:latin typeface="宋体"/>
                <a:cs typeface="宋体"/>
              </a:rPr>
              <a:t>我们如何知道到底哪一个在</a:t>
            </a:r>
            <a:r>
              <a:rPr sz="2150" b="1" spc="-4" dirty="0">
                <a:solidFill>
                  <a:srgbClr val="FFFFFF"/>
                </a:solidFill>
                <a:latin typeface="Arial"/>
                <a:cs typeface="Arial"/>
              </a:rPr>
              <a:t>cache</a:t>
            </a:r>
            <a:r>
              <a:rPr sz="2150" b="1" spc="-4" dirty="0">
                <a:solidFill>
                  <a:srgbClr val="FFFFFF"/>
                </a:solidFill>
                <a:latin typeface="宋体"/>
                <a:cs typeface="宋体"/>
              </a:rPr>
              <a:t>中呢</a:t>
            </a:r>
            <a:r>
              <a:rPr sz="2150" b="1" spc="-4" dirty="0">
                <a:solidFill>
                  <a:srgbClr val="FFFFFF"/>
                </a:solidFill>
                <a:latin typeface="Arial"/>
                <a:cs typeface="Arial"/>
              </a:rPr>
              <a:t>?</a:t>
            </a:r>
            <a:endParaRPr sz="2150" dirty="0">
              <a:latin typeface="Arial"/>
              <a:cs typeface="Arial"/>
            </a:endParaRPr>
          </a:p>
        </p:txBody>
      </p:sp>
      <p:sp>
        <p:nvSpPr>
          <p:cNvPr id="4" name="object 4"/>
          <p:cNvSpPr/>
          <p:nvPr/>
        </p:nvSpPr>
        <p:spPr>
          <a:xfrm>
            <a:off x="2224918" y="2833528"/>
            <a:ext cx="1979821" cy="273079"/>
          </a:xfrm>
          <a:custGeom>
            <a:avLst/>
            <a:gdLst/>
            <a:ahLst/>
            <a:cxnLst/>
            <a:rect l="l" t="t" r="r" b="b"/>
            <a:pathLst>
              <a:path w="2209800" h="304800">
                <a:moveTo>
                  <a:pt x="0" y="304800"/>
                </a:moveTo>
                <a:lnTo>
                  <a:pt x="2209800" y="304800"/>
                </a:lnTo>
                <a:lnTo>
                  <a:pt x="2209800" y="0"/>
                </a:lnTo>
                <a:lnTo>
                  <a:pt x="0" y="0"/>
                </a:lnTo>
                <a:lnTo>
                  <a:pt x="0" y="304800"/>
                </a:lnTo>
                <a:close/>
              </a:path>
            </a:pathLst>
          </a:custGeom>
          <a:solidFill>
            <a:srgbClr val="00DFC9"/>
          </a:solidFill>
        </p:spPr>
        <p:txBody>
          <a:bodyPr wrap="square" lIns="0" tIns="0" rIns="0" bIns="0" rtlCol="0"/>
          <a:lstStyle/>
          <a:p>
            <a:endParaRPr sz="1613"/>
          </a:p>
        </p:txBody>
      </p:sp>
      <p:sp>
        <p:nvSpPr>
          <p:cNvPr id="5" name="object 5"/>
          <p:cNvSpPr/>
          <p:nvPr/>
        </p:nvSpPr>
        <p:spPr>
          <a:xfrm>
            <a:off x="2224918" y="3925843"/>
            <a:ext cx="1979821" cy="273079"/>
          </a:xfrm>
          <a:custGeom>
            <a:avLst/>
            <a:gdLst/>
            <a:ahLst/>
            <a:cxnLst/>
            <a:rect l="l" t="t" r="r" b="b"/>
            <a:pathLst>
              <a:path w="2209800" h="304800">
                <a:moveTo>
                  <a:pt x="0" y="304800"/>
                </a:moveTo>
                <a:lnTo>
                  <a:pt x="2209800" y="304800"/>
                </a:lnTo>
                <a:lnTo>
                  <a:pt x="2209800" y="0"/>
                </a:lnTo>
                <a:lnTo>
                  <a:pt x="0" y="0"/>
                </a:lnTo>
                <a:lnTo>
                  <a:pt x="0" y="304800"/>
                </a:lnTo>
                <a:close/>
              </a:path>
            </a:pathLst>
          </a:custGeom>
          <a:solidFill>
            <a:srgbClr val="00DFC9"/>
          </a:solidFill>
        </p:spPr>
        <p:txBody>
          <a:bodyPr wrap="square" lIns="0" tIns="0" rIns="0" bIns="0" rtlCol="0"/>
          <a:lstStyle/>
          <a:p>
            <a:endParaRPr sz="1613"/>
          </a:p>
        </p:txBody>
      </p:sp>
      <p:sp>
        <p:nvSpPr>
          <p:cNvPr id="6" name="object 6"/>
          <p:cNvSpPr/>
          <p:nvPr/>
        </p:nvSpPr>
        <p:spPr>
          <a:xfrm>
            <a:off x="2224918" y="5018158"/>
            <a:ext cx="1979821" cy="273079"/>
          </a:xfrm>
          <a:custGeom>
            <a:avLst/>
            <a:gdLst/>
            <a:ahLst/>
            <a:cxnLst/>
            <a:rect l="l" t="t" r="r" b="b"/>
            <a:pathLst>
              <a:path w="2209800" h="304800">
                <a:moveTo>
                  <a:pt x="0" y="304800"/>
                </a:moveTo>
                <a:lnTo>
                  <a:pt x="2209800" y="304800"/>
                </a:lnTo>
                <a:lnTo>
                  <a:pt x="2209800" y="0"/>
                </a:lnTo>
                <a:lnTo>
                  <a:pt x="0" y="0"/>
                </a:lnTo>
                <a:lnTo>
                  <a:pt x="0" y="304800"/>
                </a:lnTo>
                <a:close/>
              </a:path>
            </a:pathLst>
          </a:custGeom>
          <a:solidFill>
            <a:srgbClr val="00DFC9"/>
          </a:solidFill>
        </p:spPr>
        <p:txBody>
          <a:bodyPr wrap="square" lIns="0" tIns="0" rIns="0" bIns="0" rtlCol="0"/>
          <a:lstStyle/>
          <a:p>
            <a:endParaRPr sz="1613"/>
          </a:p>
        </p:txBody>
      </p:sp>
      <p:sp>
        <p:nvSpPr>
          <p:cNvPr id="7" name="object 7"/>
          <p:cNvSpPr/>
          <p:nvPr/>
        </p:nvSpPr>
        <p:spPr>
          <a:xfrm>
            <a:off x="2224918" y="1741213"/>
            <a:ext cx="1979821" cy="273079"/>
          </a:xfrm>
          <a:custGeom>
            <a:avLst/>
            <a:gdLst/>
            <a:ahLst/>
            <a:cxnLst/>
            <a:rect l="l" t="t" r="r" b="b"/>
            <a:pathLst>
              <a:path w="2209800" h="304800">
                <a:moveTo>
                  <a:pt x="0" y="304800"/>
                </a:moveTo>
                <a:lnTo>
                  <a:pt x="2209800" y="304800"/>
                </a:lnTo>
                <a:lnTo>
                  <a:pt x="2209800" y="0"/>
                </a:lnTo>
                <a:lnTo>
                  <a:pt x="0" y="0"/>
                </a:lnTo>
                <a:lnTo>
                  <a:pt x="0" y="304800"/>
                </a:lnTo>
                <a:close/>
              </a:path>
            </a:pathLst>
          </a:custGeom>
          <a:solidFill>
            <a:srgbClr val="00DFC9"/>
          </a:solidFill>
        </p:spPr>
        <p:txBody>
          <a:bodyPr wrap="square" lIns="0" tIns="0" rIns="0" bIns="0" rtlCol="0"/>
          <a:lstStyle/>
          <a:p>
            <a:endParaRPr sz="1613"/>
          </a:p>
        </p:txBody>
      </p:sp>
      <p:sp>
        <p:nvSpPr>
          <p:cNvPr id="8" name="object 8"/>
          <p:cNvSpPr txBox="1">
            <a:spLocks noGrp="1"/>
          </p:cNvSpPr>
          <p:nvPr>
            <p:ph type="title"/>
          </p:nvPr>
        </p:nvSpPr>
        <p:spPr>
          <a:xfrm>
            <a:off x="263448" y="360917"/>
            <a:ext cx="7473003" cy="487569"/>
          </a:xfrm>
          <a:prstGeom prst="rect">
            <a:avLst/>
          </a:prstGeom>
        </p:spPr>
        <p:txBody>
          <a:bodyPr vert="horz" wrap="square" lIns="0" tIns="0" rIns="0" bIns="0" rtlCol="0" anchor="ctr">
            <a:spAutoFit/>
          </a:bodyPr>
          <a:lstStyle/>
          <a:p>
            <a:pPr marL="11379">
              <a:lnSpc>
                <a:spcPts val="3767"/>
              </a:lnSpc>
            </a:pPr>
            <a:r>
              <a:rPr sz="3600" spc="-4" dirty="0">
                <a:solidFill>
                  <a:srgbClr val="002060"/>
                </a:solidFill>
                <a:latin typeface="微软雅黑" panose="020B0503020204020204" pitchFamily="34" charset="-122"/>
                <a:ea typeface="微软雅黑" panose="020B0503020204020204" pitchFamily="34" charset="-122"/>
              </a:rPr>
              <a:t>最简单的Cache:</a:t>
            </a:r>
            <a:r>
              <a:rPr sz="3600" spc="-77" dirty="0">
                <a:solidFill>
                  <a:srgbClr val="002060"/>
                </a:solidFill>
                <a:latin typeface="微软雅黑" panose="020B0503020204020204" pitchFamily="34" charset="-122"/>
                <a:ea typeface="微软雅黑" panose="020B0503020204020204" pitchFamily="34" charset="-122"/>
              </a:rPr>
              <a:t> </a:t>
            </a:r>
            <a:r>
              <a:rPr sz="3600" spc="-4" dirty="0">
                <a:solidFill>
                  <a:srgbClr val="002060"/>
                </a:solidFill>
                <a:latin typeface="微软雅黑" panose="020B0503020204020204" pitchFamily="34" charset="-122"/>
                <a:ea typeface="微软雅黑" panose="020B0503020204020204" pitchFamily="34" charset="-122"/>
              </a:rPr>
              <a:t>直接映射Cache</a:t>
            </a:r>
          </a:p>
        </p:txBody>
      </p:sp>
      <p:sp>
        <p:nvSpPr>
          <p:cNvPr id="9" name="object 9"/>
          <p:cNvSpPr txBox="1"/>
          <p:nvPr/>
        </p:nvSpPr>
        <p:spPr>
          <a:xfrm>
            <a:off x="3714071" y="1213536"/>
            <a:ext cx="571759" cy="320601"/>
          </a:xfrm>
          <a:prstGeom prst="rect">
            <a:avLst/>
          </a:prstGeom>
        </p:spPr>
        <p:txBody>
          <a:bodyPr vert="horz" wrap="square" lIns="0" tIns="0" rIns="0" bIns="0" rtlCol="0">
            <a:spAutoFit/>
          </a:bodyPr>
          <a:lstStyle/>
          <a:p>
            <a:pPr marL="11379">
              <a:lnSpc>
                <a:spcPts val="2540"/>
              </a:lnSpc>
            </a:pPr>
            <a:r>
              <a:rPr sz="2150" b="1" dirty="0">
                <a:latin typeface="宋体"/>
                <a:cs typeface="宋体"/>
              </a:rPr>
              <a:t>主存</a:t>
            </a:r>
            <a:endParaRPr sz="2150">
              <a:latin typeface="宋体"/>
              <a:cs typeface="宋体"/>
            </a:endParaRPr>
          </a:p>
        </p:txBody>
      </p:sp>
      <p:graphicFrame>
        <p:nvGraphicFramePr>
          <p:cNvPr id="10" name="object 10"/>
          <p:cNvGraphicFramePr>
            <a:graphicFrameLocks noGrp="1"/>
          </p:cNvGraphicFramePr>
          <p:nvPr/>
        </p:nvGraphicFramePr>
        <p:xfrm>
          <a:off x="6146215" y="2423910"/>
          <a:ext cx="1971288" cy="1315448"/>
        </p:xfrm>
        <a:graphic>
          <a:graphicData uri="http://schemas.openxmlformats.org/drawingml/2006/table">
            <a:tbl>
              <a:tblPr firstRow="1" bandRow="1">
                <a:tableStyleId>{2D5ABB26-0587-4C30-8999-92F81FD0307C}</a:tableStyleId>
              </a:tblPr>
              <a:tblGrid>
                <a:gridCol w="1971288">
                  <a:extLst>
                    <a:ext uri="{9D8B030D-6E8A-4147-A177-3AD203B41FA5}">
                      <a16:colId xmlns:a16="http://schemas.microsoft.com/office/drawing/2014/main" val="20000"/>
                    </a:ext>
                  </a:extLst>
                </a:gridCol>
              </a:tblGrid>
              <a:tr h="328862">
                <a:tc>
                  <a:txBody>
                    <a:bodyPr/>
                    <a:lstStyle/>
                    <a:p>
                      <a:endParaRPr sz="2100">
                        <a:latin typeface="宋体"/>
                        <a:cs typeface="宋体"/>
                      </a:endParaRPr>
                    </a:p>
                  </a:txBody>
                  <a:tcPr marL="0" marR="0" marT="0" marB="0">
                    <a:lnL w="25400">
                      <a:solidFill>
                        <a:srgbClr val="000000"/>
                      </a:solidFill>
                      <a:prstDash val="solid"/>
                    </a:lnL>
                    <a:lnR w="25400">
                      <a:solidFill>
                        <a:srgbClr val="000000"/>
                      </a:solidFill>
                      <a:prstDash val="solid"/>
                    </a:lnR>
                    <a:lnT w="25400">
                      <a:solidFill>
                        <a:srgbClr val="000000"/>
                      </a:solidFill>
                      <a:prstDash val="solid"/>
                    </a:lnT>
                    <a:lnB w="25400">
                      <a:solidFill>
                        <a:srgbClr val="000000"/>
                      </a:solidFill>
                      <a:prstDash val="solid"/>
                    </a:lnB>
                    <a:solidFill>
                      <a:srgbClr val="00DFC9"/>
                    </a:solidFill>
                  </a:tcPr>
                </a:tc>
                <a:extLst>
                  <a:ext uri="{0D108BD9-81ED-4DB2-BD59-A6C34878D82A}">
                    <a16:rowId xmlns:a16="http://schemas.microsoft.com/office/drawing/2014/main" val="10000"/>
                  </a:ext>
                </a:extLst>
              </a:tr>
              <a:tr h="328862">
                <a:tc>
                  <a:txBody>
                    <a:bodyPr/>
                    <a:lstStyle/>
                    <a:p>
                      <a:endParaRPr sz="2100">
                        <a:latin typeface="宋体"/>
                        <a:cs typeface="宋体"/>
                      </a:endParaRPr>
                    </a:p>
                  </a:txBody>
                  <a:tcPr marL="0" marR="0" marT="0" marB="0">
                    <a:lnL w="25400">
                      <a:solidFill>
                        <a:srgbClr val="000000"/>
                      </a:solidFill>
                      <a:prstDash val="solid"/>
                    </a:lnL>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1"/>
                  </a:ext>
                </a:extLst>
              </a:tr>
              <a:tr h="328862">
                <a:tc>
                  <a:txBody>
                    <a:bodyPr/>
                    <a:lstStyle/>
                    <a:p>
                      <a:endParaRPr sz="2100">
                        <a:latin typeface="宋体"/>
                        <a:cs typeface="宋体"/>
                      </a:endParaRPr>
                    </a:p>
                  </a:txBody>
                  <a:tcPr marL="0" marR="0" marT="0" marB="0">
                    <a:lnL w="25400">
                      <a:solidFill>
                        <a:srgbClr val="000000"/>
                      </a:solidFill>
                      <a:prstDash val="solid"/>
                    </a:lnL>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2"/>
                  </a:ext>
                </a:extLst>
              </a:tr>
              <a:tr h="328862">
                <a:tc>
                  <a:txBody>
                    <a:bodyPr/>
                    <a:lstStyle/>
                    <a:p>
                      <a:endParaRPr sz="2100">
                        <a:latin typeface="宋体"/>
                        <a:cs typeface="宋体"/>
                      </a:endParaRPr>
                    </a:p>
                  </a:txBody>
                  <a:tcPr marL="0" marR="0" marT="0" marB="0">
                    <a:lnL w="25400">
                      <a:solidFill>
                        <a:srgbClr val="000000"/>
                      </a:solidFill>
                      <a:prstDash val="solid"/>
                    </a:lnL>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3"/>
                  </a:ext>
                </a:extLst>
              </a:tr>
            </a:tbl>
          </a:graphicData>
        </a:graphic>
      </p:graphicFrame>
      <p:sp>
        <p:nvSpPr>
          <p:cNvPr id="11" name="object 11"/>
          <p:cNvSpPr txBox="1"/>
          <p:nvPr/>
        </p:nvSpPr>
        <p:spPr>
          <a:xfrm>
            <a:off x="1864736" y="1213536"/>
            <a:ext cx="1120760" cy="320601"/>
          </a:xfrm>
          <a:prstGeom prst="rect">
            <a:avLst/>
          </a:prstGeom>
        </p:spPr>
        <p:txBody>
          <a:bodyPr vert="horz" wrap="square" lIns="0" tIns="0" rIns="0" bIns="0" rtlCol="0">
            <a:spAutoFit/>
          </a:bodyPr>
          <a:lstStyle/>
          <a:p>
            <a:pPr marL="11379">
              <a:lnSpc>
                <a:spcPts val="2540"/>
              </a:lnSpc>
            </a:pPr>
            <a:r>
              <a:rPr sz="2150" b="1" dirty="0">
                <a:latin typeface="宋体"/>
                <a:cs typeface="宋体"/>
              </a:rPr>
              <a:t>主存地址</a:t>
            </a:r>
            <a:endParaRPr sz="2150">
              <a:latin typeface="宋体"/>
              <a:cs typeface="宋体"/>
            </a:endParaRPr>
          </a:p>
        </p:txBody>
      </p:sp>
      <p:sp>
        <p:nvSpPr>
          <p:cNvPr id="12" name="object 12"/>
          <p:cNvSpPr/>
          <p:nvPr/>
        </p:nvSpPr>
        <p:spPr>
          <a:xfrm>
            <a:off x="2224918" y="1741213"/>
            <a:ext cx="1971288" cy="1069558"/>
          </a:xfrm>
          <a:custGeom>
            <a:avLst/>
            <a:gdLst/>
            <a:ahLst/>
            <a:cxnLst/>
            <a:rect l="l" t="t" r="r" b="b"/>
            <a:pathLst>
              <a:path w="2200275" h="1193800">
                <a:moveTo>
                  <a:pt x="0" y="1193800"/>
                </a:moveTo>
                <a:lnTo>
                  <a:pt x="2200275" y="1193800"/>
                </a:lnTo>
                <a:lnTo>
                  <a:pt x="2200275" y="0"/>
                </a:lnTo>
                <a:lnTo>
                  <a:pt x="0" y="0"/>
                </a:lnTo>
                <a:lnTo>
                  <a:pt x="0" y="1193800"/>
                </a:lnTo>
                <a:close/>
              </a:path>
            </a:pathLst>
          </a:custGeom>
          <a:ln w="25400">
            <a:solidFill>
              <a:srgbClr val="000000"/>
            </a:solidFill>
          </a:ln>
        </p:spPr>
        <p:txBody>
          <a:bodyPr wrap="square" lIns="0" tIns="0" rIns="0" bIns="0" rtlCol="0"/>
          <a:lstStyle/>
          <a:p>
            <a:endParaRPr sz="1613"/>
          </a:p>
        </p:txBody>
      </p:sp>
      <p:sp>
        <p:nvSpPr>
          <p:cNvPr id="13" name="object 13"/>
          <p:cNvSpPr/>
          <p:nvPr/>
        </p:nvSpPr>
        <p:spPr>
          <a:xfrm>
            <a:off x="2237718" y="2014292"/>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14" name="object 14"/>
          <p:cNvSpPr/>
          <p:nvPr/>
        </p:nvSpPr>
        <p:spPr>
          <a:xfrm>
            <a:off x="2237718" y="2287370"/>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15" name="object 15"/>
          <p:cNvSpPr/>
          <p:nvPr/>
        </p:nvSpPr>
        <p:spPr>
          <a:xfrm>
            <a:off x="2237718" y="2560450"/>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16" name="object 16"/>
          <p:cNvSpPr/>
          <p:nvPr/>
        </p:nvSpPr>
        <p:spPr>
          <a:xfrm>
            <a:off x="4003798" y="1878094"/>
            <a:ext cx="1987785" cy="687248"/>
          </a:xfrm>
          <a:custGeom>
            <a:avLst/>
            <a:gdLst/>
            <a:ahLst/>
            <a:cxnLst/>
            <a:rect l="l" t="t" r="r" b="b"/>
            <a:pathLst>
              <a:path w="2218690" h="767080">
                <a:moveTo>
                  <a:pt x="2144018" y="736882"/>
                </a:moveTo>
                <a:lnTo>
                  <a:pt x="2133854" y="766953"/>
                </a:lnTo>
                <a:lnTo>
                  <a:pt x="2218182" y="755269"/>
                </a:lnTo>
                <a:lnTo>
                  <a:pt x="2203951" y="740918"/>
                </a:lnTo>
                <a:lnTo>
                  <a:pt x="2155952" y="740918"/>
                </a:lnTo>
                <a:lnTo>
                  <a:pt x="2144018" y="736882"/>
                </a:lnTo>
                <a:close/>
              </a:path>
              <a:path w="2218690" h="767080">
                <a:moveTo>
                  <a:pt x="2148095" y="724822"/>
                </a:moveTo>
                <a:lnTo>
                  <a:pt x="2144018" y="736882"/>
                </a:lnTo>
                <a:lnTo>
                  <a:pt x="2155952" y="740918"/>
                </a:lnTo>
                <a:lnTo>
                  <a:pt x="2160016" y="728853"/>
                </a:lnTo>
                <a:lnTo>
                  <a:pt x="2148095" y="724822"/>
                </a:lnTo>
                <a:close/>
              </a:path>
              <a:path w="2218690" h="767080">
                <a:moveTo>
                  <a:pt x="2158237" y="694817"/>
                </a:moveTo>
                <a:lnTo>
                  <a:pt x="2148095" y="724822"/>
                </a:lnTo>
                <a:lnTo>
                  <a:pt x="2160016" y="728853"/>
                </a:lnTo>
                <a:lnTo>
                  <a:pt x="2155952" y="740918"/>
                </a:lnTo>
                <a:lnTo>
                  <a:pt x="2203951" y="740918"/>
                </a:lnTo>
                <a:lnTo>
                  <a:pt x="2158237" y="694817"/>
                </a:lnTo>
                <a:close/>
              </a:path>
              <a:path w="2218690" h="767080">
                <a:moveTo>
                  <a:pt x="4063" y="0"/>
                </a:moveTo>
                <a:lnTo>
                  <a:pt x="0" y="11938"/>
                </a:lnTo>
                <a:lnTo>
                  <a:pt x="2144018" y="736882"/>
                </a:lnTo>
                <a:lnTo>
                  <a:pt x="2148095" y="724822"/>
                </a:lnTo>
                <a:lnTo>
                  <a:pt x="4063" y="0"/>
                </a:lnTo>
                <a:close/>
              </a:path>
            </a:pathLst>
          </a:custGeom>
          <a:solidFill>
            <a:srgbClr val="000000"/>
          </a:solidFill>
        </p:spPr>
        <p:txBody>
          <a:bodyPr wrap="square" lIns="0" tIns="0" rIns="0" bIns="0" rtlCol="0"/>
          <a:lstStyle/>
          <a:p>
            <a:endParaRPr sz="1613"/>
          </a:p>
        </p:txBody>
      </p:sp>
      <p:sp>
        <p:nvSpPr>
          <p:cNvPr id="17" name="object 17"/>
          <p:cNvSpPr/>
          <p:nvPr/>
        </p:nvSpPr>
        <p:spPr>
          <a:xfrm>
            <a:off x="2237717" y="2844906"/>
            <a:ext cx="1971288" cy="1069558"/>
          </a:xfrm>
          <a:custGeom>
            <a:avLst/>
            <a:gdLst/>
            <a:ahLst/>
            <a:cxnLst/>
            <a:rect l="l" t="t" r="r" b="b"/>
            <a:pathLst>
              <a:path w="2200275" h="1193800">
                <a:moveTo>
                  <a:pt x="0" y="1193800"/>
                </a:moveTo>
                <a:lnTo>
                  <a:pt x="2200275" y="1193800"/>
                </a:lnTo>
                <a:lnTo>
                  <a:pt x="2200275" y="0"/>
                </a:lnTo>
                <a:lnTo>
                  <a:pt x="0" y="0"/>
                </a:lnTo>
                <a:lnTo>
                  <a:pt x="0" y="1193800"/>
                </a:lnTo>
                <a:close/>
              </a:path>
            </a:pathLst>
          </a:custGeom>
          <a:ln w="25400">
            <a:solidFill>
              <a:srgbClr val="000000"/>
            </a:solidFill>
          </a:ln>
        </p:spPr>
        <p:txBody>
          <a:bodyPr wrap="square" lIns="0" tIns="0" rIns="0" bIns="0" rtlCol="0"/>
          <a:lstStyle/>
          <a:p>
            <a:endParaRPr sz="1613"/>
          </a:p>
        </p:txBody>
      </p:sp>
      <p:sp>
        <p:nvSpPr>
          <p:cNvPr id="18" name="object 18"/>
          <p:cNvSpPr/>
          <p:nvPr/>
        </p:nvSpPr>
        <p:spPr>
          <a:xfrm>
            <a:off x="2237718" y="3106607"/>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19" name="object 19"/>
          <p:cNvSpPr/>
          <p:nvPr/>
        </p:nvSpPr>
        <p:spPr>
          <a:xfrm>
            <a:off x="2237718" y="3379685"/>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20" name="object 20"/>
          <p:cNvSpPr/>
          <p:nvPr/>
        </p:nvSpPr>
        <p:spPr>
          <a:xfrm>
            <a:off x="2237718" y="3652764"/>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21" name="object 21"/>
          <p:cNvSpPr/>
          <p:nvPr/>
        </p:nvSpPr>
        <p:spPr>
          <a:xfrm>
            <a:off x="2237717" y="3937222"/>
            <a:ext cx="1971288" cy="1069558"/>
          </a:xfrm>
          <a:custGeom>
            <a:avLst/>
            <a:gdLst/>
            <a:ahLst/>
            <a:cxnLst/>
            <a:rect l="l" t="t" r="r" b="b"/>
            <a:pathLst>
              <a:path w="2200275" h="1193800">
                <a:moveTo>
                  <a:pt x="0" y="1193800"/>
                </a:moveTo>
                <a:lnTo>
                  <a:pt x="2200275" y="1193800"/>
                </a:lnTo>
                <a:lnTo>
                  <a:pt x="2200275" y="0"/>
                </a:lnTo>
                <a:lnTo>
                  <a:pt x="0" y="0"/>
                </a:lnTo>
                <a:lnTo>
                  <a:pt x="0" y="1193800"/>
                </a:lnTo>
                <a:close/>
              </a:path>
            </a:pathLst>
          </a:custGeom>
          <a:ln w="25400">
            <a:solidFill>
              <a:srgbClr val="000000"/>
            </a:solidFill>
          </a:ln>
        </p:spPr>
        <p:txBody>
          <a:bodyPr wrap="square" lIns="0" tIns="0" rIns="0" bIns="0" rtlCol="0"/>
          <a:lstStyle/>
          <a:p>
            <a:endParaRPr sz="1613"/>
          </a:p>
        </p:txBody>
      </p:sp>
      <p:sp>
        <p:nvSpPr>
          <p:cNvPr id="22" name="object 22"/>
          <p:cNvSpPr/>
          <p:nvPr/>
        </p:nvSpPr>
        <p:spPr>
          <a:xfrm>
            <a:off x="2237718" y="4198922"/>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23" name="object 23"/>
          <p:cNvSpPr/>
          <p:nvPr/>
        </p:nvSpPr>
        <p:spPr>
          <a:xfrm>
            <a:off x="2237718" y="4472001"/>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24" name="object 24"/>
          <p:cNvSpPr/>
          <p:nvPr/>
        </p:nvSpPr>
        <p:spPr>
          <a:xfrm>
            <a:off x="2237718" y="4745079"/>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25" name="object 25"/>
          <p:cNvSpPr/>
          <p:nvPr/>
        </p:nvSpPr>
        <p:spPr>
          <a:xfrm>
            <a:off x="2237717" y="5029536"/>
            <a:ext cx="1971288" cy="1069558"/>
          </a:xfrm>
          <a:custGeom>
            <a:avLst/>
            <a:gdLst/>
            <a:ahLst/>
            <a:cxnLst/>
            <a:rect l="l" t="t" r="r" b="b"/>
            <a:pathLst>
              <a:path w="2200275" h="1193800">
                <a:moveTo>
                  <a:pt x="0" y="1193800"/>
                </a:moveTo>
                <a:lnTo>
                  <a:pt x="2200275" y="1193800"/>
                </a:lnTo>
                <a:lnTo>
                  <a:pt x="2200275" y="0"/>
                </a:lnTo>
                <a:lnTo>
                  <a:pt x="0" y="0"/>
                </a:lnTo>
                <a:lnTo>
                  <a:pt x="0" y="1193800"/>
                </a:lnTo>
                <a:close/>
              </a:path>
            </a:pathLst>
          </a:custGeom>
          <a:ln w="25400">
            <a:solidFill>
              <a:srgbClr val="000000"/>
            </a:solidFill>
          </a:ln>
        </p:spPr>
        <p:txBody>
          <a:bodyPr wrap="square" lIns="0" tIns="0" rIns="0" bIns="0" rtlCol="0"/>
          <a:lstStyle/>
          <a:p>
            <a:endParaRPr sz="1613"/>
          </a:p>
        </p:txBody>
      </p:sp>
      <p:sp>
        <p:nvSpPr>
          <p:cNvPr id="26" name="object 26"/>
          <p:cNvSpPr/>
          <p:nvPr/>
        </p:nvSpPr>
        <p:spPr>
          <a:xfrm>
            <a:off x="2237718" y="5291237"/>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27" name="object 27"/>
          <p:cNvSpPr/>
          <p:nvPr/>
        </p:nvSpPr>
        <p:spPr>
          <a:xfrm>
            <a:off x="2237718" y="5564315"/>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28" name="object 28"/>
          <p:cNvSpPr/>
          <p:nvPr/>
        </p:nvSpPr>
        <p:spPr>
          <a:xfrm>
            <a:off x="2237718" y="5837394"/>
            <a:ext cx="1971856" cy="0"/>
          </a:xfrm>
          <a:custGeom>
            <a:avLst/>
            <a:gdLst/>
            <a:ahLst/>
            <a:cxnLst/>
            <a:rect l="l" t="t" r="r" b="b"/>
            <a:pathLst>
              <a:path w="2200910">
                <a:moveTo>
                  <a:pt x="0" y="0"/>
                </a:moveTo>
                <a:lnTo>
                  <a:pt x="2200338" y="0"/>
                </a:lnTo>
              </a:path>
            </a:pathLst>
          </a:custGeom>
          <a:ln w="25400">
            <a:solidFill>
              <a:srgbClr val="000000"/>
            </a:solidFill>
          </a:ln>
        </p:spPr>
        <p:txBody>
          <a:bodyPr wrap="square" lIns="0" tIns="0" rIns="0" bIns="0" rtlCol="0"/>
          <a:lstStyle/>
          <a:p>
            <a:endParaRPr sz="1613"/>
          </a:p>
        </p:txBody>
      </p:sp>
      <p:sp>
        <p:nvSpPr>
          <p:cNvPr id="29" name="object 29"/>
          <p:cNvSpPr/>
          <p:nvPr/>
        </p:nvSpPr>
        <p:spPr>
          <a:xfrm>
            <a:off x="4079578" y="2486490"/>
            <a:ext cx="1689675" cy="489266"/>
          </a:xfrm>
          <a:custGeom>
            <a:avLst/>
            <a:gdLst/>
            <a:ahLst/>
            <a:cxnLst/>
            <a:rect l="l" t="t" r="r" b="b"/>
            <a:pathLst>
              <a:path w="1885950" h="546100">
                <a:moveTo>
                  <a:pt x="0" y="546100"/>
                </a:moveTo>
                <a:lnTo>
                  <a:pt x="1885950" y="0"/>
                </a:lnTo>
              </a:path>
            </a:pathLst>
          </a:custGeom>
          <a:ln w="12700">
            <a:solidFill>
              <a:srgbClr val="000000"/>
            </a:solidFill>
          </a:ln>
        </p:spPr>
        <p:txBody>
          <a:bodyPr wrap="square" lIns="0" tIns="0" rIns="0" bIns="0" rtlCol="0"/>
          <a:lstStyle/>
          <a:p>
            <a:endParaRPr sz="1613"/>
          </a:p>
        </p:txBody>
      </p:sp>
      <p:sp>
        <p:nvSpPr>
          <p:cNvPr id="30" name="object 30"/>
          <p:cNvSpPr/>
          <p:nvPr/>
        </p:nvSpPr>
        <p:spPr>
          <a:xfrm>
            <a:off x="4079578" y="2486492"/>
            <a:ext cx="1689675" cy="1581581"/>
          </a:xfrm>
          <a:custGeom>
            <a:avLst/>
            <a:gdLst/>
            <a:ahLst/>
            <a:cxnLst/>
            <a:rect l="l" t="t" r="r" b="b"/>
            <a:pathLst>
              <a:path w="1885950" h="1765300">
                <a:moveTo>
                  <a:pt x="0" y="1765300"/>
                </a:moveTo>
                <a:lnTo>
                  <a:pt x="1885950" y="0"/>
                </a:lnTo>
              </a:path>
            </a:pathLst>
          </a:custGeom>
          <a:ln w="12700">
            <a:solidFill>
              <a:srgbClr val="000000"/>
            </a:solidFill>
          </a:ln>
        </p:spPr>
        <p:txBody>
          <a:bodyPr wrap="square" lIns="0" tIns="0" rIns="0" bIns="0" rtlCol="0"/>
          <a:lstStyle/>
          <a:p>
            <a:endParaRPr sz="1613"/>
          </a:p>
        </p:txBody>
      </p:sp>
      <p:sp>
        <p:nvSpPr>
          <p:cNvPr id="31" name="object 31"/>
          <p:cNvSpPr txBox="1"/>
          <p:nvPr/>
        </p:nvSpPr>
        <p:spPr>
          <a:xfrm>
            <a:off x="1984699" y="1775463"/>
            <a:ext cx="154176" cy="4294894"/>
          </a:xfrm>
          <a:prstGeom prst="rect">
            <a:avLst/>
          </a:prstGeom>
        </p:spPr>
        <p:txBody>
          <a:bodyPr vert="horz" wrap="square" lIns="0" tIns="0" rIns="0" bIns="0" rtlCol="0">
            <a:spAutoFit/>
          </a:bodyPr>
          <a:lstStyle/>
          <a:p>
            <a:pPr marL="11379" algn="just"/>
            <a:r>
              <a:rPr sz="1433" b="1" spc="-4" dirty="0">
                <a:latin typeface="Times New Roman"/>
                <a:cs typeface="Times New Roman"/>
              </a:rPr>
              <a:t>0</a:t>
            </a:r>
            <a:endParaRPr sz="1433">
              <a:latin typeface="Times New Roman"/>
              <a:cs typeface="Times New Roman"/>
            </a:endParaRPr>
          </a:p>
          <a:p>
            <a:pPr marL="11379" algn="just">
              <a:spcBef>
                <a:spcPts val="430"/>
              </a:spcBef>
            </a:pPr>
            <a:r>
              <a:rPr sz="1433" b="1" spc="-4" dirty="0">
                <a:latin typeface="Times New Roman"/>
                <a:cs typeface="Times New Roman"/>
              </a:rPr>
              <a:t>1</a:t>
            </a:r>
            <a:endParaRPr sz="1433">
              <a:latin typeface="Times New Roman"/>
              <a:cs typeface="Times New Roman"/>
            </a:endParaRPr>
          </a:p>
          <a:p>
            <a:pPr marL="11379" algn="just">
              <a:spcBef>
                <a:spcPts val="430"/>
              </a:spcBef>
            </a:pPr>
            <a:r>
              <a:rPr sz="1433" b="1" spc="-4" dirty="0">
                <a:latin typeface="Times New Roman"/>
                <a:cs typeface="Times New Roman"/>
              </a:rPr>
              <a:t>2</a:t>
            </a:r>
            <a:endParaRPr sz="1433">
              <a:latin typeface="Times New Roman"/>
              <a:cs typeface="Times New Roman"/>
            </a:endParaRPr>
          </a:p>
          <a:p>
            <a:pPr marL="11379" algn="just">
              <a:spcBef>
                <a:spcPts val="430"/>
              </a:spcBef>
            </a:pPr>
            <a:r>
              <a:rPr sz="1433" b="1" spc="-4" dirty="0">
                <a:latin typeface="Times New Roman"/>
                <a:cs typeface="Times New Roman"/>
              </a:rPr>
              <a:t>3</a:t>
            </a:r>
            <a:endParaRPr sz="1433">
              <a:latin typeface="Times New Roman"/>
              <a:cs typeface="Times New Roman"/>
            </a:endParaRPr>
          </a:p>
          <a:p>
            <a:pPr marL="11379" algn="just">
              <a:spcBef>
                <a:spcPts val="430"/>
              </a:spcBef>
            </a:pPr>
            <a:r>
              <a:rPr sz="1433" b="1" spc="-4" dirty="0">
                <a:latin typeface="Times New Roman"/>
                <a:cs typeface="Times New Roman"/>
              </a:rPr>
              <a:t>4</a:t>
            </a:r>
            <a:endParaRPr sz="1433">
              <a:latin typeface="Times New Roman"/>
              <a:cs typeface="Times New Roman"/>
            </a:endParaRPr>
          </a:p>
          <a:p>
            <a:pPr marL="11379" algn="just">
              <a:spcBef>
                <a:spcPts val="430"/>
              </a:spcBef>
            </a:pPr>
            <a:r>
              <a:rPr sz="1433" b="1" spc="-4" dirty="0">
                <a:latin typeface="Times New Roman"/>
                <a:cs typeface="Times New Roman"/>
              </a:rPr>
              <a:t>5</a:t>
            </a:r>
            <a:endParaRPr sz="1433">
              <a:latin typeface="Times New Roman"/>
              <a:cs typeface="Times New Roman"/>
            </a:endParaRPr>
          </a:p>
          <a:p>
            <a:pPr marL="11379" algn="just">
              <a:spcBef>
                <a:spcPts val="430"/>
              </a:spcBef>
            </a:pPr>
            <a:r>
              <a:rPr sz="1433" b="1" spc="-4" dirty="0">
                <a:latin typeface="Times New Roman"/>
                <a:cs typeface="Times New Roman"/>
              </a:rPr>
              <a:t>6</a:t>
            </a:r>
            <a:endParaRPr sz="1433">
              <a:latin typeface="Times New Roman"/>
              <a:cs typeface="Times New Roman"/>
            </a:endParaRPr>
          </a:p>
          <a:p>
            <a:pPr marL="11379" algn="just">
              <a:spcBef>
                <a:spcPts val="430"/>
              </a:spcBef>
            </a:pPr>
            <a:r>
              <a:rPr sz="1433" b="1" spc="-4" dirty="0">
                <a:latin typeface="Times New Roman"/>
                <a:cs typeface="Times New Roman"/>
              </a:rPr>
              <a:t>7</a:t>
            </a:r>
            <a:endParaRPr sz="1433">
              <a:latin typeface="Times New Roman"/>
              <a:cs typeface="Times New Roman"/>
            </a:endParaRPr>
          </a:p>
          <a:p>
            <a:pPr marL="11379" algn="just">
              <a:spcBef>
                <a:spcPts val="430"/>
              </a:spcBef>
            </a:pPr>
            <a:r>
              <a:rPr sz="1433" b="1" spc="-4" dirty="0">
                <a:latin typeface="Times New Roman"/>
                <a:cs typeface="Times New Roman"/>
              </a:rPr>
              <a:t>8</a:t>
            </a:r>
            <a:endParaRPr sz="1433">
              <a:latin typeface="Times New Roman"/>
              <a:cs typeface="Times New Roman"/>
            </a:endParaRPr>
          </a:p>
          <a:p>
            <a:pPr marL="11379" algn="just">
              <a:spcBef>
                <a:spcPts val="430"/>
              </a:spcBef>
            </a:pPr>
            <a:r>
              <a:rPr sz="1433" b="1" spc="-4" dirty="0">
                <a:latin typeface="Times New Roman"/>
                <a:cs typeface="Times New Roman"/>
              </a:rPr>
              <a:t>9</a:t>
            </a:r>
            <a:endParaRPr sz="1433">
              <a:latin typeface="Times New Roman"/>
              <a:cs typeface="Times New Roman"/>
            </a:endParaRPr>
          </a:p>
          <a:p>
            <a:pPr marL="11379" marR="4551" algn="just">
              <a:lnSpc>
                <a:spcPct val="125000"/>
              </a:lnSpc>
            </a:pPr>
            <a:r>
              <a:rPr sz="1433" b="1" spc="-4" dirty="0">
                <a:latin typeface="Times New Roman"/>
                <a:cs typeface="Times New Roman"/>
              </a:rPr>
              <a:t>A  B</a:t>
            </a:r>
            <a:endParaRPr sz="1433">
              <a:latin typeface="Times New Roman"/>
              <a:cs typeface="Times New Roman"/>
            </a:endParaRPr>
          </a:p>
          <a:p>
            <a:pPr marL="11379" marR="4551" algn="just">
              <a:lnSpc>
                <a:spcPct val="125000"/>
              </a:lnSpc>
            </a:pPr>
            <a:r>
              <a:rPr sz="1433" b="1" spc="-4" dirty="0">
                <a:latin typeface="Times New Roman"/>
                <a:cs typeface="Times New Roman"/>
              </a:rPr>
              <a:t>C  D  E  F</a:t>
            </a:r>
            <a:endParaRPr sz="1433">
              <a:latin typeface="Times New Roman"/>
              <a:cs typeface="Times New Roman"/>
            </a:endParaRPr>
          </a:p>
        </p:txBody>
      </p:sp>
      <p:sp>
        <p:nvSpPr>
          <p:cNvPr id="32" name="object 32"/>
          <p:cNvSpPr txBox="1"/>
          <p:nvPr/>
        </p:nvSpPr>
        <p:spPr>
          <a:xfrm>
            <a:off x="5979069" y="1764843"/>
            <a:ext cx="2602781" cy="674544"/>
          </a:xfrm>
          <a:prstGeom prst="rect">
            <a:avLst/>
          </a:prstGeom>
        </p:spPr>
        <p:txBody>
          <a:bodyPr vert="horz" wrap="square" lIns="0" tIns="0" rIns="0" bIns="0" rtlCol="0">
            <a:spAutoFit/>
          </a:bodyPr>
          <a:lstStyle/>
          <a:p>
            <a:pPr marL="11379"/>
            <a:r>
              <a:rPr sz="2150" b="1" dirty="0">
                <a:latin typeface="Times New Roman"/>
                <a:cs typeface="Times New Roman"/>
              </a:rPr>
              <a:t>4</a:t>
            </a:r>
            <a:r>
              <a:rPr sz="2150" b="1" spc="-90" dirty="0">
                <a:latin typeface="Times New Roman"/>
                <a:cs typeface="Times New Roman"/>
              </a:rPr>
              <a:t> </a:t>
            </a:r>
            <a:r>
              <a:rPr sz="2150" b="1" dirty="0">
                <a:latin typeface="宋体"/>
                <a:cs typeface="宋体"/>
              </a:rPr>
              <a:t>字节直接映射</a:t>
            </a:r>
            <a:r>
              <a:rPr sz="2150" b="1" dirty="0">
                <a:latin typeface="Times New Roman"/>
                <a:cs typeface="Times New Roman"/>
              </a:rPr>
              <a:t>Cache</a:t>
            </a:r>
            <a:endParaRPr sz="2150" dirty="0">
              <a:latin typeface="Times New Roman"/>
              <a:cs typeface="Times New Roman"/>
            </a:endParaRPr>
          </a:p>
          <a:p>
            <a:pPr marL="11379">
              <a:spcBef>
                <a:spcPts val="108"/>
              </a:spcBef>
            </a:pPr>
            <a:r>
              <a:rPr sz="2150" b="1" spc="-4" dirty="0">
                <a:latin typeface="Times New Roman"/>
                <a:cs typeface="Times New Roman"/>
              </a:rPr>
              <a:t>Cache</a:t>
            </a:r>
            <a:r>
              <a:rPr sz="2150" b="1" spc="-4" dirty="0">
                <a:latin typeface="宋体"/>
                <a:cs typeface="宋体"/>
              </a:rPr>
              <a:t>索引（</a:t>
            </a:r>
            <a:r>
              <a:rPr sz="2150" b="1" spc="-4" dirty="0">
                <a:latin typeface="Times New Roman"/>
                <a:cs typeface="Times New Roman"/>
              </a:rPr>
              <a:t>Index</a:t>
            </a:r>
            <a:r>
              <a:rPr sz="2150" b="1" spc="-4" dirty="0">
                <a:latin typeface="宋体"/>
                <a:cs typeface="宋体"/>
              </a:rPr>
              <a:t>）</a:t>
            </a:r>
            <a:endParaRPr sz="2150" dirty="0">
              <a:latin typeface="宋体"/>
              <a:cs typeface="宋体"/>
            </a:endParaRPr>
          </a:p>
        </p:txBody>
      </p:sp>
      <p:sp>
        <p:nvSpPr>
          <p:cNvPr id="33" name="object 33"/>
          <p:cNvSpPr txBox="1"/>
          <p:nvPr/>
        </p:nvSpPr>
        <p:spPr>
          <a:xfrm>
            <a:off x="5979068" y="2458386"/>
            <a:ext cx="113783" cy="1035925"/>
          </a:xfrm>
          <a:prstGeom prst="rect">
            <a:avLst/>
          </a:prstGeom>
        </p:spPr>
        <p:txBody>
          <a:bodyPr vert="horz" wrap="square" lIns="0" tIns="0" rIns="0" bIns="0" rtlCol="0">
            <a:spAutoFit/>
          </a:bodyPr>
          <a:lstStyle/>
          <a:p>
            <a:pPr marL="11379"/>
            <a:r>
              <a:rPr sz="1433" b="1" spc="-4" dirty="0">
                <a:latin typeface="Times New Roman"/>
                <a:cs typeface="Times New Roman"/>
              </a:rPr>
              <a:t>0</a:t>
            </a:r>
            <a:endParaRPr sz="1433">
              <a:latin typeface="Times New Roman"/>
              <a:cs typeface="Times New Roman"/>
            </a:endParaRPr>
          </a:p>
          <a:p>
            <a:pPr marL="11379">
              <a:spcBef>
                <a:spcPts val="430"/>
              </a:spcBef>
            </a:pPr>
            <a:r>
              <a:rPr sz="1433" b="1" spc="-4" dirty="0">
                <a:latin typeface="Times New Roman"/>
                <a:cs typeface="Times New Roman"/>
              </a:rPr>
              <a:t>1</a:t>
            </a:r>
            <a:endParaRPr sz="1433">
              <a:latin typeface="Times New Roman"/>
              <a:cs typeface="Times New Roman"/>
            </a:endParaRPr>
          </a:p>
          <a:p>
            <a:pPr marL="11379">
              <a:spcBef>
                <a:spcPts val="430"/>
              </a:spcBef>
            </a:pPr>
            <a:r>
              <a:rPr sz="1433" b="1" spc="-4" dirty="0">
                <a:latin typeface="Times New Roman"/>
                <a:cs typeface="Times New Roman"/>
              </a:rPr>
              <a:t>2</a:t>
            </a:r>
            <a:endParaRPr sz="1433">
              <a:latin typeface="Times New Roman"/>
              <a:cs typeface="Times New Roman"/>
            </a:endParaRPr>
          </a:p>
          <a:p>
            <a:pPr marL="11379">
              <a:spcBef>
                <a:spcPts val="430"/>
              </a:spcBef>
            </a:pPr>
            <a:r>
              <a:rPr sz="1433" b="1" spc="-4" dirty="0">
                <a:latin typeface="Times New Roman"/>
                <a:cs typeface="Times New Roman"/>
              </a:rPr>
              <a:t>3</a:t>
            </a:r>
            <a:endParaRPr sz="1433">
              <a:latin typeface="Times New Roman"/>
              <a:cs typeface="Times New Roman"/>
            </a:endParaRPr>
          </a:p>
        </p:txBody>
      </p:sp>
      <p:sp>
        <p:nvSpPr>
          <p:cNvPr id="34" name="object 34"/>
          <p:cNvSpPr/>
          <p:nvPr/>
        </p:nvSpPr>
        <p:spPr>
          <a:xfrm>
            <a:off x="4005619" y="2486491"/>
            <a:ext cx="1763634" cy="2673896"/>
          </a:xfrm>
          <a:custGeom>
            <a:avLst/>
            <a:gdLst/>
            <a:ahLst/>
            <a:cxnLst/>
            <a:rect l="l" t="t" r="r" b="b"/>
            <a:pathLst>
              <a:path w="1968500" h="2984500">
                <a:moveTo>
                  <a:pt x="0" y="2984500"/>
                </a:moveTo>
                <a:lnTo>
                  <a:pt x="1968500" y="0"/>
                </a:lnTo>
              </a:path>
            </a:pathLst>
          </a:custGeom>
          <a:ln w="12700">
            <a:solidFill>
              <a:srgbClr val="000000"/>
            </a:solidFill>
          </a:ln>
        </p:spPr>
        <p:txBody>
          <a:bodyPr wrap="square" lIns="0" tIns="0" rIns="0" bIns="0" rtlCol="0"/>
          <a:lstStyle/>
          <a:p>
            <a:endParaRPr sz="1613"/>
          </a:p>
        </p:txBody>
      </p:sp>
      <p:sp>
        <p:nvSpPr>
          <p:cNvPr id="35" name="Rectangle 6">
            <a:extLst>
              <a:ext uri="{FF2B5EF4-FFF2-40B4-BE49-F238E27FC236}">
                <a16:creationId xmlns:a16="http://schemas.microsoft.com/office/drawing/2014/main" id="{BB7D6856-AD72-4485-B768-BF69F4D5716B}"/>
              </a:ext>
            </a:extLst>
          </p:cNvPr>
          <p:cNvSpPr>
            <a:spLocks noChangeArrowheads="1"/>
          </p:cNvSpPr>
          <p:nvPr/>
        </p:nvSpPr>
        <p:spPr bwMode="auto">
          <a:xfrm>
            <a:off x="5769252" y="976539"/>
            <a:ext cx="3768156" cy="84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1180">
              <a:lnSpc>
                <a:spcPct val="125000"/>
              </a:lnSpc>
            </a:pPr>
            <a:r>
              <a:rPr lang="zh-CN" altLang="en-US" sz="2038" b="1" dirty="0">
                <a:solidFill>
                  <a:srgbClr val="FF0000"/>
                </a:solidFill>
                <a:latin typeface="+mn-ea"/>
              </a:rPr>
              <a:t>主存中每一个页</a:t>
            </a:r>
            <a:r>
              <a:rPr lang="en-US" altLang="zh-CN" sz="2038" b="1" dirty="0">
                <a:solidFill>
                  <a:srgbClr val="FF0000"/>
                </a:solidFill>
                <a:latin typeface="+mn-ea"/>
              </a:rPr>
              <a:t>(block)</a:t>
            </a:r>
            <a:r>
              <a:rPr lang="zh-CN" altLang="en-US" sz="2038" b="1" dirty="0">
                <a:solidFill>
                  <a:srgbClr val="FF0000"/>
                </a:solidFill>
                <a:latin typeface="+mn-ea"/>
              </a:rPr>
              <a:t>只能映射到某一固定的</a:t>
            </a:r>
            <a:r>
              <a:rPr lang="en-US" altLang="zh-CN" sz="2038" b="1" dirty="0">
                <a:solidFill>
                  <a:srgbClr val="FF0000"/>
                </a:solidFill>
                <a:latin typeface="+mn-ea"/>
              </a:rPr>
              <a:t>Cache</a:t>
            </a:r>
            <a:r>
              <a:rPr lang="zh-CN" altLang="en-US" sz="2038" b="1" dirty="0">
                <a:solidFill>
                  <a:srgbClr val="FF0000"/>
                </a:solidFill>
                <a:latin typeface="+mn-ea"/>
              </a:rPr>
              <a:t>页中</a:t>
            </a:r>
          </a:p>
        </p:txBody>
      </p:sp>
      <p:sp>
        <p:nvSpPr>
          <p:cNvPr id="36" name="object 4">
            <a:extLst>
              <a:ext uri="{FF2B5EF4-FFF2-40B4-BE49-F238E27FC236}">
                <a16:creationId xmlns:a16="http://schemas.microsoft.com/office/drawing/2014/main" id="{DED231A6-B891-4146-AED1-7B7035D0B5F0}"/>
              </a:ext>
            </a:extLst>
          </p:cNvPr>
          <p:cNvSpPr txBox="1">
            <a:spLocks/>
          </p:cNvSpPr>
          <p:nvPr/>
        </p:nvSpPr>
        <p:spPr>
          <a:xfrm>
            <a:off x="7131859" y="464872"/>
            <a:ext cx="4278966" cy="488916"/>
          </a:xfrm>
          <a:prstGeom prst="rect">
            <a:avLst/>
          </a:prstGeom>
        </p:spPr>
        <p:txBody>
          <a:bodyPr vert="horz" wrap="square" lIns="0" tIns="0" rIns="0" bIns="0" rtlCol="0">
            <a:spAutoFit/>
          </a:bodyPr>
          <a:lstStyle>
            <a:lvl1pPr>
              <a:defRPr sz="3600" b="1" i="0">
                <a:solidFill>
                  <a:schemeClr val="tx1"/>
                </a:solidFill>
                <a:latin typeface="Comic Sans MS"/>
                <a:ea typeface="+mj-ea"/>
                <a:cs typeface="Comic Sans MS"/>
              </a:defRPr>
            </a:lvl1pPr>
          </a:lstStyle>
          <a:p>
            <a:pPr marL="11206"/>
            <a:r>
              <a:rPr lang="en-US" sz="3177" kern="0" spc="-4" dirty="0">
                <a:solidFill>
                  <a:srgbClr val="C00000"/>
                </a:solidFill>
              </a:rPr>
              <a:t>Direct-Mapped</a:t>
            </a:r>
            <a:r>
              <a:rPr lang="en-US" sz="3177" kern="0" spc="-62" dirty="0">
                <a:solidFill>
                  <a:srgbClr val="C00000"/>
                </a:solidFill>
              </a:rPr>
              <a:t> </a:t>
            </a:r>
            <a:r>
              <a:rPr lang="en-US" sz="3177" kern="0" dirty="0">
                <a:solidFill>
                  <a:srgbClr val="C00000"/>
                </a:solidFill>
              </a:rPr>
              <a:t>Cache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2112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a:solidFill>
                  <a:srgbClr val="0000FF"/>
                </a:solidFill>
                <a:latin typeface="华文中宋" panose="02010600040101010101" pitchFamily="2" charset="-122"/>
                <a:ea typeface="华文中宋" panose="02010600040101010101" pitchFamily="2" charset="-122"/>
              </a:rPr>
              <a:t>基本的</a:t>
            </a:r>
            <a:r>
              <a:rPr lang="en-US" altLang="zh-CN" sz="2800" b="1" dirty="0">
                <a:solidFill>
                  <a:srgbClr val="0000FF"/>
                </a:solidFill>
                <a:latin typeface="华文中宋" panose="02010600040101010101" pitchFamily="2" charset="-122"/>
                <a:ea typeface="华文中宋" panose="02010600040101010101" pitchFamily="2" charset="-122"/>
              </a:rPr>
              <a:t>Cache</a:t>
            </a:r>
            <a:r>
              <a:rPr lang="zh-CN" altLang="en-US" sz="2800" b="1" dirty="0">
                <a:solidFill>
                  <a:srgbClr val="0000FF"/>
                </a:solidFill>
                <a:latin typeface="华文中宋" panose="02010600040101010101" pitchFamily="2" charset="-122"/>
                <a:ea typeface="华文中宋" panose="02010600040101010101" pitchFamily="2" charset="-122"/>
              </a:rPr>
              <a:t>设计</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
        <p:nvSpPr>
          <p:cNvPr id="12" name="Rectangle 5"/>
          <p:cNvSpPr>
            <a:spLocks noChangeArrowheads="1"/>
          </p:cNvSpPr>
          <p:nvPr/>
        </p:nvSpPr>
        <p:spPr bwMode="auto">
          <a:xfrm>
            <a:off x="2022475" y="1157289"/>
            <a:ext cx="419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itchFamily="2" charset="2"/>
              <a:buChar char="n"/>
            </a:pPr>
            <a:r>
              <a:rPr lang="zh-CN" altLang="en-US" sz="3200" b="1" dirty="0">
                <a:effectLst>
                  <a:outerShdw blurRad="38100" dist="38100" dir="2700000" algn="tl">
                    <a:srgbClr val="C0C0C0"/>
                  </a:outerShdw>
                </a:effectLst>
                <a:latin typeface="+mn-ea"/>
              </a:rPr>
              <a:t>直接映射</a:t>
            </a:r>
          </a:p>
        </p:txBody>
      </p:sp>
      <p:sp>
        <p:nvSpPr>
          <p:cNvPr id="13" name="Rectangle 6"/>
          <p:cNvSpPr>
            <a:spLocks noChangeArrowheads="1"/>
          </p:cNvSpPr>
          <p:nvPr/>
        </p:nvSpPr>
        <p:spPr bwMode="auto">
          <a:xfrm>
            <a:off x="2086524" y="1766643"/>
            <a:ext cx="8113933"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58775">
              <a:lnSpc>
                <a:spcPct val="125000"/>
              </a:lnSpc>
            </a:pPr>
            <a:r>
              <a:rPr lang="zh-CN" altLang="en-US" sz="2800" b="1" dirty="0">
                <a:effectLst>
                  <a:outerShdw blurRad="38100" dist="38100" dir="2700000" algn="tl">
                    <a:srgbClr val="C0C0C0"/>
                  </a:outerShdw>
                </a:effectLst>
                <a:latin typeface="+mn-ea"/>
              </a:rPr>
              <a:t>主存中每一个页只能映射到某一固定的</a:t>
            </a:r>
            <a:r>
              <a:rPr lang="en-US" altLang="zh-CN" sz="2800" b="1" dirty="0">
                <a:effectLst>
                  <a:outerShdw blurRad="38100" dist="38100" dir="2700000" algn="tl">
                    <a:srgbClr val="C0C0C0"/>
                  </a:outerShdw>
                </a:effectLst>
                <a:latin typeface="+mn-ea"/>
              </a:rPr>
              <a:t>Cache</a:t>
            </a:r>
            <a:r>
              <a:rPr lang="zh-CN" altLang="en-US" sz="2800" b="1" dirty="0">
                <a:effectLst>
                  <a:outerShdw blurRad="38100" dist="38100" dir="2700000" algn="tl">
                    <a:srgbClr val="C0C0C0"/>
                  </a:outerShdw>
                </a:effectLst>
                <a:latin typeface="+mn-ea"/>
              </a:rPr>
              <a:t>页中，直接映射有如下函数关系：</a:t>
            </a:r>
          </a:p>
        </p:txBody>
      </p:sp>
      <p:sp>
        <p:nvSpPr>
          <p:cNvPr id="14" name="Rectangle 9"/>
          <p:cNvSpPr>
            <a:spLocks noChangeArrowheads="1"/>
          </p:cNvSpPr>
          <p:nvPr/>
        </p:nvSpPr>
        <p:spPr bwMode="auto">
          <a:xfrm>
            <a:off x="3578901" y="3088510"/>
            <a:ext cx="226563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effectLst>
                  <a:outerShdw blurRad="38100" dist="38100" dir="2700000" algn="tl">
                    <a:srgbClr val="C0C0C0"/>
                  </a:outerShdw>
                </a:effectLst>
                <a:latin typeface="楷体_GB2312" pitchFamily="49" charset="-122"/>
                <a:ea typeface="楷体_GB2312" pitchFamily="49" charset="-122"/>
              </a:rPr>
              <a:t>K = j mod</a:t>
            </a:r>
            <a:endParaRPr lang="en-US" altLang="zh-CN" sz="2800" b="1" baseline="30000" dirty="0">
              <a:effectLst>
                <a:outerShdw blurRad="38100" dist="38100" dir="2700000" algn="tl">
                  <a:srgbClr val="C0C0C0"/>
                </a:outerShdw>
              </a:effectLst>
              <a:latin typeface="楷体_GB2312" pitchFamily="49" charset="-122"/>
              <a:ea typeface="楷体_GB2312" pitchFamily="49" charset="-122"/>
            </a:endParaRPr>
          </a:p>
        </p:txBody>
      </p:sp>
      <p:sp>
        <p:nvSpPr>
          <p:cNvPr id="15" name="Rectangle 10"/>
          <p:cNvSpPr>
            <a:spLocks noChangeArrowheads="1"/>
          </p:cNvSpPr>
          <p:nvPr/>
        </p:nvSpPr>
        <p:spPr bwMode="auto">
          <a:xfrm>
            <a:off x="2190751" y="4009232"/>
            <a:ext cx="6111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effectLst>
                  <a:outerShdw blurRad="38100" dist="38100" dir="2700000" algn="tl">
                    <a:srgbClr val="C0C0C0"/>
                  </a:outerShdw>
                </a:effectLst>
                <a:latin typeface="楷体_GB2312" pitchFamily="49" charset="-122"/>
                <a:ea typeface="楷体_GB2312" pitchFamily="49" charset="-122"/>
              </a:rPr>
              <a:t>K : Cache</a:t>
            </a:r>
            <a:r>
              <a:rPr lang="zh-CN" altLang="en-US" sz="2800" b="1" dirty="0">
                <a:effectLst>
                  <a:outerShdw blurRad="38100" dist="38100" dir="2700000" algn="tl">
                    <a:srgbClr val="C0C0C0"/>
                  </a:outerShdw>
                </a:effectLst>
                <a:latin typeface="楷体_GB2312" pitchFamily="49" charset="-122"/>
                <a:ea typeface="楷体_GB2312" pitchFamily="49" charset="-122"/>
              </a:rPr>
              <a:t>的页号</a:t>
            </a:r>
            <a:endParaRPr lang="zh-CN" altLang="en-US" sz="2800" b="1" baseline="30000" dirty="0">
              <a:effectLst>
                <a:outerShdw blurRad="38100" dist="38100" dir="2700000" algn="tl">
                  <a:srgbClr val="C0C0C0"/>
                </a:outerShdw>
              </a:effectLst>
              <a:latin typeface="楷体_GB2312" pitchFamily="49" charset="-122"/>
              <a:ea typeface="楷体_GB2312" pitchFamily="49" charset="-122"/>
            </a:endParaRPr>
          </a:p>
        </p:txBody>
      </p:sp>
      <p:sp>
        <p:nvSpPr>
          <p:cNvPr id="16" name="Rectangle 11"/>
          <p:cNvSpPr>
            <a:spLocks noChangeArrowheads="1"/>
          </p:cNvSpPr>
          <p:nvPr/>
        </p:nvSpPr>
        <p:spPr bwMode="auto">
          <a:xfrm>
            <a:off x="2190751" y="4528344"/>
            <a:ext cx="6111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effectLst>
                  <a:outerShdw blurRad="38100" dist="38100" dir="2700000" algn="tl">
                    <a:srgbClr val="C0C0C0"/>
                  </a:outerShdw>
                </a:effectLst>
                <a:latin typeface="楷体_GB2312" pitchFamily="49" charset="-122"/>
                <a:ea typeface="楷体_GB2312" pitchFamily="49" charset="-122"/>
              </a:rPr>
              <a:t>j : </a:t>
            </a:r>
            <a:r>
              <a:rPr lang="zh-CN" altLang="en-US" sz="2800" b="1" dirty="0">
                <a:effectLst>
                  <a:outerShdw blurRad="38100" dist="38100" dir="2700000" algn="tl">
                    <a:srgbClr val="C0C0C0"/>
                  </a:outerShdw>
                </a:effectLst>
                <a:latin typeface="楷体_GB2312" pitchFamily="49" charset="-122"/>
                <a:ea typeface="楷体_GB2312" pitchFamily="49" charset="-122"/>
              </a:rPr>
              <a:t>主存的页号</a:t>
            </a:r>
            <a:endParaRPr lang="zh-CN" altLang="en-US" sz="2800" b="1" baseline="30000" dirty="0">
              <a:effectLst>
                <a:outerShdw blurRad="38100" dist="38100" dir="2700000" algn="tl">
                  <a:srgbClr val="C0C0C0"/>
                </a:outerShdw>
              </a:effectLst>
              <a:latin typeface="楷体_GB2312" pitchFamily="49" charset="-122"/>
              <a:ea typeface="楷体_GB2312" pitchFamily="49" charset="-122"/>
            </a:endParaRPr>
          </a:p>
        </p:txBody>
      </p:sp>
      <p:sp>
        <p:nvSpPr>
          <p:cNvPr id="17" name="Rectangle 12"/>
          <p:cNvSpPr>
            <a:spLocks noChangeArrowheads="1"/>
          </p:cNvSpPr>
          <p:nvPr/>
        </p:nvSpPr>
        <p:spPr bwMode="auto">
          <a:xfrm>
            <a:off x="2190751" y="5047457"/>
            <a:ext cx="6111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effectLst>
                  <a:outerShdw blurRad="38100" dist="38100" dir="2700000" algn="tl">
                    <a:srgbClr val="C0C0C0"/>
                  </a:outerShdw>
                </a:effectLst>
                <a:latin typeface="楷体_GB2312" pitchFamily="49" charset="-122"/>
                <a:ea typeface="楷体_GB2312" pitchFamily="49" charset="-122"/>
              </a:rPr>
              <a:t>n : Cache</a:t>
            </a:r>
            <a:r>
              <a:rPr lang="zh-CN" altLang="en-US" sz="2800" b="1">
                <a:effectLst>
                  <a:outerShdw blurRad="38100" dist="38100" dir="2700000" algn="tl">
                    <a:srgbClr val="C0C0C0"/>
                  </a:outerShdw>
                </a:effectLst>
                <a:latin typeface="楷体_GB2312" pitchFamily="49" charset="-122"/>
                <a:ea typeface="楷体_GB2312" pitchFamily="49" charset="-122"/>
              </a:rPr>
              <a:t>页号的位数</a:t>
            </a:r>
            <a:endParaRPr lang="zh-CN" altLang="en-US" sz="2800" b="1" baseline="30000">
              <a:effectLst>
                <a:outerShdw blurRad="38100" dist="38100" dir="2700000" algn="tl">
                  <a:srgbClr val="C0C0C0"/>
                </a:outerShdw>
              </a:effectLst>
              <a:latin typeface="楷体_GB2312" pitchFamily="49" charset="-122"/>
              <a:ea typeface="楷体_GB2312" pitchFamily="49" charset="-122"/>
            </a:endParaRPr>
          </a:p>
        </p:txBody>
      </p:sp>
      <p:sp>
        <p:nvSpPr>
          <p:cNvPr id="20" name="Rectangle 10"/>
          <p:cNvSpPr>
            <a:spLocks noChangeArrowheads="1"/>
          </p:cNvSpPr>
          <p:nvPr/>
        </p:nvSpPr>
        <p:spPr bwMode="auto">
          <a:xfrm>
            <a:off x="6600057" y="4268788"/>
            <a:ext cx="360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C00000"/>
                </a:solidFill>
                <a:effectLst>
                  <a:outerShdw blurRad="38100" dist="38100" dir="2700000" algn="tl">
                    <a:srgbClr val="C0C0C0"/>
                  </a:outerShdw>
                </a:effectLst>
                <a:latin typeface="楷体_GB2312" pitchFamily="49" charset="-122"/>
                <a:ea typeface="楷体_GB2312" pitchFamily="49" charset="-122"/>
              </a:rPr>
              <a:t>Cache</a:t>
            </a:r>
            <a:r>
              <a:rPr lang="zh-CN" altLang="en-US" sz="2800" b="1" dirty="0">
                <a:solidFill>
                  <a:srgbClr val="C00000"/>
                </a:solidFill>
                <a:effectLst>
                  <a:outerShdw blurRad="38100" dist="38100" dir="2700000" algn="tl">
                    <a:srgbClr val="C0C0C0"/>
                  </a:outerShdw>
                </a:effectLst>
                <a:latin typeface="楷体_GB2312" pitchFamily="49" charset="-122"/>
                <a:ea typeface="楷体_GB2312" pitchFamily="49" charset="-122"/>
              </a:rPr>
              <a:t>中的页数 </a:t>
            </a:r>
            <a:r>
              <a:rPr lang="en-US" altLang="zh-CN" sz="2800" b="1" dirty="0">
                <a:solidFill>
                  <a:srgbClr val="C00000"/>
                </a:solidFill>
                <a:effectLst>
                  <a:outerShdw blurRad="38100" dist="38100" dir="2700000" algn="tl">
                    <a:srgbClr val="C0C0C0"/>
                  </a:outerShdw>
                </a:effectLst>
                <a:latin typeface="楷体_GB2312" pitchFamily="49" charset="-122"/>
                <a:ea typeface="楷体_GB2312" pitchFamily="49" charset="-122"/>
              </a:rPr>
              <a:t>= 2</a:t>
            </a:r>
            <a:r>
              <a:rPr lang="en-US" altLang="zh-CN" sz="2800" b="1" baseline="30000" dirty="0">
                <a:solidFill>
                  <a:srgbClr val="C00000"/>
                </a:solidFill>
                <a:effectLst>
                  <a:outerShdw blurRad="38100" dist="38100" dir="2700000" algn="tl">
                    <a:srgbClr val="C0C0C0"/>
                  </a:outerShdw>
                </a:effectLst>
                <a:latin typeface="楷体_GB2312" pitchFamily="49" charset="-122"/>
                <a:ea typeface="楷体_GB2312" pitchFamily="49" charset="-122"/>
              </a:rPr>
              <a:t>n</a:t>
            </a:r>
            <a:endParaRPr lang="zh-CN" altLang="en-US" sz="2800" b="1" baseline="30000" dirty="0">
              <a:solidFill>
                <a:srgbClr val="C00000"/>
              </a:solidFill>
              <a:effectLst>
                <a:outerShdw blurRad="38100" dist="38100" dir="2700000" algn="tl">
                  <a:srgbClr val="C0C0C0"/>
                </a:outerShdw>
              </a:effectLst>
              <a:latin typeface="楷体_GB2312" pitchFamily="49" charset="-122"/>
              <a:ea typeface="楷体_GB2312" pitchFamily="49" charset="-122"/>
            </a:endParaRPr>
          </a:p>
        </p:txBody>
      </p:sp>
      <p:sp>
        <p:nvSpPr>
          <p:cNvPr id="21" name="Rectangle 9"/>
          <p:cNvSpPr>
            <a:spLocks noChangeArrowheads="1"/>
          </p:cNvSpPr>
          <p:nvPr/>
        </p:nvSpPr>
        <p:spPr bwMode="auto">
          <a:xfrm>
            <a:off x="5482953" y="3088510"/>
            <a:ext cx="288870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effectLst>
                  <a:outerShdw blurRad="38100" dist="38100" dir="2700000" algn="tl">
                    <a:srgbClr val="C0C0C0"/>
                  </a:outerShdw>
                </a:effectLst>
                <a:latin typeface="楷体_GB2312" pitchFamily="49" charset="-122"/>
                <a:ea typeface="楷体_GB2312" pitchFamily="49" charset="-122"/>
              </a:rPr>
              <a:t>Cache</a:t>
            </a:r>
            <a:r>
              <a:rPr lang="zh-CN" altLang="en-US" sz="2800" b="1" dirty="0">
                <a:effectLst>
                  <a:outerShdw blurRad="38100" dist="38100" dir="2700000" algn="tl">
                    <a:srgbClr val="C0C0C0"/>
                  </a:outerShdw>
                </a:effectLst>
                <a:latin typeface="楷体_GB2312" pitchFamily="49" charset="-122"/>
                <a:ea typeface="楷体_GB2312" pitchFamily="49" charset="-122"/>
              </a:rPr>
              <a:t>中的页数</a:t>
            </a:r>
            <a:endParaRPr lang="en-US" altLang="zh-CN" sz="2800" b="1" baseline="30000" dirty="0">
              <a:effectLst>
                <a:outerShdw blurRad="38100" dist="38100" dir="2700000" algn="tl">
                  <a:srgbClr val="C0C0C0"/>
                </a:outerShdw>
              </a:effectLst>
              <a:latin typeface="楷体_GB2312" pitchFamily="49" charset="-122"/>
              <a:ea typeface="楷体_GB2312" pitchFamily="49" charset="-122"/>
            </a:endParaRPr>
          </a:p>
        </p:txBody>
      </p:sp>
      <p:cxnSp>
        <p:nvCxnSpPr>
          <p:cNvPr id="3" name="肘形连接符 2"/>
          <p:cNvCxnSpPr>
            <a:stCxn id="21" idx="2"/>
            <a:endCxn id="20" idx="0"/>
          </p:cNvCxnSpPr>
          <p:nvPr/>
        </p:nvCxnSpPr>
        <p:spPr>
          <a:xfrm rot="16200000" flipH="1">
            <a:off x="7333200" y="3201728"/>
            <a:ext cx="661165" cy="147295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715657"/>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2112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a:solidFill>
                  <a:srgbClr val="0000FF"/>
                </a:solidFill>
                <a:latin typeface="华文中宋" panose="02010600040101010101" pitchFamily="2" charset="-122"/>
                <a:ea typeface="华文中宋" panose="02010600040101010101" pitchFamily="2" charset="-122"/>
              </a:rPr>
              <a:t>基本的</a:t>
            </a:r>
            <a:r>
              <a:rPr lang="en-US" altLang="zh-CN" sz="2800" b="1" dirty="0">
                <a:solidFill>
                  <a:srgbClr val="0000FF"/>
                </a:solidFill>
                <a:latin typeface="华文中宋" panose="02010600040101010101" pitchFamily="2" charset="-122"/>
                <a:ea typeface="华文中宋" panose="02010600040101010101" pitchFamily="2" charset="-122"/>
              </a:rPr>
              <a:t>Cache</a:t>
            </a:r>
            <a:r>
              <a:rPr lang="zh-CN" altLang="en-US" sz="2800" b="1" dirty="0">
                <a:solidFill>
                  <a:srgbClr val="0000FF"/>
                </a:solidFill>
                <a:latin typeface="华文中宋" panose="02010600040101010101" pitchFamily="2" charset="-122"/>
                <a:ea typeface="华文中宋" panose="02010600040101010101" pitchFamily="2" charset="-122"/>
              </a:rPr>
              <a:t>设计</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
        <p:nvSpPr>
          <p:cNvPr id="59" name="Rectangle 107"/>
          <p:cNvSpPr>
            <a:spLocks noChangeArrowheads="1"/>
          </p:cNvSpPr>
          <p:nvPr/>
        </p:nvSpPr>
        <p:spPr bwMode="auto">
          <a:xfrm>
            <a:off x="2112581" y="1182332"/>
            <a:ext cx="6111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990033"/>
                </a:solidFill>
                <a:effectLst>
                  <a:outerShdw blurRad="38100" dist="38100" dir="2700000" algn="tl">
                    <a:srgbClr val="C0C0C0"/>
                  </a:outerShdw>
                </a:effectLst>
                <a:latin typeface="楷体_GB2312" pitchFamily="49" charset="-122"/>
                <a:ea typeface="楷体_GB2312" pitchFamily="49" charset="-122"/>
              </a:rPr>
              <a:t>假定：</a:t>
            </a:r>
            <a:endParaRPr lang="zh-CN" altLang="en-US" sz="3200" b="1" baseline="30000" dirty="0">
              <a:solidFill>
                <a:srgbClr val="990033"/>
              </a:solidFill>
              <a:effectLst>
                <a:outerShdw blurRad="38100" dist="38100" dir="2700000" algn="tl">
                  <a:srgbClr val="C0C0C0"/>
                </a:outerShdw>
              </a:effectLst>
              <a:latin typeface="楷体_GB2312" pitchFamily="49" charset="-122"/>
              <a:ea typeface="楷体_GB2312" pitchFamily="49" charset="-122"/>
            </a:endParaRPr>
          </a:p>
        </p:txBody>
      </p:sp>
      <p:sp>
        <p:nvSpPr>
          <p:cNvPr id="60" name="Rectangle 108"/>
          <p:cNvSpPr>
            <a:spLocks noChangeArrowheads="1"/>
          </p:cNvSpPr>
          <p:nvPr/>
        </p:nvSpPr>
        <p:spPr bwMode="auto">
          <a:xfrm>
            <a:off x="2190750" y="2155825"/>
            <a:ext cx="79376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effectLst>
                  <a:outerShdw blurRad="38100" dist="38100" dir="2700000" algn="tl">
                    <a:srgbClr val="C0C0C0"/>
                  </a:outerShdw>
                </a:effectLst>
                <a:latin typeface="楷体_GB2312" pitchFamily="49" charset="-122"/>
                <a:ea typeface="楷体_GB2312" pitchFamily="49" charset="-122"/>
              </a:rPr>
              <a:t>主存的容量为</a:t>
            </a:r>
            <a:r>
              <a:rPr lang="en-US" altLang="zh-CN" sz="2800" b="1" dirty="0">
                <a:solidFill>
                  <a:srgbClr val="990033"/>
                </a:solidFill>
                <a:effectLst>
                  <a:outerShdw blurRad="38100" dist="38100" dir="2700000" algn="tl">
                    <a:srgbClr val="C0C0C0"/>
                  </a:outerShdw>
                </a:effectLst>
                <a:latin typeface="Times New Roman" pitchFamily="-108" charset="0"/>
              </a:rPr>
              <a:t>1MB</a:t>
            </a:r>
            <a:r>
              <a:rPr lang="zh-CN" altLang="en-US" sz="2800" b="1" dirty="0">
                <a:effectLst>
                  <a:outerShdw blurRad="38100" dist="38100" dir="2700000" algn="tl">
                    <a:srgbClr val="C0C0C0"/>
                  </a:outerShdw>
                </a:effectLst>
              </a:rPr>
              <a:t>，每页大小</a:t>
            </a:r>
            <a:r>
              <a:rPr lang="en-US" altLang="zh-CN" sz="2800" b="1" dirty="0">
                <a:solidFill>
                  <a:srgbClr val="990033"/>
                </a:solidFill>
                <a:effectLst>
                  <a:outerShdw blurRad="38100" dist="38100" dir="2700000" algn="tl">
                    <a:srgbClr val="C0C0C0"/>
                  </a:outerShdw>
                </a:effectLst>
                <a:latin typeface="Times New Roman" pitchFamily="-108" charset="0"/>
              </a:rPr>
              <a:t>512B</a:t>
            </a:r>
            <a:r>
              <a:rPr lang="en-US" altLang="zh-CN" sz="2800" b="1" dirty="0">
                <a:effectLst>
                  <a:outerShdw blurRad="38100" dist="38100" dir="2700000" algn="tl">
                    <a:srgbClr val="C0C0C0"/>
                  </a:outerShdw>
                </a:effectLst>
                <a:latin typeface="宋体" charset="-122"/>
              </a:rPr>
              <a:t>,</a:t>
            </a:r>
            <a:r>
              <a:rPr lang="zh-CN" altLang="en-US" sz="2800" b="1" dirty="0">
                <a:effectLst>
                  <a:outerShdw blurRad="38100" dist="38100" dir="2700000" algn="tl">
                    <a:srgbClr val="C0C0C0"/>
                  </a:outerShdw>
                </a:effectLst>
                <a:latin typeface="宋体" charset="-122"/>
              </a:rPr>
              <a:t>分为</a:t>
            </a:r>
            <a:r>
              <a:rPr lang="en-US" altLang="zh-CN" sz="2800" b="1" dirty="0">
                <a:solidFill>
                  <a:srgbClr val="990033"/>
                </a:solidFill>
                <a:effectLst>
                  <a:outerShdw blurRad="38100" dist="38100" dir="2700000" algn="tl">
                    <a:srgbClr val="C0C0C0"/>
                  </a:outerShdw>
                </a:effectLst>
                <a:latin typeface="宋体" charset="-122"/>
              </a:rPr>
              <a:t>2048</a:t>
            </a:r>
            <a:r>
              <a:rPr lang="zh-CN" altLang="en-US" sz="2800" b="1" dirty="0">
                <a:effectLst>
                  <a:outerShdw blurRad="38100" dist="38100" dir="2700000" algn="tl">
                    <a:srgbClr val="C0C0C0"/>
                  </a:outerShdw>
                </a:effectLst>
                <a:latin typeface="宋体" charset="-122"/>
              </a:rPr>
              <a:t>页；</a:t>
            </a:r>
          </a:p>
        </p:txBody>
      </p:sp>
      <p:sp>
        <p:nvSpPr>
          <p:cNvPr id="61" name="Rectangle 115"/>
          <p:cNvSpPr>
            <a:spLocks noChangeArrowheads="1"/>
          </p:cNvSpPr>
          <p:nvPr/>
        </p:nvSpPr>
        <p:spPr bwMode="auto">
          <a:xfrm>
            <a:off x="2190750" y="2854325"/>
            <a:ext cx="79376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effectLst>
                  <a:outerShdw blurRad="38100" dist="38100" dir="2700000" algn="tl">
                    <a:srgbClr val="C0C0C0"/>
                  </a:outerShdw>
                </a:effectLst>
                <a:latin typeface="楷体_GB2312" pitchFamily="49" charset="-122"/>
                <a:ea typeface="楷体_GB2312" pitchFamily="49" charset="-122"/>
              </a:rPr>
              <a:t>Cache</a:t>
            </a:r>
            <a:r>
              <a:rPr lang="zh-CN" altLang="en-US" sz="2800" b="1" dirty="0">
                <a:effectLst>
                  <a:outerShdw blurRad="38100" dist="38100" dir="2700000" algn="tl">
                    <a:srgbClr val="C0C0C0"/>
                  </a:outerShdw>
                </a:effectLst>
                <a:latin typeface="楷体_GB2312" pitchFamily="49" charset="-122"/>
                <a:ea typeface="楷体_GB2312" pitchFamily="49" charset="-122"/>
              </a:rPr>
              <a:t>的容量为</a:t>
            </a:r>
            <a:r>
              <a:rPr lang="en-US" altLang="zh-CN" sz="2800" b="1" dirty="0">
                <a:solidFill>
                  <a:srgbClr val="990033"/>
                </a:solidFill>
                <a:effectLst>
                  <a:outerShdw blurRad="38100" dist="38100" dir="2700000" algn="tl">
                    <a:srgbClr val="C0C0C0"/>
                  </a:outerShdw>
                </a:effectLst>
                <a:latin typeface="Times New Roman" pitchFamily="-108" charset="0"/>
              </a:rPr>
              <a:t>8KB</a:t>
            </a:r>
            <a:r>
              <a:rPr lang="zh-CN" altLang="en-US" sz="2800" b="1" dirty="0">
                <a:effectLst>
                  <a:outerShdw blurRad="38100" dist="38100" dir="2700000" algn="tl">
                    <a:srgbClr val="C0C0C0"/>
                  </a:outerShdw>
                </a:effectLst>
              </a:rPr>
              <a:t>，每页大小</a:t>
            </a:r>
            <a:r>
              <a:rPr lang="en-US" altLang="zh-CN" sz="2800" b="1" dirty="0">
                <a:solidFill>
                  <a:srgbClr val="990033"/>
                </a:solidFill>
                <a:effectLst>
                  <a:outerShdw blurRad="38100" dist="38100" dir="2700000" algn="tl">
                    <a:srgbClr val="C0C0C0"/>
                  </a:outerShdw>
                </a:effectLst>
                <a:latin typeface="Times New Roman" pitchFamily="-108" charset="0"/>
              </a:rPr>
              <a:t>512B</a:t>
            </a:r>
            <a:r>
              <a:rPr lang="en-US" altLang="zh-CN" sz="2800" b="1" dirty="0">
                <a:effectLst>
                  <a:outerShdw blurRad="38100" dist="38100" dir="2700000" algn="tl">
                    <a:srgbClr val="C0C0C0"/>
                  </a:outerShdw>
                </a:effectLst>
                <a:latin typeface="宋体" charset="-122"/>
              </a:rPr>
              <a:t>,</a:t>
            </a:r>
            <a:r>
              <a:rPr lang="zh-CN" altLang="en-US" sz="2800" b="1" dirty="0">
                <a:effectLst>
                  <a:outerShdw blurRad="38100" dist="38100" dir="2700000" algn="tl">
                    <a:srgbClr val="C0C0C0"/>
                  </a:outerShdw>
                </a:effectLst>
                <a:latin typeface="宋体" charset="-122"/>
              </a:rPr>
              <a:t>分为</a:t>
            </a:r>
            <a:r>
              <a:rPr lang="en-US" altLang="zh-CN" sz="2800" b="1" dirty="0">
                <a:solidFill>
                  <a:srgbClr val="990033"/>
                </a:solidFill>
                <a:effectLst>
                  <a:outerShdw blurRad="38100" dist="38100" dir="2700000" algn="tl">
                    <a:srgbClr val="C0C0C0"/>
                  </a:outerShdw>
                </a:effectLst>
                <a:latin typeface="宋体" charset="-122"/>
              </a:rPr>
              <a:t>16</a:t>
            </a:r>
            <a:r>
              <a:rPr lang="zh-CN" altLang="en-US" sz="2800" b="1" dirty="0">
                <a:effectLst>
                  <a:outerShdw blurRad="38100" dist="38100" dir="2700000" algn="tl">
                    <a:srgbClr val="C0C0C0"/>
                  </a:outerShdw>
                </a:effectLst>
                <a:latin typeface="宋体" charset="-122"/>
              </a:rPr>
              <a:t>页；</a:t>
            </a:r>
          </a:p>
        </p:txBody>
      </p:sp>
      <p:sp>
        <p:nvSpPr>
          <p:cNvPr id="5" name="圆角矩形标注 4"/>
          <p:cNvSpPr/>
          <p:nvPr/>
        </p:nvSpPr>
        <p:spPr>
          <a:xfrm>
            <a:off x="4204086" y="4365104"/>
            <a:ext cx="1928862" cy="941814"/>
          </a:xfrm>
          <a:prstGeom prst="wedgeRoundRectCallout">
            <a:avLst>
              <a:gd name="adj1" fmla="val 100135"/>
              <a:gd name="adj2" fmla="val -133353"/>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mn-ea"/>
              </a:rPr>
              <a:t>二者必须相等</a:t>
            </a:r>
            <a:endParaRPr lang="zh-CN" altLang="en-US" sz="2800" dirty="0">
              <a:solidFill>
                <a:schemeClr val="tx1"/>
              </a:solidFill>
              <a:latin typeface="+mn-ea"/>
            </a:endParaRPr>
          </a:p>
        </p:txBody>
      </p:sp>
      <p:sp>
        <p:nvSpPr>
          <p:cNvPr id="6" name="椭圆 5"/>
          <p:cNvSpPr/>
          <p:nvPr/>
        </p:nvSpPr>
        <p:spPr>
          <a:xfrm>
            <a:off x="6418914" y="1767106"/>
            <a:ext cx="1805541" cy="17952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0197180"/>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2112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a:solidFill>
                  <a:srgbClr val="0000FF"/>
                </a:solidFill>
                <a:latin typeface="华文中宋" panose="02010600040101010101" pitchFamily="2" charset="-122"/>
                <a:ea typeface="华文中宋" panose="02010600040101010101" pitchFamily="2" charset="-122"/>
              </a:rPr>
              <a:t>基本的</a:t>
            </a:r>
            <a:r>
              <a:rPr lang="en-US" altLang="zh-CN" sz="2800" b="1" dirty="0">
                <a:solidFill>
                  <a:srgbClr val="0000FF"/>
                </a:solidFill>
                <a:latin typeface="华文中宋" panose="02010600040101010101" pitchFamily="2" charset="-122"/>
                <a:ea typeface="华文中宋" panose="02010600040101010101" pitchFamily="2" charset="-122"/>
              </a:rPr>
              <a:t>Cache</a:t>
            </a:r>
            <a:r>
              <a:rPr lang="zh-CN" altLang="en-US" sz="2800" b="1" dirty="0">
                <a:solidFill>
                  <a:srgbClr val="0000FF"/>
                </a:solidFill>
                <a:latin typeface="华文中宋" panose="02010600040101010101" pitchFamily="2" charset="-122"/>
                <a:ea typeface="华文中宋" panose="02010600040101010101" pitchFamily="2" charset="-122"/>
              </a:rPr>
              <a:t>设计</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
        <p:nvSpPr>
          <p:cNvPr id="71" name="Rectangle 2"/>
          <p:cNvSpPr>
            <a:spLocks noChangeArrowheads="1"/>
          </p:cNvSpPr>
          <p:nvPr/>
        </p:nvSpPr>
        <p:spPr bwMode="auto">
          <a:xfrm>
            <a:off x="1787525" y="2336035"/>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t>组号</a:t>
            </a:r>
          </a:p>
        </p:txBody>
      </p:sp>
      <p:sp>
        <p:nvSpPr>
          <p:cNvPr id="72" name="Rectangle 4"/>
          <p:cNvSpPr>
            <a:spLocks noChangeArrowheads="1"/>
          </p:cNvSpPr>
          <p:nvPr/>
        </p:nvSpPr>
        <p:spPr bwMode="auto">
          <a:xfrm>
            <a:off x="2708275" y="2336035"/>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第</a:t>
            </a:r>
            <a:r>
              <a:rPr lang="en-US" altLang="zh-CN" b="1"/>
              <a:t>0</a:t>
            </a:r>
            <a:r>
              <a:rPr lang="zh-CN" altLang="en-US" b="1"/>
              <a:t>页</a:t>
            </a:r>
          </a:p>
        </p:txBody>
      </p:sp>
      <p:sp>
        <p:nvSpPr>
          <p:cNvPr id="73" name="Text Box 11"/>
          <p:cNvSpPr txBox="1">
            <a:spLocks noChangeArrowheads="1"/>
          </p:cNvSpPr>
          <p:nvPr/>
        </p:nvSpPr>
        <p:spPr bwMode="auto">
          <a:xfrm>
            <a:off x="1870075" y="3666360"/>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990033"/>
                </a:solidFill>
              </a:rPr>
              <a:t>7</a:t>
            </a:r>
            <a:r>
              <a:rPr lang="zh-CN" altLang="en-US" b="1">
                <a:solidFill>
                  <a:srgbClr val="990033"/>
                </a:solidFill>
              </a:rPr>
              <a:t>位</a:t>
            </a:r>
          </a:p>
        </p:txBody>
      </p:sp>
      <p:sp>
        <p:nvSpPr>
          <p:cNvPr id="74" name="Text Box 12"/>
          <p:cNvSpPr txBox="1">
            <a:spLocks noChangeArrowheads="1"/>
          </p:cNvSpPr>
          <p:nvPr/>
        </p:nvSpPr>
        <p:spPr bwMode="auto">
          <a:xfrm>
            <a:off x="2613025" y="3640960"/>
            <a:ext cx="1016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solidFill>
                  <a:srgbClr val="990033"/>
                </a:solidFill>
              </a:rPr>
              <a:t>Cache</a:t>
            </a:r>
            <a:endParaRPr lang="en-US" altLang="zh-CN" b="1">
              <a:solidFill>
                <a:srgbClr val="990033"/>
              </a:solidFill>
            </a:endParaRPr>
          </a:p>
        </p:txBody>
      </p:sp>
      <p:sp>
        <p:nvSpPr>
          <p:cNvPr id="75" name="Rectangle 26"/>
          <p:cNvSpPr>
            <a:spLocks noChangeArrowheads="1"/>
          </p:cNvSpPr>
          <p:nvPr/>
        </p:nvSpPr>
        <p:spPr bwMode="auto">
          <a:xfrm>
            <a:off x="1787525" y="2642422"/>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组号</a:t>
            </a:r>
          </a:p>
        </p:txBody>
      </p:sp>
      <p:sp>
        <p:nvSpPr>
          <p:cNvPr id="76" name="Rectangle 27"/>
          <p:cNvSpPr>
            <a:spLocks noChangeArrowheads="1"/>
          </p:cNvSpPr>
          <p:nvPr/>
        </p:nvSpPr>
        <p:spPr bwMode="auto">
          <a:xfrm>
            <a:off x="2708275" y="2642422"/>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33"/>
                </a:solidFill>
              </a:rPr>
              <a:t>第</a:t>
            </a:r>
            <a:r>
              <a:rPr lang="en-US" altLang="zh-CN" b="1">
                <a:solidFill>
                  <a:srgbClr val="990033"/>
                </a:solidFill>
              </a:rPr>
              <a:t>1</a:t>
            </a:r>
            <a:r>
              <a:rPr lang="zh-CN" altLang="en-US" b="1">
                <a:solidFill>
                  <a:srgbClr val="990033"/>
                </a:solidFill>
              </a:rPr>
              <a:t>页</a:t>
            </a:r>
          </a:p>
        </p:txBody>
      </p:sp>
      <p:sp>
        <p:nvSpPr>
          <p:cNvPr id="77" name="Rectangle 28"/>
          <p:cNvSpPr>
            <a:spLocks noChangeArrowheads="1"/>
          </p:cNvSpPr>
          <p:nvPr/>
        </p:nvSpPr>
        <p:spPr bwMode="auto">
          <a:xfrm>
            <a:off x="1787525" y="2955160"/>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a:rPr>
              <a:t>…</a:t>
            </a:r>
            <a:endParaRPr lang="en-US" altLang="zh-CN" sz="1600" b="1"/>
          </a:p>
        </p:txBody>
      </p:sp>
      <p:sp>
        <p:nvSpPr>
          <p:cNvPr id="78" name="Rectangle 29"/>
          <p:cNvSpPr>
            <a:spLocks noChangeArrowheads="1"/>
          </p:cNvSpPr>
          <p:nvPr/>
        </p:nvSpPr>
        <p:spPr bwMode="auto">
          <a:xfrm>
            <a:off x="2708275" y="2955160"/>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a:rPr>
              <a:t>…</a:t>
            </a:r>
            <a:endParaRPr lang="en-US" altLang="zh-CN" sz="1600" b="1"/>
          </a:p>
        </p:txBody>
      </p:sp>
      <p:sp>
        <p:nvSpPr>
          <p:cNvPr id="79" name="Rectangle 30"/>
          <p:cNvSpPr>
            <a:spLocks noChangeArrowheads="1"/>
          </p:cNvSpPr>
          <p:nvPr/>
        </p:nvSpPr>
        <p:spPr bwMode="auto">
          <a:xfrm>
            <a:off x="1787525" y="3259960"/>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组号</a:t>
            </a:r>
          </a:p>
        </p:txBody>
      </p:sp>
      <p:sp>
        <p:nvSpPr>
          <p:cNvPr id="80" name="Rectangle 31"/>
          <p:cNvSpPr>
            <a:spLocks noChangeArrowheads="1"/>
          </p:cNvSpPr>
          <p:nvPr/>
        </p:nvSpPr>
        <p:spPr bwMode="auto">
          <a:xfrm>
            <a:off x="2708275" y="3259960"/>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FF"/>
                </a:solidFill>
              </a:rPr>
              <a:t>第</a:t>
            </a:r>
            <a:r>
              <a:rPr lang="en-US" altLang="zh-CN" b="1">
                <a:solidFill>
                  <a:srgbClr val="0000FF"/>
                </a:solidFill>
              </a:rPr>
              <a:t>15</a:t>
            </a:r>
            <a:r>
              <a:rPr lang="zh-CN" altLang="en-US" b="1">
                <a:solidFill>
                  <a:srgbClr val="0000FF"/>
                </a:solidFill>
              </a:rPr>
              <a:t>页</a:t>
            </a:r>
          </a:p>
        </p:txBody>
      </p:sp>
      <p:grpSp>
        <p:nvGrpSpPr>
          <p:cNvPr id="81" name="Group 45"/>
          <p:cNvGrpSpPr>
            <a:grpSpLocks/>
          </p:cNvGrpSpPr>
          <p:nvPr/>
        </p:nvGrpSpPr>
        <p:grpSpPr bwMode="auto">
          <a:xfrm>
            <a:off x="4302125" y="1743897"/>
            <a:ext cx="1487488" cy="1220788"/>
            <a:chOff x="1818" y="864"/>
            <a:chExt cx="937" cy="769"/>
          </a:xfrm>
        </p:grpSpPr>
        <p:sp>
          <p:nvSpPr>
            <p:cNvPr id="82" name="Rectangle 32"/>
            <p:cNvSpPr>
              <a:spLocks noChangeArrowheads="1"/>
            </p:cNvSpPr>
            <p:nvPr/>
          </p:nvSpPr>
          <p:spPr bwMode="auto">
            <a:xfrm>
              <a:off x="1818" y="864"/>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第</a:t>
              </a:r>
              <a:r>
                <a:rPr lang="en-US" altLang="zh-CN" b="1"/>
                <a:t>0</a:t>
              </a:r>
              <a:r>
                <a:rPr lang="zh-CN" altLang="en-US" b="1"/>
                <a:t>页</a:t>
              </a:r>
            </a:p>
          </p:txBody>
        </p:sp>
        <p:sp>
          <p:nvSpPr>
            <p:cNvPr id="83" name="Rectangle 33"/>
            <p:cNvSpPr>
              <a:spLocks noChangeArrowheads="1"/>
            </p:cNvSpPr>
            <p:nvPr/>
          </p:nvSpPr>
          <p:spPr bwMode="auto">
            <a:xfrm>
              <a:off x="1818" y="1056"/>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33"/>
                  </a:solidFill>
                </a:rPr>
                <a:t>第</a:t>
              </a:r>
              <a:r>
                <a:rPr lang="en-US" altLang="zh-CN" b="1">
                  <a:solidFill>
                    <a:srgbClr val="990033"/>
                  </a:solidFill>
                </a:rPr>
                <a:t>1</a:t>
              </a:r>
              <a:r>
                <a:rPr lang="zh-CN" altLang="en-US" b="1">
                  <a:solidFill>
                    <a:srgbClr val="990033"/>
                  </a:solidFill>
                </a:rPr>
                <a:t>页</a:t>
              </a:r>
            </a:p>
          </p:txBody>
        </p:sp>
        <p:sp>
          <p:nvSpPr>
            <p:cNvPr id="84" name="Rectangle 34"/>
            <p:cNvSpPr>
              <a:spLocks noChangeArrowheads="1"/>
            </p:cNvSpPr>
            <p:nvPr/>
          </p:nvSpPr>
          <p:spPr bwMode="auto">
            <a:xfrm>
              <a:off x="1818" y="1249"/>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a:rPr>
                <a:t>…</a:t>
              </a:r>
              <a:endParaRPr lang="en-US" altLang="zh-CN" b="1"/>
            </a:p>
          </p:txBody>
        </p:sp>
        <p:sp>
          <p:nvSpPr>
            <p:cNvPr id="85" name="Rectangle 35"/>
            <p:cNvSpPr>
              <a:spLocks noChangeArrowheads="1"/>
            </p:cNvSpPr>
            <p:nvPr/>
          </p:nvSpPr>
          <p:spPr bwMode="auto">
            <a:xfrm>
              <a:off x="1818" y="1441"/>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FF"/>
                  </a:solidFill>
                </a:rPr>
                <a:t>第</a:t>
              </a:r>
              <a:r>
                <a:rPr lang="en-US" altLang="zh-CN" b="1">
                  <a:solidFill>
                    <a:srgbClr val="0000FF"/>
                  </a:solidFill>
                </a:rPr>
                <a:t>15</a:t>
              </a:r>
              <a:r>
                <a:rPr lang="zh-CN" altLang="en-US" b="1">
                  <a:solidFill>
                    <a:srgbClr val="0000FF"/>
                  </a:solidFill>
                </a:rPr>
                <a:t>页</a:t>
              </a:r>
            </a:p>
          </p:txBody>
        </p:sp>
      </p:grpSp>
      <p:grpSp>
        <p:nvGrpSpPr>
          <p:cNvPr id="86" name="Group 46"/>
          <p:cNvGrpSpPr>
            <a:grpSpLocks/>
          </p:cNvGrpSpPr>
          <p:nvPr/>
        </p:nvGrpSpPr>
        <p:grpSpPr bwMode="auto">
          <a:xfrm>
            <a:off x="4302125" y="2971036"/>
            <a:ext cx="1487488" cy="1220787"/>
            <a:chOff x="1818" y="1637"/>
            <a:chExt cx="937" cy="769"/>
          </a:xfrm>
        </p:grpSpPr>
        <p:sp>
          <p:nvSpPr>
            <p:cNvPr id="87" name="Rectangle 36"/>
            <p:cNvSpPr>
              <a:spLocks noChangeArrowheads="1"/>
            </p:cNvSpPr>
            <p:nvPr/>
          </p:nvSpPr>
          <p:spPr bwMode="auto">
            <a:xfrm>
              <a:off x="1818" y="1637"/>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第</a:t>
              </a:r>
              <a:r>
                <a:rPr lang="en-US" altLang="zh-CN" b="1"/>
                <a:t>16</a:t>
              </a:r>
              <a:r>
                <a:rPr lang="zh-CN" altLang="en-US" b="1"/>
                <a:t>页</a:t>
              </a:r>
            </a:p>
          </p:txBody>
        </p:sp>
        <p:sp>
          <p:nvSpPr>
            <p:cNvPr id="88" name="Rectangle 37"/>
            <p:cNvSpPr>
              <a:spLocks noChangeArrowheads="1"/>
            </p:cNvSpPr>
            <p:nvPr/>
          </p:nvSpPr>
          <p:spPr bwMode="auto">
            <a:xfrm>
              <a:off x="1818" y="1829"/>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33"/>
                  </a:solidFill>
                </a:rPr>
                <a:t>第</a:t>
              </a:r>
              <a:r>
                <a:rPr lang="en-US" altLang="zh-CN" b="1">
                  <a:solidFill>
                    <a:srgbClr val="990033"/>
                  </a:solidFill>
                </a:rPr>
                <a:t>17</a:t>
              </a:r>
              <a:r>
                <a:rPr lang="zh-CN" altLang="en-US" b="1">
                  <a:solidFill>
                    <a:srgbClr val="990033"/>
                  </a:solidFill>
                </a:rPr>
                <a:t>页</a:t>
              </a:r>
            </a:p>
          </p:txBody>
        </p:sp>
        <p:sp>
          <p:nvSpPr>
            <p:cNvPr id="89" name="Rectangle 38"/>
            <p:cNvSpPr>
              <a:spLocks noChangeArrowheads="1"/>
            </p:cNvSpPr>
            <p:nvPr/>
          </p:nvSpPr>
          <p:spPr bwMode="auto">
            <a:xfrm>
              <a:off x="1818" y="2022"/>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a:rPr>
                <a:t>…</a:t>
              </a:r>
              <a:endParaRPr lang="en-US" altLang="zh-CN" b="1"/>
            </a:p>
          </p:txBody>
        </p:sp>
        <p:sp>
          <p:nvSpPr>
            <p:cNvPr id="90" name="Rectangle 39"/>
            <p:cNvSpPr>
              <a:spLocks noChangeArrowheads="1"/>
            </p:cNvSpPr>
            <p:nvPr/>
          </p:nvSpPr>
          <p:spPr bwMode="auto">
            <a:xfrm>
              <a:off x="1818" y="2214"/>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FF"/>
                  </a:solidFill>
                </a:rPr>
                <a:t>第</a:t>
              </a:r>
              <a:r>
                <a:rPr lang="en-US" altLang="zh-CN" b="1">
                  <a:solidFill>
                    <a:srgbClr val="0000FF"/>
                  </a:solidFill>
                </a:rPr>
                <a:t>31</a:t>
              </a:r>
              <a:r>
                <a:rPr lang="zh-CN" altLang="en-US" b="1">
                  <a:solidFill>
                    <a:srgbClr val="0000FF"/>
                  </a:solidFill>
                </a:rPr>
                <a:t>页</a:t>
              </a:r>
            </a:p>
          </p:txBody>
        </p:sp>
      </p:grpSp>
      <p:grpSp>
        <p:nvGrpSpPr>
          <p:cNvPr id="91" name="Group 47"/>
          <p:cNvGrpSpPr>
            <a:grpSpLocks/>
          </p:cNvGrpSpPr>
          <p:nvPr/>
        </p:nvGrpSpPr>
        <p:grpSpPr bwMode="auto">
          <a:xfrm>
            <a:off x="4302125" y="4191822"/>
            <a:ext cx="1487488" cy="1531938"/>
            <a:chOff x="1818" y="2406"/>
            <a:chExt cx="937" cy="965"/>
          </a:xfrm>
        </p:grpSpPr>
        <p:sp>
          <p:nvSpPr>
            <p:cNvPr id="92" name="Rectangle 40"/>
            <p:cNvSpPr>
              <a:spLocks noChangeArrowheads="1"/>
            </p:cNvSpPr>
            <p:nvPr/>
          </p:nvSpPr>
          <p:spPr bwMode="auto">
            <a:xfrm>
              <a:off x="1818" y="2602"/>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第</a:t>
              </a:r>
              <a:r>
                <a:rPr lang="en-US" altLang="zh-CN" b="1"/>
                <a:t>2032</a:t>
              </a:r>
              <a:r>
                <a:rPr lang="zh-CN" altLang="en-US" b="1"/>
                <a:t>页</a:t>
              </a:r>
            </a:p>
          </p:txBody>
        </p:sp>
        <p:sp>
          <p:nvSpPr>
            <p:cNvPr id="93" name="Rectangle 41"/>
            <p:cNvSpPr>
              <a:spLocks noChangeArrowheads="1"/>
            </p:cNvSpPr>
            <p:nvPr/>
          </p:nvSpPr>
          <p:spPr bwMode="auto">
            <a:xfrm>
              <a:off x="1818" y="2794"/>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33"/>
                  </a:solidFill>
                </a:rPr>
                <a:t>第</a:t>
              </a:r>
              <a:r>
                <a:rPr lang="en-US" altLang="zh-CN" b="1">
                  <a:solidFill>
                    <a:srgbClr val="990033"/>
                  </a:solidFill>
                </a:rPr>
                <a:t>2033</a:t>
              </a:r>
              <a:r>
                <a:rPr lang="zh-CN" altLang="en-US" b="1">
                  <a:solidFill>
                    <a:srgbClr val="990033"/>
                  </a:solidFill>
                </a:rPr>
                <a:t>页</a:t>
              </a:r>
            </a:p>
          </p:txBody>
        </p:sp>
        <p:sp>
          <p:nvSpPr>
            <p:cNvPr id="94" name="Rectangle 42"/>
            <p:cNvSpPr>
              <a:spLocks noChangeArrowheads="1"/>
            </p:cNvSpPr>
            <p:nvPr/>
          </p:nvSpPr>
          <p:spPr bwMode="auto">
            <a:xfrm>
              <a:off x="1818" y="2987"/>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a:rPr>
                <a:t>…</a:t>
              </a:r>
              <a:endParaRPr lang="en-US" altLang="zh-CN" b="1"/>
            </a:p>
          </p:txBody>
        </p:sp>
        <p:sp>
          <p:nvSpPr>
            <p:cNvPr id="95" name="Rectangle 43"/>
            <p:cNvSpPr>
              <a:spLocks noChangeArrowheads="1"/>
            </p:cNvSpPr>
            <p:nvPr/>
          </p:nvSpPr>
          <p:spPr bwMode="auto">
            <a:xfrm>
              <a:off x="1818" y="3179"/>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00FF"/>
                  </a:solidFill>
                </a:rPr>
                <a:t>第</a:t>
              </a:r>
              <a:r>
                <a:rPr lang="en-US" altLang="zh-CN" b="1" dirty="0">
                  <a:solidFill>
                    <a:srgbClr val="0000FF"/>
                  </a:solidFill>
                </a:rPr>
                <a:t>2047</a:t>
              </a:r>
              <a:r>
                <a:rPr lang="zh-CN" altLang="en-US" b="1" dirty="0">
                  <a:solidFill>
                    <a:srgbClr val="0000FF"/>
                  </a:solidFill>
                </a:rPr>
                <a:t>页</a:t>
              </a:r>
            </a:p>
          </p:txBody>
        </p:sp>
        <p:sp>
          <p:nvSpPr>
            <p:cNvPr id="96" name="Rectangle 44"/>
            <p:cNvSpPr>
              <a:spLocks noChangeArrowheads="1"/>
            </p:cNvSpPr>
            <p:nvPr/>
          </p:nvSpPr>
          <p:spPr bwMode="auto">
            <a:xfrm>
              <a:off x="1818" y="2406"/>
              <a:ext cx="937"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a:rPr>
                <a:t>…</a:t>
              </a:r>
              <a:endParaRPr lang="en-US" altLang="zh-CN" b="1"/>
            </a:p>
          </p:txBody>
        </p:sp>
      </p:grpSp>
      <p:sp>
        <p:nvSpPr>
          <p:cNvPr id="97" name="AutoShape 48"/>
          <p:cNvSpPr>
            <a:spLocks/>
          </p:cNvSpPr>
          <p:nvPr/>
        </p:nvSpPr>
        <p:spPr bwMode="auto">
          <a:xfrm>
            <a:off x="5789614" y="1743897"/>
            <a:ext cx="211137" cy="1201738"/>
          </a:xfrm>
          <a:prstGeom prst="rightBrace">
            <a:avLst>
              <a:gd name="adj1" fmla="val 47431"/>
              <a:gd name="adj2"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Text Box 49"/>
          <p:cNvSpPr txBox="1">
            <a:spLocks noChangeArrowheads="1"/>
          </p:cNvSpPr>
          <p:nvPr/>
        </p:nvSpPr>
        <p:spPr bwMode="auto">
          <a:xfrm>
            <a:off x="6000751" y="2170935"/>
            <a:ext cx="534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0</a:t>
            </a:r>
            <a:r>
              <a:rPr lang="zh-CN" altLang="en-US" b="1"/>
              <a:t>组</a:t>
            </a:r>
          </a:p>
        </p:txBody>
      </p:sp>
      <p:sp>
        <p:nvSpPr>
          <p:cNvPr id="99" name="AutoShape 50"/>
          <p:cNvSpPr>
            <a:spLocks/>
          </p:cNvSpPr>
          <p:nvPr/>
        </p:nvSpPr>
        <p:spPr bwMode="auto">
          <a:xfrm>
            <a:off x="5789614" y="2990086"/>
            <a:ext cx="211137" cy="1201737"/>
          </a:xfrm>
          <a:prstGeom prst="rightBrace">
            <a:avLst>
              <a:gd name="adj1" fmla="val 47431"/>
              <a:gd name="adj2"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Text Box 51"/>
          <p:cNvSpPr txBox="1">
            <a:spLocks noChangeArrowheads="1"/>
          </p:cNvSpPr>
          <p:nvPr/>
        </p:nvSpPr>
        <p:spPr bwMode="auto">
          <a:xfrm>
            <a:off x="6000751" y="3417122"/>
            <a:ext cx="534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1</a:t>
            </a:r>
            <a:r>
              <a:rPr lang="zh-CN" altLang="en-US" b="1"/>
              <a:t>组</a:t>
            </a:r>
          </a:p>
        </p:txBody>
      </p:sp>
      <p:sp>
        <p:nvSpPr>
          <p:cNvPr id="101" name="AutoShape 52"/>
          <p:cNvSpPr>
            <a:spLocks/>
          </p:cNvSpPr>
          <p:nvPr/>
        </p:nvSpPr>
        <p:spPr bwMode="auto">
          <a:xfrm>
            <a:off x="5789614" y="4522022"/>
            <a:ext cx="211137" cy="1201738"/>
          </a:xfrm>
          <a:prstGeom prst="rightBrace">
            <a:avLst>
              <a:gd name="adj1" fmla="val 47431"/>
              <a:gd name="adj2"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Text Box 53"/>
          <p:cNvSpPr txBox="1">
            <a:spLocks noChangeArrowheads="1"/>
          </p:cNvSpPr>
          <p:nvPr/>
        </p:nvSpPr>
        <p:spPr bwMode="auto">
          <a:xfrm>
            <a:off x="6000751" y="4949060"/>
            <a:ext cx="7681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127</a:t>
            </a:r>
            <a:r>
              <a:rPr lang="zh-CN" altLang="en-US" b="1"/>
              <a:t>组</a:t>
            </a:r>
          </a:p>
        </p:txBody>
      </p:sp>
      <p:sp>
        <p:nvSpPr>
          <p:cNvPr id="103" name="Text Box 70"/>
          <p:cNvSpPr txBox="1">
            <a:spLocks noChangeArrowheads="1"/>
          </p:cNvSpPr>
          <p:nvPr/>
        </p:nvSpPr>
        <p:spPr bwMode="auto">
          <a:xfrm>
            <a:off x="4438650" y="1318448"/>
            <a:ext cx="101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dirty="0"/>
              <a:t>主存</a:t>
            </a:r>
          </a:p>
        </p:txBody>
      </p:sp>
      <p:cxnSp>
        <p:nvCxnSpPr>
          <p:cNvPr id="104" name="AutoShape 71"/>
          <p:cNvCxnSpPr>
            <a:cxnSpLocks noChangeShapeType="1"/>
            <a:stCxn id="82" idx="1"/>
            <a:endCxn id="72" idx="3"/>
          </p:cNvCxnSpPr>
          <p:nvPr/>
        </p:nvCxnSpPr>
        <p:spPr bwMode="auto">
          <a:xfrm flipH="1">
            <a:off x="3638550" y="1896297"/>
            <a:ext cx="654050" cy="592138"/>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AutoShape 72"/>
          <p:cNvCxnSpPr>
            <a:cxnSpLocks noChangeShapeType="1"/>
            <a:stCxn id="83" idx="1"/>
            <a:endCxn id="76" idx="3"/>
          </p:cNvCxnSpPr>
          <p:nvPr/>
        </p:nvCxnSpPr>
        <p:spPr bwMode="auto">
          <a:xfrm flipH="1">
            <a:off x="3638550" y="2201098"/>
            <a:ext cx="654050" cy="59372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73"/>
          <p:cNvCxnSpPr>
            <a:cxnSpLocks noChangeShapeType="1"/>
            <a:stCxn id="85" idx="1"/>
            <a:endCxn id="80" idx="3"/>
          </p:cNvCxnSpPr>
          <p:nvPr/>
        </p:nvCxnSpPr>
        <p:spPr bwMode="auto">
          <a:xfrm flipH="1">
            <a:off x="3638550" y="2812286"/>
            <a:ext cx="654050" cy="60007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74"/>
          <p:cNvCxnSpPr>
            <a:cxnSpLocks noChangeShapeType="1"/>
            <a:stCxn id="92" idx="1"/>
            <a:endCxn id="72" idx="3"/>
          </p:cNvCxnSpPr>
          <p:nvPr/>
        </p:nvCxnSpPr>
        <p:spPr bwMode="auto">
          <a:xfrm flipH="1" flipV="1">
            <a:off x="3638550" y="2488436"/>
            <a:ext cx="654050" cy="2166937"/>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75"/>
          <p:cNvCxnSpPr>
            <a:cxnSpLocks noChangeShapeType="1"/>
            <a:stCxn id="93" idx="1"/>
            <a:endCxn id="76" idx="3"/>
          </p:cNvCxnSpPr>
          <p:nvPr/>
        </p:nvCxnSpPr>
        <p:spPr bwMode="auto">
          <a:xfrm flipH="1" flipV="1">
            <a:off x="3638550" y="2794822"/>
            <a:ext cx="654050" cy="216535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76"/>
          <p:cNvCxnSpPr>
            <a:cxnSpLocks noChangeShapeType="1"/>
            <a:stCxn id="95" idx="1"/>
            <a:endCxn id="80" idx="3"/>
          </p:cNvCxnSpPr>
          <p:nvPr/>
        </p:nvCxnSpPr>
        <p:spPr bwMode="auto">
          <a:xfrm flipH="1" flipV="1">
            <a:off x="3638550" y="3412360"/>
            <a:ext cx="654050" cy="21590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Rectangle 54"/>
          <p:cNvSpPr>
            <a:spLocks noChangeArrowheads="1"/>
          </p:cNvSpPr>
          <p:nvPr/>
        </p:nvSpPr>
        <p:spPr bwMode="auto">
          <a:xfrm>
            <a:off x="6907597" y="1543050"/>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lang="zh-CN" altLang="en-US" b="1"/>
              <a:t>组号</a:t>
            </a:r>
          </a:p>
        </p:txBody>
      </p:sp>
      <p:sp>
        <p:nvSpPr>
          <p:cNvPr id="111" name="Rectangle 55"/>
          <p:cNvSpPr>
            <a:spLocks noChangeArrowheads="1"/>
          </p:cNvSpPr>
          <p:nvPr/>
        </p:nvSpPr>
        <p:spPr bwMode="auto">
          <a:xfrm>
            <a:off x="7828348" y="1543050"/>
            <a:ext cx="1201737"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lang="zh-CN" altLang="en-US" b="1"/>
              <a:t>组内页号</a:t>
            </a:r>
          </a:p>
        </p:txBody>
      </p:sp>
      <p:sp>
        <p:nvSpPr>
          <p:cNvPr id="112" name="Rectangle 57"/>
          <p:cNvSpPr>
            <a:spLocks noChangeArrowheads="1"/>
          </p:cNvSpPr>
          <p:nvPr/>
        </p:nvSpPr>
        <p:spPr bwMode="auto">
          <a:xfrm>
            <a:off x="9030084" y="1543050"/>
            <a:ext cx="1201738"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页内地址</a:t>
            </a:r>
          </a:p>
        </p:txBody>
      </p:sp>
      <p:sp>
        <p:nvSpPr>
          <p:cNvPr id="113" name="Text Box 58"/>
          <p:cNvSpPr txBox="1">
            <a:spLocks noChangeArrowheads="1"/>
          </p:cNvSpPr>
          <p:nvPr/>
        </p:nvSpPr>
        <p:spPr bwMode="auto">
          <a:xfrm>
            <a:off x="7199697" y="1966912"/>
            <a:ext cx="4251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XX</a:t>
            </a:r>
          </a:p>
        </p:txBody>
      </p:sp>
      <p:sp>
        <p:nvSpPr>
          <p:cNvPr id="114" name="Text Box 59"/>
          <p:cNvSpPr txBox="1">
            <a:spLocks noChangeArrowheads="1"/>
          </p:cNvSpPr>
          <p:nvPr/>
        </p:nvSpPr>
        <p:spPr bwMode="auto">
          <a:xfrm>
            <a:off x="8193472" y="1966912"/>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YY</a:t>
            </a:r>
          </a:p>
        </p:txBody>
      </p:sp>
      <p:sp>
        <p:nvSpPr>
          <p:cNvPr id="115" name="Text Box 60"/>
          <p:cNvSpPr txBox="1">
            <a:spLocks noChangeArrowheads="1"/>
          </p:cNvSpPr>
          <p:nvPr/>
        </p:nvSpPr>
        <p:spPr bwMode="auto">
          <a:xfrm>
            <a:off x="9396797" y="1966912"/>
            <a:ext cx="399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ZZ</a:t>
            </a:r>
          </a:p>
        </p:txBody>
      </p:sp>
      <p:sp>
        <p:nvSpPr>
          <p:cNvPr id="116" name="Text Box 61"/>
          <p:cNvSpPr txBox="1">
            <a:spLocks noChangeArrowheads="1"/>
          </p:cNvSpPr>
          <p:nvPr/>
        </p:nvSpPr>
        <p:spPr bwMode="auto">
          <a:xfrm>
            <a:off x="7155247" y="1176338"/>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7</a:t>
            </a:r>
          </a:p>
        </p:txBody>
      </p:sp>
      <p:sp>
        <p:nvSpPr>
          <p:cNvPr id="117" name="Text Box 62"/>
          <p:cNvSpPr txBox="1">
            <a:spLocks noChangeArrowheads="1"/>
          </p:cNvSpPr>
          <p:nvPr/>
        </p:nvSpPr>
        <p:spPr bwMode="auto">
          <a:xfrm>
            <a:off x="8149022" y="1176338"/>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p>
        </p:txBody>
      </p:sp>
      <p:sp>
        <p:nvSpPr>
          <p:cNvPr id="118" name="Text Box 63"/>
          <p:cNvSpPr txBox="1">
            <a:spLocks noChangeArrowheads="1"/>
          </p:cNvSpPr>
          <p:nvPr/>
        </p:nvSpPr>
        <p:spPr bwMode="auto">
          <a:xfrm>
            <a:off x="9352347" y="1176338"/>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9</a:t>
            </a:r>
          </a:p>
        </p:txBody>
      </p:sp>
      <p:sp>
        <p:nvSpPr>
          <p:cNvPr id="119" name="Text Box 64"/>
          <p:cNvSpPr txBox="1">
            <a:spLocks noChangeArrowheads="1"/>
          </p:cNvSpPr>
          <p:nvPr/>
        </p:nvSpPr>
        <p:spPr bwMode="auto">
          <a:xfrm>
            <a:off x="7520373" y="2903538"/>
            <a:ext cx="1874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t>定位</a:t>
            </a:r>
            <a:r>
              <a:rPr lang="en-US" altLang="zh-CN" sz="2000" b="1"/>
              <a:t>Cache</a:t>
            </a:r>
            <a:r>
              <a:rPr lang="zh-CN" altLang="en-US" sz="2000" b="1"/>
              <a:t>页，读取组号</a:t>
            </a:r>
          </a:p>
        </p:txBody>
      </p:sp>
      <p:sp>
        <p:nvSpPr>
          <p:cNvPr id="120" name="Line 65"/>
          <p:cNvSpPr>
            <a:spLocks noChangeShapeType="1"/>
          </p:cNvSpPr>
          <p:nvPr/>
        </p:nvSpPr>
        <p:spPr bwMode="auto">
          <a:xfrm>
            <a:off x="8458584" y="2314575"/>
            <a:ext cx="0" cy="5889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 name="Line 66"/>
          <p:cNvSpPr>
            <a:spLocks noChangeShapeType="1"/>
          </p:cNvSpPr>
          <p:nvPr/>
        </p:nvSpPr>
        <p:spPr bwMode="auto">
          <a:xfrm>
            <a:off x="8444297" y="3570288"/>
            <a:ext cx="0" cy="58896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 name="Text Box 67"/>
          <p:cNvSpPr txBox="1">
            <a:spLocks noChangeArrowheads="1"/>
          </p:cNvSpPr>
          <p:nvPr/>
        </p:nvSpPr>
        <p:spPr bwMode="auto">
          <a:xfrm>
            <a:off x="7828348" y="4159251"/>
            <a:ext cx="1247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t>相等吗？</a:t>
            </a:r>
          </a:p>
        </p:txBody>
      </p:sp>
      <p:sp>
        <p:nvSpPr>
          <p:cNvPr id="123" name="Freeform 68"/>
          <p:cNvSpPr>
            <a:spLocks/>
          </p:cNvSpPr>
          <p:nvPr/>
        </p:nvSpPr>
        <p:spPr bwMode="auto">
          <a:xfrm>
            <a:off x="7206048" y="2352676"/>
            <a:ext cx="636587" cy="2001837"/>
          </a:xfrm>
          <a:custGeom>
            <a:avLst/>
            <a:gdLst>
              <a:gd name="T0" fmla="*/ 128 w 401"/>
              <a:gd name="T1" fmla="*/ 0 h 1261"/>
              <a:gd name="T2" fmla="*/ 4 w 401"/>
              <a:gd name="T3" fmla="*/ 615 h 1261"/>
              <a:gd name="T4" fmla="*/ 105 w 401"/>
              <a:gd name="T5" fmla="*/ 1074 h 1261"/>
              <a:gd name="T6" fmla="*/ 401 w 401"/>
              <a:gd name="T7" fmla="*/ 1261 h 1261"/>
            </a:gdLst>
            <a:ahLst/>
            <a:cxnLst>
              <a:cxn ang="0">
                <a:pos x="T0" y="T1"/>
              </a:cxn>
              <a:cxn ang="0">
                <a:pos x="T2" y="T3"/>
              </a:cxn>
              <a:cxn ang="0">
                <a:pos x="T4" y="T5"/>
              </a:cxn>
              <a:cxn ang="0">
                <a:pos x="T6" y="T7"/>
              </a:cxn>
            </a:cxnLst>
            <a:rect l="0" t="0" r="r" b="b"/>
            <a:pathLst>
              <a:path w="401" h="1261">
                <a:moveTo>
                  <a:pt x="128" y="0"/>
                </a:moveTo>
                <a:cubicBezTo>
                  <a:pt x="68" y="218"/>
                  <a:pt x="8" y="436"/>
                  <a:pt x="4" y="615"/>
                </a:cubicBezTo>
                <a:cubicBezTo>
                  <a:pt x="0" y="794"/>
                  <a:pt x="39" y="966"/>
                  <a:pt x="105" y="1074"/>
                </a:cubicBezTo>
                <a:cubicBezTo>
                  <a:pt x="171" y="1182"/>
                  <a:pt x="286" y="1221"/>
                  <a:pt x="401" y="1261"/>
                </a:cubicBezTo>
              </a:path>
            </a:pathLst>
          </a:custGeom>
          <a:noFill/>
          <a:ln w="28575" cap="flat" cmpd="sng">
            <a:solidFill>
              <a:srgbClr val="990033"/>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 name="Text Box 69"/>
          <p:cNvSpPr txBox="1">
            <a:spLocks noChangeArrowheads="1"/>
          </p:cNvSpPr>
          <p:nvPr/>
        </p:nvSpPr>
        <p:spPr bwMode="auto">
          <a:xfrm>
            <a:off x="7414009" y="4818063"/>
            <a:ext cx="2698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solidFill>
                  <a:srgbClr val="990033"/>
                </a:solidFill>
              </a:rPr>
              <a:t>据此判断内存目标页是否在</a:t>
            </a:r>
            <a:r>
              <a:rPr lang="en-US" altLang="zh-CN" sz="2000" b="1">
                <a:solidFill>
                  <a:srgbClr val="990033"/>
                </a:solidFill>
              </a:rPr>
              <a:t>Cache</a:t>
            </a:r>
            <a:r>
              <a:rPr lang="zh-CN" altLang="en-US" sz="2000" b="1">
                <a:solidFill>
                  <a:srgbClr val="990033"/>
                </a:solidFill>
              </a:rPr>
              <a:t>中</a:t>
            </a:r>
          </a:p>
        </p:txBody>
      </p:sp>
    </p:spTree>
    <p:extLst>
      <p:ext uri="{BB962C8B-B14F-4D97-AF65-F5344CB8AC3E}">
        <p14:creationId xmlns:p14="http://schemas.microsoft.com/office/powerpoint/2010/main" val="3580575386"/>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up)">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wipe(up)">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down)">
                                      <p:cBhvr>
                                        <p:cTn id="22" dur="500"/>
                                        <p:tgtEl>
                                          <p:spTgt spid="9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down)">
                                      <p:cBhvr>
                                        <p:cTn id="25" dur="500"/>
                                        <p:tgtEl>
                                          <p:spTgt spid="9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wipe(down)">
                                      <p:cBhvr>
                                        <p:cTn id="30" dur="500"/>
                                        <p:tgtEl>
                                          <p:spTgt spid="9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wipe(down)">
                                      <p:cBhvr>
                                        <p:cTn id="33" dur="500"/>
                                        <p:tgtEl>
                                          <p:spTgt spid="1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wipe(down)">
                                      <p:cBhvr>
                                        <p:cTn id="38" dur="500"/>
                                        <p:tgtEl>
                                          <p:spTgt spid="10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down)">
                                      <p:cBhvr>
                                        <p:cTn id="41" dur="500"/>
                                        <p:tgtEl>
                                          <p:spTgt spid="10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wipe(right)">
                                      <p:cBhvr>
                                        <p:cTn id="46" dur="500"/>
                                        <p:tgtEl>
                                          <p:spTgt spid="10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wipe(right)">
                                      <p:cBhvr>
                                        <p:cTn id="51" dur="500"/>
                                        <p:tgtEl>
                                          <p:spTgt spid="10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right)">
                                      <p:cBhvr>
                                        <p:cTn id="56" dur="500"/>
                                        <p:tgtEl>
                                          <p:spTgt spid="10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wipe(right)">
                                      <p:cBhvr>
                                        <p:cTn id="61" dur="500"/>
                                        <p:tgtEl>
                                          <p:spTgt spid="10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8"/>
                                        </p:tgtEl>
                                        <p:attrNameLst>
                                          <p:attrName>style.visibility</p:attrName>
                                        </p:attrNameLst>
                                      </p:cBhvr>
                                      <p:to>
                                        <p:strVal val="visible"/>
                                      </p:to>
                                    </p:set>
                                    <p:animEffect transition="in" filter="wipe(right)">
                                      <p:cBhvr>
                                        <p:cTn id="66" dur="500"/>
                                        <p:tgtEl>
                                          <p:spTgt spid="10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09"/>
                                        </p:tgtEl>
                                        <p:attrNameLst>
                                          <p:attrName>style.visibility</p:attrName>
                                        </p:attrNameLst>
                                      </p:cBhvr>
                                      <p:to>
                                        <p:strVal val="visible"/>
                                      </p:to>
                                    </p:set>
                                    <p:animEffect transition="in" filter="wipe(right)">
                                      <p:cBhvr>
                                        <p:cTn id="71" dur="500"/>
                                        <p:tgtEl>
                                          <p:spTgt spid="10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19"/>
                                        </p:tgtEl>
                                        <p:attrNameLst>
                                          <p:attrName>style.visibility</p:attrName>
                                        </p:attrNameLst>
                                      </p:cBhvr>
                                      <p:to>
                                        <p:strVal val="visible"/>
                                      </p:to>
                                    </p:set>
                                    <p:animEffect transition="in" filter="wipe(up)">
                                      <p:cBhvr>
                                        <p:cTn id="76" dur="500"/>
                                        <p:tgtEl>
                                          <p:spTgt spid="119"/>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wipe(up)">
                                      <p:cBhvr>
                                        <p:cTn id="79" dur="500"/>
                                        <p:tgtEl>
                                          <p:spTgt spid="120"/>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21"/>
                                        </p:tgtEl>
                                        <p:attrNameLst>
                                          <p:attrName>style.visibility</p:attrName>
                                        </p:attrNameLst>
                                      </p:cBhvr>
                                      <p:to>
                                        <p:strVal val="visible"/>
                                      </p:to>
                                    </p:set>
                                    <p:animEffect transition="in" filter="wipe(up)">
                                      <p:cBhvr>
                                        <p:cTn id="82" dur="500"/>
                                        <p:tgtEl>
                                          <p:spTgt spid="1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22"/>
                                        </p:tgtEl>
                                        <p:attrNameLst>
                                          <p:attrName>style.visibility</p:attrName>
                                        </p:attrNameLst>
                                      </p:cBhvr>
                                      <p:to>
                                        <p:strVal val="visible"/>
                                      </p:to>
                                    </p:set>
                                    <p:animEffect transition="in" filter="wipe(up)">
                                      <p:cBhvr>
                                        <p:cTn id="87" dur="500"/>
                                        <p:tgtEl>
                                          <p:spTgt spid="12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wipe(up)">
                                      <p:cBhvr>
                                        <p:cTn id="92" dur="500"/>
                                        <p:tgtEl>
                                          <p:spTgt spid="123"/>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124"/>
                                        </p:tgtEl>
                                        <p:attrNameLst>
                                          <p:attrName>style.visibility</p:attrName>
                                        </p:attrNameLst>
                                      </p:cBhvr>
                                      <p:to>
                                        <p:strVal val="visible"/>
                                      </p:to>
                                    </p:set>
                                    <p:anim calcmode="lin" valueType="num">
                                      <p:cBhvr>
                                        <p:cTn id="97" dur="500" fill="hold"/>
                                        <p:tgtEl>
                                          <p:spTgt spid="124"/>
                                        </p:tgtEl>
                                        <p:attrNameLst>
                                          <p:attrName>ppt_w</p:attrName>
                                        </p:attrNameLst>
                                      </p:cBhvr>
                                      <p:tavLst>
                                        <p:tav tm="0">
                                          <p:val>
                                            <p:fltVal val="0"/>
                                          </p:val>
                                        </p:tav>
                                        <p:tav tm="100000">
                                          <p:val>
                                            <p:strVal val="#ppt_w"/>
                                          </p:val>
                                        </p:tav>
                                      </p:tavLst>
                                    </p:anim>
                                    <p:anim calcmode="lin" valueType="num">
                                      <p:cBhvr>
                                        <p:cTn id="98" dur="500" fill="hold"/>
                                        <p:tgtEl>
                                          <p:spTgt spid="1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p:bldP spid="99" grpId="0" animBg="1"/>
      <p:bldP spid="100" grpId="0"/>
      <p:bldP spid="101" grpId="0" animBg="1"/>
      <p:bldP spid="102" grpId="0"/>
      <p:bldP spid="119" grpId="0"/>
      <p:bldP spid="120" grpId="0" animBg="1"/>
      <p:bldP spid="121" grpId="0" animBg="1"/>
      <p:bldP spid="122" grpId="0"/>
      <p:bldP spid="123" grpId="0" animBg="1"/>
      <p:bldP spid="1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2112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a:solidFill>
                  <a:srgbClr val="0000FF"/>
                </a:solidFill>
                <a:latin typeface="华文中宋" panose="02010600040101010101" pitchFamily="2" charset="-122"/>
                <a:ea typeface="华文中宋" panose="02010600040101010101" pitchFamily="2" charset="-122"/>
              </a:rPr>
              <a:t>基本的</a:t>
            </a:r>
            <a:r>
              <a:rPr lang="en-US" altLang="zh-CN" sz="2800" b="1" dirty="0">
                <a:solidFill>
                  <a:srgbClr val="0000FF"/>
                </a:solidFill>
                <a:latin typeface="华文中宋" panose="02010600040101010101" pitchFamily="2" charset="-122"/>
                <a:ea typeface="华文中宋" panose="02010600040101010101" pitchFamily="2" charset="-122"/>
              </a:rPr>
              <a:t>Cache</a:t>
            </a:r>
            <a:r>
              <a:rPr lang="zh-CN" altLang="en-US" sz="2800" b="1" dirty="0">
                <a:solidFill>
                  <a:srgbClr val="0000FF"/>
                </a:solidFill>
                <a:latin typeface="华文中宋" panose="02010600040101010101" pitchFamily="2" charset="-122"/>
                <a:ea typeface="华文中宋" panose="02010600040101010101" pitchFamily="2" charset="-122"/>
              </a:rPr>
              <a:t>访问</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
        <p:nvSpPr>
          <p:cNvPr id="6" name="Rectangle 2">
            <a:extLst>
              <a:ext uri="{FF2B5EF4-FFF2-40B4-BE49-F238E27FC236}">
                <a16:creationId xmlns:a16="http://schemas.microsoft.com/office/drawing/2014/main" id="{F063166A-291B-4693-A2EC-8922D653EA8E}"/>
              </a:ext>
            </a:extLst>
          </p:cNvPr>
          <p:cNvSpPr>
            <a:spLocks noChangeArrowheads="1"/>
          </p:cNvSpPr>
          <p:nvPr/>
        </p:nvSpPr>
        <p:spPr bwMode="auto">
          <a:xfrm>
            <a:off x="837309" y="1138741"/>
            <a:ext cx="6111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itchFamily="2" charset="2"/>
              <a:buChar char="n"/>
            </a:pPr>
            <a:r>
              <a:rPr lang="zh-CN" altLang="en-US" sz="3200" b="1" dirty="0">
                <a:latin typeface="+mn-ea"/>
              </a:rPr>
              <a:t>内存地址结构的设计</a:t>
            </a:r>
            <a:endParaRPr lang="zh-CN" altLang="en-US" sz="3200" b="1" baseline="30000" dirty="0">
              <a:latin typeface="+mn-ea"/>
            </a:endParaRPr>
          </a:p>
        </p:txBody>
      </p:sp>
      <p:sp>
        <p:nvSpPr>
          <p:cNvPr id="7" name="Rectangle 2">
            <a:extLst>
              <a:ext uri="{FF2B5EF4-FFF2-40B4-BE49-F238E27FC236}">
                <a16:creationId xmlns:a16="http://schemas.microsoft.com/office/drawing/2014/main" id="{A3A9B8C8-9155-447B-B106-9322FEC1D28F}"/>
              </a:ext>
            </a:extLst>
          </p:cNvPr>
          <p:cNvSpPr>
            <a:spLocks noChangeArrowheads="1"/>
          </p:cNvSpPr>
          <p:nvPr/>
        </p:nvSpPr>
        <p:spPr bwMode="auto">
          <a:xfrm>
            <a:off x="1219839" y="3545135"/>
            <a:ext cx="1778049" cy="5760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t>组号</a:t>
            </a:r>
          </a:p>
        </p:txBody>
      </p:sp>
      <p:sp>
        <p:nvSpPr>
          <p:cNvPr id="12" name="Rectangle 2">
            <a:extLst>
              <a:ext uri="{FF2B5EF4-FFF2-40B4-BE49-F238E27FC236}">
                <a16:creationId xmlns:a16="http://schemas.microsoft.com/office/drawing/2014/main" id="{893562DB-1FD7-4735-885C-C8F746A3B136}"/>
              </a:ext>
            </a:extLst>
          </p:cNvPr>
          <p:cNvSpPr>
            <a:spLocks noChangeArrowheads="1"/>
          </p:cNvSpPr>
          <p:nvPr/>
        </p:nvSpPr>
        <p:spPr bwMode="auto">
          <a:xfrm>
            <a:off x="2997888" y="3545135"/>
            <a:ext cx="1296144" cy="5760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t>组内页号</a:t>
            </a:r>
          </a:p>
        </p:txBody>
      </p:sp>
      <p:sp>
        <p:nvSpPr>
          <p:cNvPr id="13" name="Rectangle 2">
            <a:extLst>
              <a:ext uri="{FF2B5EF4-FFF2-40B4-BE49-F238E27FC236}">
                <a16:creationId xmlns:a16="http://schemas.microsoft.com/office/drawing/2014/main" id="{C70BF8BB-C2B7-414F-8489-FEAAAF45B243}"/>
              </a:ext>
            </a:extLst>
          </p:cNvPr>
          <p:cNvSpPr>
            <a:spLocks noChangeArrowheads="1"/>
          </p:cNvSpPr>
          <p:nvPr/>
        </p:nvSpPr>
        <p:spPr bwMode="auto">
          <a:xfrm>
            <a:off x="4294032" y="3545135"/>
            <a:ext cx="2871698" cy="5760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t>数据页（</a:t>
            </a:r>
            <a:r>
              <a:rPr lang="en-US" altLang="zh-CN" sz="2000" b="1" dirty="0"/>
              <a:t>512B</a:t>
            </a:r>
            <a:r>
              <a:rPr lang="zh-CN" altLang="en-US" sz="2000" b="1" dirty="0"/>
              <a:t>）</a:t>
            </a:r>
          </a:p>
        </p:txBody>
      </p:sp>
      <p:sp>
        <p:nvSpPr>
          <p:cNvPr id="14" name="Text Box 70">
            <a:extLst>
              <a:ext uri="{FF2B5EF4-FFF2-40B4-BE49-F238E27FC236}">
                <a16:creationId xmlns:a16="http://schemas.microsoft.com/office/drawing/2014/main" id="{5C3F29FB-BED2-4E0D-8267-AA8A3E6BABB0}"/>
              </a:ext>
            </a:extLst>
          </p:cNvPr>
          <p:cNvSpPr txBox="1">
            <a:spLocks noChangeArrowheads="1"/>
          </p:cNvSpPr>
          <p:nvPr/>
        </p:nvSpPr>
        <p:spPr bwMode="auto">
          <a:xfrm>
            <a:off x="3259335" y="3105035"/>
            <a:ext cx="101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dirty="0"/>
              <a:t>4</a:t>
            </a:r>
            <a:r>
              <a:rPr lang="zh-CN" altLang="en-US" sz="2400" b="1" dirty="0"/>
              <a:t>位</a:t>
            </a:r>
          </a:p>
        </p:txBody>
      </p:sp>
      <p:sp>
        <p:nvSpPr>
          <p:cNvPr id="15" name="Text Box 70">
            <a:extLst>
              <a:ext uri="{FF2B5EF4-FFF2-40B4-BE49-F238E27FC236}">
                <a16:creationId xmlns:a16="http://schemas.microsoft.com/office/drawing/2014/main" id="{FD720DB0-0682-45A4-A1AA-DFC347649C5F}"/>
              </a:ext>
            </a:extLst>
          </p:cNvPr>
          <p:cNvSpPr txBox="1">
            <a:spLocks noChangeArrowheads="1"/>
          </p:cNvSpPr>
          <p:nvPr/>
        </p:nvSpPr>
        <p:spPr bwMode="auto">
          <a:xfrm>
            <a:off x="1720939" y="3105035"/>
            <a:ext cx="101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dirty="0"/>
              <a:t>7</a:t>
            </a:r>
            <a:r>
              <a:rPr lang="zh-CN" altLang="en-US" sz="2400" b="1" dirty="0"/>
              <a:t>位</a:t>
            </a:r>
          </a:p>
        </p:txBody>
      </p:sp>
      <p:sp>
        <p:nvSpPr>
          <p:cNvPr id="16" name="Rectangle 108">
            <a:extLst>
              <a:ext uri="{FF2B5EF4-FFF2-40B4-BE49-F238E27FC236}">
                <a16:creationId xmlns:a16="http://schemas.microsoft.com/office/drawing/2014/main" id="{3238622D-A38A-41EB-B8E3-AB3360362CC5}"/>
              </a:ext>
            </a:extLst>
          </p:cNvPr>
          <p:cNvSpPr>
            <a:spLocks noChangeArrowheads="1"/>
          </p:cNvSpPr>
          <p:nvPr/>
        </p:nvSpPr>
        <p:spPr bwMode="auto">
          <a:xfrm>
            <a:off x="1093840" y="2178340"/>
            <a:ext cx="7937698" cy="523220"/>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square" anchor="ctr" anchorCtr="1">
            <a:noAutofit/>
          </a:bodyPr>
          <a:lstStyle/>
          <a:p>
            <a:pPr algn="ctr"/>
            <a:r>
              <a:rPr lang="zh-CN" altLang="en-US" sz="2800" b="1" dirty="0">
                <a:effectLst>
                  <a:outerShdw blurRad="38100" dist="38100" dir="2700000" algn="tl">
                    <a:srgbClr val="C0C0C0"/>
                  </a:outerShdw>
                </a:effectLst>
                <a:latin typeface="+mn-ea"/>
              </a:rPr>
              <a:t>主存的容量为</a:t>
            </a:r>
            <a:r>
              <a:rPr lang="en-US" altLang="zh-CN" sz="2800" b="1" dirty="0">
                <a:effectLst>
                  <a:outerShdw blurRad="38100" dist="38100" dir="2700000" algn="tl">
                    <a:srgbClr val="C0C0C0"/>
                  </a:outerShdw>
                </a:effectLst>
                <a:latin typeface="+mn-ea"/>
              </a:rPr>
              <a:t>1MB</a:t>
            </a:r>
            <a:r>
              <a:rPr lang="zh-CN" altLang="en-US" sz="2800" b="1" dirty="0">
                <a:effectLst>
                  <a:outerShdw blurRad="38100" dist="38100" dir="2700000" algn="tl">
                    <a:srgbClr val="C0C0C0"/>
                  </a:outerShdw>
                </a:effectLst>
                <a:latin typeface="+mn-ea"/>
              </a:rPr>
              <a:t>，每页大小</a:t>
            </a:r>
            <a:r>
              <a:rPr lang="en-US" altLang="zh-CN" sz="2800" b="1" dirty="0">
                <a:effectLst>
                  <a:outerShdw blurRad="38100" dist="38100" dir="2700000" algn="tl">
                    <a:srgbClr val="C0C0C0"/>
                  </a:outerShdw>
                </a:effectLst>
                <a:latin typeface="+mn-ea"/>
              </a:rPr>
              <a:t>512B,</a:t>
            </a:r>
            <a:r>
              <a:rPr lang="zh-CN" altLang="en-US" sz="2800" b="1" dirty="0">
                <a:effectLst>
                  <a:outerShdw blurRad="38100" dist="38100" dir="2700000" algn="tl">
                    <a:srgbClr val="C0C0C0"/>
                  </a:outerShdw>
                </a:effectLst>
                <a:latin typeface="+mn-ea"/>
              </a:rPr>
              <a:t>分为</a:t>
            </a:r>
            <a:r>
              <a:rPr lang="en-US" altLang="zh-CN" sz="2800" b="1" dirty="0">
                <a:effectLst>
                  <a:outerShdw blurRad="38100" dist="38100" dir="2700000" algn="tl">
                    <a:srgbClr val="C0C0C0"/>
                  </a:outerShdw>
                </a:effectLst>
                <a:latin typeface="+mn-ea"/>
              </a:rPr>
              <a:t>2048</a:t>
            </a:r>
            <a:r>
              <a:rPr lang="zh-CN" altLang="en-US" sz="2800" b="1" dirty="0">
                <a:effectLst>
                  <a:outerShdw blurRad="38100" dist="38100" dir="2700000" algn="tl">
                    <a:srgbClr val="C0C0C0"/>
                  </a:outerShdw>
                </a:effectLst>
                <a:latin typeface="+mn-ea"/>
              </a:rPr>
              <a:t>页</a:t>
            </a:r>
          </a:p>
        </p:txBody>
      </p:sp>
      <mc:AlternateContent xmlns:mc="http://schemas.openxmlformats.org/markup-compatibility/2006" xmlns:a14="http://schemas.microsoft.com/office/drawing/2010/main">
        <mc:Choice Requires="a14">
          <p:sp>
            <p:nvSpPr>
              <p:cNvPr id="17" name="TextBox 1">
                <a:extLst>
                  <a:ext uri="{FF2B5EF4-FFF2-40B4-BE49-F238E27FC236}">
                    <a16:creationId xmlns:a16="http://schemas.microsoft.com/office/drawing/2014/main" id="{778B680E-5E14-4FC2-9458-7F7BEBBF83A5}"/>
                  </a:ext>
                </a:extLst>
              </p:cNvPr>
              <p:cNvSpPr txBox="1"/>
              <p:nvPr/>
            </p:nvSpPr>
            <p:spPr>
              <a:xfrm>
                <a:off x="6949184" y="4463174"/>
                <a:ext cx="1925021"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800" i="1" smtClean="0">
                          <a:latin typeface="Cambria Math"/>
                        </a:rPr>
                        <m:t>5</m:t>
                      </m:r>
                      <m:r>
                        <a:rPr lang="en-US" altLang="zh-CN" sz="2800" b="0" i="1" smtClean="0">
                          <a:latin typeface="Cambria Math"/>
                        </a:rPr>
                        <m:t>12=</m:t>
                      </m:r>
                      <m:sSup>
                        <m:sSupPr>
                          <m:ctrlPr>
                            <a:rPr lang="en-US" altLang="zh-CN" sz="2800" i="1" smtClean="0">
                              <a:latin typeface="Cambria Math" panose="02040503050406030204" pitchFamily="18" charset="0"/>
                            </a:rPr>
                          </m:ctrlPr>
                        </m:sSupPr>
                        <m:e>
                          <m:r>
                            <a:rPr lang="en-US" altLang="zh-CN" sz="2800" b="0" i="1" smtClean="0">
                              <a:latin typeface="Cambria Math"/>
                            </a:rPr>
                            <m:t>2</m:t>
                          </m:r>
                        </m:e>
                        <m:sup>
                          <m:r>
                            <a:rPr lang="en-US" altLang="zh-CN" sz="2800" b="0" i="1" smtClean="0">
                              <a:latin typeface="Cambria Math"/>
                            </a:rPr>
                            <m:t>9</m:t>
                          </m:r>
                        </m:sup>
                      </m:sSup>
                    </m:oMath>
                  </m:oMathPara>
                </a14:m>
                <a:endParaRPr lang="zh-CN" altLang="en-US" sz="2800" dirty="0"/>
              </a:p>
            </p:txBody>
          </p:sp>
        </mc:Choice>
        <mc:Fallback xmlns="">
          <p:sp>
            <p:nvSpPr>
              <p:cNvPr id="17" name="TextBox 1">
                <a:extLst>
                  <a:ext uri="{FF2B5EF4-FFF2-40B4-BE49-F238E27FC236}">
                    <a16:creationId xmlns:a16="http://schemas.microsoft.com/office/drawing/2014/main" id="{778B680E-5E14-4FC2-9458-7F7BEBBF83A5}"/>
                  </a:ext>
                </a:extLst>
              </p:cNvPr>
              <p:cNvSpPr txBox="1">
                <a:spLocks noRot="1" noChangeAspect="1" noMove="1" noResize="1" noEditPoints="1" noAdjustHandles="1" noChangeArrowheads="1" noChangeShapeType="1" noTextEdit="1"/>
              </p:cNvSpPr>
              <p:nvPr/>
            </p:nvSpPr>
            <p:spPr>
              <a:xfrm>
                <a:off x="6949184" y="4463174"/>
                <a:ext cx="1925021" cy="523220"/>
              </a:xfrm>
              <a:prstGeom prst="rect">
                <a:avLst/>
              </a:prstGeom>
              <a:blipFill>
                <a:blip r:embed="rId3"/>
                <a:stretch>
                  <a:fillRect/>
                </a:stretch>
              </a:blipFill>
            </p:spPr>
            <p:txBody>
              <a:bodyPr/>
              <a:lstStyle/>
              <a:p>
                <a:r>
                  <a:rPr lang="zh-CN" altLang="en-US">
                    <a:noFill/>
                  </a:rPr>
                  <a:t> </a:t>
                </a:r>
              </a:p>
            </p:txBody>
          </p:sp>
        </mc:Fallback>
      </mc:AlternateContent>
      <p:sp>
        <p:nvSpPr>
          <p:cNvPr id="18" name="Text Box 70">
            <a:extLst>
              <a:ext uri="{FF2B5EF4-FFF2-40B4-BE49-F238E27FC236}">
                <a16:creationId xmlns:a16="http://schemas.microsoft.com/office/drawing/2014/main" id="{8E05EBAB-3FED-47AD-94E8-810AE337E647}"/>
              </a:ext>
            </a:extLst>
          </p:cNvPr>
          <p:cNvSpPr txBox="1">
            <a:spLocks noChangeArrowheads="1"/>
          </p:cNvSpPr>
          <p:nvPr/>
        </p:nvSpPr>
        <p:spPr bwMode="auto">
          <a:xfrm>
            <a:off x="5221881" y="3010105"/>
            <a:ext cx="101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dirty="0"/>
              <a:t>9</a:t>
            </a:r>
            <a:r>
              <a:rPr lang="zh-CN" altLang="en-US" sz="2400" b="1" dirty="0"/>
              <a:t>位</a:t>
            </a:r>
          </a:p>
        </p:txBody>
      </p:sp>
      <p:cxnSp>
        <p:nvCxnSpPr>
          <p:cNvPr id="19" name="肘形连接符 3">
            <a:extLst>
              <a:ext uri="{FF2B5EF4-FFF2-40B4-BE49-F238E27FC236}">
                <a16:creationId xmlns:a16="http://schemas.microsoft.com/office/drawing/2014/main" id="{FB51C3CC-2BAB-42A5-927C-267C428AA0A6}"/>
              </a:ext>
            </a:extLst>
          </p:cNvPr>
          <p:cNvCxnSpPr>
            <a:stCxn id="13" idx="2"/>
            <a:endCxn id="17" idx="1"/>
          </p:cNvCxnSpPr>
          <p:nvPr/>
        </p:nvCxnSpPr>
        <p:spPr>
          <a:xfrm rot="16200000" flipH="1">
            <a:off x="6037740" y="3813339"/>
            <a:ext cx="603585" cy="1219303"/>
          </a:xfrm>
          <a:prstGeom prst="bentConnector2">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0070166-10F7-4F35-9440-CD7E686E6275}"/>
                  </a:ext>
                </a:extLst>
              </p:cNvPr>
              <p:cNvSpPr txBox="1"/>
              <p:nvPr/>
            </p:nvSpPr>
            <p:spPr>
              <a:xfrm>
                <a:off x="4767370" y="4778745"/>
                <a:ext cx="1925021"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800" i="1" smtClean="0">
                          <a:latin typeface="Cambria Math"/>
                        </a:rPr>
                        <m:t>1</m:t>
                      </m:r>
                      <m:r>
                        <a:rPr lang="en-US" altLang="zh-CN" sz="2800" b="0" i="1" smtClean="0">
                          <a:latin typeface="Cambria Math"/>
                        </a:rPr>
                        <m:t>6=</m:t>
                      </m:r>
                      <m:sSup>
                        <m:sSupPr>
                          <m:ctrlPr>
                            <a:rPr lang="en-US" altLang="zh-CN" sz="2800" i="1" smtClean="0">
                              <a:latin typeface="Cambria Math" panose="02040503050406030204" pitchFamily="18" charset="0"/>
                            </a:rPr>
                          </m:ctrlPr>
                        </m:sSupPr>
                        <m:e>
                          <m:r>
                            <a:rPr lang="en-US" altLang="zh-CN" sz="2800" b="0" i="1" smtClean="0">
                              <a:latin typeface="Cambria Math"/>
                            </a:rPr>
                            <m:t>2</m:t>
                          </m:r>
                        </m:e>
                        <m:sup>
                          <m:r>
                            <a:rPr lang="en-US" altLang="zh-CN" sz="2800" b="0" i="1" smtClean="0">
                              <a:latin typeface="Cambria Math"/>
                            </a:rPr>
                            <m:t>4</m:t>
                          </m:r>
                        </m:sup>
                      </m:sSup>
                    </m:oMath>
                  </m:oMathPara>
                </a14:m>
                <a:endParaRPr lang="zh-CN" altLang="en-US" sz="2800" dirty="0"/>
              </a:p>
            </p:txBody>
          </p:sp>
        </mc:Choice>
        <mc:Fallback xmlns="">
          <p:sp>
            <p:nvSpPr>
              <p:cNvPr id="20" name="TextBox 19">
                <a:extLst>
                  <a:ext uri="{FF2B5EF4-FFF2-40B4-BE49-F238E27FC236}">
                    <a16:creationId xmlns:a16="http://schemas.microsoft.com/office/drawing/2014/main" id="{B0070166-10F7-4F35-9440-CD7E686E6275}"/>
                  </a:ext>
                </a:extLst>
              </p:cNvPr>
              <p:cNvSpPr txBox="1">
                <a:spLocks noRot="1" noChangeAspect="1" noMove="1" noResize="1" noEditPoints="1" noAdjustHandles="1" noChangeArrowheads="1" noChangeShapeType="1" noTextEdit="1"/>
              </p:cNvSpPr>
              <p:nvPr/>
            </p:nvSpPr>
            <p:spPr>
              <a:xfrm>
                <a:off x="4767370" y="4778745"/>
                <a:ext cx="1925021" cy="523220"/>
              </a:xfrm>
              <a:prstGeom prst="rect">
                <a:avLst/>
              </a:prstGeom>
              <a:blipFill>
                <a:blip r:embed="rId4"/>
                <a:stretch>
                  <a:fillRect/>
                </a:stretch>
              </a:blipFill>
            </p:spPr>
            <p:txBody>
              <a:bodyPr/>
              <a:lstStyle/>
              <a:p>
                <a:r>
                  <a:rPr lang="zh-CN" altLang="en-US">
                    <a:noFill/>
                  </a:rPr>
                  <a:t> </a:t>
                </a:r>
              </a:p>
            </p:txBody>
          </p:sp>
        </mc:Fallback>
      </mc:AlternateContent>
      <p:cxnSp>
        <p:nvCxnSpPr>
          <p:cNvPr id="21" name="肘形连接符 20">
            <a:extLst>
              <a:ext uri="{FF2B5EF4-FFF2-40B4-BE49-F238E27FC236}">
                <a16:creationId xmlns:a16="http://schemas.microsoft.com/office/drawing/2014/main" id="{C82016C0-6757-4CD5-B1A1-C5B019BEB352}"/>
              </a:ext>
            </a:extLst>
          </p:cNvPr>
          <p:cNvCxnSpPr>
            <a:stCxn id="12" idx="2"/>
            <a:endCxn id="20" idx="1"/>
          </p:cNvCxnSpPr>
          <p:nvPr/>
        </p:nvCxnSpPr>
        <p:spPr>
          <a:xfrm rot="16200000" flipH="1">
            <a:off x="3747087" y="4020072"/>
            <a:ext cx="919156" cy="1121410"/>
          </a:xfrm>
          <a:prstGeom prst="bentConnector2">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3">
                <a:extLst>
                  <a:ext uri="{FF2B5EF4-FFF2-40B4-BE49-F238E27FC236}">
                    <a16:creationId xmlns:a16="http://schemas.microsoft.com/office/drawing/2014/main" id="{ADF94124-27DB-4B1A-A5F3-F12DEA597338}"/>
                  </a:ext>
                </a:extLst>
              </p:cNvPr>
              <p:cNvSpPr txBox="1"/>
              <p:nvPr/>
            </p:nvSpPr>
            <p:spPr>
              <a:xfrm>
                <a:off x="2534255" y="5301965"/>
                <a:ext cx="5056867"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800" b="0" i="1" smtClean="0">
                          <a:latin typeface="Cambria Math"/>
                        </a:rPr>
                        <m:t>2048/</m:t>
                      </m:r>
                      <m:r>
                        <a:rPr lang="en-US" altLang="zh-CN" sz="2800" i="1" smtClean="0">
                          <a:latin typeface="Cambria Math"/>
                        </a:rPr>
                        <m:t>1</m:t>
                      </m:r>
                      <m:r>
                        <a:rPr lang="en-US" altLang="zh-CN" sz="2800" b="0" i="1" smtClean="0">
                          <a:latin typeface="Cambria Math"/>
                        </a:rPr>
                        <m:t>6=</m:t>
                      </m:r>
                      <m:sSup>
                        <m:sSupPr>
                          <m:ctrlPr>
                            <a:rPr lang="en-US" altLang="zh-CN" sz="2800" i="1" smtClean="0">
                              <a:latin typeface="Cambria Math" panose="02040503050406030204" pitchFamily="18" charset="0"/>
                            </a:rPr>
                          </m:ctrlPr>
                        </m:sSupPr>
                        <m:e>
                          <m:r>
                            <a:rPr lang="en-US" altLang="zh-CN" sz="2800" b="0" i="1" smtClean="0">
                              <a:latin typeface="Cambria Math"/>
                            </a:rPr>
                            <m:t>128=2</m:t>
                          </m:r>
                        </m:e>
                        <m:sup>
                          <m:r>
                            <a:rPr lang="en-US" altLang="zh-CN" sz="2800" b="0" i="1" smtClean="0">
                              <a:latin typeface="Cambria Math"/>
                            </a:rPr>
                            <m:t>7</m:t>
                          </m:r>
                        </m:sup>
                      </m:sSup>
                    </m:oMath>
                  </m:oMathPara>
                </a14:m>
                <a:endParaRPr lang="zh-CN" altLang="en-US" sz="2800" dirty="0"/>
              </a:p>
            </p:txBody>
          </p:sp>
        </mc:Choice>
        <mc:Fallback xmlns="">
          <p:sp>
            <p:nvSpPr>
              <p:cNvPr id="22" name="TextBox 23">
                <a:extLst>
                  <a:ext uri="{FF2B5EF4-FFF2-40B4-BE49-F238E27FC236}">
                    <a16:creationId xmlns:a16="http://schemas.microsoft.com/office/drawing/2014/main" id="{ADF94124-27DB-4B1A-A5F3-F12DEA597338}"/>
                  </a:ext>
                </a:extLst>
              </p:cNvPr>
              <p:cNvSpPr txBox="1">
                <a:spLocks noRot="1" noChangeAspect="1" noMove="1" noResize="1" noEditPoints="1" noAdjustHandles="1" noChangeArrowheads="1" noChangeShapeType="1" noTextEdit="1"/>
              </p:cNvSpPr>
              <p:nvPr/>
            </p:nvSpPr>
            <p:spPr>
              <a:xfrm>
                <a:off x="2534255" y="5301965"/>
                <a:ext cx="5056867" cy="523220"/>
              </a:xfrm>
              <a:prstGeom prst="rect">
                <a:avLst/>
              </a:prstGeom>
              <a:blipFill>
                <a:blip r:embed="rId5"/>
                <a:stretch>
                  <a:fillRect/>
                </a:stretch>
              </a:blipFill>
            </p:spPr>
            <p:txBody>
              <a:bodyPr/>
              <a:lstStyle/>
              <a:p>
                <a:r>
                  <a:rPr lang="zh-CN" altLang="en-US">
                    <a:noFill/>
                  </a:rPr>
                  <a:t> </a:t>
                </a:r>
              </a:p>
            </p:txBody>
          </p:sp>
        </mc:Fallback>
      </mc:AlternateContent>
      <p:cxnSp>
        <p:nvCxnSpPr>
          <p:cNvPr id="23" name="肘形连接符 25">
            <a:extLst>
              <a:ext uri="{FF2B5EF4-FFF2-40B4-BE49-F238E27FC236}">
                <a16:creationId xmlns:a16="http://schemas.microsoft.com/office/drawing/2014/main" id="{137315B3-8C0A-41E8-900D-2D461CBA6F2F}"/>
              </a:ext>
            </a:extLst>
          </p:cNvPr>
          <p:cNvCxnSpPr>
            <a:stCxn id="7" idx="2"/>
            <a:endCxn id="22" idx="1"/>
          </p:cNvCxnSpPr>
          <p:nvPr/>
        </p:nvCxnSpPr>
        <p:spPr>
          <a:xfrm rot="16200000" flipH="1">
            <a:off x="1600371" y="4629691"/>
            <a:ext cx="1442376" cy="425391"/>
          </a:xfrm>
          <a:prstGeom prst="bentConnector2">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1">
                <a:extLst>
                  <a:ext uri="{FF2B5EF4-FFF2-40B4-BE49-F238E27FC236}">
                    <a16:creationId xmlns:a16="http://schemas.microsoft.com/office/drawing/2014/main" id="{E6A47B07-EA1F-402D-B9B2-C80CF3E0E3A7}"/>
                  </a:ext>
                </a:extLst>
              </p:cNvPr>
              <p:cNvSpPr txBox="1"/>
              <p:nvPr/>
            </p:nvSpPr>
            <p:spPr>
              <a:xfrm>
                <a:off x="1741645" y="6140757"/>
                <a:ext cx="553275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b="0" i="1" smtClean="0">
                          <a:latin typeface="Cambria Math"/>
                        </a:rPr>
                        <m:t>标记位</m:t>
                      </m:r>
                      <m:r>
                        <a:rPr lang="en-US" altLang="zh-CN" sz="2800" b="0" i="1" smtClean="0">
                          <a:latin typeface="Cambria Math"/>
                        </a:rPr>
                        <m:t>=2048</m:t>
                      </m:r>
                      <m:r>
                        <a:rPr lang="en-US" altLang="zh-CN" sz="2800" b="0" i="1" smtClean="0">
                          <a:latin typeface="Cambria Math"/>
                          <a:ea typeface="Cambria Math"/>
                        </a:rPr>
                        <m:t>÷16</m:t>
                      </m:r>
                      <m:r>
                        <a:rPr lang="en-US" altLang="zh-CN" sz="2800" i="1" smtClean="0">
                          <a:latin typeface="Cambria Math"/>
                        </a:rPr>
                        <m:t>=</m:t>
                      </m:r>
                      <m:r>
                        <a:rPr lang="en-US" altLang="zh-CN" sz="2800" b="0" i="1" smtClean="0">
                          <a:latin typeface="Cambria Math"/>
                        </a:rPr>
                        <m:t>128=</m:t>
                      </m:r>
                      <m:sSup>
                        <m:sSupPr>
                          <m:ctrlPr>
                            <a:rPr lang="en-US" altLang="zh-CN" sz="2800" i="1" smtClean="0">
                              <a:latin typeface="Cambria Math" panose="02040503050406030204" pitchFamily="18" charset="0"/>
                            </a:rPr>
                          </m:ctrlPr>
                        </m:sSupPr>
                        <m:e>
                          <m:r>
                            <a:rPr lang="en-US" altLang="zh-CN" sz="2800" b="0" i="1" smtClean="0">
                              <a:latin typeface="Cambria Math"/>
                            </a:rPr>
                            <m:t>2</m:t>
                          </m:r>
                        </m:e>
                        <m:sup>
                          <m:r>
                            <a:rPr lang="en-US" altLang="zh-CN" sz="2800" b="0" i="1" smtClean="0">
                              <a:latin typeface="Cambria Math"/>
                            </a:rPr>
                            <m:t>7</m:t>
                          </m:r>
                        </m:sup>
                      </m:sSup>
                    </m:oMath>
                  </m:oMathPara>
                </a14:m>
                <a:endParaRPr lang="zh-CN" altLang="en-US" sz="2800" dirty="0"/>
              </a:p>
            </p:txBody>
          </p:sp>
        </mc:Choice>
        <mc:Fallback xmlns="">
          <p:sp>
            <p:nvSpPr>
              <p:cNvPr id="24" name="TextBox 1">
                <a:extLst>
                  <a:ext uri="{FF2B5EF4-FFF2-40B4-BE49-F238E27FC236}">
                    <a16:creationId xmlns:a16="http://schemas.microsoft.com/office/drawing/2014/main" id="{E6A47B07-EA1F-402D-B9B2-C80CF3E0E3A7}"/>
                  </a:ext>
                </a:extLst>
              </p:cNvPr>
              <p:cNvSpPr txBox="1">
                <a:spLocks noRot="1" noChangeAspect="1" noMove="1" noResize="1" noEditPoints="1" noAdjustHandles="1" noChangeArrowheads="1" noChangeShapeType="1" noTextEdit="1"/>
              </p:cNvSpPr>
              <p:nvPr/>
            </p:nvSpPr>
            <p:spPr>
              <a:xfrm>
                <a:off x="1741645" y="6140757"/>
                <a:ext cx="5532754" cy="52322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6214906"/>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543425" y="315322"/>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rgbClr val="0000FF"/>
                </a:solidFill>
                <a:latin typeface="华文中宋" panose="02010600040101010101" pitchFamily="2" charset="-122"/>
                <a:ea typeface="华文中宋" panose="02010600040101010101" pitchFamily="2" charset="-122"/>
              </a:rPr>
              <a:t>Cache</a:t>
            </a:r>
            <a:r>
              <a:rPr lang="zh-CN" altLang="en-US" sz="2800" b="1" dirty="0">
                <a:solidFill>
                  <a:srgbClr val="0000FF"/>
                </a:solidFill>
                <a:latin typeface="华文中宋" panose="02010600040101010101" pitchFamily="2" charset="-122"/>
                <a:ea typeface="华文中宋" panose="02010600040101010101" pitchFamily="2" charset="-122"/>
              </a:rPr>
              <a:t>的访问</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
        <p:nvSpPr>
          <p:cNvPr id="8" name="Rectangle 2"/>
          <p:cNvSpPr>
            <a:spLocks noChangeArrowheads="1"/>
          </p:cNvSpPr>
          <p:nvPr/>
        </p:nvSpPr>
        <p:spPr bwMode="auto">
          <a:xfrm>
            <a:off x="2112581" y="1165266"/>
            <a:ext cx="6111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itchFamily="2" charset="2"/>
              <a:buChar char="n"/>
            </a:pPr>
            <a:r>
              <a:rPr lang="en-US" altLang="zh-CN" sz="3200" b="1" dirty="0">
                <a:latin typeface="+mn-ea"/>
              </a:rPr>
              <a:t>Cache</a:t>
            </a:r>
            <a:r>
              <a:rPr lang="zh-CN" altLang="en-US" sz="3200" b="1" dirty="0">
                <a:latin typeface="+mn-ea"/>
              </a:rPr>
              <a:t>地址结构的设计</a:t>
            </a:r>
            <a:endParaRPr lang="zh-CN" altLang="en-US" sz="3200" b="1" baseline="30000" dirty="0">
              <a:latin typeface="+mn-ea"/>
            </a:endParaRPr>
          </a:p>
        </p:txBody>
      </p:sp>
      <p:sp>
        <p:nvSpPr>
          <p:cNvPr id="6" name="Rectangle 115"/>
          <p:cNvSpPr>
            <a:spLocks noChangeArrowheads="1"/>
          </p:cNvSpPr>
          <p:nvPr/>
        </p:nvSpPr>
        <p:spPr bwMode="auto">
          <a:xfrm>
            <a:off x="2172636" y="1988840"/>
            <a:ext cx="7811797" cy="648072"/>
          </a:xfrm>
          <a:prstGeom prst="rect">
            <a:avLst/>
          </a:prstGeom>
          <a:solidFill>
            <a:schemeClr val="accent2">
              <a:lumMod val="60000"/>
              <a:lumOff val="40000"/>
            </a:schemeClr>
          </a:solidFill>
          <a:ln>
            <a:noFill/>
          </a:ln>
          <a:effectLst/>
        </p:spPr>
        <p:txBody>
          <a:bodyPr wrap="square" anchor="ctr" anchorCtr="1">
            <a:noAutofit/>
          </a:bodyPr>
          <a:lstStyle/>
          <a:p>
            <a:pPr algn="ctr"/>
            <a:r>
              <a:rPr lang="en-US" altLang="zh-CN" sz="2800" b="1" dirty="0">
                <a:effectLst>
                  <a:outerShdw blurRad="38100" dist="38100" dir="2700000" algn="tl">
                    <a:srgbClr val="C0C0C0"/>
                  </a:outerShdw>
                </a:effectLst>
                <a:latin typeface="+mn-ea"/>
              </a:rPr>
              <a:t>Cache</a:t>
            </a:r>
            <a:r>
              <a:rPr lang="zh-CN" altLang="en-US" sz="2800" b="1" dirty="0">
                <a:effectLst>
                  <a:outerShdw blurRad="38100" dist="38100" dir="2700000" algn="tl">
                    <a:srgbClr val="C0C0C0"/>
                  </a:outerShdw>
                </a:effectLst>
                <a:latin typeface="+mn-ea"/>
              </a:rPr>
              <a:t>的容量为</a:t>
            </a:r>
            <a:r>
              <a:rPr lang="en-US" altLang="zh-CN" sz="2800" b="1" dirty="0">
                <a:solidFill>
                  <a:srgbClr val="990033"/>
                </a:solidFill>
                <a:effectLst>
                  <a:outerShdw blurRad="38100" dist="38100" dir="2700000" algn="tl">
                    <a:srgbClr val="C0C0C0"/>
                  </a:outerShdw>
                </a:effectLst>
                <a:latin typeface="+mn-ea"/>
              </a:rPr>
              <a:t>8KB</a:t>
            </a:r>
            <a:r>
              <a:rPr lang="zh-CN" altLang="en-US" sz="2800" b="1" dirty="0">
                <a:effectLst>
                  <a:outerShdw blurRad="38100" dist="38100" dir="2700000" algn="tl">
                    <a:srgbClr val="C0C0C0"/>
                  </a:outerShdw>
                </a:effectLst>
                <a:latin typeface="+mn-ea"/>
              </a:rPr>
              <a:t>，每页大小</a:t>
            </a:r>
            <a:r>
              <a:rPr lang="en-US" altLang="zh-CN" sz="2800" b="1" dirty="0">
                <a:solidFill>
                  <a:srgbClr val="990033"/>
                </a:solidFill>
                <a:effectLst>
                  <a:outerShdw blurRad="38100" dist="38100" dir="2700000" algn="tl">
                    <a:srgbClr val="C0C0C0"/>
                  </a:outerShdw>
                </a:effectLst>
                <a:latin typeface="+mn-ea"/>
              </a:rPr>
              <a:t>512B</a:t>
            </a:r>
            <a:r>
              <a:rPr lang="en-US" altLang="zh-CN" sz="2800" b="1" dirty="0">
                <a:effectLst>
                  <a:outerShdw blurRad="38100" dist="38100" dir="2700000" algn="tl">
                    <a:srgbClr val="C0C0C0"/>
                  </a:outerShdw>
                </a:effectLst>
                <a:latin typeface="+mn-ea"/>
              </a:rPr>
              <a:t>,</a:t>
            </a:r>
            <a:r>
              <a:rPr lang="zh-CN" altLang="en-US" sz="2800" b="1" dirty="0">
                <a:effectLst>
                  <a:outerShdw blurRad="38100" dist="38100" dir="2700000" algn="tl">
                    <a:srgbClr val="C0C0C0"/>
                  </a:outerShdw>
                </a:effectLst>
                <a:latin typeface="+mn-ea"/>
              </a:rPr>
              <a:t>分为</a:t>
            </a:r>
            <a:r>
              <a:rPr lang="en-US" altLang="zh-CN" sz="2800" b="1" dirty="0">
                <a:solidFill>
                  <a:srgbClr val="990033"/>
                </a:solidFill>
                <a:effectLst>
                  <a:outerShdw blurRad="38100" dist="38100" dir="2700000" algn="tl">
                    <a:srgbClr val="C0C0C0"/>
                  </a:outerShdw>
                </a:effectLst>
                <a:latin typeface="+mn-ea"/>
              </a:rPr>
              <a:t>16</a:t>
            </a:r>
            <a:r>
              <a:rPr lang="zh-CN" altLang="en-US" sz="2800" b="1" dirty="0">
                <a:effectLst>
                  <a:outerShdw blurRad="38100" dist="38100" dir="2700000" algn="tl">
                    <a:srgbClr val="C0C0C0"/>
                  </a:outerShdw>
                </a:effectLst>
                <a:latin typeface="+mn-ea"/>
              </a:rPr>
              <a:t>页</a:t>
            </a:r>
          </a:p>
        </p:txBody>
      </p:sp>
      <p:sp>
        <p:nvSpPr>
          <p:cNvPr id="7" name="Rectangle 2"/>
          <p:cNvSpPr>
            <a:spLocks noChangeArrowheads="1"/>
          </p:cNvSpPr>
          <p:nvPr/>
        </p:nvSpPr>
        <p:spPr bwMode="auto">
          <a:xfrm>
            <a:off x="2921823" y="4512277"/>
            <a:ext cx="2436782" cy="5760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标记位</a:t>
            </a:r>
          </a:p>
        </p:txBody>
      </p:sp>
      <p:sp>
        <p:nvSpPr>
          <p:cNvPr id="12" name="Rectangle 2"/>
          <p:cNvSpPr>
            <a:spLocks noChangeArrowheads="1"/>
          </p:cNvSpPr>
          <p:nvPr/>
        </p:nvSpPr>
        <p:spPr bwMode="auto">
          <a:xfrm>
            <a:off x="5358606" y="4512277"/>
            <a:ext cx="1169443" cy="5760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有效位</a:t>
            </a:r>
          </a:p>
        </p:txBody>
      </p:sp>
      <p:sp>
        <p:nvSpPr>
          <p:cNvPr id="13" name="Rectangle 2"/>
          <p:cNvSpPr>
            <a:spLocks noChangeArrowheads="1"/>
          </p:cNvSpPr>
          <p:nvPr/>
        </p:nvSpPr>
        <p:spPr bwMode="auto">
          <a:xfrm>
            <a:off x="6528049" y="4512277"/>
            <a:ext cx="3035825" cy="5760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数据页（</a:t>
            </a:r>
            <a:r>
              <a:rPr lang="en-US" altLang="zh-CN" sz="2400" b="1" dirty="0"/>
              <a:t>512B</a:t>
            </a:r>
            <a:r>
              <a:rPr lang="zh-CN" altLang="en-US" sz="2400" b="1" dirty="0"/>
              <a:t>）</a:t>
            </a:r>
          </a:p>
        </p:txBody>
      </p:sp>
      <p:sp>
        <p:nvSpPr>
          <p:cNvPr id="14" name="Text Box 70"/>
          <p:cNvSpPr txBox="1">
            <a:spLocks noChangeArrowheads="1"/>
          </p:cNvSpPr>
          <p:nvPr/>
        </p:nvSpPr>
        <p:spPr bwMode="auto">
          <a:xfrm>
            <a:off x="5435326" y="3989057"/>
            <a:ext cx="101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dirty="0"/>
              <a:t>1</a:t>
            </a:r>
            <a:r>
              <a:rPr lang="zh-CN" altLang="en-US" sz="2800" b="1" dirty="0"/>
              <a:t>位</a:t>
            </a:r>
          </a:p>
        </p:txBody>
      </p:sp>
      <p:sp>
        <p:nvSpPr>
          <p:cNvPr id="15" name="Text Box 70"/>
          <p:cNvSpPr txBox="1">
            <a:spLocks noChangeArrowheads="1"/>
          </p:cNvSpPr>
          <p:nvPr/>
        </p:nvSpPr>
        <p:spPr bwMode="auto">
          <a:xfrm>
            <a:off x="3667405" y="3989057"/>
            <a:ext cx="101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dirty="0"/>
              <a:t>7</a:t>
            </a:r>
            <a:r>
              <a:rPr lang="zh-CN" altLang="en-US" sz="2800" b="1" dirty="0"/>
              <a:t>位</a:t>
            </a:r>
          </a:p>
        </p:txBody>
      </p:sp>
      <mc:AlternateContent xmlns:mc="http://schemas.openxmlformats.org/markup-compatibility/2006" xmlns:a14="http://schemas.microsoft.com/office/drawing/2010/main">
        <mc:Choice Requires="a14">
          <p:sp>
            <p:nvSpPr>
              <p:cNvPr id="2" name="TextBox 1"/>
              <p:cNvSpPr txBox="1"/>
              <p:nvPr/>
            </p:nvSpPr>
            <p:spPr>
              <a:xfrm>
                <a:off x="3282464" y="3212976"/>
                <a:ext cx="553275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a:rPr>
                        <m:t>标记位</m:t>
                      </m:r>
                      <m:r>
                        <a:rPr lang="en-US" altLang="zh-CN" sz="2800" i="1">
                          <a:latin typeface="Cambria Math"/>
                        </a:rPr>
                        <m:t>=2048</m:t>
                      </m:r>
                      <m:r>
                        <a:rPr lang="en-US" altLang="zh-CN" sz="2800" i="1">
                          <a:latin typeface="Cambria Math"/>
                          <a:ea typeface="Cambria Math"/>
                        </a:rPr>
                        <m:t>÷16</m:t>
                      </m:r>
                      <m:r>
                        <a:rPr lang="en-US" altLang="zh-CN" sz="2800" i="1">
                          <a:latin typeface="Cambria Math"/>
                        </a:rPr>
                        <m:t>=128=</m:t>
                      </m:r>
                      <m:sSup>
                        <m:sSupPr>
                          <m:ctrlPr>
                            <a:rPr lang="en-US" altLang="zh-CN" sz="2800" i="1">
                              <a:latin typeface="Cambria Math" panose="02040503050406030204" pitchFamily="18" charset="0"/>
                            </a:rPr>
                          </m:ctrlPr>
                        </m:sSupPr>
                        <m:e>
                          <m:r>
                            <a:rPr lang="en-US" altLang="zh-CN" sz="2800" i="1">
                              <a:latin typeface="Cambria Math"/>
                            </a:rPr>
                            <m:t>2</m:t>
                          </m:r>
                        </m:e>
                        <m:sup>
                          <m:r>
                            <a:rPr lang="en-US" altLang="zh-CN" sz="2800" i="1">
                              <a:latin typeface="Cambria Math"/>
                            </a:rPr>
                            <m:t>7</m:t>
                          </m:r>
                        </m:sup>
                      </m:sSup>
                    </m:oMath>
                  </m:oMathPara>
                </a14:m>
                <a:endParaRPr lang="zh-CN" alt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3282464" y="3212976"/>
                <a:ext cx="5532754" cy="523220"/>
              </a:xfrm>
              <a:prstGeom prst="rect">
                <a:avLst/>
              </a:prstGeom>
              <a:blipFill>
                <a:blip r:embed="rId3"/>
                <a:stretch>
                  <a:fillRect/>
                </a:stretch>
              </a:blipFill>
            </p:spPr>
            <p:txBody>
              <a:bodyPr/>
              <a:lstStyle/>
              <a:p>
                <a:r>
                  <a:rPr lang="zh-CN" altLang="en-US">
                    <a:noFill/>
                  </a:rPr>
                  <a:t> </a:t>
                </a:r>
              </a:p>
            </p:txBody>
          </p:sp>
        </mc:Fallback>
      </mc:AlternateContent>
      <p:sp>
        <p:nvSpPr>
          <p:cNvPr id="3" name="椭圆形标注 2"/>
          <p:cNvSpPr/>
          <p:nvPr/>
        </p:nvSpPr>
        <p:spPr>
          <a:xfrm>
            <a:off x="6950034" y="421804"/>
            <a:ext cx="3034398" cy="1158636"/>
          </a:xfrm>
          <a:prstGeom prst="wedgeEllipseCallout">
            <a:avLst>
              <a:gd name="adj1" fmla="val -22564"/>
              <a:gd name="adj2" fmla="val 9562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必须与主存页大小相同</a:t>
            </a:r>
          </a:p>
        </p:txBody>
      </p:sp>
      <p:sp>
        <p:nvSpPr>
          <p:cNvPr id="4" name="矩形 3">
            <a:extLst>
              <a:ext uri="{FF2B5EF4-FFF2-40B4-BE49-F238E27FC236}">
                <a16:creationId xmlns:a16="http://schemas.microsoft.com/office/drawing/2014/main" id="{F468635F-5C0D-4781-91CF-B9B49E582327}"/>
              </a:ext>
            </a:extLst>
          </p:cNvPr>
          <p:cNvSpPr/>
          <p:nvPr/>
        </p:nvSpPr>
        <p:spPr>
          <a:xfrm>
            <a:off x="1092214" y="5464312"/>
            <a:ext cx="8232408" cy="1200329"/>
          </a:xfrm>
          <a:prstGeom prst="rect">
            <a:avLst/>
          </a:prstGeom>
        </p:spPr>
        <p:txBody>
          <a:bodyPr wrap="square">
            <a:spAutoFit/>
          </a:bodyPr>
          <a:lstStyle/>
          <a:p>
            <a:r>
              <a:rPr lang="en-US" altLang="zh-TW" sz="2400" b="1" dirty="0">
                <a:solidFill>
                  <a:srgbClr val="002060"/>
                </a:solidFill>
                <a:ea typeface="PMingLiU" panose="02020500000000000000" pitchFamily="18" charset="-120"/>
              </a:rPr>
              <a:t>What if there is no data in a location?</a:t>
            </a:r>
          </a:p>
          <a:p>
            <a:pPr lvl="1"/>
            <a:r>
              <a:rPr lang="en-US" altLang="zh-TW" sz="2400" dirty="0">
                <a:ea typeface="PMingLiU" panose="02020500000000000000" pitchFamily="18" charset="-120"/>
              </a:rPr>
              <a:t>Valid bit: 1 = present, 0 = not present</a:t>
            </a:r>
          </a:p>
          <a:p>
            <a:pPr lvl="1"/>
            <a:r>
              <a:rPr lang="en-US" altLang="zh-TW" sz="2400" dirty="0">
                <a:ea typeface="PMingLiU" panose="02020500000000000000" pitchFamily="18" charset="-120"/>
              </a:rPr>
              <a:t>Initially 0</a:t>
            </a:r>
            <a:endParaRPr lang="en-AU" altLang="zh-TW" sz="2400" dirty="0">
              <a:ea typeface="PMingLiU" panose="02020500000000000000" pitchFamily="18" charset="-120"/>
            </a:endParaRPr>
          </a:p>
        </p:txBody>
      </p:sp>
    </p:spTree>
    <p:extLst>
      <p:ext uri="{BB962C8B-B14F-4D97-AF65-F5344CB8AC3E}">
        <p14:creationId xmlns:p14="http://schemas.microsoft.com/office/powerpoint/2010/main" val="3286367143"/>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9D796230-1913-495F-BA94-FA143E542843}"/>
              </a:ext>
            </a:extLst>
          </p:cNvPr>
          <p:cNvSpPr>
            <a:spLocks noGrp="1" noChangeArrowheads="1"/>
          </p:cNvSpPr>
          <p:nvPr>
            <p:ph type="title"/>
          </p:nvPr>
        </p:nvSpPr>
        <p:spPr/>
        <p:txBody>
          <a:bodyPr/>
          <a:lstStyle/>
          <a:p>
            <a:pPr eaLnBrk="1" hangingPunct="1"/>
            <a:r>
              <a:rPr lang="en-US" altLang="zh-TW" dirty="0">
                <a:latin typeface="Arial" panose="020B0604020202020204" pitchFamily="34" charset="0"/>
                <a:ea typeface="微软雅黑" panose="020B0503020204020204" pitchFamily="34" charset="-122"/>
                <a:cs typeface="Arial" panose="020B0604020202020204" pitchFamily="34" charset="0"/>
              </a:rPr>
              <a:t>Address </a:t>
            </a:r>
            <a:r>
              <a:rPr lang="en-US" altLang="zh-TW" dirty="0">
                <a:solidFill>
                  <a:srgbClr val="FF0000"/>
                </a:solidFill>
                <a:latin typeface="Arial" panose="020B0604020202020204" pitchFamily="34" charset="0"/>
                <a:ea typeface="微软雅黑" panose="020B0503020204020204" pitchFamily="34" charset="-122"/>
                <a:cs typeface="Arial" panose="020B0604020202020204" pitchFamily="34" charset="0"/>
              </a:rPr>
              <a:t>Subdivision</a:t>
            </a:r>
            <a:r>
              <a:rPr lang="zh-CN" altLang="en-US" dirty="0">
                <a:solidFill>
                  <a:srgbClr val="FF0000"/>
                </a:solidFill>
                <a:latin typeface="Arial" panose="020B0604020202020204" pitchFamily="34" charset="0"/>
                <a:ea typeface="微软雅黑" panose="020B0503020204020204" pitchFamily="34" charset="-122"/>
                <a:cs typeface="Arial" panose="020B0604020202020204" pitchFamily="34" charset="0"/>
              </a:rPr>
              <a:t>（地址细分）</a:t>
            </a:r>
            <a:endParaRPr lang="en-AU" altLang="zh-TW"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pic>
        <p:nvPicPr>
          <p:cNvPr id="18436" name="Picture 4" descr="f05-07-P374493">
            <a:extLst>
              <a:ext uri="{FF2B5EF4-FFF2-40B4-BE49-F238E27FC236}">
                <a16:creationId xmlns:a16="http://schemas.microsoft.com/office/drawing/2014/main" id="{8E022576-0E9F-4ADC-A71C-90F6677784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434" y="2013383"/>
            <a:ext cx="3301568" cy="36690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Content Placeholder 4">
            <a:extLst>
              <a:ext uri="{FF2B5EF4-FFF2-40B4-BE49-F238E27FC236}">
                <a16:creationId xmlns:a16="http://schemas.microsoft.com/office/drawing/2014/main" id="{00282E58-52DD-4262-9B5B-27773B184D50}"/>
              </a:ext>
            </a:extLst>
          </p:cNvPr>
          <p:cNvSpPr txBox="1">
            <a:spLocks/>
          </p:cNvSpPr>
          <p:nvPr/>
        </p:nvSpPr>
        <p:spPr>
          <a:xfrm>
            <a:off x="6046312" y="1752215"/>
            <a:ext cx="4145870" cy="3721054"/>
          </a:xfrm>
          <a:prstGeom prst="rect">
            <a:avLst/>
          </a:prstGeom>
        </p:spPr>
        <p:txBody>
          <a:bodyPr/>
          <a:lstStyle/>
          <a:p>
            <a:pPr marL="249622" indent="-249622">
              <a:spcBef>
                <a:spcPts val="438"/>
              </a:spcBef>
              <a:buClr>
                <a:schemeClr val="folHlink"/>
              </a:buClr>
              <a:buSzPct val="60000"/>
              <a:buFont typeface="Wingdings" pitchFamily="2" charset="2"/>
              <a:buChar char="n"/>
              <a:defRPr/>
            </a:pPr>
            <a:r>
              <a:rPr lang="en-US" altLang="zh-TW" sz="1433" b="1" kern="0" dirty="0">
                <a:latin typeface="Times New Roman" pitchFamily="18" charset="0"/>
                <a:ea typeface="新細明體" charset="-120"/>
                <a:cs typeface="Times New Roman" pitchFamily="18" charset="0"/>
              </a:rPr>
              <a:t>The number of bits in a cache includes both the storage for data and for the tags</a:t>
            </a:r>
          </a:p>
          <a:p>
            <a:pPr marL="540849" lvl="1" indent="-208020">
              <a:spcBef>
                <a:spcPts val="438"/>
              </a:spcBef>
              <a:buClr>
                <a:schemeClr val="hlink"/>
              </a:buClr>
              <a:buSzPct val="55000"/>
              <a:buFont typeface="Wingdings" pitchFamily="2" charset="2"/>
              <a:buChar char="n"/>
              <a:defRPr/>
            </a:pPr>
            <a:r>
              <a:rPr lang="en-US" altLang="zh-TW" sz="1433" b="1" kern="0" dirty="0">
                <a:latin typeface="Times New Roman" pitchFamily="18" charset="0"/>
                <a:ea typeface="新細明體" charset="-120"/>
                <a:cs typeface="Times New Roman" pitchFamily="18" charset="0"/>
              </a:rPr>
              <a:t>32-bit byte address</a:t>
            </a:r>
          </a:p>
          <a:p>
            <a:pPr marL="540849" lvl="1" indent="-208020">
              <a:spcBef>
                <a:spcPts val="438"/>
              </a:spcBef>
              <a:buClr>
                <a:schemeClr val="hlink"/>
              </a:buClr>
              <a:buSzPct val="55000"/>
              <a:buFont typeface="Wingdings" pitchFamily="2" charset="2"/>
              <a:buChar char="n"/>
              <a:defRPr/>
            </a:pPr>
            <a:r>
              <a:rPr lang="en-US" altLang="zh-TW" sz="1433" b="1" kern="0" dirty="0">
                <a:latin typeface="Times New Roman" pitchFamily="18" charset="0"/>
                <a:ea typeface="新細明體" charset="-120"/>
                <a:cs typeface="Times New Roman" pitchFamily="18" charset="0"/>
              </a:rPr>
              <a:t>For a direct mapped cache with </a:t>
            </a:r>
            <a:r>
              <a:rPr lang="en-US" altLang="zh-TW" sz="1433" b="1" kern="0" dirty="0">
                <a:solidFill>
                  <a:schemeClr val="tx2"/>
                </a:solidFill>
                <a:latin typeface="Times New Roman" pitchFamily="18" charset="0"/>
                <a:ea typeface="新細明體" charset="-120"/>
                <a:cs typeface="Times New Roman" pitchFamily="18" charset="0"/>
              </a:rPr>
              <a:t>2</a:t>
            </a:r>
            <a:r>
              <a:rPr lang="en-US" altLang="zh-TW" sz="1433" b="1" kern="0" baseline="30000" dirty="0">
                <a:solidFill>
                  <a:schemeClr val="tx2"/>
                </a:solidFill>
                <a:latin typeface="Times New Roman" pitchFamily="18" charset="0"/>
                <a:ea typeface="新細明體" charset="-120"/>
                <a:cs typeface="Times New Roman" pitchFamily="18" charset="0"/>
              </a:rPr>
              <a:t>n</a:t>
            </a:r>
            <a:r>
              <a:rPr lang="en-US" altLang="zh-TW" sz="1433" b="1" kern="0" dirty="0">
                <a:latin typeface="Times New Roman" pitchFamily="18" charset="0"/>
                <a:ea typeface="新細明體" charset="-120"/>
                <a:cs typeface="Times New Roman" pitchFamily="18" charset="0"/>
              </a:rPr>
              <a:t> blocks, </a:t>
            </a:r>
            <a:r>
              <a:rPr lang="en-US" altLang="zh-TW" sz="1433" b="1" i="1" kern="0" dirty="0">
                <a:solidFill>
                  <a:schemeClr val="tx2"/>
                </a:solidFill>
                <a:latin typeface="Times New Roman" pitchFamily="18" charset="0"/>
                <a:ea typeface="新細明體" charset="-120"/>
                <a:cs typeface="Times New Roman" pitchFamily="18" charset="0"/>
              </a:rPr>
              <a:t>n</a:t>
            </a:r>
            <a:r>
              <a:rPr lang="en-US" altLang="zh-TW" sz="1433" b="1" kern="0" dirty="0">
                <a:latin typeface="Times New Roman" pitchFamily="18" charset="0"/>
                <a:ea typeface="新細明體" charset="-120"/>
                <a:cs typeface="Times New Roman" pitchFamily="18" charset="0"/>
              </a:rPr>
              <a:t> bits are used for the </a:t>
            </a:r>
            <a:r>
              <a:rPr lang="en-US" altLang="zh-TW" sz="1433" b="1" kern="0" dirty="0">
                <a:solidFill>
                  <a:srgbClr val="FF0000"/>
                </a:solidFill>
                <a:latin typeface="Times New Roman" pitchFamily="18" charset="0"/>
                <a:ea typeface="新細明體" charset="-120"/>
                <a:cs typeface="Times New Roman" pitchFamily="18" charset="0"/>
              </a:rPr>
              <a:t>index</a:t>
            </a:r>
            <a:r>
              <a:rPr lang="zh-CN" altLang="en-US" sz="1433" b="1" kern="0" dirty="0">
                <a:solidFill>
                  <a:srgbClr val="FF0000"/>
                </a:solidFill>
                <a:latin typeface="Times New Roman" pitchFamily="18" charset="0"/>
                <a:ea typeface="新細明體" charset="-120"/>
                <a:cs typeface="Times New Roman" pitchFamily="18" charset="0"/>
              </a:rPr>
              <a:t>（组内 </a:t>
            </a:r>
            <a:r>
              <a:rPr lang="en-US" altLang="zh-CN" sz="1433" b="1" kern="0" dirty="0">
                <a:solidFill>
                  <a:srgbClr val="FF0000"/>
                </a:solidFill>
                <a:latin typeface="Times New Roman" pitchFamily="18" charset="0"/>
                <a:ea typeface="新細明體" charset="-120"/>
                <a:cs typeface="Times New Roman" pitchFamily="18" charset="0"/>
              </a:rPr>
              <a:t>block </a:t>
            </a:r>
            <a:r>
              <a:rPr lang="zh-CN" altLang="en-US" sz="1433" b="1" kern="0" dirty="0">
                <a:solidFill>
                  <a:srgbClr val="FF0000"/>
                </a:solidFill>
                <a:latin typeface="Times New Roman" pitchFamily="18" charset="0"/>
                <a:ea typeface="新細明體" charset="-120"/>
                <a:cs typeface="Times New Roman" pitchFamily="18" charset="0"/>
              </a:rPr>
              <a:t>序号）</a:t>
            </a:r>
            <a:endParaRPr lang="en-US" altLang="zh-TW" sz="1433" b="1" kern="0" dirty="0">
              <a:solidFill>
                <a:srgbClr val="FF0000"/>
              </a:solidFill>
              <a:latin typeface="Times New Roman" pitchFamily="18" charset="0"/>
              <a:ea typeface="新細明體" charset="-120"/>
              <a:cs typeface="Times New Roman" pitchFamily="18" charset="0"/>
            </a:endParaRPr>
          </a:p>
          <a:p>
            <a:pPr marL="540849" lvl="1" indent="-208020">
              <a:spcBef>
                <a:spcPts val="438"/>
              </a:spcBef>
              <a:buClr>
                <a:schemeClr val="hlink"/>
              </a:buClr>
              <a:buSzPct val="55000"/>
              <a:buFont typeface="Wingdings" pitchFamily="2" charset="2"/>
              <a:buChar char="n"/>
              <a:defRPr/>
            </a:pPr>
            <a:r>
              <a:rPr lang="en-US" altLang="zh-TW" sz="1433" b="1" kern="0" dirty="0">
                <a:latin typeface="Times New Roman" pitchFamily="18" charset="0"/>
                <a:ea typeface="新細明體" charset="-120"/>
                <a:cs typeface="Times New Roman" pitchFamily="18" charset="0"/>
              </a:rPr>
              <a:t>For a block size of </a:t>
            </a:r>
            <a:r>
              <a:rPr lang="en-US" altLang="zh-TW" sz="1433" b="1" kern="0" dirty="0">
                <a:solidFill>
                  <a:schemeClr val="tx2"/>
                </a:solidFill>
                <a:latin typeface="Times New Roman" pitchFamily="18" charset="0"/>
                <a:ea typeface="新細明體" charset="-120"/>
                <a:cs typeface="Times New Roman" pitchFamily="18" charset="0"/>
              </a:rPr>
              <a:t>2</a:t>
            </a:r>
            <a:r>
              <a:rPr lang="en-US" altLang="zh-TW" sz="1433" b="1" kern="0" baseline="30000" dirty="0">
                <a:solidFill>
                  <a:schemeClr val="tx2"/>
                </a:solidFill>
                <a:latin typeface="Times New Roman" pitchFamily="18" charset="0"/>
                <a:ea typeface="新細明體" charset="-120"/>
                <a:cs typeface="Times New Roman" pitchFamily="18" charset="0"/>
              </a:rPr>
              <a:t>m</a:t>
            </a:r>
            <a:r>
              <a:rPr lang="en-US" altLang="zh-TW" sz="1433" b="1" kern="0" dirty="0">
                <a:latin typeface="Times New Roman" pitchFamily="18" charset="0"/>
                <a:ea typeface="新細明體" charset="-120"/>
                <a:cs typeface="Times New Roman" pitchFamily="18" charset="0"/>
              </a:rPr>
              <a:t> words (</a:t>
            </a:r>
            <a:r>
              <a:rPr lang="en-US" altLang="zh-TW" sz="1433" b="1" kern="0" dirty="0">
                <a:solidFill>
                  <a:schemeClr val="tx2"/>
                </a:solidFill>
                <a:latin typeface="Times New Roman" pitchFamily="18" charset="0"/>
                <a:ea typeface="新細明體" charset="-120"/>
                <a:cs typeface="Times New Roman" pitchFamily="18" charset="0"/>
              </a:rPr>
              <a:t>2</a:t>
            </a:r>
            <a:r>
              <a:rPr lang="en-US" altLang="zh-TW" sz="1433" b="1" kern="0" baseline="30000" dirty="0">
                <a:solidFill>
                  <a:schemeClr val="tx2"/>
                </a:solidFill>
                <a:latin typeface="Times New Roman" pitchFamily="18" charset="0"/>
                <a:ea typeface="新細明體" charset="-120"/>
                <a:cs typeface="Times New Roman" pitchFamily="18" charset="0"/>
              </a:rPr>
              <a:t>m+2</a:t>
            </a:r>
            <a:r>
              <a:rPr lang="en-US" altLang="zh-TW" sz="1433" b="1" kern="0" dirty="0">
                <a:latin typeface="Times New Roman" pitchFamily="18" charset="0"/>
                <a:ea typeface="新細明體" charset="-120"/>
                <a:cs typeface="Times New Roman" pitchFamily="18" charset="0"/>
              </a:rPr>
              <a:t> bytes), </a:t>
            </a:r>
            <a:r>
              <a:rPr lang="en-US" altLang="zh-TW" sz="1433" b="1" i="1" kern="0" dirty="0">
                <a:latin typeface="Times New Roman" pitchFamily="18" charset="0"/>
                <a:ea typeface="新細明體" charset="-120"/>
                <a:cs typeface="Times New Roman" pitchFamily="18" charset="0"/>
              </a:rPr>
              <a:t>m</a:t>
            </a:r>
            <a:r>
              <a:rPr lang="en-US" altLang="zh-TW" sz="1433" b="1" kern="0" dirty="0">
                <a:latin typeface="Times New Roman" pitchFamily="18" charset="0"/>
                <a:ea typeface="新細明體" charset="-120"/>
                <a:cs typeface="Times New Roman" pitchFamily="18" charset="0"/>
              </a:rPr>
              <a:t> bits are used to address the word within the block and 2 bits are used to address the byte within the word</a:t>
            </a:r>
          </a:p>
          <a:p>
            <a:pPr marL="249622" indent="-249622">
              <a:spcBef>
                <a:spcPts val="438"/>
              </a:spcBef>
              <a:buClr>
                <a:schemeClr val="folHlink"/>
              </a:buClr>
              <a:buSzPct val="60000"/>
              <a:buFont typeface="Wingdings" pitchFamily="2" charset="2"/>
              <a:buChar char="n"/>
              <a:defRPr/>
            </a:pPr>
            <a:r>
              <a:rPr lang="en-US" altLang="zh-TW" sz="1433" b="1" kern="0" dirty="0">
                <a:latin typeface="Times New Roman" pitchFamily="18" charset="0"/>
                <a:ea typeface="新細明體" charset="-120"/>
                <a:cs typeface="Times New Roman" pitchFamily="18" charset="0"/>
              </a:rPr>
              <a:t>What is the size of the </a:t>
            </a:r>
            <a:r>
              <a:rPr lang="en-US" altLang="zh-TW" sz="1433" b="1" kern="0" dirty="0">
                <a:solidFill>
                  <a:srgbClr val="FF0000"/>
                </a:solidFill>
                <a:latin typeface="Times New Roman" pitchFamily="18" charset="0"/>
                <a:ea typeface="新細明體" charset="-120"/>
                <a:cs typeface="Times New Roman" pitchFamily="18" charset="0"/>
              </a:rPr>
              <a:t>tag</a:t>
            </a:r>
            <a:r>
              <a:rPr lang="en-US" altLang="zh-TW" sz="1433" b="1" kern="0" dirty="0">
                <a:latin typeface="Times New Roman" pitchFamily="18" charset="0"/>
                <a:ea typeface="新細明體" charset="-120"/>
                <a:cs typeface="Times New Roman" pitchFamily="18" charset="0"/>
              </a:rPr>
              <a:t> field?(</a:t>
            </a:r>
            <a:r>
              <a:rPr lang="zh-CN" altLang="en-US" sz="1433" b="1" kern="0" dirty="0">
                <a:latin typeface="Times New Roman" pitchFamily="18" charset="0"/>
                <a:ea typeface="新細明體" charset="-120"/>
                <a:cs typeface="Times New Roman" pitchFamily="18" charset="0"/>
              </a:rPr>
              <a:t>组</a:t>
            </a:r>
            <a:r>
              <a:rPr lang="en-US" altLang="zh-TW" sz="1433" b="1" kern="0" dirty="0">
                <a:latin typeface="Times New Roman" pitchFamily="18" charset="0"/>
                <a:ea typeface="新細明體" charset="-120"/>
                <a:cs typeface="Times New Roman" pitchFamily="18" charset="0"/>
              </a:rPr>
              <a:t>)</a:t>
            </a:r>
          </a:p>
          <a:p>
            <a:pPr marL="540849" lvl="1" indent="-208020">
              <a:spcBef>
                <a:spcPts val="438"/>
              </a:spcBef>
              <a:buClr>
                <a:schemeClr val="hlink"/>
              </a:buClr>
              <a:buSzPct val="55000"/>
              <a:buFont typeface="Wingdings" pitchFamily="2" charset="2"/>
              <a:buChar char="n"/>
              <a:defRPr/>
            </a:pPr>
            <a:r>
              <a:rPr lang="en-US" altLang="zh-TW" sz="1433" b="1" kern="0" dirty="0">
                <a:solidFill>
                  <a:schemeClr val="tx2"/>
                </a:solidFill>
                <a:latin typeface="Times New Roman" pitchFamily="18" charset="0"/>
                <a:ea typeface="新細明體" charset="-120"/>
                <a:cs typeface="Times New Roman" pitchFamily="18" charset="0"/>
              </a:rPr>
              <a:t>32 – (n+m+2)</a:t>
            </a:r>
          </a:p>
          <a:p>
            <a:pPr marL="249622" indent="-249622">
              <a:spcBef>
                <a:spcPts val="438"/>
              </a:spcBef>
              <a:buClr>
                <a:schemeClr val="folHlink"/>
              </a:buClr>
              <a:buSzPct val="60000"/>
              <a:buFont typeface="Wingdings" pitchFamily="2" charset="2"/>
              <a:buChar char="n"/>
              <a:defRPr/>
            </a:pPr>
            <a:r>
              <a:rPr lang="en-US" altLang="zh-TW" sz="1433" b="1" kern="0" dirty="0">
                <a:latin typeface="Times New Roman" pitchFamily="18" charset="0"/>
                <a:ea typeface="新細明體" charset="-120"/>
                <a:cs typeface="Times New Roman" pitchFamily="18" charset="0"/>
              </a:rPr>
              <a:t>The total number of bits in a direct-mapped cache is then</a:t>
            </a:r>
          </a:p>
          <a:p>
            <a:pPr marL="540849" lvl="1" indent="-208020" algn="ctr">
              <a:spcBef>
                <a:spcPts val="438"/>
              </a:spcBef>
              <a:buClr>
                <a:schemeClr val="hlink"/>
              </a:buClr>
              <a:buSzPct val="55000"/>
              <a:defRPr/>
            </a:pPr>
            <a:r>
              <a:rPr lang="en-US" altLang="zh-TW" sz="1433" b="1" kern="0" dirty="0">
                <a:solidFill>
                  <a:schemeClr val="tx2"/>
                </a:solidFill>
                <a:latin typeface="Times New Roman" pitchFamily="18" charset="0"/>
                <a:ea typeface="新細明體" charset="-120"/>
                <a:cs typeface="Times New Roman" pitchFamily="18" charset="0"/>
              </a:rPr>
              <a:t>2</a:t>
            </a:r>
            <a:r>
              <a:rPr lang="en-US" altLang="zh-TW" sz="1433" b="1" kern="0" baseline="30000" dirty="0">
                <a:solidFill>
                  <a:schemeClr val="tx2"/>
                </a:solidFill>
                <a:latin typeface="Times New Roman" pitchFamily="18" charset="0"/>
                <a:ea typeface="新細明體" charset="-120"/>
                <a:cs typeface="Times New Roman" pitchFamily="18" charset="0"/>
              </a:rPr>
              <a:t>n</a:t>
            </a:r>
            <a:r>
              <a:rPr lang="en-US" altLang="zh-TW" sz="1433" b="1" kern="0" dirty="0">
                <a:solidFill>
                  <a:schemeClr val="tx2"/>
                </a:solidFill>
                <a:latin typeface="Times New Roman" pitchFamily="18" charset="0"/>
                <a:ea typeface="新細明體" charset="-120"/>
                <a:cs typeface="Times New Roman" pitchFamily="18" charset="0"/>
              </a:rPr>
              <a:t> x (</a:t>
            </a:r>
            <a:r>
              <a:rPr lang="en-US" altLang="zh-TW" sz="1433" b="1" kern="0" dirty="0">
                <a:solidFill>
                  <a:srgbClr val="FF0000"/>
                </a:solidFill>
                <a:latin typeface="Times New Roman" pitchFamily="18" charset="0"/>
                <a:ea typeface="新細明體" charset="-120"/>
                <a:cs typeface="Times New Roman" pitchFamily="18" charset="0"/>
              </a:rPr>
              <a:t>block size </a:t>
            </a:r>
            <a:r>
              <a:rPr lang="en-US" altLang="zh-TW" sz="1433" b="1" kern="0" dirty="0">
                <a:solidFill>
                  <a:schemeClr val="tx2"/>
                </a:solidFill>
                <a:latin typeface="Times New Roman" pitchFamily="18" charset="0"/>
                <a:ea typeface="新細明體" charset="-120"/>
                <a:cs typeface="Times New Roman" pitchFamily="18" charset="0"/>
              </a:rPr>
              <a:t>+ tag field size + valid field size)</a:t>
            </a:r>
          </a:p>
        </p:txBody>
      </p:sp>
      <p:sp>
        <p:nvSpPr>
          <p:cNvPr id="5" name="Rectangle 2">
            <a:extLst>
              <a:ext uri="{FF2B5EF4-FFF2-40B4-BE49-F238E27FC236}">
                <a16:creationId xmlns:a16="http://schemas.microsoft.com/office/drawing/2014/main" id="{298CF59E-02E9-4CD5-91DE-53509CB870B8}"/>
              </a:ext>
            </a:extLst>
          </p:cNvPr>
          <p:cNvSpPr>
            <a:spLocks noChangeArrowheads="1"/>
          </p:cNvSpPr>
          <p:nvPr/>
        </p:nvSpPr>
        <p:spPr bwMode="auto">
          <a:xfrm>
            <a:off x="4591153" y="5682434"/>
            <a:ext cx="1773833" cy="41934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747" b="1" dirty="0"/>
              <a:t>标记位</a:t>
            </a:r>
          </a:p>
        </p:txBody>
      </p:sp>
      <p:sp>
        <p:nvSpPr>
          <p:cNvPr id="6" name="Rectangle 2">
            <a:extLst>
              <a:ext uri="{FF2B5EF4-FFF2-40B4-BE49-F238E27FC236}">
                <a16:creationId xmlns:a16="http://schemas.microsoft.com/office/drawing/2014/main" id="{DBDA53CA-AC89-4BF4-AF0B-403B80AE36EC}"/>
              </a:ext>
            </a:extLst>
          </p:cNvPr>
          <p:cNvSpPr>
            <a:spLocks noChangeArrowheads="1"/>
          </p:cNvSpPr>
          <p:nvPr/>
        </p:nvSpPr>
        <p:spPr bwMode="auto">
          <a:xfrm>
            <a:off x="6364988" y="5682434"/>
            <a:ext cx="851285" cy="41934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747" b="1" dirty="0"/>
              <a:t>有效位</a:t>
            </a:r>
          </a:p>
        </p:txBody>
      </p:sp>
      <p:sp>
        <p:nvSpPr>
          <p:cNvPr id="8" name="Rectangle 2">
            <a:extLst>
              <a:ext uri="{FF2B5EF4-FFF2-40B4-BE49-F238E27FC236}">
                <a16:creationId xmlns:a16="http://schemas.microsoft.com/office/drawing/2014/main" id="{78BFA4C9-29B6-4CDC-BD5C-817F33A9E719}"/>
              </a:ext>
            </a:extLst>
          </p:cNvPr>
          <p:cNvSpPr>
            <a:spLocks noChangeArrowheads="1"/>
          </p:cNvSpPr>
          <p:nvPr/>
        </p:nvSpPr>
        <p:spPr bwMode="auto">
          <a:xfrm>
            <a:off x="7216273" y="5682434"/>
            <a:ext cx="2209902" cy="41934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747" b="1" dirty="0"/>
              <a:t>数据页（</a:t>
            </a:r>
            <a:r>
              <a:rPr lang="en-US" altLang="zh-CN" sz="1747" b="1" dirty="0"/>
              <a:t>data</a:t>
            </a:r>
            <a:r>
              <a:rPr lang="zh-CN" altLang="en-US" sz="1747" b="1" dirty="0"/>
              <a:t>）</a:t>
            </a:r>
          </a:p>
        </p:txBody>
      </p:sp>
      <p:sp>
        <p:nvSpPr>
          <p:cNvPr id="9" name="Text Box 70">
            <a:extLst>
              <a:ext uri="{FF2B5EF4-FFF2-40B4-BE49-F238E27FC236}">
                <a16:creationId xmlns:a16="http://schemas.microsoft.com/office/drawing/2014/main" id="{C1C26CE3-C39C-4103-8950-3CED2CBC0DDA}"/>
              </a:ext>
            </a:extLst>
          </p:cNvPr>
          <p:cNvSpPr txBox="1">
            <a:spLocks noChangeArrowheads="1"/>
          </p:cNvSpPr>
          <p:nvPr/>
        </p:nvSpPr>
        <p:spPr bwMode="auto">
          <a:xfrm>
            <a:off x="6309139" y="5301561"/>
            <a:ext cx="1500954"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992" b="1" dirty="0"/>
              <a:t>Valid</a:t>
            </a:r>
            <a:r>
              <a:rPr lang="zh-CN" altLang="en-US" sz="1992" b="1" dirty="0"/>
              <a:t>（</a:t>
            </a:r>
            <a:r>
              <a:rPr lang="en-US" altLang="zh-CN" sz="1992" b="1" dirty="0"/>
              <a:t>1</a:t>
            </a:r>
            <a:r>
              <a:rPr lang="zh-CN" altLang="en-US" sz="1992" b="1" dirty="0"/>
              <a:t>位）</a:t>
            </a:r>
          </a:p>
        </p:txBody>
      </p:sp>
      <p:sp>
        <p:nvSpPr>
          <p:cNvPr id="10" name="Text Box 70">
            <a:extLst>
              <a:ext uri="{FF2B5EF4-FFF2-40B4-BE49-F238E27FC236}">
                <a16:creationId xmlns:a16="http://schemas.microsoft.com/office/drawing/2014/main" id="{F6E68B1A-AC27-4633-94CA-713D8866ECA1}"/>
              </a:ext>
            </a:extLst>
          </p:cNvPr>
          <p:cNvSpPr txBox="1">
            <a:spLocks noChangeArrowheads="1"/>
          </p:cNvSpPr>
          <p:nvPr/>
        </p:nvSpPr>
        <p:spPr bwMode="auto">
          <a:xfrm>
            <a:off x="4451690" y="5301562"/>
            <a:ext cx="1857448" cy="40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38" b="1" dirty="0"/>
              <a:t>Tags(</a:t>
            </a:r>
            <a:r>
              <a:rPr lang="zh-CN" altLang="en-US" sz="2038" b="1" dirty="0"/>
              <a:t>内存分组</a:t>
            </a:r>
            <a:r>
              <a:rPr lang="en-US" altLang="zh-CN" sz="2038" b="1" dirty="0"/>
              <a:t>)</a:t>
            </a:r>
            <a:endParaRPr lang="zh-CN" altLang="en-US" sz="2038" b="1" dirty="0"/>
          </a:p>
        </p:txBody>
      </p:sp>
      <p:sp>
        <p:nvSpPr>
          <p:cNvPr id="11" name="Text Box 70">
            <a:extLst>
              <a:ext uri="{FF2B5EF4-FFF2-40B4-BE49-F238E27FC236}">
                <a16:creationId xmlns:a16="http://schemas.microsoft.com/office/drawing/2014/main" id="{4B94229C-CD21-4DD3-8921-79400A55578B}"/>
              </a:ext>
            </a:extLst>
          </p:cNvPr>
          <p:cNvSpPr txBox="1">
            <a:spLocks noChangeArrowheads="1"/>
          </p:cNvSpPr>
          <p:nvPr/>
        </p:nvSpPr>
        <p:spPr bwMode="auto">
          <a:xfrm>
            <a:off x="7541107" y="5301561"/>
            <a:ext cx="1856460" cy="40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38" b="1" dirty="0"/>
              <a:t>Block size</a:t>
            </a:r>
            <a:endParaRPr lang="zh-CN" altLang="en-US" sz="2038" b="1" dirty="0"/>
          </a:p>
        </p:txBody>
      </p:sp>
    </p:spTree>
    <p:extLst>
      <p:ext uri="{BB962C8B-B14F-4D97-AF65-F5344CB8AC3E}">
        <p14:creationId xmlns:p14="http://schemas.microsoft.com/office/powerpoint/2010/main" val="1621285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7232" y="542566"/>
            <a:ext cx="3558769" cy="307777"/>
          </a:xfrm>
          <a:prstGeom prst="rect">
            <a:avLst/>
          </a:prstGeom>
        </p:spPr>
        <p:txBody>
          <a:bodyPr vert="horz" wrap="square" lIns="0" tIns="0" rIns="0" bIns="0" rtlCol="0" anchor="ctr">
            <a:spAutoFit/>
          </a:bodyPr>
          <a:lstStyle/>
          <a:p>
            <a:pPr marL="10541">
              <a:lnSpc>
                <a:spcPts val="2357"/>
              </a:lnSpc>
            </a:pPr>
            <a:r>
              <a:rPr sz="2471" dirty="0">
                <a:solidFill>
                  <a:srgbClr val="C00000"/>
                </a:solidFill>
                <a:latin typeface="黑体"/>
                <a:cs typeface="黑体"/>
              </a:rPr>
              <a:t>存储访问的局部性原理</a:t>
            </a:r>
          </a:p>
        </p:txBody>
      </p:sp>
      <p:sp>
        <p:nvSpPr>
          <p:cNvPr id="13" name="object 13"/>
          <p:cNvSpPr txBox="1">
            <a:spLocks noGrp="1"/>
          </p:cNvSpPr>
          <p:nvPr>
            <p:ph type="sldNum" sz="quarter" idx="7"/>
          </p:nvPr>
        </p:nvSpPr>
        <p:spPr>
          <a:xfrm>
            <a:off x="8332225" y="6224270"/>
            <a:ext cx="1267489" cy="160429"/>
          </a:xfrm>
          <a:prstGeom prst="rect">
            <a:avLst/>
          </a:prstGeom>
        </p:spPr>
        <p:txBody>
          <a:bodyPr vert="horz" wrap="square" lIns="0" tIns="0" rIns="0" bIns="0" rtlCol="0" anchor="ctr">
            <a:spAutoFit/>
          </a:bodyPr>
          <a:lstStyle/>
          <a:p>
            <a:pPr marL="21081">
              <a:lnSpc>
                <a:spcPts val="1365"/>
              </a:lnSpc>
            </a:pPr>
            <a:fld id="{81D60167-4931-47E6-BA6A-407CBD079E47}" type="slidenum">
              <a:rPr spc="-4" dirty="0"/>
              <a:pPr marL="21081">
                <a:lnSpc>
                  <a:spcPts val="1365"/>
                </a:lnSpc>
              </a:pPr>
              <a:t>2</a:t>
            </a:fld>
            <a:endParaRPr spc="-4" dirty="0"/>
          </a:p>
        </p:txBody>
      </p:sp>
      <p:sp>
        <p:nvSpPr>
          <p:cNvPr id="3" name="object 3"/>
          <p:cNvSpPr txBox="1"/>
          <p:nvPr/>
        </p:nvSpPr>
        <p:spPr>
          <a:xfrm>
            <a:off x="2877268" y="1315746"/>
            <a:ext cx="1274340" cy="306559"/>
          </a:xfrm>
          <a:prstGeom prst="rect">
            <a:avLst/>
          </a:prstGeom>
        </p:spPr>
        <p:txBody>
          <a:bodyPr vert="horz" wrap="square" lIns="0" tIns="0" rIns="0" bIns="0" rtlCol="0">
            <a:spAutoFit/>
          </a:bodyPr>
          <a:lstStyle/>
          <a:p>
            <a:pPr marL="10541"/>
            <a:r>
              <a:rPr sz="1992" spc="104" dirty="0">
                <a:solidFill>
                  <a:srgbClr val="FF0000"/>
                </a:solidFill>
                <a:latin typeface="Lucida Sans"/>
                <a:cs typeface="Lucida Sans"/>
              </a:rPr>
              <a:t>❖</a:t>
            </a:r>
            <a:r>
              <a:rPr sz="1992" b="1" dirty="0">
                <a:latin typeface="宋体"/>
                <a:cs typeface="宋体"/>
              </a:rPr>
              <a:t>程序示例</a:t>
            </a:r>
            <a:endParaRPr sz="1992">
              <a:latin typeface="宋体"/>
              <a:cs typeface="宋体"/>
            </a:endParaRPr>
          </a:p>
        </p:txBody>
      </p:sp>
      <p:sp>
        <p:nvSpPr>
          <p:cNvPr id="4" name="object 4"/>
          <p:cNvSpPr txBox="1"/>
          <p:nvPr/>
        </p:nvSpPr>
        <p:spPr>
          <a:xfrm>
            <a:off x="5782638" y="4492215"/>
            <a:ext cx="3808791" cy="1290610"/>
          </a:xfrm>
          <a:prstGeom prst="rect">
            <a:avLst/>
          </a:prstGeom>
        </p:spPr>
        <p:txBody>
          <a:bodyPr vert="horz" wrap="square" lIns="0" tIns="0" rIns="0" bIns="0" rtlCol="0">
            <a:spAutoFit/>
          </a:bodyPr>
          <a:lstStyle/>
          <a:p>
            <a:pPr marL="246128" indent="-235588">
              <a:buClr>
                <a:srgbClr val="FF0000"/>
              </a:buClr>
              <a:buFont typeface="Lucida Sans"/>
              <a:buChar char="❖"/>
              <a:tabLst>
                <a:tab pos="246656" algn="l"/>
              </a:tabLst>
            </a:pPr>
            <a:r>
              <a:rPr sz="1660" b="1" dirty="0">
                <a:latin typeface="宋体"/>
                <a:cs typeface="宋体"/>
              </a:rPr>
              <a:t>局部性分析</a:t>
            </a:r>
            <a:endParaRPr sz="1660">
              <a:latin typeface="宋体"/>
              <a:cs typeface="宋体"/>
            </a:endParaRPr>
          </a:p>
          <a:p>
            <a:pPr marL="564987" marR="67461" indent="-160748">
              <a:spcBef>
                <a:spcPts val="398"/>
              </a:spcBef>
            </a:pPr>
            <a:r>
              <a:rPr sz="1494" spc="-91" dirty="0">
                <a:solidFill>
                  <a:srgbClr val="001ADC"/>
                </a:solidFill>
                <a:latin typeface="Lucida Sans"/>
                <a:cs typeface="Lucida Sans"/>
              </a:rPr>
              <a:t>➢</a:t>
            </a:r>
            <a:r>
              <a:rPr sz="1494" b="1" dirty="0">
                <a:latin typeface="宋体"/>
                <a:cs typeface="宋体"/>
              </a:rPr>
              <a:t>程</a:t>
            </a:r>
            <a:r>
              <a:rPr sz="1494" b="1" spc="-4" dirty="0">
                <a:latin typeface="宋体"/>
                <a:cs typeface="宋体"/>
              </a:rPr>
              <a:t>序</a:t>
            </a:r>
            <a:r>
              <a:rPr sz="1494" b="1" dirty="0">
                <a:latin typeface="Arial"/>
                <a:cs typeface="Arial"/>
              </a:rPr>
              <a:t>a</a:t>
            </a:r>
            <a:r>
              <a:rPr sz="1494" b="1" spc="-4" dirty="0">
                <a:latin typeface="宋体"/>
                <a:cs typeface="宋体"/>
              </a:rPr>
              <a:t>：</a:t>
            </a:r>
            <a:r>
              <a:rPr sz="1494" b="1" spc="-4" dirty="0">
                <a:latin typeface="Arial"/>
                <a:cs typeface="Arial"/>
              </a:rPr>
              <a:t>su</a:t>
            </a:r>
            <a:r>
              <a:rPr sz="1494" b="1" dirty="0">
                <a:latin typeface="Arial"/>
                <a:cs typeface="Arial"/>
              </a:rPr>
              <a:t>m</a:t>
            </a:r>
            <a:r>
              <a:rPr sz="1494" b="1" dirty="0">
                <a:latin typeface="宋体"/>
                <a:cs typeface="宋体"/>
              </a:rPr>
              <a:t>具有较好的时间局部性，数</a:t>
            </a:r>
            <a:r>
              <a:rPr sz="1494" b="1" spc="-4" dirty="0">
                <a:latin typeface="宋体"/>
                <a:cs typeface="宋体"/>
              </a:rPr>
              <a:t>组</a:t>
            </a:r>
            <a:r>
              <a:rPr sz="1494" b="1" dirty="0">
                <a:latin typeface="Arial"/>
                <a:cs typeface="Arial"/>
              </a:rPr>
              <a:t>a</a:t>
            </a:r>
            <a:r>
              <a:rPr sz="1494" b="1" dirty="0">
                <a:latin typeface="宋体"/>
                <a:cs typeface="宋体"/>
              </a:rPr>
              <a:t>的</a:t>
            </a:r>
            <a:r>
              <a:rPr sz="1494" b="1" dirty="0">
                <a:solidFill>
                  <a:srgbClr val="FF0000"/>
                </a:solidFill>
                <a:latin typeface="宋体"/>
                <a:cs typeface="宋体"/>
              </a:rPr>
              <a:t>空间局部性较好</a:t>
            </a:r>
            <a:r>
              <a:rPr sz="1494" b="1" spc="-8" dirty="0">
                <a:latin typeface="宋体"/>
                <a:cs typeface="宋体"/>
              </a:rPr>
              <a:t>；</a:t>
            </a:r>
            <a:endParaRPr sz="1494">
              <a:latin typeface="宋体"/>
              <a:cs typeface="宋体"/>
            </a:endParaRPr>
          </a:p>
          <a:p>
            <a:pPr marL="564987" marR="4216" indent="-160748">
              <a:spcBef>
                <a:spcPts val="498"/>
              </a:spcBef>
            </a:pPr>
            <a:r>
              <a:rPr sz="1494" spc="-91" dirty="0">
                <a:solidFill>
                  <a:srgbClr val="001ADC"/>
                </a:solidFill>
                <a:latin typeface="Lucida Sans"/>
                <a:cs typeface="Lucida Sans"/>
              </a:rPr>
              <a:t>➢</a:t>
            </a:r>
            <a:r>
              <a:rPr sz="1494" b="1" dirty="0">
                <a:latin typeface="宋体"/>
                <a:cs typeface="宋体"/>
              </a:rPr>
              <a:t>程序</a:t>
            </a:r>
            <a:r>
              <a:rPr sz="1494" b="1" dirty="0">
                <a:latin typeface="Arial"/>
                <a:cs typeface="Arial"/>
              </a:rPr>
              <a:t>b </a:t>
            </a:r>
            <a:r>
              <a:rPr sz="1494" b="1" spc="-4" dirty="0">
                <a:latin typeface="宋体"/>
                <a:cs typeface="宋体"/>
              </a:rPr>
              <a:t>：</a:t>
            </a:r>
            <a:r>
              <a:rPr sz="1494" b="1" spc="-4" dirty="0">
                <a:latin typeface="Arial"/>
                <a:cs typeface="Arial"/>
              </a:rPr>
              <a:t>su</a:t>
            </a:r>
            <a:r>
              <a:rPr sz="1494" b="1" dirty="0">
                <a:latin typeface="Arial"/>
                <a:cs typeface="Arial"/>
              </a:rPr>
              <a:t>m</a:t>
            </a:r>
            <a:r>
              <a:rPr sz="1494" b="1" dirty="0">
                <a:latin typeface="宋体"/>
                <a:cs typeface="宋体"/>
              </a:rPr>
              <a:t>具有较好的时间局部性，数</a:t>
            </a:r>
            <a:r>
              <a:rPr sz="1494" b="1" spc="-4" dirty="0">
                <a:latin typeface="宋体"/>
                <a:cs typeface="宋体"/>
              </a:rPr>
              <a:t>组</a:t>
            </a:r>
            <a:r>
              <a:rPr sz="1494" b="1" dirty="0">
                <a:latin typeface="Arial"/>
                <a:cs typeface="Arial"/>
              </a:rPr>
              <a:t>a</a:t>
            </a:r>
            <a:r>
              <a:rPr sz="1494" b="1" dirty="0">
                <a:latin typeface="宋体"/>
                <a:cs typeface="宋体"/>
              </a:rPr>
              <a:t>的</a:t>
            </a:r>
            <a:r>
              <a:rPr sz="1494" b="1" dirty="0">
                <a:solidFill>
                  <a:srgbClr val="063DE8"/>
                </a:solidFill>
                <a:latin typeface="宋体"/>
                <a:cs typeface="宋体"/>
              </a:rPr>
              <a:t>空间局部性不好</a:t>
            </a:r>
            <a:r>
              <a:rPr sz="1494" b="1" spc="-8" dirty="0">
                <a:latin typeface="宋体"/>
                <a:cs typeface="宋体"/>
              </a:rPr>
              <a:t>；</a:t>
            </a:r>
            <a:endParaRPr sz="1494">
              <a:latin typeface="宋体"/>
              <a:cs typeface="宋体"/>
            </a:endParaRPr>
          </a:p>
        </p:txBody>
      </p:sp>
      <p:sp>
        <p:nvSpPr>
          <p:cNvPr id="5" name="object 5"/>
          <p:cNvSpPr/>
          <p:nvPr/>
        </p:nvSpPr>
        <p:spPr>
          <a:xfrm>
            <a:off x="2953581" y="1627532"/>
            <a:ext cx="2506308" cy="1858069"/>
          </a:xfrm>
          <a:prstGeom prst="rect">
            <a:avLst/>
          </a:prstGeom>
          <a:blipFill>
            <a:blip r:embed="rId2" cstate="print"/>
            <a:stretch>
              <a:fillRect/>
            </a:stretch>
          </a:blipFill>
        </p:spPr>
        <p:txBody>
          <a:bodyPr wrap="square" lIns="0" tIns="0" rIns="0" bIns="0" rtlCol="0"/>
          <a:lstStyle/>
          <a:p>
            <a:endParaRPr sz="1494"/>
          </a:p>
        </p:txBody>
      </p:sp>
      <p:sp>
        <p:nvSpPr>
          <p:cNvPr id="6" name="object 6"/>
          <p:cNvSpPr/>
          <p:nvPr/>
        </p:nvSpPr>
        <p:spPr>
          <a:xfrm>
            <a:off x="2949790" y="1623738"/>
            <a:ext cx="2513898" cy="1865659"/>
          </a:xfrm>
          <a:custGeom>
            <a:avLst/>
            <a:gdLst/>
            <a:ahLst/>
            <a:cxnLst/>
            <a:rect l="l" t="t" r="r" b="b"/>
            <a:pathLst>
              <a:path w="3028950" h="2247900">
                <a:moveTo>
                  <a:pt x="0" y="2247900"/>
                </a:moveTo>
                <a:lnTo>
                  <a:pt x="0" y="0"/>
                </a:lnTo>
                <a:lnTo>
                  <a:pt x="3028949" y="0"/>
                </a:lnTo>
                <a:lnTo>
                  <a:pt x="3028949" y="2247900"/>
                </a:lnTo>
                <a:lnTo>
                  <a:pt x="0" y="2247900"/>
                </a:lnTo>
                <a:close/>
              </a:path>
            </a:pathLst>
          </a:custGeom>
          <a:ln w="9525">
            <a:solidFill>
              <a:srgbClr val="C00000"/>
            </a:solidFill>
          </a:ln>
        </p:spPr>
        <p:txBody>
          <a:bodyPr wrap="square" lIns="0" tIns="0" rIns="0" bIns="0" rtlCol="0"/>
          <a:lstStyle/>
          <a:p>
            <a:endParaRPr sz="1494"/>
          </a:p>
        </p:txBody>
      </p:sp>
      <p:sp>
        <p:nvSpPr>
          <p:cNvPr id="7" name="object 7"/>
          <p:cNvSpPr/>
          <p:nvPr/>
        </p:nvSpPr>
        <p:spPr>
          <a:xfrm>
            <a:off x="2953582" y="3932095"/>
            <a:ext cx="2585360" cy="1865659"/>
          </a:xfrm>
          <a:prstGeom prst="rect">
            <a:avLst/>
          </a:prstGeom>
          <a:blipFill>
            <a:blip r:embed="rId3" cstate="print"/>
            <a:stretch>
              <a:fillRect/>
            </a:stretch>
          </a:blipFill>
        </p:spPr>
        <p:txBody>
          <a:bodyPr wrap="square" lIns="0" tIns="0" rIns="0" bIns="0" rtlCol="0"/>
          <a:lstStyle/>
          <a:p>
            <a:endParaRPr sz="1494"/>
          </a:p>
        </p:txBody>
      </p:sp>
      <p:sp>
        <p:nvSpPr>
          <p:cNvPr id="8" name="object 8"/>
          <p:cNvSpPr/>
          <p:nvPr/>
        </p:nvSpPr>
        <p:spPr>
          <a:xfrm>
            <a:off x="2949792" y="3928301"/>
            <a:ext cx="2592950" cy="1873565"/>
          </a:xfrm>
          <a:custGeom>
            <a:avLst/>
            <a:gdLst/>
            <a:ahLst/>
            <a:cxnLst/>
            <a:rect l="l" t="t" r="r" b="b"/>
            <a:pathLst>
              <a:path w="3124200" h="2257425">
                <a:moveTo>
                  <a:pt x="0" y="2257044"/>
                </a:moveTo>
                <a:lnTo>
                  <a:pt x="0" y="0"/>
                </a:lnTo>
                <a:lnTo>
                  <a:pt x="3124199" y="0"/>
                </a:lnTo>
                <a:lnTo>
                  <a:pt x="3124200" y="2257044"/>
                </a:lnTo>
                <a:lnTo>
                  <a:pt x="0" y="2257044"/>
                </a:lnTo>
                <a:close/>
              </a:path>
            </a:pathLst>
          </a:custGeom>
          <a:ln w="9525">
            <a:solidFill>
              <a:srgbClr val="C00000"/>
            </a:solidFill>
          </a:ln>
        </p:spPr>
        <p:txBody>
          <a:bodyPr wrap="square" lIns="0" tIns="0" rIns="0" bIns="0" rtlCol="0"/>
          <a:lstStyle/>
          <a:p>
            <a:endParaRPr sz="1494"/>
          </a:p>
        </p:txBody>
      </p:sp>
      <p:sp>
        <p:nvSpPr>
          <p:cNvPr id="9" name="object 9"/>
          <p:cNvSpPr/>
          <p:nvPr/>
        </p:nvSpPr>
        <p:spPr>
          <a:xfrm>
            <a:off x="6748776" y="1528872"/>
            <a:ext cx="1841627" cy="2838332"/>
          </a:xfrm>
          <a:prstGeom prst="rect">
            <a:avLst/>
          </a:prstGeom>
          <a:blipFill>
            <a:blip r:embed="rId4" cstate="print"/>
            <a:stretch>
              <a:fillRect/>
            </a:stretch>
          </a:blipFill>
        </p:spPr>
        <p:txBody>
          <a:bodyPr wrap="square" lIns="0" tIns="0" rIns="0" bIns="0" rtlCol="0"/>
          <a:lstStyle/>
          <a:p>
            <a:endParaRPr sz="1494"/>
          </a:p>
        </p:txBody>
      </p:sp>
      <p:sp>
        <p:nvSpPr>
          <p:cNvPr id="10" name="object 10"/>
          <p:cNvSpPr txBox="1"/>
          <p:nvPr/>
        </p:nvSpPr>
        <p:spPr>
          <a:xfrm>
            <a:off x="3941643" y="3519965"/>
            <a:ext cx="454820" cy="204351"/>
          </a:xfrm>
          <a:prstGeom prst="rect">
            <a:avLst/>
          </a:prstGeom>
        </p:spPr>
        <p:txBody>
          <a:bodyPr vert="horz" wrap="square" lIns="0" tIns="0" rIns="0" bIns="0" rtlCol="0">
            <a:spAutoFit/>
          </a:bodyPr>
          <a:lstStyle/>
          <a:p>
            <a:pPr marL="10541"/>
            <a:r>
              <a:rPr sz="1328" b="1" dirty="0">
                <a:latin typeface="宋体"/>
                <a:cs typeface="宋体"/>
              </a:rPr>
              <a:t>程序</a:t>
            </a:r>
            <a:r>
              <a:rPr sz="1328" b="1" dirty="0">
                <a:latin typeface="Arial"/>
                <a:cs typeface="Arial"/>
              </a:rPr>
              <a:t>a</a:t>
            </a:r>
            <a:endParaRPr sz="1328">
              <a:latin typeface="Arial"/>
              <a:cs typeface="Arial"/>
            </a:endParaRPr>
          </a:p>
        </p:txBody>
      </p:sp>
      <p:sp>
        <p:nvSpPr>
          <p:cNvPr id="11" name="object 11"/>
          <p:cNvSpPr txBox="1"/>
          <p:nvPr/>
        </p:nvSpPr>
        <p:spPr>
          <a:xfrm>
            <a:off x="3818951" y="5832119"/>
            <a:ext cx="464306" cy="204351"/>
          </a:xfrm>
          <a:prstGeom prst="rect">
            <a:avLst/>
          </a:prstGeom>
        </p:spPr>
        <p:txBody>
          <a:bodyPr vert="horz" wrap="square" lIns="0" tIns="0" rIns="0" bIns="0" rtlCol="0">
            <a:spAutoFit/>
          </a:bodyPr>
          <a:lstStyle/>
          <a:p>
            <a:pPr marL="10541"/>
            <a:r>
              <a:rPr sz="1328" b="1" dirty="0">
                <a:latin typeface="宋体"/>
                <a:cs typeface="宋体"/>
              </a:rPr>
              <a:t>程序</a:t>
            </a:r>
            <a:r>
              <a:rPr sz="1328" b="1" dirty="0">
                <a:latin typeface="Arial"/>
                <a:cs typeface="Arial"/>
              </a:rPr>
              <a:t>b</a:t>
            </a:r>
            <a:endParaRPr sz="1328">
              <a:latin typeface="Arial"/>
              <a:cs typeface="Arial"/>
            </a:endParaRPr>
          </a:p>
        </p:txBody>
      </p:sp>
      <p:sp>
        <p:nvSpPr>
          <p:cNvPr id="12" name="object 12"/>
          <p:cNvSpPr txBox="1"/>
          <p:nvPr/>
        </p:nvSpPr>
        <p:spPr>
          <a:xfrm>
            <a:off x="6826766" y="1385532"/>
            <a:ext cx="1857228" cy="204351"/>
          </a:xfrm>
          <a:prstGeom prst="rect">
            <a:avLst/>
          </a:prstGeom>
        </p:spPr>
        <p:txBody>
          <a:bodyPr vert="horz" wrap="square" lIns="0" tIns="0" rIns="0" bIns="0" rtlCol="0">
            <a:spAutoFit/>
          </a:bodyPr>
          <a:lstStyle/>
          <a:p>
            <a:pPr marL="10541"/>
            <a:r>
              <a:rPr sz="1328" b="1" dirty="0">
                <a:latin typeface="宋体"/>
                <a:cs typeface="宋体"/>
              </a:rPr>
              <a:t>存储空间（</a:t>
            </a:r>
            <a:r>
              <a:rPr sz="1328" b="1" dirty="0">
                <a:latin typeface="Arial"/>
                <a:cs typeface="Arial"/>
              </a:rPr>
              <a:t>M=3</a:t>
            </a:r>
            <a:r>
              <a:rPr sz="1328" b="1" dirty="0">
                <a:latin typeface="宋体"/>
                <a:cs typeface="宋体"/>
              </a:rPr>
              <a:t>，</a:t>
            </a:r>
            <a:r>
              <a:rPr sz="1328" b="1" dirty="0">
                <a:latin typeface="Arial"/>
                <a:cs typeface="Arial"/>
              </a:rPr>
              <a:t>N=4</a:t>
            </a:r>
            <a:r>
              <a:rPr sz="1328" b="1" dirty="0">
                <a:latin typeface="宋体"/>
                <a:cs typeface="宋体"/>
              </a:rPr>
              <a:t>）</a:t>
            </a:r>
            <a:endParaRPr sz="1328">
              <a:latin typeface="宋体"/>
              <a:cs typeface="宋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D29C2D5A-3662-4771-9236-251046C97C59}"/>
              </a:ext>
            </a:extLst>
          </p:cNvPr>
          <p:cNvSpPr>
            <a:spLocks noGrp="1"/>
          </p:cNvSpPr>
          <p:nvPr>
            <p:ph type="title"/>
          </p:nvPr>
        </p:nvSpPr>
        <p:spPr/>
        <p:txBody>
          <a:bodyPr/>
          <a:lstStyle/>
          <a:p>
            <a:r>
              <a:rPr lang="en-US" altLang="zh-TW">
                <a:ea typeface="PMingLiU" panose="02020500000000000000" pitchFamily="18" charset="-120"/>
              </a:rPr>
              <a:t>Cache Field Sizes</a:t>
            </a:r>
            <a:endParaRPr lang="zh-TW" altLang="en-US">
              <a:ea typeface="PMingLiU" panose="02020500000000000000" pitchFamily="18" charset="-120"/>
            </a:endParaRPr>
          </a:p>
        </p:txBody>
      </p:sp>
      <p:sp>
        <p:nvSpPr>
          <p:cNvPr id="19459" name="頁尾版面配置區 2">
            <a:extLst>
              <a:ext uri="{FF2B5EF4-FFF2-40B4-BE49-F238E27FC236}">
                <a16:creationId xmlns:a16="http://schemas.microsoft.com/office/drawing/2014/main" id="{802E6A1F-4471-417F-99E7-9CA43B7F6D6D}"/>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AU" altLang="zh-TW" dirty="0"/>
          </a:p>
        </p:txBody>
      </p:sp>
      <p:sp>
        <p:nvSpPr>
          <p:cNvPr id="4" name="Content Placeholder 2">
            <a:extLst>
              <a:ext uri="{FF2B5EF4-FFF2-40B4-BE49-F238E27FC236}">
                <a16:creationId xmlns:a16="http://schemas.microsoft.com/office/drawing/2014/main" id="{F463DE96-099B-454C-A167-7AA73ED2CC22}"/>
              </a:ext>
            </a:extLst>
          </p:cNvPr>
          <p:cNvSpPr txBox="1">
            <a:spLocks/>
          </p:cNvSpPr>
          <p:nvPr/>
        </p:nvSpPr>
        <p:spPr>
          <a:xfrm>
            <a:off x="2063751" y="1341438"/>
            <a:ext cx="8270875" cy="5111750"/>
          </a:xfrm>
          <a:prstGeom prst="rect">
            <a:avLst/>
          </a:prstGeom>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folHlink"/>
              </a:buClr>
              <a:buSzPct val="60000"/>
              <a:buFont typeface="Wingdings" panose="05000000000000000000" pitchFamily="2" charset="2"/>
              <a:buChar char="n"/>
            </a:pPr>
            <a:r>
              <a:rPr lang="en-US" altLang="zh-TW" sz="2400">
                <a:ea typeface="PMingLiU" panose="02020500000000000000" pitchFamily="18" charset="-120"/>
              </a:rPr>
              <a:t>How many total bits are required for a direct mapped cache with 16KB of data and 4-word blocks assuming a 32-bit address?</a:t>
            </a:r>
          </a:p>
          <a:p>
            <a:pPr lvl="1">
              <a:spcBef>
                <a:spcPct val="20000"/>
              </a:spcBef>
              <a:buClr>
                <a:schemeClr val="hlink"/>
              </a:buClr>
              <a:buSzPct val="55000"/>
              <a:buFont typeface="Wingdings" panose="05000000000000000000" pitchFamily="2" charset="2"/>
              <a:buChar char="n"/>
            </a:pPr>
            <a:r>
              <a:rPr lang="en-US" altLang="zh-TW" sz="2000">
                <a:ea typeface="PMingLiU" panose="02020500000000000000" pitchFamily="18" charset="-120"/>
              </a:rPr>
              <a:t>16KB is </a:t>
            </a:r>
            <a:r>
              <a:rPr lang="en-US" altLang="zh-TW" sz="2000">
                <a:solidFill>
                  <a:srgbClr val="FF0000"/>
                </a:solidFill>
                <a:ea typeface="PMingLiU" panose="02020500000000000000" pitchFamily="18" charset="-120"/>
              </a:rPr>
              <a:t>4K (2</a:t>
            </a:r>
            <a:r>
              <a:rPr lang="en-US" altLang="zh-TW" sz="2000" baseline="30000">
                <a:solidFill>
                  <a:srgbClr val="FF0000"/>
                </a:solidFill>
                <a:ea typeface="PMingLiU" panose="02020500000000000000" pitchFamily="18" charset="-120"/>
              </a:rPr>
              <a:t>12</a:t>
            </a:r>
            <a:r>
              <a:rPr lang="en-US" altLang="zh-TW" sz="2000">
                <a:solidFill>
                  <a:srgbClr val="FF0000"/>
                </a:solidFill>
                <a:ea typeface="PMingLiU" panose="02020500000000000000" pitchFamily="18" charset="-120"/>
              </a:rPr>
              <a:t>) words</a:t>
            </a:r>
          </a:p>
          <a:p>
            <a:pPr lvl="1">
              <a:spcBef>
                <a:spcPct val="20000"/>
              </a:spcBef>
              <a:buClr>
                <a:schemeClr val="hlink"/>
              </a:buClr>
              <a:buSzPct val="55000"/>
              <a:buFont typeface="Wingdings" panose="05000000000000000000" pitchFamily="2" charset="2"/>
              <a:buChar char="n"/>
            </a:pPr>
            <a:r>
              <a:rPr lang="en-US" altLang="zh-TW" sz="2000">
                <a:ea typeface="PMingLiU" panose="02020500000000000000" pitchFamily="18" charset="-120"/>
              </a:rPr>
              <a:t>With a block size of 4 words, there are </a:t>
            </a:r>
            <a:r>
              <a:rPr lang="en-US" altLang="zh-TW" sz="2000">
                <a:solidFill>
                  <a:srgbClr val="FF0000"/>
                </a:solidFill>
                <a:ea typeface="PMingLiU" panose="02020500000000000000" pitchFamily="18" charset="-120"/>
              </a:rPr>
              <a:t>1024 (2</a:t>
            </a:r>
            <a:r>
              <a:rPr lang="en-US" altLang="zh-TW" sz="2000" baseline="30000">
                <a:solidFill>
                  <a:srgbClr val="FF0000"/>
                </a:solidFill>
                <a:ea typeface="PMingLiU" panose="02020500000000000000" pitchFamily="18" charset="-120"/>
              </a:rPr>
              <a:t>10</a:t>
            </a:r>
            <a:r>
              <a:rPr lang="en-US" altLang="zh-TW" sz="2000">
                <a:solidFill>
                  <a:srgbClr val="FF0000"/>
                </a:solidFill>
                <a:ea typeface="PMingLiU" panose="02020500000000000000" pitchFamily="18" charset="-120"/>
              </a:rPr>
              <a:t>) blocks </a:t>
            </a:r>
          </a:p>
          <a:p>
            <a:pPr lvl="1">
              <a:spcBef>
                <a:spcPct val="20000"/>
              </a:spcBef>
              <a:buClr>
                <a:schemeClr val="hlink"/>
              </a:buClr>
              <a:buSzPct val="55000"/>
              <a:buFont typeface="Wingdings" panose="05000000000000000000" pitchFamily="2" charset="2"/>
              <a:buChar char="n"/>
            </a:pPr>
            <a:r>
              <a:rPr lang="en-US" altLang="zh-TW" sz="2000">
                <a:ea typeface="PMingLiU" panose="02020500000000000000" pitchFamily="18" charset="-120"/>
              </a:rPr>
              <a:t>Each block has 4x32 or 128 bits of data plus a tag which is 32 – (10 + 2 + 2) = 18 bits, plus a valid bit = </a:t>
            </a:r>
            <a:r>
              <a:rPr lang="en-US" altLang="zh-TW" sz="2000">
                <a:solidFill>
                  <a:srgbClr val="FF0000"/>
                </a:solidFill>
                <a:ea typeface="PMingLiU" panose="02020500000000000000" pitchFamily="18" charset="-120"/>
              </a:rPr>
              <a:t>19 bits</a:t>
            </a:r>
            <a:r>
              <a:rPr lang="en-US" altLang="zh-TW" sz="2000">
                <a:ea typeface="PMingLiU" panose="02020500000000000000" pitchFamily="18" charset="-120"/>
              </a:rPr>
              <a:t> </a:t>
            </a:r>
          </a:p>
          <a:p>
            <a:pPr lvl="1">
              <a:spcBef>
                <a:spcPct val="20000"/>
              </a:spcBef>
              <a:buClr>
                <a:schemeClr val="hlink"/>
              </a:buClr>
              <a:buSzPct val="55000"/>
              <a:buFont typeface="Wingdings" panose="05000000000000000000" pitchFamily="2" charset="2"/>
              <a:buChar char="n"/>
            </a:pPr>
            <a:r>
              <a:rPr lang="en-US" altLang="zh-TW" sz="2000">
                <a:ea typeface="PMingLiU" panose="02020500000000000000" pitchFamily="18" charset="-120"/>
              </a:rPr>
              <a:t>So the total cache size is</a:t>
            </a:r>
          </a:p>
          <a:p>
            <a:pPr lvl="1">
              <a:spcBef>
                <a:spcPct val="20000"/>
              </a:spcBef>
              <a:buClr>
                <a:schemeClr val="hlink"/>
              </a:buClr>
              <a:buSzPct val="55000"/>
              <a:buFont typeface="Wingdings" panose="05000000000000000000" pitchFamily="2" charset="2"/>
              <a:buNone/>
            </a:pPr>
            <a:r>
              <a:rPr lang="en-US" altLang="zh-TW" sz="2000">
                <a:ea typeface="PMingLiU" panose="02020500000000000000" pitchFamily="18" charset="-120"/>
              </a:rPr>
              <a:t>	2</a:t>
            </a:r>
            <a:r>
              <a:rPr lang="en-US" altLang="zh-TW" sz="2000" baseline="30000">
                <a:ea typeface="PMingLiU" panose="02020500000000000000" pitchFamily="18" charset="-120"/>
              </a:rPr>
              <a:t>10</a:t>
            </a:r>
            <a:r>
              <a:rPr lang="en-US" altLang="zh-TW" sz="2000">
                <a:ea typeface="PMingLiU" panose="02020500000000000000" pitchFamily="18" charset="-120"/>
              </a:rPr>
              <a:t> x (4x32 +18 + 1) = 2</a:t>
            </a:r>
            <a:r>
              <a:rPr lang="en-US" altLang="zh-TW" sz="2000" baseline="30000">
                <a:ea typeface="PMingLiU" panose="02020500000000000000" pitchFamily="18" charset="-120"/>
              </a:rPr>
              <a:t>10</a:t>
            </a:r>
            <a:r>
              <a:rPr lang="en-US" altLang="zh-TW" sz="2000">
                <a:ea typeface="PMingLiU" panose="02020500000000000000" pitchFamily="18" charset="-120"/>
              </a:rPr>
              <a:t> x 147 = </a:t>
            </a:r>
            <a:r>
              <a:rPr lang="en-US" altLang="zh-TW" sz="2000">
                <a:solidFill>
                  <a:srgbClr val="FF0000"/>
                </a:solidFill>
                <a:ea typeface="PMingLiU" panose="02020500000000000000" pitchFamily="18" charset="-120"/>
              </a:rPr>
              <a:t>147Kbits</a:t>
            </a:r>
            <a:r>
              <a:rPr lang="en-US" altLang="zh-TW" sz="2000">
                <a:ea typeface="PMingLiU" panose="02020500000000000000" pitchFamily="18" charset="-120"/>
              </a:rPr>
              <a:t> </a:t>
            </a:r>
          </a:p>
          <a:p>
            <a:pPr lvl="1">
              <a:spcBef>
                <a:spcPct val="20000"/>
              </a:spcBef>
              <a:buClr>
                <a:schemeClr val="hlink"/>
              </a:buClr>
              <a:buSzPct val="55000"/>
              <a:buFont typeface="Wingdings" panose="05000000000000000000" pitchFamily="2" charset="2"/>
              <a:buChar char="n"/>
            </a:pPr>
            <a:r>
              <a:rPr lang="en-US" altLang="zh-TW" sz="2000">
                <a:ea typeface="PMingLiU" panose="02020500000000000000" pitchFamily="18" charset="-120"/>
              </a:rPr>
              <a:t>or about </a:t>
            </a:r>
            <a:r>
              <a:rPr lang="en-US" altLang="zh-TW" sz="2000">
                <a:solidFill>
                  <a:srgbClr val="FF0000"/>
                </a:solidFill>
                <a:ea typeface="PMingLiU" panose="02020500000000000000" pitchFamily="18" charset="-120"/>
              </a:rPr>
              <a:t>1.15x</a:t>
            </a:r>
            <a:r>
              <a:rPr lang="en-US" altLang="zh-TW" sz="2000">
                <a:ea typeface="PMingLiU" panose="02020500000000000000" pitchFamily="18" charset="-120"/>
              </a:rPr>
              <a:t> as many as needed just for storage of the data</a:t>
            </a:r>
          </a:p>
          <a:p>
            <a:pPr>
              <a:spcBef>
                <a:spcPct val="20000"/>
              </a:spcBef>
              <a:buClr>
                <a:schemeClr val="folHlink"/>
              </a:buClr>
              <a:buSzPct val="60000"/>
              <a:buFont typeface="Wingdings" panose="05000000000000000000" pitchFamily="2" charset="2"/>
              <a:buChar char="n"/>
            </a:pPr>
            <a:endParaRPr lang="en-US" altLang="zh-TW" sz="2400">
              <a:ea typeface="PMingLiU" panose="02020500000000000000" pitchFamily="18" charset="-120"/>
            </a:endParaRPr>
          </a:p>
          <a:p>
            <a:pPr>
              <a:spcBef>
                <a:spcPct val="20000"/>
              </a:spcBef>
              <a:buClr>
                <a:schemeClr val="folHlink"/>
              </a:buClr>
              <a:buSzPct val="60000"/>
              <a:buFont typeface="Wingdings" panose="05000000000000000000" pitchFamily="2" charset="2"/>
              <a:buChar char="n"/>
            </a:pPr>
            <a:endParaRPr lang="en-US" altLang="zh-TW" sz="3200">
              <a:ea typeface="PMingLiU"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2322" name="Rectangle 2"/>
          <p:cNvSpPr>
            <a:spLocks noGrp="1" noChangeArrowheads="1"/>
          </p:cNvSpPr>
          <p:nvPr>
            <p:ph type="title"/>
          </p:nvPr>
        </p:nvSpPr>
        <p:spPr>
          <a:xfrm>
            <a:off x="838200" y="252863"/>
            <a:ext cx="10515600" cy="284420"/>
          </a:xfrm>
        </p:spPr>
        <p:txBody>
          <a:bodyPr>
            <a:normAutofit fontScale="90000"/>
          </a:bodyPr>
          <a:lstStyle/>
          <a:p>
            <a:r>
              <a:rPr lang="en-US" dirty="0"/>
              <a:t>Caching:  A Simple First Example</a:t>
            </a:r>
          </a:p>
        </p:txBody>
      </p:sp>
      <p:grpSp>
        <p:nvGrpSpPr>
          <p:cNvPr id="2" name="Group 3"/>
          <p:cNvGrpSpPr>
            <a:grpSpLocks/>
          </p:cNvGrpSpPr>
          <p:nvPr/>
        </p:nvGrpSpPr>
        <p:grpSpPr bwMode="auto">
          <a:xfrm>
            <a:off x="3733800" y="2057400"/>
            <a:ext cx="990600" cy="1219200"/>
            <a:chOff x="1344" y="1056"/>
            <a:chExt cx="624" cy="768"/>
          </a:xfrm>
        </p:grpSpPr>
        <p:sp>
          <p:nvSpPr>
            <p:cNvPr id="1592324"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25"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26"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27"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28" name="Line 8"/>
          <p:cNvSpPr>
            <a:spLocks noChangeShapeType="1"/>
          </p:cNvSpPr>
          <p:nvPr/>
        </p:nvSpPr>
        <p:spPr bwMode="auto">
          <a:xfrm>
            <a:off x="5791200" y="1447800"/>
            <a:ext cx="990600" cy="0"/>
          </a:xfrm>
          <a:prstGeom prst="line">
            <a:avLst/>
          </a:prstGeom>
          <a:noFill/>
          <a:ln w="12700">
            <a:solidFill>
              <a:schemeClr val="tx1"/>
            </a:solidFill>
            <a:round/>
            <a:headEnd/>
            <a:tailEnd/>
          </a:ln>
          <a:effectLst/>
        </p:spPr>
        <p:txBody>
          <a:bodyPr wrap="none" anchor="ctr"/>
          <a:lstStyle/>
          <a:p>
            <a:endParaRPr lang="en-US"/>
          </a:p>
        </p:txBody>
      </p:sp>
      <p:sp>
        <p:nvSpPr>
          <p:cNvPr id="1592329" name="Line 9"/>
          <p:cNvSpPr>
            <a:spLocks noChangeShapeType="1"/>
          </p:cNvSpPr>
          <p:nvPr/>
        </p:nvSpPr>
        <p:spPr bwMode="auto">
          <a:xfrm>
            <a:off x="5791200" y="1143000"/>
            <a:ext cx="990600" cy="0"/>
          </a:xfrm>
          <a:prstGeom prst="line">
            <a:avLst/>
          </a:prstGeom>
          <a:noFill/>
          <a:ln w="12700">
            <a:solidFill>
              <a:schemeClr val="tx1"/>
            </a:solidFill>
            <a:round/>
            <a:headEnd/>
            <a:tailEnd/>
          </a:ln>
          <a:effectLst/>
        </p:spPr>
        <p:txBody>
          <a:bodyPr wrap="none" anchor="ctr"/>
          <a:lstStyle/>
          <a:p>
            <a:endParaRPr lang="en-US"/>
          </a:p>
        </p:txBody>
      </p:sp>
      <p:sp>
        <p:nvSpPr>
          <p:cNvPr id="1592330" name="Line 10"/>
          <p:cNvSpPr>
            <a:spLocks noChangeShapeType="1"/>
          </p:cNvSpPr>
          <p:nvPr/>
        </p:nvSpPr>
        <p:spPr bwMode="auto">
          <a:xfrm>
            <a:off x="5791200" y="1752600"/>
            <a:ext cx="990600" cy="0"/>
          </a:xfrm>
          <a:prstGeom prst="line">
            <a:avLst/>
          </a:prstGeom>
          <a:noFill/>
          <a:ln w="12700">
            <a:solidFill>
              <a:schemeClr val="tx1"/>
            </a:solidFill>
            <a:round/>
            <a:headEnd/>
            <a:tailEnd/>
          </a:ln>
          <a:effectLst/>
        </p:spPr>
        <p:txBody>
          <a:bodyPr wrap="none" anchor="ctr"/>
          <a:lstStyle/>
          <a:p>
            <a:endParaRPr lang="en-US"/>
          </a:p>
        </p:txBody>
      </p:sp>
      <p:sp>
        <p:nvSpPr>
          <p:cNvPr id="1592331" name="Line 11"/>
          <p:cNvSpPr>
            <a:spLocks noChangeShapeType="1"/>
          </p:cNvSpPr>
          <p:nvPr/>
        </p:nvSpPr>
        <p:spPr bwMode="auto">
          <a:xfrm>
            <a:off x="5791200" y="838200"/>
            <a:ext cx="990600" cy="0"/>
          </a:xfrm>
          <a:prstGeom prst="line">
            <a:avLst/>
          </a:prstGeom>
          <a:noFill/>
          <a:ln w="12700">
            <a:solidFill>
              <a:schemeClr val="tx1"/>
            </a:solidFill>
            <a:round/>
            <a:headEnd/>
            <a:tailEnd/>
          </a:ln>
          <a:effectLst/>
        </p:spPr>
        <p:txBody>
          <a:bodyPr wrap="none" anchor="ctr"/>
          <a:lstStyle/>
          <a:p>
            <a:endParaRPr lang="en-US"/>
          </a:p>
        </p:txBody>
      </p:sp>
      <p:sp>
        <p:nvSpPr>
          <p:cNvPr id="1592332" name="Line 12"/>
          <p:cNvSpPr>
            <a:spLocks noChangeShapeType="1"/>
          </p:cNvSpPr>
          <p:nvPr/>
        </p:nvSpPr>
        <p:spPr bwMode="auto">
          <a:xfrm>
            <a:off x="57912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592333" name="Line 13"/>
          <p:cNvSpPr>
            <a:spLocks noChangeShapeType="1"/>
          </p:cNvSpPr>
          <p:nvPr/>
        </p:nvSpPr>
        <p:spPr bwMode="auto">
          <a:xfrm>
            <a:off x="67818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592334" name="Line 14"/>
          <p:cNvSpPr>
            <a:spLocks noChangeShapeType="1"/>
          </p:cNvSpPr>
          <p:nvPr/>
        </p:nvSpPr>
        <p:spPr bwMode="auto">
          <a:xfrm flipH="1" flipV="1">
            <a:off x="5791200" y="5105400"/>
            <a:ext cx="990600" cy="0"/>
          </a:xfrm>
          <a:prstGeom prst="line">
            <a:avLst/>
          </a:prstGeom>
          <a:noFill/>
          <a:ln w="12700">
            <a:solidFill>
              <a:schemeClr val="tx1"/>
            </a:solidFill>
            <a:round/>
            <a:headEnd/>
            <a:tailEnd/>
          </a:ln>
          <a:effectLst/>
        </p:spPr>
        <p:txBody>
          <a:bodyPr wrap="none" anchor="ctr"/>
          <a:lstStyle/>
          <a:p>
            <a:endParaRPr lang="en-US"/>
          </a:p>
        </p:txBody>
      </p:sp>
      <p:sp>
        <p:nvSpPr>
          <p:cNvPr id="1592335" name="Line 15"/>
          <p:cNvSpPr>
            <a:spLocks noChangeShapeType="1"/>
          </p:cNvSpPr>
          <p:nvPr/>
        </p:nvSpPr>
        <p:spPr bwMode="auto">
          <a:xfrm flipH="1" flipV="1">
            <a:off x="5791200" y="5410200"/>
            <a:ext cx="990600" cy="0"/>
          </a:xfrm>
          <a:prstGeom prst="line">
            <a:avLst/>
          </a:prstGeom>
          <a:noFill/>
          <a:ln w="12700">
            <a:solidFill>
              <a:schemeClr val="tx1"/>
            </a:solidFill>
            <a:round/>
            <a:headEnd/>
            <a:tailEnd/>
          </a:ln>
          <a:effectLst/>
        </p:spPr>
        <p:txBody>
          <a:bodyPr wrap="none" anchor="ctr"/>
          <a:lstStyle/>
          <a:p>
            <a:endParaRPr lang="en-US"/>
          </a:p>
        </p:txBody>
      </p:sp>
      <p:sp>
        <p:nvSpPr>
          <p:cNvPr id="1592336" name="Line 16"/>
          <p:cNvSpPr>
            <a:spLocks noChangeShapeType="1"/>
          </p:cNvSpPr>
          <p:nvPr/>
        </p:nvSpPr>
        <p:spPr bwMode="auto">
          <a:xfrm flipH="1" flipV="1">
            <a:off x="5791200" y="4800600"/>
            <a:ext cx="990600" cy="0"/>
          </a:xfrm>
          <a:prstGeom prst="line">
            <a:avLst/>
          </a:prstGeom>
          <a:noFill/>
          <a:ln w="12700">
            <a:solidFill>
              <a:schemeClr val="tx1"/>
            </a:solidFill>
            <a:round/>
            <a:headEnd/>
            <a:tailEnd/>
          </a:ln>
          <a:effectLst/>
        </p:spPr>
        <p:txBody>
          <a:bodyPr wrap="none" anchor="ctr"/>
          <a:lstStyle/>
          <a:p>
            <a:endParaRPr lang="en-US"/>
          </a:p>
        </p:txBody>
      </p:sp>
      <p:sp>
        <p:nvSpPr>
          <p:cNvPr id="1592337" name="Line 17"/>
          <p:cNvSpPr>
            <a:spLocks noChangeShapeType="1"/>
          </p:cNvSpPr>
          <p:nvPr/>
        </p:nvSpPr>
        <p:spPr bwMode="auto">
          <a:xfrm flipH="1" flipV="1">
            <a:off x="5791200" y="5715000"/>
            <a:ext cx="990600" cy="0"/>
          </a:xfrm>
          <a:prstGeom prst="line">
            <a:avLst/>
          </a:prstGeom>
          <a:noFill/>
          <a:ln w="12700">
            <a:solidFill>
              <a:schemeClr val="tx1"/>
            </a:solidFill>
            <a:round/>
            <a:headEnd/>
            <a:tailEnd/>
          </a:ln>
          <a:effectLst/>
        </p:spPr>
        <p:txBody>
          <a:bodyPr wrap="none" anchor="ctr"/>
          <a:lstStyle/>
          <a:p>
            <a:endParaRPr lang="en-US"/>
          </a:p>
        </p:txBody>
      </p:sp>
      <p:sp>
        <p:nvSpPr>
          <p:cNvPr id="1592338" name="Line 18"/>
          <p:cNvSpPr>
            <a:spLocks noChangeShapeType="1"/>
          </p:cNvSpPr>
          <p:nvPr/>
        </p:nvSpPr>
        <p:spPr bwMode="auto">
          <a:xfrm flipH="1" flipV="1">
            <a:off x="6781800" y="4495800"/>
            <a:ext cx="0" cy="1219200"/>
          </a:xfrm>
          <a:prstGeom prst="line">
            <a:avLst/>
          </a:prstGeom>
          <a:noFill/>
          <a:ln w="12700">
            <a:solidFill>
              <a:schemeClr val="tx1"/>
            </a:solidFill>
            <a:round/>
            <a:headEnd/>
            <a:tailEnd/>
          </a:ln>
          <a:effectLst/>
        </p:spPr>
        <p:txBody>
          <a:bodyPr wrap="none" anchor="ctr"/>
          <a:lstStyle/>
          <a:p>
            <a:endParaRPr lang="en-US"/>
          </a:p>
        </p:txBody>
      </p:sp>
      <p:sp>
        <p:nvSpPr>
          <p:cNvPr id="1592340" name="Text Box 20"/>
          <p:cNvSpPr txBox="1">
            <a:spLocks noChangeArrowheads="1"/>
          </p:cNvSpPr>
          <p:nvPr/>
        </p:nvSpPr>
        <p:spPr bwMode="auto">
          <a:xfrm>
            <a:off x="2289175" y="2017713"/>
            <a:ext cx="418704" cy="369332"/>
          </a:xfrm>
          <a:prstGeom prst="rect">
            <a:avLst/>
          </a:prstGeom>
          <a:noFill/>
          <a:ln w="12700">
            <a:noFill/>
            <a:miter lim="800000"/>
            <a:headEnd/>
            <a:tailEnd/>
          </a:ln>
          <a:effectLst/>
        </p:spPr>
        <p:txBody>
          <a:bodyPr wrap="none">
            <a:spAutoFit/>
          </a:bodyPr>
          <a:lstStyle/>
          <a:p>
            <a:r>
              <a:rPr lang="en-US"/>
              <a:t>00</a:t>
            </a:r>
          </a:p>
        </p:txBody>
      </p:sp>
      <p:sp>
        <p:nvSpPr>
          <p:cNvPr id="1592341" name="Text Box 21"/>
          <p:cNvSpPr txBox="1">
            <a:spLocks noChangeArrowheads="1"/>
          </p:cNvSpPr>
          <p:nvPr/>
        </p:nvSpPr>
        <p:spPr bwMode="auto">
          <a:xfrm>
            <a:off x="2305050" y="2362200"/>
            <a:ext cx="418704" cy="369332"/>
          </a:xfrm>
          <a:prstGeom prst="rect">
            <a:avLst/>
          </a:prstGeom>
          <a:noFill/>
          <a:ln w="12700">
            <a:noFill/>
            <a:miter lim="800000"/>
            <a:headEnd/>
            <a:tailEnd/>
          </a:ln>
          <a:effectLst/>
        </p:spPr>
        <p:txBody>
          <a:bodyPr wrap="none">
            <a:spAutoFit/>
          </a:bodyPr>
          <a:lstStyle/>
          <a:p>
            <a:r>
              <a:rPr lang="en-US"/>
              <a:t>01</a:t>
            </a:r>
          </a:p>
        </p:txBody>
      </p:sp>
      <p:sp>
        <p:nvSpPr>
          <p:cNvPr id="1592342" name="Text Box 22"/>
          <p:cNvSpPr txBox="1">
            <a:spLocks noChangeArrowheads="1"/>
          </p:cNvSpPr>
          <p:nvPr/>
        </p:nvSpPr>
        <p:spPr bwMode="auto">
          <a:xfrm>
            <a:off x="2305050" y="2667000"/>
            <a:ext cx="418704" cy="369332"/>
          </a:xfrm>
          <a:prstGeom prst="rect">
            <a:avLst/>
          </a:prstGeom>
          <a:noFill/>
          <a:ln w="12700">
            <a:noFill/>
            <a:miter lim="800000"/>
            <a:headEnd/>
            <a:tailEnd/>
          </a:ln>
          <a:effectLst/>
        </p:spPr>
        <p:txBody>
          <a:bodyPr wrap="none">
            <a:spAutoFit/>
          </a:bodyPr>
          <a:lstStyle/>
          <a:p>
            <a:r>
              <a:rPr lang="en-US"/>
              <a:t>10</a:t>
            </a:r>
          </a:p>
        </p:txBody>
      </p:sp>
      <p:sp>
        <p:nvSpPr>
          <p:cNvPr id="1592343" name="Text Box 23"/>
          <p:cNvSpPr txBox="1">
            <a:spLocks noChangeArrowheads="1"/>
          </p:cNvSpPr>
          <p:nvPr/>
        </p:nvSpPr>
        <p:spPr bwMode="auto">
          <a:xfrm>
            <a:off x="2305050" y="2971800"/>
            <a:ext cx="418704" cy="369332"/>
          </a:xfrm>
          <a:prstGeom prst="rect">
            <a:avLst/>
          </a:prstGeom>
          <a:noFill/>
          <a:ln w="12700">
            <a:noFill/>
            <a:miter lim="800000"/>
            <a:headEnd/>
            <a:tailEnd/>
          </a:ln>
          <a:effectLst/>
        </p:spPr>
        <p:txBody>
          <a:bodyPr wrap="none">
            <a:spAutoFit/>
          </a:bodyPr>
          <a:lstStyle/>
          <a:p>
            <a:r>
              <a:rPr lang="en-US"/>
              <a:t>11</a:t>
            </a:r>
          </a:p>
        </p:txBody>
      </p:sp>
      <p:sp>
        <p:nvSpPr>
          <p:cNvPr id="1592344" name="Text Box 24"/>
          <p:cNvSpPr txBox="1">
            <a:spLocks noChangeArrowheads="1"/>
          </p:cNvSpPr>
          <p:nvPr/>
        </p:nvSpPr>
        <p:spPr bwMode="auto">
          <a:xfrm>
            <a:off x="1981201" y="1143000"/>
            <a:ext cx="755335" cy="369332"/>
          </a:xfrm>
          <a:prstGeom prst="rect">
            <a:avLst/>
          </a:prstGeom>
          <a:noFill/>
          <a:ln w="12700">
            <a:noFill/>
            <a:miter lim="800000"/>
            <a:headEnd/>
            <a:tailEnd/>
          </a:ln>
          <a:effectLst/>
        </p:spPr>
        <p:txBody>
          <a:bodyPr wrap="none">
            <a:spAutoFit/>
          </a:bodyPr>
          <a:lstStyle/>
          <a:p>
            <a:r>
              <a:rPr lang="en-US" b="1"/>
              <a:t>Cache</a:t>
            </a:r>
          </a:p>
        </p:txBody>
      </p:sp>
      <p:sp>
        <p:nvSpPr>
          <p:cNvPr id="1592345" name="Text Box 25"/>
          <p:cNvSpPr txBox="1">
            <a:spLocks noChangeArrowheads="1"/>
          </p:cNvSpPr>
          <p:nvPr/>
        </p:nvSpPr>
        <p:spPr bwMode="auto">
          <a:xfrm>
            <a:off x="6705600" y="838200"/>
            <a:ext cx="990600" cy="4967514"/>
          </a:xfrm>
          <a:prstGeom prst="rect">
            <a:avLst/>
          </a:prstGeom>
          <a:noFill/>
          <a:ln w="12700">
            <a:noFill/>
            <a:miter lim="800000"/>
            <a:headEnd/>
            <a:tailEnd/>
          </a:ln>
          <a:effectLst/>
        </p:spPr>
        <p:txBody>
          <a:bodyPr>
            <a:spAutoFit/>
          </a:bodyPr>
          <a:lstStyle/>
          <a:p>
            <a:pPr>
              <a:lnSpc>
                <a:spcPct val="110000"/>
              </a:lnSpc>
            </a:pPr>
            <a:r>
              <a:rPr lang="en-US">
                <a:solidFill>
                  <a:schemeClr val="accent2"/>
                </a:solidFill>
              </a:rPr>
              <a:t>00</a:t>
            </a:r>
            <a:r>
              <a:rPr lang="en-US"/>
              <a:t>00xx</a:t>
            </a:r>
          </a:p>
          <a:p>
            <a:pPr>
              <a:lnSpc>
                <a:spcPct val="110000"/>
              </a:lnSpc>
            </a:pPr>
            <a:r>
              <a:rPr lang="en-US">
                <a:solidFill>
                  <a:schemeClr val="accent2"/>
                </a:solidFill>
              </a:rPr>
              <a:t>00</a:t>
            </a:r>
            <a:r>
              <a:rPr lang="en-US"/>
              <a:t>01xx</a:t>
            </a:r>
          </a:p>
          <a:p>
            <a:pPr>
              <a:lnSpc>
                <a:spcPct val="110000"/>
              </a:lnSpc>
            </a:pPr>
            <a:r>
              <a:rPr lang="en-US">
                <a:solidFill>
                  <a:schemeClr val="accent2"/>
                </a:solidFill>
              </a:rPr>
              <a:t>00</a:t>
            </a:r>
            <a:r>
              <a:rPr lang="en-US"/>
              <a:t>10xx</a:t>
            </a:r>
          </a:p>
          <a:p>
            <a:pPr>
              <a:lnSpc>
                <a:spcPct val="110000"/>
              </a:lnSpc>
            </a:pPr>
            <a:r>
              <a:rPr lang="en-US">
                <a:solidFill>
                  <a:schemeClr val="accent2"/>
                </a:solidFill>
              </a:rPr>
              <a:t>00</a:t>
            </a:r>
            <a:r>
              <a:rPr lang="en-US"/>
              <a:t>11xx</a:t>
            </a:r>
          </a:p>
          <a:p>
            <a:pPr>
              <a:lnSpc>
                <a:spcPct val="110000"/>
              </a:lnSpc>
            </a:pPr>
            <a:r>
              <a:rPr lang="en-US">
                <a:solidFill>
                  <a:schemeClr val="accent2"/>
                </a:solidFill>
              </a:rPr>
              <a:t>01</a:t>
            </a:r>
            <a:r>
              <a:rPr lang="en-US"/>
              <a:t>00xx</a:t>
            </a:r>
          </a:p>
          <a:p>
            <a:pPr>
              <a:lnSpc>
                <a:spcPct val="110000"/>
              </a:lnSpc>
            </a:pPr>
            <a:r>
              <a:rPr lang="en-US">
                <a:solidFill>
                  <a:schemeClr val="accent2"/>
                </a:solidFill>
              </a:rPr>
              <a:t>01</a:t>
            </a:r>
            <a:r>
              <a:rPr lang="en-US"/>
              <a:t>01xx</a:t>
            </a:r>
          </a:p>
          <a:p>
            <a:pPr>
              <a:lnSpc>
                <a:spcPct val="110000"/>
              </a:lnSpc>
            </a:pPr>
            <a:r>
              <a:rPr lang="en-US">
                <a:solidFill>
                  <a:schemeClr val="accent2"/>
                </a:solidFill>
              </a:rPr>
              <a:t>01</a:t>
            </a:r>
            <a:r>
              <a:rPr lang="en-US"/>
              <a:t>10xx</a:t>
            </a:r>
          </a:p>
          <a:p>
            <a:pPr>
              <a:lnSpc>
                <a:spcPct val="110000"/>
              </a:lnSpc>
            </a:pPr>
            <a:r>
              <a:rPr lang="en-US">
                <a:solidFill>
                  <a:schemeClr val="accent2"/>
                </a:solidFill>
              </a:rPr>
              <a:t>01</a:t>
            </a:r>
            <a:r>
              <a:rPr lang="en-US"/>
              <a:t>11xx</a:t>
            </a:r>
          </a:p>
          <a:p>
            <a:pPr>
              <a:lnSpc>
                <a:spcPct val="110000"/>
              </a:lnSpc>
            </a:pPr>
            <a:r>
              <a:rPr lang="en-US">
                <a:solidFill>
                  <a:schemeClr val="accent2"/>
                </a:solidFill>
              </a:rPr>
              <a:t>10</a:t>
            </a:r>
            <a:r>
              <a:rPr lang="en-US"/>
              <a:t>00xx</a:t>
            </a:r>
          </a:p>
          <a:p>
            <a:pPr>
              <a:lnSpc>
                <a:spcPct val="110000"/>
              </a:lnSpc>
            </a:pPr>
            <a:r>
              <a:rPr lang="en-US">
                <a:solidFill>
                  <a:schemeClr val="accent2"/>
                </a:solidFill>
              </a:rPr>
              <a:t>10</a:t>
            </a:r>
            <a:r>
              <a:rPr lang="en-US"/>
              <a:t>01xx</a:t>
            </a:r>
          </a:p>
          <a:p>
            <a:pPr>
              <a:lnSpc>
                <a:spcPct val="110000"/>
              </a:lnSpc>
            </a:pPr>
            <a:r>
              <a:rPr lang="en-US">
                <a:solidFill>
                  <a:schemeClr val="accent2"/>
                </a:solidFill>
              </a:rPr>
              <a:t>10</a:t>
            </a:r>
            <a:r>
              <a:rPr lang="en-US"/>
              <a:t>10xx</a:t>
            </a:r>
          </a:p>
          <a:p>
            <a:pPr>
              <a:lnSpc>
                <a:spcPct val="110000"/>
              </a:lnSpc>
            </a:pPr>
            <a:r>
              <a:rPr lang="en-US">
                <a:solidFill>
                  <a:schemeClr val="accent2"/>
                </a:solidFill>
              </a:rPr>
              <a:t>10</a:t>
            </a:r>
            <a:r>
              <a:rPr lang="en-US"/>
              <a:t>11xx</a:t>
            </a:r>
          </a:p>
          <a:p>
            <a:pPr>
              <a:lnSpc>
                <a:spcPct val="110000"/>
              </a:lnSpc>
            </a:pPr>
            <a:r>
              <a:rPr lang="en-US">
                <a:solidFill>
                  <a:schemeClr val="accent2"/>
                </a:solidFill>
              </a:rPr>
              <a:t>11</a:t>
            </a:r>
            <a:r>
              <a:rPr lang="en-US"/>
              <a:t>00xx</a:t>
            </a:r>
          </a:p>
          <a:p>
            <a:pPr>
              <a:lnSpc>
                <a:spcPct val="110000"/>
              </a:lnSpc>
            </a:pPr>
            <a:r>
              <a:rPr lang="en-US">
                <a:solidFill>
                  <a:schemeClr val="accent2"/>
                </a:solidFill>
              </a:rPr>
              <a:t>11</a:t>
            </a:r>
            <a:r>
              <a:rPr lang="en-US"/>
              <a:t>01xx</a:t>
            </a:r>
          </a:p>
          <a:p>
            <a:pPr>
              <a:lnSpc>
                <a:spcPct val="110000"/>
              </a:lnSpc>
            </a:pPr>
            <a:r>
              <a:rPr lang="en-US">
                <a:solidFill>
                  <a:schemeClr val="accent2"/>
                </a:solidFill>
              </a:rPr>
              <a:t>11</a:t>
            </a:r>
            <a:r>
              <a:rPr lang="en-US"/>
              <a:t>10xx</a:t>
            </a:r>
          </a:p>
          <a:p>
            <a:pPr>
              <a:lnSpc>
                <a:spcPct val="110000"/>
              </a:lnSpc>
            </a:pPr>
            <a:r>
              <a:rPr lang="en-US">
                <a:solidFill>
                  <a:schemeClr val="accent2"/>
                </a:solidFill>
              </a:rPr>
              <a:t>11</a:t>
            </a:r>
            <a:r>
              <a:rPr lang="en-US"/>
              <a:t>11xx</a:t>
            </a:r>
          </a:p>
        </p:txBody>
      </p:sp>
      <p:sp>
        <p:nvSpPr>
          <p:cNvPr id="1592346" name="Text Box 26"/>
          <p:cNvSpPr txBox="1">
            <a:spLocks noChangeArrowheads="1"/>
          </p:cNvSpPr>
          <p:nvPr/>
        </p:nvSpPr>
        <p:spPr bwMode="auto">
          <a:xfrm>
            <a:off x="7315200" y="609600"/>
            <a:ext cx="1553054" cy="369332"/>
          </a:xfrm>
          <a:prstGeom prst="rect">
            <a:avLst/>
          </a:prstGeom>
          <a:noFill/>
          <a:ln w="12700">
            <a:noFill/>
            <a:miter lim="800000"/>
            <a:headEnd/>
            <a:tailEnd/>
          </a:ln>
          <a:effectLst/>
        </p:spPr>
        <p:txBody>
          <a:bodyPr wrap="none">
            <a:spAutoFit/>
          </a:bodyPr>
          <a:lstStyle/>
          <a:p>
            <a:r>
              <a:rPr lang="en-US" b="1"/>
              <a:t>Main Memory</a:t>
            </a:r>
          </a:p>
        </p:txBody>
      </p:sp>
      <p:sp>
        <p:nvSpPr>
          <p:cNvPr id="1592348" name="Line 28"/>
          <p:cNvSpPr>
            <a:spLocks noChangeShapeType="1"/>
          </p:cNvSpPr>
          <p:nvPr/>
        </p:nvSpPr>
        <p:spPr bwMode="auto">
          <a:xfrm>
            <a:off x="5791200" y="2057400"/>
            <a:ext cx="990600" cy="0"/>
          </a:xfrm>
          <a:prstGeom prst="line">
            <a:avLst/>
          </a:prstGeom>
          <a:noFill/>
          <a:ln w="12700">
            <a:solidFill>
              <a:schemeClr val="tx1"/>
            </a:solidFill>
            <a:round/>
            <a:headEnd/>
            <a:tailEnd/>
          </a:ln>
          <a:effectLst/>
        </p:spPr>
        <p:txBody>
          <a:bodyPr wrap="none" anchor="ctr"/>
          <a:lstStyle/>
          <a:p>
            <a:endParaRPr lang="en-US"/>
          </a:p>
        </p:txBody>
      </p:sp>
      <p:sp>
        <p:nvSpPr>
          <p:cNvPr id="1592349" name="Line 29"/>
          <p:cNvSpPr>
            <a:spLocks noChangeShapeType="1"/>
          </p:cNvSpPr>
          <p:nvPr/>
        </p:nvSpPr>
        <p:spPr bwMode="auto">
          <a:xfrm>
            <a:off x="5791200" y="2362200"/>
            <a:ext cx="990600" cy="0"/>
          </a:xfrm>
          <a:prstGeom prst="line">
            <a:avLst/>
          </a:prstGeom>
          <a:noFill/>
          <a:ln w="12700">
            <a:solidFill>
              <a:schemeClr val="tx1"/>
            </a:solidFill>
            <a:round/>
            <a:headEnd/>
            <a:tailEnd/>
          </a:ln>
          <a:effectLst/>
        </p:spPr>
        <p:txBody>
          <a:bodyPr wrap="none" anchor="ctr"/>
          <a:lstStyle/>
          <a:p>
            <a:endParaRPr lang="en-US"/>
          </a:p>
        </p:txBody>
      </p:sp>
      <p:sp>
        <p:nvSpPr>
          <p:cNvPr id="1592350" name="Line 30"/>
          <p:cNvSpPr>
            <a:spLocks noChangeShapeType="1"/>
          </p:cNvSpPr>
          <p:nvPr/>
        </p:nvSpPr>
        <p:spPr bwMode="auto">
          <a:xfrm>
            <a:off x="5791200" y="2667000"/>
            <a:ext cx="990600" cy="0"/>
          </a:xfrm>
          <a:prstGeom prst="line">
            <a:avLst/>
          </a:prstGeom>
          <a:noFill/>
          <a:ln w="12700">
            <a:solidFill>
              <a:schemeClr val="tx1"/>
            </a:solidFill>
            <a:round/>
            <a:headEnd/>
            <a:tailEnd/>
          </a:ln>
          <a:effectLst/>
        </p:spPr>
        <p:txBody>
          <a:bodyPr wrap="none" anchor="ctr"/>
          <a:lstStyle/>
          <a:p>
            <a:endParaRPr lang="en-US"/>
          </a:p>
        </p:txBody>
      </p:sp>
      <p:sp>
        <p:nvSpPr>
          <p:cNvPr id="1592351" name="Line 31"/>
          <p:cNvSpPr>
            <a:spLocks noChangeShapeType="1"/>
          </p:cNvSpPr>
          <p:nvPr/>
        </p:nvSpPr>
        <p:spPr bwMode="auto">
          <a:xfrm>
            <a:off x="5791200" y="2971800"/>
            <a:ext cx="990600" cy="0"/>
          </a:xfrm>
          <a:prstGeom prst="line">
            <a:avLst/>
          </a:prstGeom>
          <a:noFill/>
          <a:ln w="12700">
            <a:solidFill>
              <a:schemeClr val="tx1"/>
            </a:solidFill>
            <a:round/>
            <a:headEnd/>
            <a:tailEnd/>
          </a:ln>
          <a:effectLst/>
        </p:spPr>
        <p:txBody>
          <a:bodyPr wrap="none" anchor="ctr"/>
          <a:lstStyle/>
          <a:p>
            <a:endParaRPr lang="en-US"/>
          </a:p>
        </p:txBody>
      </p:sp>
      <p:sp>
        <p:nvSpPr>
          <p:cNvPr id="1592352" name="Line 32"/>
          <p:cNvSpPr>
            <a:spLocks noChangeShapeType="1"/>
          </p:cNvSpPr>
          <p:nvPr/>
        </p:nvSpPr>
        <p:spPr bwMode="auto">
          <a:xfrm>
            <a:off x="5791200" y="3276600"/>
            <a:ext cx="990600" cy="0"/>
          </a:xfrm>
          <a:prstGeom prst="line">
            <a:avLst/>
          </a:prstGeom>
          <a:noFill/>
          <a:ln w="12700">
            <a:solidFill>
              <a:schemeClr val="tx1"/>
            </a:solidFill>
            <a:round/>
            <a:headEnd/>
            <a:tailEnd/>
          </a:ln>
          <a:effectLst/>
        </p:spPr>
        <p:txBody>
          <a:bodyPr wrap="none" anchor="ctr"/>
          <a:lstStyle/>
          <a:p>
            <a:endParaRPr lang="en-US"/>
          </a:p>
        </p:txBody>
      </p:sp>
      <p:sp>
        <p:nvSpPr>
          <p:cNvPr id="1592353" name="Line 33"/>
          <p:cNvSpPr>
            <a:spLocks noChangeShapeType="1"/>
          </p:cNvSpPr>
          <p:nvPr/>
        </p:nvSpPr>
        <p:spPr bwMode="auto">
          <a:xfrm>
            <a:off x="5791200" y="3581400"/>
            <a:ext cx="990600" cy="0"/>
          </a:xfrm>
          <a:prstGeom prst="line">
            <a:avLst/>
          </a:prstGeom>
          <a:noFill/>
          <a:ln w="12700">
            <a:solidFill>
              <a:schemeClr val="tx1"/>
            </a:solidFill>
            <a:round/>
            <a:headEnd/>
            <a:tailEnd/>
          </a:ln>
          <a:effectLst/>
        </p:spPr>
        <p:txBody>
          <a:bodyPr wrap="none" anchor="ctr"/>
          <a:lstStyle/>
          <a:p>
            <a:endParaRPr lang="en-US"/>
          </a:p>
        </p:txBody>
      </p:sp>
      <p:sp>
        <p:nvSpPr>
          <p:cNvPr id="1592354" name="Line 34"/>
          <p:cNvSpPr>
            <a:spLocks noChangeShapeType="1"/>
          </p:cNvSpPr>
          <p:nvPr/>
        </p:nvSpPr>
        <p:spPr bwMode="auto">
          <a:xfrm>
            <a:off x="5791200" y="4495800"/>
            <a:ext cx="990600" cy="0"/>
          </a:xfrm>
          <a:prstGeom prst="line">
            <a:avLst/>
          </a:prstGeom>
          <a:noFill/>
          <a:ln w="12700">
            <a:solidFill>
              <a:schemeClr val="tx1"/>
            </a:solidFill>
            <a:round/>
            <a:headEnd/>
            <a:tailEnd/>
          </a:ln>
          <a:effectLst/>
        </p:spPr>
        <p:txBody>
          <a:bodyPr wrap="none" anchor="ctr"/>
          <a:lstStyle/>
          <a:p>
            <a:endParaRPr lang="en-US"/>
          </a:p>
        </p:txBody>
      </p:sp>
      <p:sp>
        <p:nvSpPr>
          <p:cNvPr id="1592355" name="Line 35"/>
          <p:cNvSpPr>
            <a:spLocks noChangeShapeType="1"/>
          </p:cNvSpPr>
          <p:nvPr/>
        </p:nvSpPr>
        <p:spPr bwMode="auto">
          <a:xfrm>
            <a:off x="5791200" y="3886200"/>
            <a:ext cx="990600" cy="0"/>
          </a:xfrm>
          <a:prstGeom prst="line">
            <a:avLst/>
          </a:prstGeom>
          <a:noFill/>
          <a:ln w="12700">
            <a:solidFill>
              <a:schemeClr val="tx1"/>
            </a:solidFill>
            <a:round/>
            <a:headEnd/>
            <a:tailEnd/>
          </a:ln>
          <a:effectLst/>
        </p:spPr>
        <p:txBody>
          <a:bodyPr wrap="none" anchor="ctr"/>
          <a:lstStyle/>
          <a:p>
            <a:endParaRPr lang="en-US"/>
          </a:p>
        </p:txBody>
      </p:sp>
      <p:sp>
        <p:nvSpPr>
          <p:cNvPr id="1592356" name="Line 36"/>
          <p:cNvSpPr>
            <a:spLocks noChangeShapeType="1"/>
          </p:cNvSpPr>
          <p:nvPr/>
        </p:nvSpPr>
        <p:spPr bwMode="auto">
          <a:xfrm>
            <a:off x="5791200" y="419100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7"/>
          <p:cNvGrpSpPr>
            <a:grpSpLocks/>
          </p:cNvGrpSpPr>
          <p:nvPr/>
        </p:nvGrpSpPr>
        <p:grpSpPr bwMode="auto">
          <a:xfrm>
            <a:off x="3124200" y="2057400"/>
            <a:ext cx="609600" cy="1219200"/>
            <a:chOff x="1344" y="1056"/>
            <a:chExt cx="624" cy="768"/>
          </a:xfrm>
        </p:grpSpPr>
        <p:sp>
          <p:nvSpPr>
            <p:cNvPr id="1592358" name="Rectangle 38"/>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59" name="Line 39"/>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60" name="Line 40"/>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61" name="Line 41"/>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62" name="Text Box 42"/>
          <p:cNvSpPr txBox="1">
            <a:spLocks noChangeArrowheads="1"/>
          </p:cNvSpPr>
          <p:nvPr/>
        </p:nvSpPr>
        <p:spPr bwMode="auto">
          <a:xfrm>
            <a:off x="3124200" y="1600200"/>
            <a:ext cx="498470" cy="369332"/>
          </a:xfrm>
          <a:prstGeom prst="rect">
            <a:avLst/>
          </a:prstGeom>
          <a:noFill/>
          <a:ln w="12700">
            <a:noFill/>
            <a:miter lim="800000"/>
            <a:headEnd/>
            <a:tailEnd/>
          </a:ln>
          <a:effectLst/>
        </p:spPr>
        <p:txBody>
          <a:bodyPr wrap="none">
            <a:spAutoFit/>
          </a:bodyPr>
          <a:lstStyle/>
          <a:p>
            <a:r>
              <a:rPr lang="en-US">
                <a:solidFill>
                  <a:schemeClr val="accent2"/>
                </a:solidFill>
              </a:rPr>
              <a:t>Tag</a:t>
            </a:r>
          </a:p>
        </p:txBody>
      </p:sp>
      <p:sp>
        <p:nvSpPr>
          <p:cNvPr id="1592363" name="Text Box 43"/>
          <p:cNvSpPr txBox="1">
            <a:spLocks noChangeArrowheads="1"/>
          </p:cNvSpPr>
          <p:nvPr/>
        </p:nvSpPr>
        <p:spPr bwMode="auto">
          <a:xfrm>
            <a:off x="3886200" y="1600200"/>
            <a:ext cx="620554" cy="369332"/>
          </a:xfrm>
          <a:prstGeom prst="rect">
            <a:avLst/>
          </a:prstGeom>
          <a:noFill/>
          <a:ln w="12700">
            <a:noFill/>
            <a:miter lim="800000"/>
            <a:headEnd/>
            <a:tailEnd/>
          </a:ln>
          <a:effectLst/>
        </p:spPr>
        <p:txBody>
          <a:bodyPr wrap="none">
            <a:spAutoFit/>
          </a:bodyPr>
          <a:lstStyle/>
          <a:p>
            <a:r>
              <a:rPr lang="en-US"/>
              <a:t>Data</a:t>
            </a:r>
          </a:p>
        </p:txBody>
      </p:sp>
      <p:sp>
        <p:nvSpPr>
          <p:cNvPr id="1592364" name="Rectangle 44" descr="5%"/>
          <p:cNvSpPr>
            <a:spLocks noChangeArrowheads="1"/>
          </p:cNvSpPr>
          <p:nvPr/>
        </p:nvSpPr>
        <p:spPr bwMode="auto">
          <a:xfrm>
            <a:off x="5791200" y="838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5" name="Rectangle 45" descr="5%"/>
          <p:cNvSpPr>
            <a:spLocks noChangeArrowheads="1"/>
          </p:cNvSpPr>
          <p:nvPr/>
        </p:nvSpPr>
        <p:spPr bwMode="auto">
          <a:xfrm>
            <a:off x="37338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6" name="Rectangle 46" descr="5%"/>
          <p:cNvSpPr>
            <a:spLocks noChangeArrowheads="1"/>
          </p:cNvSpPr>
          <p:nvPr/>
        </p:nvSpPr>
        <p:spPr bwMode="auto">
          <a:xfrm>
            <a:off x="57912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7" name="Rectangle 47" descr="5%"/>
          <p:cNvSpPr>
            <a:spLocks noChangeArrowheads="1"/>
          </p:cNvSpPr>
          <p:nvPr/>
        </p:nvSpPr>
        <p:spPr bwMode="auto">
          <a:xfrm>
            <a:off x="5791200" y="32766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8" name="Rectangle 48" descr="5%"/>
          <p:cNvSpPr>
            <a:spLocks noChangeArrowheads="1"/>
          </p:cNvSpPr>
          <p:nvPr/>
        </p:nvSpPr>
        <p:spPr bwMode="auto">
          <a:xfrm>
            <a:off x="5791200" y="4495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9" name="Rectangle 49" descr="5%"/>
          <p:cNvSpPr>
            <a:spLocks noChangeArrowheads="1"/>
          </p:cNvSpPr>
          <p:nvPr/>
        </p:nvSpPr>
        <p:spPr bwMode="auto">
          <a:xfrm>
            <a:off x="5791200" y="5410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0" name="Rectangle 50" descr="5%"/>
          <p:cNvSpPr>
            <a:spLocks noChangeArrowheads="1"/>
          </p:cNvSpPr>
          <p:nvPr/>
        </p:nvSpPr>
        <p:spPr bwMode="auto">
          <a:xfrm>
            <a:off x="5791200" y="4191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1" name="Rectangle 51" descr="5%"/>
          <p:cNvSpPr>
            <a:spLocks noChangeArrowheads="1"/>
          </p:cNvSpPr>
          <p:nvPr/>
        </p:nvSpPr>
        <p:spPr bwMode="auto">
          <a:xfrm>
            <a:off x="57912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2" name="Rectangle 52" descr="5%"/>
          <p:cNvSpPr>
            <a:spLocks noChangeArrowheads="1"/>
          </p:cNvSpPr>
          <p:nvPr/>
        </p:nvSpPr>
        <p:spPr bwMode="auto">
          <a:xfrm>
            <a:off x="5791200" y="1752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3" name="Rectangle 53" descr="5%"/>
          <p:cNvSpPr>
            <a:spLocks noChangeArrowheads="1"/>
          </p:cNvSpPr>
          <p:nvPr/>
        </p:nvSpPr>
        <p:spPr bwMode="auto">
          <a:xfrm>
            <a:off x="37338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4" name="Rectangle 54" descr="5%"/>
          <p:cNvSpPr>
            <a:spLocks noChangeArrowheads="1"/>
          </p:cNvSpPr>
          <p:nvPr/>
        </p:nvSpPr>
        <p:spPr bwMode="auto">
          <a:xfrm>
            <a:off x="5791200" y="11430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5" name="Rectangle 55" descr="5%"/>
          <p:cNvSpPr>
            <a:spLocks noChangeArrowheads="1"/>
          </p:cNvSpPr>
          <p:nvPr/>
        </p:nvSpPr>
        <p:spPr bwMode="auto">
          <a:xfrm>
            <a:off x="3733800" y="23622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6" name="Rectangle 56" descr="5%"/>
          <p:cNvSpPr>
            <a:spLocks noChangeArrowheads="1"/>
          </p:cNvSpPr>
          <p:nvPr/>
        </p:nvSpPr>
        <p:spPr bwMode="auto">
          <a:xfrm>
            <a:off x="5791200" y="23622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7" name="Rectangle 57" descr="5%"/>
          <p:cNvSpPr>
            <a:spLocks noChangeArrowheads="1"/>
          </p:cNvSpPr>
          <p:nvPr/>
        </p:nvSpPr>
        <p:spPr bwMode="auto">
          <a:xfrm>
            <a:off x="5791200" y="35814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8" name="Rectangle 58" descr="5%"/>
          <p:cNvSpPr>
            <a:spLocks noChangeArrowheads="1"/>
          </p:cNvSpPr>
          <p:nvPr/>
        </p:nvSpPr>
        <p:spPr bwMode="auto">
          <a:xfrm>
            <a:off x="5791200" y="48006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9" name="Rectangle 59" descr="5%"/>
          <p:cNvSpPr>
            <a:spLocks noChangeArrowheads="1"/>
          </p:cNvSpPr>
          <p:nvPr/>
        </p:nvSpPr>
        <p:spPr bwMode="auto">
          <a:xfrm>
            <a:off x="5791200" y="51054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0" name="Rectangle 60" descr="5%"/>
          <p:cNvSpPr>
            <a:spLocks noChangeArrowheads="1"/>
          </p:cNvSpPr>
          <p:nvPr/>
        </p:nvSpPr>
        <p:spPr bwMode="auto">
          <a:xfrm>
            <a:off x="5791200" y="38862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1" name="Rectangle 61" descr="5%"/>
          <p:cNvSpPr>
            <a:spLocks noChangeArrowheads="1"/>
          </p:cNvSpPr>
          <p:nvPr/>
        </p:nvSpPr>
        <p:spPr bwMode="auto">
          <a:xfrm>
            <a:off x="5791200" y="26670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2" name="Rectangle 62" descr="5%"/>
          <p:cNvSpPr>
            <a:spLocks noChangeArrowheads="1"/>
          </p:cNvSpPr>
          <p:nvPr/>
        </p:nvSpPr>
        <p:spPr bwMode="auto">
          <a:xfrm>
            <a:off x="5791200" y="14478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3" name="Rectangle 63" descr="5%"/>
          <p:cNvSpPr>
            <a:spLocks noChangeArrowheads="1"/>
          </p:cNvSpPr>
          <p:nvPr/>
        </p:nvSpPr>
        <p:spPr bwMode="auto">
          <a:xfrm>
            <a:off x="3733800" y="26670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4" name="Text Box 64"/>
          <p:cNvSpPr txBox="1">
            <a:spLocks noChangeArrowheads="1"/>
          </p:cNvSpPr>
          <p:nvPr/>
        </p:nvSpPr>
        <p:spPr bwMode="auto">
          <a:xfrm>
            <a:off x="2133600" y="4038601"/>
            <a:ext cx="2819400" cy="2225675"/>
          </a:xfrm>
          <a:prstGeom prst="rect">
            <a:avLst/>
          </a:prstGeom>
          <a:noFill/>
          <a:ln w="12700">
            <a:noFill/>
            <a:miter lim="800000"/>
            <a:headEnd/>
            <a:tailEnd/>
          </a:ln>
          <a:effectLst/>
        </p:spPr>
        <p:txBody>
          <a:bodyPr>
            <a:spAutoFit/>
          </a:bodyPr>
          <a:lstStyle/>
          <a:p>
            <a:r>
              <a:rPr lang="en-US" sz="2000" dirty="0"/>
              <a:t>Q1: Is it there?</a:t>
            </a:r>
          </a:p>
          <a:p>
            <a:endParaRPr lang="en-US" sz="2000" dirty="0"/>
          </a:p>
          <a:p>
            <a:r>
              <a:rPr lang="en-US" sz="2000" dirty="0"/>
              <a:t>Compare the cache </a:t>
            </a:r>
            <a:r>
              <a:rPr lang="en-US" sz="2000" dirty="0">
                <a:solidFill>
                  <a:schemeClr val="accent2"/>
                </a:solidFill>
              </a:rPr>
              <a:t>tag</a:t>
            </a:r>
            <a:r>
              <a:rPr lang="en-US" sz="2000" dirty="0"/>
              <a:t> to the </a:t>
            </a:r>
            <a:r>
              <a:rPr lang="en-US" sz="2000" dirty="0">
                <a:solidFill>
                  <a:schemeClr val="accent2"/>
                </a:solidFill>
              </a:rPr>
              <a:t>high order 2 memory address bits</a:t>
            </a:r>
            <a:r>
              <a:rPr lang="en-US" sz="2000" dirty="0"/>
              <a:t> to tell if the memory block is in the cache</a:t>
            </a:r>
          </a:p>
        </p:txBody>
      </p:sp>
      <p:grpSp>
        <p:nvGrpSpPr>
          <p:cNvPr id="4" name="Group 65"/>
          <p:cNvGrpSpPr>
            <a:grpSpLocks/>
          </p:cNvGrpSpPr>
          <p:nvPr/>
        </p:nvGrpSpPr>
        <p:grpSpPr bwMode="auto">
          <a:xfrm>
            <a:off x="2743200" y="2057400"/>
            <a:ext cx="381000" cy="1219200"/>
            <a:chOff x="1344" y="1056"/>
            <a:chExt cx="624" cy="768"/>
          </a:xfrm>
        </p:grpSpPr>
        <p:sp>
          <p:nvSpPr>
            <p:cNvPr id="1592386" name="Rectangle 66"/>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87" name="Line 67"/>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88" name="Line 68"/>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89" name="Line 69"/>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90" name="Text Box 70"/>
          <p:cNvSpPr txBox="1">
            <a:spLocks noChangeArrowheads="1"/>
          </p:cNvSpPr>
          <p:nvPr/>
        </p:nvSpPr>
        <p:spPr bwMode="auto">
          <a:xfrm>
            <a:off x="2514600" y="1600200"/>
            <a:ext cx="641522" cy="369332"/>
          </a:xfrm>
          <a:prstGeom prst="rect">
            <a:avLst/>
          </a:prstGeom>
          <a:noFill/>
          <a:ln w="12700">
            <a:noFill/>
            <a:miter lim="800000"/>
            <a:headEnd/>
            <a:tailEnd/>
          </a:ln>
          <a:effectLst/>
        </p:spPr>
        <p:txBody>
          <a:bodyPr wrap="none">
            <a:spAutoFit/>
          </a:bodyPr>
          <a:lstStyle/>
          <a:p>
            <a:r>
              <a:rPr lang="en-US"/>
              <a:t>Valid</a:t>
            </a:r>
          </a:p>
        </p:txBody>
      </p:sp>
      <p:sp>
        <p:nvSpPr>
          <p:cNvPr id="1592411" name="Text Box 91"/>
          <p:cNvSpPr txBox="1">
            <a:spLocks noChangeArrowheads="1"/>
          </p:cNvSpPr>
          <p:nvPr/>
        </p:nvSpPr>
        <p:spPr bwMode="auto">
          <a:xfrm>
            <a:off x="7772400" y="1066801"/>
            <a:ext cx="2514600" cy="1200329"/>
          </a:xfrm>
          <a:prstGeom prst="rect">
            <a:avLst/>
          </a:prstGeom>
          <a:noFill/>
          <a:ln w="12700">
            <a:noFill/>
            <a:miter lim="800000"/>
            <a:headEnd/>
            <a:tailEnd/>
          </a:ln>
          <a:effectLst/>
        </p:spPr>
        <p:txBody>
          <a:bodyPr>
            <a:spAutoFit/>
          </a:bodyPr>
          <a:lstStyle/>
          <a:p>
            <a:r>
              <a:rPr lang="en-US" dirty="0"/>
              <a:t>One word blocks</a:t>
            </a:r>
          </a:p>
          <a:p>
            <a:r>
              <a:rPr lang="en-US" dirty="0"/>
              <a:t>Two low order bits define the byte in the word (32b words)</a:t>
            </a:r>
          </a:p>
        </p:txBody>
      </p:sp>
      <p:sp>
        <p:nvSpPr>
          <p:cNvPr id="1592412" name="Text Box 92"/>
          <p:cNvSpPr txBox="1">
            <a:spLocks noChangeArrowheads="1"/>
          </p:cNvSpPr>
          <p:nvPr/>
        </p:nvSpPr>
        <p:spPr bwMode="auto">
          <a:xfrm>
            <a:off x="7696200" y="3124201"/>
            <a:ext cx="2743200" cy="2554545"/>
          </a:xfrm>
          <a:prstGeom prst="rect">
            <a:avLst/>
          </a:prstGeom>
          <a:noFill/>
          <a:ln w="12700">
            <a:noFill/>
            <a:miter lim="800000"/>
            <a:headEnd/>
            <a:tailEnd/>
          </a:ln>
          <a:effectLst/>
        </p:spPr>
        <p:txBody>
          <a:bodyPr>
            <a:spAutoFit/>
          </a:bodyPr>
          <a:lstStyle/>
          <a:p>
            <a:r>
              <a:rPr lang="en-US" sz="2000" dirty="0"/>
              <a:t>Q2: How do we find it?</a:t>
            </a:r>
          </a:p>
          <a:p>
            <a:endParaRPr lang="en-US" sz="2000" dirty="0"/>
          </a:p>
          <a:p>
            <a:r>
              <a:rPr lang="en-US" sz="2000" dirty="0"/>
              <a:t>Use next 2 low order memory address bits – the index </a:t>
            </a:r>
            <a:r>
              <a:rPr lang="en-US" dirty="0"/>
              <a:t>–</a:t>
            </a:r>
            <a:r>
              <a:rPr lang="en-US" sz="2000" dirty="0"/>
              <a:t> to determine which cache block (i.e., modulo the number of blocks in the cache)</a:t>
            </a:r>
          </a:p>
        </p:txBody>
      </p:sp>
      <p:sp>
        <p:nvSpPr>
          <p:cNvPr id="1592413" name="Text Box 93"/>
          <p:cNvSpPr txBox="1">
            <a:spLocks noChangeArrowheads="1"/>
          </p:cNvSpPr>
          <p:nvPr/>
        </p:nvSpPr>
        <p:spPr bwMode="auto">
          <a:xfrm>
            <a:off x="4800600" y="6172201"/>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592414" name="Text Box 94"/>
          <p:cNvSpPr txBox="1">
            <a:spLocks noChangeArrowheads="1"/>
          </p:cNvSpPr>
          <p:nvPr/>
        </p:nvSpPr>
        <p:spPr bwMode="auto">
          <a:xfrm>
            <a:off x="1905000" y="1600200"/>
            <a:ext cx="697370" cy="369332"/>
          </a:xfrm>
          <a:prstGeom prst="rect">
            <a:avLst/>
          </a:prstGeom>
          <a:noFill/>
          <a:ln w="12700">
            <a:noFill/>
            <a:miter lim="800000"/>
            <a:headEnd/>
            <a:tailEnd/>
          </a:ln>
          <a:effectLst/>
        </p:spPr>
        <p:txBody>
          <a:bodyPr wrap="none">
            <a:spAutoFit/>
          </a:bodyPr>
          <a:lstStyle/>
          <a:p>
            <a:r>
              <a:rPr lang="en-US"/>
              <a:t>Index</a:t>
            </a:r>
          </a:p>
        </p:txBody>
      </p:sp>
    </p:spTree>
    <p:extLst>
      <p:ext uri="{BB962C8B-B14F-4D97-AF65-F5344CB8AC3E}">
        <p14:creationId xmlns:p14="http://schemas.microsoft.com/office/powerpoint/2010/main" val="4137304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23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2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84" grpId="0" autoUpdateAnimBg="0"/>
      <p:bldP spid="159241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a:xfrm>
            <a:off x="838200" y="365125"/>
            <a:ext cx="10515600" cy="45719"/>
          </a:xfrm>
        </p:spPr>
        <p:txBody>
          <a:bodyPr>
            <a:normAutofit fontScale="90000"/>
          </a:bodyPr>
          <a:lstStyle/>
          <a:p>
            <a:r>
              <a:rPr lang="en-US" dirty="0"/>
              <a:t>Caching:  A Simple First Example</a:t>
            </a:r>
          </a:p>
        </p:txBody>
      </p:sp>
      <p:grpSp>
        <p:nvGrpSpPr>
          <p:cNvPr id="2" name="Group 3"/>
          <p:cNvGrpSpPr>
            <a:grpSpLocks/>
          </p:cNvGrpSpPr>
          <p:nvPr/>
        </p:nvGrpSpPr>
        <p:grpSpPr bwMode="auto">
          <a:xfrm>
            <a:off x="3733800" y="205740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36" name="Line 8"/>
          <p:cNvSpPr>
            <a:spLocks noChangeShapeType="1"/>
          </p:cNvSpPr>
          <p:nvPr/>
        </p:nvSpPr>
        <p:spPr bwMode="auto">
          <a:xfrm>
            <a:off x="5791200" y="1447800"/>
            <a:ext cx="990600" cy="0"/>
          </a:xfrm>
          <a:prstGeom prst="line">
            <a:avLst/>
          </a:prstGeom>
          <a:noFill/>
          <a:ln w="12700">
            <a:solidFill>
              <a:schemeClr val="tx1"/>
            </a:solidFill>
            <a:round/>
            <a:headEnd/>
            <a:tailEnd/>
          </a:ln>
          <a:effectLst/>
        </p:spPr>
        <p:txBody>
          <a:bodyPr wrap="none" anchor="ctr"/>
          <a:lstStyle/>
          <a:p>
            <a:endParaRPr lang="en-US"/>
          </a:p>
        </p:txBody>
      </p:sp>
      <p:sp>
        <p:nvSpPr>
          <p:cNvPr id="1660937" name="Line 9"/>
          <p:cNvSpPr>
            <a:spLocks noChangeShapeType="1"/>
          </p:cNvSpPr>
          <p:nvPr/>
        </p:nvSpPr>
        <p:spPr bwMode="auto">
          <a:xfrm>
            <a:off x="5791200" y="1143000"/>
            <a:ext cx="990600" cy="0"/>
          </a:xfrm>
          <a:prstGeom prst="line">
            <a:avLst/>
          </a:prstGeom>
          <a:noFill/>
          <a:ln w="12700">
            <a:solidFill>
              <a:schemeClr val="tx1"/>
            </a:solidFill>
            <a:round/>
            <a:headEnd/>
            <a:tailEnd/>
          </a:ln>
          <a:effectLst/>
        </p:spPr>
        <p:txBody>
          <a:bodyPr wrap="none" anchor="ctr"/>
          <a:lstStyle/>
          <a:p>
            <a:endParaRPr lang="en-US"/>
          </a:p>
        </p:txBody>
      </p:sp>
      <p:sp>
        <p:nvSpPr>
          <p:cNvPr id="1660938" name="Line 10"/>
          <p:cNvSpPr>
            <a:spLocks noChangeShapeType="1"/>
          </p:cNvSpPr>
          <p:nvPr/>
        </p:nvSpPr>
        <p:spPr bwMode="auto">
          <a:xfrm>
            <a:off x="5791200" y="1752600"/>
            <a:ext cx="990600" cy="0"/>
          </a:xfrm>
          <a:prstGeom prst="line">
            <a:avLst/>
          </a:prstGeom>
          <a:noFill/>
          <a:ln w="12700">
            <a:solidFill>
              <a:schemeClr val="tx1"/>
            </a:solidFill>
            <a:round/>
            <a:headEnd/>
            <a:tailEnd/>
          </a:ln>
          <a:effectLst/>
        </p:spPr>
        <p:txBody>
          <a:bodyPr wrap="none" anchor="ctr"/>
          <a:lstStyle/>
          <a:p>
            <a:endParaRPr lang="en-US"/>
          </a:p>
        </p:txBody>
      </p:sp>
      <p:sp>
        <p:nvSpPr>
          <p:cNvPr id="1660939" name="Line 11"/>
          <p:cNvSpPr>
            <a:spLocks noChangeShapeType="1"/>
          </p:cNvSpPr>
          <p:nvPr/>
        </p:nvSpPr>
        <p:spPr bwMode="auto">
          <a:xfrm>
            <a:off x="5791200" y="838200"/>
            <a:ext cx="990600" cy="0"/>
          </a:xfrm>
          <a:prstGeom prst="line">
            <a:avLst/>
          </a:prstGeom>
          <a:noFill/>
          <a:ln w="12700">
            <a:solidFill>
              <a:schemeClr val="tx1"/>
            </a:solidFill>
            <a:round/>
            <a:headEnd/>
            <a:tailEnd/>
          </a:ln>
          <a:effectLst/>
        </p:spPr>
        <p:txBody>
          <a:bodyPr wrap="none" anchor="ctr"/>
          <a:lstStyle/>
          <a:p>
            <a:endParaRPr lang="en-US"/>
          </a:p>
        </p:txBody>
      </p:sp>
      <p:sp>
        <p:nvSpPr>
          <p:cNvPr id="1660940" name="Line 12"/>
          <p:cNvSpPr>
            <a:spLocks noChangeShapeType="1"/>
          </p:cNvSpPr>
          <p:nvPr/>
        </p:nvSpPr>
        <p:spPr bwMode="auto">
          <a:xfrm>
            <a:off x="57912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60941" name="Line 13"/>
          <p:cNvSpPr>
            <a:spLocks noChangeShapeType="1"/>
          </p:cNvSpPr>
          <p:nvPr/>
        </p:nvSpPr>
        <p:spPr bwMode="auto">
          <a:xfrm>
            <a:off x="67818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60942" name="Line 14"/>
          <p:cNvSpPr>
            <a:spLocks noChangeShapeType="1"/>
          </p:cNvSpPr>
          <p:nvPr/>
        </p:nvSpPr>
        <p:spPr bwMode="auto">
          <a:xfrm flipH="1" flipV="1">
            <a:off x="5791200" y="5105400"/>
            <a:ext cx="990600" cy="0"/>
          </a:xfrm>
          <a:prstGeom prst="line">
            <a:avLst/>
          </a:prstGeom>
          <a:noFill/>
          <a:ln w="12700">
            <a:solidFill>
              <a:schemeClr val="tx1"/>
            </a:solidFill>
            <a:round/>
            <a:headEnd/>
            <a:tailEnd/>
          </a:ln>
          <a:effectLst/>
        </p:spPr>
        <p:txBody>
          <a:bodyPr wrap="none" anchor="ctr"/>
          <a:lstStyle/>
          <a:p>
            <a:endParaRPr lang="en-US"/>
          </a:p>
        </p:txBody>
      </p:sp>
      <p:sp>
        <p:nvSpPr>
          <p:cNvPr id="1660943" name="Line 15"/>
          <p:cNvSpPr>
            <a:spLocks noChangeShapeType="1"/>
          </p:cNvSpPr>
          <p:nvPr/>
        </p:nvSpPr>
        <p:spPr bwMode="auto">
          <a:xfrm flipH="1" flipV="1">
            <a:off x="5791200" y="5410200"/>
            <a:ext cx="990600" cy="0"/>
          </a:xfrm>
          <a:prstGeom prst="line">
            <a:avLst/>
          </a:prstGeom>
          <a:noFill/>
          <a:ln w="12700">
            <a:solidFill>
              <a:schemeClr val="tx1"/>
            </a:solidFill>
            <a:round/>
            <a:headEnd/>
            <a:tailEnd/>
          </a:ln>
          <a:effectLst/>
        </p:spPr>
        <p:txBody>
          <a:bodyPr wrap="none" anchor="ctr"/>
          <a:lstStyle/>
          <a:p>
            <a:endParaRPr lang="en-US"/>
          </a:p>
        </p:txBody>
      </p:sp>
      <p:sp>
        <p:nvSpPr>
          <p:cNvPr id="1660944" name="Line 16"/>
          <p:cNvSpPr>
            <a:spLocks noChangeShapeType="1"/>
          </p:cNvSpPr>
          <p:nvPr/>
        </p:nvSpPr>
        <p:spPr bwMode="auto">
          <a:xfrm flipH="1" flipV="1">
            <a:off x="5791200" y="4800600"/>
            <a:ext cx="990600" cy="0"/>
          </a:xfrm>
          <a:prstGeom prst="line">
            <a:avLst/>
          </a:prstGeom>
          <a:noFill/>
          <a:ln w="12700">
            <a:solidFill>
              <a:schemeClr val="tx1"/>
            </a:solidFill>
            <a:round/>
            <a:headEnd/>
            <a:tailEnd/>
          </a:ln>
          <a:effectLst/>
        </p:spPr>
        <p:txBody>
          <a:bodyPr wrap="none" anchor="ctr"/>
          <a:lstStyle/>
          <a:p>
            <a:endParaRPr lang="en-US"/>
          </a:p>
        </p:txBody>
      </p:sp>
      <p:sp>
        <p:nvSpPr>
          <p:cNvPr id="1660945" name="Line 17"/>
          <p:cNvSpPr>
            <a:spLocks noChangeShapeType="1"/>
          </p:cNvSpPr>
          <p:nvPr/>
        </p:nvSpPr>
        <p:spPr bwMode="auto">
          <a:xfrm flipH="1" flipV="1">
            <a:off x="5791200" y="5715000"/>
            <a:ext cx="990600" cy="0"/>
          </a:xfrm>
          <a:prstGeom prst="line">
            <a:avLst/>
          </a:prstGeom>
          <a:noFill/>
          <a:ln w="12700">
            <a:solidFill>
              <a:schemeClr val="tx1"/>
            </a:solidFill>
            <a:round/>
            <a:headEnd/>
            <a:tailEnd/>
          </a:ln>
          <a:effectLst/>
        </p:spPr>
        <p:txBody>
          <a:bodyPr wrap="none" anchor="ctr"/>
          <a:lstStyle/>
          <a:p>
            <a:endParaRPr lang="en-US"/>
          </a:p>
        </p:txBody>
      </p:sp>
      <p:sp>
        <p:nvSpPr>
          <p:cNvPr id="1660946" name="Line 18"/>
          <p:cNvSpPr>
            <a:spLocks noChangeShapeType="1"/>
          </p:cNvSpPr>
          <p:nvPr/>
        </p:nvSpPr>
        <p:spPr bwMode="auto">
          <a:xfrm flipH="1" flipV="1">
            <a:off x="6781800" y="4495800"/>
            <a:ext cx="0" cy="1219200"/>
          </a:xfrm>
          <a:prstGeom prst="line">
            <a:avLst/>
          </a:prstGeom>
          <a:noFill/>
          <a:ln w="12700">
            <a:solidFill>
              <a:schemeClr val="tx1"/>
            </a:solidFill>
            <a:round/>
            <a:headEnd/>
            <a:tailEnd/>
          </a:ln>
          <a:effectLst/>
        </p:spPr>
        <p:txBody>
          <a:bodyPr wrap="none" anchor="ctr"/>
          <a:lstStyle/>
          <a:p>
            <a:endParaRPr lang="en-US"/>
          </a:p>
        </p:txBody>
      </p:sp>
      <p:sp>
        <p:nvSpPr>
          <p:cNvPr id="1660947" name="Text Box 19"/>
          <p:cNvSpPr txBox="1">
            <a:spLocks noChangeArrowheads="1"/>
          </p:cNvSpPr>
          <p:nvPr/>
        </p:nvSpPr>
        <p:spPr bwMode="auto">
          <a:xfrm>
            <a:off x="2193925" y="2017713"/>
            <a:ext cx="418704" cy="369332"/>
          </a:xfrm>
          <a:prstGeom prst="rect">
            <a:avLst/>
          </a:prstGeom>
          <a:noFill/>
          <a:ln w="12700">
            <a:noFill/>
            <a:miter lim="800000"/>
            <a:headEnd/>
            <a:tailEnd/>
          </a:ln>
          <a:effectLst/>
        </p:spPr>
        <p:txBody>
          <a:bodyPr wrap="none">
            <a:spAutoFit/>
          </a:bodyPr>
          <a:lstStyle/>
          <a:p>
            <a:r>
              <a:rPr lang="en-US"/>
              <a:t>00</a:t>
            </a:r>
          </a:p>
        </p:txBody>
      </p:sp>
      <p:sp>
        <p:nvSpPr>
          <p:cNvPr id="1660948" name="Text Box 20"/>
          <p:cNvSpPr txBox="1">
            <a:spLocks noChangeArrowheads="1"/>
          </p:cNvSpPr>
          <p:nvPr/>
        </p:nvSpPr>
        <p:spPr bwMode="auto">
          <a:xfrm>
            <a:off x="2209800" y="2362200"/>
            <a:ext cx="418704" cy="369332"/>
          </a:xfrm>
          <a:prstGeom prst="rect">
            <a:avLst/>
          </a:prstGeom>
          <a:noFill/>
          <a:ln w="12700">
            <a:noFill/>
            <a:miter lim="800000"/>
            <a:headEnd/>
            <a:tailEnd/>
          </a:ln>
          <a:effectLst/>
        </p:spPr>
        <p:txBody>
          <a:bodyPr wrap="none">
            <a:spAutoFit/>
          </a:bodyPr>
          <a:lstStyle/>
          <a:p>
            <a:r>
              <a:rPr lang="en-US"/>
              <a:t>01</a:t>
            </a:r>
          </a:p>
        </p:txBody>
      </p:sp>
      <p:sp>
        <p:nvSpPr>
          <p:cNvPr id="1660949" name="Text Box 21"/>
          <p:cNvSpPr txBox="1">
            <a:spLocks noChangeArrowheads="1"/>
          </p:cNvSpPr>
          <p:nvPr/>
        </p:nvSpPr>
        <p:spPr bwMode="auto">
          <a:xfrm>
            <a:off x="2209800" y="2667000"/>
            <a:ext cx="418704" cy="369332"/>
          </a:xfrm>
          <a:prstGeom prst="rect">
            <a:avLst/>
          </a:prstGeom>
          <a:noFill/>
          <a:ln w="12700">
            <a:noFill/>
            <a:miter lim="800000"/>
            <a:headEnd/>
            <a:tailEnd/>
          </a:ln>
          <a:effectLst/>
        </p:spPr>
        <p:txBody>
          <a:bodyPr wrap="none">
            <a:spAutoFit/>
          </a:bodyPr>
          <a:lstStyle/>
          <a:p>
            <a:r>
              <a:rPr lang="en-US"/>
              <a:t>10</a:t>
            </a:r>
          </a:p>
        </p:txBody>
      </p:sp>
      <p:sp>
        <p:nvSpPr>
          <p:cNvPr id="1660950" name="Text Box 22"/>
          <p:cNvSpPr txBox="1">
            <a:spLocks noChangeArrowheads="1"/>
          </p:cNvSpPr>
          <p:nvPr/>
        </p:nvSpPr>
        <p:spPr bwMode="auto">
          <a:xfrm>
            <a:off x="2209800" y="2971800"/>
            <a:ext cx="418704" cy="369332"/>
          </a:xfrm>
          <a:prstGeom prst="rect">
            <a:avLst/>
          </a:prstGeom>
          <a:noFill/>
          <a:ln w="12700">
            <a:noFill/>
            <a:miter lim="800000"/>
            <a:headEnd/>
            <a:tailEnd/>
          </a:ln>
          <a:effectLst/>
        </p:spPr>
        <p:txBody>
          <a:bodyPr wrap="none">
            <a:spAutoFit/>
          </a:bodyPr>
          <a:lstStyle/>
          <a:p>
            <a:r>
              <a:rPr lang="en-US"/>
              <a:t>11</a:t>
            </a:r>
          </a:p>
        </p:txBody>
      </p:sp>
      <p:sp>
        <p:nvSpPr>
          <p:cNvPr id="1660951" name="Text Box 23"/>
          <p:cNvSpPr txBox="1">
            <a:spLocks noChangeArrowheads="1"/>
          </p:cNvSpPr>
          <p:nvPr/>
        </p:nvSpPr>
        <p:spPr bwMode="auto">
          <a:xfrm>
            <a:off x="1981201" y="1143000"/>
            <a:ext cx="755335" cy="369332"/>
          </a:xfrm>
          <a:prstGeom prst="rect">
            <a:avLst/>
          </a:prstGeom>
          <a:noFill/>
          <a:ln w="12700">
            <a:noFill/>
            <a:miter lim="800000"/>
            <a:headEnd/>
            <a:tailEnd/>
          </a:ln>
          <a:effectLst/>
        </p:spPr>
        <p:txBody>
          <a:bodyPr wrap="none">
            <a:spAutoFit/>
          </a:bodyPr>
          <a:lstStyle/>
          <a:p>
            <a:r>
              <a:rPr lang="en-US" b="1"/>
              <a:t>Cache</a:t>
            </a:r>
          </a:p>
        </p:txBody>
      </p:sp>
      <p:sp>
        <p:nvSpPr>
          <p:cNvPr id="1660953" name="Text Box 25"/>
          <p:cNvSpPr txBox="1">
            <a:spLocks noChangeArrowheads="1"/>
          </p:cNvSpPr>
          <p:nvPr/>
        </p:nvSpPr>
        <p:spPr bwMode="auto">
          <a:xfrm>
            <a:off x="7239000" y="609600"/>
            <a:ext cx="1553054" cy="369332"/>
          </a:xfrm>
          <a:prstGeom prst="rect">
            <a:avLst/>
          </a:prstGeom>
          <a:noFill/>
          <a:ln w="12700">
            <a:noFill/>
            <a:miter lim="800000"/>
            <a:headEnd/>
            <a:tailEnd/>
          </a:ln>
          <a:effectLst/>
        </p:spPr>
        <p:txBody>
          <a:bodyPr wrap="none">
            <a:spAutoFit/>
          </a:bodyPr>
          <a:lstStyle/>
          <a:p>
            <a:r>
              <a:rPr lang="en-US" b="1"/>
              <a:t>Main Memory</a:t>
            </a:r>
          </a:p>
        </p:txBody>
      </p:sp>
      <p:sp>
        <p:nvSpPr>
          <p:cNvPr id="1660954" name="Text Box 26"/>
          <p:cNvSpPr txBox="1">
            <a:spLocks noChangeArrowheads="1"/>
          </p:cNvSpPr>
          <p:nvPr/>
        </p:nvSpPr>
        <p:spPr bwMode="auto">
          <a:xfrm>
            <a:off x="7696200" y="3124201"/>
            <a:ext cx="2743200" cy="2554545"/>
          </a:xfrm>
          <a:prstGeom prst="rect">
            <a:avLst/>
          </a:prstGeom>
          <a:noFill/>
          <a:ln w="12700">
            <a:noFill/>
            <a:miter lim="800000"/>
            <a:headEnd/>
            <a:tailEnd/>
          </a:ln>
          <a:effectLst/>
        </p:spPr>
        <p:txBody>
          <a:bodyPr>
            <a:spAutoFit/>
          </a:bodyPr>
          <a:lstStyle/>
          <a:p>
            <a:r>
              <a:rPr lang="en-US" sz="2000"/>
              <a:t>Q2: How do we find it?</a:t>
            </a:r>
          </a:p>
          <a:p>
            <a:endParaRPr lang="en-US" sz="2000"/>
          </a:p>
          <a:p>
            <a:r>
              <a:rPr lang="en-US" sz="2000"/>
              <a:t>Use next 2 low order memory address bits – the index </a:t>
            </a:r>
            <a:r>
              <a:rPr lang="en-US"/>
              <a:t>–</a:t>
            </a:r>
            <a:r>
              <a:rPr lang="en-US" sz="2000"/>
              <a:t> to determine which cache block (i.e., modulo the number of blocks in the cache)</a:t>
            </a:r>
          </a:p>
        </p:txBody>
      </p:sp>
      <p:sp>
        <p:nvSpPr>
          <p:cNvPr id="1660955" name="Line 27"/>
          <p:cNvSpPr>
            <a:spLocks noChangeShapeType="1"/>
          </p:cNvSpPr>
          <p:nvPr/>
        </p:nvSpPr>
        <p:spPr bwMode="auto">
          <a:xfrm>
            <a:off x="5791200" y="2057400"/>
            <a:ext cx="990600" cy="0"/>
          </a:xfrm>
          <a:prstGeom prst="line">
            <a:avLst/>
          </a:prstGeom>
          <a:noFill/>
          <a:ln w="12700">
            <a:solidFill>
              <a:schemeClr val="tx1"/>
            </a:solidFill>
            <a:round/>
            <a:headEnd/>
            <a:tailEnd/>
          </a:ln>
          <a:effectLst/>
        </p:spPr>
        <p:txBody>
          <a:bodyPr wrap="none" anchor="ctr"/>
          <a:lstStyle/>
          <a:p>
            <a:endParaRPr lang="en-US"/>
          </a:p>
        </p:txBody>
      </p:sp>
      <p:sp>
        <p:nvSpPr>
          <p:cNvPr id="1660956" name="Line 28"/>
          <p:cNvSpPr>
            <a:spLocks noChangeShapeType="1"/>
          </p:cNvSpPr>
          <p:nvPr/>
        </p:nvSpPr>
        <p:spPr bwMode="auto">
          <a:xfrm>
            <a:off x="5791200" y="2362200"/>
            <a:ext cx="990600" cy="0"/>
          </a:xfrm>
          <a:prstGeom prst="line">
            <a:avLst/>
          </a:prstGeom>
          <a:noFill/>
          <a:ln w="12700">
            <a:solidFill>
              <a:schemeClr val="tx1"/>
            </a:solidFill>
            <a:round/>
            <a:headEnd/>
            <a:tailEnd/>
          </a:ln>
          <a:effectLst/>
        </p:spPr>
        <p:txBody>
          <a:bodyPr wrap="none" anchor="ctr"/>
          <a:lstStyle/>
          <a:p>
            <a:endParaRPr lang="en-US"/>
          </a:p>
        </p:txBody>
      </p:sp>
      <p:sp>
        <p:nvSpPr>
          <p:cNvPr id="1660957" name="Line 29"/>
          <p:cNvSpPr>
            <a:spLocks noChangeShapeType="1"/>
          </p:cNvSpPr>
          <p:nvPr/>
        </p:nvSpPr>
        <p:spPr bwMode="auto">
          <a:xfrm>
            <a:off x="5791200" y="2667000"/>
            <a:ext cx="990600" cy="0"/>
          </a:xfrm>
          <a:prstGeom prst="line">
            <a:avLst/>
          </a:prstGeom>
          <a:noFill/>
          <a:ln w="12700">
            <a:solidFill>
              <a:schemeClr val="tx1"/>
            </a:solidFill>
            <a:round/>
            <a:headEnd/>
            <a:tailEnd/>
          </a:ln>
          <a:effectLst/>
        </p:spPr>
        <p:txBody>
          <a:bodyPr wrap="none" anchor="ctr"/>
          <a:lstStyle/>
          <a:p>
            <a:endParaRPr lang="en-US"/>
          </a:p>
        </p:txBody>
      </p:sp>
      <p:sp>
        <p:nvSpPr>
          <p:cNvPr id="1660958" name="Line 30"/>
          <p:cNvSpPr>
            <a:spLocks noChangeShapeType="1"/>
          </p:cNvSpPr>
          <p:nvPr/>
        </p:nvSpPr>
        <p:spPr bwMode="auto">
          <a:xfrm>
            <a:off x="5791200" y="2971800"/>
            <a:ext cx="990600" cy="0"/>
          </a:xfrm>
          <a:prstGeom prst="line">
            <a:avLst/>
          </a:prstGeom>
          <a:noFill/>
          <a:ln w="12700">
            <a:solidFill>
              <a:schemeClr val="tx1"/>
            </a:solidFill>
            <a:round/>
            <a:headEnd/>
            <a:tailEnd/>
          </a:ln>
          <a:effectLst/>
        </p:spPr>
        <p:txBody>
          <a:bodyPr wrap="none" anchor="ctr"/>
          <a:lstStyle/>
          <a:p>
            <a:endParaRPr lang="en-US"/>
          </a:p>
        </p:txBody>
      </p:sp>
      <p:sp>
        <p:nvSpPr>
          <p:cNvPr id="1660959" name="Line 31"/>
          <p:cNvSpPr>
            <a:spLocks noChangeShapeType="1"/>
          </p:cNvSpPr>
          <p:nvPr/>
        </p:nvSpPr>
        <p:spPr bwMode="auto">
          <a:xfrm>
            <a:off x="5791200" y="3276600"/>
            <a:ext cx="990600" cy="0"/>
          </a:xfrm>
          <a:prstGeom prst="line">
            <a:avLst/>
          </a:prstGeom>
          <a:noFill/>
          <a:ln w="12700">
            <a:solidFill>
              <a:schemeClr val="tx1"/>
            </a:solidFill>
            <a:round/>
            <a:headEnd/>
            <a:tailEnd/>
          </a:ln>
          <a:effectLst/>
        </p:spPr>
        <p:txBody>
          <a:bodyPr wrap="none" anchor="ctr"/>
          <a:lstStyle/>
          <a:p>
            <a:endParaRPr lang="en-US"/>
          </a:p>
        </p:txBody>
      </p:sp>
      <p:sp>
        <p:nvSpPr>
          <p:cNvPr id="1660960" name="Line 32"/>
          <p:cNvSpPr>
            <a:spLocks noChangeShapeType="1"/>
          </p:cNvSpPr>
          <p:nvPr/>
        </p:nvSpPr>
        <p:spPr bwMode="auto">
          <a:xfrm>
            <a:off x="5791200" y="3581400"/>
            <a:ext cx="990600" cy="0"/>
          </a:xfrm>
          <a:prstGeom prst="line">
            <a:avLst/>
          </a:prstGeom>
          <a:noFill/>
          <a:ln w="12700">
            <a:solidFill>
              <a:schemeClr val="tx1"/>
            </a:solidFill>
            <a:round/>
            <a:headEnd/>
            <a:tailEnd/>
          </a:ln>
          <a:effectLst/>
        </p:spPr>
        <p:txBody>
          <a:bodyPr wrap="none" anchor="ctr"/>
          <a:lstStyle/>
          <a:p>
            <a:endParaRPr lang="en-US"/>
          </a:p>
        </p:txBody>
      </p:sp>
      <p:sp>
        <p:nvSpPr>
          <p:cNvPr id="1660961" name="Line 33"/>
          <p:cNvSpPr>
            <a:spLocks noChangeShapeType="1"/>
          </p:cNvSpPr>
          <p:nvPr/>
        </p:nvSpPr>
        <p:spPr bwMode="auto">
          <a:xfrm>
            <a:off x="5791200" y="4495800"/>
            <a:ext cx="990600" cy="0"/>
          </a:xfrm>
          <a:prstGeom prst="line">
            <a:avLst/>
          </a:prstGeom>
          <a:noFill/>
          <a:ln w="12700">
            <a:solidFill>
              <a:schemeClr val="tx1"/>
            </a:solidFill>
            <a:round/>
            <a:headEnd/>
            <a:tailEnd/>
          </a:ln>
          <a:effectLst/>
        </p:spPr>
        <p:txBody>
          <a:bodyPr wrap="none" anchor="ctr"/>
          <a:lstStyle/>
          <a:p>
            <a:endParaRPr lang="en-US"/>
          </a:p>
        </p:txBody>
      </p:sp>
      <p:sp>
        <p:nvSpPr>
          <p:cNvPr id="1660962" name="Line 34"/>
          <p:cNvSpPr>
            <a:spLocks noChangeShapeType="1"/>
          </p:cNvSpPr>
          <p:nvPr/>
        </p:nvSpPr>
        <p:spPr bwMode="auto">
          <a:xfrm>
            <a:off x="5791200" y="3886200"/>
            <a:ext cx="990600" cy="0"/>
          </a:xfrm>
          <a:prstGeom prst="line">
            <a:avLst/>
          </a:prstGeom>
          <a:noFill/>
          <a:ln w="12700">
            <a:solidFill>
              <a:schemeClr val="tx1"/>
            </a:solidFill>
            <a:round/>
            <a:headEnd/>
            <a:tailEnd/>
          </a:ln>
          <a:effectLst/>
        </p:spPr>
        <p:txBody>
          <a:bodyPr wrap="none" anchor="ctr"/>
          <a:lstStyle/>
          <a:p>
            <a:endParaRPr lang="en-US"/>
          </a:p>
        </p:txBody>
      </p:sp>
      <p:sp>
        <p:nvSpPr>
          <p:cNvPr id="1660963" name="Line 35"/>
          <p:cNvSpPr>
            <a:spLocks noChangeShapeType="1"/>
          </p:cNvSpPr>
          <p:nvPr/>
        </p:nvSpPr>
        <p:spPr bwMode="auto">
          <a:xfrm>
            <a:off x="5791200" y="419100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3124200" y="205740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69" name="Text Box 41"/>
          <p:cNvSpPr txBox="1">
            <a:spLocks noChangeArrowheads="1"/>
          </p:cNvSpPr>
          <p:nvPr/>
        </p:nvSpPr>
        <p:spPr bwMode="auto">
          <a:xfrm>
            <a:off x="3124200" y="1600200"/>
            <a:ext cx="498470" cy="369332"/>
          </a:xfrm>
          <a:prstGeom prst="rect">
            <a:avLst/>
          </a:prstGeom>
          <a:noFill/>
          <a:ln w="12700">
            <a:noFill/>
            <a:miter lim="800000"/>
            <a:headEnd/>
            <a:tailEnd/>
          </a:ln>
          <a:effectLst/>
        </p:spPr>
        <p:txBody>
          <a:bodyPr wrap="none">
            <a:spAutoFit/>
          </a:bodyPr>
          <a:lstStyle/>
          <a:p>
            <a:r>
              <a:rPr lang="en-US">
                <a:solidFill>
                  <a:schemeClr val="accent2"/>
                </a:solidFill>
              </a:rPr>
              <a:t>Tag</a:t>
            </a:r>
          </a:p>
        </p:txBody>
      </p:sp>
      <p:sp>
        <p:nvSpPr>
          <p:cNvPr id="1660970" name="Text Box 42"/>
          <p:cNvSpPr txBox="1">
            <a:spLocks noChangeArrowheads="1"/>
          </p:cNvSpPr>
          <p:nvPr/>
        </p:nvSpPr>
        <p:spPr bwMode="auto">
          <a:xfrm>
            <a:off x="3886200" y="1600200"/>
            <a:ext cx="620554" cy="369332"/>
          </a:xfrm>
          <a:prstGeom prst="rect">
            <a:avLst/>
          </a:prstGeom>
          <a:noFill/>
          <a:ln w="12700">
            <a:noFill/>
            <a:miter lim="800000"/>
            <a:headEnd/>
            <a:tailEnd/>
          </a:ln>
          <a:effectLst/>
        </p:spPr>
        <p:txBody>
          <a:bodyPr wrap="none">
            <a:spAutoFit/>
          </a:bodyPr>
          <a:lstStyle/>
          <a:p>
            <a:r>
              <a:rPr lang="en-US"/>
              <a:t>Data</a:t>
            </a:r>
          </a:p>
        </p:txBody>
      </p:sp>
      <p:sp>
        <p:nvSpPr>
          <p:cNvPr id="1660971" name="Rectangle 43" descr="5%"/>
          <p:cNvSpPr>
            <a:spLocks noChangeArrowheads="1"/>
          </p:cNvSpPr>
          <p:nvPr/>
        </p:nvSpPr>
        <p:spPr bwMode="auto">
          <a:xfrm>
            <a:off x="5791200" y="838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2" name="Rectangle 44" descr="5%"/>
          <p:cNvSpPr>
            <a:spLocks noChangeArrowheads="1"/>
          </p:cNvSpPr>
          <p:nvPr/>
        </p:nvSpPr>
        <p:spPr bwMode="auto">
          <a:xfrm>
            <a:off x="37338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3" name="Rectangle 45" descr="5%"/>
          <p:cNvSpPr>
            <a:spLocks noChangeArrowheads="1"/>
          </p:cNvSpPr>
          <p:nvPr/>
        </p:nvSpPr>
        <p:spPr bwMode="auto">
          <a:xfrm>
            <a:off x="57912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4" name="Rectangle 46" descr="5%"/>
          <p:cNvSpPr>
            <a:spLocks noChangeArrowheads="1"/>
          </p:cNvSpPr>
          <p:nvPr/>
        </p:nvSpPr>
        <p:spPr bwMode="auto">
          <a:xfrm>
            <a:off x="5791200" y="32766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5" name="Rectangle 47" descr="5%"/>
          <p:cNvSpPr>
            <a:spLocks noChangeArrowheads="1"/>
          </p:cNvSpPr>
          <p:nvPr/>
        </p:nvSpPr>
        <p:spPr bwMode="auto">
          <a:xfrm>
            <a:off x="5791200" y="4495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6" name="Rectangle 48" descr="5%"/>
          <p:cNvSpPr>
            <a:spLocks noChangeArrowheads="1"/>
          </p:cNvSpPr>
          <p:nvPr/>
        </p:nvSpPr>
        <p:spPr bwMode="auto">
          <a:xfrm>
            <a:off x="5791200" y="5410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7" name="Rectangle 49" descr="5%"/>
          <p:cNvSpPr>
            <a:spLocks noChangeArrowheads="1"/>
          </p:cNvSpPr>
          <p:nvPr/>
        </p:nvSpPr>
        <p:spPr bwMode="auto">
          <a:xfrm>
            <a:off x="5791200" y="4191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8" name="Rectangle 50" descr="5%"/>
          <p:cNvSpPr>
            <a:spLocks noChangeArrowheads="1"/>
          </p:cNvSpPr>
          <p:nvPr/>
        </p:nvSpPr>
        <p:spPr bwMode="auto">
          <a:xfrm>
            <a:off x="57912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9" name="Rectangle 51" descr="5%"/>
          <p:cNvSpPr>
            <a:spLocks noChangeArrowheads="1"/>
          </p:cNvSpPr>
          <p:nvPr/>
        </p:nvSpPr>
        <p:spPr bwMode="auto">
          <a:xfrm>
            <a:off x="5791200" y="1752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0" name="Rectangle 52" descr="5%"/>
          <p:cNvSpPr>
            <a:spLocks noChangeArrowheads="1"/>
          </p:cNvSpPr>
          <p:nvPr/>
        </p:nvSpPr>
        <p:spPr bwMode="auto">
          <a:xfrm>
            <a:off x="37338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1" name="Rectangle 53" descr="5%"/>
          <p:cNvSpPr>
            <a:spLocks noChangeArrowheads="1"/>
          </p:cNvSpPr>
          <p:nvPr/>
        </p:nvSpPr>
        <p:spPr bwMode="auto">
          <a:xfrm>
            <a:off x="5791200" y="11430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2" name="Rectangle 54" descr="5%"/>
          <p:cNvSpPr>
            <a:spLocks noChangeArrowheads="1"/>
          </p:cNvSpPr>
          <p:nvPr/>
        </p:nvSpPr>
        <p:spPr bwMode="auto">
          <a:xfrm>
            <a:off x="3733800" y="23622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3" name="Rectangle 55" descr="5%"/>
          <p:cNvSpPr>
            <a:spLocks noChangeArrowheads="1"/>
          </p:cNvSpPr>
          <p:nvPr/>
        </p:nvSpPr>
        <p:spPr bwMode="auto">
          <a:xfrm>
            <a:off x="5791200" y="23622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4" name="Rectangle 56" descr="5%"/>
          <p:cNvSpPr>
            <a:spLocks noChangeArrowheads="1"/>
          </p:cNvSpPr>
          <p:nvPr/>
        </p:nvSpPr>
        <p:spPr bwMode="auto">
          <a:xfrm>
            <a:off x="5791200" y="35814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5" name="Rectangle 57" descr="5%"/>
          <p:cNvSpPr>
            <a:spLocks noChangeArrowheads="1"/>
          </p:cNvSpPr>
          <p:nvPr/>
        </p:nvSpPr>
        <p:spPr bwMode="auto">
          <a:xfrm>
            <a:off x="5791200" y="48006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6" name="Rectangle 58" descr="5%"/>
          <p:cNvSpPr>
            <a:spLocks noChangeArrowheads="1"/>
          </p:cNvSpPr>
          <p:nvPr/>
        </p:nvSpPr>
        <p:spPr bwMode="auto">
          <a:xfrm>
            <a:off x="5791200" y="51054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7" name="Rectangle 59" descr="5%"/>
          <p:cNvSpPr>
            <a:spLocks noChangeArrowheads="1"/>
          </p:cNvSpPr>
          <p:nvPr/>
        </p:nvSpPr>
        <p:spPr bwMode="auto">
          <a:xfrm>
            <a:off x="5791200" y="38862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8" name="Rectangle 60" descr="5%"/>
          <p:cNvSpPr>
            <a:spLocks noChangeArrowheads="1"/>
          </p:cNvSpPr>
          <p:nvPr/>
        </p:nvSpPr>
        <p:spPr bwMode="auto">
          <a:xfrm>
            <a:off x="5791200" y="26670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9" name="Rectangle 61" descr="5%"/>
          <p:cNvSpPr>
            <a:spLocks noChangeArrowheads="1"/>
          </p:cNvSpPr>
          <p:nvPr/>
        </p:nvSpPr>
        <p:spPr bwMode="auto">
          <a:xfrm>
            <a:off x="5791200" y="14478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0" name="Rectangle 62" descr="5%"/>
          <p:cNvSpPr>
            <a:spLocks noChangeArrowheads="1"/>
          </p:cNvSpPr>
          <p:nvPr/>
        </p:nvSpPr>
        <p:spPr bwMode="auto">
          <a:xfrm>
            <a:off x="3733800" y="26670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1" name="Text Box 63"/>
          <p:cNvSpPr txBox="1">
            <a:spLocks noChangeArrowheads="1"/>
          </p:cNvSpPr>
          <p:nvPr/>
        </p:nvSpPr>
        <p:spPr bwMode="auto">
          <a:xfrm>
            <a:off x="2133600" y="4038601"/>
            <a:ext cx="2819400" cy="2225675"/>
          </a:xfrm>
          <a:prstGeom prst="rect">
            <a:avLst/>
          </a:prstGeom>
          <a:noFill/>
          <a:ln w="12700">
            <a:noFill/>
            <a:miter lim="800000"/>
            <a:headEnd/>
            <a:tailEnd/>
          </a:ln>
          <a:effectLst/>
        </p:spPr>
        <p:txBody>
          <a:bodyPr>
            <a:spAutoFit/>
          </a:bodyPr>
          <a:lstStyle/>
          <a:p>
            <a:r>
              <a:rPr lang="en-US" sz="2000"/>
              <a:t>Q1: Is it there?</a:t>
            </a:r>
          </a:p>
          <a:p>
            <a:endParaRPr lang="en-US" sz="2000"/>
          </a:p>
          <a:p>
            <a:r>
              <a:rPr lang="en-US" sz="2000"/>
              <a:t>Compare the cache </a:t>
            </a:r>
            <a:r>
              <a:rPr lang="en-US" sz="2000">
                <a:solidFill>
                  <a:schemeClr val="accent2"/>
                </a:solidFill>
              </a:rPr>
              <a:t>tag</a:t>
            </a:r>
            <a:r>
              <a:rPr lang="en-US" sz="2000"/>
              <a:t> to the </a:t>
            </a:r>
            <a:r>
              <a:rPr lang="en-US" sz="2000">
                <a:solidFill>
                  <a:schemeClr val="accent2"/>
                </a:solidFill>
              </a:rPr>
              <a:t>high order 2 memory address bits</a:t>
            </a:r>
            <a:r>
              <a:rPr lang="en-US" sz="2000"/>
              <a:t> to tell if the memory block is in the cache</a:t>
            </a:r>
          </a:p>
        </p:txBody>
      </p:sp>
      <p:grpSp>
        <p:nvGrpSpPr>
          <p:cNvPr id="4" name="Group 64"/>
          <p:cNvGrpSpPr>
            <a:grpSpLocks/>
          </p:cNvGrpSpPr>
          <p:nvPr/>
        </p:nvGrpSpPr>
        <p:grpSpPr bwMode="auto">
          <a:xfrm>
            <a:off x="2743200" y="205740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97" name="Text Box 69"/>
          <p:cNvSpPr txBox="1">
            <a:spLocks noChangeArrowheads="1"/>
          </p:cNvSpPr>
          <p:nvPr/>
        </p:nvSpPr>
        <p:spPr bwMode="auto">
          <a:xfrm>
            <a:off x="2514600" y="1600200"/>
            <a:ext cx="641522" cy="369332"/>
          </a:xfrm>
          <a:prstGeom prst="rect">
            <a:avLst/>
          </a:prstGeom>
          <a:noFill/>
          <a:ln w="12700">
            <a:noFill/>
            <a:miter lim="800000"/>
            <a:headEnd/>
            <a:tailEnd/>
          </a:ln>
          <a:effectLst/>
        </p:spPr>
        <p:txBody>
          <a:bodyPr wrap="none">
            <a:spAutoFit/>
          </a:bodyPr>
          <a:lstStyle/>
          <a:p>
            <a:r>
              <a:rPr lang="en-US"/>
              <a:t>Valid</a:t>
            </a:r>
          </a:p>
        </p:txBody>
      </p:sp>
      <p:grpSp>
        <p:nvGrpSpPr>
          <p:cNvPr id="5" name="Group 70"/>
          <p:cNvGrpSpPr>
            <a:grpSpLocks/>
          </p:cNvGrpSpPr>
          <p:nvPr/>
        </p:nvGrpSpPr>
        <p:grpSpPr bwMode="auto">
          <a:xfrm>
            <a:off x="4724400" y="99060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75"/>
          <p:cNvGrpSpPr>
            <a:grpSpLocks/>
          </p:cNvGrpSpPr>
          <p:nvPr/>
        </p:nvGrpSpPr>
        <p:grpSpPr bwMode="auto">
          <a:xfrm>
            <a:off x="4724400" y="220980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 name="Group 80"/>
          <p:cNvGrpSpPr>
            <a:grpSpLocks/>
          </p:cNvGrpSpPr>
          <p:nvPr/>
        </p:nvGrpSpPr>
        <p:grpSpPr bwMode="auto">
          <a:xfrm>
            <a:off x="4724400" y="228600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8" name="Group 93"/>
          <p:cNvGrpSpPr>
            <a:grpSpLocks/>
          </p:cNvGrpSpPr>
          <p:nvPr/>
        </p:nvGrpSpPr>
        <p:grpSpPr bwMode="auto">
          <a:xfrm>
            <a:off x="4724400" y="220980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61019" name="Text Box 91"/>
          <p:cNvSpPr txBox="1">
            <a:spLocks noChangeArrowheads="1"/>
          </p:cNvSpPr>
          <p:nvPr/>
        </p:nvSpPr>
        <p:spPr bwMode="auto">
          <a:xfrm>
            <a:off x="6705600" y="838200"/>
            <a:ext cx="990600" cy="4967514"/>
          </a:xfrm>
          <a:prstGeom prst="rect">
            <a:avLst/>
          </a:prstGeom>
          <a:noFill/>
          <a:ln w="12700">
            <a:noFill/>
            <a:miter lim="800000"/>
            <a:headEnd/>
            <a:tailEnd/>
          </a:ln>
          <a:effectLst/>
        </p:spPr>
        <p:txBody>
          <a:bodyPr>
            <a:spAutoFit/>
          </a:bodyPr>
          <a:lstStyle/>
          <a:p>
            <a:pPr>
              <a:lnSpc>
                <a:spcPct val="110000"/>
              </a:lnSpc>
            </a:pPr>
            <a:r>
              <a:rPr lang="en-US">
                <a:solidFill>
                  <a:schemeClr val="accent2"/>
                </a:solidFill>
              </a:rPr>
              <a:t>00</a:t>
            </a:r>
            <a:r>
              <a:rPr lang="en-US"/>
              <a:t>00xx</a:t>
            </a:r>
          </a:p>
          <a:p>
            <a:pPr>
              <a:lnSpc>
                <a:spcPct val="110000"/>
              </a:lnSpc>
            </a:pPr>
            <a:r>
              <a:rPr lang="en-US">
                <a:solidFill>
                  <a:schemeClr val="accent2"/>
                </a:solidFill>
              </a:rPr>
              <a:t>00</a:t>
            </a:r>
            <a:r>
              <a:rPr lang="en-US"/>
              <a:t>01xx</a:t>
            </a:r>
          </a:p>
          <a:p>
            <a:pPr>
              <a:lnSpc>
                <a:spcPct val="110000"/>
              </a:lnSpc>
            </a:pPr>
            <a:r>
              <a:rPr lang="en-US">
                <a:solidFill>
                  <a:schemeClr val="accent2"/>
                </a:solidFill>
              </a:rPr>
              <a:t>00</a:t>
            </a:r>
            <a:r>
              <a:rPr lang="en-US"/>
              <a:t>10xx</a:t>
            </a:r>
          </a:p>
          <a:p>
            <a:pPr>
              <a:lnSpc>
                <a:spcPct val="110000"/>
              </a:lnSpc>
            </a:pPr>
            <a:r>
              <a:rPr lang="en-US">
                <a:solidFill>
                  <a:schemeClr val="accent2"/>
                </a:solidFill>
              </a:rPr>
              <a:t>00</a:t>
            </a:r>
            <a:r>
              <a:rPr lang="en-US"/>
              <a:t>11xx</a:t>
            </a:r>
          </a:p>
          <a:p>
            <a:pPr>
              <a:lnSpc>
                <a:spcPct val="110000"/>
              </a:lnSpc>
            </a:pPr>
            <a:r>
              <a:rPr lang="en-US">
                <a:solidFill>
                  <a:schemeClr val="accent2"/>
                </a:solidFill>
              </a:rPr>
              <a:t>01</a:t>
            </a:r>
            <a:r>
              <a:rPr lang="en-US"/>
              <a:t>00xx</a:t>
            </a:r>
          </a:p>
          <a:p>
            <a:pPr>
              <a:lnSpc>
                <a:spcPct val="110000"/>
              </a:lnSpc>
            </a:pPr>
            <a:r>
              <a:rPr lang="en-US">
                <a:solidFill>
                  <a:schemeClr val="accent2"/>
                </a:solidFill>
              </a:rPr>
              <a:t>01</a:t>
            </a:r>
            <a:r>
              <a:rPr lang="en-US"/>
              <a:t>01xx</a:t>
            </a:r>
          </a:p>
          <a:p>
            <a:pPr>
              <a:lnSpc>
                <a:spcPct val="110000"/>
              </a:lnSpc>
            </a:pPr>
            <a:r>
              <a:rPr lang="en-US">
                <a:solidFill>
                  <a:schemeClr val="accent2"/>
                </a:solidFill>
              </a:rPr>
              <a:t>01</a:t>
            </a:r>
            <a:r>
              <a:rPr lang="en-US"/>
              <a:t>10xx</a:t>
            </a:r>
          </a:p>
          <a:p>
            <a:pPr>
              <a:lnSpc>
                <a:spcPct val="110000"/>
              </a:lnSpc>
            </a:pPr>
            <a:r>
              <a:rPr lang="en-US">
                <a:solidFill>
                  <a:schemeClr val="accent2"/>
                </a:solidFill>
              </a:rPr>
              <a:t>01</a:t>
            </a:r>
            <a:r>
              <a:rPr lang="en-US"/>
              <a:t>11xx</a:t>
            </a:r>
          </a:p>
          <a:p>
            <a:pPr>
              <a:lnSpc>
                <a:spcPct val="110000"/>
              </a:lnSpc>
            </a:pPr>
            <a:r>
              <a:rPr lang="en-US">
                <a:solidFill>
                  <a:schemeClr val="accent2"/>
                </a:solidFill>
              </a:rPr>
              <a:t>10</a:t>
            </a:r>
            <a:r>
              <a:rPr lang="en-US"/>
              <a:t>00xx</a:t>
            </a:r>
          </a:p>
          <a:p>
            <a:pPr>
              <a:lnSpc>
                <a:spcPct val="110000"/>
              </a:lnSpc>
            </a:pPr>
            <a:r>
              <a:rPr lang="en-US">
                <a:solidFill>
                  <a:schemeClr val="accent2"/>
                </a:solidFill>
              </a:rPr>
              <a:t>10</a:t>
            </a:r>
            <a:r>
              <a:rPr lang="en-US"/>
              <a:t>01xx</a:t>
            </a:r>
          </a:p>
          <a:p>
            <a:pPr>
              <a:lnSpc>
                <a:spcPct val="110000"/>
              </a:lnSpc>
            </a:pPr>
            <a:r>
              <a:rPr lang="en-US">
                <a:solidFill>
                  <a:schemeClr val="accent2"/>
                </a:solidFill>
              </a:rPr>
              <a:t>10</a:t>
            </a:r>
            <a:r>
              <a:rPr lang="en-US"/>
              <a:t>10xx</a:t>
            </a:r>
          </a:p>
          <a:p>
            <a:pPr>
              <a:lnSpc>
                <a:spcPct val="110000"/>
              </a:lnSpc>
            </a:pPr>
            <a:r>
              <a:rPr lang="en-US">
                <a:solidFill>
                  <a:schemeClr val="accent2"/>
                </a:solidFill>
              </a:rPr>
              <a:t>10</a:t>
            </a:r>
            <a:r>
              <a:rPr lang="en-US"/>
              <a:t>11xx</a:t>
            </a:r>
          </a:p>
          <a:p>
            <a:pPr>
              <a:lnSpc>
                <a:spcPct val="110000"/>
              </a:lnSpc>
            </a:pPr>
            <a:r>
              <a:rPr lang="en-US">
                <a:solidFill>
                  <a:schemeClr val="accent2"/>
                </a:solidFill>
              </a:rPr>
              <a:t>11</a:t>
            </a:r>
            <a:r>
              <a:rPr lang="en-US"/>
              <a:t>00xx</a:t>
            </a:r>
          </a:p>
          <a:p>
            <a:pPr>
              <a:lnSpc>
                <a:spcPct val="110000"/>
              </a:lnSpc>
            </a:pPr>
            <a:r>
              <a:rPr lang="en-US">
                <a:solidFill>
                  <a:schemeClr val="accent2"/>
                </a:solidFill>
              </a:rPr>
              <a:t>11</a:t>
            </a:r>
            <a:r>
              <a:rPr lang="en-US"/>
              <a:t>01xx</a:t>
            </a:r>
          </a:p>
          <a:p>
            <a:pPr>
              <a:lnSpc>
                <a:spcPct val="110000"/>
              </a:lnSpc>
            </a:pPr>
            <a:r>
              <a:rPr lang="en-US">
                <a:solidFill>
                  <a:schemeClr val="accent2"/>
                </a:solidFill>
              </a:rPr>
              <a:t>11</a:t>
            </a:r>
            <a:r>
              <a:rPr lang="en-US"/>
              <a:t>10xx</a:t>
            </a:r>
          </a:p>
          <a:p>
            <a:pPr>
              <a:lnSpc>
                <a:spcPct val="110000"/>
              </a:lnSpc>
            </a:pPr>
            <a:r>
              <a:rPr lang="en-US">
                <a:solidFill>
                  <a:schemeClr val="accent2"/>
                </a:solidFill>
              </a:rPr>
              <a:t>11</a:t>
            </a:r>
            <a:r>
              <a:rPr lang="en-US"/>
              <a:t>11xx</a:t>
            </a:r>
          </a:p>
        </p:txBody>
      </p:sp>
      <p:sp>
        <p:nvSpPr>
          <p:cNvPr id="1661020" name="Text Box 92"/>
          <p:cNvSpPr txBox="1">
            <a:spLocks noChangeArrowheads="1"/>
          </p:cNvSpPr>
          <p:nvPr/>
        </p:nvSpPr>
        <p:spPr bwMode="auto">
          <a:xfrm>
            <a:off x="7772400" y="1066801"/>
            <a:ext cx="2514600" cy="1200329"/>
          </a:xfrm>
          <a:prstGeom prst="rect">
            <a:avLst/>
          </a:prstGeom>
          <a:noFill/>
          <a:ln w="12700">
            <a:noFill/>
            <a:miter lim="800000"/>
            <a:headEnd/>
            <a:tailEnd/>
          </a:ln>
          <a:effectLst/>
        </p:spPr>
        <p:txBody>
          <a:bodyPr>
            <a:spAutoFit/>
          </a:bodyPr>
          <a:lstStyle/>
          <a:p>
            <a:r>
              <a:rPr lang="en-US" dirty="0"/>
              <a:t>One word blocks</a:t>
            </a:r>
          </a:p>
          <a:p>
            <a:r>
              <a:rPr lang="en-US" dirty="0"/>
              <a:t>Two low order bits define the byte in the word (32b words)</a:t>
            </a:r>
          </a:p>
        </p:txBody>
      </p:sp>
      <p:sp>
        <p:nvSpPr>
          <p:cNvPr id="1661022" name="Text Box 94"/>
          <p:cNvSpPr txBox="1">
            <a:spLocks noChangeArrowheads="1"/>
          </p:cNvSpPr>
          <p:nvPr/>
        </p:nvSpPr>
        <p:spPr bwMode="auto">
          <a:xfrm>
            <a:off x="4800600" y="6172201"/>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661023" name="Text Box 95"/>
          <p:cNvSpPr txBox="1">
            <a:spLocks noChangeArrowheads="1"/>
          </p:cNvSpPr>
          <p:nvPr/>
        </p:nvSpPr>
        <p:spPr bwMode="auto">
          <a:xfrm>
            <a:off x="1905000" y="1600200"/>
            <a:ext cx="697370" cy="369332"/>
          </a:xfrm>
          <a:prstGeom prst="rect">
            <a:avLst/>
          </a:prstGeom>
          <a:noFill/>
          <a:ln w="12700">
            <a:noFill/>
            <a:miter lim="800000"/>
            <a:headEnd/>
            <a:tailEnd/>
          </a:ln>
          <a:effectLst/>
        </p:spPr>
        <p:txBody>
          <a:bodyPr wrap="none">
            <a:spAutoFit/>
          </a:bodyPr>
          <a:lstStyle/>
          <a:p>
            <a:r>
              <a:rPr lang="en-US"/>
              <a:t>Index</a:t>
            </a:r>
          </a:p>
        </p:txBody>
      </p:sp>
      <p:sp>
        <p:nvSpPr>
          <p:cNvPr id="93" name="Rectangle 95"/>
          <p:cNvSpPr>
            <a:spLocks noChangeArrowheads="1"/>
          </p:cNvSpPr>
          <p:nvPr/>
        </p:nvSpPr>
        <p:spPr bwMode="auto">
          <a:xfrm>
            <a:off x="3276600" y="27432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4" name="Rectangle 94"/>
          <p:cNvSpPr>
            <a:spLocks noChangeArrowheads="1"/>
          </p:cNvSpPr>
          <p:nvPr/>
        </p:nvSpPr>
        <p:spPr bwMode="auto">
          <a:xfrm>
            <a:off x="6781800" y="51054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5" name="Rectangle 94"/>
          <p:cNvSpPr>
            <a:spLocks noChangeArrowheads="1"/>
          </p:cNvSpPr>
          <p:nvPr/>
        </p:nvSpPr>
        <p:spPr bwMode="auto">
          <a:xfrm>
            <a:off x="6781800" y="38862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6" name="Rectangle 95"/>
          <p:cNvSpPr>
            <a:spLocks noChangeArrowheads="1"/>
          </p:cNvSpPr>
          <p:nvPr/>
        </p:nvSpPr>
        <p:spPr bwMode="auto">
          <a:xfrm>
            <a:off x="6781800" y="27432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7" name="Rectangle 96"/>
          <p:cNvSpPr>
            <a:spLocks noChangeArrowheads="1"/>
          </p:cNvSpPr>
          <p:nvPr/>
        </p:nvSpPr>
        <p:spPr bwMode="auto">
          <a:xfrm>
            <a:off x="6781800" y="1524000"/>
            <a:ext cx="304800" cy="228600"/>
          </a:xfrm>
          <a:prstGeom prst="rect">
            <a:avLst/>
          </a:prstGeom>
          <a:noFill/>
          <a:ln w="28575">
            <a:solidFill>
              <a:schemeClr val="accent2"/>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168335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60991"/>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4"/>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5"/>
                                        </p:tgtEl>
                                        <p:attrNameLst>
                                          <p:attrName>style.visibility</p:attrName>
                                        </p:attrNameLst>
                                      </p:cBhvr>
                                      <p:to>
                                        <p:strVal val="visible"/>
                                      </p:to>
                                    </p:set>
                                  </p:childTnLst>
                                </p:cTn>
                              </p:par>
                              <p:par>
                                <p:cTn id="30" presetID="1" presetClass="entr" presetSubtype="0" fill="hold" grpId="0" nodeType="withEffect">
                                  <p:stCondLst>
                                    <p:cond delay="2000"/>
                                  </p:stCondLst>
                                  <p:childTnLst>
                                    <p:set>
                                      <p:cBhvr>
                                        <p:cTn id="31" dur="1" fill="hold">
                                          <p:stCondLst>
                                            <p:cond delay="0"/>
                                          </p:stCondLst>
                                        </p:cTn>
                                        <p:tgtEl>
                                          <p:spTgt spid="96"/>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54" grpId="0" autoUpdateAnimBg="0"/>
      <p:bldP spid="1660991" grpId="0" autoUpdateAnimBg="0"/>
      <p:bldP spid="93" grpId="0" animBg="1"/>
      <p:bldP spid="94" grpId="0" animBg="1"/>
      <p:bldP spid="95" grpId="0" animBg="1"/>
      <p:bldP spid="96" grpId="0" animBg="1"/>
      <p:bldP spid="9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a:xfrm>
            <a:off x="838200" y="365126"/>
            <a:ext cx="10515600" cy="203266"/>
          </a:xfrm>
        </p:spPr>
        <p:txBody>
          <a:bodyPr>
            <a:normAutofit fontScale="90000"/>
          </a:bodyPr>
          <a:lstStyle/>
          <a:p>
            <a:r>
              <a:rPr lang="en-US" dirty="0"/>
              <a:t>Direct Mapped Cache</a:t>
            </a:r>
          </a:p>
        </p:txBody>
      </p:sp>
      <p:grpSp>
        <p:nvGrpSpPr>
          <p:cNvPr id="2" name="Group 3"/>
          <p:cNvGrpSpPr>
            <a:grpSpLocks/>
          </p:cNvGrpSpPr>
          <p:nvPr/>
        </p:nvGrpSpPr>
        <p:grpSpPr bwMode="auto">
          <a:xfrm>
            <a:off x="2819400" y="2249488"/>
            <a:ext cx="990600" cy="1219200"/>
            <a:chOff x="1344" y="1056"/>
            <a:chExt cx="624" cy="768"/>
          </a:xfrm>
        </p:grpSpPr>
        <p:sp>
          <p:nvSpPr>
            <p:cNvPr id="159437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7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4800600" y="2249488"/>
            <a:ext cx="990600" cy="1219200"/>
            <a:chOff x="1344" y="1056"/>
            <a:chExt cx="624" cy="768"/>
          </a:xfrm>
        </p:grpSpPr>
        <p:sp>
          <p:nvSpPr>
            <p:cNvPr id="1594377"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8"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9"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80"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6858000" y="2249488"/>
            <a:ext cx="990600" cy="1219200"/>
            <a:chOff x="1344" y="1056"/>
            <a:chExt cx="624" cy="768"/>
          </a:xfrm>
        </p:grpSpPr>
        <p:sp>
          <p:nvSpPr>
            <p:cNvPr id="1594382"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83"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84"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85"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8915400" y="2249488"/>
            <a:ext cx="990600" cy="1219200"/>
            <a:chOff x="1344" y="1056"/>
            <a:chExt cx="624" cy="768"/>
          </a:xfrm>
        </p:grpSpPr>
        <p:sp>
          <p:nvSpPr>
            <p:cNvPr id="1594387"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88"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89"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90"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8915400" y="4078288"/>
            <a:ext cx="990600" cy="1219200"/>
            <a:chOff x="1344" y="1056"/>
            <a:chExt cx="624" cy="768"/>
          </a:xfrm>
        </p:grpSpPr>
        <p:sp>
          <p:nvSpPr>
            <p:cNvPr id="1594392"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93"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94"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95"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6858000" y="4078288"/>
            <a:ext cx="990600" cy="1219200"/>
            <a:chOff x="1344" y="1056"/>
            <a:chExt cx="624" cy="768"/>
          </a:xfrm>
        </p:grpSpPr>
        <p:sp>
          <p:nvSpPr>
            <p:cNvPr id="1594397"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98"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99"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00"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4876800" y="4078288"/>
            <a:ext cx="990600" cy="1219200"/>
            <a:chOff x="1344" y="1056"/>
            <a:chExt cx="624" cy="768"/>
          </a:xfrm>
        </p:grpSpPr>
        <p:sp>
          <p:nvSpPr>
            <p:cNvPr id="1594402"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03"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04"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05"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2819400" y="4078288"/>
            <a:ext cx="990600" cy="1219200"/>
            <a:chOff x="1344" y="1056"/>
            <a:chExt cx="624" cy="768"/>
          </a:xfrm>
        </p:grpSpPr>
        <p:sp>
          <p:nvSpPr>
            <p:cNvPr id="1594407"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08"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09"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10"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11" name="Text Box 43"/>
          <p:cNvSpPr txBox="1">
            <a:spLocks noChangeArrowheads="1"/>
          </p:cNvSpPr>
          <p:nvPr/>
        </p:nvSpPr>
        <p:spPr bwMode="auto">
          <a:xfrm>
            <a:off x="2879725" y="1828801"/>
            <a:ext cx="311150" cy="366713"/>
          </a:xfrm>
          <a:prstGeom prst="rect">
            <a:avLst/>
          </a:prstGeom>
          <a:noFill/>
          <a:ln w="12700">
            <a:noFill/>
            <a:miter lim="800000"/>
            <a:headEnd/>
            <a:tailEnd/>
          </a:ln>
          <a:effectLst/>
        </p:spPr>
        <p:txBody>
          <a:bodyPr wrap="none">
            <a:spAutoFit/>
          </a:bodyPr>
          <a:lstStyle/>
          <a:p>
            <a:r>
              <a:rPr lang="en-US" b="1"/>
              <a:t>0</a:t>
            </a:r>
          </a:p>
        </p:txBody>
      </p:sp>
      <p:sp>
        <p:nvSpPr>
          <p:cNvPr id="1594412" name="Text Box 44"/>
          <p:cNvSpPr txBox="1">
            <a:spLocks noChangeArrowheads="1"/>
          </p:cNvSpPr>
          <p:nvPr/>
        </p:nvSpPr>
        <p:spPr bwMode="auto">
          <a:xfrm>
            <a:off x="4784725" y="1828801"/>
            <a:ext cx="311150" cy="366713"/>
          </a:xfrm>
          <a:prstGeom prst="rect">
            <a:avLst/>
          </a:prstGeom>
          <a:noFill/>
          <a:ln w="12700">
            <a:noFill/>
            <a:miter lim="800000"/>
            <a:headEnd/>
            <a:tailEnd/>
          </a:ln>
          <a:effectLst/>
        </p:spPr>
        <p:txBody>
          <a:bodyPr wrap="none">
            <a:spAutoFit/>
          </a:bodyPr>
          <a:lstStyle/>
          <a:p>
            <a:r>
              <a:rPr lang="en-US" b="1"/>
              <a:t>1</a:t>
            </a:r>
          </a:p>
        </p:txBody>
      </p:sp>
      <p:sp>
        <p:nvSpPr>
          <p:cNvPr id="1594413" name="Text Box 45"/>
          <p:cNvSpPr txBox="1">
            <a:spLocks noChangeArrowheads="1"/>
          </p:cNvSpPr>
          <p:nvPr/>
        </p:nvSpPr>
        <p:spPr bwMode="auto">
          <a:xfrm>
            <a:off x="6765925" y="1828801"/>
            <a:ext cx="311150" cy="366713"/>
          </a:xfrm>
          <a:prstGeom prst="rect">
            <a:avLst/>
          </a:prstGeom>
          <a:noFill/>
          <a:ln w="12700">
            <a:noFill/>
            <a:miter lim="800000"/>
            <a:headEnd/>
            <a:tailEnd/>
          </a:ln>
          <a:effectLst/>
        </p:spPr>
        <p:txBody>
          <a:bodyPr wrap="none">
            <a:spAutoFit/>
          </a:bodyPr>
          <a:lstStyle/>
          <a:p>
            <a:r>
              <a:rPr lang="en-US" b="1"/>
              <a:t>2</a:t>
            </a:r>
          </a:p>
        </p:txBody>
      </p:sp>
      <p:sp>
        <p:nvSpPr>
          <p:cNvPr id="1594414" name="Text Box 46"/>
          <p:cNvSpPr txBox="1">
            <a:spLocks noChangeArrowheads="1"/>
          </p:cNvSpPr>
          <p:nvPr/>
        </p:nvSpPr>
        <p:spPr bwMode="auto">
          <a:xfrm>
            <a:off x="8899525" y="1828801"/>
            <a:ext cx="311150" cy="366713"/>
          </a:xfrm>
          <a:prstGeom prst="rect">
            <a:avLst/>
          </a:prstGeom>
          <a:noFill/>
          <a:ln w="12700">
            <a:noFill/>
            <a:miter lim="800000"/>
            <a:headEnd/>
            <a:tailEnd/>
          </a:ln>
          <a:effectLst/>
        </p:spPr>
        <p:txBody>
          <a:bodyPr wrap="none">
            <a:spAutoFit/>
          </a:bodyPr>
          <a:lstStyle/>
          <a:p>
            <a:r>
              <a:rPr lang="en-US" b="1"/>
              <a:t>3</a:t>
            </a:r>
          </a:p>
        </p:txBody>
      </p:sp>
      <p:sp>
        <p:nvSpPr>
          <p:cNvPr id="1594415" name="Text Box 47"/>
          <p:cNvSpPr txBox="1">
            <a:spLocks noChangeArrowheads="1"/>
          </p:cNvSpPr>
          <p:nvPr/>
        </p:nvSpPr>
        <p:spPr bwMode="auto">
          <a:xfrm>
            <a:off x="2743200" y="3697288"/>
            <a:ext cx="311150" cy="366712"/>
          </a:xfrm>
          <a:prstGeom prst="rect">
            <a:avLst/>
          </a:prstGeom>
          <a:noFill/>
          <a:ln w="12700">
            <a:noFill/>
            <a:miter lim="800000"/>
            <a:headEnd/>
            <a:tailEnd/>
          </a:ln>
          <a:effectLst/>
        </p:spPr>
        <p:txBody>
          <a:bodyPr wrap="none">
            <a:spAutoFit/>
          </a:bodyPr>
          <a:lstStyle/>
          <a:p>
            <a:r>
              <a:rPr lang="en-US" b="1"/>
              <a:t>4</a:t>
            </a:r>
          </a:p>
        </p:txBody>
      </p:sp>
      <p:sp>
        <p:nvSpPr>
          <p:cNvPr id="1594416" name="Text Box 48"/>
          <p:cNvSpPr txBox="1">
            <a:spLocks noChangeArrowheads="1"/>
          </p:cNvSpPr>
          <p:nvPr/>
        </p:nvSpPr>
        <p:spPr bwMode="auto">
          <a:xfrm>
            <a:off x="4784725" y="3657601"/>
            <a:ext cx="311150" cy="366713"/>
          </a:xfrm>
          <a:prstGeom prst="rect">
            <a:avLst/>
          </a:prstGeom>
          <a:noFill/>
          <a:ln w="12700">
            <a:noFill/>
            <a:miter lim="800000"/>
            <a:headEnd/>
            <a:tailEnd/>
          </a:ln>
          <a:effectLst/>
        </p:spPr>
        <p:txBody>
          <a:bodyPr wrap="none">
            <a:spAutoFit/>
          </a:bodyPr>
          <a:lstStyle/>
          <a:p>
            <a:r>
              <a:rPr lang="en-US" b="1"/>
              <a:t>3</a:t>
            </a:r>
          </a:p>
        </p:txBody>
      </p:sp>
      <p:sp>
        <p:nvSpPr>
          <p:cNvPr id="1594417" name="Text Box 49"/>
          <p:cNvSpPr txBox="1">
            <a:spLocks noChangeArrowheads="1"/>
          </p:cNvSpPr>
          <p:nvPr/>
        </p:nvSpPr>
        <p:spPr bwMode="auto">
          <a:xfrm>
            <a:off x="6842125" y="3657601"/>
            <a:ext cx="311150" cy="366713"/>
          </a:xfrm>
          <a:prstGeom prst="rect">
            <a:avLst/>
          </a:prstGeom>
          <a:noFill/>
          <a:ln w="12700">
            <a:noFill/>
            <a:miter lim="800000"/>
            <a:headEnd/>
            <a:tailEnd/>
          </a:ln>
          <a:effectLst/>
        </p:spPr>
        <p:txBody>
          <a:bodyPr wrap="none">
            <a:spAutoFit/>
          </a:bodyPr>
          <a:lstStyle/>
          <a:p>
            <a:r>
              <a:rPr lang="en-US" b="1"/>
              <a:t>4</a:t>
            </a:r>
          </a:p>
        </p:txBody>
      </p:sp>
      <p:sp>
        <p:nvSpPr>
          <p:cNvPr id="1594418" name="Text Box 50"/>
          <p:cNvSpPr txBox="1">
            <a:spLocks noChangeArrowheads="1"/>
          </p:cNvSpPr>
          <p:nvPr/>
        </p:nvSpPr>
        <p:spPr bwMode="auto">
          <a:xfrm>
            <a:off x="8823325" y="3657600"/>
            <a:ext cx="418704" cy="369332"/>
          </a:xfrm>
          <a:prstGeom prst="rect">
            <a:avLst/>
          </a:prstGeom>
          <a:noFill/>
          <a:ln w="12700">
            <a:noFill/>
            <a:miter lim="800000"/>
            <a:headEnd/>
            <a:tailEnd/>
          </a:ln>
          <a:effectLst/>
        </p:spPr>
        <p:txBody>
          <a:bodyPr wrap="none">
            <a:spAutoFit/>
          </a:bodyPr>
          <a:lstStyle/>
          <a:p>
            <a:r>
              <a:rPr lang="en-US" b="1"/>
              <a:t>15</a:t>
            </a:r>
          </a:p>
        </p:txBody>
      </p:sp>
      <p:grpSp>
        <p:nvGrpSpPr>
          <p:cNvPr id="10" name="Group 51"/>
          <p:cNvGrpSpPr>
            <a:grpSpLocks/>
          </p:cNvGrpSpPr>
          <p:nvPr/>
        </p:nvGrpSpPr>
        <p:grpSpPr bwMode="auto">
          <a:xfrm>
            <a:off x="2286000" y="2249488"/>
            <a:ext cx="533400" cy="1219200"/>
            <a:chOff x="1344" y="1056"/>
            <a:chExt cx="624" cy="768"/>
          </a:xfrm>
        </p:grpSpPr>
        <p:sp>
          <p:nvSpPr>
            <p:cNvPr id="1594420"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1"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2"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3"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4267200" y="2249488"/>
            <a:ext cx="533400" cy="1219200"/>
            <a:chOff x="1344" y="1056"/>
            <a:chExt cx="624" cy="768"/>
          </a:xfrm>
        </p:grpSpPr>
        <p:sp>
          <p:nvSpPr>
            <p:cNvPr id="1594425"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6"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7"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8"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6324600" y="2249488"/>
            <a:ext cx="533400" cy="1219200"/>
            <a:chOff x="1344" y="1056"/>
            <a:chExt cx="624" cy="768"/>
          </a:xfrm>
        </p:grpSpPr>
        <p:sp>
          <p:nvSpPr>
            <p:cNvPr id="1594430"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31"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32"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33"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8382000" y="2249488"/>
            <a:ext cx="533400" cy="1219200"/>
            <a:chOff x="1344" y="1056"/>
            <a:chExt cx="624" cy="768"/>
          </a:xfrm>
        </p:grpSpPr>
        <p:sp>
          <p:nvSpPr>
            <p:cNvPr id="1594435"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36"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37"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38"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2286000" y="4078288"/>
            <a:ext cx="533400" cy="1219200"/>
            <a:chOff x="1344" y="1056"/>
            <a:chExt cx="624" cy="768"/>
          </a:xfrm>
        </p:grpSpPr>
        <p:sp>
          <p:nvSpPr>
            <p:cNvPr id="1594440"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41"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42"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43"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4343400" y="4078288"/>
            <a:ext cx="533400" cy="1219200"/>
            <a:chOff x="1344" y="1056"/>
            <a:chExt cx="624" cy="768"/>
          </a:xfrm>
        </p:grpSpPr>
        <p:sp>
          <p:nvSpPr>
            <p:cNvPr id="1594445"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46"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47"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48"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6324600" y="4078288"/>
            <a:ext cx="533400" cy="1219200"/>
            <a:chOff x="1344" y="1056"/>
            <a:chExt cx="624" cy="768"/>
          </a:xfrm>
        </p:grpSpPr>
        <p:sp>
          <p:nvSpPr>
            <p:cNvPr id="1594450"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51"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52"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53"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8382000" y="4078288"/>
            <a:ext cx="533400" cy="1219200"/>
            <a:chOff x="1344" y="1056"/>
            <a:chExt cx="624" cy="768"/>
          </a:xfrm>
        </p:grpSpPr>
        <p:sp>
          <p:nvSpPr>
            <p:cNvPr id="1594455"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56"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57"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58"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59" name="Rectangle 91"/>
          <p:cNvSpPr>
            <a:spLocks noGrp="1" noChangeArrowheads="1"/>
          </p:cNvSpPr>
          <p:nvPr>
            <p:ph type="body" idx="1"/>
          </p:nvPr>
        </p:nvSpPr>
        <p:spPr>
          <a:xfrm>
            <a:off x="2057400" y="762001"/>
            <a:ext cx="7848600" cy="768415"/>
          </a:xfrm>
          <a:noFill/>
          <a:ln/>
        </p:spPr>
        <p:txBody>
          <a:bodyPr>
            <a:normAutofit fontScale="92500" lnSpcReduction="10000"/>
          </a:bodyPr>
          <a:lstStyle/>
          <a:p>
            <a:r>
              <a:rPr lang="en-US" dirty="0"/>
              <a:t>Consider the main memory word reference string</a:t>
            </a:r>
          </a:p>
          <a:p>
            <a:pPr lvl="1" algn="ctr">
              <a:buFont typeface="Monotype Sorts" pitchFamily="2" charset="2"/>
              <a:buNone/>
            </a:pPr>
            <a:r>
              <a:rPr lang="en-US" dirty="0"/>
              <a:t>                          0   1   2   3   4   3   4   15</a:t>
            </a:r>
          </a:p>
        </p:txBody>
      </p:sp>
      <p:sp>
        <p:nvSpPr>
          <p:cNvPr id="1594460" name="Text Box 92"/>
          <p:cNvSpPr txBox="1">
            <a:spLocks noChangeArrowheads="1"/>
          </p:cNvSpPr>
          <p:nvPr/>
        </p:nvSpPr>
        <p:spPr bwMode="auto">
          <a:xfrm>
            <a:off x="1981200" y="1143001"/>
            <a:ext cx="3429000" cy="581025"/>
          </a:xfrm>
          <a:prstGeom prst="rect">
            <a:avLst/>
          </a:prstGeom>
          <a:noFill/>
          <a:ln w="12700">
            <a:noFill/>
            <a:miter lim="800000"/>
            <a:headEnd/>
            <a:tailEnd/>
          </a:ln>
          <a:effectLst/>
        </p:spPr>
        <p:txBody>
          <a:bodyPr>
            <a:spAutoFit/>
          </a:bodyPr>
          <a:lstStyle/>
          <a:p>
            <a:r>
              <a:rPr lang="en-US" sz="1600"/>
              <a:t>Start with an empty cache - all blocks initially marked as not valid</a:t>
            </a:r>
          </a:p>
        </p:txBody>
      </p:sp>
    </p:spTree>
    <p:extLst>
      <p:ext uri="{BB962C8B-B14F-4D97-AF65-F5344CB8AC3E}">
        <p14:creationId xmlns:p14="http://schemas.microsoft.com/office/powerpoint/2010/main" val="85650266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838200" y="365126"/>
            <a:ext cx="10515600" cy="317782"/>
          </a:xfrm>
        </p:spPr>
        <p:txBody>
          <a:bodyPr>
            <a:normAutofit fontScale="90000"/>
          </a:bodyPr>
          <a:lstStyle/>
          <a:p>
            <a:r>
              <a:rPr lang="en-US" dirty="0"/>
              <a:t>Direct Mapped Cache</a:t>
            </a:r>
          </a:p>
        </p:txBody>
      </p:sp>
      <p:grpSp>
        <p:nvGrpSpPr>
          <p:cNvPr id="2" name="Group 3"/>
          <p:cNvGrpSpPr>
            <a:grpSpLocks/>
          </p:cNvGrpSpPr>
          <p:nvPr/>
        </p:nvGrpSpPr>
        <p:grpSpPr bwMode="auto">
          <a:xfrm>
            <a:off x="2819400" y="2249488"/>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4800600" y="2249488"/>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6858000" y="2249488"/>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8915400" y="2249488"/>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8915400" y="4078288"/>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6858000" y="4078288"/>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4876800" y="4078288"/>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2819400" y="4078288"/>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2879725" y="1828801"/>
            <a:ext cx="311150" cy="366713"/>
          </a:xfrm>
          <a:prstGeom prst="rect">
            <a:avLst/>
          </a:prstGeom>
          <a:noFill/>
          <a:ln w="12700">
            <a:noFill/>
            <a:miter lim="800000"/>
            <a:headEnd/>
            <a:tailEnd/>
          </a:ln>
          <a:effectLst/>
        </p:spPr>
        <p:txBody>
          <a:bodyPr wrap="none">
            <a:spAutoFit/>
          </a:bodyPr>
          <a:lstStyle/>
          <a:p>
            <a:r>
              <a:rPr lang="en-US" b="1"/>
              <a:t>0</a:t>
            </a:r>
          </a:p>
        </p:txBody>
      </p:sp>
      <p:sp>
        <p:nvSpPr>
          <p:cNvPr id="1596460" name="Text Box 44"/>
          <p:cNvSpPr txBox="1">
            <a:spLocks noChangeArrowheads="1"/>
          </p:cNvSpPr>
          <p:nvPr/>
        </p:nvSpPr>
        <p:spPr bwMode="auto">
          <a:xfrm>
            <a:off x="4784725" y="1828801"/>
            <a:ext cx="311150" cy="366713"/>
          </a:xfrm>
          <a:prstGeom prst="rect">
            <a:avLst/>
          </a:prstGeom>
          <a:noFill/>
          <a:ln w="12700">
            <a:noFill/>
            <a:miter lim="800000"/>
            <a:headEnd/>
            <a:tailEnd/>
          </a:ln>
          <a:effectLst/>
        </p:spPr>
        <p:txBody>
          <a:bodyPr wrap="none">
            <a:spAutoFit/>
          </a:bodyPr>
          <a:lstStyle/>
          <a:p>
            <a:r>
              <a:rPr lang="en-US" b="1"/>
              <a:t>1</a:t>
            </a:r>
          </a:p>
        </p:txBody>
      </p:sp>
      <p:sp>
        <p:nvSpPr>
          <p:cNvPr id="1596461" name="Text Box 45"/>
          <p:cNvSpPr txBox="1">
            <a:spLocks noChangeArrowheads="1"/>
          </p:cNvSpPr>
          <p:nvPr/>
        </p:nvSpPr>
        <p:spPr bwMode="auto">
          <a:xfrm>
            <a:off x="6765925" y="1828801"/>
            <a:ext cx="311150" cy="366713"/>
          </a:xfrm>
          <a:prstGeom prst="rect">
            <a:avLst/>
          </a:prstGeom>
          <a:noFill/>
          <a:ln w="12700">
            <a:noFill/>
            <a:miter lim="800000"/>
            <a:headEnd/>
            <a:tailEnd/>
          </a:ln>
          <a:effectLst/>
        </p:spPr>
        <p:txBody>
          <a:bodyPr wrap="none">
            <a:spAutoFit/>
          </a:bodyPr>
          <a:lstStyle/>
          <a:p>
            <a:r>
              <a:rPr lang="en-US" b="1"/>
              <a:t>2</a:t>
            </a:r>
          </a:p>
        </p:txBody>
      </p:sp>
      <p:sp>
        <p:nvSpPr>
          <p:cNvPr id="1596462" name="Text Box 46"/>
          <p:cNvSpPr txBox="1">
            <a:spLocks noChangeArrowheads="1"/>
          </p:cNvSpPr>
          <p:nvPr/>
        </p:nvSpPr>
        <p:spPr bwMode="auto">
          <a:xfrm>
            <a:off x="8899525" y="1828801"/>
            <a:ext cx="311150" cy="366713"/>
          </a:xfrm>
          <a:prstGeom prst="rect">
            <a:avLst/>
          </a:prstGeom>
          <a:noFill/>
          <a:ln w="12700">
            <a:noFill/>
            <a:miter lim="800000"/>
            <a:headEnd/>
            <a:tailEnd/>
          </a:ln>
          <a:effectLst/>
        </p:spPr>
        <p:txBody>
          <a:bodyPr wrap="none">
            <a:spAutoFit/>
          </a:bodyPr>
          <a:lstStyle/>
          <a:p>
            <a:r>
              <a:rPr lang="en-US" b="1"/>
              <a:t>3</a:t>
            </a:r>
          </a:p>
        </p:txBody>
      </p:sp>
      <p:sp>
        <p:nvSpPr>
          <p:cNvPr id="1596463" name="Text Box 47"/>
          <p:cNvSpPr txBox="1">
            <a:spLocks noChangeArrowheads="1"/>
          </p:cNvSpPr>
          <p:nvPr/>
        </p:nvSpPr>
        <p:spPr bwMode="auto">
          <a:xfrm>
            <a:off x="2743200" y="3697288"/>
            <a:ext cx="311150" cy="366712"/>
          </a:xfrm>
          <a:prstGeom prst="rect">
            <a:avLst/>
          </a:prstGeom>
          <a:noFill/>
          <a:ln w="12700">
            <a:noFill/>
            <a:miter lim="800000"/>
            <a:headEnd/>
            <a:tailEnd/>
          </a:ln>
          <a:effectLst/>
        </p:spPr>
        <p:txBody>
          <a:bodyPr wrap="none">
            <a:spAutoFit/>
          </a:bodyPr>
          <a:lstStyle/>
          <a:p>
            <a:r>
              <a:rPr lang="en-US" b="1"/>
              <a:t>4</a:t>
            </a:r>
          </a:p>
        </p:txBody>
      </p:sp>
      <p:sp>
        <p:nvSpPr>
          <p:cNvPr id="1596464" name="Text Box 48"/>
          <p:cNvSpPr txBox="1">
            <a:spLocks noChangeArrowheads="1"/>
          </p:cNvSpPr>
          <p:nvPr/>
        </p:nvSpPr>
        <p:spPr bwMode="auto">
          <a:xfrm>
            <a:off x="4784725" y="3657601"/>
            <a:ext cx="311150" cy="366713"/>
          </a:xfrm>
          <a:prstGeom prst="rect">
            <a:avLst/>
          </a:prstGeom>
          <a:noFill/>
          <a:ln w="12700">
            <a:noFill/>
            <a:miter lim="800000"/>
            <a:headEnd/>
            <a:tailEnd/>
          </a:ln>
          <a:effectLst/>
        </p:spPr>
        <p:txBody>
          <a:bodyPr wrap="none">
            <a:spAutoFit/>
          </a:bodyPr>
          <a:lstStyle/>
          <a:p>
            <a:r>
              <a:rPr lang="en-US" b="1"/>
              <a:t>3</a:t>
            </a:r>
          </a:p>
        </p:txBody>
      </p:sp>
      <p:sp>
        <p:nvSpPr>
          <p:cNvPr id="1596465" name="Text Box 49"/>
          <p:cNvSpPr txBox="1">
            <a:spLocks noChangeArrowheads="1"/>
          </p:cNvSpPr>
          <p:nvPr/>
        </p:nvSpPr>
        <p:spPr bwMode="auto">
          <a:xfrm>
            <a:off x="6842125" y="3657601"/>
            <a:ext cx="311150" cy="366713"/>
          </a:xfrm>
          <a:prstGeom prst="rect">
            <a:avLst/>
          </a:prstGeom>
          <a:noFill/>
          <a:ln w="12700">
            <a:noFill/>
            <a:miter lim="800000"/>
            <a:headEnd/>
            <a:tailEnd/>
          </a:ln>
          <a:effectLst/>
        </p:spPr>
        <p:txBody>
          <a:bodyPr wrap="none">
            <a:spAutoFit/>
          </a:bodyPr>
          <a:lstStyle/>
          <a:p>
            <a:r>
              <a:rPr lang="en-US" b="1"/>
              <a:t>4</a:t>
            </a:r>
          </a:p>
        </p:txBody>
      </p:sp>
      <p:sp>
        <p:nvSpPr>
          <p:cNvPr id="1596466" name="Text Box 50"/>
          <p:cNvSpPr txBox="1">
            <a:spLocks noChangeArrowheads="1"/>
          </p:cNvSpPr>
          <p:nvPr/>
        </p:nvSpPr>
        <p:spPr bwMode="auto">
          <a:xfrm>
            <a:off x="8823325" y="3657600"/>
            <a:ext cx="418704" cy="369332"/>
          </a:xfrm>
          <a:prstGeom prst="rect">
            <a:avLst/>
          </a:prstGeom>
          <a:noFill/>
          <a:ln w="12700">
            <a:noFill/>
            <a:miter lim="800000"/>
            <a:headEnd/>
            <a:tailEnd/>
          </a:ln>
          <a:effectLst/>
        </p:spPr>
        <p:txBody>
          <a:bodyPr wrap="none">
            <a:spAutoFit/>
          </a:bodyPr>
          <a:lstStyle/>
          <a:p>
            <a:r>
              <a:rPr lang="en-US" b="1"/>
              <a:t>15</a:t>
            </a:r>
          </a:p>
        </p:txBody>
      </p:sp>
      <p:grpSp>
        <p:nvGrpSpPr>
          <p:cNvPr id="10" name="Group 51"/>
          <p:cNvGrpSpPr>
            <a:grpSpLocks/>
          </p:cNvGrpSpPr>
          <p:nvPr/>
        </p:nvGrpSpPr>
        <p:grpSpPr bwMode="auto">
          <a:xfrm>
            <a:off x="2286000" y="2249488"/>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4267200" y="2249488"/>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6324600" y="2249488"/>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8382000" y="2249488"/>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2286000" y="4078288"/>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4343400" y="4078288"/>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6324600" y="4078288"/>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8382000" y="4078288"/>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2057400" y="762000"/>
            <a:ext cx="7848600" cy="812800"/>
          </a:xfrm>
          <a:noFill/>
          <a:ln/>
        </p:spPr>
        <p:txBody>
          <a:bodyPr>
            <a:normAutofit fontScale="92500" lnSpcReduction="10000"/>
          </a:bodyPr>
          <a:lstStyle/>
          <a:p>
            <a:r>
              <a:rPr lang="en-US"/>
              <a:t>Consider the main memory word reference string</a:t>
            </a:r>
          </a:p>
          <a:p>
            <a:pPr lvl="1" algn="ctr">
              <a:buFont typeface="Monotype Sorts" pitchFamily="2" charset="2"/>
              <a:buNone/>
            </a:pPr>
            <a:r>
              <a:rPr lang="en-US"/>
              <a:t>                       0   1   2   3   4   3   4   15</a:t>
            </a:r>
          </a:p>
        </p:txBody>
      </p:sp>
      <p:sp>
        <p:nvSpPr>
          <p:cNvPr id="1596508" name="Text Box 92"/>
          <p:cNvSpPr txBox="1">
            <a:spLocks noChangeArrowheads="1"/>
          </p:cNvSpPr>
          <p:nvPr/>
        </p:nvSpPr>
        <p:spPr bwMode="auto">
          <a:xfrm>
            <a:off x="2346325" y="2249488"/>
            <a:ext cx="1385316" cy="369332"/>
          </a:xfrm>
          <a:prstGeom prst="rect">
            <a:avLst/>
          </a:prstGeom>
          <a:noFill/>
          <a:ln w="12700">
            <a:noFill/>
            <a:miter lim="800000"/>
            <a:headEnd/>
            <a:tailEnd/>
          </a:ln>
          <a:effectLst/>
        </p:spPr>
        <p:txBody>
          <a:bodyPr wrap="none">
            <a:spAutoFit/>
          </a:bodyPr>
          <a:lstStyle/>
          <a:p>
            <a:r>
              <a:rPr lang="en-US"/>
              <a:t>00    Mem(0)</a:t>
            </a:r>
          </a:p>
        </p:txBody>
      </p:sp>
      <p:sp>
        <p:nvSpPr>
          <p:cNvPr id="1596509" name="Text Box 93"/>
          <p:cNvSpPr txBox="1">
            <a:spLocks noChangeArrowheads="1"/>
          </p:cNvSpPr>
          <p:nvPr/>
        </p:nvSpPr>
        <p:spPr bwMode="auto">
          <a:xfrm>
            <a:off x="6384925" y="2176463"/>
            <a:ext cx="1385316" cy="729430"/>
          </a:xfrm>
          <a:prstGeom prst="rect">
            <a:avLst/>
          </a:prstGeom>
          <a:noFill/>
          <a:ln w="12700">
            <a:noFill/>
            <a:miter lim="800000"/>
            <a:headEnd/>
            <a:tailEnd/>
          </a:ln>
          <a:effectLst/>
        </p:spPr>
        <p:txBody>
          <a:bodyPr wrap="none">
            <a:spAutoFit/>
          </a:bodyPr>
          <a:lstStyle/>
          <a:p>
            <a:pPr>
              <a:lnSpc>
                <a:spcPct val="115000"/>
              </a:lnSpc>
            </a:pPr>
            <a:r>
              <a:rPr lang="en-US"/>
              <a:t>00    Mem(0)</a:t>
            </a:r>
          </a:p>
          <a:p>
            <a:pPr>
              <a:lnSpc>
                <a:spcPct val="115000"/>
              </a:lnSpc>
            </a:pPr>
            <a:r>
              <a:rPr lang="en-US"/>
              <a:t>00    Mem(1)</a:t>
            </a:r>
          </a:p>
        </p:txBody>
      </p:sp>
      <p:sp>
        <p:nvSpPr>
          <p:cNvPr id="1596510" name="Text Box 94"/>
          <p:cNvSpPr txBox="1">
            <a:spLocks noChangeArrowheads="1"/>
          </p:cNvSpPr>
          <p:nvPr/>
        </p:nvSpPr>
        <p:spPr bwMode="auto">
          <a:xfrm>
            <a:off x="4251325" y="2209800"/>
            <a:ext cx="1385316" cy="410882"/>
          </a:xfrm>
          <a:prstGeom prst="rect">
            <a:avLst/>
          </a:prstGeom>
          <a:noFill/>
          <a:ln w="12700">
            <a:noFill/>
            <a:miter lim="800000"/>
            <a:headEnd/>
            <a:tailEnd/>
          </a:ln>
          <a:effectLst/>
        </p:spPr>
        <p:txBody>
          <a:bodyPr wrap="none">
            <a:spAutoFit/>
          </a:bodyPr>
          <a:lstStyle/>
          <a:p>
            <a:pPr>
              <a:lnSpc>
                <a:spcPct val="115000"/>
              </a:lnSpc>
            </a:pPr>
            <a:r>
              <a:rPr lang="en-US"/>
              <a:t>00    Mem(0)</a:t>
            </a:r>
          </a:p>
        </p:txBody>
      </p:sp>
      <p:sp>
        <p:nvSpPr>
          <p:cNvPr id="1596511" name="Text Box 95"/>
          <p:cNvSpPr txBox="1">
            <a:spLocks noChangeArrowheads="1"/>
          </p:cNvSpPr>
          <p:nvPr/>
        </p:nvSpPr>
        <p:spPr bwMode="auto">
          <a:xfrm>
            <a:off x="8442325" y="2209801"/>
            <a:ext cx="1385316" cy="1047979"/>
          </a:xfrm>
          <a:prstGeom prst="rect">
            <a:avLst/>
          </a:prstGeom>
          <a:noFill/>
          <a:ln w="12700">
            <a:noFill/>
            <a:miter lim="800000"/>
            <a:headEnd/>
            <a:tailEnd/>
          </a:ln>
          <a:effectLst/>
        </p:spPr>
        <p:txBody>
          <a:bodyPr wrap="none">
            <a:spAutoFit/>
          </a:bodyPr>
          <a:lstStyle/>
          <a:p>
            <a:pPr>
              <a:lnSpc>
                <a:spcPct val="115000"/>
              </a:lnSpc>
            </a:pPr>
            <a:r>
              <a:rPr lang="en-US"/>
              <a:t>00    Mem(0)</a:t>
            </a:r>
          </a:p>
          <a:p>
            <a:pPr>
              <a:lnSpc>
                <a:spcPct val="115000"/>
              </a:lnSpc>
            </a:pPr>
            <a:r>
              <a:rPr lang="en-US"/>
              <a:t>00    Mem(1)</a:t>
            </a:r>
          </a:p>
          <a:p>
            <a:pPr>
              <a:lnSpc>
                <a:spcPct val="115000"/>
              </a:lnSpc>
            </a:pPr>
            <a:r>
              <a:rPr lang="en-US"/>
              <a:t>00    Mem(2)</a:t>
            </a:r>
          </a:p>
        </p:txBody>
      </p:sp>
      <p:sp>
        <p:nvSpPr>
          <p:cNvPr id="1596512" name="Text Box 96"/>
          <p:cNvSpPr txBox="1">
            <a:spLocks noChangeArrowheads="1"/>
          </p:cNvSpPr>
          <p:nvPr/>
        </p:nvSpPr>
        <p:spPr bwMode="auto">
          <a:xfrm>
            <a:off x="3108326" y="1828800"/>
            <a:ext cx="601447" cy="369332"/>
          </a:xfrm>
          <a:prstGeom prst="rect">
            <a:avLst/>
          </a:prstGeom>
          <a:noFill/>
          <a:ln w="12700">
            <a:noFill/>
            <a:miter lim="800000"/>
            <a:headEnd/>
            <a:tailEnd/>
          </a:ln>
          <a:effectLst/>
        </p:spPr>
        <p:txBody>
          <a:bodyPr wrap="none">
            <a:spAutoFit/>
          </a:bodyPr>
          <a:lstStyle/>
          <a:p>
            <a:r>
              <a:rPr lang="en-US"/>
              <a:t>miss</a:t>
            </a:r>
          </a:p>
        </p:txBody>
      </p:sp>
      <p:sp>
        <p:nvSpPr>
          <p:cNvPr id="1596513" name="Text Box 97"/>
          <p:cNvSpPr txBox="1">
            <a:spLocks noChangeArrowheads="1"/>
          </p:cNvSpPr>
          <p:nvPr/>
        </p:nvSpPr>
        <p:spPr bwMode="auto">
          <a:xfrm>
            <a:off x="5013326" y="1828800"/>
            <a:ext cx="601447" cy="369332"/>
          </a:xfrm>
          <a:prstGeom prst="rect">
            <a:avLst/>
          </a:prstGeom>
          <a:noFill/>
          <a:ln w="12700">
            <a:noFill/>
            <a:miter lim="800000"/>
            <a:headEnd/>
            <a:tailEnd/>
          </a:ln>
          <a:effectLst/>
        </p:spPr>
        <p:txBody>
          <a:bodyPr wrap="none">
            <a:spAutoFit/>
          </a:bodyPr>
          <a:lstStyle/>
          <a:p>
            <a:r>
              <a:rPr lang="en-US"/>
              <a:t>miss</a:t>
            </a:r>
          </a:p>
        </p:txBody>
      </p:sp>
      <p:sp>
        <p:nvSpPr>
          <p:cNvPr id="1596514" name="Text Box 98"/>
          <p:cNvSpPr txBox="1">
            <a:spLocks noChangeArrowheads="1"/>
          </p:cNvSpPr>
          <p:nvPr/>
        </p:nvSpPr>
        <p:spPr bwMode="auto">
          <a:xfrm>
            <a:off x="7070726" y="1828800"/>
            <a:ext cx="601447" cy="369332"/>
          </a:xfrm>
          <a:prstGeom prst="rect">
            <a:avLst/>
          </a:prstGeom>
          <a:noFill/>
          <a:ln w="12700">
            <a:noFill/>
            <a:miter lim="800000"/>
            <a:headEnd/>
            <a:tailEnd/>
          </a:ln>
          <a:effectLst/>
        </p:spPr>
        <p:txBody>
          <a:bodyPr wrap="none">
            <a:spAutoFit/>
          </a:bodyPr>
          <a:lstStyle/>
          <a:p>
            <a:r>
              <a:rPr lang="en-US"/>
              <a:t>miss</a:t>
            </a:r>
          </a:p>
        </p:txBody>
      </p:sp>
      <p:sp>
        <p:nvSpPr>
          <p:cNvPr id="1596515" name="Text Box 99"/>
          <p:cNvSpPr txBox="1">
            <a:spLocks noChangeArrowheads="1"/>
          </p:cNvSpPr>
          <p:nvPr/>
        </p:nvSpPr>
        <p:spPr bwMode="auto">
          <a:xfrm>
            <a:off x="9204326" y="1828800"/>
            <a:ext cx="601447" cy="369332"/>
          </a:xfrm>
          <a:prstGeom prst="rect">
            <a:avLst/>
          </a:prstGeom>
          <a:noFill/>
          <a:ln w="12700">
            <a:noFill/>
            <a:miter lim="800000"/>
            <a:headEnd/>
            <a:tailEnd/>
          </a:ln>
          <a:effectLst/>
        </p:spPr>
        <p:txBody>
          <a:bodyPr wrap="none">
            <a:spAutoFit/>
          </a:bodyPr>
          <a:lstStyle/>
          <a:p>
            <a:r>
              <a:rPr lang="en-US"/>
              <a:t>miss</a:t>
            </a:r>
          </a:p>
        </p:txBody>
      </p:sp>
      <p:sp>
        <p:nvSpPr>
          <p:cNvPr id="1596516" name="Text Box 100"/>
          <p:cNvSpPr txBox="1">
            <a:spLocks noChangeArrowheads="1"/>
          </p:cNvSpPr>
          <p:nvPr/>
        </p:nvSpPr>
        <p:spPr bwMode="auto">
          <a:xfrm>
            <a:off x="2955926" y="3657600"/>
            <a:ext cx="601447" cy="369332"/>
          </a:xfrm>
          <a:prstGeom prst="rect">
            <a:avLst/>
          </a:prstGeom>
          <a:noFill/>
          <a:ln w="12700">
            <a:noFill/>
            <a:miter lim="800000"/>
            <a:headEnd/>
            <a:tailEnd/>
          </a:ln>
          <a:effectLst/>
        </p:spPr>
        <p:txBody>
          <a:bodyPr wrap="none">
            <a:spAutoFit/>
          </a:bodyPr>
          <a:lstStyle/>
          <a:p>
            <a:r>
              <a:rPr lang="en-US"/>
              <a:t>miss</a:t>
            </a:r>
          </a:p>
        </p:txBody>
      </p:sp>
      <p:sp>
        <p:nvSpPr>
          <p:cNvPr id="1596517" name="Text Box 101"/>
          <p:cNvSpPr txBox="1">
            <a:spLocks noChangeArrowheads="1"/>
          </p:cNvSpPr>
          <p:nvPr/>
        </p:nvSpPr>
        <p:spPr bwMode="auto">
          <a:xfrm>
            <a:off x="9204326" y="3657600"/>
            <a:ext cx="601447" cy="369332"/>
          </a:xfrm>
          <a:prstGeom prst="rect">
            <a:avLst/>
          </a:prstGeom>
          <a:noFill/>
          <a:ln w="12700">
            <a:noFill/>
            <a:miter lim="800000"/>
            <a:headEnd/>
            <a:tailEnd/>
          </a:ln>
          <a:effectLst/>
        </p:spPr>
        <p:txBody>
          <a:bodyPr wrap="none">
            <a:spAutoFit/>
          </a:bodyPr>
          <a:lstStyle/>
          <a:p>
            <a:r>
              <a:rPr lang="en-US"/>
              <a:t>miss</a:t>
            </a:r>
          </a:p>
        </p:txBody>
      </p:sp>
      <p:sp>
        <p:nvSpPr>
          <p:cNvPr id="1596518" name="Text Box 102"/>
          <p:cNvSpPr txBox="1">
            <a:spLocks noChangeArrowheads="1"/>
          </p:cNvSpPr>
          <p:nvPr/>
        </p:nvSpPr>
        <p:spPr bwMode="auto">
          <a:xfrm>
            <a:off x="5013325" y="3657600"/>
            <a:ext cx="436338" cy="369332"/>
          </a:xfrm>
          <a:prstGeom prst="rect">
            <a:avLst/>
          </a:prstGeom>
          <a:noFill/>
          <a:ln w="12700">
            <a:noFill/>
            <a:miter lim="800000"/>
            <a:headEnd/>
            <a:tailEnd/>
          </a:ln>
          <a:effectLst/>
        </p:spPr>
        <p:txBody>
          <a:bodyPr wrap="none">
            <a:spAutoFit/>
          </a:bodyPr>
          <a:lstStyle/>
          <a:p>
            <a:r>
              <a:rPr lang="en-US"/>
              <a:t>hit</a:t>
            </a:r>
          </a:p>
        </p:txBody>
      </p:sp>
      <p:sp>
        <p:nvSpPr>
          <p:cNvPr id="1596519" name="Text Box 103"/>
          <p:cNvSpPr txBox="1">
            <a:spLocks noChangeArrowheads="1"/>
          </p:cNvSpPr>
          <p:nvPr/>
        </p:nvSpPr>
        <p:spPr bwMode="auto">
          <a:xfrm>
            <a:off x="7223125" y="3657600"/>
            <a:ext cx="436338" cy="369332"/>
          </a:xfrm>
          <a:prstGeom prst="rect">
            <a:avLst/>
          </a:prstGeom>
          <a:noFill/>
          <a:ln w="12700">
            <a:noFill/>
            <a:miter lim="800000"/>
            <a:headEnd/>
            <a:tailEnd/>
          </a:ln>
          <a:effectLst/>
        </p:spPr>
        <p:txBody>
          <a:bodyPr wrap="none">
            <a:spAutoFit/>
          </a:bodyPr>
          <a:lstStyle/>
          <a:p>
            <a:r>
              <a:rPr lang="en-US"/>
              <a:t>hit</a:t>
            </a:r>
          </a:p>
        </p:txBody>
      </p:sp>
      <p:sp>
        <p:nvSpPr>
          <p:cNvPr id="1596520" name="Text Box 104"/>
          <p:cNvSpPr txBox="1">
            <a:spLocks noChangeArrowheads="1"/>
          </p:cNvSpPr>
          <p:nvPr/>
        </p:nvSpPr>
        <p:spPr bwMode="auto">
          <a:xfrm>
            <a:off x="2346325" y="4038600"/>
            <a:ext cx="1385316" cy="1366528"/>
          </a:xfrm>
          <a:prstGeom prst="rect">
            <a:avLst/>
          </a:prstGeom>
          <a:noFill/>
          <a:ln w="12700">
            <a:noFill/>
            <a:miter lim="800000"/>
            <a:headEnd/>
            <a:tailEnd/>
          </a:ln>
          <a:effectLst/>
        </p:spPr>
        <p:txBody>
          <a:bodyPr wrap="none">
            <a:spAutoFit/>
          </a:bodyPr>
          <a:lstStyle/>
          <a:p>
            <a:pPr>
              <a:lnSpc>
                <a:spcPct val="115000"/>
              </a:lnSpc>
            </a:pPr>
            <a:r>
              <a:rPr lang="en-US"/>
              <a:t>00    Mem(0)</a:t>
            </a:r>
          </a:p>
          <a:p>
            <a:pPr>
              <a:lnSpc>
                <a:spcPct val="115000"/>
              </a:lnSpc>
            </a:pPr>
            <a:r>
              <a:rPr lang="en-US"/>
              <a:t>00    Mem(1)</a:t>
            </a:r>
          </a:p>
          <a:p>
            <a:pPr>
              <a:lnSpc>
                <a:spcPct val="115000"/>
              </a:lnSpc>
            </a:pPr>
            <a:r>
              <a:rPr lang="en-US"/>
              <a:t>00    Mem(2)</a:t>
            </a:r>
          </a:p>
          <a:p>
            <a:pPr>
              <a:lnSpc>
                <a:spcPct val="115000"/>
              </a:lnSpc>
            </a:pPr>
            <a:r>
              <a:rPr lang="en-US"/>
              <a:t>00    Mem(3)</a:t>
            </a:r>
          </a:p>
        </p:txBody>
      </p:sp>
      <p:sp>
        <p:nvSpPr>
          <p:cNvPr id="1596521" name="Text Box 105"/>
          <p:cNvSpPr txBox="1">
            <a:spLocks noChangeArrowheads="1"/>
          </p:cNvSpPr>
          <p:nvPr/>
        </p:nvSpPr>
        <p:spPr bwMode="auto">
          <a:xfrm>
            <a:off x="4403725" y="4038600"/>
            <a:ext cx="1385316" cy="1366528"/>
          </a:xfrm>
          <a:prstGeom prst="rect">
            <a:avLst/>
          </a:prstGeom>
          <a:noFill/>
          <a:ln w="12700">
            <a:noFill/>
            <a:miter lim="800000"/>
            <a:headEnd/>
            <a:tailEnd/>
          </a:ln>
          <a:effectLst/>
        </p:spPr>
        <p:txBody>
          <a:bodyPr wrap="none">
            <a:spAutoFit/>
          </a:bodyPr>
          <a:lstStyle/>
          <a:p>
            <a:pPr>
              <a:lnSpc>
                <a:spcPct val="115000"/>
              </a:lnSpc>
            </a:pPr>
            <a:r>
              <a:rPr lang="en-US"/>
              <a:t>01    Mem(4)</a:t>
            </a:r>
          </a:p>
          <a:p>
            <a:pPr>
              <a:lnSpc>
                <a:spcPct val="115000"/>
              </a:lnSpc>
            </a:pPr>
            <a:r>
              <a:rPr lang="en-US"/>
              <a:t>00    Mem(1)</a:t>
            </a:r>
          </a:p>
          <a:p>
            <a:pPr>
              <a:lnSpc>
                <a:spcPct val="115000"/>
              </a:lnSpc>
            </a:pPr>
            <a:r>
              <a:rPr lang="en-US"/>
              <a:t>00    Mem(2)</a:t>
            </a:r>
          </a:p>
          <a:p>
            <a:pPr>
              <a:lnSpc>
                <a:spcPct val="115000"/>
              </a:lnSpc>
            </a:pPr>
            <a:r>
              <a:rPr lang="en-US"/>
              <a:t>00    Mem(3)</a:t>
            </a:r>
          </a:p>
        </p:txBody>
      </p:sp>
      <p:sp>
        <p:nvSpPr>
          <p:cNvPr id="1596522" name="Text Box 106"/>
          <p:cNvSpPr txBox="1">
            <a:spLocks noChangeArrowheads="1"/>
          </p:cNvSpPr>
          <p:nvPr/>
        </p:nvSpPr>
        <p:spPr bwMode="auto">
          <a:xfrm>
            <a:off x="6384925" y="4038600"/>
            <a:ext cx="1385316" cy="1366528"/>
          </a:xfrm>
          <a:prstGeom prst="rect">
            <a:avLst/>
          </a:prstGeom>
          <a:noFill/>
          <a:ln w="12700">
            <a:noFill/>
            <a:miter lim="800000"/>
            <a:headEnd/>
            <a:tailEnd/>
          </a:ln>
          <a:effectLst/>
        </p:spPr>
        <p:txBody>
          <a:bodyPr wrap="none">
            <a:spAutoFit/>
          </a:bodyPr>
          <a:lstStyle/>
          <a:p>
            <a:pPr>
              <a:lnSpc>
                <a:spcPct val="115000"/>
              </a:lnSpc>
            </a:pPr>
            <a:r>
              <a:rPr lang="en-US"/>
              <a:t>01    Mem(4)</a:t>
            </a:r>
          </a:p>
          <a:p>
            <a:pPr>
              <a:lnSpc>
                <a:spcPct val="115000"/>
              </a:lnSpc>
            </a:pPr>
            <a:r>
              <a:rPr lang="en-US"/>
              <a:t>00    Mem(1)</a:t>
            </a:r>
          </a:p>
          <a:p>
            <a:pPr>
              <a:lnSpc>
                <a:spcPct val="115000"/>
              </a:lnSpc>
            </a:pPr>
            <a:r>
              <a:rPr lang="en-US"/>
              <a:t>00    Mem(2)</a:t>
            </a:r>
          </a:p>
          <a:p>
            <a:pPr>
              <a:lnSpc>
                <a:spcPct val="115000"/>
              </a:lnSpc>
            </a:pPr>
            <a:r>
              <a:rPr lang="en-US"/>
              <a:t>00    Mem(3)</a:t>
            </a:r>
          </a:p>
        </p:txBody>
      </p:sp>
      <p:sp>
        <p:nvSpPr>
          <p:cNvPr id="1596523" name="Text Box 107"/>
          <p:cNvSpPr txBox="1">
            <a:spLocks noChangeArrowheads="1"/>
          </p:cNvSpPr>
          <p:nvPr/>
        </p:nvSpPr>
        <p:spPr bwMode="auto">
          <a:xfrm>
            <a:off x="8442325" y="4038600"/>
            <a:ext cx="1385316" cy="1366528"/>
          </a:xfrm>
          <a:prstGeom prst="rect">
            <a:avLst/>
          </a:prstGeom>
          <a:noFill/>
          <a:ln w="12700">
            <a:noFill/>
            <a:miter lim="800000"/>
            <a:headEnd/>
            <a:tailEnd/>
          </a:ln>
          <a:effectLst/>
        </p:spPr>
        <p:txBody>
          <a:bodyPr wrap="none">
            <a:spAutoFit/>
          </a:bodyPr>
          <a:lstStyle/>
          <a:p>
            <a:pPr>
              <a:lnSpc>
                <a:spcPct val="115000"/>
              </a:lnSpc>
            </a:pPr>
            <a:r>
              <a:rPr lang="en-US"/>
              <a:t>01    Mem(4)</a:t>
            </a:r>
          </a:p>
          <a:p>
            <a:pPr>
              <a:lnSpc>
                <a:spcPct val="115000"/>
              </a:lnSpc>
            </a:pPr>
            <a:r>
              <a:rPr lang="en-US"/>
              <a:t>00    Mem(1)</a:t>
            </a:r>
          </a:p>
          <a:p>
            <a:pPr>
              <a:lnSpc>
                <a:spcPct val="115000"/>
              </a:lnSpc>
            </a:pPr>
            <a:r>
              <a:rPr lang="en-US"/>
              <a:t>00    Mem(2)</a:t>
            </a:r>
          </a:p>
          <a:p>
            <a:pPr>
              <a:lnSpc>
                <a:spcPct val="115000"/>
              </a:lnSpc>
            </a:pPr>
            <a:r>
              <a:rPr lang="en-US"/>
              <a:t>00    Mem(3)</a:t>
            </a:r>
          </a:p>
        </p:txBody>
      </p:sp>
      <p:grpSp>
        <p:nvGrpSpPr>
          <p:cNvPr id="18" name="Group 108"/>
          <p:cNvGrpSpPr>
            <a:grpSpLocks/>
          </p:cNvGrpSpPr>
          <p:nvPr/>
        </p:nvGrpSpPr>
        <p:grpSpPr bwMode="auto">
          <a:xfrm>
            <a:off x="1965325" y="3886200"/>
            <a:ext cx="1835150" cy="457200"/>
            <a:chOff x="278" y="2567"/>
            <a:chExt cx="1156" cy="288"/>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endParaRPr lang="en-US"/>
            </a:p>
          </p:txBody>
        </p:sp>
        <p:sp>
          <p:nvSpPr>
            <p:cNvPr id="1596526" name="Line 110"/>
            <p:cNvSpPr>
              <a:spLocks noChangeShapeType="1"/>
            </p:cNvSpPr>
            <p:nvPr/>
          </p:nvSpPr>
          <p:spPr bwMode="auto">
            <a:xfrm>
              <a:off x="1190" y="2711"/>
              <a:ext cx="240" cy="144"/>
            </a:xfrm>
            <a:prstGeom prst="line">
              <a:avLst/>
            </a:prstGeom>
            <a:noFill/>
            <a:ln w="28575">
              <a:solidFill>
                <a:schemeClr val="accent1"/>
              </a:solidFill>
              <a:round/>
              <a:headEnd/>
              <a:tailEnd/>
            </a:ln>
            <a:effectLst/>
          </p:spPr>
          <p:txBody>
            <a:bodyPr/>
            <a:lstStyle/>
            <a:p>
              <a:endParaRPr lang="en-US"/>
            </a:p>
          </p:txBody>
        </p:sp>
        <p:sp>
          <p:nvSpPr>
            <p:cNvPr id="1596527" name="Text Box 111"/>
            <p:cNvSpPr txBox="1">
              <a:spLocks noChangeArrowheads="1"/>
            </p:cNvSpPr>
            <p:nvPr/>
          </p:nvSpPr>
          <p:spPr bwMode="auto">
            <a:xfrm>
              <a:off x="278" y="2567"/>
              <a:ext cx="264" cy="233"/>
            </a:xfrm>
            <a:prstGeom prst="rect">
              <a:avLst/>
            </a:prstGeom>
            <a:noFill/>
            <a:ln w="12700">
              <a:noFill/>
              <a:miter lim="800000"/>
              <a:headEnd/>
              <a:tailEnd/>
            </a:ln>
            <a:effectLst/>
          </p:spPr>
          <p:txBody>
            <a:bodyPr wrap="none">
              <a:spAutoFit/>
            </a:bodyPr>
            <a:lstStyle/>
            <a:p>
              <a:r>
                <a:rPr lang="en-US"/>
                <a:t>01</a:t>
              </a:r>
            </a:p>
          </p:txBody>
        </p:sp>
        <p:sp>
          <p:nvSpPr>
            <p:cNvPr id="1596528"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r>
                <a:rPr lang="en-US"/>
                <a:t>4</a:t>
              </a:r>
            </a:p>
          </p:txBody>
        </p:sp>
      </p:grpSp>
      <p:grpSp>
        <p:nvGrpSpPr>
          <p:cNvPr id="19" name="Group 113"/>
          <p:cNvGrpSpPr>
            <a:grpSpLocks/>
          </p:cNvGrpSpPr>
          <p:nvPr/>
        </p:nvGrpSpPr>
        <p:grpSpPr bwMode="auto">
          <a:xfrm>
            <a:off x="8001000" y="5083175"/>
            <a:ext cx="2247900" cy="446088"/>
            <a:chOff x="4118" y="3095"/>
            <a:chExt cx="1416" cy="281"/>
          </a:xfrm>
        </p:grpSpPr>
        <p:sp>
          <p:nvSpPr>
            <p:cNvPr id="1596530" name="Line 114"/>
            <p:cNvSpPr>
              <a:spLocks noChangeShapeType="1"/>
            </p:cNvSpPr>
            <p:nvPr/>
          </p:nvSpPr>
          <p:spPr bwMode="auto">
            <a:xfrm>
              <a:off x="4358" y="3095"/>
              <a:ext cx="240" cy="144"/>
            </a:xfrm>
            <a:prstGeom prst="line">
              <a:avLst/>
            </a:prstGeom>
            <a:noFill/>
            <a:ln w="28575">
              <a:solidFill>
                <a:schemeClr val="accent1"/>
              </a:solidFill>
              <a:round/>
              <a:headEnd/>
              <a:tailEnd/>
            </a:ln>
            <a:effectLst/>
          </p:spPr>
          <p:txBody>
            <a:bodyPr/>
            <a:lstStyle/>
            <a:p>
              <a:endParaRPr lang="en-US"/>
            </a:p>
          </p:txBody>
        </p:sp>
        <p:sp>
          <p:nvSpPr>
            <p:cNvPr id="1596531" name="Line 115"/>
            <p:cNvSpPr>
              <a:spLocks noChangeShapeType="1"/>
            </p:cNvSpPr>
            <p:nvPr/>
          </p:nvSpPr>
          <p:spPr bwMode="auto">
            <a:xfrm>
              <a:off x="5030" y="3095"/>
              <a:ext cx="240" cy="144"/>
            </a:xfrm>
            <a:prstGeom prst="line">
              <a:avLst/>
            </a:prstGeom>
            <a:noFill/>
            <a:ln w="28575">
              <a:solidFill>
                <a:schemeClr val="accent1"/>
              </a:solidFill>
              <a:round/>
              <a:headEnd/>
              <a:tailEnd/>
            </a:ln>
            <a:effectLst/>
          </p:spPr>
          <p:txBody>
            <a:bodyPr/>
            <a:lstStyle/>
            <a:p>
              <a:endParaRPr lang="en-US"/>
            </a:p>
          </p:txBody>
        </p:sp>
        <p:sp>
          <p:nvSpPr>
            <p:cNvPr id="1596532" name="Text Box 116"/>
            <p:cNvSpPr txBox="1">
              <a:spLocks noChangeArrowheads="1"/>
            </p:cNvSpPr>
            <p:nvPr/>
          </p:nvSpPr>
          <p:spPr bwMode="auto">
            <a:xfrm>
              <a:off x="4118" y="3095"/>
              <a:ext cx="264" cy="233"/>
            </a:xfrm>
            <a:prstGeom prst="rect">
              <a:avLst/>
            </a:prstGeom>
            <a:noFill/>
            <a:ln w="12700">
              <a:noFill/>
              <a:miter lim="800000"/>
              <a:headEnd/>
              <a:tailEnd/>
            </a:ln>
            <a:effectLst/>
          </p:spPr>
          <p:txBody>
            <a:bodyPr wrap="none">
              <a:spAutoFit/>
            </a:bodyPr>
            <a:lstStyle/>
            <a:p>
              <a:r>
                <a:rPr lang="en-US"/>
                <a:t>11</a:t>
              </a:r>
            </a:p>
          </p:txBody>
        </p:sp>
        <p:sp>
          <p:nvSpPr>
            <p:cNvPr id="1596533" name="Text Box 117"/>
            <p:cNvSpPr txBox="1">
              <a:spLocks noChangeArrowheads="1"/>
            </p:cNvSpPr>
            <p:nvPr/>
          </p:nvSpPr>
          <p:spPr bwMode="auto">
            <a:xfrm>
              <a:off x="5270" y="3143"/>
              <a:ext cx="264" cy="233"/>
            </a:xfrm>
            <a:prstGeom prst="rect">
              <a:avLst/>
            </a:prstGeom>
            <a:noFill/>
            <a:ln w="12700">
              <a:noFill/>
              <a:miter lim="800000"/>
              <a:headEnd/>
              <a:tailEnd/>
            </a:ln>
            <a:effectLst/>
          </p:spPr>
          <p:txBody>
            <a:bodyPr wrap="none">
              <a:spAutoFit/>
            </a:bodyPr>
            <a:lstStyle/>
            <a:p>
              <a:r>
                <a:rPr lang="en-US"/>
                <a:t>15</a:t>
              </a:r>
            </a:p>
          </p:txBody>
        </p:sp>
      </p:grpSp>
      <p:sp>
        <p:nvSpPr>
          <p:cNvPr id="1596535" name="Text Box 119"/>
          <p:cNvSpPr txBox="1">
            <a:spLocks noChangeArrowheads="1"/>
          </p:cNvSpPr>
          <p:nvPr/>
        </p:nvSpPr>
        <p:spPr bwMode="auto">
          <a:xfrm>
            <a:off x="4267200" y="2554288"/>
            <a:ext cx="1385316" cy="410882"/>
          </a:xfrm>
          <a:prstGeom prst="rect">
            <a:avLst/>
          </a:prstGeom>
          <a:noFill/>
          <a:ln w="12700">
            <a:noFill/>
            <a:miter lim="800000"/>
            <a:headEnd/>
            <a:tailEnd/>
          </a:ln>
          <a:effectLst/>
        </p:spPr>
        <p:txBody>
          <a:bodyPr wrap="none">
            <a:spAutoFit/>
          </a:bodyPr>
          <a:lstStyle/>
          <a:p>
            <a:pPr>
              <a:lnSpc>
                <a:spcPct val="115000"/>
              </a:lnSpc>
            </a:pPr>
            <a:r>
              <a:rPr lang="en-US"/>
              <a:t>00    Mem(1)</a:t>
            </a:r>
          </a:p>
        </p:txBody>
      </p:sp>
      <p:sp>
        <p:nvSpPr>
          <p:cNvPr id="1596536" name="Text Box 120"/>
          <p:cNvSpPr txBox="1">
            <a:spLocks noChangeArrowheads="1"/>
          </p:cNvSpPr>
          <p:nvPr/>
        </p:nvSpPr>
        <p:spPr bwMode="auto">
          <a:xfrm>
            <a:off x="6400800" y="2832100"/>
            <a:ext cx="1385316" cy="410882"/>
          </a:xfrm>
          <a:prstGeom prst="rect">
            <a:avLst/>
          </a:prstGeom>
          <a:noFill/>
          <a:ln w="12700">
            <a:noFill/>
            <a:miter lim="800000"/>
            <a:headEnd/>
            <a:tailEnd/>
          </a:ln>
          <a:effectLst/>
        </p:spPr>
        <p:txBody>
          <a:bodyPr wrap="none">
            <a:spAutoFit/>
          </a:bodyPr>
          <a:lstStyle/>
          <a:p>
            <a:pPr>
              <a:lnSpc>
                <a:spcPct val="115000"/>
              </a:lnSpc>
            </a:pPr>
            <a:r>
              <a:rPr lang="en-US"/>
              <a:t>00    Mem(2)</a:t>
            </a:r>
          </a:p>
        </p:txBody>
      </p:sp>
      <p:sp>
        <p:nvSpPr>
          <p:cNvPr id="1596537" name="Text Box 121"/>
          <p:cNvSpPr txBox="1">
            <a:spLocks noChangeArrowheads="1"/>
          </p:cNvSpPr>
          <p:nvPr/>
        </p:nvSpPr>
        <p:spPr bwMode="auto">
          <a:xfrm>
            <a:off x="8458200" y="3163888"/>
            <a:ext cx="1385316" cy="410882"/>
          </a:xfrm>
          <a:prstGeom prst="rect">
            <a:avLst/>
          </a:prstGeom>
          <a:noFill/>
          <a:ln w="12700">
            <a:noFill/>
            <a:miter lim="800000"/>
            <a:headEnd/>
            <a:tailEnd/>
          </a:ln>
          <a:effectLst/>
        </p:spPr>
        <p:txBody>
          <a:bodyPr wrap="none">
            <a:spAutoFit/>
          </a:bodyPr>
          <a:lstStyle/>
          <a:p>
            <a:pPr>
              <a:lnSpc>
                <a:spcPct val="115000"/>
              </a:lnSpc>
            </a:pPr>
            <a:r>
              <a:rPr lang="en-US"/>
              <a:t>00    Mem(3)</a:t>
            </a:r>
          </a:p>
        </p:txBody>
      </p:sp>
      <p:sp>
        <p:nvSpPr>
          <p:cNvPr id="1596538" name="Text Box 122"/>
          <p:cNvSpPr txBox="1">
            <a:spLocks noChangeArrowheads="1"/>
          </p:cNvSpPr>
          <p:nvPr/>
        </p:nvSpPr>
        <p:spPr bwMode="auto">
          <a:xfrm>
            <a:off x="1981200" y="1143001"/>
            <a:ext cx="3429000" cy="581025"/>
          </a:xfrm>
          <a:prstGeom prst="rect">
            <a:avLst/>
          </a:prstGeom>
          <a:noFill/>
          <a:ln w="12700">
            <a:noFill/>
            <a:miter lim="800000"/>
            <a:headEnd/>
            <a:tailEnd/>
          </a:ln>
          <a:effectLst/>
        </p:spPr>
        <p:txBody>
          <a:bodyPr>
            <a:spAutoFit/>
          </a:bodyPr>
          <a:lstStyle/>
          <a:p>
            <a:r>
              <a:rPr lang="en-US" sz="1600"/>
              <a:t>Start with an empty cache - all blocks initially marked as not valid</a:t>
            </a:r>
          </a:p>
        </p:txBody>
      </p:sp>
      <p:sp>
        <p:nvSpPr>
          <p:cNvPr id="1596540" name="Rectangle 124"/>
          <p:cNvSpPr>
            <a:spLocks noChangeArrowheads="1"/>
          </p:cNvSpPr>
          <p:nvPr/>
        </p:nvSpPr>
        <p:spPr bwMode="auto">
          <a:xfrm>
            <a:off x="1981200" y="55626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t>8 requests, 6 misses</a:t>
            </a:r>
          </a:p>
        </p:txBody>
      </p:sp>
    </p:spTree>
    <p:extLst>
      <p:ext uri="{BB962C8B-B14F-4D97-AF65-F5344CB8AC3E}">
        <p14:creationId xmlns:p14="http://schemas.microsoft.com/office/powerpoint/2010/main" val="952022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6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65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65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65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65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65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965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65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96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965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65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965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965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5965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65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965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965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5965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5965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3398839" y="790576"/>
            <a:ext cx="8077200" cy="680699"/>
          </a:xfrm>
          <a:noFill/>
          <a:ln/>
        </p:spPr>
        <p:txBody>
          <a:bodyPr vert="horz" lIns="90488" tIns="44450" rIns="90488" bIns="44450" rtlCol="0">
            <a:normAutofit fontScale="92500" lnSpcReduction="10000"/>
          </a:bodyPr>
          <a:lstStyle/>
          <a:p>
            <a:pPr marL="342900" indent="-342900">
              <a:lnSpc>
                <a:spcPct val="80000"/>
              </a:lnSpc>
            </a:pPr>
            <a:r>
              <a:rPr lang="en-US" dirty="0"/>
              <a:t>One word blocks, cache size = 1K words (or 4KB)</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838200" y="365126"/>
            <a:ext cx="10515600" cy="246064"/>
          </a:xfrm>
          <a:noFill/>
          <a:ln/>
        </p:spPr>
        <p:txBody>
          <a:bodyPr vert="horz" lIns="90488" tIns="44450" rIns="90488" bIns="44450" rtlCol="0" anchor="ctr">
            <a:normAutofit fontScale="90000"/>
          </a:bodyPr>
          <a:lstStyle/>
          <a:p>
            <a:r>
              <a:rPr lang="en-US" dirty="0"/>
              <a:t>MIPS Direct Mapped Cache Example</a:t>
            </a:r>
          </a:p>
        </p:txBody>
      </p:sp>
      <p:grpSp>
        <p:nvGrpSpPr>
          <p:cNvPr id="2" name="Group 11"/>
          <p:cNvGrpSpPr>
            <a:grpSpLocks/>
          </p:cNvGrpSpPr>
          <p:nvPr/>
        </p:nvGrpSpPr>
        <p:grpSpPr bwMode="auto">
          <a:xfrm>
            <a:off x="4618039" y="1838326"/>
            <a:ext cx="2908300" cy="3408363"/>
            <a:chOff x="1056" y="1183"/>
            <a:chExt cx="1832"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832" cy="2070"/>
              <a:chOff x="1056" y="1183"/>
              <a:chExt cx="1832" cy="2070"/>
            </a:xfrm>
          </p:grpSpPr>
          <p:sp>
            <p:nvSpPr>
              <p:cNvPr id="1604623" name="Text Box 15"/>
              <p:cNvSpPr txBox="1">
                <a:spLocks noChangeArrowheads="1"/>
              </p:cNvSpPr>
              <p:nvPr/>
            </p:nvSpPr>
            <p:spPr bwMode="auto">
              <a:xfrm>
                <a:off x="2640" y="1200"/>
                <a:ext cx="248" cy="213"/>
              </a:xfrm>
              <a:prstGeom prst="rect">
                <a:avLst/>
              </a:prstGeom>
              <a:noFill/>
              <a:ln w="12700">
                <a:noFill/>
                <a:miter lim="800000"/>
                <a:headEnd/>
                <a:tailEnd/>
              </a:ln>
              <a:effectLst/>
            </p:spPr>
            <p:txBody>
              <a:bodyPr wrap="none">
                <a:spAutoFit/>
              </a:bodyPr>
              <a:lstStyle/>
              <a:p>
                <a:r>
                  <a:rPr lang="en-US" sz="1600" dirty="0"/>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291" cy="213"/>
                </a:xfrm>
                <a:prstGeom prst="rect">
                  <a:avLst/>
                </a:prstGeom>
                <a:noFill/>
                <a:ln w="12700">
                  <a:noFill/>
                  <a:miter lim="800000"/>
                  <a:headEnd/>
                  <a:tailEnd/>
                </a:ln>
                <a:effectLst/>
              </p:spPr>
              <p:txBody>
                <a:bodyPr wrap="none">
                  <a:spAutoFit/>
                </a:bodyPr>
                <a:lstStyle/>
                <a:p>
                  <a:r>
                    <a:rPr lang="en-US" sz="1600"/>
                    <a:t>Tag</a:t>
                  </a:r>
                </a:p>
              </p:txBody>
            </p:sp>
          </p:grpSp>
        </p:grpSp>
      </p:grpSp>
      <p:grpSp>
        <p:nvGrpSpPr>
          <p:cNvPr id="5" name="Group 20"/>
          <p:cNvGrpSpPr>
            <a:grpSpLocks/>
          </p:cNvGrpSpPr>
          <p:nvPr/>
        </p:nvGrpSpPr>
        <p:grpSpPr bwMode="auto">
          <a:xfrm>
            <a:off x="4968878" y="1874839"/>
            <a:ext cx="3652837" cy="1811337"/>
            <a:chOff x="1277" y="1206"/>
            <a:chExt cx="2301" cy="1141"/>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30" y="1243"/>
              <a:ext cx="248" cy="213"/>
            </a:xfrm>
            <a:prstGeom prst="rect">
              <a:avLst/>
            </a:prstGeom>
            <a:noFill/>
            <a:ln w="12700">
              <a:noFill/>
              <a:miter lim="800000"/>
              <a:headEnd/>
              <a:tailEnd/>
            </a:ln>
            <a:effectLst/>
          </p:spPr>
          <p:txBody>
            <a:bodyPr wrap="none">
              <a:spAutoFit/>
            </a:bodyPr>
            <a:lstStyle/>
            <a:p>
              <a:r>
                <a:rPr lang="en-US" sz="1600" dirty="0"/>
                <a:t>10</a:t>
              </a:r>
            </a:p>
          </p:txBody>
        </p:sp>
        <p:sp>
          <p:nvSpPr>
            <p:cNvPr id="1604632" name="Text Box 24"/>
            <p:cNvSpPr txBox="1">
              <a:spLocks noChangeArrowheads="1"/>
            </p:cNvSpPr>
            <p:nvPr/>
          </p:nvSpPr>
          <p:spPr bwMode="auto">
            <a:xfrm>
              <a:off x="2754" y="1370"/>
              <a:ext cx="402" cy="213"/>
            </a:xfrm>
            <a:prstGeom prst="rect">
              <a:avLst/>
            </a:prstGeom>
            <a:noFill/>
            <a:ln w="12700">
              <a:noFill/>
              <a:miter lim="800000"/>
              <a:headEnd/>
              <a:tailEnd/>
            </a:ln>
            <a:effectLst/>
          </p:spPr>
          <p:txBody>
            <a:bodyPr wrap="none">
              <a:spAutoFit/>
            </a:bodyPr>
            <a:lstStyle/>
            <a:p>
              <a:r>
                <a:rPr lang="en-US" sz="1600"/>
                <a:t>Index</a:t>
              </a:r>
            </a:p>
          </p:txBody>
        </p:sp>
      </p:grpSp>
      <p:grpSp>
        <p:nvGrpSpPr>
          <p:cNvPr id="6" name="Group 25"/>
          <p:cNvGrpSpPr>
            <a:grpSpLocks/>
          </p:cNvGrpSpPr>
          <p:nvPr/>
        </p:nvGrpSpPr>
        <p:grpSpPr bwMode="auto">
          <a:xfrm>
            <a:off x="5561014" y="2543176"/>
            <a:ext cx="4267200" cy="2149476"/>
            <a:chOff x="1650" y="1627"/>
            <a:chExt cx="2688" cy="1354"/>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31" cy="194"/>
            </a:xfrm>
            <a:prstGeom prst="rect">
              <a:avLst/>
            </a:prstGeom>
            <a:noFill/>
            <a:ln w="12700">
              <a:noFill/>
              <a:miter lim="800000"/>
              <a:headEnd/>
              <a:tailEnd/>
            </a:ln>
            <a:effectLst/>
          </p:spPr>
          <p:txBody>
            <a:bodyPr wrap="none">
              <a:spAutoFit/>
            </a:bodyPr>
            <a:lstStyle/>
            <a:p>
              <a:r>
                <a:rPr lang="en-US" sz="1400"/>
                <a:t>Data</a:t>
              </a:r>
            </a:p>
          </p:txBody>
        </p:sp>
        <p:sp>
          <p:nvSpPr>
            <p:cNvPr id="1604648" name="Text Box 40"/>
            <p:cNvSpPr txBox="1">
              <a:spLocks noChangeArrowheads="1"/>
            </p:cNvSpPr>
            <p:nvPr/>
          </p:nvSpPr>
          <p:spPr bwMode="auto">
            <a:xfrm>
              <a:off x="1650" y="1627"/>
              <a:ext cx="419" cy="194"/>
            </a:xfrm>
            <a:prstGeom prst="rect">
              <a:avLst/>
            </a:prstGeom>
            <a:noFill/>
            <a:ln w="12700">
              <a:noFill/>
              <a:miter lim="800000"/>
              <a:headEnd/>
              <a:tailEnd/>
            </a:ln>
            <a:effectLst/>
          </p:spPr>
          <p:txBody>
            <a:bodyPr wrap="none">
              <a:spAutoFit/>
            </a:bodyPr>
            <a:lstStyle/>
            <a:p>
              <a:r>
                <a:rPr lang="en-US" sz="1400"/>
                <a:t>  Index</a:t>
              </a:r>
            </a:p>
          </p:txBody>
        </p:sp>
        <p:sp>
          <p:nvSpPr>
            <p:cNvPr id="1604649" name="Text Box 41"/>
            <p:cNvSpPr txBox="1">
              <a:spLocks noChangeArrowheads="1"/>
            </p:cNvSpPr>
            <p:nvPr/>
          </p:nvSpPr>
          <p:spPr bwMode="auto">
            <a:xfrm>
              <a:off x="2466" y="1627"/>
              <a:ext cx="271" cy="194"/>
            </a:xfrm>
            <a:prstGeom prst="rect">
              <a:avLst/>
            </a:prstGeom>
            <a:noFill/>
            <a:ln w="12700">
              <a:noFill/>
              <a:miter lim="800000"/>
              <a:headEnd/>
              <a:tailEnd/>
            </a:ln>
            <a:effectLst/>
          </p:spPr>
          <p:txBody>
            <a:bodyPr wrap="none">
              <a:spAutoFit/>
            </a:bodyPr>
            <a:lstStyle/>
            <a:p>
              <a:r>
                <a:rPr lang="en-US" sz="1400"/>
                <a:t>Tag</a:t>
              </a:r>
            </a:p>
          </p:txBody>
        </p:sp>
        <p:sp>
          <p:nvSpPr>
            <p:cNvPr id="1604650" name="Text Box 42"/>
            <p:cNvSpPr txBox="1">
              <a:spLocks noChangeArrowheads="1"/>
            </p:cNvSpPr>
            <p:nvPr/>
          </p:nvSpPr>
          <p:spPr bwMode="auto">
            <a:xfrm>
              <a:off x="2034" y="1627"/>
              <a:ext cx="341" cy="194"/>
            </a:xfrm>
            <a:prstGeom prst="rect">
              <a:avLst/>
            </a:prstGeom>
            <a:noFill/>
            <a:ln w="12700">
              <a:noFill/>
              <a:miter lim="800000"/>
              <a:headEnd/>
              <a:tailEnd/>
            </a:ln>
            <a:effectLst/>
          </p:spPr>
          <p:txBody>
            <a:bodyPr wrap="none">
              <a:spAutoFit/>
            </a:bodyPr>
            <a:lstStyle/>
            <a:p>
              <a:r>
                <a:rPr lang="en-US" sz="1400"/>
                <a:t>Valid</a:t>
              </a:r>
            </a:p>
          </p:txBody>
        </p:sp>
        <p:sp>
          <p:nvSpPr>
            <p:cNvPr id="1604651" name="Text Box 43"/>
            <p:cNvSpPr txBox="1">
              <a:spLocks noChangeArrowheads="1"/>
            </p:cNvSpPr>
            <p:nvPr/>
          </p:nvSpPr>
          <p:spPr bwMode="auto">
            <a:xfrm>
              <a:off x="1760" y="1771"/>
              <a:ext cx="314" cy="1210"/>
            </a:xfrm>
            <a:prstGeom prst="rect">
              <a:avLst/>
            </a:prstGeom>
            <a:noFill/>
            <a:ln w="12700">
              <a:noFill/>
              <a:miter lim="800000"/>
              <a:headEnd/>
              <a:tailEnd/>
            </a:ln>
            <a:effectLst/>
          </p:spPr>
          <p:txBody>
            <a:bodyPr wrap="none">
              <a:spAutoFit/>
            </a:bodyPr>
            <a:lstStyle/>
            <a:p>
              <a:pPr algn="r">
                <a:lnSpc>
                  <a:spcPct val="110000"/>
                </a:lnSpc>
              </a:pPr>
              <a:r>
                <a:rPr lang="en-US" sz="1200"/>
                <a:t>0</a:t>
              </a:r>
            </a:p>
            <a:p>
              <a:pPr algn="r">
                <a:lnSpc>
                  <a:spcPct val="110000"/>
                </a:lnSpc>
              </a:pPr>
              <a:r>
                <a:rPr lang="en-US" sz="1200"/>
                <a:t>1</a:t>
              </a:r>
            </a:p>
            <a:p>
              <a:pPr algn="r">
                <a:lnSpc>
                  <a:spcPct val="110000"/>
                </a:lnSpc>
              </a:pPr>
              <a:r>
                <a:rPr lang="en-US" sz="1200"/>
                <a:t>2</a:t>
              </a:r>
            </a:p>
            <a:p>
              <a:pPr algn="r">
                <a:lnSpc>
                  <a:spcPct val="110000"/>
                </a:lnSpc>
              </a:pPr>
              <a:r>
                <a:rPr lang="en-US" sz="1200"/>
                <a:t>.</a:t>
              </a:r>
            </a:p>
            <a:p>
              <a:pPr algn="r">
                <a:lnSpc>
                  <a:spcPct val="110000"/>
                </a:lnSpc>
              </a:pPr>
              <a:r>
                <a:rPr lang="en-US" sz="1200"/>
                <a:t>.</a:t>
              </a:r>
            </a:p>
            <a:p>
              <a:pPr algn="r">
                <a:lnSpc>
                  <a:spcPct val="110000"/>
                </a:lnSpc>
              </a:pPr>
              <a:r>
                <a:rPr lang="en-US" sz="1200"/>
                <a:t>.</a:t>
              </a:r>
            </a:p>
            <a:p>
              <a:pPr algn="r">
                <a:lnSpc>
                  <a:spcPct val="110000"/>
                </a:lnSpc>
              </a:pPr>
              <a:r>
                <a:rPr lang="en-US" sz="1200"/>
                <a:t>1021</a:t>
              </a:r>
            </a:p>
            <a:p>
              <a:pPr algn="r">
                <a:lnSpc>
                  <a:spcPct val="110000"/>
                </a:lnSpc>
              </a:pPr>
              <a:r>
                <a:rPr lang="en-US" sz="1200"/>
                <a:t>1022</a:t>
              </a:r>
            </a:p>
            <a:p>
              <a:pPr algn="r">
                <a:lnSpc>
                  <a:spcPct val="110000"/>
                </a:lnSpc>
              </a:pPr>
              <a:r>
                <a:rPr lang="en-US" sz="1200"/>
                <a:t>1023</a:t>
              </a:r>
            </a:p>
          </p:txBody>
        </p:sp>
      </p:grpSp>
      <p:grpSp>
        <p:nvGrpSpPr>
          <p:cNvPr id="7" name="Group 44"/>
          <p:cNvGrpSpPr>
            <a:grpSpLocks/>
          </p:cNvGrpSpPr>
          <p:nvPr/>
        </p:nvGrpSpPr>
        <p:grpSpPr bwMode="auto">
          <a:xfrm>
            <a:off x="6230940" y="1171576"/>
            <a:ext cx="3597275" cy="709613"/>
            <a:chOff x="2072" y="763"/>
            <a:chExt cx="2266"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a:t>31 30       . . .        13 12  11     . . .        2  1  0</a:t>
              </a:r>
            </a:p>
          </p:txBody>
        </p:sp>
        <p:sp>
          <p:nvSpPr>
            <p:cNvPr id="1604657"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r>
                <a:rPr lang="en-US" sz="1600"/>
                <a:t>Byte offset</a:t>
              </a: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3475039" y="6124575"/>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pPr>
            <a:r>
              <a:rPr lang="en-US" sz="2400" i="1"/>
              <a:t>What kind of locality are we taking advantage of?</a:t>
            </a:r>
          </a:p>
        </p:txBody>
      </p:sp>
      <p:grpSp>
        <p:nvGrpSpPr>
          <p:cNvPr id="8" name="Group 52"/>
          <p:cNvGrpSpPr>
            <a:grpSpLocks/>
          </p:cNvGrpSpPr>
          <p:nvPr/>
        </p:nvGrpSpPr>
        <p:grpSpPr bwMode="auto">
          <a:xfrm>
            <a:off x="6827839" y="3617913"/>
            <a:ext cx="604838" cy="1371600"/>
            <a:chOff x="2477" y="2299"/>
            <a:chExt cx="381"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48" cy="213"/>
            </a:xfrm>
            <a:prstGeom prst="rect">
              <a:avLst/>
            </a:prstGeom>
            <a:noFill/>
            <a:ln w="12700">
              <a:noFill/>
              <a:miter lim="800000"/>
              <a:headEnd/>
              <a:tailEnd/>
            </a:ln>
            <a:effectLst/>
          </p:spPr>
          <p:txBody>
            <a:bodyPr wrap="none">
              <a:spAutoFit/>
            </a:bodyPr>
            <a:lstStyle/>
            <a:p>
              <a:r>
                <a:rPr lang="en-US" sz="1600" dirty="0"/>
                <a:t>20</a:t>
              </a:r>
            </a:p>
          </p:txBody>
        </p:sp>
      </p:grpSp>
      <p:grpSp>
        <p:nvGrpSpPr>
          <p:cNvPr id="9" name="Group 56"/>
          <p:cNvGrpSpPr>
            <a:grpSpLocks/>
          </p:cNvGrpSpPr>
          <p:nvPr/>
        </p:nvGrpSpPr>
        <p:grpSpPr bwMode="auto">
          <a:xfrm>
            <a:off x="8685214" y="1906589"/>
            <a:ext cx="2019300" cy="3043237"/>
            <a:chOff x="3618" y="1226"/>
            <a:chExt cx="1272"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60" cy="213"/>
            </a:xfrm>
            <a:prstGeom prst="rect">
              <a:avLst/>
            </a:prstGeom>
            <a:noFill/>
            <a:ln w="12700">
              <a:noFill/>
              <a:miter lim="800000"/>
              <a:headEnd/>
              <a:tailEnd/>
            </a:ln>
            <a:effectLst/>
          </p:spPr>
          <p:txBody>
            <a:bodyPr wrap="none">
              <a:spAutoFit/>
            </a:bodyPr>
            <a:lstStyle/>
            <a:p>
              <a:r>
                <a:rPr lang="en-US" sz="1600"/>
                <a:t>Data</a:t>
              </a:r>
            </a:p>
          </p:txBody>
        </p:sp>
        <p:sp>
          <p:nvSpPr>
            <p:cNvPr id="1604668" name="Text Box 60"/>
            <p:cNvSpPr txBox="1">
              <a:spLocks noChangeArrowheads="1"/>
            </p:cNvSpPr>
            <p:nvPr/>
          </p:nvSpPr>
          <p:spPr bwMode="auto">
            <a:xfrm>
              <a:off x="3762" y="2923"/>
              <a:ext cx="248" cy="213"/>
            </a:xfrm>
            <a:prstGeom prst="rect">
              <a:avLst/>
            </a:prstGeom>
            <a:noFill/>
            <a:ln w="12700">
              <a:noFill/>
              <a:miter lim="800000"/>
              <a:headEnd/>
              <a:tailEnd/>
            </a:ln>
            <a:effectLst/>
          </p:spPr>
          <p:txBody>
            <a:bodyPr wrap="none">
              <a:spAutoFit/>
            </a:bodyPr>
            <a:lstStyle/>
            <a:p>
              <a:r>
                <a:rPr lang="en-US" sz="1600" dirty="0"/>
                <a:t>32</a:t>
              </a:r>
            </a:p>
          </p:txBody>
        </p:sp>
      </p:grpSp>
      <p:grpSp>
        <p:nvGrpSpPr>
          <p:cNvPr id="10" name="Group 5"/>
          <p:cNvGrpSpPr>
            <a:grpSpLocks/>
          </p:cNvGrpSpPr>
          <p:nvPr/>
        </p:nvGrpSpPr>
        <p:grpSpPr bwMode="auto">
          <a:xfrm>
            <a:off x="4084640" y="1941513"/>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t>Hit</a:t>
              </a:r>
            </a:p>
          </p:txBody>
        </p:sp>
      </p:grpSp>
      <p:sp>
        <p:nvSpPr>
          <p:cNvPr id="61" name="Rectangle 54"/>
          <p:cNvSpPr>
            <a:spLocks noChangeArrowheads="1"/>
          </p:cNvSpPr>
          <p:nvPr/>
        </p:nvSpPr>
        <p:spPr bwMode="auto">
          <a:xfrm>
            <a:off x="193677" y="1696699"/>
            <a:ext cx="920750"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lang="zh-CN" altLang="en-US" sz="1800" b="1"/>
              <a:t>组号</a:t>
            </a:r>
          </a:p>
        </p:txBody>
      </p:sp>
      <p:sp>
        <p:nvSpPr>
          <p:cNvPr id="62" name="Rectangle 55"/>
          <p:cNvSpPr>
            <a:spLocks noChangeArrowheads="1"/>
          </p:cNvSpPr>
          <p:nvPr/>
        </p:nvSpPr>
        <p:spPr bwMode="auto">
          <a:xfrm>
            <a:off x="1114427" y="1696699"/>
            <a:ext cx="1201737"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lang="zh-CN" altLang="en-US" sz="1800" b="1"/>
              <a:t>组内页号</a:t>
            </a:r>
          </a:p>
        </p:txBody>
      </p:sp>
      <p:sp>
        <p:nvSpPr>
          <p:cNvPr id="63" name="Rectangle 57"/>
          <p:cNvSpPr>
            <a:spLocks noChangeArrowheads="1"/>
          </p:cNvSpPr>
          <p:nvPr/>
        </p:nvSpPr>
        <p:spPr bwMode="auto">
          <a:xfrm>
            <a:off x="2331149" y="1712914"/>
            <a:ext cx="1201738"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t>页内地址</a:t>
            </a:r>
          </a:p>
        </p:txBody>
      </p:sp>
      <p:sp>
        <p:nvSpPr>
          <p:cNvPr id="64" name="Text Box 58"/>
          <p:cNvSpPr txBox="1">
            <a:spLocks noChangeArrowheads="1"/>
          </p:cNvSpPr>
          <p:nvPr/>
        </p:nvSpPr>
        <p:spPr bwMode="auto">
          <a:xfrm>
            <a:off x="485777" y="2120561"/>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XX</a:t>
            </a:r>
          </a:p>
        </p:txBody>
      </p:sp>
      <p:sp>
        <p:nvSpPr>
          <p:cNvPr id="65" name="Text Box 59"/>
          <p:cNvSpPr txBox="1">
            <a:spLocks noChangeArrowheads="1"/>
          </p:cNvSpPr>
          <p:nvPr/>
        </p:nvSpPr>
        <p:spPr bwMode="auto">
          <a:xfrm>
            <a:off x="1479552" y="2120561"/>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YY</a:t>
            </a:r>
          </a:p>
        </p:txBody>
      </p:sp>
      <p:sp>
        <p:nvSpPr>
          <p:cNvPr id="66" name="Text Box 60"/>
          <p:cNvSpPr txBox="1">
            <a:spLocks noChangeArrowheads="1"/>
          </p:cNvSpPr>
          <p:nvPr/>
        </p:nvSpPr>
        <p:spPr bwMode="auto">
          <a:xfrm>
            <a:off x="2722142" y="2094706"/>
            <a:ext cx="441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ZZ</a:t>
            </a:r>
          </a:p>
        </p:txBody>
      </p:sp>
      <p:sp>
        <p:nvSpPr>
          <p:cNvPr id="67" name="Text Box 61"/>
          <p:cNvSpPr txBox="1">
            <a:spLocks noChangeArrowheads="1"/>
          </p:cNvSpPr>
          <p:nvPr/>
        </p:nvSpPr>
        <p:spPr bwMode="auto">
          <a:xfrm>
            <a:off x="441327" y="1329986"/>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7</a:t>
            </a:r>
          </a:p>
        </p:txBody>
      </p:sp>
      <p:sp>
        <p:nvSpPr>
          <p:cNvPr id="68" name="Text Box 62"/>
          <p:cNvSpPr txBox="1">
            <a:spLocks noChangeArrowheads="1"/>
          </p:cNvSpPr>
          <p:nvPr/>
        </p:nvSpPr>
        <p:spPr bwMode="auto">
          <a:xfrm>
            <a:off x="1435102" y="1329986"/>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4</a:t>
            </a:r>
          </a:p>
        </p:txBody>
      </p:sp>
      <p:sp>
        <p:nvSpPr>
          <p:cNvPr id="69" name="Text Box 63"/>
          <p:cNvSpPr txBox="1">
            <a:spLocks noChangeArrowheads="1"/>
          </p:cNvSpPr>
          <p:nvPr/>
        </p:nvSpPr>
        <p:spPr bwMode="auto">
          <a:xfrm>
            <a:off x="2653412" y="1346201"/>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9</a:t>
            </a:r>
          </a:p>
        </p:txBody>
      </p:sp>
      <p:sp>
        <p:nvSpPr>
          <p:cNvPr id="70" name="Text Box 64"/>
          <p:cNvSpPr txBox="1">
            <a:spLocks noChangeArrowheads="1"/>
          </p:cNvSpPr>
          <p:nvPr/>
        </p:nvSpPr>
        <p:spPr bwMode="auto">
          <a:xfrm>
            <a:off x="806452" y="3057186"/>
            <a:ext cx="1874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t>定位</a:t>
            </a:r>
            <a:r>
              <a:rPr lang="en-US" altLang="zh-CN" sz="2000" b="1"/>
              <a:t>Cache</a:t>
            </a:r>
            <a:r>
              <a:rPr lang="zh-CN" altLang="en-US" sz="2000" b="1"/>
              <a:t>页，读取组号</a:t>
            </a:r>
          </a:p>
        </p:txBody>
      </p:sp>
      <p:sp>
        <p:nvSpPr>
          <p:cNvPr id="71" name="Line 65"/>
          <p:cNvSpPr>
            <a:spLocks noChangeShapeType="1"/>
          </p:cNvSpPr>
          <p:nvPr/>
        </p:nvSpPr>
        <p:spPr bwMode="auto">
          <a:xfrm>
            <a:off x="1744664" y="2419352"/>
            <a:ext cx="0" cy="5889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66"/>
          <p:cNvSpPr>
            <a:spLocks noChangeShapeType="1"/>
          </p:cNvSpPr>
          <p:nvPr/>
        </p:nvSpPr>
        <p:spPr bwMode="auto">
          <a:xfrm>
            <a:off x="1744664" y="3662364"/>
            <a:ext cx="0" cy="58896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Text Box 67"/>
          <p:cNvSpPr txBox="1">
            <a:spLocks noChangeArrowheads="1"/>
          </p:cNvSpPr>
          <p:nvPr/>
        </p:nvSpPr>
        <p:spPr bwMode="auto">
          <a:xfrm>
            <a:off x="1114427" y="4312899"/>
            <a:ext cx="1247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t>相等吗？</a:t>
            </a:r>
          </a:p>
        </p:txBody>
      </p:sp>
      <p:sp>
        <p:nvSpPr>
          <p:cNvPr id="74" name="Freeform 68"/>
          <p:cNvSpPr>
            <a:spLocks/>
          </p:cNvSpPr>
          <p:nvPr/>
        </p:nvSpPr>
        <p:spPr bwMode="auto">
          <a:xfrm>
            <a:off x="492127" y="2506324"/>
            <a:ext cx="636587" cy="2001837"/>
          </a:xfrm>
          <a:custGeom>
            <a:avLst/>
            <a:gdLst>
              <a:gd name="T0" fmla="*/ 128 w 401"/>
              <a:gd name="T1" fmla="*/ 0 h 1261"/>
              <a:gd name="T2" fmla="*/ 4 w 401"/>
              <a:gd name="T3" fmla="*/ 615 h 1261"/>
              <a:gd name="T4" fmla="*/ 105 w 401"/>
              <a:gd name="T5" fmla="*/ 1074 h 1261"/>
              <a:gd name="T6" fmla="*/ 401 w 401"/>
              <a:gd name="T7" fmla="*/ 1261 h 1261"/>
            </a:gdLst>
            <a:ahLst/>
            <a:cxnLst>
              <a:cxn ang="0">
                <a:pos x="T0" y="T1"/>
              </a:cxn>
              <a:cxn ang="0">
                <a:pos x="T2" y="T3"/>
              </a:cxn>
              <a:cxn ang="0">
                <a:pos x="T4" y="T5"/>
              </a:cxn>
              <a:cxn ang="0">
                <a:pos x="T6" y="T7"/>
              </a:cxn>
            </a:cxnLst>
            <a:rect l="0" t="0" r="r" b="b"/>
            <a:pathLst>
              <a:path w="401" h="1261">
                <a:moveTo>
                  <a:pt x="128" y="0"/>
                </a:moveTo>
                <a:cubicBezTo>
                  <a:pt x="68" y="218"/>
                  <a:pt x="8" y="436"/>
                  <a:pt x="4" y="615"/>
                </a:cubicBezTo>
                <a:cubicBezTo>
                  <a:pt x="0" y="794"/>
                  <a:pt x="39" y="966"/>
                  <a:pt x="105" y="1074"/>
                </a:cubicBezTo>
                <a:cubicBezTo>
                  <a:pt x="171" y="1182"/>
                  <a:pt x="286" y="1221"/>
                  <a:pt x="401" y="1261"/>
                </a:cubicBezTo>
              </a:path>
            </a:pathLst>
          </a:custGeom>
          <a:noFill/>
          <a:ln w="28575" cap="flat" cmpd="sng">
            <a:solidFill>
              <a:srgbClr val="990033"/>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Text Box 69"/>
          <p:cNvSpPr txBox="1">
            <a:spLocks noChangeArrowheads="1"/>
          </p:cNvSpPr>
          <p:nvPr/>
        </p:nvSpPr>
        <p:spPr bwMode="auto">
          <a:xfrm>
            <a:off x="700089" y="4971711"/>
            <a:ext cx="2698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solidFill>
                  <a:srgbClr val="990033"/>
                </a:solidFill>
              </a:rPr>
              <a:t>据此判断内存目标页是否在</a:t>
            </a:r>
            <a:r>
              <a:rPr lang="en-US" altLang="zh-CN" sz="2000" b="1">
                <a:solidFill>
                  <a:srgbClr val="990033"/>
                </a:solidFill>
              </a:rPr>
              <a:t>Cache</a:t>
            </a:r>
            <a:r>
              <a:rPr lang="zh-CN" altLang="en-US" sz="2000" b="1">
                <a:solidFill>
                  <a:srgbClr val="990033"/>
                </a:solidFill>
              </a:rPr>
              <a:t>中</a:t>
            </a:r>
          </a:p>
        </p:txBody>
      </p:sp>
    </p:spTree>
    <p:extLst>
      <p:ext uri="{BB962C8B-B14F-4D97-AF65-F5344CB8AC3E}">
        <p14:creationId xmlns:p14="http://schemas.microsoft.com/office/powerpoint/2010/main" val="3157029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46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up)">
                                      <p:cBhvr>
                                        <p:cTn id="27" dur="500"/>
                                        <p:tgtEl>
                                          <p:spTgt spid="7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wipe(up)">
                                      <p:cBhvr>
                                        <p:cTn id="30" dur="500"/>
                                        <p:tgtEl>
                                          <p:spTgt spid="7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wipe(up)">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up)">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up)">
                                      <p:cBhvr>
                                        <p:cTn id="43" dur="50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75"/>
                                        </p:tgtEl>
                                        <p:attrNameLst>
                                          <p:attrName>style.visibility</p:attrName>
                                        </p:attrNameLst>
                                      </p:cBhvr>
                                      <p:to>
                                        <p:strVal val="visible"/>
                                      </p:to>
                                    </p:set>
                                    <p:anim calcmode="lin" valueType="num">
                                      <p:cBhvr>
                                        <p:cTn id="48" dur="500" fill="hold"/>
                                        <p:tgtEl>
                                          <p:spTgt spid="75"/>
                                        </p:tgtEl>
                                        <p:attrNameLst>
                                          <p:attrName>ppt_w</p:attrName>
                                        </p:attrNameLst>
                                      </p:cBhvr>
                                      <p:tavLst>
                                        <p:tav tm="0">
                                          <p:val>
                                            <p:fltVal val="0"/>
                                          </p:val>
                                        </p:tav>
                                        <p:tav tm="100000">
                                          <p:val>
                                            <p:strVal val="#ppt_w"/>
                                          </p:val>
                                        </p:tav>
                                      </p:tavLst>
                                    </p:anim>
                                    <p:anim calcmode="lin" valueType="num">
                                      <p:cBhvr>
                                        <p:cTn id="49"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P spid="70" grpId="0"/>
      <p:bldP spid="71" grpId="0" animBg="1"/>
      <p:bldP spid="72" grpId="0" animBg="1"/>
      <p:bldP spid="73" grpId="0"/>
      <p:bldP spid="74" grpId="0" animBg="1"/>
      <p:bldP spid="7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6" name="Rectangle 2"/>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endParaRPr lang="en-US"/>
          </a:p>
        </p:txBody>
      </p:sp>
      <p:sp>
        <p:nvSpPr>
          <p:cNvPr id="1618947" name="Rectangle 3"/>
          <p:cNvSpPr>
            <a:spLocks noGrp="1" noChangeArrowheads="1"/>
          </p:cNvSpPr>
          <p:nvPr>
            <p:ph type="title"/>
          </p:nvPr>
        </p:nvSpPr>
        <p:spPr>
          <a:xfrm>
            <a:off x="838200" y="253828"/>
            <a:ext cx="10515600" cy="301627"/>
          </a:xfrm>
          <a:noFill/>
          <a:ln/>
        </p:spPr>
        <p:txBody>
          <a:bodyPr vert="horz" lIns="90488" tIns="44450" rIns="90488" bIns="44450" rtlCol="0" anchor="ctr">
            <a:normAutofit fontScale="90000"/>
          </a:bodyPr>
          <a:lstStyle/>
          <a:p>
            <a:r>
              <a:rPr lang="en-US" dirty="0"/>
              <a:t>Multiword Block Direct Mapped Cache</a:t>
            </a:r>
          </a:p>
        </p:txBody>
      </p:sp>
      <p:grpSp>
        <p:nvGrpSpPr>
          <p:cNvPr id="2" name="Group 4"/>
          <p:cNvGrpSpPr>
            <a:grpSpLocks/>
          </p:cNvGrpSpPr>
          <p:nvPr/>
        </p:nvGrpSpPr>
        <p:grpSpPr bwMode="auto">
          <a:xfrm>
            <a:off x="2438400" y="1828800"/>
            <a:ext cx="3727450" cy="1828800"/>
            <a:chOff x="576" y="1248"/>
            <a:chExt cx="2348" cy="1152"/>
          </a:xfrm>
        </p:grpSpPr>
        <p:grpSp>
          <p:nvGrpSpPr>
            <p:cNvPr id="3" name="Group 5"/>
            <p:cNvGrpSpPr>
              <a:grpSpLocks/>
            </p:cNvGrpSpPr>
            <p:nvPr/>
          </p:nvGrpSpPr>
          <p:grpSpPr bwMode="auto">
            <a:xfrm>
              <a:off x="576" y="1248"/>
              <a:ext cx="2348" cy="1152"/>
              <a:chOff x="576" y="1248"/>
              <a:chExt cx="2348"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endParaRPr lang="en-US"/>
              </a:p>
            </p:txBody>
          </p:sp>
          <p:sp>
            <p:nvSpPr>
              <p:cNvPr id="1618951" name="Text Box 7"/>
              <p:cNvSpPr txBox="1">
                <a:spLocks noChangeArrowheads="1"/>
              </p:cNvSpPr>
              <p:nvPr/>
            </p:nvSpPr>
            <p:spPr bwMode="auto">
              <a:xfrm>
                <a:off x="2736" y="1296"/>
                <a:ext cx="188" cy="213"/>
              </a:xfrm>
              <a:prstGeom prst="rect">
                <a:avLst/>
              </a:prstGeom>
              <a:noFill/>
              <a:ln w="12700">
                <a:noFill/>
                <a:miter lim="800000"/>
                <a:headEnd/>
                <a:tailEnd/>
              </a:ln>
              <a:effectLst/>
            </p:spPr>
            <p:txBody>
              <a:bodyPr wrap="none">
                <a:spAutoFit/>
              </a:bodyPr>
              <a:lstStyle/>
              <a:p>
                <a:r>
                  <a:rPr lang="en-US" sz="1600" dirty="0"/>
                  <a:t>8</a:t>
                </a:r>
              </a:p>
            </p:txBody>
          </p:sp>
          <p:sp>
            <p:nvSpPr>
              <p:cNvPr id="1618952" name="Text Box 8"/>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r>
                  <a:rPr lang="en-US" sz="1600"/>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endParaRPr lang="en-US"/>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endParaRPr lang="en-US"/>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endParaRPr lang="en-US"/>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2438400" y="251460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endParaRPr lang="en-US"/>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endParaRPr lang="en-US"/>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endParaRPr lang="en-US"/>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endParaRPr lang="en-US"/>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endParaRPr lang="en-US"/>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endParaRPr lang="en-US"/>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endParaRPr lang="en-US"/>
            </a:p>
          </p:txBody>
        </p:sp>
        <p:sp>
          <p:nvSpPr>
            <p:cNvPr id="1618967" name="Text Box 23"/>
            <p:cNvSpPr txBox="1">
              <a:spLocks noChangeArrowheads="1"/>
            </p:cNvSpPr>
            <p:nvPr/>
          </p:nvSpPr>
          <p:spPr bwMode="auto">
            <a:xfrm>
              <a:off x="3216" y="1680"/>
              <a:ext cx="331" cy="194"/>
            </a:xfrm>
            <a:prstGeom prst="rect">
              <a:avLst/>
            </a:prstGeom>
            <a:noFill/>
            <a:ln w="12700">
              <a:noFill/>
              <a:miter lim="800000"/>
              <a:headEnd/>
              <a:tailEnd/>
            </a:ln>
            <a:effectLst/>
          </p:spPr>
          <p:txBody>
            <a:bodyPr wrap="none">
              <a:spAutoFit/>
            </a:bodyPr>
            <a:lstStyle/>
            <a:p>
              <a:r>
                <a:rPr lang="en-US" sz="1400"/>
                <a:t>Data</a:t>
              </a:r>
            </a:p>
          </p:txBody>
        </p:sp>
        <p:sp>
          <p:nvSpPr>
            <p:cNvPr id="1618968" name="Text Box 24"/>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r>
                <a:rPr lang="en-US" sz="1400"/>
                <a:t>Index</a:t>
              </a:r>
            </a:p>
          </p:txBody>
        </p:sp>
        <p:sp>
          <p:nvSpPr>
            <p:cNvPr id="1618969" name="Text Box 25"/>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r>
                <a:rPr lang="en-US" sz="1400"/>
                <a:t>Tag</a:t>
              </a:r>
            </a:p>
          </p:txBody>
        </p:sp>
        <p:sp>
          <p:nvSpPr>
            <p:cNvPr id="1618970" name="Text Box 26"/>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r>
                <a:rPr lang="en-US" sz="1400"/>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a:lnSpc>
                  <a:spcPct val="110000"/>
                </a:lnSpc>
              </a:pPr>
              <a:r>
                <a:rPr lang="en-US" sz="1200" dirty="0"/>
                <a:t>0</a:t>
              </a:r>
            </a:p>
            <a:p>
              <a:pPr algn="r">
                <a:lnSpc>
                  <a:spcPct val="110000"/>
                </a:lnSpc>
              </a:pPr>
              <a:r>
                <a:rPr lang="en-US" sz="1200" dirty="0"/>
                <a:t>1</a:t>
              </a:r>
            </a:p>
            <a:p>
              <a:pPr algn="r">
                <a:lnSpc>
                  <a:spcPct val="110000"/>
                </a:lnSpc>
              </a:pPr>
              <a:r>
                <a:rPr lang="en-US" sz="1200" dirty="0"/>
                <a:t>2</a:t>
              </a:r>
            </a:p>
            <a:p>
              <a:pPr algn="r">
                <a:lnSpc>
                  <a:spcPct val="110000"/>
                </a:lnSpc>
              </a:pPr>
              <a:r>
                <a:rPr lang="en-US" sz="1200" dirty="0"/>
                <a:t>.</a:t>
              </a:r>
            </a:p>
            <a:p>
              <a:pPr algn="r">
                <a:lnSpc>
                  <a:spcPct val="110000"/>
                </a:lnSpc>
              </a:pPr>
              <a:r>
                <a:rPr lang="en-US" sz="1200" dirty="0"/>
                <a:t>.</a:t>
              </a:r>
            </a:p>
            <a:p>
              <a:pPr algn="r">
                <a:lnSpc>
                  <a:spcPct val="110000"/>
                </a:lnSpc>
              </a:pPr>
              <a:r>
                <a:rPr lang="en-US" sz="1200" dirty="0"/>
                <a:t>.</a:t>
              </a:r>
            </a:p>
            <a:p>
              <a:pPr algn="r">
                <a:lnSpc>
                  <a:spcPct val="110000"/>
                </a:lnSpc>
              </a:pPr>
              <a:r>
                <a:rPr lang="en-US" sz="1200" dirty="0"/>
                <a:t>253</a:t>
              </a:r>
            </a:p>
            <a:p>
              <a:pPr algn="r">
                <a:lnSpc>
                  <a:spcPct val="110000"/>
                </a:lnSpc>
              </a:pPr>
              <a:r>
                <a:rPr lang="en-US" sz="1200" dirty="0"/>
                <a:t>254</a:t>
              </a:r>
            </a:p>
            <a:p>
              <a:pPr algn="r">
                <a:lnSpc>
                  <a:spcPct val="110000"/>
                </a:lnSpc>
              </a:pPr>
              <a:r>
                <a:rPr lang="en-US" sz="1200" dirty="0"/>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endParaRPr lang="en-US"/>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endParaRPr lang="en-US"/>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endParaRPr lang="en-US"/>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endParaRPr lang="en-US"/>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endParaRPr lang="en-US"/>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endParaRPr lang="en-US"/>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5" name="Group 35"/>
          <p:cNvGrpSpPr>
            <a:grpSpLocks/>
          </p:cNvGrpSpPr>
          <p:nvPr/>
        </p:nvGrpSpPr>
        <p:grpSpPr bwMode="auto">
          <a:xfrm>
            <a:off x="4114800" y="1219201"/>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endParaRPr lang="en-US"/>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endParaRPr lang="en-US"/>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r>
                <a:rPr lang="en-US" sz="1000"/>
                <a:t>31 30   . . .         13 12  11    . . .    4  3 2  1 0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endParaRPr lang="en-US"/>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r>
                <a:rPr lang="en-US" sz="1600"/>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43"/>
          <p:cNvGrpSpPr>
            <a:grpSpLocks/>
          </p:cNvGrpSpPr>
          <p:nvPr/>
        </p:nvGrpSpPr>
        <p:grpSpPr bwMode="auto">
          <a:xfrm>
            <a:off x="3505200" y="3657600"/>
            <a:ext cx="604838" cy="1371600"/>
            <a:chOff x="1229" y="2400"/>
            <a:chExt cx="381"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a:p>
          </p:txBody>
        </p:sp>
        <p:sp>
          <p:nvSpPr>
            <p:cNvPr id="1618989" name="Text Box 45"/>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r>
                <a:rPr lang="en-US" sz="1600" dirty="0"/>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a:p>
          </p:txBody>
        </p:sp>
      </p:grpSp>
      <p:grpSp>
        <p:nvGrpSpPr>
          <p:cNvPr id="7" name="Group 47"/>
          <p:cNvGrpSpPr>
            <a:grpSpLocks/>
          </p:cNvGrpSpPr>
          <p:nvPr/>
        </p:nvGrpSpPr>
        <p:grpSpPr bwMode="auto">
          <a:xfrm>
            <a:off x="2286000" y="1828800"/>
            <a:ext cx="2984500" cy="3424238"/>
            <a:chOff x="480" y="1248"/>
            <a:chExt cx="1880" cy="2157"/>
          </a:xfrm>
        </p:grpSpPr>
        <p:grpSp>
          <p:nvGrpSpPr>
            <p:cNvPr id="8" name="Group 48"/>
            <p:cNvGrpSpPr>
              <a:grpSpLocks/>
            </p:cNvGrpSpPr>
            <p:nvPr/>
          </p:nvGrpSpPr>
          <p:grpSpPr bwMode="auto">
            <a:xfrm>
              <a:off x="480" y="1248"/>
              <a:ext cx="1880" cy="2064"/>
              <a:chOff x="432" y="1248"/>
              <a:chExt cx="1880"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endParaRPr lang="en-US"/>
              </a:p>
            </p:txBody>
          </p:sp>
          <p:sp>
            <p:nvSpPr>
              <p:cNvPr id="1618994" name="Text Box 50"/>
              <p:cNvSpPr txBox="1">
                <a:spLocks noChangeArrowheads="1"/>
              </p:cNvSpPr>
              <p:nvPr/>
            </p:nvSpPr>
            <p:spPr bwMode="auto">
              <a:xfrm>
                <a:off x="2064" y="1248"/>
                <a:ext cx="248" cy="213"/>
              </a:xfrm>
              <a:prstGeom prst="rect">
                <a:avLst/>
              </a:prstGeom>
              <a:noFill/>
              <a:ln w="12700">
                <a:noFill/>
                <a:miter lim="800000"/>
                <a:headEnd/>
                <a:tailEnd/>
              </a:ln>
              <a:effectLst/>
            </p:spPr>
            <p:txBody>
              <a:bodyPr wrap="none">
                <a:spAutoFit/>
              </a:bodyPr>
              <a:lstStyle/>
              <a:p>
                <a:r>
                  <a:rPr lang="en-US" sz="1600" dirty="0"/>
                  <a:t>20</a:t>
                </a:r>
              </a:p>
            </p:txBody>
          </p:sp>
          <p:sp>
            <p:nvSpPr>
              <p:cNvPr id="1618995" name="Text Box 51"/>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r>
                  <a:rPr lang="en-US" sz="1600"/>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endParaRPr lang="en-US"/>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endParaRPr lang="en-US"/>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endParaRPr lang="en-US"/>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endParaRPr lang="en-US"/>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grpSp>
        <p:nvGrpSpPr>
          <p:cNvPr id="9" name="Group 58"/>
          <p:cNvGrpSpPr>
            <a:grpSpLocks/>
          </p:cNvGrpSpPr>
          <p:nvPr/>
        </p:nvGrpSpPr>
        <p:grpSpPr bwMode="auto">
          <a:xfrm>
            <a:off x="1828801" y="137160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r>
                <a:rPr lang="en-US" sz="1600"/>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a:p>
          </p:txBody>
        </p:sp>
      </p:grpSp>
      <p:grpSp>
        <p:nvGrpSpPr>
          <p:cNvPr id="10" name="Group 66"/>
          <p:cNvGrpSpPr>
            <a:grpSpLocks/>
          </p:cNvGrpSpPr>
          <p:nvPr/>
        </p:nvGrpSpPr>
        <p:grpSpPr bwMode="auto">
          <a:xfrm>
            <a:off x="4648200" y="1371600"/>
            <a:ext cx="5753100" cy="4757738"/>
            <a:chOff x="1968" y="960"/>
            <a:chExt cx="3624"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a:p>
          </p:txBody>
        </p:sp>
        <p:sp>
          <p:nvSpPr>
            <p:cNvPr id="1619012" name="Text Box 68"/>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r>
                <a:rPr lang="en-US" sz="1600"/>
                <a:t>Data</a:t>
              </a:r>
            </a:p>
          </p:txBody>
        </p:sp>
        <p:sp>
          <p:nvSpPr>
            <p:cNvPr id="1619013" name="Text Box 69"/>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r>
                <a:rPr lang="en-US" sz="1600" dirty="0"/>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r>
                <a:rPr lang="en-US" sz="1600" dirty="0"/>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a:p>
          </p:txBody>
        </p:sp>
      </p:grpSp>
      <p:sp>
        <p:nvSpPr>
          <p:cNvPr id="1619035" name="Rectangle 91"/>
          <p:cNvSpPr>
            <a:spLocks noGrp="1" noChangeArrowheads="1"/>
          </p:cNvSpPr>
          <p:nvPr>
            <p:ph type="body" idx="1"/>
          </p:nvPr>
        </p:nvSpPr>
        <p:spPr>
          <a:xfrm>
            <a:off x="1998133" y="795338"/>
            <a:ext cx="8077200" cy="533400"/>
          </a:xfrm>
          <a:noFill/>
          <a:ln/>
        </p:spPr>
        <p:txBody>
          <a:bodyPr vert="horz" lIns="90488" tIns="44450" rIns="90488" bIns="44450" rtlCol="0">
            <a:normAutofit fontScale="77500" lnSpcReduction="20000"/>
          </a:bodyPr>
          <a:lstStyle/>
          <a:p>
            <a:pPr marL="342900" indent="-342900">
              <a:lnSpc>
                <a:spcPct val="80000"/>
              </a:lnSpc>
            </a:pPr>
            <a:r>
              <a:rPr lang="en-US" dirty="0"/>
              <a:t>Four  words/block, cache size = 1K words</a:t>
            </a:r>
            <a:br>
              <a:rPr lang="en-US" dirty="0"/>
            </a:br>
            <a:endParaRPr lang="en-US" i="1" dirty="0">
              <a:solidFill>
                <a:schemeClr val="accent1"/>
              </a:solidFill>
            </a:endParaRPr>
          </a:p>
        </p:txBody>
      </p:sp>
      <p:sp>
        <p:nvSpPr>
          <p:cNvPr id="1619036" name="Rectangle 92"/>
          <p:cNvSpPr>
            <a:spLocks noChangeArrowheads="1"/>
          </p:cNvSpPr>
          <p:nvPr/>
        </p:nvSpPr>
        <p:spPr bwMode="auto">
          <a:xfrm>
            <a:off x="2057400" y="6172200"/>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pPr>
            <a:r>
              <a:rPr lang="en-US" sz="2400" i="1"/>
              <a:t>What kind of locality are we taking advantage of?</a:t>
            </a:r>
          </a:p>
        </p:txBody>
      </p:sp>
    </p:spTree>
    <p:extLst>
      <p:ext uri="{BB962C8B-B14F-4D97-AF65-F5344CB8AC3E}">
        <p14:creationId xmlns:p14="http://schemas.microsoft.com/office/powerpoint/2010/main" val="3506447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03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a:xfrm>
            <a:off x="838200" y="365126"/>
            <a:ext cx="10515600" cy="292100"/>
          </a:xfrm>
        </p:spPr>
        <p:txBody>
          <a:bodyPr>
            <a:normAutofit fontScale="90000"/>
          </a:bodyPr>
          <a:lstStyle/>
          <a:p>
            <a:r>
              <a:rPr lang="en-US" dirty="0"/>
              <a:t>Taking Advantage of Spatial Locality </a:t>
            </a:r>
          </a:p>
        </p:txBody>
      </p:sp>
      <p:grpSp>
        <p:nvGrpSpPr>
          <p:cNvPr id="2" name="Group 3"/>
          <p:cNvGrpSpPr>
            <a:grpSpLocks/>
          </p:cNvGrpSpPr>
          <p:nvPr/>
        </p:nvGrpSpPr>
        <p:grpSpPr bwMode="auto">
          <a:xfrm>
            <a:off x="2057400" y="1828800"/>
            <a:ext cx="2514600" cy="990600"/>
            <a:chOff x="336" y="1248"/>
            <a:chExt cx="1584" cy="624"/>
          </a:xfrm>
        </p:grpSpPr>
        <p:sp>
          <p:nvSpPr>
            <p:cNvPr id="1614852"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3"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4"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5"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6"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t>0</a:t>
              </a:r>
            </a:p>
          </p:txBody>
        </p:sp>
        <p:sp>
          <p:nvSpPr>
            <p:cNvPr id="1614857"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58"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4859" name="Rectangle 11"/>
          <p:cNvSpPr>
            <a:spLocks noGrp="1" noChangeArrowheads="1"/>
          </p:cNvSpPr>
          <p:nvPr>
            <p:ph type="body" idx="1"/>
          </p:nvPr>
        </p:nvSpPr>
        <p:spPr>
          <a:xfrm>
            <a:off x="2209800" y="762000"/>
            <a:ext cx="7848600" cy="812800"/>
          </a:xfrm>
          <a:noFill/>
          <a:ln/>
        </p:spPr>
        <p:txBody>
          <a:bodyPr>
            <a:normAutofit lnSpcReduction="10000"/>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4953000" y="1843088"/>
            <a:ext cx="2514600" cy="976312"/>
            <a:chOff x="2160" y="1257"/>
            <a:chExt cx="1584" cy="615"/>
          </a:xfrm>
        </p:grpSpPr>
        <p:sp>
          <p:nvSpPr>
            <p:cNvPr id="161486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t>1</a:t>
              </a:r>
            </a:p>
          </p:txBody>
        </p:sp>
        <p:sp>
          <p:nvSpPr>
            <p:cNvPr id="1614863"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4"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5"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6"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7"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68"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7772400" y="1868488"/>
            <a:ext cx="2514600" cy="950912"/>
            <a:chOff x="3936" y="1273"/>
            <a:chExt cx="1584" cy="599"/>
          </a:xfrm>
        </p:grpSpPr>
        <p:sp>
          <p:nvSpPr>
            <p:cNvPr id="161487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t>2</a:t>
              </a:r>
            </a:p>
          </p:txBody>
        </p:sp>
        <p:sp>
          <p:nvSpPr>
            <p:cNvPr id="1614871"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2"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3"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4"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5"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76"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2057400" y="3200400"/>
            <a:ext cx="2514600" cy="990600"/>
            <a:chOff x="336" y="2112"/>
            <a:chExt cx="1584" cy="624"/>
          </a:xfrm>
        </p:grpSpPr>
        <p:sp>
          <p:nvSpPr>
            <p:cNvPr id="161487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t>3</a:t>
              </a:r>
            </a:p>
          </p:txBody>
        </p:sp>
        <p:sp>
          <p:nvSpPr>
            <p:cNvPr id="1614879"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0"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1"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2"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3"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84"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4953000" y="3200400"/>
            <a:ext cx="2514600" cy="990600"/>
            <a:chOff x="2160" y="2112"/>
            <a:chExt cx="1584" cy="624"/>
          </a:xfrm>
        </p:grpSpPr>
        <p:sp>
          <p:nvSpPr>
            <p:cNvPr id="161488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t>4</a:t>
              </a:r>
            </a:p>
          </p:txBody>
        </p:sp>
        <p:sp>
          <p:nvSpPr>
            <p:cNvPr id="1614887"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8"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9"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0"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1"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92"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7772400" y="3200400"/>
            <a:ext cx="2514600" cy="990600"/>
            <a:chOff x="3936" y="2112"/>
            <a:chExt cx="1584" cy="624"/>
          </a:xfrm>
        </p:grpSpPr>
        <p:sp>
          <p:nvSpPr>
            <p:cNvPr id="161489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t>3</a:t>
              </a:r>
            </a:p>
          </p:txBody>
        </p:sp>
        <p:sp>
          <p:nvSpPr>
            <p:cNvPr id="1614895"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6"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7"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8"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9"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0"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3429000" y="4572000"/>
            <a:ext cx="2514600" cy="990600"/>
            <a:chOff x="1200" y="2976"/>
            <a:chExt cx="1584" cy="624"/>
          </a:xfrm>
        </p:grpSpPr>
        <p:sp>
          <p:nvSpPr>
            <p:cNvPr id="161490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t>4</a:t>
              </a:r>
            </a:p>
          </p:txBody>
        </p:sp>
        <p:sp>
          <p:nvSpPr>
            <p:cNvPr id="1614903"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4"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5"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6"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7"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8"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6477000" y="4572000"/>
            <a:ext cx="2514600" cy="990600"/>
            <a:chOff x="3120" y="2976"/>
            <a:chExt cx="1584" cy="624"/>
          </a:xfrm>
        </p:grpSpPr>
        <p:sp>
          <p:nvSpPr>
            <p:cNvPr id="1614910" name="Text Box 62"/>
            <p:cNvSpPr txBox="1">
              <a:spLocks noChangeArrowheads="1"/>
            </p:cNvSpPr>
            <p:nvPr/>
          </p:nvSpPr>
          <p:spPr bwMode="auto">
            <a:xfrm>
              <a:off x="3888" y="2976"/>
              <a:ext cx="264" cy="233"/>
            </a:xfrm>
            <a:prstGeom prst="rect">
              <a:avLst/>
            </a:prstGeom>
            <a:noFill/>
            <a:ln w="12700">
              <a:noFill/>
              <a:miter lim="800000"/>
              <a:headEnd/>
              <a:tailEnd/>
            </a:ln>
            <a:effectLst/>
          </p:spPr>
          <p:txBody>
            <a:bodyPr wrap="none">
              <a:spAutoFit/>
            </a:bodyPr>
            <a:lstStyle/>
            <a:p>
              <a:r>
                <a:rPr lang="en-US" b="1"/>
                <a:t>15</a:t>
              </a:r>
            </a:p>
          </p:txBody>
        </p:sp>
        <p:sp>
          <p:nvSpPr>
            <p:cNvPr id="1614911"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2"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3"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4"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5"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16"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4917" name="Text Box 69"/>
          <p:cNvSpPr txBox="1">
            <a:spLocks noChangeArrowheads="1"/>
          </p:cNvSpPr>
          <p:nvPr/>
        </p:nvSpPr>
        <p:spPr bwMode="auto">
          <a:xfrm>
            <a:off x="1981200" y="1143001"/>
            <a:ext cx="3429000" cy="581025"/>
          </a:xfrm>
          <a:prstGeom prst="rect">
            <a:avLst/>
          </a:prstGeom>
          <a:noFill/>
          <a:ln w="12700">
            <a:noFill/>
            <a:miter lim="800000"/>
            <a:headEnd/>
            <a:tailEnd/>
          </a:ln>
          <a:effectLst/>
        </p:spPr>
        <p:txBody>
          <a:bodyPr>
            <a:spAutoFit/>
          </a:bodyPr>
          <a:lstStyle/>
          <a:p>
            <a:r>
              <a:rPr lang="en-US" sz="1600"/>
              <a:t>Start with an empty cache - all blocks initially marked as not valid</a:t>
            </a:r>
          </a:p>
        </p:txBody>
      </p:sp>
    </p:spTree>
    <p:extLst>
      <p:ext uri="{BB962C8B-B14F-4D97-AF65-F5344CB8AC3E}">
        <p14:creationId xmlns:p14="http://schemas.microsoft.com/office/powerpoint/2010/main" val="31625166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a:xfrm>
            <a:off x="838200" y="365126"/>
            <a:ext cx="10515600" cy="382588"/>
          </a:xfrm>
        </p:spPr>
        <p:txBody>
          <a:bodyPr>
            <a:normAutofit fontScale="90000"/>
          </a:bodyPr>
          <a:lstStyle/>
          <a:p>
            <a:r>
              <a:rPr lang="en-US" dirty="0"/>
              <a:t>Taking Advantage of Spatial Locality </a:t>
            </a:r>
          </a:p>
        </p:txBody>
      </p:sp>
      <p:grpSp>
        <p:nvGrpSpPr>
          <p:cNvPr id="2" name="Group 3"/>
          <p:cNvGrpSpPr>
            <a:grpSpLocks/>
          </p:cNvGrpSpPr>
          <p:nvPr/>
        </p:nvGrpSpPr>
        <p:grpSpPr bwMode="auto">
          <a:xfrm>
            <a:off x="1981200" y="1724026"/>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07" name="Rectangle 11"/>
          <p:cNvSpPr>
            <a:spLocks noGrp="1" noChangeArrowheads="1"/>
          </p:cNvSpPr>
          <p:nvPr>
            <p:ph type="body" idx="1"/>
          </p:nvPr>
        </p:nvSpPr>
        <p:spPr>
          <a:xfrm>
            <a:off x="2209800" y="762000"/>
            <a:ext cx="7848600" cy="812800"/>
          </a:xfrm>
          <a:noFill/>
          <a:ln/>
        </p:spPr>
        <p:txBody>
          <a:bodyPr>
            <a:normAutofit lnSpcReduction="10000"/>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4876800" y="1738314"/>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7696200" y="1763714"/>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1981200" y="3095626"/>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4876800" y="3095626"/>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7696200" y="3095626"/>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3352800" y="4467226"/>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6400800" y="4467226"/>
            <a:ext cx="2514600" cy="990600"/>
            <a:chOff x="3120" y="2976"/>
            <a:chExt cx="1584" cy="624"/>
          </a:xfrm>
        </p:grpSpPr>
        <p:sp>
          <p:nvSpPr>
            <p:cNvPr id="1616958" name="Text Box 62"/>
            <p:cNvSpPr txBox="1">
              <a:spLocks noChangeArrowheads="1"/>
            </p:cNvSpPr>
            <p:nvPr/>
          </p:nvSpPr>
          <p:spPr bwMode="auto">
            <a:xfrm>
              <a:off x="3888" y="2976"/>
              <a:ext cx="264" cy="233"/>
            </a:xfrm>
            <a:prstGeom prst="rect">
              <a:avLst/>
            </a:prstGeom>
            <a:noFill/>
            <a:ln w="12700">
              <a:noFill/>
              <a:miter lim="800000"/>
              <a:headEnd/>
              <a:tailEnd/>
            </a:ln>
            <a:effectLst/>
          </p:spPr>
          <p:txBody>
            <a:bodyPr wrap="none">
              <a:spAutoFit/>
            </a:bodyPr>
            <a:lstStyle/>
            <a:p>
              <a:r>
                <a:rPr lang="en-US" b="1"/>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65" name="Text Box 69"/>
          <p:cNvSpPr txBox="1">
            <a:spLocks noChangeArrowheads="1"/>
          </p:cNvSpPr>
          <p:nvPr/>
        </p:nvSpPr>
        <p:spPr bwMode="auto">
          <a:xfrm>
            <a:off x="1981200" y="2119314"/>
            <a:ext cx="2351926" cy="369332"/>
          </a:xfrm>
          <a:prstGeom prst="rect">
            <a:avLst/>
          </a:prstGeom>
          <a:noFill/>
          <a:ln w="12700">
            <a:noFill/>
            <a:miter lim="800000"/>
            <a:headEnd/>
            <a:tailEnd/>
          </a:ln>
          <a:effectLst/>
        </p:spPr>
        <p:txBody>
          <a:bodyPr wrap="none">
            <a:spAutoFit/>
          </a:bodyPr>
          <a:lstStyle/>
          <a:p>
            <a:r>
              <a:rPr lang="en-US"/>
              <a:t>00    Mem(1)    Mem(0)</a:t>
            </a:r>
          </a:p>
        </p:txBody>
      </p:sp>
      <p:sp>
        <p:nvSpPr>
          <p:cNvPr id="1616966" name="Text Box 70"/>
          <p:cNvSpPr txBox="1">
            <a:spLocks noChangeArrowheads="1"/>
          </p:cNvSpPr>
          <p:nvPr/>
        </p:nvSpPr>
        <p:spPr bwMode="auto">
          <a:xfrm>
            <a:off x="3200401" y="1724026"/>
            <a:ext cx="601447" cy="369332"/>
          </a:xfrm>
          <a:prstGeom prst="rect">
            <a:avLst/>
          </a:prstGeom>
          <a:noFill/>
          <a:ln w="12700">
            <a:noFill/>
            <a:miter lim="800000"/>
            <a:headEnd/>
            <a:tailEnd/>
          </a:ln>
          <a:effectLst/>
        </p:spPr>
        <p:txBody>
          <a:bodyPr wrap="none">
            <a:spAutoFit/>
          </a:bodyPr>
          <a:lstStyle/>
          <a:p>
            <a:r>
              <a:rPr lang="en-US"/>
              <a:t>miss</a:t>
            </a:r>
          </a:p>
        </p:txBody>
      </p:sp>
      <p:sp>
        <p:nvSpPr>
          <p:cNvPr id="1616967" name="Text Box 71"/>
          <p:cNvSpPr txBox="1">
            <a:spLocks noChangeArrowheads="1"/>
          </p:cNvSpPr>
          <p:nvPr/>
        </p:nvSpPr>
        <p:spPr bwMode="auto">
          <a:xfrm>
            <a:off x="4876800" y="2105026"/>
            <a:ext cx="2351926" cy="369332"/>
          </a:xfrm>
          <a:prstGeom prst="rect">
            <a:avLst/>
          </a:prstGeom>
          <a:noFill/>
          <a:ln w="12700">
            <a:noFill/>
            <a:miter lim="800000"/>
            <a:headEnd/>
            <a:tailEnd/>
          </a:ln>
          <a:effectLst/>
        </p:spPr>
        <p:txBody>
          <a:bodyPr wrap="none">
            <a:spAutoFit/>
          </a:bodyPr>
          <a:lstStyle/>
          <a:p>
            <a:r>
              <a:rPr lang="en-US"/>
              <a:t>00    Mem(1)    Mem(0)</a:t>
            </a:r>
          </a:p>
        </p:txBody>
      </p:sp>
      <p:sp>
        <p:nvSpPr>
          <p:cNvPr id="1616968" name="Text Box 72"/>
          <p:cNvSpPr txBox="1">
            <a:spLocks noChangeArrowheads="1"/>
          </p:cNvSpPr>
          <p:nvPr/>
        </p:nvSpPr>
        <p:spPr bwMode="auto">
          <a:xfrm>
            <a:off x="6172200" y="1724026"/>
            <a:ext cx="436338" cy="369332"/>
          </a:xfrm>
          <a:prstGeom prst="rect">
            <a:avLst/>
          </a:prstGeom>
          <a:noFill/>
          <a:ln w="12700">
            <a:noFill/>
            <a:miter lim="800000"/>
            <a:headEnd/>
            <a:tailEnd/>
          </a:ln>
          <a:effectLst/>
        </p:spPr>
        <p:txBody>
          <a:bodyPr wrap="none">
            <a:spAutoFit/>
          </a:bodyPr>
          <a:lstStyle/>
          <a:p>
            <a:r>
              <a:rPr lang="en-US"/>
              <a:t>hit</a:t>
            </a:r>
          </a:p>
        </p:txBody>
      </p:sp>
      <p:sp>
        <p:nvSpPr>
          <p:cNvPr id="1616969" name="Text Box 73"/>
          <p:cNvSpPr txBox="1">
            <a:spLocks noChangeArrowheads="1"/>
          </p:cNvSpPr>
          <p:nvPr/>
        </p:nvSpPr>
        <p:spPr bwMode="auto">
          <a:xfrm>
            <a:off x="7696200" y="2409826"/>
            <a:ext cx="2351926" cy="369332"/>
          </a:xfrm>
          <a:prstGeom prst="rect">
            <a:avLst/>
          </a:prstGeom>
          <a:noFill/>
          <a:ln w="12700">
            <a:noFill/>
            <a:miter lim="800000"/>
            <a:headEnd/>
            <a:tailEnd/>
          </a:ln>
          <a:effectLst/>
        </p:spPr>
        <p:txBody>
          <a:bodyPr wrap="none">
            <a:spAutoFit/>
          </a:bodyPr>
          <a:lstStyle/>
          <a:p>
            <a:r>
              <a:rPr lang="en-US"/>
              <a:t>00    Mem(3)    Mem(2)</a:t>
            </a:r>
          </a:p>
        </p:txBody>
      </p:sp>
      <p:sp>
        <p:nvSpPr>
          <p:cNvPr id="1616970" name="Text Box 74"/>
          <p:cNvSpPr txBox="1">
            <a:spLocks noChangeArrowheads="1"/>
          </p:cNvSpPr>
          <p:nvPr/>
        </p:nvSpPr>
        <p:spPr bwMode="auto">
          <a:xfrm>
            <a:off x="7696200" y="2105026"/>
            <a:ext cx="2351926" cy="369332"/>
          </a:xfrm>
          <a:prstGeom prst="rect">
            <a:avLst/>
          </a:prstGeom>
          <a:noFill/>
          <a:ln w="12700">
            <a:noFill/>
            <a:miter lim="800000"/>
            <a:headEnd/>
            <a:tailEnd/>
          </a:ln>
          <a:effectLst/>
        </p:spPr>
        <p:txBody>
          <a:bodyPr wrap="none">
            <a:spAutoFit/>
          </a:bodyPr>
          <a:lstStyle/>
          <a:p>
            <a:r>
              <a:rPr lang="en-US"/>
              <a:t>00    Mem(1)    Mem(0)</a:t>
            </a:r>
          </a:p>
        </p:txBody>
      </p:sp>
      <p:sp>
        <p:nvSpPr>
          <p:cNvPr id="1616971" name="Text Box 75"/>
          <p:cNvSpPr txBox="1">
            <a:spLocks noChangeArrowheads="1"/>
          </p:cNvSpPr>
          <p:nvPr/>
        </p:nvSpPr>
        <p:spPr bwMode="auto">
          <a:xfrm>
            <a:off x="8991601" y="1724026"/>
            <a:ext cx="601447" cy="369332"/>
          </a:xfrm>
          <a:prstGeom prst="rect">
            <a:avLst/>
          </a:prstGeom>
          <a:noFill/>
          <a:ln w="12700">
            <a:noFill/>
            <a:miter lim="800000"/>
            <a:headEnd/>
            <a:tailEnd/>
          </a:ln>
          <a:effectLst/>
        </p:spPr>
        <p:txBody>
          <a:bodyPr wrap="none">
            <a:spAutoFit/>
          </a:bodyPr>
          <a:lstStyle/>
          <a:p>
            <a:r>
              <a:rPr lang="en-US"/>
              <a:t>miss</a:t>
            </a:r>
          </a:p>
        </p:txBody>
      </p:sp>
      <p:sp>
        <p:nvSpPr>
          <p:cNvPr id="1616972" name="Text Box 76"/>
          <p:cNvSpPr txBox="1">
            <a:spLocks noChangeArrowheads="1"/>
          </p:cNvSpPr>
          <p:nvPr/>
        </p:nvSpPr>
        <p:spPr bwMode="auto">
          <a:xfrm>
            <a:off x="3276600" y="3095626"/>
            <a:ext cx="436338" cy="369332"/>
          </a:xfrm>
          <a:prstGeom prst="rect">
            <a:avLst/>
          </a:prstGeom>
          <a:noFill/>
          <a:ln w="12700">
            <a:noFill/>
            <a:miter lim="800000"/>
            <a:headEnd/>
            <a:tailEnd/>
          </a:ln>
          <a:effectLst/>
        </p:spPr>
        <p:txBody>
          <a:bodyPr wrap="none">
            <a:spAutoFit/>
          </a:bodyPr>
          <a:lstStyle/>
          <a:p>
            <a:r>
              <a:rPr lang="en-US"/>
              <a:t>hit</a:t>
            </a:r>
          </a:p>
        </p:txBody>
      </p:sp>
      <p:sp>
        <p:nvSpPr>
          <p:cNvPr id="1616973" name="Text Box 77"/>
          <p:cNvSpPr txBox="1">
            <a:spLocks noChangeArrowheads="1"/>
          </p:cNvSpPr>
          <p:nvPr/>
        </p:nvSpPr>
        <p:spPr bwMode="auto">
          <a:xfrm>
            <a:off x="1981200" y="3781426"/>
            <a:ext cx="2351926" cy="369332"/>
          </a:xfrm>
          <a:prstGeom prst="rect">
            <a:avLst/>
          </a:prstGeom>
          <a:noFill/>
          <a:ln w="12700">
            <a:noFill/>
            <a:miter lim="800000"/>
            <a:headEnd/>
            <a:tailEnd/>
          </a:ln>
          <a:effectLst/>
        </p:spPr>
        <p:txBody>
          <a:bodyPr wrap="none">
            <a:spAutoFit/>
          </a:bodyPr>
          <a:lstStyle/>
          <a:p>
            <a:r>
              <a:rPr lang="en-US"/>
              <a:t>00    Mem(3)    Mem(2)</a:t>
            </a:r>
          </a:p>
        </p:txBody>
      </p:sp>
      <p:sp>
        <p:nvSpPr>
          <p:cNvPr id="1616974" name="Text Box 78"/>
          <p:cNvSpPr txBox="1">
            <a:spLocks noChangeArrowheads="1"/>
          </p:cNvSpPr>
          <p:nvPr/>
        </p:nvSpPr>
        <p:spPr bwMode="auto">
          <a:xfrm>
            <a:off x="1981200" y="3476626"/>
            <a:ext cx="2351926" cy="369332"/>
          </a:xfrm>
          <a:prstGeom prst="rect">
            <a:avLst/>
          </a:prstGeom>
          <a:noFill/>
          <a:ln w="12700">
            <a:noFill/>
            <a:miter lim="800000"/>
            <a:headEnd/>
            <a:tailEnd/>
          </a:ln>
          <a:effectLst/>
        </p:spPr>
        <p:txBody>
          <a:bodyPr wrap="none">
            <a:spAutoFit/>
          </a:bodyPr>
          <a:lstStyle/>
          <a:p>
            <a:r>
              <a:rPr lang="en-US"/>
              <a:t>00    Mem(1)    Mem(0)</a:t>
            </a:r>
          </a:p>
        </p:txBody>
      </p:sp>
      <p:sp>
        <p:nvSpPr>
          <p:cNvPr id="1616975" name="Text Box 79"/>
          <p:cNvSpPr txBox="1">
            <a:spLocks noChangeArrowheads="1"/>
          </p:cNvSpPr>
          <p:nvPr/>
        </p:nvSpPr>
        <p:spPr bwMode="auto">
          <a:xfrm>
            <a:off x="6248401" y="3095626"/>
            <a:ext cx="601447" cy="369332"/>
          </a:xfrm>
          <a:prstGeom prst="rect">
            <a:avLst/>
          </a:prstGeom>
          <a:noFill/>
          <a:ln w="12700">
            <a:noFill/>
            <a:miter lim="800000"/>
            <a:headEnd/>
            <a:tailEnd/>
          </a:ln>
          <a:effectLst/>
        </p:spPr>
        <p:txBody>
          <a:bodyPr wrap="none">
            <a:spAutoFit/>
          </a:bodyPr>
          <a:lstStyle/>
          <a:p>
            <a:r>
              <a:rPr lang="en-US"/>
              <a:t>miss</a:t>
            </a:r>
          </a:p>
        </p:txBody>
      </p:sp>
      <p:sp>
        <p:nvSpPr>
          <p:cNvPr id="1616977" name="Text Box 81"/>
          <p:cNvSpPr txBox="1">
            <a:spLocks noChangeArrowheads="1"/>
          </p:cNvSpPr>
          <p:nvPr/>
        </p:nvSpPr>
        <p:spPr bwMode="auto">
          <a:xfrm>
            <a:off x="4876800" y="3781426"/>
            <a:ext cx="2351926" cy="369332"/>
          </a:xfrm>
          <a:prstGeom prst="rect">
            <a:avLst/>
          </a:prstGeom>
          <a:noFill/>
          <a:ln w="12700">
            <a:noFill/>
            <a:miter lim="800000"/>
            <a:headEnd/>
            <a:tailEnd/>
          </a:ln>
          <a:effectLst/>
        </p:spPr>
        <p:txBody>
          <a:bodyPr wrap="none">
            <a:spAutoFit/>
          </a:bodyPr>
          <a:lstStyle/>
          <a:p>
            <a:r>
              <a:rPr lang="en-US"/>
              <a:t>00    Mem(3)    Mem(2)</a:t>
            </a:r>
          </a:p>
        </p:txBody>
      </p:sp>
      <p:sp>
        <p:nvSpPr>
          <p:cNvPr id="1616978" name="Text Box 82"/>
          <p:cNvSpPr txBox="1">
            <a:spLocks noChangeArrowheads="1"/>
          </p:cNvSpPr>
          <p:nvPr/>
        </p:nvSpPr>
        <p:spPr bwMode="auto">
          <a:xfrm>
            <a:off x="4876800" y="3476626"/>
            <a:ext cx="2351926" cy="369332"/>
          </a:xfrm>
          <a:prstGeom prst="rect">
            <a:avLst/>
          </a:prstGeom>
          <a:noFill/>
          <a:ln w="12700">
            <a:noFill/>
            <a:miter lim="800000"/>
            <a:headEnd/>
            <a:tailEnd/>
          </a:ln>
          <a:effectLst/>
        </p:spPr>
        <p:txBody>
          <a:bodyPr wrap="none">
            <a:spAutoFit/>
          </a:bodyPr>
          <a:lstStyle/>
          <a:p>
            <a:r>
              <a:rPr lang="en-US"/>
              <a:t>00    Mem(1)    Mem(0)</a:t>
            </a:r>
          </a:p>
        </p:txBody>
      </p:sp>
      <p:grpSp>
        <p:nvGrpSpPr>
          <p:cNvPr id="10" name="Group 83"/>
          <p:cNvGrpSpPr>
            <a:grpSpLocks/>
          </p:cNvGrpSpPr>
          <p:nvPr/>
        </p:nvGrpSpPr>
        <p:grpSpPr bwMode="auto">
          <a:xfrm>
            <a:off x="4648200" y="3248026"/>
            <a:ext cx="2825750" cy="533400"/>
            <a:chOff x="2016" y="2208"/>
            <a:chExt cx="1780"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6982" name="Text Box 86"/>
            <p:cNvSpPr txBox="1">
              <a:spLocks noChangeArrowheads="1"/>
            </p:cNvSpPr>
            <p:nvPr/>
          </p:nvSpPr>
          <p:spPr bwMode="auto">
            <a:xfrm>
              <a:off x="2016" y="2208"/>
              <a:ext cx="264" cy="233"/>
            </a:xfrm>
            <a:prstGeom prst="rect">
              <a:avLst/>
            </a:prstGeom>
            <a:noFill/>
            <a:ln w="12700">
              <a:noFill/>
              <a:miter lim="800000"/>
              <a:headEnd/>
              <a:tailEnd/>
            </a:ln>
            <a:effectLst/>
          </p:spPr>
          <p:txBody>
            <a:bodyPr wrap="none">
              <a:spAutoFit/>
            </a:bodyPr>
            <a:lstStyle/>
            <a:p>
              <a:r>
                <a:rPr lang="en-US"/>
                <a:t>01</a:t>
              </a:r>
            </a:p>
          </p:txBody>
        </p:sp>
        <p:sp>
          <p:nvSpPr>
            <p:cNvPr id="1616983" name="Text Box 87"/>
            <p:cNvSpPr txBox="1">
              <a:spLocks noChangeArrowheads="1"/>
            </p:cNvSpPr>
            <p:nvPr/>
          </p:nvSpPr>
          <p:spPr bwMode="auto">
            <a:xfrm>
              <a:off x="2928" y="2256"/>
              <a:ext cx="196" cy="231"/>
            </a:xfrm>
            <a:prstGeom prst="rect">
              <a:avLst/>
            </a:prstGeom>
            <a:noFill/>
            <a:ln w="12700">
              <a:noFill/>
              <a:miter lim="800000"/>
              <a:headEnd/>
              <a:tailEnd/>
            </a:ln>
            <a:effectLst/>
          </p:spPr>
          <p:txBody>
            <a:bodyPr wrap="none">
              <a:spAutoFit/>
            </a:bodyPr>
            <a:lstStyle/>
            <a:p>
              <a:r>
                <a:rPr lang="en-US"/>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6985" name="Text Box 89"/>
            <p:cNvSpPr txBox="1">
              <a:spLocks noChangeArrowheads="1"/>
            </p:cNvSpPr>
            <p:nvPr/>
          </p:nvSpPr>
          <p:spPr bwMode="auto">
            <a:xfrm>
              <a:off x="3600" y="2256"/>
              <a:ext cx="196" cy="231"/>
            </a:xfrm>
            <a:prstGeom prst="rect">
              <a:avLst/>
            </a:prstGeom>
            <a:noFill/>
            <a:ln w="12700">
              <a:noFill/>
              <a:miter lim="800000"/>
              <a:headEnd/>
              <a:tailEnd/>
            </a:ln>
            <a:effectLst/>
          </p:spPr>
          <p:txBody>
            <a:bodyPr wrap="none">
              <a:spAutoFit/>
            </a:bodyPr>
            <a:lstStyle/>
            <a:p>
              <a:r>
                <a:rPr lang="en-US"/>
                <a:t>4</a:t>
              </a:r>
            </a:p>
          </p:txBody>
        </p:sp>
      </p:grpSp>
      <p:sp>
        <p:nvSpPr>
          <p:cNvPr id="1616986" name="Text Box 90"/>
          <p:cNvSpPr txBox="1">
            <a:spLocks noChangeArrowheads="1"/>
          </p:cNvSpPr>
          <p:nvPr/>
        </p:nvSpPr>
        <p:spPr bwMode="auto">
          <a:xfrm>
            <a:off x="8915400" y="3095626"/>
            <a:ext cx="436338" cy="369332"/>
          </a:xfrm>
          <a:prstGeom prst="rect">
            <a:avLst/>
          </a:prstGeom>
          <a:noFill/>
          <a:ln w="12700">
            <a:noFill/>
            <a:miter lim="800000"/>
            <a:headEnd/>
            <a:tailEnd/>
          </a:ln>
          <a:effectLst/>
        </p:spPr>
        <p:txBody>
          <a:bodyPr wrap="none">
            <a:spAutoFit/>
          </a:bodyPr>
          <a:lstStyle/>
          <a:p>
            <a:r>
              <a:rPr lang="en-US"/>
              <a:t>hit</a:t>
            </a:r>
          </a:p>
        </p:txBody>
      </p:sp>
      <p:sp>
        <p:nvSpPr>
          <p:cNvPr id="1616988" name="Text Box 92"/>
          <p:cNvSpPr txBox="1">
            <a:spLocks noChangeArrowheads="1"/>
          </p:cNvSpPr>
          <p:nvPr/>
        </p:nvSpPr>
        <p:spPr bwMode="auto">
          <a:xfrm>
            <a:off x="7696200" y="3781426"/>
            <a:ext cx="2351926" cy="369332"/>
          </a:xfrm>
          <a:prstGeom prst="rect">
            <a:avLst/>
          </a:prstGeom>
          <a:noFill/>
          <a:ln w="12700">
            <a:noFill/>
            <a:miter lim="800000"/>
            <a:headEnd/>
            <a:tailEnd/>
          </a:ln>
          <a:effectLst/>
        </p:spPr>
        <p:txBody>
          <a:bodyPr wrap="none">
            <a:spAutoFit/>
          </a:bodyPr>
          <a:lstStyle/>
          <a:p>
            <a:r>
              <a:rPr lang="en-US"/>
              <a:t>00    Mem(3)    Mem(2)</a:t>
            </a:r>
          </a:p>
        </p:txBody>
      </p:sp>
      <p:sp>
        <p:nvSpPr>
          <p:cNvPr id="1616989" name="Text Box 93"/>
          <p:cNvSpPr txBox="1">
            <a:spLocks noChangeArrowheads="1"/>
          </p:cNvSpPr>
          <p:nvPr/>
        </p:nvSpPr>
        <p:spPr bwMode="auto">
          <a:xfrm>
            <a:off x="7696200" y="3476626"/>
            <a:ext cx="2351926" cy="369332"/>
          </a:xfrm>
          <a:prstGeom prst="rect">
            <a:avLst/>
          </a:prstGeom>
          <a:noFill/>
          <a:ln w="12700">
            <a:noFill/>
            <a:miter lim="800000"/>
            <a:headEnd/>
            <a:tailEnd/>
          </a:ln>
          <a:effectLst/>
        </p:spPr>
        <p:txBody>
          <a:bodyPr wrap="none">
            <a:spAutoFit/>
          </a:bodyPr>
          <a:lstStyle/>
          <a:p>
            <a:r>
              <a:rPr lang="en-US"/>
              <a:t>01    Mem(5)    Mem(4)</a:t>
            </a:r>
          </a:p>
        </p:txBody>
      </p:sp>
      <p:sp>
        <p:nvSpPr>
          <p:cNvPr id="1616990" name="Text Box 94"/>
          <p:cNvSpPr txBox="1">
            <a:spLocks noChangeArrowheads="1"/>
          </p:cNvSpPr>
          <p:nvPr/>
        </p:nvSpPr>
        <p:spPr bwMode="auto">
          <a:xfrm>
            <a:off x="4572000" y="4467226"/>
            <a:ext cx="436338" cy="369332"/>
          </a:xfrm>
          <a:prstGeom prst="rect">
            <a:avLst/>
          </a:prstGeom>
          <a:noFill/>
          <a:ln w="12700">
            <a:noFill/>
            <a:miter lim="800000"/>
            <a:headEnd/>
            <a:tailEnd/>
          </a:ln>
          <a:effectLst/>
        </p:spPr>
        <p:txBody>
          <a:bodyPr wrap="none">
            <a:spAutoFit/>
          </a:bodyPr>
          <a:lstStyle/>
          <a:p>
            <a:r>
              <a:rPr lang="en-US"/>
              <a:t>hit</a:t>
            </a:r>
          </a:p>
        </p:txBody>
      </p:sp>
      <p:sp>
        <p:nvSpPr>
          <p:cNvPr id="1616992" name="Text Box 96"/>
          <p:cNvSpPr txBox="1">
            <a:spLocks noChangeArrowheads="1"/>
          </p:cNvSpPr>
          <p:nvPr/>
        </p:nvSpPr>
        <p:spPr bwMode="auto">
          <a:xfrm>
            <a:off x="3352800" y="5153026"/>
            <a:ext cx="2351926" cy="369332"/>
          </a:xfrm>
          <a:prstGeom prst="rect">
            <a:avLst/>
          </a:prstGeom>
          <a:noFill/>
          <a:ln w="12700">
            <a:noFill/>
            <a:miter lim="800000"/>
            <a:headEnd/>
            <a:tailEnd/>
          </a:ln>
          <a:effectLst/>
        </p:spPr>
        <p:txBody>
          <a:bodyPr wrap="none">
            <a:spAutoFit/>
          </a:bodyPr>
          <a:lstStyle/>
          <a:p>
            <a:r>
              <a:rPr lang="en-US"/>
              <a:t>00    Mem(3)    Mem(2)</a:t>
            </a:r>
          </a:p>
        </p:txBody>
      </p:sp>
      <p:sp>
        <p:nvSpPr>
          <p:cNvPr id="1616993" name="Text Box 97"/>
          <p:cNvSpPr txBox="1">
            <a:spLocks noChangeArrowheads="1"/>
          </p:cNvSpPr>
          <p:nvPr/>
        </p:nvSpPr>
        <p:spPr bwMode="auto">
          <a:xfrm>
            <a:off x="3352800" y="4848226"/>
            <a:ext cx="2351926" cy="369332"/>
          </a:xfrm>
          <a:prstGeom prst="rect">
            <a:avLst/>
          </a:prstGeom>
          <a:noFill/>
          <a:ln w="12700">
            <a:noFill/>
            <a:miter lim="800000"/>
            <a:headEnd/>
            <a:tailEnd/>
          </a:ln>
          <a:effectLst/>
        </p:spPr>
        <p:txBody>
          <a:bodyPr wrap="none">
            <a:spAutoFit/>
          </a:bodyPr>
          <a:lstStyle/>
          <a:p>
            <a:r>
              <a:rPr lang="en-US"/>
              <a:t>01    Mem(5)    Mem(4)</a:t>
            </a:r>
          </a:p>
        </p:txBody>
      </p:sp>
      <p:sp>
        <p:nvSpPr>
          <p:cNvPr id="1616995" name="Text Box 99"/>
          <p:cNvSpPr txBox="1">
            <a:spLocks noChangeArrowheads="1"/>
          </p:cNvSpPr>
          <p:nvPr/>
        </p:nvSpPr>
        <p:spPr bwMode="auto">
          <a:xfrm>
            <a:off x="6400800" y="5153026"/>
            <a:ext cx="2351926" cy="369332"/>
          </a:xfrm>
          <a:prstGeom prst="rect">
            <a:avLst/>
          </a:prstGeom>
          <a:noFill/>
          <a:ln w="12700">
            <a:noFill/>
            <a:miter lim="800000"/>
            <a:headEnd/>
            <a:tailEnd/>
          </a:ln>
          <a:effectLst/>
        </p:spPr>
        <p:txBody>
          <a:bodyPr wrap="none">
            <a:spAutoFit/>
          </a:bodyPr>
          <a:lstStyle/>
          <a:p>
            <a:r>
              <a:rPr lang="en-US"/>
              <a:t>00    Mem(3)    Mem(2)</a:t>
            </a:r>
          </a:p>
        </p:txBody>
      </p:sp>
      <p:sp>
        <p:nvSpPr>
          <p:cNvPr id="1616996" name="Text Box 100"/>
          <p:cNvSpPr txBox="1">
            <a:spLocks noChangeArrowheads="1"/>
          </p:cNvSpPr>
          <p:nvPr/>
        </p:nvSpPr>
        <p:spPr bwMode="auto">
          <a:xfrm>
            <a:off x="6400800" y="4848226"/>
            <a:ext cx="2351926" cy="369332"/>
          </a:xfrm>
          <a:prstGeom prst="rect">
            <a:avLst/>
          </a:prstGeom>
          <a:noFill/>
          <a:ln w="12700">
            <a:noFill/>
            <a:miter lim="800000"/>
            <a:headEnd/>
            <a:tailEnd/>
          </a:ln>
          <a:effectLst/>
        </p:spPr>
        <p:txBody>
          <a:bodyPr wrap="none">
            <a:spAutoFit/>
          </a:bodyPr>
          <a:lstStyle/>
          <a:p>
            <a:r>
              <a:rPr lang="en-US"/>
              <a:t>01    Mem(5)    Mem(4)</a:t>
            </a:r>
          </a:p>
        </p:txBody>
      </p:sp>
      <p:sp>
        <p:nvSpPr>
          <p:cNvPr id="1616997" name="Text Box 101"/>
          <p:cNvSpPr txBox="1">
            <a:spLocks noChangeArrowheads="1"/>
          </p:cNvSpPr>
          <p:nvPr/>
        </p:nvSpPr>
        <p:spPr bwMode="auto">
          <a:xfrm>
            <a:off x="7924801" y="4467226"/>
            <a:ext cx="601447" cy="369332"/>
          </a:xfrm>
          <a:prstGeom prst="rect">
            <a:avLst/>
          </a:prstGeom>
          <a:noFill/>
          <a:ln w="12700">
            <a:noFill/>
            <a:miter lim="800000"/>
            <a:headEnd/>
            <a:tailEnd/>
          </a:ln>
          <a:effectLst/>
        </p:spPr>
        <p:txBody>
          <a:bodyPr wrap="none">
            <a:spAutoFit/>
          </a:bodyPr>
          <a:lstStyle/>
          <a:p>
            <a:r>
              <a:rPr lang="en-US"/>
              <a:t>miss</a:t>
            </a:r>
          </a:p>
        </p:txBody>
      </p:sp>
      <p:grpSp>
        <p:nvGrpSpPr>
          <p:cNvPr id="11" name="Group 102"/>
          <p:cNvGrpSpPr>
            <a:grpSpLocks/>
          </p:cNvGrpSpPr>
          <p:nvPr/>
        </p:nvGrpSpPr>
        <p:grpSpPr bwMode="auto">
          <a:xfrm>
            <a:off x="6172200" y="4924426"/>
            <a:ext cx="2933700" cy="533400"/>
            <a:chOff x="2016" y="2208"/>
            <a:chExt cx="1848" cy="336"/>
          </a:xfrm>
        </p:grpSpPr>
        <p:sp>
          <p:nvSpPr>
            <p:cNvPr id="1616999" name="Line 103"/>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7001" name="Text Box 105"/>
            <p:cNvSpPr txBox="1">
              <a:spLocks noChangeArrowheads="1"/>
            </p:cNvSpPr>
            <p:nvPr/>
          </p:nvSpPr>
          <p:spPr bwMode="auto">
            <a:xfrm>
              <a:off x="2016" y="2208"/>
              <a:ext cx="264" cy="233"/>
            </a:xfrm>
            <a:prstGeom prst="rect">
              <a:avLst/>
            </a:prstGeom>
            <a:noFill/>
            <a:ln w="12700">
              <a:noFill/>
              <a:miter lim="800000"/>
              <a:headEnd/>
              <a:tailEnd/>
            </a:ln>
            <a:effectLst/>
          </p:spPr>
          <p:txBody>
            <a:bodyPr wrap="none">
              <a:spAutoFit/>
            </a:bodyPr>
            <a:lstStyle/>
            <a:p>
              <a:r>
                <a:rPr lang="en-US"/>
                <a:t>11</a:t>
              </a:r>
            </a:p>
          </p:txBody>
        </p:sp>
        <p:sp>
          <p:nvSpPr>
            <p:cNvPr id="1617002" name="Text Box 106"/>
            <p:cNvSpPr txBox="1">
              <a:spLocks noChangeArrowheads="1"/>
            </p:cNvSpPr>
            <p:nvPr/>
          </p:nvSpPr>
          <p:spPr bwMode="auto">
            <a:xfrm>
              <a:off x="2928" y="2256"/>
              <a:ext cx="264" cy="233"/>
            </a:xfrm>
            <a:prstGeom prst="rect">
              <a:avLst/>
            </a:prstGeom>
            <a:noFill/>
            <a:ln w="12700">
              <a:noFill/>
              <a:miter lim="800000"/>
              <a:headEnd/>
              <a:tailEnd/>
            </a:ln>
            <a:effectLst/>
          </p:spPr>
          <p:txBody>
            <a:bodyPr wrap="none">
              <a:spAutoFit/>
            </a:bodyPr>
            <a:lstStyle/>
            <a:p>
              <a:r>
                <a:rPr lang="en-US"/>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7004" name="Text Box 108"/>
            <p:cNvSpPr txBox="1">
              <a:spLocks noChangeArrowheads="1"/>
            </p:cNvSpPr>
            <p:nvPr/>
          </p:nvSpPr>
          <p:spPr bwMode="auto">
            <a:xfrm>
              <a:off x="3600" y="2256"/>
              <a:ext cx="264" cy="233"/>
            </a:xfrm>
            <a:prstGeom prst="rect">
              <a:avLst/>
            </a:prstGeom>
            <a:noFill/>
            <a:ln w="12700">
              <a:noFill/>
              <a:miter lim="800000"/>
              <a:headEnd/>
              <a:tailEnd/>
            </a:ln>
            <a:effectLst/>
          </p:spPr>
          <p:txBody>
            <a:bodyPr wrap="none">
              <a:spAutoFit/>
            </a:bodyPr>
            <a:lstStyle/>
            <a:p>
              <a:r>
                <a:rPr lang="en-US"/>
                <a:t>14</a:t>
              </a:r>
            </a:p>
          </p:txBody>
        </p:sp>
      </p:grpSp>
      <p:sp>
        <p:nvSpPr>
          <p:cNvPr id="1617005" name="Text Box 109"/>
          <p:cNvSpPr txBox="1">
            <a:spLocks noChangeArrowheads="1"/>
          </p:cNvSpPr>
          <p:nvPr/>
        </p:nvSpPr>
        <p:spPr bwMode="auto">
          <a:xfrm>
            <a:off x="1981200" y="1143001"/>
            <a:ext cx="3429000" cy="581025"/>
          </a:xfrm>
          <a:prstGeom prst="rect">
            <a:avLst/>
          </a:prstGeom>
          <a:noFill/>
          <a:ln w="12700">
            <a:noFill/>
            <a:miter lim="800000"/>
            <a:headEnd/>
            <a:tailEnd/>
          </a:ln>
          <a:effectLst/>
        </p:spPr>
        <p:txBody>
          <a:bodyPr>
            <a:spAutoFit/>
          </a:bodyPr>
          <a:lstStyle/>
          <a:p>
            <a:r>
              <a:rPr lang="en-US" sz="1600"/>
              <a:t>Start with an empty cache - all blocks initially marked as not valid</a:t>
            </a:r>
          </a:p>
        </p:txBody>
      </p:sp>
      <p:sp>
        <p:nvSpPr>
          <p:cNvPr id="1617006" name="Rectangle 110"/>
          <p:cNvSpPr>
            <a:spLocks noChangeArrowheads="1"/>
          </p:cNvSpPr>
          <p:nvPr/>
        </p:nvSpPr>
        <p:spPr bwMode="auto">
          <a:xfrm>
            <a:off x="2209800" y="5686426"/>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t>8 requests, 4 misses</a:t>
            </a:r>
          </a:p>
        </p:txBody>
      </p:sp>
      <p:sp>
        <p:nvSpPr>
          <p:cNvPr id="12" name="矩形 11"/>
          <p:cNvSpPr/>
          <p:nvPr/>
        </p:nvSpPr>
        <p:spPr>
          <a:xfrm>
            <a:off x="1503315" y="6026849"/>
            <a:ext cx="8212185" cy="738664"/>
          </a:xfrm>
          <a:prstGeom prst="rect">
            <a:avLst/>
          </a:prstGeom>
        </p:spPr>
        <p:txBody>
          <a:bodyPr wrap="none">
            <a:spAutoFit/>
          </a:bodyPr>
          <a:lstStyle/>
          <a:p>
            <a:pPr lvl="1">
              <a:defRPr/>
            </a:pPr>
            <a:r>
              <a:rPr lang="en-US" altLang="zh-CN" sz="2400" dirty="0">
                <a:solidFill>
                  <a:srgbClr val="C00000"/>
                </a:solidFill>
                <a:ea typeface="Tahoma" panose="020B0604030504040204" pitchFamily="34" charset="0"/>
                <a:cs typeface="Tahoma" panose="020B0604030504040204" pitchFamily="34" charset="0"/>
              </a:rPr>
              <a:t>bigger LINE means fewer misses because of spatial locality</a:t>
            </a:r>
            <a:r>
              <a:rPr lang="zh-CN" altLang="en-US" sz="2400" dirty="0">
                <a:solidFill>
                  <a:srgbClr val="C00000"/>
                </a:solidFill>
                <a:ea typeface="Tahoma" panose="020B0604030504040204" pitchFamily="34" charset="0"/>
                <a:cs typeface="Tahoma" panose="020B0604030504040204" pitchFamily="34" charset="0"/>
              </a:rPr>
              <a:t>，</a:t>
            </a:r>
            <a:endParaRPr lang="en-US" altLang="zh-CN" sz="2400" dirty="0">
              <a:solidFill>
                <a:srgbClr val="C00000"/>
              </a:solidFill>
              <a:ea typeface="Tahoma" panose="020B0604030504040204" pitchFamily="34" charset="0"/>
              <a:cs typeface="Tahoma" panose="020B0604030504040204" pitchFamily="34" charset="0"/>
            </a:endParaRPr>
          </a:p>
          <a:p>
            <a:pPr lvl="1">
              <a:defRPr/>
            </a:pPr>
            <a:r>
              <a:rPr lang="en-US" altLang="zh-CN" dirty="0">
                <a:ea typeface="Tahoma" panose="020B0604030504040204" pitchFamily="34" charset="0"/>
                <a:cs typeface="Tahoma" panose="020B0604030504040204" pitchFamily="34" charset="0"/>
              </a:rPr>
              <a:t>but bigger LINE means longer time on miss</a:t>
            </a:r>
            <a:endParaRPr lang="en-US" altLang="zh-CN" dirty="0">
              <a:cs typeface="Tahoma" panose="020B0604030504040204" pitchFamily="34" charset="0"/>
            </a:endParaRPr>
          </a:p>
        </p:txBody>
      </p:sp>
    </p:spTree>
    <p:extLst>
      <p:ext uri="{BB962C8B-B14F-4D97-AF65-F5344CB8AC3E}">
        <p14:creationId xmlns:p14="http://schemas.microsoft.com/office/powerpoint/2010/main" val="4099716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normAutofit fontScale="90000"/>
          </a:bodyPr>
          <a:lstStyle/>
          <a:p>
            <a:r>
              <a:rPr lang="en-US"/>
              <a:t>Miss Rate vs Block Size vs Cache Size</a:t>
            </a:r>
          </a:p>
        </p:txBody>
      </p:sp>
      <p:graphicFrame>
        <p:nvGraphicFramePr>
          <p:cNvPr id="5" name="Object 3"/>
          <p:cNvGraphicFramePr>
            <a:graphicFrameLocks noGrp="1" noChangeAspect="1"/>
          </p:cNvGraphicFramePr>
          <p:nvPr>
            <p:ph type="chart" idx="1"/>
          </p:nvPr>
        </p:nvGraphicFramePr>
        <p:xfrm>
          <a:off x="1965102" y="852210"/>
          <a:ext cx="7896225" cy="4238625"/>
        </p:xfrm>
        <a:graphic>
          <a:graphicData uri="http://schemas.openxmlformats.org/drawingml/2006/chart">
            <c:chart xmlns:c="http://schemas.openxmlformats.org/drawingml/2006/chart" xmlns:r="http://schemas.openxmlformats.org/officeDocument/2006/relationships" r:id="rId3"/>
          </a:graphicData>
        </a:graphic>
      </p:graphicFrame>
      <p:sp>
        <p:nvSpPr>
          <p:cNvPr id="1623045" name="Rectangle 5"/>
          <p:cNvSpPr>
            <a:spLocks noChangeArrowheads="1"/>
          </p:cNvSpPr>
          <p:nvPr/>
        </p:nvSpPr>
        <p:spPr bwMode="auto">
          <a:xfrm>
            <a:off x="1965102" y="4795342"/>
            <a:ext cx="8382000" cy="420628"/>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Char char="q"/>
            </a:pPr>
            <a:r>
              <a:rPr lang="zh-CN" altLang="en-US" sz="2400" b="1" dirty="0"/>
              <a:t>相对于</a:t>
            </a:r>
            <a:r>
              <a:rPr lang="en-US" altLang="zh-CN" sz="2400" b="1" dirty="0"/>
              <a:t>Cache</a:t>
            </a:r>
            <a:r>
              <a:rPr lang="zh-CN" altLang="en-US" sz="2400" b="1" dirty="0"/>
              <a:t>的容量来说，块太大缺失率反而上升</a:t>
            </a:r>
            <a:endParaRPr lang="en-US" sz="2400" b="1" dirty="0"/>
          </a:p>
        </p:txBody>
      </p:sp>
      <p:sp>
        <p:nvSpPr>
          <p:cNvPr id="2" name="矩形 1"/>
          <p:cNvSpPr/>
          <p:nvPr/>
        </p:nvSpPr>
        <p:spPr>
          <a:xfrm>
            <a:off x="1571222" y="5466796"/>
            <a:ext cx="9517488" cy="1015663"/>
          </a:xfrm>
          <a:prstGeom prst="rect">
            <a:avLst/>
          </a:prstGeom>
        </p:spPr>
        <p:txBody>
          <a:bodyPr wrap="square">
            <a:spAutoFit/>
          </a:bodyPr>
          <a:lstStyle/>
          <a:p>
            <a:pPr indent="441325"/>
            <a:r>
              <a:rPr lang="en-US" altLang="zh-CN" sz="2000" b="1" dirty="0">
                <a:solidFill>
                  <a:srgbClr val="002060"/>
                </a:solidFill>
              </a:rPr>
              <a:t>Cache</a:t>
            </a:r>
            <a:r>
              <a:rPr lang="zh-CN" altLang="en-US" sz="2000" b="1" dirty="0">
                <a:solidFill>
                  <a:srgbClr val="002060"/>
                </a:solidFill>
              </a:rPr>
              <a:t>块较大时，一</a:t>
            </a:r>
            <a:r>
              <a:rPr lang="en-US" altLang="zh-CN" sz="2000" b="1" dirty="0">
                <a:solidFill>
                  <a:srgbClr val="002060"/>
                </a:solidFill>
              </a:rPr>
              <a:t> </a:t>
            </a:r>
            <a:r>
              <a:rPr lang="zh-CN" altLang="en-US" sz="2000" b="1" dirty="0">
                <a:solidFill>
                  <a:srgbClr val="002060"/>
                </a:solidFill>
              </a:rPr>
              <a:t>旦缺失，带来的延时和开销是比较大的。</a:t>
            </a:r>
            <a:endParaRPr lang="en-US" altLang="zh-CN" sz="2000" b="1" dirty="0">
              <a:solidFill>
                <a:srgbClr val="002060"/>
              </a:solidFill>
            </a:endParaRPr>
          </a:p>
          <a:p>
            <a:pPr indent="441325"/>
            <a:r>
              <a:rPr lang="zh-CN" altLang="en-US" sz="2000" b="1" dirty="0"/>
              <a:t>最简单的解决办法是</a:t>
            </a:r>
            <a:r>
              <a:rPr lang="zh-CN" altLang="en-US" sz="2000" b="1" dirty="0">
                <a:solidFill>
                  <a:srgbClr val="C00000"/>
                </a:solidFill>
              </a:rPr>
              <a:t>提前重启（</a:t>
            </a:r>
            <a:r>
              <a:rPr lang="en-US" altLang="zh-CN" sz="2000" b="1" dirty="0">
                <a:solidFill>
                  <a:srgbClr val="0000FF"/>
                </a:solidFill>
              </a:rPr>
              <a:t>early restart</a:t>
            </a:r>
            <a:r>
              <a:rPr lang="zh-CN" altLang="en-US" sz="2000" b="1" dirty="0">
                <a:solidFill>
                  <a:srgbClr val="C00000"/>
                </a:solidFill>
              </a:rPr>
              <a:t>）</a:t>
            </a:r>
            <a:endParaRPr lang="en-US" altLang="zh-CN" sz="2000" b="1" dirty="0">
              <a:solidFill>
                <a:srgbClr val="C00000"/>
              </a:solidFill>
            </a:endParaRPr>
          </a:p>
          <a:p>
            <a:pPr indent="441325"/>
            <a:r>
              <a:rPr lang="zh-CN" altLang="en-US" sz="2000" b="1" dirty="0"/>
              <a:t>当块中所需字一旦返回就马上执行，而不需要等待整个块都传过来再执行。</a:t>
            </a:r>
          </a:p>
        </p:txBody>
      </p:sp>
      <p:sp>
        <p:nvSpPr>
          <p:cNvPr id="3" name="矩形 2"/>
          <p:cNvSpPr/>
          <p:nvPr/>
        </p:nvSpPr>
        <p:spPr>
          <a:xfrm>
            <a:off x="8415097" y="3167061"/>
            <a:ext cx="1446230" cy="369332"/>
          </a:xfrm>
          <a:prstGeom prst="rect">
            <a:avLst/>
          </a:prstGeom>
        </p:spPr>
        <p:txBody>
          <a:bodyPr wrap="none">
            <a:spAutoFit/>
          </a:bodyPr>
          <a:lstStyle/>
          <a:p>
            <a:r>
              <a:rPr lang="en-US" altLang="zh-CN" b="1" dirty="0">
                <a:solidFill>
                  <a:srgbClr val="C00000"/>
                </a:solidFill>
              </a:rPr>
              <a:t>Cache</a:t>
            </a:r>
            <a:r>
              <a:rPr lang="zh-CN" altLang="en-US" b="1" dirty="0">
                <a:solidFill>
                  <a:srgbClr val="C00000"/>
                </a:solidFill>
              </a:rPr>
              <a:t>的容量</a:t>
            </a:r>
          </a:p>
        </p:txBody>
      </p:sp>
    </p:spTree>
    <p:extLst>
      <p:ext uri="{BB962C8B-B14F-4D97-AF65-F5344CB8AC3E}">
        <p14:creationId xmlns:p14="http://schemas.microsoft.com/office/powerpoint/2010/main" val="314985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16230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4953" y="1341991"/>
            <a:ext cx="8031823" cy="2288896"/>
          </a:xfrm>
          <a:prstGeom prst="rect">
            <a:avLst/>
          </a:prstGeom>
        </p:spPr>
        <p:txBody>
          <a:bodyPr vert="horz" wrap="square" lIns="0" tIns="0" rIns="0" bIns="0" rtlCol="0">
            <a:spAutoFit/>
          </a:bodyPr>
          <a:lstStyle/>
          <a:p>
            <a:pPr marL="10541"/>
            <a:r>
              <a:rPr sz="2324" b="1" dirty="0" err="1">
                <a:solidFill>
                  <a:srgbClr val="FF0000"/>
                </a:solidFill>
                <a:latin typeface="黑体"/>
                <a:cs typeface="黑体"/>
              </a:rPr>
              <a:t>高速缓冲存储器产</a:t>
            </a:r>
            <a:r>
              <a:rPr lang="zh-CN" altLang="en-US" sz="2324" b="1" dirty="0">
                <a:solidFill>
                  <a:srgbClr val="FF0000"/>
                </a:solidFill>
                <a:latin typeface="黑体"/>
                <a:cs typeface="黑体"/>
              </a:rPr>
              <a:t>生</a:t>
            </a:r>
            <a:r>
              <a:rPr sz="2324" b="1" dirty="0" err="1">
                <a:solidFill>
                  <a:srgbClr val="FF0000"/>
                </a:solidFill>
                <a:latin typeface="黑体"/>
                <a:cs typeface="黑体"/>
              </a:rPr>
              <a:t>的前提</a:t>
            </a:r>
            <a:endParaRPr sz="2324" dirty="0">
              <a:latin typeface="黑体"/>
              <a:cs typeface="黑体"/>
            </a:endParaRPr>
          </a:p>
          <a:p>
            <a:pPr>
              <a:lnSpc>
                <a:spcPct val="100000"/>
              </a:lnSpc>
            </a:pPr>
            <a:endParaRPr sz="1992" dirty="0">
              <a:latin typeface="Times New Roman"/>
              <a:cs typeface="Times New Roman"/>
            </a:endParaRPr>
          </a:p>
          <a:p>
            <a:pPr marL="364184" marR="4216" indent="-236114">
              <a:lnSpc>
                <a:spcPct val="119800"/>
              </a:lnSpc>
              <a:spcBef>
                <a:spcPts val="1174"/>
              </a:spcBef>
            </a:pPr>
            <a:r>
              <a:rPr sz="1992" spc="104" dirty="0">
                <a:solidFill>
                  <a:srgbClr val="FF0000"/>
                </a:solidFill>
                <a:latin typeface="Lucida Sans"/>
                <a:cs typeface="Lucida Sans"/>
              </a:rPr>
              <a:t>❖</a:t>
            </a:r>
            <a:r>
              <a:rPr sz="1992" b="1" dirty="0">
                <a:latin typeface="黑体"/>
                <a:cs typeface="黑体"/>
              </a:rPr>
              <a:t>单级存储系统中，主存速度与CPU速度不匹配，造成CPU资源浪费</a:t>
            </a:r>
            <a:endParaRPr sz="1992" dirty="0">
              <a:latin typeface="黑体"/>
              <a:cs typeface="黑体"/>
            </a:endParaRPr>
          </a:p>
          <a:p>
            <a:pPr marL="364712" marR="7905" indent="-236114">
              <a:lnSpc>
                <a:spcPct val="119800"/>
              </a:lnSpc>
              <a:spcBef>
                <a:spcPts val="1428"/>
              </a:spcBef>
            </a:pPr>
            <a:r>
              <a:rPr sz="1992" spc="104" dirty="0">
                <a:solidFill>
                  <a:srgbClr val="FF0000"/>
                </a:solidFill>
                <a:latin typeface="Lucida Sans"/>
                <a:cs typeface="Lucida Sans"/>
              </a:rPr>
              <a:t>❖</a:t>
            </a:r>
            <a:r>
              <a:rPr sz="1992" b="1" dirty="0">
                <a:latin typeface="黑体"/>
                <a:cs typeface="黑体"/>
              </a:rPr>
              <a:t>程序运行时访问内存在时间和空间上存在明显的局部性特征</a:t>
            </a:r>
            <a:endParaRPr sz="1992" dirty="0">
              <a:latin typeface="黑体"/>
              <a:cs typeface="黑体"/>
            </a:endParaRPr>
          </a:p>
          <a:p>
            <a:pPr>
              <a:spcBef>
                <a:spcPts val="46"/>
              </a:spcBef>
            </a:pPr>
            <a:endParaRPr sz="1618" dirty="0">
              <a:latin typeface="Times New Roman"/>
              <a:cs typeface="Times New Roman"/>
            </a:endParaRPr>
          </a:p>
          <a:p>
            <a:pPr marL="128598"/>
            <a:r>
              <a:rPr sz="1992" spc="4" dirty="0">
                <a:solidFill>
                  <a:srgbClr val="FF0000"/>
                </a:solidFill>
                <a:latin typeface="Lucida Sans"/>
                <a:cs typeface="Lucida Sans"/>
              </a:rPr>
              <a:t>❖</a:t>
            </a:r>
            <a:r>
              <a:rPr sz="1992" b="1" spc="4" dirty="0">
                <a:latin typeface="黑体"/>
                <a:cs typeface="黑体"/>
              </a:rPr>
              <a:t>存在比主存普遍采用的DRAM速度更快的存储单元电路</a:t>
            </a:r>
            <a:endParaRPr sz="1992" dirty="0">
              <a:latin typeface="黑体"/>
              <a:cs typeface="黑体"/>
            </a:endParaRPr>
          </a:p>
        </p:txBody>
      </p:sp>
      <p:sp>
        <p:nvSpPr>
          <p:cNvPr id="3" name="object 3"/>
          <p:cNvSpPr txBox="1">
            <a:spLocks noGrp="1"/>
          </p:cNvSpPr>
          <p:nvPr>
            <p:ph type="sldNum" sz="quarter" idx="7"/>
          </p:nvPr>
        </p:nvSpPr>
        <p:spPr>
          <a:xfrm>
            <a:off x="8332225" y="6224270"/>
            <a:ext cx="1267489" cy="160429"/>
          </a:xfrm>
          <a:prstGeom prst="rect">
            <a:avLst/>
          </a:prstGeom>
        </p:spPr>
        <p:txBody>
          <a:bodyPr vert="horz" wrap="square" lIns="0" tIns="0" rIns="0" bIns="0" rtlCol="0" anchor="ctr">
            <a:spAutoFit/>
          </a:bodyPr>
          <a:lstStyle/>
          <a:p>
            <a:pPr marL="21081">
              <a:lnSpc>
                <a:spcPts val="1365"/>
              </a:lnSpc>
            </a:pPr>
            <a:fld id="{81D60167-4931-47E6-BA6A-407CBD079E47}" type="slidenum">
              <a:rPr spc="-4" dirty="0"/>
              <a:pPr marL="21081">
                <a:lnSpc>
                  <a:spcPts val="1365"/>
                </a:lnSpc>
              </a:pPr>
              <a:t>3</a:t>
            </a:fld>
            <a:endParaRPr spc="-4"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6889" y="1243004"/>
            <a:ext cx="2736249" cy="275809"/>
          </a:xfrm>
          <a:prstGeom prst="rect">
            <a:avLst/>
          </a:prstGeom>
          <a:blipFill>
            <a:blip r:embed="rId2" cstate="print"/>
            <a:stretch>
              <a:fillRect/>
            </a:stretch>
          </a:blipFill>
        </p:spPr>
        <p:txBody>
          <a:bodyPr wrap="square" lIns="0" tIns="0" rIns="0" bIns="0" rtlCol="0"/>
          <a:lstStyle/>
          <a:p>
            <a:endParaRPr sz="1613"/>
          </a:p>
        </p:txBody>
      </p:sp>
      <p:sp>
        <p:nvSpPr>
          <p:cNvPr id="3" name="object 3"/>
          <p:cNvSpPr/>
          <p:nvPr/>
        </p:nvSpPr>
        <p:spPr>
          <a:xfrm>
            <a:off x="6731820" y="1187480"/>
            <a:ext cx="2710875" cy="250323"/>
          </a:xfrm>
          <a:custGeom>
            <a:avLst/>
            <a:gdLst/>
            <a:ahLst/>
            <a:cxnLst/>
            <a:rect l="l" t="t" r="r" b="b"/>
            <a:pathLst>
              <a:path w="3025775" h="279400">
                <a:moveTo>
                  <a:pt x="0" y="279400"/>
                </a:moveTo>
                <a:lnTo>
                  <a:pt x="3025775" y="279400"/>
                </a:lnTo>
                <a:lnTo>
                  <a:pt x="3025775" y="0"/>
                </a:lnTo>
                <a:lnTo>
                  <a:pt x="0" y="0"/>
                </a:lnTo>
                <a:lnTo>
                  <a:pt x="0" y="279400"/>
                </a:lnTo>
                <a:close/>
              </a:path>
            </a:pathLst>
          </a:custGeom>
          <a:ln w="25400">
            <a:solidFill>
              <a:srgbClr val="FFFFFF"/>
            </a:solidFill>
          </a:ln>
        </p:spPr>
        <p:txBody>
          <a:bodyPr wrap="square" lIns="0" tIns="0" rIns="0" bIns="0" rtlCol="0"/>
          <a:lstStyle/>
          <a:p>
            <a:endParaRPr sz="1613"/>
          </a:p>
        </p:txBody>
      </p:sp>
      <p:sp>
        <p:nvSpPr>
          <p:cNvPr id="4" name="object 4"/>
          <p:cNvSpPr txBox="1">
            <a:spLocks noGrp="1"/>
          </p:cNvSpPr>
          <p:nvPr>
            <p:ph type="title"/>
          </p:nvPr>
        </p:nvSpPr>
        <p:spPr>
          <a:xfrm>
            <a:off x="2437928" y="338295"/>
            <a:ext cx="5046605" cy="516167"/>
          </a:xfrm>
          <a:prstGeom prst="rect">
            <a:avLst/>
          </a:prstGeom>
        </p:spPr>
        <p:txBody>
          <a:bodyPr vert="horz" wrap="square" lIns="0" tIns="0" rIns="0" bIns="0" rtlCol="0" anchor="ctr">
            <a:spAutoFit/>
          </a:bodyPr>
          <a:lstStyle/>
          <a:p>
            <a:pPr marL="11379">
              <a:lnSpc>
                <a:spcPts val="3767"/>
              </a:lnSpc>
            </a:pPr>
            <a:r>
              <a:rPr spc="-4" dirty="0"/>
              <a:t>另一个极端的示例</a:t>
            </a:r>
          </a:p>
        </p:txBody>
      </p:sp>
      <p:sp>
        <p:nvSpPr>
          <p:cNvPr id="5" name="object 5"/>
          <p:cNvSpPr txBox="1"/>
          <p:nvPr/>
        </p:nvSpPr>
        <p:spPr>
          <a:xfrm>
            <a:off x="1840432" y="2107639"/>
            <a:ext cx="8530297" cy="3921586"/>
          </a:xfrm>
          <a:prstGeom prst="rect">
            <a:avLst/>
          </a:prstGeom>
        </p:spPr>
        <p:txBody>
          <a:bodyPr vert="horz" wrap="square" lIns="0" tIns="0" rIns="0" bIns="0" rtlCol="0">
            <a:spAutoFit/>
          </a:bodyPr>
          <a:lstStyle/>
          <a:p>
            <a:pPr marL="11379">
              <a:tabLst>
                <a:tab pos="4927593" algn="l"/>
              </a:tabLst>
            </a:pPr>
            <a:r>
              <a:rPr sz="1971" spc="-4" dirty="0">
                <a:solidFill>
                  <a:srgbClr val="053CE8"/>
                </a:solidFill>
                <a:latin typeface="宋体"/>
                <a:cs typeface="宋体"/>
              </a:rPr>
              <a:t>°</a:t>
            </a:r>
            <a:r>
              <a:rPr sz="1971" b="1" spc="-4" dirty="0">
                <a:solidFill>
                  <a:srgbClr val="053CE8"/>
                </a:solidFill>
                <a:latin typeface="Arial"/>
                <a:cs typeface="Arial"/>
              </a:rPr>
              <a:t>Cache</a:t>
            </a:r>
            <a:r>
              <a:rPr sz="1971" b="1" spc="-4" dirty="0">
                <a:solidFill>
                  <a:srgbClr val="053CE8"/>
                </a:solidFill>
                <a:latin typeface="宋体"/>
                <a:cs typeface="宋体"/>
              </a:rPr>
              <a:t>大小</a:t>
            </a:r>
            <a:r>
              <a:rPr sz="1971" b="1" spc="-403" dirty="0">
                <a:solidFill>
                  <a:srgbClr val="053CE8"/>
                </a:solidFill>
                <a:latin typeface="宋体"/>
                <a:cs typeface="宋体"/>
              </a:rPr>
              <a:t> </a:t>
            </a:r>
            <a:r>
              <a:rPr sz="1971" b="1" spc="-4" dirty="0">
                <a:solidFill>
                  <a:srgbClr val="053CE8"/>
                </a:solidFill>
                <a:latin typeface="Arial"/>
                <a:cs typeface="Arial"/>
              </a:rPr>
              <a:t>= 4</a:t>
            </a:r>
            <a:r>
              <a:rPr sz="1971" b="1" spc="9" dirty="0">
                <a:solidFill>
                  <a:srgbClr val="053CE8"/>
                </a:solidFill>
                <a:latin typeface="Arial"/>
                <a:cs typeface="Arial"/>
              </a:rPr>
              <a:t> </a:t>
            </a:r>
            <a:r>
              <a:rPr sz="1971" b="1" spc="-9" dirty="0">
                <a:solidFill>
                  <a:srgbClr val="053CE8"/>
                </a:solidFill>
                <a:latin typeface="Arial"/>
                <a:cs typeface="Arial"/>
              </a:rPr>
              <a:t>bytes	</a:t>
            </a:r>
            <a:r>
              <a:rPr sz="1971" b="1" spc="-9" dirty="0">
                <a:solidFill>
                  <a:srgbClr val="053CE8"/>
                </a:solidFill>
                <a:latin typeface="宋体"/>
                <a:cs typeface="宋体"/>
              </a:rPr>
              <a:t>块大小</a:t>
            </a:r>
            <a:r>
              <a:rPr sz="1971" b="1" spc="-461" dirty="0">
                <a:solidFill>
                  <a:srgbClr val="053CE8"/>
                </a:solidFill>
                <a:latin typeface="宋体"/>
                <a:cs typeface="宋体"/>
              </a:rPr>
              <a:t> </a:t>
            </a:r>
            <a:r>
              <a:rPr sz="1971" b="1" spc="-4" dirty="0">
                <a:solidFill>
                  <a:srgbClr val="053CE8"/>
                </a:solidFill>
                <a:latin typeface="Arial"/>
                <a:cs typeface="Arial"/>
              </a:rPr>
              <a:t>= 4 </a:t>
            </a:r>
            <a:r>
              <a:rPr sz="1971" b="1" spc="-9" dirty="0">
                <a:solidFill>
                  <a:srgbClr val="053CE8"/>
                </a:solidFill>
                <a:latin typeface="Arial"/>
                <a:cs typeface="Arial"/>
              </a:rPr>
              <a:t>bytes</a:t>
            </a:r>
            <a:endParaRPr sz="1971">
              <a:latin typeface="Arial"/>
              <a:cs typeface="Arial"/>
            </a:endParaRPr>
          </a:p>
          <a:p>
            <a:pPr marL="534235" indent="-170683">
              <a:spcBef>
                <a:spcPts val="237"/>
              </a:spcBef>
              <a:buFont typeface="Arial"/>
              <a:buChar char="•"/>
              <a:tabLst>
                <a:tab pos="534804" algn="l"/>
              </a:tabLst>
            </a:pPr>
            <a:r>
              <a:rPr sz="1971" b="1" spc="-4" dirty="0">
                <a:solidFill>
                  <a:srgbClr val="053CE8"/>
                </a:solidFill>
                <a:latin typeface="Arial"/>
                <a:cs typeface="Arial"/>
              </a:rPr>
              <a:t>cache</a:t>
            </a:r>
            <a:r>
              <a:rPr sz="1971" b="1" spc="-4" dirty="0">
                <a:solidFill>
                  <a:srgbClr val="053CE8"/>
                </a:solidFill>
                <a:latin typeface="宋体"/>
                <a:cs typeface="宋体"/>
              </a:rPr>
              <a:t>中只能有唯一一个数据块</a:t>
            </a:r>
            <a:endParaRPr sz="1971">
              <a:latin typeface="宋体"/>
              <a:cs typeface="宋体"/>
            </a:endParaRPr>
          </a:p>
          <a:p>
            <a:pPr marL="11379">
              <a:spcBef>
                <a:spcPts val="237"/>
              </a:spcBef>
            </a:pPr>
            <a:r>
              <a:rPr sz="1971" spc="-4" dirty="0">
                <a:solidFill>
                  <a:srgbClr val="053CE8"/>
                </a:solidFill>
                <a:latin typeface="宋体"/>
                <a:cs typeface="宋体"/>
              </a:rPr>
              <a:t>°</a:t>
            </a:r>
            <a:r>
              <a:rPr sz="1971" b="1" spc="-4" dirty="0">
                <a:solidFill>
                  <a:srgbClr val="053CE8"/>
                </a:solidFill>
                <a:latin typeface="宋体"/>
                <a:cs typeface="宋体"/>
              </a:rPr>
              <a:t>真</a:t>
            </a:r>
            <a:r>
              <a:rPr sz="1971" b="1" spc="-4" dirty="0">
                <a:solidFill>
                  <a:srgbClr val="053CE8"/>
                </a:solidFill>
                <a:latin typeface="Arial"/>
                <a:cs typeface="Arial"/>
              </a:rPr>
              <a:t>:</a:t>
            </a:r>
            <a:r>
              <a:rPr sz="1971" b="1" spc="45" dirty="0">
                <a:solidFill>
                  <a:srgbClr val="053CE8"/>
                </a:solidFill>
                <a:latin typeface="Arial"/>
                <a:cs typeface="Arial"/>
              </a:rPr>
              <a:t> </a:t>
            </a:r>
            <a:r>
              <a:rPr sz="1971" b="1" spc="-4" dirty="0">
                <a:solidFill>
                  <a:srgbClr val="053CE8"/>
                </a:solidFill>
                <a:latin typeface="宋体"/>
                <a:cs typeface="宋体"/>
              </a:rPr>
              <a:t>如果正在访问一个信息项，那么很可能在最近的将来还将访问该信息项</a:t>
            </a:r>
            <a:endParaRPr sz="1971">
              <a:latin typeface="宋体"/>
              <a:cs typeface="宋体"/>
            </a:endParaRPr>
          </a:p>
          <a:p>
            <a:pPr marL="534235" indent="-170683">
              <a:spcBef>
                <a:spcPts val="233"/>
              </a:spcBef>
              <a:buFont typeface="Arial"/>
              <a:buChar char="•"/>
              <a:tabLst>
                <a:tab pos="534804" algn="l"/>
              </a:tabLst>
            </a:pPr>
            <a:r>
              <a:rPr sz="1971" b="1" spc="-4" dirty="0">
                <a:solidFill>
                  <a:srgbClr val="053CE8"/>
                </a:solidFill>
                <a:latin typeface="宋体"/>
                <a:cs typeface="宋体"/>
              </a:rPr>
              <a:t>但是，通常却不会立即再次使用该信息项</a:t>
            </a:r>
            <a:r>
              <a:rPr sz="1971" b="1" spc="-4" dirty="0">
                <a:solidFill>
                  <a:srgbClr val="053CE8"/>
                </a:solidFill>
                <a:latin typeface="Arial"/>
                <a:cs typeface="Arial"/>
              </a:rPr>
              <a:t>!!!</a:t>
            </a:r>
            <a:endParaRPr sz="1971">
              <a:latin typeface="Arial"/>
              <a:cs typeface="Arial"/>
            </a:endParaRPr>
          </a:p>
          <a:p>
            <a:pPr marL="534235" indent="-170683">
              <a:spcBef>
                <a:spcPts val="237"/>
              </a:spcBef>
              <a:buFont typeface="Arial"/>
              <a:buChar char="•"/>
              <a:tabLst>
                <a:tab pos="534804" algn="l"/>
              </a:tabLst>
            </a:pPr>
            <a:r>
              <a:rPr sz="1971" b="1" spc="-4" dirty="0">
                <a:solidFill>
                  <a:srgbClr val="053CE8"/>
                </a:solidFill>
                <a:latin typeface="宋体"/>
                <a:cs typeface="宋体"/>
              </a:rPr>
              <a:t>那么，再次访问该信息项时，仍然很可能会失效</a:t>
            </a:r>
            <a:endParaRPr sz="1971">
              <a:latin typeface="宋体"/>
              <a:cs typeface="宋体"/>
            </a:endParaRPr>
          </a:p>
          <a:p>
            <a:pPr marL="1012145" lvl="1" indent="-307228">
              <a:spcBef>
                <a:spcPts val="237"/>
              </a:spcBef>
              <a:buFont typeface="Arial"/>
              <a:buChar char="-"/>
              <a:tabLst>
                <a:tab pos="1012145" algn="l"/>
                <a:tab pos="1012715" algn="l"/>
              </a:tabLst>
            </a:pPr>
            <a:r>
              <a:rPr sz="1971" b="1" spc="-4" dirty="0">
                <a:solidFill>
                  <a:srgbClr val="053CE8"/>
                </a:solidFill>
                <a:latin typeface="宋体"/>
                <a:cs typeface="宋体"/>
              </a:rPr>
              <a:t>继续向</a:t>
            </a:r>
            <a:r>
              <a:rPr sz="1971" b="1" spc="-4" dirty="0">
                <a:solidFill>
                  <a:srgbClr val="053CE8"/>
                </a:solidFill>
                <a:latin typeface="Arial"/>
                <a:cs typeface="Arial"/>
              </a:rPr>
              <a:t>cache</a:t>
            </a:r>
            <a:r>
              <a:rPr sz="1971" b="1" spc="-4" dirty="0">
                <a:solidFill>
                  <a:srgbClr val="053CE8"/>
                </a:solidFill>
                <a:latin typeface="宋体"/>
                <a:cs typeface="宋体"/>
              </a:rPr>
              <a:t>中装入数据，但是在它们被再次使用之前会被强行排出</a:t>
            </a:r>
            <a:endParaRPr sz="1971">
              <a:latin typeface="宋体"/>
              <a:cs typeface="宋体"/>
            </a:endParaRPr>
          </a:p>
          <a:p>
            <a:pPr marL="1012145">
              <a:spcBef>
                <a:spcPts val="237"/>
              </a:spcBef>
            </a:pPr>
            <a:r>
              <a:rPr sz="1971" b="1" dirty="0">
                <a:solidFill>
                  <a:srgbClr val="053CE8"/>
                </a:solidFill>
                <a:latin typeface="Arial"/>
                <a:cs typeface="Arial"/>
              </a:rPr>
              <a:t>cache</a:t>
            </a:r>
            <a:endParaRPr sz="1971">
              <a:latin typeface="Arial"/>
              <a:cs typeface="Arial"/>
            </a:endParaRPr>
          </a:p>
          <a:p>
            <a:pPr marL="1012145" lvl="1" indent="-307228">
              <a:spcBef>
                <a:spcPts val="233"/>
              </a:spcBef>
              <a:buFont typeface="Arial"/>
              <a:buChar char="-"/>
              <a:tabLst>
                <a:tab pos="1012145" algn="l"/>
                <a:tab pos="1012715" algn="l"/>
              </a:tabLst>
            </a:pPr>
            <a:r>
              <a:rPr sz="1971" b="1" spc="-4" dirty="0">
                <a:solidFill>
                  <a:srgbClr val="053CE8"/>
                </a:solidFill>
                <a:latin typeface="Arial"/>
                <a:cs typeface="Arial"/>
              </a:rPr>
              <a:t>cache</a:t>
            </a:r>
            <a:r>
              <a:rPr sz="1971" b="1" spc="-4" dirty="0">
                <a:solidFill>
                  <a:srgbClr val="053CE8"/>
                </a:solidFill>
                <a:latin typeface="宋体"/>
                <a:cs typeface="宋体"/>
              </a:rPr>
              <a:t>设计人员最害怕出现的事情</a:t>
            </a:r>
            <a:r>
              <a:rPr sz="1971" b="1" spc="-4" dirty="0">
                <a:solidFill>
                  <a:srgbClr val="053CE8"/>
                </a:solidFill>
                <a:latin typeface="Arial"/>
                <a:cs typeface="Arial"/>
              </a:rPr>
              <a:t>:</a:t>
            </a:r>
            <a:r>
              <a:rPr sz="1971" b="1" spc="9" dirty="0">
                <a:solidFill>
                  <a:srgbClr val="053CE8"/>
                </a:solidFill>
                <a:latin typeface="Arial"/>
                <a:cs typeface="Arial"/>
              </a:rPr>
              <a:t> </a:t>
            </a:r>
            <a:r>
              <a:rPr sz="1971" b="1" spc="-4" dirty="0">
                <a:solidFill>
                  <a:srgbClr val="053CE8"/>
                </a:solidFill>
                <a:latin typeface="宋体"/>
                <a:cs typeface="宋体"/>
              </a:rPr>
              <a:t>乒乓现象</a:t>
            </a:r>
            <a:endParaRPr sz="1971">
              <a:latin typeface="宋体"/>
              <a:cs typeface="宋体"/>
            </a:endParaRPr>
          </a:p>
          <a:p>
            <a:pPr marL="11379">
              <a:spcBef>
                <a:spcPts val="237"/>
              </a:spcBef>
            </a:pPr>
            <a:r>
              <a:rPr sz="1971" spc="-4" dirty="0">
                <a:solidFill>
                  <a:srgbClr val="053CE8"/>
                </a:solidFill>
                <a:latin typeface="宋体"/>
                <a:cs typeface="宋体"/>
              </a:rPr>
              <a:t>°</a:t>
            </a:r>
            <a:r>
              <a:rPr sz="1971" b="1" spc="-4" dirty="0">
                <a:solidFill>
                  <a:srgbClr val="053CE8"/>
                </a:solidFill>
                <a:latin typeface="宋体"/>
                <a:cs typeface="宋体"/>
              </a:rPr>
              <a:t>冲突失效（</a:t>
            </a:r>
            <a:r>
              <a:rPr sz="1971" b="1" spc="-4" dirty="0">
                <a:solidFill>
                  <a:srgbClr val="053CE8"/>
                </a:solidFill>
                <a:latin typeface="Arial"/>
                <a:cs typeface="Arial"/>
              </a:rPr>
              <a:t>Conflict</a:t>
            </a:r>
            <a:r>
              <a:rPr sz="1971" b="1" spc="63" dirty="0">
                <a:solidFill>
                  <a:srgbClr val="053CE8"/>
                </a:solidFill>
                <a:latin typeface="Arial"/>
                <a:cs typeface="Arial"/>
              </a:rPr>
              <a:t> </a:t>
            </a:r>
            <a:r>
              <a:rPr sz="1971" b="1" spc="-4" dirty="0">
                <a:solidFill>
                  <a:srgbClr val="053CE8"/>
                </a:solidFill>
                <a:latin typeface="Arial"/>
                <a:cs typeface="Arial"/>
              </a:rPr>
              <a:t>Misses</a:t>
            </a:r>
            <a:r>
              <a:rPr sz="1971" b="1" spc="-4" dirty="0">
                <a:solidFill>
                  <a:srgbClr val="053CE8"/>
                </a:solidFill>
                <a:latin typeface="宋体"/>
                <a:cs typeface="宋体"/>
              </a:rPr>
              <a:t>）是下述原因导致的失效</a:t>
            </a:r>
            <a:r>
              <a:rPr sz="1971" b="1" spc="-4" dirty="0">
                <a:solidFill>
                  <a:srgbClr val="053CE8"/>
                </a:solidFill>
                <a:latin typeface="Arial"/>
                <a:cs typeface="Arial"/>
              </a:rPr>
              <a:t>:</a:t>
            </a:r>
            <a:endParaRPr sz="1971">
              <a:latin typeface="Arial"/>
              <a:cs typeface="Arial"/>
            </a:endParaRPr>
          </a:p>
          <a:p>
            <a:pPr marL="534235" indent="-170683">
              <a:spcBef>
                <a:spcPts val="237"/>
              </a:spcBef>
              <a:buFont typeface="Arial"/>
              <a:buChar char="•"/>
              <a:tabLst>
                <a:tab pos="534804" algn="l"/>
              </a:tabLst>
            </a:pPr>
            <a:r>
              <a:rPr sz="1971" b="1" spc="-4" dirty="0">
                <a:solidFill>
                  <a:srgbClr val="053CE8"/>
                </a:solidFill>
                <a:latin typeface="宋体"/>
                <a:cs typeface="宋体"/>
              </a:rPr>
              <a:t>不同的存储位置映射到同一</a:t>
            </a:r>
            <a:r>
              <a:rPr sz="1971" b="1" spc="-4" dirty="0">
                <a:solidFill>
                  <a:srgbClr val="053CE8"/>
                </a:solidFill>
                <a:latin typeface="Arial"/>
                <a:cs typeface="Arial"/>
              </a:rPr>
              <a:t>cache</a:t>
            </a:r>
            <a:r>
              <a:rPr sz="1971" b="1" spc="-4" dirty="0">
                <a:solidFill>
                  <a:srgbClr val="053CE8"/>
                </a:solidFill>
                <a:latin typeface="宋体"/>
                <a:cs typeface="宋体"/>
              </a:rPr>
              <a:t>索引</a:t>
            </a:r>
            <a:endParaRPr sz="1971">
              <a:latin typeface="宋体"/>
              <a:cs typeface="宋体"/>
            </a:endParaRPr>
          </a:p>
          <a:p>
            <a:pPr marL="1012145" lvl="1" indent="-307228">
              <a:spcBef>
                <a:spcPts val="237"/>
              </a:spcBef>
              <a:buFont typeface="Arial"/>
              <a:buChar char="-"/>
              <a:tabLst>
                <a:tab pos="1012145" algn="l"/>
                <a:tab pos="1012715" algn="l"/>
              </a:tabLst>
            </a:pPr>
            <a:r>
              <a:rPr sz="1971" b="1" spc="-4" dirty="0">
                <a:solidFill>
                  <a:srgbClr val="053CE8"/>
                </a:solidFill>
                <a:latin typeface="宋体"/>
                <a:cs typeface="宋体"/>
              </a:rPr>
              <a:t>解决方案</a:t>
            </a:r>
            <a:r>
              <a:rPr sz="1971" b="1" spc="-475" dirty="0">
                <a:solidFill>
                  <a:srgbClr val="053CE8"/>
                </a:solidFill>
                <a:latin typeface="宋体"/>
                <a:cs typeface="宋体"/>
              </a:rPr>
              <a:t> </a:t>
            </a:r>
            <a:r>
              <a:rPr sz="1971" b="1" spc="-4" dirty="0">
                <a:solidFill>
                  <a:srgbClr val="053CE8"/>
                </a:solidFill>
                <a:latin typeface="Arial"/>
                <a:cs typeface="Arial"/>
              </a:rPr>
              <a:t>1: </a:t>
            </a:r>
            <a:r>
              <a:rPr sz="1971" b="1" spc="-4" dirty="0">
                <a:solidFill>
                  <a:srgbClr val="053CE8"/>
                </a:solidFill>
                <a:latin typeface="宋体"/>
                <a:cs typeface="宋体"/>
              </a:rPr>
              <a:t>增大</a:t>
            </a:r>
            <a:r>
              <a:rPr sz="1971" b="1" spc="-4" dirty="0">
                <a:solidFill>
                  <a:srgbClr val="053CE8"/>
                </a:solidFill>
                <a:latin typeface="Arial"/>
                <a:cs typeface="Arial"/>
              </a:rPr>
              <a:t>cache</a:t>
            </a:r>
            <a:r>
              <a:rPr sz="1971" b="1" spc="-4" dirty="0">
                <a:solidFill>
                  <a:srgbClr val="053CE8"/>
                </a:solidFill>
                <a:latin typeface="宋体"/>
                <a:cs typeface="宋体"/>
              </a:rPr>
              <a:t>容量</a:t>
            </a:r>
            <a:endParaRPr sz="1971">
              <a:latin typeface="宋体"/>
              <a:cs typeface="宋体"/>
            </a:endParaRPr>
          </a:p>
          <a:p>
            <a:pPr marL="1012145" lvl="1" indent="-307228">
              <a:spcBef>
                <a:spcPts val="233"/>
              </a:spcBef>
              <a:buFont typeface="Arial"/>
              <a:buChar char="-"/>
              <a:tabLst>
                <a:tab pos="1012145" algn="l"/>
                <a:tab pos="1012715" algn="l"/>
              </a:tabLst>
            </a:pPr>
            <a:r>
              <a:rPr sz="1971" b="1" spc="-4" dirty="0">
                <a:solidFill>
                  <a:srgbClr val="053CE8"/>
                </a:solidFill>
                <a:latin typeface="宋体"/>
                <a:cs typeface="宋体"/>
              </a:rPr>
              <a:t>解决方案</a:t>
            </a:r>
            <a:r>
              <a:rPr sz="1971" b="1" spc="-455" dirty="0">
                <a:solidFill>
                  <a:srgbClr val="053CE8"/>
                </a:solidFill>
                <a:latin typeface="宋体"/>
                <a:cs typeface="宋体"/>
              </a:rPr>
              <a:t> </a:t>
            </a:r>
            <a:r>
              <a:rPr sz="1971" b="1" spc="-4" dirty="0">
                <a:solidFill>
                  <a:srgbClr val="053CE8"/>
                </a:solidFill>
                <a:latin typeface="Arial"/>
                <a:cs typeface="Arial"/>
              </a:rPr>
              <a:t>2: </a:t>
            </a:r>
            <a:r>
              <a:rPr sz="1971" b="1" spc="-4" dirty="0">
                <a:solidFill>
                  <a:srgbClr val="053CE8"/>
                </a:solidFill>
                <a:latin typeface="宋体"/>
                <a:cs typeface="宋体"/>
              </a:rPr>
              <a:t>对同一</a:t>
            </a:r>
            <a:r>
              <a:rPr sz="1971" b="1" spc="-4" dirty="0">
                <a:solidFill>
                  <a:srgbClr val="053CE8"/>
                </a:solidFill>
                <a:latin typeface="Arial"/>
                <a:cs typeface="Arial"/>
              </a:rPr>
              <a:t>Cache</a:t>
            </a:r>
            <a:r>
              <a:rPr sz="1971" b="1" spc="-4" dirty="0">
                <a:solidFill>
                  <a:srgbClr val="053CE8"/>
                </a:solidFill>
                <a:latin typeface="宋体"/>
                <a:cs typeface="宋体"/>
              </a:rPr>
              <a:t>索引可以有多个信息项</a:t>
            </a:r>
            <a:endParaRPr sz="1971">
              <a:latin typeface="宋体"/>
              <a:cs typeface="宋体"/>
            </a:endParaRPr>
          </a:p>
        </p:txBody>
      </p:sp>
      <p:sp>
        <p:nvSpPr>
          <p:cNvPr id="6" name="object 6"/>
          <p:cNvSpPr txBox="1"/>
          <p:nvPr/>
        </p:nvSpPr>
        <p:spPr>
          <a:xfrm>
            <a:off x="9512329" y="1210349"/>
            <a:ext cx="113783" cy="220510"/>
          </a:xfrm>
          <a:prstGeom prst="rect">
            <a:avLst/>
          </a:prstGeom>
        </p:spPr>
        <p:txBody>
          <a:bodyPr vert="horz" wrap="square" lIns="0" tIns="0" rIns="0" bIns="0" rtlCol="0">
            <a:spAutoFit/>
          </a:bodyPr>
          <a:lstStyle/>
          <a:p>
            <a:pPr marL="11379"/>
            <a:r>
              <a:rPr sz="1433" b="1" spc="-4" dirty="0">
                <a:latin typeface="Times New Roman"/>
                <a:cs typeface="Times New Roman"/>
              </a:rPr>
              <a:t>0</a:t>
            </a:r>
            <a:endParaRPr sz="1433">
              <a:latin typeface="Times New Roman"/>
              <a:cs typeface="Times New Roman"/>
            </a:endParaRPr>
          </a:p>
        </p:txBody>
      </p:sp>
      <p:sp>
        <p:nvSpPr>
          <p:cNvPr id="7" name="object 7"/>
          <p:cNvSpPr txBox="1"/>
          <p:nvPr/>
        </p:nvSpPr>
        <p:spPr>
          <a:xfrm>
            <a:off x="6820342" y="938294"/>
            <a:ext cx="920503" cy="220510"/>
          </a:xfrm>
          <a:prstGeom prst="rect">
            <a:avLst/>
          </a:prstGeom>
        </p:spPr>
        <p:txBody>
          <a:bodyPr vert="horz" wrap="square" lIns="0" tIns="0" rIns="0" bIns="0" rtlCol="0">
            <a:spAutoFit/>
          </a:bodyPr>
          <a:lstStyle/>
          <a:p>
            <a:pPr marL="11379"/>
            <a:r>
              <a:rPr sz="1433" b="1" spc="-4" dirty="0">
                <a:latin typeface="Times New Roman"/>
                <a:cs typeface="Times New Roman"/>
              </a:rPr>
              <a:t>Cache</a:t>
            </a:r>
            <a:r>
              <a:rPr sz="1433" b="1" spc="-63" dirty="0">
                <a:latin typeface="Times New Roman"/>
                <a:cs typeface="Times New Roman"/>
              </a:rPr>
              <a:t> </a:t>
            </a:r>
            <a:r>
              <a:rPr sz="1433" b="1" spc="-4" dirty="0">
                <a:latin typeface="宋体"/>
                <a:cs typeface="宋体"/>
              </a:rPr>
              <a:t>数据</a:t>
            </a:r>
            <a:endParaRPr sz="1433">
              <a:latin typeface="宋体"/>
              <a:cs typeface="宋体"/>
            </a:endParaRPr>
          </a:p>
        </p:txBody>
      </p:sp>
      <p:sp>
        <p:nvSpPr>
          <p:cNvPr id="8" name="object 8"/>
          <p:cNvSpPr txBox="1"/>
          <p:nvPr/>
        </p:nvSpPr>
        <p:spPr>
          <a:xfrm>
            <a:off x="2410894" y="938294"/>
            <a:ext cx="571759" cy="220510"/>
          </a:xfrm>
          <a:prstGeom prst="rect">
            <a:avLst/>
          </a:prstGeom>
        </p:spPr>
        <p:txBody>
          <a:bodyPr vert="horz" wrap="square" lIns="0" tIns="0" rIns="0" bIns="0" rtlCol="0">
            <a:spAutoFit/>
          </a:bodyPr>
          <a:lstStyle/>
          <a:p>
            <a:pPr marL="11379"/>
            <a:r>
              <a:rPr sz="1433" b="1" spc="-4" dirty="0">
                <a:latin typeface="宋体"/>
                <a:cs typeface="宋体"/>
              </a:rPr>
              <a:t>有效位</a:t>
            </a:r>
            <a:endParaRPr sz="1433">
              <a:latin typeface="宋体"/>
              <a:cs typeface="宋体"/>
            </a:endParaRPr>
          </a:p>
        </p:txBody>
      </p:sp>
      <p:sp>
        <p:nvSpPr>
          <p:cNvPr id="9" name="object 9"/>
          <p:cNvSpPr txBox="1"/>
          <p:nvPr/>
        </p:nvSpPr>
        <p:spPr>
          <a:xfrm>
            <a:off x="3417781" y="938294"/>
            <a:ext cx="919933" cy="220510"/>
          </a:xfrm>
          <a:prstGeom prst="rect">
            <a:avLst/>
          </a:prstGeom>
        </p:spPr>
        <p:txBody>
          <a:bodyPr vert="horz" wrap="square" lIns="0" tIns="0" rIns="0" bIns="0" rtlCol="0">
            <a:spAutoFit/>
          </a:bodyPr>
          <a:lstStyle/>
          <a:p>
            <a:pPr marL="11379"/>
            <a:r>
              <a:rPr sz="1433" b="1" spc="-4" dirty="0">
                <a:latin typeface="Times New Roman"/>
                <a:cs typeface="Times New Roman"/>
              </a:rPr>
              <a:t>Cache</a:t>
            </a:r>
            <a:r>
              <a:rPr sz="1433" b="1" spc="-67" dirty="0">
                <a:latin typeface="Times New Roman"/>
                <a:cs typeface="Times New Roman"/>
              </a:rPr>
              <a:t> </a:t>
            </a:r>
            <a:r>
              <a:rPr sz="1433" b="1" spc="-4" dirty="0">
                <a:latin typeface="宋体"/>
                <a:cs typeface="宋体"/>
              </a:rPr>
              <a:t>标签</a:t>
            </a:r>
            <a:endParaRPr sz="1433">
              <a:latin typeface="宋体"/>
              <a:cs typeface="宋体"/>
            </a:endParaRPr>
          </a:p>
        </p:txBody>
      </p:sp>
      <p:graphicFrame>
        <p:nvGraphicFramePr>
          <p:cNvPr id="10" name="object 10"/>
          <p:cNvGraphicFramePr>
            <a:graphicFrameLocks noGrp="1"/>
          </p:cNvGraphicFramePr>
          <p:nvPr/>
        </p:nvGraphicFramePr>
        <p:xfrm>
          <a:off x="6731820" y="1187480"/>
          <a:ext cx="2710875" cy="250323"/>
        </p:xfrm>
        <a:graphic>
          <a:graphicData uri="http://schemas.openxmlformats.org/drawingml/2006/table">
            <a:tbl>
              <a:tblPr firstRow="1" bandRow="1">
                <a:tableStyleId>{2D5ABB26-0587-4C30-8999-92F81FD0307C}</a:tableStyleId>
              </a:tblPr>
              <a:tblGrid>
                <a:gridCol w="652772">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665629">
                  <a:extLst>
                    <a:ext uri="{9D8B030D-6E8A-4147-A177-3AD203B41FA5}">
                      <a16:colId xmlns:a16="http://schemas.microsoft.com/office/drawing/2014/main" val="20002"/>
                    </a:ext>
                  </a:extLst>
                </a:gridCol>
                <a:gridCol w="652886">
                  <a:extLst>
                    <a:ext uri="{9D8B030D-6E8A-4147-A177-3AD203B41FA5}">
                      <a16:colId xmlns:a16="http://schemas.microsoft.com/office/drawing/2014/main" val="20003"/>
                    </a:ext>
                  </a:extLst>
                </a:gridCol>
              </a:tblGrid>
              <a:tr h="250323">
                <a:tc>
                  <a:txBody>
                    <a:bodyPr/>
                    <a:lstStyle/>
                    <a:p>
                      <a:pPr marL="60960">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sz="1400" b="1" spc="-5" dirty="0">
                          <a:solidFill>
                            <a:srgbClr val="EAEB5E"/>
                          </a:solidFill>
                          <a:latin typeface="Times New Roman"/>
                          <a:cs typeface="Times New Roman"/>
                        </a:rPr>
                        <a:t>3</a:t>
                      </a:r>
                      <a:endParaRPr sz="1400" dirty="0">
                        <a:latin typeface="Times New Roman"/>
                        <a:cs typeface="Times New Roman"/>
                      </a:endParaRPr>
                    </a:p>
                  </a:txBody>
                  <a:tcPr marL="0" marR="0" marT="22757" marB="0">
                    <a:lnR w="38100">
                      <a:solidFill>
                        <a:srgbClr val="FFFFFF"/>
                      </a:solidFill>
                      <a:prstDash val="solid"/>
                    </a:lnR>
                    <a:solidFill>
                      <a:srgbClr val="053CE8"/>
                    </a:solidFill>
                  </a:tcPr>
                </a:tc>
                <a:tc>
                  <a:txBody>
                    <a:bodyPr/>
                    <a:lstStyle/>
                    <a:p>
                      <a:pPr marL="139065">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sz="1400" b="1" spc="-5" dirty="0">
                          <a:solidFill>
                            <a:srgbClr val="EAEB5E"/>
                          </a:solidFill>
                          <a:latin typeface="Times New Roman"/>
                          <a:cs typeface="Times New Roman"/>
                        </a:rPr>
                        <a:t>2</a:t>
                      </a:r>
                      <a:endParaRPr sz="1400">
                        <a:latin typeface="Times New Roman"/>
                        <a:cs typeface="Times New Roman"/>
                      </a:endParaRPr>
                    </a:p>
                  </a:txBody>
                  <a:tcPr marL="0" marR="0" marT="22757" marB="0">
                    <a:lnL w="38100">
                      <a:solidFill>
                        <a:srgbClr val="FFFFFF"/>
                      </a:solidFill>
                      <a:prstDash val="solid"/>
                    </a:lnL>
                    <a:lnR w="38100">
                      <a:solidFill>
                        <a:srgbClr val="FFFFFF"/>
                      </a:solidFill>
                      <a:prstDash val="solid"/>
                    </a:lnR>
                    <a:solidFill>
                      <a:srgbClr val="053CE8"/>
                    </a:solidFill>
                  </a:tcPr>
                </a:tc>
                <a:tc>
                  <a:txBody>
                    <a:bodyPr/>
                    <a:lstStyle/>
                    <a:p>
                      <a:pPr marL="56515">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sz="1400" b="1" spc="-5" dirty="0">
                          <a:solidFill>
                            <a:srgbClr val="EAEB5E"/>
                          </a:solidFill>
                          <a:latin typeface="Times New Roman"/>
                          <a:cs typeface="Times New Roman"/>
                        </a:rPr>
                        <a:t>1</a:t>
                      </a:r>
                      <a:endParaRPr sz="1400">
                        <a:latin typeface="Times New Roman"/>
                        <a:cs typeface="Times New Roman"/>
                      </a:endParaRPr>
                    </a:p>
                  </a:txBody>
                  <a:tcPr marL="0" marR="0" marT="22757" marB="0">
                    <a:lnL w="38100">
                      <a:solidFill>
                        <a:srgbClr val="FFFFFF"/>
                      </a:solidFill>
                      <a:prstDash val="solid"/>
                    </a:lnL>
                    <a:lnR w="38100">
                      <a:solidFill>
                        <a:srgbClr val="FFFFFF"/>
                      </a:solidFill>
                      <a:prstDash val="solid"/>
                    </a:lnR>
                    <a:solidFill>
                      <a:srgbClr val="053CE8"/>
                    </a:solidFill>
                  </a:tcPr>
                </a:tc>
                <a:tc>
                  <a:txBody>
                    <a:bodyPr/>
                    <a:lstStyle/>
                    <a:p>
                      <a:pPr marL="56515">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sz="1400" b="1" spc="-5" dirty="0">
                          <a:solidFill>
                            <a:srgbClr val="EAEB5E"/>
                          </a:solidFill>
                          <a:latin typeface="Times New Roman"/>
                          <a:cs typeface="Times New Roman"/>
                        </a:rPr>
                        <a:t>0</a:t>
                      </a:r>
                      <a:endParaRPr sz="1400" dirty="0">
                        <a:latin typeface="Times New Roman"/>
                        <a:cs typeface="Times New Roman"/>
                      </a:endParaRPr>
                    </a:p>
                  </a:txBody>
                  <a:tcPr marL="0" marR="0" marT="22757" marB="0">
                    <a:lnL w="38100">
                      <a:solidFill>
                        <a:srgbClr val="FFFFFF"/>
                      </a:solidFill>
                      <a:prstDash val="solid"/>
                    </a:lnL>
                    <a:solidFill>
                      <a:srgbClr val="053CE8"/>
                    </a:solidFill>
                  </a:tcPr>
                </a:tc>
                <a:extLst>
                  <a:ext uri="{0D108BD9-81ED-4DB2-BD59-A6C34878D82A}">
                    <a16:rowId xmlns:a16="http://schemas.microsoft.com/office/drawing/2014/main" val="10000"/>
                  </a:ext>
                </a:extLst>
              </a:tr>
            </a:tbl>
          </a:graphicData>
        </a:graphic>
      </p:graphicFrame>
      <p:sp>
        <p:nvSpPr>
          <p:cNvPr id="11" name="object 11"/>
          <p:cNvSpPr/>
          <p:nvPr/>
        </p:nvSpPr>
        <p:spPr>
          <a:xfrm>
            <a:off x="2718017" y="1243004"/>
            <a:ext cx="297655" cy="275809"/>
          </a:xfrm>
          <a:prstGeom prst="rect">
            <a:avLst/>
          </a:prstGeom>
          <a:blipFill>
            <a:blip r:embed="rId3" cstate="print"/>
            <a:stretch>
              <a:fillRect/>
            </a:stretch>
          </a:blipFill>
        </p:spPr>
        <p:txBody>
          <a:bodyPr wrap="square" lIns="0" tIns="0" rIns="0" bIns="0" rtlCol="0"/>
          <a:lstStyle/>
          <a:p>
            <a:endParaRPr sz="1613"/>
          </a:p>
        </p:txBody>
      </p:sp>
      <p:sp>
        <p:nvSpPr>
          <p:cNvPr id="12" name="object 12"/>
          <p:cNvSpPr/>
          <p:nvPr/>
        </p:nvSpPr>
        <p:spPr>
          <a:xfrm>
            <a:off x="2662604" y="1187480"/>
            <a:ext cx="271655" cy="250323"/>
          </a:xfrm>
          <a:prstGeom prst="rect">
            <a:avLst/>
          </a:prstGeom>
          <a:blipFill>
            <a:blip r:embed="rId4" cstate="print"/>
            <a:stretch>
              <a:fillRect/>
            </a:stretch>
          </a:blipFill>
        </p:spPr>
        <p:txBody>
          <a:bodyPr wrap="square" lIns="0" tIns="0" rIns="0" bIns="0" rtlCol="0"/>
          <a:lstStyle/>
          <a:p>
            <a:endParaRPr sz="1613"/>
          </a:p>
        </p:txBody>
      </p:sp>
      <p:sp>
        <p:nvSpPr>
          <p:cNvPr id="13" name="object 13"/>
          <p:cNvSpPr/>
          <p:nvPr/>
        </p:nvSpPr>
        <p:spPr>
          <a:xfrm>
            <a:off x="2662604" y="1187480"/>
            <a:ext cx="271941" cy="250323"/>
          </a:xfrm>
          <a:custGeom>
            <a:avLst/>
            <a:gdLst/>
            <a:ahLst/>
            <a:cxnLst/>
            <a:rect l="l" t="t" r="r" b="b"/>
            <a:pathLst>
              <a:path w="303530" h="279400">
                <a:moveTo>
                  <a:pt x="0" y="279400"/>
                </a:moveTo>
                <a:lnTo>
                  <a:pt x="303212" y="279400"/>
                </a:lnTo>
                <a:lnTo>
                  <a:pt x="303212" y="0"/>
                </a:lnTo>
                <a:lnTo>
                  <a:pt x="0" y="0"/>
                </a:lnTo>
                <a:lnTo>
                  <a:pt x="0" y="279400"/>
                </a:lnTo>
                <a:close/>
              </a:path>
            </a:pathLst>
          </a:custGeom>
          <a:ln w="25400">
            <a:solidFill>
              <a:srgbClr val="000000"/>
            </a:solidFill>
          </a:ln>
        </p:spPr>
        <p:txBody>
          <a:bodyPr wrap="square" lIns="0" tIns="0" rIns="0" bIns="0" rtlCol="0"/>
          <a:lstStyle/>
          <a:p>
            <a:endParaRPr sz="1613"/>
          </a:p>
        </p:txBody>
      </p:sp>
      <p:sp>
        <p:nvSpPr>
          <p:cNvPr id="14" name="object 14"/>
          <p:cNvSpPr/>
          <p:nvPr/>
        </p:nvSpPr>
        <p:spPr>
          <a:xfrm>
            <a:off x="3309231" y="1243004"/>
            <a:ext cx="3182733" cy="275809"/>
          </a:xfrm>
          <a:prstGeom prst="rect">
            <a:avLst/>
          </a:prstGeom>
          <a:blipFill>
            <a:blip r:embed="rId5" cstate="print"/>
            <a:stretch>
              <a:fillRect/>
            </a:stretch>
          </a:blipFill>
        </p:spPr>
        <p:txBody>
          <a:bodyPr wrap="square" lIns="0" tIns="0" rIns="0" bIns="0" rtlCol="0"/>
          <a:lstStyle/>
          <a:p>
            <a:endParaRPr sz="1613"/>
          </a:p>
        </p:txBody>
      </p:sp>
      <p:sp>
        <p:nvSpPr>
          <p:cNvPr id="15" name="object 15"/>
          <p:cNvSpPr/>
          <p:nvPr/>
        </p:nvSpPr>
        <p:spPr>
          <a:xfrm>
            <a:off x="3254276" y="1187480"/>
            <a:ext cx="3156334" cy="250323"/>
          </a:xfrm>
          <a:custGeom>
            <a:avLst/>
            <a:gdLst/>
            <a:ahLst/>
            <a:cxnLst/>
            <a:rect l="l" t="t" r="r" b="b"/>
            <a:pathLst>
              <a:path w="3522979" h="279400">
                <a:moveTo>
                  <a:pt x="0" y="279400"/>
                </a:moveTo>
                <a:lnTo>
                  <a:pt x="3522726" y="279400"/>
                </a:lnTo>
                <a:lnTo>
                  <a:pt x="3522726" y="0"/>
                </a:lnTo>
                <a:lnTo>
                  <a:pt x="0" y="0"/>
                </a:lnTo>
                <a:lnTo>
                  <a:pt x="0" y="279400"/>
                </a:lnTo>
                <a:close/>
              </a:path>
            </a:pathLst>
          </a:custGeom>
          <a:solidFill>
            <a:srgbClr val="66FF66"/>
          </a:solidFill>
        </p:spPr>
        <p:txBody>
          <a:bodyPr wrap="square" lIns="0" tIns="0" rIns="0" bIns="0" rtlCol="0"/>
          <a:lstStyle/>
          <a:p>
            <a:endParaRPr sz="1613"/>
          </a:p>
        </p:txBody>
      </p:sp>
      <p:sp>
        <p:nvSpPr>
          <p:cNvPr id="16" name="object 16"/>
          <p:cNvSpPr/>
          <p:nvPr/>
        </p:nvSpPr>
        <p:spPr>
          <a:xfrm>
            <a:off x="3254276" y="1187480"/>
            <a:ext cx="3156334" cy="250323"/>
          </a:xfrm>
          <a:custGeom>
            <a:avLst/>
            <a:gdLst/>
            <a:ahLst/>
            <a:cxnLst/>
            <a:rect l="l" t="t" r="r" b="b"/>
            <a:pathLst>
              <a:path w="3522979" h="279400">
                <a:moveTo>
                  <a:pt x="0" y="279400"/>
                </a:moveTo>
                <a:lnTo>
                  <a:pt x="3522726" y="279400"/>
                </a:lnTo>
                <a:lnTo>
                  <a:pt x="3522726" y="0"/>
                </a:lnTo>
                <a:lnTo>
                  <a:pt x="0" y="0"/>
                </a:lnTo>
                <a:lnTo>
                  <a:pt x="0" y="279400"/>
                </a:lnTo>
                <a:close/>
              </a:path>
            </a:pathLst>
          </a:custGeom>
          <a:ln w="25400">
            <a:solidFill>
              <a:srgbClr val="000000"/>
            </a:solidFill>
          </a:ln>
        </p:spPr>
        <p:txBody>
          <a:bodyPr wrap="square" lIns="0" tIns="0" rIns="0" bIns="0" rtlCol="0"/>
          <a:lstStyle/>
          <a:p>
            <a:endParaRPr sz="1613"/>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23994" y="493303"/>
            <a:ext cx="6939131" cy="319511"/>
          </a:xfrm>
          <a:prstGeom prst="rect">
            <a:avLst/>
          </a:prstGeom>
        </p:spPr>
        <p:txBody>
          <a:bodyPr vert="horz" wrap="square" lIns="0" tIns="0" rIns="0" bIns="0" rtlCol="0">
            <a:spAutoFit/>
          </a:bodyPr>
          <a:lstStyle/>
          <a:p>
            <a:pPr marL="10541">
              <a:lnSpc>
                <a:spcPts val="2357"/>
              </a:lnSpc>
            </a:pPr>
            <a:r>
              <a:rPr sz="2800" b="1" spc="-8" dirty="0" err="1">
                <a:solidFill>
                  <a:srgbClr val="FF0000"/>
                </a:solidFill>
                <a:latin typeface="黑体"/>
                <a:cs typeface="黑体"/>
              </a:rPr>
              <a:t>Cache与主存之间的映射</a:t>
            </a:r>
            <a:r>
              <a:rPr sz="2800" b="1" spc="-8" dirty="0">
                <a:solidFill>
                  <a:srgbClr val="FF0000"/>
                </a:solidFill>
                <a:latin typeface="Microsoft JhengHei"/>
                <a:cs typeface="Microsoft JhengHei"/>
              </a:rPr>
              <a:t>—</a:t>
            </a:r>
            <a:r>
              <a:rPr sz="2800" b="1" spc="-8" dirty="0" err="1">
                <a:solidFill>
                  <a:srgbClr val="FF0000"/>
                </a:solidFill>
                <a:latin typeface="黑体"/>
                <a:cs typeface="黑体"/>
              </a:rPr>
              <a:t>直接映像</a:t>
            </a:r>
            <a:r>
              <a:rPr lang="zh-CN" altLang="en-US" sz="2800" b="1" spc="-8" dirty="0">
                <a:solidFill>
                  <a:srgbClr val="FF0000"/>
                </a:solidFill>
                <a:latin typeface="黑体"/>
                <a:cs typeface="黑体"/>
              </a:rPr>
              <a:t>优缺点</a:t>
            </a:r>
            <a:endParaRPr sz="2800" dirty="0">
              <a:latin typeface="黑体"/>
              <a:cs typeface="黑体"/>
            </a:endParaRPr>
          </a:p>
        </p:txBody>
      </p:sp>
      <p:sp>
        <p:nvSpPr>
          <p:cNvPr id="3" name="object 3"/>
          <p:cNvSpPr txBox="1">
            <a:spLocks noGrp="1"/>
          </p:cNvSpPr>
          <p:nvPr>
            <p:ph type="title"/>
          </p:nvPr>
        </p:nvSpPr>
        <p:spPr>
          <a:xfrm>
            <a:off x="2912679" y="1566793"/>
            <a:ext cx="2803864" cy="354905"/>
          </a:xfrm>
          <a:prstGeom prst="rect">
            <a:avLst/>
          </a:prstGeom>
        </p:spPr>
        <p:txBody>
          <a:bodyPr vert="horz" wrap="square" lIns="0" tIns="0" rIns="0" bIns="0" rtlCol="0" anchor="ctr">
            <a:spAutoFit/>
          </a:bodyPr>
          <a:lstStyle/>
          <a:p>
            <a:pPr marL="10541">
              <a:lnSpc>
                <a:spcPts val="2735"/>
              </a:lnSpc>
            </a:pPr>
            <a:r>
              <a:rPr dirty="0">
                <a:solidFill>
                  <a:srgbClr val="000000"/>
                </a:solidFill>
                <a:latin typeface="宋体"/>
                <a:cs typeface="宋体"/>
              </a:rPr>
              <a:t>直接映射</a:t>
            </a:r>
          </a:p>
        </p:txBody>
      </p:sp>
      <p:sp>
        <p:nvSpPr>
          <p:cNvPr id="5" name="object 5"/>
          <p:cNvSpPr txBox="1">
            <a:spLocks noGrp="1"/>
          </p:cNvSpPr>
          <p:nvPr>
            <p:ph type="sldNum" sz="quarter" idx="12"/>
          </p:nvPr>
        </p:nvSpPr>
        <p:spPr>
          <a:xfrm>
            <a:off x="8322189" y="6233847"/>
            <a:ext cx="2122954" cy="257544"/>
          </a:xfrm>
          <a:prstGeom prst="rect">
            <a:avLst/>
          </a:prstGeom>
        </p:spPr>
        <p:txBody>
          <a:bodyPr vert="horz" wrap="square" lIns="80682" tIns="40341" rIns="80682" bIns="40341" rtlCol="0" anchor="ctr">
            <a:spAutoFit/>
          </a:bodyPr>
          <a:lstStyle>
            <a:defPPr>
              <a:defRPr lang="zh-CN"/>
            </a:defPPr>
            <a:lvl1pPr marL="0" algn="r" defTabSz="806867" rtl="0" eaLnBrk="1" latinLnBrk="0" hangingPunct="1">
              <a:defRPr sz="929" kern="1200">
                <a:solidFill>
                  <a:schemeClr val="tx1">
                    <a:tint val="75000"/>
                  </a:schemeClr>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a:lstStyle>
          <a:p>
            <a:pPr marL="22413">
              <a:lnSpc>
                <a:spcPts val="1452"/>
              </a:lnSpc>
            </a:pPr>
            <a:fld id="{81D60167-4931-47E6-BA6A-407CBD079E47}" type="slidenum">
              <a:rPr lang="en-US" altLang="zh-CN" spc="-4"/>
              <a:pPr marL="22413">
                <a:lnSpc>
                  <a:spcPts val="1452"/>
                </a:lnSpc>
              </a:pPr>
              <a:t>31</a:t>
            </a:fld>
            <a:endParaRPr spc="-4" dirty="0"/>
          </a:p>
        </p:txBody>
      </p:sp>
      <p:sp>
        <p:nvSpPr>
          <p:cNvPr id="4" name="object 4"/>
          <p:cNvSpPr txBox="1"/>
          <p:nvPr/>
        </p:nvSpPr>
        <p:spPr>
          <a:xfrm>
            <a:off x="2912676" y="2197130"/>
            <a:ext cx="6530335" cy="3678251"/>
          </a:xfrm>
          <a:prstGeom prst="rect">
            <a:avLst/>
          </a:prstGeom>
        </p:spPr>
        <p:txBody>
          <a:bodyPr vert="horz" wrap="square" lIns="0" tIns="0" rIns="0" bIns="0" rtlCol="0">
            <a:spAutoFit/>
          </a:bodyPr>
          <a:lstStyle/>
          <a:p>
            <a:pPr marL="10541"/>
            <a:r>
              <a:rPr sz="2158" spc="4" dirty="0">
                <a:solidFill>
                  <a:srgbClr val="FF0000"/>
                </a:solidFill>
                <a:latin typeface="Lucida Sans"/>
                <a:cs typeface="Lucida Sans"/>
              </a:rPr>
              <a:t>❖</a:t>
            </a:r>
            <a:r>
              <a:rPr sz="2158" b="1" spc="4" dirty="0">
                <a:latin typeface="宋体"/>
                <a:cs typeface="宋体"/>
              </a:rPr>
              <a:t>优点：</a:t>
            </a:r>
            <a:endParaRPr sz="2158" dirty="0">
              <a:latin typeface="宋体"/>
              <a:cs typeface="宋体"/>
            </a:endParaRPr>
          </a:p>
          <a:p>
            <a:pPr marL="246128" marR="188680" indent="16865">
              <a:lnSpc>
                <a:spcPct val="139600"/>
              </a:lnSpc>
              <a:spcBef>
                <a:spcPts val="830"/>
              </a:spcBef>
            </a:pPr>
            <a:r>
              <a:rPr sz="1992" b="1" spc="-4" dirty="0">
                <a:latin typeface="华文细黑"/>
                <a:cs typeface="华文细黑"/>
              </a:rPr>
              <a:t>实现简单，只需利用主存地址中的区地址，与块地址对应的Cache块中Tag 进行1次比较，即可确定是否命中</a:t>
            </a:r>
            <a:endParaRPr sz="1992" dirty="0">
              <a:latin typeface="华文细黑"/>
              <a:cs typeface="华文细黑"/>
            </a:endParaRPr>
          </a:p>
          <a:p>
            <a:pPr marL="10541">
              <a:spcBef>
                <a:spcPts val="2208"/>
              </a:spcBef>
            </a:pPr>
            <a:r>
              <a:rPr sz="2158" spc="4" dirty="0">
                <a:solidFill>
                  <a:srgbClr val="FF0000"/>
                </a:solidFill>
                <a:latin typeface="Lucida Sans"/>
                <a:cs typeface="Lucida Sans"/>
              </a:rPr>
              <a:t>❖</a:t>
            </a:r>
            <a:r>
              <a:rPr sz="2158" b="1" spc="4" dirty="0">
                <a:latin typeface="宋体"/>
                <a:cs typeface="宋体"/>
              </a:rPr>
              <a:t>缺点：</a:t>
            </a:r>
            <a:endParaRPr sz="2158" dirty="0">
              <a:latin typeface="宋体"/>
              <a:cs typeface="宋体"/>
            </a:endParaRPr>
          </a:p>
          <a:p>
            <a:pPr marL="246128" marR="4216" indent="16865">
              <a:lnSpc>
                <a:spcPct val="139800"/>
              </a:lnSpc>
              <a:spcBef>
                <a:spcPts val="822"/>
              </a:spcBef>
            </a:pPr>
            <a:r>
              <a:rPr sz="1992" b="1" spc="-4" dirty="0">
                <a:latin typeface="华文细黑"/>
                <a:cs typeface="华文细黑"/>
              </a:rPr>
              <a:t>映射关系不灵活，因每个主存块只能固定地对应某个确</a:t>
            </a:r>
            <a:r>
              <a:rPr sz="1992" b="1" spc="-8" dirty="0">
                <a:latin typeface="华文细黑"/>
                <a:cs typeface="华文细黑"/>
              </a:rPr>
              <a:t>定的Cache块，会出现Cache有很多空闲，但新块不能</a:t>
            </a:r>
            <a:r>
              <a:rPr sz="1992" b="1" spc="-4" dirty="0">
                <a:latin typeface="华文细黑"/>
                <a:cs typeface="华文细黑"/>
              </a:rPr>
              <a:t>直接写入而需要替换的现象，Cache空间的利用不充分</a:t>
            </a:r>
            <a:endParaRPr sz="1992" dirty="0">
              <a:latin typeface="华文细黑"/>
              <a:cs typeface="华文细黑"/>
            </a:endParaRPr>
          </a:p>
        </p:txBody>
      </p:sp>
    </p:spTree>
    <p:extLst>
      <p:ext uri="{BB962C8B-B14F-4D97-AF65-F5344CB8AC3E}">
        <p14:creationId xmlns:p14="http://schemas.microsoft.com/office/powerpoint/2010/main" val="3922085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Grp="1" noChangeArrowheads="1"/>
          </p:cNvSpPr>
          <p:nvPr>
            <p:ph type="title"/>
          </p:nvPr>
        </p:nvSpPr>
        <p:spPr>
          <a:xfrm>
            <a:off x="838200" y="365125"/>
            <a:ext cx="10515600" cy="523517"/>
          </a:xfrm>
        </p:spPr>
        <p:txBody>
          <a:bodyPr>
            <a:normAutofit fontScale="90000"/>
          </a:bodyPr>
          <a:lstStyle/>
          <a:p>
            <a:r>
              <a:rPr lang="en-US" dirty="0"/>
              <a:t>Reducing Cache Miss Rates </a:t>
            </a:r>
          </a:p>
        </p:txBody>
      </p:sp>
      <p:sp>
        <p:nvSpPr>
          <p:cNvPr id="1678339" name="Rectangle 3"/>
          <p:cNvSpPr>
            <a:spLocks noGrp="1" noChangeArrowheads="1"/>
          </p:cNvSpPr>
          <p:nvPr>
            <p:ph type="body" idx="1"/>
          </p:nvPr>
        </p:nvSpPr>
        <p:spPr>
          <a:xfrm>
            <a:off x="1452093" y="888642"/>
            <a:ext cx="9385240" cy="5625130"/>
          </a:xfrm>
        </p:spPr>
        <p:txBody>
          <a:bodyPr>
            <a:normAutofit/>
          </a:bodyPr>
          <a:lstStyle/>
          <a:p>
            <a:pPr marL="457200" indent="-457200" algn="just">
              <a:buFont typeface="Wingdings" pitchFamily="2" charset="2"/>
              <a:buAutoNum type="arabicPeriod"/>
            </a:pPr>
            <a:r>
              <a:rPr lang="en-US" dirty="0"/>
              <a:t>Allow more flexible block placement</a:t>
            </a:r>
          </a:p>
          <a:p>
            <a:pPr algn="just">
              <a:spcBef>
                <a:spcPts val="0"/>
              </a:spcBef>
            </a:pPr>
            <a:r>
              <a:rPr lang="zh-CN" altLang="en-US" b="1" dirty="0">
                <a:solidFill>
                  <a:srgbClr val="0000FF"/>
                </a:solidFill>
                <a:latin typeface="华文中宋" panose="02010600040101010101" pitchFamily="2" charset="-122"/>
                <a:ea typeface="华文中宋" panose="02010600040101010101" pitchFamily="2" charset="-122"/>
              </a:rPr>
              <a:t>通过灵活放置块来减少</a:t>
            </a:r>
            <a:r>
              <a:rPr lang="en-US" altLang="zh-CN" b="1" dirty="0">
                <a:solidFill>
                  <a:srgbClr val="0000FF"/>
                </a:solidFill>
                <a:latin typeface="华文中宋" panose="02010600040101010101" pitchFamily="2" charset="-122"/>
                <a:ea typeface="华文中宋" panose="02010600040101010101" pitchFamily="2" charset="-122"/>
              </a:rPr>
              <a:t>Cache</a:t>
            </a:r>
            <a:r>
              <a:rPr lang="zh-CN" altLang="en-US" b="1" dirty="0">
                <a:solidFill>
                  <a:srgbClr val="0000FF"/>
                </a:solidFill>
                <a:latin typeface="华文中宋" panose="02010600040101010101" pitchFamily="2" charset="-122"/>
                <a:ea typeface="华文中宋" panose="02010600040101010101" pitchFamily="2" charset="-122"/>
              </a:rPr>
              <a:t>的缺失</a:t>
            </a:r>
          </a:p>
          <a:p>
            <a:pPr marL="457200" indent="-457200" algn="just"/>
            <a:r>
              <a:rPr lang="en-US" dirty="0"/>
              <a:t>In a </a:t>
            </a:r>
            <a:r>
              <a:rPr lang="en-US" dirty="0">
                <a:solidFill>
                  <a:schemeClr val="accent1"/>
                </a:solidFill>
              </a:rPr>
              <a:t>direct mapped</a:t>
            </a:r>
            <a:r>
              <a:rPr lang="en-US" dirty="0"/>
              <a:t> </a:t>
            </a:r>
            <a:r>
              <a:rPr lang="en-US" dirty="0">
                <a:solidFill>
                  <a:schemeClr val="accent1"/>
                </a:solidFill>
              </a:rPr>
              <a:t>cache</a:t>
            </a:r>
            <a:r>
              <a:rPr lang="en-US" dirty="0"/>
              <a:t> a memory block maps to exactly one cache block</a:t>
            </a:r>
          </a:p>
          <a:p>
            <a:pPr marL="457200" indent="-457200" algn="just"/>
            <a:r>
              <a:rPr lang="en-US" dirty="0"/>
              <a:t>At the other extreme, could allow a memory block to be mapped to </a:t>
            </a:r>
            <a:r>
              <a:rPr lang="en-US" i="1" dirty="0"/>
              <a:t>any</a:t>
            </a:r>
            <a:r>
              <a:rPr lang="en-US" dirty="0"/>
              <a:t> cache block – </a:t>
            </a:r>
            <a:r>
              <a:rPr lang="en-US" b="1" dirty="0">
                <a:solidFill>
                  <a:schemeClr val="accent1"/>
                </a:solidFill>
              </a:rPr>
              <a:t>fully associative cache</a:t>
            </a:r>
            <a:r>
              <a:rPr lang="zh-CN" altLang="en-US" dirty="0">
                <a:solidFill>
                  <a:schemeClr val="accent1"/>
                </a:solidFill>
              </a:rPr>
              <a:t>（</a:t>
            </a:r>
            <a:r>
              <a:rPr lang="zh-CN" altLang="en-US" sz="2400" b="1" dirty="0">
                <a:solidFill>
                  <a:srgbClr val="C00000"/>
                </a:solidFill>
                <a:latin typeface="+mn-ea"/>
              </a:rPr>
              <a:t>一个数据块可映射到</a:t>
            </a:r>
            <a:r>
              <a:rPr lang="en-US" altLang="zh-CN" sz="2400" b="1" dirty="0">
                <a:solidFill>
                  <a:srgbClr val="C00000"/>
                </a:solidFill>
                <a:latin typeface="+mn-ea"/>
              </a:rPr>
              <a:t>Cache</a:t>
            </a:r>
            <a:r>
              <a:rPr lang="zh-CN" altLang="en-US" sz="2400" b="1" dirty="0">
                <a:solidFill>
                  <a:srgbClr val="C00000"/>
                </a:solidFill>
                <a:latin typeface="+mn-ea"/>
              </a:rPr>
              <a:t>的任何位置</a:t>
            </a:r>
          </a:p>
          <a:p>
            <a:pPr marL="0" indent="0" algn="just">
              <a:buNone/>
            </a:pPr>
            <a:r>
              <a:rPr lang="zh-CN" altLang="en-US" sz="2400" b="1" dirty="0">
                <a:solidFill>
                  <a:srgbClr val="C00000"/>
                </a:solidFill>
                <a:latin typeface="+mn-ea"/>
              </a:rPr>
              <a:t>检索项多、硬件实现复杂，</a:t>
            </a:r>
            <a:r>
              <a:rPr lang="en-US" altLang="zh-CN" sz="2400" b="1" dirty="0">
                <a:solidFill>
                  <a:srgbClr val="C00000"/>
                </a:solidFill>
                <a:latin typeface="+mn-ea"/>
              </a:rPr>
              <a:t>Cache</a:t>
            </a:r>
            <a:r>
              <a:rPr lang="zh-CN" altLang="en-US" sz="2400" b="1" dirty="0">
                <a:solidFill>
                  <a:srgbClr val="C00000"/>
                </a:solidFill>
                <a:latin typeface="+mn-ea"/>
              </a:rPr>
              <a:t>利用率高）</a:t>
            </a:r>
            <a:endParaRPr lang="en-US" sz="2400" dirty="0">
              <a:solidFill>
                <a:srgbClr val="C00000"/>
              </a:solidFill>
            </a:endParaRPr>
          </a:p>
          <a:p>
            <a:pPr marL="457200" indent="-457200" algn="just"/>
            <a:r>
              <a:rPr lang="en-US" sz="3200" b="1" dirty="0">
                <a:solidFill>
                  <a:schemeClr val="accent1"/>
                </a:solidFill>
              </a:rPr>
              <a:t>n-way set associative</a:t>
            </a:r>
            <a:r>
              <a:rPr lang="zh-CN" altLang="en-US" b="1" dirty="0">
                <a:effectLst>
                  <a:outerShdw blurRad="38100" dist="38100" dir="2700000" algn="tl">
                    <a:srgbClr val="C0C0C0"/>
                  </a:outerShdw>
                </a:effectLst>
                <a:latin typeface="+mn-ea"/>
              </a:rPr>
              <a:t>是一种</a:t>
            </a:r>
            <a:r>
              <a:rPr lang="zh-CN" altLang="en-US" b="1" dirty="0">
                <a:solidFill>
                  <a:srgbClr val="0000FF"/>
                </a:solidFill>
                <a:effectLst>
                  <a:outerShdw blurRad="38100" dist="38100" dir="2700000" algn="tl">
                    <a:srgbClr val="C0C0C0"/>
                  </a:outerShdw>
                </a:effectLst>
                <a:latin typeface="+mn-ea"/>
              </a:rPr>
              <a:t>直接映射</a:t>
            </a:r>
            <a:r>
              <a:rPr lang="zh-CN" altLang="en-US" b="1" dirty="0">
                <a:effectLst>
                  <a:outerShdw blurRad="38100" dist="38100" dir="2700000" algn="tl">
                    <a:srgbClr val="C0C0C0"/>
                  </a:outerShdw>
                </a:effectLst>
                <a:latin typeface="+mn-ea"/>
              </a:rPr>
              <a:t>和</a:t>
            </a:r>
            <a:r>
              <a:rPr lang="zh-CN" altLang="en-US" b="1" dirty="0">
                <a:solidFill>
                  <a:srgbClr val="0000FF"/>
                </a:solidFill>
                <a:effectLst>
                  <a:outerShdw blurRad="38100" dist="38100" dir="2700000" algn="tl">
                    <a:srgbClr val="C0C0C0"/>
                  </a:outerShdw>
                </a:effectLst>
                <a:latin typeface="+mn-ea"/>
              </a:rPr>
              <a:t>全相联映射</a:t>
            </a:r>
            <a:r>
              <a:rPr lang="zh-CN" altLang="en-US" b="1" dirty="0">
                <a:effectLst>
                  <a:outerShdw blurRad="38100" dist="38100" dir="2700000" algn="tl">
                    <a:srgbClr val="C0C0C0"/>
                  </a:outerShdw>
                </a:effectLst>
                <a:latin typeface="+mn-ea"/>
              </a:rPr>
              <a:t>的折衷方案。主存和</a:t>
            </a:r>
            <a:r>
              <a:rPr lang="en-US" altLang="zh-CN" b="1" dirty="0">
                <a:effectLst>
                  <a:outerShdw blurRad="38100" dist="38100" dir="2700000" algn="tl">
                    <a:srgbClr val="C0C0C0"/>
                  </a:outerShdw>
                </a:effectLst>
                <a:latin typeface="+mn-ea"/>
              </a:rPr>
              <a:t>Cache</a:t>
            </a:r>
            <a:r>
              <a:rPr lang="zh-CN" altLang="en-US" b="1" dirty="0">
                <a:effectLst>
                  <a:outerShdw blurRad="38100" dist="38100" dir="2700000" algn="tl">
                    <a:srgbClr val="C0C0C0"/>
                  </a:outerShdw>
                </a:effectLst>
                <a:latin typeface="+mn-ea"/>
              </a:rPr>
              <a:t>都分组，主存中组内的页数与</a:t>
            </a:r>
            <a:r>
              <a:rPr lang="en-US" altLang="zh-CN" b="1" dirty="0">
                <a:effectLst>
                  <a:outerShdw blurRad="38100" dist="38100" dir="2700000" algn="tl">
                    <a:srgbClr val="C0C0C0"/>
                  </a:outerShdw>
                </a:effectLst>
                <a:latin typeface="+mn-ea"/>
              </a:rPr>
              <a:t>Cache</a:t>
            </a:r>
            <a:r>
              <a:rPr lang="zh-CN" altLang="en-US" b="1" dirty="0">
                <a:effectLst>
                  <a:outerShdw blurRad="38100" dist="38100" dir="2700000" algn="tl">
                    <a:srgbClr val="C0C0C0"/>
                  </a:outerShdw>
                </a:effectLst>
                <a:latin typeface="+mn-ea"/>
              </a:rPr>
              <a:t>的分组数相同。</a:t>
            </a:r>
            <a:endParaRPr lang="en-US" dirty="0">
              <a:solidFill>
                <a:schemeClr val="accent1"/>
              </a:solidFill>
            </a:endParaRPr>
          </a:p>
          <a:p>
            <a:pPr marL="876300" lvl="1" indent="-381000" algn="just">
              <a:buNone/>
            </a:pPr>
            <a:r>
              <a:rPr lang="en-US" dirty="0">
                <a:solidFill>
                  <a:srgbClr val="FF0000"/>
                </a:solidFill>
              </a:rPr>
              <a:t>(block address) modulo (# sets in the cache)</a:t>
            </a:r>
          </a:p>
        </p:txBody>
      </p:sp>
    </p:spTree>
    <p:extLst>
      <p:ext uri="{BB962C8B-B14F-4D97-AF65-F5344CB8AC3E}">
        <p14:creationId xmlns:p14="http://schemas.microsoft.com/office/powerpoint/2010/main" val="4011057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8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8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833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78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895" y="704359"/>
            <a:ext cx="4969444" cy="307777"/>
          </a:xfrm>
          <a:prstGeom prst="rect">
            <a:avLst/>
          </a:prstGeom>
        </p:spPr>
        <p:txBody>
          <a:bodyPr vert="horz" wrap="square" lIns="0" tIns="0" rIns="0" bIns="0" rtlCol="0" anchor="ctr">
            <a:spAutoFit/>
          </a:bodyPr>
          <a:lstStyle/>
          <a:p>
            <a:pPr marL="10541">
              <a:lnSpc>
                <a:spcPts val="2357"/>
              </a:lnSpc>
            </a:pPr>
            <a:r>
              <a:rPr sz="2471" spc="-12" dirty="0" err="1">
                <a:solidFill>
                  <a:srgbClr val="C00000"/>
                </a:solidFill>
                <a:latin typeface="微软雅黑" panose="020B0503020204020204" pitchFamily="34" charset="-122"/>
                <a:ea typeface="微软雅黑" panose="020B0503020204020204" pitchFamily="34" charset="-122"/>
                <a:cs typeface="黑体"/>
              </a:rPr>
              <a:t>Cache与主存之间的映射</a:t>
            </a:r>
            <a:r>
              <a:rPr sz="2471" spc="-12" dirty="0">
                <a:solidFill>
                  <a:srgbClr val="C00000"/>
                </a:solidFill>
                <a:latin typeface="微软雅黑" panose="020B0503020204020204" pitchFamily="34" charset="-122"/>
                <a:ea typeface="微软雅黑" panose="020B0503020204020204" pitchFamily="34" charset="-122"/>
              </a:rPr>
              <a:t>—</a:t>
            </a:r>
            <a:r>
              <a:rPr sz="2471" spc="-12" dirty="0">
                <a:solidFill>
                  <a:srgbClr val="C00000"/>
                </a:solidFill>
                <a:latin typeface="微软雅黑" panose="020B0503020204020204" pitchFamily="34" charset="-122"/>
                <a:ea typeface="微软雅黑" panose="020B0503020204020204" pitchFamily="34" charset="-122"/>
                <a:cs typeface="黑体"/>
              </a:rPr>
              <a:t>全相联</a:t>
            </a:r>
            <a:endParaRPr sz="2471" dirty="0">
              <a:solidFill>
                <a:srgbClr val="C00000"/>
              </a:solidFill>
              <a:latin typeface="微软雅黑" panose="020B0503020204020204" pitchFamily="34" charset="-122"/>
              <a:ea typeface="微软雅黑" panose="020B0503020204020204" pitchFamily="34" charset="-122"/>
              <a:cs typeface="黑体"/>
            </a:endParaRPr>
          </a:p>
        </p:txBody>
      </p:sp>
      <p:sp>
        <p:nvSpPr>
          <p:cNvPr id="84" name="object 84"/>
          <p:cNvSpPr txBox="1">
            <a:spLocks noGrp="1"/>
          </p:cNvSpPr>
          <p:nvPr>
            <p:ph type="sldNum" sz="quarter" idx="12"/>
          </p:nvPr>
        </p:nvSpPr>
        <p:spPr>
          <a:xfrm>
            <a:off x="8322189" y="6233847"/>
            <a:ext cx="2122954" cy="257544"/>
          </a:xfrm>
          <a:prstGeom prst="rect">
            <a:avLst/>
          </a:prstGeom>
        </p:spPr>
        <p:txBody>
          <a:bodyPr vert="horz" wrap="square" lIns="80682" tIns="40341" rIns="80682" bIns="40341" rtlCol="0" anchor="ctr">
            <a:spAutoFit/>
          </a:bodyPr>
          <a:lstStyle>
            <a:defPPr>
              <a:defRPr lang="zh-CN"/>
            </a:defPPr>
            <a:lvl1pPr marL="0" algn="r" defTabSz="806867" rtl="0" eaLnBrk="1" latinLnBrk="0" hangingPunct="1">
              <a:defRPr sz="929" kern="1200">
                <a:solidFill>
                  <a:schemeClr val="tx1">
                    <a:tint val="75000"/>
                  </a:schemeClr>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a:lstStyle>
          <a:p>
            <a:pPr marL="22413">
              <a:lnSpc>
                <a:spcPts val="1452"/>
              </a:lnSpc>
            </a:pPr>
            <a:fld id="{81D60167-4931-47E6-BA6A-407CBD079E47}" type="slidenum">
              <a:rPr lang="en-US" altLang="zh-CN" spc="-4"/>
              <a:pPr marL="22413">
                <a:lnSpc>
                  <a:spcPts val="1452"/>
                </a:lnSpc>
              </a:pPr>
              <a:t>33</a:t>
            </a:fld>
            <a:endParaRPr spc="-4" dirty="0"/>
          </a:p>
        </p:txBody>
      </p:sp>
      <p:sp>
        <p:nvSpPr>
          <p:cNvPr id="3" name="object 3"/>
          <p:cNvSpPr txBox="1"/>
          <p:nvPr/>
        </p:nvSpPr>
        <p:spPr>
          <a:xfrm>
            <a:off x="2699557" y="1292979"/>
            <a:ext cx="5303427" cy="1150251"/>
          </a:xfrm>
          <a:prstGeom prst="rect">
            <a:avLst/>
          </a:prstGeom>
        </p:spPr>
        <p:txBody>
          <a:bodyPr vert="horz" wrap="square" lIns="0" tIns="0" rIns="0" bIns="0" rtlCol="0">
            <a:spAutoFit/>
          </a:bodyPr>
          <a:lstStyle/>
          <a:p>
            <a:pPr marL="10541"/>
            <a:r>
              <a:rPr sz="1992" dirty="0">
                <a:solidFill>
                  <a:srgbClr val="FF0000"/>
                </a:solidFill>
                <a:latin typeface="Lucida Sans"/>
                <a:cs typeface="Lucida Sans"/>
              </a:rPr>
              <a:t>❖</a:t>
            </a:r>
            <a:r>
              <a:rPr sz="1992" b="1" dirty="0">
                <a:latin typeface="宋体"/>
                <a:cs typeface="宋体"/>
              </a:rPr>
              <a:t>全相联映射（</a:t>
            </a:r>
            <a:r>
              <a:rPr sz="1992" b="1" dirty="0">
                <a:latin typeface="Times New Roman"/>
                <a:cs typeface="Times New Roman"/>
              </a:rPr>
              <a:t>Associative</a:t>
            </a:r>
            <a:r>
              <a:rPr sz="1992" b="1" spc="-12" dirty="0">
                <a:latin typeface="Times New Roman"/>
                <a:cs typeface="Times New Roman"/>
              </a:rPr>
              <a:t> </a:t>
            </a:r>
            <a:r>
              <a:rPr sz="1992" b="1" spc="-4" dirty="0">
                <a:latin typeface="Times New Roman"/>
                <a:cs typeface="Times New Roman"/>
              </a:rPr>
              <a:t>Mapping</a:t>
            </a:r>
            <a:r>
              <a:rPr sz="1992" b="1" spc="-4" dirty="0">
                <a:latin typeface="宋体"/>
                <a:cs typeface="宋体"/>
              </a:rPr>
              <a:t>）</a:t>
            </a:r>
            <a:endParaRPr sz="1992" dirty="0">
              <a:latin typeface="宋体"/>
              <a:cs typeface="宋体"/>
            </a:endParaRPr>
          </a:p>
          <a:p>
            <a:pPr marL="612422" indent="-208181">
              <a:spcBef>
                <a:spcPts val="401"/>
              </a:spcBef>
              <a:buClr>
                <a:srgbClr val="001ADC"/>
              </a:buClr>
              <a:buFont typeface="Lucida Sans"/>
              <a:buChar char="➢"/>
              <a:tabLst>
                <a:tab pos="612949" algn="l"/>
              </a:tabLst>
            </a:pPr>
            <a:r>
              <a:rPr sz="1494" b="1" dirty="0">
                <a:latin typeface="宋体"/>
                <a:cs typeface="宋体"/>
              </a:rPr>
              <a:t>主存分为若干</a:t>
            </a:r>
            <a:r>
              <a:rPr sz="1494" b="1" dirty="0">
                <a:latin typeface="Times New Roman"/>
                <a:cs typeface="Times New Roman"/>
              </a:rPr>
              <a:t>Block</a:t>
            </a:r>
            <a:r>
              <a:rPr sz="1494" b="1" dirty="0">
                <a:latin typeface="宋体"/>
                <a:cs typeface="宋体"/>
              </a:rPr>
              <a:t>，</a:t>
            </a:r>
            <a:r>
              <a:rPr sz="1494" b="1" dirty="0">
                <a:latin typeface="Times New Roman"/>
                <a:cs typeface="Times New Roman"/>
              </a:rPr>
              <a:t>Cache</a:t>
            </a:r>
            <a:r>
              <a:rPr sz="1494" b="1" dirty="0">
                <a:latin typeface="宋体"/>
                <a:cs typeface="宋体"/>
              </a:rPr>
              <a:t>按同样大小分成若干</a:t>
            </a:r>
            <a:r>
              <a:rPr sz="1494" b="1" dirty="0">
                <a:latin typeface="Times New Roman"/>
                <a:cs typeface="Times New Roman"/>
              </a:rPr>
              <a:t>Block</a:t>
            </a:r>
            <a:r>
              <a:rPr sz="1494" b="1" dirty="0">
                <a:latin typeface="宋体"/>
                <a:cs typeface="宋体"/>
              </a:rPr>
              <a:t>，</a:t>
            </a:r>
            <a:endParaRPr sz="1494" dirty="0">
              <a:latin typeface="宋体"/>
              <a:cs typeface="宋体"/>
            </a:endParaRPr>
          </a:p>
          <a:p>
            <a:pPr marL="612422" indent="-208181">
              <a:spcBef>
                <a:spcPts val="360"/>
              </a:spcBef>
              <a:buClr>
                <a:srgbClr val="001ADC"/>
              </a:buClr>
              <a:buFont typeface="Lucida Sans"/>
              <a:buChar char="➢"/>
              <a:tabLst>
                <a:tab pos="612949" algn="l"/>
              </a:tabLst>
            </a:pPr>
            <a:r>
              <a:rPr sz="1494" b="1" dirty="0">
                <a:latin typeface="Times New Roman"/>
                <a:cs typeface="Times New Roman"/>
              </a:rPr>
              <a:t>Cache</a:t>
            </a:r>
            <a:r>
              <a:rPr sz="1494" b="1" dirty="0">
                <a:latin typeface="宋体"/>
                <a:cs typeface="宋体"/>
              </a:rPr>
              <a:t>中的</a:t>
            </a:r>
            <a:r>
              <a:rPr sz="1494" b="1" dirty="0">
                <a:latin typeface="Times New Roman"/>
                <a:cs typeface="Times New Roman"/>
              </a:rPr>
              <a:t>Block</a:t>
            </a:r>
            <a:r>
              <a:rPr sz="1494" b="1" dirty="0">
                <a:latin typeface="宋体"/>
                <a:cs typeface="宋体"/>
              </a:rPr>
              <a:t>数目显然比主存的</a:t>
            </a:r>
            <a:r>
              <a:rPr sz="1494" b="1" dirty="0">
                <a:latin typeface="Times New Roman"/>
                <a:cs typeface="Times New Roman"/>
              </a:rPr>
              <a:t>Block</a:t>
            </a:r>
            <a:r>
              <a:rPr sz="1494" b="1" dirty="0">
                <a:latin typeface="宋体"/>
                <a:cs typeface="宋体"/>
              </a:rPr>
              <a:t>数少得多。</a:t>
            </a:r>
            <a:endParaRPr sz="1494" dirty="0">
              <a:latin typeface="宋体"/>
              <a:cs typeface="宋体"/>
            </a:endParaRPr>
          </a:p>
          <a:p>
            <a:pPr marL="612422" indent="-208181">
              <a:spcBef>
                <a:spcPts val="370"/>
              </a:spcBef>
              <a:buClr>
                <a:srgbClr val="001ADC"/>
              </a:buClr>
              <a:buFont typeface="Lucida Sans"/>
              <a:buChar char="➢"/>
              <a:tabLst>
                <a:tab pos="612949" algn="l"/>
              </a:tabLst>
            </a:pPr>
            <a:r>
              <a:rPr sz="1494" b="1" dirty="0">
                <a:latin typeface="宋体"/>
                <a:cs typeface="宋体"/>
              </a:rPr>
              <a:t>主存中的某一</a:t>
            </a:r>
            <a:r>
              <a:rPr sz="1494" b="1" dirty="0">
                <a:latin typeface="Times New Roman"/>
                <a:cs typeface="Times New Roman"/>
              </a:rPr>
              <a:t>Block</a:t>
            </a:r>
            <a:r>
              <a:rPr sz="1494" b="1" dirty="0">
                <a:latin typeface="宋体"/>
                <a:cs typeface="宋体"/>
              </a:rPr>
              <a:t>可以映射到</a:t>
            </a:r>
            <a:r>
              <a:rPr sz="1494" b="1" dirty="0">
                <a:latin typeface="Times New Roman"/>
                <a:cs typeface="Times New Roman"/>
              </a:rPr>
              <a:t>Cache</a:t>
            </a:r>
            <a:r>
              <a:rPr sz="1494" b="1" dirty="0">
                <a:latin typeface="宋体"/>
                <a:cs typeface="宋体"/>
              </a:rPr>
              <a:t>中的任意一</a:t>
            </a:r>
            <a:r>
              <a:rPr sz="1494" b="1" dirty="0">
                <a:latin typeface="Times New Roman"/>
                <a:cs typeface="Times New Roman"/>
              </a:rPr>
              <a:t>Blcok</a:t>
            </a:r>
            <a:r>
              <a:rPr sz="1494" b="1" dirty="0">
                <a:latin typeface="宋体"/>
                <a:cs typeface="宋体"/>
              </a:rPr>
              <a:t>。</a:t>
            </a:r>
            <a:endParaRPr sz="1494" dirty="0">
              <a:latin typeface="宋体"/>
              <a:cs typeface="宋体"/>
            </a:endParaRPr>
          </a:p>
        </p:txBody>
      </p:sp>
      <p:sp>
        <p:nvSpPr>
          <p:cNvPr id="4" name="object 4"/>
          <p:cNvSpPr/>
          <p:nvPr/>
        </p:nvSpPr>
        <p:spPr>
          <a:xfrm>
            <a:off x="8625823" y="2473718"/>
            <a:ext cx="4216" cy="3529997"/>
          </a:xfrm>
          <a:custGeom>
            <a:avLst/>
            <a:gdLst/>
            <a:ahLst/>
            <a:cxnLst/>
            <a:rect l="l" t="t" r="r" b="b"/>
            <a:pathLst>
              <a:path w="5079" h="4253230">
                <a:moveTo>
                  <a:pt x="0" y="0"/>
                </a:moveTo>
                <a:lnTo>
                  <a:pt x="0" y="4252722"/>
                </a:lnTo>
                <a:lnTo>
                  <a:pt x="4572" y="4252722"/>
                </a:lnTo>
                <a:lnTo>
                  <a:pt x="4572" y="0"/>
                </a:lnTo>
                <a:lnTo>
                  <a:pt x="0" y="0"/>
                </a:lnTo>
                <a:close/>
              </a:path>
            </a:pathLst>
          </a:custGeom>
          <a:solidFill>
            <a:srgbClr val="FFFF49"/>
          </a:solidFill>
        </p:spPr>
        <p:txBody>
          <a:bodyPr wrap="square" lIns="0" tIns="0" rIns="0" bIns="0" rtlCol="0"/>
          <a:lstStyle/>
          <a:p>
            <a:endParaRPr sz="1494"/>
          </a:p>
        </p:txBody>
      </p:sp>
      <p:sp>
        <p:nvSpPr>
          <p:cNvPr id="5" name="object 5"/>
          <p:cNvSpPr/>
          <p:nvPr/>
        </p:nvSpPr>
        <p:spPr>
          <a:xfrm>
            <a:off x="4010371" y="2473718"/>
            <a:ext cx="4216" cy="3529997"/>
          </a:xfrm>
          <a:custGeom>
            <a:avLst/>
            <a:gdLst/>
            <a:ahLst/>
            <a:cxnLst/>
            <a:rect l="l" t="t" r="r" b="b"/>
            <a:pathLst>
              <a:path w="5080" h="4253230">
                <a:moveTo>
                  <a:pt x="0" y="0"/>
                </a:moveTo>
                <a:lnTo>
                  <a:pt x="0" y="4252722"/>
                </a:lnTo>
                <a:lnTo>
                  <a:pt x="4572" y="4252722"/>
                </a:lnTo>
                <a:lnTo>
                  <a:pt x="4572" y="0"/>
                </a:lnTo>
                <a:lnTo>
                  <a:pt x="0" y="0"/>
                </a:lnTo>
                <a:close/>
              </a:path>
            </a:pathLst>
          </a:custGeom>
          <a:solidFill>
            <a:srgbClr val="FFFF49"/>
          </a:solidFill>
        </p:spPr>
        <p:txBody>
          <a:bodyPr wrap="square" lIns="0" tIns="0" rIns="0" bIns="0" rtlCol="0"/>
          <a:lstStyle/>
          <a:p>
            <a:endParaRPr sz="1494"/>
          </a:p>
        </p:txBody>
      </p:sp>
      <p:sp>
        <p:nvSpPr>
          <p:cNvPr id="6" name="object 6"/>
          <p:cNvSpPr/>
          <p:nvPr/>
        </p:nvSpPr>
        <p:spPr>
          <a:xfrm>
            <a:off x="4014166" y="2477513"/>
            <a:ext cx="4611974" cy="3522092"/>
          </a:xfrm>
          <a:custGeom>
            <a:avLst/>
            <a:gdLst/>
            <a:ahLst/>
            <a:cxnLst/>
            <a:rect l="l" t="t" r="r" b="b"/>
            <a:pathLst>
              <a:path w="5556884" h="4243705">
                <a:moveTo>
                  <a:pt x="0" y="0"/>
                </a:moveTo>
                <a:lnTo>
                  <a:pt x="0" y="4243578"/>
                </a:lnTo>
                <a:lnTo>
                  <a:pt x="5556504" y="4243578"/>
                </a:lnTo>
                <a:lnTo>
                  <a:pt x="5556504" y="0"/>
                </a:lnTo>
                <a:lnTo>
                  <a:pt x="0" y="0"/>
                </a:lnTo>
                <a:close/>
              </a:path>
            </a:pathLst>
          </a:custGeom>
          <a:solidFill>
            <a:srgbClr val="FFFF49"/>
          </a:solidFill>
        </p:spPr>
        <p:txBody>
          <a:bodyPr wrap="square" lIns="0" tIns="0" rIns="0" bIns="0" rtlCol="0"/>
          <a:lstStyle/>
          <a:p>
            <a:endParaRPr sz="1494"/>
          </a:p>
        </p:txBody>
      </p:sp>
      <p:sp>
        <p:nvSpPr>
          <p:cNvPr id="7" name="object 7"/>
          <p:cNvSpPr/>
          <p:nvPr/>
        </p:nvSpPr>
        <p:spPr>
          <a:xfrm>
            <a:off x="4065392" y="3101719"/>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solidFill>
            <a:srgbClr val="B3B3B3"/>
          </a:solidFill>
        </p:spPr>
        <p:txBody>
          <a:bodyPr wrap="square" lIns="0" tIns="0" rIns="0" bIns="0" rtlCol="0"/>
          <a:lstStyle/>
          <a:p>
            <a:endParaRPr sz="1494"/>
          </a:p>
        </p:txBody>
      </p:sp>
      <p:sp>
        <p:nvSpPr>
          <p:cNvPr id="8" name="object 8"/>
          <p:cNvSpPr/>
          <p:nvPr/>
        </p:nvSpPr>
        <p:spPr>
          <a:xfrm>
            <a:off x="4065392" y="3101719"/>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ln w="5753">
            <a:solidFill>
              <a:srgbClr val="0000FF"/>
            </a:solidFill>
          </a:ln>
        </p:spPr>
        <p:txBody>
          <a:bodyPr wrap="square" lIns="0" tIns="0" rIns="0" bIns="0" rtlCol="0"/>
          <a:lstStyle/>
          <a:p>
            <a:endParaRPr sz="1494"/>
          </a:p>
        </p:txBody>
      </p:sp>
      <p:sp>
        <p:nvSpPr>
          <p:cNvPr id="9" name="object 9"/>
          <p:cNvSpPr/>
          <p:nvPr/>
        </p:nvSpPr>
        <p:spPr>
          <a:xfrm>
            <a:off x="4628885" y="3101720"/>
            <a:ext cx="1127828" cy="392104"/>
          </a:xfrm>
          <a:custGeom>
            <a:avLst/>
            <a:gdLst/>
            <a:ahLst/>
            <a:cxnLst/>
            <a:rect l="l" t="t" r="r" b="b"/>
            <a:pathLst>
              <a:path w="1358900" h="472439">
                <a:moveTo>
                  <a:pt x="0" y="0"/>
                </a:moveTo>
                <a:lnTo>
                  <a:pt x="0" y="472439"/>
                </a:lnTo>
                <a:lnTo>
                  <a:pt x="1358646" y="472439"/>
                </a:lnTo>
                <a:lnTo>
                  <a:pt x="1358646" y="0"/>
                </a:lnTo>
                <a:lnTo>
                  <a:pt x="0" y="0"/>
                </a:lnTo>
                <a:close/>
              </a:path>
            </a:pathLst>
          </a:custGeom>
          <a:solidFill>
            <a:srgbClr val="FFFFFF"/>
          </a:solidFill>
        </p:spPr>
        <p:txBody>
          <a:bodyPr wrap="square" lIns="0" tIns="0" rIns="0" bIns="0" rtlCol="0"/>
          <a:lstStyle/>
          <a:p>
            <a:endParaRPr sz="1494"/>
          </a:p>
        </p:txBody>
      </p:sp>
      <p:sp>
        <p:nvSpPr>
          <p:cNvPr id="10" name="object 10"/>
          <p:cNvSpPr/>
          <p:nvPr/>
        </p:nvSpPr>
        <p:spPr>
          <a:xfrm>
            <a:off x="4628885" y="3101720"/>
            <a:ext cx="1127828" cy="392104"/>
          </a:xfrm>
          <a:custGeom>
            <a:avLst/>
            <a:gdLst/>
            <a:ahLst/>
            <a:cxnLst/>
            <a:rect l="l" t="t" r="r" b="b"/>
            <a:pathLst>
              <a:path w="1358900" h="472439">
                <a:moveTo>
                  <a:pt x="0" y="0"/>
                </a:moveTo>
                <a:lnTo>
                  <a:pt x="0" y="472439"/>
                </a:lnTo>
                <a:lnTo>
                  <a:pt x="1358646" y="472439"/>
                </a:lnTo>
                <a:lnTo>
                  <a:pt x="1358646" y="0"/>
                </a:lnTo>
                <a:lnTo>
                  <a:pt x="0" y="0"/>
                </a:lnTo>
                <a:close/>
              </a:path>
            </a:pathLst>
          </a:custGeom>
          <a:ln w="5753">
            <a:solidFill>
              <a:srgbClr val="000000"/>
            </a:solidFill>
          </a:ln>
        </p:spPr>
        <p:txBody>
          <a:bodyPr wrap="square" lIns="0" tIns="0" rIns="0" bIns="0" rtlCol="0"/>
          <a:lstStyle/>
          <a:p>
            <a:endParaRPr sz="1494"/>
          </a:p>
        </p:txBody>
      </p:sp>
      <p:sp>
        <p:nvSpPr>
          <p:cNvPr id="11" name="object 11"/>
          <p:cNvSpPr/>
          <p:nvPr/>
        </p:nvSpPr>
        <p:spPr>
          <a:xfrm>
            <a:off x="4853397" y="3240220"/>
            <a:ext cx="524914" cy="100661"/>
          </a:xfrm>
          <a:custGeom>
            <a:avLst/>
            <a:gdLst/>
            <a:ahLst/>
            <a:cxnLst/>
            <a:rect l="l" t="t" r="r" b="b"/>
            <a:pathLst>
              <a:path w="632460" h="121285">
                <a:moveTo>
                  <a:pt x="135636" y="35052"/>
                </a:moveTo>
                <a:lnTo>
                  <a:pt x="135636" y="24384"/>
                </a:lnTo>
                <a:lnTo>
                  <a:pt x="134112" y="19812"/>
                </a:lnTo>
                <a:lnTo>
                  <a:pt x="130301" y="16002"/>
                </a:lnTo>
                <a:lnTo>
                  <a:pt x="126492" y="11430"/>
                </a:lnTo>
                <a:lnTo>
                  <a:pt x="122682" y="8382"/>
                </a:lnTo>
                <a:lnTo>
                  <a:pt x="117348" y="6096"/>
                </a:lnTo>
                <a:lnTo>
                  <a:pt x="112013" y="3048"/>
                </a:lnTo>
                <a:lnTo>
                  <a:pt x="0" y="0"/>
                </a:lnTo>
                <a:lnTo>
                  <a:pt x="0" y="118872"/>
                </a:lnTo>
                <a:lnTo>
                  <a:pt x="35051" y="118833"/>
                </a:lnTo>
                <a:lnTo>
                  <a:pt x="35051" y="19812"/>
                </a:lnTo>
                <a:lnTo>
                  <a:pt x="84582" y="19812"/>
                </a:lnTo>
                <a:lnTo>
                  <a:pt x="89915" y="20574"/>
                </a:lnTo>
                <a:lnTo>
                  <a:pt x="94487" y="22098"/>
                </a:lnTo>
                <a:lnTo>
                  <a:pt x="100584" y="26670"/>
                </a:lnTo>
                <a:lnTo>
                  <a:pt x="102108" y="29718"/>
                </a:lnTo>
                <a:lnTo>
                  <a:pt x="102108" y="71628"/>
                </a:lnTo>
                <a:lnTo>
                  <a:pt x="104394" y="73914"/>
                </a:lnTo>
                <a:lnTo>
                  <a:pt x="106680" y="76962"/>
                </a:lnTo>
                <a:lnTo>
                  <a:pt x="108203" y="80010"/>
                </a:lnTo>
                <a:lnTo>
                  <a:pt x="108203" y="117475"/>
                </a:lnTo>
                <a:lnTo>
                  <a:pt x="109727" y="117348"/>
                </a:lnTo>
                <a:lnTo>
                  <a:pt x="111251" y="117043"/>
                </a:lnTo>
                <a:lnTo>
                  <a:pt x="111251" y="55626"/>
                </a:lnTo>
                <a:lnTo>
                  <a:pt x="118872" y="53340"/>
                </a:lnTo>
                <a:lnTo>
                  <a:pt x="124968" y="49530"/>
                </a:lnTo>
                <a:lnTo>
                  <a:pt x="128777" y="44958"/>
                </a:lnTo>
                <a:lnTo>
                  <a:pt x="133350" y="40386"/>
                </a:lnTo>
                <a:lnTo>
                  <a:pt x="135636" y="35052"/>
                </a:lnTo>
                <a:close/>
              </a:path>
              <a:path w="632460" h="121285">
                <a:moveTo>
                  <a:pt x="102108" y="71628"/>
                </a:moveTo>
                <a:lnTo>
                  <a:pt x="102108" y="37337"/>
                </a:lnTo>
                <a:lnTo>
                  <a:pt x="99822" y="40386"/>
                </a:lnTo>
                <a:lnTo>
                  <a:pt x="93725" y="44958"/>
                </a:lnTo>
                <a:lnTo>
                  <a:pt x="88392" y="46482"/>
                </a:lnTo>
                <a:lnTo>
                  <a:pt x="82486" y="46596"/>
                </a:lnTo>
                <a:lnTo>
                  <a:pt x="79248" y="47244"/>
                </a:lnTo>
                <a:lnTo>
                  <a:pt x="35051" y="47244"/>
                </a:lnTo>
                <a:lnTo>
                  <a:pt x="35051" y="67056"/>
                </a:lnTo>
                <a:lnTo>
                  <a:pt x="63246" y="67056"/>
                </a:lnTo>
                <a:lnTo>
                  <a:pt x="73794" y="67186"/>
                </a:lnTo>
                <a:lnTo>
                  <a:pt x="82486" y="67532"/>
                </a:lnTo>
                <a:lnTo>
                  <a:pt x="89177" y="68020"/>
                </a:lnTo>
                <a:lnTo>
                  <a:pt x="93725" y="68580"/>
                </a:lnTo>
                <a:lnTo>
                  <a:pt x="98298" y="70104"/>
                </a:lnTo>
                <a:lnTo>
                  <a:pt x="102108" y="71628"/>
                </a:lnTo>
                <a:close/>
              </a:path>
              <a:path w="632460" h="121285">
                <a:moveTo>
                  <a:pt x="108203" y="117475"/>
                </a:moveTo>
                <a:lnTo>
                  <a:pt x="108203" y="87630"/>
                </a:lnTo>
                <a:lnTo>
                  <a:pt x="106680" y="90678"/>
                </a:lnTo>
                <a:lnTo>
                  <a:pt x="103632" y="93726"/>
                </a:lnTo>
                <a:lnTo>
                  <a:pt x="99822" y="96012"/>
                </a:lnTo>
                <a:lnTo>
                  <a:pt x="96012" y="97536"/>
                </a:lnTo>
                <a:lnTo>
                  <a:pt x="90677" y="98298"/>
                </a:lnTo>
                <a:lnTo>
                  <a:pt x="86677" y="98384"/>
                </a:lnTo>
                <a:lnTo>
                  <a:pt x="79248" y="99060"/>
                </a:lnTo>
                <a:lnTo>
                  <a:pt x="35051" y="99060"/>
                </a:lnTo>
                <a:lnTo>
                  <a:pt x="35051" y="118833"/>
                </a:lnTo>
                <a:lnTo>
                  <a:pt x="88392" y="118706"/>
                </a:lnTo>
                <a:lnTo>
                  <a:pt x="94571" y="118550"/>
                </a:lnTo>
                <a:lnTo>
                  <a:pt x="108203" y="117475"/>
                </a:lnTo>
                <a:close/>
              </a:path>
              <a:path w="632460" h="121285">
                <a:moveTo>
                  <a:pt x="144018" y="89916"/>
                </a:moveTo>
                <a:lnTo>
                  <a:pt x="144018" y="77724"/>
                </a:lnTo>
                <a:lnTo>
                  <a:pt x="140970" y="71628"/>
                </a:lnTo>
                <a:lnTo>
                  <a:pt x="111251" y="55626"/>
                </a:lnTo>
                <a:lnTo>
                  <a:pt x="111251" y="117043"/>
                </a:lnTo>
                <a:lnTo>
                  <a:pt x="117348" y="115824"/>
                </a:lnTo>
                <a:lnTo>
                  <a:pt x="123444" y="112776"/>
                </a:lnTo>
                <a:lnTo>
                  <a:pt x="130301" y="109728"/>
                </a:lnTo>
                <a:lnTo>
                  <a:pt x="134874" y="105156"/>
                </a:lnTo>
                <a:lnTo>
                  <a:pt x="138684" y="100584"/>
                </a:lnTo>
                <a:lnTo>
                  <a:pt x="142494" y="95250"/>
                </a:lnTo>
                <a:lnTo>
                  <a:pt x="144018" y="89916"/>
                </a:lnTo>
                <a:close/>
              </a:path>
              <a:path w="632460" h="121285">
                <a:moveTo>
                  <a:pt x="205739" y="118872"/>
                </a:moveTo>
                <a:lnTo>
                  <a:pt x="205739" y="0"/>
                </a:lnTo>
                <a:lnTo>
                  <a:pt x="172974" y="0"/>
                </a:lnTo>
                <a:lnTo>
                  <a:pt x="172974" y="118872"/>
                </a:lnTo>
                <a:lnTo>
                  <a:pt x="205739" y="118872"/>
                </a:lnTo>
                <a:close/>
              </a:path>
              <a:path w="632460" h="121285">
                <a:moveTo>
                  <a:pt x="360425" y="75437"/>
                </a:moveTo>
                <a:lnTo>
                  <a:pt x="332410" y="37873"/>
                </a:lnTo>
                <a:lnTo>
                  <a:pt x="295656" y="30480"/>
                </a:lnTo>
                <a:lnTo>
                  <a:pt x="286785" y="30896"/>
                </a:lnTo>
                <a:lnTo>
                  <a:pt x="249745" y="43148"/>
                </a:lnTo>
                <a:lnTo>
                  <a:pt x="231648" y="67056"/>
                </a:lnTo>
                <a:lnTo>
                  <a:pt x="231648" y="74676"/>
                </a:lnTo>
                <a:lnTo>
                  <a:pt x="249840" y="108965"/>
                </a:lnTo>
                <a:lnTo>
                  <a:pt x="265938" y="116428"/>
                </a:lnTo>
                <a:lnTo>
                  <a:pt x="265938" y="67056"/>
                </a:lnTo>
                <a:lnTo>
                  <a:pt x="268224" y="60960"/>
                </a:lnTo>
                <a:lnTo>
                  <a:pt x="280415" y="51816"/>
                </a:lnTo>
                <a:lnTo>
                  <a:pt x="287274" y="49530"/>
                </a:lnTo>
                <a:lnTo>
                  <a:pt x="304800" y="49530"/>
                </a:lnTo>
                <a:lnTo>
                  <a:pt x="311658" y="51816"/>
                </a:lnTo>
                <a:lnTo>
                  <a:pt x="317753" y="56387"/>
                </a:lnTo>
                <a:lnTo>
                  <a:pt x="323088" y="60960"/>
                </a:lnTo>
                <a:lnTo>
                  <a:pt x="326136" y="67056"/>
                </a:lnTo>
                <a:lnTo>
                  <a:pt x="326136" y="116114"/>
                </a:lnTo>
                <a:lnTo>
                  <a:pt x="332422" y="113764"/>
                </a:lnTo>
                <a:lnTo>
                  <a:pt x="342138" y="108204"/>
                </a:lnTo>
                <a:lnTo>
                  <a:pt x="350139" y="101369"/>
                </a:lnTo>
                <a:lnTo>
                  <a:pt x="355854" y="93535"/>
                </a:lnTo>
                <a:lnTo>
                  <a:pt x="359283" y="84843"/>
                </a:lnTo>
                <a:lnTo>
                  <a:pt x="360425" y="75437"/>
                </a:lnTo>
                <a:close/>
              </a:path>
              <a:path w="632460" h="121285">
                <a:moveTo>
                  <a:pt x="326136" y="116114"/>
                </a:moveTo>
                <a:lnTo>
                  <a:pt x="326136" y="84582"/>
                </a:lnTo>
                <a:lnTo>
                  <a:pt x="323088" y="90678"/>
                </a:lnTo>
                <a:lnTo>
                  <a:pt x="317753" y="95250"/>
                </a:lnTo>
                <a:lnTo>
                  <a:pt x="311658" y="99822"/>
                </a:lnTo>
                <a:lnTo>
                  <a:pt x="304800" y="102108"/>
                </a:lnTo>
                <a:lnTo>
                  <a:pt x="287274" y="102108"/>
                </a:lnTo>
                <a:lnTo>
                  <a:pt x="280415" y="99822"/>
                </a:lnTo>
                <a:lnTo>
                  <a:pt x="268224" y="90678"/>
                </a:lnTo>
                <a:lnTo>
                  <a:pt x="265938" y="84582"/>
                </a:lnTo>
                <a:lnTo>
                  <a:pt x="265938" y="116428"/>
                </a:lnTo>
                <a:lnTo>
                  <a:pt x="271664" y="117943"/>
                </a:lnTo>
                <a:lnTo>
                  <a:pt x="279749" y="119634"/>
                </a:lnTo>
                <a:lnTo>
                  <a:pt x="287976" y="120753"/>
                </a:lnTo>
                <a:lnTo>
                  <a:pt x="296418" y="121158"/>
                </a:lnTo>
                <a:lnTo>
                  <a:pt x="309562" y="120312"/>
                </a:lnTo>
                <a:lnTo>
                  <a:pt x="321564" y="117824"/>
                </a:lnTo>
                <a:lnTo>
                  <a:pt x="326136" y="116114"/>
                </a:lnTo>
                <a:close/>
              </a:path>
              <a:path w="632460" h="121285">
                <a:moveTo>
                  <a:pt x="494538" y="57912"/>
                </a:moveTo>
                <a:lnTo>
                  <a:pt x="459390" y="32194"/>
                </a:lnTo>
                <a:lnTo>
                  <a:pt x="438912" y="30480"/>
                </a:lnTo>
                <a:lnTo>
                  <a:pt x="425791" y="31206"/>
                </a:lnTo>
                <a:lnTo>
                  <a:pt x="387715" y="49089"/>
                </a:lnTo>
                <a:lnTo>
                  <a:pt x="378713" y="76200"/>
                </a:lnTo>
                <a:lnTo>
                  <a:pt x="379714" y="86034"/>
                </a:lnTo>
                <a:lnTo>
                  <a:pt x="412242" y="117415"/>
                </a:lnTo>
                <a:lnTo>
                  <a:pt x="412242" y="64770"/>
                </a:lnTo>
                <a:lnTo>
                  <a:pt x="414527" y="58674"/>
                </a:lnTo>
                <a:lnTo>
                  <a:pt x="419862" y="54864"/>
                </a:lnTo>
                <a:lnTo>
                  <a:pt x="424434" y="50292"/>
                </a:lnTo>
                <a:lnTo>
                  <a:pt x="431292" y="48768"/>
                </a:lnTo>
                <a:lnTo>
                  <a:pt x="445770" y="48768"/>
                </a:lnTo>
                <a:lnTo>
                  <a:pt x="450342" y="49530"/>
                </a:lnTo>
                <a:lnTo>
                  <a:pt x="457962" y="54102"/>
                </a:lnTo>
                <a:lnTo>
                  <a:pt x="461010" y="57912"/>
                </a:lnTo>
                <a:lnTo>
                  <a:pt x="461772" y="62484"/>
                </a:lnTo>
                <a:lnTo>
                  <a:pt x="494538" y="57912"/>
                </a:lnTo>
                <a:close/>
              </a:path>
              <a:path w="632460" h="121285">
                <a:moveTo>
                  <a:pt x="496062" y="89916"/>
                </a:moveTo>
                <a:lnTo>
                  <a:pt x="463296" y="86106"/>
                </a:lnTo>
                <a:lnTo>
                  <a:pt x="461772" y="92202"/>
                </a:lnTo>
                <a:lnTo>
                  <a:pt x="459486" y="96012"/>
                </a:lnTo>
                <a:lnTo>
                  <a:pt x="454913" y="98298"/>
                </a:lnTo>
                <a:lnTo>
                  <a:pt x="451103" y="101346"/>
                </a:lnTo>
                <a:lnTo>
                  <a:pt x="445770" y="102108"/>
                </a:lnTo>
                <a:lnTo>
                  <a:pt x="431292" y="102108"/>
                </a:lnTo>
                <a:lnTo>
                  <a:pt x="425196" y="99822"/>
                </a:lnTo>
                <a:lnTo>
                  <a:pt x="419862" y="96012"/>
                </a:lnTo>
                <a:lnTo>
                  <a:pt x="415289" y="91440"/>
                </a:lnTo>
                <a:lnTo>
                  <a:pt x="412242" y="84582"/>
                </a:lnTo>
                <a:lnTo>
                  <a:pt x="412242" y="117415"/>
                </a:lnTo>
                <a:lnTo>
                  <a:pt x="413575" y="117919"/>
                </a:lnTo>
                <a:lnTo>
                  <a:pt x="425148" y="120324"/>
                </a:lnTo>
                <a:lnTo>
                  <a:pt x="438150" y="121158"/>
                </a:lnTo>
                <a:lnTo>
                  <a:pt x="449568" y="120598"/>
                </a:lnTo>
                <a:lnTo>
                  <a:pt x="488441" y="103060"/>
                </a:lnTo>
                <a:lnTo>
                  <a:pt x="492752" y="96916"/>
                </a:lnTo>
                <a:lnTo>
                  <a:pt x="496062" y="89916"/>
                </a:lnTo>
                <a:close/>
              </a:path>
              <a:path w="632460" h="121285">
                <a:moveTo>
                  <a:pt x="550926" y="118872"/>
                </a:moveTo>
                <a:lnTo>
                  <a:pt x="550926" y="0"/>
                </a:lnTo>
                <a:lnTo>
                  <a:pt x="518160" y="0"/>
                </a:lnTo>
                <a:lnTo>
                  <a:pt x="518160" y="118872"/>
                </a:lnTo>
                <a:lnTo>
                  <a:pt x="550926" y="118872"/>
                </a:lnTo>
                <a:close/>
              </a:path>
              <a:path w="632460" h="121285">
                <a:moveTo>
                  <a:pt x="630174" y="32766"/>
                </a:moveTo>
                <a:lnTo>
                  <a:pt x="589026" y="32766"/>
                </a:lnTo>
                <a:lnTo>
                  <a:pt x="550926" y="63246"/>
                </a:lnTo>
                <a:lnTo>
                  <a:pt x="550926" y="91440"/>
                </a:lnTo>
                <a:lnTo>
                  <a:pt x="566165" y="80010"/>
                </a:lnTo>
                <a:lnTo>
                  <a:pt x="587501" y="106549"/>
                </a:lnTo>
                <a:lnTo>
                  <a:pt x="587501" y="64008"/>
                </a:lnTo>
                <a:lnTo>
                  <a:pt x="630174" y="32766"/>
                </a:lnTo>
                <a:close/>
              </a:path>
              <a:path w="632460" h="121285">
                <a:moveTo>
                  <a:pt x="632460" y="118872"/>
                </a:moveTo>
                <a:lnTo>
                  <a:pt x="587501" y="64008"/>
                </a:lnTo>
                <a:lnTo>
                  <a:pt x="587501" y="106549"/>
                </a:lnTo>
                <a:lnTo>
                  <a:pt x="597408" y="118872"/>
                </a:lnTo>
                <a:lnTo>
                  <a:pt x="632460" y="118872"/>
                </a:lnTo>
                <a:close/>
              </a:path>
            </a:pathLst>
          </a:custGeom>
          <a:solidFill>
            <a:srgbClr val="FF0000"/>
          </a:solidFill>
        </p:spPr>
        <p:txBody>
          <a:bodyPr wrap="square" lIns="0" tIns="0" rIns="0" bIns="0" rtlCol="0"/>
          <a:lstStyle/>
          <a:p>
            <a:endParaRPr sz="1494"/>
          </a:p>
        </p:txBody>
      </p:sp>
      <p:sp>
        <p:nvSpPr>
          <p:cNvPr id="12" name="object 12"/>
          <p:cNvSpPr/>
          <p:nvPr/>
        </p:nvSpPr>
        <p:spPr>
          <a:xfrm>
            <a:off x="5444083" y="3239587"/>
            <a:ext cx="92756" cy="101188"/>
          </a:xfrm>
          <a:custGeom>
            <a:avLst/>
            <a:gdLst/>
            <a:ahLst/>
            <a:cxnLst/>
            <a:rect l="l" t="t" r="r" b="b"/>
            <a:pathLst>
              <a:path w="111760" h="121920">
                <a:moveTo>
                  <a:pt x="111251" y="60960"/>
                </a:moveTo>
                <a:lnTo>
                  <a:pt x="101929" y="20776"/>
                </a:lnTo>
                <a:lnTo>
                  <a:pt x="67484" y="726"/>
                </a:lnTo>
                <a:lnTo>
                  <a:pt x="55625" y="0"/>
                </a:lnTo>
                <a:lnTo>
                  <a:pt x="43743" y="731"/>
                </a:lnTo>
                <a:lnTo>
                  <a:pt x="9322" y="20776"/>
                </a:lnTo>
                <a:lnTo>
                  <a:pt x="0" y="60960"/>
                </a:lnTo>
                <a:lnTo>
                  <a:pt x="988" y="76807"/>
                </a:lnTo>
                <a:lnTo>
                  <a:pt x="23693" y="114204"/>
                </a:lnTo>
                <a:lnTo>
                  <a:pt x="34289" y="118768"/>
                </a:lnTo>
                <a:lnTo>
                  <a:pt x="34289" y="60960"/>
                </a:lnTo>
                <a:lnTo>
                  <a:pt x="34563" y="51387"/>
                </a:lnTo>
                <a:lnTo>
                  <a:pt x="51815" y="19050"/>
                </a:lnTo>
                <a:lnTo>
                  <a:pt x="59436" y="19050"/>
                </a:lnTo>
                <a:lnTo>
                  <a:pt x="76962" y="60960"/>
                </a:lnTo>
                <a:lnTo>
                  <a:pt x="76962" y="118901"/>
                </a:lnTo>
                <a:lnTo>
                  <a:pt x="77914" y="118681"/>
                </a:lnTo>
                <a:lnTo>
                  <a:pt x="107156" y="90201"/>
                </a:lnTo>
                <a:lnTo>
                  <a:pt x="110239" y="76831"/>
                </a:lnTo>
                <a:lnTo>
                  <a:pt x="111251" y="60960"/>
                </a:lnTo>
                <a:close/>
              </a:path>
              <a:path w="111760" h="121920">
                <a:moveTo>
                  <a:pt x="76962" y="118901"/>
                </a:moveTo>
                <a:lnTo>
                  <a:pt x="76962" y="60960"/>
                </a:lnTo>
                <a:lnTo>
                  <a:pt x="76807" y="70532"/>
                </a:lnTo>
                <a:lnTo>
                  <a:pt x="76295" y="78676"/>
                </a:lnTo>
                <a:lnTo>
                  <a:pt x="66293" y="99822"/>
                </a:lnTo>
                <a:lnTo>
                  <a:pt x="63245" y="102108"/>
                </a:lnTo>
                <a:lnTo>
                  <a:pt x="59436" y="102870"/>
                </a:lnTo>
                <a:lnTo>
                  <a:pt x="51815" y="102870"/>
                </a:lnTo>
                <a:lnTo>
                  <a:pt x="34289" y="60960"/>
                </a:lnTo>
                <a:lnTo>
                  <a:pt x="34289" y="118768"/>
                </a:lnTo>
                <a:lnTo>
                  <a:pt x="43743" y="121062"/>
                </a:lnTo>
                <a:lnTo>
                  <a:pt x="55625" y="121920"/>
                </a:lnTo>
                <a:lnTo>
                  <a:pt x="67484" y="121086"/>
                </a:lnTo>
                <a:lnTo>
                  <a:pt x="76962" y="118901"/>
                </a:lnTo>
                <a:close/>
              </a:path>
            </a:pathLst>
          </a:custGeom>
          <a:solidFill>
            <a:srgbClr val="FF0000"/>
          </a:solidFill>
        </p:spPr>
        <p:txBody>
          <a:bodyPr wrap="square" lIns="0" tIns="0" rIns="0" bIns="0" rtlCol="0"/>
          <a:lstStyle/>
          <a:p>
            <a:endParaRPr sz="1494"/>
          </a:p>
        </p:txBody>
      </p:sp>
      <p:sp>
        <p:nvSpPr>
          <p:cNvPr id="13" name="object 13"/>
          <p:cNvSpPr/>
          <p:nvPr/>
        </p:nvSpPr>
        <p:spPr>
          <a:xfrm>
            <a:off x="4065392" y="3493823"/>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solidFill>
            <a:srgbClr val="B3B3B3"/>
          </a:solidFill>
        </p:spPr>
        <p:txBody>
          <a:bodyPr wrap="square" lIns="0" tIns="0" rIns="0" bIns="0" rtlCol="0"/>
          <a:lstStyle/>
          <a:p>
            <a:endParaRPr sz="1494"/>
          </a:p>
        </p:txBody>
      </p:sp>
      <p:sp>
        <p:nvSpPr>
          <p:cNvPr id="14" name="object 14"/>
          <p:cNvSpPr/>
          <p:nvPr/>
        </p:nvSpPr>
        <p:spPr>
          <a:xfrm>
            <a:off x="4065392" y="3493823"/>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ln w="5753">
            <a:solidFill>
              <a:srgbClr val="0000FF"/>
            </a:solidFill>
          </a:ln>
        </p:spPr>
        <p:txBody>
          <a:bodyPr wrap="square" lIns="0" tIns="0" rIns="0" bIns="0" rtlCol="0"/>
          <a:lstStyle/>
          <a:p>
            <a:endParaRPr sz="1494"/>
          </a:p>
        </p:txBody>
      </p:sp>
      <p:sp>
        <p:nvSpPr>
          <p:cNvPr id="15" name="object 15"/>
          <p:cNvSpPr/>
          <p:nvPr/>
        </p:nvSpPr>
        <p:spPr>
          <a:xfrm>
            <a:off x="4628885" y="3493824"/>
            <a:ext cx="1127828" cy="392104"/>
          </a:xfrm>
          <a:custGeom>
            <a:avLst/>
            <a:gdLst/>
            <a:ahLst/>
            <a:cxnLst/>
            <a:rect l="l" t="t" r="r" b="b"/>
            <a:pathLst>
              <a:path w="1358900" h="472439">
                <a:moveTo>
                  <a:pt x="0" y="0"/>
                </a:moveTo>
                <a:lnTo>
                  <a:pt x="0" y="472439"/>
                </a:lnTo>
                <a:lnTo>
                  <a:pt x="1358646" y="472439"/>
                </a:lnTo>
                <a:lnTo>
                  <a:pt x="1358646" y="0"/>
                </a:lnTo>
                <a:lnTo>
                  <a:pt x="0" y="0"/>
                </a:lnTo>
                <a:close/>
              </a:path>
            </a:pathLst>
          </a:custGeom>
          <a:solidFill>
            <a:srgbClr val="FFFFFF"/>
          </a:solidFill>
        </p:spPr>
        <p:txBody>
          <a:bodyPr wrap="square" lIns="0" tIns="0" rIns="0" bIns="0" rtlCol="0"/>
          <a:lstStyle/>
          <a:p>
            <a:endParaRPr sz="1494"/>
          </a:p>
        </p:txBody>
      </p:sp>
      <p:sp>
        <p:nvSpPr>
          <p:cNvPr id="16" name="object 16"/>
          <p:cNvSpPr/>
          <p:nvPr/>
        </p:nvSpPr>
        <p:spPr>
          <a:xfrm>
            <a:off x="4628885" y="3493824"/>
            <a:ext cx="1127828" cy="392104"/>
          </a:xfrm>
          <a:custGeom>
            <a:avLst/>
            <a:gdLst/>
            <a:ahLst/>
            <a:cxnLst/>
            <a:rect l="l" t="t" r="r" b="b"/>
            <a:pathLst>
              <a:path w="1358900" h="472439">
                <a:moveTo>
                  <a:pt x="0" y="0"/>
                </a:moveTo>
                <a:lnTo>
                  <a:pt x="0" y="472439"/>
                </a:lnTo>
                <a:lnTo>
                  <a:pt x="1358646" y="472439"/>
                </a:lnTo>
                <a:lnTo>
                  <a:pt x="1358646" y="0"/>
                </a:lnTo>
                <a:lnTo>
                  <a:pt x="0" y="0"/>
                </a:lnTo>
                <a:close/>
              </a:path>
            </a:pathLst>
          </a:custGeom>
          <a:ln w="5753">
            <a:solidFill>
              <a:srgbClr val="000000"/>
            </a:solidFill>
          </a:ln>
        </p:spPr>
        <p:txBody>
          <a:bodyPr wrap="square" lIns="0" tIns="0" rIns="0" bIns="0" rtlCol="0"/>
          <a:lstStyle/>
          <a:p>
            <a:endParaRPr sz="1494"/>
          </a:p>
        </p:txBody>
      </p:sp>
      <p:sp>
        <p:nvSpPr>
          <p:cNvPr id="17" name="object 17"/>
          <p:cNvSpPr/>
          <p:nvPr/>
        </p:nvSpPr>
        <p:spPr>
          <a:xfrm>
            <a:off x="4853397" y="3632327"/>
            <a:ext cx="524914" cy="100661"/>
          </a:xfrm>
          <a:custGeom>
            <a:avLst/>
            <a:gdLst/>
            <a:ahLst/>
            <a:cxnLst/>
            <a:rect l="l" t="t" r="r" b="b"/>
            <a:pathLst>
              <a:path w="632460" h="121285">
                <a:moveTo>
                  <a:pt x="135636" y="35052"/>
                </a:moveTo>
                <a:lnTo>
                  <a:pt x="135636" y="24384"/>
                </a:lnTo>
                <a:lnTo>
                  <a:pt x="134112" y="19812"/>
                </a:lnTo>
                <a:lnTo>
                  <a:pt x="130301" y="16002"/>
                </a:lnTo>
                <a:lnTo>
                  <a:pt x="126492" y="11430"/>
                </a:lnTo>
                <a:lnTo>
                  <a:pt x="122682" y="8382"/>
                </a:lnTo>
                <a:lnTo>
                  <a:pt x="117348" y="6096"/>
                </a:lnTo>
                <a:lnTo>
                  <a:pt x="112013" y="3048"/>
                </a:lnTo>
                <a:lnTo>
                  <a:pt x="0" y="0"/>
                </a:lnTo>
                <a:lnTo>
                  <a:pt x="0" y="118872"/>
                </a:lnTo>
                <a:lnTo>
                  <a:pt x="35051" y="118833"/>
                </a:lnTo>
                <a:lnTo>
                  <a:pt x="35051" y="19812"/>
                </a:lnTo>
                <a:lnTo>
                  <a:pt x="84582" y="19812"/>
                </a:lnTo>
                <a:lnTo>
                  <a:pt x="89915" y="20574"/>
                </a:lnTo>
                <a:lnTo>
                  <a:pt x="94487" y="22098"/>
                </a:lnTo>
                <a:lnTo>
                  <a:pt x="100584" y="26670"/>
                </a:lnTo>
                <a:lnTo>
                  <a:pt x="102108" y="29718"/>
                </a:lnTo>
                <a:lnTo>
                  <a:pt x="102108" y="71628"/>
                </a:lnTo>
                <a:lnTo>
                  <a:pt x="104394" y="73914"/>
                </a:lnTo>
                <a:lnTo>
                  <a:pt x="106680" y="76962"/>
                </a:lnTo>
                <a:lnTo>
                  <a:pt x="108203" y="80010"/>
                </a:lnTo>
                <a:lnTo>
                  <a:pt x="108203" y="117475"/>
                </a:lnTo>
                <a:lnTo>
                  <a:pt x="109727" y="117348"/>
                </a:lnTo>
                <a:lnTo>
                  <a:pt x="111251" y="117043"/>
                </a:lnTo>
                <a:lnTo>
                  <a:pt x="111251" y="55626"/>
                </a:lnTo>
                <a:lnTo>
                  <a:pt x="118872" y="53340"/>
                </a:lnTo>
                <a:lnTo>
                  <a:pt x="124968" y="49530"/>
                </a:lnTo>
                <a:lnTo>
                  <a:pt x="128777" y="44958"/>
                </a:lnTo>
                <a:lnTo>
                  <a:pt x="133350" y="40386"/>
                </a:lnTo>
                <a:lnTo>
                  <a:pt x="135636" y="35052"/>
                </a:lnTo>
                <a:close/>
              </a:path>
              <a:path w="632460" h="121285">
                <a:moveTo>
                  <a:pt x="102108" y="71628"/>
                </a:moveTo>
                <a:lnTo>
                  <a:pt x="102108" y="37338"/>
                </a:lnTo>
                <a:lnTo>
                  <a:pt x="99822" y="40386"/>
                </a:lnTo>
                <a:lnTo>
                  <a:pt x="93725" y="44958"/>
                </a:lnTo>
                <a:lnTo>
                  <a:pt x="88392" y="46482"/>
                </a:lnTo>
                <a:lnTo>
                  <a:pt x="82486" y="46596"/>
                </a:lnTo>
                <a:lnTo>
                  <a:pt x="79248" y="47244"/>
                </a:lnTo>
                <a:lnTo>
                  <a:pt x="35051" y="47244"/>
                </a:lnTo>
                <a:lnTo>
                  <a:pt x="35051" y="67056"/>
                </a:lnTo>
                <a:lnTo>
                  <a:pt x="63246" y="67056"/>
                </a:lnTo>
                <a:lnTo>
                  <a:pt x="73794" y="67186"/>
                </a:lnTo>
                <a:lnTo>
                  <a:pt x="82486" y="67532"/>
                </a:lnTo>
                <a:lnTo>
                  <a:pt x="89177" y="68020"/>
                </a:lnTo>
                <a:lnTo>
                  <a:pt x="93725" y="68580"/>
                </a:lnTo>
                <a:lnTo>
                  <a:pt x="98298" y="70104"/>
                </a:lnTo>
                <a:lnTo>
                  <a:pt x="102108" y="71628"/>
                </a:lnTo>
                <a:close/>
              </a:path>
              <a:path w="632460" h="121285">
                <a:moveTo>
                  <a:pt x="108203" y="117475"/>
                </a:moveTo>
                <a:lnTo>
                  <a:pt x="108203" y="87630"/>
                </a:lnTo>
                <a:lnTo>
                  <a:pt x="106680" y="90678"/>
                </a:lnTo>
                <a:lnTo>
                  <a:pt x="103632" y="93726"/>
                </a:lnTo>
                <a:lnTo>
                  <a:pt x="99822" y="96012"/>
                </a:lnTo>
                <a:lnTo>
                  <a:pt x="96012" y="97536"/>
                </a:lnTo>
                <a:lnTo>
                  <a:pt x="90677" y="98298"/>
                </a:lnTo>
                <a:lnTo>
                  <a:pt x="86677" y="98384"/>
                </a:lnTo>
                <a:lnTo>
                  <a:pt x="79248" y="99060"/>
                </a:lnTo>
                <a:lnTo>
                  <a:pt x="35051" y="99060"/>
                </a:lnTo>
                <a:lnTo>
                  <a:pt x="35051" y="118833"/>
                </a:lnTo>
                <a:lnTo>
                  <a:pt x="88392" y="118706"/>
                </a:lnTo>
                <a:lnTo>
                  <a:pt x="94571" y="118550"/>
                </a:lnTo>
                <a:lnTo>
                  <a:pt x="108203" y="117475"/>
                </a:lnTo>
                <a:close/>
              </a:path>
              <a:path w="632460" h="121285">
                <a:moveTo>
                  <a:pt x="144018" y="89916"/>
                </a:moveTo>
                <a:lnTo>
                  <a:pt x="144018" y="77724"/>
                </a:lnTo>
                <a:lnTo>
                  <a:pt x="140970" y="71628"/>
                </a:lnTo>
                <a:lnTo>
                  <a:pt x="111251" y="55626"/>
                </a:lnTo>
                <a:lnTo>
                  <a:pt x="111251" y="117043"/>
                </a:lnTo>
                <a:lnTo>
                  <a:pt x="117348" y="115824"/>
                </a:lnTo>
                <a:lnTo>
                  <a:pt x="123444" y="112776"/>
                </a:lnTo>
                <a:lnTo>
                  <a:pt x="130301" y="109728"/>
                </a:lnTo>
                <a:lnTo>
                  <a:pt x="134874" y="105156"/>
                </a:lnTo>
                <a:lnTo>
                  <a:pt x="138684" y="100584"/>
                </a:lnTo>
                <a:lnTo>
                  <a:pt x="142494" y="95250"/>
                </a:lnTo>
                <a:lnTo>
                  <a:pt x="144018" y="89916"/>
                </a:lnTo>
                <a:close/>
              </a:path>
              <a:path w="632460" h="121285">
                <a:moveTo>
                  <a:pt x="205739" y="118872"/>
                </a:moveTo>
                <a:lnTo>
                  <a:pt x="205739" y="0"/>
                </a:lnTo>
                <a:lnTo>
                  <a:pt x="172974" y="0"/>
                </a:lnTo>
                <a:lnTo>
                  <a:pt x="172974" y="118872"/>
                </a:lnTo>
                <a:lnTo>
                  <a:pt x="205739" y="118872"/>
                </a:lnTo>
                <a:close/>
              </a:path>
              <a:path w="632460" h="121285">
                <a:moveTo>
                  <a:pt x="360425" y="75438"/>
                </a:moveTo>
                <a:lnTo>
                  <a:pt x="332410" y="37873"/>
                </a:lnTo>
                <a:lnTo>
                  <a:pt x="295656" y="30480"/>
                </a:lnTo>
                <a:lnTo>
                  <a:pt x="286785" y="30896"/>
                </a:lnTo>
                <a:lnTo>
                  <a:pt x="249745" y="43148"/>
                </a:lnTo>
                <a:lnTo>
                  <a:pt x="231648" y="67056"/>
                </a:lnTo>
                <a:lnTo>
                  <a:pt x="231648" y="74676"/>
                </a:lnTo>
                <a:lnTo>
                  <a:pt x="249840" y="108966"/>
                </a:lnTo>
                <a:lnTo>
                  <a:pt x="265938" y="116428"/>
                </a:lnTo>
                <a:lnTo>
                  <a:pt x="265938" y="67056"/>
                </a:lnTo>
                <a:lnTo>
                  <a:pt x="268224" y="60960"/>
                </a:lnTo>
                <a:lnTo>
                  <a:pt x="280415" y="51816"/>
                </a:lnTo>
                <a:lnTo>
                  <a:pt x="287274" y="49530"/>
                </a:lnTo>
                <a:lnTo>
                  <a:pt x="304800" y="49530"/>
                </a:lnTo>
                <a:lnTo>
                  <a:pt x="311658" y="51816"/>
                </a:lnTo>
                <a:lnTo>
                  <a:pt x="317753" y="56388"/>
                </a:lnTo>
                <a:lnTo>
                  <a:pt x="323088" y="60960"/>
                </a:lnTo>
                <a:lnTo>
                  <a:pt x="326136" y="67056"/>
                </a:lnTo>
                <a:lnTo>
                  <a:pt x="326136" y="116114"/>
                </a:lnTo>
                <a:lnTo>
                  <a:pt x="332422" y="113764"/>
                </a:lnTo>
                <a:lnTo>
                  <a:pt x="342138" y="108204"/>
                </a:lnTo>
                <a:lnTo>
                  <a:pt x="350139" y="101369"/>
                </a:lnTo>
                <a:lnTo>
                  <a:pt x="355854" y="93535"/>
                </a:lnTo>
                <a:lnTo>
                  <a:pt x="359283" y="84843"/>
                </a:lnTo>
                <a:lnTo>
                  <a:pt x="360425" y="75438"/>
                </a:lnTo>
                <a:close/>
              </a:path>
              <a:path w="632460" h="121285">
                <a:moveTo>
                  <a:pt x="326136" y="116114"/>
                </a:moveTo>
                <a:lnTo>
                  <a:pt x="326136" y="84582"/>
                </a:lnTo>
                <a:lnTo>
                  <a:pt x="323088" y="90678"/>
                </a:lnTo>
                <a:lnTo>
                  <a:pt x="317753" y="95250"/>
                </a:lnTo>
                <a:lnTo>
                  <a:pt x="311658" y="99822"/>
                </a:lnTo>
                <a:lnTo>
                  <a:pt x="304800" y="102108"/>
                </a:lnTo>
                <a:lnTo>
                  <a:pt x="287274" y="102108"/>
                </a:lnTo>
                <a:lnTo>
                  <a:pt x="280415" y="99822"/>
                </a:lnTo>
                <a:lnTo>
                  <a:pt x="268224" y="90678"/>
                </a:lnTo>
                <a:lnTo>
                  <a:pt x="265938" y="84582"/>
                </a:lnTo>
                <a:lnTo>
                  <a:pt x="265938" y="116428"/>
                </a:lnTo>
                <a:lnTo>
                  <a:pt x="271664" y="117943"/>
                </a:lnTo>
                <a:lnTo>
                  <a:pt x="279749" y="119634"/>
                </a:lnTo>
                <a:lnTo>
                  <a:pt x="287976" y="120753"/>
                </a:lnTo>
                <a:lnTo>
                  <a:pt x="296418" y="121158"/>
                </a:lnTo>
                <a:lnTo>
                  <a:pt x="309562" y="120312"/>
                </a:lnTo>
                <a:lnTo>
                  <a:pt x="321564" y="117824"/>
                </a:lnTo>
                <a:lnTo>
                  <a:pt x="326136" y="116114"/>
                </a:lnTo>
                <a:close/>
              </a:path>
              <a:path w="632460" h="121285">
                <a:moveTo>
                  <a:pt x="494538" y="57912"/>
                </a:moveTo>
                <a:lnTo>
                  <a:pt x="459390" y="32194"/>
                </a:lnTo>
                <a:lnTo>
                  <a:pt x="438912" y="30480"/>
                </a:lnTo>
                <a:lnTo>
                  <a:pt x="425791" y="31206"/>
                </a:lnTo>
                <a:lnTo>
                  <a:pt x="387715" y="49089"/>
                </a:lnTo>
                <a:lnTo>
                  <a:pt x="378713" y="76200"/>
                </a:lnTo>
                <a:lnTo>
                  <a:pt x="379714" y="86034"/>
                </a:lnTo>
                <a:lnTo>
                  <a:pt x="412242" y="117415"/>
                </a:lnTo>
                <a:lnTo>
                  <a:pt x="412242" y="64770"/>
                </a:lnTo>
                <a:lnTo>
                  <a:pt x="414527" y="58674"/>
                </a:lnTo>
                <a:lnTo>
                  <a:pt x="419862" y="54864"/>
                </a:lnTo>
                <a:lnTo>
                  <a:pt x="424434" y="50292"/>
                </a:lnTo>
                <a:lnTo>
                  <a:pt x="431292" y="48768"/>
                </a:lnTo>
                <a:lnTo>
                  <a:pt x="445770" y="48768"/>
                </a:lnTo>
                <a:lnTo>
                  <a:pt x="450342" y="49530"/>
                </a:lnTo>
                <a:lnTo>
                  <a:pt x="457962" y="54102"/>
                </a:lnTo>
                <a:lnTo>
                  <a:pt x="461010" y="57912"/>
                </a:lnTo>
                <a:lnTo>
                  <a:pt x="461772" y="62484"/>
                </a:lnTo>
                <a:lnTo>
                  <a:pt x="494538" y="57912"/>
                </a:lnTo>
                <a:close/>
              </a:path>
              <a:path w="632460" h="121285">
                <a:moveTo>
                  <a:pt x="496062" y="89916"/>
                </a:moveTo>
                <a:lnTo>
                  <a:pt x="463296" y="86106"/>
                </a:lnTo>
                <a:lnTo>
                  <a:pt x="461772" y="92202"/>
                </a:lnTo>
                <a:lnTo>
                  <a:pt x="459486" y="96012"/>
                </a:lnTo>
                <a:lnTo>
                  <a:pt x="454913" y="98298"/>
                </a:lnTo>
                <a:lnTo>
                  <a:pt x="451103" y="101346"/>
                </a:lnTo>
                <a:lnTo>
                  <a:pt x="445770" y="102108"/>
                </a:lnTo>
                <a:lnTo>
                  <a:pt x="431292" y="102108"/>
                </a:lnTo>
                <a:lnTo>
                  <a:pt x="425196" y="99822"/>
                </a:lnTo>
                <a:lnTo>
                  <a:pt x="419862" y="96012"/>
                </a:lnTo>
                <a:lnTo>
                  <a:pt x="415289" y="91440"/>
                </a:lnTo>
                <a:lnTo>
                  <a:pt x="412242" y="84582"/>
                </a:lnTo>
                <a:lnTo>
                  <a:pt x="412242" y="117415"/>
                </a:lnTo>
                <a:lnTo>
                  <a:pt x="413575" y="117919"/>
                </a:lnTo>
                <a:lnTo>
                  <a:pt x="425148" y="120324"/>
                </a:lnTo>
                <a:lnTo>
                  <a:pt x="438150" y="121158"/>
                </a:lnTo>
                <a:lnTo>
                  <a:pt x="449568" y="120598"/>
                </a:lnTo>
                <a:lnTo>
                  <a:pt x="488441" y="103060"/>
                </a:lnTo>
                <a:lnTo>
                  <a:pt x="492752" y="96916"/>
                </a:lnTo>
                <a:lnTo>
                  <a:pt x="496062" y="89916"/>
                </a:lnTo>
                <a:close/>
              </a:path>
              <a:path w="632460" h="121285">
                <a:moveTo>
                  <a:pt x="550926" y="118872"/>
                </a:moveTo>
                <a:lnTo>
                  <a:pt x="550926" y="0"/>
                </a:lnTo>
                <a:lnTo>
                  <a:pt x="518160" y="0"/>
                </a:lnTo>
                <a:lnTo>
                  <a:pt x="518160" y="118872"/>
                </a:lnTo>
                <a:lnTo>
                  <a:pt x="550926" y="118872"/>
                </a:lnTo>
                <a:close/>
              </a:path>
              <a:path w="632460" h="121285">
                <a:moveTo>
                  <a:pt x="630174" y="32766"/>
                </a:moveTo>
                <a:lnTo>
                  <a:pt x="589026" y="32766"/>
                </a:lnTo>
                <a:lnTo>
                  <a:pt x="550926" y="63246"/>
                </a:lnTo>
                <a:lnTo>
                  <a:pt x="550926" y="91440"/>
                </a:lnTo>
                <a:lnTo>
                  <a:pt x="566165" y="80010"/>
                </a:lnTo>
                <a:lnTo>
                  <a:pt x="587501" y="106549"/>
                </a:lnTo>
                <a:lnTo>
                  <a:pt x="587501" y="64008"/>
                </a:lnTo>
                <a:lnTo>
                  <a:pt x="630174" y="32766"/>
                </a:lnTo>
                <a:close/>
              </a:path>
              <a:path w="632460" h="121285">
                <a:moveTo>
                  <a:pt x="632460" y="118872"/>
                </a:moveTo>
                <a:lnTo>
                  <a:pt x="587501" y="64008"/>
                </a:lnTo>
                <a:lnTo>
                  <a:pt x="587501" y="106549"/>
                </a:lnTo>
                <a:lnTo>
                  <a:pt x="597408" y="118872"/>
                </a:lnTo>
                <a:lnTo>
                  <a:pt x="632460" y="118872"/>
                </a:lnTo>
                <a:close/>
              </a:path>
            </a:pathLst>
          </a:custGeom>
          <a:solidFill>
            <a:srgbClr val="FF0000"/>
          </a:solidFill>
        </p:spPr>
        <p:txBody>
          <a:bodyPr wrap="square" lIns="0" tIns="0" rIns="0" bIns="0" rtlCol="0"/>
          <a:lstStyle/>
          <a:p>
            <a:endParaRPr sz="1494"/>
          </a:p>
        </p:txBody>
      </p:sp>
      <p:sp>
        <p:nvSpPr>
          <p:cNvPr id="18" name="object 18"/>
          <p:cNvSpPr/>
          <p:nvPr/>
        </p:nvSpPr>
        <p:spPr>
          <a:xfrm>
            <a:off x="5451672" y="3631694"/>
            <a:ext cx="62716" cy="99606"/>
          </a:xfrm>
          <a:custGeom>
            <a:avLst/>
            <a:gdLst/>
            <a:ahLst/>
            <a:cxnLst/>
            <a:rect l="l" t="t" r="r" b="b"/>
            <a:pathLst>
              <a:path w="75564" h="120014">
                <a:moveTo>
                  <a:pt x="75437" y="119633"/>
                </a:moveTo>
                <a:lnTo>
                  <a:pt x="75437" y="0"/>
                </a:lnTo>
                <a:lnTo>
                  <a:pt x="48768" y="0"/>
                </a:lnTo>
                <a:lnTo>
                  <a:pt x="45327" y="5119"/>
                </a:lnTo>
                <a:lnTo>
                  <a:pt x="40671" y="10096"/>
                </a:lnTo>
                <a:lnTo>
                  <a:pt x="6429" y="28479"/>
                </a:lnTo>
                <a:lnTo>
                  <a:pt x="0" y="30479"/>
                </a:lnTo>
                <a:lnTo>
                  <a:pt x="0" y="51053"/>
                </a:lnTo>
                <a:lnTo>
                  <a:pt x="11703" y="47779"/>
                </a:lnTo>
                <a:lnTo>
                  <a:pt x="22764" y="43719"/>
                </a:lnTo>
                <a:lnTo>
                  <a:pt x="33111" y="38945"/>
                </a:lnTo>
                <a:lnTo>
                  <a:pt x="42672" y="33527"/>
                </a:lnTo>
                <a:lnTo>
                  <a:pt x="42672" y="119633"/>
                </a:lnTo>
                <a:lnTo>
                  <a:pt x="75437" y="119633"/>
                </a:lnTo>
                <a:close/>
              </a:path>
            </a:pathLst>
          </a:custGeom>
          <a:solidFill>
            <a:srgbClr val="FF0000"/>
          </a:solidFill>
        </p:spPr>
        <p:txBody>
          <a:bodyPr wrap="square" lIns="0" tIns="0" rIns="0" bIns="0" rtlCol="0"/>
          <a:lstStyle/>
          <a:p>
            <a:endParaRPr sz="1494"/>
          </a:p>
        </p:txBody>
      </p:sp>
      <p:sp>
        <p:nvSpPr>
          <p:cNvPr id="19" name="object 19"/>
          <p:cNvSpPr/>
          <p:nvPr/>
        </p:nvSpPr>
        <p:spPr>
          <a:xfrm>
            <a:off x="4065392" y="4865558"/>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solidFill>
            <a:srgbClr val="B3B3B3"/>
          </a:solidFill>
        </p:spPr>
        <p:txBody>
          <a:bodyPr wrap="square" lIns="0" tIns="0" rIns="0" bIns="0" rtlCol="0"/>
          <a:lstStyle/>
          <a:p>
            <a:endParaRPr sz="1494"/>
          </a:p>
        </p:txBody>
      </p:sp>
      <p:sp>
        <p:nvSpPr>
          <p:cNvPr id="20" name="object 20"/>
          <p:cNvSpPr/>
          <p:nvPr/>
        </p:nvSpPr>
        <p:spPr>
          <a:xfrm>
            <a:off x="4065392" y="4865558"/>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ln w="5753">
            <a:solidFill>
              <a:srgbClr val="0000FF"/>
            </a:solidFill>
          </a:ln>
        </p:spPr>
        <p:txBody>
          <a:bodyPr wrap="square" lIns="0" tIns="0" rIns="0" bIns="0" rtlCol="0"/>
          <a:lstStyle/>
          <a:p>
            <a:endParaRPr sz="1494"/>
          </a:p>
        </p:txBody>
      </p:sp>
      <p:sp>
        <p:nvSpPr>
          <p:cNvPr id="21" name="object 21"/>
          <p:cNvSpPr/>
          <p:nvPr/>
        </p:nvSpPr>
        <p:spPr>
          <a:xfrm>
            <a:off x="4628885" y="4865559"/>
            <a:ext cx="1127828" cy="392104"/>
          </a:xfrm>
          <a:custGeom>
            <a:avLst/>
            <a:gdLst/>
            <a:ahLst/>
            <a:cxnLst/>
            <a:rect l="l" t="t" r="r" b="b"/>
            <a:pathLst>
              <a:path w="1358900" h="472439">
                <a:moveTo>
                  <a:pt x="0" y="0"/>
                </a:moveTo>
                <a:lnTo>
                  <a:pt x="0" y="472439"/>
                </a:lnTo>
                <a:lnTo>
                  <a:pt x="1358646" y="472439"/>
                </a:lnTo>
                <a:lnTo>
                  <a:pt x="1358646" y="0"/>
                </a:lnTo>
                <a:lnTo>
                  <a:pt x="0" y="0"/>
                </a:lnTo>
                <a:close/>
              </a:path>
            </a:pathLst>
          </a:custGeom>
          <a:solidFill>
            <a:srgbClr val="FFFFFF"/>
          </a:solidFill>
        </p:spPr>
        <p:txBody>
          <a:bodyPr wrap="square" lIns="0" tIns="0" rIns="0" bIns="0" rtlCol="0"/>
          <a:lstStyle/>
          <a:p>
            <a:endParaRPr sz="1494"/>
          </a:p>
        </p:txBody>
      </p:sp>
      <p:sp>
        <p:nvSpPr>
          <p:cNvPr id="22" name="object 22"/>
          <p:cNvSpPr/>
          <p:nvPr/>
        </p:nvSpPr>
        <p:spPr>
          <a:xfrm>
            <a:off x="4628885" y="4865559"/>
            <a:ext cx="1127828" cy="392104"/>
          </a:xfrm>
          <a:custGeom>
            <a:avLst/>
            <a:gdLst/>
            <a:ahLst/>
            <a:cxnLst/>
            <a:rect l="l" t="t" r="r" b="b"/>
            <a:pathLst>
              <a:path w="1358900" h="472439">
                <a:moveTo>
                  <a:pt x="0" y="0"/>
                </a:moveTo>
                <a:lnTo>
                  <a:pt x="0" y="472439"/>
                </a:lnTo>
                <a:lnTo>
                  <a:pt x="1358646" y="472439"/>
                </a:lnTo>
                <a:lnTo>
                  <a:pt x="1358646" y="0"/>
                </a:lnTo>
                <a:lnTo>
                  <a:pt x="0" y="0"/>
                </a:lnTo>
                <a:close/>
              </a:path>
            </a:pathLst>
          </a:custGeom>
          <a:ln w="5753">
            <a:solidFill>
              <a:srgbClr val="000000"/>
            </a:solidFill>
          </a:ln>
        </p:spPr>
        <p:txBody>
          <a:bodyPr wrap="square" lIns="0" tIns="0" rIns="0" bIns="0" rtlCol="0"/>
          <a:lstStyle/>
          <a:p>
            <a:endParaRPr sz="1494"/>
          </a:p>
        </p:txBody>
      </p:sp>
      <p:sp>
        <p:nvSpPr>
          <p:cNvPr id="23" name="object 23"/>
          <p:cNvSpPr/>
          <p:nvPr/>
        </p:nvSpPr>
        <p:spPr>
          <a:xfrm>
            <a:off x="4628885" y="4278033"/>
            <a:ext cx="1127828" cy="274579"/>
          </a:xfrm>
          <a:custGeom>
            <a:avLst/>
            <a:gdLst/>
            <a:ahLst/>
            <a:cxnLst/>
            <a:rect l="l" t="t" r="r" b="b"/>
            <a:pathLst>
              <a:path w="1358900" h="330835">
                <a:moveTo>
                  <a:pt x="1358646" y="288798"/>
                </a:moveTo>
                <a:lnTo>
                  <a:pt x="1358646" y="0"/>
                </a:lnTo>
                <a:lnTo>
                  <a:pt x="0" y="0"/>
                </a:lnTo>
                <a:lnTo>
                  <a:pt x="0" y="288798"/>
                </a:lnTo>
                <a:lnTo>
                  <a:pt x="47337" y="299866"/>
                </a:lnTo>
                <a:lnTo>
                  <a:pt x="95232" y="309232"/>
                </a:lnTo>
                <a:lnTo>
                  <a:pt x="143590" y="316894"/>
                </a:lnTo>
                <a:lnTo>
                  <a:pt x="192317" y="322854"/>
                </a:lnTo>
                <a:lnTo>
                  <a:pt x="241317" y="327111"/>
                </a:lnTo>
                <a:lnTo>
                  <a:pt x="290495" y="329666"/>
                </a:lnTo>
                <a:lnTo>
                  <a:pt x="339756" y="330517"/>
                </a:lnTo>
                <a:lnTo>
                  <a:pt x="389006" y="329666"/>
                </a:lnTo>
                <a:lnTo>
                  <a:pt x="438149" y="327111"/>
                </a:lnTo>
                <a:lnTo>
                  <a:pt x="487091" y="322854"/>
                </a:lnTo>
                <a:lnTo>
                  <a:pt x="535736" y="316894"/>
                </a:lnTo>
                <a:lnTo>
                  <a:pt x="583989" y="309232"/>
                </a:lnTo>
                <a:lnTo>
                  <a:pt x="631756" y="299866"/>
                </a:lnTo>
                <a:lnTo>
                  <a:pt x="678942" y="288798"/>
                </a:lnTo>
                <a:lnTo>
                  <a:pt x="726279" y="277881"/>
                </a:lnTo>
                <a:lnTo>
                  <a:pt x="774176" y="268643"/>
                </a:lnTo>
                <a:lnTo>
                  <a:pt x="822540" y="261086"/>
                </a:lnTo>
                <a:lnTo>
                  <a:pt x="871277" y="255207"/>
                </a:lnTo>
                <a:lnTo>
                  <a:pt x="920293" y="251009"/>
                </a:lnTo>
                <a:lnTo>
                  <a:pt x="969497" y="248489"/>
                </a:lnTo>
                <a:lnTo>
                  <a:pt x="1018794" y="247650"/>
                </a:lnTo>
                <a:lnTo>
                  <a:pt x="1068090" y="248489"/>
                </a:lnTo>
                <a:lnTo>
                  <a:pt x="1117294" y="251009"/>
                </a:lnTo>
                <a:lnTo>
                  <a:pt x="1166310" y="255207"/>
                </a:lnTo>
                <a:lnTo>
                  <a:pt x="1215047" y="261086"/>
                </a:lnTo>
                <a:lnTo>
                  <a:pt x="1263411" y="268643"/>
                </a:lnTo>
                <a:lnTo>
                  <a:pt x="1311308" y="277881"/>
                </a:lnTo>
                <a:lnTo>
                  <a:pt x="1358646" y="288798"/>
                </a:lnTo>
                <a:close/>
              </a:path>
            </a:pathLst>
          </a:custGeom>
          <a:solidFill>
            <a:srgbClr val="FFFFFF"/>
          </a:solidFill>
        </p:spPr>
        <p:txBody>
          <a:bodyPr wrap="square" lIns="0" tIns="0" rIns="0" bIns="0" rtlCol="0"/>
          <a:lstStyle/>
          <a:p>
            <a:endParaRPr sz="1494"/>
          </a:p>
        </p:txBody>
      </p:sp>
      <p:sp>
        <p:nvSpPr>
          <p:cNvPr id="24" name="object 24"/>
          <p:cNvSpPr/>
          <p:nvPr/>
        </p:nvSpPr>
        <p:spPr>
          <a:xfrm>
            <a:off x="4628885" y="4278033"/>
            <a:ext cx="1127828" cy="274579"/>
          </a:xfrm>
          <a:custGeom>
            <a:avLst/>
            <a:gdLst/>
            <a:ahLst/>
            <a:cxnLst/>
            <a:rect l="l" t="t" r="r" b="b"/>
            <a:pathLst>
              <a:path w="1358900" h="330835">
                <a:moveTo>
                  <a:pt x="0" y="288798"/>
                </a:moveTo>
                <a:lnTo>
                  <a:pt x="0" y="0"/>
                </a:lnTo>
                <a:lnTo>
                  <a:pt x="1358646" y="0"/>
                </a:lnTo>
                <a:lnTo>
                  <a:pt x="1358646" y="288798"/>
                </a:lnTo>
                <a:lnTo>
                  <a:pt x="1311308" y="277881"/>
                </a:lnTo>
                <a:lnTo>
                  <a:pt x="1263411" y="268643"/>
                </a:lnTo>
                <a:lnTo>
                  <a:pt x="1215047" y="261086"/>
                </a:lnTo>
                <a:lnTo>
                  <a:pt x="1166310" y="255207"/>
                </a:lnTo>
                <a:lnTo>
                  <a:pt x="1117294" y="251009"/>
                </a:lnTo>
                <a:lnTo>
                  <a:pt x="1068090" y="248489"/>
                </a:lnTo>
                <a:lnTo>
                  <a:pt x="1018794" y="247650"/>
                </a:lnTo>
                <a:lnTo>
                  <a:pt x="969497" y="248489"/>
                </a:lnTo>
                <a:lnTo>
                  <a:pt x="920293" y="251009"/>
                </a:lnTo>
                <a:lnTo>
                  <a:pt x="871277" y="255207"/>
                </a:lnTo>
                <a:lnTo>
                  <a:pt x="822540" y="261086"/>
                </a:lnTo>
                <a:lnTo>
                  <a:pt x="774176" y="268643"/>
                </a:lnTo>
                <a:lnTo>
                  <a:pt x="726279" y="277881"/>
                </a:lnTo>
                <a:lnTo>
                  <a:pt x="678942" y="288798"/>
                </a:lnTo>
                <a:lnTo>
                  <a:pt x="631756" y="299866"/>
                </a:lnTo>
                <a:lnTo>
                  <a:pt x="583989" y="309232"/>
                </a:lnTo>
                <a:lnTo>
                  <a:pt x="535736" y="316894"/>
                </a:lnTo>
                <a:lnTo>
                  <a:pt x="487091" y="322854"/>
                </a:lnTo>
                <a:lnTo>
                  <a:pt x="438149" y="327111"/>
                </a:lnTo>
                <a:lnTo>
                  <a:pt x="389006" y="329666"/>
                </a:lnTo>
                <a:lnTo>
                  <a:pt x="339756" y="330517"/>
                </a:lnTo>
                <a:lnTo>
                  <a:pt x="290495" y="329666"/>
                </a:lnTo>
                <a:lnTo>
                  <a:pt x="241317" y="327111"/>
                </a:lnTo>
                <a:lnTo>
                  <a:pt x="192317" y="322854"/>
                </a:lnTo>
                <a:lnTo>
                  <a:pt x="143590" y="316894"/>
                </a:lnTo>
                <a:lnTo>
                  <a:pt x="95232" y="309232"/>
                </a:lnTo>
                <a:lnTo>
                  <a:pt x="47337" y="299866"/>
                </a:lnTo>
                <a:lnTo>
                  <a:pt x="0" y="288798"/>
                </a:lnTo>
                <a:close/>
              </a:path>
            </a:pathLst>
          </a:custGeom>
          <a:ln w="5753">
            <a:solidFill>
              <a:srgbClr val="000000"/>
            </a:solidFill>
          </a:ln>
        </p:spPr>
        <p:txBody>
          <a:bodyPr wrap="square" lIns="0" tIns="0" rIns="0" bIns="0" rtlCol="0"/>
          <a:lstStyle/>
          <a:p>
            <a:endParaRPr sz="1494"/>
          </a:p>
        </p:txBody>
      </p:sp>
      <p:sp>
        <p:nvSpPr>
          <p:cNvPr id="25" name="object 25"/>
          <p:cNvSpPr/>
          <p:nvPr/>
        </p:nvSpPr>
        <p:spPr>
          <a:xfrm>
            <a:off x="4628885" y="4591243"/>
            <a:ext cx="1127828" cy="274579"/>
          </a:xfrm>
          <a:custGeom>
            <a:avLst/>
            <a:gdLst/>
            <a:ahLst/>
            <a:cxnLst/>
            <a:rect l="l" t="t" r="r" b="b"/>
            <a:pathLst>
              <a:path w="1358900" h="330835">
                <a:moveTo>
                  <a:pt x="1358646" y="330517"/>
                </a:moveTo>
                <a:lnTo>
                  <a:pt x="1358646" y="41719"/>
                </a:lnTo>
                <a:lnTo>
                  <a:pt x="1311308" y="30651"/>
                </a:lnTo>
                <a:lnTo>
                  <a:pt x="1263411" y="21285"/>
                </a:lnTo>
                <a:lnTo>
                  <a:pt x="1215047" y="13622"/>
                </a:lnTo>
                <a:lnTo>
                  <a:pt x="1166310" y="7662"/>
                </a:lnTo>
                <a:lnTo>
                  <a:pt x="1117294" y="3405"/>
                </a:lnTo>
                <a:lnTo>
                  <a:pt x="1068090" y="851"/>
                </a:lnTo>
                <a:lnTo>
                  <a:pt x="1018793" y="0"/>
                </a:lnTo>
                <a:lnTo>
                  <a:pt x="969497" y="851"/>
                </a:lnTo>
                <a:lnTo>
                  <a:pt x="920293" y="3405"/>
                </a:lnTo>
                <a:lnTo>
                  <a:pt x="871277" y="7662"/>
                </a:lnTo>
                <a:lnTo>
                  <a:pt x="822540" y="13622"/>
                </a:lnTo>
                <a:lnTo>
                  <a:pt x="774176" y="21285"/>
                </a:lnTo>
                <a:lnTo>
                  <a:pt x="726279" y="30651"/>
                </a:lnTo>
                <a:lnTo>
                  <a:pt x="678942" y="41719"/>
                </a:lnTo>
                <a:lnTo>
                  <a:pt x="631756" y="52636"/>
                </a:lnTo>
                <a:lnTo>
                  <a:pt x="583989" y="61873"/>
                </a:lnTo>
                <a:lnTo>
                  <a:pt x="535736" y="69431"/>
                </a:lnTo>
                <a:lnTo>
                  <a:pt x="487091" y="75309"/>
                </a:lnTo>
                <a:lnTo>
                  <a:pt x="438149" y="79508"/>
                </a:lnTo>
                <a:lnTo>
                  <a:pt x="389006" y="82027"/>
                </a:lnTo>
                <a:lnTo>
                  <a:pt x="339756" y="82867"/>
                </a:lnTo>
                <a:lnTo>
                  <a:pt x="290495" y="82027"/>
                </a:lnTo>
                <a:lnTo>
                  <a:pt x="241317" y="79508"/>
                </a:lnTo>
                <a:lnTo>
                  <a:pt x="192317" y="75309"/>
                </a:lnTo>
                <a:lnTo>
                  <a:pt x="143590" y="69431"/>
                </a:lnTo>
                <a:lnTo>
                  <a:pt x="95232" y="61873"/>
                </a:lnTo>
                <a:lnTo>
                  <a:pt x="47337" y="52636"/>
                </a:lnTo>
                <a:lnTo>
                  <a:pt x="0" y="41719"/>
                </a:lnTo>
                <a:lnTo>
                  <a:pt x="0" y="330517"/>
                </a:lnTo>
                <a:lnTo>
                  <a:pt x="1358646" y="330517"/>
                </a:lnTo>
                <a:close/>
              </a:path>
            </a:pathLst>
          </a:custGeom>
          <a:solidFill>
            <a:srgbClr val="FFFFFF"/>
          </a:solidFill>
        </p:spPr>
        <p:txBody>
          <a:bodyPr wrap="square" lIns="0" tIns="0" rIns="0" bIns="0" rtlCol="0"/>
          <a:lstStyle/>
          <a:p>
            <a:endParaRPr sz="1494"/>
          </a:p>
        </p:txBody>
      </p:sp>
      <p:sp>
        <p:nvSpPr>
          <p:cNvPr id="26" name="object 26"/>
          <p:cNvSpPr/>
          <p:nvPr/>
        </p:nvSpPr>
        <p:spPr>
          <a:xfrm>
            <a:off x="4628885" y="4591243"/>
            <a:ext cx="1127828" cy="274579"/>
          </a:xfrm>
          <a:custGeom>
            <a:avLst/>
            <a:gdLst/>
            <a:ahLst/>
            <a:cxnLst/>
            <a:rect l="l" t="t" r="r" b="b"/>
            <a:pathLst>
              <a:path w="1358900" h="330835">
                <a:moveTo>
                  <a:pt x="1358646" y="41719"/>
                </a:moveTo>
                <a:lnTo>
                  <a:pt x="1358646" y="330517"/>
                </a:lnTo>
                <a:lnTo>
                  <a:pt x="0" y="330517"/>
                </a:lnTo>
                <a:lnTo>
                  <a:pt x="0" y="41719"/>
                </a:lnTo>
                <a:lnTo>
                  <a:pt x="47337" y="52636"/>
                </a:lnTo>
                <a:lnTo>
                  <a:pt x="95232" y="61873"/>
                </a:lnTo>
                <a:lnTo>
                  <a:pt x="143590" y="69431"/>
                </a:lnTo>
                <a:lnTo>
                  <a:pt x="192317" y="75309"/>
                </a:lnTo>
                <a:lnTo>
                  <a:pt x="241317" y="79508"/>
                </a:lnTo>
                <a:lnTo>
                  <a:pt x="290495" y="82027"/>
                </a:lnTo>
                <a:lnTo>
                  <a:pt x="339756" y="82867"/>
                </a:lnTo>
                <a:lnTo>
                  <a:pt x="389006" y="82027"/>
                </a:lnTo>
                <a:lnTo>
                  <a:pt x="438149" y="79508"/>
                </a:lnTo>
                <a:lnTo>
                  <a:pt x="487091" y="75309"/>
                </a:lnTo>
                <a:lnTo>
                  <a:pt x="535736" y="69431"/>
                </a:lnTo>
                <a:lnTo>
                  <a:pt x="583989" y="61873"/>
                </a:lnTo>
                <a:lnTo>
                  <a:pt x="631756" y="52636"/>
                </a:lnTo>
                <a:lnTo>
                  <a:pt x="678942" y="41719"/>
                </a:lnTo>
                <a:lnTo>
                  <a:pt x="726279" y="30651"/>
                </a:lnTo>
                <a:lnTo>
                  <a:pt x="774176" y="21285"/>
                </a:lnTo>
                <a:lnTo>
                  <a:pt x="822540" y="13622"/>
                </a:lnTo>
                <a:lnTo>
                  <a:pt x="871277" y="7662"/>
                </a:lnTo>
                <a:lnTo>
                  <a:pt x="920293" y="3405"/>
                </a:lnTo>
                <a:lnTo>
                  <a:pt x="969497" y="851"/>
                </a:lnTo>
                <a:lnTo>
                  <a:pt x="1018793" y="0"/>
                </a:lnTo>
                <a:lnTo>
                  <a:pt x="1068090" y="851"/>
                </a:lnTo>
                <a:lnTo>
                  <a:pt x="1117294" y="3405"/>
                </a:lnTo>
                <a:lnTo>
                  <a:pt x="1166310" y="7662"/>
                </a:lnTo>
                <a:lnTo>
                  <a:pt x="1215047" y="13622"/>
                </a:lnTo>
                <a:lnTo>
                  <a:pt x="1263411" y="21285"/>
                </a:lnTo>
                <a:lnTo>
                  <a:pt x="1311308" y="30651"/>
                </a:lnTo>
                <a:lnTo>
                  <a:pt x="1358646" y="41719"/>
                </a:lnTo>
                <a:close/>
              </a:path>
            </a:pathLst>
          </a:custGeom>
          <a:ln w="5753">
            <a:solidFill>
              <a:srgbClr val="000000"/>
            </a:solidFill>
          </a:ln>
        </p:spPr>
        <p:txBody>
          <a:bodyPr wrap="square" lIns="0" tIns="0" rIns="0" bIns="0" rtlCol="0"/>
          <a:lstStyle/>
          <a:p>
            <a:endParaRPr sz="1494"/>
          </a:p>
        </p:txBody>
      </p:sp>
      <p:sp>
        <p:nvSpPr>
          <p:cNvPr id="27" name="object 27"/>
          <p:cNvSpPr/>
          <p:nvPr/>
        </p:nvSpPr>
        <p:spPr>
          <a:xfrm>
            <a:off x="4065392" y="4278033"/>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solidFill>
            <a:srgbClr val="B3B3B3"/>
          </a:solidFill>
        </p:spPr>
        <p:txBody>
          <a:bodyPr wrap="square" lIns="0" tIns="0" rIns="0" bIns="0" rtlCol="0"/>
          <a:lstStyle/>
          <a:p>
            <a:endParaRPr sz="1494"/>
          </a:p>
        </p:txBody>
      </p:sp>
      <p:sp>
        <p:nvSpPr>
          <p:cNvPr id="28" name="object 28"/>
          <p:cNvSpPr/>
          <p:nvPr/>
        </p:nvSpPr>
        <p:spPr>
          <a:xfrm>
            <a:off x="4065392" y="4278033"/>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ln w="5753">
            <a:solidFill>
              <a:srgbClr val="0000FF"/>
            </a:solidFill>
          </a:ln>
        </p:spPr>
        <p:txBody>
          <a:bodyPr wrap="square" lIns="0" tIns="0" rIns="0" bIns="0" rtlCol="0"/>
          <a:lstStyle/>
          <a:p>
            <a:endParaRPr sz="1494"/>
          </a:p>
        </p:txBody>
      </p:sp>
      <p:sp>
        <p:nvSpPr>
          <p:cNvPr id="29" name="object 29"/>
          <p:cNvSpPr/>
          <p:nvPr/>
        </p:nvSpPr>
        <p:spPr>
          <a:xfrm>
            <a:off x="7165550" y="2709615"/>
            <a:ext cx="1127301" cy="392104"/>
          </a:xfrm>
          <a:custGeom>
            <a:avLst/>
            <a:gdLst/>
            <a:ahLst/>
            <a:cxnLst/>
            <a:rect l="l" t="t" r="r" b="b"/>
            <a:pathLst>
              <a:path w="1358265" h="472439">
                <a:moveTo>
                  <a:pt x="0" y="0"/>
                </a:moveTo>
                <a:lnTo>
                  <a:pt x="0" y="472439"/>
                </a:lnTo>
                <a:lnTo>
                  <a:pt x="1357883" y="472439"/>
                </a:lnTo>
                <a:lnTo>
                  <a:pt x="1357883" y="0"/>
                </a:lnTo>
                <a:lnTo>
                  <a:pt x="0" y="0"/>
                </a:lnTo>
                <a:close/>
              </a:path>
            </a:pathLst>
          </a:custGeom>
          <a:solidFill>
            <a:srgbClr val="FFFFFF"/>
          </a:solidFill>
        </p:spPr>
        <p:txBody>
          <a:bodyPr wrap="square" lIns="0" tIns="0" rIns="0" bIns="0" rtlCol="0"/>
          <a:lstStyle/>
          <a:p>
            <a:endParaRPr sz="1494"/>
          </a:p>
        </p:txBody>
      </p:sp>
      <p:sp>
        <p:nvSpPr>
          <p:cNvPr id="30" name="object 30"/>
          <p:cNvSpPr/>
          <p:nvPr/>
        </p:nvSpPr>
        <p:spPr>
          <a:xfrm>
            <a:off x="7165550" y="2709615"/>
            <a:ext cx="1127301" cy="392104"/>
          </a:xfrm>
          <a:custGeom>
            <a:avLst/>
            <a:gdLst/>
            <a:ahLst/>
            <a:cxnLst/>
            <a:rect l="l" t="t" r="r" b="b"/>
            <a:pathLst>
              <a:path w="1358265" h="472439">
                <a:moveTo>
                  <a:pt x="0" y="0"/>
                </a:moveTo>
                <a:lnTo>
                  <a:pt x="0" y="472439"/>
                </a:lnTo>
                <a:lnTo>
                  <a:pt x="1357883" y="472439"/>
                </a:lnTo>
                <a:lnTo>
                  <a:pt x="1357883" y="0"/>
                </a:lnTo>
                <a:lnTo>
                  <a:pt x="0" y="0"/>
                </a:lnTo>
                <a:close/>
              </a:path>
            </a:pathLst>
          </a:custGeom>
          <a:ln w="5753">
            <a:solidFill>
              <a:srgbClr val="000000"/>
            </a:solidFill>
          </a:ln>
        </p:spPr>
        <p:txBody>
          <a:bodyPr wrap="square" lIns="0" tIns="0" rIns="0" bIns="0" rtlCol="0"/>
          <a:lstStyle/>
          <a:p>
            <a:endParaRPr sz="1494"/>
          </a:p>
        </p:txBody>
      </p:sp>
      <p:sp>
        <p:nvSpPr>
          <p:cNvPr id="31" name="object 31"/>
          <p:cNvSpPr/>
          <p:nvPr/>
        </p:nvSpPr>
        <p:spPr>
          <a:xfrm>
            <a:off x="7390061" y="2848116"/>
            <a:ext cx="524914" cy="100661"/>
          </a:xfrm>
          <a:custGeom>
            <a:avLst/>
            <a:gdLst/>
            <a:ahLst/>
            <a:cxnLst/>
            <a:rect l="l" t="t" r="r" b="b"/>
            <a:pathLst>
              <a:path w="632459" h="121285">
                <a:moveTo>
                  <a:pt x="134874" y="35051"/>
                </a:moveTo>
                <a:lnTo>
                  <a:pt x="134874" y="24383"/>
                </a:lnTo>
                <a:lnTo>
                  <a:pt x="133350" y="19811"/>
                </a:lnTo>
                <a:lnTo>
                  <a:pt x="129540" y="16001"/>
                </a:lnTo>
                <a:lnTo>
                  <a:pt x="126479" y="11429"/>
                </a:lnTo>
                <a:lnTo>
                  <a:pt x="121907" y="8381"/>
                </a:lnTo>
                <a:lnTo>
                  <a:pt x="116586" y="6095"/>
                </a:lnTo>
                <a:lnTo>
                  <a:pt x="111251" y="3047"/>
                </a:lnTo>
                <a:lnTo>
                  <a:pt x="0" y="0"/>
                </a:lnTo>
                <a:lnTo>
                  <a:pt x="0" y="118871"/>
                </a:lnTo>
                <a:lnTo>
                  <a:pt x="34290" y="118833"/>
                </a:lnTo>
                <a:lnTo>
                  <a:pt x="34290" y="19811"/>
                </a:lnTo>
                <a:lnTo>
                  <a:pt x="83807" y="19811"/>
                </a:lnTo>
                <a:lnTo>
                  <a:pt x="89916" y="20573"/>
                </a:lnTo>
                <a:lnTo>
                  <a:pt x="93725" y="22097"/>
                </a:lnTo>
                <a:lnTo>
                  <a:pt x="99809" y="26669"/>
                </a:lnTo>
                <a:lnTo>
                  <a:pt x="101333" y="29717"/>
                </a:lnTo>
                <a:lnTo>
                  <a:pt x="101333" y="71627"/>
                </a:lnTo>
                <a:lnTo>
                  <a:pt x="106680" y="76961"/>
                </a:lnTo>
                <a:lnTo>
                  <a:pt x="107429" y="80009"/>
                </a:lnTo>
                <a:lnTo>
                  <a:pt x="107429" y="117475"/>
                </a:lnTo>
                <a:lnTo>
                  <a:pt x="108966" y="117347"/>
                </a:lnTo>
                <a:lnTo>
                  <a:pt x="111251" y="116890"/>
                </a:lnTo>
                <a:lnTo>
                  <a:pt x="111251" y="55625"/>
                </a:lnTo>
                <a:lnTo>
                  <a:pt x="118097" y="53339"/>
                </a:lnTo>
                <a:lnTo>
                  <a:pt x="124206" y="49529"/>
                </a:lnTo>
                <a:lnTo>
                  <a:pt x="128777" y="44957"/>
                </a:lnTo>
                <a:lnTo>
                  <a:pt x="132588" y="40385"/>
                </a:lnTo>
                <a:lnTo>
                  <a:pt x="134874" y="35051"/>
                </a:lnTo>
                <a:close/>
              </a:path>
              <a:path w="632459" h="121285">
                <a:moveTo>
                  <a:pt x="101333" y="71627"/>
                </a:moveTo>
                <a:lnTo>
                  <a:pt x="101333" y="37337"/>
                </a:lnTo>
                <a:lnTo>
                  <a:pt x="99809" y="40385"/>
                </a:lnTo>
                <a:lnTo>
                  <a:pt x="96012" y="42671"/>
                </a:lnTo>
                <a:lnTo>
                  <a:pt x="92964" y="44957"/>
                </a:lnTo>
                <a:lnTo>
                  <a:pt x="88517" y="46436"/>
                </a:lnTo>
                <a:lnTo>
                  <a:pt x="82003" y="46551"/>
                </a:lnTo>
                <a:lnTo>
                  <a:pt x="79235" y="47243"/>
                </a:lnTo>
                <a:lnTo>
                  <a:pt x="34290" y="47243"/>
                </a:lnTo>
                <a:lnTo>
                  <a:pt x="34290" y="67055"/>
                </a:lnTo>
                <a:lnTo>
                  <a:pt x="62471" y="67055"/>
                </a:lnTo>
                <a:lnTo>
                  <a:pt x="73347" y="67186"/>
                </a:lnTo>
                <a:lnTo>
                  <a:pt x="82283" y="67553"/>
                </a:lnTo>
                <a:lnTo>
                  <a:pt x="88517" y="68020"/>
                </a:lnTo>
                <a:lnTo>
                  <a:pt x="92964" y="68579"/>
                </a:lnTo>
                <a:lnTo>
                  <a:pt x="97536" y="70103"/>
                </a:lnTo>
                <a:lnTo>
                  <a:pt x="101333" y="71627"/>
                </a:lnTo>
                <a:close/>
              </a:path>
              <a:path w="632459" h="121285">
                <a:moveTo>
                  <a:pt x="107429" y="117475"/>
                </a:moveTo>
                <a:lnTo>
                  <a:pt x="107429" y="87629"/>
                </a:lnTo>
                <a:lnTo>
                  <a:pt x="105905" y="90677"/>
                </a:lnTo>
                <a:lnTo>
                  <a:pt x="102857" y="93725"/>
                </a:lnTo>
                <a:lnTo>
                  <a:pt x="99809" y="96011"/>
                </a:lnTo>
                <a:lnTo>
                  <a:pt x="95250" y="97535"/>
                </a:lnTo>
                <a:lnTo>
                  <a:pt x="89916" y="98297"/>
                </a:lnTo>
                <a:lnTo>
                  <a:pt x="86385" y="98344"/>
                </a:lnTo>
                <a:lnTo>
                  <a:pt x="79235" y="99059"/>
                </a:lnTo>
                <a:lnTo>
                  <a:pt x="34290" y="99059"/>
                </a:lnTo>
                <a:lnTo>
                  <a:pt x="34290" y="118833"/>
                </a:lnTo>
                <a:lnTo>
                  <a:pt x="86855" y="118733"/>
                </a:lnTo>
                <a:lnTo>
                  <a:pt x="94123" y="118550"/>
                </a:lnTo>
                <a:lnTo>
                  <a:pt x="107429" y="117475"/>
                </a:lnTo>
                <a:close/>
              </a:path>
              <a:path w="632459" h="121285">
                <a:moveTo>
                  <a:pt x="143256" y="89915"/>
                </a:moveTo>
                <a:lnTo>
                  <a:pt x="143256" y="77723"/>
                </a:lnTo>
                <a:lnTo>
                  <a:pt x="140957" y="71627"/>
                </a:lnTo>
                <a:lnTo>
                  <a:pt x="111251" y="55625"/>
                </a:lnTo>
                <a:lnTo>
                  <a:pt x="111251" y="116890"/>
                </a:lnTo>
                <a:lnTo>
                  <a:pt x="143256" y="89915"/>
                </a:lnTo>
                <a:close/>
              </a:path>
              <a:path w="632459" h="121285">
                <a:moveTo>
                  <a:pt x="205740" y="118871"/>
                </a:moveTo>
                <a:lnTo>
                  <a:pt x="205740" y="0"/>
                </a:lnTo>
                <a:lnTo>
                  <a:pt x="172212" y="0"/>
                </a:lnTo>
                <a:lnTo>
                  <a:pt x="172212" y="118871"/>
                </a:lnTo>
                <a:lnTo>
                  <a:pt x="205740" y="118871"/>
                </a:lnTo>
                <a:close/>
              </a:path>
              <a:path w="632459" h="121285">
                <a:moveTo>
                  <a:pt x="359664" y="75437"/>
                </a:moveTo>
                <a:lnTo>
                  <a:pt x="331974" y="37873"/>
                </a:lnTo>
                <a:lnTo>
                  <a:pt x="295656" y="30479"/>
                </a:lnTo>
                <a:lnTo>
                  <a:pt x="286664" y="30896"/>
                </a:lnTo>
                <a:lnTo>
                  <a:pt x="248977" y="43148"/>
                </a:lnTo>
                <a:lnTo>
                  <a:pt x="231635" y="67055"/>
                </a:lnTo>
                <a:lnTo>
                  <a:pt x="231635" y="74675"/>
                </a:lnTo>
                <a:lnTo>
                  <a:pt x="249358" y="108965"/>
                </a:lnTo>
                <a:lnTo>
                  <a:pt x="265175" y="116429"/>
                </a:lnTo>
                <a:lnTo>
                  <a:pt x="265175" y="67055"/>
                </a:lnTo>
                <a:lnTo>
                  <a:pt x="268224" y="60959"/>
                </a:lnTo>
                <a:lnTo>
                  <a:pt x="273545" y="56387"/>
                </a:lnTo>
                <a:lnTo>
                  <a:pt x="279654" y="51815"/>
                </a:lnTo>
                <a:lnTo>
                  <a:pt x="287212" y="49548"/>
                </a:lnTo>
                <a:lnTo>
                  <a:pt x="304038" y="49529"/>
                </a:lnTo>
                <a:lnTo>
                  <a:pt x="311645" y="51815"/>
                </a:lnTo>
                <a:lnTo>
                  <a:pt x="316979" y="56387"/>
                </a:lnTo>
                <a:lnTo>
                  <a:pt x="323088" y="60959"/>
                </a:lnTo>
                <a:lnTo>
                  <a:pt x="326136" y="67055"/>
                </a:lnTo>
                <a:lnTo>
                  <a:pt x="326136" y="115826"/>
                </a:lnTo>
                <a:lnTo>
                  <a:pt x="331653" y="113764"/>
                </a:lnTo>
                <a:lnTo>
                  <a:pt x="341375" y="108203"/>
                </a:lnTo>
                <a:lnTo>
                  <a:pt x="349371" y="101369"/>
                </a:lnTo>
                <a:lnTo>
                  <a:pt x="355087" y="93535"/>
                </a:lnTo>
                <a:lnTo>
                  <a:pt x="358519" y="84843"/>
                </a:lnTo>
                <a:lnTo>
                  <a:pt x="359664" y="75437"/>
                </a:lnTo>
                <a:close/>
              </a:path>
              <a:path w="632459" h="121285">
                <a:moveTo>
                  <a:pt x="326136" y="115826"/>
                </a:moveTo>
                <a:lnTo>
                  <a:pt x="326136" y="84581"/>
                </a:lnTo>
                <a:lnTo>
                  <a:pt x="323088" y="90677"/>
                </a:lnTo>
                <a:lnTo>
                  <a:pt x="316979" y="95249"/>
                </a:lnTo>
                <a:lnTo>
                  <a:pt x="311645" y="99821"/>
                </a:lnTo>
                <a:lnTo>
                  <a:pt x="304038" y="102107"/>
                </a:lnTo>
                <a:lnTo>
                  <a:pt x="287212" y="102089"/>
                </a:lnTo>
                <a:lnTo>
                  <a:pt x="279654" y="99821"/>
                </a:lnTo>
                <a:lnTo>
                  <a:pt x="273545" y="95249"/>
                </a:lnTo>
                <a:lnTo>
                  <a:pt x="268224" y="90677"/>
                </a:lnTo>
                <a:lnTo>
                  <a:pt x="265175" y="84581"/>
                </a:lnTo>
                <a:lnTo>
                  <a:pt x="265175" y="116429"/>
                </a:lnTo>
                <a:lnTo>
                  <a:pt x="270897" y="117943"/>
                </a:lnTo>
                <a:lnTo>
                  <a:pt x="278982" y="119633"/>
                </a:lnTo>
                <a:lnTo>
                  <a:pt x="287274" y="120756"/>
                </a:lnTo>
                <a:lnTo>
                  <a:pt x="295656" y="121157"/>
                </a:lnTo>
                <a:lnTo>
                  <a:pt x="308793" y="120312"/>
                </a:lnTo>
                <a:lnTo>
                  <a:pt x="320792" y="117824"/>
                </a:lnTo>
                <a:lnTo>
                  <a:pt x="326136" y="115826"/>
                </a:lnTo>
                <a:close/>
              </a:path>
              <a:path w="632459" h="121285">
                <a:moveTo>
                  <a:pt x="493775" y="57911"/>
                </a:moveTo>
                <a:lnTo>
                  <a:pt x="458724" y="32194"/>
                </a:lnTo>
                <a:lnTo>
                  <a:pt x="438150" y="30479"/>
                </a:lnTo>
                <a:lnTo>
                  <a:pt x="425146" y="31206"/>
                </a:lnTo>
                <a:lnTo>
                  <a:pt x="387274" y="49089"/>
                </a:lnTo>
                <a:lnTo>
                  <a:pt x="377951" y="76199"/>
                </a:lnTo>
                <a:lnTo>
                  <a:pt x="378964" y="86034"/>
                </a:lnTo>
                <a:lnTo>
                  <a:pt x="412229" y="117703"/>
                </a:lnTo>
                <a:lnTo>
                  <a:pt x="412229" y="64769"/>
                </a:lnTo>
                <a:lnTo>
                  <a:pt x="414527" y="58673"/>
                </a:lnTo>
                <a:lnTo>
                  <a:pt x="419100" y="54863"/>
                </a:lnTo>
                <a:lnTo>
                  <a:pt x="424421" y="50291"/>
                </a:lnTo>
                <a:lnTo>
                  <a:pt x="430530" y="48767"/>
                </a:lnTo>
                <a:lnTo>
                  <a:pt x="460997" y="62483"/>
                </a:lnTo>
                <a:lnTo>
                  <a:pt x="493775" y="57911"/>
                </a:lnTo>
                <a:close/>
              </a:path>
              <a:path w="632459" h="121285">
                <a:moveTo>
                  <a:pt x="495300" y="89915"/>
                </a:moveTo>
                <a:lnTo>
                  <a:pt x="463283" y="86105"/>
                </a:lnTo>
                <a:lnTo>
                  <a:pt x="461759" y="92201"/>
                </a:lnTo>
                <a:lnTo>
                  <a:pt x="458724" y="96011"/>
                </a:lnTo>
                <a:lnTo>
                  <a:pt x="454914" y="98297"/>
                </a:lnTo>
                <a:lnTo>
                  <a:pt x="450329" y="101345"/>
                </a:lnTo>
                <a:lnTo>
                  <a:pt x="445757" y="102107"/>
                </a:lnTo>
                <a:lnTo>
                  <a:pt x="431279" y="102107"/>
                </a:lnTo>
                <a:lnTo>
                  <a:pt x="424421" y="100583"/>
                </a:lnTo>
                <a:lnTo>
                  <a:pt x="419100" y="96011"/>
                </a:lnTo>
                <a:lnTo>
                  <a:pt x="414527" y="91439"/>
                </a:lnTo>
                <a:lnTo>
                  <a:pt x="412229" y="84581"/>
                </a:lnTo>
                <a:lnTo>
                  <a:pt x="412229" y="117703"/>
                </a:lnTo>
                <a:lnTo>
                  <a:pt x="413570" y="118205"/>
                </a:lnTo>
                <a:lnTo>
                  <a:pt x="425146" y="120431"/>
                </a:lnTo>
                <a:lnTo>
                  <a:pt x="438150" y="121157"/>
                </a:lnTo>
                <a:lnTo>
                  <a:pt x="449459" y="120598"/>
                </a:lnTo>
                <a:lnTo>
                  <a:pt x="488056" y="103060"/>
                </a:lnTo>
                <a:lnTo>
                  <a:pt x="492321" y="96916"/>
                </a:lnTo>
                <a:lnTo>
                  <a:pt x="495300" y="89915"/>
                </a:lnTo>
                <a:close/>
              </a:path>
              <a:path w="632459" h="121285">
                <a:moveTo>
                  <a:pt x="550164" y="118871"/>
                </a:moveTo>
                <a:lnTo>
                  <a:pt x="550164" y="0"/>
                </a:lnTo>
                <a:lnTo>
                  <a:pt x="517385" y="0"/>
                </a:lnTo>
                <a:lnTo>
                  <a:pt x="517385" y="118871"/>
                </a:lnTo>
                <a:lnTo>
                  <a:pt x="550164" y="118871"/>
                </a:lnTo>
                <a:close/>
              </a:path>
              <a:path w="632459" h="121285">
                <a:moveTo>
                  <a:pt x="629412" y="32765"/>
                </a:moveTo>
                <a:lnTo>
                  <a:pt x="589026" y="32765"/>
                </a:lnTo>
                <a:lnTo>
                  <a:pt x="550164" y="63245"/>
                </a:lnTo>
                <a:lnTo>
                  <a:pt x="550164" y="91439"/>
                </a:lnTo>
                <a:lnTo>
                  <a:pt x="565404" y="80009"/>
                </a:lnTo>
                <a:lnTo>
                  <a:pt x="586740" y="106560"/>
                </a:lnTo>
                <a:lnTo>
                  <a:pt x="586740" y="64007"/>
                </a:lnTo>
                <a:lnTo>
                  <a:pt x="629412" y="32765"/>
                </a:lnTo>
                <a:close/>
              </a:path>
              <a:path w="632459" h="121285">
                <a:moveTo>
                  <a:pt x="632447" y="118871"/>
                </a:moveTo>
                <a:lnTo>
                  <a:pt x="586740" y="64007"/>
                </a:lnTo>
                <a:lnTo>
                  <a:pt x="586740" y="106560"/>
                </a:lnTo>
                <a:lnTo>
                  <a:pt x="596633" y="118871"/>
                </a:lnTo>
                <a:lnTo>
                  <a:pt x="632447" y="118871"/>
                </a:lnTo>
                <a:close/>
              </a:path>
            </a:pathLst>
          </a:custGeom>
          <a:solidFill>
            <a:srgbClr val="000000"/>
          </a:solidFill>
        </p:spPr>
        <p:txBody>
          <a:bodyPr wrap="square" lIns="0" tIns="0" rIns="0" bIns="0" rtlCol="0"/>
          <a:lstStyle/>
          <a:p>
            <a:endParaRPr sz="1494"/>
          </a:p>
        </p:txBody>
      </p:sp>
      <p:sp>
        <p:nvSpPr>
          <p:cNvPr id="32" name="object 32"/>
          <p:cNvSpPr/>
          <p:nvPr/>
        </p:nvSpPr>
        <p:spPr>
          <a:xfrm>
            <a:off x="7980106" y="2847484"/>
            <a:ext cx="93283" cy="101188"/>
          </a:xfrm>
          <a:custGeom>
            <a:avLst/>
            <a:gdLst/>
            <a:ahLst/>
            <a:cxnLst/>
            <a:rect l="l" t="t" r="r" b="b"/>
            <a:pathLst>
              <a:path w="112395" h="121919">
                <a:moveTo>
                  <a:pt x="112014" y="60959"/>
                </a:moveTo>
                <a:lnTo>
                  <a:pt x="102375" y="20776"/>
                </a:lnTo>
                <a:lnTo>
                  <a:pt x="67825" y="726"/>
                </a:lnTo>
                <a:lnTo>
                  <a:pt x="56388" y="0"/>
                </a:lnTo>
                <a:lnTo>
                  <a:pt x="45732" y="652"/>
                </a:lnTo>
                <a:lnTo>
                  <a:pt x="9965" y="20776"/>
                </a:lnTo>
                <a:lnTo>
                  <a:pt x="0" y="60959"/>
                </a:lnTo>
                <a:lnTo>
                  <a:pt x="1001" y="76807"/>
                </a:lnTo>
                <a:lnTo>
                  <a:pt x="24139" y="114204"/>
                </a:lnTo>
                <a:lnTo>
                  <a:pt x="35051" y="118830"/>
                </a:lnTo>
                <a:lnTo>
                  <a:pt x="35051" y="60959"/>
                </a:lnTo>
                <a:lnTo>
                  <a:pt x="35206" y="51387"/>
                </a:lnTo>
                <a:lnTo>
                  <a:pt x="51828" y="19050"/>
                </a:lnTo>
                <a:lnTo>
                  <a:pt x="60198" y="19050"/>
                </a:lnTo>
                <a:lnTo>
                  <a:pt x="76961" y="60959"/>
                </a:lnTo>
                <a:lnTo>
                  <a:pt x="76961" y="119216"/>
                </a:lnTo>
                <a:lnTo>
                  <a:pt x="78114" y="118967"/>
                </a:lnTo>
                <a:lnTo>
                  <a:pt x="107637" y="90201"/>
                </a:lnTo>
                <a:lnTo>
                  <a:pt x="110896" y="76831"/>
                </a:lnTo>
                <a:lnTo>
                  <a:pt x="112014" y="60959"/>
                </a:lnTo>
                <a:close/>
              </a:path>
              <a:path w="112395" h="121919">
                <a:moveTo>
                  <a:pt x="76961" y="119216"/>
                </a:moveTo>
                <a:lnTo>
                  <a:pt x="76961" y="60959"/>
                </a:lnTo>
                <a:lnTo>
                  <a:pt x="76807" y="70532"/>
                </a:lnTo>
                <a:lnTo>
                  <a:pt x="76295" y="78676"/>
                </a:lnTo>
                <a:lnTo>
                  <a:pt x="67068" y="99821"/>
                </a:lnTo>
                <a:lnTo>
                  <a:pt x="63246" y="102107"/>
                </a:lnTo>
                <a:lnTo>
                  <a:pt x="60198" y="102869"/>
                </a:lnTo>
                <a:lnTo>
                  <a:pt x="51828" y="102869"/>
                </a:lnTo>
                <a:lnTo>
                  <a:pt x="38100" y="89915"/>
                </a:lnTo>
                <a:lnTo>
                  <a:pt x="36659" y="85070"/>
                </a:lnTo>
                <a:lnTo>
                  <a:pt x="35718" y="78581"/>
                </a:lnTo>
                <a:lnTo>
                  <a:pt x="35206" y="70520"/>
                </a:lnTo>
                <a:lnTo>
                  <a:pt x="35051" y="60959"/>
                </a:lnTo>
                <a:lnTo>
                  <a:pt x="35051" y="118830"/>
                </a:lnTo>
                <a:lnTo>
                  <a:pt x="44400" y="121062"/>
                </a:lnTo>
                <a:lnTo>
                  <a:pt x="56388" y="121919"/>
                </a:lnTo>
                <a:lnTo>
                  <a:pt x="67825" y="121193"/>
                </a:lnTo>
                <a:lnTo>
                  <a:pt x="76961" y="119216"/>
                </a:lnTo>
                <a:close/>
              </a:path>
            </a:pathLst>
          </a:custGeom>
          <a:solidFill>
            <a:srgbClr val="000000"/>
          </a:solidFill>
        </p:spPr>
        <p:txBody>
          <a:bodyPr wrap="square" lIns="0" tIns="0" rIns="0" bIns="0" rtlCol="0"/>
          <a:lstStyle/>
          <a:p>
            <a:endParaRPr sz="1494"/>
          </a:p>
        </p:txBody>
      </p:sp>
      <p:sp>
        <p:nvSpPr>
          <p:cNvPr id="33" name="object 33"/>
          <p:cNvSpPr/>
          <p:nvPr/>
        </p:nvSpPr>
        <p:spPr>
          <a:xfrm>
            <a:off x="7165550" y="3101720"/>
            <a:ext cx="1127301" cy="392104"/>
          </a:xfrm>
          <a:custGeom>
            <a:avLst/>
            <a:gdLst/>
            <a:ahLst/>
            <a:cxnLst/>
            <a:rect l="l" t="t" r="r" b="b"/>
            <a:pathLst>
              <a:path w="1358265" h="472439">
                <a:moveTo>
                  <a:pt x="0" y="0"/>
                </a:moveTo>
                <a:lnTo>
                  <a:pt x="0" y="472439"/>
                </a:lnTo>
                <a:lnTo>
                  <a:pt x="1357883" y="472439"/>
                </a:lnTo>
                <a:lnTo>
                  <a:pt x="1357883" y="0"/>
                </a:lnTo>
                <a:lnTo>
                  <a:pt x="0" y="0"/>
                </a:lnTo>
                <a:close/>
              </a:path>
            </a:pathLst>
          </a:custGeom>
          <a:solidFill>
            <a:srgbClr val="FFFFFF"/>
          </a:solidFill>
        </p:spPr>
        <p:txBody>
          <a:bodyPr wrap="square" lIns="0" tIns="0" rIns="0" bIns="0" rtlCol="0"/>
          <a:lstStyle/>
          <a:p>
            <a:endParaRPr sz="1494"/>
          </a:p>
        </p:txBody>
      </p:sp>
      <p:sp>
        <p:nvSpPr>
          <p:cNvPr id="34" name="object 34"/>
          <p:cNvSpPr/>
          <p:nvPr/>
        </p:nvSpPr>
        <p:spPr>
          <a:xfrm>
            <a:off x="7165550" y="3101720"/>
            <a:ext cx="1127301" cy="392104"/>
          </a:xfrm>
          <a:custGeom>
            <a:avLst/>
            <a:gdLst/>
            <a:ahLst/>
            <a:cxnLst/>
            <a:rect l="l" t="t" r="r" b="b"/>
            <a:pathLst>
              <a:path w="1358265" h="472439">
                <a:moveTo>
                  <a:pt x="0" y="0"/>
                </a:moveTo>
                <a:lnTo>
                  <a:pt x="0" y="472439"/>
                </a:lnTo>
                <a:lnTo>
                  <a:pt x="1357883" y="472439"/>
                </a:lnTo>
                <a:lnTo>
                  <a:pt x="1357883" y="0"/>
                </a:lnTo>
                <a:lnTo>
                  <a:pt x="0" y="0"/>
                </a:lnTo>
                <a:close/>
              </a:path>
            </a:pathLst>
          </a:custGeom>
          <a:ln w="5753">
            <a:solidFill>
              <a:srgbClr val="000000"/>
            </a:solidFill>
          </a:ln>
        </p:spPr>
        <p:txBody>
          <a:bodyPr wrap="square" lIns="0" tIns="0" rIns="0" bIns="0" rtlCol="0"/>
          <a:lstStyle/>
          <a:p>
            <a:endParaRPr sz="1494"/>
          </a:p>
        </p:txBody>
      </p:sp>
      <p:sp>
        <p:nvSpPr>
          <p:cNvPr id="35" name="object 35"/>
          <p:cNvSpPr/>
          <p:nvPr/>
        </p:nvSpPr>
        <p:spPr>
          <a:xfrm>
            <a:off x="7390061" y="3240220"/>
            <a:ext cx="524914" cy="100661"/>
          </a:xfrm>
          <a:custGeom>
            <a:avLst/>
            <a:gdLst/>
            <a:ahLst/>
            <a:cxnLst/>
            <a:rect l="l" t="t" r="r" b="b"/>
            <a:pathLst>
              <a:path w="632459" h="121285">
                <a:moveTo>
                  <a:pt x="134874" y="35052"/>
                </a:moveTo>
                <a:lnTo>
                  <a:pt x="134874" y="24384"/>
                </a:lnTo>
                <a:lnTo>
                  <a:pt x="133350" y="19812"/>
                </a:lnTo>
                <a:lnTo>
                  <a:pt x="129540" y="16002"/>
                </a:lnTo>
                <a:lnTo>
                  <a:pt x="126479" y="11430"/>
                </a:lnTo>
                <a:lnTo>
                  <a:pt x="121907" y="8382"/>
                </a:lnTo>
                <a:lnTo>
                  <a:pt x="116586" y="6096"/>
                </a:lnTo>
                <a:lnTo>
                  <a:pt x="111251" y="3048"/>
                </a:lnTo>
                <a:lnTo>
                  <a:pt x="0" y="0"/>
                </a:lnTo>
                <a:lnTo>
                  <a:pt x="0" y="118872"/>
                </a:lnTo>
                <a:lnTo>
                  <a:pt x="34290" y="118833"/>
                </a:lnTo>
                <a:lnTo>
                  <a:pt x="34290" y="19812"/>
                </a:lnTo>
                <a:lnTo>
                  <a:pt x="83807" y="19812"/>
                </a:lnTo>
                <a:lnTo>
                  <a:pt x="89916" y="20574"/>
                </a:lnTo>
                <a:lnTo>
                  <a:pt x="93725" y="22098"/>
                </a:lnTo>
                <a:lnTo>
                  <a:pt x="99809" y="26670"/>
                </a:lnTo>
                <a:lnTo>
                  <a:pt x="101333" y="29718"/>
                </a:lnTo>
                <a:lnTo>
                  <a:pt x="101333" y="71628"/>
                </a:lnTo>
                <a:lnTo>
                  <a:pt x="106680" y="76962"/>
                </a:lnTo>
                <a:lnTo>
                  <a:pt x="107429" y="80010"/>
                </a:lnTo>
                <a:lnTo>
                  <a:pt x="107429" y="117475"/>
                </a:lnTo>
                <a:lnTo>
                  <a:pt x="108966" y="117348"/>
                </a:lnTo>
                <a:lnTo>
                  <a:pt x="111251" y="116890"/>
                </a:lnTo>
                <a:lnTo>
                  <a:pt x="111251" y="55626"/>
                </a:lnTo>
                <a:lnTo>
                  <a:pt x="118097" y="53340"/>
                </a:lnTo>
                <a:lnTo>
                  <a:pt x="124206" y="49530"/>
                </a:lnTo>
                <a:lnTo>
                  <a:pt x="128777" y="44958"/>
                </a:lnTo>
                <a:lnTo>
                  <a:pt x="132588" y="40386"/>
                </a:lnTo>
                <a:lnTo>
                  <a:pt x="134874" y="35052"/>
                </a:lnTo>
                <a:close/>
              </a:path>
              <a:path w="632459" h="121285">
                <a:moveTo>
                  <a:pt x="101333" y="71628"/>
                </a:moveTo>
                <a:lnTo>
                  <a:pt x="101333" y="37337"/>
                </a:lnTo>
                <a:lnTo>
                  <a:pt x="99809" y="40386"/>
                </a:lnTo>
                <a:lnTo>
                  <a:pt x="96012" y="42672"/>
                </a:lnTo>
                <a:lnTo>
                  <a:pt x="92964" y="44958"/>
                </a:lnTo>
                <a:lnTo>
                  <a:pt x="88517" y="46436"/>
                </a:lnTo>
                <a:lnTo>
                  <a:pt x="82003" y="46551"/>
                </a:lnTo>
                <a:lnTo>
                  <a:pt x="79235" y="47244"/>
                </a:lnTo>
                <a:lnTo>
                  <a:pt x="34290" y="47244"/>
                </a:lnTo>
                <a:lnTo>
                  <a:pt x="34290" y="67056"/>
                </a:lnTo>
                <a:lnTo>
                  <a:pt x="62471" y="67056"/>
                </a:lnTo>
                <a:lnTo>
                  <a:pt x="73347" y="67186"/>
                </a:lnTo>
                <a:lnTo>
                  <a:pt x="82283" y="67553"/>
                </a:lnTo>
                <a:lnTo>
                  <a:pt x="88517" y="68020"/>
                </a:lnTo>
                <a:lnTo>
                  <a:pt x="92964" y="68580"/>
                </a:lnTo>
                <a:lnTo>
                  <a:pt x="97536" y="70104"/>
                </a:lnTo>
                <a:lnTo>
                  <a:pt x="101333" y="71628"/>
                </a:lnTo>
                <a:close/>
              </a:path>
              <a:path w="632459" h="121285">
                <a:moveTo>
                  <a:pt x="107429" y="117475"/>
                </a:moveTo>
                <a:lnTo>
                  <a:pt x="107429" y="87630"/>
                </a:lnTo>
                <a:lnTo>
                  <a:pt x="105905" y="90678"/>
                </a:lnTo>
                <a:lnTo>
                  <a:pt x="102857" y="93726"/>
                </a:lnTo>
                <a:lnTo>
                  <a:pt x="99809" y="96012"/>
                </a:lnTo>
                <a:lnTo>
                  <a:pt x="95250" y="97536"/>
                </a:lnTo>
                <a:lnTo>
                  <a:pt x="89916" y="98298"/>
                </a:lnTo>
                <a:lnTo>
                  <a:pt x="86385" y="98344"/>
                </a:lnTo>
                <a:lnTo>
                  <a:pt x="79235" y="99060"/>
                </a:lnTo>
                <a:lnTo>
                  <a:pt x="34290" y="99060"/>
                </a:lnTo>
                <a:lnTo>
                  <a:pt x="34290" y="118833"/>
                </a:lnTo>
                <a:lnTo>
                  <a:pt x="86855" y="118733"/>
                </a:lnTo>
                <a:lnTo>
                  <a:pt x="94123" y="118550"/>
                </a:lnTo>
                <a:lnTo>
                  <a:pt x="107429" y="117475"/>
                </a:lnTo>
                <a:close/>
              </a:path>
              <a:path w="632459" h="121285">
                <a:moveTo>
                  <a:pt x="143256" y="89916"/>
                </a:moveTo>
                <a:lnTo>
                  <a:pt x="143256" y="77724"/>
                </a:lnTo>
                <a:lnTo>
                  <a:pt x="140957" y="71628"/>
                </a:lnTo>
                <a:lnTo>
                  <a:pt x="111251" y="55626"/>
                </a:lnTo>
                <a:lnTo>
                  <a:pt x="111251" y="116890"/>
                </a:lnTo>
                <a:lnTo>
                  <a:pt x="143256" y="89916"/>
                </a:lnTo>
                <a:close/>
              </a:path>
              <a:path w="632459" h="121285">
                <a:moveTo>
                  <a:pt x="205740" y="118872"/>
                </a:moveTo>
                <a:lnTo>
                  <a:pt x="205740" y="0"/>
                </a:lnTo>
                <a:lnTo>
                  <a:pt x="172212" y="0"/>
                </a:lnTo>
                <a:lnTo>
                  <a:pt x="172212" y="118872"/>
                </a:lnTo>
                <a:lnTo>
                  <a:pt x="205740" y="118872"/>
                </a:lnTo>
                <a:close/>
              </a:path>
              <a:path w="632459" h="121285">
                <a:moveTo>
                  <a:pt x="359664" y="75437"/>
                </a:moveTo>
                <a:lnTo>
                  <a:pt x="331974" y="37873"/>
                </a:lnTo>
                <a:lnTo>
                  <a:pt x="295656" y="30480"/>
                </a:lnTo>
                <a:lnTo>
                  <a:pt x="286664" y="30896"/>
                </a:lnTo>
                <a:lnTo>
                  <a:pt x="248977" y="43148"/>
                </a:lnTo>
                <a:lnTo>
                  <a:pt x="231635" y="67056"/>
                </a:lnTo>
                <a:lnTo>
                  <a:pt x="231635" y="74676"/>
                </a:lnTo>
                <a:lnTo>
                  <a:pt x="249358" y="108965"/>
                </a:lnTo>
                <a:lnTo>
                  <a:pt x="265175" y="116429"/>
                </a:lnTo>
                <a:lnTo>
                  <a:pt x="265175" y="67056"/>
                </a:lnTo>
                <a:lnTo>
                  <a:pt x="268224" y="60960"/>
                </a:lnTo>
                <a:lnTo>
                  <a:pt x="273545" y="56387"/>
                </a:lnTo>
                <a:lnTo>
                  <a:pt x="279654" y="51816"/>
                </a:lnTo>
                <a:lnTo>
                  <a:pt x="287212" y="49548"/>
                </a:lnTo>
                <a:lnTo>
                  <a:pt x="304038" y="49530"/>
                </a:lnTo>
                <a:lnTo>
                  <a:pt x="311645" y="51816"/>
                </a:lnTo>
                <a:lnTo>
                  <a:pt x="316979" y="56387"/>
                </a:lnTo>
                <a:lnTo>
                  <a:pt x="323088" y="60960"/>
                </a:lnTo>
                <a:lnTo>
                  <a:pt x="326136" y="67056"/>
                </a:lnTo>
                <a:lnTo>
                  <a:pt x="326136" y="115826"/>
                </a:lnTo>
                <a:lnTo>
                  <a:pt x="331653" y="113764"/>
                </a:lnTo>
                <a:lnTo>
                  <a:pt x="341375" y="108204"/>
                </a:lnTo>
                <a:lnTo>
                  <a:pt x="349371" y="101369"/>
                </a:lnTo>
                <a:lnTo>
                  <a:pt x="355087" y="93535"/>
                </a:lnTo>
                <a:lnTo>
                  <a:pt x="358519" y="84843"/>
                </a:lnTo>
                <a:lnTo>
                  <a:pt x="359664" y="75437"/>
                </a:lnTo>
                <a:close/>
              </a:path>
              <a:path w="632459" h="121285">
                <a:moveTo>
                  <a:pt x="326136" y="115826"/>
                </a:moveTo>
                <a:lnTo>
                  <a:pt x="326136" y="84582"/>
                </a:lnTo>
                <a:lnTo>
                  <a:pt x="323088" y="90678"/>
                </a:lnTo>
                <a:lnTo>
                  <a:pt x="316979" y="95250"/>
                </a:lnTo>
                <a:lnTo>
                  <a:pt x="311645" y="99822"/>
                </a:lnTo>
                <a:lnTo>
                  <a:pt x="304038" y="102108"/>
                </a:lnTo>
                <a:lnTo>
                  <a:pt x="287212" y="102089"/>
                </a:lnTo>
                <a:lnTo>
                  <a:pt x="279654" y="99822"/>
                </a:lnTo>
                <a:lnTo>
                  <a:pt x="273545" y="95250"/>
                </a:lnTo>
                <a:lnTo>
                  <a:pt x="268224" y="90678"/>
                </a:lnTo>
                <a:lnTo>
                  <a:pt x="265175" y="84582"/>
                </a:lnTo>
                <a:lnTo>
                  <a:pt x="265175" y="116429"/>
                </a:lnTo>
                <a:lnTo>
                  <a:pt x="270897" y="117943"/>
                </a:lnTo>
                <a:lnTo>
                  <a:pt x="278982" y="119634"/>
                </a:lnTo>
                <a:lnTo>
                  <a:pt x="287274" y="120756"/>
                </a:lnTo>
                <a:lnTo>
                  <a:pt x="295656" y="121158"/>
                </a:lnTo>
                <a:lnTo>
                  <a:pt x="308793" y="120312"/>
                </a:lnTo>
                <a:lnTo>
                  <a:pt x="320792" y="117824"/>
                </a:lnTo>
                <a:lnTo>
                  <a:pt x="326136" y="115826"/>
                </a:lnTo>
                <a:close/>
              </a:path>
              <a:path w="632459" h="121285">
                <a:moveTo>
                  <a:pt x="493775" y="57912"/>
                </a:moveTo>
                <a:lnTo>
                  <a:pt x="458724" y="32194"/>
                </a:lnTo>
                <a:lnTo>
                  <a:pt x="438150" y="30480"/>
                </a:lnTo>
                <a:lnTo>
                  <a:pt x="425146" y="31206"/>
                </a:lnTo>
                <a:lnTo>
                  <a:pt x="387274" y="49089"/>
                </a:lnTo>
                <a:lnTo>
                  <a:pt x="377951" y="76200"/>
                </a:lnTo>
                <a:lnTo>
                  <a:pt x="378964" y="86034"/>
                </a:lnTo>
                <a:lnTo>
                  <a:pt x="412229" y="117412"/>
                </a:lnTo>
                <a:lnTo>
                  <a:pt x="412229" y="64770"/>
                </a:lnTo>
                <a:lnTo>
                  <a:pt x="414527" y="58674"/>
                </a:lnTo>
                <a:lnTo>
                  <a:pt x="419100" y="54864"/>
                </a:lnTo>
                <a:lnTo>
                  <a:pt x="424421" y="50292"/>
                </a:lnTo>
                <a:lnTo>
                  <a:pt x="430530" y="48768"/>
                </a:lnTo>
                <a:lnTo>
                  <a:pt x="460997" y="62484"/>
                </a:lnTo>
                <a:lnTo>
                  <a:pt x="493775" y="57912"/>
                </a:lnTo>
                <a:close/>
              </a:path>
              <a:path w="632459" h="121285">
                <a:moveTo>
                  <a:pt x="495300" y="89916"/>
                </a:moveTo>
                <a:lnTo>
                  <a:pt x="463283" y="86106"/>
                </a:lnTo>
                <a:lnTo>
                  <a:pt x="461759" y="92202"/>
                </a:lnTo>
                <a:lnTo>
                  <a:pt x="458724" y="96012"/>
                </a:lnTo>
                <a:lnTo>
                  <a:pt x="454914" y="98298"/>
                </a:lnTo>
                <a:lnTo>
                  <a:pt x="450329" y="101346"/>
                </a:lnTo>
                <a:lnTo>
                  <a:pt x="445757" y="102108"/>
                </a:lnTo>
                <a:lnTo>
                  <a:pt x="431279" y="102108"/>
                </a:lnTo>
                <a:lnTo>
                  <a:pt x="424421" y="99822"/>
                </a:lnTo>
                <a:lnTo>
                  <a:pt x="419100" y="96012"/>
                </a:lnTo>
                <a:lnTo>
                  <a:pt x="414527" y="91440"/>
                </a:lnTo>
                <a:lnTo>
                  <a:pt x="412229" y="84582"/>
                </a:lnTo>
                <a:lnTo>
                  <a:pt x="412229" y="117412"/>
                </a:lnTo>
                <a:lnTo>
                  <a:pt x="413570" y="117919"/>
                </a:lnTo>
                <a:lnTo>
                  <a:pt x="425146" y="120324"/>
                </a:lnTo>
                <a:lnTo>
                  <a:pt x="438150" y="121158"/>
                </a:lnTo>
                <a:lnTo>
                  <a:pt x="449459" y="120598"/>
                </a:lnTo>
                <a:lnTo>
                  <a:pt x="488056" y="103060"/>
                </a:lnTo>
                <a:lnTo>
                  <a:pt x="492321" y="96916"/>
                </a:lnTo>
                <a:lnTo>
                  <a:pt x="495300" y="89916"/>
                </a:lnTo>
                <a:close/>
              </a:path>
              <a:path w="632459" h="121285">
                <a:moveTo>
                  <a:pt x="550164" y="118872"/>
                </a:moveTo>
                <a:lnTo>
                  <a:pt x="550164" y="0"/>
                </a:lnTo>
                <a:lnTo>
                  <a:pt x="517385" y="0"/>
                </a:lnTo>
                <a:lnTo>
                  <a:pt x="517385" y="118872"/>
                </a:lnTo>
                <a:lnTo>
                  <a:pt x="550164" y="118872"/>
                </a:lnTo>
                <a:close/>
              </a:path>
              <a:path w="632459" h="121285">
                <a:moveTo>
                  <a:pt x="629412" y="32766"/>
                </a:moveTo>
                <a:lnTo>
                  <a:pt x="589026" y="32766"/>
                </a:lnTo>
                <a:lnTo>
                  <a:pt x="550164" y="63246"/>
                </a:lnTo>
                <a:lnTo>
                  <a:pt x="550164" y="91440"/>
                </a:lnTo>
                <a:lnTo>
                  <a:pt x="565404" y="80010"/>
                </a:lnTo>
                <a:lnTo>
                  <a:pt x="586740" y="106560"/>
                </a:lnTo>
                <a:lnTo>
                  <a:pt x="586740" y="64008"/>
                </a:lnTo>
                <a:lnTo>
                  <a:pt x="629412" y="32766"/>
                </a:lnTo>
                <a:close/>
              </a:path>
              <a:path w="632459" h="121285">
                <a:moveTo>
                  <a:pt x="632447" y="118872"/>
                </a:moveTo>
                <a:lnTo>
                  <a:pt x="586740" y="64008"/>
                </a:lnTo>
                <a:lnTo>
                  <a:pt x="586740" y="106560"/>
                </a:lnTo>
                <a:lnTo>
                  <a:pt x="596633" y="118872"/>
                </a:lnTo>
                <a:lnTo>
                  <a:pt x="632447" y="118872"/>
                </a:lnTo>
                <a:close/>
              </a:path>
            </a:pathLst>
          </a:custGeom>
          <a:solidFill>
            <a:srgbClr val="000000"/>
          </a:solidFill>
        </p:spPr>
        <p:txBody>
          <a:bodyPr wrap="square" lIns="0" tIns="0" rIns="0" bIns="0" rtlCol="0"/>
          <a:lstStyle/>
          <a:p>
            <a:endParaRPr sz="1494"/>
          </a:p>
        </p:txBody>
      </p:sp>
      <p:sp>
        <p:nvSpPr>
          <p:cNvPr id="36" name="object 36"/>
          <p:cNvSpPr/>
          <p:nvPr/>
        </p:nvSpPr>
        <p:spPr>
          <a:xfrm>
            <a:off x="7987705" y="3239588"/>
            <a:ext cx="62716" cy="99606"/>
          </a:xfrm>
          <a:custGeom>
            <a:avLst/>
            <a:gdLst/>
            <a:ahLst/>
            <a:cxnLst/>
            <a:rect l="l" t="t" r="r" b="b"/>
            <a:pathLst>
              <a:path w="75565" h="120014">
                <a:moveTo>
                  <a:pt x="75437" y="119634"/>
                </a:moveTo>
                <a:lnTo>
                  <a:pt x="75437" y="0"/>
                </a:lnTo>
                <a:lnTo>
                  <a:pt x="48755" y="0"/>
                </a:lnTo>
                <a:lnTo>
                  <a:pt x="45328" y="5119"/>
                </a:lnTo>
                <a:lnTo>
                  <a:pt x="40759" y="10096"/>
                </a:lnTo>
                <a:lnTo>
                  <a:pt x="6542" y="28479"/>
                </a:lnTo>
                <a:lnTo>
                  <a:pt x="0" y="30480"/>
                </a:lnTo>
                <a:lnTo>
                  <a:pt x="0" y="51054"/>
                </a:lnTo>
                <a:lnTo>
                  <a:pt x="12023" y="47779"/>
                </a:lnTo>
                <a:lnTo>
                  <a:pt x="23045" y="43719"/>
                </a:lnTo>
                <a:lnTo>
                  <a:pt x="33213" y="38945"/>
                </a:lnTo>
                <a:lnTo>
                  <a:pt x="42672" y="33528"/>
                </a:lnTo>
                <a:lnTo>
                  <a:pt x="42672" y="119634"/>
                </a:lnTo>
                <a:lnTo>
                  <a:pt x="75437" y="119634"/>
                </a:lnTo>
                <a:close/>
              </a:path>
            </a:pathLst>
          </a:custGeom>
          <a:solidFill>
            <a:srgbClr val="000000"/>
          </a:solidFill>
        </p:spPr>
        <p:txBody>
          <a:bodyPr wrap="square" lIns="0" tIns="0" rIns="0" bIns="0" rtlCol="0"/>
          <a:lstStyle/>
          <a:p>
            <a:endParaRPr sz="1494"/>
          </a:p>
        </p:txBody>
      </p:sp>
      <p:sp>
        <p:nvSpPr>
          <p:cNvPr id="37" name="object 37"/>
          <p:cNvSpPr/>
          <p:nvPr/>
        </p:nvSpPr>
        <p:spPr>
          <a:xfrm>
            <a:off x="7165550" y="3493824"/>
            <a:ext cx="1127301" cy="392104"/>
          </a:xfrm>
          <a:custGeom>
            <a:avLst/>
            <a:gdLst/>
            <a:ahLst/>
            <a:cxnLst/>
            <a:rect l="l" t="t" r="r" b="b"/>
            <a:pathLst>
              <a:path w="1358265" h="472439">
                <a:moveTo>
                  <a:pt x="0" y="0"/>
                </a:moveTo>
                <a:lnTo>
                  <a:pt x="0" y="472439"/>
                </a:lnTo>
                <a:lnTo>
                  <a:pt x="1357883" y="472439"/>
                </a:lnTo>
                <a:lnTo>
                  <a:pt x="1357883" y="0"/>
                </a:lnTo>
                <a:lnTo>
                  <a:pt x="0" y="0"/>
                </a:lnTo>
                <a:close/>
              </a:path>
            </a:pathLst>
          </a:custGeom>
          <a:solidFill>
            <a:srgbClr val="FFFFFF"/>
          </a:solidFill>
        </p:spPr>
        <p:txBody>
          <a:bodyPr wrap="square" lIns="0" tIns="0" rIns="0" bIns="0" rtlCol="0"/>
          <a:lstStyle/>
          <a:p>
            <a:endParaRPr sz="1494"/>
          </a:p>
        </p:txBody>
      </p:sp>
      <p:sp>
        <p:nvSpPr>
          <p:cNvPr id="38" name="object 38"/>
          <p:cNvSpPr/>
          <p:nvPr/>
        </p:nvSpPr>
        <p:spPr>
          <a:xfrm>
            <a:off x="7165550" y="3493824"/>
            <a:ext cx="1127301" cy="392104"/>
          </a:xfrm>
          <a:custGeom>
            <a:avLst/>
            <a:gdLst/>
            <a:ahLst/>
            <a:cxnLst/>
            <a:rect l="l" t="t" r="r" b="b"/>
            <a:pathLst>
              <a:path w="1358265" h="472439">
                <a:moveTo>
                  <a:pt x="0" y="0"/>
                </a:moveTo>
                <a:lnTo>
                  <a:pt x="0" y="472439"/>
                </a:lnTo>
                <a:lnTo>
                  <a:pt x="1357883" y="472439"/>
                </a:lnTo>
                <a:lnTo>
                  <a:pt x="1357883" y="0"/>
                </a:lnTo>
                <a:lnTo>
                  <a:pt x="0" y="0"/>
                </a:lnTo>
                <a:close/>
              </a:path>
            </a:pathLst>
          </a:custGeom>
          <a:ln w="5753">
            <a:solidFill>
              <a:srgbClr val="000000"/>
            </a:solidFill>
          </a:ln>
        </p:spPr>
        <p:txBody>
          <a:bodyPr wrap="square" lIns="0" tIns="0" rIns="0" bIns="0" rtlCol="0"/>
          <a:lstStyle/>
          <a:p>
            <a:endParaRPr sz="1494"/>
          </a:p>
        </p:txBody>
      </p:sp>
      <p:sp>
        <p:nvSpPr>
          <p:cNvPr id="39" name="object 39"/>
          <p:cNvSpPr/>
          <p:nvPr/>
        </p:nvSpPr>
        <p:spPr>
          <a:xfrm>
            <a:off x="7390061" y="3632327"/>
            <a:ext cx="524914" cy="100661"/>
          </a:xfrm>
          <a:custGeom>
            <a:avLst/>
            <a:gdLst/>
            <a:ahLst/>
            <a:cxnLst/>
            <a:rect l="l" t="t" r="r" b="b"/>
            <a:pathLst>
              <a:path w="632459" h="121285">
                <a:moveTo>
                  <a:pt x="134874" y="35052"/>
                </a:moveTo>
                <a:lnTo>
                  <a:pt x="134874" y="24384"/>
                </a:lnTo>
                <a:lnTo>
                  <a:pt x="133350" y="19812"/>
                </a:lnTo>
                <a:lnTo>
                  <a:pt x="129540" y="16002"/>
                </a:lnTo>
                <a:lnTo>
                  <a:pt x="126479" y="11430"/>
                </a:lnTo>
                <a:lnTo>
                  <a:pt x="121907" y="8382"/>
                </a:lnTo>
                <a:lnTo>
                  <a:pt x="116586" y="6096"/>
                </a:lnTo>
                <a:lnTo>
                  <a:pt x="111251" y="3048"/>
                </a:lnTo>
                <a:lnTo>
                  <a:pt x="0" y="0"/>
                </a:lnTo>
                <a:lnTo>
                  <a:pt x="0" y="118872"/>
                </a:lnTo>
                <a:lnTo>
                  <a:pt x="34290" y="118833"/>
                </a:lnTo>
                <a:lnTo>
                  <a:pt x="34290" y="19812"/>
                </a:lnTo>
                <a:lnTo>
                  <a:pt x="83807" y="19812"/>
                </a:lnTo>
                <a:lnTo>
                  <a:pt x="89916" y="20574"/>
                </a:lnTo>
                <a:lnTo>
                  <a:pt x="93725" y="22098"/>
                </a:lnTo>
                <a:lnTo>
                  <a:pt x="99809" y="26670"/>
                </a:lnTo>
                <a:lnTo>
                  <a:pt x="101333" y="29718"/>
                </a:lnTo>
                <a:lnTo>
                  <a:pt x="101333" y="71628"/>
                </a:lnTo>
                <a:lnTo>
                  <a:pt x="106680" y="76962"/>
                </a:lnTo>
                <a:lnTo>
                  <a:pt x="107429" y="80010"/>
                </a:lnTo>
                <a:lnTo>
                  <a:pt x="107429" y="117475"/>
                </a:lnTo>
                <a:lnTo>
                  <a:pt x="108966" y="117348"/>
                </a:lnTo>
                <a:lnTo>
                  <a:pt x="111251" y="116890"/>
                </a:lnTo>
                <a:lnTo>
                  <a:pt x="111251" y="55626"/>
                </a:lnTo>
                <a:lnTo>
                  <a:pt x="118097" y="53340"/>
                </a:lnTo>
                <a:lnTo>
                  <a:pt x="124206" y="49530"/>
                </a:lnTo>
                <a:lnTo>
                  <a:pt x="128777" y="44958"/>
                </a:lnTo>
                <a:lnTo>
                  <a:pt x="132588" y="40386"/>
                </a:lnTo>
                <a:lnTo>
                  <a:pt x="134874" y="35052"/>
                </a:lnTo>
                <a:close/>
              </a:path>
              <a:path w="632459" h="121285">
                <a:moveTo>
                  <a:pt x="101333" y="71628"/>
                </a:moveTo>
                <a:lnTo>
                  <a:pt x="101333" y="37338"/>
                </a:lnTo>
                <a:lnTo>
                  <a:pt x="99809" y="40386"/>
                </a:lnTo>
                <a:lnTo>
                  <a:pt x="96012" y="42672"/>
                </a:lnTo>
                <a:lnTo>
                  <a:pt x="92964" y="44958"/>
                </a:lnTo>
                <a:lnTo>
                  <a:pt x="88517" y="46436"/>
                </a:lnTo>
                <a:lnTo>
                  <a:pt x="82003" y="46551"/>
                </a:lnTo>
                <a:lnTo>
                  <a:pt x="79235" y="47244"/>
                </a:lnTo>
                <a:lnTo>
                  <a:pt x="34290" y="47244"/>
                </a:lnTo>
                <a:lnTo>
                  <a:pt x="34290" y="67056"/>
                </a:lnTo>
                <a:lnTo>
                  <a:pt x="62471" y="67056"/>
                </a:lnTo>
                <a:lnTo>
                  <a:pt x="73347" y="67186"/>
                </a:lnTo>
                <a:lnTo>
                  <a:pt x="82283" y="67553"/>
                </a:lnTo>
                <a:lnTo>
                  <a:pt x="88517" y="68020"/>
                </a:lnTo>
                <a:lnTo>
                  <a:pt x="92964" y="68580"/>
                </a:lnTo>
                <a:lnTo>
                  <a:pt x="97536" y="70104"/>
                </a:lnTo>
                <a:lnTo>
                  <a:pt x="101333" y="71628"/>
                </a:lnTo>
                <a:close/>
              </a:path>
              <a:path w="632459" h="121285">
                <a:moveTo>
                  <a:pt x="107429" y="117475"/>
                </a:moveTo>
                <a:lnTo>
                  <a:pt x="107429" y="87630"/>
                </a:lnTo>
                <a:lnTo>
                  <a:pt x="105905" y="90678"/>
                </a:lnTo>
                <a:lnTo>
                  <a:pt x="102857" y="93726"/>
                </a:lnTo>
                <a:lnTo>
                  <a:pt x="99809" y="96012"/>
                </a:lnTo>
                <a:lnTo>
                  <a:pt x="95250" y="97536"/>
                </a:lnTo>
                <a:lnTo>
                  <a:pt x="89916" y="98298"/>
                </a:lnTo>
                <a:lnTo>
                  <a:pt x="86385" y="98344"/>
                </a:lnTo>
                <a:lnTo>
                  <a:pt x="79235" y="99060"/>
                </a:lnTo>
                <a:lnTo>
                  <a:pt x="34290" y="99060"/>
                </a:lnTo>
                <a:lnTo>
                  <a:pt x="34290" y="118833"/>
                </a:lnTo>
                <a:lnTo>
                  <a:pt x="86855" y="118733"/>
                </a:lnTo>
                <a:lnTo>
                  <a:pt x="94123" y="118550"/>
                </a:lnTo>
                <a:lnTo>
                  <a:pt x="107429" y="117475"/>
                </a:lnTo>
                <a:close/>
              </a:path>
              <a:path w="632459" h="121285">
                <a:moveTo>
                  <a:pt x="143256" y="89916"/>
                </a:moveTo>
                <a:lnTo>
                  <a:pt x="143256" y="77724"/>
                </a:lnTo>
                <a:lnTo>
                  <a:pt x="140957" y="71628"/>
                </a:lnTo>
                <a:lnTo>
                  <a:pt x="111251" y="55626"/>
                </a:lnTo>
                <a:lnTo>
                  <a:pt x="111251" y="116890"/>
                </a:lnTo>
                <a:lnTo>
                  <a:pt x="143256" y="89916"/>
                </a:lnTo>
                <a:close/>
              </a:path>
              <a:path w="632459" h="121285">
                <a:moveTo>
                  <a:pt x="205740" y="118872"/>
                </a:moveTo>
                <a:lnTo>
                  <a:pt x="205740" y="0"/>
                </a:lnTo>
                <a:lnTo>
                  <a:pt x="172212" y="0"/>
                </a:lnTo>
                <a:lnTo>
                  <a:pt x="172212" y="118872"/>
                </a:lnTo>
                <a:lnTo>
                  <a:pt x="205740" y="118872"/>
                </a:lnTo>
                <a:close/>
              </a:path>
              <a:path w="632459" h="121285">
                <a:moveTo>
                  <a:pt x="359664" y="75438"/>
                </a:moveTo>
                <a:lnTo>
                  <a:pt x="331974" y="37873"/>
                </a:lnTo>
                <a:lnTo>
                  <a:pt x="295656" y="30480"/>
                </a:lnTo>
                <a:lnTo>
                  <a:pt x="286664" y="30896"/>
                </a:lnTo>
                <a:lnTo>
                  <a:pt x="248977" y="43148"/>
                </a:lnTo>
                <a:lnTo>
                  <a:pt x="231635" y="67056"/>
                </a:lnTo>
                <a:lnTo>
                  <a:pt x="231635" y="74676"/>
                </a:lnTo>
                <a:lnTo>
                  <a:pt x="249358" y="108966"/>
                </a:lnTo>
                <a:lnTo>
                  <a:pt x="265175" y="116429"/>
                </a:lnTo>
                <a:lnTo>
                  <a:pt x="265175" y="67056"/>
                </a:lnTo>
                <a:lnTo>
                  <a:pt x="268224" y="60960"/>
                </a:lnTo>
                <a:lnTo>
                  <a:pt x="273545" y="56388"/>
                </a:lnTo>
                <a:lnTo>
                  <a:pt x="279654" y="51816"/>
                </a:lnTo>
                <a:lnTo>
                  <a:pt x="287212" y="49548"/>
                </a:lnTo>
                <a:lnTo>
                  <a:pt x="304038" y="49530"/>
                </a:lnTo>
                <a:lnTo>
                  <a:pt x="311645" y="51816"/>
                </a:lnTo>
                <a:lnTo>
                  <a:pt x="316979" y="56388"/>
                </a:lnTo>
                <a:lnTo>
                  <a:pt x="323088" y="60960"/>
                </a:lnTo>
                <a:lnTo>
                  <a:pt x="326136" y="67056"/>
                </a:lnTo>
                <a:lnTo>
                  <a:pt x="326136" y="115826"/>
                </a:lnTo>
                <a:lnTo>
                  <a:pt x="331653" y="113764"/>
                </a:lnTo>
                <a:lnTo>
                  <a:pt x="341375" y="108204"/>
                </a:lnTo>
                <a:lnTo>
                  <a:pt x="349371" y="101369"/>
                </a:lnTo>
                <a:lnTo>
                  <a:pt x="355087" y="93535"/>
                </a:lnTo>
                <a:lnTo>
                  <a:pt x="358519" y="84843"/>
                </a:lnTo>
                <a:lnTo>
                  <a:pt x="359664" y="75438"/>
                </a:lnTo>
                <a:close/>
              </a:path>
              <a:path w="632459" h="121285">
                <a:moveTo>
                  <a:pt x="326136" y="115826"/>
                </a:moveTo>
                <a:lnTo>
                  <a:pt x="326136" y="84582"/>
                </a:lnTo>
                <a:lnTo>
                  <a:pt x="323088" y="90678"/>
                </a:lnTo>
                <a:lnTo>
                  <a:pt x="316979" y="95250"/>
                </a:lnTo>
                <a:lnTo>
                  <a:pt x="311645" y="99822"/>
                </a:lnTo>
                <a:lnTo>
                  <a:pt x="304038" y="102108"/>
                </a:lnTo>
                <a:lnTo>
                  <a:pt x="287212" y="102089"/>
                </a:lnTo>
                <a:lnTo>
                  <a:pt x="279654" y="99822"/>
                </a:lnTo>
                <a:lnTo>
                  <a:pt x="273545" y="95250"/>
                </a:lnTo>
                <a:lnTo>
                  <a:pt x="268224" y="90678"/>
                </a:lnTo>
                <a:lnTo>
                  <a:pt x="265175" y="84582"/>
                </a:lnTo>
                <a:lnTo>
                  <a:pt x="265175" y="116429"/>
                </a:lnTo>
                <a:lnTo>
                  <a:pt x="270897" y="117943"/>
                </a:lnTo>
                <a:lnTo>
                  <a:pt x="278982" y="119634"/>
                </a:lnTo>
                <a:lnTo>
                  <a:pt x="287274" y="120756"/>
                </a:lnTo>
                <a:lnTo>
                  <a:pt x="295656" y="121158"/>
                </a:lnTo>
                <a:lnTo>
                  <a:pt x="308793" y="120312"/>
                </a:lnTo>
                <a:lnTo>
                  <a:pt x="320792" y="117824"/>
                </a:lnTo>
                <a:lnTo>
                  <a:pt x="326136" y="115826"/>
                </a:lnTo>
                <a:close/>
              </a:path>
              <a:path w="632459" h="121285">
                <a:moveTo>
                  <a:pt x="493775" y="57912"/>
                </a:moveTo>
                <a:lnTo>
                  <a:pt x="458724" y="32194"/>
                </a:lnTo>
                <a:lnTo>
                  <a:pt x="438150" y="30480"/>
                </a:lnTo>
                <a:lnTo>
                  <a:pt x="425146" y="31206"/>
                </a:lnTo>
                <a:lnTo>
                  <a:pt x="387274" y="49089"/>
                </a:lnTo>
                <a:lnTo>
                  <a:pt x="377951" y="76200"/>
                </a:lnTo>
                <a:lnTo>
                  <a:pt x="378964" y="86034"/>
                </a:lnTo>
                <a:lnTo>
                  <a:pt x="412229" y="117412"/>
                </a:lnTo>
                <a:lnTo>
                  <a:pt x="412229" y="64770"/>
                </a:lnTo>
                <a:lnTo>
                  <a:pt x="414527" y="58674"/>
                </a:lnTo>
                <a:lnTo>
                  <a:pt x="419100" y="54864"/>
                </a:lnTo>
                <a:lnTo>
                  <a:pt x="424421" y="50292"/>
                </a:lnTo>
                <a:lnTo>
                  <a:pt x="430530" y="48768"/>
                </a:lnTo>
                <a:lnTo>
                  <a:pt x="460997" y="62484"/>
                </a:lnTo>
                <a:lnTo>
                  <a:pt x="493775" y="57912"/>
                </a:lnTo>
                <a:close/>
              </a:path>
              <a:path w="632459" h="121285">
                <a:moveTo>
                  <a:pt x="495300" y="89916"/>
                </a:moveTo>
                <a:lnTo>
                  <a:pt x="463283" y="86106"/>
                </a:lnTo>
                <a:lnTo>
                  <a:pt x="461759" y="92202"/>
                </a:lnTo>
                <a:lnTo>
                  <a:pt x="458724" y="96012"/>
                </a:lnTo>
                <a:lnTo>
                  <a:pt x="454914" y="98298"/>
                </a:lnTo>
                <a:lnTo>
                  <a:pt x="450329" y="101346"/>
                </a:lnTo>
                <a:lnTo>
                  <a:pt x="445757" y="102108"/>
                </a:lnTo>
                <a:lnTo>
                  <a:pt x="431279" y="102108"/>
                </a:lnTo>
                <a:lnTo>
                  <a:pt x="424421" y="99822"/>
                </a:lnTo>
                <a:lnTo>
                  <a:pt x="419100" y="96012"/>
                </a:lnTo>
                <a:lnTo>
                  <a:pt x="414527" y="91440"/>
                </a:lnTo>
                <a:lnTo>
                  <a:pt x="412229" y="84582"/>
                </a:lnTo>
                <a:lnTo>
                  <a:pt x="412229" y="117412"/>
                </a:lnTo>
                <a:lnTo>
                  <a:pt x="413570" y="117919"/>
                </a:lnTo>
                <a:lnTo>
                  <a:pt x="425146" y="120324"/>
                </a:lnTo>
                <a:lnTo>
                  <a:pt x="438150" y="121158"/>
                </a:lnTo>
                <a:lnTo>
                  <a:pt x="449459" y="120598"/>
                </a:lnTo>
                <a:lnTo>
                  <a:pt x="488056" y="103060"/>
                </a:lnTo>
                <a:lnTo>
                  <a:pt x="492321" y="96916"/>
                </a:lnTo>
                <a:lnTo>
                  <a:pt x="495300" y="89916"/>
                </a:lnTo>
                <a:close/>
              </a:path>
              <a:path w="632459" h="121285">
                <a:moveTo>
                  <a:pt x="550164" y="118872"/>
                </a:moveTo>
                <a:lnTo>
                  <a:pt x="550164" y="0"/>
                </a:lnTo>
                <a:lnTo>
                  <a:pt x="517385" y="0"/>
                </a:lnTo>
                <a:lnTo>
                  <a:pt x="517385" y="118872"/>
                </a:lnTo>
                <a:lnTo>
                  <a:pt x="550164" y="118872"/>
                </a:lnTo>
                <a:close/>
              </a:path>
              <a:path w="632459" h="121285">
                <a:moveTo>
                  <a:pt x="629412" y="32766"/>
                </a:moveTo>
                <a:lnTo>
                  <a:pt x="589026" y="32766"/>
                </a:lnTo>
                <a:lnTo>
                  <a:pt x="550164" y="63246"/>
                </a:lnTo>
                <a:lnTo>
                  <a:pt x="550164" y="91440"/>
                </a:lnTo>
                <a:lnTo>
                  <a:pt x="565404" y="80010"/>
                </a:lnTo>
                <a:lnTo>
                  <a:pt x="586740" y="106560"/>
                </a:lnTo>
                <a:lnTo>
                  <a:pt x="586740" y="64008"/>
                </a:lnTo>
                <a:lnTo>
                  <a:pt x="629412" y="32766"/>
                </a:lnTo>
                <a:close/>
              </a:path>
              <a:path w="632459" h="121285">
                <a:moveTo>
                  <a:pt x="632447" y="118872"/>
                </a:moveTo>
                <a:lnTo>
                  <a:pt x="586740" y="64008"/>
                </a:lnTo>
                <a:lnTo>
                  <a:pt x="586740" y="106560"/>
                </a:lnTo>
                <a:lnTo>
                  <a:pt x="596633" y="118872"/>
                </a:lnTo>
                <a:lnTo>
                  <a:pt x="632447" y="118872"/>
                </a:lnTo>
                <a:close/>
              </a:path>
            </a:pathLst>
          </a:custGeom>
          <a:solidFill>
            <a:srgbClr val="000000"/>
          </a:solidFill>
        </p:spPr>
        <p:txBody>
          <a:bodyPr wrap="square" lIns="0" tIns="0" rIns="0" bIns="0" rtlCol="0"/>
          <a:lstStyle/>
          <a:p>
            <a:endParaRPr sz="1494"/>
          </a:p>
        </p:txBody>
      </p:sp>
      <p:sp>
        <p:nvSpPr>
          <p:cNvPr id="40" name="object 40"/>
          <p:cNvSpPr/>
          <p:nvPr/>
        </p:nvSpPr>
        <p:spPr>
          <a:xfrm>
            <a:off x="7976954" y="3631694"/>
            <a:ext cx="95918" cy="99606"/>
          </a:xfrm>
          <a:custGeom>
            <a:avLst/>
            <a:gdLst/>
            <a:ahLst/>
            <a:cxnLst/>
            <a:rect l="l" t="t" r="r" b="b"/>
            <a:pathLst>
              <a:path w="115570" h="120014">
                <a:moveTo>
                  <a:pt x="82296" y="75207"/>
                </a:moveTo>
                <a:lnTo>
                  <a:pt x="82296" y="39624"/>
                </a:lnTo>
                <a:lnTo>
                  <a:pt x="79997" y="44195"/>
                </a:lnTo>
                <a:lnTo>
                  <a:pt x="75437" y="48767"/>
                </a:lnTo>
                <a:lnTo>
                  <a:pt x="72008" y="52077"/>
                </a:lnTo>
                <a:lnTo>
                  <a:pt x="66292" y="56387"/>
                </a:lnTo>
                <a:lnTo>
                  <a:pt x="58287" y="61841"/>
                </a:lnTo>
                <a:lnTo>
                  <a:pt x="35427" y="76842"/>
                </a:lnTo>
                <a:lnTo>
                  <a:pt x="25144" y="84391"/>
                </a:lnTo>
                <a:lnTo>
                  <a:pt x="0" y="119633"/>
                </a:lnTo>
                <a:lnTo>
                  <a:pt x="50291" y="119633"/>
                </a:lnTo>
                <a:lnTo>
                  <a:pt x="50291" y="98298"/>
                </a:lnTo>
                <a:lnTo>
                  <a:pt x="56387" y="92201"/>
                </a:lnTo>
                <a:lnTo>
                  <a:pt x="59423" y="89915"/>
                </a:lnTo>
                <a:lnTo>
                  <a:pt x="66294" y="85343"/>
                </a:lnTo>
                <a:lnTo>
                  <a:pt x="76200" y="79248"/>
                </a:lnTo>
                <a:lnTo>
                  <a:pt x="82296" y="75207"/>
                </a:lnTo>
                <a:close/>
              </a:path>
              <a:path w="115570" h="120014">
                <a:moveTo>
                  <a:pt x="115049" y="38862"/>
                </a:moveTo>
                <a:lnTo>
                  <a:pt x="115049" y="33527"/>
                </a:lnTo>
                <a:lnTo>
                  <a:pt x="114181" y="26503"/>
                </a:lnTo>
                <a:lnTo>
                  <a:pt x="83621" y="2286"/>
                </a:lnTo>
                <a:lnTo>
                  <a:pt x="60947" y="0"/>
                </a:lnTo>
                <a:lnTo>
                  <a:pt x="49953" y="559"/>
                </a:lnTo>
                <a:lnTo>
                  <a:pt x="10093" y="19145"/>
                </a:lnTo>
                <a:lnTo>
                  <a:pt x="3797" y="35051"/>
                </a:lnTo>
                <a:lnTo>
                  <a:pt x="36575" y="37337"/>
                </a:lnTo>
                <a:lnTo>
                  <a:pt x="37337" y="31241"/>
                </a:lnTo>
                <a:lnTo>
                  <a:pt x="39611" y="25907"/>
                </a:lnTo>
                <a:lnTo>
                  <a:pt x="43421" y="22859"/>
                </a:lnTo>
                <a:lnTo>
                  <a:pt x="47993" y="20574"/>
                </a:lnTo>
                <a:lnTo>
                  <a:pt x="53339" y="19050"/>
                </a:lnTo>
                <a:lnTo>
                  <a:pt x="67043" y="19050"/>
                </a:lnTo>
                <a:lnTo>
                  <a:pt x="72389" y="20574"/>
                </a:lnTo>
                <a:lnTo>
                  <a:pt x="76200" y="22859"/>
                </a:lnTo>
                <a:lnTo>
                  <a:pt x="79997" y="25907"/>
                </a:lnTo>
                <a:lnTo>
                  <a:pt x="82296" y="29717"/>
                </a:lnTo>
                <a:lnTo>
                  <a:pt x="82296" y="75207"/>
                </a:lnTo>
                <a:lnTo>
                  <a:pt x="83621" y="74324"/>
                </a:lnTo>
                <a:lnTo>
                  <a:pt x="89533" y="70199"/>
                </a:lnTo>
                <a:lnTo>
                  <a:pt x="94411" y="66710"/>
                </a:lnTo>
                <a:lnTo>
                  <a:pt x="98285" y="64007"/>
                </a:lnTo>
                <a:lnTo>
                  <a:pt x="103619" y="58674"/>
                </a:lnTo>
                <a:lnTo>
                  <a:pt x="108203" y="53339"/>
                </a:lnTo>
                <a:lnTo>
                  <a:pt x="111251" y="48767"/>
                </a:lnTo>
                <a:lnTo>
                  <a:pt x="114300" y="43433"/>
                </a:lnTo>
                <a:lnTo>
                  <a:pt x="115049" y="38862"/>
                </a:lnTo>
                <a:close/>
              </a:path>
              <a:path w="115570" h="120014">
                <a:moveTo>
                  <a:pt x="115049" y="119633"/>
                </a:moveTo>
                <a:lnTo>
                  <a:pt x="115049" y="98298"/>
                </a:lnTo>
                <a:lnTo>
                  <a:pt x="50291" y="98298"/>
                </a:lnTo>
                <a:lnTo>
                  <a:pt x="50291" y="119633"/>
                </a:lnTo>
                <a:lnTo>
                  <a:pt x="115049" y="119633"/>
                </a:lnTo>
                <a:close/>
              </a:path>
            </a:pathLst>
          </a:custGeom>
          <a:solidFill>
            <a:srgbClr val="000000"/>
          </a:solidFill>
        </p:spPr>
        <p:txBody>
          <a:bodyPr wrap="square" lIns="0" tIns="0" rIns="0" bIns="0" rtlCol="0"/>
          <a:lstStyle/>
          <a:p>
            <a:endParaRPr sz="1494"/>
          </a:p>
        </p:txBody>
      </p:sp>
      <p:sp>
        <p:nvSpPr>
          <p:cNvPr id="41" name="object 41"/>
          <p:cNvSpPr/>
          <p:nvPr/>
        </p:nvSpPr>
        <p:spPr>
          <a:xfrm>
            <a:off x="7165550" y="4865558"/>
            <a:ext cx="1127301" cy="275106"/>
          </a:xfrm>
          <a:custGeom>
            <a:avLst/>
            <a:gdLst/>
            <a:ahLst/>
            <a:cxnLst/>
            <a:rect l="l" t="t" r="r" b="b"/>
            <a:pathLst>
              <a:path w="1358265" h="331470">
                <a:moveTo>
                  <a:pt x="1357883" y="289559"/>
                </a:moveTo>
                <a:lnTo>
                  <a:pt x="1357883" y="0"/>
                </a:lnTo>
                <a:lnTo>
                  <a:pt x="0" y="0"/>
                </a:lnTo>
                <a:lnTo>
                  <a:pt x="0" y="289559"/>
                </a:lnTo>
                <a:lnTo>
                  <a:pt x="47323" y="300628"/>
                </a:lnTo>
                <a:lnTo>
                  <a:pt x="95188" y="309994"/>
                </a:lnTo>
                <a:lnTo>
                  <a:pt x="143503" y="317656"/>
                </a:lnTo>
                <a:lnTo>
                  <a:pt x="192178" y="323616"/>
                </a:lnTo>
                <a:lnTo>
                  <a:pt x="241124" y="327873"/>
                </a:lnTo>
                <a:lnTo>
                  <a:pt x="290250" y="330428"/>
                </a:lnTo>
                <a:lnTo>
                  <a:pt x="339466" y="331279"/>
                </a:lnTo>
                <a:lnTo>
                  <a:pt x="388682" y="330428"/>
                </a:lnTo>
                <a:lnTo>
                  <a:pt x="437809" y="327873"/>
                </a:lnTo>
                <a:lnTo>
                  <a:pt x="486755" y="323616"/>
                </a:lnTo>
                <a:lnTo>
                  <a:pt x="535432" y="317656"/>
                </a:lnTo>
                <a:lnTo>
                  <a:pt x="583749" y="309994"/>
                </a:lnTo>
                <a:lnTo>
                  <a:pt x="631615" y="300628"/>
                </a:lnTo>
                <a:lnTo>
                  <a:pt x="678942" y="289559"/>
                </a:lnTo>
                <a:lnTo>
                  <a:pt x="726268" y="278643"/>
                </a:lnTo>
                <a:lnTo>
                  <a:pt x="774133" y="269405"/>
                </a:lnTo>
                <a:lnTo>
                  <a:pt x="822448" y="261848"/>
                </a:lnTo>
                <a:lnTo>
                  <a:pt x="871123" y="255969"/>
                </a:lnTo>
                <a:lnTo>
                  <a:pt x="920068" y="251771"/>
                </a:lnTo>
                <a:lnTo>
                  <a:pt x="969193" y="249251"/>
                </a:lnTo>
                <a:lnTo>
                  <a:pt x="1018408" y="248412"/>
                </a:lnTo>
                <a:lnTo>
                  <a:pt x="1067623" y="249251"/>
                </a:lnTo>
                <a:lnTo>
                  <a:pt x="1116748" y="251771"/>
                </a:lnTo>
                <a:lnTo>
                  <a:pt x="1165694" y="255969"/>
                </a:lnTo>
                <a:lnTo>
                  <a:pt x="1214370" y="261848"/>
                </a:lnTo>
                <a:lnTo>
                  <a:pt x="1262687" y="269405"/>
                </a:lnTo>
                <a:lnTo>
                  <a:pt x="1310555" y="278643"/>
                </a:lnTo>
                <a:lnTo>
                  <a:pt x="1357883" y="289559"/>
                </a:lnTo>
                <a:close/>
              </a:path>
            </a:pathLst>
          </a:custGeom>
          <a:solidFill>
            <a:srgbClr val="FFFFFF"/>
          </a:solidFill>
        </p:spPr>
        <p:txBody>
          <a:bodyPr wrap="square" lIns="0" tIns="0" rIns="0" bIns="0" rtlCol="0"/>
          <a:lstStyle/>
          <a:p>
            <a:endParaRPr sz="1494"/>
          </a:p>
        </p:txBody>
      </p:sp>
      <p:sp>
        <p:nvSpPr>
          <p:cNvPr id="42" name="object 42"/>
          <p:cNvSpPr/>
          <p:nvPr/>
        </p:nvSpPr>
        <p:spPr>
          <a:xfrm>
            <a:off x="7165550" y="4865558"/>
            <a:ext cx="1127301" cy="275106"/>
          </a:xfrm>
          <a:custGeom>
            <a:avLst/>
            <a:gdLst/>
            <a:ahLst/>
            <a:cxnLst/>
            <a:rect l="l" t="t" r="r" b="b"/>
            <a:pathLst>
              <a:path w="1358265" h="331470">
                <a:moveTo>
                  <a:pt x="0" y="289559"/>
                </a:moveTo>
                <a:lnTo>
                  <a:pt x="0" y="0"/>
                </a:lnTo>
                <a:lnTo>
                  <a:pt x="1357883" y="0"/>
                </a:lnTo>
                <a:lnTo>
                  <a:pt x="1357883" y="289559"/>
                </a:lnTo>
                <a:lnTo>
                  <a:pt x="1310555" y="278643"/>
                </a:lnTo>
                <a:lnTo>
                  <a:pt x="1262687" y="269405"/>
                </a:lnTo>
                <a:lnTo>
                  <a:pt x="1214370" y="261848"/>
                </a:lnTo>
                <a:lnTo>
                  <a:pt x="1165694" y="255969"/>
                </a:lnTo>
                <a:lnTo>
                  <a:pt x="1116748" y="251771"/>
                </a:lnTo>
                <a:lnTo>
                  <a:pt x="1067623" y="249251"/>
                </a:lnTo>
                <a:lnTo>
                  <a:pt x="1018408" y="248412"/>
                </a:lnTo>
                <a:lnTo>
                  <a:pt x="969193" y="249251"/>
                </a:lnTo>
                <a:lnTo>
                  <a:pt x="920068" y="251771"/>
                </a:lnTo>
                <a:lnTo>
                  <a:pt x="871123" y="255969"/>
                </a:lnTo>
                <a:lnTo>
                  <a:pt x="822448" y="261848"/>
                </a:lnTo>
                <a:lnTo>
                  <a:pt x="774133" y="269405"/>
                </a:lnTo>
                <a:lnTo>
                  <a:pt x="726268" y="278643"/>
                </a:lnTo>
                <a:lnTo>
                  <a:pt x="678942" y="289559"/>
                </a:lnTo>
                <a:lnTo>
                  <a:pt x="631615" y="300628"/>
                </a:lnTo>
                <a:lnTo>
                  <a:pt x="583749" y="309994"/>
                </a:lnTo>
                <a:lnTo>
                  <a:pt x="535432" y="317656"/>
                </a:lnTo>
                <a:lnTo>
                  <a:pt x="486755" y="323616"/>
                </a:lnTo>
                <a:lnTo>
                  <a:pt x="437809" y="327873"/>
                </a:lnTo>
                <a:lnTo>
                  <a:pt x="388682" y="330428"/>
                </a:lnTo>
                <a:lnTo>
                  <a:pt x="339466" y="331279"/>
                </a:lnTo>
                <a:lnTo>
                  <a:pt x="290250" y="330428"/>
                </a:lnTo>
                <a:lnTo>
                  <a:pt x="241124" y="327873"/>
                </a:lnTo>
                <a:lnTo>
                  <a:pt x="192178" y="323616"/>
                </a:lnTo>
                <a:lnTo>
                  <a:pt x="143503" y="317656"/>
                </a:lnTo>
                <a:lnTo>
                  <a:pt x="95188" y="309994"/>
                </a:lnTo>
                <a:lnTo>
                  <a:pt x="47323" y="300628"/>
                </a:lnTo>
                <a:lnTo>
                  <a:pt x="0" y="289559"/>
                </a:lnTo>
                <a:close/>
              </a:path>
            </a:pathLst>
          </a:custGeom>
          <a:ln w="5753">
            <a:solidFill>
              <a:srgbClr val="000000"/>
            </a:solidFill>
          </a:ln>
        </p:spPr>
        <p:txBody>
          <a:bodyPr wrap="square" lIns="0" tIns="0" rIns="0" bIns="0" rtlCol="0"/>
          <a:lstStyle/>
          <a:p>
            <a:endParaRPr sz="1494"/>
          </a:p>
        </p:txBody>
      </p:sp>
      <p:sp>
        <p:nvSpPr>
          <p:cNvPr id="43" name="object 43"/>
          <p:cNvSpPr/>
          <p:nvPr/>
        </p:nvSpPr>
        <p:spPr>
          <a:xfrm>
            <a:off x="7165550" y="5179401"/>
            <a:ext cx="1127301" cy="274579"/>
          </a:xfrm>
          <a:custGeom>
            <a:avLst/>
            <a:gdLst/>
            <a:ahLst/>
            <a:cxnLst/>
            <a:rect l="l" t="t" r="r" b="b"/>
            <a:pathLst>
              <a:path w="1358265" h="330835">
                <a:moveTo>
                  <a:pt x="1357883" y="330517"/>
                </a:moveTo>
                <a:lnTo>
                  <a:pt x="1357883" y="41719"/>
                </a:lnTo>
                <a:lnTo>
                  <a:pt x="1310555" y="30651"/>
                </a:lnTo>
                <a:lnTo>
                  <a:pt x="1262687" y="21285"/>
                </a:lnTo>
                <a:lnTo>
                  <a:pt x="1214370" y="13622"/>
                </a:lnTo>
                <a:lnTo>
                  <a:pt x="1165694" y="7662"/>
                </a:lnTo>
                <a:lnTo>
                  <a:pt x="1116748" y="3405"/>
                </a:lnTo>
                <a:lnTo>
                  <a:pt x="1067623" y="851"/>
                </a:lnTo>
                <a:lnTo>
                  <a:pt x="1018408" y="0"/>
                </a:lnTo>
                <a:lnTo>
                  <a:pt x="969193" y="851"/>
                </a:lnTo>
                <a:lnTo>
                  <a:pt x="920068" y="3405"/>
                </a:lnTo>
                <a:lnTo>
                  <a:pt x="871123" y="7662"/>
                </a:lnTo>
                <a:lnTo>
                  <a:pt x="822448" y="13622"/>
                </a:lnTo>
                <a:lnTo>
                  <a:pt x="774133" y="21285"/>
                </a:lnTo>
                <a:lnTo>
                  <a:pt x="726268" y="30651"/>
                </a:lnTo>
                <a:lnTo>
                  <a:pt x="678942" y="41719"/>
                </a:lnTo>
                <a:lnTo>
                  <a:pt x="631615" y="52636"/>
                </a:lnTo>
                <a:lnTo>
                  <a:pt x="583749" y="61873"/>
                </a:lnTo>
                <a:lnTo>
                  <a:pt x="535432" y="69431"/>
                </a:lnTo>
                <a:lnTo>
                  <a:pt x="486755" y="75309"/>
                </a:lnTo>
                <a:lnTo>
                  <a:pt x="437809" y="79508"/>
                </a:lnTo>
                <a:lnTo>
                  <a:pt x="388682" y="82027"/>
                </a:lnTo>
                <a:lnTo>
                  <a:pt x="339466" y="82867"/>
                </a:lnTo>
                <a:lnTo>
                  <a:pt x="290250" y="82027"/>
                </a:lnTo>
                <a:lnTo>
                  <a:pt x="241124" y="79508"/>
                </a:lnTo>
                <a:lnTo>
                  <a:pt x="192178" y="75309"/>
                </a:lnTo>
                <a:lnTo>
                  <a:pt x="143503" y="69431"/>
                </a:lnTo>
                <a:lnTo>
                  <a:pt x="95188" y="61873"/>
                </a:lnTo>
                <a:lnTo>
                  <a:pt x="47323" y="52636"/>
                </a:lnTo>
                <a:lnTo>
                  <a:pt x="0" y="41719"/>
                </a:lnTo>
                <a:lnTo>
                  <a:pt x="0" y="330517"/>
                </a:lnTo>
                <a:lnTo>
                  <a:pt x="1357883" y="330517"/>
                </a:lnTo>
                <a:close/>
              </a:path>
            </a:pathLst>
          </a:custGeom>
          <a:solidFill>
            <a:srgbClr val="FFFFFF"/>
          </a:solidFill>
        </p:spPr>
        <p:txBody>
          <a:bodyPr wrap="square" lIns="0" tIns="0" rIns="0" bIns="0" rtlCol="0"/>
          <a:lstStyle/>
          <a:p>
            <a:endParaRPr sz="1494"/>
          </a:p>
        </p:txBody>
      </p:sp>
      <p:sp>
        <p:nvSpPr>
          <p:cNvPr id="44" name="object 44"/>
          <p:cNvSpPr/>
          <p:nvPr/>
        </p:nvSpPr>
        <p:spPr>
          <a:xfrm>
            <a:off x="7165550" y="5179401"/>
            <a:ext cx="1127301" cy="274579"/>
          </a:xfrm>
          <a:custGeom>
            <a:avLst/>
            <a:gdLst/>
            <a:ahLst/>
            <a:cxnLst/>
            <a:rect l="l" t="t" r="r" b="b"/>
            <a:pathLst>
              <a:path w="1358265" h="330835">
                <a:moveTo>
                  <a:pt x="1357883" y="41719"/>
                </a:moveTo>
                <a:lnTo>
                  <a:pt x="1357883" y="330517"/>
                </a:lnTo>
                <a:lnTo>
                  <a:pt x="0" y="330517"/>
                </a:lnTo>
                <a:lnTo>
                  <a:pt x="0" y="41719"/>
                </a:lnTo>
                <a:lnTo>
                  <a:pt x="47323" y="52636"/>
                </a:lnTo>
                <a:lnTo>
                  <a:pt x="95188" y="61873"/>
                </a:lnTo>
                <a:lnTo>
                  <a:pt x="143503" y="69431"/>
                </a:lnTo>
                <a:lnTo>
                  <a:pt x="192178" y="75309"/>
                </a:lnTo>
                <a:lnTo>
                  <a:pt x="241124" y="79508"/>
                </a:lnTo>
                <a:lnTo>
                  <a:pt x="290250" y="82027"/>
                </a:lnTo>
                <a:lnTo>
                  <a:pt x="339466" y="82867"/>
                </a:lnTo>
                <a:lnTo>
                  <a:pt x="388682" y="82027"/>
                </a:lnTo>
                <a:lnTo>
                  <a:pt x="437809" y="79508"/>
                </a:lnTo>
                <a:lnTo>
                  <a:pt x="486755" y="75309"/>
                </a:lnTo>
                <a:lnTo>
                  <a:pt x="535432" y="69431"/>
                </a:lnTo>
                <a:lnTo>
                  <a:pt x="583749" y="61873"/>
                </a:lnTo>
                <a:lnTo>
                  <a:pt x="631615" y="52636"/>
                </a:lnTo>
                <a:lnTo>
                  <a:pt x="678942" y="41719"/>
                </a:lnTo>
                <a:lnTo>
                  <a:pt x="726268" y="30651"/>
                </a:lnTo>
                <a:lnTo>
                  <a:pt x="774133" y="21285"/>
                </a:lnTo>
                <a:lnTo>
                  <a:pt x="822448" y="13622"/>
                </a:lnTo>
                <a:lnTo>
                  <a:pt x="871123" y="7662"/>
                </a:lnTo>
                <a:lnTo>
                  <a:pt x="920068" y="3405"/>
                </a:lnTo>
                <a:lnTo>
                  <a:pt x="969193" y="851"/>
                </a:lnTo>
                <a:lnTo>
                  <a:pt x="1018408" y="0"/>
                </a:lnTo>
                <a:lnTo>
                  <a:pt x="1067623" y="851"/>
                </a:lnTo>
                <a:lnTo>
                  <a:pt x="1116748" y="3405"/>
                </a:lnTo>
                <a:lnTo>
                  <a:pt x="1165694" y="7662"/>
                </a:lnTo>
                <a:lnTo>
                  <a:pt x="1214370" y="13622"/>
                </a:lnTo>
                <a:lnTo>
                  <a:pt x="1262687" y="21285"/>
                </a:lnTo>
                <a:lnTo>
                  <a:pt x="1310555" y="30651"/>
                </a:lnTo>
                <a:lnTo>
                  <a:pt x="1357883" y="41719"/>
                </a:lnTo>
                <a:close/>
              </a:path>
            </a:pathLst>
          </a:custGeom>
          <a:ln w="5753">
            <a:solidFill>
              <a:srgbClr val="000000"/>
            </a:solidFill>
          </a:ln>
        </p:spPr>
        <p:txBody>
          <a:bodyPr wrap="square" lIns="0" tIns="0" rIns="0" bIns="0" rtlCol="0"/>
          <a:lstStyle/>
          <a:p>
            <a:endParaRPr sz="1494"/>
          </a:p>
        </p:txBody>
      </p:sp>
      <p:sp>
        <p:nvSpPr>
          <p:cNvPr id="45" name="object 45"/>
          <p:cNvSpPr/>
          <p:nvPr/>
        </p:nvSpPr>
        <p:spPr>
          <a:xfrm>
            <a:off x="7165550" y="5453715"/>
            <a:ext cx="1127301" cy="392104"/>
          </a:xfrm>
          <a:custGeom>
            <a:avLst/>
            <a:gdLst/>
            <a:ahLst/>
            <a:cxnLst/>
            <a:rect l="l" t="t" r="r" b="b"/>
            <a:pathLst>
              <a:path w="1358265" h="472440">
                <a:moveTo>
                  <a:pt x="0" y="0"/>
                </a:moveTo>
                <a:lnTo>
                  <a:pt x="0" y="472440"/>
                </a:lnTo>
                <a:lnTo>
                  <a:pt x="1357883" y="472440"/>
                </a:lnTo>
                <a:lnTo>
                  <a:pt x="1357883" y="0"/>
                </a:lnTo>
                <a:lnTo>
                  <a:pt x="0" y="0"/>
                </a:lnTo>
                <a:close/>
              </a:path>
            </a:pathLst>
          </a:custGeom>
          <a:solidFill>
            <a:srgbClr val="FFFFFF"/>
          </a:solidFill>
        </p:spPr>
        <p:txBody>
          <a:bodyPr wrap="square" lIns="0" tIns="0" rIns="0" bIns="0" rtlCol="0"/>
          <a:lstStyle/>
          <a:p>
            <a:endParaRPr sz="1494"/>
          </a:p>
        </p:txBody>
      </p:sp>
      <p:sp>
        <p:nvSpPr>
          <p:cNvPr id="46" name="object 46"/>
          <p:cNvSpPr/>
          <p:nvPr/>
        </p:nvSpPr>
        <p:spPr>
          <a:xfrm>
            <a:off x="7165550" y="5453715"/>
            <a:ext cx="1127301" cy="392104"/>
          </a:xfrm>
          <a:custGeom>
            <a:avLst/>
            <a:gdLst/>
            <a:ahLst/>
            <a:cxnLst/>
            <a:rect l="l" t="t" r="r" b="b"/>
            <a:pathLst>
              <a:path w="1358265" h="472440">
                <a:moveTo>
                  <a:pt x="0" y="0"/>
                </a:moveTo>
                <a:lnTo>
                  <a:pt x="0" y="472440"/>
                </a:lnTo>
                <a:lnTo>
                  <a:pt x="1357883" y="472440"/>
                </a:lnTo>
                <a:lnTo>
                  <a:pt x="1357883" y="0"/>
                </a:lnTo>
                <a:lnTo>
                  <a:pt x="0" y="0"/>
                </a:lnTo>
                <a:close/>
              </a:path>
            </a:pathLst>
          </a:custGeom>
          <a:ln w="5753">
            <a:solidFill>
              <a:srgbClr val="000000"/>
            </a:solidFill>
          </a:ln>
        </p:spPr>
        <p:txBody>
          <a:bodyPr wrap="square" lIns="0" tIns="0" rIns="0" bIns="0" rtlCol="0"/>
          <a:lstStyle/>
          <a:p>
            <a:endParaRPr sz="1494"/>
          </a:p>
        </p:txBody>
      </p:sp>
      <p:sp>
        <p:nvSpPr>
          <p:cNvPr id="47" name="object 47"/>
          <p:cNvSpPr/>
          <p:nvPr/>
        </p:nvSpPr>
        <p:spPr>
          <a:xfrm>
            <a:off x="4628885" y="3885929"/>
            <a:ext cx="1127828" cy="392104"/>
          </a:xfrm>
          <a:custGeom>
            <a:avLst/>
            <a:gdLst/>
            <a:ahLst/>
            <a:cxnLst/>
            <a:rect l="l" t="t" r="r" b="b"/>
            <a:pathLst>
              <a:path w="1358900" h="472439">
                <a:moveTo>
                  <a:pt x="0" y="0"/>
                </a:moveTo>
                <a:lnTo>
                  <a:pt x="0" y="472439"/>
                </a:lnTo>
                <a:lnTo>
                  <a:pt x="1358646" y="472439"/>
                </a:lnTo>
                <a:lnTo>
                  <a:pt x="1358646" y="0"/>
                </a:lnTo>
                <a:lnTo>
                  <a:pt x="0" y="0"/>
                </a:lnTo>
                <a:close/>
              </a:path>
            </a:pathLst>
          </a:custGeom>
          <a:solidFill>
            <a:srgbClr val="FFFFFF"/>
          </a:solidFill>
        </p:spPr>
        <p:txBody>
          <a:bodyPr wrap="square" lIns="0" tIns="0" rIns="0" bIns="0" rtlCol="0"/>
          <a:lstStyle/>
          <a:p>
            <a:endParaRPr sz="1494"/>
          </a:p>
        </p:txBody>
      </p:sp>
      <p:sp>
        <p:nvSpPr>
          <p:cNvPr id="48" name="object 48"/>
          <p:cNvSpPr/>
          <p:nvPr/>
        </p:nvSpPr>
        <p:spPr>
          <a:xfrm>
            <a:off x="4628885" y="3885929"/>
            <a:ext cx="1127828" cy="392104"/>
          </a:xfrm>
          <a:custGeom>
            <a:avLst/>
            <a:gdLst/>
            <a:ahLst/>
            <a:cxnLst/>
            <a:rect l="l" t="t" r="r" b="b"/>
            <a:pathLst>
              <a:path w="1358900" h="472439">
                <a:moveTo>
                  <a:pt x="0" y="0"/>
                </a:moveTo>
                <a:lnTo>
                  <a:pt x="0" y="472439"/>
                </a:lnTo>
                <a:lnTo>
                  <a:pt x="1358646" y="472439"/>
                </a:lnTo>
                <a:lnTo>
                  <a:pt x="1358646" y="0"/>
                </a:lnTo>
                <a:lnTo>
                  <a:pt x="0" y="0"/>
                </a:lnTo>
                <a:close/>
              </a:path>
            </a:pathLst>
          </a:custGeom>
          <a:ln w="5753">
            <a:solidFill>
              <a:srgbClr val="000000"/>
            </a:solidFill>
          </a:ln>
        </p:spPr>
        <p:txBody>
          <a:bodyPr wrap="square" lIns="0" tIns="0" rIns="0" bIns="0" rtlCol="0"/>
          <a:lstStyle/>
          <a:p>
            <a:endParaRPr sz="1494"/>
          </a:p>
        </p:txBody>
      </p:sp>
      <p:sp>
        <p:nvSpPr>
          <p:cNvPr id="49" name="object 49"/>
          <p:cNvSpPr/>
          <p:nvPr/>
        </p:nvSpPr>
        <p:spPr>
          <a:xfrm>
            <a:off x="4853397" y="4024430"/>
            <a:ext cx="524914" cy="100661"/>
          </a:xfrm>
          <a:custGeom>
            <a:avLst/>
            <a:gdLst/>
            <a:ahLst/>
            <a:cxnLst/>
            <a:rect l="l" t="t" r="r" b="b"/>
            <a:pathLst>
              <a:path w="632460" h="121285">
                <a:moveTo>
                  <a:pt x="135636" y="35051"/>
                </a:moveTo>
                <a:lnTo>
                  <a:pt x="135636" y="24384"/>
                </a:lnTo>
                <a:lnTo>
                  <a:pt x="134112" y="19812"/>
                </a:lnTo>
                <a:lnTo>
                  <a:pt x="130301" y="16001"/>
                </a:lnTo>
                <a:lnTo>
                  <a:pt x="126492" y="11429"/>
                </a:lnTo>
                <a:lnTo>
                  <a:pt x="122682" y="8381"/>
                </a:lnTo>
                <a:lnTo>
                  <a:pt x="117348" y="6096"/>
                </a:lnTo>
                <a:lnTo>
                  <a:pt x="112013" y="3048"/>
                </a:lnTo>
                <a:lnTo>
                  <a:pt x="0" y="0"/>
                </a:lnTo>
                <a:lnTo>
                  <a:pt x="0" y="118872"/>
                </a:lnTo>
                <a:lnTo>
                  <a:pt x="35051" y="118833"/>
                </a:lnTo>
                <a:lnTo>
                  <a:pt x="35051" y="19812"/>
                </a:lnTo>
                <a:lnTo>
                  <a:pt x="84582" y="19812"/>
                </a:lnTo>
                <a:lnTo>
                  <a:pt x="89915" y="20574"/>
                </a:lnTo>
                <a:lnTo>
                  <a:pt x="94487" y="22098"/>
                </a:lnTo>
                <a:lnTo>
                  <a:pt x="100584" y="26669"/>
                </a:lnTo>
                <a:lnTo>
                  <a:pt x="102108" y="29717"/>
                </a:lnTo>
                <a:lnTo>
                  <a:pt x="102108" y="71627"/>
                </a:lnTo>
                <a:lnTo>
                  <a:pt x="104394" y="73913"/>
                </a:lnTo>
                <a:lnTo>
                  <a:pt x="106680" y="76962"/>
                </a:lnTo>
                <a:lnTo>
                  <a:pt x="108203" y="80010"/>
                </a:lnTo>
                <a:lnTo>
                  <a:pt x="108203" y="117475"/>
                </a:lnTo>
                <a:lnTo>
                  <a:pt x="109727" y="117348"/>
                </a:lnTo>
                <a:lnTo>
                  <a:pt x="111251" y="117043"/>
                </a:lnTo>
                <a:lnTo>
                  <a:pt x="111251" y="55625"/>
                </a:lnTo>
                <a:lnTo>
                  <a:pt x="118872" y="53339"/>
                </a:lnTo>
                <a:lnTo>
                  <a:pt x="124968" y="49529"/>
                </a:lnTo>
                <a:lnTo>
                  <a:pt x="128777" y="44957"/>
                </a:lnTo>
                <a:lnTo>
                  <a:pt x="133350" y="40386"/>
                </a:lnTo>
                <a:lnTo>
                  <a:pt x="135636" y="35051"/>
                </a:lnTo>
                <a:close/>
              </a:path>
              <a:path w="632460" h="121285">
                <a:moveTo>
                  <a:pt x="102108" y="71627"/>
                </a:moveTo>
                <a:lnTo>
                  <a:pt x="102108" y="37337"/>
                </a:lnTo>
                <a:lnTo>
                  <a:pt x="99822" y="40386"/>
                </a:lnTo>
                <a:lnTo>
                  <a:pt x="93725" y="44957"/>
                </a:lnTo>
                <a:lnTo>
                  <a:pt x="88392" y="46481"/>
                </a:lnTo>
                <a:lnTo>
                  <a:pt x="82486" y="46596"/>
                </a:lnTo>
                <a:lnTo>
                  <a:pt x="79248" y="47243"/>
                </a:lnTo>
                <a:lnTo>
                  <a:pt x="35051" y="47243"/>
                </a:lnTo>
                <a:lnTo>
                  <a:pt x="35051" y="67055"/>
                </a:lnTo>
                <a:lnTo>
                  <a:pt x="63246" y="67055"/>
                </a:lnTo>
                <a:lnTo>
                  <a:pt x="73794" y="67186"/>
                </a:lnTo>
                <a:lnTo>
                  <a:pt x="82486" y="67532"/>
                </a:lnTo>
                <a:lnTo>
                  <a:pt x="89177" y="68020"/>
                </a:lnTo>
                <a:lnTo>
                  <a:pt x="93725" y="68579"/>
                </a:lnTo>
                <a:lnTo>
                  <a:pt x="98298" y="70103"/>
                </a:lnTo>
                <a:lnTo>
                  <a:pt x="102108" y="71627"/>
                </a:lnTo>
                <a:close/>
              </a:path>
              <a:path w="632460" h="121285">
                <a:moveTo>
                  <a:pt x="108203" y="117475"/>
                </a:moveTo>
                <a:lnTo>
                  <a:pt x="108203" y="87629"/>
                </a:lnTo>
                <a:lnTo>
                  <a:pt x="106680" y="90677"/>
                </a:lnTo>
                <a:lnTo>
                  <a:pt x="103632" y="93725"/>
                </a:lnTo>
                <a:lnTo>
                  <a:pt x="99822" y="96012"/>
                </a:lnTo>
                <a:lnTo>
                  <a:pt x="96012" y="97536"/>
                </a:lnTo>
                <a:lnTo>
                  <a:pt x="90677" y="98298"/>
                </a:lnTo>
                <a:lnTo>
                  <a:pt x="86677" y="98384"/>
                </a:lnTo>
                <a:lnTo>
                  <a:pt x="79248" y="99060"/>
                </a:lnTo>
                <a:lnTo>
                  <a:pt x="35051" y="99060"/>
                </a:lnTo>
                <a:lnTo>
                  <a:pt x="35051" y="118833"/>
                </a:lnTo>
                <a:lnTo>
                  <a:pt x="88392" y="118706"/>
                </a:lnTo>
                <a:lnTo>
                  <a:pt x="94571" y="118550"/>
                </a:lnTo>
                <a:lnTo>
                  <a:pt x="108203" y="117475"/>
                </a:lnTo>
                <a:close/>
              </a:path>
              <a:path w="632460" h="121285">
                <a:moveTo>
                  <a:pt x="144018" y="89915"/>
                </a:moveTo>
                <a:lnTo>
                  <a:pt x="144018" y="77724"/>
                </a:lnTo>
                <a:lnTo>
                  <a:pt x="140970" y="71627"/>
                </a:lnTo>
                <a:lnTo>
                  <a:pt x="111251" y="55625"/>
                </a:lnTo>
                <a:lnTo>
                  <a:pt x="111251" y="117043"/>
                </a:lnTo>
                <a:lnTo>
                  <a:pt x="117348" y="115824"/>
                </a:lnTo>
                <a:lnTo>
                  <a:pt x="123444" y="112775"/>
                </a:lnTo>
                <a:lnTo>
                  <a:pt x="130301" y="109727"/>
                </a:lnTo>
                <a:lnTo>
                  <a:pt x="134874" y="105155"/>
                </a:lnTo>
                <a:lnTo>
                  <a:pt x="138684" y="100584"/>
                </a:lnTo>
                <a:lnTo>
                  <a:pt x="142494" y="95250"/>
                </a:lnTo>
                <a:lnTo>
                  <a:pt x="144018" y="89915"/>
                </a:lnTo>
                <a:close/>
              </a:path>
              <a:path w="632460" h="121285">
                <a:moveTo>
                  <a:pt x="205739" y="118872"/>
                </a:moveTo>
                <a:lnTo>
                  <a:pt x="205739" y="0"/>
                </a:lnTo>
                <a:lnTo>
                  <a:pt x="172974" y="0"/>
                </a:lnTo>
                <a:lnTo>
                  <a:pt x="172974" y="118872"/>
                </a:lnTo>
                <a:lnTo>
                  <a:pt x="205739" y="118872"/>
                </a:lnTo>
                <a:close/>
              </a:path>
              <a:path w="632460" h="121285">
                <a:moveTo>
                  <a:pt x="360425" y="75437"/>
                </a:moveTo>
                <a:lnTo>
                  <a:pt x="332410" y="37873"/>
                </a:lnTo>
                <a:lnTo>
                  <a:pt x="295656" y="30479"/>
                </a:lnTo>
                <a:lnTo>
                  <a:pt x="286785" y="30896"/>
                </a:lnTo>
                <a:lnTo>
                  <a:pt x="249745" y="43148"/>
                </a:lnTo>
                <a:lnTo>
                  <a:pt x="231648" y="67055"/>
                </a:lnTo>
                <a:lnTo>
                  <a:pt x="231648" y="74675"/>
                </a:lnTo>
                <a:lnTo>
                  <a:pt x="249840" y="108965"/>
                </a:lnTo>
                <a:lnTo>
                  <a:pt x="265938" y="116428"/>
                </a:lnTo>
                <a:lnTo>
                  <a:pt x="265938" y="67055"/>
                </a:lnTo>
                <a:lnTo>
                  <a:pt x="268224" y="60960"/>
                </a:lnTo>
                <a:lnTo>
                  <a:pt x="280415" y="51815"/>
                </a:lnTo>
                <a:lnTo>
                  <a:pt x="287274" y="49529"/>
                </a:lnTo>
                <a:lnTo>
                  <a:pt x="304800" y="49529"/>
                </a:lnTo>
                <a:lnTo>
                  <a:pt x="311658" y="51815"/>
                </a:lnTo>
                <a:lnTo>
                  <a:pt x="317753" y="56387"/>
                </a:lnTo>
                <a:lnTo>
                  <a:pt x="323088" y="60960"/>
                </a:lnTo>
                <a:lnTo>
                  <a:pt x="326136" y="67055"/>
                </a:lnTo>
                <a:lnTo>
                  <a:pt x="326136" y="116114"/>
                </a:lnTo>
                <a:lnTo>
                  <a:pt x="332422" y="113764"/>
                </a:lnTo>
                <a:lnTo>
                  <a:pt x="342138" y="108203"/>
                </a:lnTo>
                <a:lnTo>
                  <a:pt x="350139" y="101048"/>
                </a:lnTo>
                <a:lnTo>
                  <a:pt x="355854" y="93249"/>
                </a:lnTo>
                <a:lnTo>
                  <a:pt x="359283" y="84736"/>
                </a:lnTo>
                <a:lnTo>
                  <a:pt x="360425" y="75437"/>
                </a:lnTo>
                <a:close/>
              </a:path>
              <a:path w="632460" h="121285">
                <a:moveTo>
                  <a:pt x="326136" y="116114"/>
                </a:moveTo>
                <a:lnTo>
                  <a:pt x="326136" y="84581"/>
                </a:lnTo>
                <a:lnTo>
                  <a:pt x="323088" y="90677"/>
                </a:lnTo>
                <a:lnTo>
                  <a:pt x="317753" y="95250"/>
                </a:lnTo>
                <a:lnTo>
                  <a:pt x="311658" y="99822"/>
                </a:lnTo>
                <a:lnTo>
                  <a:pt x="304800" y="102107"/>
                </a:lnTo>
                <a:lnTo>
                  <a:pt x="287274" y="102107"/>
                </a:lnTo>
                <a:lnTo>
                  <a:pt x="280415" y="99822"/>
                </a:lnTo>
                <a:lnTo>
                  <a:pt x="268224" y="90677"/>
                </a:lnTo>
                <a:lnTo>
                  <a:pt x="265938" y="84581"/>
                </a:lnTo>
                <a:lnTo>
                  <a:pt x="265938" y="116428"/>
                </a:lnTo>
                <a:lnTo>
                  <a:pt x="271664" y="117943"/>
                </a:lnTo>
                <a:lnTo>
                  <a:pt x="279749" y="119633"/>
                </a:lnTo>
                <a:lnTo>
                  <a:pt x="287976" y="120753"/>
                </a:lnTo>
                <a:lnTo>
                  <a:pt x="296418" y="121157"/>
                </a:lnTo>
                <a:lnTo>
                  <a:pt x="309562" y="120312"/>
                </a:lnTo>
                <a:lnTo>
                  <a:pt x="321564" y="117824"/>
                </a:lnTo>
                <a:lnTo>
                  <a:pt x="326136" y="116114"/>
                </a:lnTo>
                <a:close/>
              </a:path>
              <a:path w="632460" h="121285">
                <a:moveTo>
                  <a:pt x="494538" y="57912"/>
                </a:moveTo>
                <a:lnTo>
                  <a:pt x="459390" y="32194"/>
                </a:lnTo>
                <a:lnTo>
                  <a:pt x="438912" y="30479"/>
                </a:lnTo>
                <a:lnTo>
                  <a:pt x="425791" y="31206"/>
                </a:lnTo>
                <a:lnTo>
                  <a:pt x="387715" y="49089"/>
                </a:lnTo>
                <a:lnTo>
                  <a:pt x="378713" y="76200"/>
                </a:lnTo>
                <a:lnTo>
                  <a:pt x="379714" y="86034"/>
                </a:lnTo>
                <a:lnTo>
                  <a:pt x="412242" y="117415"/>
                </a:lnTo>
                <a:lnTo>
                  <a:pt x="412242" y="64769"/>
                </a:lnTo>
                <a:lnTo>
                  <a:pt x="414527" y="58674"/>
                </a:lnTo>
                <a:lnTo>
                  <a:pt x="419862" y="54863"/>
                </a:lnTo>
                <a:lnTo>
                  <a:pt x="424434" y="50291"/>
                </a:lnTo>
                <a:lnTo>
                  <a:pt x="431292" y="48767"/>
                </a:lnTo>
                <a:lnTo>
                  <a:pt x="445770" y="48767"/>
                </a:lnTo>
                <a:lnTo>
                  <a:pt x="450342" y="49529"/>
                </a:lnTo>
                <a:lnTo>
                  <a:pt x="457962" y="54101"/>
                </a:lnTo>
                <a:lnTo>
                  <a:pt x="461010" y="57912"/>
                </a:lnTo>
                <a:lnTo>
                  <a:pt x="461772" y="62484"/>
                </a:lnTo>
                <a:lnTo>
                  <a:pt x="494538" y="57912"/>
                </a:lnTo>
                <a:close/>
              </a:path>
              <a:path w="632460" h="121285">
                <a:moveTo>
                  <a:pt x="496062" y="89915"/>
                </a:moveTo>
                <a:lnTo>
                  <a:pt x="463296" y="86105"/>
                </a:lnTo>
                <a:lnTo>
                  <a:pt x="461772" y="92201"/>
                </a:lnTo>
                <a:lnTo>
                  <a:pt x="459486" y="96012"/>
                </a:lnTo>
                <a:lnTo>
                  <a:pt x="454913" y="98298"/>
                </a:lnTo>
                <a:lnTo>
                  <a:pt x="451103" y="101346"/>
                </a:lnTo>
                <a:lnTo>
                  <a:pt x="445770" y="102107"/>
                </a:lnTo>
                <a:lnTo>
                  <a:pt x="431292" y="102107"/>
                </a:lnTo>
                <a:lnTo>
                  <a:pt x="425196" y="99822"/>
                </a:lnTo>
                <a:lnTo>
                  <a:pt x="419862" y="96012"/>
                </a:lnTo>
                <a:lnTo>
                  <a:pt x="415289" y="91439"/>
                </a:lnTo>
                <a:lnTo>
                  <a:pt x="412242" y="84581"/>
                </a:lnTo>
                <a:lnTo>
                  <a:pt x="412242" y="117415"/>
                </a:lnTo>
                <a:lnTo>
                  <a:pt x="413575" y="117919"/>
                </a:lnTo>
                <a:lnTo>
                  <a:pt x="425148" y="120324"/>
                </a:lnTo>
                <a:lnTo>
                  <a:pt x="438150" y="121157"/>
                </a:lnTo>
                <a:lnTo>
                  <a:pt x="449568" y="120598"/>
                </a:lnTo>
                <a:lnTo>
                  <a:pt x="488441" y="103060"/>
                </a:lnTo>
                <a:lnTo>
                  <a:pt x="492752" y="96916"/>
                </a:lnTo>
                <a:lnTo>
                  <a:pt x="496062" y="89915"/>
                </a:lnTo>
                <a:close/>
              </a:path>
              <a:path w="632460" h="121285">
                <a:moveTo>
                  <a:pt x="550926" y="118872"/>
                </a:moveTo>
                <a:lnTo>
                  <a:pt x="550926" y="0"/>
                </a:lnTo>
                <a:lnTo>
                  <a:pt x="518160" y="0"/>
                </a:lnTo>
                <a:lnTo>
                  <a:pt x="518160" y="118872"/>
                </a:lnTo>
                <a:lnTo>
                  <a:pt x="550926" y="118872"/>
                </a:lnTo>
                <a:close/>
              </a:path>
              <a:path w="632460" h="121285">
                <a:moveTo>
                  <a:pt x="630174" y="32765"/>
                </a:moveTo>
                <a:lnTo>
                  <a:pt x="589026" y="32765"/>
                </a:lnTo>
                <a:lnTo>
                  <a:pt x="550926" y="63246"/>
                </a:lnTo>
                <a:lnTo>
                  <a:pt x="550926" y="91439"/>
                </a:lnTo>
                <a:lnTo>
                  <a:pt x="566165" y="80010"/>
                </a:lnTo>
                <a:lnTo>
                  <a:pt x="587501" y="106549"/>
                </a:lnTo>
                <a:lnTo>
                  <a:pt x="587501" y="64007"/>
                </a:lnTo>
                <a:lnTo>
                  <a:pt x="630174" y="32765"/>
                </a:lnTo>
                <a:close/>
              </a:path>
              <a:path w="632460" h="121285">
                <a:moveTo>
                  <a:pt x="632460" y="118872"/>
                </a:moveTo>
                <a:lnTo>
                  <a:pt x="587501" y="64007"/>
                </a:lnTo>
                <a:lnTo>
                  <a:pt x="587501" y="106549"/>
                </a:lnTo>
                <a:lnTo>
                  <a:pt x="597408" y="118872"/>
                </a:lnTo>
                <a:lnTo>
                  <a:pt x="632460" y="118872"/>
                </a:lnTo>
                <a:close/>
              </a:path>
            </a:pathLst>
          </a:custGeom>
          <a:solidFill>
            <a:srgbClr val="FF0000"/>
          </a:solidFill>
        </p:spPr>
        <p:txBody>
          <a:bodyPr wrap="square" lIns="0" tIns="0" rIns="0" bIns="0" rtlCol="0"/>
          <a:lstStyle/>
          <a:p>
            <a:endParaRPr sz="1494"/>
          </a:p>
        </p:txBody>
      </p:sp>
      <p:sp>
        <p:nvSpPr>
          <p:cNvPr id="50" name="object 50"/>
          <p:cNvSpPr/>
          <p:nvPr/>
        </p:nvSpPr>
        <p:spPr>
          <a:xfrm>
            <a:off x="5440921" y="4023797"/>
            <a:ext cx="95918" cy="99606"/>
          </a:xfrm>
          <a:custGeom>
            <a:avLst/>
            <a:gdLst/>
            <a:ahLst/>
            <a:cxnLst/>
            <a:rect l="l" t="t" r="r" b="b"/>
            <a:pathLst>
              <a:path w="115570" h="120014">
                <a:moveTo>
                  <a:pt x="82296" y="75200"/>
                </a:moveTo>
                <a:lnTo>
                  <a:pt x="82296" y="39624"/>
                </a:lnTo>
                <a:lnTo>
                  <a:pt x="80010" y="44196"/>
                </a:lnTo>
                <a:lnTo>
                  <a:pt x="75437" y="48767"/>
                </a:lnTo>
                <a:lnTo>
                  <a:pt x="35421" y="76842"/>
                </a:lnTo>
                <a:lnTo>
                  <a:pt x="25050" y="84391"/>
                </a:lnTo>
                <a:lnTo>
                  <a:pt x="0" y="119634"/>
                </a:lnTo>
                <a:lnTo>
                  <a:pt x="49529" y="119634"/>
                </a:lnTo>
                <a:lnTo>
                  <a:pt x="49529" y="98298"/>
                </a:lnTo>
                <a:lnTo>
                  <a:pt x="51815" y="96774"/>
                </a:lnTo>
                <a:lnTo>
                  <a:pt x="56387" y="92201"/>
                </a:lnTo>
                <a:lnTo>
                  <a:pt x="65532" y="85343"/>
                </a:lnTo>
                <a:lnTo>
                  <a:pt x="76200" y="79248"/>
                </a:lnTo>
                <a:lnTo>
                  <a:pt x="82296" y="75200"/>
                </a:lnTo>
                <a:close/>
              </a:path>
              <a:path w="115570" h="120014">
                <a:moveTo>
                  <a:pt x="115062" y="38862"/>
                </a:moveTo>
                <a:lnTo>
                  <a:pt x="115062" y="33527"/>
                </a:lnTo>
                <a:lnTo>
                  <a:pt x="114192" y="26503"/>
                </a:lnTo>
                <a:lnTo>
                  <a:pt x="83343" y="2286"/>
                </a:lnTo>
                <a:lnTo>
                  <a:pt x="60960" y="0"/>
                </a:lnTo>
                <a:lnTo>
                  <a:pt x="49530" y="559"/>
                </a:lnTo>
                <a:lnTo>
                  <a:pt x="9525" y="19145"/>
                </a:lnTo>
                <a:lnTo>
                  <a:pt x="3810" y="35051"/>
                </a:lnTo>
                <a:lnTo>
                  <a:pt x="36575" y="37337"/>
                </a:lnTo>
                <a:lnTo>
                  <a:pt x="37337" y="31241"/>
                </a:lnTo>
                <a:lnTo>
                  <a:pt x="39624" y="25908"/>
                </a:lnTo>
                <a:lnTo>
                  <a:pt x="43434" y="22860"/>
                </a:lnTo>
                <a:lnTo>
                  <a:pt x="47244" y="20574"/>
                </a:lnTo>
                <a:lnTo>
                  <a:pt x="53339" y="19050"/>
                </a:lnTo>
                <a:lnTo>
                  <a:pt x="67055" y="19050"/>
                </a:lnTo>
                <a:lnTo>
                  <a:pt x="72389" y="20574"/>
                </a:lnTo>
                <a:lnTo>
                  <a:pt x="76200" y="22860"/>
                </a:lnTo>
                <a:lnTo>
                  <a:pt x="80010" y="25908"/>
                </a:lnTo>
                <a:lnTo>
                  <a:pt x="82296" y="29717"/>
                </a:lnTo>
                <a:lnTo>
                  <a:pt x="82296" y="75200"/>
                </a:lnTo>
                <a:lnTo>
                  <a:pt x="83498" y="74402"/>
                </a:lnTo>
                <a:lnTo>
                  <a:pt x="113537" y="43434"/>
                </a:lnTo>
                <a:lnTo>
                  <a:pt x="115062" y="38862"/>
                </a:lnTo>
                <a:close/>
              </a:path>
              <a:path w="115570" h="120014">
                <a:moveTo>
                  <a:pt x="115062" y="119634"/>
                </a:moveTo>
                <a:lnTo>
                  <a:pt x="115062" y="98298"/>
                </a:lnTo>
                <a:lnTo>
                  <a:pt x="49529" y="98298"/>
                </a:lnTo>
                <a:lnTo>
                  <a:pt x="49529" y="119634"/>
                </a:lnTo>
                <a:lnTo>
                  <a:pt x="115062" y="119634"/>
                </a:lnTo>
                <a:close/>
              </a:path>
            </a:pathLst>
          </a:custGeom>
          <a:solidFill>
            <a:srgbClr val="FF0000"/>
          </a:solidFill>
        </p:spPr>
        <p:txBody>
          <a:bodyPr wrap="square" lIns="0" tIns="0" rIns="0" bIns="0" rtlCol="0"/>
          <a:lstStyle/>
          <a:p>
            <a:endParaRPr sz="1494"/>
          </a:p>
        </p:txBody>
      </p:sp>
      <p:sp>
        <p:nvSpPr>
          <p:cNvPr id="51" name="object 51"/>
          <p:cNvSpPr/>
          <p:nvPr/>
        </p:nvSpPr>
        <p:spPr>
          <a:xfrm>
            <a:off x="4065392" y="3885929"/>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solidFill>
            <a:srgbClr val="B3B3B3"/>
          </a:solidFill>
        </p:spPr>
        <p:txBody>
          <a:bodyPr wrap="square" lIns="0" tIns="0" rIns="0" bIns="0" rtlCol="0"/>
          <a:lstStyle/>
          <a:p>
            <a:endParaRPr sz="1494"/>
          </a:p>
        </p:txBody>
      </p:sp>
      <p:sp>
        <p:nvSpPr>
          <p:cNvPr id="52" name="object 52"/>
          <p:cNvSpPr/>
          <p:nvPr/>
        </p:nvSpPr>
        <p:spPr>
          <a:xfrm>
            <a:off x="4065392" y="3885929"/>
            <a:ext cx="563914" cy="196053"/>
          </a:xfrm>
          <a:custGeom>
            <a:avLst/>
            <a:gdLst/>
            <a:ahLst/>
            <a:cxnLst/>
            <a:rect l="l" t="t" r="r" b="b"/>
            <a:pathLst>
              <a:path w="679450" h="236220">
                <a:moveTo>
                  <a:pt x="0" y="0"/>
                </a:moveTo>
                <a:lnTo>
                  <a:pt x="0" y="236220"/>
                </a:lnTo>
                <a:lnTo>
                  <a:pt x="678941" y="236220"/>
                </a:lnTo>
                <a:lnTo>
                  <a:pt x="678941" y="0"/>
                </a:lnTo>
                <a:lnTo>
                  <a:pt x="0" y="0"/>
                </a:lnTo>
                <a:close/>
              </a:path>
            </a:pathLst>
          </a:custGeom>
          <a:ln w="5753">
            <a:solidFill>
              <a:srgbClr val="0000FF"/>
            </a:solidFill>
          </a:ln>
        </p:spPr>
        <p:txBody>
          <a:bodyPr wrap="square" lIns="0" tIns="0" rIns="0" bIns="0" rtlCol="0"/>
          <a:lstStyle/>
          <a:p>
            <a:endParaRPr sz="1494"/>
          </a:p>
        </p:txBody>
      </p:sp>
      <p:sp>
        <p:nvSpPr>
          <p:cNvPr id="53" name="object 53"/>
          <p:cNvSpPr/>
          <p:nvPr/>
        </p:nvSpPr>
        <p:spPr>
          <a:xfrm>
            <a:off x="7165550" y="4474085"/>
            <a:ext cx="1127301" cy="391578"/>
          </a:xfrm>
          <a:custGeom>
            <a:avLst/>
            <a:gdLst/>
            <a:ahLst/>
            <a:cxnLst/>
            <a:rect l="l" t="t" r="r" b="b"/>
            <a:pathLst>
              <a:path w="1358265" h="471804">
                <a:moveTo>
                  <a:pt x="0" y="0"/>
                </a:moveTo>
                <a:lnTo>
                  <a:pt x="0" y="471677"/>
                </a:lnTo>
                <a:lnTo>
                  <a:pt x="1357883" y="471677"/>
                </a:lnTo>
                <a:lnTo>
                  <a:pt x="1357883" y="0"/>
                </a:lnTo>
                <a:lnTo>
                  <a:pt x="0" y="0"/>
                </a:lnTo>
                <a:close/>
              </a:path>
            </a:pathLst>
          </a:custGeom>
          <a:solidFill>
            <a:srgbClr val="FFFFFF"/>
          </a:solidFill>
        </p:spPr>
        <p:txBody>
          <a:bodyPr wrap="square" lIns="0" tIns="0" rIns="0" bIns="0" rtlCol="0"/>
          <a:lstStyle/>
          <a:p>
            <a:endParaRPr sz="1494"/>
          </a:p>
        </p:txBody>
      </p:sp>
      <p:sp>
        <p:nvSpPr>
          <p:cNvPr id="54" name="object 54"/>
          <p:cNvSpPr/>
          <p:nvPr/>
        </p:nvSpPr>
        <p:spPr>
          <a:xfrm>
            <a:off x="7165550" y="4474085"/>
            <a:ext cx="1127301" cy="391578"/>
          </a:xfrm>
          <a:custGeom>
            <a:avLst/>
            <a:gdLst/>
            <a:ahLst/>
            <a:cxnLst/>
            <a:rect l="l" t="t" r="r" b="b"/>
            <a:pathLst>
              <a:path w="1358265" h="471804">
                <a:moveTo>
                  <a:pt x="0" y="0"/>
                </a:moveTo>
                <a:lnTo>
                  <a:pt x="0" y="471677"/>
                </a:lnTo>
                <a:lnTo>
                  <a:pt x="1357883" y="471677"/>
                </a:lnTo>
                <a:lnTo>
                  <a:pt x="1357883" y="0"/>
                </a:lnTo>
                <a:lnTo>
                  <a:pt x="0" y="0"/>
                </a:lnTo>
                <a:close/>
              </a:path>
            </a:pathLst>
          </a:custGeom>
          <a:ln w="5753">
            <a:solidFill>
              <a:srgbClr val="000000"/>
            </a:solidFill>
          </a:ln>
        </p:spPr>
        <p:txBody>
          <a:bodyPr wrap="square" lIns="0" tIns="0" rIns="0" bIns="0" rtlCol="0"/>
          <a:lstStyle/>
          <a:p>
            <a:endParaRPr sz="1494"/>
          </a:p>
        </p:txBody>
      </p:sp>
      <p:sp>
        <p:nvSpPr>
          <p:cNvPr id="55" name="object 55"/>
          <p:cNvSpPr/>
          <p:nvPr/>
        </p:nvSpPr>
        <p:spPr>
          <a:xfrm>
            <a:off x="7417887" y="4612588"/>
            <a:ext cx="623995" cy="100661"/>
          </a:xfrm>
          <a:custGeom>
            <a:avLst/>
            <a:gdLst/>
            <a:ahLst/>
            <a:cxnLst/>
            <a:rect l="l" t="t" r="r" b="b"/>
            <a:pathLst>
              <a:path w="751840" h="121285">
                <a:moveTo>
                  <a:pt x="134874" y="35052"/>
                </a:moveTo>
                <a:lnTo>
                  <a:pt x="134874" y="24384"/>
                </a:lnTo>
                <a:lnTo>
                  <a:pt x="133350" y="19812"/>
                </a:lnTo>
                <a:lnTo>
                  <a:pt x="129527" y="16002"/>
                </a:lnTo>
                <a:lnTo>
                  <a:pt x="126479" y="11430"/>
                </a:lnTo>
                <a:lnTo>
                  <a:pt x="121907" y="8382"/>
                </a:lnTo>
                <a:lnTo>
                  <a:pt x="116586" y="6096"/>
                </a:lnTo>
                <a:lnTo>
                  <a:pt x="111252" y="3048"/>
                </a:lnTo>
                <a:lnTo>
                  <a:pt x="0" y="0"/>
                </a:lnTo>
                <a:lnTo>
                  <a:pt x="0" y="118872"/>
                </a:lnTo>
                <a:lnTo>
                  <a:pt x="34277" y="118833"/>
                </a:lnTo>
                <a:lnTo>
                  <a:pt x="34277" y="19812"/>
                </a:lnTo>
                <a:lnTo>
                  <a:pt x="83807" y="19812"/>
                </a:lnTo>
                <a:lnTo>
                  <a:pt x="89903" y="20574"/>
                </a:lnTo>
                <a:lnTo>
                  <a:pt x="93726" y="22098"/>
                </a:lnTo>
                <a:lnTo>
                  <a:pt x="99822" y="26670"/>
                </a:lnTo>
                <a:lnTo>
                  <a:pt x="101346" y="29718"/>
                </a:lnTo>
                <a:lnTo>
                  <a:pt x="101346" y="71628"/>
                </a:lnTo>
                <a:lnTo>
                  <a:pt x="103619" y="73914"/>
                </a:lnTo>
                <a:lnTo>
                  <a:pt x="105905" y="76962"/>
                </a:lnTo>
                <a:lnTo>
                  <a:pt x="107429" y="80010"/>
                </a:lnTo>
                <a:lnTo>
                  <a:pt x="107429" y="117475"/>
                </a:lnTo>
                <a:lnTo>
                  <a:pt x="108953" y="117348"/>
                </a:lnTo>
                <a:lnTo>
                  <a:pt x="110477" y="117043"/>
                </a:lnTo>
                <a:lnTo>
                  <a:pt x="110477" y="55626"/>
                </a:lnTo>
                <a:lnTo>
                  <a:pt x="118110" y="53340"/>
                </a:lnTo>
                <a:lnTo>
                  <a:pt x="124193" y="49530"/>
                </a:lnTo>
                <a:lnTo>
                  <a:pt x="128778" y="44958"/>
                </a:lnTo>
                <a:lnTo>
                  <a:pt x="132588" y="40386"/>
                </a:lnTo>
                <a:lnTo>
                  <a:pt x="134874" y="35052"/>
                </a:lnTo>
                <a:close/>
              </a:path>
              <a:path w="751840" h="121285">
                <a:moveTo>
                  <a:pt x="101346" y="71628"/>
                </a:moveTo>
                <a:lnTo>
                  <a:pt x="101346" y="37338"/>
                </a:lnTo>
                <a:lnTo>
                  <a:pt x="99822" y="40386"/>
                </a:lnTo>
                <a:lnTo>
                  <a:pt x="96012" y="42672"/>
                </a:lnTo>
                <a:lnTo>
                  <a:pt x="92951" y="44958"/>
                </a:lnTo>
                <a:lnTo>
                  <a:pt x="88405" y="46473"/>
                </a:lnTo>
                <a:lnTo>
                  <a:pt x="81718" y="46597"/>
                </a:lnTo>
                <a:lnTo>
                  <a:pt x="78486" y="47244"/>
                </a:lnTo>
                <a:lnTo>
                  <a:pt x="34277" y="47244"/>
                </a:lnTo>
                <a:lnTo>
                  <a:pt x="34277" y="67056"/>
                </a:lnTo>
                <a:lnTo>
                  <a:pt x="62484" y="67056"/>
                </a:lnTo>
                <a:lnTo>
                  <a:pt x="73030" y="67186"/>
                </a:lnTo>
                <a:lnTo>
                  <a:pt x="81718" y="67532"/>
                </a:lnTo>
                <a:lnTo>
                  <a:pt x="88405" y="68020"/>
                </a:lnTo>
                <a:lnTo>
                  <a:pt x="92951" y="68580"/>
                </a:lnTo>
                <a:lnTo>
                  <a:pt x="97536" y="70104"/>
                </a:lnTo>
                <a:lnTo>
                  <a:pt x="101346" y="71628"/>
                </a:lnTo>
                <a:close/>
              </a:path>
              <a:path w="751840" h="121285">
                <a:moveTo>
                  <a:pt x="107429" y="117475"/>
                </a:moveTo>
                <a:lnTo>
                  <a:pt x="107429" y="87630"/>
                </a:lnTo>
                <a:lnTo>
                  <a:pt x="105905" y="90678"/>
                </a:lnTo>
                <a:lnTo>
                  <a:pt x="102857" y="93726"/>
                </a:lnTo>
                <a:lnTo>
                  <a:pt x="99060" y="96012"/>
                </a:lnTo>
                <a:lnTo>
                  <a:pt x="95250" y="97536"/>
                </a:lnTo>
                <a:lnTo>
                  <a:pt x="89903" y="98298"/>
                </a:lnTo>
                <a:lnTo>
                  <a:pt x="86009" y="98375"/>
                </a:lnTo>
                <a:lnTo>
                  <a:pt x="78486" y="99060"/>
                </a:lnTo>
                <a:lnTo>
                  <a:pt x="34277" y="99060"/>
                </a:lnTo>
                <a:lnTo>
                  <a:pt x="34277" y="118833"/>
                </a:lnTo>
                <a:lnTo>
                  <a:pt x="86855" y="118726"/>
                </a:lnTo>
                <a:lnTo>
                  <a:pt x="93809" y="118550"/>
                </a:lnTo>
                <a:lnTo>
                  <a:pt x="107429" y="117475"/>
                </a:lnTo>
                <a:close/>
              </a:path>
              <a:path w="751840" h="121285">
                <a:moveTo>
                  <a:pt x="143243" y="89916"/>
                </a:moveTo>
                <a:lnTo>
                  <a:pt x="143243" y="77724"/>
                </a:lnTo>
                <a:lnTo>
                  <a:pt x="140208" y="71628"/>
                </a:lnTo>
                <a:lnTo>
                  <a:pt x="110477" y="55626"/>
                </a:lnTo>
                <a:lnTo>
                  <a:pt x="110477" y="117043"/>
                </a:lnTo>
                <a:lnTo>
                  <a:pt x="116586" y="115824"/>
                </a:lnTo>
                <a:lnTo>
                  <a:pt x="122669" y="112776"/>
                </a:lnTo>
                <a:lnTo>
                  <a:pt x="129527" y="109728"/>
                </a:lnTo>
                <a:lnTo>
                  <a:pt x="134112" y="105156"/>
                </a:lnTo>
                <a:lnTo>
                  <a:pt x="137922" y="100584"/>
                </a:lnTo>
                <a:lnTo>
                  <a:pt x="141719" y="95250"/>
                </a:lnTo>
                <a:lnTo>
                  <a:pt x="143243" y="89916"/>
                </a:lnTo>
                <a:close/>
              </a:path>
              <a:path w="751840" h="121285">
                <a:moveTo>
                  <a:pt x="204978" y="118872"/>
                </a:moveTo>
                <a:lnTo>
                  <a:pt x="204978" y="0"/>
                </a:lnTo>
                <a:lnTo>
                  <a:pt x="172212" y="0"/>
                </a:lnTo>
                <a:lnTo>
                  <a:pt x="172212" y="118872"/>
                </a:lnTo>
                <a:lnTo>
                  <a:pt x="204978" y="118872"/>
                </a:lnTo>
                <a:close/>
              </a:path>
              <a:path w="751840" h="121285">
                <a:moveTo>
                  <a:pt x="359651" y="75438"/>
                </a:moveTo>
                <a:lnTo>
                  <a:pt x="331646" y="37873"/>
                </a:lnTo>
                <a:lnTo>
                  <a:pt x="294881" y="30480"/>
                </a:lnTo>
                <a:lnTo>
                  <a:pt x="286334" y="30896"/>
                </a:lnTo>
                <a:lnTo>
                  <a:pt x="248981" y="43148"/>
                </a:lnTo>
                <a:lnTo>
                  <a:pt x="231648" y="67056"/>
                </a:lnTo>
                <a:lnTo>
                  <a:pt x="231648" y="74676"/>
                </a:lnTo>
                <a:lnTo>
                  <a:pt x="249075" y="108966"/>
                </a:lnTo>
                <a:lnTo>
                  <a:pt x="265176" y="116431"/>
                </a:lnTo>
                <a:lnTo>
                  <a:pt x="265176" y="67056"/>
                </a:lnTo>
                <a:lnTo>
                  <a:pt x="268224" y="60960"/>
                </a:lnTo>
                <a:lnTo>
                  <a:pt x="273558" y="56388"/>
                </a:lnTo>
                <a:lnTo>
                  <a:pt x="279654" y="51816"/>
                </a:lnTo>
                <a:lnTo>
                  <a:pt x="286334" y="49589"/>
                </a:lnTo>
                <a:lnTo>
                  <a:pt x="304038" y="49530"/>
                </a:lnTo>
                <a:lnTo>
                  <a:pt x="310896" y="51816"/>
                </a:lnTo>
                <a:lnTo>
                  <a:pt x="323088" y="60960"/>
                </a:lnTo>
                <a:lnTo>
                  <a:pt x="325374" y="67056"/>
                </a:lnTo>
                <a:lnTo>
                  <a:pt x="325374" y="116113"/>
                </a:lnTo>
                <a:lnTo>
                  <a:pt x="331658" y="113764"/>
                </a:lnTo>
                <a:lnTo>
                  <a:pt x="341376" y="108204"/>
                </a:lnTo>
                <a:lnTo>
                  <a:pt x="349369" y="101048"/>
                </a:lnTo>
                <a:lnTo>
                  <a:pt x="355080" y="93249"/>
                </a:lnTo>
                <a:lnTo>
                  <a:pt x="358508" y="84736"/>
                </a:lnTo>
                <a:lnTo>
                  <a:pt x="359651" y="75438"/>
                </a:lnTo>
                <a:close/>
              </a:path>
              <a:path w="751840" h="121285">
                <a:moveTo>
                  <a:pt x="325374" y="116113"/>
                </a:moveTo>
                <a:lnTo>
                  <a:pt x="325374" y="84582"/>
                </a:lnTo>
                <a:lnTo>
                  <a:pt x="323088" y="90678"/>
                </a:lnTo>
                <a:lnTo>
                  <a:pt x="310896" y="99822"/>
                </a:lnTo>
                <a:lnTo>
                  <a:pt x="304038" y="102108"/>
                </a:lnTo>
                <a:lnTo>
                  <a:pt x="286334" y="102048"/>
                </a:lnTo>
                <a:lnTo>
                  <a:pt x="279654" y="99822"/>
                </a:lnTo>
                <a:lnTo>
                  <a:pt x="273558" y="95250"/>
                </a:lnTo>
                <a:lnTo>
                  <a:pt x="268224" y="90678"/>
                </a:lnTo>
                <a:lnTo>
                  <a:pt x="265176" y="84582"/>
                </a:lnTo>
                <a:lnTo>
                  <a:pt x="265176" y="116431"/>
                </a:lnTo>
                <a:lnTo>
                  <a:pt x="270897" y="117943"/>
                </a:lnTo>
                <a:lnTo>
                  <a:pt x="278984" y="119634"/>
                </a:lnTo>
                <a:lnTo>
                  <a:pt x="287208" y="120753"/>
                </a:lnTo>
                <a:lnTo>
                  <a:pt x="295643" y="121158"/>
                </a:lnTo>
                <a:lnTo>
                  <a:pt x="308789" y="120312"/>
                </a:lnTo>
                <a:lnTo>
                  <a:pt x="320795" y="117824"/>
                </a:lnTo>
                <a:lnTo>
                  <a:pt x="325374" y="116113"/>
                </a:lnTo>
                <a:close/>
              </a:path>
              <a:path w="751840" h="121285">
                <a:moveTo>
                  <a:pt x="493776" y="57912"/>
                </a:moveTo>
                <a:lnTo>
                  <a:pt x="458617" y="32194"/>
                </a:lnTo>
                <a:lnTo>
                  <a:pt x="438150" y="30480"/>
                </a:lnTo>
                <a:lnTo>
                  <a:pt x="425136" y="31206"/>
                </a:lnTo>
                <a:lnTo>
                  <a:pt x="386953" y="49089"/>
                </a:lnTo>
                <a:lnTo>
                  <a:pt x="377952" y="76200"/>
                </a:lnTo>
                <a:lnTo>
                  <a:pt x="378952" y="86034"/>
                </a:lnTo>
                <a:lnTo>
                  <a:pt x="411467" y="117410"/>
                </a:lnTo>
                <a:lnTo>
                  <a:pt x="411467" y="64770"/>
                </a:lnTo>
                <a:lnTo>
                  <a:pt x="414528" y="58674"/>
                </a:lnTo>
                <a:lnTo>
                  <a:pt x="419100" y="54102"/>
                </a:lnTo>
                <a:lnTo>
                  <a:pt x="423672" y="50292"/>
                </a:lnTo>
                <a:lnTo>
                  <a:pt x="430517" y="48768"/>
                </a:lnTo>
                <a:lnTo>
                  <a:pt x="445757" y="48893"/>
                </a:lnTo>
                <a:lnTo>
                  <a:pt x="449567" y="49530"/>
                </a:lnTo>
                <a:lnTo>
                  <a:pt x="457200" y="54102"/>
                </a:lnTo>
                <a:lnTo>
                  <a:pt x="460248" y="57912"/>
                </a:lnTo>
                <a:lnTo>
                  <a:pt x="461010" y="62484"/>
                </a:lnTo>
                <a:lnTo>
                  <a:pt x="493776" y="57912"/>
                </a:lnTo>
                <a:close/>
              </a:path>
              <a:path w="751840" h="121285">
                <a:moveTo>
                  <a:pt x="495300" y="89916"/>
                </a:moveTo>
                <a:lnTo>
                  <a:pt x="462534" y="86106"/>
                </a:lnTo>
                <a:lnTo>
                  <a:pt x="461010" y="92202"/>
                </a:lnTo>
                <a:lnTo>
                  <a:pt x="458724" y="96012"/>
                </a:lnTo>
                <a:lnTo>
                  <a:pt x="454152" y="98298"/>
                </a:lnTo>
                <a:lnTo>
                  <a:pt x="450329" y="101346"/>
                </a:lnTo>
                <a:lnTo>
                  <a:pt x="445757" y="102108"/>
                </a:lnTo>
                <a:lnTo>
                  <a:pt x="430517" y="102108"/>
                </a:lnTo>
                <a:lnTo>
                  <a:pt x="424434" y="99822"/>
                </a:lnTo>
                <a:lnTo>
                  <a:pt x="419100" y="96012"/>
                </a:lnTo>
                <a:lnTo>
                  <a:pt x="414528" y="91440"/>
                </a:lnTo>
                <a:lnTo>
                  <a:pt x="411467" y="84582"/>
                </a:lnTo>
                <a:lnTo>
                  <a:pt x="411467" y="117410"/>
                </a:lnTo>
                <a:lnTo>
                  <a:pt x="412813" y="117919"/>
                </a:lnTo>
                <a:lnTo>
                  <a:pt x="424386" y="120324"/>
                </a:lnTo>
                <a:lnTo>
                  <a:pt x="437388" y="121158"/>
                </a:lnTo>
                <a:lnTo>
                  <a:pt x="448810" y="120598"/>
                </a:lnTo>
                <a:lnTo>
                  <a:pt x="487765" y="103060"/>
                </a:lnTo>
                <a:lnTo>
                  <a:pt x="491994" y="96916"/>
                </a:lnTo>
                <a:lnTo>
                  <a:pt x="495300" y="89916"/>
                </a:lnTo>
                <a:close/>
              </a:path>
              <a:path w="751840" h="121285">
                <a:moveTo>
                  <a:pt x="550151" y="118872"/>
                </a:moveTo>
                <a:lnTo>
                  <a:pt x="550151" y="0"/>
                </a:lnTo>
                <a:lnTo>
                  <a:pt x="517398" y="0"/>
                </a:lnTo>
                <a:lnTo>
                  <a:pt x="517398" y="118872"/>
                </a:lnTo>
                <a:lnTo>
                  <a:pt x="550151" y="118872"/>
                </a:lnTo>
                <a:close/>
              </a:path>
              <a:path w="751840" h="121285">
                <a:moveTo>
                  <a:pt x="629412" y="32766"/>
                </a:moveTo>
                <a:lnTo>
                  <a:pt x="589026" y="32766"/>
                </a:lnTo>
                <a:lnTo>
                  <a:pt x="550151" y="63246"/>
                </a:lnTo>
                <a:lnTo>
                  <a:pt x="550151" y="91440"/>
                </a:lnTo>
                <a:lnTo>
                  <a:pt x="565404" y="80010"/>
                </a:lnTo>
                <a:lnTo>
                  <a:pt x="586727" y="106534"/>
                </a:lnTo>
                <a:lnTo>
                  <a:pt x="586727" y="64008"/>
                </a:lnTo>
                <a:lnTo>
                  <a:pt x="629412" y="32766"/>
                </a:lnTo>
                <a:close/>
              </a:path>
              <a:path w="751840" h="121285">
                <a:moveTo>
                  <a:pt x="632460" y="118872"/>
                </a:moveTo>
                <a:lnTo>
                  <a:pt x="586727" y="64008"/>
                </a:lnTo>
                <a:lnTo>
                  <a:pt x="586727" y="106534"/>
                </a:lnTo>
                <a:lnTo>
                  <a:pt x="596646" y="118872"/>
                </a:lnTo>
                <a:lnTo>
                  <a:pt x="632460" y="118872"/>
                </a:lnTo>
                <a:close/>
              </a:path>
              <a:path w="751840" h="121285">
                <a:moveTo>
                  <a:pt x="751319" y="20574"/>
                </a:moveTo>
                <a:lnTo>
                  <a:pt x="751319" y="0"/>
                </a:lnTo>
                <a:lnTo>
                  <a:pt x="718553" y="0"/>
                </a:lnTo>
                <a:lnTo>
                  <a:pt x="718553" y="20574"/>
                </a:lnTo>
                <a:lnTo>
                  <a:pt x="751319" y="20574"/>
                </a:lnTo>
                <a:close/>
              </a:path>
              <a:path w="751840" h="121285">
                <a:moveTo>
                  <a:pt x="751319" y="118872"/>
                </a:moveTo>
                <a:lnTo>
                  <a:pt x="751319" y="32766"/>
                </a:lnTo>
                <a:lnTo>
                  <a:pt x="718553" y="32766"/>
                </a:lnTo>
                <a:lnTo>
                  <a:pt x="718553" y="118872"/>
                </a:lnTo>
                <a:lnTo>
                  <a:pt x="751319" y="118872"/>
                </a:lnTo>
                <a:close/>
              </a:path>
            </a:pathLst>
          </a:custGeom>
          <a:solidFill>
            <a:srgbClr val="000000"/>
          </a:solidFill>
        </p:spPr>
        <p:txBody>
          <a:bodyPr wrap="square" lIns="0" tIns="0" rIns="0" bIns="0" rtlCol="0"/>
          <a:lstStyle/>
          <a:p>
            <a:endParaRPr sz="1494"/>
          </a:p>
        </p:txBody>
      </p:sp>
      <p:sp>
        <p:nvSpPr>
          <p:cNvPr id="56" name="object 56"/>
          <p:cNvSpPr/>
          <p:nvPr/>
        </p:nvSpPr>
        <p:spPr>
          <a:xfrm>
            <a:off x="7165550" y="3885929"/>
            <a:ext cx="1127301" cy="274579"/>
          </a:xfrm>
          <a:custGeom>
            <a:avLst/>
            <a:gdLst/>
            <a:ahLst/>
            <a:cxnLst/>
            <a:rect l="l" t="t" r="r" b="b"/>
            <a:pathLst>
              <a:path w="1358265" h="330835">
                <a:moveTo>
                  <a:pt x="1357883" y="288797"/>
                </a:moveTo>
                <a:lnTo>
                  <a:pt x="1357883" y="0"/>
                </a:lnTo>
                <a:lnTo>
                  <a:pt x="0" y="0"/>
                </a:lnTo>
                <a:lnTo>
                  <a:pt x="0" y="288797"/>
                </a:lnTo>
                <a:lnTo>
                  <a:pt x="47323" y="299866"/>
                </a:lnTo>
                <a:lnTo>
                  <a:pt x="95188" y="309232"/>
                </a:lnTo>
                <a:lnTo>
                  <a:pt x="143503" y="316894"/>
                </a:lnTo>
                <a:lnTo>
                  <a:pt x="192178" y="322854"/>
                </a:lnTo>
                <a:lnTo>
                  <a:pt x="241124" y="327111"/>
                </a:lnTo>
                <a:lnTo>
                  <a:pt x="290250" y="329666"/>
                </a:lnTo>
                <a:lnTo>
                  <a:pt x="339466" y="330517"/>
                </a:lnTo>
                <a:lnTo>
                  <a:pt x="388682" y="329666"/>
                </a:lnTo>
                <a:lnTo>
                  <a:pt x="437809" y="327111"/>
                </a:lnTo>
                <a:lnTo>
                  <a:pt x="486755" y="322854"/>
                </a:lnTo>
                <a:lnTo>
                  <a:pt x="535432" y="316894"/>
                </a:lnTo>
                <a:lnTo>
                  <a:pt x="583749" y="309232"/>
                </a:lnTo>
                <a:lnTo>
                  <a:pt x="631615" y="299866"/>
                </a:lnTo>
                <a:lnTo>
                  <a:pt x="678942" y="288797"/>
                </a:lnTo>
                <a:lnTo>
                  <a:pt x="726268" y="277881"/>
                </a:lnTo>
                <a:lnTo>
                  <a:pt x="774133" y="268643"/>
                </a:lnTo>
                <a:lnTo>
                  <a:pt x="822448" y="261086"/>
                </a:lnTo>
                <a:lnTo>
                  <a:pt x="871123" y="255207"/>
                </a:lnTo>
                <a:lnTo>
                  <a:pt x="920068" y="251009"/>
                </a:lnTo>
                <a:lnTo>
                  <a:pt x="969193" y="248489"/>
                </a:lnTo>
                <a:lnTo>
                  <a:pt x="1018408" y="247650"/>
                </a:lnTo>
                <a:lnTo>
                  <a:pt x="1067623" y="248489"/>
                </a:lnTo>
                <a:lnTo>
                  <a:pt x="1116748" y="251009"/>
                </a:lnTo>
                <a:lnTo>
                  <a:pt x="1165694" y="255207"/>
                </a:lnTo>
                <a:lnTo>
                  <a:pt x="1214370" y="261086"/>
                </a:lnTo>
                <a:lnTo>
                  <a:pt x="1262687" y="268643"/>
                </a:lnTo>
                <a:lnTo>
                  <a:pt x="1310555" y="277881"/>
                </a:lnTo>
                <a:lnTo>
                  <a:pt x="1357883" y="288797"/>
                </a:lnTo>
                <a:close/>
              </a:path>
            </a:pathLst>
          </a:custGeom>
          <a:solidFill>
            <a:srgbClr val="FFFFFF"/>
          </a:solidFill>
        </p:spPr>
        <p:txBody>
          <a:bodyPr wrap="square" lIns="0" tIns="0" rIns="0" bIns="0" rtlCol="0"/>
          <a:lstStyle/>
          <a:p>
            <a:endParaRPr sz="1494"/>
          </a:p>
        </p:txBody>
      </p:sp>
      <p:sp>
        <p:nvSpPr>
          <p:cNvPr id="57" name="object 57"/>
          <p:cNvSpPr/>
          <p:nvPr/>
        </p:nvSpPr>
        <p:spPr>
          <a:xfrm>
            <a:off x="7165550" y="3885929"/>
            <a:ext cx="1127301" cy="274579"/>
          </a:xfrm>
          <a:custGeom>
            <a:avLst/>
            <a:gdLst/>
            <a:ahLst/>
            <a:cxnLst/>
            <a:rect l="l" t="t" r="r" b="b"/>
            <a:pathLst>
              <a:path w="1358265" h="330835">
                <a:moveTo>
                  <a:pt x="0" y="288797"/>
                </a:moveTo>
                <a:lnTo>
                  <a:pt x="0" y="0"/>
                </a:lnTo>
                <a:lnTo>
                  <a:pt x="1357883" y="0"/>
                </a:lnTo>
                <a:lnTo>
                  <a:pt x="1357883" y="288797"/>
                </a:lnTo>
                <a:lnTo>
                  <a:pt x="1310555" y="277881"/>
                </a:lnTo>
                <a:lnTo>
                  <a:pt x="1262687" y="268643"/>
                </a:lnTo>
                <a:lnTo>
                  <a:pt x="1214370" y="261086"/>
                </a:lnTo>
                <a:lnTo>
                  <a:pt x="1165694" y="255207"/>
                </a:lnTo>
                <a:lnTo>
                  <a:pt x="1116748" y="251009"/>
                </a:lnTo>
                <a:lnTo>
                  <a:pt x="1067623" y="248489"/>
                </a:lnTo>
                <a:lnTo>
                  <a:pt x="1018408" y="247650"/>
                </a:lnTo>
                <a:lnTo>
                  <a:pt x="969193" y="248489"/>
                </a:lnTo>
                <a:lnTo>
                  <a:pt x="920068" y="251009"/>
                </a:lnTo>
                <a:lnTo>
                  <a:pt x="871123" y="255207"/>
                </a:lnTo>
                <a:lnTo>
                  <a:pt x="822448" y="261086"/>
                </a:lnTo>
                <a:lnTo>
                  <a:pt x="774133" y="268643"/>
                </a:lnTo>
                <a:lnTo>
                  <a:pt x="726268" y="277881"/>
                </a:lnTo>
                <a:lnTo>
                  <a:pt x="678942" y="288797"/>
                </a:lnTo>
                <a:lnTo>
                  <a:pt x="631615" y="299866"/>
                </a:lnTo>
                <a:lnTo>
                  <a:pt x="583749" y="309232"/>
                </a:lnTo>
                <a:lnTo>
                  <a:pt x="535432" y="316894"/>
                </a:lnTo>
                <a:lnTo>
                  <a:pt x="486755" y="322854"/>
                </a:lnTo>
                <a:lnTo>
                  <a:pt x="437809" y="327111"/>
                </a:lnTo>
                <a:lnTo>
                  <a:pt x="388682" y="329666"/>
                </a:lnTo>
                <a:lnTo>
                  <a:pt x="339466" y="330517"/>
                </a:lnTo>
                <a:lnTo>
                  <a:pt x="290250" y="329666"/>
                </a:lnTo>
                <a:lnTo>
                  <a:pt x="241124" y="327111"/>
                </a:lnTo>
                <a:lnTo>
                  <a:pt x="192178" y="322854"/>
                </a:lnTo>
                <a:lnTo>
                  <a:pt x="143503" y="316894"/>
                </a:lnTo>
                <a:lnTo>
                  <a:pt x="95188" y="309232"/>
                </a:lnTo>
                <a:lnTo>
                  <a:pt x="47323" y="299866"/>
                </a:lnTo>
                <a:lnTo>
                  <a:pt x="0" y="288797"/>
                </a:lnTo>
                <a:close/>
              </a:path>
            </a:pathLst>
          </a:custGeom>
          <a:ln w="5753">
            <a:solidFill>
              <a:srgbClr val="000000"/>
            </a:solidFill>
          </a:ln>
        </p:spPr>
        <p:txBody>
          <a:bodyPr wrap="square" lIns="0" tIns="0" rIns="0" bIns="0" rtlCol="0"/>
          <a:lstStyle/>
          <a:p>
            <a:endParaRPr sz="1494"/>
          </a:p>
        </p:txBody>
      </p:sp>
      <p:sp>
        <p:nvSpPr>
          <p:cNvPr id="58" name="object 58"/>
          <p:cNvSpPr/>
          <p:nvPr/>
        </p:nvSpPr>
        <p:spPr>
          <a:xfrm>
            <a:off x="7165550" y="4199138"/>
            <a:ext cx="1127301" cy="275106"/>
          </a:xfrm>
          <a:custGeom>
            <a:avLst/>
            <a:gdLst/>
            <a:ahLst/>
            <a:cxnLst/>
            <a:rect l="l" t="t" r="r" b="b"/>
            <a:pathLst>
              <a:path w="1358265" h="331470">
                <a:moveTo>
                  <a:pt x="1357883" y="331279"/>
                </a:moveTo>
                <a:lnTo>
                  <a:pt x="1357883" y="41719"/>
                </a:lnTo>
                <a:lnTo>
                  <a:pt x="1310555" y="30651"/>
                </a:lnTo>
                <a:lnTo>
                  <a:pt x="1262687" y="21285"/>
                </a:lnTo>
                <a:lnTo>
                  <a:pt x="1214370" y="13622"/>
                </a:lnTo>
                <a:lnTo>
                  <a:pt x="1165694" y="7662"/>
                </a:lnTo>
                <a:lnTo>
                  <a:pt x="1116748" y="3405"/>
                </a:lnTo>
                <a:lnTo>
                  <a:pt x="1067623" y="851"/>
                </a:lnTo>
                <a:lnTo>
                  <a:pt x="1018408" y="0"/>
                </a:lnTo>
                <a:lnTo>
                  <a:pt x="969193" y="851"/>
                </a:lnTo>
                <a:lnTo>
                  <a:pt x="920068" y="3405"/>
                </a:lnTo>
                <a:lnTo>
                  <a:pt x="871123" y="7662"/>
                </a:lnTo>
                <a:lnTo>
                  <a:pt x="822448" y="13622"/>
                </a:lnTo>
                <a:lnTo>
                  <a:pt x="774133" y="21285"/>
                </a:lnTo>
                <a:lnTo>
                  <a:pt x="726268" y="30651"/>
                </a:lnTo>
                <a:lnTo>
                  <a:pt x="678942" y="41719"/>
                </a:lnTo>
                <a:lnTo>
                  <a:pt x="631615" y="52636"/>
                </a:lnTo>
                <a:lnTo>
                  <a:pt x="583749" y="61873"/>
                </a:lnTo>
                <a:lnTo>
                  <a:pt x="535432" y="69431"/>
                </a:lnTo>
                <a:lnTo>
                  <a:pt x="486755" y="75309"/>
                </a:lnTo>
                <a:lnTo>
                  <a:pt x="437809" y="79508"/>
                </a:lnTo>
                <a:lnTo>
                  <a:pt x="388682" y="82027"/>
                </a:lnTo>
                <a:lnTo>
                  <a:pt x="339466" y="82867"/>
                </a:lnTo>
                <a:lnTo>
                  <a:pt x="290250" y="82027"/>
                </a:lnTo>
                <a:lnTo>
                  <a:pt x="241124" y="79508"/>
                </a:lnTo>
                <a:lnTo>
                  <a:pt x="192178" y="75309"/>
                </a:lnTo>
                <a:lnTo>
                  <a:pt x="143503" y="69431"/>
                </a:lnTo>
                <a:lnTo>
                  <a:pt x="95188" y="61873"/>
                </a:lnTo>
                <a:lnTo>
                  <a:pt x="47323" y="52636"/>
                </a:lnTo>
                <a:lnTo>
                  <a:pt x="0" y="41719"/>
                </a:lnTo>
                <a:lnTo>
                  <a:pt x="0" y="331279"/>
                </a:lnTo>
                <a:lnTo>
                  <a:pt x="1357883" y="331279"/>
                </a:lnTo>
                <a:close/>
              </a:path>
            </a:pathLst>
          </a:custGeom>
          <a:solidFill>
            <a:srgbClr val="FFFFFF"/>
          </a:solidFill>
        </p:spPr>
        <p:txBody>
          <a:bodyPr wrap="square" lIns="0" tIns="0" rIns="0" bIns="0" rtlCol="0"/>
          <a:lstStyle/>
          <a:p>
            <a:endParaRPr sz="1494"/>
          </a:p>
        </p:txBody>
      </p:sp>
      <p:sp>
        <p:nvSpPr>
          <p:cNvPr id="59" name="object 59"/>
          <p:cNvSpPr/>
          <p:nvPr/>
        </p:nvSpPr>
        <p:spPr>
          <a:xfrm>
            <a:off x="7165550" y="4199138"/>
            <a:ext cx="1127301" cy="275106"/>
          </a:xfrm>
          <a:custGeom>
            <a:avLst/>
            <a:gdLst/>
            <a:ahLst/>
            <a:cxnLst/>
            <a:rect l="l" t="t" r="r" b="b"/>
            <a:pathLst>
              <a:path w="1358265" h="331470">
                <a:moveTo>
                  <a:pt x="1357883" y="41719"/>
                </a:moveTo>
                <a:lnTo>
                  <a:pt x="1357883" y="331279"/>
                </a:lnTo>
                <a:lnTo>
                  <a:pt x="0" y="331279"/>
                </a:lnTo>
                <a:lnTo>
                  <a:pt x="0" y="41719"/>
                </a:lnTo>
                <a:lnTo>
                  <a:pt x="47323" y="52636"/>
                </a:lnTo>
                <a:lnTo>
                  <a:pt x="95188" y="61873"/>
                </a:lnTo>
                <a:lnTo>
                  <a:pt x="143503" y="69431"/>
                </a:lnTo>
                <a:lnTo>
                  <a:pt x="192178" y="75309"/>
                </a:lnTo>
                <a:lnTo>
                  <a:pt x="241124" y="79508"/>
                </a:lnTo>
                <a:lnTo>
                  <a:pt x="290250" y="82027"/>
                </a:lnTo>
                <a:lnTo>
                  <a:pt x="339466" y="82867"/>
                </a:lnTo>
                <a:lnTo>
                  <a:pt x="388682" y="82027"/>
                </a:lnTo>
                <a:lnTo>
                  <a:pt x="437809" y="79508"/>
                </a:lnTo>
                <a:lnTo>
                  <a:pt x="486755" y="75309"/>
                </a:lnTo>
                <a:lnTo>
                  <a:pt x="535432" y="69431"/>
                </a:lnTo>
                <a:lnTo>
                  <a:pt x="583749" y="61873"/>
                </a:lnTo>
                <a:lnTo>
                  <a:pt x="631615" y="52636"/>
                </a:lnTo>
                <a:lnTo>
                  <a:pt x="678942" y="41719"/>
                </a:lnTo>
                <a:lnTo>
                  <a:pt x="726268" y="30651"/>
                </a:lnTo>
                <a:lnTo>
                  <a:pt x="774133" y="21285"/>
                </a:lnTo>
                <a:lnTo>
                  <a:pt x="822448" y="13622"/>
                </a:lnTo>
                <a:lnTo>
                  <a:pt x="871123" y="7662"/>
                </a:lnTo>
                <a:lnTo>
                  <a:pt x="920068" y="3405"/>
                </a:lnTo>
                <a:lnTo>
                  <a:pt x="969193" y="851"/>
                </a:lnTo>
                <a:lnTo>
                  <a:pt x="1018408" y="0"/>
                </a:lnTo>
                <a:lnTo>
                  <a:pt x="1067623" y="851"/>
                </a:lnTo>
                <a:lnTo>
                  <a:pt x="1116748" y="3405"/>
                </a:lnTo>
                <a:lnTo>
                  <a:pt x="1165694" y="7662"/>
                </a:lnTo>
                <a:lnTo>
                  <a:pt x="1214370" y="13622"/>
                </a:lnTo>
                <a:lnTo>
                  <a:pt x="1262687" y="21285"/>
                </a:lnTo>
                <a:lnTo>
                  <a:pt x="1310555" y="30651"/>
                </a:lnTo>
                <a:lnTo>
                  <a:pt x="1357883" y="41719"/>
                </a:lnTo>
                <a:close/>
              </a:path>
            </a:pathLst>
          </a:custGeom>
          <a:ln w="5753">
            <a:solidFill>
              <a:srgbClr val="000000"/>
            </a:solidFill>
          </a:ln>
        </p:spPr>
        <p:txBody>
          <a:bodyPr wrap="square" lIns="0" tIns="0" rIns="0" bIns="0" rtlCol="0"/>
          <a:lstStyle/>
          <a:p>
            <a:endParaRPr sz="1494"/>
          </a:p>
        </p:txBody>
      </p:sp>
      <p:sp>
        <p:nvSpPr>
          <p:cNvPr id="60" name="object 60"/>
          <p:cNvSpPr/>
          <p:nvPr/>
        </p:nvSpPr>
        <p:spPr>
          <a:xfrm>
            <a:off x="5756502" y="2905667"/>
            <a:ext cx="1409257" cy="392104"/>
          </a:xfrm>
          <a:custGeom>
            <a:avLst/>
            <a:gdLst/>
            <a:ahLst/>
            <a:cxnLst/>
            <a:rect l="l" t="t" r="r" b="b"/>
            <a:pathLst>
              <a:path w="1697990" h="472439">
                <a:moveTo>
                  <a:pt x="1697736" y="472439"/>
                </a:moveTo>
                <a:lnTo>
                  <a:pt x="0" y="472440"/>
                </a:lnTo>
                <a:lnTo>
                  <a:pt x="1697736" y="0"/>
                </a:lnTo>
              </a:path>
            </a:pathLst>
          </a:custGeom>
          <a:ln w="5753">
            <a:solidFill>
              <a:srgbClr val="000000"/>
            </a:solidFill>
          </a:ln>
        </p:spPr>
        <p:txBody>
          <a:bodyPr wrap="square" lIns="0" tIns="0" rIns="0" bIns="0" rtlCol="0"/>
          <a:lstStyle/>
          <a:p>
            <a:endParaRPr sz="1494"/>
          </a:p>
        </p:txBody>
      </p:sp>
      <p:sp>
        <p:nvSpPr>
          <p:cNvPr id="61" name="object 61"/>
          <p:cNvSpPr/>
          <p:nvPr/>
        </p:nvSpPr>
        <p:spPr>
          <a:xfrm>
            <a:off x="5756502" y="3297772"/>
            <a:ext cx="1409257" cy="1371839"/>
          </a:xfrm>
          <a:custGeom>
            <a:avLst/>
            <a:gdLst/>
            <a:ahLst/>
            <a:cxnLst/>
            <a:rect l="l" t="t" r="r" b="b"/>
            <a:pathLst>
              <a:path w="1697990" h="1652904">
                <a:moveTo>
                  <a:pt x="1697736" y="1652777"/>
                </a:moveTo>
                <a:lnTo>
                  <a:pt x="0" y="0"/>
                </a:lnTo>
                <a:lnTo>
                  <a:pt x="1697736" y="472439"/>
                </a:lnTo>
              </a:path>
            </a:pathLst>
          </a:custGeom>
          <a:ln w="5753">
            <a:solidFill>
              <a:srgbClr val="000000"/>
            </a:solidFill>
          </a:ln>
        </p:spPr>
        <p:txBody>
          <a:bodyPr wrap="square" lIns="0" tIns="0" rIns="0" bIns="0" rtlCol="0"/>
          <a:lstStyle/>
          <a:p>
            <a:endParaRPr sz="1494"/>
          </a:p>
        </p:txBody>
      </p:sp>
      <p:sp>
        <p:nvSpPr>
          <p:cNvPr id="62" name="object 62"/>
          <p:cNvSpPr/>
          <p:nvPr/>
        </p:nvSpPr>
        <p:spPr>
          <a:xfrm>
            <a:off x="5756502" y="3297772"/>
            <a:ext cx="1409257" cy="2352101"/>
          </a:xfrm>
          <a:custGeom>
            <a:avLst/>
            <a:gdLst/>
            <a:ahLst/>
            <a:cxnLst/>
            <a:rect l="l" t="t" r="r" b="b"/>
            <a:pathLst>
              <a:path w="1697990" h="2834004">
                <a:moveTo>
                  <a:pt x="0" y="0"/>
                </a:moveTo>
                <a:lnTo>
                  <a:pt x="1697736" y="2833877"/>
                </a:lnTo>
              </a:path>
            </a:pathLst>
          </a:custGeom>
          <a:ln w="5753">
            <a:solidFill>
              <a:srgbClr val="000000"/>
            </a:solidFill>
          </a:ln>
        </p:spPr>
        <p:txBody>
          <a:bodyPr wrap="square" lIns="0" tIns="0" rIns="0" bIns="0" rtlCol="0"/>
          <a:lstStyle/>
          <a:p>
            <a:endParaRPr sz="1494"/>
          </a:p>
        </p:txBody>
      </p:sp>
      <p:sp>
        <p:nvSpPr>
          <p:cNvPr id="63" name="object 63"/>
          <p:cNvSpPr/>
          <p:nvPr/>
        </p:nvSpPr>
        <p:spPr>
          <a:xfrm>
            <a:off x="5756502" y="2905667"/>
            <a:ext cx="1409257" cy="784210"/>
          </a:xfrm>
          <a:custGeom>
            <a:avLst/>
            <a:gdLst/>
            <a:ahLst/>
            <a:cxnLst/>
            <a:rect l="l" t="t" r="r" b="b"/>
            <a:pathLst>
              <a:path w="1697990" h="944879">
                <a:moveTo>
                  <a:pt x="1697736" y="472439"/>
                </a:moveTo>
                <a:lnTo>
                  <a:pt x="0" y="944880"/>
                </a:lnTo>
                <a:lnTo>
                  <a:pt x="1697736" y="0"/>
                </a:lnTo>
              </a:path>
            </a:pathLst>
          </a:custGeom>
          <a:ln w="5753">
            <a:solidFill>
              <a:srgbClr val="FF0000"/>
            </a:solidFill>
          </a:ln>
        </p:spPr>
        <p:txBody>
          <a:bodyPr wrap="square" lIns="0" tIns="0" rIns="0" bIns="0" rtlCol="0"/>
          <a:lstStyle/>
          <a:p>
            <a:endParaRPr sz="1494"/>
          </a:p>
        </p:txBody>
      </p:sp>
      <p:sp>
        <p:nvSpPr>
          <p:cNvPr id="64" name="object 64"/>
          <p:cNvSpPr/>
          <p:nvPr/>
        </p:nvSpPr>
        <p:spPr>
          <a:xfrm>
            <a:off x="5756502" y="3689877"/>
            <a:ext cx="1409257" cy="647184"/>
          </a:xfrm>
          <a:custGeom>
            <a:avLst/>
            <a:gdLst/>
            <a:ahLst/>
            <a:cxnLst/>
            <a:rect l="l" t="t" r="r" b="b"/>
            <a:pathLst>
              <a:path w="1697990" h="779779">
                <a:moveTo>
                  <a:pt x="1697736" y="779526"/>
                </a:moveTo>
                <a:lnTo>
                  <a:pt x="0" y="0"/>
                </a:lnTo>
                <a:lnTo>
                  <a:pt x="1697736" y="0"/>
                </a:lnTo>
              </a:path>
            </a:pathLst>
          </a:custGeom>
          <a:ln w="5753">
            <a:solidFill>
              <a:srgbClr val="FF0000"/>
            </a:solidFill>
          </a:ln>
        </p:spPr>
        <p:txBody>
          <a:bodyPr wrap="square" lIns="0" tIns="0" rIns="0" bIns="0" rtlCol="0"/>
          <a:lstStyle/>
          <a:p>
            <a:endParaRPr sz="1494"/>
          </a:p>
        </p:txBody>
      </p:sp>
      <p:sp>
        <p:nvSpPr>
          <p:cNvPr id="65" name="object 65"/>
          <p:cNvSpPr/>
          <p:nvPr/>
        </p:nvSpPr>
        <p:spPr>
          <a:xfrm>
            <a:off x="5756502" y="3689877"/>
            <a:ext cx="1409257" cy="1959997"/>
          </a:xfrm>
          <a:custGeom>
            <a:avLst/>
            <a:gdLst/>
            <a:ahLst/>
            <a:cxnLst/>
            <a:rect l="l" t="t" r="r" b="b"/>
            <a:pathLst>
              <a:path w="1697990" h="2361565">
                <a:moveTo>
                  <a:pt x="1697736" y="2361437"/>
                </a:moveTo>
                <a:lnTo>
                  <a:pt x="0" y="0"/>
                </a:lnTo>
                <a:lnTo>
                  <a:pt x="1697736" y="1180337"/>
                </a:lnTo>
              </a:path>
            </a:pathLst>
          </a:custGeom>
          <a:ln w="5753">
            <a:solidFill>
              <a:srgbClr val="FF0000"/>
            </a:solidFill>
          </a:ln>
        </p:spPr>
        <p:txBody>
          <a:bodyPr wrap="square" lIns="0" tIns="0" rIns="0" bIns="0" rtlCol="0"/>
          <a:lstStyle/>
          <a:p>
            <a:endParaRPr sz="1494"/>
          </a:p>
        </p:txBody>
      </p:sp>
      <p:sp>
        <p:nvSpPr>
          <p:cNvPr id="66" name="object 66"/>
          <p:cNvSpPr/>
          <p:nvPr/>
        </p:nvSpPr>
        <p:spPr>
          <a:xfrm>
            <a:off x="5756502" y="2905667"/>
            <a:ext cx="1409257" cy="2156049"/>
          </a:xfrm>
          <a:custGeom>
            <a:avLst/>
            <a:gdLst/>
            <a:ahLst/>
            <a:cxnLst/>
            <a:rect l="l" t="t" r="r" b="b"/>
            <a:pathLst>
              <a:path w="1697990" h="2597785">
                <a:moveTo>
                  <a:pt x="1697736" y="472439"/>
                </a:moveTo>
                <a:lnTo>
                  <a:pt x="0" y="2597658"/>
                </a:lnTo>
                <a:lnTo>
                  <a:pt x="1697736" y="0"/>
                </a:lnTo>
              </a:path>
            </a:pathLst>
          </a:custGeom>
          <a:ln w="5753">
            <a:solidFill>
              <a:srgbClr val="00FF00"/>
            </a:solidFill>
          </a:ln>
        </p:spPr>
        <p:txBody>
          <a:bodyPr wrap="square" lIns="0" tIns="0" rIns="0" bIns="0" rtlCol="0"/>
          <a:lstStyle/>
          <a:p>
            <a:endParaRPr sz="1494"/>
          </a:p>
        </p:txBody>
      </p:sp>
      <p:sp>
        <p:nvSpPr>
          <p:cNvPr id="67" name="object 67"/>
          <p:cNvSpPr/>
          <p:nvPr/>
        </p:nvSpPr>
        <p:spPr>
          <a:xfrm>
            <a:off x="5756502" y="3689877"/>
            <a:ext cx="1409257" cy="1371839"/>
          </a:xfrm>
          <a:custGeom>
            <a:avLst/>
            <a:gdLst/>
            <a:ahLst/>
            <a:cxnLst/>
            <a:rect l="l" t="t" r="r" b="b"/>
            <a:pathLst>
              <a:path w="1697990" h="1652904">
                <a:moveTo>
                  <a:pt x="1697736" y="1180338"/>
                </a:moveTo>
                <a:lnTo>
                  <a:pt x="0" y="1652778"/>
                </a:lnTo>
                <a:lnTo>
                  <a:pt x="1697736" y="0"/>
                </a:lnTo>
              </a:path>
            </a:pathLst>
          </a:custGeom>
          <a:ln w="5753">
            <a:solidFill>
              <a:srgbClr val="00FF00"/>
            </a:solidFill>
          </a:ln>
        </p:spPr>
        <p:txBody>
          <a:bodyPr wrap="square" lIns="0" tIns="0" rIns="0" bIns="0" rtlCol="0"/>
          <a:lstStyle/>
          <a:p>
            <a:endParaRPr sz="1494"/>
          </a:p>
        </p:txBody>
      </p:sp>
      <p:sp>
        <p:nvSpPr>
          <p:cNvPr id="68" name="object 68"/>
          <p:cNvSpPr/>
          <p:nvPr/>
        </p:nvSpPr>
        <p:spPr>
          <a:xfrm>
            <a:off x="5756502" y="5061611"/>
            <a:ext cx="1409257" cy="588157"/>
          </a:xfrm>
          <a:custGeom>
            <a:avLst/>
            <a:gdLst/>
            <a:ahLst/>
            <a:cxnLst/>
            <a:rect l="l" t="t" r="r" b="b"/>
            <a:pathLst>
              <a:path w="1697990" h="708660">
                <a:moveTo>
                  <a:pt x="0" y="0"/>
                </a:moveTo>
                <a:lnTo>
                  <a:pt x="1697736" y="708659"/>
                </a:lnTo>
              </a:path>
            </a:pathLst>
          </a:custGeom>
          <a:ln w="5753">
            <a:solidFill>
              <a:srgbClr val="00FF00"/>
            </a:solidFill>
          </a:ln>
        </p:spPr>
        <p:txBody>
          <a:bodyPr wrap="square" lIns="0" tIns="0" rIns="0" bIns="0" rtlCol="0"/>
          <a:lstStyle/>
          <a:p>
            <a:endParaRPr sz="1494"/>
          </a:p>
        </p:txBody>
      </p:sp>
      <p:sp>
        <p:nvSpPr>
          <p:cNvPr id="69" name="object 69"/>
          <p:cNvSpPr/>
          <p:nvPr/>
        </p:nvSpPr>
        <p:spPr>
          <a:xfrm>
            <a:off x="4726912" y="5017341"/>
            <a:ext cx="524914" cy="100661"/>
          </a:xfrm>
          <a:custGeom>
            <a:avLst/>
            <a:gdLst/>
            <a:ahLst/>
            <a:cxnLst/>
            <a:rect l="l" t="t" r="r" b="b"/>
            <a:pathLst>
              <a:path w="632460" h="121285">
                <a:moveTo>
                  <a:pt x="135636" y="35051"/>
                </a:moveTo>
                <a:lnTo>
                  <a:pt x="135636" y="24384"/>
                </a:lnTo>
                <a:lnTo>
                  <a:pt x="133350" y="19812"/>
                </a:lnTo>
                <a:lnTo>
                  <a:pt x="130301" y="16001"/>
                </a:lnTo>
                <a:lnTo>
                  <a:pt x="126492" y="11429"/>
                </a:lnTo>
                <a:lnTo>
                  <a:pt x="121920" y="8382"/>
                </a:lnTo>
                <a:lnTo>
                  <a:pt x="116586" y="6096"/>
                </a:lnTo>
                <a:lnTo>
                  <a:pt x="111251" y="3048"/>
                </a:lnTo>
                <a:lnTo>
                  <a:pt x="0" y="0"/>
                </a:lnTo>
                <a:lnTo>
                  <a:pt x="0" y="118872"/>
                </a:lnTo>
                <a:lnTo>
                  <a:pt x="34289" y="118833"/>
                </a:lnTo>
                <a:lnTo>
                  <a:pt x="34289" y="19812"/>
                </a:lnTo>
                <a:lnTo>
                  <a:pt x="83820" y="19812"/>
                </a:lnTo>
                <a:lnTo>
                  <a:pt x="101346" y="29717"/>
                </a:lnTo>
                <a:lnTo>
                  <a:pt x="101346" y="71627"/>
                </a:lnTo>
                <a:lnTo>
                  <a:pt x="104394" y="73913"/>
                </a:lnTo>
                <a:lnTo>
                  <a:pt x="106680" y="76962"/>
                </a:lnTo>
                <a:lnTo>
                  <a:pt x="108203" y="79248"/>
                </a:lnTo>
                <a:lnTo>
                  <a:pt x="108203" y="117466"/>
                </a:lnTo>
                <a:lnTo>
                  <a:pt x="109727" y="117348"/>
                </a:lnTo>
                <a:lnTo>
                  <a:pt x="111251" y="117043"/>
                </a:lnTo>
                <a:lnTo>
                  <a:pt x="111251" y="55625"/>
                </a:lnTo>
                <a:lnTo>
                  <a:pt x="118872" y="53339"/>
                </a:lnTo>
                <a:lnTo>
                  <a:pt x="124206" y="49529"/>
                </a:lnTo>
                <a:lnTo>
                  <a:pt x="133350" y="40386"/>
                </a:lnTo>
                <a:lnTo>
                  <a:pt x="135636" y="35051"/>
                </a:lnTo>
                <a:close/>
              </a:path>
              <a:path w="632460" h="121285">
                <a:moveTo>
                  <a:pt x="101346" y="71627"/>
                </a:moveTo>
                <a:lnTo>
                  <a:pt x="101346" y="36575"/>
                </a:lnTo>
                <a:lnTo>
                  <a:pt x="99822" y="40386"/>
                </a:lnTo>
                <a:lnTo>
                  <a:pt x="96774" y="42672"/>
                </a:lnTo>
                <a:lnTo>
                  <a:pt x="92963" y="44958"/>
                </a:lnTo>
                <a:lnTo>
                  <a:pt x="88522" y="46438"/>
                </a:lnTo>
                <a:lnTo>
                  <a:pt x="82010" y="46553"/>
                </a:lnTo>
                <a:lnTo>
                  <a:pt x="79248" y="47244"/>
                </a:lnTo>
                <a:lnTo>
                  <a:pt x="34289" y="47244"/>
                </a:lnTo>
                <a:lnTo>
                  <a:pt x="34289" y="67056"/>
                </a:lnTo>
                <a:lnTo>
                  <a:pt x="62484" y="67056"/>
                </a:lnTo>
                <a:lnTo>
                  <a:pt x="73354" y="67186"/>
                </a:lnTo>
                <a:lnTo>
                  <a:pt x="82296" y="67553"/>
                </a:lnTo>
                <a:lnTo>
                  <a:pt x="88522" y="68020"/>
                </a:lnTo>
                <a:lnTo>
                  <a:pt x="92963" y="68579"/>
                </a:lnTo>
                <a:lnTo>
                  <a:pt x="98298" y="70103"/>
                </a:lnTo>
                <a:lnTo>
                  <a:pt x="101346" y="71627"/>
                </a:lnTo>
                <a:close/>
              </a:path>
              <a:path w="632460" h="121285">
                <a:moveTo>
                  <a:pt x="108203" y="117466"/>
                </a:moveTo>
                <a:lnTo>
                  <a:pt x="108203" y="87629"/>
                </a:lnTo>
                <a:lnTo>
                  <a:pt x="105918" y="90677"/>
                </a:lnTo>
                <a:lnTo>
                  <a:pt x="102870" y="92963"/>
                </a:lnTo>
                <a:lnTo>
                  <a:pt x="99822" y="96012"/>
                </a:lnTo>
                <a:lnTo>
                  <a:pt x="95250" y="97536"/>
                </a:lnTo>
                <a:lnTo>
                  <a:pt x="90677" y="98298"/>
                </a:lnTo>
                <a:lnTo>
                  <a:pt x="86391" y="98345"/>
                </a:lnTo>
                <a:lnTo>
                  <a:pt x="79248" y="99060"/>
                </a:lnTo>
                <a:lnTo>
                  <a:pt x="34289" y="99060"/>
                </a:lnTo>
                <a:lnTo>
                  <a:pt x="34289" y="118833"/>
                </a:lnTo>
                <a:lnTo>
                  <a:pt x="86868" y="118742"/>
                </a:lnTo>
                <a:lnTo>
                  <a:pt x="94487" y="118532"/>
                </a:lnTo>
                <a:lnTo>
                  <a:pt x="108203" y="117466"/>
                </a:lnTo>
                <a:close/>
              </a:path>
              <a:path w="632460" h="121285">
                <a:moveTo>
                  <a:pt x="144018" y="89915"/>
                </a:moveTo>
                <a:lnTo>
                  <a:pt x="144018" y="77724"/>
                </a:lnTo>
                <a:lnTo>
                  <a:pt x="140970" y="71627"/>
                </a:lnTo>
                <a:lnTo>
                  <a:pt x="111251" y="55625"/>
                </a:lnTo>
                <a:lnTo>
                  <a:pt x="111251" y="117043"/>
                </a:lnTo>
                <a:lnTo>
                  <a:pt x="117348" y="115824"/>
                </a:lnTo>
                <a:lnTo>
                  <a:pt x="129539" y="109727"/>
                </a:lnTo>
                <a:lnTo>
                  <a:pt x="134874" y="105156"/>
                </a:lnTo>
                <a:lnTo>
                  <a:pt x="137922" y="99822"/>
                </a:lnTo>
                <a:lnTo>
                  <a:pt x="141732" y="95250"/>
                </a:lnTo>
                <a:lnTo>
                  <a:pt x="144018" y="89915"/>
                </a:lnTo>
                <a:close/>
              </a:path>
              <a:path w="632460" h="121285">
                <a:moveTo>
                  <a:pt x="205739" y="118872"/>
                </a:moveTo>
                <a:lnTo>
                  <a:pt x="205739" y="0"/>
                </a:lnTo>
                <a:lnTo>
                  <a:pt x="172974" y="0"/>
                </a:lnTo>
                <a:lnTo>
                  <a:pt x="172974" y="118872"/>
                </a:lnTo>
                <a:lnTo>
                  <a:pt x="205739" y="118872"/>
                </a:lnTo>
                <a:close/>
              </a:path>
              <a:path w="632460" h="121285">
                <a:moveTo>
                  <a:pt x="359663" y="75437"/>
                </a:moveTo>
                <a:lnTo>
                  <a:pt x="332410" y="37873"/>
                </a:lnTo>
                <a:lnTo>
                  <a:pt x="295656" y="30479"/>
                </a:lnTo>
                <a:lnTo>
                  <a:pt x="286785" y="30884"/>
                </a:lnTo>
                <a:lnTo>
                  <a:pt x="249745" y="43053"/>
                </a:lnTo>
                <a:lnTo>
                  <a:pt x="231648" y="67056"/>
                </a:lnTo>
                <a:lnTo>
                  <a:pt x="231648" y="74675"/>
                </a:lnTo>
                <a:lnTo>
                  <a:pt x="249840" y="108965"/>
                </a:lnTo>
                <a:lnTo>
                  <a:pt x="265175" y="116250"/>
                </a:lnTo>
                <a:lnTo>
                  <a:pt x="265175" y="67056"/>
                </a:lnTo>
                <a:lnTo>
                  <a:pt x="268224" y="60960"/>
                </a:lnTo>
                <a:lnTo>
                  <a:pt x="274320" y="56387"/>
                </a:lnTo>
                <a:lnTo>
                  <a:pt x="279653" y="51815"/>
                </a:lnTo>
                <a:lnTo>
                  <a:pt x="287226" y="49544"/>
                </a:lnTo>
                <a:lnTo>
                  <a:pt x="304038" y="49529"/>
                </a:lnTo>
                <a:lnTo>
                  <a:pt x="311658" y="51815"/>
                </a:lnTo>
                <a:lnTo>
                  <a:pt x="316992" y="56387"/>
                </a:lnTo>
                <a:lnTo>
                  <a:pt x="323088" y="60960"/>
                </a:lnTo>
                <a:lnTo>
                  <a:pt x="326136" y="67056"/>
                </a:lnTo>
                <a:lnTo>
                  <a:pt x="326136" y="115829"/>
                </a:lnTo>
                <a:lnTo>
                  <a:pt x="331660" y="113764"/>
                </a:lnTo>
                <a:lnTo>
                  <a:pt x="341375" y="108203"/>
                </a:lnTo>
                <a:lnTo>
                  <a:pt x="349377" y="101048"/>
                </a:lnTo>
                <a:lnTo>
                  <a:pt x="355092" y="93249"/>
                </a:lnTo>
                <a:lnTo>
                  <a:pt x="358521" y="84736"/>
                </a:lnTo>
                <a:lnTo>
                  <a:pt x="359663" y="75437"/>
                </a:lnTo>
                <a:close/>
              </a:path>
              <a:path w="632460" h="121285">
                <a:moveTo>
                  <a:pt x="326136" y="115829"/>
                </a:moveTo>
                <a:lnTo>
                  <a:pt x="326136" y="84582"/>
                </a:lnTo>
                <a:lnTo>
                  <a:pt x="323088" y="90677"/>
                </a:lnTo>
                <a:lnTo>
                  <a:pt x="316992" y="95250"/>
                </a:lnTo>
                <a:lnTo>
                  <a:pt x="311658" y="99822"/>
                </a:lnTo>
                <a:lnTo>
                  <a:pt x="304038" y="102108"/>
                </a:lnTo>
                <a:lnTo>
                  <a:pt x="287226" y="102093"/>
                </a:lnTo>
                <a:lnTo>
                  <a:pt x="279653" y="99822"/>
                </a:lnTo>
                <a:lnTo>
                  <a:pt x="274320" y="95250"/>
                </a:lnTo>
                <a:lnTo>
                  <a:pt x="268224" y="90677"/>
                </a:lnTo>
                <a:lnTo>
                  <a:pt x="265175" y="84582"/>
                </a:lnTo>
                <a:lnTo>
                  <a:pt x="265175" y="116250"/>
                </a:lnTo>
                <a:lnTo>
                  <a:pt x="271224" y="117943"/>
                </a:lnTo>
                <a:lnTo>
                  <a:pt x="279082" y="119634"/>
                </a:lnTo>
                <a:lnTo>
                  <a:pt x="287274" y="120755"/>
                </a:lnTo>
                <a:lnTo>
                  <a:pt x="295656" y="121158"/>
                </a:lnTo>
                <a:lnTo>
                  <a:pt x="308800" y="120312"/>
                </a:lnTo>
                <a:lnTo>
                  <a:pt x="320801" y="117824"/>
                </a:lnTo>
                <a:lnTo>
                  <a:pt x="326136" y="115829"/>
                </a:lnTo>
                <a:close/>
              </a:path>
              <a:path w="632460" h="121285">
                <a:moveTo>
                  <a:pt x="493775" y="57912"/>
                </a:moveTo>
                <a:lnTo>
                  <a:pt x="458819" y="32194"/>
                </a:lnTo>
                <a:lnTo>
                  <a:pt x="438912" y="30479"/>
                </a:lnTo>
                <a:lnTo>
                  <a:pt x="425469" y="31206"/>
                </a:lnTo>
                <a:lnTo>
                  <a:pt x="387715" y="49077"/>
                </a:lnTo>
                <a:lnTo>
                  <a:pt x="378713" y="75437"/>
                </a:lnTo>
                <a:lnTo>
                  <a:pt x="379714" y="85605"/>
                </a:lnTo>
                <a:lnTo>
                  <a:pt x="412242" y="117415"/>
                </a:lnTo>
                <a:lnTo>
                  <a:pt x="412242" y="64770"/>
                </a:lnTo>
                <a:lnTo>
                  <a:pt x="414527" y="58674"/>
                </a:lnTo>
                <a:lnTo>
                  <a:pt x="419100" y="54101"/>
                </a:lnTo>
                <a:lnTo>
                  <a:pt x="424434" y="50291"/>
                </a:lnTo>
                <a:lnTo>
                  <a:pt x="430530" y="48767"/>
                </a:lnTo>
                <a:lnTo>
                  <a:pt x="445770" y="48876"/>
                </a:lnTo>
                <a:lnTo>
                  <a:pt x="450342" y="49529"/>
                </a:lnTo>
                <a:lnTo>
                  <a:pt x="457962" y="54101"/>
                </a:lnTo>
                <a:lnTo>
                  <a:pt x="460248" y="57912"/>
                </a:lnTo>
                <a:lnTo>
                  <a:pt x="461772" y="62484"/>
                </a:lnTo>
                <a:lnTo>
                  <a:pt x="493775" y="57912"/>
                </a:lnTo>
                <a:close/>
              </a:path>
              <a:path w="632460" h="121285">
                <a:moveTo>
                  <a:pt x="495300" y="89915"/>
                </a:moveTo>
                <a:lnTo>
                  <a:pt x="463296" y="86106"/>
                </a:lnTo>
                <a:lnTo>
                  <a:pt x="461772" y="92201"/>
                </a:lnTo>
                <a:lnTo>
                  <a:pt x="458724" y="96012"/>
                </a:lnTo>
                <a:lnTo>
                  <a:pt x="454913" y="98298"/>
                </a:lnTo>
                <a:lnTo>
                  <a:pt x="451103" y="101346"/>
                </a:lnTo>
                <a:lnTo>
                  <a:pt x="445770" y="102108"/>
                </a:lnTo>
                <a:lnTo>
                  <a:pt x="431292" y="102108"/>
                </a:lnTo>
                <a:lnTo>
                  <a:pt x="424434" y="99822"/>
                </a:lnTo>
                <a:lnTo>
                  <a:pt x="419862" y="96012"/>
                </a:lnTo>
                <a:lnTo>
                  <a:pt x="414527" y="91439"/>
                </a:lnTo>
                <a:lnTo>
                  <a:pt x="412242" y="84582"/>
                </a:lnTo>
                <a:lnTo>
                  <a:pt x="412242" y="117415"/>
                </a:lnTo>
                <a:lnTo>
                  <a:pt x="413575" y="117919"/>
                </a:lnTo>
                <a:lnTo>
                  <a:pt x="425148" y="120324"/>
                </a:lnTo>
                <a:lnTo>
                  <a:pt x="438150" y="121158"/>
                </a:lnTo>
                <a:lnTo>
                  <a:pt x="449568" y="120598"/>
                </a:lnTo>
                <a:lnTo>
                  <a:pt x="488061" y="103060"/>
                </a:lnTo>
                <a:lnTo>
                  <a:pt x="492323" y="96916"/>
                </a:lnTo>
                <a:lnTo>
                  <a:pt x="495300" y="89915"/>
                </a:lnTo>
                <a:close/>
              </a:path>
              <a:path w="632460" h="121285">
                <a:moveTo>
                  <a:pt x="550163" y="118872"/>
                </a:moveTo>
                <a:lnTo>
                  <a:pt x="550163" y="0"/>
                </a:lnTo>
                <a:lnTo>
                  <a:pt x="517398" y="0"/>
                </a:lnTo>
                <a:lnTo>
                  <a:pt x="517398" y="118872"/>
                </a:lnTo>
                <a:lnTo>
                  <a:pt x="550163" y="118872"/>
                </a:lnTo>
                <a:close/>
              </a:path>
              <a:path w="632460" h="121285">
                <a:moveTo>
                  <a:pt x="629412" y="32765"/>
                </a:moveTo>
                <a:lnTo>
                  <a:pt x="589026" y="32765"/>
                </a:lnTo>
                <a:lnTo>
                  <a:pt x="550163" y="63246"/>
                </a:lnTo>
                <a:lnTo>
                  <a:pt x="550163" y="91439"/>
                </a:lnTo>
                <a:lnTo>
                  <a:pt x="566165" y="80010"/>
                </a:lnTo>
                <a:lnTo>
                  <a:pt x="586739" y="105602"/>
                </a:lnTo>
                <a:lnTo>
                  <a:pt x="586739" y="64008"/>
                </a:lnTo>
                <a:lnTo>
                  <a:pt x="629412" y="32765"/>
                </a:lnTo>
                <a:close/>
              </a:path>
              <a:path w="632460" h="121285">
                <a:moveTo>
                  <a:pt x="632460" y="118872"/>
                </a:moveTo>
                <a:lnTo>
                  <a:pt x="586739" y="64008"/>
                </a:lnTo>
                <a:lnTo>
                  <a:pt x="586739" y="105602"/>
                </a:lnTo>
                <a:lnTo>
                  <a:pt x="597408" y="118872"/>
                </a:lnTo>
                <a:lnTo>
                  <a:pt x="632460" y="118872"/>
                </a:lnTo>
                <a:close/>
              </a:path>
            </a:pathLst>
          </a:custGeom>
          <a:solidFill>
            <a:srgbClr val="FF0000"/>
          </a:solidFill>
        </p:spPr>
        <p:txBody>
          <a:bodyPr wrap="square" lIns="0" tIns="0" rIns="0" bIns="0" rtlCol="0"/>
          <a:lstStyle/>
          <a:p>
            <a:endParaRPr sz="1494"/>
          </a:p>
        </p:txBody>
      </p:sp>
      <p:sp>
        <p:nvSpPr>
          <p:cNvPr id="70" name="object 70"/>
          <p:cNvSpPr/>
          <p:nvPr/>
        </p:nvSpPr>
        <p:spPr>
          <a:xfrm>
            <a:off x="5313804" y="5016709"/>
            <a:ext cx="96445" cy="99606"/>
          </a:xfrm>
          <a:custGeom>
            <a:avLst/>
            <a:gdLst/>
            <a:ahLst/>
            <a:cxnLst/>
            <a:rect l="l" t="t" r="r" b="b"/>
            <a:pathLst>
              <a:path w="116204" h="120014">
                <a:moveTo>
                  <a:pt x="82296" y="75543"/>
                </a:moveTo>
                <a:lnTo>
                  <a:pt x="82296" y="39624"/>
                </a:lnTo>
                <a:lnTo>
                  <a:pt x="80010" y="44196"/>
                </a:lnTo>
                <a:lnTo>
                  <a:pt x="75437" y="48768"/>
                </a:lnTo>
                <a:lnTo>
                  <a:pt x="35754" y="76842"/>
                </a:lnTo>
                <a:lnTo>
                  <a:pt x="25241" y="84391"/>
                </a:lnTo>
                <a:lnTo>
                  <a:pt x="0" y="119634"/>
                </a:lnTo>
                <a:lnTo>
                  <a:pt x="50291" y="119634"/>
                </a:lnTo>
                <a:lnTo>
                  <a:pt x="50291" y="98298"/>
                </a:lnTo>
                <a:lnTo>
                  <a:pt x="54101" y="94487"/>
                </a:lnTo>
                <a:lnTo>
                  <a:pt x="57150" y="92201"/>
                </a:lnTo>
                <a:lnTo>
                  <a:pt x="59436" y="89915"/>
                </a:lnTo>
                <a:lnTo>
                  <a:pt x="66389" y="85289"/>
                </a:lnTo>
                <a:lnTo>
                  <a:pt x="76962" y="79248"/>
                </a:lnTo>
                <a:lnTo>
                  <a:pt x="82296" y="75543"/>
                </a:lnTo>
                <a:close/>
              </a:path>
              <a:path w="116204" h="120014">
                <a:moveTo>
                  <a:pt x="115824" y="38100"/>
                </a:moveTo>
                <a:lnTo>
                  <a:pt x="115824" y="32765"/>
                </a:lnTo>
                <a:lnTo>
                  <a:pt x="114847" y="26181"/>
                </a:lnTo>
                <a:lnTo>
                  <a:pt x="83724" y="2286"/>
                </a:lnTo>
                <a:lnTo>
                  <a:pt x="60960" y="0"/>
                </a:lnTo>
                <a:lnTo>
                  <a:pt x="49970" y="452"/>
                </a:lnTo>
                <a:lnTo>
                  <a:pt x="10191" y="19145"/>
                </a:lnTo>
                <a:lnTo>
                  <a:pt x="3810" y="35051"/>
                </a:lnTo>
                <a:lnTo>
                  <a:pt x="36575" y="37337"/>
                </a:lnTo>
                <a:lnTo>
                  <a:pt x="37337" y="30479"/>
                </a:lnTo>
                <a:lnTo>
                  <a:pt x="39624" y="25908"/>
                </a:lnTo>
                <a:lnTo>
                  <a:pt x="44196" y="22860"/>
                </a:lnTo>
                <a:lnTo>
                  <a:pt x="48006" y="20574"/>
                </a:lnTo>
                <a:lnTo>
                  <a:pt x="53339" y="19050"/>
                </a:lnTo>
                <a:lnTo>
                  <a:pt x="67056" y="19050"/>
                </a:lnTo>
                <a:lnTo>
                  <a:pt x="72389" y="20574"/>
                </a:lnTo>
                <a:lnTo>
                  <a:pt x="76962" y="22860"/>
                </a:lnTo>
                <a:lnTo>
                  <a:pt x="80772" y="25908"/>
                </a:lnTo>
                <a:lnTo>
                  <a:pt x="82296" y="29718"/>
                </a:lnTo>
                <a:lnTo>
                  <a:pt x="82296" y="75543"/>
                </a:lnTo>
                <a:lnTo>
                  <a:pt x="89915" y="70199"/>
                </a:lnTo>
                <a:lnTo>
                  <a:pt x="114300" y="43434"/>
                </a:lnTo>
                <a:lnTo>
                  <a:pt x="115824" y="38100"/>
                </a:lnTo>
                <a:close/>
              </a:path>
              <a:path w="116204" h="120014">
                <a:moveTo>
                  <a:pt x="115824" y="119634"/>
                </a:moveTo>
                <a:lnTo>
                  <a:pt x="115824" y="98298"/>
                </a:lnTo>
                <a:lnTo>
                  <a:pt x="50291" y="98298"/>
                </a:lnTo>
                <a:lnTo>
                  <a:pt x="50291" y="119634"/>
                </a:lnTo>
                <a:lnTo>
                  <a:pt x="115824" y="119634"/>
                </a:lnTo>
                <a:close/>
              </a:path>
            </a:pathLst>
          </a:custGeom>
          <a:solidFill>
            <a:srgbClr val="FF0000"/>
          </a:solidFill>
        </p:spPr>
        <p:txBody>
          <a:bodyPr wrap="square" lIns="0" tIns="0" rIns="0" bIns="0" rtlCol="0"/>
          <a:lstStyle/>
          <a:p>
            <a:endParaRPr sz="1494"/>
          </a:p>
        </p:txBody>
      </p:sp>
      <p:sp>
        <p:nvSpPr>
          <p:cNvPr id="71" name="object 71"/>
          <p:cNvSpPr/>
          <p:nvPr/>
        </p:nvSpPr>
        <p:spPr>
          <a:xfrm>
            <a:off x="5541478" y="5079950"/>
            <a:ext cx="53230" cy="0"/>
          </a:xfrm>
          <a:custGeom>
            <a:avLst/>
            <a:gdLst/>
            <a:ahLst/>
            <a:cxnLst/>
            <a:rect l="l" t="t" r="r" b="b"/>
            <a:pathLst>
              <a:path w="64135">
                <a:moveTo>
                  <a:pt x="0" y="0"/>
                </a:moveTo>
                <a:lnTo>
                  <a:pt x="64008" y="0"/>
                </a:lnTo>
              </a:path>
            </a:pathLst>
          </a:custGeom>
          <a:ln w="22860">
            <a:solidFill>
              <a:srgbClr val="FF0000"/>
            </a:solidFill>
          </a:ln>
        </p:spPr>
        <p:txBody>
          <a:bodyPr wrap="square" lIns="0" tIns="0" rIns="0" bIns="0" rtlCol="0"/>
          <a:lstStyle/>
          <a:p>
            <a:endParaRPr sz="1494"/>
          </a:p>
        </p:txBody>
      </p:sp>
      <p:sp>
        <p:nvSpPr>
          <p:cNvPr id="72" name="object 72"/>
          <p:cNvSpPr/>
          <p:nvPr/>
        </p:nvSpPr>
        <p:spPr>
          <a:xfrm>
            <a:off x="5612309" y="5016709"/>
            <a:ext cx="62188" cy="99606"/>
          </a:xfrm>
          <a:custGeom>
            <a:avLst/>
            <a:gdLst/>
            <a:ahLst/>
            <a:cxnLst/>
            <a:rect l="l" t="t" r="r" b="b"/>
            <a:pathLst>
              <a:path w="74929" h="120014">
                <a:moveTo>
                  <a:pt x="74675" y="119634"/>
                </a:moveTo>
                <a:lnTo>
                  <a:pt x="74675" y="0"/>
                </a:lnTo>
                <a:lnTo>
                  <a:pt x="48006" y="0"/>
                </a:lnTo>
                <a:lnTo>
                  <a:pt x="45005" y="5119"/>
                </a:lnTo>
                <a:lnTo>
                  <a:pt x="40576" y="10096"/>
                </a:lnTo>
                <a:lnTo>
                  <a:pt x="6429" y="28158"/>
                </a:lnTo>
                <a:lnTo>
                  <a:pt x="0" y="29718"/>
                </a:lnTo>
                <a:lnTo>
                  <a:pt x="0" y="51053"/>
                </a:lnTo>
                <a:lnTo>
                  <a:pt x="11691" y="47779"/>
                </a:lnTo>
                <a:lnTo>
                  <a:pt x="22669" y="43719"/>
                </a:lnTo>
                <a:lnTo>
                  <a:pt x="32789" y="38945"/>
                </a:lnTo>
                <a:lnTo>
                  <a:pt x="41910" y="33527"/>
                </a:lnTo>
                <a:lnTo>
                  <a:pt x="41910" y="119634"/>
                </a:lnTo>
                <a:lnTo>
                  <a:pt x="74675" y="119634"/>
                </a:lnTo>
                <a:close/>
              </a:path>
            </a:pathLst>
          </a:custGeom>
          <a:solidFill>
            <a:srgbClr val="FF0000"/>
          </a:solidFill>
        </p:spPr>
        <p:txBody>
          <a:bodyPr wrap="square" lIns="0" tIns="0" rIns="0" bIns="0" rtlCol="0"/>
          <a:lstStyle/>
          <a:p>
            <a:endParaRPr sz="1494"/>
          </a:p>
        </p:txBody>
      </p:sp>
      <p:sp>
        <p:nvSpPr>
          <p:cNvPr id="73" name="object 73"/>
          <p:cNvSpPr/>
          <p:nvPr/>
        </p:nvSpPr>
        <p:spPr>
          <a:xfrm>
            <a:off x="5395388" y="4990779"/>
            <a:ext cx="97499" cy="75364"/>
          </a:xfrm>
          <a:custGeom>
            <a:avLst/>
            <a:gdLst/>
            <a:ahLst/>
            <a:cxnLst/>
            <a:rect l="l" t="t" r="r" b="b"/>
            <a:pathLst>
              <a:path w="117475" h="90804">
                <a:moveTo>
                  <a:pt x="115824" y="27431"/>
                </a:moveTo>
                <a:lnTo>
                  <a:pt x="80867" y="1714"/>
                </a:lnTo>
                <a:lnTo>
                  <a:pt x="60960" y="0"/>
                </a:lnTo>
                <a:lnTo>
                  <a:pt x="47517" y="726"/>
                </a:lnTo>
                <a:lnTo>
                  <a:pt x="9644" y="18597"/>
                </a:lnTo>
                <a:lnTo>
                  <a:pt x="0" y="44957"/>
                </a:lnTo>
                <a:lnTo>
                  <a:pt x="1119" y="55233"/>
                </a:lnTo>
                <a:lnTo>
                  <a:pt x="34289" y="86935"/>
                </a:lnTo>
                <a:lnTo>
                  <a:pt x="34289" y="34289"/>
                </a:lnTo>
                <a:lnTo>
                  <a:pt x="36575" y="28193"/>
                </a:lnTo>
                <a:lnTo>
                  <a:pt x="41148" y="23621"/>
                </a:lnTo>
                <a:lnTo>
                  <a:pt x="46481" y="19812"/>
                </a:lnTo>
                <a:lnTo>
                  <a:pt x="52577" y="18287"/>
                </a:lnTo>
                <a:lnTo>
                  <a:pt x="67817" y="18396"/>
                </a:lnTo>
                <a:lnTo>
                  <a:pt x="72389" y="19050"/>
                </a:lnTo>
                <a:lnTo>
                  <a:pt x="80010" y="23621"/>
                </a:lnTo>
                <a:lnTo>
                  <a:pt x="82296" y="27431"/>
                </a:lnTo>
                <a:lnTo>
                  <a:pt x="83819" y="32003"/>
                </a:lnTo>
                <a:lnTo>
                  <a:pt x="115824" y="27431"/>
                </a:lnTo>
                <a:close/>
              </a:path>
              <a:path w="117475" h="90804">
                <a:moveTo>
                  <a:pt x="117348" y="59436"/>
                </a:moveTo>
                <a:lnTo>
                  <a:pt x="85343" y="55625"/>
                </a:lnTo>
                <a:lnTo>
                  <a:pt x="83819" y="61721"/>
                </a:lnTo>
                <a:lnTo>
                  <a:pt x="80772" y="65531"/>
                </a:lnTo>
                <a:lnTo>
                  <a:pt x="76962" y="67817"/>
                </a:lnTo>
                <a:lnTo>
                  <a:pt x="73151" y="70865"/>
                </a:lnTo>
                <a:lnTo>
                  <a:pt x="67817" y="71627"/>
                </a:lnTo>
                <a:lnTo>
                  <a:pt x="53339" y="71627"/>
                </a:lnTo>
                <a:lnTo>
                  <a:pt x="46481" y="69341"/>
                </a:lnTo>
                <a:lnTo>
                  <a:pt x="41910" y="65531"/>
                </a:lnTo>
                <a:lnTo>
                  <a:pt x="36575" y="60960"/>
                </a:lnTo>
                <a:lnTo>
                  <a:pt x="34289" y="54101"/>
                </a:lnTo>
                <a:lnTo>
                  <a:pt x="34289" y="86935"/>
                </a:lnTo>
                <a:lnTo>
                  <a:pt x="35623" y="87439"/>
                </a:lnTo>
                <a:lnTo>
                  <a:pt x="47196" y="89844"/>
                </a:lnTo>
                <a:lnTo>
                  <a:pt x="60198" y="90677"/>
                </a:lnTo>
                <a:lnTo>
                  <a:pt x="71616" y="90118"/>
                </a:lnTo>
                <a:lnTo>
                  <a:pt x="110109" y="72580"/>
                </a:lnTo>
                <a:lnTo>
                  <a:pt x="114371" y="66436"/>
                </a:lnTo>
                <a:lnTo>
                  <a:pt x="117348" y="59436"/>
                </a:lnTo>
                <a:close/>
              </a:path>
            </a:pathLst>
          </a:custGeom>
          <a:solidFill>
            <a:srgbClr val="FF0000"/>
          </a:solidFill>
        </p:spPr>
        <p:txBody>
          <a:bodyPr wrap="square" lIns="0" tIns="0" rIns="0" bIns="0" rtlCol="0"/>
          <a:lstStyle/>
          <a:p>
            <a:endParaRPr sz="1494"/>
          </a:p>
        </p:txBody>
      </p:sp>
      <p:sp>
        <p:nvSpPr>
          <p:cNvPr id="74" name="object 74"/>
          <p:cNvSpPr/>
          <p:nvPr/>
        </p:nvSpPr>
        <p:spPr>
          <a:xfrm>
            <a:off x="7235740" y="5604865"/>
            <a:ext cx="525441" cy="101188"/>
          </a:xfrm>
          <a:custGeom>
            <a:avLst/>
            <a:gdLst/>
            <a:ahLst/>
            <a:cxnLst/>
            <a:rect l="l" t="t" r="r" b="b"/>
            <a:pathLst>
              <a:path w="633095" h="121920">
                <a:moveTo>
                  <a:pt x="134874" y="35813"/>
                </a:moveTo>
                <a:lnTo>
                  <a:pt x="134874" y="25146"/>
                </a:lnTo>
                <a:lnTo>
                  <a:pt x="133350" y="20574"/>
                </a:lnTo>
                <a:lnTo>
                  <a:pt x="129552" y="16763"/>
                </a:lnTo>
                <a:lnTo>
                  <a:pt x="126504" y="12191"/>
                </a:lnTo>
                <a:lnTo>
                  <a:pt x="121920" y="9143"/>
                </a:lnTo>
                <a:lnTo>
                  <a:pt x="116585" y="6858"/>
                </a:lnTo>
                <a:lnTo>
                  <a:pt x="111264" y="3810"/>
                </a:lnTo>
                <a:lnTo>
                  <a:pt x="0" y="0"/>
                </a:lnTo>
                <a:lnTo>
                  <a:pt x="0" y="119634"/>
                </a:lnTo>
                <a:lnTo>
                  <a:pt x="34302" y="119595"/>
                </a:lnTo>
                <a:lnTo>
                  <a:pt x="34302" y="20574"/>
                </a:lnTo>
                <a:lnTo>
                  <a:pt x="83820" y="20574"/>
                </a:lnTo>
                <a:lnTo>
                  <a:pt x="89928" y="21336"/>
                </a:lnTo>
                <a:lnTo>
                  <a:pt x="93725" y="22860"/>
                </a:lnTo>
                <a:lnTo>
                  <a:pt x="99822" y="27431"/>
                </a:lnTo>
                <a:lnTo>
                  <a:pt x="101346" y="30479"/>
                </a:lnTo>
                <a:lnTo>
                  <a:pt x="101346" y="72389"/>
                </a:lnTo>
                <a:lnTo>
                  <a:pt x="103644" y="74675"/>
                </a:lnTo>
                <a:lnTo>
                  <a:pt x="106692" y="76962"/>
                </a:lnTo>
                <a:lnTo>
                  <a:pt x="107454" y="80010"/>
                </a:lnTo>
                <a:lnTo>
                  <a:pt x="107454" y="118236"/>
                </a:lnTo>
                <a:lnTo>
                  <a:pt x="108978" y="118110"/>
                </a:lnTo>
                <a:lnTo>
                  <a:pt x="111264" y="117652"/>
                </a:lnTo>
                <a:lnTo>
                  <a:pt x="111264" y="56387"/>
                </a:lnTo>
                <a:lnTo>
                  <a:pt x="118109" y="54101"/>
                </a:lnTo>
                <a:lnTo>
                  <a:pt x="124218" y="50291"/>
                </a:lnTo>
                <a:lnTo>
                  <a:pt x="128790" y="45719"/>
                </a:lnTo>
                <a:lnTo>
                  <a:pt x="132588" y="41148"/>
                </a:lnTo>
                <a:lnTo>
                  <a:pt x="134874" y="35813"/>
                </a:lnTo>
                <a:close/>
              </a:path>
              <a:path w="633095" h="121920">
                <a:moveTo>
                  <a:pt x="101346" y="72389"/>
                </a:moveTo>
                <a:lnTo>
                  <a:pt x="101346" y="37337"/>
                </a:lnTo>
                <a:lnTo>
                  <a:pt x="99822" y="41148"/>
                </a:lnTo>
                <a:lnTo>
                  <a:pt x="96012" y="43434"/>
                </a:lnTo>
                <a:lnTo>
                  <a:pt x="92976" y="45719"/>
                </a:lnTo>
                <a:lnTo>
                  <a:pt x="88533" y="47201"/>
                </a:lnTo>
                <a:lnTo>
                  <a:pt x="82016" y="47313"/>
                </a:lnTo>
                <a:lnTo>
                  <a:pt x="79248" y="48005"/>
                </a:lnTo>
                <a:lnTo>
                  <a:pt x="34302" y="48005"/>
                </a:lnTo>
                <a:lnTo>
                  <a:pt x="34302" y="67817"/>
                </a:lnTo>
                <a:lnTo>
                  <a:pt x="68592" y="67891"/>
                </a:lnTo>
                <a:lnTo>
                  <a:pt x="73356" y="67948"/>
                </a:lnTo>
                <a:lnTo>
                  <a:pt x="82296" y="68315"/>
                </a:lnTo>
                <a:lnTo>
                  <a:pt x="88533" y="68782"/>
                </a:lnTo>
                <a:lnTo>
                  <a:pt x="92976" y="69341"/>
                </a:lnTo>
                <a:lnTo>
                  <a:pt x="97535" y="70865"/>
                </a:lnTo>
                <a:lnTo>
                  <a:pt x="101346" y="72389"/>
                </a:lnTo>
                <a:close/>
              </a:path>
              <a:path w="633095" h="121920">
                <a:moveTo>
                  <a:pt x="107454" y="118236"/>
                </a:moveTo>
                <a:lnTo>
                  <a:pt x="107454" y="88391"/>
                </a:lnTo>
                <a:lnTo>
                  <a:pt x="105930" y="91439"/>
                </a:lnTo>
                <a:lnTo>
                  <a:pt x="102870" y="93725"/>
                </a:lnTo>
                <a:lnTo>
                  <a:pt x="99822" y="96774"/>
                </a:lnTo>
                <a:lnTo>
                  <a:pt x="95250" y="98298"/>
                </a:lnTo>
                <a:lnTo>
                  <a:pt x="89928" y="99060"/>
                </a:lnTo>
                <a:lnTo>
                  <a:pt x="86398" y="99108"/>
                </a:lnTo>
                <a:lnTo>
                  <a:pt x="79248" y="99822"/>
                </a:lnTo>
                <a:lnTo>
                  <a:pt x="34302" y="99822"/>
                </a:lnTo>
                <a:lnTo>
                  <a:pt x="34302" y="119595"/>
                </a:lnTo>
                <a:lnTo>
                  <a:pt x="86880" y="119495"/>
                </a:lnTo>
                <a:lnTo>
                  <a:pt x="94130" y="119312"/>
                </a:lnTo>
                <a:lnTo>
                  <a:pt x="107454" y="118236"/>
                </a:lnTo>
                <a:close/>
              </a:path>
              <a:path w="633095" h="121920">
                <a:moveTo>
                  <a:pt x="143268" y="90677"/>
                </a:moveTo>
                <a:lnTo>
                  <a:pt x="143268" y="78486"/>
                </a:lnTo>
                <a:lnTo>
                  <a:pt x="140970" y="72389"/>
                </a:lnTo>
                <a:lnTo>
                  <a:pt x="111264" y="56387"/>
                </a:lnTo>
                <a:lnTo>
                  <a:pt x="111264" y="117652"/>
                </a:lnTo>
                <a:lnTo>
                  <a:pt x="137922" y="100584"/>
                </a:lnTo>
                <a:lnTo>
                  <a:pt x="141744" y="96012"/>
                </a:lnTo>
                <a:lnTo>
                  <a:pt x="143268" y="90677"/>
                </a:lnTo>
                <a:close/>
              </a:path>
              <a:path w="633095" h="121920">
                <a:moveTo>
                  <a:pt x="204978" y="119634"/>
                </a:moveTo>
                <a:lnTo>
                  <a:pt x="204978" y="0"/>
                </a:lnTo>
                <a:lnTo>
                  <a:pt x="172212" y="0"/>
                </a:lnTo>
                <a:lnTo>
                  <a:pt x="172212" y="119634"/>
                </a:lnTo>
                <a:lnTo>
                  <a:pt x="204978" y="119634"/>
                </a:lnTo>
                <a:close/>
              </a:path>
              <a:path w="633095" h="121920">
                <a:moveTo>
                  <a:pt x="359676" y="76200"/>
                </a:moveTo>
                <a:lnTo>
                  <a:pt x="331983" y="38635"/>
                </a:lnTo>
                <a:lnTo>
                  <a:pt x="295668" y="31241"/>
                </a:lnTo>
                <a:lnTo>
                  <a:pt x="286679" y="31646"/>
                </a:lnTo>
                <a:lnTo>
                  <a:pt x="248991" y="43529"/>
                </a:lnTo>
                <a:lnTo>
                  <a:pt x="231648" y="67817"/>
                </a:lnTo>
                <a:lnTo>
                  <a:pt x="231648" y="75437"/>
                </a:lnTo>
                <a:lnTo>
                  <a:pt x="249377" y="109727"/>
                </a:lnTo>
                <a:lnTo>
                  <a:pt x="265175" y="117187"/>
                </a:lnTo>
                <a:lnTo>
                  <a:pt x="265175" y="67817"/>
                </a:lnTo>
                <a:lnTo>
                  <a:pt x="268224" y="60960"/>
                </a:lnTo>
                <a:lnTo>
                  <a:pt x="273570" y="57150"/>
                </a:lnTo>
                <a:lnTo>
                  <a:pt x="279666" y="52577"/>
                </a:lnTo>
                <a:lnTo>
                  <a:pt x="287221" y="50307"/>
                </a:lnTo>
                <a:lnTo>
                  <a:pt x="304038" y="50291"/>
                </a:lnTo>
                <a:lnTo>
                  <a:pt x="311670" y="52577"/>
                </a:lnTo>
                <a:lnTo>
                  <a:pt x="317004" y="57150"/>
                </a:lnTo>
                <a:lnTo>
                  <a:pt x="323088" y="60960"/>
                </a:lnTo>
                <a:lnTo>
                  <a:pt x="326135" y="67817"/>
                </a:lnTo>
                <a:lnTo>
                  <a:pt x="326135" y="116595"/>
                </a:lnTo>
                <a:lnTo>
                  <a:pt x="331667" y="114526"/>
                </a:lnTo>
                <a:lnTo>
                  <a:pt x="341375" y="108966"/>
                </a:lnTo>
                <a:lnTo>
                  <a:pt x="349384" y="101810"/>
                </a:lnTo>
                <a:lnTo>
                  <a:pt x="355103" y="94011"/>
                </a:lnTo>
                <a:lnTo>
                  <a:pt x="358533" y="85498"/>
                </a:lnTo>
                <a:lnTo>
                  <a:pt x="359676" y="76200"/>
                </a:lnTo>
                <a:close/>
              </a:path>
              <a:path w="633095" h="121920">
                <a:moveTo>
                  <a:pt x="326135" y="116595"/>
                </a:moveTo>
                <a:lnTo>
                  <a:pt x="326135" y="85343"/>
                </a:lnTo>
                <a:lnTo>
                  <a:pt x="323088" y="91439"/>
                </a:lnTo>
                <a:lnTo>
                  <a:pt x="317004" y="96012"/>
                </a:lnTo>
                <a:lnTo>
                  <a:pt x="311670" y="100584"/>
                </a:lnTo>
                <a:lnTo>
                  <a:pt x="304038" y="102870"/>
                </a:lnTo>
                <a:lnTo>
                  <a:pt x="287221" y="102854"/>
                </a:lnTo>
                <a:lnTo>
                  <a:pt x="279666" y="100584"/>
                </a:lnTo>
                <a:lnTo>
                  <a:pt x="273570" y="96012"/>
                </a:lnTo>
                <a:lnTo>
                  <a:pt x="268224" y="91439"/>
                </a:lnTo>
                <a:lnTo>
                  <a:pt x="265175" y="85343"/>
                </a:lnTo>
                <a:lnTo>
                  <a:pt x="265175" y="117187"/>
                </a:lnTo>
                <a:lnTo>
                  <a:pt x="270913" y="118705"/>
                </a:lnTo>
                <a:lnTo>
                  <a:pt x="278995" y="120396"/>
                </a:lnTo>
                <a:lnTo>
                  <a:pt x="287274" y="121517"/>
                </a:lnTo>
                <a:lnTo>
                  <a:pt x="295668" y="121920"/>
                </a:lnTo>
                <a:lnTo>
                  <a:pt x="308813" y="121074"/>
                </a:lnTo>
                <a:lnTo>
                  <a:pt x="320813" y="118586"/>
                </a:lnTo>
                <a:lnTo>
                  <a:pt x="326135" y="116595"/>
                </a:lnTo>
                <a:close/>
              </a:path>
              <a:path w="633095" h="121920">
                <a:moveTo>
                  <a:pt x="493775" y="58674"/>
                </a:moveTo>
                <a:lnTo>
                  <a:pt x="458733" y="32956"/>
                </a:lnTo>
                <a:lnTo>
                  <a:pt x="438150" y="31241"/>
                </a:lnTo>
                <a:lnTo>
                  <a:pt x="425150" y="31968"/>
                </a:lnTo>
                <a:lnTo>
                  <a:pt x="387281" y="49839"/>
                </a:lnTo>
                <a:lnTo>
                  <a:pt x="377964" y="76200"/>
                </a:lnTo>
                <a:lnTo>
                  <a:pt x="378974" y="86403"/>
                </a:lnTo>
                <a:lnTo>
                  <a:pt x="412254" y="118257"/>
                </a:lnTo>
                <a:lnTo>
                  <a:pt x="412254" y="65531"/>
                </a:lnTo>
                <a:lnTo>
                  <a:pt x="414540" y="59436"/>
                </a:lnTo>
                <a:lnTo>
                  <a:pt x="419100" y="54863"/>
                </a:lnTo>
                <a:lnTo>
                  <a:pt x="424446" y="51053"/>
                </a:lnTo>
                <a:lnTo>
                  <a:pt x="430542" y="49529"/>
                </a:lnTo>
                <a:lnTo>
                  <a:pt x="445770" y="49637"/>
                </a:lnTo>
                <a:lnTo>
                  <a:pt x="450354" y="50291"/>
                </a:lnTo>
                <a:lnTo>
                  <a:pt x="457962" y="54863"/>
                </a:lnTo>
                <a:lnTo>
                  <a:pt x="460248" y="58674"/>
                </a:lnTo>
                <a:lnTo>
                  <a:pt x="461009" y="63246"/>
                </a:lnTo>
                <a:lnTo>
                  <a:pt x="493775" y="58674"/>
                </a:lnTo>
                <a:close/>
              </a:path>
              <a:path w="633095" h="121920">
                <a:moveTo>
                  <a:pt x="495300" y="90677"/>
                </a:moveTo>
                <a:lnTo>
                  <a:pt x="463296" y="86867"/>
                </a:lnTo>
                <a:lnTo>
                  <a:pt x="461009" y="92201"/>
                </a:lnTo>
                <a:lnTo>
                  <a:pt x="458724" y="96774"/>
                </a:lnTo>
                <a:lnTo>
                  <a:pt x="454926" y="99060"/>
                </a:lnTo>
                <a:lnTo>
                  <a:pt x="450354" y="102108"/>
                </a:lnTo>
                <a:lnTo>
                  <a:pt x="445770" y="102870"/>
                </a:lnTo>
                <a:lnTo>
                  <a:pt x="431304" y="102870"/>
                </a:lnTo>
                <a:lnTo>
                  <a:pt x="424446" y="100584"/>
                </a:lnTo>
                <a:lnTo>
                  <a:pt x="419100" y="96774"/>
                </a:lnTo>
                <a:lnTo>
                  <a:pt x="414540" y="92201"/>
                </a:lnTo>
                <a:lnTo>
                  <a:pt x="412254" y="85343"/>
                </a:lnTo>
                <a:lnTo>
                  <a:pt x="412254" y="118257"/>
                </a:lnTo>
                <a:lnTo>
                  <a:pt x="413391" y="118681"/>
                </a:lnTo>
                <a:lnTo>
                  <a:pt x="424446" y="121008"/>
                </a:lnTo>
                <a:lnTo>
                  <a:pt x="425150" y="121108"/>
                </a:lnTo>
                <a:lnTo>
                  <a:pt x="437388" y="121920"/>
                </a:lnTo>
                <a:lnTo>
                  <a:pt x="448825" y="121360"/>
                </a:lnTo>
                <a:lnTo>
                  <a:pt x="488070" y="103822"/>
                </a:lnTo>
                <a:lnTo>
                  <a:pt x="492330" y="97678"/>
                </a:lnTo>
                <a:lnTo>
                  <a:pt x="495300" y="90677"/>
                </a:lnTo>
                <a:close/>
              </a:path>
              <a:path w="633095" h="121920">
                <a:moveTo>
                  <a:pt x="550176" y="119634"/>
                </a:moveTo>
                <a:lnTo>
                  <a:pt x="550176" y="0"/>
                </a:lnTo>
                <a:lnTo>
                  <a:pt x="517398" y="0"/>
                </a:lnTo>
                <a:lnTo>
                  <a:pt x="517398" y="119634"/>
                </a:lnTo>
                <a:lnTo>
                  <a:pt x="550176" y="119634"/>
                </a:lnTo>
                <a:close/>
              </a:path>
              <a:path w="633095" h="121920">
                <a:moveTo>
                  <a:pt x="629412" y="33527"/>
                </a:moveTo>
                <a:lnTo>
                  <a:pt x="589026" y="33527"/>
                </a:lnTo>
                <a:lnTo>
                  <a:pt x="550176" y="64008"/>
                </a:lnTo>
                <a:lnTo>
                  <a:pt x="550176" y="92201"/>
                </a:lnTo>
                <a:lnTo>
                  <a:pt x="565416" y="80772"/>
                </a:lnTo>
                <a:lnTo>
                  <a:pt x="586752" y="107322"/>
                </a:lnTo>
                <a:lnTo>
                  <a:pt x="586752" y="64769"/>
                </a:lnTo>
                <a:lnTo>
                  <a:pt x="629412" y="33527"/>
                </a:lnTo>
                <a:close/>
              </a:path>
              <a:path w="633095" h="121920">
                <a:moveTo>
                  <a:pt x="632472" y="119634"/>
                </a:moveTo>
                <a:lnTo>
                  <a:pt x="586752" y="64769"/>
                </a:lnTo>
                <a:lnTo>
                  <a:pt x="586752" y="107322"/>
                </a:lnTo>
                <a:lnTo>
                  <a:pt x="596646" y="119634"/>
                </a:lnTo>
                <a:lnTo>
                  <a:pt x="632472" y="119634"/>
                </a:lnTo>
                <a:close/>
              </a:path>
            </a:pathLst>
          </a:custGeom>
          <a:solidFill>
            <a:srgbClr val="000000"/>
          </a:solidFill>
        </p:spPr>
        <p:txBody>
          <a:bodyPr wrap="square" lIns="0" tIns="0" rIns="0" bIns="0" rtlCol="0"/>
          <a:lstStyle/>
          <a:p>
            <a:endParaRPr sz="1494"/>
          </a:p>
        </p:txBody>
      </p:sp>
      <p:sp>
        <p:nvSpPr>
          <p:cNvPr id="75" name="object 75"/>
          <p:cNvSpPr/>
          <p:nvPr/>
        </p:nvSpPr>
        <p:spPr>
          <a:xfrm>
            <a:off x="7822631" y="5604865"/>
            <a:ext cx="95918" cy="99606"/>
          </a:xfrm>
          <a:custGeom>
            <a:avLst/>
            <a:gdLst/>
            <a:ahLst/>
            <a:cxnLst/>
            <a:rect l="l" t="t" r="r" b="b"/>
            <a:pathLst>
              <a:path w="115570" h="120015">
                <a:moveTo>
                  <a:pt x="82308" y="75201"/>
                </a:moveTo>
                <a:lnTo>
                  <a:pt x="82308" y="39624"/>
                </a:lnTo>
                <a:lnTo>
                  <a:pt x="80010" y="44196"/>
                </a:lnTo>
                <a:lnTo>
                  <a:pt x="75438" y="48767"/>
                </a:lnTo>
                <a:lnTo>
                  <a:pt x="35443" y="76842"/>
                </a:lnTo>
                <a:lnTo>
                  <a:pt x="25153" y="84391"/>
                </a:lnTo>
                <a:lnTo>
                  <a:pt x="0" y="119634"/>
                </a:lnTo>
                <a:lnTo>
                  <a:pt x="50304" y="119634"/>
                </a:lnTo>
                <a:lnTo>
                  <a:pt x="50304" y="98298"/>
                </a:lnTo>
                <a:lnTo>
                  <a:pt x="51828" y="96012"/>
                </a:lnTo>
                <a:lnTo>
                  <a:pt x="54102" y="94487"/>
                </a:lnTo>
                <a:lnTo>
                  <a:pt x="56388" y="92201"/>
                </a:lnTo>
                <a:lnTo>
                  <a:pt x="59436" y="89915"/>
                </a:lnTo>
                <a:lnTo>
                  <a:pt x="66306" y="85343"/>
                </a:lnTo>
                <a:lnTo>
                  <a:pt x="76200" y="79248"/>
                </a:lnTo>
                <a:lnTo>
                  <a:pt x="82308" y="75201"/>
                </a:lnTo>
                <a:close/>
              </a:path>
              <a:path w="115570" h="120015">
                <a:moveTo>
                  <a:pt x="115062" y="38100"/>
                </a:moveTo>
                <a:lnTo>
                  <a:pt x="115062" y="32765"/>
                </a:lnTo>
                <a:lnTo>
                  <a:pt x="114192" y="26181"/>
                </a:lnTo>
                <a:lnTo>
                  <a:pt x="83634" y="2286"/>
                </a:lnTo>
                <a:lnTo>
                  <a:pt x="60960" y="0"/>
                </a:lnTo>
                <a:lnTo>
                  <a:pt x="49965" y="452"/>
                </a:lnTo>
                <a:lnTo>
                  <a:pt x="10107" y="19145"/>
                </a:lnTo>
                <a:lnTo>
                  <a:pt x="3810" y="35051"/>
                </a:lnTo>
                <a:lnTo>
                  <a:pt x="36576" y="37337"/>
                </a:lnTo>
                <a:lnTo>
                  <a:pt x="37338" y="30479"/>
                </a:lnTo>
                <a:lnTo>
                  <a:pt x="39636" y="25908"/>
                </a:lnTo>
                <a:lnTo>
                  <a:pt x="43434" y="22860"/>
                </a:lnTo>
                <a:lnTo>
                  <a:pt x="48018" y="20574"/>
                </a:lnTo>
                <a:lnTo>
                  <a:pt x="53340" y="19050"/>
                </a:lnTo>
                <a:lnTo>
                  <a:pt x="67068" y="19050"/>
                </a:lnTo>
                <a:lnTo>
                  <a:pt x="72390" y="20574"/>
                </a:lnTo>
                <a:lnTo>
                  <a:pt x="76200" y="22860"/>
                </a:lnTo>
                <a:lnTo>
                  <a:pt x="80010" y="25908"/>
                </a:lnTo>
                <a:lnTo>
                  <a:pt x="82308" y="29717"/>
                </a:lnTo>
                <a:lnTo>
                  <a:pt x="82308" y="75201"/>
                </a:lnTo>
                <a:lnTo>
                  <a:pt x="83634" y="74319"/>
                </a:lnTo>
                <a:lnTo>
                  <a:pt x="89541" y="70199"/>
                </a:lnTo>
                <a:lnTo>
                  <a:pt x="94423" y="66710"/>
                </a:lnTo>
                <a:lnTo>
                  <a:pt x="98310" y="64008"/>
                </a:lnTo>
                <a:lnTo>
                  <a:pt x="103644" y="58674"/>
                </a:lnTo>
                <a:lnTo>
                  <a:pt x="108216" y="53339"/>
                </a:lnTo>
                <a:lnTo>
                  <a:pt x="111252" y="48767"/>
                </a:lnTo>
                <a:lnTo>
                  <a:pt x="113538" y="43434"/>
                </a:lnTo>
                <a:lnTo>
                  <a:pt x="115062" y="38100"/>
                </a:lnTo>
                <a:close/>
              </a:path>
              <a:path w="115570" h="120015">
                <a:moveTo>
                  <a:pt x="115062" y="119634"/>
                </a:moveTo>
                <a:lnTo>
                  <a:pt x="115062" y="98298"/>
                </a:lnTo>
                <a:lnTo>
                  <a:pt x="50304" y="98298"/>
                </a:lnTo>
                <a:lnTo>
                  <a:pt x="50304" y="119634"/>
                </a:lnTo>
                <a:lnTo>
                  <a:pt x="115062" y="119634"/>
                </a:lnTo>
                <a:close/>
              </a:path>
            </a:pathLst>
          </a:custGeom>
          <a:solidFill>
            <a:srgbClr val="000000"/>
          </a:solidFill>
        </p:spPr>
        <p:txBody>
          <a:bodyPr wrap="square" lIns="0" tIns="0" rIns="0" bIns="0" rtlCol="0"/>
          <a:lstStyle/>
          <a:p>
            <a:endParaRPr sz="1494"/>
          </a:p>
        </p:txBody>
      </p:sp>
      <p:sp>
        <p:nvSpPr>
          <p:cNvPr id="76" name="object 76"/>
          <p:cNvSpPr/>
          <p:nvPr/>
        </p:nvSpPr>
        <p:spPr>
          <a:xfrm>
            <a:off x="8105326" y="5668107"/>
            <a:ext cx="53756" cy="0"/>
          </a:xfrm>
          <a:custGeom>
            <a:avLst/>
            <a:gdLst/>
            <a:ahLst/>
            <a:cxnLst/>
            <a:rect l="l" t="t" r="r" b="b"/>
            <a:pathLst>
              <a:path w="64770">
                <a:moveTo>
                  <a:pt x="0" y="0"/>
                </a:moveTo>
                <a:lnTo>
                  <a:pt x="64770" y="0"/>
                </a:lnTo>
              </a:path>
            </a:pathLst>
          </a:custGeom>
          <a:ln w="22860">
            <a:solidFill>
              <a:srgbClr val="000000"/>
            </a:solidFill>
          </a:ln>
        </p:spPr>
        <p:txBody>
          <a:bodyPr wrap="square" lIns="0" tIns="0" rIns="0" bIns="0" rtlCol="0"/>
          <a:lstStyle/>
          <a:p>
            <a:endParaRPr sz="1494"/>
          </a:p>
        </p:txBody>
      </p:sp>
      <p:sp>
        <p:nvSpPr>
          <p:cNvPr id="77" name="object 77"/>
          <p:cNvSpPr/>
          <p:nvPr/>
        </p:nvSpPr>
        <p:spPr>
          <a:xfrm>
            <a:off x="8176168" y="5604865"/>
            <a:ext cx="62716" cy="99606"/>
          </a:xfrm>
          <a:custGeom>
            <a:avLst/>
            <a:gdLst/>
            <a:ahLst/>
            <a:cxnLst/>
            <a:rect l="l" t="t" r="r" b="b"/>
            <a:pathLst>
              <a:path w="75565" h="120015">
                <a:moveTo>
                  <a:pt x="75438" y="119634"/>
                </a:moveTo>
                <a:lnTo>
                  <a:pt x="75438" y="0"/>
                </a:lnTo>
                <a:lnTo>
                  <a:pt x="48755" y="0"/>
                </a:lnTo>
                <a:lnTo>
                  <a:pt x="45321" y="5119"/>
                </a:lnTo>
                <a:lnTo>
                  <a:pt x="40668" y="10096"/>
                </a:lnTo>
                <a:lnTo>
                  <a:pt x="6422" y="28158"/>
                </a:lnTo>
                <a:lnTo>
                  <a:pt x="0" y="29717"/>
                </a:lnTo>
                <a:lnTo>
                  <a:pt x="0" y="51053"/>
                </a:lnTo>
                <a:lnTo>
                  <a:pt x="11684" y="47779"/>
                </a:lnTo>
                <a:lnTo>
                  <a:pt x="22659" y="43719"/>
                </a:lnTo>
                <a:lnTo>
                  <a:pt x="32782" y="38945"/>
                </a:lnTo>
                <a:lnTo>
                  <a:pt x="41909" y="33527"/>
                </a:lnTo>
                <a:lnTo>
                  <a:pt x="41909" y="119634"/>
                </a:lnTo>
                <a:lnTo>
                  <a:pt x="75438" y="119634"/>
                </a:lnTo>
                <a:close/>
              </a:path>
            </a:pathLst>
          </a:custGeom>
          <a:solidFill>
            <a:srgbClr val="000000"/>
          </a:solidFill>
        </p:spPr>
        <p:txBody>
          <a:bodyPr wrap="square" lIns="0" tIns="0" rIns="0" bIns="0" rtlCol="0"/>
          <a:lstStyle/>
          <a:p>
            <a:endParaRPr sz="1494"/>
          </a:p>
        </p:txBody>
      </p:sp>
      <p:sp>
        <p:nvSpPr>
          <p:cNvPr id="78" name="object 78"/>
          <p:cNvSpPr/>
          <p:nvPr/>
        </p:nvSpPr>
        <p:spPr>
          <a:xfrm>
            <a:off x="7935846" y="5578936"/>
            <a:ext cx="151782" cy="73783"/>
          </a:xfrm>
          <a:custGeom>
            <a:avLst/>
            <a:gdLst/>
            <a:ahLst/>
            <a:cxnLst/>
            <a:rect l="l" t="t" r="r" b="b"/>
            <a:pathLst>
              <a:path w="182879" h="88900">
                <a:moveTo>
                  <a:pt x="182879" y="88391"/>
                </a:moveTo>
                <a:lnTo>
                  <a:pt x="182879" y="25145"/>
                </a:lnTo>
                <a:lnTo>
                  <a:pt x="181355" y="19050"/>
                </a:lnTo>
                <a:lnTo>
                  <a:pt x="150875" y="0"/>
                </a:lnTo>
                <a:lnTo>
                  <a:pt x="134874" y="0"/>
                </a:lnTo>
                <a:lnTo>
                  <a:pt x="128003" y="1523"/>
                </a:lnTo>
                <a:lnTo>
                  <a:pt x="115824" y="6095"/>
                </a:lnTo>
                <a:lnTo>
                  <a:pt x="109715" y="9143"/>
                </a:lnTo>
                <a:lnTo>
                  <a:pt x="104393" y="13715"/>
                </a:lnTo>
                <a:lnTo>
                  <a:pt x="100583" y="9143"/>
                </a:lnTo>
                <a:lnTo>
                  <a:pt x="95999" y="6095"/>
                </a:lnTo>
                <a:lnTo>
                  <a:pt x="83819" y="1523"/>
                </a:lnTo>
                <a:lnTo>
                  <a:pt x="76949" y="0"/>
                </a:lnTo>
                <a:lnTo>
                  <a:pt x="67817" y="117"/>
                </a:lnTo>
                <a:lnTo>
                  <a:pt x="58329" y="857"/>
                </a:lnTo>
                <a:lnTo>
                  <a:pt x="48190" y="3428"/>
                </a:lnTo>
                <a:lnTo>
                  <a:pt x="38907" y="7715"/>
                </a:lnTo>
                <a:lnTo>
                  <a:pt x="30479" y="13715"/>
                </a:lnTo>
                <a:lnTo>
                  <a:pt x="30479" y="2285"/>
                </a:lnTo>
                <a:lnTo>
                  <a:pt x="0" y="2285"/>
                </a:lnTo>
                <a:lnTo>
                  <a:pt x="0" y="88391"/>
                </a:lnTo>
                <a:lnTo>
                  <a:pt x="32753" y="88391"/>
                </a:lnTo>
                <a:lnTo>
                  <a:pt x="32753" y="38100"/>
                </a:lnTo>
                <a:lnTo>
                  <a:pt x="33515" y="32003"/>
                </a:lnTo>
                <a:lnTo>
                  <a:pt x="35801" y="28955"/>
                </a:lnTo>
                <a:lnTo>
                  <a:pt x="37325" y="25145"/>
                </a:lnTo>
                <a:lnTo>
                  <a:pt x="40373" y="22097"/>
                </a:lnTo>
                <a:lnTo>
                  <a:pt x="44195" y="20573"/>
                </a:lnTo>
                <a:lnTo>
                  <a:pt x="48767" y="18287"/>
                </a:lnTo>
                <a:lnTo>
                  <a:pt x="52565" y="17525"/>
                </a:lnTo>
                <a:lnTo>
                  <a:pt x="62483" y="17525"/>
                </a:lnTo>
                <a:lnTo>
                  <a:pt x="65531" y="18287"/>
                </a:lnTo>
                <a:lnTo>
                  <a:pt x="67817" y="19050"/>
                </a:lnTo>
                <a:lnTo>
                  <a:pt x="72377" y="22097"/>
                </a:lnTo>
                <a:lnTo>
                  <a:pt x="73139" y="25145"/>
                </a:lnTo>
                <a:lnTo>
                  <a:pt x="74675" y="27431"/>
                </a:lnTo>
                <a:lnTo>
                  <a:pt x="75425" y="32765"/>
                </a:lnTo>
                <a:lnTo>
                  <a:pt x="75425" y="88391"/>
                </a:lnTo>
                <a:lnTo>
                  <a:pt x="108191" y="88391"/>
                </a:lnTo>
                <a:lnTo>
                  <a:pt x="108191" y="38861"/>
                </a:lnTo>
                <a:lnTo>
                  <a:pt x="108953" y="32765"/>
                </a:lnTo>
                <a:lnTo>
                  <a:pt x="110477" y="28955"/>
                </a:lnTo>
                <a:lnTo>
                  <a:pt x="112775" y="25145"/>
                </a:lnTo>
                <a:lnTo>
                  <a:pt x="115824" y="22097"/>
                </a:lnTo>
                <a:lnTo>
                  <a:pt x="119633" y="20573"/>
                </a:lnTo>
                <a:lnTo>
                  <a:pt x="123443" y="18287"/>
                </a:lnTo>
                <a:lnTo>
                  <a:pt x="128003" y="17525"/>
                </a:lnTo>
                <a:lnTo>
                  <a:pt x="138683" y="17525"/>
                </a:lnTo>
                <a:lnTo>
                  <a:pt x="143255" y="19050"/>
                </a:lnTo>
                <a:lnTo>
                  <a:pt x="146291" y="22097"/>
                </a:lnTo>
                <a:lnTo>
                  <a:pt x="148577" y="25145"/>
                </a:lnTo>
                <a:lnTo>
                  <a:pt x="150101" y="30479"/>
                </a:lnTo>
                <a:lnTo>
                  <a:pt x="150101" y="88391"/>
                </a:lnTo>
                <a:lnTo>
                  <a:pt x="182879" y="88391"/>
                </a:lnTo>
                <a:close/>
              </a:path>
            </a:pathLst>
          </a:custGeom>
          <a:solidFill>
            <a:srgbClr val="000000"/>
          </a:solidFill>
        </p:spPr>
        <p:txBody>
          <a:bodyPr wrap="square" lIns="0" tIns="0" rIns="0" bIns="0" rtlCol="0"/>
          <a:lstStyle/>
          <a:p>
            <a:endParaRPr sz="1494"/>
          </a:p>
        </p:txBody>
      </p:sp>
      <p:sp>
        <p:nvSpPr>
          <p:cNvPr id="79" name="object 79"/>
          <p:cNvSpPr/>
          <p:nvPr/>
        </p:nvSpPr>
        <p:spPr>
          <a:xfrm>
            <a:off x="4174802" y="2946142"/>
            <a:ext cx="336768" cy="128066"/>
          </a:xfrm>
          <a:custGeom>
            <a:avLst/>
            <a:gdLst/>
            <a:ahLst/>
            <a:cxnLst/>
            <a:rect l="l" t="t" r="r" b="b"/>
            <a:pathLst>
              <a:path w="405764" h="154304">
                <a:moveTo>
                  <a:pt x="136398" y="19812"/>
                </a:moveTo>
                <a:lnTo>
                  <a:pt x="136398" y="0"/>
                </a:lnTo>
                <a:lnTo>
                  <a:pt x="0" y="0"/>
                </a:lnTo>
                <a:lnTo>
                  <a:pt x="0" y="19812"/>
                </a:lnTo>
                <a:lnTo>
                  <a:pt x="51054" y="19812"/>
                </a:lnTo>
                <a:lnTo>
                  <a:pt x="51054" y="118872"/>
                </a:lnTo>
                <a:lnTo>
                  <a:pt x="85343" y="118872"/>
                </a:lnTo>
                <a:lnTo>
                  <a:pt x="85343" y="19812"/>
                </a:lnTo>
                <a:lnTo>
                  <a:pt x="136398" y="19812"/>
                </a:lnTo>
                <a:close/>
              </a:path>
              <a:path w="405764" h="154304">
                <a:moveTo>
                  <a:pt x="227075" y="77724"/>
                </a:moveTo>
                <a:lnTo>
                  <a:pt x="227075" y="62484"/>
                </a:lnTo>
                <a:lnTo>
                  <a:pt x="221646" y="63757"/>
                </a:lnTo>
                <a:lnTo>
                  <a:pt x="214502" y="65246"/>
                </a:lnTo>
                <a:lnTo>
                  <a:pt x="205644" y="66877"/>
                </a:lnTo>
                <a:lnTo>
                  <a:pt x="194310" y="68689"/>
                </a:lnTo>
                <a:lnTo>
                  <a:pt x="187059" y="69734"/>
                </a:lnTo>
                <a:lnTo>
                  <a:pt x="180117" y="70961"/>
                </a:lnTo>
                <a:lnTo>
                  <a:pt x="174021" y="72379"/>
                </a:lnTo>
                <a:lnTo>
                  <a:pt x="169163" y="73914"/>
                </a:lnTo>
                <a:lnTo>
                  <a:pt x="163068" y="75438"/>
                </a:lnTo>
                <a:lnTo>
                  <a:pt x="158496" y="78486"/>
                </a:lnTo>
                <a:lnTo>
                  <a:pt x="154686" y="82296"/>
                </a:lnTo>
                <a:lnTo>
                  <a:pt x="151637" y="86106"/>
                </a:lnTo>
                <a:lnTo>
                  <a:pt x="150113" y="90678"/>
                </a:lnTo>
                <a:lnTo>
                  <a:pt x="150113" y="102870"/>
                </a:lnTo>
                <a:lnTo>
                  <a:pt x="182880" y="120754"/>
                </a:lnTo>
                <a:lnTo>
                  <a:pt x="182880" y="89916"/>
                </a:lnTo>
                <a:lnTo>
                  <a:pt x="184404" y="86868"/>
                </a:lnTo>
                <a:lnTo>
                  <a:pt x="188975" y="85344"/>
                </a:lnTo>
                <a:lnTo>
                  <a:pt x="192024" y="83820"/>
                </a:lnTo>
                <a:lnTo>
                  <a:pt x="198119" y="82296"/>
                </a:lnTo>
                <a:lnTo>
                  <a:pt x="207263" y="80772"/>
                </a:lnTo>
                <a:lnTo>
                  <a:pt x="216407" y="80010"/>
                </a:lnTo>
                <a:lnTo>
                  <a:pt x="222503" y="78486"/>
                </a:lnTo>
                <a:lnTo>
                  <a:pt x="227075" y="77724"/>
                </a:lnTo>
                <a:close/>
              </a:path>
              <a:path w="405764" h="154304">
                <a:moveTo>
                  <a:pt x="266699" y="118872"/>
                </a:moveTo>
                <a:lnTo>
                  <a:pt x="263651" y="115062"/>
                </a:lnTo>
                <a:lnTo>
                  <a:pt x="261365" y="111252"/>
                </a:lnTo>
                <a:lnTo>
                  <a:pt x="260603" y="107442"/>
                </a:lnTo>
                <a:lnTo>
                  <a:pt x="259079" y="103632"/>
                </a:lnTo>
                <a:lnTo>
                  <a:pt x="259079" y="54102"/>
                </a:lnTo>
                <a:lnTo>
                  <a:pt x="257543" y="47244"/>
                </a:lnTo>
                <a:lnTo>
                  <a:pt x="254507" y="43434"/>
                </a:lnTo>
                <a:lnTo>
                  <a:pt x="252221" y="39624"/>
                </a:lnTo>
                <a:lnTo>
                  <a:pt x="213360" y="30644"/>
                </a:lnTo>
                <a:lnTo>
                  <a:pt x="205644" y="30537"/>
                </a:lnTo>
                <a:lnTo>
                  <a:pt x="195834" y="30886"/>
                </a:lnTo>
                <a:lnTo>
                  <a:pt x="156210" y="46482"/>
                </a:lnTo>
                <a:lnTo>
                  <a:pt x="153162" y="54864"/>
                </a:lnTo>
                <a:lnTo>
                  <a:pt x="182880" y="58674"/>
                </a:lnTo>
                <a:lnTo>
                  <a:pt x="185166" y="54864"/>
                </a:lnTo>
                <a:lnTo>
                  <a:pt x="187452" y="51816"/>
                </a:lnTo>
                <a:lnTo>
                  <a:pt x="191262" y="50292"/>
                </a:lnTo>
                <a:lnTo>
                  <a:pt x="194310" y="48768"/>
                </a:lnTo>
                <a:lnTo>
                  <a:pt x="198881" y="48006"/>
                </a:lnTo>
                <a:lnTo>
                  <a:pt x="213360" y="48006"/>
                </a:lnTo>
                <a:lnTo>
                  <a:pt x="219443" y="48768"/>
                </a:lnTo>
                <a:lnTo>
                  <a:pt x="222503" y="51054"/>
                </a:lnTo>
                <a:lnTo>
                  <a:pt x="225551" y="52578"/>
                </a:lnTo>
                <a:lnTo>
                  <a:pt x="227075" y="55626"/>
                </a:lnTo>
                <a:lnTo>
                  <a:pt x="227075" y="111360"/>
                </a:lnTo>
                <a:lnTo>
                  <a:pt x="229361" y="109728"/>
                </a:lnTo>
                <a:lnTo>
                  <a:pt x="230123" y="109728"/>
                </a:lnTo>
                <a:lnTo>
                  <a:pt x="230123" y="111252"/>
                </a:lnTo>
                <a:lnTo>
                  <a:pt x="230885" y="112014"/>
                </a:lnTo>
                <a:lnTo>
                  <a:pt x="231647" y="115062"/>
                </a:lnTo>
                <a:lnTo>
                  <a:pt x="233171" y="117348"/>
                </a:lnTo>
                <a:lnTo>
                  <a:pt x="233933" y="118872"/>
                </a:lnTo>
                <a:lnTo>
                  <a:pt x="266699" y="118872"/>
                </a:lnTo>
                <a:close/>
              </a:path>
              <a:path w="405764" h="154304">
                <a:moveTo>
                  <a:pt x="227075" y="111360"/>
                </a:moveTo>
                <a:lnTo>
                  <a:pt x="227075" y="87630"/>
                </a:lnTo>
                <a:lnTo>
                  <a:pt x="226313" y="91440"/>
                </a:lnTo>
                <a:lnTo>
                  <a:pt x="225551" y="92964"/>
                </a:lnTo>
                <a:lnTo>
                  <a:pt x="224789" y="96012"/>
                </a:lnTo>
                <a:lnTo>
                  <a:pt x="221741" y="99060"/>
                </a:lnTo>
                <a:lnTo>
                  <a:pt x="217931" y="100584"/>
                </a:lnTo>
                <a:lnTo>
                  <a:pt x="212598" y="103632"/>
                </a:lnTo>
                <a:lnTo>
                  <a:pt x="207263" y="104965"/>
                </a:lnTo>
                <a:lnTo>
                  <a:pt x="195548" y="105060"/>
                </a:lnTo>
                <a:lnTo>
                  <a:pt x="191262" y="103632"/>
                </a:lnTo>
                <a:lnTo>
                  <a:pt x="187452" y="101346"/>
                </a:lnTo>
                <a:lnTo>
                  <a:pt x="184404" y="99060"/>
                </a:lnTo>
                <a:lnTo>
                  <a:pt x="182880" y="96012"/>
                </a:lnTo>
                <a:lnTo>
                  <a:pt x="182880" y="120754"/>
                </a:lnTo>
                <a:lnTo>
                  <a:pt x="188975" y="121048"/>
                </a:lnTo>
                <a:lnTo>
                  <a:pt x="198119" y="121158"/>
                </a:lnTo>
                <a:lnTo>
                  <a:pt x="211836" y="118110"/>
                </a:lnTo>
                <a:lnTo>
                  <a:pt x="217931" y="116586"/>
                </a:lnTo>
                <a:lnTo>
                  <a:pt x="224027" y="113538"/>
                </a:lnTo>
                <a:lnTo>
                  <a:pt x="227075" y="111360"/>
                </a:lnTo>
                <a:close/>
              </a:path>
              <a:path w="405764" h="154304">
                <a:moveTo>
                  <a:pt x="405383" y="120396"/>
                </a:moveTo>
                <a:lnTo>
                  <a:pt x="405383" y="32766"/>
                </a:lnTo>
                <a:lnTo>
                  <a:pt x="374903" y="32766"/>
                </a:lnTo>
                <a:lnTo>
                  <a:pt x="374903" y="44958"/>
                </a:lnTo>
                <a:lnTo>
                  <a:pt x="366914" y="38516"/>
                </a:lnTo>
                <a:lnTo>
                  <a:pt x="357854" y="34004"/>
                </a:lnTo>
                <a:lnTo>
                  <a:pt x="347793" y="31349"/>
                </a:lnTo>
                <a:lnTo>
                  <a:pt x="338327" y="30600"/>
                </a:lnTo>
                <a:lnTo>
                  <a:pt x="335279" y="30580"/>
                </a:lnTo>
                <a:lnTo>
                  <a:pt x="325933" y="31194"/>
                </a:lnTo>
                <a:lnTo>
                  <a:pt x="288131" y="56102"/>
                </a:lnTo>
                <a:lnTo>
                  <a:pt x="284225" y="75438"/>
                </a:lnTo>
                <a:lnTo>
                  <a:pt x="284940" y="83712"/>
                </a:lnTo>
                <a:lnTo>
                  <a:pt x="312896" y="115347"/>
                </a:lnTo>
                <a:lnTo>
                  <a:pt x="317753" y="116574"/>
                </a:lnTo>
                <a:lnTo>
                  <a:pt x="317753" y="65532"/>
                </a:lnTo>
                <a:lnTo>
                  <a:pt x="320801" y="58674"/>
                </a:lnTo>
                <a:lnTo>
                  <a:pt x="325373" y="54864"/>
                </a:lnTo>
                <a:lnTo>
                  <a:pt x="330707" y="50292"/>
                </a:lnTo>
                <a:lnTo>
                  <a:pt x="337565" y="48006"/>
                </a:lnTo>
                <a:lnTo>
                  <a:pt x="353568" y="48006"/>
                </a:lnTo>
                <a:lnTo>
                  <a:pt x="359663" y="50292"/>
                </a:lnTo>
                <a:lnTo>
                  <a:pt x="364997" y="54864"/>
                </a:lnTo>
                <a:lnTo>
                  <a:pt x="370331" y="58674"/>
                </a:lnTo>
                <a:lnTo>
                  <a:pt x="373379" y="65532"/>
                </a:lnTo>
                <a:lnTo>
                  <a:pt x="373379" y="151765"/>
                </a:lnTo>
                <a:lnTo>
                  <a:pt x="374141" y="151638"/>
                </a:lnTo>
                <a:lnTo>
                  <a:pt x="401573" y="133350"/>
                </a:lnTo>
                <a:lnTo>
                  <a:pt x="404621" y="128016"/>
                </a:lnTo>
                <a:lnTo>
                  <a:pt x="405383" y="120396"/>
                </a:lnTo>
                <a:close/>
              </a:path>
              <a:path w="405764" h="154304">
                <a:moveTo>
                  <a:pt x="372618" y="151892"/>
                </a:moveTo>
                <a:lnTo>
                  <a:pt x="372618" y="122682"/>
                </a:lnTo>
                <a:lnTo>
                  <a:pt x="371856" y="126492"/>
                </a:lnTo>
                <a:lnTo>
                  <a:pt x="369569" y="131064"/>
                </a:lnTo>
                <a:lnTo>
                  <a:pt x="338327" y="136398"/>
                </a:lnTo>
                <a:lnTo>
                  <a:pt x="333756" y="135636"/>
                </a:lnTo>
                <a:lnTo>
                  <a:pt x="330707" y="134112"/>
                </a:lnTo>
                <a:lnTo>
                  <a:pt x="328421" y="133350"/>
                </a:lnTo>
                <a:lnTo>
                  <a:pt x="326897" y="131064"/>
                </a:lnTo>
                <a:lnTo>
                  <a:pt x="326135" y="128016"/>
                </a:lnTo>
                <a:lnTo>
                  <a:pt x="288797" y="124968"/>
                </a:lnTo>
                <a:lnTo>
                  <a:pt x="288797" y="134874"/>
                </a:lnTo>
                <a:lnTo>
                  <a:pt x="292607" y="141732"/>
                </a:lnTo>
                <a:lnTo>
                  <a:pt x="331970" y="153483"/>
                </a:lnTo>
                <a:lnTo>
                  <a:pt x="346150" y="153907"/>
                </a:lnTo>
                <a:lnTo>
                  <a:pt x="354425" y="153781"/>
                </a:lnTo>
                <a:lnTo>
                  <a:pt x="361569" y="153352"/>
                </a:lnTo>
                <a:lnTo>
                  <a:pt x="368141" y="152638"/>
                </a:lnTo>
                <a:lnTo>
                  <a:pt x="372618" y="151892"/>
                </a:lnTo>
                <a:close/>
              </a:path>
              <a:path w="405764" h="154304">
                <a:moveTo>
                  <a:pt x="373379" y="151765"/>
                </a:moveTo>
                <a:lnTo>
                  <a:pt x="373379" y="83058"/>
                </a:lnTo>
                <a:lnTo>
                  <a:pt x="370331" y="89916"/>
                </a:lnTo>
                <a:lnTo>
                  <a:pt x="364997" y="93726"/>
                </a:lnTo>
                <a:lnTo>
                  <a:pt x="359663" y="98298"/>
                </a:lnTo>
                <a:lnTo>
                  <a:pt x="352806" y="100584"/>
                </a:lnTo>
                <a:lnTo>
                  <a:pt x="336803" y="100584"/>
                </a:lnTo>
                <a:lnTo>
                  <a:pt x="330707" y="98298"/>
                </a:lnTo>
                <a:lnTo>
                  <a:pt x="325373" y="94488"/>
                </a:lnTo>
                <a:lnTo>
                  <a:pt x="320801" y="89916"/>
                </a:lnTo>
                <a:lnTo>
                  <a:pt x="317753" y="83058"/>
                </a:lnTo>
                <a:lnTo>
                  <a:pt x="317753" y="116574"/>
                </a:lnTo>
                <a:lnTo>
                  <a:pt x="323409" y="118002"/>
                </a:lnTo>
                <a:lnTo>
                  <a:pt x="333756" y="118760"/>
                </a:lnTo>
                <a:lnTo>
                  <a:pt x="337565" y="118691"/>
                </a:lnTo>
                <a:lnTo>
                  <a:pt x="346150" y="118014"/>
                </a:lnTo>
                <a:lnTo>
                  <a:pt x="355949" y="115443"/>
                </a:lnTo>
                <a:lnTo>
                  <a:pt x="364747" y="111156"/>
                </a:lnTo>
                <a:lnTo>
                  <a:pt x="372618" y="105156"/>
                </a:lnTo>
                <a:lnTo>
                  <a:pt x="372618" y="151892"/>
                </a:lnTo>
                <a:lnTo>
                  <a:pt x="373379" y="151765"/>
                </a:lnTo>
                <a:close/>
              </a:path>
            </a:pathLst>
          </a:custGeom>
          <a:solidFill>
            <a:srgbClr val="0000FF"/>
          </a:solidFill>
        </p:spPr>
        <p:txBody>
          <a:bodyPr wrap="square" lIns="0" tIns="0" rIns="0" bIns="0" rtlCol="0"/>
          <a:lstStyle/>
          <a:p>
            <a:endParaRPr sz="1494"/>
          </a:p>
        </p:txBody>
      </p:sp>
      <p:sp>
        <p:nvSpPr>
          <p:cNvPr id="80" name="object 80"/>
          <p:cNvSpPr/>
          <p:nvPr/>
        </p:nvSpPr>
        <p:spPr>
          <a:xfrm>
            <a:off x="4903991" y="2944244"/>
            <a:ext cx="579724" cy="102769"/>
          </a:xfrm>
          <a:custGeom>
            <a:avLst/>
            <a:gdLst/>
            <a:ahLst/>
            <a:cxnLst/>
            <a:rect l="l" t="t" r="r" b="b"/>
            <a:pathLst>
              <a:path w="698500" h="123825">
                <a:moveTo>
                  <a:pt x="148589" y="35051"/>
                </a:moveTo>
                <a:lnTo>
                  <a:pt x="120622" y="7393"/>
                </a:lnTo>
                <a:lnTo>
                  <a:pt x="80010" y="0"/>
                </a:lnTo>
                <a:lnTo>
                  <a:pt x="62710" y="1012"/>
                </a:lnTo>
                <a:lnTo>
                  <a:pt x="22098" y="16763"/>
                </a:lnTo>
                <a:lnTo>
                  <a:pt x="0" y="62484"/>
                </a:lnTo>
                <a:lnTo>
                  <a:pt x="1309" y="75938"/>
                </a:lnTo>
                <a:lnTo>
                  <a:pt x="33682" y="114442"/>
                </a:lnTo>
                <a:lnTo>
                  <a:pt x="35051" y="114966"/>
                </a:lnTo>
                <a:lnTo>
                  <a:pt x="35051" y="60960"/>
                </a:lnTo>
                <a:lnTo>
                  <a:pt x="35885" y="50934"/>
                </a:lnTo>
                <a:lnTo>
                  <a:pt x="69211" y="21145"/>
                </a:lnTo>
                <a:lnTo>
                  <a:pt x="87629" y="20573"/>
                </a:lnTo>
                <a:lnTo>
                  <a:pt x="95250" y="22097"/>
                </a:lnTo>
                <a:lnTo>
                  <a:pt x="101346" y="25907"/>
                </a:lnTo>
                <a:lnTo>
                  <a:pt x="108203" y="29717"/>
                </a:lnTo>
                <a:lnTo>
                  <a:pt x="112013" y="34289"/>
                </a:lnTo>
                <a:lnTo>
                  <a:pt x="114300" y="40385"/>
                </a:lnTo>
                <a:lnTo>
                  <a:pt x="148589" y="35051"/>
                </a:lnTo>
                <a:close/>
              </a:path>
              <a:path w="698500" h="123825">
                <a:moveTo>
                  <a:pt x="149351" y="84582"/>
                </a:moveTo>
                <a:lnTo>
                  <a:pt x="115824" y="77724"/>
                </a:lnTo>
                <a:lnTo>
                  <a:pt x="112775" y="86106"/>
                </a:lnTo>
                <a:lnTo>
                  <a:pt x="108203" y="92201"/>
                </a:lnTo>
                <a:lnTo>
                  <a:pt x="101346" y="96774"/>
                </a:lnTo>
                <a:lnTo>
                  <a:pt x="94487" y="100584"/>
                </a:lnTo>
                <a:lnTo>
                  <a:pt x="86867" y="102870"/>
                </a:lnTo>
                <a:lnTo>
                  <a:pt x="77724" y="102870"/>
                </a:lnTo>
                <a:lnTo>
                  <a:pt x="42124" y="87534"/>
                </a:lnTo>
                <a:lnTo>
                  <a:pt x="35051" y="60960"/>
                </a:lnTo>
                <a:lnTo>
                  <a:pt x="35051" y="114966"/>
                </a:lnTo>
                <a:lnTo>
                  <a:pt x="46767" y="119443"/>
                </a:lnTo>
                <a:lnTo>
                  <a:pt x="61424" y="122443"/>
                </a:lnTo>
                <a:lnTo>
                  <a:pt x="77724" y="123444"/>
                </a:lnTo>
                <a:lnTo>
                  <a:pt x="90868" y="122860"/>
                </a:lnTo>
                <a:lnTo>
                  <a:pt x="131885" y="108263"/>
                </a:lnTo>
                <a:lnTo>
                  <a:pt x="144768" y="93714"/>
                </a:lnTo>
                <a:lnTo>
                  <a:pt x="149351" y="84582"/>
                </a:lnTo>
                <a:close/>
              </a:path>
              <a:path w="698500" h="123825">
                <a:moveTo>
                  <a:pt x="246887" y="80010"/>
                </a:moveTo>
                <a:lnTo>
                  <a:pt x="246887" y="64770"/>
                </a:lnTo>
                <a:lnTo>
                  <a:pt x="241887" y="66043"/>
                </a:lnTo>
                <a:lnTo>
                  <a:pt x="234886" y="67532"/>
                </a:lnTo>
                <a:lnTo>
                  <a:pt x="225551" y="69214"/>
                </a:lnTo>
                <a:lnTo>
                  <a:pt x="207192" y="72020"/>
                </a:lnTo>
                <a:lnTo>
                  <a:pt x="200215" y="73247"/>
                </a:lnTo>
                <a:lnTo>
                  <a:pt x="194095" y="74616"/>
                </a:lnTo>
                <a:lnTo>
                  <a:pt x="188975" y="76200"/>
                </a:lnTo>
                <a:lnTo>
                  <a:pt x="182879" y="77724"/>
                </a:lnTo>
                <a:lnTo>
                  <a:pt x="178308" y="80772"/>
                </a:lnTo>
                <a:lnTo>
                  <a:pt x="175260" y="84582"/>
                </a:lnTo>
                <a:lnTo>
                  <a:pt x="171450" y="88392"/>
                </a:lnTo>
                <a:lnTo>
                  <a:pt x="169925" y="92963"/>
                </a:lnTo>
                <a:lnTo>
                  <a:pt x="169925" y="105156"/>
                </a:lnTo>
                <a:lnTo>
                  <a:pt x="202691" y="123040"/>
                </a:lnTo>
                <a:lnTo>
                  <a:pt x="202691" y="92201"/>
                </a:lnTo>
                <a:lnTo>
                  <a:pt x="204977" y="89153"/>
                </a:lnTo>
                <a:lnTo>
                  <a:pt x="209550" y="87630"/>
                </a:lnTo>
                <a:lnTo>
                  <a:pt x="211836" y="86106"/>
                </a:lnTo>
                <a:lnTo>
                  <a:pt x="217932" y="84582"/>
                </a:lnTo>
                <a:lnTo>
                  <a:pt x="227075" y="83058"/>
                </a:lnTo>
                <a:lnTo>
                  <a:pt x="236220" y="82296"/>
                </a:lnTo>
                <a:lnTo>
                  <a:pt x="243077" y="80772"/>
                </a:lnTo>
                <a:lnTo>
                  <a:pt x="246887" y="80010"/>
                </a:lnTo>
                <a:close/>
              </a:path>
              <a:path w="698500" h="123825">
                <a:moveTo>
                  <a:pt x="279653" y="66294"/>
                </a:moveTo>
                <a:lnTo>
                  <a:pt x="279653" y="56387"/>
                </a:lnTo>
                <a:lnTo>
                  <a:pt x="278129" y="49529"/>
                </a:lnTo>
                <a:lnTo>
                  <a:pt x="237339" y="33039"/>
                </a:lnTo>
                <a:lnTo>
                  <a:pt x="225551" y="32822"/>
                </a:lnTo>
                <a:lnTo>
                  <a:pt x="215788" y="33182"/>
                </a:lnTo>
                <a:lnTo>
                  <a:pt x="176784" y="48767"/>
                </a:lnTo>
                <a:lnTo>
                  <a:pt x="172974" y="57150"/>
                </a:lnTo>
                <a:lnTo>
                  <a:pt x="203453" y="60960"/>
                </a:lnTo>
                <a:lnTo>
                  <a:pt x="204977" y="57150"/>
                </a:lnTo>
                <a:lnTo>
                  <a:pt x="208025" y="54101"/>
                </a:lnTo>
                <a:lnTo>
                  <a:pt x="214122" y="51053"/>
                </a:lnTo>
                <a:lnTo>
                  <a:pt x="217932" y="50418"/>
                </a:lnTo>
                <a:lnTo>
                  <a:pt x="233172" y="50291"/>
                </a:lnTo>
                <a:lnTo>
                  <a:pt x="239267" y="51053"/>
                </a:lnTo>
                <a:lnTo>
                  <a:pt x="242315" y="53339"/>
                </a:lnTo>
                <a:lnTo>
                  <a:pt x="245363" y="54863"/>
                </a:lnTo>
                <a:lnTo>
                  <a:pt x="246887" y="57912"/>
                </a:lnTo>
                <a:lnTo>
                  <a:pt x="246887" y="113918"/>
                </a:lnTo>
                <a:lnTo>
                  <a:pt x="249936" y="112013"/>
                </a:lnTo>
                <a:lnTo>
                  <a:pt x="250698" y="113537"/>
                </a:lnTo>
                <a:lnTo>
                  <a:pt x="250698" y="114300"/>
                </a:lnTo>
                <a:lnTo>
                  <a:pt x="252222" y="117348"/>
                </a:lnTo>
                <a:lnTo>
                  <a:pt x="252984" y="119634"/>
                </a:lnTo>
                <a:lnTo>
                  <a:pt x="253746" y="121158"/>
                </a:lnTo>
                <a:lnTo>
                  <a:pt x="278891" y="121158"/>
                </a:lnTo>
                <a:lnTo>
                  <a:pt x="278891" y="92963"/>
                </a:lnTo>
                <a:lnTo>
                  <a:pt x="279653" y="66294"/>
                </a:lnTo>
                <a:close/>
              </a:path>
              <a:path w="698500" h="123825">
                <a:moveTo>
                  <a:pt x="246887" y="113918"/>
                </a:moveTo>
                <a:lnTo>
                  <a:pt x="246887" y="93725"/>
                </a:lnTo>
                <a:lnTo>
                  <a:pt x="244601" y="98298"/>
                </a:lnTo>
                <a:lnTo>
                  <a:pt x="242315" y="101346"/>
                </a:lnTo>
                <a:lnTo>
                  <a:pt x="237743" y="102870"/>
                </a:lnTo>
                <a:lnTo>
                  <a:pt x="232410" y="105918"/>
                </a:lnTo>
                <a:lnTo>
                  <a:pt x="227075" y="107442"/>
                </a:lnTo>
                <a:lnTo>
                  <a:pt x="215646" y="107442"/>
                </a:lnTo>
                <a:lnTo>
                  <a:pt x="211074" y="105918"/>
                </a:lnTo>
                <a:lnTo>
                  <a:pt x="208025" y="103632"/>
                </a:lnTo>
                <a:lnTo>
                  <a:pt x="204215" y="101346"/>
                </a:lnTo>
                <a:lnTo>
                  <a:pt x="202691" y="98298"/>
                </a:lnTo>
                <a:lnTo>
                  <a:pt x="202691" y="123040"/>
                </a:lnTo>
                <a:lnTo>
                  <a:pt x="209550" y="123370"/>
                </a:lnTo>
                <a:lnTo>
                  <a:pt x="218693" y="123444"/>
                </a:lnTo>
                <a:lnTo>
                  <a:pt x="225885" y="121836"/>
                </a:lnTo>
                <a:lnTo>
                  <a:pt x="237743" y="118872"/>
                </a:lnTo>
                <a:lnTo>
                  <a:pt x="243839" y="115824"/>
                </a:lnTo>
                <a:lnTo>
                  <a:pt x="246887" y="113918"/>
                </a:lnTo>
                <a:close/>
              </a:path>
              <a:path w="698500" h="123825">
                <a:moveTo>
                  <a:pt x="286512" y="121158"/>
                </a:moveTo>
                <a:lnTo>
                  <a:pt x="283463" y="117348"/>
                </a:lnTo>
                <a:lnTo>
                  <a:pt x="280415" y="109727"/>
                </a:lnTo>
                <a:lnTo>
                  <a:pt x="279653" y="105918"/>
                </a:lnTo>
                <a:lnTo>
                  <a:pt x="278891" y="100584"/>
                </a:lnTo>
                <a:lnTo>
                  <a:pt x="278891" y="121158"/>
                </a:lnTo>
                <a:lnTo>
                  <a:pt x="286512" y="121158"/>
                </a:lnTo>
                <a:close/>
              </a:path>
              <a:path w="698500" h="123825">
                <a:moveTo>
                  <a:pt x="419862" y="60198"/>
                </a:moveTo>
                <a:lnTo>
                  <a:pt x="385190" y="34480"/>
                </a:lnTo>
                <a:lnTo>
                  <a:pt x="364998" y="32765"/>
                </a:lnTo>
                <a:lnTo>
                  <a:pt x="351877" y="33492"/>
                </a:lnTo>
                <a:lnTo>
                  <a:pt x="313801" y="51375"/>
                </a:lnTo>
                <a:lnTo>
                  <a:pt x="304800" y="78486"/>
                </a:lnTo>
                <a:lnTo>
                  <a:pt x="305800" y="88320"/>
                </a:lnTo>
                <a:lnTo>
                  <a:pt x="338327" y="119991"/>
                </a:lnTo>
                <a:lnTo>
                  <a:pt x="338327" y="67056"/>
                </a:lnTo>
                <a:lnTo>
                  <a:pt x="340613" y="60960"/>
                </a:lnTo>
                <a:lnTo>
                  <a:pt x="345948" y="57150"/>
                </a:lnTo>
                <a:lnTo>
                  <a:pt x="350520" y="52577"/>
                </a:lnTo>
                <a:lnTo>
                  <a:pt x="357377" y="51053"/>
                </a:lnTo>
                <a:lnTo>
                  <a:pt x="387858" y="64770"/>
                </a:lnTo>
                <a:lnTo>
                  <a:pt x="419862" y="60198"/>
                </a:lnTo>
                <a:close/>
              </a:path>
              <a:path w="698500" h="123825">
                <a:moveTo>
                  <a:pt x="422148" y="92201"/>
                </a:moveTo>
                <a:lnTo>
                  <a:pt x="389382" y="88392"/>
                </a:lnTo>
                <a:lnTo>
                  <a:pt x="387858" y="94487"/>
                </a:lnTo>
                <a:lnTo>
                  <a:pt x="384810" y="98298"/>
                </a:lnTo>
                <a:lnTo>
                  <a:pt x="381000" y="100584"/>
                </a:lnTo>
                <a:lnTo>
                  <a:pt x="377189" y="103632"/>
                </a:lnTo>
                <a:lnTo>
                  <a:pt x="371855" y="104394"/>
                </a:lnTo>
                <a:lnTo>
                  <a:pt x="357377" y="104394"/>
                </a:lnTo>
                <a:lnTo>
                  <a:pt x="350520" y="102870"/>
                </a:lnTo>
                <a:lnTo>
                  <a:pt x="345948" y="98298"/>
                </a:lnTo>
                <a:lnTo>
                  <a:pt x="340613" y="93725"/>
                </a:lnTo>
                <a:lnTo>
                  <a:pt x="338327" y="86868"/>
                </a:lnTo>
                <a:lnTo>
                  <a:pt x="338327" y="119991"/>
                </a:lnTo>
                <a:lnTo>
                  <a:pt x="339661" y="120491"/>
                </a:lnTo>
                <a:lnTo>
                  <a:pt x="351234" y="122717"/>
                </a:lnTo>
                <a:lnTo>
                  <a:pt x="364236" y="123444"/>
                </a:lnTo>
                <a:lnTo>
                  <a:pt x="375654" y="122884"/>
                </a:lnTo>
                <a:lnTo>
                  <a:pt x="414527" y="105346"/>
                </a:lnTo>
                <a:lnTo>
                  <a:pt x="418838" y="99202"/>
                </a:lnTo>
                <a:lnTo>
                  <a:pt x="422148" y="92201"/>
                </a:lnTo>
                <a:close/>
              </a:path>
              <a:path w="698500" h="123825">
                <a:moveTo>
                  <a:pt x="477774" y="121158"/>
                </a:moveTo>
                <a:lnTo>
                  <a:pt x="477774" y="2285"/>
                </a:lnTo>
                <a:lnTo>
                  <a:pt x="445008" y="2285"/>
                </a:lnTo>
                <a:lnTo>
                  <a:pt x="445008" y="121158"/>
                </a:lnTo>
                <a:lnTo>
                  <a:pt x="477774" y="121158"/>
                </a:lnTo>
                <a:close/>
              </a:path>
              <a:path w="698500" h="123825">
                <a:moveTo>
                  <a:pt x="557784" y="121158"/>
                </a:moveTo>
                <a:lnTo>
                  <a:pt x="557784" y="57150"/>
                </a:lnTo>
                <a:lnTo>
                  <a:pt x="556260" y="53339"/>
                </a:lnTo>
                <a:lnTo>
                  <a:pt x="555498" y="49529"/>
                </a:lnTo>
                <a:lnTo>
                  <a:pt x="515874" y="32765"/>
                </a:lnTo>
                <a:lnTo>
                  <a:pt x="505313" y="33611"/>
                </a:lnTo>
                <a:lnTo>
                  <a:pt x="495395" y="36099"/>
                </a:lnTo>
                <a:lnTo>
                  <a:pt x="486155" y="40183"/>
                </a:lnTo>
                <a:lnTo>
                  <a:pt x="477774" y="45719"/>
                </a:lnTo>
                <a:lnTo>
                  <a:pt x="477774" y="70865"/>
                </a:lnTo>
                <a:lnTo>
                  <a:pt x="478536" y="65532"/>
                </a:lnTo>
                <a:lnTo>
                  <a:pt x="483108" y="57912"/>
                </a:lnTo>
                <a:lnTo>
                  <a:pt x="486155" y="54863"/>
                </a:lnTo>
                <a:lnTo>
                  <a:pt x="489965" y="53339"/>
                </a:lnTo>
                <a:lnTo>
                  <a:pt x="494538" y="51053"/>
                </a:lnTo>
                <a:lnTo>
                  <a:pt x="499110" y="50291"/>
                </a:lnTo>
                <a:lnTo>
                  <a:pt x="509777" y="50291"/>
                </a:lnTo>
                <a:lnTo>
                  <a:pt x="525017" y="66294"/>
                </a:lnTo>
                <a:lnTo>
                  <a:pt x="525017" y="121158"/>
                </a:lnTo>
                <a:lnTo>
                  <a:pt x="557784" y="121158"/>
                </a:lnTo>
                <a:close/>
              </a:path>
              <a:path w="698500" h="123825">
                <a:moveTo>
                  <a:pt x="697991" y="84582"/>
                </a:moveTo>
                <a:lnTo>
                  <a:pt x="682751" y="45719"/>
                </a:lnTo>
                <a:lnTo>
                  <a:pt x="638555" y="32765"/>
                </a:lnTo>
                <a:lnTo>
                  <a:pt x="626935" y="33612"/>
                </a:lnTo>
                <a:lnTo>
                  <a:pt x="591169" y="51804"/>
                </a:lnTo>
                <a:lnTo>
                  <a:pt x="582167" y="78486"/>
                </a:lnTo>
                <a:lnTo>
                  <a:pt x="582894" y="87201"/>
                </a:lnTo>
                <a:lnTo>
                  <a:pt x="613790" y="119538"/>
                </a:lnTo>
                <a:lnTo>
                  <a:pt x="615696" y="119961"/>
                </a:lnTo>
                <a:lnTo>
                  <a:pt x="615696" y="64770"/>
                </a:lnTo>
                <a:lnTo>
                  <a:pt x="617982" y="59436"/>
                </a:lnTo>
                <a:lnTo>
                  <a:pt x="623315" y="55625"/>
                </a:lnTo>
                <a:lnTo>
                  <a:pt x="627888" y="52577"/>
                </a:lnTo>
                <a:lnTo>
                  <a:pt x="633984" y="50291"/>
                </a:lnTo>
                <a:lnTo>
                  <a:pt x="647700" y="50291"/>
                </a:lnTo>
                <a:lnTo>
                  <a:pt x="653034" y="51815"/>
                </a:lnTo>
                <a:lnTo>
                  <a:pt x="657605" y="55625"/>
                </a:lnTo>
                <a:lnTo>
                  <a:pt x="662177" y="58674"/>
                </a:lnTo>
                <a:lnTo>
                  <a:pt x="665226" y="64008"/>
                </a:lnTo>
                <a:lnTo>
                  <a:pt x="665226" y="84582"/>
                </a:lnTo>
                <a:lnTo>
                  <a:pt x="697991" y="84582"/>
                </a:lnTo>
                <a:close/>
              </a:path>
              <a:path w="698500" h="123825">
                <a:moveTo>
                  <a:pt x="665226" y="84582"/>
                </a:moveTo>
                <a:lnTo>
                  <a:pt x="665226" y="70865"/>
                </a:lnTo>
                <a:lnTo>
                  <a:pt x="616458" y="70865"/>
                </a:lnTo>
                <a:lnTo>
                  <a:pt x="615696" y="64770"/>
                </a:lnTo>
                <a:lnTo>
                  <a:pt x="615696" y="84582"/>
                </a:lnTo>
                <a:lnTo>
                  <a:pt x="665226" y="84582"/>
                </a:lnTo>
                <a:close/>
              </a:path>
              <a:path w="698500" h="123825">
                <a:moveTo>
                  <a:pt x="696467" y="97536"/>
                </a:moveTo>
                <a:lnTo>
                  <a:pt x="663701" y="93725"/>
                </a:lnTo>
                <a:lnTo>
                  <a:pt x="661415" y="98298"/>
                </a:lnTo>
                <a:lnTo>
                  <a:pt x="659129" y="101346"/>
                </a:lnTo>
                <a:lnTo>
                  <a:pt x="655320" y="102870"/>
                </a:lnTo>
                <a:lnTo>
                  <a:pt x="652272" y="105156"/>
                </a:lnTo>
                <a:lnTo>
                  <a:pt x="647700" y="105918"/>
                </a:lnTo>
                <a:lnTo>
                  <a:pt x="634746" y="105918"/>
                </a:lnTo>
                <a:lnTo>
                  <a:pt x="628650" y="104394"/>
                </a:lnTo>
                <a:lnTo>
                  <a:pt x="623315" y="100584"/>
                </a:lnTo>
                <a:lnTo>
                  <a:pt x="618743" y="96774"/>
                </a:lnTo>
                <a:lnTo>
                  <a:pt x="615696" y="91439"/>
                </a:lnTo>
                <a:lnTo>
                  <a:pt x="615696" y="119961"/>
                </a:lnTo>
                <a:lnTo>
                  <a:pt x="626935" y="122455"/>
                </a:lnTo>
                <a:lnTo>
                  <a:pt x="642365" y="123444"/>
                </a:lnTo>
                <a:lnTo>
                  <a:pt x="651998" y="123020"/>
                </a:lnTo>
                <a:lnTo>
                  <a:pt x="687895" y="108489"/>
                </a:lnTo>
                <a:lnTo>
                  <a:pt x="692610" y="103405"/>
                </a:lnTo>
                <a:lnTo>
                  <a:pt x="696467" y="97536"/>
                </a:lnTo>
                <a:close/>
              </a:path>
            </a:pathLst>
          </a:custGeom>
          <a:solidFill>
            <a:srgbClr val="FF0000"/>
          </a:solidFill>
        </p:spPr>
        <p:txBody>
          <a:bodyPr wrap="square" lIns="0" tIns="0" rIns="0" bIns="0" rtlCol="0"/>
          <a:lstStyle/>
          <a:p>
            <a:endParaRPr sz="1494"/>
          </a:p>
        </p:txBody>
      </p:sp>
      <p:sp>
        <p:nvSpPr>
          <p:cNvPr id="81" name="object 81"/>
          <p:cNvSpPr/>
          <p:nvPr/>
        </p:nvSpPr>
        <p:spPr>
          <a:xfrm>
            <a:off x="7107989" y="2554038"/>
            <a:ext cx="1253260" cy="128066"/>
          </a:xfrm>
          <a:custGeom>
            <a:avLst/>
            <a:gdLst/>
            <a:ahLst/>
            <a:cxnLst/>
            <a:rect l="l" t="t" r="r" b="b"/>
            <a:pathLst>
              <a:path w="1510029" h="154305">
                <a:moveTo>
                  <a:pt x="165366" y="118871"/>
                </a:moveTo>
                <a:lnTo>
                  <a:pt x="165366" y="0"/>
                </a:lnTo>
                <a:lnTo>
                  <a:pt x="113550" y="0"/>
                </a:lnTo>
                <a:lnTo>
                  <a:pt x="83057" y="80771"/>
                </a:lnTo>
                <a:lnTo>
                  <a:pt x="51828" y="0"/>
                </a:lnTo>
                <a:lnTo>
                  <a:pt x="0" y="0"/>
                </a:lnTo>
                <a:lnTo>
                  <a:pt x="0" y="118871"/>
                </a:lnTo>
                <a:lnTo>
                  <a:pt x="32016" y="118871"/>
                </a:lnTo>
                <a:lnTo>
                  <a:pt x="32016" y="25145"/>
                </a:lnTo>
                <a:lnTo>
                  <a:pt x="65544" y="118871"/>
                </a:lnTo>
                <a:lnTo>
                  <a:pt x="99059" y="118871"/>
                </a:lnTo>
                <a:lnTo>
                  <a:pt x="133350" y="25145"/>
                </a:lnTo>
                <a:lnTo>
                  <a:pt x="133350" y="118871"/>
                </a:lnTo>
                <a:lnTo>
                  <a:pt x="165366" y="118871"/>
                </a:lnTo>
                <a:close/>
              </a:path>
              <a:path w="1510029" h="154305">
                <a:moveTo>
                  <a:pt x="268224" y="77723"/>
                </a:moveTo>
                <a:lnTo>
                  <a:pt x="268224" y="62483"/>
                </a:lnTo>
                <a:lnTo>
                  <a:pt x="262800" y="63757"/>
                </a:lnTo>
                <a:lnTo>
                  <a:pt x="255655" y="65246"/>
                </a:lnTo>
                <a:lnTo>
                  <a:pt x="246794" y="66877"/>
                </a:lnTo>
                <a:lnTo>
                  <a:pt x="235457" y="68689"/>
                </a:lnTo>
                <a:lnTo>
                  <a:pt x="228212" y="69734"/>
                </a:lnTo>
                <a:lnTo>
                  <a:pt x="221270" y="70961"/>
                </a:lnTo>
                <a:lnTo>
                  <a:pt x="215176" y="72377"/>
                </a:lnTo>
                <a:lnTo>
                  <a:pt x="210312" y="73913"/>
                </a:lnTo>
                <a:lnTo>
                  <a:pt x="204228" y="75437"/>
                </a:lnTo>
                <a:lnTo>
                  <a:pt x="199644" y="78485"/>
                </a:lnTo>
                <a:lnTo>
                  <a:pt x="195833" y="82295"/>
                </a:lnTo>
                <a:lnTo>
                  <a:pt x="192786" y="86105"/>
                </a:lnTo>
                <a:lnTo>
                  <a:pt x="191262" y="90677"/>
                </a:lnTo>
                <a:lnTo>
                  <a:pt x="191262" y="102869"/>
                </a:lnTo>
                <a:lnTo>
                  <a:pt x="224040" y="120755"/>
                </a:lnTo>
                <a:lnTo>
                  <a:pt x="224040" y="89915"/>
                </a:lnTo>
                <a:lnTo>
                  <a:pt x="226326" y="86867"/>
                </a:lnTo>
                <a:lnTo>
                  <a:pt x="230124" y="85343"/>
                </a:lnTo>
                <a:lnTo>
                  <a:pt x="233172" y="83819"/>
                </a:lnTo>
                <a:lnTo>
                  <a:pt x="239280" y="82295"/>
                </a:lnTo>
                <a:lnTo>
                  <a:pt x="248412" y="80771"/>
                </a:lnTo>
                <a:lnTo>
                  <a:pt x="257568" y="80009"/>
                </a:lnTo>
                <a:lnTo>
                  <a:pt x="263664" y="78485"/>
                </a:lnTo>
                <a:lnTo>
                  <a:pt x="268224" y="77723"/>
                </a:lnTo>
                <a:close/>
              </a:path>
              <a:path w="1510029" h="154305">
                <a:moveTo>
                  <a:pt x="307848" y="118871"/>
                </a:moveTo>
                <a:lnTo>
                  <a:pt x="304800" y="115061"/>
                </a:lnTo>
                <a:lnTo>
                  <a:pt x="302526" y="111251"/>
                </a:lnTo>
                <a:lnTo>
                  <a:pt x="301002" y="103631"/>
                </a:lnTo>
                <a:lnTo>
                  <a:pt x="300240" y="98297"/>
                </a:lnTo>
                <a:lnTo>
                  <a:pt x="300240" y="54101"/>
                </a:lnTo>
                <a:lnTo>
                  <a:pt x="298716" y="47243"/>
                </a:lnTo>
                <a:lnTo>
                  <a:pt x="259092" y="30799"/>
                </a:lnTo>
                <a:lnTo>
                  <a:pt x="246138" y="30561"/>
                </a:lnTo>
                <a:lnTo>
                  <a:pt x="236994" y="30889"/>
                </a:lnTo>
                <a:lnTo>
                  <a:pt x="197357" y="46481"/>
                </a:lnTo>
                <a:lnTo>
                  <a:pt x="194309" y="54863"/>
                </a:lnTo>
                <a:lnTo>
                  <a:pt x="224040" y="58673"/>
                </a:lnTo>
                <a:lnTo>
                  <a:pt x="226326" y="54863"/>
                </a:lnTo>
                <a:lnTo>
                  <a:pt x="228600" y="51815"/>
                </a:lnTo>
                <a:lnTo>
                  <a:pt x="232409" y="50291"/>
                </a:lnTo>
                <a:lnTo>
                  <a:pt x="235457" y="48767"/>
                </a:lnTo>
                <a:lnTo>
                  <a:pt x="239280" y="48132"/>
                </a:lnTo>
                <a:lnTo>
                  <a:pt x="254507" y="48005"/>
                </a:lnTo>
                <a:lnTo>
                  <a:pt x="260616" y="48767"/>
                </a:lnTo>
                <a:lnTo>
                  <a:pt x="263664" y="51053"/>
                </a:lnTo>
                <a:lnTo>
                  <a:pt x="266700" y="52577"/>
                </a:lnTo>
                <a:lnTo>
                  <a:pt x="268224" y="55625"/>
                </a:lnTo>
                <a:lnTo>
                  <a:pt x="268224" y="111364"/>
                </a:lnTo>
                <a:lnTo>
                  <a:pt x="270509" y="109727"/>
                </a:lnTo>
                <a:lnTo>
                  <a:pt x="271272" y="109727"/>
                </a:lnTo>
                <a:lnTo>
                  <a:pt x="271272" y="111251"/>
                </a:lnTo>
                <a:lnTo>
                  <a:pt x="272033" y="112013"/>
                </a:lnTo>
                <a:lnTo>
                  <a:pt x="272796" y="115061"/>
                </a:lnTo>
                <a:lnTo>
                  <a:pt x="274320" y="117347"/>
                </a:lnTo>
                <a:lnTo>
                  <a:pt x="275094" y="118871"/>
                </a:lnTo>
                <a:lnTo>
                  <a:pt x="307848" y="118871"/>
                </a:lnTo>
                <a:close/>
              </a:path>
              <a:path w="1510029" h="154305">
                <a:moveTo>
                  <a:pt x="268224" y="111364"/>
                </a:moveTo>
                <a:lnTo>
                  <a:pt x="268224" y="87629"/>
                </a:lnTo>
                <a:lnTo>
                  <a:pt x="267462" y="91439"/>
                </a:lnTo>
                <a:lnTo>
                  <a:pt x="266700" y="92963"/>
                </a:lnTo>
                <a:lnTo>
                  <a:pt x="265950" y="96011"/>
                </a:lnTo>
                <a:lnTo>
                  <a:pt x="262902" y="99059"/>
                </a:lnTo>
                <a:lnTo>
                  <a:pt x="259092" y="100583"/>
                </a:lnTo>
                <a:lnTo>
                  <a:pt x="253746" y="103631"/>
                </a:lnTo>
                <a:lnTo>
                  <a:pt x="247650" y="105155"/>
                </a:lnTo>
                <a:lnTo>
                  <a:pt x="236805" y="105093"/>
                </a:lnTo>
                <a:lnTo>
                  <a:pt x="232409" y="103631"/>
                </a:lnTo>
                <a:lnTo>
                  <a:pt x="228600" y="101345"/>
                </a:lnTo>
                <a:lnTo>
                  <a:pt x="225564" y="99059"/>
                </a:lnTo>
                <a:lnTo>
                  <a:pt x="224040" y="96011"/>
                </a:lnTo>
                <a:lnTo>
                  <a:pt x="224040" y="120755"/>
                </a:lnTo>
                <a:lnTo>
                  <a:pt x="230124" y="121047"/>
                </a:lnTo>
                <a:lnTo>
                  <a:pt x="240042" y="121073"/>
                </a:lnTo>
                <a:lnTo>
                  <a:pt x="246138" y="120395"/>
                </a:lnTo>
                <a:lnTo>
                  <a:pt x="252983" y="118109"/>
                </a:lnTo>
                <a:lnTo>
                  <a:pt x="259092" y="116585"/>
                </a:lnTo>
                <a:lnTo>
                  <a:pt x="265188" y="113537"/>
                </a:lnTo>
                <a:lnTo>
                  <a:pt x="268224" y="111364"/>
                </a:lnTo>
                <a:close/>
              </a:path>
              <a:path w="1510029" h="154305">
                <a:moveTo>
                  <a:pt x="365760" y="20573"/>
                </a:moveTo>
                <a:lnTo>
                  <a:pt x="365760" y="0"/>
                </a:lnTo>
                <a:lnTo>
                  <a:pt x="332994" y="0"/>
                </a:lnTo>
                <a:lnTo>
                  <a:pt x="332994" y="20573"/>
                </a:lnTo>
                <a:lnTo>
                  <a:pt x="365760" y="20573"/>
                </a:lnTo>
                <a:close/>
              </a:path>
              <a:path w="1510029" h="154305">
                <a:moveTo>
                  <a:pt x="365760" y="118871"/>
                </a:moveTo>
                <a:lnTo>
                  <a:pt x="365760" y="32765"/>
                </a:lnTo>
                <a:lnTo>
                  <a:pt x="332994" y="32765"/>
                </a:lnTo>
                <a:lnTo>
                  <a:pt x="332994" y="118871"/>
                </a:lnTo>
                <a:lnTo>
                  <a:pt x="365760" y="118871"/>
                </a:lnTo>
                <a:close/>
              </a:path>
              <a:path w="1510029" h="154305">
                <a:moveTo>
                  <a:pt x="512076" y="118871"/>
                </a:moveTo>
                <a:lnTo>
                  <a:pt x="512076" y="53339"/>
                </a:lnTo>
                <a:lnTo>
                  <a:pt x="510552" y="50291"/>
                </a:lnTo>
                <a:lnTo>
                  <a:pt x="509028" y="46481"/>
                </a:lnTo>
                <a:lnTo>
                  <a:pt x="507504" y="43433"/>
                </a:lnTo>
                <a:lnTo>
                  <a:pt x="501396" y="37337"/>
                </a:lnTo>
                <a:lnTo>
                  <a:pt x="496824" y="35051"/>
                </a:lnTo>
                <a:lnTo>
                  <a:pt x="490740" y="33527"/>
                </a:lnTo>
                <a:lnTo>
                  <a:pt x="484644" y="31241"/>
                </a:lnTo>
                <a:lnTo>
                  <a:pt x="478536" y="30564"/>
                </a:lnTo>
                <a:lnTo>
                  <a:pt x="470928" y="30479"/>
                </a:lnTo>
                <a:lnTo>
                  <a:pt x="458925" y="31456"/>
                </a:lnTo>
                <a:lnTo>
                  <a:pt x="448063" y="34289"/>
                </a:lnTo>
                <a:lnTo>
                  <a:pt x="438347" y="38838"/>
                </a:lnTo>
                <a:lnTo>
                  <a:pt x="429780" y="44957"/>
                </a:lnTo>
                <a:lnTo>
                  <a:pt x="429780" y="32765"/>
                </a:lnTo>
                <a:lnTo>
                  <a:pt x="399300" y="32765"/>
                </a:lnTo>
                <a:lnTo>
                  <a:pt x="399300" y="118871"/>
                </a:lnTo>
                <a:lnTo>
                  <a:pt x="432066" y="118871"/>
                </a:lnTo>
                <a:lnTo>
                  <a:pt x="432066" y="70103"/>
                </a:lnTo>
                <a:lnTo>
                  <a:pt x="432828" y="63245"/>
                </a:lnTo>
                <a:lnTo>
                  <a:pt x="453402" y="48005"/>
                </a:lnTo>
                <a:lnTo>
                  <a:pt x="463296" y="48005"/>
                </a:lnTo>
                <a:lnTo>
                  <a:pt x="479298" y="65531"/>
                </a:lnTo>
                <a:lnTo>
                  <a:pt x="479298" y="118871"/>
                </a:lnTo>
                <a:lnTo>
                  <a:pt x="512076" y="118871"/>
                </a:lnTo>
                <a:close/>
              </a:path>
              <a:path w="1510029" h="154305">
                <a:moveTo>
                  <a:pt x="778014" y="118871"/>
                </a:moveTo>
                <a:lnTo>
                  <a:pt x="778014" y="0"/>
                </a:lnTo>
                <a:lnTo>
                  <a:pt x="725424" y="0"/>
                </a:lnTo>
                <a:lnTo>
                  <a:pt x="694944" y="80771"/>
                </a:lnTo>
                <a:lnTo>
                  <a:pt x="663714" y="0"/>
                </a:lnTo>
                <a:lnTo>
                  <a:pt x="611886" y="0"/>
                </a:lnTo>
                <a:lnTo>
                  <a:pt x="611886" y="118871"/>
                </a:lnTo>
                <a:lnTo>
                  <a:pt x="643902" y="118871"/>
                </a:lnTo>
                <a:lnTo>
                  <a:pt x="643902" y="25145"/>
                </a:lnTo>
                <a:lnTo>
                  <a:pt x="678192" y="118871"/>
                </a:lnTo>
                <a:lnTo>
                  <a:pt x="711720" y="118871"/>
                </a:lnTo>
                <a:lnTo>
                  <a:pt x="745236" y="25145"/>
                </a:lnTo>
                <a:lnTo>
                  <a:pt x="745236" y="118871"/>
                </a:lnTo>
                <a:lnTo>
                  <a:pt x="778014" y="118871"/>
                </a:lnTo>
                <a:close/>
              </a:path>
              <a:path w="1510029" h="154305">
                <a:moveTo>
                  <a:pt x="918209" y="82295"/>
                </a:moveTo>
                <a:lnTo>
                  <a:pt x="902970" y="43433"/>
                </a:lnTo>
                <a:lnTo>
                  <a:pt x="859536" y="30479"/>
                </a:lnTo>
                <a:lnTo>
                  <a:pt x="847536" y="31313"/>
                </a:lnTo>
                <a:lnTo>
                  <a:pt x="811392" y="49518"/>
                </a:lnTo>
                <a:lnTo>
                  <a:pt x="802386" y="76199"/>
                </a:lnTo>
                <a:lnTo>
                  <a:pt x="803112" y="84915"/>
                </a:lnTo>
                <a:lnTo>
                  <a:pt x="834583" y="117252"/>
                </a:lnTo>
                <a:lnTo>
                  <a:pt x="835926" y="117554"/>
                </a:lnTo>
                <a:lnTo>
                  <a:pt x="835926" y="82295"/>
                </a:lnTo>
                <a:lnTo>
                  <a:pt x="836688" y="82295"/>
                </a:lnTo>
                <a:lnTo>
                  <a:pt x="836688" y="62483"/>
                </a:lnTo>
                <a:lnTo>
                  <a:pt x="838962" y="57149"/>
                </a:lnTo>
                <a:lnTo>
                  <a:pt x="843546" y="53339"/>
                </a:lnTo>
                <a:lnTo>
                  <a:pt x="848118" y="50291"/>
                </a:lnTo>
                <a:lnTo>
                  <a:pt x="854214" y="48005"/>
                </a:lnTo>
                <a:lnTo>
                  <a:pt x="867930" y="48005"/>
                </a:lnTo>
                <a:lnTo>
                  <a:pt x="874026" y="49529"/>
                </a:lnTo>
                <a:lnTo>
                  <a:pt x="878586" y="53339"/>
                </a:lnTo>
                <a:lnTo>
                  <a:pt x="883170" y="56387"/>
                </a:lnTo>
                <a:lnTo>
                  <a:pt x="885444" y="61721"/>
                </a:lnTo>
                <a:lnTo>
                  <a:pt x="885444" y="82295"/>
                </a:lnTo>
                <a:lnTo>
                  <a:pt x="918209" y="82295"/>
                </a:lnTo>
                <a:close/>
              </a:path>
              <a:path w="1510029" h="154305">
                <a:moveTo>
                  <a:pt x="916686" y="95249"/>
                </a:moveTo>
                <a:lnTo>
                  <a:pt x="883920" y="91439"/>
                </a:lnTo>
                <a:lnTo>
                  <a:pt x="882396" y="96011"/>
                </a:lnTo>
                <a:lnTo>
                  <a:pt x="879348" y="99059"/>
                </a:lnTo>
                <a:lnTo>
                  <a:pt x="875550" y="100583"/>
                </a:lnTo>
                <a:lnTo>
                  <a:pt x="872539" y="102842"/>
                </a:lnTo>
                <a:lnTo>
                  <a:pt x="867930" y="103631"/>
                </a:lnTo>
                <a:lnTo>
                  <a:pt x="854976" y="103631"/>
                </a:lnTo>
                <a:lnTo>
                  <a:pt x="848880" y="102107"/>
                </a:lnTo>
                <a:lnTo>
                  <a:pt x="844296" y="98297"/>
                </a:lnTo>
                <a:lnTo>
                  <a:pt x="838962" y="94487"/>
                </a:lnTo>
                <a:lnTo>
                  <a:pt x="835926" y="89153"/>
                </a:lnTo>
                <a:lnTo>
                  <a:pt x="835926" y="117554"/>
                </a:lnTo>
                <a:lnTo>
                  <a:pt x="847536" y="120158"/>
                </a:lnTo>
                <a:lnTo>
                  <a:pt x="862596" y="121157"/>
                </a:lnTo>
                <a:lnTo>
                  <a:pt x="872539" y="120716"/>
                </a:lnTo>
                <a:lnTo>
                  <a:pt x="908504" y="106203"/>
                </a:lnTo>
                <a:lnTo>
                  <a:pt x="912954" y="101119"/>
                </a:lnTo>
                <a:lnTo>
                  <a:pt x="916686" y="95249"/>
                </a:lnTo>
                <a:close/>
              </a:path>
              <a:path w="1510029" h="154305">
                <a:moveTo>
                  <a:pt x="885444" y="82295"/>
                </a:moveTo>
                <a:lnTo>
                  <a:pt x="885444" y="68579"/>
                </a:lnTo>
                <a:lnTo>
                  <a:pt x="836688" y="68579"/>
                </a:lnTo>
                <a:lnTo>
                  <a:pt x="836688" y="82295"/>
                </a:lnTo>
                <a:lnTo>
                  <a:pt x="885444" y="82295"/>
                </a:lnTo>
                <a:close/>
              </a:path>
              <a:path w="1510029" h="154305">
                <a:moveTo>
                  <a:pt x="1125474" y="118871"/>
                </a:moveTo>
                <a:lnTo>
                  <a:pt x="1125474" y="55625"/>
                </a:lnTo>
                <a:lnTo>
                  <a:pt x="1123950" y="49529"/>
                </a:lnTo>
                <a:lnTo>
                  <a:pt x="1093470" y="30479"/>
                </a:lnTo>
                <a:lnTo>
                  <a:pt x="1077480" y="30479"/>
                </a:lnTo>
                <a:lnTo>
                  <a:pt x="1070609" y="32003"/>
                </a:lnTo>
                <a:lnTo>
                  <a:pt x="1058430" y="36575"/>
                </a:lnTo>
                <a:lnTo>
                  <a:pt x="1052322" y="39623"/>
                </a:lnTo>
                <a:lnTo>
                  <a:pt x="1047000" y="44195"/>
                </a:lnTo>
                <a:lnTo>
                  <a:pt x="1043190" y="39623"/>
                </a:lnTo>
                <a:lnTo>
                  <a:pt x="1038618" y="36575"/>
                </a:lnTo>
                <a:lnTo>
                  <a:pt x="1026426" y="32003"/>
                </a:lnTo>
                <a:lnTo>
                  <a:pt x="1019568" y="30479"/>
                </a:lnTo>
                <a:lnTo>
                  <a:pt x="1010412" y="30598"/>
                </a:lnTo>
                <a:lnTo>
                  <a:pt x="1000936" y="31337"/>
                </a:lnTo>
                <a:lnTo>
                  <a:pt x="990795" y="33908"/>
                </a:lnTo>
                <a:lnTo>
                  <a:pt x="981508" y="38195"/>
                </a:lnTo>
                <a:lnTo>
                  <a:pt x="973074" y="44195"/>
                </a:lnTo>
                <a:lnTo>
                  <a:pt x="973074" y="32765"/>
                </a:lnTo>
                <a:lnTo>
                  <a:pt x="942594" y="32765"/>
                </a:lnTo>
                <a:lnTo>
                  <a:pt x="942594" y="118871"/>
                </a:lnTo>
                <a:lnTo>
                  <a:pt x="975359" y="118871"/>
                </a:lnTo>
                <a:lnTo>
                  <a:pt x="975359" y="68579"/>
                </a:lnTo>
                <a:lnTo>
                  <a:pt x="976122" y="62483"/>
                </a:lnTo>
                <a:lnTo>
                  <a:pt x="978420" y="59435"/>
                </a:lnTo>
                <a:lnTo>
                  <a:pt x="979944" y="55625"/>
                </a:lnTo>
                <a:lnTo>
                  <a:pt x="982992" y="52577"/>
                </a:lnTo>
                <a:lnTo>
                  <a:pt x="986802" y="51053"/>
                </a:lnTo>
                <a:lnTo>
                  <a:pt x="990600" y="48767"/>
                </a:lnTo>
                <a:lnTo>
                  <a:pt x="995172" y="48005"/>
                </a:lnTo>
                <a:lnTo>
                  <a:pt x="1005090" y="48005"/>
                </a:lnTo>
                <a:lnTo>
                  <a:pt x="1008138" y="48767"/>
                </a:lnTo>
                <a:lnTo>
                  <a:pt x="1010412" y="50291"/>
                </a:lnTo>
                <a:lnTo>
                  <a:pt x="1012698" y="51053"/>
                </a:lnTo>
                <a:lnTo>
                  <a:pt x="1014996" y="52577"/>
                </a:lnTo>
                <a:lnTo>
                  <a:pt x="1015746" y="55625"/>
                </a:lnTo>
                <a:lnTo>
                  <a:pt x="1017270" y="57911"/>
                </a:lnTo>
                <a:lnTo>
                  <a:pt x="1018044" y="63245"/>
                </a:lnTo>
                <a:lnTo>
                  <a:pt x="1018044" y="118871"/>
                </a:lnTo>
                <a:lnTo>
                  <a:pt x="1050798" y="118871"/>
                </a:lnTo>
                <a:lnTo>
                  <a:pt x="1050798" y="69341"/>
                </a:lnTo>
                <a:lnTo>
                  <a:pt x="1051559" y="63245"/>
                </a:lnTo>
                <a:lnTo>
                  <a:pt x="1070609" y="48005"/>
                </a:lnTo>
                <a:lnTo>
                  <a:pt x="1081290" y="48005"/>
                </a:lnTo>
                <a:lnTo>
                  <a:pt x="1085850" y="49529"/>
                </a:lnTo>
                <a:lnTo>
                  <a:pt x="1088898" y="53339"/>
                </a:lnTo>
                <a:lnTo>
                  <a:pt x="1091196" y="55625"/>
                </a:lnTo>
                <a:lnTo>
                  <a:pt x="1092720" y="60959"/>
                </a:lnTo>
                <a:lnTo>
                  <a:pt x="1092720" y="118871"/>
                </a:lnTo>
                <a:lnTo>
                  <a:pt x="1125474" y="118871"/>
                </a:lnTo>
                <a:close/>
              </a:path>
              <a:path w="1510029" h="154305">
                <a:moveTo>
                  <a:pt x="1278636" y="75437"/>
                </a:moveTo>
                <a:lnTo>
                  <a:pt x="1251068" y="37873"/>
                </a:lnTo>
                <a:lnTo>
                  <a:pt x="1214640" y="30479"/>
                </a:lnTo>
                <a:lnTo>
                  <a:pt x="1205645" y="30896"/>
                </a:lnTo>
                <a:lnTo>
                  <a:pt x="1168533" y="43148"/>
                </a:lnTo>
                <a:lnTo>
                  <a:pt x="1150620" y="67055"/>
                </a:lnTo>
                <a:lnTo>
                  <a:pt x="1150620" y="74675"/>
                </a:lnTo>
                <a:lnTo>
                  <a:pt x="1168628" y="108965"/>
                </a:lnTo>
                <a:lnTo>
                  <a:pt x="1184148" y="116428"/>
                </a:lnTo>
                <a:lnTo>
                  <a:pt x="1184148" y="67055"/>
                </a:lnTo>
                <a:lnTo>
                  <a:pt x="1187196" y="60959"/>
                </a:lnTo>
                <a:lnTo>
                  <a:pt x="1193304" y="56387"/>
                </a:lnTo>
                <a:lnTo>
                  <a:pt x="1198638" y="51815"/>
                </a:lnTo>
                <a:lnTo>
                  <a:pt x="1206193" y="49545"/>
                </a:lnTo>
                <a:lnTo>
                  <a:pt x="1223009" y="49529"/>
                </a:lnTo>
                <a:lnTo>
                  <a:pt x="1230642" y="51815"/>
                </a:lnTo>
                <a:lnTo>
                  <a:pt x="1235976" y="56387"/>
                </a:lnTo>
                <a:lnTo>
                  <a:pt x="1242059" y="60959"/>
                </a:lnTo>
                <a:lnTo>
                  <a:pt x="1245120" y="67055"/>
                </a:lnTo>
                <a:lnTo>
                  <a:pt x="1245120" y="115828"/>
                </a:lnTo>
                <a:lnTo>
                  <a:pt x="1250639" y="113764"/>
                </a:lnTo>
                <a:lnTo>
                  <a:pt x="1260348" y="108203"/>
                </a:lnTo>
                <a:lnTo>
                  <a:pt x="1268354" y="101369"/>
                </a:lnTo>
                <a:lnTo>
                  <a:pt x="1274068" y="93535"/>
                </a:lnTo>
                <a:lnTo>
                  <a:pt x="1277494" y="84843"/>
                </a:lnTo>
                <a:lnTo>
                  <a:pt x="1278636" y="75437"/>
                </a:lnTo>
                <a:close/>
              </a:path>
              <a:path w="1510029" h="154305">
                <a:moveTo>
                  <a:pt x="1245120" y="115828"/>
                </a:moveTo>
                <a:lnTo>
                  <a:pt x="1245120" y="84581"/>
                </a:lnTo>
                <a:lnTo>
                  <a:pt x="1242059" y="90677"/>
                </a:lnTo>
                <a:lnTo>
                  <a:pt x="1235976" y="95249"/>
                </a:lnTo>
                <a:lnTo>
                  <a:pt x="1230642" y="99821"/>
                </a:lnTo>
                <a:lnTo>
                  <a:pt x="1223009" y="102107"/>
                </a:lnTo>
                <a:lnTo>
                  <a:pt x="1206193" y="102092"/>
                </a:lnTo>
                <a:lnTo>
                  <a:pt x="1198638" y="99821"/>
                </a:lnTo>
                <a:lnTo>
                  <a:pt x="1193304" y="95249"/>
                </a:lnTo>
                <a:lnTo>
                  <a:pt x="1187196" y="90677"/>
                </a:lnTo>
                <a:lnTo>
                  <a:pt x="1184148" y="84581"/>
                </a:lnTo>
                <a:lnTo>
                  <a:pt x="1184148" y="116428"/>
                </a:lnTo>
                <a:lnTo>
                  <a:pt x="1189880" y="117943"/>
                </a:lnTo>
                <a:lnTo>
                  <a:pt x="1197965" y="119633"/>
                </a:lnTo>
                <a:lnTo>
                  <a:pt x="1206246" y="120755"/>
                </a:lnTo>
                <a:lnTo>
                  <a:pt x="1214640" y="121157"/>
                </a:lnTo>
                <a:lnTo>
                  <a:pt x="1227785" y="120312"/>
                </a:lnTo>
                <a:lnTo>
                  <a:pt x="1239785" y="117824"/>
                </a:lnTo>
                <a:lnTo>
                  <a:pt x="1245120" y="115828"/>
                </a:lnTo>
                <a:close/>
              </a:path>
              <a:path w="1510029" h="154305">
                <a:moveTo>
                  <a:pt x="1383670" y="35300"/>
                </a:moveTo>
                <a:lnTo>
                  <a:pt x="1383447" y="34893"/>
                </a:lnTo>
                <a:lnTo>
                  <a:pt x="1376946" y="32003"/>
                </a:lnTo>
                <a:lnTo>
                  <a:pt x="1369326" y="30479"/>
                </a:lnTo>
                <a:lnTo>
                  <a:pt x="1356359" y="30479"/>
                </a:lnTo>
                <a:lnTo>
                  <a:pt x="1351800" y="31241"/>
                </a:lnTo>
                <a:lnTo>
                  <a:pt x="1347990" y="33527"/>
                </a:lnTo>
                <a:lnTo>
                  <a:pt x="1343418" y="35051"/>
                </a:lnTo>
                <a:lnTo>
                  <a:pt x="1338846" y="38861"/>
                </a:lnTo>
                <a:lnTo>
                  <a:pt x="1333500" y="44957"/>
                </a:lnTo>
                <a:lnTo>
                  <a:pt x="1333500" y="32765"/>
                </a:lnTo>
                <a:lnTo>
                  <a:pt x="1303020" y="32765"/>
                </a:lnTo>
                <a:lnTo>
                  <a:pt x="1303020" y="118871"/>
                </a:lnTo>
                <a:lnTo>
                  <a:pt x="1335786" y="118871"/>
                </a:lnTo>
                <a:lnTo>
                  <a:pt x="1335786" y="92201"/>
                </a:lnTo>
                <a:lnTo>
                  <a:pt x="1335940" y="82212"/>
                </a:lnTo>
                <a:lnTo>
                  <a:pt x="1346466" y="54101"/>
                </a:lnTo>
                <a:lnTo>
                  <a:pt x="1349514" y="51815"/>
                </a:lnTo>
                <a:lnTo>
                  <a:pt x="1353312" y="51053"/>
                </a:lnTo>
                <a:lnTo>
                  <a:pt x="1362468" y="51053"/>
                </a:lnTo>
                <a:lnTo>
                  <a:pt x="1367802" y="52577"/>
                </a:lnTo>
                <a:lnTo>
                  <a:pt x="1373124" y="54863"/>
                </a:lnTo>
                <a:lnTo>
                  <a:pt x="1383670" y="35300"/>
                </a:lnTo>
                <a:close/>
              </a:path>
              <a:path w="1510029" h="154305">
                <a:moveTo>
                  <a:pt x="1509522" y="32765"/>
                </a:moveTo>
                <a:lnTo>
                  <a:pt x="1475994" y="32765"/>
                </a:lnTo>
                <a:lnTo>
                  <a:pt x="1447050" y="93725"/>
                </a:lnTo>
                <a:lnTo>
                  <a:pt x="1417320" y="32765"/>
                </a:lnTo>
                <a:lnTo>
                  <a:pt x="1382280" y="32765"/>
                </a:lnTo>
                <a:lnTo>
                  <a:pt x="1383447" y="34893"/>
                </a:lnTo>
                <a:lnTo>
                  <a:pt x="1383804" y="35051"/>
                </a:lnTo>
                <a:lnTo>
                  <a:pt x="1383804" y="35544"/>
                </a:lnTo>
                <a:lnTo>
                  <a:pt x="1429512" y="118871"/>
                </a:lnTo>
                <a:lnTo>
                  <a:pt x="1429512" y="152272"/>
                </a:lnTo>
                <a:lnTo>
                  <a:pt x="1433322" y="151637"/>
                </a:lnTo>
                <a:lnTo>
                  <a:pt x="1437894" y="150113"/>
                </a:lnTo>
                <a:lnTo>
                  <a:pt x="1444002" y="147065"/>
                </a:lnTo>
                <a:lnTo>
                  <a:pt x="1450086" y="142493"/>
                </a:lnTo>
                <a:lnTo>
                  <a:pt x="1452372" y="139445"/>
                </a:lnTo>
                <a:lnTo>
                  <a:pt x="1455420" y="135635"/>
                </a:lnTo>
                <a:lnTo>
                  <a:pt x="1458480" y="131063"/>
                </a:lnTo>
                <a:lnTo>
                  <a:pt x="1466100" y="115823"/>
                </a:lnTo>
                <a:lnTo>
                  <a:pt x="1509522" y="32765"/>
                </a:lnTo>
                <a:close/>
              </a:path>
              <a:path w="1510029" h="154305">
                <a:moveTo>
                  <a:pt x="1383804" y="35051"/>
                </a:moveTo>
                <a:lnTo>
                  <a:pt x="1383447" y="34893"/>
                </a:lnTo>
                <a:lnTo>
                  <a:pt x="1383670" y="35300"/>
                </a:lnTo>
                <a:lnTo>
                  <a:pt x="1383804" y="35051"/>
                </a:lnTo>
                <a:close/>
              </a:path>
              <a:path w="1510029" h="154305">
                <a:moveTo>
                  <a:pt x="1383804" y="35544"/>
                </a:moveTo>
                <a:lnTo>
                  <a:pt x="1383804" y="35051"/>
                </a:lnTo>
                <a:lnTo>
                  <a:pt x="1383670" y="35300"/>
                </a:lnTo>
                <a:lnTo>
                  <a:pt x="1383804" y="35544"/>
                </a:lnTo>
                <a:close/>
              </a:path>
              <a:path w="1510029" h="154305">
                <a:moveTo>
                  <a:pt x="1429512" y="152272"/>
                </a:moveTo>
                <a:lnTo>
                  <a:pt x="1429512" y="118871"/>
                </a:lnTo>
                <a:lnTo>
                  <a:pt x="1427238" y="124205"/>
                </a:lnTo>
                <a:lnTo>
                  <a:pt x="1424952" y="128015"/>
                </a:lnTo>
                <a:lnTo>
                  <a:pt x="1417320" y="134111"/>
                </a:lnTo>
                <a:lnTo>
                  <a:pt x="1411986" y="135635"/>
                </a:lnTo>
                <a:lnTo>
                  <a:pt x="1395222" y="135635"/>
                </a:lnTo>
                <a:lnTo>
                  <a:pt x="1389900" y="134873"/>
                </a:lnTo>
                <a:lnTo>
                  <a:pt x="1392936" y="152399"/>
                </a:lnTo>
                <a:lnTo>
                  <a:pt x="1399044" y="153923"/>
                </a:lnTo>
                <a:lnTo>
                  <a:pt x="1423428" y="153923"/>
                </a:lnTo>
                <a:lnTo>
                  <a:pt x="1428750" y="152399"/>
                </a:lnTo>
                <a:lnTo>
                  <a:pt x="1429512" y="152272"/>
                </a:lnTo>
                <a:close/>
              </a:path>
            </a:pathLst>
          </a:custGeom>
          <a:solidFill>
            <a:srgbClr val="000000"/>
          </a:solidFill>
        </p:spPr>
        <p:txBody>
          <a:bodyPr wrap="square" lIns="0" tIns="0" rIns="0" bIns="0" rtlCol="0"/>
          <a:lstStyle/>
          <a:p>
            <a:endParaRPr sz="1494"/>
          </a:p>
        </p:txBody>
      </p:sp>
      <p:sp>
        <p:nvSpPr>
          <p:cNvPr id="82" name="object 82"/>
          <p:cNvSpPr/>
          <p:nvPr/>
        </p:nvSpPr>
        <p:spPr>
          <a:xfrm>
            <a:off x="4010372" y="2473718"/>
            <a:ext cx="4619352" cy="3529997"/>
          </a:xfrm>
          <a:custGeom>
            <a:avLst/>
            <a:gdLst/>
            <a:ahLst/>
            <a:cxnLst/>
            <a:rect l="l" t="t" r="r" b="b"/>
            <a:pathLst>
              <a:path w="5565775" h="4253230">
                <a:moveTo>
                  <a:pt x="0" y="4252722"/>
                </a:moveTo>
                <a:lnTo>
                  <a:pt x="0" y="0"/>
                </a:lnTo>
                <a:lnTo>
                  <a:pt x="5565648" y="0"/>
                </a:lnTo>
                <a:lnTo>
                  <a:pt x="5565648" y="4252722"/>
                </a:lnTo>
                <a:lnTo>
                  <a:pt x="0" y="4252722"/>
                </a:lnTo>
                <a:close/>
              </a:path>
            </a:pathLst>
          </a:custGeom>
          <a:ln w="9525">
            <a:solidFill>
              <a:srgbClr val="FC0128"/>
            </a:solidFill>
          </a:ln>
        </p:spPr>
        <p:txBody>
          <a:bodyPr wrap="square" lIns="0" tIns="0" rIns="0" bIns="0" rtlCol="0"/>
          <a:lstStyle/>
          <a:p>
            <a:endParaRPr sz="1494"/>
          </a:p>
        </p:txBody>
      </p:sp>
      <p:sp>
        <p:nvSpPr>
          <p:cNvPr id="83" name="object 83"/>
          <p:cNvSpPr txBox="1"/>
          <p:nvPr/>
        </p:nvSpPr>
        <p:spPr>
          <a:xfrm>
            <a:off x="4250267" y="5129281"/>
            <a:ext cx="176026" cy="306559"/>
          </a:xfrm>
          <a:prstGeom prst="rect">
            <a:avLst/>
          </a:prstGeom>
        </p:spPr>
        <p:txBody>
          <a:bodyPr vert="horz" wrap="square" lIns="0" tIns="0" rIns="0" bIns="0" rtlCol="0">
            <a:spAutoFit/>
          </a:bodyPr>
          <a:lstStyle/>
          <a:p>
            <a:pPr marL="10541"/>
            <a:r>
              <a:rPr sz="1992" b="1" dirty="0">
                <a:solidFill>
                  <a:srgbClr val="FC0128"/>
                </a:solidFill>
                <a:latin typeface="Arial"/>
                <a:cs typeface="Arial"/>
              </a:rPr>
              <a:t>?</a:t>
            </a:r>
            <a:endParaRPr sz="1992">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7879" y="636566"/>
            <a:ext cx="3957357" cy="487313"/>
          </a:xfrm>
          <a:prstGeom prst="rect">
            <a:avLst/>
          </a:prstGeom>
        </p:spPr>
        <p:txBody>
          <a:bodyPr vert="horz" wrap="square" lIns="0" tIns="0" rIns="0" bIns="0" rtlCol="0" anchor="ctr">
            <a:spAutoFit/>
          </a:bodyPr>
          <a:lstStyle/>
          <a:p>
            <a:pPr marL="11206">
              <a:lnSpc>
                <a:spcPts val="3803"/>
              </a:lnSpc>
            </a:pPr>
            <a:r>
              <a:rPr sz="3177" spc="-278" dirty="0"/>
              <a:t>Fully </a:t>
            </a:r>
            <a:r>
              <a:rPr sz="3177" spc="-269" dirty="0"/>
              <a:t>Associa</a:t>
            </a:r>
            <a:r>
              <a:rPr lang="en-US" sz="3177" spc="-269" dirty="0"/>
              <a:t>t</a:t>
            </a:r>
            <a:r>
              <a:rPr sz="3177" spc="-269" dirty="0"/>
              <a:t>ive</a:t>
            </a:r>
            <a:r>
              <a:rPr sz="3177" spc="31" dirty="0"/>
              <a:t> </a:t>
            </a:r>
            <a:r>
              <a:rPr sz="3177" spc="-335" dirty="0"/>
              <a:t>Cache</a:t>
            </a:r>
            <a:endParaRPr sz="3177" dirty="0"/>
          </a:p>
        </p:txBody>
      </p:sp>
      <p:sp>
        <p:nvSpPr>
          <p:cNvPr id="4" name="object 4"/>
          <p:cNvSpPr/>
          <p:nvPr/>
        </p:nvSpPr>
        <p:spPr>
          <a:xfrm>
            <a:off x="5499287" y="5043797"/>
            <a:ext cx="840441" cy="0"/>
          </a:xfrm>
          <a:custGeom>
            <a:avLst/>
            <a:gdLst/>
            <a:ahLst/>
            <a:cxnLst/>
            <a:rect l="l" t="t" r="r" b="b"/>
            <a:pathLst>
              <a:path w="952500">
                <a:moveTo>
                  <a:pt x="0" y="0"/>
                </a:moveTo>
                <a:lnTo>
                  <a:pt x="952499" y="0"/>
                </a:lnTo>
              </a:path>
            </a:pathLst>
          </a:custGeom>
          <a:ln w="19049">
            <a:solidFill>
              <a:srgbClr val="000000"/>
            </a:solidFill>
          </a:ln>
        </p:spPr>
        <p:txBody>
          <a:bodyPr wrap="square" lIns="0" tIns="0" rIns="0" bIns="0" rtlCol="0"/>
          <a:lstStyle/>
          <a:p>
            <a:endParaRPr sz="1588"/>
          </a:p>
        </p:txBody>
      </p:sp>
      <p:sp>
        <p:nvSpPr>
          <p:cNvPr id="5" name="object 5"/>
          <p:cNvSpPr/>
          <p:nvPr/>
        </p:nvSpPr>
        <p:spPr>
          <a:xfrm>
            <a:off x="5499287" y="2261937"/>
            <a:ext cx="2801" cy="2775137"/>
          </a:xfrm>
          <a:custGeom>
            <a:avLst/>
            <a:gdLst/>
            <a:ahLst/>
            <a:cxnLst/>
            <a:rect l="l" t="t" r="r" b="b"/>
            <a:pathLst>
              <a:path w="3175" h="3145154">
                <a:moveTo>
                  <a:pt x="3174" y="0"/>
                </a:moveTo>
                <a:lnTo>
                  <a:pt x="0" y="3144837"/>
                </a:lnTo>
              </a:path>
            </a:pathLst>
          </a:custGeom>
          <a:ln w="19049">
            <a:solidFill>
              <a:srgbClr val="000000"/>
            </a:solidFill>
          </a:ln>
        </p:spPr>
        <p:txBody>
          <a:bodyPr wrap="square" lIns="0" tIns="0" rIns="0" bIns="0" rtlCol="0"/>
          <a:lstStyle/>
          <a:p>
            <a:endParaRPr sz="1588"/>
          </a:p>
        </p:txBody>
      </p:sp>
      <p:sp>
        <p:nvSpPr>
          <p:cNvPr id="6" name="object 6"/>
          <p:cNvSpPr/>
          <p:nvPr/>
        </p:nvSpPr>
        <p:spPr>
          <a:xfrm>
            <a:off x="5499287" y="2396407"/>
            <a:ext cx="0" cy="201706"/>
          </a:xfrm>
          <a:custGeom>
            <a:avLst/>
            <a:gdLst/>
            <a:ahLst/>
            <a:cxnLst/>
            <a:rect l="l" t="t" r="r" b="b"/>
            <a:pathLst>
              <a:path h="228600">
                <a:moveTo>
                  <a:pt x="0" y="0"/>
                </a:moveTo>
                <a:lnTo>
                  <a:pt x="0" y="228599"/>
                </a:lnTo>
              </a:path>
            </a:pathLst>
          </a:custGeom>
          <a:ln w="57149">
            <a:solidFill>
              <a:srgbClr val="FFFFFF"/>
            </a:solidFill>
          </a:ln>
        </p:spPr>
        <p:txBody>
          <a:bodyPr wrap="square" lIns="0" tIns="0" rIns="0" bIns="0" rtlCol="0"/>
          <a:lstStyle/>
          <a:p>
            <a:endParaRPr sz="1588"/>
          </a:p>
        </p:txBody>
      </p:sp>
      <p:sp>
        <p:nvSpPr>
          <p:cNvPr id="7" name="object 7"/>
          <p:cNvSpPr/>
          <p:nvPr/>
        </p:nvSpPr>
        <p:spPr>
          <a:xfrm>
            <a:off x="5499287" y="3497385"/>
            <a:ext cx="0" cy="134471"/>
          </a:xfrm>
          <a:custGeom>
            <a:avLst/>
            <a:gdLst/>
            <a:ahLst/>
            <a:cxnLst/>
            <a:rect l="l" t="t" r="r" b="b"/>
            <a:pathLst>
              <a:path h="152400">
                <a:moveTo>
                  <a:pt x="0" y="0"/>
                </a:moveTo>
                <a:lnTo>
                  <a:pt x="0" y="152399"/>
                </a:lnTo>
              </a:path>
            </a:pathLst>
          </a:custGeom>
          <a:ln w="57149">
            <a:solidFill>
              <a:srgbClr val="FFFFFF"/>
            </a:solidFill>
          </a:ln>
        </p:spPr>
        <p:txBody>
          <a:bodyPr wrap="square" lIns="0" tIns="0" rIns="0" bIns="0" rtlCol="0"/>
          <a:lstStyle/>
          <a:p>
            <a:endParaRPr sz="1588"/>
          </a:p>
        </p:txBody>
      </p:sp>
      <p:sp>
        <p:nvSpPr>
          <p:cNvPr id="8" name="object 8"/>
          <p:cNvSpPr/>
          <p:nvPr/>
        </p:nvSpPr>
        <p:spPr>
          <a:xfrm>
            <a:off x="3337953" y="2287150"/>
            <a:ext cx="336176" cy="336176"/>
          </a:xfrm>
          <a:custGeom>
            <a:avLst/>
            <a:gdLst/>
            <a:ahLst/>
            <a:cxnLst/>
            <a:rect l="l" t="t" r="r" b="b"/>
            <a:pathLst>
              <a:path w="381000" h="381000">
                <a:moveTo>
                  <a:pt x="0" y="190499"/>
                </a:moveTo>
                <a:lnTo>
                  <a:pt x="5031" y="146819"/>
                </a:lnTo>
                <a:lnTo>
                  <a:pt x="19362" y="106722"/>
                </a:lnTo>
                <a:lnTo>
                  <a:pt x="41850" y="71351"/>
                </a:lnTo>
                <a:lnTo>
                  <a:pt x="71352" y="41850"/>
                </a:lnTo>
                <a:lnTo>
                  <a:pt x="106723" y="19362"/>
                </a:lnTo>
                <a:lnTo>
                  <a:pt x="146820" y="5031"/>
                </a:lnTo>
                <a:lnTo>
                  <a:pt x="190499" y="0"/>
                </a:lnTo>
                <a:lnTo>
                  <a:pt x="234179" y="5031"/>
                </a:lnTo>
                <a:lnTo>
                  <a:pt x="274276" y="19362"/>
                </a:lnTo>
                <a:lnTo>
                  <a:pt x="309647" y="41850"/>
                </a:lnTo>
                <a:lnTo>
                  <a:pt x="339149" y="71351"/>
                </a:lnTo>
                <a:lnTo>
                  <a:pt x="361637" y="106722"/>
                </a:lnTo>
                <a:lnTo>
                  <a:pt x="375968" y="146819"/>
                </a:lnTo>
                <a:lnTo>
                  <a:pt x="380999" y="190499"/>
                </a:lnTo>
                <a:lnTo>
                  <a:pt x="375968" y="234179"/>
                </a:lnTo>
                <a:lnTo>
                  <a:pt x="361637" y="274276"/>
                </a:lnTo>
                <a:lnTo>
                  <a:pt x="339149" y="309647"/>
                </a:lnTo>
                <a:lnTo>
                  <a:pt x="309647" y="339149"/>
                </a:lnTo>
                <a:lnTo>
                  <a:pt x="274276" y="361637"/>
                </a:lnTo>
                <a:lnTo>
                  <a:pt x="234179" y="375968"/>
                </a:lnTo>
                <a:lnTo>
                  <a:pt x="190499" y="380999"/>
                </a:lnTo>
                <a:lnTo>
                  <a:pt x="146820" y="375968"/>
                </a:lnTo>
                <a:lnTo>
                  <a:pt x="106723" y="361637"/>
                </a:lnTo>
                <a:lnTo>
                  <a:pt x="71352" y="339149"/>
                </a:lnTo>
                <a:lnTo>
                  <a:pt x="41850" y="309647"/>
                </a:lnTo>
                <a:lnTo>
                  <a:pt x="19362" y="274276"/>
                </a:lnTo>
                <a:lnTo>
                  <a:pt x="5031" y="234179"/>
                </a:lnTo>
                <a:lnTo>
                  <a:pt x="0" y="190499"/>
                </a:lnTo>
                <a:close/>
              </a:path>
            </a:pathLst>
          </a:custGeom>
          <a:ln w="19049">
            <a:solidFill>
              <a:srgbClr val="000000"/>
            </a:solidFill>
          </a:ln>
        </p:spPr>
        <p:txBody>
          <a:bodyPr wrap="square" lIns="0" tIns="0" rIns="0" bIns="0" rtlCol="0"/>
          <a:lstStyle/>
          <a:p>
            <a:endParaRPr sz="1588"/>
          </a:p>
        </p:txBody>
      </p:sp>
      <p:sp>
        <p:nvSpPr>
          <p:cNvPr id="9" name="object 9"/>
          <p:cNvSpPr txBox="1"/>
          <p:nvPr/>
        </p:nvSpPr>
        <p:spPr>
          <a:xfrm>
            <a:off x="3399026" y="2361109"/>
            <a:ext cx="213472" cy="190052"/>
          </a:xfrm>
          <a:prstGeom prst="rect">
            <a:avLst/>
          </a:prstGeom>
        </p:spPr>
        <p:txBody>
          <a:bodyPr vert="horz" wrap="square" lIns="0" tIns="0" rIns="0" bIns="0" rtlCol="0">
            <a:spAutoFit/>
          </a:bodyPr>
          <a:lstStyle/>
          <a:p>
            <a:pPr marL="11206"/>
            <a:r>
              <a:rPr sz="1235" b="1" spc="-40" dirty="0">
                <a:latin typeface="Arial"/>
                <a:cs typeface="Arial"/>
              </a:rPr>
              <a:t>=</a:t>
            </a:r>
            <a:r>
              <a:rPr sz="1235" b="1" spc="-124" dirty="0">
                <a:latin typeface="Arial"/>
                <a:cs typeface="Arial"/>
              </a:rPr>
              <a:t> </a:t>
            </a:r>
            <a:r>
              <a:rPr sz="1235" b="1" spc="-247" dirty="0">
                <a:latin typeface="Arial"/>
                <a:cs typeface="Arial"/>
              </a:rPr>
              <a:t>?</a:t>
            </a:r>
            <a:endParaRPr sz="1235">
              <a:latin typeface="Arial"/>
              <a:cs typeface="Arial"/>
            </a:endParaRPr>
          </a:p>
        </p:txBody>
      </p:sp>
      <p:sp>
        <p:nvSpPr>
          <p:cNvPr id="10" name="object 10"/>
          <p:cNvSpPr/>
          <p:nvPr/>
        </p:nvSpPr>
        <p:spPr>
          <a:xfrm>
            <a:off x="4826934" y="2152679"/>
            <a:ext cx="268941" cy="268941"/>
          </a:xfrm>
          <a:custGeom>
            <a:avLst/>
            <a:gdLst/>
            <a:ahLst/>
            <a:cxnLst/>
            <a:rect l="l" t="t" r="r" b="b"/>
            <a:pathLst>
              <a:path w="304800" h="304800">
                <a:moveTo>
                  <a:pt x="0" y="0"/>
                </a:moveTo>
                <a:lnTo>
                  <a:pt x="304799" y="152399"/>
                </a:lnTo>
                <a:lnTo>
                  <a:pt x="0" y="304799"/>
                </a:lnTo>
                <a:lnTo>
                  <a:pt x="0" y="0"/>
                </a:lnTo>
                <a:close/>
              </a:path>
            </a:pathLst>
          </a:custGeom>
          <a:ln w="19049">
            <a:solidFill>
              <a:srgbClr val="000000"/>
            </a:solidFill>
          </a:ln>
        </p:spPr>
        <p:txBody>
          <a:bodyPr wrap="square" lIns="0" tIns="0" rIns="0" bIns="0" rtlCol="0"/>
          <a:lstStyle/>
          <a:p>
            <a:endParaRPr sz="1588"/>
          </a:p>
        </p:txBody>
      </p:sp>
      <p:graphicFrame>
        <p:nvGraphicFramePr>
          <p:cNvPr id="11" name="object 11"/>
          <p:cNvGraphicFramePr>
            <a:graphicFrameLocks noGrp="1"/>
          </p:cNvGraphicFramePr>
          <p:nvPr/>
        </p:nvGraphicFramePr>
        <p:xfrm>
          <a:off x="3204882" y="1648414"/>
          <a:ext cx="1613644" cy="641312"/>
        </p:xfrm>
        <a:graphic>
          <a:graphicData uri="http://schemas.openxmlformats.org/drawingml/2006/table">
            <a:tbl>
              <a:tblPr firstRow="1" bandRow="1">
                <a:tableStyleId>{2D5ABB26-0587-4C30-8999-92F81FD0307C}</a:tableStyleId>
              </a:tblPr>
              <a:tblGrid>
                <a:gridCol w="292753">
                  <a:extLst>
                    <a:ext uri="{9D8B030D-6E8A-4147-A177-3AD203B41FA5}">
                      <a16:colId xmlns:a16="http://schemas.microsoft.com/office/drawing/2014/main" val="20000"/>
                    </a:ext>
                  </a:extLst>
                </a:gridCol>
                <a:gridCol w="294154">
                  <a:extLst>
                    <a:ext uri="{9D8B030D-6E8A-4147-A177-3AD203B41FA5}">
                      <a16:colId xmlns:a16="http://schemas.microsoft.com/office/drawing/2014/main" val="20001"/>
                    </a:ext>
                  </a:extLst>
                </a:gridCol>
                <a:gridCol w="488856">
                  <a:extLst>
                    <a:ext uri="{9D8B030D-6E8A-4147-A177-3AD203B41FA5}">
                      <a16:colId xmlns:a16="http://schemas.microsoft.com/office/drawing/2014/main" val="20002"/>
                    </a:ext>
                  </a:extLst>
                </a:gridCol>
                <a:gridCol w="431426">
                  <a:extLst>
                    <a:ext uri="{9D8B030D-6E8A-4147-A177-3AD203B41FA5}">
                      <a16:colId xmlns:a16="http://schemas.microsoft.com/office/drawing/2014/main" val="20003"/>
                    </a:ext>
                  </a:extLst>
                </a:gridCol>
                <a:gridCol w="106455">
                  <a:extLst>
                    <a:ext uri="{9D8B030D-6E8A-4147-A177-3AD203B41FA5}">
                      <a16:colId xmlns:a16="http://schemas.microsoft.com/office/drawing/2014/main" val="20004"/>
                    </a:ext>
                  </a:extLst>
                </a:gridCol>
              </a:tblGrid>
              <a:tr h="366992">
                <a:tc gridSpan="2">
                  <a:txBody>
                    <a:bodyPr/>
                    <a:lstStyle/>
                    <a:p>
                      <a:pPr marL="93980">
                        <a:lnSpc>
                          <a:spcPct val="100000"/>
                        </a:lnSpc>
                        <a:spcBef>
                          <a:spcPts val="360"/>
                        </a:spcBef>
                      </a:pPr>
                      <a:r>
                        <a:rPr sz="1800" b="1" spc="-195" dirty="0">
                          <a:latin typeface="Arial"/>
                          <a:cs typeface="Arial"/>
                        </a:rPr>
                        <a:t>TAG</a:t>
                      </a:r>
                      <a:endParaRPr sz="1800" dirty="0">
                        <a:latin typeface="Arial"/>
                        <a:cs typeface="Arial"/>
                      </a:endParaRPr>
                    </a:p>
                  </a:txBody>
                  <a:tcPr marL="0" marR="0" marT="40341" marB="0">
                    <a:lnL w="19049">
                      <a:solidFill>
                        <a:srgbClr val="000000"/>
                      </a:solidFill>
                      <a:prstDash val="solid"/>
                    </a:lnL>
                    <a:lnR w="19049">
                      <a:solidFill>
                        <a:srgbClr val="000000"/>
                      </a:solidFill>
                      <a:prstDash val="solid"/>
                    </a:lnR>
                    <a:lnT w="19049">
                      <a:solidFill>
                        <a:srgbClr val="000000"/>
                      </a:solidFill>
                      <a:prstDash val="solid"/>
                    </a:lnT>
                    <a:lnB w="19049">
                      <a:solidFill>
                        <a:srgbClr val="000000"/>
                      </a:solidFill>
                      <a:prstDash val="solid"/>
                    </a:lnB>
                    <a:solidFill>
                      <a:srgbClr val="D7AEFF"/>
                    </a:solidFill>
                  </a:tcPr>
                </a:tc>
                <a:tc hMerge="1">
                  <a:txBody>
                    <a:bodyPr/>
                    <a:lstStyle/>
                    <a:p>
                      <a:endParaRPr/>
                    </a:p>
                  </a:txBody>
                  <a:tcPr marL="0" marR="0" marT="0" marB="0"/>
                </a:tc>
                <a:tc gridSpan="2">
                  <a:txBody>
                    <a:bodyPr/>
                    <a:lstStyle/>
                    <a:p>
                      <a:pPr marL="318135">
                        <a:lnSpc>
                          <a:spcPct val="100000"/>
                        </a:lnSpc>
                        <a:spcBef>
                          <a:spcPts val="360"/>
                        </a:spcBef>
                      </a:pPr>
                      <a:r>
                        <a:rPr sz="1800" b="1" spc="-170" dirty="0">
                          <a:latin typeface="Arial"/>
                          <a:cs typeface="Arial"/>
                        </a:rPr>
                        <a:t>Da</a:t>
                      </a:r>
                      <a:r>
                        <a:rPr lang="en-US" sz="1800" b="1" spc="-170" dirty="0">
                          <a:latin typeface="Arial"/>
                          <a:cs typeface="Arial"/>
                        </a:rPr>
                        <a:t>t</a:t>
                      </a:r>
                      <a:r>
                        <a:rPr sz="1800" b="1" spc="-170" dirty="0">
                          <a:latin typeface="Arial"/>
                          <a:cs typeface="Arial"/>
                        </a:rPr>
                        <a:t>a</a:t>
                      </a:r>
                      <a:endParaRPr sz="1800" dirty="0">
                        <a:latin typeface="Arial"/>
                        <a:cs typeface="Arial"/>
                      </a:endParaRPr>
                    </a:p>
                  </a:txBody>
                  <a:tcPr marL="0" marR="0" marT="40341" marB="0">
                    <a:lnL w="19049">
                      <a:solidFill>
                        <a:srgbClr val="000000"/>
                      </a:solidFill>
                      <a:prstDash val="solid"/>
                    </a:lnL>
                    <a:lnR w="19049">
                      <a:solidFill>
                        <a:srgbClr val="000000"/>
                      </a:solidFill>
                      <a:prstDash val="solid"/>
                    </a:lnR>
                    <a:lnT w="19049">
                      <a:solidFill>
                        <a:srgbClr val="000000"/>
                      </a:solidFill>
                      <a:prstDash val="solid"/>
                    </a:lnT>
                    <a:lnB w="19049">
                      <a:solidFill>
                        <a:srgbClr val="000000"/>
                      </a:solidFill>
                      <a:prstDash val="solid"/>
                    </a:lnB>
                    <a:solidFill>
                      <a:srgbClr val="FFADD6"/>
                    </a:solidFill>
                  </a:tcPr>
                </a:tc>
                <a:tc hMerge="1">
                  <a:txBody>
                    <a:bodyPr/>
                    <a:lstStyle/>
                    <a:p>
                      <a:endParaRPr/>
                    </a:p>
                  </a:txBody>
                  <a:tcPr marL="0" marR="0" marT="0" marB="0"/>
                </a:tc>
                <a:tc>
                  <a:txBody>
                    <a:bodyPr/>
                    <a:lstStyle/>
                    <a:p>
                      <a:endParaRPr sz="1800">
                        <a:latin typeface="Arial"/>
                        <a:cs typeface="Arial"/>
                      </a:endParaRPr>
                    </a:p>
                  </a:txBody>
                  <a:tcPr marL="0" marR="0" marT="0" marB="0">
                    <a:lnL w="19049">
                      <a:solidFill>
                        <a:srgbClr val="000000"/>
                      </a:solidFill>
                      <a:prstDash val="solid"/>
                    </a:lnL>
                  </a:tcPr>
                </a:tc>
                <a:extLst>
                  <a:ext uri="{0D108BD9-81ED-4DB2-BD59-A6C34878D82A}">
                    <a16:rowId xmlns:a16="http://schemas.microsoft.com/office/drawing/2014/main" val="10000"/>
                  </a:ext>
                </a:extLst>
              </a:tr>
              <a:tr h="268941">
                <a:tc>
                  <a:txBody>
                    <a:bodyPr/>
                    <a:lstStyle/>
                    <a:p>
                      <a:endParaRPr sz="1800">
                        <a:latin typeface="Arial"/>
                        <a:cs typeface="Arial"/>
                      </a:endParaRPr>
                    </a:p>
                  </a:txBody>
                  <a:tcPr marL="0" marR="0" marT="0" marB="0">
                    <a:lnR w="19049">
                      <a:solidFill>
                        <a:srgbClr val="000000"/>
                      </a:solidFill>
                      <a:prstDash val="solid"/>
                    </a:lnR>
                    <a:lnT w="19049">
                      <a:solidFill>
                        <a:srgbClr val="000000"/>
                      </a:solidFill>
                      <a:prstDash val="solid"/>
                    </a:lnT>
                  </a:tcPr>
                </a:tc>
                <a:tc gridSpan="2">
                  <a:txBody>
                    <a:bodyPr/>
                    <a:lstStyle/>
                    <a:p>
                      <a:endParaRPr sz="1800">
                        <a:latin typeface="Arial"/>
                        <a:cs typeface="Arial"/>
                      </a:endParaRPr>
                    </a:p>
                  </a:txBody>
                  <a:tcPr marL="0" marR="0" marT="0" marB="0">
                    <a:lnL w="19049">
                      <a:solidFill>
                        <a:srgbClr val="000000"/>
                      </a:solidFill>
                      <a:prstDash val="solid"/>
                    </a:lnL>
                    <a:lnR w="19049">
                      <a:solidFill>
                        <a:srgbClr val="000000"/>
                      </a:solidFill>
                      <a:prstDash val="solid"/>
                    </a:lnR>
                    <a:lnT w="19049">
                      <a:solidFill>
                        <a:srgbClr val="000000"/>
                      </a:solidFill>
                      <a:prstDash val="solid"/>
                    </a:lnT>
                  </a:tcPr>
                </a:tc>
                <a:tc hMerge="1">
                  <a:txBody>
                    <a:bodyPr/>
                    <a:lstStyle/>
                    <a:p>
                      <a:endParaRPr/>
                    </a:p>
                  </a:txBody>
                  <a:tcPr marL="0" marR="0" marT="0" marB="0"/>
                </a:tc>
                <a:tc gridSpan="2">
                  <a:txBody>
                    <a:bodyPr/>
                    <a:lstStyle/>
                    <a:p>
                      <a:endParaRPr sz="1800">
                        <a:latin typeface="Arial"/>
                        <a:cs typeface="Arial"/>
                      </a:endParaRPr>
                    </a:p>
                  </a:txBody>
                  <a:tcPr marL="0" marR="0" marT="0" marB="0">
                    <a:lnL w="19049">
                      <a:solidFill>
                        <a:srgbClr val="000000"/>
                      </a:solidFill>
                      <a:prstDash val="solid"/>
                    </a:lnL>
                    <a:lnB w="19049">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12" name="object 12"/>
          <p:cNvSpPr/>
          <p:nvPr/>
        </p:nvSpPr>
        <p:spPr>
          <a:xfrm>
            <a:off x="3683934" y="2488856"/>
            <a:ext cx="2050676" cy="0"/>
          </a:xfrm>
          <a:custGeom>
            <a:avLst/>
            <a:gdLst/>
            <a:ahLst/>
            <a:cxnLst/>
            <a:rect l="l" t="t" r="r" b="b"/>
            <a:pathLst>
              <a:path w="2324100">
                <a:moveTo>
                  <a:pt x="0" y="0"/>
                </a:moveTo>
                <a:lnTo>
                  <a:pt x="2324099" y="0"/>
                </a:lnTo>
              </a:path>
            </a:pathLst>
          </a:custGeom>
          <a:ln w="19049">
            <a:solidFill>
              <a:srgbClr val="000000"/>
            </a:solidFill>
          </a:ln>
        </p:spPr>
        <p:txBody>
          <a:bodyPr wrap="square" lIns="0" tIns="0" rIns="0" bIns="0" rtlCol="0"/>
          <a:lstStyle/>
          <a:p>
            <a:endParaRPr sz="1588"/>
          </a:p>
        </p:txBody>
      </p:sp>
      <p:sp>
        <p:nvSpPr>
          <p:cNvPr id="13" name="object 13"/>
          <p:cNvSpPr/>
          <p:nvPr/>
        </p:nvSpPr>
        <p:spPr>
          <a:xfrm>
            <a:off x="4961404" y="2354385"/>
            <a:ext cx="0" cy="134471"/>
          </a:xfrm>
          <a:custGeom>
            <a:avLst/>
            <a:gdLst/>
            <a:ahLst/>
            <a:cxnLst/>
            <a:rect l="l" t="t" r="r" b="b"/>
            <a:pathLst>
              <a:path h="152400">
                <a:moveTo>
                  <a:pt x="0" y="152399"/>
                </a:moveTo>
                <a:lnTo>
                  <a:pt x="0" y="0"/>
                </a:lnTo>
              </a:path>
            </a:pathLst>
          </a:custGeom>
          <a:ln w="19049">
            <a:solidFill>
              <a:srgbClr val="000000"/>
            </a:solidFill>
          </a:ln>
        </p:spPr>
        <p:txBody>
          <a:bodyPr wrap="square" lIns="0" tIns="0" rIns="0" bIns="0" rtlCol="0"/>
          <a:lstStyle/>
          <a:p>
            <a:endParaRPr sz="1588"/>
          </a:p>
        </p:txBody>
      </p:sp>
      <p:sp>
        <p:nvSpPr>
          <p:cNvPr id="14" name="object 14"/>
          <p:cNvSpPr/>
          <p:nvPr/>
        </p:nvSpPr>
        <p:spPr>
          <a:xfrm>
            <a:off x="4490757" y="2152679"/>
            <a:ext cx="134471" cy="268941"/>
          </a:xfrm>
          <a:custGeom>
            <a:avLst/>
            <a:gdLst/>
            <a:ahLst/>
            <a:cxnLst/>
            <a:rect l="l" t="t" r="r" b="b"/>
            <a:pathLst>
              <a:path w="152400" h="304800">
                <a:moveTo>
                  <a:pt x="152399" y="0"/>
                </a:moveTo>
                <a:lnTo>
                  <a:pt x="0" y="304799"/>
                </a:lnTo>
              </a:path>
            </a:pathLst>
          </a:custGeom>
          <a:ln w="19049">
            <a:solidFill>
              <a:srgbClr val="000000"/>
            </a:solidFill>
          </a:ln>
        </p:spPr>
        <p:txBody>
          <a:bodyPr wrap="square" lIns="0" tIns="0" rIns="0" bIns="0" rtlCol="0"/>
          <a:lstStyle/>
          <a:p>
            <a:endParaRPr sz="1588"/>
          </a:p>
        </p:txBody>
      </p:sp>
      <p:sp>
        <p:nvSpPr>
          <p:cNvPr id="15" name="object 15"/>
          <p:cNvSpPr/>
          <p:nvPr/>
        </p:nvSpPr>
        <p:spPr>
          <a:xfrm>
            <a:off x="5095875" y="2287150"/>
            <a:ext cx="403412" cy="0"/>
          </a:xfrm>
          <a:custGeom>
            <a:avLst/>
            <a:gdLst/>
            <a:ahLst/>
            <a:cxnLst/>
            <a:rect l="l" t="t" r="r" b="b"/>
            <a:pathLst>
              <a:path w="457200">
                <a:moveTo>
                  <a:pt x="0" y="0"/>
                </a:moveTo>
                <a:lnTo>
                  <a:pt x="457199" y="0"/>
                </a:lnTo>
              </a:path>
            </a:pathLst>
          </a:custGeom>
          <a:ln w="19049">
            <a:solidFill>
              <a:srgbClr val="000000"/>
            </a:solidFill>
          </a:ln>
        </p:spPr>
        <p:txBody>
          <a:bodyPr wrap="square" lIns="0" tIns="0" rIns="0" bIns="0" rtlCol="0"/>
          <a:lstStyle/>
          <a:p>
            <a:endParaRPr sz="1588"/>
          </a:p>
        </p:txBody>
      </p:sp>
      <p:sp>
        <p:nvSpPr>
          <p:cNvPr id="16" name="object 16"/>
          <p:cNvSpPr/>
          <p:nvPr/>
        </p:nvSpPr>
        <p:spPr>
          <a:xfrm>
            <a:off x="2944345" y="2488856"/>
            <a:ext cx="403412" cy="0"/>
          </a:xfrm>
          <a:custGeom>
            <a:avLst/>
            <a:gdLst/>
            <a:ahLst/>
            <a:cxnLst/>
            <a:rect l="l" t="t" r="r" b="b"/>
            <a:pathLst>
              <a:path w="457200">
                <a:moveTo>
                  <a:pt x="0" y="0"/>
                </a:moveTo>
                <a:lnTo>
                  <a:pt x="457199" y="0"/>
                </a:lnTo>
              </a:path>
            </a:pathLst>
          </a:custGeom>
          <a:ln w="19049">
            <a:solidFill>
              <a:srgbClr val="000000"/>
            </a:solidFill>
          </a:ln>
        </p:spPr>
        <p:txBody>
          <a:bodyPr wrap="square" lIns="0" tIns="0" rIns="0" bIns="0" rtlCol="0"/>
          <a:lstStyle/>
          <a:p>
            <a:endParaRPr sz="1588"/>
          </a:p>
        </p:txBody>
      </p:sp>
      <p:sp>
        <p:nvSpPr>
          <p:cNvPr id="17" name="object 17"/>
          <p:cNvSpPr/>
          <p:nvPr/>
        </p:nvSpPr>
        <p:spPr>
          <a:xfrm>
            <a:off x="3078816" y="2354385"/>
            <a:ext cx="134471" cy="268941"/>
          </a:xfrm>
          <a:custGeom>
            <a:avLst/>
            <a:gdLst/>
            <a:ahLst/>
            <a:cxnLst/>
            <a:rect l="l" t="t" r="r" b="b"/>
            <a:pathLst>
              <a:path w="152400" h="304800">
                <a:moveTo>
                  <a:pt x="152399" y="0"/>
                </a:moveTo>
                <a:lnTo>
                  <a:pt x="0" y="304799"/>
                </a:lnTo>
              </a:path>
            </a:pathLst>
          </a:custGeom>
          <a:ln w="19049">
            <a:solidFill>
              <a:srgbClr val="000000"/>
            </a:solidFill>
          </a:ln>
        </p:spPr>
        <p:txBody>
          <a:bodyPr wrap="square" lIns="0" tIns="0" rIns="0" bIns="0" rtlCol="0"/>
          <a:lstStyle/>
          <a:p>
            <a:endParaRPr sz="1588"/>
          </a:p>
        </p:txBody>
      </p:sp>
      <p:sp>
        <p:nvSpPr>
          <p:cNvPr id="18" name="object 18"/>
          <p:cNvSpPr/>
          <p:nvPr/>
        </p:nvSpPr>
        <p:spPr>
          <a:xfrm>
            <a:off x="3337953" y="3362915"/>
            <a:ext cx="336176" cy="336176"/>
          </a:xfrm>
          <a:custGeom>
            <a:avLst/>
            <a:gdLst/>
            <a:ahLst/>
            <a:cxnLst/>
            <a:rect l="l" t="t" r="r" b="b"/>
            <a:pathLst>
              <a:path w="381000" h="381000">
                <a:moveTo>
                  <a:pt x="0" y="190499"/>
                </a:moveTo>
                <a:lnTo>
                  <a:pt x="5031" y="146819"/>
                </a:lnTo>
                <a:lnTo>
                  <a:pt x="19362" y="106722"/>
                </a:lnTo>
                <a:lnTo>
                  <a:pt x="41850" y="71351"/>
                </a:lnTo>
                <a:lnTo>
                  <a:pt x="71352" y="41850"/>
                </a:lnTo>
                <a:lnTo>
                  <a:pt x="106723" y="19362"/>
                </a:lnTo>
                <a:lnTo>
                  <a:pt x="146820" y="5031"/>
                </a:lnTo>
                <a:lnTo>
                  <a:pt x="190499" y="0"/>
                </a:lnTo>
                <a:lnTo>
                  <a:pt x="234179" y="5031"/>
                </a:lnTo>
                <a:lnTo>
                  <a:pt x="274276" y="19362"/>
                </a:lnTo>
                <a:lnTo>
                  <a:pt x="309647" y="41850"/>
                </a:lnTo>
                <a:lnTo>
                  <a:pt x="339149" y="71351"/>
                </a:lnTo>
                <a:lnTo>
                  <a:pt x="361637" y="106722"/>
                </a:lnTo>
                <a:lnTo>
                  <a:pt x="375968" y="146819"/>
                </a:lnTo>
                <a:lnTo>
                  <a:pt x="380999" y="190499"/>
                </a:lnTo>
                <a:lnTo>
                  <a:pt x="375968" y="234179"/>
                </a:lnTo>
                <a:lnTo>
                  <a:pt x="361637" y="274276"/>
                </a:lnTo>
                <a:lnTo>
                  <a:pt x="339149" y="309647"/>
                </a:lnTo>
                <a:lnTo>
                  <a:pt x="309647" y="339149"/>
                </a:lnTo>
                <a:lnTo>
                  <a:pt x="274276" y="361637"/>
                </a:lnTo>
                <a:lnTo>
                  <a:pt x="234179" y="375968"/>
                </a:lnTo>
                <a:lnTo>
                  <a:pt x="190499" y="380999"/>
                </a:lnTo>
                <a:lnTo>
                  <a:pt x="146820" y="375968"/>
                </a:lnTo>
                <a:lnTo>
                  <a:pt x="106723" y="361637"/>
                </a:lnTo>
                <a:lnTo>
                  <a:pt x="71352" y="339149"/>
                </a:lnTo>
                <a:lnTo>
                  <a:pt x="41850" y="309647"/>
                </a:lnTo>
                <a:lnTo>
                  <a:pt x="19362" y="274276"/>
                </a:lnTo>
                <a:lnTo>
                  <a:pt x="5031" y="234179"/>
                </a:lnTo>
                <a:lnTo>
                  <a:pt x="0" y="190499"/>
                </a:lnTo>
                <a:close/>
              </a:path>
            </a:pathLst>
          </a:custGeom>
          <a:ln w="19049">
            <a:solidFill>
              <a:srgbClr val="000000"/>
            </a:solidFill>
          </a:ln>
        </p:spPr>
        <p:txBody>
          <a:bodyPr wrap="square" lIns="0" tIns="0" rIns="0" bIns="0" rtlCol="0"/>
          <a:lstStyle/>
          <a:p>
            <a:endParaRPr sz="1588"/>
          </a:p>
        </p:txBody>
      </p:sp>
      <p:sp>
        <p:nvSpPr>
          <p:cNvPr id="19" name="object 19"/>
          <p:cNvSpPr txBox="1"/>
          <p:nvPr/>
        </p:nvSpPr>
        <p:spPr>
          <a:xfrm>
            <a:off x="3399026" y="3436874"/>
            <a:ext cx="213472" cy="190052"/>
          </a:xfrm>
          <a:prstGeom prst="rect">
            <a:avLst/>
          </a:prstGeom>
        </p:spPr>
        <p:txBody>
          <a:bodyPr vert="horz" wrap="square" lIns="0" tIns="0" rIns="0" bIns="0" rtlCol="0">
            <a:spAutoFit/>
          </a:bodyPr>
          <a:lstStyle/>
          <a:p>
            <a:pPr marL="11206"/>
            <a:r>
              <a:rPr sz="1235" b="1" spc="-40" dirty="0">
                <a:latin typeface="Arial"/>
                <a:cs typeface="Arial"/>
              </a:rPr>
              <a:t>=</a:t>
            </a:r>
            <a:r>
              <a:rPr sz="1235" b="1" spc="-124" dirty="0">
                <a:latin typeface="Arial"/>
                <a:cs typeface="Arial"/>
              </a:rPr>
              <a:t> </a:t>
            </a:r>
            <a:r>
              <a:rPr sz="1235" b="1" spc="-247" dirty="0">
                <a:latin typeface="Arial"/>
                <a:cs typeface="Arial"/>
              </a:rPr>
              <a:t>?</a:t>
            </a:r>
            <a:endParaRPr sz="1235">
              <a:latin typeface="Arial"/>
              <a:cs typeface="Arial"/>
            </a:endParaRPr>
          </a:p>
        </p:txBody>
      </p:sp>
      <p:sp>
        <p:nvSpPr>
          <p:cNvPr id="20" name="object 20"/>
          <p:cNvSpPr/>
          <p:nvPr/>
        </p:nvSpPr>
        <p:spPr>
          <a:xfrm>
            <a:off x="4826934" y="3228444"/>
            <a:ext cx="268941" cy="268941"/>
          </a:xfrm>
          <a:custGeom>
            <a:avLst/>
            <a:gdLst/>
            <a:ahLst/>
            <a:cxnLst/>
            <a:rect l="l" t="t" r="r" b="b"/>
            <a:pathLst>
              <a:path w="304800" h="304800">
                <a:moveTo>
                  <a:pt x="0" y="0"/>
                </a:moveTo>
                <a:lnTo>
                  <a:pt x="304799" y="152399"/>
                </a:lnTo>
                <a:lnTo>
                  <a:pt x="0" y="304799"/>
                </a:lnTo>
                <a:lnTo>
                  <a:pt x="0" y="0"/>
                </a:lnTo>
                <a:close/>
              </a:path>
            </a:pathLst>
          </a:custGeom>
          <a:ln w="19049">
            <a:solidFill>
              <a:srgbClr val="000000"/>
            </a:solidFill>
          </a:ln>
        </p:spPr>
        <p:txBody>
          <a:bodyPr wrap="square" lIns="0" tIns="0" rIns="0" bIns="0" rtlCol="0"/>
          <a:lstStyle/>
          <a:p>
            <a:endParaRPr sz="1588"/>
          </a:p>
        </p:txBody>
      </p:sp>
      <p:graphicFrame>
        <p:nvGraphicFramePr>
          <p:cNvPr id="21" name="object 21"/>
          <p:cNvGraphicFramePr>
            <a:graphicFrameLocks noGrp="1"/>
          </p:cNvGraphicFramePr>
          <p:nvPr/>
        </p:nvGraphicFramePr>
        <p:xfrm>
          <a:off x="3204882" y="2724179"/>
          <a:ext cx="1613644" cy="641312"/>
        </p:xfrm>
        <a:graphic>
          <a:graphicData uri="http://schemas.openxmlformats.org/drawingml/2006/table">
            <a:tbl>
              <a:tblPr firstRow="1" bandRow="1">
                <a:tableStyleId>{2D5ABB26-0587-4C30-8999-92F81FD0307C}</a:tableStyleId>
              </a:tblPr>
              <a:tblGrid>
                <a:gridCol w="292753">
                  <a:extLst>
                    <a:ext uri="{9D8B030D-6E8A-4147-A177-3AD203B41FA5}">
                      <a16:colId xmlns:a16="http://schemas.microsoft.com/office/drawing/2014/main" val="20000"/>
                    </a:ext>
                  </a:extLst>
                </a:gridCol>
                <a:gridCol w="294154">
                  <a:extLst>
                    <a:ext uri="{9D8B030D-6E8A-4147-A177-3AD203B41FA5}">
                      <a16:colId xmlns:a16="http://schemas.microsoft.com/office/drawing/2014/main" val="20001"/>
                    </a:ext>
                  </a:extLst>
                </a:gridCol>
                <a:gridCol w="488856">
                  <a:extLst>
                    <a:ext uri="{9D8B030D-6E8A-4147-A177-3AD203B41FA5}">
                      <a16:colId xmlns:a16="http://schemas.microsoft.com/office/drawing/2014/main" val="20002"/>
                    </a:ext>
                  </a:extLst>
                </a:gridCol>
                <a:gridCol w="431426">
                  <a:extLst>
                    <a:ext uri="{9D8B030D-6E8A-4147-A177-3AD203B41FA5}">
                      <a16:colId xmlns:a16="http://schemas.microsoft.com/office/drawing/2014/main" val="20003"/>
                    </a:ext>
                  </a:extLst>
                </a:gridCol>
                <a:gridCol w="106455">
                  <a:extLst>
                    <a:ext uri="{9D8B030D-6E8A-4147-A177-3AD203B41FA5}">
                      <a16:colId xmlns:a16="http://schemas.microsoft.com/office/drawing/2014/main" val="20004"/>
                    </a:ext>
                  </a:extLst>
                </a:gridCol>
              </a:tblGrid>
              <a:tr h="366992">
                <a:tc gridSpan="2">
                  <a:txBody>
                    <a:bodyPr/>
                    <a:lstStyle/>
                    <a:p>
                      <a:pPr marL="93980">
                        <a:lnSpc>
                          <a:spcPct val="100000"/>
                        </a:lnSpc>
                        <a:spcBef>
                          <a:spcPts val="360"/>
                        </a:spcBef>
                      </a:pPr>
                      <a:r>
                        <a:rPr sz="1800" b="1" spc="-195" dirty="0">
                          <a:latin typeface="Arial"/>
                          <a:cs typeface="Arial"/>
                        </a:rPr>
                        <a:t>TAG</a:t>
                      </a:r>
                      <a:endParaRPr sz="1800" dirty="0">
                        <a:latin typeface="Arial"/>
                        <a:cs typeface="Arial"/>
                      </a:endParaRPr>
                    </a:p>
                  </a:txBody>
                  <a:tcPr marL="0" marR="0" marT="40341" marB="0">
                    <a:lnL w="19049">
                      <a:solidFill>
                        <a:srgbClr val="000000"/>
                      </a:solidFill>
                      <a:prstDash val="solid"/>
                    </a:lnL>
                    <a:lnR w="19049">
                      <a:solidFill>
                        <a:srgbClr val="000000"/>
                      </a:solidFill>
                      <a:prstDash val="solid"/>
                    </a:lnR>
                    <a:lnT w="19049">
                      <a:solidFill>
                        <a:srgbClr val="000000"/>
                      </a:solidFill>
                      <a:prstDash val="solid"/>
                    </a:lnT>
                    <a:lnB w="19049">
                      <a:solidFill>
                        <a:srgbClr val="000000"/>
                      </a:solidFill>
                      <a:prstDash val="solid"/>
                    </a:lnB>
                    <a:solidFill>
                      <a:srgbClr val="D7AEFF"/>
                    </a:solidFill>
                  </a:tcPr>
                </a:tc>
                <a:tc hMerge="1">
                  <a:txBody>
                    <a:bodyPr/>
                    <a:lstStyle/>
                    <a:p>
                      <a:endParaRPr/>
                    </a:p>
                  </a:txBody>
                  <a:tcPr marL="0" marR="0" marT="0" marB="0"/>
                </a:tc>
                <a:tc gridSpan="2">
                  <a:txBody>
                    <a:bodyPr/>
                    <a:lstStyle/>
                    <a:p>
                      <a:pPr marL="318135">
                        <a:lnSpc>
                          <a:spcPct val="100000"/>
                        </a:lnSpc>
                        <a:spcBef>
                          <a:spcPts val="360"/>
                        </a:spcBef>
                      </a:pPr>
                      <a:r>
                        <a:rPr sz="1800" b="1" spc="-170" dirty="0">
                          <a:latin typeface="Arial"/>
                          <a:cs typeface="Arial"/>
                        </a:rPr>
                        <a:t>Da</a:t>
                      </a:r>
                      <a:r>
                        <a:rPr lang="en-US" sz="1800" b="1" spc="-170" dirty="0">
                          <a:latin typeface="Arial"/>
                          <a:cs typeface="Arial"/>
                        </a:rPr>
                        <a:t>t</a:t>
                      </a:r>
                      <a:r>
                        <a:rPr sz="1800" b="1" spc="-170" dirty="0">
                          <a:latin typeface="Arial"/>
                          <a:cs typeface="Arial"/>
                        </a:rPr>
                        <a:t>a</a:t>
                      </a:r>
                      <a:endParaRPr sz="1800" dirty="0">
                        <a:latin typeface="Arial"/>
                        <a:cs typeface="Arial"/>
                      </a:endParaRPr>
                    </a:p>
                  </a:txBody>
                  <a:tcPr marL="0" marR="0" marT="40341" marB="0">
                    <a:lnL w="19049">
                      <a:solidFill>
                        <a:srgbClr val="000000"/>
                      </a:solidFill>
                      <a:prstDash val="solid"/>
                    </a:lnL>
                    <a:lnR w="19049">
                      <a:solidFill>
                        <a:srgbClr val="000000"/>
                      </a:solidFill>
                      <a:prstDash val="solid"/>
                    </a:lnR>
                    <a:lnT w="19049">
                      <a:solidFill>
                        <a:srgbClr val="000000"/>
                      </a:solidFill>
                      <a:prstDash val="solid"/>
                    </a:lnT>
                    <a:lnB w="19049">
                      <a:solidFill>
                        <a:srgbClr val="000000"/>
                      </a:solidFill>
                      <a:prstDash val="solid"/>
                    </a:lnB>
                    <a:solidFill>
                      <a:srgbClr val="FFADD6"/>
                    </a:solidFill>
                  </a:tcPr>
                </a:tc>
                <a:tc hMerge="1">
                  <a:txBody>
                    <a:bodyPr/>
                    <a:lstStyle/>
                    <a:p>
                      <a:endParaRPr/>
                    </a:p>
                  </a:txBody>
                  <a:tcPr marL="0" marR="0" marT="0" marB="0"/>
                </a:tc>
                <a:tc>
                  <a:txBody>
                    <a:bodyPr/>
                    <a:lstStyle/>
                    <a:p>
                      <a:endParaRPr sz="1800">
                        <a:latin typeface="Arial"/>
                        <a:cs typeface="Arial"/>
                      </a:endParaRPr>
                    </a:p>
                  </a:txBody>
                  <a:tcPr marL="0" marR="0" marT="0" marB="0">
                    <a:lnL w="19049">
                      <a:solidFill>
                        <a:srgbClr val="000000"/>
                      </a:solidFill>
                      <a:prstDash val="solid"/>
                    </a:lnL>
                  </a:tcPr>
                </a:tc>
                <a:extLst>
                  <a:ext uri="{0D108BD9-81ED-4DB2-BD59-A6C34878D82A}">
                    <a16:rowId xmlns:a16="http://schemas.microsoft.com/office/drawing/2014/main" val="10000"/>
                  </a:ext>
                </a:extLst>
              </a:tr>
              <a:tr h="268941">
                <a:tc>
                  <a:txBody>
                    <a:bodyPr/>
                    <a:lstStyle/>
                    <a:p>
                      <a:endParaRPr sz="1800">
                        <a:latin typeface="Arial"/>
                        <a:cs typeface="Arial"/>
                      </a:endParaRPr>
                    </a:p>
                  </a:txBody>
                  <a:tcPr marL="0" marR="0" marT="0" marB="0">
                    <a:lnR w="19049">
                      <a:solidFill>
                        <a:srgbClr val="000000"/>
                      </a:solidFill>
                      <a:prstDash val="solid"/>
                    </a:lnR>
                    <a:lnT w="19049">
                      <a:solidFill>
                        <a:srgbClr val="000000"/>
                      </a:solidFill>
                      <a:prstDash val="solid"/>
                    </a:lnT>
                  </a:tcPr>
                </a:tc>
                <a:tc gridSpan="2">
                  <a:txBody>
                    <a:bodyPr/>
                    <a:lstStyle/>
                    <a:p>
                      <a:endParaRPr sz="1800">
                        <a:latin typeface="Arial"/>
                        <a:cs typeface="Arial"/>
                      </a:endParaRPr>
                    </a:p>
                  </a:txBody>
                  <a:tcPr marL="0" marR="0" marT="0" marB="0">
                    <a:lnL w="19049">
                      <a:solidFill>
                        <a:srgbClr val="000000"/>
                      </a:solidFill>
                      <a:prstDash val="solid"/>
                    </a:lnL>
                    <a:lnR w="19049">
                      <a:solidFill>
                        <a:srgbClr val="000000"/>
                      </a:solidFill>
                      <a:prstDash val="solid"/>
                    </a:lnR>
                    <a:lnT w="19049">
                      <a:solidFill>
                        <a:srgbClr val="000000"/>
                      </a:solidFill>
                      <a:prstDash val="solid"/>
                    </a:lnT>
                  </a:tcPr>
                </a:tc>
                <a:tc hMerge="1">
                  <a:txBody>
                    <a:bodyPr/>
                    <a:lstStyle/>
                    <a:p>
                      <a:endParaRPr/>
                    </a:p>
                  </a:txBody>
                  <a:tcPr marL="0" marR="0" marT="0" marB="0"/>
                </a:tc>
                <a:tc gridSpan="2">
                  <a:txBody>
                    <a:bodyPr/>
                    <a:lstStyle/>
                    <a:p>
                      <a:endParaRPr sz="1800">
                        <a:latin typeface="Arial"/>
                        <a:cs typeface="Arial"/>
                      </a:endParaRPr>
                    </a:p>
                  </a:txBody>
                  <a:tcPr marL="0" marR="0" marT="0" marB="0">
                    <a:lnL w="19049">
                      <a:solidFill>
                        <a:srgbClr val="000000"/>
                      </a:solidFill>
                      <a:prstDash val="solid"/>
                    </a:lnL>
                    <a:lnB w="19049">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22" name="object 22"/>
          <p:cNvSpPr/>
          <p:nvPr/>
        </p:nvSpPr>
        <p:spPr>
          <a:xfrm>
            <a:off x="3683934" y="3564620"/>
            <a:ext cx="2050676" cy="0"/>
          </a:xfrm>
          <a:custGeom>
            <a:avLst/>
            <a:gdLst/>
            <a:ahLst/>
            <a:cxnLst/>
            <a:rect l="l" t="t" r="r" b="b"/>
            <a:pathLst>
              <a:path w="2324100">
                <a:moveTo>
                  <a:pt x="0" y="0"/>
                </a:moveTo>
                <a:lnTo>
                  <a:pt x="2324099" y="0"/>
                </a:lnTo>
              </a:path>
            </a:pathLst>
          </a:custGeom>
          <a:ln w="19049">
            <a:solidFill>
              <a:srgbClr val="000000"/>
            </a:solidFill>
          </a:ln>
        </p:spPr>
        <p:txBody>
          <a:bodyPr wrap="square" lIns="0" tIns="0" rIns="0" bIns="0" rtlCol="0"/>
          <a:lstStyle/>
          <a:p>
            <a:endParaRPr sz="1588"/>
          </a:p>
        </p:txBody>
      </p:sp>
      <p:sp>
        <p:nvSpPr>
          <p:cNvPr id="23" name="object 23"/>
          <p:cNvSpPr/>
          <p:nvPr/>
        </p:nvSpPr>
        <p:spPr>
          <a:xfrm>
            <a:off x="4961404" y="3430150"/>
            <a:ext cx="0" cy="134471"/>
          </a:xfrm>
          <a:custGeom>
            <a:avLst/>
            <a:gdLst/>
            <a:ahLst/>
            <a:cxnLst/>
            <a:rect l="l" t="t" r="r" b="b"/>
            <a:pathLst>
              <a:path h="152400">
                <a:moveTo>
                  <a:pt x="0" y="152399"/>
                </a:moveTo>
                <a:lnTo>
                  <a:pt x="0" y="0"/>
                </a:lnTo>
              </a:path>
            </a:pathLst>
          </a:custGeom>
          <a:ln w="19049">
            <a:solidFill>
              <a:srgbClr val="000000"/>
            </a:solidFill>
          </a:ln>
        </p:spPr>
        <p:txBody>
          <a:bodyPr wrap="square" lIns="0" tIns="0" rIns="0" bIns="0" rtlCol="0"/>
          <a:lstStyle/>
          <a:p>
            <a:endParaRPr sz="1588"/>
          </a:p>
        </p:txBody>
      </p:sp>
      <p:sp>
        <p:nvSpPr>
          <p:cNvPr id="24" name="object 24"/>
          <p:cNvSpPr/>
          <p:nvPr/>
        </p:nvSpPr>
        <p:spPr>
          <a:xfrm>
            <a:off x="4490757" y="3228444"/>
            <a:ext cx="134471" cy="268941"/>
          </a:xfrm>
          <a:custGeom>
            <a:avLst/>
            <a:gdLst/>
            <a:ahLst/>
            <a:cxnLst/>
            <a:rect l="l" t="t" r="r" b="b"/>
            <a:pathLst>
              <a:path w="152400" h="304800">
                <a:moveTo>
                  <a:pt x="152399" y="0"/>
                </a:moveTo>
                <a:lnTo>
                  <a:pt x="0" y="304799"/>
                </a:lnTo>
              </a:path>
            </a:pathLst>
          </a:custGeom>
          <a:ln w="19049">
            <a:solidFill>
              <a:srgbClr val="000000"/>
            </a:solidFill>
          </a:ln>
        </p:spPr>
        <p:txBody>
          <a:bodyPr wrap="square" lIns="0" tIns="0" rIns="0" bIns="0" rtlCol="0"/>
          <a:lstStyle/>
          <a:p>
            <a:endParaRPr sz="1588"/>
          </a:p>
        </p:txBody>
      </p:sp>
      <p:sp>
        <p:nvSpPr>
          <p:cNvPr id="25" name="object 25"/>
          <p:cNvSpPr/>
          <p:nvPr/>
        </p:nvSpPr>
        <p:spPr>
          <a:xfrm>
            <a:off x="5095875" y="3362914"/>
            <a:ext cx="403412" cy="0"/>
          </a:xfrm>
          <a:custGeom>
            <a:avLst/>
            <a:gdLst/>
            <a:ahLst/>
            <a:cxnLst/>
            <a:rect l="l" t="t" r="r" b="b"/>
            <a:pathLst>
              <a:path w="457200">
                <a:moveTo>
                  <a:pt x="0" y="0"/>
                </a:moveTo>
                <a:lnTo>
                  <a:pt x="457199" y="0"/>
                </a:lnTo>
              </a:path>
            </a:pathLst>
          </a:custGeom>
          <a:ln w="19049">
            <a:solidFill>
              <a:srgbClr val="000000"/>
            </a:solidFill>
          </a:ln>
        </p:spPr>
        <p:txBody>
          <a:bodyPr wrap="square" lIns="0" tIns="0" rIns="0" bIns="0" rtlCol="0"/>
          <a:lstStyle/>
          <a:p>
            <a:endParaRPr sz="1588"/>
          </a:p>
        </p:txBody>
      </p:sp>
      <p:sp>
        <p:nvSpPr>
          <p:cNvPr id="26" name="object 26"/>
          <p:cNvSpPr/>
          <p:nvPr/>
        </p:nvSpPr>
        <p:spPr>
          <a:xfrm>
            <a:off x="2944345" y="3564620"/>
            <a:ext cx="403412" cy="0"/>
          </a:xfrm>
          <a:custGeom>
            <a:avLst/>
            <a:gdLst/>
            <a:ahLst/>
            <a:cxnLst/>
            <a:rect l="l" t="t" r="r" b="b"/>
            <a:pathLst>
              <a:path w="457200">
                <a:moveTo>
                  <a:pt x="0" y="0"/>
                </a:moveTo>
                <a:lnTo>
                  <a:pt x="457199" y="0"/>
                </a:lnTo>
              </a:path>
            </a:pathLst>
          </a:custGeom>
          <a:ln w="19049">
            <a:solidFill>
              <a:srgbClr val="000000"/>
            </a:solidFill>
          </a:ln>
        </p:spPr>
        <p:txBody>
          <a:bodyPr wrap="square" lIns="0" tIns="0" rIns="0" bIns="0" rtlCol="0"/>
          <a:lstStyle/>
          <a:p>
            <a:endParaRPr sz="1588"/>
          </a:p>
        </p:txBody>
      </p:sp>
      <p:sp>
        <p:nvSpPr>
          <p:cNvPr id="27" name="object 27"/>
          <p:cNvSpPr/>
          <p:nvPr/>
        </p:nvSpPr>
        <p:spPr>
          <a:xfrm>
            <a:off x="3078816" y="3430150"/>
            <a:ext cx="134471" cy="268941"/>
          </a:xfrm>
          <a:custGeom>
            <a:avLst/>
            <a:gdLst/>
            <a:ahLst/>
            <a:cxnLst/>
            <a:rect l="l" t="t" r="r" b="b"/>
            <a:pathLst>
              <a:path w="152400" h="304800">
                <a:moveTo>
                  <a:pt x="152399" y="0"/>
                </a:moveTo>
                <a:lnTo>
                  <a:pt x="0" y="304799"/>
                </a:lnTo>
              </a:path>
            </a:pathLst>
          </a:custGeom>
          <a:ln w="19049">
            <a:solidFill>
              <a:srgbClr val="000000"/>
            </a:solidFill>
          </a:ln>
        </p:spPr>
        <p:txBody>
          <a:bodyPr wrap="square" lIns="0" tIns="0" rIns="0" bIns="0" rtlCol="0"/>
          <a:lstStyle/>
          <a:p>
            <a:endParaRPr sz="1588"/>
          </a:p>
        </p:txBody>
      </p:sp>
      <p:sp>
        <p:nvSpPr>
          <p:cNvPr id="28" name="object 28"/>
          <p:cNvSpPr/>
          <p:nvPr/>
        </p:nvSpPr>
        <p:spPr>
          <a:xfrm>
            <a:off x="3337953" y="5043797"/>
            <a:ext cx="336176" cy="336176"/>
          </a:xfrm>
          <a:custGeom>
            <a:avLst/>
            <a:gdLst/>
            <a:ahLst/>
            <a:cxnLst/>
            <a:rect l="l" t="t" r="r" b="b"/>
            <a:pathLst>
              <a:path w="381000" h="381000">
                <a:moveTo>
                  <a:pt x="0" y="190499"/>
                </a:moveTo>
                <a:lnTo>
                  <a:pt x="5031" y="146820"/>
                </a:lnTo>
                <a:lnTo>
                  <a:pt x="19362" y="106723"/>
                </a:lnTo>
                <a:lnTo>
                  <a:pt x="41850" y="71352"/>
                </a:lnTo>
                <a:lnTo>
                  <a:pt x="71352" y="41850"/>
                </a:lnTo>
                <a:lnTo>
                  <a:pt x="106723" y="19362"/>
                </a:lnTo>
                <a:lnTo>
                  <a:pt x="146820" y="5031"/>
                </a:lnTo>
                <a:lnTo>
                  <a:pt x="190499" y="0"/>
                </a:lnTo>
                <a:lnTo>
                  <a:pt x="234179" y="5031"/>
                </a:lnTo>
                <a:lnTo>
                  <a:pt x="274276" y="19362"/>
                </a:lnTo>
                <a:lnTo>
                  <a:pt x="309647" y="41850"/>
                </a:lnTo>
                <a:lnTo>
                  <a:pt x="339149" y="71351"/>
                </a:lnTo>
                <a:lnTo>
                  <a:pt x="361637" y="106722"/>
                </a:lnTo>
                <a:lnTo>
                  <a:pt x="375968" y="146819"/>
                </a:lnTo>
                <a:lnTo>
                  <a:pt x="380999" y="190499"/>
                </a:lnTo>
                <a:lnTo>
                  <a:pt x="375968" y="234179"/>
                </a:lnTo>
                <a:lnTo>
                  <a:pt x="361637" y="274276"/>
                </a:lnTo>
                <a:lnTo>
                  <a:pt x="339149" y="309647"/>
                </a:lnTo>
                <a:lnTo>
                  <a:pt x="309647" y="339149"/>
                </a:lnTo>
                <a:lnTo>
                  <a:pt x="274276" y="361637"/>
                </a:lnTo>
                <a:lnTo>
                  <a:pt x="234179" y="375968"/>
                </a:lnTo>
                <a:lnTo>
                  <a:pt x="190499" y="380999"/>
                </a:lnTo>
                <a:lnTo>
                  <a:pt x="146820" y="375968"/>
                </a:lnTo>
                <a:lnTo>
                  <a:pt x="106723" y="361637"/>
                </a:lnTo>
                <a:lnTo>
                  <a:pt x="71352" y="339149"/>
                </a:lnTo>
                <a:lnTo>
                  <a:pt x="41850" y="309647"/>
                </a:lnTo>
                <a:lnTo>
                  <a:pt x="19362" y="274276"/>
                </a:lnTo>
                <a:lnTo>
                  <a:pt x="5031" y="234179"/>
                </a:lnTo>
                <a:lnTo>
                  <a:pt x="0" y="190499"/>
                </a:lnTo>
                <a:close/>
              </a:path>
            </a:pathLst>
          </a:custGeom>
          <a:ln w="19049">
            <a:solidFill>
              <a:srgbClr val="000000"/>
            </a:solidFill>
          </a:ln>
        </p:spPr>
        <p:txBody>
          <a:bodyPr wrap="square" lIns="0" tIns="0" rIns="0" bIns="0" rtlCol="0"/>
          <a:lstStyle/>
          <a:p>
            <a:endParaRPr sz="1588"/>
          </a:p>
        </p:txBody>
      </p:sp>
      <p:sp>
        <p:nvSpPr>
          <p:cNvPr id="29" name="object 29"/>
          <p:cNvSpPr txBox="1"/>
          <p:nvPr/>
        </p:nvSpPr>
        <p:spPr>
          <a:xfrm>
            <a:off x="3399026" y="5117756"/>
            <a:ext cx="213472" cy="190052"/>
          </a:xfrm>
          <a:prstGeom prst="rect">
            <a:avLst/>
          </a:prstGeom>
        </p:spPr>
        <p:txBody>
          <a:bodyPr vert="horz" wrap="square" lIns="0" tIns="0" rIns="0" bIns="0" rtlCol="0">
            <a:spAutoFit/>
          </a:bodyPr>
          <a:lstStyle/>
          <a:p>
            <a:pPr marL="11206"/>
            <a:r>
              <a:rPr sz="1235" b="1" spc="-40" dirty="0">
                <a:latin typeface="Arial"/>
                <a:cs typeface="Arial"/>
              </a:rPr>
              <a:t>=</a:t>
            </a:r>
            <a:r>
              <a:rPr sz="1235" b="1" spc="-124" dirty="0">
                <a:latin typeface="Arial"/>
                <a:cs typeface="Arial"/>
              </a:rPr>
              <a:t> </a:t>
            </a:r>
            <a:r>
              <a:rPr sz="1235" b="1" spc="-247" dirty="0">
                <a:latin typeface="Arial"/>
                <a:cs typeface="Arial"/>
              </a:rPr>
              <a:t>?</a:t>
            </a:r>
            <a:endParaRPr sz="1235">
              <a:latin typeface="Arial"/>
              <a:cs typeface="Arial"/>
            </a:endParaRPr>
          </a:p>
        </p:txBody>
      </p:sp>
      <p:sp>
        <p:nvSpPr>
          <p:cNvPr id="30" name="object 30"/>
          <p:cNvSpPr/>
          <p:nvPr/>
        </p:nvSpPr>
        <p:spPr>
          <a:xfrm>
            <a:off x="4826934" y="4909326"/>
            <a:ext cx="268941" cy="268941"/>
          </a:xfrm>
          <a:custGeom>
            <a:avLst/>
            <a:gdLst/>
            <a:ahLst/>
            <a:cxnLst/>
            <a:rect l="l" t="t" r="r" b="b"/>
            <a:pathLst>
              <a:path w="304800" h="304800">
                <a:moveTo>
                  <a:pt x="0" y="0"/>
                </a:moveTo>
                <a:lnTo>
                  <a:pt x="304799" y="152399"/>
                </a:lnTo>
                <a:lnTo>
                  <a:pt x="0" y="304799"/>
                </a:lnTo>
                <a:lnTo>
                  <a:pt x="0" y="0"/>
                </a:lnTo>
                <a:close/>
              </a:path>
            </a:pathLst>
          </a:custGeom>
          <a:ln w="19049">
            <a:solidFill>
              <a:srgbClr val="000000"/>
            </a:solidFill>
          </a:ln>
        </p:spPr>
        <p:txBody>
          <a:bodyPr wrap="square" lIns="0" tIns="0" rIns="0" bIns="0" rtlCol="0"/>
          <a:lstStyle/>
          <a:p>
            <a:endParaRPr sz="1588"/>
          </a:p>
        </p:txBody>
      </p:sp>
      <p:graphicFrame>
        <p:nvGraphicFramePr>
          <p:cNvPr id="31" name="object 31"/>
          <p:cNvGraphicFramePr>
            <a:graphicFrameLocks noGrp="1"/>
          </p:cNvGraphicFramePr>
          <p:nvPr/>
        </p:nvGraphicFramePr>
        <p:xfrm>
          <a:off x="3204882" y="4405061"/>
          <a:ext cx="1613644" cy="641312"/>
        </p:xfrm>
        <a:graphic>
          <a:graphicData uri="http://schemas.openxmlformats.org/drawingml/2006/table">
            <a:tbl>
              <a:tblPr firstRow="1" bandRow="1">
                <a:tableStyleId>{2D5ABB26-0587-4C30-8999-92F81FD0307C}</a:tableStyleId>
              </a:tblPr>
              <a:tblGrid>
                <a:gridCol w="292753">
                  <a:extLst>
                    <a:ext uri="{9D8B030D-6E8A-4147-A177-3AD203B41FA5}">
                      <a16:colId xmlns:a16="http://schemas.microsoft.com/office/drawing/2014/main" val="20000"/>
                    </a:ext>
                  </a:extLst>
                </a:gridCol>
                <a:gridCol w="294154">
                  <a:extLst>
                    <a:ext uri="{9D8B030D-6E8A-4147-A177-3AD203B41FA5}">
                      <a16:colId xmlns:a16="http://schemas.microsoft.com/office/drawing/2014/main" val="20001"/>
                    </a:ext>
                  </a:extLst>
                </a:gridCol>
                <a:gridCol w="488856">
                  <a:extLst>
                    <a:ext uri="{9D8B030D-6E8A-4147-A177-3AD203B41FA5}">
                      <a16:colId xmlns:a16="http://schemas.microsoft.com/office/drawing/2014/main" val="20002"/>
                    </a:ext>
                  </a:extLst>
                </a:gridCol>
                <a:gridCol w="431426">
                  <a:extLst>
                    <a:ext uri="{9D8B030D-6E8A-4147-A177-3AD203B41FA5}">
                      <a16:colId xmlns:a16="http://schemas.microsoft.com/office/drawing/2014/main" val="20003"/>
                    </a:ext>
                  </a:extLst>
                </a:gridCol>
                <a:gridCol w="106455">
                  <a:extLst>
                    <a:ext uri="{9D8B030D-6E8A-4147-A177-3AD203B41FA5}">
                      <a16:colId xmlns:a16="http://schemas.microsoft.com/office/drawing/2014/main" val="20004"/>
                    </a:ext>
                  </a:extLst>
                </a:gridCol>
              </a:tblGrid>
              <a:tr h="366992">
                <a:tc gridSpan="2">
                  <a:txBody>
                    <a:bodyPr/>
                    <a:lstStyle/>
                    <a:p>
                      <a:pPr marL="93980">
                        <a:lnSpc>
                          <a:spcPct val="100000"/>
                        </a:lnSpc>
                        <a:spcBef>
                          <a:spcPts val="360"/>
                        </a:spcBef>
                      </a:pPr>
                      <a:r>
                        <a:rPr sz="1800" b="1" spc="-195" dirty="0">
                          <a:latin typeface="Arial"/>
                          <a:cs typeface="Arial"/>
                        </a:rPr>
                        <a:t>TAG</a:t>
                      </a:r>
                      <a:endParaRPr sz="1800" dirty="0">
                        <a:latin typeface="Arial"/>
                        <a:cs typeface="Arial"/>
                      </a:endParaRPr>
                    </a:p>
                  </a:txBody>
                  <a:tcPr marL="0" marR="0" marT="40341" marB="0">
                    <a:lnL w="19049">
                      <a:solidFill>
                        <a:srgbClr val="000000"/>
                      </a:solidFill>
                      <a:prstDash val="solid"/>
                    </a:lnL>
                    <a:lnR w="19049">
                      <a:solidFill>
                        <a:srgbClr val="000000"/>
                      </a:solidFill>
                      <a:prstDash val="solid"/>
                    </a:lnR>
                    <a:lnT w="19049">
                      <a:solidFill>
                        <a:srgbClr val="000000"/>
                      </a:solidFill>
                      <a:prstDash val="solid"/>
                    </a:lnT>
                    <a:lnB w="19049">
                      <a:solidFill>
                        <a:srgbClr val="000000"/>
                      </a:solidFill>
                      <a:prstDash val="solid"/>
                    </a:lnB>
                    <a:solidFill>
                      <a:srgbClr val="D7AEFF"/>
                    </a:solidFill>
                  </a:tcPr>
                </a:tc>
                <a:tc hMerge="1">
                  <a:txBody>
                    <a:bodyPr/>
                    <a:lstStyle/>
                    <a:p>
                      <a:endParaRPr/>
                    </a:p>
                  </a:txBody>
                  <a:tcPr marL="0" marR="0" marT="0" marB="0"/>
                </a:tc>
                <a:tc gridSpan="2">
                  <a:txBody>
                    <a:bodyPr/>
                    <a:lstStyle/>
                    <a:p>
                      <a:pPr marL="318135">
                        <a:lnSpc>
                          <a:spcPct val="100000"/>
                        </a:lnSpc>
                        <a:spcBef>
                          <a:spcPts val="360"/>
                        </a:spcBef>
                      </a:pPr>
                      <a:r>
                        <a:rPr sz="1800" b="1" spc="-170" dirty="0">
                          <a:latin typeface="Arial"/>
                          <a:cs typeface="Arial"/>
                        </a:rPr>
                        <a:t>Da</a:t>
                      </a:r>
                      <a:r>
                        <a:rPr lang="en-US" sz="1800" b="1" spc="-170" dirty="0">
                          <a:latin typeface="Arial"/>
                          <a:cs typeface="Arial"/>
                        </a:rPr>
                        <a:t>t</a:t>
                      </a:r>
                      <a:r>
                        <a:rPr sz="1800" b="1" spc="-170" dirty="0">
                          <a:latin typeface="Arial"/>
                          <a:cs typeface="Arial"/>
                        </a:rPr>
                        <a:t>a</a:t>
                      </a:r>
                      <a:endParaRPr sz="1800" dirty="0">
                        <a:latin typeface="Arial"/>
                        <a:cs typeface="Arial"/>
                      </a:endParaRPr>
                    </a:p>
                  </a:txBody>
                  <a:tcPr marL="0" marR="0" marT="40341" marB="0">
                    <a:lnL w="19049">
                      <a:solidFill>
                        <a:srgbClr val="000000"/>
                      </a:solidFill>
                      <a:prstDash val="solid"/>
                    </a:lnL>
                    <a:lnR w="19049">
                      <a:solidFill>
                        <a:srgbClr val="000000"/>
                      </a:solidFill>
                      <a:prstDash val="solid"/>
                    </a:lnR>
                    <a:lnT w="19049">
                      <a:solidFill>
                        <a:srgbClr val="000000"/>
                      </a:solidFill>
                      <a:prstDash val="solid"/>
                    </a:lnT>
                    <a:lnB w="19049">
                      <a:solidFill>
                        <a:srgbClr val="000000"/>
                      </a:solidFill>
                      <a:prstDash val="solid"/>
                    </a:lnB>
                    <a:solidFill>
                      <a:srgbClr val="FFADD6"/>
                    </a:solidFill>
                  </a:tcPr>
                </a:tc>
                <a:tc hMerge="1">
                  <a:txBody>
                    <a:bodyPr/>
                    <a:lstStyle/>
                    <a:p>
                      <a:endParaRPr/>
                    </a:p>
                  </a:txBody>
                  <a:tcPr marL="0" marR="0" marT="0" marB="0"/>
                </a:tc>
                <a:tc>
                  <a:txBody>
                    <a:bodyPr/>
                    <a:lstStyle/>
                    <a:p>
                      <a:endParaRPr sz="1800">
                        <a:latin typeface="Arial"/>
                        <a:cs typeface="Arial"/>
                      </a:endParaRPr>
                    </a:p>
                  </a:txBody>
                  <a:tcPr marL="0" marR="0" marT="0" marB="0">
                    <a:lnL w="19049">
                      <a:solidFill>
                        <a:srgbClr val="000000"/>
                      </a:solidFill>
                      <a:prstDash val="solid"/>
                    </a:lnL>
                  </a:tcPr>
                </a:tc>
                <a:extLst>
                  <a:ext uri="{0D108BD9-81ED-4DB2-BD59-A6C34878D82A}">
                    <a16:rowId xmlns:a16="http://schemas.microsoft.com/office/drawing/2014/main" val="10000"/>
                  </a:ext>
                </a:extLst>
              </a:tr>
              <a:tr h="268941">
                <a:tc>
                  <a:txBody>
                    <a:bodyPr/>
                    <a:lstStyle/>
                    <a:p>
                      <a:endParaRPr sz="1800">
                        <a:latin typeface="Arial"/>
                        <a:cs typeface="Arial"/>
                      </a:endParaRPr>
                    </a:p>
                  </a:txBody>
                  <a:tcPr marL="0" marR="0" marT="0" marB="0">
                    <a:lnR w="19049">
                      <a:solidFill>
                        <a:srgbClr val="000000"/>
                      </a:solidFill>
                      <a:prstDash val="solid"/>
                    </a:lnR>
                    <a:lnT w="19049">
                      <a:solidFill>
                        <a:srgbClr val="000000"/>
                      </a:solidFill>
                      <a:prstDash val="solid"/>
                    </a:lnT>
                  </a:tcPr>
                </a:tc>
                <a:tc gridSpan="2">
                  <a:txBody>
                    <a:bodyPr/>
                    <a:lstStyle/>
                    <a:p>
                      <a:endParaRPr sz="1800">
                        <a:latin typeface="Arial"/>
                        <a:cs typeface="Arial"/>
                      </a:endParaRPr>
                    </a:p>
                  </a:txBody>
                  <a:tcPr marL="0" marR="0" marT="0" marB="0">
                    <a:lnL w="19049">
                      <a:solidFill>
                        <a:srgbClr val="000000"/>
                      </a:solidFill>
                      <a:prstDash val="solid"/>
                    </a:lnL>
                    <a:lnR w="19049">
                      <a:solidFill>
                        <a:srgbClr val="000000"/>
                      </a:solidFill>
                      <a:prstDash val="solid"/>
                    </a:lnR>
                    <a:lnT w="19049">
                      <a:solidFill>
                        <a:srgbClr val="000000"/>
                      </a:solidFill>
                      <a:prstDash val="solid"/>
                    </a:lnT>
                  </a:tcPr>
                </a:tc>
                <a:tc hMerge="1">
                  <a:txBody>
                    <a:bodyPr/>
                    <a:lstStyle/>
                    <a:p>
                      <a:endParaRPr/>
                    </a:p>
                  </a:txBody>
                  <a:tcPr marL="0" marR="0" marT="0" marB="0"/>
                </a:tc>
                <a:tc gridSpan="2">
                  <a:txBody>
                    <a:bodyPr/>
                    <a:lstStyle/>
                    <a:p>
                      <a:endParaRPr sz="1800">
                        <a:latin typeface="Arial"/>
                        <a:cs typeface="Arial"/>
                      </a:endParaRPr>
                    </a:p>
                  </a:txBody>
                  <a:tcPr marL="0" marR="0" marT="0" marB="0">
                    <a:lnL w="19049">
                      <a:solidFill>
                        <a:srgbClr val="000000"/>
                      </a:solidFill>
                      <a:prstDash val="solid"/>
                    </a:lnL>
                    <a:lnB w="19049">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2" name="object 32"/>
          <p:cNvSpPr/>
          <p:nvPr/>
        </p:nvSpPr>
        <p:spPr>
          <a:xfrm>
            <a:off x="3683934" y="5245503"/>
            <a:ext cx="2050676" cy="0"/>
          </a:xfrm>
          <a:custGeom>
            <a:avLst/>
            <a:gdLst/>
            <a:ahLst/>
            <a:cxnLst/>
            <a:rect l="l" t="t" r="r" b="b"/>
            <a:pathLst>
              <a:path w="2324100">
                <a:moveTo>
                  <a:pt x="0" y="0"/>
                </a:moveTo>
                <a:lnTo>
                  <a:pt x="2324099" y="0"/>
                </a:lnTo>
              </a:path>
            </a:pathLst>
          </a:custGeom>
          <a:ln w="19049">
            <a:solidFill>
              <a:srgbClr val="000000"/>
            </a:solidFill>
          </a:ln>
        </p:spPr>
        <p:txBody>
          <a:bodyPr wrap="square" lIns="0" tIns="0" rIns="0" bIns="0" rtlCol="0"/>
          <a:lstStyle/>
          <a:p>
            <a:endParaRPr sz="1588"/>
          </a:p>
        </p:txBody>
      </p:sp>
      <p:sp>
        <p:nvSpPr>
          <p:cNvPr id="33" name="object 33"/>
          <p:cNvSpPr/>
          <p:nvPr/>
        </p:nvSpPr>
        <p:spPr>
          <a:xfrm>
            <a:off x="4961404" y="5111032"/>
            <a:ext cx="0" cy="134471"/>
          </a:xfrm>
          <a:custGeom>
            <a:avLst/>
            <a:gdLst/>
            <a:ahLst/>
            <a:cxnLst/>
            <a:rect l="l" t="t" r="r" b="b"/>
            <a:pathLst>
              <a:path h="152400">
                <a:moveTo>
                  <a:pt x="0" y="152399"/>
                </a:moveTo>
                <a:lnTo>
                  <a:pt x="0" y="0"/>
                </a:lnTo>
              </a:path>
            </a:pathLst>
          </a:custGeom>
          <a:ln w="19049">
            <a:solidFill>
              <a:srgbClr val="000000"/>
            </a:solidFill>
          </a:ln>
        </p:spPr>
        <p:txBody>
          <a:bodyPr wrap="square" lIns="0" tIns="0" rIns="0" bIns="0" rtlCol="0"/>
          <a:lstStyle/>
          <a:p>
            <a:endParaRPr sz="1588"/>
          </a:p>
        </p:txBody>
      </p:sp>
      <p:sp>
        <p:nvSpPr>
          <p:cNvPr id="34" name="object 34"/>
          <p:cNvSpPr/>
          <p:nvPr/>
        </p:nvSpPr>
        <p:spPr>
          <a:xfrm>
            <a:off x="4490757" y="4909326"/>
            <a:ext cx="134471" cy="268941"/>
          </a:xfrm>
          <a:custGeom>
            <a:avLst/>
            <a:gdLst/>
            <a:ahLst/>
            <a:cxnLst/>
            <a:rect l="l" t="t" r="r" b="b"/>
            <a:pathLst>
              <a:path w="152400" h="304800">
                <a:moveTo>
                  <a:pt x="152399" y="0"/>
                </a:moveTo>
                <a:lnTo>
                  <a:pt x="0" y="304799"/>
                </a:lnTo>
              </a:path>
            </a:pathLst>
          </a:custGeom>
          <a:ln w="19049">
            <a:solidFill>
              <a:srgbClr val="000000"/>
            </a:solidFill>
          </a:ln>
        </p:spPr>
        <p:txBody>
          <a:bodyPr wrap="square" lIns="0" tIns="0" rIns="0" bIns="0" rtlCol="0"/>
          <a:lstStyle/>
          <a:p>
            <a:endParaRPr sz="1588"/>
          </a:p>
        </p:txBody>
      </p:sp>
      <p:sp>
        <p:nvSpPr>
          <p:cNvPr id="35" name="object 35"/>
          <p:cNvSpPr/>
          <p:nvPr/>
        </p:nvSpPr>
        <p:spPr>
          <a:xfrm>
            <a:off x="5095875" y="5043797"/>
            <a:ext cx="403412" cy="0"/>
          </a:xfrm>
          <a:custGeom>
            <a:avLst/>
            <a:gdLst/>
            <a:ahLst/>
            <a:cxnLst/>
            <a:rect l="l" t="t" r="r" b="b"/>
            <a:pathLst>
              <a:path w="457200">
                <a:moveTo>
                  <a:pt x="0" y="0"/>
                </a:moveTo>
                <a:lnTo>
                  <a:pt x="457199" y="0"/>
                </a:lnTo>
              </a:path>
            </a:pathLst>
          </a:custGeom>
          <a:ln w="19049">
            <a:solidFill>
              <a:srgbClr val="000000"/>
            </a:solidFill>
          </a:ln>
        </p:spPr>
        <p:txBody>
          <a:bodyPr wrap="square" lIns="0" tIns="0" rIns="0" bIns="0" rtlCol="0"/>
          <a:lstStyle/>
          <a:p>
            <a:endParaRPr sz="1588"/>
          </a:p>
        </p:txBody>
      </p:sp>
      <p:sp>
        <p:nvSpPr>
          <p:cNvPr id="36" name="object 36"/>
          <p:cNvSpPr/>
          <p:nvPr/>
        </p:nvSpPr>
        <p:spPr>
          <a:xfrm>
            <a:off x="2944345" y="5245503"/>
            <a:ext cx="403412" cy="0"/>
          </a:xfrm>
          <a:custGeom>
            <a:avLst/>
            <a:gdLst/>
            <a:ahLst/>
            <a:cxnLst/>
            <a:rect l="l" t="t" r="r" b="b"/>
            <a:pathLst>
              <a:path w="457200">
                <a:moveTo>
                  <a:pt x="0" y="0"/>
                </a:moveTo>
                <a:lnTo>
                  <a:pt x="457199" y="0"/>
                </a:lnTo>
              </a:path>
            </a:pathLst>
          </a:custGeom>
          <a:ln w="19049">
            <a:solidFill>
              <a:srgbClr val="000000"/>
            </a:solidFill>
          </a:ln>
        </p:spPr>
        <p:txBody>
          <a:bodyPr wrap="square" lIns="0" tIns="0" rIns="0" bIns="0" rtlCol="0"/>
          <a:lstStyle/>
          <a:p>
            <a:endParaRPr sz="1588"/>
          </a:p>
        </p:txBody>
      </p:sp>
      <p:sp>
        <p:nvSpPr>
          <p:cNvPr id="37" name="object 37"/>
          <p:cNvSpPr/>
          <p:nvPr/>
        </p:nvSpPr>
        <p:spPr>
          <a:xfrm>
            <a:off x="3078816" y="5111032"/>
            <a:ext cx="134471" cy="268941"/>
          </a:xfrm>
          <a:custGeom>
            <a:avLst/>
            <a:gdLst/>
            <a:ahLst/>
            <a:cxnLst/>
            <a:rect l="l" t="t" r="r" b="b"/>
            <a:pathLst>
              <a:path w="152400" h="304800">
                <a:moveTo>
                  <a:pt x="152399" y="0"/>
                </a:moveTo>
                <a:lnTo>
                  <a:pt x="0" y="304799"/>
                </a:lnTo>
              </a:path>
            </a:pathLst>
          </a:custGeom>
          <a:ln w="19049">
            <a:solidFill>
              <a:srgbClr val="000000"/>
            </a:solidFill>
          </a:ln>
        </p:spPr>
        <p:txBody>
          <a:bodyPr wrap="square" lIns="0" tIns="0" rIns="0" bIns="0" rtlCol="0"/>
          <a:lstStyle/>
          <a:p>
            <a:endParaRPr sz="1588"/>
          </a:p>
        </p:txBody>
      </p:sp>
      <p:sp>
        <p:nvSpPr>
          <p:cNvPr id="38" name="object 38"/>
          <p:cNvSpPr/>
          <p:nvPr/>
        </p:nvSpPr>
        <p:spPr>
          <a:xfrm>
            <a:off x="2944346" y="2480451"/>
            <a:ext cx="0" cy="1411941"/>
          </a:xfrm>
          <a:custGeom>
            <a:avLst/>
            <a:gdLst/>
            <a:ahLst/>
            <a:cxnLst/>
            <a:rect l="l" t="t" r="r" b="b"/>
            <a:pathLst>
              <a:path h="1600200">
                <a:moveTo>
                  <a:pt x="0" y="0"/>
                </a:moveTo>
                <a:lnTo>
                  <a:pt x="0" y="1600199"/>
                </a:lnTo>
              </a:path>
            </a:pathLst>
          </a:custGeom>
          <a:ln w="19049">
            <a:solidFill>
              <a:srgbClr val="000000"/>
            </a:solidFill>
          </a:ln>
        </p:spPr>
        <p:txBody>
          <a:bodyPr wrap="square" lIns="0" tIns="0" rIns="0" bIns="0" rtlCol="0"/>
          <a:lstStyle/>
          <a:p>
            <a:endParaRPr sz="1588"/>
          </a:p>
        </p:txBody>
      </p:sp>
      <p:sp>
        <p:nvSpPr>
          <p:cNvPr id="39" name="object 39"/>
          <p:cNvSpPr/>
          <p:nvPr/>
        </p:nvSpPr>
        <p:spPr>
          <a:xfrm>
            <a:off x="2944346" y="4307010"/>
            <a:ext cx="0" cy="941294"/>
          </a:xfrm>
          <a:custGeom>
            <a:avLst/>
            <a:gdLst/>
            <a:ahLst/>
            <a:cxnLst/>
            <a:rect l="l" t="t" r="r" b="b"/>
            <a:pathLst>
              <a:path h="1066800">
                <a:moveTo>
                  <a:pt x="0" y="0"/>
                </a:moveTo>
                <a:lnTo>
                  <a:pt x="0" y="1066799"/>
                </a:lnTo>
              </a:path>
            </a:pathLst>
          </a:custGeom>
          <a:ln w="19049">
            <a:solidFill>
              <a:srgbClr val="000000"/>
            </a:solidFill>
          </a:ln>
        </p:spPr>
        <p:txBody>
          <a:bodyPr wrap="square" lIns="0" tIns="0" rIns="0" bIns="0" rtlCol="0"/>
          <a:lstStyle/>
          <a:p>
            <a:endParaRPr sz="1588"/>
          </a:p>
        </p:txBody>
      </p:sp>
      <p:sp>
        <p:nvSpPr>
          <p:cNvPr id="40" name="object 40"/>
          <p:cNvSpPr/>
          <p:nvPr/>
        </p:nvSpPr>
        <p:spPr>
          <a:xfrm>
            <a:off x="2944346" y="3875584"/>
            <a:ext cx="0" cy="470647"/>
          </a:xfrm>
          <a:custGeom>
            <a:avLst/>
            <a:gdLst/>
            <a:ahLst/>
            <a:cxnLst/>
            <a:rect l="l" t="t" r="r" b="b"/>
            <a:pathLst>
              <a:path h="533400">
                <a:moveTo>
                  <a:pt x="0" y="0"/>
                </a:moveTo>
                <a:lnTo>
                  <a:pt x="0" y="533399"/>
                </a:lnTo>
              </a:path>
            </a:pathLst>
          </a:custGeom>
          <a:ln w="19049">
            <a:solidFill>
              <a:srgbClr val="000000"/>
            </a:solidFill>
          </a:ln>
        </p:spPr>
        <p:txBody>
          <a:bodyPr wrap="square" lIns="0" tIns="0" rIns="0" bIns="0" rtlCol="0"/>
          <a:lstStyle/>
          <a:p>
            <a:endParaRPr sz="1588"/>
          </a:p>
        </p:txBody>
      </p:sp>
      <p:sp>
        <p:nvSpPr>
          <p:cNvPr id="41" name="object 41"/>
          <p:cNvSpPr/>
          <p:nvPr/>
        </p:nvSpPr>
        <p:spPr>
          <a:xfrm>
            <a:off x="1801346" y="2488856"/>
            <a:ext cx="1121149" cy="0"/>
          </a:xfrm>
          <a:custGeom>
            <a:avLst/>
            <a:gdLst/>
            <a:ahLst/>
            <a:cxnLst/>
            <a:rect l="l" t="t" r="r" b="b"/>
            <a:pathLst>
              <a:path w="1270635">
                <a:moveTo>
                  <a:pt x="0" y="0"/>
                </a:moveTo>
                <a:lnTo>
                  <a:pt x="1270194" y="0"/>
                </a:lnTo>
              </a:path>
            </a:pathLst>
          </a:custGeom>
          <a:ln w="19049">
            <a:solidFill>
              <a:srgbClr val="000000"/>
            </a:solidFill>
          </a:ln>
        </p:spPr>
        <p:txBody>
          <a:bodyPr wrap="square" lIns="0" tIns="0" rIns="0" bIns="0" rtlCol="0"/>
          <a:lstStyle/>
          <a:p>
            <a:endParaRPr sz="1588"/>
          </a:p>
        </p:txBody>
      </p:sp>
      <p:sp>
        <p:nvSpPr>
          <p:cNvPr id="42" name="object 42"/>
          <p:cNvSpPr/>
          <p:nvPr/>
        </p:nvSpPr>
        <p:spPr>
          <a:xfrm>
            <a:off x="2842073" y="2436837"/>
            <a:ext cx="102534" cy="104215"/>
          </a:xfrm>
          <a:custGeom>
            <a:avLst/>
            <a:gdLst/>
            <a:ahLst/>
            <a:cxnLst/>
            <a:rect l="l" t="t" r="r" b="b"/>
            <a:pathLst>
              <a:path w="116205" h="118110">
                <a:moveTo>
                  <a:pt x="14845" y="0"/>
                </a:moveTo>
                <a:lnTo>
                  <a:pt x="7068" y="2047"/>
                </a:lnTo>
                <a:lnTo>
                  <a:pt x="0" y="14164"/>
                </a:lnTo>
                <a:lnTo>
                  <a:pt x="2047" y="21940"/>
                </a:lnTo>
                <a:lnTo>
                  <a:pt x="65500" y="58954"/>
                </a:lnTo>
                <a:lnTo>
                  <a:pt x="2047" y="95968"/>
                </a:lnTo>
                <a:lnTo>
                  <a:pt x="0" y="103745"/>
                </a:lnTo>
                <a:lnTo>
                  <a:pt x="7068" y="115862"/>
                </a:lnTo>
                <a:lnTo>
                  <a:pt x="14845" y="117909"/>
                </a:lnTo>
                <a:lnTo>
                  <a:pt x="115909" y="58954"/>
                </a:lnTo>
                <a:lnTo>
                  <a:pt x="14845" y="0"/>
                </a:lnTo>
                <a:close/>
              </a:path>
            </a:pathLst>
          </a:custGeom>
          <a:solidFill>
            <a:srgbClr val="000000"/>
          </a:solidFill>
        </p:spPr>
        <p:txBody>
          <a:bodyPr wrap="square" lIns="0" tIns="0" rIns="0" bIns="0" rtlCol="0"/>
          <a:lstStyle/>
          <a:p>
            <a:endParaRPr sz="1588"/>
          </a:p>
        </p:txBody>
      </p:sp>
      <p:sp>
        <p:nvSpPr>
          <p:cNvPr id="43" name="object 43"/>
          <p:cNvSpPr txBox="1"/>
          <p:nvPr/>
        </p:nvSpPr>
        <p:spPr>
          <a:xfrm>
            <a:off x="1837205" y="1629925"/>
            <a:ext cx="909357" cy="814838"/>
          </a:xfrm>
          <a:prstGeom prst="rect">
            <a:avLst/>
          </a:prstGeom>
        </p:spPr>
        <p:txBody>
          <a:bodyPr vert="horz" wrap="square" lIns="0" tIns="0" rIns="0" bIns="0" rtlCol="0">
            <a:spAutoFit/>
          </a:bodyPr>
          <a:lstStyle/>
          <a:p>
            <a:pPr marL="11206" marR="4483" algn="just"/>
            <a:r>
              <a:rPr sz="1765" b="1" spc="-110" dirty="0">
                <a:latin typeface="Arial"/>
                <a:cs typeface="Arial"/>
              </a:rPr>
              <a:t>Address  </a:t>
            </a:r>
            <a:r>
              <a:rPr sz="1765" b="1" spc="-159" dirty="0">
                <a:latin typeface="Arial"/>
                <a:cs typeface="Arial"/>
              </a:rPr>
              <a:t>bi</a:t>
            </a:r>
            <a:r>
              <a:rPr lang="en-US" sz="1765" b="1" spc="-159" dirty="0">
                <a:latin typeface="Arial"/>
                <a:cs typeface="Arial"/>
              </a:rPr>
              <a:t>t</a:t>
            </a:r>
            <a:r>
              <a:rPr sz="1765" b="1" spc="-159" dirty="0">
                <a:latin typeface="Arial"/>
                <a:cs typeface="Arial"/>
              </a:rPr>
              <a:t>s </a:t>
            </a:r>
            <a:r>
              <a:rPr sz="1765" b="1" spc="-93" dirty="0">
                <a:latin typeface="Arial"/>
                <a:cs typeface="Arial"/>
              </a:rPr>
              <a:t>31-2  </a:t>
            </a:r>
            <a:r>
              <a:rPr sz="1765" b="1" spc="-101" dirty="0">
                <a:latin typeface="Arial"/>
                <a:cs typeface="Arial"/>
              </a:rPr>
              <a:t>from</a:t>
            </a:r>
            <a:r>
              <a:rPr sz="1765" b="1" spc="-128" dirty="0">
                <a:latin typeface="Arial"/>
                <a:cs typeface="Arial"/>
              </a:rPr>
              <a:t> </a:t>
            </a:r>
            <a:r>
              <a:rPr sz="1765" b="1" spc="-238" dirty="0">
                <a:latin typeface="Arial"/>
                <a:cs typeface="Arial"/>
              </a:rPr>
              <a:t>CPU</a:t>
            </a:r>
            <a:endParaRPr sz="1765" dirty="0">
              <a:latin typeface="Arial"/>
              <a:cs typeface="Arial"/>
            </a:endParaRPr>
          </a:p>
        </p:txBody>
      </p:sp>
      <p:sp>
        <p:nvSpPr>
          <p:cNvPr id="44" name="object 44"/>
          <p:cNvSpPr/>
          <p:nvPr/>
        </p:nvSpPr>
        <p:spPr>
          <a:xfrm>
            <a:off x="5969934" y="4749642"/>
            <a:ext cx="705971" cy="0"/>
          </a:xfrm>
          <a:custGeom>
            <a:avLst/>
            <a:gdLst/>
            <a:ahLst/>
            <a:cxnLst/>
            <a:rect l="l" t="t" r="r" b="b"/>
            <a:pathLst>
              <a:path w="800100">
                <a:moveTo>
                  <a:pt x="0" y="0"/>
                </a:moveTo>
                <a:lnTo>
                  <a:pt x="800099" y="0"/>
                </a:lnTo>
              </a:path>
            </a:pathLst>
          </a:custGeom>
          <a:ln w="19049">
            <a:solidFill>
              <a:srgbClr val="000000"/>
            </a:solidFill>
          </a:ln>
        </p:spPr>
        <p:txBody>
          <a:bodyPr wrap="square" lIns="0" tIns="0" rIns="0" bIns="0" rtlCol="0"/>
          <a:lstStyle/>
          <a:p>
            <a:endParaRPr sz="1588"/>
          </a:p>
        </p:txBody>
      </p:sp>
      <p:sp>
        <p:nvSpPr>
          <p:cNvPr id="45" name="object 45"/>
          <p:cNvSpPr/>
          <p:nvPr/>
        </p:nvSpPr>
        <p:spPr>
          <a:xfrm>
            <a:off x="6642287" y="4727231"/>
            <a:ext cx="67235" cy="44824"/>
          </a:xfrm>
          <a:custGeom>
            <a:avLst/>
            <a:gdLst/>
            <a:ahLst/>
            <a:cxnLst/>
            <a:rect l="l" t="t" r="r" b="b"/>
            <a:pathLst>
              <a:path w="76200" h="50800">
                <a:moveTo>
                  <a:pt x="0" y="0"/>
                </a:moveTo>
                <a:lnTo>
                  <a:pt x="0" y="50800"/>
                </a:lnTo>
                <a:lnTo>
                  <a:pt x="76200" y="25400"/>
                </a:lnTo>
                <a:lnTo>
                  <a:pt x="0" y="0"/>
                </a:lnTo>
                <a:close/>
              </a:path>
            </a:pathLst>
          </a:custGeom>
          <a:solidFill>
            <a:srgbClr val="000000"/>
          </a:solidFill>
        </p:spPr>
        <p:txBody>
          <a:bodyPr wrap="square" lIns="0" tIns="0" rIns="0" bIns="0" rtlCol="0"/>
          <a:lstStyle/>
          <a:p>
            <a:endParaRPr sz="1588"/>
          </a:p>
        </p:txBody>
      </p:sp>
      <p:sp>
        <p:nvSpPr>
          <p:cNvPr id="46" name="object 46"/>
          <p:cNvSpPr txBox="1"/>
          <p:nvPr/>
        </p:nvSpPr>
        <p:spPr>
          <a:xfrm>
            <a:off x="6745381" y="5126161"/>
            <a:ext cx="1196788" cy="271613"/>
          </a:xfrm>
          <a:prstGeom prst="rect">
            <a:avLst/>
          </a:prstGeom>
        </p:spPr>
        <p:txBody>
          <a:bodyPr vert="horz" wrap="square" lIns="0" tIns="0" rIns="0" bIns="0" rtlCol="0">
            <a:spAutoFit/>
          </a:bodyPr>
          <a:lstStyle/>
          <a:p>
            <a:pPr marL="11206"/>
            <a:r>
              <a:rPr sz="1765" b="1" spc="-150" dirty="0">
                <a:latin typeface="Arial"/>
                <a:cs typeface="Arial"/>
              </a:rPr>
              <a:t>Da</a:t>
            </a:r>
            <a:r>
              <a:rPr lang="en-US" sz="1765" b="1" spc="-150" dirty="0">
                <a:latin typeface="Arial"/>
                <a:cs typeface="Arial"/>
              </a:rPr>
              <a:t>t</a:t>
            </a:r>
            <a:r>
              <a:rPr sz="1765" b="1" spc="-150" dirty="0">
                <a:latin typeface="Arial"/>
                <a:cs typeface="Arial"/>
              </a:rPr>
              <a:t>a </a:t>
            </a:r>
            <a:r>
              <a:rPr lang="en-US" sz="1765" b="1" spc="-194" dirty="0">
                <a:latin typeface="Arial"/>
                <a:cs typeface="Arial"/>
              </a:rPr>
              <a:t>t</a:t>
            </a:r>
            <a:r>
              <a:rPr sz="1765" b="1" spc="-194" dirty="0">
                <a:latin typeface="Arial"/>
                <a:cs typeface="Arial"/>
              </a:rPr>
              <a:t>o</a:t>
            </a:r>
            <a:r>
              <a:rPr sz="1765" b="1" spc="-26" dirty="0">
                <a:latin typeface="Arial"/>
                <a:cs typeface="Arial"/>
              </a:rPr>
              <a:t> </a:t>
            </a:r>
            <a:r>
              <a:rPr sz="1765" b="1" spc="-238" dirty="0">
                <a:latin typeface="Arial"/>
                <a:cs typeface="Arial"/>
              </a:rPr>
              <a:t>CPU</a:t>
            </a:r>
            <a:endParaRPr sz="1765" dirty="0">
              <a:latin typeface="Arial"/>
              <a:cs typeface="Arial"/>
            </a:endParaRPr>
          </a:p>
        </p:txBody>
      </p:sp>
      <p:sp>
        <p:nvSpPr>
          <p:cNvPr id="47" name="object 47"/>
          <p:cNvSpPr txBox="1"/>
          <p:nvPr/>
        </p:nvSpPr>
        <p:spPr>
          <a:xfrm>
            <a:off x="3369609" y="3658191"/>
            <a:ext cx="560294" cy="651845"/>
          </a:xfrm>
          <a:prstGeom prst="rect">
            <a:avLst/>
          </a:prstGeom>
        </p:spPr>
        <p:txBody>
          <a:bodyPr vert="horz" wrap="square" lIns="0" tIns="0" rIns="0" bIns="0" rtlCol="0">
            <a:spAutoFit/>
          </a:bodyPr>
          <a:lstStyle/>
          <a:p>
            <a:pPr marL="11206"/>
            <a:r>
              <a:rPr sz="4236" b="1" dirty="0">
                <a:latin typeface="Arial"/>
                <a:cs typeface="Arial"/>
              </a:rPr>
              <a:t>…</a:t>
            </a:r>
            <a:endParaRPr sz="4236">
              <a:latin typeface="Arial"/>
              <a:cs typeface="Arial"/>
            </a:endParaRPr>
          </a:p>
        </p:txBody>
      </p:sp>
      <p:sp>
        <p:nvSpPr>
          <p:cNvPr id="48" name="object 48"/>
          <p:cNvSpPr/>
          <p:nvPr/>
        </p:nvSpPr>
        <p:spPr>
          <a:xfrm>
            <a:off x="6541434" y="5287525"/>
            <a:ext cx="164166" cy="0"/>
          </a:xfrm>
          <a:custGeom>
            <a:avLst/>
            <a:gdLst/>
            <a:ahLst/>
            <a:cxnLst/>
            <a:rect l="l" t="t" r="r" b="b"/>
            <a:pathLst>
              <a:path w="186054">
                <a:moveTo>
                  <a:pt x="0" y="0"/>
                </a:moveTo>
                <a:lnTo>
                  <a:pt x="185737" y="0"/>
                </a:lnTo>
              </a:path>
            </a:pathLst>
          </a:custGeom>
          <a:ln w="28574">
            <a:solidFill>
              <a:srgbClr val="000000"/>
            </a:solidFill>
          </a:ln>
        </p:spPr>
        <p:txBody>
          <a:bodyPr wrap="square" lIns="0" tIns="0" rIns="0" bIns="0" rtlCol="0"/>
          <a:lstStyle/>
          <a:p>
            <a:endParaRPr sz="1588"/>
          </a:p>
        </p:txBody>
      </p:sp>
      <p:sp>
        <p:nvSpPr>
          <p:cNvPr id="49" name="object 49"/>
          <p:cNvSpPr/>
          <p:nvPr/>
        </p:nvSpPr>
        <p:spPr>
          <a:xfrm>
            <a:off x="6667500" y="5262313"/>
            <a:ext cx="75640" cy="50426"/>
          </a:xfrm>
          <a:custGeom>
            <a:avLst/>
            <a:gdLst/>
            <a:ahLst/>
            <a:cxnLst/>
            <a:rect l="l" t="t" r="r" b="b"/>
            <a:pathLst>
              <a:path w="85725" h="57150">
                <a:moveTo>
                  <a:pt x="0" y="0"/>
                </a:moveTo>
                <a:lnTo>
                  <a:pt x="0" y="57150"/>
                </a:lnTo>
                <a:lnTo>
                  <a:pt x="85725" y="28575"/>
                </a:lnTo>
                <a:lnTo>
                  <a:pt x="0" y="0"/>
                </a:lnTo>
                <a:close/>
              </a:path>
            </a:pathLst>
          </a:custGeom>
          <a:solidFill>
            <a:srgbClr val="000000"/>
          </a:solidFill>
        </p:spPr>
        <p:txBody>
          <a:bodyPr wrap="square" lIns="0" tIns="0" rIns="0" bIns="0" rtlCol="0"/>
          <a:lstStyle/>
          <a:p>
            <a:endParaRPr sz="1588"/>
          </a:p>
        </p:txBody>
      </p:sp>
      <p:sp>
        <p:nvSpPr>
          <p:cNvPr id="50" name="object 50"/>
          <p:cNvSpPr/>
          <p:nvPr/>
        </p:nvSpPr>
        <p:spPr>
          <a:xfrm>
            <a:off x="5398434" y="5623701"/>
            <a:ext cx="903754" cy="0"/>
          </a:xfrm>
          <a:custGeom>
            <a:avLst/>
            <a:gdLst/>
            <a:ahLst/>
            <a:cxnLst/>
            <a:rect l="l" t="t" r="r" b="b"/>
            <a:pathLst>
              <a:path w="1024254">
                <a:moveTo>
                  <a:pt x="0" y="0"/>
                </a:moveTo>
                <a:lnTo>
                  <a:pt x="1023937" y="0"/>
                </a:lnTo>
              </a:path>
            </a:pathLst>
          </a:custGeom>
          <a:ln w="28574">
            <a:solidFill>
              <a:srgbClr val="000000"/>
            </a:solidFill>
          </a:ln>
        </p:spPr>
        <p:txBody>
          <a:bodyPr wrap="square" lIns="0" tIns="0" rIns="0" bIns="0" rtlCol="0"/>
          <a:lstStyle/>
          <a:p>
            <a:endParaRPr sz="1588"/>
          </a:p>
        </p:txBody>
      </p:sp>
      <p:sp>
        <p:nvSpPr>
          <p:cNvPr id="51" name="object 51"/>
          <p:cNvSpPr/>
          <p:nvPr/>
        </p:nvSpPr>
        <p:spPr>
          <a:xfrm>
            <a:off x="6264089" y="5598489"/>
            <a:ext cx="75640" cy="50426"/>
          </a:xfrm>
          <a:custGeom>
            <a:avLst/>
            <a:gdLst/>
            <a:ahLst/>
            <a:cxnLst/>
            <a:rect l="l" t="t" r="r" b="b"/>
            <a:pathLst>
              <a:path w="85725" h="57150">
                <a:moveTo>
                  <a:pt x="0" y="0"/>
                </a:moveTo>
                <a:lnTo>
                  <a:pt x="0" y="57150"/>
                </a:lnTo>
                <a:lnTo>
                  <a:pt x="85725" y="28575"/>
                </a:lnTo>
                <a:lnTo>
                  <a:pt x="0" y="0"/>
                </a:lnTo>
                <a:close/>
              </a:path>
            </a:pathLst>
          </a:custGeom>
          <a:solidFill>
            <a:srgbClr val="000000"/>
          </a:solidFill>
        </p:spPr>
        <p:txBody>
          <a:bodyPr wrap="square" lIns="0" tIns="0" rIns="0" bIns="0" rtlCol="0"/>
          <a:lstStyle/>
          <a:p>
            <a:endParaRPr sz="1588"/>
          </a:p>
        </p:txBody>
      </p:sp>
      <p:sp>
        <p:nvSpPr>
          <p:cNvPr id="52" name="object 52"/>
          <p:cNvSpPr/>
          <p:nvPr/>
        </p:nvSpPr>
        <p:spPr>
          <a:xfrm>
            <a:off x="6474199" y="4749642"/>
            <a:ext cx="0" cy="268941"/>
          </a:xfrm>
          <a:custGeom>
            <a:avLst/>
            <a:gdLst/>
            <a:ahLst/>
            <a:cxnLst/>
            <a:rect l="l" t="t" r="r" b="b"/>
            <a:pathLst>
              <a:path h="304800">
                <a:moveTo>
                  <a:pt x="0" y="0"/>
                </a:moveTo>
                <a:lnTo>
                  <a:pt x="0" y="304799"/>
                </a:lnTo>
              </a:path>
            </a:pathLst>
          </a:custGeom>
          <a:ln w="28574">
            <a:solidFill>
              <a:srgbClr val="000000"/>
            </a:solidFill>
          </a:ln>
        </p:spPr>
        <p:txBody>
          <a:bodyPr wrap="square" lIns="0" tIns="0" rIns="0" bIns="0" rtlCol="0"/>
          <a:lstStyle/>
          <a:p>
            <a:endParaRPr sz="1588"/>
          </a:p>
        </p:txBody>
      </p:sp>
      <p:sp>
        <p:nvSpPr>
          <p:cNvPr id="53" name="object 53"/>
          <p:cNvSpPr/>
          <p:nvPr/>
        </p:nvSpPr>
        <p:spPr>
          <a:xfrm>
            <a:off x="6339728" y="4816879"/>
            <a:ext cx="201706" cy="941294"/>
          </a:xfrm>
          <a:custGeom>
            <a:avLst/>
            <a:gdLst/>
            <a:ahLst/>
            <a:cxnLst/>
            <a:rect l="l" t="t" r="r" b="b"/>
            <a:pathLst>
              <a:path w="228600" h="1066800">
                <a:moveTo>
                  <a:pt x="0" y="0"/>
                </a:moveTo>
                <a:lnTo>
                  <a:pt x="0" y="1066799"/>
                </a:lnTo>
                <a:lnTo>
                  <a:pt x="228600" y="800099"/>
                </a:lnTo>
                <a:lnTo>
                  <a:pt x="228600" y="266700"/>
                </a:lnTo>
                <a:lnTo>
                  <a:pt x="0" y="0"/>
                </a:lnTo>
                <a:close/>
              </a:path>
            </a:pathLst>
          </a:custGeom>
          <a:solidFill>
            <a:srgbClr val="FFFFFF"/>
          </a:solidFill>
        </p:spPr>
        <p:txBody>
          <a:bodyPr wrap="square" lIns="0" tIns="0" rIns="0" bIns="0" rtlCol="0"/>
          <a:lstStyle/>
          <a:p>
            <a:endParaRPr sz="1588"/>
          </a:p>
        </p:txBody>
      </p:sp>
      <p:sp>
        <p:nvSpPr>
          <p:cNvPr id="54" name="object 54"/>
          <p:cNvSpPr/>
          <p:nvPr/>
        </p:nvSpPr>
        <p:spPr>
          <a:xfrm>
            <a:off x="6339728" y="4816878"/>
            <a:ext cx="201706" cy="941294"/>
          </a:xfrm>
          <a:custGeom>
            <a:avLst/>
            <a:gdLst/>
            <a:ahLst/>
            <a:cxnLst/>
            <a:rect l="l" t="t" r="r" b="b"/>
            <a:pathLst>
              <a:path w="228600" h="1066800">
                <a:moveTo>
                  <a:pt x="0" y="1066799"/>
                </a:moveTo>
                <a:lnTo>
                  <a:pt x="228599" y="800099"/>
                </a:lnTo>
                <a:lnTo>
                  <a:pt x="228599" y="266699"/>
                </a:lnTo>
                <a:lnTo>
                  <a:pt x="0" y="0"/>
                </a:lnTo>
                <a:lnTo>
                  <a:pt x="0" y="1066799"/>
                </a:lnTo>
                <a:close/>
              </a:path>
            </a:pathLst>
          </a:custGeom>
          <a:ln w="12699">
            <a:solidFill>
              <a:srgbClr val="000000"/>
            </a:solidFill>
          </a:ln>
        </p:spPr>
        <p:txBody>
          <a:bodyPr wrap="square" lIns="0" tIns="0" rIns="0" bIns="0" rtlCol="0"/>
          <a:lstStyle/>
          <a:p>
            <a:endParaRPr sz="1588"/>
          </a:p>
        </p:txBody>
      </p:sp>
      <p:sp>
        <p:nvSpPr>
          <p:cNvPr id="55" name="object 55"/>
          <p:cNvSpPr txBox="1"/>
          <p:nvPr/>
        </p:nvSpPr>
        <p:spPr>
          <a:xfrm>
            <a:off x="6364381" y="4991691"/>
            <a:ext cx="107016" cy="162993"/>
          </a:xfrm>
          <a:prstGeom prst="rect">
            <a:avLst/>
          </a:prstGeom>
        </p:spPr>
        <p:txBody>
          <a:bodyPr vert="horz" wrap="square" lIns="0" tIns="0" rIns="0" bIns="0" rtlCol="0">
            <a:spAutoFit/>
          </a:bodyPr>
          <a:lstStyle/>
          <a:p>
            <a:pPr marL="11206"/>
            <a:r>
              <a:rPr sz="1059" b="1" spc="75" dirty="0">
                <a:latin typeface="Arial"/>
                <a:cs typeface="Arial"/>
              </a:rPr>
              <a:t>0</a:t>
            </a:r>
            <a:endParaRPr sz="1059">
              <a:latin typeface="Arial"/>
              <a:cs typeface="Arial"/>
            </a:endParaRPr>
          </a:p>
        </p:txBody>
      </p:sp>
      <p:sp>
        <p:nvSpPr>
          <p:cNvPr id="56" name="object 56"/>
          <p:cNvSpPr txBox="1"/>
          <p:nvPr/>
        </p:nvSpPr>
        <p:spPr>
          <a:xfrm>
            <a:off x="6364382" y="5488952"/>
            <a:ext cx="65554" cy="162993"/>
          </a:xfrm>
          <a:prstGeom prst="rect">
            <a:avLst/>
          </a:prstGeom>
        </p:spPr>
        <p:txBody>
          <a:bodyPr vert="horz" wrap="square" lIns="0" tIns="0" rIns="0" bIns="0" rtlCol="0">
            <a:spAutoFit/>
          </a:bodyPr>
          <a:lstStyle/>
          <a:p>
            <a:pPr marL="11206"/>
            <a:r>
              <a:rPr sz="1059" b="1" spc="-251" dirty="0">
                <a:latin typeface="Arial"/>
                <a:cs typeface="Arial"/>
              </a:rPr>
              <a:t>1</a:t>
            </a:r>
            <a:endParaRPr sz="1059">
              <a:latin typeface="Arial"/>
              <a:cs typeface="Arial"/>
            </a:endParaRPr>
          </a:p>
        </p:txBody>
      </p:sp>
      <p:sp>
        <p:nvSpPr>
          <p:cNvPr id="57" name="object 57"/>
          <p:cNvSpPr txBox="1"/>
          <p:nvPr/>
        </p:nvSpPr>
        <p:spPr>
          <a:xfrm>
            <a:off x="3585322" y="5448330"/>
            <a:ext cx="1791821" cy="271613"/>
          </a:xfrm>
          <a:prstGeom prst="rect">
            <a:avLst/>
          </a:prstGeom>
        </p:spPr>
        <p:txBody>
          <a:bodyPr vert="horz" wrap="square" lIns="0" tIns="0" rIns="0" bIns="0" rtlCol="0">
            <a:spAutoFit/>
          </a:bodyPr>
          <a:lstStyle/>
          <a:p>
            <a:pPr marL="11206"/>
            <a:r>
              <a:rPr sz="1765" b="1" spc="-150" dirty="0">
                <a:latin typeface="Arial"/>
                <a:cs typeface="Arial"/>
              </a:rPr>
              <a:t>Da</a:t>
            </a:r>
            <a:r>
              <a:rPr lang="en-US" sz="1765" b="1" spc="-150" dirty="0">
                <a:latin typeface="Arial"/>
                <a:cs typeface="Arial"/>
              </a:rPr>
              <a:t>t</a:t>
            </a:r>
            <a:r>
              <a:rPr sz="1765" b="1" spc="-150" dirty="0">
                <a:latin typeface="Arial"/>
                <a:cs typeface="Arial"/>
              </a:rPr>
              <a:t>a </a:t>
            </a:r>
            <a:r>
              <a:rPr sz="1765" b="1" spc="-101" dirty="0">
                <a:latin typeface="Arial"/>
                <a:cs typeface="Arial"/>
              </a:rPr>
              <a:t>from</a:t>
            </a:r>
            <a:r>
              <a:rPr sz="1765" b="1" spc="-9" dirty="0">
                <a:latin typeface="Arial"/>
                <a:cs typeface="Arial"/>
              </a:rPr>
              <a:t> </a:t>
            </a:r>
            <a:r>
              <a:rPr sz="1765" b="1" spc="-172" dirty="0">
                <a:latin typeface="Arial"/>
                <a:cs typeface="Arial"/>
              </a:rPr>
              <a:t>memory</a:t>
            </a:r>
            <a:endParaRPr sz="1765" dirty="0">
              <a:latin typeface="Arial"/>
              <a:cs typeface="Arial"/>
            </a:endParaRPr>
          </a:p>
        </p:txBody>
      </p:sp>
      <p:sp>
        <p:nvSpPr>
          <p:cNvPr id="58" name="object 58"/>
          <p:cNvSpPr txBox="1"/>
          <p:nvPr/>
        </p:nvSpPr>
        <p:spPr>
          <a:xfrm>
            <a:off x="7107585" y="1554580"/>
            <a:ext cx="3154202" cy="3575146"/>
          </a:xfrm>
          <a:prstGeom prst="rect">
            <a:avLst/>
          </a:prstGeom>
        </p:spPr>
        <p:txBody>
          <a:bodyPr vert="horz" wrap="square" lIns="0" tIns="0" rIns="0" bIns="0" rtlCol="0">
            <a:spAutoFit/>
          </a:bodyPr>
          <a:lstStyle/>
          <a:p>
            <a:pPr marL="212923"/>
            <a:r>
              <a:rPr sz="1588" b="1" dirty="0">
                <a:latin typeface="Arial"/>
                <a:cs typeface="Arial"/>
              </a:rPr>
              <a:t>READ HIT:</a:t>
            </a:r>
            <a:endParaRPr sz="1588" dirty="0">
              <a:latin typeface="Arial"/>
              <a:cs typeface="Arial"/>
            </a:endParaRPr>
          </a:p>
          <a:p>
            <a:pPr marL="420243" marR="43145">
              <a:lnSpc>
                <a:spcPct val="99500"/>
              </a:lnSpc>
              <a:spcBef>
                <a:spcPts val="44"/>
              </a:spcBef>
            </a:pPr>
            <a:r>
              <a:rPr sz="1588" b="1" dirty="0">
                <a:latin typeface="Arial"/>
                <a:cs typeface="Arial"/>
              </a:rPr>
              <a:t>One of </a:t>
            </a:r>
            <a:r>
              <a:rPr lang="en-US" sz="1588" b="1" dirty="0">
                <a:latin typeface="Arial"/>
                <a:cs typeface="Arial"/>
              </a:rPr>
              <a:t>t</a:t>
            </a:r>
            <a:r>
              <a:rPr sz="1588" b="1" dirty="0">
                <a:latin typeface="Arial"/>
                <a:cs typeface="Arial"/>
              </a:rPr>
              <a:t>he cache </a:t>
            </a:r>
            <a:r>
              <a:rPr lang="en-US" sz="1588" b="1" dirty="0">
                <a:latin typeface="Arial"/>
                <a:cs typeface="Arial"/>
              </a:rPr>
              <a:t>t</a:t>
            </a:r>
            <a:r>
              <a:rPr sz="1588" b="1" dirty="0">
                <a:latin typeface="Arial"/>
                <a:cs typeface="Arial"/>
              </a:rPr>
              <a:t>ags  ma</a:t>
            </a:r>
            <a:r>
              <a:rPr lang="en-US" sz="1588" b="1" dirty="0">
                <a:latin typeface="Arial"/>
                <a:cs typeface="Arial"/>
              </a:rPr>
              <a:t>t</a:t>
            </a:r>
            <a:r>
              <a:rPr sz="1588" b="1" dirty="0">
                <a:latin typeface="Arial"/>
                <a:cs typeface="Arial"/>
              </a:rPr>
              <a:t>ches </a:t>
            </a:r>
            <a:r>
              <a:rPr lang="en-US" sz="1588" b="1" dirty="0">
                <a:latin typeface="Arial"/>
                <a:cs typeface="Arial"/>
              </a:rPr>
              <a:t>t</a:t>
            </a:r>
            <a:r>
              <a:rPr sz="1588" b="1" dirty="0">
                <a:latin typeface="Arial"/>
                <a:cs typeface="Arial"/>
              </a:rPr>
              <a:t>he incoming  address; </a:t>
            </a:r>
            <a:r>
              <a:rPr lang="en-US" sz="1588" b="1" dirty="0">
                <a:latin typeface="Arial"/>
                <a:cs typeface="Arial"/>
              </a:rPr>
              <a:t>t</a:t>
            </a:r>
            <a:r>
              <a:rPr sz="1588" b="1" dirty="0">
                <a:latin typeface="Arial"/>
                <a:cs typeface="Arial"/>
              </a:rPr>
              <a:t>he da</a:t>
            </a:r>
            <a:r>
              <a:rPr lang="en-US" sz="1588" b="1" dirty="0">
                <a:latin typeface="Arial"/>
                <a:cs typeface="Arial"/>
              </a:rPr>
              <a:t>t</a:t>
            </a:r>
            <a:r>
              <a:rPr sz="1588" b="1" dirty="0">
                <a:latin typeface="Arial"/>
                <a:cs typeface="Arial"/>
              </a:rPr>
              <a:t>a  associa</a:t>
            </a:r>
            <a:r>
              <a:rPr lang="en-US" sz="1588" b="1" dirty="0">
                <a:latin typeface="Arial"/>
                <a:cs typeface="Arial"/>
              </a:rPr>
              <a:t>t</a:t>
            </a:r>
            <a:r>
              <a:rPr sz="1588" b="1" dirty="0">
                <a:latin typeface="Arial"/>
                <a:cs typeface="Arial"/>
              </a:rPr>
              <a:t>ed wi</a:t>
            </a:r>
            <a:r>
              <a:rPr lang="en-US" sz="1588" b="1" dirty="0">
                <a:latin typeface="Arial"/>
                <a:cs typeface="Arial"/>
              </a:rPr>
              <a:t>t</a:t>
            </a:r>
            <a:r>
              <a:rPr sz="1588" b="1" dirty="0">
                <a:latin typeface="Arial"/>
                <a:cs typeface="Arial"/>
              </a:rPr>
              <a:t>h </a:t>
            </a:r>
            <a:r>
              <a:rPr lang="en-US" sz="1588" b="1" dirty="0">
                <a:latin typeface="Arial"/>
                <a:cs typeface="Arial"/>
              </a:rPr>
              <a:t>t</a:t>
            </a:r>
            <a:r>
              <a:rPr sz="1588" b="1" dirty="0">
                <a:latin typeface="Arial"/>
                <a:cs typeface="Arial"/>
              </a:rPr>
              <a:t>ha</a:t>
            </a:r>
            <a:r>
              <a:rPr lang="en-US" sz="1588" b="1" dirty="0">
                <a:latin typeface="Arial"/>
                <a:cs typeface="Arial"/>
              </a:rPr>
              <a:t>t</a:t>
            </a:r>
            <a:r>
              <a:rPr sz="1588" b="1" dirty="0">
                <a:latin typeface="Arial"/>
                <a:cs typeface="Arial"/>
              </a:rPr>
              <a:t> </a:t>
            </a:r>
            <a:r>
              <a:rPr lang="en-US" sz="1588" b="1" dirty="0">
                <a:latin typeface="Arial"/>
                <a:cs typeface="Arial"/>
              </a:rPr>
              <a:t>t</a:t>
            </a:r>
            <a:r>
              <a:rPr sz="1588" b="1" dirty="0">
                <a:latin typeface="Arial"/>
                <a:cs typeface="Arial"/>
              </a:rPr>
              <a:t>ag is  re</a:t>
            </a:r>
            <a:r>
              <a:rPr lang="en-US" sz="1588" b="1" dirty="0">
                <a:latin typeface="Arial"/>
                <a:cs typeface="Arial"/>
              </a:rPr>
              <a:t>t</a:t>
            </a:r>
            <a:r>
              <a:rPr sz="1588" b="1" dirty="0">
                <a:latin typeface="Arial"/>
                <a:cs typeface="Arial"/>
              </a:rPr>
              <a:t>urned </a:t>
            </a:r>
            <a:r>
              <a:rPr lang="en-US" sz="1588" b="1" dirty="0">
                <a:latin typeface="Arial"/>
                <a:cs typeface="Arial"/>
              </a:rPr>
              <a:t>t</a:t>
            </a:r>
            <a:r>
              <a:rPr sz="1588" b="1" dirty="0">
                <a:latin typeface="Arial"/>
                <a:cs typeface="Arial"/>
              </a:rPr>
              <a:t>o CPU.</a:t>
            </a:r>
            <a:endParaRPr sz="1588" dirty="0">
              <a:latin typeface="Arial"/>
              <a:cs typeface="Arial"/>
            </a:endParaRPr>
          </a:p>
          <a:p>
            <a:pPr marL="212923">
              <a:lnSpc>
                <a:spcPts val="1880"/>
              </a:lnSpc>
              <a:spcBef>
                <a:spcPts val="565"/>
              </a:spcBef>
            </a:pPr>
            <a:r>
              <a:rPr sz="1588" b="1" dirty="0">
                <a:latin typeface="Arial"/>
                <a:cs typeface="Arial"/>
              </a:rPr>
              <a:t>READ MISS:</a:t>
            </a:r>
            <a:endParaRPr sz="1588" dirty="0">
              <a:latin typeface="Arial"/>
              <a:cs typeface="Arial"/>
            </a:endParaRPr>
          </a:p>
          <a:p>
            <a:pPr marL="420243">
              <a:lnSpc>
                <a:spcPts val="1880"/>
              </a:lnSpc>
            </a:pPr>
            <a:r>
              <a:rPr sz="1588" b="1" dirty="0">
                <a:latin typeface="Arial"/>
                <a:cs typeface="Arial"/>
              </a:rPr>
              <a:t>None of </a:t>
            </a:r>
            <a:r>
              <a:rPr lang="en-US" sz="1588" b="1" dirty="0">
                <a:latin typeface="Arial"/>
                <a:cs typeface="Arial"/>
              </a:rPr>
              <a:t>t</a:t>
            </a:r>
            <a:r>
              <a:rPr sz="1588" b="1" dirty="0">
                <a:latin typeface="Arial"/>
                <a:cs typeface="Arial"/>
              </a:rPr>
              <a:t>he cache  </a:t>
            </a:r>
            <a:r>
              <a:rPr lang="en-US" sz="1588" b="1" dirty="0">
                <a:latin typeface="Arial"/>
                <a:cs typeface="Arial"/>
              </a:rPr>
              <a:t>t</a:t>
            </a:r>
            <a:r>
              <a:rPr sz="1588" b="1" dirty="0">
                <a:latin typeface="Arial"/>
                <a:cs typeface="Arial"/>
              </a:rPr>
              <a:t>ags</a:t>
            </a:r>
            <a:endParaRPr sz="1588" dirty="0">
              <a:latin typeface="Arial"/>
              <a:cs typeface="Arial"/>
            </a:endParaRPr>
          </a:p>
          <a:p>
            <a:pPr marL="420243" marR="4483">
              <a:lnSpc>
                <a:spcPct val="99500"/>
              </a:lnSpc>
              <a:spcBef>
                <a:spcPts val="44"/>
              </a:spcBef>
            </a:pPr>
            <a:r>
              <a:rPr sz="1588" b="1" dirty="0">
                <a:latin typeface="Arial"/>
                <a:cs typeface="Arial"/>
              </a:rPr>
              <a:t>ma</a:t>
            </a:r>
            <a:r>
              <a:rPr lang="en-US" sz="1588" b="1" dirty="0">
                <a:latin typeface="Arial"/>
                <a:cs typeface="Arial"/>
              </a:rPr>
              <a:t>t</a:t>
            </a:r>
            <a:r>
              <a:rPr sz="1588" b="1" dirty="0">
                <a:latin typeface="Arial"/>
                <a:cs typeface="Arial"/>
              </a:rPr>
              <a:t>ched, so ini</a:t>
            </a:r>
            <a:r>
              <a:rPr lang="en-US" sz="1588" b="1" dirty="0">
                <a:latin typeface="Arial"/>
                <a:cs typeface="Arial"/>
              </a:rPr>
              <a:t>t</a:t>
            </a:r>
            <a:r>
              <a:rPr sz="1588" b="1" dirty="0">
                <a:latin typeface="Arial"/>
                <a:cs typeface="Arial"/>
              </a:rPr>
              <a:t>ia</a:t>
            </a:r>
            <a:r>
              <a:rPr lang="en-US" sz="1588" b="1" dirty="0">
                <a:latin typeface="Arial"/>
                <a:cs typeface="Arial"/>
              </a:rPr>
              <a:t>t</a:t>
            </a:r>
            <a:r>
              <a:rPr sz="1588" b="1" dirty="0">
                <a:latin typeface="Arial"/>
                <a:cs typeface="Arial"/>
              </a:rPr>
              <a:t>e access  </a:t>
            </a:r>
            <a:r>
              <a:rPr lang="en-US" sz="1588" b="1" dirty="0">
                <a:latin typeface="Arial"/>
                <a:cs typeface="Arial"/>
              </a:rPr>
              <a:t>t</a:t>
            </a:r>
            <a:r>
              <a:rPr sz="1588" b="1" dirty="0">
                <a:latin typeface="Arial"/>
                <a:cs typeface="Arial"/>
              </a:rPr>
              <a:t>o main memory and s</a:t>
            </a:r>
            <a:r>
              <a:rPr lang="en-US" sz="1588" b="1" dirty="0">
                <a:latin typeface="Arial"/>
                <a:cs typeface="Arial"/>
              </a:rPr>
              <a:t>t</a:t>
            </a:r>
            <a:r>
              <a:rPr sz="1588" b="1" dirty="0">
                <a:latin typeface="Arial"/>
                <a:cs typeface="Arial"/>
              </a:rPr>
              <a:t>all  CPU un</a:t>
            </a:r>
            <a:r>
              <a:rPr lang="en-US" sz="1588" b="1" dirty="0">
                <a:latin typeface="Arial"/>
                <a:cs typeface="Arial"/>
              </a:rPr>
              <a:t>t</a:t>
            </a:r>
            <a:r>
              <a:rPr sz="1588" b="1" dirty="0">
                <a:latin typeface="Arial"/>
                <a:cs typeface="Arial"/>
              </a:rPr>
              <a:t>il comple</a:t>
            </a:r>
            <a:r>
              <a:rPr lang="en-US" sz="1588" b="1" dirty="0">
                <a:latin typeface="Arial"/>
                <a:cs typeface="Arial"/>
              </a:rPr>
              <a:t>t</a:t>
            </a:r>
            <a:r>
              <a:rPr sz="1588" b="1" dirty="0">
                <a:latin typeface="Arial"/>
                <a:cs typeface="Arial"/>
              </a:rPr>
              <a:t>e. Upda</a:t>
            </a:r>
            <a:r>
              <a:rPr lang="en-US" sz="1588" b="1" dirty="0">
                <a:latin typeface="Arial"/>
                <a:cs typeface="Arial"/>
              </a:rPr>
              <a:t>t</a:t>
            </a:r>
            <a:r>
              <a:rPr sz="1588" b="1" dirty="0">
                <a:latin typeface="Arial"/>
                <a:cs typeface="Arial"/>
              </a:rPr>
              <a:t>e  cache en</a:t>
            </a:r>
            <a:r>
              <a:rPr lang="en-US" sz="1588" b="1" dirty="0">
                <a:latin typeface="Arial"/>
                <a:cs typeface="Arial"/>
              </a:rPr>
              <a:t>t</a:t>
            </a:r>
            <a:r>
              <a:rPr sz="1588" b="1" dirty="0">
                <a:latin typeface="Arial"/>
                <a:cs typeface="Arial"/>
              </a:rPr>
              <a:t>ry wi</a:t>
            </a:r>
            <a:r>
              <a:rPr lang="en-US" sz="1588" b="1" dirty="0">
                <a:latin typeface="Arial"/>
                <a:cs typeface="Arial"/>
              </a:rPr>
              <a:t>t</a:t>
            </a:r>
            <a:r>
              <a:rPr sz="1588" b="1" dirty="0">
                <a:latin typeface="Arial"/>
                <a:cs typeface="Arial"/>
              </a:rPr>
              <a:t>h new </a:t>
            </a:r>
            <a:r>
              <a:rPr lang="en-US" sz="1588" b="1" dirty="0">
                <a:latin typeface="Arial"/>
                <a:cs typeface="Arial"/>
              </a:rPr>
              <a:t>t</a:t>
            </a:r>
            <a:r>
              <a:rPr sz="1588" b="1" dirty="0">
                <a:latin typeface="Arial"/>
                <a:cs typeface="Arial"/>
              </a:rPr>
              <a:t>ag  (address) and da</a:t>
            </a:r>
            <a:r>
              <a:rPr lang="en-US" sz="1588" b="1" dirty="0">
                <a:latin typeface="Arial"/>
                <a:cs typeface="Arial"/>
              </a:rPr>
              <a:t>t</a:t>
            </a:r>
            <a:r>
              <a:rPr sz="1588" b="1" dirty="0">
                <a:latin typeface="Arial"/>
                <a:cs typeface="Arial"/>
              </a:rPr>
              <a:t>a.</a:t>
            </a:r>
            <a:endParaRPr sz="1588" dirty="0">
              <a:latin typeface="Arial"/>
              <a:cs typeface="Arial"/>
            </a:endParaRPr>
          </a:p>
          <a:p>
            <a:pPr marL="11206">
              <a:spcBef>
                <a:spcPts val="375"/>
              </a:spcBef>
            </a:pPr>
            <a:r>
              <a:rPr sz="1765" b="1" dirty="0">
                <a:latin typeface="Arial"/>
                <a:cs typeface="Arial"/>
              </a:rPr>
              <a:t>Miss</a:t>
            </a:r>
            <a:endParaRPr sz="1765" dirty="0">
              <a:latin typeface="Arial"/>
              <a:cs typeface="Arial"/>
            </a:endParaRPr>
          </a:p>
        </p:txBody>
      </p:sp>
      <p:sp>
        <p:nvSpPr>
          <p:cNvPr id="59" name="object 59"/>
          <p:cNvSpPr/>
          <p:nvPr/>
        </p:nvSpPr>
        <p:spPr>
          <a:xfrm>
            <a:off x="5398434" y="3942820"/>
            <a:ext cx="672353" cy="67235"/>
          </a:xfrm>
          <a:custGeom>
            <a:avLst/>
            <a:gdLst/>
            <a:ahLst/>
            <a:cxnLst/>
            <a:rect l="l" t="t" r="r" b="b"/>
            <a:pathLst>
              <a:path w="762000" h="76200">
                <a:moveTo>
                  <a:pt x="0" y="0"/>
                </a:moveTo>
                <a:lnTo>
                  <a:pt x="762000" y="0"/>
                </a:lnTo>
                <a:lnTo>
                  <a:pt x="762000" y="76200"/>
                </a:lnTo>
                <a:lnTo>
                  <a:pt x="0" y="76200"/>
                </a:lnTo>
                <a:lnTo>
                  <a:pt x="0" y="0"/>
                </a:lnTo>
                <a:close/>
              </a:path>
            </a:pathLst>
          </a:custGeom>
          <a:solidFill>
            <a:srgbClr val="FFFFFF"/>
          </a:solidFill>
        </p:spPr>
        <p:txBody>
          <a:bodyPr wrap="square" lIns="0" tIns="0" rIns="0" bIns="0" rtlCol="0"/>
          <a:lstStyle/>
          <a:p>
            <a:endParaRPr sz="1588"/>
          </a:p>
        </p:txBody>
      </p:sp>
      <p:sp>
        <p:nvSpPr>
          <p:cNvPr id="60" name="object 60"/>
          <p:cNvSpPr/>
          <p:nvPr/>
        </p:nvSpPr>
        <p:spPr>
          <a:xfrm>
            <a:off x="5465669" y="4077290"/>
            <a:ext cx="672353" cy="67235"/>
          </a:xfrm>
          <a:custGeom>
            <a:avLst/>
            <a:gdLst/>
            <a:ahLst/>
            <a:cxnLst/>
            <a:rect l="l" t="t" r="r" b="b"/>
            <a:pathLst>
              <a:path w="762000" h="76200">
                <a:moveTo>
                  <a:pt x="0" y="0"/>
                </a:moveTo>
                <a:lnTo>
                  <a:pt x="762000" y="0"/>
                </a:lnTo>
                <a:lnTo>
                  <a:pt x="762000" y="76200"/>
                </a:lnTo>
                <a:lnTo>
                  <a:pt x="0" y="76200"/>
                </a:lnTo>
                <a:lnTo>
                  <a:pt x="0" y="0"/>
                </a:lnTo>
                <a:close/>
              </a:path>
            </a:pathLst>
          </a:custGeom>
          <a:solidFill>
            <a:srgbClr val="FFFFFF"/>
          </a:solidFill>
        </p:spPr>
        <p:txBody>
          <a:bodyPr wrap="square" lIns="0" tIns="0" rIns="0" bIns="0" rtlCol="0"/>
          <a:lstStyle/>
          <a:p>
            <a:endParaRPr sz="1588"/>
          </a:p>
        </p:txBody>
      </p:sp>
      <p:sp>
        <p:nvSpPr>
          <p:cNvPr id="61" name="object 61"/>
          <p:cNvSpPr/>
          <p:nvPr/>
        </p:nvSpPr>
        <p:spPr>
          <a:xfrm>
            <a:off x="5465669" y="4211761"/>
            <a:ext cx="672353" cy="67235"/>
          </a:xfrm>
          <a:custGeom>
            <a:avLst/>
            <a:gdLst/>
            <a:ahLst/>
            <a:cxnLst/>
            <a:rect l="l" t="t" r="r" b="b"/>
            <a:pathLst>
              <a:path w="762000" h="76200">
                <a:moveTo>
                  <a:pt x="0" y="0"/>
                </a:moveTo>
                <a:lnTo>
                  <a:pt x="762000" y="0"/>
                </a:lnTo>
                <a:lnTo>
                  <a:pt x="762000" y="76200"/>
                </a:lnTo>
                <a:lnTo>
                  <a:pt x="0" y="76200"/>
                </a:lnTo>
                <a:lnTo>
                  <a:pt x="0" y="0"/>
                </a:lnTo>
                <a:close/>
              </a:path>
            </a:pathLst>
          </a:custGeom>
          <a:solidFill>
            <a:srgbClr val="FFFFFF"/>
          </a:solidFill>
        </p:spPr>
        <p:txBody>
          <a:bodyPr wrap="square" lIns="0" tIns="0" rIns="0" bIns="0" rtlCol="0"/>
          <a:lstStyle/>
          <a:p>
            <a:endParaRPr sz="1588"/>
          </a:p>
        </p:txBody>
      </p:sp>
      <p:sp>
        <p:nvSpPr>
          <p:cNvPr id="62" name="object 62"/>
          <p:cNvSpPr txBox="1"/>
          <p:nvPr/>
        </p:nvSpPr>
        <p:spPr>
          <a:xfrm>
            <a:off x="4310903" y="1320363"/>
            <a:ext cx="1623732" cy="271613"/>
          </a:xfrm>
          <a:prstGeom prst="rect">
            <a:avLst/>
          </a:prstGeom>
        </p:spPr>
        <p:txBody>
          <a:bodyPr vert="horz" wrap="square" lIns="0" tIns="0" rIns="0" bIns="0" rtlCol="0">
            <a:spAutoFit/>
          </a:bodyPr>
          <a:lstStyle/>
          <a:p>
            <a:pPr marL="11206"/>
            <a:r>
              <a:rPr sz="1765" b="1" spc="-202" dirty="0">
                <a:solidFill>
                  <a:srgbClr val="CC0000"/>
                </a:solidFill>
                <a:latin typeface="Arial"/>
                <a:cs typeface="Arial"/>
              </a:rPr>
              <a:t>One </a:t>
            </a:r>
            <a:r>
              <a:rPr sz="1765" b="1" spc="-159" dirty="0">
                <a:solidFill>
                  <a:srgbClr val="CC0000"/>
                </a:solidFill>
                <a:latin typeface="Arial"/>
                <a:cs typeface="Arial"/>
              </a:rPr>
              <a:t>cache</a:t>
            </a:r>
            <a:r>
              <a:rPr sz="1765" b="1" spc="26" dirty="0">
                <a:solidFill>
                  <a:srgbClr val="CC0000"/>
                </a:solidFill>
                <a:latin typeface="Arial"/>
                <a:cs typeface="Arial"/>
              </a:rPr>
              <a:t> </a:t>
            </a:r>
            <a:r>
              <a:rPr sz="1765" b="1" spc="-185" dirty="0">
                <a:solidFill>
                  <a:srgbClr val="CC0000"/>
                </a:solidFill>
                <a:latin typeface="Arial"/>
                <a:cs typeface="Arial"/>
              </a:rPr>
              <a:t>“LINE”</a:t>
            </a:r>
            <a:endParaRPr sz="1765">
              <a:latin typeface="Arial"/>
              <a:cs typeface="Arial"/>
            </a:endParaRPr>
          </a:p>
        </p:txBody>
      </p:sp>
      <p:sp>
        <p:nvSpPr>
          <p:cNvPr id="63" name="object 63"/>
          <p:cNvSpPr/>
          <p:nvPr/>
        </p:nvSpPr>
        <p:spPr>
          <a:xfrm>
            <a:off x="3940067" y="1455113"/>
            <a:ext cx="315446" cy="126626"/>
          </a:xfrm>
          <a:custGeom>
            <a:avLst/>
            <a:gdLst/>
            <a:ahLst/>
            <a:cxnLst/>
            <a:rect l="l" t="t" r="r" b="b"/>
            <a:pathLst>
              <a:path w="357504" h="143510">
                <a:moveTo>
                  <a:pt x="357415" y="0"/>
                </a:moveTo>
                <a:lnTo>
                  <a:pt x="0" y="142965"/>
                </a:lnTo>
              </a:path>
            </a:pathLst>
          </a:custGeom>
          <a:ln w="12699">
            <a:solidFill>
              <a:srgbClr val="D81E00"/>
            </a:solidFill>
          </a:ln>
        </p:spPr>
        <p:txBody>
          <a:bodyPr wrap="square" lIns="0" tIns="0" rIns="0" bIns="0" rtlCol="0"/>
          <a:lstStyle/>
          <a:p>
            <a:endParaRPr sz="1588"/>
          </a:p>
        </p:txBody>
      </p:sp>
      <p:sp>
        <p:nvSpPr>
          <p:cNvPr id="64" name="object 64"/>
          <p:cNvSpPr/>
          <p:nvPr/>
        </p:nvSpPr>
        <p:spPr>
          <a:xfrm>
            <a:off x="3919258" y="1533400"/>
            <a:ext cx="75079" cy="62753"/>
          </a:xfrm>
          <a:custGeom>
            <a:avLst/>
            <a:gdLst/>
            <a:ahLst/>
            <a:cxnLst/>
            <a:rect l="l" t="t" r="r" b="b"/>
            <a:pathLst>
              <a:path w="85089" h="71119">
                <a:moveTo>
                  <a:pt x="56600" y="0"/>
                </a:moveTo>
                <a:lnTo>
                  <a:pt x="0" y="63675"/>
                </a:lnTo>
                <a:lnTo>
                  <a:pt x="84900" y="70750"/>
                </a:lnTo>
                <a:lnTo>
                  <a:pt x="56600" y="0"/>
                </a:lnTo>
                <a:close/>
              </a:path>
            </a:pathLst>
          </a:custGeom>
          <a:solidFill>
            <a:srgbClr val="D81E00"/>
          </a:solidFill>
        </p:spPr>
        <p:txBody>
          <a:bodyPr wrap="square" lIns="0" tIns="0" rIns="0" bIns="0" rtlCol="0"/>
          <a:lstStyle/>
          <a:p>
            <a:endParaRPr sz="1588"/>
          </a:p>
        </p:txBody>
      </p:sp>
      <p:sp>
        <p:nvSpPr>
          <p:cNvPr id="65" name="object 65"/>
          <p:cNvSpPr/>
          <p:nvPr/>
        </p:nvSpPr>
        <p:spPr>
          <a:xfrm>
            <a:off x="5736011" y="4589959"/>
            <a:ext cx="322169" cy="329453"/>
          </a:xfrm>
          <a:custGeom>
            <a:avLst/>
            <a:gdLst/>
            <a:ahLst/>
            <a:cxnLst/>
            <a:rect l="l" t="t" r="r" b="b"/>
            <a:pathLst>
              <a:path w="365125" h="373379">
                <a:moveTo>
                  <a:pt x="182563" y="0"/>
                </a:moveTo>
                <a:lnTo>
                  <a:pt x="0" y="0"/>
                </a:lnTo>
                <a:lnTo>
                  <a:pt x="0" y="373062"/>
                </a:lnTo>
                <a:lnTo>
                  <a:pt x="182573" y="373062"/>
                </a:lnTo>
                <a:lnTo>
                  <a:pt x="231096" y="366400"/>
                </a:lnTo>
                <a:lnTo>
                  <a:pt x="274706" y="347596"/>
                </a:lnTo>
                <a:lnTo>
                  <a:pt x="311654" y="318429"/>
                </a:lnTo>
                <a:lnTo>
                  <a:pt x="340201" y="280678"/>
                </a:lnTo>
                <a:lnTo>
                  <a:pt x="358604" y="236119"/>
                </a:lnTo>
                <a:lnTo>
                  <a:pt x="365126" y="186531"/>
                </a:lnTo>
                <a:lnTo>
                  <a:pt x="358604" y="136943"/>
                </a:lnTo>
                <a:lnTo>
                  <a:pt x="340201" y="92385"/>
                </a:lnTo>
                <a:lnTo>
                  <a:pt x="311654" y="54633"/>
                </a:lnTo>
                <a:lnTo>
                  <a:pt x="274706" y="25466"/>
                </a:lnTo>
                <a:lnTo>
                  <a:pt x="231096" y="6663"/>
                </a:lnTo>
                <a:lnTo>
                  <a:pt x="182563" y="0"/>
                </a:lnTo>
                <a:close/>
              </a:path>
            </a:pathLst>
          </a:custGeom>
          <a:solidFill>
            <a:srgbClr val="FFFFFF"/>
          </a:solidFill>
        </p:spPr>
        <p:txBody>
          <a:bodyPr wrap="square" lIns="0" tIns="0" rIns="0" bIns="0" rtlCol="0"/>
          <a:lstStyle/>
          <a:p>
            <a:endParaRPr sz="1588"/>
          </a:p>
        </p:txBody>
      </p:sp>
      <p:sp>
        <p:nvSpPr>
          <p:cNvPr id="66" name="object 66"/>
          <p:cNvSpPr/>
          <p:nvPr/>
        </p:nvSpPr>
        <p:spPr>
          <a:xfrm>
            <a:off x="5736012" y="4589959"/>
            <a:ext cx="322169" cy="329453"/>
          </a:xfrm>
          <a:custGeom>
            <a:avLst/>
            <a:gdLst/>
            <a:ahLst/>
            <a:cxnLst/>
            <a:rect l="l" t="t" r="r" b="b"/>
            <a:pathLst>
              <a:path w="365125" h="373379">
                <a:moveTo>
                  <a:pt x="0" y="0"/>
                </a:moveTo>
                <a:lnTo>
                  <a:pt x="182562" y="0"/>
                </a:lnTo>
                <a:lnTo>
                  <a:pt x="231095" y="6663"/>
                </a:lnTo>
                <a:lnTo>
                  <a:pt x="274706" y="25467"/>
                </a:lnTo>
                <a:lnTo>
                  <a:pt x="311654" y="54633"/>
                </a:lnTo>
                <a:lnTo>
                  <a:pt x="340200" y="92385"/>
                </a:lnTo>
                <a:lnTo>
                  <a:pt x="358604" y="136944"/>
                </a:lnTo>
                <a:lnTo>
                  <a:pt x="365125" y="186531"/>
                </a:lnTo>
                <a:lnTo>
                  <a:pt x="358604" y="236119"/>
                </a:lnTo>
                <a:lnTo>
                  <a:pt x="340200" y="280678"/>
                </a:lnTo>
                <a:lnTo>
                  <a:pt x="311654" y="318430"/>
                </a:lnTo>
                <a:lnTo>
                  <a:pt x="274706" y="347596"/>
                </a:lnTo>
                <a:lnTo>
                  <a:pt x="231095" y="366400"/>
                </a:lnTo>
                <a:lnTo>
                  <a:pt x="182562" y="373063"/>
                </a:lnTo>
                <a:lnTo>
                  <a:pt x="0" y="373062"/>
                </a:lnTo>
                <a:lnTo>
                  <a:pt x="0" y="0"/>
                </a:lnTo>
                <a:close/>
              </a:path>
            </a:pathLst>
          </a:custGeom>
          <a:ln w="12699">
            <a:solidFill>
              <a:srgbClr val="000000"/>
            </a:solidFill>
          </a:ln>
        </p:spPr>
        <p:txBody>
          <a:bodyPr wrap="square" lIns="0" tIns="0" rIns="0" bIns="0" rtlCol="0"/>
          <a:lstStyle/>
          <a:p>
            <a:endParaRPr sz="1588"/>
          </a:p>
        </p:txBody>
      </p:sp>
      <p:sp>
        <p:nvSpPr>
          <p:cNvPr id="67" name="object 67"/>
          <p:cNvSpPr/>
          <p:nvPr/>
        </p:nvSpPr>
        <p:spPr>
          <a:xfrm>
            <a:off x="5731809" y="4323819"/>
            <a:ext cx="0" cy="1005728"/>
          </a:xfrm>
          <a:custGeom>
            <a:avLst/>
            <a:gdLst/>
            <a:ahLst/>
            <a:cxnLst/>
            <a:rect l="l" t="t" r="r" b="b"/>
            <a:pathLst>
              <a:path h="1139825">
                <a:moveTo>
                  <a:pt x="0" y="0"/>
                </a:moveTo>
                <a:lnTo>
                  <a:pt x="0" y="1139824"/>
                </a:lnTo>
              </a:path>
            </a:pathLst>
          </a:custGeom>
          <a:ln w="19049">
            <a:solidFill>
              <a:srgbClr val="000000"/>
            </a:solidFill>
          </a:ln>
        </p:spPr>
        <p:txBody>
          <a:bodyPr wrap="square" lIns="0" tIns="0" rIns="0" bIns="0" rtlCol="0"/>
          <a:lstStyle/>
          <a:p>
            <a:endParaRPr sz="1588"/>
          </a:p>
        </p:txBody>
      </p:sp>
      <p:sp>
        <p:nvSpPr>
          <p:cNvPr id="68" name="object 68"/>
          <p:cNvSpPr/>
          <p:nvPr/>
        </p:nvSpPr>
        <p:spPr>
          <a:xfrm>
            <a:off x="5733210" y="2385201"/>
            <a:ext cx="0" cy="1445559"/>
          </a:xfrm>
          <a:custGeom>
            <a:avLst/>
            <a:gdLst/>
            <a:ahLst/>
            <a:cxnLst/>
            <a:rect l="l" t="t" r="r" b="b"/>
            <a:pathLst>
              <a:path h="1638300">
                <a:moveTo>
                  <a:pt x="0" y="0"/>
                </a:moveTo>
                <a:lnTo>
                  <a:pt x="0" y="1638299"/>
                </a:lnTo>
              </a:path>
            </a:pathLst>
          </a:custGeom>
          <a:ln w="19049">
            <a:solidFill>
              <a:srgbClr val="000000"/>
            </a:solidFill>
          </a:ln>
        </p:spPr>
        <p:txBody>
          <a:bodyPr wrap="square" lIns="0" tIns="0" rIns="0" bIns="0" rtlCol="0"/>
          <a:lstStyle/>
          <a:p>
            <a:endParaRPr sz="1588"/>
          </a:p>
        </p:txBody>
      </p:sp>
      <p:sp>
        <p:nvSpPr>
          <p:cNvPr id="69" name="object 69"/>
          <p:cNvSpPr/>
          <p:nvPr/>
        </p:nvSpPr>
        <p:spPr>
          <a:xfrm>
            <a:off x="5733210" y="3808348"/>
            <a:ext cx="0" cy="577103"/>
          </a:xfrm>
          <a:custGeom>
            <a:avLst/>
            <a:gdLst/>
            <a:ahLst/>
            <a:cxnLst/>
            <a:rect l="l" t="t" r="r" b="b"/>
            <a:pathLst>
              <a:path h="654050">
                <a:moveTo>
                  <a:pt x="0" y="0"/>
                </a:moveTo>
                <a:lnTo>
                  <a:pt x="0" y="654049"/>
                </a:lnTo>
              </a:path>
            </a:pathLst>
          </a:custGeom>
          <a:ln w="19049">
            <a:solidFill>
              <a:srgbClr val="000000"/>
            </a:solidFill>
          </a:ln>
        </p:spPr>
        <p:txBody>
          <a:bodyPr wrap="square" lIns="0" tIns="0" rIns="0" bIns="0" rtlCol="0"/>
          <a:lstStyle/>
          <a:p>
            <a:endParaRPr sz="1588"/>
          </a:p>
        </p:txBody>
      </p:sp>
      <p:sp>
        <p:nvSpPr>
          <p:cNvPr id="70" name="object 70"/>
          <p:cNvSpPr/>
          <p:nvPr/>
        </p:nvSpPr>
        <p:spPr>
          <a:xfrm>
            <a:off x="5649165" y="5199279"/>
            <a:ext cx="78441" cy="78441"/>
          </a:xfrm>
          <a:custGeom>
            <a:avLst/>
            <a:gdLst/>
            <a:ahLst/>
            <a:cxnLst/>
            <a:rect l="l" t="t" r="r" b="b"/>
            <a:pathLst>
              <a:path w="88900" h="88900">
                <a:moveTo>
                  <a:pt x="44450" y="0"/>
                </a:moveTo>
                <a:lnTo>
                  <a:pt x="27148" y="3493"/>
                </a:lnTo>
                <a:lnTo>
                  <a:pt x="13019" y="13019"/>
                </a:lnTo>
                <a:lnTo>
                  <a:pt x="3493" y="27148"/>
                </a:lnTo>
                <a:lnTo>
                  <a:pt x="0" y="44450"/>
                </a:lnTo>
                <a:lnTo>
                  <a:pt x="3493" y="61751"/>
                </a:lnTo>
                <a:lnTo>
                  <a:pt x="13019" y="75880"/>
                </a:lnTo>
                <a:lnTo>
                  <a:pt x="27148" y="85406"/>
                </a:lnTo>
                <a:lnTo>
                  <a:pt x="44450" y="88900"/>
                </a:lnTo>
                <a:lnTo>
                  <a:pt x="61751" y="85406"/>
                </a:lnTo>
                <a:lnTo>
                  <a:pt x="75880" y="75880"/>
                </a:lnTo>
                <a:lnTo>
                  <a:pt x="85406" y="61751"/>
                </a:lnTo>
                <a:lnTo>
                  <a:pt x="88900" y="44450"/>
                </a:lnTo>
                <a:lnTo>
                  <a:pt x="85406" y="27148"/>
                </a:lnTo>
                <a:lnTo>
                  <a:pt x="75880" y="13019"/>
                </a:lnTo>
                <a:lnTo>
                  <a:pt x="61751" y="3493"/>
                </a:lnTo>
                <a:lnTo>
                  <a:pt x="44450" y="0"/>
                </a:lnTo>
                <a:close/>
              </a:path>
            </a:pathLst>
          </a:custGeom>
          <a:solidFill>
            <a:srgbClr val="FFFFFF"/>
          </a:solidFill>
        </p:spPr>
        <p:txBody>
          <a:bodyPr wrap="square" lIns="0" tIns="0" rIns="0" bIns="0" rtlCol="0"/>
          <a:lstStyle/>
          <a:p>
            <a:endParaRPr sz="1588"/>
          </a:p>
        </p:txBody>
      </p:sp>
      <p:sp>
        <p:nvSpPr>
          <p:cNvPr id="71" name="object 71"/>
          <p:cNvSpPr/>
          <p:nvPr/>
        </p:nvSpPr>
        <p:spPr>
          <a:xfrm>
            <a:off x="5649166" y="5199279"/>
            <a:ext cx="78441" cy="78441"/>
          </a:xfrm>
          <a:custGeom>
            <a:avLst/>
            <a:gdLst/>
            <a:ahLst/>
            <a:cxnLst/>
            <a:rect l="l" t="t" r="r" b="b"/>
            <a:pathLst>
              <a:path w="88900" h="88900">
                <a:moveTo>
                  <a:pt x="0" y="44449"/>
                </a:moveTo>
                <a:lnTo>
                  <a:pt x="3493" y="27148"/>
                </a:lnTo>
                <a:lnTo>
                  <a:pt x="13019" y="13019"/>
                </a:lnTo>
                <a:lnTo>
                  <a:pt x="27148" y="3493"/>
                </a:lnTo>
                <a:lnTo>
                  <a:pt x="44449" y="0"/>
                </a:lnTo>
                <a:lnTo>
                  <a:pt x="61751" y="3493"/>
                </a:lnTo>
                <a:lnTo>
                  <a:pt x="75880" y="13019"/>
                </a:lnTo>
                <a:lnTo>
                  <a:pt x="85406" y="27148"/>
                </a:lnTo>
                <a:lnTo>
                  <a:pt x="88899" y="44449"/>
                </a:lnTo>
                <a:lnTo>
                  <a:pt x="85406" y="61751"/>
                </a:lnTo>
                <a:lnTo>
                  <a:pt x="75880" y="75880"/>
                </a:lnTo>
                <a:lnTo>
                  <a:pt x="61751" y="85406"/>
                </a:lnTo>
                <a:lnTo>
                  <a:pt x="44449" y="88899"/>
                </a:lnTo>
                <a:lnTo>
                  <a:pt x="27148" y="85406"/>
                </a:lnTo>
                <a:lnTo>
                  <a:pt x="13019" y="75880"/>
                </a:lnTo>
                <a:lnTo>
                  <a:pt x="3493" y="61751"/>
                </a:lnTo>
                <a:lnTo>
                  <a:pt x="0" y="44449"/>
                </a:lnTo>
                <a:close/>
              </a:path>
            </a:pathLst>
          </a:custGeom>
          <a:ln w="12699">
            <a:solidFill>
              <a:srgbClr val="000000"/>
            </a:solidFill>
          </a:ln>
        </p:spPr>
        <p:txBody>
          <a:bodyPr wrap="square" lIns="0" tIns="0" rIns="0" bIns="0" rtlCol="0"/>
          <a:lstStyle/>
          <a:p>
            <a:endParaRPr sz="1588"/>
          </a:p>
        </p:txBody>
      </p:sp>
      <p:sp>
        <p:nvSpPr>
          <p:cNvPr id="72" name="object 72"/>
          <p:cNvSpPr/>
          <p:nvPr/>
        </p:nvSpPr>
        <p:spPr>
          <a:xfrm>
            <a:off x="5653368" y="3525401"/>
            <a:ext cx="78441" cy="78441"/>
          </a:xfrm>
          <a:custGeom>
            <a:avLst/>
            <a:gdLst/>
            <a:ahLst/>
            <a:cxnLst/>
            <a:rect l="l" t="t" r="r" b="b"/>
            <a:pathLst>
              <a:path w="88900" h="88900">
                <a:moveTo>
                  <a:pt x="44450" y="0"/>
                </a:moveTo>
                <a:lnTo>
                  <a:pt x="27148" y="3493"/>
                </a:lnTo>
                <a:lnTo>
                  <a:pt x="13019" y="13019"/>
                </a:lnTo>
                <a:lnTo>
                  <a:pt x="3493" y="27148"/>
                </a:lnTo>
                <a:lnTo>
                  <a:pt x="0" y="44450"/>
                </a:lnTo>
                <a:lnTo>
                  <a:pt x="3493" y="61751"/>
                </a:lnTo>
                <a:lnTo>
                  <a:pt x="13019" y="75880"/>
                </a:lnTo>
                <a:lnTo>
                  <a:pt x="27148" y="85406"/>
                </a:lnTo>
                <a:lnTo>
                  <a:pt x="44450" y="88900"/>
                </a:lnTo>
                <a:lnTo>
                  <a:pt x="61751" y="85406"/>
                </a:lnTo>
                <a:lnTo>
                  <a:pt x="75880" y="75880"/>
                </a:lnTo>
                <a:lnTo>
                  <a:pt x="85406" y="61751"/>
                </a:lnTo>
                <a:lnTo>
                  <a:pt x="88900" y="44450"/>
                </a:lnTo>
                <a:lnTo>
                  <a:pt x="85406" y="27148"/>
                </a:lnTo>
                <a:lnTo>
                  <a:pt x="75880" y="13019"/>
                </a:lnTo>
                <a:lnTo>
                  <a:pt x="61751" y="3493"/>
                </a:lnTo>
                <a:lnTo>
                  <a:pt x="44450" y="0"/>
                </a:lnTo>
                <a:close/>
              </a:path>
            </a:pathLst>
          </a:custGeom>
          <a:solidFill>
            <a:srgbClr val="FFFFFF"/>
          </a:solidFill>
        </p:spPr>
        <p:txBody>
          <a:bodyPr wrap="square" lIns="0" tIns="0" rIns="0" bIns="0" rtlCol="0"/>
          <a:lstStyle/>
          <a:p>
            <a:endParaRPr sz="1588"/>
          </a:p>
        </p:txBody>
      </p:sp>
      <p:sp>
        <p:nvSpPr>
          <p:cNvPr id="73" name="object 73"/>
          <p:cNvSpPr/>
          <p:nvPr/>
        </p:nvSpPr>
        <p:spPr>
          <a:xfrm>
            <a:off x="5653368" y="3525400"/>
            <a:ext cx="78441" cy="78441"/>
          </a:xfrm>
          <a:custGeom>
            <a:avLst/>
            <a:gdLst/>
            <a:ahLst/>
            <a:cxnLst/>
            <a:rect l="l" t="t" r="r" b="b"/>
            <a:pathLst>
              <a:path w="88900" h="88900">
                <a:moveTo>
                  <a:pt x="0" y="44449"/>
                </a:moveTo>
                <a:lnTo>
                  <a:pt x="3493" y="27148"/>
                </a:lnTo>
                <a:lnTo>
                  <a:pt x="13019" y="13019"/>
                </a:lnTo>
                <a:lnTo>
                  <a:pt x="27148" y="3493"/>
                </a:lnTo>
                <a:lnTo>
                  <a:pt x="44449" y="0"/>
                </a:lnTo>
                <a:lnTo>
                  <a:pt x="61751" y="3493"/>
                </a:lnTo>
                <a:lnTo>
                  <a:pt x="75880" y="13019"/>
                </a:lnTo>
                <a:lnTo>
                  <a:pt x="85406" y="27148"/>
                </a:lnTo>
                <a:lnTo>
                  <a:pt x="88899" y="44449"/>
                </a:lnTo>
                <a:lnTo>
                  <a:pt x="85406" y="61751"/>
                </a:lnTo>
                <a:lnTo>
                  <a:pt x="75880" y="75880"/>
                </a:lnTo>
                <a:lnTo>
                  <a:pt x="61751" y="85406"/>
                </a:lnTo>
                <a:lnTo>
                  <a:pt x="44449" y="88899"/>
                </a:lnTo>
                <a:lnTo>
                  <a:pt x="27148" y="85406"/>
                </a:lnTo>
                <a:lnTo>
                  <a:pt x="13019" y="75880"/>
                </a:lnTo>
                <a:lnTo>
                  <a:pt x="3493" y="61751"/>
                </a:lnTo>
                <a:lnTo>
                  <a:pt x="0" y="44449"/>
                </a:lnTo>
                <a:close/>
              </a:path>
            </a:pathLst>
          </a:custGeom>
          <a:ln w="12699">
            <a:solidFill>
              <a:srgbClr val="000000"/>
            </a:solidFill>
          </a:ln>
        </p:spPr>
        <p:txBody>
          <a:bodyPr wrap="square" lIns="0" tIns="0" rIns="0" bIns="0" rtlCol="0"/>
          <a:lstStyle/>
          <a:p>
            <a:endParaRPr sz="1588"/>
          </a:p>
        </p:txBody>
      </p:sp>
      <p:sp>
        <p:nvSpPr>
          <p:cNvPr id="74" name="object 74"/>
          <p:cNvSpPr/>
          <p:nvPr/>
        </p:nvSpPr>
        <p:spPr>
          <a:xfrm>
            <a:off x="5651967" y="2442632"/>
            <a:ext cx="78441" cy="78441"/>
          </a:xfrm>
          <a:custGeom>
            <a:avLst/>
            <a:gdLst/>
            <a:ahLst/>
            <a:cxnLst/>
            <a:rect l="l" t="t" r="r" b="b"/>
            <a:pathLst>
              <a:path w="88900" h="88900">
                <a:moveTo>
                  <a:pt x="44450" y="0"/>
                </a:moveTo>
                <a:lnTo>
                  <a:pt x="27148" y="3493"/>
                </a:lnTo>
                <a:lnTo>
                  <a:pt x="13019" y="13019"/>
                </a:lnTo>
                <a:lnTo>
                  <a:pt x="3493" y="27148"/>
                </a:lnTo>
                <a:lnTo>
                  <a:pt x="0" y="44450"/>
                </a:lnTo>
                <a:lnTo>
                  <a:pt x="3493" y="61751"/>
                </a:lnTo>
                <a:lnTo>
                  <a:pt x="13019" y="75880"/>
                </a:lnTo>
                <a:lnTo>
                  <a:pt x="27148" y="85406"/>
                </a:lnTo>
                <a:lnTo>
                  <a:pt x="44450" y="88900"/>
                </a:lnTo>
                <a:lnTo>
                  <a:pt x="61751" y="85406"/>
                </a:lnTo>
                <a:lnTo>
                  <a:pt x="75880" y="75880"/>
                </a:lnTo>
                <a:lnTo>
                  <a:pt x="85406" y="61751"/>
                </a:lnTo>
                <a:lnTo>
                  <a:pt x="88900" y="44450"/>
                </a:lnTo>
                <a:lnTo>
                  <a:pt x="85406" y="27148"/>
                </a:lnTo>
                <a:lnTo>
                  <a:pt x="75880" y="13019"/>
                </a:lnTo>
                <a:lnTo>
                  <a:pt x="61751" y="3493"/>
                </a:lnTo>
                <a:lnTo>
                  <a:pt x="44450" y="0"/>
                </a:lnTo>
                <a:close/>
              </a:path>
            </a:pathLst>
          </a:custGeom>
          <a:solidFill>
            <a:srgbClr val="FFFFFF"/>
          </a:solidFill>
        </p:spPr>
        <p:txBody>
          <a:bodyPr wrap="square" lIns="0" tIns="0" rIns="0" bIns="0" rtlCol="0"/>
          <a:lstStyle/>
          <a:p>
            <a:endParaRPr sz="1588"/>
          </a:p>
        </p:txBody>
      </p:sp>
      <p:sp>
        <p:nvSpPr>
          <p:cNvPr id="75" name="object 75"/>
          <p:cNvSpPr/>
          <p:nvPr/>
        </p:nvSpPr>
        <p:spPr>
          <a:xfrm>
            <a:off x="5651967" y="2442632"/>
            <a:ext cx="78441" cy="78441"/>
          </a:xfrm>
          <a:custGeom>
            <a:avLst/>
            <a:gdLst/>
            <a:ahLst/>
            <a:cxnLst/>
            <a:rect l="l" t="t" r="r" b="b"/>
            <a:pathLst>
              <a:path w="88900" h="88900">
                <a:moveTo>
                  <a:pt x="0" y="44449"/>
                </a:moveTo>
                <a:lnTo>
                  <a:pt x="3493" y="27148"/>
                </a:lnTo>
                <a:lnTo>
                  <a:pt x="13019" y="13019"/>
                </a:lnTo>
                <a:lnTo>
                  <a:pt x="27148" y="3493"/>
                </a:lnTo>
                <a:lnTo>
                  <a:pt x="44449" y="0"/>
                </a:lnTo>
                <a:lnTo>
                  <a:pt x="61751" y="3493"/>
                </a:lnTo>
                <a:lnTo>
                  <a:pt x="75880" y="13019"/>
                </a:lnTo>
                <a:lnTo>
                  <a:pt x="85406" y="27148"/>
                </a:lnTo>
                <a:lnTo>
                  <a:pt x="88899" y="44449"/>
                </a:lnTo>
                <a:lnTo>
                  <a:pt x="85406" y="61751"/>
                </a:lnTo>
                <a:lnTo>
                  <a:pt x="75880" y="75880"/>
                </a:lnTo>
                <a:lnTo>
                  <a:pt x="61751" y="85406"/>
                </a:lnTo>
                <a:lnTo>
                  <a:pt x="44449" y="88899"/>
                </a:lnTo>
                <a:lnTo>
                  <a:pt x="27148" y="85406"/>
                </a:lnTo>
                <a:lnTo>
                  <a:pt x="13019" y="75880"/>
                </a:lnTo>
                <a:lnTo>
                  <a:pt x="3493" y="61751"/>
                </a:lnTo>
                <a:lnTo>
                  <a:pt x="0" y="44449"/>
                </a:lnTo>
                <a:close/>
              </a:path>
            </a:pathLst>
          </a:custGeom>
          <a:ln w="12699">
            <a:solidFill>
              <a:srgbClr val="000000"/>
            </a:solidFill>
          </a:ln>
        </p:spPr>
        <p:txBody>
          <a:bodyPr wrap="square" lIns="0" tIns="0" rIns="0" bIns="0" rtlCol="0"/>
          <a:lstStyle/>
          <a:p>
            <a:endParaRPr sz="1588"/>
          </a:p>
        </p:txBody>
      </p:sp>
      <p:sp>
        <p:nvSpPr>
          <p:cNvPr id="76" name="object 76"/>
          <p:cNvSpPr/>
          <p:nvPr/>
        </p:nvSpPr>
        <p:spPr>
          <a:xfrm>
            <a:off x="6045060" y="3258011"/>
            <a:ext cx="115421" cy="129428"/>
          </a:xfrm>
          <a:custGeom>
            <a:avLst/>
            <a:gdLst/>
            <a:ahLst/>
            <a:cxnLst/>
            <a:rect l="l" t="t" r="r" b="b"/>
            <a:pathLst>
              <a:path w="130810" h="146685">
                <a:moveTo>
                  <a:pt x="52929" y="0"/>
                </a:moveTo>
                <a:lnTo>
                  <a:pt x="33779" y="0"/>
                </a:lnTo>
                <a:lnTo>
                  <a:pt x="12693" y="9420"/>
                </a:lnTo>
                <a:lnTo>
                  <a:pt x="3012" y="25526"/>
                </a:lnTo>
                <a:lnTo>
                  <a:pt x="0" y="47711"/>
                </a:lnTo>
                <a:lnTo>
                  <a:pt x="3012" y="76884"/>
                </a:lnTo>
                <a:lnTo>
                  <a:pt x="15921" y="109703"/>
                </a:lnTo>
                <a:lnTo>
                  <a:pt x="38728" y="131886"/>
                </a:lnTo>
                <a:lnTo>
                  <a:pt x="56156" y="142523"/>
                </a:lnTo>
                <a:lnTo>
                  <a:pt x="74230" y="146169"/>
                </a:lnTo>
                <a:lnTo>
                  <a:pt x="88647" y="140699"/>
                </a:lnTo>
                <a:lnTo>
                  <a:pt x="96607" y="131886"/>
                </a:lnTo>
                <a:lnTo>
                  <a:pt x="101771" y="109703"/>
                </a:lnTo>
                <a:lnTo>
                  <a:pt x="100049" y="84176"/>
                </a:lnTo>
                <a:lnTo>
                  <a:pt x="94886" y="62297"/>
                </a:lnTo>
                <a:lnTo>
                  <a:pt x="109555" y="53181"/>
                </a:lnTo>
                <a:lnTo>
                  <a:pt x="91658" y="53181"/>
                </a:lnTo>
                <a:lnTo>
                  <a:pt x="85418" y="42240"/>
                </a:lnTo>
                <a:lnTo>
                  <a:pt x="69282" y="14890"/>
                </a:lnTo>
                <a:lnTo>
                  <a:pt x="52929" y="0"/>
                </a:lnTo>
                <a:close/>
              </a:path>
              <a:path w="130810" h="146685">
                <a:moveTo>
                  <a:pt x="127161" y="29173"/>
                </a:moveTo>
                <a:lnTo>
                  <a:pt x="91658" y="53181"/>
                </a:lnTo>
                <a:lnTo>
                  <a:pt x="109555" y="53181"/>
                </a:lnTo>
                <a:lnTo>
                  <a:pt x="127161" y="42240"/>
                </a:lnTo>
                <a:lnTo>
                  <a:pt x="130818" y="33124"/>
                </a:lnTo>
                <a:lnTo>
                  <a:pt x="127161" y="29173"/>
                </a:lnTo>
                <a:close/>
              </a:path>
            </a:pathLst>
          </a:custGeom>
          <a:solidFill>
            <a:srgbClr val="000000"/>
          </a:solidFill>
        </p:spPr>
        <p:txBody>
          <a:bodyPr wrap="square" lIns="0" tIns="0" rIns="0" bIns="0" rtlCol="0"/>
          <a:lstStyle/>
          <a:p>
            <a:endParaRPr sz="1588"/>
          </a:p>
        </p:txBody>
      </p:sp>
      <p:sp>
        <p:nvSpPr>
          <p:cNvPr id="77" name="object 77"/>
          <p:cNvSpPr/>
          <p:nvPr/>
        </p:nvSpPr>
        <p:spPr>
          <a:xfrm>
            <a:off x="6127510" y="3135997"/>
            <a:ext cx="103093" cy="287431"/>
          </a:xfrm>
          <a:custGeom>
            <a:avLst/>
            <a:gdLst/>
            <a:ahLst/>
            <a:cxnLst/>
            <a:rect l="l" t="t" r="r" b="b"/>
            <a:pathLst>
              <a:path w="116839" h="325754">
                <a:moveTo>
                  <a:pt x="66283" y="56353"/>
                </a:moveTo>
                <a:lnTo>
                  <a:pt x="56814" y="56353"/>
                </a:lnTo>
                <a:lnTo>
                  <a:pt x="56814" y="63624"/>
                </a:lnTo>
                <a:lnTo>
                  <a:pt x="63055" y="69380"/>
                </a:lnTo>
                <a:lnTo>
                  <a:pt x="74675" y="69380"/>
                </a:lnTo>
                <a:lnTo>
                  <a:pt x="82638" y="76652"/>
                </a:lnTo>
                <a:lnTo>
                  <a:pt x="89095" y="89073"/>
                </a:lnTo>
                <a:lnTo>
                  <a:pt x="95336" y="109373"/>
                </a:lnTo>
                <a:lnTo>
                  <a:pt x="100286" y="149365"/>
                </a:lnTo>
                <a:lnTo>
                  <a:pt x="100286" y="185722"/>
                </a:lnTo>
                <a:lnTo>
                  <a:pt x="97057" y="214807"/>
                </a:lnTo>
                <a:lnTo>
                  <a:pt x="90601" y="227533"/>
                </a:lnTo>
                <a:lnTo>
                  <a:pt x="68004" y="245711"/>
                </a:lnTo>
                <a:lnTo>
                  <a:pt x="43686" y="262375"/>
                </a:lnTo>
                <a:lnTo>
                  <a:pt x="32495" y="274797"/>
                </a:lnTo>
                <a:lnTo>
                  <a:pt x="11189" y="292975"/>
                </a:lnTo>
                <a:lnTo>
                  <a:pt x="4950" y="298731"/>
                </a:lnTo>
                <a:lnTo>
                  <a:pt x="0" y="311153"/>
                </a:lnTo>
                <a:lnTo>
                  <a:pt x="6455" y="323879"/>
                </a:lnTo>
                <a:lnTo>
                  <a:pt x="12912" y="325696"/>
                </a:lnTo>
                <a:lnTo>
                  <a:pt x="32495" y="318425"/>
                </a:lnTo>
                <a:lnTo>
                  <a:pt x="61549" y="292975"/>
                </a:lnTo>
                <a:lnTo>
                  <a:pt x="87373" y="262375"/>
                </a:lnTo>
                <a:lnTo>
                  <a:pt x="114919" y="227533"/>
                </a:lnTo>
                <a:lnTo>
                  <a:pt x="116641" y="212990"/>
                </a:lnTo>
                <a:lnTo>
                  <a:pt x="116641" y="172998"/>
                </a:lnTo>
                <a:lnTo>
                  <a:pt x="108463" y="111191"/>
                </a:lnTo>
                <a:lnTo>
                  <a:pt x="113413" y="74834"/>
                </a:lnTo>
                <a:lnTo>
                  <a:pt x="116246" y="61805"/>
                </a:lnTo>
                <a:lnTo>
                  <a:pt x="79410" y="61805"/>
                </a:lnTo>
                <a:lnTo>
                  <a:pt x="66283" y="56353"/>
                </a:lnTo>
                <a:close/>
              </a:path>
              <a:path w="116839" h="325754">
                <a:moveTo>
                  <a:pt x="93830" y="0"/>
                </a:moveTo>
                <a:lnTo>
                  <a:pt x="87373" y="2120"/>
                </a:lnTo>
                <a:lnTo>
                  <a:pt x="84146" y="43628"/>
                </a:lnTo>
                <a:lnTo>
                  <a:pt x="81132" y="54535"/>
                </a:lnTo>
                <a:lnTo>
                  <a:pt x="79410" y="61805"/>
                </a:lnTo>
                <a:lnTo>
                  <a:pt x="116246" y="61805"/>
                </a:lnTo>
                <a:lnTo>
                  <a:pt x="116641" y="59988"/>
                </a:lnTo>
                <a:lnTo>
                  <a:pt x="111691" y="52717"/>
                </a:lnTo>
                <a:lnTo>
                  <a:pt x="92322" y="40295"/>
                </a:lnTo>
                <a:lnTo>
                  <a:pt x="97057" y="7270"/>
                </a:lnTo>
                <a:lnTo>
                  <a:pt x="93830" y="0"/>
                </a:lnTo>
                <a:close/>
              </a:path>
            </a:pathLst>
          </a:custGeom>
          <a:solidFill>
            <a:srgbClr val="000000"/>
          </a:solidFill>
        </p:spPr>
        <p:txBody>
          <a:bodyPr wrap="square" lIns="0" tIns="0" rIns="0" bIns="0" rtlCol="0"/>
          <a:lstStyle/>
          <a:p>
            <a:endParaRPr sz="1588"/>
          </a:p>
        </p:txBody>
      </p:sp>
      <p:sp>
        <p:nvSpPr>
          <p:cNvPr id="78" name="object 78"/>
          <p:cNvSpPr/>
          <p:nvPr/>
        </p:nvSpPr>
        <p:spPr>
          <a:xfrm>
            <a:off x="6003551" y="3401435"/>
            <a:ext cx="93009" cy="173691"/>
          </a:xfrm>
          <a:custGeom>
            <a:avLst/>
            <a:gdLst/>
            <a:ahLst/>
            <a:cxnLst/>
            <a:rect l="l" t="t" r="r" b="b"/>
            <a:pathLst>
              <a:path w="105410" h="196850">
                <a:moveTo>
                  <a:pt x="28999" y="178040"/>
                </a:moveTo>
                <a:lnTo>
                  <a:pt x="22340" y="183793"/>
                </a:lnTo>
                <a:lnTo>
                  <a:pt x="24058" y="191058"/>
                </a:lnTo>
                <a:lnTo>
                  <a:pt x="37161" y="196509"/>
                </a:lnTo>
                <a:lnTo>
                  <a:pt x="56494" y="196509"/>
                </a:lnTo>
                <a:lnTo>
                  <a:pt x="74109" y="191058"/>
                </a:lnTo>
                <a:lnTo>
                  <a:pt x="83990" y="183793"/>
                </a:lnTo>
                <a:lnTo>
                  <a:pt x="40170" y="183793"/>
                </a:lnTo>
                <a:lnTo>
                  <a:pt x="28999" y="178040"/>
                </a:lnTo>
                <a:close/>
              </a:path>
              <a:path w="105410" h="196850">
                <a:moveTo>
                  <a:pt x="93657" y="0"/>
                </a:moveTo>
                <a:lnTo>
                  <a:pt x="48332" y="19983"/>
                </a:lnTo>
                <a:lnTo>
                  <a:pt x="17614" y="58135"/>
                </a:lnTo>
                <a:lnTo>
                  <a:pt x="0" y="99919"/>
                </a:lnTo>
                <a:lnTo>
                  <a:pt x="7947" y="120206"/>
                </a:lnTo>
                <a:lnTo>
                  <a:pt x="25562" y="128987"/>
                </a:lnTo>
                <a:lnTo>
                  <a:pt x="48332" y="139887"/>
                </a:lnTo>
                <a:lnTo>
                  <a:pt x="66161" y="145338"/>
                </a:lnTo>
                <a:lnTo>
                  <a:pt x="74109" y="154725"/>
                </a:lnTo>
                <a:lnTo>
                  <a:pt x="69382" y="167139"/>
                </a:lnTo>
                <a:lnTo>
                  <a:pt x="56494" y="181975"/>
                </a:lnTo>
                <a:lnTo>
                  <a:pt x="40170" y="183793"/>
                </a:lnTo>
                <a:lnTo>
                  <a:pt x="83990" y="183793"/>
                </a:lnTo>
                <a:lnTo>
                  <a:pt x="90435" y="170773"/>
                </a:lnTo>
                <a:lnTo>
                  <a:pt x="93657" y="156541"/>
                </a:lnTo>
                <a:lnTo>
                  <a:pt x="85708" y="143521"/>
                </a:lnTo>
                <a:lnTo>
                  <a:pt x="66161" y="134438"/>
                </a:lnTo>
                <a:lnTo>
                  <a:pt x="43390" y="127171"/>
                </a:lnTo>
                <a:lnTo>
                  <a:pt x="24058" y="114757"/>
                </a:lnTo>
                <a:lnTo>
                  <a:pt x="19117" y="103553"/>
                </a:lnTo>
                <a:lnTo>
                  <a:pt x="22340" y="83872"/>
                </a:lnTo>
                <a:lnTo>
                  <a:pt x="37161" y="58135"/>
                </a:lnTo>
                <a:lnTo>
                  <a:pt x="54990" y="43601"/>
                </a:lnTo>
                <a:lnTo>
                  <a:pt x="82486" y="32701"/>
                </a:lnTo>
                <a:lnTo>
                  <a:pt x="105041" y="27250"/>
                </a:lnTo>
                <a:lnTo>
                  <a:pt x="105041" y="5449"/>
                </a:lnTo>
                <a:lnTo>
                  <a:pt x="93657" y="0"/>
                </a:lnTo>
                <a:close/>
              </a:path>
            </a:pathLst>
          </a:custGeom>
          <a:solidFill>
            <a:srgbClr val="000000"/>
          </a:solidFill>
        </p:spPr>
        <p:txBody>
          <a:bodyPr wrap="square" lIns="0" tIns="0" rIns="0" bIns="0" rtlCol="0"/>
          <a:lstStyle/>
          <a:p>
            <a:endParaRPr sz="1588"/>
          </a:p>
        </p:txBody>
      </p:sp>
      <p:sp>
        <p:nvSpPr>
          <p:cNvPr id="79" name="object 79"/>
          <p:cNvSpPr/>
          <p:nvPr/>
        </p:nvSpPr>
        <p:spPr>
          <a:xfrm>
            <a:off x="6079176" y="3393406"/>
            <a:ext cx="87406" cy="214032"/>
          </a:xfrm>
          <a:custGeom>
            <a:avLst/>
            <a:gdLst/>
            <a:ahLst/>
            <a:cxnLst/>
            <a:rect l="l" t="t" r="r" b="b"/>
            <a:pathLst>
              <a:path w="99060" h="242570">
                <a:moveTo>
                  <a:pt x="40257" y="0"/>
                </a:moveTo>
                <a:lnTo>
                  <a:pt x="15930" y="3634"/>
                </a:lnTo>
                <a:lnTo>
                  <a:pt x="4735" y="27259"/>
                </a:lnTo>
                <a:lnTo>
                  <a:pt x="6243" y="56638"/>
                </a:lnTo>
                <a:lnTo>
                  <a:pt x="12702" y="103583"/>
                </a:lnTo>
                <a:lnTo>
                  <a:pt x="12702" y="145380"/>
                </a:lnTo>
                <a:lnTo>
                  <a:pt x="4735" y="181725"/>
                </a:lnTo>
                <a:lnTo>
                  <a:pt x="0" y="202018"/>
                </a:lnTo>
                <a:lnTo>
                  <a:pt x="3013" y="219887"/>
                </a:lnTo>
                <a:lnTo>
                  <a:pt x="14208" y="229276"/>
                </a:lnTo>
                <a:lnTo>
                  <a:pt x="29062" y="238363"/>
                </a:lnTo>
                <a:lnTo>
                  <a:pt x="43487" y="241998"/>
                </a:lnTo>
                <a:lnTo>
                  <a:pt x="61354" y="241998"/>
                </a:lnTo>
                <a:lnTo>
                  <a:pt x="82452" y="223522"/>
                </a:lnTo>
                <a:lnTo>
                  <a:pt x="98598" y="185360"/>
                </a:lnTo>
                <a:lnTo>
                  <a:pt x="96876" y="150832"/>
                </a:lnTo>
                <a:lnTo>
                  <a:pt x="87403" y="110853"/>
                </a:lnTo>
                <a:lnTo>
                  <a:pt x="85681" y="76324"/>
                </a:lnTo>
                <a:lnTo>
                  <a:pt x="75778" y="30892"/>
                </a:lnTo>
                <a:lnTo>
                  <a:pt x="64584" y="9086"/>
                </a:lnTo>
                <a:lnTo>
                  <a:pt x="40257" y="0"/>
                </a:lnTo>
                <a:close/>
              </a:path>
            </a:pathLst>
          </a:custGeom>
          <a:solidFill>
            <a:srgbClr val="000000"/>
          </a:solidFill>
        </p:spPr>
        <p:txBody>
          <a:bodyPr wrap="square" lIns="0" tIns="0" rIns="0" bIns="0" rtlCol="0"/>
          <a:lstStyle/>
          <a:p>
            <a:endParaRPr sz="1588"/>
          </a:p>
        </p:txBody>
      </p:sp>
      <p:sp>
        <p:nvSpPr>
          <p:cNvPr id="80" name="object 80"/>
          <p:cNvSpPr/>
          <p:nvPr/>
        </p:nvSpPr>
        <p:spPr>
          <a:xfrm>
            <a:off x="6053020" y="3566797"/>
            <a:ext cx="66115" cy="309282"/>
          </a:xfrm>
          <a:custGeom>
            <a:avLst/>
            <a:gdLst/>
            <a:ahLst/>
            <a:cxnLst/>
            <a:rect l="l" t="t" r="r" b="b"/>
            <a:pathLst>
              <a:path w="74929" h="350520">
                <a:moveTo>
                  <a:pt x="51983" y="0"/>
                </a:moveTo>
                <a:lnTo>
                  <a:pt x="40598" y="5458"/>
                </a:lnTo>
                <a:lnTo>
                  <a:pt x="35657" y="23351"/>
                </a:lnTo>
                <a:lnTo>
                  <a:pt x="40598" y="123728"/>
                </a:lnTo>
                <a:lnTo>
                  <a:pt x="40598" y="147383"/>
                </a:lnTo>
                <a:lnTo>
                  <a:pt x="34154" y="191354"/>
                </a:lnTo>
                <a:lnTo>
                  <a:pt x="32435" y="241999"/>
                </a:lnTo>
                <a:lnTo>
                  <a:pt x="35657" y="267775"/>
                </a:lnTo>
                <a:lnTo>
                  <a:pt x="32435" y="282028"/>
                </a:lnTo>
                <a:lnTo>
                  <a:pt x="9880" y="304166"/>
                </a:lnTo>
                <a:lnTo>
                  <a:pt x="0" y="331459"/>
                </a:lnTo>
                <a:lnTo>
                  <a:pt x="1932" y="340556"/>
                </a:lnTo>
                <a:lnTo>
                  <a:pt x="19333" y="349958"/>
                </a:lnTo>
                <a:lnTo>
                  <a:pt x="24273" y="346016"/>
                </a:lnTo>
                <a:lnTo>
                  <a:pt x="26206" y="329639"/>
                </a:lnTo>
                <a:lnTo>
                  <a:pt x="30932" y="305986"/>
                </a:lnTo>
                <a:lnTo>
                  <a:pt x="38879" y="295069"/>
                </a:lnTo>
                <a:lnTo>
                  <a:pt x="48545" y="287790"/>
                </a:lnTo>
                <a:lnTo>
                  <a:pt x="56709" y="278692"/>
                </a:lnTo>
                <a:lnTo>
                  <a:pt x="58427" y="271414"/>
                </a:lnTo>
                <a:lnTo>
                  <a:pt x="53701" y="262317"/>
                </a:lnTo>
                <a:lnTo>
                  <a:pt x="48545" y="256858"/>
                </a:lnTo>
                <a:lnTo>
                  <a:pt x="45325" y="235023"/>
                </a:lnTo>
                <a:lnTo>
                  <a:pt x="48545" y="189232"/>
                </a:lnTo>
                <a:lnTo>
                  <a:pt x="59931" y="136465"/>
                </a:lnTo>
                <a:lnTo>
                  <a:pt x="71100" y="94312"/>
                </a:lnTo>
                <a:lnTo>
                  <a:pt x="74753" y="43668"/>
                </a:lnTo>
                <a:lnTo>
                  <a:pt x="71100" y="5458"/>
                </a:lnTo>
                <a:lnTo>
                  <a:pt x="51983" y="0"/>
                </a:lnTo>
                <a:close/>
              </a:path>
            </a:pathLst>
          </a:custGeom>
          <a:solidFill>
            <a:srgbClr val="000000"/>
          </a:solidFill>
        </p:spPr>
        <p:txBody>
          <a:bodyPr wrap="square" lIns="0" tIns="0" rIns="0" bIns="0" rtlCol="0"/>
          <a:lstStyle/>
          <a:p>
            <a:endParaRPr sz="1588"/>
          </a:p>
        </p:txBody>
      </p:sp>
      <p:sp>
        <p:nvSpPr>
          <p:cNvPr id="81" name="object 81"/>
          <p:cNvSpPr/>
          <p:nvPr/>
        </p:nvSpPr>
        <p:spPr>
          <a:xfrm>
            <a:off x="6124667" y="3566797"/>
            <a:ext cx="108696" cy="261097"/>
          </a:xfrm>
          <a:custGeom>
            <a:avLst/>
            <a:gdLst/>
            <a:ahLst/>
            <a:cxnLst/>
            <a:rect l="l" t="t" r="r" b="b"/>
            <a:pathLst>
              <a:path w="123189" h="295910">
                <a:moveTo>
                  <a:pt x="22809" y="0"/>
                </a:moveTo>
                <a:lnTo>
                  <a:pt x="1720" y="1821"/>
                </a:lnTo>
                <a:lnTo>
                  <a:pt x="0" y="14268"/>
                </a:lnTo>
                <a:lnTo>
                  <a:pt x="1720" y="41892"/>
                </a:lnTo>
                <a:lnTo>
                  <a:pt x="12910" y="83784"/>
                </a:lnTo>
                <a:lnTo>
                  <a:pt x="21302" y="114749"/>
                </a:lnTo>
                <a:lnTo>
                  <a:pt x="30770" y="156640"/>
                </a:lnTo>
                <a:lnTo>
                  <a:pt x="33999" y="193069"/>
                </a:lnTo>
                <a:lnTo>
                  <a:pt x="33999" y="222211"/>
                </a:lnTo>
                <a:lnTo>
                  <a:pt x="29264" y="244068"/>
                </a:lnTo>
                <a:lnTo>
                  <a:pt x="24315" y="251354"/>
                </a:lnTo>
                <a:lnTo>
                  <a:pt x="24315" y="258639"/>
                </a:lnTo>
                <a:lnTo>
                  <a:pt x="30770" y="269871"/>
                </a:lnTo>
                <a:lnTo>
                  <a:pt x="41960" y="273514"/>
                </a:lnTo>
                <a:lnTo>
                  <a:pt x="60036" y="273514"/>
                </a:lnTo>
                <a:lnTo>
                  <a:pt x="92313" y="282318"/>
                </a:lnTo>
                <a:lnTo>
                  <a:pt x="101782" y="295371"/>
                </a:lnTo>
                <a:lnTo>
                  <a:pt x="116630" y="287781"/>
                </a:lnTo>
                <a:lnTo>
                  <a:pt x="123085" y="269871"/>
                </a:lnTo>
                <a:lnTo>
                  <a:pt x="116630" y="262586"/>
                </a:lnTo>
                <a:lnTo>
                  <a:pt x="89086" y="258639"/>
                </a:lnTo>
                <a:lnTo>
                  <a:pt x="58314" y="258639"/>
                </a:lnTo>
                <a:lnTo>
                  <a:pt x="45189" y="256818"/>
                </a:lnTo>
                <a:lnTo>
                  <a:pt x="41960" y="245889"/>
                </a:lnTo>
                <a:lnTo>
                  <a:pt x="45189" y="225854"/>
                </a:lnTo>
                <a:lnTo>
                  <a:pt x="47125" y="191248"/>
                </a:lnTo>
                <a:lnTo>
                  <a:pt x="43681" y="152998"/>
                </a:lnTo>
                <a:lnTo>
                  <a:pt x="38733" y="101998"/>
                </a:lnTo>
                <a:lnTo>
                  <a:pt x="40454" y="57981"/>
                </a:lnTo>
                <a:lnTo>
                  <a:pt x="40454" y="43714"/>
                </a:lnTo>
                <a:lnTo>
                  <a:pt x="37226" y="14268"/>
                </a:lnTo>
                <a:lnTo>
                  <a:pt x="22809" y="0"/>
                </a:lnTo>
                <a:close/>
              </a:path>
            </a:pathLst>
          </a:custGeom>
          <a:solidFill>
            <a:srgbClr val="000000"/>
          </a:solidFill>
        </p:spPr>
        <p:txBody>
          <a:bodyPr wrap="square" lIns="0" tIns="0" rIns="0" bIns="0" rtlCol="0"/>
          <a:lstStyle/>
          <a:p>
            <a:endParaRPr sz="1588"/>
          </a:p>
        </p:txBody>
      </p:sp>
      <p:sp>
        <p:nvSpPr>
          <p:cNvPr id="82" name="object 82"/>
          <p:cNvSpPr txBox="1"/>
          <p:nvPr/>
        </p:nvSpPr>
        <p:spPr>
          <a:xfrm>
            <a:off x="5871322" y="2361031"/>
            <a:ext cx="634253" cy="594137"/>
          </a:xfrm>
          <a:prstGeom prst="rect">
            <a:avLst/>
          </a:prstGeom>
        </p:spPr>
        <p:txBody>
          <a:bodyPr vert="horz" wrap="square" lIns="0" tIns="0" rIns="0" bIns="0" rtlCol="0">
            <a:spAutoFit/>
          </a:bodyPr>
          <a:lstStyle/>
          <a:p>
            <a:pPr marL="11206" marR="4483" algn="just">
              <a:lnSpc>
                <a:spcPct val="101000"/>
              </a:lnSpc>
            </a:pPr>
            <a:r>
              <a:rPr sz="971" b="1" spc="-88" dirty="0">
                <a:latin typeface="Arial"/>
                <a:cs typeface="Arial"/>
              </a:rPr>
              <a:t>Each cache  </a:t>
            </a:r>
            <a:r>
              <a:rPr sz="971" b="1" spc="-97" dirty="0">
                <a:latin typeface="Arial"/>
                <a:cs typeface="Arial"/>
              </a:rPr>
              <a:t>“line” </a:t>
            </a:r>
            <a:r>
              <a:rPr sz="971" b="1" spc="-57" dirty="0">
                <a:latin typeface="Arial"/>
                <a:cs typeface="Arial"/>
              </a:rPr>
              <a:t>has </a:t>
            </a:r>
            <a:r>
              <a:rPr sz="971" b="1" spc="-49" dirty="0">
                <a:latin typeface="Arial"/>
                <a:cs typeface="Arial"/>
              </a:rPr>
              <a:t>is  </a:t>
            </a:r>
            <a:r>
              <a:rPr sz="971" b="1" spc="-75" dirty="0">
                <a:latin typeface="Arial"/>
                <a:cs typeface="Arial"/>
              </a:rPr>
              <a:t>associa</a:t>
            </a:r>
            <a:r>
              <a:rPr lang="en-US" sz="971" b="1" spc="-75" dirty="0">
                <a:latin typeface="Arial"/>
                <a:cs typeface="Arial"/>
              </a:rPr>
              <a:t>t</a:t>
            </a:r>
            <a:r>
              <a:rPr sz="971" b="1" spc="-75" dirty="0">
                <a:latin typeface="Arial"/>
                <a:cs typeface="Arial"/>
              </a:rPr>
              <a:t>ed  </a:t>
            </a:r>
            <a:r>
              <a:rPr sz="971" b="1" spc="-115" dirty="0">
                <a:latin typeface="Arial"/>
                <a:cs typeface="Arial"/>
              </a:rPr>
              <a:t>wi</a:t>
            </a:r>
            <a:r>
              <a:rPr lang="en-US" sz="971" b="1" spc="-115" dirty="0">
                <a:latin typeface="Arial"/>
                <a:cs typeface="Arial"/>
              </a:rPr>
              <a:t>t</a:t>
            </a:r>
            <a:r>
              <a:rPr sz="971" b="1" spc="-115" dirty="0">
                <a:latin typeface="Arial"/>
                <a:cs typeface="Arial"/>
              </a:rPr>
              <a:t>h </a:t>
            </a:r>
            <a:r>
              <a:rPr sz="971" b="1" spc="-40" dirty="0">
                <a:latin typeface="Arial"/>
                <a:cs typeface="Arial"/>
              </a:rPr>
              <a:t>a</a:t>
            </a:r>
            <a:r>
              <a:rPr sz="971" b="1" spc="-13" dirty="0">
                <a:latin typeface="Arial"/>
                <a:cs typeface="Arial"/>
              </a:rPr>
              <a:t> </a:t>
            </a:r>
            <a:r>
              <a:rPr sz="971" b="1" spc="-106" dirty="0">
                <a:latin typeface="Arial"/>
                <a:cs typeface="Arial"/>
              </a:rPr>
              <a:t>“</a:t>
            </a:r>
            <a:r>
              <a:rPr lang="en-US" sz="971" b="1" spc="-106" dirty="0">
                <a:latin typeface="Arial"/>
                <a:cs typeface="Arial"/>
              </a:rPr>
              <a:t>t</a:t>
            </a:r>
            <a:r>
              <a:rPr sz="971" b="1" spc="-106" dirty="0">
                <a:latin typeface="Arial"/>
                <a:cs typeface="Arial"/>
              </a:rPr>
              <a:t>ag”</a:t>
            </a:r>
            <a:endParaRPr sz="971" dirty="0">
              <a:latin typeface="Arial"/>
              <a:cs typeface="Arial"/>
            </a:endParaRPr>
          </a:p>
        </p:txBody>
      </p:sp>
      <p:sp>
        <p:nvSpPr>
          <p:cNvPr id="83" name="object 83"/>
          <p:cNvSpPr/>
          <p:nvPr/>
        </p:nvSpPr>
        <p:spPr>
          <a:xfrm>
            <a:off x="6003552" y="3001525"/>
            <a:ext cx="67235" cy="201706"/>
          </a:xfrm>
          <a:custGeom>
            <a:avLst/>
            <a:gdLst/>
            <a:ahLst/>
            <a:cxnLst/>
            <a:rect l="l" t="t" r="r" b="b"/>
            <a:pathLst>
              <a:path w="76200" h="228600">
                <a:moveTo>
                  <a:pt x="76199" y="228599"/>
                </a:moveTo>
                <a:lnTo>
                  <a:pt x="0" y="0"/>
                </a:lnTo>
              </a:path>
            </a:pathLst>
          </a:custGeom>
          <a:ln w="12699">
            <a:solidFill>
              <a:srgbClr val="000000"/>
            </a:solidFill>
          </a:ln>
        </p:spPr>
        <p:txBody>
          <a:bodyPr wrap="square" lIns="0" tIns="0" rIns="0" bIns="0" rtlCol="0"/>
          <a:lstStyle/>
          <a:p>
            <a:endParaRPr sz="1588"/>
          </a:p>
        </p:txBody>
      </p:sp>
      <p:sp>
        <p:nvSpPr>
          <p:cNvPr id="84" name="object 2">
            <a:extLst>
              <a:ext uri="{FF2B5EF4-FFF2-40B4-BE49-F238E27FC236}">
                <a16:creationId xmlns:a16="http://schemas.microsoft.com/office/drawing/2014/main" id="{9ABBD71C-DA29-49C6-8D54-EF345055A8F2}"/>
              </a:ext>
            </a:extLst>
          </p:cNvPr>
          <p:cNvSpPr txBox="1">
            <a:spLocks/>
          </p:cNvSpPr>
          <p:nvPr/>
        </p:nvSpPr>
        <p:spPr>
          <a:xfrm>
            <a:off x="3671835" y="267734"/>
            <a:ext cx="4969444" cy="307777"/>
          </a:xfrm>
          <a:prstGeom prst="rect">
            <a:avLst/>
          </a:prstGeom>
        </p:spPr>
        <p:txBody>
          <a:bodyPr vert="horz" wrap="square" lIns="0" tIns="0" rIns="0" bIns="0" rtlCol="0">
            <a:spAutoFit/>
          </a:bodyPr>
          <a:lstStyle>
            <a:lvl1pPr>
              <a:defRPr sz="3600" b="1" i="0">
                <a:solidFill>
                  <a:schemeClr val="tx1"/>
                </a:solidFill>
                <a:latin typeface="Comic Sans MS"/>
                <a:ea typeface="+mj-ea"/>
                <a:cs typeface="Comic Sans MS"/>
              </a:defRPr>
            </a:lvl1pPr>
          </a:lstStyle>
          <a:p>
            <a:pPr marL="10541">
              <a:lnSpc>
                <a:spcPts val="2357"/>
              </a:lnSpc>
            </a:pPr>
            <a:r>
              <a:rPr lang="en-US" altLang="zh-CN" sz="2471" kern="0" spc="-12">
                <a:solidFill>
                  <a:srgbClr val="C00000"/>
                </a:solidFill>
                <a:latin typeface="微软雅黑" panose="020B0503020204020204" pitchFamily="34" charset="-122"/>
                <a:ea typeface="微软雅黑" panose="020B0503020204020204" pitchFamily="34" charset="-122"/>
                <a:cs typeface="黑体"/>
              </a:rPr>
              <a:t>Cache</a:t>
            </a:r>
            <a:r>
              <a:rPr lang="zh-CN" altLang="en-US" sz="2471" kern="0" spc="-12">
                <a:solidFill>
                  <a:srgbClr val="C00000"/>
                </a:solidFill>
                <a:latin typeface="微软雅黑" panose="020B0503020204020204" pitchFamily="34" charset="-122"/>
                <a:ea typeface="微软雅黑" panose="020B0503020204020204" pitchFamily="34" charset="-122"/>
                <a:cs typeface="黑体"/>
              </a:rPr>
              <a:t>与主存之间的映射</a:t>
            </a:r>
            <a:r>
              <a:rPr lang="en-US" altLang="zh-CN" sz="2471" kern="0" spc="-12">
                <a:solidFill>
                  <a:srgbClr val="C00000"/>
                </a:solidFill>
                <a:latin typeface="微软雅黑" panose="020B0503020204020204" pitchFamily="34" charset="-122"/>
                <a:ea typeface="微软雅黑" panose="020B0503020204020204" pitchFamily="34" charset="-122"/>
              </a:rPr>
              <a:t>—</a:t>
            </a:r>
            <a:r>
              <a:rPr lang="zh-CN" altLang="en-US" sz="2471" kern="0" spc="-12">
                <a:solidFill>
                  <a:srgbClr val="C00000"/>
                </a:solidFill>
                <a:latin typeface="微软雅黑" panose="020B0503020204020204" pitchFamily="34" charset="-122"/>
                <a:ea typeface="微软雅黑" panose="020B0503020204020204" pitchFamily="34" charset="-122"/>
                <a:cs typeface="黑体"/>
              </a:rPr>
              <a:t>全相联</a:t>
            </a:r>
            <a:endParaRPr lang="zh-CN" altLang="en-US" sz="2471" kern="0" dirty="0">
              <a:solidFill>
                <a:srgbClr val="C00000"/>
              </a:solidFill>
              <a:latin typeface="微软雅黑" panose="020B0503020204020204" pitchFamily="34" charset="-122"/>
              <a:ea typeface="微软雅黑" panose="020B0503020204020204" pitchFamily="34" charset="-122"/>
              <a:cs typeface="黑体"/>
            </a:endParaRPr>
          </a:p>
        </p:txBody>
      </p:sp>
      <p:sp>
        <p:nvSpPr>
          <p:cNvPr id="85" name="object 3">
            <a:extLst>
              <a:ext uri="{FF2B5EF4-FFF2-40B4-BE49-F238E27FC236}">
                <a16:creationId xmlns:a16="http://schemas.microsoft.com/office/drawing/2014/main" id="{46E2DA2F-B746-42C5-A477-948BAFF66C9C}"/>
              </a:ext>
            </a:extLst>
          </p:cNvPr>
          <p:cNvSpPr txBox="1"/>
          <p:nvPr/>
        </p:nvSpPr>
        <p:spPr>
          <a:xfrm>
            <a:off x="1987048" y="5693804"/>
            <a:ext cx="7895174" cy="1150251"/>
          </a:xfrm>
          <a:prstGeom prst="rect">
            <a:avLst/>
          </a:prstGeom>
        </p:spPr>
        <p:txBody>
          <a:bodyPr vert="horz" wrap="square" lIns="0" tIns="0" rIns="0" bIns="0" rtlCol="0">
            <a:spAutoFit/>
          </a:bodyPr>
          <a:lstStyle/>
          <a:p>
            <a:pPr marL="10541"/>
            <a:r>
              <a:rPr sz="1992" dirty="0">
                <a:solidFill>
                  <a:srgbClr val="FF0000"/>
                </a:solidFill>
                <a:latin typeface="Lucida Sans"/>
                <a:cs typeface="Lucida Sans"/>
              </a:rPr>
              <a:t>❖</a:t>
            </a:r>
            <a:r>
              <a:rPr sz="1992" b="1" dirty="0">
                <a:latin typeface="宋体"/>
                <a:cs typeface="宋体"/>
              </a:rPr>
              <a:t>全相联映射（</a:t>
            </a:r>
            <a:r>
              <a:rPr sz="1992" b="1" dirty="0">
                <a:latin typeface="Times New Roman"/>
                <a:cs typeface="Times New Roman"/>
              </a:rPr>
              <a:t>Associative</a:t>
            </a:r>
            <a:r>
              <a:rPr sz="1992" b="1" spc="-12" dirty="0">
                <a:latin typeface="Times New Roman"/>
                <a:cs typeface="Times New Roman"/>
              </a:rPr>
              <a:t> </a:t>
            </a:r>
            <a:r>
              <a:rPr sz="1992" b="1" spc="-4" dirty="0">
                <a:latin typeface="Times New Roman"/>
                <a:cs typeface="Times New Roman"/>
              </a:rPr>
              <a:t>Mapping</a:t>
            </a:r>
            <a:r>
              <a:rPr sz="1992" b="1" spc="-4" dirty="0">
                <a:latin typeface="宋体"/>
                <a:cs typeface="宋体"/>
              </a:rPr>
              <a:t>）</a:t>
            </a:r>
            <a:endParaRPr sz="1992" dirty="0">
              <a:latin typeface="宋体"/>
              <a:cs typeface="宋体"/>
            </a:endParaRPr>
          </a:p>
          <a:p>
            <a:pPr marL="612422" indent="-208181">
              <a:spcBef>
                <a:spcPts val="401"/>
              </a:spcBef>
              <a:buClr>
                <a:srgbClr val="001ADC"/>
              </a:buClr>
              <a:buFont typeface="Lucida Sans"/>
              <a:buChar char="➢"/>
              <a:tabLst>
                <a:tab pos="612949" algn="l"/>
              </a:tabLst>
            </a:pPr>
            <a:r>
              <a:rPr sz="1494" b="1" dirty="0">
                <a:latin typeface="宋体"/>
                <a:cs typeface="宋体"/>
              </a:rPr>
              <a:t>主存分为若干</a:t>
            </a:r>
            <a:r>
              <a:rPr sz="1494" b="1" dirty="0">
                <a:latin typeface="Times New Roman"/>
                <a:cs typeface="Times New Roman"/>
              </a:rPr>
              <a:t>Block</a:t>
            </a:r>
            <a:r>
              <a:rPr sz="1494" b="1" dirty="0">
                <a:latin typeface="宋体"/>
                <a:cs typeface="宋体"/>
              </a:rPr>
              <a:t>，</a:t>
            </a:r>
            <a:r>
              <a:rPr sz="1494" b="1" dirty="0">
                <a:latin typeface="Times New Roman"/>
                <a:cs typeface="Times New Roman"/>
              </a:rPr>
              <a:t>Cache</a:t>
            </a:r>
            <a:r>
              <a:rPr sz="1494" b="1" dirty="0">
                <a:latin typeface="宋体"/>
                <a:cs typeface="宋体"/>
              </a:rPr>
              <a:t>按同样大小分成若干</a:t>
            </a:r>
            <a:r>
              <a:rPr sz="1494" b="1" dirty="0">
                <a:latin typeface="Times New Roman"/>
                <a:cs typeface="Times New Roman"/>
              </a:rPr>
              <a:t>Block</a:t>
            </a:r>
            <a:r>
              <a:rPr sz="1494" b="1" dirty="0">
                <a:latin typeface="宋体"/>
                <a:cs typeface="宋体"/>
              </a:rPr>
              <a:t>，</a:t>
            </a:r>
            <a:endParaRPr sz="1494" dirty="0">
              <a:latin typeface="宋体"/>
              <a:cs typeface="宋体"/>
            </a:endParaRPr>
          </a:p>
          <a:p>
            <a:pPr marL="612422" indent="-208181">
              <a:spcBef>
                <a:spcPts val="360"/>
              </a:spcBef>
              <a:buClr>
                <a:srgbClr val="001ADC"/>
              </a:buClr>
              <a:buFont typeface="Lucida Sans"/>
              <a:buChar char="➢"/>
              <a:tabLst>
                <a:tab pos="612949" algn="l"/>
              </a:tabLst>
            </a:pPr>
            <a:r>
              <a:rPr sz="1494" b="1" dirty="0">
                <a:latin typeface="Times New Roman"/>
                <a:cs typeface="Times New Roman"/>
              </a:rPr>
              <a:t>Cache</a:t>
            </a:r>
            <a:r>
              <a:rPr sz="1494" b="1" dirty="0">
                <a:latin typeface="宋体"/>
                <a:cs typeface="宋体"/>
              </a:rPr>
              <a:t>中的</a:t>
            </a:r>
            <a:r>
              <a:rPr sz="1494" b="1" dirty="0">
                <a:latin typeface="Times New Roman"/>
                <a:cs typeface="Times New Roman"/>
              </a:rPr>
              <a:t>Block</a:t>
            </a:r>
            <a:r>
              <a:rPr sz="1494" b="1" dirty="0">
                <a:latin typeface="宋体"/>
                <a:cs typeface="宋体"/>
              </a:rPr>
              <a:t>数目显然比主存的</a:t>
            </a:r>
            <a:r>
              <a:rPr sz="1494" b="1" dirty="0">
                <a:latin typeface="Times New Roman"/>
                <a:cs typeface="Times New Roman"/>
              </a:rPr>
              <a:t>Block</a:t>
            </a:r>
            <a:r>
              <a:rPr sz="1494" b="1" dirty="0">
                <a:latin typeface="宋体"/>
                <a:cs typeface="宋体"/>
              </a:rPr>
              <a:t>数少得多。</a:t>
            </a:r>
            <a:endParaRPr sz="1494" dirty="0">
              <a:latin typeface="宋体"/>
              <a:cs typeface="宋体"/>
            </a:endParaRPr>
          </a:p>
          <a:p>
            <a:pPr marL="612422" indent="-208181">
              <a:spcBef>
                <a:spcPts val="370"/>
              </a:spcBef>
              <a:buClr>
                <a:srgbClr val="001ADC"/>
              </a:buClr>
              <a:buFont typeface="Lucida Sans"/>
              <a:buChar char="➢"/>
              <a:tabLst>
                <a:tab pos="612949" algn="l"/>
              </a:tabLst>
            </a:pPr>
            <a:r>
              <a:rPr sz="1494" b="1" dirty="0">
                <a:latin typeface="宋体"/>
                <a:cs typeface="宋体"/>
              </a:rPr>
              <a:t>主存中的某一</a:t>
            </a:r>
            <a:r>
              <a:rPr sz="1494" b="1" dirty="0">
                <a:latin typeface="Times New Roman"/>
                <a:cs typeface="Times New Roman"/>
              </a:rPr>
              <a:t>Block</a:t>
            </a:r>
            <a:r>
              <a:rPr sz="1494" b="1" dirty="0">
                <a:latin typeface="宋体"/>
                <a:cs typeface="宋体"/>
              </a:rPr>
              <a:t>可以映射到</a:t>
            </a:r>
            <a:r>
              <a:rPr sz="1494" b="1" dirty="0">
                <a:latin typeface="Times New Roman"/>
                <a:cs typeface="Times New Roman"/>
              </a:rPr>
              <a:t>Cache</a:t>
            </a:r>
            <a:r>
              <a:rPr sz="1494" b="1" dirty="0">
                <a:latin typeface="宋体"/>
                <a:cs typeface="宋体"/>
              </a:rPr>
              <a:t>中的任意一</a:t>
            </a:r>
            <a:r>
              <a:rPr sz="1494" b="1" dirty="0">
                <a:latin typeface="Times New Roman"/>
                <a:cs typeface="Times New Roman"/>
              </a:rPr>
              <a:t>Blcok</a:t>
            </a:r>
            <a:r>
              <a:rPr sz="1494" b="1" dirty="0">
                <a:latin typeface="宋体"/>
                <a:cs typeface="宋体"/>
              </a:rPr>
              <a:t>。</a:t>
            </a:r>
            <a:endParaRPr sz="1494" dirty="0">
              <a:latin typeface="宋体"/>
              <a:cs typeface="宋体"/>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37" name="Rectangle 81"/>
          <p:cNvSpPr>
            <a:spLocks noChangeArrowheads="1"/>
          </p:cNvSpPr>
          <p:nvPr/>
        </p:nvSpPr>
        <p:spPr bwMode="auto">
          <a:xfrm>
            <a:off x="4064000" y="4279900"/>
            <a:ext cx="2946400" cy="18161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6" name="Rectangle 80"/>
          <p:cNvSpPr>
            <a:spLocks noChangeArrowheads="1"/>
          </p:cNvSpPr>
          <p:nvPr/>
        </p:nvSpPr>
        <p:spPr bwMode="auto">
          <a:xfrm>
            <a:off x="8705850" y="4287838"/>
            <a:ext cx="757238" cy="2857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4" name="Rectangle 78"/>
          <p:cNvSpPr>
            <a:spLocks noChangeArrowheads="1"/>
          </p:cNvSpPr>
          <p:nvPr/>
        </p:nvSpPr>
        <p:spPr bwMode="auto">
          <a:xfrm>
            <a:off x="8313738" y="3063876"/>
            <a:ext cx="1439862" cy="2825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2" name="Rectangle 76"/>
          <p:cNvSpPr>
            <a:spLocks noChangeArrowheads="1"/>
          </p:cNvSpPr>
          <p:nvPr/>
        </p:nvSpPr>
        <p:spPr bwMode="auto">
          <a:xfrm>
            <a:off x="2316164" y="3071814"/>
            <a:ext cx="5989637" cy="27622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78" name="Rectangle 2"/>
          <p:cNvSpPr>
            <a:spLocks noGrp="1" noChangeArrowheads="1"/>
          </p:cNvSpPr>
          <p:nvPr>
            <p:ph type="title"/>
          </p:nvPr>
        </p:nvSpPr>
        <p:spPr>
          <a:xfrm>
            <a:off x="3218899" y="137803"/>
            <a:ext cx="5486951" cy="549894"/>
          </a:xfrm>
          <a:noFill/>
        </p:spPr>
        <p:txBody>
          <a:bodyPr vert="horz" wrap="none" lIns="63500" tIns="25400" rIns="63500" bIns="25400" rtlCol="0" anchor="t">
            <a:spAutoFit/>
          </a:bodyPr>
          <a:lstStyle/>
          <a:p>
            <a:r>
              <a:rPr lang="en-US" altLang="ko-KR" dirty="0">
                <a:ea typeface="굴림" panose="020B0600000101010101" pitchFamily="34" charset="-127"/>
              </a:rPr>
              <a:t>Fully Associative Cache</a:t>
            </a:r>
          </a:p>
        </p:txBody>
      </p:sp>
      <p:sp>
        <p:nvSpPr>
          <p:cNvPr id="736259" name="Rectangle 3"/>
          <p:cNvSpPr>
            <a:spLocks noGrp="1" noChangeArrowheads="1"/>
          </p:cNvSpPr>
          <p:nvPr>
            <p:ph type="body" idx="1"/>
          </p:nvPr>
        </p:nvSpPr>
        <p:spPr>
          <a:xfrm>
            <a:off x="1905000" y="685800"/>
            <a:ext cx="8458200" cy="2735108"/>
          </a:xfrm>
          <a:noFill/>
        </p:spPr>
        <p:txBody>
          <a:bodyPr vert="horz" lIns="63500" tIns="25400" rIns="63500" bIns="25400" rtlCol="0">
            <a:spAutoFit/>
          </a:bodyPr>
          <a:lstStyle/>
          <a:p>
            <a:pPr>
              <a:lnSpc>
                <a:spcPct val="80000"/>
              </a:lnSpc>
              <a:spcBef>
                <a:spcPct val="20000"/>
              </a:spcBef>
            </a:pPr>
            <a:r>
              <a:rPr lang="en-US" altLang="ko-KR">
                <a:solidFill>
                  <a:schemeClr val="hlink"/>
                </a:solidFill>
                <a:ea typeface="굴림" panose="020B0600000101010101" pitchFamily="34" charset="-127"/>
              </a:rPr>
              <a:t>Fully Associative</a:t>
            </a:r>
            <a:r>
              <a:rPr lang="en-US" altLang="ko-KR">
                <a:ea typeface="굴림" panose="020B0600000101010101" pitchFamily="34" charset="-127"/>
              </a:rPr>
              <a:t>: Every block can hold any line</a:t>
            </a:r>
          </a:p>
          <a:p>
            <a:pPr lvl="1">
              <a:lnSpc>
                <a:spcPct val="80000"/>
              </a:lnSpc>
              <a:spcBef>
                <a:spcPct val="20000"/>
              </a:spcBef>
            </a:pPr>
            <a:r>
              <a:rPr lang="en-US" altLang="ko-KR">
                <a:ea typeface="굴림" panose="020B0600000101010101" pitchFamily="34" charset="-127"/>
              </a:rPr>
              <a:t>Address does not include a cache index</a:t>
            </a:r>
          </a:p>
          <a:p>
            <a:pPr lvl="1">
              <a:lnSpc>
                <a:spcPct val="80000"/>
              </a:lnSpc>
              <a:spcBef>
                <a:spcPct val="20000"/>
              </a:spcBef>
            </a:pPr>
            <a:r>
              <a:rPr lang="en-US" altLang="ko-KR">
                <a:ea typeface="굴림" panose="020B0600000101010101" pitchFamily="34" charset="-127"/>
              </a:rPr>
              <a:t>Compare Cache Tags of all Cache Entries in Parallel</a:t>
            </a:r>
          </a:p>
          <a:p>
            <a:pPr>
              <a:lnSpc>
                <a:spcPct val="80000"/>
              </a:lnSpc>
              <a:spcBef>
                <a:spcPct val="20000"/>
              </a:spcBef>
            </a:pPr>
            <a:r>
              <a:rPr lang="en-US" altLang="ko-KR">
                <a:ea typeface="굴림" panose="020B0600000101010101" pitchFamily="34" charset="-127"/>
              </a:rPr>
              <a:t>Example: Block Size=32B blocks</a:t>
            </a:r>
          </a:p>
          <a:p>
            <a:pPr lvl="1">
              <a:lnSpc>
                <a:spcPct val="80000"/>
              </a:lnSpc>
              <a:spcBef>
                <a:spcPct val="20000"/>
              </a:spcBef>
            </a:pPr>
            <a:r>
              <a:rPr lang="en-US" altLang="ko-KR">
                <a:ea typeface="굴림" panose="020B0600000101010101" pitchFamily="34" charset="-127"/>
              </a:rPr>
              <a:t>We need N 27-bit comparators</a:t>
            </a:r>
          </a:p>
          <a:p>
            <a:pPr lvl="1">
              <a:lnSpc>
                <a:spcPct val="80000"/>
              </a:lnSpc>
              <a:spcBef>
                <a:spcPct val="20000"/>
              </a:spcBef>
            </a:pPr>
            <a:r>
              <a:rPr lang="en-US" altLang="ko-KR">
                <a:ea typeface="굴림" panose="020B0600000101010101" pitchFamily="34" charset="-127"/>
              </a:rPr>
              <a:t>Still have byte select to choose from within block</a:t>
            </a:r>
          </a:p>
          <a:p>
            <a:pPr>
              <a:lnSpc>
                <a:spcPct val="80000"/>
              </a:lnSpc>
              <a:spcBef>
                <a:spcPct val="20000"/>
              </a:spcBef>
            </a:pPr>
            <a:endParaRPr lang="ko-KR" altLang="en-US">
              <a:ea typeface="굴림" panose="020B0600000101010101" pitchFamily="34" charset="-127"/>
            </a:endParaRPr>
          </a:p>
        </p:txBody>
      </p:sp>
      <p:grpSp>
        <p:nvGrpSpPr>
          <p:cNvPr id="736325" name="Group 69"/>
          <p:cNvGrpSpPr>
            <a:grpSpLocks/>
          </p:cNvGrpSpPr>
          <p:nvPr/>
        </p:nvGrpSpPr>
        <p:grpSpPr bwMode="auto">
          <a:xfrm>
            <a:off x="7391402" y="3962400"/>
            <a:ext cx="2895601" cy="2127250"/>
            <a:chOff x="3696" y="2496"/>
            <a:chExt cx="1824" cy="1340"/>
          </a:xfrm>
        </p:grpSpPr>
        <p:sp>
          <p:nvSpPr>
            <p:cNvPr id="28731" name="Rectangle 4"/>
            <p:cNvSpPr>
              <a:spLocks noChangeArrowheads="1"/>
            </p:cNvSpPr>
            <p:nvPr/>
          </p:nvSpPr>
          <p:spPr bwMode="auto">
            <a:xfrm>
              <a:off x="3717" y="2700"/>
              <a:ext cx="1760"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32" name="Line 5"/>
            <p:cNvSpPr>
              <a:spLocks noChangeShapeType="1"/>
            </p:cNvSpPr>
            <p:nvPr/>
          </p:nvSpPr>
          <p:spPr bwMode="auto">
            <a:xfrm>
              <a:off x="3717" y="2884"/>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Line 6"/>
            <p:cNvSpPr>
              <a:spLocks noChangeShapeType="1"/>
            </p:cNvSpPr>
            <p:nvPr/>
          </p:nvSpPr>
          <p:spPr bwMode="auto">
            <a:xfrm>
              <a:off x="3717" y="3076"/>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Line 7"/>
            <p:cNvSpPr>
              <a:spLocks noChangeShapeType="1"/>
            </p:cNvSpPr>
            <p:nvPr/>
          </p:nvSpPr>
          <p:spPr bwMode="auto">
            <a:xfrm>
              <a:off x="3717" y="3268"/>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Line 8"/>
            <p:cNvSpPr>
              <a:spLocks noChangeShapeType="1"/>
            </p:cNvSpPr>
            <p:nvPr/>
          </p:nvSpPr>
          <p:spPr bwMode="auto">
            <a:xfrm>
              <a:off x="3717" y="3460"/>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Rectangle 9"/>
            <p:cNvSpPr>
              <a:spLocks noChangeArrowheads="1"/>
            </p:cNvSpPr>
            <p:nvPr/>
          </p:nvSpPr>
          <p:spPr bwMode="auto">
            <a:xfrm>
              <a:off x="4560" y="3495"/>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37" name="Rectangle 10"/>
            <p:cNvSpPr>
              <a:spLocks noChangeArrowheads="1"/>
            </p:cNvSpPr>
            <p:nvPr/>
          </p:nvSpPr>
          <p:spPr bwMode="auto">
            <a:xfrm>
              <a:off x="3922" y="2496"/>
              <a:ext cx="7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8738" name="Rectangle 11"/>
            <p:cNvSpPr>
              <a:spLocks noChangeArrowheads="1"/>
            </p:cNvSpPr>
            <p:nvPr/>
          </p:nvSpPr>
          <p:spPr bwMode="auto">
            <a:xfrm>
              <a:off x="4992" y="2688"/>
              <a:ext cx="4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8739" name="Line 30"/>
            <p:cNvSpPr>
              <a:spLocks noChangeShapeType="1"/>
            </p:cNvSpPr>
            <p:nvPr/>
          </p:nvSpPr>
          <p:spPr bwMode="auto">
            <a:xfrm>
              <a:off x="500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0" name="Rectangle 31"/>
            <p:cNvSpPr>
              <a:spLocks noChangeArrowheads="1"/>
            </p:cNvSpPr>
            <p:nvPr/>
          </p:nvSpPr>
          <p:spPr bwMode="auto">
            <a:xfrm>
              <a:off x="4512" y="2688"/>
              <a:ext cx="4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8741" name="Line 32"/>
            <p:cNvSpPr>
              <a:spLocks noChangeShapeType="1"/>
            </p:cNvSpPr>
            <p:nvPr/>
          </p:nvSpPr>
          <p:spPr bwMode="auto">
            <a:xfrm>
              <a:off x="452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2" name="Rectangle 33"/>
            <p:cNvSpPr>
              <a:spLocks noChangeArrowheads="1"/>
            </p:cNvSpPr>
            <p:nvPr/>
          </p:nvSpPr>
          <p:spPr bwMode="auto">
            <a:xfrm>
              <a:off x="3696" y="2688"/>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8743" name="Line 34"/>
            <p:cNvSpPr>
              <a:spLocks noChangeShapeType="1"/>
            </p:cNvSpPr>
            <p:nvPr/>
          </p:nvSpPr>
          <p:spPr bwMode="auto">
            <a:xfrm>
              <a:off x="4189"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4" name="Rectangle 35"/>
            <p:cNvSpPr>
              <a:spLocks noChangeArrowheads="1"/>
            </p:cNvSpPr>
            <p:nvPr/>
          </p:nvSpPr>
          <p:spPr bwMode="auto">
            <a:xfrm rot="16200000">
              <a:off x="4274" y="2632"/>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45" name="Rectangle 36"/>
            <p:cNvSpPr>
              <a:spLocks noChangeArrowheads="1"/>
            </p:cNvSpPr>
            <p:nvPr/>
          </p:nvSpPr>
          <p:spPr bwMode="auto">
            <a:xfrm>
              <a:off x="4992" y="2880"/>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8746" name="Line 37"/>
            <p:cNvSpPr>
              <a:spLocks noChangeShapeType="1"/>
            </p:cNvSpPr>
            <p:nvPr/>
          </p:nvSpPr>
          <p:spPr bwMode="auto">
            <a:xfrm>
              <a:off x="500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7" name="Rectangle 38"/>
            <p:cNvSpPr>
              <a:spLocks noChangeArrowheads="1"/>
            </p:cNvSpPr>
            <p:nvPr/>
          </p:nvSpPr>
          <p:spPr bwMode="auto">
            <a:xfrm>
              <a:off x="4512" y="2880"/>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8748" name="Line 39"/>
            <p:cNvSpPr>
              <a:spLocks noChangeShapeType="1"/>
            </p:cNvSpPr>
            <p:nvPr/>
          </p:nvSpPr>
          <p:spPr bwMode="auto">
            <a:xfrm>
              <a:off x="452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9" name="Rectangle 40"/>
            <p:cNvSpPr>
              <a:spLocks noChangeArrowheads="1"/>
            </p:cNvSpPr>
            <p:nvPr/>
          </p:nvSpPr>
          <p:spPr bwMode="auto">
            <a:xfrm>
              <a:off x="3696" y="2880"/>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8750" name="Line 41"/>
            <p:cNvSpPr>
              <a:spLocks noChangeShapeType="1"/>
            </p:cNvSpPr>
            <p:nvPr/>
          </p:nvSpPr>
          <p:spPr bwMode="auto">
            <a:xfrm>
              <a:off x="4189"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1" name="Rectangle 42"/>
            <p:cNvSpPr>
              <a:spLocks noChangeArrowheads="1"/>
            </p:cNvSpPr>
            <p:nvPr/>
          </p:nvSpPr>
          <p:spPr bwMode="auto">
            <a:xfrm rot="16200000">
              <a:off x="4274" y="2824"/>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6329" name="Group 73"/>
          <p:cNvGrpSpPr>
            <a:grpSpLocks/>
          </p:cNvGrpSpPr>
          <p:nvPr/>
        </p:nvGrpSpPr>
        <p:grpSpPr bwMode="auto">
          <a:xfrm>
            <a:off x="4046538" y="3962400"/>
            <a:ext cx="3625850" cy="2127250"/>
            <a:chOff x="1589" y="2496"/>
            <a:chExt cx="2284" cy="1340"/>
          </a:xfrm>
        </p:grpSpPr>
        <p:grpSp>
          <p:nvGrpSpPr>
            <p:cNvPr id="28715" name="Group 70"/>
            <p:cNvGrpSpPr>
              <a:grpSpLocks/>
            </p:cNvGrpSpPr>
            <p:nvPr/>
          </p:nvGrpSpPr>
          <p:grpSpPr bwMode="auto">
            <a:xfrm>
              <a:off x="3264" y="2496"/>
              <a:ext cx="609" cy="1340"/>
              <a:chOff x="3264" y="2496"/>
              <a:chExt cx="609" cy="1340"/>
            </a:xfrm>
          </p:grpSpPr>
          <p:sp>
            <p:nvSpPr>
              <p:cNvPr id="28724" name="Rectangle 23"/>
              <p:cNvSpPr>
                <a:spLocks noChangeArrowheads="1"/>
              </p:cNvSpPr>
              <p:nvPr/>
            </p:nvSpPr>
            <p:spPr bwMode="auto">
              <a:xfrm>
                <a:off x="3525" y="2700"/>
                <a:ext cx="128"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25" name="Rectangle 24"/>
              <p:cNvSpPr>
                <a:spLocks noChangeArrowheads="1"/>
              </p:cNvSpPr>
              <p:nvPr/>
            </p:nvSpPr>
            <p:spPr bwMode="auto">
              <a:xfrm>
                <a:off x="3264" y="2496"/>
                <a:ext cx="6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8726" name="Line 25"/>
              <p:cNvSpPr>
                <a:spLocks noChangeShapeType="1"/>
              </p:cNvSpPr>
              <p:nvPr/>
            </p:nvSpPr>
            <p:spPr bwMode="auto">
              <a:xfrm flipH="1">
                <a:off x="3509" y="2884"/>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7" name="Line 26"/>
              <p:cNvSpPr>
                <a:spLocks noChangeShapeType="1"/>
              </p:cNvSpPr>
              <p:nvPr/>
            </p:nvSpPr>
            <p:spPr bwMode="auto">
              <a:xfrm flipH="1">
                <a:off x="3509" y="307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8" name="Line 27"/>
              <p:cNvSpPr>
                <a:spLocks noChangeShapeType="1"/>
              </p:cNvSpPr>
              <p:nvPr/>
            </p:nvSpPr>
            <p:spPr bwMode="auto">
              <a:xfrm flipH="1">
                <a:off x="3509" y="326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Line 28"/>
              <p:cNvSpPr>
                <a:spLocks noChangeShapeType="1"/>
              </p:cNvSpPr>
              <p:nvPr/>
            </p:nvSpPr>
            <p:spPr bwMode="auto">
              <a:xfrm flipH="1">
                <a:off x="3509" y="3460"/>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0" name="Rectangle 29"/>
              <p:cNvSpPr>
                <a:spLocks noChangeArrowheads="1"/>
              </p:cNvSpPr>
              <p:nvPr/>
            </p:nvSpPr>
            <p:spPr bwMode="auto">
              <a:xfrm>
                <a:off x="3504" y="3495"/>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28716" name="Group 71"/>
            <p:cNvGrpSpPr>
              <a:grpSpLocks/>
            </p:cNvGrpSpPr>
            <p:nvPr/>
          </p:nvGrpSpPr>
          <p:grpSpPr bwMode="auto">
            <a:xfrm>
              <a:off x="1589" y="2496"/>
              <a:ext cx="1888" cy="1340"/>
              <a:chOff x="1589" y="2496"/>
              <a:chExt cx="1888" cy="1340"/>
            </a:xfrm>
          </p:grpSpPr>
          <p:sp>
            <p:nvSpPr>
              <p:cNvPr id="28717" name="Rectangle 16"/>
              <p:cNvSpPr>
                <a:spLocks noChangeArrowheads="1"/>
              </p:cNvSpPr>
              <p:nvPr/>
            </p:nvSpPr>
            <p:spPr bwMode="auto">
              <a:xfrm>
                <a:off x="1605" y="2700"/>
                <a:ext cx="1856"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18" name="Line 17"/>
              <p:cNvSpPr>
                <a:spLocks noChangeShapeType="1"/>
              </p:cNvSpPr>
              <p:nvPr/>
            </p:nvSpPr>
            <p:spPr bwMode="auto">
              <a:xfrm flipH="1">
                <a:off x="1589" y="2884"/>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9" name="Line 18"/>
              <p:cNvSpPr>
                <a:spLocks noChangeShapeType="1"/>
              </p:cNvSpPr>
              <p:nvPr/>
            </p:nvSpPr>
            <p:spPr bwMode="auto">
              <a:xfrm flipH="1">
                <a:off x="1589" y="3076"/>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0" name="Line 19"/>
              <p:cNvSpPr>
                <a:spLocks noChangeShapeType="1"/>
              </p:cNvSpPr>
              <p:nvPr/>
            </p:nvSpPr>
            <p:spPr bwMode="auto">
              <a:xfrm flipH="1">
                <a:off x="1589" y="3268"/>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1" name="Line 20"/>
              <p:cNvSpPr>
                <a:spLocks noChangeShapeType="1"/>
              </p:cNvSpPr>
              <p:nvPr/>
            </p:nvSpPr>
            <p:spPr bwMode="auto">
              <a:xfrm flipH="1">
                <a:off x="1589" y="3460"/>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2" name="Rectangle 21"/>
              <p:cNvSpPr>
                <a:spLocks noChangeArrowheads="1"/>
              </p:cNvSpPr>
              <p:nvPr/>
            </p:nvSpPr>
            <p:spPr bwMode="auto">
              <a:xfrm>
                <a:off x="2352" y="3495"/>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23" name="Rectangle 43"/>
              <p:cNvSpPr>
                <a:spLocks noChangeArrowheads="1"/>
              </p:cNvSpPr>
              <p:nvPr/>
            </p:nvSpPr>
            <p:spPr bwMode="auto">
              <a:xfrm>
                <a:off x="2244" y="2496"/>
                <a:ext cx="7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grpSp>
      <p:grpSp>
        <p:nvGrpSpPr>
          <p:cNvPr id="736333" name="Group 77"/>
          <p:cNvGrpSpPr>
            <a:grpSpLocks/>
          </p:cNvGrpSpPr>
          <p:nvPr/>
        </p:nvGrpSpPr>
        <p:grpSpPr bwMode="auto">
          <a:xfrm>
            <a:off x="2286000" y="2743200"/>
            <a:ext cx="7524750" cy="641350"/>
            <a:chOff x="480" y="1728"/>
            <a:chExt cx="4740" cy="404"/>
          </a:xfrm>
        </p:grpSpPr>
        <p:sp>
          <p:nvSpPr>
            <p:cNvPr id="28708" name="Rectangle 12"/>
            <p:cNvSpPr>
              <a:spLocks noChangeArrowheads="1"/>
            </p:cNvSpPr>
            <p:nvPr/>
          </p:nvSpPr>
          <p:spPr bwMode="auto">
            <a:xfrm>
              <a:off x="501" y="1932"/>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9" name="Rectangle 13"/>
            <p:cNvSpPr>
              <a:spLocks noChangeArrowheads="1"/>
            </p:cNvSpPr>
            <p:nvPr/>
          </p:nvSpPr>
          <p:spPr bwMode="auto">
            <a:xfrm>
              <a:off x="5040" y="17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8710" name="Rectangle 14"/>
            <p:cNvSpPr>
              <a:spLocks noChangeArrowheads="1"/>
            </p:cNvSpPr>
            <p:nvPr/>
          </p:nvSpPr>
          <p:spPr bwMode="auto">
            <a:xfrm>
              <a:off x="4128" y="17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8711" name="Rectangle 22"/>
            <p:cNvSpPr>
              <a:spLocks noChangeArrowheads="1"/>
            </p:cNvSpPr>
            <p:nvPr/>
          </p:nvSpPr>
          <p:spPr bwMode="auto">
            <a:xfrm>
              <a:off x="1968" y="1920"/>
              <a:ext cx="144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 (27 bits long)</a:t>
              </a:r>
            </a:p>
          </p:txBody>
        </p:sp>
        <p:sp>
          <p:nvSpPr>
            <p:cNvPr id="28712" name="Line 44"/>
            <p:cNvSpPr>
              <a:spLocks noChangeShapeType="1"/>
            </p:cNvSpPr>
            <p:nvPr/>
          </p:nvSpPr>
          <p:spPr bwMode="auto">
            <a:xfrm>
              <a:off x="4285" y="193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Rectangle 45"/>
            <p:cNvSpPr>
              <a:spLocks noChangeArrowheads="1"/>
            </p:cNvSpPr>
            <p:nvPr/>
          </p:nvSpPr>
          <p:spPr bwMode="auto">
            <a:xfrm>
              <a:off x="4320" y="1920"/>
              <a:ext cx="7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8714" name="Rectangle 15"/>
            <p:cNvSpPr>
              <a:spLocks noChangeArrowheads="1"/>
            </p:cNvSpPr>
            <p:nvPr/>
          </p:nvSpPr>
          <p:spPr bwMode="auto">
            <a:xfrm>
              <a:off x="480" y="1728"/>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grpSp>
        <p:nvGrpSpPr>
          <p:cNvPr id="736331" name="Group 75"/>
          <p:cNvGrpSpPr>
            <a:grpSpLocks/>
          </p:cNvGrpSpPr>
          <p:nvPr/>
        </p:nvGrpSpPr>
        <p:grpSpPr bwMode="auto">
          <a:xfrm>
            <a:off x="2459038" y="3219450"/>
            <a:ext cx="1612900" cy="2908300"/>
            <a:chOff x="589" y="2028"/>
            <a:chExt cx="1016" cy="1832"/>
          </a:xfrm>
        </p:grpSpPr>
        <p:sp>
          <p:nvSpPr>
            <p:cNvPr id="28687" name="Oval 47"/>
            <p:cNvSpPr>
              <a:spLocks noChangeArrowheads="1"/>
            </p:cNvSpPr>
            <p:nvPr/>
          </p:nvSpPr>
          <p:spPr bwMode="auto">
            <a:xfrm>
              <a:off x="1173" y="270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8" name="Rectangle 48"/>
            <p:cNvSpPr>
              <a:spLocks noChangeArrowheads="1"/>
            </p:cNvSpPr>
            <p:nvPr/>
          </p:nvSpPr>
          <p:spPr bwMode="auto">
            <a:xfrm>
              <a:off x="1152" y="2688"/>
              <a:ext cx="1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89" name="Line 49"/>
            <p:cNvSpPr>
              <a:spLocks noChangeShapeType="1"/>
            </p:cNvSpPr>
            <p:nvPr/>
          </p:nvSpPr>
          <p:spPr bwMode="auto">
            <a:xfrm flipH="1">
              <a:off x="1349" y="2788"/>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Oval 50"/>
            <p:cNvSpPr>
              <a:spLocks noChangeArrowheads="1"/>
            </p:cNvSpPr>
            <p:nvPr/>
          </p:nvSpPr>
          <p:spPr bwMode="auto">
            <a:xfrm>
              <a:off x="1173" y="3084"/>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1" name="Rectangle 51"/>
            <p:cNvSpPr>
              <a:spLocks noChangeArrowheads="1"/>
            </p:cNvSpPr>
            <p:nvPr/>
          </p:nvSpPr>
          <p:spPr bwMode="auto">
            <a:xfrm>
              <a:off x="1152" y="3072"/>
              <a:ext cx="1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2" name="Line 52"/>
            <p:cNvSpPr>
              <a:spLocks noChangeShapeType="1"/>
            </p:cNvSpPr>
            <p:nvPr/>
          </p:nvSpPr>
          <p:spPr bwMode="auto">
            <a:xfrm flipH="1">
              <a:off x="1349" y="3172"/>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Oval 53"/>
            <p:cNvSpPr>
              <a:spLocks noChangeArrowheads="1"/>
            </p:cNvSpPr>
            <p:nvPr/>
          </p:nvSpPr>
          <p:spPr bwMode="auto">
            <a:xfrm>
              <a:off x="933" y="2892"/>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4" name="Rectangle 54"/>
            <p:cNvSpPr>
              <a:spLocks noChangeArrowheads="1"/>
            </p:cNvSpPr>
            <p:nvPr/>
          </p:nvSpPr>
          <p:spPr bwMode="auto">
            <a:xfrm>
              <a:off x="912" y="2880"/>
              <a:ext cx="1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5" name="Line 55"/>
            <p:cNvSpPr>
              <a:spLocks noChangeShapeType="1"/>
            </p:cNvSpPr>
            <p:nvPr/>
          </p:nvSpPr>
          <p:spPr bwMode="auto">
            <a:xfrm flipH="1">
              <a:off x="1109" y="2980"/>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Oval 56"/>
            <p:cNvSpPr>
              <a:spLocks noChangeArrowheads="1"/>
            </p:cNvSpPr>
            <p:nvPr/>
          </p:nvSpPr>
          <p:spPr bwMode="auto">
            <a:xfrm>
              <a:off x="933" y="3276"/>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7" name="Line 57"/>
            <p:cNvSpPr>
              <a:spLocks noChangeShapeType="1"/>
            </p:cNvSpPr>
            <p:nvPr/>
          </p:nvSpPr>
          <p:spPr bwMode="auto">
            <a:xfrm flipH="1">
              <a:off x="1109" y="3364"/>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Rectangle 58"/>
            <p:cNvSpPr>
              <a:spLocks noChangeArrowheads="1"/>
            </p:cNvSpPr>
            <p:nvPr/>
          </p:nvSpPr>
          <p:spPr bwMode="auto">
            <a:xfrm>
              <a:off x="912" y="3264"/>
              <a:ext cx="1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9" name="Line 59"/>
            <p:cNvSpPr>
              <a:spLocks noChangeShapeType="1"/>
            </p:cNvSpPr>
            <p:nvPr/>
          </p:nvSpPr>
          <p:spPr bwMode="auto">
            <a:xfrm>
              <a:off x="589" y="2028"/>
              <a:ext cx="0" cy="1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60"/>
            <p:cNvSpPr>
              <a:spLocks noChangeShapeType="1"/>
            </p:cNvSpPr>
            <p:nvPr/>
          </p:nvSpPr>
          <p:spPr bwMode="auto">
            <a:xfrm>
              <a:off x="597" y="3364"/>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Line 61"/>
            <p:cNvSpPr>
              <a:spLocks noChangeShapeType="1"/>
            </p:cNvSpPr>
            <p:nvPr/>
          </p:nvSpPr>
          <p:spPr bwMode="auto">
            <a:xfrm>
              <a:off x="597" y="2980"/>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Line 62"/>
            <p:cNvSpPr>
              <a:spLocks noChangeShapeType="1"/>
            </p:cNvSpPr>
            <p:nvPr/>
          </p:nvSpPr>
          <p:spPr bwMode="auto">
            <a:xfrm>
              <a:off x="597" y="3172"/>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Line 63"/>
            <p:cNvSpPr>
              <a:spLocks noChangeShapeType="1"/>
            </p:cNvSpPr>
            <p:nvPr/>
          </p:nvSpPr>
          <p:spPr bwMode="auto">
            <a:xfrm>
              <a:off x="597" y="2788"/>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Oval 64"/>
            <p:cNvSpPr>
              <a:spLocks noChangeArrowheads="1"/>
            </p:cNvSpPr>
            <p:nvPr/>
          </p:nvSpPr>
          <p:spPr bwMode="auto">
            <a:xfrm>
              <a:off x="933" y="366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5" name="Line 65"/>
            <p:cNvSpPr>
              <a:spLocks noChangeShapeType="1"/>
            </p:cNvSpPr>
            <p:nvPr/>
          </p:nvSpPr>
          <p:spPr bwMode="auto">
            <a:xfrm flipH="1">
              <a:off x="1109" y="3748"/>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Rectangle 66"/>
            <p:cNvSpPr>
              <a:spLocks noChangeArrowheads="1"/>
            </p:cNvSpPr>
            <p:nvPr/>
          </p:nvSpPr>
          <p:spPr bwMode="auto">
            <a:xfrm>
              <a:off x="912" y="3648"/>
              <a:ext cx="1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707" name="Line 67"/>
            <p:cNvSpPr>
              <a:spLocks noChangeShapeType="1"/>
            </p:cNvSpPr>
            <p:nvPr/>
          </p:nvSpPr>
          <p:spPr bwMode="auto">
            <a:xfrm>
              <a:off x="597" y="3748"/>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6335" name="Group 79"/>
          <p:cNvGrpSpPr>
            <a:grpSpLocks/>
          </p:cNvGrpSpPr>
          <p:nvPr/>
        </p:nvGrpSpPr>
        <p:grpSpPr bwMode="auto">
          <a:xfrm>
            <a:off x="8534400" y="3352800"/>
            <a:ext cx="952500" cy="908050"/>
            <a:chOff x="4416" y="2112"/>
            <a:chExt cx="600" cy="572"/>
          </a:xfrm>
        </p:grpSpPr>
        <p:sp>
          <p:nvSpPr>
            <p:cNvPr id="28685" name="Rectangle 46"/>
            <p:cNvSpPr>
              <a:spLocks noChangeArrowheads="1"/>
            </p:cNvSpPr>
            <p:nvPr/>
          </p:nvSpPr>
          <p:spPr bwMode="auto">
            <a:xfrm>
              <a:off x="4416" y="2112"/>
              <a:ext cx="6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sp>
          <p:nvSpPr>
            <p:cNvPr id="28686" name="Line 68"/>
            <p:cNvSpPr>
              <a:spLocks noChangeShapeType="1"/>
            </p:cNvSpPr>
            <p:nvPr/>
          </p:nvSpPr>
          <p:spPr bwMode="auto">
            <a:xfrm>
              <a:off x="4765" y="231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0" name="object 3">
            <a:extLst>
              <a:ext uri="{FF2B5EF4-FFF2-40B4-BE49-F238E27FC236}">
                <a16:creationId xmlns:a16="http://schemas.microsoft.com/office/drawing/2014/main" id="{F99D982D-F6C0-40DA-B0BC-9D1450BBEA69}"/>
              </a:ext>
            </a:extLst>
          </p:cNvPr>
          <p:cNvSpPr txBox="1"/>
          <p:nvPr/>
        </p:nvSpPr>
        <p:spPr>
          <a:xfrm>
            <a:off x="10042327" y="989754"/>
            <a:ext cx="1951253" cy="1609480"/>
          </a:xfrm>
          <a:prstGeom prst="rect">
            <a:avLst/>
          </a:prstGeom>
        </p:spPr>
        <p:txBody>
          <a:bodyPr vert="horz" wrap="square" lIns="0" tIns="0" rIns="0" bIns="0" rtlCol="0">
            <a:spAutoFit/>
          </a:bodyPr>
          <a:lstStyle/>
          <a:p>
            <a:pPr marL="10541"/>
            <a:r>
              <a:rPr sz="1992" dirty="0">
                <a:solidFill>
                  <a:srgbClr val="FF0000"/>
                </a:solidFill>
                <a:latin typeface="Lucida Sans"/>
                <a:cs typeface="Lucida Sans"/>
              </a:rPr>
              <a:t>❖</a:t>
            </a:r>
            <a:r>
              <a:rPr sz="1992" b="1" dirty="0">
                <a:latin typeface="宋体"/>
                <a:cs typeface="宋体"/>
              </a:rPr>
              <a:t>全相联映射（</a:t>
            </a:r>
            <a:r>
              <a:rPr sz="1992" b="1" dirty="0">
                <a:latin typeface="Times New Roman"/>
                <a:cs typeface="Times New Roman"/>
              </a:rPr>
              <a:t>Associative</a:t>
            </a:r>
            <a:r>
              <a:rPr sz="1992" b="1" spc="-12" dirty="0">
                <a:latin typeface="Times New Roman"/>
                <a:cs typeface="Times New Roman"/>
              </a:rPr>
              <a:t> </a:t>
            </a:r>
            <a:r>
              <a:rPr sz="1992" b="1" spc="-4" dirty="0" err="1">
                <a:latin typeface="Times New Roman"/>
                <a:cs typeface="Times New Roman"/>
              </a:rPr>
              <a:t>Mapping</a:t>
            </a:r>
            <a:r>
              <a:rPr sz="1992" b="1" spc="-4" dirty="0" err="1">
                <a:latin typeface="宋体"/>
                <a:cs typeface="宋体"/>
              </a:rPr>
              <a:t>）</a:t>
            </a:r>
            <a:r>
              <a:rPr sz="1494" b="1" dirty="0" err="1">
                <a:latin typeface="宋体"/>
                <a:cs typeface="宋体"/>
              </a:rPr>
              <a:t>主存中的某一</a:t>
            </a:r>
            <a:r>
              <a:rPr sz="1494" b="1" dirty="0" err="1">
                <a:latin typeface="Times New Roman"/>
                <a:cs typeface="Times New Roman"/>
              </a:rPr>
              <a:t>Block</a:t>
            </a:r>
            <a:r>
              <a:rPr sz="1494" b="1" dirty="0" err="1">
                <a:latin typeface="宋体"/>
                <a:cs typeface="宋体"/>
              </a:rPr>
              <a:t>可以映射到</a:t>
            </a:r>
            <a:r>
              <a:rPr sz="1494" b="1" dirty="0" err="1">
                <a:latin typeface="Times New Roman"/>
                <a:cs typeface="Times New Roman"/>
              </a:rPr>
              <a:t>Cache</a:t>
            </a:r>
            <a:r>
              <a:rPr sz="1494" b="1" dirty="0" err="1">
                <a:latin typeface="宋体"/>
                <a:cs typeface="宋体"/>
              </a:rPr>
              <a:t>中的任意一</a:t>
            </a:r>
            <a:r>
              <a:rPr sz="1494" b="1" dirty="0" err="1">
                <a:latin typeface="Times New Roman"/>
                <a:cs typeface="Times New Roman"/>
              </a:rPr>
              <a:t>Blcok</a:t>
            </a:r>
            <a:r>
              <a:rPr sz="1494" b="1" dirty="0">
                <a:latin typeface="宋体"/>
                <a:cs typeface="宋体"/>
              </a:rPr>
              <a:t>。</a:t>
            </a:r>
            <a:endParaRPr sz="1494" dirty="0">
              <a:latin typeface="宋体"/>
              <a:cs typeface="宋体"/>
            </a:endParaRPr>
          </a:p>
        </p:txBody>
      </p:sp>
    </p:spTree>
    <p:extLst>
      <p:ext uri="{BB962C8B-B14F-4D97-AF65-F5344CB8AC3E}">
        <p14:creationId xmlns:p14="http://schemas.microsoft.com/office/powerpoint/2010/main" val="2832924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anim calcmode="lin" valueType="num">
                                      <p:cBhvr additive="base">
                                        <p:cTn id="7" dur="500" fill="hold"/>
                                        <p:tgtEl>
                                          <p:spTgt spid="7362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62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6259">
                                            <p:txEl>
                                              <p:pRg st="1" end="1"/>
                                            </p:txEl>
                                          </p:spTgt>
                                        </p:tgtEl>
                                        <p:attrNameLst>
                                          <p:attrName>style.visibility</p:attrName>
                                        </p:attrNameLst>
                                      </p:cBhvr>
                                      <p:to>
                                        <p:strVal val="visible"/>
                                      </p:to>
                                    </p:set>
                                    <p:anim calcmode="lin" valueType="num">
                                      <p:cBhvr additive="base">
                                        <p:cTn id="11" dur="500" fill="hold"/>
                                        <p:tgtEl>
                                          <p:spTgt spid="73625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62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36333"/>
                                        </p:tgtEl>
                                        <p:attrNameLst>
                                          <p:attrName>style.visibility</p:attrName>
                                        </p:attrNameLst>
                                      </p:cBhvr>
                                      <p:to>
                                        <p:strVal val="visible"/>
                                      </p:to>
                                    </p:set>
                                    <p:anim calcmode="lin" valueType="num">
                                      <p:cBhvr additive="base">
                                        <p:cTn id="15" dur="500" fill="hold"/>
                                        <p:tgtEl>
                                          <p:spTgt spid="736333"/>
                                        </p:tgtEl>
                                        <p:attrNameLst>
                                          <p:attrName>ppt_x</p:attrName>
                                        </p:attrNameLst>
                                      </p:cBhvr>
                                      <p:tavLst>
                                        <p:tav tm="0">
                                          <p:val>
                                            <p:strVal val="1+#ppt_w/2"/>
                                          </p:val>
                                        </p:tav>
                                        <p:tav tm="100000">
                                          <p:val>
                                            <p:strVal val="#ppt_x"/>
                                          </p:val>
                                        </p:tav>
                                      </p:tavLst>
                                    </p:anim>
                                    <p:anim calcmode="lin" valueType="num">
                                      <p:cBhvr additive="base">
                                        <p:cTn id="16" dur="500" fill="hold"/>
                                        <p:tgtEl>
                                          <p:spTgt spid="73633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36259">
                                            <p:txEl>
                                              <p:pRg st="2" end="2"/>
                                            </p:txEl>
                                          </p:spTgt>
                                        </p:tgtEl>
                                        <p:attrNameLst>
                                          <p:attrName>style.visibility</p:attrName>
                                        </p:attrNameLst>
                                      </p:cBhvr>
                                      <p:to>
                                        <p:strVal val="visible"/>
                                      </p:to>
                                    </p:set>
                                    <p:anim calcmode="lin" valueType="num">
                                      <p:cBhvr additive="base">
                                        <p:cTn id="21" dur="500" fill="hold"/>
                                        <p:tgtEl>
                                          <p:spTgt spid="736259">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36259">
                                            <p:txEl>
                                              <p:pRg st="3" end="3"/>
                                            </p:txEl>
                                          </p:spTgt>
                                        </p:tgtEl>
                                        <p:attrNameLst>
                                          <p:attrName>style.visibility</p:attrName>
                                        </p:attrNameLst>
                                      </p:cBhvr>
                                      <p:to>
                                        <p:strVal val="visible"/>
                                      </p:to>
                                    </p:set>
                                    <p:anim calcmode="lin" valueType="num">
                                      <p:cBhvr additive="base">
                                        <p:cTn id="27" dur="500" fill="hold"/>
                                        <p:tgtEl>
                                          <p:spTgt spid="73625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3625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36325"/>
                                        </p:tgtEl>
                                        <p:attrNameLst>
                                          <p:attrName>style.visibility</p:attrName>
                                        </p:attrNameLst>
                                      </p:cBhvr>
                                      <p:to>
                                        <p:strVal val="visible"/>
                                      </p:to>
                                    </p:set>
                                    <p:anim calcmode="lin" valueType="num">
                                      <p:cBhvr additive="base">
                                        <p:cTn id="31" dur="500" fill="hold"/>
                                        <p:tgtEl>
                                          <p:spTgt spid="736325"/>
                                        </p:tgtEl>
                                        <p:attrNameLst>
                                          <p:attrName>ppt_x</p:attrName>
                                        </p:attrNameLst>
                                      </p:cBhvr>
                                      <p:tavLst>
                                        <p:tav tm="0">
                                          <p:val>
                                            <p:strVal val="1+#ppt_w/2"/>
                                          </p:val>
                                        </p:tav>
                                        <p:tav tm="100000">
                                          <p:val>
                                            <p:strVal val="#ppt_x"/>
                                          </p:val>
                                        </p:tav>
                                      </p:tavLst>
                                    </p:anim>
                                    <p:anim calcmode="lin" valueType="num">
                                      <p:cBhvr additive="base">
                                        <p:cTn id="32" dur="500" fill="hold"/>
                                        <p:tgtEl>
                                          <p:spTgt spid="736325"/>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736329"/>
                                        </p:tgtEl>
                                        <p:attrNameLst>
                                          <p:attrName>style.visibility</p:attrName>
                                        </p:attrNameLst>
                                      </p:cBhvr>
                                      <p:to>
                                        <p:strVal val="visible"/>
                                      </p:to>
                                    </p:set>
                                    <p:anim calcmode="lin" valueType="num">
                                      <p:cBhvr additive="base">
                                        <p:cTn id="36" dur="500" fill="hold"/>
                                        <p:tgtEl>
                                          <p:spTgt spid="736329"/>
                                        </p:tgtEl>
                                        <p:attrNameLst>
                                          <p:attrName>ppt_x</p:attrName>
                                        </p:attrNameLst>
                                      </p:cBhvr>
                                      <p:tavLst>
                                        <p:tav tm="0">
                                          <p:val>
                                            <p:strVal val="0-#ppt_w/2"/>
                                          </p:val>
                                        </p:tav>
                                        <p:tav tm="100000">
                                          <p:val>
                                            <p:strVal val="#ppt_x"/>
                                          </p:val>
                                        </p:tav>
                                      </p:tavLst>
                                    </p:anim>
                                    <p:anim calcmode="lin" valueType="num">
                                      <p:cBhvr additive="base">
                                        <p:cTn id="37" dur="500" fill="hold"/>
                                        <p:tgtEl>
                                          <p:spTgt spid="73632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736259">
                                            <p:txEl>
                                              <p:pRg st="4" end="4"/>
                                            </p:txEl>
                                          </p:spTgt>
                                        </p:tgtEl>
                                        <p:attrNameLst>
                                          <p:attrName>style.visibility</p:attrName>
                                        </p:attrNameLst>
                                      </p:cBhvr>
                                      <p:to>
                                        <p:strVal val="visible"/>
                                      </p:to>
                                    </p:set>
                                    <p:anim calcmode="lin" valueType="num">
                                      <p:cBhvr additive="base">
                                        <p:cTn id="42" dur="500" fill="hold"/>
                                        <p:tgtEl>
                                          <p:spTgt spid="736259">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736259">
                                            <p:txEl>
                                              <p:pRg st="4" end="4"/>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736337"/>
                                        </p:tgtEl>
                                        <p:attrNameLst>
                                          <p:attrName>style.visibility</p:attrName>
                                        </p:attrNameLst>
                                      </p:cBhvr>
                                      <p:to>
                                        <p:strVal val="visible"/>
                                      </p:to>
                                    </p:set>
                                    <p:animEffect transition="in" filter="wipe(right)">
                                      <p:cBhvr>
                                        <p:cTn id="47" dur="500"/>
                                        <p:tgtEl>
                                          <p:spTgt spid="736337"/>
                                        </p:tgtEl>
                                      </p:cBhvr>
                                    </p:animEffect>
                                  </p:childTnLst>
                                </p:cTn>
                              </p:par>
                            </p:childTnLst>
                          </p:cTn>
                        </p:par>
                        <p:par>
                          <p:cTn id="48" fill="hold" nodeType="afterGroup">
                            <p:stCondLst>
                              <p:cond delay="1000"/>
                            </p:stCondLst>
                            <p:childTnLst>
                              <p:par>
                                <p:cTn id="49" presetID="22" presetClass="entr" presetSubtype="4" fill="hold" nodeType="afterEffect">
                                  <p:stCondLst>
                                    <p:cond delay="0"/>
                                  </p:stCondLst>
                                  <p:childTnLst>
                                    <p:set>
                                      <p:cBhvr>
                                        <p:cTn id="50" dur="1" fill="hold">
                                          <p:stCondLst>
                                            <p:cond delay="0"/>
                                          </p:stCondLst>
                                        </p:cTn>
                                        <p:tgtEl>
                                          <p:spTgt spid="736331"/>
                                        </p:tgtEl>
                                        <p:attrNameLst>
                                          <p:attrName>style.visibility</p:attrName>
                                        </p:attrNameLst>
                                      </p:cBhvr>
                                      <p:to>
                                        <p:strVal val="visible"/>
                                      </p:to>
                                    </p:set>
                                    <p:animEffect transition="in" filter="wipe(down)">
                                      <p:cBhvr>
                                        <p:cTn id="51" dur="500"/>
                                        <p:tgtEl>
                                          <p:spTgt spid="736331"/>
                                        </p:tgtEl>
                                      </p:cBhvr>
                                    </p:animEffect>
                                  </p:childTnLst>
                                </p:cTn>
                              </p:par>
                            </p:childTnLst>
                          </p:cTn>
                        </p:par>
                        <p:par>
                          <p:cTn id="52" fill="hold" nodeType="afterGroup">
                            <p:stCondLst>
                              <p:cond delay="1500"/>
                            </p:stCondLst>
                            <p:childTnLst>
                              <p:par>
                                <p:cTn id="53" presetID="1" presetClass="entr" presetSubtype="0" fill="hold" grpId="0" nodeType="afterEffect">
                                  <p:stCondLst>
                                    <p:cond delay="0"/>
                                  </p:stCondLst>
                                  <p:childTnLst>
                                    <p:set>
                                      <p:cBhvr>
                                        <p:cTn id="54" dur="1" fill="hold">
                                          <p:stCondLst>
                                            <p:cond delay="0"/>
                                          </p:stCondLst>
                                        </p:cTn>
                                        <p:tgtEl>
                                          <p:spTgt spid="73633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36259">
                                            <p:txEl>
                                              <p:pRg st="5" end="5"/>
                                            </p:txEl>
                                          </p:spTgt>
                                        </p:tgtEl>
                                        <p:attrNameLst>
                                          <p:attrName>style.visibility</p:attrName>
                                        </p:attrNameLst>
                                      </p:cBhvr>
                                      <p:to>
                                        <p:strVal val="visible"/>
                                      </p:to>
                                    </p:set>
                                    <p:anim calcmode="lin" valueType="num">
                                      <p:cBhvr additive="base">
                                        <p:cTn id="59" dur="500" fill="hold"/>
                                        <p:tgtEl>
                                          <p:spTgt spid="736259">
                                            <p:txEl>
                                              <p:pRg st="5" end="5"/>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36259">
                                            <p:txEl>
                                              <p:pRg st="5" end="5"/>
                                            </p:txEl>
                                          </p:spTgt>
                                        </p:tgtEl>
                                        <p:attrNameLst>
                                          <p:attrName>ppt_y</p:attrName>
                                        </p:attrNameLst>
                                      </p:cBhvr>
                                      <p:tavLst>
                                        <p:tav tm="0">
                                          <p:val>
                                            <p:strVal val="#ppt_y"/>
                                          </p:val>
                                        </p:tav>
                                        <p:tav tm="100000">
                                          <p:val>
                                            <p:strVal val="#ppt_y"/>
                                          </p:val>
                                        </p:tav>
                                      </p:tavLst>
                                    </p:anim>
                                  </p:childTnLst>
                                </p:cTn>
                              </p:par>
                              <p:par>
                                <p:cTn id="61" presetID="1" presetClass="entr" presetSubtype="0" fill="hold" grpId="0" nodeType="withEffect">
                                  <p:stCondLst>
                                    <p:cond delay="0"/>
                                  </p:stCondLst>
                                  <p:childTnLst>
                                    <p:set>
                                      <p:cBhvr>
                                        <p:cTn id="62" dur="1" fill="hold">
                                          <p:stCondLst>
                                            <p:cond delay="0"/>
                                          </p:stCondLst>
                                        </p:cTn>
                                        <p:tgtEl>
                                          <p:spTgt spid="736334"/>
                                        </p:tgtEl>
                                        <p:attrNameLst>
                                          <p:attrName>style.visibility</p:attrName>
                                        </p:attrNameLst>
                                      </p:cBhvr>
                                      <p:to>
                                        <p:strVal val="visible"/>
                                      </p:to>
                                    </p:set>
                                  </p:childTnLst>
                                </p:cTn>
                              </p:par>
                            </p:childTnLst>
                          </p:cTn>
                        </p:par>
                        <p:par>
                          <p:cTn id="63" fill="hold" nodeType="afterGroup">
                            <p:stCondLst>
                              <p:cond delay="500"/>
                            </p:stCondLst>
                            <p:childTnLst>
                              <p:par>
                                <p:cTn id="64" presetID="22" presetClass="entr" presetSubtype="1" fill="hold" nodeType="afterEffect">
                                  <p:stCondLst>
                                    <p:cond delay="0"/>
                                  </p:stCondLst>
                                  <p:childTnLst>
                                    <p:set>
                                      <p:cBhvr>
                                        <p:cTn id="65" dur="1" fill="hold">
                                          <p:stCondLst>
                                            <p:cond delay="0"/>
                                          </p:stCondLst>
                                        </p:cTn>
                                        <p:tgtEl>
                                          <p:spTgt spid="736335"/>
                                        </p:tgtEl>
                                        <p:attrNameLst>
                                          <p:attrName>style.visibility</p:attrName>
                                        </p:attrNameLst>
                                      </p:cBhvr>
                                      <p:to>
                                        <p:strVal val="visible"/>
                                      </p:to>
                                    </p:set>
                                    <p:animEffect transition="in" filter="wipe(up)">
                                      <p:cBhvr>
                                        <p:cTn id="66" dur="500"/>
                                        <p:tgtEl>
                                          <p:spTgt spid="736335"/>
                                        </p:tgtEl>
                                      </p:cBhvr>
                                    </p:animEffect>
                                  </p:childTnLst>
                                </p:cTn>
                              </p:par>
                            </p:childTnLst>
                          </p:cTn>
                        </p:par>
                        <p:par>
                          <p:cTn id="67" fill="hold" nodeType="afterGroup">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73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37" grpId="0" animBg="1"/>
      <p:bldP spid="736336" grpId="0" animBg="1"/>
      <p:bldP spid="736334" grpId="0" animBg="1"/>
      <p:bldP spid="736332" grpId="0" animBg="1"/>
      <p:bldP spid="73625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7253" y="436130"/>
            <a:ext cx="4519911" cy="488916"/>
          </a:xfrm>
          <a:prstGeom prst="rect">
            <a:avLst/>
          </a:prstGeom>
        </p:spPr>
        <p:txBody>
          <a:bodyPr vert="horz" wrap="square" lIns="0" tIns="0" rIns="0" bIns="0" rtlCol="0" anchor="ctr">
            <a:spAutoFit/>
          </a:bodyPr>
          <a:lstStyle/>
          <a:p>
            <a:pPr marL="11206">
              <a:lnSpc>
                <a:spcPct val="100000"/>
              </a:lnSpc>
            </a:pPr>
            <a:r>
              <a:rPr sz="3177" b="1" dirty="0">
                <a:solidFill>
                  <a:srgbClr val="C00000"/>
                </a:solidFill>
                <a:latin typeface="微软雅黑" panose="020B0503020204020204" pitchFamily="34" charset="-122"/>
                <a:ea typeface="微软雅黑" panose="020B0503020204020204" pitchFamily="34" charset="-122"/>
              </a:rPr>
              <a:t>Tags Are Expensive!</a:t>
            </a:r>
          </a:p>
        </p:txBody>
      </p:sp>
      <p:sp>
        <p:nvSpPr>
          <p:cNvPr id="3" name="object 3"/>
          <p:cNvSpPr txBox="1"/>
          <p:nvPr/>
        </p:nvSpPr>
        <p:spPr>
          <a:xfrm>
            <a:off x="5274022" y="1586753"/>
            <a:ext cx="4829359" cy="1636410"/>
          </a:xfrm>
          <a:prstGeom prst="rect">
            <a:avLst/>
          </a:prstGeom>
        </p:spPr>
        <p:txBody>
          <a:bodyPr vert="horz" wrap="square" lIns="0" tIns="0" rIns="0" bIns="0" rtlCol="0">
            <a:spAutoFit/>
          </a:bodyPr>
          <a:lstStyle/>
          <a:p>
            <a:pPr marL="184907" indent="-173700">
              <a:buFont typeface="Arial Narrow"/>
              <a:buChar char="•"/>
              <a:tabLst>
                <a:tab pos="185467" algn="l"/>
              </a:tabLst>
            </a:pPr>
            <a:r>
              <a:rPr sz="2118" b="1" dirty="0">
                <a:latin typeface="Arial"/>
                <a:cs typeface="Arial"/>
              </a:rPr>
              <a:t>Tag </a:t>
            </a:r>
            <a:r>
              <a:rPr sz="2118" b="1" u="heavy" dirty="0">
                <a:latin typeface="Arial"/>
                <a:cs typeface="Arial"/>
              </a:rPr>
              <a:t>comparison logic </a:t>
            </a:r>
            <a:r>
              <a:rPr sz="2118" b="1" dirty="0">
                <a:latin typeface="Arial"/>
                <a:cs typeface="Arial"/>
              </a:rPr>
              <a:t>is LARGE</a:t>
            </a:r>
            <a:endParaRPr sz="2118" dirty="0">
              <a:latin typeface="Arial"/>
              <a:cs typeface="Arial"/>
            </a:endParaRPr>
          </a:p>
          <a:p>
            <a:pPr marL="212923">
              <a:spcBef>
                <a:spcPts val="371"/>
              </a:spcBef>
            </a:pPr>
            <a:r>
              <a:rPr sz="1765" b="1" dirty="0">
                <a:latin typeface="Arial"/>
                <a:cs typeface="Arial"/>
              </a:rPr>
              <a:t>An XOR  ga</a:t>
            </a:r>
            <a:r>
              <a:rPr lang="en-US" sz="1765" b="1" dirty="0">
                <a:latin typeface="Arial"/>
                <a:cs typeface="Arial"/>
              </a:rPr>
              <a:t>t</a:t>
            </a:r>
            <a:r>
              <a:rPr sz="1765" b="1" dirty="0">
                <a:latin typeface="Arial"/>
                <a:cs typeface="Arial"/>
              </a:rPr>
              <a:t>e is as large as a memory  bi</a:t>
            </a:r>
            <a:r>
              <a:rPr lang="en-US" sz="1765" b="1" dirty="0">
                <a:latin typeface="Arial"/>
                <a:cs typeface="Arial"/>
              </a:rPr>
              <a:t>t</a:t>
            </a:r>
            <a:r>
              <a:rPr sz="1765" b="1" dirty="0">
                <a:latin typeface="Arial"/>
                <a:cs typeface="Arial"/>
              </a:rPr>
              <a:t>!</a:t>
            </a:r>
            <a:endParaRPr sz="1765" dirty="0">
              <a:latin typeface="Arial"/>
              <a:cs typeface="Arial"/>
            </a:endParaRPr>
          </a:p>
          <a:p>
            <a:pPr marL="184907" indent="-173700">
              <a:spcBef>
                <a:spcPts val="88"/>
              </a:spcBef>
              <a:buFont typeface="Arial Narrow"/>
              <a:buChar char="•"/>
              <a:tabLst>
                <a:tab pos="185467" algn="l"/>
              </a:tabLst>
            </a:pPr>
            <a:r>
              <a:rPr sz="2118" b="1" dirty="0">
                <a:latin typeface="Arial"/>
                <a:cs typeface="Arial"/>
              </a:rPr>
              <a:t>Tag </a:t>
            </a:r>
            <a:r>
              <a:rPr sz="2118" b="1" u="heavy" dirty="0">
                <a:latin typeface="Arial"/>
                <a:cs typeface="Arial"/>
              </a:rPr>
              <a:t>comparison logic </a:t>
            </a:r>
            <a:r>
              <a:rPr sz="2118" b="1" dirty="0">
                <a:latin typeface="Arial"/>
                <a:cs typeface="Arial"/>
              </a:rPr>
              <a:t>is SLOW</a:t>
            </a:r>
            <a:endParaRPr sz="2118" dirty="0">
              <a:latin typeface="Arial"/>
              <a:cs typeface="Arial"/>
            </a:endParaRPr>
          </a:p>
          <a:p>
            <a:pPr marL="212923">
              <a:spcBef>
                <a:spcPts val="282"/>
              </a:spcBef>
            </a:pPr>
            <a:r>
              <a:rPr sz="1765" b="1" dirty="0">
                <a:latin typeface="Arial"/>
                <a:cs typeface="Arial"/>
              </a:rPr>
              <a:t>High-Fan-In NOR ga</a:t>
            </a:r>
            <a:r>
              <a:rPr lang="en-US" sz="1765" b="1" dirty="0">
                <a:latin typeface="Arial"/>
                <a:cs typeface="Arial"/>
              </a:rPr>
              <a:t>t</a:t>
            </a:r>
            <a:r>
              <a:rPr sz="1765" b="1" dirty="0">
                <a:latin typeface="Arial"/>
                <a:cs typeface="Arial"/>
              </a:rPr>
              <a:t>e</a:t>
            </a:r>
            <a:endParaRPr sz="1765" dirty="0">
              <a:latin typeface="Arial"/>
              <a:cs typeface="Arial"/>
            </a:endParaRPr>
          </a:p>
          <a:p>
            <a:pPr marL="184907" indent="-173700">
              <a:spcBef>
                <a:spcPts val="88"/>
              </a:spcBef>
              <a:buFont typeface="Arial Narrow"/>
              <a:buChar char="•"/>
              <a:tabLst>
                <a:tab pos="185467" algn="l"/>
              </a:tabLst>
            </a:pPr>
            <a:r>
              <a:rPr sz="2118" b="1" dirty="0">
                <a:latin typeface="Arial"/>
                <a:cs typeface="Arial"/>
              </a:rPr>
              <a:t>Tag </a:t>
            </a:r>
            <a:r>
              <a:rPr sz="2118" b="1" u="heavy" dirty="0">
                <a:latin typeface="Arial"/>
                <a:cs typeface="Arial"/>
              </a:rPr>
              <a:t>s</a:t>
            </a:r>
            <a:r>
              <a:rPr lang="en-US" sz="2118" b="1" u="heavy" dirty="0">
                <a:latin typeface="Arial"/>
                <a:cs typeface="Arial"/>
              </a:rPr>
              <a:t>t</a:t>
            </a:r>
            <a:r>
              <a:rPr sz="2118" b="1" u="heavy" dirty="0">
                <a:latin typeface="Arial"/>
                <a:cs typeface="Arial"/>
              </a:rPr>
              <a:t>orage overhead </a:t>
            </a:r>
            <a:r>
              <a:rPr sz="2118" b="1" dirty="0">
                <a:latin typeface="Arial"/>
                <a:cs typeface="Arial"/>
              </a:rPr>
              <a:t>is high</a:t>
            </a:r>
            <a:endParaRPr sz="2118" dirty="0">
              <a:latin typeface="Arial"/>
              <a:cs typeface="Arial"/>
            </a:endParaRPr>
          </a:p>
        </p:txBody>
      </p:sp>
      <p:sp>
        <p:nvSpPr>
          <p:cNvPr id="4" name="object 4"/>
          <p:cNvSpPr txBox="1"/>
          <p:nvPr/>
        </p:nvSpPr>
        <p:spPr>
          <a:xfrm>
            <a:off x="5435227" y="3352191"/>
            <a:ext cx="3780328" cy="271613"/>
          </a:xfrm>
          <a:prstGeom prst="rect">
            <a:avLst/>
          </a:prstGeom>
        </p:spPr>
        <p:txBody>
          <a:bodyPr vert="horz" wrap="square" lIns="0" tIns="0" rIns="0" bIns="0" rtlCol="0">
            <a:spAutoFit/>
          </a:bodyPr>
          <a:lstStyle/>
          <a:p>
            <a:pPr marL="11206"/>
            <a:r>
              <a:rPr sz="1765" b="1" dirty="0">
                <a:latin typeface="Arial"/>
                <a:cs typeface="Arial"/>
              </a:rPr>
              <a:t>Ra</a:t>
            </a:r>
            <a:r>
              <a:rPr lang="en-US" sz="1765" b="1" dirty="0">
                <a:latin typeface="Arial"/>
                <a:cs typeface="Arial"/>
              </a:rPr>
              <a:t>t</a:t>
            </a:r>
            <a:r>
              <a:rPr sz="1765" b="1" dirty="0">
                <a:latin typeface="Arial"/>
                <a:cs typeface="Arial"/>
              </a:rPr>
              <a:t>her s</a:t>
            </a:r>
            <a:r>
              <a:rPr lang="en-US" sz="1765" b="1" dirty="0">
                <a:latin typeface="Arial"/>
                <a:cs typeface="Arial"/>
              </a:rPr>
              <a:t>t</a:t>
            </a:r>
            <a:r>
              <a:rPr sz="1765" b="1" dirty="0">
                <a:latin typeface="Arial"/>
                <a:cs typeface="Arial"/>
              </a:rPr>
              <a:t>ore da</a:t>
            </a:r>
            <a:r>
              <a:rPr lang="en-US" sz="1765" b="1" dirty="0">
                <a:latin typeface="Arial"/>
                <a:cs typeface="Arial"/>
              </a:rPr>
              <a:t>t</a:t>
            </a:r>
            <a:r>
              <a:rPr sz="1765" b="1" dirty="0">
                <a:latin typeface="Arial"/>
                <a:cs typeface="Arial"/>
              </a:rPr>
              <a:t>a, no</a:t>
            </a:r>
            <a:r>
              <a:rPr lang="en-US" sz="1765" b="1" dirty="0">
                <a:latin typeface="Arial"/>
                <a:cs typeface="Arial"/>
              </a:rPr>
              <a:t>t</a:t>
            </a:r>
            <a:r>
              <a:rPr sz="1765" b="1" dirty="0">
                <a:latin typeface="Arial"/>
                <a:cs typeface="Arial"/>
              </a:rPr>
              <a:t>  Tags</a:t>
            </a:r>
            <a:endParaRPr sz="1765" dirty="0">
              <a:latin typeface="Arial"/>
              <a:cs typeface="Arial"/>
            </a:endParaRPr>
          </a:p>
        </p:txBody>
      </p:sp>
      <p:sp>
        <p:nvSpPr>
          <p:cNvPr id="5" name="object 5"/>
          <p:cNvSpPr txBox="1"/>
          <p:nvPr/>
        </p:nvSpPr>
        <p:spPr>
          <a:xfrm>
            <a:off x="5274022" y="3794312"/>
            <a:ext cx="4519916" cy="325923"/>
          </a:xfrm>
          <a:prstGeom prst="rect">
            <a:avLst/>
          </a:prstGeom>
        </p:spPr>
        <p:txBody>
          <a:bodyPr vert="horz" wrap="square" lIns="0" tIns="0" rIns="0" bIns="0" rtlCol="0">
            <a:spAutoFit/>
          </a:bodyPr>
          <a:lstStyle/>
          <a:p>
            <a:pPr marL="11206"/>
            <a:r>
              <a:rPr sz="2118" b="1" dirty="0">
                <a:latin typeface="Arial"/>
                <a:cs typeface="Arial"/>
              </a:rPr>
              <a:t>e.g. For a Fully Associa</a:t>
            </a:r>
            <a:r>
              <a:rPr lang="en-US" sz="2118" b="1" dirty="0">
                <a:latin typeface="Arial"/>
                <a:cs typeface="Arial"/>
              </a:rPr>
              <a:t>t</a:t>
            </a:r>
            <a:r>
              <a:rPr sz="2118" b="1" dirty="0">
                <a:latin typeface="Arial"/>
                <a:cs typeface="Arial"/>
              </a:rPr>
              <a:t>ive  Cache</a:t>
            </a:r>
            <a:endParaRPr sz="2118" dirty="0">
              <a:latin typeface="Arial"/>
              <a:cs typeface="Arial"/>
            </a:endParaRPr>
          </a:p>
        </p:txBody>
      </p:sp>
      <p:sp>
        <p:nvSpPr>
          <p:cNvPr id="6" name="object 6"/>
          <p:cNvSpPr txBox="1"/>
          <p:nvPr/>
        </p:nvSpPr>
        <p:spPr>
          <a:xfrm>
            <a:off x="5274022" y="4430787"/>
            <a:ext cx="4519911" cy="637932"/>
          </a:xfrm>
          <a:prstGeom prst="rect">
            <a:avLst/>
          </a:prstGeom>
        </p:spPr>
        <p:txBody>
          <a:bodyPr vert="horz" wrap="square" lIns="0" tIns="0" rIns="0" bIns="0" rtlCol="0">
            <a:spAutoFit/>
          </a:bodyPr>
          <a:lstStyle/>
          <a:p>
            <a:pPr marL="11206" marR="4483">
              <a:lnSpc>
                <a:spcPct val="100699"/>
              </a:lnSpc>
            </a:pPr>
            <a:r>
              <a:rPr sz="2118" b="1" dirty="0">
                <a:latin typeface="Arial"/>
                <a:cs typeface="Arial"/>
              </a:rPr>
              <a:t>Tag bi</a:t>
            </a:r>
            <a:r>
              <a:rPr lang="en-US" sz="2118" b="1" dirty="0">
                <a:latin typeface="Arial"/>
                <a:cs typeface="Arial"/>
              </a:rPr>
              <a:t>t</a:t>
            </a:r>
            <a:r>
              <a:rPr sz="2118" b="1" dirty="0">
                <a:latin typeface="Arial"/>
                <a:cs typeface="Arial"/>
              </a:rPr>
              <a:t>s/cache en</a:t>
            </a:r>
            <a:r>
              <a:rPr lang="en-US" sz="2118" b="1" dirty="0">
                <a:latin typeface="Arial"/>
                <a:cs typeface="Arial"/>
              </a:rPr>
              <a:t>t</a:t>
            </a:r>
            <a:r>
              <a:rPr sz="2118" b="1" dirty="0">
                <a:latin typeface="Arial"/>
                <a:cs typeface="Arial"/>
              </a:rPr>
              <a:t>ry = 30 bi</a:t>
            </a:r>
            <a:r>
              <a:rPr lang="en-US" sz="2118" b="1" dirty="0">
                <a:latin typeface="Arial"/>
                <a:cs typeface="Arial"/>
              </a:rPr>
              <a:t>t</a:t>
            </a:r>
            <a:r>
              <a:rPr sz="2118" b="1" dirty="0">
                <a:latin typeface="Arial"/>
                <a:cs typeface="Arial"/>
              </a:rPr>
              <a:t>s  Da</a:t>
            </a:r>
            <a:r>
              <a:rPr lang="en-US" sz="2118" b="1" dirty="0">
                <a:latin typeface="Arial"/>
                <a:cs typeface="Arial"/>
              </a:rPr>
              <a:t>t</a:t>
            </a:r>
            <a:r>
              <a:rPr sz="2118" b="1" dirty="0">
                <a:latin typeface="Arial"/>
                <a:cs typeface="Arial"/>
              </a:rPr>
              <a:t>a bi</a:t>
            </a:r>
            <a:r>
              <a:rPr lang="en-US" sz="2118" b="1" dirty="0">
                <a:latin typeface="Arial"/>
                <a:cs typeface="Arial"/>
              </a:rPr>
              <a:t>t</a:t>
            </a:r>
            <a:r>
              <a:rPr sz="2118" b="1" dirty="0">
                <a:latin typeface="Arial"/>
                <a:cs typeface="Arial"/>
              </a:rPr>
              <a:t>s/cache en</a:t>
            </a:r>
            <a:r>
              <a:rPr lang="en-US" sz="2118" b="1" dirty="0">
                <a:latin typeface="Arial"/>
                <a:cs typeface="Arial"/>
              </a:rPr>
              <a:t>t</a:t>
            </a:r>
            <a:r>
              <a:rPr sz="2118" b="1" dirty="0">
                <a:latin typeface="Arial"/>
                <a:cs typeface="Arial"/>
              </a:rPr>
              <a:t>ry = 32 bi</a:t>
            </a:r>
            <a:r>
              <a:rPr lang="en-US" sz="2118" b="1" dirty="0">
                <a:latin typeface="Arial"/>
                <a:cs typeface="Arial"/>
              </a:rPr>
              <a:t>t</a:t>
            </a:r>
            <a:r>
              <a:rPr sz="2118" b="1" dirty="0">
                <a:latin typeface="Arial"/>
                <a:cs typeface="Arial"/>
              </a:rPr>
              <a:t>s</a:t>
            </a:r>
            <a:endParaRPr sz="2118" dirty="0">
              <a:latin typeface="Arial"/>
              <a:cs typeface="Arial"/>
            </a:endParaRPr>
          </a:p>
        </p:txBody>
      </p:sp>
      <p:sp>
        <p:nvSpPr>
          <p:cNvPr id="7" name="object 7"/>
          <p:cNvSpPr txBox="1"/>
          <p:nvPr/>
        </p:nvSpPr>
        <p:spPr>
          <a:xfrm>
            <a:off x="5354863" y="5287347"/>
            <a:ext cx="3941056" cy="637932"/>
          </a:xfrm>
          <a:prstGeom prst="rect">
            <a:avLst/>
          </a:prstGeom>
        </p:spPr>
        <p:txBody>
          <a:bodyPr vert="horz" wrap="square" lIns="0" tIns="0" rIns="0" bIns="0" rtlCol="0">
            <a:spAutoFit/>
          </a:bodyPr>
          <a:lstStyle/>
          <a:p>
            <a:pPr marL="11206" marR="4483">
              <a:lnSpc>
                <a:spcPct val="100699"/>
              </a:lnSpc>
            </a:pPr>
            <a:r>
              <a:rPr sz="2118" b="1" dirty="0">
                <a:latin typeface="Arial"/>
                <a:cs typeface="Arial"/>
              </a:rPr>
              <a:t>48% of cache’s memory is  devo</a:t>
            </a:r>
            <a:r>
              <a:rPr lang="en-US" sz="2118" b="1" dirty="0">
                <a:latin typeface="Arial"/>
                <a:cs typeface="Arial"/>
              </a:rPr>
              <a:t>t</a:t>
            </a:r>
            <a:r>
              <a:rPr sz="2118" b="1" dirty="0">
                <a:latin typeface="Arial"/>
                <a:cs typeface="Arial"/>
              </a:rPr>
              <a:t>ed </a:t>
            </a:r>
            <a:r>
              <a:rPr lang="en-US" sz="2118" b="1" dirty="0">
                <a:latin typeface="Arial"/>
                <a:cs typeface="Arial"/>
              </a:rPr>
              <a:t>t</a:t>
            </a:r>
            <a:r>
              <a:rPr sz="2118" b="1" dirty="0">
                <a:latin typeface="Arial"/>
                <a:cs typeface="Arial"/>
              </a:rPr>
              <a:t>o </a:t>
            </a:r>
            <a:r>
              <a:rPr lang="en-US" sz="2118" b="1" dirty="0">
                <a:latin typeface="Arial"/>
                <a:cs typeface="Arial"/>
              </a:rPr>
              <a:t>t</a:t>
            </a:r>
            <a:r>
              <a:rPr sz="2118" b="1" dirty="0">
                <a:latin typeface="Arial"/>
                <a:cs typeface="Arial"/>
              </a:rPr>
              <a:t>ag  s</a:t>
            </a:r>
            <a:r>
              <a:rPr lang="en-US" sz="2118" b="1" dirty="0">
                <a:latin typeface="Arial"/>
                <a:cs typeface="Arial"/>
              </a:rPr>
              <a:t>t</a:t>
            </a:r>
            <a:r>
              <a:rPr sz="2118" b="1" dirty="0">
                <a:latin typeface="Arial"/>
                <a:cs typeface="Arial"/>
              </a:rPr>
              <a:t>orage!</a:t>
            </a:r>
            <a:endParaRPr sz="2118" dirty="0">
              <a:latin typeface="Arial"/>
              <a:cs typeface="Arial"/>
            </a:endParaRPr>
          </a:p>
        </p:txBody>
      </p:sp>
      <p:sp>
        <p:nvSpPr>
          <p:cNvPr id="8" name="object 8"/>
          <p:cNvSpPr/>
          <p:nvPr/>
        </p:nvSpPr>
        <p:spPr>
          <a:xfrm>
            <a:off x="3217131" y="4072816"/>
            <a:ext cx="378758" cy="296956"/>
          </a:xfrm>
          <a:custGeom>
            <a:avLst/>
            <a:gdLst/>
            <a:ahLst/>
            <a:cxnLst/>
            <a:rect l="l" t="t" r="r" b="b"/>
            <a:pathLst>
              <a:path w="429260" h="336550">
                <a:moveTo>
                  <a:pt x="3780" y="0"/>
                </a:moveTo>
                <a:lnTo>
                  <a:pt x="226867" y="0"/>
                </a:lnTo>
                <a:lnTo>
                  <a:pt x="270350" y="3504"/>
                </a:lnTo>
                <a:lnTo>
                  <a:pt x="308161" y="14021"/>
                </a:lnTo>
                <a:lnTo>
                  <a:pt x="361097" y="56086"/>
                </a:lnTo>
                <a:lnTo>
                  <a:pt x="398908" y="108668"/>
                </a:lnTo>
                <a:lnTo>
                  <a:pt x="429157" y="168261"/>
                </a:lnTo>
                <a:lnTo>
                  <a:pt x="398908" y="227854"/>
                </a:lnTo>
                <a:lnTo>
                  <a:pt x="357316" y="276930"/>
                </a:lnTo>
                <a:lnTo>
                  <a:pt x="304380" y="318996"/>
                </a:lnTo>
                <a:lnTo>
                  <a:pt x="270350" y="329512"/>
                </a:lnTo>
                <a:lnTo>
                  <a:pt x="232538" y="336523"/>
                </a:lnTo>
                <a:lnTo>
                  <a:pt x="0" y="336523"/>
                </a:lnTo>
              </a:path>
            </a:pathLst>
          </a:custGeom>
          <a:ln w="12699">
            <a:solidFill>
              <a:srgbClr val="000000"/>
            </a:solidFill>
          </a:ln>
        </p:spPr>
        <p:txBody>
          <a:bodyPr wrap="square" lIns="0" tIns="0" rIns="0" bIns="0" rtlCol="0"/>
          <a:lstStyle/>
          <a:p>
            <a:endParaRPr sz="1588"/>
          </a:p>
        </p:txBody>
      </p:sp>
      <p:sp>
        <p:nvSpPr>
          <p:cNvPr id="9" name="object 9"/>
          <p:cNvSpPr/>
          <p:nvPr/>
        </p:nvSpPr>
        <p:spPr>
          <a:xfrm>
            <a:off x="3137060" y="4071269"/>
            <a:ext cx="80122" cy="298637"/>
          </a:xfrm>
          <a:custGeom>
            <a:avLst/>
            <a:gdLst/>
            <a:ahLst/>
            <a:cxnLst/>
            <a:rect l="l" t="t" r="r" b="b"/>
            <a:pathLst>
              <a:path w="90805" h="338454">
                <a:moveTo>
                  <a:pt x="0" y="338275"/>
                </a:moveTo>
                <a:lnTo>
                  <a:pt x="43482" y="315489"/>
                </a:lnTo>
                <a:lnTo>
                  <a:pt x="69950" y="283941"/>
                </a:lnTo>
                <a:lnTo>
                  <a:pt x="85074" y="224348"/>
                </a:lnTo>
                <a:lnTo>
                  <a:pt x="90746" y="170013"/>
                </a:lnTo>
                <a:lnTo>
                  <a:pt x="85074" y="108668"/>
                </a:lnTo>
                <a:lnTo>
                  <a:pt x="69950" y="59591"/>
                </a:lnTo>
                <a:lnTo>
                  <a:pt x="43482" y="21032"/>
                </a:lnTo>
                <a:lnTo>
                  <a:pt x="24576" y="7010"/>
                </a:lnTo>
                <a:lnTo>
                  <a:pt x="1889" y="0"/>
                </a:lnTo>
              </a:path>
            </a:pathLst>
          </a:custGeom>
          <a:ln w="12699">
            <a:solidFill>
              <a:srgbClr val="000000"/>
            </a:solidFill>
          </a:ln>
        </p:spPr>
        <p:txBody>
          <a:bodyPr wrap="square" lIns="0" tIns="0" rIns="0" bIns="0" rtlCol="0"/>
          <a:lstStyle/>
          <a:p>
            <a:endParaRPr sz="1588"/>
          </a:p>
        </p:txBody>
      </p:sp>
      <p:sp>
        <p:nvSpPr>
          <p:cNvPr id="10" name="object 10"/>
          <p:cNvSpPr/>
          <p:nvPr/>
        </p:nvSpPr>
        <p:spPr>
          <a:xfrm>
            <a:off x="3217131" y="4072816"/>
            <a:ext cx="80122" cy="298637"/>
          </a:xfrm>
          <a:custGeom>
            <a:avLst/>
            <a:gdLst/>
            <a:ahLst/>
            <a:cxnLst/>
            <a:rect l="l" t="t" r="r" b="b"/>
            <a:pathLst>
              <a:path w="90805" h="338454">
                <a:moveTo>
                  <a:pt x="0" y="338275"/>
                </a:moveTo>
                <a:lnTo>
                  <a:pt x="43482" y="315490"/>
                </a:lnTo>
                <a:lnTo>
                  <a:pt x="69950" y="283940"/>
                </a:lnTo>
                <a:lnTo>
                  <a:pt x="85074" y="224348"/>
                </a:lnTo>
                <a:lnTo>
                  <a:pt x="90746" y="170014"/>
                </a:lnTo>
                <a:lnTo>
                  <a:pt x="85074" y="108668"/>
                </a:lnTo>
                <a:lnTo>
                  <a:pt x="69950" y="59592"/>
                </a:lnTo>
                <a:lnTo>
                  <a:pt x="43482" y="21032"/>
                </a:lnTo>
                <a:lnTo>
                  <a:pt x="24576" y="7010"/>
                </a:lnTo>
                <a:lnTo>
                  <a:pt x="1889" y="0"/>
                </a:lnTo>
              </a:path>
            </a:pathLst>
          </a:custGeom>
          <a:ln w="12699">
            <a:solidFill>
              <a:srgbClr val="000000"/>
            </a:solidFill>
          </a:ln>
        </p:spPr>
        <p:txBody>
          <a:bodyPr wrap="square" lIns="0" tIns="0" rIns="0" bIns="0" rtlCol="0"/>
          <a:lstStyle/>
          <a:p>
            <a:endParaRPr sz="1588"/>
          </a:p>
        </p:txBody>
      </p:sp>
      <p:sp>
        <p:nvSpPr>
          <p:cNvPr id="11" name="object 11"/>
          <p:cNvSpPr/>
          <p:nvPr/>
        </p:nvSpPr>
        <p:spPr>
          <a:xfrm>
            <a:off x="2976918" y="4295515"/>
            <a:ext cx="226919" cy="0"/>
          </a:xfrm>
          <a:custGeom>
            <a:avLst/>
            <a:gdLst/>
            <a:ahLst/>
            <a:cxnLst/>
            <a:rect l="l" t="t" r="r" b="b"/>
            <a:pathLst>
              <a:path w="257175">
                <a:moveTo>
                  <a:pt x="0" y="0"/>
                </a:moveTo>
                <a:lnTo>
                  <a:pt x="257116" y="0"/>
                </a:lnTo>
              </a:path>
            </a:pathLst>
          </a:custGeom>
          <a:ln w="12699">
            <a:solidFill>
              <a:srgbClr val="000000"/>
            </a:solidFill>
          </a:ln>
        </p:spPr>
        <p:txBody>
          <a:bodyPr wrap="square" lIns="0" tIns="0" rIns="0" bIns="0" rtlCol="0"/>
          <a:lstStyle/>
          <a:p>
            <a:endParaRPr sz="1588"/>
          </a:p>
        </p:txBody>
      </p:sp>
      <p:sp>
        <p:nvSpPr>
          <p:cNvPr id="12" name="object 12"/>
          <p:cNvSpPr/>
          <p:nvPr/>
        </p:nvSpPr>
        <p:spPr>
          <a:xfrm>
            <a:off x="3595800" y="4219736"/>
            <a:ext cx="101974" cy="0"/>
          </a:xfrm>
          <a:custGeom>
            <a:avLst/>
            <a:gdLst/>
            <a:ahLst/>
            <a:cxnLst/>
            <a:rect l="l" t="t" r="r" b="b"/>
            <a:pathLst>
              <a:path w="115569">
                <a:moveTo>
                  <a:pt x="115323" y="0"/>
                </a:moveTo>
                <a:lnTo>
                  <a:pt x="0" y="0"/>
                </a:lnTo>
              </a:path>
            </a:pathLst>
          </a:custGeom>
          <a:ln w="12699">
            <a:solidFill>
              <a:srgbClr val="000000"/>
            </a:solidFill>
          </a:ln>
        </p:spPr>
        <p:txBody>
          <a:bodyPr wrap="square" lIns="0" tIns="0" rIns="0" bIns="0" rtlCol="0"/>
          <a:lstStyle/>
          <a:p>
            <a:endParaRPr sz="1588"/>
          </a:p>
        </p:txBody>
      </p:sp>
      <p:sp>
        <p:nvSpPr>
          <p:cNvPr id="13" name="object 13"/>
          <p:cNvSpPr/>
          <p:nvPr/>
        </p:nvSpPr>
        <p:spPr>
          <a:xfrm>
            <a:off x="3217131" y="5005038"/>
            <a:ext cx="378758" cy="296956"/>
          </a:xfrm>
          <a:custGeom>
            <a:avLst/>
            <a:gdLst/>
            <a:ahLst/>
            <a:cxnLst/>
            <a:rect l="l" t="t" r="r" b="b"/>
            <a:pathLst>
              <a:path w="429260" h="336550">
                <a:moveTo>
                  <a:pt x="3780" y="0"/>
                </a:moveTo>
                <a:lnTo>
                  <a:pt x="226867" y="0"/>
                </a:lnTo>
                <a:lnTo>
                  <a:pt x="270350" y="3505"/>
                </a:lnTo>
                <a:lnTo>
                  <a:pt x="308161" y="14021"/>
                </a:lnTo>
                <a:lnTo>
                  <a:pt x="361097" y="56087"/>
                </a:lnTo>
                <a:lnTo>
                  <a:pt x="398908" y="108668"/>
                </a:lnTo>
                <a:lnTo>
                  <a:pt x="429157" y="168261"/>
                </a:lnTo>
                <a:lnTo>
                  <a:pt x="398908" y="227854"/>
                </a:lnTo>
                <a:lnTo>
                  <a:pt x="357316" y="276930"/>
                </a:lnTo>
                <a:lnTo>
                  <a:pt x="304380" y="318995"/>
                </a:lnTo>
                <a:lnTo>
                  <a:pt x="270350" y="329512"/>
                </a:lnTo>
                <a:lnTo>
                  <a:pt x="232538" y="336523"/>
                </a:lnTo>
                <a:lnTo>
                  <a:pt x="0" y="336523"/>
                </a:lnTo>
              </a:path>
            </a:pathLst>
          </a:custGeom>
          <a:ln w="12699">
            <a:solidFill>
              <a:srgbClr val="000000"/>
            </a:solidFill>
          </a:ln>
        </p:spPr>
        <p:txBody>
          <a:bodyPr wrap="square" lIns="0" tIns="0" rIns="0" bIns="0" rtlCol="0"/>
          <a:lstStyle/>
          <a:p>
            <a:endParaRPr sz="1588"/>
          </a:p>
        </p:txBody>
      </p:sp>
      <p:sp>
        <p:nvSpPr>
          <p:cNvPr id="14" name="object 14"/>
          <p:cNvSpPr/>
          <p:nvPr/>
        </p:nvSpPr>
        <p:spPr>
          <a:xfrm>
            <a:off x="3137060" y="5003492"/>
            <a:ext cx="80122" cy="298637"/>
          </a:xfrm>
          <a:custGeom>
            <a:avLst/>
            <a:gdLst/>
            <a:ahLst/>
            <a:cxnLst/>
            <a:rect l="l" t="t" r="r" b="b"/>
            <a:pathLst>
              <a:path w="90805" h="338454">
                <a:moveTo>
                  <a:pt x="0" y="338275"/>
                </a:moveTo>
                <a:lnTo>
                  <a:pt x="43482" y="315490"/>
                </a:lnTo>
                <a:lnTo>
                  <a:pt x="69950" y="283940"/>
                </a:lnTo>
                <a:lnTo>
                  <a:pt x="85074" y="224348"/>
                </a:lnTo>
                <a:lnTo>
                  <a:pt x="90746" y="170014"/>
                </a:lnTo>
                <a:lnTo>
                  <a:pt x="85074" y="108668"/>
                </a:lnTo>
                <a:lnTo>
                  <a:pt x="69950" y="59592"/>
                </a:lnTo>
                <a:lnTo>
                  <a:pt x="43482" y="21032"/>
                </a:lnTo>
                <a:lnTo>
                  <a:pt x="24576" y="7010"/>
                </a:lnTo>
                <a:lnTo>
                  <a:pt x="1889" y="0"/>
                </a:lnTo>
              </a:path>
            </a:pathLst>
          </a:custGeom>
          <a:ln w="12699">
            <a:solidFill>
              <a:srgbClr val="000000"/>
            </a:solidFill>
          </a:ln>
        </p:spPr>
        <p:txBody>
          <a:bodyPr wrap="square" lIns="0" tIns="0" rIns="0" bIns="0" rtlCol="0"/>
          <a:lstStyle/>
          <a:p>
            <a:endParaRPr sz="1588"/>
          </a:p>
        </p:txBody>
      </p:sp>
      <p:sp>
        <p:nvSpPr>
          <p:cNvPr id="15" name="object 15"/>
          <p:cNvSpPr/>
          <p:nvPr/>
        </p:nvSpPr>
        <p:spPr>
          <a:xfrm>
            <a:off x="3217131" y="5005039"/>
            <a:ext cx="80122" cy="298637"/>
          </a:xfrm>
          <a:custGeom>
            <a:avLst/>
            <a:gdLst/>
            <a:ahLst/>
            <a:cxnLst/>
            <a:rect l="l" t="t" r="r" b="b"/>
            <a:pathLst>
              <a:path w="90805" h="338454">
                <a:moveTo>
                  <a:pt x="0" y="338275"/>
                </a:moveTo>
                <a:lnTo>
                  <a:pt x="43482" y="315489"/>
                </a:lnTo>
                <a:lnTo>
                  <a:pt x="69950" y="283941"/>
                </a:lnTo>
                <a:lnTo>
                  <a:pt x="85074" y="224348"/>
                </a:lnTo>
                <a:lnTo>
                  <a:pt x="90746" y="170013"/>
                </a:lnTo>
                <a:lnTo>
                  <a:pt x="85074" y="108668"/>
                </a:lnTo>
                <a:lnTo>
                  <a:pt x="69950" y="59591"/>
                </a:lnTo>
                <a:lnTo>
                  <a:pt x="43482" y="21031"/>
                </a:lnTo>
                <a:lnTo>
                  <a:pt x="24576" y="7010"/>
                </a:lnTo>
                <a:lnTo>
                  <a:pt x="1889" y="0"/>
                </a:lnTo>
              </a:path>
            </a:pathLst>
          </a:custGeom>
          <a:ln w="12699">
            <a:solidFill>
              <a:srgbClr val="000000"/>
            </a:solidFill>
          </a:ln>
        </p:spPr>
        <p:txBody>
          <a:bodyPr wrap="square" lIns="0" tIns="0" rIns="0" bIns="0" rtlCol="0"/>
          <a:lstStyle/>
          <a:p>
            <a:endParaRPr sz="1588"/>
          </a:p>
        </p:txBody>
      </p:sp>
      <p:sp>
        <p:nvSpPr>
          <p:cNvPr id="16" name="object 16"/>
          <p:cNvSpPr/>
          <p:nvPr/>
        </p:nvSpPr>
        <p:spPr>
          <a:xfrm>
            <a:off x="2976918" y="5227737"/>
            <a:ext cx="226919" cy="0"/>
          </a:xfrm>
          <a:custGeom>
            <a:avLst/>
            <a:gdLst/>
            <a:ahLst/>
            <a:cxnLst/>
            <a:rect l="l" t="t" r="r" b="b"/>
            <a:pathLst>
              <a:path w="257175">
                <a:moveTo>
                  <a:pt x="0" y="0"/>
                </a:moveTo>
                <a:lnTo>
                  <a:pt x="257116" y="0"/>
                </a:lnTo>
              </a:path>
            </a:pathLst>
          </a:custGeom>
          <a:ln w="12699">
            <a:solidFill>
              <a:srgbClr val="000000"/>
            </a:solidFill>
          </a:ln>
        </p:spPr>
        <p:txBody>
          <a:bodyPr wrap="square" lIns="0" tIns="0" rIns="0" bIns="0" rtlCol="0"/>
          <a:lstStyle/>
          <a:p>
            <a:endParaRPr sz="1588"/>
          </a:p>
        </p:txBody>
      </p:sp>
      <p:sp>
        <p:nvSpPr>
          <p:cNvPr id="17" name="object 17"/>
          <p:cNvSpPr/>
          <p:nvPr/>
        </p:nvSpPr>
        <p:spPr>
          <a:xfrm>
            <a:off x="3595800" y="5151958"/>
            <a:ext cx="101974" cy="0"/>
          </a:xfrm>
          <a:custGeom>
            <a:avLst/>
            <a:gdLst/>
            <a:ahLst/>
            <a:cxnLst/>
            <a:rect l="l" t="t" r="r" b="b"/>
            <a:pathLst>
              <a:path w="115569">
                <a:moveTo>
                  <a:pt x="115323" y="0"/>
                </a:moveTo>
                <a:lnTo>
                  <a:pt x="0" y="0"/>
                </a:lnTo>
              </a:path>
            </a:pathLst>
          </a:custGeom>
          <a:ln w="12699">
            <a:solidFill>
              <a:srgbClr val="000000"/>
            </a:solidFill>
          </a:ln>
        </p:spPr>
        <p:txBody>
          <a:bodyPr wrap="square" lIns="0" tIns="0" rIns="0" bIns="0" rtlCol="0"/>
          <a:lstStyle/>
          <a:p>
            <a:endParaRPr sz="1588"/>
          </a:p>
        </p:txBody>
      </p:sp>
      <p:sp>
        <p:nvSpPr>
          <p:cNvPr id="18" name="object 18"/>
          <p:cNvSpPr/>
          <p:nvPr/>
        </p:nvSpPr>
        <p:spPr>
          <a:xfrm>
            <a:off x="3217131" y="4538928"/>
            <a:ext cx="378758" cy="296956"/>
          </a:xfrm>
          <a:custGeom>
            <a:avLst/>
            <a:gdLst/>
            <a:ahLst/>
            <a:cxnLst/>
            <a:rect l="l" t="t" r="r" b="b"/>
            <a:pathLst>
              <a:path w="429260" h="336550">
                <a:moveTo>
                  <a:pt x="3780" y="0"/>
                </a:moveTo>
                <a:lnTo>
                  <a:pt x="226867" y="0"/>
                </a:lnTo>
                <a:lnTo>
                  <a:pt x="270350" y="3504"/>
                </a:lnTo>
                <a:lnTo>
                  <a:pt x="308161" y="14021"/>
                </a:lnTo>
                <a:lnTo>
                  <a:pt x="361097" y="56086"/>
                </a:lnTo>
                <a:lnTo>
                  <a:pt x="398908" y="108668"/>
                </a:lnTo>
                <a:lnTo>
                  <a:pt x="429157" y="168261"/>
                </a:lnTo>
                <a:lnTo>
                  <a:pt x="398908" y="227854"/>
                </a:lnTo>
                <a:lnTo>
                  <a:pt x="357316" y="276930"/>
                </a:lnTo>
                <a:lnTo>
                  <a:pt x="304380" y="318996"/>
                </a:lnTo>
                <a:lnTo>
                  <a:pt x="270350" y="329512"/>
                </a:lnTo>
                <a:lnTo>
                  <a:pt x="232538" y="336523"/>
                </a:lnTo>
                <a:lnTo>
                  <a:pt x="0" y="336523"/>
                </a:lnTo>
              </a:path>
            </a:pathLst>
          </a:custGeom>
          <a:ln w="12699">
            <a:solidFill>
              <a:srgbClr val="000000"/>
            </a:solidFill>
          </a:ln>
        </p:spPr>
        <p:txBody>
          <a:bodyPr wrap="square" lIns="0" tIns="0" rIns="0" bIns="0" rtlCol="0"/>
          <a:lstStyle/>
          <a:p>
            <a:endParaRPr sz="1588"/>
          </a:p>
        </p:txBody>
      </p:sp>
      <p:sp>
        <p:nvSpPr>
          <p:cNvPr id="19" name="object 19"/>
          <p:cNvSpPr/>
          <p:nvPr/>
        </p:nvSpPr>
        <p:spPr>
          <a:xfrm>
            <a:off x="3137060" y="4537381"/>
            <a:ext cx="80122" cy="298637"/>
          </a:xfrm>
          <a:custGeom>
            <a:avLst/>
            <a:gdLst/>
            <a:ahLst/>
            <a:cxnLst/>
            <a:rect l="l" t="t" r="r" b="b"/>
            <a:pathLst>
              <a:path w="90805" h="338454">
                <a:moveTo>
                  <a:pt x="0" y="338275"/>
                </a:moveTo>
                <a:lnTo>
                  <a:pt x="43482" y="315489"/>
                </a:lnTo>
                <a:lnTo>
                  <a:pt x="69950" y="283941"/>
                </a:lnTo>
                <a:lnTo>
                  <a:pt x="85074" y="224348"/>
                </a:lnTo>
                <a:lnTo>
                  <a:pt x="90746" y="170013"/>
                </a:lnTo>
                <a:lnTo>
                  <a:pt x="85074" y="108668"/>
                </a:lnTo>
                <a:lnTo>
                  <a:pt x="69950" y="59591"/>
                </a:lnTo>
                <a:lnTo>
                  <a:pt x="43482" y="21031"/>
                </a:lnTo>
                <a:lnTo>
                  <a:pt x="24576" y="7010"/>
                </a:lnTo>
                <a:lnTo>
                  <a:pt x="1889" y="0"/>
                </a:lnTo>
              </a:path>
            </a:pathLst>
          </a:custGeom>
          <a:ln w="12699">
            <a:solidFill>
              <a:srgbClr val="000000"/>
            </a:solidFill>
          </a:ln>
        </p:spPr>
        <p:txBody>
          <a:bodyPr wrap="square" lIns="0" tIns="0" rIns="0" bIns="0" rtlCol="0"/>
          <a:lstStyle/>
          <a:p>
            <a:endParaRPr sz="1588"/>
          </a:p>
        </p:txBody>
      </p:sp>
      <p:sp>
        <p:nvSpPr>
          <p:cNvPr id="20" name="object 20"/>
          <p:cNvSpPr/>
          <p:nvPr/>
        </p:nvSpPr>
        <p:spPr>
          <a:xfrm>
            <a:off x="3217131" y="4538928"/>
            <a:ext cx="80122" cy="298637"/>
          </a:xfrm>
          <a:custGeom>
            <a:avLst/>
            <a:gdLst/>
            <a:ahLst/>
            <a:cxnLst/>
            <a:rect l="l" t="t" r="r" b="b"/>
            <a:pathLst>
              <a:path w="90805" h="338454">
                <a:moveTo>
                  <a:pt x="0" y="338275"/>
                </a:moveTo>
                <a:lnTo>
                  <a:pt x="43482" y="315490"/>
                </a:lnTo>
                <a:lnTo>
                  <a:pt x="69950" y="283940"/>
                </a:lnTo>
                <a:lnTo>
                  <a:pt x="85074" y="224348"/>
                </a:lnTo>
                <a:lnTo>
                  <a:pt x="90746" y="170014"/>
                </a:lnTo>
                <a:lnTo>
                  <a:pt x="85074" y="108668"/>
                </a:lnTo>
                <a:lnTo>
                  <a:pt x="69950" y="59592"/>
                </a:lnTo>
                <a:lnTo>
                  <a:pt x="43482" y="21032"/>
                </a:lnTo>
                <a:lnTo>
                  <a:pt x="24576" y="7010"/>
                </a:lnTo>
                <a:lnTo>
                  <a:pt x="1889" y="0"/>
                </a:lnTo>
              </a:path>
            </a:pathLst>
          </a:custGeom>
          <a:ln w="12699">
            <a:solidFill>
              <a:srgbClr val="000000"/>
            </a:solidFill>
          </a:ln>
        </p:spPr>
        <p:txBody>
          <a:bodyPr wrap="square" lIns="0" tIns="0" rIns="0" bIns="0" rtlCol="0"/>
          <a:lstStyle/>
          <a:p>
            <a:endParaRPr sz="1588"/>
          </a:p>
        </p:txBody>
      </p:sp>
      <p:sp>
        <p:nvSpPr>
          <p:cNvPr id="21" name="object 21"/>
          <p:cNvSpPr/>
          <p:nvPr/>
        </p:nvSpPr>
        <p:spPr>
          <a:xfrm>
            <a:off x="2976918" y="4761626"/>
            <a:ext cx="226919" cy="0"/>
          </a:xfrm>
          <a:custGeom>
            <a:avLst/>
            <a:gdLst/>
            <a:ahLst/>
            <a:cxnLst/>
            <a:rect l="l" t="t" r="r" b="b"/>
            <a:pathLst>
              <a:path w="257175">
                <a:moveTo>
                  <a:pt x="0" y="0"/>
                </a:moveTo>
                <a:lnTo>
                  <a:pt x="257116" y="0"/>
                </a:lnTo>
              </a:path>
            </a:pathLst>
          </a:custGeom>
          <a:ln w="12699">
            <a:solidFill>
              <a:srgbClr val="000000"/>
            </a:solidFill>
          </a:ln>
        </p:spPr>
        <p:txBody>
          <a:bodyPr wrap="square" lIns="0" tIns="0" rIns="0" bIns="0" rtlCol="0"/>
          <a:lstStyle/>
          <a:p>
            <a:endParaRPr sz="1588"/>
          </a:p>
        </p:txBody>
      </p:sp>
      <p:sp>
        <p:nvSpPr>
          <p:cNvPr id="22" name="object 22"/>
          <p:cNvSpPr/>
          <p:nvPr/>
        </p:nvSpPr>
        <p:spPr>
          <a:xfrm>
            <a:off x="3595800" y="4685847"/>
            <a:ext cx="101974" cy="0"/>
          </a:xfrm>
          <a:custGeom>
            <a:avLst/>
            <a:gdLst/>
            <a:ahLst/>
            <a:cxnLst/>
            <a:rect l="l" t="t" r="r" b="b"/>
            <a:pathLst>
              <a:path w="115569">
                <a:moveTo>
                  <a:pt x="115323" y="0"/>
                </a:moveTo>
                <a:lnTo>
                  <a:pt x="0" y="0"/>
                </a:lnTo>
              </a:path>
            </a:pathLst>
          </a:custGeom>
          <a:ln w="12699">
            <a:solidFill>
              <a:srgbClr val="000000"/>
            </a:solidFill>
          </a:ln>
        </p:spPr>
        <p:txBody>
          <a:bodyPr wrap="square" lIns="0" tIns="0" rIns="0" bIns="0" rtlCol="0"/>
          <a:lstStyle/>
          <a:p>
            <a:endParaRPr sz="1588"/>
          </a:p>
        </p:txBody>
      </p:sp>
      <p:sp>
        <p:nvSpPr>
          <p:cNvPr id="23" name="object 23"/>
          <p:cNvSpPr/>
          <p:nvPr/>
        </p:nvSpPr>
        <p:spPr>
          <a:xfrm>
            <a:off x="2976918" y="5545383"/>
            <a:ext cx="230281" cy="0"/>
          </a:xfrm>
          <a:custGeom>
            <a:avLst/>
            <a:gdLst/>
            <a:ahLst/>
            <a:cxnLst/>
            <a:rect l="l" t="t" r="r" b="b"/>
            <a:pathLst>
              <a:path w="260985">
                <a:moveTo>
                  <a:pt x="0" y="0"/>
                </a:moveTo>
                <a:lnTo>
                  <a:pt x="260897" y="0"/>
                </a:lnTo>
              </a:path>
            </a:pathLst>
          </a:custGeom>
          <a:ln w="12699">
            <a:solidFill>
              <a:srgbClr val="000000"/>
            </a:solidFill>
          </a:ln>
        </p:spPr>
        <p:txBody>
          <a:bodyPr wrap="square" lIns="0" tIns="0" rIns="0" bIns="0" rtlCol="0"/>
          <a:lstStyle/>
          <a:p>
            <a:endParaRPr sz="1588"/>
          </a:p>
        </p:txBody>
      </p:sp>
      <p:sp>
        <p:nvSpPr>
          <p:cNvPr id="24" name="object 24"/>
          <p:cNvSpPr/>
          <p:nvPr/>
        </p:nvSpPr>
        <p:spPr>
          <a:xfrm>
            <a:off x="3217131" y="5471149"/>
            <a:ext cx="378758" cy="296956"/>
          </a:xfrm>
          <a:custGeom>
            <a:avLst/>
            <a:gdLst/>
            <a:ahLst/>
            <a:cxnLst/>
            <a:rect l="l" t="t" r="r" b="b"/>
            <a:pathLst>
              <a:path w="429260" h="336550">
                <a:moveTo>
                  <a:pt x="3780" y="0"/>
                </a:moveTo>
                <a:lnTo>
                  <a:pt x="226867" y="0"/>
                </a:lnTo>
                <a:lnTo>
                  <a:pt x="270350" y="3504"/>
                </a:lnTo>
                <a:lnTo>
                  <a:pt x="308161" y="14021"/>
                </a:lnTo>
                <a:lnTo>
                  <a:pt x="361097" y="56086"/>
                </a:lnTo>
                <a:lnTo>
                  <a:pt x="398908" y="108668"/>
                </a:lnTo>
                <a:lnTo>
                  <a:pt x="429157" y="168261"/>
                </a:lnTo>
                <a:lnTo>
                  <a:pt x="398908" y="227854"/>
                </a:lnTo>
                <a:lnTo>
                  <a:pt x="357316" y="276930"/>
                </a:lnTo>
                <a:lnTo>
                  <a:pt x="304380" y="318996"/>
                </a:lnTo>
                <a:lnTo>
                  <a:pt x="270350" y="329512"/>
                </a:lnTo>
                <a:lnTo>
                  <a:pt x="232538" y="336523"/>
                </a:lnTo>
                <a:lnTo>
                  <a:pt x="0" y="336523"/>
                </a:lnTo>
              </a:path>
            </a:pathLst>
          </a:custGeom>
          <a:ln w="12699">
            <a:solidFill>
              <a:srgbClr val="000000"/>
            </a:solidFill>
          </a:ln>
        </p:spPr>
        <p:txBody>
          <a:bodyPr wrap="square" lIns="0" tIns="0" rIns="0" bIns="0" rtlCol="0"/>
          <a:lstStyle/>
          <a:p>
            <a:endParaRPr sz="1588"/>
          </a:p>
        </p:txBody>
      </p:sp>
      <p:sp>
        <p:nvSpPr>
          <p:cNvPr id="25" name="object 25"/>
          <p:cNvSpPr/>
          <p:nvPr/>
        </p:nvSpPr>
        <p:spPr>
          <a:xfrm>
            <a:off x="3137060" y="5469603"/>
            <a:ext cx="80122" cy="298637"/>
          </a:xfrm>
          <a:custGeom>
            <a:avLst/>
            <a:gdLst/>
            <a:ahLst/>
            <a:cxnLst/>
            <a:rect l="l" t="t" r="r" b="b"/>
            <a:pathLst>
              <a:path w="90805" h="338454">
                <a:moveTo>
                  <a:pt x="0" y="338275"/>
                </a:moveTo>
                <a:lnTo>
                  <a:pt x="43482" y="315489"/>
                </a:lnTo>
                <a:lnTo>
                  <a:pt x="69950" y="283941"/>
                </a:lnTo>
                <a:lnTo>
                  <a:pt x="85074" y="224348"/>
                </a:lnTo>
                <a:lnTo>
                  <a:pt x="90746" y="170013"/>
                </a:lnTo>
                <a:lnTo>
                  <a:pt x="85074" y="108668"/>
                </a:lnTo>
                <a:lnTo>
                  <a:pt x="69950" y="59591"/>
                </a:lnTo>
                <a:lnTo>
                  <a:pt x="43482" y="21031"/>
                </a:lnTo>
                <a:lnTo>
                  <a:pt x="24576" y="7010"/>
                </a:lnTo>
                <a:lnTo>
                  <a:pt x="1889" y="0"/>
                </a:lnTo>
              </a:path>
            </a:pathLst>
          </a:custGeom>
          <a:ln w="12699">
            <a:solidFill>
              <a:srgbClr val="000000"/>
            </a:solidFill>
          </a:ln>
        </p:spPr>
        <p:txBody>
          <a:bodyPr wrap="square" lIns="0" tIns="0" rIns="0" bIns="0" rtlCol="0"/>
          <a:lstStyle/>
          <a:p>
            <a:endParaRPr sz="1588"/>
          </a:p>
        </p:txBody>
      </p:sp>
      <p:sp>
        <p:nvSpPr>
          <p:cNvPr id="26" name="object 26"/>
          <p:cNvSpPr/>
          <p:nvPr/>
        </p:nvSpPr>
        <p:spPr>
          <a:xfrm>
            <a:off x="3217131" y="5471150"/>
            <a:ext cx="80122" cy="298637"/>
          </a:xfrm>
          <a:custGeom>
            <a:avLst/>
            <a:gdLst/>
            <a:ahLst/>
            <a:cxnLst/>
            <a:rect l="l" t="t" r="r" b="b"/>
            <a:pathLst>
              <a:path w="90805" h="338454">
                <a:moveTo>
                  <a:pt x="0" y="338275"/>
                </a:moveTo>
                <a:lnTo>
                  <a:pt x="43482" y="315490"/>
                </a:lnTo>
                <a:lnTo>
                  <a:pt x="69950" y="283940"/>
                </a:lnTo>
                <a:lnTo>
                  <a:pt x="85074" y="224348"/>
                </a:lnTo>
                <a:lnTo>
                  <a:pt x="90746" y="170014"/>
                </a:lnTo>
                <a:lnTo>
                  <a:pt x="85074" y="108668"/>
                </a:lnTo>
                <a:lnTo>
                  <a:pt x="69950" y="59592"/>
                </a:lnTo>
                <a:lnTo>
                  <a:pt x="43482" y="21032"/>
                </a:lnTo>
                <a:lnTo>
                  <a:pt x="24576" y="7010"/>
                </a:lnTo>
                <a:lnTo>
                  <a:pt x="1889" y="0"/>
                </a:lnTo>
              </a:path>
            </a:pathLst>
          </a:custGeom>
          <a:ln w="12699">
            <a:solidFill>
              <a:srgbClr val="000000"/>
            </a:solidFill>
          </a:ln>
        </p:spPr>
        <p:txBody>
          <a:bodyPr wrap="square" lIns="0" tIns="0" rIns="0" bIns="0" rtlCol="0"/>
          <a:lstStyle/>
          <a:p>
            <a:endParaRPr sz="1588"/>
          </a:p>
        </p:txBody>
      </p:sp>
      <p:sp>
        <p:nvSpPr>
          <p:cNvPr id="27" name="object 27"/>
          <p:cNvSpPr/>
          <p:nvPr/>
        </p:nvSpPr>
        <p:spPr>
          <a:xfrm>
            <a:off x="2976918" y="5693848"/>
            <a:ext cx="226919" cy="0"/>
          </a:xfrm>
          <a:custGeom>
            <a:avLst/>
            <a:gdLst/>
            <a:ahLst/>
            <a:cxnLst/>
            <a:rect l="l" t="t" r="r" b="b"/>
            <a:pathLst>
              <a:path w="257175">
                <a:moveTo>
                  <a:pt x="0" y="0"/>
                </a:moveTo>
                <a:lnTo>
                  <a:pt x="257116" y="0"/>
                </a:lnTo>
              </a:path>
            </a:pathLst>
          </a:custGeom>
          <a:ln w="12699">
            <a:solidFill>
              <a:srgbClr val="000000"/>
            </a:solidFill>
          </a:ln>
        </p:spPr>
        <p:txBody>
          <a:bodyPr wrap="square" lIns="0" tIns="0" rIns="0" bIns="0" rtlCol="0"/>
          <a:lstStyle/>
          <a:p>
            <a:endParaRPr sz="1588"/>
          </a:p>
        </p:txBody>
      </p:sp>
      <p:sp>
        <p:nvSpPr>
          <p:cNvPr id="28" name="object 28"/>
          <p:cNvSpPr/>
          <p:nvPr/>
        </p:nvSpPr>
        <p:spPr>
          <a:xfrm>
            <a:off x="3595800" y="5618069"/>
            <a:ext cx="101974" cy="0"/>
          </a:xfrm>
          <a:custGeom>
            <a:avLst/>
            <a:gdLst/>
            <a:ahLst/>
            <a:cxnLst/>
            <a:rect l="l" t="t" r="r" b="b"/>
            <a:pathLst>
              <a:path w="115569">
                <a:moveTo>
                  <a:pt x="115323" y="0"/>
                </a:moveTo>
                <a:lnTo>
                  <a:pt x="0" y="0"/>
                </a:lnTo>
              </a:path>
            </a:pathLst>
          </a:custGeom>
          <a:ln w="12699">
            <a:solidFill>
              <a:srgbClr val="000000"/>
            </a:solidFill>
          </a:ln>
        </p:spPr>
        <p:txBody>
          <a:bodyPr wrap="square" lIns="0" tIns="0" rIns="0" bIns="0" rtlCol="0"/>
          <a:lstStyle/>
          <a:p>
            <a:endParaRPr sz="1588"/>
          </a:p>
        </p:txBody>
      </p:sp>
      <p:sp>
        <p:nvSpPr>
          <p:cNvPr id="29" name="object 29"/>
          <p:cNvSpPr/>
          <p:nvPr/>
        </p:nvSpPr>
        <p:spPr>
          <a:xfrm>
            <a:off x="3217131" y="2125329"/>
            <a:ext cx="378758" cy="296956"/>
          </a:xfrm>
          <a:custGeom>
            <a:avLst/>
            <a:gdLst/>
            <a:ahLst/>
            <a:cxnLst/>
            <a:rect l="l" t="t" r="r" b="b"/>
            <a:pathLst>
              <a:path w="429260" h="336550">
                <a:moveTo>
                  <a:pt x="3780" y="0"/>
                </a:moveTo>
                <a:lnTo>
                  <a:pt x="226867" y="0"/>
                </a:lnTo>
                <a:lnTo>
                  <a:pt x="270350" y="3504"/>
                </a:lnTo>
                <a:lnTo>
                  <a:pt x="308161" y="14021"/>
                </a:lnTo>
                <a:lnTo>
                  <a:pt x="361097" y="56086"/>
                </a:lnTo>
                <a:lnTo>
                  <a:pt x="398908" y="108668"/>
                </a:lnTo>
                <a:lnTo>
                  <a:pt x="429157" y="168261"/>
                </a:lnTo>
                <a:lnTo>
                  <a:pt x="398908" y="227854"/>
                </a:lnTo>
                <a:lnTo>
                  <a:pt x="357316" y="276930"/>
                </a:lnTo>
                <a:lnTo>
                  <a:pt x="304380" y="318996"/>
                </a:lnTo>
                <a:lnTo>
                  <a:pt x="270350" y="329512"/>
                </a:lnTo>
                <a:lnTo>
                  <a:pt x="232538" y="336523"/>
                </a:lnTo>
                <a:lnTo>
                  <a:pt x="0" y="336523"/>
                </a:lnTo>
              </a:path>
            </a:pathLst>
          </a:custGeom>
          <a:ln w="12699">
            <a:solidFill>
              <a:srgbClr val="000000"/>
            </a:solidFill>
          </a:ln>
        </p:spPr>
        <p:txBody>
          <a:bodyPr wrap="square" lIns="0" tIns="0" rIns="0" bIns="0" rtlCol="0"/>
          <a:lstStyle/>
          <a:p>
            <a:endParaRPr sz="1588"/>
          </a:p>
        </p:txBody>
      </p:sp>
      <p:sp>
        <p:nvSpPr>
          <p:cNvPr id="30" name="object 30"/>
          <p:cNvSpPr/>
          <p:nvPr/>
        </p:nvSpPr>
        <p:spPr>
          <a:xfrm>
            <a:off x="3137060" y="2123782"/>
            <a:ext cx="80122" cy="298637"/>
          </a:xfrm>
          <a:custGeom>
            <a:avLst/>
            <a:gdLst/>
            <a:ahLst/>
            <a:cxnLst/>
            <a:rect l="l" t="t" r="r" b="b"/>
            <a:pathLst>
              <a:path w="90805" h="338455">
                <a:moveTo>
                  <a:pt x="0" y="338275"/>
                </a:moveTo>
                <a:lnTo>
                  <a:pt x="43482" y="315489"/>
                </a:lnTo>
                <a:lnTo>
                  <a:pt x="69950" y="283941"/>
                </a:lnTo>
                <a:lnTo>
                  <a:pt x="85074" y="224348"/>
                </a:lnTo>
                <a:lnTo>
                  <a:pt x="90746" y="170013"/>
                </a:lnTo>
                <a:lnTo>
                  <a:pt x="85074" y="108668"/>
                </a:lnTo>
                <a:lnTo>
                  <a:pt x="69950" y="59591"/>
                </a:lnTo>
                <a:lnTo>
                  <a:pt x="43482" y="21032"/>
                </a:lnTo>
                <a:lnTo>
                  <a:pt x="24576" y="7010"/>
                </a:lnTo>
                <a:lnTo>
                  <a:pt x="1889" y="0"/>
                </a:lnTo>
              </a:path>
            </a:pathLst>
          </a:custGeom>
          <a:ln w="12699">
            <a:solidFill>
              <a:srgbClr val="000000"/>
            </a:solidFill>
          </a:ln>
        </p:spPr>
        <p:txBody>
          <a:bodyPr wrap="square" lIns="0" tIns="0" rIns="0" bIns="0" rtlCol="0"/>
          <a:lstStyle/>
          <a:p>
            <a:endParaRPr sz="1588"/>
          </a:p>
        </p:txBody>
      </p:sp>
      <p:sp>
        <p:nvSpPr>
          <p:cNvPr id="31" name="object 31"/>
          <p:cNvSpPr/>
          <p:nvPr/>
        </p:nvSpPr>
        <p:spPr>
          <a:xfrm>
            <a:off x="3217131" y="2125329"/>
            <a:ext cx="80122" cy="298637"/>
          </a:xfrm>
          <a:custGeom>
            <a:avLst/>
            <a:gdLst/>
            <a:ahLst/>
            <a:cxnLst/>
            <a:rect l="l" t="t" r="r" b="b"/>
            <a:pathLst>
              <a:path w="90805" h="338455">
                <a:moveTo>
                  <a:pt x="0" y="338275"/>
                </a:moveTo>
                <a:lnTo>
                  <a:pt x="43482" y="315490"/>
                </a:lnTo>
                <a:lnTo>
                  <a:pt x="69950" y="283940"/>
                </a:lnTo>
                <a:lnTo>
                  <a:pt x="85074" y="224348"/>
                </a:lnTo>
                <a:lnTo>
                  <a:pt x="90746" y="170014"/>
                </a:lnTo>
                <a:lnTo>
                  <a:pt x="85074" y="108668"/>
                </a:lnTo>
                <a:lnTo>
                  <a:pt x="69950" y="59591"/>
                </a:lnTo>
                <a:lnTo>
                  <a:pt x="43482" y="21032"/>
                </a:lnTo>
                <a:lnTo>
                  <a:pt x="24576" y="7010"/>
                </a:lnTo>
                <a:lnTo>
                  <a:pt x="1889" y="0"/>
                </a:lnTo>
              </a:path>
            </a:pathLst>
          </a:custGeom>
          <a:ln w="12699">
            <a:solidFill>
              <a:srgbClr val="000000"/>
            </a:solidFill>
          </a:ln>
        </p:spPr>
        <p:txBody>
          <a:bodyPr wrap="square" lIns="0" tIns="0" rIns="0" bIns="0" rtlCol="0"/>
          <a:lstStyle/>
          <a:p>
            <a:endParaRPr sz="1588"/>
          </a:p>
        </p:txBody>
      </p:sp>
      <p:sp>
        <p:nvSpPr>
          <p:cNvPr id="32" name="object 32"/>
          <p:cNvSpPr/>
          <p:nvPr/>
        </p:nvSpPr>
        <p:spPr>
          <a:xfrm>
            <a:off x="3595800" y="2272249"/>
            <a:ext cx="101974" cy="0"/>
          </a:xfrm>
          <a:custGeom>
            <a:avLst/>
            <a:gdLst/>
            <a:ahLst/>
            <a:cxnLst/>
            <a:rect l="l" t="t" r="r" b="b"/>
            <a:pathLst>
              <a:path w="115569">
                <a:moveTo>
                  <a:pt x="115323" y="0"/>
                </a:moveTo>
                <a:lnTo>
                  <a:pt x="0" y="0"/>
                </a:lnTo>
              </a:path>
            </a:pathLst>
          </a:custGeom>
          <a:ln w="12699">
            <a:solidFill>
              <a:srgbClr val="000000"/>
            </a:solidFill>
          </a:ln>
        </p:spPr>
        <p:txBody>
          <a:bodyPr wrap="square" lIns="0" tIns="0" rIns="0" bIns="0" rtlCol="0"/>
          <a:lstStyle/>
          <a:p>
            <a:endParaRPr sz="1588"/>
          </a:p>
        </p:txBody>
      </p:sp>
      <p:sp>
        <p:nvSpPr>
          <p:cNvPr id="33" name="object 33"/>
          <p:cNvSpPr/>
          <p:nvPr/>
        </p:nvSpPr>
        <p:spPr>
          <a:xfrm>
            <a:off x="2976918" y="2665673"/>
            <a:ext cx="230281" cy="0"/>
          </a:xfrm>
          <a:custGeom>
            <a:avLst/>
            <a:gdLst/>
            <a:ahLst/>
            <a:cxnLst/>
            <a:rect l="l" t="t" r="r" b="b"/>
            <a:pathLst>
              <a:path w="260985">
                <a:moveTo>
                  <a:pt x="0" y="0"/>
                </a:moveTo>
                <a:lnTo>
                  <a:pt x="260897" y="0"/>
                </a:lnTo>
              </a:path>
            </a:pathLst>
          </a:custGeom>
          <a:ln w="12699">
            <a:solidFill>
              <a:srgbClr val="000000"/>
            </a:solidFill>
          </a:ln>
        </p:spPr>
        <p:txBody>
          <a:bodyPr wrap="square" lIns="0" tIns="0" rIns="0" bIns="0" rtlCol="0"/>
          <a:lstStyle/>
          <a:p>
            <a:endParaRPr sz="1588"/>
          </a:p>
        </p:txBody>
      </p:sp>
      <p:sp>
        <p:nvSpPr>
          <p:cNvPr id="34" name="object 34"/>
          <p:cNvSpPr/>
          <p:nvPr/>
        </p:nvSpPr>
        <p:spPr>
          <a:xfrm>
            <a:off x="3217131" y="2591440"/>
            <a:ext cx="378758" cy="296956"/>
          </a:xfrm>
          <a:custGeom>
            <a:avLst/>
            <a:gdLst/>
            <a:ahLst/>
            <a:cxnLst/>
            <a:rect l="l" t="t" r="r" b="b"/>
            <a:pathLst>
              <a:path w="429260" h="336550">
                <a:moveTo>
                  <a:pt x="3780" y="0"/>
                </a:moveTo>
                <a:lnTo>
                  <a:pt x="226867" y="0"/>
                </a:lnTo>
                <a:lnTo>
                  <a:pt x="270350" y="3505"/>
                </a:lnTo>
                <a:lnTo>
                  <a:pt x="308161" y="14021"/>
                </a:lnTo>
                <a:lnTo>
                  <a:pt x="361097" y="56086"/>
                </a:lnTo>
                <a:lnTo>
                  <a:pt x="398908" y="108668"/>
                </a:lnTo>
                <a:lnTo>
                  <a:pt x="429157" y="168261"/>
                </a:lnTo>
                <a:lnTo>
                  <a:pt x="398908" y="227853"/>
                </a:lnTo>
                <a:lnTo>
                  <a:pt x="357316" y="276930"/>
                </a:lnTo>
                <a:lnTo>
                  <a:pt x="304380" y="318996"/>
                </a:lnTo>
                <a:lnTo>
                  <a:pt x="270350" y="329512"/>
                </a:lnTo>
                <a:lnTo>
                  <a:pt x="232538" y="336523"/>
                </a:lnTo>
                <a:lnTo>
                  <a:pt x="0" y="336523"/>
                </a:lnTo>
              </a:path>
            </a:pathLst>
          </a:custGeom>
          <a:ln w="12699">
            <a:solidFill>
              <a:srgbClr val="000000"/>
            </a:solidFill>
          </a:ln>
        </p:spPr>
        <p:txBody>
          <a:bodyPr wrap="square" lIns="0" tIns="0" rIns="0" bIns="0" rtlCol="0"/>
          <a:lstStyle/>
          <a:p>
            <a:endParaRPr sz="1588"/>
          </a:p>
        </p:txBody>
      </p:sp>
      <p:sp>
        <p:nvSpPr>
          <p:cNvPr id="35" name="object 35"/>
          <p:cNvSpPr/>
          <p:nvPr/>
        </p:nvSpPr>
        <p:spPr>
          <a:xfrm>
            <a:off x="3137060" y="2589893"/>
            <a:ext cx="80122" cy="298637"/>
          </a:xfrm>
          <a:custGeom>
            <a:avLst/>
            <a:gdLst/>
            <a:ahLst/>
            <a:cxnLst/>
            <a:rect l="l" t="t" r="r" b="b"/>
            <a:pathLst>
              <a:path w="90805" h="338454">
                <a:moveTo>
                  <a:pt x="0" y="338275"/>
                </a:moveTo>
                <a:lnTo>
                  <a:pt x="43482" y="315489"/>
                </a:lnTo>
                <a:lnTo>
                  <a:pt x="69950" y="283940"/>
                </a:lnTo>
                <a:lnTo>
                  <a:pt x="85074" y="224348"/>
                </a:lnTo>
                <a:lnTo>
                  <a:pt x="90746" y="170013"/>
                </a:lnTo>
                <a:lnTo>
                  <a:pt x="85074" y="108668"/>
                </a:lnTo>
                <a:lnTo>
                  <a:pt x="69950" y="59592"/>
                </a:lnTo>
                <a:lnTo>
                  <a:pt x="43482" y="21032"/>
                </a:lnTo>
                <a:lnTo>
                  <a:pt x="24576" y="7010"/>
                </a:lnTo>
                <a:lnTo>
                  <a:pt x="1889" y="0"/>
                </a:lnTo>
              </a:path>
            </a:pathLst>
          </a:custGeom>
          <a:ln w="12699">
            <a:solidFill>
              <a:srgbClr val="000000"/>
            </a:solidFill>
          </a:ln>
        </p:spPr>
        <p:txBody>
          <a:bodyPr wrap="square" lIns="0" tIns="0" rIns="0" bIns="0" rtlCol="0"/>
          <a:lstStyle/>
          <a:p>
            <a:endParaRPr sz="1588"/>
          </a:p>
        </p:txBody>
      </p:sp>
      <p:sp>
        <p:nvSpPr>
          <p:cNvPr id="36" name="object 36"/>
          <p:cNvSpPr/>
          <p:nvPr/>
        </p:nvSpPr>
        <p:spPr>
          <a:xfrm>
            <a:off x="3217131" y="2591440"/>
            <a:ext cx="80122" cy="298637"/>
          </a:xfrm>
          <a:custGeom>
            <a:avLst/>
            <a:gdLst/>
            <a:ahLst/>
            <a:cxnLst/>
            <a:rect l="l" t="t" r="r" b="b"/>
            <a:pathLst>
              <a:path w="90805" h="338454">
                <a:moveTo>
                  <a:pt x="0" y="338275"/>
                </a:moveTo>
                <a:lnTo>
                  <a:pt x="43482" y="315489"/>
                </a:lnTo>
                <a:lnTo>
                  <a:pt x="69950" y="283941"/>
                </a:lnTo>
                <a:lnTo>
                  <a:pt x="85074" y="224347"/>
                </a:lnTo>
                <a:lnTo>
                  <a:pt x="90746" y="170013"/>
                </a:lnTo>
                <a:lnTo>
                  <a:pt x="85074" y="108668"/>
                </a:lnTo>
                <a:lnTo>
                  <a:pt x="69950" y="59592"/>
                </a:lnTo>
                <a:lnTo>
                  <a:pt x="43482" y="21032"/>
                </a:lnTo>
                <a:lnTo>
                  <a:pt x="24576" y="7010"/>
                </a:lnTo>
                <a:lnTo>
                  <a:pt x="1889" y="0"/>
                </a:lnTo>
              </a:path>
            </a:pathLst>
          </a:custGeom>
          <a:ln w="12699">
            <a:solidFill>
              <a:srgbClr val="000000"/>
            </a:solidFill>
          </a:ln>
        </p:spPr>
        <p:txBody>
          <a:bodyPr wrap="square" lIns="0" tIns="0" rIns="0" bIns="0" rtlCol="0"/>
          <a:lstStyle/>
          <a:p>
            <a:endParaRPr sz="1588"/>
          </a:p>
        </p:txBody>
      </p:sp>
      <p:sp>
        <p:nvSpPr>
          <p:cNvPr id="37" name="object 37"/>
          <p:cNvSpPr/>
          <p:nvPr/>
        </p:nvSpPr>
        <p:spPr>
          <a:xfrm>
            <a:off x="2976918" y="2814139"/>
            <a:ext cx="226919" cy="0"/>
          </a:xfrm>
          <a:custGeom>
            <a:avLst/>
            <a:gdLst/>
            <a:ahLst/>
            <a:cxnLst/>
            <a:rect l="l" t="t" r="r" b="b"/>
            <a:pathLst>
              <a:path w="257175">
                <a:moveTo>
                  <a:pt x="0" y="0"/>
                </a:moveTo>
                <a:lnTo>
                  <a:pt x="257116" y="0"/>
                </a:lnTo>
              </a:path>
            </a:pathLst>
          </a:custGeom>
          <a:ln w="12699">
            <a:solidFill>
              <a:srgbClr val="000000"/>
            </a:solidFill>
          </a:ln>
        </p:spPr>
        <p:txBody>
          <a:bodyPr wrap="square" lIns="0" tIns="0" rIns="0" bIns="0" rtlCol="0"/>
          <a:lstStyle/>
          <a:p>
            <a:endParaRPr sz="1588"/>
          </a:p>
        </p:txBody>
      </p:sp>
      <p:sp>
        <p:nvSpPr>
          <p:cNvPr id="38" name="object 38"/>
          <p:cNvSpPr/>
          <p:nvPr/>
        </p:nvSpPr>
        <p:spPr>
          <a:xfrm>
            <a:off x="3595800" y="2738359"/>
            <a:ext cx="101974" cy="0"/>
          </a:xfrm>
          <a:custGeom>
            <a:avLst/>
            <a:gdLst/>
            <a:ahLst/>
            <a:cxnLst/>
            <a:rect l="l" t="t" r="r" b="b"/>
            <a:pathLst>
              <a:path w="115569">
                <a:moveTo>
                  <a:pt x="115323" y="0"/>
                </a:moveTo>
                <a:lnTo>
                  <a:pt x="0" y="0"/>
                </a:lnTo>
              </a:path>
            </a:pathLst>
          </a:custGeom>
          <a:ln w="12699">
            <a:solidFill>
              <a:srgbClr val="000000"/>
            </a:solidFill>
          </a:ln>
        </p:spPr>
        <p:txBody>
          <a:bodyPr wrap="square" lIns="0" tIns="0" rIns="0" bIns="0" rtlCol="0"/>
          <a:lstStyle/>
          <a:p>
            <a:endParaRPr sz="1588"/>
          </a:p>
        </p:txBody>
      </p:sp>
      <p:sp>
        <p:nvSpPr>
          <p:cNvPr id="39" name="object 39"/>
          <p:cNvSpPr/>
          <p:nvPr/>
        </p:nvSpPr>
        <p:spPr>
          <a:xfrm>
            <a:off x="3992818" y="3581049"/>
            <a:ext cx="415738" cy="356347"/>
          </a:xfrm>
          <a:custGeom>
            <a:avLst/>
            <a:gdLst/>
            <a:ahLst/>
            <a:cxnLst/>
            <a:rect l="l" t="t" r="r" b="b"/>
            <a:pathLst>
              <a:path w="471169" h="403860">
                <a:moveTo>
                  <a:pt x="0" y="0"/>
                </a:moveTo>
                <a:lnTo>
                  <a:pt x="0" y="403783"/>
                </a:lnTo>
                <a:lnTo>
                  <a:pt x="281277" y="403783"/>
                </a:lnTo>
                <a:lnTo>
                  <a:pt x="318390" y="401680"/>
                </a:lnTo>
                <a:lnTo>
                  <a:pt x="361363" y="384856"/>
                </a:lnTo>
                <a:lnTo>
                  <a:pt x="384803" y="368031"/>
                </a:lnTo>
                <a:lnTo>
                  <a:pt x="408243" y="351207"/>
                </a:lnTo>
                <a:lnTo>
                  <a:pt x="443402" y="304940"/>
                </a:lnTo>
                <a:lnTo>
                  <a:pt x="462936" y="254467"/>
                </a:lnTo>
                <a:lnTo>
                  <a:pt x="470749" y="199788"/>
                </a:lnTo>
                <a:lnTo>
                  <a:pt x="462936" y="149315"/>
                </a:lnTo>
                <a:lnTo>
                  <a:pt x="447309" y="103048"/>
                </a:lnTo>
                <a:lnTo>
                  <a:pt x="416056" y="60987"/>
                </a:lnTo>
                <a:lnTo>
                  <a:pt x="380896" y="31545"/>
                </a:lnTo>
                <a:lnTo>
                  <a:pt x="334016" y="10514"/>
                </a:lnTo>
                <a:lnTo>
                  <a:pt x="310577" y="2102"/>
                </a:lnTo>
                <a:lnTo>
                  <a:pt x="281277" y="0"/>
                </a:lnTo>
                <a:lnTo>
                  <a:pt x="0" y="0"/>
                </a:lnTo>
                <a:close/>
              </a:path>
            </a:pathLst>
          </a:custGeom>
          <a:ln w="12699">
            <a:solidFill>
              <a:srgbClr val="000000"/>
            </a:solidFill>
          </a:ln>
        </p:spPr>
        <p:txBody>
          <a:bodyPr wrap="square" lIns="0" tIns="0" rIns="0" bIns="0" rtlCol="0"/>
          <a:lstStyle/>
          <a:p>
            <a:endParaRPr sz="1588"/>
          </a:p>
        </p:txBody>
      </p:sp>
      <p:sp>
        <p:nvSpPr>
          <p:cNvPr id="40" name="object 40"/>
          <p:cNvSpPr/>
          <p:nvPr/>
        </p:nvSpPr>
        <p:spPr>
          <a:xfrm>
            <a:off x="4405684" y="3760528"/>
            <a:ext cx="165287" cy="0"/>
          </a:xfrm>
          <a:custGeom>
            <a:avLst/>
            <a:gdLst/>
            <a:ahLst/>
            <a:cxnLst/>
            <a:rect l="l" t="t" r="r" b="b"/>
            <a:pathLst>
              <a:path w="187325">
                <a:moveTo>
                  <a:pt x="0" y="0"/>
                </a:moveTo>
                <a:lnTo>
                  <a:pt x="187165" y="0"/>
                </a:lnTo>
              </a:path>
            </a:pathLst>
          </a:custGeom>
          <a:ln w="12699">
            <a:solidFill>
              <a:srgbClr val="000000"/>
            </a:solidFill>
          </a:ln>
        </p:spPr>
        <p:txBody>
          <a:bodyPr wrap="square" lIns="0" tIns="0" rIns="0" bIns="0" rtlCol="0"/>
          <a:lstStyle/>
          <a:p>
            <a:endParaRPr sz="1588"/>
          </a:p>
        </p:txBody>
      </p:sp>
      <p:sp>
        <p:nvSpPr>
          <p:cNvPr id="41" name="object 41"/>
          <p:cNvSpPr/>
          <p:nvPr/>
        </p:nvSpPr>
        <p:spPr>
          <a:xfrm>
            <a:off x="3827672" y="3120296"/>
            <a:ext cx="165287" cy="0"/>
          </a:xfrm>
          <a:custGeom>
            <a:avLst/>
            <a:gdLst/>
            <a:ahLst/>
            <a:cxnLst/>
            <a:rect l="l" t="t" r="r" b="b"/>
            <a:pathLst>
              <a:path w="187325">
                <a:moveTo>
                  <a:pt x="0" y="0"/>
                </a:moveTo>
                <a:lnTo>
                  <a:pt x="187165" y="0"/>
                </a:lnTo>
              </a:path>
            </a:pathLst>
          </a:custGeom>
          <a:ln w="12699">
            <a:solidFill>
              <a:srgbClr val="000000"/>
            </a:solidFill>
          </a:ln>
        </p:spPr>
        <p:txBody>
          <a:bodyPr wrap="square" lIns="0" tIns="0" rIns="0" bIns="0" rtlCol="0"/>
          <a:lstStyle/>
          <a:p>
            <a:endParaRPr sz="1588"/>
          </a:p>
        </p:txBody>
      </p:sp>
      <p:sp>
        <p:nvSpPr>
          <p:cNvPr id="42" name="object 42"/>
          <p:cNvSpPr/>
          <p:nvPr/>
        </p:nvSpPr>
        <p:spPr>
          <a:xfrm>
            <a:off x="3827672" y="3299775"/>
            <a:ext cx="165287" cy="0"/>
          </a:xfrm>
          <a:custGeom>
            <a:avLst/>
            <a:gdLst/>
            <a:ahLst/>
            <a:cxnLst/>
            <a:rect l="l" t="t" r="r" b="b"/>
            <a:pathLst>
              <a:path w="187325">
                <a:moveTo>
                  <a:pt x="0" y="0"/>
                </a:moveTo>
                <a:lnTo>
                  <a:pt x="187165" y="0"/>
                </a:lnTo>
              </a:path>
            </a:pathLst>
          </a:custGeom>
          <a:ln w="12699">
            <a:solidFill>
              <a:srgbClr val="000000"/>
            </a:solidFill>
          </a:ln>
        </p:spPr>
        <p:txBody>
          <a:bodyPr wrap="square" lIns="0" tIns="0" rIns="0" bIns="0" rtlCol="0"/>
          <a:lstStyle/>
          <a:p>
            <a:endParaRPr sz="1588"/>
          </a:p>
        </p:txBody>
      </p:sp>
      <p:sp>
        <p:nvSpPr>
          <p:cNvPr id="43" name="object 43"/>
          <p:cNvSpPr/>
          <p:nvPr/>
        </p:nvSpPr>
        <p:spPr>
          <a:xfrm>
            <a:off x="3910245" y="3248878"/>
            <a:ext cx="82924" cy="88526"/>
          </a:xfrm>
          <a:custGeom>
            <a:avLst/>
            <a:gdLst/>
            <a:ahLst/>
            <a:cxnLst/>
            <a:rect l="l" t="t" r="r" b="b"/>
            <a:pathLst>
              <a:path w="93980" h="100329">
                <a:moveTo>
                  <a:pt x="46791" y="0"/>
                </a:moveTo>
                <a:lnTo>
                  <a:pt x="28578" y="3936"/>
                </a:lnTo>
                <a:lnTo>
                  <a:pt x="13705" y="14672"/>
                </a:lnTo>
                <a:lnTo>
                  <a:pt x="3677" y="30595"/>
                </a:lnTo>
                <a:lnTo>
                  <a:pt x="0" y="50093"/>
                </a:lnTo>
                <a:lnTo>
                  <a:pt x="3677" y="69593"/>
                </a:lnTo>
                <a:lnTo>
                  <a:pt x="13705" y="85515"/>
                </a:lnTo>
                <a:lnTo>
                  <a:pt x="28578" y="96251"/>
                </a:lnTo>
                <a:lnTo>
                  <a:pt x="46791" y="100187"/>
                </a:lnTo>
                <a:lnTo>
                  <a:pt x="65005" y="96251"/>
                </a:lnTo>
                <a:lnTo>
                  <a:pt x="79878" y="85515"/>
                </a:lnTo>
                <a:lnTo>
                  <a:pt x="89906" y="69593"/>
                </a:lnTo>
                <a:lnTo>
                  <a:pt x="93583" y="50093"/>
                </a:lnTo>
                <a:lnTo>
                  <a:pt x="89906" y="30595"/>
                </a:lnTo>
                <a:lnTo>
                  <a:pt x="79878" y="14672"/>
                </a:lnTo>
                <a:lnTo>
                  <a:pt x="65005" y="3936"/>
                </a:lnTo>
                <a:lnTo>
                  <a:pt x="46791" y="0"/>
                </a:lnTo>
                <a:close/>
              </a:path>
            </a:pathLst>
          </a:custGeom>
          <a:solidFill>
            <a:srgbClr val="FFFFFF"/>
          </a:solidFill>
        </p:spPr>
        <p:txBody>
          <a:bodyPr wrap="square" lIns="0" tIns="0" rIns="0" bIns="0" rtlCol="0"/>
          <a:lstStyle/>
          <a:p>
            <a:endParaRPr sz="1588"/>
          </a:p>
        </p:txBody>
      </p:sp>
      <p:sp>
        <p:nvSpPr>
          <p:cNvPr id="44" name="object 44"/>
          <p:cNvSpPr/>
          <p:nvPr/>
        </p:nvSpPr>
        <p:spPr>
          <a:xfrm>
            <a:off x="3910245" y="3248878"/>
            <a:ext cx="82924" cy="88526"/>
          </a:xfrm>
          <a:custGeom>
            <a:avLst/>
            <a:gdLst/>
            <a:ahLst/>
            <a:cxnLst/>
            <a:rect l="l" t="t" r="r" b="b"/>
            <a:pathLst>
              <a:path w="93980" h="100329">
                <a:moveTo>
                  <a:pt x="0" y="50093"/>
                </a:moveTo>
                <a:lnTo>
                  <a:pt x="3677" y="30595"/>
                </a:lnTo>
                <a:lnTo>
                  <a:pt x="13705" y="14672"/>
                </a:lnTo>
                <a:lnTo>
                  <a:pt x="28578" y="3936"/>
                </a:lnTo>
                <a:lnTo>
                  <a:pt x="46791" y="0"/>
                </a:lnTo>
                <a:lnTo>
                  <a:pt x="65005" y="3936"/>
                </a:lnTo>
                <a:lnTo>
                  <a:pt x="79878" y="14672"/>
                </a:lnTo>
                <a:lnTo>
                  <a:pt x="89906" y="30595"/>
                </a:lnTo>
                <a:lnTo>
                  <a:pt x="93583" y="50093"/>
                </a:lnTo>
                <a:lnTo>
                  <a:pt x="89906" y="69592"/>
                </a:lnTo>
                <a:lnTo>
                  <a:pt x="79878" y="85515"/>
                </a:lnTo>
                <a:lnTo>
                  <a:pt x="65005" y="96251"/>
                </a:lnTo>
                <a:lnTo>
                  <a:pt x="46791" y="100187"/>
                </a:lnTo>
                <a:lnTo>
                  <a:pt x="28578" y="96251"/>
                </a:lnTo>
                <a:lnTo>
                  <a:pt x="13705" y="85515"/>
                </a:lnTo>
                <a:lnTo>
                  <a:pt x="3677" y="69592"/>
                </a:lnTo>
                <a:lnTo>
                  <a:pt x="0" y="50093"/>
                </a:lnTo>
                <a:close/>
              </a:path>
            </a:pathLst>
          </a:custGeom>
          <a:ln w="12699">
            <a:solidFill>
              <a:srgbClr val="000000"/>
            </a:solidFill>
          </a:ln>
        </p:spPr>
        <p:txBody>
          <a:bodyPr wrap="square" lIns="0" tIns="0" rIns="0" bIns="0" rtlCol="0"/>
          <a:lstStyle/>
          <a:p>
            <a:endParaRPr sz="1588"/>
          </a:p>
        </p:txBody>
      </p:sp>
      <p:sp>
        <p:nvSpPr>
          <p:cNvPr id="45" name="object 45"/>
          <p:cNvSpPr/>
          <p:nvPr/>
        </p:nvSpPr>
        <p:spPr>
          <a:xfrm>
            <a:off x="3910245" y="3072078"/>
            <a:ext cx="82924" cy="88526"/>
          </a:xfrm>
          <a:custGeom>
            <a:avLst/>
            <a:gdLst/>
            <a:ahLst/>
            <a:cxnLst/>
            <a:rect l="l" t="t" r="r" b="b"/>
            <a:pathLst>
              <a:path w="93980" h="100329">
                <a:moveTo>
                  <a:pt x="46791" y="0"/>
                </a:moveTo>
                <a:lnTo>
                  <a:pt x="28578" y="3936"/>
                </a:lnTo>
                <a:lnTo>
                  <a:pt x="13705" y="14671"/>
                </a:lnTo>
                <a:lnTo>
                  <a:pt x="3677" y="30594"/>
                </a:lnTo>
                <a:lnTo>
                  <a:pt x="0" y="50092"/>
                </a:lnTo>
                <a:lnTo>
                  <a:pt x="3677" y="69591"/>
                </a:lnTo>
                <a:lnTo>
                  <a:pt x="13705" y="85515"/>
                </a:lnTo>
                <a:lnTo>
                  <a:pt x="28578" y="96251"/>
                </a:lnTo>
                <a:lnTo>
                  <a:pt x="46791" y="100187"/>
                </a:lnTo>
                <a:lnTo>
                  <a:pt x="65005" y="96251"/>
                </a:lnTo>
                <a:lnTo>
                  <a:pt x="79878" y="85515"/>
                </a:lnTo>
                <a:lnTo>
                  <a:pt x="89906" y="69591"/>
                </a:lnTo>
                <a:lnTo>
                  <a:pt x="93583" y="50092"/>
                </a:lnTo>
                <a:lnTo>
                  <a:pt x="89906" y="30594"/>
                </a:lnTo>
                <a:lnTo>
                  <a:pt x="79878" y="14671"/>
                </a:lnTo>
                <a:lnTo>
                  <a:pt x="65005" y="3936"/>
                </a:lnTo>
                <a:lnTo>
                  <a:pt x="46791" y="0"/>
                </a:lnTo>
                <a:close/>
              </a:path>
            </a:pathLst>
          </a:custGeom>
          <a:solidFill>
            <a:srgbClr val="FFFFFF"/>
          </a:solidFill>
        </p:spPr>
        <p:txBody>
          <a:bodyPr wrap="square" lIns="0" tIns="0" rIns="0" bIns="0" rtlCol="0"/>
          <a:lstStyle/>
          <a:p>
            <a:endParaRPr sz="1588"/>
          </a:p>
        </p:txBody>
      </p:sp>
      <p:sp>
        <p:nvSpPr>
          <p:cNvPr id="46" name="object 46"/>
          <p:cNvSpPr/>
          <p:nvPr/>
        </p:nvSpPr>
        <p:spPr>
          <a:xfrm>
            <a:off x="3910245" y="3072077"/>
            <a:ext cx="82924" cy="88526"/>
          </a:xfrm>
          <a:custGeom>
            <a:avLst/>
            <a:gdLst/>
            <a:ahLst/>
            <a:cxnLst/>
            <a:rect l="l" t="t" r="r" b="b"/>
            <a:pathLst>
              <a:path w="93980" h="100329">
                <a:moveTo>
                  <a:pt x="0" y="50093"/>
                </a:moveTo>
                <a:lnTo>
                  <a:pt x="3677" y="30595"/>
                </a:lnTo>
                <a:lnTo>
                  <a:pt x="13705" y="14672"/>
                </a:lnTo>
                <a:lnTo>
                  <a:pt x="28578" y="3936"/>
                </a:lnTo>
                <a:lnTo>
                  <a:pt x="46791" y="0"/>
                </a:lnTo>
                <a:lnTo>
                  <a:pt x="65005" y="3936"/>
                </a:lnTo>
                <a:lnTo>
                  <a:pt x="79878" y="14672"/>
                </a:lnTo>
                <a:lnTo>
                  <a:pt x="89906" y="30595"/>
                </a:lnTo>
                <a:lnTo>
                  <a:pt x="93583" y="50093"/>
                </a:lnTo>
                <a:lnTo>
                  <a:pt x="89906" y="69592"/>
                </a:lnTo>
                <a:lnTo>
                  <a:pt x="79878" y="85515"/>
                </a:lnTo>
                <a:lnTo>
                  <a:pt x="65005" y="96251"/>
                </a:lnTo>
                <a:lnTo>
                  <a:pt x="46791" y="100187"/>
                </a:lnTo>
                <a:lnTo>
                  <a:pt x="28578" y="96251"/>
                </a:lnTo>
                <a:lnTo>
                  <a:pt x="13705" y="85515"/>
                </a:lnTo>
                <a:lnTo>
                  <a:pt x="3677" y="69592"/>
                </a:lnTo>
                <a:lnTo>
                  <a:pt x="0" y="50093"/>
                </a:lnTo>
                <a:close/>
              </a:path>
            </a:pathLst>
          </a:custGeom>
          <a:ln w="12699">
            <a:solidFill>
              <a:srgbClr val="000000"/>
            </a:solidFill>
          </a:ln>
        </p:spPr>
        <p:txBody>
          <a:bodyPr wrap="square" lIns="0" tIns="0" rIns="0" bIns="0" rtlCol="0"/>
          <a:lstStyle/>
          <a:p>
            <a:endParaRPr sz="1588"/>
          </a:p>
        </p:txBody>
      </p:sp>
      <p:sp>
        <p:nvSpPr>
          <p:cNvPr id="47" name="object 47"/>
          <p:cNvSpPr/>
          <p:nvPr/>
        </p:nvSpPr>
        <p:spPr>
          <a:xfrm>
            <a:off x="3992818" y="3066719"/>
            <a:ext cx="0" cy="1387849"/>
          </a:xfrm>
          <a:custGeom>
            <a:avLst/>
            <a:gdLst/>
            <a:ahLst/>
            <a:cxnLst/>
            <a:rect l="l" t="t" r="r" b="b"/>
            <a:pathLst>
              <a:path h="1572895">
                <a:moveTo>
                  <a:pt x="0" y="0"/>
                </a:moveTo>
                <a:lnTo>
                  <a:pt x="0" y="1572633"/>
                </a:lnTo>
              </a:path>
            </a:pathLst>
          </a:custGeom>
          <a:ln w="12699">
            <a:solidFill>
              <a:srgbClr val="000000"/>
            </a:solidFill>
          </a:ln>
        </p:spPr>
        <p:txBody>
          <a:bodyPr wrap="square" lIns="0" tIns="0" rIns="0" bIns="0" rtlCol="0"/>
          <a:lstStyle/>
          <a:p>
            <a:endParaRPr sz="1588"/>
          </a:p>
        </p:txBody>
      </p:sp>
      <p:sp>
        <p:nvSpPr>
          <p:cNvPr id="48" name="object 48"/>
          <p:cNvSpPr/>
          <p:nvPr/>
        </p:nvSpPr>
        <p:spPr>
          <a:xfrm>
            <a:off x="3817663" y="4229319"/>
            <a:ext cx="165287" cy="0"/>
          </a:xfrm>
          <a:custGeom>
            <a:avLst/>
            <a:gdLst/>
            <a:ahLst/>
            <a:cxnLst/>
            <a:rect l="l" t="t" r="r" b="b"/>
            <a:pathLst>
              <a:path w="187325">
                <a:moveTo>
                  <a:pt x="0" y="0"/>
                </a:moveTo>
                <a:lnTo>
                  <a:pt x="187165" y="0"/>
                </a:lnTo>
              </a:path>
            </a:pathLst>
          </a:custGeom>
          <a:ln w="12699">
            <a:solidFill>
              <a:srgbClr val="000000"/>
            </a:solidFill>
          </a:ln>
        </p:spPr>
        <p:txBody>
          <a:bodyPr wrap="square" lIns="0" tIns="0" rIns="0" bIns="0" rtlCol="0"/>
          <a:lstStyle/>
          <a:p>
            <a:endParaRPr sz="1588"/>
          </a:p>
        </p:txBody>
      </p:sp>
      <p:sp>
        <p:nvSpPr>
          <p:cNvPr id="49" name="object 49"/>
          <p:cNvSpPr/>
          <p:nvPr/>
        </p:nvSpPr>
        <p:spPr>
          <a:xfrm>
            <a:off x="3817663" y="4408798"/>
            <a:ext cx="165287" cy="0"/>
          </a:xfrm>
          <a:custGeom>
            <a:avLst/>
            <a:gdLst/>
            <a:ahLst/>
            <a:cxnLst/>
            <a:rect l="l" t="t" r="r" b="b"/>
            <a:pathLst>
              <a:path w="187325">
                <a:moveTo>
                  <a:pt x="0" y="0"/>
                </a:moveTo>
                <a:lnTo>
                  <a:pt x="187165" y="0"/>
                </a:lnTo>
              </a:path>
            </a:pathLst>
          </a:custGeom>
          <a:ln w="12699">
            <a:solidFill>
              <a:srgbClr val="000000"/>
            </a:solidFill>
          </a:ln>
        </p:spPr>
        <p:txBody>
          <a:bodyPr wrap="square" lIns="0" tIns="0" rIns="0" bIns="0" rtlCol="0"/>
          <a:lstStyle/>
          <a:p>
            <a:endParaRPr sz="1588"/>
          </a:p>
        </p:txBody>
      </p:sp>
      <p:sp>
        <p:nvSpPr>
          <p:cNvPr id="50" name="object 50"/>
          <p:cNvSpPr/>
          <p:nvPr/>
        </p:nvSpPr>
        <p:spPr>
          <a:xfrm>
            <a:off x="3900235" y="4357902"/>
            <a:ext cx="82924" cy="88526"/>
          </a:xfrm>
          <a:custGeom>
            <a:avLst/>
            <a:gdLst/>
            <a:ahLst/>
            <a:cxnLst/>
            <a:rect l="l" t="t" r="r" b="b"/>
            <a:pathLst>
              <a:path w="93980" h="100329">
                <a:moveTo>
                  <a:pt x="46791" y="0"/>
                </a:moveTo>
                <a:lnTo>
                  <a:pt x="28578" y="3936"/>
                </a:lnTo>
                <a:lnTo>
                  <a:pt x="13704" y="14671"/>
                </a:lnTo>
                <a:lnTo>
                  <a:pt x="3677" y="30594"/>
                </a:lnTo>
                <a:lnTo>
                  <a:pt x="0" y="50093"/>
                </a:lnTo>
                <a:lnTo>
                  <a:pt x="3677" y="69592"/>
                </a:lnTo>
                <a:lnTo>
                  <a:pt x="13704" y="85515"/>
                </a:lnTo>
                <a:lnTo>
                  <a:pt x="28578" y="96251"/>
                </a:lnTo>
                <a:lnTo>
                  <a:pt x="46791" y="100187"/>
                </a:lnTo>
                <a:lnTo>
                  <a:pt x="65005" y="96251"/>
                </a:lnTo>
                <a:lnTo>
                  <a:pt x="79878" y="85515"/>
                </a:lnTo>
                <a:lnTo>
                  <a:pt x="89906" y="69592"/>
                </a:lnTo>
                <a:lnTo>
                  <a:pt x="93583" y="50093"/>
                </a:lnTo>
                <a:lnTo>
                  <a:pt x="89906" y="30594"/>
                </a:lnTo>
                <a:lnTo>
                  <a:pt x="79878" y="14671"/>
                </a:lnTo>
                <a:lnTo>
                  <a:pt x="65005" y="3936"/>
                </a:lnTo>
                <a:lnTo>
                  <a:pt x="46791" y="0"/>
                </a:lnTo>
                <a:close/>
              </a:path>
            </a:pathLst>
          </a:custGeom>
          <a:solidFill>
            <a:srgbClr val="FFFFFF"/>
          </a:solidFill>
        </p:spPr>
        <p:txBody>
          <a:bodyPr wrap="square" lIns="0" tIns="0" rIns="0" bIns="0" rtlCol="0"/>
          <a:lstStyle/>
          <a:p>
            <a:endParaRPr sz="1588"/>
          </a:p>
        </p:txBody>
      </p:sp>
      <p:sp>
        <p:nvSpPr>
          <p:cNvPr id="51" name="object 51"/>
          <p:cNvSpPr/>
          <p:nvPr/>
        </p:nvSpPr>
        <p:spPr>
          <a:xfrm>
            <a:off x="3900235" y="4357901"/>
            <a:ext cx="82924" cy="88526"/>
          </a:xfrm>
          <a:custGeom>
            <a:avLst/>
            <a:gdLst/>
            <a:ahLst/>
            <a:cxnLst/>
            <a:rect l="l" t="t" r="r" b="b"/>
            <a:pathLst>
              <a:path w="93980" h="100329">
                <a:moveTo>
                  <a:pt x="0" y="50093"/>
                </a:moveTo>
                <a:lnTo>
                  <a:pt x="3677" y="30595"/>
                </a:lnTo>
                <a:lnTo>
                  <a:pt x="13705" y="14672"/>
                </a:lnTo>
                <a:lnTo>
                  <a:pt x="28578" y="3936"/>
                </a:lnTo>
                <a:lnTo>
                  <a:pt x="46791" y="0"/>
                </a:lnTo>
                <a:lnTo>
                  <a:pt x="65005" y="3936"/>
                </a:lnTo>
                <a:lnTo>
                  <a:pt x="79878" y="14672"/>
                </a:lnTo>
                <a:lnTo>
                  <a:pt x="89906" y="30595"/>
                </a:lnTo>
                <a:lnTo>
                  <a:pt x="93583" y="50093"/>
                </a:lnTo>
                <a:lnTo>
                  <a:pt x="89906" y="69592"/>
                </a:lnTo>
                <a:lnTo>
                  <a:pt x="79878" y="85515"/>
                </a:lnTo>
                <a:lnTo>
                  <a:pt x="65005" y="96251"/>
                </a:lnTo>
                <a:lnTo>
                  <a:pt x="46791" y="100187"/>
                </a:lnTo>
                <a:lnTo>
                  <a:pt x="28578" y="96251"/>
                </a:lnTo>
                <a:lnTo>
                  <a:pt x="13705" y="85515"/>
                </a:lnTo>
                <a:lnTo>
                  <a:pt x="3677" y="69592"/>
                </a:lnTo>
                <a:lnTo>
                  <a:pt x="0" y="50093"/>
                </a:lnTo>
                <a:close/>
              </a:path>
            </a:pathLst>
          </a:custGeom>
          <a:ln w="12699">
            <a:solidFill>
              <a:srgbClr val="000000"/>
            </a:solidFill>
          </a:ln>
        </p:spPr>
        <p:txBody>
          <a:bodyPr wrap="square" lIns="0" tIns="0" rIns="0" bIns="0" rtlCol="0"/>
          <a:lstStyle/>
          <a:p>
            <a:endParaRPr sz="1588"/>
          </a:p>
        </p:txBody>
      </p:sp>
      <p:sp>
        <p:nvSpPr>
          <p:cNvPr id="52" name="object 52"/>
          <p:cNvSpPr/>
          <p:nvPr/>
        </p:nvSpPr>
        <p:spPr>
          <a:xfrm>
            <a:off x="3900235" y="4181100"/>
            <a:ext cx="82924" cy="88526"/>
          </a:xfrm>
          <a:custGeom>
            <a:avLst/>
            <a:gdLst/>
            <a:ahLst/>
            <a:cxnLst/>
            <a:rect l="l" t="t" r="r" b="b"/>
            <a:pathLst>
              <a:path w="93980" h="100329">
                <a:moveTo>
                  <a:pt x="46791" y="0"/>
                </a:moveTo>
                <a:lnTo>
                  <a:pt x="28578" y="3936"/>
                </a:lnTo>
                <a:lnTo>
                  <a:pt x="13704" y="14672"/>
                </a:lnTo>
                <a:lnTo>
                  <a:pt x="3677" y="30595"/>
                </a:lnTo>
                <a:lnTo>
                  <a:pt x="0" y="50093"/>
                </a:lnTo>
                <a:lnTo>
                  <a:pt x="3677" y="69592"/>
                </a:lnTo>
                <a:lnTo>
                  <a:pt x="13704" y="85515"/>
                </a:lnTo>
                <a:lnTo>
                  <a:pt x="28578" y="96251"/>
                </a:lnTo>
                <a:lnTo>
                  <a:pt x="46791" y="100187"/>
                </a:lnTo>
                <a:lnTo>
                  <a:pt x="65005" y="96251"/>
                </a:lnTo>
                <a:lnTo>
                  <a:pt x="79878" y="85515"/>
                </a:lnTo>
                <a:lnTo>
                  <a:pt x="89906" y="69592"/>
                </a:lnTo>
                <a:lnTo>
                  <a:pt x="93583" y="50093"/>
                </a:lnTo>
                <a:lnTo>
                  <a:pt x="89906" y="30595"/>
                </a:lnTo>
                <a:lnTo>
                  <a:pt x="79878" y="14672"/>
                </a:lnTo>
                <a:lnTo>
                  <a:pt x="65005" y="3936"/>
                </a:lnTo>
                <a:lnTo>
                  <a:pt x="46791" y="0"/>
                </a:lnTo>
                <a:close/>
              </a:path>
            </a:pathLst>
          </a:custGeom>
          <a:solidFill>
            <a:srgbClr val="FFFFFF"/>
          </a:solidFill>
        </p:spPr>
        <p:txBody>
          <a:bodyPr wrap="square" lIns="0" tIns="0" rIns="0" bIns="0" rtlCol="0"/>
          <a:lstStyle/>
          <a:p>
            <a:endParaRPr sz="1588"/>
          </a:p>
        </p:txBody>
      </p:sp>
      <p:sp>
        <p:nvSpPr>
          <p:cNvPr id="53" name="object 53"/>
          <p:cNvSpPr/>
          <p:nvPr/>
        </p:nvSpPr>
        <p:spPr>
          <a:xfrm>
            <a:off x="3900235" y="4181100"/>
            <a:ext cx="82924" cy="88526"/>
          </a:xfrm>
          <a:custGeom>
            <a:avLst/>
            <a:gdLst/>
            <a:ahLst/>
            <a:cxnLst/>
            <a:rect l="l" t="t" r="r" b="b"/>
            <a:pathLst>
              <a:path w="93980" h="100329">
                <a:moveTo>
                  <a:pt x="0" y="50093"/>
                </a:moveTo>
                <a:lnTo>
                  <a:pt x="3677" y="30595"/>
                </a:lnTo>
                <a:lnTo>
                  <a:pt x="13705" y="14672"/>
                </a:lnTo>
                <a:lnTo>
                  <a:pt x="28578" y="3936"/>
                </a:lnTo>
                <a:lnTo>
                  <a:pt x="46791" y="0"/>
                </a:lnTo>
                <a:lnTo>
                  <a:pt x="65005" y="3936"/>
                </a:lnTo>
                <a:lnTo>
                  <a:pt x="79878" y="14672"/>
                </a:lnTo>
                <a:lnTo>
                  <a:pt x="89906" y="30595"/>
                </a:lnTo>
                <a:lnTo>
                  <a:pt x="93583" y="50093"/>
                </a:lnTo>
                <a:lnTo>
                  <a:pt x="89906" y="69592"/>
                </a:lnTo>
                <a:lnTo>
                  <a:pt x="79878" y="85515"/>
                </a:lnTo>
                <a:lnTo>
                  <a:pt x="65005" y="96251"/>
                </a:lnTo>
                <a:lnTo>
                  <a:pt x="46791" y="100187"/>
                </a:lnTo>
                <a:lnTo>
                  <a:pt x="28578" y="96251"/>
                </a:lnTo>
                <a:lnTo>
                  <a:pt x="13705" y="85515"/>
                </a:lnTo>
                <a:lnTo>
                  <a:pt x="3677" y="69592"/>
                </a:lnTo>
                <a:lnTo>
                  <a:pt x="0" y="50093"/>
                </a:lnTo>
                <a:close/>
              </a:path>
            </a:pathLst>
          </a:custGeom>
          <a:ln w="12699">
            <a:solidFill>
              <a:srgbClr val="000000"/>
            </a:solidFill>
          </a:ln>
        </p:spPr>
        <p:txBody>
          <a:bodyPr wrap="square" lIns="0" tIns="0" rIns="0" bIns="0" rtlCol="0"/>
          <a:lstStyle/>
          <a:p>
            <a:endParaRPr sz="1588"/>
          </a:p>
        </p:txBody>
      </p:sp>
      <p:sp>
        <p:nvSpPr>
          <p:cNvPr id="54" name="object 54"/>
          <p:cNvSpPr/>
          <p:nvPr/>
        </p:nvSpPr>
        <p:spPr>
          <a:xfrm>
            <a:off x="3817663" y="3843572"/>
            <a:ext cx="165287" cy="0"/>
          </a:xfrm>
          <a:custGeom>
            <a:avLst/>
            <a:gdLst/>
            <a:ahLst/>
            <a:cxnLst/>
            <a:rect l="l" t="t" r="r" b="b"/>
            <a:pathLst>
              <a:path w="187325">
                <a:moveTo>
                  <a:pt x="0" y="0"/>
                </a:moveTo>
                <a:lnTo>
                  <a:pt x="187165" y="0"/>
                </a:lnTo>
              </a:path>
            </a:pathLst>
          </a:custGeom>
          <a:ln w="12699">
            <a:solidFill>
              <a:srgbClr val="000000"/>
            </a:solidFill>
          </a:ln>
        </p:spPr>
        <p:txBody>
          <a:bodyPr wrap="square" lIns="0" tIns="0" rIns="0" bIns="0" rtlCol="0"/>
          <a:lstStyle/>
          <a:p>
            <a:endParaRPr sz="1588"/>
          </a:p>
        </p:txBody>
      </p:sp>
      <p:sp>
        <p:nvSpPr>
          <p:cNvPr id="55" name="object 55"/>
          <p:cNvSpPr/>
          <p:nvPr/>
        </p:nvSpPr>
        <p:spPr>
          <a:xfrm>
            <a:off x="3817663" y="4023051"/>
            <a:ext cx="165287" cy="0"/>
          </a:xfrm>
          <a:custGeom>
            <a:avLst/>
            <a:gdLst/>
            <a:ahLst/>
            <a:cxnLst/>
            <a:rect l="l" t="t" r="r" b="b"/>
            <a:pathLst>
              <a:path w="187325">
                <a:moveTo>
                  <a:pt x="0" y="0"/>
                </a:moveTo>
                <a:lnTo>
                  <a:pt x="187165" y="0"/>
                </a:lnTo>
              </a:path>
            </a:pathLst>
          </a:custGeom>
          <a:ln w="12699">
            <a:solidFill>
              <a:srgbClr val="000000"/>
            </a:solidFill>
          </a:ln>
        </p:spPr>
        <p:txBody>
          <a:bodyPr wrap="square" lIns="0" tIns="0" rIns="0" bIns="0" rtlCol="0"/>
          <a:lstStyle/>
          <a:p>
            <a:endParaRPr sz="1588"/>
          </a:p>
        </p:txBody>
      </p:sp>
      <p:sp>
        <p:nvSpPr>
          <p:cNvPr id="56" name="object 56"/>
          <p:cNvSpPr/>
          <p:nvPr/>
        </p:nvSpPr>
        <p:spPr>
          <a:xfrm>
            <a:off x="3900235" y="3972155"/>
            <a:ext cx="82924" cy="88526"/>
          </a:xfrm>
          <a:custGeom>
            <a:avLst/>
            <a:gdLst/>
            <a:ahLst/>
            <a:cxnLst/>
            <a:rect l="l" t="t" r="r" b="b"/>
            <a:pathLst>
              <a:path w="93980" h="100329">
                <a:moveTo>
                  <a:pt x="46791" y="0"/>
                </a:moveTo>
                <a:lnTo>
                  <a:pt x="28578" y="3936"/>
                </a:lnTo>
                <a:lnTo>
                  <a:pt x="13704" y="14671"/>
                </a:lnTo>
                <a:lnTo>
                  <a:pt x="3677" y="30594"/>
                </a:lnTo>
                <a:lnTo>
                  <a:pt x="0" y="50093"/>
                </a:lnTo>
                <a:lnTo>
                  <a:pt x="3677" y="69592"/>
                </a:lnTo>
                <a:lnTo>
                  <a:pt x="13704" y="85515"/>
                </a:lnTo>
                <a:lnTo>
                  <a:pt x="28578" y="96251"/>
                </a:lnTo>
                <a:lnTo>
                  <a:pt x="46791" y="100187"/>
                </a:lnTo>
                <a:lnTo>
                  <a:pt x="65005" y="96251"/>
                </a:lnTo>
                <a:lnTo>
                  <a:pt x="79878" y="85515"/>
                </a:lnTo>
                <a:lnTo>
                  <a:pt x="89906" y="69592"/>
                </a:lnTo>
                <a:lnTo>
                  <a:pt x="93583" y="50093"/>
                </a:lnTo>
                <a:lnTo>
                  <a:pt x="89906" y="30594"/>
                </a:lnTo>
                <a:lnTo>
                  <a:pt x="79878" y="14671"/>
                </a:lnTo>
                <a:lnTo>
                  <a:pt x="65005" y="3936"/>
                </a:lnTo>
                <a:lnTo>
                  <a:pt x="46791" y="0"/>
                </a:lnTo>
                <a:close/>
              </a:path>
            </a:pathLst>
          </a:custGeom>
          <a:solidFill>
            <a:srgbClr val="FFFFFF"/>
          </a:solidFill>
        </p:spPr>
        <p:txBody>
          <a:bodyPr wrap="square" lIns="0" tIns="0" rIns="0" bIns="0" rtlCol="0"/>
          <a:lstStyle/>
          <a:p>
            <a:endParaRPr sz="1588"/>
          </a:p>
        </p:txBody>
      </p:sp>
      <p:sp>
        <p:nvSpPr>
          <p:cNvPr id="57" name="object 57"/>
          <p:cNvSpPr/>
          <p:nvPr/>
        </p:nvSpPr>
        <p:spPr>
          <a:xfrm>
            <a:off x="3900235" y="3972154"/>
            <a:ext cx="82924" cy="88526"/>
          </a:xfrm>
          <a:custGeom>
            <a:avLst/>
            <a:gdLst/>
            <a:ahLst/>
            <a:cxnLst/>
            <a:rect l="l" t="t" r="r" b="b"/>
            <a:pathLst>
              <a:path w="93980" h="100329">
                <a:moveTo>
                  <a:pt x="0" y="50093"/>
                </a:moveTo>
                <a:lnTo>
                  <a:pt x="3677" y="30595"/>
                </a:lnTo>
                <a:lnTo>
                  <a:pt x="13705" y="14672"/>
                </a:lnTo>
                <a:lnTo>
                  <a:pt x="28578" y="3936"/>
                </a:lnTo>
                <a:lnTo>
                  <a:pt x="46791" y="0"/>
                </a:lnTo>
                <a:lnTo>
                  <a:pt x="65005" y="3936"/>
                </a:lnTo>
                <a:lnTo>
                  <a:pt x="79878" y="14672"/>
                </a:lnTo>
                <a:lnTo>
                  <a:pt x="89906" y="30595"/>
                </a:lnTo>
                <a:lnTo>
                  <a:pt x="93583" y="50093"/>
                </a:lnTo>
                <a:lnTo>
                  <a:pt x="89906" y="69592"/>
                </a:lnTo>
                <a:lnTo>
                  <a:pt x="79878" y="85515"/>
                </a:lnTo>
                <a:lnTo>
                  <a:pt x="65005" y="96251"/>
                </a:lnTo>
                <a:lnTo>
                  <a:pt x="46791" y="100187"/>
                </a:lnTo>
                <a:lnTo>
                  <a:pt x="28578" y="96251"/>
                </a:lnTo>
                <a:lnTo>
                  <a:pt x="13705" y="85515"/>
                </a:lnTo>
                <a:lnTo>
                  <a:pt x="3677" y="69592"/>
                </a:lnTo>
                <a:lnTo>
                  <a:pt x="0" y="50093"/>
                </a:lnTo>
                <a:close/>
              </a:path>
            </a:pathLst>
          </a:custGeom>
          <a:ln w="12699">
            <a:solidFill>
              <a:srgbClr val="000000"/>
            </a:solidFill>
          </a:ln>
        </p:spPr>
        <p:txBody>
          <a:bodyPr wrap="square" lIns="0" tIns="0" rIns="0" bIns="0" rtlCol="0"/>
          <a:lstStyle/>
          <a:p>
            <a:endParaRPr sz="1588"/>
          </a:p>
        </p:txBody>
      </p:sp>
      <p:sp>
        <p:nvSpPr>
          <p:cNvPr id="58" name="object 58"/>
          <p:cNvSpPr/>
          <p:nvPr/>
        </p:nvSpPr>
        <p:spPr>
          <a:xfrm>
            <a:off x="3900235" y="3795354"/>
            <a:ext cx="82924" cy="88526"/>
          </a:xfrm>
          <a:custGeom>
            <a:avLst/>
            <a:gdLst/>
            <a:ahLst/>
            <a:cxnLst/>
            <a:rect l="l" t="t" r="r" b="b"/>
            <a:pathLst>
              <a:path w="93980" h="100329">
                <a:moveTo>
                  <a:pt x="46791" y="0"/>
                </a:moveTo>
                <a:lnTo>
                  <a:pt x="28578" y="3936"/>
                </a:lnTo>
                <a:lnTo>
                  <a:pt x="13704" y="14671"/>
                </a:lnTo>
                <a:lnTo>
                  <a:pt x="3677" y="30594"/>
                </a:lnTo>
                <a:lnTo>
                  <a:pt x="0" y="50093"/>
                </a:lnTo>
                <a:lnTo>
                  <a:pt x="3677" y="69592"/>
                </a:lnTo>
                <a:lnTo>
                  <a:pt x="13704" y="85515"/>
                </a:lnTo>
                <a:lnTo>
                  <a:pt x="28578" y="96251"/>
                </a:lnTo>
                <a:lnTo>
                  <a:pt x="46791" y="100187"/>
                </a:lnTo>
                <a:lnTo>
                  <a:pt x="65005" y="96251"/>
                </a:lnTo>
                <a:lnTo>
                  <a:pt x="79878" y="85515"/>
                </a:lnTo>
                <a:lnTo>
                  <a:pt x="89906" y="69592"/>
                </a:lnTo>
                <a:lnTo>
                  <a:pt x="93583" y="50093"/>
                </a:lnTo>
                <a:lnTo>
                  <a:pt x="89906" y="30594"/>
                </a:lnTo>
                <a:lnTo>
                  <a:pt x="79878" y="14671"/>
                </a:lnTo>
                <a:lnTo>
                  <a:pt x="65005" y="3936"/>
                </a:lnTo>
                <a:lnTo>
                  <a:pt x="46791" y="0"/>
                </a:lnTo>
                <a:close/>
              </a:path>
            </a:pathLst>
          </a:custGeom>
          <a:solidFill>
            <a:srgbClr val="FFFFFF"/>
          </a:solidFill>
        </p:spPr>
        <p:txBody>
          <a:bodyPr wrap="square" lIns="0" tIns="0" rIns="0" bIns="0" rtlCol="0"/>
          <a:lstStyle/>
          <a:p>
            <a:endParaRPr sz="1588"/>
          </a:p>
        </p:txBody>
      </p:sp>
      <p:sp>
        <p:nvSpPr>
          <p:cNvPr id="59" name="object 59"/>
          <p:cNvSpPr/>
          <p:nvPr/>
        </p:nvSpPr>
        <p:spPr>
          <a:xfrm>
            <a:off x="3900235" y="3795353"/>
            <a:ext cx="82924" cy="88526"/>
          </a:xfrm>
          <a:custGeom>
            <a:avLst/>
            <a:gdLst/>
            <a:ahLst/>
            <a:cxnLst/>
            <a:rect l="l" t="t" r="r" b="b"/>
            <a:pathLst>
              <a:path w="93980" h="100329">
                <a:moveTo>
                  <a:pt x="0" y="50093"/>
                </a:moveTo>
                <a:lnTo>
                  <a:pt x="3677" y="30594"/>
                </a:lnTo>
                <a:lnTo>
                  <a:pt x="13705" y="14671"/>
                </a:lnTo>
                <a:lnTo>
                  <a:pt x="28578" y="3936"/>
                </a:lnTo>
                <a:lnTo>
                  <a:pt x="46791" y="0"/>
                </a:lnTo>
                <a:lnTo>
                  <a:pt x="65005" y="3936"/>
                </a:lnTo>
                <a:lnTo>
                  <a:pt x="79878" y="14671"/>
                </a:lnTo>
                <a:lnTo>
                  <a:pt x="89906" y="30594"/>
                </a:lnTo>
                <a:lnTo>
                  <a:pt x="93583" y="50093"/>
                </a:lnTo>
                <a:lnTo>
                  <a:pt x="89906" y="69592"/>
                </a:lnTo>
                <a:lnTo>
                  <a:pt x="79878" y="85515"/>
                </a:lnTo>
                <a:lnTo>
                  <a:pt x="65005" y="96251"/>
                </a:lnTo>
                <a:lnTo>
                  <a:pt x="46791" y="100187"/>
                </a:lnTo>
                <a:lnTo>
                  <a:pt x="28578" y="96251"/>
                </a:lnTo>
                <a:lnTo>
                  <a:pt x="13705" y="85515"/>
                </a:lnTo>
                <a:lnTo>
                  <a:pt x="3677" y="69592"/>
                </a:lnTo>
                <a:lnTo>
                  <a:pt x="0" y="50093"/>
                </a:lnTo>
                <a:close/>
              </a:path>
            </a:pathLst>
          </a:custGeom>
          <a:ln w="12699">
            <a:solidFill>
              <a:srgbClr val="000000"/>
            </a:solidFill>
          </a:ln>
        </p:spPr>
        <p:txBody>
          <a:bodyPr wrap="square" lIns="0" tIns="0" rIns="0" bIns="0" rtlCol="0"/>
          <a:lstStyle/>
          <a:p>
            <a:endParaRPr sz="1588"/>
          </a:p>
        </p:txBody>
      </p:sp>
      <p:sp>
        <p:nvSpPr>
          <p:cNvPr id="60" name="object 60"/>
          <p:cNvSpPr/>
          <p:nvPr/>
        </p:nvSpPr>
        <p:spPr>
          <a:xfrm>
            <a:off x="3697557" y="3843572"/>
            <a:ext cx="130549" cy="0"/>
          </a:xfrm>
          <a:custGeom>
            <a:avLst/>
            <a:gdLst/>
            <a:ahLst/>
            <a:cxnLst/>
            <a:rect l="l" t="t" r="r" b="b"/>
            <a:pathLst>
              <a:path w="147955">
                <a:moveTo>
                  <a:pt x="147463" y="0"/>
                </a:moveTo>
                <a:lnTo>
                  <a:pt x="0" y="0"/>
                </a:lnTo>
              </a:path>
            </a:pathLst>
          </a:custGeom>
          <a:ln w="12699">
            <a:solidFill>
              <a:srgbClr val="000000"/>
            </a:solidFill>
          </a:ln>
        </p:spPr>
        <p:txBody>
          <a:bodyPr wrap="square" lIns="0" tIns="0" rIns="0" bIns="0" rtlCol="0"/>
          <a:lstStyle/>
          <a:p>
            <a:endParaRPr sz="1588"/>
          </a:p>
        </p:txBody>
      </p:sp>
      <p:sp>
        <p:nvSpPr>
          <p:cNvPr id="61" name="object 61"/>
          <p:cNvSpPr/>
          <p:nvPr/>
        </p:nvSpPr>
        <p:spPr>
          <a:xfrm>
            <a:off x="3697556" y="3843572"/>
            <a:ext cx="0" cy="369794"/>
          </a:xfrm>
          <a:custGeom>
            <a:avLst/>
            <a:gdLst/>
            <a:ahLst/>
            <a:cxnLst/>
            <a:rect l="l" t="t" r="r" b="b"/>
            <a:pathLst>
              <a:path h="419100">
                <a:moveTo>
                  <a:pt x="0" y="0"/>
                </a:moveTo>
                <a:lnTo>
                  <a:pt x="0" y="418963"/>
                </a:lnTo>
              </a:path>
            </a:pathLst>
          </a:custGeom>
          <a:ln w="12699">
            <a:solidFill>
              <a:srgbClr val="000000"/>
            </a:solidFill>
          </a:ln>
        </p:spPr>
        <p:txBody>
          <a:bodyPr wrap="square" lIns="0" tIns="0" rIns="0" bIns="0" rtlCol="0"/>
          <a:lstStyle/>
          <a:p>
            <a:endParaRPr sz="1588"/>
          </a:p>
        </p:txBody>
      </p:sp>
      <p:sp>
        <p:nvSpPr>
          <p:cNvPr id="62" name="object 62"/>
          <p:cNvSpPr/>
          <p:nvPr/>
        </p:nvSpPr>
        <p:spPr>
          <a:xfrm>
            <a:off x="3825169" y="4406119"/>
            <a:ext cx="0" cy="1200150"/>
          </a:xfrm>
          <a:custGeom>
            <a:avLst/>
            <a:gdLst/>
            <a:ahLst/>
            <a:cxnLst/>
            <a:rect l="l" t="t" r="r" b="b"/>
            <a:pathLst>
              <a:path h="1360170">
                <a:moveTo>
                  <a:pt x="0" y="0"/>
                </a:moveTo>
                <a:lnTo>
                  <a:pt x="0" y="1360115"/>
                </a:lnTo>
              </a:path>
            </a:pathLst>
          </a:custGeom>
          <a:ln w="12699">
            <a:solidFill>
              <a:srgbClr val="000000"/>
            </a:solidFill>
          </a:ln>
        </p:spPr>
        <p:txBody>
          <a:bodyPr wrap="square" lIns="0" tIns="0" rIns="0" bIns="0" rtlCol="0"/>
          <a:lstStyle/>
          <a:p>
            <a:endParaRPr sz="1588"/>
          </a:p>
        </p:txBody>
      </p:sp>
      <p:sp>
        <p:nvSpPr>
          <p:cNvPr id="63" name="object 63"/>
          <p:cNvSpPr/>
          <p:nvPr/>
        </p:nvSpPr>
        <p:spPr>
          <a:xfrm>
            <a:off x="3697557" y="5616937"/>
            <a:ext cx="130549" cy="0"/>
          </a:xfrm>
          <a:custGeom>
            <a:avLst/>
            <a:gdLst/>
            <a:ahLst/>
            <a:cxnLst/>
            <a:rect l="l" t="t" r="r" b="b"/>
            <a:pathLst>
              <a:path w="147955">
                <a:moveTo>
                  <a:pt x="0" y="0"/>
                </a:moveTo>
                <a:lnTo>
                  <a:pt x="147463" y="0"/>
                </a:lnTo>
              </a:path>
            </a:pathLst>
          </a:custGeom>
          <a:ln w="12699">
            <a:solidFill>
              <a:srgbClr val="000000"/>
            </a:solidFill>
          </a:ln>
        </p:spPr>
        <p:txBody>
          <a:bodyPr wrap="square" lIns="0" tIns="0" rIns="0" bIns="0" rtlCol="0"/>
          <a:lstStyle/>
          <a:p>
            <a:endParaRPr sz="1588"/>
          </a:p>
        </p:txBody>
      </p:sp>
      <p:sp>
        <p:nvSpPr>
          <p:cNvPr id="64" name="object 64"/>
          <p:cNvSpPr/>
          <p:nvPr/>
        </p:nvSpPr>
        <p:spPr>
          <a:xfrm>
            <a:off x="3782631" y="4229319"/>
            <a:ext cx="0" cy="921684"/>
          </a:xfrm>
          <a:custGeom>
            <a:avLst/>
            <a:gdLst/>
            <a:ahLst/>
            <a:cxnLst/>
            <a:rect l="l" t="t" r="r" b="b"/>
            <a:pathLst>
              <a:path h="1044575">
                <a:moveTo>
                  <a:pt x="0" y="0"/>
                </a:moveTo>
                <a:lnTo>
                  <a:pt x="0" y="1044374"/>
                </a:lnTo>
              </a:path>
            </a:pathLst>
          </a:custGeom>
          <a:ln w="12699">
            <a:solidFill>
              <a:srgbClr val="000000"/>
            </a:solidFill>
          </a:ln>
        </p:spPr>
        <p:txBody>
          <a:bodyPr wrap="square" lIns="0" tIns="0" rIns="0" bIns="0" rtlCol="0"/>
          <a:lstStyle/>
          <a:p>
            <a:endParaRPr sz="1588"/>
          </a:p>
        </p:txBody>
      </p:sp>
      <p:sp>
        <p:nvSpPr>
          <p:cNvPr id="65" name="object 65"/>
          <p:cNvSpPr/>
          <p:nvPr/>
        </p:nvSpPr>
        <p:spPr>
          <a:xfrm>
            <a:off x="3740094" y="4023052"/>
            <a:ext cx="0" cy="661707"/>
          </a:xfrm>
          <a:custGeom>
            <a:avLst/>
            <a:gdLst/>
            <a:ahLst/>
            <a:cxnLst/>
            <a:rect l="l" t="t" r="r" b="b"/>
            <a:pathLst>
              <a:path h="749935">
                <a:moveTo>
                  <a:pt x="0" y="749884"/>
                </a:moveTo>
                <a:lnTo>
                  <a:pt x="0" y="0"/>
                </a:lnTo>
              </a:path>
            </a:pathLst>
          </a:custGeom>
          <a:ln w="12699">
            <a:solidFill>
              <a:srgbClr val="000000"/>
            </a:solidFill>
          </a:ln>
        </p:spPr>
        <p:txBody>
          <a:bodyPr wrap="square" lIns="0" tIns="0" rIns="0" bIns="0" rtlCol="0"/>
          <a:lstStyle/>
          <a:p>
            <a:endParaRPr sz="1588"/>
          </a:p>
        </p:txBody>
      </p:sp>
      <p:sp>
        <p:nvSpPr>
          <p:cNvPr id="66" name="object 66"/>
          <p:cNvSpPr/>
          <p:nvPr/>
        </p:nvSpPr>
        <p:spPr>
          <a:xfrm>
            <a:off x="3697557" y="4684714"/>
            <a:ext cx="42582" cy="0"/>
          </a:xfrm>
          <a:custGeom>
            <a:avLst/>
            <a:gdLst/>
            <a:ahLst/>
            <a:cxnLst/>
            <a:rect l="l" t="t" r="r" b="b"/>
            <a:pathLst>
              <a:path w="48260">
                <a:moveTo>
                  <a:pt x="48208" y="0"/>
                </a:moveTo>
                <a:lnTo>
                  <a:pt x="0" y="0"/>
                </a:lnTo>
              </a:path>
            </a:pathLst>
          </a:custGeom>
          <a:ln w="12699">
            <a:solidFill>
              <a:srgbClr val="000000"/>
            </a:solidFill>
          </a:ln>
        </p:spPr>
        <p:txBody>
          <a:bodyPr wrap="square" lIns="0" tIns="0" rIns="0" bIns="0" rtlCol="0"/>
          <a:lstStyle/>
          <a:p>
            <a:endParaRPr sz="1588"/>
          </a:p>
        </p:txBody>
      </p:sp>
      <p:sp>
        <p:nvSpPr>
          <p:cNvPr id="67" name="object 67"/>
          <p:cNvSpPr/>
          <p:nvPr/>
        </p:nvSpPr>
        <p:spPr>
          <a:xfrm>
            <a:off x="3697556" y="5150825"/>
            <a:ext cx="85165" cy="0"/>
          </a:xfrm>
          <a:custGeom>
            <a:avLst/>
            <a:gdLst/>
            <a:ahLst/>
            <a:cxnLst/>
            <a:rect l="l" t="t" r="r" b="b"/>
            <a:pathLst>
              <a:path w="96519">
                <a:moveTo>
                  <a:pt x="0" y="0"/>
                </a:moveTo>
                <a:lnTo>
                  <a:pt x="96418" y="0"/>
                </a:lnTo>
              </a:path>
            </a:pathLst>
          </a:custGeom>
          <a:ln w="12699">
            <a:solidFill>
              <a:srgbClr val="000000"/>
            </a:solidFill>
          </a:ln>
        </p:spPr>
        <p:txBody>
          <a:bodyPr wrap="square" lIns="0" tIns="0" rIns="0" bIns="0" rtlCol="0"/>
          <a:lstStyle/>
          <a:p>
            <a:endParaRPr sz="1588"/>
          </a:p>
        </p:txBody>
      </p:sp>
      <p:sp>
        <p:nvSpPr>
          <p:cNvPr id="68" name="object 68"/>
          <p:cNvSpPr/>
          <p:nvPr/>
        </p:nvSpPr>
        <p:spPr>
          <a:xfrm>
            <a:off x="3740094" y="4023051"/>
            <a:ext cx="85165" cy="0"/>
          </a:xfrm>
          <a:custGeom>
            <a:avLst/>
            <a:gdLst/>
            <a:ahLst/>
            <a:cxnLst/>
            <a:rect l="l" t="t" r="r" b="b"/>
            <a:pathLst>
              <a:path w="96519">
                <a:moveTo>
                  <a:pt x="0" y="0"/>
                </a:moveTo>
                <a:lnTo>
                  <a:pt x="96418" y="0"/>
                </a:lnTo>
              </a:path>
            </a:pathLst>
          </a:custGeom>
          <a:ln w="12699">
            <a:solidFill>
              <a:srgbClr val="000000"/>
            </a:solidFill>
          </a:ln>
        </p:spPr>
        <p:txBody>
          <a:bodyPr wrap="square" lIns="0" tIns="0" rIns="0" bIns="0" rtlCol="0"/>
          <a:lstStyle/>
          <a:p>
            <a:endParaRPr sz="1588"/>
          </a:p>
        </p:txBody>
      </p:sp>
      <p:sp>
        <p:nvSpPr>
          <p:cNvPr id="69" name="object 69"/>
          <p:cNvSpPr/>
          <p:nvPr/>
        </p:nvSpPr>
        <p:spPr>
          <a:xfrm>
            <a:off x="3782632" y="4229319"/>
            <a:ext cx="45384" cy="0"/>
          </a:xfrm>
          <a:custGeom>
            <a:avLst/>
            <a:gdLst/>
            <a:ahLst/>
            <a:cxnLst/>
            <a:rect l="l" t="t" r="r" b="b"/>
            <a:pathLst>
              <a:path w="51435">
                <a:moveTo>
                  <a:pt x="0" y="0"/>
                </a:moveTo>
                <a:lnTo>
                  <a:pt x="51044" y="0"/>
                </a:lnTo>
              </a:path>
            </a:pathLst>
          </a:custGeom>
          <a:ln w="12699">
            <a:solidFill>
              <a:srgbClr val="000000"/>
            </a:solidFill>
          </a:ln>
        </p:spPr>
        <p:txBody>
          <a:bodyPr wrap="square" lIns="0" tIns="0" rIns="0" bIns="0" rtlCol="0"/>
          <a:lstStyle/>
          <a:p>
            <a:endParaRPr sz="1588"/>
          </a:p>
        </p:txBody>
      </p:sp>
      <p:sp>
        <p:nvSpPr>
          <p:cNvPr id="70" name="object 70"/>
          <p:cNvSpPr/>
          <p:nvPr/>
        </p:nvSpPr>
        <p:spPr>
          <a:xfrm>
            <a:off x="3697557" y="2273794"/>
            <a:ext cx="130549" cy="0"/>
          </a:xfrm>
          <a:custGeom>
            <a:avLst/>
            <a:gdLst/>
            <a:ahLst/>
            <a:cxnLst/>
            <a:rect l="l" t="t" r="r" b="b"/>
            <a:pathLst>
              <a:path w="147955">
                <a:moveTo>
                  <a:pt x="0" y="0"/>
                </a:moveTo>
                <a:lnTo>
                  <a:pt x="147463" y="0"/>
                </a:lnTo>
              </a:path>
            </a:pathLst>
          </a:custGeom>
          <a:ln w="12699">
            <a:solidFill>
              <a:srgbClr val="000000"/>
            </a:solidFill>
          </a:ln>
        </p:spPr>
        <p:txBody>
          <a:bodyPr wrap="square" lIns="0" tIns="0" rIns="0" bIns="0" rtlCol="0"/>
          <a:lstStyle/>
          <a:p>
            <a:endParaRPr sz="1588"/>
          </a:p>
        </p:txBody>
      </p:sp>
      <p:sp>
        <p:nvSpPr>
          <p:cNvPr id="71" name="object 71"/>
          <p:cNvSpPr/>
          <p:nvPr/>
        </p:nvSpPr>
        <p:spPr>
          <a:xfrm>
            <a:off x="3825170" y="2268438"/>
            <a:ext cx="2801" cy="852207"/>
          </a:xfrm>
          <a:custGeom>
            <a:avLst/>
            <a:gdLst/>
            <a:ahLst/>
            <a:cxnLst/>
            <a:rect l="l" t="t" r="r" b="b"/>
            <a:pathLst>
              <a:path w="3175" h="965835">
                <a:moveTo>
                  <a:pt x="2835" y="0"/>
                </a:moveTo>
                <a:lnTo>
                  <a:pt x="0" y="965438"/>
                </a:lnTo>
              </a:path>
            </a:pathLst>
          </a:custGeom>
          <a:ln w="12699">
            <a:solidFill>
              <a:srgbClr val="000000"/>
            </a:solidFill>
          </a:ln>
        </p:spPr>
        <p:txBody>
          <a:bodyPr wrap="square" lIns="0" tIns="0" rIns="0" bIns="0" rtlCol="0"/>
          <a:lstStyle/>
          <a:p>
            <a:endParaRPr sz="1588"/>
          </a:p>
        </p:txBody>
      </p:sp>
      <p:sp>
        <p:nvSpPr>
          <p:cNvPr id="72" name="object 72"/>
          <p:cNvSpPr/>
          <p:nvPr/>
        </p:nvSpPr>
        <p:spPr>
          <a:xfrm>
            <a:off x="3782632" y="3302454"/>
            <a:ext cx="45384" cy="0"/>
          </a:xfrm>
          <a:custGeom>
            <a:avLst/>
            <a:gdLst/>
            <a:ahLst/>
            <a:cxnLst/>
            <a:rect l="l" t="t" r="r" b="b"/>
            <a:pathLst>
              <a:path w="51435">
                <a:moveTo>
                  <a:pt x="0" y="0"/>
                </a:moveTo>
                <a:lnTo>
                  <a:pt x="51044" y="0"/>
                </a:lnTo>
              </a:path>
            </a:pathLst>
          </a:custGeom>
          <a:ln w="12699">
            <a:solidFill>
              <a:srgbClr val="000000"/>
            </a:solidFill>
          </a:ln>
        </p:spPr>
        <p:txBody>
          <a:bodyPr wrap="square" lIns="0" tIns="0" rIns="0" bIns="0" rtlCol="0"/>
          <a:lstStyle/>
          <a:p>
            <a:endParaRPr sz="1588"/>
          </a:p>
        </p:txBody>
      </p:sp>
      <p:sp>
        <p:nvSpPr>
          <p:cNvPr id="73" name="object 73"/>
          <p:cNvSpPr/>
          <p:nvPr/>
        </p:nvSpPr>
        <p:spPr>
          <a:xfrm>
            <a:off x="3775125" y="2737228"/>
            <a:ext cx="0" cy="565337"/>
          </a:xfrm>
          <a:custGeom>
            <a:avLst/>
            <a:gdLst/>
            <a:ahLst/>
            <a:cxnLst/>
            <a:rect l="l" t="t" r="r" b="b"/>
            <a:pathLst>
              <a:path h="640714">
                <a:moveTo>
                  <a:pt x="0" y="0"/>
                </a:moveTo>
                <a:lnTo>
                  <a:pt x="0" y="640589"/>
                </a:lnTo>
              </a:path>
            </a:pathLst>
          </a:custGeom>
          <a:ln w="12699">
            <a:solidFill>
              <a:srgbClr val="000000"/>
            </a:solidFill>
          </a:ln>
        </p:spPr>
        <p:txBody>
          <a:bodyPr wrap="square" lIns="0" tIns="0" rIns="0" bIns="0" rtlCol="0"/>
          <a:lstStyle/>
          <a:p>
            <a:endParaRPr sz="1588"/>
          </a:p>
        </p:txBody>
      </p:sp>
      <p:sp>
        <p:nvSpPr>
          <p:cNvPr id="74" name="object 74"/>
          <p:cNvSpPr/>
          <p:nvPr/>
        </p:nvSpPr>
        <p:spPr>
          <a:xfrm>
            <a:off x="3690049" y="2737227"/>
            <a:ext cx="85165" cy="0"/>
          </a:xfrm>
          <a:custGeom>
            <a:avLst/>
            <a:gdLst/>
            <a:ahLst/>
            <a:cxnLst/>
            <a:rect l="l" t="t" r="r" b="b"/>
            <a:pathLst>
              <a:path w="96519">
                <a:moveTo>
                  <a:pt x="0" y="0"/>
                </a:moveTo>
                <a:lnTo>
                  <a:pt x="96418" y="0"/>
                </a:lnTo>
              </a:path>
            </a:pathLst>
          </a:custGeom>
          <a:ln w="12699">
            <a:solidFill>
              <a:srgbClr val="000000"/>
            </a:solidFill>
          </a:ln>
        </p:spPr>
        <p:txBody>
          <a:bodyPr wrap="square" lIns="0" tIns="0" rIns="0" bIns="0" rtlCol="0"/>
          <a:lstStyle/>
          <a:p>
            <a:endParaRPr sz="1588"/>
          </a:p>
        </p:txBody>
      </p:sp>
      <p:sp>
        <p:nvSpPr>
          <p:cNvPr id="75" name="object 75"/>
          <p:cNvSpPr txBox="1"/>
          <p:nvPr/>
        </p:nvSpPr>
        <p:spPr>
          <a:xfrm>
            <a:off x="3221549" y="3018660"/>
            <a:ext cx="48185" cy="407227"/>
          </a:xfrm>
          <a:prstGeom prst="rect">
            <a:avLst/>
          </a:prstGeom>
        </p:spPr>
        <p:txBody>
          <a:bodyPr vert="horz" wrap="square" lIns="0" tIns="0" rIns="0" bIns="0" rtlCol="0">
            <a:spAutoFit/>
          </a:bodyPr>
          <a:lstStyle/>
          <a:p>
            <a:pPr marL="11206"/>
            <a:r>
              <a:rPr sz="882" b="1" dirty="0">
                <a:latin typeface="Arial"/>
                <a:cs typeface="Arial"/>
              </a:rPr>
              <a:t>.</a:t>
            </a:r>
            <a:endParaRPr sz="882">
              <a:latin typeface="Arial"/>
              <a:cs typeface="Arial"/>
            </a:endParaRPr>
          </a:p>
          <a:p>
            <a:pPr marL="11206"/>
            <a:r>
              <a:rPr sz="882" b="1" dirty="0">
                <a:latin typeface="Arial"/>
                <a:cs typeface="Arial"/>
              </a:rPr>
              <a:t>.</a:t>
            </a:r>
            <a:endParaRPr sz="882">
              <a:latin typeface="Arial"/>
              <a:cs typeface="Arial"/>
            </a:endParaRPr>
          </a:p>
          <a:p>
            <a:pPr marL="11206"/>
            <a:r>
              <a:rPr sz="882" b="1" dirty="0">
                <a:latin typeface="Arial"/>
                <a:cs typeface="Arial"/>
              </a:rPr>
              <a:t>.</a:t>
            </a:r>
            <a:endParaRPr sz="882">
              <a:latin typeface="Arial"/>
              <a:cs typeface="Arial"/>
            </a:endParaRPr>
          </a:p>
        </p:txBody>
      </p:sp>
      <p:sp>
        <p:nvSpPr>
          <p:cNvPr id="76" name="object 76"/>
          <p:cNvSpPr txBox="1"/>
          <p:nvPr/>
        </p:nvSpPr>
        <p:spPr>
          <a:xfrm>
            <a:off x="2656048" y="1917187"/>
            <a:ext cx="562535" cy="967701"/>
          </a:xfrm>
          <a:prstGeom prst="rect">
            <a:avLst/>
          </a:prstGeom>
        </p:spPr>
        <p:txBody>
          <a:bodyPr vert="horz" wrap="square" lIns="0" tIns="0" rIns="0" bIns="0" rtlCol="0">
            <a:spAutoFit/>
          </a:bodyPr>
          <a:lstStyle/>
          <a:p>
            <a:pPr marL="11206" marR="4483">
              <a:lnSpc>
                <a:spcPct val="98900"/>
              </a:lnSpc>
              <a:tabLst>
                <a:tab pos="547437" algn="l"/>
              </a:tabLst>
            </a:pPr>
            <a:r>
              <a:rPr sz="2382" b="1" baseline="13888" dirty="0">
                <a:latin typeface="Arial"/>
                <a:cs typeface="Arial"/>
              </a:rPr>
              <a:t>B</a:t>
            </a:r>
            <a:r>
              <a:rPr sz="1059" b="1" dirty="0">
                <a:latin typeface="Arial"/>
                <a:cs typeface="Arial"/>
              </a:rPr>
              <a:t>n-1 </a:t>
            </a:r>
            <a:r>
              <a:rPr sz="1059" b="1" u="sng" dirty="0">
                <a:latin typeface="Arial"/>
                <a:cs typeface="Arial"/>
              </a:rPr>
              <a:t>	</a:t>
            </a:r>
            <a:r>
              <a:rPr sz="1059" b="1" dirty="0">
                <a:latin typeface="Arial"/>
                <a:cs typeface="Arial"/>
              </a:rPr>
              <a:t> </a:t>
            </a:r>
            <a:r>
              <a:rPr sz="2382" b="1" baseline="13888" dirty="0">
                <a:latin typeface="Arial"/>
                <a:cs typeface="Arial"/>
              </a:rPr>
              <a:t>A</a:t>
            </a:r>
            <a:r>
              <a:rPr sz="1059" b="1" dirty="0">
                <a:latin typeface="Arial"/>
                <a:cs typeface="Arial"/>
              </a:rPr>
              <a:t>n-1 </a:t>
            </a:r>
            <a:r>
              <a:rPr sz="1059" b="1" u="sng" dirty="0">
                <a:latin typeface="Arial"/>
                <a:cs typeface="Arial"/>
              </a:rPr>
              <a:t>	</a:t>
            </a:r>
            <a:r>
              <a:rPr sz="1059" b="1" dirty="0">
                <a:latin typeface="Arial"/>
                <a:cs typeface="Arial"/>
              </a:rPr>
              <a:t> </a:t>
            </a:r>
            <a:r>
              <a:rPr sz="2382" b="1" baseline="13888" dirty="0">
                <a:latin typeface="Arial"/>
                <a:cs typeface="Arial"/>
              </a:rPr>
              <a:t>B</a:t>
            </a:r>
            <a:r>
              <a:rPr sz="1059" b="1" dirty="0">
                <a:latin typeface="Arial"/>
                <a:cs typeface="Arial"/>
              </a:rPr>
              <a:t>n-2  </a:t>
            </a:r>
            <a:r>
              <a:rPr sz="2382" b="1" baseline="13888" dirty="0">
                <a:latin typeface="Arial"/>
                <a:cs typeface="Arial"/>
              </a:rPr>
              <a:t>A</a:t>
            </a:r>
            <a:r>
              <a:rPr sz="1059" b="1" dirty="0">
                <a:latin typeface="Arial"/>
                <a:cs typeface="Arial"/>
              </a:rPr>
              <a:t>n-2</a:t>
            </a:r>
            <a:endParaRPr sz="1059">
              <a:latin typeface="Arial"/>
              <a:cs typeface="Arial"/>
            </a:endParaRPr>
          </a:p>
        </p:txBody>
      </p:sp>
      <p:sp>
        <p:nvSpPr>
          <p:cNvPr id="77" name="object 77"/>
          <p:cNvSpPr txBox="1"/>
          <p:nvPr/>
        </p:nvSpPr>
        <p:spPr>
          <a:xfrm>
            <a:off x="2736120" y="4837095"/>
            <a:ext cx="482413" cy="244362"/>
          </a:xfrm>
          <a:prstGeom prst="rect">
            <a:avLst/>
          </a:prstGeom>
        </p:spPr>
        <p:txBody>
          <a:bodyPr vert="horz" wrap="square" lIns="0" tIns="0" rIns="0" bIns="0" rtlCol="0">
            <a:spAutoFit/>
          </a:bodyPr>
          <a:lstStyle/>
          <a:p>
            <a:pPr marL="11206">
              <a:tabLst>
                <a:tab pos="470672" algn="l"/>
              </a:tabLst>
            </a:pPr>
            <a:r>
              <a:rPr sz="2382" b="1" baseline="13888" dirty="0">
                <a:latin typeface="Arial"/>
                <a:cs typeface="Arial"/>
              </a:rPr>
              <a:t>B</a:t>
            </a:r>
            <a:r>
              <a:rPr sz="1059" b="1" dirty="0">
                <a:latin typeface="Arial"/>
                <a:cs typeface="Arial"/>
              </a:rPr>
              <a:t>1  </a:t>
            </a:r>
            <a:r>
              <a:rPr sz="1059" b="1" u="sng" dirty="0">
                <a:latin typeface="Arial"/>
                <a:cs typeface="Arial"/>
              </a:rPr>
              <a:t> 	</a:t>
            </a:r>
            <a:endParaRPr sz="1059">
              <a:latin typeface="Arial"/>
              <a:cs typeface="Arial"/>
            </a:endParaRPr>
          </a:p>
        </p:txBody>
      </p:sp>
      <p:sp>
        <p:nvSpPr>
          <p:cNvPr id="78" name="object 78"/>
          <p:cNvSpPr txBox="1"/>
          <p:nvPr/>
        </p:nvSpPr>
        <p:spPr>
          <a:xfrm>
            <a:off x="2724195" y="5085238"/>
            <a:ext cx="246127" cy="630494"/>
          </a:xfrm>
          <a:prstGeom prst="rect">
            <a:avLst/>
          </a:prstGeom>
        </p:spPr>
        <p:txBody>
          <a:bodyPr vert="horz" wrap="square" lIns="0" tIns="0" rIns="0" bIns="0" rtlCol="0">
            <a:spAutoFit/>
          </a:bodyPr>
          <a:lstStyle/>
          <a:p>
            <a:pPr marL="11206" marR="4483">
              <a:lnSpc>
                <a:spcPct val="78500"/>
              </a:lnSpc>
            </a:pPr>
            <a:r>
              <a:rPr sz="1588" b="1" dirty="0">
                <a:latin typeface="Arial"/>
                <a:cs typeface="Arial"/>
              </a:rPr>
              <a:t>A</a:t>
            </a:r>
            <a:r>
              <a:rPr sz="1588" b="1" baseline="-20833" dirty="0">
                <a:latin typeface="Arial"/>
                <a:cs typeface="Arial"/>
              </a:rPr>
              <a:t>1  </a:t>
            </a:r>
            <a:r>
              <a:rPr sz="1588" b="1" dirty="0">
                <a:latin typeface="Arial"/>
                <a:cs typeface="Arial"/>
              </a:rPr>
              <a:t>B</a:t>
            </a:r>
            <a:r>
              <a:rPr sz="1588" b="1" baseline="-20833" dirty="0">
                <a:latin typeface="Arial"/>
                <a:cs typeface="Arial"/>
              </a:rPr>
              <a:t>0</a:t>
            </a:r>
            <a:endParaRPr sz="1588" baseline="-20833" dirty="0">
              <a:latin typeface="Arial"/>
              <a:cs typeface="Arial"/>
            </a:endParaRPr>
          </a:p>
          <a:p>
            <a:pPr marL="11206">
              <a:spcBef>
                <a:spcPts val="35"/>
              </a:spcBef>
            </a:pPr>
            <a:r>
              <a:rPr sz="1588" b="1" dirty="0">
                <a:latin typeface="Arial"/>
                <a:cs typeface="Arial"/>
              </a:rPr>
              <a:t>A</a:t>
            </a:r>
            <a:r>
              <a:rPr sz="1588" b="1" baseline="-20833" dirty="0">
                <a:latin typeface="Arial"/>
                <a:cs typeface="Arial"/>
              </a:rPr>
              <a:t>0</a:t>
            </a:r>
            <a:endParaRPr sz="1588" baseline="-20833" dirty="0">
              <a:latin typeface="Arial"/>
              <a:cs typeface="Arial"/>
            </a:endParaRPr>
          </a:p>
        </p:txBody>
      </p:sp>
      <p:sp>
        <p:nvSpPr>
          <p:cNvPr id="79" name="object 79"/>
          <p:cNvSpPr txBox="1"/>
          <p:nvPr/>
        </p:nvSpPr>
        <p:spPr>
          <a:xfrm>
            <a:off x="2736120" y="4354910"/>
            <a:ext cx="482413" cy="244362"/>
          </a:xfrm>
          <a:prstGeom prst="rect">
            <a:avLst/>
          </a:prstGeom>
        </p:spPr>
        <p:txBody>
          <a:bodyPr vert="horz" wrap="square" lIns="0" tIns="0" rIns="0" bIns="0" rtlCol="0">
            <a:spAutoFit/>
          </a:bodyPr>
          <a:lstStyle/>
          <a:p>
            <a:pPr marL="11206">
              <a:tabLst>
                <a:tab pos="470672" algn="l"/>
              </a:tabLst>
            </a:pPr>
            <a:r>
              <a:rPr sz="2382" b="1" baseline="13888" dirty="0">
                <a:latin typeface="Arial"/>
                <a:cs typeface="Arial"/>
              </a:rPr>
              <a:t>B</a:t>
            </a:r>
            <a:r>
              <a:rPr sz="1059" b="1" dirty="0">
                <a:latin typeface="Arial"/>
                <a:cs typeface="Arial"/>
              </a:rPr>
              <a:t>2 </a:t>
            </a:r>
            <a:r>
              <a:rPr sz="1059" b="1" u="sng" dirty="0">
                <a:latin typeface="Arial"/>
                <a:cs typeface="Arial"/>
              </a:rPr>
              <a:t> 	</a:t>
            </a:r>
            <a:endParaRPr sz="1059">
              <a:latin typeface="Arial"/>
              <a:cs typeface="Arial"/>
            </a:endParaRPr>
          </a:p>
        </p:txBody>
      </p:sp>
      <p:sp>
        <p:nvSpPr>
          <p:cNvPr id="80" name="object 80"/>
          <p:cNvSpPr txBox="1"/>
          <p:nvPr/>
        </p:nvSpPr>
        <p:spPr>
          <a:xfrm>
            <a:off x="2724195" y="4551013"/>
            <a:ext cx="234362" cy="244362"/>
          </a:xfrm>
          <a:prstGeom prst="rect">
            <a:avLst/>
          </a:prstGeom>
        </p:spPr>
        <p:txBody>
          <a:bodyPr vert="horz" wrap="square" lIns="0" tIns="0" rIns="0" bIns="0" rtlCol="0">
            <a:spAutoFit/>
          </a:bodyPr>
          <a:lstStyle/>
          <a:p>
            <a:pPr marL="11206"/>
            <a:r>
              <a:rPr sz="1588" b="1" dirty="0">
                <a:latin typeface="Arial"/>
                <a:cs typeface="Arial"/>
              </a:rPr>
              <a:t>A</a:t>
            </a:r>
            <a:r>
              <a:rPr sz="1588" b="1" baseline="-20833" dirty="0">
                <a:latin typeface="Arial"/>
                <a:cs typeface="Arial"/>
              </a:rPr>
              <a:t>2</a:t>
            </a:r>
            <a:endParaRPr sz="1588" baseline="-20833" dirty="0">
              <a:latin typeface="Arial"/>
              <a:cs typeface="Arial"/>
            </a:endParaRPr>
          </a:p>
        </p:txBody>
      </p:sp>
      <p:sp>
        <p:nvSpPr>
          <p:cNvPr id="81" name="object 81"/>
          <p:cNvSpPr txBox="1"/>
          <p:nvPr/>
        </p:nvSpPr>
        <p:spPr>
          <a:xfrm>
            <a:off x="2736120" y="3886121"/>
            <a:ext cx="482413" cy="244362"/>
          </a:xfrm>
          <a:prstGeom prst="rect">
            <a:avLst/>
          </a:prstGeom>
        </p:spPr>
        <p:txBody>
          <a:bodyPr vert="horz" wrap="square" lIns="0" tIns="0" rIns="0" bIns="0" rtlCol="0">
            <a:spAutoFit/>
          </a:bodyPr>
          <a:lstStyle/>
          <a:p>
            <a:pPr marL="11206">
              <a:tabLst>
                <a:tab pos="470672" algn="l"/>
              </a:tabLst>
            </a:pPr>
            <a:r>
              <a:rPr sz="2382" b="1" baseline="13888" dirty="0">
                <a:latin typeface="Arial"/>
                <a:cs typeface="Arial"/>
              </a:rPr>
              <a:t>B</a:t>
            </a:r>
            <a:r>
              <a:rPr sz="1059" b="1" dirty="0">
                <a:latin typeface="Arial"/>
                <a:cs typeface="Arial"/>
              </a:rPr>
              <a:t>3 </a:t>
            </a:r>
            <a:r>
              <a:rPr sz="1059" b="1" u="sng" dirty="0">
                <a:latin typeface="Arial"/>
                <a:cs typeface="Arial"/>
              </a:rPr>
              <a:t> 	</a:t>
            </a:r>
            <a:endParaRPr sz="1059">
              <a:latin typeface="Arial"/>
              <a:cs typeface="Arial"/>
            </a:endParaRPr>
          </a:p>
        </p:txBody>
      </p:sp>
      <p:sp>
        <p:nvSpPr>
          <p:cNvPr id="82" name="object 82"/>
          <p:cNvSpPr txBox="1"/>
          <p:nvPr/>
        </p:nvSpPr>
        <p:spPr>
          <a:xfrm>
            <a:off x="2678283" y="4082224"/>
            <a:ext cx="286436" cy="244362"/>
          </a:xfrm>
          <a:prstGeom prst="rect">
            <a:avLst/>
          </a:prstGeom>
        </p:spPr>
        <p:txBody>
          <a:bodyPr vert="horz" wrap="square" lIns="0" tIns="0" rIns="0" bIns="0" rtlCol="0">
            <a:spAutoFit/>
          </a:bodyPr>
          <a:lstStyle/>
          <a:p>
            <a:pPr marL="11206"/>
            <a:r>
              <a:rPr sz="1588" b="1" dirty="0">
                <a:latin typeface="Arial"/>
                <a:cs typeface="Arial"/>
              </a:rPr>
              <a:t>A</a:t>
            </a:r>
            <a:r>
              <a:rPr sz="1588" b="1" baseline="-20833" dirty="0">
                <a:latin typeface="Arial"/>
                <a:cs typeface="Arial"/>
              </a:rPr>
              <a:t>3</a:t>
            </a:r>
            <a:endParaRPr sz="1588" baseline="-20833" dirty="0">
              <a:latin typeface="Arial"/>
              <a:cs typeface="Arial"/>
            </a:endParaRPr>
          </a:p>
        </p:txBody>
      </p:sp>
      <p:sp>
        <p:nvSpPr>
          <p:cNvPr id="83" name="object 83"/>
          <p:cNvSpPr txBox="1"/>
          <p:nvPr/>
        </p:nvSpPr>
        <p:spPr>
          <a:xfrm>
            <a:off x="4415106" y="3412444"/>
            <a:ext cx="849042" cy="244362"/>
          </a:xfrm>
          <a:prstGeom prst="rect">
            <a:avLst/>
          </a:prstGeom>
        </p:spPr>
        <p:txBody>
          <a:bodyPr vert="horz" wrap="square" lIns="0" tIns="0" rIns="0" bIns="0" rtlCol="0">
            <a:spAutoFit/>
          </a:bodyPr>
          <a:lstStyle/>
          <a:p>
            <a:pPr marL="11206"/>
            <a:r>
              <a:rPr sz="1588" b="1" dirty="0">
                <a:latin typeface="Arial"/>
                <a:cs typeface="Arial"/>
              </a:rPr>
              <a:t>A == B</a:t>
            </a:r>
            <a:endParaRPr sz="1588" dirty="0">
              <a:latin typeface="Arial"/>
              <a:cs typeface="Arial"/>
            </a:endParaRPr>
          </a:p>
        </p:txBody>
      </p:sp>
      <p:sp>
        <p:nvSpPr>
          <p:cNvPr id="84" name="object 84"/>
          <p:cNvSpPr/>
          <p:nvPr/>
        </p:nvSpPr>
        <p:spPr>
          <a:xfrm>
            <a:off x="4570830" y="3760528"/>
            <a:ext cx="328332" cy="0"/>
          </a:xfrm>
          <a:custGeom>
            <a:avLst/>
            <a:gdLst/>
            <a:ahLst/>
            <a:cxnLst/>
            <a:rect l="l" t="t" r="r" b="b"/>
            <a:pathLst>
              <a:path w="372110">
                <a:moveTo>
                  <a:pt x="0" y="0"/>
                </a:moveTo>
                <a:lnTo>
                  <a:pt x="371495" y="0"/>
                </a:lnTo>
              </a:path>
            </a:pathLst>
          </a:custGeom>
          <a:ln w="12699">
            <a:solidFill>
              <a:srgbClr val="000000"/>
            </a:solidFill>
          </a:ln>
        </p:spPr>
        <p:txBody>
          <a:bodyPr wrap="square" lIns="0" tIns="0" rIns="0" bIns="0" rtlCol="0"/>
          <a:lstStyle/>
          <a:p>
            <a:endParaRPr sz="1588"/>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1711" y="653259"/>
            <a:ext cx="6217701" cy="307777"/>
          </a:xfrm>
          <a:prstGeom prst="rect">
            <a:avLst/>
          </a:prstGeom>
        </p:spPr>
        <p:txBody>
          <a:bodyPr vert="horz" wrap="square" lIns="0" tIns="0" rIns="0" bIns="0" rtlCol="0">
            <a:spAutoFit/>
          </a:bodyPr>
          <a:lstStyle/>
          <a:p>
            <a:pPr marL="10541">
              <a:lnSpc>
                <a:spcPts val="2357"/>
              </a:lnSpc>
            </a:pPr>
            <a:r>
              <a:rPr sz="2656" b="1" spc="-12" dirty="0" err="1">
                <a:solidFill>
                  <a:srgbClr val="FF0000"/>
                </a:solidFill>
                <a:latin typeface="黑体"/>
                <a:cs typeface="黑体"/>
              </a:rPr>
              <a:t>Cache与主存之间的映射</a:t>
            </a:r>
            <a:r>
              <a:rPr sz="2656" b="1" spc="-12" dirty="0">
                <a:solidFill>
                  <a:srgbClr val="FF0000"/>
                </a:solidFill>
                <a:latin typeface="Microsoft JhengHei"/>
                <a:cs typeface="Microsoft JhengHei"/>
              </a:rPr>
              <a:t>—</a:t>
            </a:r>
            <a:r>
              <a:rPr sz="2656" b="1" spc="-12" dirty="0">
                <a:solidFill>
                  <a:srgbClr val="FF0000"/>
                </a:solidFill>
                <a:latin typeface="黑体"/>
                <a:cs typeface="黑体"/>
              </a:rPr>
              <a:t>全相联</a:t>
            </a:r>
            <a:endParaRPr sz="2656" dirty="0">
              <a:latin typeface="黑体"/>
              <a:cs typeface="黑体"/>
            </a:endParaRPr>
          </a:p>
        </p:txBody>
      </p:sp>
      <p:sp>
        <p:nvSpPr>
          <p:cNvPr id="3" name="object 3"/>
          <p:cNvSpPr txBox="1">
            <a:spLocks noGrp="1"/>
          </p:cNvSpPr>
          <p:nvPr>
            <p:ph type="title"/>
          </p:nvPr>
        </p:nvSpPr>
        <p:spPr>
          <a:xfrm>
            <a:off x="2912681" y="1377697"/>
            <a:ext cx="3056834" cy="354905"/>
          </a:xfrm>
          <a:prstGeom prst="rect">
            <a:avLst/>
          </a:prstGeom>
        </p:spPr>
        <p:txBody>
          <a:bodyPr vert="horz" wrap="square" lIns="0" tIns="0" rIns="0" bIns="0" rtlCol="0" anchor="ctr">
            <a:spAutoFit/>
          </a:bodyPr>
          <a:lstStyle/>
          <a:p>
            <a:pPr marL="10541">
              <a:lnSpc>
                <a:spcPts val="2735"/>
              </a:lnSpc>
            </a:pPr>
            <a:r>
              <a:rPr dirty="0">
                <a:solidFill>
                  <a:srgbClr val="000000"/>
                </a:solidFill>
                <a:latin typeface="宋体"/>
                <a:cs typeface="宋体"/>
              </a:rPr>
              <a:t>全相联映射</a:t>
            </a:r>
          </a:p>
        </p:txBody>
      </p:sp>
      <p:sp>
        <p:nvSpPr>
          <p:cNvPr id="5" name="object 5"/>
          <p:cNvSpPr txBox="1">
            <a:spLocks noGrp="1"/>
          </p:cNvSpPr>
          <p:nvPr>
            <p:ph type="sldNum" sz="quarter" idx="12"/>
          </p:nvPr>
        </p:nvSpPr>
        <p:spPr>
          <a:xfrm>
            <a:off x="8322189" y="6233847"/>
            <a:ext cx="2122954" cy="257544"/>
          </a:xfrm>
          <a:prstGeom prst="rect">
            <a:avLst/>
          </a:prstGeom>
        </p:spPr>
        <p:txBody>
          <a:bodyPr vert="horz" wrap="square" lIns="80682" tIns="40341" rIns="80682" bIns="40341" rtlCol="0" anchor="ctr">
            <a:spAutoFit/>
          </a:bodyPr>
          <a:lstStyle>
            <a:defPPr>
              <a:defRPr lang="zh-CN"/>
            </a:defPPr>
            <a:lvl1pPr marL="0" algn="r" defTabSz="806867" rtl="0" eaLnBrk="1" latinLnBrk="0" hangingPunct="1">
              <a:defRPr sz="929" kern="1200">
                <a:solidFill>
                  <a:schemeClr val="tx1">
                    <a:tint val="75000"/>
                  </a:schemeClr>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a:lstStyle>
          <a:p>
            <a:pPr marL="22413">
              <a:lnSpc>
                <a:spcPts val="1452"/>
              </a:lnSpc>
            </a:pPr>
            <a:fld id="{81D60167-4931-47E6-BA6A-407CBD079E47}" type="slidenum">
              <a:rPr lang="en-US" altLang="zh-CN" spc="-4"/>
              <a:pPr marL="22413">
                <a:lnSpc>
                  <a:spcPts val="1452"/>
                </a:lnSpc>
              </a:pPr>
              <a:t>37</a:t>
            </a:fld>
            <a:endParaRPr spc="-4" dirty="0"/>
          </a:p>
        </p:txBody>
      </p:sp>
      <p:sp>
        <p:nvSpPr>
          <p:cNvPr id="4" name="object 4"/>
          <p:cNvSpPr txBox="1"/>
          <p:nvPr/>
        </p:nvSpPr>
        <p:spPr>
          <a:xfrm>
            <a:off x="2912676" y="1955542"/>
            <a:ext cx="6442323" cy="3951916"/>
          </a:xfrm>
          <a:prstGeom prst="rect">
            <a:avLst/>
          </a:prstGeom>
        </p:spPr>
        <p:txBody>
          <a:bodyPr vert="horz" wrap="square" lIns="0" tIns="0" rIns="0" bIns="0" rtlCol="0">
            <a:spAutoFit/>
          </a:bodyPr>
          <a:lstStyle/>
          <a:p>
            <a:pPr marL="10541"/>
            <a:r>
              <a:rPr sz="2158" spc="4" dirty="0">
                <a:solidFill>
                  <a:srgbClr val="FF0000"/>
                </a:solidFill>
                <a:latin typeface="Lucida Sans"/>
                <a:cs typeface="Lucida Sans"/>
              </a:rPr>
              <a:t>❖</a:t>
            </a:r>
            <a:r>
              <a:rPr sz="2158" b="1" spc="4" dirty="0">
                <a:latin typeface="宋体"/>
                <a:cs typeface="宋体"/>
              </a:rPr>
              <a:t>优点：</a:t>
            </a:r>
            <a:endParaRPr sz="2158">
              <a:latin typeface="宋体"/>
              <a:cs typeface="宋体"/>
            </a:endParaRPr>
          </a:p>
          <a:p>
            <a:pPr marL="263521">
              <a:spcBef>
                <a:spcPts val="1208"/>
              </a:spcBef>
            </a:pPr>
            <a:r>
              <a:rPr sz="1992" b="1" spc="-8" dirty="0">
                <a:latin typeface="华文细黑"/>
                <a:cs typeface="华文细黑"/>
              </a:rPr>
              <a:t>对Cache的使用可以有最大的灵活性：</a:t>
            </a:r>
            <a:endParaRPr sz="1992">
              <a:latin typeface="华文细黑"/>
              <a:cs typeface="华文细黑"/>
            </a:endParaRPr>
          </a:p>
          <a:p>
            <a:pPr marL="410565" indent="-147044">
              <a:spcBef>
                <a:spcPts val="1075"/>
              </a:spcBef>
              <a:buChar char="-"/>
              <a:tabLst>
                <a:tab pos="411092" algn="l"/>
              </a:tabLst>
            </a:pPr>
            <a:r>
              <a:rPr sz="1992" b="1" spc="-4" dirty="0">
                <a:latin typeface="华文细黑"/>
                <a:cs typeface="华文细黑"/>
              </a:rPr>
              <a:t>如Cache空闲，能确保新块直接写入</a:t>
            </a:r>
            <a:endParaRPr sz="1992">
              <a:latin typeface="华文细黑"/>
              <a:cs typeface="华文细黑"/>
            </a:endParaRPr>
          </a:p>
          <a:p>
            <a:pPr marL="410565" indent="-147044">
              <a:spcBef>
                <a:spcPts val="1075"/>
              </a:spcBef>
              <a:buChar char="-"/>
              <a:tabLst>
                <a:tab pos="411092" algn="l"/>
              </a:tabLst>
            </a:pPr>
            <a:r>
              <a:rPr sz="1992" b="1" spc="-8" dirty="0">
                <a:latin typeface="华文细黑"/>
                <a:cs typeface="华文细黑"/>
              </a:rPr>
              <a:t>如Cache已满，也可方便地选择一个Cache块来替换</a:t>
            </a:r>
            <a:endParaRPr sz="1992">
              <a:latin typeface="华文细黑"/>
              <a:cs typeface="华文细黑"/>
            </a:endParaRPr>
          </a:p>
          <a:p>
            <a:pPr marL="10541">
              <a:spcBef>
                <a:spcPts val="1560"/>
              </a:spcBef>
            </a:pPr>
            <a:r>
              <a:rPr sz="2158" spc="4" dirty="0">
                <a:solidFill>
                  <a:srgbClr val="FF0000"/>
                </a:solidFill>
                <a:latin typeface="Lucida Sans"/>
                <a:cs typeface="Lucida Sans"/>
              </a:rPr>
              <a:t>❖</a:t>
            </a:r>
            <a:r>
              <a:rPr sz="2158" b="1" spc="4" dirty="0">
                <a:latin typeface="宋体"/>
                <a:cs typeface="宋体"/>
              </a:rPr>
              <a:t>缺点：</a:t>
            </a:r>
            <a:endParaRPr sz="2158">
              <a:latin typeface="宋体"/>
              <a:cs typeface="宋体"/>
            </a:endParaRPr>
          </a:p>
          <a:p>
            <a:pPr marL="246128" marR="252980" indent="16865">
              <a:lnSpc>
                <a:spcPct val="125200"/>
              </a:lnSpc>
              <a:spcBef>
                <a:spcPts val="843"/>
              </a:spcBef>
            </a:pPr>
            <a:r>
              <a:rPr sz="1992" b="1" spc="-8" dirty="0">
                <a:latin typeface="华文细黑"/>
                <a:cs typeface="华文细黑"/>
              </a:rPr>
              <a:t>在执行Cache读写操作时，主存地址中的块地址要与  Cache中所有Tag都比较后，才能知晓是否不命中</a:t>
            </a:r>
            <a:endParaRPr sz="1992">
              <a:latin typeface="华文细黑"/>
              <a:cs typeface="华文细黑"/>
            </a:endParaRPr>
          </a:p>
          <a:p>
            <a:pPr marL="246128" marR="100665" indent="16865">
              <a:lnSpc>
                <a:spcPct val="125000"/>
              </a:lnSpc>
              <a:spcBef>
                <a:spcPts val="950"/>
              </a:spcBef>
            </a:pPr>
            <a:r>
              <a:rPr sz="1992" b="1" spc="-4" dirty="0">
                <a:latin typeface="华文细黑"/>
                <a:cs typeface="华文细黑"/>
              </a:rPr>
              <a:t>由于实现这一比较操作的电路过多过于复杂，实现成本</a:t>
            </a:r>
            <a:r>
              <a:rPr sz="1992" b="1" spc="-8" dirty="0">
                <a:latin typeface="华文细黑"/>
                <a:cs typeface="华文细黑"/>
              </a:rPr>
              <a:t>太高而难以实用，因此仅在Cache容量很小时采用</a:t>
            </a:r>
            <a:endParaRPr sz="1992">
              <a:latin typeface="华文细黑"/>
              <a:cs typeface="华文细黑"/>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7993" y="446281"/>
            <a:ext cx="4940104" cy="333425"/>
          </a:xfrm>
          <a:prstGeom prst="rect">
            <a:avLst/>
          </a:prstGeom>
        </p:spPr>
        <p:txBody>
          <a:bodyPr vert="horz" wrap="square" lIns="0" tIns="0" rIns="0" bIns="0" rtlCol="0" anchor="ctr">
            <a:spAutoFit/>
          </a:bodyPr>
          <a:lstStyle/>
          <a:p>
            <a:pPr marL="11625">
              <a:lnSpc>
                <a:spcPts val="2594"/>
              </a:lnSpc>
            </a:pPr>
            <a:r>
              <a:rPr sz="2471" spc="-5" dirty="0" err="1">
                <a:solidFill>
                  <a:srgbClr val="C00000"/>
                </a:solidFill>
                <a:latin typeface="黑体"/>
                <a:cs typeface="黑体"/>
              </a:rPr>
              <a:t>Cache与主存之间的映射</a:t>
            </a:r>
            <a:r>
              <a:rPr sz="2471" spc="-5" dirty="0">
                <a:solidFill>
                  <a:srgbClr val="C00000"/>
                </a:solidFill>
                <a:latin typeface="黑体"/>
                <a:cs typeface="黑体"/>
              </a:rPr>
              <a:t> </a:t>
            </a:r>
            <a:r>
              <a:rPr sz="2471" spc="-9" dirty="0">
                <a:solidFill>
                  <a:srgbClr val="C00000"/>
                </a:solidFill>
                <a:latin typeface="宋体"/>
                <a:cs typeface="宋体"/>
              </a:rPr>
              <a:t>—</a:t>
            </a:r>
            <a:r>
              <a:rPr sz="2471" spc="27" dirty="0">
                <a:solidFill>
                  <a:srgbClr val="C00000"/>
                </a:solidFill>
                <a:latin typeface="宋体"/>
                <a:cs typeface="宋体"/>
              </a:rPr>
              <a:t> </a:t>
            </a:r>
            <a:r>
              <a:rPr sz="2471" dirty="0">
                <a:solidFill>
                  <a:srgbClr val="C00000"/>
                </a:solidFill>
                <a:latin typeface="黑体"/>
                <a:cs typeface="黑体"/>
              </a:rPr>
              <a:t>组相联</a:t>
            </a:r>
          </a:p>
        </p:txBody>
      </p:sp>
      <p:sp>
        <p:nvSpPr>
          <p:cNvPr id="3" name="object 3"/>
          <p:cNvSpPr txBox="1"/>
          <p:nvPr/>
        </p:nvSpPr>
        <p:spPr>
          <a:xfrm>
            <a:off x="2446322" y="1152601"/>
            <a:ext cx="7322396" cy="1999971"/>
          </a:xfrm>
          <a:prstGeom prst="rect">
            <a:avLst/>
          </a:prstGeom>
        </p:spPr>
        <p:txBody>
          <a:bodyPr vert="horz" wrap="square" lIns="0" tIns="0" rIns="0" bIns="0" rtlCol="0">
            <a:spAutoFit/>
          </a:bodyPr>
          <a:lstStyle/>
          <a:p>
            <a:pPr marL="11625"/>
            <a:r>
              <a:rPr sz="2197" spc="9" dirty="0">
                <a:solidFill>
                  <a:srgbClr val="FF0000"/>
                </a:solidFill>
                <a:latin typeface="Wingdings"/>
                <a:cs typeface="Wingdings"/>
              </a:rPr>
              <a:t></a:t>
            </a:r>
            <a:r>
              <a:rPr sz="2197" b="1" spc="9" dirty="0">
                <a:latin typeface="宋体"/>
                <a:cs typeface="宋体"/>
              </a:rPr>
              <a:t>组相联映射（</a:t>
            </a:r>
            <a:r>
              <a:rPr sz="2197" b="1" spc="9" dirty="0">
                <a:latin typeface="Times New Roman"/>
                <a:cs typeface="Times New Roman"/>
              </a:rPr>
              <a:t>Set </a:t>
            </a:r>
            <a:r>
              <a:rPr sz="2197" b="1" dirty="0">
                <a:latin typeface="Times New Roman"/>
                <a:cs typeface="Times New Roman"/>
              </a:rPr>
              <a:t>Associative</a:t>
            </a:r>
            <a:r>
              <a:rPr sz="2197" b="1" spc="-105" dirty="0">
                <a:latin typeface="Times New Roman"/>
                <a:cs typeface="Times New Roman"/>
              </a:rPr>
              <a:t> </a:t>
            </a:r>
            <a:r>
              <a:rPr sz="2197" b="1" dirty="0">
                <a:latin typeface="Times New Roman"/>
                <a:cs typeface="Times New Roman"/>
              </a:rPr>
              <a:t>Mapping</a:t>
            </a:r>
            <a:r>
              <a:rPr sz="2197" b="1" dirty="0">
                <a:latin typeface="宋体"/>
                <a:cs typeface="宋体"/>
              </a:rPr>
              <a:t>）</a:t>
            </a:r>
            <a:endParaRPr sz="2197">
              <a:latin typeface="宋体"/>
              <a:cs typeface="宋体"/>
            </a:endParaRPr>
          </a:p>
          <a:p>
            <a:pPr marL="446378">
              <a:spcBef>
                <a:spcPts val="471"/>
              </a:spcBef>
            </a:pPr>
            <a:r>
              <a:rPr sz="1647" spc="5" dirty="0">
                <a:solidFill>
                  <a:srgbClr val="001ADC"/>
                </a:solidFill>
                <a:latin typeface="Wingdings"/>
                <a:cs typeface="Wingdings"/>
              </a:rPr>
              <a:t></a:t>
            </a:r>
            <a:r>
              <a:rPr sz="1647" b="1" spc="5" dirty="0">
                <a:latin typeface="宋体"/>
                <a:cs typeface="宋体"/>
              </a:rPr>
              <a:t>映射关系：</a:t>
            </a:r>
            <a:r>
              <a:rPr sz="1647" b="1" spc="5" dirty="0">
                <a:latin typeface="Times New Roman"/>
                <a:cs typeface="Times New Roman"/>
              </a:rPr>
              <a:t>Cache</a:t>
            </a:r>
            <a:r>
              <a:rPr sz="1647" b="1" dirty="0">
                <a:latin typeface="Times New Roman"/>
                <a:cs typeface="Times New Roman"/>
              </a:rPr>
              <a:t> </a:t>
            </a:r>
            <a:r>
              <a:rPr sz="1647" b="1" spc="-5" dirty="0">
                <a:latin typeface="宋体"/>
                <a:cs typeface="宋体"/>
              </a:rPr>
              <a:t>分成</a:t>
            </a:r>
            <a:r>
              <a:rPr sz="1647" b="1" spc="-420" dirty="0">
                <a:latin typeface="宋体"/>
                <a:cs typeface="宋体"/>
              </a:rPr>
              <a:t> </a:t>
            </a:r>
            <a:r>
              <a:rPr sz="1647" b="1" dirty="0">
                <a:solidFill>
                  <a:srgbClr val="FB0028"/>
                </a:solidFill>
                <a:latin typeface="Times New Roman"/>
                <a:cs typeface="Times New Roman"/>
              </a:rPr>
              <a:t>K</a:t>
            </a:r>
            <a:r>
              <a:rPr sz="1647" b="1" spc="-9" dirty="0">
                <a:solidFill>
                  <a:srgbClr val="FB0028"/>
                </a:solidFill>
                <a:latin typeface="Times New Roman"/>
                <a:cs typeface="Times New Roman"/>
              </a:rPr>
              <a:t> </a:t>
            </a:r>
            <a:r>
              <a:rPr sz="1647" b="1" spc="-5" dirty="0">
                <a:latin typeface="宋体"/>
                <a:cs typeface="宋体"/>
              </a:rPr>
              <a:t>组，每组分成</a:t>
            </a:r>
            <a:r>
              <a:rPr sz="1647" b="1" spc="-408" dirty="0">
                <a:latin typeface="宋体"/>
                <a:cs typeface="宋体"/>
              </a:rPr>
              <a:t> </a:t>
            </a:r>
            <a:r>
              <a:rPr sz="1647" b="1" dirty="0">
                <a:solidFill>
                  <a:srgbClr val="FB0028"/>
                </a:solidFill>
                <a:latin typeface="Times New Roman"/>
                <a:cs typeface="Times New Roman"/>
              </a:rPr>
              <a:t>L</a:t>
            </a:r>
            <a:r>
              <a:rPr sz="1647" b="1" spc="-5" dirty="0">
                <a:solidFill>
                  <a:srgbClr val="FB0028"/>
                </a:solidFill>
                <a:latin typeface="Times New Roman"/>
                <a:cs typeface="Times New Roman"/>
              </a:rPr>
              <a:t> </a:t>
            </a:r>
            <a:r>
              <a:rPr sz="1647" b="1" dirty="0">
                <a:latin typeface="宋体"/>
                <a:cs typeface="宋体"/>
              </a:rPr>
              <a:t>块（</a:t>
            </a:r>
            <a:r>
              <a:rPr sz="1647" b="1" dirty="0">
                <a:latin typeface="Times New Roman"/>
                <a:cs typeface="Times New Roman"/>
              </a:rPr>
              <a:t>L</a:t>
            </a:r>
            <a:r>
              <a:rPr sz="1647" b="1" dirty="0">
                <a:latin typeface="宋体"/>
                <a:cs typeface="宋体"/>
              </a:rPr>
              <a:t>即为路数）；主存的块</a:t>
            </a:r>
            <a:r>
              <a:rPr sz="1647" b="1" spc="-412" dirty="0">
                <a:latin typeface="宋体"/>
                <a:cs typeface="宋体"/>
              </a:rPr>
              <a:t> </a:t>
            </a:r>
            <a:r>
              <a:rPr sz="1647" b="1" dirty="0">
                <a:solidFill>
                  <a:srgbClr val="FB0028"/>
                </a:solidFill>
                <a:latin typeface="Times New Roman"/>
                <a:cs typeface="Times New Roman"/>
              </a:rPr>
              <a:t>J</a:t>
            </a:r>
            <a:endParaRPr sz="1647">
              <a:latin typeface="Times New Roman"/>
              <a:cs typeface="Times New Roman"/>
            </a:endParaRPr>
          </a:p>
          <a:p>
            <a:pPr marL="623649"/>
            <a:r>
              <a:rPr sz="1647" b="1" dirty="0">
                <a:latin typeface="宋体"/>
                <a:cs typeface="宋体"/>
              </a:rPr>
              <a:t>以下列原则映射到</a:t>
            </a:r>
            <a:r>
              <a:rPr sz="1647" b="1" spc="-412" dirty="0">
                <a:latin typeface="宋体"/>
                <a:cs typeface="宋体"/>
              </a:rPr>
              <a:t> </a:t>
            </a:r>
            <a:r>
              <a:rPr sz="1647" b="1" spc="-5" dirty="0">
                <a:latin typeface="Times New Roman"/>
                <a:cs typeface="Times New Roman"/>
              </a:rPr>
              <a:t>Cache</a:t>
            </a:r>
            <a:r>
              <a:rPr sz="1647" b="1" spc="-14" dirty="0">
                <a:latin typeface="Times New Roman"/>
                <a:cs typeface="Times New Roman"/>
              </a:rPr>
              <a:t> </a:t>
            </a:r>
            <a:r>
              <a:rPr sz="1647" b="1" spc="-5" dirty="0">
                <a:latin typeface="宋体"/>
                <a:cs typeface="宋体"/>
              </a:rPr>
              <a:t>的</a:t>
            </a:r>
            <a:r>
              <a:rPr sz="1647" b="1" spc="-5" dirty="0">
                <a:solidFill>
                  <a:srgbClr val="FB0028"/>
                </a:solidFill>
                <a:latin typeface="宋体"/>
                <a:cs typeface="宋体"/>
              </a:rPr>
              <a:t>组</a:t>
            </a:r>
            <a:r>
              <a:rPr sz="1647" b="1" spc="-412" dirty="0">
                <a:solidFill>
                  <a:srgbClr val="FB0028"/>
                </a:solidFill>
                <a:latin typeface="宋体"/>
                <a:cs typeface="宋体"/>
              </a:rPr>
              <a:t> </a:t>
            </a:r>
            <a:r>
              <a:rPr sz="1647" b="1" spc="-5" dirty="0">
                <a:solidFill>
                  <a:srgbClr val="FB0028"/>
                </a:solidFill>
                <a:latin typeface="Times New Roman"/>
                <a:cs typeface="Times New Roman"/>
              </a:rPr>
              <a:t>I</a:t>
            </a:r>
            <a:r>
              <a:rPr sz="1647" b="1" spc="-9" dirty="0">
                <a:solidFill>
                  <a:srgbClr val="FB0028"/>
                </a:solidFill>
                <a:latin typeface="Times New Roman"/>
                <a:cs typeface="Times New Roman"/>
              </a:rPr>
              <a:t> </a:t>
            </a:r>
            <a:r>
              <a:rPr sz="1647" b="1" dirty="0">
                <a:latin typeface="宋体"/>
                <a:cs typeface="宋体"/>
              </a:rPr>
              <a:t>中的任何一块。</a:t>
            </a:r>
            <a:endParaRPr sz="1647">
              <a:latin typeface="宋体"/>
              <a:cs typeface="宋体"/>
            </a:endParaRPr>
          </a:p>
          <a:p>
            <a:pPr marL="1074096">
              <a:spcBef>
                <a:spcPts val="371"/>
              </a:spcBef>
            </a:pPr>
            <a:r>
              <a:rPr sz="1647" b="1" spc="-5" dirty="0">
                <a:solidFill>
                  <a:srgbClr val="FB0028"/>
                </a:solidFill>
                <a:latin typeface="Times New Roman"/>
                <a:cs typeface="Times New Roman"/>
              </a:rPr>
              <a:t>I </a:t>
            </a:r>
            <a:r>
              <a:rPr sz="1647" b="1" dirty="0">
                <a:solidFill>
                  <a:srgbClr val="FB0028"/>
                </a:solidFill>
                <a:latin typeface="Times New Roman"/>
                <a:cs typeface="Times New Roman"/>
              </a:rPr>
              <a:t>=  J  mod</a:t>
            </a:r>
            <a:r>
              <a:rPr sz="1647" b="1" spc="-96" dirty="0">
                <a:solidFill>
                  <a:srgbClr val="FB0028"/>
                </a:solidFill>
                <a:latin typeface="Times New Roman"/>
                <a:cs typeface="Times New Roman"/>
              </a:rPr>
              <a:t> </a:t>
            </a:r>
            <a:r>
              <a:rPr sz="1647" b="1" dirty="0">
                <a:solidFill>
                  <a:srgbClr val="FB0028"/>
                </a:solidFill>
                <a:latin typeface="Times New Roman"/>
                <a:cs typeface="Times New Roman"/>
              </a:rPr>
              <a:t>K</a:t>
            </a:r>
            <a:endParaRPr sz="1647">
              <a:latin typeface="Times New Roman"/>
              <a:cs typeface="Times New Roman"/>
            </a:endParaRPr>
          </a:p>
          <a:p>
            <a:pPr marL="446378">
              <a:spcBef>
                <a:spcPts val="220"/>
              </a:spcBef>
            </a:pPr>
            <a:r>
              <a:rPr sz="1647" spc="5" dirty="0">
                <a:solidFill>
                  <a:srgbClr val="001ADC"/>
                </a:solidFill>
                <a:latin typeface="Wingdings"/>
                <a:cs typeface="Wingdings"/>
              </a:rPr>
              <a:t></a:t>
            </a:r>
            <a:r>
              <a:rPr sz="1647" b="1" spc="5" dirty="0">
                <a:latin typeface="宋体"/>
                <a:cs typeface="宋体"/>
              </a:rPr>
              <a:t>实际上主存与</a:t>
            </a:r>
            <a:r>
              <a:rPr sz="1647" b="1" spc="5" dirty="0">
                <a:latin typeface="Times New Roman"/>
                <a:cs typeface="Times New Roman"/>
              </a:rPr>
              <a:t>Cache</a:t>
            </a:r>
            <a:r>
              <a:rPr sz="1647" b="1" spc="5" dirty="0">
                <a:latin typeface="宋体"/>
                <a:cs typeface="宋体"/>
              </a:rPr>
              <a:t>都分成</a:t>
            </a:r>
            <a:r>
              <a:rPr sz="1647" b="1" spc="-426" dirty="0">
                <a:latin typeface="宋体"/>
                <a:cs typeface="宋体"/>
              </a:rPr>
              <a:t> </a:t>
            </a:r>
            <a:r>
              <a:rPr sz="1647" b="1" dirty="0">
                <a:latin typeface="Times New Roman"/>
                <a:cs typeface="Times New Roman"/>
              </a:rPr>
              <a:t>K </a:t>
            </a:r>
            <a:r>
              <a:rPr sz="1647" b="1" dirty="0">
                <a:latin typeface="宋体"/>
                <a:cs typeface="宋体"/>
              </a:rPr>
              <a:t>组，主存每一组内的块数与</a:t>
            </a:r>
            <a:r>
              <a:rPr sz="1647" b="1" dirty="0">
                <a:latin typeface="Times New Roman"/>
                <a:cs typeface="Times New Roman"/>
              </a:rPr>
              <a:t>Cache</a:t>
            </a:r>
            <a:r>
              <a:rPr sz="1647" b="1" dirty="0">
                <a:latin typeface="宋体"/>
                <a:cs typeface="宋体"/>
              </a:rPr>
              <a:t>一组内的</a:t>
            </a:r>
            <a:endParaRPr sz="1647">
              <a:latin typeface="宋体"/>
              <a:cs typeface="宋体"/>
            </a:endParaRPr>
          </a:p>
          <a:p>
            <a:pPr marL="623649"/>
            <a:r>
              <a:rPr sz="1647" b="1" dirty="0">
                <a:latin typeface="宋体"/>
                <a:cs typeface="宋体"/>
              </a:rPr>
              <a:t>块数不一致，主存组</a:t>
            </a:r>
            <a:r>
              <a:rPr sz="1647" b="1" dirty="0">
                <a:latin typeface="Times New Roman"/>
                <a:cs typeface="Times New Roman"/>
              </a:rPr>
              <a:t>M</a:t>
            </a:r>
            <a:r>
              <a:rPr sz="1647" b="1" dirty="0">
                <a:latin typeface="宋体"/>
                <a:cs typeface="宋体"/>
              </a:rPr>
              <a:t>内的某一块只能映射到</a:t>
            </a:r>
            <a:r>
              <a:rPr sz="1647" b="1" dirty="0">
                <a:latin typeface="Times New Roman"/>
                <a:cs typeface="Times New Roman"/>
              </a:rPr>
              <a:t>Cache</a:t>
            </a:r>
            <a:r>
              <a:rPr sz="1647" b="1" dirty="0">
                <a:latin typeface="宋体"/>
                <a:cs typeface="宋体"/>
              </a:rPr>
              <a:t>组</a:t>
            </a:r>
            <a:r>
              <a:rPr sz="1647" b="1" dirty="0">
                <a:latin typeface="Times New Roman"/>
                <a:cs typeface="Times New Roman"/>
              </a:rPr>
              <a:t>M</a:t>
            </a:r>
            <a:r>
              <a:rPr sz="1647" b="1" dirty="0">
                <a:latin typeface="宋体"/>
                <a:cs typeface="宋体"/>
              </a:rPr>
              <a:t>内，但可以是组</a:t>
            </a:r>
            <a:endParaRPr sz="1647">
              <a:latin typeface="宋体"/>
              <a:cs typeface="宋体"/>
            </a:endParaRPr>
          </a:p>
          <a:p>
            <a:pPr marL="623649"/>
            <a:r>
              <a:rPr sz="1647" b="1" dirty="0">
                <a:latin typeface="Times New Roman"/>
                <a:cs typeface="Times New Roman"/>
              </a:rPr>
              <a:t>M</a:t>
            </a:r>
            <a:r>
              <a:rPr sz="1647" b="1" dirty="0">
                <a:latin typeface="宋体"/>
                <a:cs typeface="宋体"/>
              </a:rPr>
              <a:t>内的任意一块。</a:t>
            </a:r>
            <a:endParaRPr sz="1647">
              <a:latin typeface="宋体"/>
              <a:cs typeface="宋体"/>
            </a:endParaRPr>
          </a:p>
        </p:txBody>
      </p:sp>
      <p:sp>
        <p:nvSpPr>
          <p:cNvPr id="4" name="object 4"/>
          <p:cNvSpPr/>
          <p:nvPr/>
        </p:nvSpPr>
        <p:spPr>
          <a:xfrm>
            <a:off x="2172977" y="3494442"/>
            <a:ext cx="7886731" cy="2457266"/>
          </a:xfrm>
          <a:custGeom>
            <a:avLst/>
            <a:gdLst/>
            <a:ahLst/>
            <a:cxnLst/>
            <a:rect l="l" t="t" r="r" b="b"/>
            <a:pathLst>
              <a:path w="8616950" h="2684779">
                <a:moveTo>
                  <a:pt x="0" y="2684399"/>
                </a:moveTo>
                <a:lnTo>
                  <a:pt x="8616950" y="2684399"/>
                </a:lnTo>
                <a:lnTo>
                  <a:pt x="8616950" y="0"/>
                </a:lnTo>
                <a:lnTo>
                  <a:pt x="0" y="0"/>
                </a:lnTo>
                <a:lnTo>
                  <a:pt x="0" y="2684399"/>
                </a:lnTo>
                <a:close/>
              </a:path>
            </a:pathLst>
          </a:custGeom>
          <a:ln w="9525">
            <a:solidFill>
              <a:srgbClr val="FB0028"/>
            </a:solidFill>
          </a:ln>
        </p:spPr>
        <p:txBody>
          <a:bodyPr wrap="square" lIns="0" tIns="0" rIns="0" bIns="0" rtlCol="0"/>
          <a:lstStyle/>
          <a:p>
            <a:endParaRPr sz="1647"/>
          </a:p>
        </p:txBody>
      </p:sp>
      <p:sp>
        <p:nvSpPr>
          <p:cNvPr id="5" name="object 5"/>
          <p:cNvSpPr/>
          <p:nvPr/>
        </p:nvSpPr>
        <p:spPr>
          <a:xfrm>
            <a:off x="5998710" y="3773296"/>
            <a:ext cx="4036356" cy="589907"/>
          </a:xfrm>
          <a:prstGeom prst="rect">
            <a:avLst/>
          </a:prstGeom>
          <a:blipFill>
            <a:blip r:embed="rId2" cstate="print"/>
            <a:stretch>
              <a:fillRect/>
            </a:stretch>
          </a:blipFill>
        </p:spPr>
        <p:txBody>
          <a:bodyPr wrap="square" lIns="0" tIns="0" rIns="0" bIns="0" rtlCol="0"/>
          <a:lstStyle/>
          <a:p>
            <a:endParaRPr sz="1647"/>
          </a:p>
        </p:txBody>
      </p:sp>
      <p:sp>
        <p:nvSpPr>
          <p:cNvPr id="6" name="object 6"/>
          <p:cNvSpPr/>
          <p:nvPr/>
        </p:nvSpPr>
        <p:spPr>
          <a:xfrm>
            <a:off x="5998710" y="3773296"/>
            <a:ext cx="4036356" cy="589907"/>
          </a:xfrm>
          <a:custGeom>
            <a:avLst/>
            <a:gdLst/>
            <a:ahLst/>
            <a:cxnLst/>
            <a:rect l="l" t="t" r="r" b="b"/>
            <a:pathLst>
              <a:path w="4410075" h="644525">
                <a:moveTo>
                  <a:pt x="0" y="644525"/>
                </a:moveTo>
                <a:lnTo>
                  <a:pt x="4410075" y="644525"/>
                </a:lnTo>
                <a:lnTo>
                  <a:pt x="4410075" y="0"/>
                </a:lnTo>
                <a:lnTo>
                  <a:pt x="0" y="0"/>
                </a:lnTo>
                <a:lnTo>
                  <a:pt x="0" y="644525"/>
                </a:lnTo>
                <a:close/>
              </a:path>
            </a:pathLst>
          </a:custGeom>
          <a:ln w="4763">
            <a:solidFill>
              <a:srgbClr val="000000"/>
            </a:solidFill>
          </a:ln>
        </p:spPr>
        <p:txBody>
          <a:bodyPr wrap="square" lIns="0" tIns="0" rIns="0" bIns="0" rtlCol="0"/>
          <a:lstStyle/>
          <a:p>
            <a:endParaRPr sz="1647"/>
          </a:p>
        </p:txBody>
      </p:sp>
      <p:sp>
        <p:nvSpPr>
          <p:cNvPr id="7" name="object 7"/>
          <p:cNvSpPr/>
          <p:nvPr/>
        </p:nvSpPr>
        <p:spPr>
          <a:xfrm>
            <a:off x="2199130" y="3773296"/>
            <a:ext cx="3325910" cy="589907"/>
          </a:xfrm>
          <a:prstGeom prst="rect">
            <a:avLst/>
          </a:prstGeom>
          <a:blipFill>
            <a:blip r:embed="rId3" cstate="print"/>
            <a:stretch>
              <a:fillRect/>
            </a:stretch>
          </a:blipFill>
        </p:spPr>
        <p:txBody>
          <a:bodyPr wrap="square" lIns="0" tIns="0" rIns="0" bIns="0" rtlCol="0"/>
          <a:lstStyle/>
          <a:p>
            <a:endParaRPr sz="1647"/>
          </a:p>
        </p:txBody>
      </p:sp>
      <p:sp>
        <p:nvSpPr>
          <p:cNvPr id="8" name="object 8"/>
          <p:cNvSpPr/>
          <p:nvPr/>
        </p:nvSpPr>
        <p:spPr>
          <a:xfrm>
            <a:off x="2199131" y="3773296"/>
            <a:ext cx="3326141" cy="589907"/>
          </a:xfrm>
          <a:custGeom>
            <a:avLst/>
            <a:gdLst/>
            <a:ahLst/>
            <a:cxnLst/>
            <a:rect l="l" t="t" r="r" b="b"/>
            <a:pathLst>
              <a:path w="3634104" h="644525">
                <a:moveTo>
                  <a:pt x="0" y="644525"/>
                </a:moveTo>
                <a:lnTo>
                  <a:pt x="3633851" y="644525"/>
                </a:lnTo>
                <a:lnTo>
                  <a:pt x="3633851" y="0"/>
                </a:lnTo>
                <a:lnTo>
                  <a:pt x="0" y="0"/>
                </a:lnTo>
                <a:lnTo>
                  <a:pt x="0" y="644525"/>
                </a:lnTo>
                <a:close/>
              </a:path>
            </a:pathLst>
          </a:custGeom>
          <a:ln w="4763">
            <a:solidFill>
              <a:srgbClr val="000000"/>
            </a:solidFill>
          </a:ln>
        </p:spPr>
        <p:txBody>
          <a:bodyPr wrap="square" lIns="0" tIns="0" rIns="0" bIns="0" rtlCol="0"/>
          <a:lstStyle/>
          <a:p>
            <a:endParaRPr sz="1647"/>
          </a:p>
        </p:txBody>
      </p:sp>
      <p:sp>
        <p:nvSpPr>
          <p:cNvPr id="9" name="object 9"/>
          <p:cNvSpPr/>
          <p:nvPr/>
        </p:nvSpPr>
        <p:spPr>
          <a:xfrm>
            <a:off x="2318274" y="4008735"/>
            <a:ext cx="473669" cy="117982"/>
          </a:xfrm>
          <a:custGeom>
            <a:avLst/>
            <a:gdLst/>
            <a:ahLst/>
            <a:cxnLst/>
            <a:rect l="l" t="t" r="r" b="b"/>
            <a:pathLst>
              <a:path w="517525" h="128904">
                <a:moveTo>
                  <a:pt x="0" y="128587"/>
                </a:moveTo>
                <a:lnTo>
                  <a:pt x="517525" y="128587"/>
                </a:lnTo>
                <a:lnTo>
                  <a:pt x="517525" y="0"/>
                </a:lnTo>
                <a:lnTo>
                  <a:pt x="0" y="0"/>
                </a:lnTo>
                <a:lnTo>
                  <a:pt x="0" y="128587"/>
                </a:lnTo>
                <a:close/>
              </a:path>
            </a:pathLst>
          </a:custGeom>
          <a:solidFill>
            <a:srgbClr val="B3B3B3"/>
          </a:solidFill>
        </p:spPr>
        <p:txBody>
          <a:bodyPr wrap="square" lIns="0" tIns="0" rIns="0" bIns="0" rtlCol="0"/>
          <a:lstStyle/>
          <a:p>
            <a:endParaRPr sz="1647"/>
          </a:p>
        </p:txBody>
      </p:sp>
      <p:sp>
        <p:nvSpPr>
          <p:cNvPr id="10" name="object 10"/>
          <p:cNvSpPr/>
          <p:nvPr/>
        </p:nvSpPr>
        <p:spPr>
          <a:xfrm>
            <a:off x="2318274" y="4008735"/>
            <a:ext cx="473669" cy="117982"/>
          </a:xfrm>
          <a:custGeom>
            <a:avLst/>
            <a:gdLst/>
            <a:ahLst/>
            <a:cxnLst/>
            <a:rect l="l" t="t" r="r" b="b"/>
            <a:pathLst>
              <a:path w="517525" h="128904">
                <a:moveTo>
                  <a:pt x="0" y="128587"/>
                </a:moveTo>
                <a:lnTo>
                  <a:pt x="517525" y="128587"/>
                </a:lnTo>
                <a:lnTo>
                  <a:pt x="517525" y="0"/>
                </a:lnTo>
                <a:lnTo>
                  <a:pt x="0" y="0"/>
                </a:lnTo>
                <a:lnTo>
                  <a:pt x="0" y="128587"/>
                </a:lnTo>
                <a:close/>
              </a:path>
            </a:pathLst>
          </a:custGeom>
          <a:ln w="4763">
            <a:solidFill>
              <a:srgbClr val="0000FF"/>
            </a:solidFill>
          </a:ln>
        </p:spPr>
        <p:txBody>
          <a:bodyPr wrap="square" lIns="0" tIns="0" rIns="0" bIns="0" rtlCol="0"/>
          <a:lstStyle/>
          <a:p>
            <a:endParaRPr sz="1647"/>
          </a:p>
        </p:txBody>
      </p:sp>
      <p:sp>
        <p:nvSpPr>
          <p:cNvPr id="11" name="object 11"/>
          <p:cNvSpPr/>
          <p:nvPr/>
        </p:nvSpPr>
        <p:spPr>
          <a:xfrm>
            <a:off x="2791943" y="4008677"/>
            <a:ext cx="951986" cy="354525"/>
          </a:xfrm>
          <a:custGeom>
            <a:avLst/>
            <a:gdLst/>
            <a:ahLst/>
            <a:cxnLst/>
            <a:rect l="l" t="t" r="r" b="b"/>
            <a:pathLst>
              <a:path w="1040130" h="387350">
                <a:moveTo>
                  <a:pt x="0" y="387350"/>
                </a:moveTo>
                <a:lnTo>
                  <a:pt x="1039812" y="387350"/>
                </a:lnTo>
                <a:lnTo>
                  <a:pt x="1039812" y="0"/>
                </a:lnTo>
                <a:lnTo>
                  <a:pt x="0" y="0"/>
                </a:lnTo>
                <a:lnTo>
                  <a:pt x="0" y="387350"/>
                </a:lnTo>
                <a:close/>
              </a:path>
            </a:pathLst>
          </a:custGeom>
          <a:solidFill>
            <a:srgbClr val="FFFFFF"/>
          </a:solidFill>
        </p:spPr>
        <p:txBody>
          <a:bodyPr wrap="square" lIns="0" tIns="0" rIns="0" bIns="0" rtlCol="0"/>
          <a:lstStyle/>
          <a:p>
            <a:endParaRPr sz="1647"/>
          </a:p>
        </p:txBody>
      </p:sp>
      <p:sp>
        <p:nvSpPr>
          <p:cNvPr id="12" name="object 12"/>
          <p:cNvSpPr/>
          <p:nvPr/>
        </p:nvSpPr>
        <p:spPr>
          <a:xfrm>
            <a:off x="2791943" y="4008677"/>
            <a:ext cx="951986" cy="354525"/>
          </a:xfrm>
          <a:custGeom>
            <a:avLst/>
            <a:gdLst/>
            <a:ahLst/>
            <a:cxnLst/>
            <a:rect l="l" t="t" r="r" b="b"/>
            <a:pathLst>
              <a:path w="1040130" h="387350">
                <a:moveTo>
                  <a:pt x="0" y="387350"/>
                </a:moveTo>
                <a:lnTo>
                  <a:pt x="1039812" y="387350"/>
                </a:lnTo>
                <a:lnTo>
                  <a:pt x="1039812" y="0"/>
                </a:lnTo>
                <a:lnTo>
                  <a:pt x="0" y="0"/>
                </a:lnTo>
                <a:lnTo>
                  <a:pt x="0" y="387350"/>
                </a:lnTo>
                <a:close/>
              </a:path>
            </a:pathLst>
          </a:custGeom>
          <a:ln w="4763">
            <a:solidFill>
              <a:srgbClr val="000000"/>
            </a:solidFill>
          </a:ln>
        </p:spPr>
        <p:txBody>
          <a:bodyPr wrap="square" lIns="0" tIns="0" rIns="0" bIns="0" rtlCol="0"/>
          <a:lstStyle/>
          <a:p>
            <a:endParaRPr sz="1647"/>
          </a:p>
        </p:txBody>
      </p:sp>
      <p:sp>
        <p:nvSpPr>
          <p:cNvPr id="13" name="object 13"/>
          <p:cNvSpPr txBox="1"/>
          <p:nvPr/>
        </p:nvSpPr>
        <p:spPr>
          <a:xfrm>
            <a:off x="2994220" y="4084466"/>
            <a:ext cx="534113" cy="197105"/>
          </a:xfrm>
          <a:prstGeom prst="rect">
            <a:avLst/>
          </a:prstGeom>
        </p:spPr>
        <p:txBody>
          <a:bodyPr vert="horz" wrap="square" lIns="0" tIns="0" rIns="0" bIns="0" rtlCol="0">
            <a:spAutoFit/>
          </a:bodyPr>
          <a:lstStyle/>
          <a:p>
            <a:pPr marL="11625"/>
            <a:r>
              <a:rPr sz="1281" dirty="0">
                <a:latin typeface="Times New Roman"/>
                <a:cs typeface="Times New Roman"/>
              </a:rPr>
              <a:t>Block</a:t>
            </a:r>
            <a:r>
              <a:rPr sz="1281" spc="-101" dirty="0">
                <a:latin typeface="Times New Roman"/>
                <a:cs typeface="Times New Roman"/>
              </a:rPr>
              <a:t> </a:t>
            </a:r>
            <a:r>
              <a:rPr sz="1281" dirty="0">
                <a:latin typeface="Times New Roman"/>
                <a:cs typeface="Times New Roman"/>
              </a:rPr>
              <a:t>0</a:t>
            </a:r>
            <a:endParaRPr sz="1281">
              <a:latin typeface="Times New Roman"/>
              <a:cs typeface="Times New Roman"/>
            </a:endParaRPr>
          </a:p>
        </p:txBody>
      </p:sp>
      <p:sp>
        <p:nvSpPr>
          <p:cNvPr id="14" name="object 14"/>
          <p:cNvSpPr/>
          <p:nvPr/>
        </p:nvSpPr>
        <p:spPr>
          <a:xfrm>
            <a:off x="3980475" y="4008735"/>
            <a:ext cx="473669" cy="117982"/>
          </a:xfrm>
          <a:custGeom>
            <a:avLst/>
            <a:gdLst/>
            <a:ahLst/>
            <a:cxnLst/>
            <a:rect l="l" t="t" r="r" b="b"/>
            <a:pathLst>
              <a:path w="517525" h="128904">
                <a:moveTo>
                  <a:pt x="0" y="128587"/>
                </a:moveTo>
                <a:lnTo>
                  <a:pt x="517525" y="128587"/>
                </a:lnTo>
                <a:lnTo>
                  <a:pt x="517525" y="0"/>
                </a:lnTo>
                <a:lnTo>
                  <a:pt x="0" y="0"/>
                </a:lnTo>
                <a:lnTo>
                  <a:pt x="0" y="128587"/>
                </a:lnTo>
                <a:close/>
              </a:path>
            </a:pathLst>
          </a:custGeom>
          <a:solidFill>
            <a:srgbClr val="B3B3B3"/>
          </a:solidFill>
        </p:spPr>
        <p:txBody>
          <a:bodyPr wrap="square" lIns="0" tIns="0" rIns="0" bIns="0" rtlCol="0"/>
          <a:lstStyle/>
          <a:p>
            <a:endParaRPr sz="1647"/>
          </a:p>
        </p:txBody>
      </p:sp>
      <p:sp>
        <p:nvSpPr>
          <p:cNvPr id="15" name="object 15"/>
          <p:cNvSpPr/>
          <p:nvPr/>
        </p:nvSpPr>
        <p:spPr>
          <a:xfrm>
            <a:off x="3980475" y="4008735"/>
            <a:ext cx="473669" cy="117982"/>
          </a:xfrm>
          <a:custGeom>
            <a:avLst/>
            <a:gdLst/>
            <a:ahLst/>
            <a:cxnLst/>
            <a:rect l="l" t="t" r="r" b="b"/>
            <a:pathLst>
              <a:path w="517525" h="128904">
                <a:moveTo>
                  <a:pt x="0" y="128587"/>
                </a:moveTo>
                <a:lnTo>
                  <a:pt x="517525" y="128587"/>
                </a:lnTo>
                <a:lnTo>
                  <a:pt x="517525" y="0"/>
                </a:lnTo>
                <a:lnTo>
                  <a:pt x="0" y="0"/>
                </a:lnTo>
                <a:lnTo>
                  <a:pt x="0" y="128587"/>
                </a:lnTo>
                <a:close/>
              </a:path>
            </a:pathLst>
          </a:custGeom>
          <a:ln w="4763">
            <a:solidFill>
              <a:srgbClr val="0000FF"/>
            </a:solidFill>
          </a:ln>
        </p:spPr>
        <p:txBody>
          <a:bodyPr wrap="square" lIns="0" tIns="0" rIns="0" bIns="0" rtlCol="0"/>
          <a:lstStyle/>
          <a:p>
            <a:endParaRPr sz="1647"/>
          </a:p>
        </p:txBody>
      </p:sp>
      <p:sp>
        <p:nvSpPr>
          <p:cNvPr id="16" name="object 16"/>
          <p:cNvSpPr/>
          <p:nvPr/>
        </p:nvSpPr>
        <p:spPr>
          <a:xfrm>
            <a:off x="4454143" y="4008677"/>
            <a:ext cx="951986" cy="354525"/>
          </a:xfrm>
          <a:custGeom>
            <a:avLst/>
            <a:gdLst/>
            <a:ahLst/>
            <a:cxnLst/>
            <a:rect l="l" t="t" r="r" b="b"/>
            <a:pathLst>
              <a:path w="1040129" h="387350">
                <a:moveTo>
                  <a:pt x="0" y="387350"/>
                </a:moveTo>
                <a:lnTo>
                  <a:pt x="1039812" y="387350"/>
                </a:lnTo>
                <a:lnTo>
                  <a:pt x="1039812" y="0"/>
                </a:lnTo>
                <a:lnTo>
                  <a:pt x="0" y="0"/>
                </a:lnTo>
                <a:lnTo>
                  <a:pt x="0" y="387350"/>
                </a:lnTo>
                <a:close/>
              </a:path>
            </a:pathLst>
          </a:custGeom>
          <a:solidFill>
            <a:srgbClr val="FFFFFF"/>
          </a:solidFill>
        </p:spPr>
        <p:txBody>
          <a:bodyPr wrap="square" lIns="0" tIns="0" rIns="0" bIns="0" rtlCol="0"/>
          <a:lstStyle/>
          <a:p>
            <a:endParaRPr sz="1647"/>
          </a:p>
        </p:txBody>
      </p:sp>
      <p:sp>
        <p:nvSpPr>
          <p:cNvPr id="17" name="object 17"/>
          <p:cNvSpPr/>
          <p:nvPr/>
        </p:nvSpPr>
        <p:spPr>
          <a:xfrm>
            <a:off x="4454143" y="4008677"/>
            <a:ext cx="951986" cy="354525"/>
          </a:xfrm>
          <a:custGeom>
            <a:avLst/>
            <a:gdLst/>
            <a:ahLst/>
            <a:cxnLst/>
            <a:rect l="l" t="t" r="r" b="b"/>
            <a:pathLst>
              <a:path w="1040129" h="387350">
                <a:moveTo>
                  <a:pt x="0" y="387350"/>
                </a:moveTo>
                <a:lnTo>
                  <a:pt x="1039812" y="387350"/>
                </a:lnTo>
                <a:lnTo>
                  <a:pt x="1039812" y="0"/>
                </a:lnTo>
                <a:lnTo>
                  <a:pt x="0" y="0"/>
                </a:lnTo>
                <a:lnTo>
                  <a:pt x="0" y="387350"/>
                </a:lnTo>
                <a:close/>
              </a:path>
            </a:pathLst>
          </a:custGeom>
          <a:ln w="4763">
            <a:solidFill>
              <a:srgbClr val="000000"/>
            </a:solidFill>
          </a:ln>
        </p:spPr>
        <p:txBody>
          <a:bodyPr wrap="square" lIns="0" tIns="0" rIns="0" bIns="0" rtlCol="0"/>
          <a:lstStyle/>
          <a:p>
            <a:endParaRPr sz="1647"/>
          </a:p>
        </p:txBody>
      </p:sp>
      <p:sp>
        <p:nvSpPr>
          <p:cNvPr id="18" name="object 18"/>
          <p:cNvSpPr txBox="1"/>
          <p:nvPr/>
        </p:nvSpPr>
        <p:spPr>
          <a:xfrm>
            <a:off x="4656628" y="4084466"/>
            <a:ext cx="534113" cy="197105"/>
          </a:xfrm>
          <a:prstGeom prst="rect">
            <a:avLst/>
          </a:prstGeom>
        </p:spPr>
        <p:txBody>
          <a:bodyPr vert="horz" wrap="square" lIns="0" tIns="0" rIns="0" bIns="0" rtlCol="0">
            <a:spAutoFit/>
          </a:bodyPr>
          <a:lstStyle/>
          <a:p>
            <a:pPr marL="11625"/>
            <a:r>
              <a:rPr sz="1281" dirty="0">
                <a:latin typeface="Times New Roman"/>
                <a:cs typeface="Times New Roman"/>
              </a:rPr>
              <a:t>Block</a:t>
            </a:r>
            <a:r>
              <a:rPr sz="1281" spc="-101" dirty="0">
                <a:latin typeface="Times New Roman"/>
                <a:cs typeface="Times New Roman"/>
              </a:rPr>
              <a:t> </a:t>
            </a:r>
            <a:r>
              <a:rPr sz="1281" dirty="0">
                <a:latin typeface="Times New Roman"/>
                <a:cs typeface="Times New Roman"/>
              </a:rPr>
              <a:t>k</a:t>
            </a:r>
            <a:endParaRPr sz="1281">
              <a:latin typeface="Times New Roman"/>
              <a:cs typeface="Times New Roman"/>
            </a:endParaRPr>
          </a:p>
        </p:txBody>
      </p:sp>
      <p:sp>
        <p:nvSpPr>
          <p:cNvPr id="19" name="object 19"/>
          <p:cNvSpPr/>
          <p:nvPr/>
        </p:nvSpPr>
        <p:spPr>
          <a:xfrm>
            <a:off x="2318274" y="5428290"/>
            <a:ext cx="473669" cy="119143"/>
          </a:xfrm>
          <a:custGeom>
            <a:avLst/>
            <a:gdLst/>
            <a:ahLst/>
            <a:cxnLst/>
            <a:rect l="l" t="t" r="r" b="b"/>
            <a:pathLst>
              <a:path w="517525" h="130175">
                <a:moveTo>
                  <a:pt x="0" y="130175"/>
                </a:moveTo>
                <a:lnTo>
                  <a:pt x="517525" y="130175"/>
                </a:lnTo>
                <a:lnTo>
                  <a:pt x="517525" y="0"/>
                </a:lnTo>
                <a:lnTo>
                  <a:pt x="0" y="0"/>
                </a:lnTo>
                <a:lnTo>
                  <a:pt x="0" y="130175"/>
                </a:lnTo>
                <a:close/>
              </a:path>
            </a:pathLst>
          </a:custGeom>
          <a:solidFill>
            <a:srgbClr val="B3B3B3"/>
          </a:solidFill>
        </p:spPr>
        <p:txBody>
          <a:bodyPr wrap="square" lIns="0" tIns="0" rIns="0" bIns="0" rtlCol="0"/>
          <a:lstStyle/>
          <a:p>
            <a:endParaRPr sz="1647"/>
          </a:p>
        </p:txBody>
      </p:sp>
      <p:sp>
        <p:nvSpPr>
          <p:cNvPr id="20" name="object 20"/>
          <p:cNvSpPr/>
          <p:nvPr/>
        </p:nvSpPr>
        <p:spPr>
          <a:xfrm>
            <a:off x="2318274" y="5428290"/>
            <a:ext cx="473669" cy="119143"/>
          </a:xfrm>
          <a:custGeom>
            <a:avLst/>
            <a:gdLst/>
            <a:ahLst/>
            <a:cxnLst/>
            <a:rect l="l" t="t" r="r" b="b"/>
            <a:pathLst>
              <a:path w="517525" h="130175">
                <a:moveTo>
                  <a:pt x="0" y="130175"/>
                </a:moveTo>
                <a:lnTo>
                  <a:pt x="517525" y="130175"/>
                </a:lnTo>
                <a:lnTo>
                  <a:pt x="517525" y="0"/>
                </a:lnTo>
                <a:lnTo>
                  <a:pt x="0" y="0"/>
                </a:lnTo>
                <a:lnTo>
                  <a:pt x="0" y="130175"/>
                </a:lnTo>
                <a:close/>
              </a:path>
            </a:pathLst>
          </a:custGeom>
          <a:ln w="4763">
            <a:solidFill>
              <a:srgbClr val="0000FF"/>
            </a:solidFill>
          </a:ln>
        </p:spPr>
        <p:txBody>
          <a:bodyPr wrap="square" lIns="0" tIns="0" rIns="0" bIns="0" rtlCol="0"/>
          <a:lstStyle/>
          <a:p>
            <a:endParaRPr sz="1647"/>
          </a:p>
        </p:txBody>
      </p:sp>
      <p:sp>
        <p:nvSpPr>
          <p:cNvPr id="21" name="object 21"/>
          <p:cNvSpPr/>
          <p:nvPr/>
        </p:nvSpPr>
        <p:spPr>
          <a:xfrm>
            <a:off x="2791943" y="5428290"/>
            <a:ext cx="951986" cy="354525"/>
          </a:xfrm>
          <a:custGeom>
            <a:avLst/>
            <a:gdLst/>
            <a:ahLst/>
            <a:cxnLst/>
            <a:rect l="l" t="t" r="r" b="b"/>
            <a:pathLst>
              <a:path w="1040130" h="387350">
                <a:moveTo>
                  <a:pt x="0" y="387350"/>
                </a:moveTo>
                <a:lnTo>
                  <a:pt x="1039812" y="387350"/>
                </a:lnTo>
                <a:lnTo>
                  <a:pt x="1039812" y="0"/>
                </a:lnTo>
                <a:lnTo>
                  <a:pt x="0" y="0"/>
                </a:lnTo>
                <a:lnTo>
                  <a:pt x="0" y="387350"/>
                </a:lnTo>
                <a:close/>
              </a:path>
            </a:pathLst>
          </a:custGeom>
          <a:ln w="4763">
            <a:solidFill>
              <a:srgbClr val="000000"/>
            </a:solidFill>
          </a:ln>
        </p:spPr>
        <p:txBody>
          <a:bodyPr wrap="square" lIns="0" tIns="0" rIns="0" bIns="0" rtlCol="0"/>
          <a:lstStyle/>
          <a:p>
            <a:endParaRPr sz="1647"/>
          </a:p>
        </p:txBody>
      </p:sp>
      <p:sp>
        <p:nvSpPr>
          <p:cNvPr id="22" name="object 22"/>
          <p:cNvSpPr txBox="1"/>
          <p:nvPr/>
        </p:nvSpPr>
        <p:spPr>
          <a:xfrm>
            <a:off x="2925873" y="5504449"/>
            <a:ext cx="671273" cy="197105"/>
          </a:xfrm>
          <a:prstGeom prst="rect">
            <a:avLst/>
          </a:prstGeom>
        </p:spPr>
        <p:txBody>
          <a:bodyPr vert="horz" wrap="square" lIns="0" tIns="0" rIns="0" bIns="0" rtlCol="0">
            <a:spAutoFit/>
          </a:bodyPr>
          <a:lstStyle/>
          <a:p>
            <a:pPr marL="11625"/>
            <a:r>
              <a:rPr sz="1281" dirty="0">
                <a:latin typeface="Times New Roman"/>
                <a:cs typeface="Times New Roman"/>
              </a:rPr>
              <a:t>Block</a:t>
            </a:r>
            <a:r>
              <a:rPr sz="1281" spc="-91" dirty="0">
                <a:latin typeface="Times New Roman"/>
                <a:cs typeface="Times New Roman"/>
              </a:rPr>
              <a:t> </a:t>
            </a:r>
            <a:r>
              <a:rPr sz="1281" dirty="0">
                <a:latin typeface="Times New Roman"/>
                <a:cs typeface="Times New Roman"/>
              </a:rPr>
              <a:t>k-1</a:t>
            </a:r>
            <a:endParaRPr sz="1281">
              <a:latin typeface="Times New Roman"/>
              <a:cs typeface="Times New Roman"/>
            </a:endParaRPr>
          </a:p>
        </p:txBody>
      </p:sp>
      <p:sp>
        <p:nvSpPr>
          <p:cNvPr id="23" name="object 23"/>
          <p:cNvSpPr/>
          <p:nvPr/>
        </p:nvSpPr>
        <p:spPr>
          <a:xfrm>
            <a:off x="2791943" y="4719239"/>
            <a:ext cx="951986" cy="331278"/>
          </a:xfrm>
          <a:custGeom>
            <a:avLst/>
            <a:gdLst/>
            <a:ahLst/>
            <a:cxnLst/>
            <a:rect l="l" t="t" r="r" b="b"/>
            <a:pathLst>
              <a:path w="1040130" h="361950">
                <a:moveTo>
                  <a:pt x="0" y="315849"/>
                </a:moveTo>
                <a:lnTo>
                  <a:pt x="0" y="0"/>
                </a:lnTo>
                <a:lnTo>
                  <a:pt x="1039876" y="0"/>
                </a:lnTo>
                <a:lnTo>
                  <a:pt x="1039876" y="315849"/>
                </a:lnTo>
                <a:lnTo>
                  <a:pt x="966851" y="293624"/>
                </a:lnTo>
                <a:lnTo>
                  <a:pt x="892175" y="280924"/>
                </a:lnTo>
                <a:lnTo>
                  <a:pt x="817626" y="271399"/>
                </a:lnTo>
                <a:lnTo>
                  <a:pt x="739775" y="271399"/>
                </a:lnTo>
                <a:lnTo>
                  <a:pt x="665226" y="280924"/>
                </a:lnTo>
                <a:lnTo>
                  <a:pt x="590550" y="293624"/>
                </a:lnTo>
                <a:lnTo>
                  <a:pt x="519175" y="315849"/>
                </a:lnTo>
                <a:lnTo>
                  <a:pt x="447675" y="338074"/>
                </a:lnTo>
                <a:lnTo>
                  <a:pt x="373125" y="352425"/>
                </a:lnTo>
                <a:lnTo>
                  <a:pt x="298450" y="361950"/>
                </a:lnTo>
                <a:lnTo>
                  <a:pt x="222250" y="361950"/>
                </a:lnTo>
                <a:lnTo>
                  <a:pt x="147637" y="352425"/>
                </a:lnTo>
                <a:lnTo>
                  <a:pt x="73025" y="338074"/>
                </a:lnTo>
                <a:lnTo>
                  <a:pt x="0" y="315849"/>
                </a:lnTo>
                <a:close/>
              </a:path>
            </a:pathLst>
          </a:custGeom>
          <a:ln w="4763">
            <a:solidFill>
              <a:srgbClr val="000000"/>
            </a:solidFill>
          </a:ln>
        </p:spPr>
        <p:txBody>
          <a:bodyPr wrap="square" lIns="0" tIns="0" rIns="0" bIns="0" rtlCol="0"/>
          <a:lstStyle/>
          <a:p>
            <a:endParaRPr sz="1647"/>
          </a:p>
        </p:txBody>
      </p:sp>
      <p:sp>
        <p:nvSpPr>
          <p:cNvPr id="24" name="object 24"/>
          <p:cNvSpPr/>
          <p:nvPr/>
        </p:nvSpPr>
        <p:spPr>
          <a:xfrm>
            <a:off x="2791943" y="5098522"/>
            <a:ext cx="951986" cy="330116"/>
          </a:xfrm>
          <a:custGeom>
            <a:avLst/>
            <a:gdLst/>
            <a:ahLst/>
            <a:cxnLst/>
            <a:rect l="l" t="t" r="r" b="b"/>
            <a:pathLst>
              <a:path w="1040130" h="360679">
                <a:moveTo>
                  <a:pt x="1039876" y="42799"/>
                </a:moveTo>
                <a:lnTo>
                  <a:pt x="1039876" y="360299"/>
                </a:lnTo>
                <a:lnTo>
                  <a:pt x="0" y="360299"/>
                </a:lnTo>
                <a:lnTo>
                  <a:pt x="0" y="42799"/>
                </a:lnTo>
                <a:lnTo>
                  <a:pt x="73025" y="65024"/>
                </a:lnTo>
                <a:lnTo>
                  <a:pt x="147637" y="80899"/>
                </a:lnTo>
                <a:lnTo>
                  <a:pt x="222250" y="88900"/>
                </a:lnTo>
                <a:lnTo>
                  <a:pt x="298450" y="88900"/>
                </a:lnTo>
                <a:lnTo>
                  <a:pt x="373125" y="80899"/>
                </a:lnTo>
                <a:lnTo>
                  <a:pt x="447675" y="65024"/>
                </a:lnTo>
                <a:lnTo>
                  <a:pt x="519175" y="42799"/>
                </a:lnTo>
                <a:lnTo>
                  <a:pt x="590550" y="22225"/>
                </a:lnTo>
                <a:lnTo>
                  <a:pt x="665226" y="7874"/>
                </a:lnTo>
                <a:lnTo>
                  <a:pt x="739775" y="0"/>
                </a:lnTo>
                <a:lnTo>
                  <a:pt x="817626" y="0"/>
                </a:lnTo>
                <a:lnTo>
                  <a:pt x="892175" y="7874"/>
                </a:lnTo>
                <a:lnTo>
                  <a:pt x="966851" y="22225"/>
                </a:lnTo>
                <a:lnTo>
                  <a:pt x="1039876" y="42799"/>
                </a:lnTo>
                <a:close/>
              </a:path>
            </a:pathLst>
          </a:custGeom>
          <a:ln w="4763">
            <a:solidFill>
              <a:srgbClr val="000000"/>
            </a:solidFill>
          </a:ln>
        </p:spPr>
        <p:txBody>
          <a:bodyPr wrap="square" lIns="0" tIns="0" rIns="0" bIns="0" rtlCol="0"/>
          <a:lstStyle/>
          <a:p>
            <a:endParaRPr sz="1647"/>
          </a:p>
        </p:txBody>
      </p:sp>
      <p:sp>
        <p:nvSpPr>
          <p:cNvPr id="25" name="object 25"/>
          <p:cNvSpPr/>
          <p:nvPr/>
        </p:nvSpPr>
        <p:spPr>
          <a:xfrm>
            <a:off x="2318274" y="4719240"/>
            <a:ext cx="473669" cy="119143"/>
          </a:xfrm>
          <a:custGeom>
            <a:avLst/>
            <a:gdLst/>
            <a:ahLst/>
            <a:cxnLst/>
            <a:rect l="l" t="t" r="r" b="b"/>
            <a:pathLst>
              <a:path w="517525" h="130175">
                <a:moveTo>
                  <a:pt x="0" y="130175"/>
                </a:moveTo>
                <a:lnTo>
                  <a:pt x="517525" y="130175"/>
                </a:lnTo>
                <a:lnTo>
                  <a:pt x="517525" y="0"/>
                </a:lnTo>
                <a:lnTo>
                  <a:pt x="0" y="0"/>
                </a:lnTo>
                <a:lnTo>
                  <a:pt x="0" y="130175"/>
                </a:lnTo>
                <a:close/>
              </a:path>
            </a:pathLst>
          </a:custGeom>
          <a:solidFill>
            <a:srgbClr val="B3B3B3"/>
          </a:solidFill>
        </p:spPr>
        <p:txBody>
          <a:bodyPr wrap="square" lIns="0" tIns="0" rIns="0" bIns="0" rtlCol="0"/>
          <a:lstStyle/>
          <a:p>
            <a:endParaRPr sz="1647"/>
          </a:p>
        </p:txBody>
      </p:sp>
      <p:sp>
        <p:nvSpPr>
          <p:cNvPr id="26" name="object 26"/>
          <p:cNvSpPr/>
          <p:nvPr/>
        </p:nvSpPr>
        <p:spPr>
          <a:xfrm>
            <a:off x="2318274" y="4719240"/>
            <a:ext cx="473669" cy="119143"/>
          </a:xfrm>
          <a:custGeom>
            <a:avLst/>
            <a:gdLst/>
            <a:ahLst/>
            <a:cxnLst/>
            <a:rect l="l" t="t" r="r" b="b"/>
            <a:pathLst>
              <a:path w="517525" h="130175">
                <a:moveTo>
                  <a:pt x="0" y="130175"/>
                </a:moveTo>
                <a:lnTo>
                  <a:pt x="517525" y="130175"/>
                </a:lnTo>
                <a:lnTo>
                  <a:pt x="517525" y="0"/>
                </a:lnTo>
                <a:lnTo>
                  <a:pt x="0" y="0"/>
                </a:lnTo>
                <a:lnTo>
                  <a:pt x="0" y="130175"/>
                </a:lnTo>
                <a:close/>
              </a:path>
            </a:pathLst>
          </a:custGeom>
          <a:ln w="4763">
            <a:solidFill>
              <a:srgbClr val="0000FF"/>
            </a:solidFill>
          </a:ln>
        </p:spPr>
        <p:txBody>
          <a:bodyPr wrap="square" lIns="0" tIns="0" rIns="0" bIns="0" rtlCol="0"/>
          <a:lstStyle/>
          <a:p>
            <a:endParaRPr sz="1647"/>
          </a:p>
        </p:txBody>
      </p:sp>
      <p:sp>
        <p:nvSpPr>
          <p:cNvPr id="27" name="object 27"/>
          <p:cNvSpPr/>
          <p:nvPr/>
        </p:nvSpPr>
        <p:spPr>
          <a:xfrm>
            <a:off x="2791943" y="4363261"/>
            <a:ext cx="951986" cy="356269"/>
          </a:xfrm>
          <a:custGeom>
            <a:avLst/>
            <a:gdLst/>
            <a:ahLst/>
            <a:cxnLst/>
            <a:rect l="l" t="t" r="r" b="b"/>
            <a:pathLst>
              <a:path w="1040130" h="389254">
                <a:moveTo>
                  <a:pt x="0" y="388937"/>
                </a:moveTo>
                <a:lnTo>
                  <a:pt x="1039812" y="388937"/>
                </a:lnTo>
                <a:lnTo>
                  <a:pt x="1039812" y="0"/>
                </a:lnTo>
                <a:lnTo>
                  <a:pt x="0" y="0"/>
                </a:lnTo>
                <a:lnTo>
                  <a:pt x="0" y="388937"/>
                </a:lnTo>
                <a:close/>
              </a:path>
            </a:pathLst>
          </a:custGeom>
          <a:solidFill>
            <a:srgbClr val="E6E6E6"/>
          </a:solidFill>
        </p:spPr>
        <p:txBody>
          <a:bodyPr wrap="square" lIns="0" tIns="0" rIns="0" bIns="0" rtlCol="0"/>
          <a:lstStyle/>
          <a:p>
            <a:endParaRPr sz="1647"/>
          </a:p>
        </p:txBody>
      </p:sp>
      <p:sp>
        <p:nvSpPr>
          <p:cNvPr id="28" name="object 28"/>
          <p:cNvSpPr/>
          <p:nvPr/>
        </p:nvSpPr>
        <p:spPr>
          <a:xfrm>
            <a:off x="2791943" y="4363261"/>
            <a:ext cx="951986" cy="356269"/>
          </a:xfrm>
          <a:custGeom>
            <a:avLst/>
            <a:gdLst/>
            <a:ahLst/>
            <a:cxnLst/>
            <a:rect l="l" t="t" r="r" b="b"/>
            <a:pathLst>
              <a:path w="1040130" h="389254">
                <a:moveTo>
                  <a:pt x="0" y="388937"/>
                </a:moveTo>
                <a:lnTo>
                  <a:pt x="1039812" y="388937"/>
                </a:lnTo>
                <a:lnTo>
                  <a:pt x="1039812" y="0"/>
                </a:lnTo>
                <a:lnTo>
                  <a:pt x="0" y="0"/>
                </a:lnTo>
                <a:lnTo>
                  <a:pt x="0" y="388937"/>
                </a:lnTo>
                <a:close/>
              </a:path>
            </a:pathLst>
          </a:custGeom>
          <a:ln w="4763">
            <a:solidFill>
              <a:srgbClr val="000000"/>
            </a:solidFill>
          </a:ln>
        </p:spPr>
        <p:txBody>
          <a:bodyPr wrap="square" lIns="0" tIns="0" rIns="0" bIns="0" rtlCol="0"/>
          <a:lstStyle/>
          <a:p>
            <a:endParaRPr sz="1647"/>
          </a:p>
        </p:txBody>
      </p:sp>
      <p:sp>
        <p:nvSpPr>
          <p:cNvPr id="29" name="object 29"/>
          <p:cNvSpPr txBox="1"/>
          <p:nvPr/>
        </p:nvSpPr>
        <p:spPr>
          <a:xfrm>
            <a:off x="2994220" y="4439107"/>
            <a:ext cx="534113" cy="197105"/>
          </a:xfrm>
          <a:prstGeom prst="rect">
            <a:avLst/>
          </a:prstGeom>
        </p:spPr>
        <p:txBody>
          <a:bodyPr vert="horz" wrap="square" lIns="0" tIns="0" rIns="0" bIns="0" rtlCol="0">
            <a:spAutoFit/>
          </a:bodyPr>
          <a:lstStyle/>
          <a:p>
            <a:pPr marL="11625"/>
            <a:r>
              <a:rPr sz="1281" dirty="0">
                <a:latin typeface="Times New Roman"/>
                <a:cs typeface="Times New Roman"/>
              </a:rPr>
              <a:t>Block</a:t>
            </a:r>
            <a:r>
              <a:rPr sz="1281" spc="-101" dirty="0">
                <a:latin typeface="Times New Roman"/>
                <a:cs typeface="Times New Roman"/>
              </a:rPr>
              <a:t> </a:t>
            </a:r>
            <a:r>
              <a:rPr sz="1281" dirty="0">
                <a:latin typeface="Times New Roman"/>
                <a:cs typeface="Times New Roman"/>
              </a:rPr>
              <a:t>1</a:t>
            </a:r>
            <a:endParaRPr sz="1281">
              <a:latin typeface="Times New Roman"/>
              <a:cs typeface="Times New Roman"/>
            </a:endParaRPr>
          </a:p>
        </p:txBody>
      </p:sp>
      <p:sp>
        <p:nvSpPr>
          <p:cNvPr id="30" name="object 30"/>
          <p:cNvSpPr/>
          <p:nvPr/>
        </p:nvSpPr>
        <p:spPr>
          <a:xfrm>
            <a:off x="2318274" y="4363321"/>
            <a:ext cx="473669" cy="142391"/>
          </a:xfrm>
          <a:custGeom>
            <a:avLst/>
            <a:gdLst/>
            <a:ahLst/>
            <a:cxnLst/>
            <a:rect l="l" t="t" r="r" b="b"/>
            <a:pathLst>
              <a:path w="517525" h="155575">
                <a:moveTo>
                  <a:pt x="0" y="155575"/>
                </a:moveTo>
                <a:lnTo>
                  <a:pt x="517525" y="155575"/>
                </a:lnTo>
                <a:lnTo>
                  <a:pt x="517525" y="0"/>
                </a:lnTo>
                <a:lnTo>
                  <a:pt x="0" y="0"/>
                </a:lnTo>
                <a:lnTo>
                  <a:pt x="0" y="155575"/>
                </a:lnTo>
                <a:close/>
              </a:path>
            </a:pathLst>
          </a:custGeom>
          <a:solidFill>
            <a:srgbClr val="B3B3B3"/>
          </a:solidFill>
        </p:spPr>
        <p:txBody>
          <a:bodyPr wrap="square" lIns="0" tIns="0" rIns="0" bIns="0" rtlCol="0"/>
          <a:lstStyle/>
          <a:p>
            <a:endParaRPr sz="1647"/>
          </a:p>
        </p:txBody>
      </p:sp>
      <p:sp>
        <p:nvSpPr>
          <p:cNvPr id="31" name="object 31"/>
          <p:cNvSpPr/>
          <p:nvPr/>
        </p:nvSpPr>
        <p:spPr>
          <a:xfrm>
            <a:off x="2318274" y="4363321"/>
            <a:ext cx="473669" cy="142391"/>
          </a:xfrm>
          <a:custGeom>
            <a:avLst/>
            <a:gdLst/>
            <a:ahLst/>
            <a:cxnLst/>
            <a:rect l="l" t="t" r="r" b="b"/>
            <a:pathLst>
              <a:path w="517525" h="155575">
                <a:moveTo>
                  <a:pt x="0" y="155575"/>
                </a:moveTo>
                <a:lnTo>
                  <a:pt x="517525" y="155575"/>
                </a:lnTo>
                <a:lnTo>
                  <a:pt x="517525" y="0"/>
                </a:lnTo>
                <a:lnTo>
                  <a:pt x="0" y="0"/>
                </a:lnTo>
                <a:lnTo>
                  <a:pt x="0" y="155575"/>
                </a:lnTo>
                <a:close/>
              </a:path>
            </a:pathLst>
          </a:custGeom>
          <a:ln w="4763">
            <a:solidFill>
              <a:srgbClr val="0000FF"/>
            </a:solidFill>
          </a:ln>
        </p:spPr>
        <p:txBody>
          <a:bodyPr wrap="square" lIns="0" tIns="0" rIns="0" bIns="0" rtlCol="0"/>
          <a:lstStyle/>
          <a:p>
            <a:endParaRPr sz="1647"/>
          </a:p>
        </p:txBody>
      </p:sp>
      <p:sp>
        <p:nvSpPr>
          <p:cNvPr id="32" name="object 32"/>
          <p:cNvSpPr/>
          <p:nvPr/>
        </p:nvSpPr>
        <p:spPr>
          <a:xfrm>
            <a:off x="4454143" y="4363261"/>
            <a:ext cx="951986" cy="356269"/>
          </a:xfrm>
          <a:custGeom>
            <a:avLst/>
            <a:gdLst/>
            <a:ahLst/>
            <a:cxnLst/>
            <a:rect l="l" t="t" r="r" b="b"/>
            <a:pathLst>
              <a:path w="1040129" h="389254">
                <a:moveTo>
                  <a:pt x="0" y="388937"/>
                </a:moveTo>
                <a:lnTo>
                  <a:pt x="1039812" y="388937"/>
                </a:lnTo>
                <a:lnTo>
                  <a:pt x="1039812" y="0"/>
                </a:lnTo>
                <a:lnTo>
                  <a:pt x="0" y="0"/>
                </a:lnTo>
                <a:lnTo>
                  <a:pt x="0" y="388937"/>
                </a:lnTo>
                <a:close/>
              </a:path>
            </a:pathLst>
          </a:custGeom>
          <a:solidFill>
            <a:srgbClr val="E6E6E6"/>
          </a:solidFill>
        </p:spPr>
        <p:txBody>
          <a:bodyPr wrap="square" lIns="0" tIns="0" rIns="0" bIns="0" rtlCol="0"/>
          <a:lstStyle/>
          <a:p>
            <a:endParaRPr sz="1647"/>
          </a:p>
        </p:txBody>
      </p:sp>
      <p:sp>
        <p:nvSpPr>
          <p:cNvPr id="33" name="object 33"/>
          <p:cNvSpPr/>
          <p:nvPr/>
        </p:nvSpPr>
        <p:spPr>
          <a:xfrm>
            <a:off x="4454143" y="4363261"/>
            <a:ext cx="951986" cy="356269"/>
          </a:xfrm>
          <a:custGeom>
            <a:avLst/>
            <a:gdLst/>
            <a:ahLst/>
            <a:cxnLst/>
            <a:rect l="l" t="t" r="r" b="b"/>
            <a:pathLst>
              <a:path w="1040129" h="389254">
                <a:moveTo>
                  <a:pt x="0" y="388937"/>
                </a:moveTo>
                <a:lnTo>
                  <a:pt x="1039812" y="388937"/>
                </a:lnTo>
                <a:lnTo>
                  <a:pt x="1039812" y="0"/>
                </a:lnTo>
                <a:lnTo>
                  <a:pt x="0" y="0"/>
                </a:lnTo>
                <a:lnTo>
                  <a:pt x="0" y="388937"/>
                </a:lnTo>
                <a:close/>
              </a:path>
            </a:pathLst>
          </a:custGeom>
          <a:ln w="4763">
            <a:solidFill>
              <a:srgbClr val="000000"/>
            </a:solidFill>
          </a:ln>
        </p:spPr>
        <p:txBody>
          <a:bodyPr wrap="square" lIns="0" tIns="0" rIns="0" bIns="0" rtlCol="0"/>
          <a:lstStyle/>
          <a:p>
            <a:endParaRPr sz="1647"/>
          </a:p>
        </p:txBody>
      </p:sp>
      <p:sp>
        <p:nvSpPr>
          <p:cNvPr id="34" name="object 34"/>
          <p:cNvSpPr txBox="1"/>
          <p:nvPr/>
        </p:nvSpPr>
        <p:spPr>
          <a:xfrm>
            <a:off x="4566544" y="4439107"/>
            <a:ext cx="708469" cy="197105"/>
          </a:xfrm>
          <a:prstGeom prst="rect">
            <a:avLst/>
          </a:prstGeom>
        </p:spPr>
        <p:txBody>
          <a:bodyPr vert="horz" wrap="square" lIns="0" tIns="0" rIns="0" bIns="0" rtlCol="0">
            <a:spAutoFit/>
          </a:bodyPr>
          <a:lstStyle/>
          <a:p>
            <a:pPr marL="11625"/>
            <a:r>
              <a:rPr sz="1281" dirty="0">
                <a:latin typeface="Times New Roman"/>
                <a:cs typeface="Times New Roman"/>
              </a:rPr>
              <a:t>Block</a:t>
            </a:r>
            <a:r>
              <a:rPr sz="1281" spc="-96" dirty="0">
                <a:latin typeface="Times New Roman"/>
                <a:cs typeface="Times New Roman"/>
              </a:rPr>
              <a:t> </a:t>
            </a:r>
            <a:r>
              <a:rPr sz="1281" dirty="0">
                <a:latin typeface="Times New Roman"/>
                <a:cs typeface="Times New Roman"/>
              </a:rPr>
              <a:t>k+1</a:t>
            </a:r>
            <a:endParaRPr sz="1281">
              <a:latin typeface="Times New Roman"/>
              <a:cs typeface="Times New Roman"/>
            </a:endParaRPr>
          </a:p>
        </p:txBody>
      </p:sp>
      <p:sp>
        <p:nvSpPr>
          <p:cNvPr id="35" name="object 35"/>
          <p:cNvSpPr/>
          <p:nvPr/>
        </p:nvSpPr>
        <p:spPr>
          <a:xfrm>
            <a:off x="3980475" y="4363261"/>
            <a:ext cx="473669" cy="120888"/>
          </a:xfrm>
          <a:custGeom>
            <a:avLst/>
            <a:gdLst/>
            <a:ahLst/>
            <a:cxnLst/>
            <a:rect l="l" t="t" r="r" b="b"/>
            <a:pathLst>
              <a:path w="517525" h="132079">
                <a:moveTo>
                  <a:pt x="0" y="131762"/>
                </a:moveTo>
                <a:lnTo>
                  <a:pt x="517525" y="131762"/>
                </a:lnTo>
                <a:lnTo>
                  <a:pt x="517525" y="0"/>
                </a:lnTo>
                <a:lnTo>
                  <a:pt x="0" y="0"/>
                </a:lnTo>
                <a:lnTo>
                  <a:pt x="0" y="131762"/>
                </a:lnTo>
                <a:close/>
              </a:path>
            </a:pathLst>
          </a:custGeom>
          <a:solidFill>
            <a:srgbClr val="B3B3B3"/>
          </a:solidFill>
        </p:spPr>
        <p:txBody>
          <a:bodyPr wrap="square" lIns="0" tIns="0" rIns="0" bIns="0" rtlCol="0"/>
          <a:lstStyle/>
          <a:p>
            <a:endParaRPr sz="1647"/>
          </a:p>
        </p:txBody>
      </p:sp>
      <p:sp>
        <p:nvSpPr>
          <p:cNvPr id="36" name="object 36"/>
          <p:cNvSpPr/>
          <p:nvPr/>
        </p:nvSpPr>
        <p:spPr>
          <a:xfrm>
            <a:off x="3980475" y="4363261"/>
            <a:ext cx="473669" cy="120888"/>
          </a:xfrm>
          <a:custGeom>
            <a:avLst/>
            <a:gdLst/>
            <a:ahLst/>
            <a:cxnLst/>
            <a:rect l="l" t="t" r="r" b="b"/>
            <a:pathLst>
              <a:path w="517525" h="132079">
                <a:moveTo>
                  <a:pt x="0" y="131762"/>
                </a:moveTo>
                <a:lnTo>
                  <a:pt x="517525" y="131762"/>
                </a:lnTo>
                <a:lnTo>
                  <a:pt x="517525" y="0"/>
                </a:lnTo>
                <a:lnTo>
                  <a:pt x="0" y="0"/>
                </a:lnTo>
                <a:lnTo>
                  <a:pt x="0" y="131762"/>
                </a:lnTo>
                <a:close/>
              </a:path>
            </a:pathLst>
          </a:custGeom>
          <a:ln w="4763">
            <a:solidFill>
              <a:srgbClr val="0000FF"/>
            </a:solidFill>
          </a:ln>
        </p:spPr>
        <p:txBody>
          <a:bodyPr wrap="square" lIns="0" tIns="0" rIns="0" bIns="0" rtlCol="0"/>
          <a:lstStyle/>
          <a:p>
            <a:endParaRPr sz="1647"/>
          </a:p>
        </p:txBody>
      </p:sp>
      <p:sp>
        <p:nvSpPr>
          <p:cNvPr id="37" name="object 37"/>
          <p:cNvSpPr/>
          <p:nvPr/>
        </p:nvSpPr>
        <p:spPr>
          <a:xfrm>
            <a:off x="3980475" y="5428290"/>
            <a:ext cx="473669" cy="119143"/>
          </a:xfrm>
          <a:custGeom>
            <a:avLst/>
            <a:gdLst/>
            <a:ahLst/>
            <a:cxnLst/>
            <a:rect l="l" t="t" r="r" b="b"/>
            <a:pathLst>
              <a:path w="517525" h="130175">
                <a:moveTo>
                  <a:pt x="0" y="130175"/>
                </a:moveTo>
                <a:lnTo>
                  <a:pt x="517525" y="130175"/>
                </a:lnTo>
                <a:lnTo>
                  <a:pt x="517525" y="0"/>
                </a:lnTo>
                <a:lnTo>
                  <a:pt x="0" y="0"/>
                </a:lnTo>
                <a:lnTo>
                  <a:pt x="0" y="130175"/>
                </a:lnTo>
                <a:close/>
              </a:path>
            </a:pathLst>
          </a:custGeom>
          <a:solidFill>
            <a:srgbClr val="B3B3B3"/>
          </a:solidFill>
        </p:spPr>
        <p:txBody>
          <a:bodyPr wrap="square" lIns="0" tIns="0" rIns="0" bIns="0" rtlCol="0"/>
          <a:lstStyle/>
          <a:p>
            <a:endParaRPr sz="1647"/>
          </a:p>
        </p:txBody>
      </p:sp>
      <p:sp>
        <p:nvSpPr>
          <p:cNvPr id="38" name="object 38"/>
          <p:cNvSpPr txBox="1"/>
          <p:nvPr/>
        </p:nvSpPr>
        <p:spPr>
          <a:xfrm>
            <a:off x="2412846" y="3787943"/>
            <a:ext cx="265603" cy="197105"/>
          </a:xfrm>
          <a:prstGeom prst="rect">
            <a:avLst/>
          </a:prstGeom>
        </p:spPr>
        <p:txBody>
          <a:bodyPr vert="horz" wrap="square" lIns="0" tIns="0" rIns="0" bIns="0" rtlCol="0">
            <a:spAutoFit/>
          </a:bodyPr>
          <a:lstStyle/>
          <a:p>
            <a:pPr marL="11625"/>
            <a:r>
              <a:rPr sz="1281" spc="-96" dirty="0">
                <a:latin typeface="Times New Roman"/>
                <a:cs typeface="Times New Roman"/>
              </a:rPr>
              <a:t>T</a:t>
            </a:r>
            <a:r>
              <a:rPr sz="1281" dirty="0">
                <a:latin typeface="Times New Roman"/>
                <a:cs typeface="Times New Roman"/>
              </a:rPr>
              <a:t>ag</a:t>
            </a:r>
            <a:endParaRPr sz="1281">
              <a:latin typeface="Times New Roman"/>
              <a:cs typeface="Times New Roman"/>
            </a:endParaRPr>
          </a:p>
        </p:txBody>
      </p:sp>
      <p:sp>
        <p:nvSpPr>
          <p:cNvPr id="39" name="object 39"/>
          <p:cNvSpPr txBox="1"/>
          <p:nvPr/>
        </p:nvSpPr>
        <p:spPr>
          <a:xfrm>
            <a:off x="7523865" y="3552444"/>
            <a:ext cx="967679" cy="197105"/>
          </a:xfrm>
          <a:prstGeom prst="rect">
            <a:avLst/>
          </a:prstGeom>
        </p:spPr>
        <p:txBody>
          <a:bodyPr vert="horz" wrap="square" lIns="0" tIns="0" rIns="0" bIns="0" rtlCol="0">
            <a:spAutoFit/>
          </a:bodyPr>
          <a:lstStyle/>
          <a:p>
            <a:pPr marL="11625"/>
            <a:r>
              <a:rPr sz="1281" dirty="0">
                <a:latin typeface="Times New Roman"/>
                <a:cs typeface="Times New Roman"/>
              </a:rPr>
              <a:t>Main</a:t>
            </a:r>
            <a:r>
              <a:rPr sz="1281" spc="-82" dirty="0">
                <a:latin typeface="Times New Roman"/>
                <a:cs typeface="Times New Roman"/>
              </a:rPr>
              <a:t> </a:t>
            </a:r>
            <a:r>
              <a:rPr sz="1281" spc="-5" dirty="0">
                <a:latin typeface="Times New Roman"/>
                <a:cs typeface="Times New Roman"/>
              </a:rPr>
              <a:t>Memory</a:t>
            </a:r>
            <a:endParaRPr sz="1281">
              <a:latin typeface="Times New Roman"/>
              <a:cs typeface="Times New Roman"/>
            </a:endParaRPr>
          </a:p>
        </p:txBody>
      </p:sp>
      <p:sp>
        <p:nvSpPr>
          <p:cNvPr id="40" name="object 40"/>
          <p:cNvSpPr/>
          <p:nvPr/>
        </p:nvSpPr>
        <p:spPr>
          <a:xfrm>
            <a:off x="4454143" y="4719239"/>
            <a:ext cx="951986" cy="331278"/>
          </a:xfrm>
          <a:custGeom>
            <a:avLst/>
            <a:gdLst/>
            <a:ahLst/>
            <a:cxnLst/>
            <a:rect l="l" t="t" r="r" b="b"/>
            <a:pathLst>
              <a:path w="1040129" h="361950">
                <a:moveTo>
                  <a:pt x="0" y="315849"/>
                </a:moveTo>
                <a:lnTo>
                  <a:pt x="0" y="0"/>
                </a:lnTo>
                <a:lnTo>
                  <a:pt x="1039876" y="0"/>
                </a:lnTo>
                <a:lnTo>
                  <a:pt x="1039876" y="315849"/>
                </a:lnTo>
                <a:lnTo>
                  <a:pt x="966851" y="293624"/>
                </a:lnTo>
                <a:lnTo>
                  <a:pt x="892175" y="280924"/>
                </a:lnTo>
                <a:lnTo>
                  <a:pt x="817626" y="271399"/>
                </a:lnTo>
                <a:lnTo>
                  <a:pt x="741426" y="271399"/>
                </a:lnTo>
                <a:lnTo>
                  <a:pt x="666750" y="280924"/>
                </a:lnTo>
                <a:lnTo>
                  <a:pt x="592201" y="293624"/>
                </a:lnTo>
                <a:lnTo>
                  <a:pt x="519175" y="315849"/>
                </a:lnTo>
                <a:lnTo>
                  <a:pt x="446150" y="338074"/>
                </a:lnTo>
                <a:lnTo>
                  <a:pt x="374650" y="352425"/>
                </a:lnTo>
                <a:lnTo>
                  <a:pt x="296925" y="361950"/>
                </a:lnTo>
                <a:lnTo>
                  <a:pt x="222250" y="361950"/>
                </a:lnTo>
                <a:lnTo>
                  <a:pt x="147574" y="352425"/>
                </a:lnTo>
                <a:lnTo>
                  <a:pt x="73025" y="338074"/>
                </a:lnTo>
                <a:lnTo>
                  <a:pt x="0" y="315849"/>
                </a:lnTo>
                <a:close/>
              </a:path>
            </a:pathLst>
          </a:custGeom>
          <a:ln w="4763">
            <a:solidFill>
              <a:srgbClr val="000000"/>
            </a:solidFill>
          </a:ln>
        </p:spPr>
        <p:txBody>
          <a:bodyPr wrap="square" lIns="0" tIns="0" rIns="0" bIns="0" rtlCol="0"/>
          <a:lstStyle/>
          <a:p>
            <a:endParaRPr sz="1647"/>
          </a:p>
        </p:txBody>
      </p:sp>
      <p:sp>
        <p:nvSpPr>
          <p:cNvPr id="41" name="object 41"/>
          <p:cNvSpPr/>
          <p:nvPr/>
        </p:nvSpPr>
        <p:spPr>
          <a:xfrm>
            <a:off x="4454143" y="5098522"/>
            <a:ext cx="951986" cy="330116"/>
          </a:xfrm>
          <a:custGeom>
            <a:avLst/>
            <a:gdLst/>
            <a:ahLst/>
            <a:cxnLst/>
            <a:rect l="l" t="t" r="r" b="b"/>
            <a:pathLst>
              <a:path w="1040129" h="360679">
                <a:moveTo>
                  <a:pt x="1039876" y="42799"/>
                </a:moveTo>
                <a:lnTo>
                  <a:pt x="1039876" y="360299"/>
                </a:lnTo>
                <a:lnTo>
                  <a:pt x="0" y="360299"/>
                </a:lnTo>
                <a:lnTo>
                  <a:pt x="0" y="42799"/>
                </a:lnTo>
                <a:lnTo>
                  <a:pt x="73025" y="65024"/>
                </a:lnTo>
                <a:lnTo>
                  <a:pt x="147574" y="80899"/>
                </a:lnTo>
                <a:lnTo>
                  <a:pt x="222250" y="88900"/>
                </a:lnTo>
                <a:lnTo>
                  <a:pt x="296925" y="88900"/>
                </a:lnTo>
                <a:lnTo>
                  <a:pt x="374650" y="80899"/>
                </a:lnTo>
                <a:lnTo>
                  <a:pt x="446150" y="65024"/>
                </a:lnTo>
                <a:lnTo>
                  <a:pt x="519175" y="42799"/>
                </a:lnTo>
                <a:lnTo>
                  <a:pt x="592201" y="22225"/>
                </a:lnTo>
                <a:lnTo>
                  <a:pt x="666750" y="7874"/>
                </a:lnTo>
                <a:lnTo>
                  <a:pt x="741426" y="0"/>
                </a:lnTo>
                <a:lnTo>
                  <a:pt x="817626" y="0"/>
                </a:lnTo>
                <a:lnTo>
                  <a:pt x="892175" y="7874"/>
                </a:lnTo>
                <a:lnTo>
                  <a:pt x="966851" y="22225"/>
                </a:lnTo>
                <a:lnTo>
                  <a:pt x="1039876" y="42799"/>
                </a:lnTo>
                <a:close/>
              </a:path>
            </a:pathLst>
          </a:custGeom>
          <a:ln w="4763">
            <a:solidFill>
              <a:srgbClr val="000000"/>
            </a:solidFill>
          </a:ln>
        </p:spPr>
        <p:txBody>
          <a:bodyPr wrap="square" lIns="0" tIns="0" rIns="0" bIns="0" rtlCol="0"/>
          <a:lstStyle/>
          <a:p>
            <a:endParaRPr sz="1647"/>
          </a:p>
        </p:txBody>
      </p:sp>
      <p:sp>
        <p:nvSpPr>
          <p:cNvPr id="42" name="object 42"/>
          <p:cNvSpPr/>
          <p:nvPr/>
        </p:nvSpPr>
        <p:spPr>
          <a:xfrm>
            <a:off x="3980475" y="4719240"/>
            <a:ext cx="473669" cy="119143"/>
          </a:xfrm>
          <a:custGeom>
            <a:avLst/>
            <a:gdLst/>
            <a:ahLst/>
            <a:cxnLst/>
            <a:rect l="l" t="t" r="r" b="b"/>
            <a:pathLst>
              <a:path w="517525" h="130175">
                <a:moveTo>
                  <a:pt x="0" y="130175"/>
                </a:moveTo>
                <a:lnTo>
                  <a:pt x="517525" y="130175"/>
                </a:lnTo>
                <a:lnTo>
                  <a:pt x="517525" y="0"/>
                </a:lnTo>
                <a:lnTo>
                  <a:pt x="0" y="0"/>
                </a:lnTo>
                <a:lnTo>
                  <a:pt x="0" y="130175"/>
                </a:lnTo>
                <a:close/>
              </a:path>
            </a:pathLst>
          </a:custGeom>
          <a:solidFill>
            <a:srgbClr val="B3B3B3"/>
          </a:solidFill>
        </p:spPr>
        <p:txBody>
          <a:bodyPr wrap="square" lIns="0" tIns="0" rIns="0" bIns="0" rtlCol="0"/>
          <a:lstStyle/>
          <a:p>
            <a:endParaRPr sz="1647"/>
          </a:p>
        </p:txBody>
      </p:sp>
      <p:sp>
        <p:nvSpPr>
          <p:cNvPr id="43" name="object 43"/>
          <p:cNvSpPr/>
          <p:nvPr/>
        </p:nvSpPr>
        <p:spPr>
          <a:xfrm>
            <a:off x="3980475" y="4719240"/>
            <a:ext cx="473669" cy="119143"/>
          </a:xfrm>
          <a:custGeom>
            <a:avLst/>
            <a:gdLst/>
            <a:ahLst/>
            <a:cxnLst/>
            <a:rect l="l" t="t" r="r" b="b"/>
            <a:pathLst>
              <a:path w="517525" h="130175">
                <a:moveTo>
                  <a:pt x="0" y="130175"/>
                </a:moveTo>
                <a:lnTo>
                  <a:pt x="517525" y="130175"/>
                </a:lnTo>
                <a:lnTo>
                  <a:pt x="517525" y="0"/>
                </a:lnTo>
                <a:lnTo>
                  <a:pt x="0" y="0"/>
                </a:lnTo>
                <a:lnTo>
                  <a:pt x="0" y="130175"/>
                </a:lnTo>
                <a:close/>
              </a:path>
            </a:pathLst>
          </a:custGeom>
          <a:ln w="4763">
            <a:solidFill>
              <a:srgbClr val="0000FF"/>
            </a:solidFill>
          </a:ln>
        </p:spPr>
        <p:txBody>
          <a:bodyPr wrap="square" lIns="0" tIns="0" rIns="0" bIns="0" rtlCol="0"/>
          <a:lstStyle/>
          <a:p>
            <a:endParaRPr sz="1647"/>
          </a:p>
        </p:txBody>
      </p:sp>
      <p:sp>
        <p:nvSpPr>
          <p:cNvPr id="44" name="object 44"/>
          <p:cNvSpPr txBox="1"/>
          <p:nvPr/>
        </p:nvSpPr>
        <p:spPr>
          <a:xfrm>
            <a:off x="4075208" y="3787943"/>
            <a:ext cx="265603" cy="197105"/>
          </a:xfrm>
          <a:prstGeom prst="rect">
            <a:avLst/>
          </a:prstGeom>
        </p:spPr>
        <p:txBody>
          <a:bodyPr vert="horz" wrap="square" lIns="0" tIns="0" rIns="0" bIns="0" rtlCol="0">
            <a:spAutoFit/>
          </a:bodyPr>
          <a:lstStyle/>
          <a:p>
            <a:pPr marL="11625"/>
            <a:r>
              <a:rPr sz="1281" spc="-96" dirty="0">
                <a:latin typeface="Times New Roman"/>
                <a:cs typeface="Times New Roman"/>
              </a:rPr>
              <a:t>T</a:t>
            </a:r>
            <a:r>
              <a:rPr sz="1281" dirty="0">
                <a:latin typeface="Times New Roman"/>
                <a:cs typeface="Times New Roman"/>
              </a:rPr>
              <a:t>ag</a:t>
            </a:r>
            <a:endParaRPr sz="1281">
              <a:latin typeface="Times New Roman"/>
              <a:cs typeface="Times New Roman"/>
            </a:endParaRPr>
          </a:p>
        </p:txBody>
      </p:sp>
      <p:sp>
        <p:nvSpPr>
          <p:cNvPr id="45" name="object 45"/>
          <p:cNvSpPr txBox="1"/>
          <p:nvPr/>
        </p:nvSpPr>
        <p:spPr>
          <a:xfrm>
            <a:off x="3787635" y="4142468"/>
            <a:ext cx="353362" cy="197105"/>
          </a:xfrm>
          <a:prstGeom prst="rect">
            <a:avLst/>
          </a:prstGeom>
        </p:spPr>
        <p:txBody>
          <a:bodyPr vert="horz" wrap="square" lIns="0" tIns="0" rIns="0" bIns="0" rtlCol="0">
            <a:spAutoFit/>
          </a:bodyPr>
          <a:lstStyle/>
          <a:p>
            <a:pPr marL="11625"/>
            <a:r>
              <a:rPr sz="1281" dirty="0">
                <a:solidFill>
                  <a:srgbClr val="FF0000"/>
                </a:solidFill>
                <a:latin typeface="Times New Roman"/>
                <a:cs typeface="Times New Roman"/>
              </a:rPr>
              <a:t>Set</a:t>
            </a:r>
            <a:r>
              <a:rPr sz="1281" spc="-96" dirty="0">
                <a:solidFill>
                  <a:srgbClr val="FF0000"/>
                </a:solidFill>
                <a:latin typeface="Times New Roman"/>
                <a:cs typeface="Times New Roman"/>
              </a:rPr>
              <a:t> </a:t>
            </a:r>
            <a:r>
              <a:rPr sz="1281" dirty="0">
                <a:solidFill>
                  <a:srgbClr val="FF0000"/>
                </a:solidFill>
                <a:latin typeface="Times New Roman"/>
                <a:cs typeface="Times New Roman"/>
              </a:rPr>
              <a:t>0</a:t>
            </a:r>
            <a:endParaRPr sz="1281">
              <a:latin typeface="Times New Roman"/>
              <a:cs typeface="Times New Roman"/>
            </a:endParaRPr>
          </a:p>
        </p:txBody>
      </p:sp>
      <p:sp>
        <p:nvSpPr>
          <p:cNvPr id="46" name="object 46"/>
          <p:cNvSpPr txBox="1"/>
          <p:nvPr/>
        </p:nvSpPr>
        <p:spPr>
          <a:xfrm>
            <a:off x="3810766" y="4545116"/>
            <a:ext cx="353362" cy="197105"/>
          </a:xfrm>
          <a:prstGeom prst="rect">
            <a:avLst/>
          </a:prstGeom>
        </p:spPr>
        <p:txBody>
          <a:bodyPr vert="horz" wrap="square" lIns="0" tIns="0" rIns="0" bIns="0" rtlCol="0">
            <a:spAutoFit/>
          </a:bodyPr>
          <a:lstStyle/>
          <a:p>
            <a:pPr marL="11625"/>
            <a:r>
              <a:rPr sz="1281" dirty="0">
                <a:solidFill>
                  <a:srgbClr val="FF0000"/>
                </a:solidFill>
                <a:latin typeface="Times New Roman"/>
                <a:cs typeface="Times New Roman"/>
              </a:rPr>
              <a:t>Set</a:t>
            </a:r>
            <a:r>
              <a:rPr sz="1281" spc="-96" dirty="0">
                <a:solidFill>
                  <a:srgbClr val="FF0000"/>
                </a:solidFill>
                <a:latin typeface="Times New Roman"/>
                <a:cs typeface="Times New Roman"/>
              </a:rPr>
              <a:t> </a:t>
            </a:r>
            <a:r>
              <a:rPr sz="1281" dirty="0">
                <a:solidFill>
                  <a:srgbClr val="FF0000"/>
                </a:solidFill>
                <a:latin typeface="Times New Roman"/>
                <a:cs typeface="Times New Roman"/>
              </a:rPr>
              <a:t>1</a:t>
            </a:r>
            <a:endParaRPr sz="1281">
              <a:latin typeface="Times New Roman"/>
              <a:cs typeface="Times New Roman"/>
            </a:endParaRPr>
          </a:p>
        </p:txBody>
      </p:sp>
      <p:sp>
        <p:nvSpPr>
          <p:cNvPr id="47" name="object 47"/>
          <p:cNvSpPr txBox="1"/>
          <p:nvPr/>
        </p:nvSpPr>
        <p:spPr>
          <a:xfrm>
            <a:off x="3800769" y="5610458"/>
            <a:ext cx="114494" cy="197105"/>
          </a:xfrm>
          <a:prstGeom prst="rect">
            <a:avLst/>
          </a:prstGeom>
        </p:spPr>
        <p:txBody>
          <a:bodyPr vert="horz" wrap="square" lIns="0" tIns="0" rIns="0" bIns="0" rtlCol="0">
            <a:spAutoFit/>
          </a:bodyPr>
          <a:lstStyle/>
          <a:p>
            <a:pPr marL="11625"/>
            <a:r>
              <a:rPr sz="1281" dirty="0">
                <a:solidFill>
                  <a:srgbClr val="FF0000"/>
                </a:solidFill>
                <a:latin typeface="Times New Roman"/>
                <a:cs typeface="Times New Roman"/>
              </a:rPr>
              <a:t>S</a:t>
            </a:r>
            <a:endParaRPr sz="1281">
              <a:latin typeface="Times New Roman"/>
              <a:cs typeface="Times New Roman"/>
            </a:endParaRPr>
          </a:p>
        </p:txBody>
      </p:sp>
      <p:graphicFrame>
        <p:nvGraphicFramePr>
          <p:cNvPr id="48" name="object 48"/>
          <p:cNvGraphicFramePr>
            <a:graphicFrameLocks noGrp="1"/>
          </p:cNvGraphicFramePr>
          <p:nvPr/>
        </p:nvGraphicFramePr>
        <p:xfrm>
          <a:off x="3978294" y="5426110"/>
          <a:ext cx="1425365" cy="451003"/>
        </p:xfrm>
        <a:graphic>
          <a:graphicData uri="http://schemas.openxmlformats.org/drawingml/2006/table">
            <a:tbl>
              <a:tblPr firstRow="1" bandRow="1">
                <a:tableStyleId>{2D5ABB26-0587-4C30-8999-92F81FD0307C}</a:tableStyleId>
              </a:tblPr>
              <a:tblGrid>
                <a:gridCol w="473669">
                  <a:extLst>
                    <a:ext uri="{9D8B030D-6E8A-4147-A177-3AD203B41FA5}">
                      <a16:colId xmlns:a16="http://schemas.microsoft.com/office/drawing/2014/main" val="20000"/>
                    </a:ext>
                  </a:extLst>
                </a:gridCol>
                <a:gridCol w="951696">
                  <a:extLst>
                    <a:ext uri="{9D8B030D-6E8A-4147-A177-3AD203B41FA5}">
                      <a16:colId xmlns:a16="http://schemas.microsoft.com/office/drawing/2014/main" val="20001"/>
                    </a:ext>
                  </a:extLst>
                </a:gridCol>
              </a:tblGrid>
              <a:tr h="195280">
                <a:tc>
                  <a:txBody>
                    <a:bodyPr/>
                    <a:lstStyle/>
                    <a:p>
                      <a:endParaRPr sz="1200">
                        <a:latin typeface="Times New Roman"/>
                        <a:cs typeface="Times New Roman"/>
                      </a:endParaRPr>
                    </a:p>
                  </a:txBody>
                  <a:tcPr marL="0" marR="0" marT="0" marB="0">
                    <a:lnL w="4763">
                      <a:solidFill>
                        <a:srgbClr val="0000FF"/>
                      </a:solidFill>
                      <a:prstDash val="solid"/>
                    </a:lnL>
                    <a:lnR w="4763">
                      <a:solidFill>
                        <a:srgbClr val="000000"/>
                      </a:solidFill>
                      <a:prstDash val="solid"/>
                    </a:lnR>
                    <a:lnT w="4763">
                      <a:solidFill>
                        <a:srgbClr val="0000FF"/>
                      </a:solidFill>
                      <a:prstDash val="solid"/>
                    </a:lnT>
                    <a:lnB w="4763">
                      <a:solidFill>
                        <a:srgbClr val="0000FF"/>
                      </a:solidFill>
                      <a:prstDash val="solid"/>
                    </a:lnB>
                    <a:solidFill>
                      <a:srgbClr val="B3B3B3"/>
                    </a:solidFill>
                  </a:tcPr>
                </a:tc>
                <a:tc rowSpan="2">
                  <a:txBody>
                    <a:bodyPr/>
                    <a:lstStyle/>
                    <a:p>
                      <a:pPr marL="109220">
                        <a:lnSpc>
                          <a:spcPct val="100000"/>
                        </a:lnSpc>
                        <a:spcBef>
                          <a:spcPts val="635"/>
                        </a:spcBef>
                      </a:pPr>
                      <a:r>
                        <a:rPr sz="1200" dirty="0">
                          <a:latin typeface="Times New Roman"/>
                          <a:cs typeface="Times New Roman"/>
                        </a:rPr>
                        <a:t>Block</a:t>
                      </a:r>
                      <a:r>
                        <a:rPr sz="1200" spc="-95" dirty="0">
                          <a:latin typeface="Times New Roman"/>
                          <a:cs typeface="Times New Roman"/>
                        </a:rPr>
                        <a:t> </a:t>
                      </a:r>
                      <a:r>
                        <a:rPr sz="1200" dirty="0">
                          <a:latin typeface="Times New Roman"/>
                          <a:cs typeface="Times New Roman"/>
                        </a:rPr>
                        <a:t>2k-1</a:t>
                      </a:r>
                      <a:endParaRPr sz="1200">
                        <a:latin typeface="Times New Roman"/>
                        <a:cs typeface="Times New Roman"/>
                      </a:endParaRPr>
                    </a:p>
                  </a:txBody>
                  <a:tcPr marL="0" marR="0" marT="73811" marB="0">
                    <a:lnL w="4763">
                      <a:solidFill>
                        <a:srgbClr val="000000"/>
                      </a:solidFill>
                      <a:prstDash val="solid"/>
                    </a:lnL>
                    <a:lnR w="4763">
                      <a:solidFill>
                        <a:srgbClr val="000000"/>
                      </a:solidFill>
                      <a:prstDash val="solid"/>
                    </a:lnR>
                    <a:lnT w="4763">
                      <a:solidFill>
                        <a:srgbClr val="000000"/>
                      </a:solidFill>
                      <a:prstDash val="solid"/>
                    </a:lnT>
                    <a:lnB w="4763">
                      <a:solidFill>
                        <a:srgbClr val="000000"/>
                      </a:solidFill>
                      <a:prstDash val="solid"/>
                    </a:lnB>
                  </a:tcPr>
                </a:tc>
                <a:extLst>
                  <a:ext uri="{0D108BD9-81ED-4DB2-BD59-A6C34878D82A}">
                    <a16:rowId xmlns:a16="http://schemas.microsoft.com/office/drawing/2014/main" val="10000"/>
                  </a:ext>
                </a:extLst>
              </a:tr>
              <a:tr h="255723">
                <a:tc>
                  <a:txBody>
                    <a:bodyPr/>
                    <a:lstStyle/>
                    <a:p>
                      <a:pPr>
                        <a:lnSpc>
                          <a:spcPct val="100000"/>
                        </a:lnSpc>
                        <a:spcBef>
                          <a:spcPts val="520"/>
                        </a:spcBef>
                      </a:pPr>
                      <a:r>
                        <a:rPr sz="1200" dirty="0">
                          <a:solidFill>
                            <a:srgbClr val="FF0000"/>
                          </a:solidFill>
                          <a:latin typeface="Times New Roman"/>
                          <a:cs typeface="Times New Roman"/>
                        </a:rPr>
                        <a:t>et</a:t>
                      </a:r>
                      <a:r>
                        <a:rPr sz="1200" spc="-100" dirty="0">
                          <a:solidFill>
                            <a:srgbClr val="FF0000"/>
                          </a:solidFill>
                          <a:latin typeface="Times New Roman"/>
                          <a:cs typeface="Times New Roman"/>
                        </a:rPr>
                        <a:t> </a:t>
                      </a:r>
                      <a:r>
                        <a:rPr sz="1200" dirty="0">
                          <a:solidFill>
                            <a:srgbClr val="FF0000"/>
                          </a:solidFill>
                          <a:latin typeface="Times New Roman"/>
                          <a:cs typeface="Times New Roman"/>
                        </a:rPr>
                        <a:t>k-1</a:t>
                      </a:r>
                      <a:endParaRPr sz="1200">
                        <a:latin typeface="Times New Roman"/>
                        <a:cs typeface="Times New Roman"/>
                      </a:endParaRPr>
                    </a:p>
                  </a:txBody>
                  <a:tcPr marL="0" marR="0" marT="60443" marB="0">
                    <a:lnR w="4763">
                      <a:solidFill>
                        <a:srgbClr val="000000"/>
                      </a:solidFill>
                      <a:prstDash val="solid"/>
                    </a:lnR>
                    <a:lnT w="4763">
                      <a:solidFill>
                        <a:srgbClr val="0000FF"/>
                      </a:solidFill>
                      <a:prstDash val="solid"/>
                    </a:lnT>
                  </a:tcPr>
                </a:tc>
                <a:tc vMerge="1">
                  <a:txBody>
                    <a:bodyPr/>
                    <a:lstStyle/>
                    <a:p>
                      <a:endParaRPr/>
                    </a:p>
                  </a:txBody>
                  <a:tcPr marL="0" marR="0" marT="80645" marB="0">
                    <a:lnL w="4763">
                      <a:solidFill>
                        <a:srgbClr val="000000"/>
                      </a:solidFill>
                      <a:prstDash val="solid"/>
                    </a:lnL>
                    <a:lnR w="4763">
                      <a:solidFill>
                        <a:srgbClr val="000000"/>
                      </a:solidFill>
                      <a:prstDash val="solid"/>
                    </a:lnR>
                    <a:lnT w="4763">
                      <a:solidFill>
                        <a:srgbClr val="000000"/>
                      </a:solidFill>
                      <a:prstDash val="solid"/>
                    </a:lnT>
                    <a:lnB w="4763">
                      <a:solidFill>
                        <a:srgbClr val="000000"/>
                      </a:solidFill>
                      <a:prstDash val="solid"/>
                    </a:lnB>
                  </a:tcPr>
                </a:tc>
                <a:extLst>
                  <a:ext uri="{0D108BD9-81ED-4DB2-BD59-A6C34878D82A}">
                    <a16:rowId xmlns:a16="http://schemas.microsoft.com/office/drawing/2014/main" val="10001"/>
                  </a:ext>
                </a:extLst>
              </a:tr>
            </a:tbl>
          </a:graphicData>
        </a:graphic>
      </p:graphicFrame>
      <p:sp>
        <p:nvSpPr>
          <p:cNvPr id="49" name="object 49"/>
          <p:cNvSpPr/>
          <p:nvPr/>
        </p:nvSpPr>
        <p:spPr>
          <a:xfrm>
            <a:off x="6117854" y="4008677"/>
            <a:ext cx="950243" cy="354525"/>
          </a:xfrm>
          <a:custGeom>
            <a:avLst/>
            <a:gdLst/>
            <a:ahLst/>
            <a:cxnLst/>
            <a:rect l="l" t="t" r="r" b="b"/>
            <a:pathLst>
              <a:path w="1038225" h="387350">
                <a:moveTo>
                  <a:pt x="0" y="387350"/>
                </a:moveTo>
                <a:lnTo>
                  <a:pt x="1038225" y="387350"/>
                </a:lnTo>
                <a:lnTo>
                  <a:pt x="1038225" y="0"/>
                </a:lnTo>
                <a:lnTo>
                  <a:pt x="0" y="0"/>
                </a:lnTo>
                <a:lnTo>
                  <a:pt x="0" y="387350"/>
                </a:lnTo>
                <a:close/>
              </a:path>
            </a:pathLst>
          </a:custGeom>
          <a:solidFill>
            <a:srgbClr val="FFFFFF"/>
          </a:solidFill>
        </p:spPr>
        <p:txBody>
          <a:bodyPr wrap="square" lIns="0" tIns="0" rIns="0" bIns="0" rtlCol="0"/>
          <a:lstStyle/>
          <a:p>
            <a:endParaRPr sz="1647"/>
          </a:p>
        </p:txBody>
      </p:sp>
      <p:sp>
        <p:nvSpPr>
          <p:cNvPr id="50" name="object 50"/>
          <p:cNvSpPr/>
          <p:nvPr/>
        </p:nvSpPr>
        <p:spPr>
          <a:xfrm>
            <a:off x="6117854" y="4008677"/>
            <a:ext cx="950243" cy="354525"/>
          </a:xfrm>
          <a:custGeom>
            <a:avLst/>
            <a:gdLst/>
            <a:ahLst/>
            <a:cxnLst/>
            <a:rect l="l" t="t" r="r" b="b"/>
            <a:pathLst>
              <a:path w="1038225" h="387350">
                <a:moveTo>
                  <a:pt x="0" y="387350"/>
                </a:moveTo>
                <a:lnTo>
                  <a:pt x="1038225" y="387350"/>
                </a:lnTo>
                <a:lnTo>
                  <a:pt x="1038225" y="0"/>
                </a:lnTo>
                <a:lnTo>
                  <a:pt x="0" y="0"/>
                </a:lnTo>
                <a:lnTo>
                  <a:pt x="0" y="387350"/>
                </a:lnTo>
                <a:close/>
              </a:path>
            </a:pathLst>
          </a:custGeom>
          <a:ln w="4763">
            <a:solidFill>
              <a:srgbClr val="000000"/>
            </a:solidFill>
          </a:ln>
        </p:spPr>
        <p:txBody>
          <a:bodyPr wrap="square" lIns="0" tIns="0" rIns="0" bIns="0" rtlCol="0"/>
          <a:lstStyle/>
          <a:p>
            <a:endParaRPr sz="1647"/>
          </a:p>
        </p:txBody>
      </p:sp>
      <p:sp>
        <p:nvSpPr>
          <p:cNvPr id="51" name="object 51"/>
          <p:cNvSpPr txBox="1"/>
          <p:nvPr/>
        </p:nvSpPr>
        <p:spPr>
          <a:xfrm>
            <a:off x="6317549" y="4084466"/>
            <a:ext cx="534113" cy="197105"/>
          </a:xfrm>
          <a:prstGeom prst="rect">
            <a:avLst/>
          </a:prstGeom>
        </p:spPr>
        <p:txBody>
          <a:bodyPr vert="horz" wrap="square" lIns="0" tIns="0" rIns="0" bIns="0" rtlCol="0">
            <a:spAutoFit/>
          </a:bodyPr>
          <a:lstStyle/>
          <a:p>
            <a:pPr marL="11625"/>
            <a:r>
              <a:rPr sz="1281" dirty="0">
                <a:latin typeface="Times New Roman"/>
                <a:cs typeface="Times New Roman"/>
              </a:rPr>
              <a:t>Block</a:t>
            </a:r>
            <a:r>
              <a:rPr sz="1281" spc="-101" dirty="0">
                <a:latin typeface="Times New Roman"/>
                <a:cs typeface="Times New Roman"/>
              </a:rPr>
              <a:t> </a:t>
            </a:r>
            <a:r>
              <a:rPr sz="1281" dirty="0">
                <a:latin typeface="Times New Roman"/>
                <a:cs typeface="Times New Roman"/>
              </a:rPr>
              <a:t>0</a:t>
            </a:r>
            <a:endParaRPr sz="1281">
              <a:latin typeface="Times New Roman"/>
              <a:cs typeface="Times New Roman"/>
            </a:endParaRPr>
          </a:p>
        </p:txBody>
      </p:sp>
      <p:sp>
        <p:nvSpPr>
          <p:cNvPr id="52" name="object 52"/>
          <p:cNvSpPr txBox="1"/>
          <p:nvPr/>
        </p:nvSpPr>
        <p:spPr>
          <a:xfrm>
            <a:off x="6117854" y="5428289"/>
            <a:ext cx="950243" cy="271637"/>
          </a:xfrm>
          <a:prstGeom prst="rect">
            <a:avLst/>
          </a:prstGeom>
          <a:ln w="4763">
            <a:solidFill>
              <a:srgbClr val="000000"/>
            </a:solidFill>
          </a:ln>
        </p:spPr>
        <p:txBody>
          <a:bodyPr vert="horz" wrap="square" lIns="0" tIns="73811" rIns="0" bIns="0" rtlCol="0">
            <a:spAutoFit/>
          </a:bodyPr>
          <a:lstStyle/>
          <a:p>
            <a:pPr marL="140655">
              <a:spcBef>
                <a:spcPts val="581"/>
              </a:spcBef>
            </a:pPr>
            <a:r>
              <a:rPr sz="1281" dirty="0">
                <a:latin typeface="Times New Roman"/>
                <a:cs typeface="Times New Roman"/>
              </a:rPr>
              <a:t>Block</a:t>
            </a:r>
            <a:r>
              <a:rPr sz="1281" spc="-101" dirty="0">
                <a:latin typeface="Times New Roman"/>
                <a:cs typeface="Times New Roman"/>
              </a:rPr>
              <a:t> </a:t>
            </a:r>
            <a:r>
              <a:rPr sz="1281" spc="5" dirty="0">
                <a:latin typeface="Times New Roman"/>
                <a:cs typeface="Times New Roman"/>
              </a:rPr>
              <a:t>k-1</a:t>
            </a:r>
            <a:endParaRPr sz="1281">
              <a:latin typeface="Times New Roman"/>
              <a:cs typeface="Times New Roman"/>
            </a:endParaRPr>
          </a:p>
        </p:txBody>
      </p:sp>
      <p:sp>
        <p:nvSpPr>
          <p:cNvPr id="53" name="object 53"/>
          <p:cNvSpPr/>
          <p:nvPr/>
        </p:nvSpPr>
        <p:spPr>
          <a:xfrm>
            <a:off x="6117854" y="4719239"/>
            <a:ext cx="950243" cy="331278"/>
          </a:xfrm>
          <a:custGeom>
            <a:avLst/>
            <a:gdLst/>
            <a:ahLst/>
            <a:cxnLst/>
            <a:rect l="l" t="t" r="r" b="b"/>
            <a:pathLst>
              <a:path w="1038225" h="361950">
                <a:moveTo>
                  <a:pt x="0" y="315849"/>
                </a:moveTo>
                <a:lnTo>
                  <a:pt x="0" y="0"/>
                </a:lnTo>
                <a:lnTo>
                  <a:pt x="1038225" y="0"/>
                </a:lnTo>
                <a:lnTo>
                  <a:pt x="1038225" y="315849"/>
                </a:lnTo>
                <a:lnTo>
                  <a:pt x="965200" y="293624"/>
                </a:lnTo>
                <a:lnTo>
                  <a:pt x="890524" y="280924"/>
                </a:lnTo>
                <a:lnTo>
                  <a:pt x="815975" y="271399"/>
                </a:lnTo>
                <a:lnTo>
                  <a:pt x="739775" y="271399"/>
                </a:lnTo>
                <a:lnTo>
                  <a:pt x="665099" y="280924"/>
                </a:lnTo>
                <a:lnTo>
                  <a:pt x="590550" y="293624"/>
                </a:lnTo>
                <a:lnTo>
                  <a:pt x="517525" y="315849"/>
                </a:lnTo>
                <a:lnTo>
                  <a:pt x="446024" y="338074"/>
                </a:lnTo>
                <a:lnTo>
                  <a:pt x="372999" y="352425"/>
                </a:lnTo>
                <a:lnTo>
                  <a:pt x="295275" y="361950"/>
                </a:lnTo>
                <a:lnTo>
                  <a:pt x="220599" y="361950"/>
                </a:lnTo>
                <a:lnTo>
                  <a:pt x="146050" y="352425"/>
                </a:lnTo>
                <a:lnTo>
                  <a:pt x="71374" y="338074"/>
                </a:lnTo>
                <a:lnTo>
                  <a:pt x="0" y="315849"/>
                </a:lnTo>
                <a:close/>
              </a:path>
            </a:pathLst>
          </a:custGeom>
          <a:ln w="4763">
            <a:solidFill>
              <a:srgbClr val="000000"/>
            </a:solidFill>
          </a:ln>
        </p:spPr>
        <p:txBody>
          <a:bodyPr wrap="square" lIns="0" tIns="0" rIns="0" bIns="0" rtlCol="0"/>
          <a:lstStyle/>
          <a:p>
            <a:endParaRPr sz="1647"/>
          </a:p>
        </p:txBody>
      </p:sp>
      <p:sp>
        <p:nvSpPr>
          <p:cNvPr id="54" name="object 54"/>
          <p:cNvSpPr/>
          <p:nvPr/>
        </p:nvSpPr>
        <p:spPr>
          <a:xfrm>
            <a:off x="6117854" y="5098522"/>
            <a:ext cx="950243" cy="330116"/>
          </a:xfrm>
          <a:custGeom>
            <a:avLst/>
            <a:gdLst/>
            <a:ahLst/>
            <a:cxnLst/>
            <a:rect l="l" t="t" r="r" b="b"/>
            <a:pathLst>
              <a:path w="1038225" h="360679">
                <a:moveTo>
                  <a:pt x="1038225" y="42799"/>
                </a:moveTo>
                <a:lnTo>
                  <a:pt x="1038225" y="360299"/>
                </a:lnTo>
                <a:lnTo>
                  <a:pt x="0" y="360299"/>
                </a:lnTo>
                <a:lnTo>
                  <a:pt x="0" y="42799"/>
                </a:lnTo>
                <a:lnTo>
                  <a:pt x="71374" y="65024"/>
                </a:lnTo>
                <a:lnTo>
                  <a:pt x="146050" y="80899"/>
                </a:lnTo>
                <a:lnTo>
                  <a:pt x="220599" y="88900"/>
                </a:lnTo>
                <a:lnTo>
                  <a:pt x="295275" y="88900"/>
                </a:lnTo>
                <a:lnTo>
                  <a:pt x="372999" y="80899"/>
                </a:lnTo>
                <a:lnTo>
                  <a:pt x="446024" y="65024"/>
                </a:lnTo>
                <a:lnTo>
                  <a:pt x="517525" y="42799"/>
                </a:lnTo>
                <a:lnTo>
                  <a:pt x="590550" y="22225"/>
                </a:lnTo>
                <a:lnTo>
                  <a:pt x="665099" y="7874"/>
                </a:lnTo>
                <a:lnTo>
                  <a:pt x="739775" y="0"/>
                </a:lnTo>
                <a:lnTo>
                  <a:pt x="815975" y="0"/>
                </a:lnTo>
                <a:lnTo>
                  <a:pt x="890524" y="7874"/>
                </a:lnTo>
                <a:lnTo>
                  <a:pt x="965200" y="22225"/>
                </a:lnTo>
                <a:lnTo>
                  <a:pt x="1038225" y="42799"/>
                </a:lnTo>
                <a:close/>
              </a:path>
            </a:pathLst>
          </a:custGeom>
          <a:ln w="4763">
            <a:solidFill>
              <a:srgbClr val="000000"/>
            </a:solidFill>
          </a:ln>
        </p:spPr>
        <p:txBody>
          <a:bodyPr wrap="square" lIns="0" tIns="0" rIns="0" bIns="0" rtlCol="0"/>
          <a:lstStyle/>
          <a:p>
            <a:endParaRPr sz="1647"/>
          </a:p>
        </p:txBody>
      </p:sp>
      <p:sp>
        <p:nvSpPr>
          <p:cNvPr id="55" name="object 55"/>
          <p:cNvSpPr/>
          <p:nvPr/>
        </p:nvSpPr>
        <p:spPr>
          <a:xfrm>
            <a:off x="6117854" y="4363261"/>
            <a:ext cx="950243" cy="356269"/>
          </a:xfrm>
          <a:custGeom>
            <a:avLst/>
            <a:gdLst/>
            <a:ahLst/>
            <a:cxnLst/>
            <a:rect l="l" t="t" r="r" b="b"/>
            <a:pathLst>
              <a:path w="1038225" h="389254">
                <a:moveTo>
                  <a:pt x="0" y="388937"/>
                </a:moveTo>
                <a:lnTo>
                  <a:pt x="1038225" y="388937"/>
                </a:lnTo>
                <a:lnTo>
                  <a:pt x="1038225" y="0"/>
                </a:lnTo>
                <a:lnTo>
                  <a:pt x="0" y="0"/>
                </a:lnTo>
                <a:lnTo>
                  <a:pt x="0" y="388937"/>
                </a:lnTo>
                <a:close/>
              </a:path>
            </a:pathLst>
          </a:custGeom>
          <a:ln w="4763">
            <a:solidFill>
              <a:srgbClr val="000000"/>
            </a:solidFill>
          </a:ln>
        </p:spPr>
        <p:txBody>
          <a:bodyPr wrap="square" lIns="0" tIns="0" rIns="0" bIns="0" rtlCol="0"/>
          <a:lstStyle/>
          <a:p>
            <a:endParaRPr sz="1647"/>
          </a:p>
        </p:txBody>
      </p:sp>
      <p:sp>
        <p:nvSpPr>
          <p:cNvPr id="56" name="object 56"/>
          <p:cNvSpPr txBox="1"/>
          <p:nvPr/>
        </p:nvSpPr>
        <p:spPr>
          <a:xfrm>
            <a:off x="6317549" y="4439107"/>
            <a:ext cx="534113" cy="197105"/>
          </a:xfrm>
          <a:prstGeom prst="rect">
            <a:avLst/>
          </a:prstGeom>
        </p:spPr>
        <p:txBody>
          <a:bodyPr vert="horz" wrap="square" lIns="0" tIns="0" rIns="0" bIns="0" rtlCol="0">
            <a:spAutoFit/>
          </a:bodyPr>
          <a:lstStyle/>
          <a:p>
            <a:pPr marL="11625"/>
            <a:r>
              <a:rPr sz="1281" dirty="0">
                <a:latin typeface="Times New Roman"/>
                <a:cs typeface="Times New Roman"/>
              </a:rPr>
              <a:t>Block</a:t>
            </a:r>
            <a:r>
              <a:rPr sz="1281" spc="-101" dirty="0">
                <a:latin typeface="Times New Roman"/>
                <a:cs typeface="Times New Roman"/>
              </a:rPr>
              <a:t> </a:t>
            </a:r>
            <a:r>
              <a:rPr sz="1281" dirty="0">
                <a:latin typeface="Times New Roman"/>
                <a:cs typeface="Times New Roman"/>
              </a:rPr>
              <a:t>1</a:t>
            </a:r>
            <a:endParaRPr sz="1281">
              <a:latin typeface="Times New Roman"/>
              <a:cs typeface="Times New Roman"/>
            </a:endParaRPr>
          </a:p>
        </p:txBody>
      </p:sp>
      <p:sp>
        <p:nvSpPr>
          <p:cNvPr id="57" name="object 57"/>
          <p:cNvSpPr/>
          <p:nvPr/>
        </p:nvSpPr>
        <p:spPr>
          <a:xfrm>
            <a:off x="7304873" y="4008677"/>
            <a:ext cx="949081" cy="354525"/>
          </a:xfrm>
          <a:custGeom>
            <a:avLst/>
            <a:gdLst/>
            <a:ahLst/>
            <a:cxnLst/>
            <a:rect l="l" t="t" r="r" b="b"/>
            <a:pathLst>
              <a:path w="1036954" h="387350">
                <a:moveTo>
                  <a:pt x="0" y="387350"/>
                </a:moveTo>
                <a:lnTo>
                  <a:pt x="1036637" y="387350"/>
                </a:lnTo>
                <a:lnTo>
                  <a:pt x="1036637" y="0"/>
                </a:lnTo>
                <a:lnTo>
                  <a:pt x="0" y="0"/>
                </a:lnTo>
                <a:lnTo>
                  <a:pt x="0" y="387350"/>
                </a:lnTo>
                <a:close/>
              </a:path>
            </a:pathLst>
          </a:custGeom>
          <a:solidFill>
            <a:srgbClr val="FFFFFF"/>
          </a:solidFill>
        </p:spPr>
        <p:txBody>
          <a:bodyPr wrap="square" lIns="0" tIns="0" rIns="0" bIns="0" rtlCol="0"/>
          <a:lstStyle/>
          <a:p>
            <a:endParaRPr sz="1647"/>
          </a:p>
        </p:txBody>
      </p:sp>
      <p:sp>
        <p:nvSpPr>
          <p:cNvPr id="58" name="object 58"/>
          <p:cNvSpPr/>
          <p:nvPr/>
        </p:nvSpPr>
        <p:spPr>
          <a:xfrm>
            <a:off x="7304873" y="4008677"/>
            <a:ext cx="949081" cy="354525"/>
          </a:xfrm>
          <a:custGeom>
            <a:avLst/>
            <a:gdLst/>
            <a:ahLst/>
            <a:cxnLst/>
            <a:rect l="l" t="t" r="r" b="b"/>
            <a:pathLst>
              <a:path w="1036954" h="387350">
                <a:moveTo>
                  <a:pt x="0" y="387350"/>
                </a:moveTo>
                <a:lnTo>
                  <a:pt x="1036637" y="387350"/>
                </a:lnTo>
                <a:lnTo>
                  <a:pt x="1036637" y="0"/>
                </a:lnTo>
                <a:lnTo>
                  <a:pt x="0" y="0"/>
                </a:lnTo>
                <a:lnTo>
                  <a:pt x="0" y="387350"/>
                </a:lnTo>
                <a:close/>
              </a:path>
            </a:pathLst>
          </a:custGeom>
          <a:ln w="4763">
            <a:solidFill>
              <a:srgbClr val="000000"/>
            </a:solidFill>
          </a:ln>
        </p:spPr>
        <p:txBody>
          <a:bodyPr wrap="square" lIns="0" tIns="0" rIns="0" bIns="0" rtlCol="0"/>
          <a:lstStyle/>
          <a:p>
            <a:endParaRPr sz="1647"/>
          </a:p>
        </p:txBody>
      </p:sp>
      <p:sp>
        <p:nvSpPr>
          <p:cNvPr id="59" name="object 59"/>
          <p:cNvSpPr txBox="1"/>
          <p:nvPr/>
        </p:nvSpPr>
        <p:spPr>
          <a:xfrm>
            <a:off x="7507940" y="4084466"/>
            <a:ext cx="534113" cy="197105"/>
          </a:xfrm>
          <a:prstGeom prst="rect">
            <a:avLst/>
          </a:prstGeom>
        </p:spPr>
        <p:txBody>
          <a:bodyPr vert="horz" wrap="square" lIns="0" tIns="0" rIns="0" bIns="0" rtlCol="0">
            <a:spAutoFit/>
          </a:bodyPr>
          <a:lstStyle/>
          <a:p>
            <a:pPr marL="11625"/>
            <a:r>
              <a:rPr sz="1281" dirty="0">
                <a:latin typeface="Times New Roman"/>
                <a:cs typeface="Times New Roman"/>
              </a:rPr>
              <a:t>Block</a:t>
            </a:r>
            <a:r>
              <a:rPr sz="1281" spc="-101" dirty="0">
                <a:latin typeface="Times New Roman"/>
                <a:cs typeface="Times New Roman"/>
              </a:rPr>
              <a:t> </a:t>
            </a:r>
            <a:r>
              <a:rPr sz="1281" dirty="0">
                <a:latin typeface="Times New Roman"/>
                <a:cs typeface="Times New Roman"/>
              </a:rPr>
              <a:t>k</a:t>
            </a:r>
            <a:endParaRPr sz="1281">
              <a:latin typeface="Times New Roman"/>
              <a:cs typeface="Times New Roman"/>
            </a:endParaRPr>
          </a:p>
        </p:txBody>
      </p:sp>
      <p:sp>
        <p:nvSpPr>
          <p:cNvPr id="60" name="object 60"/>
          <p:cNvSpPr/>
          <p:nvPr/>
        </p:nvSpPr>
        <p:spPr>
          <a:xfrm>
            <a:off x="7304873" y="4363261"/>
            <a:ext cx="949081" cy="356269"/>
          </a:xfrm>
          <a:custGeom>
            <a:avLst/>
            <a:gdLst/>
            <a:ahLst/>
            <a:cxnLst/>
            <a:rect l="l" t="t" r="r" b="b"/>
            <a:pathLst>
              <a:path w="1036954" h="389254">
                <a:moveTo>
                  <a:pt x="0" y="388937"/>
                </a:moveTo>
                <a:lnTo>
                  <a:pt x="1036637" y="388937"/>
                </a:lnTo>
                <a:lnTo>
                  <a:pt x="1036637" y="0"/>
                </a:lnTo>
                <a:lnTo>
                  <a:pt x="0" y="0"/>
                </a:lnTo>
                <a:lnTo>
                  <a:pt x="0" y="388937"/>
                </a:lnTo>
                <a:close/>
              </a:path>
            </a:pathLst>
          </a:custGeom>
          <a:ln w="4763">
            <a:solidFill>
              <a:srgbClr val="000000"/>
            </a:solidFill>
          </a:ln>
        </p:spPr>
        <p:txBody>
          <a:bodyPr wrap="square" lIns="0" tIns="0" rIns="0" bIns="0" rtlCol="0"/>
          <a:lstStyle/>
          <a:p>
            <a:endParaRPr sz="1647"/>
          </a:p>
        </p:txBody>
      </p:sp>
      <p:sp>
        <p:nvSpPr>
          <p:cNvPr id="61" name="object 61"/>
          <p:cNvSpPr txBox="1"/>
          <p:nvPr/>
        </p:nvSpPr>
        <p:spPr>
          <a:xfrm>
            <a:off x="7417857" y="4439107"/>
            <a:ext cx="708469" cy="197105"/>
          </a:xfrm>
          <a:prstGeom prst="rect">
            <a:avLst/>
          </a:prstGeom>
        </p:spPr>
        <p:txBody>
          <a:bodyPr vert="horz" wrap="square" lIns="0" tIns="0" rIns="0" bIns="0" rtlCol="0">
            <a:spAutoFit/>
          </a:bodyPr>
          <a:lstStyle/>
          <a:p>
            <a:pPr marL="11625"/>
            <a:r>
              <a:rPr sz="1281" dirty="0">
                <a:latin typeface="Times New Roman"/>
                <a:cs typeface="Times New Roman"/>
              </a:rPr>
              <a:t>Block</a:t>
            </a:r>
            <a:r>
              <a:rPr sz="1281" spc="-96" dirty="0">
                <a:latin typeface="Times New Roman"/>
                <a:cs typeface="Times New Roman"/>
              </a:rPr>
              <a:t> </a:t>
            </a:r>
            <a:r>
              <a:rPr sz="1281" dirty="0">
                <a:latin typeface="Times New Roman"/>
                <a:cs typeface="Times New Roman"/>
              </a:rPr>
              <a:t>k+1</a:t>
            </a:r>
            <a:endParaRPr sz="1281">
              <a:latin typeface="Times New Roman"/>
              <a:cs typeface="Times New Roman"/>
            </a:endParaRPr>
          </a:p>
        </p:txBody>
      </p:sp>
      <p:sp>
        <p:nvSpPr>
          <p:cNvPr id="62" name="object 62"/>
          <p:cNvSpPr txBox="1"/>
          <p:nvPr/>
        </p:nvSpPr>
        <p:spPr>
          <a:xfrm>
            <a:off x="7304873" y="5428289"/>
            <a:ext cx="949081" cy="271637"/>
          </a:xfrm>
          <a:prstGeom prst="rect">
            <a:avLst/>
          </a:prstGeom>
          <a:ln w="4763">
            <a:solidFill>
              <a:srgbClr val="000000"/>
            </a:solidFill>
          </a:ln>
        </p:spPr>
        <p:txBody>
          <a:bodyPr vert="horz" wrap="square" lIns="0" tIns="73811" rIns="0" bIns="0" rtlCol="0">
            <a:spAutoFit/>
          </a:bodyPr>
          <a:lstStyle/>
          <a:p>
            <a:pPr marL="100551">
              <a:spcBef>
                <a:spcPts val="581"/>
              </a:spcBef>
            </a:pPr>
            <a:r>
              <a:rPr sz="1281" dirty="0">
                <a:latin typeface="Times New Roman"/>
                <a:cs typeface="Times New Roman"/>
              </a:rPr>
              <a:t>Block</a:t>
            </a:r>
            <a:r>
              <a:rPr sz="1281" spc="-87" dirty="0">
                <a:latin typeface="Times New Roman"/>
                <a:cs typeface="Times New Roman"/>
              </a:rPr>
              <a:t> </a:t>
            </a:r>
            <a:r>
              <a:rPr sz="1281" dirty="0">
                <a:latin typeface="Times New Roman"/>
                <a:cs typeface="Times New Roman"/>
              </a:rPr>
              <a:t>2k-1</a:t>
            </a:r>
            <a:endParaRPr sz="1281">
              <a:latin typeface="Times New Roman"/>
              <a:cs typeface="Times New Roman"/>
            </a:endParaRPr>
          </a:p>
        </p:txBody>
      </p:sp>
      <p:sp>
        <p:nvSpPr>
          <p:cNvPr id="63" name="object 63"/>
          <p:cNvSpPr/>
          <p:nvPr/>
        </p:nvSpPr>
        <p:spPr>
          <a:xfrm>
            <a:off x="7304873" y="4719239"/>
            <a:ext cx="949081" cy="331278"/>
          </a:xfrm>
          <a:custGeom>
            <a:avLst/>
            <a:gdLst/>
            <a:ahLst/>
            <a:cxnLst/>
            <a:rect l="l" t="t" r="r" b="b"/>
            <a:pathLst>
              <a:path w="1036954" h="361950">
                <a:moveTo>
                  <a:pt x="0" y="315849"/>
                </a:moveTo>
                <a:lnTo>
                  <a:pt x="0" y="0"/>
                </a:lnTo>
                <a:lnTo>
                  <a:pt x="1036701" y="0"/>
                </a:lnTo>
                <a:lnTo>
                  <a:pt x="1036701" y="315849"/>
                </a:lnTo>
                <a:lnTo>
                  <a:pt x="965200" y="293624"/>
                </a:lnTo>
                <a:lnTo>
                  <a:pt x="890651" y="280924"/>
                </a:lnTo>
                <a:lnTo>
                  <a:pt x="815975" y="271399"/>
                </a:lnTo>
                <a:lnTo>
                  <a:pt x="741426" y="271399"/>
                </a:lnTo>
                <a:lnTo>
                  <a:pt x="666750" y="280924"/>
                </a:lnTo>
                <a:lnTo>
                  <a:pt x="592201" y="293624"/>
                </a:lnTo>
                <a:lnTo>
                  <a:pt x="519175" y="315849"/>
                </a:lnTo>
                <a:lnTo>
                  <a:pt x="446024" y="338074"/>
                </a:lnTo>
                <a:lnTo>
                  <a:pt x="371475" y="352425"/>
                </a:lnTo>
                <a:lnTo>
                  <a:pt x="296799" y="361950"/>
                </a:lnTo>
                <a:lnTo>
                  <a:pt x="222250" y="361950"/>
                </a:lnTo>
                <a:lnTo>
                  <a:pt x="146050" y="352425"/>
                </a:lnTo>
                <a:lnTo>
                  <a:pt x="73025" y="338074"/>
                </a:lnTo>
                <a:lnTo>
                  <a:pt x="0" y="315849"/>
                </a:lnTo>
                <a:close/>
              </a:path>
            </a:pathLst>
          </a:custGeom>
          <a:ln w="4763">
            <a:solidFill>
              <a:srgbClr val="000000"/>
            </a:solidFill>
          </a:ln>
        </p:spPr>
        <p:txBody>
          <a:bodyPr wrap="square" lIns="0" tIns="0" rIns="0" bIns="0" rtlCol="0"/>
          <a:lstStyle/>
          <a:p>
            <a:endParaRPr sz="1647"/>
          </a:p>
        </p:txBody>
      </p:sp>
      <p:sp>
        <p:nvSpPr>
          <p:cNvPr id="64" name="object 64"/>
          <p:cNvSpPr/>
          <p:nvPr/>
        </p:nvSpPr>
        <p:spPr>
          <a:xfrm>
            <a:off x="7304873" y="5098522"/>
            <a:ext cx="949081" cy="330116"/>
          </a:xfrm>
          <a:custGeom>
            <a:avLst/>
            <a:gdLst/>
            <a:ahLst/>
            <a:cxnLst/>
            <a:rect l="l" t="t" r="r" b="b"/>
            <a:pathLst>
              <a:path w="1036954" h="360679">
                <a:moveTo>
                  <a:pt x="1036701" y="42799"/>
                </a:moveTo>
                <a:lnTo>
                  <a:pt x="1036701" y="360299"/>
                </a:lnTo>
                <a:lnTo>
                  <a:pt x="0" y="360299"/>
                </a:lnTo>
                <a:lnTo>
                  <a:pt x="0" y="42799"/>
                </a:lnTo>
                <a:lnTo>
                  <a:pt x="73025" y="65024"/>
                </a:lnTo>
                <a:lnTo>
                  <a:pt x="146050" y="80899"/>
                </a:lnTo>
                <a:lnTo>
                  <a:pt x="222250" y="88900"/>
                </a:lnTo>
                <a:lnTo>
                  <a:pt x="296799" y="88900"/>
                </a:lnTo>
                <a:lnTo>
                  <a:pt x="371475" y="80899"/>
                </a:lnTo>
                <a:lnTo>
                  <a:pt x="446024" y="65024"/>
                </a:lnTo>
                <a:lnTo>
                  <a:pt x="519175" y="42799"/>
                </a:lnTo>
                <a:lnTo>
                  <a:pt x="592201" y="22225"/>
                </a:lnTo>
                <a:lnTo>
                  <a:pt x="666750" y="7874"/>
                </a:lnTo>
                <a:lnTo>
                  <a:pt x="741426" y="0"/>
                </a:lnTo>
                <a:lnTo>
                  <a:pt x="815975" y="0"/>
                </a:lnTo>
                <a:lnTo>
                  <a:pt x="890651" y="7874"/>
                </a:lnTo>
                <a:lnTo>
                  <a:pt x="965200" y="22225"/>
                </a:lnTo>
                <a:lnTo>
                  <a:pt x="1036701" y="42799"/>
                </a:lnTo>
                <a:close/>
              </a:path>
            </a:pathLst>
          </a:custGeom>
          <a:ln w="4763">
            <a:solidFill>
              <a:srgbClr val="000000"/>
            </a:solidFill>
          </a:ln>
        </p:spPr>
        <p:txBody>
          <a:bodyPr wrap="square" lIns="0" tIns="0" rIns="0" bIns="0" rtlCol="0"/>
          <a:lstStyle/>
          <a:p>
            <a:endParaRPr sz="1647"/>
          </a:p>
        </p:txBody>
      </p:sp>
      <p:sp>
        <p:nvSpPr>
          <p:cNvPr id="65" name="object 65"/>
          <p:cNvSpPr/>
          <p:nvPr/>
        </p:nvSpPr>
        <p:spPr>
          <a:xfrm>
            <a:off x="8968585" y="4008677"/>
            <a:ext cx="949081" cy="354525"/>
          </a:xfrm>
          <a:custGeom>
            <a:avLst/>
            <a:gdLst/>
            <a:ahLst/>
            <a:cxnLst/>
            <a:rect l="l" t="t" r="r" b="b"/>
            <a:pathLst>
              <a:path w="1036954" h="387350">
                <a:moveTo>
                  <a:pt x="0" y="387350"/>
                </a:moveTo>
                <a:lnTo>
                  <a:pt x="1036637" y="387350"/>
                </a:lnTo>
                <a:lnTo>
                  <a:pt x="1036637" y="0"/>
                </a:lnTo>
                <a:lnTo>
                  <a:pt x="0" y="0"/>
                </a:lnTo>
                <a:lnTo>
                  <a:pt x="0" y="387350"/>
                </a:lnTo>
                <a:close/>
              </a:path>
            </a:pathLst>
          </a:custGeom>
          <a:solidFill>
            <a:srgbClr val="FFFFFF"/>
          </a:solidFill>
        </p:spPr>
        <p:txBody>
          <a:bodyPr wrap="square" lIns="0" tIns="0" rIns="0" bIns="0" rtlCol="0"/>
          <a:lstStyle/>
          <a:p>
            <a:endParaRPr sz="1647"/>
          </a:p>
        </p:txBody>
      </p:sp>
      <p:sp>
        <p:nvSpPr>
          <p:cNvPr id="66" name="object 66"/>
          <p:cNvSpPr/>
          <p:nvPr/>
        </p:nvSpPr>
        <p:spPr>
          <a:xfrm>
            <a:off x="8968585" y="4008677"/>
            <a:ext cx="949081" cy="354525"/>
          </a:xfrm>
          <a:custGeom>
            <a:avLst/>
            <a:gdLst/>
            <a:ahLst/>
            <a:cxnLst/>
            <a:rect l="l" t="t" r="r" b="b"/>
            <a:pathLst>
              <a:path w="1036954" h="387350">
                <a:moveTo>
                  <a:pt x="0" y="387350"/>
                </a:moveTo>
                <a:lnTo>
                  <a:pt x="1036637" y="387350"/>
                </a:lnTo>
                <a:lnTo>
                  <a:pt x="1036637" y="0"/>
                </a:lnTo>
                <a:lnTo>
                  <a:pt x="0" y="0"/>
                </a:lnTo>
                <a:lnTo>
                  <a:pt x="0" y="387350"/>
                </a:lnTo>
                <a:close/>
              </a:path>
            </a:pathLst>
          </a:custGeom>
          <a:ln w="4763">
            <a:solidFill>
              <a:srgbClr val="000000"/>
            </a:solidFill>
          </a:ln>
        </p:spPr>
        <p:txBody>
          <a:bodyPr wrap="square" lIns="0" tIns="0" rIns="0" bIns="0" rtlCol="0"/>
          <a:lstStyle/>
          <a:p>
            <a:endParaRPr sz="1647"/>
          </a:p>
        </p:txBody>
      </p:sp>
      <p:sp>
        <p:nvSpPr>
          <p:cNvPr id="67" name="object 67"/>
          <p:cNvSpPr txBox="1"/>
          <p:nvPr/>
        </p:nvSpPr>
        <p:spPr>
          <a:xfrm>
            <a:off x="9065758" y="4102716"/>
            <a:ext cx="779374" cy="168957"/>
          </a:xfrm>
          <a:prstGeom prst="rect">
            <a:avLst/>
          </a:prstGeom>
        </p:spPr>
        <p:txBody>
          <a:bodyPr vert="horz" wrap="square" lIns="0" tIns="0" rIns="0" bIns="0" rtlCol="0">
            <a:spAutoFit/>
          </a:bodyPr>
          <a:lstStyle/>
          <a:p>
            <a:pPr marL="11625"/>
            <a:r>
              <a:rPr sz="1098" spc="-5" dirty="0">
                <a:latin typeface="Times New Roman"/>
                <a:cs typeface="Times New Roman"/>
              </a:rPr>
              <a:t>Block</a:t>
            </a:r>
            <a:r>
              <a:rPr sz="1098" spc="-41" dirty="0">
                <a:latin typeface="Times New Roman"/>
                <a:cs typeface="Times New Roman"/>
              </a:rPr>
              <a:t> </a:t>
            </a:r>
            <a:r>
              <a:rPr sz="1098" spc="-5" dirty="0">
                <a:latin typeface="Times New Roman"/>
                <a:cs typeface="Times New Roman"/>
              </a:rPr>
              <a:t>(m-1)k</a:t>
            </a:r>
            <a:endParaRPr sz="1098">
              <a:latin typeface="Times New Roman"/>
              <a:cs typeface="Times New Roman"/>
            </a:endParaRPr>
          </a:p>
        </p:txBody>
      </p:sp>
      <p:sp>
        <p:nvSpPr>
          <p:cNvPr id="68" name="object 68"/>
          <p:cNvSpPr/>
          <p:nvPr/>
        </p:nvSpPr>
        <p:spPr>
          <a:xfrm>
            <a:off x="8968585" y="4363261"/>
            <a:ext cx="949081" cy="356269"/>
          </a:xfrm>
          <a:custGeom>
            <a:avLst/>
            <a:gdLst/>
            <a:ahLst/>
            <a:cxnLst/>
            <a:rect l="l" t="t" r="r" b="b"/>
            <a:pathLst>
              <a:path w="1036954" h="389254">
                <a:moveTo>
                  <a:pt x="0" y="388937"/>
                </a:moveTo>
                <a:lnTo>
                  <a:pt x="1036637" y="388937"/>
                </a:lnTo>
                <a:lnTo>
                  <a:pt x="1036637" y="0"/>
                </a:lnTo>
                <a:lnTo>
                  <a:pt x="0" y="0"/>
                </a:lnTo>
                <a:lnTo>
                  <a:pt x="0" y="388937"/>
                </a:lnTo>
                <a:close/>
              </a:path>
            </a:pathLst>
          </a:custGeom>
          <a:ln w="4763">
            <a:solidFill>
              <a:srgbClr val="000000"/>
            </a:solidFill>
          </a:ln>
        </p:spPr>
        <p:txBody>
          <a:bodyPr wrap="square" lIns="0" tIns="0" rIns="0" bIns="0" rtlCol="0"/>
          <a:lstStyle/>
          <a:p>
            <a:endParaRPr sz="1647"/>
          </a:p>
        </p:txBody>
      </p:sp>
      <p:sp>
        <p:nvSpPr>
          <p:cNvPr id="69" name="object 69"/>
          <p:cNvSpPr txBox="1"/>
          <p:nvPr/>
        </p:nvSpPr>
        <p:spPr>
          <a:xfrm>
            <a:off x="8994620" y="4457588"/>
            <a:ext cx="927577" cy="168957"/>
          </a:xfrm>
          <a:prstGeom prst="rect">
            <a:avLst/>
          </a:prstGeom>
        </p:spPr>
        <p:txBody>
          <a:bodyPr vert="horz" wrap="square" lIns="0" tIns="0" rIns="0" bIns="0" rtlCol="0">
            <a:spAutoFit/>
          </a:bodyPr>
          <a:lstStyle/>
          <a:p>
            <a:pPr marL="11625"/>
            <a:r>
              <a:rPr sz="1098" spc="-5" dirty="0">
                <a:latin typeface="Times New Roman"/>
                <a:cs typeface="Times New Roman"/>
              </a:rPr>
              <a:t>Block</a:t>
            </a:r>
            <a:r>
              <a:rPr sz="1098" spc="-36" dirty="0">
                <a:latin typeface="Times New Roman"/>
                <a:cs typeface="Times New Roman"/>
              </a:rPr>
              <a:t> </a:t>
            </a:r>
            <a:r>
              <a:rPr sz="1098" spc="-5" dirty="0">
                <a:latin typeface="Times New Roman"/>
                <a:cs typeface="Times New Roman"/>
              </a:rPr>
              <a:t>(m-1)k+1</a:t>
            </a:r>
            <a:endParaRPr sz="1098">
              <a:latin typeface="Times New Roman"/>
              <a:cs typeface="Times New Roman"/>
            </a:endParaRPr>
          </a:p>
        </p:txBody>
      </p:sp>
      <p:sp>
        <p:nvSpPr>
          <p:cNvPr id="70" name="object 70"/>
          <p:cNvSpPr txBox="1"/>
          <p:nvPr/>
        </p:nvSpPr>
        <p:spPr>
          <a:xfrm>
            <a:off x="8968585" y="5428289"/>
            <a:ext cx="949081" cy="271637"/>
          </a:xfrm>
          <a:prstGeom prst="rect">
            <a:avLst/>
          </a:prstGeom>
          <a:ln w="4763">
            <a:solidFill>
              <a:srgbClr val="000000"/>
            </a:solidFill>
          </a:ln>
        </p:spPr>
        <p:txBody>
          <a:bodyPr vert="horz" wrap="square" lIns="0" tIns="73811" rIns="0" bIns="0" rtlCol="0">
            <a:spAutoFit/>
          </a:bodyPr>
          <a:lstStyle/>
          <a:p>
            <a:pPr marL="77303">
              <a:spcBef>
                <a:spcPts val="581"/>
              </a:spcBef>
            </a:pPr>
            <a:r>
              <a:rPr sz="1281" dirty="0">
                <a:latin typeface="Times New Roman"/>
                <a:cs typeface="Times New Roman"/>
              </a:rPr>
              <a:t>Block</a:t>
            </a:r>
            <a:r>
              <a:rPr sz="1281" spc="-96" dirty="0">
                <a:latin typeface="Times New Roman"/>
                <a:cs typeface="Times New Roman"/>
              </a:rPr>
              <a:t> </a:t>
            </a:r>
            <a:r>
              <a:rPr sz="1281" spc="-5" dirty="0">
                <a:latin typeface="Times New Roman"/>
                <a:cs typeface="Times New Roman"/>
              </a:rPr>
              <a:t>mk-1</a:t>
            </a:r>
            <a:endParaRPr sz="1281">
              <a:latin typeface="Times New Roman"/>
              <a:cs typeface="Times New Roman"/>
            </a:endParaRPr>
          </a:p>
        </p:txBody>
      </p:sp>
      <p:sp>
        <p:nvSpPr>
          <p:cNvPr id="71" name="object 71"/>
          <p:cNvSpPr/>
          <p:nvPr/>
        </p:nvSpPr>
        <p:spPr>
          <a:xfrm>
            <a:off x="8968585" y="4719239"/>
            <a:ext cx="949081" cy="331278"/>
          </a:xfrm>
          <a:custGeom>
            <a:avLst/>
            <a:gdLst/>
            <a:ahLst/>
            <a:cxnLst/>
            <a:rect l="l" t="t" r="r" b="b"/>
            <a:pathLst>
              <a:path w="1036954" h="361950">
                <a:moveTo>
                  <a:pt x="0" y="315849"/>
                </a:moveTo>
                <a:lnTo>
                  <a:pt x="0" y="0"/>
                </a:lnTo>
                <a:lnTo>
                  <a:pt x="1036574" y="0"/>
                </a:lnTo>
                <a:lnTo>
                  <a:pt x="1036574" y="315849"/>
                </a:lnTo>
                <a:lnTo>
                  <a:pt x="963549" y="293624"/>
                </a:lnTo>
                <a:lnTo>
                  <a:pt x="889000" y="280924"/>
                </a:lnTo>
                <a:lnTo>
                  <a:pt x="814324" y="271399"/>
                </a:lnTo>
                <a:lnTo>
                  <a:pt x="739775" y="271399"/>
                </a:lnTo>
                <a:lnTo>
                  <a:pt x="663575" y="280924"/>
                </a:lnTo>
                <a:lnTo>
                  <a:pt x="590550" y="293624"/>
                </a:lnTo>
                <a:lnTo>
                  <a:pt x="517525" y="315849"/>
                </a:lnTo>
                <a:lnTo>
                  <a:pt x="446024" y="338074"/>
                </a:lnTo>
                <a:lnTo>
                  <a:pt x="371475" y="352425"/>
                </a:lnTo>
                <a:lnTo>
                  <a:pt x="295275" y="361950"/>
                </a:lnTo>
                <a:lnTo>
                  <a:pt x="219075" y="361950"/>
                </a:lnTo>
                <a:lnTo>
                  <a:pt x="144399" y="352425"/>
                </a:lnTo>
                <a:lnTo>
                  <a:pt x="69850" y="338074"/>
                </a:lnTo>
                <a:lnTo>
                  <a:pt x="0" y="315849"/>
                </a:lnTo>
                <a:close/>
              </a:path>
            </a:pathLst>
          </a:custGeom>
          <a:ln w="4763">
            <a:solidFill>
              <a:srgbClr val="000000"/>
            </a:solidFill>
          </a:ln>
        </p:spPr>
        <p:txBody>
          <a:bodyPr wrap="square" lIns="0" tIns="0" rIns="0" bIns="0" rtlCol="0"/>
          <a:lstStyle/>
          <a:p>
            <a:endParaRPr sz="1647"/>
          </a:p>
        </p:txBody>
      </p:sp>
      <p:sp>
        <p:nvSpPr>
          <p:cNvPr id="72" name="object 72"/>
          <p:cNvSpPr/>
          <p:nvPr/>
        </p:nvSpPr>
        <p:spPr>
          <a:xfrm>
            <a:off x="8968585" y="5098522"/>
            <a:ext cx="949081" cy="330116"/>
          </a:xfrm>
          <a:custGeom>
            <a:avLst/>
            <a:gdLst/>
            <a:ahLst/>
            <a:cxnLst/>
            <a:rect l="l" t="t" r="r" b="b"/>
            <a:pathLst>
              <a:path w="1036954" h="360679">
                <a:moveTo>
                  <a:pt x="1036574" y="42799"/>
                </a:moveTo>
                <a:lnTo>
                  <a:pt x="1036574" y="360299"/>
                </a:lnTo>
                <a:lnTo>
                  <a:pt x="0" y="360299"/>
                </a:lnTo>
                <a:lnTo>
                  <a:pt x="0" y="42799"/>
                </a:lnTo>
                <a:lnTo>
                  <a:pt x="69850" y="65024"/>
                </a:lnTo>
                <a:lnTo>
                  <a:pt x="144399" y="80899"/>
                </a:lnTo>
                <a:lnTo>
                  <a:pt x="219075" y="88900"/>
                </a:lnTo>
                <a:lnTo>
                  <a:pt x="295275" y="88900"/>
                </a:lnTo>
                <a:lnTo>
                  <a:pt x="371475" y="80899"/>
                </a:lnTo>
                <a:lnTo>
                  <a:pt x="446024" y="65024"/>
                </a:lnTo>
                <a:lnTo>
                  <a:pt x="517525" y="42799"/>
                </a:lnTo>
                <a:lnTo>
                  <a:pt x="590550" y="22225"/>
                </a:lnTo>
                <a:lnTo>
                  <a:pt x="663575" y="7874"/>
                </a:lnTo>
                <a:lnTo>
                  <a:pt x="739775" y="0"/>
                </a:lnTo>
                <a:lnTo>
                  <a:pt x="814324" y="0"/>
                </a:lnTo>
                <a:lnTo>
                  <a:pt x="889000" y="7874"/>
                </a:lnTo>
                <a:lnTo>
                  <a:pt x="963549" y="22225"/>
                </a:lnTo>
                <a:lnTo>
                  <a:pt x="1036574" y="42799"/>
                </a:lnTo>
                <a:close/>
              </a:path>
            </a:pathLst>
          </a:custGeom>
          <a:ln w="4763">
            <a:solidFill>
              <a:srgbClr val="000000"/>
            </a:solidFill>
          </a:ln>
        </p:spPr>
        <p:txBody>
          <a:bodyPr wrap="square" lIns="0" tIns="0" rIns="0" bIns="0" rtlCol="0"/>
          <a:lstStyle/>
          <a:p>
            <a:endParaRPr sz="1647"/>
          </a:p>
        </p:txBody>
      </p:sp>
      <p:sp>
        <p:nvSpPr>
          <p:cNvPr id="73" name="object 73"/>
          <p:cNvSpPr/>
          <p:nvPr/>
        </p:nvSpPr>
        <p:spPr>
          <a:xfrm>
            <a:off x="5525041" y="4126427"/>
            <a:ext cx="473669" cy="1744"/>
          </a:xfrm>
          <a:custGeom>
            <a:avLst/>
            <a:gdLst/>
            <a:ahLst/>
            <a:cxnLst/>
            <a:rect l="l" t="t" r="r" b="b"/>
            <a:pathLst>
              <a:path w="517525" h="1904">
                <a:moveTo>
                  <a:pt x="0" y="0"/>
                </a:moveTo>
                <a:lnTo>
                  <a:pt x="517525" y="1524"/>
                </a:lnTo>
              </a:path>
            </a:pathLst>
          </a:custGeom>
          <a:ln w="4763">
            <a:solidFill>
              <a:srgbClr val="0000FF"/>
            </a:solidFill>
          </a:ln>
        </p:spPr>
        <p:txBody>
          <a:bodyPr wrap="square" lIns="0" tIns="0" rIns="0" bIns="0" rtlCol="0"/>
          <a:lstStyle/>
          <a:p>
            <a:endParaRPr sz="1647"/>
          </a:p>
        </p:txBody>
      </p:sp>
      <p:sp>
        <p:nvSpPr>
          <p:cNvPr id="74" name="object 74"/>
          <p:cNvSpPr txBox="1"/>
          <p:nvPr/>
        </p:nvSpPr>
        <p:spPr>
          <a:xfrm>
            <a:off x="3759969" y="3552444"/>
            <a:ext cx="431824" cy="197105"/>
          </a:xfrm>
          <a:prstGeom prst="rect">
            <a:avLst/>
          </a:prstGeom>
        </p:spPr>
        <p:txBody>
          <a:bodyPr vert="horz" wrap="square" lIns="0" tIns="0" rIns="0" bIns="0" rtlCol="0">
            <a:spAutoFit/>
          </a:bodyPr>
          <a:lstStyle/>
          <a:p>
            <a:pPr marL="11625"/>
            <a:r>
              <a:rPr sz="1281" dirty="0">
                <a:latin typeface="Times New Roman"/>
                <a:cs typeface="Times New Roman"/>
              </a:rPr>
              <a:t>Cac</a:t>
            </a:r>
            <a:r>
              <a:rPr sz="1281" spc="5" dirty="0">
                <a:latin typeface="Times New Roman"/>
                <a:cs typeface="Times New Roman"/>
              </a:rPr>
              <a:t>h</a:t>
            </a:r>
            <a:r>
              <a:rPr sz="1281" dirty="0">
                <a:latin typeface="Times New Roman"/>
                <a:cs typeface="Times New Roman"/>
              </a:rPr>
              <a:t>e</a:t>
            </a:r>
            <a:endParaRPr sz="1281">
              <a:latin typeface="Times New Roman"/>
              <a:cs typeface="Times New Roman"/>
            </a:endParaRPr>
          </a:p>
        </p:txBody>
      </p:sp>
    </p:spTree>
    <p:extLst>
      <p:ext uri="{BB962C8B-B14F-4D97-AF65-F5344CB8AC3E}">
        <p14:creationId xmlns:p14="http://schemas.microsoft.com/office/powerpoint/2010/main" val="432629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a:xfrm>
            <a:off x="838200" y="365126"/>
            <a:ext cx="10515600" cy="182562"/>
          </a:xfrm>
        </p:spPr>
        <p:txBody>
          <a:bodyPr>
            <a:normAutofit fontScale="90000"/>
          </a:bodyPr>
          <a:lstStyle/>
          <a:p>
            <a:r>
              <a:rPr lang="en-US" b="1" dirty="0">
                <a:solidFill>
                  <a:srgbClr val="C00000"/>
                </a:solidFill>
                <a:latin typeface="微软雅黑" panose="020B0503020204020204" pitchFamily="34" charset="-122"/>
                <a:ea typeface="微软雅黑" panose="020B0503020204020204" pitchFamily="34" charset="-122"/>
              </a:rPr>
              <a:t>Another Reference String Mapping</a:t>
            </a:r>
          </a:p>
        </p:txBody>
      </p:sp>
      <p:sp>
        <p:nvSpPr>
          <p:cNvPr id="1600515" name="Rectangle 3"/>
          <p:cNvSpPr>
            <a:spLocks noChangeArrowheads="1"/>
          </p:cNvSpPr>
          <p:nvPr/>
        </p:nvSpPr>
        <p:spPr bwMode="auto">
          <a:xfrm>
            <a:off x="28194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16" name="Line 4"/>
          <p:cNvSpPr>
            <a:spLocks noChangeShapeType="1"/>
          </p:cNvSpPr>
          <p:nvPr/>
        </p:nvSpPr>
        <p:spPr bwMode="auto">
          <a:xfrm>
            <a:off x="28194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17" name="Line 5"/>
          <p:cNvSpPr>
            <a:spLocks noChangeShapeType="1"/>
          </p:cNvSpPr>
          <p:nvPr/>
        </p:nvSpPr>
        <p:spPr bwMode="auto">
          <a:xfrm>
            <a:off x="28194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18" name="Line 6"/>
          <p:cNvSpPr>
            <a:spLocks noChangeShapeType="1"/>
          </p:cNvSpPr>
          <p:nvPr/>
        </p:nvSpPr>
        <p:spPr bwMode="auto">
          <a:xfrm>
            <a:off x="28194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19" name="Rectangle 7"/>
          <p:cNvSpPr>
            <a:spLocks noChangeArrowheads="1"/>
          </p:cNvSpPr>
          <p:nvPr/>
        </p:nvSpPr>
        <p:spPr bwMode="auto">
          <a:xfrm>
            <a:off x="48006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20" name="Line 8"/>
          <p:cNvSpPr>
            <a:spLocks noChangeShapeType="1"/>
          </p:cNvSpPr>
          <p:nvPr/>
        </p:nvSpPr>
        <p:spPr bwMode="auto">
          <a:xfrm>
            <a:off x="48006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21" name="Line 9"/>
          <p:cNvSpPr>
            <a:spLocks noChangeShapeType="1"/>
          </p:cNvSpPr>
          <p:nvPr/>
        </p:nvSpPr>
        <p:spPr bwMode="auto">
          <a:xfrm>
            <a:off x="48006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22" name="Line 10"/>
          <p:cNvSpPr>
            <a:spLocks noChangeShapeType="1"/>
          </p:cNvSpPr>
          <p:nvPr/>
        </p:nvSpPr>
        <p:spPr bwMode="auto">
          <a:xfrm>
            <a:off x="48006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23" name="Rectangle 11"/>
          <p:cNvSpPr>
            <a:spLocks noChangeArrowheads="1"/>
          </p:cNvSpPr>
          <p:nvPr/>
        </p:nvSpPr>
        <p:spPr bwMode="auto">
          <a:xfrm>
            <a:off x="68580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24" name="Line 12"/>
          <p:cNvSpPr>
            <a:spLocks noChangeShapeType="1"/>
          </p:cNvSpPr>
          <p:nvPr/>
        </p:nvSpPr>
        <p:spPr bwMode="auto">
          <a:xfrm>
            <a:off x="68580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25" name="Line 13"/>
          <p:cNvSpPr>
            <a:spLocks noChangeShapeType="1"/>
          </p:cNvSpPr>
          <p:nvPr/>
        </p:nvSpPr>
        <p:spPr bwMode="auto">
          <a:xfrm>
            <a:off x="68580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26" name="Line 14"/>
          <p:cNvSpPr>
            <a:spLocks noChangeShapeType="1"/>
          </p:cNvSpPr>
          <p:nvPr/>
        </p:nvSpPr>
        <p:spPr bwMode="auto">
          <a:xfrm>
            <a:off x="68580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27" name="Rectangle 15"/>
          <p:cNvSpPr>
            <a:spLocks noChangeArrowheads="1"/>
          </p:cNvSpPr>
          <p:nvPr/>
        </p:nvSpPr>
        <p:spPr bwMode="auto">
          <a:xfrm>
            <a:off x="89154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28" name="Line 16"/>
          <p:cNvSpPr>
            <a:spLocks noChangeShapeType="1"/>
          </p:cNvSpPr>
          <p:nvPr/>
        </p:nvSpPr>
        <p:spPr bwMode="auto">
          <a:xfrm>
            <a:off x="89154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29" name="Line 17"/>
          <p:cNvSpPr>
            <a:spLocks noChangeShapeType="1"/>
          </p:cNvSpPr>
          <p:nvPr/>
        </p:nvSpPr>
        <p:spPr bwMode="auto">
          <a:xfrm>
            <a:off x="89154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30" name="Line 18"/>
          <p:cNvSpPr>
            <a:spLocks noChangeShapeType="1"/>
          </p:cNvSpPr>
          <p:nvPr/>
        </p:nvSpPr>
        <p:spPr bwMode="auto">
          <a:xfrm>
            <a:off x="89154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31" name="Rectangle 19"/>
          <p:cNvSpPr>
            <a:spLocks noChangeArrowheads="1"/>
          </p:cNvSpPr>
          <p:nvPr/>
        </p:nvSpPr>
        <p:spPr bwMode="auto">
          <a:xfrm>
            <a:off x="89154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32" name="Line 20"/>
          <p:cNvSpPr>
            <a:spLocks noChangeShapeType="1"/>
          </p:cNvSpPr>
          <p:nvPr/>
        </p:nvSpPr>
        <p:spPr bwMode="auto">
          <a:xfrm>
            <a:off x="89154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33" name="Line 21"/>
          <p:cNvSpPr>
            <a:spLocks noChangeShapeType="1"/>
          </p:cNvSpPr>
          <p:nvPr/>
        </p:nvSpPr>
        <p:spPr bwMode="auto">
          <a:xfrm>
            <a:off x="89154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34" name="Line 22"/>
          <p:cNvSpPr>
            <a:spLocks noChangeShapeType="1"/>
          </p:cNvSpPr>
          <p:nvPr/>
        </p:nvSpPr>
        <p:spPr bwMode="auto">
          <a:xfrm>
            <a:off x="89154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35" name="Rectangle 23"/>
          <p:cNvSpPr>
            <a:spLocks noChangeArrowheads="1"/>
          </p:cNvSpPr>
          <p:nvPr/>
        </p:nvSpPr>
        <p:spPr bwMode="auto">
          <a:xfrm>
            <a:off x="68580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36" name="Line 24"/>
          <p:cNvSpPr>
            <a:spLocks noChangeShapeType="1"/>
          </p:cNvSpPr>
          <p:nvPr/>
        </p:nvSpPr>
        <p:spPr bwMode="auto">
          <a:xfrm>
            <a:off x="68580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37" name="Line 25"/>
          <p:cNvSpPr>
            <a:spLocks noChangeShapeType="1"/>
          </p:cNvSpPr>
          <p:nvPr/>
        </p:nvSpPr>
        <p:spPr bwMode="auto">
          <a:xfrm>
            <a:off x="68580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38" name="Line 26"/>
          <p:cNvSpPr>
            <a:spLocks noChangeShapeType="1"/>
          </p:cNvSpPr>
          <p:nvPr/>
        </p:nvSpPr>
        <p:spPr bwMode="auto">
          <a:xfrm>
            <a:off x="68580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39" name="Rectangle 27"/>
          <p:cNvSpPr>
            <a:spLocks noChangeArrowheads="1"/>
          </p:cNvSpPr>
          <p:nvPr/>
        </p:nvSpPr>
        <p:spPr bwMode="auto">
          <a:xfrm>
            <a:off x="48768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40" name="Line 28"/>
          <p:cNvSpPr>
            <a:spLocks noChangeShapeType="1"/>
          </p:cNvSpPr>
          <p:nvPr/>
        </p:nvSpPr>
        <p:spPr bwMode="auto">
          <a:xfrm>
            <a:off x="48768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41" name="Line 29"/>
          <p:cNvSpPr>
            <a:spLocks noChangeShapeType="1"/>
          </p:cNvSpPr>
          <p:nvPr/>
        </p:nvSpPr>
        <p:spPr bwMode="auto">
          <a:xfrm>
            <a:off x="48768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42" name="Line 30"/>
          <p:cNvSpPr>
            <a:spLocks noChangeShapeType="1"/>
          </p:cNvSpPr>
          <p:nvPr/>
        </p:nvSpPr>
        <p:spPr bwMode="auto">
          <a:xfrm>
            <a:off x="48768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43" name="Rectangle 31"/>
          <p:cNvSpPr>
            <a:spLocks noChangeArrowheads="1"/>
          </p:cNvSpPr>
          <p:nvPr/>
        </p:nvSpPr>
        <p:spPr bwMode="auto">
          <a:xfrm>
            <a:off x="28194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44" name="Line 32"/>
          <p:cNvSpPr>
            <a:spLocks noChangeShapeType="1"/>
          </p:cNvSpPr>
          <p:nvPr/>
        </p:nvSpPr>
        <p:spPr bwMode="auto">
          <a:xfrm>
            <a:off x="28194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45" name="Line 33"/>
          <p:cNvSpPr>
            <a:spLocks noChangeShapeType="1"/>
          </p:cNvSpPr>
          <p:nvPr/>
        </p:nvSpPr>
        <p:spPr bwMode="auto">
          <a:xfrm>
            <a:off x="28194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46" name="Line 34"/>
          <p:cNvSpPr>
            <a:spLocks noChangeShapeType="1"/>
          </p:cNvSpPr>
          <p:nvPr/>
        </p:nvSpPr>
        <p:spPr bwMode="auto">
          <a:xfrm>
            <a:off x="28194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47" name="Text Box 35"/>
          <p:cNvSpPr txBox="1">
            <a:spLocks noChangeArrowheads="1"/>
          </p:cNvSpPr>
          <p:nvPr/>
        </p:nvSpPr>
        <p:spPr bwMode="auto">
          <a:xfrm>
            <a:off x="2879725" y="1789113"/>
            <a:ext cx="311150" cy="366712"/>
          </a:xfrm>
          <a:prstGeom prst="rect">
            <a:avLst/>
          </a:prstGeom>
          <a:noFill/>
          <a:ln w="12700">
            <a:noFill/>
            <a:miter lim="800000"/>
            <a:headEnd/>
            <a:tailEnd/>
          </a:ln>
          <a:effectLst/>
        </p:spPr>
        <p:txBody>
          <a:bodyPr wrap="none">
            <a:spAutoFit/>
          </a:bodyPr>
          <a:lstStyle/>
          <a:p>
            <a:r>
              <a:rPr lang="en-US" b="1"/>
              <a:t>0</a:t>
            </a:r>
          </a:p>
        </p:txBody>
      </p:sp>
      <p:sp>
        <p:nvSpPr>
          <p:cNvPr id="1600548" name="Text Box 36"/>
          <p:cNvSpPr txBox="1">
            <a:spLocks noChangeArrowheads="1"/>
          </p:cNvSpPr>
          <p:nvPr/>
        </p:nvSpPr>
        <p:spPr bwMode="auto">
          <a:xfrm>
            <a:off x="4784725" y="1789113"/>
            <a:ext cx="311150" cy="366712"/>
          </a:xfrm>
          <a:prstGeom prst="rect">
            <a:avLst/>
          </a:prstGeom>
          <a:noFill/>
          <a:ln w="12700">
            <a:noFill/>
            <a:miter lim="800000"/>
            <a:headEnd/>
            <a:tailEnd/>
          </a:ln>
          <a:effectLst/>
        </p:spPr>
        <p:txBody>
          <a:bodyPr wrap="none">
            <a:spAutoFit/>
          </a:bodyPr>
          <a:lstStyle/>
          <a:p>
            <a:r>
              <a:rPr lang="en-US" b="1"/>
              <a:t>4</a:t>
            </a:r>
          </a:p>
        </p:txBody>
      </p:sp>
      <p:sp>
        <p:nvSpPr>
          <p:cNvPr id="1600549" name="Text Box 37"/>
          <p:cNvSpPr txBox="1">
            <a:spLocks noChangeArrowheads="1"/>
          </p:cNvSpPr>
          <p:nvPr/>
        </p:nvSpPr>
        <p:spPr bwMode="auto">
          <a:xfrm>
            <a:off x="6765925" y="1789113"/>
            <a:ext cx="311150" cy="366712"/>
          </a:xfrm>
          <a:prstGeom prst="rect">
            <a:avLst/>
          </a:prstGeom>
          <a:noFill/>
          <a:ln w="12700">
            <a:noFill/>
            <a:miter lim="800000"/>
            <a:headEnd/>
            <a:tailEnd/>
          </a:ln>
          <a:effectLst/>
        </p:spPr>
        <p:txBody>
          <a:bodyPr wrap="none">
            <a:spAutoFit/>
          </a:bodyPr>
          <a:lstStyle/>
          <a:p>
            <a:r>
              <a:rPr lang="en-US" b="1"/>
              <a:t>0</a:t>
            </a:r>
          </a:p>
        </p:txBody>
      </p:sp>
      <p:sp>
        <p:nvSpPr>
          <p:cNvPr id="1600550" name="Text Box 38"/>
          <p:cNvSpPr txBox="1">
            <a:spLocks noChangeArrowheads="1"/>
          </p:cNvSpPr>
          <p:nvPr/>
        </p:nvSpPr>
        <p:spPr bwMode="auto">
          <a:xfrm>
            <a:off x="8899525" y="1789113"/>
            <a:ext cx="311150" cy="366712"/>
          </a:xfrm>
          <a:prstGeom prst="rect">
            <a:avLst/>
          </a:prstGeom>
          <a:noFill/>
          <a:ln w="12700">
            <a:noFill/>
            <a:miter lim="800000"/>
            <a:headEnd/>
            <a:tailEnd/>
          </a:ln>
          <a:effectLst/>
        </p:spPr>
        <p:txBody>
          <a:bodyPr wrap="none">
            <a:spAutoFit/>
          </a:bodyPr>
          <a:lstStyle/>
          <a:p>
            <a:r>
              <a:rPr lang="en-US" b="1"/>
              <a:t>4</a:t>
            </a:r>
          </a:p>
        </p:txBody>
      </p:sp>
      <p:sp>
        <p:nvSpPr>
          <p:cNvPr id="1600551" name="Text Box 39"/>
          <p:cNvSpPr txBox="1">
            <a:spLocks noChangeArrowheads="1"/>
          </p:cNvSpPr>
          <p:nvPr/>
        </p:nvSpPr>
        <p:spPr bwMode="auto">
          <a:xfrm>
            <a:off x="2743200" y="3657601"/>
            <a:ext cx="311150" cy="366713"/>
          </a:xfrm>
          <a:prstGeom prst="rect">
            <a:avLst/>
          </a:prstGeom>
          <a:noFill/>
          <a:ln w="12700">
            <a:noFill/>
            <a:miter lim="800000"/>
            <a:headEnd/>
            <a:tailEnd/>
          </a:ln>
          <a:effectLst/>
        </p:spPr>
        <p:txBody>
          <a:bodyPr wrap="none">
            <a:spAutoFit/>
          </a:bodyPr>
          <a:lstStyle/>
          <a:p>
            <a:r>
              <a:rPr lang="en-US" b="1"/>
              <a:t>0</a:t>
            </a:r>
          </a:p>
        </p:txBody>
      </p:sp>
      <p:sp>
        <p:nvSpPr>
          <p:cNvPr id="1600552" name="Text Box 40"/>
          <p:cNvSpPr txBox="1">
            <a:spLocks noChangeArrowheads="1"/>
          </p:cNvSpPr>
          <p:nvPr/>
        </p:nvSpPr>
        <p:spPr bwMode="auto">
          <a:xfrm>
            <a:off x="4784725" y="3617913"/>
            <a:ext cx="311150" cy="366712"/>
          </a:xfrm>
          <a:prstGeom prst="rect">
            <a:avLst/>
          </a:prstGeom>
          <a:noFill/>
          <a:ln w="12700">
            <a:noFill/>
            <a:miter lim="800000"/>
            <a:headEnd/>
            <a:tailEnd/>
          </a:ln>
          <a:effectLst/>
        </p:spPr>
        <p:txBody>
          <a:bodyPr wrap="none">
            <a:spAutoFit/>
          </a:bodyPr>
          <a:lstStyle/>
          <a:p>
            <a:r>
              <a:rPr lang="en-US" b="1"/>
              <a:t>4</a:t>
            </a:r>
          </a:p>
        </p:txBody>
      </p:sp>
      <p:sp>
        <p:nvSpPr>
          <p:cNvPr id="1600553" name="Text Box 41"/>
          <p:cNvSpPr txBox="1">
            <a:spLocks noChangeArrowheads="1"/>
          </p:cNvSpPr>
          <p:nvPr/>
        </p:nvSpPr>
        <p:spPr bwMode="auto">
          <a:xfrm>
            <a:off x="6842125" y="3617913"/>
            <a:ext cx="311150" cy="366712"/>
          </a:xfrm>
          <a:prstGeom prst="rect">
            <a:avLst/>
          </a:prstGeom>
          <a:noFill/>
          <a:ln w="12700">
            <a:noFill/>
            <a:miter lim="800000"/>
            <a:headEnd/>
            <a:tailEnd/>
          </a:ln>
          <a:effectLst/>
        </p:spPr>
        <p:txBody>
          <a:bodyPr wrap="none">
            <a:spAutoFit/>
          </a:bodyPr>
          <a:lstStyle/>
          <a:p>
            <a:r>
              <a:rPr lang="en-US" b="1"/>
              <a:t>0</a:t>
            </a:r>
          </a:p>
        </p:txBody>
      </p:sp>
      <p:sp>
        <p:nvSpPr>
          <p:cNvPr id="1600554" name="Text Box 42"/>
          <p:cNvSpPr txBox="1">
            <a:spLocks noChangeArrowheads="1"/>
          </p:cNvSpPr>
          <p:nvPr/>
        </p:nvSpPr>
        <p:spPr bwMode="auto">
          <a:xfrm>
            <a:off x="8823325" y="3617913"/>
            <a:ext cx="311150" cy="366712"/>
          </a:xfrm>
          <a:prstGeom prst="rect">
            <a:avLst/>
          </a:prstGeom>
          <a:noFill/>
          <a:ln w="12700">
            <a:noFill/>
            <a:miter lim="800000"/>
            <a:headEnd/>
            <a:tailEnd/>
          </a:ln>
          <a:effectLst/>
        </p:spPr>
        <p:txBody>
          <a:bodyPr wrap="none">
            <a:spAutoFit/>
          </a:bodyPr>
          <a:lstStyle/>
          <a:p>
            <a:r>
              <a:rPr lang="en-US" b="1"/>
              <a:t>4</a:t>
            </a:r>
          </a:p>
        </p:txBody>
      </p:sp>
      <p:sp>
        <p:nvSpPr>
          <p:cNvPr id="1600555" name="Rectangle 43"/>
          <p:cNvSpPr>
            <a:spLocks noChangeArrowheads="1"/>
          </p:cNvSpPr>
          <p:nvPr/>
        </p:nvSpPr>
        <p:spPr bwMode="auto">
          <a:xfrm>
            <a:off x="22860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56" name="Line 44"/>
          <p:cNvSpPr>
            <a:spLocks noChangeShapeType="1"/>
          </p:cNvSpPr>
          <p:nvPr/>
        </p:nvSpPr>
        <p:spPr bwMode="auto">
          <a:xfrm>
            <a:off x="22860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57" name="Line 45"/>
          <p:cNvSpPr>
            <a:spLocks noChangeShapeType="1"/>
          </p:cNvSpPr>
          <p:nvPr/>
        </p:nvSpPr>
        <p:spPr bwMode="auto">
          <a:xfrm>
            <a:off x="22860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58" name="Line 46"/>
          <p:cNvSpPr>
            <a:spLocks noChangeShapeType="1"/>
          </p:cNvSpPr>
          <p:nvPr/>
        </p:nvSpPr>
        <p:spPr bwMode="auto">
          <a:xfrm>
            <a:off x="22860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59" name="Rectangle 47"/>
          <p:cNvSpPr>
            <a:spLocks noChangeArrowheads="1"/>
          </p:cNvSpPr>
          <p:nvPr/>
        </p:nvSpPr>
        <p:spPr bwMode="auto">
          <a:xfrm>
            <a:off x="42672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60" name="Line 48"/>
          <p:cNvSpPr>
            <a:spLocks noChangeShapeType="1"/>
          </p:cNvSpPr>
          <p:nvPr/>
        </p:nvSpPr>
        <p:spPr bwMode="auto">
          <a:xfrm>
            <a:off x="42672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61" name="Line 49"/>
          <p:cNvSpPr>
            <a:spLocks noChangeShapeType="1"/>
          </p:cNvSpPr>
          <p:nvPr/>
        </p:nvSpPr>
        <p:spPr bwMode="auto">
          <a:xfrm>
            <a:off x="42672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62" name="Line 50"/>
          <p:cNvSpPr>
            <a:spLocks noChangeShapeType="1"/>
          </p:cNvSpPr>
          <p:nvPr/>
        </p:nvSpPr>
        <p:spPr bwMode="auto">
          <a:xfrm>
            <a:off x="42672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63" name="Rectangle 51"/>
          <p:cNvSpPr>
            <a:spLocks noChangeArrowheads="1"/>
          </p:cNvSpPr>
          <p:nvPr/>
        </p:nvSpPr>
        <p:spPr bwMode="auto">
          <a:xfrm>
            <a:off x="63246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64" name="Line 52"/>
          <p:cNvSpPr>
            <a:spLocks noChangeShapeType="1"/>
          </p:cNvSpPr>
          <p:nvPr/>
        </p:nvSpPr>
        <p:spPr bwMode="auto">
          <a:xfrm>
            <a:off x="63246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65" name="Line 53"/>
          <p:cNvSpPr>
            <a:spLocks noChangeShapeType="1"/>
          </p:cNvSpPr>
          <p:nvPr/>
        </p:nvSpPr>
        <p:spPr bwMode="auto">
          <a:xfrm>
            <a:off x="63246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66" name="Line 54"/>
          <p:cNvSpPr>
            <a:spLocks noChangeShapeType="1"/>
          </p:cNvSpPr>
          <p:nvPr/>
        </p:nvSpPr>
        <p:spPr bwMode="auto">
          <a:xfrm>
            <a:off x="63246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67" name="Rectangle 55"/>
          <p:cNvSpPr>
            <a:spLocks noChangeArrowheads="1"/>
          </p:cNvSpPr>
          <p:nvPr/>
        </p:nvSpPr>
        <p:spPr bwMode="auto">
          <a:xfrm>
            <a:off x="83820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68" name="Line 56"/>
          <p:cNvSpPr>
            <a:spLocks noChangeShapeType="1"/>
          </p:cNvSpPr>
          <p:nvPr/>
        </p:nvSpPr>
        <p:spPr bwMode="auto">
          <a:xfrm>
            <a:off x="83820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69" name="Line 57"/>
          <p:cNvSpPr>
            <a:spLocks noChangeShapeType="1"/>
          </p:cNvSpPr>
          <p:nvPr/>
        </p:nvSpPr>
        <p:spPr bwMode="auto">
          <a:xfrm>
            <a:off x="83820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70" name="Line 58"/>
          <p:cNvSpPr>
            <a:spLocks noChangeShapeType="1"/>
          </p:cNvSpPr>
          <p:nvPr/>
        </p:nvSpPr>
        <p:spPr bwMode="auto">
          <a:xfrm>
            <a:off x="83820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71" name="Rectangle 59"/>
          <p:cNvSpPr>
            <a:spLocks noChangeArrowheads="1"/>
          </p:cNvSpPr>
          <p:nvPr/>
        </p:nvSpPr>
        <p:spPr bwMode="auto">
          <a:xfrm>
            <a:off x="22860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72" name="Line 60"/>
          <p:cNvSpPr>
            <a:spLocks noChangeShapeType="1"/>
          </p:cNvSpPr>
          <p:nvPr/>
        </p:nvSpPr>
        <p:spPr bwMode="auto">
          <a:xfrm>
            <a:off x="22860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73" name="Line 61"/>
          <p:cNvSpPr>
            <a:spLocks noChangeShapeType="1"/>
          </p:cNvSpPr>
          <p:nvPr/>
        </p:nvSpPr>
        <p:spPr bwMode="auto">
          <a:xfrm>
            <a:off x="22860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74" name="Line 62"/>
          <p:cNvSpPr>
            <a:spLocks noChangeShapeType="1"/>
          </p:cNvSpPr>
          <p:nvPr/>
        </p:nvSpPr>
        <p:spPr bwMode="auto">
          <a:xfrm>
            <a:off x="22860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75" name="Rectangle 63"/>
          <p:cNvSpPr>
            <a:spLocks noChangeArrowheads="1"/>
          </p:cNvSpPr>
          <p:nvPr/>
        </p:nvSpPr>
        <p:spPr bwMode="auto">
          <a:xfrm>
            <a:off x="43434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76" name="Line 64"/>
          <p:cNvSpPr>
            <a:spLocks noChangeShapeType="1"/>
          </p:cNvSpPr>
          <p:nvPr/>
        </p:nvSpPr>
        <p:spPr bwMode="auto">
          <a:xfrm>
            <a:off x="43434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77" name="Line 65"/>
          <p:cNvSpPr>
            <a:spLocks noChangeShapeType="1"/>
          </p:cNvSpPr>
          <p:nvPr/>
        </p:nvSpPr>
        <p:spPr bwMode="auto">
          <a:xfrm>
            <a:off x="43434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78" name="Line 66"/>
          <p:cNvSpPr>
            <a:spLocks noChangeShapeType="1"/>
          </p:cNvSpPr>
          <p:nvPr/>
        </p:nvSpPr>
        <p:spPr bwMode="auto">
          <a:xfrm>
            <a:off x="43434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79" name="Rectangle 67"/>
          <p:cNvSpPr>
            <a:spLocks noChangeArrowheads="1"/>
          </p:cNvSpPr>
          <p:nvPr/>
        </p:nvSpPr>
        <p:spPr bwMode="auto">
          <a:xfrm>
            <a:off x="63246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80" name="Line 68"/>
          <p:cNvSpPr>
            <a:spLocks noChangeShapeType="1"/>
          </p:cNvSpPr>
          <p:nvPr/>
        </p:nvSpPr>
        <p:spPr bwMode="auto">
          <a:xfrm>
            <a:off x="63246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81" name="Line 69"/>
          <p:cNvSpPr>
            <a:spLocks noChangeShapeType="1"/>
          </p:cNvSpPr>
          <p:nvPr/>
        </p:nvSpPr>
        <p:spPr bwMode="auto">
          <a:xfrm>
            <a:off x="63246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82" name="Line 70"/>
          <p:cNvSpPr>
            <a:spLocks noChangeShapeType="1"/>
          </p:cNvSpPr>
          <p:nvPr/>
        </p:nvSpPr>
        <p:spPr bwMode="auto">
          <a:xfrm>
            <a:off x="63246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83" name="Rectangle 71"/>
          <p:cNvSpPr>
            <a:spLocks noChangeArrowheads="1"/>
          </p:cNvSpPr>
          <p:nvPr/>
        </p:nvSpPr>
        <p:spPr bwMode="auto">
          <a:xfrm>
            <a:off x="83820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84" name="Line 72"/>
          <p:cNvSpPr>
            <a:spLocks noChangeShapeType="1"/>
          </p:cNvSpPr>
          <p:nvPr/>
        </p:nvSpPr>
        <p:spPr bwMode="auto">
          <a:xfrm>
            <a:off x="83820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85" name="Line 73"/>
          <p:cNvSpPr>
            <a:spLocks noChangeShapeType="1"/>
          </p:cNvSpPr>
          <p:nvPr/>
        </p:nvSpPr>
        <p:spPr bwMode="auto">
          <a:xfrm>
            <a:off x="83820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86" name="Line 74"/>
          <p:cNvSpPr>
            <a:spLocks noChangeShapeType="1"/>
          </p:cNvSpPr>
          <p:nvPr/>
        </p:nvSpPr>
        <p:spPr bwMode="auto">
          <a:xfrm>
            <a:off x="83820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87" name="Rectangle 75"/>
          <p:cNvSpPr>
            <a:spLocks noGrp="1" noChangeArrowheads="1"/>
          </p:cNvSpPr>
          <p:nvPr>
            <p:ph type="body" idx="1"/>
          </p:nvPr>
        </p:nvSpPr>
        <p:spPr>
          <a:xfrm>
            <a:off x="2057400" y="762000"/>
            <a:ext cx="8153400" cy="812800"/>
          </a:xfrm>
          <a:noFill/>
          <a:ln/>
        </p:spPr>
        <p:txBody>
          <a:bodyPr>
            <a:normAutofit lnSpcReduction="10000"/>
          </a:bodyPr>
          <a:lstStyle/>
          <a:p>
            <a:r>
              <a:rPr lang="en-US"/>
              <a:t>Consider the main memory word reference string</a:t>
            </a:r>
          </a:p>
          <a:p>
            <a:pPr lvl="1" algn="ctr">
              <a:buFont typeface="Monotype Sorts" pitchFamily="2" charset="2"/>
              <a:buNone/>
            </a:pPr>
            <a:r>
              <a:rPr lang="en-US"/>
              <a:t>              0   4   0   4   0   4   0   4</a:t>
            </a:r>
          </a:p>
        </p:txBody>
      </p:sp>
      <p:sp>
        <p:nvSpPr>
          <p:cNvPr id="1600589" name="Text Box 77"/>
          <p:cNvSpPr txBox="1">
            <a:spLocks noChangeArrowheads="1"/>
          </p:cNvSpPr>
          <p:nvPr/>
        </p:nvSpPr>
        <p:spPr bwMode="auto">
          <a:xfrm>
            <a:off x="3124200" y="1752600"/>
            <a:ext cx="619080" cy="369332"/>
          </a:xfrm>
          <a:prstGeom prst="rect">
            <a:avLst/>
          </a:prstGeom>
          <a:noFill/>
          <a:ln w="12700">
            <a:noFill/>
            <a:miter lim="800000"/>
            <a:headEnd/>
            <a:tailEnd/>
          </a:ln>
          <a:effectLst/>
        </p:spPr>
        <p:txBody>
          <a:bodyPr wrap="none">
            <a:spAutoFit/>
          </a:bodyPr>
          <a:lstStyle/>
          <a:p>
            <a:r>
              <a:rPr lang="en-US"/>
              <a:t>miss</a:t>
            </a:r>
          </a:p>
        </p:txBody>
      </p:sp>
      <p:sp>
        <p:nvSpPr>
          <p:cNvPr id="1600590" name="Text Box 78"/>
          <p:cNvSpPr txBox="1">
            <a:spLocks noChangeArrowheads="1"/>
          </p:cNvSpPr>
          <p:nvPr/>
        </p:nvSpPr>
        <p:spPr bwMode="auto">
          <a:xfrm>
            <a:off x="5029200" y="1752600"/>
            <a:ext cx="619080" cy="369332"/>
          </a:xfrm>
          <a:prstGeom prst="rect">
            <a:avLst/>
          </a:prstGeom>
          <a:noFill/>
          <a:ln w="12700">
            <a:noFill/>
            <a:miter lim="800000"/>
            <a:headEnd/>
            <a:tailEnd/>
          </a:ln>
          <a:effectLst/>
        </p:spPr>
        <p:txBody>
          <a:bodyPr wrap="none">
            <a:spAutoFit/>
          </a:bodyPr>
          <a:lstStyle/>
          <a:p>
            <a:r>
              <a:rPr lang="en-US"/>
              <a:t>miss</a:t>
            </a:r>
          </a:p>
        </p:txBody>
      </p:sp>
      <p:sp>
        <p:nvSpPr>
          <p:cNvPr id="1600591" name="Text Box 79"/>
          <p:cNvSpPr txBox="1">
            <a:spLocks noChangeArrowheads="1"/>
          </p:cNvSpPr>
          <p:nvPr/>
        </p:nvSpPr>
        <p:spPr bwMode="auto">
          <a:xfrm>
            <a:off x="7010400" y="1752600"/>
            <a:ext cx="619080" cy="369332"/>
          </a:xfrm>
          <a:prstGeom prst="rect">
            <a:avLst/>
          </a:prstGeom>
          <a:noFill/>
          <a:ln w="12700">
            <a:noFill/>
            <a:miter lim="800000"/>
            <a:headEnd/>
            <a:tailEnd/>
          </a:ln>
          <a:effectLst/>
        </p:spPr>
        <p:txBody>
          <a:bodyPr wrap="none">
            <a:spAutoFit/>
          </a:bodyPr>
          <a:lstStyle/>
          <a:p>
            <a:r>
              <a:rPr lang="en-US"/>
              <a:t>miss</a:t>
            </a:r>
          </a:p>
        </p:txBody>
      </p:sp>
      <p:sp>
        <p:nvSpPr>
          <p:cNvPr id="1600592" name="Text Box 80"/>
          <p:cNvSpPr txBox="1">
            <a:spLocks noChangeArrowheads="1"/>
          </p:cNvSpPr>
          <p:nvPr/>
        </p:nvSpPr>
        <p:spPr bwMode="auto">
          <a:xfrm>
            <a:off x="9144000" y="1752600"/>
            <a:ext cx="619080" cy="369332"/>
          </a:xfrm>
          <a:prstGeom prst="rect">
            <a:avLst/>
          </a:prstGeom>
          <a:noFill/>
          <a:ln w="12700">
            <a:noFill/>
            <a:miter lim="800000"/>
            <a:headEnd/>
            <a:tailEnd/>
          </a:ln>
          <a:effectLst/>
        </p:spPr>
        <p:txBody>
          <a:bodyPr wrap="none">
            <a:spAutoFit/>
          </a:bodyPr>
          <a:lstStyle/>
          <a:p>
            <a:r>
              <a:rPr lang="en-US"/>
              <a:t>miss</a:t>
            </a:r>
          </a:p>
        </p:txBody>
      </p:sp>
      <p:sp>
        <p:nvSpPr>
          <p:cNvPr id="1600593" name="Text Box 81"/>
          <p:cNvSpPr txBox="1">
            <a:spLocks noChangeArrowheads="1"/>
          </p:cNvSpPr>
          <p:nvPr/>
        </p:nvSpPr>
        <p:spPr bwMode="auto">
          <a:xfrm>
            <a:off x="2971800" y="3657600"/>
            <a:ext cx="619080" cy="369332"/>
          </a:xfrm>
          <a:prstGeom prst="rect">
            <a:avLst/>
          </a:prstGeom>
          <a:noFill/>
          <a:ln w="12700">
            <a:noFill/>
            <a:miter lim="800000"/>
            <a:headEnd/>
            <a:tailEnd/>
          </a:ln>
          <a:effectLst/>
        </p:spPr>
        <p:txBody>
          <a:bodyPr wrap="none">
            <a:spAutoFit/>
          </a:bodyPr>
          <a:lstStyle/>
          <a:p>
            <a:r>
              <a:rPr lang="en-US"/>
              <a:t>miss</a:t>
            </a:r>
          </a:p>
        </p:txBody>
      </p:sp>
      <p:sp>
        <p:nvSpPr>
          <p:cNvPr id="1600594" name="Text Box 82"/>
          <p:cNvSpPr txBox="1">
            <a:spLocks noChangeArrowheads="1"/>
          </p:cNvSpPr>
          <p:nvPr/>
        </p:nvSpPr>
        <p:spPr bwMode="auto">
          <a:xfrm>
            <a:off x="5029200" y="3657600"/>
            <a:ext cx="619080" cy="369332"/>
          </a:xfrm>
          <a:prstGeom prst="rect">
            <a:avLst/>
          </a:prstGeom>
          <a:noFill/>
          <a:ln w="12700">
            <a:noFill/>
            <a:miter lim="800000"/>
            <a:headEnd/>
            <a:tailEnd/>
          </a:ln>
          <a:effectLst/>
        </p:spPr>
        <p:txBody>
          <a:bodyPr wrap="none">
            <a:spAutoFit/>
          </a:bodyPr>
          <a:lstStyle/>
          <a:p>
            <a:r>
              <a:rPr lang="en-US"/>
              <a:t>miss</a:t>
            </a:r>
          </a:p>
        </p:txBody>
      </p:sp>
      <p:sp>
        <p:nvSpPr>
          <p:cNvPr id="1600595" name="Text Box 83"/>
          <p:cNvSpPr txBox="1">
            <a:spLocks noChangeArrowheads="1"/>
          </p:cNvSpPr>
          <p:nvPr/>
        </p:nvSpPr>
        <p:spPr bwMode="auto">
          <a:xfrm>
            <a:off x="7162800" y="3657600"/>
            <a:ext cx="619080" cy="369332"/>
          </a:xfrm>
          <a:prstGeom prst="rect">
            <a:avLst/>
          </a:prstGeom>
          <a:noFill/>
          <a:ln w="12700">
            <a:noFill/>
            <a:miter lim="800000"/>
            <a:headEnd/>
            <a:tailEnd/>
          </a:ln>
          <a:effectLst/>
        </p:spPr>
        <p:txBody>
          <a:bodyPr wrap="none">
            <a:spAutoFit/>
          </a:bodyPr>
          <a:lstStyle/>
          <a:p>
            <a:r>
              <a:rPr lang="en-US"/>
              <a:t>miss</a:t>
            </a:r>
          </a:p>
        </p:txBody>
      </p:sp>
      <p:sp>
        <p:nvSpPr>
          <p:cNvPr id="1600596" name="Text Box 84"/>
          <p:cNvSpPr txBox="1">
            <a:spLocks noChangeArrowheads="1"/>
          </p:cNvSpPr>
          <p:nvPr/>
        </p:nvSpPr>
        <p:spPr bwMode="auto">
          <a:xfrm>
            <a:off x="9144000" y="3657600"/>
            <a:ext cx="619080" cy="369332"/>
          </a:xfrm>
          <a:prstGeom prst="rect">
            <a:avLst/>
          </a:prstGeom>
          <a:noFill/>
          <a:ln w="12700">
            <a:noFill/>
            <a:miter lim="800000"/>
            <a:headEnd/>
            <a:tailEnd/>
          </a:ln>
          <a:effectLst/>
        </p:spPr>
        <p:txBody>
          <a:bodyPr wrap="none">
            <a:spAutoFit/>
          </a:bodyPr>
          <a:lstStyle/>
          <a:p>
            <a:r>
              <a:rPr lang="en-US"/>
              <a:t>miss</a:t>
            </a:r>
          </a:p>
        </p:txBody>
      </p:sp>
      <p:sp>
        <p:nvSpPr>
          <p:cNvPr id="1600597" name="Text Box 85"/>
          <p:cNvSpPr txBox="1">
            <a:spLocks noChangeArrowheads="1"/>
          </p:cNvSpPr>
          <p:nvPr/>
        </p:nvSpPr>
        <p:spPr bwMode="auto">
          <a:xfrm>
            <a:off x="2362200" y="2209801"/>
            <a:ext cx="1479550" cy="366713"/>
          </a:xfrm>
          <a:prstGeom prst="rect">
            <a:avLst/>
          </a:prstGeom>
          <a:noFill/>
          <a:ln w="12700">
            <a:noFill/>
            <a:miter lim="800000"/>
            <a:headEnd/>
            <a:tailEnd/>
          </a:ln>
          <a:effectLst/>
        </p:spPr>
        <p:txBody>
          <a:bodyPr wrap="none">
            <a:spAutoFit/>
          </a:bodyPr>
          <a:lstStyle/>
          <a:p>
            <a:r>
              <a:rPr lang="en-US"/>
              <a:t>00    Mem(0)</a:t>
            </a:r>
          </a:p>
        </p:txBody>
      </p:sp>
      <p:sp>
        <p:nvSpPr>
          <p:cNvPr id="1600598" name="Text Box 86"/>
          <p:cNvSpPr txBox="1">
            <a:spLocks noChangeArrowheads="1"/>
          </p:cNvSpPr>
          <p:nvPr/>
        </p:nvSpPr>
        <p:spPr bwMode="auto">
          <a:xfrm>
            <a:off x="4267200" y="2209801"/>
            <a:ext cx="1479550" cy="366713"/>
          </a:xfrm>
          <a:prstGeom prst="rect">
            <a:avLst/>
          </a:prstGeom>
          <a:noFill/>
          <a:ln w="12700">
            <a:noFill/>
            <a:miter lim="800000"/>
            <a:headEnd/>
            <a:tailEnd/>
          </a:ln>
          <a:effectLst/>
        </p:spPr>
        <p:txBody>
          <a:bodyPr wrap="none">
            <a:spAutoFit/>
          </a:bodyPr>
          <a:lstStyle/>
          <a:p>
            <a:r>
              <a:rPr lang="en-US"/>
              <a:t>00    Mem(0)</a:t>
            </a:r>
          </a:p>
        </p:txBody>
      </p:sp>
      <p:grpSp>
        <p:nvGrpSpPr>
          <p:cNvPr id="2" name="Group 87"/>
          <p:cNvGrpSpPr>
            <a:grpSpLocks/>
          </p:cNvGrpSpPr>
          <p:nvPr/>
        </p:nvGrpSpPr>
        <p:grpSpPr bwMode="auto">
          <a:xfrm>
            <a:off x="4038600" y="1981200"/>
            <a:ext cx="1835150" cy="533400"/>
            <a:chOff x="1584" y="960"/>
            <a:chExt cx="1156" cy="336"/>
          </a:xfrm>
        </p:grpSpPr>
        <p:sp>
          <p:nvSpPr>
            <p:cNvPr id="1600600" name="Line 88"/>
            <p:cNvSpPr>
              <a:spLocks noChangeShapeType="1"/>
            </p:cNvSpPr>
            <p:nvPr/>
          </p:nvSpPr>
          <p:spPr bwMode="auto">
            <a:xfrm>
              <a:off x="1776" y="1152"/>
              <a:ext cx="240" cy="144"/>
            </a:xfrm>
            <a:prstGeom prst="line">
              <a:avLst/>
            </a:prstGeom>
            <a:noFill/>
            <a:ln w="28575">
              <a:solidFill>
                <a:schemeClr val="accent1"/>
              </a:solidFill>
              <a:round/>
              <a:headEnd/>
              <a:tailEnd/>
            </a:ln>
            <a:effectLst/>
          </p:spPr>
          <p:txBody>
            <a:bodyPr/>
            <a:lstStyle/>
            <a:p>
              <a:endParaRPr lang="en-US"/>
            </a:p>
          </p:txBody>
        </p:sp>
        <p:sp>
          <p:nvSpPr>
            <p:cNvPr id="1600601" name="Text Box 89"/>
            <p:cNvSpPr txBox="1">
              <a:spLocks noChangeArrowheads="1"/>
            </p:cNvSpPr>
            <p:nvPr/>
          </p:nvSpPr>
          <p:spPr bwMode="auto">
            <a:xfrm>
              <a:off x="1584" y="960"/>
              <a:ext cx="276" cy="231"/>
            </a:xfrm>
            <a:prstGeom prst="rect">
              <a:avLst/>
            </a:prstGeom>
            <a:noFill/>
            <a:ln w="12700">
              <a:noFill/>
              <a:miter lim="800000"/>
              <a:headEnd/>
              <a:tailEnd/>
            </a:ln>
            <a:effectLst/>
          </p:spPr>
          <p:txBody>
            <a:bodyPr wrap="none">
              <a:spAutoFit/>
            </a:bodyPr>
            <a:lstStyle/>
            <a:p>
              <a:r>
                <a:rPr lang="en-US"/>
                <a:t>01</a:t>
              </a:r>
            </a:p>
          </p:txBody>
        </p:sp>
        <p:sp>
          <p:nvSpPr>
            <p:cNvPr id="1600602" name="Text Box 90"/>
            <p:cNvSpPr txBox="1">
              <a:spLocks noChangeArrowheads="1"/>
            </p:cNvSpPr>
            <p:nvPr/>
          </p:nvSpPr>
          <p:spPr bwMode="auto">
            <a:xfrm>
              <a:off x="2544" y="1008"/>
              <a:ext cx="196" cy="231"/>
            </a:xfrm>
            <a:prstGeom prst="rect">
              <a:avLst/>
            </a:prstGeom>
            <a:noFill/>
            <a:ln w="12700">
              <a:noFill/>
              <a:miter lim="800000"/>
              <a:headEnd/>
              <a:tailEnd/>
            </a:ln>
            <a:effectLst/>
          </p:spPr>
          <p:txBody>
            <a:bodyPr wrap="none">
              <a:spAutoFit/>
            </a:bodyPr>
            <a:lstStyle/>
            <a:p>
              <a:r>
                <a:rPr lang="en-US"/>
                <a:t>4</a:t>
              </a:r>
            </a:p>
          </p:txBody>
        </p:sp>
        <p:sp>
          <p:nvSpPr>
            <p:cNvPr id="1600603" name="Line 91"/>
            <p:cNvSpPr>
              <a:spLocks noChangeShapeType="1"/>
            </p:cNvSpPr>
            <p:nvPr/>
          </p:nvSpPr>
          <p:spPr bwMode="auto">
            <a:xfrm>
              <a:off x="2448" y="1152"/>
              <a:ext cx="144" cy="144"/>
            </a:xfrm>
            <a:prstGeom prst="line">
              <a:avLst/>
            </a:prstGeom>
            <a:noFill/>
            <a:ln w="28575">
              <a:solidFill>
                <a:schemeClr val="accent1"/>
              </a:solidFill>
              <a:round/>
              <a:headEnd/>
              <a:tailEnd/>
            </a:ln>
            <a:effectLst/>
          </p:spPr>
          <p:txBody>
            <a:bodyPr/>
            <a:lstStyle/>
            <a:p>
              <a:endParaRPr lang="en-US"/>
            </a:p>
          </p:txBody>
        </p:sp>
      </p:grpSp>
      <p:sp>
        <p:nvSpPr>
          <p:cNvPr id="1600604" name="Text Box 92"/>
          <p:cNvSpPr txBox="1">
            <a:spLocks noChangeArrowheads="1"/>
          </p:cNvSpPr>
          <p:nvPr/>
        </p:nvSpPr>
        <p:spPr bwMode="auto">
          <a:xfrm>
            <a:off x="6324600" y="2209801"/>
            <a:ext cx="1479550" cy="366713"/>
          </a:xfrm>
          <a:prstGeom prst="rect">
            <a:avLst/>
          </a:prstGeom>
          <a:noFill/>
          <a:ln w="12700">
            <a:noFill/>
            <a:miter lim="800000"/>
            <a:headEnd/>
            <a:tailEnd/>
          </a:ln>
          <a:effectLst/>
        </p:spPr>
        <p:txBody>
          <a:bodyPr wrap="none">
            <a:spAutoFit/>
          </a:bodyPr>
          <a:lstStyle/>
          <a:p>
            <a:r>
              <a:rPr lang="en-US"/>
              <a:t>01    Mem(4)</a:t>
            </a:r>
          </a:p>
        </p:txBody>
      </p:sp>
      <p:grpSp>
        <p:nvGrpSpPr>
          <p:cNvPr id="3" name="Group 93"/>
          <p:cNvGrpSpPr>
            <a:grpSpLocks/>
          </p:cNvGrpSpPr>
          <p:nvPr/>
        </p:nvGrpSpPr>
        <p:grpSpPr bwMode="auto">
          <a:xfrm>
            <a:off x="6096000" y="1981200"/>
            <a:ext cx="1835150" cy="533400"/>
            <a:chOff x="2880" y="1008"/>
            <a:chExt cx="1156" cy="336"/>
          </a:xfrm>
        </p:grpSpPr>
        <p:sp>
          <p:nvSpPr>
            <p:cNvPr id="1600606" name="Line 94"/>
            <p:cNvSpPr>
              <a:spLocks noChangeShapeType="1"/>
            </p:cNvSpPr>
            <p:nvPr/>
          </p:nvSpPr>
          <p:spPr bwMode="auto">
            <a:xfrm>
              <a:off x="3072" y="1200"/>
              <a:ext cx="240" cy="144"/>
            </a:xfrm>
            <a:prstGeom prst="line">
              <a:avLst/>
            </a:prstGeom>
            <a:noFill/>
            <a:ln w="28575">
              <a:solidFill>
                <a:schemeClr val="accent1"/>
              </a:solidFill>
              <a:round/>
              <a:headEnd/>
              <a:tailEnd/>
            </a:ln>
            <a:effectLst/>
          </p:spPr>
          <p:txBody>
            <a:bodyPr/>
            <a:lstStyle/>
            <a:p>
              <a:endParaRPr lang="en-US"/>
            </a:p>
          </p:txBody>
        </p:sp>
        <p:sp>
          <p:nvSpPr>
            <p:cNvPr id="1600607" name="Line 95"/>
            <p:cNvSpPr>
              <a:spLocks noChangeShapeType="1"/>
            </p:cNvSpPr>
            <p:nvPr/>
          </p:nvSpPr>
          <p:spPr bwMode="auto">
            <a:xfrm>
              <a:off x="3744" y="1200"/>
              <a:ext cx="144" cy="144"/>
            </a:xfrm>
            <a:prstGeom prst="line">
              <a:avLst/>
            </a:prstGeom>
            <a:noFill/>
            <a:ln w="28575">
              <a:solidFill>
                <a:schemeClr val="accent1"/>
              </a:solidFill>
              <a:round/>
              <a:headEnd/>
              <a:tailEnd/>
            </a:ln>
            <a:effectLst/>
          </p:spPr>
          <p:txBody>
            <a:bodyPr/>
            <a:lstStyle/>
            <a:p>
              <a:endParaRPr lang="en-US"/>
            </a:p>
          </p:txBody>
        </p:sp>
        <p:sp>
          <p:nvSpPr>
            <p:cNvPr id="1600608" name="Text Box 96"/>
            <p:cNvSpPr txBox="1">
              <a:spLocks noChangeArrowheads="1"/>
            </p:cNvSpPr>
            <p:nvPr/>
          </p:nvSpPr>
          <p:spPr bwMode="auto">
            <a:xfrm>
              <a:off x="3840" y="1056"/>
              <a:ext cx="196" cy="231"/>
            </a:xfrm>
            <a:prstGeom prst="rect">
              <a:avLst/>
            </a:prstGeom>
            <a:noFill/>
            <a:ln w="12700">
              <a:noFill/>
              <a:miter lim="800000"/>
              <a:headEnd/>
              <a:tailEnd/>
            </a:ln>
            <a:effectLst/>
          </p:spPr>
          <p:txBody>
            <a:bodyPr wrap="none">
              <a:spAutoFit/>
            </a:bodyPr>
            <a:lstStyle/>
            <a:p>
              <a:r>
                <a:rPr lang="en-US"/>
                <a:t>0</a:t>
              </a:r>
            </a:p>
          </p:txBody>
        </p:sp>
        <p:sp>
          <p:nvSpPr>
            <p:cNvPr id="1600609" name="Text Box 97"/>
            <p:cNvSpPr txBox="1">
              <a:spLocks noChangeArrowheads="1"/>
            </p:cNvSpPr>
            <p:nvPr/>
          </p:nvSpPr>
          <p:spPr bwMode="auto">
            <a:xfrm>
              <a:off x="2880" y="1008"/>
              <a:ext cx="276" cy="231"/>
            </a:xfrm>
            <a:prstGeom prst="rect">
              <a:avLst/>
            </a:prstGeom>
            <a:noFill/>
            <a:ln w="12700">
              <a:noFill/>
              <a:miter lim="800000"/>
              <a:headEnd/>
              <a:tailEnd/>
            </a:ln>
            <a:effectLst/>
          </p:spPr>
          <p:txBody>
            <a:bodyPr wrap="none">
              <a:spAutoFit/>
            </a:bodyPr>
            <a:lstStyle/>
            <a:p>
              <a:r>
                <a:rPr lang="en-US"/>
                <a:t>00</a:t>
              </a:r>
            </a:p>
          </p:txBody>
        </p:sp>
      </p:grpSp>
      <p:sp>
        <p:nvSpPr>
          <p:cNvPr id="1600610" name="Text Box 98"/>
          <p:cNvSpPr txBox="1">
            <a:spLocks noChangeArrowheads="1"/>
          </p:cNvSpPr>
          <p:nvPr/>
        </p:nvSpPr>
        <p:spPr bwMode="auto">
          <a:xfrm>
            <a:off x="8382000" y="2209801"/>
            <a:ext cx="1479550" cy="366713"/>
          </a:xfrm>
          <a:prstGeom prst="rect">
            <a:avLst/>
          </a:prstGeom>
          <a:noFill/>
          <a:ln w="12700">
            <a:noFill/>
            <a:miter lim="800000"/>
            <a:headEnd/>
            <a:tailEnd/>
          </a:ln>
          <a:effectLst/>
        </p:spPr>
        <p:txBody>
          <a:bodyPr wrap="none">
            <a:spAutoFit/>
          </a:bodyPr>
          <a:lstStyle/>
          <a:p>
            <a:r>
              <a:rPr lang="en-US"/>
              <a:t>00    Mem(0)</a:t>
            </a:r>
          </a:p>
        </p:txBody>
      </p:sp>
      <p:grpSp>
        <p:nvGrpSpPr>
          <p:cNvPr id="4" name="Group 99"/>
          <p:cNvGrpSpPr>
            <a:grpSpLocks/>
          </p:cNvGrpSpPr>
          <p:nvPr/>
        </p:nvGrpSpPr>
        <p:grpSpPr bwMode="auto">
          <a:xfrm>
            <a:off x="8153400" y="1981200"/>
            <a:ext cx="1835150" cy="533400"/>
            <a:chOff x="4176" y="1008"/>
            <a:chExt cx="1156" cy="336"/>
          </a:xfrm>
        </p:grpSpPr>
        <p:sp>
          <p:nvSpPr>
            <p:cNvPr id="1600612" name="Line 100"/>
            <p:cNvSpPr>
              <a:spLocks noChangeShapeType="1"/>
            </p:cNvSpPr>
            <p:nvPr/>
          </p:nvSpPr>
          <p:spPr bwMode="auto">
            <a:xfrm>
              <a:off x="4368" y="1200"/>
              <a:ext cx="240" cy="144"/>
            </a:xfrm>
            <a:prstGeom prst="line">
              <a:avLst/>
            </a:prstGeom>
            <a:noFill/>
            <a:ln w="28575">
              <a:solidFill>
                <a:schemeClr val="accent1"/>
              </a:solidFill>
              <a:round/>
              <a:headEnd/>
              <a:tailEnd/>
            </a:ln>
            <a:effectLst/>
          </p:spPr>
          <p:txBody>
            <a:bodyPr/>
            <a:lstStyle/>
            <a:p>
              <a:endParaRPr lang="en-US"/>
            </a:p>
          </p:txBody>
        </p:sp>
        <p:sp>
          <p:nvSpPr>
            <p:cNvPr id="1600613" name="Text Box 101"/>
            <p:cNvSpPr txBox="1">
              <a:spLocks noChangeArrowheads="1"/>
            </p:cNvSpPr>
            <p:nvPr/>
          </p:nvSpPr>
          <p:spPr bwMode="auto">
            <a:xfrm>
              <a:off x="4176" y="1008"/>
              <a:ext cx="276" cy="231"/>
            </a:xfrm>
            <a:prstGeom prst="rect">
              <a:avLst/>
            </a:prstGeom>
            <a:noFill/>
            <a:ln w="12700">
              <a:noFill/>
              <a:miter lim="800000"/>
              <a:headEnd/>
              <a:tailEnd/>
            </a:ln>
            <a:effectLst/>
          </p:spPr>
          <p:txBody>
            <a:bodyPr wrap="none">
              <a:spAutoFit/>
            </a:bodyPr>
            <a:lstStyle/>
            <a:p>
              <a:r>
                <a:rPr lang="en-US"/>
                <a:t>01</a:t>
              </a:r>
            </a:p>
          </p:txBody>
        </p:sp>
        <p:sp>
          <p:nvSpPr>
            <p:cNvPr id="1600614" name="Text Box 102"/>
            <p:cNvSpPr txBox="1">
              <a:spLocks noChangeArrowheads="1"/>
            </p:cNvSpPr>
            <p:nvPr/>
          </p:nvSpPr>
          <p:spPr bwMode="auto">
            <a:xfrm>
              <a:off x="5136" y="1104"/>
              <a:ext cx="196" cy="231"/>
            </a:xfrm>
            <a:prstGeom prst="rect">
              <a:avLst/>
            </a:prstGeom>
            <a:noFill/>
            <a:ln w="12700">
              <a:noFill/>
              <a:miter lim="800000"/>
              <a:headEnd/>
              <a:tailEnd/>
            </a:ln>
            <a:effectLst/>
          </p:spPr>
          <p:txBody>
            <a:bodyPr wrap="none">
              <a:spAutoFit/>
            </a:bodyPr>
            <a:lstStyle/>
            <a:p>
              <a:r>
                <a:rPr lang="en-US"/>
                <a:t>4</a:t>
              </a:r>
            </a:p>
          </p:txBody>
        </p:sp>
        <p:sp>
          <p:nvSpPr>
            <p:cNvPr id="1600615" name="Line 103"/>
            <p:cNvSpPr>
              <a:spLocks noChangeShapeType="1"/>
            </p:cNvSpPr>
            <p:nvPr/>
          </p:nvSpPr>
          <p:spPr bwMode="auto">
            <a:xfrm>
              <a:off x="5040" y="1200"/>
              <a:ext cx="144" cy="144"/>
            </a:xfrm>
            <a:prstGeom prst="line">
              <a:avLst/>
            </a:prstGeom>
            <a:noFill/>
            <a:ln w="28575">
              <a:solidFill>
                <a:schemeClr val="accent1"/>
              </a:solidFill>
              <a:round/>
              <a:headEnd/>
              <a:tailEnd/>
            </a:ln>
            <a:effectLst/>
          </p:spPr>
          <p:txBody>
            <a:bodyPr/>
            <a:lstStyle/>
            <a:p>
              <a:endParaRPr lang="en-US"/>
            </a:p>
          </p:txBody>
        </p:sp>
      </p:grpSp>
      <p:sp>
        <p:nvSpPr>
          <p:cNvPr id="1600616" name="Text Box 104"/>
          <p:cNvSpPr txBox="1">
            <a:spLocks noChangeArrowheads="1"/>
          </p:cNvSpPr>
          <p:nvPr/>
        </p:nvSpPr>
        <p:spPr bwMode="auto">
          <a:xfrm>
            <a:off x="4343400" y="4038601"/>
            <a:ext cx="1479550" cy="366713"/>
          </a:xfrm>
          <a:prstGeom prst="rect">
            <a:avLst/>
          </a:prstGeom>
          <a:noFill/>
          <a:ln w="12700">
            <a:noFill/>
            <a:miter lim="800000"/>
            <a:headEnd/>
            <a:tailEnd/>
          </a:ln>
          <a:effectLst/>
        </p:spPr>
        <p:txBody>
          <a:bodyPr wrap="none">
            <a:spAutoFit/>
          </a:bodyPr>
          <a:lstStyle/>
          <a:p>
            <a:r>
              <a:rPr lang="en-US"/>
              <a:t>00    Mem(0)</a:t>
            </a:r>
          </a:p>
        </p:txBody>
      </p:sp>
      <p:grpSp>
        <p:nvGrpSpPr>
          <p:cNvPr id="5" name="Group 105"/>
          <p:cNvGrpSpPr>
            <a:grpSpLocks/>
          </p:cNvGrpSpPr>
          <p:nvPr/>
        </p:nvGrpSpPr>
        <p:grpSpPr bwMode="auto">
          <a:xfrm>
            <a:off x="4114800" y="3733801"/>
            <a:ext cx="1835150" cy="595313"/>
            <a:chOff x="1632" y="3273"/>
            <a:chExt cx="1156" cy="375"/>
          </a:xfrm>
        </p:grpSpPr>
        <p:sp>
          <p:nvSpPr>
            <p:cNvPr id="1600618" name="Line 106"/>
            <p:cNvSpPr>
              <a:spLocks noChangeShapeType="1"/>
            </p:cNvSpPr>
            <p:nvPr/>
          </p:nvSpPr>
          <p:spPr bwMode="auto">
            <a:xfrm>
              <a:off x="1824" y="3504"/>
              <a:ext cx="240" cy="144"/>
            </a:xfrm>
            <a:prstGeom prst="line">
              <a:avLst/>
            </a:prstGeom>
            <a:noFill/>
            <a:ln w="28575">
              <a:solidFill>
                <a:schemeClr val="accent1"/>
              </a:solidFill>
              <a:round/>
              <a:headEnd/>
              <a:tailEnd/>
            </a:ln>
            <a:effectLst/>
          </p:spPr>
          <p:txBody>
            <a:bodyPr/>
            <a:lstStyle/>
            <a:p>
              <a:endParaRPr lang="en-US"/>
            </a:p>
          </p:txBody>
        </p:sp>
        <p:sp>
          <p:nvSpPr>
            <p:cNvPr id="1600619" name="Text Box 107"/>
            <p:cNvSpPr txBox="1">
              <a:spLocks noChangeArrowheads="1"/>
            </p:cNvSpPr>
            <p:nvPr/>
          </p:nvSpPr>
          <p:spPr bwMode="auto">
            <a:xfrm>
              <a:off x="1632" y="3273"/>
              <a:ext cx="276" cy="231"/>
            </a:xfrm>
            <a:prstGeom prst="rect">
              <a:avLst/>
            </a:prstGeom>
            <a:noFill/>
            <a:ln w="12700">
              <a:noFill/>
              <a:miter lim="800000"/>
              <a:headEnd/>
              <a:tailEnd/>
            </a:ln>
            <a:effectLst/>
          </p:spPr>
          <p:txBody>
            <a:bodyPr wrap="none">
              <a:spAutoFit/>
            </a:bodyPr>
            <a:lstStyle/>
            <a:p>
              <a:r>
                <a:rPr lang="en-US"/>
                <a:t>01</a:t>
              </a:r>
            </a:p>
          </p:txBody>
        </p:sp>
        <p:sp>
          <p:nvSpPr>
            <p:cNvPr id="1600620" name="Text Box 108"/>
            <p:cNvSpPr txBox="1">
              <a:spLocks noChangeArrowheads="1"/>
            </p:cNvSpPr>
            <p:nvPr/>
          </p:nvSpPr>
          <p:spPr bwMode="auto">
            <a:xfrm>
              <a:off x="2592" y="3321"/>
              <a:ext cx="196" cy="231"/>
            </a:xfrm>
            <a:prstGeom prst="rect">
              <a:avLst/>
            </a:prstGeom>
            <a:noFill/>
            <a:ln w="12700">
              <a:noFill/>
              <a:miter lim="800000"/>
              <a:headEnd/>
              <a:tailEnd/>
            </a:ln>
            <a:effectLst/>
          </p:spPr>
          <p:txBody>
            <a:bodyPr wrap="none">
              <a:spAutoFit/>
            </a:bodyPr>
            <a:lstStyle/>
            <a:p>
              <a:r>
                <a:rPr lang="en-US"/>
                <a:t>4</a:t>
              </a:r>
            </a:p>
          </p:txBody>
        </p:sp>
        <p:sp>
          <p:nvSpPr>
            <p:cNvPr id="1600621" name="Line 109"/>
            <p:cNvSpPr>
              <a:spLocks noChangeShapeType="1"/>
            </p:cNvSpPr>
            <p:nvPr/>
          </p:nvSpPr>
          <p:spPr bwMode="auto">
            <a:xfrm>
              <a:off x="2496" y="3504"/>
              <a:ext cx="144" cy="144"/>
            </a:xfrm>
            <a:prstGeom prst="line">
              <a:avLst/>
            </a:prstGeom>
            <a:noFill/>
            <a:ln w="28575">
              <a:solidFill>
                <a:schemeClr val="accent1"/>
              </a:solidFill>
              <a:round/>
              <a:headEnd/>
              <a:tailEnd/>
            </a:ln>
            <a:effectLst/>
          </p:spPr>
          <p:txBody>
            <a:bodyPr/>
            <a:lstStyle/>
            <a:p>
              <a:endParaRPr lang="en-US"/>
            </a:p>
          </p:txBody>
        </p:sp>
      </p:grpSp>
      <p:sp>
        <p:nvSpPr>
          <p:cNvPr id="1600622" name="Text Box 110"/>
          <p:cNvSpPr txBox="1">
            <a:spLocks noChangeArrowheads="1"/>
          </p:cNvSpPr>
          <p:nvPr/>
        </p:nvSpPr>
        <p:spPr bwMode="auto">
          <a:xfrm>
            <a:off x="8382000" y="4038601"/>
            <a:ext cx="1479550" cy="366713"/>
          </a:xfrm>
          <a:prstGeom prst="rect">
            <a:avLst/>
          </a:prstGeom>
          <a:noFill/>
          <a:ln w="12700">
            <a:noFill/>
            <a:miter lim="800000"/>
            <a:headEnd/>
            <a:tailEnd/>
          </a:ln>
          <a:effectLst/>
        </p:spPr>
        <p:txBody>
          <a:bodyPr wrap="none">
            <a:spAutoFit/>
          </a:bodyPr>
          <a:lstStyle/>
          <a:p>
            <a:r>
              <a:rPr lang="en-US"/>
              <a:t>00    Mem(0)</a:t>
            </a:r>
          </a:p>
        </p:txBody>
      </p:sp>
      <p:grpSp>
        <p:nvGrpSpPr>
          <p:cNvPr id="6" name="Group 111"/>
          <p:cNvGrpSpPr>
            <a:grpSpLocks/>
          </p:cNvGrpSpPr>
          <p:nvPr/>
        </p:nvGrpSpPr>
        <p:grpSpPr bwMode="auto">
          <a:xfrm>
            <a:off x="8153400" y="3733801"/>
            <a:ext cx="1835150" cy="595313"/>
            <a:chOff x="4176" y="3369"/>
            <a:chExt cx="1156" cy="375"/>
          </a:xfrm>
        </p:grpSpPr>
        <p:sp>
          <p:nvSpPr>
            <p:cNvPr id="1600624" name="Line 112"/>
            <p:cNvSpPr>
              <a:spLocks noChangeShapeType="1"/>
            </p:cNvSpPr>
            <p:nvPr/>
          </p:nvSpPr>
          <p:spPr bwMode="auto">
            <a:xfrm>
              <a:off x="4368" y="3600"/>
              <a:ext cx="240" cy="144"/>
            </a:xfrm>
            <a:prstGeom prst="line">
              <a:avLst/>
            </a:prstGeom>
            <a:noFill/>
            <a:ln w="28575">
              <a:solidFill>
                <a:schemeClr val="accent1"/>
              </a:solidFill>
              <a:round/>
              <a:headEnd/>
              <a:tailEnd/>
            </a:ln>
            <a:effectLst/>
          </p:spPr>
          <p:txBody>
            <a:bodyPr/>
            <a:lstStyle/>
            <a:p>
              <a:endParaRPr lang="en-US"/>
            </a:p>
          </p:txBody>
        </p:sp>
        <p:sp>
          <p:nvSpPr>
            <p:cNvPr id="1600625" name="Text Box 113"/>
            <p:cNvSpPr txBox="1">
              <a:spLocks noChangeArrowheads="1"/>
            </p:cNvSpPr>
            <p:nvPr/>
          </p:nvSpPr>
          <p:spPr bwMode="auto">
            <a:xfrm>
              <a:off x="4176" y="3369"/>
              <a:ext cx="276" cy="231"/>
            </a:xfrm>
            <a:prstGeom prst="rect">
              <a:avLst/>
            </a:prstGeom>
            <a:noFill/>
            <a:ln w="12700">
              <a:noFill/>
              <a:miter lim="800000"/>
              <a:headEnd/>
              <a:tailEnd/>
            </a:ln>
            <a:effectLst/>
          </p:spPr>
          <p:txBody>
            <a:bodyPr wrap="none">
              <a:spAutoFit/>
            </a:bodyPr>
            <a:lstStyle/>
            <a:p>
              <a:r>
                <a:rPr lang="en-US"/>
                <a:t>01</a:t>
              </a:r>
            </a:p>
          </p:txBody>
        </p:sp>
        <p:sp>
          <p:nvSpPr>
            <p:cNvPr id="1600626" name="Text Box 114"/>
            <p:cNvSpPr txBox="1">
              <a:spLocks noChangeArrowheads="1"/>
            </p:cNvSpPr>
            <p:nvPr/>
          </p:nvSpPr>
          <p:spPr bwMode="auto">
            <a:xfrm>
              <a:off x="5136" y="3465"/>
              <a:ext cx="196" cy="231"/>
            </a:xfrm>
            <a:prstGeom prst="rect">
              <a:avLst/>
            </a:prstGeom>
            <a:noFill/>
            <a:ln w="12700">
              <a:noFill/>
              <a:miter lim="800000"/>
              <a:headEnd/>
              <a:tailEnd/>
            </a:ln>
            <a:effectLst/>
          </p:spPr>
          <p:txBody>
            <a:bodyPr wrap="none">
              <a:spAutoFit/>
            </a:bodyPr>
            <a:lstStyle/>
            <a:p>
              <a:r>
                <a:rPr lang="en-US"/>
                <a:t>4</a:t>
              </a:r>
            </a:p>
          </p:txBody>
        </p:sp>
        <p:sp>
          <p:nvSpPr>
            <p:cNvPr id="1600627" name="Line 115"/>
            <p:cNvSpPr>
              <a:spLocks noChangeShapeType="1"/>
            </p:cNvSpPr>
            <p:nvPr/>
          </p:nvSpPr>
          <p:spPr bwMode="auto">
            <a:xfrm>
              <a:off x="5040" y="3600"/>
              <a:ext cx="144" cy="144"/>
            </a:xfrm>
            <a:prstGeom prst="line">
              <a:avLst/>
            </a:prstGeom>
            <a:noFill/>
            <a:ln w="28575">
              <a:solidFill>
                <a:schemeClr val="accent1"/>
              </a:solidFill>
              <a:round/>
              <a:headEnd/>
              <a:tailEnd/>
            </a:ln>
            <a:effectLst/>
          </p:spPr>
          <p:txBody>
            <a:bodyPr/>
            <a:lstStyle/>
            <a:p>
              <a:endParaRPr lang="en-US"/>
            </a:p>
          </p:txBody>
        </p:sp>
      </p:grpSp>
      <p:sp>
        <p:nvSpPr>
          <p:cNvPr id="1600628" name="Text Box 116"/>
          <p:cNvSpPr txBox="1">
            <a:spLocks noChangeArrowheads="1"/>
          </p:cNvSpPr>
          <p:nvPr/>
        </p:nvSpPr>
        <p:spPr bwMode="auto">
          <a:xfrm>
            <a:off x="2286000" y="4038601"/>
            <a:ext cx="1479550" cy="366713"/>
          </a:xfrm>
          <a:prstGeom prst="rect">
            <a:avLst/>
          </a:prstGeom>
          <a:noFill/>
          <a:ln w="12700">
            <a:noFill/>
            <a:miter lim="800000"/>
            <a:headEnd/>
            <a:tailEnd/>
          </a:ln>
          <a:effectLst/>
        </p:spPr>
        <p:txBody>
          <a:bodyPr wrap="none">
            <a:spAutoFit/>
          </a:bodyPr>
          <a:lstStyle/>
          <a:p>
            <a:r>
              <a:rPr lang="en-US"/>
              <a:t>01    Mem(4)</a:t>
            </a:r>
          </a:p>
        </p:txBody>
      </p:sp>
      <p:grpSp>
        <p:nvGrpSpPr>
          <p:cNvPr id="7" name="Group 117"/>
          <p:cNvGrpSpPr>
            <a:grpSpLocks/>
          </p:cNvGrpSpPr>
          <p:nvPr/>
        </p:nvGrpSpPr>
        <p:grpSpPr bwMode="auto">
          <a:xfrm>
            <a:off x="2057400" y="3810000"/>
            <a:ext cx="1835150" cy="533400"/>
            <a:chOff x="336" y="2496"/>
            <a:chExt cx="1156" cy="336"/>
          </a:xfrm>
        </p:grpSpPr>
        <p:sp>
          <p:nvSpPr>
            <p:cNvPr id="1600630" name="Line 118"/>
            <p:cNvSpPr>
              <a:spLocks noChangeShapeType="1"/>
            </p:cNvSpPr>
            <p:nvPr/>
          </p:nvSpPr>
          <p:spPr bwMode="auto">
            <a:xfrm>
              <a:off x="528" y="2688"/>
              <a:ext cx="240" cy="144"/>
            </a:xfrm>
            <a:prstGeom prst="line">
              <a:avLst/>
            </a:prstGeom>
            <a:noFill/>
            <a:ln w="28575">
              <a:solidFill>
                <a:schemeClr val="accent1"/>
              </a:solidFill>
              <a:round/>
              <a:headEnd/>
              <a:tailEnd/>
            </a:ln>
            <a:effectLst/>
          </p:spPr>
          <p:txBody>
            <a:bodyPr/>
            <a:lstStyle/>
            <a:p>
              <a:endParaRPr lang="en-US"/>
            </a:p>
          </p:txBody>
        </p:sp>
        <p:sp>
          <p:nvSpPr>
            <p:cNvPr id="1600631" name="Line 119"/>
            <p:cNvSpPr>
              <a:spLocks noChangeShapeType="1"/>
            </p:cNvSpPr>
            <p:nvPr/>
          </p:nvSpPr>
          <p:spPr bwMode="auto">
            <a:xfrm>
              <a:off x="1200" y="2688"/>
              <a:ext cx="144" cy="144"/>
            </a:xfrm>
            <a:prstGeom prst="line">
              <a:avLst/>
            </a:prstGeom>
            <a:noFill/>
            <a:ln w="28575">
              <a:solidFill>
                <a:schemeClr val="accent1"/>
              </a:solidFill>
              <a:round/>
              <a:headEnd/>
              <a:tailEnd/>
            </a:ln>
            <a:effectLst/>
          </p:spPr>
          <p:txBody>
            <a:bodyPr/>
            <a:lstStyle/>
            <a:p>
              <a:endParaRPr lang="en-US"/>
            </a:p>
          </p:txBody>
        </p:sp>
        <p:sp>
          <p:nvSpPr>
            <p:cNvPr id="1600632" name="Text Box 120"/>
            <p:cNvSpPr txBox="1">
              <a:spLocks noChangeArrowheads="1"/>
            </p:cNvSpPr>
            <p:nvPr/>
          </p:nvSpPr>
          <p:spPr bwMode="auto">
            <a:xfrm>
              <a:off x="1296" y="2544"/>
              <a:ext cx="196" cy="231"/>
            </a:xfrm>
            <a:prstGeom prst="rect">
              <a:avLst/>
            </a:prstGeom>
            <a:noFill/>
            <a:ln w="12700">
              <a:noFill/>
              <a:miter lim="800000"/>
              <a:headEnd/>
              <a:tailEnd/>
            </a:ln>
            <a:effectLst/>
          </p:spPr>
          <p:txBody>
            <a:bodyPr wrap="none">
              <a:spAutoFit/>
            </a:bodyPr>
            <a:lstStyle/>
            <a:p>
              <a:r>
                <a:rPr lang="en-US"/>
                <a:t>0</a:t>
              </a:r>
            </a:p>
          </p:txBody>
        </p:sp>
        <p:sp>
          <p:nvSpPr>
            <p:cNvPr id="1600633" name="Text Box 121"/>
            <p:cNvSpPr txBox="1">
              <a:spLocks noChangeArrowheads="1"/>
            </p:cNvSpPr>
            <p:nvPr/>
          </p:nvSpPr>
          <p:spPr bwMode="auto">
            <a:xfrm>
              <a:off x="336" y="2496"/>
              <a:ext cx="276" cy="231"/>
            </a:xfrm>
            <a:prstGeom prst="rect">
              <a:avLst/>
            </a:prstGeom>
            <a:noFill/>
            <a:ln w="12700">
              <a:noFill/>
              <a:miter lim="800000"/>
              <a:headEnd/>
              <a:tailEnd/>
            </a:ln>
            <a:effectLst/>
          </p:spPr>
          <p:txBody>
            <a:bodyPr wrap="none">
              <a:spAutoFit/>
            </a:bodyPr>
            <a:lstStyle/>
            <a:p>
              <a:r>
                <a:rPr lang="en-US"/>
                <a:t>00</a:t>
              </a:r>
            </a:p>
          </p:txBody>
        </p:sp>
      </p:grpSp>
      <p:sp>
        <p:nvSpPr>
          <p:cNvPr id="1600634" name="Text Box 122"/>
          <p:cNvSpPr txBox="1">
            <a:spLocks noChangeArrowheads="1"/>
          </p:cNvSpPr>
          <p:nvPr/>
        </p:nvSpPr>
        <p:spPr bwMode="auto">
          <a:xfrm>
            <a:off x="6324600" y="4038601"/>
            <a:ext cx="1479550" cy="366713"/>
          </a:xfrm>
          <a:prstGeom prst="rect">
            <a:avLst/>
          </a:prstGeom>
          <a:noFill/>
          <a:ln w="12700">
            <a:noFill/>
            <a:miter lim="800000"/>
            <a:headEnd/>
            <a:tailEnd/>
          </a:ln>
          <a:effectLst/>
        </p:spPr>
        <p:txBody>
          <a:bodyPr wrap="none">
            <a:spAutoFit/>
          </a:bodyPr>
          <a:lstStyle/>
          <a:p>
            <a:r>
              <a:rPr lang="en-US"/>
              <a:t>01    Mem(4)</a:t>
            </a:r>
          </a:p>
        </p:txBody>
      </p:sp>
      <p:grpSp>
        <p:nvGrpSpPr>
          <p:cNvPr id="8" name="Group 123"/>
          <p:cNvGrpSpPr>
            <a:grpSpLocks/>
          </p:cNvGrpSpPr>
          <p:nvPr/>
        </p:nvGrpSpPr>
        <p:grpSpPr bwMode="auto">
          <a:xfrm>
            <a:off x="6096000" y="3733801"/>
            <a:ext cx="1835150" cy="595313"/>
            <a:chOff x="2880" y="3321"/>
            <a:chExt cx="1156" cy="375"/>
          </a:xfrm>
        </p:grpSpPr>
        <p:sp>
          <p:nvSpPr>
            <p:cNvPr id="1600636" name="Line 124"/>
            <p:cNvSpPr>
              <a:spLocks noChangeShapeType="1"/>
            </p:cNvSpPr>
            <p:nvPr/>
          </p:nvSpPr>
          <p:spPr bwMode="auto">
            <a:xfrm>
              <a:off x="3072" y="3552"/>
              <a:ext cx="240" cy="144"/>
            </a:xfrm>
            <a:prstGeom prst="line">
              <a:avLst/>
            </a:prstGeom>
            <a:noFill/>
            <a:ln w="28575">
              <a:solidFill>
                <a:schemeClr val="accent1"/>
              </a:solidFill>
              <a:round/>
              <a:headEnd/>
              <a:tailEnd/>
            </a:ln>
            <a:effectLst/>
          </p:spPr>
          <p:txBody>
            <a:bodyPr/>
            <a:lstStyle/>
            <a:p>
              <a:endParaRPr lang="en-US"/>
            </a:p>
          </p:txBody>
        </p:sp>
        <p:sp>
          <p:nvSpPr>
            <p:cNvPr id="1600637" name="Line 125"/>
            <p:cNvSpPr>
              <a:spLocks noChangeShapeType="1"/>
            </p:cNvSpPr>
            <p:nvPr/>
          </p:nvSpPr>
          <p:spPr bwMode="auto">
            <a:xfrm>
              <a:off x="3744" y="3552"/>
              <a:ext cx="144" cy="144"/>
            </a:xfrm>
            <a:prstGeom prst="line">
              <a:avLst/>
            </a:prstGeom>
            <a:noFill/>
            <a:ln w="28575">
              <a:solidFill>
                <a:schemeClr val="accent1"/>
              </a:solidFill>
              <a:round/>
              <a:headEnd/>
              <a:tailEnd/>
            </a:ln>
            <a:effectLst/>
          </p:spPr>
          <p:txBody>
            <a:bodyPr/>
            <a:lstStyle/>
            <a:p>
              <a:endParaRPr lang="en-US"/>
            </a:p>
          </p:txBody>
        </p:sp>
        <p:sp>
          <p:nvSpPr>
            <p:cNvPr id="1600638" name="Text Box 126"/>
            <p:cNvSpPr txBox="1">
              <a:spLocks noChangeArrowheads="1"/>
            </p:cNvSpPr>
            <p:nvPr/>
          </p:nvSpPr>
          <p:spPr bwMode="auto">
            <a:xfrm>
              <a:off x="3840" y="3369"/>
              <a:ext cx="196" cy="231"/>
            </a:xfrm>
            <a:prstGeom prst="rect">
              <a:avLst/>
            </a:prstGeom>
            <a:noFill/>
            <a:ln w="12700">
              <a:noFill/>
              <a:miter lim="800000"/>
              <a:headEnd/>
              <a:tailEnd/>
            </a:ln>
            <a:effectLst/>
          </p:spPr>
          <p:txBody>
            <a:bodyPr wrap="none">
              <a:spAutoFit/>
            </a:bodyPr>
            <a:lstStyle/>
            <a:p>
              <a:r>
                <a:rPr lang="en-US"/>
                <a:t>0</a:t>
              </a:r>
            </a:p>
          </p:txBody>
        </p:sp>
        <p:sp>
          <p:nvSpPr>
            <p:cNvPr id="1600639" name="Text Box 127"/>
            <p:cNvSpPr txBox="1">
              <a:spLocks noChangeArrowheads="1"/>
            </p:cNvSpPr>
            <p:nvPr/>
          </p:nvSpPr>
          <p:spPr bwMode="auto">
            <a:xfrm>
              <a:off x="2880" y="3321"/>
              <a:ext cx="276" cy="231"/>
            </a:xfrm>
            <a:prstGeom prst="rect">
              <a:avLst/>
            </a:prstGeom>
            <a:noFill/>
            <a:ln w="12700">
              <a:noFill/>
              <a:miter lim="800000"/>
              <a:headEnd/>
              <a:tailEnd/>
            </a:ln>
            <a:effectLst/>
          </p:spPr>
          <p:txBody>
            <a:bodyPr wrap="none">
              <a:spAutoFit/>
            </a:bodyPr>
            <a:lstStyle/>
            <a:p>
              <a:r>
                <a:rPr lang="en-US"/>
                <a:t>00</a:t>
              </a:r>
            </a:p>
          </p:txBody>
        </p:sp>
      </p:grpSp>
      <p:sp>
        <p:nvSpPr>
          <p:cNvPr id="1600640" name="Text Box 128"/>
          <p:cNvSpPr txBox="1">
            <a:spLocks noChangeArrowheads="1"/>
          </p:cNvSpPr>
          <p:nvPr/>
        </p:nvSpPr>
        <p:spPr bwMode="auto">
          <a:xfrm>
            <a:off x="1981200" y="1143001"/>
            <a:ext cx="3429000" cy="581025"/>
          </a:xfrm>
          <a:prstGeom prst="rect">
            <a:avLst/>
          </a:prstGeom>
          <a:noFill/>
          <a:ln w="12700">
            <a:noFill/>
            <a:miter lim="800000"/>
            <a:headEnd/>
            <a:tailEnd/>
          </a:ln>
          <a:effectLst/>
        </p:spPr>
        <p:txBody>
          <a:bodyPr>
            <a:spAutoFit/>
          </a:bodyPr>
          <a:lstStyle/>
          <a:p>
            <a:r>
              <a:rPr lang="en-US" sz="1600"/>
              <a:t>Start with an empty cache - all blocks initially marked as not valid</a:t>
            </a:r>
          </a:p>
        </p:txBody>
      </p:sp>
      <p:sp>
        <p:nvSpPr>
          <p:cNvPr id="1600641" name="Rectangle 129"/>
          <p:cNvSpPr>
            <a:spLocks noChangeArrowheads="1"/>
          </p:cNvSpPr>
          <p:nvPr/>
        </p:nvSpPr>
        <p:spPr bwMode="auto">
          <a:xfrm>
            <a:off x="1828800" y="5791200"/>
            <a:ext cx="8153400" cy="789960"/>
          </a:xfrm>
          <a:prstGeom prst="rect">
            <a:avLst/>
          </a:prstGeom>
          <a:noFill/>
          <a:ln w="12700">
            <a:noFill/>
            <a:miter lim="800000"/>
            <a:headEnd/>
            <a:tailEnd/>
          </a:ln>
          <a:effectLst/>
        </p:spPr>
        <p:txBody>
          <a:bodyPr lIns="63500" tIns="25400" rIns="63500" bIns="25400">
            <a:spAutoFit/>
          </a:bodyPr>
          <a:lstStyle/>
          <a:p>
            <a:pPr marL="287338" indent="-287338" algn="ctr">
              <a:spcBef>
                <a:spcPct val="30000"/>
              </a:spcBef>
              <a:buClr>
                <a:schemeClr val="accent1"/>
              </a:buClr>
              <a:buSzPct val="75000"/>
              <a:buFont typeface="Wingdings" pitchFamily="2" charset="2"/>
              <a:buChar char="q"/>
            </a:pPr>
            <a:r>
              <a:rPr lang="en-US" sz="2400"/>
              <a:t>Ping pong effect due to conflict misses - two memory locations that map into the same cache block</a:t>
            </a:r>
          </a:p>
        </p:txBody>
      </p:sp>
      <p:sp>
        <p:nvSpPr>
          <p:cNvPr id="1600642" name="Rectangle 130"/>
          <p:cNvSpPr>
            <a:spLocks noChangeArrowheads="1"/>
          </p:cNvSpPr>
          <p:nvPr/>
        </p:nvSpPr>
        <p:spPr bwMode="auto">
          <a:xfrm>
            <a:off x="2057400" y="54102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t>8 requests, 8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ChangeArrowheads="1"/>
          </p:cNvSpPr>
          <p:nvPr/>
        </p:nvSpPr>
        <p:spPr bwMode="auto">
          <a:xfrm>
            <a:off x="2133601" y="228600"/>
            <a:ext cx="4284663" cy="477838"/>
          </a:xfrm>
          <a:prstGeom prst="rect">
            <a:avLst/>
          </a:prstGeom>
          <a:noFill/>
          <a:ln w="12700">
            <a:noFill/>
            <a:miter lim="800000"/>
            <a:headEnd/>
            <a:tailEnd/>
          </a:ln>
          <a:effectLst/>
        </p:spPr>
        <p:txBody>
          <a:bodyPr wrap="none" anchor="ctr"/>
          <a:lstStyle/>
          <a:p>
            <a:endParaRPr lang="en-US"/>
          </a:p>
        </p:txBody>
      </p:sp>
      <p:sp>
        <p:nvSpPr>
          <p:cNvPr id="1489923" name="Rectangle 3"/>
          <p:cNvSpPr>
            <a:spLocks noGrp="1" noChangeArrowheads="1"/>
          </p:cNvSpPr>
          <p:nvPr>
            <p:ph type="title"/>
          </p:nvPr>
        </p:nvSpPr>
        <p:spPr>
          <a:noFill/>
          <a:ln/>
        </p:spPr>
        <p:txBody>
          <a:bodyPr vert="horz" lIns="90488" tIns="44450" rIns="90488" bIns="44450" rtlCol="0" anchor="ctr">
            <a:normAutofit/>
          </a:bodyPr>
          <a:lstStyle/>
          <a:p>
            <a:r>
              <a:rPr lang="en-US"/>
              <a:t>Characteristics of the Memory Hierarchy</a:t>
            </a:r>
          </a:p>
        </p:txBody>
      </p:sp>
      <p:sp>
        <p:nvSpPr>
          <p:cNvPr id="1489924" name="AutoShape 4"/>
          <p:cNvSpPr>
            <a:spLocks noChangeArrowheads="1"/>
          </p:cNvSpPr>
          <p:nvPr/>
        </p:nvSpPr>
        <p:spPr bwMode="auto">
          <a:xfrm>
            <a:off x="3581400" y="1995488"/>
            <a:ext cx="4800600" cy="320040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489925" name="Line 5"/>
          <p:cNvSpPr>
            <a:spLocks noChangeShapeType="1"/>
          </p:cNvSpPr>
          <p:nvPr/>
        </p:nvSpPr>
        <p:spPr bwMode="auto">
          <a:xfrm>
            <a:off x="5410200" y="2757488"/>
            <a:ext cx="1143000" cy="0"/>
          </a:xfrm>
          <a:prstGeom prst="line">
            <a:avLst/>
          </a:prstGeom>
          <a:noFill/>
          <a:ln w="12700">
            <a:solidFill>
              <a:schemeClr val="tx1"/>
            </a:solidFill>
            <a:round/>
            <a:headEnd/>
            <a:tailEnd/>
          </a:ln>
          <a:effectLst/>
        </p:spPr>
        <p:txBody>
          <a:bodyPr/>
          <a:lstStyle/>
          <a:p>
            <a:endParaRPr lang="en-US"/>
          </a:p>
        </p:txBody>
      </p:sp>
      <p:sp>
        <p:nvSpPr>
          <p:cNvPr id="1489926" name="Text Box 6"/>
          <p:cNvSpPr txBox="1">
            <a:spLocks noChangeArrowheads="1"/>
          </p:cNvSpPr>
          <p:nvPr/>
        </p:nvSpPr>
        <p:spPr bwMode="auto">
          <a:xfrm>
            <a:off x="1981200" y="2300288"/>
            <a:ext cx="1447800" cy="1631216"/>
          </a:xfrm>
          <a:prstGeom prst="rect">
            <a:avLst/>
          </a:prstGeom>
          <a:noFill/>
          <a:ln w="12700">
            <a:noFill/>
            <a:miter lim="800000"/>
            <a:headEnd/>
            <a:tailEnd/>
          </a:ln>
          <a:effectLst/>
        </p:spPr>
        <p:txBody>
          <a:bodyPr>
            <a:spAutoFit/>
          </a:bodyPr>
          <a:lstStyle/>
          <a:p>
            <a:r>
              <a:rPr lang="en-US" sz="2000" dirty="0"/>
              <a:t>Increasing distance from the processor in access time</a:t>
            </a:r>
          </a:p>
        </p:txBody>
      </p:sp>
      <p:sp>
        <p:nvSpPr>
          <p:cNvPr id="1489928" name="Text Box 8"/>
          <p:cNvSpPr txBox="1">
            <a:spLocks noChangeArrowheads="1"/>
          </p:cNvSpPr>
          <p:nvPr/>
        </p:nvSpPr>
        <p:spPr bwMode="auto">
          <a:xfrm>
            <a:off x="5715000" y="2300288"/>
            <a:ext cx="838200" cy="366712"/>
          </a:xfrm>
          <a:prstGeom prst="rect">
            <a:avLst/>
          </a:prstGeom>
          <a:noFill/>
          <a:ln w="12700">
            <a:noFill/>
            <a:miter lim="800000"/>
            <a:headEnd/>
            <a:tailEnd/>
          </a:ln>
          <a:effectLst/>
        </p:spPr>
        <p:txBody>
          <a:bodyPr>
            <a:spAutoFit/>
          </a:bodyPr>
          <a:lstStyle/>
          <a:p>
            <a:r>
              <a:rPr lang="en-US" b="1"/>
              <a:t>L1$</a:t>
            </a:r>
          </a:p>
        </p:txBody>
      </p:sp>
      <p:sp>
        <p:nvSpPr>
          <p:cNvPr id="1489929" name="Line 9"/>
          <p:cNvSpPr>
            <a:spLocks noChangeShapeType="1"/>
          </p:cNvSpPr>
          <p:nvPr/>
        </p:nvSpPr>
        <p:spPr bwMode="auto">
          <a:xfrm>
            <a:off x="4876800" y="3519488"/>
            <a:ext cx="2209800" cy="0"/>
          </a:xfrm>
          <a:prstGeom prst="line">
            <a:avLst/>
          </a:prstGeom>
          <a:noFill/>
          <a:ln w="12700">
            <a:solidFill>
              <a:schemeClr val="tx1"/>
            </a:solidFill>
            <a:round/>
            <a:headEnd/>
            <a:tailEnd/>
          </a:ln>
          <a:effectLst/>
        </p:spPr>
        <p:txBody>
          <a:bodyPr/>
          <a:lstStyle/>
          <a:p>
            <a:endParaRPr lang="en-US"/>
          </a:p>
        </p:txBody>
      </p:sp>
      <p:sp>
        <p:nvSpPr>
          <p:cNvPr id="1489930" name="Line 10"/>
          <p:cNvSpPr>
            <a:spLocks noChangeShapeType="1"/>
          </p:cNvSpPr>
          <p:nvPr/>
        </p:nvSpPr>
        <p:spPr bwMode="auto">
          <a:xfrm>
            <a:off x="4267200" y="4281488"/>
            <a:ext cx="3429000" cy="0"/>
          </a:xfrm>
          <a:prstGeom prst="line">
            <a:avLst/>
          </a:prstGeom>
          <a:noFill/>
          <a:ln w="12700">
            <a:solidFill>
              <a:schemeClr val="tx1"/>
            </a:solidFill>
            <a:round/>
            <a:headEnd/>
            <a:tailEnd/>
          </a:ln>
          <a:effectLst/>
        </p:spPr>
        <p:txBody>
          <a:bodyPr/>
          <a:lstStyle/>
          <a:p>
            <a:endParaRPr lang="en-US"/>
          </a:p>
        </p:txBody>
      </p:sp>
      <p:sp>
        <p:nvSpPr>
          <p:cNvPr id="1489931" name="Text Box 11"/>
          <p:cNvSpPr txBox="1">
            <a:spLocks noChangeArrowheads="1"/>
          </p:cNvSpPr>
          <p:nvPr/>
        </p:nvSpPr>
        <p:spPr bwMode="auto">
          <a:xfrm>
            <a:off x="5715000" y="2986088"/>
            <a:ext cx="838200" cy="366712"/>
          </a:xfrm>
          <a:prstGeom prst="rect">
            <a:avLst/>
          </a:prstGeom>
          <a:noFill/>
          <a:ln w="12700">
            <a:noFill/>
            <a:miter lim="800000"/>
            <a:headEnd/>
            <a:tailEnd/>
          </a:ln>
          <a:effectLst/>
        </p:spPr>
        <p:txBody>
          <a:bodyPr>
            <a:spAutoFit/>
          </a:bodyPr>
          <a:lstStyle/>
          <a:p>
            <a:r>
              <a:rPr lang="en-US" b="1"/>
              <a:t>L2$</a:t>
            </a:r>
          </a:p>
        </p:txBody>
      </p:sp>
      <p:sp>
        <p:nvSpPr>
          <p:cNvPr id="1489932" name="Text Box 12"/>
          <p:cNvSpPr txBox="1">
            <a:spLocks noChangeArrowheads="1"/>
          </p:cNvSpPr>
          <p:nvPr/>
        </p:nvSpPr>
        <p:spPr bwMode="auto">
          <a:xfrm>
            <a:off x="4876800" y="3748088"/>
            <a:ext cx="2438400" cy="366712"/>
          </a:xfrm>
          <a:prstGeom prst="rect">
            <a:avLst/>
          </a:prstGeom>
          <a:noFill/>
          <a:ln w="12700">
            <a:noFill/>
            <a:miter lim="800000"/>
            <a:headEnd/>
            <a:tailEnd/>
          </a:ln>
          <a:effectLst/>
        </p:spPr>
        <p:txBody>
          <a:bodyPr>
            <a:spAutoFit/>
          </a:bodyPr>
          <a:lstStyle/>
          <a:p>
            <a:pPr algn="ctr"/>
            <a:r>
              <a:rPr lang="en-US" b="1"/>
              <a:t>Main Memory</a:t>
            </a:r>
          </a:p>
        </p:txBody>
      </p:sp>
      <p:sp>
        <p:nvSpPr>
          <p:cNvPr id="1489933" name="Text Box 13"/>
          <p:cNvSpPr txBox="1">
            <a:spLocks noChangeArrowheads="1"/>
          </p:cNvSpPr>
          <p:nvPr/>
        </p:nvSpPr>
        <p:spPr bwMode="auto">
          <a:xfrm>
            <a:off x="4495800" y="4662488"/>
            <a:ext cx="3048000" cy="366712"/>
          </a:xfrm>
          <a:prstGeom prst="rect">
            <a:avLst/>
          </a:prstGeom>
          <a:noFill/>
          <a:ln w="12700">
            <a:noFill/>
            <a:miter lim="800000"/>
            <a:headEnd/>
            <a:tailEnd/>
          </a:ln>
          <a:effectLst/>
        </p:spPr>
        <p:txBody>
          <a:bodyPr>
            <a:spAutoFit/>
          </a:bodyPr>
          <a:lstStyle/>
          <a:p>
            <a:pPr algn="ctr"/>
            <a:r>
              <a:rPr lang="en-US" b="1"/>
              <a:t>Secondary  Memory</a:t>
            </a:r>
          </a:p>
        </p:txBody>
      </p:sp>
      <p:sp>
        <p:nvSpPr>
          <p:cNvPr id="1489934" name="Line 14"/>
          <p:cNvSpPr>
            <a:spLocks noChangeShapeType="1"/>
          </p:cNvSpPr>
          <p:nvPr/>
        </p:nvSpPr>
        <p:spPr bwMode="auto">
          <a:xfrm>
            <a:off x="3429000" y="1614488"/>
            <a:ext cx="0" cy="3505200"/>
          </a:xfrm>
          <a:prstGeom prst="line">
            <a:avLst/>
          </a:prstGeom>
          <a:noFill/>
          <a:ln w="12700">
            <a:solidFill>
              <a:schemeClr val="tx1"/>
            </a:solidFill>
            <a:round/>
            <a:headEnd/>
            <a:tailEnd type="triangle" w="med" len="med"/>
          </a:ln>
          <a:effectLst/>
        </p:spPr>
        <p:txBody>
          <a:bodyPr/>
          <a:lstStyle/>
          <a:p>
            <a:endParaRPr lang="en-US"/>
          </a:p>
        </p:txBody>
      </p:sp>
      <p:sp>
        <p:nvSpPr>
          <p:cNvPr id="1489935" name="Text Box 15"/>
          <p:cNvSpPr txBox="1">
            <a:spLocks noChangeArrowheads="1"/>
          </p:cNvSpPr>
          <p:nvPr/>
        </p:nvSpPr>
        <p:spPr bwMode="auto">
          <a:xfrm>
            <a:off x="5410200" y="1233488"/>
            <a:ext cx="1109984" cy="369332"/>
          </a:xfrm>
          <a:prstGeom prst="rect">
            <a:avLst/>
          </a:prstGeom>
          <a:noFill/>
          <a:ln w="12700">
            <a:noFill/>
            <a:miter lim="800000"/>
            <a:headEnd/>
            <a:tailEnd/>
          </a:ln>
          <a:effectLst/>
        </p:spPr>
        <p:txBody>
          <a:bodyPr wrap="none">
            <a:spAutoFit/>
          </a:bodyPr>
          <a:lstStyle/>
          <a:p>
            <a:r>
              <a:rPr lang="en-US" b="1"/>
              <a:t>Processor</a:t>
            </a:r>
          </a:p>
        </p:txBody>
      </p:sp>
      <p:sp>
        <p:nvSpPr>
          <p:cNvPr id="1489936" name="Line 16"/>
          <p:cNvSpPr>
            <a:spLocks noChangeShapeType="1"/>
          </p:cNvSpPr>
          <p:nvPr/>
        </p:nvSpPr>
        <p:spPr bwMode="auto">
          <a:xfrm>
            <a:off x="3581400" y="5424488"/>
            <a:ext cx="48006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489937" name="Text Box 17"/>
          <p:cNvSpPr txBox="1">
            <a:spLocks noChangeArrowheads="1"/>
          </p:cNvSpPr>
          <p:nvPr/>
        </p:nvSpPr>
        <p:spPr bwMode="auto">
          <a:xfrm>
            <a:off x="3505200" y="5500688"/>
            <a:ext cx="5105400" cy="400110"/>
          </a:xfrm>
          <a:prstGeom prst="rect">
            <a:avLst/>
          </a:prstGeom>
          <a:noFill/>
          <a:ln w="12700">
            <a:noFill/>
            <a:miter lim="800000"/>
            <a:headEnd/>
            <a:tailEnd/>
          </a:ln>
          <a:effectLst/>
        </p:spPr>
        <p:txBody>
          <a:bodyPr wrap="square">
            <a:spAutoFit/>
          </a:bodyPr>
          <a:lstStyle/>
          <a:p>
            <a:pPr algn="ctr"/>
            <a:r>
              <a:rPr lang="en-US" sz="2000" dirty="0"/>
              <a:t>(Relative) size of the memory at each level</a:t>
            </a:r>
          </a:p>
        </p:txBody>
      </p:sp>
      <p:grpSp>
        <p:nvGrpSpPr>
          <p:cNvPr id="2" name="Group 18"/>
          <p:cNvGrpSpPr>
            <a:grpSpLocks/>
          </p:cNvGrpSpPr>
          <p:nvPr/>
        </p:nvGrpSpPr>
        <p:grpSpPr bwMode="auto">
          <a:xfrm>
            <a:off x="8534400" y="1462088"/>
            <a:ext cx="1752600" cy="3657600"/>
            <a:chOff x="4416" y="864"/>
            <a:chExt cx="1104" cy="2304"/>
          </a:xfrm>
        </p:grpSpPr>
        <p:sp>
          <p:nvSpPr>
            <p:cNvPr id="1489939" name="Line 19"/>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p:spPr>
          <p:txBody>
            <a:bodyPr/>
            <a:lstStyle/>
            <a:p>
              <a:endParaRPr lang="en-US"/>
            </a:p>
          </p:txBody>
        </p:sp>
        <p:sp>
          <p:nvSpPr>
            <p:cNvPr id="1489940" name="Text Box 20"/>
            <p:cNvSpPr txBox="1">
              <a:spLocks noChangeArrowheads="1"/>
            </p:cNvSpPr>
            <p:nvPr/>
          </p:nvSpPr>
          <p:spPr bwMode="auto">
            <a:xfrm>
              <a:off x="4416" y="864"/>
              <a:ext cx="1104" cy="1609"/>
            </a:xfrm>
            <a:prstGeom prst="rect">
              <a:avLst/>
            </a:prstGeom>
            <a:noFill/>
            <a:ln w="12700">
              <a:noFill/>
              <a:miter lim="800000"/>
              <a:headEnd/>
              <a:tailEnd/>
            </a:ln>
            <a:effectLst/>
          </p:spPr>
          <p:txBody>
            <a:bodyPr>
              <a:spAutoFit/>
            </a:bodyPr>
            <a:lstStyle/>
            <a:p>
              <a:r>
                <a:rPr lang="en-US" sz="2000" dirty="0"/>
                <a:t>Inclusive– what is in L1$ is a subset of what is in L2$  is a subset of what is in MM that is a subset of is in SM</a:t>
              </a:r>
            </a:p>
          </p:txBody>
        </p:sp>
      </p:grpSp>
      <p:grpSp>
        <p:nvGrpSpPr>
          <p:cNvPr id="3" name="Group 30"/>
          <p:cNvGrpSpPr>
            <a:grpSpLocks/>
          </p:cNvGrpSpPr>
          <p:nvPr/>
        </p:nvGrpSpPr>
        <p:grpSpPr bwMode="auto">
          <a:xfrm>
            <a:off x="6019800" y="1690688"/>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grpSp>
      <p:grpSp>
        <p:nvGrpSpPr>
          <p:cNvPr id="4" name="Group 31"/>
          <p:cNvGrpSpPr>
            <a:grpSpLocks/>
          </p:cNvGrpSpPr>
          <p:nvPr/>
        </p:nvGrpSpPr>
        <p:grpSpPr bwMode="auto">
          <a:xfrm>
            <a:off x="6019801" y="1714500"/>
            <a:ext cx="2911475" cy="2828926"/>
            <a:chOff x="2832" y="1080"/>
            <a:chExt cx="1834" cy="1782"/>
          </a:xfrm>
        </p:grpSpPr>
        <p:sp>
          <p:nvSpPr>
            <p:cNvPr id="1489945" name="Text Box 25"/>
            <p:cNvSpPr txBox="1">
              <a:spLocks noChangeArrowheads="1"/>
            </p:cNvSpPr>
            <p:nvPr/>
          </p:nvSpPr>
          <p:spPr bwMode="auto">
            <a:xfrm>
              <a:off x="2832" y="1080"/>
              <a:ext cx="979" cy="213"/>
            </a:xfrm>
            <a:prstGeom prst="rect">
              <a:avLst/>
            </a:prstGeom>
            <a:noFill/>
            <a:ln w="12700">
              <a:noFill/>
              <a:miter lim="800000"/>
              <a:headEnd/>
              <a:tailEnd/>
            </a:ln>
            <a:effectLst/>
          </p:spPr>
          <p:txBody>
            <a:bodyPr wrap="none">
              <a:spAutoFit/>
            </a:bodyPr>
            <a:lstStyle/>
            <a:p>
              <a:r>
                <a:rPr lang="en-US" sz="1600"/>
                <a:t>4-8 bytes (word)</a:t>
              </a:r>
            </a:p>
          </p:txBody>
        </p:sp>
        <p:sp>
          <p:nvSpPr>
            <p:cNvPr id="1489946" name="Text Box 26"/>
            <p:cNvSpPr txBox="1">
              <a:spLocks noChangeArrowheads="1"/>
            </p:cNvSpPr>
            <p:nvPr/>
          </p:nvSpPr>
          <p:spPr bwMode="auto">
            <a:xfrm>
              <a:off x="2832" y="2169"/>
              <a:ext cx="1008" cy="212"/>
            </a:xfrm>
            <a:prstGeom prst="rect">
              <a:avLst/>
            </a:prstGeom>
            <a:noFill/>
            <a:ln w="12700">
              <a:noFill/>
              <a:miter lim="800000"/>
              <a:headEnd/>
              <a:tailEnd/>
            </a:ln>
            <a:effectLst/>
          </p:spPr>
          <p:txBody>
            <a:bodyPr>
              <a:spAutoFit/>
            </a:bodyPr>
            <a:lstStyle/>
            <a:p>
              <a:r>
                <a:rPr lang="en-US" sz="1600"/>
                <a:t>1 to 4 blocks</a:t>
              </a:r>
            </a:p>
          </p:txBody>
        </p:sp>
        <p:sp>
          <p:nvSpPr>
            <p:cNvPr id="1489947" name="Text Box 27"/>
            <p:cNvSpPr txBox="1">
              <a:spLocks noChangeArrowheads="1"/>
            </p:cNvSpPr>
            <p:nvPr/>
          </p:nvSpPr>
          <p:spPr bwMode="auto">
            <a:xfrm>
              <a:off x="2832" y="2649"/>
              <a:ext cx="1834" cy="213"/>
            </a:xfrm>
            <a:prstGeom prst="rect">
              <a:avLst/>
            </a:prstGeom>
            <a:noFill/>
            <a:ln w="12700">
              <a:noFill/>
              <a:miter lim="800000"/>
              <a:headEnd/>
              <a:tailEnd/>
            </a:ln>
            <a:effectLst/>
          </p:spPr>
          <p:txBody>
            <a:bodyPr wrap="none">
              <a:spAutoFit/>
            </a:bodyPr>
            <a:lstStyle/>
            <a:p>
              <a:r>
                <a:rPr lang="en-US" sz="1600"/>
                <a:t>1,024+ bytes (disk sector = page)</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r>
                <a:rPr lang="en-US" sz="1600"/>
                <a:t>8-32 bytes (block)</a:t>
              </a:r>
            </a:p>
          </p:txBody>
        </p:sp>
      </p:grpSp>
    </p:spTree>
    <p:extLst>
      <p:ext uri="{BB962C8B-B14F-4D97-AF65-F5344CB8AC3E}">
        <p14:creationId xmlns:p14="http://schemas.microsoft.com/office/powerpoint/2010/main" val="331712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9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99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9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899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6" grpId="0"/>
      <p:bldP spid="1489934" grpId="0" animBg="1"/>
      <p:bldP spid="1489936" grpId="0" animBg="1"/>
      <p:bldP spid="14899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a:xfrm>
            <a:off x="838200" y="365126"/>
            <a:ext cx="10515600" cy="219076"/>
          </a:xfrm>
        </p:spPr>
        <p:txBody>
          <a:bodyPr>
            <a:normAutofit fontScale="90000"/>
          </a:bodyPr>
          <a:lstStyle/>
          <a:p>
            <a:r>
              <a:rPr lang="en-US" b="1" dirty="0">
                <a:solidFill>
                  <a:srgbClr val="C00000"/>
                </a:solidFill>
                <a:latin typeface="微软雅黑" panose="020B0503020204020204" pitchFamily="34" charset="-122"/>
                <a:ea typeface="微软雅黑" panose="020B0503020204020204" pitchFamily="34" charset="-122"/>
              </a:rPr>
              <a:t>Set Associative Cache Example</a:t>
            </a:r>
          </a:p>
        </p:txBody>
      </p:sp>
      <p:grpSp>
        <p:nvGrpSpPr>
          <p:cNvPr id="2" name="Group 3"/>
          <p:cNvGrpSpPr>
            <a:grpSpLocks/>
          </p:cNvGrpSpPr>
          <p:nvPr/>
        </p:nvGrpSpPr>
        <p:grpSpPr bwMode="auto">
          <a:xfrm>
            <a:off x="3733800" y="2057400"/>
            <a:ext cx="990600" cy="1219200"/>
            <a:chOff x="1344" y="1056"/>
            <a:chExt cx="624" cy="768"/>
          </a:xfrm>
        </p:grpSpPr>
        <p:sp>
          <p:nvSpPr>
            <p:cNvPr id="1679364"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79365"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79366"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79367"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79368" name="Line 8"/>
          <p:cNvSpPr>
            <a:spLocks noChangeShapeType="1"/>
          </p:cNvSpPr>
          <p:nvPr/>
        </p:nvSpPr>
        <p:spPr bwMode="auto">
          <a:xfrm>
            <a:off x="5791200" y="1447800"/>
            <a:ext cx="990600" cy="0"/>
          </a:xfrm>
          <a:prstGeom prst="line">
            <a:avLst/>
          </a:prstGeom>
          <a:noFill/>
          <a:ln w="12700">
            <a:solidFill>
              <a:schemeClr val="tx1"/>
            </a:solidFill>
            <a:round/>
            <a:headEnd/>
            <a:tailEnd/>
          </a:ln>
          <a:effectLst/>
        </p:spPr>
        <p:txBody>
          <a:bodyPr wrap="none" anchor="ctr"/>
          <a:lstStyle/>
          <a:p>
            <a:endParaRPr lang="en-US"/>
          </a:p>
        </p:txBody>
      </p:sp>
      <p:sp>
        <p:nvSpPr>
          <p:cNvPr id="1679369" name="Line 9"/>
          <p:cNvSpPr>
            <a:spLocks noChangeShapeType="1"/>
          </p:cNvSpPr>
          <p:nvPr/>
        </p:nvSpPr>
        <p:spPr bwMode="auto">
          <a:xfrm>
            <a:off x="5791200" y="1143000"/>
            <a:ext cx="990600" cy="0"/>
          </a:xfrm>
          <a:prstGeom prst="line">
            <a:avLst/>
          </a:prstGeom>
          <a:noFill/>
          <a:ln w="12700">
            <a:solidFill>
              <a:schemeClr val="tx1"/>
            </a:solidFill>
            <a:round/>
            <a:headEnd/>
            <a:tailEnd/>
          </a:ln>
          <a:effectLst/>
        </p:spPr>
        <p:txBody>
          <a:bodyPr wrap="none" anchor="ctr"/>
          <a:lstStyle/>
          <a:p>
            <a:endParaRPr lang="en-US"/>
          </a:p>
        </p:txBody>
      </p:sp>
      <p:sp>
        <p:nvSpPr>
          <p:cNvPr id="1679370" name="Line 10"/>
          <p:cNvSpPr>
            <a:spLocks noChangeShapeType="1"/>
          </p:cNvSpPr>
          <p:nvPr/>
        </p:nvSpPr>
        <p:spPr bwMode="auto">
          <a:xfrm>
            <a:off x="5791200" y="1752600"/>
            <a:ext cx="990600" cy="0"/>
          </a:xfrm>
          <a:prstGeom prst="line">
            <a:avLst/>
          </a:prstGeom>
          <a:noFill/>
          <a:ln w="12700">
            <a:solidFill>
              <a:schemeClr val="tx1"/>
            </a:solidFill>
            <a:round/>
            <a:headEnd/>
            <a:tailEnd/>
          </a:ln>
          <a:effectLst/>
        </p:spPr>
        <p:txBody>
          <a:bodyPr wrap="none" anchor="ctr"/>
          <a:lstStyle/>
          <a:p>
            <a:endParaRPr lang="en-US"/>
          </a:p>
        </p:txBody>
      </p:sp>
      <p:sp>
        <p:nvSpPr>
          <p:cNvPr id="1679371" name="Line 11"/>
          <p:cNvSpPr>
            <a:spLocks noChangeShapeType="1"/>
          </p:cNvSpPr>
          <p:nvPr/>
        </p:nvSpPr>
        <p:spPr bwMode="auto">
          <a:xfrm>
            <a:off x="5791200" y="838200"/>
            <a:ext cx="990600" cy="0"/>
          </a:xfrm>
          <a:prstGeom prst="line">
            <a:avLst/>
          </a:prstGeom>
          <a:noFill/>
          <a:ln w="12700">
            <a:solidFill>
              <a:schemeClr val="tx1"/>
            </a:solidFill>
            <a:round/>
            <a:headEnd/>
            <a:tailEnd/>
          </a:ln>
          <a:effectLst/>
        </p:spPr>
        <p:txBody>
          <a:bodyPr wrap="none" anchor="ctr"/>
          <a:lstStyle/>
          <a:p>
            <a:endParaRPr lang="en-US"/>
          </a:p>
        </p:txBody>
      </p:sp>
      <p:sp>
        <p:nvSpPr>
          <p:cNvPr id="1679372" name="Line 12"/>
          <p:cNvSpPr>
            <a:spLocks noChangeShapeType="1"/>
          </p:cNvSpPr>
          <p:nvPr/>
        </p:nvSpPr>
        <p:spPr bwMode="auto">
          <a:xfrm>
            <a:off x="57912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79373" name="Line 13"/>
          <p:cNvSpPr>
            <a:spLocks noChangeShapeType="1"/>
          </p:cNvSpPr>
          <p:nvPr/>
        </p:nvSpPr>
        <p:spPr bwMode="auto">
          <a:xfrm>
            <a:off x="67818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79374" name="Line 14"/>
          <p:cNvSpPr>
            <a:spLocks noChangeShapeType="1"/>
          </p:cNvSpPr>
          <p:nvPr/>
        </p:nvSpPr>
        <p:spPr bwMode="auto">
          <a:xfrm flipH="1" flipV="1">
            <a:off x="5791200" y="5105400"/>
            <a:ext cx="990600" cy="0"/>
          </a:xfrm>
          <a:prstGeom prst="line">
            <a:avLst/>
          </a:prstGeom>
          <a:noFill/>
          <a:ln w="12700">
            <a:solidFill>
              <a:schemeClr val="tx1"/>
            </a:solidFill>
            <a:round/>
            <a:headEnd/>
            <a:tailEnd/>
          </a:ln>
          <a:effectLst/>
        </p:spPr>
        <p:txBody>
          <a:bodyPr wrap="none" anchor="ctr"/>
          <a:lstStyle/>
          <a:p>
            <a:endParaRPr lang="en-US"/>
          </a:p>
        </p:txBody>
      </p:sp>
      <p:sp>
        <p:nvSpPr>
          <p:cNvPr id="1679375" name="Line 15"/>
          <p:cNvSpPr>
            <a:spLocks noChangeShapeType="1"/>
          </p:cNvSpPr>
          <p:nvPr/>
        </p:nvSpPr>
        <p:spPr bwMode="auto">
          <a:xfrm flipH="1" flipV="1">
            <a:off x="5791200" y="5410200"/>
            <a:ext cx="990600" cy="0"/>
          </a:xfrm>
          <a:prstGeom prst="line">
            <a:avLst/>
          </a:prstGeom>
          <a:noFill/>
          <a:ln w="12700">
            <a:solidFill>
              <a:schemeClr val="tx1"/>
            </a:solidFill>
            <a:round/>
            <a:headEnd/>
            <a:tailEnd/>
          </a:ln>
          <a:effectLst/>
        </p:spPr>
        <p:txBody>
          <a:bodyPr wrap="none" anchor="ctr"/>
          <a:lstStyle/>
          <a:p>
            <a:endParaRPr lang="en-US"/>
          </a:p>
        </p:txBody>
      </p:sp>
      <p:sp>
        <p:nvSpPr>
          <p:cNvPr id="1679376" name="Line 16"/>
          <p:cNvSpPr>
            <a:spLocks noChangeShapeType="1"/>
          </p:cNvSpPr>
          <p:nvPr/>
        </p:nvSpPr>
        <p:spPr bwMode="auto">
          <a:xfrm flipH="1" flipV="1">
            <a:off x="5791200" y="4800600"/>
            <a:ext cx="990600" cy="0"/>
          </a:xfrm>
          <a:prstGeom prst="line">
            <a:avLst/>
          </a:prstGeom>
          <a:noFill/>
          <a:ln w="12700">
            <a:solidFill>
              <a:schemeClr val="tx1"/>
            </a:solidFill>
            <a:round/>
            <a:headEnd/>
            <a:tailEnd/>
          </a:ln>
          <a:effectLst/>
        </p:spPr>
        <p:txBody>
          <a:bodyPr wrap="none" anchor="ctr"/>
          <a:lstStyle/>
          <a:p>
            <a:endParaRPr lang="en-US"/>
          </a:p>
        </p:txBody>
      </p:sp>
      <p:sp>
        <p:nvSpPr>
          <p:cNvPr id="1679377" name="Line 17"/>
          <p:cNvSpPr>
            <a:spLocks noChangeShapeType="1"/>
          </p:cNvSpPr>
          <p:nvPr/>
        </p:nvSpPr>
        <p:spPr bwMode="auto">
          <a:xfrm flipH="1" flipV="1">
            <a:off x="5791200" y="5715000"/>
            <a:ext cx="990600" cy="0"/>
          </a:xfrm>
          <a:prstGeom prst="line">
            <a:avLst/>
          </a:prstGeom>
          <a:noFill/>
          <a:ln w="12700">
            <a:solidFill>
              <a:schemeClr val="tx1"/>
            </a:solidFill>
            <a:round/>
            <a:headEnd/>
            <a:tailEnd/>
          </a:ln>
          <a:effectLst/>
        </p:spPr>
        <p:txBody>
          <a:bodyPr wrap="none" anchor="ctr"/>
          <a:lstStyle/>
          <a:p>
            <a:endParaRPr lang="en-US"/>
          </a:p>
        </p:txBody>
      </p:sp>
      <p:sp>
        <p:nvSpPr>
          <p:cNvPr id="1679378" name="Line 18"/>
          <p:cNvSpPr>
            <a:spLocks noChangeShapeType="1"/>
          </p:cNvSpPr>
          <p:nvPr/>
        </p:nvSpPr>
        <p:spPr bwMode="auto">
          <a:xfrm flipH="1" flipV="1">
            <a:off x="6781800" y="4495800"/>
            <a:ext cx="0" cy="1219200"/>
          </a:xfrm>
          <a:prstGeom prst="line">
            <a:avLst/>
          </a:prstGeom>
          <a:noFill/>
          <a:ln w="12700">
            <a:solidFill>
              <a:schemeClr val="tx1"/>
            </a:solidFill>
            <a:round/>
            <a:headEnd/>
            <a:tailEnd/>
          </a:ln>
          <a:effectLst/>
        </p:spPr>
        <p:txBody>
          <a:bodyPr wrap="none" anchor="ctr"/>
          <a:lstStyle/>
          <a:p>
            <a:endParaRPr lang="en-US"/>
          </a:p>
        </p:txBody>
      </p:sp>
      <p:sp>
        <p:nvSpPr>
          <p:cNvPr id="1679379" name="Text Box 19"/>
          <p:cNvSpPr txBox="1">
            <a:spLocks noChangeArrowheads="1"/>
          </p:cNvSpPr>
          <p:nvPr/>
        </p:nvSpPr>
        <p:spPr bwMode="auto">
          <a:xfrm>
            <a:off x="2416175" y="2017713"/>
            <a:ext cx="311150" cy="366712"/>
          </a:xfrm>
          <a:prstGeom prst="rect">
            <a:avLst/>
          </a:prstGeom>
          <a:noFill/>
          <a:ln w="12700">
            <a:noFill/>
            <a:miter lim="800000"/>
            <a:headEnd/>
            <a:tailEnd/>
          </a:ln>
          <a:effectLst/>
        </p:spPr>
        <p:txBody>
          <a:bodyPr wrap="none">
            <a:spAutoFit/>
          </a:bodyPr>
          <a:lstStyle/>
          <a:p>
            <a:r>
              <a:rPr lang="en-US"/>
              <a:t>0</a:t>
            </a:r>
          </a:p>
        </p:txBody>
      </p:sp>
      <p:sp>
        <p:nvSpPr>
          <p:cNvPr id="1679383" name="Text Box 23"/>
          <p:cNvSpPr txBox="1">
            <a:spLocks noChangeArrowheads="1"/>
          </p:cNvSpPr>
          <p:nvPr/>
        </p:nvSpPr>
        <p:spPr bwMode="auto">
          <a:xfrm>
            <a:off x="1981201" y="1143000"/>
            <a:ext cx="814647" cy="369332"/>
          </a:xfrm>
          <a:prstGeom prst="rect">
            <a:avLst/>
          </a:prstGeom>
          <a:noFill/>
          <a:ln w="12700">
            <a:noFill/>
            <a:miter lim="800000"/>
            <a:headEnd/>
            <a:tailEnd/>
          </a:ln>
          <a:effectLst/>
        </p:spPr>
        <p:txBody>
          <a:bodyPr wrap="none">
            <a:spAutoFit/>
          </a:bodyPr>
          <a:lstStyle/>
          <a:p>
            <a:r>
              <a:rPr lang="en-US" b="1"/>
              <a:t>Cache</a:t>
            </a:r>
          </a:p>
        </p:txBody>
      </p:sp>
      <p:sp>
        <p:nvSpPr>
          <p:cNvPr id="1679384" name="Text Box 24"/>
          <p:cNvSpPr txBox="1">
            <a:spLocks noChangeArrowheads="1"/>
          </p:cNvSpPr>
          <p:nvPr/>
        </p:nvSpPr>
        <p:spPr bwMode="auto">
          <a:xfrm>
            <a:off x="7239000" y="609601"/>
            <a:ext cx="1644650" cy="366713"/>
          </a:xfrm>
          <a:prstGeom prst="rect">
            <a:avLst/>
          </a:prstGeom>
          <a:noFill/>
          <a:ln w="12700">
            <a:noFill/>
            <a:miter lim="800000"/>
            <a:headEnd/>
            <a:tailEnd/>
          </a:ln>
          <a:effectLst/>
        </p:spPr>
        <p:txBody>
          <a:bodyPr wrap="none">
            <a:spAutoFit/>
          </a:bodyPr>
          <a:lstStyle/>
          <a:p>
            <a:r>
              <a:rPr lang="en-US" b="1"/>
              <a:t>Main Memory</a:t>
            </a:r>
          </a:p>
        </p:txBody>
      </p:sp>
      <p:sp>
        <p:nvSpPr>
          <p:cNvPr id="1679385" name="Text Box 25"/>
          <p:cNvSpPr txBox="1">
            <a:spLocks noChangeArrowheads="1"/>
          </p:cNvSpPr>
          <p:nvPr/>
        </p:nvSpPr>
        <p:spPr bwMode="auto">
          <a:xfrm>
            <a:off x="7696200" y="3124201"/>
            <a:ext cx="2743200" cy="2530475"/>
          </a:xfrm>
          <a:prstGeom prst="rect">
            <a:avLst/>
          </a:prstGeom>
          <a:noFill/>
          <a:ln w="12700">
            <a:noFill/>
            <a:miter lim="800000"/>
            <a:headEnd/>
            <a:tailEnd/>
          </a:ln>
          <a:effectLst/>
        </p:spPr>
        <p:txBody>
          <a:bodyPr>
            <a:spAutoFit/>
          </a:bodyPr>
          <a:lstStyle/>
          <a:p>
            <a:r>
              <a:rPr lang="en-US" sz="2000"/>
              <a:t>Q2: How do we find it?</a:t>
            </a:r>
          </a:p>
          <a:p>
            <a:endParaRPr lang="en-US" sz="2000"/>
          </a:p>
          <a:p>
            <a:r>
              <a:rPr lang="en-US" sz="2000"/>
              <a:t>Use next 1 low order memory address bit to determine which cache set (i.e., modulo the number of sets in the cache)</a:t>
            </a:r>
          </a:p>
        </p:txBody>
      </p:sp>
      <p:sp>
        <p:nvSpPr>
          <p:cNvPr id="1679386" name="Line 26"/>
          <p:cNvSpPr>
            <a:spLocks noChangeShapeType="1"/>
          </p:cNvSpPr>
          <p:nvPr/>
        </p:nvSpPr>
        <p:spPr bwMode="auto">
          <a:xfrm>
            <a:off x="5791200" y="2057400"/>
            <a:ext cx="990600" cy="0"/>
          </a:xfrm>
          <a:prstGeom prst="line">
            <a:avLst/>
          </a:prstGeom>
          <a:noFill/>
          <a:ln w="12700">
            <a:solidFill>
              <a:schemeClr val="tx1"/>
            </a:solidFill>
            <a:round/>
            <a:headEnd/>
            <a:tailEnd/>
          </a:ln>
          <a:effectLst/>
        </p:spPr>
        <p:txBody>
          <a:bodyPr wrap="none" anchor="ctr"/>
          <a:lstStyle/>
          <a:p>
            <a:endParaRPr lang="en-US"/>
          </a:p>
        </p:txBody>
      </p:sp>
      <p:sp>
        <p:nvSpPr>
          <p:cNvPr id="1679387" name="Line 27"/>
          <p:cNvSpPr>
            <a:spLocks noChangeShapeType="1"/>
          </p:cNvSpPr>
          <p:nvPr/>
        </p:nvSpPr>
        <p:spPr bwMode="auto">
          <a:xfrm>
            <a:off x="5791200" y="2362200"/>
            <a:ext cx="990600" cy="0"/>
          </a:xfrm>
          <a:prstGeom prst="line">
            <a:avLst/>
          </a:prstGeom>
          <a:noFill/>
          <a:ln w="12700">
            <a:solidFill>
              <a:schemeClr val="tx1"/>
            </a:solidFill>
            <a:round/>
            <a:headEnd/>
            <a:tailEnd/>
          </a:ln>
          <a:effectLst/>
        </p:spPr>
        <p:txBody>
          <a:bodyPr wrap="none" anchor="ctr"/>
          <a:lstStyle/>
          <a:p>
            <a:endParaRPr lang="en-US"/>
          </a:p>
        </p:txBody>
      </p:sp>
      <p:sp>
        <p:nvSpPr>
          <p:cNvPr id="1679388" name="Line 28"/>
          <p:cNvSpPr>
            <a:spLocks noChangeShapeType="1"/>
          </p:cNvSpPr>
          <p:nvPr/>
        </p:nvSpPr>
        <p:spPr bwMode="auto">
          <a:xfrm>
            <a:off x="5791200" y="2667000"/>
            <a:ext cx="990600" cy="0"/>
          </a:xfrm>
          <a:prstGeom prst="line">
            <a:avLst/>
          </a:prstGeom>
          <a:noFill/>
          <a:ln w="12700">
            <a:solidFill>
              <a:schemeClr val="tx1"/>
            </a:solidFill>
            <a:round/>
            <a:headEnd/>
            <a:tailEnd/>
          </a:ln>
          <a:effectLst/>
        </p:spPr>
        <p:txBody>
          <a:bodyPr wrap="none" anchor="ctr"/>
          <a:lstStyle/>
          <a:p>
            <a:endParaRPr lang="en-US"/>
          </a:p>
        </p:txBody>
      </p:sp>
      <p:sp>
        <p:nvSpPr>
          <p:cNvPr id="1679389" name="Line 29"/>
          <p:cNvSpPr>
            <a:spLocks noChangeShapeType="1"/>
          </p:cNvSpPr>
          <p:nvPr/>
        </p:nvSpPr>
        <p:spPr bwMode="auto">
          <a:xfrm>
            <a:off x="5791200" y="2971800"/>
            <a:ext cx="990600" cy="0"/>
          </a:xfrm>
          <a:prstGeom prst="line">
            <a:avLst/>
          </a:prstGeom>
          <a:noFill/>
          <a:ln w="12700">
            <a:solidFill>
              <a:schemeClr val="tx1"/>
            </a:solidFill>
            <a:round/>
            <a:headEnd/>
            <a:tailEnd/>
          </a:ln>
          <a:effectLst/>
        </p:spPr>
        <p:txBody>
          <a:bodyPr wrap="none" anchor="ctr"/>
          <a:lstStyle/>
          <a:p>
            <a:endParaRPr lang="en-US"/>
          </a:p>
        </p:txBody>
      </p:sp>
      <p:sp>
        <p:nvSpPr>
          <p:cNvPr id="1679390" name="Line 30"/>
          <p:cNvSpPr>
            <a:spLocks noChangeShapeType="1"/>
          </p:cNvSpPr>
          <p:nvPr/>
        </p:nvSpPr>
        <p:spPr bwMode="auto">
          <a:xfrm>
            <a:off x="5791200" y="3276600"/>
            <a:ext cx="990600" cy="0"/>
          </a:xfrm>
          <a:prstGeom prst="line">
            <a:avLst/>
          </a:prstGeom>
          <a:noFill/>
          <a:ln w="12700">
            <a:solidFill>
              <a:schemeClr val="tx1"/>
            </a:solidFill>
            <a:round/>
            <a:headEnd/>
            <a:tailEnd/>
          </a:ln>
          <a:effectLst/>
        </p:spPr>
        <p:txBody>
          <a:bodyPr wrap="none" anchor="ctr"/>
          <a:lstStyle/>
          <a:p>
            <a:endParaRPr lang="en-US"/>
          </a:p>
        </p:txBody>
      </p:sp>
      <p:sp>
        <p:nvSpPr>
          <p:cNvPr id="1679391" name="Line 31"/>
          <p:cNvSpPr>
            <a:spLocks noChangeShapeType="1"/>
          </p:cNvSpPr>
          <p:nvPr/>
        </p:nvSpPr>
        <p:spPr bwMode="auto">
          <a:xfrm>
            <a:off x="5791200" y="3581400"/>
            <a:ext cx="990600" cy="0"/>
          </a:xfrm>
          <a:prstGeom prst="line">
            <a:avLst/>
          </a:prstGeom>
          <a:noFill/>
          <a:ln w="12700">
            <a:solidFill>
              <a:schemeClr val="tx1"/>
            </a:solidFill>
            <a:round/>
            <a:headEnd/>
            <a:tailEnd/>
          </a:ln>
          <a:effectLst/>
        </p:spPr>
        <p:txBody>
          <a:bodyPr wrap="none" anchor="ctr"/>
          <a:lstStyle/>
          <a:p>
            <a:endParaRPr lang="en-US"/>
          </a:p>
        </p:txBody>
      </p:sp>
      <p:sp>
        <p:nvSpPr>
          <p:cNvPr id="1679392" name="Line 32"/>
          <p:cNvSpPr>
            <a:spLocks noChangeShapeType="1"/>
          </p:cNvSpPr>
          <p:nvPr/>
        </p:nvSpPr>
        <p:spPr bwMode="auto">
          <a:xfrm>
            <a:off x="5791200" y="4495800"/>
            <a:ext cx="990600" cy="0"/>
          </a:xfrm>
          <a:prstGeom prst="line">
            <a:avLst/>
          </a:prstGeom>
          <a:noFill/>
          <a:ln w="12700">
            <a:solidFill>
              <a:schemeClr val="tx1"/>
            </a:solidFill>
            <a:round/>
            <a:headEnd/>
            <a:tailEnd/>
          </a:ln>
          <a:effectLst/>
        </p:spPr>
        <p:txBody>
          <a:bodyPr wrap="none" anchor="ctr"/>
          <a:lstStyle/>
          <a:p>
            <a:endParaRPr lang="en-US"/>
          </a:p>
        </p:txBody>
      </p:sp>
      <p:sp>
        <p:nvSpPr>
          <p:cNvPr id="1679393" name="Line 33"/>
          <p:cNvSpPr>
            <a:spLocks noChangeShapeType="1"/>
          </p:cNvSpPr>
          <p:nvPr/>
        </p:nvSpPr>
        <p:spPr bwMode="auto">
          <a:xfrm>
            <a:off x="5791200" y="3886200"/>
            <a:ext cx="990600" cy="0"/>
          </a:xfrm>
          <a:prstGeom prst="line">
            <a:avLst/>
          </a:prstGeom>
          <a:noFill/>
          <a:ln w="12700">
            <a:solidFill>
              <a:schemeClr val="tx1"/>
            </a:solidFill>
            <a:round/>
            <a:headEnd/>
            <a:tailEnd/>
          </a:ln>
          <a:effectLst/>
        </p:spPr>
        <p:txBody>
          <a:bodyPr wrap="none" anchor="ctr"/>
          <a:lstStyle/>
          <a:p>
            <a:endParaRPr lang="en-US"/>
          </a:p>
        </p:txBody>
      </p:sp>
      <p:sp>
        <p:nvSpPr>
          <p:cNvPr id="1679394" name="Line 34"/>
          <p:cNvSpPr>
            <a:spLocks noChangeShapeType="1"/>
          </p:cNvSpPr>
          <p:nvPr/>
        </p:nvSpPr>
        <p:spPr bwMode="auto">
          <a:xfrm>
            <a:off x="5791200" y="419100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5"/>
          <p:cNvGrpSpPr>
            <a:grpSpLocks/>
          </p:cNvGrpSpPr>
          <p:nvPr/>
        </p:nvGrpSpPr>
        <p:grpSpPr bwMode="auto">
          <a:xfrm>
            <a:off x="3124200" y="2057400"/>
            <a:ext cx="609600" cy="1219200"/>
            <a:chOff x="1344" y="1056"/>
            <a:chExt cx="624" cy="768"/>
          </a:xfrm>
        </p:grpSpPr>
        <p:sp>
          <p:nvSpPr>
            <p:cNvPr id="1679396" name="Rectangle 36"/>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79397" name="Line 37"/>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79398" name="Line 38"/>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79399" name="Line 39"/>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79400" name="Text Box 40"/>
          <p:cNvSpPr txBox="1">
            <a:spLocks noChangeArrowheads="1"/>
          </p:cNvSpPr>
          <p:nvPr/>
        </p:nvSpPr>
        <p:spPr bwMode="auto">
          <a:xfrm>
            <a:off x="3124201" y="1600200"/>
            <a:ext cx="553357" cy="369332"/>
          </a:xfrm>
          <a:prstGeom prst="rect">
            <a:avLst/>
          </a:prstGeom>
          <a:noFill/>
          <a:ln w="12700">
            <a:noFill/>
            <a:miter lim="800000"/>
            <a:headEnd/>
            <a:tailEnd/>
          </a:ln>
          <a:effectLst/>
        </p:spPr>
        <p:txBody>
          <a:bodyPr wrap="none">
            <a:spAutoFit/>
          </a:bodyPr>
          <a:lstStyle/>
          <a:p>
            <a:r>
              <a:rPr lang="en-US">
                <a:solidFill>
                  <a:schemeClr val="accent2"/>
                </a:solidFill>
              </a:rPr>
              <a:t>Tag</a:t>
            </a:r>
          </a:p>
        </p:txBody>
      </p:sp>
      <p:sp>
        <p:nvSpPr>
          <p:cNvPr id="1679401" name="Text Box 41"/>
          <p:cNvSpPr txBox="1">
            <a:spLocks noChangeArrowheads="1"/>
          </p:cNvSpPr>
          <p:nvPr/>
        </p:nvSpPr>
        <p:spPr bwMode="auto">
          <a:xfrm>
            <a:off x="3886200" y="1600201"/>
            <a:ext cx="666750" cy="366713"/>
          </a:xfrm>
          <a:prstGeom prst="rect">
            <a:avLst/>
          </a:prstGeom>
          <a:noFill/>
          <a:ln w="12700">
            <a:noFill/>
            <a:miter lim="800000"/>
            <a:headEnd/>
            <a:tailEnd/>
          </a:ln>
          <a:effectLst/>
        </p:spPr>
        <p:txBody>
          <a:bodyPr wrap="none">
            <a:spAutoFit/>
          </a:bodyPr>
          <a:lstStyle/>
          <a:p>
            <a:r>
              <a:rPr lang="en-US"/>
              <a:t>Data</a:t>
            </a:r>
          </a:p>
        </p:txBody>
      </p:sp>
      <p:sp>
        <p:nvSpPr>
          <p:cNvPr id="1679402" name="Rectangle 42" descr="5%"/>
          <p:cNvSpPr>
            <a:spLocks noChangeArrowheads="1"/>
          </p:cNvSpPr>
          <p:nvPr/>
        </p:nvSpPr>
        <p:spPr bwMode="auto">
          <a:xfrm>
            <a:off x="5791200" y="838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3" name="Rectangle 43" descr="10%"/>
          <p:cNvSpPr>
            <a:spLocks noChangeArrowheads="1"/>
          </p:cNvSpPr>
          <p:nvPr/>
        </p:nvSpPr>
        <p:spPr bwMode="auto">
          <a:xfrm>
            <a:off x="3733800" y="2057400"/>
            <a:ext cx="990600" cy="304800"/>
          </a:xfrm>
          <a:prstGeom prst="rect">
            <a:avLst/>
          </a:prstGeom>
          <a:pattFill prst="pct10">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4" name="Rectangle 44" descr="5%"/>
          <p:cNvSpPr>
            <a:spLocks noChangeArrowheads="1"/>
          </p:cNvSpPr>
          <p:nvPr/>
        </p:nvSpPr>
        <p:spPr bwMode="auto">
          <a:xfrm>
            <a:off x="57912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5" name="Rectangle 45" descr="5%"/>
          <p:cNvSpPr>
            <a:spLocks noChangeArrowheads="1"/>
          </p:cNvSpPr>
          <p:nvPr/>
        </p:nvSpPr>
        <p:spPr bwMode="auto">
          <a:xfrm>
            <a:off x="5791200" y="32766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6" name="Rectangle 46" descr="5%"/>
          <p:cNvSpPr>
            <a:spLocks noChangeArrowheads="1"/>
          </p:cNvSpPr>
          <p:nvPr/>
        </p:nvSpPr>
        <p:spPr bwMode="auto">
          <a:xfrm>
            <a:off x="5791200" y="4495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7" name="Rectangle 47" descr="5%"/>
          <p:cNvSpPr>
            <a:spLocks noChangeArrowheads="1"/>
          </p:cNvSpPr>
          <p:nvPr/>
        </p:nvSpPr>
        <p:spPr bwMode="auto">
          <a:xfrm>
            <a:off x="5791200" y="5410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08" name="Rectangle 48" descr="5%"/>
          <p:cNvSpPr>
            <a:spLocks noChangeArrowheads="1"/>
          </p:cNvSpPr>
          <p:nvPr/>
        </p:nvSpPr>
        <p:spPr bwMode="auto">
          <a:xfrm>
            <a:off x="5791200" y="4191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09" name="Rectangle 49" descr="5%"/>
          <p:cNvSpPr>
            <a:spLocks noChangeArrowheads="1"/>
          </p:cNvSpPr>
          <p:nvPr/>
        </p:nvSpPr>
        <p:spPr bwMode="auto">
          <a:xfrm>
            <a:off x="57912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10" name="Rectangle 50" descr="5%"/>
          <p:cNvSpPr>
            <a:spLocks noChangeArrowheads="1"/>
          </p:cNvSpPr>
          <p:nvPr/>
        </p:nvSpPr>
        <p:spPr bwMode="auto">
          <a:xfrm>
            <a:off x="5791200" y="1752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11" name="Rectangle 51" descr="5%"/>
          <p:cNvSpPr>
            <a:spLocks noChangeArrowheads="1"/>
          </p:cNvSpPr>
          <p:nvPr/>
        </p:nvSpPr>
        <p:spPr bwMode="auto">
          <a:xfrm>
            <a:off x="3733800" y="2362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22" name="Text Box 62"/>
          <p:cNvSpPr txBox="1">
            <a:spLocks noChangeArrowheads="1"/>
          </p:cNvSpPr>
          <p:nvPr/>
        </p:nvSpPr>
        <p:spPr bwMode="auto">
          <a:xfrm>
            <a:off x="2057400" y="3886201"/>
            <a:ext cx="2819400" cy="2530475"/>
          </a:xfrm>
          <a:prstGeom prst="rect">
            <a:avLst/>
          </a:prstGeom>
          <a:noFill/>
          <a:ln w="12700">
            <a:noFill/>
            <a:miter lim="800000"/>
            <a:headEnd/>
            <a:tailEnd/>
          </a:ln>
          <a:effectLst/>
        </p:spPr>
        <p:txBody>
          <a:bodyPr>
            <a:spAutoFit/>
          </a:bodyPr>
          <a:lstStyle/>
          <a:p>
            <a:r>
              <a:rPr lang="en-US" sz="2000" dirty="0"/>
              <a:t>Q1: Is it there?</a:t>
            </a:r>
          </a:p>
          <a:p>
            <a:endParaRPr lang="en-US" sz="2000" dirty="0"/>
          </a:p>
          <a:p>
            <a:r>
              <a:rPr lang="en-US" sz="2000" dirty="0"/>
              <a:t>Compare </a:t>
            </a:r>
            <a:r>
              <a:rPr lang="en-US" sz="2000" i="1" dirty="0"/>
              <a:t>all</a:t>
            </a:r>
            <a:r>
              <a:rPr lang="en-US" sz="2000" dirty="0"/>
              <a:t> the cache </a:t>
            </a:r>
            <a:r>
              <a:rPr lang="en-US" sz="2000" dirty="0">
                <a:solidFill>
                  <a:schemeClr val="accent2"/>
                </a:solidFill>
              </a:rPr>
              <a:t>tags</a:t>
            </a:r>
            <a:r>
              <a:rPr lang="en-US" sz="2000" dirty="0"/>
              <a:t> in the set to the </a:t>
            </a:r>
            <a:r>
              <a:rPr lang="en-US" sz="2000" dirty="0">
                <a:solidFill>
                  <a:schemeClr val="accent2"/>
                </a:solidFill>
              </a:rPr>
              <a:t>high order 3 memory address bits</a:t>
            </a:r>
            <a:r>
              <a:rPr lang="en-US" sz="2000" dirty="0"/>
              <a:t> to tell if the memory block is in the cache</a:t>
            </a:r>
          </a:p>
        </p:txBody>
      </p:sp>
      <p:grpSp>
        <p:nvGrpSpPr>
          <p:cNvPr id="4" name="Group 63"/>
          <p:cNvGrpSpPr>
            <a:grpSpLocks/>
          </p:cNvGrpSpPr>
          <p:nvPr/>
        </p:nvGrpSpPr>
        <p:grpSpPr bwMode="auto">
          <a:xfrm>
            <a:off x="2743200" y="2057400"/>
            <a:ext cx="381000" cy="1219200"/>
            <a:chOff x="1344" y="1056"/>
            <a:chExt cx="624" cy="768"/>
          </a:xfrm>
        </p:grpSpPr>
        <p:sp>
          <p:nvSpPr>
            <p:cNvPr id="1679424" name="Rectangle 6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79425" name="Line 6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79426" name="Line 6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79427" name="Line 6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79428" name="Text Box 68"/>
          <p:cNvSpPr txBox="1">
            <a:spLocks noChangeArrowheads="1"/>
          </p:cNvSpPr>
          <p:nvPr/>
        </p:nvSpPr>
        <p:spPr bwMode="auto">
          <a:xfrm>
            <a:off x="2743200" y="1600201"/>
            <a:ext cx="336550" cy="366713"/>
          </a:xfrm>
          <a:prstGeom prst="rect">
            <a:avLst/>
          </a:prstGeom>
          <a:noFill/>
          <a:ln w="12700">
            <a:noFill/>
            <a:miter lim="800000"/>
            <a:headEnd/>
            <a:tailEnd/>
          </a:ln>
          <a:effectLst/>
        </p:spPr>
        <p:txBody>
          <a:bodyPr wrap="none">
            <a:spAutoFit/>
          </a:bodyPr>
          <a:lstStyle/>
          <a:p>
            <a:r>
              <a:rPr lang="en-US"/>
              <a:t>V</a:t>
            </a:r>
          </a:p>
        </p:txBody>
      </p:sp>
      <p:grpSp>
        <p:nvGrpSpPr>
          <p:cNvPr id="5" name="Group 112"/>
          <p:cNvGrpSpPr>
            <a:grpSpLocks/>
          </p:cNvGrpSpPr>
          <p:nvPr/>
        </p:nvGrpSpPr>
        <p:grpSpPr bwMode="auto">
          <a:xfrm>
            <a:off x="4724400" y="990600"/>
            <a:ext cx="1066800" cy="1905000"/>
            <a:chOff x="2016" y="624"/>
            <a:chExt cx="672" cy="1200"/>
          </a:xfrm>
        </p:grpSpPr>
        <p:sp>
          <p:nvSpPr>
            <p:cNvPr id="1679430" name="Line 70"/>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9432" name="Line 72"/>
            <p:cNvSpPr>
              <a:spLocks noChangeShapeType="1"/>
            </p:cNvSpPr>
            <p:nvPr/>
          </p:nvSpPr>
          <p:spPr bwMode="auto">
            <a:xfrm flipH="1">
              <a:off x="2016" y="624"/>
              <a:ext cx="672" cy="120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113"/>
          <p:cNvGrpSpPr>
            <a:grpSpLocks/>
          </p:cNvGrpSpPr>
          <p:nvPr/>
        </p:nvGrpSpPr>
        <p:grpSpPr bwMode="auto">
          <a:xfrm>
            <a:off x="4724400" y="2514600"/>
            <a:ext cx="1066800" cy="3048000"/>
            <a:chOff x="2016" y="1584"/>
            <a:chExt cx="672" cy="1920"/>
          </a:xfrm>
        </p:grpSpPr>
        <p:sp>
          <p:nvSpPr>
            <p:cNvPr id="1679446"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9447" name="Line 87"/>
            <p:cNvSpPr>
              <a:spLocks noChangeShapeType="1"/>
            </p:cNvSpPr>
            <p:nvPr/>
          </p:nvSpPr>
          <p:spPr bwMode="auto">
            <a:xfrm>
              <a:off x="2016" y="1584"/>
              <a:ext cx="672" cy="1920"/>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79450" name="Text Box 90"/>
          <p:cNvSpPr txBox="1">
            <a:spLocks noChangeArrowheads="1"/>
          </p:cNvSpPr>
          <p:nvPr/>
        </p:nvSpPr>
        <p:spPr bwMode="auto">
          <a:xfrm>
            <a:off x="6705600" y="838200"/>
            <a:ext cx="990600" cy="4967514"/>
          </a:xfrm>
          <a:prstGeom prst="rect">
            <a:avLst/>
          </a:prstGeom>
          <a:noFill/>
          <a:ln w="12700">
            <a:noFill/>
            <a:miter lim="800000"/>
            <a:headEnd/>
            <a:tailEnd/>
          </a:ln>
          <a:effectLst/>
        </p:spPr>
        <p:txBody>
          <a:bodyPr>
            <a:spAutoFit/>
          </a:bodyPr>
          <a:lstStyle/>
          <a:p>
            <a:pPr>
              <a:lnSpc>
                <a:spcPct val="110000"/>
              </a:lnSpc>
            </a:pPr>
            <a:r>
              <a:rPr lang="en-US" dirty="0">
                <a:solidFill>
                  <a:schemeClr val="accent2"/>
                </a:solidFill>
              </a:rPr>
              <a:t>000</a:t>
            </a:r>
            <a:r>
              <a:rPr lang="en-US" dirty="0"/>
              <a:t>0xx</a:t>
            </a:r>
          </a:p>
          <a:p>
            <a:pPr>
              <a:lnSpc>
                <a:spcPct val="110000"/>
              </a:lnSpc>
            </a:pPr>
            <a:r>
              <a:rPr lang="en-US" dirty="0">
                <a:solidFill>
                  <a:schemeClr val="accent2"/>
                </a:solidFill>
              </a:rPr>
              <a:t>000</a:t>
            </a:r>
            <a:r>
              <a:rPr lang="en-US" dirty="0">
                <a:solidFill>
                  <a:srgbClr val="009900"/>
                </a:solidFill>
              </a:rPr>
              <a:t>1</a:t>
            </a:r>
            <a:r>
              <a:rPr lang="en-US" dirty="0"/>
              <a:t>xx</a:t>
            </a:r>
          </a:p>
          <a:p>
            <a:pPr>
              <a:lnSpc>
                <a:spcPct val="110000"/>
              </a:lnSpc>
            </a:pPr>
            <a:r>
              <a:rPr lang="en-US" dirty="0">
                <a:solidFill>
                  <a:schemeClr val="accent2"/>
                </a:solidFill>
              </a:rPr>
              <a:t>001</a:t>
            </a:r>
            <a:r>
              <a:rPr lang="en-US" dirty="0"/>
              <a:t>0xx</a:t>
            </a:r>
          </a:p>
          <a:p>
            <a:pPr>
              <a:lnSpc>
                <a:spcPct val="110000"/>
              </a:lnSpc>
            </a:pPr>
            <a:r>
              <a:rPr lang="en-US" dirty="0">
                <a:solidFill>
                  <a:schemeClr val="accent2"/>
                </a:solidFill>
              </a:rPr>
              <a:t>001</a:t>
            </a:r>
            <a:r>
              <a:rPr lang="en-US" dirty="0">
                <a:solidFill>
                  <a:srgbClr val="009900"/>
                </a:solidFill>
              </a:rPr>
              <a:t>1</a:t>
            </a:r>
            <a:r>
              <a:rPr lang="en-US" dirty="0"/>
              <a:t>xx</a:t>
            </a:r>
          </a:p>
          <a:p>
            <a:pPr>
              <a:lnSpc>
                <a:spcPct val="110000"/>
              </a:lnSpc>
            </a:pPr>
            <a:r>
              <a:rPr lang="en-US" dirty="0">
                <a:solidFill>
                  <a:schemeClr val="accent2"/>
                </a:solidFill>
              </a:rPr>
              <a:t>010</a:t>
            </a:r>
            <a:r>
              <a:rPr lang="en-US" dirty="0"/>
              <a:t>0xx</a:t>
            </a:r>
          </a:p>
          <a:p>
            <a:pPr>
              <a:lnSpc>
                <a:spcPct val="110000"/>
              </a:lnSpc>
            </a:pPr>
            <a:r>
              <a:rPr lang="en-US" dirty="0">
                <a:solidFill>
                  <a:schemeClr val="accent2"/>
                </a:solidFill>
              </a:rPr>
              <a:t>010</a:t>
            </a:r>
            <a:r>
              <a:rPr lang="en-US" dirty="0">
                <a:solidFill>
                  <a:srgbClr val="009900"/>
                </a:solidFill>
              </a:rPr>
              <a:t>1</a:t>
            </a:r>
            <a:r>
              <a:rPr lang="en-US" dirty="0"/>
              <a:t>xx</a:t>
            </a:r>
          </a:p>
          <a:p>
            <a:pPr>
              <a:lnSpc>
                <a:spcPct val="110000"/>
              </a:lnSpc>
            </a:pPr>
            <a:r>
              <a:rPr lang="en-US" dirty="0">
                <a:solidFill>
                  <a:schemeClr val="accent2"/>
                </a:solidFill>
              </a:rPr>
              <a:t>011</a:t>
            </a:r>
            <a:r>
              <a:rPr lang="en-US" dirty="0"/>
              <a:t>0xx</a:t>
            </a:r>
          </a:p>
          <a:p>
            <a:pPr>
              <a:lnSpc>
                <a:spcPct val="110000"/>
              </a:lnSpc>
            </a:pPr>
            <a:r>
              <a:rPr lang="en-US" dirty="0">
                <a:solidFill>
                  <a:schemeClr val="accent2"/>
                </a:solidFill>
              </a:rPr>
              <a:t>011</a:t>
            </a:r>
            <a:r>
              <a:rPr lang="en-US" dirty="0">
                <a:solidFill>
                  <a:srgbClr val="009900"/>
                </a:solidFill>
              </a:rPr>
              <a:t>1</a:t>
            </a:r>
            <a:r>
              <a:rPr lang="en-US" dirty="0"/>
              <a:t>xx</a:t>
            </a:r>
          </a:p>
          <a:p>
            <a:pPr>
              <a:lnSpc>
                <a:spcPct val="110000"/>
              </a:lnSpc>
            </a:pPr>
            <a:r>
              <a:rPr lang="en-US" dirty="0">
                <a:solidFill>
                  <a:schemeClr val="accent2"/>
                </a:solidFill>
              </a:rPr>
              <a:t>100</a:t>
            </a:r>
            <a:r>
              <a:rPr lang="en-US" dirty="0"/>
              <a:t>0xx</a:t>
            </a:r>
          </a:p>
          <a:p>
            <a:pPr>
              <a:lnSpc>
                <a:spcPct val="110000"/>
              </a:lnSpc>
            </a:pPr>
            <a:r>
              <a:rPr lang="en-US" dirty="0">
                <a:solidFill>
                  <a:schemeClr val="accent2"/>
                </a:solidFill>
              </a:rPr>
              <a:t>100</a:t>
            </a:r>
            <a:r>
              <a:rPr lang="en-US" dirty="0">
                <a:solidFill>
                  <a:srgbClr val="009900"/>
                </a:solidFill>
              </a:rPr>
              <a:t>1</a:t>
            </a:r>
            <a:r>
              <a:rPr lang="en-US" dirty="0"/>
              <a:t>xx</a:t>
            </a:r>
          </a:p>
          <a:p>
            <a:pPr>
              <a:lnSpc>
                <a:spcPct val="110000"/>
              </a:lnSpc>
            </a:pPr>
            <a:r>
              <a:rPr lang="en-US" dirty="0">
                <a:solidFill>
                  <a:schemeClr val="accent2"/>
                </a:solidFill>
              </a:rPr>
              <a:t>101</a:t>
            </a:r>
            <a:r>
              <a:rPr lang="en-US" dirty="0"/>
              <a:t>0xx</a:t>
            </a:r>
          </a:p>
          <a:p>
            <a:pPr>
              <a:lnSpc>
                <a:spcPct val="110000"/>
              </a:lnSpc>
            </a:pPr>
            <a:r>
              <a:rPr lang="en-US" dirty="0">
                <a:solidFill>
                  <a:schemeClr val="accent2"/>
                </a:solidFill>
              </a:rPr>
              <a:t>101</a:t>
            </a:r>
            <a:r>
              <a:rPr lang="en-US" dirty="0">
                <a:solidFill>
                  <a:srgbClr val="009900"/>
                </a:solidFill>
              </a:rPr>
              <a:t>1</a:t>
            </a:r>
            <a:r>
              <a:rPr lang="en-US" dirty="0"/>
              <a:t>xx</a:t>
            </a:r>
          </a:p>
          <a:p>
            <a:pPr>
              <a:lnSpc>
                <a:spcPct val="110000"/>
              </a:lnSpc>
            </a:pPr>
            <a:r>
              <a:rPr lang="en-US" dirty="0">
                <a:solidFill>
                  <a:schemeClr val="accent2"/>
                </a:solidFill>
              </a:rPr>
              <a:t>110</a:t>
            </a:r>
            <a:r>
              <a:rPr lang="en-US" dirty="0"/>
              <a:t>0xx</a:t>
            </a:r>
          </a:p>
          <a:p>
            <a:pPr>
              <a:lnSpc>
                <a:spcPct val="110000"/>
              </a:lnSpc>
            </a:pPr>
            <a:r>
              <a:rPr lang="en-US" dirty="0">
                <a:solidFill>
                  <a:schemeClr val="accent2"/>
                </a:solidFill>
              </a:rPr>
              <a:t>110</a:t>
            </a:r>
            <a:r>
              <a:rPr lang="en-US" dirty="0">
                <a:solidFill>
                  <a:srgbClr val="009900"/>
                </a:solidFill>
              </a:rPr>
              <a:t>1</a:t>
            </a:r>
            <a:r>
              <a:rPr lang="en-US" dirty="0"/>
              <a:t>xx</a:t>
            </a:r>
          </a:p>
          <a:p>
            <a:pPr>
              <a:lnSpc>
                <a:spcPct val="110000"/>
              </a:lnSpc>
            </a:pPr>
            <a:r>
              <a:rPr lang="en-US" dirty="0">
                <a:solidFill>
                  <a:schemeClr val="accent2"/>
                </a:solidFill>
              </a:rPr>
              <a:t>111</a:t>
            </a:r>
            <a:r>
              <a:rPr lang="en-US" dirty="0"/>
              <a:t>0xx</a:t>
            </a:r>
          </a:p>
          <a:p>
            <a:pPr>
              <a:lnSpc>
                <a:spcPct val="110000"/>
              </a:lnSpc>
            </a:pPr>
            <a:r>
              <a:rPr lang="en-US" dirty="0">
                <a:solidFill>
                  <a:schemeClr val="accent2"/>
                </a:solidFill>
              </a:rPr>
              <a:t>111</a:t>
            </a:r>
            <a:r>
              <a:rPr lang="en-US" dirty="0">
                <a:solidFill>
                  <a:srgbClr val="009900"/>
                </a:solidFill>
              </a:rPr>
              <a:t>1</a:t>
            </a:r>
            <a:r>
              <a:rPr lang="en-US" dirty="0"/>
              <a:t>xx</a:t>
            </a:r>
          </a:p>
        </p:txBody>
      </p:sp>
      <p:sp>
        <p:nvSpPr>
          <p:cNvPr id="1679452" name="Rectangle 92" descr="10%"/>
          <p:cNvSpPr>
            <a:spLocks noChangeArrowheads="1"/>
          </p:cNvSpPr>
          <p:nvPr/>
        </p:nvSpPr>
        <p:spPr bwMode="auto">
          <a:xfrm>
            <a:off x="3733800" y="2667000"/>
            <a:ext cx="990600" cy="304800"/>
          </a:xfrm>
          <a:prstGeom prst="rect">
            <a:avLst/>
          </a:prstGeom>
          <a:pattFill prst="pct10">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53" name="Rectangle 93" descr="5%"/>
          <p:cNvSpPr>
            <a:spLocks noChangeArrowheads="1"/>
          </p:cNvSpPr>
          <p:nvPr/>
        </p:nvSpPr>
        <p:spPr bwMode="auto">
          <a:xfrm>
            <a:off x="37338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54" name="Line 94"/>
          <p:cNvSpPr>
            <a:spLocks noChangeShapeType="1"/>
          </p:cNvSpPr>
          <p:nvPr/>
        </p:nvSpPr>
        <p:spPr bwMode="auto">
          <a:xfrm>
            <a:off x="2209800" y="2667000"/>
            <a:ext cx="2590800" cy="0"/>
          </a:xfrm>
          <a:prstGeom prst="line">
            <a:avLst/>
          </a:prstGeom>
          <a:noFill/>
          <a:ln w="28575">
            <a:solidFill>
              <a:schemeClr val="tx1"/>
            </a:solidFill>
            <a:round/>
            <a:headEnd/>
            <a:tailEnd/>
          </a:ln>
          <a:effectLst/>
        </p:spPr>
        <p:txBody>
          <a:bodyPr/>
          <a:lstStyle/>
          <a:p>
            <a:endParaRPr lang="en-US"/>
          </a:p>
        </p:txBody>
      </p:sp>
      <p:sp>
        <p:nvSpPr>
          <p:cNvPr id="1679455" name="Text Box 95"/>
          <p:cNvSpPr txBox="1">
            <a:spLocks noChangeArrowheads="1"/>
          </p:cNvSpPr>
          <p:nvPr/>
        </p:nvSpPr>
        <p:spPr bwMode="auto">
          <a:xfrm>
            <a:off x="2286001" y="1600200"/>
            <a:ext cx="495649" cy="369332"/>
          </a:xfrm>
          <a:prstGeom prst="rect">
            <a:avLst/>
          </a:prstGeom>
          <a:noFill/>
          <a:ln w="12700">
            <a:noFill/>
            <a:miter lim="800000"/>
            <a:headEnd/>
            <a:tailEnd/>
          </a:ln>
          <a:effectLst/>
        </p:spPr>
        <p:txBody>
          <a:bodyPr wrap="none">
            <a:spAutoFit/>
          </a:bodyPr>
          <a:lstStyle/>
          <a:p>
            <a:r>
              <a:rPr lang="en-US"/>
              <a:t>Set</a:t>
            </a:r>
          </a:p>
        </p:txBody>
      </p:sp>
      <p:sp>
        <p:nvSpPr>
          <p:cNvPr id="1679456" name="Rectangle 96" descr="5%"/>
          <p:cNvSpPr>
            <a:spLocks noChangeArrowheads="1"/>
          </p:cNvSpPr>
          <p:nvPr/>
        </p:nvSpPr>
        <p:spPr bwMode="auto">
          <a:xfrm>
            <a:off x="5791200" y="1143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57" name="Rectangle 97" descr="5%"/>
          <p:cNvSpPr>
            <a:spLocks noChangeArrowheads="1"/>
          </p:cNvSpPr>
          <p:nvPr/>
        </p:nvSpPr>
        <p:spPr bwMode="auto">
          <a:xfrm>
            <a:off x="5791200" y="1447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58" name="Rectangle 98" descr="5%"/>
          <p:cNvSpPr>
            <a:spLocks noChangeArrowheads="1"/>
          </p:cNvSpPr>
          <p:nvPr/>
        </p:nvSpPr>
        <p:spPr bwMode="auto">
          <a:xfrm>
            <a:off x="5791200" y="2362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59" name="Rectangle 99" descr="5%"/>
          <p:cNvSpPr>
            <a:spLocks noChangeArrowheads="1"/>
          </p:cNvSpPr>
          <p:nvPr/>
        </p:nvSpPr>
        <p:spPr bwMode="auto">
          <a:xfrm>
            <a:off x="5791200" y="26670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60" name="Rectangle 100" descr="5%"/>
          <p:cNvSpPr>
            <a:spLocks noChangeArrowheads="1"/>
          </p:cNvSpPr>
          <p:nvPr/>
        </p:nvSpPr>
        <p:spPr bwMode="auto">
          <a:xfrm>
            <a:off x="5791200" y="35814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61" name="Rectangle 101" descr="5%"/>
          <p:cNvSpPr>
            <a:spLocks noChangeArrowheads="1"/>
          </p:cNvSpPr>
          <p:nvPr/>
        </p:nvSpPr>
        <p:spPr bwMode="auto">
          <a:xfrm>
            <a:off x="5791200" y="3886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62" name="Rectangle 102" descr="5%"/>
          <p:cNvSpPr>
            <a:spLocks noChangeArrowheads="1"/>
          </p:cNvSpPr>
          <p:nvPr/>
        </p:nvSpPr>
        <p:spPr bwMode="auto">
          <a:xfrm>
            <a:off x="5791200" y="4800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63" name="Rectangle 103" descr="5%"/>
          <p:cNvSpPr>
            <a:spLocks noChangeArrowheads="1"/>
          </p:cNvSpPr>
          <p:nvPr/>
        </p:nvSpPr>
        <p:spPr bwMode="auto">
          <a:xfrm>
            <a:off x="5791200" y="5105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66" name="Text Box 106"/>
          <p:cNvSpPr txBox="1">
            <a:spLocks noChangeArrowheads="1"/>
          </p:cNvSpPr>
          <p:nvPr/>
        </p:nvSpPr>
        <p:spPr bwMode="auto">
          <a:xfrm>
            <a:off x="2432050" y="2286001"/>
            <a:ext cx="311150" cy="366713"/>
          </a:xfrm>
          <a:prstGeom prst="rect">
            <a:avLst/>
          </a:prstGeom>
          <a:noFill/>
          <a:ln w="12700">
            <a:noFill/>
            <a:miter lim="800000"/>
            <a:headEnd/>
            <a:tailEnd/>
          </a:ln>
          <a:effectLst/>
        </p:spPr>
        <p:txBody>
          <a:bodyPr wrap="none">
            <a:spAutoFit/>
          </a:bodyPr>
          <a:lstStyle/>
          <a:p>
            <a:r>
              <a:rPr lang="en-US" dirty="0">
                <a:solidFill>
                  <a:srgbClr val="009900"/>
                </a:solidFill>
              </a:rPr>
              <a:t>1</a:t>
            </a:r>
          </a:p>
        </p:txBody>
      </p:sp>
      <p:sp>
        <p:nvSpPr>
          <p:cNvPr id="1679467" name="Text Box 107"/>
          <p:cNvSpPr txBox="1">
            <a:spLocks noChangeArrowheads="1"/>
          </p:cNvSpPr>
          <p:nvPr/>
        </p:nvSpPr>
        <p:spPr bwMode="auto">
          <a:xfrm>
            <a:off x="2422525" y="2667001"/>
            <a:ext cx="311150" cy="366713"/>
          </a:xfrm>
          <a:prstGeom prst="rect">
            <a:avLst/>
          </a:prstGeom>
          <a:noFill/>
          <a:ln w="12700">
            <a:noFill/>
            <a:miter lim="800000"/>
            <a:headEnd/>
            <a:tailEnd/>
          </a:ln>
          <a:effectLst/>
        </p:spPr>
        <p:txBody>
          <a:bodyPr wrap="none">
            <a:spAutoFit/>
          </a:bodyPr>
          <a:lstStyle/>
          <a:p>
            <a:r>
              <a:rPr lang="en-US"/>
              <a:t>0</a:t>
            </a:r>
          </a:p>
        </p:txBody>
      </p:sp>
      <p:sp>
        <p:nvSpPr>
          <p:cNvPr id="1679468" name="Text Box 108"/>
          <p:cNvSpPr txBox="1">
            <a:spLocks noChangeArrowheads="1"/>
          </p:cNvSpPr>
          <p:nvPr/>
        </p:nvSpPr>
        <p:spPr bwMode="auto">
          <a:xfrm>
            <a:off x="2438400" y="2935288"/>
            <a:ext cx="311150" cy="366712"/>
          </a:xfrm>
          <a:prstGeom prst="rect">
            <a:avLst/>
          </a:prstGeom>
          <a:noFill/>
          <a:ln w="12700">
            <a:noFill/>
            <a:miter lim="800000"/>
            <a:headEnd/>
            <a:tailEnd/>
          </a:ln>
          <a:effectLst/>
        </p:spPr>
        <p:txBody>
          <a:bodyPr wrap="none">
            <a:spAutoFit/>
          </a:bodyPr>
          <a:lstStyle/>
          <a:p>
            <a:r>
              <a:rPr lang="en-US">
                <a:solidFill>
                  <a:srgbClr val="009900"/>
                </a:solidFill>
              </a:rPr>
              <a:t>1</a:t>
            </a:r>
          </a:p>
        </p:txBody>
      </p:sp>
      <p:sp>
        <p:nvSpPr>
          <p:cNvPr id="1679469" name="Text Box 109"/>
          <p:cNvSpPr txBox="1">
            <a:spLocks noChangeArrowheads="1"/>
          </p:cNvSpPr>
          <p:nvPr/>
        </p:nvSpPr>
        <p:spPr bwMode="auto">
          <a:xfrm>
            <a:off x="1752600" y="1600201"/>
            <a:ext cx="641350" cy="366713"/>
          </a:xfrm>
          <a:prstGeom prst="rect">
            <a:avLst/>
          </a:prstGeom>
          <a:noFill/>
          <a:ln w="12700">
            <a:noFill/>
            <a:miter lim="800000"/>
            <a:headEnd/>
            <a:tailEnd/>
          </a:ln>
          <a:effectLst/>
        </p:spPr>
        <p:txBody>
          <a:bodyPr wrap="none">
            <a:spAutoFit/>
          </a:bodyPr>
          <a:lstStyle/>
          <a:p>
            <a:r>
              <a:rPr lang="en-US"/>
              <a:t>Way</a:t>
            </a:r>
          </a:p>
        </p:txBody>
      </p:sp>
      <p:sp>
        <p:nvSpPr>
          <p:cNvPr id="1679470" name="Text Box 110"/>
          <p:cNvSpPr txBox="1">
            <a:spLocks noChangeArrowheads="1"/>
          </p:cNvSpPr>
          <p:nvPr/>
        </p:nvSpPr>
        <p:spPr bwMode="auto">
          <a:xfrm>
            <a:off x="1981200" y="2133601"/>
            <a:ext cx="311150" cy="366713"/>
          </a:xfrm>
          <a:prstGeom prst="rect">
            <a:avLst/>
          </a:prstGeom>
          <a:noFill/>
          <a:ln w="12700">
            <a:noFill/>
            <a:miter lim="800000"/>
            <a:headEnd/>
            <a:tailEnd/>
          </a:ln>
          <a:effectLst/>
        </p:spPr>
        <p:txBody>
          <a:bodyPr wrap="none">
            <a:spAutoFit/>
          </a:bodyPr>
          <a:lstStyle/>
          <a:p>
            <a:r>
              <a:rPr lang="en-US" dirty="0"/>
              <a:t>0</a:t>
            </a:r>
          </a:p>
        </p:txBody>
      </p:sp>
      <p:sp>
        <p:nvSpPr>
          <p:cNvPr id="1679471" name="Text Box 111"/>
          <p:cNvSpPr txBox="1">
            <a:spLocks noChangeArrowheads="1"/>
          </p:cNvSpPr>
          <p:nvPr/>
        </p:nvSpPr>
        <p:spPr bwMode="auto">
          <a:xfrm>
            <a:off x="1981200" y="2819401"/>
            <a:ext cx="311150" cy="366713"/>
          </a:xfrm>
          <a:prstGeom prst="rect">
            <a:avLst/>
          </a:prstGeom>
          <a:noFill/>
          <a:ln w="12700">
            <a:noFill/>
            <a:miter lim="800000"/>
            <a:headEnd/>
            <a:tailEnd/>
          </a:ln>
          <a:effectLst/>
        </p:spPr>
        <p:txBody>
          <a:bodyPr wrap="none">
            <a:spAutoFit/>
          </a:bodyPr>
          <a:lstStyle/>
          <a:p>
            <a:r>
              <a:rPr lang="en-US" dirty="0"/>
              <a:t>1</a:t>
            </a:r>
          </a:p>
        </p:txBody>
      </p:sp>
      <p:sp>
        <p:nvSpPr>
          <p:cNvPr id="82" name="Rectangle 95"/>
          <p:cNvSpPr>
            <a:spLocks noChangeArrowheads="1"/>
          </p:cNvSpPr>
          <p:nvPr/>
        </p:nvSpPr>
        <p:spPr bwMode="auto">
          <a:xfrm>
            <a:off x="3276600" y="2743200"/>
            <a:ext cx="381000" cy="228600"/>
          </a:xfrm>
          <a:prstGeom prst="rect">
            <a:avLst/>
          </a:prstGeom>
          <a:noFill/>
          <a:ln w="28575">
            <a:solidFill>
              <a:schemeClr val="accent2"/>
            </a:solidFill>
            <a:miter lim="800000"/>
            <a:headEnd/>
            <a:tailEnd/>
          </a:ln>
          <a:effectLst/>
        </p:spPr>
        <p:txBody>
          <a:bodyPr wrap="none" anchor="ctr"/>
          <a:lstStyle/>
          <a:p>
            <a:endParaRPr lang="en-US"/>
          </a:p>
        </p:txBody>
      </p:sp>
      <p:sp>
        <p:nvSpPr>
          <p:cNvPr id="83" name="Rectangle 95"/>
          <p:cNvSpPr>
            <a:spLocks noChangeArrowheads="1"/>
          </p:cNvSpPr>
          <p:nvPr/>
        </p:nvSpPr>
        <p:spPr bwMode="auto">
          <a:xfrm>
            <a:off x="6781800" y="44958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4" name="Rectangle 95"/>
          <p:cNvSpPr>
            <a:spLocks noChangeArrowheads="1"/>
          </p:cNvSpPr>
          <p:nvPr/>
        </p:nvSpPr>
        <p:spPr bwMode="auto">
          <a:xfrm>
            <a:off x="3276600" y="2133600"/>
            <a:ext cx="381000" cy="228600"/>
          </a:xfrm>
          <a:prstGeom prst="rect">
            <a:avLst/>
          </a:prstGeom>
          <a:noFill/>
          <a:ln w="28575">
            <a:solidFill>
              <a:schemeClr val="accent2"/>
            </a:solidFill>
            <a:miter lim="800000"/>
            <a:headEnd/>
            <a:tailEnd/>
          </a:ln>
          <a:effectLst/>
        </p:spPr>
        <p:txBody>
          <a:bodyPr wrap="none" anchor="ctr"/>
          <a:lstStyle/>
          <a:p>
            <a:endParaRPr lang="en-US"/>
          </a:p>
        </p:txBody>
      </p:sp>
      <p:sp>
        <p:nvSpPr>
          <p:cNvPr id="85" name="Rectangle 84"/>
          <p:cNvSpPr/>
          <p:nvPr/>
        </p:nvSpPr>
        <p:spPr>
          <a:xfrm>
            <a:off x="7848600" y="990601"/>
            <a:ext cx="2438400" cy="1200329"/>
          </a:xfrm>
          <a:prstGeom prst="rect">
            <a:avLst/>
          </a:prstGeom>
        </p:spPr>
        <p:txBody>
          <a:bodyPr wrap="square">
            <a:spAutoFit/>
          </a:bodyPr>
          <a:lstStyle/>
          <a:p>
            <a:r>
              <a:rPr lang="en-US" dirty="0"/>
              <a:t>One word blocks</a:t>
            </a:r>
          </a:p>
          <a:p>
            <a:r>
              <a:rPr lang="en-US" dirty="0"/>
              <a:t>Two low order bits define the byte in the word (32b words)</a:t>
            </a:r>
          </a:p>
        </p:txBody>
      </p:sp>
      <p:sp>
        <p:nvSpPr>
          <p:cNvPr id="86" name="Rectangle 95"/>
          <p:cNvSpPr>
            <a:spLocks noChangeArrowheads="1"/>
          </p:cNvSpPr>
          <p:nvPr/>
        </p:nvSpPr>
        <p:spPr bwMode="auto">
          <a:xfrm>
            <a:off x="6781800" y="51054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7" name="Rectangle 95"/>
          <p:cNvSpPr>
            <a:spLocks noChangeArrowheads="1"/>
          </p:cNvSpPr>
          <p:nvPr/>
        </p:nvSpPr>
        <p:spPr bwMode="auto">
          <a:xfrm>
            <a:off x="6781800" y="26670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8" name="Rectangle 95"/>
          <p:cNvSpPr>
            <a:spLocks noChangeArrowheads="1"/>
          </p:cNvSpPr>
          <p:nvPr/>
        </p:nvSpPr>
        <p:spPr bwMode="auto">
          <a:xfrm>
            <a:off x="6781800" y="32766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9" name="Rectangle 95"/>
          <p:cNvSpPr>
            <a:spLocks noChangeArrowheads="1"/>
          </p:cNvSpPr>
          <p:nvPr/>
        </p:nvSpPr>
        <p:spPr bwMode="auto">
          <a:xfrm>
            <a:off x="6781800" y="38862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90" name="Rectangle 95"/>
          <p:cNvSpPr>
            <a:spLocks noChangeArrowheads="1"/>
          </p:cNvSpPr>
          <p:nvPr/>
        </p:nvSpPr>
        <p:spPr bwMode="auto">
          <a:xfrm>
            <a:off x="6781800" y="20574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91" name="Rectangle 95"/>
          <p:cNvSpPr>
            <a:spLocks noChangeArrowheads="1"/>
          </p:cNvSpPr>
          <p:nvPr/>
        </p:nvSpPr>
        <p:spPr bwMode="auto">
          <a:xfrm>
            <a:off x="6781800" y="14478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92" name="Rectangle 95"/>
          <p:cNvSpPr>
            <a:spLocks noChangeArrowheads="1"/>
          </p:cNvSpPr>
          <p:nvPr/>
        </p:nvSpPr>
        <p:spPr bwMode="auto">
          <a:xfrm>
            <a:off x="6781800" y="838200"/>
            <a:ext cx="381000" cy="304800"/>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2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200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grpId="0" nodeType="withEffect">
                                  <p:stCondLst>
                                    <p:cond delay="200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5" grpId="0" autoUpdateAnimBg="0"/>
      <p:bldP spid="1679422" grpId="0" autoUpdateAnimBg="0"/>
      <p:bldP spid="82" grpId="0" animBg="1"/>
      <p:bldP spid="83" grpId="0" animBg="1"/>
      <p:bldP spid="84" grpId="0" animBg="1"/>
      <p:bldP spid="86" grpId="0" animBg="1"/>
      <p:bldP spid="87" grpId="0" animBg="1"/>
      <p:bldP spid="88" grpId="0" animBg="1"/>
      <p:bldP spid="89" grpId="0" animBg="1"/>
      <p:bldP spid="90" grpId="0" animBg="1"/>
      <p:bldP spid="91" grpId="0" animBg="1"/>
      <p:bldP spid="92"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1410" name="Rectangle 2"/>
          <p:cNvSpPr>
            <a:spLocks noGrp="1" noChangeArrowheads="1"/>
          </p:cNvSpPr>
          <p:nvPr>
            <p:ph type="title"/>
          </p:nvPr>
        </p:nvSpPr>
        <p:spPr>
          <a:xfrm>
            <a:off x="838200" y="365126"/>
            <a:ext cx="10515600" cy="168276"/>
          </a:xfrm>
        </p:spPr>
        <p:txBody>
          <a:bodyPr>
            <a:normAutofit fontScale="90000"/>
          </a:bodyPr>
          <a:lstStyle/>
          <a:p>
            <a:r>
              <a:rPr lang="en-US" b="1" dirty="0">
                <a:solidFill>
                  <a:srgbClr val="C00000"/>
                </a:solidFill>
                <a:latin typeface="微软雅黑" panose="020B0503020204020204" pitchFamily="34" charset="-122"/>
                <a:ea typeface="微软雅黑" panose="020B0503020204020204" pitchFamily="34" charset="-122"/>
              </a:rPr>
              <a:t>Another Reference String Mapping</a:t>
            </a:r>
          </a:p>
        </p:txBody>
      </p:sp>
      <p:grpSp>
        <p:nvGrpSpPr>
          <p:cNvPr id="2" name="Group 3"/>
          <p:cNvGrpSpPr>
            <a:grpSpLocks/>
          </p:cNvGrpSpPr>
          <p:nvPr/>
        </p:nvGrpSpPr>
        <p:grpSpPr bwMode="auto">
          <a:xfrm>
            <a:off x="2819400" y="2325688"/>
            <a:ext cx="990600" cy="1219200"/>
            <a:chOff x="1344" y="1056"/>
            <a:chExt cx="624" cy="768"/>
          </a:xfrm>
        </p:grpSpPr>
        <p:sp>
          <p:nvSpPr>
            <p:cNvPr id="168141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8141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8141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8141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4800600" y="2325688"/>
            <a:ext cx="990600" cy="1219200"/>
            <a:chOff x="1344" y="1056"/>
            <a:chExt cx="624" cy="768"/>
          </a:xfrm>
        </p:grpSpPr>
        <p:sp>
          <p:nvSpPr>
            <p:cNvPr id="1681417"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81418"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81419"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81420"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6858000" y="2325688"/>
            <a:ext cx="990600" cy="1219200"/>
            <a:chOff x="1344" y="1056"/>
            <a:chExt cx="624" cy="768"/>
          </a:xfrm>
        </p:grpSpPr>
        <p:sp>
          <p:nvSpPr>
            <p:cNvPr id="1681422"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81423"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81424"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81425"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8915400" y="2325688"/>
            <a:ext cx="990600" cy="1219200"/>
            <a:chOff x="1344" y="1056"/>
            <a:chExt cx="624" cy="768"/>
          </a:xfrm>
        </p:grpSpPr>
        <p:sp>
          <p:nvSpPr>
            <p:cNvPr id="1681427"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81428"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81429"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81430"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81451" name="Text Box 43"/>
          <p:cNvSpPr txBox="1">
            <a:spLocks noChangeArrowheads="1"/>
          </p:cNvSpPr>
          <p:nvPr/>
        </p:nvSpPr>
        <p:spPr bwMode="auto">
          <a:xfrm>
            <a:off x="2879725" y="1905001"/>
            <a:ext cx="311150" cy="366713"/>
          </a:xfrm>
          <a:prstGeom prst="rect">
            <a:avLst/>
          </a:prstGeom>
          <a:noFill/>
          <a:ln w="12700">
            <a:noFill/>
            <a:miter lim="800000"/>
            <a:headEnd/>
            <a:tailEnd/>
          </a:ln>
          <a:effectLst/>
        </p:spPr>
        <p:txBody>
          <a:bodyPr wrap="none">
            <a:spAutoFit/>
          </a:bodyPr>
          <a:lstStyle/>
          <a:p>
            <a:r>
              <a:rPr lang="en-US" b="1"/>
              <a:t>0</a:t>
            </a:r>
          </a:p>
        </p:txBody>
      </p:sp>
      <p:sp>
        <p:nvSpPr>
          <p:cNvPr id="1681452" name="Text Box 44"/>
          <p:cNvSpPr txBox="1">
            <a:spLocks noChangeArrowheads="1"/>
          </p:cNvSpPr>
          <p:nvPr/>
        </p:nvSpPr>
        <p:spPr bwMode="auto">
          <a:xfrm>
            <a:off x="4784725" y="1905001"/>
            <a:ext cx="311150" cy="366713"/>
          </a:xfrm>
          <a:prstGeom prst="rect">
            <a:avLst/>
          </a:prstGeom>
          <a:noFill/>
          <a:ln w="12700">
            <a:noFill/>
            <a:miter lim="800000"/>
            <a:headEnd/>
            <a:tailEnd/>
          </a:ln>
          <a:effectLst/>
        </p:spPr>
        <p:txBody>
          <a:bodyPr wrap="none">
            <a:spAutoFit/>
          </a:bodyPr>
          <a:lstStyle/>
          <a:p>
            <a:r>
              <a:rPr lang="en-US" b="1"/>
              <a:t>4</a:t>
            </a:r>
          </a:p>
        </p:txBody>
      </p:sp>
      <p:sp>
        <p:nvSpPr>
          <p:cNvPr id="1681453" name="Text Box 45"/>
          <p:cNvSpPr txBox="1">
            <a:spLocks noChangeArrowheads="1"/>
          </p:cNvSpPr>
          <p:nvPr/>
        </p:nvSpPr>
        <p:spPr bwMode="auto">
          <a:xfrm>
            <a:off x="6765925" y="1905001"/>
            <a:ext cx="311150" cy="366713"/>
          </a:xfrm>
          <a:prstGeom prst="rect">
            <a:avLst/>
          </a:prstGeom>
          <a:noFill/>
          <a:ln w="12700">
            <a:noFill/>
            <a:miter lim="800000"/>
            <a:headEnd/>
            <a:tailEnd/>
          </a:ln>
          <a:effectLst/>
        </p:spPr>
        <p:txBody>
          <a:bodyPr wrap="none">
            <a:spAutoFit/>
          </a:bodyPr>
          <a:lstStyle/>
          <a:p>
            <a:r>
              <a:rPr lang="en-US" b="1"/>
              <a:t>0</a:t>
            </a:r>
          </a:p>
        </p:txBody>
      </p:sp>
      <p:sp>
        <p:nvSpPr>
          <p:cNvPr id="1681454" name="Text Box 46"/>
          <p:cNvSpPr txBox="1">
            <a:spLocks noChangeArrowheads="1"/>
          </p:cNvSpPr>
          <p:nvPr/>
        </p:nvSpPr>
        <p:spPr bwMode="auto">
          <a:xfrm>
            <a:off x="8899525" y="1905001"/>
            <a:ext cx="311150" cy="366713"/>
          </a:xfrm>
          <a:prstGeom prst="rect">
            <a:avLst/>
          </a:prstGeom>
          <a:noFill/>
          <a:ln w="12700">
            <a:noFill/>
            <a:miter lim="800000"/>
            <a:headEnd/>
            <a:tailEnd/>
          </a:ln>
          <a:effectLst/>
        </p:spPr>
        <p:txBody>
          <a:bodyPr wrap="none">
            <a:spAutoFit/>
          </a:bodyPr>
          <a:lstStyle/>
          <a:p>
            <a:r>
              <a:rPr lang="en-US" b="1"/>
              <a:t>4</a:t>
            </a:r>
          </a:p>
        </p:txBody>
      </p:sp>
      <p:grpSp>
        <p:nvGrpSpPr>
          <p:cNvPr id="6" name="Group 51"/>
          <p:cNvGrpSpPr>
            <a:grpSpLocks/>
          </p:cNvGrpSpPr>
          <p:nvPr/>
        </p:nvGrpSpPr>
        <p:grpSpPr bwMode="auto">
          <a:xfrm>
            <a:off x="2286000" y="2325688"/>
            <a:ext cx="533400" cy="1219200"/>
            <a:chOff x="1344" y="1056"/>
            <a:chExt cx="624" cy="768"/>
          </a:xfrm>
        </p:grpSpPr>
        <p:sp>
          <p:nvSpPr>
            <p:cNvPr id="1681460"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81461"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81462"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81463"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56"/>
          <p:cNvGrpSpPr>
            <a:grpSpLocks/>
          </p:cNvGrpSpPr>
          <p:nvPr/>
        </p:nvGrpSpPr>
        <p:grpSpPr bwMode="auto">
          <a:xfrm>
            <a:off x="4267200" y="2325688"/>
            <a:ext cx="533400" cy="1219200"/>
            <a:chOff x="1344" y="1056"/>
            <a:chExt cx="624" cy="768"/>
          </a:xfrm>
        </p:grpSpPr>
        <p:sp>
          <p:nvSpPr>
            <p:cNvPr id="1681465"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81466"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81467"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81468"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61"/>
          <p:cNvGrpSpPr>
            <a:grpSpLocks/>
          </p:cNvGrpSpPr>
          <p:nvPr/>
        </p:nvGrpSpPr>
        <p:grpSpPr bwMode="auto">
          <a:xfrm>
            <a:off x="6324600" y="2325688"/>
            <a:ext cx="533400" cy="1219200"/>
            <a:chOff x="1344" y="1056"/>
            <a:chExt cx="624" cy="768"/>
          </a:xfrm>
        </p:grpSpPr>
        <p:sp>
          <p:nvSpPr>
            <p:cNvPr id="1681470"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81471"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81472"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81473"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6"/>
          <p:cNvGrpSpPr>
            <a:grpSpLocks/>
          </p:cNvGrpSpPr>
          <p:nvPr/>
        </p:nvGrpSpPr>
        <p:grpSpPr bwMode="auto">
          <a:xfrm>
            <a:off x="8382000" y="2325688"/>
            <a:ext cx="533400" cy="1219200"/>
            <a:chOff x="1344" y="1056"/>
            <a:chExt cx="624" cy="768"/>
          </a:xfrm>
        </p:grpSpPr>
        <p:sp>
          <p:nvSpPr>
            <p:cNvPr id="1681475"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81476"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81477"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81478"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81499" name="Rectangle 91"/>
          <p:cNvSpPr>
            <a:spLocks noGrp="1" noChangeArrowheads="1"/>
          </p:cNvSpPr>
          <p:nvPr>
            <p:ph type="body" idx="1"/>
          </p:nvPr>
        </p:nvSpPr>
        <p:spPr>
          <a:xfrm>
            <a:off x="2057400" y="762000"/>
            <a:ext cx="8153400" cy="812800"/>
          </a:xfrm>
          <a:noFill/>
          <a:ln/>
        </p:spPr>
        <p:txBody>
          <a:bodyPr>
            <a:normAutofit lnSpcReduction="10000"/>
          </a:bodyPr>
          <a:lstStyle/>
          <a:p>
            <a:r>
              <a:rPr lang="en-US"/>
              <a:t>Consider the main memory word reference string</a:t>
            </a:r>
          </a:p>
          <a:p>
            <a:pPr lvl="1" algn="ctr">
              <a:buFont typeface="Monotype Sorts" pitchFamily="2" charset="2"/>
              <a:buNone/>
            </a:pPr>
            <a:r>
              <a:rPr lang="en-US"/>
              <a:t>              0   4   0   4   0   4   0   4</a:t>
            </a:r>
          </a:p>
        </p:txBody>
      </p:sp>
      <p:sp>
        <p:nvSpPr>
          <p:cNvPr id="1681500" name="Text Box 92"/>
          <p:cNvSpPr txBox="1">
            <a:spLocks noChangeArrowheads="1"/>
          </p:cNvSpPr>
          <p:nvPr/>
        </p:nvSpPr>
        <p:spPr bwMode="auto">
          <a:xfrm>
            <a:off x="1981200" y="1143001"/>
            <a:ext cx="3429000" cy="581025"/>
          </a:xfrm>
          <a:prstGeom prst="rect">
            <a:avLst/>
          </a:prstGeom>
          <a:noFill/>
          <a:ln w="12700">
            <a:noFill/>
            <a:miter lim="800000"/>
            <a:headEnd/>
            <a:tailEnd/>
          </a:ln>
          <a:effectLst/>
        </p:spPr>
        <p:txBody>
          <a:bodyPr>
            <a:spAutoFit/>
          </a:bodyPr>
          <a:lstStyle/>
          <a:p>
            <a:r>
              <a:rPr lang="en-US" sz="1600"/>
              <a:t>Start with an empty cache - all blocks initially marked as not valid</a:t>
            </a:r>
          </a:p>
        </p:txBody>
      </p:sp>
      <p:sp>
        <p:nvSpPr>
          <p:cNvPr id="1681501" name="Line 93"/>
          <p:cNvSpPr>
            <a:spLocks noChangeShapeType="1"/>
          </p:cNvSpPr>
          <p:nvPr/>
        </p:nvSpPr>
        <p:spPr bwMode="auto">
          <a:xfrm>
            <a:off x="1981200" y="2935288"/>
            <a:ext cx="1828800" cy="0"/>
          </a:xfrm>
          <a:prstGeom prst="line">
            <a:avLst/>
          </a:prstGeom>
          <a:noFill/>
          <a:ln w="28575">
            <a:solidFill>
              <a:schemeClr val="tx1"/>
            </a:solidFill>
            <a:round/>
            <a:headEnd/>
            <a:tailEnd/>
          </a:ln>
          <a:effectLst/>
        </p:spPr>
        <p:txBody>
          <a:bodyPr/>
          <a:lstStyle/>
          <a:p>
            <a:endParaRPr lang="en-US"/>
          </a:p>
        </p:txBody>
      </p:sp>
      <p:sp>
        <p:nvSpPr>
          <p:cNvPr id="1681502" name="Line 94"/>
          <p:cNvSpPr>
            <a:spLocks noChangeShapeType="1"/>
          </p:cNvSpPr>
          <p:nvPr/>
        </p:nvSpPr>
        <p:spPr bwMode="auto">
          <a:xfrm>
            <a:off x="3962400" y="2935288"/>
            <a:ext cx="1828800" cy="0"/>
          </a:xfrm>
          <a:prstGeom prst="line">
            <a:avLst/>
          </a:prstGeom>
          <a:noFill/>
          <a:ln w="28575">
            <a:solidFill>
              <a:schemeClr val="tx1"/>
            </a:solidFill>
            <a:round/>
            <a:headEnd/>
            <a:tailEnd/>
          </a:ln>
          <a:effectLst/>
        </p:spPr>
        <p:txBody>
          <a:bodyPr/>
          <a:lstStyle/>
          <a:p>
            <a:endParaRPr lang="en-US"/>
          </a:p>
        </p:txBody>
      </p:sp>
      <p:sp>
        <p:nvSpPr>
          <p:cNvPr id="1681503" name="Line 95"/>
          <p:cNvSpPr>
            <a:spLocks noChangeShapeType="1"/>
          </p:cNvSpPr>
          <p:nvPr/>
        </p:nvSpPr>
        <p:spPr bwMode="auto">
          <a:xfrm>
            <a:off x="6019800" y="2935288"/>
            <a:ext cx="1828800" cy="0"/>
          </a:xfrm>
          <a:prstGeom prst="line">
            <a:avLst/>
          </a:prstGeom>
          <a:noFill/>
          <a:ln w="28575">
            <a:solidFill>
              <a:schemeClr val="tx1"/>
            </a:solidFill>
            <a:round/>
            <a:headEnd/>
            <a:tailEnd/>
          </a:ln>
          <a:effectLst/>
        </p:spPr>
        <p:txBody>
          <a:bodyPr/>
          <a:lstStyle/>
          <a:p>
            <a:endParaRPr lang="en-US"/>
          </a:p>
        </p:txBody>
      </p:sp>
      <p:sp>
        <p:nvSpPr>
          <p:cNvPr id="1681504" name="Line 96"/>
          <p:cNvSpPr>
            <a:spLocks noChangeShapeType="1"/>
          </p:cNvSpPr>
          <p:nvPr/>
        </p:nvSpPr>
        <p:spPr bwMode="auto">
          <a:xfrm>
            <a:off x="8077200" y="2935288"/>
            <a:ext cx="18288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a:xfrm>
            <a:off x="838200" y="365125"/>
            <a:ext cx="10515600" cy="247649"/>
          </a:xfrm>
        </p:spPr>
        <p:txBody>
          <a:bodyPr>
            <a:normAutofit fontScale="90000"/>
          </a:bodyPr>
          <a:lstStyle/>
          <a:p>
            <a:r>
              <a:rPr lang="en-US" b="1" dirty="0">
                <a:solidFill>
                  <a:srgbClr val="C00000"/>
                </a:solidFill>
                <a:latin typeface="微软雅黑" panose="020B0503020204020204" pitchFamily="34" charset="-122"/>
                <a:ea typeface="微软雅黑" panose="020B0503020204020204" pitchFamily="34" charset="-122"/>
              </a:rPr>
              <a:t>Another Reference String Mapping</a:t>
            </a:r>
          </a:p>
        </p:txBody>
      </p:sp>
      <p:sp>
        <p:nvSpPr>
          <p:cNvPr id="1683459" name="Rectangle 3"/>
          <p:cNvSpPr>
            <a:spLocks noChangeArrowheads="1"/>
          </p:cNvSpPr>
          <p:nvPr/>
        </p:nvSpPr>
        <p:spPr bwMode="auto">
          <a:xfrm>
            <a:off x="28194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60" name="Line 4"/>
          <p:cNvSpPr>
            <a:spLocks noChangeShapeType="1"/>
          </p:cNvSpPr>
          <p:nvPr/>
        </p:nvSpPr>
        <p:spPr bwMode="auto">
          <a:xfrm>
            <a:off x="28194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61" name="Line 5"/>
          <p:cNvSpPr>
            <a:spLocks noChangeShapeType="1"/>
          </p:cNvSpPr>
          <p:nvPr/>
        </p:nvSpPr>
        <p:spPr bwMode="auto">
          <a:xfrm>
            <a:off x="28194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62" name="Line 6"/>
          <p:cNvSpPr>
            <a:spLocks noChangeShapeType="1"/>
          </p:cNvSpPr>
          <p:nvPr/>
        </p:nvSpPr>
        <p:spPr bwMode="auto">
          <a:xfrm>
            <a:off x="28194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63" name="Rectangle 7"/>
          <p:cNvSpPr>
            <a:spLocks noChangeArrowheads="1"/>
          </p:cNvSpPr>
          <p:nvPr/>
        </p:nvSpPr>
        <p:spPr bwMode="auto">
          <a:xfrm>
            <a:off x="48006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64" name="Line 8"/>
          <p:cNvSpPr>
            <a:spLocks noChangeShapeType="1"/>
          </p:cNvSpPr>
          <p:nvPr/>
        </p:nvSpPr>
        <p:spPr bwMode="auto">
          <a:xfrm>
            <a:off x="48006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65" name="Line 9"/>
          <p:cNvSpPr>
            <a:spLocks noChangeShapeType="1"/>
          </p:cNvSpPr>
          <p:nvPr/>
        </p:nvSpPr>
        <p:spPr bwMode="auto">
          <a:xfrm>
            <a:off x="48006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66" name="Line 10"/>
          <p:cNvSpPr>
            <a:spLocks noChangeShapeType="1"/>
          </p:cNvSpPr>
          <p:nvPr/>
        </p:nvSpPr>
        <p:spPr bwMode="auto">
          <a:xfrm>
            <a:off x="48006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67" name="Rectangle 11"/>
          <p:cNvSpPr>
            <a:spLocks noChangeArrowheads="1"/>
          </p:cNvSpPr>
          <p:nvPr/>
        </p:nvSpPr>
        <p:spPr bwMode="auto">
          <a:xfrm>
            <a:off x="68580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68" name="Line 12"/>
          <p:cNvSpPr>
            <a:spLocks noChangeShapeType="1"/>
          </p:cNvSpPr>
          <p:nvPr/>
        </p:nvSpPr>
        <p:spPr bwMode="auto">
          <a:xfrm>
            <a:off x="68580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69" name="Line 13"/>
          <p:cNvSpPr>
            <a:spLocks noChangeShapeType="1"/>
          </p:cNvSpPr>
          <p:nvPr/>
        </p:nvSpPr>
        <p:spPr bwMode="auto">
          <a:xfrm>
            <a:off x="68580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70" name="Line 14"/>
          <p:cNvSpPr>
            <a:spLocks noChangeShapeType="1"/>
          </p:cNvSpPr>
          <p:nvPr/>
        </p:nvSpPr>
        <p:spPr bwMode="auto">
          <a:xfrm>
            <a:off x="68580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71" name="Rectangle 15"/>
          <p:cNvSpPr>
            <a:spLocks noChangeArrowheads="1"/>
          </p:cNvSpPr>
          <p:nvPr/>
        </p:nvSpPr>
        <p:spPr bwMode="auto">
          <a:xfrm>
            <a:off x="89154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72" name="Line 16"/>
          <p:cNvSpPr>
            <a:spLocks noChangeShapeType="1"/>
          </p:cNvSpPr>
          <p:nvPr/>
        </p:nvSpPr>
        <p:spPr bwMode="auto">
          <a:xfrm>
            <a:off x="89154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73" name="Line 17"/>
          <p:cNvSpPr>
            <a:spLocks noChangeShapeType="1"/>
          </p:cNvSpPr>
          <p:nvPr/>
        </p:nvSpPr>
        <p:spPr bwMode="auto">
          <a:xfrm>
            <a:off x="89154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74" name="Line 18"/>
          <p:cNvSpPr>
            <a:spLocks noChangeShapeType="1"/>
          </p:cNvSpPr>
          <p:nvPr/>
        </p:nvSpPr>
        <p:spPr bwMode="auto">
          <a:xfrm>
            <a:off x="89154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91" name="Text Box 35"/>
          <p:cNvSpPr txBox="1">
            <a:spLocks noChangeArrowheads="1"/>
          </p:cNvSpPr>
          <p:nvPr/>
        </p:nvSpPr>
        <p:spPr bwMode="auto">
          <a:xfrm>
            <a:off x="2879725" y="1865313"/>
            <a:ext cx="311150" cy="366712"/>
          </a:xfrm>
          <a:prstGeom prst="rect">
            <a:avLst/>
          </a:prstGeom>
          <a:noFill/>
          <a:ln w="12700">
            <a:noFill/>
            <a:miter lim="800000"/>
            <a:headEnd/>
            <a:tailEnd/>
          </a:ln>
          <a:effectLst/>
        </p:spPr>
        <p:txBody>
          <a:bodyPr wrap="none">
            <a:spAutoFit/>
          </a:bodyPr>
          <a:lstStyle/>
          <a:p>
            <a:r>
              <a:rPr lang="en-US" b="1"/>
              <a:t>0</a:t>
            </a:r>
          </a:p>
        </p:txBody>
      </p:sp>
      <p:sp>
        <p:nvSpPr>
          <p:cNvPr id="1683492" name="Text Box 36"/>
          <p:cNvSpPr txBox="1">
            <a:spLocks noChangeArrowheads="1"/>
          </p:cNvSpPr>
          <p:nvPr/>
        </p:nvSpPr>
        <p:spPr bwMode="auto">
          <a:xfrm>
            <a:off x="4784725" y="1865313"/>
            <a:ext cx="311150" cy="366712"/>
          </a:xfrm>
          <a:prstGeom prst="rect">
            <a:avLst/>
          </a:prstGeom>
          <a:noFill/>
          <a:ln w="12700">
            <a:noFill/>
            <a:miter lim="800000"/>
            <a:headEnd/>
            <a:tailEnd/>
          </a:ln>
          <a:effectLst/>
        </p:spPr>
        <p:txBody>
          <a:bodyPr wrap="none">
            <a:spAutoFit/>
          </a:bodyPr>
          <a:lstStyle/>
          <a:p>
            <a:r>
              <a:rPr lang="en-US" b="1"/>
              <a:t>4</a:t>
            </a:r>
          </a:p>
        </p:txBody>
      </p:sp>
      <p:sp>
        <p:nvSpPr>
          <p:cNvPr id="1683493" name="Text Box 37"/>
          <p:cNvSpPr txBox="1">
            <a:spLocks noChangeArrowheads="1"/>
          </p:cNvSpPr>
          <p:nvPr/>
        </p:nvSpPr>
        <p:spPr bwMode="auto">
          <a:xfrm>
            <a:off x="6765925" y="1865313"/>
            <a:ext cx="311150" cy="366712"/>
          </a:xfrm>
          <a:prstGeom prst="rect">
            <a:avLst/>
          </a:prstGeom>
          <a:noFill/>
          <a:ln w="12700">
            <a:noFill/>
            <a:miter lim="800000"/>
            <a:headEnd/>
            <a:tailEnd/>
          </a:ln>
          <a:effectLst/>
        </p:spPr>
        <p:txBody>
          <a:bodyPr wrap="none">
            <a:spAutoFit/>
          </a:bodyPr>
          <a:lstStyle/>
          <a:p>
            <a:r>
              <a:rPr lang="en-US" b="1"/>
              <a:t>0</a:t>
            </a:r>
          </a:p>
        </p:txBody>
      </p:sp>
      <p:sp>
        <p:nvSpPr>
          <p:cNvPr id="1683494" name="Text Box 38"/>
          <p:cNvSpPr txBox="1">
            <a:spLocks noChangeArrowheads="1"/>
          </p:cNvSpPr>
          <p:nvPr/>
        </p:nvSpPr>
        <p:spPr bwMode="auto">
          <a:xfrm>
            <a:off x="8899525" y="1865313"/>
            <a:ext cx="311150" cy="366712"/>
          </a:xfrm>
          <a:prstGeom prst="rect">
            <a:avLst/>
          </a:prstGeom>
          <a:noFill/>
          <a:ln w="12700">
            <a:noFill/>
            <a:miter lim="800000"/>
            <a:headEnd/>
            <a:tailEnd/>
          </a:ln>
          <a:effectLst/>
        </p:spPr>
        <p:txBody>
          <a:bodyPr wrap="none">
            <a:spAutoFit/>
          </a:bodyPr>
          <a:lstStyle/>
          <a:p>
            <a:r>
              <a:rPr lang="en-US" b="1"/>
              <a:t>4</a:t>
            </a:r>
          </a:p>
        </p:txBody>
      </p:sp>
      <p:sp>
        <p:nvSpPr>
          <p:cNvPr id="1683499" name="Rectangle 43"/>
          <p:cNvSpPr>
            <a:spLocks noChangeArrowheads="1"/>
          </p:cNvSpPr>
          <p:nvPr/>
        </p:nvSpPr>
        <p:spPr bwMode="auto">
          <a:xfrm>
            <a:off x="22860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00" name="Line 44"/>
          <p:cNvSpPr>
            <a:spLocks noChangeShapeType="1"/>
          </p:cNvSpPr>
          <p:nvPr/>
        </p:nvSpPr>
        <p:spPr bwMode="auto">
          <a:xfrm>
            <a:off x="22860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01" name="Line 45"/>
          <p:cNvSpPr>
            <a:spLocks noChangeShapeType="1"/>
          </p:cNvSpPr>
          <p:nvPr/>
        </p:nvSpPr>
        <p:spPr bwMode="auto">
          <a:xfrm>
            <a:off x="22860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02" name="Line 46"/>
          <p:cNvSpPr>
            <a:spLocks noChangeShapeType="1"/>
          </p:cNvSpPr>
          <p:nvPr/>
        </p:nvSpPr>
        <p:spPr bwMode="auto">
          <a:xfrm>
            <a:off x="22860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03" name="Rectangle 47"/>
          <p:cNvSpPr>
            <a:spLocks noChangeArrowheads="1"/>
          </p:cNvSpPr>
          <p:nvPr/>
        </p:nvSpPr>
        <p:spPr bwMode="auto">
          <a:xfrm>
            <a:off x="42672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04" name="Line 48"/>
          <p:cNvSpPr>
            <a:spLocks noChangeShapeType="1"/>
          </p:cNvSpPr>
          <p:nvPr/>
        </p:nvSpPr>
        <p:spPr bwMode="auto">
          <a:xfrm>
            <a:off x="42672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05" name="Line 49"/>
          <p:cNvSpPr>
            <a:spLocks noChangeShapeType="1"/>
          </p:cNvSpPr>
          <p:nvPr/>
        </p:nvSpPr>
        <p:spPr bwMode="auto">
          <a:xfrm>
            <a:off x="42672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06" name="Line 50"/>
          <p:cNvSpPr>
            <a:spLocks noChangeShapeType="1"/>
          </p:cNvSpPr>
          <p:nvPr/>
        </p:nvSpPr>
        <p:spPr bwMode="auto">
          <a:xfrm>
            <a:off x="42672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07" name="Rectangle 51"/>
          <p:cNvSpPr>
            <a:spLocks noChangeArrowheads="1"/>
          </p:cNvSpPr>
          <p:nvPr/>
        </p:nvSpPr>
        <p:spPr bwMode="auto">
          <a:xfrm>
            <a:off x="63246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08" name="Line 52"/>
          <p:cNvSpPr>
            <a:spLocks noChangeShapeType="1"/>
          </p:cNvSpPr>
          <p:nvPr/>
        </p:nvSpPr>
        <p:spPr bwMode="auto">
          <a:xfrm>
            <a:off x="63246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09" name="Line 53"/>
          <p:cNvSpPr>
            <a:spLocks noChangeShapeType="1"/>
          </p:cNvSpPr>
          <p:nvPr/>
        </p:nvSpPr>
        <p:spPr bwMode="auto">
          <a:xfrm>
            <a:off x="63246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10" name="Line 54"/>
          <p:cNvSpPr>
            <a:spLocks noChangeShapeType="1"/>
          </p:cNvSpPr>
          <p:nvPr/>
        </p:nvSpPr>
        <p:spPr bwMode="auto">
          <a:xfrm>
            <a:off x="63246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11" name="Rectangle 55"/>
          <p:cNvSpPr>
            <a:spLocks noChangeArrowheads="1"/>
          </p:cNvSpPr>
          <p:nvPr/>
        </p:nvSpPr>
        <p:spPr bwMode="auto">
          <a:xfrm>
            <a:off x="83820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12" name="Line 56"/>
          <p:cNvSpPr>
            <a:spLocks noChangeShapeType="1"/>
          </p:cNvSpPr>
          <p:nvPr/>
        </p:nvSpPr>
        <p:spPr bwMode="auto">
          <a:xfrm>
            <a:off x="83820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13" name="Line 57"/>
          <p:cNvSpPr>
            <a:spLocks noChangeShapeType="1"/>
          </p:cNvSpPr>
          <p:nvPr/>
        </p:nvSpPr>
        <p:spPr bwMode="auto">
          <a:xfrm>
            <a:off x="83820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14" name="Line 58"/>
          <p:cNvSpPr>
            <a:spLocks noChangeShapeType="1"/>
          </p:cNvSpPr>
          <p:nvPr/>
        </p:nvSpPr>
        <p:spPr bwMode="auto">
          <a:xfrm>
            <a:off x="83820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31" name="Rectangle 75"/>
          <p:cNvSpPr>
            <a:spLocks noGrp="1" noChangeArrowheads="1"/>
          </p:cNvSpPr>
          <p:nvPr>
            <p:ph type="body" idx="1"/>
          </p:nvPr>
        </p:nvSpPr>
        <p:spPr>
          <a:xfrm>
            <a:off x="2057400" y="762000"/>
            <a:ext cx="8153400" cy="812800"/>
          </a:xfrm>
          <a:noFill/>
          <a:ln/>
        </p:spPr>
        <p:txBody>
          <a:bodyPr>
            <a:normAutofit lnSpcReduction="10000"/>
          </a:bodyPr>
          <a:lstStyle/>
          <a:p>
            <a:r>
              <a:rPr lang="en-US"/>
              <a:t>Consider the main memory word reference string</a:t>
            </a:r>
          </a:p>
          <a:p>
            <a:pPr lvl="1" algn="ctr">
              <a:buFont typeface="Monotype Sorts" pitchFamily="2" charset="2"/>
              <a:buNone/>
            </a:pPr>
            <a:r>
              <a:rPr lang="en-US"/>
              <a:t>              0   4   0   4   0   4   0   4</a:t>
            </a:r>
          </a:p>
        </p:txBody>
      </p:sp>
      <p:sp>
        <p:nvSpPr>
          <p:cNvPr id="1683532" name="Text Box 76"/>
          <p:cNvSpPr txBox="1">
            <a:spLocks noChangeArrowheads="1"/>
          </p:cNvSpPr>
          <p:nvPr/>
        </p:nvSpPr>
        <p:spPr bwMode="auto">
          <a:xfrm>
            <a:off x="3124200" y="1828800"/>
            <a:ext cx="619080" cy="369332"/>
          </a:xfrm>
          <a:prstGeom prst="rect">
            <a:avLst/>
          </a:prstGeom>
          <a:noFill/>
          <a:ln w="12700">
            <a:noFill/>
            <a:miter lim="800000"/>
            <a:headEnd/>
            <a:tailEnd/>
          </a:ln>
          <a:effectLst/>
        </p:spPr>
        <p:txBody>
          <a:bodyPr wrap="none">
            <a:spAutoFit/>
          </a:bodyPr>
          <a:lstStyle/>
          <a:p>
            <a:r>
              <a:rPr lang="en-US"/>
              <a:t>miss</a:t>
            </a:r>
          </a:p>
        </p:txBody>
      </p:sp>
      <p:sp>
        <p:nvSpPr>
          <p:cNvPr id="1683533" name="Text Box 77"/>
          <p:cNvSpPr txBox="1">
            <a:spLocks noChangeArrowheads="1"/>
          </p:cNvSpPr>
          <p:nvPr/>
        </p:nvSpPr>
        <p:spPr bwMode="auto">
          <a:xfrm>
            <a:off x="5029200" y="1828800"/>
            <a:ext cx="619080" cy="369332"/>
          </a:xfrm>
          <a:prstGeom prst="rect">
            <a:avLst/>
          </a:prstGeom>
          <a:noFill/>
          <a:ln w="12700">
            <a:noFill/>
            <a:miter lim="800000"/>
            <a:headEnd/>
            <a:tailEnd/>
          </a:ln>
          <a:effectLst/>
        </p:spPr>
        <p:txBody>
          <a:bodyPr wrap="none">
            <a:spAutoFit/>
          </a:bodyPr>
          <a:lstStyle/>
          <a:p>
            <a:r>
              <a:rPr lang="en-US"/>
              <a:t>miss</a:t>
            </a:r>
          </a:p>
        </p:txBody>
      </p:sp>
      <p:sp>
        <p:nvSpPr>
          <p:cNvPr id="1683534" name="Text Box 78"/>
          <p:cNvSpPr txBox="1">
            <a:spLocks noChangeArrowheads="1"/>
          </p:cNvSpPr>
          <p:nvPr/>
        </p:nvSpPr>
        <p:spPr bwMode="auto">
          <a:xfrm>
            <a:off x="7010400" y="1828800"/>
            <a:ext cx="436338" cy="369332"/>
          </a:xfrm>
          <a:prstGeom prst="rect">
            <a:avLst/>
          </a:prstGeom>
          <a:noFill/>
          <a:ln w="12700">
            <a:noFill/>
            <a:miter lim="800000"/>
            <a:headEnd/>
            <a:tailEnd/>
          </a:ln>
          <a:effectLst/>
        </p:spPr>
        <p:txBody>
          <a:bodyPr wrap="none">
            <a:spAutoFit/>
          </a:bodyPr>
          <a:lstStyle/>
          <a:p>
            <a:r>
              <a:rPr lang="en-US"/>
              <a:t>hit</a:t>
            </a:r>
          </a:p>
        </p:txBody>
      </p:sp>
      <p:sp>
        <p:nvSpPr>
          <p:cNvPr id="1683535" name="Text Box 79"/>
          <p:cNvSpPr txBox="1">
            <a:spLocks noChangeArrowheads="1"/>
          </p:cNvSpPr>
          <p:nvPr/>
        </p:nvSpPr>
        <p:spPr bwMode="auto">
          <a:xfrm>
            <a:off x="9144000" y="1828800"/>
            <a:ext cx="436338" cy="369332"/>
          </a:xfrm>
          <a:prstGeom prst="rect">
            <a:avLst/>
          </a:prstGeom>
          <a:noFill/>
          <a:ln w="12700">
            <a:noFill/>
            <a:miter lim="800000"/>
            <a:headEnd/>
            <a:tailEnd/>
          </a:ln>
          <a:effectLst/>
        </p:spPr>
        <p:txBody>
          <a:bodyPr wrap="none">
            <a:spAutoFit/>
          </a:bodyPr>
          <a:lstStyle/>
          <a:p>
            <a:r>
              <a:rPr lang="en-US"/>
              <a:t>hit</a:t>
            </a:r>
          </a:p>
        </p:txBody>
      </p:sp>
      <p:sp>
        <p:nvSpPr>
          <p:cNvPr id="1683540" name="Text Box 84"/>
          <p:cNvSpPr txBox="1">
            <a:spLocks noChangeArrowheads="1"/>
          </p:cNvSpPr>
          <p:nvPr/>
        </p:nvSpPr>
        <p:spPr bwMode="auto">
          <a:xfrm>
            <a:off x="2286000" y="2286001"/>
            <a:ext cx="1606550" cy="366713"/>
          </a:xfrm>
          <a:prstGeom prst="rect">
            <a:avLst/>
          </a:prstGeom>
          <a:noFill/>
          <a:ln w="12700">
            <a:noFill/>
            <a:miter lim="800000"/>
            <a:headEnd/>
            <a:tailEnd/>
          </a:ln>
          <a:effectLst/>
        </p:spPr>
        <p:txBody>
          <a:bodyPr wrap="none">
            <a:spAutoFit/>
          </a:bodyPr>
          <a:lstStyle/>
          <a:p>
            <a:r>
              <a:rPr lang="en-US"/>
              <a:t>000    Mem(0)</a:t>
            </a:r>
          </a:p>
        </p:txBody>
      </p:sp>
      <p:sp>
        <p:nvSpPr>
          <p:cNvPr id="1683541" name="Text Box 85"/>
          <p:cNvSpPr txBox="1">
            <a:spLocks noChangeArrowheads="1"/>
          </p:cNvSpPr>
          <p:nvPr/>
        </p:nvSpPr>
        <p:spPr bwMode="auto">
          <a:xfrm>
            <a:off x="4267200" y="2286001"/>
            <a:ext cx="1606550" cy="366713"/>
          </a:xfrm>
          <a:prstGeom prst="rect">
            <a:avLst/>
          </a:prstGeom>
          <a:noFill/>
          <a:ln w="12700">
            <a:noFill/>
            <a:miter lim="800000"/>
            <a:headEnd/>
            <a:tailEnd/>
          </a:ln>
          <a:effectLst/>
        </p:spPr>
        <p:txBody>
          <a:bodyPr wrap="none">
            <a:spAutoFit/>
          </a:bodyPr>
          <a:lstStyle/>
          <a:p>
            <a:r>
              <a:rPr lang="en-US"/>
              <a:t>000    Mem(0)</a:t>
            </a:r>
          </a:p>
        </p:txBody>
      </p:sp>
      <p:sp>
        <p:nvSpPr>
          <p:cNvPr id="1683583" name="Text Box 127"/>
          <p:cNvSpPr txBox="1">
            <a:spLocks noChangeArrowheads="1"/>
          </p:cNvSpPr>
          <p:nvPr/>
        </p:nvSpPr>
        <p:spPr bwMode="auto">
          <a:xfrm>
            <a:off x="1981200" y="1143001"/>
            <a:ext cx="3429000" cy="581025"/>
          </a:xfrm>
          <a:prstGeom prst="rect">
            <a:avLst/>
          </a:prstGeom>
          <a:noFill/>
          <a:ln w="12700">
            <a:noFill/>
            <a:miter lim="800000"/>
            <a:headEnd/>
            <a:tailEnd/>
          </a:ln>
          <a:effectLst/>
        </p:spPr>
        <p:txBody>
          <a:bodyPr>
            <a:spAutoFit/>
          </a:bodyPr>
          <a:lstStyle/>
          <a:p>
            <a:r>
              <a:rPr lang="en-US" sz="1600"/>
              <a:t>Start with an empty cache - all blocks initially marked as not valid</a:t>
            </a:r>
          </a:p>
        </p:txBody>
      </p:sp>
      <p:sp>
        <p:nvSpPr>
          <p:cNvPr id="1683584" name="Line 128"/>
          <p:cNvSpPr>
            <a:spLocks noChangeShapeType="1"/>
          </p:cNvSpPr>
          <p:nvPr/>
        </p:nvSpPr>
        <p:spPr bwMode="auto">
          <a:xfrm>
            <a:off x="1981200" y="2895600"/>
            <a:ext cx="1828800" cy="0"/>
          </a:xfrm>
          <a:prstGeom prst="line">
            <a:avLst/>
          </a:prstGeom>
          <a:noFill/>
          <a:ln w="28575">
            <a:solidFill>
              <a:schemeClr val="tx1"/>
            </a:solidFill>
            <a:round/>
            <a:headEnd/>
            <a:tailEnd/>
          </a:ln>
          <a:effectLst/>
        </p:spPr>
        <p:txBody>
          <a:bodyPr/>
          <a:lstStyle/>
          <a:p>
            <a:endParaRPr lang="en-US"/>
          </a:p>
        </p:txBody>
      </p:sp>
      <p:sp>
        <p:nvSpPr>
          <p:cNvPr id="1683585" name="Line 129"/>
          <p:cNvSpPr>
            <a:spLocks noChangeShapeType="1"/>
          </p:cNvSpPr>
          <p:nvPr/>
        </p:nvSpPr>
        <p:spPr bwMode="auto">
          <a:xfrm>
            <a:off x="3962400" y="2895600"/>
            <a:ext cx="1828800" cy="0"/>
          </a:xfrm>
          <a:prstGeom prst="line">
            <a:avLst/>
          </a:prstGeom>
          <a:noFill/>
          <a:ln w="28575">
            <a:solidFill>
              <a:schemeClr val="tx1"/>
            </a:solidFill>
            <a:round/>
            <a:headEnd/>
            <a:tailEnd/>
          </a:ln>
          <a:effectLst/>
        </p:spPr>
        <p:txBody>
          <a:bodyPr/>
          <a:lstStyle/>
          <a:p>
            <a:endParaRPr lang="en-US"/>
          </a:p>
        </p:txBody>
      </p:sp>
      <p:sp>
        <p:nvSpPr>
          <p:cNvPr id="1683586" name="Line 130"/>
          <p:cNvSpPr>
            <a:spLocks noChangeShapeType="1"/>
          </p:cNvSpPr>
          <p:nvPr/>
        </p:nvSpPr>
        <p:spPr bwMode="auto">
          <a:xfrm>
            <a:off x="6019800" y="2895600"/>
            <a:ext cx="1828800" cy="0"/>
          </a:xfrm>
          <a:prstGeom prst="line">
            <a:avLst/>
          </a:prstGeom>
          <a:noFill/>
          <a:ln w="28575">
            <a:solidFill>
              <a:schemeClr val="tx1"/>
            </a:solidFill>
            <a:round/>
            <a:headEnd/>
            <a:tailEnd/>
          </a:ln>
          <a:effectLst/>
        </p:spPr>
        <p:txBody>
          <a:bodyPr/>
          <a:lstStyle/>
          <a:p>
            <a:endParaRPr lang="en-US"/>
          </a:p>
        </p:txBody>
      </p:sp>
      <p:sp>
        <p:nvSpPr>
          <p:cNvPr id="1683587" name="Line 131"/>
          <p:cNvSpPr>
            <a:spLocks noChangeShapeType="1"/>
          </p:cNvSpPr>
          <p:nvPr/>
        </p:nvSpPr>
        <p:spPr bwMode="auto">
          <a:xfrm>
            <a:off x="8077200" y="2895600"/>
            <a:ext cx="1828800" cy="0"/>
          </a:xfrm>
          <a:prstGeom prst="line">
            <a:avLst/>
          </a:prstGeom>
          <a:noFill/>
          <a:ln w="28575">
            <a:solidFill>
              <a:schemeClr val="tx1"/>
            </a:solidFill>
            <a:round/>
            <a:headEnd/>
            <a:tailEnd/>
          </a:ln>
          <a:effectLst/>
        </p:spPr>
        <p:txBody>
          <a:bodyPr/>
          <a:lstStyle/>
          <a:p>
            <a:endParaRPr lang="en-US"/>
          </a:p>
        </p:txBody>
      </p:sp>
      <p:sp>
        <p:nvSpPr>
          <p:cNvPr id="1683592" name="Text Box 136"/>
          <p:cNvSpPr txBox="1">
            <a:spLocks noChangeArrowheads="1"/>
          </p:cNvSpPr>
          <p:nvPr/>
        </p:nvSpPr>
        <p:spPr bwMode="auto">
          <a:xfrm>
            <a:off x="4267200" y="2909888"/>
            <a:ext cx="1606550" cy="366712"/>
          </a:xfrm>
          <a:prstGeom prst="rect">
            <a:avLst/>
          </a:prstGeom>
          <a:noFill/>
          <a:ln w="12700">
            <a:noFill/>
            <a:miter lim="800000"/>
            <a:headEnd/>
            <a:tailEnd/>
          </a:ln>
          <a:effectLst/>
        </p:spPr>
        <p:txBody>
          <a:bodyPr wrap="none">
            <a:spAutoFit/>
          </a:bodyPr>
          <a:lstStyle/>
          <a:p>
            <a:r>
              <a:rPr lang="en-US"/>
              <a:t>010    Mem(4)</a:t>
            </a:r>
          </a:p>
        </p:txBody>
      </p:sp>
      <p:sp>
        <p:nvSpPr>
          <p:cNvPr id="1683593" name="Text Box 137"/>
          <p:cNvSpPr txBox="1">
            <a:spLocks noChangeArrowheads="1"/>
          </p:cNvSpPr>
          <p:nvPr/>
        </p:nvSpPr>
        <p:spPr bwMode="auto">
          <a:xfrm>
            <a:off x="6318250" y="2909888"/>
            <a:ext cx="1606550" cy="366712"/>
          </a:xfrm>
          <a:prstGeom prst="rect">
            <a:avLst/>
          </a:prstGeom>
          <a:noFill/>
          <a:ln w="12700">
            <a:noFill/>
            <a:miter lim="800000"/>
            <a:headEnd/>
            <a:tailEnd/>
          </a:ln>
          <a:effectLst/>
        </p:spPr>
        <p:txBody>
          <a:bodyPr wrap="none">
            <a:spAutoFit/>
          </a:bodyPr>
          <a:lstStyle/>
          <a:p>
            <a:r>
              <a:rPr lang="en-US"/>
              <a:t>010    Mem(4)</a:t>
            </a:r>
          </a:p>
        </p:txBody>
      </p:sp>
      <p:sp>
        <p:nvSpPr>
          <p:cNvPr id="1683594" name="Text Box 138"/>
          <p:cNvSpPr txBox="1">
            <a:spLocks noChangeArrowheads="1"/>
          </p:cNvSpPr>
          <p:nvPr/>
        </p:nvSpPr>
        <p:spPr bwMode="auto">
          <a:xfrm>
            <a:off x="6318250" y="2286001"/>
            <a:ext cx="1606550" cy="366713"/>
          </a:xfrm>
          <a:prstGeom prst="rect">
            <a:avLst/>
          </a:prstGeom>
          <a:noFill/>
          <a:ln w="12700">
            <a:noFill/>
            <a:miter lim="800000"/>
            <a:headEnd/>
            <a:tailEnd/>
          </a:ln>
          <a:effectLst/>
        </p:spPr>
        <p:txBody>
          <a:bodyPr wrap="none">
            <a:spAutoFit/>
          </a:bodyPr>
          <a:lstStyle/>
          <a:p>
            <a:r>
              <a:rPr lang="en-US"/>
              <a:t>000    Mem(0)</a:t>
            </a:r>
          </a:p>
        </p:txBody>
      </p:sp>
      <p:sp>
        <p:nvSpPr>
          <p:cNvPr id="1683595" name="Text Box 139"/>
          <p:cNvSpPr txBox="1">
            <a:spLocks noChangeArrowheads="1"/>
          </p:cNvSpPr>
          <p:nvPr/>
        </p:nvSpPr>
        <p:spPr bwMode="auto">
          <a:xfrm>
            <a:off x="8375650" y="2286001"/>
            <a:ext cx="1606550" cy="366713"/>
          </a:xfrm>
          <a:prstGeom prst="rect">
            <a:avLst/>
          </a:prstGeom>
          <a:noFill/>
          <a:ln w="12700">
            <a:noFill/>
            <a:miter lim="800000"/>
            <a:headEnd/>
            <a:tailEnd/>
          </a:ln>
          <a:effectLst/>
        </p:spPr>
        <p:txBody>
          <a:bodyPr wrap="none">
            <a:spAutoFit/>
          </a:bodyPr>
          <a:lstStyle/>
          <a:p>
            <a:r>
              <a:rPr lang="en-US"/>
              <a:t>000    Mem(0)</a:t>
            </a:r>
          </a:p>
        </p:txBody>
      </p:sp>
      <p:sp>
        <p:nvSpPr>
          <p:cNvPr id="1683596" name="Text Box 140"/>
          <p:cNvSpPr txBox="1">
            <a:spLocks noChangeArrowheads="1"/>
          </p:cNvSpPr>
          <p:nvPr/>
        </p:nvSpPr>
        <p:spPr bwMode="auto">
          <a:xfrm>
            <a:off x="8382000" y="2909888"/>
            <a:ext cx="1606550" cy="366712"/>
          </a:xfrm>
          <a:prstGeom prst="rect">
            <a:avLst/>
          </a:prstGeom>
          <a:noFill/>
          <a:ln w="12700">
            <a:noFill/>
            <a:miter lim="800000"/>
            <a:headEnd/>
            <a:tailEnd/>
          </a:ln>
          <a:effectLst/>
        </p:spPr>
        <p:txBody>
          <a:bodyPr wrap="none">
            <a:spAutoFit/>
          </a:bodyPr>
          <a:lstStyle/>
          <a:p>
            <a:r>
              <a:rPr lang="en-US"/>
              <a:t>010    Mem(4)</a:t>
            </a:r>
          </a:p>
        </p:txBody>
      </p:sp>
      <p:sp>
        <p:nvSpPr>
          <p:cNvPr id="1683605" name="Rectangle 149"/>
          <p:cNvSpPr>
            <a:spLocks noChangeArrowheads="1"/>
          </p:cNvSpPr>
          <p:nvPr/>
        </p:nvSpPr>
        <p:spPr bwMode="auto">
          <a:xfrm>
            <a:off x="1905000" y="4800600"/>
            <a:ext cx="8153400" cy="1159292"/>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t>Solves the ping pong effect in a direct mapped cache due to conflict misses since now two memory locations that map into the same cache set can co-exist!</a:t>
            </a:r>
          </a:p>
        </p:txBody>
      </p:sp>
      <p:sp>
        <p:nvSpPr>
          <p:cNvPr id="1683606" name="Rectangle 150"/>
          <p:cNvSpPr>
            <a:spLocks noChangeArrowheads="1"/>
          </p:cNvSpPr>
          <p:nvPr/>
        </p:nvSpPr>
        <p:spPr bwMode="auto">
          <a:xfrm>
            <a:off x="2057400" y="38862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t>8 requests, 2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1650" name="Rectangle 2"/>
          <p:cNvSpPr>
            <a:spLocks noGrp="1" noChangeArrowheads="1"/>
          </p:cNvSpPr>
          <p:nvPr>
            <p:ph type="title"/>
          </p:nvPr>
        </p:nvSpPr>
        <p:spPr>
          <a:xfrm>
            <a:off x="838200" y="365125"/>
            <a:ext cx="10515600" cy="127001"/>
          </a:xfrm>
        </p:spPr>
        <p:txBody>
          <a:bodyPr>
            <a:normAutofit fontScale="90000"/>
          </a:bodyPr>
          <a:lstStyle/>
          <a:p>
            <a:r>
              <a:rPr lang="en-US" b="1" dirty="0">
                <a:solidFill>
                  <a:srgbClr val="C00000"/>
                </a:solidFill>
                <a:latin typeface="微软雅黑" panose="020B0503020204020204" pitchFamily="34" charset="-122"/>
                <a:ea typeface="微软雅黑" panose="020B0503020204020204" pitchFamily="34" charset="-122"/>
              </a:rPr>
              <a:t>Four-Way Set Associative Cache</a:t>
            </a:r>
          </a:p>
        </p:txBody>
      </p:sp>
      <p:sp>
        <p:nvSpPr>
          <p:cNvPr id="1691651" name="Rectangle 3"/>
          <p:cNvSpPr>
            <a:spLocks noGrp="1" noChangeArrowheads="1"/>
          </p:cNvSpPr>
          <p:nvPr>
            <p:ph type="body" idx="1"/>
          </p:nvPr>
        </p:nvSpPr>
        <p:spPr>
          <a:xfrm>
            <a:off x="2057400" y="685801"/>
            <a:ext cx="8153400" cy="415925"/>
          </a:xfrm>
        </p:spPr>
        <p:txBody>
          <a:bodyPr>
            <a:normAutofit fontScale="85000" lnSpcReduction="10000"/>
          </a:bodyPr>
          <a:lstStyle/>
          <a:p>
            <a:r>
              <a:rPr lang="en-US"/>
              <a:t>2</a:t>
            </a:r>
            <a:r>
              <a:rPr lang="en-US" baseline="30000"/>
              <a:t>8</a:t>
            </a:r>
            <a:r>
              <a:rPr lang="en-US"/>
              <a:t> = 256 sets each with four ways (each with one block)</a:t>
            </a:r>
          </a:p>
        </p:txBody>
      </p:sp>
      <p:grpSp>
        <p:nvGrpSpPr>
          <p:cNvPr id="2" name="Group 249"/>
          <p:cNvGrpSpPr>
            <a:grpSpLocks/>
          </p:cNvGrpSpPr>
          <p:nvPr/>
        </p:nvGrpSpPr>
        <p:grpSpPr bwMode="auto">
          <a:xfrm>
            <a:off x="4813301" y="1066801"/>
            <a:ext cx="2835275" cy="498475"/>
            <a:chOff x="2072" y="896"/>
            <a:chExt cx="1786" cy="314"/>
          </a:xfrm>
        </p:grpSpPr>
        <p:sp>
          <p:nvSpPr>
            <p:cNvPr id="1691692" name="Line 44"/>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91693"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91694" name="Freeform 46"/>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91695" name="Text Box 47"/>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a:t>31 30       . . .        13 12  11     . . .        2  1  0</a:t>
              </a:r>
            </a:p>
          </p:txBody>
        </p:sp>
      </p:grpSp>
      <p:sp>
        <p:nvSpPr>
          <p:cNvPr id="1691696" name="Text Box 48"/>
          <p:cNvSpPr txBox="1">
            <a:spLocks noChangeArrowheads="1"/>
          </p:cNvSpPr>
          <p:nvPr/>
        </p:nvSpPr>
        <p:spPr bwMode="auto">
          <a:xfrm>
            <a:off x="7620001" y="990600"/>
            <a:ext cx="1419225" cy="336550"/>
          </a:xfrm>
          <a:prstGeom prst="rect">
            <a:avLst/>
          </a:prstGeom>
          <a:noFill/>
          <a:ln w="12700">
            <a:noFill/>
            <a:miter lim="800000"/>
            <a:headEnd/>
            <a:tailEnd/>
          </a:ln>
          <a:effectLst/>
        </p:spPr>
        <p:txBody>
          <a:bodyPr>
            <a:spAutoFit/>
          </a:bodyPr>
          <a:lstStyle/>
          <a:p>
            <a:r>
              <a:rPr lang="en-US" sz="1600"/>
              <a:t>Byte offset</a:t>
            </a:r>
          </a:p>
        </p:txBody>
      </p:sp>
      <p:sp>
        <p:nvSpPr>
          <p:cNvPr id="1691697" name="Line 49"/>
          <p:cNvSpPr>
            <a:spLocks noChangeShapeType="1"/>
          </p:cNvSpPr>
          <p:nvPr/>
        </p:nvSpPr>
        <p:spPr bwMode="auto">
          <a:xfrm flipH="1">
            <a:off x="7343775" y="1143000"/>
            <a:ext cx="304800" cy="304800"/>
          </a:xfrm>
          <a:prstGeom prst="line">
            <a:avLst/>
          </a:prstGeom>
          <a:noFill/>
          <a:ln w="12700">
            <a:solidFill>
              <a:schemeClr val="tx1"/>
            </a:solidFill>
            <a:round/>
            <a:headEnd/>
            <a:tailEnd type="triangle" w="med" len="med"/>
          </a:ln>
          <a:effectLst/>
        </p:spPr>
        <p:txBody>
          <a:bodyPr/>
          <a:lstStyle/>
          <a:p>
            <a:endParaRPr lang="en-US"/>
          </a:p>
        </p:txBody>
      </p:sp>
      <p:grpSp>
        <p:nvGrpSpPr>
          <p:cNvPr id="3" name="Group 162"/>
          <p:cNvGrpSpPr>
            <a:grpSpLocks/>
          </p:cNvGrpSpPr>
          <p:nvPr/>
        </p:nvGrpSpPr>
        <p:grpSpPr bwMode="auto">
          <a:xfrm>
            <a:off x="8001000" y="2208214"/>
            <a:ext cx="2057400" cy="2135187"/>
            <a:chOff x="4128" y="1632"/>
            <a:chExt cx="1296" cy="1345"/>
          </a:xfrm>
        </p:grpSpPr>
        <p:sp>
          <p:nvSpPr>
            <p:cNvPr id="1691710" name="Freeform 62"/>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4" name="Group 63"/>
            <p:cNvGrpSpPr>
              <a:grpSpLocks/>
            </p:cNvGrpSpPr>
            <p:nvPr/>
          </p:nvGrpSpPr>
          <p:grpSpPr bwMode="auto">
            <a:xfrm>
              <a:off x="4405" y="1925"/>
              <a:ext cx="1019" cy="894"/>
              <a:chOff x="2208" y="1920"/>
              <a:chExt cx="2130" cy="894"/>
            </a:xfrm>
          </p:grpSpPr>
          <p:sp>
            <p:nvSpPr>
              <p:cNvPr id="1691712" name="Freeform 64"/>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713" name="Freeform 65"/>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714"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715"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716"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717"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718"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719"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720"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721"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722"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723"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724" name="Text Box 76"/>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t>Data</a:t>
              </a:r>
            </a:p>
          </p:txBody>
        </p:sp>
        <p:sp>
          <p:nvSpPr>
            <p:cNvPr id="1691726" name="Text Box 78"/>
            <p:cNvSpPr txBox="1">
              <a:spLocks noChangeArrowheads="1"/>
            </p:cNvSpPr>
            <p:nvPr/>
          </p:nvSpPr>
          <p:spPr bwMode="auto">
            <a:xfrm>
              <a:off x="4512" y="1632"/>
              <a:ext cx="296" cy="194"/>
            </a:xfrm>
            <a:prstGeom prst="rect">
              <a:avLst/>
            </a:prstGeom>
            <a:noFill/>
            <a:ln w="12700">
              <a:noFill/>
              <a:miter lim="800000"/>
              <a:headEnd/>
              <a:tailEnd/>
            </a:ln>
            <a:effectLst/>
          </p:spPr>
          <p:txBody>
            <a:bodyPr wrap="none">
              <a:spAutoFit/>
            </a:bodyPr>
            <a:lstStyle/>
            <a:p>
              <a:r>
                <a:rPr lang="en-US" sz="1400"/>
                <a:t>Tag</a:t>
              </a:r>
            </a:p>
          </p:txBody>
        </p:sp>
        <p:sp>
          <p:nvSpPr>
            <p:cNvPr id="1691727" name="Text Box 79"/>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t>V</a:t>
              </a:r>
            </a:p>
          </p:txBody>
        </p:sp>
        <p:sp>
          <p:nvSpPr>
            <p:cNvPr id="1691728" name="Text Box 80"/>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t>0</a:t>
              </a:r>
            </a:p>
            <a:p>
              <a:pPr algn="r">
                <a:lnSpc>
                  <a:spcPct val="110000"/>
                </a:lnSpc>
              </a:pPr>
              <a:r>
                <a:rPr lang="en-US" sz="1200"/>
                <a:t>1</a:t>
              </a:r>
            </a:p>
            <a:p>
              <a:pPr algn="r">
                <a:lnSpc>
                  <a:spcPct val="110000"/>
                </a:lnSpc>
              </a:pPr>
              <a:r>
                <a:rPr lang="en-US" sz="1200"/>
                <a:t>2</a:t>
              </a:r>
            </a:p>
            <a:p>
              <a:pPr algn="r">
                <a:lnSpc>
                  <a:spcPct val="110000"/>
                </a:lnSpc>
              </a:pPr>
              <a:r>
                <a:rPr lang="en-US" sz="1200"/>
                <a:t>.</a:t>
              </a:r>
            </a:p>
            <a:p>
              <a:pPr algn="r">
                <a:lnSpc>
                  <a:spcPct val="110000"/>
                </a:lnSpc>
              </a:pPr>
              <a:r>
                <a:rPr lang="en-US" sz="1200"/>
                <a:t>.</a:t>
              </a:r>
            </a:p>
            <a:p>
              <a:pPr algn="r">
                <a:lnSpc>
                  <a:spcPct val="110000"/>
                </a:lnSpc>
              </a:pPr>
              <a:r>
                <a:rPr lang="en-US" sz="1200"/>
                <a:t>.</a:t>
              </a:r>
            </a:p>
            <a:p>
              <a:pPr algn="r">
                <a:lnSpc>
                  <a:spcPct val="110000"/>
                </a:lnSpc>
              </a:pPr>
              <a:r>
                <a:rPr lang="en-US" sz="1200"/>
                <a:t> 253</a:t>
              </a:r>
            </a:p>
            <a:p>
              <a:pPr algn="r">
                <a:lnSpc>
                  <a:spcPct val="110000"/>
                </a:lnSpc>
              </a:pPr>
              <a:r>
                <a:rPr lang="en-US" sz="1200"/>
                <a:t> 254</a:t>
              </a:r>
            </a:p>
            <a:p>
              <a:pPr algn="r">
                <a:lnSpc>
                  <a:spcPct val="110000"/>
                </a:lnSpc>
              </a:pPr>
              <a:r>
                <a:rPr lang="en-US" sz="1200"/>
                <a:t> 255</a:t>
              </a:r>
            </a:p>
          </p:txBody>
        </p:sp>
      </p:grpSp>
      <p:grpSp>
        <p:nvGrpSpPr>
          <p:cNvPr id="5" name="Group 163"/>
          <p:cNvGrpSpPr>
            <a:grpSpLocks/>
          </p:cNvGrpSpPr>
          <p:nvPr/>
        </p:nvGrpSpPr>
        <p:grpSpPr bwMode="auto">
          <a:xfrm>
            <a:off x="6019800" y="2208214"/>
            <a:ext cx="2057400" cy="2135187"/>
            <a:chOff x="4128" y="1632"/>
            <a:chExt cx="1296" cy="1345"/>
          </a:xfrm>
        </p:grpSpPr>
        <p:sp>
          <p:nvSpPr>
            <p:cNvPr id="1691812" name="Freeform 164"/>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6" name="Group 165"/>
            <p:cNvGrpSpPr>
              <a:grpSpLocks/>
            </p:cNvGrpSpPr>
            <p:nvPr/>
          </p:nvGrpSpPr>
          <p:grpSpPr bwMode="auto">
            <a:xfrm>
              <a:off x="4405" y="1925"/>
              <a:ext cx="1019" cy="894"/>
              <a:chOff x="2208" y="1920"/>
              <a:chExt cx="2130" cy="894"/>
            </a:xfrm>
          </p:grpSpPr>
          <p:sp>
            <p:nvSpPr>
              <p:cNvPr id="1691814" name="Freeform 166"/>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815" name="Freeform 16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816"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817"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818"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819"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820"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821"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822"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823"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824"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825"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826" name="Text Box 178"/>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t>Data</a:t>
              </a:r>
            </a:p>
          </p:txBody>
        </p:sp>
        <p:sp>
          <p:nvSpPr>
            <p:cNvPr id="1691827" name="Text Box 179"/>
            <p:cNvSpPr txBox="1">
              <a:spLocks noChangeArrowheads="1"/>
            </p:cNvSpPr>
            <p:nvPr/>
          </p:nvSpPr>
          <p:spPr bwMode="auto">
            <a:xfrm>
              <a:off x="4512" y="1632"/>
              <a:ext cx="296" cy="194"/>
            </a:xfrm>
            <a:prstGeom prst="rect">
              <a:avLst/>
            </a:prstGeom>
            <a:noFill/>
            <a:ln w="12700">
              <a:noFill/>
              <a:miter lim="800000"/>
              <a:headEnd/>
              <a:tailEnd/>
            </a:ln>
            <a:effectLst/>
          </p:spPr>
          <p:txBody>
            <a:bodyPr wrap="none">
              <a:spAutoFit/>
            </a:bodyPr>
            <a:lstStyle/>
            <a:p>
              <a:r>
                <a:rPr lang="en-US" sz="1400"/>
                <a:t>Tag</a:t>
              </a:r>
            </a:p>
          </p:txBody>
        </p:sp>
        <p:sp>
          <p:nvSpPr>
            <p:cNvPr id="1691828" name="Text Box 180"/>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t>V</a:t>
              </a:r>
            </a:p>
          </p:txBody>
        </p:sp>
        <p:sp>
          <p:nvSpPr>
            <p:cNvPr id="1691829" name="Text Box 181"/>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t>0</a:t>
              </a:r>
            </a:p>
            <a:p>
              <a:pPr algn="r">
                <a:lnSpc>
                  <a:spcPct val="110000"/>
                </a:lnSpc>
              </a:pPr>
              <a:r>
                <a:rPr lang="en-US" sz="1200"/>
                <a:t>1</a:t>
              </a:r>
            </a:p>
            <a:p>
              <a:pPr algn="r">
                <a:lnSpc>
                  <a:spcPct val="110000"/>
                </a:lnSpc>
              </a:pPr>
              <a:r>
                <a:rPr lang="en-US" sz="1200"/>
                <a:t>2</a:t>
              </a:r>
            </a:p>
            <a:p>
              <a:pPr algn="r">
                <a:lnSpc>
                  <a:spcPct val="110000"/>
                </a:lnSpc>
              </a:pPr>
              <a:r>
                <a:rPr lang="en-US" sz="1200"/>
                <a:t>.</a:t>
              </a:r>
            </a:p>
            <a:p>
              <a:pPr algn="r">
                <a:lnSpc>
                  <a:spcPct val="110000"/>
                </a:lnSpc>
              </a:pPr>
              <a:r>
                <a:rPr lang="en-US" sz="1200"/>
                <a:t>.</a:t>
              </a:r>
            </a:p>
            <a:p>
              <a:pPr algn="r">
                <a:lnSpc>
                  <a:spcPct val="110000"/>
                </a:lnSpc>
              </a:pPr>
              <a:r>
                <a:rPr lang="en-US" sz="1200"/>
                <a:t>.</a:t>
              </a:r>
            </a:p>
            <a:p>
              <a:pPr algn="r">
                <a:lnSpc>
                  <a:spcPct val="110000"/>
                </a:lnSpc>
              </a:pPr>
              <a:r>
                <a:rPr lang="en-US" sz="1200"/>
                <a:t> 253</a:t>
              </a:r>
            </a:p>
            <a:p>
              <a:pPr algn="r">
                <a:lnSpc>
                  <a:spcPct val="110000"/>
                </a:lnSpc>
              </a:pPr>
              <a:r>
                <a:rPr lang="en-US" sz="1200"/>
                <a:t> 254</a:t>
              </a:r>
            </a:p>
            <a:p>
              <a:pPr algn="r">
                <a:lnSpc>
                  <a:spcPct val="110000"/>
                </a:lnSpc>
              </a:pPr>
              <a:r>
                <a:rPr lang="en-US" sz="1200"/>
                <a:t> 255</a:t>
              </a:r>
            </a:p>
          </p:txBody>
        </p:sp>
      </p:grpSp>
      <p:grpSp>
        <p:nvGrpSpPr>
          <p:cNvPr id="7" name="Group 182"/>
          <p:cNvGrpSpPr>
            <a:grpSpLocks/>
          </p:cNvGrpSpPr>
          <p:nvPr/>
        </p:nvGrpSpPr>
        <p:grpSpPr bwMode="auto">
          <a:xfrm>
            <a:off x="4038600" y="2208214"/>
            <a:ext cx="2057400" cy="2135187"/>
            <a:chOff x="4128" y="1632"/>
            <a:chExt cx="1296" cy="1345"/>
          </a:xfrm>
        </p:grpSpPr>
        <p:sp>
          <p:nvSpPr>
            <p:cNvPr id="1691831" name="Freeform 183"/>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8" name="Group 184"/>
            <p:cNvGrpSpPr>
              <a:grpSpLocks/>
            </p:cNvGrpSpPr>
            <p:nvPr/>
          </p:nvGrpSpPr>
          <p:grpSpPr bwMode="auto">
            <a:xfrm>
              <a:off x="4405" y="1925"/>
              <a:ext cx="1019" cy="894"/>
              <a:chOff x="2208" y="1920"/>
              <a:chExt cx="2130" cy="894"/>
            </a:xfrm>
          </p:grpSpPr>
          <p:sp>
            <p:nvSpPr>
              <p:cNvPr id="1691833" name="Freeform 185"/>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834" name="Freeform 186"/>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83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83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83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83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83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84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84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84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843"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844"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845" name="Text Box 197"/>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t>Data</a:t>
              </a:r>
            </a:p>
          </p:txBody>
        </p:sp>
        <p:sp>
          <p:nvSpPr>
            <p:cNvPr id="1691846" name="Text Box 198"/>
            <p:cNvSpPr txBox="1">
              <a:spLocks noChangeArrowheads="1"/>
            </p:cNvSpPr>
            <p:nvPr/>
          </p:nvSpPr>
          <p:spPr bwMode="auto">
            <a:xfrm>
              <a:off x="4512" y="1632"/>
              <a:ext cx="296" cy="194"/>
            </a:xfrm>
            <a:prstGeom prst="rect">
              <a:avLst/>
            </a:prstGeom>
            <a:noFill/>
            <a:ln w="12700">
              <a:noFill/>
              <a:miter lim="800000"/>
              <a:headEnd/>
              <a:tailEnd/>
            </a:ln>
            <a:effectLst/>
          </p:spPr>
          <p:txBody>
            <a:bodyPr wrap="none">
              <a:spAutoFit/>
            </a:bodyPr>
            <a:lstStyle/>
            <a:p>
              <a:r>
                <a:rPr lang="en-US" sz="1400"/>
                <a:t>Tag</a:t>
              </a:r>
            </a:p>
          </p:txBody>
        </p:sp>
        <p:sp>
          <p:nvSpPr>
            <p:cNvPr id="1691847" name="Text Box 199"/>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t>V</a:t>
              </a:r>
            </a:p>
          </p:txBody>
        </p:sp>
        <p:sp>
          <p:nvSpPr>
            <p:cNvPr id="1691848" name="Text Box 200"/>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t>0</a:t>
              </a:r>
            </a:p>
            <a:p>
              <a:pPr algn="r">
                <a:lnSpc>
                  <a:spcPct val="110000"/>
                </a:lnSpc>
              </a:pPr>
              <a:r>
                <a:rPr lang="en-US" sz="1200"/>
                <a:t>1</a:t>
              </a:r>
            </a:p>
            <a:p>
              <a:pPr algn="r">
                <a:lnSpc>
                  <a:spcPct val="110000"/>
                </a:lnSpc>
              </a:pPr>
              <a:r>
                <a:rPr lang="en-US" sz="1200"/>
                <a:t>2</a:t>
              </a:r>
            </a:p>
            <a:p>
              <a:pPr algn="r">
                <a:lnSpc>
                  <a:spcPct val="110000"/>
                </a:lnSpc>
              </a:pPr>
              <a:r>
                <a:rPr lang="en-US" sz="1200"/>
                <a:t>.</a:t>
              </a:r>
            </a:p>
            <a:p>
              <a:pPr algn="r">
                <a:lnSpc>
                  <a:spcPct val="110000"/>
                </a:lnSpc>
              </a:pPr>
              <a:r>
                <a:rPr lang="en-US" sz="1200"/>
                <a:t>.</a:t>
              </a:r>
            </a:p>
            <a:p>
              <a:pPr algn="r">
                <a:lnSpc>
                  <a:spcPct val="110000"/>
                </a:lnSpc>
              </a:pPr>
              <a:r>
                <a:rPr lang="en-US" sz="1200"/>
                <a:t>.</a:t>
              </a:r>
            </a:p>
            <a:p>
              <a:pPr algn="r">
                <a:lnSpc>
                  <a:spcPct val="110000"/>
                </a:lnSpc>
              </a:pPr>
              <a:r>
                <a:rPr lang="en-US" sz="1200"/>
                <a:t> 253</a:t>
              </a:r>
            </a:p>
            <a:p>
              <a:pPr algn="r">
                <a:lnSpc>
                  <a:spcPct val="110000"/>
                </a:lnSpc>
              </a:pPr>
              <a:r>
                <a:rPr lang="en-US" sz="1200"/>
                <a:t> 254</a:t>
              </a:r>
            </a:p>
            <a:p>
              <a:pPr algn="r">
                <a:lnSpc>
                  <a:spcPct val="110000"/>
                </a:lnSpc>
              </a:pPr>
              <a:r>
                <a:rPr lang="en-US" sz="1200"/>
                <a:t> 255</a:t>
              </a:r>
            </a:p>
          </p:txBody>
        </p:sp>
      </p:grpSp>
      <p:grpSp>
        <p:nvGrpSpPr>
          <p:cNvPr id="9" name="Group 258"/>
          <p:cNvGrpSpPr>
            <a:grpSpLocks/>
          </p:cNvGrpSpPr>
          <p:nvPr/>
        </p:nvGrpSpPr>
        <p:grpSpPr bwMode="auto">
          <a:xfrm>
            <a:off x="1828800" y="2208214"/>
            <a:ext cx="2286000" cy="2135187"/>
            <a:chOff x="192" y="1632"/>
            <a:chExt cx="1440" cy="1345"/>
          </a:xfrm>
        </p:grpSpPr>
        <p:sp>
          <p:nvSpPr>
            <p:cNvPr id="1691725" name="Text Box 77"/>
            <p:cNvSpPr txBox="1">
              <a:spLocks noChangeArrowheads="1"/>
            </p:cNvSpPr>
            <p:nvPr/>
          </p:nvSpPr>
          <p:spPr bwMode="auto">
            <a:xfrm>
              <a:off x="192" y="1632"/>
              <a:ext cx="451" cy="192"/>
            </a:xfrm>
            <a:prstGeom prst="rect">
              <a:avLst/>
            </a:prstGeom>
            <a:noFill/>
            <a:ln w="12700">
              <a:noFill/>
              <a:miter lim="800000"/>
              <a:headEnd/>
              <a:tailEnd/>
            </a:ln>
            <a:effectLst/>
          </p:spPr>
          <p:txBody>
            <a:bodyPr wrap="none">
              <a:spAutoFit/>
            </a:bodyPr>
            <a:lstStyle/>
            <a:p>
              <a:r>
                <a:rPr lang="en-US" sz="1400"/>
                <a:t>  Index</a:t>
              </a:r>
            </a:p>
          </p:txBody>
        </p:sp>
        <p:grpSp>
          <p:nvGrpSpPr>
            <p:cNvPr id="10" name="Group 201"/>
            <p:cNvGrpSpPr>
              <a:grpSpLocks/>
            </p:cNvGrpSpPr>
            <p:nvPr/>
          </p:nvGrpSpPr>
          <p:grpSpPr bwMode="auto">
            <a:xfrm>
              <a:off x="336" y="1632"/>
              <a:ext cx="1296" cy="1345"/>
              <a:chOff x="4128" y="1632"/>
              <a:chExt cx="1296" cy="1345"/>
            </a:xfrm>
          </p:grpSpPr>
          <p:sp>
            <p:nvSpPr>
              <p:cNvPr id="1691850" name="Freeform 202"/>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11" name="Group 203"/>
              <p:cNvGrpSpPr>
                <a:grpSpLocks/>
              </p:cNvGrpSpPr>
              <p:nvPr/>
            </p:nvGrpSpPr>
            <p:grpSpPr bwMode="auto">
              <a:xfrm>
                <a:off x="4405" y="1925"/>
                <a:ext cx="1019" cy="894"/>
                <a:chOff x="2208" y="1920"/>
                <a:chExt cx="2130" cy="894"/>
              </a:xfrm>
            </p:grpSpPr>
            <p:sp>
              <p:nvSpPr>
                <p:cNvPr id="1691852" name="Freeform 204"/>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853" name="Freeform 205"/>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854"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855"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856"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857"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858"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859"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860"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861"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862"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863"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864" name="Text Box 216"/>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t>Data</a:t>
                </a:r>
              </a:p>
            </p:txBody>
          </p:sp>
          <p:sp>
            <p:nvSpPr>
              <p:cNvPr id="1691865" name="Text Box 217"/>
              <p:cNvSpPr txBox="1">
                <a:spLocks noChangeArrowheads="1"/>
              </p:cNvSpPr>
              <p:nvPr/>
            </p:nvSpPr>
            <p:spPr bwMode="auto">
              <a:xfrm>
                <a:off x="4512" y="1632"/>
                <a:ext cx="296" cy="194"/>
              </a:xfrm>
              <a:prstGeom prst="rect">
                <a:avLst/>
              </a:prstGeom>
              <a:noFill/>
              <a:ln w="12700">
                <a:noFill/>
                <a:miter lim="800000"/>
                <a:headEnd/>
                <a:tailEnd/>
              </a:ln>
              <a:effectLst/>
            </p:spPr>
            <p:txBody>
              <a:bodyPr wrap="none">
                <a:spAutoFit/>
              </a:bodyPr>
              <a:lstStyle/>
              <a:p>
                <a:r>
                  <a:rPr lang="en-US" sz="1400"/>
                  <a:t>Tag</a:t>
                </a:r>
              </a:p>
            </p:txBody>
          </p:sp>
          <p:sp>
            <p:nvSpPr>
              <p:cNvPr id="1691866" name="Text Box 218"/>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t>V</a:t>
                </a:r>
              </a:p>
            </p:txBody>
          </p:sp>
          <p:sp>
            <p:nvSpPr>
              <p:cNvPr id="1691867" name="Text Box 219"/>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t>0</a:t>
                </a:r>
              </a:p>
              <a:p>
                <a:pPr algn="r">
                  <a:lnSpc>
                    <a:spcPct val="110000"/>
                  </a:lnSpc>
                </a:pPr>
                <a:r>
                  <a:rPr lang="en-US" sz="1200"/>
                  <a:t>1</a:t>
                </a:r>
              </a:p>
              <a:p>
                <a:pPr algn="r">
                  <a:lnSpc>
                    <a:spcPct val="110000"/>
                  </a:lnSpc>
                </a:pPr>
                <a:r>
                  <a:rPr lang="en-US" sz="1200"/>
                  <a:t>2</a:t>
                </a:r>
              </a:p>
              <a:p>
                <a:pPr algn="r">
                  <a:lnSpc>
                    <a:spcPct val="110000"/>
                  </a:lnSpc>
                </a:pPr>
                <a:r>
                  <a:rPr lang="en-US" sz="1200"/>
                  <a:t>.</a:t>
                </a:r>
              </a:p>
              <a:p>
                <a:pPr algn="r">
                  <a:lnSpc>
                    <a:spcPct val="110000"/>
                  </a:lnSpc>
                </a:pPr>
                <a:r>
                  <a:rPr lang="en-US" sz="1200"/>
                  <a:t>.</a:t>
                </a:r>
              </a:p>
              <a:p>
                <a:pPr algn="r">
                  <a:lnSpc>
                    <a:spcPct val="110000"/>
                  </a:lnSpc>
                </a:pPr>
                <a:r>
                  <a:rPr lang="en-US" sz="1200"/>
                  <a:t>.</a:t>
                </a:r>
              </a:p>
              <a:p>
                <a:pPr algn="r">
                  <a:lnSpc>
                    <a:spcPct val="110000"/>
                  </a:lnSpc>
                </a:pPr>
                <a:r>
                  <a:rPr lang="en-US" sz="1200"/>
                  <a:t> 253</a:t>
                </a:r>
              </a:p>
              <a:p>
                <a:pPr algn="r">
                  <a:lnSpc>
                    <a:spcPct val="110000"/>
                  </a:lnSpc>
                </a:pPr>
                <a:r>
                  <a:rPr lang="en-US" sz="1200"/>
                  <a:t> 254</a:t>
                </a:r>
              </a:p>
              <a:p>
                <a:pPr algn="r">
                  <a:lnSpc>
                    <a:spcPct val="110000"/>
                  </a:lnSpc>
                </a:pPr>
                <a:r>
                  <a:rPr lang="en-US" sz="1200"/>
                  <a:t> 255</a:t>
                </a:r>
              </a:p>
            </p:txBody>
          </p:sp>
        </p:grpSp>
      </p:grpSp>
      <p:grpSp>
        <p:nvGrpSpPr>
          <p:cNvPr id="12" name="Group 250"/>
          <p:cNvGrpSpPr>
            <a:grpSpLocks/>
          </p:cNvGrpSpPr>
          <p:nvPr/>
        </p:nvGrpSpPr>
        <p:grpSpPr bwMode="auto">
          <a:xfrm>
            <a:off x="2057401" y="1549400"/>
            <a:ext cx="5006975" cy="1752600"/>
            <a:chOff x="384" y="1200"/>
            <a:chExt cx="3154" cy="1104"/>
          </a:xfrm>
        </p:grpSpPr>
        <p:sp>
          <p:nvSpPr>
            <p:cNvPr id="1691668" name="Line 20"/>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91670" name="Text Box 22"/>
            <p:cNvSpPr txBox="1">
              <a:spLocks noChangeArrowheads="1"/>
            </p:cNvSpPr>
            <p:nvPr/>
          </p:nvSpPr>
          <p:spPr bwMode="auto">
            <a:xfrm>
              <a:off x="3360" y="1248"/>
              <a:ext cx="178" cy="192"/>
            </a:xfrm>
            <a:prstGeom prst="rect">
              <a:avLst/>
            </a:prstGeom>
            <a:noFill/>
            <a:ln w="12700">
              <a:noFill/>
              <a:miter lim="800000"/>
              <a:headEnd/>
              <a:tailEnd/>
            </a:ln>
            <a:effectLst/>
          </p:spPr>
          <p:txBody>
            <a:bodyPr wrap="none">
              <a:spAutoFit/>
            </a:bodyPr>
            <a:lstStyle/>
            <a:p>
              <a:r>
                <a:rPr lang="en-US" sz="1400"/>
                <a:t>8</a:t>
              </a:r>
            </a:p>
          </p:txBody>
        </p:sp>
        <p:sp>
          <p:nvSpPr>
            <p:cNvPr id="1691671" name="Text Box 23"/>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t>Index</a:t>
              </a:r>
            </a:p>
          </p:txBody>
        </p:sp>
        <p:sp>
          <p:nvSpPr>
            <p:cNvPr id="1691892" name="Line 244"/>
            <p:cNvSpPr>
              <a:spLocks noChangeShapeType="1"/>
            </p:cNvSpPr>
            <p:nvPr/>
          </p:nvSpPr>
          <p:spPr bwMode="auto">
            <a:xfrm>
              <a:off x="3360" y="1200"/>
              <a:ext cx="0" cy="384"/>
            </a:xfrm>
            <a:prstGeom prst="line">
              <a:avLst/>
            </a:prstGeom>
            <a:noFill/>
            <a:ln w="28575">
              <a:solidFill>
                <a:schemeClr val="tx1"/>
              </a:solidFill>
              <a:round/>
              <a:headEnd/>
              <a:tailEnd/>
            </a:ln>
            <a:effectLst/>
          </p:spPr>
          <p:txBody>
            <a:bodyPr/>
            <a:lstStyle/>
            <a:p>
              <a:endParaRPr lang="en-US"/>
            </a:p>
          </p:txBody>
        </p:sp>
        <p:sp>
          <p:nvSpPr>
            <p:cNvPr id="1691893" name="Line 245"/>
            <p:cNvSpPr>
              <a:spLocks noChangeShapeType="1"/>
            </p:cNvSpPr>
            <p:nvPr/>
          </p:nvSpPr>
          <p:spPr bwMode="auto">
            <a:xfrm>
              <a:off x="384" y="1584"/>
              <a:ext cx="2976" cy="0"/>
            </a:xfrm>
            <a:prstGeom prst="line">
              <a:avLst/>
            </a:prstGeom>
            <a:noFill/>
            <a:ln w="28575">
              <a:solidFill>
                <a:schemeClr val="tx1"/>
              </a:solidFill>
              <a:round/>
              <a:headEnd/>
              <a:tailEnd/>
            </a:ln>
            <a:effectLst/>
          </p:spPr>
          <p:txBody>
            <a:bodyPr/>
            <a:lstStyle/>
            <a:p>
              <a:endParaRPr lang="en-US"/>
            </a:p>
          </p:txBody>
        </p:sp>
        <p:sp>
          <p:nvSpPr>
            <p:cNvPr id="1691894" name="Line 246"/>
            <p:cNvSpPr>
              <a:spLocks noChangeShapeType="1"/>
            </p:cNvSpPr>
            <p:nvPr/>
          </p:nvSpPr>
          <p:spPr bwMode="auto">
            <a:xfrm>
              <a:off x="384" y="1584"/>
              <a:ext cx="0" cy="720"/>
            </a:xfrm>
            <a:prstGeom prst="line">
              <a:avLst/>
            </a:prstGeom>
            <a:noFill/>
            <a:ln w="28575">
              <a:solidFill>
                <a:schemeClr val="tx1"/>
              </a:solidFill>
              <a:round/>
              <a:headEnd/>
              <a:tailEnd/>
            </a:ln>
            <a:effectLst/>
          </p:spPr>
          <p:txBody>
            <a:bodyPr/>
            <a:lstStyle/>
            <a:p>
              <a:endParaRPr lang="en-US"/>
            </a:p>
          </p:txBody>
        </p:sp>
        <p:sp>
          <p:nvSpPr>
            <p:cNvPr id="1691895"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a:effectLst/>
          </p:spPr>
          <p:txBody>
            <a:bodyPr/>
            <a:lstStyle/>
            <a:p>
              <a:endParaRPr lang="en-US"/>
            </a:p>
          </p:txBody>
        </p:sp>
      </p:grpSp>
      <p:grpSp>
        <p:nvGrpSpPr>
          <p:cNvPr id="13" name="Group 284"/>
          <p:cNvGrpSpPr>
            <a:grpSpLocks/>
          </p:cNvGrpSpPr>
          <p:nvPr/>
        </p:nvGrpSpPr>
        <p:grpSpPr bwMode="auto">
          <a:xfrm>
            <a:off x="1905000" y="1549400"/>
            <a:ext cx="7194550" cy="3657600"/>
            <a:chOff x="240" y="1056"/>
            <a:chExt cx="4532" cy="2304"/>
          </a:xfrm>
        </p:grpSpPr>
        <p:sp>
          <p:nvSpPr>
            <p:cNvPr id="1691662" name="Text Box 14"/>
            <p:cNvSpPr txBox="1">
              <a:spLocks noChangeArrowheads="1"/>
            </p:cNvSpPr>
            <p:nvPr/>
          </p:nvSpPr>
          <p:spPr bwMode="auto">
            <a:xfrm>
              <a:off x="2592" y="1056"/>
              <a:ext cx="240" cy="192"/>
            </a:xfrm>
            <a:prstGeom prst="rect">
              <a:avLst/>
            </a:prstGeom>
            <a:noFill/>
            <a:ln w="12700">
              <a:noFill/>
              <a:miter lim="800000"/>
              <a:headEnd/>
              <a:tailEnd/>
            </a:ln>
            <a:effectLst/>
          </p:spPr>
          <p:txBody>
            <a:bodyPr wrap="none">
              <a:spAutoFit/>
            </a:bodyPr>
            <a:lstStyle/>
            <a:p>
              <a:r>
                <a:rPr lang="en-US" sz="1400"/>
                <a:t>22</a:t>
              </a:r>
            </a:p>
          </p:txBody>
        </p:sp>
        <p:sp>
          <p:nvSpPr>
            <p:cNvPr id="1691664"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lstStyle/>
            <a:p>
              <a:endParaRPr lang="en-US"/>
            </a:p>
          </p:txBody>
        </p:sp>
        <p:sp>
          <p:nvSpPr>
            <p:cNvPr id="1691666" name="Text Box 18"/>
            <p:cNvSpPr txBox="1">
              <a:spLocks noChangeArrowheads="1"/>
            </p:cNvSpPr>
            <p:nvPr/>
          </p:nvSpPr>
          <p:spPr bwMode="auto">
            <a:xfrm>
              <a:off x="1296" y="1056"/>
              <a:ext cx="322" cy="213"/>
            </a:xfrm>
            <a:prstGeom prst="rect">
              <a:avLst/>
            </a:prstGeom>
            <a:noFill/>
            <a:ln w="12700">
              <a:noFill/>
              <a:miter lim="800000"/>
              <a:headEnd/>
              <a:tailEnd/>
            </a:ln>
            <a:effectLst/>
          </p:spPr>
          <p:txBody>
            <a:bodyPr wrap="none">
              <a:spAutoFit/>
            </a:bodyPr>
            <a:lstStyle/>
            <a:p>
              <a:r>
                <a:rPr lang="en-US" sz="1600"/>
                <a:t>Tag</a:t>
              </a:r>
            </a:p>
          </p:txBody>
        </p:sp>
        <p:grpSp>
          <p:nvGrpSpPr>
            <p:cNvPr id="14" name="Group 259"/>
            <p:cNvGrpSpPr>
              <a:grpSpLocks/>
            </p:cNvGrpSpPr>
            <p:nvPr/>
          </p:nvGrpSpPr>
          <p:grpSpPr bwMode="auto">
            <a:xfrm>
              <a:off x="240" y="1056"/>
              <a:ext cx="4532" cy="2304"/>
              <a:chOff x="240" y="1200"/>
              <a:chExt cx="4532" cy="2304"/>
            </a:xfrm>
          </p:grpSpPr>
          <p:grpSp>
            <p:nvGrpSpPr>
              <p:cNvPr id="15" name="Group 222"/>
              <p:cNvGrpSpPr>
                <a:grpSpLocks/>
              </p:cNvGrpSpPr>
              <p:nvPr/>
            </p:nvGrpSpPr>
            <p:grpSpPr bwMode="auto">
              <a:xfrm>
                <a:off x="624" y="2304"/>
                <a:ext cx="404" cy="1200"/>
                <a:chOff x="624" y="2304"/>
                <a:chExt cx="404" cy="1200"/>
              </a:xfrm>
            </p:grpSpPr>
            <p:sp>
              <p:nvSpPr>
                <p:cNvPr id="1691653" name="Freeform 5"/>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654"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655" name="Freeform 7"/>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659" name="Freeform 11"/>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660" name="Freeform 12"/>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700"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grpSp>
            <p:nvGrpSpPr>
              <p:cNvPr id="16" name="Group 223"/>
              <p:cNvGrpSpPr>
                <a:grpSpLocks/>
              </p:cNvGrpSpPr>
              <p:nvPr/>
            </p:nvGrpSpPr>
            <p:grpSpPr bwMode="auto">
              <a:xfrm>
                <a:off x="1872" y="2304"/>
                <a:ext cx="404" cy="1200"/>
                <a:chOff x="624" y="2304"/>
                <a:chExt cx="404" cy="1200"/>
              </a:xfrm>
            </p:grpSpPr>
            <p:sp>
              <p:nvSpPr>
                <p:cNvPr id="1691872" name="Freeform 224"/>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873"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874" name="Freeform 226"/>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875" name="Freeform 227"/>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876" name="Freeform 228"/>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877"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grpSp>
            <p:nvGrpSpPr>
              <p:cNvPr id="17" name="Group 230"/>
              <p:cNvGrpSpPr>
                <a:grpSpLocks/>
              </p:cNvGrpSpPr>
              <p:nvPr/>
            </p:nvGrpSpPr>
            <p:grpSpPr bwMode="auto">
              <a:xfrm>
                <a:off x="3120" y="2304"/>
                <a:ext cx="404" cy="1200"/>
                <a:chOff x="624" y="2304"/>
                <a:chExt cx="404" cy="1200"/>
              </a:xfrm>
            </p:grpSpPr>
            <p:sp>
              <p:nvSpPr>
                <p:cNvPr id="1691879" name="Freeform 231"/>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880"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881" name="Freeform 233"/>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882" name="Freeform 234"/>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883" name="Freeform 235"/>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884"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grpSp>
            <p:nvGrpSpPr>
              <p:cNvPr id="18" name="Group 237"/>
              <p:cNvGrpSpPr>
                <a:grpSpLocks/>
              </p:cNvGrpSpPr>
              <p:nvPr/>
            </p:nvGrpSpPr>
            <p:grpSpPr bwMode="auto">
              <a:xfrm>
                <a:off x="4368" y="2304"/>
                <a:ext cx="404" cy="1200"/>
                <a:chOff x="624" y="2304"/>
                <a:chExt cx="404" cy="1200"/>
              </a:xfrm>
            </p:grpSpPr>
            <p:sp>
              <p:nvSpPr>
                <p:cNvPr id="1691886" name="Freeform 238"/>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887"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888" name="Freeform 240"/>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889" name="Freeform 241"/>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890" name="Freeform 242"/>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891"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sp>
            <p:nvSpPr>
              <p:cNvPr id="1691899" name="Line 251"/>
              <p:cNvSpPr>
                <a:spLocks noChangeShapeType="1"/>
              </p:cNvSpPr>
              <p:nvPr/>
            </p:nvSpPr>
            <p:spPr bwMode="auto">
              <a:xfrm>
                <a:off x="2592" y="1200"/>
                <a:ext cx="0" cy="192"/>
              </a:xfrm>
              <a:prstGeom prst="line">
                <a:avLst/>
              </a:prstGeom>
              <a:noFill/>
              <a:ln w="28575">
                <a:solidFill>
                  <a:schemeClr val="tx1"/>
                </a:solidFill>
                <a:round/>
                <a:headEnd/>
                <a:tailEnd/>
              </a:ln>
              <a:effectLst/>
            </p:spPr>
            <p:txBody>
              <a:bodyPr/>
              <a:lstStyle/>
              <a:p>
                <a:endParaRPr lang="en-US"/>
              </a:p>
            </p:txBody>
          </p:sp>
          <p:sp>
            <p:nvSpPr>
              <p:cNvPr id="1691900" name="Line 252"/>
              <p:cNvSpPr>
                <a:spLocks noChangeShapeType="1"/>
              </p:cNvSpPr>
              <p:nvPr/>
            </p:nvSpPr>
            <p:spPr bwMode="auto">
              <a:xfrm>
                <a:off x="240" y="1392"/>
                <a:ext cx="2352" cy="0"/>
              </a:xfrm>
              <a:prstGeom prst="line">
                <a:avLst/>
              </a:prstGeom>
              <a:noFill/>
              <a:ln w="28575">
                <a:solidFill>
                  <a:schemeClr val="tx1"/>
                </a:solidFill>
                <a:round/>
                <a:headEnd/>
                <a:tailEnd/>
              </a:ln>
              <a:effectLst/>
            </p:spPr>
            <p:txBody>
              <a:bodyPr/>
              <a:lstStyle/>
              <a:p>
                <a:endParaRPr lang="en-US"/>
              </a:p>
            </p:txBody>
          </p:sp>
          <p:sp>
            <p:nvSpPr>
              <p:cNvPr id="1691901" name="Line 253"/>
              <p:cNvSpPr>
                <a:spLocks noChangeShapeType="1"/>
              </p:cNvSpPr>
              <p:nvPr/>
            </p:nvSpPr>
            <p:spPr bwMode="auto">
              <a:xfrm>
                <a:off x="240" y="1392"/>
                <a:ext cx="0" cy="1728"/>
              </a:xfrm>
              <a:prstGeom prst="line">
                <a:avLst/>
              </a:prstGeom>
              <a:noFill/>
              <a:ln w="28575">
                <a:solidFill>
                  <a:schemeClr val="tx1"/>
                </a:solidFill>
                <a:round/>
                <a:headEnd/>
                <a:tailEnd/>
              </a:ln>
              <a:effectLst/>
            </p:spPr>
            <p:txBody>
              <a:bodyPr/>
              <a:lstStyle/>
              <a:p>
                <a:endParaRPr lang="en-US"/>
              </a:p>
            </p:txBody>
          </p:sp>
          <p:sp>
            <p:nvSpPr>
              <p:cNvPr id="1691902"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a:effectLst/>
            </p:spPr>
            <p:txBody>
              <a:bodyPr/>
              <a:lstStyle/>
              <a:p>
                <a:endParaRPr lang="en-US"/>
              </a:p>
            </p:txBody>
          </p:sp>
          <p:sp>
            <p:nvSpPr>
              <p:cNvPr id="1691903"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a:effectLst/>
            </p:spPr>
            <p:txBody>
              <a:bodyPr/>
              <a:lstStyle/>
              <a:p>
                <a:endParaRPr lang="en-US"/>
              </a:p>
            </p:txBody>
          </p:sp>
          <p:sp>
            <p:nvSpPr>
              <p:cNvPr id="1691904"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a:effectLst/>
            </p:spPr>
            <p:txBody>
              <a:bodyPr/>
              <a:lstStyle/>
              <a:p>
                <a:endParaRPr lang="en-US"/>
              </a:p>
            </p:txBody>
          </p:sp>
          <p:sp>
            <p:nvSpPr>
              <p:cNvPr id="1691905"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a:effectLst/>
            </p:spPr>
            <p:txBody>
              <a:bodyPr/>
              <a:lstStyle/>
              <a:p>
                <a:endParaRPr lang="en-US"/>
              </a:p>
            </p:txBody>
          </p:sp>
        </p:grpSp>
      </p:grpSp>
      <p:grpSp>
        <p:nvGrpSpPr>
          <p:cNvPr id="19" name="Group 300"/>
          <p:cNvGrpSpPr>
            <a:grpSpLocks/>
          </p:cNvGrpSpPr>
          <p:nvPr/>
        </p:nvGrpSpPr>
        <p:grpSpPr bwMode="auto">
          <a:xfrm>
            <a:off x="2667001" y="3276601"/>
            <a:ext cx="7459663" cy="3394041"/>
            <a:chOff x="720" y="2017"/>
            <a:chExt cx="4699" cy="2185"/>
          </a:xfrm>
        </p:grpSpPr>
        <p:sp>
          <p:nvSpPr>
            <p:cNvPr id="1691911"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lstStyle/>
            <a:p>
              <a:endParaRPr lang="en-US"/>
            </a:p>
          </p:txBody>
        </p:sp>
        <p:sp>
          <p:nvSpPr>
            <p:cNvPr id="1691913"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lstStyle/>
            <a:p>
              <a:endParaRPr lang="en-US"/>
            </a:p>
          </p:txBody>
        </p:sp>
        <p:sp>
          <p:nvSpPr>
            <p:cNvPr id="1691914"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lstStyle/>
            <a:p>
              <a:endParaRPr lang="en-US"/>
            </a:p>
          </p:txBody>
        </p:sp>
        <p:sp>
          <p:nvSpPr>
            <p:cNvPr id="1691915"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lstStyle/>
            <a:p>
              <a:endParaRPr lang="en-US"/>
            </a:p>
          </p:txBody>
        </p:sp>
        <p:grpSp>
          <p:nvGrpSpPr>
            <p:cNvPr id="20" name="Group 299"/>
            <p:cNvGrpSpPr>
              <a:grpSpLocks/>
            </p:cNvGrpSpPr>
            <p:nvPr/>
          </p:nvGrpSpPr>
          <p:grpSpPr bwMode="auto">
            <a:xfrm>
              <a:off x="720" y="3229"/>
              <a:ext cx="4699" cy="973"/>
              <a:chOff x="720" y="3229"/>
              <a:chExt cx="4699" cy="973"/>
            </a:xfrm>
          </p:grpSpPr>
          <p:sp>
            <p:nvSpPr>
              <p:cNvPr id="1691657" name="Text Box 9"/>
              <p:cNvSpPr txBox="1">
                <a:spLocks noChangeArrowheads="1"/>
              </p:cNvSpPr>
              <p:nvPr/>
            </p:nvSpPr>
            <p:spPr bwMode="auto">
              <a:xfrm>
                <a:off x="2064" y="3984"/>
                <a:ext cx="277" cy="218"/>
              </a:xfrm>
              <a:prstGeom prst="rect">
                <a:avLst/>
              </a:prstGeom>
              <a:noFill/>
              <a:ln w="12700">
                <a:noFill/>
                <a:miter lim="800000"/>
                <a:headEnd/>
                <a:tailEnd/>
              </a:ln>
              <a:effectLst/>
            </p:spPr>
            <p:txBody>
              <a:bodyPr wrap="none">
                <a:spAutoFit/>
              </a:bodyPr>
              <a:lstStyle/>
              <a:p>
                <a:r>
                  <a:rPr lang="en-US" sz="1600"/>
                  <a:t>Hit</a:t>
                </a:r>
              </a:p>
            </p:txBody>
          </p:sp>
          <p:sp>
            <p:nvSpPr>
              <p:cNvPr id="1691704"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lstStyle/>
              <a:p>
                <a:endParaRPr lang="en-US"/>
              </a:p>
            </p:txBody>
          </p:sp>
          <p:sp>
            <p:nvSpPr>
              <p:cNvPr id="1691705" name="Text Box 57"/>
              <p:cNvSpPr txBox="1">
                <a:spLocks noChangeArrowheads="1"/>
              </p:cNvSpPr>
              <p:nvPr/>
            </p:nvSpPr>
            <p:spPr bwMode="auto">
              <a:xfrm>
                <a:off x="3456" y="3984"/>
                <a:ext cx="386" cy="217"/>
              </a:xfrm>
              <a:prstGeom prst="rect">
                <a:avLst/>
              </a:prstGeom>
              <a:noFill/>
              <a:ln w="12700">
                <a:noFill/>
                <a:miter lim="800000"/>
                <a:headEnd/>
                <a:tailEnd/>
              </a:ln>
              <a:effectLst/>
            </p:spPr>
            <p:txBody>
              <a:bodyPr wrap="none">
                <a:spAutoFit/>
              </a:bodyPr>
              <a:lstStyle/>
              <a:p>
                <a:r>
                  <a:rPr lang="en-US" sz="1600"/>
                  <a:t>Data</a:t>
                </a:r>
              </a:p>
            </p:txBody>
          </p:sp>
          <p:sp>
            <p:nvSpPr>
              <p:cNvPr id="1691706" name="Text Box 58"/>
              <p:cNvSpPr txBox="1">
                <a:spLocks noChangeArrowheads="1"/>
              </p:cNvSpPr>
              <p:nvPr/>
            </p:nvSpPr>
            <p:spPr bwMode="auto">
              <a:xfrm>
                <a:off x="5184" y="3229"/>
                <a:ext cx="235" cy="198"/>
              </a:xfrm>
              <a:prstGeom prst="rect">
                <a:avLst/>
              </a:prstGeom>
              <a:noFill/>
              <a:ln w="12700">
                <a:noFill/>
                <a:miter lim="800000"/>
                <a:headEnd/>
                <a:tailEnd/>
              </a:ln>
              <a:effectLst/>
            </p:spPr>
            <p:txBody>
              <a:bodyPr wrap="none">
                <a:spAutoFit/>
              </a:bodyPr>
              <a:lstStyle/>
              <a:p>
                <a:r>
                  <a:rPr lang="en-US" sz="1400"/>
                  <a:t>32</a:t>
                </a:r>
              </a:p>
            </p:txBody>
          </p:sp>
          <p:sp>
            <p:nvSpPr>
              <p:cNvPr id="169190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a:effectLst/>
            </p:spPr>
            <p:txBody>
              <a:bodyPr wrap="none" anchor="ctr"/>
              <a:lstStyle/>
              <a:p>
                <a:endParaRPr lang="en-US"/>
              </a:p>
            </p:txBody>
          </p:sp>
          <p:sp>
            <p:nvSpPr>
              <p:cNvPr id="1691909" name="AutoShape 261"/>
              <p:cNvSpPr>
                <a:spLocks noChangeArrowheads="1"/>
              </p:cNvSpPr>
              <p:nvPr/>
            </p:nvSpPr>
            <p:spPr bwMode="auto">
              <a:xfrm>
                <a:off x="3120" y="3709"/>
                <a:ext cx="1104" cy="19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91910" name="Text Box 262"/>
              <p:cNvSpPr txBox="1">
                <a:spLocks noChangeArrowheads="1"/>
              </p:cNvSpPr>
              <p:nvPr/>
            </p:nvSpPr>
            <p:spPr bwMode="auto">
              <a:xfrm>
                <a:off x="3312" y="3709"/>
                <a:ext cx="659" cy="218"/>
              </a:xfrm>
              <a:prstGeom prst="rect">
                <a:avLst/>
              </a:prstGeom>
              <a:noFill/>
              <a:ln w="12700">
                <a:noFill/>
                <a:miter lim="800000"/>
                <a:headEnd/>
                <a:tailEnd/>
              </a:ln>
              <a:effectLst/>
            </p:spPr>
            <p:txBody>
              <a:bodyPr wrap="none">
                <a:spAutoFit/>
              </a:bodyPr>
              <a:lstStyle/>
              <a:p>
                <a:r>
                  <a:rPr lang="en-US" sz="1600"/>
                  <a:t>4x1 select</a:t>
                </a:r>
              </a:p>
            </p:txBody>
          </p:sp>
          <p:sp>
            <p:nvSpPr>
              <p:cNvPr id="1691912" name="Line 264"/>
              <p:cNvSpPr>
                <a:spLocks noChangeShapeType="1"/>
              </p:cNvSpPr>
              <p:nvPr/>
            </p:nvSpPr>
            <p:spPr bwMode="auto">
              <a:xfrm>
                <a:off x="4080" y="3613"/>
                <a:ext cx="1056" cy="0"/>
              </a:xfrm>
              <a:prstGeom prst="line">
                <a:avLst/>
              </a:prstGeom>
              <a:noFill/>
              <a:ln w="28575">
                <a:solidFill>
                  <a:schemeClr val="tx1"/>
                </a:solidFill>
                <a:round/>
                <a:headEnd/>
                <a:tailEnd/>
              </a:ln>
              <a:effectLst/>
            </p:spPr>
            <p:txBody>
              <a:bodyPr/>
              <a:lstStyle/>
              <a:p>
                <a:endParaRPr lang="en-US"/>
              </a:p>
            </p:txBody>
          </p:sp>
          <p:sp>
            <p:nvSpPr>
              <p:cNvPr id="1691916" name="Line 268"/>
              <p:cNvSpPr>
                <a:spLocks noChangeShapeType="1"/>
              </p:cNvSpPr>
              <p:nvPr/>
            </p:nvSpPr>
            <p:spPr bwMode="auto">
              <a:xfrm>
                <a:off x="720" y="3277"/>
                <a:ext cx="0" cy="192"/>
              </a:xfrm>
              <a:prstGeom prst="line">
                <a:avLst/>
              </a:prstGeom>
              <a:noFill/>
              <a:ln w="12700">
                <a:solidFill>
                  <a:schemeClr val="tx1"/>
                </a:solidFill>
                <a:round/>
                <a:headEnd/>
                <a:tailEnd/>
              </a:ln>
              <a:effectLst/>
            </p:spPr>
            <p:txBody>
              <a:bodyPr/>
              <a:lstStyle/>
              <a:p>
                <a:endParaRPr lang="en-US"/>
              </a:p>
            </p:txBody>
          </p:sp>
          <p:sp>
            <p:nvSpPr>
              <p:cNvPr id="1691917" name="Line 269"/>
              <p:cNvSpPr>
                <a:spLocks noChangeShapeType="1"/>
              </p:cNvSpPr>
              <p:nvPr/>
            </p:nvSpPr>
            <p:spPr bwMode="auto">
              <a:xfrm>
                <a:off x="1968" y="3277"/>
                <a:ext cx="0" cy="467"/>
              </a:xfrm>
              <a:prstGeom prst="line">
                <a:avLst/>
              </a:prstGeom>
              <a:noFill/>
              <a:ln w="12700">
                <a:solidFill>
                  <a:schemeClr val="tx1"/>
                </a:solidFill>
                <a:round/>
                <a:headEnd/>
                <a:tailEnd/>
              </a:ln>
              <a:effectLst/>
            </p:spPr>
            <p:txBody>
              <a:bodyPr/>
              <a:lstStyle/>
              <a:p>
                <a:endParaRPr lang="en-US"/>
              </a:p>
            </p:txBody>
          </p:sp>
          <p:sp>
            <p:nvSpPr>
              <p:cNvPr id="1691918" name="Line 270"/>
              <p:cNvSpPr>
                <a:spLocks noChangeShapeType="1"/>
              </p:cNvSpPr>
              <p:nvPr/>
            </p:nvSpPr>
            <p:spPr bwMode="auto">
              <a:xfrm>
                <a:off x="3216" y="3277"/>
                <a:ext cx="0" cy="96"/>
              </a:xfrm>
              <a:prstGeom prst="line">
                <a:avLst/>
              </a:prstGeom>
              <a:noFill/>
              <a:ln w="12700">
                <a:solidFill>
                  <a:schemeClr val="tx1"/>
                </a:solidFill>
                <a:round/>
                <a:headEnd/>
                <a:tailEnd/>
              </a:ln>
              <a:effectLst/>
            </p:spPr>
            <p:txBody>
              <a:bodyPr/>
              <a:lstStyle/>
              <a:p>
                <a:endParaRPr lang="en-US"/>
              </a:p>
            </p:txBody>
          </p:sp>
          <p:sp>
            <p:nvSpPr>
              <p:cNvPr id="1691919" name="Line 271"/>
              <p:cNvSpPr>
                <a:spLocks noChangeShapeType="1"/>
              </p:cNvSpPr>
              <p:nvPr/>
            </p:nvSpPr>
            <p:spPr bwMode="auto">
              <a:xfrm>
                <a:off x="4464" y="3277"/>
                <a:ext cx="0" cy="192"/>
              </a:xfrm>
              <a:prstGeom prst="line">
                <a:avLst/>
              </a:prstGeom>
              <a:noFill/>
              <a:ln w="12700">
                <a:solidFill>
                  <a:schemeClr val="tx1"/>
                </a:solidFill>
                <a:round/>
                <a:headEnd/>
                <a:tailEnd/>
              </a:ln>
              <a:effectLst/>
            </p:spPr>
            <p:txBody>
              <a:bodyPr/>
              <a:lstStyle/>
              <a:p>
                <a:endParaRPr lang="en-US"/>
              </a:p>
            </p:txBody>
          </p:sp>
          <p:sp>
            <p:nvSpPr>
              <p:cNvPr id="1691920" name="Line 272"/>
              <p:cNvSpPr>
                <a:spLocks noChangeShapeType="1"/>
              </p:cNvSpPr>
              <p:nvPr/>
            </p:nvSpPr>
            <p:spPr bwMode="auto">
              <a:xfrm>
                <a:off x="720" y="3469"/>
                <a:ext cx="1152" cy="0"/>
              </a:xfrm>
              <a:prstGeom prst="line">
                <a:avLst/>
              </a:prstGeom>
              <a:noFill/>
              <a:ln w="12700">
                <a:solidFill>
                  <a:schemeClr val="tx1"/>
                </a:solidFill>
                <a:round/>
                <a:headEnd/>
                <a:tailEnd/>
              </a:ln>
              <a:effectLst/>
            </p:spPr>
            <p:txBody>
              <a:bodyPr/>
              <a:lstStyle/>
              <a:p>
                <a:endParaRPr lang="en-US"/>
              </a:p>
            </p:txBody>
          </p:sp>
          <p:sp>
            <p:nvSpPr>
              <p:cNvPr id="1691921" name="Line 273"/>
              <p:cNvSpPr>
                <a:spLocks noChangeShapeType="1"/>
              </p:cNvSpPr>
              <p:nvPr/>
            </p:nvSpPr>
            <p:spPr bwMode="auto">
              <a:xfrm>
                <a:off x="1872" y="3469"/>
                <a:ext cx="0" cy="227"/>
              </a:xfrm>
              <a:prstGeom prst="line">
                <a:avLst/>
              </a:prstGeom>
              <a:noFill/>
              <a:ln w="12700">
                <a:solidFill>
                  <a:schemeClr val="tx1"/>
                </a:solidFill>
                <a:round/>
                <a:headEnd/>
                <a:tailEnd/>
              </a:ln>
              <a:effectLst/>
            </p:spPr>
            <p:txBody>
              <a:bodyPr/>
              <a:lstStyle/>
              <a:p>
                <a:endParaRPr lang="en-US"/>
              </a:p>
            </p:txBody>
          </p:sp>
          <p:sp>
            <p:nvSpPr>
              <p:cNvPr id="1691922" name="Line 274"/>
              <p:cNvSpPr>
                <a:spLocks noChangeShapeType="1"/>
              </p:cNvSpPr>
              <p:nvPr/>
            </p:nvSpPr>
            <p:spPr bwMode="auto">
              <a:xfrm>
                <a:off x="2160" y="3469"/>
                <a:ext cx="0" cy="227"/>
              </a:xfrm>
              <a:prstGeom prst="line">
                <a:avLst/>
              </a:prstGeom>
              <a:noFill/>
              <a:ln w="12700">
                <a:solidFill>
                  <a:schemeClr val="tx1"/>
                </a:solidFill>
                <a:round/>
                <a:headEnd/>
                <a:tailEnd/>
              </a:ln>
              <a:effectLst/>
            </p:spPr>
            <p:txBody>
              <a:bodyPr/>
              <a:lstStyle/>
              <a:p>
                <a:endParaRPr lang="en-US"/>
              </a:p>
            </p:txBody>
          </p:sp>
          <p:sp>
            <p:nvSpPr>
              <p:cNvPr id="1691923" name="Line 275"/>
              <p:cNvSpPr>
                <a:spLocks noChangeShapeType="1"/>
              </p:cNvSpPr>
              <p:nvPr/>
            </p:nvSpPr>
            <p:spPr bwMode="auto">
              <a:xfrm>
                <a:off x="2064" y="3373"/>
                <a:ext cx="0" cy="371"/>
              </a:xfrm>
              <a:prstGeom prst="line">
                <a:avLst/>
              </a:prstGeom>
              <a:noFill/>
              <a:ln w="12700">
                <a:solidFill>
                  <a:schemeClr val="tx1"/>
                </a:solidFill>
                <a:round/>
                <a:headEnd/>
                <a:tailEnd/>
              </a:ln>
              <a:effectLst/>
            </p:spPr>
            <p:txBody>
              <a:bodyPr/>
              <a:lstStyle/>
              <a:p>
                <a:endParaRPr lang="en-US"/>
              </a:p>
            </p:txBody>
          </p:sp>
          <p:sp>
            <p:nvSpPr>
              <p:cNvPr id="1691924" name="Line 276"/>
              <p:cNvSpPr>
                <a:spLocks noChangeShapeType="1"/>
              </p:cNvSpPr>
              <p:nvPr/>
            </p:nvSpPr>
            <p:spPr bwMode="auto">
              <a:xfrm>
                <a:off x="2064" y="3373"/>
                <a:ext cx="1152" cy="0"/>
              </a:xfrm>
              <a:prstGeom prst="line">
                <a:avLst/>
              </a:prstGeom>
              <a:noFill/>
              <a:ln w="12700">
                <a:solidFill>
                  <a:schemeClr val="tx1"/>
                </a:solidFill>
                <a:round/>
                <a:headEnd/>
                <a:tailEnd/>
              </a:ln>
              <a:effectLst/>
            </p:spPr>
            <p:txBody>
              <a:bodyPr/>
              <a:lstStyle/>
              <a:p>
                <a:endParaRPr lang="en-US"/>
              </a:p>
            </p:txBody>
          </p:sp>
          <p:sp>
            <p:nvSpPr>
              <p:cNvPr id="1691925" name="Line 277"/>
              <p:cNvSpPr>
                <a:spLocks noChangeShapeType="1"/>
              </p:cNvSpPr>
              <p:nvPr/>
            </p:nvSpPr>
            <p:spPr bwMode="auto">
              <a:xfrm>
                <a:off x="2160" y="3469"/>
                <a:ext cx="2304" cy="0"/>
              </a:xfrm>
              <a:prstGeom prst="line">
                <a:avLst/>
              </a:prstGeom>
              <a:noFill/>
              <a:ln w="12700">
                <a:solidFill>
                  <a:schemeClr val="tx1"/>
                </a:solidFill>
                <a:round/>
                <a:headEnd/>
                <a:tailEnd/>
              </a:ln>
              <a:effectLst/>
            </p:spPr>
            <p:txBody>
              <a:bodyPr/>
              <a:lstStyle/>
              <a:p>
                <a:endParaRPr lang="en-US"/>
              </a:p>
            </p:txBody>
          </p:sp>
          <p:sp>
            <p:nvSpPr>
              <p:cNvPr id="1691926" name="Line 278"/>
              <p:cNvSpPr>
                <a:spLocks noChangeShapeType="1"/>
              </p:cNvSpPr>
              <p:nvPr/>
            </p:nvSpPr>
            <p:spPr bwMode="auto">
              <a:xfrm>
                <a:off x="4080" y="3613"/>
                <a:ext cx="0" cy="96"/>
              </a:xfrm>
              <a:prstGeom prst="line">
                <a:avLst/>
              </a:prstGeom>
              <a:noFill/>
              <a:ln w="28575">
                <a:solidFill>
                  <a:schemeClr val="tx1"/>
                </a:solidFill>
                <a:round/>
                <a:headEnd/>
                <a:tailEnd/>
              </a:ln>
              <a:effectLst/>
            </p:spPr>
            <p:txBody>
              <a:bodyPr/>
              <a:lstStyle/>
              <a:p>
                <a:endParaRPr lang="en-US"/>
              </a:p>
            </p:txBody>
          </p:sp>
          <p:sp>
            <p:nvSpPr>
              <p:cNvPr id="1691927" name="Line 279"/>
              <p:cNvSpPr>
                <a:spLocks noChangeShapeType="1"/>
              </p:cNvSpPr>
              <p:nvPr/>
            </p:nvSpPr>
            <p:spPr bwMode="auto">
              <a:xfrm>
                <a:off x="3600" y="3325"/>
                <a:ext cx="0" cy="384"/>
              </a:xfrm>
              <a:prstGeom prst="line">
                <a:avLst/>
              </a:prstGeom>
              <a:noFill/>
              <a:ln w="28575">
                <a:solidFill>
                  <a:schemeClr val="tx1"/>
                </a:solidFill>
                <a:round/>
                <a:headEnd/>
                <a:tailEnd/>
              </a:ln>
              <a:effectLst/>
            </p:spPr>
            <p:txBody>
              <a:bodyPr/>
              <a:lstStyle/>
              <a:p>
                <a:endParaRPr lang="en-US"/>
              </a:p>
            </p:txBody>
          </p:sp>
          <p:sp>
            <p:nvSpPr>
              <p:cNvPr id="1691928" name="Line 280"/>
              <p:cNvSpPr>
                <a:spLocks noChangeShapeType="1"/>
              </p:cNvSpPr>
              <p:nvPr/>
            </p:nvSpPr>
            <p:spPr bwMode="auto">
              <a:xfrm>
                <a:off x="3312" y="3421"/>
                <a:ext cx="0" cy="288"/>
              </a:xfrm>
              <a:prstGeom prst="line">
                <a:avLst/>
              </a:prstGeom>
              <a:noFill/>
              <a:ln w="28575">
                <a:solidFill>
                  <a:schemeClr val="tx1"/>
                </a:solidFill>
                <a:round/>
                <a:headEnd/>
                <a:tailEnd/>
              </a:ln>
              <a:effectLst/>
            </p:spPr>
            <p:txBody>
              <a:bodyPr/>
              <a:lstStyle/>
              <a:p>
                <a:endParaRPr lang="en-US"/>
              </a:p>
            </p:txBody>
          </p:sp>
          <p:sp>
            <p:nvSpPr>
              <p:cNvPr id="1691929" name="Line 281"/>
              <p:cNvSpPr>
                <a:spLocks noChangeShapeType="1"/>
              </p:cNvSpPr>
              <p:nvPr/>
            </p:nvSpPr>
            <p:spPr bwMode="auto">
              <a:xfrm>
                <a:off x="2592" y="3325"/>
                <a:ext cx="1008" cy="0"/>
              </a:xfrm>
              <a:prstGeom prst="line">
                <a:avLst/>
              </a:prstGeom>
              <a:noFill/>
              <a:ln w="28575">
                <a:solidFill>
                  <a:schemeClr val="tx1"/>
                </a:solidFill>
                <a:round/>
                <a:headEnd/>
                <a:tailEnd/>
              </a:ln>
              <a:effectLst/>
            </p:spPr>
            <p:txBody>
              <a:bodyPr/>
              <a:lstStyle/>
              <a:p>
                <a:endParaRPr lang="en-US"/>
              </a:p>
            </p:txBody>
          </p:sp>
          <p:sp>
            <p:nvSpPr>
              <p:cNvPr id="1691930" name="Line 282"/>
              <p:cNvSpPr>
                <a:spLocks noChangeShapeType="1"/>
              </p:cNvSpPr>
              <p:nvPr/>
            </p:nvSpPr>
            <p:spPr bwMode="auto">
              <a:xfrm>
                <a:off x="1344" y="3421"/>
                <a:ext cx="1968" cy="0"/>
              </a:xfrm>
              <a:prstGeom prst="line">
                <a:avLst/>
              </a:prstGeom>
              <a:noFill/>
              <a:ln w="28575">
                <a:solidFill>
                  <a:schemeClr val="tx1"/>
                </a:solidFill>
                <a:round/>
                <a:headEnd/>
                <a:tailEnd/>
              </a:ln>
              <a:effectLst/>
            </p:spPr>
            <p:txBody>
              <a:bodyPr/>
              <a:lstStyle/>
              <a:p>
                <a:endParaRPr lang="en-US"/>
              </a:p>
            </p:txBody>
          </p:sp>
          <p:sp>
            <p:nvSpPr>
              <p:cNvPr id="1691931"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a:effectLst/>
            </p:spPr>
            <p:txBody>
              <a:bodyPr/>
              <a:lstStyle/>
              <a:p>
                <a:endParaRPr lang="en-US"/>
              </a:p>
            </p:txBody>
          </p:sp>
          <p:sp>
            <p:nvSpPr>
              <p:cNvPr id="1691933"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a:effectLst/>
            </p:spPr>
            <p:txBody>
              <a:bodyPr/>
              <a:lstStyle/>
              <a:p>
                <a:endParaRPr lang="en-US"/>
              </a:p>
            </p:txBody>
          </p:sp>
          <p:sp>
            <p:nvSpPr>
              <p:cNvPr id="1691935" name="Line 287"/>
              <p:cNvSpPr>
                <a:spLocks noChangeShapeType="1"/>
              </p:cNvSpPr>
              <p:nvPr/>
            </p:nvSpPr>
            <p:spPr bwMode="auto">
              <a:xfrm>
                <a:off x="3024" y="3741"/>
                <a:ext cx="144" cy="0"/>
              </a:xfrm>
              <a:prstGeom prst="line">
                <a:avLst/>
              </a:prstGeom>
              <a:noFill/>
              <a:ln w="12700">
                <a:solidFill>
                  <a:schemeClr val="tx1"/>
                </a:solidFill>
                <a:round/>
                <a:headEnd/>
                <a:tailEnd/>
              </a:ln>
              <a:effectLst/>
            </p:spPr>
            <p:txBody>
              <a:bodyPr/>
              <a:lstStyle/>
              <a:p>
                <a:endParaRPr lang="en-US"/>
              </a:p>
            </p:txBody>
          </p:sp>
          <p:sp>
            <p:nvSpPr>
              <p:cNvPr id="1691938" name="Line 290"/>
              <p:cNvSpPr>
                <a:spLocks noChangeShapeType="1"/>
              </p:cNvSpPr>
              <p:nvPr/>
            </p:nvSpPr>
            <p:spPr bwMode="auto">
              <a:xfrm>
                <a:off x="3024" y="3453"/>
                <a:ext cx="0" cy="288"/>
              </a:xfrm>
              <a:prstGeom prst="line">
                <a:avLst/>
              </a:prstGeom>
              <a:noFill/>
              <a:ln w="12700">
                <a:solidFill>
                  <a:schemeClr val="tx1"/>
                </a:solidFill>
                <a:round/>
                <a:headEnd/>
                <a:tailEnd/>
              </a:ln>
              <a:effectLst/>
            </p:spPr>
            <p:txBody>
              <a:bodyPr/>
              <a:lstStyle/>
              <a:p>
                <a:endParaRPr lang="en-US"/>
              </a:p>
            </p:txBody>
          </p:sp>
          <p:sp>
            <p:nvSpPr>
              <p:cNvPr id="1691939" name="Line 291"/>
              <p:cNvSpPr>
                <a:spLocks noChangeShapeType="1"/>
              </p:cNvSpPr>
              <p:nvPr/>
            </p:nvSpPr>
            <p:spPr bwMode="auto">
              <a:xfrm>
                <a:off x="2928" y="3789"/>
                <a:ext cx="288" cy="0"/>
              </a:xfrm>
              <a:prstGeom prst="line">
                <a:avLst/>
              </a:prstGeom>
              <a:noFill/>
              <a:ln w="12700">
                <a:solidFill>
                  <a:schemeClr val="tx1"/>
                </a:solidFill>
                <a:round/>
                <a:headEnd/>
                <a:tailEnd/>
              </a:ln>
              <a:effectLst/>
            </p:spPr>
            <p:txBody>
              <a:bodyPr/>
              <a:lstStyle/>
              <a:p>
                <a:endParaRPr lang="en-US"/>
              </a:p>
            </p:txBody>
          </p:sp>
          <p:sp>
            <p:nvSpPr>
              <p:cNvPr id="1691940" name="Line 292"/>
              <p:cNvSpPr>
                <a:spLocks noChangeShapeType="1"/>
              </p:cNvSpPr>
              <p:nvPr/>
            </p:nvSpPr>
            <p:spPr bwMode="auto">
              <a:xfrm>
                <a:off x="2928" y="3357"/>
                <a:ext cx="0" cy="432"/>
              </a:xfrm>
              <a:prstGeom prst="line">
                <a:avLst/>
              </a:prstGeom>
              <a:noFill/>
              <a:ln w="12700">
                <a:solidFill>
                  <a:schemeClr val="tx1"/>
                </a:solidFill>
                <a:round/>
                <a:headEnd/>
                <a:tailEnd/>
              </a:ln>
              <a:effectLst/>
            </p:spPr>
            <p:txBody>
              <a:bodyPr/>
              <a:lstStyle/>
              <a:p>
                <a:endParaRPr lang="en-US"/>
              </a:p>
            </p:txBody>
          </p:sp>
          <p:sp>
            <p:nvSpPr>
              <p:cNvPr id="1691941" name="Line 293"/>
              <p:cNvSpPr>
                <a:spLocks noChangeShapeType="1"/>
              </p:cNvSpPr>
              <p:nvPr/>
            </p:nvSpPr>
            <p:spPr bwMode="auto">
              <a:xfrm flipV="1">
                <a:off x="2448" y="3837"/>
                <a:ext cx="864" cy="3"/>
              </a:xfrm>
              <a:prstGeom prst="line">
                <a:avLst/>
              </a:prstGeom>
              <a:noFill/>
              <a:ln w="12700">
                <a:solidFill>
                  <a:schemeClr val="tx1"/>
                </a:solidFill>
                <a:round/>
                <a:headEnd/>
                <a:tailEnd/>
              </a:ln>
              <a:effectLst/>
            </p:spPr>
            <p:txBody>
              <a:bodyPr/>
              <a:lstStyle/>
              <a:p>
                <a:endParaRPr lang="en-US"/>
              </a:p>
            </p:txBody>
          </p:sp>
          <p:sp>
            <p:nvSpPr>
              <p:cNvPr id="1691942" name="Line 294"/>
              <p:cNvSpPr>
                <a:spLocks noChangeShapeType="1"/>
              </p:cNvSpPr>
              <p:nvPr/>
            </p:nvSpPr>
            <p:spPr bwMode="auto">
              <a:xfrm flipV="1">
                <a:off x="2352" y="3885"/>
                <a:ext cx="1008" cy="3"/>
              </a:xfrm>
              <a:prstGeom prst="line">
                <a:avLst/>
              </a:prstGeom>
              <a:noFill/>
              <a:ln w="12700">
                <a:solidFill>
                  <a:schemeClr val="tx1"/>
                </a:solidFill>
                <a:round/>
                <a:headEnd/>
                <a:tailEnd/>
              </a:ln>
              <a:effectLst/>
            </p:spPr>
            <p:txBody>
              <a:bodyPr/>
              <a:lstStyle/>
              <a:p>
                <a:endParaRPr lang="en-US"/>
              </a:p>
            </p:txBody>
          </p:sp>
          <p:sp>
            <p:nvSpPr>
              <p:cNvPr id="1691943" name="Line 295"/>
              <p:cNvSpPr>
                <a:spLocks noChangeShapeType="1"/>
              </p:cNvSpPr>
              <p:nvPr/>
            </p:nvSpPr>
            <p:spPr bwMode="auto">
              <a:xfrm>
                <a:off x="1872" y="3648"/>
                <a:ext cx="480" cy="0"/>
              </a:xfrm>
              <a:prstGeom prst="line">
                <a:avLst/>
              </a:prstGeom>
              <a:noFill/>
              <a:ln w="12700">
                <a:solidFill>
                  <a:schemeClr val="tx1"/>
                </a:solidFill>
                <a:round/>
                <a:headEnd/>
                <a:tailEnd/>
              </a:ln>
              <a:effectLst/>
            </p:spPr>
            <p:txBody>
              <a:bodyPr/>
              <a:lstStyle/>
              <a:p>
                <a:endParaRPr lang="en-US"/>
              </a:p>
            </p:txBody>
          </p:sp>
          <p:sp>
            <p:nvSpPr>
              <p:cNvPr id="1691944" name="Line 296"/>
              <p:cNvSpPr>
                <a:spLocks noChangeShapeType="1"/>
              </p:cNvSpPr>
              <p:nvPr/>
            </p:nvSpPr>
            <p:spPr bwMode="auto">
              <a:xfrm>
                <a:off x="1968" y="3600"/>
                <a:ext cx="480" cy="0"/>
              </a:xfrm>
              <a:prstGeom prst="line">
                <a:avLst/>
              </a:prstGeom>
              <a:noFill/>
              <a:ln w="12700">
                <a:solidFill>
                  <a:schemeClr val="tx1"/>
                </a:solidFill>
                <a:round/>
                <a:headEnd/>
                <a:tailEnd/>
              </a:ln>
              <a:effectLst/>
            </p:spPr>
            <p:txBody>
              <a:bodyPr/>
              <a:lstStyle/>
              <a:p>
                <a:endParaRPr lang="en-US"/>
              </a:p>
            </p:txBody>
          </p:sp>
          <p:sp>
            <p:nvSpPr>
              <p:cNvPr id="1691945" name="Line 297"/>
              <p:cNvSpPr>
                <a:spLocks noChangeShapeType="1"/>
              </p:cNvSpPr>
              <p:nvPr/>
            </p:nvSpPr>
            <p:spPr bwMode="auto">
              <a:xfrm>
                <a:off x="2352" y="3648"/>
                <a:ext cx="0" cy="240"/>
              </a:xfrm>
              <a:prstGeom prst="line">
                <a:avLst/>
              </a:prstGeom>
              <a:noFill/>
              <a:ln w="12700">
                <a:solidFill>
                  <a:schemeClr val="tx1"/>
                </a:solidFill>
                <a:round/>
                <a:headEnd/>
                <a:tailEnd/>
              </a:ln>
              <a:effectLst/>
            </p:spPr>
            <p:txBody>
              <a:bodyPr/>
              <a:lstStyle/>
              <a:p>
                <a:endParaRPr lang="en-US"/>
              </a:p>
            </p:txBody>
          </p:sp>
          <p:sp>
            <p:nvSpPr>
              <p:cNvPr id="1691946" name="Line 298"/>
              <p:cNvSpPr>
                <a:spLocks noChangeShapeType="1"/>
              </p:cNvSpPr>
              <p:nvPr/>
            </p:nvSpPr>
            <p:spPr bwMode="auto">
              <a:xfrm>
                <a:off x="2448" y="3600"/>
                <a:ext cx="0" cy="240"/>
              </a:xfrm>
              <a:prstGeom prst="line">
                <a:avLst/>
              </a:prstGeom>
              <a:noFill/>
              <a:ln w="12700">
                <a:solidFill>
                  <a:schemeClr val="tx1"/>
                </a:solidFill>
                <a:round/>
                <a:headEnd/>
                <a:tailEnd/>
              </a:ln>
              <a:effectLst/>
            </p:spPr>
            <p:txBody>
              <a:bodyPr/>
              <a:lstStyle/>
              <a:p>
                <a:endParaRPr lang="en-US"/>
              </a:p>
            </p:txBody>
          </p:sp>
        </p:grpSp>
      </p:grpSp>
      <p:sp>
        <p:nvSpPr>
          <p:cNvPr id="178" name="TextBox 177"/>
          <p:cNvSpPr txBox="1"/>
          <p:nvPr/>
        </p:nvSpPr>
        <p:spPr>
          <a:xfrm>
            <a:off x="2819401" y="2667000"/>
            <a:ext cx="901337" cy="400110"/>
          </a:xfrm>
          <a:prstGeom prst="rect">
            <a:avLst/>
          </a:prstGeom>
          <a:noFill/>
        </p:spPr>
        <p:txBody>
          <a:bodyPr wrap="none" rtlCol="0">
            <a:spAutoFit/>
          </a:bodyPr>
          <a:lstStyle/>
          <a:p>
            <a:r>
              <a:rPr lang="en-US" sz="2000" dirty="0"/>
              <a:t>Way 0</a:t>
            </a:r>
          </a:p>
        </p:txBody>
      </p:sp>
      <p:sp>
        <p:nvSpPr>
          <p:cNvPr id="179" name="TextBox 178"/>
          <p:cNvSpPr txBox="1"/>
          <p:nvPr/>
        </p:nvSpPr>
        <p:spPr>
          <a:xfrm>
            <a:off x="4876801" y="2667000"/>
            <a:ext cx="901337" cy="400110"/>
          </a:xfrm>
          <a:prstGeom prst="rect">
            <a:avLst/>
          </a:prstGeom>
          <a:noFill/>
        </p:spPr>
        <p:txBody>
          <a:bodyPr wrap="none" rtlCol="0">
            <a:spAutoFit/>
          </a:bodyPr>
          <a:lstStyle/>
          <a:p>
            <a:r>
              <a:rPr lang="en-US" sz="2000" dirty="0"/>
              <a:t>Way 1</a:t>
            </a:r>
          </a:p>
        </p:txBody>
      </p:sp>
      <p:sp>
        <p:nvSpPr>
          <p:cNvPr id="180" name="TextBox 179"/>
          <p:cNvSpPr txBox="1"/>
          <p:nvPr/>
        </p:nvSpPr>
        <p:spPr>
          <a:xfrm>
            <a:off x="6858001" y="2667000"/>
            <a:ext cx="901337" cy="400110"/>
          </a:xfrm>
          <a:prstGeom prst="rect">
            <a:avLst/>
          </a:prstGeom>
          <a:noFill/>
        </p:spPr>
        <p:txBody>
          <a:bodyPr wrap="none" rtlCol="0">
            <a:spAutoFit/>
          </a:bodyPr>
          <a:lstStyle/>
          <a:p>
            <a:r>
              <a:rPr lang="en-US" sz="2000" dirty="0"/>
              <a:t>Way 2</a:t>
            </a:r>
          </a:p>
        </p:txBody>
      </p:sp>
      <p:sp>
        <p:nvSpPr>
          <p:cNvPr id="181" name="TextBox 180"/>
          <p:cNvSpPr txBox="1"/>
          <p:nvPr/>
        </p:nvSpPr>
        <p:spPr>
          <a:xfrm>
            <a:off x="8839201" y="2667000"/>
            <a:ext cx="901337" cy="400110"/>
          </a:xfrm>
          <a:prstGeom prst="rect">
            <a:avLst/>
          </a:prstGeom>
          <a:noFill/>
        </p:spPr>
        <p:txBody>
          <a:bodyPr wrap="none" rtlCol="0">
            <a:spAutoFit/>
          </a:bodyPr>
          <a:lstStyle/>
          <a:p>
            <a:r>
              <a:rPr lang="en-US" sz="2000" dirty="0"/>
              <a:t>Way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2775" y="232907"/>
            <a:ext cx="6574098" cy="488916"/>
          </a:xfrm>
          <a:prstGeom prst="rect">
            <a:avLst/>
          </a:prstGeom>
        </p:spPr>
        <p:txBody>
          <a:bodyPr vert="horz" wrap="square" lIns="0" tIns="0" rIns="0" bIns="0" rtlCol="0" anchor="ctr">
            <a:spAutoFit/>
          </a:bodyPr>
          <a:lstStyle/>
          <a:p>
            <a:pPr marL="11206">
              <a:lnSpc>
                <a:spcPct val="100000"/>
              </a:lnSpc>
            </a:pPr>
            <a:r>
              <a:rPr sz="3177" b="1" spc="-269" dirty="0">
                <a:solidFill>
                  <a:srgbClr val="C00000"/>
                </a:solidFill>
                <a:latin typeface="微软雅黑" panose="020B0503020204020204" pitchFamily="34" charset="-122"/>
                <a:ea typeface="微软雅黑" panose="020B0503020204020204" pitchFamily="34" charset="-122"/>
              </a:rPr>
              <a:t>N-Way </a:t>
            </a:r>
            <a:r>
              <a:rPr sz="3177" b="1" spc="-256" dirty="0">
                <a:solidFill>
                  <a:srgbClr val="C00000"/>
                </a:solidFill>
                <a:latin typeface="微软雅黑" panose="020B0503020204020204" pitchFamily="34" charset="-122"/>
                <a:ea typeface="微软雅黑" panose="020B0503020204020204" pitchFamily="34" charset="-122"/>
              </a:rPr>
              <a:t>Se</a:t>
            </a:r>
            <a:r>
              <a:rPr lang="en-US" sz="3177" b="1" spc="-256" dirty="0">
                <a:solidFill>
                  <a:srgbClr val="C00000"/>
                </a:solidFill>
                <a:latin typeface="微软雅黑" panose="020B0503020204020204" pitchFamily="34" charset="-122"/>
                <a:ea typeface="微软雅黑" panose="020B0503020204020204" pitchFamily="34" charset="-122"/>
              </a:rPr>
              <a:t>t</a:t>
            </a:r>
            <a:r>
              <a:rPr sz="3177" b="1" spc="-256" dirty="0">
                <a:solidFill>
                  <a:srgbClr val="C00000"/>
                </a:solidFill>
                <a:latin typeface="微软雅黑" panose="020B0503020204020204" pitchFamily="34" charset="-122"/>
                <a:ea typeface="微软雅黑" panose="020B0503020204020204" pitchFamily="34" charset="-122"/>
              </a:rPr>
              <a:t>-Associa</a:t>
            </a:r>
            <a:r>
              <a:rPr lang="en-US" sz="3177" b="1" spc="-256" dirty="0">
                <a:solidFill>
                  <a:srgbClr val="C00000"/>
                </a:solidFill>
                <a:latin typeface="微软雅黑" panose="020B0503020204020204" pitchFamily="34" charset="-122"/>
                <a:ea typeface="微软雅黑" panose="020B0503020204020204" pitchFamily="34" charset="-122"/>
              </a:rPr>
              <a:t>t</a:t>
            </a:r>
            <a:r>
              <a:rPr sz="3177" b="1" spc="-256" dirty="0">
                <a:solidFill>
                  <a:srgbClr val="C00000"/>
                </a:solidFill>
                <a:latin typeface="微软雅黑" panose="020B0503020204020204" pitchFamily="34" charset="-122"/>
                <a:ea typeface="微软雅黑" panose="020B0503020204020204" pitchFamily="34" charset="-122"/>
              </a:rPr>
              <a:t>ive</a:t>
            </a:r>
            <a:r>
              <a:rPr sz="3177" b="1" spc="9" dirty="0">
                <a:solidFill>
                  <a:srgbClr val="C00000"/>
                </a:solidFill>
                <a:latin typeface="微软雅黑" panose="020B0503020204020204" pitchFamily="34" charset="-122"/>
                <a:ea typeface="微软雅黑" panose="020B0503020204020204" pitchFamily="34" charset="-122"/>
              </a:rPr>
              <a:t> </a:t>
            </a:r>
            <a:r>
              <a:rPr sz="3177" b="1" spc="-335" dirty="0">
                <a:solidFill>
                  <a:srgbClr val="C00000"/>
                </a:solidFill>
                <a:latin typeface="微软雅黑" panose="020B0503020204020204" pitchFamily="34" charset="-122"/>
                <a:ea typeface="微软雅黑" panose="020B0503020204020204" pitchFamily="34" charset="-122"/>
              </a:rPr>
              <a:t>Cache</a:t>
            </a:r>
            <a:endParaRPr sz="3177" b="1" dirty="0">
              <a:solidFill>
                <a:srgbClr val="C00000"/>
              </a:solidFill>
              <a:latin typeface="微软雅黑" panose="020B0503020204020204" pitchFamily="34" charset="-122"/>
              <a:ea typeface="微软雅黑" panose="020B0503020204020204" pitchFamily="34" charset="-122"/>
            </a:endParaRPr>
          </a:p>
        </p:txBody>
      </p:sp>
      <p:sp>
        <p:nvSpPr>
          <p:cNvPr id="3" name="object 3"/>
          <p:cNvSpPr/>
          <p:nvPr/>
        </p:nvSpPr>
        <p:spPr>
          <a:xfrm>
            <a:off x="3237913" y="2501713"/>
            <a:ext cx="99732" cy="99732"/>
          </a:xfrm>
          <a:custGeom>
            <a:avLst/>
            <a:gdLst/>
            <a:ahLst/>
            <a:cxnLst/>
            <a:rect l="l" t="t" r="r" b="b"/>
            <a:pathLst>
              <a:path w="113030" h="113030">
                <a:moveTo>
                  <a:pt x="112711" y="0"/>
                </a:moveTo>
                <a:lnTo>
                  <a:pt x="0" y="112711"/>
                </a:lnTo>
              </a:path>
            </a:pathLst>
          </a:custGeom>
          <a:ln w="12699">
            <a:solidFill>
              <a:srgbClr val="000000"/>
            </a:solidFill>
          </a:ln>
        </p:spPr>
        <p:txBody>
          <a:bodyPr wrap="square" lIns="0" tIns="0" rIns="0" bIns="0" rtlCol="0"/>
          <a:lstStyle/>
          <a:p>
            <a:endParaRPr sz="1588"/>
          </a:p>
        </p:txBody>
      </p:sp>
      <p:sp>
        <p:nvSpPr>
          <p:cNvPr id="4" name="object 4"/>
          <p:cNvSpPr txBox="1"/>
          <p:nvPr/>
        </p:nvSpPr>
        <p:spPr>
          <a:xfrm>
            <a:off x="3386392" y="2419069"/>
            <a:ext cx="109257" cy="244362"/>
          </a:xfrm>
          <a:prstGeom prst="rect">
            <a:avLst/>
          </a:prstGeom>
        </p:spPr>
        <p:txBody>
          <a:bodyPr vert="horz" wrap="square" lIns="0" tIns="0" rIns="0" bIns="0" rtlCol="0">
            <a:spAutoFit/>
          </a:bodyPr>
          <a:lstStyle/>
          <a:p>
            <a:pPr marL="11206"/>
            <a:r>
              <a:rPr sz="1588" b="1" spc="-202" dirty="0">
                <a:latin typeface="Arial"/>
                <a:cs typeface="Arial"/>
              </a:rPr>
              <a:t>k</a:t>
            </a:r>
            <a:endParaRPr sz="1588">
              <a:latin typeface="Arial"/>
              <a:cs typeface="Arial"/>
            </a:endParaRPr>
          </a:p>
        </p:txBody>
      </p:sp>
      <p:sp>
        <p:nvSpPr>
          <p:cNvPr id="5" name="object 5"/>
          <p:cNvSpPr/>
          <p:nvPr/>
        </p:nvSpPr>
        <p:spPr>
          <a:xfrm>
            <a:off x="2774272" y="1601039"/>
            <a:ext cx="1812551" cy="201706"/>
          </a:xfrm>
          <a:custGeom>
            <a:avLst/>
            <a:gdLst/>
            <a:ahLst/>
            <a:cxnLst/>
            <a:rect l="l" t="t" r="r" b="b"/>
            <a:pathLst>
              <a:path w="2054225" h="228600">
                <a:moveTo>
                  <a:pt x="2054225" y="0"/>
                </a:moveTo>
                <a:lnTo>
                  <a:pt x="2054225" y="228599"/>
                </a:lnTo>
                <a:lnTo>
                  <a:pt x="0" y="228599"/>
                </a:lnTo>
                <a:lnTo>
                  <a:pt x="0" y="0"/>
                </a:lnTo>
                <a:lnTo>
                  <a:pt x="2054225" y="0"/>
                </a:lnTo>
                <a:close/>
              </a:path>
            </a:pathLst>
          </a:custGeom>
          <a:ln w="12699">
            <a:solidFill>
              <a:srgbClr val="000000"/>
            </a:solidFill>
          </a:ln>
        </p:spPr>
        <p:txBody>
          <a:bodyPr wrap="square" lIns="0" tIns="0" rIns="0" bIns="0" rtlCol="0"/>
          <a:lstStyle/>
          <a:p>
            <a:endParaRPr sz="1588"/>
          </a:p>
        </p:txBody>
      </p:sp>
      <p:sp>
        <p:nvSpPr>
          <p:cNvPr id="6" name="object 6"/>
          <p:cNvSpPr txBox="1"/>
          <p:nvPr/>
        </p:nvSpPr>
        <p:spPr>
          <a:xfrm>
            <a:off x="3017998" y="1434354"/>
            <a:ext cx="1235449" cy="162993"/>
          </a:xfrm>
          <a:prstGeom prst="rect">
            <a:avLst/>
          </a:prstGeom>
        </p:spPr>
        <p:txBody>
          <a:bodyPr vert="horz" wrap="square" lIns="0" tIns="0" rIns="0" bIns="0" rtlCol="0">
            <a:spAutoFit/>
          </a:bodyPr>
          <a:lstStyle/>
          <a:p>
            <a:pPr marL="11206"/>
            <a:r>
              <a:rPr sz="1059" b="1" spc="-84" dirty="0">
                <a:latin typeface="Arial"/>
                <a:cs typeface="Arial"/>
              </a:rPr>
              <a:t>INCOMING</a:t>
            </a:r>
            <a:r>
              <a:rPr sz="1059" b="1" spc="-44" dirty="0">
                <a:latin typeface="Arial"/>
                <a:cs typeface="Arial"/>
              </a:rPr>
              <a:t> </a:t>
            </a:r>
            <a:r>
              <a:rPr sz="1059" b="1" spc="-101" dirty="0">
                <a:latin typeface="Arial"/>
                <a:cs typeface="Arial"/>
              </a:rPr>
              <a:t>ADDRESS</a:t>
            </a:r>
            <a:endParaRPr sz="1059">
              <a:latin typeface="Arial"/>
              <a:cs typeface="Arial"/>
            </a:endParaRPr>
          </a:p>
        </p:txBody>
      </p:sp>
      <p:sp>
        <p:nvSpPr>
          <p:cNvPr id="7" name="object 7"/>
          <p:cNvSpPr/>
          <p:nvPr/>
        </p:nvSpPr>
        <p:spPr>
          <a:xfrm>
            <a:off x="3527865" y="1885390"/>
            <a:ext cx="263899" cy="106456"/>
          </a:xfrm>
          <a:custGeom>
            <a:avLst/>
            <a:gdLst/>
            <a:ahLst/>
            <a:cxnLst/>
            <a:rect l="l" t="t" r="r" b="b"/>
            <a:pathLst>
              <a:path w="299085" h="120650">
                <a:moveTo>
                  <a:pt x="298449" y="0"/>
                </a:moveTo>
                <a:lnTo>
                  <a:pt x="298463" y="244"/>
                </a:lnTo>
                <a:lnTo>
                  <a:pt x="298463" y="372"/>
                </a:lnTo>
                <a:lnTo>
                  <a:pt x="268127" y="53266"/>
                </a:lnTo>
                <a:lnTo>
                  <a:pt x="232895" y="75599"/>
                </a:lnTo>
                <a:lnTo>
                  <a:pt x="186674" y="94225"/>
                </a:lnTo>
                <a:lnTo>
                  <a:pt x="131257" y="108424"/>
                </a:lnTo>
                <a:lnTo>
                  <a:pt x="68435" y="117473"/>
                </a:lnTo>
                <a:lnTo>
                  <a:pt x="0" y="120649"/>
                </a:lnTo>
              </a:path>
            </a:pathLst>
          </a:custGeom>
          <a:ln w="12699">
            <a:solidFill>
              <a:srgbClr val="000000"/>
            </a:solidFill>
          </a:ln>
        </p:spPr>
        <p:txBody>
          <a:bodyPr wrap="square" lIns="0" tIns="0" rIns="0" bIns="0" rtlCol="0"/>
          <a:lstStyle/>
          <a:p>
            <a:endParaRPr sz="1588"/>
          </a:p>
        </p:txBody>
      </p:sp>
      <p:sp>
        <p:nvSpPr>
          <p:cNvPr id="8" name="object 8"/>
          <p:cNvSpPr/>
          <p:nvPr/>
        </p:nvSpPr>
        <p:spPr>
          <a:xfrm>
            <a:off x="3275745" y="1990439"/>
            <a:ext cx="263338" cy="106456"/>
          </a:xfrm>
          <a:custGeom>
            <a:avLst/>
            <a:gdLst/>
            <a:ahLst/>
            <a:cxnLst/>
            <a:rect l="l" t="t" r="r" b="b"/>
            <a:pathLst>
              <a:path w="298450" h="120650">
                <a:moveTo>
                  <a:pt x="0" y="120655"/>
                </a:moveTo>
                <a:lnTo>
                  <a:pt x="30333" y="67594"/>
                </a:lnTo>
                <a:lnTo>
                  <a:pt x="65563" y="45191"/>
                </a:lnTo>
                <a:lnTo>
                  <a:pt x="111781" y="26506"/>
                </a:lnTo>
                <a:lnTo>
                  <a:pt x="167195" y="12263"/>
                </a:lnTo>
                <a:lnTo>
                  <a:pt x="230015" y="3186"/>
                </a:lnTo>
                <a:lnTo>
                  <a:pt x="298449" y="0"/>
                </a:lnTo>
              </a:path>
            </a:pathLst>
          </a:custGeom>
          <a:ln w="12699">
            <a:solidFill>
              <a:srgbClr val="000000"/>
            </a:solidFill>
          </a:ln>
        </p:spPr>
        <p:txBody>
          <a:bodyPr wrap="square" lIns="0" tIns="0" rIns="0" bIns="0" rtlCol="0"/>
          <a:lstStyle/>
          <a:p>
            <a:endParaRPr sz="1588"/>
          </a:p>
        </p:txBody>
      </p:sp>
      <p:sp>
        <p:nvSpPr>
          <p:cNvPr id="9" name="object 9"/>
          <p:cNvSpPr/>
          <p:nvPr/>
        </p:nvSpPr>
        <p:spPr>
          <a:xfrm>
            <a:off x="2771468" y="1885390"/>
            <a:ext cx="263338" cy="106456"/>
          </a:xfrm>
          <a:custGeom>
            <a:avLst/>
            <a:gdLst/>
            <a:ahLst/>
            <a:cxnLst/>
            <a:rect l="l" t="t" r="r" b="b"/>
            <a:pathLst>
              <a:path w="298450" h="120650">
                <a:moveTo>
                  <a:pt x="298449" y="120643"/>
                </a:moveTo>
                <a:lnTo>
                  <a:pt x="298201" y="120649"/>
                </a:lnTo>
                <a:lnTo>
                  <a:pt x="229732" y="117473"/>
                </a:lnTo>
                <a:lnTo>
                  <a:pt x="166992" y="108425"/>
                </a:lnTo>
                <a:lnTo>
                  <a:pt x="111647" y="94227"/>
                </a:lnTo>
                <a:lnTo>
                  <a:pt x="65485" y="75601"/>
                </a:lnTo>
                <a:lnTo>
                  <a:pt x="30297" y="53269"/>
                </a:lnTo>
                <a:lnTo>
                  <a:pt x="0" y="377"/>
                </a:lnTo>
                <a:lnTo>
                  <a:pt x="13" y="121"/>
                </a:lnTo>
              </a:path>
            </a:pathLst>
          </a:custGeom>
          <a:ln w="12699">
            <a:solidFill>
              <a:srgbClr val="000000"/>
            </a:solidFill>
          </a:ln>
        </p:spPr>
        <p:txBody>
          <a:bodyPr wrap="square" lIns="0" tIns="0" rIns="0" bIns="0" rtlCol="0"/>
          <a:lstStyle/>
          <a:p>
            <a:endParaRPr sz="1588"/>
          </a:p>
        </p:txBody>
      </p:sp>
      <p:sp>
        <p:nvSpPr>
          <p:cNvPr id="10" name="object 10"/>
          <p:cNvSpPr/>
          <p:nvPr/>
        </p:nvSpPr>
        <p:spPr>
          <a:xfrm>
            <a:off x="3023601" y="1990444"/>
            <a:ext cx="263899" cy="106456"/>
          </a:xfrm>
          <a:custGeom>
            <a:avLst/>
            <a:gdLst/>
            <a:ahLst/>
            <a:cxnLst/>
            <a:rect l="l" t="t" r="r" b="b"/>
            <a:pathLst>
              <a:path w="299085" h="120650">
                <a:moveTo>
                  <a:pt x="373" y="0"/>
                </a:moveTo>
                <a:lnTo>
                  <a:pt x="0" y="120650"/>
                </a:lnTo>
                <a:lnTo>
                  <a:pt x="298463" y="120650"/>
                </a:lnTo>
                <a:lnTo>
                  <a:pt x="268175" y="67630"/>
                </a:lnTo>
                <a:lnTo>
                  <a:pt x="232994" y="45238"/>
                </a:lnTo>
                <a:lnTo>
                  <a:pt x="186836" y="26556"/>
                </a:lnTo>
                <a:lnTo>
                  <a:pt x="131490" y="12307"/>
                </a:lnTo>
                <a:lnTo>
                  <a:pt x="68740" y="3214"/>
                </a:lnTo>
                <a:lnTo>
                  <a:pt x="373" y="0"/>
                </a:lnTo>
                <a:close/>
              </a:path>
            </a:pathLst>
          </a:custGeom>
          <a:solidFill>
            <a:srgbClr val="FFFFFF"/>
          </a:solidFill>
        </p:spPr>
        <p:txBody>
          <a:bodyPr wrap="square" lIns="0" tIns="0" rIns="0" bIns="0" rtlCol="0"/>
          <a:lstStyle/>
          <a:p>
            <a:endParaRPr sz="1588"/>
          </a:p>
        </p:txBody>
      </p:sp>
      <p:sp>
        <p:nvSpPr>
          <p:cNvPr id="11" name="object 11"/>
          <p:cNvSpPr/>
          <p:nvPr/>
        </p:nvSpPr>
        <p:spPr>
          <a:xfrm>
            <a:off x="3023930" y="1990444"/>
            <a:ext cx="263338" cy="106456"/>
          </a:xfrm>
          <a:custGeom>
            <a:avLst/>
            <a:gdLst/>
            <a:ahLst/>
            <a:cxnLst/>
            <a:rect l="l" t="t" r="r" b="b"/>
            <a:pathLst>
              <a:path w="298450" h="120650">
                <a:moveTo>
                  <a:pt x="0" y="0"/>
                </a:moveTo>
                <a:lnTo>
                  <a:pt x="68366" y="3214"/>
                </a:lnTo>
                <a:lnTo>
                  <a:pt x="131116" y="12307"/>
                </a:lnTo>
                <a:lnTo>
                  <a:pt x="186463" y="26556"/>
                </a:lnTo>
                <a:lnTo>
                  <a:pt x="232621" y="45238"/>
                </a:lnTo>
                <a:lnTo>
                  <a:pt x="267802" y="67630"/>
                </a:lnTo>
                <a:lnTo>
                  <a:pt x="290221" y="93008"/>
                </a:lnTo>
                <a:lnTo>
                  <a:pt x="298090" y="120649"/>
                </a:lnTo>
              </a:path>
            </a:pathLst>
          </a:custGeom>
          <a:ln w="12699">
            <a:solidFill>
              <a:srgbClr val="000000"/>
            </a:solidFill>
          </a:ln>
        </p:spPr>
        <p:txBody>
          <a:bodyPr wrap="square" lIns="0" tIns="0" rIns="0" bIns="0" rtlCol="0"/>
          <a:lstStyle/>
          <a:p>
            <a:endParaRPr sz="1588"/>
          </a:p>
        </p:txBody>
      </p:sp>
      <p:sp>
        <p:nvSpPr>
          <p:cNvPr id="12" name="object 12"/>
          <p:cNvSpPr/>
          <p:nvPr/>
        </p:nvSpPr>
        <p:spPr>
          <a:xfrm>
            <a:off x="4378112" y="1885390"/>
            <a:ext cx="207309" cy="106456"/>
          </a:xfrm>
          <a:custGeom>
            <a:avLst/>
            <a:gdLst/>
            <a:ahLst/>
            <a:cxnLst/>
            <a:rect l="l" t="t" r="r" b="b"/>
            <a:pathLst>
              <a:path w="234950" h="120650">
                <a:moveTo>
                  <a:pt x="234949" y="0"/>
                </a:moveTo>
                <a:lnTo>
                  <a:pt x="234960" y="194"/>
                </a:lnTo>
                <a:lnTo>
                  <a:pt x="202882" y="61039"/>
                </a:lnTo>
                <a:lnTo>
                  <a:pt x="166142" y="85397"/>
                </a:lnTo>
                <a:lnTo>
                  <a:pt x="118589" y="104217"/>
                </a:lnTo>
                <a:lnTo>
                  <a:pt x="62462" y="116350"/>
                </a:lnTo>
                <a:lnTo>
                  <a:pt x="0" y="120649"/>
                </a:lnTo>
              </a:path>
            </a:pathLst>
          </a:custGeom>
          <a:ln w="12699">
            <a:solidFill>
              <a:srgbClr val="000000"/>
            </a:solidFill>
          </a:ln>
        </p:spPr>
        <p:txBody>
          <a:bodyPr wrap="square" lIns="0" tIns="0" rIns="0" bIns="0" rtlCol="0"/>
          <a:lstStyle/>
          <a:p>
            <a:endParaRPr sz="1588"/>
          </a:p>
        </p:txBody>
      </p:sp>
      <p:sp>
        <p:nvSpPr>
          <p:cNvPr id="13" name="object 13"/>
          <p:cNvSpPr/>
          <p:nvPr/>
        </p:nvSpPr>
        <p:spPr>
          <a:xfrm>
            <a:off x="4182018" y="1990439"/>
            <a:ext cx="207309" cy="106456"/>
          </a:xfrm>
          <a:custGeom>
            <a:avLst/>
            <a:gdLst/>
            <a:ahLst/>
            <a:cxnLst/>
            <a:rect l="l" t="t" r="r" b="b"/>
            <a:pathLst>
              <a:path w="234950" h="120650">
                <a:moveTo>
                  <a:pt x="0" y="120655"/>
                </a:moveTo>
                <a:lnTo>
                  <a:pt x="32076" y="59758"/>
                </a:lnTo>
                <a:lnTo>
                  <a:pt x="68812" y="35339"/>
                </a:lnTo>
                <a:lnTo>
                  <a:pt x="116363" y="16472"/>
                </a:lnTo>
                <a:lnTo>
                  <a:pt x="172488" y="4309"/>
                </a:lnTo>
                <a:lnTo>
                  <a:pt x="234949" y="0"/>
                </a:lnTo>
              </a:path>
            </a:pathLst>
          </a:custGeom>
          <a:ln w="12699">
            <a:solidFill>
              <a:srgbClr val="000000"/>
            </a:solidFill>
          </a:ln>
        </p:spPr>
        <p:txBody>
          <a:bodyPr wrap="square" lIns="0" tIns="0" rIns="0" bIns="0" rtlCol="0"/>
          <a:lstStyle/>
          <a:p>
            <a:endParaRPr sz="1588"/>
          </a:p>
        </p:txBody>
      </p:sp>
      <p:sp>
        <p:nvSpPr>
          <p:cNvPr id="14" name="object 14"/>
          <p:cNvSpPr/>
          <p:nvPr/>
        </p:nvSpPr>
        <p:spPr>
          <a:xfrm>
            <a:off x="3778597" y="1885391"/>
            <a:ext cx="207309" cy="106456"/>
          </a:xfrm>
          <a:custGeom>
            <a:avLst/>
            <a:gdLst/>
            <a:ahLst/>
            <a:cxnLst/>
            <a:rect l="l" t="t" r="r" b="b"/>
            <a:pathLst>
              <a:path w="234950" h="120650">
                <a:moveTo>
                  <a:pt x="10" y="0"/>
                </a:moveTo>
                <a:lnTo>
                  <a:pt x="32038" y="61039"/>
                </a:lnTo>
                <a:lnTo>
                  <a:pt x="68730" y="85397"/>
                </a:lnTo>
                <a:lnTo>
                  <a:pt x="116222" y="104217"/>
                </a:lnTo>
                <a:lnTo>
                  <a:pt x="172276" y="116350"/>
                </a:lnTo>
                <a:lnTo>
                  <a:pt x="234656" y="120650"/>
                </a:lnTo>
                <a:lnTo>
                  <a:pt x="234950" y="120643"/>
                </a:lnTo>
                <a:lnTo>
                  <a:pt x="234656" y="294"/>
                </a:lnTo>
                <a:lnTo>
                  <a:pt x="10" y="0"/>
                </a:lnTo>
                <a:close/>
              </a:path>
            </a:pathLst>
          </a:custGeom>
          <a:solidFill>
            <a:srgbClr val="FFFFFF"/>
          </a:solidFill>
        </p:spPr>
        <p:txBody>
          <a:bodyPr wrap="square" lIns="0" tIns="0" rIns="0" bIns="0" rtlCol="0"/>
          <a:lstStyle/>
          <a:p>
            <a:endParaRPr sz="1588"/>
          </a:p>
        </p:txBody>
      </p:sp>
      <p:sp>
        <p:nvSpPr>
          <p:cNvPr id="15" name="object 15"/>
          <p:cNvSpPr/>
          <p:nvPr/>
        </p:nvSpPr>
        <p:spPr>
          <a:xfrm>
            <a:off x="3778597" y="1885390"/>
            <a:ext cx="207309" cy="106456"/>
          </a:xfrm>
          <a:custGeom>
            <a:avLst/>
            <a:gdLst/>
            <a:ahLst/>
            <a:cxnLst/>
            <a:rect l="l" t="t" r="r" b="b"/>
            <a:pathLst>
              <a:path w="234950" h="120650">
                <a:moveTo>
                  <a:pt x="234949" y="120643"/>
                </a:moveTo>
                <a:lnTo>
                  <a:pt x="234754" y="120649"/>
                </a:lnTo>
                <a:lnTo>
                  <a:pt x="172277" y="116350"/>
                </a:lnTo>
                <a:lnTo>
                  <a:pt x="116222" y="104217"/>
                </a:lnTo>
                <a:lnTo>
                  <a:pt x="68730" y="85397"/>
                </a:lnTo>
                <a:lnTo>
                  <a:pt x="32038" y="61039"/>
                </a:lnTo>
                <a:lnTo>
                  <a:pt x="0" y="294"/>
                </a:lnTo>
                <a:lnTo>
                  <a:pt x="10" y="94"/>
                </a:lnTo>
              </a:path>
            </a:pathLst>
          </a:custGeom>
          <a:ln w="12699">
            <a:solidFill>
              <a:srgbClr val="000000"/>
            </a:solidFill>
          </a:ln>
        </p:spPr>
        <p:txBody>
          <a:bodyPr wrap="square" lIns="0" tIns="0" rIns="0" bIns="0" rtlCol="0"/>
          <a:lstStyle/>
          <a:p>
            <a:endParaRPr sz="1588"/>
          </a:p>
        </p:txBody>
      </p:sp>
      <p:sp>
        <p:nvSpPr>
          <p:cNvPr id="16" name="object 16"/>
          <p:cNvSpPr/>
          <p:nvPr/>
        </p:nvSpPr>
        <p:spPr>
          <a:xfrm>
            <a:off x="3974959" y="1990444"/>
            <a:ext cx="207309" cy="106456"/>
          </a:xfrm>
          <a:custGeom>
            <a:avLst/>
            <a:gdLst/>
            <a:ahLst/>
            <a:cxnLst/>
            <a:rect l="l" t="t" r="r" b="b"/>
            <a:pathLst>
              <a:path w="234950" h="120650">
                <a:moveTo>
                  <a:pt x="0" y="0"/>
                </a:moveTo>
                <a:lnTo>
                  <a:pt x="62399" y="4340"/>
                </a:lnTo>
                <a:lnTo>
                  <a:pt x="118460" y="16519"/>
                </a:lnTo>
                <a:lnTo>
                  <a:pt x="165951" y="35388"/>
                </a:lnTo>
                <a:lnTo>
                  <a:pt x="202637" y="59798"/>
                </a:lnTo>
                <a:lnTo>
                  <a:pt x="226287" y="88602"/>
                </a:lnTo>
                <a:lnTo>
                  <a:pt x="234666" y="120649"/>
                </a:lnTo>
              </a:path>
            </a:pathLst>
          </a:custGeom>
          <a:ln w="12699">
            <a:solidFill>
              <a:srgbClr val="000000"/>
            </a:solidFill>
          </a:ln>
        </p:spPr>
        <p:txBody>
          <a:bodyPr wrap="square" lIns="0" tIns="0" rIns="0" bIns="0" rtlCol="0"/>
          <a:lstStyle/>
          <a:p>
            <a:endParaRPr sz="1588"/>
          </a:p>
        </p:txBody>
      </p:sp>
      <p:sp>
        <p:nvSpPr>
          <p:cNvPr id="17" name="object 17"/>
          <p:cNvSpPr/>
          <p:nvPr/>
        </p:nvSpPr>
        <p:spPr>
          <a:xfrm>
            <a:off x="4584020" y="2102504"/>
            <a:ext cx="1007409" cy="1609725"/>
          </a:xfrm>
          <a:custGeom>
            <a:avLst/>
            <a:gdLst/>
            <a:ahLst/>
            <a:cxnLst/>
            <a:rect l="l" t="t" r="r" b="b"/>
            <a:pathLst>
              <a:path w="1141729" h="1824354">
                <a:moveTo>
                  <a:pt x="1141412" y="0"/>
                </a:moveTo>
                <a:lnTo>
                  <a:pt x="1141412" y="1824036"/>
                </a:lnTo>
                <a:lnTo>
                  <a:pt x="0" y="1824036"/>
                </a:lnTo>
                <a:lnTo>
                  <a:pt x="0" y="0"/>
                </a:lnTo>
                <a:lnTo>
                  <a:pt x="1141412" y="0"/>
                </a:lnTo>
                <a:close/>
              </a:path>
            </a:pathLst>
          </a:custGeom>
          <a:ln w="12699">
            <a:solidFill>
              <a:srgbClr val="000000"/>
            </a:solidFill>
          </a:ln>
        </p:spPr>
        <p:txBody>
          <a:bodyPr wrap="square" lIns="0" tIns="0" rIns="0" bIns="0" rtlCol="0"/>
          <a:lstStyle/>
          <a:p>
            <a:endParaRPr sz="1588"/>
          </a:p>
        </p:txBody>
      </p:sp>
      <p:sp>
        <p:nvSpPr>
          <p:cNvPr id="18" name="object 18"/>
          <p:cNvSpPr/>
          <p:nvPr/>
        </p:nvSpPr>
        <p:spPr>
          <a:xfrm>
            <a:off x="4589623" y="2298607"/>
            <a:ext cx="1007409" cy="1681"/>
          </a:xfrm>
          <a:custGeom>
            <a:avLst/>
            <a:gdLst/>
            <a:ahLst/>
            <a:cxnLst/>
            <a:rect l="l" t="t" r="r" b="b"/>
            <a:pathLst>
              <a:path w="1141729" h="1905">
                <a:moveTo>
                  <a:pt x="0" y="0"/>
                </a:moveTo>
                <a:lnTo>
                  <a:pt x="1141412" y="1586"/>
                </a:lnTo>
              </a:path>
            </a:pathLst>
          </a:custGeom>
          <a:ln w="12699">
            <a:solidFill>
              <a:srgbClr val="000000"/>
            </a:solidFill>
          </a:ln>
        </p:spPr>
        <p:txBody>
          <a:bodyPr wrap="square" lIns="0" tIns="0" rIns="0" bIns="0" rtlCol="0"/>
          <a:lstStyle/>
          <a:p>
            <a:endParaRPr sz="1588"/>
          </a:p>
        </p:txBody>
      </p:sp>
      <p:sp>
        <p:nvSpPr>
          <p:cNvPr id="19" name="object 19"/>
          <p:cNvSpPr/>
          <p:nvPr/>
        </p:nvSpPr>
        <p:spPr>
          <a:xfrm>
            <a:off x="4589623" y="2498910"/>
            <a:ext cx="1007409" cy="1681"/>
          </a:xfrm>
          <a:custGeom>
            <a:avLst/>
            <a:gdLst/>
            <a:ahLst/>
            <a:cxnLst/>
            <a:rect l="l" t="t" r="r" b="b"/>
            <a:pathLst>
              <a:path w="1141729" h="1905">
                <a:moveTo>
                  <a:pt x="0" y="0"/>
                </a:moveTo>
                <a:lnTo>
                  <a:pt x="1141413" y="1588"/>
                </a:lnTo>
              </a:path>
            </a:pathLst>
          </a:custGeom>
          <a:ln w="12699">
            <a:solidFill>
              <a:srgbClr val="000000"/>
            </a:solidFill>
          </a:ln>
        </p:spPr>
        <p:txBody>
          <a:bodyPr wrap="square" lIns="0" tIns="0" rIns="0" bIns="0" rtlCol="0"/>
          <a:lstStyle/>
          <a:p>
            <a:endParaRPr sz="1588"/>
          </a:p>
        </p:txBody>
      </p:sp>
      <p:sp>
        <p:nvSpPr>
          <p:cNvPr id="20" name="object 20"/>
          <p:cNvSpPr/>
          <p:nvPr/>
        </p:nvSpPr>
        <p:spPr>
          <a:xfrm>
            <a:off x="4589623" y="2700616"/>
            <a:ext cx="1007409" cy="1681"/>
          </a:xfrm>
          <a:custGeom>
            <a:avLst/>
            <a:gdLst/>
            <a:ahLst/>
            <a:cxnLst/>
            <a:rect l="l" t="t" r="r" b="b"/>
            <a:pathLst>
              <a:path w="1141729" h="1905">
                <a:moveTo>
                  <a:pt x="0" y="0"/>
                </a:moveTo>
                <a:lnTo>
                  <a:pt x="1141413" y="1587"/>
                </a:lnTo>
              </a:path>
            </a:pathLst>
          </a:custGeom>
          <a:ln w="12699">
            <a:solidFill>
              <a:srgbClr val="000000"/>
            </a:solidFill>
          </a:ln>
        </p:spPr>
        <p:txBody>
          <a:bodyPr wrap="square" lIns="0" tIns="0" rIns="0" bIns="0" rtlCol="0"/>
          <a:lstStyle/>
          <a:p>
            <a:endParaRPr sz="1588"/>
          </a:p>
        </p:txBody>
      </p:sp>
      <p:sp>
        <p:nvSpPr>
          <p:cNvPr id="21" name="object 21"/>
          <p:cNvSpPr/>
          <p:nvPr/>
        </p:nvSpPr>
        <p:spPr>
          <a:xfrm>
            <a:off x="4589623" y="2902323"/>
            <a:ext cx="1007409" cy="1681"/>
          </a:xfrm>
          <a:custGeom>
            <a:avLst/>
            <a:gdLst/>
            <a:ahLst/>
            <a:cxnLst/>
            <a:rect l="l" t="t" r="r" b="b"/>
            <a:pathLst>
              <a:path w="1141729" h="1904">
                <a:moveTo>
                  <a:pt x="0" y="0"/>
                </a:moveTo>
                <a:lnTo>
                  <a:pt x="1141413" y="1586"/>
                </a:lnTo>
              </a:path>
            </a:pathLst>
          </a:custGeom>
          <a:ln w="12699">
            <a:solidFill>
              <a:srgbClr val="000000"/>
            </a:solidFill>
          </a:ln>
        </p:spPr>
        <p:txBody>
          <a:bodyPr wrap="square" lIns="0" tIns="0" rIns="0" bIns="0" rtlCol="0"/>
          <a:lstStyle/>
          <a:p>
            <a:endParaRPr sz="1588"/>
          </a:p>
        </p:txBody>
      </p:sp>
      <p:sp>
        <p:nvSpPr>
          <p:cNvPr id="22" name="object 22"/>
          <p:cNvSpPr/>
          <p:nvPr/>
        </p:nvSpPr>
        <p:spPr>
          <a:xfrm>
            <a:off x="4589623" y="3102629"/>
            <a:ext cx="1007409" cy="1681"/>
          </a:xfrm>
          <a:custGeom>
            <a:avLst/>
            <a:gdLst/>
            <a:ahLst/>
            <a:cxnLst/>
            <a:rect l="l" t="t" r="r" b="b"/>
            <a:pathLst>
              <a:path w="1141729" h="1904">
                <a:moveTo>
                  <a:pt x="0" y="0"/>
                </a:moveTo>
                <a:lnTo>
                  <a:pt x="1141412" y="1586"/>
                </a:lnTo>
              </a:path>
            </a:pathLst>
          </a:custGeom>
          <a:ln w="12699">
            <a:solidFill>
              <a:srgbClr val="000000"/>
            </a:solidFill>
          </a:ln>
        </p:spPr>
        <p:txBody>
          <a:bodyPr wrap="square" lIns="0" tIns="0" rIns="0" bIns="0" rtlCol="0"/>
          <a:lstStyle/>
          <a:p>
            <a:endParaRPr sz="1588"/>
          </a:p>
        </p:txBody>
      </p:sp>
      <p:sp>
        <p:nvSpPr>
          <p:cNvPr id="23" name="object 23"/>
          <p:cNvSpPr/>
          <p:nvPr/>
        </p:nvSpPr>
        <p:spPr>
          <a:xfrm>
            <a:off x="4589623" y="3304335"/>
            <a:ext cx="1007409" cy="1681"/>
          </a:xfrm>
          <a:custGeom>
            <a:avLst/>
            <a:gdLst/>
            <a:ahLst/>
            <a:cxnLst/>
            <a:rect l="l" t="t" r="r" b="b"/>
            <a:pathLst>
              <a:path w="1141729" h="1904">
                <a:moveTo>
                  <a:pt x="0" y="0"/>
                </a:moveTo>
                <a:lnTo>
                  <a:pt x="1141412" y="1586"/>
                </a:lnTo>
              </a:path>
            </a:pathLst>
          </a:custGeom>
          <a:ln w="12699">
            <a:solidFill>
              <a:srgbClr val="000000"/>
            </a:solidFill>
          </a:ln>
        </p:spPr>
        <p:txBody>
          <a:bodyPr wrap="square" lIns="0" tIns="0" rIns="0" bIns="0" rtlCol="0"/>
          <a:lstStyle/>
          <a:p>
            <a:endParaRPr sz="1588"/>
          </a:p>
        </p:txBody>
      </p:sp>
      <p:sp>
        <p:nvSpPr>
          <p:cNvPr id="24" name="object 24"/>
          <p:cNvSpPr/>
          <p:nvPr/>
        </p:nvSpPr>
        <p:spPr>
          <a:xfrm>
            <a:off x="4589623" y="3506040"/>
            <a:ext cx="1007409" cy="1681"/>
          </a:xfrm>
          <a:custGeom>
            <a:avLst/>
            <a:gdLst/>
            <a:ahLst/>
            <a:cxnLst/>
            <a:rect l="l" t="t" r="r" b="b"/>
            <a:pathLst>
              <a:path w="1141729" h="1904">
                <a:moveTo>
                  <a:pt x="0" y="0"/>
                </a:moveTo>
                <a:lnTo>
                  <a:pt x="1141412" y="1586"/>
                </a:lnTo>
              </a:path>
            </a:pathLst>
          </a:custGeom>
          <a:ln w="12699">
            <a:solidFill>
              <a:srgbClr val="000000"/>
            </a:solidFill>
          </a:ln>
        </p:spPr>
        <p:txBody>
          <a:bodyPr wrap="square" lIns="0" tIns="0" rIns="0" bIns="0" rtlCol="0"/>
          <a:lstStyle/>
          <a:p>
            <a:endParaRPr sz="1588"/>
          </a:p>
        </p:txBody>
      </p:sp>
      <p:sp>
        <p:nvSpPr>
          <p:cNvPr id="25" name="object 25"/>
          <p:cNvSpPr/>
          <p:nvPr/>
        </p:nvSpPr>
        <p:spPr>
          <a:xfrm>
            <a:off x="5091086" y="2096901"/>
            <a:ext cx="1681" cy="1609725"/>
          </a:xfrm>
          <a:custGeom>
            <a:avLst/>
            <a:gdLst/>
            <a:ahLst/>
            <a:cxnLst/>
            <a:rect l="l" t="t" r="r" b="b"/>
            <a:pathLst>
              <a:path w="1904" h="1824354">
                <a:moveTo>
                  <a:pt x="1587" y="0"/>
                </a:moveTo>
                <a:lnTo>
                  <a:pt x="0" y="1824037"/>
                </a:lnTo>
              </a:path>
            </a:pathLst>
          </a:custGeom>
          <a:ln w="12699">
            <a:solidFill>
              <a:srgbClr val="000000"/>
            </a:solidFill>
          </a:ln>
        </p:spPr>
        <p:txBody>
          <a:bodyPr wrap="square" lIns="0" tIns="0" rIns="0" bIns="0" rtlCol="0"/>
          <a:lstStyle/>
          <a:p>
            <a:endParaRPr sz="1588"/>
          </a:p>
        </p:txBody>
      </p:sp>
      <p:sp>
        <p:nvSpPr>
          <p:cNvPr id="26" name="object 26"/>
          <p:cNvSpPr/>
          <p:nvPr/>
        </p:nvSpPr>
        <p:spPr>
          <a:xfrm>
            <a:off x="4584020" y="4113959"/>
            <a:ext cx="1007409" cy="201706"/>
          </a:xfrm>
          <a:custGeom>
            <a:avLst/>
            <a:gdLst/>
            <a:ahLst/>
            <a:cxnLst/>
            <a:rect l="l" t="t" r="r" b="b"/>
            <a:pathLst>
              <a:path w="1141729" h="228600">
                <a:moveTo>
                  <a:pt x="1141413" y="0"/>
                </a:moveTo>
                <a:lnTo>
                  <a:pt x="1141413" y="228599"/>
                </a:lnTo>
                <a:lnTo>
                  <a:pt x="0" y="228599"/>
                </a:lnTo>
                <a:lnTo>
                  <a:pt x="0" y="0"/>
                </a:lnTo>
                <a:lnTo>
                  <a:pt x="1141413" y="0"/>
                </a:lnTo>
                <a:close/>
              </a:path>
            </a:pathLst>
          </a:custGeom>
          <a:ln w="12699">
            <a:solidFill>
              <a:srgbClr val="000000"/>
            </a:solidFill>
          </a:ln>
        </p:spPr>
        <p:txBody>
          <a:bodyPr wrap="square" lIns="0" tIns="0" rIns="0" bIns="0" rtlCol="0"/>
          <a:lstStyle/>
          <a:p>
            <a:endParaRPr sz="1588"/>
          </a:p>
        </p:txBody>
      </p:sp>
      <p:sp>
        <p:nvSpPr>
          <p:cNvPr id="27" name="object 27"/>
          <p:cNvSpPr/>
          <p:nvPr/>
        </p:nvSpPr>
        <p:spPr>
          <a:xfrm>
            <a:off x="5091087" y="4108356"/>
            <a:ext cx="1681" cy="201706"/>
          </a:xfrm>
          <a:custGeom>
            <a:avLst/>
            <a:gdLst/>
            <a:ahLst/>
            <a:cxnLst/>
            <a:rect l="l" t="t" r="r" b="b"/>
            <a:pathLst>
              <a:path w="1904" h="228600">
                <a:moveTo>
                  <a:pt x="1587" y="0"/>
                </a:moveTo>
                <a:lnTo>
                  <a:pt x="0" y="228599"/>
                </a:lnTo>
              </a:path>
            </a:pathLst>
          </a:custGeom>
          <a:ln w="12699">
            <a:solidFill>
              <a:srgbClr val="000000"/>
            </a:solidFill>
          </a:ln>
        </p:spPr>
        <p:txBody>
          <a:bodyPr wrap="square" lIns="0" tIns="0" rIns="0" bIns="0" rtlCol="0"/>
          <a:lstStyle/>
          <a:p>
            <a:endParaRPr sz="1588"/>
          </a:p>
        </p:txBody>
      </p:sp>
      <p:sp>
        <p:nvSpPr>
          <p:cNvPr id="28" name="object 28"/>
          <p:cNvSpPr/>
          <p:nvPr/>
        </p:nvSpPr>
        <p:spPr>
          <a:xfrm>
            <a:off x="4591024" y="4614022"/>
            <a:ext cx="402291" cy="402291"/>
          </a:xfrm>
          <a:custGeom>
            <a:avLst/>
            <a:gdLst/>
            <a:ahLst/>
            <a:cxnLst/>
            <a:rect l="l" t="t" r="r" b="b"/>
            <a:pathLst>
              <a:path w="455929" h="455929">
                <a:moveTo>
                  <a:pt x="227806" y="0"/>
                </a:moveTo>
                <a:lnTo>
                  <a:pt x="273717" y="4628"/>
                </a:lnTo>
                <a:lnTo>
                  <a:pt x="316479" y="17902"/>
                </a:lnTo>
                <a:lnTo>
                  <a:pt x="355175" y="38905"/>
                </a:lnTo>
                <a:lnTo>
                  <a:pt x="388889" y="66722"/>
                </a:lnTo>
                <a:lnTo>
                  <a:pt x="416707" y="100437"/>
                </a:lnTo>
                <a:lnTo>
                  <a:pt x="437710" y="139133"/>
                </a:lnTo>
                <a:lnTo>
                  <a:pt x="450984" y="181895"/>
                </a:lnTo>
                <a:lnTo>
                  <a:pt x="455612" y="227805"/>
                </a:lnTo>
                <a:lnTo>
                  <a:pt x="450984" y="273717"/>
                </a:lnTo>
                <a:lnTo>
                  <a:pt x="437710" y="316479"/>
                </a:lnTo>
                <a:lnTo>
                  <a:pt x="416707" y="355175"/>
                </a:lnTo>
                <a:lnTo>
                  <a:pt x="388889" y="388890"/>
                </a:lnTo>
                <a:lnTo>
                  <a:pt x="355175" y="416707"/>
                </a:lnTo>
                <a:lnTo>
                  <a:pt x="316479" y="437711"/>
                </a:lnTo>
                <a:lnTo>
                  <a:pt x="273717" y="450985"/>
                </a:lnTo>
                <a:lnTo>
                  <a:pt x="227806" y="455613"/>
                </a:lnTo>
                <a:lnTo>
                  <a:pt x="181896" y="450985"/>
                </a:lnTo>
                <a:lnTo>
                  <a:pt x="139134" y="437711"/>
                </a:lnTo>
                <a:lnTo>
                  <a:pt x="100438" y="416707"/>
                </a:lnTo>
                <a:lnTo>
                  <a:pt x="66723" y="388890"/>
                </a:lnTo>
                <a:lnTo>
                  <a:pt x="38905" y="355175"/>
                </a:lnTo>
                <a:lnTo>
                  <a:pt x="17902" y="316479"/>
                </a:lnTo>
                <a:lnTo>
                  <a:pt x="4628" y="273717"/>
                </a:lnTo>
                <a:lnTo>
                  <a:pt x="0" y="227805"/>
                </a:lnTo>
                <a:lnTo>
                  <a:pt x="4628" y="181895"/>
                </a:lnTo>
                <a:lnTo>
                  <a:pt x="17902" y="139133"/>
                </a:lnTo>
                <a:lnTo>
                  <a:pt x="38905" y="100437"/>
                </a:lnTo>
                <a:lnTo>
                  <a:pt x="66723" y="66722"/>
                </a:lnTo>
                <a:lnTo>
                  <a:pt x="100438" y="38905"/>
                </a:lnTo>
                <a:lnTo>
                  <a:pt x="139134" y="17902"/>
                </a:lnTo>
                <a:lnTo>
                  <a:pt x="181896" y="4628"/>
                </a:lnTo>
                <a:lnTo>
                  <a:pt x="227806" y="0"/>
                </a:lnTo>
                <a:close/>
              </a:path>
            </a:pathLst>
          </a:custGeom>
          <a:ln w="25399">
            <a:solidFill>
              <a:srgbClr val="000000"/>
            </a:solidFill>
          </a:ln>
        </p:spPr>
        <p:txBody>
          <a:bodyPr wrap="square" lIns="0" tIns="0" rIns="0" bIns="0" rtlCol="0"/>
          <a:lstStyle/>
          <a:p>
            <a:endParaRPr sz="1588"/>
          </a:p>
        </p:txBody>
      </p:sp>
      <p:sp>
        <p:nvSpPr>
          <p:cNvPr id="29" name="object 29"/>
          <p:cNvSpPr txBox="1"/>
          <p:nvPr/>
        </p:nvSpPr>
        <p:spPr>
          <a:xfrm>
            <a:off x="4661060" y="4653243"/>
            <a:ext cx="282388" cy="325923"/>
          </a:xfrm>
          <a:prstGeom prst="rect">
            <a:avLst/>
          </a:prstGeom>
        </p:spPr>
        <p:txBody>
          <a:bodyPr vert="horz" wrap="square" lIns="0" tIns="0" rIns="0" bIns="0" rtlCol="0">
            <a:spAutoFit/>
          </a:bodyPr>
          <a:lstStyle/>
          <a:p>
            <a:pPr marL="11206"/>
            <a:r>
              <a:rPr sz="2118" b="1" spc="-243" dirty="0">
                <a:latin typeface="Arial"/>
                <a:cs typeface="Arial"/>
              </a:rPr>
              <a:t>=?</a:t>
            </a:r>
            <a:endParaRPr sz="2118">
              <a:latin typeface="Arial"/>
              <a:cs typeface="Arial"/>
            </a:endParaRPr>
          </a:p>
        </p:txBody>
      </p:sp>
      <p:sp>
        <p:nvSpPr>
          <p:cNvPr id="30" name="object 30"/>
          <p:cNvSpPr/>
          <p:nvPr/>
        </p:nvSpPr>
        <p:spPr>
          <a:xfrm>
            <a:off x="4759114" y="4478150"/>
            <a:ext cx="67235" cy="134471"/>
          </a:xfrm>
          <a:custGeom>
            <a:avLst/>
            <a:gdLst/>
            <a:ahLst/>
            <a:cxnLst/>
            <a:rect l="l" t="t" r="r" b="b"/>
            <a:pathLst>
              <a:path w="76200" h="152400">
                <a:moveTo>
                  <a:pt x="76200" y="0"/>
                </a:moveTo>
                <a:lnTo>
                  <a:pt x="0" y="0"/>
                </a:lnTo>
                <a:lnTo>
                  <a:pt x="12700" y="76200"/>
                </a:lnTo>
                <a:lnTo>
                  <a:pt x="38100" y="152400"/>
                </a:lnTo>
                <a:lnTo>
                  <a:pt x="50800" y="76200"/>
                </a:lnTo>
                <a:lnTo>
                  <a:pt x="76200" y="0"/>
                </a:lnTo>
                <a:close/>
              </a:path>
            </a:pathLst>
          </a:custGeom>
          <a:solidFill>
            <a:srgbClr val="000000"/>
          </a:solidFill>
        </p:spPr>
        <p:txBody>
          <a:bodyPr wrap="square" lIns="0" tIns="0" rIns="0" bIns="0" rtlCol="0"/>
          <a:lstStyle/>
          <a:p>
            <a:endParaRPr sz="1588"/>
          </a:p>
        </p:txBody>
      </p:sp>
      <p:sp>
        <p:nvSpPr>
          <p:cNvPr id="31" name="object 31"/>
          <p:cNvSpPr/>
          <p:nvPr/>
        </p:nvSpPr>
        <p:spPr>
          <a:xfrm>
            <a:off x="4759114" y="4478150"/>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32" name="object 32"/>
          <p:cNvSpPr/>
          <p:nvPr/>
        </p:nvSpPr>
        <p:spPr>
          <a:xfrm>
            <a:off x="4789930" y="4310062"/>
            <a:ext cx="1681" cy="168088"/>
          </a:xfrm>
          <a:custGeom>
            <a:avLst/>
            <a:gdLst/>
            <a:ahLst/>
            <a:cxnLst/>
            <a:rect l="l" t="t" r="r" b="b"/>
            <a:pathLst>
              <a:path w="1904" h="190500">
                <a:moveTo>
                  <a:pt x="1585" y="0"/>
                </a:moveTo>
                <a:lnTo>
                  <a:pt x="0" y="190499"/>
                </a:lnTo>
              </a:path>
            </a:pathLst>
          </a:custGeom>
          <a:ln w="12699">
            <a:solidFill>
              <a:srgbClr val="000000"/>
            </a:solidFill>
          </a:ln>
        </p:spPr>
        <p:txBody>
          <a:bodyPr wrap="square" lIns="0" tIns="0" rIns="0" bIns="0" rtlCol="0"/>
          <a:lstStyle/>
          <a:p>
            <a:endParaRPr sz="1588"/>
          </a:p>
        </p:txBody>
      </p:sp>
      <p:sp>
        <p:nvSpPr>
          <p:cNvPr id="33" name="object 33"/>
          <p:cNvSpPr/>
          <p:nvPr/>
        </p:nvSpPr>
        <p:spPr>
          <a:xfrm>
            <a:off x="4789929" y="5014632"/>
            <a:ext cx="1681" cy="770404"/>
          </a:xfrm>
          <a:custGeom>
            <a:avLst/>
            <a:gdLst/>
            <a:ahLst/>
            <a:cxnLst/>
            <a:rect l="l" t="t" r="r" b="b"/>
            <a:pathLst>
              <a:path w="1904" h="873125">
                <a:moveTo>
                  <a:pt x="1586" y="0"/>
                </a:moveTo>
                <a:lnTo>
                  <a:pt x="0" y="873124"/>
                </a:lnTo>
              </a:path>
            </a:pathLst>
          </a:custGeom>
          <a:ln w="12699">
            <a:solidFill>
              <a:srgbClr val="000000"/>
            </a:solidFill>
          </a:ln>
        </p:spPr>
        <p:txBody>
          <a:bodyPr wrap="square" lIns="0" tIns="0" rIns="0" bIns="0" rtlCol="0"/>
          <a:lstStyle/>
          <a:p>
            <a:endParaRPr sz="1588"/>
          </a:p>
        </p:txBody>
      </p:sp>
      <p:sp>
        <p:nvSpPr>
          <p:cNvPr id="34" name="object 34"/>
          <p:cNvSpPr/>
          <p:nvPr/>
        </p:nvSpPr>
        <p:spPr>
          <a:xfrm>
            <a:off x="5184936" y="5027239"/>
            <a:ext cx="201706" cy="200584"/>
          </a:xfrm>
          <a:custGeom>
            <a:avLst/>
            <a:gdLst/>
            <a:ahLst/>
            <a:cxnLst/>
            <a:rect l="l" t="t" r="r" b="b"/>
            <a:pathLst>
              <a:path w="228600" h="227329">
                <a:moveTo>
                  <a:pt x="228599" y="0"/>
                </a:moveTo>
                <a:lnTo>
                  <a:pt x="0" y="0"/>
                </a:lnTo>
                <a:lnTo>
                  <a:pt x="114299" y="227011"/>
                </a:lnTo>
                <a:lnTo>
                  <a:pt x="228599" y="0"/>
                </a:lnTo>
                <a:close/>
              </a:path>
            </a:pathLst>
          </a:custGeom>
          <a:ln w="25399">
            <a:solidFill>
              <a:srgbClr val="000000"/>
            </a:solidFill>
          </a:ln>
        </p:spPr>
        <p:txBody>
          <a:bodyPr wrap="square" lIns="0" tIns="0" rIns="0" bIns="0" rtlCol="0"/>
          <a:lstStyle/>
          <a:p>
            <a:endParaRPr sz="1588"/>
          </a:p>
        </p:txBody>
      </p:sp>
      <p:sp>
        <p:nvSpPr>
          <p:cNvPr id="35" name="object 35"/>
          <p:cNvSpPr/>
          <p:nvPr/>
        </p:nvSpPr>
        <p:spPr>
          <a:xfrm>
            <a:off x="5105094" y="5081868"/>
            <a:ext cx="134471" cy="67235"/>
          </a:xfrm>
          <a:custGeom>
            <a:avLst/>
            <a:gdLst/>
            <a:ahLst/>
            <a:cxnLst/>
            <a:rect l="l" t="t" r="r" b="b"/>
            <a:pathLst>
              <a:path w="152400" h="76200">
                <a:moveTo>
                  <a:pt x="0" y="0"/>
                </a:moveTo>
                <a:lnTo>
                  <a:pt x="0" y="76200"/>
                </a:lnTo>
                <a:lnTo>
                  <a:pt x="76200" y="50800"/>
                </a:lnTo>
                <a:lnTo>
                  <a:pt x="152400" y="38100"/>
                </a:lnTo>
                <a:lnTo>
                  <a:pt x="76200" y="12700"/>
                </a:lnTo>
                <a:lnTo>
                  <a:pt x="0" y="0"/>
                </a:lnTo>
                <a:close/>
              </a:path>
            </a:pathLst>
          </a:custGeom>
          <a:solidFill>
            <a:srgbClr val="000000"/>
          </a:solidFill>
        </p:spPr>
        <p:txBody>
          <a:bodyPr wrap="square" lIns="0" tIns="0" rIns="0" bIns="0" rtlCol="0"/>
          <a:lstStyle/>
          <a:p>
            <a:endParaRPr sz="1588"/>
          </a:p>
        </p:txBody>
      </p:sp>
      <p:sp>
        <p:nvSpPr>
          <p:cNvPr id="36" name="object 36"/>
          <p:cNvSpPr/>
          <p:nvPr/>
        </p:nvSpPr>
        <p:spPr>
          <a:xfrm>
            <a:off x="5105094" y="5081868"/>
            <a:ext cx="134471" cy="67235"/>
          </a:xfrm>
          <a:custGeom>
            <a:avLst/>
            <a:gdLst/>
            <a:ahLst/>
            <a:cxnLst/>
            <a:rect l="l" t="t" r="r" b="b"/>
            <a:pathLst>
              <a:path w="152400" h="76200">
                <a:moveTo>
                  <a:pt x="0" y="0"/>
                </a:moveTo>
                <a:lnTo>
                  <a:pt x="0" y="76200"/>
                </a:lnTo>
                <a:lnTo>
                  <a:pt x="152400" y="38100"/>
                </a:lnTo>
                <a:lnTo>
                  <a:pt x="0" y="0"/>
                </a:lnTo>
                <a:close/>
              </a:path>
            </a:pathLst>
          </a:custGeom>
          <a:solidFill>
            <a:srgbClr val="000000"/>
          </a:solidFill>
        </p:spPr>
        <p:txBody>
          <a:bodyPr wrap="square" lIns="0" tIns="0" rIns="0" bIns="0" rtlCol="0"/>
          <a:lstStyle/>
          <a:p>
            <a:endParaRPr sz="1588"/>
          </a:p>
        </p:txBody>
      </p:sp>
      <p:sp>
        <p:nvSpPr>
          <p:cNvPr id="37" name="object 37"/>
          <p:cNvSpPr/>
          <p:nvPr/>
        </p:nvSpPr>
        <p:spPr>
          <a:xfrm>
            <a:off x="4993035" y="5118286"/>
            <a:ext cx="112059" cy="1681"/>
          </a:xfrm>
          <a:custGeom>
            <a:avLst/>
            <a:gdLst/>
            <a:ahLst/>
            <a:cxnLst/>
            <a:rect l="l" t="t" r="r" b="b"/>
            <a:pathLst>
              <a:path w="127000" h="1904">
                <a:moveTo>
                  <a:pt x="0" y="0"/>
                </a:moveTo>
                <a:lnTo>
                  <a:pt x="126999" y="1587"/>
                </a:lnTo>
              </a:path>
            </a:pathLst>
          </a:custGeom>
          <a:ln w="12699">
            <a:solidFill>
              <a:srgbClr val="000000"/>
            </a:solidFill>
          </a:ln>
        </p:spPr>
        <p:txBody>
          <a:bodyPr wrap="square" lIns="0" tIns="0" rIns="0" bIns="0" rtlCol="0"/>
          <a:lstStyle/>
          <a:p>
            <a:endParaRPr sz="1588"/>
          </a:p>
        </p:txBody>
      </p:sp>
      <p:sp>
        <p:nvSpPr>
          <p:cNvPr id="38" name="object 38"/>
          <p:cNvSpPr/>
          <p:nvPr/>
        </p:nvSpPr>
        <p:spPr>
          <a:xfrm>
            <a:off x="4743704" y="5077665"/>
            <a:ext cx="100853" cy="100853"/>
          </a:xfrm>
          <a:custGeom>
            <a:avLst/>
            <a:gdLst/>
            <a:ahLst/>
            <a:cxnLst/>
            <a:rect l="l" t="t" r="r" b="b"/>
            <a:pathLst>
              <a:path w="114300" h="114300">
                <a:moveTo>
                  <a:pt x="57150" y="0"/>
                </a:moveTo>
                <a:lnTo>
                  <a:pt x="34904" y="4491"/>
                </a:lnTo>
                <a:lnTo>
                  <a:pt x="16738" y="16738"/>
                </a:lnTo>
                <a:lnTo>
                  <a:pt x="4491" y="34904"/>
                </a:lnTo>
                <a:lnTo>
                  <a:pt x="0" y="57150"/>
                </a:lnTo>
                <a:lnTo>
                  <a:pt x="4491" y="79395"/>
                </a:lnTo>
                <a:lnTo>
                  <a:pt x="16738" y="97561"/>
                </a:lnTo>
                <a:lnTo>
                  <a:pt x="34904" y="109808"/>
                </a:lnTo>
                <a:lnTo>
                  <a:pt x="57150" y="114300"/>
                </a:lnTo>
                <a:lnTo>
                  <a:pt x="79395" y="109808"/>
                </a:lnTo>
                <a:lnTo>
                  <a:pt x="97561" y="97561"/>
                </a:lnTo>
                <a:lnTo>
                  <a:pt x="109808" y="79395"/>
                </a:lnTo>
                <a:lnTo>
                  <a:pt x="114300" y="57150"/>
                </a:lnTo>
                <a:lnTo>
                  <a:pt x="109808" y="34904"/>
                </a:lnTo>
                <a:lnTo>
                  <a:pt x="97561" y="16738"/>
                </a:lnTo>
                <a:lnTo>
                  <a:pt x="79395" y="4491"/>
                </a:lnTo>
                <a:lnTo>
                  <a:pt x="57150" y="0"/>
                </a:lnTo>
                <a:close/>
              </a:path>
            </a:pathLst>
          </a:custGeom>
          <a:solidFill>
            <a:srgbClr val="000000"/>
          </a:solidFill>
        </p:spPr>
        <p:txBody>
          <a:bodyPr wrap="square" lIns="0" tIns="0" rIns="0" bIns="0" rtlCol="0"/>
          <a:lstStyle/>
          <a:p>
            <a:endParaRPr sz="1588"/>
          </a:p>
        </p:txBody>
      </p:sp>
      <p:sp>
        <p:nvSpPr>
          <p:cNvPr id="39" name="object 39"/>
          <p:cNvSpPr/>
          <p:nvPr/>
        </p:nvSpPr>
        <p:spPr>
          <a:xfrm>
            <a:off x="4743704" y="5077665"/>
            <a:ext cx="100853" cy="100853"/>
          </a:xfrm>
          <a:custGeom>
            <a:avLst/>
            <a:gdLst/>
            <a:ahLst/>
            <a:cxnLst/>
            <a:rect l="l" t="t" r="r" b="b"/>
            <a:pathLst>
              <a:path w="114300" h="114300">
                <a:moveTo>
                  <a:pt x="57149" y="0"/>
                </a:moveTo>
                <a:lnTo>
                  <a:pt x="79395" y="4491"/>
                </a:lnTo>
                <a:lnTo>
                  <a:pt x="97561" y="16738"/>
                </a:lnTo>
                <a:lnTo>
                  <a:pt x="109808" y="34904"/>
                </a:lnTo>
                <a:lnTo>
                  <a:pt x="114299" y="57149"/>
                </a:lnTo>
                <a:lnTo>
                  <a:pt x="109808" y="79395"/>
                </a:lnTo>
                <a:lnTo>
                  <a:pt x="97561" y="97561"/>
                </a:lnTo>
                <a:lnTo>
                  <a:pt x="79395" y="109808"/>
                </a:lnTo>
                <a:lnTo>
                  <a:pt x="57149" y="114299"/>
                </a:lnTo>
                <a:lnTo>
                  <a:pt x="34904" y="109808"/>
                </a:lnTo>
                <a:lnTo>
                  <a:pt x="16738" y="97561"/>
                </a:lnTo>
                <a:lnTo>
                  <a:pt x="4491" y="79395"/>
                </a:lnTo>
                <a:lnTo>
                  <a:pt x="0" y="57149"/>
                </a:lnTo>
                <a:lnTo>
                  <a:pt x="4491" y="34904"/>
                </a:lnTo>
                <a:lnTo>
                  <a:pt x="16738" y="16738"/>
                </a:lnTo>
                <a:lnTo>
                  <a:pt x="34904" y="4491"/>
                </a:lnTo>
                <a:lnTo>
                  <a:pt x="57149" y="0"/>
                </a:lnTo>
                <a:close/>
              </a:path>
            </a:pathLst>
          </a:custGeom>
          <a:ln w="12699">
            <a:solidFill>
              <a:srgbClr val="000000"/>
            </a:solidFill>
          </a:ln>
        </p:spPr>
        <p:txBody>
          <a:bodyPr wrap="square" lIns="0" tIns="0" rIns="0" bIns="0" rtlCol="0"/>
          <a:lstStyle/>
          <a:p>
            <a:endParaRPr sz="1588"/>
          </a:p>
        </p:txBody>
      </p:sp>
      <p:sp>
        <p:nvSpPr>
          <p:cNvPr id="40" name="object 40"/>
          <p:cNvSpPr/>
          <p:nvPr/>
        </p:nvSpPr>
        <p:spPr>
          <a:xfrm>
            <a:off x="5261976" y="5383025"/>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41" name="object 41"/>
          <p:cNvSpPr/>
          <p:nvPr/>
        </p:nvSpPr>
        <p:spPr>
          <a:xfrm>
            <a:off x="5261976" y="5383025"/>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42" name="object 42"/>
          <p:cNvSpPr/>
          <p:nvPr/>
        </p:nvSpPr>
        <p:spPr>
          <a:xfrm>
            <a:off x="5292793" y="5214937"/>
            <a:ext cx="1681" cy="168088"/>
          </a:xfrm>
          <a:custGeom>
            <a:avLst/>
            <a:gdLst/>
            <a:ahLst/>
            <a:cxnLst/>
            <a:rect l="l" t="t" r="r" b="b"/>
            <a:pathLst>
              <a:path w="1904" h="190500">
                <a:moveTo>
                  <a:pt x="1587" y="0"/>
                </a:moveTo>
                <a:lnTo>
                  <a:pt x="0" y="190499"/>
                </a:lnTo>
              </a:path>
            </a:pathLst>
          </a:custGeom>
          <a:ln w="12699">
            <a:solidFill>
              <a:srgbClr val="000000"/>
            </a:solidFill>
          </a:ln>
        </p:spPr>
        <p:txBody>
          <a:bodyPr wrap="square" lIns="0" tIns="0" rIns="0" bIns="0" rtlCol="0"/>
          <a:lstStyle/>
          <a:p>
            <a:endParaRPr sz="1588"/>
          </a:p>
        </p:txBody>
      </p:sp>
      <p:sp>
        <p:nvSpPr>
          <p:cNvPr id="43" name="object 43"/>
          <p:cNvSpPr/>
          <p:nvPr/>
        </p:nvSpPr>
        <p:spPr>
          <a:xfrm>
            <a:off x="5294194" y="4311462"/>
            <a:ext cx="1681" cy="704850"/>
          </a:xfrm>
          <a:custGeom>
            <a:avLst/>
            <a:gdLst/>
            <a:ahLst/>
            <a:cxnLst/>
            <a:rect l="l" t="t" r="r" b="b"/>
            <a:pathLst>
              <a:path w="1904" h="798829">
                <a:moveTo>
                  <a:pt x="1586" y="0"/>
                </a:moveTo>
                <a:lnTo>
                  <a:pt x="0" y="798512"/>
                </a:lnTo>
              </a:path>
            </a:pathLst>
          </a:custGeom>
          <a:ln w="12699">
            <a:solidFill>
              <a:srgbClr val="000000"/>
            </a:solidFill>
          </a:ln>
        </p:spPr>
        <p:txBody>
          <a:bodyPr wrap="square" lIns="0" tIns="0" rIns="0" bIns="0" rtlCol="0"/>
          <a:lstStyle/>
          <a:p>
            <a:endParaRPr sz="1588"/>
          </a:p>
        </p:txBody>
      </p:sp>
      <p:sp>
        <p:nvSpPr>
          <p:cNvPr id="44" name="object 44"/>
          <p:cNvSpPr/>
          <p:nvPr/>
        </p:nvSpPr>
        <p:spPr>
          <a:xfrm>
            <a:off x="4792730" y="5116886"/>
            <a:ext cx="200584" cy="1681"/>
          </a:xfrm>
          <a:custGeom>
            <a:avLst/>
            <a:gdLst/>
            <a:ahLst/>
            <a:cxnLst/>
            <a:rect l="l" t="t" r="r" b="b"/>
            <a:pathLst>
              <a:path w="227329" h="1904">
                <a:moveTo>
                  <a:pt x="227012" y="0"/>
                </a:moveTo>
                <a:lnTo>
                  <a:pt x="0" y="1587"/>
                </a:lnTo>
              </a:path>
            </a:pathLst>
          </a:custGeom>
          <a:ln w="12699">
            <a:solidFill>
              <a:srgbClr val="000000"/>
            </a:solidFill>
          </a:ln>
        </p:spPr>
        <p:txBody>
          <a:bodyPr wrap="square" lIns="0" tIns="0" rIns="0" bIns="0" rtlCol="0"/>
          <a:lstStyle/>
          <a:p>
            <a:endParaRPr sz="1588"/>
          </a:p>
        </p:txBody>
      </p:sp>
      <p:sp>
        <p:nvSpPr>
          <p:cNvPr id="45" name="object 45"/>
          <p:cNvSpPr/>
          <p:nvPr/>
        </p:nvSpPr>
        <p:spPr>
          <a:xfrm>
            <a:off x="3637118" y="5916705"/>
            <a:ext cx="509868" cy="11206"/>
          </a:xfrm>
          <a:custGeom>
            <a:avLst/>
            <a:gdLst/>
            <a:ahLst/>
            <a:cxnLst/>
            <a:rect l="l" t="t" r="r" b="b"/>
            <a:pathLst>
              <a:path w="577850" h="12700">
                <a:moveTo>
                  <a:pt x="577855" y="0"/>
                </a:moveTo>
                <a:lnTo>
                  <a:pt x="0" y="12165"/>
                </a:lnTo>
              </a:path>
            </a:pathLst>
          </a:custGeom>
          <a:ln w="12699">
            <a:solidFill>
              <a:srgbClr val="000000"/>
            </a:solidFill>
          </a:ln>
        </p:spPr>
        <p:txBody>
          <a:bodyPr wrap="square" lIns="0" tIns="0" rIns="0" bIns="0" rtlCol="0"/>
          <a:lstStyle/>
          <a:p>
            <a:endParaRPr sz="1588"/>
          </a:p>
        </p:txBody>
      </p:sp>
      <p:sp>
        <p:nvSpPr>
          <p:cNvPr id="46" name="object 46"/>
          <p:cNvSpPr/>
          <p:nvPr/>
        </p:nvSpPr>
        <p:spPr>
          <a:xfrm>
            <a:off x="3614711" y="5892886"/>
            <a:ext cx="68356" cy="67235"/>
          </a:xfrm>
          <a:custGeom>
            <a:avLst/>
            <a:gdLst/>
            <a:ahLst/>
            <a:cxnLst/>
            <a:rect l="l" t="t" r="r" b="b"/>
            <a:pathLst>
              <a:path w="77469" h="76200">
                <a:moveTo>
                  <a:pt x="75382" y="0"/>
                </a:moveTo>
                <a:lnTo>
                  <a:pt x="0" y="39695"/>
                </a:lnTo>
                <a:lnTo>
                  <a:pt x="76984" y="76183"/>
                </a:lnTo>
                <a:lnTo>
                  <a:pt x="75382" y="0"/>
                </a:lnTo>
                <a:close/>
              </a:path>
            </a:pathLst>
          </a:custGeom>
          <a:solidFill>
            <a:srgbClr val="000000"/>
          </a:solidFill>
        </p:spPr>
        <p:txBody>
          <a:bodyPr wrap="square" lIns="0" tIns="0" rIns="0" bIns="0" rtlCol="0"/>
          <a:lstStyle/>
          <a:p>
            <a:endParaRPr sz="1588"/>
          </a:p>
        </p:txBody>
      </p:sp>
      <p:sp>
        <p:nvSpPr>
          <p:cNvPr id="47" name="object 47"/>
          <p:cNvSpPr/>
          <p:nvPr/>
        </p:nvSpPr>
        <p:spPr>
          <a:xfrm>
            <a:off x="4883779" y="5518897"/>
            <a:ext cx="927287" cy="1681"/>
          </a:xfrm>
          <a:custGeom>
            <a:avLst/>
            <a:gdLst/>
            <a:ahLst/>
            <a:cxnLst/>
            <a:rect l="l" t="t" r="r" b="b"/>
            <a:pathLst>
              <a:path w="1050925" h="1904">
                <a:moveTo>
                  <a:pt x="0" y="0"/>
                </a:moveTo>
                <a:lnTo>
                  <a:pt x="1050923" y="1587"/>
                </a:lnTo>
              </a:path>
            </a:pathLst>
          </a:custGeom>
          <a:ln w="25399">
            <a:solidFill>
              <a:srgbClr val="000000"/>
            </a:solidFill>
          </a:ln>
        </p:spPr>
        <p:txBody>
          <a:bodyPr wrap="square" lIns="0" tIns="0" rIns="0" bIns="0" rtlCol="0"/>
          <a:lstStyle/>
          <a:p>
            <a:endParaRPr sz="1588"/>
          </a:p>
        </p:txBody>
      </p:sp>
      <p:sp>
        <p:nvSpPr>
          <p:cNvPr id="48" name="object 48"/>
          <p:cNvSpPr/>
          <p:nvPr/>
        </p:nvSpPr>
        <p:spPr>
          <a:xfrm>
            <a:off x="4177807" y="5518897"/>
            <a:ext cx="526676" cy="1681"/>
          </a:xfrm>
          <a:custGeom>
            <a:avLst/>
            <a:gdLst/>
            <a:ahLst/>
            <a:cxnLst/>
            <a:rect l="l" t="t" r="r" b="b"/>
            <a:pathLst>
              <a:path w="596900" h="1904">
                <a:moveTo>
                  <a:pt x="596899" y="0"/>
                </a:moveTo>
                <a:lnTo>
                  <a:pt x="0" y="1587"/>
                </a:lnTo>
              </a:path>
            </a:pathLst>
          </a:custGeom>
          <a:ln w="25399">
            <a:solidFill>
              <a:srgbClr val="000000"/>
            </a:solidFill>
          </a:ln>
        </p:spPr>
        <p:txBody>
          <a:bodyPr wrap="square" lIns="0" tIns="0" rIns="0" bIns="0" rtlCol="0"/>
          <a:lstStyle/>
          <a:p>
            <a:endParaRPr sz="1588"/>
          </a:p>
        </p:txBody>
      </p:sp>
      <p:sp>
        <p:nvSpPr>
          <p:cNvPr id="49" name="object 49"/>
          <p:cNvSpPr/>
          <p:nvPr/>
        </p:nvSpPr>
        <p:spPr>
          <a:xfrm>
            <a:off x="5049064" y="3919258"/>
            <a:ext cx="100853" cy="189379"/>
          </a:xfrm>
          <a:custGeom>
            <a:avLst/>
            <a:gdLst/>
            <a:ahLst/>
            <a:cxnLst/>
            <a:rect l="l" t="t" r="r" b="b"/>
            <a:pathLst>
              <a:path w="114300" h="214629">
                <a:moveTo>
                  <a:pt x="114300" y="0"/>
                </a:moveTo>
                <a:lnTo>
                  <a:pt x="0" y="0"/>
                </a:lnTo>
                <a:lnTo>
                  <a:pt x="50800" y="214312"/>
                </a:lnTo>
                <a:lnTo>
                  <a:pt x="114300" y="0"/>
                </a:lnTo>
                <a:close/>
              </a:path>
            </a:pathLst>
          </a:custGeom>
          <a:solidFill>
            <a:srgbClr val="000000"/>
          </a:solidFill>
        </p:spPr>
        <p:txBody>
          <a:bodyPr wrap="square" lIns="0" tIns="0" rIns="0" bIns="0" rtlCol="0"/>
          <a:lstStyle/>
          <a:p>
            <a:endParaRPr sz="1588"/>
          </a:p>
        </p:txBody>
      </p:sp>
      <p:sp>
        <p:nvSpPr>
          <p:cNvPr id="50" name="object 50"/>
          <p:cNvSpPr/>
          <p:nvPr/>
        </p:nvSpPr>
        <p:spPr>
          <a:xfrm>
            <a:off x="5049064" y="3919258"/>
            <a:ext cx="100853" cy="189379"/>
          </a:xfrm>
          <a:custGeom>
            <a:avLst/>
            <a:gdLst/>
            <a:ahLst/>
            <a:cxnLst/>
            <a:rect l="l" t="t" r="r" b="b"/>
            <a:pathLst>
              <a:path w="114300" h="214629">
                <a:moveTo>
                  <a:pt x="114300" y="0"/>
                </a:moveTo>
                <a:lnTo>
                  <a:pt x="0" y="0"/>
                </a:lnTo>
                <a:lnTo>
                  <a:pt x="50800" y="214312"/>
                </a:lnTo>
                <a:lnTo>
                  <a:pt x="114300" y="0"/>
                </a:lnTo>
                <a:close/>
              </a:path>
            </a:pathLst>
          </a:custGeom>
          <a:solidFill>
            <a:srgbClr val="000000"/>
          </a:solidFill>
        </p:spPr>
        <p:txBody>
          <a:bodyPr wrap="square" lIns="0" tIns="0" rIns="0" bIns="0" rtlCol="0"/>
          <a:lstStyle/>
          <a:p>
            <a:endParaRPr sz="1588"/>
          </a:p>
        </p:txBody>
      </p:sp>
      <p:sp>
        <p:nvSpPr>
          <p:cNvPr id="51" name="object 51"/>
          <p:cNvSpPr/>
          <p:nvPr/>
        </p:nvSpPr>
        <p:spPr>
          <a:xfrm>
            <a:off x="5092489" y="3795991"/>
            <a:ext cx="1681" cy="134471"/>
          </a:xfrm>
          <a:custGeom>
            <a:avLst/>
            <a:gdLst/>
            <a:ahLst/>
            <a:cxnLst/>
            <a:rect l="l" t="t" r="r" b="b"/>
            <a:pathLst>
              <a:path w="1904" h="152400">
                <a:moveTo>
                  <a:pt x="1586" y="0"/>
                </a:moveTo>
                <a:lnTo>
                  <a:pt x="0" y="152399"/>
                </a:lnTo>
              </a:path>
            </a:pathLst>
          </a:custGeom>
          <a:ln w="25399">
            <a:solidFill>
              <a:srgbClr val="000000"/>
            </a:solidFill>
          </a:ln>
        </p:spPr>
        <p:txBody>
          <a:bodyPr wrap="square" lIns="0" tIns="0" rIns="0" bIns="0" rtlCol="0"/>
          <a:lstStyle/>
          <a:p>
            <a:endParaRPr sz="1588"/>
          </a:p>
        </p:txBody>
      </p:sp>
      <p:sp>
        <p:nvSpPr>
          <p:cNvPr id="52" name="object 52"/>
          <p:cNvSpPr/>
          <p:nvPr/>
        </p:nvSpPr>
        <p:spPr>
          <a:xfrm>
            <a:off x="4254849" y="2868706"/>
            <a:ext cx="134471" cy="67235"/>
          </a:xfrm>
          <a:custGeom>
            <a:avLst/>
            <a:gdLst/>
            <a:ahLst/>
            <a:cxnLst/>
            <a:rect l="l" t="t" r="r" b="b"/>
            <a:pathLst>
              <a:path w="152400" h="76200">
                <a:moveTo>
                  <a:pt x="0" y="0"/>
                </a:moveTo>
                <a:lnTo>
                  <a:pt x="0" y="76200"/>
                </a:lnTo>
                <a:lnTo>
                  <a:pt x="152400" y="38100"/>
                </a:lnTo>
                <a:lnTo>
                  <a:pt x="0" y="0"/>
                </a:lnTo>
                <a:close/>
              </a:path>
            </a:pathLst>
          </a:custGeom>
          <a:solidFill>
            <a:srgbClr val="000000"/>
          </a:solidFill>
        </p:spPr>
        <p:txBody>
          <a:bodyPr wrap="square" lIns="0" tIns="0" rIns="0" bIns="0" rtlCol="0"/>
          <a:lstStyle/>
          <a:p>
            <a:endParaRPr sz="1588"/>
          </a:p>
        </p:txBody>
      </p:sp>
      <p:sp>
        <p:nvSpPr>
          <p:cNvPr id="53" name="object 53"/>
          <p:cNvSpPr/>
          <p:nvPr/>
        </p:nvSpPr>
        <p:spPr>
          <a:xfrm>
            <a:off x="4254849" y="2868706"/>
            <a:ext cx="134471" cy="67235"/>
          </a:xfrm>
          <a:custGeom>
            <a:avLst/>
            <a:gdLst/>
            <a:ahLst/>
            <a:cxnLst/>
            <a:rect l="l" t="t" r="r" b="b"/>
            <a:pathLst>
              <a:path w="152400" h="76200">
                <a:moveTo>
                  <a:pt x="0" y="0"/>
                </a:moveTo>
                <a:lnTo>
                  <a:pt x="0" y="76200"/>
                </a:lnTo>
                <a:lnTo>
                  <a:pt x="152400" y="38100"/>
                </a:lnTo>
                <a:lnTo>
                  <a:pt x="0" y="0"/>
                </a:lnTo>
                <a:close/>
              </a:path>
            </a:pathLst>
          </a:custGeom>
          <a:solidFill>
            <a:srgbClr val="000000"/>
          </a:solidFill>
        </p:spPr>
        <p:txBody>
          <a:bodyPr wrap="square" lIns="0" tIns="0" rIns="0" bIns="0" rtlCol="0"/>
          <a:lstStyle/>
          <a:p>
            <a:endParaRPr sz="1588"/>
          </a:p>
        </p:txBody>
      </p:sp>
      <p:sp>
        <p:nvSpPr>
          <p:cNvPr id="54" name="object 54"/>
          <p:cNvSpPr/>
          <p:nvPr/>
        </p:nvSpPr>
        <p:spPr>
          <a:xfrm>
            <a:off x="4187613" y="2902323"/>
            <a:ext cx="67235" cy="1681"/>
          </a:xfrm>
          <a:custGeom>
            <a:avLst/>
            <a:gdLst/>
            <a:ahLst/>
            <a:cxnLst/>
            <a:rect l="l" t="t" r="r" b="b"/>
            <a:pathLst>
              <a:path w="76200" h="1904">
                <a:moveTo>
                  <a:pt x="0" y="0"/>
                </a:moveTo>
                <a:lnTo>
                  <a:pt x="76199" y="1587"/>
                </a:lnTo>
              </a:path>
            </a:pathLst>
          </a:custGeom>
          <a:ln w="12699">
            <a:solidFill>
              <a:srgbClr val="000000"/>
            </a:solidFill>
          </a:ln>
        </p:spPr>
        <p:txBody>
          <a:bodyPr wrap="square" lIns="0" tIns="0" rIns="0" bIns="0" rtlCol="0"/>
          <a:lstStyle/>
          <a:p>
            <a:endParaRPr sz="1588"/>
          </a:p>
        </p:txBody>
      </p:sp>
      <p:sp>
        <p:nvSpPr>
          <p:cNvPr id="55" name="object 55"/>
          <p:cNvSpPr/>
          <p:nvPr/>
        </p:nvSpPr>
        <p:spPr>
          <a:xfrm>
            <a:off x="4186212" y="2199154"/>
            <a:ext cx="1681" cy="704850"/>
          </a:xfrm>
          <a:custGeom>
            <a:avLst/>
            <a:gdLst/>
            <a:ahLst/>
            <a:cxnLst/>
            <a:rect l="l" t="t" r="r" b="b"/>
            <a:pathLst>
              <a:path w="1905" h="798829">
                <a:moveTo>
                  <a:pt x="1587" y="798511"/>
                </a:moveTo>
                <a:lnTo>
                  <a:pt x="0" y="0"/>
                </a:lnTo>
              </a:path>
            </a:pathLst>
          </a:custGeom>
          <a:ln w="12699">
            <a:solidFill>
              <a:srgbClr val="000000"/>
            </a:solidFill>
          </a:ln>
        </p:spPr>
        <p:txBody>
          <a:bodyPr wrap="square" lIns="0" tIns="0" rIns="0" bIns="0" rtlCol="0"/>
          <a:lstStyle/>
          <a:p>
            <a:endParaRPr sz="1588"/>
          </a:p>
        </p:txBody>
      </p:sp>
      <p:sp>
        <p:nvSpPr>
          <p:cNvPr id="56" name="object 56"/>
          <p:cNvSpPr/>
          <p:nvPr/>
        </p:nvSpPr>
        <p:spPr>
          <a:xfrm>
            <a:off x="3279937" y="2199154"/>
            <a:ext cx="1681" cy="2238375"/>
          </a:xfrm>
          <a:custGeom>
            <a:avLst/>
            <a:gdLst/>
            <a:ahLst/>
            <a:cxnLst/>
            <a:rect l="l" t="t" r="r" b="b"/>
            <a:pathLst>
              <a:path w="1905" h="2536825">
                <a:moveTo>
                  <a:pt x="1586" y="0"/>
                </a:moveTo>
                <a:lnTo>
                  <a:pt x="0" y="2536824"/>
                </a:lnTo>
              </a:path>
            </a:pathLst>
          </a:custGeom>
          <a:ln w="12699">
            <a:solidFill>
              <a:srgbClr val="000000"/>
            </a:solidFill>
          </a:ln>
        </p:spPr>
        <p:txBody>
          <a:bodyPr wrap="square" lIns="0" tIns="0" rIns="0" bIns="0" rtlCol="0"/>
          <a:lstStyle/>
          <a:p>
            <a:endParaRPr sz="1588"/>
          </a:p>
        </p:txBody>
      </p:sp>
      <p:sp>
        <p:nvSpPr>
          <p:cNvPr id="57" name="object 57"/>
          <p:cNvSpPr txBox="1"/>
          <p:nvPr/>
        </p:nvSpPr>
        <p:spPr>
          <a:xfrm>
            <a:off x="4001315" y="2428875"/>
            <a:ext cx="110938" cy="244362"/>
          </a:xfrm>
          <a:prstGeom prst="rect">
            <a:avLst/>
          </a:prstGeom>
        </p:spPr>
        <p:txBody>
          <a:bodyPr vert="horz" wrap="square" lIns="0" tIns="0" rIns="0" bIns="0" rtlCol="0">
            <a:spAutoFit/>
          </a:bodyPr>
          <a:lstStyle/>
          <a:p>
            <a:pPr marL="11206"/>
            <a:r>
              <a:rPr lang="en-US" sz="1588" b="1" spc="-185" dirty="0">
                <a:latin typeface="Arial"/>
                <a:cs typeface="Arial"/>
              </a:rPr>
              <a:t>t</a:t>
            </a:r>
            <a:endParaRPr sz="1588" dirty="0">
              <a:latin typeface="Arial"/>
              <a:cs typeface="Arial"/>
            </a:endParaRPr>
          </a:p>
        </p:txBody>
      </p:sp>
      <p:sp>
        <p:nvSpPr>
          <p:cNvPr id="58" name="object 58"/>
          <p:cNvSpPr/>
          <p:nvPr/>
        </p:nvSpPr>
        <p:spPr>
          <a:xfrm>
            <a:off x="4142789" y="2500312"/>
            <a:ext cx="99732" cy="99732"/>
          </a:xfrm>
          <a:custGeom>
            <a:avLst/>
            <a:gdLst/>
            <a:ahLst/>
            <a:cxnLst/>
            <a:rect l="l" t="t" r="r" b="b"/>
            <a:pathLst>
              <a:path w="113030" h="113030">
                <a:moveTo>
                  <a:pt x="112711" y="0"/>
                </a:moveTo>
                <a:lnTo>
                  <a:pt x="0" y="112711"/>
                </a:lnTo>
              </a:path>
            </a:pathLst>
          </a:custGeom>
          <a:ln w="12699">
            <a:solidFill>
              <a:srgbClr val="000000"/>
            </a:solidFill>
          </a:ln>
        </p:spPr>
        <p:txBody>
          <a:bodyPr wrap="square" lIns="0" tIns="0" rIns="0" bIns="0" rtlCol="0"/>
          <a:lstStyle/>
          <a:p>
            <a:endParaRPr sz="1588"/>
          </a:p>
        </p:txBody>
      </p:sp>
      <p:sp>
        <p:nvSpPr>
          <p:cNvPr id="59" name="object 59"/>
          <p:cNvSpPr/>
          <p:nvPr/>
        </p:nvSpPr>
        <p:spPr>
          <a:xfrm>
            <a:off x="3784201" y="1595436"/>
            <a:ext cx="1681" cy="201706"/>
          </a:xfrm>
          <a:custGeom>
            <a:avLst/>
            <a:gdLst/>
            <a:ahLst/>
            <a:cxnLst/>
            <a:rect l="l" t="t" r="r" b="b"/>
            <a:pathLst>
              <a:path w="1905" h="228600">
                <a:moveTo>
                  <a:pt x="1587" y="0"/>
                </a:moveTo>
                <a:lnTo>
                  <a:pt x="0" y="228599"/>
                </a:lnTo>
              </a:path>
            </a:pathLst>
          </a:custGeom>
          <a:ln w="12699">
            <a:solidFill>
              <a:srgbClr val="000000"/>
            </a:solidFill>
          </a:ln>
        </p:spPr>
        <p:txBody>
          <a:bodyPr wrap="square" lIns="0" tIns="0" rIns="0" bIns="0" rtlCol="0"/>
          <a:lstStyle/>
          <a:p>
            <a:endParaRPr sz="1588"/>
          </a:p>
        </p:txBody>
      </p:sp>
      <p:sp>
        <p:nvSpPr>
          <p:cNvPr id="60" name="object 60"/>
          <p:cNvSpPr/>
          <p:nvPr/>
        </p:nvSpPr>
        <p:spPr>
          <a:xfrm>
            <a:off x="4400524" y="2489106"/>
            <a:ext cx="84044" cy="409015"/>
          </a:xfrm>
          <a:custGeom>
            <a:avLst/>
            <a:gdLst/>
            <a:ahLst/>
            <a:cxnLst/>
            <a:rect l="l" t="t" r="r" b="b"/>
            <a:pathLst>
              <a:path w="95250" h="463550">
                <a:moveTo>
                  <a:pt x="95249" y="0"/>
                </a:moveTo>
                <a:lnTo>
                  <a:pt x="95249" y="170"/>
                </a:lnTo>
                <a:lnTo>
                  <a:pt x="95253" y="363"/>
                </a:lnTo>
                <a:lnTo>
                  <a:pt x="95253" y="556"/>
                </a:lnTo>
                <a:lnTo>
                  <a:pt x="94007" y="75655"/>
                </a:lnTo>
                <a:lnTo>
                  <a:pt x="90397" y="146895"/>
                </a:lnTo>
                <a:lnTo>
                  <a:pt x="84622" y="213325"/>
                </a:lnTo>
                <a:lnTo>
                  <a:pt x="76875" y="273991"/>
                </a:lnTo>
                <a:lnTo>
                  <a:pt x="67354" y="327939"/>
                </a:lnTo>
                <a:lnTo>
                  <a:pt x="56256" y="374217"/>
                </a:lnTo>
                <a:lnTo>
                  <a:pt x="43774" y="411870"/>
                </a:lnTo>
                <a:lnTo>
                  <a:pt x="15450" y="457489"/>
                </a:lnTo>
                <a:lnTo>
                  <a:pt x="0" y="463549"/>
                </a:lnTo>
              </a:path>
            </a:pathLst>
          </a:custGeom>
          <a:ln w="12699">
            <a:solidFill>
              <a:srgbClr val="000000"/>
            </a:solidFill>
          </a:ln>
        </p:spPr>
        <p:txBody>
          <a:bodyPr wrap="square" lIns="0" tIns="0" rIns="0" bIns="0" rtlCol="0"/>
          <a:lstStyle/>
          <a:p>
            <a:endParaRPr sz="1588"/>
          </a:p>
        </p:txBody>
      </p:sp>
      <p:sp>
        <p:nvSpPr>
          <p:cNvPr id="61" name="object 61"/>
          <p:cNvSpPr/>
          <p:nvPr/>
        </p:nvSpPr>
        <p:spPr>
          <a:xfrm>
            <a:off x="4400524" y="2891098"/>
            <a:ext cx="89647" cy="413497"/>
          </a:xfrm>
          <a:custGeom>
            <a:avLst/>
            <a:gdLst/>
            <a:ahLst/>
            <a:cxnLst/>
            <a:rect l="l" t="t" r="r" b="b"/>
            <a:pathLst>
              <a:path w="101600" h="468629">
                <a:moveTo>
                  <a:pt x="5" y="0"/>
                </a:moveTo>
                <a:lnTo>
                  <a:pt x="0" y="468335"/>
                </a:lnTo>
                <a:lnTo>
                  <a:pt x="101605" y="468335"/>
                </a:lnTo>
                <a:lnTo>
                  <a:pt x="100275" y="392368"/>
                </a:lnTo>
                <a:lnTo>
                  <a:pt x="96425" y="320304"/>
                </a:lnTo>
                <a:lnTo>
                  <a:pt x="90264" y="253107"/>
                </a:lnTo>
                <a:lnTo>
                  <a:pt x="82001" y="191741"/>
                </a:lnTo>
                <a:lnTo>
                  <a:pt x="71846" y="137171"/>
                </a:lnTo>
                <a:lnTo>
                  <a:pt x="60007" y="90360"/>
                </a:lnTo>
                <a:lnTo>
                  <a:pt x="46695" y="52274"/>
                </a:lnTo>
                <a:lnTo>
                  <a:pt x="16484" y="6129"/>
                </a:lnTo>
                <a:lnTo>
                  <a:pt x="5" y="0"/>
                </a:lnTo>
                <a:close/>
              </a:path>
            </a:pathLst>
          </a:custGeom>
          <a:solidFill>
            <a:srgbClr val="FFFFFF"/>
          </a:solidFill>
        </p:spPr>
        <p:txBody>
          <a:bodyPr wrap="square" lIns="0" tIns="0" rIns="0" bIns="0" rtlCol="0"/>
          <a:lstStyle/>
          <a:p>
            <a:endParaRPr sz="1588"/>
          </a:p>
        </p:txBody>
      </p:sp>
      <p:sp>
        <p:nvSpPr>
          <p:cNvPr id="62" name="object 62"/>
          <p:cNvSpPr/>
          <p:nvPr/>
        </p:nvSpPr>
        <p:spPr>
          <a:xfrm>
            <a:off x="4400524" y="2896701"/>
            <a:ext cx="84044" cy="407894"/>
          </a:xfrm>
          <a:custGeom>
            <a:avLst/>
            <a:gdLst/>
            <a:ahLst/>
            <a:cxnLst/>
            <a:rect l="l" t="t" r="r" b="b"/>
            <a:pathLst>
              <a:path w="95250" h="462279">
                <a:moveTo>
                  <a:pt x="5" y="0"/>
                </a:moveTo>
                <a:lnTo>
                  <a:pt x="0" y="461985"/>
                </a:lnTo>
                <a:lnTo>
                  <a:pt x="95255" y="461985"/>
                </a:lnTo>
                <a:lnTo>
                  <a:pt x="94008" y="387048"/>
                </a:lnTo>
                <a:lnTo>
                  <a:pt x="90399" y="315961"/>
                </a:lnTo>
                <a:lnTo>
                  <a:pt x="84623" y="249675"/>
                </a:lnTo>
                <a:lnTo>
                  <a:pt x="76876" y="189141"/>
                </a:lnTo>
                <a:lnTo>
                  <a:pt x="67356" y="135311"/>
                </a:lnTo>
                <a:lnTo>
                  <a:pt x="56257" y="89135"/>
                </a:lnTo>
                <a:lnTo>
                  <a:pt x="43777" y="51565"/>
                </a:lnTo>
                <a:lnTo>
                  <a:pt x="15454" y="6046"/>
                </a:lnTo>
                <a:lnTo>
                  <a:pt x="5" y="0"/>
                </a:lnTo>
                <a:close/>
              </a:path>
            </a:pathLst>
          </a:custGeom>
          <a:solidFill>
            <a:srgbClr val="FFFFFF"/>
          </a:solidFill>
        </p:spPr>
        <p:txBody>
          <a:bodyPr wrap="square" lIns="0" tIns="0" rIns="0" bIns="0" rtlCol="0"/>
          <a:lstStyle/>
          <a:p>
            <a:endParaRPr sz="1588"/>
          </a:p>
        </p:txBody>
      </p:sp>
      <p:sp>
        <p:nvSpPr>
          <p:cNvPr id="63" name="object 63"/>
          <p:cNvSpPr/>
          <p:nvPr/>
        </p:nvSpPr>
        <p:spPr>
          <a:xfrm>
            <a:off x="4400528" y="2896701"/>
            <a:ext cx="84044" cy="407894"/>
          </a:xfrm>
          <a:custGeom>
            <a:avLst/>
            <a:gdLst/>
            <a:ahLst/>
            <a:cxnLst/>
            <a:rect l="l" t="t" r="r" b="b"/>
            <a:pathLst>
              <a:path w="95250" h="462279">
                <a:moveTo>
                  <a:pt x="0" y="0"/>
                </a:moveTo>
                <a:lnTo>
                  <a:pt x="30105" y="23552"/>
                </a:lnTo>
                <a:lnTo>
                  <a:pt x="56252" y="89135"/>
                </a:lnTo>
                <a:lnTo>
                  <a:pt x="67351" y="135311"/>
                </a:lnTo>
                <a:lnTo>
                  <a:pt x="76871" y="189141"/>
                </a:lnTo>
                <a:lnTo>
                  <a:pt x="84618" y="249675"/>
                </a:lnTo>
                <a:lnTo>
                  <a:pt x="90393" y="315960"/>
                </a:lnTo>
                <a:lnTo>
                  <a:pt x="94003" y="387047"/>
                </a:lnTo>
                <a:lnTo>
                  <a:pt x="95249" y="461984"/>
                </a:lnTo>
              </a:path>
            </a:pathLst>
          </a:custGeom>
          <a:ln w="12699">
            <a:solidFill>
              <a:srgbClr val="000000"/>
            </a:solidFill>
          </a:ln>
        </p:spPr>
        <p:txBody>
          <a:bodyPr wrap="square" lIns="0" tIns="0" rIns="0" bIns="0" rtlCol="0"/>
          <a:lstStyle/>
          <a:p>
            <a:endParaRPr sz="1588"/>
          </a:p>
        </p:txBody>
      </p:sp>
      <p:sp>
        <p:nvSpPr>
          <p:cNvPr id="64" name="object 64"/>
          <p:cNvSpPr/>
          <p:nvPr/>
        </p:nvSpPr>
        <p:spPr>
          <a:xfrm>
            <a:off x="4478969" y="3293128"/>
            <a:ext cx="89647" cy="413497"/>
          </a:xfrm>
          <a:custGeom>
            <a:avLst/>
            <a:gdLst/>
            <a:ahLst/>
            <a:cxnLst/>
            <a:rect l="l" t="t" r="r" b="b"/>
            <a:pathLst>
              <a:path w="101600" h="468629">
                <a:moveTo>
                  <a:pt x="101596" y="0"/>
                </a:moveTo>
                <a:lnTo>
                  <a:pt x="0" y="0"/>
                </a:lnTo>
                <a:lnTo>
                  <a:pt x="1329" y="75960"/>
                </a:lnTo>
                <a:lnTo>
                  <a:pt x="5179" y="148020"/>
                </a:lnTo>
                <a:lnTo>
                  <a:pt x="11339" y="215213"/>
                </a:lnTo>
                <a:lnTo>
                  <a:pt x="19601" y="276575"/>
                </a:lnTo>
                <a:lnTo>
                  <a:pt x="29756" y="331144"/>
                </a:lnTo>
                <a:lnTo>
                  <a:pt x="41594" y="377953"/>
                </a:lnTo>
                <a:lnTo>
                  <a:pt x="54906" y="416038"/>
                </a:lnTo>
                <a:lnTo>
                  <a:pt x="85116" y="462182"/>
                </a:lnTo>
                <a:lnTo>
                  <a:pt x="101596" y="468312"/>
                </a:lnTo>
                <a:lnTo>
                  <a:pt x="101596" y="0"/>
                </a:lnTo>
                <a:close/>
              </a:path>
            </a:pathLst>
          </a:custGeom>
          <a:solidFill>
            <a:srgbClr val="FFFFFF"/>
          </a:solidFill>
        </p:spPr>
        <p:txBody>
          <a:bodyPr wrap="square" lIns="0" tIns="0" rIns="0" bIns="0" rtlCol="0"/>
          <a:lstStyle/>
          <a:p>
            <a:endParaRPr sz="1588"/>
          </a:p>
        </p:txBody>
      </p:sp>
      <p:sp>
        <p:nvSpPr>
          <p:cNvPr id="65" name="object 65"/>
          <p:cNvSpPr/>
          <p:nvPr/>
        </p:nvSpPr>
        <p:spPr>
          <a:xfrm>
            <a:off x="4484572" y="3293128"/>
            <a:ext cx="84044" cy="407894"/>
          </a:xfrm>
          <a:custGeom>
            <a:avLst/>
            <a:gdLst/>
            <a:ahLst/>
            <a:cxnLst/>
            <a:rect l="l" t="t" r="r" b="b"/>
            <a:pathLst>
              <a:path w="95250" h="462279">
                <a:moveTo>
                  <a:pt x="95246" y="0"/>
                </a:moveTo>
                <a:lnTo>
                  <a:pt x="0" y="0"/>
                </a:lnTo>
                <a:lnTo>
                  <a:pt x="1246" y="74930"/>
                </a:lnTo>
                <a:lnTo>
                  <a:pt x="4855" y="146012"/>
                </a:lnTo>
                <a:lnTo>
                  <a:pt x="10630" y="212294"/>
                </a:lnTo>
                <a:lnTo>
                  <a:pt x="18376" y="272825"/>
                </a:lnTo>
                <a:lnTo>
                  <a:pt x="27896" y="326653"/>
                </a:lnTo>
                <a:lnTo>
                  <a:pt x="38994" y="372828"/>
                </a:lnTo>
                <a:lnTo>
                  <a:pt x="51474" y="410397"/>
                </a:lnTo>
                <a:lnTo>
                  <a:pt x="79796" y="455915"/>
                </a:lnTo>
                <a:lnTo>
                  <a:pt x="95246" y="461962"/>
                </a:lnTo>
                <a:lnTo>
                  <a:pt x="95246" y="0"/>
                </a:lnTo>
                <a:close/>
              </a:path>
            </a:pathLst>
          </a:custGeom>
          <a:solidFill>
            <a:srgbClr val="FFFFFF"/>
          </a:solidFill>
        </p:spPr>
        <p:txBody>
          <a:bodyPr wrap="square" lIns="0" tIns="0" rIns="0" bIns="0" rtlCol="0"/>
          <a:lstStyle/>
          <a:p>
            <a:endParaRPr sz="1588"/>
          </a:p>
        </p:txBody>
      </p:sp>
      <p:sp>
        <p:nvSpPr>
          <p:cNvPr id="66" name="object 66"/>
          <p:cNvSpPr/>
          <p:nvPr/>
        </p:nvSpPr>
        <p:spPr>
          <a:xfrm>
            <a:off x="4484572" y="3293128"/>
            <a:ext cx="84044" cy="407894"/>
          </a:xfrm>
          <a:custGeom>
            <a:avLst/>
            <a:gdLst/>
            <a:ahLst/>
            <a:cxnLst/>
            <a:rect l="l" t="t" r="r" b="b"/>
            <a:pathLst>
              <a:path w="95250" h="462279">
                <a:moveTo>
                  <a:pt x="95245" y="461961"/>
                </a:moveTo>
                <a:lnTo>
                  <a:pt x="65140" y="438410"/>
                </a:lnTo>
                <a:lnTo>
                  <a:pt x="38994" y="372827"/>
                </a:lnTo>
                <a:lnTo>
                  <a:pt x="27896" y="326653"/>
                </a:lnTo>
                <a:lnTo>
                  <a:pt x="18376" y="272825"/>
                </a:lnTo>
                <a:lnTo>
                  <a:pt x="10630" y="212294"/>
                </a:lnTo>
                <a:lnTo>
                  <a:pt x="4855" y="146012"/>
                </a:lnTo>
                <a:lnTo>
                  <a:pt x="1246" y="74930"/>
                </a:lnTo>
                <a:lnTo>
                  <a:pt x="0" y="0"/>
                </a:lnTo>
              </a:path>
            </a:pathLst>
          </a:custGeom>
          <a:ln w="12699">
            <a:solidFill>
              <a:srgbClr val="000000"/>
            </a:solidFill>
          </a:ln>
        </p:spPr>
        <p:txBody>
          <a:bodyPr wrap="square" lIns="0" tIns="0" rIns="0" bIns="0" rtlCol="0"/>
          <a:lstStyle/>
          <a:p>
            <a:endParaRPr sz="1588"/>
          </a:p>
        </p:txBody>
      </p:sp>
      <p:sp>
        <p:nvSpPr>
          <p:cNvPr id="67" name="object 67"/>
          <p:cNvSpPr/>
          <p:nvPr/>
        </p:nvSpPr>
        <p:spPr>
          <a:xfrm>
            <a:off x="4478969" y="2096883"/>
            <a:ext cx="89647" cy="403971"/>
          </a:xfrm>
          <a:custGeom>
            <a:avLst/>
            <a:gdLst/>
            <a:ahLst/>
            <a:cxnLst/>
            <a:rect l="l" t="t" r="r" b="b"/>
            <a:pathLst>
              <a:path w="101600" h="457835">
                <a:moveTo>
                  <a:pt x="101600" y="0"/>
                </a:moveTo>
                <a:lnTo>
                  <a:pt x="69511" y="23272"/>
                </a:lnTo>
                <a:lnTo>
                  <a:pt x="41636" y="88082"/>
                </a:lnTo>
                <a:lnTo>
                  <a:pt x="29801" y="133717"/>
                </a:lnTo>
                <a:lnTo>
                  <a:pt x="19645" y="186921"/>
                </a:lnTo>
                <a:lnTo>
                  <a:pt x="11378" y="246754"/>
                </a:lnTo>
                <a:lnTo>
                  <a:pt x="5209" y="312279"/>
                </a:lnTo>
                <a:lnTo>
                  <a:pt x="1347" y="382557"/>
                </a:lnTo>
                <a:lnTo>
                  <a:pt x="0" y="456648"/>
                </a:lnTo>
                <a:lnTo>
                  <a:pt x="101596" y="457220"/>
                </a:lnTo>
                <a:lnTo>
                  <a:pt x="101600" y="0"/>
                </a:lnTo>
                <a:close/>
              </a:path>
            </a:pathLst>
          </a:custGeom>
          <a:solidFill>
            <a:srgbClr val="FFFFFF"/>
          </a:solidFill>
        </p:spPr>
        <p:txBody>
          <a:bodyPr wrap="square" lIns="0" tIns="0" rIns="0" bIns="0" rtlCol="0"/>
          <a:lstStyle/>
          <a:p>
            <a:endParaRPr sz="1588"/>
          </a:p>
        </p:txBody>
      </p:sp>
      <p:sp>
        <p:nvSpPr>
          <p:cNvPr id="68" name="object 68"/>
          <p:cNvSpPr/>
          <p:nvPr/>
        </p:nvSpPr>
        <p:spPr>
          <a:xfrm>
            <a:off x="4484572" y="2102486"/>
            <a:ext cx="84044" cy="398368"/>
          </a:xfrm>
          <a:custGeom>
            <a:avLst/>
            <a:gdLst/>
            <a:ahLst/>
            <a:cxnLst/>
            <a:rect l="l" t="t" r="r" b="b"/>
            <a:pathLst>
              <a:path w="95250" h="451485">
                <a:moveTo>
                  <a:pt x="95250" y="0"/>
                </a:moveTo>
                <a:lnTo>
                  <a:pt x="51507" y="50247"/>
                </a:lnTo>
                <a:lnTo>
                  <a:pt x="39032" y="86860"/>
                </a:lnTo>
                <a:lnTo>
                  <a:pt x="27936" y="131862"/>
                </a:lnTo>
                <a:lnTo>
                  <a:pt x="18416" y="184329"/>
                </a:lnTo>
                <a:lnTo>
                  <a:pt x="10666" y="243334"/>
                </a:lnTo>
                <a:lnTo>
                  <a:pt x="4883" y="307953"/>
                </a:lnTo>
                <a:lnTo>
                  <a:pt x="1262" y="377259"/>
                </a:lnTo>
                <a:lnTo>
                  <a:pt x="0" y="450328"/>
                </a:lnTo>
                <a:lnTo>
                  <a:pt x="95246" y="450870"/>
                </a:lnTo>
                <a:lnTo>
                  <a:pt x="95250" y="0"/>
                </a:lnTo>
                <a:close/>
              </a:path>
            </a:pathLst>
          </a:custGeom>
          <a:solidFill>
            <a:srgbClr val="FFFFFF"/>
          </a:solidFill>
        </p:spPr>
        <p:txBody>
          <a:bodyPr wrap="square" lIns="0" tIns="0" rIns="0" bIns="0" rtlCol="0"/>
          <a:lstStyle/>
          <a:p>
            <a:endParaRPr sz="1588"/>
          </a:p>
        </p:txBody>
      </p:sp>
      <p:sp>
        <p:nvSpPr>
          <p:cNvPr id="69" name="object 69"/>
          <p:cNvSpPr/>
          <p:nvPr/>
        </p:nvSpPr>
        <p:spPr>
          <a:xfrm>
            <a:off x="4484572" y="2102485"/>
            <a:ext cx="84044" cy="397809"/>
          </a:xfrm>
          <a:custGeom>
            <a:avLst/>
            <a:gdLst/>
            <a:ahLst/>
            <a:cxnLst/>
            <a:rect l="l" t="t" r="r" b="b"/>
            <a:pathLst>
              <a:path w="95250" h="450850">
                <a:moveTo>
                  <a:pt x="0" y="450327"/>
                </a:moveTo>
                <a:lnTo>
                  <a:pt x="1262" y="377259"/>
                </a:lnTo>
                <a:lnTo>
                  <a:pt x="4883" y="307953"/>
                </a:lnTo>
                <a:lnTo>
                  <a:pt x="10666" y="243335"/>
                </a:lnTo>
                <a:lnTo>
                  <a:pt x="18416" y="184330"/>
                </a:lnTo>
                <a:lnTo>
                  <a:pt x="27936" y="131863"/>
                </a:lnTo>
                <a:lnTo>
                  <a:pt x="39032" y="86860"/>
                </a:lnTo>
                <a:lnTo>
                  <a:pt x="51506" y="50247"/>
                </a:lnTo>
                <a:lnTo>
                  <a:pt x="79811" y="5891"/>
                </a:lnTo>
                <a:lnTo>
                  <a:pt x="95249" y="0"/>
                </a:lnTo>
              </a:path>
            </a:pathLst>
          </a:custGeom>
          <a:ln w="12699">
            <a:solidFill>
              <a:srgbClr val="000000"/>
            </a:solidFill>
          </a:ln>
        </p:spPr>
        <p:txBody>
          <a:bodyPr wrap="square" lIns="0" tIns="0" rIns="0" bIns="0" rtlCol="0"/>
          <a:lstStyle/>
          <a:p>
            <a:endParaRPr sz="1588"/>
          </a:p>
        </p:txBody>
      </p:sp>
      <p:sp>
        <p:nvSpPr>
          <p:cNvPr id="70" name="object 70"/>
          <p:cNvSpPr/>
          <p:nvPr/>
        </p:nvSpPr>
        <p:spPr>
          <a:xfrm>
            <a:off x="4079755" y="5177118"/>
            <a:ext cx="134471" cy="470647"/>
          </a:xfrm>
          <a:custGeom>
            <a:avLst/>
            <a:gdLst/>
            <a:ahLst/>
            <a:cxnLst/>
            <a:rect l="l" t="t" r="r" b="b"/>
            <a:pathLst>
              <a:path w="152400" h="533400">
                <a:moveTo>
                  <a:pt x="152400" y="0"/>
                </a:moveTo>
                <a:lnTo>
                  <a:pt x="0" y="133350"/>
                </a:lnTo>
                <a:lnTo>
                  <a:pt x="0" y="400050"/>
                </a:lnTo>
                <a:lnTo>
                  <a:pt x="152400" y="533400"/>
                </a:lnTo>
                <a:lnTo>
                  <a:pt x="152400" y="0"/>
                </a:lnTo>
                <a:close/>
              </a:path>
            </a:pathLst>
          </a:custGeom>
          <a:solidFill>
            <a:srgbClr val="FFFFFF"/>
          </a:solidFill>
        </p:spPr>
        <p:txBody>
          <a:bodyPr wrap="square" lIns="0" tIns="0" rIns="0" bIns="0" rtlCol="0"/>
          <a:lstStyle/>
          <a:p>
            <a:endParaRPr sz="1588"/>
          </a:p>
        </p:txBody>
      </p:sp>
      <p:sp>
        <p:nvSpPr>
          <p:cNvPr id="71" name="object 71"/>
          <p:cNvSpPr/>
          <p:nvPr/>
        </p:nvSpPr>
        <p:spPr>
          <a:xfrm>
            <a:off x="4079755" y="5177117"/>
            <a:ext cx="134471" cy="470647"/>
          </a:xfrm>
          <a:custGeom>
            <a:avLst/>
            <a:gdLst/>
            <a:ahLst/>
            <a:cxnLst/>
            <a:rect l="l" t="t" r="r" b="b"/>
            <a:pathLst>
              <a:path w="152400" h="533400">
                <a:moveTo>
                  <a:pt x="152399" y="0"/>
                </a:moveTo>
                <a:lnTo>
                  <a:pt x="0" y="133349"/>
                </a:lnTo>
                <a:lnTo>
                  <a:pt x="0" y="400049"/>
                </a:lnTo>
                <a:lnTo>
                  <a:pt x="152399" y="533399"/>
                </a:lnTo>
                <a:lnTo>
                  <a:pt x="152399" y="0"/>
                </a:lnTo>
                <a:close/>
              </a:path>
            </a:pathLst>
          </a:custGeom>
          <a:ln w="12699">
            <a:solidFill>
              <a:srgbClr val="000000"/>
            </a:solidFill>
          </a:ln>
        </p:spPr>
        <p:txBody>
          <a:bodyPr wrap="square" lIns="0" tIns="0" rIns="0" bIns="0" rtlCol="0"/>
          <a:lstStyle/>
          <a:p>
            <a:endParaRPr sz="1588"/>
          </a:p>
        </p:txBody>
      </p:sp>
      <p:sp>
        <p:nvSpPr>
          <p:cNvPr id="72" name="object 72"/>
          <p:cNvSpPr/>
          <p:nvPr/>
        </p:nvSpPr>
        <p:spPr>
          <a:xfrm>
            <a:off x="3631520" y="5378823"/>
            <a:ext cx="448235" cy="0"/>
          </a:xfrm>
          <a:custGeom>
            <a:avLst/>
            <a:gdLst/>
            <a:ahLst/>
            <a:cxnLst/>
            <a:rect l="l" t="t" r="r" b="b"/>
            <a:pathLst>
              <a:path w="508000">
                <a:moveTo>
                  <a:pt x="507999" y="0"/>
                </a:moveTo>
                <a:lnTo>
                  <a:pt x="0" y="0"/>
                </a:lnTo>
              </a:path>
            </a:pathLst>
          </a:custGeom>
          <a:ln w="12699">
            <a:solidFill>
              <a:srgbClr val="000000"/>
            </a:solidFill>
          </a:ln>
        </p:spPr>
        <p:txBody>
          <a:bodyPr wrap="square" lIns="0" tIns="0" rIns="0" bIns="0" rtlCol="0"/>
          <a:lstStyle/>
          <a:p>
            <a:endParaRPr sz="1588"/>
          </a:p>
        </p:txBody>
      </p:sp>
      <p:sp>
        <p:nvSpPr>
          <p:cNvPr id="73" name="object 73"/>
          <p:cNvSpPr/>
          <p:nvPr/>
        </p:nvSpPr>
        <p:spPr>
          <a:xfrm>
            <a:off x="3609109" y="5345206"/>
            <a:ext cx="67235" cy="67235"/>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sz="1588"/>
          </a:p>
        </p:txBody>
      </p:sp>
      <p:sp>
        <p:nvSpPr>
          <p:cNvPr id="74" name="object 74"/>
          <p:cNvSpPr/>
          <p:nvPr/>
        </p:nvSpPr>
        <p:spPr>
          <a:xfrm>
            <a:off x="3272932" y="5042646"/>
            <a:ext cx="1143000" cy="201706"/>
          </a:xfrm>
          <a:custGeom>
            <a:avLst/>
            <a:gdLst/>
            <a:ahLst/>
            <a:cxnLst/>
            <a:rect l="l" t="t" r="r" b="b"/>
            <a:pathLst>
              <a:path w="1295400" h="228600">
                <a:moveTo>
                  <a:pt x="0" y="0"/>
                </a:moveTo>
                <a:lnTo>
                  <a:pt x="1295399" y="0"/>
                </a:lnTo>
                <a:lnTo>
                  <a:pt x="1295399" y="228599"/>
                </a:lnTo>
                <a:lnTo>
                  <a:pt x="1092199" y="228599"/>
                </a:lnTo>
              </a:path>
            </a:pathLst>
          </a:custGeom>
          <a:ln w="12699">
            <a:solidFill>
              <a:srgbClr val="000000"/>
            </a:solidFill>
          </a:ln>
        </p:spPr>
        <p:txBody>
          <a:bodyPr wrap="square" lIns="0" tIns="0" rIns="0" bIns="0" rtlCol="0"/>
          <a:lstStyle/>
          <a:p>
            <a:endParaRPr sz="1588"/>
          </a:p>
        </p:txBody>
      </p:sp>
      <p:sp>
        <p:nvSpPr>
          <p:cNvPr id="75" name="object 75"/>
          <p:cNvSpPr/>
          <p:nvPr/>
        </p:nvSpPr>
        <p:spPr>
          <a:xfrm>
            <a:off x="4214226" y="5210735"/>
            <a:ext cx="67235" cy="67235"/>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sz="1588"/>
          </a:p>
        </p:txBody>
      </p:sp>
      <p:sp>
        <p:nvSpPr>
          <p:cNvPr id="76" name="object 76"/>
          <p:cNvSpPr/>
          <p:nvPr/>
        </p:nvSpPr>
        <p:spPr>
          <a:xfrm>
            <a:off x="4146991" y="5591735"/>
            <a:ext cx="0" cy="336176"/>
          </a:xfrm>
          <a:custGeom>
            <a:avLst/>
            <a:gdLst/>
            <a:ahLst/>
            <a:cxnLst/>
            <a:rect l="l" t="t" r="r" b="b"/>
            <a:pathLst>
              <a:path h="381000">
                <a:moveTo>
                  <a:pt x="0" y="380999"/>
                </a:moveTo>
                <a:lnTo>
                  <a:pt x="0" y="0"/>
                </a:lnTo>
              </a:path>
            </a:pathLst>
          </a:custGeom>
          <a:ln w="12699">
            <a:solidFill>
              <a:srgbClr val="000000"/>
            </a:solidFill>
          </a:ln>
        </p:spPr>
        <p:txBody>
          <a:bodyPr wrap="square" lIns="0" tIns="0" rIns="0" bIns="0" rtlCol="0"/>
          <a:lstStyle/>
          <a:p>
            <a:endParaRPr sz="1588"/>
          </a:p>
        </p:txBody>
      </p:sp>
      <p:sp>
        <p:nvSpPr>
          <p:cNvPr id="77" name="object 77"/>
          <p:cNvSpPr txBox="1"/>
          <p:nvPr/>
        </p:nvSpPr>
        <p:spPr>
          <a:xfrm>
            <a:off x="2454903" y="4975412"/>
            <a:ext cx="1165972" cy="1030410"/>
          </a:xfrm>
          <a:prstGeom prst="rect">
            <a:avLst/>
          </a:prstGeom>
        </p:spPr>
        <p:txBody>
          <a:bodyPr vert="horz" wrap="square" lIns="0" tIns="0" rIns="0" bIns="0" rtlCol="0">
            <a:spAutoFit/>
          </a:bodyPr>
          <a:lstStyle/>
          <a:p>
            <a:pPr marL="11206"/>
            <a:r>
              <a:rPr sz="1235" b="1" spc="-75" dirty="0">
                <a:latin typeface="Arial"/>
                <a:cs typeface="Arial"/>
              </a:rPr>
              <a:t>MEM</a:t>
            </a:r>
            <a:r>
              <a:rPr sz="1235" b="1" spc="-101" dirty="0">
                <a:latin typeface="Arial"/>
                <a:cs typeface="Arial"/>
              </a:rPr>
              <a:t> </a:t>
            </a:r>
            <a:r>
              <a:rPr sz="1235" b="1" spc="-137" dirty="0">
                <a:latin typeface="Arial"/>
                <a:cs typeface="Arial"/>
              </a:rPr>
              <a:t>DATA</a:t>
            </a:r>
            <a:endParaRPr sz="1235">
              <a:latin typeface="Arial"/>
              <a:cs typeface="Arial"/>
            </a:endParaRPr>
          </a:p>
          <a:p>
            <a:pPr marR="4483" algn="r">
              <a:spcBef>
                <a:spcPts val="1165"/>
              </a:spcBef>
            </a:pPr>
            <a:r>
              <a:rPr sz="1235" b="1" spc="-137" dirty="0">
                <a:latin typeface="Arial"/>
                <a:cs typeface="Arial"/>
              </a:rPr>
              <a:t>DATA </a:t>
            </a:r>
            <a:r>
              <a:rPr sz="1235" b="1" spc="-168" dirty="0">
                <a:latin typeface="Arial"/>
                <a:cs typeface="Arial"/>
              </a:rPr>
              <a:t>TO</a:t>
            </a:r>
            <a:r>
              <a:rPr sz="1235" b="1" spc="-9" dirty="0">
                <a:latin typeface="Arial"/>
                <a:cs typeface="Arial"/>
              </a:rPr>
              <a:t> </a:t>
            </a:r>
            <a:r>
              <a:rPr sz="1235" b="1" spc="-168" dirty="0">
                <a:latin typeface="Arial"/>
                <a:cs typeface="Arial"/>
              </a:rPr>
              <a:t>CPU</a:t>
            </a:r>
            <a:endParaRPr sz="1235">
              <a:latin typeface="Arial"/>
              <a:cs typeface="Arial"/>
            </a:endParaRPr>
          </a:p>
          <a:p>
            <a:pPr>
              <a:lnSpc>
                <a:spcPct val="100000"/>
              </a:lnSpc>
            </a:pPr>
            <a:endParaRPr sz="1324">
              <a:latin typeface="Times New Roman"/>
              <a:cs typeface="Times New Roman"/>
            </a:endParaRPr>
          </a:p>
          <a:p>
            <a:pPr marR="4483" algn="r">
              <a:spcBef>
                <a:spcPts val="799"/>
              </a:spcBef>
            </a:pPr>
            <a:r>
              <a:rPr sz="1235" b="1" spc="-93" dirty="0">
                <a:latin typeface="Arial"/>
                <a:cs typeface="Arial"/>
              </a:rPr>
              <a:t>HIT</a:t>
            </a:r>
            <a:endParaRPr sz="1235">
              <a:latin typeface="Arial"/>
              <a:cs typeface="Arial"/>
            </a:endParaRPr>
          </a:p>
        </p:txBody>
      </p:sp>
      <p:sp>
        <p:nvSpPr>
          <p:cNvPr id="78" name="object 78"/>
          <p:cNvSpPr/>
          <p:nvPr/>
        </p:nvSpPr>
        <p:spPr>
          <a:xfrm>
            <a:off x="3272932" y="4437529"/>
            <a:ext cx="4639235" cy="0"/>
          </a:xfrm>
          <a:custGeom>
            <a:avLst/>
            <a:gdLst/>
            <a:ahLst/>
            <a:cxnLst/>
            <a:rect l="l" t="t" r="r" b="b"/>
            <a:pathLst>
              <a:path w="5257800">
                <a:moveTo>
                  <a:pt x="0" y="0"/>
                </a:moveTo>
                <a:lnTo>
                  <a:pt x="5257799" y="0"/>
                </a:lnTo>
              </a:path>
            </a:pathLst>
          </a:custGeom>
          <a:ln w="12699">
            <a:solidFill>
              <a:srgbClr val="000000"/>
            </a:solidFill>
          </a:ln>
        </p:spPr>
        <p:txBody>
          <a:bodyPr wrap="square" lIns="0" tIns="0" rIns="0" bIns="0" rtlCol="0"/>
          <a:lstStyle/>
          <a:p>
            <a:endParaRPr sz="1588"/>
          </a:p>
        </p:txBody>
      </p:sp>
      <p:sp>
        <p:nvSpPr>
          <p:cNvPr id="79" name="object 79"/>
          <p:cNvSpPr/>
          <p:nvPr/>
        </p:nvSpPr>
        <p:spPr>
          <a:xfrm>
            <a:off x="4348697" y="4437528"/>
            <a:ext cx="179294" cy="403412"/>
          </a:xfrm>
          <a:custGeom>
            <a:avLst/>
            <a:gdLst/>
            <a:ahLst/>
            <a:cxnLst/>
            <a:rect l="l" t="t" r="r" b="b"/>
            <a:pathLst>
              <a:path w="203200" h="457200">
                <a:moveTo>
                  <a:pt x="0" y="0"/>
                </a:moveTo>
                <a:lnTo>
                  <a:pt x="0" y="457199"/>
                </a:lnTo>
                <a:lnTo>
                  <a:pt x="203199" y="457199"/>
                </a:lnTo>
              </a:path>
            </a:pathLst>
          </a:custGeom>
          <a:ln w="12699">
            <a:solidFill>
              <a:srgbClr val="000000"/>
            </a:solidFill>
          </a:ln>
        </p:spPr>
        <p:txBody>
          <a:bodyPr wrap="square" lIns="0" tIns="0" rIns="0" bIns="0" rtlCol="0"/>
          <a:lstStyle/>
          <a:p>
            <a:endParaRPr sz="1588"/>
          </a:p>
        </p:txBody>
      </p:sp>
      <p:sp>
        <p:nvSpPr>
          <p:cNvPr id="80" name="object 80"/>
          <p:cNvSpPr/>
          <p:nvPr/>
        </p:nvSpPr>
        <p:spPr>
          <a:xfrm>
            <a:off x="4483168" y="4807324"/>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81" name="object 81"/>
          <p:cNvSpPr txBox="1"/>
          <p:nvPr/>
        </p:nvSpPr>
        <p:spPr>
          <a:xfrm>
            <a:off x="1786025" y="2288455"/>
            <a:ext cx="1494725" cy="1901290"/>
          </a:xfrm>
          <a:prstGeom prst="rect">
            <a:avLst/>
          </a:prstGeom>
        </p:spPr>
        <p:txBody>
          <a:bodyPr vert="horz" wrap="square" lIns="0" tIns="0" rIns="0" bIns="0" rtlCol="0">
            <a:spAutoFit/>
          </a:bodyPr>
          <a:lstStyle/>
          <a:p>
            <a:pPr marL="11206" marR="4483"/>
            <a:r>
              <a:rPr sz="1765" b="1" dirty="0">
                <a:latin typeface="Arial"/>
                <a:cs typeface="Arial"/>
              </a:rPr>
              <a:t>There are  N possible  places  </a:t>
            </a:r>
            <a:r>
              <a:rPr lang="en-US" sz="1765" b="1" dirty="0">
                <a:latin typeface="Arial"/>
                <a:cs typeface="Arial"/>
              </a:rPr>
              <a:t>t</a:t>
            </a:r>
            <a:r>
              <a:rPr sz="1765" b="1" dirty="0">
                <a:latin typeface="Arial"/>
                <a:cs typeface="Arial"/>
              </a:rPr>
              <a:t>ha</a:t>
            </a:r>
            <a:r>
              <a:rPr lang="en-US" sz="1765" b="1" dirty="0">
                <a:latin typeface="Arial"/>
                <a:cs typeface="Arial"/>
              </a:rPr>
              <a:t>t</a:t>
            </a:r>
            <a:r>
              <a:rPr sz="1765" b="1" dirty="0">
                <a:latin typeface="Arial"/>
                <a:cs typeface="Arial"/>
              </a:rPr>
              <a:t> a  given i</a:t>
            </a:r>
            <a:r>
              <a:rPr lang="en-US" sz="1765" b="1" dirty="0">
                <a:latin typeface="Arial"/>
                <a:cs typeface="Arial"/>
              </a:rPr>
              <a:t>t</a:t>
            </a:r>
            <a:r>
              <a:rPr sz="1765" b="1" dirty="0">
                <a:latin typeface="Arial"/>
                <a:cs typeface="Arial"/>
              </a:rPr>
              <a:t>em  could be  s</a:t>
            </a:r>
            <a:r>
              <a:rPr lang="en-US" sz="1765" b="1" dirty="0">
                <a:latin typeface="Arial"/>
                <a:cs typeface="Arial"/>
              </a:rPr>
              <a:t>t</a:t>
            </a:r>
            <a:r>
              <a:rPr sz="1765" b="1" dirty="0">
                <a:latin typeface="Arial"/>
                <a:cs typeface="Arial"/>
              </a:rPr>
              <a:t>ored in  </a:t>
            </a:r>
            <a:r>
              <a:rPr lang="en-US" sz="1765" b="1" dirty="0">
                <a:latin typeface="Arial"/>
                <a:cs typeface="Arial"/>
              </a:rPr>
              <a:t>t</a:t>
            </a:r>
            <a:r>
              <a:rPr sz="1765" b="1" dirty="0">
                <a:latin typeface="Arial"/>
                <a:cs typeface="Arial"/>
              </a:rPr>
              <a:t>he cache</a:t>
            </a:r>
            <a:endParaRPr sz="1765" dirty="0">
              <a:latin typeface="Arial"/>
              <a:cs typeface="Arial"/>
            </a:endParaRPr>
          </a:p>
        </p:txBody>
      </p:sp>
      <p:sp>
        <p:nvSpPr>
          <p:cNvPr id="82" name="object 82"/>
          <p:cNvSpPr txBox="1"/>
          <p:nvPr/>
        </p:nvSpPr>
        <p:spPr>
          <a:xfrm>
            <a:off x="2974138" y="1636059"/>
            <a:ext cx="1332379" cy="162993"/>
          </a:xfrm>
          <a:prstGeom prst="rect">
            <a:avLst/>
          </a:prstGeom>
        </p:spPr>
        <p:txBody>
          <a:bodyPr vert="horz" wrap="square" lIns="0" tIns="0" rIns="0" bIns="0" rtlCol="0">
            <a:spAutoFit/>
          </a:bodyPr>
          <a:lstStyle/>
          <a:p>
            <a:pPr marL="11206">
              <a:tabLst>
                <a:tab pos="983369" algn="l"/>
              </a:tabLst>
            </a:pPr>
            <a:r>
              <a:rPr sz="1059" b="1" spc="-124" dirty="0">
                <a:latin typeface="Arial"/>
                <a:cs typeface="Arial"/>
              </a:rPr>
              <a:t>TARGET	</a:t>
            </a:r>
            <a:r>
              <a:rPr sz="1059" b="1" spc="-119" dirty="0">
                <a:latin typeface="Arial"/>
                <a:cs typeface="Arial"/>
              </a:rPr>
              <a:t>INDEX</a:t>
            </a:r>
            <a:endParaRPr sz="1059">
              <a:latin typeface="Arial"/>
              <a:cs typeface="Arial"/>
            </a:endParaRPr>
          </a:p>
        </p:txBody>
      </p:sp>
      <p:sp>
        <p:nvSpPr>
          <p:cNvPr id="83" name="object 83"/>
          <p:cNvSpPr/>
          <p:nvPr/>
        </p:nvSpPr>
        <p:spPr>
          <a:xfrm>
            <a:off x="4146991" y="5916705"/>
            <a:ext cx="605118" cy="0"/>
          </a:xfrm>
          <a:custGeom>
            <a:avLst/>
            <a:gdLst/>
            <a:ahLst/>
            <a:cxnLst/>
            <a:rect l="l" t="t" r="r" b="b"/>
            <a:pathLst>
              <a:path w="685800">
                <a:moveTo>
                  <a:pt x="685799" y="0"/>
                </a:moveTo>
                <a:lnTo>
                  <a:pt x="0" y="0"/>
                </a:lnTo>
              </a:path>
            </a:pathLst>
          </a:custGeom>
          <a:ln w="19049">
            <a:solidFill>
              <a:srgbClr val="000000"/>
            </a:solidFill>
          </a:ln>
        </p:spPr>
        <p:txBody>
          <a:bodyPr wrap="square" lIns="0" tIns="0" rIns="0" bIns="0" rtlCol="0"/>
          <a:lstStyle/>
          <a:p>
            <a:endParaRPr sz="1588"/>
          </a:p>
        </p:txBody>
      </p:sp>
      <p:sp>
        <p:nvSpPr>
          <p:cNvPr id="84" name="object 84"/>
          <p:cNvSpPr/>
          <p:nvPr/>
        </p:nvSpPr>
        <p:spPr>
          <a:xfrm>
            <a:off x="4785726" y="5782234"/>
            <a:ext cx="0" cy="134471"/>
          </a:xfrm>
          <a:custGeom>
            <a:avLst/>
            <a:gdLst/>
            <a:ahLst/>
            <a:cxnLst/>
            <a:rect l="l" t="t" r="r" b="b"/>
            <a:pathLst>
              <a:path h="152400">
                <a:moveTo>
                  <a:pt x="0" y="0"/>
                </a:moveTo>
                <a:lnTo>
                  <a:pt x="0" y="152399"/>
                </a:lnTo>
              </a:path>
            </a:pathLst>
          </a:custGeom>
          <a:ln w="12699">
            <a:solidFill>
              <a:srgbClr val="000000"/>
            </a:solidFill>
          </a:ln>
        </p:spPr>
        <p:txBody>
          <a:bodyPr wrap="square" lIns="0" tIns="0" rIns="0" bIns="0" rtlCol="0"/>
          <a:lstStyle/>
          <a:p>
            <a:endParaRPr sz="1588"/>
          </a:p>
        </p:txBody>
      </p:sp>
      <p:sp>
        <p:nvSpPr>
          <p:cNvPr id="85" name="object 85"/>
          <p:cNvSpPr/>
          <p:nvPr/>
        </p:nvSpPr>
        <p:spPr>
          <a:xfrm>
            <a:off x="7500351" y="5518897"/>
            <a:ext cx="122144" cy="1681"/>
          </a:xfrm>
          <a:custGeom>
            <a:avLst/>
            <a:gdLst/>
            <a:ahLst/>
            <a:cxnLst/>
            <a:rect l="l" t="t" r="r" b="b"/>
            <a:pathLst>
              <a:path w="138429" h="1904">
                <a:moveTo>
                  <a:pt x="0" y="0"/>
                </a:moveTo>
                <a:lnTo>
                  <a:pt x="138112" y="1587"/>
                </a:lnTo>
              </a:path>
            </a:pathLst>
          </a:custGeom>
          <a:ln w="25399">
            <a:solidFill>
              <a:srgbClr val="000000"/>
            </a:solidFill>
          </a:ln>
        </p:spPr>
        <p:txBody>
          <a:bodyPr wrap="square" lIns="0" tIns="0" rIns="0" bIns="0" rtlCol="0"/>
          <a:lstStyle/>
          <a:p>
            <a:endParaRPr sz="1588"/>
          </a:p>
        </p:txBody>
      </p:sp>
      <p:sp>
        <p:nvSpPr>
          <p:cNvPr id="86" name="object 86"/>
          <p:cNvSpPr/>
          <p:nvPr/>
        </p:nvSpPr>
        <p:spPr>
          <a:xfrm>
            <a:off x="6200470" y="2298607"/>
            <a:ext cx="1007409" cy="1681"/>
          </a:xfrm>
          <a:custGeom>
            <a:avLst/>
            <a:gdLst/>
            <a:ahLst/>
            <a:cxnLst/>
            <a:rect l="l" t="t" r="r" b="b"/>
            <a:pathLst>
              <a:path w="1141729" h="1905">
                <a:moveTo>
                  <a:pt x="0" y="0"/>
                </a:moveTo>
                <a:lnTo>
                  <a:pt x="1141411" y="1587"/>
                </a:lnTo>
              </a:path>
            </a:pathLst>
          </a:custGeom>
          <a:ln w="12699">
            <a:solidFill>
              <a:srgbClr val="000000"/>
            </a:solidFill>
          </a:ln>
        </p:spPr>
        <p:txBody>
          <a:bodyPr wrap="square" lIns="0" tIns="0" rIns="0" bIns="0" rtlCol="0"/>
          <a:lstStyle/>
          <a:p>
            <a:endParaRPr sz="1588"/>
          </a:p>
        </p:txBody>
      </p:sp>
      <p:sp>
        <p:nvSpPr>
          <p:cNvPr id="87" name="object 87"/>
          <p:cNvSpPr txBox="1"/>
          <p:nvPr/>
        </p:nvSpPr>
        <p:spPr>
          <a:xfrm>
            <a:off x="4956056" y="1586753"/>
            <a:ext cx="4829735" cy="244362"/>
          </a:xfrm>
          <a:prstGeom prst="rect">
            <a:avLst/>
          </a:prstGeom>
        </p:spPr>
        <p:txBody>
          <a:bodyPr vert="horz" wrap="square" lIns="0" tIns="0" rIns="0" bIns="0" rtlCol="0">
            <a:spAutoFit/>
          </a:bodyPr>
          <a:lstStyle/>
          <a:p>
            <a:pPr marL="11206"/>
            <a:r>
              <a:rPr sz="1588" b="1" spc="-163" dirty="0">
                <a:solidFill>
                  <a:srgbClr val="CC0000"/>
                </a:solidFill>
                <a:latin typeface="Arial"/>
                <a:cs typeface="Arial"/>
              </a:rPr>
              <a:t>“N </a:t>
            </a:r>
            <a:r>
              <a:rPr sz="1588" b="1" spc="-124" dirty="0">
                <a:solidFill>
                  <a:srgbClr val="CC0000"/>
                </a:solidFill>
                <a:latin typeface="Arial"/>
                <a:cs typeface="Arial"/>
              </a:rPr>
              <a:t>direc</a:t>
            </a:r>
            <a:r>
              <a:rPr lang="en-US" sz="1588" b="1" spc="-124" dirty="0">
                <a:solidFill>
                  <a:srgbClr val="CC0000"/>
                </a:solidFill>
                <a:latin typeface="Arial"/>
                <a:cs typeface="Arial"/>
              </a:rPr>
              <a:t>t</a:t>
            </a:r>
            <a:r>
              <a:rPr sz="1588" b="1" spc="-124" dirty="0">
                <a:solidFill>
                  <a:srgbClr val="CC0000"/>
                </a:solidFill>
                <a:latin typeface="Arial"/>
                <a:cs typeface="Arial"/>
              </a:rPr>
              <a:t>-mapped </a:t>
            </a:r>
            <a:r>
              <a:rPr sz="1588" b="1" spc="-132" dirty="0">
                <a:solidFill>
                  <a:srgbClr val="CC0000"/>
                </a:solidFill>
                <a:latin typeface="Arial"/>
                <a:cs typeface="Arial"/>
              </a:rPr>
              <a:t>caches”, </a:t>
            </a:r>
            <a:r>
              <a:rPr sz="1588" b="1" spc="-137" dirty="0">
                <a:solidFill>
                  <a:srgbClr val="CC0000"/>
                </a:solidFill>
                <a:latin typeface="Arial"/>
                <a:cs typeface="Arial"/>
              </a:rPr>
              <a:t>each </a:t>
            </a:r>
            <a:r>
              <a:rPr sz="1588" b="1" spc="-185" dirty="0">
                <a:solidFill>
                  <a:srgbClr val="CC0000"/>
                </a:solidFill>
                <a:latin typeface="Arial"/>
                <a:cs typeface="Arial"/>
              </a:rPr>
              <a:t>wi</a:t>
            </a:r>
            <a:r>
              <a:rPr lang="en-US" sz="1588" b="1" spc="-185" dirty="0">
                <a:solidFill>
                  <a:srgbClr val="CC0000"/>
                </a:solidFill>
                <a:latin typeface="Arial"/>
                <a:cs typeface="Arial"/>
              </a:rPr>
              <a:t>t</a:t>
            </a:r>
            <a:r>
              <a:rPr sz="1588" b="1" spc="-185" dirty="0">
                <a:solidFill>
                  <a:srgbClr val="CC0000"/>
                </a:solidFill>
                <a:latin typeface="Arial"/>
                <a:cs typeface="Arial"/>
              </a:rPr>
              <a:t>h  </a:t>
            </a:r>
            <a:r>
              <a:rPr sz="1588" b="1" spc="-93" dirty="0">
                <a:solidFill>
                  <a:srgbClr val="CC0000"/>
                </a:solidFill>
                <a:latin typeface="Arial"/>
                <a:cs typeface="Arial"/>
              </a:rPr>
              <a:t>2</a:t>
            </a:r>
            <a:r>
              <a:rPr lang="en-US" sz="1588" b="1" spc="-139" baseline="25462" dirty="0">
                <a:solidFill>
                  <a:srgbClr val="CC0000"/>
                </a:solidFill>
                <a:latin typeface="Arial"/>
                <a:cs typeface="Arial"/>
              </a:rPr>
              <a:t>t</a:t>
            </a:r>
            <a:r>
              <a:rPr sz="1588" b="1" spc="-139" baseline="25462" dirty="0">
                <a:solidFill>
                  <a:srgbClr val="CC0000"/>
                </a:solidFill>
                <a:latin typeface="Arial"/>
                <a:cs typeface="Arial"/>
              </a:rPr>
              <a:t> </a:t>
            </a:r>
            <a:r>
              <a:rPr sz="1588" b="1" spc="-132" dirty="0">
                <a:solidFill>
                  <a:srgbClr val="CC0000"/>
                </a:solidFill>
                <a:latin typeface="Arial"/>
                <a:cs typeface="Arial"/>
              </a:rPr>
              <a:t>en</a:t>
            </a:r>
            <a:r>
              <a:rPr lang="en-US" sz="1588" b="1" spc="-132" dirty="0">
                <a:solidFill>
                  <a:srgbClr val="CC0000"/>
                </a:solidFill>
                <a:latin typeface="Arial"/>
                <a:cs typeface="Arial"/>
              </a:rPr>
              <a:t>t</a:t>
            </a:r>
            <a:r>
              <a:rPr sz="1588" b="1" spc="-132" dirty="0">
                <a:solidFill>
                  <a:srgbClr val="CC0000"/>
                </a:solidFill>
                <a:latin typeface="Arial"/>
                <a:cs typeface="Arial"/>
              </a:rPr>
              <a:t>ries </a:t>
            </a:r>
            <a:r>
              <a:rPr sz="1588" b="1" spc="-71" dirty="0">
                <a:solidFill>
                  <a:srgbClr val="CC0000"/>
                </a:solidFill>
                <a:latin typeface="Arial"/>
                <a:cs typeface="Arial"/>
              </a:rPr>
              <a:t>of </a:t>
            </a:r>
            <a:r>
              <a:rPr sz="1588" b="1" spc="-106" dirty="0">
                <a:solidFill>
                  <a:srgbClr val="CC0000"/>
                </a:solidFill>
                <a:latin typeface="Arial"/>
                <a:cs typeface="Arial"/>
              </a:rPr>
              <a:t>N </a:t>
            </a:r>
            <a:r>
              <a:rPr sz="1588" b="1" spc="40" dirty="0">
                <a:solidFill>
                  <a:srgbClr val="CC0000"/>
                </a:solidFill>
                <a:latin typeface="Arial"/>
                <a:cs typeface="Arial"/>
              </a:rPr>
              <a:t> </a:t>
            </a:r>
            <a:r>
              <a:rPr sz="1588" b="1" spc="-115" dirty="0">
                <a:solidFill>
                  <a:srgbClr val="CC0000"/>
                </a:solidFill>
                <a:latin typeface="Arial"/>
                <a:cs typeface="Arial"/>
              </a:rPr>
              <a:t>lines</a:t>
            </a:r>
            <a:endParaRPr sz="1588" dirty="0">
              <a:latin typeface="Arial"/>
              <a:cs typeface="Arial"/>
            </a:endParaRPr>
          </a:p>
        </p:txBody>
      </p:sp>
      <p:sp>
        <p:nvSpPr>
          <p:cNvPr id="88" name="object 88"/>
          <p:cNvSpPr/>
          <p:nvPr/>
        </p:nvSpPr>
        <p:spPr>
          <a:xfrm>
            <a:off x="8248344" y="1815352"/>
            <a:ext cx="251012" cy="188259"/>
          </a:xfrm>
          <a:custGeom>
            <a:avLst/>
            <a:gdLst/>
            <a:ahLst/>
            <a:cxnLst/>
            <a:rect l="l" t="t" r="r" b="b"/>
            <a:pathLst>
              <a:path w="284479" h="213360">
                <a:moveTo>
                  <a:pt x="0" y="0"/>
                </a:moveTo>
                <a:lnTo>
                  <a:pt x="284479" y="213359"/>
                </a:lnTo>
              </a:path>
            </a:pathLst>
          </a:custGeom>
          <a:ln w="12699">
            <a:solidFill>
              <a:srgbClr val="D81E00"/>
            </a:solidFill>
          </a:ln>
        </p:spPr>
        <p:txBody>
          <a:bodyPr wrap="square" lIns="0" tIns="0" rIns="0" bIns="0" rtlCol="0"/>
          <a:lstStyle/>
          <a:p>
            <a:endParaRPr sz="1588"/>
          </a:p>
        </p:txBody>
      </p:sp>
      <p:sp>
        <p:nvSpPr>
          <p:cNvPr id="89" name="object 89"/>
          <p:cNvSpPr/>
          <p:nvPr/>
        </p:nvSpPr>
        <p:spPr>
          <a:xfrm>
            <a:off x="8443326" y="1949824"/>
            <a:ext cx="73959" cy="67235"/>
          </a:xfrm>
          <a:custGeom>
            <a:avLst/>
            <a:gdLst/>
            <a:ahLst/>
            <a:cxnLst/>
            <a:rect l="l" t="t" r="r" b="b"/>
            <a:pathLst>
              <a:path w="83820" h="76200">
                <a:moveTo>
                  <a:pt x="45720" y="0"/>
                </a:moveTo>
                <a:lnTo>
                  <a:pt x="0" y="60960"/>
                </a:lnTo>
                <a:lnTo>
                  <a:pt x="83820" y="76200"/>
                </a:lnTo>
                <a:lnTo>
                  <a:pt x="45720" y="0"/>
                </a:lnTo>
                <a:close/>
              </a:path>
            </a:pathLst>
          </a:custGeom>
          <a:solidFill>
            <a:srgbClr val="D81E00"/>
          </a:solidFill>
        </p:spPr>
        <p:txBody>
          <a:bodyPr wrap="square" lIns="0" tIns="0" rIns="0" bIns="0" rtlCol="0"/>
          <a:lstStyle/>
          <a:p>
            <a:endParaRPr sz="1588"/>
          </a:p>
        </p:txBody>
      </p:sp>
      <p:sp>
        <p:nvSpPr>
          <p:cNvPr id="90" name="object 90"/>
          <p:cNvSpPr/>
          <p:nvPr/>
        </p:nvSpPr>
        <p:spPr>
          <a:xfrm>
            <a:off x="6701932" y="1815352"/>
            <a:ext cx="0" cy="179294"/>
          </a:xfrm>
          <a:custGeom>
            <a:avLst/>
            <a:gdLst/>
            <a:ahLst/>
            <a:cxnLst/>
            <a:rect l="l" t="t" r="r" b="b"/>
            <a:pathLst>
              <a:path h="203200">
                <a:moveTo>
                  <a:pt x="0" y="0"/>
                </a:moveTo>
                <a:lnTo>
                  <a:pt x="0" y="203199"/>
                </a:lnTo>
              </a:path>
            </a:pathLst>
          </a:custGeom>
          <a:ln w="12699">
            <a:solidFill>
              <a:srgbClr val="D81E00"/>
            </a:solidFill>
          </a:ln>
        </p:spPr>
        <p:txBody>
          <a:bodyPr wrap="square" lIns="0" tIns="0" rIns="0" bIns="0" rtlCol="0"/>
          <a:lstStyle/>
          <a:p>
            <a:endParaRPr sz="1588"/>
          </a:p>
        </p:txBody>
      </p:sp>
      <p:sp>
        <p:nvSpPr>
          <p:cNvPr id="91" name="object 91"/>
          <p:cNvSpPr/>
          <p:nvPr/>
        </p:nvSpPr>
        <p:spPr>
          <a:xfrm>
            <a:off x="6668315" y="1949824"/>
            <a:ext cx="67235" cy="67235"/>
          </a:xfrm>
          <a:custGeom>
            <a:avLst/>
            <a:gdLst/>
            <a:ahLst/>
            <a:cxnLst/>
            <a:rect l="l" t="t" r="r" b="b"/>
            <a:pathLst>
              <a:path w="76200" h="76200">
                <a:moveTo>
                  <a:pt x="76200" y="0"/>
                </a:moveTo>
                <a:lnTo>
                  <a:pt x="0" y="0"/>
                </a:lnTo>
                <a:lnTo>
                  <a:pt x="38100" y="76200"/>
                </a:lnTo>
                <a:lnTo>
                  <a:pt x="76200" y="0"/>
                </a:lnTo>
                <a:close/>
              </a:path>
            </a:pathLst>
          </a:custGeom>
          <a:solidFill>
            <a:srgbClr val="D81E00"/>
          </a:solidFill>
        </p:spPr>
        <p:txBody>
          <a:bodyPr wrap="square" lIns="0" tIns="0" rIns="0" bIns="0" rtlCol="0"/>
          <a:lstStyle/>
          <a:p>
            <a:endParaRPr sz="1588"/>
          </a:p>
        </p:txBody>
      </p:sp>
      <p:sp>
        <p:nvSpPr>
          <p:cNvPr id="92" name="object 92"/>
          <p:cNvSpPr/>
          <p:nvPr/>
        </p:nvSpPr>
        <p:spPr>
          <a:xfrm>
            <a:off x="4905797" y="1815352"/>
            <a:ext cx="317126" cy="190500"/>
          </a:xfrm>
          <a:custGeom>
            <a:avLst/>
            <a:gdLst/>
            <a:ahLst/>
            <a:cxnLst/>
            <a:rect l="l" t="t" r="r" b="b"/>
            <a:pathLst>
              <a:path w="359410" h="215900">
                <a:moveTo>
                  <a:pt x="359219" y="0"/>
                </a:moveTo>
                <a:lnTo>
                  <a:pt x="0" y="215531"/>
                </a:lnTo>
              </a:path>
            </a:pathLst>
          </a:custGeom>
          <a:ln w="12699">
            <a:solidFill>
              <a:srgbClr val="D81E00"/>
            </a:solidFill>
          </a:ln>
        </p:spPr>
        <p:txBody>
          <a:bodyPr wrap="square" lIns="0" tIns="0" rIns="0" bIns="0" rtlCol="0"/>
          <a:lstStyle/>
          <a:p>
            <a:endParaRPr sz="1588"/>
          </a:p>
        </p:txBody>
      </p:sp>
      <p:sp>
        <p:nvSpPr>
          <p:cNvPr id="93" name="object 93"/>
          <p:cNvSpPr/>
          <p:nvPr/>
        </p:nvSpPr>
        <p:spPr>
          <a:xfrm>
            <a:off x="4886579" y="1953639"/>
            <a:ext cx="75079" cy="63874"/>
          </a:xfrm>
          <a:custGeom>
            <a:avLst/>
            <a:gdLst/>
            <a:ahLst/>
            <a:cxnLst/>
            <a:rect l="l" t="t" r="r" b="b"/>
            <a:pathLst>
              <a:path w="85089" h="72389">
                <a:moveTo>
                  <a:pt x="45739" y="0"/>
                </a:moveTo>
                <a:lnTo>
                  <a:pt x="0" y="71875"/>
                </a:lnTo>
                <a:lnTo>
                  <a:pt x="84942" y="65341"/>
                </a:lnTo>
                <a:lnTo>
                  <a:pt x="45739" y="0"/>
                </a:lnTo>
                <a:close/>
              </a:path>
            </a:pathLst>
          </a:custGeom>
          <a:solidFill>
            <a:srgbClr val="D81E00"/>
          </a:solidFill>
        </p:spPr>
        <p:txBody>
          <a:bodyPr wrap="square" lIns="0" tIns="0" rIns="0" bIns="0" rtlCol="0"/>
          <a:lstStyle/>
          <a:p>
            <a:endParaRPr sz="1588"/>
          </a:p>
        </p:txBody>
      </p:sp>
      <p:sp>
        <p:nvSpPr>
          <p:cNvPr id="94" name="object 94"/>
          <p:cNvSpPr/>
          <p:nvPr/>
        </p:nvSpPr>
        <p:spPr>
          <a:xfrm>
            <a:off x="8108270" y="2102504"/>
            <a:ext cx="1007409" cy="1609725"/>
          </a:xfrm>
          <a:custGeom>
            <a:avLst/>
            <a:gdLst/>
            <a:ahLst/>
            <a:cxnLst/>
            <a:rect l="l" t="t" r="r" b="b"/>
            <a:pathLst>
              <a:path w="1141729" h="1824354">
                <a:moveTo>
                  <a:pt x="1141411" y="0"/>
                </a:moveTo>
                <a:lnTo>
                  <a:pt x="1141411" y="1824037"/>
                </a:lnTo>
                <a:lnTo>
                  <a:pt x="0" y="1824037"/>
                </a:lnTo>
                <a:lnTo>
                  <a:pt x="0" y="0"/>
                </a:lnTo>
                <a:lnTo>
                  <a:pt x="1141411" y="0"/>
                </a:lnTo>
                <a:close/>
              </a:path>
            </a:pathLst>
          </a:custGeom>
          <a:ln w="12699">
            <a:solidFill>
              <a:srgbClr val="000000"/>
            </a:solidFill>
          </a:ln>
        </p:spPr>
        <p:txBody>
          <a:bodyPr wrap="square" lIns="0" tIns="0" rIns="0" bIns="0" rtlCol="0"/>
          <a:lstStyle/>
          <a:p>
            <a:endParaRPr sz="1588"/>
          </a:p>
        </p:txBody>
      </p:sp>
      <p:sp>
        <p:nvSpPr>
          <p:cNvPr id="95" name="object 95"/>
          <p:cNvSpPr/>
          <p:nvPr/>
        </p:nvSpPr>
        <p:spPr>
          <a:xfrm>
            <a:off x="8113873" y="2298607"/>
            <a:ext cx="1007409" cy="1681"/>
          </a:xfrm>
          <a:custGeom>
            <a:avLst/>
            <a:gdLst/>
            <a:ahLst/>
            <a:cxnLst/>
            <a:rect l="l" t="t" r="r" b="b"/>
            <a:pathLst>
              <a:path w="1141729" h="1905">
                <a:moveTo>
                  <a:pt x="0" y="0"/>
                </a:moveTo>
                <a:lnTo>
                  <a:pt x="1141411" y="1587"/>
                </a:lnTo>
              </a:path>
            </a:pathLst>
          </a:custGeom>
          <a:ln w="12699">
            <a:solidFill>
              <a:srgbClr val="000000"/>
            </a:solidFill>
          </a:ln>
        </p:spPr>
        <p:txBody>
          <a:bodyPr wrap="square" lIns="0" tIns="0" rIns="0" bIns="0" rtlCol="0"/>
          <a:lstStyle/>
          <a:p>
            <a:endParaRPr sz="1588"/>
          </a:p>
        </p:txBody>
      </p:sp>
      <p:sp>
        <p:nvSpPr>
          <p:cNvPr id="96" name="object 96"/>
          <p:cNvSpPr/>
          <p:nvPr/>
        </p:nvSpPr>
        <p:spPr>
          <a:xfrm>
            <a:off x="8113873" y="2498911"/>
            <a:ext cx="1007409" cy="1681"/>
          </a:xfrm>
          <a:custGeom>
            <a:avLst/>
            <a:gdLst/>
            <a:ahLst/>
            <a:cxnLst/>
            <a:rect l="l" t="t" r="r" b="b"/>
            <a:pathLst>
              <a:path w="1141729" h="1905">
                <a:moveTo>
                  <a:pt x="0" y="0"/>
                </a:moveTo>
                <a:lnTo>
                  <a:pt x="1141411" y="1587"/>
                </a:lnTo>
              </a:path>
            </a:pathLst>
          </a:custGeom>
          <a:ln w="12699">
            <a:solidFill>
              <a:srgbClr val="000000"/>
            </a:solidFill>
          </a:ln>
        </p:spPr>
        <p:txBody>
          <a:bodyPr wrap="square" lIns="0" tIns="0" rIns="0" bIns="0" rtlCol="0"/>
          <a:lstStyle/>
          <a:p>
            <a:endParaRPr sz="1588"/>
          </a:p>
        </p:txBody>
      </p:sp>
      <p:sp>
        <p:nvSpPr>
          <p:cNvPr id="97" name="object 97"/>
          <p:cNvSpPr/>
          <p:nvPr/>
        </p:nvSpPr>
        <p:spPr>
          <a:xfrm>
            <a:off x="8113873" y="2700617"/>
            <a:ext cx="1007409" cy="1681"/>
          </a:xfrm>
          <a:custGeom>
            <a:avLst/>
            <a:gdLst/>
            <a:ahLst/>
            <a:cxnLst/>
            <a:rect l="l" t="t" r="r" b="b"/>
            <a:pathLst>
              <a:path w="1141729" h="1905">
                <a:moveTo>
                  <a:pt x="0" y="0"/>
                </a:moveTo>
                <a:lnTo>
                  <a:pt x="1141411" y="1587"/>
                </a:lnTo>
              </a:path>
            </a:pathLst>
          </a:custGeom>
          <a:ln w="12699">
            <a:solidFill>
              <a:srgbClr val="000000"/>
            </a:solidFill>
          </a:ln>
        </p:spPr>
        <p:txBody>
          <a:bodyPr wrap="square" lIns="0" tIns="0" rIns="0" bIns="0" rtlCol="0"/>
          <a:lstStyle/>
          <a:p>
            <a:endParaRPr sz="1588"/>
          </a:p>
        </p:txBody>
      </p:sp>
      <p:sp>
        <p:nvSpPr>
          <p:cNvPr id="98" name="object 98"/>
          <p:cNvSpPr/>
          <p:nvPr/>
        </p:nvSpPr>
        <p:spPr>
          <a:xfrm>
            <a:off x="8113873" y="2902323"/>
            <a:ext cx="1007409" cy="1681"/>
          </a:xfrm>
          <a:custGeom>
            <a:avLst/>
            <a:gdLst/>
            <a:ahLst/>
            <a:cxnLst/>
            <a:rect l="l" t="t" r="r" b="b"/>
            <a:pathLst>
              <a:path w="1141729" h="1904">
                <a:moveTo>
                  <a:pt x="0" y="0"/>
                </a:moveTo>
                <a:lnTo>
                  <a:pt x="1141411" y="1587"/>
                </a:lnTo>
              </a:path>
            </a:pathLst>
          </a:custGeom>
          <a:ln w="12699">
            <a:solidFill>
              <a:srgbClr val="000000"/>
            </a:solidFill>
          </a:ln>
        </p:spPr>
        <p:txBody>
          <a:bodyPr wrap="square" lIns="0" tIns="0" rIns="0" bIns="0" rtlCol="0"/>
          <a:lstStyle/>
          <a:p>
            <a:endParaRPr sz="1588"/>
          </a:p>
        </p:txBody>
      </p:sp>
      <p:sp>
        <p:nvSpPr>
          <p:cNvPr id="99" name="object 99"/>
          <p:cNvSpPr/>
          <p:nvPr/>
        </p:nvSpPr>
        <p:spPr>
          <a:xfrm>
            <a:off x="8113873" y="3102630"/>
            <a:ext cx="1007409" cy="1681"/>
          </a:xfrm>
          <a:custGeom>
            <a:avLst/>
            <a:gdLst/>
            <a:ahLst/>
            <a:cxnLst/>
            <a:rect l="l" t="t" r="r" b="b"/>
            <a:pathLst>
              <a:path w="1141729" h="1904">
                <a:moveTo>
                  <a:pt x="0" y="0"/>
                </a:moveTo>
                <a:lnTo>
                  <a:pt x="1141411" y="1586"/>
                </a:lnTo>
              </a:path>
            </a:pathLst>
          </a:custGeom>
          <a:ln w="12699">
            <a:solidFill>
              <a:srgbClr val="000000"/>
            </a:solidFill>
          </a:ln>
        </p:spPr>
        <p:txBody>
          <a:bodyPr wrap="square" lIns="0" tIns="0" rIns="0" bIns="0" rtlCol="0"/>
          <a:lstStyle/>
          <a:p>
            <a:endParaRPr sz="1588"/>
          </a:p>
        </p:txBody>
      </p:sp>
      <p:sp>
        <p:nvSpPr>
          <p:cNvPr id="100" name="object 100"/>
          <p:cNvSpPr/>
          <p:nvPr/>
        </p:nvSpPr>
        <p:spPr>
          <a:xfrm>
            <a:off x="8113873" y="3304335"/>
            <a:ext cx="1007409" cy="1681"/>
          </a:xfrm>
          <a:custGeom>
            <a:avLst/>
            <a:gdLst/>
            <a:ahLst/>
            <a:cxnLst/>
            <a:rect l="l" t="t" r="r" b="b"/>
            <a:pathLst>
              <a:path w="1141729" h="1904">
                <a:moveTo>
                  <a:pt x="0" y="0"/>
                </a:moveTo>
                <a:lnTo>
                  <a:pt x="1141411" y="1586"/>
                </a:lnTo>
              </a:path>
            </a:pathLst>
          </a:custGeom>
          <a:ln w="12699">
            <a:solidFill>
              <a:srgbClr val="000000"/>
            </a:solidFill>
          </a:ln>
        </p:spPr>
        <p:txBody>
          <a:bodyPr wrap="square" lIns="0" tIns="0" rIns="0" bIns="0" rtlCol="0"/>
          <a:lstStyle/>
          <a:p>
            <a:endParaRPr sz="1588"/>
          </a:p>
        </p:txBody>
      </p:sp>
      <p:sp>
        <p:nvSpPr>
          <p:cNvPr id="101" name="object 101"/>
          <p:cNvSpPr/>
          <p:nvPr/>
        </p:nvSpPr>
        <p:spPr>
          <a:xfrm>
            <a:off x="8113873" y="3506041"/>
            <a:ext cx="1007409" cy="1681"/>
          </a:xfrm>
          <a:custGeom>
            <a:avLst/>
            <a:gdLst/>
            <a:ahLst/>
            <a:cxnLst/>
            <a:rect l="l" t="t" r="r" b="b"/>
            <a:pathLst>
              <a:path w="1141729" h="1904">
                <a:moveTo>
                  <a:pt x="0" y="0"/>
                </a:moveTo>
                <a:lnTo>
                  <a:pt x="1141411" y="1586"/>
                </a:lnTo>
              </a:path>
            </a:pathLst>
          </a:custGeom>
          <a:ln w="12699">
            <a:solidFill>
              <a:srgbClr val="000000"/>
            </a:solidFill>
          </a:ln>
        </p:spPr>
        <p:txBody>
          <a:bodyPr wrap="square" lIns="0" tIns="0" rIns="0" bIns="0" rtlCol="0"/>
          <a:lstStyle/>
          <a:p>
            <a:endParaRPr sz="1588"/>
          </a:p>
        </p:txBody>
      </p:sp>
      <p:sp>
        <p:nvSpPr>
          <p:cNvPr id="102" name="object 102"/>
          <p:cNvSpPr/>
          <p:nvPr/>
        </p:nvSpPr>
        <p:spPr>
          <a:xfrm>
            <a:off x="8615337" y="2096901"/>
            <a:ext cx="1681" cy="1609725"/>
          </a:xfrm>
          <a:custGeom>
            <a:avLst/>
            <a:gdLst/>
            <a:ahLst/>
            <a:cxnLst/>
            <a:rect l="l" t="t" r="r" b="b"/>
            <a:pathLst>
              <a:path w="1904" h="1824354">
                <a:moveTo>
                  <a:pt x="1586" y="0"/>
                </a:moveTo>
                <a:lnTo>
                  <a:pt x="0" y="1824037"/>
                </a:lnTo>
              </a:path>
            </a:pathLst>
          </a:custGeom>
          <a:ln w="12699">
            <a:solidFill>
              <a:srgbClr val="000000"/>
            </a:solidFill>
          </a:ln>
        </p:spPr>
        <p:txBody>
          <a:bodyPr wrap="square" lIns="0" tIns="0" rIns="0" bIns="0" rtlCol="0"/>
          <a:lstStyle/>
          <a:p>
            <a:endParaRPr sz="1588"/>
          </a:p>
        </p:txBody>
      </p:sp>
      <p:sp>
        <p:nvSpPr>
          <p:cNvPr id="103" name="object 103"/>
          <p:cNvSpPr/>
          <p:nvPr/>
        </p:nvSpPr>
        <p:spPr>
          <a:xfrm>
            <a:off x="8108970" y="4113258"/>
            <a:ext cx="1007409" cy="201706"/>
          </a:xfrm>
          <a:custGeom>
            <a:avLst/>
            <a:gdLst/>
            <a:ahLst/>
            <a:cxnLst/>
            <a:rect l="l" t="t" r="r" b="b"/>
            <a:pathLst>
              <a:path w="1141729" h="228600">
                <a:moveTo>
                  <a:pt x="1141412" y="0"/>
                </a:moveTo>
                <a:lnTo>
                  <a:pt x="1141412" y="228599"/>
                </a:lnTo>
                <a:lnTo>
                  <a:pt x="0" y="228599"/>
                </a:lnTo>
                <a:lnTo>
                  <a:pt x="0" y="0"/>
                </a:lnTo>
                <a:lnTo>
                  <a:pt x="1141412" y="0"/>
                </a:lnTo>
                <a:close/>
              </a:path>
            </a:pathLst>
          </a:custGeom>
          <a:ln w="12699">
            <a:solidFill>
              <a:srgbClr val="000000"/>
            </a:solidFill>
          </a:ln>
        </p:spPr>
        <p:txBody>
          <a:bodyPr wrap="square" lIns="0" tIns="0" rIns="0" bIns="0" rtlCol="0"/>
          <a:lstStyle/>
          <a:p>
            <a:endParaRPr sz="1588"/>
          </a:p>
        </p:txBody>
      </p:sp>
      <p:sp>
        <p:nvSpPr>
          <p:cNvPr id="104" name="object 104"/>
          <p:cNvSpPr/>
          <p:nvPr/>
        </p:nvSpPr>
        <p:spPr>
          <a:xfrm>
            <a:off x="8616037" y="4107656"/>
            <a:ext cx="1681" cy="201706"/>
          </a:xfrm>
          <a:custGeom>
            <a:avLst/>
            <a:gdLst/>
            <a:ahLst/>
            <a:cxnLst/>
            <a:rect l="l" t="t" r="r" b="b"/>
            <a:pathLst>
              <a:path w="1904" h="228600">
                <a:moveTo>
                  <a:pt x="1587" y="0"/>
                </a:moveTo>
                <a:lnTo>
                  <a:pt x="0" y="228599"/>
                </a:lnTo>
              </a:path>
            </a:pathLst>
          </a:custGeom>
          <a:ln w="12699">
            <a:solidFill>
              <a:srgbClr val="000000"/>
            </a:solidFill>
          </a:ln>
        </p:spPr>
        <p:txBody>
          <a:bodyPr wrap="square" lIns="0" tIns="0" rIns="0" bIns="0" rtlCol="0"/>
          <a:lstStyle/>
          <a:p>
            <a:endParaRPr sz="1588"/>
          </a:p>
        </p:txBody>
      </p:sp>
      <p:sp>
        <p:nvSpPr>
          <p:cNvPr id="105" name="object 105"/>
          <p:cNvSpPr/>
          <p:nvPr/>
        </p:nvSpPr>
        <p:spPr>
          <a:xfrm>
            <a:off x="8115273" y="4614022"/>
            <a:ext cx="402291" cy="402291"/>
          </a:xfrm>
          <a:custGeom>
            <a:avLst/>
            <a:gdLst/>
            <a:ahLst/>
            <a:cxnLst/>
            <a:rect l="l" t="t" r="r" b="b"/>
            <a:pathLst>
              <a:path w="455929" h="455929">
                <a:moveTo>
                  <a:pt x="227806" y="0"/>
                </a:moveTo>
                <a:lnTo>
                  <a:pt x="273717" y="4628"/>
                </a:lnTo>
                <a:lnTo>
                  <a:pt x="316479" y="17902"/>
                </a:lnTo>
                <a:lnTo>
                  <a:pt x="355175" y="38905"/>
                </a:lnTo>
                <a:lnTo>
                  <a:pt x="388890" y="66722"/>
                </a:lnTo>
                <a:lnTo>
                  <a:pt x="416708" y="100437"/>
                </a:lnTo>
                <a:lnTo>
                  <a:pt x="437711" y="139133"/>
                </a:lnTo>
                <a:lnTo>
                  <a:pt x="450985" y="181895"/>
                </a:lnTo>
                <a:lnTo>
                  <a:pt x="455613" y="227806"/>
                </a:lnTo>
                <a:lnTo>
                  <a:pt x="450985" y="273718"/>
                </a:lnTo>
                <a:lnTo>
                  <a:pt x="437711" y="316480"/>
                </a:lnTo>
                <a:lnTo>
                  <a:pt x="416708" y="355176"/>
                </a:lnTo>
                <a:lnTo>
                  <a:pt x="388890" y="388891"/>
                </a:lnTo>
                <a:lnTo>
                  <a:pt x="355175" y="416708"/>
                </a:lnTo>
                <a:lnTo>
                  <a:pt x="316479" y="437711"/>
                </a:lnTo>
                <a:lnTo>
                  <a:pt x="273717" y="450985"/>
                </a:lnTo>
                <a:lnTo>
                  <a:pt x="227806" y="455613"/>
                </a:lnTo>
                <a:lnTo>
                  <a:pt x="181895" y="450985"/>
                </a:lnTo>
                <a:lnTo>
                  <a:pt x="139133" y="437711"/>
                </a:lnTo>
                <a:lnTo>
                  <a:pt x="100437" y="416708"/>
                </a:lnTo>
                <a:lnTo>
                  <a:pt x="66722" y="388891"/>
                </a:lnTo>
                <a:lnTo>
                  <a:pt x="38905" y="355176"/>
                </a:lnTo>
                <a:lnTo>
                  <a:pt x="17902" y="316480"/>
                </a:lnTo>
                <a:lnTo>
                  <a:pt x="4628" y="273718"/>
                </a:lnTo>
                <a:lnTo>
                  <a:pt x="0" y="227806"/>
                </a:lnTo>
                <a:lnTo>
                  <a:pt x="4628" y="181895"/>
                </a:lnTo>
                <a:lnTo>
                  <a:pt x="17902" y="139133"/>
                </a:lnTo>
                <a:lnTo>
                  <a:pt x="38905" y="100437"/>
                </a:lnTo>
                <a:lnTo>
                  <a:pt x="66722" y="66722"/>
                </a:lnTo>
                <a:lnTo>
                  <a:pt x="100437" y="38905"/>
                </a:lnTo>
                <a:lnTo>
                  <a:pt x="139133" y="17902"/>
                </a:lnTo>
                <a:lnTo>
                  <a:pt x="181895" y="4628"/>
                </a:lnTo>
                <a:lnTo>
                  <a:pt x="227806" y="0"/>
                </a:lnTo>
                <a:close/>
              </a:path>
            </a:pathLst>
          </a:custGeom>
          <a:ln w="25399">
            <a:solidFill>
              <a:srgbClr val="000000"/>
            </a:solidFill>
          </a:ln>
        </p:spPr>
        <p:txBody>
          <a:bodyPr wrap="square" lIns="0" tIns="0" rIns="0" bIns="0" rtlCol="0"/>
          <a:lstStyle/>
          <a:p>
            <a:endParaRPr sz="1588"/>
          </a:p>
        </p:txBody>
      </p:sp>
      <p:sp>
        <p:nvSpPr>
          <p:cNvPr id="106" name="object 106"/>
          <p:cNvSpPr txBox="1"/>
          <p:nvPr/>
        </p:nvSpPr>
        <p:spPr>
          <a:xfrm>
            <a:off x="8185310" y="4653244"/>
            <a:ext cx="282388" cy="325923"/>
          </a:xfrm>
          <a:prstGeom prst="rect">
            <a:avLst/>
          </a:prstGeom>
        </p:spPr>
        <p:txBody>
          <a:bodyPr vert="horz" wrap="square" lIns="0" tIns="0" rIns="0" bIns="0" rtlCol="0">
            <a:spAutoFit/>
          </a:bodyPr>
          <a:lstStyle/>
          <a:p>
            <a:pPr marL="11206"/>
            <a:r>
              <a:rPr sz="2118" b="1" spc="-243" dirty="0">
                <a:latin typeface="Arial"/>
                <a:cs typeface="Arial"/>
              </a:rPr>
              <a:t>=?</a:t>
            </a:r>
            <a:endParaRPr sz="2118">
              <a:latin typeface="Arial"/>
              <a:cs typeface="Arial"/>
            </a:endParaRPr>
          </a:p>
        </p:txBody>
      </p:sp>
      <p:sp>
        <p:nvSpPr>
          <p:cNvPr id="107" name="object 107"/>
          <p:cNvSpPr/>
          <p:nvPr/>
        </p:nvSpPr>
        <p:spPr>
          <a:xfrm>
            <a:off x="8283361" y="4478150"/>
            <a:ext cx="67235" cy="134471"/>
          </a:xfrm>
          <a:custGeom>
            <a:avLst/>
            <a:gdLst/>
            <a:ahLst/>
            <a:cxnLst/>
            <a:rect l="l" t="t" r="r" b="b"/>
            <a:pathLst>
              <a:path w="76200" h="152400">
                <a:moveTo>
                  <a:pt x="76200" y="0"/>
                </a:moveTo>
                <a:lnTo>
                  <a:pt x="0" y="0"/>
                </a:lnTo>
                <a:lnTo>
                  <a:pt x="12700" y="76200"/>
                </a:lnTo>
                <a:lnTo>
                  <a:pt x="38100" y="152400"/>
                </a:lnTo>
                <a:lnTo>
                  <a:pt x="50800" y="76200"/>
                </a:lnTo>
                <a:lnTo>
                  <a:pt x="76200" y="0"/>
                </a:lnTo>
                <a:close/>
              </a:path>
            </a:pathLst>
          </a:custGeom>
          <a:solidFill>
            <a:srgbClr val="000000"/>
          </a:solidFill>
        </p:spPr>
        <p:txBody>
          <a:bodyPr wrap="square" lIns="0" tIns="0" rIns="0" bIns="0" rtlCol="0"/>
          <a:lstStyle/>
          <a:p>
            <a:endParaRPr sz="1588"/>
          </a:p>
        </p:txBody>
      </p:sp>
      <p:sp>
        <p:nvSpPr>
          <p:cNvPr id="108" name="object 108"/>
          <p:cNvSpPr/>
          <p:nvPr/>
        </p:nvSpPr>
        <p:spPr>
          <a:xfrm>
            <a:off x="8283361" y="4478150"/>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109" name="object 109"/>
          <p:cNvSpPr/>
          <p:nvPr/>
        </p:nvSpPr>
        <p:spPr>
          <a:xfrm>
            <a:off x="8314878" y="4309362"/>
            <a:ext cx="1681" cy="168088"/>
          </a:xfrm>
          <a:custGeom>
            <a:avLst/>
            <a:gdLst/>
            <a:ahLst/>
            <a:cxnLst/>
            <a:rect l="l" t="t" r="r" b="b"/>
            <a:pathLst>
              <a:path w="1904" h="190500">
                <a:moveTo>
                  <a:pt x="1587" y="0"/>
                </a:moveTo>
                <a:lnTo>
                  <a:pt x="0" y="190499"/>
                </a:lnTo>
              </a:path>
            </a:pathLst>
          </a:custGeom>
          <a:ln w="12699">
            <a:solidFill>
              <a:srgbClr val="000000"/>
            </a:solidFill>
          </a:ln>
        </p:spPr>
        <p:txBody>
          <a:bodyPr wrap="square" lIns="0" tIns="0" rIns="0" bIns="0" rtlCol="0"/>
          <a:lstStyle/>
          <a:p>
            <a:endParaRPr sz="1588"/>
          </a:p>
        </p:txBody>
      </p:sp>
      <p:sp>
        <p:nvSpPr>
          <p:cNvPr id="110" name="object 110"/>
          <p:cNvSpPr/>
          <p:nvPr/>
        </p:nvSpPr>
        <p:spPr>
          <a:xfrm>
            <a:off x="8316279" y="5013932"/>
            <a:ext cx="4482" cy="927287"/>
          </a:xfrm>
          <a:custGeom>
            <a:avLst/>
            <a:gdLst/>
            <a:ahLst/>
            <a:cxnLst/>
            <a:rect l="l" t="t" r="r" b="b"/>
            <a:pathLst>
              <a:path w="5079" h="1050925">
                <a:moveTo>
                  <a:pt x="0" y="0"/>
                </a:moveTo>
                <a:lnTo>
                  <a:pt x="4762" y="1050924"/>
                </a:lnTo>
              </a:path>
            </a:pathLst>
          </a:custGeom>
          <a:ln w="12699">
            <a:solidFill>
              <a:srgbClr val="000000"/>
            </a:solidFill>
          </a:ln>
        </p:spPr>
        <p:txBody>
          <a:bodyPr wrap="square" lIns="0" tIns="0" rIns="0" bIns="0" rtlCol="0"/>
          <a:lstStyle/>
          <a:p>
            <a:endParaRPr sz="1588"/>
          </a:p>
        </p:txBody>
      </p:sp>
      <p:sp>
        <p:nvSpPr>
          <p:cNvPr id="111" name="object 111"/>
          <p:cNvSpPr/>
          <p:nvPr/>
        </p:nvSpPr>
        <p:spPr>
          <a:xfrm>
            <a:off x="8708485" y="5027940"/>
            <a:ext cx="201706" cy="200584"/>
          </a:xfrm>
          <a:custGeom>
            <a:avLst/>
            <a:gdLst/>
            <a:ahLst/>
            <a:cxnLst/>
            <a:rect l="l" t="t" r="r" b="b"/>
            <a:pathLst>
              <a:path w="228600" h="227329">
                <a:moveTo>
                  <a:pt x="228599" y="0"/>
                </a:moveTo>
                <a:lnTo>
                  <a:pt x="0" y="0"/>
                </a:lnTo>
                <a:lnTo>
                  <a:pt x="114299" y="227011"/>
                </a:lnTo>
                <a:lnTo>
                  <a:pt x="228599" y="0"/>
                </a:lnTo>
                <a:close/>
              </a:path>
            </a:pathLst>
          </a:custGeom>
          <a:ln w="25399">
            <a:solidFill>
              <a:srgbClr val="000000"/>
            </a:solidFill>
          </a:ln>
        </p:spPr>
        <p:txBody>
          <a:bodyPr wrap="square" lIns="0" tIns="0" rIns="0" bIns="0" rtlCol="0"/>
          <a:lstStyle/>
          <a:p>
            <a:endParaRPr sz="1588"/>
          </a:p>
        </p:txBody>
      </p:sp>
      <p:sp>
        <p:nvSpPr>
          <p:cNvPr id="112" name="object 112"/>
          <p:cNvSpPr/>
          <p:nvPr/>
        </p:nvSpPr>
        <p:spPr>
          <a:xfrm>
            <a:off x="8629344" y="5081868"/>
            <a:ext cx="134471" cy="67235"/>
          </a:xfrm>
          <a:custGeom>
            <a:avLst/>
            <a:gdLst/>
            <a:ahLst/>
            <a:cxnLst/>
            <a:rect l="l" t="t" r="r" b="b"/>
            <a:pathLst>
              <a:path w="152400" h="76200">
                <a:moveTo>
                  <a:pt x="0" y="0"/>
                </a:moveTo>
                <a:lnTo>
                  <a:pt x="0" y="76200"/>
                </a:lnTo>
                <a:lnTo>
                  <a:pt x="76200" y="50800"/>
                </a:lnTo>
                <a:lnTo>
                  <a:pt x="152400" y="38100"/>
                </a:lnTo>
                <a:lnTo>
                  <a:pt x="76200" y="12700"/>
                </a:lnTo>
                <a:lnTo>
                  <a:pt x="0" y="0"/>
                </a:lnTo>
                <a:close/>
              </a:path>
            </a:pathLst>
          </a:custGeom>
          <a:solidFill>
            <a:srgbClr val="000000"/>
          </a:solidFill>
        </p:spPr>
        <p:txBody>
          <a:bodyPr wrap="square" lIns="0" tIns="0" rIns="0" bIns="0" rtlCol="0"/>
          <a:lstStyle/>
          <a:p>
            <a:endParaRPr sz="1588"/>
          </a:p>
        </p:txBody>
      </p:sp>
      <p:sp>
        <p:nvSpPr>
          <p:cNvPr id="113" name="object 113"/>
          <p:cNvSpPr/>
          <p:nvPr/>
        </p:nvSpPr>
        <p:spPr>
          <a:xfrm>
            <a:off x="8629344" y="5081868"/>
            <a:ext cx="134471" cy="67235"/>
          </a:xfrm>
          <a:custGeom>
            <a:avLst/>
            <a:gdLst/>
            <a:ahLst/>
            <a:cxnLst/>
            <a:rect l="l" t="t" r="r" b="b"/>
            <a:pathLst>
              <a:path w="152400" h="76200">
                <a:moveTo>
                  <a:pt x="0" y="0"/>
                </a:moveTo>
                <a:lnTo>
                  <a:pt x="0" y="76200"/>
                </a:lnTo>
                <a:lnTo>
                  <a:pt x="152400" y="38100"/>
                </a:lnTo>
                <a:lnTo>
                  <a:pt x="0" y="0"/>
                </a:lnTo>
                <a:close/>
              </a:path>
            </a:pathLst>
          </a:custGeom>
          <a:solidFill>
            <a:srgbClr val="000000"/>
          </a:solidFill>
        </p:spPr>
        <p:txBody>
          <a:bodyPr wrap="square" lIns="0" tIns="0" rIns="0" bIns="0" rtlCol="0"/>
          <a:lstStyle/>
          <a:p>
            <a:endParaRPr sz="1588"/>
          </a:p>
        </p:txBody>
      </p:sp>
      <p:sp>
        <p:nvSpPr>
          <p:cNvPr id="114" name="object 114"/>
          <p:cNvSpPr/>
          <p:nvPr/>
        </p:nvSpPr>
        <p:spPr>
          <a:xfrm>
            <a:off x="8516583" y="5117587"/>
            <a:ext cx="112059" cy="1681"/>
          </a:xfrm>
          <a:custGeom>
            <a:avLst/>
            <a:gdLst/>
            <a:ahLst/>
            <a:cxnLst/>
            <a:rect l="l" t="t" r="r" b="b"/>
            <a:pathLst>
              <a:path w="127000" h="1904">
                <a:moveTo>
                  <a:pt x="0" y="1587"/>
                </a:moveTo>
                <a:lnTo>
                  <a:pt x="126999" y="0"/>
                </a:lnTo>
              </a:path>
            </a:pathLst>
          </a:custGeom>
          <a:ln w="12699">
            <a:solidFill>
              <a:srgbClr val="000000"/>
            </a:solidFill>
          </a:ln>
        </p:spPr>
        <p:txBody>
          <a:bodyPr wrap="square" lIns="0" tIns="0" rIns="0" bIns="0" rtlCol="0"/>
          <a:lstStyle/>
          <a:p>
            <a:endParaRPr sz="1588"/>
          </a:p>
        </p:txBody>
      </p:sp>
      <p:sp>
        <p:nvSpPr>
          <p:cNvPr id="115" name="object 115"/>
          <p:cNvSpPr/>
          <p:nvPr/>
        </p:nvSpPr>
        <p:spPr>
          <a:xfrm>
            <a:off x="8267954" y="5077665"/>
            <a:ext cx="100853" cy="100853"/>
          </a:xfrm>
          <a:custGeom>
            <a:avLst/>
            <a:gdLst/>
            <a:ahLst/>
            <a:cxnLst/>
            <a:rect l="l" t="t" r="r" b="b"/>
            <a:pathLst>
              <a:path w="114300" h="114300">
                <a:moveTo>
                  <a:pt x="57150" y="0"/>
                </a:moveTo>
                <a:lnTo>
                  <a:pt x="34904" y="4491"/>
                </a:lnTo>
                <a:lnTo>
                  <a:pt x="16738" y="16738"/>
                </a:lnTo>
                <a:lnTo>
                  <a:pt x="4491" y="34904"/>
                </a:lnTo>
                <a:lnTo>
                  <a:pt x="0" y="57150"/>
                </a:lnTo>
                <a:lnTo>
                  <a:pt x="4491" y="79395"/>
                </a:lnTo>
                <a:lnTo>
                  <a:pt x="16738" y="97561"/>
                </a:lnTo>
                <a:lnTo>
                  <a:pt x="34904" y="109808"/>
                </a:lnTo>
                <a:lnTo>
                  <a:pt x="57150" y="114300"/>
                </a:lnTo>
                <a:lnTo>
                  <a:pt x="79395" y="109808"/>
                </a:lnTo>
                <a:lnTo>
                  <a:pt x="97561" y="97561"/>
                </a:lnTo>
                <a:lnTo>
                  <a:pt x="109808" y="79395"/>
                </a:lnTo>
                <a:lnTo>
                  <a:pt x="114300" y="57150"/>
                </a:lnTo>
                <a:lnTo>
                  <a:pt x="109808" y="34904"/>
                </a:lnTo>
                <a:lnTo>
                  <a:pt x="97561" y="16738"/>
                </a:lnTo>
                <a:lnTo>
                  <a:pt x="79395" y="4491"/>
                </a:lnTo>
                <a:lnTo>
                  <a:pt x="57150" y="0"/>
                </a:lnTo>
                <a:close/>
              </a:path>
            </a:pathLst>
          </a:custGeom>
          <a:solidFill>
            <a:srgbClr val="000000"/>
          </a:solidFill>
        </p:spPr>
        <p:txBody>
          <a:bodyPr wrap="square" lIns="0" tIns="0" rIns="0" bIns="0" rtlCol="0"/>
          <a:lstStyle/>
          <a:p>
            <a:endParaRPr sz="1588"/>
          </a:p>
        </p:txBody>
      </p:sp>
      <p:sp>
        <p:nvSpPr>
          <p:cNvPr id="116" name="object 116"/>
          <p:cNvSpPr/>
          <p:nvPr/>
        </p:nvSpPr>
        <p:spPr>
          <a:xfrm>
            <a:off x="8267954" y="5077665"/>
            <a:ext cx="100853" cy="100853"/>
          </a:xfrm>
          <a:custGeom>
            <a:avLst/>
            <a:gdLst/>
            <a:ahLst/>
            <a:cxnLst/>
            <a:rect l="l" t="t" r="r" b="b"/>
            <a:pathLst>
              <a:path w="114300" h="114300">
                <a:moveTo>
                  <a:pt x="57149" y="0"/>
                </a:moveTo>
                <a:lnTo>
                  <a:pt x="79395" y="4491"/>
                </a:lnTo>
                <a:lnTo>
                  <a:pt x="97561" y="16738"/>
                </a:lnTo>
                <a:lnTo>
                  <a:pt x="109808" y="34904"/>
                </a:lnTo>
                <a:lnTo>
                  <a:pt x="114299" y="57149"/>
                </a:lnTo>
                <a:lnTo>
                  <a:pt x="109808" y="79395"/>
                </a:lnTo>
                <a:lnTo>
                  <a:pt x="97561" y="97561"/>
                </a:lnTo>
                <a:lnTo>
                  <a:pt x="79395" y="109808"/>
                </a:lnTo>
                <a:lnTo>
                  <a:pt x="57149" y="114299"/>
                </a:lnTo>
                <a:lnTo>
                  <a:pt x="34904" y="109808"/>
                </a:lnTo>
                <a:lnTo>
                  <a:pt x="16738" y="97561"/>
                </a:lnTo>
                <a:lnTo>
                  <a:pt x="4491" y="79395"/>
                </a:lnTo>
                <a:lnTo>
                  <a:pt x="0" y="57149"/>
                </a:lnTo>
                <a:lnTo>
                  <a:pt x="4491" y="34904"/>
                </a:lnTo>
                <a:lnTo>
                  <a:pt x="16738" y="16738"/>
                </a:lnTo>
                <a:lnTo>
                  <a:pt x="34904" y="4491"/>
                </a:lnTo>
                <a:lnTo>
                  <a:pt x="57149" y="0"/>
                </a:lnTo>
                <a:close/>
              </a:path>
            </a:pathLst>
          </a:custGeom>
          <a:ln w="12699">
            <a:solidFill>
              <a:srgbClr val="000000"/>
            </a:solidFill>
          </a:ln>
        </p:spPr>
        <p:txBody>
          <a:bodyPr wrap="square" lIns="0" tIns="0" rIns="0" bIns="0" rtlCol="0"/>
          <a:lstStyle/>
          <a:p>
            <a:endParaRPr sz="1588"/>
          </a:p>
        </p:txBody>
      </p:sp>
      <p:sp>
        <p:nvSpPr>
          <p:cNvPr id="117" name="object 117"/>
          <p:cNvSpPr/>
          <p:nvPr/>
        </p:nvSpPr>
        <p:spPr>
          <a:xfrm>
            <a:off x="8786226" y="5383025"/>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118" name="object 118"/>
          <p:cNvSpPr/>
          <p:nvPr/>
        </p:nvSpPr>
        <p:spPr>
          <a:xfrm>
            <a:off x="8786226" y="5383025"/>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119" name="object 119"/>
          <p:cNvSpPr/>
          <p:nvPr/>
        </p:nvSpPr>
        <p:spPr>
          <a:xfrm>
            <a:off x="8817742" y="5214237"/>
            <a:ext cx="1681" cy="168088"/>
          </a:xfrm>
          <a:custGeom>
            <a:avLst/>
            <a:gdLst/>
            <a:ahLst/>
            <a:cxnLst/>
            <a:rect l="l" t="t" r="r" b="b"/>
            <a:pathLst>
              <a:path w="1904" h="190500">
                <a:moveTo>
                  <a:pt x="1587" y="0"/>
                </a:moveTo>
                <a:lnTo>
                  <a:pt x="0" y="190499"/>
                </a:lnTo>
              </a:path>
            </a:pathLst>
          </a:custGeom>
          <a:ln w="12699">
            <a:solidFill>
              <a:srgbClr val="000000"/>
            </a:solidFill>
          </a:ln>
        </p:spPr>
        <p:txBody>
          <a:bodyPr wrap="square" lIns="0" tIns="0" rIns="0" bIns="0" rtlCol="0"/>
          <a:lstStyle/>
          <a:p>
            <a:endParaRPr sz="1588"/>
          </a:p>
        </p:txBody>
      </p:sp>
      <p:sp>
        <p:nvSpPr>
          <p:cNvPr id="120" name="object 120"/>
          <p:cNvSpPr/>
          <p:nvPr/>
        </p:nvSpPr>
        <p:spPr>
          <a:xfrm>
            <a:off x="8818442" y="4311463"/>
            <a:ext cx="1681" cy="704850"/>
          </a:xfrm>
          <a:custGeom>
            <a:avLst/>
            <a:gdLst/>
            <a:ahLst/>
            <a:cxnLst/>
            <a:rect l="l" t="t" r="r" b="b"/>
            <a:pathLst>
              <a:path w="1904" h="798829">
                <a:moveTo>
                  <a:pt x="1587" y="0"/>
                </a:moveTo>
                <a:lnTo>
                  <a:pt x="0" y="798511"/>
                </a:lnTo>
              </a:path>
            </a:pathLst>
          </a:custGeom>
          <a:ln w="12699">
            <a:solidFill>
              <a:srgbClr val="000000"/>
            </a:solidFill>
          </a:ln>
        </p:spPr>
        <p:txBody>
          <a:bodyPr wrap="square" lIns="0" tIns="0" rIns="0" bIns="0" rtlCol="0"/>
          <a:lstStyle/>
          <a:p>
            <a:endParaRPr sz="1588"/>
          </a:p>
        </p:txBody>
      </p:sp>
      <p:sp>
        <p:nvSpPr>
          <p:cNvPr id="121" name="object 121"/>
          <p:cNvSpPr/>
          <p:nvPr/>
        </p:nvSpPr>
        <p:spPr>
          <a:xfrm>
            <a:off x="8316980" y="5116886"/>
            <a:ext cx="200584" cy="1681"/>
          </a:xfrm>
          <a:custGeom>
            <a:avLst/>
            <a:gdLst/>
            <a:ahLst/>
            <a:cxnLst/>
            <a:rect l="l" t="t" r="r" b="b"/>
            <a:pathLst>
              <a:path w="227329" h="1904">
                <a:moveTo>
                  <a:pt x="227011" y="0"/>
                </a:moveTo>
                <a:lnTo>
                  <a:pt x="0" y="1587"/>
                </a:lnTo>
              </a:path>
            </a:pathLst>
          </a:custGeom>
          <a:ln w="12699">
            <a:solidFill>
              <a:srgbClr val="000000"/>
            </a:solidFill>
          </a:ln>
        </p:spPr>
        <p:txBody>
          <a:bodyPr wrap="square" lIns="0" tIns="0" rIns="0" bIns="0" rtlCol="0"/>
          <a:lstStyle/>
          <a:p>
            <a:endParaRPr sz="1588"/>
          </a:p>
        </p:txBody>
      </p:sp>
      <p:sp>
        <p:nvSpPr>
          <p:cNvPr id="122" name="object 122"/>
          <p:cNvSpPr/>
          <p:nvPr/>
        </p:nvSpPr>
        <p:spPr>
          <a:xfrm>
            <a:off x="8406626" y="5518897"/>
            <a:ext cx="727262" cy="1681"/>
          </a:xfrm>
          <a:custGeom>
            <a:avLst/>
            <a:gdLst/>
            <a:ahLst/>
            <a:cxnLst/>
            <a:rect l="l" t="t" r="r" b="b"/>
            <a:pathLst>
              <a:path w="824229" h="1904">
                <a:moveTo>
                  <a:pt x="0" y="0"/>
                </a:moveTo>
                <a:lnTo>
                  <a:pt x="823911" y="1587"/>
                </a:lnTo>
              </a:path>
            </a:pathLst>
          </a:custGeom>
          <a:ln w="25399">
            <a:solidFill>
              <a:srgbClr val="000000"/>
            </a:solidFill>
          </a:ln>
        </p:spPr>
        <p:txBody>
          <a:bodyPr wrap="square" lIns="0" tIns="0" rIns="0" bIns="0" rtlCol="0"/>
          <a:lstStyle/>
          <a:p>
            <a:endParaRPr sz="1588"/>
          </a:p>
        </p:txBody>
      </p:sp>
      <p:sp>
        <p:nvSpPr>
          <p:cNvPr id="123" name="object 123"/>
          <p:cNvSpPr/>
          <p:nvPr/>
        </p:nvSpPr>
        <p:spPr>
          <a:xfrm>
            <a:off x="7701358" y="5519597"/>
            <a:ext cx="526676" cy="1681"/>
          </a:xfrm>
          <a:custGeom>
            <a:avLst/>
            <a:gdLst/>
            <a:ahLst/>
            <a:cxnLst/>
            <a:rect l="l" t="t" r="r" b="b"/>
            <a:pathLst>
              <a:path w="596900" h="1904">
                <a:moveTo>
                  <a:pt x="596897" y="0"/>
                </a:moveTo>
                <a:lnTo>
                  <a:pt x="0" y="1587"/>
                </a:lnTo>
              </a:path>
            </a:pathLst>
          </a:custGeom>
          <a:ln w="25399">
            <a:solidFill>
              <a:srgbClr val="000000"/>
            </a:solidFill>
          </a:ln>
        </p:spPr>
        <p:txBody>
          <a:bodyPr wrap="square" lIns="0" tIns="0" rIns="0" bIns="0" rtlCol="0"/>
          <a:lstStyle/>
          <a:p>
            <a:endParaRPr sz="1588"/>
          </a:p>
        </p:txBody>
      </p:sp>
      <p:sp>
        <p:nvSpPr>
          <p:cNvPr id="124" name="object 124"/>
          <p:cNvSpPr/>
          <p:nvPr/>
        </p:nvSpPr>
        <p:spPr>
          <a:xfrm>
            <a:off x="8572614" y="3919957"/>
            <a:ext cx="100853" cy="189379"/>
          </a:xfrm>
          <a:custGeom>
            <a:avLst/>
            <a:gdLst/>
            <a:ahLst/>
            <a:cxnLst/>
            <a:rect l="l" t="t" r="r" b="b"/>
            <a:pathLst>
              <a:path w="114300" h="214629">
                <a:moveTo>
                  <a:pt x="114300" y="0"/>
                </a:moveTo>
                <a:lnTo>
                  <a:pt x="0" y="0"/>
                </a:lnTo>
                <a:lnTo>
                  <a:pt x="50800" y="214313"/>
                </a:lnTo>
                <a:lnTo>
                  <a:pt x="114300" y="0"/>
                </a:lnTo>
                <a:close/>
              </a:path>
            </a:pathLst>
          </a:custGeom>
          <a:solidFill>
            <a:srgbClr val="000000"/>
          </a:solidFill>
        </p:spPr>
        <p:txBody>
          <a:bodyPr wrap="square" lIns="0" tIns="0" rIns="0" bIns="0" rtlCol="0"/>
          <a:lstStyle/>
          <a:p>
            <a:endParaRPr sz="1588"/>
          </a:p>
        </p:txBody>
      </p:sp>
      <p:sp>
        <p:nvSpPr>
          <p:cNvPr id="125" name="object 125"/>
          <p:cNvSpPr/>
          <p:nvPr/>
        </p:nvSpPr>
        <p:spPr>
          <a:xfrm>
            <a:off x="8572614" y="3919957"/>
            <a:ext cx="100853" cy="189379"/>
          </a:xfrm>
          <a:custGeom>
            <a:avLst/>
            <a:gdLst/>
            <a:ahLst/>
            <a:cxnLst/>
            <a:rect l="l" t="t" r="r" b="b"/>
            <a:pathLst>
              <a:path w="114300" h="214629">
                <a:moveTo>
                  <a:pt x="114300" y="0"/>
                </a:moveTo>
                <a:lnTo>
                  <a:pt x="0" y="0"/>
                </a:lnTo>
                <a:lnTo>
                  <a:pt x="50800" y="214313"/>
                </a:lnTo>
                <a:lnTo>
                  <a:pt x="114300" y="0"/>
                </a:lnTo>
                <a:close/>
              </a:path>
            </a:pathLst>
          </a:custGeom>
          <a:solidFill>
            <a:srgbClr val="000000"/>
          </a:solidFill>
        </p:spPr>
        <p:txBody>
          <a:bodyPr wrap="square" lIns="0" tIns="0" rIns="0" bIns="0" rtlCol="0"/>
          <a:lstStyle/>
          <a:p>
            <a:endParaRPr sz="1588"/>
          </a:p>
        </p:txBody>
      </p:sp>
      <p:sp>
        <p:nvSpPr>
          <p:cNvPr id="126" name="object 126"/>
          <p:cNvSpPr/>
          <p:nvPr/>
        </p:nvSpPr>
        <p:spPr>
          <a:xfrm>
            <a:off x="8616037" y="3795292"/>
            <a:ext cx="1681" cy="134471"/>
          </a:xfrm>
          <a:custGeom>
            <a:avLst/>
            <a:gdLst/>
            <a:ahLst/>
            <a:cxnLst/>
            <a:rect l="l" t="t" r="r" b="b"/>
            <a:pathLst>
              <a:path w="1904" h="152400">
                <a:moveTo>
                  <a:pt x="1587" y="0"/>
                </a:moveTo>
                <a:lnTo>
                  <a:pt x="0" y="152399"/>
                </a:lnTo>
              </a:path>
            </a:pathLst>
          </a:custGeom>
          <a:ln w="25399">
            <a:solidFill>
              <a:srgbClr val="000000"/>
            </a:solidFill>
          </a:ln>
        </p:spPr>
        <p:txBody>
          <a:bodyPr wrap="square" lIns="0" tIns="0" rIns="0" bIns="0" rtlCol="0"/>
          <a:lstStyle/>
          <a:p>
            <a:endParaRPr sz="1588"/>
          </a:p>
        </p:txBody>
      </p:sp>
      <p:sp>
        <p:nvSpPr>
          <p:cNvPr id="127" name="object 127"/>
          <p:cNvSpPr/>
          <p:nvPr/>
        </p:nvSpPr>
        <p:spPr>
          <a:xfrm>
            <a:off x="7779096" y="2868707"/>
            <a:ext cx="134471" cy="67235"/>
          </a:xfrm>
          <a:custGeom>
            <a:avLst/>
            <a:gdLst/>
            <a:ahLst/>
            <a:cxnLst/>
            <a:rect l="l" t="t" r="r" b="b"/>
            <a:pathLst>
              <a:path w="152400" h="76200">
                <a:moveTo>
                  <a:pt x="0" y="0"/>
                </a:moveTo>
                <a:lnTo>
                  <a:pt x="0" y="76200"/>
                </a:lnTo>
                <a:lnTo>
                  <a:pt x="152400" y="38100"/>
                </a:lnTo>
                <a:lnTo>
                  <a:pt x="0" y="0"/>
                </a:lnTo>
                <a:close/>
              </a:path>
            </a:pathLst>
          </a:custGeom>
          <a:solidFill>
            <a:srgbClr val="000000"/>
          </a:solidFill>
        </p:spPr>
        <p:txBody>
          <a:bodyPr wrap="square" lIns="0" tIns="0" rIns="0" bIns="0" rtlCol="0"/>
          <a:lstStyle/>
          <a:p>
            <a:endParaRPr sz="1588"/>
          </a:p>
        </p:txBody>
      </p:sp>
      <p:sp>
        <p:nvSpPr>
          <p:cNvPr id="128" name="object 128"/>
          <p:cNvSpPr/>
          <p:nvPr/>
        </p:nvSpPr>
        <p:spPr>
          <a:xfrm>
            <a:off x="7779096" y="2868707"/>
            <a:ext cx="134471" cy="67235"/>
          </a:xfrm>
          <a:custGeom>
            <a:avLst/>
            <a:gdLst/>
            <a:ahLst/>
            <a:cxnLst/>
            <a:rect l="l" t="t" r="r" b="b"/>
            <a:pathLst>
              <a:path w="152400" h="76200">
                <a:moveTo>
                  <a:pt x="0" y="0"/>
                </a:moveTo>
                <a:lnTo>
                  <a:pt x="0" y="76200"/>
                </a:lnTo>
                <a:lnTo>
                  <a:pt x="152400" y="38100"/>
                </a:lnTo>
                <a:lnTo>
                  <a:pt x="0" y="0"/>
                </a:lnTo>
                <a:close/>
              </a:path>
            </a:pathLst>
          </a:custGeom>
          <a:solidFill>
            <a:srgbClr val="000000"/>
          </a:solidFill>
        </p:spPr>
        <p:txBody>
          <a:bodyPr wrap="square" lIns="0" tIns="0" rIns="0" bIns="0" rtlCol="0"/>
          <a:lstStyle/>
          <a:p>
            <a:endParaRPr sz="1588"/>
          </a:p>
        </p:txBody>
      </p:sp>
      <p:sp>
        <p:nvSpPr>
          <p:cNvPr id="129" name="object 129"/>
          <p:cNvSpPr/>
          <p:nvPr/>
        </p:nvSpPr>
        <p:spPr>
          <a:xfrm>
            <a:off x="7711161" y="2903024"/>
            <a:ext cx="67235" cy="1681"/>
          </a:xfrm>
          <a:custGeom>
            <a:avLst/>
            <a:gdLst/>
            <a:ahLst/>
            <a:cxnLst/>
            <a:rect l="l" t="t" r="r" b="b"/>
            <a:pathLst>
              <a:path w="76200" h="1904">
                <a:moveTo>
                  <a:pt x="0" y="0"/>
                </a:moveTo>
                <a:lnTo>
                  <a:pt x="76199" y="1587"/>
                </a:lnTo>
              </a:path>
            </a:pathLst>
          </a:custGeom>
          <a:ln w="12699">
            <a:solidFill>
              <a:srgbClr val="000000"/>
            </a:solidFill>
          </a:ln>
        </p:spPr>
        <p:txBody>
          <a:bodyPr wrap="square" lIns="0" tIns="0" rIns="0" bIns="0" rtlCol="0"/>
          <a:lstStyle/>
          <a:p>
            <a:endParaRPr sz="1588"/>
          </a:p>
        </p:txBody>
      </p:sp>
      <p:sp>
        <p:nvSpPr>
          <p:cNvPr id="130" name="object 130"/>
          <p:cNvSpPr/>
          <p:nvPr/>
        </p:nvSpPr>
        <p:spPr>
          <a:xfrm>
            <a:off x="7924773" y="2500312"/>
            <a:ext cx="84044" cy="409015"/>
          </a:xfrm>
          <a:custGeom>
            <a:avLst/>
            <a:gdLst/>
            <a:ahLst/>
            <a:cxnLst/>
            <a:rect l="l" t="t" r="r" b="b"/>
            <a:pathLst>
              <a:path w="95250" h="463550">
                <a:moveTo>
                  <a:pt x="95249" y="0"/>
                </a:moveTo>
                <a:lnTo>
                  <a:pt x="95249" y="170"/>
                </a:lnTo>
                <a:lnTo>
                  <a:pt x="95254" y="363"/>
                </a:lnTo>
                <a:lnTo>
                  <a:pt x="95254" y="556"/>
                </a:lnTo>
                <a:lnTo>
                  <a:pt x="94008" y="75655"/>
                </a:lnTo>
                <a:lnTo>
                  <a:pt x="90398" y="146895"/>
                </a:lnTo>
                <a:lnTo>
                  <a:pt x="84623" y="213325"/>
                </a:lnTo>
                <a:lnTo>
                  <a:pt x="76876" y="273991"/>
                </a:lnTo>
                <a:lnTo>
                  <a:pt x="67355" y="327939"/>
                </a:lnTo>
                <a:lnTo>
                  <a:pt x="56256" y="374217"/>
                </a:lnTo>
                <a:lnTo>
                  <a:pt x="43775" y="411870"/>
                </a:lnTo>
                <a:lnTo>
                  <a:pt x="15451" y="457489"/>
                </a:lnTo>
                <a:lnTo>
                  <a:pt x="0" y="463549"/>
                </a:lnTo>
              </a:path>
            </a:pathLst>
          </a:custGeom>
          <a:ln w="12699">
            <a:solidFill>
              <a:srgbClr val="000000"/>
            </a:solidFill>
          </a:ln>
        </p:spPr>
        <p:txBody>
          <a:bodyPr wrap="square" lIns="0" tIns="0" rIns="0" bIns="0" rtlCol="0"/>
          <a:lstStyle/>
          <a:p>
            <a:endParaRPr sz="1588"/>
          </a:p>
        </p:txBody>
      </p:sp>
      <p:sp>
        <p:nvSpPr>
          <p:cNvPr id="131" name="object 131"/>
          <p:cNvSpPr/>
          <p:nvPr/>
        </p:nvSpPr>
        <p:spPr>
          <a:xfrm>
            <a:off x="7924073" y="2903005"/>
            <a:ext cx="89647" cy="413497"/>
          </a:xfrm>
          <a:custGeom>
            <a:avLst/>
            <a:gdLst/>
            <a:ahLst/>
            <a:cxnLst/>
            <a:rect l="l" t="t" r="r" b="b"/>
            <a:pathLst>
              <a:path w="101600" h="468629">
                <a:moveTo>
                  <a:pt x="3" y="0"/>
                </a:moveTo>
                <a:lnTo>
                  <a:pt x="0" y="468335"/>
                </a:lnTo>
                <a:lnTo>
                  <a:pt x="101603" y="468335"/>
                </a:lnTo>
                <a:lnTo>
                  <a:pt x="100273" y="392368"/>
                </a:lnTo>
                <a:lnTo>
                  <a:pt x="96423" y="320304"/>
                </a:lnTo>
                <a:lnTo>
                  <a:pt x="90262" y="253107"/>
                </a:lnTo>
                <a:lnTo>
                  <a:pt x="82000" y="191741"/>
                </a:lnTo>
                <a:lnTo>
                  <a:pt x="71845" y="137171"/>
                </a:lnTo>
                <a:lnTo>
                  <a:pt x="60006" y="90361"/>
                </a:lnTo>
                <a:lnTo>
                  <a:pt x="46693" y="52274"/>
                </a:lnTo>
                <a:lnTo>
                  <a:pt x="16483" y="6129"/>
                </a:lnTo>
                <a:lnTo>
                  <a:pt x="3" y="0"/>
                </a:lnTo>
                <a:close/>
              </a:path>
            </a:pathLst>
          </a:custGeom>
          <a:solidFill>
            <a:srgbClr val="FFFFFF"/>
          </a:solidFill>
        </p:spPr>
        <p:txBody>
          <a:bodyPr wrap="square" lIns="0" tIns="0" rIns="0" bIns="0" rtlCol="0"/>
          <a:lstStyle/>
          <a:p>
            <a:endParaRPr sz="1588"/>
          </a:p>
        </p:txBody>
      </p:sp>
      <p:sp>
        <p:nvSpPr>
          <p:cNvPr id="132" name="object 132"/>
          <p:cNvSpPr/>
          <p:nvPr/>
        </p:nvSpPr>
        <p:spPr>
          <a:xfrm>
            <a:off x="7924073" y="2908609"/>
            <a:ext cx="84044" cy="407894"/>
          </a:xfrm>
          <a:custGeom>
            <a:avLst/>
            <a:gdLst/>
            <a:ahLst/>
            <a:cxnLst/>
            <a:rect l="l" t="t" r="r" b="b"/>
            <a:pathLst>
              <a:path w="95250" h="462279">
                <a:moveTo>
                  <a:pt x="3" y="0"/>
                </a:moveTo>
                <a:lnTo>
                  <a:pt x="0" y="461984"/>
                </a:lnTo>
                <a:lnTo>
                  <a:pt x="95253" y="461984"/>
                </a:lnTo>
                <a:lnTo>
                  <a:pt x="94007" y="387047"/>
                </a:lnTo>
                <a:lnTo>
                  <a:pt x="90397" y="315960"/>
                </a:lnTo>
                <a:lnTo>
                  <a:pt x="84621" y="249674"/>
                </a:lnTo>
                <a:lnTo>
                  <a:pt x="76875" y="189141"/>
                </a:lnTo>
                <a:lnTo>
                  <a:pt x="67355" y="135311"/>
                </a:lnTo>
                <a:lnTo>
                  <a:pt x="56256" y="89135"/>
                </a:lnTo>
                <a:lnTo>
                  <a:pt x="43775" y="51565"/>
                </a:lnTo>
                <a:lnTo>
                  <a:pt x="15453" y="6046"/>
                </a:lnTo>
                <a:lnTo>
                  <a:pt x="3" y="0"/>
                </a:lnTo>
                <a:close/>
              </a:path>
            </a:pathLst>
          </a:custGeom>
          <a:solidFill>
            <a:srgbClr val="FFFFFF"/>
          </a:solidFill>
        </p:spPr>
        <p:txBody>
          <a:bodyPr wrap="square" lIns="0" tIns="0" rIns="0" bIns="0" rtlCol="0"/>
          <a:lstStyle/>
          <a:p>
            <a:endParaRPr sz="1588"/>
          </a:p>
        </p:txBody>
      </p:sp>
      <p:sp>
        <p:nvSpPr>
          <p:cNvPr id="133" name="object 133"/>
          <p:cNvSpPr/>
          <p:nvPr/>
        </p:nvSpPr>
        <p:spPr>
          <a:xfrm>
            <a:off x="7924077" y="2908608"/>
            <a:ext cx="84044" cy="407894"/>
          </a:xfrm>
          <a:custGeom>
            <a:avLst/>
            <a:gdLst/>
            <a:ahLst/>
            <a:cxnLst/>
            <a:rect l="l" t="t" r="r" b="b"/>
            <a:pathLst>
              <a:path w="95250" h="462279">
                <a:moveTo>
                  <a:pt x="0" y="0"/>
                </a:moveTo>
                <a:lnTo>
                  <a:pt x="30105" y="23552"/>
                </a:lnTo>
                <a:lnTo>
                  <a:pt x="56252" y="89135"/>
                </a:lnTo>
                <a:lnTo>
                  <a:pt x="67351" y="135311"/>
                </a:lnTo>
                <a:lnTo>
                  <a:pt x="76871" y="189141"/>
                </a:lnTo>
                <a:lnTo>
                  <a:pt x="84618" y="249675"/>
                </a:lnTo>
                <a:lnTo>
                  <a:pt x="90393" y="315960"/>
                </a:lnTo>
                <a:lnTo>
                  <a:pt x="94003" y="387047"/>
                </a:lnTo>
                <a:lnTo>
                  <a:pt x="95249" y="461984"/>
                </a:lnTo>
              </a:path>
            </a:pathLst>
          </a:custGeom>
          <a:ln w="12699">
            <a:solidFill>
              <a:srgbClr val="000000"/>
            </a:solidFill>
          </a:ln>
        </p:spPr>
        <p:txBody>
          <a:bodyPr wrap="square" lIns="0" tIns="0" rIns="0" bIns="0" rtlCol="0"/>
          <a:lstStyle/>
          <a:p>
            <a:endParaRPr sz="1588"/>
          </a:p>
        </p:txBody>
      </p:sp>
      <p:sp>
        <p:nvSpPr>
          <p:cNvPr id="134" name="object 134"/>
          <p:cNvSpPr/>
          <p:nvPr/>
        </p:nvSpPr>
        <p:spPr>
          <a:xfrm>
            <a:off x="8002518" y="3305035"/>
            <a:ext cx="89647" cy="402291"/>
          </a:xfrm>
          <a:custGeom>
            <a:avLst/>
            <a:gdLst/>
            <a:ahLst/>
            <a:cxnLst/>
            <a:rect l="l" t="t" r="r" b="b"/>
            <a:pathLst>
              <a:path w="101600" h="455929">
                <a:moveTo>
                  <a:pt x="101594" y="0"/>
                </a:moveTo>
                <a:lnTo>
                  <a:pt x="0" y="0"/>
                </a:lnTo>
                <a:lnTo>
                  <a:pt x="1329" y="73901"/>
                </a:lnTo>
                <a:lnTo>
                  <a:pt x="5179" y="144006"/>
                </a:lnTo>
                <a:lnTo>
                  <a:pt x="11339" y="209377"/>
                </a:lnTo>
                <a:lnTo>
                  <a:pt x="19601" y="269075"/>
                </a:lnTo>
                <a:lnTo>
                  <a:pt x="29756" y="322164"/>
                </a:lnTo>
                <a:lnTo>
                  <a:pt x="41594" y="367703"/>
                </a:lnTo>
                <a:lnTo>
                  <a:pt x="54905" y="404756"/>
                </a:lnTo>
                <a:lnTo>
                  <a:pt x="85115" y="449649"/>
                </a:lnTo>
                <a:lnTo>
                  <a:pt x="101594" y="455612"/>
                </a:lnTo>
                <a:lnTo>
                  <a:pt x="101594" y="0"/>
                </a:lnTo>
                <a:close/>
              </a:path>
            </a:pathLst>
          </a:custGeom>
          <a:solidFill>
            <a:srgbClr val="FFFFFF"/>
          </a:solidFill>
        </p:spPr>
        <p:txBody>
          <a:bodyPr wrap="square" lIns="0" tIns="0" rIns="0" bIns="0" rtlCol="0"/>
          <a:lstStyle/>
          <a:p>
            <a:endParaRPr sz="1588"/>
          </a:p>
        </p:txBody>
      </p:sp>
      <p:sp>
        <p:nvSpPr>
          <p:cNvPr id="135" name="object 135"/>
          <p:cNvSpPr/>
          <p:nvPr/>
        </p:nvSpPr>
        <p:spPr>
          <a:xfrm>
            <a:off x="8008121" y="3305035"/>
            <a:ext cx="84044" cy="396688"/>
          </a:xfrm>
          <a:custGeom>
            <a:avLst/>
            <a:gdLst/>
            <a:ahLst/>
            <a:cxnLst/>
            <a:rect l="l" t="t" r="r" b="b"/>
            <a:pathLst>
              <a:path w="95250" h="449579">
                <a:moveTo>
                  <a:pt x="95244" y="0"/>
                </a:moveTo>
                <a:lnTo>
                  <a:pt x="0" y="0"/>
                </a:lnTo>
                <a:lnTo>
                  <a:pt x="1246" y="72870"/>
                </a:lnTo>
                <a:lnTo>
                  <a:pt x="4855" y="141998"/>
                </a:lnTo>
                <a:lnTo>
                  <a:pt x="10631" y="206458"/>
                </a:lnTo>
                <a:lnTo>
                  <a:pt x="18376" y="265325"/>
                </a:lnTo>
                <a:lnTo>
                  <a:pt x="27896" y="317673"/>
                </a:lnTo>
                <a:lnTo>
                  <a:pt x="38994" y="362578"/>
                </a:lnTo>
                <a:lnTo>
                  <a:pt x="51474" y="399115"/>
                </a:lnTo>
                <a:lnTo>
                  <a:pt x="79795" y="443382"/>
                </a:lnTo>
                <a:lnTo>
                  <a:pt x="95244" y="449262"/>
                </a:lnTo>
                <a:lnTo>
                  <a:pt x="95244" y="0"/>
                </a:lnTo>
                <a:close/>
              </a:path>
            </a:pathLst>
          </a:custGeom>
          <a:solidFill>
            <a:srgbClr val="FFFFFF"/>
          </a:solidFill>
        </p:spPr>
        <p:txBody>
          <a:bodyPr wrap="square" lIns="0" tIns="0" rIns="0" bIns="0" rtlCol="0"/>
          <a:lstStyle/>
          <a:p>
            <a:endParaRPr sz="1588"/>
          </a:p>
        </p:txBody>
      </p:sp>
      <p:sp>
        <p:nvSpPr>
          <p:cNvPr id="136" name="object 136"/>
          <p:cNvSpPr/>
          <p:nvPr/>
        </p:nvSpPr>
        <p:spPr>
          <a:xfrm>
            <a:off x="8008121" y="3305034"/>
            <a:ext cx="84044" cy="396688"/>
          </a:xfrm>
          <a:custGeom>
            <a:avLst/>
            <a:gdLst/>
            <a:ahLst/>
            <a:cxnLst/>
            <a:rect l="l" t="t" r="r" b="b"/>
            <a:pathLst>
              <a:path w="95250" h="449579">
                <a:moveTo>
                  <a:pt x="95244" y="449262"/>
                </a:moveTo>
                <a:lnTo>
                  <a:pt x="51474" y="399115"/>
                </a:lnTo>
                <a:lnTo>
                  <a:pt x="38994" y="362579"/>
                </a:lnTo>
                <a:lnTo>
                  <a:pt x="27896" y="317674"/>
                </a:lnTo>
                <a:lnTo>
                  <a:pt x="18376" y="265325"/>
                </a:lnTo>
                <a:lnTo>
                  <a:pt x="10630" y="206459"/>
                </a:lnTo>
                <a:lnTo>
                  <a:pt x="4855" y="141999"/>
                </a:lnTo>
                <a:lnTo>
                  <a:pt x="1246" y="72871"/>
                </a:lnTo>
                <a:lnTo>
                  <a:pt x="0" y="0"/>
                </a:lnTo>
              </a:path>
            </a:pathLst>
          </a:custGeom>
          <a:ln w="12699">
            <a:solidFill>
              <a:srgbClr val="000000"/>
            </a:solidFill>
          </a:ln>
        </p:spPr>
        <p:txBody>
          <a:bodyPr wrap="square" lIns="0" tIns="0" rIns="0" bIns="0" rtlCol="0"/>
          <a:lstStyle/>
          <a:p>
            <a:endParaRPr sz="1588"/>
          </a:p>
        </p:txBody>
      </p:sp>
      <p:sp>
        <p:nvSpPr>
          <p:cNvPr id="137" name="object 137"/>
          <p:cNvSpPr/>
          <p:nvPr/>
        </p:nvSpPr>
        <p:spPr>
          <a:xfrm>
            <a:off x="8003218" y="2096881"/>
            <a:ext cx="89647" cy="415177"/>
          </a:xfrm>
          <a:custGeom>
            <a:avLst/>
            <a:gdLst/>
            <a:ahLst/>
            <a:cxnLst/>
            <a:rect l="l" t="t" r="r" b="b"/>
            <a:pathLst>
              <a:path w="101600" h="470535">
                <a:moveTo>
                  <a:pt x="101600" y="0"/>
                </a:moveTo>
                <a:lnTo>
                  <a:pt x="69512" y="23916"/>
                </a:lnTo>
                <a:lnTo>
                  <a:pt x="41638" y="90521"/>
                </a:lnTo>
                <a:lnTo>
                  <a:pt x="29803" y="137421"/>
                </a:lnTo>
                <a:lnTo>
                  <a:pt x="19647" y="192099"/>
                </a:lnTo>
                <a:lnTo>
                  <a:pt x="11381" y="253592"/>
                </a:lnTo>
                <a:lnTo>
                  <a:pt x="5211" y="320935"/>
                </a:lnTo>
                <a:lnTo>
                  <a:pt x="1348" y="393163"/>
                </a:lnTo>
                <a:lnTo>
                  <a:pt x="0" y="469313"/>
                </a:lnTo>
                <a:lnTo>
                  <a:pt x="101594" y="469921"/>
                </a:lnTo>
                <a:lnTo>
                  <a:pt x="101600" y="0"/>
                </a:lnTo>
                <a:close/>
              </a:path>
            </a:pathLst>
          </a:custGeom>
          <a:solidFill>
            <a:srgbClr val="FFFFFF"/>
          </a:solidFill>
        </p:spPr>
        <p:txBody>
          <a:bodyPr wrap="square" lIns="0" tIns="0" rIns="0" bIns="0" rtlCol="0"/>
          <a:lstStyle/>
          <a:p>
            <a:endParaRPr sz="1588"/>
          </a:p>
        </p:txBody>
      </p:sp>
      <p:sp>
        <p:nvSpPr>
          <p:cNvPr id="138" name="object 138"/>
          <p:cNvSpPr/>
          <p:nvPr/>
        </p:nvSpPr>
        <p:spPr>
          <a:xfrm>
            <a:off x="8008821" y="2102484"/>
            <a:ext cx="84044" cy="409574"/>
          </a:xfrm>
          <a:custGeom>
            <a:avLst/>
            <a:gdLst/>
            <a:ahLst/>
            <a:cxnLst/>
            <a:rect l="l" t="t" r="r" b="b"/>
            <a:pathLst>
              <a:path w="95250" h="464185">
                <a:moveTo>
                  <a:pt x="95250" y="0"/>
                </a:moveTo>
                <a:lnTo>
                  <a:pt x="65165" y="23595"/>
                </a:lnTo>
                <a:lnTo>
                  <a:pt x="39031" y="89307"/>
                </a:lnTo>
                <a:lnTo>
                  <a:pt x="27936" y="135577"/>
                </a:lnTo>
                <a:lnTo>
                  <a:pt x="18415" y="189522"/>
                </a:lnTo>
                <a:lnTo>
                  <a:pt x="10666" y="250190"/>
                </a:lnTo>
                <a:lnTo>
                  <a:pt x="4883" y="316629"/>
                </a:lnTo>
                <a:lnTo>
                  <a:pt x="1262" y="387887"/>
                </a:lnTo>
                <a:lnTo>
                  <a:pt x="0" y="463014"/>
                </a:lnTo>
                <a:lnTo>
                  <a:pt x="95244" y="463571"/>
                </a:lnTo>
                <a:lnTo>
                  <a:pt x="95250" y="0"/>
                </a:lnTo>
                <a:close/>
              </a:path>
            </a:pathLst>
          </a:custGeom>
          <a:solidFill>
            <a:srgbClr val="FFFFFF"/>
          </a:solidFill>
        </p:spPr>
        <p:txBody>
          <a:bodyPr wrap="square" lIns="0" tIns="0" rIns="0" bIns="0" rtlCol="0"/>
          <a:lstStyle/>
          <a:p>
            <a:endParaRPr sz="1588"/>
          </a:p>
        </p:txBody>
      </p:sp>
      <p:sp>
        <p:nvSpPr>
          <p:cNvPr id="139" name="object 139"/>
          <p:cNvSpPr/>
          <p:nvPr/>
        </p:nvSpPr>
        <p:spPr>
          <a:xfrm>
            <a:off x="8008822" y="2102484"/>
            <a:ext cx="84044" cy="409015"/>
          </a:xfrm>
          <a:custGeom>
            <a:avLst/>
            <a:gdLst/>
            <a:ahLst/>
            <a:cxnLst/>
            <a:rect l="l" t="t" r="r" b="b"/>
            <a:pathLst>
              <a:path w="95250" h="463550">
                <a:moveTo>
                  <a:pt x="0" y="463013"/>
                </a:moveTo>
                <a:lnTo>
                  <a:pt x="1262" y="387887"/>
                </a:lnTo>
                <a:lnTo>
                  <a:pt x="4882" y="316629"/>
                </a:lnTo>
                <a:lnTo>
                  <a:pt x="10665" y="250190"/>
                </a:lnTo>
                <a:lnTo>
                  <a:pt x="18415" y="189522"/>
                </a:lnTo>
                <a:lnTo>
                  <a:pt x="27935" y="135577"/>
                </a:lnTo>
                <a:lnTo>
                  <a:pt x="39031" y="89307"/>
                </a:lnTo>
                <a:lnTo>
                  <a:pt x="51506" y="51662"/>
                </a:lnTo>
                <a:lnTo>
                  <a:pt x="79811" y="6057"/>
                </a:lnTo>
                <a:lnTo>
                  <a:pt x="95249" y="0"/>
                </a:lnTo>
              </a:path>
            </a:pathLst>
          </a:custGeom>
          <a:ln w="12699">
            <a:solidFill>
              <a:srgbClr val="000000"/>
            </a:solidFill>
          </a:ln>
        </p:spPr>
        <p:txBody>
          <a:bodyPr wrap="square" lIns="0" tIns="0" rIns="0" bIns="0" rtlCol="0"/>
          <a:lstStyle/>
          <a:p>
            <a:endParaRPr sz="1588"/>
          </a:p>
        </p:txBody>
      </p:sp>
      <p:sp>
        <p:nvSpPr>
          <p:cNvPr id="140" name="object 140"/>
          <p:cNvSpPr/>
          <p:nvPr/>
        </p:nvSpPr>
        <p:spPr>
          <a:xfrm>
            <a:off x="7912167" y="4437528"/>
            <a:ext cx="179294" cy="403412"/>
          </a:xfrm>
          <a:custGeom>
            <a:avLst/>
            <a:gdLst/>
            <a:ahLst/>
            <a:cxnLst/>
            <a:rect l="l" t="t" r="r" b="b"/>
            <a:pathLst>
              <a:path w="203200" h="457200">
                <a:moveTo>
                  <a:pt x="0" y="0"/>
                </a:moveTo>
                <a:lnTo>
                  <a:pt x="0" y="457199"/>
                </a:lnTo>
                <a:lnTo>
                  <a:pt x="203199" y="457199"/>
                </a:lnTo>
              </a:path>
            </a:pathLst>
          </a:custGeom>
          <a:ln w="12699">
            <a:solidFill>
              <a:srgbClr val="000000"/>
            </a:solidFill>
          </a:ln>
        </p:spPr>
        <p:txBody>
          <a:bodyPr wrap="square" lIns="0" tIns="0" rIns="0" bIns="0" rtlCol="0"/>
          <a:lstStyle/>
          <a:p>
            <a:endParaRPr sz="1588"/>
          </a:p>
        </p:txBody>
      </p:sp>
      <p:sp>
        <p:nvSpPr>
          <p:cNvPr id="141" name="object 141"/>
          <p:cNvSpPr/>
          <p:nvPr/>
        </p:nvSpPr>
        <p:spPr>
          <a:xfrm>
            <a:off x="8046638" y="4807324"/>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142" name="object 142"/>
          <p:cNvSpPr/>
          <p:nvPr/>
        </p:nvSpPr>
        <p:spPr>
          <a:xfrm>
            <a:off x="6194866" y="2102505"/>
            <a:ext cx="1007409" cy="1609725"/>
          </a:xfrm>
          <a:custGeom>
            <a:avLst/>
            <a:gdLst/>
            <a:ahLst/>
            <a:cxnLst/>
            <a:rect l="l" t="t" r="r" b="b"/>
            <a:pathLst>
              <a:path w="1141729" h="1824354">
                <a:moveTo>
                  <a:pt x="1141412" y="0"/>
                </a:moveTo>
                <a:lnTo>
                  <a:pt x="1141412" y="1824037"/>
                </a:lnTo>
                <a:lnTo>
                  <a:pt x="0" y="1824037"/>
                </a:lnTo>
                <a:lnTo>
                  <a:pt x="0" y="0"/>
                </a:lnTo>
                <a:lnTo>
                  <a:pt x="1141412" y="0"/>
                </a:lnTo>
                <a:close/>
              </a:path>
            </a:pathLst>
          </a:custGeom>
          <a:solidFill>
            <a:srgbClr val="FFFFFF"/>
          </a:solidFill>
        </p:spPr>
        <p:txBody>
          <a:bodyPr wrap="square" lIns="0" tIns="0" rIns="0" bIns="0" rtlCol="0"/>
          <a:lstStyle/>
          <a:p>
            <a:endParaRPr sz="1588"/>
          </a:p>
        </p:txBody>
      </p:sp>
      <p:sp>
        <p:nvSpPr>
          <p:cNvPr id="143" name="object 143"/>
          <p:cNvSpPr/>
          <p:nvPr/>
        </p:nvSpPr>
        <p:spPr>
          <a:xfrm>
            <a:off x="6194865" y="2102504"/>
            <a:ext cx="1007409" cy="1609725"/>
          </a:xfrm>
          <a:custGeom>
            <a:avLst/>
            <a:gdLst/>
            <a:ahLst/>
            <a:cxnLst/>
            <a:rect l="l" t="t" r="r" b="b"/>
            <a:pathLst>
              <a:path w="1141729" h="1824354">
                <a:moveTo>
                  <a:pt x="1141413" y="0"/>
                </a:moveTo>
                <a:lnTo>
                  <a:pt x="1141413" y="1824037"/>
                </a:lnTo>
                <a:lnTo>
                  <a:pt x="0" y="1824037"/>
                </a:lnTo>
                <a:lnTo>
                  <a:pt x="0" y="0"/>
                </a:lnTo>
                <a:lnTo>
                  <a:pt x="1141413" y="0"/>
                </a:lnTo>
                <a:close/>
              </a:path>
            </a:pathLst>
          </a:custGeom>
          <a:ln w="12699">
            <a:solidFill>
              <a:srgbClr val="000000"/>
            </a:solidFill>
          </a:ln>
        </p:spPr>
        <p:txBody>
          <a:bodyPr wrap="square" lIns="0" tIns="0" rIns="0" bIns="0" rtlCol="0"/>
          <a:lstStyle/>
          <a:p>
            <a:endParaRPr sz="1588"/>
          </a:p>
        </p:txBody>
      </p:sp>
      <p:sp>
        <p:nvSpPr>
          <p:cNvPr id="144" name="object 144"/>
          <p:cNvSpPr/>
          <p:nvPr/>
        </p:nvSpPr>
        <p:spPr>
          <a:xfrm>
            <a:off x="6200468" y="2498911"/>
            <a:ext cx="1007409" cy="1681"/>
          </a:xfrm>
          <a:custGeom>
            <a:avLst/>
            <a:gdLst/>
            <a:ahLst/>
            <a:cxnLst/>
            <a:rect l="l" t="t" r="r" b="b"/>
            <a:pathLst>
              <a:path w="1141729" h="1905">
                <a:moveTo>
                  <a:pt x="0" y="0"/>
                </a:moveTo>
                <a:lnTo>
                  <a:pt x="1141413" y="1587"/>
                </a:lnTo>
              </a:path>
            </a:pathLst>
          </a:custGeom>
          <a:ln w="12699">
            <a:solidFill>
              <a:srgbClr val="000000"/>
            </a:solidFill>
          </a:ln>
        </p:spPr>
        <p:txBody>
          <a:bodyPr wrap="square" lIns="0" tIns="0" rIns="0" bIns="0" rtlCol="0"/>
          <a:lstStyle/>
          <a:p>
            <a:endParaRPr sz="1588"/>
          </a:p>
        </p:txBody>
      </p:sp>
      <p:sp>
        <p:nvSpPr>
          <p:cNvPr id="145" name="object 145"/>
          <p:cNvSpPr/>
          <p:nvPr/>
        </p:nvSpPr>
        <p:spPr>
          <a:xfrm>
            <a:off x="6200468" y="2700617"/>
            <a:ext cx="1007409" cy="1681"/>
          </a:xfrm>
          <a:custGeom>
            <a:avLst/>
            <a:gdLst/>
            <a:ahLst/>
            <a:cxnLst/>
            <a:rect l="l" t="t" r="r" b="b"/>
            <a:pathLst>
              <a:path w="1141729" h="1905">
                <a:moveTo>
                  <a:pt x="0" y="0"/>
                </a:moveTo>
                <a:lnTo>
                  <a:pt x="1141413" y="1587"/>
                </a:lnTo>
              </a:path>
            </a:pathLst>
          </a:custGeom>
          <a:ln w="12699">
            <a:solidFill>
              <a:srgbClr val="000000"/>
            </a:solidFill>
          </a:ln>
        </p:spPr>
        <p:txBody>
          <a:bodyPr wrap="square" lIns="0" tIns="0" rIns="0" bIns="0" rtlCol="0"/>
          <a:lstStyle/>
          <a:p>
            <a:endParaRPr sz="1588"/>
          </a:p>
        </p:txBody>
      </p:sp>
      <p:sp>
        <p:nvSpPr>
          <p:cNvPr id="146" name="object 146"/>
          <p:cNvSpPr/>
          <p:nvPr/>
        </p:nvSpPr>
        <p:spPr>
          <a:xfrm>
            <a:off x="6200468" y="2902323"/>
            <a:ext cx="1007409" cy="1681"/>
          </a:xfrm>
          <a:custGeom>
            <a:avLst/>
            <a:gdLst/>
            <a:ahLst/>
            <a:cxnLst/>
            <a:rect l="l" t="t" r="r" b="b"/>
            <a:pathLst>
              <a:path w="1141729" h="1904">
                <a:moveTo>
                  <a:pt x="0" y="0"/>
                </a:moveTo>
                <a:lnTo>
                  <a:pt x="1141413" y="1587"/>
                </a:lnTo>
              </a:path>
            </a:pathLst>
          </a:custGeom>
          <a:ln w="12699">
            <a:solidFill>
              <a:srgbClr val="000000"/>
            </a:solidFill>
          </a:ln>
        </p:spPr>
        <p:txBody>
          <a:bodyPr wrap="square" lIns="0" tIns="0" rIns="0" bIns="0" rtlCol="0"/>
          <a:lstStyle/>
          <a:p>
            <a:endParaRPr sz="1588"/>
          </a:p>
        </p:txBody>
      </p:sp>
      <p:sp>
        <p:nvSpPr>
          <p:cNvPr id="147" name="object 147"/>
          <p:cNvSpPr/>
          <p:nvPr/>
        </p:nvSpPr>
        <p:spPr>
          <a:xfrm>
            <a:off x="6200468" y="3102630"/>
            <a:ext cx="1007409" cy="1681"/>
          </a:xfrm>
          <a:custGeom>
            <a:avLst/>
            <a:gdLst/>
            <a:ahLst/>
            <a:cxnLst/>
            <a:rect l="l" t="t" r="r" b="b"/>
            <a:pathLst>
              <a:path w="1141729" h="1904">
                <a:moveTo>
                  <a:pt x="0" y="0"/>
                </a:moveTo>
                <a:lnTo>
                  <a:pt x="1141413" y="1586"/>
                </a:lnTo>
              </a:path>
            </a:pathLst>
          </a:custGeom>
          <a:ln w="12699">
            <a:solidFill>
              <a:srgbClr val="000000"/>
            </a:solidFill>
          </a:ln>
        </p:spPr>
        <p:txBody>
          <a:bodyPr wrap="square" lIns="0" tIns="0" rIns="0" bIns="0" rtlCol="0"/>
          <a:lstStyle/>
          <a:p>
            <a:endParaRPr sz="1588"/>
          </a:p>
        </p:txBody>
      </p:sp>
      <p:sp>
        <p:nvSpPr>
          <p:cNvPr id="148" name="object 148"/>
          <p:cNvSpPr/>
          <p:nvPr/>
        </p:nvSpPr>
        <p:spPr>
          <a:xfrm>
            <a:off x="6200468" y="3304335"/>
            <a:ext cx="1007409" cy="1681"/>
          </a:xfrm>
          <a:custGeom>
            <a:avLst/>
            <a:gdLst/>
            <a:ahLst/>
            <a:cxnLst/>
            <a:rect l="l" t="t" r="r" b="b"/>
            <a:pathLst>
              <a:path w="1141729" h="1904">
                <a:moveTo>
                  <a:pt x="0" y="0"/>
                </a:moveTo>
                <a:lnTo>
                  <a:pt x="1141413" y="1586"/>
                </a:lnTo>
              </a:path>
            </a:pathLst>
          </a:custGeom>
          <a:ln w="12699">
            <a:solidFill>
              <a:srgbClr val="000000"/>
            </a:solidFill>
          </a:ln>
        </p:spPr>
        <p:txBody>
          <a:bodyPr wrap="square" lIns="0" tIns="0" rIns="0" bIns="0" rtlCol="0"/>
          <a:lstStyle/>
          <a:p>
            <a:endParaRPr sz="1588"/>
          </a:p>
        </p:txBody>
      </p:sp>
      <p:sp>
        <p:nvSpPr>
          <p:cNvPr id="149" name="object 149"/>
          <p:cNvSpPr/>
          <p:nvPr/>
        </p:nvSpPr>
        <p:spPr>
          <a:xfrm>
            <a:off x="6200468" y="3506041"/>
            <a:ext cx="1007409" cy="1681"/>
          </a:xfrm>
          <a:custGeom>
            <a:avLst/>
            <a:gdLst/>
            <a:ahLst/>
            <a:cxnLst/>
            <a:rect l="l" t="t" r="r" b="b"/>
            <a:pathLst>
              <a:path w="1141729" h="1904">
                <a:moveTo>
                  <a:pt x="0" y="0"/>
                </a:moveTo>
                <a:lnTo>
                  <a:pt x="1141413" y="1586"/>
                </a:lnTo>
              </a:path>
            </a:pathLst>
          </a:custGeom>
          <a:ln w="12699">
            <a:solidFill>
              <a:srgbClr val="000000"/>
            </a:solidFill>
          </a:ln>
        </p:spPr>
        <p:txBody>
          <a:bodyPr wrap="square" lIns="0" tIns="0" rIns="0" bIns="0" rtlCol="0"/>
          <a:lstStyle/>
          <a:p>
            <a:endParaRPr sz="1588"/>
          </a:p>
        </p:txBody>
      </p:sp>
      <p:sp>
        <p:nvSpPr>
          <p:cNvPr id="150" name="object 150"/>
          <p:cNvSpPr/>
          <p:nvPr/>
        </p:nvSpPr>
        <p:spPr>
          <a:xfrm>
            <a:off x="6701932" y="2096901"/>
            <a:ext cx="1681" cy="1609725"/>
          </a:xfrm>
          <a:custGeom>
            <a:avLst/>
            <a:gdLst/>
            <a:ahLst/>
            <a:cxnLst/>
            <a:rect l="l" t="t" r="r" b="b"/>
            <a:pathLst>
              <a:path w="1904" h="1824354">
                <a:moveTo>
                  <a:pt x="1587" y="0"/>
                </a:moveTo>
                <a:lnTo>
                  <a:pt x="0" y="1824037"/>
                </a:lnTo>
              </a:path>
            </a:pathLst>
          </a:custGeom>
          <a:ln w="12699">
            <a:solidFill>
              <a:srgbClr val="000000"/>
            </a:solidFill>
          </a:ln>
        </p:spPr>
        <p:txBody>
          <a:bodyPr wrap="square" lIns="0" tIns="0" rIns="0" bIns="0" rtlCol="0"/>
          <a:lstStyle/>
          <a:p>
            <a:endParaRPr sz="1588"/>
          </a:p>
        </p:txBody>
      </p:sp>
      <p:sp>
        <p:nvSpPr>
          <p:cNvPr id="151" name="object 151"/>
          <p:cNvSpPr/>
          <p:nvPr/>
        </p:nvSpPr>
        <p:spPr>
          <a:xfrm>
            <a:off x="6195566" y="4113258"/>
            <a:ext cx="1007409" cy="201706"/>
          </a:xfrm>
          <a:custGeom>
            <a:avLst/>
            <a:gdLst/>
            <a:ahLst/>
            <a:cxnLst/>
            <a:rect l="l" t="t" r="r" b="b"/>
            <a:pathLst>
              <a:path w="1141729" h="228600">
                <a:moveTo>
                  <a:pt x="1141413" y="0"/>
                </a:moveTo>
                <a:lnTo>
                  <a:pt x="1141413" y="228599"/>
                </a:lnTo>
                <a:lnTo>
                  <a:pt x="0" y="228599"/>
                </a:lnTo>
                <a:lnTo>
                  <a:pt x="0" y="0"/>
                </a:lnTo>
                <a:lnTo>
                  <a:pt x="1141413" y="0"/>
                </a:lnTo>
                <a:close/>
              </a:path>
            </a:pathLst>
          </a:custGeom>
          <a:ln w="12699">
            <a:solidFill>
              <a:srgbClr val="000000"/>
            </a:solidFill>
          </a:ln>
        </p:spPr>
        <p:txBody>
          <a:bodyPr wrap="square" lIns="0" tIns="0" rIns="0" bIns="0" rtlCol="0"/>
          <a:lstStyle/>
          <a:p>
            <a:endParaRPr sz="1588"/>
          </a:p>
        </p:txBody>
      </p:sp>
      <p:sp>
        <p:nvSpPr>
          <p:cNvPr id="152" name="object 152"/>
          <p:cNvSpPr/>
          <p:nvPr/>
        </p:nvSpPr>
        <p:spPr>
          <a:xfrm>
            <a:off x="6702632" y="4107656"/>
            <a:ext cx="1681" cy="201706"/>
          </a:xfrm>
          <a:custGeom>
            <a:avLst/>
            <a:gdLst/>
            <a:ahLst/>
            <a:cxnLst/>
            <a:rect l="l" t="t" r="r" b="b"/>
            <a:pathLst>
              <a:path w="1904" h="228600">
                <a:moveTo>
                  <a:pt x="1587" y="0"/>
                </a:moveTo>
                <a:lnTo>
                  <a:pt x="0" y="228599"/>
                </a:lnTo>
              </a:path>
            </a:pathLst>
          </a:custGeom>
          <a:ln w="12699">
            <a:solidFill>
              <a:srgbClr val="000000"/>
            </a:solidFill>
          </a:ln>
        </p:spPr>
        <p:txBody>
          <a:bodyPr wrap="square" lIns="0" tIns="0" rIns="0" bIns="0" rtlCol="0"/>
          <a:lstStyle/>
          <a:p>
            <a:endParaRPr sz="1588"/>
          </a:p>
        </p:txBody>
      </p:sp>
      <p:sp>
        <p:nvSpPr>
          <p:cNvPr id="153" name="object 153"/>
          <p:cNvSpPr/>
          <p:nvPr/>
        </p:nvSpPr>
        <p:spPr>
          <a:xfrm>
            <a:off x="6202570" y="4614723"/>
            <a:ext cx="403412" cy="402291"/>
          </a:xfrm>
          <a:custGeom>
            <a:avLst/>
            <a:gdLst/>
            <a:ahLst/>
            <a:cxnLst/>
            <a:rect l="l" t="t" r="r" b="b"/>
            <a:pathLst>
              <a:path w="457200" h="455929">
                <a:moveTo>
                  <a:pt x="228599" y="0"/>
                </a:moveTo>
                <a:lnTo>
                  <a:pt x="274671" y="4628"/>
                </a:lnTo>
                <a:lnTo>
                  <a:pt x="317581" y="17902"/>
                </a:lnTo>
                <a:lnTo>
                  <a:pt x="356412" y="38905"/>
                </a:lnTo>
                <a:lnTo>
                  <a:pt x="390244" y="66722"/>
                </a:lnTo>
                <a:lnTo>
                  <a:pt x="418158" y="100437"/>
                </a:lnTo>
                <a:lnTo>
                  <a:pt x="439235" y="139133"/>
                </a:lnTo>
                <a:lnTo>
                  <a:pt x="452555" y="181895"/>
                </a:lnTo>
                <a:lnTo>
                  <a:pt x="457199" y="227805"/>
                </a:lnTo>
                <a:lnTo>
                  <a:pt x="452555" y="273717"/>
                </a:lnTo>
                <a:lnTo>
                  <a:pt x="439235" y="316479"/>
                </a:lnTo>
                <a:lnTo>
                  <a:pt x="418158" y="355175"/>
                </a:lnTo>
                <a:lnTo>
                  <a:pt x="390244" y="388890"/>
                </a:lnTo>
                <a:lnTo>
                  <a:pt x="356412" y="416707"/>
                </a:lnTo>
                <a:lnTo>
                  <a:pt x="317581" y="437711"/>
                </a:lnTo>
                <a:lnTo>
                  <a:pt x="274671" y="450985"/>
                </a:lnTo>
                <a:lnTo>
                  <a:pt x="228599" y="455613"/>
                </a:lnTo>
                <a:lnTo>
                  <a:pt x="182529" y="450985"/>
                </a:lnTo>
                <a:lnTo>
                  <a:pt x="139618" y="437711"/>
                </a:lnTo>
                <a:lnTo>
                  <a:pt x="100787" y="416707"/>
                </a:lnTo>
                <a:lnTo>
                  <a:pt x="66955" y="388890"/>
                </a:lnTo>
                <a:lnTo>
                  <a:pt x="39041" y="355175"/>
                </a:lnTo>
                <a:lnTo>
                  <a:pt x="17964" y="316479"/>
                </a:lnTo>
                <a:lnTo>
                  <a:pt x="4644" y="273717"/>
                </a:lnTo>
                <a:lnTo>
                  <a:pt x="0" y="227805"/>
                </a:lnTo>
                <a:lnTo>
                  <a:pt x="4644" y="181895"/>
                </a:lnTo>
                <a:lnTo>
                  <a:pt x="17964" y="139133"/>
                </a:lnTo>
                <a:lnTo>
                  <a:pt x="39041" y="100437"/>
                </a:lnTo>
                <a:lnTo>
                  <a:pt x="66955" y="66722"/>
                </a:lnTo>
                <a:lnTo>
                  <a:pt x="100787" y="38905"/>
                </a:lnTo>
                <a:lnTo>
                  <a:pt x="139618" y="17902"/>
                </a:lnTo>
                <a:lnTo>
                  <a:pt x="182529" y="4628"/>
                </a:lnTo>
                <a:lnTo>
                  <a:pt x="228599" y="0"/>
                </a:lnTo>
                <a:close/>
              </a:path>
            </a:pathLst>
          </a:custGeom>
          <a:ln w="25399">
            <a:solidFill>
              <a:srgbClr val="000000"/>
            </a:solidFill>
          </a:ln>
        </p:spPr>
        <p:txBody>
          <a:bodyPr wrap="square" lIns="0" tIns="0" rIns="0" bIns="0" rtlCol="0"/>
          <a:lstStyle/>
          <a:p>
            <a:endParaRPr sz="1588"/>
          </a:p>
        </p:txBody>
      </p:sp>
      <p:sp>
        <p:nvSpPr>
          <p:cNvPr id="154" name="object 154"/>
          <p:cNvSpPr txBox="1"/>
          <p:nvPr/>
        </p:nvSpPr>
        <p:spPr>
          <a:xfrm>
            <a:off x="6271906" y="4653244"/>
            <a:ext cx="282388" cy="325923"/>
          </a:xfrm>
          <a:prstGeom prst="rect">
            <a:avLst/>
          </a:prstGeom>
        </p:spPr>
        <p:txBody>
          <a:bodyPr vert="horz" wrap="square" lIns="0" tIns="0" rIns="0" bIns="0" rtlCol="0">
            <a:spAutoFit/>
          </a:bodyPr>
          <a:lstStyle/>
          <a:p>
            <a:pPr marL="11206"/>
            <a:r>
              <a:rPr sz="2118" b="1" spc="-243" dirty="0">
                <a:latin typeface="Arial"/>
                <a:cs typeface="Arial"/>
              </a:rPr>
              <a:t>=?</a:t>
            </a:r>
            <a:endParaRPr sz="2118">
              <a:latin typeface="Arial"/>
              <a:cs typeface="Arial"/>
            </a:endParaRPr>
          </a:p>
        </p:txBody>
      </p:sp>
      <p:sp>
        <p:nvSpPr>
          <p:cNvPr id="155" name="object 155"/>
          <p:cNvSpPr/>
          <p:nvPr/>
        </p:nvSpPr>
        <p:spPr>
          <a:xfrm>
            <a:off x="6369958" y="4478150"/>
            <a:ext cx="67235" cy="134471"/>
          </a:xfrm>
          <a:custGeom>
            <a:avLst/>
            <a:gdLst/>
            <a:ahLst/>
            <a:cxnLst/>
            <a:rect l="l" t="t" r="r" b="b"/>
            <a:pathLst>
              <a:path w="76200" h="152400">
                <a:moveTo>
                  <a:pt x="76200" y="0"/>
                </a:moveTo>
                <a:lnTo>
                  <a:pt x="0" y="0"/>
                </a:lnTo>
                <a:lnTo>
                  <a:pt x="12700" y="76200"/>
                </a:lnTo>
                <a:lnTo>
                  <a:pt x="38100" y="152400"/>
                </a:lnTo>
                <a:lnTo>
                  <a:pt x="50800" y="76200"/>
                </a:lnTo>
                <a:lnTo>
                  <a:pt x="76200" y="0"/>
                </a:lnTo>
                <a:close/>
              </a:path>
            </a:pathLst>
          </a:custGeom>
          <a:solidFill>
            <a:srgbClr val="000000"/>
          </a:solidFill>
        </p:spPr>
        <p:txBody>
          <a:bodyPr wrap="square" lIns="0" tIns="0" rIns="0" bIns="0" rtlCol="0"/>
          <a:lstStyle/>
          <a:p>
            <a:endParaRPr sz="1588"/>
          </a:p>
        </p:txBody>
      </p:sp>
      <p:sp>
        <p:nvSpPr>
          <p:cNvPr id="156" name="object 156"/>
          <p:cNvSpPr/>
          <p:nvPr/>
        </p:nvSpPr>
        <p:spPr>
          <a:xfrm>
            <a:off x="6369958" y="4478150"/>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157" name="object 157"/>
          <p:cNvSpPr/>
          <p:nvPr/>
        </p:nvSpPr>
        <p:spPr>
          <a:xfrm>
            <a:off x="6401475" y="4309362"/>
            <a:ext cx="1681" cy="168088"/>
          </a:xfrm>
          <a:custGeom>
            <a:avLst/>
            <a:gdLst/>
            <a:ahLst/>
            <a:cxnLst/>
            <a:rect l="l" t="t" r="r" b="b"/>
            <a:pathLst>
              <a:path w="1904" h="190500">
                <a:moveTo>
                  <a:pt x="1587" y="0"/>
                </a:moveTo>
                <a:lnTo>
                  <a:pt x="0" y="190499"/>
                </a:lnTo>
              </a:path>
            </a:pathLst>
          </a:custGeom>
          <a:ln w="12699">
            <a:solidFill>
              <a:srgbClr val="000000"/>
            </a:solidFill>
          </a:ln>
        </p:spPr>
        <p:txBody>
          <a:bodyPr wrap="square" lIns="0" tIns="0" rIns="0" bIns="0" rtlCol="0"/>
          <a:lstStyle/>
          <a:p>
            <a:endParaRPr sz="1588"/>
          </a:p>
        </p:txBody>
      </p:sp>
      <p:sp>
        <p:nvSpPr>
          <p:cNvPr id="158" name="object 158"/>
          <p:cNvSpPr/>
          <p:nvPr/>
        </p:nvSpPr>
        <p:spPr>
          <a:xfrm>
            <a:off x="6401474" y="5013933"/>
            <a:ext cx="1681" cy="770404"/>
          </a:xfrm>
          <a:custGeom>
            <a:avLst/>
            <a:gdLst/>
            <a:ahLst/>
            <a:cxnLst/>
            <a:rect l="l" t="t" r="r" b="b"/>
            <a:pathLst>
              <a:path w="1904" h="873125">
                <a:moveTo>
                  <a:pt x="1587" y="0"/>
                </a:moveTo>
                <a:lnTo>
                  <a:pt x="0" y="873123"/>
                </a:lnTo>
              </a:path>
            </a:pathLst>
          </a:custGeom>
          <a:ln w="12699">
            <a:solidFill>
              <a:srgbClr val="000000"/>
            </a:solidFill>
          </a:ln>
        </p:spPr>
        <p:txBody>
          <a:bodyPr wrap="square" lIns="0" tIns="0" rIns="0" bIns="0" rtlCol="0"/>
          <a:lstStyle/>
          <a:p>
            <a:endParaRPr sz="1588"/>
          </a:p>
        </p:txBody>
      </p:sp>
      <p:sp>
        <p:nvSpPr>
          <p:cNvPr id="159" name="object 159"/>
          <p:cNvSpPr/>
          <p:nvPr/>
        </p:nvSpPr>
        <p:spPr>
          <a:xfrm>
            <a:off x="6795080" y="5027940"/>
            <a:ext cx="201706" cy="200584"/>
          </a:xfrm>
          <a:custGeom>
            <a:avLst/>
            <a:gdLst/>
            <a:ahLst/>
            <a:cxnLst/>
            <a:rect l="l" t="t" r="r" b="b"/>
            <a:pathLst>
              <a:path w="228600" h="227329">
                <a:moveTo>
                  <a:pt x="228599" y="0"/>
                </a:moveTo>
                <a:lnTo>
                  <a:pt x="0" y="0"/>
                </a:lnTo>
                <a:lnTo>
                  <a:pt x="114299" y="227011"/>
                </a:lnTo>
                <a:lnTo>
                  <a:pt x="228599" y="0"/>
                </a:lnTo>
                <a:close/>
              </a:path>
            </a:pathLst>
          </a:custGeom>
          <a:ln w="25399">
            <a:solidFill>
              <a:srgbClr val="000000"/>
            </a:solidFill>
          </a:ln>
        </p:spPr>
        <p:txBody>
          <a:bodyPr wrap="square" lIns="0" tIns="0" rIns="0" bIns="0" rtlCol="0"/>
          <a:lstStyle/>
          <a:p>
            <a:endParaRPr sz="1588"/>
          </a:p>
        </p:txBody>
      </p:sp>
      <p:sp>
        <p:nvSpPr>
          <p:cNvPr id="160" name="object 160"/>
          <p:cNvSpPr/>
          <p:nvPr/>
        </p:nvSpPr>
        <p:spPr>
          <a:xfrm>
            <a:off x="6715939" y="5081868"/>
            <a:ext cx="134471" cy="67235"/>
          </a:xfrm>
          <a:custGeom>
            <a:avLst/>
            <a:gdLst/>
            <a:ahLst/>
            <a:cxnLst/>
            <a:rect l="l" t="t" r="r" b="b"/>
            <a:pathLst>
              <a:path w="152400" h="76200">
                <a:moveTo>
                  <a:pt x="0" y="0"/>
                </a:moveTo>
                <a:lnTo>
                  <a:pt x="0" y="76200"/>
                </a:lnTo>
                <a:lnTo>
                  <a:pt x="76200" y="50800"/>
                </a:lnTo>
                <a:lnTo>
                  <a:pt x="152400" y="38100"/>
                </a:lnTo>
                <a:lnTo>
                  <a:pt x="76200" y="12700"/>
                </a:lnTo>
                <a:lnTo>
                  <a:pt x="0" y="0"/>
                </a:lnTo>
                <a:close/>
              </a:path>
            </a:pathLst>
          </a:custGeom>
          <a:solidFill>
            <a:srgbClr val="000000"/>
          </a:solidFill>
        </p:spPr>
        <p:txBody>
          <a:bodyPr wrap="square" lIns="0" tIns="0" rIns="0" bIns="0" rtlCol="0"/>
          <a:lstStyle/>
          <a:p>
            <a:endParaRPr sz="1588"/>
          </a:p>
        </p:txBody>
      </p:sp>
      <p:sp>
        <p:nvSpPr>
          <p:cNvPr id="161" name="object 161"/>
          <p:cNvSpPr/>
          <p:nvPr/>
        </p:nvSpPr>
        <p:spPr>
          <a:xfrm>
            <a:off x="6715939" y="5081868"/>
            <a:ext cx="134471" cy="67235"/>
          </a:xfrm>
          <a:custGeom>
            <a:avLst/>
            <a:gdLst/>
            <a:ahLst/>
            <a:cxnLst/>
            <a:rect l="l" t="t" r="r" b="b"/>
            <a:pathLst>
              <a:path w="152400" h="76200">
                <a:moveTo>
                  <a:pt x="0" y="0"/>
                </a:moveTo>
                <a:lnTo>
                  <a:pt x="0" y="76200"/>
                </a:lnTo>
                <a:lnTo>
                  <a:pt x="152400" y="38100"/>
                </a:lnTo>
                <a:lnTo>
                  <a:pt x="0" y="0"/>
                </a:lnTo>
                <a:close/>
              </a:path>
            </a:pathLst>
          </a:custGeom>
          <a:solidFill>
            <a:srgbClr val="000000"/>
          </a:solidFill>
        </p:spPr>
        <p:txBody>
          <a:bodyPr wrap="square" lIns="0" tIns="0" rIns="0" bIns="0" rtlCol="0"/>
          <a:lstStyle/>
          <a:p>
            <a:endParaRPr sz="1588"/>
          </a:p>
        </p:txBody>
      </p:sp>
      <p:sp>
        <p:nvSpPr>
          <p:cNvPr id="162" name="object 162"/>
          <p:cNvSpPr/>
          <p:nvPr/>
        </p:nvSpPr>
        <p:spPr>
          <a:xfrm>
            <a:off x="6603881" y="5115485"/>
            <a:ext cx="110938" cy="4482"/>
          </a:xfrm>
          <a:custGeom>
            <a:avLst/>
            <a:gdLst/>
            <a:ahLst/>
            <a:cxnLst/>
            <a:rect l="l" t="t" r="r" b="b"/>
            <a:pathLst>
              <a:path w="125729" h="5079">
                <a:moveTo>
                  <a:pt x="0" y="0"/>
                </a:moveTo>
                <a:lnTo>
                  <a:pt x="125412" y="4762"/>
                </a:lnTo>
              </a:path>
            </a:pathLst>
          </a:custGeom>
          <a:ln w="12699">
            <a:solidFill>
              <a:srgbClr val="000000"/>
            </a:solidFill>
          </a:ln>
        </p:spPr>
        <p:txBody>
          <a:bodyPr wrap="square" lIns="0" tIns="0" rIns="0" bIns="0" rtlCol="0"/>
          <a:lstStyle/>
          <a:p>
            <a:endParaRPr sz="1588"/>
          </a:p>
        </p:txBody>
      </p:sp>
      <p:sp>
        <p:nvSpPr>
          <p:cNvPr id="163" name="object 163"/>
          <p:cNvSpPr/>
          <p:nvPr/>
        </p:nvSpPr>
        <p:spPr>
          <a:xfrm>
            <a:off x="6354550" y="5077665"/>
            <a:ext cx="100853" cy="100853"/>
          </a:xfrm>
          <a:custGeom>
            <a:avLst/>
            <a:gdLst/>
            <a:ahLst/>
            <a:cxnLst/>
            <a:rect l="l" t="t" r="r" b="b"/>
            <a:pathLst>
              <a:path w="114300" h="114300">
                <a:moveTo>
                  <a:pt x="57150" y="0"/>
                </a:moveTo>
                <a:lnTo>
                  <a:pt x="34904" y="4491"/>
                </a:lnTo>
                <a:lnTo>
                  <a:pt x="16738" y="16738"/>
                </a:lnTo>
                <a:lnTo>
                  <a:pt x="4491" y="34904"/>
                </a:lnTo>
                <a:lnTo>
                  <a:pt x="0" y="57150"/>
                </a:lnTo>
                <a:lnTo>
                  <a:pt x="4491" y="79395"/>
                </a:lnTo>
                <a:lnTo>
                  <a:pt x="16738" y="97561"/>
                </a:lnTo>
                <a:lnTo>
                  <a:pt x="34904" y="109808"/>
                </a:lnTo>
                <a:lnTo>
                  <a:pt x="57150" y="114300"/>
                </a:lnTo>
                <a:lnTo>
                  <a:pt x="79395" y="109808"/>
                </a:lnTo>
                <a:lnTo>
                  <a:pt x="97561" y="97561"/>
                </a:lnTo>
                <a:lnTo>
                  <a:pt x="109808" y="79395"/>
                </a:lnTo>
                <a:lnTo>
                  <a:pt x="114300" y="57150"/>
                </a:lnTo>
                <a:lnTo>
                  <a:pt x="109808" y="34904"/>
                </a:lnTo>
                <a:lnTo>
                  <a:pt x="97561" y="16738"/>
                </a:lnTo>
                <a:lnTo>
                  <a:pt x="79395" y="4491"/>
                </a:lnTo>
                <a:lnTo>
                  <a:pt x="57150" y="0"/>
                </a:lnTo>
                <a:close/>
              </a:path>
            </a:pathLst>
          </a:custGeom>
          <a:solidFill>
            <a:srgbClr val="000000"/>
          </a:solidFill>
        </p:spPr>
        <p:txBody>
          <a:bodyPr wrap="square" lIns="0" tIns="0" rIns="0" bIns="0" rtlCol="0"/>
          <a:lstStyle/>
          <a:p>
            <a:endParaRPr sz="1588"/>
          </a:p>
        </p:txBody>
      </p:sp>
      <p:sp>
        <p:nvSpPr>
          <p:cNvPr id="164" name="object 164"/>
          <p:cNvSpPr/>
          <p:nvPr/>
        </p:nvSpPr>
        <p:spPr>
          <a:xfrm>
            <a:off x="6354550" y="5077665"/>
            <a:ext cx="100853" cy="100853"/>
          </a:xfrm>
          <a:custGeom>
            <a:avLst/>
            <a:gdLst/>
            <a:ahLst/>
            <a:cxnLst/>
            <a:rect l="l" t="t" r="r" b="b"/>
            <a:pathLst>
              <a:path w="114300" h="114300">
                <a:moveTo>
                  <a:pt x="57149" y="0"/>
                </a:moveTo>
                <a:lnTo>
                  <a:pt x="79395" y="4491"/>
                </a:lnTo>
                <a:lnTo>
                  <a:pt x="97561" y="16738"/>
                </a:lnTo>
                <a:lnTo>
                  <a:pt x="109808" y="34904"/>
                </a:lnTo>
                <a:lnTo>
                  <a:pt x="114299" y="57149"/>
                </a:lnTo>
                <a:lnTo>
                  <a:pt x="109808" y="79395"/>
                </a:lnTo>
                <a:lnTo>
                  <a:pt x="97561" y="97561"/>
                </a:lnTo>
                <a:lnTo>
                  <a:pt x="79395" y="109808"/>
                </a:lnTo>
                <a:lnTo>
                  <a:pt x="57149" y="114299"/>
                </a:lnTo>
                <a:lnTo>
                  <a:pt x="34904" y="109808"/>
                </a:lnTo>
                <a:lnTo>
                  <a:pt x="16738" y="97561"/>
                </a:lnTo>
                <a:lnTo>
                  <a:pt x="4491" y="79395"/>
                </a:lnTo>
                <a:lnTo>
                  <a:pt x="0" y="57149"/>
                </a:lnTo>
                <a:lnTo>
                  <a:pt x="4491" y="34904"/>
                </a:lnTo>
                <a:lnTo>
                  <a:pt x="16738" y="16738"/>
                </a:lnTo>
                <a:lnTo>
                  <a:pt x="34904" y="4491"/>
                </a:lnTo>
                <a:lnTo>
                  <a:pt x="57149" y="0"/>
                </a:lnTo>
                <a:close/>
              </a:path>
            </a:pathLst>
          </a:custGeom>
          <a:ln w="12699">
            <a:solidFill>
              <a:srgbClr val="000000"/>
            </a:solidFill>
          </a:ln>
        </p:spPr>
        <p:txBody>
          <a:bodyPr wrap="square" lIns="0" tIns="0" rIns="0" bIns="0" rtlCol="0"/>
          <a:lstStyle/>
          <a:p>
            <a:endParaRPr sz="1588"/>
          </a:p>
        </p:txBody>
      </p:sp>
      <p:sp>
        <p:nvSpPr>
          <p:cNvPr id="165" name="object 165"/>
          <p:cNvSpPr/>
          <p:nvPr/>
        </p:nvSpPr>
        <p:spPr>
          <a:xfrm>
            <a:off x="6872822" y="5383025"/>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166" name="object 166"/>
          <p:cNvSpPr/>
          <p:nvPr/>
        </p:nvSpPr>
        <p:spPr>
          <a:xfrm>
            <a:off x="6872822" y="5383025"/>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167" name="object 167"/>
          <p:cNvSpPr/>
          <p:nvPr/>
        </p:nvSpPr>
        <p:spPr>
          <a:xfrm>
            <a:off x="6904338" y="5214237"/>
            <a:ext cx="1681" cy="168088"/>
          </a:xfrm>
          <a:custGeom>
            <a:avLst/>
            <a:gdLst/>
            <a:ahLst/>
            <a:cxnLst/>
            <a:rect l="l" t="t" r="r" b="b"/>
            <a:pathLst>
              <a:path w="1904" h="190500">
                <a:moveTo>
                  <a:pt x="1587" y="0"/>
                </a:moveTo>
                <a:lnTo>
                  <a:pt x="0" y="190499"/>
                </a:lnTo>
              </a:path>
            </a:pathLst>
          </a:custGeom>
          <a:ln w="12699">
            <a:solidFill>
              <a:srgbClr val="000000"/>
            </a:solidFill>
          </a:ln>
        </p:spPr>
        <p:txBody>
          <a:bodyPr wrap="square" lIns="0" tIns="0" rIns="0" bIns="0" rtlCol="0"/>
          <a:lstStyle/>
          <a:p>
            <a:endParaRPr sz="1588"/>
          </a:p>
        </p:txBody>
      </p:sp>
      <p:sp>
        <p:nvSpPr>
          <p:cNvPr id="168" name="object 168"/>
          <p:cNvSpPr/>
          <p:nvPr/>
        </p:nvSpPr>
        <p:spPr>
          <a:xfrm>
            <a:off x="6905040" y="4311463"/>
            <a:ext cx="1681" cy="704850"/>
          </a:xfrm>
          <a:custGeom>
            <a:avLst/>
            <a:gdLst/>
            <a:ahLst/>
            <a:cxnLst/>
            <a:rect l="l" t="t" r="r" b="b"/>
            <a:pathLst>
              <a:path w="1904" h="798829">
                <a:moveTo>
                  <a:pt x="1587" y="0"/>
                </a:moveTo>
                <a:lnTo>
                  <a:pt x="0" y="798511"/>
                </a:lnTo>
              </a:path>
            </a:pathLst>
          </a:custGeom>
          <a:ln w="12699">
            <a:solidFill>
              <a:srgbClr val="000000"/>
            </a:solidFill>
          </a:ln>
        </p:spPr>
        <p:txBody>
          <a:bodyPr wrap="square" lIns="0" tIns="0" rIns="0" bIns="0" rtlCol="0"/>
          <a:lstStyle/>
          <a:p>
            <a:endParaRPr sz="1588"/>
          </a:p>
        </p:txBody>
      </p:sp>
      <p:sp>
        <p:nvSpPr>
          <p:cNvPr id="169" name="object 169"/>
          <p:cNvSpPr/>
          <p:nvPr/>
        </p:nvSpPr>
        <p:spPr>
          <a:xfrm>
            <a:off x="6404276" y="5117587"/>
            <a:ext cx="201706" cy="1681"/>
          </a:xfrm>
          <a:custGeom>
            <a:avLst/>
            <a:gdLst/>
            <a:ahLst/>
            <a:cxnLst/>
            <a:rect l="l" t="t" r="r" b="b"/>
            <a:pathLst>
              <a:path w="228600" h="1904">
                <a:moveTo>
                  <a:pt x="228599" y="0"/>
                </a:moveTo>
                <a:lnTo>
                  <a:pt x="0" y="1587"/>
                </a:lnTo>
              </a:path>
            </a:pathLst>
          </a:custGeom>
          <a:ln w="12699">
            <a:solidFill>
              <a:srgbClr val="000000"/>
            </a:solidFill>
          </a:ln>
        </p:spPr>
        <p:txBody>
          <a:bodyPr wrap="square" lIns="0" tIns="0" rIns="0" bIns="0" rtlCol="0"/>
          <a:lstStyle/>
          <a:p>
            <a:endParaRPr sz="1588"/>
          </a:p>
        </p:txBody>
      </p:sp>
      <p:sp>
        <p:nvSpPr>
          <p:cNvPr id="170" name="object 170"/>
          <p:cNvSpPr/>
          <p:nvPr/>
        </p:nvSpPr>
        <p:spPr>
          <a:xfrm>
            <a:off x="6493222" y="5518897"/>
            <a:ext cx="928968" cy="1681"/>
          </a:xfrm>
          <a:custGeom>
            <a:avLst/>
            <a:gdLst/>
            <a:ahLst/>
            <a:cxnLst/>
            <a:rect l="l" t="t" r="r" b="b"/>
            <a:pathLst>
              <a:path w="1052829" h="1904">
                <a:moveTo>
                  <a:pt x="0" y="0"/>
                </a:moveTo>
                <a:lnTo>
                  <a:pt x="1052513" y="1587"/>
                </a:lnTo>
              </a:path>
            </a:pathLst>
          </a:custGeom>
          <a:ln w="25399">
            <a:solidFill>
              <a:srgbClr val="000000"/>
            </a:solidFill>
          </a:ln>
        </p:spPr>
        <p:txBody>
          <a:bodyPr wrap="square" lIns="0" tIns="0" rIns="0" bIns="0" rtlCol="0"/>
          <a:lstStyle/>
          <a:p>
            <a:endParaRPr sz="1588"/>
          </a:p>
        </p:txBody>
      </p:sp>
      <p:sp>
        <p:nvSpPr>
          <p:cNvPr id="171" name="object 171"/>
          <p:cNvSpPr/>
          <p:nvPr/>
        </p:nvSpPr>
        <p:spPr>
          <a:xfrm>
            <a:off x="5788653" y="5518897"/>
            <a:ext cx="525556" cy="1681"/>
          </a:xfrm>
          <a:custGeom>
            <a:avLst/>
            <a:gdLst/>
            <a:ahLst/>
            <a:cxnLst/>
            <a:rect l="l" t="t" r="r" b="b"/>
            <a:pathLst>
              <a:path w="595629" h="1904">
                <a:moveTo>
                  <a:pt x="595311" y="0"/>
                </a:moveTo>
                <a:lnTo>
                  <a:pt x="0" y="1587"/>
                </a:lnTo>
              </a:path>
            </a:pathLst>
          </a:custGeom>
          <a:ln w="25399">
            <a:solidFill>
              <a:srgbClr val="000000"/>
            </a:solidFill>
          </a:ln>
        </p:spPr>
        <p:txBody>
          <a:bodyPr wrap="square" lIns="0" tIns="0" rIns="0" bIns="0" rtlCol="0"/>
          <a:lstStyle/>
          <a:p>
            <a:endParaRPr sz="1588"/>
          </a:p>
        </p:txBody>
      </p:sp>
      <p:sp>
        <p:nvSpPr>
          <p:cNvPr id="172" name="object 172"/>
          <p:cNvSpPr/>
          <p:nvPr/>
        </p:nvSpPr>
        <p:spPr>
          <a:xfrm>
            <a:off x="6659910" y="3919258"/>
            <a:ext cx="99732" cy="189379"/>
          </a:xfrm>
          <a:custGeom>
            <a:avLst/>
            <a:gdLst/>
            <a:ahLst/>
            <a:cxnLst/>
            <a:rect l="l" t="t" r="r" b="b"/>
            <a:pathLst>
              <a:path w="113029" h="214629">
                <a:moveTo>
                  <a:pt x="112712" y="0"/>
                </a:moveTo>
                <a:lnTo>
                  <a:pt x="0" y="0"/>
                </a:lnTo>
                <a:lnTo>
                  <a:pt x="49212" y="214312"/>
                </a:lnTo>
                <a:lnTo>
                  <a:pt x="112712" y="0"/>
                </a:lnTo>
                <a:close/>
              </a:path>
            </a:pathLst>
          </a:custGeom>
          <a:solidFill>
            <a:srgbClr val="000000"/>
          </a:solidFill>
        </p:spPr>
        <p:txBody>
          <a:bodyPr wrap="square" lIns="0" tIns="0" rIns="0" bIns="0" rtlCol="0"/>
          <a:lstStyle/>
          <a:p>
            <a:endParaRPr sz="1588"/>
          </a:p>
        </p:txBody>
      </p:sp>
      <p:sp>
        <p:nvSpPr>
          <p:cNvPr id="173" name="object 173"/>
          <p:cNvSpPr/>
          <p:nvPr/>
        </p:nvSpPr>
        <p:spPr>
          <a:xfrm>
            <a:off x="6659910" y="3919258"/>
            <a:ext cx="99732" cy="189379"/>
          </a:xfrm>
          <a:custGeom>
            <a:avLst/>
            <a:gdLst/>
            <a:ahLst/>
            <a:cxnLst/>
            <a:rect l="l" t="t" r="r" b="b"/>
            <a:pathLst>
              <a:path w="113029" h="214629">
                <a:moveTo>
                  <a:pt x="112712" y="0"/>
                </a:moveTo>
                <a:lnTo>
                  <a:pt x="0" y="0"/>
                </a:lnTo>
                <a:lnTo>
                  <a:pt x="49212" y="214312"/>
                </a:lnTo>
                <a:lnTo>
                  <a:pt x="112712" y="0"/>
                </a:lnTo>
                <a:close/>
              </a:path>
            </a:pathLst>
          </a:custGeom>
          <a:solidFill>
            <a:srgbClr val="000000"/>
          </a:solidFill>
        </p:spPr>
        <p:txBody>
          <a:bodyPr wrap="square" lIns="0" tIns="0" rIns="0" bIns="0" rtlCol="0"/>
          <a:lstStyle/>
          <a:p>
            <a:endParaRPr sz="1588"/>
          </a:p>
        </p:txBody>
      </p:sp>
      <p:sp>
        <p:nvSpPr>
          <p:cNvPr id="174" name="object 174"/>
          <p:cNvSpPr/>
          <p:nvPr/>
        </p:nvSpPr>
        <p:spPr>
          <a:xfrm>
            <a:off x="6702632" y="3795292"/>
            <a:ext cx="1681" cy="134471"/>
          </a:xfrm>
          <a:custGeom>
            <a:avLst/>
            <a:gdLst/>
            <a:ahLst/>
            <a:cxnLst/>
            <a:rect l="l" t="t" r="r" b="b"/>
            <a:pathLst>
              <a:path w="1904" h="152400">
                <a:moveTo>
                  <a:pt x="1587" y="0"/>
                </a:moveTo>
                <a:lnTo>
                  <a:pt x="0" y="152399"/>
                </a:lnTo>
              </a:path>
            </a:pathLst>
          </a:custGeom>
          <a:ln w="25399">
            <a:solidFill>
              <a:srgbClr val="000000"/>
            </a:solidFill>
          </a:ln>
        </p:spPr>
        <p:txBody>
          <a:bodyPr wrap="square" lIns="0" tIns="0" rIns="0" bIns="0" rtlCol="0"/>
          <a:lstStyle/>
          <a:p>
            <a:endParaRPr sz="1588"/>
          </a:p>
        </p:txBody>
      </p:sp>
      <p:sp>
        <p:nvSpPr>
          <p:cNvPr id="175" name="object 175"/>
          <p:cNvSpPr/>
          <p:nvPr/>
        </p:nvSpPr>
        <p:spPr>
          <a:xfrm>
            <a:off x="5865692" y="2868707"/>
            <a:ext cx="134471" cy="67235"/>
          </a:xfrm>
          <a:custGeom>
            <a:avLst/>
            <a:gdLst/>
            <a:ahLst/>
            <a:cxnLst/>
            <a:rect l="l" t="t" r="r" b="b"/>
            <a:pathLst>
              <a:path w="152400" h="76200">
                <a:moveTo>
                  <a:pt x="0" y="0"/>
                </a:moveTo>
                <a:lnTo>
                  <a:pt x="0" y="76200"/>
                </a:lnTo>
                <a:lnTo>
                  <a:pt x="152400" y="38100"/>
                </a:lnTo>
                <a:lnTo>
                  <a:pt x="0" y="0"/>
                </a:lnTo>
                <a:close/>
              </a:path>
            </a:pathLst>
          </a:custGeom>
          <a:solidFill>
            <a:srgbClr val="000000"/>
          </a:solidFill>
        </p:spPr>
        <p:txBody>
          <a:bodyPr wrap="square" lIns="0" tIns="0" rIns="0" bIns="0" rtlCol="0"/>
          <a:lstStyle/>
          <a:p>
            <a:endParaRPr sz="1588"/>
          </a:p>
        </p:txBody>
      </p:sp>
      <p:sp>
        <p:nvSpPr>
          <p:cNvPr id="176" name="object 176"/>
          <p:cNvSpPr/>
          <p:nvPr/>
        </p:nvSpPr>
        <p:spPr>
          <a:xfrm>
            <a:off x="5865692" y="2868707"/>
            <a:ext cx="134471" cy="67235"/>
          </a:xfrm>
          <a:custGeom>
            <a:avLst/>
            <a:gdLst/>
            <a:ahLst/>
            <a:cxnLst/>
            <a:rect l="l" t="t" r="r" b="b"/>
            <a:pathLst>
              <a:path w="152400" h="76200">
                <a:moveTo>
                  <a:pt x="0" y="0"/>
                </a:moveTo>
                <a:lnTo>
                  <a:pt x="0" y="76200"/>
                </a:lnTo>
                <a:lnTo>
                  <a:pt x="152400" y="38100"/>
                </a:lnTo>
                <a:lnTo>
                  <a:pt x="0" y="0"/>
                </a:lnTo>
                <a:close/>
              </a:path>
            </a:pathLst>
          </a:custGeom>
          <a:solidFill>
            <a:srgbClr val="000000"/>
          </a:solidFill>
        </p:spPr>
        <p:txBody>
          <a:bodyPr wrap="square" lIns="0" tIns="0" rIns="0" bIns="0" rtlCol="0"/>
          <a:lstStyle/>
          <a:p>
            <a:endParaRPr sz="1588"/>
          </a:p>
        </p:txBody>
      </p:sp>
      <p:sp>
        <p:nvSpPr>
          <p:cNvPr id="177" name="object 177"/>
          <p:cNvSpPr/>
          <p:nvPr/>
        </p:nvSpPr>
        <p:spPr>
          <a:xfrm>
            <a:off x="5798457" y="2902323"/>
            <a:ext cx="66115" cy="1681"/>
          </a:xfrm>
          <a:custGeom>
            <a:avLst/>
            <a:gdLst/>
            <a:ahLst/>
            <a:cxnLst/>
            <a:rect l="l" t="t" r="r" b="b"/>
            <a:pathLst>
              <a:path w="74929" h="1904">
                <a:moveTo>
                  <a:pt x="0" y="0"/>
                </a:moveTo>
                <a:lnTo>
                  <a:pt x="74613" y="1587"/>
                </a:lnTo>
              </a:path>
            </a:pathLst>
          </a:custGeom>
          <a:ln w="12699">
            <a:solidFill>
              <a:srgbClr val="000000"/>
            </a:solidFill>
          </a:ln>
        </p:spPr>
        <p:txBody>
          <a:bodyPr wrap="square" lIns="0" tIns="0" rIns="0" bIns="0" rtlCol="0"/>
          <a:lstStyle/>
          <a:p>
            <a:endParaRPr sz="1588"/>
          </a:p>
        </p:txBody>
      </p:sp>
      <p:sp>
        <p:nvSpPr>
          <p:cNvPr id="178" name="object 178"/>
          <p:cNvSpPr/>
          <p:nvPr/>
        </p:nvSpPr>
        <p:spPr>
          <a:xfrm>
            <a:off x="6011369" y="2500312"/>
            <a:ext cx="84044" cy="409015"/>
          </a:xfrm>
          <a:custGeom>
            <a:avLst/>
            <a:gdLst/>
            <a:ahLst/>
            <a:cxnLst/>
            <a:rect l="l" t="t" r="r" b="b"/>
            <a:pathLst>
              <a:path w="95250" h="463550">
                <a:moveTo>
                  <a:pt x="95249" y="0"/>
                </a:moveTo>
                <a:lnTo>
                  <a:pt x="95249" y="170"/>
                </a:lnTo>
                <a:lnTo>
                  <a:pt x="95253" y="363"/>
                </a:lnTo>
                <a:lnTo>
                  <a:pt x="95253" y="556"/>
                </a:lnTo>
                <a:lnTo>
                  <a:pt x="94007" y="75655"/>
                </a:lnTo>
                <a:lnTo>
                  <a:pt x="90397" y="146895"/>
                </a:lnTo>
                <a:lnTo>
                  <a:pt x="84622" y="213325"/>
                </a:lnTo>
                <a:lnTo>
                  <a:pt x="76875" y="273991"/>
                </a:lnTo>
                <a:lnTo>
                  <a:pt x="67354" y="327939"/>
                </a:lnTo>
                <a:lnTo>
                  <a:pt x="56256" y="374217"/>
                </a:lnTo>
                <a:lnTo>
                  <a:pt x="43774" y="411870"/>
                </a:lnTo>
                <a:lnTo>
                  <a:pt x="15450" y="457489"/>
                </a:lnTo>
                <a:lnTo>
                  <a:pt x="0" y="463549"/>
                </a:lnTo>
              </a:path>
            </a:pathLst>
          </a:custGeom>
          <a:ln w="12699">
            <a:solidFill>
              <a:srgbClr val="000000"/>
            </a:solidFill>
          </a:ln>
        </p:spPr>
        <p:txBody>
          <a:bodyPr wrap="square" lIns="0" tIns="0" rIns="0" bIns="0" rtlCol="0"/>
          <a:lstStyle/>
          <a:p>
            <a:endParaRPr sz="1588"/>
          </a:p>
        </p:txBody>
      </p:sp>
      <p:sp>
        <p:nvSpPr>
          <p:cNvPr id="179" name="object 179"/>
          <p:cNvSpPr/>
          <p:nvPr/>
        </p:nvSpPr>
        <p:spPr>
          <a:xfrm>
            <a:off x="6010669" y="2903005"/>
            <a:ext cx="89647" cy="413497"/>
          </a:xfrm>
          <a:custGeom>
            <a:avLst/>
            <a:gdLst/>
            <a:ahLst/>
            <a:cxnLst/>
            <a:rect l="l" t="t" r="r" b="b"/>
            <a:pathLst>
              <a:path w="101600" h="468629">
                <a:moveTo>
                  <a:pt x="3" y="0"/>
                </a:moveTo>
                <a:lnTo>
                  <a:pt x="0" y="468335"/>
                </a:lnTo>
                <a:lnTo>
                  <a:pt x="101603" y="468335"/>
                </a:lnTo>
                <a:lnTo>
                  <a:pt x="100274" y="392368"/>
                </a:lnTo>
                <a:lnTo>
                  <a:pt x="96424" y="320304"/>
                </a:lnTo>
                <a:lnTo>
                  <a:pt x="90263" y="253107"/>
                </a:lnTo>
                <a:lnTo>
                  <a:pt x="82000" y="191741"/>
                </a:lnTo>
                <a:lnTo>
                  <a:pt x="71845" y="137171"/>
                </a:lnTo>
                <a:lnTo>
                  <a:pt x="60007" y="90361"/>
                </a:lnTo>
                <a:lnTo>
                  <a:pt x="46694" y="52274"/>
                </a:lnTo>
                <a:lnTo>
                  <a:pt x="16483" y="6129"/>
                </a:lnTo>
                <a:lnTo>
                  <a:pt x="3" y="0"/>
                </a:lnTo>
                <a:close/>
              </a:path>
            </a:pathLst>
          </a:custGeom>
          <a:solidFill>
            <a:srgbClr val="FFFFFF"/>
          </a:solidFill>
        </p:spPr>
        <p:txBody>
          <a:bodyPr wrap="square" lIns="0" tIns="0" rIns="0" bIns="0" rtlCol="0"/>
          <a:lstStyle/>
          <a:p>
            <a:endParaRPr sz="1588"/>
          </a:p>
        </p:txBody>
      </p:sp>
      <p:sp>
        <p:nvSpPr>
          <p:cNvPr id="180" name="object 180"/>
          <p:cNvSpPr/>
          <p:nvPr/>
        </p:nvSpPr>
        <p:spPr>
          <a:xfrm>
            <a:off x="6010669" y="2908609"/>
            <a:ext cx="84044" cy="407894"/>
          </a:xfrm>
          <a:custGeom>
            <a:avLst/>
            <a:gdLst/>
            <a:ahLst/>
            <a:cxnLst/>
            <a:rect l="l" t="t" r="r" b="b"/>
            <a:pathLst>
              <a:path w="95250" h="462279">
                <a:moveTo>
                  <a:pt x="3" y="0"/>
                </a:moveTo>
                <a:lnTo>
                  <a:pt x="0" y="461984"/>
                </a:lnTo>
                <a:lnTo>
                  <a:pt x="95253" y="461984"/>
                </a:lnTo>
                <a:lnTo>
                  <a:pt x="94007" y="387047"/>
                </a:lnTo>
                <a:lnTo>
                  <a:pt x="90397" y="315960"/>
                </a:lnTo>
                <a:lnTo>
                  <a:pt x="84621" y="249674"/>
                </a:lnTo>
                <a:lnTo>
                  <a:pt x="76875" y="189141"/>
                </a:lnTo>
                <a:lnTo>
                  <a:pt x="67355" y="135311"/>
                </a:lnTo>
                <a:lnTo>
                  <a:pt x="56256" y="89135"/>
                </a:lnTo>
                <a:lnTo>
                  <a:pt x="43775" y="51565"/>
                </a:lnTo>
                <a:lnTo>
                  <a:pt x="15453" y="6046"/>
                </a:lnTo>
                <a:lnTo>
                  <a:pt x="3" y="0"/>
                </a:lnTo>
                <a:close/>
              </a:path>
            </a:pathLst>
          </a:custGeom>
          <a:solidFill>
            <a:srgbClr val="FFFFFF"/>
          </a:solidFill>
        </p:spPr>
        <p:txBody>
          <a:bodyPr wrap="square" lIns="0" tIns="0" rIns="0" bIns="0" rtlCol="0"/>
          <a:lstStyle/>
          <a:p>
            <a:endParaRPr sz="1588"/>
          </a:p>
        </p:txBody>
      </p:sp>
      <p:sp>
        <p:nvSpPr>
          <p:cNvPr id="181" name="object 181"/>
          <p:cNvSpPr/>
          <p:nvPr/>
        </p:nvSpPr>
        <p:spPr>
          <a:xfrm>
            <a:off x="6010673" y="2908608"/>
            <a:ext cx="84044" cy="407894"/>
          </a:xfrm>
          <a:custGeom>
            <a:avLst/>
            <a:gdLst/>
            <a:ahLst/>
            <a:cxnLst/>
            <a:rect l="l" t="t" r="r" b="b"/>
            <a:pathLst>
              <a:path w="95250" h="462279">
                <a:moveTo>
                  <a:pt x="0" y="0"/>
                </a:moveTo>
                <a:lnTo>
                  <a:pt x="30105" y="23552"/>
                </a:lnTo>
                <a:lnTo>
                  <a:pt x="56252" y="89135"/>
                </a:lnTo>
                <a:lnTo>
                  <a:pt x="67351" y="135311"/>
                </a:lnTo>
                <a:lnTo>
                  <a:pt x="76871" y="189141"/>
                </a:lnTo>
                <a:lnTo>
                  <a:pt x="84617" y="249675"/>
                </a:lnTo>
                <a:lnTo>
                  <a:pt x="90393" y="315960"/>
                </a:lnTo>
                <a:lnTo>
                  <a:pt x="94003" y="387047"/>
                </a:lnTo>
                <a:lnTo>
                  <a:pt x="95249" y="461984"/>
                </a:lnTo>
              </a:path>
            </a:pathLst>
          </a:custGeom>
          <a:ln w="12699">
            <a:solidFill>
              <a:srgbClr val="000000"/>
            </a:solidFill>
          </a:ln>
        </p:spPr>
        <p:txBody>
          <a:bodyPr wrap="square" lIns="0" tIns="0" rIns="0" bIns="0" rtlCol="0"/>
          <a:lstStyle/>
          <a:p>
            <a:endParaRPr sz="1588"/>
          </a:p>
        </p:txBody>
      </p:sp>
      <p:sp>
        <p:nvSpPr>
          <p:cNvPr id="182" name="object 182"/>
          <p:cNvSpPr/>
          <p:nvPr/>
        </p:nvSpPr>
        <p:spPr>
          <a:xfrm>
            <a:off x="6089113" y="3305035"/>
            <a:ext cx="89647" cy="402291"/>
          </a:xfrm>
          <a:custGeom>
            <a:avLst/>
            <a:gdLst/>
            <a:ahLst/>
            <a:cxnLst/>
            <a:rect l="l" t="t" r="r" b="b"/>
            <a:pathLst>
              <a:path w="101600" h="455929">
                <a:moveTo>
                  <a:pt x="101596" y="0"/>
                </a:moveTo>
                <a:lnTo>
                  <a:pt x="0" y="0"/>
                </a:lnTo>
                <a:lnTo>
                  <a:pt x="1329" y="73901"/>
                </a:lnTo>
                <a:lnTo>
                  <a:pt x="5179" y="144006"/>
                </a:lnTo>
                <a:lnTo>
                  <a:pt x="11339" y="209377"/>
                </a:lnTo>
                <a:lnTo>
                  <a:pt x="19601" y="269075"/>
                </a:lnTo>
                <a:lnTo>
                  <a:pt x="29756" y="322164"/>
                </a:lnTo>
                <a:lnTo>
                  <a:pt x="41594" y="367703"/>
                </a:lnTo>
                <a:lnTo>
                  <a:pt x="54906" y="404756"/>
                </a:lnTo>
                <a:lnTo>
                  <a:pt x="85116" y="449649"/>
                </a:lnTo>
                <a:lnTo>
                  <a:pt x="101596" y="455612"/>
                </a:lnTo>
                <a:lnTo>
                  <a:pt x="101596" y="0"/>
                </a:lnTo>
                <a:close/>
              </a:path>
            </a:pathLst>
          </a:custGeom>
          <a:solidFill>
            <a:srgbClr val="FFFFFF"/>
          </a:solidFill>
        </p:spPr>
        <p:txBody>
          <a:bodyPr wrap="square" lIns="0" tIns="0" rIns="0" bIns="0" rtlCol="0"/>
          <a:lstStyle/>
          <a:p>
            <a:endParaRPr sz="1588"/>
          </a:p>
        </p:txBody>
      </p:sp>
      <p:sp>
        <p:nvSpPr>
          <p:cNvPr id="183" name="object 183"/>
          <p:cNvSpPr/>
          <p:nvPr/>
        </p:nvSpPr>
        <p:spPr>
          <a:xfrm>
            <a:off x="6094716" y="3305035"/>
            <a:ext cx="84044" cy="396688"/>
          </a:xfrm>
          <a:custGeom>
            <a:avLst/>
            <a:gdLst/>
            <a:ahLst/>
            <a:cxnLst/>
            <a:rect l="l" t="t" r="r" b="b"/>
            <a:pathLst>
              <a:path w="95250" h="449579">
                <a:moveTo>
                  <a:pt x="95246" y="0"/>
                </a:moveTo>
                <a:lnTo>
                  <a:pt x="0" y="0"/>
                </a:lnTo>
                <a:lnTo>
                  <a:pt x="1246" y="72870"/>
                </a:lnTo>
                <a:lnTo>
                  <a:pt x="4855" y="141998"/>
                </a:lnTo>
                <a:lnTo>
                  <a:pt x="10631" y="206458"/>
                </a:lnTo>
                <a:lnTo>
                  <a:pt x="18376" y="265325"/>
                </a:lnTo>
                <a:lnTo>
                  <a:pt x="27896" y="317673"/>
                </a:lnTo>
                <a:lnTo>
                  <a:pt x="38994" y="362578"/>
                </a:lnTo>
                <a:lnTo>
                  <a:pt x="51474" y="399115"/>
                </a:lnTo>
                <a:lnTo>
                  <a:pt x="79796" y="443382"/>
                </a:lnTo>
                <a:lnTo>
                  <a:pt x="95246" y="449262"/>
                </a:lnTo>
                <a:lnTo>
                  <a:pt x="95246" y="0"/>
                </a:lnTo>
                <a:close/>
              </a:path>
            </a:pathLst>
          </a:custGeom>
          <a:solidFill>
            <a:srgbClr val="FFFFFF"/>
          </a:solidFill>
        </p:spPr>
        <p:txBody>
          <a:bodyPr wrap="square" lIns="0" tIns="0" rIns="0" bIns="0" rtlCol="0"/>
          <a:lstStyle/>
          <a:p>
            <a:endParaRPr sz="1588"/>
          </a:p>
        </p:txBody>
      </p:sp>
      <p:sp>
        <p:nvSpPr>
          <p:cNvPr id="184" name="object 184"/>
          <p:cNvSpPr/>
          <p:nvPr/>
        </p:nvSpPr>
        <p:spPr>
          <a:xfrm>
            <a:off x="6094717" y="3305034"/>
            <a:ext cx="84044" cy="396688"/>
          </a:xfrm>
          <a:custGeom>
            <a:avLst/>
            <a:gdLst/>
            <a:ahLst/>
            <a:cxnLst/>
            <a:rect l="l" t="t" r="r" b="b"/>
            <a:pathLst>
              <a:path w="95250" h="449579">
                <a:moveTo>
                  <a:pt x="95244" y="449262"/>
                </a:moveTo>
                <a:lnTo>
                  <a:pt x="51474" y="399115"/>
                </a:lnTo>
                <a:lnTo>
                  <a:pt x="38994" y="362579"/>
                </a:lnTo>
                <a:lnTo>
                  <a:pt x="27896" y="317674"/>
                </a:lnTo>
                <a:lnTo>
                  <a:pt x="18376" y="265325"/>
                </a:lnTo>
                <a:lnTo>
                  <a:pt x="10630" y="206459"/>
                </a:lnTo>
                <a:lnTo>
                  <a:pt x="4855" y="141999"/>
                </a:lnTo>
                <a:lnTo>
                  <a:pt x="1246" y="72871"/>
                </a:lnTo>
                <a:lnTo>
                  <a:pt x="0" y="0"/>
                </a:lnTo>
              </a:path>
            </a:pathLst>
          </a:custGeom>
          <a:ln w="12699">
            <a:solidFill>
              <a:srgbClr val="000000"/>
            </a:solidFill>
          </a:ln>
        </p:spPr>
        <p:txBody>
          <a:bodyPr wrap="square" lIns="0" tIns="0" rIns="0" bIns="0" rtlCol="0"/>
          <a:lstStyle/>
          <a:p>
            <a:endParaRPr sz="1588"/>
          </a:p>
        </p:txBody>
      </p:sp>
      <p:sp>
        <p:nvSpPr>
          <p:cNvPr id="185" name="object 185"/>
          <p:cNvSpPr/>
          <p:nvPr/>
        </p:nvSpPr>
        <p:spPr>
          <a:xfrm>
            <a:off x="6089814" y="2096881"/>
            <a:ext cx="89647" cy="415177"/>
          </a:xfrm>
          <a:custGeom>
            <a:avLst/>
            <a:gdLst/>
            <a:ahLst/>
            <a:cxnLst/>
            <a:rect l="l" t="t" r="r" b="b"/>
            <a:pathLst>
              <a:path w="101600" h="470535">
                <a:moveTo>
                  <a:pt x="101600" y="0"/>
                </a:moveTo>
                <a:lnTo>
                  <a:pt x="69512" y="23916"/>
                </a:lnTo>
                <a:lnTo>
                  <a:pt x="41638" y="90521"/>
                </a:lnTo>
                <a:lnTo>
                  <a:pt x="29803" y="137421"/>
                </a:lnTo>
                <a:lnTo>
                  <a:pt x="19647" y="192099"/>
                </a:lnTo>
                <a:lnTo>
                  <a:pt x="11381" y="253592"/>
                </a:lnTo>
                <a:lnTo>
                  <a:pt x="5211" y="320935"/>
                </a:lnTo>
                <a:lnTo>
                  <a:pt x="1348" y="393163"/>
                </a:lnTo>
                <a:lnTo>
                  <a:pt x="0" y="469313"/>
                </a:lnTo>
                <a:lnTo>
                  <a:pt x="101596" y="469921"/>
                </a:lnTo>
                <a:lnTo>
                  <a:pt x="101600" y="0"/>
                </a:lnTo>
                <a:close/>
              </a:path>
            </a:pathLst>
          </a:custGeom>
          <a:solidFill>
            <a:srgbClr val="FFFFFF"/>
          </a:solidFill>
        </p:spPr>
        <p:txBody>
          <a:bodyPr wrap="square" lIns="0" tIns="0" rIns="0" bIns="0" rtlCol="0"/>
          <a:lstStyle/>
          <a:p>
            <a:endParaRPr sz="1588"/>
          </a:p>
        </p:txBody>
      </p:sp>
      <p:sp>
        <p:nvSpPr>
          <p:cNvPr id="186" name="object 186"/>
          <p:cNvSpPr/>
          <p:nvPr/>
        </p:nvSpPr>
        <p:spPr>
          <a:xfrm>
            <a:off x="6095417" y="2102484"/>
            <a:ext cx="84044" cy="409574"/>
          </a:xfrm>
          <a:custGeom>
            <a:avLst/>
            <a:gdLst/>
            <a:ahLst/>
            <a:cxnLst/>
            <a:rect l="l" t="t" r="r" b="b"/>
            <a:pathLst>
              <a:path w="95250" h="464185">
                <a:moveTo>
                  <a:pt x="95250" y="0"/>
                </a:moveTo>
                <a:lnTo>
                  <a:pt x="65165" y="23595"/>
                </a:lnTo>
                <a:lnTo>
                  <a:pt x="39032" y="89307"/>
                </a:lnTo>
                <a:lnTo>
                  <a:pt x="27936" y="135577"/>
                </a:lnTo>
                <a:lnTo>
                  <a:pt x="18416" y="189522"/>
                </a:lnTo>
                <a:lnTo>
                  <a:pt x="10666" y="250190"/>
                </a:lnTo>
                <a:lnTo>
                  <a:pt x="4883" y="316629"/>
                </a:lnTo>
                <a:lnTo>
                  <a:pt x="1262" y="387887"/>
                </a:lnTo>
                <a:lnTo>
                  <a:pt x="0" y="463014"/>
                </a:lnTo>
                <a:lnTo>
                  <a:pt x="95246" y="463571"/>
                </a:lnTo>
                <a:lnTo>
                  <a:pt x="95250" y="0"/>
                </a:lnTo>
                <a:close/>
              </a:path>
            </a:pathLst>
          </a:custGeom>
          <a:solidFill>
            <a:srgbClr val="FFFFFF"/>
          </a:solidFill>
        </p:spPr>
        <p:txBody>
          <a:bodyPr wrap="square" lIns="0" tIns="0" rIns="0" bIns="0" rtlCol="0"/>
          <a:lstStyle/>
          <a:p>
            <a:endParaRPr sz="1588"/>
          </a:p>
        </p:txBody>
      </p:sp>
      <p:sp>
        <p:nvSpPr>
          <p:cNvPr id="187" name="object 187"/>
          <p:cNvSpPr/>
          <p:nvPr/>
        </p:nvSpPr>
        <p:spPr>
          <a:xfrm>
            <a:off x="6095417" y="2102484"/>
            <a:ext cx="84044" cy="409015"/>
          </a:xfrm>
          <a:custGeom>
            <a:avLst/>
            <a:gdLst/>
            <a:ahLst/>
            <a:cxnLst/>
            <a:rect l="l" t="t" r="r" b="b"/>
            <a:pathLst>
              <a:path w="95250" h="463550">
                <a:moveTo>
                  <a:pt x="0" y="463013"/>
                </a:moveTo>
                <a:lnTo>
                  <a:pt x="1262" y="387887"/>
                </a:lnTo>
                <a:lnTo>
                  <a:pt x="4883" y="316629"/>
                </a:lnTo>
                <a:lnTo>
                  <a:pt x="10666" y="250190"/>
                </a:lnTo>
                <a:lnTo>
                  <a:pt x="18416" y="189522"/>
                </a:lnTo>
                <a:lnTo>
                  <a:pt x="27936" y="135577"/>
                </a:lnTo>
                <a:lnTo>
                  <a:pt x="39032" y="89307"/>
                </a:lnTo>
                <a:lnTo>
                  <a:pt x="51506" y="51662"/>
                </a:lnTo>
                <a:lnTo>
                  <a:pt x="79811" y="6057"/>
                </a:lnTo>
                <a:lnTo>
                  <a:pt x="95249" y="0"/>
                </a:lnTo>
              </a:path>
            </a:pathLst>
          </a:custGeom>
          <a:ln w="12699">
            <a:solidFill>
              <a:srgbClr val="000000"/>
            </a:solidFill>
          </a:ln>
        </p:spPr>
        <p:txBody>
          <a:bodyPr wrap="square" lIns="0" tIns="0" rIns="0" bIns="0" rtlCol="0"/>
          <a:lstStyle/>
          <a:p>
            <a:endParaRPr sz="1588"/>
          </a:p>
        </p:txBody>
      </p:sp>
      <p:sp>
        <p:nvSpPr>
          <p:cNvPr id="188" name="object 188"/>
          <p:cNvSpPr/>
          <p:nvPr/>
        </p:nvSpPr>
        <p:spPr>
          <a:xfrm>
            <a:off x="5962344" y="4437528"/>
            <a:ext cx="179294" cy="403412"/>
          </a:xfrm>
          <a:custGeom>
            <a:avLst/>
            <a:gdLst/>
            <a:ahLst/>
            <a:cxnLst/>
            <a:rect l="l" t="t" r="r" b="b"/>
            <a:pathLst>
              <a:path w="203200" h="457200">
                <a:moveTo>
                  <a:pt x="0" y="0"/>
                </a:moveTo>
                <a:lnTo>
                  <a:pt x="0" y="457199"/>
                </a:lnTo>
                <a:lnTo>
                  <a:pt x="203199" y="457199"/>
                </a:lnTo>
              </a:path>
            </a:pathLst>
          </a:custGeom>
          <a:ln w="12699">
            <a:solidFill>
              <a:srgbClr val="000000"/>
            </a:solidFill>
          </a:ln>
        </p:spPr>
        <p:txBody>
          <a:bodyPr wrap="square" lIns="0" tIns="0" rIns="0" bIns="0" rtlCol="0"/>
          <a:lstStyle/>
          <a:p>
            <a:endParaRPr sz="1588"/>
          </a:p>
        </p:txBody>
      </p:sp>
      <p:sp>
        <p:nvSpPr>
          <p:cNvPr id="189" name="object 189"/>
          <p:cNvSpPr/>
          <p:nvPr/>
        </p:nvSpPr>
        <p:spPr>
          <a:xfrm>
            <a:off x="6096815" y="4807324"/>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190" name="object 190"/>
          <p:cNvSpPr/>
          <p:nvPr/>
        </p:nvSpPr>
        <p:spPr>
          <a:xfrm>
            <a:off x="4753511" y="5715000"/>
            <a:ext cx="67235" cy="134471"/>
          </a:xfrm>
          <a:custGeom>
            <a:avLst/>
            <a:gdLst/>
            <a:ahLst/>
            <a:cxnLst/>
            <a:rect l="l" t="t" r="r" b="b"/>
            <a:pathLst>
              <a:path w="76200" h="152400">
                <a:moveTo>
                  <a:pt x="76200" y="0"/>
                </a:moveTo>
                <a:lnTo>
                  <a:pt x="0" y="0"/>
                </a:lnTo>
                <a:lnTo>
                  <a:pt x="38100" y="152399"/>
                </a:lnTo>
                <a:lnTo>
                  <a:pt x="76200" y="0"/>
                </a:lnTo>
                <a:close/>
              </a:path>
            </a:pathLst>
          </a:custGeom>
          <a:solidFill>
            <a:srgbClr val="000000"/>
          </a:solidFill>
        </p:spPr>
        <p:txBody>
          <a:bodyPr wrap="square" lIns="0" tIns="0" rIns="0" bIns="0" rtlCol="0"/>
          <a:lstStyle/>
          <a:p>
            <a:endParaRPr sz="1588"/>
          </a:p>
        </p:txBody>
      </p:sp>
      <p:sp>
        <p:nvSpPr>
          <p:cNvPr id="191" name="object 191"/>
          <p:cNvSpPr/>
          <p:nvPr/>
        </p:nvSpPr>
        <p:spPr>
          <a:xfrm>
            <a:off x="6369958" y="5785036"/>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192" name="object 192"/>
          <p:cNvSpPr/>
          <p:nvPr/>
        </p:nvSpPr>
        <p:spPr>
          <a:xfrm>
            <a:off x="6369958" y="5785036"/>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193" name="object 193"/>
          <p:cNvSpPr/>
          <p:nvPr/>
        </p:nvSpPr>
        <p:spPr>
          <a:xfrm>
            <a:off x="8283362" y="5880286"/>
            <a:ext cx="67235" cy="134471"/>
          </a:xfrm>
          <a:custGeom>
            <a:avLst/>
            <a:gdLst/>
            <a:ahLst/>
            <a:cxnLst/>
            <a:rect l="l" t="t" r="r" b="b"/>
            <a:pathLst>
              <a:path w="76200" h="152400">
                <a:moveTo>
                  <a:pt x="76200" y="0"/>
                </a:moveTo>
                <a:lnTo>
                  <a:pt x="0" y="0"/>
                </a:lnTo>
                <a:lnTo>
                  <a:pt x="38100" y="152400"/>
                </a:lnTo>
                <a:lnTo>
                  <a:pt x="76200" y="0"/>
                </a:lnTo>
                <a:close/>
              </a:path>
            </a:pathLst>
          </a:custGeom>
          <a:solidFill>
            <a:srgbClr val="000000"/>
          </a:solidFill>
        </p:spPr>
        <p:txBody>
          <a:bodyPr wrap="square" lIns="0" tIns="0" rIns="0" bIns="0" rtlCol="0"/>
          <a:lstStyle/>
          <a:p>
            <a:endParaRPr sz="1588"/>
          </a:p>
        </p:txBody>
      </p:sp>
      <p:sp>
        <p:nvSpPr>
          <p:cNvPr id="194" name="object 194"/>
          <p:cNvSpPr/>
          <p:nvPr/>
        </p:nvSpPr>
        <p:spPr>
          <a:xfrm>
            <a:off x="4210472" y="5764026"/>
            <a:ext cx="418540" cy="322169"/>
          </a:xfrm>
          <a:custGeom>
            <a:avLst/>
            <a:gdLst/>
            <a:ahLst/>
            <a:cxnLst/>
            <a:rect l="l" t="t" r="r" b="b"/>
            <a:pathLst>
              <a:path w="474345" h="365125">
                <a:moveTo>
                  <a:pt x="473977" y="0"/>
                </a:moveTo>
                <a:lnTo>
                  <a:pt x="199870" y="0"/>
                </a:lnTo>
                <a:lnTo>
                  <a:pt x="159895" y="5704"/>
                </a:lnTo>
                <a:lnTo>
                  <a:pt x="121826" y="17115"/>
                </a:lnTo>
                <a:lnTo>
                  <a:pt x="68526" y="62756"/>
                </a:lnTo>
                <a:lnTo>
                  <a:pt x="30455" y="119806"/>
                </a:lnTo>
                <a:lnTo>
                  <a:pt x="0" y="184464"/>
                </a:lnTo>
                <a:lnTo>
                  <a:pt x="30455" y="249122"/>
                </a:lnTo>
                <a:lnTo>
                  <a:pt x="72334" y="302369"/>
                </a:lnTo>
                <a:lnTo>
                  <a:pt x="125632" y="348009"/>
                </a:lnTo>
                <a:lnTo>
                  <a:pt x="159895" y="359420"/>
                </a:lnTo>
                <a:lnTo>
                  <a:pt x="199870" y="365125"/>
                </a:lnTo>
                <a:lnTo>
                  <a:pt x="473977" y="365125"/>
                </a:lnTo>
                <a:lnTo>
                  <a:pt x="449233" y="355616"/>
                </a:lnTo>
                <a:lnTo>
                  <a:pt x="430197" y="340402"/>
                </a:lnTo>
                <a:lnTo>
                  <a:pt x="403548" y="306172"/>
                </a:lnTo>
                <a:lnTo>
                  <a:pt x="388320" y="241515"/>
                </a:lnTo>
                <a:lnTo>
                  <a:pt x="382609" y="182562"/>
                </a:lnTo>
                <a:lnTo>
                  <a:pt x="388320" y="116003"/>
                </a:lnTo>
                <a:lnTo>
                  <a:pt x="403548" y="62756"/>
                </a:lnTo>
                <a:lnTo>
                  <a:pt x="430197" y="20918"/>
                </a:lnTo>
                <a:lnTo>
                  <a:pt x="449233" y="5704"/>
                </a:lnTo>
                <a:lnTo>
                  <a:pt x="473977" y="0"/>
                </a:lnTo>
                <a:close/>
              </a:path>
            </a:pathLst>
          </a:custGeom>
          <a:solidFill>
            <a:srgbClr val="FFFFFF"/>
          </a:solidFill>
        </p:spPr>
        <p:txBody>
          <a:bodyPr wrap="square" lIns="0" tIns="0" rIns="0" bIns="0" rtlCol="0"/>
          <a:lstStyle/>
          <a:p>
            <a:endParaRPr sz="1588"/>
          </a:p>
        </p:txBody>
      </p:sp>
      <p:sp>
        <p:nvSpPr>
          <p:cNvPr id="195" name="object 195"/>
          <p:cNvSpPr/>
          <p:nvPr/>
        </p:nvSpPr>
        <p:spPr>
          <a:xfrm>
            <a:off x="4210472" y="5764026"/>
            <a:ext cx="418540" cy="322169"/>
          </a:xfrm>
          <a:custGeom>
            <a:avLst/>
            <a:gdLst/>
            <a:ahLst/>
            <a:cxnLst/>
            <a:rect l="l" t="t" r="r" b="b"/>
            <a:pathLst>
              <a:path w="474345" h="365125">
                <a:moveTo>
                  <a:pt x="473978" y="0"/>
                </a:moveTo>
                <a:lnTo>
                  <a:pt x="199870" y="0"/>
                </a:lnTo>
                <a:lnTo>
                  <a:pt x="159896" y="5704"/>
                </a:lnTo>
                <a:lnTo>
                  <a:pt x="121825" y="17114"/>
                </a:lnTo>
                <a:lnTo>
                  <a:pt x="68526" y="62755"/>
                </a:lnTo>
                <a:lnTo>
                  <a:pt x="30456" y="119806"/>
                </a:lnTo>
                <a:lnTo>
                  <a:pt x="0" y="184463"/>
                </a:lnTo>
                <a:lnTo>
                  <a:pt x="30456" y="249121"/>
                </a:lnTo>
                <a:lnTo>
                  <a:pt x="72333" y="302368"/>
                </a:lnTo>
                <a:lnTo>
                  <a:pt x="125632" y="348009"/>
                </a:lnTo>
                <a:lnTo>
                  <a:pt x="159896" y="359419"/>
                </a:lnTo>
                <a:lnTo>
                  <a:pt x="199870" y="365124"/>
                </a:lnTo>
                <a:lnTo>
                  <a:pt x="473978" y="365124"/>
                </a:lnTo>
                <a:lnTo>
                  <a:pt x="449232" y="355616"/>
                </a:lnTo>
                <a:lnTo>
                  <a:pt x="430197" y="340402"/>
                </a:lnTo>
                <a:lnTo>
                  <a:pt x="403548" y="306172"/>
                </a:lnTo>
                <a:lnTo>
                  <a:pt x="388319" y="241514"/>
                </a:lnTo>
                <a:lnTo>
                  <a:pt x="382609" y="182562"/>
                </a:lnTo>
                <a:lnTo>
                  <a:pt x="388319" y="116002"/>
                </a:lnTo>
                <a:lnTo>
                  <a:pt x="403548" y="62755"/>
                </a:lnTo>
                <a:lnTo>
                  <a:pt x="430197" y="20918"/>
                </a:lnTo>
                <a:lnTo>
                  <a:pt x="449232" y="5704"/>
                </a:lnTo>
                <a:lnTo>
                  <a:pt x="473978" y="0"/>
                </a:lnTo>
                <a:close/>
              </a:path>
            </a:pathLst>
          </a:custGeom>
          <a:ln w="12699">
            <a:solidFill>
              <a:srgbClr val="000000"/>
            </a:solidFill>
          </a:ln>
        </p:spPr>
        <p:txBody>
          <a:bodyPr wrap="square" lIns="0" tIns="0" rIns="0" bIns="0" rtlCol="0"/>
          <a:lstStyle/>
          <a:p>
            <a:endParaRPr sz="1588"/>
          </a:p>
        </p:txBody>
      </p:sp>
      <p:sp>
        <p:nvSpPr>
          <p:cNvPr id="196" name="object 196"/>
          <p:cNvSpPr/>
          <p:nvPr/>
        </p:nvSpPr>
        <p:spPr>
          <a:xfrm>
            <a:off x="4561506" y="6005652"/>
            <a:ext cx="228599" cy="0"/>
          </a:xfrm>
          <a:custGeom>
            <a:avLst/>
            <a:gdLst/>
            <a:ahLst/>
            <a:cxnLst/>
            <a:rect l="l" t="t" r="r" b="b"/>
            <a:pathLst>
              <a:path w="259079">
                <a:moveTo>
                  <a:pt x="258879" y="0"/>
                </a:moveTo>
                <a:lnTo>
                  <a:pt x="0" y="0"/>
                </a:lnTo>
              </a:path>
            </a:pathLst>
          </a:custGeom>
          <a:ln w="12699">
            <a:solidFill>
              <a:srgbClr val="000000"/>
            </a:solidFill>
          </a:ln>
        </p:spPr>
        <p:txBody>
          <a:bodyPr wrap="square" lIns="0" tIns="0" rIns="0" bIns="0" rtlCol="0"/>
          <a:lstStyle/>
          <a:p>
            <a:endParaRPr sz="1588"/>
          </a:p>
        </p:txBody>
      </p:sp>
      <p:sp>
        <p:nvSpPr>
          <p:cNvPr id="197" name="object 197"/>
          <p:cNvSpPr/>
          <p:nvPr/>
        </p:nvSpPr>
        <p:spPr>
          <a:xfrm>
            <a:off x="4064348" y="5925110"/>
            <a:ext cx="144556" cy="0"/>
          </a:xfrm>
          <a:custGeom>
            <a:avLst/>
            <a:gdLst/>
            <a:ahLst/>
            <a:cxnLst/>
            <a:rect l="l" t="t" r="r" b="b"/>
            <a:pathLst>
              <a:path w="163830">
                <a:moveTo>
                  <a:pt x="0" y="0"/>
                </a:moveTo>
                <a:lnTo>
                  <a:pt x="163703" y="0"/>
                </a:lnTo>
              </a:path>
            </a:pathLst>
          </a:custGeom>
          <a:ln w="12699">
            <a:solidFill>
              <a:srgbClr val="000000"/>
            </a:solidFill>
          </a:ln>
        </p:spPr>
        <p:txBody>
          <a:bodyPr wrap="square" lIns="0" tIns="0" rIns="0" bIns="0" rtlCol="0"/>
          <a:lstStyle/>
          <a:p>
            <a:endParaRPr sz="1588"/>
          </a:p>
        </p:txBody>
      </p:sp>
      <p:sp>
        <p:nvSpPr>
          <p:cNvPr id="198" name="object 198"/>
          <p:cNvSpPr/>
          <p:nvPr/>
        </p:nvSpPr>
        <p:spPr>
          <a:xfrm>
            <a:off x="4558146" y="5844567"/>
            <a:ext cx="231962" cy="0"/>
          </a:xfrm>
          <a:custGeom>
            <a:avLst/>
            <a:gdLst/>
            <a:ahLst/>
            <a:cxnLst/>
            <a:rect l="l" t="t" r="r" b="b"/>
            <a:pathLst>
              <a:path w="262889">
                <a:moveTo>
                  <a:pt x="262686" y="0"/>
                </a:moveTo>
                <a:lnTo>
                  <a:pt x="0" y="0"/>
                </a:lnTo>
              </a:path>
            </a:pathLst>
          </a:custGeom>
          <a:ln w="12699">
            <a:solidFill>
              <a:srgbClr val="000000"/>
            </a:solidFill>
          </a:ln>
        </p:spPr>
        <p:txBody>
          <a:bodyPr wrap="square" lIns="0" tIns="0" rIns="0" bIns="0" rtlCol="0"/>
          <a:lstStyle/>
          <a:p>
            <a:endParaRPr sz="1588"/>
          </a:p>
        </p:txBody>
      </p:sp>
      <p:sp>
        <p:nvSpPr>
          <p:cNvPr id="199" name="object 199"/>
          <p:cNvSpPr/>
          <p:nvPr/>
        </p:nvSpPr>
        <p:spPr>
          <a:xfrm>
            <a:off x="4547602" y="5922308"/>
            <a:ext cx="1854574" cy="0"/>
          </a:xfrm>
          <a:custGeom>
            <a:avLst/>
            <a:gdLst/>
            <a:ahLst/>
            <a:cxnLst/>
            <a:rect l="l" t="t" r="r" b="b"/>
            <a:pathLst>
              <a:path w="2101850">
                <a:moveTo>
                  <a:pt x="0" y="0"/>
                </a:moveTo>
                <a:lnTo>
                  <a:pt x="2101849" y="0"/>
                </a:lnTo>
              </a:path>
            </a:pathLst>
          </a:custGeom>
          <a:ln w="12699">
            <a:solidFill>
              <a:srgbClr val="000000"/>
            </a:solidFill>
          </a:ln>
        </p:spPr>
        <p:txBody>
          <a:bodyPr wrap="square" lIns="0" tIns="0" rIns="0" bIns="0" rtlCol="0"/>
          <a:lstStyle/>
          <a:p>
            <a:endParaRPr sz="1588"/>
          </a:p>
        </p:txBody>
      </p:sp>
      <p:sp>
        <p:nvSpPr>
          <p:cNvPr id="200" name="object 200"/>
          <p:cNvSpPr/>
          <p:nvPr/>
        </p:nvSpPr>
        <p:spPr>
          <a:xfrm>
            <a:off x="4774521" y="6003551"/>
            <a:ext cx="3546662" cy="2801"/>
          </a:xfrm>
          <a:custGeom>
            <a:avLst/>
            <a:gdLst/>
            <a:ahLst/>
            <a:cxnLst/>
            <a:rect l="l" t="t" r="r" b="b"/>
            <a:pathLst>
              <a:path w="4019550" h="3175">
                <a:moveTo>
                  <a:pt x="0" y="3174"/>
                </a:moveTo>
                <a:lnTo>
                  <a:pt x="4019549" y="0"/>
                </a:lnTo>
              </a:path>
            </a:pathLst>
          </a:custGeom>
          <a:ln w="12699">
            <a:solidFill>
              <a:srgbClr val="000000"/>
            </a:solidFill>
          </a:ln>
        </p:spPr>
        <p:txBody>
          <a:bodyPr wrap="square" lIns="0" tIns="0" rIns="0" bIns="0" rtlCol="0"/>
          <a:lstStyle/>
          <a:p>
            <a:endParaRPr sz="1588"/>
          </a:p>
        </p:txBody>
      </p:sp>
      <p:sp>
        <p:nvSpPr>
          <p:cNvPr id="201" name="object 201"/>
          <p:cNvSpPr/>
          <p:nvPr/>
        </p:nvSpPr>
        <p:spPr>
          <a:xfrm>
            <a:off x="6184796" y="2295578"/>
            <a:ext cx="1007409" cy="1681"/>
          </a:xfrm>
          <a:custGeom>
            <a:avLst/>
            <a:gdLst/>
            <a:ahLst/>
            <a:cxnLst/>
            <a:rect l="l" t="t" r="r" b="b"/>
            <a:pathLst>
              <a:path w="1141729" h="1905">
                <a:moveTo>
                  <a:pt x="0" y="0"/>
                </a:moveTo>
                <a:lnTo>
                  <a:pt x="1141411" y="1587"/>
                </a:lnTo>
              </a:path>
            </a:pathLst>
          </a:custGeom>
          <a:ln w="12699">
            <a:solidFill>
              <a:srgbClr val="000000"/>
            </a:solidFill>
          </a:ln>
        </p:spPr>
        <p:txBody>
          <a:bodyPr wrap="square" lIns="0" tIns="0" rIns="0" bIns="0" rtlCol="0"/>
          <a:lstStyle/>
          <a:p>
            <a:endParaRPr sz="1588"/>
          </a:p>
        </p:txBody>
      </p:sp>
      <p:sp>
        <p:nvSpPr>
          <p:cNvPr id="202" name="object 202"/>
          <p:cNvSpPr txBox="1"/>
          <p:nvPr/>
        </p:nvSpPr>
        <p:spPr>
          <a:xfrm>
            <a:off x="9590036" y="2122910"/>
            <a:ext cx="218008" cy="4329997"/>
          </a:xfrm>
          <a:prstGeom prst="rect">
            <a:avLst/>
          </a:prstGeom>
        </p:spPr>
        <p:txBody>
          <a:bodyPr vert="vert270" wrap="square" lIns="0" tIns="0" rIns="0" bIns="0" rtlCol="0">
            <a:spAutoFit/>
          </a:bodyPr>
          <a:lstStyle/>
          <a:p>
            <a:pPr marL="11206">
              <a:lnSpc>
                <a:spcPts val="1730"/>
              </a:lnSpc>
            </a:pPr>
            <a:r>
              <a:rPr sz="1588" b="1" dirty="0">
                <a:solidFill>
                  <a:srgbClr val="CC0000"/>
                </a:solidFill>
                <a:latin typeface="Arial"/>
                <a:cs typeface="Arial"/>
              </a:rPr>
              <a:t>Lines</a:t>
            </a:r>
            <a:r>
              <a:rPr sz="1588" b="1" spc="-44" dirty="0">
                <a:solidFill>
                  <a:srgbClr val="CC0000"/>
                </a:solidFill>
                <a:latin typeface="Arial"/>
                <a:cs typeface="Arial"/>
              </a:rPr>
              <a:t> </a:t>
            </a:r>
            <a:r>
              <a:rPr lang="en-US" sz="1588" b="1" dirty="0">
                <a:solidFill>
                  <a:srgbClr val="CC0000"/>
                </a:solidFill>
                <a:latin typeface="Arial"/>
                <a:cs typeface="Arial"/>
              </a:rPr>
              <a:t>t</a:t>
            </a:r>
            <a:r>
              <a:rPr sz="1588" b="1" dirty="0">
                <a:solidFill>
                  <a:srgbClr val="CC0000"/>
                </a:solidFill>
                <a:latin typeface="Arial"/>
                <a:cs typeface="Arial"/>
              </a:rPr>
              <a:t>ha</a:t>
            </a:r>
            <a:r>
              <a:rPr lang="en-US" sz="1588" b="1" dirty="0">
                <a:solidFill>
                  <a:srgbClr val="CC0000"/>
                </a:solidFill>
                <a:latin typeface="Arial"/>
                <a:cs typeface="Arial"/>
              </a:rPr>
              <a:t>t</a:t>
            </a:r>
            <a:r>
              <a:rPr sz="1588" b="1" spc="-44" dirty="0">
                <a:solidFill>
                  <a:srgbClr val="CC0000"/>
                </a:solidFill>
                <a:latin typeface="Arial"/>
                <a:cs typeface="Arial"/>
              </a:rPr>
              <a:t> </a:t>
            </a:r>
            <a:r>
              <a:rPr sz="1588" b="1" dirty="0">
                <a:solidFill>
                  <a:srgbClr val="CC0000"/>
                </a:solidFill>
                <a:latin typeface="Arial"/>
                <a:cs typeface="Arial"/>
              </a:rPr>
              <a:t>share</a:t>
            </a:r>
            <a:r>
              <a:rPr sz="1588" b="1" spc="-44" dirty="0">
                <a:solidFill>
                  <a:srgbClr val="CC0000"/>
                </a:solidFill>
                <a:latin typeface="Arial"/>
                <a:cs typeface="Arial"/>
              </a:rPr>
              <a:t> </a:t>
            </a:r>
            <a:r>
              <a:rPr sz="1588" b="1" dirty="0">
                <a:solidFill>
                  <a:srgbClr val="CC0000"/>
                </a:solidFill>
                <a:latin typeface="Arial"/>
                <a:cs typeface="Arial"/>
              </a:rPr>
              <a:t>a</a:t>
            </a:r>
            <a:r>
              <a:rPr sz="1588" b="1" spc="-44" dirty="0">
                <a:solidFill>
                  <a:srgbClr val="CC0000"/>
                </a:solidFill>
                <a:latin typeface="Arial"/>
                <a:cs typeface="Arial"/>
              </a:rPr>
              <a:t> </a:t>
            </a:r>
            <a:r>
              <a:rPr sz="1588" b="1" dirty="0">
                <a:solidFill>
                  <a:srgbClr val="CC0000"/>
                </a:solidFill>
                <a:latin typeface="Arial"/>
                <a:cs typeface="Arial"/>
              </a:rPr>
              <a:t>common</a:t>
            </a:r>
            <a:r>
              <a:rPr sz="1588" b="1" spc="-44" dirty="0">
                <a:solidFill>
                  <a:srgbClr val="CC0000"/>
                </a:solidFill>
                <a:latin typeface="Arial"/>
                <a:cs typeface="Arial"/>
              </a:rPr>
              <a:t> </a:t>
            </a:r>
            <a:r>
              <a:rPr sz="1588" b="1" dirty="0">
                <a:solidFill>
                  <a:srgbClr val="CC0000"/>
                </a:solidFill>
                <a:latin typeface="Arial"/>
                <a:cs typeface="Arial"/>
              </a:rPr>
              <a:t>index</a:t>
            </a:r>
            <a:r>
              <a:rPr sz="1588" b="1" spc="-44" dirty="0">
                <a:solidFill>
                  <a:srgbClr val="CC0000"/>
                </a:solidFill>
                <a:latin typeface="Arial"/>
                <a:cs typeface="Arial"/>
              </a:rPr>
              <a:t> </a:t>
            </a:r>
            <a:r>
              <a:rPr sz="1588" b="1" dirty="0">
                <a:solidFill>
                  <a:srgbClr val="CC0000"/>
                </a:solidFill>
                <a:latin typeface="Arial"/>
                <a:cs typeface="Arial"/>
              </a:rPr>
              <a:t>are</a:t>
            </a:r>
            <a:r>
              <a:rPr sz="1588" b="1" spc="-44" dirty="0">
                <a:solidFill>
                  <a:srgbClr val="CC0000"/>
                </a:solidFill>
                <a:latin typeface="Arial"/>
                <a:cs typeface="Arial"/>
              </a:rPr>
              <a:t> </a:t>
            </a:r>
            <a:r>
              <a:rPr sz="1588" b="1" dirty="0">
                <a:solidFill>
                  <a:srgbClr val="CC0000"/>
                </a:solidFill>
                <a:latin typeface="Arial"/>
                <a:cs typeface="Arial"/>
              </a:rPr>
              <a:t>a</a:t>
            </a:r>
            <a:r>
              <a:rPr sz="1588" b="1" spc="-49" dirty="0">
                <a:solidFill>
                  <a:srgbClr val="CC0000"/>
                </a:solidFill>
                <a:latin typeface="Arial"/>
                <a:cs typeface="Arial"/>
              </a:rPr>
              <a:t> </a:t>
            </a:r>
            <a:r>
              <a:rPr sz="1588" b="1" dirty="0">
                <a:solidFill>
                  <a:srgbClr val="CC0000"/>
                </a:solidFill>
                <a:latin typeface="Arial"/>
                <a:cs typeface="Arial"/>
              </a:rPr>
              <a:t>se</a:t>
            </a:r>
            <a:r>
              <a:rPr lang="en-US" sz="1588" b="1" dirty="0">
                <a:solidFill>
                  <a:srgbClr val="CC0000"/>
                </a:solidFill>
                <a:latin typeface="Arial"/>
                <a:cs typeface="Arial"/>
              </a:rPr>
              <a:t>t</a:t>
            </a:r>
            <a:endParaRPr sz="1588" dirty="0">
              <a:latin typeface="Arial"/>
              <a:cs typeface="Arial"/>
            </a:endParaRPr>
          </a:p>
        </p:txBody>
      </p:sp>
      <p:sp>
        <p:nvSpPr>
          <p:cNvPr id="203" name="object 203"/>
          <p:cNvSpPr/>
          <p:nvPr/>
        </p:nvSpPr>
        <p:spPr>
          <a:xfrm>
            <a:off x="9797277" y="2132479"/>
            <a:ext cx="0" cy="291353"/>
          </a:xfrm>
          <a:custGeom>
            <a:avLst/>
            <a:gdLst/>
            <a:ahLst/>
            <a:cxnLst/>
            <a:rect l="l" t="t" r="r" b="b"/>
            <a:pathLst>
              <a:path h="330200">
                <a:moveTo>
                  <a:pt x="0" y="0"/>
                </a:moveTo>
                <a:lnTo>
                  <a:pt x="0" y="330200"/>
                </a:lnTo>
              </a:path>
            </a:pathLst>
          </a:custGeom>
          <a:ln w="12700">
            <a:solidFill>
              <a:srgbClr val="D81E00"/>
            </a:solidFill>
          </a:ln>
        </p:spPr>
        <p:txBody>
          <a:bodyPr wrap="square" lIns="0" tIns="0" rIns="0" bIns="0" rtlCol="0"/>
          <a:lstStyle/>
          <a:p>
            <a:endParaRPr sz="1588"/>
          </a:p>
        </p:txBody>
      </p:sp>
      <p:sp>
        <p:nvSpPr>
          <p:cNvPr id="204" name="object 204"/>
          <p:cNvSpPr/>
          <p:nvPr/>
        </p:nvSpPr>
        <p:spPr>
          <a:xfrm>
            <a:off x="9346521" y="3428999"/>
            <a:ext cx="246529" cy="0"/>
          </a:xfrm>
          <a:custGeom>
            <a:avLst/>
            <a:gdLst/>
            <a:ahLst/>
            <a:cxnLst/>
            <a:rect l="l" t="t" r="r" b="b"/>
            <a:pathLst>
              <a:path w="279400">
                <a:moveTo>
                  <a:pt x="279400" y="0"/>
                </a:moveTo>
                <a:lnTo>
                  <a:pt x="0" y="0"/>
                </a:lnTo>
              </a:path>
            </a:pathLst>
          </a:custGeom>
          <a:ln w="12699">
            <a:solidFill>
              <a:srgbClr val="D81E00"/>
            </a:solidFill>
          </a:ln>
        </p:spPr>
        <p:txBody>
          <a:bodyPr wrap="square" lIns="0" tIns="0" rIns="0" bIns="0" rtlCol="0"/>
          <a:lstStyle/>
          <a:p>
            <a:endParaRPr sz="1588"/>
          </a:p>
        </p:txBody>
      </p:sp>
      <p:sp>
        <p:nvSpPr>
          <p:cNvPr id="205" name="object 205"/>
          <p:cNvSpPr/>
          <p:nvPr/>
        </p:nvSpPr>
        <p:spPr>
          <a:xfrm>
            <a:off x="9324109" y="3395383"/>
            <a:ext cx="67235" cy="67235"/>
          </a:xfrm>
          <a:custGeom>
            <a:avLst/>
            <a:gdLst/>
            <a:ahLst/>
            <a:cxnLst/>
            <a:rect l="l" t="t" r="r" b="b"/>
            <a:pathLst>
              <a:path w="76200" h="76200">
                <a:moveTo>
                  <a:pt x="76200" y="0"/>
                </a:moveTo>
                <a:lnTo>
                  <a:pt x="0" y="38100"/>
                </a:lnTo>
                <a:lnTo>
                  <a:pt x="76200" y="76200"/>
                </a:lnTo>
                <a:lnTo>
                  <a:pt x="76200" y="0"/>
                </a:lnTo>
                <a:close/>
              </a:path>
            </a:pathLst>
          </a:custGeom>
          <a:solidFill>
            <a:srgbClr val="D81E00"/>
          </a:solidFill>
        </p:spPr>
        <p:txBody>
          <a:bodyPr wrap="square" lIns="0" tIns="0" rIns="0" bIns="0" rtlCol="0"/>
          <a:lstStyle/>
          <a:p>
            <a:endParaRPr sz="1588"/>
          </a:p>
        </p:txBody>
      </p:sp>
      <p:sp>
        <p:nvSpPr>
          <p:cNvPr id="206" name="object 206"/>
          <p:cNvSpPr/>
          <p:nvPr/>
        </p:nvSpPr>
        <p:spPr>
          <a:xfrm>
            <a:off x="4483167" y="3294528"/>
            <a:ext cx="4773706" cy="201706"/>
          </a:xfrm>
          <a:custGeom>
            <a:avLst/>
            <a:gdLst/>
            <a:ahLst/>
            <a:cxnLst/>
            <a:rect l="l" t="t" r="r" b="b"/>
            <a:pathLst>
              <a:path w="5410200" h="228600">
                <a:moveTo>
                  <a:pt x="0" y="38100"/>
                </a:moveTo>
                <a:lnTo>
                  <a:pt x="2994" y="23270"/>
                </a:lnTo>
                <a:lnTo>
                  <a:pt x="11159" y="11159"/>
                </a:lnTo>
                <a:lnTo>
                  <a:pt x="23270" y="2994"/>
                </a:lnTo>
                <a:lnTo>
                  <a:pt x="38100" y="0"/>
                </a:lnTo>
                <a:lnTo>
                  <a:pt x="5372097" y="0"/>
                </a:lnTo>
                <a:lnTo>
                  <a:pt x="5386928" y="2994"/>
                </a:lnTo>
                <a:lnTo>
                  <a:pt x="5399040" y="11159"/>
                </a:lnTo>
                <a:lnTo>
                  <a:pt x="5407205" y="23270"/>
                </a:lnTo>
                <a:lnTo>
                  <a:pt x="5410199" y="38100"/>
                </a:lnTo>
                <a:lnTo>
                  <a:pt x="5410199" y="190498"/>
                </a:lnTo>
                <a:lnTo>
                  <a:pt x="5407205" y="205329"/>
                </a:lnTo>
                <a:lnTo>
                  <a:pt x="5399040" y="217440"/>
                </a:lnTo>
                <a:lnTo>
                  <a:pt x="5386928" y="225605"/>
                </a:lnTo>
                <a:lnTo>
                  <a:pt x="5372097" y="228599"/>
                </a:lnTo>
                <a:lnTo>
                  <a:pt x="38100" y="228599"/>
                </a:lnTo>
                <a:lnTo>
                  <a:pt x="23270" y="225605"/>
                </a:lnTo>
                <a:lnTo>
                  <a:pt x="11159" y="217440"/>
                </a:lnTo>
                <a:lnTo>
                  <a:pt x="2994" y="205329"/>
                </a:lnTo>
                <a:lnTo>
                  <a:pt x="0" y="190498"/>
                </a:lnTo>
                <a:lnTo>
                  <a:pt x="0" y="38100"/>
                </a:lnTo>
                <a:close/>
              </a:path>
            </a:pathLst>
          </a:custGeom>
          <a:ln w="28574">
            <a:solidFill>
              <a:srgbClr val="D81E00"/>
            </a:solidFill>
          </a:ln>
        </p:spPr>
        <p:txBody>
          <a:bodyPr wrap="square" lIns="0" tIns="0" rIns="0" bIns="0" rtlCol="0"/>
          <a:lstStyle/>
          <a:p>
            <a:endParaRPr sz="1588"/>
          </a:p>
        </p:txBody>
      </p:sp>
    </p:spTree>
    <p:extLst>
      <p:ext uri="{BB962C8B-B14F-4D97-AF65-F5344CB8AC3E}">
        <p14:creationId xmlns:p14="http://schemas.microsoft.com/office/powerpoint/2010/main" val="3290500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4722" name="Rectangle 2"/>
          <p:cNvSpPr>
            <a:spLocks noGrp="1" noChangeArrowheads="1"/>
          </p:cNvSpPr>
          <p:nvPr>
            <p:ph type="title"/>
          </p:nvPr>
        </p:nvSpPr>
        <p:spPr>
          <a:xfrm>
            <a:off x="838200" y="365126"/>
            <a:ext cx="10515600" cy="232752"/>
          </a:xfrm>
        </p:spPr>
        <p:txBody>
          <a:bodyPr>
            <a:normAutofit fontScale="90000"/>
          </a:bodyPr>
          <a:lstStyle/>
          <a:p>
            <a:r>
              <a:rPr lang="en-US" b="1" dirty="0">
                <a:solidFill>
                  <a:srgbClr val="C00000"/>
                </a:solidFill>
                <a:latin typeface="微软雅黑" panose="020B0503020204020204" pitchFamily="34" charset="-122"/>
                <a:ea typeface="微软雅黑" panose="020B0503020204020204" pitchFamily="34" charset="-122"/>
              </a:rPr>
              <a:t>Range of Set Associative Caches</a:t>
            </a:r>
          </a:p>
        </p:txBody>
      </p:sp>
      <p:sp>
        <p:nvSpPr>
          <p:cNvPr id="1694723" name="Rectangle 3"/>
          <p:cNvSpPr>
            <a:spLocks noGrp="1" noChangeArrowheads="1"/>
          </p:cNvSpPr>
          <p:nvPr>
            <p:ph type="body" idx="1"/>
          </p:nvPr>
        </p:nvSpPr>
        <p:spPr>
          <a:xfrm>
            <a:off x="1981200" y="790576"/>
            <a:ext cx="8153400" cy="1876425"/>
          </a:xfrm>
        </p:spPr>
        <p:txBody>
          <a:bodyPr>
            <a:normAutofit lnSpcReduction="10000"/>
          </a:bodyPr>
          <a:lstStyle/>
          <a:p>
            <a:r>
              <a:rPr lang="en-US" dirty="0"/>
              <a:t>For a fixed size cache, each increase by a factor of two in </a:t>
            </a:r>
            <a:r>
              <a:rPr lang="en-US" dirty="0" err="1"/>
              <a:t>associativity</a:t>
            </a:r>
            <a:r>
              <a:rPr lang="en-US" dirty="0"/>
              <a:t> doubles the number of blocks per set (i.e., the number or ways) and halves the number of sets – decreases the size of the index by 1 bit and increases the size of the tag by 1 bit</a:t>
            </a:r>
          </a:p>
        </p:txBody>
      </p:sp>
      <p:sp>
        <p:nvSpPr>
          <p:cNvPr id="1694724" name="Rectangle 4"/>
          <p:cNvSpPr>
            <a:spLocks noChangeArrowheads="1"/>
          </p:cNvSpPr>
          <p:nvPr/>
        </p:nvSpPr>
        <p:spPr bwMode="auto">
          <a:xfrm>
            <a:off x="2362201" y="3657600"/>
            <a:ext cx="6778625" cy="304800"/>
          </a:xfrm>
          <a:prstGeom prst="rect">
            <a:avLst/>
          </a:prstGeom>
          <a:noFill/>
          <a:ln w="12700">
            <a:solidFill>
              <a:schemeClr val="tx1"/>
            </a:solidFill>
            <a:miter lim="800000"/>
            <a:headEnd/>
            <a:tailEnd/>
          </a:ln>
          <a:effectLst/>
        </p:spPr>
        <p:txBody>
          <a:bodyPr wrap="none" anchor="ctr"/>
          <a:lstStyle/>
          <a:p>
            <a:endParaRPr lang="en-US"/>
          </a:p>
        </p:txBody>
      </p:sp>
      <p:sp>
        <p:nvSpPr>
          <p:cNvPr id="1694725" name="Line 5"/>
          <p:cNvSpPr>
            <a:spLocks noChangeShapeType="1"/>
          </p:cNvSpPr>
          <p:nvPr/>
        </p:nvSpPr>
        <p:spPr bwMode="auto">
          <a:xfrm>
            <a:off x="7464425" y="3657600"/>
            <a:ext cx="0" cy="304800"/>
          </a:xfrm>
          <a:prstGeom prst="line">
            <a:avLst/>
          </a:prstGeom>
          <a:noFill/>
          <a:ln w="12700">
            <a:solidFill>
              <a:schemeClr val="tx1"/>
            </a:solidFill>
            <a:round/>
            <a:headEnd/>
            <a:tailEnd/>
          </a:ln>
          <a:effectLst/>
        </p:spPr>
        <p:txBody>
          <a:bodyPr/>
          <a:lstStyle/>
          <a:p>
            <a:endParaRPr lang="en-US"/>
          </a:p>
        </p:txBody>
      </p:sp>
      <p:sp>
        <p:nvSpPr>
          <p:cNvPr id="1694726" name="Line 6"/>
          <p:cNvSpPr>
            <a:spLocks noChangeShapeType="1"/>
          </p:cNvSpPr>
          <p:nvPr/>
        </p:nvSpPr>
        <p:spPr bwMode="auto">
          <a:xfrm>
            <a:off x="5407025" y="3657600"/>
            <a:ext cx="0" cy="304800"/>
          </a:xfrm>
          <a:prstGeom prst="line">
            <a:avLst/>
          </a:prstGeom>
          <a:noFill/>
          <a:ln w="12700">
            <a:solidFill>
              <a:schemeClr val="tx1"/>
            </a:solidFill>
            <a:round/>
            <a:headEnd/>
            <a:tailEnd/>
          </a:ln>
          <a:effectLst/>
        </p:spPr>
        <p:txBody>
          <a:bodyPr/>
          <a:lstStyle/>
          <a:p>
            <a:endParaRPr lang="en-US"/>
          </a:p>
        </p:txBody>
      </p:sp>
      <p:sp>
        <p:nvSpPr>
          <p:cNvPr id="1694727" name="Line 7"/>
          <p:cNvSpPr>
            <a:spLocks noChangeShapeType="1"/>
          </p:cNvSpPr>
          <p:nvPr/>
        </p:nvSpPr>
        <p:spPr bwMode="auto">
          <a:xfrm>
            <a:off x="8683625" y="3657600"/>
            <a:ext cx="0" cy="304800"/>
          </a:xfrm>
          <a:prstGeom prst="line">
            <a:avLst/>
          </a:prstGeom>
          <a:noFill/>
          <a:ln w="12700">
            <a:solidFill>
              <a:schemeClr val="tx1"/>
            </a:solidFill>
            <a:round/>
            <a:headEnd/>
            <a:tailEnd/>
          </a:ln>
          <a:effectLst/>
        </p:spPr>
        <p:txBody>
          <a:bodyPr/>
          <a:lstStyle/>
          <a:p>
            <a:endParaRPr lang="en-US"/>
          </a:p>
        </p:txBody>
      </p:sp>
      <p:sp>
        <p:nvSpPr>
          <p:cNvPr id="1694728" name="Text Box 8"/>
          <p:cNvSpPr txBox="1">
            <a:spLocks noChangeArrowheads="1"/>
          </p:cNvSpPr>
          <p:nvPr/>
        </p:nvSpPr>
        <p:spPr bwMode="auto">
          <a:xfrm>
            <a:off x="7464426" y="3657600"/>
            <a:ext cx="1235075" cy="336550"/>
          </a:xfrm>
          <a:prstGeom prst="rect">
            <a:avLst/>
          </a:prstGeom>
          <a:noFill/>
          <a:ln w="12700">
            <a:noFill/>
            <a:miter lim="800000"/>
            <a:headEnd/>
            <a:tailEnd/>
          </a:ln>
          <a:effectLst/>
        </p:spPr>
        <p:txBody>
          <a:bodyPr wrap="none">
            <a:spAutoFit/>
          </a:bodyPr>
          <a:lstStyle/>
          <a:p>
            <a:r>
              <a:rPr lang="en-US" sz="1600"/>
              <a:t>Block offset</a:t>
            </a:r>
          </a:p>
        </p:txBody>
      </p:sp>
      <p:sp>
        <p:nvSpPr>
          <p:cNvPr id="1694729" name="Text Box 9"/>
          <p:cNvSpPr txBox="1">
            <a:spLocks noChangeArrowheads="1"/>
          </p:cNvSpPr>
          <p:nvPr/>
        </p:nvSpPr>
        <p:spPr bwMode="auto">
          <a:xfrm>
            <a:off x="8607426" y="3657600"/>
            <a:ext cx="1146175" cy="336550"/>
          </a:xfrm>
          <a:prstGeom prst="rect">
            <a:avLst/>
          </a:prstGeom>
          <a:noFill/>
          <a:ln w="12700">
            <a:noFill/>
            <a:miter lim="800000"/>
            <a:headEnd/>
            <a:tailEnd/>
          </a:ln>
          <a:effectLst/>
        </p:spPr>
        <p:txBody>
          <a:bodyPr wrap="none">
            <a:spAutoFit/>
          </a:bodyPr>
          <a:lstStyle/>
          <a:p>
            <a:r>
              <a:rPr lang="en-US" sz="1600"/>
              <a:t>Byte offset</a:t>
            </a:r>
          </a:p>
        </p:txBody>
      </p:sp>
      <p:sp>
        <p:nvSpPr>
          <p:cNvPr id="1694730" name="Text Box 10"/>
          <p:cNvSpPr txBox="1">
            <a:spLocks noChangeArrowheads="1"/>
          </p:cNvSpPr>
          <p:nvPr/>
        </p:nvSpPr>
        <p:spPr bwMode="auto">
          <a:xfrm>
            <a:off x="6097589" y="3657600"/>
            <a:ext cx="681037" cy="336550"/>
          </a:xfrm>
          <a:prstGeom prst="rect">
            <a:avLst/>
          </a:prstGeom>
          <a:noFill/>
          <a:ln w="12700">
            <a:noFill/>
            <a:miter lim="800000"/>
            <a:headEnd/>
            <a:tailEnd/>
          </a:ln>
          <a:effectLst/>
        </p:spPr>
        <p:txBody>
          <a:bodyPr wrap="none">
            <a:spAutoFit/>
          </a:bodyPr>
          <a:lstStyle/>
          <a:p>
            <a:r>
              <a:rPr lang="en-US" sz="1600"/>
              <a:t>Index</a:t>
            </a:r>
          </a:p>
        </p:txBody>
      </p:sp>
      <p:sp>
        <p:nvSpPr>
          <p:cNvPr id="1694731" name="Text Box 11"/>
          <p:cNvSpPr txBox="1">
            <a:spLocks noChangeArrowheads="1"/>
          </p:cNvSpPr>
          <p:nvPr/>
        </p:nvSpPr>
        <p:spPr bwMode="auto">
          <a:xfrm>
            <a:off x="3581401" y="3657600"/>
            <a:ext cx="511679" cy="338554"/>
          </a:xfrm>
          <a:prstGeom prst="rect">
            <a:avLst/>
          </a:prstGeom>
          <a:noFill/>
          <a:ln w="12700">
            <a:noFill/>
            <a:miter lim="800000"/>
            <a:headEnd/>
            <a:tailEnd/>
          </a:ln>
          <a:effectLst/>
        </p:spPr>
        <p:txBody>
          <a:bodyPr wrap="none">
            <a:spAutoFit/>
          </a:bodyPr>
          <a:lstStyle/>
          <a:p>
            <a:r>
              <a:rPr lang="en-US" sz="1600"/>
              <a:t>Tag</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6770" name="Rectangle 2"/>
          <p:cNvSpPr>
            <a:spLocks noGrp="1" noChangeArrowheads="1"/>
          </p:cNvSpPr>
          <p:nvPr>
            <p:ph type="title"/>
          </p:nvPr>
        </p:nvSpPr>
        <p:spPr>
          <a:xfrm>
            <a:off x="838200" y="365125"/>
            <a:ext cx="10515600" cy="227015"/>
          </a:xfrm>
        </p:spPr>
        <p:txBody>
          <a:bodyPr>
            <a:noAutofit/>
          </a:bodyPr>
          <a:lstStyle/>
          <a:p>
            <a:r>
              <a:rPr lang="en-US" sz="3600" b="1" dirty="0">
                <a:solidFill>
                  <a:srgbClr val="C00000"/>
                </a:solidFill>
                <a:latin typeface="微软雅黑" panose="020B0503020204020204" pitchFamily="34" charset="-122"/>
                <a:ea typeface="微软雅黑" panose="020B0503020204020204" pitchFamily="34" charset="-122"/>
              </a:rPr>
              <a:t>Range of Set Associative Caches</a:t>
            </a:r>
          </a:p>
        </p:txBody>
      </p:sp>
      <p:sp>
        <p:nvSpPr>
          <p:cNvPr id="1696771" name="Rectangle 3"/>
          <p:cNvSpPr>
            <a:spLocks noGrp="1" noChangeArrowheads="1"/>
          </p:cNvSpPr>
          <p:nvPr>
            <p:ph type="body" idx="1"/>
          </p:nvPr>
        </p:nvSpPr>
        <p:spPr>
          <a:xfrm>
            <a:off x="1981200" y="790576"/>
            <a:ext cx="8153400" cy="1876425"/>
          </a:xfrm>
        </p:spPr>
        <p:txBody>
          <a:bodyPr>
            <a:normAutofit lnSpcReduction="10000"/>
          </a:bodyPr>
          <a:lstStyle/>
          <a:p>
            <a:r>
              <a:rPr lang="en-US" dirty="0"/>
              <a:t>For a fixed size cache, each increase by a factor of two in </a:t>
            </a:r>
            <a:r>
              <a:rPr lang="en-US" dirty="0" err="1"/>
              <a:t>associativity</a:t>
            </a:r>
            <a:r>
              <a:rPr lang="en-US" dirty="0"/>
              <a:t> doubles the number of blocks per set (i.e., the number or ways) and halves the number of sets – decreases the size of the index by 1 bit and increases the size of the tag by 1 bit</a:t>
            </a:r>
          </a:p>
        </p:txBody>
      </p:sp>
      <p:sp>
        <p:nvSpPr>
          <p:cNvPr id="1696772" name="Rectangle 4"/>
          <p:cNvSpPr>
            <a:spLocks noChangeArrowheads="1"/>
          </p:cNvSpPr>
          <p:nvPr/>
        </p:nvSpPr>
        <p:spPr bwMode="auto">
          <a:xfrm>
            <a:off x="2286001" y="3657600"/>
            <a:ext cx="6831013" cy="304800"/>
          </a:xfrm>
          <a:prstGeom prst="rect">
            <a:avLst/>
          </a:prstGeom>
          <a:noFill/>
          <a:ln w="12700">
            <a:solidFill>
              <a:schemeClr val="tx1"/>
            </a:solidFill>
            <a:miter lim="800000"/>
            <a:headEnd/>
            <a:tailEnd/>
          </a:ln>
          <a:effectLst/>
        </p:spPr>
        <p:txBody>
          <a:bodyPr wrap="none" anchor="ctr"/>
          <a:lstStyle/>
          <a:p>
            <a:endParaRPr lang="en-US"/>
          </a:p>
        </p:txBody>
      </p:sp>
      <p:sp>
        <p:nvSpPr>
          <p:cNvPr id="1696773" name="Line 5"/>
          <p:cNvSpPr>
            <a:spLocks noChangeShapeType="1"/>
          </p:cNvSpPr>
          <p:nvPr/>
        </p:nvSpPr>
        <p:spPr bwMode="auto">
          <a:xfrm>
            <a:off x="7440613" y="3657600"/>
            <a:ext cx="0" cy="304800"/>
          </a:xfrm>
          <a:prstGeom prst="line">
            <a:avLst/>
          </a:prstGeom>
          <a:noFill/>
          <a:ln w="12700">
            <a:solidFill>
              <a:schemeClr val="tx1"/>
            </a:solidFill>
            <a:round/>
            <a:headEnd/>
            <a:tailEnd/>
          </a:ln>
          <a:effectLst/>
        </p:spPr>
        <p:txBody>
          <a:bodyPr/>
          <a:lstStyle/>
          <a:p>
            <a:endParaRPr lang="en-US"/>
          </a:p>
        </p:txBody>
      </p:sp>
      <p:sp>
        <p:nvSpPr>
          <p:cNvPr id="1696774" name="Line 6"/>
          <p:cNvSpPr>
            <a:spLocks noChangeShapeType="1"/>
          </p:cNvSpPr>
          <p:nvPr/>
        </p:nvSpPr>
        <p:spPr bwMode="auto">
          <a:xfrm>
            <a:off x="5383213" y="3657600"/>
            <a:ext cx="0" cy="304800"/>
          </a:xfrm>
          <a:prstGeom prst="line">
            <a:avLst/>
          </a:prstGeom>
          <a:noFill/>
          <a:ln w="12700">
            <a:solidFill>
              <a:schemeClr val="tx1"/>
            </a:solidFill>
            <a:round/>
            <a:headEnd/>
            <a:tailEnd/>
          </a:ln>
          <a:effectLst/>
        </p:spPr>
        <p:txBody>
          <a:bodyPr/>
          <a:lstStyle/>
          <a:p>
            <a:endParaRPr lang="en-US"/>
          </a:p>
        </p:txBody>
      </p:sp>
      <p:sp>
        <p:nvSpPr>
          <p:cNvPr id="1696775" name="Line 7"/>
          <p:cNvSpPr>
            <a:spLocks noChangeShapeType="1"/>
          </p:cNvSpPr>
          <p:nvPr/>
        </p:nvSpPr>
        <p:spPr bwMode="auto">
          <a:xfrm>
            <a:off x="8659813" y="3657600"/>
            <a:ext cx="0" cy="304800"/>
          </a:xfrm>
          <a:prstGeom prst="line">
            <a:avLst/>
          </a:prstGeom>
          <a:noFill/>
          <a:ln w="12700">
            <a:solidFill>
              <a:schemeClr val="tx1"/>
            </a:solidFill>
            <a:round/>
            <a:headEnd/>
            <a:tailEnd/>
          </a:ln>
          <a:effectLst/>
        </p:spPr>
        <p:txBody>
          <a:bodyPr/>
          <a:lstStyle/>
          <a:p>
            <a:endParaRPr lang="en-US"/>
          </a:p>
        </p:txBody>
      </p:sp>
      <p:sp>
        <p:nvSpPr>
          <p:cNvPr id="1696776" name="Text Box 8"/>
          <p:cNvSpPr txBox="1">
            <a:spLocks noChangeArrowheads="1"/>
          </p:cNvSpPr>
          <p:nvPr/>
        </p:nvSpPr>
        <p:spPr bwMode="auto">
          <a:xfrm>
            <a:off x="7440614" y="3657600"/>
            <a:ext cx="1235075" cy="336550"/>
          </a:xfrm>
          <a:prstGeom prst="rect">
            <a:avLst/>
          </a:prstGeom>
          <a:noFill/>
          <a:ln w="12700">
            <a:noFill/>
            <a:miter lim="800000"/>
            <a:headEnd/>
            <a:tailEnd/>
          </a:ln>
          <a:effectLst/>
        </p:spPr>
        <p:txBody>
          <a:bodyPr wrap="none">
            <a:spAutoFit/>
          </a:bodyPr>
          <a:lstStyle/>
          <a:p>
            <a:r>
              <a:rPr lang="en-US" sz="1600"/>
              <a:t>Block offset</a:t>
            </a:r>
          </a:p>
        </p:txBody>
      </p:sp>
      <p:sp>
        <p:nvSpPr>
          <p:cNvPr id="1696777" name="Text Box 9"/>
          <p:cNvSpPr txBox="1">
            <a:spLocks noChangeArrowheads="1"/>
          </p:cNvSpPr>
          <p:nvPr/>
        </p:nvSpPr>
        <p:spPr bwMode="auto">
          <a:xfrm>
            <a:off x="8583614" y="3657600"/>
            <a:ext cx="1146175" cy="336550"/>
          </a:xfrm>
          <a:prstGeom prst="rect">
            <a:avLst/>
          </a:prstGeom>
          <a:noFill/>
          <a:ln w="12700">
            <a:noFill/>
            <a:miter lim="800000"/>
            <a:headEnd/>
            <a:tailEnd/>
          </a:ln>
          <a:effectLst/>
        </p:spPr>
        <p:txBody>
          <a:bodyPr wrap="none">
            <a:spAutoFit/>
          </a:bodyPr>
          <a:lstStyle/>
          <a:p>
            <a:r>
              <a:rPr lang="en-US" sz="1600"/>
              <a:t>Byte offset</a:t>
            </a:r>
          </a:p>
        </p:txBody>
      </p:sp>
      <p:sp>
        <p:nvSpPr>
          <p:cNvPr id="1696778" name="Text Box 10"/>
          <p:cNvSpPr txBox="1">
            <a:spLocks noChangeArrowheads="1"/>
          </p:cNvSpPr>
          <p:nvPr/>
        </p:nvSpPr>
        <p:spPr bwMode="auto">
          <a:xfrm>
            <a:off x="6073775" y="3657600"/>
            <a:ext cx="681038" cy="336550"/>
          </a:xfrm>
          <a:prstGeom prst="rect">
            <a:avLst/>
          </a:prstGeom>
          <a:noFill/>
          <a:ln w="12700">
            <a:noFill/>
            <a:miter lim="800000"/>
            <a:headEnd/>
            <a:tailEnd/>
          </a:ln>
          <a:effectLst/>
        </p:spPr>
        <p:txBody>
          <a:bodyPr wrap="none">
            <a:spAutoFit/>
          </a:bodyPr>
          <a:lstStyle/>
          <a:p>
            <a:r>
              <a:rPr lang="en-US" sz="1600"/>
              <a:t>Index</a:t>
            </a:r>
          </a:p>
        </p:txBody>
      </p:sp>
      <p:sp>
        <p:nvSpPr>
          <p:cNvPr id="1696779" name="Text Box 11"/>
          <p:cNvSpPr txBox="1">
            <a:spLocks noChangeArrowheads="1"/>
          </p:cNvSpPr>
          <p:nvPr/>
        </p:nvSpPr>
        <p:spPr bwMode="auto">
          <a:xfrm>
            <a:off x="3706814" y="3657600"/>
            <a:ext cx="511679" cy="338554"/>
          </a:xfrm>
          <a:prstGeom prst="rect">
            <a:avLst/>
          </a:prstGeom>
          <a:noFill/>
          <a:ln w="12700">
            <a:noFill/>
            <a:miter lim="800000"/>
            <a:headEnd/>
            <a:tailEnd/>
          </a:ln>
          <a:effectLst/>
        </p:spPr>
        <p:txBody>
          <a:bodyPr wrap="none">
            <a:spAutoFit/>
          </a:bodyPr>
          <a:lstStyle/>
          <a:p>
            <a:r>
              <a:rPr lang="en-US" sz="1600"/>
              <a:t>Tag</a:t>
            </a:r>
          </a:p>
        </p:txBody>
      </p:sp>
      <p:grpSp>
        <p:nvGrpSpPr>
          <p:cNvPr id="2" name="Group 12"/>
          <p:cNvGrpSpPr>
            <a:grpSpLocks/>
          </p:cNvGrpSpPr>
          <p:nvPr/>
        </p:nvGrpSpPr>
        <p:grpSpPr bwMode="auto">
          <a:xfrm>
            <a:off x="2335213" y="4267200"/>
            <a:ext cx="3048000" cy="457200"/>
            <a:chOff x="624" y="2496"/>
            <a:chExt cx="1920" cy="288"/>
          </a:xfrm>
        </p:grpSpPr>
        <p:sp>
          <p:nvSpPr>
            <p:cNvPr id="1696781" name="Line 13"/>
            <p:cNvSpPr>
              <a:spLocks noChangeShapeType="1"/>
            </p:cNvSpPr>
            <p:nvPr/>
          </p:nvSpPr>
          <p:spPr bwMode="auto">
            <a:xfrm>
              <a:off x="2544" y="2544"/>
              <a:ext cx="0" cy="240"/>
            </a:xfrm>
            <a:prstGeom prst="line">
              <a:avLst/>
            </a:prstGeom>
            <a:noFill/>
            <a:ln w="12700">
              <a:solidFill>
                <a:schemeClr val="tx1"/>
              </a:solidFill>
              <a:round/>
              <a:headEnd/>
              <a:tailEnd/>
            </a:ln>
            <a:effectLst/>
          </p:spPr>
          <p:txBody>
            <a:bodyPr/>
            <a:lstStyle/>
            <a:p>
              <a:endParaRPr lang="en-US"/>
            </a:p>
          </p:txBody>
        </p:sp>
        <p:sp>
          <p:nvSpPr>
            <p:cNvPr id="16967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a:effectLst/>
          </p:spPr>
          <p:txBody>
            <a:bodyPr/>
            <a:lstStyle/>
            <a:p>
              <a:endParaRPr lang="en-US"/>
            </a:p>
          </p:txBody>
        </p:sp>
        <p:sp>
          <p:nvSpPr>
            <p:cNvPr id="1696783" name="Text Box 15"/>
            <p:cNvSpPr txBox="1">
              <a:spLocks noChangeArrowheads="1"/>
            </p:cNvSpPr>
            <p:nvPr/>
          </p:nvSpPr>
          <p:spPr bwMode="auto">
            <a:xfrm>
              <a:off x="624" y="2496"/>
              <a:ext cx="1588" cy="233"/>
            </a:xfrm>
            <a:prstGeom prst="rect">
              <a:avLst/>
            </a:prstGeom>
            <a:noFill/>
            <a:ln w="12700">
              <a:noFill/>
              <a:miter lim="800000"/>
              <a:headEnd/>
              <a:tailEnd/>
            </a:ln>
            <a:effectLst/>
          </p:spPr>
          <p:txBody>
            <a:bodyPr wrap="none">
              <a:spAutoFit/>
            </a:bodyPr>
            <a:lstStyle/>
            <a:p>
              <a:r>
                <a:rPr lang="en-US"/>
                <a:t>Decreasing associativity</a:t>
              </a:r>
            </a:p>
          </p:txBody>
        </p:sp>
      </p:grpSp>
      <p:grpSp>
        <p:nvGrpSpPr>
          <p:cNvPr id="3" name="Group 16"/>
          <p:cNvGrpSpPr>
            <a:grpSpLocks/>
          </p:cNvGrpSpPr>
          <p:nvPr/>
        </p:nvGrpSpPr>
        <p:grpSpPr bwMode="auto">
          <a:xfrm>
            <a:off x="5383213" y="4676776"/>
            <a:ext cx="4673600" cy="1190625"/>
            <a:chOff x="2544" y="2832"/>
            <a:chExt cx="2944" cy="750"/>
          </a:xfrm>
        </p:grpSpPr>
        <p:sp>
          <p:nvSpPr>
            <p:cNvPr id="1696785"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a:effectLst/>
          </p:spPr>
          <p:txBody>
            <a:bodyPr/>
            <a:lstStyle/>
            <a:p>
              <a:endParaRPr lang="en-US"/>
            </a:p>
          </p:txBody>
        </p:sp>
        <p:sp>
          <p:nvSpPr>
            <p:cNvPr id="1696786" name="Line 18"/>
            <p:cNvSpPr>
              <a:spLocks noChangeShapeType="1"/>
            </p:cNvSpPr>
            <p:nvPr/>
          </p:nvSpPr>
          <p:spPr bwMode="auto">
            <a:xfrm>
              <a:off x="3840" y="2832"/>
              <a:ext cx="0" cy="288"/>
            </a:xfrm>
            <a:prstGeom prst="line">
              <a:avLst/>
            </a:prstGeom>
            <a:noFill/>
            <a:ln w="12700">
              <a:solidFill>
                <a:schemeClr val="tx1"/>
              </a:solidFill>
              <a:round/>
              <a:headEnd/>
              <a:tailEnd/>
            </a:ln>
            <a:effectLst/>
          </p:spPr>
          <p:txBody>
            <a:bodyPr/>
            <a:lstStyle/>
            <a:p>
              <a:endParaRPr lang="en-US"/>
            </a:p>
          </p:txBody>
        </p:sp>
        <p:sp>
          <p:nvSpPr>
            <p:cNvPr id="1696787" name="Text Box 19"/>
            <p:cNvSpPr txBox="1">
              <a:spLocks noChangeArrowheads="1"/>
            </p:cNvSpPr>
            <p:nvPr/>
          </p:nvSpPr>
          <p:spPr bwMode="auto">
            <a:xfrm>
              <a:off x="3828" y="2832"/>
              <a:ext cx="1660" cy="750"/>
            </a:xfrm>
            <a:prstGeom prst="rect">
              <a:avLst/>
            </a:prstGeom>
            <a:noFill/>
            <a:ln w="12700">
              <a:noFill/>
              <a:miter lim="800000"/>
              <a:headEnd/>
              <a:tailEnd/>
            </a:ln>
            <a:effectLst/>
          </p:spPr>
          <p:txBody>
            <a:bodyPr wrap="none">
              <a:spAutoFit/>
            </a:bodyPr>
            <a:lstStyle/>
            <a:p>
              <a:r>
                <a:rPr lang="en-US"/>
                <a:t>Fully associative</a:t>
              </a:r>
            </a:p>
            <a:p>
              <a:r>
                <a:rPr lang="en-US"/>
                <a:t>(only one set)</a:t>
              </a:r>
            </a:p>
            <a:p>
              <a:r>
                <a:rPr lang="en-US"/>
                <a:t>Tag is all the bits except</a:t>
              </a:r>
            </a:p>
            <a:p>
              <a:r>
                <a:rPr lang="en-US"/>
                <a:t>block and byte offset</a:t>
              </a:r>
            </a:p>
          </p:txBody>
        </p:sp>
      </p:grpSp>
      <p:grpSp>
        <p:nvGrpSpPr>
          <p:cNvPr id="4" name="Group 20"/>
          <p:cNvGrpSpPr>
            <a:grpSpLocks/>
          </p:cNvGrpSpPr>
          <p:nvPr/>
        </p:nvGrpSpPr>
        <p:grpSpPr bwMode="auto">
          <a:xfrm>
            <a:off x="2944814" y="4875213"/>
            <a:ext cx="2438403" cy="1276349"/>
            <a:chOff x="960" y="3168"/>
            <a:chExt cx="1536" cy="804"/>
          </a:xfrm>
        </p:grpSpPr>
        <p:sp>
          <p:nvSpPr>
            <p:cNvPr id="1696789"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a:effectLst/>
          </p:spPr>
          <p:txBody>
            <a:bodyPr/>
            <a:lstStyle/>
            <a:p>
              <a:endParaRPr lang="en-US"/>
            </a:p>
          </p:txBody>
        </p:sp>
        <p:sp>
          <p:nvSpPr>
            <p:cNvPr id="1696790" name="Line 22"/>
            <p:cNvSpPr>
              <a:spLocks noChangeShapeType="1"/>
            </p:cNvSpPr>
            <p:nvPr/>
          </p:nvSpPr>
          <p:spPr bwMode="auto">
            <a:xfrm>
              <a:off x="2064" y="3168"/>
              <a:ext cx="0" cy="288"/>
            </a:xfrm>
            <a:prstGeom prst="line">
              <a:avLst/>
            </a:prstGeom>
            <a:noFill/>
            <a:ln w="12700">
              <a:solidFill>
                <a:schemeClr val="tx1"/>
              </a:solidFill>
              <a:round/>
              <a:headEnd/>
              <a:tailEnd/>
            </a:ln>
            <a:effectLst/>
          </p:spPr>
          <p:txBody>
            <a:bodyPr/>
            <a:lstStyle/>
            <a:p>
              <a:endParaRPr lang="en-US"/>
            </a:p>
          </p:txBody>
        </p:sp>
        <p:sp>
          <p:nvSpPr>
            <p:cNvPr id="1696791" name="Text Box 23"/>
            <p:cNvSpPr txBox="1">
              <a:spLocks noChangeArrowheads="1"/>
            </p:cNvSpPr>
            <p:nvPr/>
          </p:nvSpPr>
          <p:spPr bwMode="auto">
            <a:xfrm>
              <a:off x="960" y="3216"/>
              <a:ext cx="1505" cy="756"/>
            </a:xfrm>
            <a:prstGeom prst="rect">
              <a:avLst/>
            </a:prstGeom>
            <a:noFill/>
            <a:ln w="12700">
              <a:noFill/>
              <a:miter lim="800000"/>
              <a:headEnd/>
              <a:tailEnd/>
            </a:ln>
            <a:effectLst/>
          </p:spPr>
          <p:txBody>
            <a:bodyPr wrap="square">
              <a:spAutoFit/>
            </a:bodyPr>
            <a:lstStyle/>
            <a:p>
              <a:r>
                <a:rPr lang="en-US" dirty="0"/>
                <a:t>Direct mapped</a:t>
              </a:r>
            </a:p>
            <a:p>
              <a:r>
                <a:rPr lang="en-US" dirty="0"/>
                <a:t>(only one way)</a:t>
              </a:r>
            </a:p>
            <a:p>
              <a:r>
                <a:rPr lang="en-US" dirty="0"/>
                <a:t>Smaller tags, only a single comparator</a:t>
              </a:r>
            </a:p>
          </p:txBody>
        </p:sp>
      </p:grpSp>
      <p:grpSp>
        <p:nvGrpSpPr>
          <p:cNvPr id="5" name="Group 24"/>
          <p:cNvGrpSpPr>
            <a:grpSpLocks/>
          </p:cNvGrpSpPr>
          <p:nvPr/>
        </p:nvGrpSpPr>
        <p:grpSpPr bwMode="auto">
          <a:xfrm>
            <a:off x="5383214" y="4038600"/>
            <a:ext cx="2808288" cy="457200"/>
            <a:chOff x="2544" y="2256"/>
            <a:chExt cx="1769" cy="288"/>
          </a:xfrm>
        </p:grpSpPr>
        <p:sp>
          <p:nvSpPr>
            <p:cNvPr id="1696793"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a:effectLst/>
          </p:spPr>
          <p:txBody>
            <a:bodyPr/>
            <a:lstStyle/>
            <a:p>
              <a:endParaRPr lang="en-US"/>
            </a:p>
          </p:txBody>
        </p:sp>
        <p:sp>
          <p:nvSpPr>
            <p:cNvPr id="1696794" name="Text Box 26"/>
            <p:cNvSpPr txBox="1">
              <a:spLocks noChangeArrowheads="1"/>
            </p:cNvSpPr>
            <p:nvPr/>
          </p:nvSpPr>
          <p:spPr bwMode="auto">
            <a:xfrm>
              <a:off x="2784" y="2304"/>
              <a:ext cx="1529" cy="233"/>
            </a:xfrm>
            <a:prstGeom prst="rect">
              <a:avLst/>
            </a:prstGeom>
            <a:noFill/>
            <a:ln w="12700">
              <a:noFill/>
              <a:miter lim="800000"/>
              <a:headEnd/>
              <a:tailEnd/>
            </a:ln>
            <a:effectLst/>
          </p:spPr>
          <p:txBody>
            <a:bodyPr wrap="none">
              <a:spAutoFit/>
            </a:bodyPr>
            <a:lstStyle/>
            <a:p>
              <a:r>
                <a:rPr lang="en-US"/>
                <a:t>Increasing associativity</a:t>
              </a:r>
            </a:p>
          </p:txBody>
        </p:sp>
        <p:sp>
          <p:nvSpPr>
            <p:cNvPr id="1696795" name="Line 27"/>
            <p:cNvSpPr>
              <a:spLocks noChangeShapeType="1"/>
            </p:cNvSpPr>
            <p:nvPr/>
          </p:nvSpPr>
          <p:spPr bwMode="auto">
            <a:xfrm>
              <a:off x="2544" y="2256"/>
              <a:ext cx="0" cy="288"/>
            </a:xfrm>
            <a:prstGeom prst="line">
              <a:avLst/>
            </a:prstGeom>
            <a:noFill/>
            <a:ln w="12700">
              <a:solidFill>
                <a:schemeClr val="tx1"/>
              </a:solidFill>
              <a:round/>
              <a:headEnd/>
              <a:tailEnd/>
            </a:ln>
            <a:effectLst/>
          </p:spPr>
          <p:txBody>
            <a:bodyPr/>
            <a:lstStyle/>
            <a:p>
              <a:endParaRPr lang="en-US"/>
            </a:p>
          </p:txBody>
        </p:sp>
      </p:grpSp>
      <p:grpSp>
        <p:nvGrpSpPr>
          <p:cNvPr id="6" name="Group 37"/>
          <p:cNvGrpSpPr>
            <a:grpSpLocks/>
          </p:cNvGrpSpPr>
          <p:nvPr/>
        </p:nvGrpSpPr>
        <p:grpSpPr bwMode="auto">
          <a:xfrm>
            <a:off x="5688013" y="2971800"/>
            <a:ext cx="1441450" cy="793750"/>
            <a:chOff x="2448" y="1968"/>
            <a:chExt cx="908" cy="500"/>
          </a:xfrm>
        </p:grpSpPr>
        <p:sp>
          <p:nvSpPr>
            <p:cNvPr id="1696797"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a:effectLst/>
          </p:spPr>
          <p:txBody>
            <a:bodyPr/>
            <a:lstStyle/>
            <a:p>
              <a:endParaRPr lang="en-US"/>
            </a:p>
          </p:txBody>
        </p:sp>
        <p:sp>
          <p:nvSpPr>
            <p:cNvPr id="1696798" name="Text Box 30"/>
            <p:cNvSpPr txBox="1">
              <a:spLocks noChangeArrowheads="1"/>
            </p:cNvSpPr>
            <p:nvPr/>
          </p:nvSpPr>
          <p:spPr bwMode="auto">
            <a:xfrm>
              <a:off x="2448" y="1968"/>
              <a:ext cx="908" cy="213"/>
            </a:xfrm>
            <a:prstGeom prst="rect">
              <a:avLst/>
            </a:prstGeom>
            <a:noFill/>
            <a:ln w="12700">
              <a:noFill/>
              <a:miter lim="800000"/>
              <a:headEnd/>
              <a:tailEnd/>
            </a:ln>
            <a:effectLst/>
          </p:spPr>
          <p:txBody>
            <a:bodyPr wrap="none">
              <a:spAutoFit/>
            </a:bodyPr>
            <a:lstStyle/>
            <a:p>
              <a:r>
                <a:rPr lang="en-US" sz="1600"/>
                <a:t>Selects the set</a:t>
              </a:r>
            </a:p>
          </p:txBody>
        </p:sp>
      </p:grpSp>
      <p:grpSp>
        <p:nvGrpSpPr>
          <p:cNvPr id="7" name="Group 38"/>
          <p:cNvGrpSpPr>
            <a:grpSpLocks/>
          </p:cNvGrpSpPr>
          <p:nvPr/>
        </p:nvGrpSpPr>
        <p:grpSpPr bwMode="auto">
          <a:xfrm>
            <a:off x="3021013" y="2971800"/>
            <a:ext cx="2139950" cy="793750"/>
            <a:chOff x="960" y="1968"/>
            <a:chExt cx="1348" cy="500"/>
          </a:xfrm>
        </p:grpSpPr>
        <p:sp>
          <p:nvSpPr>
            <p:cNvPr id="1696799" name="Text Box 31"/>
            <p:cNvSpPr txBox="1">
              <a:spLocks noChangeArrowheads="1"/>
            </p:cNvSpPr>
            <p:nvPr/>
          </p:nvSpPr>
          <p:spPr bwMode="auto">
            <a:xfrm>
              <a:off x="960" y="1968"/>
              <a:ext cx="1348" cy="212"/>
            </a:xfrm>
            <a:prstGeom prst="rect">
              <a:avLst/>
            </a:prstGeom>
            <a:noFill/>
            <a:ln w="12700">
              <a:noFill/>
              <a:miter lim="800000"/>
              <a:headEnd/>
              <a:tailEnd/>
            </a:ln>
            <a:effectLst/>
          </p:spPr>
          <p:txBody>
            <a:bodyPr wrap="none">
              <a:spAutoFit/>
            </a:bodyPr>
            <a:lstStyle/>
            <a:p>
              <a:r>
                <a:rPr lang="en-US" sz="1600"/>
                <a:t>Used for tag compare</a:t>
              </a:r>
            </a:p>
          </p:txBody>
        </p:sp>
        <p:sp>
          <p:nvSpPr>
            <p:cNvPr id="1696800"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a:effectLst/>
          </p:spPr>
          <p:txBody>
            <a:bodyPr/>
            <a:lstStyle/>
            <a:p>
              <a:endParaRPr lang="en-US"/>
            </a:p>
          </p:txBody>
        </p:sp>
      </p:grpSp>
      <p:grpSp>
        <p:nvGrpSpPr>
          <p:cNvPr id="8" name="Group 36"/>
          <p:cNvGrpSpPr>
            <a:grpSpLocks/>
          </p:cNvGrpSpPr>
          <p:nvPr/>
        </p:nvGrpSpPr>
        <p:grpSpPr bwMode="auto">
          <a:xfrm>
            <a:off x="7364414" y="2971800"/>
            <a:ext cx="2770187" cy="793750"/>
            <a:chOff x="3504" y="1968"/>
            <a:chExt cx="1745" cy="500"/>
          </a:xfrm>
        </p:grpSpPr>
        <p:sp>
          <p:nvSpPr>
            <p:cNvPr id="1696801"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a:effectLst/>
          </p:spPr>
          <p:txBody>
            <a:bodyPr/>
            <a:lstStyle/>
            <a:p>
              <a:endParaRPr lang="en-US"/>
            </a:p>
          </p:txBody>
        </p:sp>
        <p:sp>
          <p:nvSpPr>
            <p:cNvPr id="1696802" name="Text Box 34"/>
            <p:cNvSpPr txBox="1">
              <a:spLocks noChangeArrowheads="1"/>
            </p:cNvSpPr>
            <p:nvPr/>
          </p:nvSpPr>
          <p:spPr bwMode="auto">
            <a:xfrm>
              <a:off x="3504" y="1968"/>
              <a:ext cx="1745" cy="212"/>
            </a:xfrm>
            <a:prstGeom prst="rect">
              <a:avLst/>
            </a:prstGeom>
            <a:noFill/>
            <a:ln w="12700">
              <a:noFill/>
              <a:miter lim="800000"/>
              <a:headEnd/>
              <a:tailEnd/>
            </a:ln>
            <a:effectLst/>
          </p:spPr>
          <p:txBody>
            <a:bodyPr wrap="none">
              <a:spAutoFit/>
            </a:bodyPr>
            <a:lstStyle/>
            <a:p>
              <a:r>
                <a:rPr lang="en-US" sz="1600"/>
                <a:t>Selects the word in the block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746" name="Rectangle 2"/>
          <p:cNvSpPr>
            <a:spLocks noGrp="1" noChangeArrowheads="1"/>
          </p:cNvSpPr>
          <p:nvPr>
            <p:ph type="title"/>
          </p:nvPr>
        </p:nvSpPr>
        <p:spPr>
          <a:xfrm>
            <a:off x="838200" y="365126"/>
            <a:ext cx="10515600" cy="209306"/>
          </a:xfrm>
        </p:spPr>
        <p:txBody>
          <a:bodyPr>
            <a:noAutofit/>
          </a:bodyPr>
          <a:lstStyle/>
          <a:p>
            <a:r>
              <a:rPr lang="en-US" sz="3600" b="1" dirty="0">
                <a:solidFill>
                  <a:srgbClr val="C00000"/>
                </a:solidFill>
                <a:latin typeface="微软雅黑" panose="020B0503020204020204" pitchFamily="34" charset="-122"/>
                <a:ea typeface="微软雅黑" panose="020B0503020204020204" pitchFamily="34" charset="-122"/>
              </a:rPr>
              <a:t>Costs of Set Associative Caches</a:t>
            </a:r>
          </a:p>
        </p:txBody>
      </p:sp>
      <p:sp>
        <p:nvSpPr>
          <p:cNvPr id="1695747" name="Rectangle 3"/>
          <p:cNvSpPr>
            <a:spLocks noGrp="1" noChangeArrowheads="1"/>
          </p:cNvSpPr>
          <p:nvPr>
            <p:ph type="body" idx="1"/>
          </p:nvPr>
        </p:nvSpPr>
        <p:spPr>
          <a:xfrm>
            <a:off x="1905000" y="762000"/>
            <a:ext cx="8458200" cy="5653088"/>
          </a:xfrm>
        </p:spPr>
        <p:txBody>
          <a:bodyPr>
            <a:normAutofit fontScale="92500" lnSpcReduction="10000"/>
          </a:bodyPr>
          <a:lstStyle/>
          <a:p>
            <a:pPr>
              <a:lnSpc>
                <a:spcPct val="100000"/>
              </a:lnSpc>
              <a:spcBef>
                <a:spcPts val="600"/>
              </a:spcBef>
            </a:pPr>
            <a:r>
              <a:rPr lang="en-US" dirty="0"/>
              <a:t>When a miss occurs, which way’s block do we pick for replacement?</a:t>
            </a:r>
          </a:p>
          <a:p>
            <a:pPr lvl="1">
              <a:lnSpc>
                <a:spcPct val="100000"/>
              </a:lnSpc>
              <a:spcBef>
                <a:spcPts val="600"/>
              </a:spcBef>
            </a:pPr>
            <a:r>
              <a:rPr lang="en-US" dirty="0"/>
              <a:t>Least Recently Used (LRU): the block replaced is the one that    has been unused for the longest time</a:t>
            </a:r>
          </a:p>
          <a:p>
            <a:pPr lvl="2">
              <a:lnSpc>
                <a:spcPct val="100000"/>
              </a:lnSpc>
              <a:spcBef>
                <a:spcPts val="600"/>
              </a:spcBef>
            </a:pPr>
            <a:r>
              <a:rPr lang="en-US" dirty="0"/>
              <a:t>Must have hardware to keep track of when each way’s block was   used relative to the other blocks in the set</a:t>
            </a:r>
          </a:p>
          <a:p>
            <a:pPr lvl="2">
              <a:lnSpc>
                <a:spcPct val="100000"/>
              </a:lnSpc>
              <a:spcBef>
                <a:spcPts val="600"/>
              </a:spcBef>
            </a:pPr>
            <a:r>
              <a:rPr lang="en-US" dirty="0"/>
              <a:t>For 2-way set associative, takes </a:t>
            </a:r>
            <a:r>
              <a:rPr lang="en-US" dirty="0">
                <a:solidFill>
                  <a:schemeClr val="accent1"/>
                </a:solidFill>
              </a:rPr>
              <a:t>one bit per set</a:t>
            </a:r>
            <a:r>
              <a:rPr lang="en-US" dirty="0"/>
              <a:t> </a:t>
            </a:r>
            <a:r>
              <a:rPr lang="en-US" dirty="0">
                <a:cs typeface="Arial" charset="0"/>
              </a:rPr>
              <a:t>→</a:t>
            </a:r>
            <a:r>
              <a:rPr lang="en-US" dirty="0"/>
              <a:t> set the bit when a block is referenced (and reset the other way’s bit)</a:t>
            </a:r>
          </a:p>
          <a:p>
            <a:pPr>
              <a:lnSpc>
                <a:spcPct val="100000"/>
              </a:lnSpc>
              <a:spcBef>
                <a:spcPts val="600"/>
              </a:spcBef>
            </a:pPr>
            <a:r>
              <a:rPr lang="en-US" dirty="0"/>
              <a:t>N-way set associative cache costs</a:t>
            </a:r>
          </a:p>
          <a:p>
            <a:pPr lvl="1">
              <a:lnSpc>
                <a:spcPct val="100000"/>
              </a:lnSpc>
              <a:spcBef>
                <a:spcPts val="600"/>
              </a:spcBef>
            </a:pPr>
            <a:r>
              <a:rPr lang="en-US" dirty="0"/>
              <a:t>N comparators (delay and area)</a:t>
            </a:r>
          </a:p>
          <a:p>
            <a:pPr lvl="1">
              <a:lnSpc>
                <a:spcPct val="100000"/>
              </a:lnSpc>
              <a:spcBef>
                <a:spcPts val="600"/>
              </a:spcBef>
            </a:pPr>
            <a:r>
              <a:rPr lang="en-US" dirty="0"/>
              <a:t>MUX delay (set selection) before data is available</a:t>
            </a:r>
          </a:p>
          <a:p>
            <a:pPr lvl="1">
              <a:lnSpc>
                <a:spcPct val="100000"/>
              </a:lnSpc>
              <a:spcBef>
                <a:spcPts val="600"/>
              </a:spcBef>
            </a:pPr>
            <a:r>
              <a:rPr lang="en-US" dirty="0"/>
              <a:t>Data available </a:t>
            </a:r>
            <a:r>
              <a:rPr lang="en-US" dirty="0">
                <a:solidFill>
                  <a:schemeClr val="accent1"/>
                </a:solidFill>
              </a:rPr>
              <a:t>after</a:t>
            </a:r>
            <a:r>
              <a:rPr lang="en-US" dirty="0"/>
              <a:t> set selection (and Hit/Miss decision).   In a direct mapped cache, the cache block is available </a:t>
            </a:r>
            <a:r>
              <a:rPr lang="en-US" dirty="0">
                <a:solidFill>
                  <a:schemeClr val="accent1"/>
                </a:solidFill>
              </a:rPr>
              <a:t>before</a:t>
            </a:r>
            <a:r>
              <a:rPr lang="en-US" dirty="0"/>
              <a:t> the Hit/Miss decision</a:t>
            </a:r>
          </a:p>
          <a:p>
            <a:pPr lvl="2">
              <a:lnSpc>
                <a:spcPct val="100000"/>
              </a:lnSpc>
              <a:spcBef>
                <a:spcPts val="600"/>
              </a:spcBef>
            </a:pPr>
            <a:r>
              <a:rPr lang="en-US" dirty="0"/>
              <a:t>So its not possible to just assume a hit and continue and recover later if it was a miss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5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957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95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95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5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95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95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2914" name="Rectangle 2"/>
          <p:cNvSpPr>
            <a:spLocks noGrp="1" noChangeArrowheads="1"/>
          </p:cNvSpPr>
          <p:nvPr>
            <p:ph type="title"/>
          </p:nvPr>
        </p:nvSpPr>
        <p:spPr/>
        <p:txBody>
          <a:bodyPr>
            <a:normAutofit fontScale="90000"/>
          </a:bodyPr>
          <a:lstStyle/>
          <a:p>
            <a:r>
              <a:rPr lang="en-US"/>
              <a:t>Benefits of Set Associative Caches</a:t>
            </a:r>
          </a:p>
        </p:txBody>
      </p:sp>
      <p:sp>
        <p:nvSpPr>
          <p:cNvPr id="1702915" name="Rectangle 3"/>
          <p:cNvSpPr>
            <a:spLocks noGrp="1" noChangeArrowheads="1"/>
          </p:cNvSpPr>
          <p:nvPr>
            <p:ph type="body" sz="half" idx="1"/>
          </p:nvPr>
        </p:nvSpPr>
        <p:spPr>
          <a:xfrm>
            <a:off x="2057400" y="762000"/>
            <a:ext cx="8153400" cy="781050"/>
          </a:xfrm>
        </p:spPr>
        <p:txBody>
          <a:bodyPr>
            <a:normAutofit fontScale="85000" lnSpcReduction="10000"/>
          </a:bodyPr>
          <a:lstStyle/>
          <a:p>
            <a:r>
              <a:rPr lang="en-US"/>
              <a:t>The choice of direct mapped or set associative depends on the cost of a miss versus the cost of implementation</a:t>
            </a:r>
          </a:p>
        </p:txBody>
      </p:sp>
      <p:graphicFrame>
        <p:nvGraphicFramePr>
          <p:cNvPr id="1702941" name="Object 29"/>
          <p:cNvGraphicFramePr>
            <a:graphicFrameLocks noGrp="1" noChangeAspect="1"/>
          </p:cNvGraphicFramePr>
          <p:nvPr>
            <p:ph sz="half" idx="2"/>
          </p:nvPr>
        </p:nvGraphicFramePr>
        <p:xfrm>
          <a:off x="3124200" y="1524001"/>
          <a:ext cx="5867400" cy="4310063"/>
        </p:xfrm>
        <a:graphic>
          <a:graphicData uri="http://schemas.openxmlformats.org/presentationml/2006/ole">
            <mc:AlternateContent xmlns:mc="http://schemas.openxmlformats.org/markup-compatibility/2006">
              <mc:Choice xmlns:v="urn:schemas-microsoft-com:vml" Requires="v">
                <p:oleObj spid="_x0000_s4124" name="Chart" r:id="rId4" imgW="6715013" imgH="4933976" progId="MSGraph.Chart.8">
                  <p:embed followColorScheme="full"/>
                </p:oleObj>
              </mc:Choice>
              <mc:Fallback>
                <p:oleObj name="Chart" r:id="rId4" imgW="6715013" imgH="4933976" progId="MSGraph.Chart.8">
                  <p:embed followColorScheme="full"/>
                  <p:pic>
                    <p:nvPicPr>
                      <p:cNvPr id="1702941" name="Object 29"/>
                      <p:cNvPicPr>
                        <a:picLocks noChangeAspect="1" noChangeArrowheads="1"/>
                      </p:cNvPicPr>
                      <p:nvPr/>
                    </p:nvPicPr>
                    <p:blipFill>
                      <a:blip r:embed="rId5"/>
                      <a:srcRect/>
                      <a:stretch>
                        <a:fillRect/>
                      </a:stretch>
                    </p:blipFill>
                    <p:spPr bwMode="auto">
                      <a:xfrm>
                        <a:off x="3124200" y="1524001"/>
                        <a:ext cx="5867400" cy="431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2943" name="Text Box 31"/>
          <p:cNvSpPr txBox="1">
            <a:spLocks noChangeArrowheads="1"/>
          </p:cNvSpPr>
          <p:nvPr/>
        </p:nvSpPr>
        <p:spPr bwMode="auto">
          <a:xfrm>
            <a:off x="7772400" y="4495800"/>
            <a:ext cx="2895600" cy="825500"/>
          </a:xfrm>
          <a:prstGeom prst="rect">
            <a:avLst/>
          </a:prstGeom>
          <a:noFill/>
          <a:ln w="12700">
            <a:noFill/>
            <a:miter lim="800000"/>
            <a:headEnd/>
            <a:tailEnd/>
          </a:ln>
          <a:effectLst/>
        </p:spPr>
        <p:txBody>
          <a:bodyPr>
            <a:spAutoFit/>
          </a:bodyPr>
          <a:lstStyle/>
          <a:p>
            <a:r>
              <a:rPr lang="en-US" sz="1600">
                <a:solidFill>
                  <a:schemeClr val="accent2"/>
                </a:solidFill>
              </a:rPr>
              <a:t>Data from Hennessy &amp; Patterson, </a:t>
            </a:r>
            <a:r>
              <a:rPr lang="en-US" sz="1600" i="1">
                <a:solidFill>
                  <a:schemeClr val="accent2"/>
                </a:solidFill>
              </a:rPr>
              <a:t>Computer Architecture</a:t>
            </a:r>
            <a:r>
              <a:rPr lang="en-US" sz="1600">
                <a:solidFill>
                  <a:schemeClr val="accent2"/>
                </a:solidFill>
              </a:rPr>
              <a:t>, 2003</a:t>
            </a:r>
          </a:p>
        </p:txBody>
      </p:sp>
      <p:sp>
        <p:nvSpPr>
          <p:cNvPr id="1702944" name="Rectangle 32"/>
          <p:cNvSpPr>
            <a:spLocks noChangeArrowheads="1"/>
          </p:cNvSpPr>
          <p:nvPr/>
        </p:nvSpPr>
        <p:spPr bwMode="auto">
          <a:xfrm>
            <a:off x="2057400" y="5715000"/>
            <a:ext cx="8001000" cy="78996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t>Largest gains are in going from direct mapped to 2-way (20%+ reduction in miss rate)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89680" y="1339103"/>
            <a:ext cx="7010679" cy="4050926"/>
          </a:xfrm>
          <a:prstGeom prst="rect">
            <a:avLst/>
          </a:prstGeom>
          <a:blipFill>
            <a:blip r:embed="rId2"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987463" y="590941"/>
            <a:ext cx="6021593" cy="488916"/>
          </a:xfrm>
          <a:prstGeom prst="rect">
            <a:avLst/>
          </a:prstGeom>
        </p:spPr>
        <p:txBody>
          <a:bodyPr vert="horz" wrap="square" lIns="0" tIns="0" rIns="0" bIns="0" rtlCol="0" anchor="ctr">
            <a:spAutoFit/>
          </a:bodyPr>
          <a:lstStyle/>
          <a:p>
            <a:pPr marL="11206">
              <a:lnSpc>
                <a:spcPct val="100000"/>
              </a:lnSpc>
            </a:pPr>
            <a:r>
              <a:rPr sz="3177" dirty="0">
                <a:solidFill>
                  <a:srgbClr val="C00000"/>
                </a:solidFill>
              </a:rPr>
              <a:t>Associa</a:t>
            </a:r>
            <a:r>
              <a:rPr lang="en-US" sz="3177" dirty="0">
                <a:solidFill>
                  <a:srgbClr val="C00000"/>
                </a:solidFill>
              </a:rPr>
              <a:t>t</a:t>
            </a:r>
            <a:r>
              <a:rPr sz="3177" dirty="0">
                <a:solidFill>
                  <a:srgbClr val="C00000"/>
                </a:solidFill>
              </a:rPr>
              <a:t>ivi</a:t>
            </a:r>
            <a:r>
              <a:rPr lang="en-US" sz="3177" dirty="0">
                <a:solidFill>
                  <a:srgbClr val="C00000"/>
                </a:solidFill>
              </a:rPr>
              <a:t>t</a:t>
            </a:r>
            <a:r>
              <a:rPr sz="3177" dirty="0">
                <a:solidFill>
                  <a:srgbClr val="C00000"/>
                </a:solidFill>
              </a:rPr>
              <a:t>y vs. Miss Ra</a:t>
            </a:r>
            <a:r>
              <a:rPr lang="en-US" sz="3177" dirty="0">
                <a:solidFill>
                  <a:srgbClr val="C00000"/>
                </a:solidFill>
              </a:rPr>
              <a:t>t</a:t>
            </a:r>
            <a:r>
              <a:rPr sz="3177" dirty="0">
                <a:solidFill>
                  <a:srgbClr val="C00000"/>
                </a:solidFill>
              </a:rPr>
              <a:t>e</a:t>
            </a:r>
          </a:p>
        </p:txBody>
      </p:sp>
      <p:sp>
        <p:nvSpPr>
          <p:cNvPr id="4" name="object 4"/>
          <p:cNvSpPr txBox="1"/>
          <p:nvPr/>
        </p:nvSpPr>
        <p:spPr>
          <a:xfrm>
            <a:off x="2391641" y="2976282"/>
            <a:ext cx="595822" cy="814838"/>
          </a:xfrm>
          <a:prstGeom prst="rect">
            <a:avLst/>
          </a:prstGeom>
        </p:spPr>
        <p:txBody>
          <a:bodyPr vert="horz" wrap="square" lIns="0" tIns="0" rIns="0" bIns="0" rtlCol="0">
            <a:spAutoFit/>
          </a:bodyPr>
          <a:lstStyle/>
          <a:p>
            <a:pPr marL="44826" marR="4483" indent="-33619" algn="just"/>
            <a:r>
              <a:rPr sz="1765" b="1" spc="-62" dirty="0">
                <a:latin typeface="Arial"/>
                <a:cs typeface="Arial"/>
              </a:rPr>
              <a:t>Miss  </a:t>
            </a:r>
            <a:r>
              <a:rPr sz="1765" b="1" spc="-141" dirty="0">
                <a:latin typeface="Arial"/>
                <a:cs typeface="Arial"/>
              </a:rPr>
              <a:t>ra</a:t>
            </a:r>
            <a:r>
              <a:rPr lang="en-US" sz="1765" b="1" spc="-141" dirty="0">
                <a:latin typeface="Arial"/>
                <a:cs typeface="Arial"/>
              </a:rPr>
              <a:t>t</a:t>
            </a:r>
            <a:r>
              <a:rPr sz="1765" b="1" spc="-141" dirty="0">
                <a:latin typeface="Arial"/>
                <a:cs typeface="Arial"/>
              </a:rPr>
              <a:t>e  </a:t>
            </a:r>
            <a:r>
              <a:rPr sz="1765" b="1" spc="-128" dirty="0">
                <a:latin typeface="Arial"/>
                <a:cs typeface="Arial"/>
              </a:rPr>
              <a:t>(%)</a:t>
            </a:r>
            <a:endParaRPr sz="1765" dirty="0">
              <a:latin typeface="Arial"/>
              <a:cs typeface="Arial"/>
            </a:endParaRPr>
          </a:p>
        </p:txBody>
      </p:sp>
      <p:sp>
        <p:nvSpPr>
          <p:cNvPr id="5" name="object 5"/>
          <p:cNvSpPr txBox="1"/>
          <p:nvPr/>
        </p:nvSpPr>
        <p:spPr>
          <a:xfrm>
            <a:off x="7527804" y="1653988"/>
            <a:ext cx="1258421" cy="271613"/>
          </a:xfrm>
          <a:prstGeom prst="rect">
            <a:avLst/>
          </a:prstGeom>
        </p:spPr>
        <p:txBody>
          <a:bodyPr vert="horz" wrap="square" lIns="0" tIns="0" rIns="0" bIns="0" rtlCol="0">
            <a:spAutoFit/>
          </a:bodyPr>
          <a:lstStyle/>
          <a:p>
            <a:pPr marL="11206"/>
            <a:r>
              <a:rPr sz="1765" b="1" spc="-159" dirty="0">
                <a:latin typeface="Arial"/>
                <a:cs typeface="Arial"/>
              </a:rPr>
              <a:t>Associa</a:t>
            </a:r>
            <a:r>
              <a:rPr lang="en-US" sz="1765" b="1" spc="-159" dirty="0">
                <a:latin typeface="Arial"/>
                <a:cs typeface="Arial"/>
              </a:rPr>
              <a:t>t</a:t>
            </a:r>
            <a:r>
              <a:rPr sz="1765" b="1" spc="-159" dirty="0">
                <a:latin typeface="Arial"/>
                <a:cs typeface="Arial"/>
              </a:rPr>
              <a:t>ivi</a:t>
            </a:r>
            <a:r>
              <a:rPr lang="en-US" sz="1765" b="1" spc="-159" dirty="0">
                <a:latin typeface="Arial"/>
                <a:cs typeface="Arial"/>
              </a:rPr>
              <a:t>t</a:t>
            </a:r>
            <a:r>
              <a:rPr sz="1765" b="1" spc="-159" dirty="0">
                <a:latin typeface="Arial"/>
                <a:cs typeface="Arial"/>
              </a:rPr>
              <a:t>y</a:t>
            </a:r>
            <a:endParaRPr sz="1765" dirty="0">
              <a:latin typeface="Arial"/>
              <a:cs typeface="Arial"/>
            </a:endParaRPr>
          </a:p>
        </p:txBody>
      </p:sp>
      <p:sp>
        <p:nvSpPr>
          <p:cNvPr id="6" name="object 6"/>
          <p:cNvSpPr txBox="1"/>
          <p:nvPr/>
        </p:nvSpPr>
        <p:spPr>
          <a:xfrm>
            <a:off x="2789680" y="5791083"/>
            <a:ext cx="8679831" cy="814838"/>
          </a:xfrm>
          <a:prstGeom prst="rect">
            <a:avLst/>
          </a:prstGeom>
        </p:spPr>
        <p:txBody>
          <a:bodyPr vert="horz" wrap="square" lIns="0" tIns="0" rIns="0" bIns="0" rtlCol="0">
            <a:spAutoFit/>
          </a:bodyPr>
          <a:lstStyle/>
          <a:p>
            <a:pPr marR="305937" algn="ctr"/>
            <a:r>
              <a:rPr sz="1765" b="1" dirty="0">
                <a:latin typeface="Arial"/>
                <a:cs typeface="Arial"/>
              </a:rPr>
              <a:t>Cache size (by</a:t>
            </a:r>
            <a:r>
              <a:rPr lang="en-US" sz="1765" b="1" dirty="0">
                <a:latin typeface="Arial"/>
                <a:cs typeface="Arial"/>
              </a:rPr>
              <a:t>t</a:t>
            </a:r>
            <a:r>
              <a:rPr sz="1765" b="1" dirty="0">
                <a:latin typeface="Arial"/>
                <a:cs typeface="Arial"/>
              </a:rPr>
              <a:t>es)</a:t>
            </a:r>
            <a:endParaRPr sz="1765" dirty="0">
              <a:latin typeface="Arial"/>
              <a:cs typeface="Arial"/>
            </a:endParaRPr>
          </a:p>
          <a:p>
            <a:pPr marL="155770" indent="-144564">
              <a:buFont typeface="Arial Narrow"/>
              <a:buChar char="•"/>
              <a:tabLst>
                <a:tab pos="156330" algn="l"/>
              </a:tabLst>
            </a:pPr>
            <a:r>
              <a:rPr sz="1765" b="1" dirty="0">
                <a:latin typeface="Arial"/>
                <a:cs typeface="Arial"/>
              </a:rPr>
              <a:t>8-way is (almos</a:t>
            </a:r>
            <a:r>
              <a:rPr lang="en-US" sz="1765" b="1" dirty="0">
                <a:latin typeface="Arial"/>
                <a:cs typeface="Arial"/>
              </a:rPr>
              <a:t>t</a:t>
            </a:r>
            <a:r>
              <a:rPr sz="1765" b="1" dirty="0">
                <a:latin typeface="Arial"/>
                <a:cs typeface="Arial"/>
              </a:rPr>
              <a:t>) as effec</a:t>
            </a:r>
            <a:r>
              <a:rPr lang="en-US" sz="1765" b="1" dirty="0">
                <a:latin typeface="Arial"/>
                <a:cs typeface="Arial"/>
              </a:rPr>
              <a:t>t</a:t>
            </a:r>
            <a:r>
              <a:rPr sz="1765" b="1" dirty="0">
                <a:latin typeface="Arial"/>
                <a:cs typeface="Arial"/>
              </a:rPr>
              <a:t>ive as fully-associa</a:t>
            </a:r>
            <a:r>
              <a:rPr lang="en-US" sz="1765" b="1" dirty="0">
                <a:latin typeface="Arial"/>
                <a:cs typeface="Arial"/>
              </a:rPr>
              <a:t>t</a:t>
            </a:r>
            <a:r>
              <a:rPr sz="1765" b="1" dirty="0">
                <a:latin typeface="Arial"/>
                <a:cs typeface="Arial"/>
              </a:rPr>
              <a:t>ive</a:t>
            </a:r>
            <a:endParaRPr sz="1765" dirty="0">
              <a:latin typeface="Arial"/>
              <a:cs typeface="Arial"/>
            </a:endParaRPr>
          </a:p>
          <a:p>
            <a:pPr marL="155770" indent="-144564">
              <a:buFont typeface="Arial Narrow"/>
              <a:buChar char="•"/>
              <a:tabLst>
                <a:tab pos="156330" algn="l"/>
              </a:tabLst>
            </a:pPr>
            <a:r>
              <a:rPr sz="1765" b="1" dirty="0">
                <a:latin typeface="Arial"/>
                <a:cs typeface="Arial"/>
              </a:rPr>
              <a:t>rule of </a:t>
            </a:r>
            <a:r>
              <a:rPr lang="en-US" sz="1765" b="1" dirty="0">
                <a:latin typeface="Arial"/>
                <a:cs typeface="Arial"/>
              </a:rPr>
              <a:t>t</a:t>
            </a:r>
            <a:r>
              <a:rPr sz="1765" b="1" dirty="0">
                <a:latin typeface="Arial"/>
                <a:cs typeface="Arial"/>
              </a:rPr>
              <a:t>humb: N-by</a:t>
            </a:r>
            <a:r>
              <a:rPr lang="en-US" sz="1765" b="1" dirty="0">
                <a:latin typeface="Arial"/>
                <a:cs typeface="Arial"/>
              </a:rPr>
              <a:t>t</a:t>
            </a:r>
            <a:r>
              <a:rPr sz="1765" b="1" dirty="0">
                <a:latin typeface="Arial"/>
                <a:cs typeface="Arial"/>
              </a:rPr>
              <a:t>e M-way se</a:t>
            </a:r>
            <a:r>
              <a:rPr lang="en-US" sz="1765" b="1" dirty="0">
                <a:latin typeface="Arial"/>
                <a:cs typeface="Arial"/>
              </a:rPr>
              <a:t>t</a:t>
            </a:r>
            <a:r>
              <a:rPr sz="1765" b="1" dirty="0">
                <a:latin typeface="Arial"/>
                <a:cs typeface="Arial"/>
              </a:rPr>
              <a:t> assoc ≈ N/2-by</a:t>
            </a:r>
            <a:r>
              <a:rPr lang="en-US" sz="1765" b="1" dirty="0">
                <a:latin typeface="Arial"/>
                <a:cs typeface="Arial"/>
              </a:rPr>
              <a:t>t</a:t>
            </a:r>
            <a:r>
              <a:rPr sz="1765" b="1" dirty="0">
                <a:latin typeface="Arial"/>
                <a:cs typeface="Arial"/>
              </a:rPr>
              <a:t>e 2M-way se</a:t>
            </a:r>
            <a:r>
              <a:rPr lang="en-US" sz="1765" b="1" dirty="0">
                <a:latin typeface="Arial"/>
                <a:cs typeface="Arial"/>
              </a:rPr>
              <a:t>t</a:t>
            </a:r>
            <a:r>
              <a:rPr sz="1765" b="1" dirty="0">
                <a:latin typeface="Arial"/>
                <a:cs typeface="Arial"/>
              </a:rPr>
              <a:t>   assoc.</a:t>
            </a:r>
            <a:endParaRPr sz="1765" dirty="0">
              <a:latin typeface="Arial"/>
              <a:cs typeface="Arial"/>
            </a:endParaRPr>
          </a:p>
        </p:txBody>
      </p:sp>
      <p:sp>
        <p:nvSpPr>
          <p:cNvPr id="7" name="object 7"/>
          <p:cNvSpPr txBox="1"/>
          <p:nvPr/>
        </p:nvSpPr>
        <p:spPr>
          <a:xfrm>
            <a:off x="7365881" y="2017058"/>
            <a:ext cx="2353235" cy="245026"/>
          </a:xfrm>
          <a:prstGeom prst="rect">
            <a:avLst/>
          </a:prstGeom>
          <a:ln w="28574">
            <a:solidFill>
              <a:srgbClr val="0433FF"/>
            </a:solidFill>
          </a:ln>
        </p:spPr>
        <p:txBody>
          <a:bodyPr vert="horz" wrap="square" lIns="0" tIns="27454" rIns="0" bIns="0" rtlCol="0">
            <a:spAutoFit/>
          </a:bodyPr>
          <a:lstStyle/>
          <a:p>
            <a:pPr marL="1151466">
              <a:spcBef>
                <a:spcPts val="216"/>
              </a:spcBef>
            </a:pPr>
            <a:r>
              <a:rPr sz="1412" b="1" spc="-115" dirty="0">
                <a:latin typeface="Arial"/>
                <a:cs typeface="Arial"/>
              </a:rPr>
              <a:t>Direc</a:t>
            </a:r>
            <a:r>
              <a:rPr lang="en-US" sz="1412" b="1" spc="-115" dirty="0">
                <a:latin typeface="Arial"/>
                <a:cs typeface="Arial"/>
              </a:rPr>
              <a:t>t</a:t>
            </a:r>
            <a:r>
              <a:rPr sz="1412" b="1" spc="-115" dirty="0">
                <a:latin typeface="Arial"/>
                <a:cs typeface="Arial"/>
              </a:rPr>
              <a:t>-mapped</a:t>
            </a:r>
            <a:endParaRPr sz="1412"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5887" y="540802"/>
            <a:ext cx="6150032" cy="307777"/>
          </a:xfrm>
          <a:prstGeom prst="rect">
            <a:avLst/>
          </a:prstGeom>
        </p:spPr>
        <p:txBody>
          <a:bodyPr vert="horz" wrap="square" lIns="0" tIns="0" rIns="0" bIns="0" rtlCol="0" anchor="ctr">
            <a:spAutoFit/>
          </a:bodyPr>
          <a:lstStyle/>
          <a:p>
            <a:pPr marL="10541">
              <a:lnSpc>
                <a:spcPts val="2357"/>
              </a:lnSpc>
            </a:pPr>
            <a:r>
              <a:rPr sz="2656" dirty="0" err="1">
                <a:solidFill>
                  <a:srgbClr val="FF0000"/>
                </a:solidFill>
                <a:latin typeface="黑体"/>
                <a:cs typeface="黑体"/>
              </a:rPr>
              <a:t>高速缓冲存储器</a:t>
            </a:r>
            <a:r>
              <a:rPr sz="2656" dirty="0">
                <a:solidFill>
                  <a:srgbClr val="FF0000"/>
                </a:solidFill>
                <a:latin typeface="黑体"/>
                <a:cs typeface="黑体"/>
              </a:rPr>
              <a:t>(Cache)的原理</a:t>
            </a:r>
          </a:p>
        </p:txBody>
      </p:sp>
      <p:sp>
        <p:nvSpPr>
          <p:cNvPr id="4" name="object 4"/>
          <p:cNvSpPr txBox="1">
            <a:spLocks noGrp="1"/>
          </p:cNvSpPr>
          <p:nvPr>
            <p:ph type="sldNum" sz="quarter" idx="12"/>
          </p:nvPr>
        </p:nvSpPr>
        <p:spPr>
          <a:xfrm>
            <a:off x="8322189" y="6233847"/>
            <a:ext cx="2122954" cy="257544"/>
          </a:xfrm>
          <a:prstGeom prst="rect">
            <a:avLst/>
          </a:prstGeom>
        </p:spPr>
        <p:txBody>
          <a:bodyPr vert="horz" wrap="square" lIns="80682" tIns="40341" rIns="80682" bIns="40341" rtlCol="0" anchor="ctr">
            <a:spAutoFit/>
          </a:bodyPr>
          <a:lstStyle>
            <a:defPPr>
              <a:defRPr lang="zh-CN"/>
            </a:defPPr>
            <a:lvl1pPr marL="0" algn="r" defTabSz="806867" rtl="0" eaLnBrk="1" latinLnBrk="0" hangingPunct="1">
              <a:defRPr sz="929" kern="1200">
                <a:solidFill>
                  <a:schemeClr val="tx1">
                    <a:tint val="75000"/>
                  </a:schemeClr>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a:lstStyle>
          <a:p>
            <a:pPr marL="22413">
              <a:lnSpc>
                <a:spcPts val="1452"/>
              </a:lnSpc>
            </a:pPr>
            <a:fld id="{81D60167-4931-47E6-BA6A-407CBD079E47}" type="slidenum">
              <a:rPr lang="en-US" altLang="zh-CN" spc="-4"/>
              <a:pPr marL="22413">
                <a:lnSpc>
                  <a:spcPts val="1452"/>
                </a:lnSpc>
              </a:pPr>
              <a:t>5</a:t>
            </a:fld>
            <a:endParaRPr spc="-4" dirty="0"/>
          </a:p>
        </p:txBody>
      </p:sp>
      <p:sp>
        <p:nvSpPr>
          <p:cNvPr id="3" name="object 3"/>
          <p:cNvSpPr txBox="1"/>
          <p:nvPr/>
        </p:nvSpPr>
        <p:spPr>
          <a:xfrm>
            <a:off x="2850707" y="1546160"/>
            <a:ext cx="6642064" cy="3783343"/>
          </a:xfrm>
          <a:prstGeom prst="rect">
            <a:avLst/>
          </a:prstGeom>
        </p:spPr>
        <p:txBody>
          <a:bodyPr vert="horz" wrap="square" lIns="0" tIns="0" rIns="0" bIns="0" rtlCol="0">
            <a:spAutoFit/>
          </a:bodyPr>
          <a:lstStyle/>
          <a:p>
            <a:pPr marL="422686" indent="-412146">
              <a:buClr>
                <a:srgbClr val="FF0000"/>
              </a:buClr>
              <a:buFont typeface="Lucida Sans"/>
              <a:buChar char="❖"/>
              <a:tabLst>
                <a:tab pos="422686" algn="l"/>
                <a:tab pos="423214" algn="l"/>
              </a:tabLst>
            </a:pPr>
            <a:r>
              <a:rPr sz="2324" b="1" dirty="0">
                <a:latin typeface="黑体"/>
                <a:cs typeface="黑体"/>
              </a:rPr>
              <a:t>Cache要解决的问题</a:t>
            </a:r>
            <a:endParaRPr sz="2324">
              <a:latin typeface="黑体"/>
              <a:cs typeface="黑体"/>
            </a:endParaRPr>
          </a:p>
          <a:p>
            <a:pPr marL="404241">
              <a:spcBef>
                <a:spcPts val="2008"/>
              </a:spcBef>
            </a:pPr>
            <a:r>
              <a:rPr sz="1992" spc="-21" dirty="0">
                <a:solidFill>
                  <a:srgbClr val="001ADC"/>
                </a:solidFill>
                <a:latin typeface="Lucida Sans"/>
                <a:cs typeface="Lucida Sans"/>
              </a:rPr>
              <a:t>➢</a:t>
            </a:r>
            <a:r>
              <a:rPr sz="1992" b="1" spc="-21" dirty="0">
                <a:latin typeface="宋体"/>
                <a:cs typeface="宋体"/>
              </a:rPr>
              <a:t>提供快速访问的能力；</a:t>
            </a:r>
            <a:endParaRPr sz="1992">
              <a:latin typeface="宋体"/>
              <a:cs typeface="宋体"/>
            </a:endParaRPr>
          </a:p>
          <a:p>
            <a:pPr marL="404241">
              <a:spcBef>
                <a:spcPts val="1722"/>
              </a:spcBef>
            </a:pPr>
            <a:r>
              <a:rPr sz="1992" spc="-12" dirty="0">
                <a:solidFill>
                  <a:srgbClr val="001ADC"/>
                </a:solidFill>
                <a:latin typeface="Lucida Sans"/>
                <a:cs typeface="Lucida Sans"/>
              </a:rPr>
              <a:t>➢</a:t>
            </a:r>
            <a:r>
              <a:rPr sz="1992" b="1" spc="-12" dirty="0">
                <a:latin typeface="宋体"/>
                <a:cs typeface="宋体"/>
              </a:rPr>
              <a:t>具有存取数据的能力和与主存交换数据的能力；</a:t>
            </a:r>
            <a:endParaRPr sz="1992">
              <a:latin typeface="宋体"/>
              <a:cs typeface="宋体"/>
            </a:endParaRPr>
          </a:p>
          <a:p>
            <a:pPr marL="564987" marR="4216" indent="-160748" algn="just">
              <a:lnSpc>
                <a:spcPct val="139800"/>
              </a:lnSpc>
              <a:spcBef>
                <a:spcPts val="950"/>
              </a:spcBef>
            </a:pPr>
            <a:r>
              <a:rPr sz="1992" spc="-216" dirty="0">
                <a:solidFill>
                  <a:srgbClr val="001ADC"/>
                </a:solidFill>
                <a:latin typeface="Lucida Sans"/>
                <a:cs typeface="Lucida Sans"/>
              </a:rPr>
              <a:t>➢</a:t>
            </a:r>
            <a:r>
              <a:rPr sz="1992" b="1" dirty="0">
                <a:latin typeface="宋体"/>
                <a:cs typeface="宋体"/>
              </a:rPr>
              <a:t>由于</a:t>
            </a:r>
            <a:r>
              <a:rPr sz="1992" b="1" spc="-8" dirty="0">
                <a:latin typeface="Times New Roman"/>
                <a:cs typeface="Times New Roman"/>
              </a:rPr>
              <a:t>CP</a:t>
            </a:r>
            <a:r>
              <a:rPr sz="1992" b="1" dirty="0">
                <a:latin typeface="Times New Roman"/>
                <a:cs typeface="Times New Roman"/>
              </a:rPr>
              <a:t>U</a:t>
            </a:r>
            <a:r>
              <a:rPr sz="1992" b="1" dirty="0">
                <a:latin typeface="宋体"/>
                <a:cs typeface="宋体"/>
              </a:rPr>
              <a:t>总是以主存地址访问存储器，所以</a:t>
            </a:r>
            <a:r>
              <a:rPr sz="1992" b="1" spc="-4" dirty="0">
                <a:latin typeface="Times New Roman"/>
                <a:cs typeface="Times New Roman"/>
              </a:rPr>
              <a:t>Cache</a:t>
            </a:r>
            <a:r>
              <a:rPr sz="1992" b="1" spc="-4" dirty="0">
                <a:latin typeface="宋体"/>
                <a:cs typeface="宋体"/>
              </a:rPr>
              <a:t>应具</a:t>
            </a:r>
            <a:r>
              <a:rPr sz="1992" b="1" dirty="0">
                <a:latin typeface="宋体"/>
                <a:cs typeface="宋体"/>
              </a:rPr>
              <a:t>备判断</a:t>
            </a:r>
            <a:r>
              <a:rPr sz="1992" b="1" spc="-8" dirty="0">
                <a:latin typeface="Times New Roman"/>
                <a:cs typeface="Times New Roman"/>
              </a:rPr>
              <a:t>CP</a:t>
            </a:r>
            <a:r>
              <a:rPr sz="1992" b="1" dirty="0">
                <a:latin typeface="Times New Roman"/>
                <a:cs typeface="Times New Roman"/>
              </a:rPr>
              <a:t>U</a:t>
            </a:r>
            <a:r>
              <a:rPr sz="1992" b="1" dirty="0">
                <a:latin typeface="宋体"/>
                <a:cs typeface="宋体"/>
              </a:rPr>
              <a:t>当前要访问的内容是否在</a:t>
            </a:r>
            <a:r>
              <a:rPr sz="1992" b="1" spc="-4" dirty="0">
                <a:latin typeface="Times New Roman"/>
                <a:cs typeface="Times New Roman"/>
              </a:rPr>
              <a:t>Cache</a:t>
            </a:r>
            <a:r>
              <a:rPr sz="1992" b="1" dirty="0">
                <a:latin typeface="宋体"/>
                <a:cs typeface="宋体"/>
              </a:rPr>
              <a:t>中的能力，并具有根据主存地址在</a:t>
            </a:r>
            <a:r>
              <a:rPr sz="1992" b="1" spc="-4" dirty="0">
                <a:latin typeface="Times New Roman"/>
                <a:cs typeface="Times New Roman"/>
              </a:rPr>
              <a:t>Cache</a:t>
            </a:r>
            <a:r>
              <a:rPr sz="1992" b="1" dirty="0">
                <a:latin typeface="宋体"/>
                <a:cs typeface="宋体"/>
              </a:rPr>
              <a:t>中访问相应单元的能力。</a:t>
            </a:r>
            <a:endParaRPr sz="1992">
              <a:latin typeface="宋体"/>
              <a:cs typeface="宋体"/>
            </a:endParaRPr>
          </a:p>
          <a:p>
            <a:pPr marL="564987" marR="103300" indent="-160748">
              <a:lnSpc>
                <a:spcPct val="139600"/>
              </a:lnSpc>
              <a:spcBef>
                <a:spcPts val="958"/>
              </a:spcBef>
            </a:pPr>
            <a:r>
              <a:rPr sz="1992" spc="-216" dirty="0">
                <a:solidFill>
                  <a:srgbClr val="001ADC"/>
                </a:solidFill>
                <a:latin typeface="Lucida Sans"/>
                <a:cs typeface="Lucida Sans"/>
              </a:rPr>
              <a:t>➢</a:t>
            </a:r>
            <a:r>
              <a:rPr sz="1992" b="1" dirty="0">
                <a:latin typeface="宋体"/>
                <a:cs typeface="宋体"/>
              </a:rPr>
              <a:t>具备在</a:t>
            </a:r>
            <a:r>
              <a:rPr sz="1992" b="1" spc="-4" dirty="0">
                <a:latin typeface="Times New Roman"/>
                <a:cs typeface="Times New Roman"/>
              </a:rPr>
              <a:t>Cache</a:t>
            </a:r>
            <a:r>
              <a:rPr sz="1992" b="1" dirty="0">
                <a:latin typeface="宋体"/>
                <a:cs typeface="宋体"/>
              </a:rPr>
              <a:t>容量不够的前提下替换</a:t>
            </a:r>
            <a:r>
              <a:rPr sz="1992" b="1" spc="-4" dirty="0">
                <a:latin typeface="Times New Roman"/>
                <a:cs typeface="Times New Roman"/>
              </a:rPr>
              <a:t>Cache</a:t>
            </a:r>
            <a:r>
              <a:rPr sz="1992" b="1" dirty="0">
                <a:latin typeface="宋体"/>
                <a:cs typeface="宋体"/>
              </a:rPr>
              <a:t>中的内容的决策能力。</a:t>
            </a:r>
            <a:endParaRPr sz="1992">
              <a:latin typeface="宋体"/>
              <a:cs typeface="宋体"/>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50403" y="2218765"/>
            <a:ext cx="2756647" cy="1815353"/>
          </a:xfrm>
          <a:custGeom>
            <a:avLst/>
            <a:gdLst/>
            <a:ahLst/>
            <a:cxnLst/>
            <a:rect l="l" t="t" r="r" b="b"/>
            <a:pathLst>
              <a:path w="3124200" h="2057400">
                <a:moveTo>
                  <a:pt x="0" y="0"/>
                </a:moveTo>
                <a:lnTo>
                  <a:pt x="3124200" y="0"/>
                </a:lnTo>
                <a:lnTo>
                  <a:pt x="3124200" y="2057400"/>
                </a:lnTo>
                <a:lnTo>
                  <a:pt x="0" y="2057400"/>
                </a:lnTo>
                <a:lnTo>
                  <a:pt x="0" y="0"/>
                </a:lnTo>
                <a:close/>
              </a:path>
            </a:pathLst>
          </a:custGeom>
          <a:solidFill>
            <a:srgbClr val="D6D7FF"/>
          </a:solidFill>
        </p:spPr>
        <p:txBody>
          <a:bodyPr wrap="square" lIns="0" tIns="0" rIns="0" bIns="0" rtlCol="0"/>
          <a:lstStyle/>
          <a:p>
            <a:endParaRPr sz="1588"/>
          </a:p>
        </p:txBody>
      </p:sp>
      <p:sp>
        <p:nvSpPr>
          <p:cNvPr id="3" name="object 3"/>
          <p:cNvSpPr/>
          <p:nvPr/>
        </p:nvSpPr>
        <p:spPr>
          <a:xfrm>
            <a:off x="5395047" y="2980764"/>
            <a:ext cx="495860" cy="567578"/>
          </a:xfrm>
          <a:custGeom>
            <a:avLst/>
            <a:gdLst/>
            <a:ahLst/>
            <a:cxnLst/>
            <a:rect l="l" t="t" r="r" b="b"/>
            <a:pathLst>
              <a:path w="561975" h="643254">
                <a:moveTo>
                  <a:pt x="0" y="0"/>
                </a:moveTo>
                <a:lnTo>
                  <a:pt x="561974" y="0"/>
                </a:lnTo>
                <a:lnTo>
                  <a:pt x="561974" y="642937"/>
                </a:lnTo>
                <a:lnTo>
                  <a:pt x="0" y="642937"/>
                </a:lnTo>
                <a:lnTo>
                  <a:pt x="0" y="0"/>
                </a:lnTo>
                <a:close/>
              </a:path>
            </a:pathLst>
          </a:custGeom>
          <a:ln w="12699">
            <a:solidFill>
              <a:srgbClr val="000000"/>
            </a:solidFill>
          </a:ln>
        </p:spPr>
        <p:txBody>
          <a:bodyPr wrap="square" lIns="0" tIns="0" rIns="0" bIns="0" rtlCol="0"/>
          <a:lstStyle/>
          <a:p>
            <a:endParaRPr sz="1588"/>
          </a:p>
        </p:txBody>
      </p:sp>
      <p:sp>
        <p:nvSpPr>
          <p:cNvPr id="4" name="object 4"/>
          <p:cNvSpPr/>
          <p:nvPr/>
        </p:nvSpPr>
        <p:spPr>
          <a:xfrm>
            <a:off x="5395047" y="3051676"/>
            <a:ext cx="495860" cy="0"/>
          </a:xfrm>
          <a:custGeom>
            <a:avLst/>
            <a:gdLst/>
            <a:ahLst/>
            <a:cxnLst/>
            <a:rect l="l" t="t" r="r" b="b"/>
            <a:pathLst>
              <a:path w="561975">
                <a:moveTo>
                  <a:pt x="0" y="0"/>
                </a:moveTo>
                <a:lnTo>
                  <a:pt x="561974" y="0"/>
                </a:lnTo>
              </a:path>
            </a:pathLst>
          </a:custGeom>
          <a:ln w="12699">
            <a:solidFill>
              <a:srgbClr val="000000"/>
            </a:solidFill>
          </a:ln>
        </p:spPr>
        <p:txBody>
          <a:bodyPr wrap="square" lIns="0" tIns="0" rIns="0" bIns="0" rtlCol="0"/>
          <a:lstStyle/>
          <a:p>
            <a:endParaRPr sz="1588"/>
          </a:p>
        </p:txBody>
      </p:sp>
      <p:sp>
        <p:nvSpPr>
          <p:cNvPr id="5" name="object 5"/>
          <p:cNvSpPr/>
          <p:nvPr/>
        </p:nvSpPr>
        <p:spPr>
          <a:xfrm>
            <a:off x="5395047" y="3122589"/>
            <a:ext cx="495860" cy="0"/>
          </a:xfrm>
          <a:custGeom>
            <a:avLst/>
            <a:gdLst/>
            <a:ahLst/>
            <a:cxnLst/>
            <a:rect l="l" t="t" r="r" b="b"/>
            <a:pathLst>
              <a:path w="561975">
                <a:moveTo>
                  <a:pt x="0" y="0"/>
                </a:moveTo>
                <a:lnTo>
                  <a:pt x="561974" y="0"/>
                </a:lnTo>
              </a:path>
            </a:pathLst>
          </a:custGeom>
          <a:ln w="12699">
            <a:solidFill>
              <a:srgbClr val="000000"/>
            </a:solidFill>
          </a:ln>
        </p:spPr>
        <p:txBody>
          <a:bodyPr wrap="square" lIns="0" tIns="0" rIns="0" bIns="0" rtlCol="0"/>
          <a:lstStyle/>
          <a:p>
            <a:endParaRPr sz="1588"/>
          </a:p>
        </p:txBody>
      </p:sp>
      <p:sp>
        <p:nvSpPr>
          <p:cNvPr id="6" name="object 6"/>
          <p:cNvSpPr/>
          <p:nvPr/>
        </p:nvSpPr>
        <p:spPr>
          <a:xfrm>
            <a:off x="5395047" y="3193501"/>
            <a:ext cx="495860" cy="0"/>
          </a:xfrm>
          <a:custGeom>
            <a:avLst/>
            <a:gdLst/>
            <a:ahLst/>
            <a:cxnLst/>
            <a:rect l="l" t="t" r="r" b="b"/>
            <a:pathLst>
              <a:path w="561975">
                <a:moveTo>
                  <a:pt x="0" y="0"/>
                </a:moveTo>
                <a:lnTo>
                  <a:pt x="561974" y="0"/>
                </a:lnTo>
              </a:path>
            </a:pathLst>
          </a:custGeom>
          <a:ln w="12699">
            <a:solidFill>
              <a:srgbClr val="000000"/>
            </a:solidFill>
          </a:ln>
        </p:spPr>
        <p:txBody>
          <a:bodyPr wrap="square" lIns="0" tIns="0" rIns="0" bIns="0" rtlCol="0"/>
          <a:lstStyle/>
          <a:p>
            <a:endParaRPr sz="1588"/>
          </a:p>
        </p:txBody>
      </p:sp>
      <p:sp>
        <p:nvSpPr>
          <p:cNvPr id="7" name="object 7"/>
          <p:cNvSpPr/>
          <p:nvPr/>
        </p:nvSpPr>
        <p:spPr>
          <a:xfrm>
            <a:off x="5395047" y="3264413"/>
            <a:ext cx="495860" cy="0"/>
          </a:xfrm>
          <a:custGeom>
            <a:avLst/>
            <a:gdLst/>
            <a:ahLst/>
            <a:cxnLst/>
            <a:rect l="l" t="t" r="r" b="b"/>
            <a:pathLst>
              <a:path w="561975">
                <a:moveTo>
                  <a:pt x="0" y="0"/>
                </a:moveTo>
                <a:lnTo>
                  <a:pt x="561974" y="0"/>
                </a:lnTo>
              </a:path>
            </a:pathLst>
          </a:custGeom>
          <a:ln w="12699">
            <a:solidFill>
              <a:srgbClr val="000000"/>
            </a:solidFill>
          </a:ln>
        </p:spPr>
        <p:txBody>
          <a:bodyPr wrap="square" lIns="0" tIns="0" rIns="0" bIns="0" rtlCol="0"/>
          <a:lstStyle/>
          <a:p>
            <a:endParaRPr sz="1588"/>
          </a:p>
        </p:txBody>
      </p:sp>
      <p:sp>
        <p:nvSpPr>
          <p:cNvPr id="8" name="object 8"/>
          <p:cNvSpPr/>
          <p:nvPr/>
        </p:nvSpPr>
        <p:spPr>
          <a:xfrm>
            <a:off x="5395047" y="3335325"/>
            <a:ext cx="495860" cy="0"/>
          </a:xfrm>
          <a:custGeom>
            <a:avLst/>
            <a:gdLst/>
            <a:ahLst/>
            <a:cxnLst/>
            <a:rect l="l" t="t" r="r" b="b"/>
            <a:pathLst>
              <a:path w="561975">
                <a:moveTo>
                  <a:pt x="0" y="0"/>
                </a:moveTo>
                <a:lnTo>
                  <a:pt x="561974" y="0"/>
                </a:lnTo>
              </a:path>
            </a:pathLst>
          </a:custGeom>
          <a:ln w="12699">
            <a:solidFill>
              <a:srgbClr val="000000"/>
            </a:solidFill>
          </a:ln>
        </p:spPr>
        <p:txBody>
          <a:bodyPr wrap="square" lIns="0" tIns="0" rIns="0" bIns="0" rtlCol="0"/>
          <a:lstStyle/>
          <a:p>
            <a:endParaRPr sz="1588"/>
          </a:p>
        </p:txBody>
      </p:sp>
      <p:sp>
        <p:nvSpPr>
          <p:cNvPr id="9" name="object 9"/>
          <p:cNvSpPr/>
          <p:nvPr/>
        </p:nvSpPr>
        <p:spPr>
          <a:xfrm>
            <a:off x="5395047" y="3406238"/>
            <a:ext cx="495860" cy="0"/>
          </a:xfrm>
          <a:custGeom>
            <a:avLst/>
            <a:gdLst/>
            <a:ahLst/>
            <a:cxnLst/>
            <a:rect l="l" t="t" r="r" b="b"/>
            <a:pathLst>
              <a:path w="561975">
                <a:moveTo>
                  <a:pt x="0" y="0"/>
                </a:moveTo>
                <a:lnTo>
                  <a:pt x="561974" y="0"/>
                </a:lnTo>
              </a:path>
            </a:pathLst>
          </a:custGeom>
          <a:ln w="12699">
            <a:solidFill>
              <a:srgbClr val="000000"/>
            </a:solidFill>
          </a:ln>
        </p:spPr>
        <p:txBody>
          <a:bodyPr wrap="square" lIns="0" tIns="0" rIns="0" bIns="0" rtlCol="0"/>
          <a:lstStyle/>
          <a:p>
            <a:endParaRPr sz="1588"/>
          </a:p>
        </p:txBody>
      </p:sp>
      <p:sp>
        <p:nvSpPr>
          <p:cNvPr id="10" name="object 10"/>
          <p:cNvSpPr/>
          <p:nvPr/>
        </p:nvSpPr>
        <p:spPr>
          <a:xfrm>
            <a:off x="5395047" y="3477150"/>
            <a:ext cx="495860" cy="0"/>
          </a:xfrm>
          <a:custGeom>
            <a:avLst/>
            <a:gdLst/>
            <a:ahLst/>
            <a:cxnLst/>
            <a:rect l="l" t="t" r="r" b="b"/>
            <a:pathLst>
              <a:path w="561975">
                <a:moveTo>
                  <a:pt x="0" y="0"/>
                </a:moveTo>
                <a:lnTo>
                  <a:pt x="561974" y="0"/>
                </a:lnTo>
              </a:path>
            </a:pathLst>
          </a:custGeom>
          <a:ln w="12699">
            <a:solidFill>
              <a:srgbClr val="000000"/>
            </a:solidFill>
          </a:ln>
        </p:spPr>
        <p:txBody>
          <a:bodyPr wrap="square" lIns="0" tIns="0" rIns="0" bIns="0" rtlCol="0"/>
          <a:lstStyle/>
          <a:p>
            <a:endParaRPr sz="1588"/>
          </a:p>
        </p:txBody>
      </p:sp>
      <p:sp>
        <p:nvSpPr>
          <p:cNvPr id="11" name="object 11"/>
          <p:cNvSpPr/>
          <p:nvPr/>
        </p:nvSpPr>
        <p:spPr>
          <a:xfrm>
            <a:off x="5642977" y="2980764"/>
            <a:ext cx="0" cy="567578"/>
          </a:xfrm>
          <a:custGeom>
            <a:avLst/>
            <a:gdLst/>
            <a:ahLst/>
            <a:cxnLst/>
            <a:rect l="l" t="t" r="r" b="b"/>
            <a:pathLst>
              <a:path h="643254">
                <a:moveTo>
                  <a:pt x="0" y="0"/>
                </a:moveTo>
                <a:lnTo>
                  <a:pt x="0" y="642937"/>
                </a:lnTo>
              </a:path>
            </a:pathLst>
          </a:custGeom>
          <a:ln w="12699">
            <a:solidFill>
              <a:srgbClr val="000000"/>
            </a:solidFill>
          </a:ln>
        </p:spPr>
        <p:txBody>
          <a:bodyPr wrap="square" lIns="0" tIns="0" rIns="0" bIns="0" rtlCol="0"/>
          <a:lstStyle/>
          <a:p>
            <a:endParaRPr sz="1588"/>
          </a:p>
        </p:txBody>
      </p:sp>
      <p:sp>
        <p:nvSpPr>
          <p:cNvPr id="12" name="object 12"/>
          <p:cNvSpPr/>
          <p:nvPr/>
        </p:nvSpPr>
        <p:spPr>
          <a:xfrm>
            <a:off x="5962344" y="2980764"/>
            <a:ext cx="497541" cy="567578"/>
          </a:xfrm>
          <a:custGeom>
            <a:avLst/>
            <a:gdLst/>
            <a:ahLst/>
            <a:cxnLst/>
            <a:rect l="l" t="t" r="r" b="b"/>
            <a:pathLst>
              <a:path w="563879" h="643254">
                <a:moveTo>
                  <a:pt x="0" y="0"/>
                </a:moveTo>
                <a:lnTo>
                  <a:pt x="563562" y="0"/>
                </a:lnTo>
                <a:lnTo>
                  <a:pt x="563562" y="642937"/>
                </a:lnTo>
                <a:lnTo>
                  <a:pt x="0" y="642937"/>
                </a:lnTo>
                <a:lnTo>
                  <a:pt x="0" y="0"/>
                </a:lnTo>
                <a:close/>
              </a:path>
            </a:pathLst>
          </a:custGeom>
          <a:ln w="12699">
            <a:solidFill>
              <a:srgbClr val="000000"/>
            </a:solidFill>
          </a:ln>
        </p:spPr>
        <p:txBody>
          <a:bodyPr wrap="square" lIns="0" tIns="0" rIns="0" bIns="0" rtlCol="0"/>
          <a:lstStyle/>
          <a:p>
            <a:endParaRPr sz="1588"/>
          </a:p>
        </p:txBody>
      </p:sp>
      <p:sp>
        <p:nvSpPr>
          <p:cNvPr id="13" name="object 13"/>
          <p:cNvSpPr/>
          <p:nvPr/>
        </p:nvSpPr>
        <p:spPr>
          <a:xfrm>
            <a:off x="5962344" y="3051676"/>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14" name="object 14"/>
          <p:cNvSpPr/>
          <p:nvPr/>
        </p:nvSpPr>
        <p:spPr>
          <a:xfrm>
            <a:off x="5962344" y="3122589"/>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15" name="object 15"/>
          <p:cNvSpPr/>
          <p:nvPr/>
        </p:nvSpPr>
        <p:spPr>
          <a:xfrm>
            <a:off x="5962344" y="3193501"/>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16" name="object 16"/>
          <p:cNvSpPr/>
          <p:nvPr/>
        </p:nvSpPr>
        <p:spPr>
          <a:xfrm>
            <a:off x="5962344" y="3264413"/>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17" name="object 17"/>
          <p:cNvSpPr/>
          <p:nvPr/>
        </p:nvSpPr>
        <p:spPr>
          <a:xfrm>
            <a:off x="5962344" y="3335325"/>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18" name="object 18"/>
          <p:cNvSpPr/>
          <p:nvPr/>
        </p:nvSpPr>
        <p:spPr>
          <a:xfrm>
            <a:off x="5962344" y="3406238"/>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19" name="object 19"/>
          <p:cNvSpPr/>
          <p:nvPr/>
        </p:nvSpPr>
        <p:spPr>
          <a:xfrm>
            <a:off x="5962344" y="3477150"/>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20" name="object 20"/>
          <p:cNvSpPr/>
          <p:nvPr/>
        </p:nvSpPr>
        <p:spPr>
          <a:xfrm>
            <a:off x="6210975" y="2980764"/>
            <a:ext cx="0" cy="567578"/>
          </a:xfrm>
          <a:custGeom>
            <a:avLst/>
            <a:gdLst/>
            <a:ahLst/>
            <a:cxnLst/>
            <a:rect l="l" t="t" r="r" b="b"/>
            <a:pathLst>
              <a:path h="643254">
                <a:moveTo>
                  <a:pt x="0" y="0"/>
                </a:moveTo>
                <a:lnTo>
                  <a:pt x="0" y="642937"/>
                </a:lnTo>
              </a:path>
            </a:pathLst>
          </a:custGeom>
          <a:ln w="12699">
            <a:solidFill>
              <a:srgbClr val="000000"/>
            </a:solidFill>
          </a:ln>
        </p:spPr>
        <p:txBody>
          <a:bodyPr wrap="square" lIns="0" tIns="0" rIns="0" bIns="0" rtlCol="0"/>
          <a:lstStyle/>
          <a:p>
            <a:endParaRPr sz="1588"/>
          </a:p>
        </p:txBody>
      </p:sp>
      <p:sp>
        <p:nvSpPr>
          <p:cNvPr id="21" name="object 21"/>
          <p:cNvSpPr/>
          <p:nvPr/>
        </p:nvSpPr>
        <p:spPr>
          <a:xfrm>
            <a:off x="6529642" y="3263714"/>
            <a:ext cx="36419" cy="36419"/>
          </a:xfrm>
          <a:custGeom>
            <a:avLst/>
            <a:gdLst/>
            <a:ahLst/>
            <a:cxnLst/>
            <a:rect l="l" t="t" r="r" b="b"/>
            <a:pathLst>
              <a:path w="41275" h="41275">
                <a:moveTo>
                  <a:pt x="20638" y="0"/>
                </a:moveTo>
                <a:lnTo>
                  <a:pt x="12605" y="1621"/>
                </a:lnTo>
                <a:lnTo>
                  <a:pt x="6045" y="6044"/>
                </a:lnTo>
                <a:lnTo>
                  <a:pt x="1621" y="12604"/>
                </a:lnTo>
                <a:lnTo>
                  <a:pt x="0" y="20637"/>
                </a:lnTo>
                <a:lnTo>
                  <a:pt x="1621" y="28670"/>
                </a:lnTo>
                <a:lnTo>
                  <a:pt x="6045" y="35231"/>
                </a:lnTo>
                <a:lnTo>
                  <a:pt x="12605" y="39654"/>
                </a:lnTo>
                <a:lnTo>
                  <a:pt x="20638" y="41276"/>
                </a:lnTo>
                <a:lnTo>
                  <a:pt x="28671" y="39654"/>
                </a:lnTo>
                <a:lnTo>
                  <a:pt x="35231" y="35231"/>
                </a:lnTo>
                <a:lnTo>
                  <a:pt x="39654" y="28670"/>
                </a:lnTo>
                <a:lnTo>
                  <a:pt x="41276" y="20637"/>
                </a:lnTo>
                <a:lnTo>
                  <a:pt x="39654" y="12604"/>
                </a:lnTo>
                <a:lnTo>
                  <a:pt x="35231" y="6044"/>
                </a:lnTo>
                <a:lnTo>
                  <a:pt x="28671" y="1621"/>
                </a:lnTo>
                <a:lnTo>
                  <a:pt x="20638" y="0"/>
                </a:lnTo>
                <a:close/>
              </a:path>
            </a:pathLst>
          </a:custGeom>
          <a:solidFill>
            <a:srgbClr val="00D2A9"/>
          </a:solidFill>
        </p:spPr>
        <p:txBody>
          <a:bodyPr wrap="square" lIns="0" tIns="0" rIns="0" bIns="0" rtlCol="0"/>
          <a:lstStyle/>
          <a:p>
            <a:endParaRPr sz="1588"/>
          </a:p>
        </p:txBody>
      </p:sp>
      <p:sp>
        <p:nvSpPr>
          <p:cNvPr id="22" name="object 22"/>
          <p:cNvSpPr/>
          <p:nvPr/>
        </p:nvSpPr>
        <p:spPr>
          <a:xfrm>
            <a:off x="6529643" y="3263713"/>
            <a:ext cx="36419" cy="36419"/>
          </a:xfrm>
          <a:custGeom>
            <a:avLst/>
            <a:gdLst/>
            <a:ahLst/>
            <a:cxnLst/>
            <a:rect l="l" t="t" r="r" b="b"/>
            <a:pathLst>
              <a:path w="41275" h="41275">
                <a:moveTo>
                  <a:pt x="0" y="20637"/>
                </a:moveTo>
                <a:lnTo>
                  <a:pt x="1621" y="12604"/>
                </a:lnTo>
                <a:lnTo>
                  <a:pt x="6044" y="6044"/>
                </a:lnTo>
                <a:lnTo>
                  <a:pt x="12604" y="1621"/>
                </a:lnTo>
                <a:lnTo>
                  <a:pt x="20637" y="0"/>
                </a:lnTo>
                <a:lnTo>
                  <a:pt x="28671" y="1621"/>
                </a:lnTo>
                <a:lnTo>
                  <a:pt x="35231" y="6044"/>
                </a:lnTo>
                <a:lnTo>
                  <a:pt x="39654" y="12604"/>
                </a:lnTo>
                <a:lnTo>
                  <a:pt x="41275" y="20637"/>
                </a:lnTo>
                <a:lnTo>
                  <a:pt x="39654" y="28671"/>
                </a:lnTo>
                <a:lnTo>
                  <a:pt x="35231" y="35231"/>
                </a:lnTo>
                <a:lnTo>
                  <a:pt x="28671" y="39654"/>
                </a:lnTo>
                <a:lnTo>
                  <a:pt x="20637" y="41275"/>
                </a:lnTo>
                <a:lnTo>
                  <a:pt x="12604" y="39654"/>
                </a:lnTo>
                <a:lnTo>
                  <a:pt x="6044" y="35231"/>
                </a:lnTo>
                <a:lnTo>
                  <a:pt x="1621" y="28671"/>
                </a:lnTo>
                <a:lnTo>
                  <a:pt x="0" y="20637"/>
                </a:lnTo>
                <a:close/>
              </a:path>
            </a:pathLst>
          </a:custGeom>
          <a:ln w="12699">
            <a:solidFill>
              <a:srgbClr val="000000"/>
            </a:solidFill>
          </a:ln>
        </p:spPr>
        <p:txBody>
          <a:bodyPr wrap="square" lIns="0" tIns="0" rIns="0" bIns="0" rtlCol="0"/>
          <a:lstStyle/>
          <a:p>
            <a:endParaRPr sz="1588"/>
          </a:p>
        </p:txBody>
      </p:sp>
      <p:sp>
        <p:nvSpPr>
          <p:cNvPr id="23" name="object 23"/>
          <p:cNvSpPr/>
          <p:nvPr/>
        </p:nvSpPr>
        <p:spPr>
          <a:xfrm>
            <a:off x="6601079" y="3263714"/>
            <a:ext cx="35299" cy="36419"/>
          </a:xfrm>
          <a:custGeom>
            <a:avLst/>
            <a:gdLst/>
            <a:ahLst/>
            <a:cxnLst/>
            <a:rect l="l" t="t" r="r" b="b"/>
            <a:pathLst>
              <a:path w="40004" h="41275">
                <a:moveTo>
                  <a:pt x="19843" y="0"/>
                </a:moveTo>
                <a:lnTo>
                  <a:pt x="12119" y="1621"/>
                </a:lnTo>
                <a:lnTo>
                  <a:pt x="5811" y="6044"/>
                </a:lnTo>
                <a:lnTo>
                  <a:pt x="1559" y="12604"/>
                </a:lnTo>
                <a:lnTo>
                  <a:pt x="0" y="20637"/>
                </a:lnTo>
                <a:lnTo>
                  <a:pt x="1559" y="28670"/>
                </a:lnTo>
                <a:lnTo>
                  <a:pt x="5811" y="35231"/>
                </a:lnTo>
                <a:lnTo>
                  <a:pt x="12119" y="39654"/>
                </a:lnTo>
                <a:lnTo>
                  <a:pt x="19843" y="41276"/>
                </a:lnTo>
                <a:lnTo>
                  <a:pt x="27568" y="39654"/>
                </a:lnTo>
                <a:lnTo>
                  <a:pt x="33875" y="35231"/>
                </a:lnTo>
                <a:lnTo>
                  <a:pt x="38128" y="28670"/>
                </a:lnTo>
                <a:lnTo>
                  <a:pt x="39687" y="20637"/>
                </a:lnTo>
                <a:lnTo>
                  <a:pt x="38128" y="12604"/>
                </a:lnTo>
                <a:lnTo>
                  <a:pt x="33875" y="6044"/>
                </a:lnTo>
                <a:lnTo>
                  <a:pt x="27568" y="1621"/>
                </a:lnTo>
                <a:lnTo>
                  <a:pt x="19843" y="0"/>
                </a:lnTo>
                <a:close/>
              </a:path>
            </a:pathLst>
          </a:custGeom>
          <a:solidFill>
            <a:srgbClr val="00D2A9"/>
          </a:solidFill>
        </p:spPr>
        <p:txBody>
          <a:bodyPr wrap="square" lIns="0" tIns="0" rIns="0" bIns="0" rtlCol="0"/>
          <a:lstStyle/>
          <a:p>
            <a:endParaRPr sz="1588"/>
          </a:p>
        </p:txBody>
      </p:sp>
      <p:sp>
        <p:nvSpPr>
          <p:cNvPr id="24" name="object 24"/>
          <p:cNvSpPr/>
          <p:nvPr/>
        </p:nvSpPr>
        <p:spPr>
          <a:xfrm>
            <a:off x="6601079" y="3263713"/>
            <a:ext cx="35299" cy="36419"/>
          </a:xfrm>
          <a:custGeom>
            <a:avLst/>
            <a:gdLst/>
            <a:ahLst/>
            <a:cxnLst/>
            <a:rect l="l" t="t" r="r" b="b"/>
            <a:pathLst>
              <a:path w="40004" h="41275">
                <a:moveTo>
                  <a:pt x="0" y="20637"/>
                </a:moveTo>
                <a:lnTo>
                  <a:pt x="1559" y="12604"/>
                </a:lnTo>
                <a:lnTo>
                  <a:pt x="5811" y="6044"/>
                </a:lnTo>
                <a:lnTo>
                  <a:pt x="12119" y="1621"/>
                </a:lnTo>
                <a:lnTo>
                  <a:pt x="19843" y="0"/>
                </a:lnTo>
                <a:lnTo>
                  <a:pt x="27568" y="1621"/>
                </a:lnTo>
                <a:lnTo>
                  <a:pt x="33875" y="6044"/>
                </a:lnTo>
                <a:lnTo>
                  <a:pt x="38128" y="12604"/>
                </a:lnTo>
                <a:lnTo>
                  <a:pt x="39687" y="20637"/>
                </a:lnTo>
                <a:lnTo>
                  <a:pt x="38128" y="28671"/>
                </a:lnTo>
                <a:lnTo>
                  <a:pt x="33875" y="35231"/>
                </a:lnTo>
                <a:lnTo>
                  <a:pt x="27568" y="39654"/>
                </a:lnTo>
                <a:lnTo>
                  <a:pt x="19843" y="41275"/>
                </a:lnTo>
                <a:lnTo>
                  <a:pt x="12119" y="39654"/>
                </a:lnTo>
                <a:lnTo>
                  <a:pt x="5811" y="35231"/>
                </a:lnTo>
                <a:lnTo>
                  <a:pt x="1559" y="28671"/>
                </a:lnTo>
                <a:lnTo>
                  <a:pt x="0" y="20637"/>
                </a:lnTo>
                <a:close/>
              </a:path>
            </a:pathLst>
          </a:custGeom>
          <a:ln w="12699">
            <a:solidFill>
              <a:srgbClr val="000000"/>
            </a:solidFill>
          </a:ln>
        </p:spPr>
        <p:txBody>
          <a:bodyPr wrap="square" lIns="0" tIns="0" rIns="0" bIns="0" rtlCol="0"/>
          <a:lstStyle/>
          <a:p>
            <a:endParaRPr sz="1588"/>
          </a:p>
        </p:txBody>
      </p:sp>
      <p:sp>
        <p:nvSpPr>
          <p:cNvPr id="25" name="object 25"/>
          <p:cNvSpPr/>
          <p:nvPr/>
        </p:nvSpPr>
        <p:spPr>
          <a:xfrm>
            <a:off x="5395046" y="2839290"/>
            <a:ext cx="35859" cy="35299"/>
          </a:xfrm>
          <a:custGeom>
            <a:avLst/>
            <a:gdLst/>
            <a:ahLst/>
            <a:cxnLst/>
            <a:rect l="l" t="t" r="r" b="b"/>
            <a:pathLst>
              <a:path w="40639" h="40004">
                <a:moveTo>
                  <a:pt x="0" y="39687"/>
                </a:moveTo>
                <a:lnTo>
                  <a:pt x="40216" y="0"/>
                </a:lnTo>
              </a:path>
            </a:pathLst>
          </a:custGeom>
          <a:ln w="12699">
            <a:solidFill>
              <a:srgbClr val="000000"/>
            </a:solidFill>
          </a:ln>
        </p:spPr>
        <p:txBody>
          <a:bodyPr wrap="square" lIns="0" tIns="0" rIns="0" bIns="0" rtlCol="0"/>
          <a:lstStyle/>
          <a:p>
            <a:endParaRPr sz="1588"/>
          </a:p>
        </p:txBody>
      </p:sp>
      <p:sp>
        <p:nvSpPr>
          <p:cNvPr id="26" name="object 26"/>
          <p:cNvSpPr/>
          <p:nvPr/>
        </p:nvSpPr>
        <p:spPr>
          <a:xfrm>
            <a:off x="5430533" y="2839290"/>
            <a:ext cx="1739152" cy="0"/>
          </a:xfrm>
          <a:custGeom>
            <a:avLst/>
            <a:gdLst/>
            <a:ahLst/>
            <a:cxnLst/>
            <a:rect l="l" t="t" r="r" b="b"/>
            <a:pathLst>
              <a:path w="1971039">
                <a:moveTo>
                  <a:pt x="0" y="0"/>
                </a:moveTo>
                <a:lnTo>
                  <a:pt x="1970616" y="0"/>
                </a:lnTo>
              </a:path>
            </a:pathLst>
          </a:custGeom>
          <a:ln w="12699">
            <a:solidFill>
              <a:srgbClr val="000000"/>
            </a:solidFill>
          </a:ln>
        </p:spPr>
        <p:txBody>
          <a:bodyPr wrap="square" lIns="0" tIns="0" rIns="0" bIns="0" rtlCol="0"/>
          <a:lstStyle/>
          <a:p>
            <a:endParaRPr sz="1588"/>
          </a:p>
        </p:txBody>
      </p:sp>
      <p:sp>
        <p:nvSpPr>
          <p:cNvPr id="27" name="object 27"/>
          <p:cNvSpPr/>
          <p:nvPr/>
        </p:nvSpPr>
        <p:spPr>
          <a:xfrm>
            <a:off x="7169311" y="2839290"/>
            <a:ext cx="35859" cy="35299"/>
          </a:xfrm>
          <a:custGeom>
            <a:avLst/>
            <a:gdLst/>
            <a:ahLst/>
            <a:cxnLst/>
            <a:rect l="l" t="t" r="r" b="b"/>
            <a:pathLst>
              <a:path w="40639" h="40004">
                <a:moveTo>
                  <a:pt x="0" y="0"/>
                </a:moveTo>
                <a:lnTo>
                  <a:pt x="40216" y="39687"/>
                </a:lnTo>
              </a:path>
            </a:pathLst>
          </a:custGeom>
          <a:ln w="12699">
            <a:solidFill>
              <a:srgbClr val="000000"/>
            </a:solidFill>
          </a:ln>
        </p:spPr>
        <p:txBody>
          <a:bodyPr wrap="square" lIns="0" tIns="0" rIns="0" bIns="0" rtlCol="0"/>
          <a:lstStyle/>
          <a:p>
            <a:endParaRPr sz="1588"/>
          </a:p>
        </p:txBody>
      </p:sp>
      <p:sp>
        <p:nvSpPr>
          <p:cNvPr id="28" name="object 28"/>
          <p:cNvSpPr/>
          <p:nvPr/>
        </p:nvSpPr>
        <p:spPr>
          <a:xfrm>
            <a:off x="5395047" y="3654799"/>
            <a:ext cx="495860" cy="71157"/>
          </a:xfrm>
          <a:custGeom>
            <a:avLst/>
            <a:gdLst/>
            <a:ahLst/>
            <a:cxnLst/>
            <a:rect l="l" t="t" r="r" b="b"/>
            <a:pathLst>
              <a:path w="561975" h="80645">
                <a:moveTo>
                  <a:pt x="0" y="0"/>
                </a:moveTo>
                <a:lnTo>
                  <a:pt x="561974" y="0"/>
                </a:lnTo>
                <a:lnTo>
                  <a:pt x="561974" y="80644"/>
                </a:lnTo>
                <a:lnTo>
                  <a:pt x="0" y="80644"/>
                </a:lnTo>
                <a:lnTo>
                  <a:pt x="0" y="0"/>
                </a:lnTo>
                <a:close/>
              </a:path>
            </a:pathLst>
          </a:custGeom>
          <a:ln w="12699">
            <a:solidFill>
              <a:srgbClr val="000000"/>
            </a:solidFill>
          </a:ln>
        </p:spPr>
        <p:txBody>
          <a:bodyPr wrap="square" lIns="0" tIns="0" rIns="0" bIns="0" rtlCol="0"/>
          <a:lstStyle/>
          <a:p>
            <a:endParaRPr sz="1588"/>
          </a:p>
        </p:txBody>
      </p:sp>
      <p:sp>
        <p:nvSpPr>
          <p:cNvPr id="29" name="object 29"/>
          <p:cNvSpPr/>
          <p:nvPr/>
        </p:nvSpPr>
        <p:spPr>
          <a:xfrm>
            <a:off x="5642977" y="3654799"/>
            <a:ext cx="0" cy="71157"/>
          </a:xfrm>
          <a:custGeom>
            <a:avLst/>
            <a:gdLst/>
            <a:ahLst/>
            <a:cxnLst/>
            <a:rect l="l" t="t" r="r" b="b"/>
            <a:pathLst>
              <a:path h="80645">
                <a:moveTo>
                  <a:pt x="0" y="0"/>
                </a:moveTo>
                <a:lnTo>
                  <a:pt x="0" y="80644"/>
                </a:lnTo>
              </a:path>
            </a:pathLst>
          </a:custGeom>
          <a:ln w="12699">
            <a:solidFill>
              <a:srgbClr val="000000"/>
            </a:solidFill>
          </a:ln>
        </p:spPr>
        <p:txBody>
          <a:bodyPr wrap="square" lIns="0" tIns="0" rIns="0" bIns="0" rtlCol="0"/>
          <a:lstStyle/>
          <a:p>
            <a:endParaRPr sz="1588"/>
          </a:p>
        </p:txBody>
      </p:sp>
      <p:sp>
        <p:nvSpPr>
          <p:cNvPr id="30" name="object 30"/>
          <p:cNvSpPr/>
          <p:nvPr/>
        </p:nvSpPr>
        <p:spPr>
          <a:xfrm>
            <a:off x="5642976" y="3548062"/>
            <a:ext cx="0" cy="84044"/>
          </a:xfrm>
          <a:custGeom>
            <a:avLst/>
            <a:gdLst/>
            <a:ahLst/>
            <a:cxnLst/>
            <a:rect l="l" t="t" r="r" b="b"/>
            <a:pathLst>
              <a:path h="95250">
                <a:moveTo>
                  <a:pt x="0" y="0"/>
                </a:moveTo>
                <a:lnTo>
                  <a:pt x="0" y="95249"/>
                </a:lnTo>
              </a:path>
            </a:pathLst>
          </a:custGeom>
          <a:ln w="12699">
            <a:solidFill>
              <a:srgbClr val="000000"/>
            </a:solidFill>
          </a:ln>
        </p:spPr>
        <p:txBody>
          <a:bodyPr wrap="square" lIns="0" tIns="0" rIns="0" bIns="0" rtlCol="0"/>
          <a:lstStyle/>
          <a:p>
            <a:endParaRPr sz="1588"/>
          </a:p>
        </p:txBody>
      </p:sp>
      <p:sp>
        <p:nvSpPr>
          <p:cNvPr id="31" name="object 31"/>
          <p:cNvSpPr/>
          <p:nvPr/>
        </p:nvSpPr>
        <p:spPr>
          <a:xfrm>
            <a:off x="5609359" y="3587283"/>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
        <p:nvSpPr>
          <p:cNvPr id="32" name="object 32"/>
          <p:cNvSpPr/>
          <p:nvPr/>
        </p:nvSpPr>
        <p:spPr>
          <a:xfrm>
            <a:off x="5962344" y="3654799"/>
            <a:ext cx="497541" cy="71157"/>
          </a:xfrm>
          <a:custGeom>
            <a:avLst/>
            <a:gdLst/>
            <a:ahLst/>
            <a:cxnLst/>
            <a:rect l="l" t="t" r="r" b="b"/>
            <a:pathLst>
              <a:path w="563879" h="80645">
                <a:moveTo>
                  <a:pt x="0" y="0"/>
                </a:moveTo>
                <a:lnTo>
                  <a:pt x="563562" y="0"/>
                </a:lnTo>
                <a:lnTo>
                  <a:pt x="563562" y="80644"/>
                </a:lnTo>
                <a:lnTo>
                  <a:pt x="0" y="80644"/>
                </a:lnTo>
                <a:lnTo>
                  <a:pt x="0" y="0"/>
                </a:lnTo>
                <a:close/>
              </a:path>
            </a:pathLst>
          </a:custGeom>
          <a:ln w="12699">
            <a:solidFill>
              <a:srgbClr val="000000"/>
            </a:solidFill>
          </a:ln>
        </p:spPr>
        <p:txBody>
          <a:bodyPr wrap="square" lIns="0" tIns="0" rIns="0" bIns="0" rtlCol="0"/>
          <a:lstStyle/>
          <a:p>
            <a:endParaRPr sz="1588"/>
          </a:p>
        </p:txBody>
      </p:sp>
      <p:sp>
        <p:nvSpPr>
          <p:cNvPr id="33" name="object 33"/>
          <p:cNvSpPr/>
          <p:nvPr/>
        </p:nvSpPr>
        <p:spPr>
          <a:xfrm>
            <a:off x="6210975" y="3654799"/>
            <a:ext cx="0" cy="71157"/>
          </a:xfrm>
          <a:custGeom>
            <a:avLst/>
            <a:gdLst/>
            <a:ahLst/>
            <a:cxnLst/>
            <a:rect l="l" t="t" r="r" b="b"/>
            <a:pathLst>
              <a:path h="80645">
                <a:moveTo>
                  <a:pt x="0" y="0"/>
                </a:moveTo>
                <a:lnTo>
                  <a:pt x="0" y="80644"/>
                </a:lnTo>
              </a:path>
            </a:pathLst>
          </a:custGeom>
          <a:ln w="12699">
            <a:solidFill>
              <a:srgbClr val="000000"/>
            </a:solidFill>
          </a:ln>
        </p:spPr>
        <p:txBody>
          <a:bodyPr wrap="square" lIns="0" tIns="0" rIns="0" bIns="0" rtlCol="0"/>
          <a:lstStyle/>
          <a:p>
            <a:endParaRPr sz="1588"/>
          </a:p>
        </p:txBody>
      </p:sp>
      <p:sp>
        <p:nvSpPr>
          <p:cNvPr id="34" name="object 34"/>
          <p:cNvSpPr/>
          <p:nvPr/>
        </p:nvSpPr>
        <p:spPr>
          <a:xfrm>
            <a:off x="6210975" y="3548062"/>
            <a:ext cx="0" cy="84044"/>
          </a:xfrm>
          <a:custGeom>
            <a:avLst/>
            <a:gdLst/>
            <a:ahLst/>
            <a:cxnLst/>
            <a:rect l="l" t="t" r="r" b="b"/>
            <a:pathLst>
              <a:path h="95250">
                <a:moveTo>
                  <a:pt x="0" y="0"/>
                </a:moveTo>
                <a:lnTo>
                  <a:pt x="0" y="95249"/>
                </a:lnTo>
              </a:path>
            </a:pathLst>
          </a:custGeom>
          <a:ln w="12699">
            <a:solidFill>
              <a:srgbClr val="000000"/>
            </a:solidFill>
          </a:ln>
        </p:spPr>
        <p:txBody>
          <a:bodyPr wrap="square" lIns="0" tIns="0" rIns="0" bIns="0" rtlCol="0"/>
          <a:lstStyle/>
          <a:p>
            <a:endParaRPr sz="1588"/>
          </a:p>
        </p:txBody>
      </p:sp>
      <p:sp>
        <p:nvSpPr>
          <p:cNvPr id="35" name="object 35"/>
          <p:cNvSpPr/>
          <p:nvPr/>
        </p:nvSpPr>
        <p:spPr>
          <a:xfrm>
            <a:off x="6177357" y="3587283"/>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
        <p:nvSpPr>
          <p:cNvPr id="36" name="object 36"/>
          <p:cNvSpPr/>
          <p:nvPr/>
        </p:nvSpPr>
        <p:spPr>
          <a:xfrm>
            <a:off x="6707535" y="2980764"/>
            <a:ext cx="497541" cy="568138"/>
          </a:xfrm>
          <a:custGeom>
            <a:avLst/>
            <a:gdLst/>
            <a:ahLst/>
            <a:cxnLst/>
            <a:rect l="l" t="t" r="r" b="b"/>
            <a:pathLst>
              <a:path w="563879" h="643889">
                <a:moveTo>
                  <a:pt x="0" y="0"/>
                </a:moveTo>
                <a:lnTo>
                  <a:pt x="563562" y="0"/>
                </a:lnTo>
                <a:lnTo>
                  <a:pt x="563562" y="643466"/>
                </a:lnTo>
                <a:lnTo>
                  <a:pt x="0" y="643466"/>
                </a:lnTo>
                <a:lnTo>
                  <a:pt x="0" y="0"/>
                </a:lnTo>
                <a:close/>
              </a:path>
            </a:pathLst>
          </a:custGeom>
          <a:ln w="12699">
            <a:solidFill>
              <a:srgbClr val="000000"/>
            </a:solidFill>
          </a:ln>
        </p:spPr>
        <p:txBody>
          <a:bodyPr wrap="square" lIns="0" tIns="0" rIns="0" bIns="0" rtlCol="0"/>
          <a:lstStyle/>
          <a:p>
            <a:endParaRPr sz="1588"/>
          </a:p>
        </p:txBody>
      </p:sp>
      <p:sp>
        <p:nvSpPr>
          <p:cNvPr id="37" name="object 37"/>
          <p:cNvSpPr/>
          <p:nvPr/>
        </p:nvSpPr>
        <p:spPr>
          <a:xfrm>
            <a:off x="6707535" y="3051734"/>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38" name="object 38"/>
          <p:cNvSpPr/>
          <p:nvPr/>
        </p:nvSpPr>
        <p:spPr>
          <a:xfrm>
            <a:off x="6707535" y="3122705"/>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39" name="object 39"/>
          <p:cNvSpPr/>
          <p:nvPr/>
        </p:nvSpPr>
        <p:spPr>
          <a:xfrm>
            <a:off x="6707535" y="3193676"/>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40" name="object 40"/>
          <p:cNvSpPr/>
          <p:nvPr/>
        </p:nvSpPr>
        <p:spPr>
          <a:xfrm>
            <a:off x="6707535" y="3264647"/>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41" name="object 41"/>
          <p:cNvSpPr/>
          <p:nvPr/>
        </p:nvSpPr>
        <p:spPr>
          <a:xfrm>
            <a:off x="6707535" y="3335617"/>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42" name="object 42"/>
          <p:cNvSpPr/>
          <p:nvPr/>
        </p:nvSpPr>
        <p:spPr>
          <a:xfrm>
            <a:off x="6707535" y="3406587"/>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43" name="object 43"/>
          <p:cNvSpPr/>
          <p:nvPr/>
        </p:nvSpPr>
        <p:spPr>
          <a:xfrm>
            <a:off x="6707535" y="3477559"/>
            <a:ext cx="497541" cy="0"/>
          </a:xfrm>
          <a:custGeom>
            <a:avLst/>
            <a:gdLst/>
            <a:ahLst/>
            <a:cxnLst/>
            <a:rect l="l" t="t" r="r" b="b"/>
            <a:pathLst>
              <a:path w="563879">
                <a:moveTo>
                  <a:pt x="0" y="0"/>
                </a:moveTo>
                <a:lnTo>
                  <a:pt x="563562" y="0"/>
                </a:lnTo>
              </a:path>
            </a:pathLst>
          </a:custGeom>
          <a:ln w="12699">
            <a:solidFill>
              <a:srgbClr val="000000"/>
            </a:solidFill>
          </a:ln>
        </p:spPr>
        <p:txBody>
          <a:bodyPr wrap="square" lIns="0" tIns="0" rIns="0" bIns="0" rtlCol="0"/>
          <a:lstStyle/>
          <a:p>
            <a:endParaRPr sz="1588"/>
          </a:p>
        </p:txBody>
      </p:sp>
      <p:sp>
        <p:nvSpPr>
          <p:cNvPr id="44" name="object 44"/>
          <p:cNvSpPr/>
          <p:nvPr/>
        </p:nvSpPr>
        <p:spPr>
          <a:xfrm>
            <a:off x="6956166" y="2980764"/>
            <a:ext cx="0" cy="568138"/>
          </a:xfrm>
          <a:custGeom>
            <a:avLst/>
            <a:gdLst/>
            <a:ahLst/>
            <a:cxnLst/>
            <a:rect l="l" t="t" r="r" b="b"/>
            <a:pathLst>
              <a:path h="643889">
                <a:moveTo>
                  <a:pt x="0" y="0"/>
                </a:moveTo>
                <a:lnTo>
                  <a:pt x="0" y="643466"/>
                </a:lnTo>
              </a:path>
            </a:pathLst>
          </a:custGeom>
          <a:ln w="12699">
            <a:solidFill>
              <a:srgbClr val="000000"/>
            </a:solidFill>
          </a:ln>
        </p:spPr>
        <p:txBody>
          <a:bodyPr wrap="square" lIns="0" tIns="0" rIns="0" bIns="0" rtlCol="0"/>
          <a:lstStyle/>
          <a:p>
            <a:endParaRPr sz="1588"/>
          </a:p>
        </p:txBody>
      </p:sp>
      <p:sp>
        <p:nvSpPr>
          <p:cNvPr id="45" name="object 45"/>
          <p:cNvSpPr/>
          <p:nvPr/>
        </p:nvSpPr>
        <p:spPr>
          <a:xfrm>
            <a:off x="6707535" y="3654985"/>
            <a:ext cx="497541" cy="71157"/>
          </a:xfrm>
          <a:custGeom>
            <a:avLst/>
            <a:gdLst/>
            <a:ahLst/>
            <a:cxnLst/>
            <a:rect l="l" t="t" r="r" b="b"/>
            <a:pathLst>
              <a:path w="563879" h="80645">
                <a:moveTo>
                  <a:pt x="0" y="0"/>
                </a:moveTo>
                <a:lnTo>
                  <a:pt x="563562" y="0"/>
                </a:lnTo>
                <a:lnTo>
                  <a:pt x="563562" y="80432"/>
                </a:lnTo>
                <a:lnTo>
                  <a:pt x="0" y="80432"/>
                </a:lnTo>
                <a:lnTo>
                  <a:pt x="0" y="0"/>
                </a:lnTo>
                <a:close/>
              </a:path>
            </a:pathLst>
          </a:custGeom>
          <a:ln w="12699">
            <a:solidFill>
              <a:srgbClr val="000000"/>
            </a:solidFill>
          </a:ln>
        </p:spPr>
        <p:txBody>
          <a:bodyPr wrap="square" lIns="0" tIns="0" rIns="0" bIns="0" rtlCol="0"/>
          <a:lstStyle/>
          <a:p>
            <a:endParaRPr sz="1588"/>
          </a:p>
        </p:txBody>
      </p:sp>
      <p:sp>
        <p:nvSpPr>
          <p:cNvPr id="46" name="object 46"/>
          <p:cNvSpPr/>
          <p:nvPr/>
        </p:nvSpPr>
        <p:spPr>
          <a:xfrm>
            <a:off x="6956166" y="3654985"/>
            <a:ext cx="0" cy="71157"/>
          </a:xfrm>
          <a:custGeom>
            <a:avLst/>
            <a:gdLst/>
            <a:ahLst/>
            <a:cxnLst/>
            <a:rect l="l" t="t" r="r" b="b"/>
            <a:pathLst>
              <a:path h="80645">
                <a:moveTo>
                  <a:pt x="0" y="0"/>
                </a:moveTo>
                <a:lnTo>
                  <a:pt x="0" y="80432"/>
                </a:lnTo>
              </a:path>
            </a:pathLst>
          </a:custGeom>
          <a:ln w="12699">
            <a:solidFill>
              <a:srgbClr val="000000"/>
            </a:solidFill>
          </a:ln>
        </p:spPr>
        <p:txBody>
          <a:bodyPr wrap="square" lIns="0" tIns="0" rIns="0" bIns="0" rtlCol="0"/>
          <a:lstStyle/>
          <a:p>
            <a:endParaRPr sz="1588"/>
          </a:p>
        </p:txBody>
      </p:sp>
      <p:sp>
        <p:nvSpPr>
          <p:cNvPr id="47" name="object 47"/>
          <p:cNvSpPr/>
          <p:nvPr/>
        </p:nvSpPr>
        <p:spPr>
          <a:xfrm>
            <a:off x="6956166" y="3548763"/>
            <a:ext cx="0" cy="84044"/>
          </a:xfrm>
          <a:custGeom>
            <a:avLst/>
            <a:gdLst/>
            <a:ahLst/>
            <a:cxnLst/>
            <a:rect l="l" t="t" r="r" b="b"/>
            <a:pathLst>
              <a:path h="95250">
                <a:moveTo>
                  <a:pt x="0" y="0"/>
                </a:moveTo>
                <a:lnTo>
                  <a:pt x="0" y="95249"/>
                </a:lnTo>
              </a:path>
            </a:pathLst>
          </a:custGeom>
          <a:ln w="12699">
            <a:solidFill>
              <a:srgbClr val="000000"/>
            </a:solidFill>
          </a:ln>
        </p:spPr>
        <p:txBody>
          <a:bodyPr wrap="square" lIns="0" tIns="0" rIns="0" bIns="0" rtlCol="0"/>
          <a:lstStyle/>
          <a:p>
            <a:endParaRPr sz="1588"/>
          </a:p>
        </p:txBody>
      </p:sp>
      <p:sp>
        <p:nvSpPr>
          <p:cNvPr id="48" name="object 48"/>
          <p:cNvSpPr/>
          <p:nvPr/>
        </p:nvSpPr>
        <p:spPr>
          <a:xfrm>
            <a:off x="6922548" y="3587983"/>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
        <p:nvSpPr>
          <p:cNvPr id="49" name="object 49"/>
          <p:cNvSpPr/>
          <p:nvPr/>
        </p:nvSpPr>
        <p:spPr>
          <a:xfrm>
            <a:off x="4684874" y="2696415"/>
            <a:ext cx="461122" cy="71718"/>
          </a:xfrm>
          <a:custGeom>
            <a:avLst/>
            <a:gdLst/>
            <a:ahLst/>
            <a:cxnLst/>
            <a:rect l="l" t="t" r="r" b="b"/>
            <a:pathLst>
              <a:path w="522604" h="81280">
                <a:moveTo>
                  <a:pt x="0" y="0"/>
                </a:moveTo>
                <a:lnTo>
                  <a:pt x="522287" y="0"/>
                </a:lnTo>
                <a:lnTo>
                  <a:pt x="522287" y="80962"/>
                </a:lnTo>
                <a:lnTo>
                  <a:pt x="0" y="80962"/>
                </a:lnTo>
                <a:lnTo>
                  <a:pt x="0" y="0"/>
                </a:lnTo>
                <a:close/>
              </a:path>
            </a:pathLst>
          </a:custGeom>
          <a:ln w="12699">
            <a:solidFill>
              <a:srgbClr val="000000"/>
            </a:solidFill>
          </a:ln>
        </p:spPr>
        <p:txBody>
          <a:bodyPr wrap="square" lIns="0" tIns="0" rIns="0" bIns="0" rtlCol="0"/>
          <a:lstStyle/>
          <a:p>
            <a:endParaRPr sz="1588"/>
          </a:p>
        </p:txBody>
      </p:sp>
      <p:sp>
        <p:nvSpPr>
          <p:cNvPr id="50" name="object 50"/>
          <p:cNvSpPr/>
          <p:nvPr/>
        </p:nvSpPr>
        <p:spPr>
          <a:xfrm>
            <a:off x="5003918" y="2696415"/>
            <a:ext cx="0" cy="71718"/>
          </a:xfrm>
          <a:custGeom>
            <a:avLst/>
            <a:gdLst/>
            <a:ahLst/>
            <a:cxnLst/>
            <a:rect l="l" t="t" r="r" b="b"/>
            <a:pathLst>
              <a:path h="81280">
                <a:moveTo>
                  <a:pt x="0" y="0"/>
                </a:moveTo>
                <a:lnTo>
                  <a:pt x="0" y="80962"/>
                </a:lnTo>
              </a:path>
            </a:pathLst>
          </a:custGeom>
          <a:ln w="12699">
            <a:solidFill>
              <a:srgbClr val="000000"/>
            </a:solidFill>
          </a:ln>
        </p:spPr>
        <p:txBody>
          <a:bodyPr wrap="square" lIns="0" tIns="0" rIns="0" bIns="0" rtlCol="0"/>
          <a:lstStyle/>
          <a:p>
            <a:endParaRPr sz="1588"/>
          </a:p>
        </p:txBody>
      </p:sp>
      <p:sp>
        <p:nvSpPr>
          <p:cNvPr id="51" name="object 51"/>
          <p:cNvSpPr/>
          <p:nvPr/>
        </p:nvSpPr>
        <p:spPr>
          <a:xfrm>
            <a:off x="5287190" y="2980764"/>
            <a:ext cx="36419" cy="35859"/>
          </a:xfrm>
          <a:custGeom>
            <a:avLst/>
            <a:gdLst/>
            <a:ahLst/>
            <a:cxnLst/>
            <a:rect l="l" t="t" r="r" b="b"/>
            <a:pathLst>
              <a:path w="41275" h="40639">
                <a:moveTo>
                  <a:pt x="41274" y="0"/>
                </a:moveTo>
                <a:lnTo>
                  <a:pt x="0" y="40183"/>
                </a:lnTo>
              </a:path>
            </a:pathLst>
          </a:custGeom>
          <a:ln w="12699">
            <a:solidFill>
              <a:srgbClr val="000000"/>
            </a:solidFill>
          </a:ln>
        </p:spPr>
        <p:txBody>
          <a:bodyPr wrap="square" lIns="0" tIns="0" rIns="0" bIns="0" rtlCol="0"/>
          <a:lstStyle/>
          <a:p>
            <a:endParaRPr sz="1588"/>
          </a:p>
        </p:txBody>
      </p:sp>
      <p:sp>
        <p:nvSpPr>
          <p:cNvPr id="52" name="object 52"/>
          <p:cNvSpPr/>
          <p:nvPr/>
        </p:nvSpPr>
        <p:spPr>
          <a:xfrm>
            <a:off x="5287190" y="3512606"/>
            <a:ext cx="36419" cy="35859"/>
          </a:xfrm>
          <a:custGeom>
            <a:avLst/>
            <a:gdLst/>
            <a:ahLst/>
            <a:cxnLst/>
            <a:rect l="l" t="t" r="r" b="b"/>
            <a:pathLst>
              <a:path w="41275" h="40639">
                <a:moveTo>
                  <a:pt x="41274" y="40183"/>
                </a:moveTo>
                <a:lnTo>
                  <a:pt x="0" y="0"/>
                </a:lnTo>
              </a:path>
            </a:pathLst>
          </a:custGeom>
          <a:ln w="12699">
            <a:solidFill>
              <a:srgbClr val="000000"/>
            </a:solidFill>
          </a:ln>
        </p:spPr>
        <p:txBody>
          <a:bodyPr wrap="square" lIns="0" tIns="0" rIns="0" bIns="0" rtlCol="0"/>
          <a:lstStyle/>
          <a:p>
            <a:endParaRPr sz="1588"/>
          </a:p>
        </p:txBody>
      </p:sp>
      <p:sp>
        <p:nvSpPr>
          <p:cNvPr id="53" name="object 53"/>
          <p:cNvSpPr/>
          <p:nvPr/>
        </p:nvSpPr>
        <p:spPr>
          <a:xfrm>
            <a:off x="5287189" y="3016220"/>
            <a:ext cx="0" cy="496421"/>
          </a:xfrm>
          <a:custGeom>
            <a:avLst/>
            <a:gdLst/>
            <a:ahLst/>
            <a:cxnLst/>
            <a:rect l="l" t="t" r="r" b="b"/>
            <a:pathLst>
              <a:path h="562610">
                <a:moveTo>
                  <a:pt x="0" y="0"/>
                </a:moveTo>
                <a:lnTo>
                  <a:pt x="0" y="562570"/>
                </a:lnTo>
              </a:path>
            </a:pathLst>
          </a:custGeom>
          <a:ln w="12699">
            <a:solidFill>
              <a:srgbClr val="000000"/>
            </a:solidFill>
          </a:ln>
        </p:spPr>
        <p:txBody>
          <a:bodyPr wrap="square" lIns="0" tIns="0" rIns="0" bIns="0" rtlCol="0"/>
          <a:lstStyle/>
          <a:p>
            <a:endParaRPr sz="1588"/>
          </a:p>
        </p:txBody>
      </p:sp>
      <p:sp>
        <p:nvSpPr>
          <p:cNvPr id="54" name="object 54"/>
          <p:cNvSpPr/>
          <p:nvPr/>
        </p:nvSpPr>
        <p:spPr>
          <a:xfrm>
            <a:off x="5074278" y="3263712"/>
            <a:ext cx="190500" cy="0"/>
          </a:xfrm>
          <a:custGeom>
            <a:avLst/>
            <a:gdLst/>
            <a:ahLst/>
            <a:cxnLst/>
            <a:rect l="l" t="t" r="r" b="b"/>
            <a:pathLst>
              <a:path w="215900">
                <a:moveTo>
                  <a:pt x="0" y="0"/>
                </a:moveTo>
                <a:lnTo>
                  <a:pt x="215899" y="0"/>
                </a:lnTo>
              </a:path>
            </a:pathLst>
          </a:custGeom>
          <a:ln w="12699">
            <a:solidFill>
              <a:srgbClr val="000000"/>
            </a:solidFill>
          </a:ln>
        </p:spPr>
        <p:txBody>
          <a:bodyPr wrap="square" lIns="0" tIns="0" rIns="0" bIns="0" rtlCol="0"/>
          <a:lstStyle/>
          <a:p>
            <a:endParaRPr sz="1588"/>
          </a:p>
        </p:txBody>
      </p:sp>
      <p:sp>
        <p:nvSpPr>
          <p:cNvPr id="55" name="object 55"/>
          <p:cNvSpPr/>
          <p:nvPr/>
        </p:nvSpPr>
        <p:spPr>
          <a:xfrm>
            <a:off x="5219954" y="3230096"/>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56" name="object 56"/>
          <p:cNvSpPr/>
          <p:nvPr/>
        </p:nvSpPr>
        <p:spPr>
          <a:xfrm>
            <a:off x="5074278" y="2767853"/>
            <a:ext cx="0" cy="495860"/>
          </a:xfrm>
          <a:custGeom>
            <a:avLst/>
            <a:gdLst/>
            <a:ahLst/>
            <a:cxnLst/>
            <a:rect l="l" t="t" r="r" b="b"/>
            <a:pathLst>
              <a:path h="561975">
                <a:moveTo>
                  <a:pt x="0" y="561974"/>
                </a:moveTo>
                <a:lnTo>
                  <a:pt x="0" y="0"/>
                </a:lnTo>
              </a:path>
            </a:pathLst>
          </a:custGeom>
          <a:ln w="12699">
            <a:solidFill>
              <a:srgbClr val="000000"/>
            </a:solidFill>
          </a:ln>
        </p:spPr>
        <p:txBody>
          <a:bodyPr wrap="square" lIns="0" tIns="0" rIns="0" bIns="0" rtlCol="0"/>
          <a:lstStyle/>
          <a:p>
            <a:endParaRPr sz="1588"/>
          </a:p>
        </p:txBody>
      </p:sp>
      <p:sp>
        <p:nvSpPr>
          <p:cNvPr id="57" name="object 57"/>
          <p:cNvSpPr/>
          <p:nvPr/>
        </p:nvSpPr>
        <p:spPr>
          <a:xfrm>
            <a:off x="4862767" y="3689536"/>
            <a:ext cx="473449" cy="0"/>
          </a:xfrm>
          <a:custGeom>
            <a:avLst/>
            <a:gdLst/>
            <a:ahLst/>
            <a:cxnLst/>
            <a:rect l="l" t="t" r="r" b="b"/>
            <a:pathLst>
              <a:path w="536575">
                <a:moveTo>
                  <a:pt x="0" y="0"/>
                </a:moveTo>
                <a:lnTo>
                  <a:pt x="536574" y="0"/>
                </a:lnTo>
              </a:path>
            </a:pathLst>
          </a:custGeom>
          <a:ln w="12699">
            <a:solidFill>
              <a:srgbClr val="000000"/>
            </a:solidFill>
          </a:ln>
        </p:spPr>
        <p:txBody>
          <a:bodyPr wrap="square" lIns="0" tIns="0" rIns="0" bIns="0" rtlCol="0"/>
          <a:lstStyle/>
          <a:p>
            <a:endParaRPr sz="1588"/>
          </a:p>
        </p:txBody>
      </p:sp>
      <p:sp>
        <p:nvSpPr>
          <p:cNvPr id="58" name="object 58"/>
          <p:cNvSpPr/>
          <p:nvPr/>
        </p:nvSpPr>
        <p:spPr>
          <a:xfrm>
            <a:off x="5291391" y="3655919"/>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59" name="object 59"/>
          <p:cNvSpPr/>
          <p:nvPr/>
        </p:nvSpPr>
        <p:spPr>
          <a:xfrm>
            <a:off x="4862767" y="2767852"/>
            <a:ext cx="0" cy="921684"/>
          </a:xfrm>
          <a:custGeom>
            <a:avLst/>
            <a:gdLst/>
            <a:ahLst/>
            <a:cxnLst/>
            <a:rect l="l" t="t" r="r" b="b"/>
            <a:pathLst>
              <a:path h="1044575">
                <a:moveTo>
                  <a:pt x="0" y="1044574"/>
                </a:moveTo>
                <a:lnTo>
                  <a:pt x="0" y="0"/>
                </a:lnTo>
              </a:path>
            </a:pathLst>
          </a:custGeom>
          <a:ln w="12699">
            <a:solidFill>
              <a:srgbClr val="000000"/>
            </a:solidFill>
          </a:ln>
        </p:spPr>
        <p:txBody>
          <a:bodyPr wrap="square" lIns="0" tIns="0" rIns="0" bIns="0" rtlCol="0"/>
          <a:lstStyle/>
          <a:p>
            <a:endParaRPr sz="1588"/>
          </a:p>
        </p:txBody>
      </p:sp>
      <p:sp>
        <p:nvSpPr>
          <p:cNvPr id="60" name="object 60"/>
          <p:cNvSpPr txBox="1"/>
          <p:nvPr/>
        </p:nvSpPr>
        <p:spPr>
          <a:xfrm>
            <a:off x="4550403" y="2218765"/>
            <a:ext cx="2756647" cy="636667"/>
          </a:xfrm>
          <a:prstGeom prst="rect">
            <a:avLst/>
          </a:prstGeom>
        </p:spPr>
        <p:txBody>
          <a:bodyPr vert="horz" wrap="square" lIns="0" tIns="40341" rIns="0" bIns="0" rtlCol="0">
            <a:spAutoFit/>
          </a:bodyPr>
          <a:lstStyle/>
          <a:p>
            <a:pPr marL="147365">
              <a:spcBef>
                <a:spcPts val="318"/>
              </a:spcBef>
            </a:pPr>
            <a:r>
              <a:rPr sz="1588" b="1" spc="-88" dirty="0">
                <a:latin typeface="Arial"/>
                <a:cs typeface="Arial"/>
              </a:rPr>
              <a:t>address</a:t>
            </a:r>
            <a:endParaRPr sz="1588">
              <a:latin typeface="Arial"/>
              <a:cs typeface="Arial"/>
            </a:endParaRPr>
          </a:p>
          <a:p>
            <a:pPr marL="1768383">
              <a:spcBef>
                <a:spcPts val="212"/>
              </a:spcBef>
            </a:pPr>
            <a:r>
              <a:rPr sz="2118" b="1" spc="-141" dirty="0">
                <a:latin typeface="Arial"/>
                <a:cs typeface="Arial"/>
              </a:rPr>
              <a:t>N</a:t>
            </a:r>
            <a:endParaRPr sz="2118">
              <a:latin typeface="Arial"/>
              <a:cs typeface="Arial"/>
            </a:endParaRPr>
          </a:p>
        </p:txBody>
      </p:sp>
      <p:sp>
        <p:nvSpPr>
          <p:cNvPr id="61" name="object 61"/>
          <p:cNvSpPr txBox="1">
            <a:spLocks noGrp="1"/>
          </p:cNvSpPr>
          <p:nvPr>
            <p:ph type="title"/>
          </p:nvPr>
        </p:nvSpPr>
        <p:spPr>
          <a:xfrm>
            <a:off x="2802285" y="566603"/>
            <a:ext cx="5515641" cy="488916"/>
          </a:xfrm>
          <a:prstGeom prst="rect">
            <a:avLst/>
          </a:prstGeom>
        </p:spPr>
        <p:txBody>
          <a:bodyPr vert="horz" wrap="square" lIns="0" tIns="0" rIns="0" bIns="0" rtlCol="0" anchor="ctr">
            <a:spAutoFit/>
          </a:bodyPr>
          <a:lstStyle/>
          <a:p>
            <a:pPr marL="11206">
              <a:lnSpc>
                <a:spcPct val="100000"/>
              </a:lnSpc>
            </a:pPr>
            <a:r>
              <a:rPr sz="3177" b="1" dirty="0">
                <a:solidFill>
                  <a:srgbClr val="C00000"/>
                </a:solidFill>
                <a:latin typeface="微软雅黑" panose="020B0503020204020204" pitchFamily="34" charset="-122"/>
                <a:ea typeface="微软雅黑" panose="020B0503020204020204" pitchFamily="34" charset="-122"/>
              </a:rPr>
              <a:t>Con</a:t>
            </a:r>
            <a:r>
              <a:rPr lang="en-US" sz="3177" b="1" dirty="0">
                <a:solidFill>
                  <a:srgbClr val="C00000"/>
                </a:solidFill>
                <a:latin typeface="微软雅黑" panose="020B0503020204020204" pitchFamily="34" charset="-122"/>
                <a:ea typeface="微软雅黑" panose="020B0503020204020204" pitchFamily="34" charset="-122"/>
              </a:rPr>
              <a:t>t</a:t>
            </a:r>
            <a:r>
              <a:rPr sz="3177" b="1" dirty="0">
                <a:solidFill>
                  <a:srgbClr val="C00000"/>
                </a:solidFill>
                <a:latin typeface="微软雅黑" panose="020B0503020204020204" pitchFamily="34" charset="-122"/>
                <a:ea typeface="微软雅黑" panose="020B0503020204020204" pitchFamily="34" charset="-122"/>
              </a:rPr>
              <a:t>inuum of Associa</a:t>
            </a:r>
            <a:r>
              <a:rPr lang="en-US" sz="3177" b="1" dirty="0">
                <a:solidFill>
                  <a:srgbClr val="C00000"/>
                </a:solidFill>
                <a:latin typeface="微软雅黑" panose="020B0503020204020204" pitchFamily="34" charset="-122"/>
                <a:ea typeface="微软雅黑" panose="020B0503020204020204" pitchFamily="34" charset="-122"/>
              </a:rPr>
              <a:t>t</a:t>
            </a:r>
            <a:r>
              <a:rPr sz="3177" b="1" dirty="0">
                <a:solidFill>
                  <a:srgbClr val="C00000"/>
                </a:solidFill>
                <a:latin typeface="微软雅黑" panose="020B0503020204020204" pitchFamily="34" charset="-122"/>
                <a:ea typeface="微软雅黑" panose="020B0503020204020204" pitchFamily="34" charset="-122"/>
              </a:rPr>
              <a:t>ivi</a:t>
            </a:r>
            <a:r>
              <a:rPr lang="en-US" sz="3177" b="1" dirty="0">
                <a:solidFill>
                  <a:srgbClr val="C00000"/>
                </a:solidFill>
                <a:latin typeface="微软雅黑" panose="020B0503020204020204" pitchFamily="34" charset="-122"/>
                <a:ea typeface="微软雅黑" panose="020B0503020204020204" pitchFamily="34" charset="-122"/>
              </a:rPr>
              <a:t>t</a:t>
            </a:r>
            <a:r>
              <a:rPr sz="3177" b="1" dirty="0">
                <a:solidFill>
                  <a:srgbClr val="C00000"/>
                </a:solidFill>
                <a:latin typeface="微软雅黑" panose="020B0503020204020204" pitchFamily="34" charset="-122"/>
                <a:ea typeface="微软雅黑" panose="020B0503020204020204" pitchFamily="34" charset="-122"/>
              </a:rPr>
              <a:t>y</a:t>
            </a:r>
          </a:p>
        </p:txBody>
      </p:sp>
      <p:sp>
        <p:nvSpPr>
          <p:cNvPr id="62" name="object 62"/>
          <p:cNvSpPr/>
          <p:nvPr/>
        </p:nvSpPr>
        <p:spPr>
          <a:xfrm>
            <a:off x="2398873" y="2218766"/>
            <a:ext cx="1949824" cy="1815353"/>
          </a:xfrm>
          <a:custGeom>
            <a:avLst/>
            <a:gdLst/>
            <a:ahLst/>
            <a:cxnLst/>
            <a:rect l="l" t="t" r="r" b="b"/>
            <a:pathLst>
              <a:path w="2209800" h="2057400">
                <a:moveTo>
                  <a:pt x="0" y="0"/>
                </a:moveTo>
                <a:lnTo>
                  <a:pt x="2209799" y="0"/>
                </a:lnTo>
                <a:lnTo>
                  <a:pt x="2209799" y="2057400"/>
                </a:lnTo>
                <a:lnTo>
                  <a:pt x="0" y="2057400"/>
                </a:lnTo>
                <a:lnTo>
                  <a:pt x="0" y="0"/>
                </a:lnTo>
                <a:close/>
              </a:path>
            </a:pathLst>
          </a:custGeom>
          <a:solidFill>
            <a:srgbClr val="D6D7FF"/>
          </a:solidFill>
        </p:spPr>
        <p:txBody>
          <a:bodyPr wrap="square" lIns="0" tIns="0" rIns="0" bIns="0" rtlCol="0"/>
          <a:lstStyle/>
          <a:p>
            <a:endParaRPr sz="1588"/>
          </a:p>
        </p:txBody>
      </p:sp>
      <p:sp>
        <p:nvSpPr>
          <p:cNvPr id="63" name="object 63"/>
          <p:cNvSpPr/>
          <p:nvPr/>
        </p:nvSpPr>
        <p:spPr>
          <a:xfrm>
            <a:off x="3205697" y="2689412"/>
            <a:ext cx="941294" cy="134471"/>
          </a:xfrm>
          <a:custGeom>
            <a:avLst/>
            <a:gdLst/>
            <a:ahLst/>
            <a:cxnLst/>
            <a:rect l="l" t="t" r="r" b="b"/>
            <a:pathLst>
              <a:path w="1066800" h="152400">
                <a:moveTo>
                  <a:pt x="0" y="0"/>
                </a:moveTo>
                <a:lnTo>
                  <a:pt x="1066799" y="0"/>
                </a:lnTo>
                <a:lnTo>
                  <a:pt x="1066799" y="152399"/>
                </a:lnTo>
                <a:lnTo>
                  <a:pt x="0" y="152399"/>
                </a:lnTo>
                <a:lnTo>
                  <a:pt x="0" y="0"/>
                </a:lnTo>
                <a:close/>
              </a:path>
            </a:pathLst>
          </a:custGeom>
          <a:ln w="12699">
            <a:solidFill>
              <a:srgbClr val="000000"/>
            </a:solidFill>
          </a:ln>
        </p:spPr>
        <p:txBody>
          <a:bodyPr wrap="square" lIns="0" tIns="0" rIns="0" bIns="0" rtlCol="0"/>
          <a:lstStyle/>
          <a:p>
            <a:endParaRPr sz="1588"/>
          </a:p>
        </p:txBody>
      </p:sp>
      <p:sp>
        <p:nvSpPr>
          <p:cNvPr id="64" name="object 64"/>
          <p:cNvSpPr/>
          <p:nvPr/>
        </p:nvSpPr>
        <p:spPr>
          <a:xfrm>
            <a:off x="3676344" y="2689412"/>
            <a:ext cx="0" cy="134471"/>
          </a:xfrm>
          <a:custGeom>
            <a:avLst/>
            <a:gdLst/>
            <a:ahLst/>
            <a:cxnLst/>
            <a:rect l="l" t="t" r="r" b="b"/>
            <a:pathLst>
              <a:path h="152400">
                <a:moveTo>
                  <a:pt x="0" y="0"/>
                </a:moveTo>
                <a:lnTo>
                  <a:pt x="0" y="152399"/>
                </a:lnTo>
              </a:path>
            </a:pathLst>
          </a:custGeom>
          <a:ln w="12699">
            <a:solidFill>
              <a:srgbClr val="000000"/>
            </a:solidFill>
          </a:ln>
        </p:spPr>
        <p:txBody>
          <a:bodyPr wrap="square" lIns="0" tIns="0" rIns="0" bIns="0" rtlCol="0"/>
          <a:lstStyle/>
          <a:p>
            <a:endParaRPr sz="1588"/>
          </a:p>
        </p:txBody>
      </p:sp>
      <p:sp>
        <p:nvSpPr>
          <p:cNvPr id="65" name="object 65"/>
          <p:cNvSpPr/>
          <p:nvPr/>
        </p:nvSpPr>
        <p:spPr>
          <a:xfrm>
            <a:off x="3205697" y="2958353"/>
            <a:ext cx="941294" cy="134471"/>
          </a:xfrm>
          <a:custGeom>
            <a:avLst/>
            <a:gdLst/>
            <a:ahLst/>
            <a:cxnLst/>
            <a:rect l="l" t="t" r="r" b="b"/>
            <a:pathLst>
              <a:path w="1066800" h="152400">
                <a:moveTo>
                  <a:pt x="0" y="0"/>
                </a:moveTo>
                <a:lnTo>
                  <a:pt x="1066799" y="0"/>
                </a:lnTo>
                <a:lnTo>
                  <a:pt x="1066799" y="152399"/>
                </a:lnTo>
                <a:lnTo>
                  <a:pt x="0" y="152399"/>
                </a:lnTo>
                <a:lnTo>
                  <a:pt x="0" y="0"/>
                </a:lnTo>
                <a:close/>
              </a:path>
            </a:pathLst>
          </a:custGeom>
          <a:ln w="12699">
            <a:solidFill>
              <a:srgbClr val="000000"/>
            </a:solidFill>
          </a:ln>
        </p:spPr>
        <p:txBody>
          <a:bodyPr wrap="square" lIns="0" tIns="0" rIns="0" bIns="0" rtlCol="0"/>
          <a:lstStyle/>
          <a:p>
            <a:endParaRPr sz="1588"/>
          </a:p>
        </p:txBody>
      </p:sp>
      <p:sp>
        <p:nvSpPr>
          <p:cNvPr id="66" name="object 66"/>
          <p:cNvSpPr/>
          <p:nvPr/>
        </p:nvSpPr>
        <p:spPr>
          <a:xfrm>
            <a:off x="3676344" y="2958353"/>
            <a:ext cx="0" cy="134471"/>
          </a:xfrm>
          <a:custGeom>
            <a:avLst/>
            <a:gdLst/>
            <a:ahLst/>
            <a:cxnLst/>
            <a:rect l="l" t="t" r="r" b="b"/>
            <a:pathLst>
              <a:path h="152400">
                <a:moveTo>
                  <a:pt x="0" y="0"/>
                </a:moveTo>
                <a:lnTo>
                  <a:pt x="0" y="152399"/>
                </a:lnTo>
              </a:path>
            </a:pathLst>
          </a:custGeom>
          <a:ln w="12699">
            <a:solidFill>
              <a:srgbClr val="000000"/>
            </a:solidFill>
          </a:ln>
        </p:spPr>
        <p:txBody>
          <a:bodyPr wrap="square" lIns="0" tIns="0" rIns="0" bIns="0" rtlCol="0"/>
          <a:lstStyle/>
          <a:p>
            <a:endParaRPr sz="1588"/>
          </a:p>
        </p:txBody>
      </p:sp>
      <p:sp>
        <p:nvSpPr>
          <p:cNvPr id="67" name="object 67"/>
          <p:cNvSpPr/>
          <p:nvPr/>
        </p:nvSpPr>
        <p:spPr>
          <a:xfrm>
            <a:off x="3205697" y="3429000"/>
            <a:ext cx="941294" cy="134471"/>
          </a:xfrm>
          <a:custGeom>
            <a:avLst/>
            <a:gdLst/>
            <a:ahLst/>
            <a:cxnLst/>
            <a:rect l="l" t="t" r="r" b="b"/>
            <a:pathLst>
              <a:path w="1066800" h="152400">
                <a:moveTo>
                  <a:pt x="0" y="0"/>
                </a:moveTo>
                <a:lnTo>
                  <a:pt x="1066799" y="0"/>
                </a:lnTo>
                <a:lnTo>
                  <a:pt x="1066799" y="152399"/>
                </a:lnTo>
                <a:lnTo>
                  <a:pt x="0" y="152399"/>
                </a:lnTo>
                <a:lnTo>
                  <a:pt x="0" y="0"/>
                </a:lnTo>
                <a:close/>
              </a:path>
            </a:pathLst>
          </a:custGeom>
          <a:ln w="12699">
            <a:solidFill>
              <a:srgbClr val="000000"/>
            </a:solidFill>
          </a:ln>
        </p:spPr>
        <p:txBody>
          <a:bodyPr wrap="square" lIns="0" tIns="0" rIns="0" bIns="0" rtlCol="0"/>
          <a:lstStyle/>
          <a:p>
            <a:endParaRPr sz="1588"/>
          </a:p>
        </p:txBody>
      </p:sp>
      <p:sp>
        <p:nvSpPr>
          <p:cNvPr id="68" name="object 68"/>
          <p:cNvSpPr/>
          <p:nvPr/>
        </p:nvSpPr>
        <p:spPr>
          <a:xfrm>
            <a:off x="3676344" y="3429000"/>
            <a:ext cx="0" cy="134471"/>
          </a:xfrm>
          <a:custGeom>
            <a:avLst/>
            <a:gdLst/>
            <a:ahLst/>
            <a:cxnLst/>
            <a:rect l="l" t="t" r="r" b="b"/>
            <a:pathLst>
              <a:path h="152400">
                <a:moveTo>
                  <a:pt x="0" y="0"/>
                </a:moveTo>
                <a:lnTo>
                  <a:pt x="0" y="152399"/>
                </a:lnTo>
              </a:path>
            </a:pathLst>
          </a:custGeom>
          <a:ln w="12699">
            <a:solidFill>
              <a:srgbClr val="000000"/>
            </a:solidFill>
          </a:ln>
        </p:spPr>
        <p:txBody>
          <a:bodyPr wrap="square" lIns="0" tIns="0" rIns="0" bIns="0" rtlCol="0"/>
          <a:lstStyle/>
          <a:p>
            <a:endParaRPr sz="1588"/>
          </a:p>
        </p:txBody>
      </p:sp>
      <p:sp>
        <p:nvSpPr>
          <p:cNvPr id="69" name="object 69"/>
          <p:cNvSpPr/>
          <p:nvPr/>
        </p:nvSpPr>
        <p:spPr>
          <a:xfrm>
            <a:off x="3474638" y="3227295"/>
            <a:ext cx="67235" cy="67235"/>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0D2A9"/>
          </a:solidFill>
        </p:spPr>
        <p:txBody>
          <a:bodyPr wrap="square" lIns="0" tIns="0" rIns="0" bIns="0" rtlCol="0"/>
          <a:lstStyle/>
          <a:p>
            <a:endParaRPr sz="1588"/>
          </a:p>
        </p:txBody>
      </p:sp>
      <p:sp>
        <p:nvSpPr>
          <p:cNvPr id="70" name="object 70"/>
          <p:cNvSpPr/>
          <p:nvPr/>
        </p:nvSpPr>
        <p:spPr>
          <a:xfrm>
            <a:off x="3474638" y="3227294"/>
            <a:ext cx="67235" cy="67235"/>
          </a:xfrm>
          <a:custGeom>
            <a:avLst/>
            <a:gdLst/>
            <a:ahLst/>
            <a:cxnLst/>
            <a:rect l="l" t="t" r="r" b="b"/>
            <a:pathLst>
              <a:path w="76200" h="76200">
                <a:moveTo>
                  <a:pt x="0" y="38099"/>
                </a:moveTo>
                <a:lnTo>
                  <a:pt x="2994" y="23269"/>
                </a:lnTo>
                <a:lnTo>
                  <a:pt x="11159" y="11159"/>
                </a:lnTo>
                <a:lnTo>
                  <a:pt x="23269" y="2994"/>
                </a:lnTo>
                <a:lnTo>
                  <a:pt x="38099" y="0"/>
                </a:lnTo>
                <a:lnTo>
                  <a:pt x="52930" y="2994"/>
                </a:lnTo>
                <a:lnTo>
                  <a:pt x="65040" y="11159"/>
                </a:lnTo>
                <a:lnTo>
                  <a:pt x="73205" y="23269"/>
                </a:lnTo>
                <a:lnTo>
                  <a:pt x="76199" y="38099"/>
                </a:lnTo>
                <a:lnTo>
                  <a:pt x="73205" y="52930"/>
                </a:lnTo>
                <a:lnTo>
                  <a:pt x="65040" y="65040"/>
                </a:lnTo>
                <a:lnTo>
                  <a:pt x="52930" y="73205"/>
                </a:lnTo>
                <a:lnTo>
                  <a:pt x="38099" y="76199"/>
                </a:lnTo>
                <a:lnTo>
                  <a:pt x="23269" y="73205"/>
                </a:lnTo>
                <a:lnTo>
                  <a:pt x="11159" y="65040"/>
                </a:lnTo>
                <a:lnTo>
                  <a:pt x="2994" y="52930"/>
                </a:lnTo>
                <a:lnTo>
                  <a:pt x="0" y="38099"/>
                </a:lnTo>
                <a:close/>
              </a:path>
            </a:pathLst>
          </a:custGeom>
          <a:ln w="12699">
            <a:solidFill>
              <a:srgbClr val="000000"/>
            </a:solidFill>
          </a:ln>
        </p:spPr>
        <p:txBody>
          <a:bodyPr wrap="square" lIns="0" tIns="0" rIns="0" bIns="0" rtlCol="0"/>
          <a:lstStyle/>
          <a:p>
            <a:endParaRPr sz="1588"/>
          </a:p>
        </p:txBody>
      </p:sp>
      <p:sp>
        <p:nvSpPr>
          <p:cNvPr id="71" name="object 71"/>
          <p:cNvSpPr/>
          <p:nvPr/>
        </p:nvSpPr>
        <p:spPr>
          <a:xfrm>
            <a:off x="3609109" y="3227295"/>
            <a:ext cx="67235" cy="67235"/>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0D2A9"/>
          </a:solidFill>
        </p:spPr>
        <p:txBody>
          <a:bodyPr wrap="square" lIns="0" tIns="0" rIns="0" bIns="0" rtlCol="0"/>
          <a:lstStyle/>
          <a:p>
            <a:endParaRPr sz="1588"/>
          </a:p>
        </p:txBody>
      </p:sp>
      <p:sp>
        <p:nvSpPr>
          <p:cNvPr id="72" name="object 72"/>
          <p:cNvSpPr/>
          <p:nvPr/>
        </p:nvSpPr>
        <p:spPr>
          <a:xfrm>
            <a:off x="3609109" y="3227294"/>
            <a:ext cx="67235" cy="67235"/>
          </a:xfrm>
          <a:custGeom>
            <a:avLst/>
            <a:gdLst/>
            <a:ahLst/>
            <a:cxnLst/>
            <a:rect l="l" t="t" r="r" b="b"/>
            <a:pathLst>
              <a:path w="76200" h="76200">
                <a:moveTo>
                  <a:pt x="0" y="38099"/>
                </a:moveTo>
                <a:lnTo>
                  <a:pt x="2994" y="23269"/>
                </a:lnTo>
                <a:lnTo>
                  <a:pt x="11159" y="11159"/>
                </a:lnTo>
                <a:lnTo>
                  <a:pt x="23269" y="2994"/>
                </a:lnTo>
                <a:lnTo>
                  <a:pt x="38099" y="0"/>
                </a:lnTo>
                <a:lnTo>
                  <a:pt x="52930" y="2994"/>
                </a:lnTo>
                <a:lnTo>
                  <a:pt x="65040" y="11159"/>
                </a:lnTo>
                <a:lnTo>
                  <a:pt x="73205" y="23269"/>
                </a:lnTo>
                <a:lnTo>
                  <a:pt x="76199" y="38099"/>
                </a:lnTo>
                <a:lnTo>
                  <a:pt x="73205" y="52930"/>
                </a:lnTo>
                <a:lnTo>
                  <a:pt x="65040" y="65040"/>
                </a:lnTo>
                <a:lnTo>
                  <a:pt x="52930" y="73205"/>
                </a:lnTo>
                <a:lnTo>
                  <a:pt x="38099" y="76199"/>
                </a:lnTo>
                <a:lnTo>
                  <a:pt x="23269" y="73205"/>
                </a:lnTo>
                <a:lnTo>
                  <a:pt x="11159" y="65040"/>
                </a:lnTo>
                <a:lnTo>
                  <a:pt x="2994" y="52930"/>
                </a:lnTo>
                <a:lnTo>
                  <a:pt x="0" y="38099"/>
                </a:lnTo>
                <a:close/>
              </a:path>
            </a:pathLst>
          </a:custGeom>
          <a:ln w="12699">
            <a:solidFill>
              <a:srgbClr val="000000"/>
            </a:solidFill>
          </a:ln>
        </p:spPr>
        <p:txBody>
          <a:bodyPr wrap="square" lIns="0" tIns="0" rIns="0" bIns="0" rtlCol="0"/>
          <a:lstStyle/>
          <a:p>
            <a:endParaRPr sz="1588"/>
          </a:p>
        </p:txBody>
      </p:sp>
      <p:sp>
        <p:nvSpPr>
          <p:cNvPr id="73" name="object 73"/>
          <p:cNvSpPr txBox="1"/>
          <p:nvPr/>
        </p:nvSpPr>
        <p:spPr>
          <a:xfrm>
            <a:off x="2398873" y="2218766"/>
            <a:ext cx="1949824" cy="352989"/>
          </a:xfrm>
          <a:prstGeom prst="rect">
            <a:avLst/>
          </a:prstGeom>
        </p:spPr>
        <p:txBody>
          <a:bodyPr vert="horz" wrap="square" lIns="0" tIns="107576" rIns="0" bIns="0" rtlCol="0">
            <a:spAutoFit/>
          </a:bodyPr>
          <a:lstStyle/>
          <a:p>
            <a:pPr marL="147926">
              <a:spcBef>
                <a:spcPts val="847"/>
              </a:spcBef>
            </a:pPr>
            <a:r>
              <a:rPr sz="1588" b="1" spc="-88" dirty="0">
                <a:latin typeface="Arial"/>
                <a:cs typeface="Arial"/>
              </a:rPr>
              <a:t>address</a:t>
            </a:r>
            <a:endParaRPr sz="1588">
              <a:latin typeface="Arial"/>
              <a:cs typeface="Arial"/>
            </a:endParaRPr>
          </a:p>
        </p:txBody>
      </p:sp>
      <p:sp>
        <p:nvSpPr>
          <p:cNvPr id="74" name="object 74"/>
          <p:cNvSpPr txBox="1"/>
          <p:nvPr/>
        </p:nvSpPr>
        <p:spPr>
          <a:xfrm>
            <a:off x="2602821" y="1747837"/>
            <a:ext cx="1572746" cy="271613"/>
          </a:xfrm>
          <a:prstGeom prst="rect">
            <a:avLst/>
          </a:prstGeom>
        </p:spPr>
        <p:txBody>
          <a:bodyPr vert="horz" wrap="square" lIns="0" tIns="0" rIns="0" bIns="0" rtlCol="0">
            <a:spAutoFit/>
          </a:bodyPr>
          <a:lstStyle/>
          <a:p>
            <a:pPr marL="11206"/>
            <a:r>
              <a:rPr sz="1765" b="1" spc="-154" dirty="0">
                <a:latin typeface="Arial"/>
                <a:cs typeface="Arial"/>
              </a:rPr>
              <a:t>Fully</a:t>
            </a:r>
            <a:r>
              <a:rPr sz="1765" b="1" spc="-84" dirty="0">
                <a:latin typeface="Arial"/>
                <a:cs typeface="Arial"/>
              </a:rPr>
              <a:t> </a:t>
            </a:r>
            <a:r>
              <a:rPr sz="1765" b="1" spc="-146" dirty="0">
                <a:latin typeface="Arial"/>
                <a:cs typeface="Arial"/>
              </a:rPr>
              <a:t>associa</a:t>
            </a:r>
            <a:r>
              <a:rPr lang="en-US" sz="1765" b="1" spc="-146" dirty="0">
                <a:latin typeface="Arial"/>
                <a:cs typeface="Arial"/>
              </a:rPr>
              <a:t>t</a:t>
            </a:r>
            <a:r>
              <a:rPr sz="1765" b="1" spc="-146" dirty="0">
                <a:latin typeface="Arial"/>
                <a:cs typeface="Arial"/>
              </a:rPr>
              <a:t>ive</a:t>
            </a:r>
            <a:endParaRPr sz="1765" dirty="0">
              <a:latin typeface="Arial"/>
              <a:cs typeface="Arial"/>
            </a:endParaRPr>
          </a:p>
        </p:txBody>
      </p:sp>
      <p:sp>
        <p:nvSpPr>
          <p:cNvPr id="75" name="object 75"/>
          <p:cNvSpPr/>
          <p:nvPr/>
        </p:nvSpPr>
        <p:spPr>
          <a:xfrm>
            <a:off x="3743579" y="3227295"/>
            <a:ext cx="67235" cy="67235"/>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0D2A9"/>
          </a:solidFill>
        </p:spPr>
        <p:txBody>
          <a:bodyPr wrap="square" lIns="0" tIns="0" rIns="0" bIns="0" rtlCol="0"/>
          <a:lstStyle/>
          <a:p>
            <a:endParaRPr sz="1588"/>
          </a:p>
        </p:txBody>
      </p:sp>
      <p:sp>
        <p:nvSpPr>
          <p:cNvPr id="76" name="object 76"/>
          <p:cNvSpPr/>
          <p:nvPr/>
        </p:nvSpPr>
        <p:spPr>
          <a:xfrm>
            <a:off x="3743579" y="3227294"/>
            <a:ext cx="67235" cy="67235"/>
          </a:xfrm>
          <a:custGeom>
            <a:avLst/>
            <a:gdLst/>
            <a:ahLst/>
            <a:cxnLst/>
            <a:rect l="l" t="t" r="r" b="b"/>
            <a:pathLst>
              <a:path w="76200" h="76200">
                <a:moveTo>
                  <a:pt x="0" y="38099"/>
                </a:moveTo>
                <a:lnTo>
                  <a:pt x="2994" y="23269"/>
                </a:lnTo>
                <a:lnTo>
                  <a:pt x="11159" y="11159"/>
                </a:lnTo>
                <a:lnTo>
                  <a:pt x="23269" y="2994"/>
                </a:lnTo>
                <a:lnTo>
                  <a:pt x="38099" y="0"/>
                </a:lnTo>
                <a:lnTo>
                  <a:pt x="52930" y="2994"/>
                </a:lnTo>
                <a:lnTo>
                  <a:pt x="65040" y="11159"/>
                </a:lnTo>
                <a:lnTo>
                  <a:pt x="73205" y="23269"/>
                </a:lnTo>
                <a:lnTo>
                  <a:pt x="76199" y="38099"/>
                </a:lnTo>
                <a:lnTo>
                  <a:pt x="73205" y="52930"/>
                </a:lnTo>
                <a:lnTo>
                  <a:pt x="65040" y="65040"/>
                </a:lnTo>
                <a:lnTo>
                  <a:pt x="52930" y="73205"/>
                </a:lnTo>
                <a:lnTo>
                  <a:pt x="38099" y="76199"/>
                </a:lnTo>
                <a:lnTo>
                  <a:pt x="23269" y="73205"/>
                </a:lnTo>
                <a:lnTo>
                  <a:pt x="11159" y="65040"/>
                </a:lnTo>
                <a:lnTo>
                  <a:pt x="2994" y="52930"/>
                </a:lnTo>
                <a:lnTo>
                  <a:pt x="0" y="38099"/>
                </a:lnTo>
                <a:close/>
              </a:path>
            </a:pathLst>
          </a:custGeom>
          <a:ln w="12699">
            <a:solidFill>
              <a:srgbClr val="000000"/>
            </a:solidFill>
          </a:ln>
        </p:spPr>
        <p:txBody>
          <a:bodyPr wrap="square" lIns="0" tIns="0" rIns="0" bIns="0" rtlCol="0"/>
          <a:lstStyle/>
          <a:p>
            <a:endParaRPr sz="1588"/>
          </a:p>
        </p:txBody>
      </p:sp>
      <p:sp>
        <p:nvSpPr>
          <p:cNvPr id="77" name="object 77"/>
          <p:cNvSpPr/>
          <p:nvPr/>
        </p:nvSpPr>
        <p:spPr>
          <a:xfrm>
            <a:off x="2802285" y="2756646"/>
            <a:ext cx="381000" cy="0"/>
          </a:xfrm>
          <a:custGeom>
            <a:avLst/>
            <a:gdLst/>
            <a:ahLst/>
            <a:cxnLst/>
            <a:rect l="l" t="t" r="r" b="b"/>
            <a:pathLst>
              <a:path w="431800">
                <a:moveTo>
                  <a:pt x="0" y="0"/>
                </a:moveTo>
                <a:lnTo>
                  <a:pt x="431799" y="0"/>
                </a:lnTo>
              </a:path>
            </a:pathLst>
          </a:custGeom>
          <a:ln w="12699">
            <a:solidFill>
              <a:srgbClr val="000000"/>
            </a:solidFill>
          </a:ln>
        </p:spPr>
        <p:txBody>
          <a:bodyPr wrap="square" lIns="0" tIns="0" rIns="0" bIns="0" rtlCol="0"/>
          <a:lstStyle/>
          <a:p>
            <a:endParaRPr sz="1588"/>
          </a:p>
        </p:txBody>
      </p:sp>
      <p:sp>
        <p:nvSpPr>
          <p:cNvPr id="78" name="object 78"/>
          <p:cNvSpPr/>
          <p:nvPr/>
        </p:nvSpPr>
        <p:spPr>
          <a:xfrm>
            <a:off x="3138462" y="2723030"/>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79" name="object 79"/>
          <p:cNvSpPr/>
          <p:nvPr/>
        </p:nvSpPr>
        <p:spPr>
          <a:xfrm>
            <a:off x="2802285" y="3025587"/>
            <a:ext cx="381000" cy="0"/>
          </a:xfrm>
          <a:custGeom>
            <a:avLst/>
            <a:gdLst/>
            <a:ahLst/>
            <a:cxnLst/>
            <a:rect l="l" t="t" r="r" b="b"/>
            <a:pathLst>
              <a:path w="431800">
                <a:moveTo>
                  <a:pt x="0" y="0"/>
                </a:moveTo>
                <a:lnTo>
                  <a:pt x="431799" y="0"/>
                </a:lnTo>
              </a:path>
            </a:pathLst>
          </a:custGeom>
          <a:ln w="12699">
            <a:solidFill>
              <a:srgbClr val="000000"/>
            </a:solidFill>
          </a:ln>
        </p:spPr>
        <p:txBody>
          <a:bodyPr wrap="square" lIns="0" tIns="0" rIns="0" bIns="0" rtlCol="0"/>
          <a:lstStyle/>
          <a:p>
            <a:endParaRPr sz="1588"/>
          </a:p>
        </p:txBody>
      </p:sp>
      <p:sp>
        <p:nvSpPr>
          <p:cNvPr id="80" name="object 80"/>
          <p:cNvSpPr/>
          <p:nvPr/>
        </p:nvSpPr>
        <p:spPr>
          <a:xfrm>
            <a:off x="3138462" y="2991971"/>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81" name="object 81"/>
          <p:cNvSpPr/>
          <p:nvPr/>
        </p:nvSpPr>
        <p:spPr>
          <a:xfrm>
            <a:off x="2802285" y="3496234"/>
            <a:ext cx="381000" cy="0"/>
          </a:xfrm>
          <a:custGeom>
            <a:avLst/>
            <a:gdLst/>
            <a:ahLst/>
            <a:cxnLst/>
            <a:rect l="l" t="t" r="r" b="b"/>
            <a:pathLst>
              <a:path w="431800">
                <a:moveTo>
                  <a:pt x="0" y="0"/>
                </a:moveTo>
                <a:lnTo>
                  <a:pt x="431799" y="0"/>
                </a:lnTo>
              </a:path>
            </a:pathLst>
          </a:custGeom>
          <a:ln w="12699">
            <a:solidFill>
              <a:srgbClr val="000000"/>
            </a:solidFill>
          </a:ln>
        </p:spPr>
        <p:txBody>
          <a:bodyPr wrap="square" lIns="0" tIns="0" rIns="0" bIns="0" rtlCol="0"/>
          <a:lstStyle/>
          <a:p>
            <a:endParaRPr sz="1588"/>
          </a:p>
        </p:txBody>
      </p:sp>
      <p:sp>
        <p:nvSpPr>
          <p:cNvPr id="82" name="object 82"/>
          <p:cNvSpPr/>
          <p:nvPr/>
        </p:nvSpPr>
        <p:spPr>
          <a:xfrm>
            <a:off x="3138462" y="3462618"/>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83" name="object 83"/>
          <p:cNvSpPr/>
          <p:nvPr/>
        </p:nvSpPr>
        <p:spPr>
          <a:xfrm>
            <a:off x="2802285" y="2622176"/>
            <a:ext cx="0" cy="874059"/>
          </a:xfrm>
          <a:custGeom>
            <a:avLst/>
            <a:gdLst/>
            <a:ahLst/>
            <a:cxnLst/>
            <a:rect l="l" t="t" r="r" b="b"/>
            <a:pathLst>
              <a:path h="990600">
                <a:moveTo>
                  <a:pt x="0" y="0"/>
                </a:moveTo>
                <a:lnTo>
                  <a:pt x="0" y="990599"/>
                </a:lnTo>
              </a:path>
            </a:pathLst>
          </a:custGeom>
          <a:ln w="12699">
            <a:solidFill>
              <a:srgbClr val="000000"/>
            </a:solidFill>
          </a:ln>
        </p:spPr>
        <p:txBody>
          <a:bodyPr wrap="square" lIns="0" tIns="0" rIns="0" bIns="0" rtlCol="0"/>
          <a:lstStyle/>
          <a:p>
            <a:endParaRPr sz="1588"/>
          </a:p>
        </p:txBody>
      </p:sp>
      <p:sp>
        <p:nvSpPr>
          <p:cNvPr id="84" name="object 84"/>
          <p:cNvSpPr txBox="1"/>
          <p:nvPr/>
        </p:nvSpPr>
        <p:spPr>
          <a:xfrm>
            <a:off x="2319872" y="4276166"/>
            <a:ext cx="2070847" cy="1016112"/>
          </a:xfrm>
          <a:prstGeom prst="rect">
            <a:avLst/>
          </a:prstGeom>
        </p:spPr>
        <p:txBody>
          <a:bodyPr vert="horz" wrap="square" lIns="0" tIns="0" rIns="0" bIns="0" rtlCol="0">
            <a:spAutoFit/>
          </a:bodyPr>
          <a:lstStyle/>
          <a:p>
            <a:pPr marL="61636" indent="-50429">
              <a:buFont typeface="Arial Narrow"/>
              <a:buChar char="•"/>
              <a:tabLst>
                <a:tab pos="141762" algn="l"/>
              </a:tabLst>
            </a:pPr>
            <a:r>
              <a:rPr sz="1588" b="1" spc="-124" dirty="0">
                <a:latin typeface="Arial"/>
                <a:cs typeface="Arial"/>
              </a:rPr>
              <a:t>compares </a:t>
            </a:r>
            <a:r>
              <a:rPr sz="1588" b="1" spc="-84" dirty="0" err="1">
                <a:latin typeface="Arial"/>
                <a:cs typeface="Arial"/>
              </a:rPr>
              <a:t>addr</a:t>
            </a:r>
            <a:r>
              <a:rPr sz="1588" b="1" spc="-9" dirty="0">
                <a:latin typeface="Arial"/>
                <a:cs typeface="Arial"/>
              </a:rPr>
              <a:t> </a:t>
            </a:r>
            <a:r>
              <a:rPr sz="1588" b="1" spc="-185" dirty="0">
                <a:latin typeface="Arial"/>
                <a:cs typeface="Arial"/>
              </a:rPr>
              <a:t>wi</a:t>
            </a:r>
            <a:r>
              <a:rPr lang="en-US" sz="1588" b="1" spc="-185" dirty="0">
                <a:latin typeface="Arial"/>
                <a:cs typeface="Arial"/>
              </a:rPr>
              <a:t>t</a:t>
            </a:r>
            <a:r>
              <a:rPr sz="1588" b="1" spc="-185" dirty="0">
                <a:latin typeface="Arial"/>
                <a:cs typeface="Arial"/>
              </a:rPr>
              <a:t>h</a:t>
            </a:r>
            <a:endParaRPr sz="1588" dirty="0">
              <a:latin typeface="Arial"/>
              <a:cs typeface="Arial"/>
            </a:endParaRPr>
          </a:p>
          <a:p>
            <a:pPr marL="61075">
              <a:spcBef>
                <a:spcPts val="35"/>
              </a:spcBef>
            </a:pPr>
            <a:r>
              <a:rPr sz="1765" b="1" spc="-93" dirty="0">
                <a:latin typeface="Arial"/>
                <a:cs typeface="Arial"/>
              </a:rPr>
              <a:t>all </a:t>
            </a:r>
            <a:r>
              <a:rPr lang="en-US" sz="1588" b="1" spc="-132" dirty="0">
                <a:latin typeface="Arial"/>
                <a:cs typeface="Arial"/>
              </a:rPr>
              <a:t>t</a:t>
            </a:r>
            <a:r>
              <a:rPr sz="1588" b="1" spc="-132" dirty="0">
                <a:latin typeface="Arial"/>
                <a:cs typeface="Arial"/>
              </a:rPr>
              <a:t>ags</a:t>
            </a:r>
            <a:r>
              <a:rPr sz="1588" b="1" spc="-57" dirty="0">
                <a:latin typeface="Arial"/>
                <a:cs typeface="Arial"/>
              </a:rPr>
              <a:t> </a:t>
            </a:r>
            <a:r>
              <a:rPr sz="1588" b="1" spc="-137" dirty="0">
                <a:latin typeface="Arial"/>
                <a:cs typeface="Arial"/>
              </a:rPr>
              <a:t>simul</a:t>
            </a:r>
            <a:r>
              <a:rPr lang="en-US" sz="1588" b="1" spc="-137" dirty="0">
                <a:latin typeface="Arial"/>
                <a:cs typeface="Arial"/>
              </a:rPr>
              <a:t>t</a:t>
            </a:r>
            <a:r>
              <a:rPr sz="1588" b="1" spc="-137" dirty="0">
                <a:latin typeface="Arial"/>
                <a:cs typeface="Arial"/>
              </a:rPr>
              <a:t>aneously</a:t>
            </a:r>
            <a:endParaRPr sz="1588" dirty="0">
              <a:latin typeface="Arial"/>
              <a:cs typeface="Arial"/>
            </a:endParaRPr>
          </a:p>
          <a:p>
            <a:pPr marL="61636" marR="22972" indent="-50429">
              <a:lnSpc>
                <a:spcPts val="1853"/>
              </a:lnSpc>
              <a:spcBef>
                <a:spcPts val="106"/>
              </a:spcBef>
              <a:buFont typeface="Arial Narrow"/>
              <a:buChar char="•"/>
              <a:tabLst>
                <a:tab pos="141762" algn="l"/>
              </a:tabLst>
            </a:pPr>
            <a:r>
              <a:rPr sz="1588" b="1" spc="-141" dirty="0">
                <a:latin typeface="Arial"/>
                <a:cs typeface="Arial"/>
              </a:rPr>
              <a:t>loca</a:t>
            </a:r>
            <a:r>
              <a:rPr lang="en-US" sz="1588" b="1" spc="-141" dirty="0">
                <a:latin typeface="Arial"/>
                <a:cs typeface="Arial"/>
              </a:rPr>
              <a:t>t</a:t>
            </a:r>
            <a:r>
              <a:rPr sz="1588" b="1" spc="-141" dirty="0">
                <a:latin typeface="Arial"/>
                <a:cs typeface="Arial"/>
              </a:rPr>
              <a:t>ion </a:t>
            </a:r>
            <a:r>
              <a:rPr sz="1588" b="1" spc="-150" dirty="0">
                <a:latin typeface="Arial"/>
                <a:cs typeface="Arial"/>
              </a:rPr>
              <a:t>A </a:t>
            </a:r>
            <a:r>
              <a:rPr sz="1588" b="1" spc="-128" dirty="0">
                <a:latin typeface="Arial"/>
                <a:cs typeface="Arial"/>
              </a:rPr>
              <a:t>can </a:t>
            </a:r>
            <a:r>
              <a:rPr sz="1588" b="1" spc="-176" dirty="0">
                <a:latin typeface="Arial"/>
                <a:cs typeface="Arial"/>
              </a:rPr>
              <a:t>be  </a:t>
            </a:r>
            <a:r>
              <a:rPr sz="1588" b="1" spc="-128" dirty="0">
                <a:latin typeface="Arial"/>
                <a:cs typeface="Arial"/>
              </a:rPr>
              <a:t>s</a:t>
            </a:r>
            <a:r>
              <a:rPr lang="en-US" sz="1588" b="1" spc="-128" dirty="0">
                <a:latin typeface="Arial"/>
                <a:cs typeface="Arial"/>
              </a:rPr>
              <a:t>t</a:t>
            </a:r>
            <a:r>
              <a:rPr sz="1588" b="1" spc="-128" dirty="0">
                <a:latin typeface="Arial"/>
                <a:cs typeface="Arial"/>
              </a:rPr>
              <a:t>ored in </a:t>
            </a:r>
            <a:r>
              <a:rPr sz="1588" b="1" spc="-141" dirty="0">
                <a:latin typeface="Arial"/>
                <a:cs typeface="Arial"/>
              </a:rPr>
              <a:t>any cache</a:t>
            </a:r>
            <a:r>
              <a:rPr sz="1588" b="1" spc="150" dirty="0">
                <a:latin typeface="Arial"/>
                <a:cs typeface="Arial"/>
              </a:rPr>
              <a:t> </a:t>
            </a:r>
            <a:r>
              <a:rPr sz="1588" b="1" spc="-128" dirty="0">
                <a:latin typeface="Arial"/>
                <a:cs typeface="Arial"/>
              </a:rPr>
              <a:t>line</a:t>
            </a:r>
            <a:endParaRPr sz="1588" dirty="0">
              <a:latin typeface="Arial"/>
              <a:cs typeface="Arial"/>
            </a:endParaRPr>
          </a:p>
        </p:txBody>
      </p:sp>
      <p:sp>
        <p:nvSpPr>
          <p:cNvPr id="85" name="object 85"/>
          <p:cNvSpPr/>
          <p:nvPr/>
        </p:nvSpPr>
        <p:spPr>
          <a:xfrm>
            <a:off x="7455528" y="2218765"/>
            <a:ext cx="2353235" cy="1882588"/>
          </a:xfrm>
          <a:custGeom>
            <a:avLst/>
            <a:gdLst/>
            <a:ahLst/>
            <a:cxnLst/>
            <a:rect l="l" t="t" r="r" b="b"/>
            <a:pathLst>
              <a:path w="2667000" h="2133600">
                <a:moveTo>
                  <a:pt x="0" y="0"/>
                </a:moveTo>
                <a:lnTo>
                  <a:pt x="2667000" y="0"/>
                </a:lnTo>
                <a:lnTo>
                  <a:pt x="2667000" y="2133600"/>
                </a:lnTo>
                <a:lnTo>
                  <a:pt x="0" y="2133600"/>
                </a:lnTo>
                <a:lnTo>
                  <a:pt x="0" y="0"/>
                </a:lnTo>
                <a:close/>
              </a:path>
            </a:pathLst>
          </a:custGeom>
          <a:solidFill>
            <a:srgbClr val="D6D7FF"/>
          </a:solidFill>
        </p:spPr>
        <p:txBody>
          <a:bodyPr wrap="square" lIns="0" tIns="0" rIns="0" bIns="0" rtlCol="0"/>
          <a:lstStyle/>
          <a:p>
            <a:endParaRPr sz="1588"/>
          </a:p>
        </p:txBody>
      </p:sp>
      <p:sp>
        <p:nvSpPr>
          <p:cNvPr id="86" name="object 86"/>
          <p:cNvSpPr/>
          <p:nvPr/>
        </p:nvSpPr>
        <p:spPr>
          <a:xfrm>
            <a:off x="8800234" y="2487705"/>
            <a:ext cx="941294" cy="1075765"/>
          </a:xfrm>
          <a:custGeom>
            <a:avLst/>
            <a:gdLst/>
            <a:ahLst/>
            <a:cxnLst/>
            <a:rect l="l" t="t" r="r" b="b"/>
            <a:pathLst>
              <a:path w="1066800" h="1219200">
                <a:moveTo>
                  <a:pt x="0" y="0"/>
                </a:moveTo>
                <a:lnTo>
                  <a:pt x="1066799" y="0"/>
                </a:lnTo>
                <a:lnTo>
                  <a:pt x="1066799" y="1219199"/>
                </a:lnTo>
                <a:lnTo>
                  <a:pt x="0" y="1219199"/>
                </a:lnTo>
                <a:lnTo>
                  <a:pt x="0" y="0"/>
                </a:lnTo>
                <a:close/>
              </a:path>
            </a:pathLst>
          </a:custGeom>
          <a:ln w="12699">
            <a:solidFill>
              <a:srgbClr val="000000"/>
            </a:solidFill>
          </a:ln>
        </p:spPr>
        <p:txBody>
          <a:bodyPr wrap="square" lIns="0" tIns="0" rIns="0" bIns="0" rtlCol="0"/>
          <a:lstStyle/>
          <a:p>
            <a:endParaRPr sz="1588"/>
          </a:p>
        </p:txBody>
      </p:sp>
      <p:sp>
        <p:nvSpPr>
          <p:cNvPr id="87" name="object 87"/>
          <p:cNvSpPr/>
          <p:nvPr/>
        </p:nvSpPr>
        <p:spPr>
          <a:xfrm>
            <a:off x="8800234" y="2622176"/>
            <a:ext cx="941294" cy="0"/>
          </a:xfrm>
          <a:custGeom>
            <a:avLst/>
            <a:gdLst/>
            <a:ahLst/>
            <a:cxnLst/>
            <a:rect l="l" t="t" r="r" b="b"/>
            <a:pathLst>
              <a:path w="1066800">
                <a:moveTo>
                  <a:pt x="0" y="0"/>
                </a:moveTo>
                <a:lnTo>
                  <a:pt x="1066799" y="0"/>
                </a:lnTo>
              </a:path>
            </a:pathLst>
          </a:custGeom>
          <a:ln w="12699">
            <a:solidFill>
              <a:srgbClr val="000000"/>
            </a:solidFill>
          </a:ln>
        </p:spPr>
        <p:txBody>
          <a:bodyPr wrap="square" lIns="0" tIns="0" rIns="0" bIns="0" rtlCol="0"/>
          <a:lstStyle/>
          <a:p>
            <a:endParaRPr sz="1588"/>
          </a:p>
        </p:txBody>
      </p:sp>
      <p:sp>
        <p:nvSpPr>
          <p:cNvPr id="88" name="object 88"/>
          <p:cNvSpPr/>
          <p:nvPr/>
        </p:nvSpPr>
        <p:spPr>
          <a:xfrm>
            <a:off x="8800234" y="2756646"/>
            <a:ext cx="941294" cy="0"/>
          </a:xfrm>
          <a:custGeom>
            <a:avLst/>
            <a:gdLst/>
            <a:ahLst/>
            <a:cxnLst/>
            <a:rect l="l" t="t" r="r" b="b"/>
            <a:pathLst>
              <a:path w="1066800">
                <a:moveTo>
                  <a:pt x="0" y="0"/>
                </a:moveTo>
                <a:lnTo>
                  <a:pt x="1066799" y="0"/>
                </a:lnTo>
              </a:path>
            </a:pathLst>
          </a:custGeom>
          <a:ln w="12699">
            <a:solidFill>
              <a:srgbClr val="000000"/>
            </a:solidFill>
          </a:ln>
        </p:spPr>
        <p:txBody>
          <a:bodyPr wrap="square" lIns="0" tIns="0" rIns="0" bIns="0" rtlCol="0"/>
          <a:lstStyle/>
          <a:p>
            <a:endParaRPr sz="1588"/>
          </a:p>
        </p:txBody>
      </p:sp>
      <p:sp>
        <p:nvSpPr>
          <p:cNvPr id="89" name="object 89"/>
          <p:cNvSpPr/>
          <p:nvPr/>
        </p:nvSpPr>
        <p:spPr>
          <a:xfrm>
            <a:off x="8800234" y="2891117"/>
            <a:ext cx="941294" cy="0"/>
          </a:xfrm>
          <a:custGeom>
            <a:avLst/>
            <a:gdLst/>
            <a:ahLst/>
            <a:cxnLst/>
            <a:rect l="l" t="t" r="r" b="b"/>
            <a:pathLst>
              <a:path w="1066800">
                <a:moveTo>
                  <a:pt x="0" y="0"/>
                </a:moveTo>
                <a:lnTo>
                  <a:pt x="1066799" y="0"/>
                </a:lnTo>
              </a:path>
            </a:pathLst>
          </a:custGeom>
          <a:ln w="12699">
            <a:solidFill>
              <a:srgbClr val="000000"/>
            </a:solidFill>
          </a:ln>
        </p:spPr>
        <p:txBody>
          <a:bodyPr wrap="square" lIns="0" tIns="0" rIns="0" bIns="0" rtlCol="0"/>
          <a:lstStyle/>
          <a:p>
            <a:endParaRPr sz="1588"/>
          </a:p>
        </p:txBody>
      </p:sp>
      <p:sp>
        <p:nvSpPr>
          <p:cNvPr id="90" name="object 90"/>
          <p:cNvSpPr/>
          <p:nvPr/>
        </p:nvSpPr>
        <p:spPr>
          <a:xfrm>
            <a:off x="8800234" y="3025587"/>
            <a:ext cx="941294" cy="0"/>
          </a:xfrm>
          <a:custGeom>
            <a:avLst/>
            <a:gdLst/>
            <a:ahLst/>
            <a:cxnLst/>
            <a:rect l="l" t="t" r="r" b="b"/>
            <a:pathLst>
              <a:path w="1066800">
                <a:moveTo>
                  <a:pt x="0" y="0"/>
                </a:moveTo>
                <a:lnTo>
                  <a:pt x="1066799" y="0"/>
                </a:lnTo>
              </a:path>
            </a:pathLst>
          </a:custGeom>
          <a:ln w="12699">
            <a:solidFill>
              <a:srgbClr val="000000"/>
            </a:solidFill>
          </a:ln>
        </p:spPr>
        <p:txBody>
          <a:bodyPr wrap="square" lIns="0" tIns="0" rIns="0" bIns="0" rtlCol="0"/>
          <a:lstStyle/>
          <a:p>
            <a:endParaRPr sz="1588"/>
          </a:p>
        </p:txBody>
      </p:sp>
      <p:sp>
        <p:nvSpPr>
          <p:cNvPr id="91" name="object 91"/>
          <p:cNvSpPr/>
          <p:nvPr/>
        </p:nvSpPr>
        <p:spPr>
          <a:xfrm>
            <a:off x="8800234" y="3160058"/>
            <a:ext cx="941294" cy="0"/>
          </a:xfrm>
          <a:custGeom>
            <a:avLst/>
            <a:gdLst/>
            <a:ahLst/>
            <a:cxnLst/>
            <a:rect l="l" t="t" r="r" b="b"/>
            <a:pathLst>
              <a:path w="1066800">
                <a:moveTo>
                  <a:pt x="0" y="0"/>
                </a:moveTo>
                <a:lnTo>
                  <a:pt x="1066799" y="0"/>
                </a:lnTo>
              </a:path>
            </a:pathLst>
          </a:custGeom>
          <a:ln w="12699">
            <a:solidFill>
              <a:srgbClr val="000000"/>
            </a:solidFill>
          </a:ln>
        </p:spPr>
        <p:txBody>
          <a:bodyPr wrap="square" lIns="0" tIns="0" rIns="0" bIns="0" rtlCol="0"/>
          <a:lstStyle/>
          <a:p>
            <a:endParaRPr sz="1588"/>
          </a:p>
        </p:txBody>
      </p:sp>
      <p:sp>
        <p:nvSpPr>
          <p:cNvPr id="92" name="object 92"/>
          <p:cNvSpPr/>
          <p:nvPr/>
        </p:nvSpPr>
        <p:spPr>
          <a:xfrm>
            <a:off x="8800234" y="3294529"/>
            <a:ext cx="941294" cy="0"/>
          </a:xfrm>
          <a:custGeom>
            <a:avLst/>
            <a:gdLst/>
            <a:ahLst/>
            <a:cxnLst/>
            <a:rect l="l" t="t" r="r" b="b"/>
            <a:pathLst>
              <a:path w="1066800">
                <a:moveTo>
                  <a:pt x="0" y="0"/>
                </a:moveTo>
                <a:lnTo>
                  <a:pt x="1066799" y="0"/>
                </a:lnTo>
              </a:path>
            </a:pathLst>
          </a:custGeom>
          <a:ln w="12699">
            <a:solidFill>
              <a:srgbClr val="000000"/>
            </a:solidFill>
          </a:ln>
        </p:spPr>
        <p:txBody>
          <a:bodyPr wrap="square" lIns="0" tIns="0" rIns="0" bIns="0" rtlCol="0"/>
          <a:lstStyle/>
          <a:p>
            <a:endParaRPr sz="1588"/>
          </a:p>
        </p:txBody>
      </p:sp>
      <p:sp>
        <p:nvSpPr>
          <p:cNvPr id="93" name="object 93"/>
          <p:cNvSpPr/>
          <p:nvPr/>
        </p:nvSpPr>
        <p:spPr>
          <a:xfrm>
            <a:off x="8800234" y="3428999"/>
            <a:ext cx="941294" cy="0"/>
          </a:xfrm>
          <a:custGeom>
            <a:avLst/>
            <a:gdLst/>
            <a:ahLst/>
            <a:cxnLst/>
            <a:rect l="l" t="t" r="r" b="b"/>
            <a:pathLst>
              <a:path w="1066800">
                <a:moveTo>
                  <a:pt x="0" y="0"/>
                </a:moveTo>
                <a:lnTo>
                  <a:pt x="1066799" y="0"/>
                </a:lnTo>
              </a:path>
            </a:pathLst>
          </a:custGeom>
          <a:ln w="12699">
            <a:solidFill>
              <a:srgbClr val="000000"/>
            </a:solidFill>
          </a:ln>
        </p:spPr>
        <p:txBody>
          <a:bodyPr wrap="square" lIns="0" tIns="0" rIns="0" bIns="0" rtlCol="0"/>
          <a:lstStyle/>
          <a:p>
            <a:endParaRPr sz="1588"/>
          </a:p>
        </p:txBody>
      </p:sp>
      <p:sp>
        <p:nvSpPr>
          <p:cNvPr id="94" name="object 94"/>
          <p:cNvSpPr/>
          <p:nvPr/>
        </p:nvSpPr>
        <p:spPr>
          <a:xfrm>
            <a:off x="9270881" y="2487705"/>
            <a:ext cx="0" cy="1075765"/>
          </a:xfrm>
          <a:custGeom>
            <a:avLst/>
            <a:gdLst/>
            <a:ahLst/>
            <a:cxnLst/>
            <a:rect l="l" t="t" r="r" b="b"/>
            <a:pathLst>
              <a:path h="1219200">
                <a:moveTo>
                  <a:pt x="0" y="0"/>
                </a:moveTo>
                <a:lnTo>
                  <a:pt x="0" y="1219199"/>
                </a:lnTo>
              </a:path>
            </a:pathLst>
          </a:custGeom>
          <a:ln w="12699">
            <a:solidFill>
              <a:srgbClr val="000000"/>
            </a:solidFill>
          </a:ln>
        </p:spPr>
        <p:txBody>
          <a:bodyPr wrap="square" lIns="0" tIns="0" rIns="0" bIns="0" rtlCol="0"/>
          <a:lstStyle/>
          <a:p>
            <a:endParaRPr sz="1588"/>
          </a:p>
        </p:txBody>
      </p:sp>
      <p:sp>
        <p:nvSpPr>
          <p:cNvPr id="95" name="object 95"/>
          <p:cNvSpPr/>
          <p:nvPr/>
        </p:nvSpPr>
        <p:spPr>
          <a:xfrm>
            <a:off x="8800234" y="3765175"/>
            <a:ext cx="941294" cy="134471"/>
          </a:xfrm>
          <a:custGeom>
            <a:avLst/>
            <a:gdLst/>
            <a:ahLst/>
            <a:cxnLst/>
            <a:rect l="l" t="t" r="r" b="b"/>
            <a:pathLst>
              <a:path w="1066800" h="152400">
                <a:moveTo>
                  <a:pt x="0" y="0"/>
                </a:moveTo>
                <a:lnTo>
                  <a:pt x="1066799" y="0"/>
                </a:lnTo>
                <a:lnTo>
                  <a:pt x="1066799" y="152399"/>
                </a:lnTo>
                <a:lnTo>
                  <a:pt x="0" y="152399"/>
                </a:lnTo>
                <a:lnTo>
                  <a:pt x="0" y="0"/>
                </a:lnTo>
                <a:close/>
              </a:path>
            </a:pathLst>
          </a:custGeom>
          <a:ln w="12699">
            <a:solidFill>
              <a:srgbClr val="000000"/>
            </a:solidFill>
          </a:ln>
        </p:spPr>
        <p:txBody>
          <a:bodyPr wrap="square" lIns="0" tIns="0" rIns="0" bIns="0" rtlCol="0"/>
          <a:lstStyle/>
          <a:p>
            <a:endParaRPr sz="1588"/>
          </a:p>
        </p:txBody>
      </p:sp>
      <p:sp>
        <p:nvSpPr>
          <p:cNvPr id="96" name="object 96"/>
          <p:cNvSpPr/>
          <p:nvPr/>
        </p:nvSpPr>
        <p:spPr>
          <a:xfrm>
            <a:off x="9270881" y="3765175"/>
            <a:ext cx="0" cy="134471"/>
          </a:xfrm>
          <a:custGeom>
            <a:avLst/>
            <a:gdLst/>
            <a:ahLst/>
            <a:cxnLst/>
            <a:rect l="l" t="t" r="r" b="b"/>
            <a:pathLst>
              <a:path h="152400">
                <a:moveTo>
                  <a:pt x="0" y="0"/>
                </a:moveTo>
                <a:lnTo>
                  <a:pt x="0" y="152399"/>
                </a:lnTo>
              </a:path>
            </a:pathLst>
          </a:custGeom>
          <a:ln w="12699">
            <a:solidFill>
              <a:srgbClr val="000000"/>
            </a:solidFill>
          </a:ln>
        </p:spPr>
        <p:txBody>
          <a:bodyPr wrap="square" lIns="0" tIns="0" rIns="0" bIns="0" rtlCol="0"/>
          <a:lstStyle/>
          <a:p>
            <a:endParaRPr sz="1588"/>
          </a:p>
        </p:txBody>
      </p:sp>
      <p:sp>
        <p:nvSpPr>
          <p:cNvPr id="97" name="object 97"/>
          <p:cNvSpPr/>
          <p:nvPr/>
        </p:nvSpPr>
        <p:spPr>
          <a:xfrm>
            <a:off x="9270881" y="3563470"/>
            <a:ext cx="0" cy="179294"/>
          </a:xfrm>
          <a:custGeom>
            <a:avLst/>
            <a:gdLst/>
            <a:ahLst/>
            <a:cxnLst/>
            <a:rect l="l" t="t" r="r" b="b"/>
            <a:pathLst>
              <a:path h="203200">
                <a:moveTo>
                  <a:pt x="0" y="0"/>
                </a:moveTo>
                <a:lnTo>
                  <a:pt x="0" y="203199"/>
                </a:lnTo>
              </a:path>
            </a:pathLst>
          </a:custGeom>
          <a:ln w="12699">
            <a:solidFill>
              <a:srgbClr val="000000"/>
            </a:solidFill>
          </a:ln>
        </p:spPr>
        <p:txBody>
          <a:bodyPr wrap="square" lIns="0" tIns="0" rIns="0" bIns="0" rtlCol="0"/>
          <a:lstStyle/>
          <a:p>
            <a:endParaRPr sz="1588"/>
          </a:p>
        </p:txBody>
      </p:sp>
      <p:sp>
        <p:nvSpPr>
          <p:cNvPr id="98" name="object 98"/>
          <p:cNvSpPr/>
          <p:nvPr/>
        </p:nvSpPr>
        <p:spPr>
          <a:xfrm>
            <a:off x="9237263" y="3697941"/>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
        <p:nvSpPr>
          <p:cNvPr id="99" name="object 99"/>
          <p:cNvSpPr/>
          <p:nvPr/>
        </p:nvSpPr>
        <p:spPr>
          <a:xfrm>
            <a:off x="8665763" y="2487705"/>
            <a:ext cx="67235" cy="67235"/>
          </a:xfrm>
          <a:custGeom>
            <a:avLst/>
            <a:gdLst/>
            <a:ahLst/>
            <a:cxnLst/>
            <a:rect l="l" t="t" r="r" b="b"/>
            <a:pathLst>
              <a:path w="76200" h="76200">
                <a:moveTo>
                  <a:pt x="76199" y="0"/>
                </a:moveTo>
                <a:lnTo>
                  <a:pt x="0" y="76199"/>
                </a:lnTo>
              </a:path>
            </a:pathLst>
          </a:custGeom>
          <a:ln w="12699">
            <a:solidFill>
              <a:srgbClr val="000000"/>
            </a:solidFill>
          </a:ln>
        </p:spPr>
        <p:txBody>
          <a:bodyPr wrap="square" lIns="0" tIns="0" rIns="0" bIns="0" rtlCol="0"/>
          <a:lstStyle/>
          <a:p>
            <a:endParaRPr sz="1588"/>
          </a:p>
        </p:txBody>
      </p:sp>
      <p:sp>
        <p:nvSpPr>
          <p:cNvPr id="100" name="object 100"/>
          <p:cNvSpPr/>
          <p:nvPr/>
        </p:nvSpPr>
        <p:spPr>
          <a:xfrm>
            <a:off x="8665763" y="3496235"/>
            <a:ext cx="67235" cy="67235"/>
          </a:xfrm>
          <a:custGeom>
            <a:avLst/>
            <a:gdLst/>
            <a:ahLst/>
            <a:cxnLst/>
            <a:rect l="l" t="t" r="r" b="b"/>
            <a:pathLst>
              <a:path w="76200" h="76200">
                <a:moveTo>
                  <a:pt x="76199" y="76199"/>
                </a:moveTo>
                <a:lnTo>
                  <a:pt x="0" y="0"/>
                </a:lnTo>
              </a:path>
            </a:pathLst>
          </a:custGeom>
          <a:ln w="12699">
            <a:solidFill>
              <a:srgbClr val="000000"/>
            </a:solidFill>
          </a:ln>
        </p:spPr>
        <p:txBody>
          <a:bodyPr wrap="square" lIns="0" tIns="0" rIns="0" bIns="0" rtlCol="0"/>
          <a:lstStyle/>
          <a:p>
            <a:endParaRPr sz="1588"/>
          </a:p>
        </p:txBody>
      </p:sp>
      <p:sp>
        <p:nvSpPr>
          <p:cNvPr id="101" name="object 101"/>
          <p:cNvSpPr/>
          <p:nvPr/>
        </p:nvSpPr>
        <p:spPr>
          <a:xfrm>
            <a:off x="8665763" y="2554940"/>
            <a:ext cx="0" cy="941294"/>
          </a:xfrm>
          <a:custGeom>
            <a:avLst/>
            <a:gdLst/>
            <a:ahLst/>
            <a:cxnLst/>
            <a:rect l="l" t="t" r="r" b="b"/>
            <a:pathLst>
              <a:path h="1066800">
                <a:moveTo>
                  <a:pt x="0" y="0"/>
                </a:moveTo>
                <a:lnTo>
                  <a:pt x="0" y="1066799"/>
                </a:lnTo>
              </a:path>
            </a:pathLst>
          </a:custGeom>
          <a:ln w="12699">
            <a:solidFill>
              <a:srgbClr val="000000"/>
            </a:solidFill>
          </a:ln>
        </p:spPr>
        <p:txBody>
          <a:bodyPr wrap="square" lIns="0" tIns="0" rIns="0" bIns="0" rtlCol="0"/>
          <a:lstStyle/>
          <a:p>
            <a:endParaRPr sz="1588"/>
          </a:p>
        </p:txBody>
      </p:sp>
      <p:sp>
        <p:nvSpPr>
          <p:cNvPr id="102" name="object 102"/>
          <p:cNvSpPr/>
          <p:nvPr/>
        </p:nvSpPr>
        <p:spPr>
          <a:xfrm>
            <a:off x="8262351" y="3025587"/>
            <a:ext cx="381000" cy="0"/>
          </a:xfrm>
          <a:custGeom>
            <a:avLst/>
            <a:gdLst/>
            <a:ahLst/>
            <a:cxnLst/>
            <a:rect l="l" t="t" r="r" b="b"/>
            <a:pathLst>
              <a:path w="431800">
                <a:moveTo>
                  <a:pt x="0" y="0"/>
                </a:moveTo>
                <a:lnTo>
                  <a:pt x="431799" y="0"/>
                </a:lnTo>
              </a:path>
            </a:pathLst>
          </a:custGeom>
          <a:ln w="12699">
            <a:solidFill>
              <a:srgbClr val="000000"/>
            </a:solidFill>
          </a:ln>
        </p:spPr>
        <p:txBody>
          <a:bodyPr wrap="square" lIns="0" tIns="0" rIns="0" bIns="0" rtlCol="0"/>
          <a:lstStyle/>
          <a:p>
            <a:endParaRPr sz="1588"/>
          </a:p>
        </p:txBody>
      </p:sp>
      <p:sp>
        <p:nvSpPr>
          <p:cNvPr id="103" name="object 103"/>
          <p:cNvSpPr/>
          <p:nvPr/>
        </p:nvSpPr>
        <p:spPr>
          <a:xfrm>
            <a:off x="8598528" y="2991971"/>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104" name="object 104"/>
          <p:cNvSpPr/>
          <p:nvPr/>
        </p:nvSpPr>
        <p:spPr>
          <a:xfrm>
            <a:off x="8262351" y="2622175"/>
            <a:ext cx="0" cy="403412"/>
          </a:xfrm>
          <a:custGeom>
            <a:avLst/>
            <a:gdLst/>
            <a:ahLst/>
            <a:cxnLst/>
            <a:rect l="l" t="t" r="r" b="b"/>
            <a:pathLst>
              <a:path h="457200">
                <a:moveTo>
                  <a:pt x="0" y="457199"/>
                </a:moveTo>
                <a:lnTo>
                  <a:pt x="0" y="0"/>
                </a:lnTo>
              </a:path>
            </a:pathLst>
          </a:custGeom>
          <a:ln w="12699">
            <a:solidFill>
              <a:srgbClr val="000000"/>
            </a:solidFill>
          </a:ln>
        </p:spPr>
        <p:txBody>
          <a:bodyPr wrap="square" lIns="0" tIns="0" rIns="0" bIns="0" rtlCol="0"/>
          <a:lstStyle/>
          <a:p>
            <a:endParaRPr sz="1588"/>
          </a:p>
        </p:txBody>
      </p:sp>
      <p:sp>
        <p:nvSpPr>
          <p:cNvPr id="105" name="object 105"/>
          <p:cNvSpPr/>
          <p:nvPr/>
        </p:nvSpPr>
        <p:spPr>
          <a:xfrm>
            <a:off x="7858940" y="3832411"/>
            <a:ext cx="918882" cy="0"/>
          </a:xfrm>
          <a:custGeom>
            <a:avLst/>
            <a:gdLst/>
            <a:ahLst/>
            <a:cxnLst/>
            <a:rect l="l" t="t" r="r" b="b"/>
            <a:pathLst>
              <a:path w="1041400">
                <a:moveTo>
                  <a:pt x="0" y="0"/>
                </a:moveTo>
                <a:lnTo>
                  <a:pt x="1041399" y="0"/>
                </a:lnTo>
              </a:path>
            </a:pathLst>
          </a:custGeom>
          <a:ln w="12699">
            <a:solidFill>
              <a:srgbClr val="000000"/>
            </a:solidFill>
          </a:ln>
        </p:spPr>
        <p:txBody>
          <a:bodyPr wrap="square" lIns="0" tIns="0" rIns="0" bIns="0" rtlCol="0"/>
          <a:lstStyle/>
          <a:p>
            <a:endParaRPr sz="1588"/>
          </a:p>
        </p:txBody>
      </p:sp>
      <p:sp>
        <p:nvSpPr>
          <p:cNvPr id="106" name="object 106"/>
          <p:cNvSpPr/>
          <p:nvPr/>
        </p:nvSpPr>
        <p:spPr>
          <a:xfrm>
            <a:off x="8732998" y="3798794"/>
            <a:ext cx="67235" cy="67235"/>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588"/>
          </a:p>
        </p:txBody>
      </p:sp>
      <p:sp>
        <p:nvSpPr>
          <p:cNvPr id="107" name="object 107"/>
          <p:cNvSpPr/>
          <p:nvPr/>
        </p:nvSpPr>
        <p:spPr>
          <a:xfrm>
            <a:off x="7858939" y="2622176"/>
            <a:ext cx="0" cy="1210235"/>
          </a:xfrm>
          <a:custGeom>
            <a:avLst/>
            <a:gdLst/>
            <a:ahLst/>
            <a:cxnLst/>
            <a:rect l="l" t="t" r="r" b="b"/>
            <a:pathLst>
              <a:path h="1371600">
                <a:moveTo>
                  <a:pt x="0" y="1371599"/>
                </a:moveTo>
                <a:lnTo>
                  <a:pt x="0" y="0"/>
                </a:lnTo>
              </a:path>
            </a:pathLst>
          </a:custGeom>
          <a:ln w="12699">
            <a:solidFill>
              <a:srgbClr val="000000"/>
            </a:solidFill>
          </a:ln>
        </p:spPr>
        <p:txBody>
          <a:bodyPr wrap="square" lIns="0" tIns="0" rIns="0" bIns="0" rtlCol="0"/>
          <a:lstStyle/>
          <a:p>
            <a:endParaRPr sz="1588"/>
          </a:p>
        </p:txBody>
      </p:sp>
      <p:sp>
        <p:nvSpPr>
          <p:cNvPr id="108" name="object 108"/>
          <p:cNvSpPr/>
          <p:nvPr/>
        </p:nvSpPr>
        <p:spPr>
          <a:xfrm>
            <a:off x="7522763" y="2487705"/>
            <a:ext cx="874059" cy="134471"/>
          </a:xfrm>
          <a:custGeom>
            <a:avLst/>
            <a:gdLst/>
            <a:ahLst/>
            <a:cxnLst/>
            <a:rect l="l" t="t" r="r" b="b"/>
            <a:pathLst>
              <a:path w="990600" h="152400">
                <a:moveTo>
                  <a:pt x="0" y="0"/>
                </a:moveTo>
                <a:lnTo>
                  <a:pt x="990599" y="0"/>
                </a:lnTo>
                <a:lnTo>
                  <a:pt x="990599" y="152399"/>
                </a:lnTo>
                <a:lnTo>
                  <a:pt x="0" y="152399"/>
                </a:lnTo>
                <a:lnTo>
                  <a:pt x="0" y="0"/>
                </a:lnTo>
                <a:close/>
              </a:path>
            </a:pathLst>
          </a:custGeom>
          <a:ln w="12699">
            <a:solidFill>
              <a:srgbClr val="000000"/>
            </a:solidFill>
          </a:ln>
        </p:spPr>
        <p:txBody>
          <a:bodyPr wrap="square" lIns="0" tIns="0" rIns="0" bIns="0" rtlCol="0"/>
          <a:lstStyle/>
          <a:p>
            <a:endParaRPr sz="1588"/>
          </a:p>
        </p:txBody>
      </p:sp>
      <p:sp>
        <p:nvSpPr>
          <p:cNvPr id="109" name="object 109"/>
          <p:cNvSpPr/>
          <p:nvPr/>
        </p:nvSpPr>
        <p:spPr>
          <a:xfrm>
            <a:off x="8127881" y="2487705"/>
            <a:ext cx="0" cy="134471"/>
          </a:xfrm>
          <a:custGeom>
            <a:avLst/>
            <a:gdLst/>
            <a:ahLst/>
            <a:cxnLst/>
            <a:rect l="l" t="t" r="r" b="b"/>
            <a:pathLst>
              <a:path h="152400">
                <a:moveTo>
                  <a:pt x="0" y="0"/>
                </a:moveTo>
                <a:lnTo>
                  <a:pt x="0" y="152399"/>
                </a:lnTo>
              </a:path>
            </a:pathLst>
          </a:custGeom>
          <a:ln w="12699">
            <a:solidFill>
              <a:srgbClr val="000000"/>
            </a:solidFill>
          </a:ln>
        </p:spPr>
        <p:txBody>
          <a:bodyPr wrap="square" lIns="0" tIns="0" rIns="0" bIns="0" rtlCol="0"/>
          <a:lstStyle/>
          <a:p>
            <a:endParaRPr sz="1588"/>
          </a:p>
        </p:txBody>
      </p:sp>
      <p:sp>
        <p:nvSpPr>
          <p:cNvPr id="110" name="object 110"/>
          <p:cNvSpPr txBox="1"/>
          <p:nvPr/>
        </p:nvSpPr>
        <p:spPr>
          <a:xfrm>
            <a:off x="7455528" y="2218765"/>
            <a:ext cx="2353235" cy="285097"/>
          </a:xfrm>
          <a:prstGeom prst="rect">
            <a:avLst/>
          </a:prstGeom>
        </p:spPr>
        <p:txBody>
          <a:bodyPr vert="horz" wrap="square" lIns="0" tIns="40341" rIns="0" bIns="0" rtlCol="0">
            <a:spAutoFit/>
          </a:bodyPr>
          <a:lstStyle/>
          <a:p>
            <a:pPr marL="147365">
              <a:spcBef>
                <a:spcPts val="318"/>
              </a:spcBef>
            </a:pPr>
            <a:r>
              <a:rPr sz="1588" b="1" spc="-88" dirty="0">
                <a:latin typeface="Arial"/>
                <a:cs typeface="Arial"/>
              </a:rPr>
              <a:t>address</a:t>
            </a:r>
            <a:endParaRPr sz="1588">
              <a:latin typeface="Arial"/>
              <a:cs typeface="Arial"/>
            </a:endParaRPr>
          </a:p>
        </p:txBody>
      </p:sp>
      <p:sp>
        <p:nvSpPr>
          <p:cNvPr id="111" name="object 111"/>
          <p:cNvSpPr txBox="1"/>
          <p:nvPr/>
        </p:nvSpPr>
        <p:spPr>
          <a:xfrm>
            <a:off x="5023291" y="1721224"/>
            <a:ext cx="4364691" cy="271613"/>
          </a:xfrm>
          <a:prstGeom prst="rect">
            <a:avLst/>
          </a:prstGeom>
        </p:spPr>
        <p:txBody>
          <a:bodyPr vert="horz" wrap="square" lIns="0" tIns="0" rIns="0" bIns="0" rtlCol="0">
            <a:spAutoFit/>
          </a:bodyPr>
          <a:lstStyle/>
          <a:p>
            <a:pPr marL="11206">
              <a:tabLst>
                <a:tab pos="2962433" algn="l"/>
              </a:tabLst>
            </a:pPr>
            <a:r>
              <a:rPr sz="1765" b="1" spc="-146" dirty="0">
                <a:latin typeface="Arial"/>
                <a:cs typeface="Arial"/>
              </a:rPr>
              <a:t>N-way</a:t>
            </a:r>
            <a:r>
              <a:rPr sz="1765" b="1" spc="-35" dirty="0">
                <a:latin typeface="Arial"/>
                <a:cs typeface="Arial"/>
              </a:rPr>
              <a:t> </a:t>
            </a:r>
            <a:r>
              <a:rPr sz="1765" b="1" spc="-163" dirty="0">
                <a:latin typeface="Arial"/>
                <a:cs typeface="Arial"/>
              </a:rPr>
              <a:t>se</a:t>
            </a:r>
            <a:r>
              <a:rPr lang="en-US" sz="1765" b="1" spc="-163" dirty="0">
                <a:latin typeface="Arial"/>
                <a:cs typeface="Arial"/>
              </a:rPr>
              <a:t>t</a:t>
            </a:r>
            <a:r>
              <a:rPr sz="1765" b="1" spc="-35" dirty="0">
                <a:latin typeface="Arial"/>
                <a:cs typeface="Arial"/>
              </a:rPr>
              <a:t> </a:t>
            </a:r>
            <a:r>
              <a:rPr sz="1765" b="1" spc="-146" dirty="0">
                <a:latin typeface="Arial"/>
                <a:cs typeface="Arial"/>
              </a:rPr>
              <a:t>associa</a:t>
            </a:r>
            <a:r>
              <a:rPr lang="en-US" sz="1765" b="1" spc="-146" dirty="0">
                <a:latin typeface="Arial"/>
                <a:cs typeface="Arial"/>
              </a:rPr>
              <a:t>t</a:t>
            </a:r>
            <a:r>
              <a:rPr sz="1765" b="1" spc="-146" dirty="0">
                <a:latin typeface="Arial"/>
                <a:cs typeface="Arial"/>
              </a:rPr>
              <a:t>ive	Direc</a:t>
            </a:r>
            <a:r>
              <a:rPr lang="en-US" sz="1765" b="1" spc="-146" dirty="0">
                <a:latin typeface="Arial"/>
                <a:cs typeface="Arial"/>
              </a:rPr>
              <a:t>t</a:t>
            </a:r>
            <a:r>
              <a:rPr sz="1765" b="1" spc="-146" dirty="0">
                <a:latin typeface="Arial"/>
                <a:cs typeface="Arial"/>
              </a:rPr>
              <a:t>-mapped</a:t>
            </a:r>
            <a:endParaRPr sz="1765" dirty="0">
              <a:latin typeface="Arial"/>
              <a:cs typeface="Arial"/>
            </a:endParaRPr>
          </a:p>
        </p:txBody>
      </p:sp>
      <p:sp>
        <p:nvSpPr>
          <p:cNvPr id="112" name="object 112"/>
          <p:cNvSpPr txBox="1"/>
          <p:nvPr/>
        </p:nvSpPr>
        <p:spPr>
          <a:xfrm>
            <a:off x="7698694" y="4271565"/>
            <a:ext cx="1827679" cy="1259384"/>
          </a:xfrm>
          <a:prstGeom prst="rect">
            <a:avLst/>
          </a:prstGeom>
        </p:spPr>
        <p:txBody>
          <a:bodyPr vert="horz" wrap="square" lIns="0" tIns="0" rIns="0" bIns="0" rtlCol="0">
            <a:spAutoFit/>
          </a:bodyPr>
          <a:lstStyle/>
          <a:p>
            <a:pPr marL="61636" marR="102539" indent="-50429">
              <a:lnSpc>
                <a:spcPct val="101899"/>
              </a:lnSpc>
              <a:buFont typeface="Arial Narrow"/>
              <a:buChar char="•"/>
              <a:tabLst>
                <a:tab pos="141762" algn="l"/>
              </a:tabLst>
            </a:pPr>
            <a:r>
              <a:rPr sz="1588" b="1" spc="-132" dirty="0">
                <a:latin typeface="Arial"/>
                <a:cs typeface="Arial"/>
              </a:rPr>
              <a:t>compare </a:t>
            </a:r>
            <a:r>
              <a:rPr sz="1588" b="1" spc="-84" dirty="0" err="1">
                <a:latin typeface="Arial"/>
                <a:cs typeface="Arial"/>
              </a:rPr>
              <a:t>addr</a:t>
            </a:r>
            <a:r>
              <a:rPr sz="1588" b="1" spc="-84" dirty="0">
                <a:latin typeface="Arial"/>
                <a:cs typeface="Arial"/>
              </a:rPr>
              <a:t> </a:t>
            </a:r>
            <a:r>
              <a:rPr sz="1588" b="1" spc="-185" dirty="0">
                <a:latin typeface="Arial"/>
                <a:cs typeface="Arial"/>
              </a:rPr>
              <a:t>wi</a:t>
            </a:r>
            <a:r>
              <a:rPr lang="en-US" sz="1588" b="1" spc="-185" dirty="0">
                <a:latin typeface="Arial"/>
                <a:cs typeface="Arial"/>
              </a:rPr>
              <a:t>t</a:t>
            </a:r>
            <a:r>
              <a:rPr sz="1588" b="1" spc="-185" dirty="0">
                <a:latin typeface="Arial"/>
                <a:cs typeface="Arial"/>
              </a:rPr>
              <a:t>h  </a:t>
            </a:r>
            <a:r>
              <a:rPr sz="1588" b="1" spc="-154" dirty="0">
                <a:latin typeface="Arial"/>
                <a:cs typeface="Arial"/>
              </a:rPr>
              <a:t>only </a:t>
            </a:r>
            <a:r>
              <a:rPr sz="1765" b="1" spc="-180" dirty="0">
                <a:latin typeface="Arial"/>
                <a:cs typeface="Arial"/>
              </a:rPr>
              <a:t>one</a:t>
            </a:r>
            <a:r>
              <a:rPr sz="1765" b="1" spc="-93" dirty="0">
                <a:latin typeface="Arial"/>
                <a:cs typeface="Arial"/>
              </a:rPr>
              <a:t> </a:t>
            </a:r>
            <a:r>
              <a:rPr lang="en-US" sz="1588" b="1" spc="-150" dirty="0">
                <a:latin typeface="Arial"/>
                <a:cs typeface="Arial"/>
              </a:rPr>
              <a:t>t</a:t>
            </a:r>
            <a:r>
              <a:rPr sz="1588" b="1" spc="-150" dirty="0">
                <a:latin typeface="Arial"/>
                <a:cs typeface="Arial"/>
              </a:rPr>
              <a:t>ag</a:t>
            </a:r>
            <a:endParaRPr sz="1588" dirty="0">
              <a:latin typeface="Arial"/>
              <a:cs typeface="Arial"/>
            </a:endParaRPr>
          </a:p>
          <a:p>
            <a:pPr marL="61636" marR="4483" indent="-50429">
              <a:lnSpc>
                <a:spcPct val="99500"/>
              </a:lnSpc>
              <a:spcBef>
                <a:spcPts val="9"/>
              </a:spcBef>
              <a:buFont typeface="Arial Narrow"/>
              <a:buChar char="•"/>
              <a:tabLst>
                <a:tab pos="141762" algn="l"/>
              </a:tabLst>
            </a:pPr>
            <a:r>
              <a:rPr sz="1588" b="1" spc="-141" dirty="0">
                <a:latin typeface="Arial"/>
                <a:cs typeface="Arial"/>
              </a:rPr>
              <a:t>loca</a:t>
            </a:r>
            <a:r>
              <a:rPr lang="en-US" sz="1588" b="1" spc="-141" dirty="0">
                <a:latin typeface="Arial"/>
                <a:cs typeface="Arial"/>
              </a:rPr>
              <a:t>t</a:t>
            </a:r>
            <a:r>
              <a:rPr sz="1588" b="1" spc="-141" dirty="0">
                <a:latin typeface="Arial"/>
                <a:cs typeface="Arial"/>
              </a:rPr>
              <a:t>ion </a:t>
            </a:r>
            <a:r>
              <a:rPr sz="1588" b="1" spc="-150" dirty="0">
                <a:latin typeface="Arial"/>
                <a:cs typeface="Arial"/>
              </a:rPr>
              <a:t>A </a:t>
            </a:r>
            <a:r>
              <a:rPr sz="1588" b="1" spc="-128" dirty="0">
                <a:latin typeface="Arial"/>
                <a:cs typeface="Arial"/>
              </a:rPr>
              <a:t>can </a:t>
            </a:r>
            <a:r>
              <a:rPr sz="1588" b="1" spc="-176" dirty="0">
                <a:latin typeface="Arial"/>
                <a:cs typeface="Arial"/>
              </a:rPr>
              <a:t>be  </a:t>
            </a:r>
            <a:r>
              <a:rPr sz="1588" b="1" spc="-128" dirty="0">
                <a:latin typeface="Arial"/>
                <a:cs typeface="Arial"/>
              </a:rPr>
              <a:t>s</a:t>
            </a:r>
            <a:r>
              <a:rPr lang="en-US" sz="1588" b="1" spc="-128" dirty="0">
                <a:latin typeface="Arial"/>
                <a:cs typeface="Arial"/>
              </a:rPr>
              <a:t>t</a:t>
            </a:r>
            <a:r>
              <a:rPr sz="1588" b="1" spc="-128" dirty="0">
                <a:latin typeface="Arial"/>
                <a:cs typeface="Arial"/>
              </a:rPr>
              <a:t>ored in </a:t>
            </a:r>
            <a:r>
              <a:rPr sz="1588" b="1" spc="-163" dirty="0">
                <a:latin typeface="Arial"/>
                <a:cs typeface="Arial"/>
              </a:rPr>
              <a:t>exac</a:t>
            </a:r>
            <a:r>
              <a:rPr lang="en-US" sz="1588" b="1" spc="-163" dirty="0">
                <a:latin typeface="Arial"/>
                <a:cs typeface="Arial"/>
              </a:rPr>
              <a:t>t</a:t>
            </a:r>
            <a:r>
              <a:rPr sz="1588" b="1" spc="-163" dirty="0">
                <a:latin typeface="Arial"/>
                <a:cs typeface="Arial"/>
              </a:rPr>
              <a:t>ly one  </a:t>
            </a:r>
            <a:r>
              <a:rPr sz="1588" b="1" spc="-141" dirty="0">
                <a:latin typeface="Arial"/>
                <a:cs typeface="Arial"/>
              </a:rPr>
              <a:t>cache</a:t>
            </a:r>
            <a:r>
              <a:rPr sz="1588" b="1" spc="-128" dirty="0">
                <a:latin typeface="Arial"/>
                <a:cs typeface="Arial"/>
              </a:rPr>
              <a:t> line</a:t>
            </a:r>
            <a:endParaRPr sz="1588" dirty="0">
              <a:latin typeface="Arial"/>
              <a:cs typeface="Arial"/>
            </a:endParaRPr>
          </a:p>
        </p:txBody>
      </p:sp>
      <p:sp>
        <p:nvSpPr>
          <p:cNvPr id="113" name="object 113"/>
          <p:cNvSpPr/>
          <p:nvPr/>
        </p:nvSpPr>
        <p:spPr>
          <a:xfrm>
            <a:off x="2970373" y="1680881"/>
            <a:ext cx="5715000" cy="0"/>
          </a:xfrm>
          <a:custGeom>
            <a:avLst/>
            <a:gdLst/>
            <a:ahLst/>
            <a:cxnLst/>
            <a:rect l="l" t="t" r="r" b="b"/>
            <a:pathLst>
              <a:path w="6477000">
                <a:moveTo>
                  <a:pt x="0" y="0"/>
                </a:moveTo>
                <a:lnTo>
                  <a:pt x="6476999" y="0"/>
                </a:lnTo>
              </a:path>
            </a:pathLst>
          </a:custGeom>
          <a:ln w="38099">
            <a:solidFill>
              <a:srgbClr val="000000"/>
            </a:solidFill>
          </a:ln>
        </p:spPr>
        <p:txBody>
          <a:bodyPr wrap="square" lIns="0" tIns="0" rIns="0" bIns="0" rtlCol="0"/>
          <a:lstStyle/>
          <a:p>
            <a:endParaRPr sz="1588"/>
          </a:p>
        </p:txBody>
      </p:sp>
      <p:sp>
        <p:nvSpPr>
          <p:cNvPr id="114" name="object 114"/>
          <p:cNvSpPr/>
          <p:nvPr/>
        </p:nvSpPr>
        <p:spPr>
          <a:xfrm>
            <a:off x="2936756" y="1630456"/>
            <a:ext cx="100853" cy="100853"/>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sz="1588"/>
          </a:p>
        </p:txBody>
      </p:sp>
      <p:sp>
        <p:nvSpPr>
          <p:cNvPr id="115" name="object 115"/>
          <p:cNvSpPr/>
          <p:nvPr/>
        </p:nvSpPr>
        <p:spPr>
          <a:xfrm>
            <a:off x="8618138" y="1630456"/>
            <a:ext cx="100853" cy="100853"/>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sz="1588"/>
          </a:p>
        </p:txBody>
      </p:sp>
      <p:sp>
        <p:nvSpPr>
          <p:cNvPr id="116" name="object 116"/>
          <p:cNvSpPr txBox="1"/>
          <p:nvPr/>
        </p:nvSpPr>
        <p:spPr>
          <a:xfrm>
            <a:off x="4687115" y="4276165"/>
            <a:ext cx="2525246" cy="1954381"/>
          </a:xfrm>
          <a:prstGeom prst="rect">
            <a:avLst/>
          </a:prstGeom>
        </p:spPr>
        <p:txBody>
          <a:bodyPr vert="horz" wrap="square" lIns="0" tIns="0" rIns="0" bIns="0" rtlCol="0">
            <a:spAutoFit/>
          </a:bodyPr>
          <a:lstStyle/>
          <a:p>
            <a:pPr marL="249344" indent="-50429">
              <a:buFont typeface="Arial Narrow"/>
              <a:buChar char="•"/>
              <a:tabLst>
                <a:tab pos="329471" algn="l"/>
              </a:tabLst>
            </a:pPr>
            <a:r>
              <a:rPr sz="1588" b="1" spc="-124" dirty="0">
                <a:latin typeface="Arial"/>
                <a:cs typeface="Arial"/>
              </a:rPr>
              <a:t>compares </a:t>
            </a:r>
            <a:r>
              <a:rPr sz="1588" b="1" spc="-84" dirty="0" err="1">
                <a:latin typeface="Arial"/>
                <a:cs typeface="Arial"/>
              </a:rPr>
              <a:t>addr</a:t>
            </a:r>
            <a:r>
              <a:rPr sz="1588" b="1" spc="-84" dirty="0">
                <a:latin typeface="Arial"/>
                <a:cs typeface="Arial"/>
              </a:rPr>
              <a:t> </a:t>
            </a:r>
            <a:r>
              <a:rPr sz="1588" b="1" spc="-185" dirty="0">
                <a:latin typeface="Arial"/>
                <a:cs typeface="Arial"/>
              </a:rPr>
              <a:t>wi</a:t>
            </a:r>
            <a:r>
              <a:rPr lang="en-US" sz="1588" b="1" spc="-185" dirty="0">
                <a:latin typeface="Arial"/>
                <a:cs typeface="Arial"/>
              </a:rPr>
              <a:t>t</a:t>
            </a:r>
            <a:r>
              <a:rPr sz="1588" b="1" spc="-185" dirty="0">
                <a:latin typeface="Arial"/>
                <a:cs typeface="Arial"/>
              </a:rPr>
              <a:t>h</a:t>
            </a:r>
            <a:r>
              <a:rPr sz="1588" b="1" spc="-9" dirty="0">
                <a:latin typeface="Arial"/>
                <a:cs typeface="Arial"/>
              </a:rPr>
              <a:t> </a:t>
            </a:r>
            <a:r>
              <a:rPr sz="1765" b="1" spc="-119" dirty="0">
                <a:latin typeface="Arial"/>
                <a:cs typeface="Arial"/>
              </a:rPr>
              <a:t>N</a:t>
            </a:r>
            <a:endParaRPr sz="1765" dirty="0">
              <a:latin typeface="Arial"/>
              <a:cs typeface="Arial"/>
            </a:endParaRPr>
          </a:p>
          <a:p>
            <a:pPr marL="249344"/>
            <a:r>
              <a:rPr lang="en-US" sz="1588" b="1" spc="-132" dirty="0">
                <a:latin typeface="Arial"/>
                <a:cs typeface="Arial"/>
              </a:rPr>
              <a:t>t</a:t>
            </a:r>
            <a:r>
              <a:rPr sz="1588" b="1" spc="-132" dirty="0">
                <a:latin typeface="Arial"/>
                <a:cs typeface="Arial"/>
              </a:rPr>
              <a:t>ags</a:t>
            </a:r>
            <a:r>
              <a:rPr sz="1588" b="1" spc="-57" dirty="0">
                <a:latin typeface="Arial"/>
                <a:cs typeface="Arial"/>
              </a:rPr>
              <a:t> </a:t>
            </a:r>
            <a:r>
              <a:rPr sz="1588" b="1" spc="-137" dirty="0">
                <a:latin typeface="Arial"/>
                <a:cs typeface="Arial"/>
              </a:rPr>
              <a:t>simul</a:t>
            </a:r>
            <a:r>
              <a:rPr lang="en-US" sz="1588" b="1" spc="-137" dirty="0">
                <a:latin typeface="Arial"/>
                <a:cs typeface="Arial"/>
              </a:rPr>
              <a:t>t</a:t>
            </a:r>
            <a:r>
              <a:rPr sz="1588" b="1" spc="-137" dirty="0">
                <a:latin typeface="Arial"/>
                <a:cs typeface="Arial"/>
              </a:rPr>
              <a:t>aneously</a:t>
            </a:r>
            <a:endParaRPr sz="1588" dirty="0">
              <a:latin typeface="Arial"/>
              <a:cs typeface="Arial"/>
            </a:endParaRPr>
          </a:p>
          <a:p>
            <a:pPr marL="249344" marR="263913" indent="-50429">
              <a:lnSpc>
                <a:spcPct val="99500"/>
              </a:lnSpc>
              <a:spcBef>
                <a:spcPts val="44"/>
              </a:spcBef>
              <a:buFont typeface="Arial Narrow"/>
              <a:buChar char="•"/>
              <a:tabLst>
                <a:tab pos="329471" algn="l"/>
              </a:tabLst>
            </a:pPr>
            <a:r>
              <a:rPr sz="1588" b="1" spc="-137" dirty="0">
                <a:latin typeface="Arial"/>
                <a:cs typeface="Arial"/>
              </a:rPr>
              <a:t>Da</a:t>
            </a:r>
            <a:r>
              <a:rPr lang="en-US" sz="1588" b="1" spc="-137" dirty="0">
                <a:latin typeface="Arial"/>
                <a:cs typeface="Arial"/>
              </a:rPr>
              <a:t>t</a:t>
            </a:r>
            <a:r>
              <a:rPr sz="1588" b="1" spc="-137" dirty="0">
                <a:latin typeface="Arial"/>
                <a:cs typeface="Arial"/>
              </a:rPr>
              <a:t>a </a:t>
            </a:r>
            <a:r>
              <a:rPr sz="1588" b="1" spc="-128" dirty="0">
                <a:latin typeface="Arial"/>
                <a:cs typeface="Arial"/>
              </a:rPr>
              <a:t>can </a:t>
            </a:r>
            <a:r>
              <a:rPr sz="1588" b="1" spc="-176" dirty="0">
                <a:latin typeface="Arial"/>
                <a:cs typeface="Arial"/>
              </a:rPr>
              <a:t>be </a:t>
            </a:r>
            <a:r>
              <a:rPr sz="1588" b="1" spc="-128" dirty="0">
                <a:latin typeface="Arial"/>
                <a:cs typeface="Arial"/>
              </a:rPr>
              <a:t>s</a:t>
            </a:r>
            <a:r>
              <a:rPr lang="en-US" sz="1588" b="1" spc="-128" dirty="0">
                <a:latin typeface="Arial"/>
                <a:cs typeface="Arial"/>
              </a:rPr>
              <a:t>t</a:t>
            </a:r>
            <a:r>
              <a:rPr sz="1588" b="1" spc="-128" dirty="0">
                <a:latin typeface="Arial"/>
                <a:cs typeface="Arial"/>
              </a:rPr>
              <a:t>ored in  </a:t>
            </a:r>
            <a:r>
              <a:rPr sz="1588" b="1" spc="-141" dirty="0">
                <a:latin typeface="Arial"/>
                <a:cs typeface="Arial"/>
              </a:rPr>
              <a:t>any </a:t>
            </a:r>
            <a:r>
              <a:rPr sz="1588" b="1" spc="-71" dirty="0">
                <a:latin typeface="Arial"/>
                <a:cs typeface="Arial"/>
              </a:rPr>
              <a:t>of </a:t>
            </a:r>
            <a:r>
              <a:rPr lang="en-US" sz="1588" b="1" spc="-172" dirty="0">
                <a:latin typeface="Arial"/>
                <a:cs typeface="Arial"/>
              </a:rPr>
              <a:t>t</a:t>
            </a:r>
            <a:r>
              <a:rPr sz="1588" b="1" spc="-172" dirty="0">
                <a:latin typeface="Arial"/>
                <a:cs typeface="Arial"/>
              </a:rPr>
              <a:t>he </a:t>
            </a:r>
            <a:r>
              <a:rPr sz="1588" b="1" spc="-106" dirty="0">
                <a:latin typeface="Arial"/>
                <a:cs typeface="Arial"/>
              </a:rPr>
              <a:t>N </a:t>
            </a:r>
            <a:r>
              <a:rPr sz="1588" b="1" spc="-141" dirty="0">
                <a:latin typeface="Arial"/>
                <a:cs typeface="Arial"/>
              </a:rPr>
              <a:t>cache </a:t>
            </a:r>
            <a:r>
              <a:rPr sz="1588" b="1" spc="-115" dirty="0">
                <a:latin typeface="Arial"/>
                <a:cs typeface="Arial"/>
              </a:rPr>
              <a:t>lines  </a:t>
            </a:r>
            <a:r>
              <a:rPr sz="1588" b="1" spc="-150" dirty="0">
                <a:latin typeface="Arial"/>
                <a:cs typeface="Arial"/>
              </a:rPr>
              <a:t>belonging </a:t>
            </a:r>
            <a:r>
              <a:rPr lang="en-US" sz="1588" b="1" spc="-176" dirty="0">
                <a:latin typeface="Arial"/>
                <a:cs typeface="Arial"/>
              </a:rPr>
              <a:t>t</a:t>
            </a:r>
            <a:r>
              <a:rPr sz="1588" b="1" spc="-176" dirty="0">
                <a:latin typeface="Arial"/>
                <a:cs typeface="Arial"/>
              </a:rPr>
              <a:t>o </a:t>
            </a:r>
            <a:r>
              <a:rPr sz="1588" b="1" spc="-66" dirty="0">
                <a:latin typeface="Arial"/>
                <a:cs typeface="Arial"/>
              </a:rPr>
              <a:t>a</a:t>
            </a:r>
            <a:r>
              <a:rPr sz="1588" b="1" spc="141" dirty="0">
                <a:latin typeface="Arial"/>
                <a:cs typeface="Arial"/>
              </a:rPr>
              <a:t> </a:t>
            </a:r>
            <a:r>
              <a:rPr sz="1588" b="1" spc="-172" dirty="0">
                <a:latin typeface="Arial"/>
                <a:cs typeface="Arial"/>
              </a:rPr>
              <a:t>“se</a:t>
            </a:r>
            <a:r>
              <a:rPr lang="en-US" sz="1588" b="1" spc="-172" dirty="0">
                <a:latin typeface="Arial"/>
                <a:cs typeface="Arial"/>
              </a:rPr>
              <a:t>t</a:t>
            </a:r>
            <a:r>
              <a:rPr sz="1588" b="1" spc="-172" dirty="0">
                <a:latin typeface="Arial"/>
                <a:cs typeface="Arial"/>
              </a:rPr>
              <a:t>”</a:t>
            </a:r>
            <a:endParaRPr sz="1588" dirty="0">
              <a:latin typeface="Arial"/>
              <a:cs typeface="Arial"/>
            </a:endParaRPr>
          </a:p>
          <a:p>
            <a:pPr marL="328910" indent="-129995">
              <a:lnSpc>
                <a:spcPts val="1853"/>
              </a:lnSpc>
              <a:buFont typeface="Arial Narrow"/>
              <a:buChar char="•"/>
              <a:tabLst>
                <a:tab pos="329471" algn="l"/>
              </a:tabLst>
            </a:pPr>
            <a:r>
              <a:rPr sz="1588" b="1" spc="-141" dirty="0">
                <a:latin typeface="Arial"/>
                <a:cs typeface="Arial"/>
              </a:rPr>
              <a:t>like </a:t>
            </a:r>
            <a:r>
              <a:rPr sz="1588" b="1" spc="-106" dirty="0">
                <a:latin typeface="Arial"/>
                <a:cs typeface="Arial"/>
              </a:rPr>
              <a:t>N</a:t>
            </a:r>
            <a:r>
              <a:rPr sz="1588" b="1" spc="-18" dirty="0">
                <a:latin typeface="Arial"/>
                <a:cs typeface="Arial"/>
              </a:rPr>
              <a:t> </a:t>
            </a:r>
            <a:r>
              <a:rPr sz="1588" b="1" spc="-128" dirty="0">
                <a:latin typeface="Arial"/>
                <a:cs typeface="Arial"/>
              </a:rPr>
              <a:t>Direc</a:t>
            </a:r>
            <a:r>
              <a:rPr lang="en-US" sz="1588" b="1" spc="-128" dirty="0">
                <a:latin typeface="Arial"/>
                <a:cs typeface="Arial"/>
              </a:rPr>
              <a:t>t</a:t>
            </a:r>
            <a:r>
              <a:rPr sz="1588" b="1" spc="-128" dirty="0">
                <a:latin typeface="Arial"/>
                <a:cs typeface="Arial"/>
              </a:rPr>
              <a:t>-mapped</a:t>
            </a:r>
            <a:endParaRPr sz="1588" dirty="0">
              <a:latin typeface="Arial"/>
              <a:cs typeface="Arial"/>
            </a:endParaRPr>
          </a:p>
          <a:p>
            <a:pPr marL="249344">
              <a:lnSpc>
                <a:spcPts val="1689"/>
              </a:lnSpc>
              <a:spcBef>
                <a:spcPts val="35"/>
              </a:spcBef>
            </a:pPr>
            <a:r>
              <a:rPr sz="1588" b="1" spc="-128" dirty="0">
                <a:latin typeface="Arial"/>
                <a:cs typeface="Arial"/>
              </a:rPr>
              <a:t>caches</a:t>
            </a:r>
            <a:endParaRPr sz="1588" dirty="0">
              <a:latin typeface="Arial"/>
              <a:cs typeface="Arial"/>
            </a:endParaRPr>
          </a:p>
          <a:p>
            <a:pPr marL="11206">
              <a:lnSpc>
                <a:spcPts val="1906"/>
              </a:lnSpc>
            </a:pPr>
            <a:r>
              <a:rPr sz="1765" b="1" spc="-62" dirty="0">
                <a:solidFill>
                  <a:srgbClr val="CC0000"/>
                </a:solidFill>
                <a:latin typeface="Arial Narrow"/>
                <a:cs typeface="Arial Narrow"/>
              </a:rPr>
              <a:t>Allocates  </a:t>
            </a:r>
            <a:r>
              <a:rPr sz="1765" b="1" spc="-154" dirty="0">
                <a:solidFill>
                  <a:srgbClr val="CC0000"/>
                </a:solidFill>
                <a:latin typeface="Arial Narrow"/>
                <a:cs typeface="Arial Narrow"/>
              </a:rPr>
              <a:t>1  </a:t>
            </a:r>
            <a:r>
              <a:rPr sz="1765" b="1" spc="-62" dirty="0">
                <a:solidFill>
                  <a:srgbClr val="CC0000"/>
                </a:solidFill>
                <a:latin typeface="Arial Narrow"/>
                <a:cs typeface="Arial Narrow"/>
              </a:rPr>
              <a:t>of  </a:t>
            </a:r>
            <a:r>
              <a:rPr sz="1765" b="1" spc="-35" dirty="0">
                <a:solidFill>
                  <a:srgbClr val="CC0000"/>
                </a:solidFill>
                <a:latin typeface="Arial Narrow"/>
                <a:cs typeface="Arial Narrow"/>
              </a:rPr>
              <a:t>N </a:t>
            </a:r>
            <a:r>
              <a:rPr sz="1765" b="1" spc="-40" dirty="0">
                <a:solidFill>
                  <a:srgbClr val="CC0000"/>
                </a:solidFill>
                <a:latin typeface="Arial Narrow"/>
                <a:cs typeface="Arial Narrow"/>
              </a:rPr>
              <a:t>lines  </a:t>
            </a:r>
            <a:r>
              <a:rPr sz="1765" b="1" spc="-9" dirty="0">
                <a:solidFill>
                  <a:srgbClr val="CC0000"/>
                </a:solidFill>
                <a:latin typeface="Arial Narrow"/>
                <a:cs typeface="Arial Narrow"/>
              </a:rPr>
              <a:t>in </a:t>
            </a:r>
            <a:r>
              <a:rPr sz="1765" b="1" spc="-88" dirty="0">
                <a:solidFill>
                  <a:srgbClr val="CC0000"/>
                </a:solidFill>
                <a:latin typeface="Arial Narrow"/>
                <a:cs typeface="Arial Narrow"/>
              </a:rPr>
              <a:t>a</a:t>
            </a:r>
            <a:r>
              <a:rPr sz="1765" b="1" spc="88" dirty="0">
                <a:solidFill>
                  <a:srgbClr val="CC0000"/>
                </a:solidFill>
                <a:latin typeface="Arial Narrow"/>
                <a:cs typeface="Arial Narrow"/>
              </a:rPr>
              <a:t> </a:t>
            </a:r>
            <a:r>
              <a:rPr sz="1765" b="1" spc="-66" dirty="0">
                <a:solidFill>
                  <a:srgbClr val="CC0000"/>
                </a:solidFill>
                <a:latin typeface="Arial Narrow"/>
                <a:cs typeface="Arial Narrow"/>
              </a:rPr>
              <a:t>set</a:t>
            </a:r>
            <a:endParaRPr sz="1765" dirty="0">
              <a:latin typeface="Arial Narrow"/>
              <a:cs typeface="Arial Narrow"/>
            </a:endParaRPr>
          </a:p>
        </p:txBody>
      </p:sp>
      <p:sp>
        <p:nvSpPr>
          <p:cNvPr id="117" name="object 117"/>
          <p:cNvSpPr txBox="1"/>
          <p:nvPr/>
        </p:nvSpPr>
        <p:spPr>
          <a:xfrm>
            <a:off x="7712701" y="5943039"/>
            <a:ext cx="2010896" cy="271613"/>
          </a:xfrm>
          <a:prstGeom prst="rect">
            <a:avLst/>
          </a:prstGeom>
        </p:spPr>
        <p:txBody>
          <a:bodyPr vert="horz" wrap="square" lIns="0" tIns="0" rIns="0" bIns="0" rtlCol="0">
            <a:spAutoFit/>
          </a:bodyPr>
          <a:lstStyle/>
          <a:p>
            <a:pPr marL="11206"/>
            <a:r>
              <a:rPr sz="1765" b="1" spc="-71" dirty="0">
                <a:solidFill>
                  <a:srgbClr val="CC0000"/>
                </a:solidFill>
                <a:latin typeface="Arial Narrow"/>
                <a:cs typeface="Arial Narrow"/>
              </a:rPr>
              <a:t>Only  </a:t>
            </a:r>
            <a:r>
              <a:rPr sz="1765" b="1" spc="-141" dirty="0">
                <a:solidFill>
                  <a:srgbClr val="CC0000"/>
                </a:solidFill>
                <a:latin typeface="Arial Narrow"/>
                <a:cs typeface="Arial Narrow"/>
              </a:rPr>
              <a:t>one  </a:t>
            </a:r>
            <a:r>
              <a:rPr sz="1765" b="1" spc="-71" dirty="0">
                <a:solidFill>
                  <a:srgbClr val="CC0000"/>
                </a:solidFill>
                <a:latin typeface="Arial Narrow"/>
                <a:cs typeface="Arial Narrow"/>
              </a:rPr>
              <a:t>place  </a:t>
            </a:r>
            <a:r>
              <a:rPr sz="1765" b="1" spc="-62" dirty="0">
                <a:solidFill>
                  <a:srgbClr val="CC0000"/>
                </a:solidFill>
                <a:latin typeface="Arial Narrow"/>
                <a:cs typeface="Arial Narrow"/>
              </a:rPr>
              <a:t>to  </a:t>
            </a:r>
            <a:r>
              <a:rPr sz="1765" b="1" spc="-44" dirty="0">
                <a:solidFill>
                  <a:srgbClr val="CC0000"/>
                </a:solidFill>
                <a:latin typeface="Arial Narrow"/>
                <a:cs typeface="Arial Narrow"/>
              </a:rPr>
              <a:t>put</a:t>
            </a:r>
            <a:r>
              <a:rPr sz="1765" b="1" spc="-221" dirty="0">
                <a:solidFill>
                  <a:srgbClr val="CC0000"/>
                </a:solidFill>
                <a:latin typeface="Arial Narrow"/>
                <a:cs typeface="Arial Narrow"/>
              </a:rPr>
              <a:t> </a:t>
            </a:r>
            <a:r>
              <a:rPr sz="1765" b="1" spc="79" dirty="0">
                <a:solidFill>
                  <a:srgbClr val="CC0000"/>
                </a:solidFill>
                <a:latin typeface="Arial Narrow"/>
                <a:cs typeface="Arial Narrow"/>
              </a:rPr>
              <a:t>it</a:t>
            </a:r>
            <a:endParaRPr sz="1765">
              <a:latin typeface="Arial Narrow"/>
              <a:cs typeface="Arial Narrow"/>
            </a:endParaRPr>
          </a:p>
        </p:txBody>
      </p:sp>
      <p:sp>
        <p:nvSpPr>
          <p:cNvPr id="118" name="object 118"/>
          <p:cNvSpPr txBox="1"/>
          <p:nvPr/>
        </p:nvSpPr>
        <p:spPr>
          <a:xfrm>
            <a:off x="2333879" y="5469591"/>
            <a:ext cx="1948143" cy="754437"/>
          </a:xfrm>
          <a:prstGeom prst="rect">
            <a:avLst/>
          </a:prstGeom>
        </p:spPr>
        <p:txBody>
          <a:bodyPr vert="horz" wrap="square" lIns="0" tIns="0" rIns="0" bIns="0" rtlCol="0">
            <a:spAutoFit/>
          </a:bodyPr>
          <a:lstStyle/>
          <a:p>
            <a:pPr marL="11206"/>
            <a:r>
              <a:rPr sz="2471" b="1" spc="-124" dirty="0">
                <a:solidFill>
                  <a:srgbClr val="CC0000"/>
                </a:solidFill>
                <a:latin typeface="Arial Narrow"/>
                <a:cs typeface="Arial Narrow"/>
              </a:rPr>
              <a:t>ON  </a:t>
            </a:r>
            <a:r>
              <a:rPr sz="2471" b="1" spc="-137" dirty="0">
                <a:solidFill>
                  <a:srgbClr val="CC0000"/>
                </a:solidFill>
                <a:latin typeface="Arial Narrow"/>
                <a:cs typeface="Arial Narrow"/>
              </a:rPr>
              <a:t>A</a:t>
            </a:r>
            <a:r>
              <a:rPr sz="2471" b="1" spc="40" dirty="0">
                <a:solidFill>
                  <a:srgbClr val="CC0000"/>
                </a:solidFill>
                <a:latin typeface="Arial Narrow"/>
                <a:cs typeface="Arial Narrow"/>
              </a:rPr>
              <a:t> </a:t>
            </a:r>
            <a:r>
              <a:rPr sz="2471" b="1" spc="-44" dirty="0">
                <a:solidFill>
                  <a:srgbClr val="CC0000"/>
                </a:solidFill>
                <a:latin typeface="Arial Narrow"/>
                <a:cs typeface="Arial Narrow"/>
              </a:rPr>
              <a:t>MISS?</a:t>
            </a:r>
            <a:endParaRPr sz="2471">
              <a:latin typeface="Arial Narrow"/>
              <a:cs typeface="Arial Narrow"/>
            </a:endParaRPr>
          </a:p>
          <a:p>
            <a:pPr marL="11206">
              <a:spcBef>
                <a:spcPts val="763"/>
              </a:spcBef>
            </a:pPr>
            <a:r>
              <a:rPr sz="1765" b="1" spc="-62" dirty="0">
                <a:solidFill>
                  <a:srgbClr val="CC0000"/>
                </a:solidFill>
                <a:latin typeface="Arial Narrow"/>
                <a:cs typeface="Arial Narrow"/>
              </a:rPr>
              <a:t>Allocates  </a:t>
            </a:r>
            <a:r>
              <a:rPr sz="1765" b="1" spc="-88" dirty="0">
                <a:solidFill>
                  <a:srgbClr val="CC0000"/>
                </a:solidFill>
                <a:latin typeface="Arial Narrow"/>
                <a:cs typeface="Arial Narrow"/>
              </a:rPr>
              <a:t>a  </a:t>
            </a:r>
            <a:r>
              <a:rPr sz="1765" b="1" spc="-110" dirty="0">
                <a:solidFill>
                  <a:srgbClr val="CC0000"/>
                </a:solidFill>
                <a:latin typeface="Arial Narrow"/>
                <a:cs typeface="Arial Narrow"/>
              </a:rPr>
              <a:t>cache</a:t>
            </a:r>
            <a:r>
              <a:rPr sz="1765" b="1" spc="-93" dirty="0">
                <a:solidFill>
                  <a:srgbClr val="CC0000"/>
                </a:solidFill>
                <a:latin typeface="Arial Narrow"/>
                <a:cs typeface="Arial Narrow"/>
              </a:rPr>
              <a:t> </a:t>
            </a:r>
            <a:r>
              <a:rPr sz="1765" b="1" spc="-49" dirty="0">
                <a:solidFill>
                  <a:srgbClr val="CC0000"/>
                </a:solidFill>
                <a:latin typeface="Arial Narrow"/>
                <a:cs typeface="Arial Narrow"/>
              </a:rPr>
              <a:t>entry</a:t>
            </a:r>
            <a:endParaRPr sz="1765">
              <a:latin typeface="Arial Narrow"/>
              <a:cs typeface="Arial Narrow"/>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B375E-265F-4A5D-8138-DBF23D84E0DB}"/>
              </a:ext>
            </a:extLst>
          </p:cNvPr>
          <p:cNvSpPr>
            <a:spLocks noGrp="1"/>
          </p:cNvSpPr>
          <p:nvPr>
            <p:ph type="title"/>
          </p:nvPr>
        </p:nvSpPr>
        <p:spPr>
          <a:xfrm>
            <a:off x="419100" y="225425"/>
            <a:ext cx="10515600" cy="752475"/>
          </a:xfrm>
        </p:spPr>
        <p:txBody>
          <a:bodyPr>
            <a:normAutofit/>
          </a:bodyPr>
          <a:lstStyle/>
          <a:p>
            <a:r>
              <a:rPr lang="zh-CN" altLang="en-US" sz="4000" dirty="0">
                <a:solidFill>
                  <a:srgbClr val="C00000"/>
                </a:solidFill>
                <a:latin typeface="微软雅黑" panose="020B0503020204020204" pitchFamily="34" charset="-122"/>
                <a:ea typeface="微软雅黑" panose="020B0503020204020204" pitchFamily="34" charset="-122"/>
              </a:rPr>
              <a:t>组相联映射主存地址格式</a:t>
            </a:r>
          </a:p>
        </p:txBody>
      </p:sp>
      <p:sp>
        <p:nvSpPr>
          <p:cNvPr id="6" name="矩形 5">
            <a:extLst>
              <a:ext uri="{FF2B5EF4-FFF2-40B4-BE49-F238E27FC236}">
                <a16:creationId xmlns:a16="http://schemas.microsoft.com/office/drawing/2014/main" id="{4E7FB672-AFE1-47E2-8E8B-5345DF584B33}"/>
              </a:ext>
            </a:extLst>
          </p:cNvPr>
          <p:cNvSpPr/>
          <p:nvPr/>
        </p:nvSpPr>
        <p:spPr>
          <a:xfrm>
            <a:off x="419100" y="4430926"/>
            <a:ext cx="10347736" cy="1569660"/>
          </a:xfrm>
          <a:prstGeom prst="rect">
            <a:avLst/>
          </a:prstGeom>
        </p:spPr>
        <p:txBody>
          <a:bodyPr wrap="square">
            <a:spAutoFit/>
          </a:bodyPr>
          <a:lstStyle/>
          <a:p>
            <a:r>
              <a:rPr lang="zh-CN" altLang="en-US" sz="2400" b="1" dirty="0">
                <a:latin typeface="宋体" panose="02010600030101010101" pitchFamily="2" charset="-122"/>
                <a:ea typeface="宋体" panose="02010600030101010101" pitchFamily="2" charset="-122"/>
              </a:rPr>
              <a:t>该映射方式将所有</a:t>
            </a:r>
            <a:r>
              <a:rPr lang="en-US" altLang="zh-CN" sz="2400" b="1" dirty="0">
                <a:latin typeface="宋体" panose="02010600030101010101" pitchFamily="2" charset="-122"/>
                <a:ea typeface="宋体" panose="02010600030101010101" pitchFamily="2" charset="-122"/>
              </a:rPr>
              <a:t>Cache</a:t>
            </a:r>
            <a:r>
              <a:rPr lang="zh-CN" altLang="en-US" sz="2400" b="1" dirty="0">
                <a:latin typeface="宋体" panose="02010600030101010101" pitchFamily="2" charset="-122"/>
                <a:ea typeface="宋体" panose="02010600030101010101" pitchFamily="2" charset="-122"/>
              </a:rPr>
              <a:t>分为</a:t>
            </a:r>
            <a:r>
              <a:rPr lang="en-US" altLang="zh-CN" sz="2400" b="1" dirty="0">
                <a:latin typeface="宋体" panose="02010600030101010101" pitchFamily="2" charset="-122"/>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组，每组有</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块，则有以下关系</a:t>
            </a:r>
            <a:r>
              <a:rPr lang="en-US" altLang="zh-CN" sz="2400" b="1" dirty="0">
                <a:latin typeface="宋体" panose="02010600030101010101" pitchFamily="2" charset="-122"/>
                <a:ea typeface="宋体" panose="02010600030101010101" pitchFamily="2" charset="-122"/>
              </a:rPr>
              <a:t>: </a:t>
            </a:r>
            <a:br>
              <a:rPr lang="zh-CN" altLang="en-US" sz="2400" b="1" dirty="0">
                <a:latin typeface="宋体" panose="02010600030101010101" pitchFamily="2" charset="-122"/>
                <a:ea typeface="宋体" panose="02010600030101010101" pitchFamily="2" charset="-122"/>
              </a:rPr>
            </a:br>
            <a:r>
              <a:rPr lang="en-US" altLang="zh-CN" sz="2400" b="1" dirty="0" err="1">
                <a:solidFill>
                  <a:srgbClr val="C00000"/>
                </a:solidFill>
                <a:latin typeface="Arial Black" panose="020B0A04020102020204" pitchFamily="34" charset="0"/>
                <a:ea typeface="宋体" panose="02010600030101010101" pitchFamily="2" charset="-122"/>
              </a:rPr>
              <a:t>i</a:t>
            </a:r>
            <a:r>
              <a:rPr lang="en-US" altLang="zh-CN" sz="2400" b="1" dirty="0">
                <a:solidFill>
                  <a:srgbClr val="C00000"/>
                </a:solidFill>
                <a:latin typeface="Arial Black" panose="020B0A04020102020204" pitchFamily="34" charset="0"/>
                <a:ea typeface="宋体" panose="02010600030101010101" pitchFamily="2" charset="-122"/>
              </a:rPr>
              <a:t> =j mod K</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其中</a:t>
            </a:r>
            <a:r>
              <a:rPr lang="en-US" altLang="zh-CN" sz="2400" b="1" dirty="0" err="1">
                <a:latin typeface="宋体" panose="02010600030101010101" pitchFamily="2" charset="-122"/>
                <a:ea typeface="宋体" panose="02010600030101010101" pitchFamily="2" charset="-122"/>
              </a:rPr>
              <a:t>i,j</a:t>
            </a:r>
            <a:r>
              <a:rPr lang="zh-CN" altLang="en-US" sz="2400" b="1" dirty="0">
                <a:latin typeface="宋体" panose="02010600030101010101" pitchFamily="2" charset="-122"/>
                <a:ea typeface="宋体" panose="02010600030101010101" pitchFamily="2" charset="-122"/>
              </a:rPr>
              <a:t>的含义与直接映射中的含义一致。上述表达式意思即为某一主存块按模</a:t>
            </a:r>
            <a:r>
              <a:rPr lang="en-US" altLang="zh-CN" sz="2400" b="1" dirty="0">
                <a:latin typeface="宋体" panose="02010600030101010101" pitchFamily="2" charset="-122"/>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将其映射到缓存的第</a:t>
            </a:r>
            <a:r>
              <a:rPr lang="en-US" altLang="zh-CN" sz="2400" b="1" dirty="0" err="1">
                <a:latin typeface="宋体" panose="02010600030101010101" pitchFamily="2" charset="-122"/>
                <a:ea typeface="宋体" panose="02010600030101010101" pitchFamily="2" charset="-122"/>
              </a:rPr>
              <a:t>i</a:t>
            </a:r>
            <a:r>
              <a:rPr lang="zh-CN" altLang="en-US" sz="2400" b="1" dirty="0">
                <a:latin typeface="宋体" panose="02010600030101010101" pitchFamily="2" charset="-122"/>
                <a:ea typeface="宋体" panose="02010600030101010101" pitchFamily="2" charset="-122"/>
              </a:rPr>
              <a:t>组内。</a:t>
            </a:r>
            <a:r>
              <a:rPr lang="en-US" altLang="zh-CN" sz="2400" b="1" dirty="0" err="1">
                <a:solidFill>
                  <a:srgbClr val="FF0000"/>
                </a:solidFill>
                <a:latin typeface="宋体" panose="02010600030101010101" pitchFamily="2" charset="-122"/>
                <a:ea typeface="宋体" panose="02010600030101010101" pitchFamily="2" charset="-122"/>
              </a:rPr>
              <a:t>i</a:t>
            </a:r>
            <a:r>
              <a:rPr lang="en-US" altLang="zh-CN" sz="2400" b="1" dirty="0">
                <a:solidFill>
                  <a:srgbClr val="FF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a:cs typeface="宋体"/>
              </a:rPr>
              <a:t>组</a:t>
            </a:r>
            <a:r>
              <a:rPr lang="zh-CN" altLang="en-US" sz="2400" b="1" dirty="0">
                <a:solidFill>
                  <a:srgbClr val="FB0028"/>
                </a:solidFill>
                <a:latin typeface="宋体"/>
                <a:cs typeface="宋体"/>
              </a:rPr>
              <a:t>内块地址</a:t>
            </a:r>
            <a:r>
              <a:rPr lang="zh-CN" altLang="en-US" sz="2400" b="1" spc="-535" dirty="0">
                <a:solidFill>
                  <a:srgbClr val="FB0028"/>
                </a:solidFill>
                <a:latin typeface="宋体"/>
                <a:cs typeface="宋体"/>
              </a:rPr>
              <a:t> </a:t>
            </a:r>
            <a:r>
              <a:rPr lang="en-US" altLang="zh-CN" sz="2400" b="1" dirty="0">
                <a:solidFill>
                  <a:srgbClr val="FB0028"/>
                </a:solidFill>
                <a:latin typeface="Arial"/>
                <a:cs typeface="Arial"/>
              </a:rPr>
              <a:t>(tag)</a:t>
            </a:r>
            <a:endParaRPr lang="zh-CN" altLang="en-US" sz="2400" b="1" dirty="0">
              <a:latin typeface="宋体" panose="02010600030101010101" pitchFamily="2" charset="-122"/>
              <a:ea typeface="宋体" panose="02010600030101010101" pitchFamily="2" charset="-122"/>
            </a:endParaRPr>
          </a:p>
        </p:txBody>
      </p:sp>
      <p:graphicFrame>
        <p:nvGraphicFramePr>
          <p:cNvPr id="9" name="object 3">
            <a:extLst>
              <a:ext uri="{FF2B5EF4-FFF2-40B4-BE49-F238E27FC236}">
                <a16:creationId xmlns:a16="http://schemas.microsoft.com/office/drawing/2014/main" id="{9364A5FE-5596-4F9C-8851-332B1E67FFA9}"/>
              </a:ext>
            </a:extLst>
          </p:cNvPr>
          <p:cNvGraphicFramePr>
            <a:graphicFrameLocks noGrp="1"/>
          </p:cNvGraphicFramePr>
          <p:nvPr>
            <p:extLst>
              <p:ext uri="{D42A27DB-BD31-4B8C-83A1-F6EECF244321}">
                <p14:modId xmlns:p14="http://schemas.microsoft.com/office/powerpoint/2010/main" val="821369854"/>
              </p:ext>
            </p:extLst>
          </p:nvPr>
        </p:nvGraphicFramePr>
        <p:xfrm>
          <a:off x="1612901" y="3429000"/>
          <a:ext cx="6362702" cy="420158"/>
        </p:xfrm>
        <a:graphic>
          <a:graphicData uri="http://schemas.openxmlformats.org/drawingml/2006/table">
            <a:tbl>
              <a:tblPr firstRow="1" bandRow="1">
                <a:tableStyleId>{2D5ABB26-0587-4C30-8999-92F81FD0307C}</a:tableStyleId>
              </a:tblPr>
              <a:tblGrid>
                <a:gridCol w="2460787">
                  <a:extLst>
                    <a:ext uri="{9D8B030D-6E8A-4147-A177-3AD203B41FA5}">
                      <a16:colId xmlns:a16="http://schemas.microsoft.com/office/drawing/2014/main" val="20000"/>
                    </a:ext>
                  </a:extLst>
                </a:gridCol>
                <a:gridCol w="1495507">
                  <a:extLst>
                    <a:ext uri="{9D8B030D-6E8A-4147-A177-3AD203B41FA5}">
                      <a16:colId xmlns:a16="http://schemas.microsoft.com/office/drawing/2014/main" val="20001"/>
                    </a:ext>
                  </a:extLst>
                </a:gridCol>
                <a:gridCol w="2406408">
                  <a:extLst>
                    <a:ext uri="{9D8B030D-6E8A-4147-A177-3AD203B41FA5}">
                      <a16:colId xmlns:a16="http://schemas.microsoft.com/office/drawing/2014/main" val="20002"/>
                    </a:ext>
                  </a:extLst>
                </a:gridCol>
              </a:tblGrid>
              <a:tr h="420158">
                <a:tc>
                  <a:txBody>
                    <a:bodyPr/>
                    <a:lstStyle/>
                    <a:p>
                      <a:pPr marL="186690">
                        <a:lnSpc>
                          <a:spcPct val="100000"/>
                        </a:lnSpc>
                        <a:spcBef>
                          <a:spcPts val="220"/>
                        </a:spcBef>
                      </a:pPr>
                      <a:r>
                        <a:rPr sz="2200" b="1" dirty="0">
                          <a:solidFill>
                            <a:srgbClr val="FB0028"/>
                          </a:solidFill>
                          <a:latin typeface="宋体"/>
                          <a:cs typeface="宋体"/>
                        </a:rPr>
                        <a:t>组内块地址</a:t>
                      </a:r>
                      <a:r>
                        <a:rPr sz="2200" b="1" spc="-535" dirty="0">
                          <a:solidFill>
                            <a:srgbClr val="FB0028"/>
                          </a:solidFill>
                          <a:latin typeface="宋体"/>
                          <a:cs typeface="宋体"/>
                        </a:rPr>
                        <a:t> </a:t>
                      </a:r>
                      <a:r>
                        <a:rPr sz="2200" b="1" dirty="0">
                          <a:solidFill>
                            <a:srgbClr val="FB0028"/>
                          </a:solidFill>
                          <a:latin typeface="Arial"/>
                          <a:cs typeface="Arial"/>
                        </a:rPr>
                        <a:t>(tag)</a:t>
                      </a:r>
                      <a:endParaRPr sz="2200" dirty="0">
                        <a:latin typeface="Arial"/>
                        <a:cs typeface="Arial"/>
                      </a:endParaRPr>
                    </a:p>
                  </a:txBody>
                  <a:tcPr marL="0" marR="0" marT="3081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075">
                        <a:lnSpc>
                          <a:spcPct val="100000"/>
                        </a:lnSpc>
                        <a:spcBef>
                          <a:spcPts val="220"/>
                        </a:spcBef>
                      </a:pPr>
                      <a:r>
                        <a:rPr sz="2200" b="1" spc="5" dirty="0" err="1">
                          <a:solidFill>
                            <a:srgbClr val="0000FF"/>
                          </a:solidFill>
                          <a:latin typeface="宋体"/>
                          <a:cs typeface="宋体"/>
                        </a:rPr>
                        <a:t>组地址</a:t>
                      </a:r>
                      <a:r>
                        <a:rPr lang="en-US" sz="2200" b="1" spc="5" dirty="0" err="1">
                          <a:solidFill>
                            <a:srgbClr val="0000FF"/>
                          </a:solidFill>
                          <a:latin typeface="宋体"/>
                          <a:cs typeface="宋体"/>
                        </a:rPr>
                        <a:t>way</a:t>
                      </a:r>
                      <a:endParaRPr sz="2200" dirty="0">
                        <a:latin typeface="宋体"/>
                        <a:cs typeface="宋体"/>
                      </a:endParaRPr>
                    </a:p>
                  </a:txBody>
                  <a:tcPr marL="0" marR="0" marT="3081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7640">
                        <a:lnSpc>
                          <a:spcPct val="100000"/>
                        </a:lnSpc>
                        <a:spcBef>
                          <a:spcPts val="220"/>
                        </a:spcBef>
                      </a:pPr>
                      <a:r>
                        <a:rPr sz="2200" b="1" spc="5" dirty="0" err="1">
                          <a:latin typeface="宋体"/>
                          <a:cs typeface="宋体"/>
                        </a:rPr>
                        <a:t>块内偏移</a:t>
                      </a:r>
                      <a:r>
                        <a:rPr lang="en-US" sz="2200" b="1" spc="5" dirty="0" err="1">
                          <a:latin typeface="宋体"/>
                          <a:cs typeface="宋体"/>
                        </a:rPr>
                        <a:t>index</a:t>
                      </a:r>
                      <a:endParaRPr sz="2200" dirty="0">
                        <a:latin typeface="宋体"/>
                        <a:cs typeface="宋体"/>
                      </a:endParaRPr>
                    </a:p>
                  </a:txBody>
                  <a:tcPr marL="0" marR="0" marT="3081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0" name="矩形 9">
            <a:extLst>
              <a:ext uri="{FF2B5EF4-FFF2-40B4-BE49-F238E27FC236}">
                <a16:creationId xmlns:a16="http://schemas.microsoft.com/office/drawing/2014/main" id="{1288C989-1C6F-48B1-9665-5646772D5E11}"/>
              </a:ext>
            </a:extLst>
          </p:cNvPr>
          <p:cNvSpPr/>
          <p:nvPr/>
        </p:nvSpPr>
        <p:spPr>
          <a:xfrm>
            <a:off x="744332" y="1370639"/>
            <a:ext cx="8572500" cy="1833835"/>
          </a:xfrm>
          <a:prstGeom prst="rect">
            <a:avLst/>
          </a:prstGeom>
        </p:spPr>
        <p:txBody>
          <a:bodyPr wrap="square">
            <a:spAutoFit/>
          </a:bodyPr>
          <a:lstStyle/>
          <a:p>
            <a:pPr marL="171568"/>
            <a:r>
              <a:rPr lang="zh-CN" altLang="en-US" sz="3200" b="1" spc="17" dirty="0">
                <a:latin typeface="宋体"/>
                <a:cs typeface="宋体"/>
              </a:rPr>
              <a:t>组相联映射</a:t>
            </a:r>
            <a:endParaRPr lang="zh-CN" altLang="en-US" sz="3200" dirty="0">
              <a:latin typeface="宋体"/>
              <a:cs typeface="宋体"/>
            </a:endParaRPr>
          </a:p>
          <a:p>
            <a:pPr marL="695376">
              <a:spcBef>
                <a:spcPts val="584"/>
              </a:spcBef>
            </a:pPr>
            <a:r>
              <a:rPr lang="zh-CN" altLang="en-US" sz="2400" spc="11" dirty="0">
                <a:solidFill>
                  <a:srgbClr val="001ADC"/>
                </a:solidFill>
                <a:latin typeface="Wingdings"/>
                <a:cs typeface="Wingdings"/>
              </a:rPr>
              <a:t></a:t>
            </a:r>
            <a:r>
              <a:rPr lang="zh-CN" altLang="en-US" sz="2400" b="1" spc="11" dirty="0">
                <a:latin typeface="宋体"/>
                <a:cs typeface="宋体"/>
              </a:rPr>
              <a:t>主存的地址格式：</a:t>
            </a:r>
            <a:endParaRPr lang="zh-CN" altLang="en-US" sz="2400" dirty="0">
              <a:latin typeface="宋体"/>
              <a:cs typeface="宋体"/>
            </a:endParaRPr>
          </a:p>
          <a:p>
            <a:pPr marL="695376">
              <a:spcBef>
                <a:spcPts val="474"/>
              </a:spcBef>
            </a:pPr>
            <a:r>
              <a:rPr lang="zh-CN" altLang="en-US" sz="2400" dirty="0">
                <a:solidFill>
                  <a:srgbClr val="001ADC"/>
                </a:solidFill>
                <a:latin typeface="Wingdings"/>
                <a:cs typeface="Wingdings"/>
              </a:rPr>
              <a:t></a:t>
            </a:r>
            <a:r>
              <a:rPr lang="en-US" altLang="zh-CN" sz="2400" b="1" dirty="0">
                <a:latin typeface="Arial"/>
                <a:cs typeface="Arial"/>
              </a:rPr>
              <a:t>Tag</a:t>
            </a:r>
            <a:r>
              <a:rPr lang="zh-CN" altLang="en-US" sz="2400" b="1" dirty="0">
                <a:latin typeface="宋体"/>
                <a:cs typeface="宋体"/>
              </a:rPr>
              <a:t>的内容：主存中与该</a:t>
            </a:r>
            <a:r>
              <a:rPr lang="en-US" altLang="zh-CN" sz="2400" b="1" dirty="0">
                <a:latin typeface="Arial"/>
                <a:cs typeface="Arial"/>
              </a:rPr>
              <a:t>Cache</a:t>
            </a:r>
            <a:r>
              <a:rPr lang="zh-CN" altLang="en-US" sz="2400" b="1" dirty="0">
                <a:latin typeface="宋体"/>
                <a:cs typeface="宋体"/>
              </a:rPr>
              <a:t>数据块对应的数据块的组内块地址。</a:t>
            </a:r>
            <a:endParaRPr lang="zh-CN" altLang="en-US" sz="2400" dirty="0">
              <a:latin typeface="宋体"/>
              <a:cs typeface="宋体"/>
            </a:endParaRPr>
          </a:p>
        </p:txBody>
      </p:sp>
    </p:spTree>
    <p:extLst>
      <p:ext uri="{BB962C8B-B14F-4D97-AF65-F5344CB8AC3E}">
        <p14:creationId xmlns:p14="http://schemas.microsoft.com/office/powerpoint/2010/main" val="1542019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5BBB2644-B7B8-478D-B610-847331678309}"/>
              </a:ext>
            </a:extLst>
          </p:cNvPr>
          <p:cNvSpPr txBox="1"/>
          <p:nvPr/>
        </p:nvSpPr>
        <p:spPr>
          <a:xfrm>
            <a:off x="173038" y="76181"/>
            <a:ext cx="8931866" cy="4184094"/>
          </a:xfrm>
          <a:prstGeom prst="rect">
            <a:avLst/>
          </a:prstGeom>
        </p:spPr>
        <p:txBody>
          <a:bodyPr vert="horz" wrap="square" lIns="0" tIns="0" rIns="0" bIns="0" rtlCol="0">
            <a:spAutoFit/>
          </a:bodyPr>
          <a:lstStyle/>
          <a:p>
            <a:pPr marL="14006"/>
            <a:r>
              <a:rPr sz="2647" spc="11" dirty="0">
                <a:solidFill>
                  <a:srgbClr val="FF0000"/>
                </a:solidFill>
                <a:latin typeface="Wingdings"/>
                <a:cs typeface="Wingdings"/>
              </a:rPr>
              <a:t></a:t>
            </a:r>
            <a:r>
              <a:rPr sz="2647" b="1" spc="11" dirty="0">
                <a:latin typeface="宋体"/>
                <a:cs typeface="宋体"/>
              </a:rPr>
              <a:t>组相联映射举例</a:t>
            </a:r>
            <a:endParaRPr sz="2647" dirty="0">
              <a:latin typeface="宋体"/>
              <a:cs typeface="宋体"/>
            </a:endParaRPr>
          </a:p>
          <a:p>
            <a:pPr marL="537814">
              <a:spcBef>
                <a:spcPts val="596"/>
              </a:spcBef>
            </a:pPr>
            <a:r>
              <a:rPr sz="1985" spc="17" dirty="0">
                <a:solidFill>
                  <a:srgbClr val="001ADC"/>
                </a:solidFill>
                <a:latin typeface="Wingdings"/>
                <a:cs typeface="Wingdings"/>
              </a:rPr>
              <a:t></a:t>
            </a:r>
            <a:r>
              <a:rPr sz="1985" b="1" spc="17" dirty="0">
                <a:latin typeface="宋体"/>
                <a:cs typeface="宋体"/>
              </a:rPr>
              <a:t>主存：</a:t>
            </a:r>
            <a:r>
              <a:rPr sz="1985" b="1" spc="17" dirty="0">
                <a:latin typeface="Arial"/>
                <a:cs typeface="Arial"/>
              </a:rPr>
              <a:t>1M</a:t>
            </a:r>
            <a:r>
              <a:rPr sz="1985" b="1" spc="-105" dirty="0">
                <a:latin typeface="Arial"/>
                <a:cs typeface="Arial"/>
              </a:rPr>
              <a:t> </a:t>
            </a:r>
            <a:r>
              <a:rPr sz="1985" b="1" spc="-6" dirty="0">
                <a:latin typeface="Arial"/>
                <a:cs typeface="Arial"/>
              </a:rPr>
              <a:t>Bytes</a:t>
            </a:r>
            <a:endParaRPr sz="1985" dirty="0">
              <a:latin typeface="Arial"/>
              <a:cs typeface="Arial"/>
            </a:endParaRPr>
          </a:p>
          <a:p>
            <a:pPr marL="537814">
              <a:spcBef>
                <a:spcPts val="596"/>
              </a:spcBef>
            </a:pPr>
            <a:r>
              <a:rPr sz="1985" spc="6" dirty="0">
                <a:solidFill>
                  <a:srgbClr val="001ADC"/>
                </a:solidFill>
                <a:latin typeface="Wingdings"/>
                <a:cs typeface="Wingdings"/>
              </a:rPr>
              <a:t></a:t>
            </a:r>
            <a:r>
              <a:rPr sz="1985" b="1" spc="6" dirty="0">
                <a:latin typeface="Arial"/>
                <a:cs typeface="Arial"/>
              </a:rPr>
              <a:t>Cache</a:t>
            </a:r>
            <a:r>
              <a:rPr sz="1985" b="1" spc="6" dirty="0">
                <a:latin typeface="宋体"/>
                <a:cs typeface="宋体"/>
              </a:rPr>
              <a:t>：</a:t>
            </a:r>
            <a:r>
              <a:rPr sz="1985" b="1" spc="6" dirty="0">
                <a:latin typeface="Arial"/>
                <a:cs typeface="Arial"/>
              </a:rPr>
              <a:t>16K</a:t>
            </a:r>
            <a:r>
              <a:rPr sz="1985" b="1" spc="-72" dirty="0">
                <a:latin typeface="Arial"/>
                <a:cs typeface="Arial"/>
              </a:rPr>
              <a:t> </a:t>
            </a:r>
            <a:r>
              <a:rPr sz="1985" b="1" spc="-6" dirty="0">
                <a:latin typeface="Arial"/>
                <a:cs typeface="Arial"/>
              </a:rPr>
              <a:t>Bytes</a:t>
            </a:r>
            <a:endParaRPr sz="1985" dirty="0">
              <a:latin typeface="Arial"/>
              <a:cs typeface="Arial"/>
            </a:endParaRPr>
          </a:p>
          <a:p>
            <a:pPr marL="537814">
              <a:spcBef>
                <a:spcPts val="596"/>
              </a:spcBef>
            </a:pPr>
            <a:r>
              <a:rPr sz="1985" spc="6" dirty="0">
                <a:solidFill>
                  <a:srgbClr val="001ADC"/>
                </a:solidFill>
                <a:latin typeface="Wingdings"/>
                <a:cs typeface="Wingdings"/>
              </a:rPr>
              <a:t></a:t>
            </a:r>
            <a:r>
              <a:rPr sz="1985" b="1" spc="6" dirty="0">
                <a:latin typeface="Arial"/>
                <a:cs typeface="Arial"/>
              </a:rPr>
              <a:t>Block</a:t>
            </a:r>
            <a:r>
              <a:rPr sz="1985" b="1" spc="6" dirty="0">
                <a:latin typeface="宋体"/>
                <a:cs typeface="宋体"/>
              </a:rPr>
              <a:t>：</a:t>
            </a:r>
            <a:r>
              <a:rPr sz="1985" b="1" spc="6" dirty="0">
                <a:latin typeface="Arial"/>
                <a:cs typeface="Arial"/>
              </a:rPr>
              <a:t>256</a:t>
            </a:r>
            <a:r>
              <a:rPr sz="1985" b="1" spc="-77" dirty="0">
                <a:latin typeface="Arial"/>
                <a:cs typeface="Arial"/>
              </a:rPr>
              <a:t> </a:t>
            </a:r>
            <a:r>
              <a:rPr sz="1985" b="1" spc="-6" dirty="0">
                <a:latin typeface="Arial"/>
                <a:cs typeface="Arial"/>
              </a:rPr>
              <a:t>Bytes</a:t>
            </a:r>
            <a:endParaRPr sz="1985" dirty="0">
              <a:latin typeface="Arial"/>
              <a:cs typeface="Arial"/>
            </a:endParaRPr>
          </a:p>
          <a:p>
            <a:pPr marL="537814">
              <a:spcBef>
                <a:spcPts val="596"/>
              </a:spcBef>
            </a:pPr>
            <a:r>
              <a:rPr sz="1985" dirty="0">
                <a:solidFill>
                  <a:srgbClr val="001ADC"/>
                </a:solidFill>
                <a:latin typeface="Wingdings"/>
                <a:cs typeface="Wingdings"/>
              </a:rPr>
              <a:t></a:t>
            </a:r>
            <a:r>
              <a:rPr sz="1985" b="1" dirty="0">
                <a:latin typeface="Arial"/>
                <a:cs typeface="Arial"/>
              </a:rPr>
              <a:t>Way : </a:t>
            </a:r>
            <a:r>
              <a:rPr sz="1985" b="1" spc="-6" dirty="0">
                <a:latin typeface="Arial"/>
                <a:cs typeface="Arial"/>
              </a:rPr>
              <a:t>4</a:t>
            </a:r>
            <a:r>
              <a:rPr sz="1985" b="1" spc="22" dirty="0">
                <a:latin typeface="Arial"/>
                <a:cs typeface="Arial"/>
              </a:rPr>
              <a:t> </a:t>
            </a:r>
            <a:r>
              <a:rPr sz="1985" b="1" spc="-11" dirty="0">
                <a:latin typeface="Arial"/>
                <a:cs typeface="Arial"/>
              </a:rPr>
              <a:t>Ways</a:t>
            </a:r>
            <a:r>
              <a:rPr sz="1985" b="1" spc="-11" dirty="0">
                <a:latin typeface="宋体"/>
                <a:cs typeface="宋体"/>
              </a:rPr>
              <a:t>（</a:t>
            </a:r>
            <a:r>
              <a:rPr sz="1985" b="1" spc="-11" dirty="0">
                <a:latin typeface="Arial"/>
                <a:cs typeface="Arial"/>
              </a:rPr>
              <a:t>Cache</a:t>
            </a:r>
            <a:r>
              <a:rPr sz="1985" b="1" spc="-11" dirty="0">
                <a:latin typeface="宋体"/>
                <a:cs typeface="宋体"/>
              </a:rPr>
              <a:t>每组包含</a:t>
            </a:r>
            <a:r>
              <a:rPr sz="1985" b="1" spc="-11" dirty="0">
                <a:latin typeface="Arial"/>
                <a:cs typeface="Arial"/>
              </a:rPr>
              <a:t>4</a:t>
            </a:r>
            <a:r>
              <a:rPr sz="1985" b="1" spc="-11" dirty="0">
                <a:latin typeface="宋体"/>
                <a:cs typeface="宋体"/>
              </a:rPr>
              <a:t>个</a:t>
            </a:r>
            <a:r>
              <a:rPr sz="1985" b="1" spc="-11" dirty="0">
                <a:latin typeface="Arial"/>
                <a:cs typeface="Arial"/>
              </a:rPr>
              <a:t>Block</a:t>
            </a:r>
            <a:r>
              <a:rPr sz="1985" b="1" spc="-11" dirty="0">
                <a:latin typeface="宋体"/>
                <a:cs typeface="宋体"/>
              </a:rPr>
              <a:t>）</a:t>
            </a:r>
            <a:endParaRPr sz="1985" dirty="0">
              <a:latin typeface="宋体"/>
              <a:cs typeface="宋体"/>
            </a:endParaRPr>
          </a:p>
          <a:p>
            <a:pPr marL="92437">
              <a:spcBef>
                <a:spcPts val="423"/>
              </a:spcBef>
            </a:pPr>
            <a:r>
              <a:rPr sz="2647" spc="33" dirty="0">
                <a:solidFill>
                  <a:srgbClr val="FF0000"/>
                </a:solidFill>
                <a:latin typeface="Wingdings"/>
                <a:cs typeface="Wingdings"/>
              </a:rPr>
              <a:t></a:t>
            </a:r>
            <a:r>
              <a:rPr sz="2647" b="1" spc="33" dirty="0">
                <a:latin typeface="宋体"/>
                <a:cs typeface="宋体"/>
              </a:rPr>
              <a:t>解答</a:t>
            </a:r>
            <a:endParaRPr sz="2647" dirty="0">
              <a:latin typeface="宋体"/>
              <a:cs typeface="宋体"/>
            </a:endParaRPr>
          </a:p>
          <a:p>
            <a:pPr marL="616945">
              <a:spcBef>
                <a:spcPts val="596"/>
              </a:spcBef>
              <a:tabLst>
                <a:tab pos="4894943" algn="l"/>
                <a:tab pos="5570711" algn="l"/>
              </a:tabLst>
            </a:pPr>
            <a:r>
              <a:rPr sz="1985" spc="11" dirty="0">
                <a:solidFill>
                  <a:srgbClr val="001ADC"/>
                </a:solidFill>
                <a:latin typeface="Wingdings"/>
                <a:cs typeface="Wingdings"/>
              </a:rPr>
              <a:t></a:t>
            </a:r>
            <a:r>
              <a:rPr sz="1985" b="1" spc="11" dirty="0">
                <a:latin typeface="Arial"/>
                <a:cs typeface="Arial"/>
              </a:rPr>
              <a:t>Cache</a:t>
            </a:r>
            <a:r>
              <a:rPr lang="zh-CN" altLang="en-US" sz="1985" b="1" spc="11" dirty="0">
                <a:latin typeface="Arial"/>
                <a:cs typeface="Arial"/>
              </a:rPr>
              <a:t>行数</a:t>
            </a:r>
            <a:r>
              <a:rPr sz="1985" b="1" spc="-6" dirty="0">
                <a:latin typeface="宋体"/>
                <a:cs typeface="宋体"/>
              </a:rPr>
              <a:t>＝</a:t>
            </a:r>
            <a:r>
              <a:rPr sz="1985" b="1" spc="-584" dirty="0">
                <a:latin typeface="宋体"/>
                <a:cs typeface="宋体"/>
              </a:rPr>
              <a:t> </a:t>
            </a:r>
            <a:r>
              <a:rPr sz="1985" b="1" spc="-6" dirty="0">
                <a:solidFill>
                  <a:srgbClr val="FB0028"/>
                </a:solidFill>
                <a:latin typeface="Arial"/>
                <a:cs typeface="Arial"/>
              </a:rPr>
              <a:t>2</a:t>
            </a:r>
            <a:r>
              <a:rPr sz="1985" b="1" spc="-8" baseline="25462" dirty="0">
                <a:solidFill>
                  <a:srgbClr val="FB0028"/>
                </a:solidFill>
                <a:latin typeface="Arial"/>
                <a:cs typeface="Arial"/>
              </a:rPr>
              <a:t>14  </a:t>
            </a:r>
            <a:r>
              <a:rPr sz="1985" b="1" spc="-6" dirty="0">
                <a:solidFill>
                  <a:srgbClr val="FB0028"/>
                </a:solidFill>
                <a:latin typeface="宋体"/>
                <a:cs typeface="宋体"/>
              </a:rPr>
              <a:t>÷</a:t>
            </a:r>
            <a:r>
              <a:rPr sz="1985" b="1" spc="-6" dirty="0">
                <a:solidFill>
                  <a:srgbClr val="FB0028"/>
                </a:solidFill>
                <a:latin typeface="Arial"/>
                <a:cs typeface="Arial"/>
              </a:rPr>
              <a:t>(2</a:t>
            </a:r>
            <a:r>
              <a:rPr sz="1985" b="1" spc="-8" baseline="25462" dirty="0">
                <a:solidFill>
                  <a:srgbClr val="FB0028"/>
                </a:solidFill>
                <a:latin typeface="Arial"/>
                <a:cs typeface="Arial"/>
              </a:rPr>
              <a:t>8</a:t>
            </a:r>
            <a:r>
              <a:rPr sz="1985" b="1" spc="-6" dirty="0">
                <a:solidFill>
                  <a:srgbClr val="FB0028"/>
                </a:solidFill>
                <a:latin typeface="宋体"/>
                <a:cs typeface="宋体"/>
              </a:rPr>
              <a:t>×</a:t>
            </a:r>
            <a:r>
              <a:rPr sz="1985" b="1" spc="-6" dirty="0">
                <a:solidFill>
                  <a:srgbClr val="FB0028"/>
                </a:solidFill>
                <a:latin typeface="Arial"/>
                <a:cs typeface="Arial"/>
              </a:rPr>
              <a:t>2</a:t>
            </a:r>
            <a:r>
              <a:rPr sz="1985" b="1" spc="-8" baseline="25462" dirty="0">
                <a:solidFill>
                  <a:srgbClr val="FB0028"/>
                </a:solidFill>
                <a:latin typeface="Arial"/>
                <a:cs typeface="Arial"/>
              </a:rPr>
              <a:t>2</a:t>
            </a:r>
            <a:r>
              <a:rPr sz="1985" b="1" spc="-6" dirty="0">
                <a:solidFill>
                  <a:srgbClr val="FB0028"/>
                </a:solidFill>
                <a:latin typeface="宋体"/>
                <a:cs typeface="宋体"/>
              </a:rPr>
              <a:t>）＝</a:t>
            </a:r>
            <a:r>
              <a:rPr sz="1985" b="1" spc="-430" dirty="0">
                <a:solidFill>
                  <a:srgbClr val="FB0028"/>
                </a:solidFill>
                <a:latin typeface="宋体"/>
                <a:cs typeface="宋体"/>
              </a:rPr>
              <a:t> </a:t>
            </a:r>
            <a:r>
              <a:rPr sz="1985" b="1" spc="-6" dirty="0">
                <a:solidFill>
                  <a:srgbClr val="FF0000"/>
                </a:solidFill>
                <a:latin typeface="Arial"/>
                <a:cs typeface="Arial"/>
              </a:rPr>
              <a:t>2</a:t>
            </a:r>
            <a:r>
              <a:rPr sz="1985" b="1" spc="-8" baseline="25462" dirty="0">
                <a:solidFill>
                  <a:srgbClr val="FF0000"/>
                </a:solidFill>
                <a:latin typeface="Arial"/>
                <a:cs typeface="Arial"/>
              </a:rPr>
              <a:t>4	</a:t>
            </a:r>
            <a:r>
              <a:rPr sz="1985" b="1" spc="-6" dirty="0">
                <a:solidFill>
                  <a:srgbClr val="FF0000"/>
                </a:solidFill>
                <a:latin typeface="宋体"/>
                <a:cs typeface="宋体"/>
              </a:rPr>
              <a:t>＝</a:t>
            </a:r>
            <a:r>
              <a:rPr sz="1985" b="1" spc="-6" dirty="0">
                <a:solidFill>
                  <a:srgbClr val="FF0000"/>
                </a:solidFill>
                <a:latin typeface="Arial"/>
                <a:cs typeface="Arial"/>
              </a:rPr>
              <a:t>16	</a:t>
            </a:r>
            <a:r>
              <a:rPr lang="zh-CN" altLang="en-US" sz="1985" b="1" spc="-11" dirty="0">
                <a:latin typeface="宋体"/>
                <a:cs typeface="宋体"/>
              </a:rPr>
              <a:t>行</a:t>
            </a:r>
            <a:endParaRPr lang="en-US" altLang="zh-CN" sz="1985" b="1" spc="-11" dirty="0">
              <a:latin typeface="宋体"/>
              <a:cs typeface="宋体"/>
            </a:endParaRPr>
          </a:p>
          <a:p>
            <a:pPr marL="616945">
              <a:spcBef>
                <a:spcPts val="596"/>
              </a:spcBef>
              <a:tabLst>
                <a:tab pos="4894943" algn="l"/>
                <a:tab pos="5570711" algn="l"/>
              </a:tabLst>
            </a:pPr>
            <a:r>
              <a:rPr sz="1985" spc="11" dirty="0">
                <a:solidFill>
                  <a:srgbClr val="001ADC"/>
                </a:solidFill>
                <a:latin typeface="Wingdings"/>
                <a:cs typeface="Wingdings"/>
              </a:rPr>
              <a:t></a:t>
            </a:r>
            <a:r>
              <a:rPr sz="1985" b="1" spc="11" dirty="0" err="1">
                <a:latin typeface="宋体"/>
                <a:cs typeface="宋体"/>
              </a:rPr>
              <a:t>主存组块数</a:t>
            </a:r>
            <a:r>
              <a:rPr sz="1985" b="1" spc="11" dirty="0">
                <a:latin typeface="宋体"/>
                <a:cs typeface="宋体"/>
              </a:rPr>
              <a:t>＝</a:t>
            </a:r>
            <a:r>
              <a:rPr sz="1985" b="1" spc="-590" dirty="0">
                <a:latin typeface="宋体"/>
                <a:cs typeface="宋体"/>
              </a:rPr>
              <a:t> </a:t>
            </a:r>
            <a:r>
              <a:rPr sz="1985" b="1" spc="-6" dirty="0">
                <a:solidFill>
                  <a:srgbClr val="FB0028"/>
                </a:solidFill>
                <a:latin typeface="Arial"/>
                <a:cs typeface="Arial"/>
              </a:rPr>
              <a:t>2</a:t>
            </a:r>
            <a:r>
              <a:rPr sz="1985" b="1" spc="-8" baseline="25462" dirty="0">
                <a:solidFill>
                  <a:srgbClr val="FB0028"/>
                </a:solidFill>
                <a:latin typeface="Arial"/>
                <a:cs typeface="Arial"/>
              </a:rPr>
              <a:t>20  </a:t>
            </a:r>
            <a:r>
              <a:rPr sz="1985" b="1" spc="-6" dirty="0">
                <a:solidFill>
                  <a:srgbClr val="FB0028"/>
                </a:solidFill>
                <a:latin typeface="宋体"/>
                <a:cs typeface="宋体"/>
              </a:rPr>
              <a:t>÷</a:t>
            </a:r>
            <a:r>
              <a:rPr sz="1985" b="1" spc="-6" dirty="0">
                <a:solidFill>
                  <a:srgbClr val="FB0028"/>
                </a:solidFill>
                <a:latin typeface="Arial"/>
                <a:cs typeface="Arial"/>
              </a:rPr>
              <a:t>(2</a:t>
            </a:r>
            <a:r>
              <a:rPr sz="1985" b="1" spc="-8" baseline="25462" dirty="0">
                <a:solidFill>
                  <a:srgbClr val="FB0028"/>
                </a:solidFill>
                <a:latin typeface="Arial"/>
                <a:cs typeface="Arial"/>
              </a:rPr>
              <a:t>8</a:t>
            </a:r>
            <a:r>
              <a:rPr sz="1985" b="1" spc="-6" dirty="0">
                <a:solidFill>
                  <a:srgbClr val="FB0028"/>
                </a:solidFill>
                <a:latin typeface="宋体"/>
                <a:cs typeface="宋体"/>
              </a:rPr>
              <a:t>×</a:t>
            </a:r>
            <a:r>
              <a:rPr sz="1985" b="1" spc="-6" dirty="0">
                <a:solidFill>
                  <a:srgbClr val="FB0028"/>
                </a:solidFill>
                <a:latin typeface="Arial"/>
                <a:cs typeface="Arial"/>
              </a:rPr>
              <a:t>2</a:t>
            </a:r>
            <a:r>
              <a:rPr sz="1985" b="1" spc="-8" baseline="25462" dirty="0">
                <a:solidFill>
                  <a:srgbClr val="FB0028"/>
                </a:solidFill>
                <a:latin typeface="Arial"/>
                <a:cs typeface="Arial"/>
              </a:rPr>
              <a:t>4</a:t>
            </a:r>
            <a:r>
              <a:rPr sz="1985" b="1" spc="-6" dirty="0">
                <a:solidFill>
                  <a:srgbClr val="FB0028"/>
                </a:solidFill>
                <a:latin typeface="宋体"/>
                <a:cs typeface="宋体"/>
              </a:rPr>
              <a:t>）＝</a:t>
            </a:r>
            <a:r>
              <a:rPr sz="1985" b="1" spc="-436" dirty="0">
                <a:solidFill>
                  <a:srgbClr val="FB0028"/>
                </a:solidFill>
                <a:latin typeface="宋体"/>
                <a:cs typeface="宋体"/>
              </a:rPr>
              <a:t> </a:t>
            </a:r>
            <a:r>
              <a:rPr sz="1985" b="1" spc="-6" dirty="0">
                <a:solidFill>
                  <a:srgbClr val="FF0000"/>
                </a:solidFill>
                <a:latin typeface="Arial"/>
                <a:cs typeface="Arial"/>
              </a:rPr>
              <a:t>2</a:t>
            </a:r>
            <a:r>
              <a:rPr sz="1985" b="1" spc="-8" baseline="25462" dirty="0">
                <a:solidFill>
                  <a:srgbClr val="FF0000"/>
                </a:solidFill>
                <a:latin typeface="Arial"/>
                <a:cs typeface="Arial"/>
              </a:rPr>
              <a:t>8	</a:t>
            </a:r>
            <a:r>
              <a:rPr sz="1985" b="1" spc="-6" dirty="0">
                <a:solidFill>
                  <a:srgbClr val="FF0000"/>
                </a:solidFill>
                <a:latin typeface="宋体"/>
                <a:cs typeface="宋体"/>
              </a:rPr>
              <a:t>＝</a:t>
            </a:r>
            <a:r>
              <a:rPr sz="1985" b="1" spc="-6" dirty="0">
                <a:solidFill>
                  <a:srgbClr val="FF0000"/>
                </a:solidFill>
                <a:latin typeface="Arial"/>
                <a:cs typeface="Arial"/>
              </a:rPr>
              <a:t>256 </a:t>
            </a:r>
            <a:r>
              <a:rPr sz="1985" b="1" spc="-11" dirty="0">
                <a:latin typeface="宋体"/>
                <a:cs typeface="宋体"/>
              </a:rPr>
              <a:t>组</a:t>
            </a:r>
            <a:endParaRPr sz="1985" dirty="0">
              <a:latin typeface="宋体"/>
              <a:cs typeface="宋体"/>
            </a:endParaRPr>
          </a:p>
          <a:p>
            <a:pPr marL="616945">
              <a:lnSpc>
                <a:spcPts val="2206"/>
              </a:lnSpc>
              <a:spcBef>
                <a:spcPts val="596"/>
              </a:spcBef>
            </a:pPr>
            <a:r>
              <a:rPr sz="1985" spc="11" dirty="0">
                <a:solidFill>
                  <a:srgbClr val="001ADC"/>
                </a:solidFill>
                <a:latin typeface="Wingdings"/>
                <a:cs typeface="Wingdings"/>
              </a:rPr>
              <a:t></a:t>
            </a:r>
            <a:r>
              <a:rPr sz="1985" b="1" spc="11" dirty="0">
                <a:latin typeface="宋体"/>
                <a:cs typeface="宋体"/>
              </a:rPr>
              <a:t>主存地址：</a:t>
            </a:r>
            <a:r>
              <a:rPr sz="1985" b="1" spc="11" dirty="0">
                <a:solidFill>
                  <a:srgbClr val="FB0028"/>
                </a:solidFill>
                <a:latin typeface="Arial"/>
                <a:cs typeface="Arial"/>
              </a:rPr>
              <a:t>20 </a:t>
            </a:r>
            <a:r>
              <a:rPr sz="1985" b="1" dirty="0">
                <a:latin typeface="宋体"/>
                <a:cs typeface="宋体"/>
              </a:rPr>
              <a:t>位，其中高</a:t>
            </a:r>
            <a:r>
              <a:rPr sz="1985" b="1" dirty="0">
                <a:solidFill>
                  <a:srgbClr val="FB0028"/>
                </a:solidFill>
                <a:latin typeface="Arial"/>
                <a:cs typeface="Arial"/>
              </a:rPr>
              <a:t>8 </a:t>
            </a:r>
            <a:r>
              <a:rPr sz="1985" b="1" dirty="0">
                <a:latin typeface="宋体"/>
                <a:cs typeface="宋体"/>
              </a:rPr>
              <a:t>位为组内块地址，中间</a:t>
            </a:r>
            <a:r>
              <a:rPr sz="1985" b="1" dirty="0">
                <a:solidFill>
                  <a:srgbClr val="FB0028"/>
                </a:solidFill>
                <a:latin typeface="Arial"/>
                <a:cs typeface="Arial"/>
              </a:rPr>
              <a:t>4 </a:t>
            </a:r>
            <a:r>
              <a:rPr sz="1985" b="1" dirty="0" err="1">
                <a:latin typeface="宋体"/>
                <a:cs typeface="宋体"/>
              </a:rPr>
              <a:t>位为</a:t>
            </a:r>
            <a:r>
              <a:rPr lang="zh-CN" altLang="en-US" sz="1985" b="1" dirty="0">
                <a:latin typeface="宋体"/>
                <a:cs typeface="宋体"/>
              </a:rPr>
              <a:t>路</a:t>
            </a:r>
            <a:r>
              <a:rPr sz="1985" b="1" dirty="0" err="1">
                <a:latin typeface="宋体"/>
                <a:cs typeface="宋体"/>
              </a:rPr>
              <a:t>地址，低</a:t>
            </a:r>
            <a:r>
              <a:rPr sz="1985" b="1" spc="-463" dirty="0">
                <a:latin typeface="宋体"/>
                <a:cs typeface="宋体"/>
              </a:rPr>
              <a:t> </a:t>
            </a:r>
            <a:r>
              <a:rPr sz="1985" b="1" spc="-11" dirty="0">
                <a:solidFill>
                  <a:srgbClr val="FB0028"/>
                </a:solidFill>
                <a:latin typeface="Arial"/>
                <a:cs typeface="Arial"/>
              </a:rPr>
              <a:t>8</a:t>
            </a:r>
            <a:r>
              <a:rPr sz="1985" b="1" spc="-11" dirty="0">
                <a:latin typeface="宋体"/>
                <a:cs typeface="宋体"/>
              </a:rPr>
              <a:t>位</a:t>
            </a:r>
            <a:endParaRPr sz="1985" dirty="0">
              <a:latin typeface="宋体"/>
              <a:cs typeface="宋体"/>
            </a:endParaRPr>
          </a:p>
          <a:p>
            <a:pPr marL="830530">
              <a:lnSpc>
                <a:spcPts val="2206"/>
              </a:lnSpc>
            </a:pPr>
            <a:r>
              <a:rPr sz="1985" b="1" dirty="0" err="1">
                <a:latin typeface="宋体"/>
                <a:cs typeface="宋体"/>
              </a:rPr>
              <a:t>为</a:t>
            </a:r>
            <a:r>
              <a:rPr lang="en-US" sz="1985" b="1" dirty="0" err="1">
                <a:latin typeface="宋体"/>
                <a:cs typeface="宋体"/>
              </a:rPr>
              <a:t>cache</a:t>
            </a:r>
            <a:r>
              <a:rPr sz="1985" b="1" dirty="0" err="1">
                <a:latin typeface="宋体"/>
                <a:cs typeface="宋体"/>
              </a:rPr>
              <a:t>块内地址</a:t>
            </a:r>
            <a:r>
              <a:rPr lang="en-US" sz="1985" b="1" dirty="0" err="1">
                <a:latin typeface="宋体"/>
                <a:cs typeface="宋体"/>
              </a:rPr>
              <a:t>index</a:t>
            </a:r>
            <a:r>
              <a:rPr lang="en-US" sz="1985" b="1" dirty="0">
                <a:latin typeface="宋体"/>
                <a:cs typeface="宋体"/>
              </a:rPr>
              <a:t>.</a:t>
            </a:r>
            <a:endParaRPr sz="1985" dirty="0">
              <a:latin typeface="宋体"/>
              <a:cs typeface="宋体"/>
            </a:endParaRPr>
          </a:p>
          <a:p>
            <a:pPr marL="616945">
              <a:spcBef>
                <a:spcPts val="596"/>
              </a:spcBef>
            </a:pPr>
            <a:r>
              <a:rPr sz="1985" spc="-6" dirty="0">
                <a:solidFill>
                  <a:srgbClr val="001ADC"/>
                </a:solidFill>
                <a:latin typeface="Wingdings"/>
                <a:cs typeface="Wingdings"/>
              </a:rPr>
              <a:t></a:t>
            </a:r>
            <a:r>
              <a:rPr sz="1985" b="1" spc="-6" dirty="0">
                <a:latin typeface="Arial"/>
                <a:cs typeface="Arial"/>
              </a:rPr>
              <a:t>Cache</a:t>
            </a:r>
            <a:r>
              <a:rPr sz="1985" b="1" spc="-6" dirty="0">
                <a:latin typeface="宋体"/>
                <a:cs typeface="宋体"/>
              </a:rPr>
              <a:t>的</a:t>
            </a:r>
            <a:r>
              <a:rPr sz="1985" b="1" spc="-6" dirty="0">
                <a:latin typeface="Arial"/>
                <a:cs typeface="Arial"/>
              </a:rPr>
              <a:t>Tag</a:t>
            </a:r>
            <a:r>
              <a:rPr sz="1985" b="1" spc="-6" dirty="0">
                <a:latin typeface="宋体"/>
                <a:cs typeface="宋体"/>
              </a:rPr>
              <a:t>应该为</a:t>
            </a:r>
            <a:r>
              <a:rPr sz="1985" b="1" spc="-524" dirty="0">
                <a:latin typeface="宋体"/>
                <a:cs typeface="宋体"/>
              </a:rPr>
              <a:t> </a:t>
            </a:r>
            <a:r>
              <a:rPr sz="1985" b="1" spc="-6" dirty="0">
                <a:solidFill>
                  <a:srgbClr val="FB0028"/>
                </a:solidFill>
                <a:latin typeface="Arial"/>
                <a:cs typeface="Arial"/>
              </a:rPr>
              <a:t>8 </a:t>
            </a:r>
            <a:r>
              <a:rPr sz="1985" b="1" dirty="0">
                <a:latin typeface="宋体"/>
                <a:cs typeface="宋体"/>
              </a:rPr>
              <a:t>位。</a:t>
            </a:r>
            <a:endParaRPr sz="1985" dirty="0">
              <a:latin typeface="宋体"/>
              <a:cs typeface="宋体"/>
            </a:endParaRPr>
          </a:p>
        </p:txBody>
      </p:sp>
      <p:sp>
        <p:nvSpPr>
          <p:cNvPr id="5" name="Rectangle 81">
            <a:extLst>
              <a:ext uri="{FF2B5EF4-FFF2-40B4-BE49-F238E27FC236}">
                <a16:creationId xmlns:a16="http://schemas.microsoft.com/office/drawing/2014/main" id="{FF3DC1F8-2D9F-42E2-A8D4-D170637B2F07}"/>
              </a:ext>
            </a:extLst>
          </p:cNvPr>
          <p:cNvSpPr>
            <a:spLocks noChangeArrowheads="1"/>
          </p:cNvSpPr>
          <p:nvPr/>
        </p:nvSpPr>
        <p:spPr bwMode="auto">
          <a:xfrm>
            <a:off x="1642063" y="4577775"/>
            <a:ext cx="2946400" cy="1816100"/>
          </a:xfrm>
          <a:prstGeom prst="rect">
            <a:avLst/>
          </a:prstGeom>
          <a:noFill/>
          <a:ln w="19050" algn="ctr">
            <a:solidFill>
              <a:schemeClr val="tx1"/>
            </a:solidFill>
            <a:miter lim="800000"/>
            <a:headEnd/>
            <a:tailEnd/>
          </a:ln>
          <a:effec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6" name="Rectangle 80">
            <a:extLst>
              <a:ext uri="{FF2B5EF4-FFF2-40B4-BE49-F238E27FC236}">
                <a16:creationId xmlns:a16="http://schemas.microsoft.com/office/drawing/2014/main" id="{D345DCCB-3A4F-423F-AD74-64C1A431AF45}"/>
              </a:ext>
            </a:extLst>
          </p:cNvPr>
          <p:cNvSpPr>
            <a:spLocks noChangeArrowheads="1"/>
          </p:cNvSpPr>
          <p:nvPr/>
        </p:nvSpPr>
        <p:spPr bwMode="auto">
          <a:xfrm>
            <a:off x="6283913" y="4585713"/>
            <a:ext cx="757238" cy="2857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 name="Group 69">
            <a:extLst>
              <a:ext uri="{FF2B5EF4-FFF2-40B4-BE49-F238E27FC236}">
                <a16:creationId xmlns:a16="http://schemas.microsoft.com/office/drawing/2014/main" id="{EA132E08-8883-4A34-9A5B-61DD4BBB0ECB}"/>
              </a:ext>
            </a:extLst>
          </p:cNvPr>
          <p:cNvGrpSpPr>
            <a:grpSpLocks/>
          </p:cNvGrpSpPr>
          <p:nvPr/>
        </p:nvGrpSpPr>
        <p:grpSpPr bwMode="auto">
          <a:xfrm>
            <a:off x="4969466" y="4260275"/>
            <a:ext cx="2998789" cy="2127250"/>
            <a:chOff x="3696" y="2496"/>
            <a:chExt cx="1889" cy="1340"/>
          </a:xfrm>
          <a:noFill/>
        </p:grpSpPr>
        <p:sp>
          <p:nvSpPr>
            <p:cNvPr id="8" name="Rectangle 4">
              <a:extLst>
                <a:ext uri="{FF2B5EF4-FFF2-40B4-BE49-F238E27FC236}">
                  <a16:creationId xmlns:a16="http://schemas.microsoft.com/office/drawing/2014/main" id="{2E79FF49-DB38-48F9-8206-65BE2C61AE0E}"/>
                </a:ext>
              </a:extLst>
            </p:cNvPr>
            <p:cNvSpPr>
              <a:spLocks noChangeArrowheads="1"/>
            </p:cNvSpPr>
            <p:nvPr/>
          </p:nvSpPr>
          <p:spPr bwMode="auto">
            <a:xfrm>
              <a:off x="3717" y="2700"/>
              <a:ext cx="1760" cy="1136"/>
            </a:xfrm>
            <a:prstGeom prst="rect">
              <a:avLst/>
            </a:prstGeom>
            <a:grp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9" name="Line 5">
              <a:extLst>
                <a:ext uri="{FF2B5EF4-FFF2-40B4-BE49-F238E27FC236}">
                  <a16:creationId xmlns:a16="http://schemas.microsoft.com/office/drawing/2014/main" id="{463CA7BF-8C41-40A8-A583-704960AD863C}"/>
                </a:ext>
              </a:extLst>
            </p:cNvPr>
            <p:cNvSpPr>
              <a:spLocks noChangeShapeType="1"/>
            </p:cNvSpPr>
            <p:nvPr/>
          </p:nvSpPr>
          <p:spPr bwMode="auto">
            <a:xfrm>
              <a:off x="3717" y="2884"/>
              <a:ext cx="1760" cy="0"/>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a:extLst>
                <a:ext uri="{FF2B5EF4-FFF2-40B4-BE49-F238E27FC236}">
                  <a16:creationId xmlns:a16="http://schemas.microsoft.com/office/drawing/2014/main" id="{92D417B7-FE47-4752-99B8-99CB6C6D689A}"/>
                </a:ext>
              </a:extLst>
            </p:cNvPr>
            <p:cNvSpPr>
              <a:spLocks noChangeShapeType="1"/>
            </p:cNvSpPr>
            <p:nvPr/>
          </p:nvSpPr>
          <p:spPr bwMode="auto">
            <a:xfrm>
              <a:off x="3717" y="3076"/>
              <a:ext cx="1760" cy="0"/>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7">
              <a:extLst>
                <a:ext uri="{FF2B5EF4-FFF2-40B4-BE49-F238E27FC236}">
                  <a16:creationId xmlns:a16="http://schemas.microsoft.com/office/drawing/2014/main" id="{AB8D40D2-2333-4208-9D25-9A913EE870D7}"/>
                </a:ext>
              </a:extLst>
            </p:cNvPr>
            <p:cNvSpPr>
              <a:spLocks noChangeShapeType="1"/>
            </p:cNvSpPr>
            <p:nvPr/>
          </p:nvSpPr>
          <p:spPr bwMode="auto">
            <a:xfrm>
              <a:off x="3717" y="3268"/>
              <a:ext cx="1760" cy="0"/>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a:extLst>
                <a:ext uri="{FF2B5EF4-FFF2-40B4-BE49-F238E27FC236}">
                  <a16:creationId xmlns:a16="http://schemas.microsoft.com/office/drawing/2014/main" id="{E0347A96-0EBC-4FE2-9B7E-3F845F6CD7F8}"/>
                </a:ext>
              </a:extLst>
            </p:cNvPr>
            <p:cNvSpPr>
              <a:spLocks noChangeShapeType="1"/>
            </p:cNvSpPr>
            <p:nvPr/>
          </p:nvSpPr>
          <p:spPr bwMode="auto">
            <a:xfrm>
              <a:off x="3717" y="3460"/>
              <a:ext cx="1760" cy="0"/>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9">
              <a:extLst>
                <a:ext uri="{FF2B5EF4-FFF2-40B4-BE49-F238E27FC236}">
                  <a16:creationId xmlns:a16="http://schemas.microsoft.com/office/drawing/2014/main" id="{2D2061CD-8DD9-4EFE-93F6-0783C6771BF2}"/>
                </a:ext>
              </a:extLst>
            </p:cNvPr>
            <p:cNvSpPr>
              <a:spLocks noChangeArrowheads="1"/>
            </p:cNvSpPr>
            <p:nvPr/>
          </p:nvSpPr>
          <p:spPr bwMode="auto">
            <a:xfrm>
              <a:off x="4560" y="3495"/>
              <a:ext cx="180" cy="289"/>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14" name="Rectangle 10">
              <a:extLst>
                <a:ext uri="{FF2B5EF4-FFF2-40B4-BE49-F238E27FC236}">
                  <a16:creationId xmlns:a16="http://schemas.microsoft.com/office/drawing/2014/main" id="{4853BA6B-8868-45FD-95E0-419736F4865F}"/>
                </a:ext>
              </a:extLst>
            </p:cNvPr>
            <p:cNvSpPr>
              <a:spLocks noChangeArrowheads="1"/>
            </p:cNvSpPr>
            <p:nvPr/>
          </p:nvSpPr>
          <p:spPr bwMode="auto">
            <a:xfrm>
              <a:off x="3922" y="2496"/>
              <a:ext cx="1136"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dirty="0">
                  <a:latin typeface="Times New Roman" panose="02020603050405020304" pitchFamily="18" charset="0"/>
                  <a:ea typeface="굴림" panose="020B0600000101010101" pitchFamily="34" charset="-127"/>
                </a:rPr>
                <a:t> </a:t>
              </a:r>
              <a:r>
                <a:rPr lang="en-US" altLang="ko-KR" sz="1600" dirty="0">
                  <a:latin typeface="Times New Roman" panose="02020603050405020304" pitchFamily="18" charset="0"/>
                  <a:ea typeface="굴림" panose="020B0600000101010101" pitchFamily="34" charset="-127"/>
                </a:rPr>
                <a:t>Way0 Cache Data</a:t>
              </a:r>
            </a:p>
          </p:txBody>
        </p:sp>
        <p:sp>
          <p:nvSpPr>
            <p:cNvPr id="15" name="Rectangle 11">
              <a:extLst>
                <a:ext uri="{FF2B5EF4-FFF2-40B4-BE49-F238E27FC236}">
                  <a16:creationId xmlns:a16="http://schemas.microsoft.com/office/drawing/2014/main" id="{C0928197-EDA5-41A6-B5B7-D3549BD78522}"/>
                </a:ext>
              </a:extLst>
            </p:cNvPr>
            <p:cNvSpPr>
              <a:spLocks noChangeArrowheads="1"/>
            </p:cNvSpPr>
            <p:nvPr/>
          </p:nvSpPr>
          <p:spPr bwMode="auto">
            <a:xfrm>
              <a:off x="4992" y="2688"/>
              <a:ext cx="463"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16" name="Line 30">
              <a:extLst>
                <a:ext uri="{FF2B5EF4-FFF2-40B4-BE49-F238E27FC236}">
                  <a16:creationId xmlns:a16="http://schemas.microsoft.com/office/drawing/2014/main" id="{D3F1128E-40B0-4764-82D7-B5E1DBF0994C}"/>
                </a:ext>
              </a:extLst>
            </p:cNvPr>
            <p:cNvSpPr>
              <a:spLocks noChangeShapeType="1"/>
            </p:cNvSpPr>
            <p:nvPr/>
          </p:nvSpPr>
          <p:spPr bwMode="auto">
            <a:xfrm>
              <a:off x="5005" y="2700"/>
              <a:ext cx="0" cy="176"/>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31">
              <a:extLst>
                <a:ext uri="{FF2B5EF4-FFF2-40B4-BE49-F238E27FC236}">
                  <a16:creationId xmlns:a16="http://schemas.microsoft.com/office/drawing/2014/main" id="{7B7FB949-E3A7-4D1E-8261-6FB6E019C287}"/>
                </a:ext>
              </a:extLst>
            </p:cNvPr>
            <p:cNvSpPr>
              <a:spLocks noChangeArrowheads="1"/>
            </p:cNvSpPr>
            <p:nvPr/>
          </p:nvSpPr>
          <p:spPr bwMode="auto">
            <a:xfrm>
              <a:off x="4512" y="2688"/>
              <a:ext cx="463" cy="2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dirty="0">
                  <a:latin typeface="Times New Roman" panose="02020603050405020304" pitchFamily="18" charset="0"/>
                  <a:ea typeface="굴림" panose="020B0600000101010101" pitchFamily="34" charset="-127"/>
                </a:rPr>
                <a:t>Byte 1</a:t>
              </a:r>
            </a:p>
          </p:txBody>
        </p:sp>
        <p:sp>
          <p:nvSpPr>
            <p:cNvPr id="18" name="Line 32">
              <a:extLst>
                <a:ext uri="{FF2B5EF4-FFF2-40B4-BE49-F238E27FC236}">
                  <a16:creationId xmlns:a16="http://schemas.microsoft.com/office/drawing/2014/main" id="{8F359160-F0E7-49F0-BEF2-210DD3A83632}"/>
                </a:ext>
              </a:extLst>
            </p:cNvPr>
            <p:cNvSpPr>
              <a:spLocks noChangeShapeType="1"/>
            </p:cNvSpPr>
            <p:nvPr/>
          </p:nvSpPr>
          <p:spPr bwMode="auto">
            <a:xfrm>
              <a:off x="4525" y="2700"/>
              <a:ext cx="0" cy="176"/>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3">
              <a:extLst>
                <a:ext uri="{FF2B5EF4-FFF2-40B4-BE49-F238E27FC236}">
                  <a16:creationId xmlns:a16="http://schemas.microsoft.com/office/drawing/2014/main" id="{26816AAE-D3AD-472C-B79D-F10E582A574B}"/>
                </a:ext>
              </a:extLst>
            </p:cNvPr>
            <p:cNvSpPr>
              <a:spLocks noChangeArrowheads="1"/>
            </p:cNvSpPr>
            <p:nvPr/>
          </p:nvSpPr>
          <p:spPr bwMode="auto">
            <a:xfrm>
              <a:off x="3696" y="2688"/>
              <a:ext cx="593"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dirty="0">
                  <a:latin typeface="Times New Roman" panose="02020603050405020304" pitchFamily="18" charset="0"/>
                  <a:ea typeface="굴림" panose="020B0600000101010101" pitchFamily="34" charset="-127"/>
                </a:rPr>
                <a:t>Byte 255</a:t>
              </a:r>
            </a:p>
          </p:txBody>
        </p:sp>
        <p:sp>
          <p:nvSpPr>
            <p:cNvPr id="20" name="Line 34">
              <a:extLst>
                <a:ext uri="{FF2B5EF4-FFF2-40B4-BE49-F238E27FC236}">
                  <a16:creationId xmlns:a16="http://schemas.microsoft.com/office/drawing/2014/main" id="{AF11DA04-7BE6-45F9-BB2E-E2B14FAB9E35}"/>
                </a:ext>
              </a:extLst>
            </p:cNvPr>
            <p:cNvSpPr>
              <a:spLocks noChangeShapeType="1"/>
            </p:cNvSpPr>
            <p:nvPr/>
          </p:nvSpPr>
          <p:spPr bwMode="auto">
            <a:xfrm>
              <a:off x="4189" y="2700"/>
              <a:ext cx="0" cy="176"/>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35">
              <a:extLst>
                <a:ext uri="{FF2B5EF4-FFF2-40B4-BE49-F238E27FC236}">
                  <a16:creationId xmlns:a16="http://schemas.microsoft.com/office/drawing/2014/main" id="{7751931A-081C-49E6-B03A-DC31DD7B0AB6}"/>
                </a:ext>
              </a:extLst>
            </p:cNvPr>
            <p:cNvSpPr>
              <a:spLocks noChangeArrowheads="1"/>
            </p:cNvSpPr>
            <p:nvPr/>
          </p:nvSpPr>
          <p:spPr bwMode="auto">
            <a:xfrm rot="16200000">
              <a:off x="4274" y="2632"/>
              <a:ext cx="180" cy="289"/>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2" name="Rectangle 36">
              <a:extLst>
                <a:ext uri="{FF2B5EF4-FFF2-40B4-BE49-F238E27FC236}">
                  <a16:creationId xmlns:a16="http://schemas.microsoft.com/office/drawing/2014/main" id="{0B846F1D-2E03-4B85-8A1F-97F2F466C65D}"/>
                </a:ext>
              </a:extLst>
            </p:cNvPr>
            <p:cNvSpPr>
              <a:spLocks noChangeArrowheads="1"/>
            </p:cNvSpPr>
            <p:nvPr/>
          </p:nvSpPr>
          <p:spPr bwMode="auto">
            <a:xfrm>
              <a:off x="4992" y="2880"/>
              <a:ext cx="593" cy="21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dirty="0">
                  <a:latin typeface="Times New Roman" panose="02020603050405020304" pitchFamily="18" charset="0"/>
                  <a:ea typeface="굴림" panose="020B0600000101010101" pitchFamily="34" charset="-127"/>
                </a:rPr>
                <a:t>Byte 256</a:t>
              </a:r>
            </a:p>
          </p:txBody>
        </p:sp>
        <p:sp>
          <p:nvSpPr>
            <p:cNvPr id="23" name="Line 37">
              <a:extLst>
                <a:ext uri="{FF2B5EF4-FFF2-40B4-BE49-F238E27FC236}">
                  <a16:creationId xmlns:a16="http://schemas.microsoft.com/office/drawing/2014/main" id="{B36CBDA9-02A9-4E40-898C-F112A91EA03D}"/>
                </a:ext>
              </a:extLst>
            </p:cNvPr>
            <p:cNvSpPr>
              <a:spLocks noChangeShapeType="1"/>
            </p:cNvSpPr>
            <p:nvPr/>
          </p:nvSpPr>
          <p:spPr bwMode="auto">
            <a:xfrm>
              <a:off x="5005" y="2892"/>
              <a:ext cx="0" cy="176"/>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38">
              <a:extLst>
                <a:ext uri="{FF2B5EF4-FFF2-40B4-BE49-F238E27FC236}">
                  <a16:creationId xmlns:a16="http://schemas.microsoft.com/office/drawing/2014/main" id="{68E357AC-BE06-41E6-87CD-BAA3FFB2D4EA}"/>
                </a:ext>
              </a:extLst>
            </p:cNvPr>
            <p:cNvSpPr>
              <a:spLocks noChangeArrowheads="1"/>
            </p:cNvSpPr>
            <p:nvPr/>
          </p:nvSpPr>
          <p:spPr bwMode="auto">
            <a:xfrm>
              <a:off x="4512" y="2880"/>
              <a:ext cx="533" cy="19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dirty="0">
                  <a:latin typeface="Times New Roman" panose="02020603050405020304" pitchFamily="18" charset="0"/>
                  <a:ea typeface="굴림" panose="020B0600000101010101" pitchFamily="34" charset="-127"/>
                </a:rPr>
                <a:t>Byte 257</a:t>
              </a:r>
            </a:p>
          </p:txBody>
        </p:sp>
        <p:sp>
          <p:nvSpPr>
            <p:cNvPr id="25" name="Line 39">
              <a:extLst>
                <a:ext uri="{FF2B5EF4-FFF2-40B4-BE49-F238E27FC236}">
                  <a16:creationId xmlns:a16="http://schemas.microsoft.com/office/drawing/2014/main" id="{3C8BD605-9263-4FBD-AD65-36B6499B171A}"/>
                </a:ext>
              </a:extLst>
            </p:cNvPr>
            <p:cNvSpPr>
              <a:spLocks noChangeShapeType="1"/>
            </p:cNvSpPr>
            <p:nvPr/>
          </p:nvSpPr>
          <p:spPr bwMode="auto">
            <a:xfrm>
              <a:off x="4525" y="2892"/>
              <a:ext cx="0" cy="176"/>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40">
              <a:extLst>
                <a:ext uri="{FF2B5EF4-FFF2-40B4-BE49-F238E27FC236}">
                  <a16:creationId xmlns:a16="http://schemas.microsoft.com/office/drawing/2014/main" id="{834B4096-E6AC-40D8-8DAC-94B8A0CBD724}"/>
                </a:ext>
              </a:extLst>
            </p:cNvPr>
            <p:cNvSpPr>
              <a:spLocks noChangeArrowheads="1"/>
            </p:cNvSpPr>
            <p:nvPr/>
          </p:nvSpPr>
          <p:spPr bwMode="auto">
            <a:xfrm>
              <a:off x="3696" y="2880"/>
              <a:ext cx="527" cy="19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dirty="0">
                  <a:latin typeface="Times New Roman" panose="02020603050405020304" pitchFamily="18" charset="0"/>
                  <a:ea typeface="굴림" panose="020B0600000101010101" pitchFamily="34" charset="-127"/>
                </a:rPr>
                <a:t>Byte 511</a:t>
              </a:r>
            </a:p>
          </p:txBody>
        </p:sp>
        <p:sp>
          <p:nvSpPr>
            <p:cNvPr id="27" name="Line 41">
              <a:extLst>
                <a:ext uri="{FF2B5EF4-FFF2-40B4-BE49-F238E27FC236}">
                  <a16:creationId xmlns:a16="http://schemas.microsoft.com/office/drawing/2014/main" id="{402A0089-8063-4DA1-ABA4-A3BD501646C9}"/>
                </a:ext>
              </a:extLst>
            </p:cNvPr>
            <p:cNvSpPr>
              <a:spLocks noChangeShapeType="1"/>
            </p:cNvSpPr>
            <p:nvPr/>
          </p:nvSpPr>
          <p:spPr bwMode="auto">
            <a:xfrm>
              <a:off x="4189" y="2892"/>
              <a:ext cx="0" cy="176"/>
            </a:xfrm>
            <a:prstGeom prst="line">
              <a:avLst/>
            </a:prstGeom>
            <a:grp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42">
              <a:extLst>
                <a:ext uri="{FF2B5EF4-FFF2-40B4-BE49-F238E27FC236}">
                  <a16:creationId xmlns:a16="http://schemas.microsoft.com/office/drawing/2014/main" id="{B5BF774D-AC77-40F3-BDF1-B89621E14C11}"/>
                </a:ext>
              </a:extLst>
            </p:cNvPr>
            <p:cNvSpPr>
              <a:spLocks noChangeArrowheads="1"/>
            </p:cNvSpPr>
            <p:nvPr/>
          </p:nvSpPr>
          <p:spPr bwMode="auto">
            <a:xfrm rot="16200000">
              <a:off x="4274" y="2824"/>
              <a:ext cx="180" cy="289"/>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29" name="Group 73">
            <a:extLst>
              <a:ext uri="{FF2B5EF4-FFF2-40B4-BE49-F238E27FC236}">
                <a16:creationId xmlns:a16="http://schemas.microsoft.com/office/drawing/2014/main" id="{7386FEA8-DB8D-4F08-81F9-0936B714D970}"/>
              </a:ext>
            </a:extLst>
          </p:cNvPr>
          <p:cNvGrpSpPr>
            <a:grpSpLocks/>
          </p:cNvGrpSpPr>
          <p:nvPr/>
        </p:nvGrpSpPr>
        <p:grpSpPr bwMode="auto">
          <a:xfrm>
            <a:off x="1624601" y="4260275"/>
            <a:ext cx="3625850" cy="2127250"/>
            <a:chOff x="1589" y="2496"/>
            <a:chExt cx="2284" cy="1340"/>
          </a:xfrm>
        </p:grpSpPr>
        <p:grpSp>
          <p:nvGrpSpPr>
            <p:cNvPr id="30" name="Group 70">
              <a:extLst>
                <a:ext uri="{FF2B5EF4-FFF2-40B4-BE49-F238E27FC236}">
                  <a16:creationId xmlns:a16="http://schemas.microsoft.com/office/drawing/2014/main" id="{9A283CB0-4520-493D-B32D-D0DF2F408013}"/>
                </a:ext>
              </a:extLst>
            </p:cNvPr>
            <p:cNvGrpSpPr>
              <a:grpSpLocks/>
            </p:cNvGrpSpPr>
            <p:nvPr/>
          </p:nvGrpSpPr>
          <p:grpSpPr bwMode="auto">
            <a:xfrm>
              <a:off x="3264" y="2496"/>
              <a:ext cx="609" cy="1340"/>
              <a:chOff x="3264" y="2496"/>
              <a:chExt cx="609" cy="1340"/>
            </a:xfrm>
          </p:grpSpPr>
          <p:sp>
            <p:nvSpPr>
              <p:cNvPr id="39" name="Rectangle 23">
                <a:extLst>
                  <a:ext uri="{FF2B5EF4-FFF2-40B4-BE49-F238E27FC236}">
                    <a16:creationId xmlns:a16="http://schemas.microsoft.com/office/drawing/2014/main" id="{82BDCF6D-56EF-4143-9287-3E9FDCD2E8D6}"/>
                  </a:ext>
                </a:extLst>
              </p:cNvPr>
              <p:cNvSpPr>
                <a:spLocks noChangeArrowheads="1"/>
              </p:cNvSpPr>
              <p:nvPr/>
            </p:nvSpPr>
            <p:spPr bwMode="auto">
              <a:xfrm>
                <a:off x="3525" y="2700"/>
                <a:ext cx="128"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40" name="Rectangle 24">
                <a:extLst>
                  <a:ext uri="{FF2B5EF4-FFF2-40B4-BE49-F238E27FC236}">
                    <a16:creationId xmlns:a16="http://schemas.microsoft.com/office/drawing/2014/main" id="{0476D07D-D1BC-4CF9-905C-6AC53A7DAA60}"/>
                  </a:ext>
                </a:extLst>
              </p:cNvPr>
              <p:cNvSpPr>
                <a:spLocks noChangeArrowheads="1"/>
              </p:cNvSpPr>
              <p:nvPr/>
            </p:nvSpPr>
            <p:spPr bwMode="auto">
              <a:xfrm>
                <a:off x="3264" y="2496"/>
                <a:ext cx="6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41" name="Line 25">
                <a:extLst>
                  <a:ext uri="{FF2B5EF4-FFF2-40B4-BE49-F238E27FC236}">
                    <a16:creationId xmlns:a16="http://schemas.microsoft.com/office/drawing/2014/main" id="{7F42708F-953C-4C53-8A06-D04DB18C36D3}"/>
                  </a:ext>
                </a:extLst>
              </p:cNvPr>
              <p:cNvSpPr>
                <a:spLocks noChangeShapeType="1"/>
              </p:cNvSpPr>
              <p:nvPr/>
            </p:nvSpPr>
            <p:spPr bwMode="auto">
              <a:xfrm flipH="1">
                <a:off x="3509" y="2884"/>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6">
                <a:extLst>
                  <a:ext uri="{FF2B5EF4-FFF2-40B4-BE49-F238E27FC236}">
                    <a16:creationId xmlns:a16="http://schemas.microsoft.com/office/drawing/2014/main" id="{D81BA0D8-D4BD-493E-9943-7D5E31920019}"/>
                  </a:ext>
                </a:extLst>
              </p:cNvPr>
              <p:cNvSpPr>
                <a:spLocks noChangeShapeType="1"/>
              </p:cNvSpPr>
              <p:nvPr/>
            </p:nvSpPr>
            <p:spPr bwMode="auto">
              <a:xfrm flipH="1">
                <a:off x="3509" y="307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27">
                <a:extLst>
                  <a:ext uri="{FF2B5EF4-FFF2-40B4-BE49-F238E27FC236}">
                    <a16:creationId xmlns:a16="http://schemas.microsoft.com/office/drawing/2014/main" id="{87A0D5E6-7BD1-4259-B4F5-DF78CF8A07B0}"/>
                  </a:ext>
                </a:extLst>
              </p:cNvPr>
              <p:cNvSpPr>
                <a:spLocks noChangeShapeType="1"/>
              </p:cNvSpPr>
              <p:nvPr/>
            </p:nvSpPr>
            <p:spPr bwMode="auto">
              <a:xfrm flipH="1">
                <a:off x="3509" y="326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28">
                <a:extLst>
                  <a:ext uri="{FF2B5EF4-FFF2-40B4-BE49-F238E27FC236}">
                    <a16:creationId xmlns:a16="http://schemas.microsoft.com/office/drawing/2014/main" id="{0B32C036-DF13-45A1-8C13-366F1B0622A5}"/>
                  </a:ext>
                </a:extLst>
              </p:cNvPr>
              <p:cNvSpPr>
                <a:spLocks noChangeShapeType="1"/>
              </p:cNvSpPr>
              <p:nvPr/>
            </p:nvSpPr>
            <p:spPr bwMode="auto">
              <a:xfrm flipH="1">
                <a:off x="3509" y="3460"/>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29">
                <a:extLst>
                  <a:ext uri="{FF2B5EF4-FFF2-40B4-BE49-F238E27FC236}">
                    <a16:creationId xmlns:a16="http://schemas.microsoft.com/office/drawing/2014/main" id="{4B317AD8-065C-4BE3-A4EF-C8EB67E67417}"/>
                  </a:ext>
                </a:extLst>
              </p:cNvPr>
              <p:cNvSpPr>
                <a:spLocks noChangeArrowheads="1"/>
              </p:cNvSpPr>
              <p:nvPr/>
            </p:nvSpPr>
            <p:spPr bwMode="auto">
              <a:xfrm>
                <a:off x="3504" y="3495"/>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31" name="Group 71">
              <a:extLst>
                <a:ext uri="{FF2B5EF4-FFF2-40B4-BE49-F238E27FC236}">
                  <a16:creationId xmlns:a16="http://schemas.microsoft.com/office/drawing/2014/main" id="{30EEA899-223F-42FA-9D3B-54B9311817D1}"/>
                </a:ext>
              </a:extLst>
            </p:cNvPr>
            <p:cNvGrpSpPr>
              <a:grpSpLocks/>
            </p:cNvGrpSpPr>
            <p:nvPr/>
          </p:nvGrpSpPr>
          <p:grpSpPr bwMode="auto">
            <a:xfrm>
              <a:off x="1589" y="2496"/>
              <a:ext cx="1888" cy="1340"/>
              <a:chOff x="1589" y="2496"/>
              <a:chExt cx="1888" cy="1340"/>
            </a:xfrm>
          </p:grpSpPr>
          <p:sp>
            <p:nvSpPr>
              <p:cNvPr id="32" name="Rectangle 16">
                <a:extLst>
                  <a:ext uri="{FF2B5EF4-FFF2-40B4-BE49-F238E27FC236}">
                    <a16:creationId xmlns:a16="http://schemas.microsoft.com/office/drawing/2014/main" id="{6B6E0AF1-57B3-41A6-8917-041691A38691}"/>
                  </a:ext>
                </a:extLst>
              </p:cNvPr>
              <p:cNvSpPr>
                <a:spLocks noChangeArrowheads="1"/>
              </p:cNvSpPr>
              <p:nvPr/>
            </p:nvSpPr>
            <p:spPr bwMode="auto">
              <a:xfrm>
                <a:off x="1605" y="2700"/>
                <a:ext cx="1856"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3" name="Line 17">
                <a:extLst>
                  <a:ext uri="{FF2B5EF4-FFF2-40B4-BE49-F238E27FC236}">
                    <a16:creationId xmlns:a16="http://schemas.microsoft.com/office/drawing/2014/main" id="{C92DB4B9-C823-49F0-9050-2212226C01C1}"/>
                  </a:ext>
                </a:extLst>
              </p:cNvPr>
              <p:cNvSpPr>
                <a:spLocks noChangeShapeType="1"/>
              </p:cNvSpPr>
              <p:nvPr/>
            </p:nvSpPr>
            <p:spPr bwMode="auto">
              <a:xfrm flipH="1">
                <a:off x="1589" y="2884"/>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8">
                <a:extLst>
                  <a:ext uri="{FF2B5EF4-FFF2-40B4-BE49-F238E27FC236}">
                    <a16:creationId xmlns:a16="http://schemas.microsoft.com/office/drawing/2014/main" id="{CCB3AC08-89BD-4348-B3F0-1E3084755E6A}"/>
                  </a:ext>
                </a:extLst>
              </p:cNvPr>
              <p:cNvSpPr>
                <a:spLocks noChangeShapeType="1"/>
              </p:cNvSpPr>
              <p:nvPr/>
            </p:nvSpPr>
            <p:spPr bwMode="auto">
              <a:xfrm flipH="1">
                <a:off x="1589" y="3076"/>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9">
                <a:extLst>
                  <a:ext uri="{FF2B5EF4-FFF2-40B4-BE49-F238E27FC236}">
                    <a16:creationId xmlns:a16="http://schemas.microsoft.com/office/drawing/2014/main" id="{AF5D92F9-7464-401C-A016-176EFFC40DDD}"/>
                  </a:ext>
                </a:extLst>
              </p:cNvPr>
              <p:cNvSpPr>
                <a:spLocks noChangeShapeType="1"/>
              </p:cNvSpPr>
              <p:nvPr/>
            </p:nvSpPr>
            <p:spPr bwMode="auto">
              <a:xfrm flipH="1">
                <a:off x="1589" y="3268"/>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0">
                <a:extLst>
                  <a:ext uri="{FF2B5EF4-FFF2-40B4-BE49-F238E27FC236}">
                    <a16:creationId xmlns:a16="http://schemas.microsoft.com/office/drawing/2014/main" id="{7CF6C2FF-4950-4300-BD3A-8BE2C1C2C602}"/>
                  </a:ext>
                </a:extLst>
              </p:cNvPr>
              <p:cNvSpPr>
                <a:spLocks noChangeShapeType="1"/>
              </p:cNvSpPr>
              <p:nvPr/>
            </p:nvSpPr>
            <p:spPr bwMode="auto">
              <a:xfrm flipH="1">
                <a:off x="1589" y="3460"/>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21">
                <a:extLst>
                  <a:ext uri="{FF2B5EF4-FFF2-40B4-BE49-F238E27FC236}">
                    <a16:creationId xmlns:a16="http://schemas.microsoft.com/office/drawing/2014/main" id="{4DFD6AB4-32AB-490A-8DCD-D36DF7B33B63}"/>
                  </a:ext>
                </a:extLst>
              </p:cNvPr>
              <p:cNvSpPr>
                <a:spLocks noChangeArrowheads="1"/>
              </p:cNvSpPr>
              <p:nvPr/>
            </p:nvSpPr>
            <p:spPr bwMode="auto">
              <a:xfrm>
                <a:off x="2352" y="3495"/>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38" name="Rectangle 43">
                <a:extLst>
                  <a:ext uri="{FF2B5EF4-FFF2-40B4-BE49-F238E27FC236}">
                    <a16:creationId xmlns:a16="http://schemas.microsoft.com/office/drawing/2014/main" id="{4C73C3F3-92DB-47A7-8E81-E27E05E48743}"/>
                  </a:ext>
                </a:extLst>
              </p:cNvPr>
              <p:cNvSpPr>
                <a:spLocks noChangeArrowheads="1"/>
              </p:cNvSpPr>
              <p:nvPr/>
            </p:nvSpPr>
            <p:spPr bwMode="auto">
              <a:xfrm>
                <a:off x="2244" y="2496"/>
                <a:ext cx="10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dirty="0">
                    <a:latin typeface="Times New Roman" panose="02020603050405020304" pitchFamily="18" charset="0"/>
                    <a:ea typeface="굴림" panose="020B0600000101010101" pitchFamily="34" charset="-127"/>
                  </a:rPr>
                  <a:t> </a:t>
                </a:r>
                <a:r>
                  <a:rPr lang="en-US" altLang="ko-KR" sz="1600" dirty="0">
                    <a:latin typeface="Times New Roman" panose="02020603050405020304" pitchFamily="18" charset="0"/>
                    <a:ea typeface="굴림" panose="020B0600000101010101" pitchFamily="34" charset="-127"/>
                  </a:rPr>
                  <a:t>Cache Tag(8</a:t>
                </a:r>
                <a:r>
                  <a:rPr lang="zh-CN" altLang="en-US" sz="1600" dirty="0">
                    <a:latin typeface="Times New Roman" panose="02020603050405020304" pitchFamily="18" charset="0"/>
                    <a:ea typeface="굴림" panose="020B0600000101010101" pitchFamily="34" charset="-127"/>
                  </a:rPr>
                  <a:t>位</a:t>
                </a:r>
                <a:r>
                  <a:rPr lang="en-US" altLang="ko-KR" sz="1600" dirty="0">
                    <a:latin typeface="Times New Roman" panose="02020603050405020304" pitchFamily="18" charset="0"/>
                    <a:ea typeface="굴림" panose="020B0600000101010101" pitchFamily="34" charset="-127"/>
                  </a:rPr>
                  <a:t>)</a:t>
                </a:r>
              </a:p>
            </p:txBody>
          </p:sp>
        </p:grpSp>
      </p:grpSp>
      <p:sp>
        <p:nvSpPr>
          <p:cNvPr id="46" name="Text Box 27">
            <a:extLst>
              <a:ext uri="{FF2B5EF4-FFF2-40B4-BE49-F238E27FC236}">
                <a16:creationId xmlns:a16="http://schemas.microsoft.com/office/drawing/2014/main" id="{61DA3523-6F5F-4CB8-9D79-B14FCAAACC92}"/>
              </a:ext>
            </a:extLst>
          </p:cNvPr>
          <p:cNvSpPr txBox="1">
            <a:spLocks noChangeArrowheads="1"/>
          </p:cNvSpPr>
          <p:nvPr/>
        </p:nvSpPr>
        <p:spPr bwMode="auto">
          <a:xfrm>
            <a:off x="1217151" y="4631969"/>
            <a:ext cx="348172" cy="1707712"/>
          </a:xfrm>
          <a:prstGeom prst="rect">
            <a:avLst/>
          </a:prstGeom>
          <a:noFill/>
          <a:ln w="12700">
            <a:noFill/>
            <a:miter lim="800000"/>
            <a:headEnd/>
            <a:tailEnd/>
          </a:ln>
          <a:effectLst/>
        </p:spPr>
        <p:txBody>
          <a:bodyPr wrap="none">
            <a:spAutoFit/>
          </a:bodyPr>
          <a:lstStyle/>
          <a:p>
            <a:pPr algn="r">
              <a:lnSpc>
                <a:spcPct val="110000"/>
              </a:lnSpc>
            </a:pPr>
            <a:r>
              <a:rPr lang="en-US" sz="1200" dirty="0"/>
              <a:t>0</a:t>
            </a:r>
          </a:p>
          <a:p>
            <a:pPr algn="r">
              <a:lnSpc>
                <a:spcPct val="110000"/>
              </a:lnSpc>
            </a:pPr>
            <a:r>
              <a:rPr lang="en-US" sz="1200" dirty="0"/>
              <a:t>1</a:t>
            </a:r>
          </a:p>
          <a:p>
            <a:pPr algn="r">
              <a:lnSpc>
                <a:spcPct val="110000"/>
              </a:lnSpc>
            </a:pPr>
            <a:r>
              <a:rPr lang="en-US" sz="1200" dirty="0"/>
              <a:t>.</a:t>
            </a:r>
          </a:p>
          <a:p>
            <a:pPr algn="r">
              <a:lnSpc>
                <a:spcPct val="110000"/>
              </a:lnSpc>
            </a:pPr>
            <a:r>
              <a:rPr lang="en-US" sz="1200" dirty="0"/>
              <a:t>.</a:t>
            </a:r>
          </a:p>
          <a:p>
            <a:pPr algn="r">
              <a:lnSpc>
                <a:spcPct val="110000"/>
              </a:lnSpc>
            </a:pPr>
            <a:r>
              <a:rPr lang="en-US" sz="1200" dirty="0"/>
              <a:t>.</a:t>
            </a:r>
          </a:p>
          <a:p>
            <a:pPr algn="r">
              <a:lnSpc>
                <a:spcPct val="110000"/>
              </a:lnSpc>
            </a:pPr>
            <a:r>
              <a:rPr lang="en-US" sz="1200" dirty="0"/>
              <a:t>13</a:t>
            </a:r>
          </a:p>
          <a:p>
            <a:pPr algn="r">
              <a:lnSpc>
                <a:spcPct val="110000"/>
              </a:lnSpc>
            </a:pPr>
            <a:r>
              <a:rPr lang="en-US" sz="1200" dirty="0"/>
              <a:t>14</a:t>
            </a:r>
          </a:p>
          <a:p>
            <a:pPr algn="r">
              <a:lnSpc>
                <a:spcPct val="110000"/>
              </a:lnSpc>
            </a:pPr>
            <a:r>
              <a:rPr lang="en-US" sz="1200" dirty="0"/>
              <a:t>15</a:t>
            </a:r>
          </a:p>
        </p:txBody>
      </p:sp>
      <p:grpSp>
        <p:nvGrpSpPr>
          <p:cNvPr id="47" name="Group 69">
            <a:extLst>
              <a:ext uri="{FF2B5EF4-FFF2-40B4-BE49-F238E27FC236}">
                <a16:creationId xmlns:a16="http://schemas.microsoft.com/office/drawing/2014/main" id="{A88F7277-1D87-407C-A04D-869AE6A613F5}"/>
              </a:ext>
            </a:extLst>
          </p:cNvPr>
          <p:cNvGrpSpPr>
            <a:grpSpLocks/>
          </p:cNvGrpSpPr>
          <p:nvPr/>
        </p:nvGrpSpPr>
        <p:grpSpPr bwMode="auto">
          <a:xfrm>
            <a:off x="8982668" y="4266625"/>
            <a:ext cx="2998789" cy="2127250"/>
            <a:chOff x="3696" y="2496"/>
            <a:chExt cx="1889" cy="1340"/>
          </a:xfrm>
        </p:grpSpPr>
        <p:sp>
          <p:nvSpPr>
            <p:cNvPr id="48" name="Rectangle 4">
              <a:extLst>
                <a:ext uri="{FF2B5EF4-FFF2-40B4-BE49-F238E27FC236}">
                  <a16:creationId xmlns:a16="http://schemas.microsoft.com/office/drawing/2014/main" id="{66341C49-983B-4711-AF08-BA3A64D2FCF2}"/>
                </a:ext>
              </a:extLst>
            </p:cNvPr>
            <p:cNvSpPr>
              <a:spLocks noChangeArrowheads="1"/>
            </p:cNvSpPr>
            <p:nvPr/>
          </p:nvSpPr>
          <p:spPr bwMode="auto">
            <a:xfrm>
              <a:off x="3717" y="2700"/>
              <a:ext cx="1760"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49" name="Line 5">
              <a:extLst>
                <a:ext uri="{FF2B5EF4-FFF2-40B4-BE49-F238E27FC236}">
                  <a16:creationId xmlns:a16="http://schemas.microsoft.com/office/drawing/2014/main" id="{F4FE6D9B-E1C4-4BD9-889E-0F35FD2B532A}"/>
                </a:ext>
              </a:extLst>
            </p:cNvPr>
            <p:cNvSpPr>
              <a:spLocks noChangeShapeType="1"/>
            </p:cNvSpPr>
            <p:nvPr/>
          </p:nvSpPr>
          <p:spPr bwMode="auto">
            <a:xfrm>
              <a:off x="3717" y="2884"/>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6">
              <a:extLst>
                <a:ext uri="{FF2B5EF4-FFF2-40B4-BE49-F238E27FC236}">
                  <a16:creationId xmlns:a16="http://schemas.microsoft.com/office/drawing/2014/main" id="{B20688E7-9094-48DC-BF72-D5EA98438743}"/>
                </a:ext>
              </a:extLst>
            </p:cNvPr>
            <p:cNvSpPr>
              <a:spLocks noChangeShapeType="1"/>
            </p:cNvSpPr>
            <p:nvPr/>
          </p:nvSpPr>
          <p:spPr bwMode="auto">
            <a:xfrm>
              <a:off x="3717" y="3076"/>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7">
              <a:extLst>
                <a:ext uri="{FF2B5EF4-FFF2-40B4-BE49-F238E27FC236}">
                  <a16:creationId xmlns:a16="http://schemas.microsoft.com/office/drawing/2014/main" id="{E5AA9DFA-2001-4A48-ABE6-71718E55450D}"/>
                </a:ext>
              </a:extLst>
            </p:cNvPr>
            <p:cNvSpPr>
              <a:spLocks noChangeShapeType="1"/>
            </p:cNvSpPr>
            <p:nvPr/>
          </p:nvSpPr>
          <p:spPr bwMode="auto">
            <a:xfrm>
              <a:off x="3717" y="3268"/>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8">
              <a:extLst>
                <a:ext uri="{FF2B5EF4-FFF2-40B4-BE49-F238E27FC236}">
                  <a16:creationId xmlns:a16="http://schemas.microsoft.com/office/drawing/2014/main" id="{E6A06250-7E08-4606-83AE-84B46D4974A4}"/>
                </a:ext>
              </a:extLst>
            </p:cNvPr>
            <p:cNvSpPr>
              <a:spLocks noChangeShapeType="1"/>
            </p:cNvSpPr>
            <p:nvPr/>
          </p:nvSpPr>
          <p:spPr bwMode="auto">
            <a:xfrm>
              <a:off x="3717" y="3460"/>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9">
              <a:extLst>
                <a:ext uri="{FF2B5EF4-FFF2-40B4-BE49-F238E27FC236}">
                  <a16:creationId xmlns:a16="http://schemas.microsoft.com/office/drawing/2014/main" id="{5EFC5A22-0566-4E0C-8884-0C98E9A552A4}"/>
                </a:ext>
              </a:extLst>
            </p:cNvPr>
            <p:cNvSpPr>
              <a:spLocks noChangeArrowheads="1"/>
            </p:cNvSpPr>
            <p:nvPr/>
          </p:nvSpPr>
          <p:spPr bwMode="auto">
            <a:xfrm>
              <a:off x="4560" y="3495"/>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54" name="Rectangle 10">
              <a:extLst>
                <a:ext uri="{FF2B5EF4-FFF2-40B4-BE49-F238E27FC236}">
                  <a16:creationId xmlns:a16="http://schemas.microsoft.com/office/drawing/2014/main" id="{DA0BCE7C-74F2-4BEB-9D58-49B5B6847E77}"/>
                </a:ext>
              </a:extLst>
            </p:cNvPr>
            <p:cNvSpPr>
              <a:spLocks noChangeArrowheads="1"/>
            </p:cNvSpPr>
            <p:nvPr/>
          </p:nvSpPr>
          <p:spPr bwMode="auto">
            <a:xfrm>
              <a:off x="3922" y="2496"/>
              <a:ext cx="11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dirty="0">
                  <a:latin typeface="Times New Roman" panose="02020603050405020304" pitchFamily="18" charset="0"/>
                  <a:ea typeface="굴림" panose="020B0600000101010101" pitchFamily="34" charset="-127"/>
                </a:rPr>
                <a:t>Way3 Cache Data</a:t>
              </a:r>
            </a:p>
          </p:txBody>
        </p:sp>
        <p:sp>
          <p:nvSpPr>
            <p:cNvPr id="55" name="Rectangle 11">
              <a:extLst>
                <a:ext uri="{FF2B5EF4-FFF2-40B4-BE49-F238E27FC236}">
                  <a16:creationId xmlns:a16="http://schemas.microsoft.com/office/drawing/2014/main" id="{57EA156A-5E77-47C2-81BF-16769B08B2A2}"/>
                </a:ext>
              </a:extLst>
            </p:cNvPr>
            <p:cNvSpPr>
              <a:spLocks noChangeArrowheads="1"/>
            </p:cNvSpPr>
            <p:nvPr/>
          </p:nvSpPr>
          <p:spPr bwMode="auto">
            <a:xfrm>
              <a:off x="4992" y="2688"/>
              <a:ext cx="4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56" name="Line 30">
              <a:extLst>
                <a:ext uri="{FF2B5EF4-FFF2-40B4-BE49-F238E27FC236}">
                  <a16:creationId xmlns:a16="http://schemas.microsoft.com/office/drawing/2014/main" id="{0FC2BBC8-25E2-4928-980F-9A50AAADF67E}"/>
                </a:ext>
              </a:extLst>
            </p:cNvPr>
            <p:cNvSpPr>
              <a:spLocks noChangeShapeType="1"/>
            </p:cNvSpPr>
            <p:nvPr/>
          </p:nvSpPr>
          <p:spPr bwMode="auto">
            <a:xfrm>
              <a:off x="500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31">
              <a:extLst>
                <a:ext uri="{FF2B5EF4-FFF2-40B4-BE49-F238E27FC236}">
                  <a16:creationId xmlns:a16="http://schemas.microsoft.com/office/drawing/2014/main" id="{49225FF4-6C47-40F1-ABF1-6C7BEC3F29DA}"/>
                </a:ext>
              </a:extLst>
            </p:cNvPr>
            <p:cNvSpPr>
              <a:spLocks noChangeArrowheads="1"/>
            </p:cNvSpPr>
            <p:nvPr/>
          </p:nvSpPr>
          <p:spPr bwMode="auto">
            <a:xfrm>
              <a:off x="4512" y="2688"/>
              <a:ext cx="4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58" name="Line 32">
              <a:extLst>
                <a:ext uri="{FF2B5EF4-FFF2-40B4-BE49-F238E27FC236}">
                  <a16:creationId xmlns:a16="http://schemas.microsoft.com/office/drawing/2014/main" id="{12D30A7B-C810-497C-996E-87823E15E022}"/>
                </a:ext>
              </a:extLst>
            </p:cNvPr>
            <p:cNvSpPr>
              <a:spLocks noChangeShapeType="1"/>
            </p:cNvSpPr>
            <p:nvPr/>
          </p:nvSpPr>
          <p:spPr bwMode="auto">
            <a:xfrm>
              <a:off x="452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Rectangle 33">
              <a:extLst>
                <a:ext uri="{FF2B5EF4-FFF2-40B4-BE49-F238E27FC236}">
                  <a16:creationId xmlns:a16="http://schemas.microsoft.com/office/drawing/2014/main" id="{023BCCD8-9F8C-4F7E-BCE3-3CB0FE07D996}"/>
                </a:ext>
              </a:extLst>
            </p:cNvPr>
            <p:cNvSpPr>
              <a:spLocks noChangeArrowheads="1"/>
            </p:cNvSpPr>
            <p:nvPr/>
          </p:nvSpPr>
          <p:spPr bwMode="auto">
            <a:xfrm>
              <a:off x="3696" y="2688"/>
              <a:ext cx="5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dirty="0">
                  <a:latin typeface="Times New Roman" panose="02020603050405020304" pitchFamily="18" charset="0"/>
                  <a:ea typeface="굴림" panose="020B0600000101010101" pitchFamily="34" charset="-127"/>
                </a:rPr>
                <a:t>Byte 255</a:t>
              </a:r>
            </a:p>
          </p:txBody>
        </p:sp>
        <p:sp>
          <p:nvSpPr>
            <p:cNvPr id="60" name="Line 34">
              <a:extLst>
                <a:ext uri="{FF2B5EF4-FFF2-40B4-BE49-F238E27FC236}">
                  <a16:creationId xmlns:a16="http://schemas.microsoft.com/office/drawing/2014/main" id="{32B83CCF-87ED-4BBE-982F-7E448188FEFD}"/>
                </a:ext>
              </a:extLst>
            </p:cNvPr>
            <p:cNvSpPr>
              <a:spLocks noChangeShapeType="1"/>
            </p:cNvSpPr>
            <p:nvPr/>
          </p:nvSpPr>
          <p:spPr bwMode="auto">
            <a:xfrm>
              <a:off x="4189" y="270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35">
              <a:extLst>
                <a:ext uri="{FF2B5EF4-FFF2-40B4-BE49-F238E27FC236}">
                  <a16:creationId xmlns:a16="http://schemas.microsoft.com/office/drawing/2014/main" id="{3B19AF6F-6AE7-4FC2-B976-6F56E8889223}"/>
                </a:ext>
              </a:extLst>
            </p:cNvPr>
            <p:cNvSpPr>
              <a:spLocks noChangeArrowheads="1"/>
            </p:cNvSpPr>
            <p:nvPr/>
          </p:nvSpPr>
          <p:spPr bwMode="auto">
            <a:xfrm rot="16200000">
              <a:off x="4274" y="2632"/>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62" name="Rectangle 36">
              <a:extLst>
                <a:ext uri="{FF2B5EF4-FFF2-40B4-BE49-F238E27FC236}">
                  <a16:creationId xmlns:a16="http://schemas.microsoft.com/office/drawing/2014/main" id="{2A9A556C-CDD7-413C-9915-CC85315F15F7}"/>
                </a:ext>
              </a:extLst>
            </p:cNvPr>
            <p:cNvSpPr>
              <a:spLocks noChangeArrowheads="1"/>
            </p:cNvSpPr>
            <p:nvPr/>
          </p:nvSpPr>
          <p:spPr bwMode="auto">
            <a:xfrm>
              <a:off x="4992" y="2880"/>
              <a:ext cx="5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dirty="0">
                  <a:latin typeface="Times New Roman" panose="02020603050405020304" pitchFamily="18" charset="0"/>
                  <a:ea typeface="굴림" panose="020B0600000101010101" pitchFamily="34" charset="-127"/>
                </a:rPr>
                <a:t>Byte 256</a:t>
              </a:r>
            </a:p>
          </p:txBody>
        </p:sp>
        <p:sp>
          <p:nvSpPr>
            <p:cNvPr id="63" name="Line 37">
              <a:extLst>
                <a:ext uri="{FF2B5EF4-FFF2-40B4-BE49-F238E27FC236}">
                  <a16:creationId xmlns:a16="http://schemas.microsoft.com/office/drawing/2014/main" id="{A38DA813-17CD-4953-9229-EE41011AFD90}"/>
                </a:ext>
              </a:extLst>
            </p:cNvPr>
            <p:cNvSpPr>
              <a:spLocks noChangeShapeType="1"/>
            </p:cNvSpPr>
            <p:nvPr/>
          </p:nvSpPr>
          <p:spPr bwMode="auto">
            <a:xfrm>
              <a:off x="500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38">
              <a:extLst>
                <a:ext uri="{FF2B5EF4-FFF2-40B4-BE49-F238E27FC236}">
                  <a16:creationId xmlns:a16="http://schemas.microsoft.com/office/drawing/2014/main" id="{8B494F5D-DC0D-453F-8E38-E1CCCDFF61D2}"/>
                </a:ext>
              </a:extLst>
            </p:cNvPr>
            <p:cNvSpPr>
              <a:spLocks noChangeArrowheads="1"/>
            </p:cNvSpPr>
            <p:nvPr/>
          </p:nvSpPr>
          <p:spPr bwMode="auto">
            <a:xfrm>
              <a:off x="4512" y="2880"/>
              <a:ext cx="5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dirty="0">
                  <a:latin typeface="Times New Roman" panose="02020603050405020304" pitchFamily="18" charset="0"/>
                  <a:ea typeface="굴림" panose="020B0600000101010101" pitchFamily="34" charset="-127"/>
                </a:rPr>
                <a:t>Byte 257</a:t>
              </a:r>
            </a:p>
          </p:txBody>
        </p:sp>
        <p:sp>
          <p:nvSpPr>
            <p:cNvPr id="65" name="Line 39">
              <a:extLst>
                <a:ext uri="{FF2B5EF4-FFF2-40B4-BE49-F238E27FC236}">
                  <a16:creationId xmlns:a16="http://schemas.microsoft.com/office/drawing/2014/main" id="{97D0CD71-6223-4B81-8999-256B32367C78}"/>
                </a:ext>
              </a:extLst>
            </p:cNvPr>
            <p:cNvSpPr>
              <a:spLocks noChangeShapeType="1"/>
            </p:cNvSpPr>
            <p:nvPr/>
          </p:nvSpPr>
          <p:spPr bwMode="auto">
            <a:xfrm>
              <a:off x="452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40">
              <a:extLst>
                <a:ext uri="{FF2B5EF4-FFF2-40B4-BE49-F238E27FC236}">
                  <a16:creationId xmlns:a16="http://schemas.microsoft.com/office/drawing/2014/main" id="{D982F86B-AA67-4501-9592-DF9C974B486E}"/>
                </a:ext>
              </a:extLst>
            </p:cNvPr>
            <p:cNvSpPr>
              <a:spLocks noChangeArrowheads="1"/>
            </p:cNvSpPr>
            <p:nvPr/>
          </p:nvSpPr>
          <p:spPr bwMode="auto">
            <a:xfrm>
              <a:off x="3696" y="2880"/>
              <a:ext cx="52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dirty="0">
                  <a:latin typeface="Times New Roman" panose="02020603050405020304" pitchFamily="18" charset="0"/>
                  <a:ea typeface="굴림" panose="020B0600000101010101" pitchFamily="34" charset="-127"/>
                </a:rPr>
                <a:t>Byte 511</a:t>
              </a:r>
            </a:p>
          </p:txBody>
        </p:sp>
        <p:sp>
          <p:nvSpPr>
            <p:cNvPr id="67" name="Line 41">
              <a:extLst>
                <a:ext uri="{FF2B5EF4-FFF2-40B4-BE49-F238E27FC236}">
                  <a16:creationId xmlns:a16="http://schemas.microsoft.com/office/drawing/2014/main" id="{1D6BEC5C-3804-4969-9F4B-21200C31B374}"/>
                </a:ext>
              </a:extLst>
            </p:cNvPr>
            <p:cNvSpPr>
              <a:spLocks noChangeShapeType="1"/>
            </p:cNvSpPr>
            <p:nvPr/>
          </p:nvSpPr>
          <p:spPr bwMode="auto">
            <a:xfrm>
              <a:off x="4189" y="289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Rectangle 42">
              <a:extLst>
                <a:ext uri="{FF2B5EF4-FFF2-40B4-BE49-F238E27FC236}">
                  <a16:creationId xmlns:a16="http://schemas.microsoft.com/office/drawing/2014/main" id="{0B28E0D8-F221-4C80-99A9-C00900BC31C5}"/>
                </a:ext>
              </a:extLst>
            </p:cNvPr>
            <p:cNvSpPr>
              <a:spLocks noChangeArrowheads="1"/>
            </p:cNvSpPr>
            <p:nvPr/>
          </p:nvSpPr>
          <p:spPr bwMode="auto">
            <a:xfrm rot="16200000">
              <a:off x="4274" y="2824"/>
              <a:ext cx="1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sp>
        <p:nvSpPr>
          <p:cNvPr id="69" name="文本框 68">
            <a:extLst>
              <a:ext uri="{FF2B5EF4-FFF2-40B4-BE49-F238E27FC236}">
                <a16:creationId xmlns:a16="http://schemas.microsoft.com/office/drawing/2014/main" id="{5D2D2084-0C24-4925-93D9-8A851A2F6814}"/>
              </a:ext>
            </a:extLst>
          </p:cNvPr>
          <p:cNvSpPr txBox="1"/>
          <p:nvPr/>
        </p:nvSpPr>
        <p:spPr>
          <a:xfrm>
            <a:off x="8166100" y="5492175"/>
            <a:ext cx="393056" cy="400110"/>
          </a:xfrm>
          <a:prstGeom prst="rect">
            <a:avLst/>
          </a:prstGeom>
          <a:noFill/>
        </p:spPr>
        <p:txBody>
          <a:bodyPr wrap="none" rtlCol="0">
            <a:spAutoFit/>
          </a:bodyPr>
          <a:lstStyle/>
          <a:p>
            <a:r>
              <a:rPr lang="en-US" altLang="zh-CN" sz="2000" b="1" dirty="0"/>
              <a:t>…</a:t>
            </a:r>
            <a:endParaRPr lang="zh-CN" altLang="en-US" sz="2000" b="1" dirty="0"/>
          </a:p>
        </p:txBody>
      </p:sp>
    </p:spTree>
    <p:extLst>
      <p:ext uri="{BB962C8B-B14F-4D97-AF65-F5344CB8AC3E}">
        <p14:creationId xmlns:p14="http://schemas.microsoft.com/office/powerpoint/2010/main" val="424363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0-#ppt_w/2"/>
                                          </p:val>
                                        </p:tav>
                                        <p:tav tm="100000">
                                          <p:val>
                                            <p:strVal val="#ppt_x"/>
                                          </p:val>
                                        </p:tav>
                                      </p:tavLst>
                                    </p:anim>
                                    <p:anim calcmode="lin" valueType="num">
                                      <p:cBhvr additive="base">
                                        <p:cTn id="13" dur="500" fill="hold"/>
                                        <p:tgtEl>
                                          <p:spTgt spid="2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2" presetClass="entr" presetSubtype="2"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1+#ppt_w/2"/>
                                          </p:val>
                                        </p:tav>
                                        <p:tav tm="100000">
                                          <p:val>
                                            <p:strVal val="#ppt_x"/>
                                          </p:val>
                                        </p:tav>
                                      </p:tavLst>
                                    </p:anim>
                                    <p:anim calcmode="lin" valueType="num">
                                      <p:cBhvr additive="base">
                                        <p:cTn id="24"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05452" y="3824151"/>
            <a:ext cx="7316004" cy="2372993"/>
          </a:xfrm>
          <a:custGeom>
            <a:avLst/>
            <a:gdLst/>
            <a:ahLst/>
            <a:cxnLst/>
            <a:rect l="l" t="t" r="r" b="b"/>
            <a:pathLst>
              <a:path w="7993380" h="2592704">
                <a:moveTo>
                  <a:pt x="0" y="2592451"/>
                </a:moveTo>
                <a:lnTo>
                  <a:pt x="7993126" y="2592451"/>
                </a:lnTo>
                <a:lnTo>
                  <a:pt x="7993126" y="0"/>
                </a:lnTo>
                <a:lnTo>
                  <a:pt x="0" y="0"/>
                </a:lnTo>
                <a:lnTo>
                  <a:pt x="0" y="2592451"/>
                </a:lnTo>
                <a:close/>
              </a:path>
            </a:pathLst>
          </a:custGeom>
          <a:solidFill>
            <a:srgbClr val="F8F8F8"/>
          </a:solidFill>
        </p:spPr>
        <p:txBody>
          <a:bodyPr wrap="square" lIns="0" tIns="0" rIns="0" bIns="0" rtlCol="0"/>
          <a:lstStyle/>
          <a:p>
            <a:endParaRPr sz="1647"/>
          </a:p>
        </p:txBody>
      </p:sp>
      <p:sp>
        <p:nvSpPr>
          <p:cNvPr id="3" name="object 3"/>
          <p:cNvSpPr/>
          <p:nvPr/>
        </p:nvSpPr>
        <p:spPr>
          <a:xfrm>
            <a:off x="2405452" y="3824151"/>
            <a:ext cx="7316004" cy="2372993"/>
          </a:xfrm>
          <a:custGeom>
            <a:avLst/>
            <a:gdLst/>
            <a:ahLst/>
            <a:cxnLst/>
            <a:rect l="l" t="t" r="r" b="b"/>
            <a:pathLst>
              <a:path w="7993380" h="2592704">
                <a:moveTo>
                  <a:pt x="0" y="2592451"/>
                </a:moveTo>
                <a:lnTo>
                  <a:pt x="7993126" y="2592451"/>
                </a:lnTo>
                <a:lnTo>
                  <a:pt x="7993126" y="0"/>
                </a:lnTo>
                <a:lnTo>
                  <a:pt x="0" y="0"/>
                </a:lnTo>
                <a:lnTo>
                  <a:pt x="0" y="2592451"/>
                </a:lnTo>
                <a:close/>
              </a:path>
            </a:pathLst>
          </a:custGeom>
          <a:ln w="12699">
            <a:solidFill>
              <a:srgbClr val="000000"/>
            </a:solidFill>
          </a:ln>
        </p:spPr>
        <p:txBody>
          <a:bodyPr wrap="square" lIns="0" tIns="0" rIns="0" bIns="0" rtlCol="0"/>
          <a:lstStyle/>
          <a:p>
            <a:endParaRPr sz="1647"/>
          </a:p>
        </p:txBody>
      </p:sp>
      <p:sp>
        <p:nvSpPr>
          <p:cNvPr id="4" name="object 4"/>
          <p:cNvSpPr txBox="1"/>
          <p:nvPr/>
        </p:nvSpPr>
        <p:spPr>
          <a:xfrm>
            <a:off x="2523225" y="5906258"/>
            <a:ext cx="432986" cy="243656"/>
          </a:xfrm>
          <a:prstGeom prst="rect">
            <a:avLst/>
          </a:prstGeom>
        </p:spPr>
        <p:txBody>
          <a:bodyPr vert="horz" wrap="square" lIns="0" tIns="0" rIns="0" bIns="0" rtlCol="0">
            <a:spAutoFit/>
          </a:bodyPr>
          <a:lstStyle/>
          <a:p>
            <a:pPr>
              <a:lnSpc>
                <a:spcPts val="1880"/>
              </a:lnSpc>
            </a:pPr>
            <a:r>
              <a:rPr sz="1647" b="1" dirty="0">
                <a:solidFill>
                  <a:srgbClr val="053CE8"/>
                </a:solidFill>
                <a:latin typeface="宋体"/>
                <a:cs typeface="宋体"/>
              </a:rPr>
              <a:t>主存</a:t>
            </a:r>
            <a:endParaRPr sz="1647">
              <a:latin typeface="宋体"/>
              <a:cs typeface="宋体"/>
            </a:endParaRPr>
          </a:p>
        </p:txBody>
      </p:sp>
      <p:sp>
        <p:nvSpPr>
          <p:cNvPr id="5" name="object 5"/>
          <p:cNvSpPr txBox="1">
            <a:spLocks noGrp="1"/>
          </p:cNvSpPr>
          <p:nvPr>
            <p:ph type="title"/>
          </p:nvPr>
        </p:nvSpPr>
        <p:spPr>
          <a:xfrm>
            <a:off x="2584412" y="647986"/>
            <a:ext cx="5985094" cy="333425"/>
          </a:xfrm>
          <a:prstGeom prst="rect">
            <a:avLst/>
          </a:prstGeom>
        </p:spPr>
        <p:txBody>
          <a:bodyPr vert="horz" wrap="square" lIns="0" tIns="0" rIns="0" bIns="0" rtlCol="0" anchor="ctr">
            <a:spAutoFit/>
          </a:bodyPr>
          <a:lstStyle/>
          <a:p>
            <a:pPr marL="11625">
              <a:lnSpc>
                <a:spcPts val="2594"/>
              </a:lnSpc>
            </a:pPr>
            <a:r>
              <a:rPr sz="2471" spc="-5" dirty="0" err="1">
                <a:solidFill>
                  <a:srgbClr val="C00000"/>
                </a:solidFill>
                <a:latin typeface="黑体"/>
                <a:cs typeface="黑体"/>
              </a:rPr>
              <a:t>Cache与主存之间的映射</a:t>
            </a:r>
            <a:r>
              <a:rPr sz="2471" spc="-5" dirty="0">
                <a:solidFill>
                  <a:srgbClr val="C00000"/>
                </a:solidFill>
                <a:latin typeface="黑体"/>
                <a:cs typeface="黑体"/>
              </a:rPr>
              <a:t> </a:t>
            </a:r>
            <a:r>
              <a:rPr sz="2471" spc="-9" dirty="0">
                <a:solidFill>
                  <a:srgbClr val="C00000"/>
                </a:solidFill>
                <a:latin typeface="宋体"/>
                <a:cs typeface="宋体"/>
              </a:rPr>
              <a:t>—</a:t>
            </a:r>
            <a:r>
              <a:rPr sz="2471" spc="33" dirty="0">
                <a:solidFill>
                  <a:srgbClr val="C00000"/>
                </a:solidFill>
                <a:latin typeface="宋体"/>
                <a:cs typeface="宋体"/>
              </a:rPr>
              <a:t> </a:t>
            </a:r>
            <a:r>
              <a:rPr sz="2471" dirty="0" err="1">
                <a:solidFill>
                  <a:srgbClr val="C00000"/>
                </a:solidFill>
                <a:latin typeface="黑体"/>
                <a:cs typeface="黑体"/>
              </a:rPr>
              <a:t>组相联</a:t>
            </a:r>
            <a:endParaRPr sz="2471" dirty="0">
              <a:solidFill>
                <a:srgbClr val="C00000"/>
              </a:solidFill>
              <a:latin typeface="黑体"/>
              <a:cs typeface="黑体"/>
            </a:endParaRPr>
          </a:p>
        </p:txBody>
      </p:sp>
      <p:sp>
        <p:nvSpPr>
          <p:cNvPr id="6" name="object 6"/>
          <p:cNvSpPr/>
          <p:nvPr/>
        </p:nvSpPr>
        <p:spPr>
          <a:xfrm>
            <a:off x="2432573" y="1213125"/>
            <a:ext cx="7248004" cy="2505505"/>
          </a:xfrm>
          <a:custGeom>
            <a:avLst/>
            <a:gdLst/>
            <a:ahLst/>
            <a:cxnLst/>
            <a:rect l="l" t="t" r="r" b="b"/>
            <a:pathLst>
              <a:path w="7919084" h="2737485">
                <a:moveTo>
                  <a:pt x="0" y="2737409"/>
                </a:moveTo>
                <a:lnTo>
                  <a:pt x="7919085" y="2737409"/>
                </a:lnTo>
                <a:lnTo>
                  <a:pt x="7919085" y="0"/>
                </a:lnTo>
                <a:lnTo>
                  <a:pt x="0" y="0"/>
                </a:lnTo>
                <a:lnTo>
                  <a:pt x="0" y="2737409"/>
                </a:lnTo>
                <a:close/>
              </a:path>
            </a:pathLst>
          </a:custGeom>
          <a:solidFill>
            <a:srgbClr val="F8FCD0"/>
          </a:solidFill>
        </p:spPr>
        <p:txBody>
          <a:bodyPr wrap="square" lIns="0" tIns="0" rIns="0" bIns="0" rtlCol="0"/>
          <a:lstStyle/>
          <a:p>
            <a:endParaRPr sz="1647"/>
          </a:p>
        </p:txBody>
      </p:sp>
      <p:sp>
        <p:nvSpPr>
          <p:cNvPr id="7" name="object 7"/>
          <p:cNvSpPr/>
          <p:nvPr/>
        </p:nvSpPr>
        <p:spPr>
          <a:xfrm>
            <a:off x="2432573" y="1213125"/>
            <a:ext cx="7248004" cy="2505505"/>
          </a:xfrm>
          <a:custGeom>
            <a:avLst/>
            <a:gdLst/>
            <a:ahLst/>
            <a:cxnLst/>
            <a:rect l="l" t="t" r="r" b="b"/>
            <a:pathLst>
              <a:path w="7919084" h="2737485">
                <a:moveTo>
                  <a:pt x="0" y="2737409"/>
                </a:moveTo>
                <a:lnTo>
                  <a:pt x="7919085" y="2737409"/>
                </a:lnTo>
                <a:lnTo>
                  <a:pt x="7919085" y="0"/>
                </a:lnTo>
                <a:lnTo>
                  <a:pt x="0" y="0"/>
                </a:lnTo>
                <a:lnTo>
                  <a:pt x="0" y="2737409"/>
                </a:lnTo>
                <a:close/>
              </a:path>
            </a:pathLst>
          </a:custGeom>
          <a:ln w="12825">
            <a:solidFill>
              <a:srgbClr val="000000"/>
            </a:solidFill>
          </a:ln>
        </p:spPr>
        <p:txBody>
          <a:bodyPr wrap="square" lIns="0" tIns="0" rIns="0" bIns="0" rtlCol="0"/>
          <a:lstStyle/>
          <a:p>
            <a:endParaRPr sz="1647"/>
          </a:p>
        </p:txBody>
      </p:sp>
      <p:sp>
        <p:nvSpPr>
          <p:cNvPr id="8" name="object 8"/>
          <p:cNvSpPr/>
          <p:nvPr/>
        </p:nvSpPr>
        <p:spPr>
          <a:xfrm>
            <a:off x="7648635" y="1896481"/>
            <a:ext cx="388816" cy="0"/>
          </a:xfrm>
          <a:custGeom>
            <a:avLst/>
            <a:gdLst/>
            <a:ahLst/>
            <a:cxnLst/>
            <a:rect l="l" t="t" r="r" b="b"/>
            <a:pathLst>
              <a:path w="424815">
                <a:moveTo>
                  <a:pt x="0" y="0"/>
                </a:moveTo>
                <a:lnTo>
                  <a:pt x="424240" y="0"/>
                </a:lnTo>
              </a:path>
            </a:pathLst>
          </a:custGeom>
          <a:ln w="12641">
            <a:solidFill>
              <a:srgbClr val="000000"/>
            </a:solidFill>
            <a:prstDash val="dot"/>
          </a:ln>
        </p:spPr>
        <p:txBody>
          <a:bodyPr wrap="square" lIns="0" tIns="0" rIns="0" bIns="0" rtlCol="0"/>
          <a:lstStyle/>
          <a:p>
            <a:endParaRPr sz="1647"/>
          </a:p>
        </p:txBody>
      </p:sp>
      <p:sp>
        <p:nvSpPr>
          <p:cNvPr id="9" name="object 9"/>
          <p:cNvSpPr/>
          <p:nvPr/>
        </p:nvSpPr>
        <p:spPr>
          <a:xfrm>
            <a:off x="7648635" y="2351994"/>
            <a:ext cx="388816" cy="0"/>
          </a:xfrm>
          <a:custGeom>
            <a:avLst/>
            <a:gdLst/>
            <a:ahLst/>
            <a:cxnLst/>
            <a:rect l="l" t="t" r="r" b="b"/>
            <a:pathLst>
              <a:path w="424815">
                <a:moveTo>
                  <a:pt x="0" y="0"/>
                </a:moveTo>
                <a:lnTo>
                  <a:pt x="424240" y="0"/>
                </a:lnTo>
              </a:path>
            </a:pathLst>
          </a:custGeom>
          <a:ln w="12641">
            <a:solidFill>
              <a:srgbClr val="000000"/>
            </a:solidFill>
            <a:prstDash val="dot"/>
          </a:ln>
        </p:spPr>
        <p:txBody>
          <a:bodyPr wrap="square" lIns="0" tIns="0" rIns="0" bIns="0" rtlCol="0"/>
          <a:lstStyle/>
          <a:p>
            <a:endParaRPr sz="1647"/>
          </a:p>
        </p:txBody>
      </p:sp>
      <p:sp>
        <p:nvSpPr>
          <p:cNvPr id="10" name="object 10"/>
          <p:cNvSpPr/>
          <p:nvPr/>
        </p:nvSpPr>
        <p:spPr>
          <a:xfrm>
            <a:off x="7648635" y="2807523"/>
            <a:ext cx="388816" cy="0"/>
          </a:xfrm>
          <a:custGeom>
            <a:avLst/>
            <a:gdLst/>
            <a:ahLst/>
            <a:cxnLst/>
            <a:rect l="l" t="t" r="r" b="b"/>
            <a:pathLst>
              <a:path w="424815">
                <a:moveTo>
                  <a:pt x="0" y="0"/>
                </a:moveTo>
                <a:lnTo>
                  <a:pt x="424240" y="0"/>
                </a:lnTo>
              </a:path>
            </a:pathLst>
          </a:custGeom>
          <a:ln w="12641">
            <a:solidFill>
              <a:srgbClr val="000000"/>
            </a:solidFill>
            <a:prstDash val="dot"/>
          </a:ln>
        </p:spPr>
        <p:txBody>
          <a:bodyPr wrap="square" lIns="0" tIns="0" rIns="0" bIns="0" rtlCol="0"/>
          <a:lstStyle/>
          <a:p>
            <a:endParaRPr sz="1647"/>
          </a:p>
        </p:txBody>
      </p:sp>
      <p:graphicFrame>
        <p:nvGraphicFramePr>
          <p:cNvPr id="11" name="object 11"/>
          <p:cNvGraphicFramePr>
            <a:graphicFrameLocks noGrp="1"/>
          </p:cNvGraphicFramePr>
          <p:nvPr/>
        </p:nvGraphicFramePr>
        <p:xfrm>
          <a:off x="3073688" y="1662648"/>
          <a:ext cx="1164866" cy="2705671"/>
        </p:xfrm>
        <a:graphic>
          <a:graphicData uri="http://schemas.openxmlformats.org/drawingml/2006/table">
            <a:tbl>
              <a:tblPr firstRow="1" bandRow="1">
                <a:tableStyleId>{2D5ABB26-0587-4C30-8999-92F81FD0307C}</a:tableStyleId>
              </a:tblPr>
              <a:tblGrid>
                <a:gridCol w="388288">
                  <a:extLst>
                    <a:ext uri="{9D8B030D-6E8A-4147-A177-3AD203B41FA5}">
                      <a16:colId xmlns:a16="http://schemas.microsoft.com/office/drawing/2014/main" val="20000"/>
                    </a:ext>
                  </a:extLst>
                </a:gridCol>
                <a:gridCol w="776578">
                  <a:extLst>
                    <a:ext uri="{9D8B030D-6E8A-4147-A177-3AD203B41FA5}">
                      <a16:colId xmlns:a16="http://schemas.microsoft.com/office/drawing/2014/main" val="20001"/>
                    </a:ext>
                  </a:extLst>
                </a:gridCol>
              </a:tblGrid>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FFFF00"/>
                    </a:solidFill>
                  </a:tcPr>
                </a:tc>
                <a:extLst>
                  <a:ext uri="{0D108BD9-81ED-4DB2-BD59-A6C34878D82A}">
                    <a16:rowId xmlns:a16="http://schemas.microsoft.com/office/drawing/2014/main" val="10000"/>
                  </a:ext>
                </a:extLst>
              </a:tr>
              <a:tr h="341675">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FFFF00"/>
                    </a:solidFill>
                  </a:tcPr>
                </a:tc>
                <a:extLst>
                  <a:ext uri="{0D108BD9-81ED-4DB2-BD59-A6C34878D82A}">
                    <a16:rowId xmlns:a16="http://schemas.microsoft.com/office/drawing/2014/main" val="10001"/>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FFFF00"/>
                    </a:solidFill>
                  </a:tcPr>
                </a:tc>
                <a:extLst>
                  <a:ext uri="{0D108BD9-81ED-4DB2-BD59-A6C34878D82A}">
                    <a16:rowId xmlns:a16="http://schemas.microsoft.com/office/drawing/2014/main" val="10002"/>
                  </a:ext>
                </a:extLst>
              </a:tr>
              <a:tr h="341643">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FFFF00"/>
                    </a:solidFill>
                  </a:tcPr>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FFFF00"/>
                    </a:solidFill>
                  </a:tcPr>
                </a:tc>
                <a:extLst>
                  <a:ext uri="{0D108BD9-81ED-4DB2-BD59-A6C34878D82A}">
                    <a16:rowId xmlns:a16="http://schemas.microsoft.com/office/drawing/2014/main" val="10004"/>
                  </a:ext>
                </a:extLst>
              </a:tr>
              <a:tr h="341650">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FFFF00"/>
                    </a:solidFill>
                  </a:tcPr>
                </a:tc>
                <a:extLst>
                  <a:ext uri="{0D108BD9-81ED-4DB2-BD59-A6C34878D82A}">
                    <a16:rowId xmlns:a16="http://schemas.microsoft.com/office/drawing/2014/main" val="10005"/>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FFFF00"/>
                    </a:solidFill>
                  </a:tcPr>
                </a:tc>
                <a:extLst>
                  <a:ext uri="{0D108BD9-81ED-4DB2-BD59-A6C34878D82A}">
                    <a16:rowId xmlns:a16="http://schemas.microsoft.com/office/drawing/2014/main" val="10006"/>
                  </a:ext>
                </a:extLst>
              </a:tr>
              <a:tr h="341643">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FFFF00"/>
                    </a:solidFill>
                  </a:tcPr>
                </a:tc>
                <a:extLst>
                  <a:ext uri="{0D108BD9-81ED-4DB2-BD59-A6C34878D82A}">
                    <a16:rowId xmlns:a16="http://schemas.microsoft.com/office/drawing/2014/main" val="10007"/>
                  </a:ext>
                </a:extLst>
              </a:tr>
            </a:tbl>
          </a:graphicData>
        </a:graphic>
      </p:graphicFrame>
      <p:graphicFrame>
        <p:nvGraphicFramePr>
          <p:cNvPr id="12" name="object 12"/>
          <p:cNvGraphicFramePr>
            <a:graphicFrameLocks noGrp="1"/>
          </p:cNvGraphicFramePr>
          <p:nvPr/>
        </p:nvGraphicFramePr>
        <p:xfrm>
          <a:off x="4626882" y="1662648"/>
          <a:ext cx="1164866" cy="2705671"/>
        </p:xfrm>
        <a:graphic>
          <a:graphicData uri="http://schemas.openxmlformats.org/drawingml/2006/table">
            <a:tbl>
              <a:tblPr firstRow="1" bandRow="1">
                <a:tableStyleId>{2D5ABB26-0587-4C30-8999-92F81FD0307C}</a:tableStyleId>
              </a:tblPr>
              <a:tblGrid>
                <a:gridCol w="388288">
                  <a:extLst>
                    <a:ext uri="{9D8B030D-6E8A-4147-A177-3AD203B41FA5}">
                      <a16:colId xmlns:a16="http://schemas.microsoft.com/office/drawing/2014/main" val="20000"/>
                    </a:ext>
                  </a:extLst>
                </a:gridCol>
                <a:gridCol w="776578">
                  <a:extLst>
                    <a:ext uri="{9D8B030D-6E8A-4147-A177-3AD203B41FA5}">
                      <a16:colId xmlns:a16="http://schemas.microsoft.com/office/drawing/2014/main" val="20001"/>
                    </a:ext>
                  </a:extLst>
                </a:gridCol>
              </a:tblGrid>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CCFFFF"/>
                    </a:solidFill>
                  </a:tcPr>
                </a:tc>
                <a:extLst>
                  <a:ext uri="{0D108BD9-81ED-4DB2-BD59-A6C34878D82A}">
                    <a16:rowId xmlns:a16="http://schemas.microsoft.com/office/drawing/2014/main" val="10000"/>
                  </a:ext>
                </a:extLst>
              </a:tr>
              <a:tr h="341675">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CCFFFF"/>
                    </a:solidFill>
                  </a:tcPr>
                </a:tc>
                <a:extLst>
                  <a:ext uri="{0D108BD9-81ED-4DB2-BD59-A6C34878D82A}">
                    <a16:rowId xmlns:a16="http://schemas.microsoft.com/office/drawing/2014/main" val="10001"/>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CCFFFF"/>
                    </a:solidFill>
                  </a:tcPr>
                </a:tc>
                <a:extLst>
                  <a:ext uri="{0D108BD9-81ED-4DB2-BD59-A6C34878D82A}">
                    <a16:rowId xmlns:a16="http://schemas.microsoft.com/office/drawing/2014/main" val="10002"/>
                  </a:ext>
                </a:extLst>
              </a:tr>
              <a:tr h="341643">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CCFFFF"/>
                    </a:solidFill>
                  </a:tcPr>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CCFFFF"/>
                    </a:solidFill>
                  </a:tcPr>
                </a:tc>
                <a:extLst>
                  <a:ext uri="{0D108BD9-81ED-4DB2-BD59-A6C34878D82A}">
                    <a16:rowId xmlns:a16="http://schemas.microsoft.com/office/drawing/2014/main" val="10004"/>
                  </a:ext>
                </a:extLst>
              </a:tr>
              <a:tr h="341650">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CCFFFF"/>
                    </a:solidFill>
                  </a:tcPr>
                </a:tc>
                <a:extLst>
                  <a:ext uri="{0D108BD9-81ED-4DB2-BD59-A6C34878D82A}">
                    <a16:rowId xmlns:a16="http://schemas.microsoft.com/office/drawing/2014/main" val="10005"/>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CCFFFF"/>
                    </a:solidFill>
                  </a:tcPr>
                </a:tc>
                <a:extLst>
                  <a:ext uri="{0D108BD9-81ED-4DB2-BD59-A6C34878D82A}">
                    <a16:rowId xmlns:a16="http://schemas.microsoft.com/office/drawing/2014/main" val="10006"/>
                  </a:ext>
                </a:extLst>
              </a:tr>
              <a:tr h="341643">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CCFFFF"/>
                    </a:solidFill>
                  </a:tcPr>
                </a:tc>
                <a:extLst>
                  <a:ext uri="{0D108BD9-81ED-4DB2-BD59-A6C34878D82A}">
                    <a16:rowId xmlns:a16="http://schemas.microsoft.com/office/drawing/2014/main" val="10007"/>
                  </a:ext>
                </a:extLst>
              </a:tr>
            </a:tbl>
          </a:graphicData>
        </a:graphic>
      </p:graphicFrame>
      <p:graphicFrame>
        <p:nvGraphicFramePr>
          <p:cNvPr id="13" name="object 13"/>
          <p:cNvGraphicFramePr>
            <a:graphicFrameLocks noGrp="1"/>
          </p:cNvGraphicFramePr>
          <p:nvPr/>
        </p:nvGraphicFramePr>
        <p:xfrm>
          <a:off x="6180039" y="1662648"/>
          <a:ext cx="1164866" cy="2705671"/>
        </p:xfrm>
        <a:graphic>
          <a:graphicData uri="http://schemas.openxmlformats.org/drawingml/2006/table">
            <a:tbl>
              <a:tblPr firstRow="1" bandRow="1">
                <a:tableStyleId>{2D5ABB26-0587-4C30-8999-92F81FD0307C}</a:tableStyleId>
              </a:tblPr>
              <a:tblGrid>
                <a:gridCol w="388288">
                  <a:extLst>
                    <a:ext uri="{9D8B030D-6E8A-4147-A177-3AD203B41FA5}">
                      <a16:colId xmlns:a16="http://schemas.microsoft.com/office/drawing/2014/main" val="20000"/>
                    </a:ext>
                  </a:extLst>
                </a:gridCol>
                <a:gridCol w="776578">
                  <a:extLst>
                    <a:ext uri="{9D8B030D-6E8A-4147-A177-3AD203B41FA5}">
                      <a16:colId xmlns:a16="http://schemas.microsoft.com/office/drawing/2014/main" val="20001"/>
                    </a:ext>
                  </a:extLst>
                </a:gridCol>
              </a:tblGrid>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EBDFDD"/>
                    </a:solidFill>
                  </a:tcPr>
                </a:tc>
                <a:extLst>
                  <a:ext uri="{0D108BD9-81ED-4DB2-BD59-A6C34878D82A}">
                    <a16:rowId xmlns:a16="http://schemas.microsoft.com/office/drawing/2014/main" val="10000"/>
                  </a:ext>
                </a:extLst>
              </a:tr>
              <a:tr h="341675">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EBDFDD"/>
                    </a:solidFill>
                  </a:tcPr>
                </a:tc>
                <a:extLst>
                  <a:ext uri="{0D108BD9-81ED-4DB2-BD59-A6C34878D82A}">
                    <a16:rowId xmlns:a16="http://schemas.microsoft.com/office/drawing/2014/main" val="10001"/>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EBDFDD"/>
                    </a:solidFill>
                  </a:tcPr>
                </a:tc>
                <a:extLst>
                  <a:ext uri="{0D108BD9-81ED-4DB2-BD59-A6C34878D82A}">
                    <a16:rowId xmlns:a16="http://schemas.microsoft.com/office/drawing/2014/main" val="10002"/>
                  </a:ext>
                </a:extLst>
              </a:tr>
              <a:tr h="341643">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EBDFDD"/>
                    </a:solidFill>
                  </a:tcPr>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EBDFDD"/>
                    </a:solidFill>
                  </a:tcPr>
                </a:tc>
                <a:extLst>
                  <a:ext uri="{0D108BD9-81ED-4DB2-BD59-A6C34878D82A}">
                    <a16:rowId xmlns:a16="http://schemas.microsoft.com/office/drawing/2014/main" val="10004"/>
                  </a:ext>
                </a:extLst>
              </a:tr>
              <a:tr h="341650">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EBDFDD"/>
                    </a:solidFill>
                  </a:tcPr>
                </a:tc>
                <a:extLst>
                  <a:ext uri="{0D108BD9-81ED-4DB2-BD59-A6C34878D82A}">
                    <a16:rowId xmlns:a16="http://schemas.microsoft.com/office/drawing/2014/main" val="10005"/>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EBDFDD"/>
                    </a:solidFill>
                  </a:tcPr>
                </a:tc>
                <a:extLst>
                  <a:ext uri="{0D108BD9-81ED-4DB2-BD59-A6C34878D82A}">
                    <a16:rowId xmlns:a16="http://schemas.microsoft.com/office/drawing/2014/main" val="10006"/>
                  </a:ext>
                </a:extLst>
              </a:tr>
              <a:tr h="341643">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EBDFDD"/>
                    </a:solidFill>
                  </a:tcPr>
                </a:tc>
                <a:extLst>
                  <a:ext uri="{0D108BD9-81ED-4DB2-BD59-A6C34878D82A}">
                    <a16:rowId xmlns:a16="http://schemas.microsoft.com/office/drawing/2014/main" val="10007"/>
                  </a:ext>
                </a:extLst>
              </a:tr>
            </a:tbl>
          </a:graphicData>
        </a:graphic>
      </p:graphicFrame>
      <p:graphicFrame>
        <p:nvGraphicFramePr>
          <p:cNvPr id="14" name="object 14"/>
          <p:cNvGraphicFramePr>
            <a:graphicFrameLocks noGrp="1"/>
          </p:cNvGraphicFramePr>
          <p:nvPr/>
        </p:nvGraphicFramePr>
        <p:xfrm>
          <a:off x="8250793" y="1662648"/>
          <a:ext cx="1164866" cy="2705671"/>
        </p:xfrm>
        <a:graphic>
          <a:graphicData uri="http://schemas.openxmlformats.org/drawingml/2006/table">
            <a:tbl>
              <a:tblPr firstRow="1" bandRow="1">
                <a:tableStyleId>{2D5ABB26-0587-4C30-8999-92F81FD0307C}</a:tableStyleId>
              </a:tblPr>
              <a:tblGrid>
                <a:gridCol w="388288">
                  <a:extLst>
                    <a:ext uri="{9D8B030D-6E8A-4147-A177-3AD203B41FA5}">
                      <a16:colId xmlns:a16="http://schemas.microsoft.com/office/drawing/2014/main" val="20000"/>
                    </a:ext>
                  </a:extLst>
                </a:gridCol>
                <a:gridCol w="776578">
                  <a:extLst>
                    <a:ext uri="{9D8B030D-6E8A-4147-A177-3AD203B41FA5}">
                      <a16:colId xmlns:a16="http://schemas.microsoft.com/office/drawing/2014/main" val="20001"/>
                    </a:ext>
                  </a:extLst>
                </a:gridCol>
              </a:tblGrid>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DAD9EB"/>
                    </a:solidFill>
                  </a:tcPr>
                </a:tc>
                <a:extLst>
                  <a:ext uri="{0D108BD9-81ED-4DB2-BD59-A6C34878D82A}">
                    <a16:rowId xmlns:a16="http://schemas.microsoft.com/office/drawing/2014/main" val="10000"/>
                  </a:ext>
                </a:extLst>
              </a:tr>
              <a:tr h="341675">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DAD9EB"/>
                    </a:solidFill>
                  </a:tcPr>
                </a:tc>
                <a:extLst>
                  <a:ext uri="{0D108BD9-81ED-4DB2-BD59-A6C34878D82A}">
                    <a16:rowId xmlns:a16="http://schemas.microsoft.com/office/drawing/2014/main" val="10001"/>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DAD9EB"/>
                    </a:solidFill>
                  </a:tcPr>
                </a:tc>
                <a:extLst>
                  <a:ext uri="{0D108BD9-81ED-4DB2-BD59-A6C34878D82A}">
                    <a16:rowId xmlns:a16="http://schemas.microsoft.com/office/drawing/2014/main" val="10002"/>
                  </a:ext>
                </a:extLst>
              </a:tr>
              <a:tr h="341643">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DAD9EB"/>
                    </a:solidFill>
                  </a:tcPr>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DAD9EB"/>
                    </a:solidFill>
                  </a:tcPr>
                </a:tc>
                <a:extLst>
                  <a:ext uri="{0D108BD9-81ED-4DB2-BD59-A6C34878D82A}">
                    <a16:rowId xmlns:a16="http://schemas.microsoft.com/office/drawing/2014/main" val="10004"/>
                  </a:ext>
                </a:extLst>
              </a:tr>
              <a:tr h="341650">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lnB w="12814">
                      <a:solidFill>
                        <a:srgbClr val="000000"/>
                      </a:solidFill>
                      <a:prstDash val="solid"/>
                    </a:lnB>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DAD9EB"/>
                    </a:solidFill>
                  </a:tcPr>
                </a:tc>
                <a:extLst>
                  <a:ext uri="{0D108BD9-81ED-4DB2-BD59-A6C34878D82A}">
                    <a16:rowId xmlns:a16="http://schemas.microsoft.com/office/drawing/2014/main" val="10005"/>
                  </a:ext>
                </a:extLst>
              </a:tr>
              <a:tr h="334765">
                <a:tc>
                  <a:txBody>
                    <a:bodyPr/>
                    <a:lstStyle/>
                    <a:p>
                      <a:endParaRPr sz="2100">
                        <a:latin typeface="黑体"/>
                        <a:cs typeface="黑体"/>
                      </a:endParaRPr>
                    </a:p>
                  </a:txBody>
                  <a:tcPr marL="0" marR="0" marT="0" marB="0">
                    <a:lnL w="12814">
                      <a:solidFill>
                        <a:srgbClr val="000000"/>
                      </a:solidFill>
                      <a:prstDash val="solid"/>
                    </a:lnL>
                    <a:lnR w="12814">
                      <a:solidFill>
                        <a:srgbClr val="000000"/>
                      </a:solidFill>
                      <a:prstDash val="solid"/>
                    </a:lnR>
                    <a:lnT w="12814">
                      <a:solidFill>
                        <a:srgbClr val="000000"/>
                      </a:solidFill>
                      <a:prstDash val="solid"/>
                    </a:lnT>
                    <a:lnB w="12814">
                      <a:solidFill>
                        <a:srgbClr val="000000"/>
                      </a:solidFill>
                      <a:prstDash val="solid"/>
                    </a:lnB>
                    <a:solidFill>
                      <a:srgbClr val="FFFFFF"/>
                    </a:solidFill>
                  </a:tcPr>
                </a:tc>
                <a:tc rowSpan="2">
                  <a:txBody>
                    <a:bodyPr/>
                    <a:lstStyle/>
                    <a:p>
                      <a:endParaRPr sz="2100">
                        <a:latin typeface="黑体"/>
                        <a:cs typeface="黑体"/>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DAD9EB"/>
                    </a:solidFill>
                  </a:tcPr>
                </a:tc>
                <a:extLst>
                  <a:ext uri="{0D108BD9-81ED-4DB2-BD59-A6C34878D82A}">
                    <a16:rowId xmlns:a16="http://schemas.microsoft.com/office/drawing/2014/main" val="10006"/>
                  </a:ext>
                </a:extLst>
              </a:tr>
              <a:tr h="341643">
                <a:tc>
                  <a:txBody>
                    <a:bodyPr/>
                    <a:lstStyle/>
                    <a:p>
                      <a:endParaRPr sz="2100">
                        <a:latin typeface="黑体"/>
                        <a:cs typeface="黑体"/>
                      </a:endParaRPr>
                    </a:p>
                  </a:txBody>
                  <a:tcPr marL="0" marR="0" marT="0" marB="0">
                    <a:lnR w="13172">
                      <a:solidFill>
                        <a:srgbClr val="000000"/>
                      </a:solidFill>
                      <a:prstDash val="solid"/>
                    </a:lnR>
                    <a:lnT w="12814">
                      <a:solidFill>
                        <a:srgbClr val="000000"/>
                      </a:solidFill>
                      <a:prstDash val="solid"/>
                    </a:lnT>
                    <a:solidFill>
                      <a:srgbClr val="F8FCD0"/>
                    </a:solidFill>
                  </a:tcPr>
                </a:tc>
                <a:tc vMerge="1">
                  <a:txBody>
                    <a:bodyPr/>
                    <a:lstStyle/>
                    <a:p>
                      <a:endParaRPr/>
                    </a:p>
                  </a:txBody>
                  <a:tcPr marL="0" marR="0" marT="0" marB="0">
                    <a:lnL w="12814">
                      <a:solidFill>
                        <a:srgbClr val="000000"/>
                      </a:solidFill>
                      <a:prstDash val="solid"/>
                    </a:lnL>
                    <a:lnR w="13172">
                      <a:solidFill>
                        <a:srgbClr val="000000"/>
                      </a:solidFill>
                      <a:prstDash val="solid"/>
                    </a:lnR>
                    <a:lnT w="13172">
                      <a:solidFill>
                        <a:srgbClr val="000000"/>
                      </a:solidFill>
                      <a:prstDash val="solid"/>
                    </a:lnT>
                    <a:lnB w="13172">
                      <a:solidFill>
                        <a:srgbClr val="000000"/>
                      </a:solidFill>
                      <a:prstDash val="solid"/>
                    </a:lnB>
                    <a:solidFill>
                      <a:srgbClr val="DAD9EB"/>
                    </a:solidFill>
                  </a:tcPr>
                </a:tc>
                <a:extLst>
                  <a:ext uri="{0D108BD9-81ED-4DB2-BD59-A6C34878D82A}">
                    <a16:rowId xmlns:a16="http://schemas.microsoft.com/office/drawing/2014/main" val="10007"/>
                  </a:ext>
                </a:extLst>
              </a:tr>
            </a:tbl>
          </a:graphicData>
        </a:graphic>
      </p:graphicFrame>
      <p:sp>
        <p:nvSpPr>
          <p:cNvPr id="15" name="object 15"/>
          <p:cNvSpPr/>
          <p:nvPr/>
        </p:nvSpPr>
        <p:spPr>
          <a:xfrm>
            <a:off x="7648635" y="3263036"/>
            <a:ext cx="388816" cy="0"/>
          </a:xfrm>
          <a:custGeom>
            <a:avLst/>
            <a:gdLst/>
            <a:ahLst/>
            <a:cxnLst/>
            <a:rect l="l" t="t" r="r" b="b"/>
            <a:pathLst>
              <a:path w="424815">
                <a:moveTo>
                  <a:pt x="0" y="0"/>
                </a:moveTo>
                <a:lnTo>
                  <a:pt x="424240" y="0"/>
                </a:lnTo>
              </a:path>
            </a:pathLst>
          </a:custGeom>
          <a:ln w="12641">
            <a:solidFill>
              <a:srgbClr val="000000"/>
            </a:solidFill>
            <a:prstDash val="dot"/>
          </a:ln>
        </p:spPr>
        <p:txBody>
          <a:bodyPr wrap="square" lIns="0" tIns="0" rIns="0" bIns="0" rtlCol="0"/>
          <a:lstStyle/>
          <a:p>
            <a:endParaRPr sz="1647"/>
          </a:p>
        </p:txBody>
      </p:sp>
      <p:sp>
        <p:nvSpPr>
          <p:cNvPr id="16" name="object 16"/>
          <p:cNvSpPr txBox="1"/>
          <p:nvPr/>
        </p:nvSpPr>
        <p:spPr>
          <a:xfrm>
            <a:off x="3707509" y="1380883"/>
            <a:ext cx="682896" cy="232500"/>
          </a:xfrm>
          <a:prstGeom prst="rect">
            <a:avLst/>
          </a:prstGeom>
        </p:spPr>
        <p:txBody>
          <a:bodyPr vert="horz" wrap="square" lIns="0" tIns="0" rIns="0" bIns="0" rtlCol="0">
            <a:spAutoFit/>
          </a:bodyPr>
          <a:lstStyle/>
          <a:p>
            <a:pPr marL="11625"/>
            <a:r>
              <a:rPr lang="en-US" sz="1511" spc="215" dirty="0">
                <a:latin typeface="宋体"/>
                <a:cs typeface="Times New Roman"/>
              </a:rPr>
              <a:t>way</a:t>
            </a:r>
            <a:r>
              <a:rPr sz="1511" spc="105" dirty="0">
                <a:latin typeface="Times New Roman"/>
                <a:cs typeface="Times New Roman"/>
              </a:rPr>
              <a:t>0</a:t>
            </a:r>
            <a:endParaRPr sz="1511" dirty="0">
              <a:latin typeface="Times New Roman"/>
              <a:cs typeface="Times New Roman"/>
            </a:endParaRPr>
          </a:p>
        </p:txBody>
      </p:sp>
      <p:sp>
        <p:nvSpPr>
          <p:cNvPr id="17" name="object 17"/>
          <p:cNvSpPr txBox="1"/>
          <p:nvPr/>
        </p:nvSpPr>
        <p:spPr>
          <a:xfrm>
            <a:off x="5059406" y="1361552"/>
            <a:ext cx="682895" cy="232500"/>
          </a:xfrm>
          <a:prstGeom prst="rect">
            <a:avLst/>
          </a:prstGeom>
        </p:spPr>
        <p:txBody>
          <a:bodyPr vert="horz" wrap="square" lIns="0" tIns="0" rIns="0" bIns="0" rtlCol="0">
            <a:spAutoFit/>
          </a:bodyPr>
          <a:lstStyle/>
          <a:p>
            <a:pPr marL="11625"/>
            <a:r>
              <a:rPr lang="en-US" sz="1511" spc="215" dirty="0">
                <a:latin typeface="宋体"/>
                <a:cs typeface="宋体"/>
              </a:rPr>
              <a:t>way</a:t>
            </a:r>
            <a:r>
              <a:rPr sz="1511" spc="105" dirty="0">
                <a:latin typeface="Times New Roman"/>
                <a:cs typeface="Times New Roman"/>
              </a:rPr>
              <a:t>1</a:t>
            </a:r>
            <a:endParaRPr sz="1511" dirty="0">
              <a:latin typeface="Times New Roman"/>
              <a:cs typeface="Times New Roman"/>
            </a:endParaRPr>
          </a:p>
        </p:txBody>
      </p:sp>
      <p:sp>
        <p:nvSpPr>
          <p:cNvPr id="18" name="object 18"/>
          <p:cNvSpPr txBox="1"/>
          <p:nvPr/>
        </p:nvSpPr>
        <p:spPr>
          <a:xfrm>
            <a:off x="6813858" y="1380883"/>
            <a:ext cx="823069" cy="232500"/>
          </a:xfrm>
          <a:prstGeom prst="rect">
            <a:avLst/>
          </a:prstGeom>
        </p:spPr>
        <p:txBody>
          <a:bodyPr vert="horz" wrap="square" lIns="0" tIns="0" rIns="0" bIns="0" rtlCol="0">
            <a:spAutoFit/>
          </a:bodyPr>
          <a:lstStyle/>
          <a:p>
            <a:pPr marL="11625"/>
            <a:r>
              <a:rPr lang="en-US" sz="1511" spc="215" dirty="0">
                <a:latin typeface="宋体"/>
                <a:cs typeface="宋体"/>
              </a:rPr>
              <a:t>way</a:t>
            </a:r>
            <a:r>
              <a:rPr sz="1511" spc="105" dirty="0">
                <a:latin typeface="Times New Roman"/>
                <a:cs typeface="Times New Roman"/>
              </a:rPr>
              <a:t>2</a:t>
            </a:r>
            <a:endParaRPr sz="1511" dirty="0">
              <a:latin typeface="Times New Roman"/>
              <a:cs typeface="Times New Roman"/>
            </a:endParaRPr>
          </a:p>
        </p:txBody>
      </p:sp>
      <p:sp>
        <p:nvSpPr>
          <p:cNvPr id="19" name="object 19"/>
          <p:cNvSpPr txBox="1"/>
          <p:nvPr/>
        </p:nvSpPr>
        <p:spPr>
          <a:xfrm>
            <a:off x="8770007" y="1380883"/>
            <a:ext cx="537072" cy="232500"/>
          </a:xfrm>
          <a:prstGeom prst="rect">
            <a:avLst/>
          </a:prstGeom>
        </p:spPr>
        <p:txBody>
          <a:bodyPr vert="horz" wrap="square" lIns="0" tIns="0" rIns="0" bIns="0" rtlCol="0">
            <a:spAutoFit/>
          </a:bodyPr>
          <a:lstStyle/>
          <a:p>
            <a:pPr marL="11625"/>
            <a:r>
              <a:rPr lang="en-US" sz="1511" spc="215" dirty="0" err="1">
                <a:latin typeface="宋体"/>
                <a:cs typeface="宋体"/>
              </a:rPr>
              <a:t>way</a:t>
            </a:r>
            <a:r>
              <a:rPr sz="1511" spc="119" dirty="0" err="1">
                <a:latin typeface="Times New Roman"/>
                <a:cs typeface="Times New Roman"/>
              </a:rPr>
              <a:t>F</a:t>
            </a:r>
            <a:endParaRPr sz="1511" dirty="0">
              <a:latin typeface="Times New Roman"/>
              <a:cs typeface="Times New Roman"/>
            </a:endParaRPr>
          </a:p>
        </p:txBody>
      </p:sp>
      <p:sp>
        <p:nvSpPr>
          <p:cNvPr id="20" name="object 20"/>
          <p:cNvSpPr txBox="1"/>
          <p:nvPr/>
        </p:nvSpPr>
        <p:spPr>
          <a:xfrm>
            <a:off x="2531329" y="1218417"/>
            <a:ext cx="682897" cy="190180"/>
          </a:xfrm>
          <a:prstGeom prst="rect">
            <a:avLst/>
          </a:prstGeom>
        </p:spPr>
        <p:txBody>
          <a:bodyPr vert="horz" wrap="square" lIns="0" tIns="0" rIns="0" bIns="0" rtlCol="0">
            <a:spAutoFit/>
          </a:bodyPr>
          <a:lstStyle/>
          <a:p>
            <a:pPr marL="11625"/>
            <a:r>
              <a:rPr sz="1236" b="1" spc="142" dirty="0">
                <a:solidFill>
                  <a:srgbClr val="FF0000"/>
                </a:solidFill>
                <a:latin typeface="Times New Roman"/>
                <a:cs typeface="Times New Roman"/>
              </a:rPr>
              <a:t>CACHE</a:t>
            </a:r>
            <a:endParaRPr sz="1236">
              <a:latin typeface="Times New Roman"/>
              <a:cs typeface="Times New Roman"/>
            </a:endParaRPr>
          </a:p>
        </p:txBody>
      </p:sp>
      <p:sp>
        <p:nvSpPr>
          <p:cNvPr id="21" name="object 21"/>
          <p:cNvSpPr/>
          <p:nvPr/>
        </p:nvSpPr>
        <p:spPr>
          <a:xfrm>
            <a:off x="3427080" y="4038819"/>
            <a:ext cx="782860" cy="462626"/>
          </a:xfrm>
          <a:custGeom>
            <a:avLst/>
            <a:gdLst/>
            <a:ahLst/>
            <a:cxnLst/>
            <a:rect l="l" t="t" r="r" b="b"/>
            <a:pathLst>
              <a:path w="855344" h="505460">
                <a:moveTo>
                  <a:pt x="0" y="505328"/>
                </a:moveTo>
                <a:lnTo>
                  <a:pt x="854895" y="505328"/>
                </a:lnTo>
                <a:lnTo>
                  <a:pt x="854895" y="0"/>
                </a:lnTo>
                <a:lnTo>
                  <a:pt x="0" y="0"/>
                </a:lnTo>
                <a:lnTo>
                  <a:pt x="0" y="505328"/>
                </a:lnTo>
                <a:close/>
              </a:path>
            </a:pathLst>
          </a:custGeom>
          <a:solidFill>
            <a:srgbClr val="FFFF00"/>
          </a:solidFill>
        </p:spPr>
        <p:txBody>
          <a:bodyPr wrap="square" lIns="0" tIns="0" rIns="0" bIns="0" rtlCol="0"/>
          <a:lstStyle/>
          <a:p>
            <a:endParaRPr sz="1647"/>
          </a:p>
        </p:txBody>
      </p:sp>
      <p:sp>
        <p:nvSpPr>
          <p:cNvPr id="22" name="object 22"/>
          <p:cNvSpPr/>
          <p:nvPr/>
        </p:nvSpPr>
        <p:spPr>
          <a:xfrm>
            <a:off x="3427080" y="4038819"/>
            <a:ext cx="782860" cy="462626"/>
          </a:xfrm>
          <a:custGeom>
            <a:avLst/>
            <a:gdLst/>
            <a:ahLst/>
            <a:cxnLst/>
            <a:rect l="l" t="t" r="r" b="b"/>
            <a:pathLst>
              <a:path w="855344" h="505460">
                <a:moveTo>
                  <a:pt x="0" y="505328"/>
                </a:moveTo>
                <a:lnTo>
                  <a:pt x="854895" y="505328"/>
                </a:lnTo>
                <a:lnTo>
                  <a:pt x="854895" y="0"/>
                </a:lnTo>
                <a:lnTo>
                  <a:pt x="0" y="0"/>
                </a:lnTo>
                <a:lnTo>
                  <a:pt x="0" y="505328"/>
                </a:lnTo>
                <a:close/>
              </a:path>
            </a:pathLst>
          </a:custGeom>
          <a:ln w="13260">
            <a:solidFill>
              <a:srgbClr val="000000"/>
            </a:solidFill>
          </a:ln>
        </p:spPr>
        <p:txBody>
          <a:bodyPr wrap="square" lIns="0" tIns="0" rIns="0" bIns="0" rtlCol="0"/>
          <a:lstStyle/>
          <a:p>
            <a:endParaRPr sz="1647"/>
          </a:p>
        </p:txBody>
      </p:sp>
      <p:sp>
        <p:nvSpPr>
          <p:cNvPr id="23" name="object 23"/>
          <p:cNvSpPr txBox="1"/>
          <p:nvPr/>
        </p:nvSpPr>
        <p:spPr>
          <a:xfrm>
            <a:off x="2837466" y="4024731"/>
            <a:ext cx="527719" cy="154979"/>
          </a:xfrm>
          <a:prstGeom prst="rect">
            <a:avLst/>
          </a:prstGeom>
        </p:spPr>
        <p:txBody>
          <a:bodyPr vert="horz" wrap="square" lIns="0" tIns="0" rIns="0" bIns="0" rtlCol="0">
            <a:spAutoFit/>
          </a:bodyPr>
          <a:lstStyle/>
          <a:p>
            <a:pPr>
              <a:lnSpc>
                <a:spcPct val="100000"/>
              </a:lnSpc>
            </a:pPr>
            <a:r>
              <a:rPr sz="1007" spc="82" dirty="0">
                <a:latin typeface="Arial"/>
                <a:cs typeface="Arial"/>
              </a:rPr>
              <a:t>00</a:t>
            </a:r>
            <a:r>
              <a:rPr sz="1007" spc="82" dirty="0">
                <a:solidFill>
                  <a:srgbClr val="FF0000"/>
                </a:solidFill>
                <a:latin typeface="Arial"/>
                <a:cs typeface="Arial"/>
              </a:rPr>
              <a:t>0</a:t>
            </a:r>
            <a:r>
              <a:rPr sz="1007" spc="82" dirty="0">
                <a:solidFill>
                  <a:srgbClr val="0000FF"/>
                </a:solidFill>
                <a:latin typeface="Arial"/>
                <a:cs typeface="Arial"/>
              </a:rPr>
              <a:t>00</a:t>
            </a:r>
            <a:r>
              <a:rPr sz="1007" spc="109" dirty="0">
                <a:latin typeface="Arial"/>
                <a:cs typeface="Arial"/>
              </a:rPr>
              <a:t>H</a:t>
            </a:r>
            <a:endParaRPr sz="1007">
              <a:latin typeface="Arial"/>
              <a:cs typeface="Arial"/>
            </a:endParaRPr>
          </a:p>
        </p:txBody>
      </p:sp>
      <p:sp>
        <p:nvSpPr>
          <p:cNvPr id="24" name="object 24"/>
          <p:cNvSpPr/>
          <p:nvPr/>
        </p:nvSpPr>
        <p:spPr>
          <a:xfrm>
            <a:off x="5009424" y="4002719"/>
            <a:ext cx="782860" cy="514933"/>
          </a:xfrm>
          <a:custGeom>
            <a:avLst/>
            <a:gdLst/>
            <a:ahLst/>
            <a:cxnLst/>
            <a:rect l="l" t="t" r="r" b="b"/>
            <a:pathLst>
              <a:path w="855345" h="562610">
                <a:moveTo>
                  <a:pt x="0" y="562384"/>
                </a:moveTo>
                <a:lnTo>
                  <a:pt x="854895" y="562384"/>
                </a:lnTo>
                <a:lnTo>
                  <a:pt x="854895" y="0"/>
                </a:lnTo>
                <a:lnTo>
                  <a:pt x="0" y="0"/>
                </a:lnTo>
                <a:lnTo>
                  <a:pt x="0" y="562384"/>
                </a:lnTo>
                <a:close/>
              </a:path>
            </a:pathLst>
          </a:custGeom>
          <a:solidFill>
            <a:srgbClr val="CCFFFF"/>
          </a:solidFill>
        </p:spPr>
        <p:txBody>
          <a:bodyPr wrap="square" lIns="0" tIns="0" rIns="0" bIns="0" rtlCol="0"/>
          <a:lstStyle/>
          <a:p>
            <a:endParaRPr sz="1647"/>
          </a:p>
        </p:txBody>
      </p:sp>
      <p:sp>
        <p:nvSpPr>
          <p:cNvPr id="25" name="object 25"/>
          <p:cNvSpPr/>
          <p:nvPr/>
        </p:nvSpPr>
        <p:spPr>
          <a:xfrm>
            <a:off x="5009424" y="4002719"/>
            <a:ext cx="782860" cy="514933"/>
          </a:xfrm>
          <a:custGeom>
            <a:avLst/>
            <a:gdLst/>
            <a:ahLst/>
            <a:cxnLst/>
            <a:rect l="l" t="t" r="r" b="b"/>
            <a:pathLst>
              <a:path w="855345" h="562610">
                <a:moveTo>
                  <a:pt x="0" y="562384"/>
                </a:moveTo>
                <a:lnTo>
                  <a:pt x="854895" y="562384"/>
                </a:lnTo>
                <a:lnTo>
                  <a:pt x="854895" y="0"/>
                </a:lnTo>
                <a:lnTo>
                  <a:pt x="0" y="0"/>
                </a:lnTo>
                <a:lnTo>
                  <a:pt x="0" y="562384"/>
                </a:lnTo>
                <a:close/>
              </a:path>
            </a:pathLst>
          </a:custGeom>
          <a:ln w="14342">
            <a:solidFill>
              <a:srgbClr val="000000"/>
            </a:solidFill>
          </a:ln>
        </p:spPr>
        <p:txBody>
          <a:bodyPr wrap="square" lIns="0" tIns="0" rIns="0" bIns="0" rtlCol="0"/>
          <a:lstStyle/>
          <a:p>
            <a:endParaRPr sz="1647"/>
          </a:p>
        </p:txBody>
      </p:sp>
      <p:sp>
        <p:nvSpPr>
          <p:cNvPr id="26" name="object 26"/>
          <p:cNvSpPr txBox="1"/>
          <p:nvPr/>
        </p:nvSpPr>
        <p:spPr>
          <a:xfrm>
            <a:off x="4419810" y="3984040"/>
            <a:ext cx="527719" cy="176074"/>
          </a:xfrm>
          <a:prstGeom prst="rect">
            <a:avLst/>
          </a:prstGeom>
        </p:spPr>
        <p:txBody>
          <a:bodyPr vert="horz" wrap="square" lIns="0" tIns="0" rIns="0" bIns="0" rtlCol="0">
            <a:spAutoFit/>
          </a:bodyPr>
          <a:lstStyle/>
          <a:p>
            <a:pPr>
              <a:lnSpc>
                <a:spcPct val="100000"/>
              </a:lnSpc>
            </a:pPr>
            <a:r>
              <a:rPr sz="1144" spc="5" dirty="0">
                <a:latin typeface="Arial"/>
                <a:cs typeface="Arial"/>
              </a:rPr>
              <a:t>00</a:t>
            </a:r>
            <a:r>
              <a:rPr sz="1144" spc="5" dirty="0">
                <a:solidFill>
                  <a:srgbClr val="FF0000"/>
                </a:solidFill>
                <a:latin typeface="Arial"/>
                <a:cs typeface="Arial"/>
              </a:rPr>
              <a:t>1</a:t>
            </a:r>
            <a:r>
              <a:rPr sz="1144" spc="5" dirty="0">
                <a:solidFill>
                  <a:srgbClr val="0000FF"/>
                </a:solidFill>
                <a:latin typeface="Arial"/>
                <a:cs typeface="Arial"/>
              </a:rPr>
              <a:t>00</a:t>
            </a:r>
            <a:r>
              <a:rPr sz="1144" spc="9" dirty="0">
                <a:latin typeface="Arial"/>
                <a:cs typeface="Arial"/>
              </a:rPr>
              <a:t>H</a:t>
            </a:r>
            <a:endParaRPr sz="1144">
              <a:latin typeface="Arial"/>
              <a:cs typeface="Arial"/>
            </a:endParaRPr>
          </a:p>
        </p:txBody>
      </p:sp>
      <p:sp>
        <p:nvSpPr>
          <p:cNvPr id="27" name="object 27"/>
          <p:cNvSpPr/>
          <p:nvPr/>
        </p:nvSpPr>
        <p:spPr>
          <a:xfrm>
            <a:off x="6628741" y="4000654"/>
            <a:ext cx="747409" cy="491104"/>
          </a:xfrm>
          <a:custGeom>
            <a:avLst/>
            <a:gdLst/>
            <a:ahLst/>
            <a:cxnLst/>
            <a:rect l="l" t="t" r="r" b="b"/>
            <a:pathLst>
              <a:path w="816610" h="536575">
                <a:moveTo>
                  <a:pt x="0" y="536571"/>
                </a:moveTo>
                <a:lnTo>
                  <a:pt x="816359" y="536571"/>
                </a:lnTo>
                <a:lnTo>
                  <a:pt x="816359" y="0"/>
                </a:lnTo>
                <a:lnTo>
                  <a:pt x="0" y="0"/>
                </a:lnTo>
                <a:lnTo>
                  <a:pt x="0" y="536571"/>
                </a:lnTo>
                <a:close/>
              </a:path>
            </a:pathLst>
          </a:custGeom>
          <a:solidFill>
            <a:srgbClr val="EBDFDD"/>
          </a:solidFill>
        </p:spPr>
        <p:txBody>
          <a:bodyPr wrap="square" lIns="0" tIns="0" rIns="0" bIns="0" rtlCol="0"/>
          <a:lstStyle/>
          <a:p>
            <a:endParaRPr sz="1647"/>
          </a:p>
        </p:txBody>
      </p:sp>
      <p:sp>
        <p:nvSpPr>
          <p:cNvPr id="28" name="object 28"/>
          <p:cNvSpPr/>
          <p:nvPr/>
        </p:nvSpPr>
        <p:spPr>
          <a:xfrm>
            <a:off x="6628741" y="4000654"/>
            <a:ext cx="747409" cy="491104"/>
          </a:xfrm>
          <a:custGeom>
            <a:avLst/>
            <a:gdLst/>
            <a:ahLst/>
            <a:cxnLst/>
            <a:rect l="l" t="t" r="r" b="b"/>
            <a:pathLst>
              <a:path w="816610" h="536575">
                <a:moveTo>
                  <a:pt x="0" y="536571"/>
                </a:moveTo>
                <a:lnTo>
                  <a:pt x="816359" y="536571"/>
                </a:lnTo>
                <a:lnTo>
                  <a:pt x="816359" y="0"/>
                </a:lnTo>
                <a:lnTo>
                  <a:pt x="0" y="0"/>
                </a:lnTo>
                <a:lnTo>
                  <a:pt x="0" y="536571"/>
                </a:lnTo>
                <a:close/>
              </a:path>
            </a:pathLst>
          </a:custGeom>
          <a:ln w="13687">
            <a:solidFill>
              <a:srgbClr val="000000"/>
            </a:solidFill>
          </a:ln>
        </p:spPr>
        <p:txBody>
          <a:bodyPr wrap="square" lIns="0" tIns="0" rIns="0" bIns="0" rtlCol="0"/>
          <a:lstStyle/>
          <a:p>
            <a:endParaRPr sz="1647"/>
          </a:p>
        </p:txBody>
      </p:sp>
      <p:sp>
        <p:nvSpPr>
          <p:cNvPr id="29" name="object 29"/>
          <p:cNvSpPr txBox="1"/>
          <p:nvPr/>
        </p:nvSpPr>
        <p:spPr>
          <a:xfrm>
            <a:off x="6065705" y="3981975"/>
            <a:ext cx="504472" cy="168957"/>
          </a:xfrm>
          <a:prstGeom prst="rect">
            <a:avLst/>
          </a:prstGeom>
        </p:spPr>
        <p:txBody>
          <a:bodyPr vert="horz" wrap="square" lIns="0" tIns="0" rIns="0" bIns="0" rtlCol="0">
            <a:spAutoFit/>
          </a:bodyPr>
          <a:lstStyle/>
          <a:p>
            <a:pPr>
              <a:lnSpc>
                <a:spcPct val="100000"/>
              </a:lnSpc>
            </a:pPr>
            <a:r>
              <a:rPr sz="1098" spc="5" dirty="0">
                <a:latin typeface="Arial"/>
                <a:cs typeface="Arial"/>
              </a:rPr>
              <a:t>00</a:t>
            </a:r>
            <a:r>
              <a:rPr sz="1098" spc="5" dirty="0">
                <a:solidFill>
                  <a:srgbClr val="FF0000"/>
                </a:solidFill>
                <a:latin typeface="Arial"/>
                <a:cs typeface="Arial"/>
              </a:rPr>
              <a:t>2</a:t>
            </a:r>
            <a:r>
              <a:rPr sz="1098" spc="5" dirty="0">
                <a:solidFill>
                  <a:srgbClr val="0000FF"/>
                </a:solidFill>
                <a:latin typeface="Arial"/>
                <a:cs typeface="Arial"/>
              </a:rPr>
              <a:t>00</a:t>
            </a:r>
            <a:r>
              <a:rPr sz="1098" spc="5" dirty="0">
                <a:latin typeface="Arial"/>
                <a:cs typeface="Arial"/>
              </a:rPr>
              <a:t>H</a:t>
            </a:r>
            <a:endParaRPr sz="1098">
              <a:latin typeface="Arial"/>
              <a:cs typeface="Arial"/>
            </a:endParaRPr>
          </a:p>
        </p:txBody>
      </p:sp>
      <p:sp>
        <p:nvSpPr>
          <p:cNvPr id="30" name="object 30"/>
          <p:cNvSpPr/>
          <p:nvPr/>
        </p:nvSpPr>
        <p:spPr>
          <a:xfrm>
            <a:off x="8659899" y="4001154"/>
            <a:ext cx="757289" cy="497498"/>
          </a:xfrm>
          <a:custGeom>
            <a:avLst/>
            <a:gdLst/>
            <a:ahLst/>
            <a:cxnLst/>
            <a:rect l="l" t="t" r="r" b="b"/>
            <a:pathLst>
              <a:path w="827404" h="543560">
                <a:moveTo>
                  <a:pt x="0" y="543362"/>
                </a:moveTo>
                <a:lnTo>
                  <a:pt x="827183" y="543362"/>
                </a:lnTo>
                <a:lnTo>
                  <a:pt x="827183" y="0"/>
                </a:lnTo>
                <a:lnTo>
                  <a:pt x="0" y="0"/>
                </a:lnTo>
                <a:lnTo>
                  <a:pt x="0" y="543362"/>
                </a:lnTo>
                <a:close/>
              </a:path>
            </a:pathLst>
          </a:custGeom>
          <a:solidFill>
            <a:srgbClr val="DAD9EB"/>
          </a:solidFill>
        </p:spPr>
        <p:txBody>
          <a:bodyPr wrap="square" lIns="0" tIns="0" rIns="0" bIns="0" rtlCol="0"/>
          <a:lstStyle/>
          <a:p>
            <a:endParaRPr sz="1647"/>
          </a:p>
        </p:txBody>
      </p:sp>
      <p:sp>
        <p:nvSpPr>
          <p:cNvPr id="31" name="object 31"/>
          <p:cNvSpPr/>
          <p:nvPr/>
        </p:nvSpPr>
        <p:spPr>
          <a:xfrm>
            <a:off x="8659899" y="4001154"/>
            <a:ext cx="757289" cy="497498"/>
          </a:xfrm>
          <a:custGeom>
            <a:avLst/>
            <a:gdLst/>
            <a:ahLst/>
            <a:cxnLst/>
            <a:rect l="l" t="t" r="r" b="b"/>
            <a:pathLst>
              <a:path w="827404" h="543560">
                <a:moveTo>
                  <a:pt x="0" y="543362"/>
                </a:moveTo>
                <a:lnTo>
                  <a:pt x="827183" y="543362"/>
                </a:lnTo>
                <a:lnTo>
                  <a:pt x="827183" y="0"/>
                </a:lnTo>
                <a:lnTo>
                  <a:pt x="0" y="0"/>
                </a:lnTo>
                <a:lnTo>
                  <a:pt x="0" y="543362"/>
                </a:lnTo>
                <a:close/>
              </a:path>
            </a:pathLst>
          </a:custGeom>
          <a:ln w="13863">
            <a:solidFill>
              <a:srgbClr val="000000"/>
            </a:solidFill>
          </a:ln>
        </p:spPr>
        <p:txBody>
          <a:bodyPr wrap="square" lIns="0" tIns="0" rIns="0" bIns="0" rtlCol="0"/>
          <a:lstStyle/>
          <a:p>
            <a:endParaRPr sz="1647"/>
          </a:p>
        </p:txBody>
      </p:sp>
      <p:sp>
        <p:nvSpPr>
          <p:cNvPr id="32" name="object 32"/>
          <p:cNvSpPr/>
          <p:nvPr/>
        </p:nvSpPr>
        <p:spPr>
          <a:xfrm>
            <a:off x="7637833" y="4249811"/>
            <a:ext cx="378935" cy="0"/>
          </a:xfrm>
          <a:custGeom>
            <a:avLst/>
            <a:gdLst/>
            <a:ahLst/>
            <a:cxnLst/>
            <a:rect l="l" t="t" r="r" b="b"/>
            <a:pathLst>
              <a:path w="414020">
                <a:moveTo>
                  <a:pt x="0" y="0"/>
                </a:moveTo>
                <a:lnTo>
                  <a:pt x="413591" y="0"/>
                </a:lnTo>
              </a:path>
            </a:pathLst>
          </a:custGeom>
          <a:ln w="13801">
            <a:solidFill>
              <a:srgbClr val="000000"/>
            </a:solidFill>
            <a:prstDash val="dot"/>
          </a:ln>
        </p:spPr>
        <p:txBody>
          <a:bodyPr wrap="square" lIns="0" tIns="0" rIns="0" bIns="0" rtlCol="0"/>
          <a:lstStyle/>
          <a:p>
            <a:endParaRPr sz="1647"/>
          </a:p>
        </p:txBody>
      </p:sp>
      <p:sp>
        <p:nvSpPr>
          <p:cNvPr id="33" name="object 33"/>
          <p:cNvSpPr txBox="1"/>
          <p:nvPr/>
        </p:nvSpPr>
        <p:spPr>
          <a:xfrm>
            <a:off x="8081596" y="3984006"/>
            <a:ext cx="518420" cy="168957"/>
          </a:xfrm>
          <a:prstGeom prst="rect">
            <a:avLst/>
          </a:prstGeom>
        </p:spPr>
        <p:txBody>
          <a:bodyPr vert="horz" wrap="square" lIns="0" tIns="0" rIns="0" bIns="0" rtlCol="0">
            <a:spAutoFit/>
          </a:bodyPr>
          <a:lstStyle/>
          <a:p>
            <a:pPr>
              <a:lnSpc>
                <a:spcPct val="100000"/>
              </a:lnSpc>
            </a:pPr>
            <a:r>
              <a:rPr sz="1098" spc="9" dirty="0">
                <a:latin typeface="Arial"/>
                <a:cs typeface="Arial"/>
              </a:rPr>
              <a:t>00</a:t>
            </a:r>
            <a:r>
              <a:rPr sz="1098" spc="9" dirty="0">
                <a:solidFill>
                  <a:srgbClr val="FF0000"/>
                </a:solidFill>
                <a:latin typeface="Arial"/>
                <a:cs typeface="Arial"/>
              </a:rPr>
              <a:t>F</a:t>
            </a:r>
            <a:r>
              <a:rPr sz="1098" spc="9" dirty="0">
                <a:solidFill>
                  <a:srgbClr val="0000FF"/>
                </a:solidFill>
                <a:latin typeface="Arial"/>
                <a:cs typeface="Arial"/>
              </a:rPr>
              <a:t>00</a:t>
            </a:r>
            <a:r>
              <a:rPr sz="1098" spc="14" dirty="0">
                <a:latin typeface="Arial"/>
                <a:cs typeface="Arial"/>
              </a:rPr>
              <a:t>H</a:t>
            </a:r>
            <a:endParaRPr sz="1098">
              <a:latin typeface="Arial"/>
              <a:cs typeface="Arial"/>
            </a:endParaRPr>
          </a:p>
        </p:txBody>
      </p:sp>
      <p:sp>
        <p:nvSpPr>
          <p:cNvPr id="34" name="object 34"/>
          <p:cNvSpPr/>
          <p:nvPr/>
        </p:nvSpPr>
        <p:spPr>
          <a:xfrm>
            <a:off x="3427080" y="4593467"/>
            <a:ext cx="782860" cy="491104"/>
          </a:xfrm>
          <a:custGeom>
            <a:avLst/>
            <a:gdLst/>
            <a:ahLst/>
            <a:cxnLst/>
            <a:rect l="l" t="t" r="r" b="b"/>
            <a:pathLst>
              <a:path w="855344" h="536575">
                <a:moveTo>
                  <a:pt x="0" y="536571"/>
                </a:moveTo>
                <a:lnTo>
                  <a:pt x="854895" y="536571"/>
                </a:lnTo>
                <a:lnTo>
                  <a:pt x="854895" y="0"/>
                </a:lnTo>
                <a:lnTo>
                  <a:pt x="0" y="0"/>
                </a:lnTo>
                <a:lnTo>
                  <a:pt x="0" y="536571"/>
                </a:lnTo>
                <a:close/>
              </a:path>
            </a:pathLst>
          </a:custGeom>
          <a:solidFill>
            <a:srgbClr val="FFFF00"/>
          </a:solidFill>
        </p:spPr>
        <p:txBody>
          <a:bodyPr wrap="square" lIns="0" tIns="0" rIns="0" bIns="0" rtlCol="0"/>
          <a:lstStyle/>
          <a:p>
            <a:endParaRPr sz="1647"/>
          </a:p>
        </p:txBody>
      </p:sp>
      <p:sp>
        <p:nvSpPr>
          <p:cNvPr id="35" name="object 35"/>
          <p:cNvSpPr/>
          <p:nvPr/>
        </p:nvSpPr>
        <p:spPr>
          <a:xfrm>
            <a:off x="3427080" y="4593467"/>
            <a:ext cx="782860" cy="491104"/>
          </a:xfrm>
          <a:custGeom>
            <a:avLst/>
            <a:gdLst/>
            <a:ahLst/>
            <a:cxnLst/>
            <a:rect l="l" t="t" r="r" b="b"/>
            <a:pathLst>
              <a:path w="855344" h="536575">
                <a:moveTo>
                  <a:pt x="0" y="536571"/>
                </a:moveTo>
                <a:lnTo>
                  <a:pt x="854895" y="536571"/>
                </a:lnTo>
                <a:lnTo>
                  <a:pt x="854895" y="0"/>
                </a:lnTo>
                <a:lnTo>
                  <a:pt x="0" y="0"/>
                </a:lnTo>
                <a:lnTo>
                  <a:pt x="0" y="536571"/>
                </a:lnTo>
                <a:close/>
              </a:path>
            </a:pathLst>
          </a:custGeom>
          <a:ln w="13868">
            <a:solidFill>
              <a:srgbClr val="000000"/>
            </a:solidFill>
          </a:ln>
        </p:spPr>
        <p:txBody>
          <a:bodyPr wrap="square" lIns="0" tIns="0" rIns="0" bIns="0" rtlCol="0"/>
          <a:lstStyle/>
          <a:p>
            <a:endParaRPr sz="1647"/>
          </a:p>
        </p:txBody>
      </p:sp>
      <p:sp>
        <p:nvSpPr>
          <p:cNvPr id="36" name="object 36"/>
          <p:cNvSpPr txBox="1"/>
          <p:nvPr/>
        </p:nvSpPr>
        <p:spPr>
          <a:xfrm>
            <a:off x="2821363" y="4338000"/>
            <a:ext cx="543412" cy="413703"/>
          </a:xfrm>
          <a:prstGeom prst="rect">
            <a:avLst/>
          </a:prstGeom>
        </p:spPr>
        <p:txBody>
          <a:bodyPr vert="horz" wrap="square" lIns="0" tIns="0" rIns="0" bIns="0" rtlCol="0">
            <a:spAutoFit/>
          </a:bodyPr>
          <a:lstStyle/>
          <a:p>
            <a:pPr>
              <a:lnSpc>
                <a:spcPct val="100000"/>
              </a:lnSpc>
            </a:pPr>
            <a:r>
              <a:rPr sz="1007" spc="82" dirty="0">
                <a:latin typeface="Arial"/>
                <a:cs typeface="Arial"/>
              </a:rPr>
              <a:t>00</a:t>
            </a:r>
            <a:r>
              <a:rPr sz="1007" spc="82" dirty="0">
                <a:solidFill>
                  <a:srgbClr val="FF0000"/>
                </a:solidFill>
                <a:latin typeface="Arial"/>
                <a:cs typeface="Arial"/>
              </a:rPr>
              <a:t>0</a:t>
            </a:r>
            <a:r>
              <a:rPr sz="1007" spc="87" dirty="0">
                <a:solidFill>
                  <a:srgbClr val="0000FF"/>
                </a:solidFill>
                <a:latin typeface="Arial"/>
                <a:cs typeface="Arial"/>
              </a:rPr>
              <a:t>FF</a:t>
            </a:r>
            <a:r>
              <a:rPr sz="1007" spc="109" dirty="0">
                <a:latin typeface="Arial"/>
                <a:cs typeface="Arial"/>
              </a:rPr>
              <a:t>H</a:t>
            </a:r>
            <a:endParaRPr sz="1007">
              <a:latin typeface="Arial"/>
              <a:cs typeface="Arial"/>
            </a:endParaRPr>
          </a:p>
          <a:p>
            <a:pPr marL="15693">
              <a:spcBef>
                <a:spcPts val="655"/>
              </a:spcBef>
            </a:pPr>
            <a:r>
              <a:rPr sz="1098" spc="33" dirty="0">
                <a:latin typeface="Arial"/>
                <a:cs typeface="Arial"/>
              </a:rPr>
              <a:t>01</a:t>
            </a:r>
            <a:r>
              <a:rPr sz="1098" spc="33" dirty="0">
                <a:solidFill>
                  <a:srgbClr val="FF0000"/>
                </a:solidFill>
                <a:latin typeface="Arial"/>
                <a:cs typeface="Arial"/>
              </a:rPr>
              <a:t>0</a:t>
            </a:r>
            <a:r>
              <a:rPr sz="1098" spc="33" dirty="0">
                <a:solidFill>
                  <a:srgbClr val="0000FF"/>
                </a:solidFill>
                <a:latin typeface="Arial"/>
                <a:cs typeface="Arial"/>
              </a:rPr>
              <a:t>00</a:t>
            </a:r>
            <a:r>
              <a:rPr sz="1098" spc="41" dirty="0">
                <a:latin typeface="Arial"/>
                <a:cs typeface="Arial"/>
              </a:rPr>
              <a:t>H</a:t>
            </a:r>
            <a:endParaRPr sz="1098">
              <a:latin typeface="Arial"/>
              <a:cs typeface="Arial"/>
            </a:endParaRPr>
          </a:p>
        </p:txBody>
      </p:sp>
      <p:sp>
        <p:nvSpPr>
          <p:cNvPr id="37" name="object 37"/>
          <p:cNvSpPr txBox="1"/>
          <p:nvPr/>
        </p:nvSpPr>
        <p:spPr>
          <a:xfrm>
            <a:off x="2821363" y="4907428"/>
            <a:ext cx="543412" cy="168957"/>
          </a:xfrm>
          <a:prstGeom prst="rect">
            <a:avLst/>
          </a:prstGeom>
        </p:spPr>
        <p:txBody>
          <a:bodyPr vert="horz" wrap="square" lIns="0" tIns="0" rIns="0" bIns="0" rtlCol="0">
            <a:spAutoFit/>
          </a:bodyPr>
          <a:lstStyle/>
          <a:p>
            <a:pPr>
              <a:lnSpc>
                <a:spcPct val="100000"/>
              </a:lnSpc>
            </a:pPr>
            <a:r>
              <a:rPr sz="1098" spc="33" dirty="0">
                <a:latin typeface="Arial"/>
                <a:cs typeface="Arial"/>
              </a:rPr>
              <a:t>01</a:t>
            </a:r>
            <a:r>
              <a:rPr sz="1098" spc="33" dirty="0">
                <a:solidFill>
                  <a:srgbClr val="FF0000"/>
                </a:solidFill>
                <a:latin typeface="Arial"/>
                <a:cs typeface="Arial"/>
              </a:rPr>
              <a:t>0</a:t>
            </a:r>
            <a:r>
              <a:rPr sz="1098" spc="33" dirty="0">
                <a:solidFill>
                  <a:srgbClr val="0000FF"/>
                </a:solidFill>
                <a:latin typeface="Arial"/>
                <a:cs typeface="Arial"/>
              </a:rPr>
              <a:t>FF</a:t>
            </a:r>
            <a:r>
              <a:rPr sz="1098" spc="41" dirty="0">
                <a:latin typeface="Arial"/>
                <a:cs typeface="Arial"/>
              </a:rPr>
              <a:t>H</a:t>
            </a:r>
            <a:endParaRPr sz="1098">
              <a:latin typeface="Arial"/>
              <a:cs typeface="Arial"/>
            </a:endParaRPr>
          </a:p>
        </p:txBody>
      </p:sp>
      <p:sp>
        <p:nvSpPr>
          <p:cNvPr id="38" name="object 38"/>
          <p:cNvSpPr/>
          <p:nvPr/>
        </p:nvSpPr>
        <p:spPr>
          <a:xfrm>
            <a:off x="5009424" y="4595531"/>
            <a:ext cx="782860" cy="514933"/>
          </a:xfrm>
          <a:custGeom>
            <a:avLst/>
            <a:gdLst/>
            <a:ahLst/>
            <a:cxnLst/>
            <a:rect l="l" t="t" r="r" b="b"/>
            <a:pathLst>
              <a:path w="855345" h="562610">
                <a:moveTo>
                  <a:pt x="0" y="562384"/>
                </a:moveTo>
                <a:lnTo>
                  <a:pt x="854895" y="562384"/>
                </a:lnTo>
                <a:lnTo>
                  <a:pt x="854895" y="0"/>
                </a:lnTo>
                <a:lnTo>
                  <a:pt x="0" y="0"/>
                </a:lnTo>
                <a:lnTo>
                  <a:pt x="0" y="562384"/>
                </a:lnTo>
                <a:close/>
              </a:path>
            </a:pathLst>
          </a:custGeom>
          <a:solidFill>
            <a:srgbClr val="CCFFFF"/>
          </a:solidFill>
        </p:spPr>
        <p:txBody>
          <a:bodyPr wrap="square" lIns="0" tIns="0" rIns="0" bIns="0" rtlCol="0"/>
          <a:lstStyle/>
          <a:p>
            <a:endParaRPr sz="1647"/>
          </a:p>
        </p:txBody>
      </p:sp>
      <p:sp>
        <p:nvSpPr>
          <p:cNvPr id="39" name="object 39"/>
          <p:cNvSpPr/>
          <p:nvPr/>
        </p:nvSpPr>
        <p:spPr>
          <a:xfrm>
            <a:off x="5009424" y="4595531"/>
            <a:ext cx="782860" cy="514933"/>
          </a:xfrm>
          <a:custGeom>
            <a:avLst/>
            <a:gdLst/>
            <a:ahLst/>
            <a:cxnLst/>
            <a:rect l="l" t="t" r="r" b="b"/>
            <a:pathLst>
              <a:path w="855345" h="562610">
                <a:moveTo>
                  <a:pt x="0" y="562384"/>
                </a:moveTo>
                <a:lnTo>
                  <a:pt x="854895" y="562384"/>
                </a:lnTo>
                <a:lnTo>
                  <a:pt x="854895" y="0"/>
                </a:lnTo>
                <a:lnTo>
                  <a:pt x="0" y="0"/>
                </a:lnTo>
                <a:lnTo>
                  <a:pt x="0" y="562384"/>
                </a:lnTo>
                <a:close/>
              </a:path>
            </a:pathLst>
          </a:custGeom>
          <a:ln w="14342">
            <a:solidFill>
              <a:srgbClr val="000000"/>
            </a:solidFill>
          </a:ln>
        </p:spPr>
        <p:txBody>
          <a:bodyPr wrap="square" lIns="0" tIns="0" rIns="0" bIns="0" rtlCol="0"/>
          <a:lstStyle/>
          <a:p>
            <a:endParaRPr sz="1647"/>
          </a:p>
        </p:txBody>
      </p:sp>
      <p:sp>
        <p:nvSpPr>
          <p:cNvPr id="40" name="object 40"/>
          <p:cNvSpPr txBox="1"/>
          <p:nvPr/>
        </p:nvSpPr>
        <p:spPr>
          <a:xfrm>
            <a:off x="4403708" y="4332682"/>
            <a:ext cx="543412" cy="429092"/>
          </a:xfrm>
          <a:prstGeom prst="rect">
            <a:avLst/>
          </a:prstGeom>
        </p:spPr>
        <p:txBody>
          <a:bodyPr vert="horz" wrap="square" lIns="0" tIns="0" rIns="0" bIns="0" rtlCol="0">
            <a:spAutoFit/>
          </a:bodyPr>
          <a:lstStyle/>
          <a:p>
            <a:pPr>
              <a:lnSpc>
                <a:spcPct val="100000"/>
              </a:lnSpc>
            </a:pPr>
            <a:r>
              <a:rPr sz="1144" spc="5" dirty="0">
                <a:latin typeface="Arial"/>
                <a:cs typeface="Arial"/>
              </a:rPr>
              <a:t>00</a:t>
            </a:r>
            <a:r>
              <a:rPr sz="1144" spc="5" dirty="0">
                <a:solidFill>
                  <a:srgbClr val="FF0000"/>
                </a:solidFill>
                <a:latin typeface="Arial"/>
                <a:cs typeface="Arial"/>
              </a:rPr>
              <a:t>1</a:t>
            </a:r>
            <a:r>
              <a:rPr sz="1144" spc="5" dirty="0">
                <a:solidFill>
                  <a:srgbClr val="0000FF"/>
                </a:solidFill>
                <a:latin typeface="Arial"/>
                <a:cs typeface="Arial"/>
              </a:rPr>
              <a:t>FF</a:t>
            </a:r>
            <a:r>
              <a:rPr sz="1144" spc="9" dirty="0">
                <a:latin typeface="Arial"/>
                <a:cs typeface="Arial"/>
              </a:rPr>
              <a:t>H</a:t>
            </a:r>
            <a:endParaRPr sz="1144">
              <a:latin typeface="Arial"/>
              <a:cs typeface="Arial"/>
            </a:endParaRPr>
          </a:p>
          <a:p>
            <a:pPr marL="15693">
              <a:spcBef>
                <a:spcPts val="550"/>
              </a:spcBef>
            </a:pPr>
            <a:r>
              <a:rPr sz="1144" spc="5" dirty="0">
                <a:latin typeface="Arial"/>
                <a:cs typeface="Arial"/>
              </a:rPr>
              <a:t>01</a:t>
            </a:r>
            <a:r>
              <a:rPr sz="1144" spc="5" dirty="0">
                <a:solidFill>
                  <a:srgbClr val="FF0000"/>
                </a:solidFill>
                <a:latin typeface="Arial"/>
                <a:cs typeface="Arial"/>
              </a:rPr>
              <a:t>1</a:t>
            </a:r>
            <a:r>
              <a:rPr sz="1144" spc="5" dirty="0">
                <a:solidFill>
                  <a:srgbClr val="0000FF"/>
                </a:solidFill>
                <a:latin typeface="Arial"/>
                <a:cs typeface="Arial"/>
              </a:rPr>
              <a:t>00</a:t>
            </a:r>
            <a:r>
              <a:rPr sz="1144" spc="9" dirty="0">
                <a:latin typeface="Arial"/>
                <a:cs typeface="Arial"/>
              </a:rPr>
              <a:t>H</a:t>
            </a:r>
            <a:endParaRPr sz="1144">
              <a:latin typeface="Arial"/>
              <a:cs typeface="Arial"/>
            </a:endParaRPr>
          </a:p>
        </p:txBody>
      </p:sp>
      <p:sp>
        <p:nvSpPr>
          <p:cNvPr id="41" name="object 41"/>
          <p:cNvSpPr txBox="1"/>
          <p:nvPr/>
        </p:nvSpPr>
        <p:spPr>
          <a:xfrm>
            <a:off x="4403708" y="4925495"/>
            <a:ext cx="543412" cy="176074"/>
          </a:xfrm>
          <a:prstGeom prst="rect">
            <a:avLst/>
          </a:prstGeom>
        </p:spPr>
        <p:txBody>
          <a:bodyPr vert="horz" wrap="square" lIns="0" tIns="0" rIns="0" bIns="0" rtlCol="0">
            <a:spAutoFit/>
          </a:bodyPr>
          <a:lstStyle/>
          <a:p>
            <a:pPr>
              <a:lnSpc>
                <a:spcPct val="100000"/>
              </a:lnSpc>
            </a:pPr>
            <a:r>
              <a:rPr sz="1144" spc="5" dirty="0">
                <a:latin typeface="Arial"/>
                <a:cs typeface="Arial"/>
              </a:rPr>
              <a:t>01</a:t>
            </a:r>
            <a:r>
              <a:rPr sz="1144" spc="5" dirty="0">
                <a:solidFill>
                  <a:srgbClr val="FF0000"/>
                </a:solidFill>
                <a:latin typeface="Arial"/>
                <a:cs typeface="Arial"/>
              </a:rPr>
              <a:t>1</a:t>
            </a:r>
            <a:r>
              <a:rPr sz="1144" spc="5" dirty="0">
                <a:solidFill>
                  <a:srgbClr val="0000FF"/>
                </a:solidFill>
                <a:latin typeface="Arial"/>
                <a:cs typeface="Arial"/>
              </a:rPr>
              <a:t>FF</a:t>
            </a:r>
            <a:r>
              <a:rPr sz="1144" spc="9" dirty="0">
                <a:latin typeface="Arial"/>
                <a:cs typeface="Arial"/>
              </a:rPr>
              <a:t>H</a:t>
            </a:r>
            <a:endParaRPr sz="1144">
              <a:latin typeface="Arial"/>
              <a:cs typeface="Arial"/>
            </a:endParaRPr>
          </a:p>
        </p:txBody>
      </p:sp>
      <p:sp>
        <p:nvSpPr>
          <p:cNvPr id="42" name="object 42"/>
          <p:cNvSpPr/>
          <p:nvPr/>
        </p:nvSpPr>
        <p:spPr>
          <a:xfrm>
            <a:off x="6628128" y="4593467"/>
            <a:ext cx="746827" cy="491104"/>
          </a:xfrm>
          <a:custGeom>
            <a:avLst/>
            <a:gdLst/>
            <a:ahLst/>
            <a:cxnLst/>
            <a:rect l="l" t="t" r="r" b="b"/>
            <a:pathLst>
              <a:path w="815975" h="536575">
                <a:moveTo>
                  <a:pt x="0" y="536571"/>
                </a:moveTo>
                <a:lnTo>
                  <a:pt x="815521" y="536571"/>
                </a:lnTo>
                <a:lnTo>
                  <a:pt x="815521" y="0"/>
                </a:lnTo>
                <a:lnTo>
                  <a:pt x="0" y="0"/>
                </a:lnTo>
                <a:lnTo>
                  <a:pt x="0" y="536571"/>
                </a:lnTo>
                <a:close/>
              </a:path>
            </a:pathLst>
          </a:custGeom>
          <a:solidFill>
            <a:srgbClr val="EBDFDD"/>
          </a:solidFill>
        </p:spPr>
        <p:txBody>
          <a:bodyPr wrap="square" lIns="0" tIns="0" rIns="0" bIns="0" rtlCol="0"/>
          <a:lstStyle/>
          <a:p>
            <a:endParaRPr sz="1647"/>
          </a:p>
        </p:txBody>
      </p:sp>
      <p:sp>
        <p:nvSpPr>
          <p:cNvPr id="43" name="object 43"/>
          <p:cNvSpPr/>
          <p:nvPr/>
        </p:nvSpPr>
        <p:spPr>
          <a:xfrm>
            <a:off x="6628128" y="4593467"/>
            <a:ext cx="746827" cy="491104"/>
          </a:xfrm>
          <a:custGeom>
            <a:avLst/>
            <a:gdLst/>
            <a:ahLst/>
            <a:cxnLst/>
            <a:rect l="l" t="t" r="r" b="b"/>
            <a:pathLst>
              <a:path w="815975" h="536575">
                <a:moveTo>
                  <a:pt x="0" y="536571"/>
                </a:moveTo>
                <a:lnTo>
                  <a:pt x="815521" y="536571"/>
                </a:lnTo>
                <a:lnTo>
                  <a:pt x="815521" y="0"/>
                </a:lnTo>
                <a:lnTo>
                  <a:pt x="0" y="0"/>
                </a:lnTo>
                <a:lnTo>
                  <a:pt x="0" y="536571"/>
                </a:lnTo>
                <a:close/>
              </a:path>
            </a:pathLst>
          </a:custGeom>
          <a:ln w="13683">
            <a:solidFill>
              <a:srgbClr val="000000"/>
            </a:solidFill>
          </a:ln>
        </p:spPr>
        <p:txBody>
          <a:bodyPr wrap="square" lIns="0" tIns="0" rIns="0" bIns="0" rtlCol="0"/>
          <a:lstStyle/>
          <a:p>
            <a:endParaRPr sz="1647"/>
          </a:p>
        </p:txBody>
      </p:sp>
      <p:sp>
        <p:nvSpPr>
          <p:cNvPr id="44" name="object 44"/>
          <p:cNvSpPr txBox="1"/>
          <p:nvPr/>
        </p:nvSpPr>
        <p:spPr>
          <a:xfrm>
            <a:off x="6050327" y="4314613"/>
            <a:ext cx="519582" cy="427681"/>
          </a:xfrm>
          <a:prstGeom prst="rect">
            <a:avLst/>
          </a:prstGeom>
        </p:spPr>
        <p:txBody>
          <a:bodyPr vert="horz" wrap="square" lIns="0" tIns="0" rIns="0" bIns="0" rtlCol="0">
            <a:spAutoFit/>
          </a:bodyPr>
          <a:lstStyle/>
          <a:p>
            <a:pPr>
              <a:lnSpc>
                <a:spcPct val="100000"/>
              </a:lnSpc>
            </a:pPr>
            <a:r>
              <a:rPr sz="1098" spc="5" dirty="0">
                <a:latin typeface="Arial"/>
                <a:cs typeface="Arial"/>
              </a:rPr>
              <a:t>00</a:t>
            </a:r>
            <a:r>
              <a:rPr sz="1098" spc="5" dirty="0">
                <a:solidFill>
                  <a:srgbClr val="FF0000"/>
                </a:solidFill>
                <a:latin typeface="Arial"/>
                <a:cs typeface="Arial"/>
              </a:rPr>
              <a:t>2</a:t>
            </a:r>
            <a:r>
              <a:rPr sz="1098" dirty="0">
                <a:solidFill>
                  <a:srgbClr val="0000FF"/>
                </a:solidFill>
                <a:latin typeface="Arial"/>
                <a:cs typeface="Arial"/>
              </a:rPr>
              <a:t>FF</a:t>
            </a:r>
            <a:r>
              <a:rPr sz="1098" spc="5" dirty="0">
                <a:latin typeface="Arial"/>
                <a:cs typeface="Arial"/>
              </a:rPr>
              <a:t>H</a:t>
            </a:r>
            <a:endParaRPr sz="1098">
              <a:latin typeface="Arial"/>
              <a:cs typeface="Arial"/>
            </a:endParaRPr>
          </a:p>
          <a:p>
            <a:pPr marL="15112">
              <a:spcBef>
                <a:spcPts val="728"/>
              </a:spcBef>
            </a:pPr>
            <a:r>
              <a:rPr sz="1098" dirty="0">
                <a:latin typeface="Arial"/>
                <a:cs typeface="Arial"/>
              </a:rPr>
              <a:t>01</a:t>
            </a:r>
            <a:r>
              <a:rPr sz="1098" dirty="0">
                <a:solidFill>
                  <a:srgbClr val="FF0000"/>
                </a:solidFill>
                <a:latin typeface="Arial"/>
                <a:cs typeface="Arial"/>
              </a:rPr>
              <a:t>2</a:t>
            </a:r>
            <a:r>
              <a:rPr sz="1098" dirty="0">
                <a:solidFill>
                  <a:srgbClr val="0000FF"/>
                </a:solidFill>
                <a:latin typeface="Arial"/>
                <a:cs typeface="Arial"/>
              </a:rPr>
              <a:t>00</a:t>
            </a:r>
            <a:r>
              <a:rPr sz="1098" dirty="0">
                <a:latin typeface="Arial"/>
                <a:cs typeface="Arial"/>
              </a:rPr>
              <a:t>H</a:t>
            </a:r>
            <a:endParaRPr sz="1098">
              <a:latin typeface="Arial"/>
              <a:cs typeface="Arial"/>
            </a:endParaRPr>
          </a:p>
        </p:txBody>
      </p:sp>
      <p:sp>
        <p:nvSpPr>
          <p:cNvPr id="45" name="object 45"/>
          <p:cNvSpPr txBox="1"/>
          <p:nvPr/>
        </p:nvSpPr>
        <p:spPr>
          <a:xfrm>
            <a:off x="6050306" y="4907428"/>
            <a:ext cx="519002" cy="168957"/>
          </a:xfrm>
          <a:prstGeom prst="rect">
            <a:avLst/>
          </a:prstGeom>
        </p:spPr>
        <p:txBody>
          <a:bodyPr vert="horz" wrap="square" lIns="0" tIns="0" rIns="0" bIns="0" rtlCol="0">
            <a:spAutoFit/>
          </a:bodyPr>
          <a:lstStyle/>
          <a:p>
            <a:pPr>
              <a:lnSpc>
                <a:spcPct val="100000"/>
              </a:lnSpc>
            </a:pPr>
            <a:r>
              <a:rPr sz="1098" dirty="0">
                <a:latin typeface="Arial"/>
                <a:cs typeface="Arial"/>
              </a:rPr>
              <a:t>01</a:t>
            </a:r>
            <a:r>
              <a:rPr sz="1098" dirty="0">
                <a:solidFill>
                  <a:srgbClr val="FF0000"/>
                </a:solidFill>
                <a:latin typeface="Arial"/>
                <a:cs typeface="Arial"/>
              </a:rPr>
              <a:t>2</a:t>
            </a:r>
            <a:r>
              <a:rPr sz="1098" dirty="0">
                <a:solidFill>
                  <a:srgbClr val="0000FF"/>
                </a:solidFill>
                <a:latin typeface="Arial"/>
                <a:cs typeface="Arial"/>
              </a:rPr>
              <a:t>FF</a:t>
            </a:r>
            <a:r>
              <a:rPr sz="1098" spc="5" dirty="0">
                <a:latin typeface="Arial"/>
                <a:cs typeface="Arial"/>
              </a:rPr>
              <a:t>H</a:t>
            </a:r>
            <a:endParaRPr sz="1098">
              <a:latin typeface="Arial"/>
              <a:cs typeface="Arial"/>
            </a:endParaRPr>
          </a:p>
        </p:txBody>
      </p:sp>
      <p:sp>
        <p:nvSpPr>
          <p:cNvPr id="46" name="object 46"/>
          <p:cNvSpPr/>
          <p:nvPr/>
        </p:nvSpPr>
        <p:spPr>
          <a:xfrm>
            <a:off x="8631712" y="4595531"/>
            <a:ext cx="784024" cy="514933"/>
          </a:xfrm>
          <a:custGeom>
            <a:avLst/>
            <a:gdLst/>
            <a:ahLst/>
            <a:cxnLst/>
            <a:rect l="l" t="t" r="r" b="b"/>
            <a:pathLst>
              <a:path w="856615" h="562610">
                <a:moveTo>
                  <a:pt x="0" y="562384"/>
                </a:moveTo>
                <a:lnTo>
                  <a:pt x="856483" y="562384"/>
                </a:lnTo>
                <a:lnTo>
                  <a:pt x="856483" y="0"/>
                </a:lnTo>
                <a:lnTo>
                  <a:pt x="0" y="0"/>
                </a:lnTo>
                <a:lnTo>
                  <a:pt x="0" y="562384"/>
                </a:lnTo>
                <a:close/>
              </a:path>
            </a:pathLst>
          </a:custGeom>
          <a:solidFill>
            <a:srgbClr val="DAD9EB"/>
          </a:solidFill>
        </p:spPr>
        <p:txBody>
          <a:bodyPr wrap="square" lIns="0" tIns="0" rIns="0" bIns="0" rtlCol="0"/>
          <a:lstStyle/>
          <a:p>
            <a:endParaRPr sz="1647"/>
          </a:p>
        </p:txBody>
      </p:sp>
      <p:sp>
        <p:nvSpPr>
          <p:cNvPr id="47" name="object 47"/>
          <p:cNvSpPr/>
          <p:nvPr/>
        </p:nvSpPr>
        <p:spPr>
          <a:xfrm>
            <a:off x="8631712" y="4595531"/>
            <a:ext cx="784024" cy="514933"/>
          </a:xfrm>
          <a:custGeom>
            <a:avLst/>
            <a:gdLst/>
            <a:ahLst/>
            <a:cxnLst/>
            <a:rect l="l" t="t" r="r" b="b"/>
            <a:pathLst>
              <a:path w="856615" h="562610">
                <a:moveTo>
                  <a:pt x="0" y="562384"/>
                </a:moveTo>
                <a:lnTo>
                  <a:pt x="856483" y="562384"/>
                </a:lnTo>
                <a:lnTo>
                  <a:pt x="856483" y="0"/>
                </a:lnTo>
                <a:lnTo>
                  <a:pt x="0" y="0"/>
                </a:lnTo>
                <a:lnTo>
                  <a:pt x="0" y="562384"/>
                </a:lnTo>
                <a:close/>
              </a:path>
            </a:pathLst>
          </a:custGeom>
          <a:ln w="14350">
            <a:solidFill>
              <a:srgbClr val="000000"/>
            </a:solidFill>
          </a:ln>
        </p:spPr>
        <p:txBody>
          <a:bodyPr wrap="square" lIns="0" tIns="0" rIns="0" bIns="0" rtlCol="0"/>
          <a:lstStyle/>
          <a:p>
            <a:endParaRPr sz="1647"/>
          </a:p>
        </p:txBody>
      </p:sp>
      <p:sp>
        <p:nvSpPr>
          <p:cNvPr id="48" name="object 48"/>
          <p:cNvSpPr/>
          <p:nvPr/>
        </p:nvSpPr>
        <p:spPr>
          <a:xfrm>
            <a:off x="7573444" y="4852892"/>
            <a:ext cx="392302" cy="0"/>
          </a:xfrm>
          <a:custGeom>
            <a:avLst/>
            <a:gdLst/>
            <a:ahLst/>
            <a:cxnLst/>
            <a:rect l="l" t="t" r="r" b="b"/>
            <a:pathLst>
              <a:path w="428625">
                <a:moveTo>
                  <a:pt x="0" y="0"/>
                </a:moveTo>
                <a:lnTo>
                  <a:pt x="428241" y="0"/>
                </a:lnTo>
              </a:path>
            </a:pathLst>
          </a:custGeom>
          <a:ln w="14284">
            <a:solidFill>
              <a:srgbClr val="000000"/>
            </a:solidFill>
            <a:prstDash val="dot"/>
          </a:ln>
        </p:spPr>
        <p:txBody>
          <a:bodyPr wrap="square" lIns="0" tIns="0" rIns="0" bIns="0" rtlCol="0"/>
          <a:lstStyle/>
          <a:p>
            <a:endParaRPr sz="1647"/>
          </a:p>
        </p:txBody>
      </p:sp>
      <p:sp>
        <p:nvSpPr>
          <p:cNvPr id="49" name="object 49"/>
          <p:cNvSpPr txBox="1"/>
          <p:nvPr/>
        </p:nvSpPr>
        <p:spPr>
          <a:xfrm>
            <a:off x="8032927" y="4320856"/>
            <a:ext cx="567241" cy="434799"/>
          </a:xfrm>
          <a:prstGeom prst="rect">
            <a:avLst/>
          </a:prstGeom>
        </p:spPr>
        <p:txBody>
          <a:bodyPr vert="horz" wrap="square" lIns="0" tIns="0" rIns="0" bIns="0" rtlCol="0">
            <a:spAutoFit/>
          </a:bodyPr>
          <a:lstStyle/>
          <a:p>
            <a:pPr marL="32549"/>
            <a:r>
              <a:rPr sz="1098" spc="9" dirty="0">
                <a:latin typeface="Arial"/>
                <a:cs typeface="Arial"/>
              </a:rPr>
              <a:t>00</a:t>
            </a:r>
            <a:r>
              <a:rPr sz="1098" spc="9" dirty="0">
                <a:solidFill>
                  <a:srgbClr val="FF0000"/>
                </a:solidFill>
                <a:latin typeface="Arial"/>
                <a:cs typeface="Arial"/>
              </a:rPr>
              <a:t>F</a:t>
            </a:r>
            <a:r>
              <a:rPr sz="1098" spc="9" dirty="0">
                <a:solidFill>
                  <a:srgbClr val="0000FF"/>
                </a:solidFill>
                <a:latin typeface="Arial"/>
                <a:cs typeface="Arial"/>
              </a:rPr>
              <a:t>FF</a:t>
            </a:r>
            <a:r>
              <a:rPr sz="1098" spc="14" dirty="0">
                <a:latin typeface="Arial"/>
                <a:cs typeface="Arial"/>
              </a:rPr>
              <a:t>H</a:t>
            </a:r>
            <a:endParaRPr sz="1098">
              <a:latin typeface="Arial"/>
              <a:cs typeface="Arial"/>
            </a:endParaRPr>
          </a:p>
          <a:p>
            <a:pPr>
              <a:spcBef>
                <a:spcPts val="695"/>
              </a:spcBef>
            </a:pPr>
            <a:r>
              <a:rPr sz="1144" spc="9" dirty="0">
                <a:latin typeface="Arial"/>
                <a:cs typeface="Arial"/>
              </a:rPr>
              <a:t>01</a:t>
            </a:r>
            <a:r>
              <a:rPr sz="1144" spc="9" dirty="0">
                <a:solidFill>
                  <a:srgbClr val="FF0000"/>
                </a:solidFill>
                <a:latin typeface="Arial"/>
                <a:cs typeface="Arial"/>
              </a:rPr>
              <a:t>F</a:t>
            </a:r>
            <a:r>
              <a:rPr sz="1144" spc="9" dirty="0">
                <a:solidFill>
                  <a:srgbClr val="0000FF"/>
                </a:solidFill>
                <a:latin typeface="Arial"/>
                <a:cs typeface="Arial"/>
              </a:rPr>
              <a:t>00</a:t>
            </a:r>
            <a:r>
              <a:rPr sz="1144" spc="9" dirty="0">
                <a:latin typeface="Arial"/>
                <a:cs typeface="Arial"/>
              </a:rPr>
              <a:t>H</a:t>
            </a:r>
            <a:endParaRPr sz="1144">
              <a:latin typeface="Arial"/>
              <a:cs typeface="Arial"/>
            </a:endParaRPr>
          </a:p>
        </p:txBody>
      </p:sp>
      <p:sp>
        <p:nvSpPr>
          <p:cNvPr id="50" name="object 50"/>
          <p:cNvSpPr txBox="1"/>
          <p:nvPr/>
        </p:nvSpPr>
        <p:spPr>
          <a:xfrm>
            <a:off x="8016796" y="4925495"/>
            <a:ext cx="552710" cy="176074"/>
          </a:xfrm>
          <a:prstGeom prst="rect">
            <a:avLst/>
          </a:prstGeom>
        </p:spPr>
        <p:txBody>
          <a:bodyPr vert="horz" wrap="square" lIns="0" tIns="0" rIns="0" bIns="0" rtlCol="0">
            <a:spAutoFit/>
          </a:bodyPr>
          <a:lstStyle/>
          <a:p>
            <a:pPr>
              <a:lnSpc>
                <a:spcPct val="100000"/>
              </a:lnSpc>
            </a:pPr>
            <a:r>
              <a:rPr sz="1144" spc="5" dirty="0">
                <a:latin typeface="Arial"/>
                <a:cs typeface="Arial"/>
              </a:rPr>
              <a:t>01</a:t>
            </a:r>
            <a:r>
              <a:rPr sz="1144" spc="5" dirty="0">
                <a:solidFill>
                  <a:srgbClr val="FF0000"/>
                </a:solidFill>
                <a:latin typeface="Arial"/>
                <a:cs typeface="Arial"/>
              </a:rPr>
              <a:t>F</a:t>
            </a:r>
            <a:r>
              <a:rPr sz="1144" spc="5" dirty="0">
                <a:solidFill>
                  <a:srgbClr val="0000FF"/>
                </a:solidFill>
                <a:latin typeface="Arial"/>
                <a:cs typeface="Arial"/>
              </a:rPr>
              <a:t>FF</a:t>
            </a:r>
            <a:r>
              <a:rPr sz="1144" spc="5" dirty="0">
                <a:latin typeface="Arial"/>
                <a:cs typeface="Arial"/>
              </a:rPr>
              <a:t>H</a:t>
            </a:r>
            <a:endParaRPr sz="1144">
              <a:latin typeface="Arial"/>
              <a:cs typeface="Arial"/>
            </a:endParaRPr>
          </a:p>
        </p:txBody>
      </p:sp>
    </p:spTree>
    <p:extLst>
      <p:ext uri="{BB962C8B-B14F-4D97-AF65-F5344CB8AC3E}">
        <p14:creationId xmlns:p14="http://schemas.microsoft.com/office/powerpoint/2010/main" val="2457881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59" y="647986"/>
            <a:ext cx="4940104" cy="333425"/>
          </a:xfrm>
          <a:prstGeom prst="rect">
            <a:avLst/>
          </a:prstGeom>
        </p:spPr>
        <p:txBody>
          <a:bodyPr vert="horz" wrap="square" lIns="0" tIns="0" rIns="0" bIns="0" rtlCol="0" anchor="ctr">
            <a:spAutoFit/>
          </a:bodyPr>
          <a:lstStyle/>
          <a:p>
            <a:pPr marL="11625">
              <a:lnSpc>
                <a:spcPts val="2594"/>
              </a:lnSpc>
            </a:pPr>
            <a:r>
              <a:rPr sz="2471" spc="-5" dirty="0" err="1">
                <a:solidFill>
                  <a:srgbClr val="C00000"/>
                </a:solidFill>
                <a:latin typeface="黑体"/>
                <a:cs typeface="黑体"/>
              </a:rPr>
              <a:t>Cache与主存之间的映射</a:t>
            </a:r>
            <a:r>
              <a:rPr sz="2471" spc="-5" dirty="0">
                <a:solidFill>
                  <a:srgbClr val="C00000"/>
                </a:solidFill>
                <a:latin typeface="黑体"/>
                <a:cs typeface="黑体"/>
              </a:rPr>
              <a:t> </a:t>
            </a:r>
            <a:r>
              <a:rPr sz="2471" spc="-9" dirty="0">
                <a:solidFill>
                  <a:srgbClr val="C00000"/>
                </a:solidFill>
                <a:latin typeface="宋体"/>
                <a:cs typeface="宋体"/>
              </a:rPr>
              <a:t>—</a:t>
            </a:r>
            <a:r>
              <a:rPr sz="2471" spc="33" dirty="0">
                <a:solidFill>
                  <a:srgbClr val="C00000"/>
                </a:solidFill>
                <a:latin typeface="宋体"/>
                <a:cs typeface="宋体"/>
              </a:rPr>
              <a:t> </a:t>
            </a:r>
            <a:r>
              <a:rPr sz="2471" dirty="0">
                <a:solidFill>
                  <a:srgbClr val="C00000"/>
                </a:solidFill>
                <a:latin typeface="黑体"/>
                <a:cs typeface="黑体"/>
              </a:rPr>
              <a:t>组相联</a:t>
            </a:r>
          </a:p>
        </p:txBody>
      </p:sp>
      <p:sp>
        <p:nvSpPr>
          <p:cNvPr id="3" name="object 3"/>
          <p:cNvSpPr/>
          <p:nvPr/>
        </p:nvSpPr>
        <p:spPr>
          <a:xfrm>
            <a:off x="2629445" y="3603264"/>
            <a:ext cx="7052725" cy="2579315"/>
          </a:xfrm>
          <a:custGeom>
            <a:avLst/>
            <a:gdLst/>
            <a:ahLst/>
            <a:cxnLst/>
            <a:rect l="l" t="t" r="r" b="b"/>
            <a:pathLst>
              <a:path w="7705725" h="2818129">
                <a:moveTo>
                  <a:pt x="0" y="2817873"/>
                </a:moveTo>
                <a:lnTo>
                  <a:pt x="7705193" y="2817873"/>
                </a:lnTo>
                <a:lnTo>
                  <a:pt x="7705193" y="0"/>
                </a:lnTo>
                <a:lnTo>
                  <a:pt x="0" y="0"/>
                </a:lnTo>
                <a:lnTo>
                  <a:pt x="0" y="2817873"/>
                </a:lnTo>
                <a:close/>
              </a:path>
            </a:pathLst>
          </a:custGeom>
          <a:solidFill>
            <a:srgbClr val="D1FDBD"/>
          </a:solidFill>
        </p:spPr>
        <p:txBody>
          <a:bodyPr wrap="square" lIns="0" tIns="0" rIns="0" bIns="0" rtlCol="0"/>
          <a:lstStyle/>
          <a:p>
            <a:endParaRPr sz="1647"/>
          </a:p>
        </p:txBody>
      </p:sp>
      <p:sp>
        <p:nvSpPr>
          <p:cNvPr id="4" name="object 4"/>
          <p:cNvSpPr/>
          <p:nvPr/>
        </p:nvSpPr>
        <p:spPr>
          <a:xfrm>
            <a:off x="2629445" y="3603266"/>
            <a:ext cx="7052725" cy="2579315"/>
          </a:xfrm>
          <a:custGeom>
            <a:avLst/>
            <a:gdLst/>
            <a:ahLst/>
            <a:cxnLst/>
            <a:rect l="l" t="t" r="r" b="b"/>
            <a:pathLst>
              <a:path w="7705725" h="2818129">
                <a:moveTo>
                  <a:pt x="0" y="2817873"/>
                </a:moveTo>
                <a:lnTo>
                  <a:pt x="7705193" y="2817873"/>
                </a:lnTo>
                <a:lnTo>
                  <a:pt x="7705193" y="0"/>
                </a:lnTo>
                <a:lnTo>
                  <a:pt x="0" y="0"/>
                </a:lnTo>
                <a:lnTo>
                  <a:pt x="0" y="2817873"/>
                </a:lnTo>
                <a:close/>
              </a:path>
            </a:pathLst>
          </a:custGeom>
          <a:ln w="10667">
            <a:solidFill>
              <a:srgbClr val="000000"/>
            </a:solidFill>
          </a:ln>
        </p:spPr>
        <p:txBody>
          <a:bodyPr wrap="square" lIns="0" tIns="0" rIns="0" bIns="0" rtlCol="0"/>
          <a:lstStyle/>
          <a:p>
            <a:endParaRPr sz="1647"/>
          </a:p>
        </p:txBody>
      </p:sp>
      <p:sp>
        <p:nvSpPr>
          <p:cNvPr id="5" name="object 5"/>
          <p:cNvSpPr/>
          <p:nvPr/>
        </p:nvSpPr>
        <p:spPr>
          <a:xfrm>
            <a:off x="2629445" y="1208469"/>
            <a:ext cx="7052725" cy="2026605"/>
          </a:xfrm>
          <a:custGeom>
            <a:avLst/>
            <a:gdLst/>
            <a:ahLst/>
            <a:cxnLst/>
            <a:rect l="l" t="t" r="r" b="b"/>
            <a:pathLst>
              <a:path w="7705725" h="2214245">
                <a:moveTo>
                  <a:pt x="0" y="2214053"/>
                </a:moveTo>
                <a:lnTo>
                  <a:pt x="7705193" y="2214053"/>
                </a:lnTo>
                <a:lnTo>
                  <a:pt x="7705193" y="0"/>
                </a:lnTo>
                <a:lnTo>
                  <a:pt x="0" y="0"/>
                </a:lnTo>
                <a:lnTo>
                  <a:pt x="0" y="2214053"/>
                </a:lnTo>
                <a:close/>
              </a:path>
            </a:pathLst>
          </a:custGeom>
          <a:solidFill>
            <a:srgbClr val="F8FCD0"/>
          </a:solidFill>
        </p:spPr>
        <p:txBody>
          <a:bodyPr wrap="square" lIns="0" tIns="0" rIns="0" bIns="0" rtlCol="0"/>
          <a:lstStyle/>
          <a:p>
            <a:endParaRPr sz="1647"/>
          </a:p>
        </p:txBody>
      </p:sp>
      <p:sp>
        <p:nvSpPr>
          <p:cNvPr id="6" name="object 6"/>
          <p:cNvSpPr/>
          <p:nvPr/>
        </p:nvSpPr>
        <p:spPr>
          <a:xfrm>
            <a:off x="2629445" y="1208469"/>
            <a:ext cx="7052725" cy="2026605"/>
          </a:xfrm>
          <a:custGeom>
            <a:avLst/>
            <a:gdLst/>
            <a:ahLst/>
            <a:cxnLst/>
            <a:rect l="l" t="t" r="r" b="b"/>
            <a:pathLst>
              <a:path w="7705725" h="2214245">
                <a:moveTo>
                  <a:pt x="0" y="2214053"/>
                </a:moveTo>
                <a:lnTo>
                  <a:pt x="7705193" y="2214053"/>
                </a:lnTo>
                <a:lnTo>
                  <a:pt x="7705193" y="0"/>
                </a:lnTo>
                <a:lnTo>
                  <a:pt x="0" y="0"/>
                </a:lnTo>
                <a:lnTo>
                  <a:pt x="0" y="2214053"/>
                </a:lnTo>
                <a:close/>
              </a:path>
            </a:pathLst>
          </a:custGeom>
          <a:ln w="10510">
            <a:solidFill>
              <a:srgbClr val="000000"/>
            </a:solidFill>
          </a:ln>
        </p:spPr>
        <p:txBody>
          <a:bodyPr wrap="square" lIns="0" tIns="0" rIns="0" bIns="0" rtlCol="0"/>
          <a:lstStyle/>
          <a:p>
            <a:endParaRPr sz="1647"/>
          </a:p>
        </p:txBody>
      </p:sp>
      <p:sp>
        <p:nvSpPr>
          <p:cNvPr id="7" name="object 7"/>
          <p:cNvSpPr/>
          <p:nvPr/>
        </p:nvSpPr>
        <p:spPr>
          <a:xfrm>
            <a:off x="7704622" y="1761119"/>
            <a:ext cx="378353" cy="0"/>
          </a:xfrm>
          <a:custGeom>
            <a:avLst/>
            <a:gdLst/>
            <a:ahLst/>
            <a:cxnLst/>
            <a:rect l="l" t="t" r="r" b="b"/>
            <a:pathLst>
              <a:path w="413384">
                <a:moveTo>
                  <a:pt x="0" y="0"/>
                </a:moveTo>
                <a:lnTo>
                  <a:pt x="412781" y="0"/>
                </a:lnTo>
              </a:path>
            </a:pathLst>
          </a:custGeom>
          <a:ln w="10224">
            <a:solidFill>
              <a:srgbClr val="000000"/>
            </a:solidFill>
            <a:prstDash val="dot"/>
          </a:ln>
        </p:spPr>
        <p:txBody>
          <a:bodyPr wrap="square" lIns="0" tIns="0" rIns="0" bIns="0" rtlCol="0"/>
          <a:lstStyle/>
          <a:p>
            <a:endParaRPr sz="1647"/>
          </a:p>
        </p:txBody>
      </p:sp>
      <p:sp>
        <p:nvSpPr>
          <p:cNvPr id="8" name="object 8"/>
          <p:cNvSpPr/>
          <p:nvPr/>
        </p:nvSpPr>
        <p:spPr>
          <a:xfrm>
            <a:off x="7704622" y="2129597"/>
            <a:ext cx="378353" cy="0"/>
          </a:xfrm>
          <a:custGeom>
            <a:avLst/>
            <a:gdLst/>
            <a:ahLst/>
            <a:cxnLst/>
            <a:rect l="l" t="t" r="r" b="b"/>
            <a:pathLst>
              <a:path w="413384">
                <a:moveTo>
                  <a:pt x="0" y="0"/>
                </a:moveTo>
                <a:lnTo>
                  <a:pt x="412781" y="0"/>
                </a:lnTo>
              </a:path>
            </a:pathLst>
          </a:custGeom>
          <a:ln w="10224">
            <a:solidFill>
              <a:srgbClr val="000000"/>
            </a:solidFill>
            <a:prstDash val="dot"/>
          </a:ln>
        </p:spPr>
        <p:txBody>
          <a:bodyPr wrap="square" lIns="0" tIns="0" rIns="0" bIns="0" rtlCol="0"/>
          <a:lstStyle/>
          <a:p>
            <a:endParaRPr sz="1647"/>
          </a:p>
        </p:txBody>
      </p:sp>
      <p:sp>
        <p:nvSpPr>
          <p:cNvPr id="9" name="object 9"/>
          <p:cNvSpPr/>
          <p:nvPr/>
        </p:nvSpPr>
        <p:spPr>
          <a:xfrm>
            <a:off x="7704622" y="2498074"/>
            <a:ext cx="378353" cy="0"/>
          </a:xfrm>
          <a:custGeom>
            <a:avLst/>
            <a:gdLst/>
            <a:ahLst/>
            <a:cxnLst/>
            <a:rect l="l" t="t" r="r" b="b"/>
            <a:pathLst>
              <a:path w="413384">
                <a:moveTo>
                  <a:pt x="0" y="0"/>
                </a:moveTo>
                <a:lnTo>
                  <a:pt x="412781" y="0"/>
                </a:lnTo>
              </a:path>
            </a:pathLst>
          </a:custGeom>
          <a:ln w="10224">
            <a:solidFill>
              <a:srgbClr val="000000"/>
            </a:solidFill>
            <a:prstDash val="dot"/>
          </a:ln>
        </p:spPr>
        <p:txBody>
          <a:bodyPr wrap="square" lIns="0" tIns="0" rIns="0" bIns="0" rtlCol="0"/>
          <a:lstStyle/>
          <a:p>
            <a:endParaRPr sz="1647"/>
          </a:p>
        </p:txBody>
      </p:sp>
      <p:graphicFrame>
        <p:nvGraphicFramePr>
          <p:cNvPr id="10" name="object 10"/>
          <p:cNvGraphicFramePr>
            <a:graphicFrameLocks noGrp="1"/>
          </p:cNvGraphicFramePr>
          <p:nvPr/>
        </p:nvGraphicFramePr>
        <p:xfrm>
          <a:off x="3253901" y="1571790"/>
          <a:ext cx="1133404" cy="2678120"/>
        </p:xfrm>
        <a:graphic>
          <a:graphicData uri="http://schemas.openxmlformats.org/drawingml/2006/table">
            <a:tbl>
              <a:tblPr firstRow="1" bandRow="1">
                <a:tableStyleId>{2D5ABB26-0587-4C30-8999-92F81FD0307C}</a:tableStyleId>
              </a:tblPr>
              <a:tblGrid>
                <a:gridCol w="377801">
                  <a:extLst>
                    <a:ext uri="{9D8B030D-6E8A-4147-A177-3AD203B41FA5}">
                      <a16:colId xmlns:a16="http://schemas.microsoft.com/office/drawing/2014/main" val="20000"/>
                    </a:ext>
                  </a:extLst>
                </a:gridCol>
                <a:gridCol w="755603">
                  <a:extLst>
                    <a:ext uri="{9D8B030D-6E8A-4147-A177-3AD203B41FA5}">
                      <a16:colId xmlns:a16="http://schemas.microsoft.com/office/drawing/2014/main" val="20001"/>
                    </a:ext>
                  </a:extLst>
                </a:gridCol>
              </a:tblGrid>
              <a:tr h="334765">
                <a:tc>
                  <a:txBody>
                    <a:bodyPr/>
                    <a:lstStyle/>
                    <a:p>
                      <a:endParaRPr sz="2100">
                        <a:latin typeface="黑体"/>
                        <a:cs typeface="黑体"/>
                      </a:endParaRPr>
                    </a:p>
                  </a:txBody>
                  <a:tcPr marL="0" marR="0" marT="0" marB="0">
                    <a:lnL w="10600">
                      <a:solidFill>
                        <a:srgbClr val="000000"/>
                      </a:solidFill>
                      <a:prstDash val="solid"/>
                    </a:lnL>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FFFF00"/>
                    </a:solidFill>
                  </a:tcPr>
                </a:tc>
                <a:extLst>
                  <a:ext uri="{0D108BD9-81ED-4DB2-BD59-A6C34878D82A}">
                    <a16:rowId xmlns:a16="http://schemas.microsoft.com/office/drawing/2014/main" val="10000"/>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FFFF00"/>
                    </a:solidFill>
                  </a:tcPr>
                </a:tc>
                <a:extLst>
                  <a:ext uri="{0D108BD9-81ED-4DB2-BD59-A6C34878D82A}">
                    <a16:rowId xmlns:a16="http://schemas.microsoft.com/office/drawing/2014/main" val="10001"/>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FFFF00"/>
                    </a:solidFill>
                  </a:tcPr>
                </a:tc>
                <a:extLst>
                  <a:ext uri="{0D108BD9-81ED-4DB2-BD59-A6C34878D82A}">
                    <a16:rowId xmlns:a16="http://schemas.microsoft.com/office/drawing/2014/main" val="10002"/>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FFFF00"/>
                    </a:solidFill>
                  </a:tcPr>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FFFF00"/>
                    </a:solidFill>
                  </a:tcPr>
                </a:tc>
                <a:extLst>
                  <a:ext uri="{0D108BD9-81ED-4DB2-BD59-A6C34878D82A}">
                    <a16:rowId xmlns:a16="http://schemas.microsoft.com/office/drawing/2014/main" val="10004"/>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FFFF00"/>
                    </a:solidFill>
                  </a:tcPr>
                </a:tc>
                <a:extLst>
                  <a:ext uri="{0D108BD9-81ED-4DB2-BD59-A6C34878D82A}">
                    <a16:rowId xmlns:a16="http://schemas.microsoft.com/office/drawing/2014/main" val="10005"/>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FFFF00"/>
                    </a:solidFill>
                  </a:tcPr>
                </a:tc>
                <a:extLst>
                  <a:ext uri="{0D108BD9-81ED-4DB2-BD59-A6C34878D82A}">
                    <a16:rowId xmlns:a16="http://schemas.microsoft.com/office/drawing/2014/main" val="10006"/>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FFFF00"/>
                    </a:solidFill>
                  </a:tcPr>
                </a:tc>
                <a:extLst>
                  <a:ext uri="{0D108BD9-81ED-4DB2-BD59-A6C34878D82A}">
                    <a16:rowId xmlns:a16="http://schemas.microsoft.com/office/drawing/2014/main" val="10007"/>
                  </a:ext>
                </a:extLst>
              </a:tr>
            </a:tbl>
          </a:graphicData>
        </a:graphic>
      </p:graphicFrame>
      <p:graphicFrame>
        <p:nvGraphicFramePr>
          <p:cNvPr id="11" name="object 11"/>
          <p:cNvGraphicFramePr>
            <a:graphicFrameLocks noGrp="1"/>
          </p:cNvGraphicFramePr>
          <p:nvPr/>
        </p:nvGraphicFramePr>
        <p:xfrm>
          <a:off x="4765144" y="1571790"/>
          <a:ext cx="1133404" cy="2678120"/>
        </p:xfrm>
        <a:graphic>
          <a:graphicData uri="http://schemas.openxmlformats.org/drawingml/2006/table">
            <a:tbl>
              <a:tblPr firstRow="1" bandRow="1">
                <a:tableStyleId>{2D5ABB26-0587-4C30-8999-92F81FD0307C}</a:tableStyleId>
              </a:tblPr>
              <a:tblGrid>
                <a:gridCol w="377801">
                  <a:extLst>
                    <a:ext uri="{9D8B030D-6E8A-4147-A177-3AD203B41FA5}">
                      <a16:colId xmlns:a16="http://schemas.microsoft.com/office/drawing/2014/main" val="20000"/>
                    </a:ext>
                  </a:extLst>
                </a:gridCol>
                <a:gridCol w="755603">
                  <a:extLst>
                    <a:ext uri="{9D8B030D-6E8A-4147-A177-3AD203B41FA5}">
                      <a16:colId xmlns:a16="http://schemas.microsoft.com/office/drawing/2014/main" val="20001"/>
                    </a:ext>
                  </a:extLst>
                </a:gridCol>
              </a:tblGrid>
              <a:tr h="334765">
                <a:tc>
                  <a:txBody>
                    <a:bodyPr/>
                    <a:lstStyle/>
                    <a:p>
                      <a:endParaRPr sz="2100">
                        <a:latin typeface="黑体"/>
                        <a:cs typeface="黑体"/>
                      </a:endParaRPr>
                    </a:p>
                  </a:txBody>
                  <a:tcPr marL="0" marR="0" marT="0" marB="0">
                    <a:lnL w="10600">
                      <a:solidFill>
                        <a:srgbClr val="000000"/>
                      </a:solidFill>
                      <a:prstDash val="solid"/>
                    </a:lnL>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CCFFFF"/>
                    </a:solidFill>
                  </a:tcPr>
                </a:tc>
                <a:extLst>
                  <a:ext uri="{0D108BD9-81ED-4DB2-BD59-A6C34878D82A}">
                    <a16:rowId xmlns:a16="http://schemas.microsoft.com/office/drawing/2014/main" val="10000"/>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CCFFFF"/>
                    </a:solidFill>
                  </a:tcPr>
                </a:tc>
                <a:extLst>
                  <a:ext uri="{0D108BD9-81ED-4DB2-BD59-A6C34878D82A}">
                    <a16:rowId xmlns:a16="http://schemas.microsoft.com/office/drawing/2014/main" val="10001"/>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CCFFFF"/>
                    </a:solidFill>
                  </a:tcPr>
                </a:tc>
                <a:extLst>
                  <a:ext uri="{0D108BD9-81ED-4DB2-BD59-A6C34878D82A}">
                    <a16:rowId xmlns:a16="http://schemas.microsoft.com/office/drawing/2014/main" val="10002"/>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CCFFFF"/>
                    </a:solidFill>
                  </a:tcPr>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CCFFFF"/>
                    </a:solidFill>
                  </a:tcPr>
                </a:tc>
                <a:extLst>
                  <a:ext uri="{0D108BD9-81ED-4DB2-BD59-A6C34878D82A}">
                    <a16:rowId xmlns:a16="http://schemas.microsoft.com/office/drawing/2014/main" val="10004"/>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CCFFFF"/>
                    </a:solidFill>
                  </a:tcPr>
                </a:tc>
                <a:extLst>
                  <a:ext uri="{0D108BD9-81ED-4DB2-BD59-A6C34878D82A}">
                    <a16:rowId xmlns:a16="http://schemas.microsoft.com/office/drawing/2014/main" val="10005"/>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CCFFFF"/>
                    </a:solidFill>
                  </a:tcPr>
                </a:tc>
                <a:extLst>
                  <a:ext uri="{0D108BD9-81ED-4DB2-BD59-A6C34878D82A}">
                    <a16:rowId xmlns:a16="http://schemas.microsoft.com/office/drawing/2014/main" val="10006"/>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CCFFFF"/>
                    </a:solidFill>
                  </a:tcPr>
                </a:tc>
                <a:extLst>
                  <a:ext uri="{0D108BD9-81ED-4DB2-BD59-A6C34878D82A}">
                    <a16:rowId xmlns:a16="http://schemas.microsoft.com/office/drawing/2014/main" val="10007"/>
                  </a:ext>
                </a:extLst>
              </a:tr>
            </a:tbl>
          </a:graphicData>
        </a:graphic>
      </p:graphicFrame>
      <p:graphicFrame>
        <p:nvGraphicFramePr>
          <p:cNvPr id="12" name="object 12"/>
          <p:cNvGraphicFramePr>
            <a:graphicFrameLocks noGrp="1"/>
          </p:cNvGraphicFramePr>
          <p:nvPr/>
        </p:nvGraphicFramePr>
        <p:xfrm>
          <a:off x="6276350" y="1571790"/>
          <a:ext cx="1133404" cy="2678120"/>
        </p:xfrm>
        <a:graphic>
          <a:graphicData uri="http://schemas.openxmlformats.org/drawingml/2006/table">
            <a:tbl>
              <a:tblPr firstRow="1" bandRow="1">
                <a:tableStyleId>{2D5ABB26-0587-4C30-8999-92F81FD0307C}</a:tableStyleId>
              </a:tblPr>
              <a:tblGrid>
                <a:gridCol w="377801">
                  <a:extLst>
                    <a:ext uri="{9D8B030D-6E8A-4147-A177-3AD203B41FA5}">
                      <a16:colId xmlns:a16="http://schemas.microsoft.com/office/drawing/2014/main" val="20000"/>
                    </a:ext>
                  </a:extLst>
                </a:gridCol>
                <a:gridCol w="755603">
                  <a:extLst>
                    <a:ext uri="{9D8B030D-6E8A-4147-A177-3AD203B41FA5}">
                      <a16:colId xmlns:a16="http://schemas.microsoft.com/office/drawing/2014/main" val="20001"/>
                    </a:ext>
                  </a:extLst>
                </a:gridCol>
              </a:tblGrid>
              <a:tr h="334765">
                <a:tc>
                  <a:txBody>
                    <a:bodyPr/>
                    <a:lstStyle/>
                    <a:p>
                      <a:endParaRPr sz="2100">
                        <a:latin typeface="黑体"/>
                        <a:cs typeface="黑体"/>
                      </a:endParaRPr>
                    </a:p>
                  </a:txBody>
                  <a:tcPr marL="0" marR="0" marT="0" marB="0">
                    <a:lnL w="10600">
                      <a:solidFill>
                        <a:srgbClr val="000000"/>
                      </a:solidFill>
                      <a:prstDash val="solid"/>
                    </a:lnL>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EBDFDD"/>
                    </a:solidFill>
                  </a:tcPr>
                </a:tc>
                <a:extLst>
                  <a:ext uri="{0D108BD9-81ED-4DB2-BD59-A6C34878D82A}">
                    <a16:rowId xmlns:a16="http://schemas.microsoft.com/office/drawing/2014/main" val="10000"/>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EBDFDD"/>
                    </a:solidFill>
                  </a:tcPr>
                </a:tc>
                <a:extLst>
                  <a:ext uri="{0D108BD9-81ED-4DB2-BD59-A6C34878D82A}">
                    <a16:rowId xmlns:a16="http://schemas.microsoft.com/office/drawing/2014/main" val="10001"/>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EBDFDD"/>
                    </a:solidFill>
                  </a:tcPr>
                </a:tc>
                <a:extLst>
                  <a:ext uri="{0D108BD9-81ED-4DB2-BD59-A6C34878D82A}">
                    <a16:rowId xmlns:a16="http://schemas.microsoft.com/office/drawing/2014/main" val="10002"/>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EBDFDD"/>
                    </a:solidFill>
                  </a:tcPr>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EBDFDD"/>
                    </a:solidFill>
                  </a:tcPr>
                </a:tc>
                <a:extLst>
                  <a:ext uri="{0D108BD9-81ED-4DB2-BD59-A6C34878D82A}">
                    <a16:rowId xmlns:a16="http://schemas.microsoft.com/office/drawing/2014/main" val="10004"/>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EBDFDD"/>
                    </a:solidFill>
                  </a:tcPr>
                </a:tc>
                <a:extLst>
                  <a:ext uri="{0D108BD9-81ED-4DB2-BD59-A6C34878D82A}">
                    <a16:rowId xmlns:a16="http://schemas.microsoft.com/office/drawing/2014/main" val="10005"/>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EBDFDD"/>
                    </a:solidFill>
                  </a:tcPr>
                </a:tc>
                <a:extLst>
                  <a:ext uri="{0D108BD9-81ED-4DB2-BD59-A6C34878D82A}">
                    <a16:rowId xmlns:a16="http://schemas.microsoft.com/office/drawing/2014/main" val="10006"/>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EBDFDD"/>
                    </a:solidFill>
                  </a:tcPr>
                </a:tc>
                <a:extLst>
                  <a:ext uri="{0D108BD9-81ED-4DB2-BD59-A6C34878D82A}">
                    <a16:rowId xmlns:a16="http://schemas.microsoft.com/office/drawing/2014/main" val="10007"/>
                  </a:ext>
                </a:extLst>
              </a:tr>
            </a:tbl>
          </a:graphicData>
        </a:graphic>
      </p:graphicFrame>
      <p:graphicFrame>
        <p:nvGraphicFramePr>
          <p:cNvPr id="13" name="object 13"/>
          <p:cNvGraphicFramePr>
            <a:graphicFrameLocks noGrp="1"/>
          </p:cNvGraphicFramePr>
          <p:nvPr/>
        </p:nvGraphicFramePr>
        <p:xfrm>
          <a:off x="8291174" y="1571790"/>
          <a:ext cx="1133404" cy="2678120"/>
        </p:xfrm>
        <a:graphic>
          <a:graphicData uri="http://schemas.openxmlformats.org/drawingml/2006/table">
            <a:tbl>
              <a:tblPr firstRow="1" bandRow="1">
                <a:tableStyleId>{2D5ABB26-0587-4C30-8999-92F81FD0307C}</a:tableStyleId>
              </a:tblPr>
              <a:tblGrid>
                <a:gridCol w="377801">
                  <a:extLst>
                    <a:ext uri="{9D8B030D-6E8A-4147-A177-3AD203B41FA5}">
                      <a16:colId xmlns:a16="http://schemas.microsoft.com/office/drawing/2014/main" val="20000"/>
                    </a:ext>
                  </a:extLst>
                </a:gridCol>
                <a:gridCol w="755603">
                  <a:extLst>
                    <a:ext uri="{9D8B030D-6E8A-4147-A177-3AD203B41FA5}">
                      <a16:colId xmlns:a16="http://schemas.microsoft.com/office/drawing/2014/main" val="20001"/>
                    </a:ext>
                  </a:extLst>
                </a:gridCol>
              </a:tblGrid>
              <a:tr h="334765">
                <a:tc>
                  <a:txBody>
                    <a:bodyPr/>
                    <a:lstStyle/>
                    <a:p>
                      <a:endParaRPr sz="2100">
                        <a:latin typeface="黑体"/>
                        <a:cs typeface="黑体"/>
                      </a:endParaRPr>
                    </a:p>
                  </a:txBody>
                  <a:tcPr marL="0" marR="0" marT="0" marB="0">
                    <a:lnL w="10600">
                      <a:solidFill>
                        <a:srgbClr val="000000"/>
                      </a:solidFill>
                      <a:prstDash val="solid"/>
                    </a:lnL>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DAD9EB"/>
                    </a:solidFill>
                  </a:tcPr>
                </a:tc>
                <a:extLst>
                  <a:ext uri="{0D108BD9-81ED-4DB2-BD59-A6C34878D82A}">
                    <a16:rowId xmlns:a16="http://schemas.microsoft.com/office/drawing/2014/main" val="10000"/>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DAD9EB"/>
                    </a:solidFill>
                  </a:tcPr>
                </a:tc>
                <a:extLst>
                  <a:ext uri="{0D108BD9-81ED-4DB2-BD59-A6C34878D82A}">
                    <a16:rowId xmlns:a16="http://schemas.microsoft.com/office/drawing/2014/main" val="10001"/>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DAD9EB"/>
                    </a:solidFill>
                  </a:tcPr>
                </a:tc>
                <a:extLst>
                  <a:ext uri="{0D108BD9-81ED-4DB2-BD59-A6C34878D82A}">
                    <a16:rowId xmlns:a16="http://schemas.microsoft.com/office/drawing/2014/main" val="10002"/>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DAD9EB"/>
                    </a:solidFill>
                  </a:tcPr>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DAD9EB"/>
                    </a:solidFill>
                  </a:tcPr>
                </a:tc>
                <a:extLst>
                  <a:ext uri="{0D108BD9-81ED-4DB2-BD59-A6C34878D82A}">
                    <a16:rowId xmlns:a16="http://schemas.microsoft.com/office/drawing/2014/main" val="10004"/>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lnB w="10600">
                      <a:solidFill>
                        <a:srgbClr val="000000"/>
                      </a:solidFill>
                      <a:prstDash val="solid"/>
                    </a:lnB>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DAD9EB"/>
                    </a:solidFill>
                  </a:tcPr>
                </a:tc>
                <a:extLst>
                  <a:ext uri="{0D108BD9-81ED-4DB2-BD59-A6C34878D82A}">
                    <a16:rowId xmlns:a16="http://schemas.microsoft.com/office/drawing/2014/main" val="10005"/>
                  </a:ext>
                </a:extLst>
              </a:tr>
              <a:tr h="334765">
                <a:tc>
                  <a:txBody>
                    <a:bodyPr/>
                    <a:lstStyle/>
                    <a:p>
                      <a:endParaRPr sz="2100">
                        <a:latin typeface="黑体"/>
                        <a:cs typeface="黑体"/>
                      </a:endParaRPr>
                    </a:p>
                  </a:txBody>
                  <a:tcPr marL="0" marR="0" marT="0" marB="0">
                    <a:lnR w="10600">
                      <a:solidFill>
                        <a:srgbClr val="000000"/>
                      </a:solidFill>
                      <a:prstDash val="solid"/>
                    </a:lnR>
                    <a:lnT w="10600">
                      <a:solidFill>
                        <a:srgbClr val="000000"/>
                      </a:solidFill>
                      <a:prstDash val="solid"/>
                    </a:lnT>
                    <a:lnB w="10600">
                      <a:solidFill>
                        <a:srgbClr val="000000"/>
                      </a:solidFill>
                      <a:prstDash val="solid"/>
                    </a:lnB>
                    <a:solidFill>
                      <a:srgbClr val="FFFFFF"/>
                    </a:solidFill>
                  </a:tcPr>
                </a:tc>
                <a:tc rowSpan="2">
                  <a:txBody>
                    <a:bodyPr/>
                    <a:lstStyle/>
                    <a:p>
                      <a:endParaRPr sz="2100">
                        <a:latin typeface="黑体"/>
                        <a:cs typeface="黑体"/>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DAD9EB"/>
                    </a:solidFill>
                  </a:tcPr>
                </a:tc>
                <a:extLst>
                  <a:ext uri="{0D108BD9-81ED-4DB2-BD59-A6C34878D82A}">
                    <a16:rowId xmlns:a16="http://schemas.microsoft.com/office/drawing/2014/main" val="10006"/>
                  </a:ext>
                </a:extLst>
              </a:tr>
              <a:tr h="334765">
                <a:tc>
                  <a:txBody>
                    <a:bodyPr/>
                    <a:lstStyle/>
                    <a:p>
                      <a:endParaRPr sz="2100">
                        <a:latin typeface="黑体"/>
                        <a:cs typeface="黑体"/>
                      </a:endParaRPr>
                    </a:p>
                  </a:txBody>
                  <a:tcPr marL="0" marR="0" marT="0" marB="0">
                    <a:lnR w="11379">
                      <a:solidFill>
                        <a:srgbClr val="000000"/>
                      </a:solidFill>
                      <a:prstDash val="solid"/>
                    </a:lnR>
                    <a:lnT w="10600">
                      <a:solidFill>
                        <a:srgbClr val="000000"/>
                      </a:solidFill>
                      <a:prstDash val="solid"/>
                    </a:lnT>
                    <a:solidFill>
                      <a:srgbClr val="F8FCD0"/>
                    </a:solidFill>
                  </a:tcPr>
                </a:tc>
                <a:tc vMerge="1">
                  <a:txBody>
                    <a:bodyPr/>
                    <a:lstStyle/>
                    <a:p>
                      <a:endParaRPr/>
                    </a:p>
                  </a:txBody>
                  <a:tcPr marL="0" marR="0" marT="0" marB="0">
                    <a:lnL w="10600">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DAD9EB"/>
                    </a:solidFill>
                  </a:tcPr>
                </a:tc>
                <a:extLst>
                  <a:ext uri="{0D108BD9-81ED-4DB2-BD59-A6C34878D82A}">
                    <a16:rowId xmlns:a16="http://schemas.microsoft.com/office/drawing/2014/main" val="10007"/>
                  </a:ext>
                </a:extLst>
              </a:tr>
            </a:tbl>
          </a:graphicData>
        </a:graphic>
      </p:graphicFrame>
      <p:sp>
        <p:nvSpPr>
          <p:cNvPr id="14" name="object 14"/>
          <p:cNvSpPr/>
          <p:nvPr/>
        </p:nvSpPr>
        <p:spPr>
          <a:xfrm>
            <a:off x="7704622" y="2866421"/>
            <a:ext cx="378353" cy="0"/>
          </a:xfrm>
          <a:custGeom>
            <a:avLst/>
            <a:gdLst/>
            <a:ahLst/>
            <a:cxnLst/>
            <a:rect l="l" t="t" r="r" b="b"/>
            <a:pathLst>
              <a:path w="413384">
                <a:moveTo>
                  <a:pt x="0" y="0"/>
                </a:moveTo>
                <a:lnTo>
                  <a:pt x="412781" y="0"/>
                </a:lnTo>
              </a:path>
            </a:pathLst>
          </a:custGeom>
          <a:ln w="10224">
            <a:solidFill>
              <a:srgbClr val="000000"/>
            </a:solidFill>
            <a:prstDash val="dot"/>
          </a:ln>
        </p:spPr>
        <p:txBody>
          <a:bodyPr wrap="square" lIns="0" tIns="0" rIns="0" bIns="0" rtlCol="0"/>
          <a:lstStyle/>
          <a:p>
            <a:endParaRPr sz="1647"/>
          </a:p>
        </p:txBody>
      </p:sp>
      <p:graphicFrame>
        <p:nvGraphicFramePr>
          <p:cNvPr id="15" name="object 15"/>
          <p:cNvGraphicFramePr>
            <a:graphicFrameLocks noGrp="1"/>
          </p:cNvGraphicFramePr>
          <p:nvPr/>
        </p:nvGraphicFramePr>
        <p:xfrm>
          <a:off x="8668975" y="3782395"/>
          <a:ext cx="755603" cy="1584190"/>
        </p:xfrm>
        <a:graphic>
          <a:graphicData uri="http://schemas.openxmlformats.org/drawingml/2006/table">
            <a:tbl>
              <a:tblPr firstRow="1" bandRow="1">
                <a:tableStyleId>{2D5ABB26-0587-4C30-8999-92F81FD0307C}</a:tableStyleId>
              </a:tblPr>
              <a:tblGrid>
                <a:gridCol w="755603">
                  <a:extLst>
                    <a:ext uri="{9D8B030D-6E8A-4147-A177-3AD203B41FA5}">
                      <a16:colId xmlns:a16="http://schemas.microsoft.com/office/drawing/2014/main" val="20000"/>
                    </a:ext>
                  </a:extLst>
                </a:gridCol>
              </a:tblGrid>
              <a:tr h="386842">
                <a:tc>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11379">
                      <a:solidFill>
                        <a:srgbClr val="000000"/>
                      </a:solidFill>
                      <a:prstDash val="solid"/>
                    </a:lnT>
                    <a:lnB w="51625">
                      <a:solidFill>
                        <a:srgbClr val="000000"/>
                      </a:solidFill>
                      <a:prstDash val="solid"/>
                    </a:lnB>
                    <a:solidFill>
                      <a:srgbClr val="DAD9EB"/>
                    </a:solidFill>
                  </a:tcPr>
                </a:tc>
                <a:extLst>
                  <a:ext uri="{0D108BD9-81ED-4DB2-BD59-A6C34878D82A}">
                    <a16:rowId xmlns:a16="http://schemas.microsoft.com/office/drawing/2014/main" val="10000"/>
                  </a:ext>
                </a:extLst>
              </a:tr>
              <a:tr h="405247">
                <a:tc>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625">
                      <a:solidFill>
                        <a:srgbClr val="000000"/>
                      </a:solidFill>
                      <a:prstDash val="solid"/>
                    </a:lnT>
                    <a:lnB w="51596">
                      <a:solidFill>
                        <a:srgbClr val="000000"/>
                      </a:solidFill>
                      <a:prstDash val="solid"/>
                    </a:lnB>
                    <a:solidFill>
                      <a:srgbClr val="DAD9EB"/>
                    </a:solidFill>
                  </a:tcPr>
                </a:tc>
                <a:extLst>
                  <a:ext uri="{0D108BD9-81ED-4DB2-BD59-A6C34878D82A}">
                    <a16:rowId xmlns:a16="http://schemas.microsoft.com/office/drawing/2014/main" val="10001"/>
                  </a:ext>
                </a:extLst>
              </a:tr>
              <a:tr h="405253">
                <a:tc>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596">
                      <a:solidFill>
                        <a:srgbClr val="000000"/>
                      </a:solidFill>
                      <a:prstDash val="solid"/>
                    </a:lnT>
                    <a:lnB w="51639">
                      <a:solidFill>
                        <a:srgbClr val="000000"/>
                      </a:solidFill>
                      <a:prstDash val="solid"/>
                    </a:lnB>
                    <a:solidFill>
                      <a:srgbClr val="DAD9EB"/>
                    </a:solidFill>
                  </a:tcPr>
                </a:tc>
                <a:extLst>
                  <a:ext uri="{0D108BD9-81ED-4DB2-BD59-A6C34878D82A}">
                    <a16:rowId xmlns:a16="http://schemas.microsoft.com/office/drawing/2014/main" val="10002"/>
                  </a:ext>
                </a:extLst>
              </a:tr>
              <a:tr h="386848">
                <a:tc>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639">
                      <a:solidFill>
                        <a:srgbClr val="000000"/>
                      </a:solidFill>
                      <a:prstDash val="solid"/>
                    </a:lnT>
                    <a:lnB w="11379">
                      <a:solidFill>
                        <a:srgbClr val="000000"/>
                      </a:solidFill>
                      <a:prstDash val="solid"/>
                    </a:lnB>
                    <a:solidFill>
                      <a:srgbClr val="DAD9EB"/>
                    </a:solidFill>
                  </a:tcPr>
                </a:tc>
                <a:extLst>
                  <a:ext uri="{0D108BD9-81ED-4DB2-BD59-A6C34878D82A}">
                    <a16:rowId xmlns:a16="http://schemas.microsoft.com/office/drawing/2014/main" val="10003"/>
                  </a:ext>
                </a:extLst>
              </a:tr>
            </a:tbl>
          </a:graphicData>
        </a:graphic>
      </p:graphicFrame>
      <p:sp>
        <p:nvSpPr>
          <p:cNvPr id="16" name="object 16"/>
          <p:cNvSpPr/>
          <p:nvPr/>
        </p:nvSpPr>
        <p:spPr>
          <a:xfrm>
            <a:off x="8674185" y="5629702"/>
            <a:ext cx="756126" cy="368473"/>
          </a:xfrm>
          <a:custGeom>
            <a:avLst/>
            <a:gdLst/>
            <a:ahLst/>
            <a:cxnLst/>
            <a:rect l="l" t="t" r="r" b="b"/>
            <a:pathLst>
              <a:path w="826134" h="402589">
                <a:moveTo>
                  <a:pt x="0" y="402537"/>
                </a:moveTo>
                <a:lnTo>
                  <a:pt x="825563" y="402537"/>
                </a:lnTo>
                <a:lnTo>
                  <a:pt x="825563" y="0"/>
                </a:lnTo>
                <a:lnTo>
                  <a:pt x="0" y="0"/>
                </a:lnTo>
                <a:lnTo>
                  <a:pt x="0" y="402537"/>
                </a:lnTo>
                <a:close/>
              </a:path>
            </a:pathLst>
          </a:custGeom>
          <a:solidFill>
            <a:srgbClr val="DAD9EB"/>
          </a:solidFill>
        </p:spPr>
        <p:txBody>
          <a:bodyPr wrap="square" lIns="0" tIns="0" rIns="0" bIns="0" rtlCol="0"/>
          <a:lstStyle/>
          <a:p>
            <a:endParaRPr sz="1647"/>
          </a:p>
        </p:txBody>
      </p:sp>
      <p:sp>
        <p:nvSpPr>
          <p:cNvPr id="17" name="object 17"/>
          <p:cNvSpPr/>
          <p:nvPr/>
        </p:nvSpPr>
        <p:spPr>
          <a:xfrm>
            <a:off x="8674185" y="5629702"/>
            <a:ext cx="756126" cy="368473"/>
          </a:xfrm>
          <a:custGeom>
            <a:avLst/>
            <a:gdLst/>
            <a:ahLst/>
            <a:cxnLst/>
            <a:rect l="l" t="t" r="r" b="b"/>
            <a:pathLst>
              <a:path w="826134" h="402589">
                <a:moveTo>
                  <a:pt x="0" y="402537"/>
                </a:moveTo>
                <a:lnTo>
                  <a:pt x="825563" y="402537"/>
                </a:lnTo>
                <a:lnTo>
                  <a:pt x="825563" y="0"/>
                </a:lnTo>
                <a:lnTo>
                  <a:pt x="0" y="0"/>
                </a:lnTo>
                <a:lnTo>
                  <a:pt x="0" y="402537"/>
                </a:lnTo>
                <a:close/>
              </a:path>
            </a:pathLst>
          </a:custGeom>
          <a:ln w="10945">
            <a:solidFill>
              <a:srgbClr val="000000"/>
            </a:solidFill>
          </a:ln>
        </p:spPr>
        <p:txBody>
          <a:bodyPr wrap="square" lIns="0" tIns="0" rIns="0" bIns="0" rtlCol="0"/>
          <a:lstStyle/>
          <a:p>
            <a:endParaRPr sz="1647"/>
          </a:p>
        </p:txBody>
      </p:sp>
      <p:graphicFrame>
        <p:nvGraphicFramePr>
          <p:cNvPr id="18" name="object 18"/>
          <p:cNvGraphicFramePr>
            <a:graphicFrameLocks noGrp="1"/>
          </p:cNvGraphicFramePr>
          <p:nvPr/>
        </p:nvGraphicFramePr>
        <p:xfrm>
          <a:off x="3631702" y="3782394"/>
          <a:ext cx="755602" cy="2287381"/>
        </p:xfrm>
        <a:graphic>
          <a:graphicData uri="http://schemas.openxmlformats.org/drawingml/2006/table">
            <a:tbl>
              <a:tblPr firstRow="1" bandRow="1">
                <a:tableStyleId>{2D5ABB26-0587-4C30-8999-92F81FD0307C}</a:tableStyleId>
              </a:tblPr>
              <a:tblGrid>
                <a:gridCol w="377801">
                  <a:extLst>
                    <a:ext uri="{9D8B030D-6E8A-4147-A177-3AD203B41FA5}">
                      <a16:colId xmlns:a16="http://schemas.microsoft.com/office/drawing/2014/main" val="20000"/>
                    </a:ext>
                  </a:extLst>
                </a:gridCol>
                <a:gridCol w="377801">
                  <a:extLst>
                    <a:ext uri="{9D8B030D-6E8A-4147-A177-3AD203B41FA5}">
                      <a16:colId xmlns:a16="http://schemas.microsoft.com/office/drawing/2014/main" val="20001"/>
                    </a:ext>
                  </a:extLst>
                </a:gridCol>
              </a:tblGrid>
              <a:tr h="386842">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11379">
                      <a:solidFill>
                        <a:srgbClr val="000000"/>
                      </a:solidFill>
                      <a:prstDash val="solid"/>
                    </a:lnT>
                    <a:lnB w="51625">
                      <a:solidFill>
                        <a:srgbClr val="000000"/>
                      </a:solidFill>
                      <a:prstDash val="solid"/>
                    </a:lnB>
                    <a:solidFill>
                      <a:srgbClr val="FFFF00"/>
                    </a:solidFill>
                  </a:tcPr>
                </a:tc>
                <a:tc hMerge="1">
                  <a:txBody>
                    <a:bodyPr/>
                    <a:lstStyle/>
                    <a:p>
                      <a:endParaRPr/>
                    </a:p>
                  </a:txBody>
                  <a:tcPr marL="0" marR="0" marT="0" marB="0"/>
                </a:tc>
                <a:extLst>
                  <a:ext uri="{0D108BD9-81ED-4DB2-BD59-A6C34878D82A}">
                    <a16:rowId xmlns:a16="http://schemas.microsoft.com/office/drawing/2014/main" val="10000"/>
                  </a:ext>
                </a:extLst>
              </a:tr>
              <a:tr h="405247">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625">
                      <a:solidFill>
                        <a:srgbClr val="000000"/>
                      </a:solidFill>
                      <a:prstDash val="solid"/>
                    </a:lnT>
                    <a:lnB w="51596">
                      <a:solidFill>
                        <a:srgbClr val="000000"/>
                      </a:solidFill>
                      <a:prstDash val="solid"/>
                    </a:lnB>
                    <a:solidFill>
                      <a:srgbClr val="FFFF00"/>
                    </a:solidFill>
                  </a:tcPr>
                </a:tc>
                <a:tc hMerge="1">
                  <a:txBody>
                    <a:bodyPr/>
                    <a:lstStyle/>
                    <a:p>
                      <a:endParaRPr/>
                    </a:p>
                  </a:txBody>
                  <a:tcPr marL="0" marR="0" marT="0" marB="0"/>
                </a:tc>
                <a:extLst>
                  <a:ext uri="{0D108BD9-81ED-4DB2-BD59-A6C34878D82A}">
                    <a16:rowId xmlns:a16="http://schemas.microsoft.com/office/drawing/2014/main" val="10001"/>
                  </a:ext>
                </a:extLst>
              </a:tr>
              <a:tr h="405253">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596">
                      <a:solidFill>
                        <a:srgbClr val="000000"/>
                      </a:solidFill>
                      <a:prstDash val="solid"/>
                    </a:lnT>
                    <a:lnB w="51639">
                      <a:solidFill>
                        <a:srgbClr val="000000"/>
                      </a:solidFill>
                      <a:prstDash val="solid"/>
                    </a:lnB>
                    <a:solidFill>
                      <a:srgbClr val="FFFF00"/>
                    </a:solidFill>
                  </a:tcPr>
                </a:tc>
                <a:tc hMerge="1">
                  <a:txBody>
                    <a:bodyPr/>
                    <a:lstStyle/>
                    <a:p>
                      <a:endParaRPr/>
                    </a:p>
                  </a:txBody>
                  <a:tcPr marL="0" marR="0" marT="0" marB="0"/>
                </a:tc>
                <a:extLst>
                  <a:ext uri="{0D108BD9-81ED-4DB2-BD59-A6C34878D82A}">
                    <a16:rowId xmlns:a16="http://schemas.microsoft.com/office/drawing/2014/main" val="10002"/>
                  </a:ext>
                </a:extLst>
              </a:tr>
              <a:tr h="386848">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639">
                      <a:solidFill>
                        <a:srgbClr val="000000"/>
                      </a:solidFill>
                      <a:prstDash val="solid"/>
                    </a:lnT>
                    <a:lnB w="11379">
                      <a:solidFill>
                        <a:srgbClr val="000000"/>
                      </a:solidFill>
                      <a:prstDash val="solid"/>
                    </a:lnB>
                    <a:solidFill>
                      <a:srgbClr val="FFFF00"/>
                    </a:solidFill>
                  </a:tcPr>
                </a:tc>
                <a:tc hMerge="1">
                  <a:txBody>
                    <a:bodyPr/>
                    <a:lstStyle/>
                    <a:p>
                      <a:endParaRPr/>
                    </a:p>
                  </a:txBody>
                  <a:tcPr marL="0" marR="0" marT="0" marB="0"/>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R w="13979">
                      <a:solidFill>
                        <a:srgbClr val="000000"/>
                      </a:solidFill>
                      <a:prstDash val="solid"/>
                    </a:lnR>
                    <a:lnT w="11379">
                      <a:solidFill>
                        <a:srgbClr val="000000"/>
                      </a:solidFill>
                      <a:prstDash val="solid"/>
                    </a:lnT>
                    <a:lnB w="11379">
                      <a:solidFill>
                        <a:srgbClr val="000000"/>
                      </a:solidFill>
                      <a:prstDash val="solid"/>
                    </a:lnB>
                    <a:solidFill>
                      <a:srgbClr val="D1FDBD"/>
                    </a:solidFill>
                  </a:tcPr>
                </a:tc>
                <a:tc>
                  <a:txBody>
                    <a:bodyPr/>
                    <a:lstStyle/>
                    <a:p>
                      <a:endParaRPr sz="2100">
                        <a:latin typeface="黑体"/>
                        <a:cs typeface="黑体"/>
                      </a:endParaRPr>
                    </a:p>
                  </a:txBody>
                  <a:tcPr marL="0" marR="0" marT="0" marB="0">
                    <a:lnL w="13979">
                      <a:solidFill>
                        <a:srgbClr val="000000"/>
                      </a:solidFill>
                      <a:prstDash val="solid"/>
                    </a:lnL>
                    <a:lnT w="11379">
                      <a:solidFill>
                        <a:srgbClr val="000000"/>
                      </a:solidFill>
                      <a:prstDash val="solid"/>
                    </a:lnT>
                    <a:lnB w="11379">
                      <a:solidFill>
                        <a:srgbClr val="000000"/>
                      </a:solidFill>
                      <a:prstDash val="solid"/>
                    </a:lnB>
                    <a:solidFill>
                      <a:srgbClr val="D1FDBD"/>
                    </a:solidFill>
                  </a:tcPr>
                </a:tc>
                <a:extLst>
                  <a:ext uri="{0D108BD9-81ED-4DB2-BD59-A6C34878D82A}">
                    <a16:rowId xmlns:a16="http://schemas.microsoft.com/office/drawing/2014/main" val="10004"/>
                  </a:ext>
                </a:extLst>
              </a:tr>
              <a:tr h="368426">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FFFF00"/>
                    </a:solidFil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graphicFrame>
        <p:nvGraphicFramePr>
          <p:cNvPr id="19" name="object 19"/>
          <p:cNvGraphicFramePr>
            <a:graphicFrameLocks noGrp="1"/>
          </p:cNvGraphicFramePr>
          <p:nvPr/>
        </p:nvGraphicFramePr>
        <p:xfrm>
          <a:off x="5142944" y="3782394"/>
          <a:ext cx="755602" cy="2287381"/>
        </p:xfrm>
        <a:graphic>
          <a:graphicData uri="http://schemas.openxmlformats.org/drawingml/2006/table">
            <a:tbl>
              <a:tblPr firstRow="1" bandRow="1">
                <a:tableStyleId>{2D5ABB26-0587-4C30-8999-92F81FD0307C}</a:tableStyleId>
              </a:tblPr>
              <a:tblGrid>
                <a:gridCol w="377801">
                  <a:extLst>
                    <a:ext uri="{9D8B030D-6E8A-4147-A177-3AD203B41FA5}">
                      <a16:colId xmlns:a16="http://schemas.microsoft.com/office/drawing/2014/main" val="20000"/>
                    </a:ext>
                  </a:extLst>
                </a:gridCol>
                <a:gridCol w="377801">
                  <a:extLst>
                    <a:ext uri="{9D8B030D-6E8A-4147-A177-3AD203B41FA5}">
                      <a16:colId xmlns:a16="http://schemas.microsoft.com/office/drawing/2014/main" val="20001"/>
                    </a:ext>
                  </a:extLst>
                </a:gridCol>
              </a:tblGrid>
              <a:tr h="386842">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11379">
                      <a:solidFill>
                        <a:srgbClr val="000000"/>
                      </a:solidFill>
                      <a:prstDash val="solid"/>
                    </a:lnT>
                    <a:lnB w="51625">
                      <a:solidFill>
                        <a:srgbClr val="000000"/>
                      </a:solidFill>
                      <a:prstDash val="solid"/>
                    </a:lnB>
                    <a:solidFill>
                      <a:srgbClr val="CCFFFF"/>
                    </a:solidFill>
                  </a:tcPr>
                </a:tc>
                <a:tc hMerge="1">
                  <a:txBody>
                    <a:bodyPr/>
                    <a:lstStyle/>
                    <a:p>
                      <a:endParaRPr/>
                    </a:p>
                  </a:txBody>
                  <a:tcPr marL="0" marR="0" marT="0" marB="0"/>
                </a:tc>
                <a:extLst>
                  <a:ext uri="{0D108BD9-81ED-4DB2-BD59-A6C34878D82A}">
                    <a16:rowId xmlns:a16="http://schemas.microsoft.com/office/drawing/2014/main" val="10000"/>
                  </a:ext>
                </a:extLst>
              </a:tr>
              <a:tr h="405247">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625">
                      <a:solidFill>
                        <a:srgbClr val="000000"/>
                      </a:solidFill>
                      <a:prstDash val="solid"/>
                    </a:lnT>
                    <a:lnB w="51596">
                      <a:solidFill>
                        <a:srgbClr val="000000"/>
                      </a:solidFill>
                      <a:prstDash val="solid"/>
                    </a:lnB>
                    <a:solidFill>
                      <a:srgbClr val="CCFFFF"/>
                    </a:solidFill>
                  </a:tcPr>
                </a:tc>
                <a:tc hMerge="1">
                  <a:txBody>
                    <a:bodyPr/>
                    <a:lstStyle/>
                    <a:p>
                      <a:endParaRPr/>
                    </a:p>
                  </a:txBody>
                  <a:tcPr marL="0" marR="0" marT="0" marB="0"/>
                </a:tc>
                <a:extLst>
                  <a:ext uri="{0D108BD9-81ED-4DB2-BD59-A6C34878D82A}">
                    <a16:rowId xmlns:a16="http://schemas.microsoft.com/office/drawing/2014/main" val="10001"/>
                  </a:ext>
                </a:extLst>
              </a:tr>
              <a:tr h="405253">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596">
                      <a:solidFill>
                        <a:srgbClr val="000000"/>
                      </a:solidFill>
                      <a:prstDash val="solid"/>
                    </a:lnT>
                    <a:lnB w="51639">
                      <a:solidFill>
                        <a:srgbClr val="000000"/>
                      </a:solidFill>
                      <a:prstDash val="solid"/>
                    </a:lnB>
                    <a:solidFill>
                      <a:srgbClr val="CCFFFF"/>
                    </a:solidFill>
                  </a:tcPr>
                </a:tc>
                <a:tc hMerge="1">
                  <a:txBody>
                    <a:bodyPr/>
                    <a:lstStyle/>
                    <a:p>
                      <a:endParaRPr/>
                    </a:p>
                  </a:txBody>
                  <a:tcPr marL="0" marR="0" marT="0" marB="0"/>
                </a:tc>
                <a:extLst>
                  <a:ext uri="{0D108BD9-81ED-4DB2-BD59-A6C34878D82A}">
                    <a16:rowId xmlns:a16="http://schemas.microsoft.com/office/drawing/2014/main" val="10002"/>
                  </a:ext>
                </a:extLst>
              </a:tr>
              <a:tr h="386848">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639">
                      <a:solidFill>
                        <a:srgbClr val="000000"/>
                      </a:solidFill>
                      <a:prstDash val="solid"/>
                    </a:lnT>
                    <a:lnB w="11379">
                      <a:solidFill>
                        <a:srgbClr val="000000"/>
                      </a:solidFill>
                      <a:prstDash val="solid"/>
                    </a:lnB>
                    <a:solidFill>
                      <a:srgbClr val="CCFFFF"/>
                    </a:solidFill>
                  </a:tcPr>
                </a:tc>
                <a:tc hMerge="1">
                  <a:txBody>
                    <a:bodyPr/>
                    <a:lstStyle/>
                    <a:p>
                      <a:endParaRPr/>
                    </a:p>
                  </a:txBody>
                  <a:tcPr marL="0" marR="0" marT="0" marB="0"/>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R w="13979">
                      <a:solidFill>
                        <a:srgbClr val="000000"/>
                      </a:solidFill>
                      <a:prstDash val="solid"/>
                    </a:lnR>
                    <a:lnT w="11379">
                      <a:solidFill>
                        <a:srgbClr val="000000"/>
                      </a:solidFill>
                      <a:prstDash val="solid"/>
                    </a:lnT>
                    <a:lnB w="11379">
                      <a:solidFill>
                        <a:srgbClr val="000000"/>
                      </a:solidFill>
                      <a:prstDash val="solid"/>
                    </a:lnB>
                    <a:solidFill>
                      <a:srgbClr val="D1FDBD"/>
                    </a:solidFill>
                  </a:tcPr>
                </a:tc>
                <a:tc>
                  <a:txBody>
                    <a:bodyPr/>
                    <a:lstStyle/>
                    <a:p>
                      <a:endParaRPr sz="2100">
                        <a:latin typeface="黑体"/>
                        <a:cs typeface="黑体"/>
                      </a:endParaRPr>
                    </a:p>
                  </a:txBody>
                  <a:tcPr marL="0" marR="0" marT="0" marB="0">
                    <a:lnL w="13979">
                      <a:solidFill>
                        <a:srgbClr val="000000"/>
                      </a:solidFill>
                      <a:prstDash val="solid"/>
                    </a:lnL>
                    <a:lnT w="11379">
                      <a:solidFill>
                        <a:srgbClr val="000000"/>
                      </a:solidFill>
                      <a:prstDash val="solid"/>
                    </a:lnT>
                    <a:lnB w="11379">
                      <a:solidFill>
                        <a:srgbClr val="000000"/>
                      </a:solidFill>
                      <a:prstDash val="solid"/>
                    </a:lnB>
                    <a:solidFill>
                      <a:srgbClr val="D1FDBD"/>
                    </a:solidFill>
                  </a:tcPr>
                </a:tc>
                <a:extLst>
                  <a:ext uri="{0D108BD9-81ED-4DB2-BD59-A6C34878D82A}">
                    <a16:rowId xmlns:a16="http://schemas.microsoft.com/office/drawing/2014/main" val="10004"/>
                  </a:ext>
                </a:extLst>
              </a:tr>
              <a:tr h="368426">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CCFFFF"/>
                    </a:solidFil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graphicFrame>
        <p:nvGraphicFramePr>
          <p:cNvPr id="20" name="object 20"/>
          <p:cNvGraphicFramePr>
            <a:graphicFrameLocks noGrp="1"/>
          </p:cNvGraphicFramePr>
          <p:nvPr/>
        </p:nvGraphicFramePr>
        <p:xfrm>
          <a:off x="6654151" y="3782394"/>
          <a:ext cx="755602" cy="2287381"/>
        </p:xfrm>
        <a:graphic>
          <a:graphicData uri="http://schemas.openxmlformats.org/drawingml/2006/table">
            <a:tbl>
              <a:tblPr firstRow="1" bandRow="1">
                <a:tableStyleId>{2D5ABB26-0587-4C30-8999-92F81FD0307C}</a:tableStyleId>
              </a:tblPr>
              <a:tblGrid>
                <a:gridCol w="377801">
                  <a:extLst>
                    <a:ext uri="{9D8B030D-6E8A-4147-A177-3AD203B41FA5}">
                      <a16:colId xmlns:a16="http://schemas.microsoft.com/office/drawing/2014/main" val="20000"/>
                    </a:ext>
                  </a:extLst>
                </a:gridCol>
                <a:gridCol w="377801">
                  <a:extLst>
                    <a:ext uri="{9D8B030D-6E8A-4147-A177-3AD203B41FA5}">
                      <a16:colId xmlns:a16="http://schemas.microsoft.com/office/drawing/2014/main" val="20001"/>
                    </a:ext>
                  </a:extLst>
                </a:gridCol>
              </a:tblGrid>
              <a:tr h="386842">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11379">
                      <a:solidFill>
                        <a:srgbClr val="000000"/>
                      </a:solidFill>
                      <a:prstDash val="solid"/>
                    </a:lnT>
                    <a:lnB w="51625">
                      <a:solidFill>
                        <a:srgbClr val="000000"/>
                      </a:solidFill>
                      <a:prstDash val="solid"/>
                    </a:lnB>
                    <a:solidFill>
                      <a:srgbClr val="EBDFDD"/>
                    </a:solidFill>
                  </a:tcPr>
                </a:tc>
                <a:tc hMerge="1">
                  <a:txBody>
                    <a:bodyPr/>
                    <a:lstStyle/>
                    <a:p>
                      <a:endParaRPr/>
                    </a:p>
                  </a:txBody>
                  <a:tcPr marL="0" marR="0" marT="0" marB="0"/>
                </a:tc>
                <a:extLst>
                  <a:ext uri="{0D108BD9-81ED-4DB2-BD59-A6C34878D82A}">
                    <a16:rowId xmlns:a16="http://schemas.microsoft.com/office/drawing/2014/main" val="10000"/>
                  </a:ext>
                </a:extLst>
              </a:tr>
              <a:tr h="405247">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625">
                      <a:solidFill>
                        <a:srgbClr val="000000"/>
                      </a:solidFill>
                      <a:prstDash val="solid"/>
                    </a:lnT>
                    <a:lnB w="51596">
                      <a:solidFill>
                        <a:srgbClr val="000000"/>
                      </a:solidFill>
                      <a:prstDash val="solid"/>
                    </a:lnB>
                    <a:solidFill>
                      <a:srgbClr val="EBDFDD"/>
                    </a:solidFill>
                  </a:tcPr>
                </a:tc>
                <a:tc hMerge="1">
                  <a:txBody>
                    <a:bodyPr/>
                    <a:lstStyle/>
                    <a:p>
                      <a:endParaRPr/>
                    </a:p>
                  </a:txBody>
                  <a:tcPr marL="0" marR="0" marT="0" marB="0"/>
                </a:tc>
                <a:extLst>
                  <a:ext uri="{0D108BD9-81ED-4DB2-BD59-A6C34878D82A}">
                    <a16:rowId xmlns:a16="http://schemas.microsoft.com/office/drawing/2014/main" val="10001"/>
                  </a:ext>
                </a:extLst>
              </a:tr>
              <a:tr h="405253">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596">
                      <a:solidFill>
                        <a:srgbClr val="000000"/>
                      </a:solidFill>
                      <a:prstDash val="solid"/>
                    </a:lnT>
                    <a:lnB w="51639">
                      <a:solidFill>
                        <a:srgbClr val="000000"/>
                      </a:solidFill>
                      <a:prstDash val="solid"/>
                    </a:lnB>
                    <a:solidFill>
                      <a:srgbClr val="EBDFDD"/>
                    </a:solidFill>
                  </a:tcPr>
                </a:tc>
                <a:tc hMerge="1">
                  <a:txBody>
                    <a:bodyPr/>
                    <a:lstStyle/>
                    <a:p>
                      <a:endParaRPr/>
                    </a:p>
                  </a:txBody>
                  <a:tcPr marL="0" marR="0" marT="0" marB="0"/>
                </a:tc>
                <a:extLst>
                  <a:ext uri="{0D108BD9-81ED-4DB2-BD59-A6C34878D82A}">
                    <a16:rowId xmlns:a16="http://schemas.microsoft.com/office/drawing/2014/main" val="10002"/>
                  </a:ext>
                </a:extLst>
              </a:tr>
              <a:tr h="386848">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51639">
                      <a:solidFill>
                        <a:srgbClr val="000000"/>
                      </a:solidFill>
                      <a:prstDash val="solid"/>
                    </a:lnT>
                    <a:lnB w="11379">
                      <a:solidFill>
                        <a:srgbClr val="000000"/>
                      </a:solidFill>
                      <a:prstDash val="solid"/>
                    </a:lnB>
                    <a:solidFill>
                      <a:srgbClr val="EBDFDD"/>
                    </a:solidFill>
                  </a:tcPr>
                </a:tc>
                <a:tc hMerge="1">
                  <a:txBody>
                    <a:bodyPr/>
                    <a:lstStyle/>
                    <a:p>
                      <a:endParaRPr/>
                    </a:p>
                  </a:txBody>
                  <a:tcPr marL="0" marR="0" marT="0" marB="0"/>
                </a:tc>
                <a:extLst>
                  <a:ext uri="{0D108BD9-81ED-4DB2-BD59-A6C34878D82A}">
                    <a16:rowId xmlns:a16="http://schemas.microsoft.com/office/drawing/2014/main" val="10003"/>
                  </a:ext>
                </a:extLst>
              </a:tr>
              <a:tr h="334765">
                <a:tc>
                  <a:txBody>
                    <a:bodyPr/>
                    <a:lstStyle/>
                    <a:p>
                      <a:endParaRPr sz="2100">
                        <a:latin typeface="黑体"/>
                        <a:cs typeface="黑体"/>
                      </a:endParaRPr>
                    </a:p>
                  </a:txBody>
                  <a:tcPr marL="0" marR="0" marT="0" marB="0">
                    <a:lnR w="13979">
                      <a:solidFill>
                        <a:srgbClr val="000000"/>
                      </a:solidFill>
                      <a:prstDash val="solid"/>
                    </a:lnR>
                    <a:lnT w="11379">
                      <a:solidFill>
                        <a:srgbClr val="000000"/>
                      </a:solidFill>
                      <a:prstDash val="solid"/>
                    </a:lnT>
                    <a:lnB w="11379">
                      <a:solidFill>
                        <a:srgbClr val="000000"/>
                      </a:solidFill>
                      <a:prstDash val="solid"/>
                    </a:lnB>
                    <a:solidFill>
                      <a:srgbClr val="D1FDBD"/>
                    </a:solidFill>
                  </a:tcPr>
                </a:tc>
                <a:tc>
                  <a:txBody>
                    <a:bodyPr/>
                    <a:lstStyle/>
                    <a:p>
                      <a:endParaRPr sz="2100">
                        <a:latin typeface="黑体"/>
                        <a:cs typeface="黑体"/>
                      </a:endParaRPr>
                    </a:p>
                  </a:txBody>
                  <a:tcPr marL="0" marR="0" marT="0" marB="0">
                    <a:lnL w="13979">
                      <a:solidFill>
                        <a:srgbClr val="000000"/>
                      </a:solidFill>
                      <a:prstDash val="solid"/>
                    </a:lnL>
                    <a:lnT w="11379">
                      <a:solidFill>
                        <a:srgbClr val="000000"/>
                      </a:solidFill>
                      <a:prstDash val="solid"/>
                    </a:lnT>
                    <a:lnB w="11379">
                      <a:solidFill>
                        <a:srgbClr val="000000"/>
                      </a:solidFill>
                      <a:prstDash val="solid"/>
                    </a:lnB>
                    <a:solidFill>
                      <a:srgbClr val="D1FDBD"/>
                    </a:solidFill>
                  </a:tcPr>
                </a:tc>
                <a:extLst>
                  <a:ext uri="{0D108BD9-81ED-4DB2-BD59-A6C34878D82A}">
                    <a16:rowId xmlns:a16="http://schemas.microsoft.com/office/drawing/2014/main" val="10004"/>
                  </a:ext>
                </a:extLst>
              </a:tr>
              <a:tr h="368426">
                <a:tc gridSpan="2">
                  <a:txBody>
                    <a:bodyPr/>
                    <a:lstStyle/>
                    <a:p>
                      <a:endParaRPr sz="2100">
                        <a:latin typeface="黑体"/>
                        <a:cs typeface="黑体"/>
                      </a:endParaRPr>
                    </a:p>
                  </a:txBody>
                  <a:tcPr marL="0" marR="0" marT="0" marB="0">
                    <a:lnL w="11379">
                      <a:solidFill>
                        <a:srgbClr val="000000"/>
                      </a:solidFill>
                      <a:prstDash val="solid"/>
                    </a:lnL>
                    <a:lnR w="11379">
                      <a:solidFill>
                        <a:srgbClr val="000000"/>
                      </a:solidFill>
                      <a:prstDash val="solid"/>
                    </a:lnR>
                    <a:lnT w="11379">
                      <a:solidFill>
                        <a:srgbClr val="000000"/>
                      </a:solidFill>
                      <a:prstDash val="solid"/>
                    </a:lnT>
                    <a:lnB w="11379">
                      <a:solidFill>
                        <a:srgbClr val="000000"/>
                      </a:solidFill>
                      <a:prstDash val="solid"/>
                    </a:lnB>
                    <a:solidFill>
                      <a:srgbClr val="EBDFDD"/>
                    </a:solidFil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21" name="object 21"/>
          <p:cNvSpPr/>
          <p:nvPr/>
        </p:nvSpPr>
        <p:spPr>
          <a:xfrm>
            <a:off x="9051985" y="5408642"/>
            <a:ext cx="0" cy="258048"/>
          </a:xfrm>
          <a:custGeom>
            <a:avLst/>
            <a:gdLst/>
            <a:ahLst/>
            <a:cxnLst/>
            <a:rect l="l" t="t" r="r" b="b"/>
            <a:pathLst>
              <a:path h="281939">
                <a:moveTo>
                  <a:pt x="0" y="0"/>
                </a:moveTo>
                <a:lnTo>
                  <a:pt x="0" y="281773"/>
                </a:lnTo>
              </a:path>
            </a:pathLst>
          </a:custGeom>
          <a:ln w="13979">
            <a:solidFill>
              <a:srgbClr val="000000"/>
            </a:solidFill>
            <a:prstDash val="dot"/>
          </a:ln>
        </p:spPr>
        <p:txBody>
          <a:bodyPr wrap="square" lIns="0" tIns="0" rIns="0" bIns="0" rtlCol="0"/>
          <a:lstStyle/>
          <a:p>
            <a:endParaRPr sz="1647"/>
          </a:p>
        </p:txBody>
      </p:sp>
      <p:sp>
        <p:nvSpPr>
          <p:cNvPr id="22" name="object 22"/>
          <p:cNvSpPr/>
          <p:nvPr/>
        </p:nvSpPr>
        <p:spPr>
          <a:xfrm>
            <a:off x="3888772" y="3050726"/>
            <a:ext cx="252236" cy="736947"/>
          </a:xfrm>
          <a:custGeom>
            <a:avLst/>
            <a:gdLst/>
            <a:ahLst/>
            <a:cxnLst/>
            <a:rect l="l" t="t" r="r" b="b"/>
            <a:pathLst>
              <a:path w="275589" h="805179">
                <a:moveTo>
                  <a:pt x="275181" y="704361"/>
                </a:moveTo>
                <a:lnTo>
                  <a:pt x="0" y="704361"/>
                </a:lnTo>
                <a:lnTo>
                  <a:pt x="137600" y="805045"/>
                </a:lnTo>
                <a:lnTo>
                  <a:pt x="275181" y="704361"/>
                </a:lnTo>
                <a:close/>
              </a:path>
              <a:path w="275589" h="805179">
                <a:moveTo>
                  <a:pt x="184373" y="100541"/>
                </a:moveTo>
                <a:lnTo>
                  <a:pt x="90808" y="100541"/>
                </a:lnTo>
                <a:lnTo>
                  <a:pt x="90808" y="704361"/>
                </a:lnTo>
                <a:lnTo>
                  <a:pt x="184373" y="704361"/>
                </a:lnTo>
                <a:lnTo>
                  <a:pt x="184373" y="100541"/>
                </a:lnTo>
                <a:close/>
              </a:path>
              <a:path w="275589" h="805179">
                <a:moveTo>
                  <a:pt x="137600" y="0"/>
                </a:moveTo>
                <a:lnTo>
                  <a:pt x="0" y="100541"/>
                </a:lnTo>
                <a:lnTo>
                  <a:pt x="275181" y="100541"/>
                </a:lnTo>
                <a:lnTo>
                  <a:pt x="137600" y="0"/>
                </a:lnTo>
                <a:close/>
              </a:path>
            </a:pathLst>
          </a:custGeom>
          <a:solidFill>
            <a:srgbClr val="E8EDF7"/>
          </a:solidFill>
        </p:spPr>
        <p:txBody>
          <a:bodyPr wrap="square" lIns="0" tIns="0" rIns="0" bIns="0" rtlCol="0"/>
          <a:lstStyle/>
          <a:p>
            <a:endParaRPr sz="1647"/>
          </a:p>
        </p:txBody>
      </p:sp>
      <p:sp>
        <p:nvSpPr>
          <p:cNvPr id="23" name="object 23"/>
          <p:cNvSpPr/>
          <p:nvPr/>
        </p:nvSpPr>
        <p:spPr>
          <a:xfrm>
            <a:off x="3888772" y="3050726"/>
            <a:ext cx="252236" cy="736947"/>
          </a:xfrm>
          <a:custGeom>
            <a:avLst/>
            <a:gdLst/>
            <a:ahLst/>
            <a:cxnLst/>
            <a:rect l="l" t="t" r="r" b="b"/>
            <a:pathLst>
              <a:path w="275589" h="805179">
                <a:moveTo>
                  <a:pt x="137600" y="0"/>
                </a:moveTo>
                <a:lnTo>
                  <a:pt x="275181" y="100541"/>
                </a:lnTo>
                <a:lnTo>
                  <a:pt x="184373" y="100541"/>
                </a:lnTo>
                <a:lnTo>
                  <a:pt x="184373" y="704361"/>
                </a:lnTo>
                <a:lnTo>
                  <a:pt x="275181" y="704361"/>
                </a:lnTo>
                <a:lnTo>
                  <a:pt x="137600" y="805045"/>
                </a:lnTo>
                <a:lnTo>
                  <a:pt x="0" y="704361"/>
                </a:lnTo>
                <a:lnTo>
                  <a:pt x="90808" y="704361"/>
                </a:lnTo>
                <a:lnTo>
                  <a:pt x="90808" y="100541"/>
                </a:lnTo>
                <a:lnTo>
                  <a:pt x="0" y="100541"/>
                </a:lnTo>
                <a:lnTo>
                  <a:pt x="137600" y="0"/>
                </a:lnTo>
                <a:close/>
              </a:path>
            </a:pathLst>
          </a:custGeom>
          <a:ln w="4528">
            <a:solidFill>
              <a:srgbClr val="000000"/>
            </a:solidFill>
          </a:ln>
        </p:spPr>
        <p:txBody>
          <a:bodyPr wrap="square" lIns="0" tIns="0" rIns="0" bIns="0" rtlCol="0"/>
          <a:lstStyle/>
          <a:p>
            <a:endParaRPr sz="1647"/>
          </a:p>
        </p:txBody>
      </p:sp>
      <p:sp>
        <p:nvSpPr>
          <p:cNvPr id="24" name="object 24"/>
          <p:cNvSpPr/>
          <p:nvPr/>
        </p:nvSpPr>
        <p:spPr>
          <a:xfrm>
            <a:off x="5399961" y="3050726"/>
            <a:ext cx="252236" cy="736947"/>
          </a:xfrm>
          <a:custGeom>
            <a:avLst/>
            <a:gdLst/>
            <a:ahLst/>
            <a:cxnLst/>
            <a:rect l="l" t="t" r="r" b="b"/>
            <a:pathLst>
              <a:path w="275589" h="805179">
                <a:moveTo>
                  <a:pt x="275123" y="704361"/>
                </a:moveTo>
                <a:lnTo>
                  <a:pt x="0" y="704361"/>
                </a:lnTo>
                <a:lnTo>
                  <a:pt x="137658" y="805045"/>
                </a:lnTo>
                <a:lnTo>
                  <a:pt x="275123" y="704361"/>
                </a:lnTo>
                <a:close/>
              </a:path>
              <a:path w="275589" h="805179">
                <a:moveTo>
                  <a:pt x="184450" y="100541"/>
                </a:moveTo>
                <a:lnTo>
                  <a:pt x="90866" y="100541"/>
                </a:lnTo>
                <a:lnTo>
                  <a:pt x="90866" y="704361"/>
                </a:lnTo>
                <a:lnTo>
                  <a:pt x="184450" y="704361"/>
                </a:lnTo>
                <a:lnTo>
                  <a:pt x="184450" y="100541"/>
                </a:lnTo>
                <a:close/>
              </a:path>
              <a:path w="275589" h="805179">
                <a:moveTo>
                  <a:pt x="137658" y="0"/>
                </a:moveTo>
                <a:lnTo>
                  <a:pt x="0" y="100541"/>
                </a:lnTo>
                <a:lnTo>
                  <a:pt x="275123" y="100541"/>
                </a:lnTo>
                <a:lnTo>
                  <a:pt x="137658" y="0"/>
                </a:lnTo>
                <a:close/>
              </a:path>
            </a:pathLst>
          </a:custGeom>
          <a:solidFill>
            <a:srgbClr val="E8EDF7"/>
          </a:solidFill>
        </p:spPr>
        <p:txBody>
          <a:bodyPr wrap="square" lIns="0" tIns="0" rIns="0" bIns="0" rtlCol="0"/>
          <a:lstStyle/>
          <a:p>
            <a:endParaRPr sz="1647"/>
          </a:p>
        </p:txBody>
      </p:sp>
      <p:sp>
        <p:nvSpPr>
          <p:cNvPr id="25" name="object 25"/>
          <p:cNvSpPr/>
          <p:nvPr/>
        </p:nvSpPr>
        <p:spPr>
          <a:xfrm>
            <a:off x="5399961" y="3050726"/>
            <a:ext cx="252236" cy="736947"/>
          </a:xfrm>
          <a:custGeom>
            <a:avLst/>
            <a:gdLst/>
            <a:ahLst/>
            <a:cxnLst/>
            <a:rect l="l" t="t" r="r" b="b"/>
            <a:pathLst>
              <a:path w="275589" h="805179">
                <a:moveTo>
                  <a:pt x="137658" y="0"/>
                </a:moveTo>
                <a:lnTo>
                  <a:pt x="275123" y="100541"/>
                </a:lnTo>
                <a:lnTo>
                  <a:pt x="184450" y="100541"/>
                </a:lnTo>
                <a:lnTo>
                  <a:pt x="184450" y="704361"/>
                </a:lnTo>
                <a:lnTo>
                  <a:pt x="275123" y="704361"/>
                </a:lnTo>
                <a:lnTo>
                  <a:pt x="137658" y="805045"/>
                </a:lnTo>
                <a:lnTo>
                  <a:pt x="0" y="704361"/>
                </a:lnTo>
                <a:lnTo>
                  <a:pt x="90866" y="704361"/>
                </a:lnTo>
                <a:lnTo>
                  <a:pt x="90866" y="100541"/>
                </a:lnTo>
                <a:lnTo>
                  <a:pt x="0" y="100541"/>
                </a:lnTo>
                <a:lnTo>
                  <a:pt x="137658" y="0"/>
                </a:lnTo>
                <a:close/>
              </a:path>
            </a:pathLst>
          </a:custGeom>
          <a:ln w="4528">
            <a:solidFill>
              <a:srgbClr val="000000"/>
            </a:solidFill>
          </a:ln>
        </p:spPr>
        <p:txBody>
          <a:bodyPr wrap="square" lIns="0" tIns="0" rIns="0" bIns="0" rtlCol="0"/>
          <a:lstStyle/>
          <a:p>
            <a:endParaRPr sz="1647"/>
          </a:p>
        </p:txBody>
      </p:sp>
      <p:sp>
        <p:nvSpPr>
          <p:cNvPr id="26" name="object 26"/>
          <p:cNvSpPr/>
          <p:nvPr/>
        </p:nvSpPr>
        <p:spPr>
          <a:xfrm>
            <a:off x="6911167" y="3050726"/>
            <a:ext cx="252236" cy="736947"/>
          </a:xfrm>
          <a:custGeom>
            <a:avLst/>
            <a:gdLst/>
            <a:ahLst/>
            <a:cxnLst/>
            <a:rect l="l" t="t" r="r" b="b"/>
            <a:pathLst>
              <a:path w="275589" h="805179">
                <a:moveTo>
                  <a:pt x="275123" y="704361"/>
                </a:moveTo>
                <a:lnTo>
                  <a:pt x="0" y="704361"/>
                </a:lnTo>
                <a:lnTo>
                  <a:pt x="137658" y="805045"/>
                </a:lnTo>
                <a:lnTo>
                  <a:pt x="275123" y="704361"/>
                </a:lnTo>
                <a:close/>
              </a:path>
              <a:path w="275589" h="805179">
                <a:moveTo>
                  <a:pt x="184450" y="100541"/>
                </a:moveTo>
                <a:lnTo>
                  <a:pt x="90866" y="100541"/>
                </a:lnTo>
                <a:lnTo>
                  <a:pt x="90866" y="704361"/>
                </a:lnTo>
                <a:lnTo>
                  <a:pt x="184450" y="704361"/>
                </a:lnTo>
                <a:lnTo>
                  <a:pt x="184450" y="100541"/>
                </a:lnTo>
                <a:close/>
              </a:path>
              <a:path w="275589" h="805179">
                <a:moveTo>
                  <a:pt x="137658" y="0"/>
                </a:moveTo>
                <a:lnTo>
                  <a:pt x="0" y="100541"/>
                </a:lnTo>
                <a:lnTo>
                  <a:pt x="275123" y="100541"/>
                </a:lnTo>
                <a:lnTo>
                  <a:pt x="137658" y="0"/>
                </a:lnTo>
                <a:close/>
              </a:path>
            </a:pathLst>
          </a:custGeom>
          <a:solidFill>
            <a:srgbClr val="E8EDF7"/>
          </a:solidFill>
        </p:spPr>
        <p:txBody>
          <a:bodyPr wrap="square" lIns="0" tIns="0" rIns="0" bIns="0" rtlCol="0"/>
          <a:lstStyle/>
          <a:p>
            <a:endParaRPr sz="1647"/>
          </a:p>
        </p:txBody>
      </p:sp>
      <p:sp>
        <p:nvSpPr>
          <p:cNvPr id="27" name="object 27"/>
          <p:cNvSpPr/>
          <p:nvPr/>
        </p:nvSpPr>
        <p:spPr>
          <a:xfrm>
            <a:off x="6911167" y="3050726"/>
            <a:ext cx="252236" cy="736947"/>
          </a:xfrm>
          <a:custGeom>
            <a:avLst/>
            <a:gdLst/>
            <a:ahLst/>
            <a:cxnLst/>
            <a:rect l="l" t="t" r="r" b="b"/>
            <a:pathLst>
              <a:path w="275589" h="805179">
                <a:moveTo>
                  <a:pt x="137658" y="0"/>
                </a:moveTo>
                <a:lnTo>
                  <a:pt x="275123" y="100541"/>
                </a:lnTo>
                <a:lnTo>
                  <a:pt x="184450" y="100541"/>
                </a:lnTo>
                <a:lnTo>
                  <a:pt x="184450" y="704361"/>
                </a:lnTo>
                <a:lnTo>
                  <a:pt x="275123" y="704361"/>
                </a:lnTo>
                <a:lnTo>
                  <a:pt x="137658" y="805045"/>
                </a:lnTo>
                <a:lnTo>
                  <a:pt x="0" y="704361"/>
                </a:lnTo>
                <a:lnTo>
                  <a:pt x="90866" y="704361"/>
                </a:lnTo>
                <a:lnTo>
                  <a:pt x="90866" y="100541"/>
                </a:lnTo>
                <a:lnTo>
                  <a:pt x="0" y="100541"/>
                </a:lnTo>
                <a:lnTo>
                  <a:pt x="137658" y="0"/>
                </a:lnTo>
                <a:close/>
              </a:path>
            </a:pathLst>
          </a:custGeom>
          <a:ln w="4528">
            <a:solidFill>
              <a:srgbClr val="000000"/>
            </a:solidFill>
          </a:ln>
        </p:spPr>
        <p:txBody>
          <a:bodyPr wrap="square" lIns="0" tIns="0" rIns="0" bIns="0" rtlCol="0"/>
          <a:lstStyle/>
          <a:p>
            <a:endParaRPr sz="1647"/>
          </a:p>
        </p:txBody>
      </p:sp>
      <p:sp>
        <p:nvSpPr>
          <p:cNvPr id="28" name="object 28"/>
          <p:cNvSpPr/>
          <p:nvPr/>
        </p:nvSpPr>
        <p:spPr>
          <a:xfrm>
            <a:off x="8926168" y="3050726"/>
            <a:ext cx="252236" cy="736947"/>
          </a:xfrm>
          <a:custGeom>
            <a:avLst/>
            <a:gdLst/>
            <a:ahLst/>
            <a:cxnLst/>
            <a:rect l="l" t="t" r="r" b="b"/>
            <a:pathLst>
              <a:path w="275590" h="805179">
                <a:moveTo>
                  <a:pt x="275123" y="704361"/>
                </a:moveTo>
                <a:lnTo>
                  <a:pt x="0" y="704361"/>
                </a:lnTo>
                <a:lnTo>
                  <a:pt x="137464" y="805045"/>
                </a:lnTo>
                <a:lnTo>
                  <a:pt x="275123" y="704361"/>
                </a:lnTo>
                <a:close/>
              </a:path>
              <a:path w="275590" h="805179">
                <a:moveTo>
                  <a:pt x="184256" y="100541"/>
                </a:moveTo>
                <a:lnTo>
                  <a:pt x="90672" y="100541"/>
                </a:lnTo>
                <a:lnTo>
                  <a:pt x="90672" y="704361"/>
                </a:lnTo>
                <a:lnTo>
                  <a:pt x="184256" y="704361"/>
                </a:lnTo>
                <a:lnTo>
                  <a:pt x="184256" y="100541"/>
                </a:lnTo>
                <a:close/>
              </a:path>
              <a:path w="275590" h="805179">
                <a:moveTo>
                  <a:pt x="137464" y="0"/>
                </a:moveTo>
                <a:lnTo>
                  <a:pt x="0" y="100541"/>
                </a:lnTo>
                <a:lnTo>
                  <a:pt x="275123" y="100541"/>
                </a:lnTo>
                <a:lnTo>
                  <a:pt x="137464" y="0"/>
                </a:lnTo>
                <a:close/>
              </a:path>
            </a:pathLst>
          </a:custGeom>
          <a:solidFill>
            <a:srgbClr val="E8EDF7"/>
          </a:solidFill>
        </p:spPr>
        <p:txBody>
          <a:bodyPr wrap="square" lIns="0" tIns="0" rIns="0" bIns="0" rtlCol="0"/>
          <a:lstStyle/>
          <a:p>
            <a:endParaRPr sz="1647"/>
          </a:p>
        </p:txBody>
      </p:sp>
      <p:sp>
        <p:nvSpPr>
          <p:cNvPr id="29" name="object 29"/>
          <p:cNvSpPr/>
          <p:nvPr/>
        </p:nvSpPr>
        <p:spPr>
          <a:xfrm>
            <a:off x="8926168" y="3050726"/>
            <a:ext cx="252236" cy="736947"/>
          </a:xfrm>
          <a:custGeom>
            <a:avLst/>
            <a:gdLst/>
            <a:ahLst/>
            <a:cxnLst/>
            <a:rect l="l" t="t" r="r" b="b"/>
            <a:pathLst>
              <a:path w="275590" h="805179">
                <a:moveTo>
                  <a:pt x="137464" y="0"/>
                </a:moveTo>
                <a:lnTo>
                  <a:pt x="275123" y="100541"/>
                </a:lnTo>
                <a:lnTo>
                  <a:pt x="184256" y="100541"/>
                </a:lnTo>
                <a:lnTo>
                  <a:pt x="184256" y="704361"/>
                </a:lnTo>
                <a:lnTo>
                  <a:pt x="275123" y="704361"/>
                </a:lnTo>
                <a:lnTo>
                  <a:pt x="137464" y="805045"/>
                </a:lnTo>
                <a:lnTo>
                  <a:pt x="0" y="704361"/>
                </a:lnTo>
                <a:lnTo>
                  <a:pt x="90672" y="704361"/>
                </a:lnTo>
                <a:lnTo>
                  <a:pt x="90672" y="100541"/>
                </a:lnTo>
                <a:lnTo>
                  <a:pt x="0" y="100541"/>
                </a:lnTo>
                <a:lnTo>
                  <a:pt x="137464" y="0"/>
                </a:lnTo>
                <a:close/>
              </a:path>
            </a:pathLst>
          </a:custGeom>
          <a:ln w="4528">
            <a:solidFill>
              <a:srgbClr val="000000"/>
            </a:solidFill>
          </a:ln>
        </p:spPr>
        <p:txBody>
          <a:bodyPr wrap="square" lIns="0" tIns="0" rIns="0" bIns="0" rtlCol="0"/>
          <a:lstStyle/>
          <a:p>
            <a:endParaRPr sz="1647"/>
          </a:p>
        </p:txBody>
      </p:sp>
      <p:sp>
        <p:nvSpPr>
          <p:cNvPr id="30" name="object 30"/>
          <p:cNvSpPr txBox="1"/>
          <p:nvPr/>
        </p:nvSpPr>
        <p:spPr>
          <a:xfrm>
            <a:off x="3869630" y="1342430"/>
            <a:ext cx="600645" cy="215444"/>
          </a:xfrm>
          <a:prstGeom prst="rect">
            <a:avLst/>
          </a:prstGeom>
        </p:spPr>
        <p:txBody>
          <a:bodyPr vert="horz" wrap="square" lIns="0" tIns="0" rIns="0" bIns="0" rtlCol="0">
            <a:spAutoFit/>
          </a:bodyPr>
          <a:lstStyle/>
          <a:p>
            <a:pPr marL="11625"/>
            <a:r>
              <a:rPr lang="en-US" sz="1400" spc="439" dirty="0">
                <a:latin typeface="Calibri" panose="020F0502020204030204" pitchFamily="34" charset="0"/>
                <a:cs typeface="Calibri" panose="020F0502020204030204" pitchFamily="34" charset="0"/>
              </a:rPr>
              <a:t>way</a:t>
            </a:r>
            <a:r>
              <a:rPr sz="1400" spc="220" dirty="0">
                <a:latin typeface="Calibri" panose="020F0502020204030204" pitchFamily="34" charset="0"/>
                <a:cs typeface="Calibri" panose="020F0502020204030204" pitchFamily="34" charset="0"/>
              </a:rPr>
              <a:t>0</a:t>
            </a:r>
            <a:endParaRPr sz="1400" dirty="0">
              <a:latin typeface="Calibri" panose="020F0502020204030204" pitchFamily="34" charset="0"/>
              <a:cs typeface="Calibri" panose="020F0502020204030204" pitchFamily="34" charset="0"/>
            </a:endParaRPr>
          </a:p>
        </p:txBody>
      </p:sp>
      <p:sp>
        <p:nvSpPr>
          <p:cNvPr id="31" name="object 31"/>
          <p:cNvSpPr txBox="1"/>
          <p:nvPr/>
        </p:nvSpPr>
        <p:spPr>
          <a:xfrm>
            <a:off x="5204130" y="1320802"/>
            <a:ext cx="814627" cy="215444"/>
          </a:xfrm>
          <a:prstGeom prst="rect">
            <a:avLst/>
          </a:prstGeom>
        </p:spPr>
        <p:txBody>
          <a:bodyPr vert="horz" wrap="square" lIns="0" tIns="0" rIns="0" bIns="0" rtlCol="0">
            <a:spAutoFit/>
          </a:bodyPr>
          <a:lstStyle/>
          <a:p>
            <a:pPr marL="11625"/>
            <a:r>
              <a:rPr lang="en-US" sz="1400" spc="439" dirty="0">
                <a:latin typeface="Calibri" panose="020F0502020204030204" pitchFamily="34" charset="0"/>
                <a:cs typeface="Calibri" panose="020F0502020204030204" pitchFamily="34" charset="0"/>
              </a:rPr>
              <a:t>way</a:t>
            </a:r>
            <a:r>
              <a:rPr sz="1400" spc="220" dirty="0">
                <a:latin typeface="Calibri" panose="020F0502020204030204" pitchFamily="34" charset="0"/>
                <a:cs typeface="Calibri" panose="020F0502020204030204" pitchFamily="34" charset="0"/>
              </a:rPr>
              <a:t>1</a:t>
            </a:r>
            <a:endParaRPr sz="1400" dirty="0">
              <a:latin typeface="Calibri" panose="020F0502020204030204" pitchFamily="34" charset="0"/>
              <a:cs typeface="Calibri" panose="020F0502020204030204" pitchFamily="34" charset="0"/>
            </a:endParaRPr>
          </a:p>
        </p:txBody>
      </p:sp>
      <p:sp>
        <p:nvSpPr>
          <p:cNvPr id="32" name="object 32"/>
          <p:cNvSpPr txBox="1"/>
          <p:nvPr/>
        </p:nvSpPr>
        <p:spPr>
          <a:xfrm>
            <a:off x="6779969" y="1342430"/>
            <a:ext cx="712756" cy="215444"/>
          </a:xfrm>
          <a:prstGeom prst="rect">
            <a:avLst/>
          </a:prstGeom>
        </p:spPr>
        <p:txBody>
          <a:bodyPr vert="horz" wrap="square" lIns="0" tIns="0" rIns="0" bIns="0" rtlCol="0">
            <a:spAutoFit/>
          </a:bodyPr>
          <a:lstStyle/>
          <a:p>
            <a:pPr marL="11625"/>
            <a:r>
              <a:rPr lang="en-US" altLang="zh-CN" sz="1400" spc="439" dirty="0">
                <a:latin typeface="Calibri" panose="020F0502020204030204" pitchFamily="34" charset="0"/>
                <a:cs typeface="Calibri" panose="020F0502020204030204" pitchFamily="34" charset="0"/>
              </a:rPr>
              <a:t>way </a:t>
            </a:r>
            <a:r>
              <a:rPr sz="1400" spc="220" dirty="0">
                <a:latin typeface="Times New Roman"/>
                <a:cs typeface="Times New Roman"/>
              </a:rPr>
              <a:t>2</a:t>
            </a:r>
            <a:endParaRPr sz="1400" dirty="0">
              <a:latin typeface="Times New Roman"/>
              <a:cs typeface="Times New Roman"/>
            </a:endParaRPr>
          </a:p>
        </p:txBody>
      </p:sp>
      <p:sp>
        <p:nvSpPr>
          <p:cNvPr id="33" name="object 33"/>
          <p:cNvSpPr txBox="1"/>
          <p:nvPr/>
        </p:nvSpPr>
        <p:spPr>
          <a:xfrm>
            <a:off x="8734548" y="1329133"/>
            <a:ext cx="732232" cy="215444"/>
          </a:xfrm>
          <a:prstGeom prst="rect">
            <a:avLst/>
          </a:prstGeom>
        </p:spPr>
        <p:txBody>
          <a:bodyPr vert="horz" wrap="square" lIns="0" tIns="0" rIns="0" bIns="0" rtlCol="0">
            <a:spAutoFit/>
          </a:bodyPr>
          <a:lstStyle/>
          <a:p>
            <a:pPr marL="11625"/>
            <a:r>
              <a:rPr lang="en-US" altLang="zh-CN" sz="1400" spc="439" dirty="0">
                <a:latin typeface="Calibri" panose="020F0502020204030204" pitchFamily="34" charset="0"/>
                <a:cs typeface="Calibri" panose="020F0502020204030204" pitchFamily="34" charset="0"/>
              </a:rPr>
              <a:t>way </a:t>
            </a:r>
            <a:r>
              <a:rPr sz="1400" spc="243" dirty="0">
                <a:latin typeface="Times New Roman"/>
                <a:cs typeface="Times New Roman"/>
              </a:rPr>
              <a:t>F</a:t>
            </a:r>
            <a:endParaRPr sz="1400" dirty="0">
              <a:latin typeface="Times New Roman"/>
              <a:cs typeface="Times New Roman"/>
            </a:endParaRPr>
          </a:p>
        </p:txBody>
      </p:sp>
      <p:sp>
        <p:nvSpPr>
          <p:cNvPr id="34" name="object 34"/>
          <p:cNvSpPr txBox="1"/>
          <p:nvPr/>
        </p:nvSpPr>
        <p:spPr>
          <a:xfrm>
            <a:off x="2725220" y="1211753"/>
            <a:ext cx="665461" cy="154979"/>
          </a:xfrm>
          <a:prstGeom prst="rect">
            <a:avLst/>
          </a:prstGeom>
        </p:spPr>
        <p:txBody>
          <a:bodyPr vert="horz" wrap="square" lIns="0" tIns="0" rIns="0" bIns="0" rtlCol="0">
            <a:spAutoFit/>
          </a:bodyPr>
          <a:lstStyle/>
          <a:p>
            <a:pPr marL="11625"/>
            <a:r>
              <a:rPr sz="1007" b="1" spc="279" dirty="0">
                <a:solidFill>
                  <a:srgbClr val="FF0000"/>
                </a:solidFill>
                <a:latin typeface="Times New Roman"/>
                <a:cs typeface="Times New Roman"/>
              </a:rPr>
              <a:t>CACHE</a:t>
            </a:r>
            <a:endParaRPr sz="1007">
              <a:latin typeface="Times New Roman"/>
              <a:cs typeface="Times New Roman"/>
            </a:endParaRPr>
          </a:p>
        </p:txBody>
      </p:sp>
      <p:sp>
        <p:nvSpPr>
          <p:cNvPr id="35" name="object 35"/>
          <p:cNvSpPr txBox="1"/>
          <p:nvPr/>
        </p:nvSpPr>
        <p:spPr>
          <a:xfrm>
            <a:off x="3055901" y="3773529"/>
            <a:ext cx="521327" cy="126830"/>
          </a:xfrm>
          <a:prstGeom prst="rect">
            <a:avLst/>
          </a:prstGeom>
        </p:spPr>
        <p:txBody>
          <a:bodyPr vert="horz" wrap="square" lIns="0" tIns="0" rIns="0" bIns="0" rtlCol="0">
            <a:spAutoFit/>
          </a:bodyPr>
          <a:lstStyle/>
          <a:p>
            <a:pPr marL="11625"/>
            <a:r>
              <a:rPr sz="824" spc="161" dirty="0">
                <a:latin typeface="Arial"/>
                <a:cs typeface="Arial"/>
              </a:rPr>
              <a:t>00</a:t>
            </a:r>
            <a:r>
              <a:rPr sz="824" spc="161" dirty="0">
                <a:solidFill>
                  <a:srgbClr val="FF0000"/>
                </a:solidFill>
                <a:latin typeface="Arial"/>
                <a:cs typeface="Arial"/>
              </a:rPr>
              <a:t>0</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36" name="object 36"/>
          <p:cNvSpPr/>
          <p:nvPr/>
        </p:nvSpPr>
        <p:spPr>
          <a:xfrm>
            <a:off x="7654154" y="3971723"/>
            <a:ext cx="378353" cy="0"/>
          </a:xfrm>
          <a:custGeom>
            <a:avLst/>
            <a:gdLst/>
            <a:ahLst/>
            <a:cxnLst/>
            <a:rect l="l" t="t" r="r" b="b"/>
            <a:pathLst>
              <a:path w="413384">
                <a:moveTo>
                  <a:pt x="0" y="0"/>
                </a:moveTo>
                <a:lnTo>
                  <a:pt x="412781" y="0"/>
                </a:lnTo>
              </a:path>
            </a:pathLst>
          </a:custGeom>
          <a:ln w="10224">
            <a:solidFill>
              <a:srgbClr val="000000"/>
            </a:solidFill>
            <a:prstDash val="dot"/>
          </a:ln>
        </p:spPr>
        <p:txBody>
          <a:bodyPr wrap="square" lIns="0" tIns="0" rIns="0" bIns="0" rtlCol="0"/>
          <a:lstStyle/>
          <a:p>
            <a:endParaRPr sz="1647"/>
          </a:p>
        </p:txBody>
      </p:sp>
      <p:sp>
        <p:nvSpPr>
          <p:cNvPr id="37" name="object 37"/>
          <p:cNvSpPr/>
          <p:nvPr/>
        </p:nvSpPr>
        <p:spPr>
          <a:xfrm>
            <a:off x="7654154" y="4376983"/>
            <a:ext cx="378353" cy="0"/>
          </a:xfrm>
          <a:custGeom>
            <a:avLst/>
            <a:gdLst/>
            <a:ahLst/>
            <a:cxnLst/>
            <a:rect l="l" t="t" r="r" b="b"/>
            <a:pathLst>
              <a:path w="413384">
                <a:moveTo>
                  <a:pt x="0" y="0"/>
                </a:moveTo>
                <a:lnTo>
                  <a:pt x="412781" y="0"/>
                </a:lnTo>
              </a:path>
            </a:pathLst>
          </a:custGeom>
          <a:ln w="10224">
            <a:solidFill>
              <a:srgbClr val="000000"/>
            </a:solidFill>
            <a:prstDash val="dot"/>
          </a:ln>
        </p:spPr>
        <p:txBody>
          <a:bodyPr wrap="square" lIns="0" tIns="0" rIns="0" bIns="0" rtlCol="0"/>
          <a:lstStyle/>
          <a:p>
            <a:endParaRPr sz="1647"/>
          </a:p>
        </p:txBody>
      </p:sp>
      <p:sp>
        <p:nvSpPr>
          <p:cNvPr id="38" name="object 38"/>
          <p:cNvSpPr/>
          <p:nvPr/>
        </p:nvSpPr>
        <p:spPr>
          <a:xfrm>
            <a:off x="7654154" y="4782243"/>
            <a:ext cx="378353" cy="0"/>
          </a:xfrm>
          <a:custGeom>
            <a:avLst/>
            <a:gdLst/>
            <a:ahLst/>
            <a:cxnLst/>
            <a:rect l="l" t="t" r="r" b="b"/>
            <a:pathLst>
              <a:path w="413384">
                <a:moveTo>
                  <a:pt x="0" y="0"/>
                </a:moveTo>
                <a:lnTo>
                  <a:pt x="412781" y="0"/>
                </a:lnTo>
              </a:path>
            </a:pathLst>
          </a:custGeom>
          <a:ln w="10224">
            <a:solidFill>
              <a:srgbClr val="000000"/>
            </a:solidFill>
            <a:prstDash val="dot"/>
          </a:ln>
        </p:spPr>
        <p:txBody>
          <a:bodyPr wrap="square" lIns="0" tIns="0" rIns="0" bIns="0" rtlCol="0"/>
          <a:lstStyle/>
          <a:p>
            <a:endParaRPr sz="1647"/>
          </a:p>
        </p:txBody>
      </p:sp>
      <p:sp>
        <p:nvSpPr>
          <p:cNvPr id="39" name="object 39"/>
          <p:cNvSpPr/>
          <p:nvPr/>
        </p:nvSpPr>
        <p:spPr>
          <a:xfrm>
            <a:off x="7654154" y="5187581"/>
            <a:ext cx="378353" cy="0"/>
          </a:xfrm>
          <a:custGeom>
            <a:avLst/>
            <a:gdLst/>
            <a:ahLst/>
            <a:cxnLst/>
            <a:rect l="l" t="t" r="r" b="b"/>
            <a:pathLst>
              <a:path w="413384">
                <a:moveTo>
                  <a:pt x="0" y="0"/>
                </a:moveTo>
                <a:lnTo>
                  <a:pt x="412781" y="0"/>
                </a:lnTo>
              </a:path>
            </a:pathLst>
          </a:custGeom>
          <a:ln w="10224">
            <a:solidFill>
              <a:srgbClr val="000000"/>
            </a:solidFill>
            <a:prstDash val="dot"/>
          </a:ln>
        </p:spPr>
        <p:txBody>
          <a:bodyPr wrap="square" lIns="0" tIns="0" rIns="0" bIns="0" rtlCol="0"/>
          <a:lstStyle/>
          <a:p>
            <a:endParaRPr sz="1647"/>
          </a:p>
        </p:txBody>
      </p:sp>
      <p:sp>
        <p:nvSpPr>
          <p:cNvPr id="40" name="object 40"/>
          <p:cNvSpPr/>
          <p:nvPr/>
        </p:nvSpPr>
        <p:spPr>
          <a:xfrm>
            <a:off x="7666771" y="5813914"/>
            <a:ext cx="378353" cy="0"/>
          </a:xfrm>
          <a:custGeom>
            <a:avLst/>
            <a:gdLst/>
            <a:ahLst/>
            <a:cxnLst/>
            <a:rect l="l" t="t" r="r" b="b"/>
            <a:pathLst>
              <a:path w="413384">
                <a:moveTo>
                  <a:pt x="0" y="0"/>
                </a:moveTo>
                <a:lnTo>
                  <a:pt x="412781" y="0"/>
                </a:lnTo>
              </a:path>
            </a:pathLst>
          </a:custGeom>
          <a:ln w="10224">
            <a:solidFill>
              <a:srgbClr val="000000"/>
            </a:solidFill>
            <a:prstDash val="dot"/>
          </a:ln>
        </p:spPr>
        <p:txBody>
          <a:bodyPr wrap="square" lIns="0" tIns="0" rIns="0" bIns="0" rtlCol="0"/>
          <a:lstStyle/>
          <a:p>
            <a:endParaRPr sz="1647"/>
          </a:p>
        </p:txBody>
      </p:sp>
      <p:sp>
        <p:nvSpPr>
          <p:cNvPr id="41" name="object 41"/>
          <p:cNvSpPr/>
          <p:nvPr/>
        </p:nvSpPr>
        <p:spPr>
          <a:xfrm>
            <a:off x="7843054" y="5390223"/>
            <a:ext cx="0" cy="276646"/>
          </a:xfrm>
          <a:custGeom>
            <a:avLst/>
            <a:gdLst/>
            <a:ahLst/>
            <a:cxnLst/>
            <a:rect l="l" t="t" r="r" b="b"/>
            <a:pathLst>
              <a:path h="302260">
                <a:moveTo>
                  <a:pt x="0" y="0"/>
                </a:moveTo>
                <a:lnTo>
                  <a:pt x="0" y="301895"/>
                </a:lnTo>
              </a:path>
            </a:pathLst>
          </a:custGeom>
          <a:ln w="13979">
            <a:solidFill>
              <a:srgbClr val="000000"/>
            </a:solidFill>
            <a:prstDash val="dot"/>
          </a:ln>
        </p:spPr>
        <p:txBody>
          <a:bodyPr wrap="square" lIns="0" tIns="0" rIns="0" bIns="0" rtlCol="0"/>
          <a:lstStyle/>
          <a:p>
            <a:endParaRPr sz="1647"/>
          </a:p>
        </p:txBody>
      </p:sp>
      <p:sp>
        <p:nvSpPr>
          <p:cNvPr id="42" name="object 42"/>
          <p:cNvSpPr txBox="1"/>
          <p:nvPr/>
        </p:nvSpPr>
        <p:spPr>
          <a:xfrm>
            <a:off x="3040352" y="4023080"/>
            <a:ext cx="537019" cy="279307"/>
          </a:xfrm>
          <a:prstGeom prst="rect">
            <a:avLst/>
          </a:prstGeom>
        </p:spPr>
        <p:txBody>
          <a:bodyPr vert="horz" wrap="square" lIns="0" tIns="0" rIns="0" bIns="0" rtlCol="0">
            <a:spAutoFit/>
          </a:bodyPr>
          <a:lstStyle/>
          <a:p>
            <a:pPr marL="11625"/>
            <a:r>
              <a:rPr sz="824" spc="161" dirty="0">
                <a:latin typeface="Arial"/>
                <a:cs typeface="Arial"/>
              </a:rPr>
              <a:t>00</a:t>
            </a:r>
            <a:r>
              <a:rPr sz="824" spc="161" dirty="0">
                <a:solidFill>
                  <a:srgbClr val="FF0000"/>
                </a:solidFill>
                <a:latin typeface="Arial"/>
                <a:cs typeface="Arial"/>
              </a:rPr>
              <a:t>0</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01</a:t>
            </a:r>
            <a:r>
              <a:rPr sz="824" spc="161" dirty="0">
                <a:solidFill>
                  <a:srgbClr val="FF0000"/>
                </a:solidFill>
                <a:latin typeface="Arial"/>
                <a:cs typeface="Arial"/>
              </a:rPr>
              <a:t>0</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43" name="object 43"/>
          <p:cNvSpPr txBox="1"/>
          <p:nvPr/>
        </p:nvSpPr>
        <p:spPr>
          <a:xfrm>
            <a:off x="3040352" y="4428339"/>
            <a:ext cx="537019" cy="279307"/>
          </a:xfrm>
          <a:prstGeom prst="rect">
            <a:avLst/>
          </a:prstGeom>
        </p:spPr>
        <p:txBody>
          <a:bodyPr vert="horz" wrap="square" lIns="0" tIns="0" rIns="0" bIns="0" rtlCol="0">
            <a:spAutoFit/>
          </a:bodyPr>
          <a:lstStyle/>
          <a:p>
            <a:pPr marL="11625"/>
            <a:r>
              <a:rPr sz="824" spc="161" dirty="0">
                <a:latin typeface="Arial"/>
                <a:cs typeface="Arial"/>
              </a:rPr>
              <a:t>01</a:t>
            </a:r>
            <a:r>
              <a:rPr sz="824" spc="161" dirty="0">
                <a:solidFill>
                  <a:srgbClr val="FF0000"/>
                </a:solidFill>
                <a:latin typeface="Arial"/>
                <a:cs typeface="Arial"/>
              </a:rPr>
              <a:t>0</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02</a:t>
            </a:r>
            <a:r>
              <a:rPr sz="824" spc="161" dirty="0">
                <a:solidFill>
                  <a:srgbClr val="FF0000"/>
                </a:solidFill>
                <a:latin typeface="Arial"/>
                <a:cs typeface="Arial"/>
              </a:rPr>
              <a:t>0</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44" name="object 44"/>
          <p:cNvSpPr txBox="1"/>
          <p:nvPr/>
        </p:nvSpPr>
        <p:spPr>
          <a:xfrm>
            <a:off x="3040352" y="4833665"/>
            <a:ext cx="537019" cy="279307"/>
          </a:xfrm>
          <a:prstGeom prst="rect">
            <a:avLst/>
          </a:prstGeom>
        </p:spPr>
        <p:txBody>
          <a:bodyPr vert="horz" wrap="square" lIns="0" tIns="0" rIns="0" bIns="0" rtlCol="0">
            <a:spAutoFit/>
          </a:bodyPr>
          <a:lstStyle/>
          <a:p>
            <a:pPr marL="11625"/>
            <a:r>
              <a:rPr sz="824" spc="161" dirty="0">
                <a:latin typeface="Arial"/>
                <a:cs typeface="Arial"/>
              </a:rPr>
              <a:t>02</a:t>
            </a:r>
            <a:r>
              <a:rPr sz="824" spc="161" dirty="0">
                <a:solidFill>
                  <a:srgbClr val="FF0000"/>
                </a:solidFill>
                <a:latin typeface="Arial"/>
                <a:cs typeface="Arial"/>
              </a:rPr>
              <a:t>0</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03</a:t>
            </a:r>
            <a:r>
              <a:rPr sz="824" spc="161" dirty="0">
                <a:solidFill>
                  <a:srgbClr val="FF0000"/>
                </a:solidFill>
                <a:latin typeface="Arial"/>
                <a:cs typeface="Arial"/>
              </a:rPr>
              <a:t>0</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45" name="object 45"/>
          <p:cNvSpPr txBox="1"/>
          <p:nvPr/>
        </p:nvSpPr>
        <p:spPr>
          <a:xfrm>
            <a:off x="3040352" y="5238937"/>
            <a:ext cx="537019" cy="126830"/>
          </a:xfrm>
          <a:prstGeom prst="rect">
            <a:avLst/>
          </a:prstGeom>
        </p:spPr>
        <p:txBody>
          <a:bodyPr vert="horz" wrap="square" lIns="0" tIns="0" rIns="0" bIns="0" rtlCol="0">
            <a:spAutoFit/>
          </a:bodyPr>
          <a:lstStyle/>
          <a:p>
            <a:pPr marL="11625"/>
            <a:r>
              <a:rPr sz="824" spc="161" dirty="0">
                <a:latin typeface="Arial"/>
                <a:cs typeface="Arial"/>
              </a:rPr>
              <a:t>03</a:t>
            </a:r>
            <a:r>
              <a:rPr sz="824" spc="161" dirty="0">
                <a:solidFill>
                  <a:srgbClr val="FF0000"/>
                </a:solidFill>
                <a:latin typeface="Arial"/>
                <a:cs typeface="Arial"/>
              </a:rPr>
              <a:t>0</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p:txBody>
      </p:sp>
      <p:sp>
        <p:nvSpPr>
          <p:cNvPr id="46" name="object 46"/>
          <p:cNvSpPr txBox="1"/>
          <p:nvPr/>
        </p:nvSpPr>
        <p:spPr>
          <a:xfrm>
            <a:off x="3040352" y="5615719"/>
            <a:ext cx="537019" cy="126830"/>
          </a:xfrm>
          <a:prstGeom prst="rect">
            <a:avLst/>
          </a:prstGeom>
        </p:spPr>
        <p:txBody>
          <a:bodyPr vert="horz" wrap="square" lIns="0" tIns="0" rIns="0" bIns="0" rtlCol="0">
            <a:spAutoFit/>
          </a:bodyPr>
          <a:lstStyle/>
          <a:p>
            <a:pPr marL="11625"/>
            <a:r>
              <a:rPr sz="824" spc="175" dirty="0">
                <a:latin typeface="Arial"/>
                <a:cs typeface="Arial"/>
              </a:rPr>
              <a:t>FF</a:t>
            </a:r>
            <a:r>
              <a:rPr sz="824" spc="161" dirty="0">
                <a:solidFill>
                  <a:srgbClr val="FF0000"/>
                </a:solidFill>
                <a:latin typeface="Arial"/>
                <a:cs typeface="Arial"/>
              </a:rPr>
              <a:t>0</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47" name="object 47"/>
          <p:cNvSpPr txBox="1"/>
          <p:nvPr/>
        </p:nvSpPr>
        <p:spPr>
          <a:xfrm>
            <a:off x="4567161" y="3773529"/>
            <a:ext cx="521327" cy="126830"/>
          </a:xfrm>
          <a:prstGeom prst="rect">
            <a:avLst/>
          </a:prstGeom>
        </p:spPr>
        <p:txBody>
          <a:bodyPr vert="horz" wrap="square" lIns="0" tIns="0" rIns="0" bIns="0" rtlCol="0">
            <a:spAutoFit/>
          </a:bodyPr>
          <a:lstStyle/>
          <a:p>
            <a:pPr marL="11625"/>
            <a:r>
              <a:rPr sz="824" spc="161" dirty="0">
                <a:latin typeface="Arial"/>
                <a:cs typeface="Arial"/>
              </a:rPr>
              <a:t>0</a:t>
            </a:r>
            <a:r>
              <a:rPr sz="824" spc="155" dirty="0">
                <a:latin typeface="Arial"/>
                <a:cs typeface="Arial"/>
              </a:rPr>
              <a:t>0</a:t>
            </a:r>
            <a:r>
              <a:rPr sz="824" spc="161" dirty="0">
                <a:solidFill>
                  <a:srgbClr val="FF0000"/>
                </a:solidFill>
                <a:latin typeface="Arial"/>
                <a:cs typeface="Arial"/>
              </a:rPr>
              <a:t>1</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48" name="object 48"/>
          <p:cNvSpPr txBox="1"/>
          <p:nvPr/>
        </p:nvSpPr>
        <p:spPr>
          <a:xfrm>
            <a:off x="4551523" y="4023080"/>
            <a:ext cx="537019" cy="279307"/>
          </a:xfrm>
          <a:prstGeom prst="rect">
            <a:avLst/>
          </a:prstGeom>
        </p:spPr>
        <p:txBody>
          <a:bodyPr vert="horz" wrap="square" lIns="0" tIns="0" rIns="0" bIns="0" rtlCol="0">
            <a:spAutoFit/>
          </a:bodyPr>
          <a:lstStyle/>
          <a:p>
            <a:pPr marL="11625"/>
            <a:r>
              <a:rPr sz="824" spc="161" dirty="0">
                <a:latin typeface="Arial"/>
                <a:cs typeface="Arial"/>
              </a:rPr>
              <a:t>00</a:t>
            </a:r>
            <a:r>
              <a:rPr sz="824" spc="161" dirty="0">
                <a:solidFill>
                  <a:srgbClr val="FF0000"/>
                </a:solidFill>
                <a:latin typeface="Arial"/>
                <a:cs typeface="Arial"/>
              </a:rPr>
              <a:t>1</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a:t>
            </a:r>
            <a:r>
              <a:rPr sz="824" spc="155" dirty="0">
                <a:latin typeface="Arial"/>
                <a:cs typeface="Arial"/>
              </a:rPr>
              <a:t>1</a:t>
            </a:r>
            <a:r>
              <a:rPr sz="824" spc="161" dirty="0">
                <a:solidFill>
                  <a:srgbClr val="FF0000"/>
                </a:solidFill>
                <a:latin typeface="Arial"/>
                <a:cs typeface="Arial"/>
              </a:rPr>
              <a:t>1</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49" name="object 49"/>
          <p:cNvSpPr txBox="1"/>
          <p:nvPr/>
        </p:nvSpPr>
        <p:spPr>
          <a:xfrm>
            <a:off x="4551523" y="4428339"/>
            <a:ext cx="537019" cy="279307"/>
          </a:xfrm>
          <a:prstGeom prst="rect">
            <a:avLst/>
          </a:prstGeom>
        </p:spPr>
        <p:txBody>
          <a:bodyPr vert="horz" wrap="square" lIns="0" tIns="0" rIns="0" bIns="0" rtlCol="0">
            <a:spAutoFit/>
          </a:bodyPr>
          <a:lstStyle/>
          <a:p>
            <a:pPr marL="11625"/>
            <a:r>
              <a:rPr sz="824" spc="161" dirty="0">
                <a:latin typeface="Arial"/>
                <a:cs typeface="Arial"/>
              </a:rPr>
              <a:t>01</a:t>
            </a:r>
            <a:r>
              <a:rPr sz="824" spc="161" dirty="0">
                <a:solidFill>
                  <a:srgbClr val="FF0000"/>
                </a:solidFill>
                <a:latin typeface="Arial"/>
                <a:cs typeface="Arial"/>
              </a:rPr>
              <a:t>1</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a:t>
            </a:r>
            <a:r>
              <a:rPr sz="824" spc="155" dirty="0">
                <a:latin typeface="Arial"/>
                <a:cs typeface="Arial"/>
              </a:rPr>
              <a:t>2</a:t>
            </a:r>
            <a:r>
              <a:rPr sz="824" spc="161" dirty="0">
                <a:solidFill>
                  <a:srgbClr val="FF0000"/>
                </a:solidFill>
                <a:latin typeface="Arial"/>
                <a:cs typeface="Arial"/>
              </a:rPr>
              <a:t>1</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50" name="object 50"/>
          <p:cNvSpPr txBox="1"/>
          <p:nvPr/>
        </p:nvSpPr>
        <p:spPr>
          <a:xfrm>
            <a:off x="4551523" y="4833665"/>
            <a:ext cx="537019" cy="279307"/>
          </a:xfrm>
          <a:prstGeom prst="rect">
            <a:avLst/>
          </a:prstGeom>
        </p:spPr>
        <p:txBody>
          <a:bodyPr vert="horz" wrap="square" lIns="0" tIns="0" rIns="0" bIns="0" rtlCol="0">
            <a:spAutoFit/>
          </a:bodyPr>
          <a:lstStyle/>
          <a:p>
            <a:pPr marL="11625"/>
            <a:r>
              <a:rPr sz="824" spc="161" dirty="0">
                <a:latin typeface="Arial"/>
                <a:cs typeface="Arial"/>
              </a:rPr>
              <a:t>02</a:t>
            </a:r>
            <a:r>
              <a:rPr sz="824" spc="161" dirty="0">
                <a:solidFill>
                  <a:srgbClr val="FF0000"/>
                </a:solidFill>
                <a:latin typeface="Arial"/>
                <a:cs typeface="Arial"/>
              </a:rPr>
              <a:t>1</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a:t>
            </a:r>
            <a:r>
              <a:rPr sz="824" spc="155" dirty="0">
                <a:latin typeface="Arial"/>
                <a:cs typeface="Arial"/>
              </a:rPr>
              <a:t>3</a:t>
            </a:r>
            <a:r>
              <a:rPr sz="824" spc="161" dirty="0">
                <a:solidFill>
                  <a:srgbClr val="FF0000"/>
                </a:solidFill>
                <a:latin typeface="Arial"/>
                <a:cs typeface="Arial"/>
              </a:rPr>
              <a:t>1</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51" name="object 51"/>
          <p:cNvSpPr txBox="1"/>
          <p:nvPr/>
        </p:nvSpPr>
        <p:spPr>
          <a:xfrm>
            <a:off x="4551523" y="5238937"/>
            <a:ext cx="537019" cy="126830"/>
          </a:xfrm>
          <a:prstGeom prst="rect">
            <a:avLst/>
          </a:prstGeom>
        </p:spPr>
        <p:txBody>
          <a:bodyPr vert="horz" wrap="square" lIns="0" tIns="0" rIns="0" bIns="0" rtlCol="0">
            <a:spAutoFit/>
          </a:bodyPr>
          <a:lstStyle/>
          <a:p>
            <a:pPr marL="11625"/>
            <a:r>
              <a:rPr sz="824" spc="161" dirty="0">
                <a:latin typeface="Arial"/>
                <a:cs typeface="Arial"/>
              </a:rPr>
              <a:t>03</a:t>
            </a:r>
            <a:r>
              <a:rPr sz="824" spc="161" dirty="0">
                <a:solidFill>
                  <a:srgbClr val="FF0000"/>
                </a:solidFill>
                <a:latin typeface="Arial"/>
                <a:cs typeface="Arial"/>
              </a:rPr>
              <a:t>1</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p:txBody>
      </p:sp>
      <p:sp>
        <p:nvSpPr>
          <p:cNvPr id="52" name="object 52"/>
          <p:cNvSpPr txBox="1"/>
          <p:nvPr/>
        </p:nvSpPr>
        <p:spPr>
          <a:xfrm>
            <a:off x="4551523" y="5615719"/>
            <a:ext cx="537019" cy="126830"/>
          </a:xfrm>
          <a:prstGeom prst="rect">
            <a:avLst/>
          </a:prstGeom>
        </p:spPr>
        <p:txBody>
          <a:bodyPr vert="horz" wrap="square" lIns="0" tIns="0" rIns="0" bIns="0" rtlCol="0">
            <a:spAutoFit/>
          </a:bodyPr>
          <a:lstStyle/>
          <a:p>
            <a:pPr marL="11625"/>
            <a:r>
              <a:rPr sz="824" spc="175" dirty="0">
                <a:latin typeface="Arial"/>
                <a:cs typeface="Arial"/>
              </a:rPr>
              <a:t>FF</a:t>
            </a:r>
            <a:r>
              <a:rPr sz="824" spc="161" dirty="0">
                <a:solidFill>
                  <a:srgbClr val="FF0000"/>
                </a:solidFill>
                <a:latin typeface="Arial"/>
                <a:cs typeface="Arial"/>
              </a:rPr>
              <a:t>1</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53" name="object 53"/>
          <p:cNvSpPr txBox="1"/>
          <p:nvPr/>
        </p:nvSpPr>
        <p:spPr>
          <a:xfrm>
            <a:off x="4536063" y="5865269"/>
            <a:ext cx="552710" cy="126830"/>
          </a:xfrm>
          <a:prstGeom prst="rect">
            <a:avLst/>
          </a:prstGeom>
        </p:spPr>
        <p:txBody>
          <a:bodyPr vert="horz" wrap="square" lIns="0" tIns="0" rIns="0" bIns="0" rtlCol="0">
            <a:spAutoFit/>
          </a:bodyPr>
          <a:lstStyle/>
          <a:p>
            <a:pPr marL="11625"/>
            <a:r>
              <a:rPr sz="824" spc="175" dirty="0">
                <a:latin typeface="Arial"/>
                <a:cs typeface="Arial"/>
              </a:rPr>
              <a:t>FF</a:t>
            </a:r>
            <a:r>
              <a:rPr sz="824" spc="161" dirty="0">
                <a:solidFill>
                  <a:srgbClr val="FF0000"/>
                </a:solidFill>
                <a:latin typeface="Arial"/>
                <a:cs typeface="Arial"/>
              </a:rPr>
              <a:t>1</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p:txBody>
      </p:sp>
      <p:sp>
        <p:nvSpPr>
          <p:cNvPr id="54" name="object 54"/>
          <p:cNvSpPr txBox="1"/>
          <p:nvPr/>
        </p:nvSpPr>
        <p:spPr>
          <a:xfrm>
            <a:off x="6078367" y="3773529"/>
            <a:ext cx="521327" cy="126830"/>
          </a:xfrm>
          <a:prstGeom prst="rect">
            <a:avLst/>
          </a:prstGeom>
        </p:spPr>
        <p:txBody>
          <a:bodyPr vert="horz" wrap="square" lIns="0" tIns="0" rIns="0" bIns="0" rtlCol="0">
            <a:spAutoFit/>
          </a:bodyPr>
          <a:lstStyle/>
          <a:p>
            <a:pPr marL="11625"/>
            <a:r>
              <a:rPr sz="824" spc="161" dirty="0">
                <a:latin typeface="Arial"/>
                <a:cs typeface="Arial"/>
              </a:rPr>
              <a:t>0</a:t>
            </a:r>
            <a:r>
              <a:rPr sz="824" spc="155" dirty="0">
                <a:latin typeface="Arial"/>
                <a:cs typeface="Arial"/>
              </a:rPr>
              <a:t>0</a:t>
            </a:r>
            <a:r>
              <a:rPr sz="824" spc="161" dirty="0">
                <a:solidFill>
                  <a:srgbClr val="FF0000"/>
                </a:solidFill>
                <a:latin typeface="Arial"/>
                <a:cs typeface="Arial"/>
              </a:rPr>
              <a:t>2</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55" name="object 55"/>
          <p:cNvSpPr txBox="1"/>
          <p:nvPr/>
        </p:nvSpPr>
        <p:spPr>
          <a:xfrm>
            <a:off x="6062729" y="4023080"/>
            <a:ext cx="537019" cy="279307"/>
          </a:xfrm>
          <a:prstGeom prst="rect">
            <a:avLst/>
          </a:prstGeom>
        </p:spPr>
        <p:txBody>
          <a:bodyPr vert="horz" wrap="square" lIns="0" tIns="0" rIns="0" bIns="0" rtlCol="0">
            <a:spAutoFit/>
          </a:bodyPr>
          <a:lstStyle/>
          <a:p>
            <a:pPr marL="11625"/>
            <a:r>
              <a:rPr sz="824" spc="161" dirty="0">
                <a:latin typeface="Arial"/>
                <a:cs typeface="Arial"/>
              </a:rPr>
              <a:t>00</a:t>
            </a:r>
            <a:r>
              <a:rPr sz="824" spc="161" dirty="0">
                <a:solidFill>
                  <a:srgbClr val="FF0000"/>
                </a:solidFill>
                <a:latin typeface="Arial"/>
                <a:cs typeface="Arial"/>
              </a:rPr>
              <a:t>2</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a:t>
            </a:r>
            <a:r>
              <a:rPr sz="824" spc="155" dirty="0">
                <a:latin typeface="Arial"/>
                <a:cs typeface="Arial"/>
              </a:rPr>
              <a:t>1</a:t>
            </a:r>
            <a:r>
              <a:rPr sz="824" spc="161" dirty="0">
                <a:solidFill>
                  <a:srgbClr val="FF0000"/>
                </a:solidFill>
                <a:latin typeface="Arial"/>
                <a:cs typeface="Arial"/>
              </a:rPr>
              <a:t>2</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56" name="object 56"/>
          <p:cNvSpPr txBox="1"/>
          <p:nvPr/>
        </p:nvSpPr>
        <p:spPr>
          <a:xfrm>
            <a:off x="6062729" y="4428339"/>
            <a:ext cx="537019" cy="279307"/>
          </a:xfrm>
          <a:prstGeom prst="rect">
            <a:avLst/>
          </a:prstGeom>
        </p:spPr>
        <p:txBody>
          <a:bodyPr vert="horz" wrap="square" lIns="0" tIns="0" rIns="0" bIns="0" rtlCol="0">
            <a:spAutoFit/>
          </a:bodyPr>
          <a:lstStyle/>
          <a:p>
            <a:pPr marL="11625"/>
            <a:r>
              <a:rPr sz="824" spc="161" dirty="0">
                <a:latin typeface="Arial"/>
                <a:cs typeface="Arial"/>
              </a:rPr>
              <a:t>01</a:t>
            </a:r>
            <a:r>
              <a:rPr sz="824" spc="161" dirty="0">
                <a:solidFill>
                  <a:srgbClr val="FF0000"/>
                </a:solidFill>
                <a:latin typeface="Arial"/>
                <a:cs typeface="Arial"/>
              </a:rPr>
              <a:t>2</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a:t>
            </a:r>
            <a:r>
              <a:rPr sz="824" spc="155" dirty="0">
                <a:latin typeface="Arial"/>
                <a:cs typeface="Arial"/>
              </a:rPr>
              <a:t>2</a:t>
            </a:r>
            <a:r>
              <a:rPr sz="824" spc="161" dirty="0">
                <a:solidFill>
                  <a:srgbClr val="FF0000"/>
                </a:solidFill>
                <a:latin typeface="Arial"/>
                <a:cs typeface="Arial"/>
              </a:rPr>
              <a:t>2</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57" name="object 57"/>
          <p:cNvSpPr txBox="1"/>
          <p:nvPr/>
        </p:nvSpPr>
        <p:spPr>
          <a:xfrm>
            <a:off x="6062729" y="4833665"/>
            <a:ext cx="537019" cy="279307"/>
          </a:xfrm>
          <a:prstGeom prst="rect">
            <a:avLst/>
          </a:prstGeom>
        </p:spPr>
        <p:txBody>
          <a:bodyPr vert="horz" wrap="square" lIns="0" tIns="0" rIns="0" bIns="0" rtlCol="0">
            <a:spAutoFit/>
          </a:bodyPr>
          <a:lstStyle/>
          <a:p>
            <a:pPr marL="11625"/>
            <a:r>
              <a:rPr sz="824" spc="161" dirty="0">
                <a:latin typeface="Arial"/>
                <a:cs typeface="Arial"/>
              </a:rPr>
              <a:t>02</a:t>
            </a:r>
            <a:r>
              <a:rPr sz="824" spc="161" dirty="0">
                <a:solidFill>
                  <a:srgbClr val="FF0000"/>
                </a:solidFill>
                <a:latin typeface="Arial"/>
                <a:cs typeface="Arial"/>
              </a:rPr>
              <a:t>2</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a:t>
            </a:r>
            <a:r>
              <a:rPr sz="824" spc="155" dirty="0">
                <a:latin typeface="Arial"/>
                <a:cs typeface="Arial"/>
              </a:rPr>
              <a:t>3</a:t>
            </a:r>
            <a:r>
              <a:rPr sz="824" spc="161" dirty="0">
                <a:solidFill>
                  <a:srgbClr val="FF0000"/>
                </a:solidFill>
                <a:latin typeface="Arial"/>
                <a:cs typeface="Arial"/>
              </a:rPr>
              <a:t>2</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58" name="object 58"/>
          <p:cNvSpPr txBox="1"/>
          <p:nvPr/>
        </p:nvSpPr>
        <p:spPr>
          <a:xfrm>
            <a:off x="6062729" y="5238937"/>
            <a:ext cx="537019" cy="126830"/>
          </a:xfrm>
          <a:prstGeom prst="rect">
            <a:avLst/>
          </a:prstGeom>
        </p:spPr>
        <p:txBody>
          <a:bodyPr vert="horz" wrap="square" lIns="0" tIns="0" rIns="0" bIns="0" rtlCol="0">
            <a:spAutoFit/>
          </a:bodyPr>
          <a:lstStyle/>
          <a:p>
            <a:pPr marL="11625"/>
            <a:r>
              <a:rPr sz="824" spc="161" dirty="0">
                <a:latin typeface="Arial"/>
                <a:cs typeface="Arial"/>
              </a:rPr>
              <a:t>03</a:t>
            </a:r>
            <a:r>
              <a:rPr sz="824" spc="161" dirty="0">
                <a:solidFill>
                  <a:srgbClr val="FF0000"/>
                </a:solidFill>
                <a:latin typeface="Arial"/>
                <a:cs typeface="Arial"/>
              </a:rPr>
              <a:t>2</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p:txBody>
      </p:sp>
      <p:sp>
        <p:nvSpPr>
          <p:cNvPr id="59" name="object 59"/>
          <p:cNvSpPr txBox="1"/>
          <p:nvPr/>
        </p:nvSpPr>
        <p:spPr>
          <a:xfrm>
            <a:off x="6062729" y="5615719"/>
            <a:ext cx="537019" cy="126830"/>
          </a:xfrm>
          <a:prstGeom prst="rect">
            <a:avLst/>
          </a:prstGeom>
        </p:spPr>
        <p:txBody>
          <a:bodyPr vert="horz" wrap="square" lIns="0" tIns="0" rIns="0" bIns="0" rtlCol="0">
            <a:spAutoFit/>
          </a:bodyPr>
          <a:lstStyle/>
          <a:p>
            <a:pPr marL="11625"/>
            <a:r>
              <a:rPr sz="824" spc="175" dirty="0">
                <a:latin typeface="Arial"/>
                <a:cs typeface="Arial"/>
              </a:rPr>
              <a:t>FF</a:t>
            </a:r>
            <a:r>
              <a:rPr sz="824" spc="161" dirty="0">
                <a:solidFill>
                  <a:srgbClr val="FF0000"/>
                </a:solidFill>
                <a:latin typeface="Arial"/>
                <a:cs typeface="Arial"/>
              </a:rPr>
              <a:t>2</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60" name="object 60"/>
          <p:cNvSpPr txBox="1"/>
          <p:nvPr/>
        </p:nvSpPr>
        <p:spPr>
          <a:xfrm>
            <a:off x="6047269" y="5865269"/>
            <a:ext cx="552710" cy="126830"/>
          </a:xfrm>
          <a:prstGeom prst="rect">
            <a:avLst/>
          </a:prstGeom>
        </p:spPr>
        <p:txBody>
          <a:bodyPr vert="horz" wrap="square" lIns="0" tIns="0" rIns="0" bIns="0" rtlCol="0">
            <a:spAutoFit/>
          </a:bodyPr>
          <a:lstStyle/>
          <a:p>
            <a:pPr marL="11625"/>
            <a:r>
              <a:rPr sz="824" spc="175" dirty="0">
                <a:latin typeface="Arial"/>
                <a:cs typeface="Arial"/>
              </a:rPr>
              <a:t>FF</a:t>
            </a:r>
            <a:r>
              <a:rPr sz="824" spc="161" dirty="0">
                <a:solidFill>
                  <a:srgbClr val="FF0000"/>
                </a:solidFill>
                <a:latin typeface="Arial"/>
                <a:cs typeface="Arial"/>
              </a:rPr>
              <a:t>2</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p:txBody>
      </p:sp>
      <p:sp>
        <p:nvSpPr>
          <p:cNvPr id="61" name="object 61"/>
          <p:cNvSpPr txBox="1"/>
          <p:nvPr/>
        </p:nvSpPr>
        <p:spPr>
          <a:xfrm>
            <a:off x="8085372" y="3773529"/>
            <a:ext cx="529463" cy="126830"/>
          </a:xfrm>
          <a:prstGeom prst="rect">
            <a:avLst/>
          </a:prstGeom>
        </p:spPr>
        <p:txBody>
          <a:bodyPr vert="horz" wrap="square" lIns="0" tIns="0" rIns="0" bIns="0" rtlCol="0">
            <a:spAutoFit/>
          </a:bodyPr>
          <a:lstStyle/>
          <a:p>
            <a:pPr marL="11625"/>
            <a:r>
              <a:rPr sz="824" spc="161" dirty="0">
                <a:latin typeface="Arial"/>
                <a:cs typeface="Arial"/>
              </a:rPr>
              <a:t>00</a:t>
            </a:r>
            <a:r>
              <a:rPr sz="824" spc="178" dirty="0">
                <a:solidFill>
                  <a:srgbClr val="FF0000"/>
                </a:solidFill>
                <a:latin typeface="Arial"/>
                <a:cs typeface="Arial"/>
              </a:rPr>
              <a:t>F</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62" name="object 62"/>
          <p:cNvSpPr txBox="1"/>
          <p:nvPr/>
        </p:nvSpPr>
        <p:spPr>
          <a:xfrm>
            <a:off x="8069913" y="4023080"/>
            <a:ext cx="544573" cy="279307"/>
          </a:xfrm>
          <a:prstGeom prst="rect">
            <a:avLst/>
          </a:prstGeom>
        </p:spPr>
        <p:txBody>
          <a:bodyPr vert="horz" wrap="square" lIns="0" tIns="0" rIns="0" bIns="0" rtlCol="0">
            <a:spAutoFit/>
          </a:bodyPr>
          <a:lstStyle/>
          <a:p>
            <a:pPr marL="11625"/>
            <a:r>
              <a:rPr sz="824" spc="161" dirty="0">
                <a:latin typeface="Arial"/>
                <a:cs typeface="Arial"/>
              </a:rPr>
              <a:t>00</a:t>
            </a:r>
            <a:r>
              <a:rPr sz="824" spc="175" dirty="0">
                <a:solidFill>
                  <a:srgbClr val="FF0000"/>
                </a:solidFill>
                <a:latin typeface="Arial"/>
                <a:cs typeface="Arial"/>
              </a:rPr>
              <a:t>F</a:t>
            </a:r>
            <a:r>
              <a:rPr sz="824" spc="175" dirty="0">
                <a:solidFill>
                  <a:srgbClr val="0000FF"/>
                </a:solidFill>
                <a:latin typeface="Arial"/>
                <a:cs typeface="Arial"/>
              </a:rPr>
              <a:t>F</a:t>
            </a:r>
            <a:r>
              <a:rPr sz="824" spc="178" dirty="0">
                <a:solidFill>
                  <a:srgbClr val="0000FF"/>
                </a:solidFill>
                <a:latin typeface="Arial"/>
                <a:cs typeface="Arial"/>
              </a:rPr>
              <a:t>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01</a:t>
            </a:r>
            <a:r>
              <a:rPr sz="824" spc="178" dirty="0">
                <a:solidFill>
                  <a:srgbClr val="FF0000"/>
                </a:solidFill>
                <a:latin typeface="Arial"/>
                <a:cs typeface="Arial"/>
              </a:rPr>
              <a:t>F</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63" name="object 63"/>
          <p:cNvSpPr txBox="1"/>
          <p:nvPr/>
        </p:nvSpPr>
        <p:spPr>
          <a:xfrm>
            <a:off x="8069913" y="4428339"/>
            <a:ext cx="544573" cy="279307"/>
          </a:xfrm>
          <a:prstGeom prst="rect">
            <a:avLst/>
          </a:prstGeom>
        </p:spPr>
        <p:txBody>
          <a:bodyPr vert="horz" wrap="square" lIns="0" tIns="0" rIns="0" bIns="0" rtlCol="0">
            <a:spAutoFit/>
          </a:bodyPr>
          <a:lstStyle/>
          <a:p>
            <a:pPr marL="11625"/>
            <a:r>
              <a:rPr sz="824" spc="161" dirty="0">
                <a:latin typeface="Arial"/>
                <a:cs typeface="Arial"/>
              </a:rPr>
              <a:t>01</a:t>
            </a:r>
            <a:r>
              <a:rPr sz="824" spc="175" dirty="0">
                <a:solidFill>
                  <a:srgbClr val="FF0000"/>
                </a:solidFill>
                <a:latin typeface="Arial"/>
                <a:cs typeface="Arial"/>
              </a:rPr>
              <a:t>F</a:t>
            </a:r>
            <a:r>
              <a:rPr sz="824" spc="175" dirty="0">
                <a:solidFill>
                  <a:srgbClr val="0000FF"/>
                </a:solidFill>
                <a:latin typeface="Arial"/>
                <a:cs typeface="Arial"/>
              </a:rPr>
              <a:t>F</a:t>
            </a:r>
            <a:r>
              <a:rPr sz="824" spc="178" dirty="0">
                <a:solidFill>
                  <a:srgbClr val="0000FF"/>
                </a:solidFill>
                <a:latin typeface="Arial"/>
                <a:cs typeface="Arial"/>
              </a:rPr>
              <a:t>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02</a:t>
            </a:r>
            <a:r>
              <a:rPr sz="824" spc="178" dirty="0">
                <a:solidFill>
                  <a:srgbClr val="FF0000"/>
                </a:solidFill>
                <a:latin typeface="Arial"/>
                <a:cs typeface="Arial"/>
              </a:rPr>
              <a:t>F</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64" name="object 64"/>
          <p:cNvSpPr txBox="1"/>
          <p:nvPr/>
        </p:nvSpPr>
        <p:spPr>
          <a:xfrm>
            <a:off x="8069913" y="4833665"/>
            <a:ext cx="544573" cy="279307"/>
          </a:xfrm>
          <a:prstGeom prst="rect">
            <a:avLst/>
          </a:prstGeom>
        </p:spPr>
        <p:txBody>
          <a:bodyPr vert="horz" wrap="square" lIns="0" tIns="0" rIns="0" bIns="0" rtlCol="0">
            <a:spAutoFit/>
          </a:bodyPr>
          <a:lstStyle/>
          <a:p>
            <a:pPr marL="11625"/>
            <a:r>
              <a:rPr sz="824" spc="161" dirty="0">
                <a:latin typeface="Arial"/>
                <a:cs typeface="Arial"/>
              </a:rPr>
              <a:t>02</a:t>
            </a:r>
            <a:r>
              <a:rPr sz="824" spc="175" dirty="0">
                <a:solidFill>
                  <a:srgbClr val="FF0000"/>
                </a:solidFill>
                <a:latin typeface="Arial"/>
                <a:cs typeface="Arial"/>
              </a:rPr>
              <a:t>F</a:t>
            </a:r>
            <a:r>
              <a:rPr sz="824" spc="175" dirty="0">
                <a:solidFill>
                  <a:srgbClr val="0000FF"/>
                </a:solidFill>
                <a:latin typeface="Arial"/>
                <a:cs typeface="Arial"/>
              </a:rPr>
              <a:t>F</a:t>
            </a:r>
            <a:r>
              <a:rPr sz="824" spc="178" dirty="0">
                <a:solidFill>
                  <a:srgbClr val="0000FF"/>
                </a:solidFill>
                <a:latin typeface="Arial"/>
                <a:cs typeface="Arial"/>
              </a:rPr>
              <a:t>F</a:t>
            </a:r>
            <a:r>
              <a:rPr sz="824" spc="210" dirty="0">
                <a:latin typeface="Arial"/>
                <a:cs typeface="Arial"/>
              </a:rPr>
              <a:t>H</a:t>
            </a:r>
            <a:endParaRPr sz="824">
              <a:latin typeface="Arial"/>
              <a:cs typeface="Arial"/>
            </a:endParaRPr>
          </a:p>
          <a:p>
            <a:pPr marL="26736">
              <a:spcBef>
                <a:spcPts val="237"/>
              </a:spcBef>
            </a:pPr>
            <a:r>
              <a:rPr sz="824" spc="161" dirty="0">
                <a:latin typeface="Arial"/>
                <a:cs typeface="Arial"/>
              </a:rPr>
              <a:t>03</a:t>
            </a:r>
            <a:r>
              <a:rPr sz="824" spc="178" dirty="0">
                <a:solidFill>
                  <a:srgbClr val="FF0000"/>
                </a:solidFill>
                <a:latin typeface="Arial"/>
                <a:cs typeface="Arial"/>
              </a:rPr>
              <a:t>F</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65" name="object 65"/>
          <p:cNvSpPr txBox="1"/>
          <p:nvPr/>
        </p:nvSpPr>
        <p:spPr>
          <a:xfrm>
            <a:off x="8069913" y="5238937"/>
            <a:ext cx="544573" cy="126830"/>
          </a:xfrm>
          <a:prstGeom prst="rect">
            <a:avLst/>
          </a:prstGeom>
        </p:spPr>
        <p:txBody>
          <a:bodyPr vert="horz" wrap="square" lIns="0" tIns="0" rIns="0" bIns="0" rtlCol="0">
            <a:spAutoFit/>
          </a:bodyPr>
          <a:lstStyle/>
          <a:p>
            <a:pPr marL="11625"/>
            <a:r>
              <a:rPr sz="824" spc="161" dirty="0">
                <a:latin typeface="Arial"/>
                <a:cs typeface="Arial"/>
              </a:rPr>
              <a:t>03</a:t>
            </a:r>
            <a:r>
              <a:rPr sz="824" spc="175" dirty="0">
                <a:solidFill>
                  <a:srgbClr val="FF0000"/>
                </a:solidFill>
                <a:latin typeface="Arial"/>
                <a:cs typeface="Arial"/>
              </a:rPr>
              <a:t>F</a:t>
            </a:r>
            <a:r>
              <a:rPr sz="824" spc="175" dirty="0">
                <a:solidFill>
                  <a:srgbClr val="0000FF"/>
                </a:solidFill>
                <a:latin typeface="Arial"/>
                <a:cs typeface="Arial"/>
              </a:rPr>
              <a:t>F</a:t>
            </a:r>
            <a:r>
              <a:rPr sz="824" spc="178" dirty="0">
                <a:solidFill>
                  <a:srgbClr val="0000FF"/>
                </a:solidFill>
                <a:latin typeface="Arial"/>
                <a:cs typeface="Arial"/>
              </a:rPr>
              <a:t>F</a:t>
            </a:r>
            <a:r>
              <a:rPr sz="824" spc="210" dirty="0">
                <a:latin typeface="Arial"/>
                <a:cs typeface="Arial"/>
              </a:rPr>
              <a:t>H</a:t>
            </a:r>
            <a:endParaRPr sz="824">
              <a:latin typeface="Arial"/>
              <a:cs typeface="Arial"/>
            </a:endParaRPr>
          </a:p>
        </p:txBody>
      </p:sp>
      <p:sp>
        <p:nvSpPr>
          <p:cNvPr id="66" name="object 66"/>
          <p:cNvSpPr txBox="1"/>
          <p:nvPr/>
        </p:nvSpPr>
        <p:spPr>
          <a:xfrm>
            <a:off x="8069913" y="5615719"/>
            <a:ext cx="544573" cy="126830"/>
          </a:xfrm>
          <a:prstGeom prst="rect">
            <a:avLst/>
          </a:prstGeom>
        </p:spPr>
        <p:txBody>
          <a:bodyPr vert="horz" wrap="square" lIns="0" tIns="0" rIns="0" bIns="0" rtlCol="0">
            <a:spAutoFit/>
          </a:bodyPr>
          <a:lstStyle/>
          <a:p>
            <a:pPr marL="11625"/>
            <a:r>
              <a:rPr sz="824" spc="175" dirty="0">
                <a:latin typeface="Arial"/>
                <a:cs typeface="Arial"/>
              </a:rPr>
              <a:t>FF</a:t>
            </a:r>
            <a:r>
              <a:rPr sz="824" spc="178" dirty="0">
                <a:solidFill>
                  <a:srgbClr val="FF0000"/>
                </a:solidFill>
                <a:latin typeface="Arial"/>
                <a:cs typeface="Arial"/>
              </a:rPr>
              <a:t>F</a:t>
            </a:r>
            <a:r>
              <a:rPr sz="824" spc="161" dirty="0">
                <a:solidFill>
                  <a:srgbClr val="0000FF"/>
                </a:solidFill>
                <a:latin typeface="Arial"/>
                <a:cs typeface="Arial"/>
              </a:rPr>
              <a:t>00</a:t>
            </a:r>
            <a:r>
              <a:rPr sz="824" spc="210" dirty="0">
                <a:latin typeface="Arial"/>
                <a:cs typeface="Arial"/>
              </a:rPr>
              <a:t>H</a:t>
            </a:r>
            <a:endParaRPr sz="824">
              <a:latin typeface="Arial"/>
              <a:cs typeface="Arial"/>
            </a:endParaRPr>
          </a:p>
        </p:txBody>
      </p:sp>
      <p:sp>
        <p:nvSpPr>
          <p:cNvPr id="67" name="object 67"/>
          <p:cNvSpPr txBox="1"/>
          <p:nvPr/>
        </p:nvSpPr>
        <p:spPr>
          <a:xfrm>
            <a:off x="8054273" y="5865269"/>
            <a:ext cx="560266" cy="126830"/>
          </a:xfrm>
          <a:prstGeom prst="rect">
            <a:avLst/>
          </a:prstGeom>
        </p:spPr>
        <p:txBody>
          <a:bodyPr vert="horz" wrap="square" lIns="0" tIns="0" rIns="0" bIns="0" rtlCol="0">
            <a:spAutoFit/>
          </a:bodyPr>
          <a:lstStyle/>
          <a:p>
            <a:pPr marL="11625"/>
            <a:r>
              <a:rPr sz="824" spc="175" dirty="0">
                <a:latin typeface="Arial"/>
                <a:cs typeface="Arial"/>
              </a:rPr>
              <a:t>F</a:t>
            </a:r>
            <a:r>
              <a:rPr sz="824" spc="178" dirty="0">
                <a:latin typeface="Arial"/>
                <a:cs typeface="Arial"/>
              </a:rPr>
              <a:t>F</a:t>
            </a:r>
            <a:r>
              <a:rPr sz="824" spc="175" dirty="0">
                <a:solidFill>
                  <a:srgbClr val="FF0000"/>
                </a:solidFill>
                <a:latin typeface="Arial"/>
                <a:cs typeface="Arial"/>
              </a:rPr>
              <a:t>F</a:t>
            </a:r>
            <a:r>
              <a:rPr sz="824" spc="175" dirty="0">
                <a:solidFill>
                  <a:srgbClr val="0000FF"/>
                </a:solidFill>
                <a:latin typeface="Arial"/>
                <a:cs typeface="Arial"/>
              </a:rPr>
              <a:t>F</a:t>
            </a:r>
            <a:r>
              <a:rPr sz="824" spc="178" dirty="0">
                <a:solidFill>
                  <a:srgbClr val="0000FF"/>
                </a:solidFill>
                <a:latin typeface="Arial"/>
                <a:cs typeface="Arial"/>
              </a:rPr>
              <a:t>F</a:t>
            </a:r>
            <a:r>
              <a:rPr sz="824" spc="210" dirty="0">
                <a:latin typeface="Arial"/>
                <a:cs typeface="Arial"/>
              </a:rPr>
              <a:t>H</a:t>
            </a:r>
            <a:endParaRPr sz="824">
              <a:latin typeface="Arial"/>
              <a:cs typeface="Arial"/>
            </a:endParaRPr>
          </a:p>
        </p:txBody>
      </p:sp>
      <p:sp>
        <p:nvSpPr>
          <p:cNvPr id="68" name="object 68"/>
          <p:cNvSpPr txBox="1"/>
          <p:nvPr/>
        </p:nvSpPr>
        <p:spPr>
          <a:xfrm>
            <a:off x="2688906" y="5865270"/>
            <a:ext cx="888637" cy="294632"/>
          </a:xfrm>
          <a:prstGeom prst="rect">
            <a:avLst/>
          </a:prstGeom>
        </p:spPr>
        <p:txBody>
          <a:bodyPr vert="horz" wrap="square" lIns="0" tIns="0" rIns="0" bIns="0" rtlCol="0">
            <a:spAutoFit/>
          </a:bodyPr>
          <a:lstStyle/>
          <a:p>
            <a:pPr marL="346989"/>
            <a:r>
              <a:rPr sz="824" spc="175" dirty="0">
                <a:latin typeface="Arial"/>
                <a:cs typeface="Arial"/>
              </a:rPr>
              <a:t>FF</a:t>
            </a:r>
            <a:r>
              <a:rPr sz="824" spc="161" dirty="0">
                <a:solidFill>
                  <a:srgbClr val="FF0000"/>
                </a:solidFill>
                <a:latin typeface="Arial"/>
                <a:cs typeface="Arial"/>
              </a:rPr>
              <a:t>0</a:t>
            </a:r>
            <a:r>
              <a:rPr sz="824" spc="175" dirty="0">
                <a:solidFill>
                  <a:srgbClr val="0000FF"/>
                </a:solidFill>
                <a:latin typeface="Arial"/>
                <a:cs typeface="Arial"/>
              </a:rPr>
              <a:t>FF</a:t>
            </a:r>
            <a:r>
              <a:rPr sz="824" spc="210" dirty="0">
                <a:latin typeface="Arial"/>
                <a:cs typeface="Arial"/>
              </a:rPr>
              <a:t>H</a:t>
            </a:r>
            <a:endParaRPr sz="824">
              <a:latin typeface="Arial"/>
              <a:cs typeface="Arial"/>
            </a:endParaRPr>
          </a:p>
          <a:p>
            <a:pPr marL="11625">
              <a:spcBef>
                <a:spcPts val="115"/>
              </a:spcBef>
            </a:pPr>
            <a:r>
              <a:rPr sz="1007" spc="394" dirty="0">
                <a:solidFill>
                  <a:srgbClr val="FF0000"/>
                </a:solidFill>
                <a:latin typeface="宋体"/>
                <a:cs typeface="宋体"/>
              </a:rPr>
              <a:t>主存</a:t>
            </a:r>
            <a:endParaRPr sz="1007">
              <a:latin typeface="宋体"/>
              <a:cs typeface="宋体"/>
            </a:endParaRPr>
          </a:p>
        </p:txBody>
      </p:sp>
    </p:spTree>
    <p:extLst>
      <p:ext uri="{BB962C8B-B14F-4D97-AF65-F5344CB8AC3E}">
        <p14:creationId xmlns:p14="http://schemas.microsoft.com/office/powerpoint/2010/main" val="549339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6127" y="393108"/>
            <a:ext cx="5397500" cy="359073"/>
          </a:xfrm>
          <a:prstGeom prst="rect">
            <a:avLst/>
          </a:prstGeom>
        </p:spPr>
        <p:txBody>
          <a:bodyPr vert="horz" wrap="square" lIns="0" tIns="0" rIns="0" bIns="0" rtlCol="0" anchor="ctr">
            <a:spAutoFit/>
          </a:bodyPr>
          <a:lstStyle/>
          <a:p>
            <a:pPr marL="12701">
              <a:lnSpc>
                <a:spcPts val="2835"/>
              </a:lnSpc>
            </a:pPr>
            <a:r>
              <a:rPr sz="2400" spc="-5" dirty="0" err="1">
                <a:latin typeface="黑体"/>
                <a:cs typeface="黑体"/>
              </a:rPr>
              <a:t>Cache与主存之间的映射</a:t>
            </a:r>
            <a:r>
              <a:rPr sz="2400" spc="-5" dirty="0">
                <a:latin typeface="黑体"/>
                <a:cs typeface="黑体"/>
              </a:rPr>
              <a:t> </a:t>
            </a:r>
            <a:r>
              <a:rPr sz="2400" spc="-10" dirty="0">
                <a:latin typeface="宋体"/>
                <a:cs typeface="宋体"/>
              </a:rPr>
              <a:t>—</a:t>
            </a:r>
            <a:r>
              <a:rPr sz="2400" spc="35" dirty="0">
                <a:latin typeface="宋体"/>
                <a:cs typeface="宋体"/>
              </a:rPr>
              <a:t> </a:t>
            </a:r>
            <a:r>
              <a:rPr sz="2400" dirty="0">
                <a:latin typeface="黑体"/>
                <a:cs typeface="黑体"/>
              </a:rPr>
              <a:t>组相联</a:t>
            </a:r>
          </a:p>
        </p:txBody>
      </p:sp>
      <p:sp>
        <p:nvSpPr>
          <p:cNvPr id="3" name="object 3"/>
          <p:cNvSpPr/>
          <p:nvPr/>
        </p:nvSpPr>
        <p:spPr>
          <a:xfrm>
            <a:off x="2237039" y="3552203"/>
            <a:ext cx="7703820" cy="2746375"/>
          </a:xfrm>
          <a:custGeom>
            <a:avLst/>
            <a:gdLst/>
            <a:ahLst/>
            <a:cxnLst/>
            <a:rect l="l" t="t" r="r" b="b"/>
            <a:pathLst>
              <a:path w="7703820" h="2746375">
                <a:moveTo>
                  <a:pt x="0" y="2746178"/>
                </a:moveTo>
                <a:lnTo>
                  <a:pt x="7703653" y="2746178"/>
                </a:lnTo>
                <a:lnTo>
                  <a:pt x="7703653" y="0"/>
                </a:lnTo>
                <a:lnTo>
                  <a:pt x="0" y="0"/>
                </a:lnTo>
                <a:lnTo>
                  <a:pt x="0" y="2746178"/>
                </a:lnTo>
                <a:close/>
              </a:path>
            </a:pathLst>
          </a:custGeom>
          <a:solidFill>
            <a:srgbClr val="D1FDBD"/>
          </a:solidFill>
        </p:spPr>
        <p:txBody>
          <a:bodyPr wrap="square" lIns="0" tIns="0" rIns="0" bIns="0" rtlCol="0"/>
          <a:lstStyle/>
          <a:p>
            <a:endParaRPr/>
          </a:p>
        </p:txBody>
      </p:sp>
      <p:sp>
        <p:nvSpPr>
          <p:cNvPr id="4" name="object 4"/>
          <p:cNvSpPr/>
          <p:nvPr/>
        </p:nvSpPr>
        <p:spPr>
          <a:xfrm>
            <a:off x="2237039" y="3552204"/>
            <a:ext cx="7703820" cy="2746375"/>
          </a:xfrm>
          <a:custGeom>
            <a:avLst/>
            <a:gdLst/>
            <a:ahLst/>
            <a:cxnLst/>
            <a:rect l="l" t="t" r="r" b="b"/>
            <a:pathLst>
              <a:path w="7703820" h="2746375">
                <a:moveTo>
                  <a:pt x="0" y="2746178"/>
                </a:moveTo>
                <a:lnTo>
                  <a:pt x="7703653" y="2746178"/>
                </a:lnTo>
                <a:lnTo>
                  <a:pt x="7703653" y="0"/>
                </a:lnTo>
                <a:lnTo>
                  <a:pt x="0" y="0"/>
                </a:lnTo>
                <a:lnTo>
                  <a:pt x="0" y="2746178"/>
                </a:lnTo>
                <a:close/>
              </a:path>
            </a:pathLst>
          </a:custGeom>
          <a:ln w="10416">
            <a:solidFill>
              <a:srgbClr val="000000"/>
            </a:solidFill>
          </a:ln>
        </p:spPr>
        <p:txBody>
          <a:bodyPr wrap="square" lIns="0" tIns="0" rIns="0" bIns="0" rtlCol="0"/>
          <a:lstStyle/>
          <a:p>
            <a:endParaRPr/>
          </a:p>
        </p:txBody>
      </p:sp>
      <p:sp>
        <p:nvSpPr>
          <p:cNvPr id="5" name="object 5"/>
          <p:cNvSpPr/>
          <p:nvPr/>
        </p:nvSpPr>
        <p:spPr>
          <a:xfrm>
            <a:off x="2237039" y="1002249"/>
            <a:ext cx="7703820" cy="2157730"/>
          </a:xfrm>
          <a:custGeom>
            <a:avLst/>
            <a:gdLst/>
            <a:ahLst/>
            <a:cxnLst/>
            <a:rect l="l" t="t" r="r" b="b"/>
            <a:pathLst>
              <a:path w="7703820" h="2157730">
                <a:moveTo>
                  <a:pt x="0" y="2157721"/>
                </a:moveTo>
                <a:lnTo>
                  <a:pt x="7703653" y="2157721"/>
                </a:lnTo>
                <a:lnTo>
                  <a:pt x="7703653" y="0"/>
                </a:lnTo>
                <a:lnTo>
                  <a:pt x="0" y="0"/>
                </a:lnTo>
                <a:lnTo>
                  <a:pt x="0" y="2157721"/>
                </a:lnTo>
                <a:close/>
              </a:path>
            </a:pathLst>
          </a:custGeom>
          <a:solidFill>
            <a:srgbClr val="F8FCD0"/>
          </a:solidFill>
        </p:spPr>
        <p:txBody>
          <a:bodyPr wrap="square" lIns="0" tIns="0" rIns="0" bIns="0" rtlCol="0"/>
          <a:lstStyle/>
          <a:p>
            <a:endParaRPr/>
          </a:p>
        </p:txBody>
      </p:sp>
      <p:sp>
        <p:nvSpPr>
          <p:cNvPr id="6" name="object 6"/>
          <p:cNvSpPr/>
          <p:nvPr/>
        </p:nvSpPr>
        <p:spPr>
          <a:xfrm>
            <a:off x="2237039" y="1002249"/>
            <a:ext cx="7703820" cy="2157730"/>
          </a:xfrm>
          <a:custGeom>
            <a:avLst/>
            <a:gdLst/>
            <a:ahLst/>
            <a:cxnLst/>
            <a:rect l="l" t="t" r="r" b="b"/>
            <a:pathLst>
              <a:path w="7703820" h="2157730">
                <a:moveTo>
                  <a:pt x="0" y="2157721"/>
                </a:moveTo>
                <a:lnTo>
                  <a:pt x="7703653" y="2157721"/>
                </a:lnTo>
                <a:lnTo>
                  <a:pt x="7703653" y="0"/>
                </a:lnTo>
                <a:lnTo>
                  <a:pt x="0" y="0"/>
                </a:lnTo>
                <a:lnTo>
                  <a:pt x="0" y="2157721"/>
                </a:lnTo>
                <a:close/>
              </a:path>
            </a:pathLst>
          </a:custGeom>
          <a:ln w="10256">
            <a:solidFill>
              <a:srgbClr val="000000"/>
            </a:solidFill>
          </a:ln>
        </p:spPr>
        <p:txBody>
          <a:bodyPr wrap="square" lIns="0" tIns="0" rIns="0" bIns="0" rtlCol="0"/>
          <a:lstStyle/>
          <a:p>
            <a:endParaRPr/>
          </a:p>
        </p:txBody>
      </p:sp>
      <p:sp>
        <p:nvSpPr>
          <p:cNvPr id="7" name="object 7"/>
          <p:cNvSpPr/>
          <p:nvPr/>
        </p:nvSpPr>
        <p:spPr>
          <a:xfrm>
            <a:off x="7781010" y="1590705"/>
            <a:ext cx="412750" cy="0"/>
          </a:xfrm>
          <a:custGeom>
            <a:avLst/>
            <a:gdLst/>
            <a:ahLst/>
            <a:cxnLst/>
            <a:rect l="l" t="t" r="r" b="b"/>
            <a:pathLst>
              <a:path w="412750">
                <a:moveTo>
                  <a:pt x="0" y="0"/>
                </a:moveTo>
                <a:lnTo>
                  <a:pt x="412699" y="0"/>
                </a:lnTo>
              </a:path>
            </a:pathLst>
          </a:custGeom>
          <a:ln w="9964">
            <a:solidFill>
              <a:srgbClr val="000000"/>
            </a:solidFill>
            <a:prstDash val="dot"/>
          </a:ln>
        </p:spPr>
        <p:txBody>
          <a:bodyPr wrap="square" lIns="0" tIns="0" rIns="0" bIns="0" rtlCol="0"/>
          <a:lstStyle/>
          <a:p>
            <a:endParaRPr/>
          </a:p>
        </p:txBody>
      </p:sp>
      <p:sp>
        <p:nvSpPr>
          <p:cNvPr id="8" name="object 8"/>
          <p:cNvSpPr/>
          <p:nvPr/>
        </p:nvSpPr>
        <p:spPr>
          <a:xfrm>
            <a:off x="7781010" y="1983056"/>
            <a:ext cx="412750" cy="0"/>
          </a:xfrm>
          <a:custGeom>
            <a:avLst/>
            <a:gdLst/>
            <a:ahLst/>
            <a:cxnLst/>
            <a:rect l="l" t="t" r="r" b="b"/>
            <a:pathLst>
              <a:path w="412750">
                <a:moveTo>
                  <a:pt x="0" y="0"/>
                </a:moveTo>
                <a:lnTo>
                  <a:pt x="412699" y="0"/>
                </a:lnTo>
              </a:path>
            </a:pathLst>
          </a:custGeom>
          <a:ln w="9964">
            <a:solidFill>
              <a:srgbClr val="000000"/>
            </a:solidFill>
            <a:prstDash val="dot"/>
          </a:ln>
        </p:spPr>
        <p:txBody>
          <a:bodyPr wrap="square" lIns="0" tIns="0" rIns="0" bIns="0" rtlCol="0"/>
          <a:lstStyle/>
          <a:p>
            <a:endParaRPr/>
          </a:p>
        </p:txBody>
      </p:sp>
      <p:sp>
        <p:nvSpPr>
          <p:cNvPr id="9" name="object 9"/>
          <p:cNvSpPr/>
          <p:nvPr/>
        </p:nvSpPr>
        <p:spPr>
          <a:xfrm>
            <a:off x="7781010" y="2375407"/>
            <a:ext cx="412750" cy="0"/>
          </a:xfrm>
          <a:custGeom>
            <a:avLst/>
            <a:gdLst/>
            <a:ahLst/>
            <a:cxnLst/>
            <a:rect l="l" t="t" r="r" b="b"/>
            <a:pathLst>
              <a:path w="412750">
                <a:moveTo>
                  <a:pt x="0" y="0"/>
                </a:moveTo>
                <a:lnTo>
                  <a:pt x="412699" y="0"/>
                </a:lnTo>
              </a:path>
            </a:pathLst>
          </a:custGeom>
          <a:ln w="9964">
            <a:solidFill>
              <a:srgbClr val="000000"/>
            </a:solidFill>
            <a:prstDash val="dot"/>
          </a:ln>
        </p:spPr>
        <p:txBody>
          <a:bodyPr wrap="square" lIns="0" tIns="0" rIns="0" bIns="0" rtlCol="0"/>
          <a:lstStyle/>
          <a:p>
            <a:endParaRPr/>
          </a:p>
        </p:txBody>
      </p:sp>
      <p:graphicFrame>
        <p:nvGraphicFramePr>
          <p:cNvPr id="10" name="object 10"/>
          <p:cNvGraphicFramePr>
            <a:graphicFrameLocks noGrp="1"/>
          </p:cNvGraphicFramePr>
          <p:nvPr/>
        </p:nvGraphicFramePr>
        <p:xfrm>
          <a:off x="2919266" y="1389055"/>
          <a:ext cx="1238097" cy="1571206"/>
        </p:xfrm>
        <a:graphic>
          <a:graphicData uri="http://schemas.openxmlformats.org/drawingml/2006/table">
            <a:tbl>
              <a:tblPr firstRow="1" bandRow="1">
                <a:tableStyleId>{2D5ABB26-0587-4C30-8999-92F81FD0307C}</a:tableStyleId>
              </a:tblPr>
              <a:tblGrid>
                <a:gridCol w="412699">
                  <a:extLst>
                    <a:ext uri="{9D8B030D-6E8A-4147-A177-3AD203B41FA5}">
                      <a16:colId xmlns:a16="http://schemas.microsoft.com/office/drawing/2014/main" val="20000"/>
                    </a:ext>
                  </a:extLst>
                </a:gridCol>
                <a:gridCol w="825398">
                  <a:extLst>
                    <a:ext uri="{9D8B030D-6E8A-4147-A177-3AD203B41FA5}">
                      <a16:colId xmlns:a16="http://schemas.microsoft.com/office/drawing/2014/main" val="20001"/>
                    </a:ext>
                  </a:extLst>
                </a:gridCol>
              </a:tblGrid>
              <a:tr h="98066">
                <a:tc>
                  <a:txBody>
                    <a:bodyPr/>
                    <a:lstStyle/>
                    <a:p>
                      <a:pPr marL="142240">
                        <a:lnSpc>
                          <a:spcPts val="670"/>
                        </a:lnSpc>
                      </a:pPr>
                      <a:r>
                        <a:rPr sz="600" b="1" spc="130" dirty="0">
                          <a:solidFill>
                            <a:srgbClr val="FF0000"/>
                          </a:solidFill>
                          <a:latin typeface="Times New Roman"/>
                          <a:cs typeface="Times New Roman"/>
                        </a:rPr>
                        <a:t>03</a:t>
                      </a:r>
                      <a:endParaRPr sz="600">
                        <a:latin typeface="Times New Roman"/>
                        <a:cs typeface="Times New Roman"/>
                      </a:endParaRPr>
                    </a:p>
                  </a:txBody>
                  <a:tcPr marL="0" marR="0" marT="0" marB="0">
                    <a:lnL w="10365">
                      <a:solidFill>
                        <a:srgbClr val="000000"/>
                      </a:solidFill>
                      <a:prstDash val="solid"/>
                    </a:lnL>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800000"/>
                    </a:solidFill>
                  </a:tcPr>
                </a:tc>
                <a:extLst>
                  <a:ext uri="{0D108BD9-81ED-4DB2-BD59-A6C34878D82A}">
                    <a16:rowId xmlns:a16="http://schemas.microsoft.com/office/drawing/2014/main" val="10000"/>
                  </a:ext>
                </a:extLst>
              </a:tr>
              <a:tr h="29418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800000"/>
                    </a:solidFill>
                  </a:tcPr>
                </a:tc>
                <a:extLst>
                  <a:ext uri="{0D108BD9-81ED-4DB2-BD59-A6C34878D82A}">
                    <a16:rowId xmlns:a16="http://schemas.microsoft.com/office/drawing/2014/main" val="10001"/>
                  </a:ext>
                </a:extLst>
              </a:tr>
              <a:tr h="99060">
                <a:tc>
                  <a:txBody>
                    <a:bodyPr/>
                    <a:lstStyle/>
                    <a:p>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FFFF00"/>
                    </a:solidFill>
                  </a:tcPr>
                </a:tc>
                <a:extLst>
                  <a:ext uri="{0D108BD9-81ED-4DB2-BD59-A6C34878D82A}">
                    <a16:rowId xmlns:a16="http://schemas.microsoft.com/office/drawing/2014/main" val="10002"/>
                  </a:ext>
                </a:extLst>
              </a:tr>
              <a:tr h="29425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FFFF00"/>
                    </a:solidFill>
                  </a:tcPr>
                </a:tc>
                <a:extLst>
                  <a:ext uri="{0D108BD9-81ED-4DB2-BD59-A6C34878D82A}">
                    <a16:rowId xmlns:a16="http://schemas.microsoft.com/office/drawing/2014/main" val="10003"/>
                  </a:ext>
                </a:extLst>
              </a:tr>
              <a:tr h="98094">
                <a:tc>
                  <a:txBody>
                    <a:bodyPr/>
                    <a:lstStyle/>
                    <a:p>
                      <a:pPr marL="134620">
                        <a:lnSpc>
                          <a:spcPts val="670"/>
                        </a:lnSpc>
                      </a:pPr>
                      <a:r>
                        <a:rPr sz="600" b="1" spc="160" dirty="0">
                          <a:solidFill>
                            <a:srgbClr val="FF0000"/>
                          </a:solidFill>
                          <a:latin typeface="Times New Roman"/>
                          <a:cs typeface="Times New Roman"/>
                        </a:rPr>
                        <a:t>FF</a:t>
                      </a:r>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339966"/>
                    </a:solidFill>
                  </a:tcPr>
                </a:tc>
                <a:extLst>
                  <a:ext uri="{0D108BD9-81ED-4DB2-BD59-A6C34878D82A}">
                    <a16:rowId xmlns:a16="http://schemas.microsoft.com/office/drawing/2014/main" val="10004"/>
                  </a:ext>
                </a:extLst>
              </a:tr>
              <a:tr h="29425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339966"/>
                    </a:solidFill>
                  </a:tcPr>
                </a:tc>
                <a:extLst>
                  <a:ext uri="{0D108BD9-81ED-4DB2-BD59-A6C34878D82A}">
                    <a16:rowId xmlns:a16="http://schemas.microsoft.com/office/drawing/2014/main" val="10005"/>
                  </a:ext>
                </a:extLst>
              </a:tr>
              <a:tr h="99060">
                <a:tc>
                  <a:txBody>
                    <a:bodyPr/>
                    <a:lstStyle/>
                    <a:p>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FFFF00"/>
                    </a:solidFill>
                  </a:tcPr>
                </a:tc>
                <a:extLst>
                  <a:ext uri="{0D108BD9-81ED-4DB2-BD59-A6C34878D82A}">
                    <a16:rowId xmlns:a16="http://schemas.microsoft.com/office/drawing/2014/main" val="10006"/>
                  </a:ext>
                </a:extLst>
              </a:tr>
              <a:tr h="294228">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FFFF00"/>
                    </a:solidFill>
                  </a:tcPr>
                </a:tc>
                <a:extLst>
                  <a:ext uri="{0D108BD9-81ED-4DB2-BD59-A6C34878D82A}">
                    <a16:rowId xmlns:a16="http://schemas.microsoft.com/office/drawing/2014/main" val="10007"/>
                  </a:ext>
                </a:extLst>
              </a:tr>
            </a:tbl>
          </a:graphicData>
        </a:graphic>
      </p:graphicFrame>
      <p:graphicFrame>
        <p:nvGraphicFramePr>
          <p:cNvPr id="11" name="object 11"/>
          <p:cNvGraphicFramePr>
            <a:graphicFrameLocks noGrp="1"/>
          </p:cNvGraphicFramePr>
          <p:nvPr/>
        </p:nvGraphicFramePr>
        <p:xfrm>
          <a:off x="4570101" y="1389056"/>
          <a:ext cx="1238097" cy="1572131"/>
        </p:xfrm>
        <a:graphic>
          <a:graphicData uri="http://schemas.openxmlformats.org/drawingml/2006/table">
            <a:tbl>
              <a:tblPr firstRow="1" bandRow="1">
                <a:tableStyleId>{2D5ABB26-0587-4C30-8999-92F81FD0307C}</a:tableStyleId>
              </a:tblPr>
              <a:tblGrid>
                <a:gridCol w="412699">
                  <a:extLst>
                    <a:ext uri="{9D8B030D-6E8A-4147-A177-3AD203B41FA5}">
                      <a16:colId xmlns:a16="http://schemas.microsoft.com/office/drawing/2014/main" val="20000"/>
                    </a:ext>
                  </a:extLst>
                </a:gridCol>
                <a:gridCol w="825398">
                  <a:extLst>
                    <a:ext uri="{9D8B030D-6E8A-4147-A177-3AD203B41FA5}">
                      <a16:colId xmlns:a16="http://schemas.microsoft.com/office/drawing/2014/main" val="20001"/>
                    </a:ext>
                  </a:extLst>
                </a:gridCol>
              </a:tblGrid>
              <a:tr h="99060">
                <a:tc>
                  <a:txBody>
                    <a:bodyPr/>
                    <a:lstStyle/>
                    <a:p>
                      <a:endParaRPr sz="600">
                        <a:latin typeface="Times New Roman"/>
                        <a:cs typeface="Times New Roman"/>
                      </a:endParaRPr>
                    </a:p>
                  </a:txBody>
                  <a:tcPr marL="0" marR="0" marT="0" marB="0">
                    <a:lnL w="10365">
                      <a:solidFill>
                        <a:srgbClr val="000000"/>
                      </a:solidFill>
                      <a:prstDash val="solid"/>
                    </a:lnL>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CCFFFF"/>
                    </a:solidFill>
                  </a:tcPr>
                </a:tc>
                <a:extLst>
                  <a:ext uri="{0D108BD9-81ED-4DB2-BD59-A6C34878D82A}">
                    <a16:rowId xmlns:a16="http://schemas.microsoft.com/office/drawing/2014/main" val="10000"/>
                  </a:ext>
                </a:extLst>
              </a:tr>
              <a:tr h="29418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CCFFFF"/>
                    </a:solidFill>
                  </a:tcPr>
                </a:tc>
                <a:extLst>
                  <a:ext uri="{0D108BD9-81ED-4DB2-BD59-A6C34878D82A}">
                    <a16:rowId xmlns:a16="http://schemas.microsoft.com/office/drawing/2014/main" val="10001"/>
                  </a:ext>
                </a:extLst>
              </a:tr>
              <a:tr h="98025">
                <a:tc>
                  <a:txBody>
                    <a:bodyPr/>
                    <a:lstStyle/>
                    <a:p>
                      <a:pPr marL="4445" algn="ctr">
                        <a:lnSpc>
                          <a:spcPts val="670"/>
                        </a:lnSpc>
                      </a:pPr>
                      <a:r>
                        <a:rPr sz="600" b="1" spc="130" dirty="0">
                          <a:solidFill>
                            <a:srgbClr val="FF0000"/>
                          </a:solidFill>
                          <a:latin typeface="Times New Roman"/>
                          <a:cs typeface="Times New Roman"/>
                        </a:rPr>
                        <a:t>01</a:t>
                      </a:r>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666699"/>
                    </a:solidFill>
                  </a:tcPr>
                </a:tc>
                <a:extLst>
                  <a:ext uri="{0D108BD9-81ED-4DB2-BD59-A6C34878D82A}">
                    <a16:rowId xmlns:a16="http://schemas.microsoft.com/office/drawing/2014/main" val="10002"/>
                  </a:ext>
                </a:extLst>
              </a:tr>
              <a:tr h="29425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666699"/>
                    </a:solidFill>
                  </a:tcPr>
                </a:tc>
                <a:extLst>
                  <a:ext uri="{0D108BD9-81ED-4DB2-BD59-A6C34878D82A}">
                    <a16:rowId xmlns:a16="http://schemas.microsoft.com/office/drawing/2014/main" val="10003"/>
                  </a:ext>
                </a:extLst>
              </a:tr>
              <a:tr h="99060">
                <a:tc>
                  <a:txBody>
                    <a:bodyPr/>
                    <a:lstStyle/>
                    <a:p>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CCFFFF"/>
                    </a:solidFill>
                  </a:tcPr>
                </a:tc>
                <a:extLst>
                  <a:ext uri="{0D108BD9-81ED-4DB2-BD59-A6C34878D82A}">
                    <a16:rowId xmlns:a16="http://schemas.microsoft.com/office/drawing/2014/main" val="10004"/>
                  </a:ext>
                </a:extLst>
              </a:tr>
              <a:tr h="29425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CCFFFF"/>
                    </a:solidFill>
                  </a:tcPr>
                </a:tc>
                <a:extLst>
                  <a:ext uri="{0D108BD9-81ED-4DB2-BD59-A6C34878D82A}">
                    <a16:rowId xmlns:a16="http://schemas.microsoft.com/office/drawing/2014/main" val="10005"/>
                  </a:ext>
                </a:extLst>
              </a:tr>
              <a:tr h="99060">
                <a:tc>
                  <a:txBody>
                    <a:bodyPr/>
                    <a:lstStyle/>
                    <a:p>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CCFFFF"/>
                    </a:solidFill>
                  </a:tcPr>
                </a:tc>
                <a:extLst>
                  <a:ext uri="{0D108BD9-81ED-4DB2-BD59-A6C34878D82A}">
                    <a16:rowId xmlns:a16="http://schemas.microsoft.com/office/drawing/2014/main" val="10006"/>
                  </a:ext>
                </a:extLst>
              </a:tr>
              <a:tr h="294228">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CCFFFF"/>
                    </a:solidFill>
                  </a:tcPr>
                </a:tc>
                <a:extLst>
                  <a:ext uri="{0D108BD9-81ED-4DB2-BD59-A6C34878D82A}">
                    <a16:rowId xmlns:a16="http://schemas.microsoft.com/office/drawing/2014/main" val="10007"/>
                  </a:ext>
                </a:extLst>
              </a:tr>
            </a:tbl>
          </a:graphicData>
        </a:graphic>
      </p:graphicFrame>
      <p:graphicFrame>
        <p:nvGraphicFramePr>
          <p:cNvPr id="12" name="object 12"/>
          <p:cNvGraphicFramePr>
            <a:graphicFrameLocks noGrp="1"/>
          </p:cNvGraphicFramePr>
          <p:nvPr/>
        </p:nvGraphicFramePr>
        <p:xfrm>
          <a:off x="6220897" y="1389055"/>
          <a:ext cx="1238097" cy="1571206"/>
        </p:xfrm>
        <a:graphic>
          <a:graphicData uri="http://schemas.openxmlformats.org/drawingml/2006/table">
            <a:tbl>
              <a:tblPr firstRow="1" bandRow="1">
                <a:tableStyleId>{2D5ABB26-0587-4C30-8999-92F81FD0307C}</a:tableStyleId>
              </a:tblPr>
              <a:tblGrid>
                <a:gridCol w="412699">
                  <a:extLst>
                    <a:ext uri="{9D8B030D-6E8A-4147-A177-3AD203B41FA5}">
                      <a16:colId xmlns:a16="http://schemas.microsoft.com/office/drawing/2014/main" val="20000"/>
                    </a:ext>
                  </a:extLst>
                </a:gridCol>
                <a:gridCol w="825398">
                  <a:extLst>
                    <a:ext uri="{9D8B030D-6E8A-4147-A177-3AD203B41FA5}">
                      <a16:colId xmlns:a16="http://schemas.microsoft.com/office/drawing/2014/main" val="20001"/>
                    </a:ext>
                  </a:extLst>
                </a:gridCol>
              </a:tblGrid>
              <a:tr h="98066">
                <a:tc>
                  <a:txBody>
                    <a:bodyPr/>
                    <a:lstStyle/>
                    <a:p>
                      <a:pPr marL="142240">
                        <a:lnSpc>
                          <a:spcPts val="670"/>
                        </a:lnSpc>
                      </a:pPr>
                      <a:r>
                        <a:rPr sz="600" b="1" spc="130" dirty="0">
                          <a:solidFill>
                            <a:srgbClr val="FF0000"/>
                          </a:solidFill>
                          <a:latin typeface="Times New Roman"/>
                          <a:cs typeface="Times New Roman"/>
                        </a:rPr>
                        <a:t>02</a:t>
                      </a:r>
                      <a:endParaRPr sz="600">
                        <a:latin typeface="Times New Roman"/>
                        <a:cs typeface="Times New Roman"/>
                      </a:endParaRPr>
                    </a:p>
                  </a:txBody>
                  <a:tcPr marL="0" marR="0" marT="0" marB="0">
                    <a:lnL w="10365">
                      <a:solidFill>
                        <a:srgbClr val="000000"/>
                      </a:solidFill>
                      <a:prstDash val="solid"/>
                    </a:lnL>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808000"/>
                    </a:solidFill>
                  </a:tcPr>
                </a:tc>
                <a:extLst>
                  <a:ext uri="{0D108BD9-81ED-4DB2-BD59-A6C34878D82A}">
                    <a16:rowId xmlns:a16="http://schemas.microsoft.com/office/drawing/2014/main" val="10000"/>
                  </a:ext>
                </a:extLst>
              </a:tr>
              <a:tr h="29418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808000"/>
                    </a:solidFill>
                  </a:tcPr>
                </a:tc>
                <a:extLst>
                  <a:ext uri="{0D108BD9-81ED-4DB2-BD59-A6C34878D82A}">
                    <a16:rowId xmlns:a16="http://schemas.microsoft.com/office/drawing/2014/main" val="10001"/>
                  </a:ext>
                </a:extLst>
              </a:tr>
              <a:tr h="99060">
                <a:tc>
                  <a:txBody>
                    <a:bodyPr/>
                    <a:lstStyle/>
                    <a:p>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EBDFDD"/>
                    </a:solidFill>
                  </a:tcPr>
                </a:tc>
                <a:extLst>
                  <a:ext uri="{0D108BD9-81ED-4DB2-BD59-A6C34878D82A}">
                    <a16:rowId xmlns:a16="http://schemas.microsoft.com/office/drawing/2014/main" val="10002"/>
                  </a:ext>
                </a:extLst>
              </a:tr>
              <a:tr h="29425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EBDFDD"/>
                    </a:solidFill>
                  </a:tcPr>
                </a:tc>
                <a:extLst>
                  <a:ext uri="{0D108BD9-81ED-4DB2-BD59-A6C34878D82A}">
                    <a16:rowId xmlns:a16="http://schemas.microsoft.com/office/drawing/2014/main" val="10003"/>
                  </a:ext>
                </a:extLst>
              </a:tr>
              <a:tr h="99060">
                <a:tc>
                  <a:txBody>
                    <a:bodyPr/>
                    <a:lstStyle/>
                    <a:p>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EBDFDD"/>
                    </a:solidFill>
                  </a:tcPr>
                </a:tc>
                <a:extLst>
                  <a:ext uri="{0D108BD9-81ED-4DB2-BD59-A6C34878D82A}">
                    <a16:rowId xmlns:a16="http://schemas.microsoft.com/office/drawing/2014/main" val="10004"/>
                  </a:ext>
                </a:extLst>
              </a:tr>
              <a:tr h="29425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EBDFDD"/>
                    </a:solidFill>
                  </a:tcPr>
                </a:tc>
                <a:extLst>
                  <a:ext uri="{0D108BD9-81ED-4DB2-BD59-A6C34878D82A}">
                    <a16:rowId xmlns:a16="http://schemas.microsoft.com/office/drawing/2014/main" val="10005"/>
                  </a:ext>
                </a:extLst>
              </a:tr>
              <a:tr h="98094">
                <a:tc>
                  <a:txBody>
                    <a:bodyPr/>
                    <a:lstStyle/>
                    <a:p>
                      <a:pPr marL="147320">
                        <a:lnSpc>
                          <a:spcPts val="670"/>
                        </a:lnSpc>
                      </a:pPr>
                      <a:r>
                        <a:rPr sz="600" b="1" spc="130" dirty="0">
                          <a:solidFill>
                            <a:srgbClr val="FF0000"/>
                          </a:solidFill>
                          <a:latin typeface="Times New Roman"/>
                          <a:cs typeface="Times New Roman"/>
                        </a:rPr>
                        <a:t>03</a:t>
                      </a:r>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0000FF"/>
                    </a:solidFill>
                  </a:tcPr>
                </a:tc>
                <a:extLst>
                  <a:ext uri="{0D108BD9-81ED-4DB2-BD59-A6C34878D82A}">
                    <a16:rowId xmlns:a16="http://schemas.microsoft.com/office/drawing/2014/main" val="10006"/>
                  </a:ext>
                </a:extLst>
              </a:tr>
              <a:tr h="294228">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0000FF"/>
                    </a:solidFill>
                  </a:tcPr>
                </a:tc>
                <a:extLst>
                  <a:ext uri="{0D108BD9-81ED-4DB2-BD59-A6C34878D82A}">
                    <a16:rowId xmlns:a16="http://schemas.microsoft.com/office/drawing/2014/main" val="10007"/>
                  </a:ext>
                </a:extLst>
              </a:tr>
            </a:tbl>
          </a:graphicData>
        </a:graphic>
      </p:graphicFrame>
      <p:graphicFrame>
        <p:nvGraphicFramePr>
          <p:cNvPr id="13" name="object 13"/>
          <p:cNvGraphicFramePr>
            <a:graphicFrameLocks noGrp="1"/>
          </p:cNvGraphicFramePr>
          <p:nvPr/>
        </p:nvGraphicFramePr>
        <p:xfrm>
          <a:off x="8421830" y="1389055"/>
          <a:ext cx="1238097" cy="1573166"/>
        </p:xfrm>
        <a:graphic>
          <a:graphicData uri="http://schemas.openxmlformats.org/drawingml/2006/table">
            <a:tbl>
              <a:tblPr firstRow="1" bandRow="1">
                <a:tableStyleId>{2D5ABB26-0587-4C30-8999-92F81FD0307C}</a:tableStyleId>
              </a:tblPr>
              <a:tblGrid>
                <a:gridCol w="412699">
                  <a:extLst>
                    <a:ext uri="{9D8B030D-6E8A-4147-A177-3AD203B41FA5}">
                      <a16:colId xmlns:a16="http://schemas.microsoft.com/office/drawing/2014/main" val="20000"/>
                    </a:ext>
                  </a:extLst>
                </a:gridCol>
                <a:gridCol w="825398">
                  <a:extLst>
                    <a:ext uri="{9D8B030D-6E8A-4147-A177-3AD203B41FA5}">
                      <a16:colId xmlns:a16="http://schemas.microsoft.com/office/drawing/2014/main" val="20001"/>
                    </a:ext>
                  </a:extLst>
                </a:gridCol>
              </a:tblGrid>
              <a:tr h="99060">
                <a:tc>
                  <a:txBody>
                    <a:bodyPr/>
                    <a:lstStyle/>
                    <a:p>
                      <a:endParaRPr sz="600">
                        <a:latin typeface="Times New Roman"/>
                        <a:cs typeface="Times New Roman"/>
                      </a:endParaRPr>
                    </a:p>
                  </a:txBody>
                  <a:tcPr marL="0" marR="0" marT="0" marB="0">
                    <a:lnL w="10365">
                      <a:solidFill>
                        <a:srgbClr val="000000"/>
                      </a:solidFill>
                      <a:prstDash val="solid"/>
                    </a:lnL>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DAD9EB"/>
                    </a:solidFill>
                  </a:tcPr>
                </a:tc>
                <a:extLst>
                  <a:ext uri="{0D108BD9-81ED-4DB2-BD59-A6C34878D82A}">
                    <a16:rowId xmlns:a16="http://schemas.microsoft.com/office/drawing/2014/main" val="10000"/>
                  </a:ext>
                </a:extLst>
              </a:tr>
              <a:tr h="29418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DAD9EB"/>
                    </a:solidFill>
                  </a:tcPr>
                </a:tc>
                <a:extLst>
                  <a:ext uri="{0D108BD9-81ED-4DB2-BD59-A6C34878D82A}">
                    <a16:rowId xmlns:a16="http://schemas.microsoft.com/office/drawing/2014/main" val="10001"/>
                  </a:ext>
                </a:extLst>
              </a:tr>
              <a:tr h="99060">
                <a:tc>
                  <a:txBody>
                    <a:bodyPr/>
                    <a:lstStyle/>
                    <a:p>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DAD9EB"/>
                    </a:solidFill>
                  </a:tcPr>
                </a:tc>
                <a:extLst>
                  <a:ext uri="{0D108BD9-81ED-4DB2-BD59-A6C34878D82A}">
                    <a16:rowId xmlns:a16="http://schemas.microsoft.com/office/drawing/2014/main" val="10002"/>
                  </a:ext>
                </a:extLst>
              </a:tr>
              <a:tr h="29425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DAD9EB"/>
                    </a:solidFill>
                  </a:tcPr>
                </a:tc>
                <a:extLst>
                  <a:ext uri="{0D108BD9-81ED-4DB2-BD59-A6C34878D82A}">
                    <a16:rowId xmlns:a16="http://schemas.microsoft.com/office/drawing/2014/main" val="10003"/>
                  </a:ext>
                </a:extLst>
              </a:tr>
              <a:tr h="99060">
                <a:tc>
                  <a:txBody>
                    <a:bodyPr/>
                    <a:lstStyle/>
                    <a:p>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DAD9EB"/>
                    </a:solidFill>
                  </a:tcPr>
                </a:tc>
                <a:extLst>
                  <a:ext uri="{0D108BD9-81ED-4DB2-BD59-A6C34878D82A}">
                    <a16:rowId xmlns:a16="http://schemas.microsoft.com/office/drawing/2014/main" val="10004"/>
                  </a:ext>
                </a:extLst>
              </a:tr>
              <a:tr h="294256">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lnB w="10365">
                      <a:solidFill>
                        <a:srgbClr val="000000"/>
                      </a:solidFill>
                      <a:prstDash val="solid"/>
                    </a:lnB>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DAD9EB"/>
                    </a:solidFill>
                  </a:tcPr>
                </a:tc>
                <a:extLst>
                  <a:ext uri="{0D108BD9-81ED-4DB2-BD59-A6C34878D82A}">
                    <a16:rowId xmlns:a16="http://schemas.microsoft.com/office/drawing/2014/main" val="10005"/>
                  </a:ext>
                </a:extLst>
              </a:tr>
              <a:tr h="99060">
                <a:tc>
                  <a:txBody>
                    <a:bodyPr/>
                    <a:lstStyle/>
                    <a:p>
                      <a:endParaRPr sz="600">
                        <a:latin typeface="Times New Roman"/>
                        <a:cs typeface="Times New Roman"/>
                      </a:endParaRPr>
                    </a:p>
                  </a:txBody>
                  <a:tcPr marL="0" marR="0" marT="0" marB="0">
                    <a:lnR w="10365">
                      <a:solidFill>
                        <a:srgbClr val="000000"/>
                      </a:solidFill>
                      <a:prstDash val="solid"/>
                    </a:lnR>
                    <a:lnT w="10365">
                      <a:solidFill>
                        <a:srgbClr val="000000"/>
                      </a:solidFill>
                      <a:prstDash val="solid"/>
                    </a:lnT>
                    <a:lnB w="10365">
                      <a:solidFill>
                        <a:srgbClr val="000000"/>
                      </a:solidFill>
                      <a:prstDash val="solid"/>
                    </a:lnB>
                    <a:solidFill>
                      <a:srgbClr val="FFFFFF"/>
                    </a:solidFill>
                  </a:tcPr>
                </a:tc>
                <a:tc rowSpan="2">
                  <a:txBody>
                    <a:bodyPr/>
                    <a:lstStyle/>
                    <a:p>
                      <a:endParaRPr sz="600">
                        <a:latin typeface="Times New Roman"/>
                        <a:cs typeface="Times New Roman"/>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DAD9EB"/>
                    </a:solidFill>
                  </a:tcPr>
                </a:tc>
                <a:extLst>
                  <a:ext uri="{0D108BD9-81ED-4DB2-BD59-A6C34878D82A}">
                    <a16:rowId xmlns:a16="http://schemas.microsoft.com/office/drawing/2014/main" val="10006"/>
                  </a:ext>
                </a:extLst>
              </a:tr>
              <a:tr h="294228">
                <a:tc>
                  <a:txBody>
                    <a:bodyPr/>
                    <a:lstStyle/>
                    <a:p>
                      <a:endParaRPr sz="600">
                        <a:latin typeface="Times New Roman"/>
                        <a:cs typeface="Times New Roman"/>
                      </a:endParaRPr>
                    </a:p>
                  </a:txBody>
                  <a:tcPr marL="0" marR="0" marT="0" marB="0">
                    <a:lnR w="11198">
                      <a:solidFill>
                        <a:srgbClr val="000000"/>
                      </a:solidFill>
                      <a:prstDash val="solid"/>
                    </a:lnR>
                    <a:lnT w="10365">
                      <a:solidFill>
                        <a:srgbClr val="000000"/>
                      </a:solidFill>
                      <a:prstDash val="solid"/>
                    </a:lnT>
                    <a:solidFill>
                      <a:srgbClr val="F8FCD0"/>
                    </a:solidFill>
                  </a:tcPr>
                </a:tc>
                <a:tc vMerge="1">
                  <a:txBody>
                    <a:bodyPr/>
                    <a:lstStyle/>
                    <a:p>
                      <a:endParaRPr/>
                    </a:p>
                  </a:txBody>
                  <a:tcPr marL="0" marR="0" marT="0" marB="0">
                    <a:lnL w="10365">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DAD9EB"/>
                    </a:solidFill>
                  </a:tcPr>
                </a:tc>
                <a:extLst>
                  <a:ext uri="{0D108BD9-81ED-4DB2-BD59-A6C34878D82A}">
                    <a16:rowId xmlns:a16="http://schemas.microsoft.com/office/drawing/2014/main" val="10007"/>
                  </a:ext>
                </a:extLst>
              </a:tr>
            </a:tbl>
          </a:graphicData>
        </a:graphic>
      </p:graphicFrame>
      <p:sp>
        <p:nvSpPr>
          <p:cNvPr id="14" name="object 14"/>
          <p:cNvSpPr/>
          <p:nvPr/>
        </p:nvSpPr>
        <p:spPr>
          <a:xfrm>
            <a:off x="7781010" y="2767619"/>
            <a:ext cx="412750" cy="0"/>
          </a:xfrm>
          <a:custGeom>
            <a:avLst/>
            <a:gdLst/>
            <a:ahLst/>
            <a:cxnLst/>
            <a:rect l="l" t="t" r="r" b="b"/>
            <a:pathLst>
              <a:path w="412750">
                <a:moveTo>
                  <a:pt x="0" y="0"/>
                </a:moveTo>
                <a:lnTo>
                  <a:pt x="412699" y="0"/>
                </a:lnTo>
              </a:path>
            </a:pathLst>
          </a:custGeom>
          <a:ln w="9964">
            <a:solidFill>
              <a:srgbClr val="000000"/>
            </a:solidFill>
            <a:prstDash val="dot"/>
          </a:ln>
        </p:spPr>
        <p:txBody>
          <a:bodyPr wrap="square" lIns="0" tIns="0" rIns="0" bIns="0" rtlCol="0"/>
          <a:lstStyle/>
          <a:p>
            <a:endParaRPr/>
          </a:p>
        </p:txBody>
      </p:sp>
      <p:graphicFrame>
        <p:nvGraphicFramePr>
          <p:cNvPr id="15" name="object 15"/>
          <p:cNvGraphicFramePr>
            <a:graphicFrameLocks noGrp="1"/>
          </p:cNvGraphicFramePr>
          <p:nvPr/>
        </p:nvGraphicFramePr>
        <p:xfrm>
          <a:off x="8834530" y="3742884"/>
          <a:ext cx="825398" cy="1686829"/>
        </p:xfrm>
        <a:graphic>
          <a:graphicData uri="http://schemas.openxmlformats.org/drawingml/2006/table">
            <a:tbl>
              <a:tblPr firstRow="1" bandRow="1">
                <a:tableStyleId>{2D5ABB26-0587-4C30-8999-92F81FD0307C}</a:tableStyleId>
              </a:tblPr>
              <a:tblGrid>
                <a:gridCol w="825398">
                  <a:extLst>
                    <a:ext uri="{9D8B030D-6E8A-4147-A177-3AD203B41FA5}">
                      <a16:colId xmlns:a16="http://schemas.microsoft.com/office/drawing/2014/main" val="20000"/>
                    </a:ext>
                  </a:extLst>
                </a:gridCol>
              </a:tblGrid>
              <a:tr h="411906">
                <a:tc>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11198">
                      <a:solidFill>
                        <a:srgbClr val="000000"/>
                      </a:solidFill>
                      <a:prstDash val="solid"/>
                    </a:lnT>
                    <a:lnB w="50420">
                      <a:solidFill>
                        <a:srgbClr val="000000"/>
                      </a:solidFill>
                      <a:prstDash val="solid"/>
                    </a:lnB>
                    <a:solidFill>
                      <a:srgbClr val="DAD9EB"/>
                    </a:solidFill>
                  </a:tcPr>
                </a:tc>
                <a:extLst>
                  <a:ext uri="{0D108BD9-81ED-4DB2-BD59-A6C34878D82A}">
                    <a16:rowId xmlns:a16="http://schemas.microsoft.com/office/drawing/2014/main" val="10000"/>
                  </a:ext>
                </a:extLst>
              </a:tr>
              <a:tr h="431502">
                <a:tc>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420">
                      <a:solidFill>
                        <a:srgbClr val="000000"/>
                      </a:solidFill>
                      <a:prstDash val="solid"/>
                    </a:lnT>
                    <a:lnB w="50392">
                      <a:solidFill>
                        <a:srgbClr val="000000"/>
                      </a:solidFill>
                      <a:prstDash val="solid"/>
                    </a:lnB>
                    <a:solidFill>
                      <a:srgbClr val="DAD9EB"/>
                    </a:solidFill>
                  </a:tcPr>
                </a:tc>
                <a:extLst>
                  <a:ext uri="{0D108BD9-81ED-4DB2-BD59-A6C34878D82A}">
                    <a16:rowId xmlns:a16="http://schemas.microsoft.com/office/drawing/2014/main" val="10001"/>
                  </a:ext>
                </a:extLst>
              </a:tr>
              <a:tr h="431509">
                <a:tc>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392">
                      <a:solidFill>
                        <a:srgbClr val="000000"/>
                      </a:solidFill>
                      <a:prstDash val="solid"/>
                    </a:lnT>
                    <a:lnB w="50434">
                      <a:solidFill>
                        <a:srgbClr val="000000"/>
                      </a:solidFill>
                      <a:prstDash val="solid"/>
                    </a:lnB>
                    <a:solidFill>
                      <a:srgbClr val="DAD9EB"/>
                    </a:solidFill>
                  </a:tcPr>
                </a:tc>
                <a:extLst>
                  <a:ext uri="{0D108BD9-81ED-4DB2-BD59-A6C34878D82A}">
                    <a16:rowId xmlns:a16="http://schemas.microsoft.com/office/drawing/2014/main" val="10002"/>
                  </a:ext>
                </a:extLst>
              </a:tr>
              <a:tr h="411912">
                <a:tc>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434">
                      <a:solidFill>
                        <a:srgbClr val="000000"/>
                      </a:solidFill>
                      <a:prstDash val="solid"/>
                    </a:lnT>
                    <a:lnB w="11198">
                      <a:solidFill>
                        <a:srgbClr val="000000"/>
                      </a:solidFill>
                      <a:prstDash val="solid"/>
                    </a:lnB>
                    <a:solidFill>
                      <a:srgbClr val="DAD9EB"/>
                    </a:solidFill>
                  </a:tcPr>
                </a:tc>
                <a:extLst>
                  <a:ext uri="{0D108BD9-81ED-4DB2-BD59-A6C34878D82A}">
                    <a16:rowId xmlns:a16="http://schemas.microsoft.com/office/drawing/2014/main" val="10003"/>
                  </a:ext>
                </a:extLst>
              </a:tr>
            </a:tbl>
          </a:graphicData>
        </a:graphic>
      </p:graphicFrame>
      <p:sp>
        <p:nvSpPr>
          <p:cNvPr id="16" name="object 16"/>
          <p:cNvSpPr/>
          <p:nvPr/>
        </p:nvSpPr>
        <p:spPr>
          <a:xfrm>
            <a:off x="8840130" y="5709932"/>
            <a:ext cx="825500" cy="392430"/>
          </a:xfrm>
          <a:custGeom>
            <a:avLst/>
            <a:gdLst/>
            <a:ahLst/>
            <a:cxnLst/>
            <a:rect l="l" t="t" r="r" b="b"/>
            <a:pathLst>
              <a:path w="825500" h="392429">
                <a:moveTo>
                  <a:pt x="0" y="392295"/>
                </a:moveTo>
                <a:lnTo>
                  <a:pt x="825398" y="392295"/>
                </a:lnTo>
                <a:lnTo>
                  <a:pt x="825398" y="0"/>
                </a:lnTo>
                <a:lnTo>
                  <a:pt x="0" y="0"/>
                </a:lnTo>
                <a:lnTo>
                  <a:pt x="0" y="392295"/>
                </a:lnTo>
                <a:close/>
              </a:path>
            </a:pathLst>
          </a:custGeom>
          <a:solidFill>
            <a:srgbClr val="DAD9EB"/>
          </a:solidFill>
        </p:spPr>
        <p:txBody>
          <a:bodyPr wrap="square" lIns="0" tIns="0" rIns="0" bIns="0" rtlCol="0"/>
          <a:lstStyle/>
          <a:p>
            <a:endParaRPr/>
          </a:p>
        </p:txBody>
      </p:sp>
      <p:sp>
        <p:nvSpPr>
          <p:cNvPr id="17" name="object 17"/>
          <p:cNvSpPr/>
          <p:nvPr/>
        </p:nvSpPr>
        <p:spPr>
          <a:xfrm>
            <a:off x="8840130" y="5709932"/>
            <a:ext cx="825500" cy="392430"/>
          </a:xfrm>
          <a:custGeom>
            <a:avLst/>
            <a:gdLst/>
            <a:ahLst/>
            <a:cxnLst/>
            <a:rect l="l" t="t" r="r" b="b"/>
            <a:pathLst>
              <a:path w="825500" h="392429">
                <a:moveTo>
                  <a:pt x="0" y="392295"/>
                </a:moveTo>
                <a:lnTo>
                  <a:pt x="825398" y="392295"/>
                </a:lnTo>
                <a:lnTo>
                  <a:pt x="825398" y="0"/>
                </a:lnTo>
                <a:lnTo>
                  <a:pt x="0" y="0"/>
                </a:lnTo>
                <a:lnTo>
                  <a:pt x="0" y="392295"/>
                </a:lnTo>
                <a:close/>
              </a:path>
            </a:pathLst>
          </a:custGeom>
          <a:ln w="10703">
            <a:solidFill>
              <a:srgbClr val="000000"/>
            </a:solidFill>
          </a:ln>
        </p:spPr>
        <p:txBody>
          <a:bodyPr wrap="square" lIns="0" tIns="0" rIns="0" bIns="0" rtlCol="0"/>
          <a:lstStyle/>
          <a:p>
            <a:endParaRPr/>
          </a:p>
        </p:txBody>
      </p:sp>
      <p:graphicFrame>
        <p:nvGraphicFramePr>
          <p:cNvPr id="18" name="object 18"/>
          <p:cNvGraphicFramePr>
            <a:graphicFrameLocks noGrp="1"/>
          </p:cNvGraphicFramePr>
          <p:nvPr/>
        </p:nvGraphicFramePr>
        <p:xfrm>
          <a:off x="3331964" y="3742884"/>
          <a:ext cx="825398" cy="2353741"/>
        </p:xfrm>
        <a:graphic>
          <a:graphicData uri="http://schemas.openxmlformats.org/drawingml/2006/table">
            <a:tbl>
              <a:tblPr firstRow="1" bandRow="1">
                <a:tableStyleId>{2D5ABB26-0587-4C30-8999-92F81FD0307C}</a:tableStyleId>
              </a:tblPr>
              <a:tblGrid>
                <a:gridCol w="412699">
                  <a:extLst>
                    <a:ext uri="{9D8B030D-6E8A-4147-A177-3AD203B41FA5}">
                      <a16:colId xmlns:a16="http://schemas.microsoft.com/office/drawing/2014/main" val="20000"/>
                    </a:ext>
                  </a:extLst>
                </a:gridCol>
                <a:gridCol w="412699">
                  <a:extLst>
                    <a:ext uri="{9D8B030D-6E8A-4147-A177-3AD203B41FA5}">
                      <a16:colId xmlns:a16="http://schemas.microsoft.com/office/drawing/2014/main" val="20001"/>
                    </a:ext>
                  </a:extLst>
                </a:gridCol>
              </a:tblGrid>
              <a:tr h="411906">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11198">
                      <a:solidFill>
                        <a:srgbClr val="000000"/>
                      </a:solidFill>
                      <a:prstDash val="solid"/>
                    </a:lnT>
                    <a:lnB w="50420">
                      <a:solidFill>
                        <a:srgbClr val="000000"/>
                      </a:solidFill>
                      <a:prstDash val="solid"/>
                    </a:lnB>
                    <a:solidFill>
                      <a:srgbClr val="FFFF00"/>
                    </a:solidFill>
                  </a:tcPr>
                </a:tc>
                <a:tc hMerge="1">
                  <a:txBody>
                    <a:bodyPr/>
                    <a:lstStyle/>
                    <a:p>
                      <a:endParaRPr/>
                    </a:p>
                  </a:txBody>
                  <a:tcPr marL="0" marR="0" marT="0" marB="0"/>
                </a:tc>
                <a:extLst>
                  <a:ext uri="{0D108BD9-81ED-4DB2-BD59-A6C34878D82A}">
                    <a16:rowId xmlns:a16="http://schemas.microsoft.com/office/drawing/2014/main" val="10000"/>
                  </a:ext>
                </a:extLst>
              </a:tr>
              <a:tr h="431502">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420">
                      <a:solidFill>
                        <a:srgbClr val="000000"/>
                      </a:solidFill>
                      <a:prstDash val="solid"/>
                    </a:lnT>
                    <a:lnB w="50392">
                      <a:solidFill>
                        <a:srgbClr val="000000"/>
                      </a:solidFill>
                      <a:prstDash val="solid"/>
                    </a:lnB>
                    <a:solidFill>
                      <a:srgbClr val="FFFF00"/>
                    </a:solidFill>
                  </a:tcPr>
                </a:tc>
                <a:tc hMerge="1">
                  <a:txBody>
                    <a:bodyPr/>
                    <a:lstStyle/>
                    <a:p>
                      <a:endParaRPr/>
                    </a:p>
                  </a:txBody>
                  <a:tcPr marL="0" marR="0" marT="0" marB="0"/>
                </a:tc>
                <a:extLst>
                  <a:ext uri="{0D108BD9-81ED-4DB2-BD59-A6C34878D82A}">
                    <a16:rowId xmlns:a16="http://schemas.microsoft.com/office/drawing/2014/main" val="10001"/>
                  </a:ext>
                </a:extLst>
              </a:tr>
              <a:tr h="431509">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392">
                      <a:solidFill>
                        <a:srgbClr val="000000"/>
                      </a:solidFill>
                      <a:prstDash val="solid"/>
                    </a:lnT>
                    <a:lnB w="50434">
                      <a:solidFill>
                        <a:srgbClr val="000000"/>
                      </a:solidFill>
                      <a:prstDash val="solid"/>
                    </a:lnB>
                    <a:solidFill>
                      <a:srgbClr val="FFFF00"/>
                    </a:solidFill>
                  </a:tcPr>
                </a:tc>
                <a:tc hMerge="1">
                  <a:txBody>
                    <a:bodyPr/>
                    <a:lstStyle/>
                    <a:p>
                      <a:endParaRPr/>
                    </a:p>
                  </a:txBody>
                  <a:tcPr marL="0" marR="0" marT="0" marB="0"/>
                </a:tc>
                <a:extLst>
                  <a:ext uri="{0D108BD9-81ED-4DB2-BD59-A6C34878D82A}">
                    <a16:rowId xmlns:a16="http://schemas.microsoft.com/office/drawing/2014/main" val="10002"/>
                  </a:ext>
                </a:extLst>
              </a:tr>
              <a:tr h="411912">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434">
                      <a:solidFill>
                        <a:srgbClr val="000000"/>
                      </a:solidFill>
                      <a:prstDash val="solid"/>
                    </a:lnT>
                    <a:lnB w="11198">
                      <a:solidFill>
                        <a:srgbClr val="000000"/>
                      </a:solidFill>
                      <a:prstDash val="solid"/>
                    </a:lnB>
                    <a:solidFill>
                      <a:srgbClr val="800000"/>
                    </a:solidFill>
                  </a:tcPr>
                </a:tc>
                <a:tc hMerge="1">
                  <a:txBody>
                    <a:bodyPr/>
                    <a:lstStyle/>
                    <a:p>
                      <a:endParaRPr/>
                    </a:p>
                  </a:txBody>
                  <a:tcPr marL="0" marR="0" marT="0" marB="0"/>
                </a:tc>
                <a:extLst>
                  <a:ext uri="{0D108BD9-81ED-4DB2-BD59-A6C34878D82A}">
                    <a16:rowId xmlns:a16="http://schemas.microsoft.com/office/drawing/2014/main" val="10003"/>
                  </a:ext>
                </a:extLst>
              </a:tr>
              <a:tr h="274617">
                <a:tc>
                  <a:txBody>
                    <a:bodyPr/>
                    <a:lstStyle/>
                    <a:p>
                      <a:endParaRPr sz="600">
                        <a:latin typeface="Times New Roman"/>
                        <a:cs typeface="Times New Roman"/>
                      </a:endParaRPr>
                    </a:p>
                  </a:txBody>
                  <a:tcPr marL="0" marR="0" marT="0" marB="0">
                    <a:lnR w="13976">
                      <a:solidFill>
                        <a:srgbClr val="000000"/>
                      </a:solidFill>
                      <a:prstDash val="solid"/>
                    </a:lnR>
                    <a:lnT w="11198">
                      <a:solidFill>
                        <a:srgbClr val="000000"/>
                      </a:solidFill>
                      <a:prstDash val="solid"/>
                    </a:lnT>
                    <a:lnB w="11198">
                      <a:solidFill>
                        <a:srgbClr val="000000"/>
                      </a:solidFill>
                      <a:prstDash val="solid"/>
                    </a:lnB>
                    <a:solidFill>
                      <a:srgbClr val="D1FDBD"/>
                    </a:solidFill>
                  </a:tcPr>
                </a:tc>
                <a:tc>
                  <a:txBody>
                    <a:bodyPr/>
                    <a:lstStyle/>
                    <a:p>
                      <a:endParaRPr sz="600">
                        <a:latin typeface="Times New Roman"/>
                        <a:cs typeface="Times New Roman"/>
                      </a:endParaRPr>
                    </a:p>
                  </a:txBody>
                  <a:tcPr marL="0" marR="0" marT="0" marB="0">
                    <a:lnL w="13976">
                      <a:solidFill>
                        <a:srgbClr val="000000"/>
                      </a:solidFill>
                      <a:prstDash val="solid"/>
                    </a:lnL>
                    <a:lnT w="11198">
                      <a:solidFill>
                        <a:srgbClr val="000000"/>
                      </a:solidFill>
                      <a:prstDash val="solid"/>
                    </a:lnT>
                    <a:lnB w="11198">
                      <a:solidFill>
                        <a:srgbClr val="000000"/>
                      </a:solidFill>
                      <a:prstDash val="solid"/>
                    </a:lnB>
                    <a:solidFill>
                      <a:srgbClr val="D1FDBD"/>
                    </a:solidFill>
                  </a:tcPr>
                </a:tc>
                <a:extLst>
                  <a:ext uri="{0D108BD9-81ED-4DB2-BD59-A6C34878D82A}">
                    <a16:rowId xmlns:a16="http://schemas.microsoft.com/office/drawing/2014/main" val="10004"/>
                  </a:ext>
                </a:extLst>
              </a:tr>
              <a:tr h="392295">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339966"/>
                    </a:solidFil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graphicFrame>
        <p:nvGraphicFramePr>
          <p:cNvPr id="19" name="object 19"/>
          <p:cNvGraphicFramePr>
            <a:graphicFrameLocks noGrp="1"/>
          </p:cNvGraphicFramePr>
          <p:nvPr/>
        </p:nvGraphicFramePr>
        <p:xfrm>
          <a:off x="4982800" y="3742884"/>
          <a:ext cx="825398" cy="2353741"/>
        </p:xfrm>
        <a:graphic>
          <a:graphicData uri="http://schemas.openxmlformats.org/drawingml/2006/table">
            <a:tbl>
              <a:tblPr firstRow="1" bandRow="1">
                <a:tableStyleId>{2D5ABB26-0587-4C30-8999-92F81FD0307C}</a:tableStyleId>
              </a:tblPr>
              <a:tblGrid>
                <a:gridCol w="412699">
                  <a:extLst>
                    <a:ext uri="{9D8B030D-6E8A-4147-A177-3AD203B41FA5}">
                      <a16:colId xmlns:a16="http://schemas.microsoft.com/office/drawing/2014/main" val="20000"/>
                    </a:ext>
                  </a:extLst>
                </a:gridCol>
                <a:gridCol w="412699">
                  <a:extLst>
                    <a:ext uri="{9D8B030D-6E8A-4147-A177-3AD203B41FA5}">
                      <a16:colId xmlns:a16="http://schemas.microsoft.com/office/drawing/2014/main" val="20001"/>
                    </a:ext>
                  </a:extLst>
                </a:gridCol>
              </a:tblGrid>
              <a:tr h="411906">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11198">
                      <a:solidFill>
                        <a:srgbClr val="000000"/>
                      </a:solidFill>
                      <a:prstDash val="solid"/>
                    </a:lnT>
                    <a:lnB w="50420">
                      <a:solidFill>
                        <a:srgbClr val="000000"/>
                      </a:solidFill>
                      <a:prstDash val="solid"/>
                    </a:lnB>
                    <a:solidFill>
                      <a:srgbClr val="CCFFFF"/>
                    </a:solidFill>
                  </a:tcPr>
                </a:tc>
                <a:tc hMerge="1">
                  <a:txBody>
                    <a:bodyPr/>
                    <a:lstStyle/>
                    <a:p>
                      <a:endParaRPr/>
                    </a:p>
                  </a:txBody>
                  <a:tcPr marL="0" marR="0" marT="0" marB="0"/>
                </a:tc>
                <a:extLst>
                  <a:ext uri="{0D108BD9-81ED-4DB2-BD59-A6C34878D82A}">
                    <a16:rowId xmlns:a16="http://schemas.microsoft.com/office/drawing/2014/main" val="10000"/>
                  </a:ext>
                </a:extLst>
              </a:tr>
              <a:tr h="431502">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420">
                      <a:solidFill>
                        <a:srgbClr val="000000"/>
                      </a:solidFill>
                      <a:prstDash val="solid"/>
                    </a:lnT>
                    <a:lnB w="50392">
                      <a:solidFill>
                        <a:srgbClr val="000000"/>
                      </a:solidFill>
                      <a:prstDash val="solid"/>
                    </a:lnB>
                    <a:solidFill>
                      <a:srgbClr val="666699"/>
                    </a:solidFill>
                  </a:tcPr>
                </a:tc>
                <a:tc hMerge="1">
                  <a:txBody>
                    <a:bodyPr/>
                    <a:lstStyle/>
                    <a:p>
                      <a:endParaRPr/>
                    </a:p>
                  </a:txBody>
                  <a:tcPr marL="0" marR="0" marT="0" marB="0"/>
                </a:tc>
                <a:extLst>
                  <a:ext uri="{0D108BD9-81ED-4DB2-BD59-A6C34878D82A}">
                    <a16:rowId xmlns:a16="http://schemas.microsoft.com/office/drawing/2014/main" val="10001"/>
                  </a:ext>
                </a:extLst>
              </a:tr>
              <a:tr h="431509">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392">
                      <a:solidFill>
                        <a:srgbClr val="000000"/>
                      </a:solidFill>
                      <a:prstDash val="solid"/>
                    </a:lnT>
                    <a:lnB w="50434">
                      <a:solidFill>
                        <a:srgbClr val="000000"/>
                      </a:solidFill>
                      <a:prstDash val="solid"/>
                    </a:lnB>
                    <a:solidFill>
                      <a:srgbClr val="CCFFFF"/>
                    </a:solidFill>
                  </a:tcPr>
                </a:tc>
                <a:tc hMerge="1">
                  <a:txBody>
                    <a:bodyPr/>
                    <a:lstStyle/>
                    <a:p>
                      <a:endParaRPr/>
                    </a:p>
                  </a:txBody>
                  <a:tcPr marL="0" marR="0" marT="0" marB="0"/>
                </a:tc>
                <a:extLst>
                  <a:ext uri="{0D108BD9-81ED-4DB2-BD59-A6C34878D82A}">
                    <a16:rowId xmlns:a16="http://schemas.microsoft.com/office/drawing/2014/main" val="10002"/>
                  </a:ext>
                </a:extLst>
              </a:tr>
              <a:tr h="411912">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434">
                      <a:solidFill>
                        <a:srgbClr val="000000"/>
                      </a:solidFill>
                      <a:prstDash val="solid"/>
                    </a:lnT>
                    <a:lnB w="11198">
                      <a:solidFill>
                        <a:srgbClr val="000000"/>
                      </a:solidFill>
                      <a:prstDash val="solid"/>
                    </a:lnB>
                    <a:solidFill>
                      <a:srgbClr val="CCFFFF"/>
                    </a:solidFill>
                  </a:tcPr>
                </a:tc>
                <a:tc hMerge="1">
                  <a:txBody>
                    <a:bodyPr/>
                    <a:lstStyle/>
                    <a:p>
                      <a:endParaRPr/>
                    </a:p>
                  </a:txBody>
                  <a:tcPr marL="0" marR="0" marT="0" marB="0"/>
                </a:tc>
                <a:extLst>
                  <a:ext uri="{0D108BD9-81ED-4DB2-BD59-A6C34878D82A}">
                    <a16:rowId xmlns:a16="http://schemas.microsoft.com/office/drawing/2014/main" val="10003"/>
                  </a:ext>
                </a:extLst>
              </a:tr>
              <a:tr h="274617">
                <a:tc>
                  <a:txBody>
                    <a:bodyPr/>
                    <a:lstStyle/>
                    <a:p>
                      <a:endParaRPr sz="600">
                        <a:latin typeface="Times New Roman"/>
                        <a:cs typeface="Times New Roman"/>
                      </a:endParaRPr>
                    </a:p>
                  </a:txBody>
                  <a:tcPr marL="0" marR="0" marT="0" marB="0">
                    <a:lnR w="13976">
                      <a:solidFill>
                        <a:srgbClr val="000000"/>
                      </a:solidFill>
                      <a:prstDash val="solid"/>
                    </a:lnR>
                    <a:lnT w="11198">
                      <a:solidFill>
                        <a:srgbClr val="000000"/>
                      </a:solidFill>
                      <a:prstDash val="solid"/>
                    </a:lnT>
                    <a:lnB w="11198">
                      <a:solidFill>
                        <a:srgbClr val="000000"/>
                      </a:solidFill>
                      <a:prstDash val="solid"/>
                    </a:lnB>
                    <a:solidFill>
                      <a:srgbClr val="D1FDBD"/>
                    </a:solidFill>
                  </a:tcPr>
                </a:tc>
                <a:tc>
                  <a:txBody>
                    <a:bodyPr/>
                    <a:lstStyle/>
                    <a:p>
                      <a:endParaRPr sz="600">
                        <a:latin typeface="Times New Roman"/>
                        <a:cs typeface="Times New Roman"/>
                      </a:endParaRPr>
                    </a:p>
                  </a:txBody>
                  <a:tcPr marL="0" marR="0" marT="0" marB="0">
                    <a:lnL w="13976">
                      <a:solidFill>
                        <a:srgbClr val="000000"/>
                      </a:solidFill>
                      <a:prstDash val="solid"/>
                    </a:lnL>
                    <a:lnT w="11198">
                      <a:solidFill>
                        <a:srgbClr val="000000"/>
                      </a:solidFill>
                      <a:prstDash val="solid"/>
                    </a:lnT>
                    <a:lnB w="11198">
                      <a:solidFill>
                        <a:srgbClr val="000000"/>
                      </a:solidFill>
                      <a:prstDash val="solid"/>
                    </a:lnB>
                    <a:solidFill>
                      <a:srgbClr val="D1FDBD"/>
                    </a:solidFill>
                  </a:tcPr>
                </a:tc>
                <a:extLst>
                  <a:ext uri="{0D108BD9-81ED-4DB2-BD59-A6C34878D82A}">
                    <a16:rowId xmlns:a16="http://schemas.microsoft.com/office/drawing/2014/main" val="10004"/>
                  </a:ext>
                </a:extLst>
              </a:tr>
              <a:tr h="392295">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CCFFFF"/>
                    </a:solidFil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graphicFrame>
        <p:nvGraphicFramePr>
          <p:cNvPr id="20" name="object 20"/>
          <p:cNvGraphicFramePr>
            <a:graphicFrameLocks noGrp="1"/>
          </p:cNvGraphicFramePr>
          <p:nvPr/>
        </p:nvGraphicFramePr>
        <p:xfrm>
          <a:off x="6633596" y="3742884"/>
          <a:ext cx="825398" cy="2353741"/>
        </p:xfrm>
        <a:graphic>
          <a:graphicData uri="http://schemas.openxmlformats.org/drawingml/2006/table">
            <a:tbl>
              <a:tblPr firstRow="1" bandRow="1">
                <a:tableStyleId>{2D5ABB26-0587-4C30-8999-92F81FD0307C}</a:tableStyleId>
              </a:tblPr>
              <a:tblGrid>
                <a:gridCol w="412699">
                  <a:extLst>
                    <a:ext uri="{9D8B030D-6E8A-4147-A177-3AD203B41FA5}">
                      <a16:colId xmlns:a16="http://schemas.microsoft.com/office/drawing/2014/main" val="20000"/>
                    </a:ext>
                  </a:extLst>
                </a:gridCol>
                <a:gridCol w="412699">
                  <a:extLst>
                    <a:ext uri="{9D8B030D-6E8A-4147-A177-3AD203B41FA5}">
                      <a16:colId xmlns:a16="http://schemas.microsoft.com/office/drawing/2014/main" val="20001"/>
                    </a:ext>
                  </a:extLst>
                </a:gridCol>
              </a:tblGrid>
              <a:tr h="411906">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11198">
                      <a:solidFill>
                        <a:srgbClr val="000000"/>
                      </a:solidFill>
                      <a:prstDash val="solid"/>
                    </a:lnT>
                    <a:lnB w="50420">
                      <a:solidFill>
                        <a:srgbClr val="000000"/>
                      </a:solidFill>
                      <a:prstDash val="solid"/>
                    </a:lnB>
                    <a:solidFill>
                      <a:srgbClr val="EBDFDD"/>
                    </a:solidFill>
                  </a:tcPr>
                </a:tc>
                <a:tc hMerge="1">
                  <a:txBody>
                    <a:bodyPr/>
                    <a:lstStyle/>
                    <a:p>
                      <a:endParaRPr/>
                    </a:p>
                  </a:txBody>
                  <a:tcPr marL="0" marR="0" marT="0" marB="0"/>
                </a:tc>
                <a:extLst>
                  <a:ext uri="{0D108BD9-81ED-4DB2-BD59-A6C34878D82A}">
                    <a16:rowId xmlns:a16="http://schemas.microsoft.com/office/drawing/2014/main" val="10000"/>
                  </a:ext>
                </a:extLst>
              </a:tr>
              <a:tr h="431502">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420">
                      <a:solidFill>
                        <a:srgbClr val="000000"/>
                      </a:solidFill>
                      <a:prstDash val="solid"/>
                    </a:lnT>
                    <a:lnB w="50392">
                      <a:solidFill>
                        <a:srgbClr val="000000"/>
                      </a:solidFill>
                      <a:prstDash val="solid"/>
                    </a:lnB>
                    <a:solidFill>
                      <a:srgbClr val="EBDFDD"/>
                    </a:solidFill>
                  </a:tcPr>
                </a:tc>
                <a:tc hMerge="1">
                  <a:txBody>
                    <a:bodyPr/>
                    <a:lstStyle/>
                    <a:p>
                      <a:endParaRPr/>
                    </a:p>
                  </a:txBody>
                  <a:tcPr marL="0" marR="0" marT="0" marB="0"/>
                </a:tc>
                <a:extLst>
                  <a:ext uri="{0D108BD9-81ED-4DB2-BD59-A6C34878D82A}">
                    <a16:rowId xmlns:a16="http://schemas.microsoft.com/office/drawing/2014/main" val="10001"/>
                  </a:ext>
                </a:extLst>
              </a:tr>
              <a:tr h="431509">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392">
                      <a:solidFill>
                        <a:srgbClr val="000000"/>
                      </a:solidFill>
                      <a:prstDash val="solid"/>
                    </a:lnT>
                    <a:lnB w="50434">
                      <a:solidFill>
                        <a:srgbClr val="000000"/>
                      </a:solidFill>
                      <a:prstDash val="solid"/>
                    </a:lnB>
                    <a:solidFill>
                      <a:srgbClr val="808000"/>
                    </a:solidFill>
                  </a:tcPr>
                </a:tc>
                <a:tc hMerge="1">
                  <a:txBody>
                    <a:bodyPr/>
                    <a:lstStyle/>
                    <a:p>
                      <a:endParaRPr/>
                    </a:p>
                  </a:txBody>
                  <a:tcPr marL="0" marR="0" marT="0" marB="0"/>
                </a:tc>
                <a:extLst>
                  <a:ext uri="{0D108BD9-81ED-4DB2-BD59-A6C34878D82A}">
                    <a16:rowId xmlns:a16="http://schemas.microsoft.com/office/drawing/2014/main" val="10002"/>
                  </a:ext>
                </a:extLst>
              </a:tr>
              <a:tr h="411912">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50434">
                      <a:solidFill>
                        <a:srgbClr val="000000"/>
                      </a:solidFill>
                      <a:prstDash val="solid"/>
                    </a:lnT>
                    <a:lnB w="11198">
                      <a:solidFill>
                        <a:srgbClr val="000000"/>
                      </a:solidFill>
                      <a:prstDash val="solid"/>
                    </a:lnB>
                    <a:solidFill>
                      <a:srgbClr val="0000FF"/>
                    </a:solidFill>
                  </a:tcPr>
                </a:tc>
                <a:tc hMerge="1">
                  <a:txBody>
                    <a:bodyPr/>
                    <a:lstStyle/>
                    <a:p>
                      <a:endParaRPr/>
                    </a:p>
                  </a:txBody>
                  <a:tcPr marL="0" marR="0" marT="0" marB="0"/>
                </a:tc>
                <a:extLst>
                  <a:ext uri="{0D108BD9-81ED-4DB2-BD59-A6C34878D82A}">
                    <a16:rowId xmlns:a16="http://schemas.microsoft.com/office/drawing/2014/main" val="10003"/>
                  </a:ext>
                </a:extLst>
              </a:tr>
              <a:tr h="274617">
                <a:tc>
                  <a:txBody>
                    <a:bodyPr/>
                    <a:lstStyle/>
                    <a:p>
                      <a:endParaRPr sz="600">
                        <a:latin typeface="Times New Roman"/>
                        <a:cs typeface="Times New Roman"/>
                      </a:endParaRPr>
                    </a:p>
                  </a:txBody>
                  <a:tcPr marL="0" marR="0" marT="0" marB="0">
                    <a:lnR w="13976">
                      <a:solidFill>
                        <a:srgbClr val="000000"/>
                      </a:solidFill>
                      <a:prstDash val="solid"/>
                    </a:lnR>
                    <a:lnT w="11198">
                      <a:solidFill>
                        <a:srgbClr val="000000"/>
                      </a:solidFill>
                      <a:prstDash val="solid"/>
                    </a:lnT>
                    <a:lnB w="11198">
                      <a:solidFill>
                        <a:srgbClr val="000000"/>
                      </a:solidFill>
                      <a:prstDash val="solid"/>
                    </a:lnB>
                    <a:solidFill>
                      <a:srgbClr val="D1FDBD"/>
                    </a:solidFill>
                  </a:tcPr>
                </a:tc>
                <a:tc>
                  <a:txBody>
                    <a:bodyPr/>
                    <a:lstStyle/>
                    <a:p>
                      <a:endParaRPr sz="600">
                        <a:latin typeface="Times New Roman"/>
                        <a:cs typeface="Times New Roman"/>
                      </a:endParaRPr>
                    </a:p>
                  </a:txBody>
                  <a:tcPr marL="0" marR="0" marT="0" marB="0">
                    <a:lnL w="13976">
                      <a:solidFill>
                        <a:srgbClr val="000000"/>
                      </a:solidFill>
                      <a:prstDash val="solid"/>
                    </a:lnL>
                    <a:lnT w="11198">
                      <a:solidFill>
                        <a:srgbClr val="000000"/>
                      </a:solidFill>
                      <a:prstDash val="solid"/>
                    </a:lnT>
                    <a:lnB w="11198">
                      <a:solidFill>
                        <a:srgbClr val="000000"/>
                      </a:solidFill>
                      <a:prstDash val="solid"/>
                    </a:lnB>
                    <a:solidFill>
                      <a:srgbClr val="D1FDBD"/>
                    </a:solidFill>
                  </a:tcPr>
                </a:tc>
                <a:extLst>
                  <a:ext uri="{0D108BD9-81ED-4DB2-BD59-A6C34878D82A}">
                    <a16:rowId xmlns:a16="http://schemas.microsoft.com/office/drawing/2014/main" val="10004"/>
                  </a:ext>
                </a:extLst>
              </a:tr>
              <a:tr h="392295">
                <a:tc gridSpan="2">
                  <a:txBody>
                    <a:bodyPr/>
                    <a:lstStyle/>
                    <a:p>
                      <a:endParaRPr sz="600">
                        <a:latin typeface="Times New Roman"/>
                        <a:cs typeface="Times New Roman"/>
                      </a:endParaRPr>
                    </a:p>
                  </a:txBody>
                  <a:tcPr marL="0" marR="0" marT="0" marB="0">
                    <a:lnL w="11198">
                      <a:solidFill>
                        <a:srgbClr val="000000"/>
                      </a:solidFill>
                      <a:prstDash val="solid"/>
                    </a:lnL>
                    <a:lnR w="11198">
                      <a:solidFill>
                        <a:srgbClr val="000000"/>
                      </a:solidFill>
                      <a:prstDash val="solid"/>
                    </a:lnR>
                    <a:lnT w="11198">
                      <a:solidFill>
                        <a:srgbClr val="000000"/>
                      </a:solidFill>
                      <a:prstDash val="solid"/>
                    </a:lnT>
                    <a:lnB w="11198">
                      <a:solidFill>
                        <a:srgbClr val="000000"/>
                      </a:solidFill>
                      <a:prstDash val="solid"/>
                    </a:lnB>
                    <a:solidFill>
                      <a:srgbClr val="EBDFDD"/>
                    </a:solidFil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21" name="object 21"/>
          <p:cNvSpPr/>
          <p:nvPr/>
        </p:nvSpPr>
        <p:spPr>
          <a:xfrm>
            <a:off x="9252828" y="5474550"/>
            <a:ext cx="0" cy="274955"/>
          </a:xfrm>
          <a:custGeom>
            <a:avLst/>
            <a:gdLst/>
            <a:ahLst/>
            <a:cxnLst/>
            <a:rect l="l" t="t" r="r" b="b"/>
            <a:pathLst>
              <a:path h="274954">
                <a:moveTo>
                  <a:pt x="0" y="0"/>
                </a:moveTo>
                <a:lnTo>
                  <a:pt x="0" y="274604"/>
                </a:lnTo>
              </a:path>
            </a:pathLst>
          </a:custGeom>
          <a:ln w="13976">
            <a:solidFill>
              <a:srgbClr val="000000"/>
            </a:solidFill>
            <a:prstDash val="dot"/>
          </a:ln>
        </p:spPr>
        <p:txBody>
          <a:bodyPr wrap="square" lIns="0" tIns="0" rIns="0" bIns="0" rtlCol="0"/>
          <a:lstStyle/>
          <a:p>
            <a:endParaRPr/>
          </a:p>
        </p:txBody>
      </p:sp>
      <p:sp>
        <p:nvSpPr>
          <p:cNvPr id="22" name="object 22"/>
          <p:cNvSpPr/>
          <p:nvPr/>
        </p:nvSpPr>
        <p:spPr>
          <a:xfrm>
            <a:off x="3612691" y="2963864"/>
            <a:ext cx="275590" cy="784860"/>
          </a:xfrm>
          <a:custGeom>
            <a:avLst/>
            <a:gdLst/>
            <a:ahLst/>
            <a:cxnLst/>
            <a:rect l="l" t="t" r="r" b="b"/>
            <a:pathLst>
              <a:path w="275589" h="784860">
                <a:moveTo>
                  <a:pt x="275126" y="686440"/>
                </a:moveTo>
                <a:lnTo>
                  <a:pt x="0" y="686440"/>
                </a:lnTo>
                <a:lnTo>
                  <a:pt x="137572" y="784563"/>
                </a:lnTo>
                <a:lnTo>
                  <a:pt x="275126" y="686440"/>
                </a:lnTo>
                <a:close/>
              </a:path>
              <a:path w="275589" h="784860">
                <a:moveTo>
                  <a:pt x="184336" y="97983"/>
                </a:moveTo>
                <a:lnTo>
                  <a:pt x="90789" y="97983"/>
                </a:lnTo>
                <a:lnTo>
                  <a:pt x="90789" y="686440"/>
                </a:lnTo>
                <a:lnTo>
                  <a:pt x="184336" y="686440"/>
                </a:lnTo>
                <a:lnTo>
                  <a:pt x="184336" y="97983"/>
                </a:lnTo>
                <a:close/>
              </a:path>
              <a:path w="275589" h="784860">
                <a:moveTo>
                  <a:pt x="137572" y="0"/>
                </a:moveTo>
                <a:lnTo>
                  <a:pt x="0" y="97983"/>
                </a:lnTo>
                <a:lnTo>
                  <a:pt x="275126" y="97983"/>
                </a:lnTo>
                <a:lnTo>
                  <a:pt x="137572" y="0"/>
                </a:lnTo>
                <a:close/>
              </a:path>
            </a:pathLst>
          </a:custGeom>
          <a:solidFill>
            <a:srgbClr val="E8EDF7"/>
          </a:solidFill>
        </p:spPr>
        <p:txBody>
          <a:bodyPr wrap="square" lIns="0" tIns="0" rIns="0" bIns="0" rtlCol="0"/>
          <a:lstStyle/>
          <a:p>
            <a:endParaRPr/>
          </a:p>
        </p:txBody>
      </p:sp>
      <p:sp>
        <p:nvSpPr>
          <p:cNvPr id="23" name="object 23"/>
          <p:cNvSpPr/>
          <p:nvPr/>
        </p:nvSpPr>
        <p:spPr>
          <a:xfrm>
            <a:off x="3612691" y="2963864"/>
            <a:ext cx="275590" cy="784860"/>
          </a:xfrm>
          <a:custGeom>
            <a:avLst/>
            <a:gdLst/>
            <a:ahLst/>
            <a:cxnLst/>
            <a:rect l="l" t="t" r="r" b="b"/>
            <a:pathLst>
              <a:path w="275589" h="784860">
                <a:moveTo>
                  <a:pt x="137572" y="0"/>
                </a:moveTo>
                <a:lnTo>
                  <a:pt x="275126" y="97983"/>
                </a:lnTo>
                <a:lnTo>
                  <a:pt x="184336" y="97983"/>
                </a:lnTo>
                <a:lnTo>
                  <a:pt x="184336" y="686440"/>
                </a:lnTo>
                <a:lnTo>
                  <a:pt x="275126" y="686440"/>
                </a:lnTo>
                <a:lnTo>
                  <a:pt x="137572" y="784563"/>
                </a:lnTo>
                <a:lnTo>
                  <a:pt x="0" y="686440"/>
                </a:lnTo>
                <a:lnTo>
                  <a:pt x="90789" y="686440"/>
                </a:lnTo>
                <a:lnTo>
                  <a:pt x="90789" y="97983"/>
                </a:lnTo>
                <a:lnTo>
                  <a:pt x="0" y="97983"/>
                </a:lnTo>
                <a:lnTo>
                  <a:pt x="137572" y="0"/>
                </a:lnTo>
                <a:close/>
              </a:path>
            </a:pathLst>
          </a:custGeom>
          <a:ln w="4512">
            <a:solidFill>
              <a:srgbClr val="000000"/>
            </a:solidFill>
          </a:ln>
        </p:spPr>
        <p:txBody>
          <a:bodyPr wrap="square" lIns="0" tIns="0" rIns="0" bIns="0" rtlCol="0"/>
          <a:lstStyle/>
          <a:p>
            <a:endParaRPr/>
          </a:p>
        </p:txBody>
      </p:sp>
      <p:sp>
        <p:nvSpPr>
          <p:cNvPr id="24" name="object 24"/>
          <p:cNvSpPr/>
          <p:nvPr/>
        </p:nvSpPr>
        <p:spPr>
          <a:xfrm>
            <a:off x="5263468" y="2963864"/>
            <a:ext cx="275590" cy="784860"/>
          </a:xfrm>
          <a:custGeom>
            <a:avLst/>
            <a:gdLst/>
            <a:ahLst/>
            <a:cxnLst/>
            <a:rect l="l" t="t" r="r" b="b"/>
            <a:pathLst>
              <a:path w="275589" h="784860">
                <a:moveTo>
                  <a:pt x="275068" y="686440"/>
                </a:moveTo>
                <a:lnTo>
                  <a:pt x="0" y="686440"/>
                </a:lnTo>
                <a:lnTo>
                  <a:pt x="137631" y="784563"/>
                </a:lnTo>
                <a:lnTo>
                  <a:pt x="275068" y="686440"/>
                </a:lnTo>
                <a:close/>
              </a:path>
              <a:path w="275589" h="784860">
                <a:moveTo>
                  <a:pt x="184414" y="97983"/>
                </a:moveTo>
                <a:lnTo>
                  <a:pt x="90848" y="97983"/>
                </a:lnTo>
                <a:lnTo>
                  <a:pt x="90848" y="686440"/>
                </a:lnTo>
                <a:lnTo>
                  <a:pt x="184414" y="686440"/>
                </a:lnTo>
                <a:lnTo>
                  <a:pt x="184414" y="97983"/>
                </a:lnTo>
                <a:close/>
              </a:path>
              <a:path w="275589" h="784860">
                <a:moveTo>
                  <a:pt x="137631" y="0"/>
                </a:moveTo>
                <a:lnTo>
                  <a:pt x="0" y="97983"/>
                </a:lnTo>
                <a:lnTo>
                  <a:pt x="275068" y="97983"/>
                </a:lnTo>
                <a:lnTo>
                  <a:pt x="137631" y="0"/>
                </a:lnTo>
                <a:close/>
              </a:path>
            </a:pathLst>
          </a:custGeom>
          <a:solidFill>
            <a:srgbClr val="E8EDF7"/>
          </a:solidFill>
        </p:spPr>
        <p:txBody>
          <a:bodyPr wrap="square" lIns="0" tIns="0" rIns="0" bIns="0" rtlCol="0"/>
          <a:lstStyle/>
          <a:p>
            <a:endParaRPr/>
          </a:p>
        </p:txBody>
      </p:sp>
      <p:sp>
        <p:nvSpPr>
          <p:cNvPr id="25" name="object 25"/>
          <p:cNvSpPr/>
          <p:nvPr/>
        </p:nvSpPr>
        <p:spPr>
          <a:xfrm>
            <a:off x="5263468" y="2963864"/>
            <a:ext cx="275590" cy="784860"/>
          </a:xfrm>
          <a:custGeom>
            <a:avLst/>
            <a:gdLst/>
            <a:ahLst/>
            <a:cxnLst/>
            <a:rect l="l" t="t" r="r" b="b"/>
            <a:pathLst>
              <a:path w="275589" h="784860">
                <a:moveTo>
                  <a:pt x="137631" y="0"/>
                </a:moveTo>
                <a:lnTo>
                  <a:pt x="275068" y="97983"/>
                </a:lnTo>
                <a:lnTo>
                  <a:pt x="184414" y="97983"/>
                </a:lnTo>
                <a:lnTo>
                  <a:pt x="184414" y="686440"/>
                </a:lnTo>
                <a:lnTo>
                  <a:pt x="275068" y="686440"/>
                </a:lnTo>
                <a:lnTo>
                  <a:pt x="137631" y="784563"/>
                </a:lnTo>
                <a:lnTo>
                  <a:pt x="0" y="686440"/>
                </a:lnTo>
                <a:lnTo>
                  <a:pt x="90848" y="686440"/>
                </a:lnTo>
                <a:lnTo>
                  <a:pt x="90848" y="97983"/>
                </a:lnTo>
                <a:lnTo>
                  <a:pt x="0" y="97983"/>
                </a:lnTo>
                <a:lnTo>
                  <a:pt x="137631" y="0"/>
                </a:lnTo>
                <a:close/>
              </a:path>
            </a:pathLst>
          </a:custGeom>
          <a:ln w="4512">
            <a:solidFill>
              <a:srgbClr val="000000"/>
            </a:solidFill>
          </a:ln>
        </p:spPr>
        <p:txBody>
          <a:bodyPr wrap="square" lIns="0" tIns="0" rIns="0" bIns="0" rtlCol="0"/>
          <a:lstStyle/>
          <a:p>
            <a:endParaRPr/>
          </a:p>
        </p:txBody>
      </p:sp>
      <p:sp>
        <p:nvSpPr>
          <p:cNvPr id="26" name="object 26"/>
          <p:cNvSpPr/>
          <p:nvPr/>
        </p:nvSpPr>
        <p:spPr>
          <a:xfrm>
            <a:off x="6914264" y="2963864"/>
            <a:ext cx="275590" cy="784860"/>
          </a:xfrm>
          <a:custGeom>
            <a:avLst/>
            <a:gdLst/>
            <a:ahLst/>
            <a:cxnLst/>
            <a:rect l="l" t="t" r="r" b="b"/>
            <a:pathLst>
              <a:path w="275589" h="784860">
                <a:moveTo>
                  <a:pt x="275068" y="686440"/>
                </a:moveTo>
                <a:lnTo>
                  <a:pt x="0" y="686440"/>
                </a:lnTo>
                <a:lnTo>
                  <a:pt x="137631" y="784563"/>
                </a:lnTo>
                <a:lnTo>
                  <a:pt x="275068" y="686440"/>
                </a:lnTo>
                <a:close/>
              </a:path>
              <a:path w="275589" h="784860">
                <a:moveTo>
                  <a:pt x="184414" y="97983"/>
                </a:moveTo>
                <a:lnTo>
                  <a:pt x="90848" y="97983"/>
                </a:lnTo>
                <a:lnTo>
                  <a:pt x="90848" y="686440"/>
                </a:lnTo>
                <a:lnTo>
                  <a:pt x="184414" y="686440"/>
                </a:lnTo>
                <a:lnTo>
                  <a:pt x="184414" y="97983"/>
                </a:lnTo>
                <a:close/>
              </a:path>
              <a:path w="275589" h="784860">
                <a:moveTo>
                  <a:pt x="137631" y="0"/>
                </a:moveTo>
                <a:lnTo>
                  <a:pt x="0" y="97983"/>
                </a:lnTo>
                <a:lnTo>
                  <a:pt x="275068" y="97983"/>
                </a:lnTo>
                <a:lnTo>
                  <a:pt x="137631" y="0"/>
                </a:lnTo>
                <a:close/>
              </a:path>
            </a:pathLst>
          </a:custGeom>
          <a:solidFill>
            <a:srgbClr val="E8EDF7"/>
          </a:solidFill>
        </p:spPr>
        <p:txBody>
          <a:bodyPr wrap="square" lIns="0" tIns="0" rIns="0" bIns="0" rtlCol="0"/>
          <a:lstStyle/>
          <a:p>
            <a:endParaRPr/>
          </a:p>
        </p:txBody>
      </p:sp>
      <p:sp>
        <p:nvSpPr>
          <p:cNvPr id="27" name="object 27"/>
          <p:cNvSpPr/>
          <p:nvPr/>
        </p:nvSpPr>
        <p:spPr>
          <a:xfrm>
            <a:off x="6914264" y="2963864"/>
            <a:ext cx="275590" cy="784860"/>
          </a:xfrm>
          <a:custGeom>
            <a:avLst/>
            <a:gdLst/>
            <a:ahLst/>
            <a:cxnLst/>
            <a:rect l="l" t="t" r="r" b="b"/>
            <a:pathLst>
              <a:path w="275589" h="784860">
                <a:moveTo>
                  <a:pt x="137631" y="0"/>
                </a:moveTo>
                <a:lnTo>
                  <a:pt x="275068" y="97983"/>
                </a:lnTo>
                <a:lnTo>
                  <a:pt x="184414" y="97983"/>
                </a:lnTo>
                <a:lnTo>
                  <a:pt x="184414" y="686440"/>
                </a:lnTo>
                <a:lnTo>
                  <a:pt x="275068" y="686440"/>
                </a:lnTo>
                <a:lnTo>
                  <a:pt x="137631" y="784563"/>
                </a:lnTo>
                <a:lnTo>
                  <a:pt x="0" y="686440"/>
                </a:lnTo>
                <a:lnTo>
                  <a:pt x="90848" y="686440"/>
                </a:lnTo>
                <a:lnTo>
                  <a:pt x="90848" y="97983"/>
                </a:lnTo>
                <a:lnTo>
                  <a:pt x="0" y="97983"/>
                </a:lnTo>
                <a:lnTo>
                  <a:pt x="137631" y="0"/>
                </a:lnTo>
                <a:close/>
              </a:path>
            </a:pathLst>
          </a:custGeom>
          <a:ln w="4512">
            <a:solidFill>
              <a:srgbClr val="000000"/>
            </a:solidFill>
          </a:ln>
        </p:spPr>
        <p:txBody>
          <a:bodyPr wrap="square" lIns="0" tIns="0" rIns="0" bIns="0" rtlCol="0"/>
          <a:lstStyle/>
          <a:p>
            <a:endParaRPr/>
          </a:p>
        </p:txBody>
      </p:sp>
      <p:sp>
        <p:nvSpPr>
          <p:cNvPr id="28" name="object 28"/>
          <p:cNvSpPr/>
          <p:nvPr/>
        </p:nvSpPr>
        <p:spPr>
          <a:xfrm>
            <a:off x="9115390" y="2963864"/>
            <a:ext cx="275590" cy="784860"/>
          </a:xfrm>
          <a:custGeom>
            <a:avLst/>
            <a:gdLst/>
            <a:ahLst/>
            <a:cxnLst/>
            <a:rect l="l" t="t" r="r" b="b"/>
            <a:pathLst>
              <a:path w="275590" h="784860">
                <a:moveTo>
                  <a:pt x="275068" y="686440"/>
                </a:moveTo>
                <a:lnTo>
                  <a:pt x="0" y="686440"/>
                </a:lnTo>
                <a:lnTo>
                  <a:pt x="137436" y="784563"/>
                </a:lnTo>
                <a:lnTo>
                  <a:pt x="275068" y="686440"/>
                </a:lnTo>
                <a:close/>
              </a:path>
              <a:path w="275590" h="784860">
                <a:moveTo>
                  <a:pt x="184219" y="97983"/>
                </a:moveTo>
                <a:lnTo>
                  <a:pt x="90654" y="97983"/>
                </a:lnTo>
                <a:lnTo>
                  <a:pt x="90654" y="686440"/>
                </a:lnTo>
                <a:lnTo>
                  <a:pt x="184219" y="686440"/>
                </a:lnTo>
                <a:lnTo>
                  <a:pt x="184219" y="97983"/>
                </a:lnTo>
                <a:close/>
              </a:path>
              <a:path w="275590" h="784860">
                <a:moveTo>
                  <a:pt x="137436" y="0"/>
                </a:moveTo>
                <a:lnTo>
                  <a:pt x="0" y="97983"/>
                </a:lnTo>
                <a:lnTo>
                  <a:pt x="275068" y="97983"/>
                </a:lnTo>
                <a:lnTo>
                  <a:pt x="137436" y="0"/>
                </a:lnTo>
                <a:close/>
              </a:path>
            </a:pathLst>
          </a:custGeom>
          <a:solidFill>
            <a:srgbClr val="E8EDF7"/>
          </a:solidFill>
        </p:spPr>
        <p:txBody>
          <a:bodyPr wrap="square" lIns="0" tIns="0" rIns="0" bIns="0" rtlCol="0"/>
          <a:lstStyle/>
          <a:p>
            <a:endParaRPr/>
          </a:p>
        </p:txBody>
      </p:sp>
      <p:sp>
        <p:nvSpPr>
          <p:cNvPr id="29" name="object 29"/>
          <p:cNvSpPr/>
          <p:nvPr/>
        </p:nvSpPr>
        <p:spPr>
          <a:xfrm>
            <a:off x="9115390" y="2963864"/>
            <a:ext cx="275590" cy="784860"/>
          </a:xfrm>
          <a:custGeom>
            <a:avLst/>
            <a:gdLst/>
            <a:ahLst/>
            <a:cxnLst/>
            <a:rect l="l" t="t" r="r" b="b"/>
            <a:pathLst>
              <a:path w="275590" h="784860">
                <a:moveTo>
                  <a:pt x="137436" y="0"/>
                </a:moveTo>
                <a:lnTo>
                  <a:pt x="275068" y="97983"/>
                </a:lnTo>
                <a:lnTo>
                  <a:pt x="184219" y="97983"/>
                </a:lnTo>
                <a:lnTo>
                  <a:pt x="184219" y="686440"/>
                </a:lnTo>
                <a:lnTo>
                  <a:pt x="275068" y="686440"/>
                </a:lnTo>
                <a:lnTo>
                  <a:pt x="137436" y="784563"/>
                </a:lnTo>
                <a:lnTo>
                  <a:pt x="0" y="686440"/>
                </a:lnTo>
                <a:lnTo>
                  <a:pt x="90654" y="686440"/>
                </a:lnTo>
                <a:lnTo>
                  <a:pt x="90654" y="97983"/>
                </a:lnTo>
                <a:lnTo>
                  <a:pt x="0" y="97983"/>
                </a:lnTo>
                <a:lnTo>
                  <a:pt x="137436" y="0"/>
                </a:lnTo>
                <a:close/>
              </a:path>
            </a:pathLst>
          </a:custGeom>
          <a:ln w="4512">
            <a:solidFill>
              <a:srgbClr val="000000"/>
            </a:solidFill>
          </a:ln>
        </p:spPr>
        <p:txBody>
          <a:bodyPr wrap="square" lIns="0" tIns="0" rIns="0" bIns="0" rtlCol="0"/>
          <a:lstStyle/>
          <a:p>
            <a:endParaRPr/>
          </a:p>
        </p:txBody>
      </p:sp>
      <p:sp>
        <p:nvSpPr>
          <p:cNvPr id="30" name="object 30"/>
          <p:cNvSpPr txBox="1"/>
          <p:nvPr/>
        </p:nvSpPr>
        <p:spPr>
          <a:xfrm>
            <a:off x="3591779" y="1146878"/>
            <a:ext cx="656306" cy="200055"/>
          </a:xfrm>
          <a:prstGeom prst="rect">
            <a:avLst/>
          </a:prstGeom>
        </p:spPr>
        <p:txBody>
          <a:bodyPr vert="horz" wrap="square" lIns="0" tIns="0" rIns="0" bIns="0" rtlCol="0">
            <a:spAutoFit/>
          </a:bodyPr>
          <a:lstStyle/>
          <a:p>
            <a:pPr marL="12701"/>
            <a:r>
              <a:rPr lang="en-US" altLang="zh-CN" sz="1200" spc="439" dirty="0">
                <a:latin typeface="Calibri" panose="020F0502020204030204" pitchFamily="34" charset="0"/>
                <a:cs typeface="Calibri" panose="020F0502020204030204" pitchFamily="34" charset="0"/>
              </a:rPr>
              <a:t>way </a:t>
            </a:r>
            <a:r>
              <a:rPr sz="1300" spc="265" dirty="0">
                <a:latin typeface="Times New Roman"/>
                <a:cs typeface="Times New Roman"/>
              </a:rPr>
              <a:t>0</a:t>
            </a:r>
            <a:endParaRPr sz="1300" dirty="0">
              <a:latin typeface="Times New Roman"/>
              <a:cs typeface="Times New Roman"/>
            </a:endParaRPr>
          </a:p>
        </p:txBody>
      </p:sp>
      <p:sp>
        <p:nvSpPr>
          <p:cNvPr id="31" name="object 31"/>
          <p:cNvSpPr txBox="1"/>
          <p:nvPr/>
        </p:nvSpPr>
        <p:spPr>
          <a:xfrm>
            <a:off x="5242614" y="1146878"/>
            <a:ext cx="697351" cy="200055"/>
          </a:xfrm>
          <a:prstGeom prst="rect">
            <a:avLst/>
          </a:prstGeom>
        </p:spPr>
        <p:txBody>
          <a:bodyPr vert="horz" wrap="square" lIns="0" tIns="0" rIns="0" bIns="0" rtlCol="0">
            <a:spAutoFit/>
          </a:bodyPr>
          <a:lstStyle/>
          <a:p>
            <a:pPr marL="12701"/>
            <a:r>
              <a:rPr lang="en-US" altLang="zh-CN" sz="1200" spc="439" dirty="0">
                <a:latin typeface="Calibri" panose="020F0502020204030204" pitchFamily="34" charset="0"/>
                <a:cs typeface="Calibri" panose="020F0502020204030204" pitchFamily="34" charset="0"/>
              </a:rPr>
              <a:t>way </a:t>
            </a:r>
            <a:r>
              <a:rPr sz="1300" spc="265" dirty="0">
                <a:latin typeface="Times New Roman"/>
                <a:cs typeface="Times New Roman"/>
              </a:rPr>
              <a:t>1</a:t>
            </a:r>
            <a:endParaRPr sz="1300" dirty="0">
              <a:latin typeface="Times New Roman"/>
              <a:cs typeface="Times New Roman"/>
            </a:endParaRPr>
          </a:p>
        </p:txBody>
      </p:sp>
      <p:sp>
        <p:nvSpPr>
          <p:cNvPr id="32" name="object 32"/>
          <p:cNvSpPr txBox="1"/>
          <p:nvPr/>
        </p:nvSpPr>
        <p:spPr>
          <a:xfrm>
            <a:off x="6697619" y="1138987"/>
            <a:ext cx="697351" cy="200055"/>
          </a:xfrm>
          <a:prstGeom prst="rect">
            <a:avLst/>
          </a:prstGeom>
        </p:spPr>
        <p:txBody>
          <a:bodyPr vert="horz" wrap="square" lIns="0" tIns="0" rIns="0" bIns="0" rtlCol="0">
            <a:spAutoFit/>
          </a:bodyPr>
          <a:lstStyle/>
          <a:p>
            <a:pPr marL="12701"/>
            <a:r>
              <a:rPr lang="en-US" altLang="zh-CN" sz="1200" spc="439" dirty="0">
                <a:latin typeface="Calibri" panose="020F0502020204030204" pitchFamily="34" charset="0"/>
                <a:cs typeface="Calibri" panose="020F0502020204030204" pitchFamily="34" charset="0"/>
              </a:rPr>
              <a:t>way </a:t>
            </a:r>
            <a:r>
              <a:rPr sz="1300" spc="265" dirty="0">
                <a:latin typeface="Times New Roman"/>
                <a:cs typeface="Times New Roman"/>
              </a:rPr>
              <a:t>2</a:t>
            </a:r>
            <a:endParaRPr sz="1300" dirty="0">
              <a:latin typeface="Times New Roman"/>
              <a:cs typeface="Times New Roman"/>
            </a:endParaRPr>
          </a:p>
        </p:txBody>
      </p:sp>
      <p:sp>
        <p:nvSpPr>
          <p:cNvPr id="33" name="object 33"/>
          <p:cNvSpPr txBox="1"/>
          <p:nvPr/>
        </p:nvSpPr>
        <p:spPr>
          <a:xfrm>
            <a:off x="8974168" y="1146878"/>
            <a:ext cx="656306" cy="200055"/>
          </a:xfrm>
          <a:prstGeom prst="rect">
            <a:avLst/>
          </a:prstGeom>
        </p:spPr>
        <p:txBody>
          <a:bodyPr vert="horz" wrap="square" lIns="0" tIns="0" rIns="0" bIns="0" rtlCol="0">
            <a:spAutoFit/>
          </a:bodyPr>
          <a:lstStyle/>
          <a:p>
            <a:pPr marL="12701"/>
            <a:r>
              <a:rPr lang="en-US" altLang="zh-CN" sz="1200" spc="439" dirty="0">
                <a:latin typeface="Calibri" panose="020F0502020204030204" pitchFamily="34" charset="0"/>
                <a:cs typeface="Calibri" panose="020F0502020204030204" pitchFamily="34" charset="0"/>
              </a:rPr>
              <a:t>way </a:t>
            </a:r>
            <a:r>
              <a:rPr sz="1300" spc="295" dirty="0">
                <a:latin typeface="Times New Roman"/>
                <a:cs typeface="Times New Roman"/>
              </a:rPr>
              <a:t>F</a:t>
            </a:r>
            <a:endParaRPr sz="1300" dirty="0">
              <a:latin typeface="Times New Roman"/>
              <a:cs typeface="Times New Roman"/>
            </a:endParaRPr>
          </a:p>
        </p:txBody>
      </p:sp>
      <p:sp>
        <p:nvSpPr>
          <p:cNvPr id="34" name="object 34"/>
          <p:cNvSpPr txBox="1"/>
          <p:nvPr/>
        </p:nvSpPr>
        <p:spPr>
          <a:xfrm>
            <a:off x="2341657" y="1008539"/>
            <a:ext cx="726440" cy="161583"/>
          </a:xfrm>
          <a:prstGeom prst="rect">
            <a:avLst/>
          </a:prstGeom>
        </p:spPr>
        <p:txBody>
          <a:bodyPr vert="horz" wrap="square" lIns="0" tIns="0" rIns="0" bIns="0" rtlCol="0">
            <a:spAutoFit/>
          </a:bodyPr>
          <a:lstStyle/>
          <a:p>
            <a:pPr marL="12701"/>
            <a:r>
              <a:rPr sz="1050" b="1" spc="345" dirty="0">
                <a:solidFill>
                  <a:srgbClr val="FF0000"/>
                </a:solidFill>
                <a:latin typeface="Times New Roman"/>
                <a:cs typeface="Times New Roman"/>
              </a:rPr>
              <a:t>CACHE</a:t>
            </a:r>
            <a:endParaRPr sz="1050">
              <a:latin typeface="Times New Roman"/>
              <a:cs typeface="Times New Roman"/>
            </a:endParaRPr>
          </a:p>
        </p:txBody>
      </p:sp>
      <p:sp>
        <p:nvSpPr>
          <p:cNvPr id="35" name="object 35"/>
          <p:cNvSpPr txBox="1"/>
          <p:nvPr/>
        </p:nvSpPr>
        <p:spPr>
          <a:xfrm>
            <a:off x="2702884" y="3736939"/>
            <a:ext cx="569595" cy="130805"/>
          </a:xfrm>
          <a:prstGeom prst="rect">
            <a:avLst/>
          </a:prstGeom>
        </p:spPr>
        <p:txBody>
          <a:bodyPr vert="horz" wrap="square" lIns="0" tIns="0" rIns="0" bIns="0" rtlCol="0">
            <a:spAutoFit/>
          </a:bodyPr>
          <a:lstStyle/>
          <a:p>
            <a:pPr marL="12701"/>
            <a:r>
              <a:rPr sz="850" spc="204" dirty="0">
                <a:latin typeface="Arial"/>
                <a:cs typeface="Arial"/>
              </a:rPr>
              <a:t>00</a:t>
            </a:r>
            <a:r>
              <a:rPr sz="850" spc="204" dirty="0">
                <a:solidFill>
                  <a:srgbClr val="FF0000"/>
                </a:solidFill>
                <a:latin typeface="Arial"/>
                <a:cs typeface="Arial"/>
              </a:rPr>
              <a:t>0</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36" name="object 36"/>
          <p:cNvSpPr/>
          <p:nvPr/>
        </p:nvSpPr>
        <p:spPr>
          <a:xfrm>
            <a:off x="7725879" y="3944533"/>
            <a:ext cx="412750" cy="0"/>
          </a:xfrm>
          <a:custGeom>
            <a:avLst/>
            <a:gdLst/>
            <a:ahLst/>
            <a:cxnLst/>
            <a:rect l="l" t="t" r="r" b="b"/>
            <a:pathLst>
              <a:path w="412750">
                <a:moveTo>
                  <a:pt x="0" y="0"/>
                </a:moveTo>
                <a:lnTo>
                  <a:pt x="412699" y="0"/>
                </a:lnTo>
              </a:path>
            </a:pathLst>
          </a:custGeom>
          <a:ln w="9964">
            <a:solidFill>
              <a:srgbClr val="000000"/>
            </a:solidFill>
            <a:prstDash val="dot"/>
          </a:ln>
        </p:spPr>
        <p:txBody>
          <a:bodyPr wrap="square" lIns="0" tIns="0" rIns="0" bIns="0" rtlCol="0"/>
          <a:lstStyle/>
          <a:p>
            <a:endParaRPr/>
          </a:p>
        </p:txBody>
      </p:sp>
      <p:sp>
        <p:nvSpPr>
          <p:cNvPr id="37" name="object 37"/>
          <p:cNvSpPr/>
          <p:nvPr/>
        </p:nvSpPr>
        <p:spPr>
          <a:xfrm>
            <a:off x="7725879" y="4376050"/>
            <a:ext cx="412750" cy="0"/>
          </a:xfrm>
          <a:custGeom>
            <a:avLst/>
            <a:gdLst/>
            <a:ahLst/>
            <a:cxnLst/>
            <a:rect l="l" t="t" r="r" b="b"/>
            <a:pathLst>
              <a:path w="412750">
                <a:moveTo>
                  <a:pt x="0" y="0"/>
                </a:moveTo>
                <a:lnTo>
                  <a:pt x="412699" y="0"/>
                </a:lnTo>
              </a:path>
            </a:pathLst>
          </a:custGeom>
          <a:ln w="9964">
            <a:solidFill>
              <a:srgbClr val="000000"/>
            </a:solidFill>
            <a:prstDash val="dot"/>
          </a:ln>
        </p:spPr>
        <p:txBody>
          <a:bodyPr wrap="square" lIns="0" tIns="0" rIns="0" bIns="0" rtlCol="0"/>
          <a:lstStyle/>
          <a:p>
            <a:endParaRPr/>
          </a:p>
        </p:txBody>
      </p:sp>
      <p:sp>
        <p:nvSpPr>
          <p:cNvPr id="38" name="object 38"/>
          <p:cNvSpPr/>
          <p:nvPr/>
        </p:nvSpPr>
        <p:spPr>
          <a:xfrm>
            <a:off x="7725879" y="4807567"/>
            <a:ext cx="412750" cy="0"/>
          </a:xfrm>
          <a:custGeom>
            <a:avLst/>
            <a:gdLst/>
            <a:ahLst/>
            <a:cxnLst/>
            <a:rect l="l" t="t" r="r" b="b"/>
            <a:pathLst>
              <a:path w="412750">
                <a:moveTo>
                  <a:pt x="0" y="0"/>
                </a:moveTo>
                <a:lnTo>
                  <a:pt x="412699" y="0"/>
                </a:lnTo>
              </a:path>
            </a:pathLst>
          </a:custGeom>
          <a:ln w="9964">
            <a:solidFill>
              <a:srgbClr val="000000"/>
            </a:solidFill>
            <a:prstDash val="dot"/>
          </a:ln>
        </p:spPr>
        <p:txBody>
          <a:bodyPr wrap="square" lIns="0" tIns="0" rIns="0" bIns="0" rtlCol="0"/>
          <a:lstStyle/>
          <a:p>
            <a:endParaRPr/>
          </a:p>
        </p:txBody>
      </p:sp>
      <p:sp>
        <p:nvSpPr>
          <p:cNvPr id="39" name="object 39"/>
          <p:cNvSpPr/>
          <p:nvPr/>
        </p:nvSpPr>
        <p:spPr>
          <a:xfrm>
            <a:off x="7725879" y="5239167"/>
            <a:ext cx="412750" cy="0"/>
          </a:xfrm>
          <a:custGeom>
            <a:avLst/>
            <a:gdLst/>
            <a:ahLst/>
            <a:cxnLst/>
            <a:rect l="l" t="t" r="r" b="b"/>
            <a:pathLst>
              <a:path w="412750">
                <a:moveTo>
                  <a:pt x="0" y="0"/>
                </a:moveTo>
                <a:lnTo>
                  <a:pt x="412699" y="0"/>
                </a:lnTo>
              </a:path>
            </a:pathLst>
          </a:custGeom>
          <a:ln w="9964">
            <a:solidFill>
              <a:srgbClr val="000000"/>
            </a:solidFill>
            <a:prstDash val="dot"/>
          </a:ln>
        </p:spPr>
        <p:txBody>
          <a:bodyPr wrap="square" lIns="0" tIns="0" rIns="0" bIns="0" rtlCol="0"/>
          <a:lstStyle/>
          <a:p>
            <a:endParaRPr/>
          </a:p>
        </p:txBody>
      </p:sp>
      <p:sp>
        <p:nvSpPr>
          <p:cNvPr id="40" name="object 40"/>
          <p:cNvSpPr/>
          <p:nvPr/>
        </p:nvSpPr>
        <p:spPr>
          <a:xfrm>
            <a:off x="7739662" y="5906080"/>
            <a:ext cx="412750" cy="0"/>
          </a:xfrm>
          <a:custGeom>
            <a:avLst/>
            <a:gdLst/>
            <a:ahLst/>
            <a:cxnLst/>
            <a:rect l="l" t="t" r="r" b="b"/>
            <a:pathLst>
              <a:path w="412750">
                <a:moveTo>
                  <a:pt x="0" y="0"/>
                </a:moveTo>
                <a:lnTo>
                  <a:pt x="412699" y="0"/>
                </a:lnTo>
              </a:path>
            </a:pathLst>
          </a:custGeom>
          <a:ln w="9964">
            <a:solidFill>
              <a:srgbClr val="000000"/>
            </a:solidFill>
            <a:prstDash val="dot"/>
          </a:ln>
        </p:spPr>
        <p:txBody>
          <a:bodyPr wrap="square" lIns="0" tIns="0" rIns="0" bIns="0" rtlCol="0"/>
          <a:lstStyle/>
          <a:p>
            <a:endParaRPr/>
          </a:p>
        </p:txBody>
      </p:sp>
      <p:sp>
        <p:nvSpPr>
          <p:cNvPr id="41" name="object 41"/>
          <p:cNvSpPr/>
          <p:nvPr/>
        </p:nvSpPr>
        <p:spPr>
          <a:xfrm>
            <a:off x="7932229" y="5454939"/>
            <a:ext cx="0" cy="294640"/>
          </a:xfrm>
          <a:custGeom>
            <a:avLst/>
            <a:gdLst/>
            <a:ahLst/>
            <a:cxnLst/>
            <a:rect l="l" t="t" r="r" b="b"/>
            <a:pathLst>
              <a:path h="294639">
                <a:moveTo>
                  <a:pt x="0" y="0"/>
                </a:moveTo>
                <a:lnTo>
                  <a:pt x="0" y="294214"/>
                </a:lnTo>
              </a:path>
            </a:pathLst>
          </a:custGeom>
          <a:ln w="13976">
            <a:solidFill>
              <a:srgbClr val="000000"/>
            </a:solidFill>
            <a:prstDash val="dot"/>
          </a:ln>
        </p:spPr>
        <p:txBody>
          <a:bodyPr wrap="square" lIns="0" tIns="0" rIns="0" bIns="0" rtlCol="0"/>
          <a:lstStyle/>
          <a:p>
            <a:endParaRPr/>
          </a:p>
        </p:txBody>
      </p:sp>
      <p:sp>
        <p:nvSpPr>
          <p:cNvPr id="42" name="object 42"/>
          <p:cNvSpPr txBox="1"/>
          <p:nvPr/>
        </p:nvSpPr>
        <p:spPr>
          <a:xfrm>
            <a:off x="2685898" y="4002658"/>
            <a:ext cx="586740" cy="300082"/>
          </a:xfrm>
          <a:prstGeom prst="rect">
            <a:avLst/>
          </a:prstGeom>
        </p:spPr>
        <p:txBody>
          <a:bodyPr vert="horz" wrap="square" lIns="0" tIns="0" rIns="0" bIns="0" rtlCol="0">
            <a:spAutoFit/>
          </a:bodyPr>
          <a:lstStyle/>
          <a:p>
            <a:pPr marL="12701"/>
            <a:r>
              <a:rPr sz="850" spc="204" dirty="0">
                <a:latin typeface="Arial"/>
                <a:cs typeface="Arial"/>
              </a:rPr>
              <a:t>00</a:t>
            </a:r>
            <a:r>
              <a:rPr sz="850" spc="204" dirty="0">
                <a:solidFill>
                  <a:srgbClr val="FF0000"/>
                </a:solidFill>
                <a:latin typeface="Arial"/>
                <a:cs typeface="Arial"/>
              </a:rPr>
              <a:t>0</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01</a:t>
            </a:r>
            <a:r>
              <a:rPr sz="850" spc="204" dirty="0">
                <a:solidFill>
                  <a:srgbClr val="FF0000"/>
                </a:solidFill>
                <a:latin typeface="Arial"/>
                <a:cs typeface="Arial"/>
              </a:rPr>
              <a:t>0</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43" name="object 43"/>
          <p:cNvSpPr txBox="1"/>
          <p:nvPr/>
        </p:nvSpPr>
        <p:spPr>
          <a:xfrm>
            <a:off x="2685898" y="4434175"/>
            <a:ext cx="586740" cy="300082"/>
          </a:xfrm>
          <a:prstGeom prst="rect">
            <a:avLst/>
          </a:prstGeom>
        </p:spPr>
        <p:txBody>
          <a:bodyPr vert="horz" wrap="square" lIns="0" tIns="0" rIns="0" bIns="0" rtlCol="0">
            <a:spAutoFit/>
          </a:bodyPr>
          <a:lstStyle/>
          <a:p>
            <a:pPr marL="12701"/>
            <a:r>
              <a:rPr sz="850" spc="204" dirty="0">
                <a:latin typeface="Arial"/>
                <a:cs typeface="Arial"/>
              </a:rPr>
              <a:t>01</a:t>
            </a:r>
            <a:r>
              <a:rPr sz="850" spc="204" dirty="0">
                <a:solidFill>
                  <a:srgbClr val="FF0000"/>
                </a:solidFill>
                <a:latin typeface="Arial"/>
                <a:cs typeface="Arial"/>
              </a:rPr>
              <a:t>0</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02</a:t>
            </a:r>
            <a:r>
              <a:rPr sz="850" spc="204" dirty="0">
                <a:solidFill>
                  <a:srgbClr val="FF0000"/>
                </a:solidFill>
                <a:latin typeface="Arial"/>
                <a:cs typeface="Arial"/>
              </a:rPr>
              <a:t>0</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44" name="object 44"/>
          <p:cNvSpPr txBox="1"/>
          <p:nvPr/>
        </p:nvSpPr>
        <p:spPr>
          <a:xfrm>
            <a:off x="2685898" y="4865762"/>
            <a:ext cx="586740" cy="300082"/>
          </a:xfrm>
          <a:prstGeom prst="rect">
            <a:avLst/>
          </a:prstGeom>
        </p:spPr>
        <p:txBody>
          <a:bodyPr vert="horz" wrap="square" lIns="0" tIns="0" rIns="0" bIns="0" rtlCol="0">
            <a:spAutoFit/>
          </a:bodyPr>
          <a:lstStyle/>
          <a:p>
            <a:pPr marL="12701"/>
            <a:r>
              <a:rPr sz="850" spc="204" dirty="0">
                <a:latin typeface="Arial"/>
                <a:cs typeface="Arial"/>
              </a:rPr>
              <a:t>02</a:t>
            </a:r>
            <a:r>
              <a:rPr sz="850" spc="204" dirty="0">
                <a:solidFill>
                  <a:srgbClr val="FF0000"/>
                </a:solidFill>
                <a:latin typeface="Arial"/>
                <a:cs typeface="Arial"/>
              </a:rPr>
              <a:t>0</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03</a:t>
            </a:r>
            <a:r>
              <a:rPr sz="850" spc="204" dirty="0">
                <a:solidFill>
                  <a:srgbClr val="FF0000"/>
                </a:solidFill>
                <a:latin typeface="Arial"/>
                <a:cs typeface="Arial"/>
              </a:rPr>
              <a:t>0</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45" name="object 45"/>
          <p:cNvSpPr txBox="1"/>
          <p:nvPr/>
        </p:nvSpPr>
        <p:spPr>
          <a:xfrm>
            <a:off x="2685898" y="5297292"/>
            <a:ext cx="586740" cy="130805"/>
          </a:xfrm>
          <a:prstGeom prst="rect">
            <a:avLst/>
          </a:prstGeom>
        </p:spPr>
        <p:txBody>
          <a:bodyPr vert="horz" wrap="square" lIns="0" tIns="0" rIns="0" bIns="0" rtlCol="0">
            <a:spAutoFit/>
          </a:bodyPr>
          <a:lstStyle/>
          <a:p>
            <a:pPr marL="12701"/>
            <a:r>
              <a:rPr sz="850" spc="204" dirty="0">
                <a:latin typeface="Arial"/>
                <a:cs typeface="Arial"/>
              </a:rPr>
              <a:t>03</a:t>
            </a:r>
            <a:r>
              <a:rPr sz="850" spc="204" dirty="0">
                <a:solidFill>
                  <a:srgbClr val="FF0000"/>
                </a:solidFill>
                <a:latin typeface="Arial"/>
                <a:cs typeface="Arial"/>
              </a:rPr>
              <a:t>0</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p:txBody>
      </p:sp>
      <p:sp>
        <p:nvSpPr>
          <p:cNvPr id="46" name="object 46"/>
          <p:cNvSpPr txBox="1"/>
          <p:nvPr/>
        </p:nvSpPr>
        <p:spPr>
          <a:xfrm>
            <a:off x="2685898" y="5698486"/>
            <a:ext cx="586740" cy="130805"/>
          </a:xfrm>
          <a:prstGeom prst="rect">
            <a:avLst/>
          </a:prstGeom>
        </p:spPr>
        <p:txBody>
          <a:bodyPr vert="horz" wrap="square" lIns="0" tIns="0" rIns="0" bIns="0" rtlCol="0">
            <a:spAutoFit/>
          </a:bodyPr>
          <a:lstStyle/>
          <a:p>
            <a:pPr marL="12701"/>
            <a:r>
              <a:rPr sz="850" spc="220" dirty="0">
                <a:latin typeface="Arial"/>
                <a:cs typeface="Arial"/>
              </a:rPr>
              <a:t>FF</a:t>
            </a:r>
            <a:r>
              <a:rPr sz="850" spc="204" dirty="0">
                <a:solidFill>
                  <a:srgbClr val="FF0000"/>
                </a:solidFill>
                <a:latin typeface="Arial"/>
                <a:cs typeface="Arial"/>
              </a:rPr>
              <a:t>0</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47" name="object 47"/>
          <p:cNvSpPr txBox="1"/>
          <p:nvPr/>
        </p:nvSpPr>
        <p:spPr>
          <a:xfrm>
            <a:off x="4353739" y="3736939"/>
            <a:ext cx="569595" cy="130805"/>
          </a:xfrm>
          <a:prstGeom prst="rect">
            <a:avLst/>
          </a:prstGeom>
        </p:spPr>
        <p:txBody>
          <a:bodyPr vert="horz" wrap="square" lIns="0" tIns="0" rIns="0" bIns="0" rtlCol="0">
            <a:spAutoFit/>
          </a:bodyPr>
          <a:lstStyle/>
          <a:p>
            <a:pPr marL="12701"/>
            <a:r>
              <a:rPr sz="850" spc="204" dirty="0">
                <a:latin typeface="Arial"/>
                <a:cs typeface="Arial"/>
              </a:rPr>
              <a:t>0</a:t>
            </a:r>
            <a:r>
              <a:rPr sz="850" spc="200" dirty="0">
                <a:latin typeface="Arial"/>
                <a:cs typeface="Arial"/>
              </a:rPr>
              <a:t>0</a:t>
            </a:r>
            <a:r>
              <a:rPr sz="850" spc="204" dirty="0">
                <a:solidFill>
                  <a:srgbClr val="FF0000"/>
                </a:solidFill>
                <a:latin typeface="Arial"/>
                <a:cs typeface="Arial"/>
              </a:rPr>
              <a:t>1</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48" name="object 48"/>
          <p:cNvSpPr txBox="1"/>
          <p:nvPr/>
        </p:nvSpPr>
        <p:spPr>
          <a:xfrm>
            <a:off x="4336656" y="4002658"/>
            <a:ext cx="586740" cy="300082"/>
          </a:xfrm>
          <a:prstGeom prst="rect">
            <a:avLst/>
          </a:prstGeom>
        </p:spPr>
        <p:txBody>
          <a:bodyPr vert="horz" wrap="square" lIns="0" tIns="0" rIns="0" bIns="0" rtlCol="0">
            <a:spAutoFit/>
          </a:bodyPr>
          <a:lstStyle/>
          <a:p>
            <a:pPr marL="12701"/>
            <a:r>
              <a:rPr sz="850" spc="204" dirty="0">
                <a:latin typeface="Arial"/>
                <a:cs typeface="Arial"/>
              </a:rPr>
              <a:t>00</a:t>
            </a:r>
            <a:r>
              <a:rPr sz="850" spc="204" dirty="0">
                <a:solidFill>
                  <a:srgbClr val="FF0000"/>
                </a:solidFill>
                <a:latin typeface="Arial"/>
                <a:cs typeface="Arial"/>
              </a:rPr>
              <a:t>1</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a:t>
            </a:r>
            <a:r>
              <a:rPr sz="850" spc="200" dirty="0">
                <a:latin typeface="Arial"/>
                <a:cs typeface="Arial"/>
              </a:rPr>
              <a:t>1</a:t>
            </a:r>
            <a:r>
              <a:rPr sz="850" spc="204" dirty="0">
                <a:solidFill>
                  <a:srgbClr val="FF0000"/>
                </a:solidFill>
                <a:latin typeface="Arial"/>
                <a:cs typeface="Arial"/>
              </a:rPr>
              <a:t>1</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49" name="object 49"/>
          <p:cNvSpPr txBox="1"/>
          <p:nvPr/>
        </p:nvSpPr>
        <p:spPr>
          <a:xfrm>
            <a:off x="4336656" y="4434175"/>
            <a:ext cx="586740" cy="300082"/>
          </a:xfrm>
          <a:prstGeom prst="rect">
            <a:avLst/>
          </a:prstGeom>
        </p:spPr>
        <p:txBody>
          <a:bodyPr vert="horz" wrap="square" lIns="0" tIns="0" rIns="0" bIns="0" rtlCol="0">
            <a:spAutoFit/>
          </a:bodyPr>
          <a:lstStyle/>
          <a:p>
            <a:pPr marL="12701"/>
            <a:r>
              <a:rPr sz="850" spc="204" dirty="0">
                <a:latin typeface="Arial"/>
                <a:cs typeface="Arial"/>
              </a:rPr>
              <a:t>01</a:t>
            </a:r>
            <a:r>
              <a:rPr sz="850" spc="204" dirty="0">
                <a:solidFill>
                  <a:srgbClr val="FF0000"/>
                </a:solidFill>
                <a:latin typeface="Arial"/>
                <a:cs typeface="Arial"/>
              </a:rPr>
              <a:t>1</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a:t>
            </a:r>
            <a:r>
              <a:rPr sz="850" spc="200" dirty="0">
                <a:latin typeface="Arial"/>
                <a:cs typeface="Arial"/>
              </a:rPr>
              <a:t>2</a:t>
            </a:r>
            <a:r>
              <a:rPr sz="850" spc="204" dirty="0">
                <a:solidFill>
                  <a:srgbClr val="FF0000"/>
                </a:solidFill>
                <a:latin typeface="Arial"/>
                <a:cs typeface="Arial"/>
              </a:rPr>
              <a:t>1</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50" name="object 50"/>
          <p:cNvSpPr txBox="1"/>
          <p:nvPr/>
        </p:nvSpPr>
        <p:spPr>
          <a:xfrm>
            <a:off x="4336656" y="4865762"/>
            <a:ext cx="586740" cy="300082"/>
          </a:xfrm>
          <a:prstGeom prst="rect">
            <a:avLst/>
          </a:prstGeom>
        </p:spPr>
        <p:txBody>
          <a:bodyPr vert="horz" wrap="square" lIns="0" tIns="0" rIns="0" bIns="0" rtlCol="0">
            <a:spAutoFit/>
          </a:bodyPr>
          <a:lstStyle/>
          <a:p>
            <a:pPr marL="12701"/>
            <a:r>
              <a:rPr sz="850" spc="204" dirty="0">
                <a:latin typeface="Arial"/>
                <a:cs typeface="Arial"/>
              </a:rPr>
              <a:t>02</a:t>
            </a:r>
            <a:r>
              <a:rPr sz="850" spc="204" dirty="0">
                <a:solidFill>
                  <a:srgbClr val="FF0000"/>
                </a:solidFill>
                <a:latin typeface="Arial"/>
                <a:cs typeface="Arial"/>
              </a:rPr>
              <a:t>1</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a:t>
            </a:r>
            <a:r>
              <a:rPr sz="850" spc="200" dirty="0">
                <a:latin typeface="Arial"/>
                <a:cs typeface="Arial"/>
              </a:rPr>
              <a:t>3</a:t>
            </a:r>
            <a:r>
              <a:rPr sz="850" spc="204" dirty="0">
                <a:solidFill>
                  <a:srgbClr val="FF0000"/>
                </a:solidFill>
                <a:latin typeface="Arial"/>
                <a:cs typeface="Arial"/>
              </a:rPr>
              <a:t>1</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51" name="object 51"/>
          <p:cNvSpPr txBox="1"/>
          <p:nvPr/>
        </p:nvSpPr>
        <p:spPr>
          <a:xfrm>
            <a:off x="4336656" y="5297292"/>
            <a:ext cx="586740" cy="130805"/>
          </a:xfrm>
          <a:prstGeom prst="rect">
            <a:avLst/>
          </a:prstGeom>
        </p:spPr>
        <p:txBody>
          <a:bodyPr vert="horz" wrap="square" lIns="0" tIns="0" rIns="0" bIns="0" rtlCol="0">
            <a:spAutoFit/>
          </a:bodyPr>
          <a:lstStyle/>
          <a:p>
            <a:pPr marL="12701"/>
            <a:r>
              <a:rPr sz="850" spc="204" dirty="0">
                <a:latin typeface="Arial"/>
                <a:cs typeface="Arial"/>
              </a:rPr>
              <a:t>03</a:t>
            </a:r>
            <a:r>
              <a:rPr sz="850" spc="204" dirty="0">
                <a:solidFill>
                  <a:srgbClr val="FF0000"/>
                </a:solidFill>
                <a:latin typeface="Arial"/>
                <a:cs typeface="Arial"/>
              </a:rPr>
              <a:t>1</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p:txBody>
      </p:sp>
      <p:sp>
        <p:nvSpPr>
          <p:cNvPr id="52" name="object 52"/>
          <p:cNvSpPr txBox="1"/>
          <p:nvPr/>
        </p:nvSpPr>
        <p:spPr>
          <a:xfrm>
            <a:off x="4336656" y="5698486"/>
            <a:ext cx="586740" cy="130805"/>
          </a:xfrm>
          <a:prstGeom prst="rect">
            <a:avLst/>
          </a:prstGeom>
        </p:spPr>
        <p:txBody>
          <a:bodyPr vert="horz" wrap="square" lIns="0" tIns="0" rIns="0" bIns="0" rtlCol="0">
            <a:spAutoFit/>
          </a:bodyPr>
          <a:lstStyle/>
          <a:p>
            <a:pPr marL="12701"/>
            <a:r>
              <a:rPr sz="850" spc="220" dirty="0">
                <a:latin typeface="Arial"/>
                <a:cs typeface="Arial"/>
              </a:rPr>
              <a:t>FF</a:t>
            </a:r>
            <a:r>
              <a:rPr sz="850" spc="204" dirty="0">
                <a:solidFill>
                  <a:srgbClr val="FF0000"/>
                </a:solidFill>
                <a:latin typeface="Arial"/>
                <a:cs typeface="Arial"/>
              </a:rPr>
              <a:t>1</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53" name="object 53"/>
          <p:cNvSpPr txBox="1"/>
          <p:nvPr/>
        </p:nvSpPr>
        <p:spPr>
          <a:xfrm>
            <a:off x="4319768" y="5964205"/>
            <a:ext cx="603250" cy="130805"/>
          </a:xfrm>
          <a:prstGeom prst="rect">
            <a:avLst/>
          </a:prstGeom>
        </p:spPr>
        <p:txBody>
          <a:bodyPr vert="horz" wrap="square" lIns="0" tIns="0" rIns="0" bIns="0" rtlCol="0">
            <a:spAutoFit/>
          </a:bodyPr>
          <a:lstStyle/>
          <a:p>
            <a:pPr marL="12701"/>
            <a:r>
              <a:rPr sz="850" spc="220" dirty="0">
                <a:latin typeface="Arial"/>
                <a:cs typeface="Arial"/>
              </a:rPr>
              <a:t>FF</a:t>
            </a:r>
            <a:r>
              <a:rPr sz="850" spc="204" dirty="0">
                <a:solidFill>
                  <a:srgbClr val="FF0000"/>
                </a:solidFill>
                <a:latin typeface="Arial"/>
                <a:cs typeface="Arial"/>
              </a:rPr>
              <a:t>1</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p:txBody>
      </p:sp>
      <p:sp>
        <p:nvSpPr>
          <p:cNvPr id="54" name="object 54"/>
          <p:cNvSpPr txBox="1"/>
          <p:nvPr/>
        </p:nvSpPr>
        <p:spPr>
          <a:xfrm>
            <a:off x="6004536" y="3736939"/>
            <a:ext cx="569595" cy="130805"/>
          </a:xfrm>
          <a:prstGeom prst="rect">
            <a:avLst/>
          </a:prstGeom>
        </p:spPr>
        <p:txBody>
          <a:bodyPr vert="horz" wrap="square" lIns="0" tIns="0" rIns="0" bIns="0" rtlCol="0">
            <a:spAutoFit/>
          </a:bodyPr>
          <a:lstStyle/>
          <a:p>
            <a:pPr marL="12701"/>
            <a:r>
              <a:rPr sz="850" spc="204" dirty="0">
                <a:latin typeface="Arial"/>
                <a:cs typeface="Arial"/>
              </a:rPr>
              <a:t>0</a:t>
            </a:r>
            <a:r>
              <a:rPr sz="850" spc="200" dirty="0">
                <a:latin typeface="Arial"/>
                <a:cs typeface="Arial"/>
              </a:rPr>
              <a:t>0</a:t>
            </a:r>
            <a:r>
              <a:rPr sz="850" spc="204" dirty="0">
                <a:solidFill>
                  <a:srgbClr val="FF0000"/>
                </a:solidFill>
                <a:latin typeface="Arial"/>
                <a:cs typeface="Arial"/>
              </a:rPr>
              <a:t>2</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55" name="object 55"/>
          <p:cNvSpPr txBox="1"/>
          <p:nvPr/>
        </p:nvSpPr>
        <p:spPr>
          <a:xfrm>
            <a:off x="5987453" y="4002658"/>
            <a:ext cx="586740" cy="300082"/>
          </a:xfrm>
          <a:prstGeom prst="rect">
            <a:avLst/>
          </a:prstGeom>
        </p:spPr>
        <p:txBody>
          <a:bodyPr vert="horz" wrap="square" lIns="0" tIns="0" rIns="0" bIns="0" rtlCol="0">
            <a:spAutoFit/>
          </a:bodyPr>
          <a:lstStyle/>
          <a:p>
            <a:pPr marL="12701"/>
            <a:r>
              <a:rPr sz="850" spc="204" dirty="0">
                <a:latin typeface="Arial"/>
                <a:cs typeface="Arial"/>
              </a:rPr>
              <a:t>00</a:t>
            </a:r>
            <a:r>
              <a:rPr sz="850" spc="204" dirty="0">
                <a:solidFill>
                  <a:srgbClr val="FF0000"/>
                </a:solidFill>
                <a:latin typeface="Arial"/>
                <a:cs typeface="Arial"/>
              </a:rPr>
              <a:t>2</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a:t>
            </a:r>
            <a:r>
              <a:rPr sz="850" spc="200" dirty="0">
                <a:latin typeface="Arial"/>
                <a:cs typeface="Arial"/>
              </a:rPr>
              <a:t>1</a:t>
            </a:r>
            <a:r>
              <a:rPr sz="850" spc="204" dirty="0">
                <a:solidFill>
                  <a:srgbClr val="FF0000"/>
                </a:solidFill>
                <a:latin typeface="Arial"/>
                <a:cs typeface="Arial"/>
              </a:rPr>
              <a:t>2</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56" name="object 56"/>
          <p:cNvSpPr txBox="1"/>
          <p:nvPr/>
        </p:nvSpPr>
        <p:spPr>
          <a:xfrm>
            <a:off x="5987453" y="4434175"/>
            <a:ext cx="586740" cy="300082"/>
          </a:xfrm>
          <a:prstGeom prst="rect">
            <a:avLst/>
          </a:prstGeom>
        </p:spPr>
        <p:txBody>
          <a:bodyPr vert="horz" wrap="square" lIns="0" tIns="0" rIns="0" bIns="0" rtlCol="0">
            <a:spAutoFit/>
          </a:bodyPr>
          <a:lstStyle/>
          <a:p>
            <a:pPr marL="12701"/>
            <a:r>
              <a:rPr sz="850" spc="204" dirty="0">
                <a:latin typeface="Arial"/>
                <a:cs typeface="Arial"/>
              </a:rPr>
              <a:t>01</a:t>
            </a:r>
            <a:r>
              <a:rPr sz="850" spc="204" dirty="0">
                <a:solidFill>
                  <a:srgbClr val="FF0000"/>
                </a:solidFill>
                <a:latin typeface="Arial"/>
                <a:cs typeface="Arial"/>
              </a:rPr>
              <a:t>2</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a:t>
            </a:r>
            <a:r>
              <a:rPr sz="850" spc="200" dirty="0">
                <a:latin typeface="Arial"/>
                <a:cs typeface="Arial"/>
              </a:rPr>
              <a:t>2</a:t>
            </a:r>
            <a:r>
              <a:rPr sz="850" spc="204" dirty="0">
                <a:solidFill>
                  <a:srgbClr val="FF0000"/>
                </a:solidFill>
                <a:latin typeface="Arial"/>
                <a:cs typeface="Arial"/>
              </a:rPr>
              <a:t>2</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57" name="object 57"/>
          <p:cNvSpPr txBox="1"/>
          <p:nvPr/>
        </p:nvSpPr>
        <p:spPr>
          <a:xfrm>
            <a:off x="5987453" y="4865762"/>
            <a:ext cx="586740" cy="300082"/>
          </a:xfrm>
          <a:prstGeom prst="rect">
            <a:avLst/>
          </a:prstGeom>
        </p:spPr>
        <p:txBody>
          <a:bodyPr vert="horz" wrap="square" lIns="0" tIns="0" rIns="0" bIns="0" rtlCol="0">
            <a:spAutoFit/>
          </a:bodyPr>
          <a:lstStyle/>
          <a:p>
            <a:pPr marL="12701"/>
            <a:r>
              <a:rPr sz="850" spc="204" dirty="0">
                <a:latin typeface="Arial"/>
                <a:cs typeface="Arial"/>
              </a:rPr>
              <a:t>02</a:t>
            </a:r>
            <a:r>
              <a:rPr sz="850" spc="204" dirty="0">
                <a:solidFill>
                  <a:srgbClr val="FF0000"/>
                </a:solidFill>
                <a:latin typeface="Arial"/>
                <a:cs typeface="Arial"/>
              </a:rPr>
              <a:t>2</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a:t>
            </a:r>
            <a:r>
              <a:rPr sz="850" spc="200" dirty="0">
                <a:latin typeface="Arial"/>
                <a:cs typeface="Arial"/>
              </a:rPr>
              <a:t>3</a:t>
            </a:r>
            <a:r>
              <a:rPr sz="850" spc="204" dirty="0">
                <a:solidFill>
                  <a:srgbClr val="FF0000"/>
                </a:solidFill>
                <a:latin typeface="Arial"/>
                <a:cs typeface="Arial"/>
              </a:rPr>
              <a:t>2</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58" name="object 58"/>
          <p:cNvSpPr txBox="1"/>
          <p:nvPr/>
        </p:nvSpPr>
        <p:spPr>
          <a:xfrm>
            <a:off x="5987453" y="5297292"/>
            <a:ext cx="586740" cy="130805"/>
          </a:xfrm>
          <a:prstGeom prst="rect">
            <a:avLst/>
          </a:prstGeom>
        </p:spPr>
        <p:txBody>
          <a:bodyPr vert="horz" wrap="square" lIns="0" tIns="0" rIns="0" bIns="0" rtlCol="0">
            <a:spAutoFit/>
          </a:bodyPr>
          <a:lstStyle/>
          <a:p>
            <a:pPr marL="12701"/>
            <a:r>
              <a:rPr sz="850" spc="204" dirty="0">
                <a:latin typeface="Arial"/>
                <a:cs typeface="Arial"/>
              </a:rPr>
              <a:t>03</a:t>
            </a:r>
            <a:r>
              <a:rPr sz="850" spc="204" dirty="0">
                <a:solidFill>
                  <a:srgbClr val="FF0000"/>
                </a:solidFill>
                <a:latin typeface="Arial"/>
                <a:cs typeface="Arial"/>
              </a:rPr>
              <a:t>2</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p:txBody>
      </p:sp>
      <p:sp>
        <p:nvSpPr>
          <p:cNvPr id="59" name="object 59"/>
          <p:cNvSpPr txBox="1"/>
          <p:nvPr/>
        </p:nvSpPr>
        <p:spPr>
          <a:xfrm>
            <a:off x="5987453" y="5698486"/>
            <a:ext cx="586740" cy="130805"/>
          </a:xfrm>
          <a:prstGeom prst="rect">
            <a:avLst/>
          </a:prstGeom>
        </p:spPr>
        <p:txBody>
          <a:bodyPr vert="horz" wrap="square" lIns="0" tIns="0" rIns="0" bIns="0" rtlCol="0">
            <a:spAutoFit/>
          </a:bodyPr>
          <a:lstStyle/>
          <a:p>
            <a:pPr marL="12701"/>
            <a:r>
              <a:rPr sz="850" spc="220" dirty="0">
                <a:latin typeface="Arial"/>
                <a:cs typeface="Arial"/>
              </a:rPr>
              <a:t>FF</a:t>
            </a:r>
            <a:r>
              <a:rPr sz="850" spc="204" dirty="0">
                <a:solidFill>
                  <a:srgbClr val="FF0000"/>
                </a:solidFill>
                <a:latin typeface="Arial"/>
                <a:cs typeface="Arial"/>
              </a:rPr>
              <a:t>2</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60" name="object 60"/>
          <p:cNvSpPr txBox="1"/>
          <p:nvPr/>
        </p:nvSpPr>
        <p:spPr>
          <a:xfrm>
            <a:off x="5970565" y="5964205"/>
            <a:ext cx="603250" cy="130805"/>
          </a:xfrm>
          <a:prstGeom prst="rect">
            <a:avLst/>
          </a:prstGeom>
        </p:spPr>
        <p:txBody>
          <a:bodyPr vert="horz" wrap="square" lIns="0" tIns="0" rIns="0" bIns="0" rtlCol="0">
            <a:spAutoFit/>
          </a:bodyPr>
          <a:lstStyle/>
          <a:p>
            <a:pPr marL="12701"/>
            <a:r>
              <a:rPr sz="850" spc="220" dirty="0">
                <a:latin typeface="Arial"/>
                <a:cs typeface="Arial"/>
              </a:rPr>
              <a:t>FF</a:t>
            </a:r>
            <a:r>
              <a:rPr sz="850" spc="204" dirty="0">
                <a:solidFill>
                  <a:srgbClr val="FF0000"/>
                </a:solidFill>
                <a:latin typeface="Arial"/>
                <a:cs typeface="Arial"/>
              </a:rPr>
              <a:t>2</a:t>
            </a:r>
            <a:r>
              <a:rPr sz="850" spc="220" dirty="0">
                <a:solidFill>
                  <a:srgbClr val="0000FF"/>
                </a:solidFill>
                <a:latin typeface="Arial"/>
                <a:cs typeface="Arial"/>
              </a:rPr>
              <a:t>FF</a:t>
            </a:r>
            <a:r>
              <a:rPr sz="850" spc="265" dirty="0">
                <a:latin typeface="Arial"/>
                <a:cs typeface="Arial"/>
              </a:rPr>
              <a:t>H</a:t>
            </a:r>
            <a:endParaRPr sz="850">
              <a:latin typeface="Arial"/>
              <a:cs typeface="Arial"/>
            </a:endParaRPr>
          </a:p>
        </p:txBody>
      </p:sp>
      <p:sp>
        <p:nvSpPr>
          <p:cNvPr id="61" name="object 61"/>
          <p:cNvSpPr txBox="1"/>
          <p:nvPr/>
        </p:nvSpPr>
        <p:spPr>
          <a:xfrm>
            <a:off x="8196926" y="3736939"/>
            <a:ext cx="578485" cy="130805"/>
          </a:xfrm>
          <a:prstGeom prst="rect">
            <a:avLst/>
          </a:prstGeom>
        </p:spPr>
        <p:txBody>
          <a:bodyPr vert="horz" wrap="square" lIns="0" tIns="0" rIns="0" bIns="0" rtlCol="0">
            <a:spAutoFit/>
          </a:bodyPr>
          <a:lstStyle/>
          <a:p>
            <a:pPr marL="12701"/>
            <a:r>
              <a:rPr sz="850" spc="204" dirty="0">
                <a:latin typeface="Arial"/>
                <a:cs typeface="Arial"/>
              </a:rPr>
              <a:t>00</a:t>
            </a:r>
            <a:r>
              <a:rPr sz="850" spc="225" dirty="0">
                <a:solidFill>
                  <a:srgbClr val="FF0000"/>
                </a:solidFill>
                <a:latin typeface="Arial"/>
                <a:cs typeface="Arial"/>
              </a:rPr>
              <a:t>F</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62" name="object 62"/>
          <p:cNvSpPr txBox="1"/>
          <p:nvPr/>
        </p:nvSpPr>
        <p:spPr>
          <a:xfrm>
            <a:off x="8180039" y="4002658"/>
            <a:ext cx="594995" cy="300082"/>
          </a:xfrm>
          <a:prstGeom prst="rect">
            <a:avLst/>
          </a:prstGeom>
        </p:spPr>
        <p:txBody>
          <a:bodyPr vert="horz" wrap="square" lIns="0" tIns="0" rIns="0" bIns="0" rtlCol="0">
            <a:spAutoFit/>
          </a:bodyPr>
          <a:lstStyle/>
          <a:p>
            <a:pPr marL="12701"/>
            <a:r>
              <a:rPr sz="850" spc="204" dirty="0">
                <a:latin typeface="Arial"/>
                <a:cs typeface="Arial"/>
              </a:rPr>
              <a:t>00</a:t>
            </a:r>
            <a:r>
              <a:rPr sz="850" spc="220" dirty="0">
                <a:solidFill>
                  <a:srgbClr val="FF0000"/>
                </a:solidFill>
                <a:latin typeface="Arial"/>
                <a:cs typeface="Arial"/>
              </a:rPr>
              <a:t>F</a:t>
            </a:r>
            <a:r>
              <a:rPr sz="850" spc="220" dirty="0">
                <a:solidFill>
                  <a:srgbClr val="0000FF"/>
                </a:solidFill>
                <a:latin typeface="Arial"/>
                <a:cs typeface="Arial"/>
              </a:rPr>
              <a:t>F</a:t>
            </a:r>
            <a:r>
              <a:rPr sz="850" spc="225" dirty="0">
                <a:solidFill>
                  <a:srgbClr val="0000FF"/>
                </a:solidFill>
                <a:latin typeface="Arial"/>
                <a:cs typeface="Arial"/>
              </a:rPr>
              <a:t>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01</a:t>
            </a:r>
            <a:r>
              <a:rPr sz="850" spc="225" dirty="0">
                <a:solidFill>
                  <a:srgbClr val="FF0000"/>
                </a:solidFill>
                <a:latin typeface="Arial"/>
                <a:cs typeface="Arial"/>
              </a:rPr>
              <a:t>F</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63" name="object 63"/>
          <p:cNvSpPr txBox="1"/>
          <p:nvPr/>
        </p:nvSpPr>
        <p:spPr>
          <a:xfrm>
            <a:off x="8180039" y="4434175"/>
            <a:ext cx="594995" cy="300082"/>
          </a:xfrm>
          <a:prstGeom prst="rect">
            <a:avLst/>
          </a:prstGeom>
        </p:spPr>
        <p:txBody>
          <a:bodyPr vert="horz" wrap="square" lIns="0" tIns="0" rIns="0" bIns="0" rtlCol="0">
            <a:spAutoFit/>
          </a:bodyPr>
          <a:lstStyle/>
          <a:p>
            <a:pPr marL="12701"/>
            <a:r>
              <a:rPr sz="850" spc="204" dirty="0">
                <a:latin typeface="Arial"/>
                <a:cs typeface="Arial"/>
              </a:rPr>
              <a:t>01</a:t>
            </a:r>
            <a:r>
              <a:rPr sz="850" spc="220" dirty="0">
                <a:solidFill>
                  <a:srgbClr val="FF0000"/>
                </a:solidFill>
                <a:latin typeface="Arial"/>
                <a:cs typeface="Arial"/>
              </a:rPr>
              <a:t>F</a:t>
            </a:r>
            <a:r>
              <a:rPr sz="850" spc="220" dirty="0">
                <a:solidFill>
                  <a:srgbClr val="0000FF"/>
                </a:solidFill>
                <a:latin typeface="Arial"/>
                <a:cs typeface="Arial"/>
              </a:rPr>
              <a:t>F</a:t>
            </a:r>
            <a:r>
              <a:rPr sz="850" spc="225" dirty="0">
                <a:solidFill>
                  <a:srgbClr val="0000FF"/>
                </a:solidFill>
                <a:latin typeface="Arial"/>
                <a:cs typeface="Arial"/>
              </a:rPr>
              <a:t>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02</a:t>
            </a:r>
            <a:r>
              <a:rPr sz="850" spc="225" dirty="0">
                <a:solidFill>
                  <a:srgbClr val="FF0000"/>
                </a:solidFill>
                <a:latin typeface="Arial"/>
                <a:cs typeface="Arial"/>
              </a:rPr>
              <a:t>F</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64" name="object 64"/>
          <p:cNvSpPr txBox="1"/>
          <p:nvPr/>
        </p:nvSpPr>
        <p:spPr>
          <a:xfrm>
            <a:off x="8180039" y="4865762"/>
            <a:ext cx="594995" cy="300082"/>
          </a:xfrm>
          <a:prstGeom prst="rect">
            <a:avLst/>
          </a:prstGeom>
        </p:spPr>
        <p:txBody>
          <a:bodyPr vert="horz" wrap="square" lIns="0" tIns="0" rIns="0" bIns="0" rtlCol="0">
            <a:spAutoFit/>
          </a:bodyPr>
          <a:lstStyle/>
          <a:p>
            <a:pPr marL="12701"/>
            <a:r>
              <a:rPr sz="850" spc="204" dirty="0">
                <a:latin typeface="Arial"/>
                <a:cs typeface="Arial"/>
              </a:rPr>
              <a:t>02</a:t>
            </a:r>
            <a:r>
              <a:rPr sz="850" spc="220" dirty="0">
                <a:solidFill>
                  <a:srgbClr val="FF0000"/>
                </a:solidFill>
                <a:latin typeface="Arial"/>
                <a:cs typeface="Arial"/>
              </a:rPr>
              <a:t>F</a:t>
            </a:r>
            <a:r>
              <a:rPr sz="850" spc="220" dirty="0">
                <a:solidFill>
                  <a:srgbClr val="0000FF"/>
                </a:solidFill>
                <a:latin typeface="Arial"/>
                <a:cs typeface="Arial"/>
              </a:rPr>
              <a:t>F</a:t>
            </a:r>
            <a:r>
              <a:rPr sz="850" spc="225" dirty="0">
                <a:solidFill>
                  <a:srgbClr val="0000FF"/>
                </a:solidFill>
                <a:latin typeface="Arial"/>
                <a:cs typeface="Arial"/>
              </a:rPr>
              <a:t>F</a:t>
            </a:r>
            <a:r>
              <a:rPr sz="850" spc="265" dirty="0">
                <a:latin typeface="Arial"/>
                <a:cs typeface="Arial"/>
              </a:rPr>
              <a:t>H</a:t>
            </a:r>
            <a:endParaRPr sz="850">
              <a:latin typeface="Arial"/>
              <a:cs typeface="Arial"/>
            </a:endParaRPr>
          </a:p>
          <a:p>
            <a:pPr marL="29210">
              <a:spcBef>
                <a:spcPts val="285"/>
              </a:spcBef>
            </a:pPr>
            <a:r>
              <a:rPr sz="850" spc="204" dirty="0">
                <a:latin typeface="Arial"/>
                <a:cs typeface="Arial"/>
              </a:rPr>
              <a:t>03</a:t>
            </a:r>
            <a:r>
              <a:rPr sz="850" spc="225" dirty="0">
                <a:solidFill>
                  <a:srgbClr val="FF0000"/>
                </a:solidFill>
                <a:latin typeface="Arial"/>
                <a:cs typeface="Arial"/>
              </a:rPr>
              <a:t>F</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65" name="object 65"/>
          <p:cNvSpPr txBox="1"/>
          <p:nvPr/>
        </p:nvSpPr>
        <p:spPr>
          <a:xfrm>
            <a:off x="8180039" y="5297292"/>
            <a:ext cx="594995" cy="130805"/>
          </a:xfrm>
          <a:prstGeom prst="rect">
            <a:avLst/>
          </a:prstGeom>
        </p:spPr>
        <p:txBody>
          <a:bodyPr vert="horz" wrap="square" lIns="0" tIns="0" rIns="0" bIns="0" rtlCol="0">
            <a:spAutoFit/>
          </a:bodyPr>
          <a:lstStyle/>
          <a:p>
            <a:pPr marL="12701"/>
            <a:r>
              <a:rPr sz="850" spc="204" dirty="0">
                <a:latin typeface="Arial"/>
                <a:cs typeface="Arial"/>
              </a:rPr>
              <a:t>03</a:t>
            </a:r>
            <a:r>
              <a:rPr sz="850" spc="220" dirty="0">
                <a:solidFill>
                  <a:srgbClr val="FF0000"/>
                </a:solidFill>
                <a:latin typeface="Arial"/>
                <a:cs typeface="Arial"/>
              </a:rPr>
              <a:t>F</a:t>
            </a:r>
            <a:r>
              <a:rPr sz="850" spc="220" dirty="0">
                <a:solidFill>
                  <a:srgbClr val="0000FF"/>
                </a:solidFill>
                <a:latin typeface="Arial"/>
                <a:cs typeface="Arial"/>
              </a:rPr>
              <a:t>F</a:t>
            </a:r>
            <a:r>
              <a:rPr sz="850" spc="225" dirty="0">
                <a:solidFill>
                  <a:srgbClr val="0000FF"/>
                </a:solidFill>
                <a:latin typeface="Arial"/>
                <a:cs typeface="Arial"/>
              </a:rPr>
              <a:t>F</a:t>
            </a:r>
            <a:r>
              <a:rPr sz="850" spc="265" dirty="0">
                <a:latin typeface="Arial"/>
                <a:cs typeface="Arial"/>
              </a:rPr>
              <a:t>H</a:t>
            </a:r>
            <a:endParaRPr sz="850">
              <a:latin typeface="Arial"/>
              <a:cs typeface="Arial"/>
            </a:endParaRPr>
          </a:p>
        </p:txBody>
      </p:sp>
      <p:sp>
        <p:nvSpPr>
          <p:cNvPr id="66" name="object 66"/>
          <p:cNvSpPr txBox="1"/>
          <p:nvPr/>
        </p:nvSpPr>
        <p:spPr>
          <a:xfrm>
            <a:off x="8180039" y="5698486"/>
            <a:ext cx="594995" cy="130805"/>
          </a:xfrm>
          <a:prstGeom prst="rect">
            <a:avLst/>
          </a:prstGeom>
        </p:spPr>
        <p:txBody>
          <a:bodyPr vert="horz" wrap="square" lIns="0" tIns="0" rIns="0" bIns="0" rtlCol="0">
            <a:spAutoFit/>
          </a:bodyPr>
          <a:lstStyle/>
          <a:p>
            <a:pPr marL="12701"/>
            <a:r>
              <a:rPr sz="850" spc="220" dirty="0">
                <a:latin typeface="Arial"/>
                <a:cs typeface="Arial"/>
              </a:rPr>
              <a:t>FF</a:t>
            </a:r>
            <a:r>
              <a:rPr sz="850" spc="225" dirty="0">
                <a:solidFill>
                  <a:srgbClr val="FF0000"/>
                </a:solidFill>
                <a:latin typeface="Arial"/>
                <a:cs typeface="Arial"/>
              </a:rPr>
              <a:t>F</a:t>
            </a:r>
            <a:r>
              <a:rPr sz="850" spc="204" dirty="0">
                <a:solidFill>
                  <a:srgbClr val="0000FF"/>
                </a:solidFill>
                <a:latin typeface="Arial"/>
                <a:cs typeface="Arial"/>
              </a:rPr>
              <a:t>00</a:t>
            </a:r>
            <a:r>
              <a:rPr sz="850" spc="265" dirty="0">
                <a:latin typeface="Arial"/>
                <a:cs typeface="Arial"/>
              </a:rPr>
              <a:t>H</a:t>
            </a:r>
            <a:endParaRPr sz="850">
              <a:latin typeface="Arial"/>
              <a:cs typeface="Arial"/>
            </a:endParaRPr>
          </a:p>
        </p:txBody>
      </p:sp>
      <p:sp>
        <p:nvSpPr>
          <p:cNvPr id="67" name="object 67"/>
          <p:cNvSpPr txBox="1"/>
          <p:nvPr/>
        </p:nvSpPr>
        <p:spPr>
          <a:xfrm>
            <a:off x="8162956" y="5964205"/>
            <a:ext cx="612140" cy="130805"/>
          </a:xfrm>
          <a:prstGeom prst="rect">
            <a:avLst/>
          </a:prstGeom>
        </p:spPr>
        <p:txBody>
          <a:bodyPr vert="horz" wrap="square" lIns="0" tIns="0" rIns="0" bIns="0" rtlCol="0">
            <a:spAutoFit/>
          </a:bodyPr>
          <a:lstStyle/>
          <a:p>
            <a:pPr marL="12701"/>
            <a:r>
              <a:rPr sz="850" spc="220" dirty="0">
                <a:latin typeface="Arial"/>
                <a:cs typeface="Arial"/>
              </a:rPr>
              <a:t>F</a:t>
            </a:r>
            <a:r>
              <a:rPr sz="850" spc="225" dirty="0">
                <a:latin typeface="Arial"/>
                <a:cs typeface="Arial"/>
              </a:rPr>
              <a:t>F</a:t>
            </a:r>
            <a:r>
              <a:rPr sz="850" spc="220" dirty="0">
                <a:solidFill>
                  <a:srgbClr val="FF0000"/>
                </a:solidFill>
                <a:latin typeface="Arial"/>
                <a:cs typeface="Arial"/>
              </a:rPr>
              <a:t>F</a:t>
            </a:r>
            <a:r>
              <a:rPr sz="850" spc="220" dirty="0">
                <a:solidFill>
                  <a:srgbClr val="0000FF"/>
                </a:solidFill>
                <a:latin typeface="Arial"/>
                <a:cs typeface="Arial"/>
              </a:rPr>
              <a:t>F</a:t>
            </a:r>
            <a:r>
              <a:rPr sz="850" spc="225" dirty="0">
                <a:solidFill>
                  <a:srgbClr val="0000FF"/>
                </a:solidFill>
                <a:latin typeface="Arial"/>
                <a:cs typeface="Arial"/>
              </a:rPr>
              <a:t>F</a:t>
            </a:r>
            <a:r>
              <a:rPr sz="850" spc="265" dirty="0">
                <a:latin typeface="Arial"/>
                <a:cs typeface="Arial"/>
              </a:rPr>
              <a:t>H</a:t>
            </a:r>
            <a:endParaRPr sz="850">
              <a:latin typeface="Arial"/>
              <a:cs typeface="Arial"/>
            </a:endParaRPr>
          </a:p>
        </p:txBody>
      </p:sp>
      <p:sp>
        <p:nvSpPr>
          <p:cNvPr id="68" name="object 68"/>
          <p:cNvSpPr txBox="1"/>
          <p:nvPr/>
        </p:nvSpPr>
        <p:spPr>
          <a:xfrm>
            <a:off x="2301989" y="5964205"/>
            <a:ext cx="970280" cy="318036"/>
          </a:xfrm>
          <a:prstGeom prst="rect">
            <a:avLst/>
          </a:prstGeom>
        </p:spPr>
        <p:txBody>
          <a:bodyPr vert="horz" wrap="square" lIns="0" tIns="0" rIns="0" bIns="0" rtlCol="0">
            <a:spAutoFit/>
          </a:bodyPr>
          <a:lstStyle/>
          <a:p>
            <a:pPr marL="379102"/>
            <a:r>
              <a:rPr sz="850" spc="225" dirty="0">
                <a:latin typeface="Arial"/>
                <a:cs typeface="Arial"/>
              </a:rPr>
              <a:t>FF</a:t>
            </a:r>
            <a:r>
              <a:rPr sz="850" spc="225" dirty="0">
                <a:solidFill>
                  <a:srgbClr val="FF0000"/>
                </a:solidFill>
                <a:latin typeface="Arial"/>
                <a:cs typeface="Arial"/>
              </a:rPr>
              <a:t>0</a:t>
            </a:r>
            <a:r>
              <a:rPr sz="850" spc="225" dirty="0">
                <a:solidFill>
                  <a:srgbClr val="0000FF"/>
                </a:solidFill>
                <a:latin typeface="Arial"/>
                <a:cs typeface="Arial"/>
              </a:rPr>
              <a:t>FF</a:t>
            </a:r>
            <a:r>
              <a:rPr sz="850" spc="225" dirty="0">
                <a:latin typeface="Arial"/>
                <a:cs typeface="Arial"/>
              </a:rPr>
              <a:t>H</a:t>
            </a:r>
            <a:endParaRPr sz="850">
              <a:latin typeface="Arial"/>
              <a:cs typeface="Arial"/>
            </a:endParaRPr>
          </a:p>
          <a:p>
            <a:pPr marL="12701">
              <a:spcBef>
                <a:spcPts val="150"/>
              </a:spcBef>
            </a:pPr>
            <a:r>
              <a:rPr sz="1050" spc="480" dirty="0">
                <a:solidFill>
                  <a:srgbClr val="FF0000"/>
                </a:solidFill>
                <a:latin typeface="宋体"/>
                <a:cs typeface="宋体"/>
              </a:rPr>
              <a:t>主存</a:t>
            </a:r>
            <a:endParaRPr sz="1050">
              <a:latin typeface="宋体"/>
              <a:cs typeface="宋体"/>
            </a:endParaRPr>
          </a:p>
        </p:txBody>
      </p:sp>
    </p:spTree>
    <p:extLst>
      <p:ext uri="{BB962C8B-B14F-4D97-AF65-F5344CB8AC3E}">
        <p14:creationId xmlns:p14="http://schemas.microsoft.com/office/powerpoint/2010/main" val="4207700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59" y="647986"/>
            <a:ext cx="4940104" cy="333425"/>
          </a:xfrm>
          <a:prstGeom prst="rect">
            <a:avLst/>
          </a:prstGeom>
        </p:spPr>
        <p:txBody>
          <a:bodyPr vert="horz" wrap="square" lIns="0" tIns="0" rIns="0" bIns="0" rtlCol="0" anchor="ctr">
            <a:spAutoFit/>
          </a:bodyPr>
          <a:lstStyle/>
          <a:p>
            <a:pPr marL="11625">
              <a:lnSpc>
                <a:spcPts val="2594"/>
              </a:lnSpc>
            </a:pPr>
            <a:r>
              <a:rPr sz="2471" spc="-5" dirty="0" err="1">
                <a:solidFill>
                  <a:srgbClr val="C00000"/>
                </a:solidFill>
                <a:latin typeface="黑体"/>
                <a:cs typeface="黑体"/>
              </a:rPr>
              <a:t>Cache与主存之间的映射</a:t>
            </a:r>
            <a:r>
              <a:rPr sz="2471" spc="-5" dirty="0">
                <a:solidFill>
                  <a:srgbClr val="C00000"/>
                </a:solidFill>
                <a:latin typeface="黑体"/>
                <a:cs typeface="黑体"/>
              </a:rPr>
              <a:t> </a:t>
            </a:r>
            <a:r>
              <a:rPr sz="2471" spc="-9" dirty="0">
                <a:solidFill>
                  <a:srgbClr val="C00000"/>
                </a:solidFill>
                <a:latin typeface="宋体"/>
                <a:cs typeface="宋体"/>
              </a:rPr>
              <a:t>—</a:t>
            </a:r>
            <a:r>
              <a:rPr sz="2471" spc="33" dirty="0">
                <a:solidFill>
                  <a:srgbClr val="C00000"/>
                </a:solidFill>
                <a:latin typeface="宋体"/>
                <a:cs typeface="宋体"/>
              </a:rPr>
              <a:t> </a:t>
            </a:r>
            <a:r>
              <a:rPr sz="2471" dirty="0">
                <a:solidFill>
                  <a:srgbClr val="C00000"/>
                </a:solidFill>
                <a:latin typeface="黑体"/>
                <a:cs typeface="黑体"/>
              </a:rPr>
              <a:t>组相联</a:t>
            </a:r>
          </a:p>
        </p:txBody>
      </p:sp>
      <p:sp>
        <p:nvSpPr>
          <p:cNvPr id="3" name="object 3"/>
          <p:cNvSpPr txBox="1"/>
          <p:nvPr/>
        </p:nvSpPr>
        <p:spPr>
          <a:xfrm>
            <a:off x="2245183" y="1112963"/>
            <a:ext cx="7422360" cy="676211"/>
          </a:xfrm>
          <a:prstGeom prst="rect">
            <a:avLst/>
          </a:prstGeom>
        </p:spPr>
        <p:txBody>
          <a:bodyPr vert="horz" wrap="square" lIns="0" tIns="0" rIns="0" bIns="0" rtlCol="0">
            <a:spAutoFit/>
          </a:bodyPr>
          <a:lstStyle/>
          <a:p>
            <a:pPr marL="258061" marR="4649" indent="-246438">
              <a:buClr>
                <a:srgbClr val="FF0000"/>
              </a:buClr>
              <a:buFont typeface="Wingdings"/>
              <a:buChar char=""/>
              <a:tabLst>
                <a:tab pos="258644" algn="l"/>
              </a:tabLst>
            </a:pPr>
            <a:r>
              <a:rPr sz="2197" b="1" spc="-5" dirty="0">
                <a:latin typeface="Arial"/>
                <a:cs typeface="Arial"/>
              </a:rPr>
              <a:t>C</a:t>
            </a:r>
            <a:r>
              <a:rPr sz="2197" b="1" spc="-14" dirty="0">
                <a:latin typeface="Arial"/>
                <a:cs typeface="Arial"/>
              </a:rPr>
              <a:t>a</a:t>
            </a:r>
            <a:r>
              <a:rPr sz="2197" b="1" spc="-5" dirty="0">
                <a:latin typeface="Arial"/>
                <a:cs typeface="Arial"/>
              </a:rPr>
              <a:t>ch</a:t>
            </a:r>
            <a:r>
              <a:rPr sz="2197" b="1" spc="-14" dirty="0">
                <a:latin typeface="Arial"/>
                <a:cs typeface="Arial"/>
              </a:rPr>
              <a:t>e</a:t>
            </a:r>
            <a:r>
              <a:rPr sz="2197" b="1" dirty="0">
                <a:latin typeface="宋体"/>
                <a:cs typeface="宋体"/>
              </a:rPr>
              <a:t>结构示例：</a:t>
            </a:r>
            <a:r>
              <a:rPr sz="2197" b="1" spc="-5" dirty="0">
                <a:latin typeface="Arial"/>
                <a:cs typeface="Arial"/>
              </a:rPr>
              <a:t>C</a:t>
            </a:r>
            <a:r>
              <a:rPr sz="2197" b="1" spc="-14" dirty="0">
                <a:latin typeface="Arial"/>
                <a:cs typeface="Arial"/>
              </a:rPr>
              <a:t>a</a:t>
            </a:r>
            <a:r>
              <a:rPr sz="2197" b="1" spc="-5" dirty="0">
                <a:latin typeface="Arial"/>
                <a:cs typeface="Arial"/>
              </a:rPr>
              <a:t>ch</a:t>
            </a:r>
            <a:r>
              <a:rPr sz="2197" b="1" spc="-9" dirty="0">
                <a:latin typeface="Arial"/>
                <a:cs typeface="Arial"/>
              </a:rPr>
              <a:t>e</a:t>
            </a:r>
            <a:r>
              <a:rPr sz="2197" b="1" dirty="0">
                <a:latin typeface="宋体"/>
                <a:cs typeface="宋体"/>
              </a:rPr>
              <a:t>容量</a:t>
            </a:r>
            <a:r>
              <a:rPr sz="2197" b="1" dirty="0">
                <a:latin typeface="Arial"/>
                <a:cs typeface="Arial"/>
              </a:rPr>
              <a:t>4</a:t>
            </a:r>
            <a:r>
              <a:rPr sz="2197" b="1" spc="-5" dirty="0">
                <a:latin typeface="Arial"/>
                <a:cs typeface="Arial"/>
              </a:rPr>
              <a:t>K</a:t>
            </a:r>
            <a:r>
              <a:rPr sz="2197" b="1" spc="-14" dirty="0">
                <a:latin typeface="Arial"/>
                <a:cs typeface="Arial"/>
              </a:rPr>
              <a:t>B</a:t>
            </a:r>
            <a:r>
              <a:rPr sz="2197" b="1" spc="5" dirty="0">
                <a:latin typeface="宋体"/>
                <a:cs typeface="宋体"/>
              </a:rPr>
              <a:t>，</a:t>
            </a:r>
            <a:r>
              <a:rPr sz="2197" b="1" spc="-9" dirty="0">
                <a:latin typeface="Arial"/>
                <a:cs typeface="Arial"/>
              </a:rPr>
              <a:t>4</a:t>
            </a:r>
            <a:r>
              <a:rPr sz="2197" b="1" dirty="0">
                <a:latin typeface="宋体"/>
                <a:cs typeface="宋体"/>
              </a:rPr>
              <a:t>路组相联，数据块大小</a:t>
            </a:r>
            <a:r>
              <a:rPr sz="2197" b="1" spc="-9" dirty="0">
                <a:latin typeface="Arial"/>
                <a:cs typeface="Arial"/>
              </a:rPr>
              <a:t>4B</a:t>
            </a:r>
            <a:r>
              <a:rPr sz="2197" b="1" dirty="0">
                <a:latin typeface="宋体"/>
                <a:cs typeface="宋体"/>
              </a:rPr>
              <a:t>，主存地址</a:t>
            </a:r>
            <a:r>
              <a:rPr sz="2197" b="1" spc="-9" dirty="0">
                <a:latin typeface="Arial"/>
                <a:cs typeface="Arial"/>
              </a:rPr>
              <a:t>32</a:t>
            </a:r>
            <a:r>
              <a:rPr sz="2197" b="1" dirty="0">
                <a:latin typeface="宋体"/>
                <a:cs typeface="宋体"/>
              </a:rPr>
              <a:t>位。</a:t>
            </a:r>
            <a:endParaRPr sz="2197" dirty="0">
              <a:latin typeface="宋体"/>
              <a:cs typeface="宋体"/>
            </a:endParaRPr>
          </a:p>
        </p:txBody>
      </p:sp>
      <p:sp>
        <p:nvSpPr>
          <p:cNvPr id="4" name="object 4"/>
          <p:cNvSpPr/>
          <p:nvPr/>
        </p:nvSpPr>
        <p:spPr>
          <a:xfrm>
            <a:off x="4998223" y="1971283"/>
            <a:ext cx="6648218" cy="4209550"/>
          </a:xfrm>
          <a:custGeom>
            <a:avLst/>
            <a:gdLst/>
            <a:ahLst/>
            <a:cxnLst/>
            <a:rect l="l" t="t" r="r" b="b"/>
            <a:pathLst>
              <a:path w="7263765" h="4599305">
                <a:moveTo>
                  <a:pt x="0" y="4599149"/>
                </a:moveTo>
                <a:lnTo>
                  <a:pt x="7263253" y="4599149"/>
                </a:lnTo>
                <a:lnTo>
                  <a:pt x="7263253" y="0"/>
                </a:lnTo>
                <a:lnTo>
                  <a:pt x="0" y="0"/>
                </a:lnTo>
                <a:lnTo>
                  <a:pt x="0" y="4599149"/>
                </a:lnTo>
                <a:close/>
              </a:path>
            </a:pathLst>
          </a:custGeom>
          <a:solidFill>
            <a:srgbClr val="F8F9FB"/>
          </a:solidFill>
        </p:spPr>
        <p:txBody>
          <a:bodyPr wrap="square" lIns="0" tIns="0" rIns="0" bIns="0" rtlCol="0"/>
          <a:lstStyle/>
          <a:p>
            <a:endParaRPr sz="1647"/>
          </a:p>
        </p:txBody>
      </p:sp>
      <p:sp>
        <p:nvSpPr>
          <p:cNvPr id="5" name="object 5"/>
          <p:cNvSpPr/>
          <p:nvPr/>
        </p:nvSpPr>
        <p:spPr>
          <a:xfrm>
            <a:off x="4987511" y="1920726"/>
            <a:ext cx="6648218" cy="4209550"/>
          </a:xfrm>
          <a:custGeom>
            <a:avLst/>
            <a:gdLst/>
            <a:ahLst/>
            <a:cxnLst/>
            <a:rect l="l" t="t" r="r" b="b"/>
            <a:pathLst>
              <a:path w="7263765" h="4599305">
                <a:moveTo>
                  <a:pt x="0" y="4599149"/>
                </a:moveTo>
                <a:lnTo>
                  <a:pt x="7263253" y="4599149"/>
                </a:lnTo>
                <a:lnTo>
                  <a:pt x="7263253" y="0"/>
                </a:lnTo>
                <a:lnTo>
                  <a:pt x="0" y="0"/>
                </a:lnTo>
                <a:lnTo>
                  <a:pt x="0" y="4599149"/>
                </a:lnTo>
                <a:close/>
              </a:path>
            </a:pathLst>
          </a:custGeom>
          <a:ln w="3175">
            <a:solidFill>
              <a:srgbClr val="000000"/>
            </a:solidFill>
          </a:ln>
        </p:spPr>
        <p:txBody>
          <a:bodyPr wrap="square" lIns="0" tIns="0" rIns="0" bIns="0" rtlCol="0"/>
          <a:lstStyle/>
          <a:p>
            <a:endParaRPr sz="1647"/>
          </a:p>
        </p:txBody>
      </p:sp>
      <p:sp>
        <p:nvSpPr>
          <p:cNvPr id="6" name="object 6"/>
          <p:cNvSpPr/>
          <p:nvPr/>
        </p:nvSpPr>
        <p:spPr>
          <a:xfrm>
            <a:off x="5475407" y="2892045"/>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7" name="object 7"/>
          <p:cNvSpPr/>
          <p:nvPr/>
        </p:nvSpPr>
        <p:spPr>
          <a:xfrm>
            <a:off x="5475407" y="2892045"/>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8" name="object 8"/>
          <p:cNvSpPr/>
          <p:nvPr/>
        </p:nvSpPr>
        <p:spPr>
          <a:xfrm>
            <a:off x="5722230" y="2892045"/>
            <a:ext cx="411482" cy="164477"/>
          </a:xfrm>
          <a:custGeom>
            <a:avLst/>
            <a:gdLst/>
            <a:ahLst/>
            <a:cxnLst/>
            <a:rect l="l" t="t" r="r" b="b"/>
            <a:pathLst>
              <a:path w="449580" h="179705">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9" name="object 9"/>
          <p:cNvSpPr/>
          <p:nvPr/>
        </p:nvSpPr>
        <p:spPr>
          <a:xfrm>
            <a:off x="5722230" y="2892045"/>
            <a:ext cx="411482" cy="164477"/>
          </a:xfrm>
          <a:custGeom>
            <a:avLst/>
            <a:gdLst/>
            <a:ahLst/>
            <a:cxnLst/>
            <a:rect l="l" t="t" r="r" b="b"/>
            <a:pathLst>
              <a:path w="449580" h="179705">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0" name="object 10"/>
          <p:cNvSpPr/>
          <p:nvPr/>
        </p:nvSpPr>
        <p:spPr>
          <a:xfrm>
            <a:off x="6133599" y="2892045"/>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11" name="object 11"/>
          <p:cNvSpPr/>
          <p:nvPr/>
        </p:nvSpPr>
        <p:spPr>
          <a:xfrm>
            <a:off x="6133599" y="2892045"/>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2" name="object 12"/>
          <p:cNvSpPr txBox="1"/>
          <p:nvPr/>
        </p:nvSpPr>
        <p:spPr>
          <a:xfrm>
            <a:off x="6387736" y="2728391"/>
            <a:ext cx="244099" cy="128240"/>
          </a:xfrm>
          <a:prstGeom prst="rect">
            <a:avLst/>
          </a:prstGeom>
        </p:spPr>
        <p:txBody>
          <a:bodyPr vert="horz" wrap="square" lIns="0" tIns="0" rIns="0" bIns="0" rtlCol="0">
            <a:spAutoFit/>
          </a:bodyPr>
          <a:lstStyle/>
          <a:p>
            <a:pPr>
              <a:lnSpc>
                <a:spcPts val="1043"/>
              </a:lnSpc>
            </a:pPr>
            <a:r>
              <a:rPr sz="915" spc="-5" dirty="0">
                <a:latin typeface="宋体"/>
                <a:cs typeface="宋体"/>
              </a:rPr>
              <a:t>数据</a:t>
            </a:r>
            <a:endParaRPr sz="915">
              <a:latin typeface="宋体"/>
              <a:cs typeface="宋体"/>
            </a:endParaRPr>
          </a:p>
        </p:txBody>
      </p:sp>
      <p:sp>
        <p:nvSpPr>
          <p:cNvPr id="13" name="object 13"/>
          <p:cNvSpPr/>
          <p:nvPr/>
        </p:nvSpPr>
        <p:spPr>
          <a:xfrm>
            <a:off x="5475407" y="3056439"/>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14" name="object 14"/>
          <p:cNvSpPr/>
          <p:nvPr/>
        </p:nvSpPr>
        <p:spPr>
          <a:xfrm>
            <a:off x="5475407" y="3056439"/>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5" name="object 15"/>
          <p:cNvSpPr/>
          <p:nvPr/>
        </p:nvSpPr>
        <p:spPr>
          <a:xfrm>
            <a:off x="5722230" y="3056439"/>
            <a:ext cx="411482" cy="164477"/>
          </a:xfrm>
          <a:custGeom>
            <a:avLst/>
            <a:gdLst/>
            <a:ahLst/>
            <a:cxnLst/>
            <a:rect l="l" t="t" r="r" b="b"/>
            <a:pathLst>
              <a:path w="449580" h="179705">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16" name="object 16"/>
          <p:cNvSpPr/>
          <p:nvPr/>
        </p:nvSpPr>
        <p:spPr>
          <a:xfrm>
            <a:off x="5722230" y="3056439"/>
            <a:ext cx="411482" cy="164477"/>
          </a:xfrm>
          <a:custGeom>
            <a:avLst/>
            <a:gdLst/>
            <a:ahLst/>
            <a:cxnLst/>
            <a:rect l="l" t="t" r="r" b="b"/>
            <a:pathLst>
              <a:path w="449580" h="179705">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7" name="object 17"/>
          <p:cNvSpPr/>
          <p:nvPr/>
        </p:nvSpPr>
        <p:spPr>
          <a:xfrm>
            <a:off x="6133599" y="3056439"/>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18" name="object 18"/>
          <p:cNvSpPr/>
          <p:nvPr/>
        </p:nvSpPr>
        <p:spPr>
          <a:xfrm>
            <a:off x="6133599" y="3056439"/>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9" name="object 19"/>
          <p:cNvSpPr/>
          <p:nvPr/>
        </p:nvSpPr>
        <p:spPr>
          <a:xfrm>
            <a:off x="5475407" y="3220950"/>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solidFill>
            <a:srgbClr val="F3FB86"/>
          </a:solidFill>
        </p:spPr>
        <p:txBody>
          <a:bodyPr wrap="square" lIns="0" tIns="0" rIns="0" bIns="0" rtlCol="0"/>
          <a:lstStyle/>
          <a:p>
            <a:endParaRPr sz="1647"/>
          </a:p>
        </p:txBody>
      </p:sp>
      <p:sp>
        <p:nvSpPr>
          <p:cNvPr id="20" name="object 20"/>
          <p:cNvSpPr/>
          <p:nvPr/>
        </p:nvSpPr>
        <p:spPr>
          <a:xfrm>
            <a:off x="5475407" y="3220950"/>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21" name="object 21"/>
          <p:cNvSpPr/>
          <p:nvPr/>
        </p:nvSpPr>
        <p:spPr>
          <a:xfrm>
            <a:off x="5722230" y="3220950"/>
            <a:ext cx="411482" cy="164477"/>
          </a:xfrm>
          <a:custGeom>
            <a:avLst/>
            <a:gdLst/>
            <a:ahLst/>
            <a:cxnLst/>
            <a:rect l="l" t="t" r="r" b="b"/>
            <a:pathLst>
              <a:path w="449580" h="179704">
                <a:moveTo>
                  <a:pt x="0" y="179653"/>
                </a:moveTo>
                <a:lnTo>
                  <a:pt x="449456" y="179653"/>
                </a:lnTo>
                <a:lnTo>
                  <a:pt x="449456" y="0"/>
                </a:lnTo>
                <a:lnTo>
                  <a:pt x="0" y="0"/>
                </a:lnTo>
                <a:lnTo>
                  <a:pt x="0" y="179653"/>
                </a:lnTo>
                <a:close/>
              </a:path>
            </a:pathLst>
          </a:custGeom>
          <a:solidFill>
            <a:srgbClr val="F3FB86"/>
          </a:solidFill>
        </p:spPr>
        <p:txBody>
          <a:bodyPr wrap="square" lIns="0" tIns="0" rIns="0" bIns="0" rtlCol="0"/>
          <a:lstStyle/>
          <a:p>
            <a:endParaRPr sz="1647"/>
          </a:p>
        </p:txBody>
      </p:sp>
      <p:sp>
        <p:nvSpPr>
          <p:cNvPr id="22" name="object 22"/>
          <p:cNvSpPr/>
          <p:nvPr/>
        </p:nvSpPr>
        <p:spPr>
          <a:xfrm>
            <a:off x="5722230" y="3220950"/>
            <a:ext cx="411482" cy="164477"/>
          </a:xfrm>
          <a:custGeom>
            <a:avLst/>
            <a:gdLst/>
            <a:ahLst/>
            <a:cxnLst/>
            <a:rect l="l" t="t" r="r" b="b"/>
            <a:pathLst>
              <a:path w="449580" h="179704">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23" name="object 23"/>
          <p:cNvSpPr/>
          <p:nvPr/>
        </p:nvSpPr>
        <p:spPr>
          <a:xfrm>
            <a:off x="6133599" y="3220950"/>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solidFill>
            <a:srgbClr val="F3FB86"/>
          </a:solidFill>
        </p:spPr>
        <p:txBody>
          <a:bodyPr wrap="square" lIns="0" tIns="0" rIns="0" bIns="0" rtlCol="0"/>
          <a:lstStyle/>
          <a:p>
            <a:endParaRPr sz="1647"/>
          </a:p>
        </p:txBody>
      </p:sp>
      <p:sp>
        <p:nvSpPr>
          <p:cNvPr id="24" name="object 24"/>
          <p:cNvSpPr/>
          <p:nvPr/>
        </p:nvSpPr>
        <p:spPr>
          <a:xfrm>
            <a:off x="6133599" y="3220950"/>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25" name="object 25"/>
          <p:cNvSpPr/>
          <p:nvPr/>
        </p:nvSpPr>
        <p:spPr>
          <a:xfrm>
            <a:off x="5475407" y="3714249"/>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26" name="object 26"/>
          <p:cNvSpPr/>
          <p:nvPr/>
        </p:nvSpPr>
        <p:spPr>
          <a:xfrm>
            <a:off x="5475407" y="3714249"/>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27" name="object 27"/>
          <p:cNvSpPr/>
          <p:nvPr/>
        </p:nvSpPr>
        <p:spPr>
          <a:xfrm>
            <a:off x="5722230" y="3714249"/>
            <a:ext cx="411482" cy="164477"/>
          </a:xfrm>
          <a:custGeom>
            <a:avLst/>
            <a:gdLst/>
            <a:ahLst/>
            <a:cxnLst/>
            <a:rect l="l" t="t" r="r" b="b"/>
            <a:pathLst>
              <a:path w="449580" h="179704">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28" name="object 28"/>
          <p:cNvSpPr/>
          <p:nvPr/>
        </p:nvSpPr>
        <p:spPr>
          <a:xfrm>
            <a:off x="5722230" y="3714249"/>
            <a:ext cx="411482" cy="164477"/>
          </a:xfrm>
          <a:custGeom>
            <a:avLst/>
            <a:gdLst/>
            <a:ahLst/>
            <a:cxnLst/>
            <a:rect l="l" t="t" r="r" b="b"/>
            <a:pathLst>
              <a:path w="449580" h="179704">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29" name="object 29"/>
          <p:cNvSpPr/>
          <p:nvPr/>
        </p:nvSpPr>
        <p:spPr>
          <a:xfrm>
            <a:off x="6133599" y="3714249"/>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30" name="object 30"/>
          <p:cNvSpPr/>
          <p:nvPr/>
        </p:nvSpPr>
        <p:spPr>
          <a:xfrm>
            <a:off x="6133599" y="3714249"/>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31" name="object 31"/>
          <p:cNvSpPr/>
          <p:nvPr/>
        </p:nvSpPr>
        <p:spPr>
          <a:xfrm>
            <a:off x="6215911" y="3434686"/>
            <a:ext cx="0" cy="247005"/>
          </a:xfrm>
          <a:custGeom>
            <a:avLst/>
            <a:gdLst/>
            <a:ahLst/>
            <a:cxnLst/>
            <a:rect l="l" t="t" r="r" b="b"/>
            <a:pathLst>
              <a:path h="269875">
                <a:moveTo>
                  <a:pt x="0" y="0"/>
                </a:moveTo>
                <a:lnTo>
                  <a:pt x="0" y="269486"/>
                </a:lnTo>
              </a:path>
            </a:pathLst>
          </a:custGeom>
          <a:ln w="15221">
            <a:solidFill>
              <a:srgbClr val="000000"/>
            </a:solidFill>
            <a:prstDash val="dot"/>
          </a:ln>
        </p:spPr>
        <p:txBody>
          <a:bodyPr wrap="square" lIns="0" tIns="0" rIns="0" bIns="0" rtlCol="0"/>
          <a:lstStyle/>
          <a:p>
            <a:endParaRPr sz="1647"/>
          </a:p>
        </p:txBody>
      </p:sp>
      <p:sp>
        <p:nvSpPr>
          <p:cNvPr id="32" name="object 32"/>
          <p:cNvSpPr/>
          <p:nvPr/>
        </p:nvSpPr>
        <p:spPr>
          <a:xfrm>
            <a:off x="7038579" y="2892045"/>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33" name="object 33"/>
          <p:cNvSpPr/>
          <p:nvPr/>
        </p:nvSpPr>
        <p:spPr>
          <a:xfrm>
            <a:off x="7038579" y="2892045"/>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34" name="object 34"/>
          <p:cNvSpPr/>
          <p:nvPr/>
        </p:nvSpPr>
        <p:spPr>
          <a:xfrm>
            <a:off x="7285402" y="2892045"/>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35" name="object 35"/>
          <p:cNvSpPr/>
          <p:nvPr/>
        </p:nvSpPr>
        <p:spPr>
          <a:xfrm>
            <a:off x="7285402" y="2892045"/>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36" name="object 36"/>
          <p:cNvSpPr/>
          <p:nvPr/>
        </p:nvSpPr>
        <p:spPr>
          <a:xfrm>
            <a:off x="7696854" y="2892045"/>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37" name="object 37"/>
          <p:cNvSpPr/>
          <p:nvPr/>
        </p:nvSpPr>
        <p:spPr>
          <a:xfrm>
            <a:off x="7696854" y="2892045"/>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38" name="object 38"/>
          <p:cNvSpPr txBox="1"/>
          <p:nvPr/>
        </p:nvSpPr>
        <p:spPr>
          <a:xfrm>
            <a:off x="7950990" y="2728391"/>
            <a:ext cx="244099" cy="128240"/>
          </a:xfrm>
          <a:prstGeom prst="rect">
            <a:avLst/>
          </a:prstGeom>
        </p:spPr>
        <p:txBody>
          <a:bodyPr vert="horz" wrap="square" lIns="0" tIns="0" rIns="0" bIns="0" rtlCol="0">
            <a:spAutoFit/>
          </a:bodyPr>
          <a:lstStyle/>
          <a:p>
            <a:pPr>
              <a:lnSpc>
                <a:spcPts val="1043"/>
              </a:lnSpc>
            </a:pPr>
            <a:r>
              <a:rPr sz="915" spc="-5" dirty="0">
                <a:latin typeface="宋体"/>
                <a:cs typeface="宋体"/>
              </a:rPr>
              <a:t>数据</a:t>
            </a:r>
            <a:endParaRPr sz="915">
              <a:latin typeface="宋体"/>
              <a:cs typeface="宋体"/>
            </a:endParaRPr>
          </a:p>
        </p:txBody>
      </p:sp>
      <p:sp>
        <p:nvSpPr>
          <p:cNvPr id="39" name="object 39"/>
          <p:cNvSpPr txBox="1"/>
          <p:nvPr/>
        </p:nvSpPr>
        <p:spPr>
          <a:xfrm>
            <a:off x="6987845" y="2728391"/>
            <a:ext cx="631171" cy="128240"/>
          </a:xfrm>
          <a:prstGeom prst="rect">
            <a:avLst/>
          </a:prstGeom>
        </p:spPr>
        <p:txBody>
          <a:bodyPr vert="horz" wrap="square" lIns="0" tIns="0" rIns="0" bIns="0" rtlCol="0">
            <a:spAutoFit/>
          </a:bodyPr>
          <a:lstStyle/>
          <a:p>
            <a:pPr>
              <a:lnSpc>
                <a:spcPts val="1043"/>
              </a:lnSpc>
            </a:pPr>
            <a:r>
              <a:rPr sz="915" spc="-5" dirty="0">
                <a:solidFill>
                  <a:srgbClr val="336600"/>
                </a:solidFill>
                <a:latin typeface="宋体"/>
                <a:cs typeface="宋体"/>
              </a:rPr>
              <a:t>有效位</a:t>
            </a:r>
            <a:r>
              <a:rPr sz="915" spc="-232" dirty="0">
                <a:solidFill>
                  <a:srgbClr val="336600"/>
                </a:solidFill>
                <a:latin typeface="宋体"/>
                <a:cs typeface="宋体"/>
              </a:rPr>
              <a:t> </a:t>
            </a:r>
            <a:r>
              <a:rPr sz="915" spc="-5" dirty="0">
                <a:solidFill>
                  <a:srgbClr val="0000CC"/>
                </a:solidFill>
                <a:latin typeface="宋体"/>
                <a:cs typeface="宋体"/>
              </a:rPr>
              <a:t>标记</a:t>
            </a:r>
            <a:endParaRPr sz="915">
              <a:latin typeface="宋体"/>
              <a:cs typeface="宋体"/>
            </a:endParaRPr>
          </a:p>
        </p:txBody>
      </p:sp>
      <p:sp>
        <p:nvSpPr>
          <p:cNvPr id="40" name="object 40"/>
          <p:cNvSpPr/>
          <p:nvPr/>
        </p:nvSpPr>
        <p:spPr>
          <a:xfrm>
            <a:off x="7038579" y="3056439"/>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41" name="object 41"/>
          <p:cNvSpPr/>
          <p:nvPr/>
        </p:nvSpPr>
        <p:spPr>
          <a:xfrm>
            <a:off x="7038579" y="3056439"/>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42" name="object 42"/>
          <p:cNvSpPr/>
          <p:nvPr/>
        </p:nvSpPr>
        <p:spPr>
          <a:xfrm>
            <a:off x="7285402" y="3056439"/>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43" name="object 43"/>
          <p:cNvSpPr/>
          <p:nvPr/>
        </p:nvSpPr>
        <p:spPr>
          <a:xfrm>
            <a:off x="7285402" y="3056439"/>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44" name="object 44"/>
          <p:cNvSpPr/>
          <p:nvPr/>
        </p:nvSpPr>
        <p:spPr>
          <a:xfrm>
            <a:off x="7696854" y="3056439"/>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45" name="object 45"/>
          <p:cNvSpPr/>
          <p:nvPr/>
        </p:nvSpPr>
        <p:spPr>
          <a:xfrm>
            <a:off x="7696854" y="3056439"/>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46" name="object 46"/>
          <p:cNvSpPr/>
          <p:nvPr/>
        </p:nvSpPr>
        <p:spPr>
          <a:xfrm>
            <a:off x="7038579" y="3220950"/>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solidFill>
            <a:srgbClr val="F3FB86"/>
          </a:solidFill>
        </p:spPr>
        <p:txBody>
          <a:bodyPr wrap="square" lIns="0" tIns="0" rIns="0" bIns="0" rtlCol="0"/>
          <a:lstStyle/>
          <a:p>
            <a:endParaRPr sz="1647"/>
          </a:p>
        </p:txBody>
      </p:sp>
      <p:sp>
        <p:nvSpPr>
          <p:cNvPr id="47" name="object 47"/>
          <p:cNvSpPr/>
          <p:nvPr/>
        </p:nvSpPr>
        <p:spPr>
          <a:xfrm>
            <a:off x="7038579" y="3220950"/>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48" name="object 48"/>
          <p:cNvSpPr/>
          <p:nvPr/>
        </p:nvSpPr>
        <p:spPr>
          <a:xfrm>
            <a:off x="7285402" y="3220950"/>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solidFill>
            <a:srgbClr val="F3FB86"/>
          </a:solidFill>
        </p:spPr>
        <p:txBody>
          <a:bodyPr wrap="square" lIns="0" tIns="0" rIns="0" bIns="0" rtlCol="0"/>
          <a:lstStyle/>
          <a:p>
            <a:endParaRPr sz="1647"/>
          </a:p>
        </p:txBody>
      </p:sp>
      <p:sp>
        <p:nvSpPr>
          <p:cNvPr id="49" name="object 49"/>
          <p:cNvSpPr/>
          <p:nvPr/>
        </p:nvSpPr>
        <p:spPr>
          <a:xfrm>
            <a:off x="7285402" y="3220950"/>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50" name="object 50"/>
          <p:cNvSpPr/>
          <p:nvPr/>
        </p:nvSpPr>
        <p:spPr>
          <a:xfrm>
            <a:off x="7696854" y="3220950"/>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solidFill>
            <a:srgbClr val="F3FB86"/>
          </a:solidFill>
        </p:spPr>
        <p:txBody>
          <a:bodyPr wrap="square" lIns="0" tIns="0" rIns="0" bIns="0" rtlCol="0"/>
          <a:lstStyle/>
          <a:p>
            <a:endParaRPr sz="1647"/>
          </a:p>
        </p:txBody>
      </p:sp>
      <p:sp>
        <p:nvSpPr>
          <p:cNvPr id="51" name="object 51"/>
          <p:cNvSpPr/>
          <p:nvPr/>
        </p:nvSpPr>
        <p:spPr>
          <a:xfrm>
            <a:off x="7696854" y="3220950"/>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52" name="object 52"/>
          <p:cNvSpPr/>
          <p:nvPr/>
        </p:nvSpPr>
        <p:spPr>
          <a:xfrm>
            <a:off x="7038579" y="3714249"/>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53" name="object 53"/>
          <p:cNvSpPr/>
          <p:nvPr/>
        </p:nvSpPr>
        <p:spPr>
          <a:xfrm>
            <a:off x="7038579" y="3714249"/>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54" name="object 54"/>
          <p:cNvSpPr/>
          <p:nvPr/>
        </p:nvSpPr>
        <p:spPr>
          <a:xfrm>
            <a:off x="7285402" y="3714249"/>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55" name="object 55"/>
          <p:cNvSpPr/>
          <p:nvPr/>
        </p:nvSpPr>
        <p:spPr>
          <a:xfrm>
            <a:off x="7285402" y="3714249"/>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56" name="object 56"/>
          <p:cNvSpPr/>
          <p:nvPr/>
        </p:nvSpPr>
        <p:spPr>
          <a:xfrm>
            <a:off x="7696854" y="3714249"/>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57" name="object 57"/>
          <p:cNvSpPr/>
          <p:nvPr/>
        </p:nvSpPr>
        <p:spPr>
          <a:xfrm>
            <a:off x="7696854" y="3714249"/>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58" name="object 58"/>
          <p:cNvSpPr/>
          <p:nvPr/>
        </p:nvSpPr>
        <p:spPr>
          <a:xfrm>
            <a:off x="7779049" y="3434686"/>
            <a:ext cx="0" cy="247005"/>
          </a:xfrm>
          <a:custGeom>
            <a:avLst/>
            <a:gdLst/>
            <a:ahLst/>
            <a:cxnLst/>
            <a:rect l="l" t="t" r="r" b="b"/>
            <a:pathLst>
              <a:path h="269875">
                <a:moveTo>
                  <a:pt x="0" y="0"/>
                </a:moveTo>
                <a:lnTo>
                  <a:pt x="0" y="269486"/>
                </a:lnTo>
              </a:path>
            </a:pathLst>
          </a:custGeom>
          <a:ln w="15221">
            <a:solidFill>
              <a:srgbClr val="000000"/>
            </a:solidFill>
            <a:prstDash val="dot"/>
          </a:ln>
        </p:spPr>
        <p:txBody>
          <a:bodyPr wrap="square" lIns="0" tIns="0" rIns="0" bIns="0" rtlCol="0"/>
          <a:lstStyle/>
          <a:p>
            <a:endParaRPr sz="1647"/>
          </a:p>
        </p:txBody>
      </p:sp>
      <p:sp>
        <p:nvSpPr>
          <p:cNvPr id="59" name="object 59"/>
          <p:cNvSpPr/>
          <p:nvPr/>
        </p:nvSpPr>
        <p:spPr>
          <a:xfrm>
            <a:off x="8601834" y="2892045"/>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60" name="object 60"/>
          <p:cNvSpPr/>
          <p:nvPr/>
        </p:nvSpPr>
        <p:spPr>
          <a:xfrm>
            <a:off x="8601834" y="2892045"/>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61" name="object 61"/>
          <p:cNvSpPr/>
          <p:nvPr/>
        </p:nvSpPr>
        <p:spPr>
          <a:xfrm>
            <a:off x="8848657" y="2892045"/>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62" name="object 62"/>
          <p:cNvSpPr/>
          <p:nvPr/>
        </p:nvSpPr>
        <p:spPr>
          <a:xfrm>
            <a:off x="8848657" y="2892045"/>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63" name="object 63"/>
          <p:cNvSpPr/>
          <p:nvPr/>
        </p:nvSpPr>
        <p:spPr>
          <a:xfrm>
            <a:off x="9259992" y="2892045"/>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64" name="object 64"/>
          <p:cNvSpPr/>
          <p:nvPr/>
        </p:nvSpPr>
        <p:spPr>
          <a:xfrm>
            <a:off x="9259992" y="2892045"/>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65" name="object 65"/>
          <p:cNvSpPr txBox="1"/>
          <p:nvPr/>
        </p:nvSpPr>
        <p:spPr>
          <a:xfrm>
            <a:off x="9514128" y="2728391"/>
            <a:ext cx="244099" cy="128240"/>
          </a:xfrm>
          <a:prstGeom prst="rect">
            <a:avLst/>
          </a:prstGeom>
        </p:spPr>
        <p:txBody>
          <a:bodyPr vert="horz" wrap="square" lIns="0" tIns="0" rIns="0" bIns="0" rtlCol="0">
            <a:spAutoFit/>
          </a:bodyPr>
          <a:lstStyle/>
          <a:p>
            <a:pPr>
              <a:lnSpc>
                <a:spcPts val="1043"/>
              </a:lnSpc>
            </a:pPr>
            <a:r>
              <a:rPr sz="915" spc="-5" dirty="0">
                <a:latin typeface="宋体"/>
                <a:cs typeface="宋体"/>
              </a:rPr>
              <a:t>数据</a:t>
            </a:r>
            <a:endParaRPr sz="915">
              <a:latin typeface="宋体"/>
              <a:cs typeface="宋体"/>
            </a:endParaRPr>
          </a:p>
        </p:txBody>
      </p:sp>
      <p:sp>
        <p:nvSpPr>
          <p:cNvPr id="66" name="object 66"/>
          <p:cNvSpPr txBox="1"/>
          <p:nvPr/>
        </p:nvSpPr>
        <p:spPr>
          <a:xfrm>
            <a:off x="8542856" y="2728391"/>
            <a:ext cx="639307" cy="128240"/>
          </a:xfrm>
          <a:prstGeom prst="rect">
            <a:avLst/>
          </a:prstGeom>
        </p:spPr>
        <p:txBody>
          <a:bodyPr vert="horz" wrap="square" lIns="0" tIns="0" rIns="0" bIns="0" rtlCol="0">
            <a:spAutoFit/>
          </a:bodyPr>
          <a:lstStyle/>
          <a:p>
            <a:pPr>
              <a:lnSpc>
                <a:spcPts val="1043"/>
              </a:lnSpc>
            </a:pPr>
            <a:r>
              <a:rPr sz="915" spc="-5" dirty="0">
                <a:solidFill>
                  <a:srgbClr val="336600"/>
                </a:solidFill>
                <a:latin typeface="宋体"/>
                <a:cs typeface="宋体"/>
              </a:rPr>
              <a:t>有效位</a:t>
            </a:r>
            <a:r>
              <a:rPr sz="915" spc="-165" dirty="0">
                <a:solidFill>
                  <a:srgbClr val="336600"/>
                </a:solidFill>
                <a:latin typeface="宋体"/>
                <a:cs typeface="宋体"/>
              </a:rPr>
              <a:t> </a:t>
            </a:r>
            <a:r>
              <a:rPr sz="915" spc="-5" dirty="0">
                <a:solidFill>
                  <a:srgbClr val="0000CC"/>
                </a:solidFill>
                <a:latin typeface="宋体"/>
                <a:cs typeface="宋体"/>
              </a:rPr>
              <a:t>标记</a:t>
            </a:r>
            <a:endParaRPr sz="915">
              <a:latin typeface="宋体"/>
              <a:cs typeface="宋体"/>
            </a:endParaRPr>
          </a:p>
        </p:txBody>
      </p:sp>
      <p:sp>
        <p:nvSpPr>
          <p:cNvPr id="67" name="object 67"/>
          <p:cNvSpPr/>
          <p:nvPr/>
        </p:nvSpPr>
        <p:spPr>
          <a:xfrm>
            <a:off x="8601834" y="3056439"/>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68" name="object 68"/>
          <p:cNvSpPr/>
          <p:nvPr/>
        </p:nvSpPr>
        <p:spPr>
          <a:xfrm>
            <a:off x="8601834" y="3056439"/>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69" name="object 69"/>
          <p:cNvSpPr/>
          <p:nvPr/>
        </p:nvSpPr>
        <p:spPr>
          <a:xfrm>
            <a:off x="8848657" y="3056439"/>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70" name="object 70"/>
          <p:cNvSpPr/>
          <p:nvPr/>
        </p:nvSpPr>
        <p:spPr>
          <a:xfrm>
            <a:off x="8848657" y="3056439"/>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71" name="object 71"/>
          <p:cNvSpPr/>
          <p:nvPr/>
        </p:nvSpPr>
        <p:spPr>
          <a:xfrm>
            <a:off x="9259992" y="3056439"/>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72" name="object 72"/>
          <p:cNvSpPr/>
          <p:nvPr/>
        </p:nvSpPr>
        <p:spPr>
          <a:xfrm>
            <a:off x="9259992" y="3056439"/>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73" name="object 73"/>
          <p:cNvSpPr/>
          <p:nvPr/>
        </p:nvSpPr>
        <p:spPr>
          <a:xfrm>
            <a:off x="8601834" y="3220950"/>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solidFill>
            <a:srgbClr val="F3FB86"/>
          </a:solidFill>
        </p:spPr>
        <p:txBody>
          <a:bodyPr wrap="square" lIns="0" tIns="0" rIns="0" bIns="0" rtlCol="0"/>
          <a:lstStyle/>
          <a:p>
            <a:endParaRPr sz="1647"/>
          </a:p>
        </p:txBody>
      </p:sp>
      <p:sp>
        <p:nvSpPr>
          <p:cNvPr id="74" name="object 74"/>
          <p:cNvSpPr/>
          <p:nvPr/>
        </p:nvSpPr>
        <p:spPr>
          <a:xfrm>
            <a:off x="8601834" y="3220950"/>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75" name="object 75"/>
          <p:cNvSpPr/>
          <p:nvPr/>
        </p:nvSpPr>
        <p:spPr>
          <a:xfrm>
            <a:off x="8848657" y="3220950"/>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solidFill>
            <a:srgbClr val="F3FB86"/>
          </a:solidFill>
        </p:spPr>
        <p:txBody>
          <a:bodyPr wrap="square" lIns="0" tIns="0" rIns="0" bIns="0" rtlCol="0"/>
          <a:lstStyle/>
          <a:p>
            <a:endParaRPr sz="1647"/>
          </a:p>
        </p:txBody>
      </p:sp>
      <p:sp>
        <p:nvSpPr>
          <p:cNvPr id="76" name="object 76"/>
          <p:cNvSpPr/>
          <p:nvPr/>
        </p:nvSpPr>
        <p:spPr>
          <a:xfrm>
            <a:off x="8848657" y="3220950"/>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77" name="object 77"/>
          <p:cNvSpPr/>
          <p:nvPr/>
        </p:nvSpPr>
        <p:spPr>
          <a:xfrm>
            <a:off x="9259992" y="3220950"/>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solidFill>
            <a:srgbClr val="F3FB86"/>
          </a:solidFill>
        </p:spPr>
        <p:txBody>
          <a:bodyPr wrap="square" lIns="0" tIns="0" rIns="0" bIns="0" rtlCol="0"/>
          <a:lstStyle/>
          <a:p>
            <a:endParaRPr sz="1647"/>
          </a:p>
        </p:txBody>
      </p:sp>
      <p:sp>
        <p:nvSpPr>
          <p:cNvPr id="78" name="object 78"/>
          <p:cNvSpPr/>
          <p:nvPr/>
        </p:nvSpPr>
        <p:spPr>
          <a:xfrm>
            <a:off x="9259992" y="3220950"/>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79" name="object 79"/>
          <p:cNvSpPr/>
          <p:nvPr/>
        </p:nvSpPr>
        <p:spPr>
          <a:xfrm>
            <a:off x="8601834" y="3714249"/>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80" name="object 80"/>
          <p:cNvSpPr/>
          <p:nvPr/>
        </p:nvSpPr>
        <p:spPr>
          <a:xfrm>
            <a:off x="8601834" y="3714249"/>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81" name="object 81"/>
          <p:cNvSpPr/>
          <p:nvPr/>
        </p:nvSpPr>
        <p:spPr>
          <a:xfrm>
            <a:off x="8848657" y="3714249"/>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82" name="object 82"/>
          <p:cNvSpPr/>
          <p:nvPr/>
        </p:nvSpPr>
        <p:spPr>
          <a:xfrm>
            <a:off x="8848657" y="3714249"/>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83" name="object 83"/>
          <p:cNvSpPr/>
          <p:nvPr/>
        </p:nvSpPr>
        <p:spPr>
          <a:xfrm>
            <a:off x="9259992" y="3714249"/>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84" name="object 84"/>
          <p:cNvSpPr/>
          <p:nvPr/>
        </p:nvSpPr>
        <p:spPr>
          <a:xfrm>
            <a:off x="9259992" y="3714249"/>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85" name="object 85"/>
          <p:cNvSpPr/>
          <p:nvPr/>
        </p:nvSpPr>
        <p:spPr>
          <a:xfrm>
            <a:off x="9342304" y="3434686"/>
            <a:ext cx="0" cy="247005"/>
          </a:xfrm>
          <a:custGeom>
            <a:avLst/>
            <a:gdLst/>
            <a:ahLst/>
            <a:cxnLst/>
            <a:rect l="l" t="t" r="r" b="b"/>
            <a:pathLst>
              <a:path h="269875">
                <a:moveTo>
                  <a:pt x="0" y="0"/>
                </a:moveTo>
                <a:lnTo>
                  <a:pt x="0" y="269486"/>
                </a:lnTo>
              </a:path>
            </a:pathLst>
          </a:custGeom>
          <a:ln w="15221">
            <a:solidFill>
              <a:srgbClr val="000000"/>
            </a:solidFill>
            <a:prstDash val="dot"/>
          </a:ln>
        </p:spPr>
        <p:txBody>
          <a:bodyPr wrap="square" lIns="0" tIns="0" rIns="0" bIns="0" rtlCol="0"/>
          <a:lstStyle/>
          <a:p>
            <a:endParaRPr sz="1647"/>
          </a:p>
        </p:txBody>
      </p:sp>
      <p:sp>
        <p:nvSpPr>
          <p:cNvPr id="86" name="object 86"/>
          <p:cNvSpPr/>
          <p:nvPr/>
        </p:nvSpPr>
        <p:spPr>
          <a:xfrm>
            <a:off x="10164972" y="2892045"/>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87" name="object 87"/>
          <p:cNvSpPr/>
          <p:nvPr/>
        </p:nvSpPr>
        <p:spPr>
          <a:xfrm>
            <a:off x="10164972" y="2892045"/>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88" name="object 88"/>
          <p:cNvSpPr/>
          <p:nvPr/>
        </p:nvSpPr>
        <p:spPr>
          <a:xfrm>
            <a:off x="10411796" y="2892045"/>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89" name="object 89"/>
          <p:cNvSpPr/>
          <p:nvPr/>
        </p:nvSpPr>
        <p:spPr>
          <a:xfrm>
            <a:off x="10411796" y="2892045"/>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90" name="object 90"/>
          <p:cNvSpPr/>
          <p:nvPr/>
        </p:nvSpPr>
        <p:spPr>
          <a:xfrm>
            <a:off x="10823246" y="2892045"/>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91" name="object 91"/>
          <p:cNvSpPr/>
          <p:nvPr/>
        </p:nvSpPr>
        <p:spPr>
          <a:xfrm>
            <a:off x="10823246" y="2892045"/>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92" name="object 92"/>
          <p:cNvSpPr txBox="1"/>
          <p:nvPr/>
        </p:nvSpPr>
        <p:spPr>
          <a:xfrm>
            <a:off x="11077382" y="2728391"/>
            <a:ext cx="244099" cy="128240"/>
          </a:xfrm>
          <a:prstGeom prst="rect">
            <a:avLst/>
          </a:prstGeom>
        </p:spPr>
        <p:txBody>
          <a:bodyPr vert="horz" wrap="square" lIns="0" tIns="0" rIns="0" bIns="0" rtlCol="0">
            <a:spAutoFit/>
          </a:bodyPr>
          <a:lstStyle/>
          <a:p>
            <a:pPr>
              <a:lnSpc>
                <a:spcPts val="1043"/>
              </a:lnSpc>
            </a:pPr>
            <a:r>
              <a:rPr sz="915" spc="-5" dirty="0">
                <a:latin typeface="宋体"/>
                <a:cs typeface="宋体"/>
              </a:rPr>
              <a:t>数据</a:t>
            </a:r>
            <a:endParaRPr sz="915">
              <a:latin typeface="宋体"/>
              <a:cs typeface="宋体"/>
            </a:endParaRPr>
          </a:p>
        </p:txBody>
      </p:sp>
      <p:sp>
        <p:nvSpPr>
          <p:cNvPr id="93" name="object 93"/>
          <p:cNvSpPr txBox="1"/>
          <p:nvPr/>
        </p:nvSpPr>
        <p:spPr>
          <a:xfrm>
            <a:off x="10073139" y="2728391"/>
            <a:ext cx="672435" cy="128240"/>
          </a:xfrm>
          <a:prstGeom prst="rect">
            <a:avLst/>
          </a:prstGeom>
        </p:spPr>
        <p:txBody>
          <a:bodyPr vert="horz" wrap="square" lIns="0" tIns="0" rIns="0" bIns="0" rtlCol="0">
            <a:spAutoFit/>
          </a:bodyPr>
          <a:lstStyle/>
          <a:p>
            <a:pPr>
              <a:lnSpc>
                <a:spcPts val="1043"/>
              </a:lnSpc>
            </a:pPr>
            <a:r>
              <a:rPr sz="915" spc="-5" dirty="0">
                <a:solidFill>
                  <a:srgbClr val="336600"/>
                </a:solidFill>
                <a:latin typeface="宋体"/>
                <a:cs typeface="宋体"/>
              </a:rPr>
              <a:t>有效位</a:t>
            </a:r>
            <a:r>
              <a:rPr sz="915" spc="91" dirty="0">
                <a:solidFill>
                  <a:srgbClr val="336600"/>
                </a:solidFill>
                <a:latin typeface="宋体"/>
                <a:cs typeface="宋体"/>
              </a:rPr>
              <a:t> </a:t>
            </a:r>
            <a:r>
              <a:rPr sz="915" spc="-5" dirty="0">
                <a:solidFill>
                  <a:srgbClr val="0000CC"/>
                </a:solidFill>
                <a:latin typeface="宋体"/>
                <a:cs typeface="宋体"/>
              </a:rPr>
              <a:t>标记</a:t>
            </a:r>
            <a:endParaRPr sz="915">
              <a:latin typeface="宋体"/>
              <a:cs typeface="宋体"/>
            </a:endParaRPr>
          </a:p>
        </p:txBody>
      </p:sp>
      <p:sp>
        <p:nvSpPr>
          <p:cNvPr id="94" name="object 94"/>
          <p:cNvSpPr/>
          <p:nvPr/>
        </p:nvSpPr>
        <p:spPr>
          <a:xfrm>
            <a:off x="10164972" y="3056439"/>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95" name="object 95"/>
          <p:cNvSpPr/>
          <p:nvPr/>
        </p:nvSpPr>
        <p:spPr>
          <a:xfrm>
            <a:off x="10164972" y="3056439"/>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96" name="object 96"/>
          <p:cNvSpPr/>
          <p:nvPr/>
        </p:nvSpPr>
        <p:spPr>
          <a:xfrm>
            <a:off x="10411796" y="3056439"/>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97" name="object 97"/>
          <p:cNvSpPr/>
          <p:nvPr/>
        </p:nvSpPr>
        <p:spPr>
          <a:xfrm>
            <a:off x="10411796" y="3056439"/>
            <a:ext cx="411482" cy="164477"/>
          </a:xfrm>
          <a:custGeom>
            <a:avLst/>
            <a:gdLst/>
            <a:ahLst/>
            <a:cxnLst/>
            <a:rect l="l" t="t" r="r" b="b"/>
            <a:pathLst>
              <a:path w="449579" h="179705">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98" name="object 98"/>
          <p:cNvSpPr/>
          <p:nvPr/>
        </p:nvSpPr>
        <p:spPr>
          <a:xfrm>
            <a:off x="10823246" y="3056439"/>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99" name="object 99"/>
          <p:cNvSpPr/>
          <p:nvPr/>
        </p:nvSpPr>
        <p:spPr>
          <a:xfrm>
            <a:off x="10823246" y="3056439"/>
            <a:ext cx="741015" cy="164477"/>
          </a:xfrm>
          <a:custGeom>
            <a:avLst/>
            <a:gdLst/>
            <a:ahLst/>
            <a:cxnLst/>
            <a:rect l="l" t="t" r="r" b="b"/>
            <a:pathLst>
              <a:path w="809625" h="179705">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00" name="object 100"/>
          <p:cNvSpPr/>
          <p:nvPr/>
        </p:nvSpPr>
        <p:spPr>
          <a:xfrm>
            <a:off x="10164972" y="3220950"/>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solidFill>
            <a:srgbClr val="F3FB86"/>
          </a:solidFill>
        </p:spPr>
        <p:txBody>
          <a:bodyPr wrap="square" lIns="0" tIns="0" rIns="0" bIns="0" rtlCol="0"/>
          <a:lstStyle/>
          <a:p>
            <a:endParaRPr sz="1647"/>
          </a:p>
        </p:txBody>
      </p:sp>
      <p:sp>
        <p:nvSpPr>
          <p:cNvPr id="101" name="object 101"/>
          <p:cNvSpPr/>
          <p:nvPr/>
        </p:nvSpPr>
        <p:spPr>
          <a:xfrm>
            <a:off x="10164972" y="3220950"/>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02" name="object 102"/>
          <p:cNvSpPr/>
          <p:nvPr/>
        </p:nvSpPr>
        <p:spPr>
          <a:xfrm>
            <a:off x="10411796" y="3220950"/>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solidFill>
            <a:srgbClr val="F3FB86"/>
          </a:solidFill>
        </p:spPr>
        <p:txBody>
          <a:bodyPr wrap="square" lIns="0" tIns="0" rIns="0" bIns="0" rtlCol="0"/>
          <a:lstStyle/>
          <a:p>
            <a:endParaRPr sz="1647"/>
          </a:p>
        </p:txBody>
      </p:sp>
      <p:sp>
        <p:nvSpPr>
          <p:cNvPr id="103" name="object 103"/>
          <p:cNvSpPr/>
          <p:nvPr/>
        </p:nvSpPr>
        <p:spPr>
          <a:xfrm>
            <a:off x="10411796" y="3220950"/>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04" name="object 104"/>
          <p:cNvSpPr/>
          <p:nvPr/>
        </p:nvSpPr>
        <p:spPr>
          <a:xfrm>
            <a:off x="10823246" y="3220950"/>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solidFill>
            <a:srgbClr val="F3FB86"/>
          </a:solidFill>
        </p:spPr>
        <p:txBody>
          <a:bodyPr wrap="square" lIns="0" tIns="0" rIns="0" bIns="0" rtlCol="0"/>
          <a:lstStyle/>
          <a:p>
            <a:endParaRPr sz="1647"/>
          </a:p>
        </p:txBody>
      </p:sp>
      <p:sp>
        <p:nvSpPr>
          <p:cNvPr id="105" name="object 105"/>
          <p:cNvSpPr/>
          <p:nvPr/>
        </p:nvSpPr>
        <p:spPr>
          <a:xfrm>
            <a:off x="10823246" y="3220950"/>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06" name="object 106"/>
          <p:cNvSpPr/>
          <p:nvPr/>
        </p:nvSpPr>
        <p:spPr>
          <a:xfrm>
            <a:off x="10164972" y="3714249"/>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107" name="object 107"/>
          <p:cNvSpPr/>
          <p:nvPr/>
        </p:nvSpPr>
        <p:spPr>
          <a:xfrm>
            <a:off x="10164972" y="3714249"/>
            <a:ext cx="247005" cy="164477"/>
          </a:xfrm>
          <a:custGeom>
            <a:avLst/>
            <a:gdLst/>
            <a:ahLst/>
            <a:cxnLst/>
            <a:rect l="l" t="t" r="r" b="b"/>
            <a:pathLst>
              <a:path w="269875" h="179704">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08" name="object 108"/>
          <p:cNvSpPr/>
          <p:nvPr/>
        </p:nvSpPr>
        <p:spPr>
          <a:xfrm>
            <a:off x="10411796" y="3714249"/>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solidFill>
            <a:srgbClr val="FFFFFF"/>
          </a:solidFill>
        </p:spPr>
        <p:txBody>
          <a:bodyPr wrap="square" lIns="0" tIns="0" rIns="0" bIns="0" rtlCol="0"/>
          <a:lstStyle/>
          <a:p>
            <a:endParaRPr sz="1647"/>
          </a:p>
        </p:txBody>
      </p:sp>
      <p:sp>
        <p:nvSpPr>
          <p:cNvPr id="109" name="object 109"/>
          <p:cNvSpPr/>
          <p:nvPr/>
        </p:nvSpPr>
        <p:spPr>
          <a:xfrm>
            <a:off x="10411796" y="3714249"/>
            <a:ext cx="411482" cy="164477"/>
          </a:xfrm>
          <a:custGeom>
            <a:avLst/>
            <a:gdLst/>
            <a:ahLst/>
            <a:cxnLst/>
            <a:rect l="l" t="t" r="r" b="b"/>
            <a:pathLst>
              <a:path w="449579" h="179704">
                <a:moveTo>
                  <a:pt x="0" y="179653"/>
                </a:moveTo>
                <a:lnTo>
                  <a:pt x="449456" y="179653"/>
                </a:lnTo>
                <a:lnTo>
                  <a:pt x="44945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10" name="object 110"/>
          <p:cNvSpPr/>
          <p:nvPr/>
        </p:nvSpPr>
        <p:spPr>
          <a:xfrm>
            <a:off x="10823246" y="3714249"/>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solidFill>
            <a:srgbClr val="FFFFFF"/>
          </a:solidFill>
        </p:spPr>
        <p:txBody>
          <a:bodyPr wrap="square" lIns="0" tIns="0" rIns="0" bIns="0" rtlCol="0"/>
          <a:lstStyle/>
          <a:p>
            <a:endParaRPr sz="1647"/>
          </a:p>
        </p:txBody>
      </p:sp>
      <p:sp>
        <p:nvSpPr>
          <p:cNvPr id="111" name="object 111"/>
          <p:cNvSpPr/>
          <p:nvPr/>
        </p:nvSpPr>
        <p:spPr>
          <a:xfrm>
            <a:off x="10823246" y="3714249"/>
            <a:ext cx="741015" cy="164477"/>
          </a:xfrm>
          <a:custGeom>
            <a:avLst/>
            <a:gdLst/>
            <a:ahLst/>
            <a:cxnLst/>
            <a:rect l="l" t="t" r="r" b="b"/>
            <a:pathLst>
              <a:path w="809625" h="179704">
                <a:moveTo>
                  <a:pt x="0" y="179653"/>
                </a:moveTo>
                <a:lnTo>
                  <a:pt x="809029" y="179653"/>
                </a:lnTo>
                <a:lnTo>
                  <a:pt x="809029"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12" name="object 112"/>
          <p:cNvSpPr/>
          <p:nvPr/>
        </p:nvSpPr>
        <p:spPr>
          <a:xfrm>
            <a:off x="10905443" y="3434686"/>
            <a:ext cx="0" cy="247005"/>
          </a:xfrm>
          <a:custGeom>
            <a:avLst/>
            <a:gdLst/>
            <a:ahLst/>
            <a:cxnLst/>
            <a:rect l="l" t="t" r="r" b="b"/>
            <a:pathLst>
              <a:path h="269875">
                <a:moveTo>
                  <a:pt x="0" y="0"/>
                </a:moveTo>
                <a:lnTo>
                  <a:pt x="0" y="269486"/>
                </a:lnTo>
              </a:path>
            </a:pathLst>
          </a:custGeom>
          <a:ln w="15221">
            <a:solidFill>
              <a:srgbClr val="000000"/>
            </a:solidFill>
            <a:prstDash val="dot"/>
          </a:ln>
        </p:spPr>
        <p:txBody>
          <a:bodyPr wrap="square" lIns="0" tIns="0" rIns="0" bIns="0" rtlCol="0"/>
          <a:lstStyle/>
          <a:p>
            <a:endParaRPr sz="1647"/>
          </a:p>
        </p:txBody>
      </p:sp>
      <p:sp>
        <p:nvSpPr>
          <p:cNvPr id="113" name="object 113"/>
          <p:cNvSpPr txBox="1"/>
          <p:nvPr/>
        </p:nvSpPr>
        <p:spPr>
          <a:xfrm>
            <a:off x="5281372" y="3714990"/>
            <a:ext cx="185980" cy="140808"/>
          </a:xfrm>
          <a:prstGeom prst="rect">
            <a:avLst/>
          </a:prstGeom>
        </p:spPr>
        <p:txBody>
          <a:bodyPr vert="horz" wrap="square" lIns="0" tIns="0" rIns="0" bIns="0" rtlCol="0">
            <a:spAutoFit/>
          </a:bodyPr>
          <a:lstStyle/>
          <a:p>
            <a:pPr>
              <a:lnSpc>
                <a:spcPct val="100000"/>
              </a:lnSpc>
            </a:pPr>
            <a:r>
              <a:rPr sz="915" spc="-5" dirty="0">
                <a:solidFill>
                  <a:srgbClr val="FF0000"/>
                </a:solidFill>
                <a:latin typeface="Times New Roman"/>
                <a:cs typeface="Times New Roman"/>
              </a:rPr>
              <a:t>255</a:t>
            </a:r>
            <a:endParaRPr sz="915">
              <a:latin typeface="Times New Roman"/>
              <a:cs typeface="Times New Roman"/>
            </a:endParaRPr>
          </a:p>
        </p:txBody>
      </p:sp>
      <p:sp>
        <p:nvSpPr>
          <p:cNvPr id="114" name="object 114"/>
          <p:cNvSpPr txBox="1"/>
          <p:nvPr/>
        </p:nvSpPr>
        <p:spPr>
          <a:xfrm>
            <a:off x="5293724" y="2728392"/>
            <a:ext cx="761938" cy="704360"/>
          </a:xfrm>
          <a:prstGeom prst="rect">
            <a:avLst/>
          </a:prstGeom>
        </p:spPr>
        <p:txBody>
          <a:bodyPr vert="horz" wrap="square" lIns="0" tIns="0" rIns="0" bIns="0" rtlCol="0">
            <a:spAutoFit/>
          </a:bodyPr>
          <a:lstStyle/>
          <a:p>
            <a:pPr>
              <a:lnSpc>
                <a:spcPct val="100000"/>
              </a:lnSpc>
            </a:pPr>
            <a:r>
              <a:rPr sz="1373" spc="62" baseline="-8333" dirty="0">
                <a:solidFill>
                  <a:srgbClr val="FF0000"/>
                </a:solidFill>
                <a:latin typeface="宋体"/>
                <a:cs typeface="宋体"/>
              </a:rPr>
              <a:t>组</a:t>
            </a:r>
            <a:r>
              <a:rPr sz="915" spc="41" dirty="0">
                <a:solidFill>
                  <a:srgbClr val="336600"/>
                </a:solidFill>
                <a:latin typeface="宋体"/>
                <a:cs typeface="宋体"/>
              </a:rPr>
              <a:t>有效位</a:t>
            </a:r>
            <a:r>
              <a:rPr sz="915" spc="-297" dirty="0">
                <a:solidFill>
                  <a:srgbClr val="336600"/>
                </a:solidFill>
                <a:latin typeface="宋体"/>
                <a:cs typeface="宋体"/>
              </a:rPr>
              <a:t> </a:t>
            </a:r>
            <a:r>
              <a:rPr sz="915" spc="-5" dirty="0">
                <a:solidFill>
                  <a:srgbClr val="0000CC"/>
                </a:solidFill>
                <a:latin typeface="宋体"/>
                <a:cs typeface="宋体"/>
              </a:rPr>
              <a:t>标记</a:t>
            </a:r>
            <a:endParaRPr sz="915">
              <a:latin typeface="宋体"/>
              <a:cs typeface="宋体"/>
            </a:endParaRPr>
          </a:p>
          <a:p>
            <a:pPr marL="29061">
              <a:spcBef>
                <a:spcPts val="197"/>
              </a:spcBef>
            </a:pPr>
            <a:r>
              <a:rPr sz="915" spc="-5" dirty="0">
                <a:solidFill>
                  <a:srgbClr val="FF0000"/>
                </a:solidFill>
                <a:latin typeface="Times New Roman"/>
                <a:cs typeface="Times New Roman"/>
              </a:rPr>
              <a:t>0</a:t>
            </a:r>
            <a:endParaRPr sz="915">
              <a:latin typeface="Times New Roman"/>
              <a:cs typeface="Times New Roman"/>
            </a:endParaRPr>
          </a:p>
          <a:p>
            <a:pPr marL="29061">
              <a:spcBef>
                <a:spcPts val="197"/>
              </a:spcBef>
            </a:pPr>
            <a:r>
              <a:rPr sz="915" spc="-5" dirty="0">
                <a:solidFill>
                  <a:srgbClr val="FF0000"/>
                </a:solidFill>
                <a:latin typeface="Times New Roman"/>
                <a:cs typeface="Times New Roman"/>
              </a:rPr>
              <a:t>1</a:t>
            </a:r>
            <a:endParaRPr sz="915">
              <a:latin typeface="Times New Roman"/>
              <a:cs typeface="Times New Roman"/>
            </a:endParaRPr>
          </a:p>
          <a:p>
            <a:pPr marL="29061">
              <a:spcBef>
                <a:spcPts val="714"/>
              </a:spcBef>
            </a:pPr>
            <a:r>
              <a:rPr sz="915" spc="-5" dirty="0">
                <a:solidFill>
                  <a:srgbClr val="FF0000"/>
                </a:solidFill>
                <a:latin typeface="Times New Roman"/>
                <a:cs typeface="Times New Roman"/>
              </a:rPr>
              <a:t>2</a:t>
            </a:r>
            <a:endParaRPr sz="915">
              <a:latin typeface="Times New Roman"/>
              <a:cs typeface="Times New Roman"/>
            </a:endParaRPr>
          </a:p>
        </p:txBody>
      </p:sp>
      <p:sp>
        <p:nvSpPr>
          <p:cNvPr id="115" name="object 115"/>
          <p:cNvSpPr/>
          <p:nvPr/>
        </p:nvSpPr>
        <p:spPr>
          <a:xfrm>
            <a:off x="5804508" y="4207468"/>
            <a:ext cx="165057" cy="165057"/>
          </a:xfrm>
          <a:custGeom>
            <a:avLst/>
            <a:gdLst/>
            <a:ahLst/>
            <a:cxnLst/>
            <a:rect l="l" t="t" r="r" b="b"/>
            <a:pathLst>
              <a:path w="180339" h="180339">
                <a:moveTo>
                  <a:pt x="89883" y="0"/>
                </a:moveTo>
                <a:lnTo>
                  <a:pt x="54899" y="7072"/>
                </a:lnTo>
                <a:lnTo>
                  <a:pt x="26328" y="26349"/>
                </a:lnTo>
                <a:lnTo>
                  <a:pt x="7064" y="54919"/>
                </a:lnTo>
                <a:lnTo>
                  <a:pt x="0" y="89871"/>
                </a:lnTo>
                <a:lnTo>
                  <a:pt x="7064" y="124822"/>
                </a:lnTo>
                <a:lnTo>
                  <a:pt x="26328" y="153392"/>
                </a:lnTo>
                <a:lnTo>
                  <a:pt x="54899" y="172669"/>
                </a:lnTo>
                <a:lnTo>
                  <a:pt x="89883" y="179742"/>
                </a:lnTo>
                <a:lnTo>
                  <a:pt x="124875" y="172669"/>
                </a:lnTo>
                <a:lnTo>
                  <a:pt x="153449" y="153392"/>
                </a:lnTo>
                <a:lnTo>
                  <a:pt x="172715" y="124822"/>
                </a:lnTo>
                <a:lnTo>
                  <a:pt x="179780" y="89871"/>
                </a:lnTo>
                <a:lnTo>
                  <a:pt x="172715" y="54919"/>
                </a:lnTo>
                <a:lnTo>
                  <a:pt x="153449" y="26349"/>
                </a:lnTo>
                <a:lnTo>
                  <a:pt x="124875" y="7072"/>
                </a:lnTo>
                <a:lnTo>
                  <a:pt x="89883" y="0"/>
                </a:lnTo>
                <a:close/>
              </a:path>
            </a:pathLst>
          </a:custGeom>
          <a:solidFill>
            <a:srgbClr val="E8EDF7"/>
          </a:solidFill>
        </p:spPr>
        <p:txBody>
          <a:bodyPr wrap="square" lIns="0" tIns="0" rIns="0" bIns="0" rtlCol="0"/>
          <a:lstStyle/>
          <a:p>
            <a:endParaRPr sz="1647"/>
          </a:p>
        </p:txBody>
      </p:sp>
      <p:sp>
        <p:nvSpPr>
          <p:cNvPr id="116" name="object 116"/>
          <p:cNvSpPr/>
          <p:nvPr/>
        </p:nvSpPr>
        <p:spPr>
          <a:xfrm>
            <a:off x="5804508" y="4207468"/>
            <a:ext cx="165057" cy="165057"/>
          </a:xfrm>
          <a:custGeom>
            <a:avLst/>
            <a:gdLst/>
            <a:ahLst/>
            <a:cxnLst/>
            <a:rect l="l" t="t" r="r" b="b"/>
            <a:pathLst>
              <a:path w="180339" h="180339">
                <a:moveTo>
                  <a:pt x="179780" y="89871"/>
                </a:moveTo>
                <a:lnTo>
                  <a:pt x="172715" y="54919"/>
                </a:lnTo>
                <a:lnTo>
                  <a:pt x="153449" y="26349"/>
                </a:lnTo>
                <a:lnTo>
                  <a:pt x="124875" y="7072"/>
                </a:lnTo>
                <a:lnTo>
                  <a:pt x="89883" y="0"/>
                </a:lnTo>
                <a:lnTo>
                  <a:pt x="54899" y="7072"/>
                </a:lnTo>
                <a:lnTo>
                  <a:pt x="26328" y="26349"/>
                </a:lnTo>
                <a:lnTo>
                  <a:pt x="7064" y="54919"/>
                </a:lnTo>
                <a:lnTo>
                  <a:pt x="0" y="89871"/>
                </a:lnTo>
                <a:lnTo>
                  <a:pt x="7064" y="124822"/>
                </a:lnTo>
                <a:lnTo>
                  <a:pt x="26328" y="153392"/>
                </a:lnTo>
                <a:lnTo>
                  <a:pt x="54899" y="172669"/>
                </a:lnTo>
                <a:lnTo>
                  <a:pt x="89883" y="179742"/>
                </a:lnTo>
                <a:lnTo>
                  <a:pt x="124875" y="172669"/>
                </a:lnTo>
                <a:lnTo>
                  <a:pt x="153449" y="153392"/>
                </a:lnTo>
                <a:lnTo>
                  <a:pt x="172715" y="124822"/>
                </a:lnTo>
                <a:lnTo>
                  <a:pt x="179780" y="89871"/>
                </a:lnTo>
                <a:close/>
              </a:path>
            </a:pathLst>
          </a:custGeom>
          <a:ln w="9129">
            <a:solidFill>
              <a:srgbClr val="0000CC"/>
            </a:solidFill>
          </a:ln>
        </p:spPr>
        <p:txBody>
          <a:bodyPr wrap="square" lIns="0" tIns="0" rIns="0" bIns="0" rtlCol="0"/>
          <a:lstStyle/>
          <a:p>
            <a:endParaRPr sz="1647"/>
          </a:p>
        </p:txBody>
      </p:sp>
      <p:sp>
        <p:nvSpPr>
          <p:cNvPr id="117" name="object 117"/>
          <p:cNvSpPr txBox="1"/>
          <p:nvPr/>
        </p:nvSpPr>
        <p:spPr>
          <a:xfrm>
            <a:off x="5850948" y="4192192"/>
            <a:ext cx="92990" cy="192360"/>
          </a:xfrm>
          <a:prstGeom prst="rect">
            <a:avLst/>
          </a:prstGeom>
        </p:spPr>
        <p:txBody>
          <a:bodyPr vert="horz" wrap="square" lIns="0" tIns="0" rIns="0" bIns="0" rtlCol="0">
            <a:spAutoFit/>
          </a:bodyPr>
          <a:lstStyle/>
          <a:p>
            <a:pPr>
              <a:lnSpc>
                <a:spcPts val="1460"/>
              </a:lnSpc>
            </a:pPr>
            <a:r>
              <a:rPr sz="1281" spc="-5" dirty="0">
                <a:solidFill>
                  <a:srgbClr val="0000CC"/>
                </a:solidFill>
                <a:latin typeface="宋体"/>
                <a:cs typeface="宋体"/>
              </a:rPr>
              <a:t>=</a:t>
            </a:r>
            <a:endParaRPr sz="1281">
              <a:latin typeface="宋体"/>
              <a:cs typeface="宋体"/>
            </a:endParaRPr>
          </a:p>
        </p:txBody>
      </p:sp>
      <p:sp>
        <p:nvSpPr>
          <p:cNvPr id="118" name="object 118"/>
          <p:cNvSpPr/>
          <p:nvPr/>
        </p:nvSpPr>
        <p:spPr>
          <a:xfrm>
            <a:off x="5228593" y="4043073"/>
            <a:ext cx="4854669" cy="0"/>
          </a:xfrm>
          <a:custGeom>
            <a:avLst/>
            <a:gdLst/>
            <a:ahLst/>
            <a:cxnLst/>
            <a:rect l="l" t="t" r="r" b="b"/>
            <a:pathLst>
              <a:path w="5304155">
                <a:moveTo>
                  <a:pt x="0" y="0"/>
                </a:moveTo>
                <a:lnTo>
                  <a:pt x="5303621" y="0"/>
                </a:lnTo>
              </a:path>
            </a:pathLst>
          </a:custGeom>
          <a:ln w="9126">
            <a:solidFill>
              <a:srgbClr val="000000"/>
            </a:solidFill>
          </a:ln>
        </p:spPr>
        <p:txBody>
          <a:bodyPr wrap="square" lIns="0" tIns="0" rIns="0" bIns="0" rtlCol="0"/>
          <a:lstStyle/>
          <a:p>
            <a:endParaRPr sz="1647"/>
          </a:p>
        </p:txBody>
      </p:sp>
      <p:sp>
        <p:nvSpPr>
          <p:cNvPr id="119" name="object 119"/>
          <p:cNvSpPr/>
          <p:nvPr/>
        </p:nvSpPr>
        <p:spPr>
          <a:xfrm>
            <a:off x="5886774" y="3303124"/>
            <a:ext cx="0" cy="847954"/>
          </a:xfrm>
          <a:custGeom>
            <a:avLst/>
            <a:gdLst/>
            <a:ahLst/>
            <a:cxnLst/>
            <a:rect l="l" t="t" r="r" b="b"/>
            <a:pathLst>
              <a:path h="926464">
                <a:moveTo>
                  <a:pt x="0" y="925964"/>
                </a:moveTo>
                <a:lnTo>
                  <a:pt x="0" y="0"/>
                </a:lnTo>
              </a:path>
            </a:pathLst>
          </a:custGeom>
          <a:ln w="9132">
            <a:solidFill>
              <a:srgbClr val="0000CC"/>
            </a:solidFill>
          </a:ln>
        </p:spPr>
        <p:txBody>
          <a:bodyPr wrap="square" lIns="0" tIns="0" rIns="0" bIns="0" rtlCol="0"/>
          <a:lstStyle/>
          <a:p>
            <a:endParaRPr sz="1647"/>
          </a:p>
        </p:txBody>
      </p:sp>
      <p:sp>
        <p:nvSpPr>
          <p:cNvPr id="120" name="object 120"/>
          <p:cNvSpPr/>
          <p:nvPr/>
        </p:nvSpPr>
        <p:spPr>
          <a:xfrm>
            <a:off x="5849158" y="4132289"/>
            <a:ext cx="75554" cy="75554"/>
          </a:xfrm>
          <a:custGeom>
            <a:avLst/>
            <a:gdLst/>
            <a:ahLst/>
            <a:cxnLst/>
            <a:rect l="l" t="t" r="r" b="b"/>
            <a:pathLst>
              <a:path w="82550" h="82550">
                <a:moveTo>
                  <a:pt x="0" y="0"/>
                </a:moveTo>
                <a:lnTo>
                  <a:pt x="41098" y="82138"/>
                </a:lnTo>
                <a:lnTo>
                  <a:pt x="77344" y="9696"/>
                </a:lnTo>
                <a:lnTo>
                  <a:pt x="41103" y="9696"/>
                </a:lnTo>
                <a:lnTo>
                  <a:pt x="20122" y="7272"/>
                </a:lnTo>
                <a:lnTo>
                  <a:pt x="0" y="0"/>
                </a:lnTo>
                <a:close/>
              </a:path>
              <a:path w="82550" h="82550">
                <a:moveTo>
                  <a:pt x="82196" y="0"/>
                </a:moveTo>
                <a:lnTo>
                  <a:pt x="62081" y="7272"/>
                </a:lnTo>
                <a:lnTo>
                  <a:pt x="41103" y="9696"/>
                </a:lnTo>
                <a:lnTo>
                  <a:pt x="77344" y="9696"/>
                </a:lnTo>
                <a:lnTo>
                  <a:pt x="82196" y="0"/>
                </a:lnTo>
                <a:close/>
              </a:path>
            </a:pathLst>
          </a:custGeom>
          <a:solidFill>
            <a:srgbClr val="0000CC"/>
          </a:solidFill>
        </p:spPr>
        <p:txBody>
          <a:bodyPr wrap="square" lIns="0" tIns="0" rIns="0" bIns="0" rtlCol="0"/>
          <a:lstStyle/>
          <a:p>
            <a:endParaRPr sz="1647"/>
          </a:p>
        </p:txBody>
      </p:sp>
      <p:sp>
        <p:nvSpPr>
          <p:cNvPr id="121" name="object 121"/>
          <p:cNvSpPr/>
          <p:nvPr/>
        </p:nvSpPr>
        <p:spPr>
          <a:xfrm>
            <a:off x="5871973" y="3290015"/>
            <a:ext cx="29639" cy="29639"/>
          </a:xfrm>
          <a:custGeom>
            <a:avLst/>
            <a:gdLst/>
            <a:ahLst/>
            <a:cxnLst/>
            <a:rect l="l" t="t" r="r" b="b"/>
            <a:pathLst>
              <a:path w="32385" h="32385">
                <a:moveTo>
                  <a:pt x="25115" y="0"/>
                </a:moveTo>
                <a:lnTo>
                  <a:pt x="7242" y="0"/>
                </a:lnTo>
                <a:lnTo>
                  <a:pt x="0" y="7225"/>
                </a:lnTo>
                <a:lnTo>
                  <a:pt x="0" y="25098"/>
                </a:lnTo>
                <a:lnTo>
                  <a:pt x="7242" y="32323"/>
                </a:lnTo>
                <a:lnTo>
                  <a:pt x="25115" y="32323"/>
                </a:lnTo>
                <a:lnTo>
                  <a:pt x="32358" y="25098"/>
                </a:lnTo>
                <a:lnTo>
                  <a:pt x="32358" y="7225"/>
                </a:lnTo>
                <a:lnTo>
                  <a:pt x="25115" y="0"/>
                </a:lnTo>
                <a:close/>
              </a:path>
            </a:pathLst>
          </a:custGeom>
          <a:solidFill>
            <a:srgbClr val="0000CC"/>
          </a:solidFill>
        </p:spPr>
        <p:txBody>
          <a:bodyPr wrap="square" lIns="0" tIns="0" rIns="0" bIns="0" rtlCol="0"/>
          <a:lstStyle/>
          <a:p>
            <a:endParaRPr sz="1647"/>
          </a:p>
        </p:txBody>
      </p:sp>
      <p:sp>
        <p:nvSpPr>
          <p:cNvPr id="122" name="object 122"/>
          <p:cNvSpPr/>
          <p:nvPr/>
        </p:nvSpPr>
        <p:spPr>
          <a:xfrm>
            <a:off x="5871973" y="3290015"/>
            <a:ext cx="29639" cy="29639"/>
          </a:xfrm>
          <a:custGeom>
            <a:avLst/>
            <a:gdLst/>
            <a:ahLst/>
            <a:cxnLst/>
            <a:rect l="l" t="t" r="r" b="b"/>
            <a:pathLst>
              <a:path w="32385" h="32385">
                <a:moveTo>
                  <a:pt x="32358" y="16098"/>
                </a:moveTo>
                <a:lnTo>
                  <a:pt x="32358" y="7225"/>
                </a:lnTo>
                <a:lnTo>
                  <a:pt x="25115" y="0"/>
                </a:lnTo>
                <a:lnTo>
                  <a:pt x="16172" y="0"/>
                </a:lnTo>
                <a:lnTo>
                  <a:pt x="7242" y="0"/>
                </a:lnTo>
                <a:lnTo>
                  <a:pt x="0" y="7225"/>
                </a:lnTo>
                <a:lnTo>
                  <a:pt x="0" y="16098"/>
                </a:lnTo>
                <a:lnTo>
                  <a:pt x="0" y="25098"/>
                </a:lnTo>
                <a:lnTo>
                  <a:pt x="7242" y="32323"/>
                </a:lnTo>
                <a:lnTo>
                  <a:pt x="16172" y="32323"/>
                </a:lnTo>
                <a:lnTo>
                  <a:pt x="25115" y="32323"/>
                </a:lnTo>
                <a:lnTo>
                  <a:pt x="32358" y="25098"/>
                </a:lnTo>
                <a:lnTo>
                  <a:pt x="32358" y="16098"/>
                </a:lnTo>
                <a:close/>
              </a:path>
            </a:pathLst>
          </a:custGeom>
          <a:ln w="3175">
            <a:solidFill>
              <a:srgbClr val="000000"/>
            </a:solidFill>
          </a:ln>
        </p:spPr>
        <p:txBody>
          <a:bodyPr wrap="square" lIns="0" tIns="0" rIns="0" bIns="0" rtlCol="0"/>
          <a:lstStyle/>
          <a:p>
            <a:endParaRPr sz="1647"/>
          </a:p>
        </p:txBody>
      </p:sp>
      <p:sp>
        <p:nvSpPr>
          <p:cNvPr id="123" name="object 123"/>
          <p:cNvSpPr/>
          <p:nvPr/>
        </p:nvSpPr>
        <p:spPr>
          <a:xfrm>
            <a:off x="5575785" y="3290015"/>
            <a:ext cx="29639" cy="29639"/>
          </a:xfrm>
          <a:custGeom>
            <a:avLst/>
            <a:gdLst/>
            <a:ahLst/>
            <a:cxnLst/>
            <a:rect l="l" t="t" r="r" b="b"/>
            <a:pathLst>
              <a:path w="32385" h="32385">
                <a:moveTo>
                  <a:pt x="25115" y="0"/>
                </a:moveTo>
                <a:lnTo>
                  <a:pt x="7242" y="0"/>
                </a:lnTo>
                <a:lnTo>
                  <a:pt x="0" y="7225"/>
                </a:lnTo>
                <a:lnTo>
                  <a:pt x="0" y="25098"/>
                </a:lnTo>
                <a:lnTo>
                  <a:pt x="7242" y="32323"/>
                </a:lnTo>
                <a:lnTo>
                  <a:pt x="25115" y="32323"/>
                </a:lnTo>
                <a:lnTo>
                  <a:pt x="32358" y="25098"/>
                </a:lnTo>
                <a:lnTo>
                  <a:pt x="32358" y="7225"/>
                </a:lnTo>
                <a:lnTo>
                  <a:pt x="25115" y="0"/>
                </a:lnTo>
                <a:close/>
              </a:path>
            </a:pathLst>
          </a:custGeom>
          <a:solidFill>
            <a:srgbClr val="336600"/>
          </a:solidFill>
        </p:spPr>
        <p:txBody>
          <a:bodyPr wrap="square" lIns="0" tIns="0" rIns="0" bIns="0" rtlCol="0"/>
          <a:lstStyle/>
          <a:p>
            <a:endParaRPr sz="1647"/>
          </a:p>
        </p:txBody>
      </p:sp>
      <p:sp>
        <p:nvSpPr>
          <p:cNvPr id="124" name="object 124"/>
          <p:cNvSpPr/>
          <p:nvPr/>
        </p:nvSpPr>
        <p:spPr>
          <a:xfrm>
            <a:off x="5575785" y="3290015"/>
            <a:ext cx="29639" cy="29639"/>
          </a:xfrm>
          <a:custGeom>
            <a:avLst/>
            <a:gdLst/>
            <a:ahLst/>
            <a:cxnLst/>
            <a:rect l="l" t="t" r="r" b="b"/>
            <a:pathLst>
              <a:path w="32385" h="32385">
                <a:moveTo>
                  <a:pt x="32358" y="16098"/>
                </a:moveTo>
                <a:lnTo>
                  <a:pt x="32358" y="7225"/>
                </a:lnTo>
                <a:lnTo>
                  <a:pt x="25115" y="0"/>
                </a:lnTo>
                <a:lnTo>
                  <a:pt x="16185" y="0"/>
                </a:lnTo>
                <a:lnTo>
                  <a:pt x="7242" y="0"/>
                </a:lnTo>
                <a:lnTo>
                  <a:pt x="0" y="7225"/>
                </a:lnTo>
                <a:lnTo>
                  <a:pt x="0" y="16098"/>
                </a:lnTo>
                <a:lnTo>
                  <a:pt x="0" y="25098"/>
                </a:lnTo>
                <a:lnTo>
                  <a:pt x="7242" y="32323"/>
                </a:lnTo>
                <a:lnTo>
                  <a:pt x="16185" y="32323"/>
                </a:lnTo>
                <a:lnTo>
                  <a:pt x="25115" y="32323"/>
                </a:lnTo>
                <a:lnTo>
                  <a:pt x="32358" y="25098"/>
                </a:lnTo>
                <a:lnTo>
                  <a:pt x="32358" y="16098"/>
                </a:lnTo>
                <a:close/>
              </a:path>
            </a:pathLst>
          </a:custGeom>
          <a:ln w="3175">
            <a:solidFill>
              <a:srgbClr val="000000"/>
            </a:solidFill>
          </a:ln>
        </p:spPr>
        <p:txBody>
          <a:bodyPr wrap="square" lIns="0" tIns="0" rIns="0" bIns="0" rtlCol="0"/>
          <a:lstStyle/>
          <a:p>
            <a:endParaRPr sz="1647"/>
          </a:p>
        </p:txBody>
      </p:sp>
      <p:sp>
        <p:nvSpPr>
          <p:cNvPr id="125" name="object 125"/>
          <p:cNvSpPr/>
          <p:nvPr/>
        </p:nvSpPr>
        <p:spPr>
          <a:xfrm>
            <a:off x="5886774" y="4371979"/>
            <a:ext cx="0" cy="247005"/>
          </a:xfrm>
          <a:custGeom>
            <a:avLst/>
            <a:gdLst/>
            <a:ahLst/>
            <a:cxnLst/>
            <a:rect l="l" t="t" r="r" b="b"/>
            <a:pathLst>
              <a:path h="269875">
                <a:moveTo>
                  <a:pt x="0" y="0"/>
                </a:moveTo>
                <a:lnTo>
                  <a:pt x="0" y="269486"/>
                </a:lnTo>
              </a:path>
            </a:pathLst>
          </a:custGeom>
          <a:ln w="9132">
            <a:solidFill>
              <a:srgbClr val="000000"/>
            </a:solidFill>
          </a:ln>
        </p:spPr>
        <p:txBody>
          <a:bodyPr wrap="square" lIns="0" tIns="0" rIns="0" bIns="0" rtlCol="0"/>
          <a:lstStyle/>
          <a:p>
            <a:endParaRPr sz="1647"/>
          </a:p>
        </p:txBody>
      </p:sp>
      <p:sp>
        <p:nvSpPr>
          <p:cNvPr id="126" name="object 126"/>
          <p:cNvSpPr/>
          <p:nvPr/>
        </p:nvSpPr>
        <p:spPr>
          <a:xfrm>
            <a:off x="5722230" y="4618629"/>
            <a:ext cx="247005" cy="164477"/>
          </a:xfrm>
          <a:custGeom>
            <a:avLst/>
            <a:gdLst/>
            <a:ahLst/>
            <a:cxnLst/>
            <a:rect l="l" t="t" r="r" b="b"/>
            <a:pathLst>
              <a:path w="269875" h="179704">
                <a:moveTo>
                  <a:pt x="0" y="179615"/>
                </a:moveTo>
                <a:lnTo>
                  <a:pt x="0" y="0"/>
                </a:lnTo>
                <a:lnTo>
                  <a:pt x="269676" y="0"/>
                </a:lnTo>
                <a:lnTo>
                  <a:pt x="269676" y="179615"/>
                </a:lnTo>
              </a:path>
            </a:pathLst>
          </a:custGeom>
          <a:ln w="9128">
            <a:solidFill>
              <a:srgbClr val="000000"/>
            </a:solidFill>
          </a:ln>
        </p:spPr>
        <p:txBody>
          <a:bodyPr wrap="square" lIns="0" tIns="0" rIns="0" bIns="0" rtlCol="0"/>
          <a:lstStyle/>
          <a:p>
            <a:endParaRPr sz="1647"/>
          </a:p>
        </p:txBody>
      </p:sp>
      <p:sp>
        <p:nvSpPr>
          <p:cNvPr id="127" name="object 127"/>
          <p:cNvSpPr/>
          <p:nvPr/>
        </p:nvSpPr>
        <p:spPr>
          <a:xfrm>
            <a:off x="5853873" y="4779775"/>
            <a:ext cx="115655" cy="151691"/>
          </a:xfrm>
          <a:custGeom>
            <a:avLst/>
            <a:gdLst/>
            <a:ahLst/>
            <a:cxnLst/>
            <a:rect l="l" t="t" r="r" b="b"/>
            <a:pathLst>
              <a:path w="126364" h="165735">
                <a:moveTo>
                  <a:pt x="0" y="165292"/>
                </a:moveTo>
                <a:lnTo>
                  <a:pt x="39775" y="156863"/>
                </a:lnTo>
                <a:lnTo>
                  <a:pt x="74321" y="133393"/>
                </a:lnTo>
                <a:lnTo>
                  <a:pt x="101563" y="97609"/>
                </a:lnTo>
                <a:lnTo>
                  <a:pt x="119428" y="52236"/>
                </a:lnTo>
                <a:lnTo>
                  <a:pt x="125844" y="0"/>
                </a:lnTo>
              </a:path>
            </a:pathLst>
          </a:custGeom>
          <a:ln w="9130">
            <a:solidFill>
              <a:srgbClr val="000000"/>
            </a:solidFill>
          </a:ln>
        </p:spPr>
        <p:txBody>
          <a:bodyPr wrap="square" lIns="0" tIns="0" rIns="0" bIns="0" rtlCol="0"/>
          <a:lstStyle/>
          <a:p>
            <a:endParaRPr sz="1647"/>
          </a:p>
        </p:txBody>
      </p:sp>
      <p:sp>
        <p:nvSpPr>
          <p:cNvPr id="128" name="object 128"/>
          <p:cNvSpPr/>
          <p:nvPr/>
        </p:nvSpPr>
        <p:spPr>
          <a:xfrm>
            <a:off x="5722230" y="4783024"/>
            <a:ext cx="131930" cy="148203"/>
          </a:xfrm>
          <a:custGeom>
            <a:avLst/>
            <a:gdLst/>
            <a:ahLst/>
            <a:cxnLst/>
            <a:rect l="l" t="t" r="r" b="b"/>
            <a:pathLst>
              <a:path w="144144" h="161925">
                <a:moveTo>
                  <a:pt x="143831" y="161742"/>
                </a:moveTo>
                <a:lnTo>
                  <a:pt x="98371" y="153488"/>
                </a:lnTo>
                <a:lnTo>
                  <a:pt x="58888" y="130509"/>
                </a:lnTo>
                <a:lnTo>
                  <a:pt x="27752" y="95484"/>
                </a:lnTo>
                <a:lnTo>
                  <a:pt x="7333" y="51088"/>
                </a:lnTo>
                <a:lnTo>
                  <a:pt x="0" y="0"/>
                </a:lnTo>
              </a:path>
            </a:pathLst>
          </a:custGeom>
          <a:ln w="9130">
            <a:solidFill>
              <a:srgbClr val="000000"/>
            </a:solidFill>
          </a:ln>
        </p:spPr>
        <p:txBody>
          <a:bodyPr wrap="square" lIns="0" tIns="0" rIns="0" bIns="0" rtlCol="0"/>
          <a:lstStyle/>
          <a:p>
            <a:endParaRPr sz="1647"/>
          </a:p>
        </p:txBody>
      </p:sp>
      <p:sp>
        <p:nvSpPr>
          <p:cNvPr id="129" name="object 129"/>
          <p:cNvSpPr/>
          <p:nvPr/>
        </p:nvSpPr>
        <p:spPr>
          <a:xfrm>
            <a:off x="5592491" y="3319482"/>
            <a:ext cx="195860" cy="1299538"/>
          </a:xfrm>
          <a:custGeom>
            <a:avLst/>
            <a:gdLst/>
            <a:ahLst/>
            <a:cxnLst/>
            <a:rect l="l" t="t" r="r" b="b"/>
            <a:pathLst>
              <a:path w="213994" h="1419860">
                <a:moveTo>
                  <a:pt x="0" y="0"/>
                </a:moveTo>
                <a:lnTo>
                  <a:pt x="0" y="1114960"/>
                </a:lnTo>
                <a:lnTo>
                  <a:pt x="8395" y="1156523"/>
                </a:lnTo>
                <a:lnTo>
                  <a:pt x="31291" y="1190492"/>
                </a:lnTo>
                <a:lnTo>
                  <a:pt x="65249" y="1213409"/>
                </a:lnTo>
                <a:lnTo>
                  <a:pt x="106830" y="1221817"/>
                </a:lnTo>
                <a:lnTo>
                  <a:pt x="114783" y="1221817"/>
                </a:lnTo>
                <a:lnTo>
                  <a:pt x="153271" y="1229581"/>
                </a:lnTo>
                <a:lnTo>
                  <a:pt x="184701" y="1250749"/>
                </a:lnTo>
                <a:lnTo>
                  <a:pt x="205895" y="1282138"/>
                </a:lnTo>
                <a:lnTo>
                  <a:pt x="213673" y="1320561"/>
                </a:lnTo>
                <a:lnTo>
                  <a:pt x="213673" y="1419432"/>
                </a:lnTo>
              </a:path>
            </a:pathLst>
          </a:custGeom>
          <a:ln w="9132">
            <a:solidFill>
              <a:srgbClr val="336600"/>
            </a:solidFill>
          </a:ln>
        </p:spPr>
        <p:txBody>
          <a:bodyPr wrap="square" lIns="0" tIns="0" rIns="0" bIns="0" rtlCol="0"/>
          <a:lstStyle/>
          <a:p>
            <a:endParaRPr sz="1647"/>
          </a:p>
        </p:txBody>
      </p:sp>
      <p:sp>
        <p:nvSpPr>
          <p:cNvPr id="130" name="object 130"/>
          <p:cNvSpPr/>
          <p:nvPr/>
        </p:nvSpPr>
        <p:spPr>
          <a:xfrm>
            <a:off x="5393139" y="4289723"/>
            <a:ext cx="354525" cy="0"/>
          </a:xfrm>
          <a:custGeom>
            <a:avLst/>
            <a:gdLst/>
            <a:ahLst/>
            <a:cxnLst/>
            <a:rect l="l" t="t" r="r" b="b"/>
            <a:pathLst>
              <a:path w="387350">
                <a:moveTo>
                  <a:pt x="0" y="0"/>
                </a:moveTo>
                <a:lnTo>
                  <a:pt x="387238" y="0"/>
                </a:lnTo>
              </a:path>
            </a:pathLst>
          </a:custGeom>
          <a:ln w="9126">
            <a:solidFill>
              <a:srgbClr val="000000"/>
            </a:solidFill>
          </a:ln>
        </p:spPr>
        <p:txBody>
          <a:bodyPr wrap="square" lIns="0" tIns="0" rIns="0" bIns="0" rtlCol="0"/>
          <a:lstStyle/>
          <a:p>
            <a:endParaRPr sz="1647"/>
          </a:p>
        </p:txBody>
      </p:sp>
      <p:sp>
        <p:nvSpPr>
          <p:cNvPr id="131" name="object 131"/>
          <p:cNvSpPr/>
          <p:nvPr/>
        </p:nvSpPr>
        <p:spPr>
          <a:xfrm>
            <a:off x="5729276" y="4252134"/>
            <a:ext cx="75554" cy="75554"/>
          </a:xfrm>
          <a:custGeom>
            <a:avLst/>
            <a:gdLst/>
            <a:ahLst/>
            <a:cxnLst/>
            <a:rect l="l" t="t" r="r" b="b"/>
            <a:pathLst>
              <a:path w="82550" h="82550">
                <a:moveTo>
                  <a:pt x="0" y="0"/>
                </a:moveTo>
                <a:lnTo>
                  <a:pt x="7277" y="20106"/>
                </a:lnTo>
                <a:lnTo>
                  <a:pt x="9703" y="41069"/>
                </a:lnTo>
                <a:lnTo>
                  <a:pt x="7277" y="62032"/>
                </a:lnTo>
                <a:lnTo>
                  <a:pt x="0" y="82138"/>
                </a:lnTo>
                <a:lnTo>
                  <a:pt x="82196" y="41069"/>
                </a:lnTo>
                <a:lnTo>
                  <a:pt x="0" y="0"/>
                </a:lnTo>
                <a:close/>
              </a:path>
            </a:pathLst>
          </a:custGeom>
          <a:solidFill>
            <a:srgbClr val="000000"/>
          </a:solidFill>
        </p:spPr>
        <p:txBody>
          <a:bodyPr wrap="square" lIns="0" tIns="0" rIns="0" bIns="0" rtlCol="0"/>
          <a:lstStyle/>
          <a:p>
            <a:endParaRPr sz="1647"/>
          </a:p>
        </p:txBody>
      </p:sp>
      <p:sp>
        <p:nvSpPr>
          <p:cNvPr id="132" name="object 132"/>
          <p:cNvSpPr/>
          <p:nvPr/>
        </p:nvSpPr>
        <p:spPr>
          <a:xfrm>
            <a:off x="7367717" y="4207468"/>
            <a:ext cx="165057" cy="165057"/>
          </a:xfrm>
          <a:custGeom>
            <a:avLst/>
            <a:gdLst/>
            <a:ahLst/>
            <a:cxnLst/>
            <a:rect l="l" t="t" r="r" b="b"/>
            <a:pathLst>
              <a:path w="180339" h="180339">
                <a:moveTo>
                  <a:pt x="89934" y="0"/>
                </a:moveTo>
                <a:lnTo>
                  <a:pt x="54904" y="7072"/>
                </a:lnTo>
                <a:lnTo>
                  <a:pt x="26320" y="26349"/>
                </a:lnTo>
                <a:lnTo>
                  <a:pt x="7059" y="54919"/>
                </a:lnTo>
                <a:lnTo>
                  <a:pt x="0" y="89871"/>
                </a:lnTo>
                <a:lnTo>
                  <a:pt x="7059" y="124822"/>
                </a:lnTo>
                <a:lnTo>
                  <a:pt x="26320" y="153392"/>
                </a:lnTo>
                <a:lnTo>
                  <a:pt x="54904" y="172669"/>
                </a:lnTo>
                <a:lnTo>
                  <a:pt x="89934" y="179742"/>
                </a:lnTo>
                <a:lnTo>
                  <a:pt x="124890" y="172669"/>
                </a:lnTo>
                <a:lnTo>
                  <a:pt x="153437" y="153392"/>
                </a:lnTo>
                <a:lnTo>
                  <a:pt x="172684" y="124822"/>
                </a:lnTo>
                <a:lnTo>
                  <a:pt x="179742" y="89871"/>
                </a:lnTo>
                <a:lnTo>
                  <a:pt x="172684" y="54919"/>
                </a:lnTo>
                <a:lnTo>
                  <a:pt x="153437" y="26349"/>
                </a:lnTo>
                <a:lnTo>
                  <a:pt x="124890" y="7072"/>
                </a:lnTo>
                <a:lnTo>
                  <a:pt x="89934" y="0"/>
                </a:lnTo>
                <a:close/>
              </a:path>
            </a:pathLst>
          </a:custGeom>
          <a:solidFill>
            <a:srgbClr val="E8EDF7"/>
          </a:solidFill>
        </p:spPr>
        <p:txBody>
          <a:bodyPr wrap="square" lIns="0" tIns="0" rIns="0" bIns="0" rtlCol="0"/>
          <a:lstStyle/>
          <a:p>
            <a:endParaRPr sz="1647"/>
          </a:p>
        </p:txBody>
      </p:sp>
      <p:sp>
        <p:nvSpPr>
          <p:cNvPr id="133" name="object 133"/>
          <p:cNvSpPr/>
          <p:nvPr/>
        </p:nvSpPr>
        <p:spPr>
          <a:xfrm>
            <a:off x="7367717" y="4207468"/>
            <a:ext cx="165057" cy="165057"/>
          </a:xfrm>
          <a:custGeom>
            <a:avLst/>
            <a:gdLst/>
            <a:ahLst/>
            <a:cxnLst/>
            <a:rect l="l" t="t" r="r" b="b"/>
            <a:pathLst>
              <a:path w="180339" h="180339">
                <a:moveTo>
                  <a:pt x="179742" y="89871"/>
                </a:moveTo>
                <a:lnTo>
                  <a:pt x="172684" y="54919"/>
                </a:lnTo>
                <a:lnTo>
                  <a:pt x="153437" y="26349"/>
                </a:lnTo>
                <a:lnTo>
                  <a:pt x="124890" y="7072"/>
                </a:lnTo>
                <a:lnTo>
                  <a:pt x="89934" y="0"/>
                </a:lnTo>
                <a:lnTo>
                  <a:pt x="54904" y="7072"/>
                </a:lnTo>
                <a:lnTo>
                  <a:pt x="26320" y="26349"/>
                </a:lnTo>
                <a:lnTo>
                  <a:pt x="7059" y="54919"/>
                </a:lnTo>
                <a:lnTo>
                  <a:pt x="0" y="89871"/>
                </a:lnTo>
                <a:lnTo>
                  <a:pt x="7059" y="124822"/>
                </a:lnTo>
                <a:lnTo>
                  <a:pt x="26320" y="153392"/>
                </a:lnTo>
                <a:lnTo>
                  <a:pt x="54904" y="172669"/>
                </a:lnTo>
                <a:lnTo>
                  <a:pt x="89934" y="179742"/>
                </a:lnTo>
                <a:lnTo>
                  <a:pt x="124890" y="172669"/>
                </a:lnTo>
                <a:lnTo>
                  <a:pt x="153437" y="153392"/>
                </a:lnTo>
                <a:lnTo>
                  <a:pt x="172684" y="124822"/>
                </a:lnTo>
                <a:lnTo>
                  <a:pt x="179742" y="89871"/>
                </a:lnTo>
                <a:close/>
              </a:path>
            </a:pathLst>
          </a:custGeom>
          <a:ln w="9129">
            <a:solidFill>
              <a:srgbClr val="0000CC"/>
            </a:solidFill>
          </a:ln>
        </p:spPr>
        <p:txBody>
          <a:bodyPr wrap="square" lIns="0" tIns="0" rIns="0" bIns="0" rtlCol="0"/>
          <a:lstStyle/>
          <a:p>
            <a:endParaRPr sz="1647"/>
          </a:p>
        </p:txBody>
      </p:sp>
      <p:sp>
        <p:nvSpPr>
          <p:cNvPr id="134" name="object 134"/>
          <p:cNvSpPr txBox="1"/>
          <p:nvPr/>
        </p:nvSpPr>
        <p:spPr>
          <a:xfrm>
            <a:off x="7414156" y="4192192"/>
            <a:ext cx="92990" cy="192360"/>
          </a:xfrm>
          <a:prstGeom prst="rect">
            <a:avLst/>
          </a:prstGeom>
        </p:spPr>
        <p:txBody>
          <a:bodyPr vert="horz" wrap="square" lIns="0" tIns="0" rIns="0" bIns="0" rtlCol="0">
            <a:spAutoFit/>
          </a:bodyPr>
          <a:lstStyle/>
          <a:p>
            <a:pPr>
              <a:lnSpc>
                <a:spcPts val="1460"/>
              </a:lnSpc>
            </a:pPr>
            <a:r>
              <a:rPr sz="1281" spc="-5" dirty="0">
                <a:solidFill>
                  <a:srgbClr val="0000CC"/>
                </a:solidFill>
                <a:latin typeface="宋体"/>
                <a:cs typeface="宋体"/>
              </a:rPr>
              <a:t>=</a:t>
            </a:r>
            <a:endParaRPr sz="1281">
              <a:latin typeface="宋体"/>
              <a:cs typeface="宋体"/>
            </a:endParaRPr>
          </a:p>
        </p:txBody>
      </p:sp>
      <p:sp>
        <p:nvSpPr>
          <p:cNvPr id="135" name="object 135"/>
          <p:cNvSpPr/>
          <p:nvPr/>
        </p:nvSpPr>
        <p:spPr>
          <a:xfrm>
            <a:off x="7450028" y="3303124"/>
            <a:ext cx="0" cy="847954"/>
          </a:xfrm>
          <a:custGeom>
            <a:avLst/>
            <a:gdLst/>
            <a:ahLst/>
            <a:cxnLst/>
            <a:rect l="l" t="t" r="r" b="b"/>
            <a:pathLst>
              <a:path h="926464">
                <a:moveTo>
                  <a:pt x="0" y="925964"/>
                </a:moveTo>
                <a:lnTo>
                  <a:pt x="0" y="0"/>
                </a:lnTo>
              </a:path>
            </a:pathLst>
          </a:custGeom>
          <a:ln w="9132">
            <a:solidFill>
              <a:srgbClr val="0000CC"/>
            </a:solidFill>
          </a:ln>
        </p:spPr>
        <p:txBody>
          <a:bodyPr wrap="square" lIns="0" tIns="0" rIns="0" bIns="0" rtlCol="0"/>
          <a:lstStyle/>
          <a:p>
            <a:endParaRPr sz="1647"/>
          </a:p>
        </p:txBody>
      </p:sp>
      <p:sp>
        <p:nvSpPr>
          <p:cNvPr id="136" name="object 136"/>
          <p:cNvSpPr/>
          <p:nvPr/>
        </p:nvSpPr>
        <p:spPr>
          <a:xfrm>
            <a:off x="7412413" y="4132289"/>
            <a:ext cx="75554" cy="75554"/>
          </a:xfrm>
          <a:custGeom>
            <a:avLst/>
            <a:gdLst/>
            <a:ahLst/>
            <a:cxnLst/>
            <a:rect l="l" t="t" r="r" b="b"/>
            <a:pathLst>
              <a:path w="82550" h="82550">
                <a:moveTo>
                  <a:pt x="0" y="0"/>
                </a:moveTo>
                <a:lnTo>
                  <a:pt x="41098" y="82138"/>
                </a:lnTo>
                <a:lnTo>
                  <a:pt x="77344" y="9696"/>
                </a:lnTo>
                <a:lnTo>
                  <a:pt x="41098" y="9696"/>
                </a:lnTo>
                <a:lnTo>
                  <a:pt x="20121" y="7272"/>
                </a:lnTo>
                <a:lnTo>
                  <a:pt x="0" y="0"/>
                </a:lnTo>
                <a:close/>
              </a:path>
              <a:path w="82550" h="82550">
                <a:moveTo>
                  <a:pt x="82196" y="0"/>
                </a:moveTo>
                <a:lnTo>
                  <a:pt x="62075" y="7272"/>
                </a:lnTo>
                <a:lnTo>
                  <a:pt x="41098" y="9696"/>
                </a:lnTo>
                <a:lnTo>
                  <a:pt x="77344" y="9696"/>
                </a:lnTo>
                <a:lnTo>
                  <a:pt x="82196" y="0"/>
                </a:lnTo>
                <a:close/>
              </a:path>
            </a:pathLst>
          </a:custGeom>
          <a:solidFill>
            <a:srgbClr val="0000CC"/>
          </a:solidFill>
        </p:spPr>
        <p:txBody>
          <a:bodyPr wrap="square" lIns="0" tIns="0" rIns="0" bIns="0" rtlCol="0"/>
          <a:lstStyle/>
          <a:p>
            <a:endParaRPr sz="1647"/>
          </a:p>
        </p:txBody>
      </p:sp>
      <p:sp>
        <p:nvSpPr>
          <p:cNvPr id="137" name="object 137"/>
          <p:cNvSpPr/>
          <p:nvPr/>
        </p:nvSpPr>
        <p:spPr>
          <a:xfrm>
            <a:off x="7435169" y="3290015"/>
            <a:ext cx="29639" cy="29639"/>
          </a:xfrm>
          <a:custGeom>
            <a:avLst/>
            <a:gdLst/>
            <a:ahLst/>
            <a:cxnLst/>
            <a:rect l="l" t="t" r="r" b="b"/>
            <a:pathLst>
              <a:path w="32385" h="32385">
                <a:moveTo>
                  <a:pt x="25115" y="0"/>
                </a:moveTo>
                <a:lnTo>
                  <a:pt x="7230" y="0"/>
                </a:lnTo>
                <a:lnTo>
                  <a:pt x="0" y="7225"/>
                </a:lnTo>
                <a:lnTo>
                  <a:pt x="0" y="25098"/>
                </a:lnTo>
                <a:lnTo>
                  <a:pt x="7230" y="32323"/>
                </a:lnTo>
                <a:lnTo>
                  <a:pt x="25115" y="32323"/>
                </a:lnTo>
                <a:lnTo>
                  <a:pt x="32345" y="25098"/>
                </a:lnTo>
                <a:lnTo>
                  <a:pt x="32345" y="7225"/>
                </a:lnTo>
                <a:lnTo>
                  <a:pt x="25115" y="0"/>
                </a:lnTo>
                <a:close/>
              </a:path>
            </a:pathLst>
          </a:custGeom>
          <a:solidFill>
            <a:srgbClr val="0000CC"/>
          </a:solidFill>
        </p:spPr>
        <p:txBody>
          <a:bodyPr wrap="square" lIns="0" tIns="0" rIns="0" bIns="0" rtlCol="0"/>
          <a:lstStyle/>
          <a:p>
            <a:endParaRPr sz="1647"/>
          </a:p>
        </p:txBody>
      </p:sp>
      <p:sp>
        <p:nvSpPr>
          <p:cNvPr id="138" name="object 138"/>
          <p:cNvSpPr/>
          <p:nvPr/>
        </p:nvSpPr>
        <p:spPr>
          <a:xfrm>
            <a:off x="7435169" y="3290015"/>
            <a:ext cx="29639" cy="29639"/>
          </a:xfrm>
          <a:custGeom>
            <a:avLst/>
            <a:gdLst/>
            <a:ahLst/>
            <a:cxnLst/>
            <a:rect l="l" t="t" r="r" b="b"/>
            <a:pathLst>
              <a:path w="32385" h="32385">
                <a:moveTo>
                  <a:pt x="32345" y="16098"/>
                </a:moveTo>
                <a:lnTo>
                  <a:pt x="32345" y="7225"/>
                </a:lnTo>
                <a:lnTo>
                  <a:pt x="25115" y="0"/>
                </a:lnTo>
                <a:lnTo>
                  <a:pt x="16236" y="0"/>
                </a:lnTo>
                <a:lnTo>
                  <a:pt x="7230" y="0"/>
                </a:lnTo>
                <a:lnTo>
                  <a:pt x="0" y="7225"/>
                </a:lnTo>
                <a:lnTo>
                  <a:pt x="0" y="16098"/>
                </a:lnTo>
                <a:lnTo>
                  <a:pt x="0" y="25098"/>
                </a:lnTo>
                <a:lnTo>
                  <a:pt x="7230" y="32323"/>
                </a:lnTo>
                <a:lnTo>
                  <a:pt x="16236" y="32323"/>
                </a:lnTo>
                <a:lnTo>
                  <a:pt x="25115" y="32323"/>
                </a:lnTo>
                <a:lnTo>
                  <a:pt x="32345" y="25098"/>
                </a:lnTo>
                <a:lnTo>
                  <a:pt x="32345" y="16098"/>
                </a:lnTo>
                <a:close/>
              </a:path>
            </a:pathLst>
          </a:custGeom>
          <a:ln w="3175">
            <a:solidFill>
              <a:srgbClr val="000000"/>
            </a:solidFill>
          </a:ln>
        </p:spPr>
        <p:txBody>
          <a:bodyPr wrap="square" lIns="0" tIns="0" rIns="0" bIns="0" rtlCol="0"/>
          <a:lstStyle/>
          <a:p>
            <a:endParaRPr sz="1647"/>
          </a:p>
        </p:txBody>
      </p:sp>
      <p:sp>
        <p:nvSpPr>
          <p:cNvPr id="139" name="object 139"/>
          <p:cNvSpPr/>
          <p:nvPr/>
        </p:nvSpPr>
        <p:spPr>
          <a:xfrm>
            <a:off x="7139004" y="3290015"/>
            <a:ext cx="29639" cy="29639"/>
          </a:xfrm>
          <a:custGeom>
            <a:avLst/>
            <a:gdLst/>
            <a:ahLst/>
            <a:cxnLst/>
            <a:rect l="l" t="t" r="r" b="b"/>
            <a:pathLst>
              <a:path w="32385" h="32385">
                <a:moveTo>
                  <a:pt x="25115" y="0"/>
                </a:moveTo>
                <a:lnTo>
                  <a:pt x="7230" y="0"/>
                </a:lnTo>
                <a:lnTo>
                  <a:pt x="0" y="7225"/>
                </a:lnTo>
                <a:lnTo>
                  <a:pt x="0" y="25098"/>
                </a:lnTo>
                <a:lnTo>
                  <a:pt x="7230" y="32323"/>
                </a:lnTo>
                <a:lnTo>
                  <a:pt x="25115" y="32323"/>
                </a:lnTo>
                <a:lnTo>
                  <a:pt x="32345" y="25098"/>
                </a:lnTo>
                <a:lnTo>
                  <a:pt x="32345" y="7225"/>
                </a:lnTo>
                <a:lnTo>
                  <a:pt x="25115" y="0"/>
                </a:lnTo>
                <a:close/>
              </a:path>
            </a:pathLst>
          </a:custGeom>
          <a:solidFill>
            <a:srgbClr val="336600"/>
          </a:solidFill>
        </p:spPr>
        <p:txBody>
          <a:bodyPr wrap="square" lIns="0" tIns="0" rIns="0" bIns="0" rtlCol="0"/>
          <a:lstStyle/>
          <a:p>
            <a:endParaRPr sz="1647"/>
          </a:p>
        </p:txBody>
      </p:sp>
      <p:sp>
        <p:nvSpPr>
          <p:cNvPr id="140" name="object 140"/>
          <p:cNvSpPr/>
          <p:nvPr/>
        </p:nvSpPr>
        <p:spPr>
          <a:xfrm>
            <a:off x="7139004" y="3290015"/>
            <a:ext cx="29639" cy="29639"/>
          </a:xfrm>
          <a:custGeom>
            <a:avLst/>
            <a:gdLst/>
            <a:ahLst/>
            <a:cxnLst/>
            <a:rect l="l" t="t" r="r" b="b"/>
            <a:pathLst>
              <a:path w="32385" h="32385">
                <a:moveTo>
                  <a:pt x="32345" y="16098"/>
                </a:moveTo>
                <a:lnTo>
                  <a:pt x="32345" y="7225"/>
                </a:lnTo>
                <a:lnTo>
                  <a:pt x="25115" y="0"/>
                </a:lnTo>
                <a:lnTo>
                  <a:pt x="16109" y="0"/>
                </a:lnTo>
                <a:lnTo>
                  <a:pt x="7230" y="0"/>
                </a:lnTo>
                <a:lnTo>
                  <a:pt x="0" y="7225"/>
                </a:lnTo>
                <a:lnTo>
                  <a:pt x="0" y="16098"/>
                </a:lnTo>
                <a:lnTo>
                  <a:pt x="0" y="25098"/>
                </a:lnTo>
                <a:lnTo>
                  <a:pt x="7230" y="32323"/>
                </a:lnTo>
                <a:lnTo>
                  <a:pt x="16109" y="32323"/>
                </a:lnTo>
                <a:lnTo>
                  <a:pt x="25115" y="32323"/>
                </a:lnTo>
                <a:lnTo>
                  <a:pt x="32345" y="25098"/>
                </a:lnTo>
                <a:lnTo>
                  <a:pt x="32345" y="16098"/>
                </a:lnTo>
                <a:close/>
              </a:path>
            </a:pathLst>
          </a:custGeom>
          <a:ln w="3175">
            <a:solidFill>
              <a:srgbClr val="000000"/>
            </a:solidFill>
          </a:ln>
        </p:spPr>
        <p:txBody>
          <a:bodyPr wrap="square" lIns="0" tIns="0" rIns="0" bIns="0" rtlCol="0"/>
          <a:lstStyle/>
          <a:p>
            <a:endParaRPr sz="1647"/>
          </a:p>
        </p:txBody>
      </p:sp>
      <p:sp>
        <p:nvSpPr>
          <p:cNvPr id="141" name="object 141"/>
          <p:cNvSpPr/>
          <p:nvPr/>
        </p:nvSpPr>
        <p:spPr>
          <a:xfrm>
            <a:off x="7450028" y="4371979"/>
            <a:ext cx="0" cy="247005"/>
          </a:xfrm>
          <a:custGeom>
            <a:avLst/>
            <a:gdLst/>
            <a:ahLst/>
            <a:cxnLst/>
            <a:rect l="l" t="t" r="r" b="b"/>
            <a:pathLst>
              <a:path h="269875">
                <a:moveTo>
                  <a:pt x="0" y="0"/>
                </a:moveTo>
                <a:lnTo>
                  <a:pt x="0" y="269486"/>
                </a:lnTo>
              </a:path>
            </a:pathLst>
          </a:custGeom>
          <a:ln w="9132">
            <a:solidFill>
              <a:srgbClr val="000000"/>
            </a:solidFill>
          </a:ln>
        </p:spPr>
        <p:txBody>
          <a:bodyPr wrap="square" lIns="0" tIns="0" rIns="0" bIns="0" rtlCol="0"/>
          <a:lstStyle/>
          <a:p>
            <a:endParaRPr sz="1647"/>
          </a:p>
        </p:txBody>
      </p:sp>
      <p:sp>
        <p:nvSpPr>
          <p:cNvPr id="142" name="object 142"/>
          <p:cNvSpPr/>
          <p:nvPr/>
        </p:nvSpPr>
        <p:spPr>
          <a:xfrm>
            <a:off x="7285403" y="4618629"/>
            <a:ext cx="247005" cy="164477"/>
          </a:xfrm>
          <a:custGeom>
            <a:avLst/>
            <a:gdLst/>
            <a:ahLst/>
            <a:cxnLst/>
            <a:rect l="l" t="t" r="r" b="b"/>
            <a:pathLst>
              <a:path w="269875" h="179704">
                <a:moveTo>
                  <a:pt x="0" y="179615"/>
                </a:moveTo>
                <a:lnTo>
                  <a:pt x="0" y="0"/>
                </a:lnTo>
                <a:lnTo>
                  <a:pt x="269676" y="0"/>
                </a:lnTo>
                <a:lnTo>
                  <a:pt x="269676" y="179615"/>
                </a:lnTo>
              </a:path>
            </a:pathLst>
          </a:custGeom>
          <a:ln w="9128">
            <a:solidFill>
              <a:srgbClr val="000000"/>
            </a:solidFill>
          </a:ln>
        </p:spPr>
        <p:txBody>
          <a:bodyPr wrap="square" lIns="0" tIns="0" rIns="0" bIns="0" rtlCol="0"/>
          <a:lstStyle/>
          <a:p>
            <a:endParaRPr sz="1647"/>
          </a:p>
        </p:txBody>
      </p:sp>
      <p:sp>
        <p:nvSpPr>
          <p:cNvPr id="143" name="object 143"/>
          <p:cNvSpPr/>
          <p:nvPr/>
        </p:nvSpPr>
        <p:spPr>
          <a:xfrm>
            <a:off x="7417058" y="4779775"/>
            <a:ext cx="115655" cy="151691"/>
          </a:xfrm>
          <a:custGeom>
            <a:avLst/>
            <a:gdLst/>
            <a:ahLst/>
            <a:cxnLst/>
            <a:rect l="l" t="t" r="r" b="b"/>
            <a:pathLst>
              <a:path w="126364" h="165735">
                <a:moveTo>
                  <a:pt x="0" y="165292"/>
                </a:moveTo>
                <a:lnTo>
                  <a:pt x="39779" y="156863"/>
                </a:lnTo>
                <a:lnTo>
                  <a:pt x="74322" y="133393"/>
                </a:lnTo>
                <a:lnTo>
                  <a:pt x="101558" y="97609"/>
                </a:lnTo>
                <a:lnTo>
                  <a:pt x="119418" y="52236"/>
                </a:lnTo>
                <a:lnTo>
                  <a:pt x="125832" y="0"/>
                </a:lnTo>
              </a:path>
            </a:pathLst>
          </a:custGeom>
          <a:ln w="9130">
            <a:solidFill>
              <a:srgbClr val="000000"/>
            </a:solidFill>
          </a:ln>
        </p:spPr>
        <p:txBody>
          <a:bodyPr wrap="square" lIns="0" tIns="0" rIns="0" bIns="0" rtlCol="0"/>
          <a:lstStyle/>
          <a:p>
            <a:endParaRPr sz="1647"/>
          </a:p>
        </p:txBody>
      </p:sp>
      <p:sp>
        <p:nvSpPr>
          <p:cNvPr id="144" name="object 144"/>
          <p:cNvSpPr/>
          <p:nvPr/>
        </p:nvSpPr>
        <p:spPr>
          <a:xfrm>
            <a:off x="7285403" y="4783024"/>
            <a:ext cx="131930" cy="148203"/>
          </a:xfrm>
          <a:custGeom>
            <a:avLst/>
            <a:gdLst/>
            <a:ahLst/>
            <a:cxnLst/>
            <a:rect l="l" t="t" r="r" b="b"/>
            <a:pathLst>
              <a:path w="144145" h="161925">
                <a:moveTo>
                  <a:pt x="143844" y="161742"/>
                </a:moveTo>
                <a:lnTo>
                  <a:pt x="98392" y="153488"/>
                </a:lnTo>
                <a:lnTo>
                  <a:pt x="58907" y="130509"/>
                </a:lnTo>
                <a:lnTo>
                  <a:pt x="27764" y="95484"/>
                </a:lnTo>
                <a:lnTo>
                  <a:pt x="7336" y="51088"/>
                </a:lnTo>
                <a:lnTo>
                  <a:pt x="0" y="0"/>
                </a:lnTo>
              </a:path>
            </a:pathLst>
          </a:custGeom>
          <a:ln w="9130">
            <a:solidFill>
              <a:srgbClr val="000000"/>
            </a:solidFill>
          </a:ln>
        </p:spPr>
        <p:txBody>
          <a:bodyPr wrap="square" lIns="0" tIns="0" rIns="0" bIns="0" rtlCol="0"/>
          <a:lstStyle/>
          <a:p>
            <a:endParaRPr sz="1647"/>
          </a:p>
        </p:txBody>
      </p:sp>
      <p:sp>
        <p:nvSpPr>
          <p:cNvPr id="145" name="object 145"/>
          <p:cNvSpPr/>
          <p:nvPr/>
        </p:nvSpPr>
        <p:spPr>
          <a:xfrm>
            <a:off x="7155723" y="3319482"/>
            <a:ext cx="195860" cy="1299538"/>
          </a:xfrm>
          <a:custGeom>
            <a:avLst/>
            <a:gdLst/>
            <a:ahLst/>
            <a:cxnLst/>
            <a:rect l="l" t="t" r="r" b="b"/>
            <a:pathLst>
              <a:path w="213995" h="1419860">
                <a:moveTo>
                  <a:pt x="0" y="0"/>
                </a:moveTo>
                <a:lnTo>
                  <a:pt x="0" y="1114960"/>
                </a:lnTo>
                <a:lnTo>
                  <a:pt x="8393" y="1156523"/>
                </a:lnTo>
                <a:lnTo>
                  <a:pt x="31283" y="1190492"/>
                </a:lnTo>
                <a:lnTo>
                  <a:pt x="65233" y="1213409"/>
                </a:lnTo>
                <a:lnTo>
                  <a:pt x="106805" y="1221817"/>
                </a:lnTo>
                <a:lnTo>
                  <a:pt x="114796" y="1221817"/>
                </a:lnTo>
                <a:lnTo>
                  <a:pt x="153246" y="1229581"/>
                </a:lnTo>
                <a:lnTo>
                  <a:pt x="184657" y="1250749"/>
                </a:lnTo>
                <a:lnTo>
                  <a:pt x="205840" y="1282138"/>
                </a:lnTo>
                <a:lnTo>
                  <a:pt x="213610" y="1320561"/>
                </a:lnTo>
                <a:lnTo>
                  <a:pt x="213610" y="1419432"/>
                </a:lnTo>
              </a:path>
            </a:pathLst>
          </a:custGeom>
          <a:ln w="9132">
            <a:solidFill>
              <a:srgbClr val="336600"/>
            </a:solidFill>
          </a:ln>
        </p:spPr>
        <p:txBody>
          <a:bodyPr wrap="square" lIns="0" tIns="0" rIns="0" bIns="0" rtlCol="0"/>
          <a:lstStyle/>
          <a:p>
            <a:endParaRPr sz="1647"/>
          </a:p>
        </p:txBody>
      </p:sp>
      <p:sp>
        <p:nvSpPr>
          <p:cNvPr id="146" name="object 146"/>
          <p:cNvSpPr/>
          <p:nvPr/>
        </p:nvSpPr>
        <p:spPr>
          <a:xfrm>
            <a:off x="6956382" y="4289723"/>
            <a:ext cx="354525" cy="0"/>
          </a:xfrm>
          <a:custGeom>
            <a:avLst/>
            <a:gdLst/>
            <a:ahLst/>
            <a:cxnLst/>
            <a:rect l="l" t="t" r="r" b="b"/>
            <a:pathLst>
              <a:path w="387350">
                <a:moveTo>
                  <a:pt x="0" y="0"/>
                </a:moveTo>
                <a:lnTo>
                  <a:pt x="387136" y="0"/>
                </a:lnTo>
              </a:path>
            </a:pathLst>
          </a:custGeom>
          <a:ln w="9126">
            <a:solidFill>
              <a:srgbClr val="000000"/>
            </a:solidFill>
          </a:ln>
        </p:spPr>
        <p:txBody>
          <a:bodyPr wrap="square" lIns="0" tIns="0" rIns="0" bIns="0" rtlCol="0"/>
          <a:lstStyle/>
          <a:p>
            <a:endParaRPr sz="1647"/>
          </a:p>
        </p:txBody>
      </p:sp>
      <p:sp>
        <p:nvSpPr>
          <p:cNvPr id="147" name="object 147"/>
          <p:cNvSpPr/>
          <p:nvPr/>
        </p:nvSpPr>
        <p:spPr>
          <a:xfrm>
            <a:off x="7292485" y="4252134"/>
            <a:ext cx="75554" cy="75554"/>
          </a:xfrm>
          <a:custGeom>
            <a:avLst/>
            <a:gdLst/>
            <a:ahLst/>
            <a:cxnLst/>
            <a:rect l="l" t="t" r="r" b="b"/>
            <a:pathLst>
              <a:path w="82550" h="82550">
                <a:moveTo>
                  <a:pt x="0" y="0"/>
                </a:moveTo>
                <a:lnTo>
                  <a:pt x="7277" y="20106"/>
                </a:lnTo>
                <a:lnTo>
                  <a:pt x="9703" y="41069"/>
                </a:lnTo>
                <a:lnTo>
                  <a:pt x="7277" y="62032"/>
                </a:lnTo>
                <a:lnTo>
                  <a:pt x="0" y="82138"/>
                </a:lnTo>
                <a:lnTo>
                  <a:pt x="82196" y="41069"/>
                </a:lnTo>
                <a:lnTo>
                  <a:pt x="0" y="0"/>
                </a:lnTo>
                <a:close/>
              </a:path>
            </a:pathLst>
          </a:custGeom>
          <a:solidFill>
            <a:srgbClr val="000000"/>
          </a:solidFill>
        </p:spPr>
        <p:txBody>
          <a:bodyPr wrap="square" lIns="0" tIns="0" rIns="0" bIns="0" rtlCol="0"/>
          <a:lstStyle/>
          <a:p>
            <a:endParaRPr sz="1647"/>
          </a:p>
        </p:txBody>
      </p:sp>
      <p:sp>
        <p:nvSpPr>
          <p:cNvPr id="148" name="object 148"/>
          <p:cNvSpPr/>
          <p:nvPr/>
        </p:nvSpPr>
        <p:spPr>
          <a:xfrm>
            <a:off x="8930970" y="4207468"/>
            <a:ext cx="165057" cy="165057"/>
          </a:xfrm>
          <a:custGeom>
            <a:avLst/>
            <a:gdLst/>
            <a:ahLst/>
            <a:cxnLst/>
            <a:rect l="l" t="t" r="r" b="b"/>
            <a:pathLst>
              <a:path w="180339" h="180339">
                <a:moveTo>
                  <a:pt x="89807" y="0"/>
                </a:moveTo>
                <a:lnTo>
                  <a:pt x="54851" y="7072"/>
                </a:lnTo>
                <a:lnTo>
                  <a:pt x="26304" y="26349"/>
                </a:lnTo>
                <a:lnTo>
                  <a:pt x="7057" y="54919"/>
                </a:lnTo>
                <a:lnTo>
                  <a:pt x="0" y="89871"/>
                </a:lnTo>
                <a:lnTo>
                  <a:pt x="7057" y="124822"/>
                </a:lnTo>
                <a:lnTo>
                  <a:pt x="26304" y="153392"/>
                </a:lnTo>
                <a:lnTo>
                  <a:pt x="54851" y="172669"/>
                </a:lnTo>
                <a:lnTo>
                  <a:pt x="89807" y="179742"/>
                </a:lnTo>
                <a:lnTo>
                  <a:pt x="124837" y="172669"/>
                </a:lnTo>
                <a:lnTo>
                  <a:pt x="153421" y="153392"/>
                </a:lnTo>
                <a:lnTo>
                  <a:pt x="172682" y="124822"/>
                </a:lnTo>
                <a:lnTo>
                  <a:pt x="179742" y="89871"/>
                </a:lnTo>
                <a:lnTo>
                  <a:pt x="172682" y="54919"/>
                </a:lnTo>
                <a:lnTo>
                  <a:pt x="153421" y="26349"/>
                </a:lnTo>
                <a:lnTo>
                  <a:pt x="124837" y="7072"/>
                </a:lnTo>
                <a:lnTo>
                  <a:pt x="89807" y="0"/>
                </a:lnTo>
                <a:close/>
              </a:path>
            </a:pathLst>
          </a:custGeom>
          <a:solidFill>
            <a:srgbClr val="E8EDF7"/>
          </a:solidFill>
        </p:spPr>
        <p:txBody>
          <a:bodyPr wrap="square" lIns="0" tIns="0" rIns="0" bIns="0" rtlCol="0"/>
          <a:lstStyle/>
          <a:p>
            <a:endParaRPr sz="1647"/>
          </a:p>
        </p:txBody>
      </p:sp>
      <p:sp>
        <p:nvSpPr>
          <p:cNvPr id="149" name="object 149"/>
          <p:cNvSpPr/>
          <p:nvPr/>
        </p:nvSpPr>
        <p:spPr>
          <a:xfrm>
            <a:off x="8930970" y="4207468"/>
            <a:ext cx="165057" cy="165057"/>
          </a:xfrm>
          <a:custGeom>
            <a:avLst/>
            <a:gdLst/>
            <a:ahLst/>
            <a:cxnLst/>
            <a:rect l="l" t="t" r="r" b="b"/>
            <a:pathLst>
              <a:path w="180339" h="180339">
                <a:moveTo>
                  <a:pt x="179742" y="89871"/>
                </a:moveTo>
                <a:lnTo>
                  <a:pt x="172682" y="54919"/>
                </a:lnTo>
                <a:lnTo>
                  <a:pt x="153421" y="26349"/>
                </a:lnTo>
                <a:lnTo>
                  <a:pt x="124837" y="7072"/>
                </a:lnTo>
                <a:lnTo>
                  <a:pt x="89807" y="0"/>
                </a:lnTo>
                <a:lnTo>
                  <a:pt x="54851" y="7072"/>
                </a:lnTo>
                <a:lnTo>
                  <a:pt x="26304" y="26349"/>
                </a:lnTo>
                <a:lnTo>
                  <a:pt x="7057" y="54919"/>
                </a:lnTo>
                <a:lnTo>
                  <a:pt x="0" y="89871"/>
                </a:lnTo>
                <a:lnTo>
                  <a:pt x="7057" y="124822"/>
                </a:lnTo>
                <a:lnTo>
                  <a:pt x="26304" y="153392"/>
                </a:lnTo>
                <a:lnTo>
                  <a:pt x="54851" y="172669"/>
                </a:lnTo>
                <a:lnTo>
                  <a:pt x="89807" y="179742"/>
                </a:lnTo>
                <a:lnTo>
                  <a:pt x="124837" y="172669"/>
                </a:lnTo>
                <a:lnTo>
                  <a:pt x="153421" y="153392"/>
                </a:lnTo>
                <a:lnTo>
                  <a:pt x="172682" y="124822"/>
                </a:lnTo>
                <a:lnTo>
                  <a:pt x="179742" y="89871"/>
                </a:lnTo>
                <a:close/>
              </a:path>
            </a:pathLst>
          </a:custGeom>
          <a:ln w="9129">
            <a:solidFill>
              <a:srgbClr val="0000CC"/>
            </a:solidFill>
          </a:ln>
        </p:spPr>
        <p:txBody>
          <a:bodyPr wrap="square" lIns="0" tIns="0" rIns="0" bIns="0" rtlCol="0"/>
          <a:lstStyle/>
          <a:p>
            <a:endParaRPr sz="1647"/>
          </a:p>
        </p:txBody>
      </p:sp>
      <p:sp>
        <p:nvSpPr>
          <p:cNvPr id="150" name="object 150"/>
          <p:cNvSpPr txBox="1"/>
          <p:nvPr/>
        </p:nvSpPr>
        <p:spPr>
          <a:xfrm>
            <a:off x="8977409" y="4192192"/>
            <a:ext cx="92990" cy="192360"/>
          </a:xfrm>
          <a:prstGeom prst="rect">
            <a:avLst/>
          </a:prstGeom>
        </p:spPr>
        <p:txBody>
          <a:bodyPr vert="horz" wrap="square" lIns="0" tIns="0" rIns="0" bIns="0" rtlCol="0">
            <a:spAutoFit/>
          </a:bodyPr>
          <a:lstStyle/>
          <a:p>
            <a:pPr>
              <a:lnSpc>
                <a:spcPts val="1460"/>
              </a:lnSpc>
            </a:pPr>
            <a:r>
              <a:rPr sz="1281" spc="-5" dirty="0">
                <a:solidFill>
                  <a:srgbClr val="0000CC"/>
                </a:solidFill>
                <a:latin typeface="宋体"/>
                <a:cs typeface="宋体"/>
              </a:rPr>
              <a:t>=</a:t>
            </a:r>
            <a:endParaRPr sz="1281">
              <a:latin typeface="宋体"/>
              <a:cs typeface="宋体"/>
            </a:endParaRPr>
          </a:p>
        </p:txBody>
      </p:sp>
      <p:sp>
        <p:nvSpPr>
          <p:cNvPr id="151" name="object 151"/>
          <p:cNvSpPr/>
          <p:nvPr/>
        </p:nvSpPr>
        <p:spPr>
          <a:xfrm>
            <a:off x="9013168" y="3303124"/>
            <a:ext cx="0" cy="847954"/>
          </a:xfrm>
          <a:custGeom>
            <a:avLst/>
            <a:gdLst/>
            <a:ahLst/>
            <a:cxnLst/>
            <a:rect l="l" t="t" r="r" b="b"/>
            <a:pathLst>
              <a:path h="926464">
                <a:moveTo>
                  <a:pt x="0" y="925964"/>
                </a:moveTo>
                <a:lnTo>
                  <a:pt x="0" y="0"/>
                </a:lnTo>
              </a:path>
            </a:pathLst>
          </a:custGeom>
          <a:ln w="9132">
            <a:solidFill>
              <a:srgbClr val="0000CC"/>
            </a:solidFill>
          </a:ln>
        </p:spPr>
        <p:txBody>
          <a:bodyPr wrap="square" lIns="0" tIns="0" rIns="0" bIns="0" rtlCol="0"/>
          <a:lstStyle/>
          <a:p>
            <a:endParaRPr sz="1647"/>
          </a:p>
        </p:txBody>
      </p:sp>
      <p:sp>
        <p:nvSpPr>
          <p:cNvPr id="152" name="object 152"/>
          <p:cNvSpPr/>
          <p:nvPr/>
        </p:nvSpPr>
        <p:spPr>
          <a:xfrm>
            <a:off x="8975551" y="4132289"/>
            <a:ext cx="75554" cy="75554"/>
          </a:xfrm>
          <a:custGeom>
            <a:avLst/>
            <a:gdLst/>
            <a:ahLst/>
            <a:cxnLst/>
            <a:rect l="l" t="t" r="r" b="b"/>
            <a:pathLst>
              <a:path w="82550" h="82550">
                <a:moveTo>
                  <a:pt x="0" y="0"/>
                </a:moveTo>
                <a:lnTo>
                  <a:pt x="41098" y="82138"/>
                </a:lnTo>
                <a:lnTo>
                  <a:pt x="77344" y="9696"/>
                </a:lnTo>
                <a:lnTo>
                  <a:pt x="41098" y="9696"/>
                </a:lnTo>
                <a:lnTo>
                  <a:pt x="20121" y="7272"/>
                </a:lnTo>
                <a:lnTo>
                  <a:pt x="0" y="0"/>
                </a:lnTo>
                <a:close/>
              </a:path>
              <a:path w="82550" h="82550">
                <a:moveTo>
                  <a:pt x="82196" y="0"/>
                </a:moveTo>
                <a:lnTo>
                  <a:pt x="62075" y="7272"/>
                </a:lnTo>
                <a:lnTo>
                  <a:pt x="41098" y="9696"/>
                </a:lnTo>
                <a:lnTo>
                  <a:pt x="77344" y="9696"/>
                </a:lnTo>
                <a:lnTo>
                  <a:pt x="82196" y="0"/>
                </a:lnTo>
                <a:close/>
              </a:path>
            </a:pathLst>
          </a:custGeom>
          <a:solidFill>
            <a:srgbClr val="0000CC"/>
          </a:solidFill>
        </p:spPr>
        <p:txBody>
          <a:bodyPr wrap="square" lIns="0" tIns="0" rIns="0" bIns="0" rtlCol="0"/>
          <a:lstStyle/>
          <a:p>
            <a:endParaRPr sz="1647"/>
          </a:p>
        </p:txBody>
      </p:sp>
      <p:sp>
        <p:nvSpPr>
          <p:cNvPr id="153" name="object 153"/>
          <p:cNvSpPr/>
          <p:nvPr/>
        </p:nvSpPr>
        <p:spPr>
          <a:xfrm>
            <a:off x="8998423" y="3290015"/>
            <a:ext cx="29639" cy="29639"/>
          </a:xfrm>
          <a:custGeom>
            <a:avLst/>
            <a:gdLst/>
            <a:ahLst/>
            <a:cxnLst/>
            <a:rect l="l" t="t" r="r" b="b"/>
            <a:pathLst>
              <a:path w="32385" h="32385">
                <a:moveTo>
                  <a:pt x="25115" y="0"/>
                </a:moveTo>
                <a:lnTo>
                  <a:pt x="7230" y="0"/>
                </a:lnTo>
                <a:lnTo>
                  <a:pt x="0" y="7225"/>
                </a:lnTo>
                <a:lnTo>
                  <a:pt x="0" y="25098"/>
                </a:lnTo>
                <a:lnTo>
                  <a:pt x="7230" y="32323"/>
                </a:lnTo>
                <a:lnTo>
                  <a:pt x="25115" y="32323"/>
                </a:lnTo>
                <a:lnTo>
                  <a:pt x="32345" y="25098"/>
                </a:lnTo>
                <a:lnTo>
                  <a:pt x="32345" y="7225"/>
                </a:lnTo>
                <a:lnTo>
                  <a:pt x="25115" y="0"/>
                </a:lnTo>
                <a:close/>
              </a:path>
            </a:pathLst>
          </a:custGeom>
          <a:solidFill>
            <a:srgbClr val="0000CC"/>
          </a:solidFill>
        </p:spPr>
        <p:txBody>
          <a:bodyPr wrap="square" lIns="0" tIns="0" rIns="0" bIns="0" rtlCol="0"/>
          <a:lstStyle/>
          <a:p>
            <a:endParaRPr sz="1647"/>
          </a:p>
        </p:txBody>
      </p:sp>
      <p:sp>
        <p:nvSpPr>
          <p:cNvPr id="154" name="object 154"/>
          <p:cNvSpPr/>
          <p:nvPr/>
        </p:nvSpPr>
        <p:spPr>
          <a:xfrm>
            <a:off x="8998423" y="3290015"/>
            <a:ext cx="29639" cy="29639"/>
          </a:xfrm>
          <a:custGeom>
            <a:avLst/>
            <a:gdLst/>
            <a:ahLst/>
            <a:cxnLst/>
            <a:rect l="l" t="t" r="r" b="b"/>
            <a:pathLst>
              <a:path w="32385" h="32385">
                <a:moveTo>
                  <a:pt x="32345" y="16098"/>
                </a:moveTo>
                <a:lnTo>
                  <a:pt x="32345" y="7225"/>
                </a:lnTo>
                <a:lnTo>
                  <a:pt x="25115" y="0"/>
                </a:lnTo>
                <a:lnTo>
                  <a:pt x="16109" y="0"/>
                </a:lnTo>
                <a:lnTo>
                  <a:pt x="7230" y="0"/>
                </a:lnTo>
                <a:lnTo>
                  <a:pt x="0" y="7225"/>
                </a:lnTo>
                <a:lnTo>
                  <a:pt x="0" y="16098"/>
                </a:lnTo>
                <a:lnTo>
                  <a:pt x="0" y="25098"/>
                </a:lnTo>
                <a:lnTo>
                  <a:pt x="7230" y="32323"/>
                </a:lnTo>
                <a:lnTo>
                  <a:pt x="16109" y="32323"/>
                </a:lnTo>
                <a:lnTo>
                  <a:pt x="25115" y="32323"/>
                </a:lnTo>
                <a:lnTo>
                  <a:pt x="32345" y="25098"/>
                </a:lnTo>
                <a:lnTo>
                  <a:pt x="32345" y="16098"/>
                </a:lnTo>
                <a:close/>
              </a:path>
            </a:pathLst>
          </a:custGeom>
          <a:ln w="3175">
            <a:solidFill>
              <a:srgbClr val="000000"/>
            </a:solidFill>
          </a:ln>
        </p:spPr>
        <p:txBody>
          <a:bodyPr wrap="square" lIns="0" tIns="0" rIns="0" bIns="0" rtlCol="0"/>
          <a:lstStyle/>
          <a:p>
            <a:endParaRPr sz="1647"/>
          </a:p>
        </p:txBody>
      </p:sp>
      <p:sp>
        <p:nvSpPr>
          <p:cNvPr id="155" name="object 155"/>
          <p:cNvSpPr/>
          <p:nvPr/>
        </p:nvSpPr>
        <p:spPr>
          <a:xfrm>
            <a:off x="8702141" y="3290015"/>
            <a:ext cx="30222" cy="29639"/>
          </a:xfrm>
          <a:custGeom>
            <a:avLst/>
            <a:gdLst/>
            <a:ahLst/>
            <a:cxnLst/>
            <a:rect l="l" t="t" r="r" b="b"/>
            <a:pathLst>
              <a:path w="33020" h="32385">
                <a:moveTo>
                  <a:pt x="25115" y="0"/>
                </a:moveTo>
                <a:lnTo>
                  <a:pt x="7357" y="0"/>
                </a:lnTo>
                <a:lnTo>
                  <a:pt x="0" y="7225"/>
                </a:lnTo>
                <a:lnTo>
                  <a:pt x="0" y="25098"/>
                </a:lnTo>
                <a:lnTo>
                  <a:pt x="7357" y="32323"/>
                </a:lnTo>
                <a:lnTo>
                  <a:pt x="25115" y="32323"/>
                </a:lnTo>
                <a:lnTo>
                  <a:pt x="32472" y="25098"/>
                </a:lnTo>
                <a:lnTo>
                  <a:pt x="32472" y="7225"/>
                </a:lnTo>
                <a:lnTo>
                  <a:pt x="25115" y="0"/>
                </a:lnTo>
                <a:close/>
              </a:path>
            </a:pathLst>
          </a:custGeom>
          <a:solidFill>
            <a:srgbClr val="336600"/>
          </a:solidFill>
        </p:spPr>
        <p:txBody>
          <a:bodyPr wrap="square" lIns="0" tIns="0" rIns="0" bIns="0" rtlCol="0"/>
          <a:lstStyle/>
          <a:p>
            <a:endParaRPr sz="1647"/>
          </a:p>
        </p:txBody>
      </p:sp>
      <p:sp>
        <p:nvSpPr>
          <p:cNvPr id="156" name="object 156"/>
          <p:cNvSpPr/>
          <p:nvPr/>
        </p:nvSpPr>
        <p:spPr>
          <a:xfrm>
            <a:off x="8702141" y="3290015"/>
            <a:ext cx="30222" cy="29639"/>
          </a:xfrm>
          <a:custGeom>
            <a:avLst/>
            <a:gdLst/>
            <a:ahLst/>
            <a:cxnLst/>
            <a:rect l="l" t="t" r="r" b="b"/>
            <a:pathLst>
              <a:path w="33020" h="32385">
                <a:moveTo>
                  <a:pt x="32472" y="16098"/>
                </a:moveTo>
                <a:lnTo>
                  <a:pt x="32472" y="7225"/>
                </a:lnTo>
                <a:lnTo>
                  <a:pt x="25115" y="0"/>
                </a:lnTo>
                <a:lnTo>
                  <a:pt x="16236" y="0"/>
                </a:lnTo>
                <a:lnTo>
                  <a:pt x="7357" y="0"/>
                </a:lnTo>
                <a:lnTo>
                  <a:pt x="0" y="7225"/>
                </a:lnTo>
                <a:lnTo>
                  <a:pt x="0" y="16098"/>
                </a:lnTo>
                <a:lnTo>
                  <a:pt x="0" y="25098"/>
                </a:lnTo>
                <a:lnTo>
                  <a:pt x="7357" y="32323"/>
                </a:lnTo>
                <a:lnTo>
                  <a:pt x="16236" y="32323"/>
                </a:lnTo>
                <a:lnTo>
                  <a:pt x="25115" y="32323"/>
                </a:lnTo>
                <a:lnTo>
                  <a:pt x="32472" y="25098"/>
                </a:lnTo>
                <a:lnTo>
                  <a:pt x="32472" y="16098"/>
                </a:lnTo>
                <a:close/>
              </a:path>
            </a:pathLst>
          </a:custGeom>
          <a:ln w="3175">
            <a:solidFill>
              <a:srgbClr val="000000"/>
            </a:solidFill>
          </a:ln>
        </p:spPr>
        <p:txBody>
          <a:bodyPr wrap="square" lIns="0" tIns="0" rIns="0" bIns="0" rtlCol="0"/>
          <a:lstStyle/>
          <a:p>
            <a:endParaRPr sz="1647"/>
          </a:p>
        </p:txBody>
      </p:sp>
      <p:sp>
        <p:nvSpPr>
          <p:cNvPr id="157" name="object 157"/>
          <p:cNvSpPr/>
          <p:nvPr/>
        </p:nvSpPr>
        <p:spPr>
          <a:xfrm>
            <a:off x="9013168" y="4371979"/>
            <a:ext cx="0" cy="247005"/>
          </a:xfrm>
          <a:custGeom>
            <a:avLst/>
            <a:gdLst/>
            <a:ahLst/>
            <a:cxnLst/>
            <a:rect l="l" t="t" r="r" b="b"/>
            <a:pathLst>
              <a:path h="269875">
                <a:moveTo>
                  <a:pt x="0" y="0"/>
                </a:moveTo>
                <a:lnTo>
                  <a:pt x="0" y="269486"/>
                </a:lnTo>
              </a:path>
            </a:pathLst>
          </a:custGeom>
          <a:ln w="9132">
            <a:solidFill>
              <a:srgbClr val="000000"/>
            </a:solidFill>
          </a:ln>
        </p:spPr>
        <p:txBody>
          <a:bodyPr wrap="square" lIns="0" tIns="0" rIns="0" bIns="0" rtlCol="0"/>
          <a:lstStyle/>
          <a:p>
            <a:endParaRPr sz="1647"/>
          </a:p>
        </p:txBody>
      </p:sp>
      <p:sp>
        <p:nvSpPr>
          <p:cNvPr id="158" name="object 158"/>
          <p:cNvSpPr/>
          <p:nvPr/>
        </p:nvSpPr>
        <p:spPr>
          <a:xfrm>
            <a:off x="8848658" y="4618629"/>
            <a:ext cx="247005" cy="164477"/>
          </a:xfrm>
          <a:custGeom>
            <a:avLst/>
            <a:gdLst/>
            <a:ahLst/>
            <a:cxnLst/>
            <a:rect l="l" t="t" r="r" b="b"/>
            <a:pathLst>
              <a:path w="269875" h="179704">
                <a:moveTo>
                  <a:pt x="0" y="179615"/>
                </a:moveTo>
                <a:lnTo>
                  <a:pt x="0" y="0"/>
                </a:lnTo>
                <a:lnTo>
                  <a:pt x="269676" y="0"/>
                </a:lnTo>
                <a:lnTo>
                  <a:pt x="269676" y="179615"/>
                </a:lnTo>
              </a:path>
            </a:pathLst>
          </a:custGeom>
          <a:ln w="9128">
            <a:solidFill>
              <a:srgbClr val="000000"/>
            </a:solidFill>
          </a:ln>
        </p:spPr>
        <p:txBody>
          <a:bodyPr wrap="square" lIns="0" tIns="0" rIns="0" bIns="0" rtlCol="0"/>
          <a:lstStyle/>
          <a:p>
            <a:endParaRPr sz="1647"/>
          </a:p>
        </p:txBody>
      </p:sp>
      <p:sp>
        <p:nvSpPr>
          <p:cNvPr id="159" name="object 159"/>
          <p:cNvSpPr/>
          <p:nvPr/>
        </p:nvSpPr>
        <p:spPr>
          <a:xfrm>
            <a:off x="8980312" y="4779775"/>
            <a:ext cx="115655" cy="151691"/>
          </a:xfrm>
          <a:custGeom>
            <a:avLst/>
            <a:gdLst/>
            <a:ahLst/>
            <a:cxnLst/>
            <a:rect l="l" t="t" r="r" b="b"/>
            <a:pathLst>
              <a:path w="126364" h="165735">
                <a:moveTo>
                  <a:pt x="0" y="165292"/>
                </a:moveTo>
                <a:lnTo>
                  <a:pt x="39779" y="156863"/>
                </a:lnTo>
                <a:lnTo>
                  <a:pt x="74322" y="133393"/>
                </a:lnTo>
                <a:lnTo>
                  <a:pt x="101558" y="97609"/>
                </a:lnTo>
                <a:lnTo>
                  <a:pt x="119418" y="52236"/>
                </a:lnTo>
                <a:lnTo>
                  <a:pt x="125832" y="0"/>
                </a:lnTo>
              </a:path>
            </a:pathLst>
          </a:custGeom>
          <a:ln w="9130">
            <a:solidFill>
              <a:srgbClr val="000000"/>
            </a:solidFill>
          </a:ln>
        </p:spPr>
        <p:txBody>
          <a:bodyPr wrap="square" lIns="0" tIns="0" rIns="0" bIns="0" rtlCol="0"/>
          <a:lstStyle/>
          <a:p>
            <a:endParaRPr sz="1647"/>
          </a:p>
        </p:txBody>
      </p:sp>
      <p:sp>
        <p:nvSpPr>
          <p:cNvPr id="160" name="object 160"/>
          <p:cNvSpPr/>
          <p:nvPr/>
        </p:nvSpPr>
        <p:spPr>
          <a:xfrm>
            <a:off x="8848658" y="4783024"/>
            <a:ext cx="131930" cy="148203"/>
          </a:xfrm>
          <a:custGeom>
            <a:avLst/>
            <a:gdLst/>
            <a:ahLst/>
            <a:cxnLst/>
            <a:rect l="l" t="t" r="r" b="b"/>
            <a:pathLst>
              <a:path w="144145" h="161925">
                <a:moveTo>
                  <a:pt x="143844" y="161742"/>
                </a:moveTo>
                <a:lnTo>
                  <a:pt x="98392" y="153488"/>
                </a:lnTo>
                <a:lnTo>
                  <a:pt x="58907" y="130509"/>
                </a:lnTo>
                <a:lnTo>
                  <a:pt x="27764" y="95484"/>
                </a:lnTo>
                <a:lnTo>
                  <a:pt x="7336" y="51088"/>
                </a:lnTo>
                <a:lnTo>
                  <a:pt x="0" y="0"/>
                </a:lnTo>
              </a:path>
            </a:pathLst>
          </a:custGeom>
          <a:ln w="9130">
            <a:solidFill>
              <a:srgbClr val="000000"/>
            </a:solidFill>
          </a:ln>
        </p:spPr>
        <p:txBody>
          <a:bodyPr wrap="square" lIns="0" tIns="0" rIns="0" bIns="0" rtlCol="0"/>
          <a:lstStyle/>
          <a:p>
            <a:endParaRPr sz="1647"/>
          </a:p>
        </p:txBody>
      </p:sp>
      <p:sp>
        <p:nvSpPr>
          <p:cNvPr id="161" name="object 161"/>
          <p:cNvSpPr/>
          <p:nvPr/>
        </p:nvSpPr>
        <p:spPr>
          <a:xfrm>
            <a:off x="8718861" y="3319482"/>
            <a:ext cx="195860" cy="1299538"/>
          </a:xfrm>
          <a:custGeom>
            <a:avLst/>
            <a:gdLst/>
            <a:ahLst/>
            <a:cxnLst/>
            <a:rect l="l" t="t" r="r" b="b"/>
            <a:pathLst>
              <a:path w="213995" h="1419860">
                <a:moveTo>
                  <a:pt x="0" y="0"/>
                </a:moveTo>
                <a:lnTo>
                  <a:pt x="0" y="1114960"/>
                </a:lnTo>
                <a:lnTo>
                  <a:pt x="8395" y="1156523"/>
                </a:lnTo>
                <a:lnTo>
                  <a:pt x="31299" y="1190492"/>
                </a:lnTo>
                <a:lnTo>
                  <a:pt x="65286" y="1213409"/>
                </a:lnTo>
                <a:lnTo>
                  <a:pt x="106931" y="1221817"/>
                </a:lnTo>
                <a:lnTo>
                  <a:pt x="114796" y="1221817"/>
                </a:lnTo>
                <a:lnTo>
                  <a:pt x="153320" y="1229581"/>
                </a:lnTo>
                <a:lnTo>
                  <a:pt x="184768" y="1250749"/>
                </a:lnTo>
                <a:lnTo>
                  <a:pt x="205965" y="1282138"/>
                </a:lnTo>
                <a:lnTo>
                  <a:pt x="213737" y="1320561"/>
                </a:lnTo>
                <a:lnTo>
                  <a:pt x="213737" y="1419432"/>
                </a:lnTo>
              </a:path>
            </a:pathLst>
          </a:custGeom>
          <a:ln w="9132">
            <a:solidFill>
              <a:srgbClr val="336600"/>
            </a:solidFill>
          </a:ln>
        </p:spPr>
        <p:txBody>
          <a:bodyPr wrap="square" lIns="0" tIns="0" rIns="0" bIns="0" rtlCol="0"/>
          <a:lstStyle/>
          <a:p>
            <a:endParaRPr sz="1647"/>
          </a:p>
        </p:txBody>
      </p:sp>
      <p:sp>
        <p:nvSpPr>
          <p:cNvPr id="162" name="object 162"/>
          <p:cNvSpPr/>
          <p:nvPr/>
        </p:nvSpPr>
        <p:spPr>
          <a:xfrm>
            <a:off x="8519521" y="4289723"/>
            <a:ext cx="354525" cy="0"/>
          </a:xfrm>
          <a:custGeom>
            <a:avLst/>
            <a:gdLst/>
            <a:ahLst/>
            <a:cxnLst/>
            <a:rect l="l" t="t" r="r" b="b"/>
            <a:pathLst>
              <a:path w="387350">
                <a:moveTo>
                  <a:pt x="0" y="0"/>
                </a:moveTo>
                <a:lnTo>
                  <a:pt x="387263" y="0"/>
                </a:lnTo>
              </a:path>
            </a:pathLst>
          </a:custGeom>
          <a:ln w="9126">
            <a:solidFill>
              <a:srgbClr val="000000"/>
            </a:solidFill>
          </a:ln>
        </p:spPr>
        <p:txBody>
          <a:bodyPr wrap="square" lIns="0" tIns="0" rIns="0" bIns="0" rtlCol="0"/>
          <a:lstStyle/>
          <a:p>
            <a:endParaRPr sz="1647"/>
          </a:p>
        </p:txBody>
      </p:sp>
      <p:sp>
        <p:nvSpPr>
          <p:cNvPr id="163" name="object 163"/>
          <p:cNvSpPr/>
          <p:nvPr/>
        </p:nvSpPr>
        <p:spPr>
          <a:xfrm>
            <a:off x="8855739" y="4252134"/>
            <a:ext cx="75554" cy="75554"/>
          </a:xfrm>
          <a:custGeom>
            <a:avLst/>
            <a:gdLst/>
            <a:ahLst/>
            <a:cxnLst/>
            <a:rect l="l" t="t" r="r" b="b"/>
            <a:pathLst>
              <a:path w="82550" h="82550">
                <a:moveTo>
                  <a:pt x="0" y="0"/>
                </a:moveTo>
                <a:lnTo>
                  <a:pt x="7277" y="20106"/>
                </a:lnTo>
                <a:lnTo>
                  <a:pt x="9703" y="41069"/>
                </a:lnTo>
                <a:lnTo>
                  <a:pt x="7277" y="62032"/>
                </a:lnTo>
                <a:lnTo>
                  <a:pt x="0" y="82138"/>
                </a:lnTo>
                <a:lnTo>
                  <a:pt x="82196" y="41069"/>
                </a:lnTo>
                <a:lnTo>
                  <a:pt x="0" y="0"/>
                </a:lnTo>
                <a:close/>
              </a:path>
            </a:pathLst>
          </a:custGeom>
          <a:solidFill>
            <a:srgbClr val="000000"/>
          </a:solidFill>
        </p:spPr>
        <p:txBody>
          <a:bodyPr wrap="square" lIns="0" tIns="0" rIns="0" bIns="0" rtlCol="0"/>
          <a:lstStyle/>
          <a:p>
            <a:endParaRPr sz="1647"/>
          </a:p>
        </p:txBody>
      </p:sp>
      <p:sp>
        <p:nvSpPr>
          <p:cNvPr id="164" name="object 164"/>
          <p:cNvSpPr/>
          <p:nvPr/>
        </p:nvSpPr>
        <p:spPr>
          <a:xfrm>
            <a:off x="10494109" y="4207468"/>
            <a:ext cx="165057" cy="165057"/>
          </a:xfrm>
          <a:custGeom>
            <a:avLst/>
            <a:gdLst/>
            <a:ahLst/>
            <a:cxnLst/>
            <a:rect l="l" t="t" r="r" b="b"/>
            <a:pathLst>
              <a:path w="180340" h="180339">
                <a:moveTo>
                  <a:pt x="89934" y="0"/>
                </a:moveTo>
                <a:lnTo>
                  <a:pt x="54904" y="7072"/>
                </a:lnTo>
                <a:lnTo>
                  <a:pt x="26320" y="26349"/>
                </a:lnTo>
                <a:lnTo>
                  <a:pt x="7059" y="54919"/>
                </a:lnTo>
                <a:lnTo>
                  <a:pt x="0" y="89871"/>
                </a:lnTo>
                <a:lnTo>
                  <a:pt x="7059" y="124822"/>
                </a:lnTo>
                <a:lnTo>
                  <a:pt x="26320" y="153392"/>
                </a:lnTo>
                <a:lnTo>
                  <a:pt x="54904" y="172669"/>
                </a:lnTo>
                <a:lnTo>
                  <a:pt x="89934" y="179742"/>
                </a:lnTo>
                <a:lnTo>
                  <a:pt x="124890" y="172669"/>
                </a:lnTo>
                <a:lnTo>
                  <a:pt x="153437" y="153392"/>
                </a:lnTo>
                <a:lnTo>
                  <a:pt x="172684" y="124822"/>
                </a:lnTo>
                <a:lnTo>
                  <a:pt x="179742" y="89871"/>
                </a:lnTo>
                <a:lnTo>
                  <a:pt x="172684" y="54919"/>
                </a:lnTo>
                <a:lnTo>
                  <a:pt x="153437" y="26349"/>
                </a:lnTo>
                <a:lnTo>
                  <a:pt x="124890" y="7072"/>
                </a:lnTo>
                <a:lnTo>
                  <a:pt x="89934" y="0"/>
                </a:lnTo>
                <a:close/>
              </a:path>
            </a:pathLst>
          </a:custGeom>
          <a:solidFill>
            <a:srgbClr val="E8EDF7"/>
          </a:solidFill>
        </p:spPr>
        <p:txBody>
          <a:bodyPr wrap="square" lIns="0" tIns="0" rIns="0" bIns="0" rtlCol="0"/>
          <a:lstStyle/>
          <a:p>
            <a:endParaRPr sz="1647"/>
          </a:p>
        </p:txBody>
      </p:sp>
      <p:sp>
        <p:nvSpPr>
          <p:cNvPr id="165" name="object 165"/>
          <p:cNvSpPr/>
          <p:nvPr/>
        </p:nvSpPr>
        <p:spPr>
          <a:xfrm>
            <a:off x="10494109" y="4207468"/>
            <a:ext cx="165057" cy="165057"/>
          </a:xfrm>
          <a:custGeom>
            <a:avLst/>
            <a:gdLst/>
            <a:ahLst/>
            <a:cxnLst/>
            <a:rect l="l" t="t" r="r" b="b"/>
            <a:pathLst>
              <a:path w="180340" h="180339">
                <a:moveTo>
                  <a:pt x="179742" y="89871"/>
                </a:moveTo>
                <a:lnTo>
                  <a:pt x="172684" y="54919"/>
                </a:lnTo>
                <a:lnTo>
                  <a:pt x="153437" y="26349"/>
                </a:lnTo>
                <a:lnTo>
                  <a:pt x="124890" y="7072"/>
                </a:lnTo>
                <a:lnTo>
                  <a:pt x="89934" y="0"/>
                </a:lnTo>
                <a:lnTo>
                  <a:pt x="54904" y="7072"/>
                </a:lnTo>
                <a:lnTo>
                  <a:pt x="26320" y="26349"/>
                </a:lnTo>
                <a:lnTo>
                  <a:pt x="7059" y="54919"/>
                </a:lnTo>
                <a:lnTo>
                  <a:pt x="0" y="89871"/>
                </a:lnTo>
                <a:lnTo>
                  <a:pt x="7059" y="124822"/>
                </a:lnTo>
                <a:lnTo>
                  <a:pt x="26320" y="153392"/>
                </a:lnTo>
                <a:lnTo>
                  <a:pt x="54904" y="172669"/>
                </a:lnTo>
                <a:lnTo>
                  <a:pt x="89934" y="179742"/>
                </a:lnTo>
                <a:lnTo>
                  <a:pt x="124890" y="172669"/>
                </a:lnTo>
                <a:lnTo>
                  <a:pt x="153437" y="153392"/>
                </a:lnTo>
                <a:lnTo>
                  <a:pt x="172684" y="124822"/>
                </a:lnTo>
                <a:lnTo>
                  <a:pt x="179742" y="89871"/>
                </a:lnTo>
                <a:close/>
              </a:path>
            </a:pathLst>
          </a:custGeom>
          <a:ln w="9129">
            <a:solidFill>
              <a:srgbClr val="0000CC"/>
            </a:solidFill>
          </a:ln>
        </p:spPr>
        <p:txBody>
          <a:bodyPr wrap="square" lIns="0" tIns="0" rIns="0" bIns="0" rtlCol="0"/>
          <a:lstStyle/>
          <a:p>
            <a:endParaRPr sz="1647"/>
          </a:p>
        </p:txBody>
      </p:sp>
      <p:sp>
        <p:nvSpPr>
          <p:cNvPr id="166" name="object 166"/>
          <p:cNvSpPr txBox="1"/>
          <p:nvPr/>
        </p:nvSpPr>
        <p:spPr>
          <a:xfrm>
            <a:off x="10540547" y="4192192"/>
            <a:ext cx="92990" cy="192360"/>
          </a:xfrm>
          <a:prstGeom prst="rect">
            <a:avLst/>
          </a:prstGeom>
        </p:spPr>
        <p:txBody>
          <a:bodyPr vert="horz" wrap="square" lIns="0" tIns="0" rIns="0" bIns="0" rtlCol="0">
            <a:spAutoFit/>
          </a:bodyPr>
          <a:lstStyle/>
          <a:p>
            <a:pPr>
              <a:lnSpc>
                <a:spcPts val="1460"/>
              </a:lnSpc>
            </a:pPr>
            <a:r>
              <a:rPr sz="1281" spc="-5" dirty="0">
                <a:solidFill>
                  <a:srgbClr val="0000CC"/>
                </a:solidFill>
                <a:latin typeface="宋体"/>
                <a:cs typeface="宋体"/>
              </a:rPr>
              <a:t>=</a:t>
            </a:r>
            <a:endParaRPr sz="1281">
              <a:latin typeface="宋体"/>
              <a:cs typeface="宋体"/>
            </a:endParaRPr>
          </a:p>
        </p:txBody>
      </p:sp>
      <p:sp>
        <p:nvSpPr>
          <p:cNvPr id="167" name="object 167"/>
          <p:cNvSpPr/>
          <p:nvPr/>
        </p:nvSpPr>
        <p:spPr>
          <a:xfrm>
            <a:off x="10576421" y="3303124"/>
            <a:ext cx="0" cy="847954"/>
          </a:xfrm>
          <a:custGeom>
            <a:avLst/>
            <a:gdLst/>
            <a:ahLst/>
            <a:cxnLst/>
            <a:rect l="l" t="t" r="r" b="b"/>
            <a:pathLst>
              <a:path h="926464">
                <a:moveTo>
                  <a:pt x="0" y="925964"/>
                </a:moveTo>
                <a:lnTo>
                  <a:pt x="0" y="0"/>
                </a:lnTo>
              </a:path>
            </a:pathLst>
          </a:custGeom>
          <a:ln w="9132">
            <a:solidFill>
              <a:srgbClr val="0000CC"/>
            </a:solidFill>
          </a:ln>
        </p:spPr>
        <p:txBody>
          <a:bodyPr wrap="square" lIns="0" tIns="0" rIns="0" bIns="0" rtlCol="0"/>
          <a:lstStyle/>
          <a:p>
            <a:endParaRPr sz="1647"/>
          </a:p>
        </p:txBody>
      </p:sp>
      <p:sp>
        <p:nvSpPr>
          <p:cNvPr id="168" name="object 168"/>
          <p:cNvSpPr/>
          <p:nvPr/>
        </p:nvSpPr>
        <p:spPr>
          <a:xfrm>
            <a:off x="10538806" y="4132289"/>
            <a:ext cx="75554" cy="75554"/>
          </a:xfrm>
          <a:custGeom>
            <a:avLst/>
            <a:gdLst/>
            <a:ahLst/>
            <a:cxnLst/>
            <a:rect l="l" t="t" r="r" b="b"/>
            <a:pathLst>
              <a:path w="82550" h="82550">
                <a:moveTo>
                  <a:pt x="0" y="0"/>
                </a:moveTo>
                <a:lnTo>
                  <a:pt x="41098" y="82138"/>
                </a:lnTo>
                <a:lnTo>
                  <a:pt x="77344" y="9696"/>
                </a:lnTo>
                <a:lnTo>
                  <a:pt x="41098" y="9696"/>
                </a:lnTo>
                <a:lnTo>
                  <a:pt x="20121" y="7272"/>
                </a:lnTo>
                <a:lnTo>
                  <a:pt x="0" y="0"/>
                </a:lnTo>
                <a:close/>
              </a:path>
              <a:path w="82550" h="82550">
                <a:moveTo>
                  <a:pt x="82196" y="0"/>
                </a:moveTo>
                <a:lnTo>
                  <a:pt x="62075" y="7272"/>
                </a:lnTo>
                <a:lnTo>
                  <a:pt x="41098" y="9696"/>
                </a:lnTo>
                <a:lnTo>
                  <a:pt x="77344" y="9696"/>
                </a:lnTo>
                <a:lnTo>
                  <a:pt x="82196" y="0"/>
                </a:lnTo>
                <a:close/>
              </a:path>
            </a:pathLst>
          </a:custGeom>
          <a:solidFill>
            <a:srgbClr val="0000CC"/>
          </a:solidFill>
        </p:spPr>
        <p:txBody>
          <a:bodyPr wrap="square" lIns="0" tIns="0" rIns="0" bIns="0" rtlCol="0"/>
          <a:lstStyle/>
          <a:p>
            <a:endParaRPr sz="1647"/>
          </a:p>
        </p:txBody>
      </p:sp>
      <p:sp>
        <p:nvSpPr>
          <p:cNvPr id="169" name="object 169"/>
          <p:cNvSpPr/>
          <p:nvPr/>
        </p:nvSpPr>
        <p:spPr>
          <a:xfrm>
            <a:off x="10561562" y="3290015"/>
            <a:ext cx="29639" cy="29639"/>
          </a:xfrm>
          <a:custGeom>
            <a:avLst/>
            <a:gdLst/>
            <a:ahLst/>
            <a:cxnLst/>
            <a:rect l="l" t="t" r="r" b="b"/>
            <a:pathLst>
              <a:path w="32384" h="32385">
                <a:moveTo>
                  <a:pt x="25115" y="0"/>
                </a:moveTo>
                <a:lnTo>
                  <a:pt x="7230" y="0"/>
                </a:lnTo>
                <a:lnTo>
                  <a:pt x="0" y="7225"/>
                </a:lnTo>
                <a:lnTo>
                  <a:pt x="0" y="25098"/>
                </a:lnTo>
                <a:lnTo>
                  <a:pt x="7230" y="32323"/>
                </a:lnTo>
                <a:lnTo>
                  <a:pt x="25115" y="32323"/>
                </a:lnTo>
                <a:lnTo>
                  <a:pt x="32345" y="25098"/>
                </a:lnTo>
                <a:lnTo>
                  <a:pt x="32345" y="7225"/>
                </a:lnTo>
                <a:lnTo>
                  <a:pt x="25115" y="0"/>
                </a:lnTo>
                <a:close/>
              </a:path>
            </a:pathLst>
          </a:custGeom>
          <a:solidFill>
            <a:srgbClr val="0000CC"/>
          </a:solidFill>
        </p:spPr>
        <p:txBody>
          <a:bodyPr wrap="square" lIns="0" tIns="0" rIns="0" bIns="0" rtlCol="0"/>
          <a:lstStyle/>
          <a:p>
            <a:endParaRPr sz="1647"/>
          </a:p>
        </p:txBody>
      </p:sp>
      <p:sp>
        <p:nvSpPr>
          <p:cNvPr id="170" name="object 170"/>
          <p:cNvSpPr/>
          <p:nvPr/>
        </p:nvSpPr>
        <p:spPr>
          <a:xfrm>
            <a:off x="10561562" y="3290015"/>
            <a:ext cx="29639" cy="29639"/>
          </a:xfrm>
          <a:custGeom>
            <a:avLst/>
            <a:gdLst/>
            <a:ahLst/>
            <a:cxnLst/>
            <a:rect l="l" t="t" r="r" b="b"/>
            <a:pathLst>
              <a:path w="32384" h="32385">
                <a:moveTo>
                  <a:pt x="32345" y="16098"/>
                </a:moveTo>
                <a:lnTo>
                  <a:pt x="32345" y="7225"/>
                </a:lnTo>
                <a:lnTo>
                  <a:pt x="25115" y="0"/>
                </a:lnTo>
                <a:lnTo>
                  <a:pt x="16236" y="0"/>
                </a:lnTo>
                <a:lnTo>
                  <a:pt x="7230" y="0"/>
                </a:lnTo>
                <a:lnTo>
                  <a:pt x="0" y="7225"/>
                </a:lnTo>
                <a:lnTo>
                  <a:pt x="0" y="16098"/>
                </a:lnTo>
                <a:lnTo>
                  <a:pt x="0" y="25098"/>
                </a:lnTo>
                <a:lnTo>
                  <a:pt x="7230" y="32323"/>
                </a:lnTo>
                <a:lnTo>
                  <a:pt x="16236" y="32323"/>
                </a:lnTo>
                <a:lnTo>
                  <a:pt x="25115" y="32323"/>
                </a:lnTo>
                <a:lnTo>
                  <a:pt x="32345" y="25098"/>
                </a:lnTo>
                <a:lnTo>
                  <a:pt x="32345" y="16098"/>
                </a:lnTo>
                <a:close/>
              </a:path>
            </a:pathLst>
          </a:custGeom>
          <a:ln w="3175">
            <a:solidFill>
              <a:srgbClr val="000000"/>
            </a:solidFill>
          </a:ln>
        </p:spPr>
        <p:txBody>
          <a:bodyPr wrap="square" lIns="0" tIns="0" rIns="0" bIns="0" rtlCol="0"/>
          <a:lstStyle/>
          <a:p>
            <a:endParaRPr sz="1647"/>
          </a:p>
        </p:txBody>
      </p:sp>
      <p:sp>
        <p:nvSpPr>
          <p:cNvPr id="171" name="object 171"/>
          <p:cNvSpPr/>
          <p:nvPr/>
        </p:nvSpPr>
        <p:spPr>
          <a:xfrm>
            <a:off x="10265396" y="3290015"/>
            <a:ext cx="29639" cy="29639"/>
          </a:xfrm>
          <a:custGeom>
            <a:avLst/>
            <a:gdLst/>
            <a:ahLst/>
            <a:cxnLst/>
            <a:rect l="l" t="t" r="r" b="b"/>
            <a:pathLst>
              <a:path w="32384" h="32385">
                <a:moveTo>
                  <a:pt x="25115" y="0"/>
                </a:moveTo>
                <a:lnTo>
                  <a:pt x="7230" y="0"/>
                </a:lnTo>
                <a:lnTo>
                  <a:pt x="0" y="7225"/>
                </a:lnTo>
                <a:lnTo>
                  <a:pt x="0" y="25098"/>
                </a:lnTo>
                <a:lnTo>
                  <a:pt x="7230" y="32323"/>
                </a:lnTo>
                <a:lnTo>
                  <a:pt x="25115" y="32323"/>
                </a:lnTo>
                <a:lnTo>
                  <a:pt x="32345" y="25098"/>
                </a:lnTo>
                <a:lnTo>
                  <a:pt x="32345" y="7225"/>
                </a:lnTo>
                <a:lnTo>
                  <a:pt x="25115" y="0"/>
                </a:lnTo>
                <a:close/>
              </a:path>
            </a:pathLst>
          </a:custGeom>
          <a:solidFill>
            <a:srgbClr val="336600"/>
          </a:solidFill>
        </p:spPr>
        <p:txBody>
          <a:bodyPr wrap="square" lIns="0" tIns="0" rIns="0" bIns="0" rtlCol="0"/>
          <a:lstStyle/>
          <a:p>
            <a:endParaRPr sz="1647"/>
          </a:p>
        </p:txBody>
      </p:sp>
      <p:sp>
        <p:nvSpPr>
          <p:cNvPr id="172" name="object 172"/>
          <p:cNvSpPr/>
          <p:nvPr/>
        </p:nvSpPr>
        <p:spPr>
          <a:xfrm>
            <a:off x="10265396" y="3290015"/>
            <a:ext cx="29639" cy="29639"/>
          </a:xfrm>
          <a:custGeom>
            <a:avLst/>
            <a:gdLst/>
            <a:ahLst/>
            <a:cxnLst/>
            <a:rect l="l" t="t" r="r" b="b"/>
            <a:pathLst>
              <a:path w="32384" h="32385">
                <a:moveTo>
                  <a:pt x="32345" y="16098"/>
                </a:moveTo>
                <a:lnTo>
                  <a:pt x="32345" y="7225"/>
                </a:lnTo>
                <a:lnTo>
                  <a:pt x="25115" y="0"/>
                </a:lnTo>
                <a:lnTo>
                  <a:pt x="16236" y="0"/>
                </a:lnTo>
                <a:lnTo>
                  <a:pt x="7230" y="0"/>
                </a:lnTo>
                <a:lnTo>
                  <a:pt x="0" y="7225"/>
                </a:lnTo>
                <a:lnTo>
                  <a:pt x="0" y="16098"/>
                </a:lnTo>
                <a:lnTo>
                  <a:pt x="0" y="25098"/>
                </a:lnTo>
                <a:lnTo>
                  <a:pt x="7230" y="32323"/>
                </a:lnTo>
                <a:lnTo>
                  <a:pt x="16236" y="32323"/>
                </a:lnTo>
                <a:lnTo>
                  <a:pt x="25115" y="32323"/>
                </a:lnTo>
                <a:lnTo>
                  <a:pt x="32345" y="25098"/>
                </a:lnTo>
                <a:lnTo>
                  <a:pt x="32345" y="16098"/>
                </a:lnTo>
                <a:close/>
              </a:path>
            </a:pathLst>
          </a:custGeom>
          <a:ln w="3175">
            <a:solidFill>
              <a:srgbClr val="000000"/>
            </a:solidFill>
          </a:ln>
        </p:spPr>
        <p:txBody>
          <a:bodyPr wrap="square" lIns="0" tIns="0" rIns="0" bIns="0" rtlCol="0"/>
          <a:lstStyle/>
          <a:p>
            <a:endParaRPr sz="1647"/>
          </a:p>
        </p:txBody>
      </p:sp>
      <p:sp>
        <p:nvSpPr>
          <p:cNvPr id="173" name="object 173"/>
          <p:cNvSpPr/>
          <p:nvPr/>
        </p:nvSpPr>
        <p:spPr>
          <a:xfrm>
            <a:off x="10576421" y="4371979"/>
            <a:ext cx="0" cy="247005"/>
          </a:xfrm>
          <a:custGeom>
            <a:avLst/>
            <a:gdLst/>
            <a:ahLst/>
            <a:cxnLst/>
            <a:rect l="l" t="t" r="r" b="b"/>
            <a:pathLst>
              <a:path h="269875">
                <a:moveTo>
                  <a:pt x="0" y="0"/>
                </a:moveTo>
                <a:lnTo>
                  <a:pt x="0" y="269486"/>
                </a:lnTo>
              </a:path>
            </a:pathLst>
          </a:custGeom>
          <a:ln w="9132">
            <a:solidFill>
              <a:srgbClr val="000000"/>
            </a:solidFill>
          </a:ln>
        </p:spPr>
        <p:txBody>
          <a:bodyPr wrap="square" lIns="0" tIns="0" rIns="0" bIns="0" rtlCol="0"/>
          <a:lstStyle/>
          <a:p>
            <a:endParaRPr sz="1647"/>
          </a:p>
        </p:txBody>
      </p:sp>
      <p:sp>
        <p:nvSpPr>
          <p:cNvPr id="174" name="object 174"/>
          <p:cNvSpPr/>
          <p:nvPr/>
        </p:nvSpPr>
        <p:spPr>
          <a:xfrm>
            <a:off x="10411796" y="4618629"/>
            <a:ext cx="247005" cy="164477"/>
          </a:xfrm>
          <a:custGeom>
            <a:avLst/>
            <a:gdLst/>
            <a:ahLst/>
            <a:cxnLst/>
            <a:rect l="l" t="t" r="r" b="b"/>
            <a:pathLst>
              <a:path w="269875" h="179704">
                <a:moveTo>
                  <a:pt x="0" y="179615"/>
                </a:moveTo>
                <a:lnTo>
                  <a:pt x="0" y="0"/>
                </a:lnTo>
                <a:lnTo>
                  <a:pt x="269676" y="0"/>
                </a:lnTo>
                <a:lnTo>
                  <a:pt x="269676" y="179615"/>
                </a:lnTo>
              </a:path>
            </a:pathLst>
          </a:custGeom>
          <a:ln w="9128">
            <a:solidFill>
              <a:srgbClr val="000000"/>
            </a:solidFill>
          </a:ln>
        </p:spPr>
        <p:txBody>
          <a:bodyPr wrap="square" lIns="0" tIns="0" rIns="0" bIns="0" rtlCol="0"/>
          <a:lstStyle/>
          <a:p>
            <a:endParaRPr sz="1647"/>
          </a:p>
        </p:txBody>
      </p:sp>
      <p:sp>
        <p:nvSpPr>
          <p:cNvPr id="175" name="object 175"/>
          <p:cNvSpPr/>
          <p:nvPr/>
        </p:nvSpPr>
        <p:spPr>
          <a:xfrm>
            <a:off x="10543450" y="4779775"/>
            <a:ext cx="115655" cy="151691"/>
          </a:xfrm>
          <a:custGeom>
            <a:avLst/>
            <a:gdLst/>
            <a:ahLst/>
            <a:cxnLst/>
            <a:rect l="l" t="t" r="r" b="b"/>
            <a:pathLst>
              <a:path w="126365" h="165735">
                <a:moveTo>
                  <a:pt x="0" y="165292"/>
                </a:moveTo>
                <a:lnTo>
                  <a:pt x="39779" y="156863"/>
                </a:lnTo>
                <a:lnTo>
                  <a:pt x="74322" y="133393"/>
                </a:lnTo>
                <a:lnTo>
                  <a:pt x="101558" y="97609"/>
                </a:lnTo>
                <a:lnTo>
                  <a:pt x="119418" y="52236"/>
                </a:lnTo>
                <a:lnTo>
                  <a:pt x="125832" y="0"/>
                </a:lnTo>
              </a:path>
            </a:pathLst>
          </a:custGeom>
          <a:ln w="9130">
            <a:solidFill>
              <a:srgbClr val="000000"/>
            </a:solidFill>
          </a:ln>
        </p:spPr>
        <p:txBody>
          <a:bodyPr wrap="square" lIns="0" tIns="0" rIns="0" bIns="0" rtlCol="0"/>
          <a:lstStyle/>
          <a:p>
            <a:endParaRPr sz="1647"/>
          </a:p>
        </p:txBody>
      </p:sp>
      <p:sp>
        <p:nvSpPr>
          <p:cNvPr id="176" name="object 176"/>
          <p:cNvSpPr/>
          <p:nvPr/>
        </p:nvSpPr>
        <p:spPr>
          <a:xfrm>
            <a:off x="10411796" y="4783024"/>
            <a:ext cx="131930" cy="148203"/>
          </a:xfrm>
          <a:custGeom>
            <a:avLst/>
            <a:gdLst/>
            <a:ahLst/>
            <a:cxnLst/>
            <a:rect l="l" t="t" r="r" b="b"/>
            <a:pathLst>
              <a:path w="144145" h="161925">
                <a:moveTo>
                  <a:pt x="143844" y="161742"/>
                </a:moveTo>
                <a:lnTo>
                  <a:pt x="98392" y="153488"/>
                </a:lnTo>
                <a:lnTo>
                  <a:pt x="58907" y="130509"/>
                </a:lnTo>
                <a:lnTo>
                  <a:pt x="27764" y="95484"/>
                </a:lnTo>
                <a:lnTo>
                  <a:pt x="7336" y="51088"/>
                </a:lnTo>
                <a:lnTo>
                  <a:pt x="0" y="0"/>
                </a:lnTo>
              </a:path>
            </a:pathLst>
          </a:custGeom>
          <a:ln w="9130">
            <a:solidFill>
              <a:srgbClr val="000000"/>
            </a:solidFill>
          </a:ln>
        </p:spPr>
        <p:txBody>
          <a:bodyPr wrap="square" lIns="0" tIns="0" rIns="0" bIns="0" rtlCol="0"/>
          <a:lstStyle/>
          <a:p>
            <a:endParaRPr sz="1647"/>
          </a:p>
        </p:txBody>
      </p:sp>
      <p:sp>
        <p:nvSpPr>
          <p:cNvPr id="177" name="object 177"/>
          <p:cNvSpPr/>
          <p:nvPr/>
        </p:nvSpPr>
        <p:spPr>
          <a:xfrm>
            <a:off x="10282115" y="3319482"/>
            <a:ext cx="195860" cy="1299538"/>
          </a:xfrm>
          <a:custGeom>
            <a:avLst/>
            <a:gdLst/>
            <a:ahLst/>
            <a:cxnLst/>
            <a:rect l="l" t="t" r="r" b="b"/>
            <a:pathLst>
              <a:path w="213995" h="1419860">
                <a:moveTo>
                  <a:pt x="0" y="0"/>
                </a:moveTo>
                <a:lnTo>
                  <a:pt x="0" y="1114960"/>
                </a:lnTo>
                <a:lnTo>
                  <a:pt x="8393" y="1156523"/>
                </a:lnTo>
                <a:lnTo>
                  <a:pt x="31283" y="1190492"/>
                </a:lnTo>
                <a:lnTo>
                  <a:pt x="65233" y="1213409"/>
                </a:lnTo>
                <a:lnTo>
                  <a:pt x="106805" y="1221817"/>
                </a:lnTo>
                <a:lnTo>
                  <a:pt x="114796" y="1221817"/>
                </a:lnTo>
                <a:lnTo>
                  <a:pt x="153246" y="1229581"/>
                </a:lnTo>
                <a:lnTo>
                  <a:pt x="184657" y="1250749"/>
                </a:lnTo>
                <a:lnTo>
                  <a:pt x="205840" y="1282138"/>
                </a:lnTo>
                <a:lnTo>
                  <a:pt x="213610" y="1320561"/>
                </a:lnTo>
                <a:lnTo>
                  <a:pt x="213610" y="1419432"/>
                </a:lnTo>
              </a:path>
            </a:pathLst>
          </a:custGeom>
          <a:ln w="9132">
            <a:solidFill>
              <a:srgbClr val="336600"/>
            </a:solidFill>
          </a:ln>
        </p:spPr>
        <p:txBody>
          <a:bodyPr wrap="square" lIns="0" tIns="0" rIns="0" bIns="0" rtlCol="0"/>
          <a:lstStyle/>
          <a:p>
            <a:endParaRPr sz="1647"/>
          </a:p>
        </p:txBody>
      </p:sp>
      <p:sp>
        <p:nvSpPr>
          <p:cNvPr id="178" name="object 178"/>
          <p:cNvSpPr/>
          <p:nvPr/>
        </p:nvSpPr>
        <p:spPr>
          <a:xfrm>
            <a:off x="10082775" y="4289723"/>
            <a:ext cx="354525" cy="0"/>
          </a:xfrm>
          <a:custGeom>
            <a:avLst/>
            <a:gdLst/>
            <a:ahLst/>
            <a:cxnLst/>
            <a:rect l="l" t="t" r="r" b="b"/>
            <a:pathLst>
              <a:path w="387350">
                <a:moveTo>
                  <a:pt x="0" y="0"/>
                </a:moveTo>
                <a:lnTo>
                  <a:pt x="387263" y="0"/>
                </a:lnTo>
              </a:path>
            </a:pathLst>
          </a:custGeom>
          <a:ln w="9126">
            <a:solidFill>
              <a:srgbClr val="000000"/>
            </a:solidFill>
          </a:ln>
        </p:spPr>
        <p:txBody>
          <a:bodyPr wrap="square" lIns="0" tIns="0" rIns="0" bIns="0" rtlCol="0"/>
          <a:lstStyle/>
          <a:p>
            <a:endParaRPr sz="1647"/>
          </a:p>
        </p:txBody>
      </p:sp>
      <p:sp>
        <p:nvSpPr>
          <p:cNvPr id="179" name="object 179"/>
          <p:cNvSpPr/>
          <p:nvPr/>
        </p:nvSpPr>
        <p:spPr>
          <a:xfrm>
            <a:off x="10418877" y="4252134"/>
            <a:ext cx="75554" cy="75554"/>
          </a:xfrm>
          <a:custGeom>
            <a:avLst/>
            <a:gdLst/>
            <a:ahLst/>
            <a:cxnLst/>
            <a:rect l="l" t="t" r="r" b="b"/>
            <a:pathLst>
              <a:path w="82550" h="82550">
                <a:moveTo>
                  <a:pt x="0" y="0"/>
                </a:moveTo>
                <a:lnTo>
                  <a:pt x="7277" y="20106"/>
                </a:lnTo>
                <a:lnTo>
                  <a:pt x="9703" y="41069"/>
                </a:lnTo>
                <a:lnTo>
                  <a:pt x="7277" y="62032"/>
                </a:lnTo>
                <a:lnTo>
                  <a:pt x="0" y="82138"/>
                </a:lnTo>
                <a:lnTo>
                  <a:pt x="82196" y="41069"/>
                </a:lnTo>
                <a:lnTo>
                  <a:pt x="0" y="0"/>
                </a:lnTo>
                <a:close/>
              </a:path>
            </a:pathLst>
          </a:custGeom>
          <a:solidFill>
            <a:srgbClr val="000000"/>
          </a:solidFill>
        </p:spPr>
        <p:txBody>
          <a:bodyPr wrap="square" lIns="0" tIns="0" rIns="0" bIns="0" rtlCol="0"/>
          <a:lstStyle/>
          <a:p>
            <a:endParaRPr sz="1647"/>
          </a:p>
        </p:txBody>
      </p:sp>
      <p:sp>
        <p:nvSpPr>
          <p:cNvPr id="180" name="object 180"/>
          <p:cNvSpPr/>
          <p:nvPr/>
        </p:nvSpPr>
        <p:spPr>
          <a:xfrm>
            <a:off x="6956381" y="4043074"/>
            <a:ext cx="0" cy="247005"/>
          </a:xfrm>
          <a:custGeom>
            <a:avLst/>
            <a:gdLst/>
            <a:ahLst/>
            <a:cxnLst/>
            <a:rect l="l" t="t" r="r" b="b"/>
            <a:pathLst>
              <a:path h="269875">
                <a:moveTo>
                  <a:pt x="0" y="269486"/>
                </a:moveTo>
                <a:lnTo>
                  <a:pt x="0" y="0"/>
                </a:lnTo>
              </a:path>
            </a:pathLst>
          </a:custGeom>
          <a:ln w="9132">
            <a:solidFill>
              <a:srgbClr val="000000"/>
            </a:solidFill>
          </a:ln>
        </p:spPr>
        <p:txBody>
          <a:bodyPr wrap="square" lIns="0" tIns="0" rIns="0" bIns="0" rtlCol="0"/>
          <a:lstStyle/>
          <a:p>
            <a:endParaRPr sz="1647"/>
          </a:p>
        </p:txBody>
      </p:sp>
      <p:sp>
        <p:nvSpPr>
          <p:cNvPr id="181" name="object 181"/>
          <p:cNvSpPr/>
          <p:nvPr/>
        </p:nvSpPr>
        <p:spPr>
          <a:xfrm>
            <a:off x="8519519" y="4043074"/>
            <a:ext cx="0" cy="247005"/>
          </a:xfrm>
          <a:custGeom>
            <a:avLst/>
            <a:gdLst/>
            <a:ahLst/>
            <a:cxnLst/>
            <a:rect l="l" t="t" r="r" b="b"/>
            <a:pathLst>
              <a:path h="269875">
                <a:moveTo>
                  <a:pt x="0" y="0"/>
                </a:moveTo>
                <a:lnTo>
                  <a:pt x="0" y="269486"/>
                </a:lnTo>
              </a:path>
            </a:pathLst>
          </a:custGeom>
          <a:ln w="9132">
            <a:solidFill>
              <a:srgbClr val="000000"/>
            </a:solidFill>
          </a:ln>
        </p:spPr>
        <p:txBody>
          <a:bodyPr wrap="square" lIns="0" tIns="0" rIns="0" bIns="0" rtlCol="0"/>
          <a:lstStyle/>
          <a:p>
            <a:endParaRPr sz="1647"/>
          </a:p>
        </p:txBody>
      </p:sp>
      <p:sp>
        <p:nvSpPr>
          <p:cNvPr id="182" name="object 182"/>
          <p:cNvSpPr/>
          <p:nvPr/>
        </p:nvSpPr>
        <p:spPr>
          <a:xfrm>
            <a:off x="10082774" y="4043074"/>
            <a:ext cx="0" cy="247005"/>
          </a:xfrm>
          <a:custGeom>
            <a:avLst/>
            <a:gdLst/>
            <a:ahLst/>
            <a:cxnLst/>
            <a:rect l="l" t="t" r="r" b="b"/>
            <a:pathLst>
              <a:path h="269875">
                <a:moveTo>
                  <a:pt x="0" y="0"/>
                </a:moveTo>
                <a:lnTo>
                  <a:pt x="0" y="269486"/>
                </a:lnTo>
              </a:path>
            </a:pathLst>
          </a:custGeom>
          <a:ln w="9132">
            <a:solidFill>
              <a:srgbClr val="000000"/>
            </a:solidFill>
          </a:ln>
        </p:spPr>
        <p:txBody>
          <a:bodyPr wrap="square" lIns="0" tIns="0" rIns="0" bIns="0" rtlCol="0"/>
          <a:lstStyle/>
          <a:p>
            <a:endParaRPr sz="1647"/>
          </a:p>
        </p:txBody>
      </p:sp>
      <p:sp>
        <p:nvSpPr>
          <p:cNvPr id="183" name="object 183"/>
          <p:cNvSpPr/>
          <p:nvPr/>
        </p:nvSpPr>
        <p:spPr>
          <a:xfrm>
            <a:off x="5376677" y="4026600"/>
            <a:ext cx="33128" cy="33128"/>
          </a:xfrm>
          <a:custGeom>
            <a:avLst/>
            <a:gdLst/>
            <a:ahLst/>
            <a:cxnLst/>
            <a:rect l="l" t="t" r="r" b="b"/>
            <a:pathLst>
              <a:path w="36194" h="36195">
                <a:moveTo>
                  <a:pt x="17986" y="0"/>
                </a:moveTo>
                <a:lnTo>
                  <a:pt x="10986" y="1422"/>
                </a:lnTo>
                <a:lnTo>
                  <a:pt x="5268" y="5292"/>
                </a:lnTo>
                <a:lnTo>
                  <a:pt x="1413" y="11016"/>
                </a:lnTo>
                <a:lnTo>
                  <a:pt x="0" y="17999"/>
                </a:lnTo>
                <a:lnTo>
                  <a:pt x="1413" y="24983"/>
                </a:lnTo>
                <a:lnTo>
                  <a:pt x="5268" y="30707"/>
                </a:lnTo>
                <a:lnTo>
                  <a:pt x="10986" y="34577"/>
                </a:lnTo>
                <a:lnTo>
                  <a:pt x="17986" y="35999"/>
                </a:lnTo>
                <a:lnTo>
                  <a:pt x="24985" y="34577"/>
                </a:lnTo>
                <a:lnTo>
                  <a:pt x="30698" y="30707"/>
                </a:lnTo>
                <a:lnTo>
                  <a:pt x="34549" y="24983"/>
                </a:lnTo>
                <a:lnTo>
                  <a:pt x="35961" y="17999"/>
                </a:lnTo>
                <a:lnTo>
                  <a:pt x="34549" y="11016"/>
                </a:lnTo>
                <a:lnTo>
                  <a:pt x="30698" y="5292"/>
                </a:lnTo>
                <a:lnTo>
                  <a:pt x="24985" y="1422"/>
                </a:lnTo>
                <a:lnTo>
                  <a:pt x="17986" y="0"/>
                </a:lnTo>
                <a:close/>
              </a:path>
            </a:pathLst>
          </a:custGeom>
          <a:solidFill>
            <a:srgbClr val="000000"/>
          </a:solidFill>
        </p:spPr>
        <p:txBody>
          <a:bodyPr wrap="square" lIns="0" tIns="0" rIns="0" bIns="0" rtlCol="0"/>
          <a:lstStyle/>
          <a:p>
            <a:endParaRPr sz="1647"/>
          </a:p>
        </p:txBody>
      </p:sp>
      <p:sp>
        <p:nvSpPr>
          <p:cNvPr id="184" name="object 184"/>
          <p:cNvSpPr/>
          <p:nvPr/>
        </p:nvSpPr>
        <p:spPr>
          <a:xfrm>
            <a:off x="5376677" y="4026600"/>
            <a:ext cx="33128" cy="33128"/>
          </a:xfrm>
          <a:custGeom>
            <a:avLst/>
            <a:gdLst/>
            <a:ahLst/>
            <a:cxnLst/>
            <a:rect l="l" t="t" r="r" b="b"/>
            <a:pathLst>
              <a:path w="36194" h="36195">
                <a:moveTo>
                  <a:pt x="35961" y="17999"/>
                </a:moveTo>
                <a:lnTo>
                  <a:pt x="34549" y="11016"/>
                </a:lnTo>
                <a:lnTo>
                  <a:pt x="30698" y="5292"/>
                </a:lnTo>
                <a:lnTo>
                  <a:pt x="24985" y="1422"/>
                </a:lnTo>
                <a:lnTo>
                  <a:pt x="17986" y="0"/>
                </a:lnTo>
                <a:lnTo>
                  <a:pt x="10986" y="1422"/>
                </a:lnTo>
                <a:lnTo>
                  <a:pt x="5268" y="5292"/>
                </a:lnTo>
                <a:lnTo>
                  <a:pt x="1413" y="11016"/>
                </a:lnTo>
                <a:lnTo>
                  <a:pt x="0" y="17999"/>
                </a:lnTo>
                <a:lnTo>
                  <a:pt x="1413" y="24983"/>
                </a:lnTo>
                <a:lnTo>
                  <a:pt x="5268" y="30707"/>
                </a:lnTo>
                <a:lnTo>
                  <a:pt x="10986" y="34577"/>
                </a:lnTo>
                <a:lnTo>
                  <a:pt x="17986" y="35999"/>
                </a:lnTo>
                <a:lnTo>
                  <a:pt x="24985" y="34577"/>
                </a:lnTo>
                <a:lnTo>
                  <a:pt x="30698" y="30707"/>
                </a:lnTo>
                <a:lnTo>
                  <a:pt x="34549" y="24983"/>
                </a:lnTo>
                <a:lnTo>
                  <a:pt x="35961" y="17999"/>
                </a:lnTo>
                <a:close/>
              </a:path>
            </a:pathLst>
          </a:custGeom>
          <a:ln w="3175">
            <a:solidFill>
              <a:srgbClr val="000000"/>
            </a:solidFill>
          </a:ln>
        </p:spPr>
        <p:txBody>
          <a:bodyPr wrap="square" lIns="0" tIns="0" rIns="0" bIns="0" rtlCol="0"/>
          <a:lstStyle/>
          <a:p>
            <a:endParaRPr sz="1647"/>
          </a:p>
        </p:txBody>
      </p:sp>
      <p:sp>
        <p:nvSpPr>
          <p:cNvPr id="185" name="object 185"/>
          <p:cNvSpPr/>
          <p:nvPr/>
        </p:nvSpPr>
        <p:spPr>
          <a:xfrm>
            <a:off x="8503036" y="4026600"/>
            <a:ext cx="33128" cy="33128"/>
          </a:xfrm>
          <a:custGeom>
            <a:avLst/>
            <a:gdLst/>
            <a:ahLst/>
            <a:cxnLst/>
            <a:rect l="l" t="t" r="r" b="b"/>
            <a:pathLst>
              <a:path w="36195" h="36195">
                <a:moveTo>
                  <a:pt x="18012" y="0"/>
                </a:moveTo>
                <a:lnTo>
                  <a:pt x="11023" y="1422"/>
                </a:lnTo>
                <a:lnTo>
                  <a:pt x="5295" y="5292"/>
                </a:lnTo>
                <a:lnTo>
                  <a:pt x="1423" y="11016"/>
                </a:lnTo>
                <a:lnTo>
                  <a:pt x="0" y="17999"/>
                </a:lnTo>
                <a:lnTo>
                  <a:pt x="1423" y="24983"/>
                </a:lnTo>
                <a:lnTo>
                  <a:pt x="5295" y="30707"/>
                </a:lnTo>
                <a:lnTo>
                  <a:pt x="11023" y="34577"/>
                </a:lnTo>
                <a:lnTo>
                  <a:pt x="18012" y="35999"/>
                </a:lnTo>
                <a:lnTo>
                  <a:pt x="25000" y="34577"/>
                </a:lnTo>
                <a:lnTo>
                  <a:pt x="30728" y="30707"/>
                </a:lnTo>
                <a:lnTo>
                  <a:pt x="34601" y="24983"/>
                </a:lnTo>
                <a:lnTo>
                  <a:pt x="36024" y="17999"/>
                </a:lnTo>
                <a:lnTo>
                  <a:pt x="34601" y="11016"/>
                </a:lnTo>
                <a:lnTo>
                  <a:pt x="30728" y="5292"/>
                </a:lnTo>
                <a:lnTo>
                  <a:pt x="25000" y="1422"/>
                </a:lnTo>
                <a:lnTo>
                  <a:pt x="18012" y="0"/>
                </a:lnTo>
                <a:close/>
              </a:path>
            </a:pathLst>
          </a:custGeom>
          <a:solidFill>
            <a:srgbClr val="000000"/>
          </a:solidFill>
        </p:spPr>
        <p:txBody>
          <a:bodyPr wrap="square" lIns="0" tIns="0" rIns="0" bIns="0" rtlCol="0"/>
          <a:lstStyle/>
          <a:p>
            <a:endParaRPr sz="1647"/>
          </a:p>
        </p:txBody>
      </p:sp>
      <p:sp>
        <p:nvSpPr>
          <p:cNvPr id="186" name="object 186"/>
          <p:cNvSpPr/>
          <p:nvPr/>
        </p:nvSpPr>
        <p:spPr>
          <a:xfrm>
            <a:off x="8503036" y="4026600"/>
            <a:ext cx="33128" cy="33128"/>
          </a:xfrm>
          <a:custGeom>
            <a:avLst/>
            <a:gdLst/>
            <a:ahLst/>
            <a:cxnLst/>
            <a:rect l="l" t="t" r="r" b="b"/>
            <a:pathLst>
              <a:path w="36195" h="36195">
                <a:moveTo>
                  <a:pt x="36024" y="17999"/>
                </a:moveTo>
                <a:lnTo>
                  <a:pt x="34601" y="11016"/>
                </a:lnTo>
                <a:lnTo>
                  <a:pt x="30728" y="5292"/>
                </a:lnTo>
                <a:lnTo>
                  <a:pt x="25000" y="1422"/>
                </a:lnTo>
                <a:lnTo>
                  <a:pt x="18012" y="0"/>
                </a:lnTo>
                <a:lnTo>
                  <a:pt x="11023" y="1422"/>
                </a:lnTo>
                <a:lnTo>
                  <a:pt x="5295" y="5292"/>
                </a:lnTo>
                <a:lnTo>
                  <a:pt x="1423" y="11016"/>
                </a:lnTo>
                <a:lnTo>
                  <a:pt x="0" y="17999"/>
                </a:lnTo>
                <a:lnTo>
                  <a:pt x="1423" y="24983"/>
                </a:lnTo>
                <a:lnTo>
                  <a:pt x="5295" y="30707"/>
                </a:lnTo>
                <a:lnTo>
                  <a:pt x="11023" y="34577"/>
                </a:lnTo>
                <a:lnTo>
                  <a:pt x="18012" y="35999"/>
                </a:lnTo>
                <a:lnTo>
                  <a:pt x="25000" y="34577"/>
                </a:lnTo>
                <a:lnTo>
                  <a:pt x="30728" y="30707"/>
                </a:lnTo>
                <a:lnTo>
                  <a:pt x="34601" y="24983"/>
                </a:lnTo>
                <a:lnTo>
                  <a:pt x="36024" y="17999"/>
                </a:lnTo>
                <a:close/>
              </a:path>
            </a:pathLst>
          </a:custGeom>
          <a:ln w="3175">
            <a:solidFill>
              <a:srgbClr val="000000"/>
            </a:solidFill>
          </a:ln>
        </p:spPr>
        <p:txBody>
          <a:bodyPr wrap="square" lIns="0" tIns="0" rIns="0" bIns="0" rtlCol="0"/>
          <a:lstStyle/>
          <a:p>
            <a:endParaRPr sz="1647"/>
          </a:p>
        </p:txBody>
      </p:sp>
      <p:sp>
        <p:nvSpPr>
          <p:cNvPr id="187" name="object 187"/>
          <p:cNvSpPr/>
          <p:nvPr/>
        </p:nvSpPr>
        <p:spPr>
          <a:xfrm>
            <a:off x="6939897" y="4026600"/>
            <a:ext cx="33128" cy="33128"/>
          </a:xfrm>
          <a:custGeom>
            <a:avLst/>
            <a:gdLst/>
            <a:ahLst/>
            <a:cxnLst/>
            <a:rect l="l" t="t" r="r" b="b"/>
            <a:pathLst>
              <a:path w="36195" h="36195">
                <a:moveTo>
                  <a:pt x="27906" y="0"/>
                </a:moveTo>
                <a:lnTo>
                  <a:pt x="18012" y="0"/>
                </a:lnTo>
                <a:lnTo>
                  <a:pt x="10970" y="1422"/>
                </a:lnTo>
                <a:lnTo>
                  <a:pt x="5248" y="5292"/>
                </a:lnTo>
                <a:lnTo>
                  <a:pt x="1405" y="11016"/>
                </a:lnTo>
                <a:lnTo>
                  <a:pt x="0" y="17999"/>
                </a:lnTo>
                <a:lnTo>
                  <a:pt x="1405" y="24983"/>
                </a:lnTo>
                <a:lnTo>
                  <a:pt x="5248" y="30707"/>
                </a:lnTo>
                <a:lnTo>
                  <a:pt x="10970" y="34577"/>
                </a:lnTo>
                <a:lnTo>
                  <a:pt x="18012" y="35999"/>
                </a:lnTo>
                <a:lnTo>
                  <a:pt x="27906" y="35999"/>
                </a:lnTo>
                <a:lnTo>
                  <a:pt x="35897" y="27886"/>
                </a:lnTo>
                <a:lnTo>
                  <a:pt x="35897" y="8112"/>
                </a:lnTo>
                <a:lnTo>
                  <a:pt x="27906" y="0"/>
                </a:lnTo>
                <a:close/>
              </a:path>
            </a:pathLst>
          </a:custGeom>
          <a:solidFill>
            <a:srgbClr val="000000"/>
          </a:solidFill>
        </p:spPr>
        <p:txBody>
          <a:bodyPr wrap="square" lIns="0" tIns="0" rIns="0" bIns="0" rtlCol="0"/>
          <a:lstStyle/>
          <a:p>
            <a:endParaRPr sz="1647"/>
          </a:p>
        </p:txBody>
      </p:sp>
      <p:sp>
        <p:nvSpPr>
          <p:cNvPr id="188" name="object 188"/>
          <p:cNvSpPr/>
          <p:nvPr/>
        </p:nvSpPr>
        <p:spPr>
          <a:xfrm>
            <a:off x="6939897" y="4026600"/>
            <a:ext cx="33128" cy="33128"/>
          </a:xfrm>
          <a:custGeom>
            <a:avLst/>
            <a:gdLst/>
            <a:ahLst/>
            <a:cxnLst/>
            <a:rect l="l" t="t" r="r" b="b"/>
            <a:pathLst>
              <a:path w="36195" h="36195">
                <a:moveTo>
                  <a:pt x="35897" y="17999"/>
                </a:moveTo>
                <a:lnTo>
                  <a:pt x="35897" y="8112"/>
                </a:lnTo>
                <a:lnTo>
                  <a:pt x="27906" y="0"/>
                </a:lnTo>
                <a:lnTo>
                  <a:pt x="18012" y="0"/>
                </a:lnTo>
                <a:lnTo>
                  <a:pt x="10970" y="1422"/>
                </a:lnTo>
                <a:lnTo>
                  <a:pt x="5248" y="5292"/>
                </a:lnTo>
                <a:lnTo>
                  <a:pt x="1405" y="11016"/>
                </a:lnTo>
                <a:lnTo>
                  <a:pt x="0" y="17999"/>
                </a:lnTo>
                <a:lnTo>
                  <a:pt x="1405" y="24983"/>
                </a:lnTo>
                <a:lnTo>
                  <a:pt x="5248" y="30707"/>
                </a:lnTo>
                <a:lnTo>
                  <a:pt x="10970" y="34577"/>
                </a:lnTo>
                <a:lnTo>
                  <a:pt x="18012" y="35999"/>
                </a:lnTo>
                <a:lnTo>
                  <a:pt x="27906" y="35999"/>
                </a:lnTo>
                <a:lnTo>
                  <a:pt x="35897" y="27886"/>
                </a:lnTo>
                <a:lnTo>
                  <a:pt x="35897" y="17999"/>
                </a:lnTo>
                <a:close/>
              </a:path>
            </a:pathLst>
          </a:custGeom>
          <a:ln w="3175">
            <a:solidFill>
              <a:srgbClr val="000000"/>
            </a:solidFill>
          </a:ln>
        </p:spPr>
        <p:txBody>
          <a:bodyPr wrap="square" lIns="0" tIns="0" rIns="0" bIns="0" rtlCol="0"/>
          <a:lstStyle/>
          <a:p>
            <a:endParaRPr sz="1647"/>
          </a:p>
        </p:txBody>
      </p:sp>
      <p:sp>
        <p:nvSpPr>
          <p:cNvPr id="189" name="object 189"/>
          <p:cNvSpPr/>
          <p:nvPr/>
        </p:nvSpPr>
        <p:spPr>
          <a:xfrm>
            <a:off x="5393138" y="4059548"/>
            <a:ext cx="0" cy="230732"/>
          </a:xfrm>
          <a:custGeom>
            <a:avLst/>
            <a:gdLst/>
            <a:ahLst/>
            <a:cxnLst/>
            <a:rect l="l" t="t" r="r" b="b"/>
            <a:pathLst>
              <a:path h="252095">
                <a:moveTo>
                  <a:pt x="0" y="251487"/>
                </a:moveTo>
                <a:lnTo>
                  <a:pt x="0" y="0"/>
                </a:lnTo>
              </a:path>
            </a:pathLst>
          </a:custGeom>
          <a:ln w="9132">
            <a:solidFill>
              <a:srgbClr val="000000"/>
            </a:solidFill>
          </a:ln>
        </p:spPr>
        <p:txBody>
          <a:bodyPr wrap="square" lIns="0" tIns="0" rIns="0" bIns="0" rtlCol="0"/>
          <a:lstStyle/>
          <a:p>
            <a:endParaRPr sz="1647"/>
          </a:p>
        </p:txBody>
      </p:sp>
      <p:sp>
        <p:nvSpPr>
          <p:cNvPr id="190" name="object 190"/>
          <p:cNvSpPr/>
          <p:nvPr/>
        </p:nvSpPr>
        <p:spPr>
          <a:xfrm>
            <a:off x="5886774" y="2152096"/>
            <a:ext cx="822964" cy="164477"/>
          </a:xfrm>
          <a:custGeom>
            <a:avLst/>
            <a:gdLst/>
            <a:ahLst/>
            <a:cxnLst/>
            <a:rect l="l" t="t" r="r" b="b"/>
            <a:pathLst>
              <a:path w="899160" h="179705">
                <a:moveTo>
                  <a:pt x="0" y="179653"/>
                </a:moveTo>
                <a:lnTo>
                  <a:pt x="898913" y="179653"/>
                </a:lnTo>
                <a:lnTo>
                  <a:pt x="898913" y="0"/>
                </a:lnTo>
                <a:lnTo>
                  <a:pt x="0" y="0"/>
                </a:lnTo>
                <a:lnTo>
                  <a:pt x="0" y="179653"/>
                </a:lnTo>
                <a:close/>
              </a:path>
            </a:pathLst>
          </a:custGeom>
          <a:solidFill>
            <a:srgbClr val="FFFFFF"/>
          </a:solidFill>
        </p:spPr>
        <p:txBody>
          <a:bodyPr wrap="square" lIns="0" tIns="0" rIns="0" bIns="0" rtlCol="0"/>
          <a:lstStyle/>
          <a:p>
            <a:endParaRPr sz="1647"/>
          </a:p>
        </p:txBody>
      </p:sp>
      <p:sp>
        <p:nvSpPr>
          <p:cNvPr id="191" name="object 191"/>
          <p:cNvSpPr/>
          <p:nvPr/>
        </p:nvSpPr>
        <p:spPr>
          <a:xfrm>
            <a:off x="5886774" y="2152096"/>
            <a:ext cx="822964" cy="164477"/>
          </a:xfrm>
          <a:custGeom>
            <a:avLst/>
            <a:gdLst/>
            <a:ahLst/>
            <a:cxnLst/>
            <a:rect l="l" t="t" r="r" b="b"/>
            <a:pathLst>
              <a:path w="899160" h="179705">
                <a:moveTo>
                  <a:pt x="0" y="179653"/>
                </a:moveTo>
                <a:lnTo>
                  <a:pt x="898913" y="179653"/>
                </a:lnTo>
                <a:lnTo>
                  <a:pt x="898913"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92" name="object 192"/>
          <p:cNvSpPr/>
          <p:nvPr/>
        </p:nvSpPr>
        <p:spPr>
          <a:xfrm>
            <a:off x="6709558" y="2152096"/>
            <a:ext cx="494010" cy="164477"/>
          </a:xfrm>
          <a:custGeom>
            <a:avLst/>
            <a:gdLst/>
            <a:ahLst/>
            <a:cxnLst/>
            <a:rect l="l" t="t" r="r" b="b"/>
            <a:pathLst>
              <a:path w="539750" h="179705">
                <a:moveTo>
                  <a:pt x="0" y="179653"/>
                </a:moveTo>
                <a:lnTo>
                  <a:pt x="539353" y="179653"/>
                </a:lnTo>
                <a:lnTo>
                  <a:pt x="539353" y="0"/>
                </a:lnTo>
                <a:lnTo>
                  <a:pt x="0" y="0"/>
                </a:lnTo>
                <a:lnTo>
                  <a:pt x="0" y="179653"/>
                </a:lnTo>
                <a:close/>
              </a:path>
            </a:pathLst>
          </a:custGeom>
          <a:solidFill>
            <a:srgbClr val="FFFFFF"/>
          </a:solidFill>
        </p:spPr>
        <p:txBody>
          <a:bodyPr wrap="square" lIns="0" tIns="0" rIns="0" bIns="0" rtlCol="0"/>
          <a:lstStyle/>
          <a:p>
            <a:endParaRPr sz="1647"/>
          </a:p>
        </p:txBody>
      </p:sp>
      <p:sp>
        <p:nvSpPr>
          <p:cNvPr id="193" name="object 193"/>
          <p:cNvSpPr/>
          <p:nvPr/>
        </p:nvSpPr>
        <p:spPr>
          <a:xfrm>
            <a:off x="6709559" y="2152096"/>
            <a:ext cx="543412" cy="164477"/>
          </a:xfrm>
          <a:custGeom>
            <a:avLst/>
            <a:gdLst/>
            <a:ahLst/>
            <a:cxnLst/>
            <a:rect l="l" t="t" r="r" b="b"/>
            <a:pathLst>
              <a:path w="593725" h="179705">
                <a:moveTo>
                  <a:pt x="0" y="179653"/>
                </a:moveTo>
                <a:lnTo>
                  <a:pt x="593288" y="179653"/>
                </a:lnTo>
                <a:lnTo>
                  <a:pt x="593288"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94" name="object 194"/>
          <p:cNvSpPr/>
          <p:nvPr/>
        </p:nvSpPr>
        <p:spPr>
          <a:xfrm>
            <a:off x="7203206" y="2152096"/>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solidFill>
            <a:srgbClr val="FFFFFF"/>
          </a:solidFill>
        </p:spPr>
        <p:txBody>
          <a:bodyPr wrap="square" lIns="0" tIns="0" rIns="0" bIns="0" rtlCol="0"/>
          <a:lstStyle/>
          <a:p>
            <a:endParaRPr sz="1647"/>
          </a:p>
        </p:txBody>
      </p:sp>
      <p:sp>
        <p:nvSpPr>
          <p:cNvPr id="195" name="object 195"/>
          <p:cNvSpPr/>
          <p:nvPr/>
        </p:nvSpPr>
        <p:spPr>
          <a:xfrm>
            <a:off x="7203206" y="2152096"/>
            <a:ext cx="247005" cy="164477"/>
          </a:xfrm>
          <a:custGeom>
            <a:avLst/>
            <a:gdLst/>
            <a:ahLst/>
            <a:cxnLst/>
            <a:rect l="l" t="t" r="r" b="b"/>
            <a:pathLst>
              <a:path w="269875" h="179705">
                <a:moveTo>
                  <a:pt x="0" y="179653"/>
                </a:moveTo>
                <a:lnTo>
                  <a:pt x="269676" y="179653"/>
                </a:lnTo>
                <a:lnTo>
                  <a:pt x="269676" y="0"/>
                </a:lnTo>
                <a:lnTo>
                  <a:pt x="0" y="0"/>
                </a:lnTo>
                <a:lnTo>
                  <a:pt x="0" y="179653"/>
                </a:lnTo>
                <a:close/>
              </a:path>
            </a:pathLst>
          </a:custGeom>
          <a:ln w="3175">
            <a:solidFill>
              <a:srgbClr val="000000"/>
            </a:solidFill>
          </a:ln>
        </p:spPr>
        <p:txBody>
          <a:bodyPr wrap="square" lIns="0" tIns="0" rIns="0" bIns="0" rtlCol="0"/>
          <a:lstStyle/>
          <a:p>
            <a:endParaRPr sz="1647"/>
          </a:p>
        </p:txBody>
      </p:sp>
      <p:sp>
        <p:nvSpPr>
          <p:cNvPr id="196" name="object 196"/>
          <p:cNvSpPr/>
          <p:nvPr/>
        </p:nvSpPr>
        <p:spPr>
          <a:xfrm>
            <a:off x="5146316" y="2398779"/>
            <a:ext cx="1810403" cy="904910"/>
          </a:xfrm>
          <a:custGeom>
            <a:avLst/>
            <a:gdLst/>
            <a:ahLst/>
            <a:cxnLst/>
            <a:rect l="l" t="t" r="r" b="b"/>
            <a:pathLst>
              <a:path w="1978025" h="988695">
                <a:moveTo>
                  <a:pt x="1977657" y="0"/>
                </a:moveTo>
                <a:lnTo>
                  <a:pt x="1977657" y="179615"/>
                </a:lnTo>
                <a:lnTo>
                  <a:pt x="0" y="179615"/>
                </a:lnTo>
                <a:lnTo>
                  <a:pt x="0" y="988076"/>
                </a:lnTo>
                <a:lnTo>
                  <a:pt x="281714" y="988076"/>
                </a:lnTo>
              </a:path>
            </a:pathLst>
          </a:custGeom>
          <a:ln w="9127">
            <a:solidFill>
              <a:srgbClr val="0000CC"/>
            </a:solidFill>
          </a:ln>
        </p:spPr>
        <p:txBody>
          <a:bodyPr wrap="square" lIns="0" tIns="0" rIns="0" bIns="0" rtlCol="0"/>
          <a:lstStyle/>
          <a:p>
            <a:endParaRPr sz="1647"/>
          </a:p>
        </p:txBody>
      </p:sp>
      <p:sp>
        <p:nvSpPr>
          <p:cNvPr id="197" name="object 197"/>
          <p:cNvSpPr/>
          <p:nvPr/>
        </p:nvSpPr>
        <p:spPr>
          <a:xfrm>
            <a:off x="5385871" y="3265535"/>
            <a:ext cx="75554" cy="75554"/>
          </a:xfrm>
          <a:custGeom>
            <a:avLst/>
            <a:gdLst/>
            <a:ahLst/>
            <a:cxnLst/>
            <a:rect l="l" t="t" r="r" b="b"/>
            <a:pathLst>
              <a:path w="82550" h="82550">
                <a:moveTo>
                  <a:pt x="0" y="0"/>
                </a:moveTo>
                <a:lnTo>
                  <a:pt x="7277" y="20106"/>
                </a:lnTo>
                <a:lnTo>
                  <a:pt x="9703" y="41069"/>
                </a:lnTo>
                <a:lnTo>
                  <a:pt x="7277" y="62032"/>
                </a:lnTo>
                <a:lnTo>
                  <a:pt x="0" y="82138"/>
                </a:lnTo>
                <a:lnTo>
                  <a:pt x="82196" y="41069"/>
                </a:lnTo>
                <a:lnTo>
                  <a:pt x="0" y="0"/>
                </a:lnTo>
                <a:close/>
              </a:path>
            </a:pathLst>
          </a:custGeom>
          <a:solidFill>
            <a:srgbClr val="0000CC"/>
          </a:solidFill>
        </p:spPr>
        <p:txBody>
          <a:bodyPr wrap="square" lIns="0" tIns="0" rIns="0" bIns="0" rtlCol="0"/>
          <a:lstStyle/>
          <a:p>
            <a:endParaRPr sz="1647"/>
          </a:p>
        </p:txBody>
      </p:sp>
      <p:sp>
        <p:nvSpPr>
          <p:cNvPr id="198" name="object 198"/>
          <p:cNvSpPr/>
          <p:nvPr/>
        </p:nvSpPr>
        <p:spPr>
          <a:xfrm>
            <a:off x="5064041" y="2398779"/>
            <a:ext cx="1316393" cy="1644764"/>
          </a:xfrm>
          <a:custGeom>
            <a:avLst/>
            <a:gdLst/>
            <a:ahLst/>
            <a:cxnLst/>
            <a:rect l="l" t="t" r="r" b="b"/>
            <a:pathLst>
              <a:path w="1438275" h="1797050">
                <a:moveTo>
                  <a:pt x="1438262" y="0"/>
                </a:moveTo>
                <a:lnTo>
                  <a:pt x="1438262" y="89744"/>
                </a:lnTo>
                <a:lnTo>
                  <a:pt x="0" y="89744"/>
                </a:lnTo>
                <a:lnTo>
                  <a:pt x="0" y="1796536"/>
                </a:lnTo>
                <a:lnTo>
                  <a:pt x="287646" y="1796536"/>
                </a:lnTo>
              </a:path>
            </a:pathLst>
          </a:custGeom>
          <a:ln w="9130">
            <a:solidFill>
              <a:srgbClr val="000000"/>
            </a:solidFill>
          </a:ln>
        </p:spPr>
        <p:txBody>
          <a:bodyPr wrap="square" lIns="0" tIns="0" rIns="0" bIns="0" rtlCol="0"/>
          <a:lstStyle/>
          <a:p>
            <a:endParaRPr sz="1647"/>
          </a:p>
        </p:txBody>
      </p:sp>
      <p:sp>
        <p:nvSpPr>
          <p:cNvPr id="199" name="object 199"/>
          <p:cNvSpPr/>
          <p:nvPr/>
        </p:nvSpPr>
        <p:spPr>
          <a:xfrm>
            <a:off x="6380421" y="2316525"/>
            <a:ext cx="0" cy="82528"/>
          </a:xfrm>
          <a:custGeom>
            <a:avLst/>
            <a:gdLst/>
            <a:ahLst/>
            <a:cxnLst/>
            <a:rect l="l" t="t" r="r" b="b"/>
            <a:pathLst>
              <a:path h="90169">
                <a:moveTo>
                  <a:pt x="0" y="89871"/>
                </a:moveTo>
                <a:lnTo>
                  <a:pt x="0" y="0"/>
                </a:lnTo>
              </a:path>
            </a:pathLst>
          </a:custGeom>
          <a:ln w="9132">
            <a:solidFill>
              <a:srgbClr val="000000"/>
            </a:solidFill>
          </a:ln>
        </p:spPr>
        <p:txBody>
          <a:bodyPr wrap="square" lIns="0" tIns="0" rIns="0" bIns="0" rtlCol="0"/>
          <a:lstStyle/>
          <a:p>
            <a:endParaRPr sz="1647"/>
          </a:p>
        </p:txBody>
      </p:sp>
      <p:sp>
        <p:nvSpPr>
          <p:cNvPr id="200" name="object 200"/>
          <p:cNvSpPr/>
          <p:nvPr/>
        </p:nvSpPr>
        <p:spPr>
          <a:xfrm>
            <a:off x="6956381" y="2316525"/>
            <a:ext cx="0" cy="82528"/>
          </a:xfrm>
          <a:custGeom>
            <a:avLst/>
            <a:gdLst/>
            <a:ahLst/>
            <a:cxnLst/>
            <a:rect l="l" t="t" r="r" b="b"/>
            <a:pathLst>
              <a:path h="90169">
                <a:moveTo>
                  <a:pt x="0" y="89871"/>
                </a:moveTo>
                <a:lnTo>
                  <a:pt x="0" y="0"/>
                </a:lnTo>
              </a:path>
            </a:pathLst>
          </a:custGeom>
          <a:ln w="9132">
            <a:solidFill>
              <a:srgbClr val="0000CC"/>
            </a:solidFill>
          </a:ln>
        </p:spPr>
        <p:txBody>
          <a:bodyPr wrap="square" lIns="0" tIns="0" rIns="0" bIns="0" rtlCol="0"/>
          <a:lstStyle/>
          <a:p>
            <a:endParaRPr sz="1647"/>
          </a:p>
        </p:txBody>
      </p:sp>
      <p:sp>
        <p:nvSpPr>
          <p:cNvPr id="201" name="object 201"/>
          <p:cNvSpPr/>
          <p:nvPr/>
        </p:nvSpPr>
        <p:spPr>
          <a:xfrm>
            <a:off x="6923410" y="2372443"/>
            <a:ext cx="59281" cy="59281"/>
          </a:xfrm>
          <a:custGeom>
            <a:avLst/>
            <a:gdLst/>
            <a:ahLst/>
            <a:cxnLst/>
            <a:rect l="l" t="t" r="r" b="b"/>
            <a:pathLst>
              <a:path w="64770" h="64769">
                <a:moveTo>
                  <a:pt x="0" y="64646"/>
                </a:moveTo>
                <a:lnTo>
                  <a:pt x="64691" y="0"/>
                </a:lnTo>
              </a:path>
            </a:pathLst>
          </a:custGeom>
          <a:ln w="3175">
            <a:solidFill>
              <a:srgbClr val="000000"/>
            </a:solidFill>
          </a:ln>
        </p:spPr>
        <p:txBody>
          <a:bodyPr wrap="square" lIns="0" tIns="0" rIns="0" bIns="0" rtlCol="0"/>
          <a:lstStyle/>
          <a:p>
            <a:endParaRPr sz="1647"/>
          </a:p>
        </p:txBody>
      </p:sp>
      <p:sp>
        <p:nvSpPr>
          <p:cNvPr id="202" name="object 202"/>
          <p:cNvSpPr/>
          <p:nvPr/>
        </p:nvSpPr>
        <p:spPr>
          <a:xfrm>
            <a:off x="6347565" y="2365830"/>
            <a:ext cx="66256" cy="66256"/>
          </a:xfrm>
          <a:custGeom>
            <a:avLst/>
            <a:gdLst/>
            <a:ahLst/>
            <a:cxnLst/>
            <a:rect l="l" t="t" r="r" b="b"/>
            <a:pathLst>
              <a:path w="72389" h="72389">
                <a:moveTo>
                  <a:pt x="0" y="71871"/>
                </a:moveTo>
                <a:lnTo>
                  <a:pt x="71795" y="0"/>
                </a:lnTo>
              </a:path>
            </a:pathLst>
          </a:custGeom>
          <a:ln w="3175">
            <a:solidFill>
              <a:srgbClr val="000000"/>
            </a:solidFill>
          </a:ln>
        </p:spPr>
        <p:txBody>
          <a:bodyPr wrap="square" lIns="0" tIns="0" rIns="0" bIns="0" rtlCol="0"/>
          <a:lstStyle/>
          <a:p>
            <a:endParaRPr sz="1647"/>
          </a:p>
        </p:txBody>
      </p:sp>
      <p:sp>
        <p:nvSpPr>
          <p:cNvPr id="203" name="object 203"/>
          <p:cNvSpPr txBox="1"/>
          <p:nvPr/>
        </p:nvSpPr>
        <p:spPr>
          <a:xfrm>
            <a:off x="6036925" y="1996546"/>
            <a:ext cx="1359401" cy="452432"/>
          </a:xfrm>
          <a:prstGeom prst="rect">
            <a:avLst/>
          </a:prstGeom>
        </p:spPr>
        <p:txBody>
          <a:bodyPr vert="horz" wrap="square" lIns="0" tIns="0" rIns="0" bIns="0" rtlCol="0">
            <a:spAutoFit/>
          </a:bodyPr>
          <a:lstStyle/>
          <a:p>
            <a:pPr marR="4649" indent="374306">
              <a:lnSpc>
                <a:spcPct val="106000"/>
              </a:lnSpc>
              <a:tabLst>
                <a:tab pos="740475" algn="l"/>
              </a:tabLst>
            </a:pPr>
            <a:r>
              <a:rPr sz="915" spc="-5" dirty="0">
                <a:latin typeface="宋体"/>
                <a:cs typeface="宋体"/>
              </a:rPr>
              <a:t>主存地址  tag（22b)	set(8b)</a:t>
            </a:r>
            <a:r>
              <a:rPr sz="915" spc="146" dirty="0">
                <a:latin typeface="宋体"/>
                <a:cs typeface="宋体"/>
              </a:rPr>
              <a:t> </a:t>
            </a:r>
            <a:r>
              <a:rPr sz="915" spc="-5" dirty="0">
                <a:latin typeface="宋体"/>
                <a:cs typeface="宋体"/>
              </a:rPr>
              <a:t>2b</a:t>
            </a:r>
            <a:endParaRPr sz="915">
              <a:latin typeface="宋体"/>
              <a:cs typeface="宋体"/>
            </a:endParaRPr>
          </a:p>
          <a:p>
            <a:pPr marL="408598">
              <a:lnSpc>
                <a:spcPts val="1043"/>
              </a:lnSpc>
              <a:spcBef>
                <a:spcPts val="197"/>
              </a:spcBef>
              <a:tabLst>
                <a:tab pos="1013649" algn="l"/>
              </a:tabLst>
            </a:pPr>
            <a:r>
              <a:rPr sz="915" spc="-5" dirty="0">
                <a:latin typeface="宋体"/>
                <a:cs typeface="宋体"/>
              </a:rPr>
              <a:t>22	8</a:t>
            </a:r>
            <a:endParaRPr sz="915">
              <a:latin typeface="宋体"/>
              <a:cs typeface="宋体"/>
            </a:endParaRPr>
          </a:p>
        </p:txBody>
      </p:sp>
      <p:sp>
        <p:nvSpPr>
          <p:cNvPr id="204" name="object 204"/>
          <p:cNvSpPr/>
          <p:nvPr/>
        </p:nvSpPr>
        <p:spPr>
          <a:xfrm>
            <a:off x="6446249" y="5358532"/>
            <a:ext cx="0" cy="98802"/>
          </a:xfrm>
          <a:custGeom>
            <a:avLst/>
            <a:gdLst/>
            <a:ahLst/>
            <a:cxnLst/>
            <a:rect l="l" t="t" r="r" b="b"/>
            <a:pathLst>
              <a:path h="107950">
                <a:moveTo>
                  <a:pt x="0" y="107794"/>
                </a:moveTo>
                <a:lnTo>
                  <a:pt x="0" y="0"/>
                </a:lnTo>
                <a:lnTo>
                  <a:pt x="0" y="107794"/>
                </a:lnTo>
                <a:close/>
              </a:path>
            </a:pathLst>
          </a:custGeom>
          <a:ln w="9132">
            <a:solidFill>
              <a:srgbClr val="000000"/>
            </a:solidFill>
          </a:ln>
        </p:spPr>
        <p:txBody>
          <a:bodyPr wrap="square" lIns="0" tIns="0" rIns="0" bIns="0" rtlCol="0"/>
          <a:lstStyle/>
          <a:p>
            <a:endParaRPr sz="1647"/>
          </a:p>
        </p:txBody>
      </p:sp>
      <p:sp>
        <p:nvSpPr>
          <p:cNvPr id="205" name="object 205"/>
          <p:cNvSpPr/>
          <p:nvPr/>
        </p:nvSpPr>
        <p:spPr>
          <a:xfrm>
            <a:off x="6709558" y="5358532"/>
            <a:ext cx="0" cy="131930"/>
          </a:xfrm>
          <a:custGeom>
            <a:avLst/>
            <a:gdLst/>
            <a:ahLst/>
            <a:cxnLst/>
            <a:rect l="l" t="t" r="r" b="b"/>
            <a:pathLst>
              <a:path h="144145">
                <a:moveTo>
                  <a:pt x="0" y="143717"/>
                </a:moveTo>
                <a:lnTo>
                  <a:pt x="0" y="0"/>
                </a:lnTo>
                <a:lnTo>
                  <a:pt x="0" y="143717"/>
                </a:lnTo>
                <a:close/>
              </a:path>
            </a:pathLst>
          </a:custGeom>
          <a:ln w="9132">
            <a:solidFill>
              <a:srgbClr val="000000"/>
            </a:solidFill>
          </a:ln>
        </p:spPr>
        <p:txBody>
          <a:bodyPr wrap="square" lIns="0" tIns="0" rIns="0" bIns="0" rtlCol="0"/>
          <a:lstStyle/>
          <a:p>
            <a:endParaRPr sz="1647"/>
          </a:p>
        </p:txBody>
      </p:sp>
      <p:sp>
        <p:nvSpPr>
          <p:cNvPr id="206" name="object 206"/>
          <p:cNvSpPr/>
          <p:nvPr/>
        </p:nvSpPr>
        <p:spPr>
          <a:xfrm>
            <a:off x="6446249" y="5358532"/>
            <a:ext cx="0" cy="131930"/>
          </a:xfrm>
          <a:custGeom>
            <a:avLst/>
            <a:gdLst/>
            <a:ahLst/>
            <a:cxnLst/>
            <a:rect l="l" t="t" r="r" b="b"/>
            <a:pathLst>
              <a:path h="144145">
                <a:moveTo>
                  <a:pt x="0" y="118936"/>
                </a:moveTo>
                <a:lnTo>
                  <a:pt x="0" y="143717"/>
                </a:lnTo>
                <a:lnTo>
                  <a:pt x="0" y="0"/>
                </a:lnTo>
                <a:lnTo>
                  <a:pt x="0" y="118936"/>
                </a:lnTo>
                <a:close/>
              </a:path>
            </a:pathLst>
          </a:custGeom>
          <a:ln w="9132">
            <a:solidFill>
              <a:srgbClr val="000000"/>
            </a:solidFill>
          </a:ln>
        </p:spPr>
        <p:txBody>
          <a:bodyPr wrap="square" lIns="0" tIns="0" rIns="0" bIns="0" rtlCol="0"/>
          <a:lstStyle/>
          <a:p>
            <a:endParaRPr sz="1647"/>
          </a:p>
        </p:txBody>
      </p:sp>
      <p:sp>
        <p:nvSpPr>
          <p:cNvPr id="207" name="object 207"/>
          <p:cNvSpPr/>
          <p:nvPr/>
        </p:nvSpPr>
        <p:spPr>
          <a:xfrm>
            <a:off x="6446249" y="5490070"/>
            <a:ext cx="131930" cy="197605"/>
          </a:xfrm>
          <a:custGeom>
            <a:avLst/>
            <a:gdLst/>
            <a:ahLst/>
            <a:cxnLst/>
            <a:rect l="l" t="t" r="r" b="b"/>
            <a:pathLst>
              <a:path w="144145" h="215900">
                <a:moveTo>
                  <a:pt x="0" y="0"/>
                </a:moveTo>
                <a:lnTo>
                  <a:pt x="13121" y="59698"/>
                </a:lnTo>
                <a:lnTo>
                  <a:pt x="32416" y="112630"/>
                </a:lnTo>
                <a:lnTo>
                  <a:pt x="56510" y="156740"/>
                </a:lnTo>
                <a:lnTo>
                  <a:pt x="84029" y="189974"/>
                </a:lnTo>
                <a:lnTo>
                  <a:pt x="143844" y="215589"/>
                </a:lnTo>
              </a:path>
            </a:pathLst>
          </a:custGeom>
          <a:ln w="9130">
            <a:solidFill>
              <a:srgbClr val="000000"/>
            </a:solidFill>
          </a:ln>
        </p:spPr>
        <p:txBody>
          <a:bodyPr wrap="square" lIns="0" tIns="0" rIns="0" bIns="0" rtlCol="0"/>
          <a:lstStyle/>
          <a:p>
            <a:endParaRPr sz="1647"/>
          </a:p>
        </p:txBody>
      </p:sp>
      <p:sp>
        <p:nvSpPr>
          <p:cNvPr id="208" name="object 208"/>
          <p:cNvSpPr/>
          <p:nvPr/>
        </p:nvSpPr>
        <p:spPr>
          <a:xfrm>
            <a:off x="6574655" y="5490070"/>
            <a:ext cx="135416" cy="197605"/>
          </a:xfrm>
          <a:custGeom>
            <a:avLst/>
            <a:gdLst/>
            <a:ahLst/>
            <a:cxnLst/>
            <a:rect l="l" t="t" r="r" b="b"/>
            <a:pathLst>
              <a:path w="147954" h="215900">
                <a:moveTo>
                  <a:pt x="147396" y="0"/>
                </a:moveTo>
                <a:lnTo>
                  <a:pt x="133940" y="59742"/>
                </a:lnTo>
                <a:lnTo>
                  <a:pt x="114171" y="112695"/>
                </a:lnTo>
                <a:lnTo>
                  <a:pt x="89490" y="156804"/>
                </a:lnTo>
                <a:lnTo>
                  <a:pt x="61299" y="190014"/>
                </a:lnTo>
                <a:lnTo>
                  <a:pt x="31002" y="210273"/>
                </a:lnTo>
                <a:lnTo>
                  <a:pt x="0" y="215526"/>
                </a:lnTo>
              </a:path>
            </a:pathLst>
          </a:custGeom>
          <a:ln w="9130">
            <a:solidFill>
              <a:srgbClr val="000000"/>
            </a:solidFill>
          </a:ln>
        </p:spPr>
        <p:txBody>
          <a:bodyPr wrap="square" lIns="0" tIns="0" rIns="0" bIns="0" rtlCol="0"/>
          <a:lstStyle/>
          <a:p>
            <a:endParaRPr sz="1647"/>
          </a:p>
        </p:txBody>
      </p:sp>
      <p:sp>
        <p:nvSpPr>
          <p:cNvPr id="209" name="object 209"/>
          <p:cNvSpPr/>
          <p:nvPr/>
        </p:nvSpPr>
        <p:spPr>
          <a:xfrm>
            <a:off x="6577904" y="5358533"/>
            <a:ext cx="131930" cy="33128"/>
          </a:xfrm>
          <a:custGeom>
            <a:avLst/>
            <a:gdLst/>
            <a:ahLst/>
            <a:cxnLst/>
            <a:rect l="l" t="t" r="r" b="b"/>
            <a:pathLst>
              <a:path w="144145" h="36195">
                <a:moveTo>
                  <a:pt x="143844" y="0"/>
                </a:moveTo>
                <a:lnTo>
                  <a:pt x="130608" y="14210"/>
                </a:lnTo>
                <a:lnTo>
                  <a:pt x="99130" y="25704"/>
                </a:lnTo>
                <a:lnTo>
                  <a:pt x="54048" y="33327"/>
                </a:lnTo>
                <a:lnTo>
                  <a:pt x="0" y="35923"/>
                </a:lnTo>
              </a:path>
            </a:pathLst>
          </a:custGeom>
          <a:ln w="9126">
            <a:solidFill>
              <a:srgbClr val="000000"/>
            </a:solidFill>
          </a:ln>
        </p:spPr>
        <p:txBody>
          <a:bodyPr wrap="square" lIns="0" tIns="0" rIns="0" bIns="0" rtlCol="0"/>
          <a:lstStyle/>
          <a:p>
            <a:endParaRPr sz="1647"/>
          </a:p>
        </p:txBody>
      </p:sp>
      <p:sp>
        <p:nvSpPr>
          <p:cNvPr id="210" name="object 210"/>
          <p:cNvSpPr/>
          <p:nvPr/>
        </p:nvSpPr>
        <p:spPr>
          <a:xfrm>
            <a:off x="6446249" y="5358533"/>
            <a:ext cx="131930" cy="33128"/>
          </a:xfrm>
          <a:custGeom>
            <a:avLst/>
            <a:gdLst/>
            <a:ahLst/>
            <a:cxnLst/>
            <a:rect l="l" t="t" r="r" b="b"/>
            <a:pathLst>
              <a:path w="144145" h="36195">
                <a:moveTo>
                  <a:pt x="0" y="0"/>
                </a:moveTo>
                <a:lnTo>
                  <a:pt x="13217" y="14210"/>
                </a:lnTo>
                <a:lnTo>
                  <a:pt x="44665" y="25704"/>
                </a:lnTo>
                <a:lnTo>
                  <a:pt x="89742" y="33327"/>
                </a:lnTo>
                <a:lnTo>
                  <a:pt x="143844" y="35923"/>
                </a:lnTo>
              </a:path>
            </a:pathLst>
          </a:custGeom>
          <a:ln w="9126">
            <a:solidFill>
              <a:srgbClr val="000000"/>
            </a:solidFill>
          </a:ln>
        </p:spPr>
        <p:txBody>
          <a:bodyPr wrap="square" lIns="0" tIns="0" rIns="0" bIns="0" rtlCol="0"/>
          <a:lstStyle/>
          <a:p>
            <a:endParaRPr sz="1647"/>
          </a:p>
        </p:txBody>
      </p:sp>
      <p:sp>
        <p:nvSpPr>
          <p:cNvPr id="211" name="object 211"/>
          <p:cNvSpPr/>
          <p:nvPr/>
        </p:nvSpPr>
        <p:spPr>
          <a:xfrm>
            <a:off x="6542031" y="4929552"/>
            <a:ext cx="875269" cy="460882"/>
          </a:xfrm>
          <a:custGeom>
            <a:avLst/>
            <a:gdLst/>
            <a:ahLst/>
            <a:cxnLst/>
            <a:rect l="l" t="t" r="r" b="b"/>
            <a:pathLst>
              <a:path w="956310" h="503554">
                <a:moveTo>
                  <a:pt x="0" y="503342"/>
                </a:moveTo>
                <a:lnTo>
                  <a:pt x="0" y="253109"/>
                </a:lnTo>
                <a:lnTo>
                  <a:pt x="956045" y="253109"/>
                </a:lnTo>
                <a:lnTo>
                  <a:pt x="955410" y="0"/>
                </a:lnTo>
              </a:path>
            </a:pathLst>
          </a:custGeom>
          <a:ln w="9127">
            <a:solidFill>
              <a:srgbClr val="FF0000"/>
            </a:solidFill>
          </a:ln>
        </p:spPr>
        <p:txBody>
          <a:bodyPr wrap="square" lIns="0" tIns="0" rIns="0" bIns="0" rtlCol="0"/>
          <a:lstStyle/>
          <a:p>
            <a:endParaRPr sz="1647"/>
          </a:p>
        </p:txBody>
      </p:sp>
      <p:sp>
        <p:nvSpPr>
          <p:cNvPr id="212" name="object 212"/>
          <p:cNvSpPr/>
          <p:nvPr/>
        </p:nvSpPr>
        <p:spPr>
          <a:xfrm>
            <a:off x="6611340" y="4931059"/>
            <a:ext cx="2369507" cy="459720"/>
          </a:xfrm>
          <a:custGeom>
            <a:avLst/>
            <a:gdLst/>
            <a:ahLst/>
            <a:cxnLst/>
            <a:rect l="l" t="t" r="r" b="b"/>
            <a:pathLst>
              <a:path w="2588895" h="502285">
                <a:moveTo>
                  <a:pt x="0" y="501871"/>
                </a:moveTo>
                <a:lnTo>
                  <a:pt x="0" y="323320"/>
                </a:lnTo>
                <a:lnTo>
                  <a:pt x="2588311" y="323320"/>
                </a:lnTo>
                <a:lnTo>
                  <a:pt x="2588311" y="0"/>
                </a:lnTo>
              </a:path>
            </a:pathLst>
          </a:custGeom>
          <a:ln w="9126">
            <a:solidFill>
              <a:srgbClr val="FF0000"/>
            </a:solidFill>
          </a:ln>
        </p:spPr>
        <p:txBody>
          <a:bodyPr wrap="square" lIns="0" tIns="0" rIns="0" bIns="0" rtlCol="0"/>
          <a:lstStyle/>
          <a:p>
            <a:endParaRPr sz="1647"/>
          </a:p>
        </p:txBody>
      </p:sp>
      <p:sp>
        <p:nvSpPr>
          <p:cNvPr id="213" name="object 213"/>
          <p:cNvSpPr/>
          <p:nvPr/>
        </p:nvSpPr>
        <p:spPr>
          <a:xfrm>
            <a:off x="6674730" y="5292751"/>
            <a:ext cx="3589421" cy="87760"/>
          </a:xfrm>
          <a:custGeom>
            <a:avLst/>
            <a:gdLst/>
            <a:ahLst/>
            <a:cxnLst/>
            <a:rect l="l" t="t" r="r" b="b"/>
            <a:pathLst>
              <a:path w="3921759" h="95885">
                <a:moveTo>
                  <a:pt x="0" y="95803"/>
                </a:moveTo>
                <a:lnTo>
                  <a:pt x="0" y="0"/>
                </a:lnTo>
                <a:lnTo>
                  <a:pt x="3921345" y="0"/>
                </a:lnTo>
              </a:path>
            </a:pathLst>
          </a:custGeom>
          <a:ln w="9126">
            <a:solidFill>
              <a:srgbClr val="FF0000"/>
            </a:solidFill>
          </a:ln>
        </p:spPr>
        <p:txBody>
          <a:bodyPr wrap="square" lIns="0" tIns="0" rIns="0" bIns="0" rtlCol="0"/>
          <a:lstStyle/>
          <a:p>
            <a:endParaRPr sz="1647"/>
          </a:p>
        </p:txBody>
      </p:sp>
      <p:sp>
        <p:nvSpPr>
          <p:cNvPr id="214" name="object 214"/>
          <p:cNvSpPr/>
          <p:nvPr/>
        </p:nvSpPr>
        <p:spPr>
          <a:xfrm>
            <a:off x="10263771" y="4929320"/>
            <a:ext cx="280133" cy="363824"/>
          </a:xfrm>
          <a:custGeom>
            <a:avLst/>
            <a:gdLst/>
            <a:ahLst/>
            <a:cxnLst/>
            <a:rect l="l" t="t" r="r" b="b"/>
            <a:pathLst>
              <a:path w="306070" h="397510">
                <a:moveTo>
                  <a:pt x="0" y="397081"/>
                </a:moveTo>
                <a:lnTo>
                  <a:pt x="304559" y="397081"/>
                </a:lnTo>
                <a:lnTo>
                  <a:pt x="305574" y="0"/>
                </a:lnTo>
              </a:path>
            </a:pathLst>
          </a:custGeom>
          <a:ln w="9130">
            <a:solidFill>
              <a:srgbClr val="FF0000"/>
            </a:solidFill>
          </a:ln>
        </p:spPr>
        <p:txBody>
          <a:bodyPr wrap="square" lIns="0" tIns="0" rIns="0" bIns="0" rtlCol="0"/>
          <a:lstStyle/>
          <a:p>
            <a:endParaRPr sz="1647"/>
          </a:p>
        </p:txBody>
      </p:sp>
      <p:sp>
        <p:nvSpPr>
          <p:cNvPr id="215" name="object 215"/>
          <p:cNvSpPr/>
          <p:nvPr/>
        </p:nvSpPr>
        <p:spPr>
          <a:xfrm>
            <a:off x="5853872" y="4931059"/>
            <a:ext cx="624778" cy="448678"/>
          </a:xfrm>
          <a:custGeom>
            <a:avLst/>
            <a:gdLst/>
            <a:ahLst/>
            <a:cxnLst/>
            <a:rect l="l" t="t" r="r" b="b"/>
            <a:pathLst>
              <a:path w="682625" h="490220">
                <a:moveTo>
                  <a:pt x="682233" y="490095"/>
                </a:moveTo>
                <a:lnTo>
                  <a:pt x="682233" y="179602"/>
                </a:lnTo>
                <a:lnTo>
                  <a:pt x="0" y="179602"/>
                </a:lnTo>
                <a:lnTo>
                  <a:pt x="0" y="0"/>
                </a:lnTo>
              </a:path>
            </a:pathLst>
          </a:custGeom>
          <a:ln w="9128">
            <a:solidFill>
              <a:srgbClr val="FF0000"/>
            </a:solidFill>
          </a:ln>
        </p:spPr>
        <p:txBody>
          <a:bodyPr wrap="square" lIns="0" tIns="0" rIns="0" bIns="0" rtlCol="0"/>
          <a:lstStyle/>
          <a:p>
            <a:endParaRPr sz="1647"/>
          </a:p>
        </p:txBody>
      </p:sp>
      <p:sp>
        <p:nvSpPr>
          <p:cNvPr id="216" name="object 216"/>
          <p:cNvSpPr/>
          <p:nvPr/>
        </p:nvSpPr>
        <p:spPr>
          <a:xfrm>
            <a:off x="7696852" y="5490084"/>
            <a:ext cx="822964" cy="328953"/>
          </a:xfrm>
          <a:custGeom>
            <a:avLst/>
            <a:gdLst/>
            <a:ahLst/>
            <a:cxnLst/>
            <a:rect l="l" t="t" r="r" b="b"/>
            <a:pathLst>
              <a:path w="899160" h="359410">
                <a:moveTo>
                  <a:pt x="0" y="359307"/>
                </a:moveTo>
                <a:lnTo>
                  <a:pt x="898913" y="359307"/>
                </a:lnTo>
                <a:lnTo>
                  <a:pt x="898913" y="0"/>
                </a:lnTo>
                <a:lnTo>
                  <a:pt x="0" y="0"/>
                </a:lnTo>
                <a:lnTo>
                  <a:pt x="0" y="359307"/>
                </a:lnTo>
                <a:close/>
              </a:path>
            </a:pathLst>
          </a:custGeom>
          <a:ln w="3175">
            <a:solidFill>
              <a:srgbClr val="000000"/>
            </a:solidFill>
          </a:ln>
        </p:spPr>
        <p:txBody>
          <a:bodyPr wrap="square" lIns="0" tIns="0" rIns="0" bIns="0" rtlCol="0"/>
          <a:lstStyle/>
          <a:p>
            <a:endParaRPr sz="1647"/>
          </a:p>
        </p:txBody>
      </p:sp>
      <p:sp>
        <p:nvSpPr>
          <p:cNvPr id="217" name="object 217"/>
          <p:cNvSpPr txBox="1"/>
          <p:nvPr/>
        </p:nvSpPr>
        <p:spPr>
          <a:xfrm>
            <a:off x="7696852" y="5490082"/>
            <a:ext cx="822964" cy="224730"/>
          </a:xfrm>
          <a:prstGeom prst="rect">
            <a:avLst/>
          </a:prstGeom>
          <a:solidFill>
            <a:srgbClr val="E8EDF7"/>
          </a:solidFill>
        </p:spPr>
        <p:txBody>
          <a:bodyPr vert="horz" wrap="square" lIns="0" tIns="83111" rIns="0" bIns="0" rtlCol="0">
            <a:spAutoFit/>
          </a:bodyPr>
          <a:lstStyle/>
          <a:p>
            <a:pPr marL="62772">
              <a:spcBef>
                <a:spcPts val="655"/>
              </a:spcBef>
            </a:pPr>
            <a:r>
              <a:rPr sz="915" spc="-5" dirty="0">
                <a:latin typeface="宋体"/>
                <a:cs typeface="宋体"/>
              </a:rPr>
              <a:t>4选1多路开关</a:t>
            </a:r>
            <a:endParaRPr sz="915">
              <a:latin typeface="宋体"/>
              <a:cs typeface="宋体"/>
            </a:endParaRPr>
          </a:p>
        </p:txBody>
      </p:sp>
      <p:sp>
        <p:nvSpPr>
          <p:cNvPr id="218" name="object 218"/>
          <p:cNvSpPr/>
          <p:nvPr/>
        </p:nvSpPr>
        <p:spPr>
          <a:xfrm>
            <a:off x="7334744" y="5292752"/>
            <a:ext cx="362662" cy="263279"/>
          </a:xfrm>
          <a:custGeom>
            <a:avLst/>
            <a:gdLst/>
            <a:ahLst/>
            <a:cxnLst/>
            <a:rect l="l" t="t" r="r" b="b"/>
            <a:pathLst>
              <a:path w="396239" h="287654">
                <a:moveTo>
                  <a:pt x="0" y="0"/>
                </a:moveTo>
                <a:lnTo>
                  <a:pt x="0" y="287461"/>
                </a:lnTo>
                <a:lnTo>
                  <a:pt x="395635" y="287461"/>
                </a:lnTo>
              </a:path>
            </a:pathLst>
          </a:custGeom>
          <a:ln w="9128">
            <a:solidFill>
              <a:srgbClr val="FF0000"/>
            </a:solidFill>
          </a:ln>
        </p:spPr>
        <p:txBody>
          <a:bodyPr wrap="square" lIns="0" tIns="0" rIns="0" bIns="0" rtlCol="0"/>
          <a:lstStyle/>
          <a:p>
            <a:endParaRPr sz="1647"/>
          </a:p>
        </p:txBody>
      </p:sp>
      <p:sp>
        <p:nvSpPr>
          <p:cNvPr id="219" name="object 219"/>
          <p:cNvSpPr/>
          <p:nvPr/>
        </p:nvSpPr>
        <p:spPr>
          <a:xfrm>
            <a:off x="7203205" y="5226981"/>
            <a:ext cx="494010" cy="395208"/>
          </a:xfrm>
          <a:custGeom>
            <a:avLst/>
            <a:gdLst/>
            <a:ahLst/>
            <a:cxnLst/>
            <a:rect l="l" t="t" r="r" b="b"/>
            <a:pathLst>
              <a:path w="539750" h="431800">
                <a:moveTo>
                  <a:pt x="0" y="0"/>
                </a:moveTo>
                <a:lnTo>
                  <a:pt x="0" y="431178"/>
                </a:lnTo>
                <a:lnTo>
                  <a:pt x="539353" y="431178"/>
                </a:lnTo>
              </a:path>
            </a:pathLst>
          </a:custGeom>
          <a:ln w="9129">
            <a:solidFill>
              <a:srgbClr val="FF0000"/>
            </a:solidFill>
          </a:ln>
        </p:spPr>
        <p:txBody>
          <a:bodyPr wrap="square" lIns="0" tIns="0" rIns="0" bIns="0" rtlCol="0"/>
          <a:lstStyle/>
          <a:p>
            <a:endParaRPr sz="1647"/>
          </a:p>
        </p:txBody>
      </p:sp>
      <p:sp>
        <p:nvSpPr>
          <p:cNvPr id="220" name="object 220"/>
          <p:cNvSpPr/>
          <p:nvPr/>
        </p:nvSpPr>
        <p:spPr>
          <a:xfrm>
            <a:off x="7071550" y="5161212"/>
            <a:ext cx="625359" cy="526556"/>
          </a:xfrm>
          <a:custGeom>
            <a:avLst/>
            <a:gdLst/>
            <a:ahLst/>
            <a:cxnLst/>
            <a:rect l="l" t="t" r="r" b="b"/>
            <a:pathLst>
              <a:path w="683260" h="575310">
                <a:moveTo>
                  <a:pt x="0" y="0"/>
                </a:moveTo>
                <a:lnTo>
                  <a:pt x="0" y="574896"/>
                </a:lnTo>
                <a:lnTo>
                  <a:pt x="683197" y="574896"/>
                </a:lnTo>
              </a:path>
            </a:pathLst>
          </a:custGeom>
          <a:ln w="9129">
            <a:solidFill>
              <a:srgbClr val="FF0000"/>
            </a:solidFill>
          </a:ln>
        </p:spPr>
        <p:txBody>
          <a:bodyPr wrap="square" lIns="0" tIns="0" rIns="0" bIns="0" rtlCol="0"/>
          <a:lstStyle/>
          <a:p>
            <a:endParaRPr sz="1647"/>
          </a:p>
        </p:txBody>
      </p:sp>
      <p:sp>
        <p:nvSpPr>
          <p:cNvPr id="221" name="object 221"/>
          <p:cNvSpPr/>
          <p:nvPr/>
        </p:nvSpPr>
        <p:spPr>
          <a:xfrm>
            <a:off x="7137378" y="5753160"/>
            <a:ext cx="559684" cy="0"/>
          </a:xfrm>
          <a:custGeom>
            <a:avLst/>
            <a:gdLst/>
            <a:ahLst/>
            <a:cxnLst/>
            <a:rect l="l" t="t" r="r" b="b"/>
            <a:pathLst>
              <a:path w="611504">
                <a:moveTo>
                  <a:pt x="611275" y="0"/>
                </a:moveTo>
                <a:lnTo>
                  <a:pt x="0" y="0"/>
                </a:lnTo>
              </a:path>
            </a:pathLst>
          </a:custGeom>
          <a:ln w="9126">
            <a:solidFill>
              <a:srgbClr val="FF0000"/>
            </a:solidFill>
          </a:ln>
        </p:spPr>
        <p:txBody>
          <a:bodyPr wrap="square" lIns="0" tIns="0" rIns="0" bIns="0" rtlCol="0"/>
          <a:lstStyle/>
          <a:p>
            <a:endParaRPr sz="1647"/>
          </a:p>
        </p:txBody>
      </p:sp>
      <p:sp>
        <p:nvSpPr>
          <p:cNvPr id="222" name="object 222"/>
          <p:cNvSpPr/>
          <p:nvPr/>
        </p:nvSpPr>
        <p:spPr>
          <a:xfrm>
            <a:off x="6479106" y="5095443"/>
            <a:ext cx="678247" cy="657906"/>
          </a:xfrm>
          <a:custGeom>
            <a:avLst/>
            <a:gdLst/>
            <a:ahLst/>
            <a:cxnLst/>
            <a:rect l="l" t="t" r="r" b="b"/>
            <a:pathLst>
              <a:path w="741045" h="718820">
                <a:moveTo>
                  <a:pt x="0" y="0"/>
                </a:moveTo>
                <a:lnTo>
                  <a:pt x="503455" y="0"/>
                </a:lnTo>
                <a:lnTo>
                  <a:pt x="503455" y="718614"/>
                </a:lnTo>
                <a:lnTo>
                  <a:pt x="740785" y="718614"/>
                </a:lnTo>
              </a:path>
            </a:pathLst>
          </a:custGeom>
          <a:ln w="9129">
            <a:solidFill>
              <a:srgbClr val="FF0000"/>
            </a:solidFill>
          </a:ln>
        </p:spPr>
        <p:txBody>
          <a:bodyPr wrap="square" lIns="0" tIns="0" rIns="0" bIns="0" rtlCol="0"/>
          <a:lstStyle/>
          <a:p>
            <a:endParaRPr sz="1647"/>
          </a:p>
        </p:txBody>
      </p:sp>
      <p:sp>
        <p:nvSpPr>
          <p:cNvPr id="223" name="object 223"/>
          <p:cNvSpPr/>
          <p:nvPr/>
        </p:nvSpPr>
        <p:spPr>
          <a:xfrm>
            <a:off x="9654956" y="3286651"/>
            <a:ext cx="33128" cy="33128"/>
          </a:xfrm>
          <a:custGeom>
            <a:avLst/>
            <a:gdLst/>
            <a:ahLst/>
            <a:cxnLst/>
            <a:rect l="l" t="t" r="r" b="b"/>
            <a:pathLst>
              <a:path w="36195" h="36195">
                <a:moveTo>
                  <a:pt x="17885" y="0"/>
                </a:moveTo>
                <a:lnTo>
                  <a:pt x="7991" y="0"/>
                </a:lnTo>
                <a:lnTo>
                  <a:pt x="0" y="8112"/>
                </a:lnTo>
                <a:lnTo>
                  <a:pt x="0" y="27886"/>
                </a:lnTo>
                <a:lnTo>
                  <a:pt x="7991" y="35999"/>
                </a:lnTo>
                <a:lnTo>
                  <a:pt x="17885" y="35999"/>
                </a:lnTo>
                <a:lnTo>
                  <a:pt x="24927" y="34577"/>
                </a:lnTo>
                <a:lnTo>
                  <a:pt x="30649" y="30707"/>
                </a:lnTo>
                <a:lnTo>
                  <a:pt x="34492" y="24983"/>
                </a:lnTo>
                <a:lnTo>
                  <a:pt x="35897" y="17999"/>
                </a:lnTo>
                <a:lnTo>
                  <a:pt x="34492" y="11016"/>
                </a:lnTo>
                <a:lnTo>
                  <a:pt x="30649" y="5292"/>
                </a:lnTo>
                <a:lnTo>
                  <a:pt x="24927" y="1422"/>
                </a:lnTo>
                <a:lnTo>
                  <a:pt x="17885" y="0"/>
                </a:lnTo>
                <a:close/>
              </a:path>
            </a:pathLst>
          </a:custGeom>
          <a:solidFill>
            <a:srgbClr val="000000"/>
          </a:solidFill>
        </p:spPr>
        <p:txBody>
          <a:bodyPr wrap="square" lIns="0" tIns="0" rIns="0" bIns="0" rtlCol="0"/>
          <a:lstStyle/>
          <a:p>
            <a:endParaRPr sz="1647"/>
          </a:p>
        </p:txBody>
      </p:sp>
      <p:sp>
        <p:nvSpPr>
          <p:cNvPr id="224" name="object 224"/>
          <p:cNvSpPr/>
          <p:nvPr/>
        </p:nvSpPr>
        <p:spPr>
          <a:xfrm>
            <a:off x="9654956" y="3286651"/>
            <a:ext cx="33128" cy="33128"/>
          </a:xfrm>
          <a:custGeom>
            <a:avLst/>
            <a:gdLst/>
            <a:ahLst/>
            <a:cxnLst/>
            <a:rect l="l" t="t" r="r" b="b"/>
            <a:pathLst>
              <a:path w="36195" h="36195">
                <a:moveTo>
                  <a:pt x="35897" y="17999"/>
                </a:moveTo>
                <a:lnTo>
                  <a:pt x="34492" y="11016"/>
                </a:lnTo>
                <a:lnTo>
                  <a:pt x="30649" y="5292"/>
                </a:lnTo>
                <a:lnTo>
                  <a:pt x="24927" y="1422"/>
                </a:lnTo>
                <a:lnTo>
                  <a:pt x="17885" y="0"/>
                </a:lnTo>
                <a:lnTo>
                  <a:pt x="7991" y="0"/>
                </a:lnTo>
                <a:lnTo>
                  <a:pt x="0" y="8112"/>
                </a:lnTo>
                <a:lnTo>
                  <a:pt x="0" y="17999"/>
                </a:lnTo>
                <a:lnTo>
                  <a:pt x="0" y="27886"/>
                </a:lnTo>
                <a:lnTo>
                  <a:pt x="7991" y="35999"/>
                </a:lnTo>
                <a:lnTo>
                  <a:pt x="17885" y="35999"/>
                </a:lnTo>
                <a:lnTo>
                  <a:pt x="24927" y="34577"/>
                </a:lnTo>
                <a:lnTo>
                  <a:pt x="30649" y="30707"/>
                </a:lnTo>
                <a:lnTo>
                  <a:pt x="34492" y="24983"/>
                </a:lnTo>
                <a:lnTo>
                  <a:pt x="35897" y="17999"/>
                </a:lnTo>
                <a:close/>
              </a:path>
            </a:pathLst>
          </a:custGeom>
          <a:ln w="3175">
            <a:solidFill>
              <a:srgbClr val="000000"/>
            </a:solidFill>
          </a:ln>
        </p:spPr>
        <p:txBody>
          <a:bodyPr wrap="square" lIns="0" tIns="0" rIns="0" bIns="0" rtlCol="0"/>
          <a:lstStyle/>
          <a:p>
            <a:endParaRPr sz="1647"/>
          </a:p>
        </p:txBody>
      </p:sp>
      <p:sp>
        <p:nvSpPr>
          <p:cNvPr id="225" name="object 225"/>
          <p:cNvSpPr/>
          <p:nvPr/>
        </p:nvSpPr>
        <p:spPr>
          <a:xfrm>
            <a:off x="6462736" y="5078993"/>
            <a:ext cx="33128" cy="33128"/>
          </a:xfrm>
          <a:custGeom>
            <a:avLst/>
            <a:gdLst/>
            <a:ahLst/>
            <a:cxnLst/>
            <a:rect l="l" t="t" r="r" b="b"/>
            <a:pathLst>
              <a:path w="36194" h="36195">
                <a:moveTo>
                  <a:pt x="17885" y="0"/>
                </a:moveTo>
                <a:lnTo>
                  <a:pt x="7991" y="0"/>
                </a:lnTo>
                <a:lnTo>
                  <a:pt x="0" y="8049"/>
                </a:lnTo>
                <a:lnTo>
                  <a:pt x="0" y="27886"/>
                </a:lnTo>
                <a:lnTo>
                  <a:pt x="7991" y="35935"/>
                </a:lnTo>
                <a:lnTo>
                  <a:pt x="17885" y="35935"/>
                </a:lnTo>
                <a:lnTo>
                  <a:pt x="24927" y="34523"/>
                </a:lnTo>
                <a:lnTo>
                  <a:pt x="30649" y="30672"/>
                </a:lnTo>
                <a:lnTo>
                  <a:pt x="34492" y="24962"/>
                </a:lnTo>
                <a:lnTo>
                  <a:pt x="35897" y="17974"/>
                </a:lnTo>
                <a:lnTo>
                  <a:pt x="34492" y="10978"/>
                </a:lnTo>
                <a:lnTo>
                  <a:pt x="30649" y="5265"/>
                </a:lnTo>
                <a:lnTo>
                  <a:pt x="24927" y="1412"/>
                </a:lnTo>
                <a:lnTo>
                  <a:pt x="17885" y="0"/>
                </a:lnTo>
                <a:close/>
              </a:path>
            </a:pathLst>
          </a:custGeom>
          <a:solidFill>
            <a:srgbClr val="FF0000"/>
          </a:solidFill>
        </p:spPr>
        <p:txBody>
          <a:bodyPr wrap="square" lIns="0" tIns="0" rIns="0" bIns="0" rtlCol="0"/>
          <a:lstStyle/>
          <a:p>
            <a:endParaRPr sz="1647"/>
          </a:p>
        </p:txBody>
      </p:sp>
      <p:sp>
        <p:nvSpPr>
          <p:cNvPr id="226" name="object 226"/>
          <p:cNvSpPr/>
          <p:nvPr/>
        </p:nvSpPr>
        <p:spPr>
          <a:xfrm>
            <a:off x="6462736" y="5078993"/>
            <a:ext cx="33128" cy="33128"/>
          </a:xfrm>
          <a:custGeom>
            <a:avLst/>
            <a:gdLst/>
            <a:ahLst/>
            <a:cxnLst/>
            <a:rect l="l" t="t" r="r" b="b"/>
            <a:pathLst>
              <a:path w="36194" h="36195">
                <a:moveTo>
                  <a:pt x="35897" y="17974"/>
                </a:moveTo>
                <a:lnTo>
                  <a:pt x="34492" y="10978"/>
                </a:lnTo>
                <a:lnTo>
                  <a:pt x="30649" y="5265"/>
                </a:lnTo>
                <a:lnTo>
                  <a:pt x="24927" y="1412"/>
                </a:lnTo>
                <a:lnTo>
                  <a:pt x="17885" y="0"/>
                </a:lnTo>
                <a:lnTo>
                  <a:pt x="7991" y="0"/>
                </a:lnTo>
                <a:lnTo>
                  <a:pt x="0" y="8049"/>
                </a:lnTo>
                <a:lnTo>
                  <a:pt x="0" y="17974"/>
                </a:lnTo>
                <a:lnTo>
                  <a:pt x="0" y="27886"/>
                </a:lnTo>
                <a:lnTo>
                  <a:pt x="7991" y="35935"/>
                </a:lnTo>
                <a:lnTo>
                  <a:pt x="17885" y="35935"/>
                </a:lnTo>
                <a:lnTo>
                  <a:pt x="24927" y="34523"/>
                </a:lnTo>
                <a:lnTo>
                  <a:pt x="30649" y="30672"/>
                </a:lnTo>
                <a:lnTo>
                  <a:pt x="34492" y="24962"/>
                </a:lnTo>
                <a:lnTo>
                  <a:pt x="35897" y="17974"/>
                </a:lnTo>
                <a:close/>
              </a:path>
            </a:pathLst>
          </a:custGeom>
          <a:ln w="3175">
            <a:solidFill>
              <a:srgbClr val="000000"/>
            </a:solidFill>
          </a:ln>
        </p:spPr>
        <p:txBody>
          <a:bodyPr wrap="square" lIns="0" tIns="0" rIns="0" bIns="0" rtlCol="0"/>
          <a:lstStyle/>
          <a:p>
            <a:endParaRPr sz="1647"/>
          </a:p>
        </p:txBody>
      </p:sp>
      <p:sp>
        <p:nvSpPr>
          <p:cNvPr id="227" name="object 227"/>
          <p:cNvSpPr/>
          <p:nvPr/>
        </p:nvSpPr>
        <p:spPr>
          <a:xfrm>
            <a:off x="7055066" y="5144773"/>
            <a:ext cx="33128" cy="33128"/>
          </a:xfrm>
          <a:custGeom>
            <a:avLst/>
            <a:gdLst/>
            <a:ahLst/>
            <a:cxnLst/>
            <a:rect l="l" t="t" r="r" b="b"/>
            <a:pathLst>
              <a:path w="36195" h="36195">
                <a:moveTo>
                  <a:pt x="18012" y="0"/>
                </a:moveTo>
                <a:lnTo>
                  <a:pt x="10970" y="1410"/>
                </a:lnTo>
                <a:lnTo>
                  <a:pt x="5248" y="5258"/>
                </a:lnTo>
                <a:lnTo>
                  <a:pt x="1405" y="10967"/>
                </a:lnTo>
                <a:lnTo>
                  <a:pt x="0" y="17961"/>
                </a:lnTo>
                <a:lnTo>
                  <a:pt x="1405" y="24955"/>
                </a:lnTo>
                <a:lnTo>
                  <a:pt x="5248" y="30664"/>
                </a:lnTo>
                <a:lnTo>
                  <a:pt x="10970" y="34512"/>
                </a:lnTo>
                <a:lnTo>
                  <a:pt x="18012" y="35923"/>
                </a:lnTo>
                <a:lnTo>
                  <a:pt x="25000" y="34512"/>
                </a:lnTo>
                <a:lnTo>
                  <a:pt x="30728" y="30664"/>
                </a:lnTo>
                <a:lnTo>
                  <a:pt x="34601" y="24955"/>
                </a:lnTo>
                <a:lnTo>
                  <a:pt x="36024" y="17961"/>
                </a:lnTo>
                <a:lnTo>
                  <a:pt x="34601" y="10967"/>
                </a:lnTo>
                <a:lnTo>
                  <a:pt x="30728" y="5258"/>
                </a:lnTo>
                <a:lnTo>
                  <a:pt x="25000" y="1410"/>
                </a:lnTo>
                <a:lnTo>
                  <a:pt x="18012" y="0"/>
                </a:lnTo>
                <a:close/>
              </a:path>
            </a:pathLst>
          </a:custGeom>
          <a:solidFill>
            <a:srgbClr val="FF0000"/>
          </a:solidFill>
        </p:spPr>
        <p:txBody>
          <a:bodyPr wrap="square" lIns="0" tIns="0" rIns="0" bIns="0" rtlCol="0"/>
          <a:lstStyle/>
          <a:p>
            <a:endParaRPr sz="1647"/>
          </a:p>
        </p:txBody>
      </p:sp>
      <p:sp>
        <p:nvSpPr>
          <p:cNvPr id="228" name="object 228"/>
          <p:cNvSpPr/>
          <p:nvPr/>
        </p:nvSpPr>
        <p:spPr>
          <a:xfrm>
            <a:off x="7055066" y="5144773"/>
            <a:ext cx="33128" cy="33128"/>
          </a:xfrm>
          <a:custGeom>
            <a:avLst/>
            <a:gdLst/>
            <a:ahLst/>
            <a:cxnLst/>
            <a:rect l="l" t="t" r="r" b="b"/>
            <a:pathLst>
              <a:path w="36195" h="36195">
                <a:moveTo>
                  <a:pt x="36024" y="17961"/>
                </a:moveTo>
                <a:lnTo>
                  <a:pt x="34601" y="10967"/>
                </a:lnTo>
                <a:lnTo>
                  <a:pt x="30728" y="5258"/>
                </a:lnTo>
                <a:lnTo>
                  <a:pt x="25000" y="1410"/>
                </a:lnTo>
                <a:lnTo>
                  <a:pt x="18012" y="0"/>
                </a:lnTo>
                <a:lnTo>
                  <a:pt x="10970" y="1410"/>
                </a:lnTo>
                <a:lnTo>
                  <a:pt x="5248" y="5258"/>
                </a:lnTo>
                <a:lnTo>
                  <a:pt x="1405" y="10967"/>
                </a:lnTo>
                <a:lnTo>
                  <a:pt x="0" y="17961"/>
                </a:lnTo>
                <a:lnTo>
                  <a:pt x="1405" y="24955"/>
                </a:lnTo>
                <a:lnTo>
                  <a:pt x="5248" y="30664"/>
                </a:lnTo>
                <a:lnTo>
                  <a:pt x="10970" y="34512"/>
                </a:lnTo>
                <a:lnTo>
                  <a:pt x="18012" y="35923"/>
                </a:lnTo>
                <a:lnTo>
                  <a:pt x="25000" y="34512"/>
                </a:lnTo>
                <a:lnTo>
                  <a:pt x="30728" y="30664"/>
                </a:lnTo>
                <a:lnTo>
                  <a:pt x="34601" y="24955"/>
                </a:lnTo>
                <a:lnTo>
                  <a:pt x="36024" y="17961"/>
                </a:lnTo>
                <a:close/>
              </a:path>
            </a:pathLst>
          </a:custGeom>
          <a:ln w="3175">
            <a:solidFill>
              <a:srgbClr val="000000"/>
            </a:solidFill>
          </a:ln>
        </p:spPr>
        <p:txBody>
          <a:bodyPr wrap="square" lIns="0" tIns="0" rIns="0" bIns="0" rtlCol="0"/>
          <a:lstStyle/>
          <a:p>
            <a:endParaRPr sz="1647"/>
          </a:p>
        </p:txBody>
      </p:sp>
      <p:sp>
        <p:nvSpPr>
          <p:cNvPr id="229" name="object 229"/>
          <p:cNvSpPr/>
          <p:nvPr/>
        </p:nvSpPr>
        <p:spPr>
          <a:xfrm>
            <a:off x="7186721" y="5210542"/>
            <a:ext cx="33128" cy="33128"/>
          </a:xfrm>
          <a:custGeom>
            <a:avLst/>
            <a:gdLst/>
            <a:ahLst/>
            <a:cxnLst/>
            <a:rect l="l" t="t" r="r" b="b"/>
            <a:pathLst>
              <a:path w="36195" h="36195">
                <a:moveTo>
                  <a:pt x="27906" y="0"/>
                </a:moveTo>
                <a:lnTo>
                  <a:pt x="18012" y="0"/>
                </a:lnTo>
                <a:lnTo>
                  <a:pt x="10970" y="1410"/>
                </a:lnTo>
                <a:lnTo>
                  <a:pt x="5248" y="5258"/>
                </a:lnTo>
                <a:lnTo>
                  <a:pt x="1405" y="10967"/>
                </a:lnTo>
                <a:lnTo>
                  <a:pt x="0" y="17961"/>
                </a:lnTo>
                <a:lnTo>
                  <a:pt x="1405" y="24955"/>
                </a:lnTo>
                <a:lnTo>
                  <a:pt x="5248" y="30664"/>
                </a:lnTo>
                <a:lnTo>
                  <a:pt x="10970" y="34512"/>
                </a:lnTo>
                <a:lnTo>
                  <a:pt x="18012" y="35923"/>
                </a:lnTo>
                <a:lnTo>
                  <a:pt x="27906" y="35923"/>
                </a:lnTo>
                <a:lnTo>
                  <a:pt x="35897" y="27886"/>
                </a:lnTo>
                <a:lnTo>
                  <a:pt x="35897" y="8036"/>
                </a:lnTo>
                <a:lnTo>
                  <a:pt x="27906" y="0"/>
                </a:lnTo>
                <a:close/>
              </a:path>
            </a:pathLst>
          </a:custGeom>
          <a:solidFill>
            <a:srgbClr val="FF0000"/>
          </a:solidFill>
        </p:spPr>
        <p:txBody>
          <a:bodyPr wrap="square" lIns="0" tIns="0" rIns="0" bIns="0" rtlCol="0"/>
          <a:lstStyle/>
          <a:p>
            <a:endParaRPr sz="1647"/>
          </a:p>
        </p:txBody>
      </p:sp>
      <p:sp>
        <p:nvSpPr>
          <p:cNvPr id="230" name="object 230"/>
          <p:cNvSpPr/>
          <p:nvPr/>
        </p:nvSpPr>
        <p:spPr>
          <a:xfrm>
            <a:off x="7186721" y="5210542"/>
            <a:ext cx="33128" cy="33128"/>
          </a:xfrm>
          <a:custGeom>
            <a:avLst/>
            <a:gdLst/>
            <a:ahLst/>
            <a:cxnLst/>
            <a:rect l="l" t="t" r="r" b="b"/>
            <a:pathLst>
              <a:path w="36195" h="36195">
                <a:moveTo>
                  <a:pt x="35897" y="17961"/>
                </a:moveTo>
                <a:lnTo>
                  <a:pt x="35897" y="8036"/>
                </a:lnTo>
                <a:lnTo>
                  <a:pt x="27906" y="0"/>
                </a:lnTo>
                <a:lnTo>
                  <a:pt x="18012" y="0"/>
                </a:lnTo>
                <a:lnTo>
                  <a:pt x="10970" y="1410"/>
                </a:lnTo>
                <a:lnTo>
                  <a:pt x="5248" y="5258"/>
                </a:lnTo>
                <a:lnTo>
                  <a:pt x="1405" y="10967"/>
                </a:lnTo>
                <a:lnTo>
                  <a:pt x="0" y="17961"/>
                </a:lnTo>
                <a:lnTo>
                  <a:pt x="1405" y="24955"/>
                </a:lnTo>
                <a:lnTo>
                  <a:pt x="5248" y="30664"/>
                </a:lnTo>
                <a:lnTo>
                  <a:pt x="10970" y="34512"/>
                </a:lnTo>
                <a:lnTo>
                  <a:pt x="18012" y="35923"/>
                </a:lnTo>
                <a:lnTo>
                  <a:pt x="27906" y="35923"/>
                </a:lnTo>
                <a:lnTo>
                  <a:pt x="35897" y="27886"/>
                </a:lnTo>
                <a:lnTo>
                  <a:pt x="35897" y="17961"/>
                </a:lnTo>
                <a:close/>
              </a:path>
            </a:pathLst>
          </a:custGeom>
          <a:ln w="3175">
            <a:solidFill>
              <a:srgbClr val="000000"/>
            </a:solidFill>
          </a:ln>
        </p:spPr>
        <p:txBody>
          <a:bodyPr wrap="square" lIns="0" tIns="0" rIns="0" bIns="0" rtlCol="0"/>
          <a:lstStyle/>
          <a:p>
            <a:endParaRPr sz="1647"/>
          </a:p>
        </p:txBody>
      </p:sp>
      <p:sp>
        <p:nvSpPr>
          <p:cNvPr id="231" name="object 231"/>
          <p:cNvSpPr/>
          <p:nvPr/>
        </p:nvSpPr>
        <p:spPr>
          <a:xfrm>
            <a:off x="7318375" y="5276312"/>
            <a:ext cx="33128" cy="33128"/>
          </a:xfrm>
          <a:custGeom>
            <a:avLst/>
            <a:gdLst/>
            <a:ahLst/>
            <a:cxnLst/>
            <a:rect l="l" t="t" r="r" b="b"/>
            <a:pathLst>
              <a:path w="36195" h="36195">
                <a:moveTo>
                  <a:pt x="17885" y="0"/>
                </a:moveTo>
                <a:lnTo>
                  <a:pt x="7991" y="0"/>
                </a:lnTo>
                <a:lnTo>
                  <a:pt x="0" y="8049"/>
                </a:lnTo>
                <a:lnTo>
                  <a:pt x="0" y="27886"/>
                </a:lnTo>
                <a:lnTo>
                  <a:pt x="7991" y="35935"/>
                </a:lnTo>
                <a:lnTo>
                  <a:pt x="17885" y="35935"/>
                </a:lnTo>
                <a:lnTo>
                  <a:pt x="24927" y="34523"/>
                </a:lnTo>
                <a:lnTo>
                  <a:pt x="30649" y="30670"/>
                </a:lnTo>
                <a:lnTo>
                  <a:pt x="34492" y="24957"/>
                </a:lnTo>
                <a:lnTo>
                  <a:pt x="35897" y="17961"/>
                </a:lnTo>
                <a:lnTo>
                  <a:pt x="34492" y="10973"/>
                </a:lnTo>
                <a:lnTo>
                  <a:pt x="30649" y="5263"/>
                </a:lnTo>
                <a:lnTo>
                  <a:pt x="24927" y="1412"/>
                </a:lnTo>
                <a:lnTo>
                  <a:pt x="17885" y="0"/>
                </a:lnTo>
                <a:close/>
              </a:path>
            </a:pathLst>
          </a:custGeom>
          <a:solidFill>
            <a:srgbClr val="FF0000"/>
          </a:solidFill>
        </p:spPr>
        <p:txBody>
          <a:bodyPr wrap="square" lIns="0" tIns="0" rIns="0" bIns="0" rtlCol="0"/>
          <a:lstStyle/>
          <a:p>
            <a:endParaRPr sz="1647"/>
          </a:p>
        </p:txBody>
      </p:sp>
      <p:sp>
        <p:nvSpPr>
          <p:cNvPr id="232" name="object 232"/>
          <p:cNvSpPr/>
          <p:nvPr/>
        </p:nvSpPr>
        <p:spPr>
          <a:xfrm>
            <a:off x="7318375" y="5276312"/>
            <a:ext cx="33128" cy="33128"/>
          </a:xfrm>
          <a:custGeom>
            <a:avLst/>
            <a:gdLst/>
            <a:ahLst/>
            <a:cxnLst/>
            <a:rect l="l" t="t" r="r" b="b"/>
            <a:pathLst>
              <a:path w="36195" h="36195">
                <a:moveTo>
                  <a:pt x="35897" y="17961"/>
                </a:moveTo>
                <a:lnTo>
                  <a:pt x="34492" y="10973"/>
                </a:lnTo>
                <a:lnTo>
                  <a:pt x="30649" y="5263"/>
                </a:lnTo>
                <a:lnTo>
                  <a:pt x="24927" y="1412"/>
                </a:lnTo>
                <a:lnTo>
                  <a:pt x="17885" y="0"/>
                </a:lnTo>
                <a:lnTo>
                  <a:pt x="7991" y="0"/>
                </a:lnTo>
                <a:lnTo>
                  <a:pt x="0" y="8049"/>
                </a:lnTo>
                <a:lnTo>
                  <a:pt x="0" y="17961"/>
                </a:lnTo>
                <a:lnTo>
                  <a:pt x="0" y="27886"/>
                </a:lnTo>
                <a:lnTo>
                  <a:pt x="7991" y="35935"/>
                </a:lnTo>
                <a:lnTo>
                  <a:pt x="17885" y="35935"/>
                </a:lnTo>
                <a:lnTo>
                  <a:pt x="24927" y="34523"/>
                </a:lnTo>
                <a:lnTo>
                  <a:pt x="30649" y="30670"/>
                </a:lnTo>
                <a:lnTo>
                  <a:pt x="34492" y="24957"/>
                </a:lnTo>
                <a:lnTo>
                  <a:pt x="35897" y="17961"/>
                </a:lnTo>
                <a:close/>
              </a:path>
            </a:pathLst>
          </a:custGeom>
          <a:ln w="3175">
            <a:solidFill>
              <a:srgbClr val="000000"/>
            </a:solidFill>
          </a:ln>
        </p:spPr>
        <p:txBody>
          <a:bodyPr wrap="square" lIns="0" tIns="0" rIns="0" bIns="0" rtlCol="0"/>
          <a:lstStyle/>
          <a:p>
            <a:endParaRPr sz="1647"/>
          </a:p>
        </p:txBody>
      </p:sp>
      <p:sp>
        <p:nvSpPr>
          <p:cNvPr id="233" name="object 233"/>
          <p:cNvSpPr/>
          <p:nvPr/>
        </p:nvSpPr>
        <p:spPr>
          <a:xfrm>
            <a:off x="6462734" y="3303124"/>
            <a:ext cx="0" cy="1562235"/>
          </a:xfrm>
          <a:custGeom>
            <a:avLst/>
            <a:gdLst/>
            <a:ahLst/>
            <a:cxnLst/>
            <a:rect l="l" t="t" r="r" b="b"/>
            <a:pathLst>
              <a:path h="1706879">
                <a:moveTo>
                  <a:pt x="0" y="0"/>
                </a:moveTo>
                <a:lnTo>
                  <a:pt x="0" y="1706792"/>
                </a:lnTo>
              </a:path>
            </a:pathLst>
          </a:custGeom>
          <a:ln w="9132">
            <a:solidFill>
              <a:srgbClr val="000000"/>
            </a:solidFill>
          </a:ln>
        </p:spPr>
        <p:txBody>
          <a:bodyPr wrap="square" lIns="0" tIns="0" rIns="0" bIns="0" rtlCol="0"/>
          <a:lstStyle/>
          <a:p>
            <a:endParaRPr sz="1647"/>
          </a:p>
        </p:txBody>
      </p:sp>
      <p:sp>
        <p:nvSpPr>
          <p:cNvPr id="234" name="object 234"/>
          <p:cNvSpPr/>
          <p:nvPr/>
        </p:nvSpPr>
        <p:spPr>
          <a:xfrm>
            <a:off x="8025873" y="3303124"/>
            <a:ext cx="0" cy="2187013"/>
          </a:xfrm>
          <a:custGeom>
            <a:avLst/>
            <a:gdLst/>
            <a:ahLst/>
            <a:cxnLst/>
            <a:rect l="l" t="t" r="r" b="b"/>
            <a:pathLst>
              <a:path h="2389504">
                <a:moveTo>
                  <a:pt x="0" y="0"/>
                </a:moveTo>
                <a:lnTo>
                  <a:pt x="0" y="2389433"/>
                </a:lnTo>
              </a:path>
            </a:pathLst>
          </a:custGeom>
          <a:ln w="9132">
            <a:solidFill>
              <a:srgbClr val="000000"/>
            </a:solidFill>
          </a:ln>
        </p:spPr>
        <p:txBody>
          <a:bodyPr wrap="square" lIns="0" tIns="0" rIns="0" bIns="0" rtlCol="0"/>
          <a:lstStyle/>
          <a:p>
            <a:endParaRPr sz="1647"/>
          </a:p>
        </p:txBody>
      </p:sp>
      <p:sp>
        <p:nvSpPr>
          <p:cNvPr id="235" name="object 235"/>
          <p:cNvSpPr/>
          <p:nvPr/>
        </p:nvSpPr>
        <p:spPr>
          <a:xfrm>
            <a:off x="9671324" y="3303124"/>
            <a:ext cx="0" cy="1562235"/>
          </a:xfrm>
          <a:custGeom>
            <a:avLst/>
            <a:gdLst/>
            <a:ahLst/>
            <a:cxnLst/>
            <a:rect l="l" t="t" r="r" b="b"/>
            <a:pathLst>
              <a:path h="1706879">
                <a:moveTo>
                  <a:pt x="0" y="0"/>
                </a:moveTo>
                <a:lnTo>
                  <a:pt x="0" y="1706792"/>
                </a:lnTo>
              </a:path>
            </a:pathLst>
          </a:custGeom>
          <a:ln w="9132">
            <a:solidFill>
              <a:srgbClr val="000000"/>
            </a:solidFill>
          </a:ln>
        </p:spPr>
        <p:txBody>
          <a:bodyPr wrap="square" lIns="0" tIns="0" rIns="0" bIns="0" rtlCol="0"/>
          <a:lstStyle/>
          <a:p>
            <a:endParaRPr sz="1647"/>
          </a:p>
        </p:txBody>
      </p:sp>
      <p:sp>
        <p:nvSpPr>
          <p:cNvPr id="236" name="object 236"/>
          <p:cNvSpPr/>
          <p:nvPr/>
        </p:nvSpPr>
        <p:spPr>
          <a:xfrm>
            <a:off x="6446250" y="3270292"/>
            <a:ext cx="33128" cy="33128"/>
          </a:xfrm>
          <a:custGeom>
            <a:avLst/>
            <a:gdLst/>
            <a:ahLst/>
            <a:cxnLst/>
            <a:rect l="l" t="t" r="r" b="b"/>
            <a:pathLst>
              <a:path w="36194" h="36195">
                <a:moveTo>
                  <a:pt x="27906" y="0"/>
                </a:moveTo>
                <a:lnTo>
                  <a:pt x="7991" y="0"/>
                </a:lnTo>
                <a:lnTo>
                  <a:pt x="0" y="7985"/>
                </a:lnTo>
                <a:lnTo>
                  <a:pt x="0" y="17872"/>
                </a:lnTo>
                <a:lnTo>
                  <a:pt x="1405" y="24909"/>
                </a:lnTo>
                <a:lnTo>
                  <a:pt x="5248" y="30627"/>
                </a:lnTo>
                <a:lnTo>
                  <a:pt x="10970" y="34468"/>
                </a:lnTo>
                <a:lnTo>
                  <a:pt x="18012" y="35872"/>
                </a:lnTo>
                <a:lnTo>
                  <a:pt x="27906" y="35872"/>
                </a:lnTo>
                <a:lnTo>
                  <a:pt x="35897" y="27886"/>
                </a:lnTo>
                <a:lnTo>
                  <a:pt x="35897" y="7985"/>
                </a:lnTo>
                <a:lnTo>
                  <a:pt x="27906" y="0"/>
                </a:lnTo>
                <a:close/>
              </a:path>
            </a:pathLst>
          </a:custGeom>
          <a:solidFill>
            <a:srgbClr val="000000"/>
          </a:solidFill>
        </p:spPr>
        <p:txBody>
          <a:bodyPr wrap="square" lIns="0" tIns="0" rIns="0" bIns="0" rtlCol="0"/>
          <a:lstStyle/>
          <a:p>
            <a:endParaRPr sz="1647"/>
          </a:p>
        </p:txBody>
      </p:sp>
      <p:sp>
        <p:nvSpPr>
          <p:cNvPr id="237" name="object 237"/>
          <p:cNvSpPr/>
          <p:nvPr/>
        </p:nvSpPr>
        <p:spPr>
          <a:xfrm>
            <a:off x="6446250" y="3270292"/>
            <a:ext cx="33128" cy="33128"/>
          </a:xfrm>
          <a:custGeom>
            <a:avLst/>
            <a:gdLst/>
            <a:ahLst/>
            <a:cxnLst/>
            <a:rect l="l" t="t" r="r" b="b"/>
            <a:pathLst>
              <a:path w="36194" h="36195">
                <a:moveTo>
                  <a:pt x="35897" y="17872"/>
                </a:moveTo>
                <a:lnTo>
                  <a:pt x="35897" y="7985"/>
                </a:lnTo>
                <a:lnTo>
                  <a:pt x="27906" y="0"/>
                </a:lnTo>
                <a:lnTo>
                  <a:pt x="18012" y="0"/>
                </a:lnTo>
                <a:lnTo>
                  <a:pt x="7991" y="0"/>
                </a:lnTo>
                <a:lnTo>
                  <a:pt x="0" y="7985"/>
                </a:lnTo>
                <a:lnTo>
                  <a:pt x="0" y="17872"/>
                </a:lnTo>
                <a:lnTo>
                  <a:pt x="1405" y="24909"/>
                </a:lnTo>
                <a:lnTo>
                  <a:pt x="5248" y="30627"/>
                </a:lnTo>
                <a:lnTo>
                  <a:pt x="10970" y="34468"/>
                </a:lnTo>
                <a:lnTo>
                  <a:pt x="18012" y="35872"/>
                </a:lnTo>
                <a:lnTo>
                  <a:pt x="27906" y="35872"/>
                </a:lnTo>
                <a:lnTo>
                  <a:pt x="35897" y="27886"/>
                </a:lnTo>
                <a:lnTo>
                  <a:pt x="35897" y="17872"/>
                </a:lnTo>
                <a:close/>
              </a:path>
            </a:pathLst>
          </a:custGeom>
          <a:ln w="3175">
            <a:solidFill>
              <a:srgbClr val="000000"/>
            </a:solidFill>
          </a:ln>
        </p:spPr>
        <p:txBody>
          <a:bodyPr wrap="square" lIns="0" tIns="0" rIns="0" bIns="0" rtlCol="0"/>
          <a:lstStyle/>
          <a:p>
            <a:endParaRPr sz="1647"/>
          </a:p>
        </p:txBody>
      </p:sp>
      <p:sp>
        <p:nvSpPr>
          <p:cNvPr id="238" name="object 238"/>
          <p:cNvSpPr/>
          <p:nvPr/>
        </p:nvSpPr>
        <p:spPr>
          <a:xfrm>
            <a:off x="8009504" y="3286651"/>
            <a:ext cx="33128" cy="33128"/>
          </a:xfrm>
          <a:custGeom>
            <a:avLst/>
            <a:gdLst/>
            <a:ahLst/>
            <a:cxnLst/>
            <a:rect l="l" t="t" r="r" b="b"/>
            <a:pathLst>
              <a:path w="36195" h="36195">
                <a:moveTo>
                  <a:pt x="17885" y="0"/>
                </a:moveTo>
                <a:lnTo>
                  <a:pt x="7991" y="0"/>
                </a:lnTo>
                <a:lnTo>
                  <a:pt x="0" y="8112"/>
                </a:lnTo>
                <a:lnTo>
                  <a:pt x="0" y="27886"/>
                </a:lnTo>
                <a:lnTo>
                  <a:pt x="7991" y="35999"/>
                </a:lnTo>
                <a:lnTo>
                  <a:pt x="17885" y="35999"/>
                </a:lnTo>
                <a:lnTo>
                  <a:pt x="24927" y="34577"/>
                </a:lnTo>
                <a:lnTo>
                  <a:pt x="30649" y="30707"/>
                </a:lnTo>
                <a:lnTo>
                  <a:pt x="34492" y="24983"/>
                </a:lnTo>
                <a:lnTo>
                  <a:pt x="35897" y="17999"/>
                </a:lnTo>
                <a:lnTo>
                  <a:pt x="34492" y="11016"/>
                </a:lnTo>
                <a:lnTo>
                  <a:pt x="30649" y="5292"/>
                </a:lnTo>
                <a:lnTo>
                  <a:pt x="24927" y="1422"/>
                </a:lnTo>
                <a:lnTo>
                  <a:pt x="17885" y="0"/>
                </a:lnTo>
                <a:close/>
              </a:path>
            </a:pathLst>
          </a:custGeom>
          <a:solidFill>
            <a:srgbClr val="000000"/>
          </a:solidFill>
        </p:spPr>
        <p:txBody>
          <a:bodyPr wrap="square" lIns="0" tIns="0" rIns="0" bIns="0" rtlCol="0"/>
          <a:lstStyle/>
          <a:p>
            <a:endParaRPr sz="1647"/>
          </a:p>
        </p:txBody>
      </p:sp>
      <p:sp>
        <p:nvSpPr>
          <p:cNvPr id="239" name="object 239"/>
          <p:cNvSpPr/>
          <p:nvPr/>
        </p:nvSpPr>
        <p:spPr>
          <a:xfrm>
            <a:off x="8009504" y="3286651"/>
            <a:ext cx="33128" cy="33128"/>
          </a:xfrm>
          <a:custGeom>
            <a:avLst/>
            <a:gdLst/>
            <a:ahLst/>
            <a:cxnLst/>
            <a:rect l="l" t="t" r="r" b="b"/>
            <a:pathLst>
              <a:path w="36195" h="36195">
                <a:moveTo>
                  <a:pt x="35897" y="17999"/>
                </a:moveTo>
                <a:lnTo>
                  <a:pt x="34492" y="11016"/>
                </a:lnTo>
                <a:lnTo>
                  <a:pt x="30649" y="5292"/>
                </a:lnTo>
                <a:lnTo>
                  <a:pt x="24927" y="1422"/>
                </a:lnTo>
                <a:lnTo>
                  <a:pt x="17885" y="0"/>
                </a:lnTo>
                <a:lnTo>
                  <a:pt x="7991" y="0"/>
                </a:lnTo>
                <a:lnTo>
                  <a:pt x="0" y="8112"/>
                </a:lnTo>
                <a:lnTo>
                  <a:pt x="0" y="17999"/>
                </a:lnTo>
                <a:lnTo>
                  <a:pt x="0" y="27886"/>
                </a:lnTo>
                <a:lnTo>
                  <a:pt x="7991" y="35999"/>
                </a:lnTo>
                <a:lnTo>
                  <a:pt x="17885" y="35999"/>
                </a:lnTo>
                <a:lnTo>
                  <a:pt x="24927" y="34577"/>
                </a:lnTo>
                <a:lnTo>
                  <a:pt x="30649" y="30707"/>
                </a:lnTo>
                <a:lnTo>
                  <a:pt x="34492" y="24983"/>
                </a:lnTo>
                <a:lnTo>
                  <a:pt x="35897" y="17999"/>
                </a:lnTo>
                <a:close/>
              </a:path>
            </a:pathLst>
          </a:custGeom>
          <a:ln w="3175">
            <a:solidFill>
              <a:srgbClr val="000000"/>
            </a:solidFill>
          </a:ln>
        </p:spPr>
        <p:txBody>
          <a:bodyPr wrap="square" lIns="0" tIns="0" rIns="0" bIns="0" rtlCol="0"/>
          <a:lstStyle/>
          <a:p>
            <a:endParaRPr sz="1647"/>
          </a:p>
        </p:txBody>
      </p:sp>
      <p:sp>
        <p:nvSpPr>
          <p:cNvPr id="240" name="object 240"/>
          <p:cNvSpPr/>
          <p:nvPr/>
        </p:nvSpPr>
        <p:spPr>
          <a:xfrm>
            <a:off x="6462735" y="4865278"/>
            <a:ext cx="1398921" cy="625359"/>
          </a:xfrm>
          <a:custGeom>
            <a:avLst/>
            <a:gdLst/>
            <a:ahLst/>
            <a:cxnLst/>
            <a:rect l="l" t="t" r="r" b="b"/>
            <a:pathLst>
              <a:path w="1528445" h="683260">
                <a:moveTo>
                  <a:pt x="0" y="0"/>
                </a:moveTo>
                <a:lnTo>
                  <a:pt x="0" y="179615"/>
                </a:lnTo>
                <a:lnTo>
                  <a:pt x="1528124" y="179615"/>
                </a:lnTo>
                <a:lnTo>
                  <a:pt x="1528124" y="682640"/>
                </a:lnTo>
              </a:path>
            </a:pathLst>
          </a:custGeom>
          <a:ln w="9127">
            <a:solidFill>
              <a:srgbClr val="000000"/>
            </a:solidFill>
          </a:ln>
        </p:spPr>
        <p:txBody>
          <a:bodyPr wrap="square" lIns="0" tIns="0" rIns="0" bIns="0" rtlCol="0"/>
          <a:lstStyle/>
          <a:p>
            <a:endParaRPr sz="1647"/>
          </a:p>
        </p:txBody>
      </p:sp>
      <p:sp>
        <p:nvSpPr>
          <p:cNvPr id="241" name="object 241"/>
          <p:cNvSpPr/>
          <p:nvPr/>
        </p:nvSpPr>
        <p:spPr>
          <a:xfrm>
            <a:off x="8190499" y="5029675"/>
            <a:ext cx="1480869" cy="460882"/>
          </a:xfrm>
          <a:custGeom>
            <a:avLst/>
            <a:gdLst/>
            <a:ahLst/>
            <a:cxnLst/>
            <a:rect l="l" t="t" r="r" b="b"/>
            <a:pathLst>
              <a:path w="1617979" h="503554">
                <a:moveTo>
                  <a:pt x="0" y="503025"/>
                </a:moveTo>
                <a:lnTo>
                  <a:pt x="0" y="0"/>
                </a:lnTo>
                <a:lnTo>
                  <a:pt x="1617932" y="0"/>
                </a:lnTo>
              </a:path>
            </a:pathLst>
          </a:custGeom>
          <a:ln w="9127">
            <a:solidFill>
              <a:srgbClr val="000000"/>
            </a:solidFill>
          </a:ln>
        </p:spPr>
        <p:txBody>
          <a:bodyPr wrap="square" lIns="0" tIns="0" rIns="0" bIns="0" rtlCol="0"/>
          <a:lstStyle/>
          <a:p>
            <a:endParaRPr sz="1647"/>
          </a:p>
        </p:txBody>
      </p:sp>
      <p:sp>
        <p:nvSpPr>
          <p:cNvPr id="242" name="object 242"/>
          <p:cNvSpPr/>
          <p:nvPr/>
        </p:nvSpPr>
        <p:spPr>
          <a:xfrm>
            <a:off x="9671324" y="4865279"/>
            <a:ext cx="0" cy="164477"/>
          </a:xfrm>
          <a:custGeom>
            <a:avLst/>
            <a:gdLst/>
            <a:ahLst/>
            <a:cxnLst/>
            <a:rect l="l" t="t" r="r" b="b"/>
            <a:pathLst>
              <a:path h="179704">
                <a:moveTo>
                  <a:pt x="0" y="179615"/>
                </a:moveTo>
                <a:lnTo>
                  <a:pt x="0" y="0"/>
                </a:lnTo>
              </a:path>
            </a:pathLst>
          </a:custGeom>
          <a:ln w="9132">
            <a:solidFill>
              <a:srgbClr val="000000"/>
            </a:solidFill>
          </a:ln>
        </p:spPr>
        <p:txBody>
          <a:bodyPr wrap="square" lIns="0" tIns="0" rIns="0" bIns="0" rtlCol="0"/>
          <a:lstStyle/>
          <a:p>
            <a:endParaRPr sz="1647"/>
          </a:p>
        </p:txBody>
      </p:sp>
      <p:sp>
        <p:nvSpPr>
          <p:cNvPr id="243" name="object 243"/>
          <p:cNvSpPr/>
          <p:nvPr/>
        </p:nvSpPr>
        <p:spPr>
          <a:xfrm>
            <a:off x="8355010" y="5111883"/>
            <a:ext cx="2797261" cy="378353"/>
          </a:xfrm>
          <a:custGeom>
            <a:avLst/>
            <a:gdLst/>
            <a:ahLst/>
            <a:cxnLst/>
            <a:rect l="l" t="t" r="r" b="b"/>
            <a:pathLst>
              <a:path w="3056254" h="413385">
                <a:moveTo>
                  <a:pt x="0" y="413204"/>
                </a:moveTo>
                <a:lnTo>
                  <a:pt x="0" y="0"/>
                </a:lnTo>
                <a:lnTo>
                  <a:pt x="3056249" y="0"/>
                </a:lnTo>
              </a:path>
            </a:pathLst>
          </a:custGeom>
          <a:ln w="9126">
            <a:solidFill>
              <a:srgbClr val="000000"/>
            </a:solidFill>
          </a:ln>
        </p:spPr>
        <p:txBody>
          <a:bodyPr wrap="square" lIns="0" tIns="0" rIns="0" bIns="0" rtlCol="0"/>
          <a:lstStyle/>
          <a:p>
            <a:endParaRPr sz="1647"/>
          </a:p>
        </p:txBody>
      </p:sp>
      <p:sp>
        <p:nvSpPr>
          <p:cNvPr id="244" name="object 244"/>
          <p:cNvSpPr/>
          <p:nvPr/>
        </p:nvSpPr>
        <p:spPr>
          <a:xfrm>
            <a:off x="11152265" y="3303124"/>
            <a:ext cx="0" cy="1809240"/>
          </a:xfrm>
          <a:custGeom>
            <a:avLst/>
            <a:gdLst/>
            <a:ahLst/>
            <a:cxnLst/>
            <a:rect l="l" t="t" r="r" b="b"/>
            <a:pathLst>
              <a:path h="1976754">
                <a:moveTo>
                  <a:pt x="0" y="0"/>
                </a:moveTo>
                <a:lnTo>
                  <a:pt x="0" y="1976228"/>
                </a:lnTo>
              </a:path>
            </a:pathLst>
          </a:custGeom>
          <a:ln w="9132">
            <a:solidFill>
              <a:srgbClr val="000000"/>
            </a:solidFill>
          </a:ln>
        </p:spPr>
        <p:txBody>
          <a:bodyPr wrap="square" lIns="0" tIns="0" rIns="0" bIns="0" rtlCol="0"/>
          <a:lstStyle/>
          <a:p>
            <a:endParaRPr sz="1647"/>
          </a:p>
        </p:txBody>
      </p:sp>
      <p:sp>
        <p:nvSpPr>
          <p:cNvPr id="245" name="object 245"/>
          <p:cNvSpPr/>
          <p:nvPr/>
        </p:nvSpPr>
        <p:spPr>
          <a:xfrm>
            <a:off x="11135896" y="3286651"/>
            <a:ext cx="33128" cy="33128"/>
          </a:xfrm>
          <a:custGeom>
            <a:avLst/>
            <a:gdLst/>
            <a:ahLst/>
            <a:cxnLst/>
            <a:rect l="l" t="t" r="r" b="b"/>
            <a:pathLst>
              <a:path w="36195" h="36195">
                <a:moveTo>
                  <a:pt x="17885" y="0"/>
                </a:moveTo>
                <a:lnTo>
                  <a:pt x="7991" y="0"/>
                </a:lnTo>
                <a:lnTo>
                  <a:pt x="0" y="8112"/>
                </a:lnTo>
                <a:lnTo>
                  <a:pt x="0" y="27886"/>
                </a:lnTo>
                <a:lnTo>
                  <a:pt x="7991" y="35999"/>
                </a:lnTo>
                <a:lnTo>
                  <a:pt x="17885" y="35999"/>
                </a:lnTo>
                <a:lnTo>
                  <a:pt x="24927" y="34577"/>
                </a:lnTo>
                <a:lnTo>
                  <a:pt x="30649" y="30707"/>
                </a:lnTo>
                <a:lnTo>
                  <a:pt x="34492" y="24983"/>
                </a:lnTo>
                <a:lnTo>
                  <a:pt x="35897" y="17999"/>
                </a:lnTo>
                <a:lnTo>
                  <a:pt x="34492" y="11016"/>
                </a:lnTo>
                <a:lnTo>
                  <a:pt x="30649" y="5292"/>
                </a:lnTo>
                <a:lnTo>
                  <a:pt x="24927" y="1422"/>
                </a:lnTo>
                <a:lnTo>
                  <a:pt x="17885" y="0"/>
                </a:lnTo>
                <a:close/>
              </a:path>
            </a:pathLst>
          </a:custGeom>
          <a:solidFill>
            <a:srgbClr val="000000"/>
          </a:solidFill>
        </p:spPr>
        <p:txBody>
          <a:bodyPr wrap="square" lIns="0" tIns="0" rIns="0" bIns="0" rtlCol="0"/>
          <a:lstStyle/>
          <a:p>
            <a:endParaRPr sz="1647"/>
          </a:p>
        </p:txBody>
      </p:sp>
      <p:sp>
        <p:nvSpPr>
          <p:cNvPr id="246" name="object 246"/>
          <p:cNvSpPr/>
          <p:nvPr/>
        </p:nvSpPr>
        <p:spPr>
          <a:xfrm>
            <a:off x="11135896" y="3286651"/>
            <a:ext cx="33128" cy="33128"/>
          </a:xfrm>
          <a:custGeom>
            <a:avLst/>
            <a:gdLst/>
            <a:ahLst/>
            <a:cxnLst/>
            <a:rect l="l" t="t" r="r" b="b"/>
            <a:pathLst>
              <a:path w="36195" h="36195">
                <a:moveTo>
                  <a:pt x="35897" y="17999"/>
                </a:moveTo>
                <a:lnTo>
                  <a:pt x="34492" y="11016"/>
                </a:lnTo>
                <a:lnTo>
                  <a:pt x="30649" y="5292"/>
                </a:lnTo>
                <a:lnTo>
                  <a:pt x="24927" y="1422"/>
                </a:lnTo>
                <a:lnTo>
                  <a:pt x="17885" y="0"/>
                </a:lnTo>
                <a:lnTo>
                  <a:pt x="7991" y="0"/>
                </a:lnTo>
                <a:lnTo>
                  <a:pt x="0" y="8112"/>
                </a:lnTo>
                <a:lnTo>
                  <a:pt x="0" y="17999"/>
                </a:lnTo>
                <a:lnTo>
                  <a:pt x="0" y="27886"/>
                </a:lnTo>
                <a:lnTo>
                  <a:pt x="7991" y="35999"/>
                </a:lnTo>
                <a:lnTo>
                  <a:pt x="17885" y="35999"/>
                </a:lnTo>
                <a:lnTo>
                  <a:pt x="24927" y="34577"/>
                </a:lnTo>
                <a:lnTo>
                  <a:pt x="30649" y="30707"/>
                </a:lnTo>
                <a:lnTo>
                  <a:pt x="34492" y="24983"/>
                </a:lnTo>
                <a:lnTo>
                  <a:pt x="35897" y="17999"/>
                </a:lnTo>
                <a:close/>
              </a:path>
            </a:pathLst>
          </a:custGeom>
          <a:ln w="3175">
            <a:solidFill>
              <a:srgbClr val="000000"/>
            </a:solidFill>
          </a:ln>
        </p:spPr>
        <p:txBody>
          <a:bodyPr wrap="square" lIns="0" tIns="0" rIns="0" bIns="0" rtlCol="0"/>
          <a:lstStyle/>
          <a:p>
            <a:endParaRPr sz="1647"/>
          </a:p>
        </p:txBody>
      </p:sp>
      <p:sp>
        <p:nvSpPr>
          <p:cNvPr id="247" name="object 247"/>
          <p:cNvSpPr/>
          <p:nvPr/>
        </p:nvSpPr>
        <p:spPr>
          <a:xfrm>
            <a:off x="8108186" y="5818941"/>
            <a:ext cx="0" cy="223176"/>
          </a:xfrm>
          <a:custGeom>
            <a:avLst/>
            <a:gdLst/>
            <a:ahLst/>
            <a:cxnLst/>
            <a:rect l="l" t="t" r="r" b="b"/>
            <a:pathLst>
              <a:path h="243839">
                <a:moveTo>
                  <a:pt x="0" y="0"/>
                </a:moveTo>
                <a:lnTo>
                  <a:pt x="0" y="243235"/>
                </a:lnTo>
              </a:path>
            </a:pathLst>
          </a:custGeom>
          <a:ln w="9132">
            <a:solidFill>
              <a:srgbClr val="000000"/>
            </a:solidFill>
          </a:ln>
        </p:spPr>
        <p:txBody>
          <a:bodyPr wrap="square" lIns="0" tIns="0" rIns="0" bIns="0" rtlCol="0"/>
          <a:lstStyle/>
          <a:p>
            <a:endParaRPr sz="1647"/>
          </a:p>
        </p:txBody>
      </p:sp>
      <p:sp>
        <p:nvSpPr>
          <p:cNvPr id="248" name="object 248"/>
          <p:cNvSpPr/>
          <p:nvPr/>
        </p:nvSpPr>
        <p:spPr>
          <a:xfrm>
            <a:off x="8070570" y="6023292"/>
            <a:ext cx="75554" cy="75554"/>
          </a:xfrm>
          <a:custGeom>
            <a:avLst/>
            <a:gdLst/>
            <a:ahLst/>
            <a:cxnLst/>
            <a:rect l="l" t="t" r="r" b="b"/>
            <a:pathLst>
              <a:path w="82550" h="82550">
                <a:moveTo>
                  <a:pt x="0" y="0"/>
                </a:moveTo>
                <a:lnTo>
                  <a:pt x="41098" y="82142"/>
                </a:lnTo>
                <a:lnTo>
                  <a:pt x="77345" y="9696"/>
                </a:lnTo>
                <a:lnTo>
                  <a:pt x="41098" y="9696"/>
                </a:lnTo>
                <a:lnTo>
                  <a:pt x="20121" y="7272"/>
                </a:lnTo>
                <a:lnTo>
                  <a:pt x="0" y="0"/>
                </a:lnTo>
                <a:close/>
              </a:path>
              <a:path w="82550" h="82550">
                <a:moveTo>
                  <a:pt x="82196" y="0"/>
                </a:moveTo>
                <a:lnTo>
                  <a:pt x="62075" y="7272"/>
                </a:lnTo>
                <a:lnTo>
                  <a:pt x="41098" y="9696"/>
                </a:lnTo>
                <a:lnTo>
                  <a:pt x="77345" y="9696"/>
                </a:lnTo>
                <a:lnTo>
                  <a:pt x="82196" y="0"/>
                </a:lnTo>
                <a:close/>
              </a:path>
            </a:pathLst>
          </a:custGeom>
          <a:solidFill>
            <a:srgbClr val="000000"/>
          </a:solidFill>
        </p:spPr>
        <p:txBody>
          <a:bodyPr wrap="square" lIns="0" tIns="0" rIns="0" bIns="0" rtlCol="0"/>
          <a:lstStyle/>
          <a:p>
            <a:endParaRPr sz="1647"/>
          </a:p>
        </p:txBody>
      </p:sp>
      <p:sp>
        <p:nvSpPr>
          <p:cNvPr id="249" name="object 249"/>
          <p:cNvSpPr/>
          <p:nvPr/>
        </p:nvSpPr>
        <p:spPr>
          <a:xfrm>
            <a:off x="6581154" y="5687531"/>
            <a:ext cx="0" cy="354525"/>
          </a:xfrm>
          <a:custGeom>
            <a:avLst/>
            <a:gdLst/>
            <a:ahLst/>
            <a:cxnLst/>
            <a:rect l="l" t="t" r="r" b="b"/>
            <a:pathLst>
              <a:path h="387350">
                <a:moveTo>
                  <a:pt x="0" y="0"/>
                </a:moveTo>
                <a:lnTo>
                  <a:pt x="0" y="386813"/>
                </a:lnTo>
              </a:path>
            </a:pathLst>
          </a:custGeom>
          <a:ln w="9132">
            <a:solidFill>
              <a:srgbClr val="FF0000"/>
            </a:solidFill>
          </a:ln>
        </p:spPr>
        <p:txBody>
          <a:bodyPr wrap="square" lIns="0" tIns="0" rIns="0" bIns="0" rtlCol="0"/>
          <a:lstStyle/>
          <a:p>
            <a:endParaRPr sz="1647"/>
          </a:p>
        </p:txBody>
      </p:sp>
      <p:sp>
        <p:nvSpPr>
          <p:cNvPr id="250" name="object 250"/>
          <p:cNvSpPr/>
          <p:nvPr/>
        </p:nvSpPr>
        <p:spPr>
          <a:xfrm>
            <a:off x="6543539" y="6023292"/>
            <a:ext cx="75554" cy="75554"/>
          </a:xfrm>
          <a:custGeom>
            <a:avLst/>
            <a:gdLst/>
            <a:ahLst/>
            <a:cxnLst/>
            <a:rect l="l" t="t" r="r" b="b"/>
            <a:pathLst>
              <a:path w="82550" h="82550">
                <a:moveTo>
                  <a:pt x="0" y="0"/>
                </a:moveTo>
                <a:lnTo>
                  <a:pt x="41098" y="82142"/>
                </a:lnTo>
                <a:lnTo>
                  <a:pt x="77345" y="9696"/>
                </a:lnTo>
                <a:lnTo>
                  <a:pt x="41098" y="9696"/>
                </a:lnTo>
                <a:lnTo>
                  <a:pt x="20121" y="7272"/>
                </a:lnTo>
                <a:lnTo>
                  <a:pt x="0" y="0"/>
                </a:lnTo>
                <a:close/>
              </a:path>
              <a:path w="82550" h="82550">
                <a:moveTo>
                  <a:pt x="82196" y="0"/>
                </a:moveTo>
                <a:lnTo>
                  <a:pt x="62075" y="7272"/>
                </a:lnTo>
                <a:lnTo>
                  <a:pt x="41098" y="9696"/>
                </a:lnTo>
                <a:lnTo>
                  <a:pt x="77345" y="9696"/>
                </a:lnTo>
                <a:lnTo>
                  <a:pt x="82196" y="0"/>
                </a:lnTo>
                <a:close/>
              </a:path>
            </a:pathLst>
          </a:custGeom>
          <a:solidFill>
            <a:srgbClr val="FF0000"/>
          </a:solidFill>
        </p:spPr>
        <p:txBody>
          <a:bodyPr wrap="square" lIns="0" tIns="0" rIns="0" bIns="0" rtlCol="0"/>
          <a:lstStyle/>
          <a:p>
            <a:endParaRPr sz="1647"/>
          </a:p>
        </p:txBody>
      </p:sp>
      <p:sp>
        <p:nvSpPr>
          <p:cNvPr id="251" name="object 251"/>
          <p:cNvSpPr/>
          <p:nvPr/>
        </p:nvSpPr>
        <p:spPr>
          <a:xfrm>
            <a:off x="10527080" y="3911511"/>
            <a:ext cx="98802" cy="66256"/>
          </a:xfrm>
          <a:custGeom>
            <a:avLst/>
            <a:gdLst/>
            <a:ahLst/>
            <a:cxnLst/>
            <a:rect l="l" t="t" r="r" b="b"/>
            <a:pathLst>
              <a:path w="107950" h="72389">
                <a:moveTo>
                  <a:pt x="107819" y="0"/>
                </a:moveTo>
                <a:lnTo>
                  <a:pt x="0" y="71871"/>
                </a:lnTo>
              </a:path>
            </a:pathLst>
          </a:custGeom>
          <a:ln w="3175">
            <a:solidFill>
              <a:srgbClr val="000000"/>
            </a:solidFill>
          </a:ln>
        </p:spPr>
        <p:txBody>
          <a:bodyPr wrap="square" lIns="0" tIns="0" rIns="0" bIns="0" rtlCol="0"/>
          <a:lstStyle/>
          <a:p>
            <a:endParaRPr sz="1647"/>
          </a:p>
        </p:txBody>
      </p:sp>
      <p:sp>
        <p:nvSpPr>
          <p:cNvPr id="252" name="object 252"/>
          <p:cNvSpPr txBox="1"/>
          <p:nvPr/>
        </p:nvSpPr>
        <p:spPr>
          <a:xfrm>
            <a:off x="10655020" y="3879314"/>
            <a:ext cx="104614" cy="102592"/>
          </a:xfrm>
          <a:prstGeom prst="rect">
            <a:avLst/>
          </a:prstGeom>
        </p:spPr>
        <p:txBody>
          <a:bodyPr vert="horz" wrap="square" lIns="0" tIns="0" rIns="0" bIns="0" rtlCol="0">
            <a:spAutoFit/>
          </a:bodyPr>
          <a:lstStyle/>
          <a:p>
            <a:pPr>
              <a:lnSpc>
                <a:spcPts val="833"/>
              </a:lnSpc>
            </a:pPr>
            <a:r>
              <a:rPr sz="732" spc="-5" dirty="0">
                <a:latin typeface="宋体"/>
                <a:cs typeface="宋体"/>
              </a:rPr>
              <a:t>22</a:t>
            </a:r>
            <a:endParaRPr sz="732">
              <a:latin typeface="宋体"/>
              <a:cs typeface="宋体"/>
            </a:endParaRPr>
          </a:p>
        </p:txBody>
      </p:sp>
      <p:sp>
        <p:nvSpPr>
          <p:cNvPr id="253" name="object 253"/>
          <p:cNvSpPr/>
          <p:nvPr/>
        </p:nvSpPr>
        <p:spPr>
          <a:xfrm>
            <a:off x="11119409" y="3944459"/>
            <a:ext cx="66256" cy="66256"/>
          </a:xfrm>
          <a:custGeom>
            <a:avLst/>
            <a:gdLst/>
            <a:ahLst/>
            <a:cxnLst/>
            <a:rect l="l" t="t" r="r" b="b"/>
            <a:pathLst>
              <a:path w="72390" h="72389">
                <a:moveTo>
                  <a:pt x="71922" y="0"/>
                </a:moveTo>
                <a:lnTo>
                  <a:pt x="0" y="71871"/>
                </a:lnTo>
              </a:path>
            </a:pathLst>
          </a:custGeom>
          <a:ln w="3175">
            <a:solidFill>
              <a:srgbClr val="000000"/>
            </a:solidFill>
          </a:ln>
        </p:spPr>
        <p:txBody>
          <a:bodyPr wrap="square" lIns="0" tIns="0" rIns="0" bIns="0" rtlCol="0"/>
          <a:lstStyle/>
          <a:p>
            <a:endParaRPr sz="1647"/>
          </a:p>
        </p:txBody>
      </p:sp>
      <p:sp>
        <p:nvSpPr>
          <p:cNvPr id="254" name="object 254"/>
          <p:cNvSpPr txBox="1"/>
          <p:nvPr/>
        </p:nvSpPr>
        <p:spPr>
          <a:xfrm>
            <a:off x="11204626" y="3895672"/>
            <a:ext cx="104614" cy="102592"/>
          </a:xfrm>
          <a:prstGeom prst="rect">
            <a:avLst/>
          </a:prstGeom>
        </p:spPr>
        <p:txBody>
          <a:bodyPr vert="horz" wrap="square" lIns="0" tIns="0" rIns="0" bIns="0" rtlCol="0">
            <a:spAutoFit/>
          </a:bodyPr>
          <a:lstStyle/>
          <a:p>
            <a:pPr>
              <a:lnSpc>
                <a:spcPts val="833"/>
              </a:lnSpc>
            </a:pPr>
            <a:r>
              <a:rPr sz="732" spc="-5" dirty="0">
                <a:latin typeface="宋体"/>
                <a:cs typeface="宋体"/>
              </a:rPr>
              <a:t>32</a:t>
            </a:r>
            <a:endParaRPr sz="732">
              <a:latin typeface="宋体"/>
              <a:cs typeface="宋体"/>
            </a:endParaRPr>
          </a:p>
        </p:txBody>
      </p:sp>
      <p:sp>
        <p:nvSpPr>
          <p:cNvPr id="255" name="object 255"/>
          <p:cNvSpPr txBox="1"/>
          <p:nvPr/>
        </p:nvSpPr>
        <p:spPr>
          <a:xfrm>
            <a:off x="6675658" y="6000598"/>
            <a:ext cx="244099" cy="128240"/>
          </a:xfrm>
          <a:prstGeom prst="rect">
            <a:avLst/>
          </a:prstGeom>
        </p:spPr>
        <p:txBody>
          <a:bodyPr vert="horz" wrap="square" lIns="0" tIns="0" rIns="0" bIns="0" rtlCol="0">
            <a:spAutoFit/>
          </a:bodyPr>
          <a:lstStyle/>
          <a:p>
            <a:pPr>
              <a:lnSpc>
                <a:spcPts val="1043"/>
              </a:lnSpc>
            </a:pPr>
            <a:r>
              <a:rPr sz="915" spc="-5" dirty="0">
                <a:solidFill>
                  <a:srgbClr val="FF0000"/>
                </a:solidFill>
                <a:latin typeface="宋体"/>
                <a:cs typeface="宋体"/>
              </a:rPr>
              <a:t>命中</a:t>
            </a:r>
            <a:endParaRPr sz="915">
              <a:latin typeface="宋体"/>
              <a:cs typeface="宋体"/>
            </a:endParaRPr>
          </a:p>
        </p:txBody>
      </p:sp>
      <p:sp>
        <p:nvSpPr>
          <p:cNvPr id="256" name="object 256"/>
          <p:cNvSpPr txBox="1"/>
          <p:nvPr/>
        </p:nvSpPr>
        <p:spPr>
          <a:xfrm>
            <a:off x="8189571" y="5975933"/>
            <a:ext cx="244099" cy="128240"/>
          </a:xfrm>
          <a:prstGeom prst="rect">
            <a:avLst/>
          </a:prstGeom>
        </p:spPr>
        <p:txBody>
          <a:bodyPr vert="horz" wrap="square" lIns="0" tIns="0" rIns="0" bIns="0" rtlCol="0">
            <a:spAutoFit/>
          </a:bodyPr>
          <a:lstStyle/>
          <a:p>
            <a:pPr>
              <a:lnSpc>
                <a:spcPts val="1043"/>
              </a:lnSpc>
            </a:pPr>
            <a:r>
              <a:rPr sz="915" spc="-5" dirty="0">
                <a:latin typeface="宋体"/>
                <a:cs typeface="宋体"/>
              </a:rPr>
              <a:t>数据</a:t>
            </a:r>
            <a:endParaRPr sz="915">
              <a:latin typeface="宋体"/>
              <a:cs typeface="宋体"/>
            </a:endParaRPr>
          </a:p>
        </p:txBody>
      </p:sp>
      <p:sp>
        <p:nvSpPr>
          <p:cNvPr id="257" name="矩形 256">
            <a:extLst>
              <a:ext uri="{FF2B5EF4-FFF2-40B4-BE49-F238E27FC236}">
                <a16:creationId xmlns:a16="http://schemas.microsoft.com/office/drawing/2014/main" id="{C127BC28-4F76-461A-8E36-4AD54A7364E7}"/>
              </a:ext>
            </a:extLst>
          </p:cNvPr>
          <p:cNvSpPr/>
          <p:nvPr/>
        </p:nvSpPr>
        <p:spPr>
          <a:xfrm>
            <a:off x="142483" y="2851234"/>
            <a:ext cx="4389630" cy="2477601"/>
          </a:xfrm>
          <a:prstGeom prst="rect">
            <a:avLst/>
          </a:prstGeom>
        </p:spPr>
        <p:txBody>
          <a:bodyPr wrap="square">
            <a:spAutoFit/>
          </a:bodyPr>
          <a:lstStyle/>
          <a:p>
            <a:pPr marL="616945">
              <a:spcBef>
                <a:spcPts val="596"/>
              </a:spcBef>
              <a:tabLst>
                <a:tab pos="4894943" algn="l"/>
                <a:tab pos="5570711" algn="l"/>
              </a:tabLst>
            </a:pPr>
            <a:r>
              <a:rPr lang="zh-CN" altLang="en-US" sz="1600" spc="11" dirty="0">
                <a:solidFill>
                  <a:srgbClr val="001ADC"/>
                </a:solidFill>
                <a:latin typeface="Wingdings"/>
                <a:cs typeface="Wingdings"/>
              </a:rPr>
              <a:t></a:t>
            </a:r>
            <a:r>
              <a:rPr lang="en-US" altLang="zh-CN" sz="1600" b="1" spc="11" dirty="0">
                <a:latin typeface="Arial"/>
                <a:cs typeface="Arial"/>
              </a:rPr>
              <a:t>Cache</a:t>
            </a:r>
            <a:r>
              <a:rPr lang="zh-CN" altLang="en-US" sz="1600" b="1" spc="11" dirty="0">
                <a:latin typeface="Arial"/>
                <a:cs typeface="Arial"/>
              </a:rPr>
              <a:t>行数</a:t>
            </a:r>
            <a:r>
              <a:rPr lang="zh-CN" altLang="en-US" sz="1600" b="1" spc="-6" dirty="0">
                <a:latin typeface="宋体"/>
                <a:cs typeface="宋体"/>
              </a:rPr>
              <a:t>＝</a:t>
            </a:r>
            <a:r>
              <a:rPr lang="zh-CN" altLang="en-US" sz="1600" b="1" spc="-584" dirty="0">
                <a:latin typeface="宋体"/>
                <a:cs typeface="宋体"/>
              </a:rPr>
              <a:t> </a:t>
            </a:r>
            <a:r>
              <a:rPr lang="en-US" altLang="zh-CN" sz="1600" b="1" spc="-6" dirty="0">
                <a:solidFill>
                  <a:srgbClr val="FB0028"/>
                </a:solidFill>
                <a:latin typeface="Arial"/>
                <a:cs typeface="Arial"/>
              </a:rPr>
              <a:t>2</a:t>
            </a:r>
            <a:r>
              <a:rPr lang="en-US" altLang="zh-CN" sz="1600" b="1" spc="-8" baseline="25462" dirty="0">
                <a:solidFill>
                  <a:srgbClr val="FB0028"/>
                </a:solidFill>
                <a:latin typeface="Arial"/>
                <a:cs typeface="Arial"/>
              </a:rPr>
              <a:t>12  </a:t>
            </a:r>
            <a:r>
              <a:rPr lang="en-US" altLang="zh-CN" sz="1600" b="1" spc="-6" dirty="0">
                <a:solidFill>
                  <a:srgbClr val="FB0028"/>
                </a:solidFill>
                <a:latin typeface="宋体"/>
                <a:cs typeface="宋体"/>
              </a:rPr>
              <a:t>÷</a:t>
            </a:r>
            <a:r>
              <a:rPr lang="en-US" altLang="zh-CN" sz="1600" b="1" spc="-6" dirty="0">
                <a:solidFill>
                  <a:srgbClr val="FB0028"/>
                </a:solidFill>
                <a:latin typeface="Arial"/>
                <a:cs typeface="Arial"/>
              </a:rPr>
              <a:t>(2</a:t>
            </a:r>
            <a:r>
              <a:rPr lang="en-US" altLang="zh-CN" sz="1600" b="1" spc="-8" baseline="25462" dirty="0">
                <a:solidFill>
                  <a:srgbClr val="FB0028"/>
                </a:solidFill>
                <a:latin typeface="Arial"/>
                <a:cs typeface="Arial"/>
              </a:rPr>
              <a:t>2</a:t>
            </a:r>
            <a:r>
              <a:rPr lang="en-US" altLang="zh-CN" sz="1600" b="1" spc="-6" dirty="0">
                <a:solidFill>
                  <a:srgbClr val="FB0028"/>
                </a:solidFill>
                <a:latin typeface="宋体"/>
                <a:cs typeface="宋体"/>
              </a:rPr>
              <a:t>×</a:t>
            </a:r>
            <a:r>
              <a:rPr lang="en-US" altLang="zh-CN" sz="1600" b="1" spc="-6" dirty="0">
                <a:solidFill>
                  <a:srgbClr val="FB0028"/>
                </a:solidFill>
                <a:latin typeface="Arial"/>
                <a:cs typeface="Arial"/>
              </a:rPr>
              <a:t>2</a:t>
            </a:r>
            <a:r>
              <a:rPr lang="en-US" altLang="zh-CN" sz="1600" b="1" spc="-8" baseline="25462" dirty="0">
                <a:solidFill>
                  <a:srgbClr val="FB0028"/>
                </a:solidFill>
                <a:latin typeface="Arial"/>
                <a:cs typeface="Arial"/>
              </a:rPr>
              <a:t>2</a:t>
            </a:r>
            <a:r>
              <a:rPr lang="zh-CN" altLang="en-US" sz="1600" b="1" spc="-6" dirty="0">
                <a:solidFill>
                  <a:srgbClr val="FB0028"/>
                </a:solidFill>
                <a:latin typeface="宋体"/>
                <a:cs typeface="宋体"/>
              </a:rPr>
              <a:t>）＝</a:t>
            </a:r>
            <a:r>
              <a:rPr lang="en-US" altLang="zh-CN" sz="1600" b="1" spc="-6" dirty="0">
                <a:solidFill>
                  <a:srgbClr val="FF0000"/>
                </a:solidFill>
                <a:latin typeface="Arial"/>
                <a:cs typeface="Arial"/>
              </a:rPr>
              <a:t>256</a:t>
            </a:r>
            <a:r>
              <a:rPr lang="zh-CN" altLang="en-US" sz="1600" b="1" spc="-11" dirty="0">
                <a:latin typeface="宋体"/>
                <a:cs typeface="宋体"/>
              </a:rPr>
              <a:t>行</a:t>
            </a:r>
          </a:p>
          <a:p>
            <a:pPr marL="616945">
              <a:spcBef>
                <a:spcPts val="596"/>
              </a:spcBef>
              <a:tabLst>
                <a:tab pos="4894943" algn="l"/>
                <a:tab pos="5570711" algn="l"/>
              </a:tabLst>
            </a:pPr>
            <a:r>
              <a:rPr lang="en-US" altLang="zh-CN" sz="1600" b="1" spc="-5" dirty="0">
                <a:latin typeface="Arial"/>
                <a:cs typeface="Arial"/>
              </a:rPr>
              <a:t>C</a:t>
            </a:r>
            <a:r>
              <a:rPr lang="en-US" altLang="zh-CN" sz="1600" b="1" spc="-14" dirty="0">
                <a:latin typeface="Arial"/>
                <a:cs typeface="Arial"/>
              </a:rPr>
              <a:t>a</a:t>
            </a:r>
            <a:r>
              <a:rPr lang="en-US" altLang="zh-CN" sz="1600" b="1" spc="-5" dirty="0">
                <a:latin typeface="Arial"/>
                <a:cs typeface="Arial"/>
              </a:rPr>
              <a:t>ch</a:t>
            </a:r>
            <a:r>
              <a:rPr lang="en-US" altLang="zh-CN" sz="1600" b="1" spc="-9" dirty="0">
                <a:latin typeface="Arial"/>
                <a:cs typeface="Arial"/>
              </a:rPr>
              <a:t>e</a:t>
            </a:r>
            <a:r>
              <a:rPr lang="zh-CN" altLang="en-US" sz="1600" b="1" dirty="0">
                <a:latin typeface="宋体"/>
                <a:cs typeface="宋体"/>
              </a:rPr>
              <a:t>容量</a:t>
            </a:r>
            <a:r>
              <a:rPr lang="en-US" altLang="zh-CN" sz="1600" b="1" dirty="0">
                <a:latin typeface="Arial"/>
                <a:cs typeface="Arial"/>
              </a:rPr>
              <a:t>4</a:t>
            </a:r>
            <a:r>
              <a:rPr lang="en-US" altLang="zh-CN" sz="1600" b="1" spc="-5" dirty="0">
                <a:latin typeface="Arial"/>
                <a:cs typeface="Arial"/>
              </a:rPr>
              <a:t>K</a:t>
            </a:r>
            <a:r>
              <a:rPr lang="en-US" altLang="zh-CN" sz="1600" b="1" spc="-14" dirty="0">
                <a:latin typeface="Arial"/>
                <a:cs typeface="Arial"/>
              </a:rPr>
              <a:t>B</a:t>
            </a:r>
            <a:r>
              <a:rPr lang="zh-CN" altLang="en-US" sz="1600" b="1" spc="5" dirty="0">
                <a:latin typeface="宋体"/>
                <a:cs typeface="宋体"/>
              </a:rPr>
              <a:t>，</a:t>
            </a:r>
            <a:r>
              <a:rPr lang="en-US" altLang="zh-CN" sz="1600" b="1" spc="-9" dirty="0">
                <a:latin typeface="Arial"/>
                <a:cs typeface="Arial"/>
              </a:rPr>
              <a:t>4</a:t>
            </a:r>
            <a:r>
              <a:rPr lang="zh-CN" altLang="en-US" sz="1600" b="1" dirty="0">
                <a:latin typeface="宋体"/>
                <a:cs typeface="宋体"/>
              </a:rPr>
              <a:t>路组相联</a:t>
            </a:r>
            <a:r>
              <a:rPr lang="en-US" altLang="zh-CN" sz="1600" b="1" dirty="0">
                <a:latin typeface="宋体"/>
                <a:cs typeface="宋体"/>
              </a:rPr>
              <a:t>,</a:t>
            </a:r>
            <a:r>
              <a:rPr lang="zh-CN" altLang="en-US" sz="1600" b="1" dirty="0">
                <a:latin typeface="宋体"/>
                <a:cs typeface="宋体"/>
              </a:rPr>
              <a:t>每一路大小</a:t>
            </a:r>
            <a:r>
              <a:rPr lang="en-US" altLang="zh-CN" sz="1600" b="1" dirty="0">
                <a:latin typeface="宋体"/>
                <a:cs typeface="宋体"/>
              </a:rPr>
              <a:t>1KB</a:t>
            </a:r>
            <a:r>
              <a:rPr lang="zh-CN" altLang="en-US" sz="1600" b="1" dirty="0">
                <a:latin typeface="宋体"/>
                <a:cs typeface="宋体"/>
              </a:rPr>
              <a:t>。</a:t>
            </a:r>
            <a:endParaRPr lang="en-US" altLang="zh-CN" sz="1600" spc="11" dirty="0">
              <a:solidFill>
                <a:srgbClr val="001ADC"/>
              </a:solidFill>
              <a:latin typeface="Wingdings"/>
              <a:cs typeface="Wingdings"/>
            </a:endParaRPr>
          </a:p>
          <a:p>
            <a:pPr marL="616945">
              <a:spcBef>
                <a:spcPts val="596"/>
              </a:spcBef>
              <a:tabLst>
                <a:tab pos="4894943" algn="l"/>
                <a:tab pos="5570711" algn="l"/>
              </a:tabLst>
            </a:pPr>
            <a:r>
              <a:rPr lang="zh-CN" altLang="en-US" sz="1600" spc="11" dirty="0">
                <a:solidFill>
                  <a:srgbClr val="001ADC"/>
                </a:solidFill>
                <a:latin typeface="Wingdings"/>
                <a:cs typeface="Wingdings"/>
              </a:rPr>
              <a:t></a:t>
            </a:r>
            <a:r>
              <a:rPr lang="zh-CN" altLang="en-US" sz="1600" b="1" spc="11" dirty="0">
                <a:latin typeface="宋体"/>
                <a:cs typeface="宋体"/>
              </a:rPr>
              <a:t>主存组块数＝</a:t>
            </a:r>
            <a:r>
              <a:rPr lang="zh-CN" altLang="en-US" sz="1600" b="1" spc="-590" dirty="0">
                <a:latin typeface="宋体"/>
                <a:cs typeface="宋体"/>
              </a:rPr>
              <a:t> </a:t>
            </a:r>
            <a:r>
              <a:rPr lang="en-US" altLang="zh-CN" sz="1600" b="1" spc="-6" dirty="0">
                <a:solidFill>
                  <a:srgbClr val="FB0028"/>
                </a:solidFill>
                <a:latin typeface="Arial"/>
                <a:cs typeface="Arial"/>
              </a:rPr>
              <a:t>2</a:t>
            </a:r>
            <a:r>
              <a:rPr lang="en-US" altLang="zh-CN" sz="1600" b="1" spc="-8" baseline="25462" dirty="0">
                <a:solidFill>
                  <a:srgbClr val="FB0028"/>
                </a:solidFill>
                <a:latin typeface="Arial"/>
                <a:cs typeface="Arial"/>
              </a:rPr>
              <a:t>32  </a:t>
            </a:r>
            <a:r>
              <a:rPr lang="en-US" altLang="zh-CN" sz="1600" b="1" spc="-6" dirty="0">
                <a:solidFill>
                  <a:srgbClr val="FB0028"/>
                </a:solidFill>
                <a:latin typeface="宋体"/>
                <a:cs typeface="宋体"/>
              </a:rPr>
              <a:t>÷</a:t>
            </a:r>
            <a:r>
              <a:rPr lang="en-US" altLang="zh-CN" sz="1600" b="1" spc="-6" dirty="0">
                <a:solidFill>
                  <a:srgbClr val="FB0028"/>
                </a:solidFill>
                <a:latin typeface="Arial"/>
                <a:cs typeface="Arial"/>
              </a:rPr>
              <a:t>(2</a:t>
            </a:r>
            <a:r>
              <a:rPr lang="en-US" altLang="zh-CN" sz="1600" b="1" spc="-8" baseline="25462" dirty="0">
                <a:solidFill>
                  <a:srgbClr val="FB0028"/>
                </a:solidFill>
                <a:latin typeface="Arial"/>
                <a:cs typeface="Arial"/>
              </a:rPr>
              <a:t>10</a:t>
            </a:r>
            <a:r>
              <a:rPr lang="zh-CN" altLang="en-US" sz="1600" b="1" spc="-6" dirty="0">
                <a:solidFill>
                  <a:srgbClr val="FB0028"/>
                </a:solidFill>
                <a:latin typeface="宋体"/>
                <a:cs typeface="宋体"/>
              </a:rPr>
              <a:t>）＝</a:t>
            </a:r>
            <a:r>
              <a:rPr lang="zh-CN" altLang="en-US" sz="1600" b="1" spc="-436" dirty="0">
                <a:solidFill>
                  <a:srgbClr val="FB0028"/>
                </a:solidFill>
                <a:latin typeface="宋体"/>
                <a:cs typeface="宋体"/>
              </a:rPr>
              <a:t> </a:t>
            </a:r>
            <a:r>
              <a:rPr lang="en-US" altLang="zh-CN" sz="1600" b="1" spc="-6" dirty="0">
                <a:solidFill>
                  <a:srgbClr val="FB0028"/>
                </a:solidFill>
                <a:latin typeface="Arial"/>
                <a:cs typeface="Arial"/>
              </a:rPr>
              <a:t>2</a:t>
            </a:r>
            <a:r>
              <a:rPr lang="en-US" altLang="zh-CN" sz="1600" b="1" spc="-8" baseline="25462" dirty="0">
                <a:solidFill>
                  <a:srgbClr val="FB0028"/>
                </a:solidFill>
                <a:latin typeface="Arial"/>
                <a:cs typeface="Arial"/>
              </a:rPr>
              <a:t>22</a:t>
            </a:r>
            <a:r>
              <a:rPr lang="en-US" altLang="zh-CN" sz="1600" b="1" spc="-6" dirty="0">
                <a:solidFill>
                  <a:srgbClr val="FF0000"/>
                </a:solidFill>
                <a:latin typeface="Arial"/>
                <a:cs typeface="Arial"/>
              </a:rPr>
              <a:t> </a:t>
            </a:r>
            <a:r>
              <a:rPr lang="zh-CN" altLang="en-US" sz="1600" b="1" spc="-11" dirty="0">
                <a:latin typeface="宋体"/>
                <a:cs typeface="宋体"/>
              </a:rPr>
              <a:t>组</a:t>
            </a:r>
            <a:endParaRPr lang="zh-CN" altLang="en-US" sz="1600" dirty="0">
              <a:latin typeface="宋体"/>
              <a:cs typeface="宋体"/>
            </a:endParaRPr>
          </a:p>
          <a:p>
            <a:pPr marL="616945">
              <a:lnSpc>
                <a:spcPts val="2206"/>
              </a:lnSpc>
              <a:spcBef>
                <a:spcPts val="596"/>
              </a:spcBef>
            </a:pPr>
            <a:r>
              <a:rPr lang="zh-CN" altLang="en-US" sz="1600" spc="11" dirty="0">
                <a:solidFill>
                  <a:srgbClr val="001ADC"/>
                </a:solidFill>
                <a:latin typeface="Wingdings"/>
                <a:cs typeface="Wingdings"/>
              </a:rPr>
              <a:t></a:t>
            </a:r>
            <a:r>
              <a:rPr lang="zh-CN" altLang="en-US" sz="1600" b="1" spc="11" dirty="0">
                <a:latin typeface="宋体"/>
                <a:cs typeface="宋体"/>
              </a:rPr>
              <a:t>主存地址：</a:t>
            </a:r>
            <a:r>
              <a:rPr lang="en-US" altLang="zh-CN" sz="1600" b="1" spc="11" dirty="0">
                <a:solidFill>
                  <a:srgbClr val="FB0028"/>
                </a:solidFill>
                <a:latin typeface="Arial"/>
                <a:cs typeface="Arial"/>
              </a:rPr>
              <a:t>32 </a:t>
            </a:r>
            <a:r>
              <a:rPr lang="zh-CN" altLang="en-US" sz="1600" b="1" dirty="0">
                <a:latin typeface="宋体"/>
                <a:cs typeface="宋体"/>
              </a:rPr>
              <a:t>位，其中高</a:t>
            </a:r>
            <a:r>
              <a:rPr lang="en-US" altLang="zh-CN" sz="1600" b="1" dirty="0">
                <a:solidFill>
                  <a:srgbClr val="FB0028"/>
                </a:solidFill>
                <a:latin typeface="Arial"/>
                <a:cs typeface="Arial"/>
              </a:rPr>
              <a:t>22 </a:t>
            </a:r>
            <a:r>
              <a:rPr lang="zh-CN" altLang="en-US" sz="1600" b="1" dirty="0">
                <a:latin typeface="宋体"/>
                <a:cs typeface="宋体"/>
              </a:rPr>
              <a:t>位为组内块地址，</a:t>
            </a:r>
            <a:r>
              <a:rPr lang="en-US" altLang="zh-CN" sz="1600" b="1" dirty="0">
                <a:latin typeface="宋体"/>
                <a:cs typeface="宋体"/>
              </a:rPr>
              <a:t>2-10</a:t>
            </a:r>
            <a:r>
              <a:rPr lang="zh-CN" altLang="en-US" sz="1600" b="1" spc="-463" dirty="0">
                <a:latin typeface="宋体"/>
                <a:cs typeface="宋体"/>
              </a:rPr>
              <a:t> </a:t>
            </a:r>
            <a:r>
              <a:rPr lang="zh-CN" altLang="en-US" sz="1600" b="1" dirty="0">
                <a:latin typeface="宋体"/>
                <a:cs typeface="宋体"/>
              </a:rPr>
              <a:t>为</a:t>
            </a:r>
            <a:r>
              <a:rPr lang="en-US" altLang="zh-CN" sz="1600" b="1" dirty="0">
                <a:latin typeface="宋体"/>
                <a:cs typeface="宋体"/>
              </a:rPr>
              <a:t>cache</a:t>
            </a:r>
            <a:r>
              <a:rPr lang="zh-CN" altLang="en-US" sz="1600" b="1" dirty="0">
                <a:latin typeface="宋体"/>
                <a:cs typeface="宋体"/>
              </a:rPr>
              <a:t>块内地址</a:t>
            </a:r>
            <a:r>
              <a:rPr lang="en-US" altLang="zh-CN" sz="1600" b="1" spc="-11" dirty="0">
                <a:solidFill>
                  <a:srgbClr val="FB0028"/>
                </a:solidFill>
                <a:latin typeface="Arial"/>
                <a:cs typeface="Arial"/>
              </a:rPr>
              <a:t>8</a:t>
            </a:r>
            <a:r>
              <a:rPr lang="zh-CN" altLang="en-US" sz="1600" b="1" spc="-11" dirty="0">
                <a:latin typeface="宋体"/>
                <a:cs typeface="宋体"/>
              </a:rPr>
              <a:t>位</a:t>
            </a:r>
            <a:r>
              <a:rPr lang="en-US" altLang="zh-CN" sz="1600" b="1" dirty="0">
                <a:latin typeface="宋体"/>
                <a:cs typeface="宋体"/>
              </a:rPr>
              <a:t>index.,</a:t>
            </a:r>
            <a:r>
              <a:rPr lang="zh-CN" altLang="en-US" sz="1600" b="1" dirty="0">
                <a:latin typeface="宋体"/>
                <a:cs typeface="宋体"/>
              </a:rPr>
              <a:t>低</a:t>
            </a:r>
            <a:r>
              <a:rPr lang="en-US" altLang="zh-CN" sz="1600" b="1" dirty="0">
                <a:solidFill>
                  <a:srgbClr val="C00000"/>
                </a:solidFill>
                <a:latin typeface="宋体"/>
                <a:cs typeface="宋体"/>
              </a:rPr>
              <a:t>2</a:t>
            </a:r>
            <a:r>
              <a:rPr lang="zh-CN" altLang="en-US" sz="1600" b="1" dirty="0">
                <a:latin typeface="宋体"/>
                <a:cs typeface="宋体"/>
              </a:rPr>
              <a:t>位为数据</a:t>
            </a:r>
            <a:r>
              <a:rPr lang="en-US" altLang="zh-CN" sz="1600" b="1" dirty="0">
                <a:latin typeface="宋体"/>
                <a:cs typeface="宋体"/>
              </a:rPr>
              <a:t>offset.</a:t>
            </a:r>
            <a:endParaRPr lang="zh-CN" altLang="en-US" sz="1600" dirty="0">
              <a:latin typeface="宋体"/>
              <a:cs typeface="宋体"/>
            </a:endParaRPr>
          </a:p>
          <a:p>
            <a:pPr marL="616945">
              <a:spcBef>
                <a:spcPts val="596"/>
              </a:spcBef>
            </a:pPr>
            <a:r>
              <a:rPr lang="zh-CN" altLang="en-US" sz="1600" spc="-6" dirty="0">
                <a:solidFill>
                  <a:srgbClr val="001ADC"/>
                </a:solidFill>
                <a:latin typeface="Wingdings"/>
                <a:cs typeface="Wingdings"/>
              </a:rPr>
              <a:t></a:t>
            </a:r>
            <a:r>
              <a:rPr lang="en-US" altLang="zh-CN" sz="1600" b="1" spc="-6" dirty="0">
                <a:latin typeface="Arial"/>
                <a:cs typeface="Arial"/>
              </a:rPr>
              <a:t>Cache</a:t>
            </a:r>
            <a:r>
              <a:rPr lang="zh-CN" altLang="en-US" sz="1600" b="1" spc="-6" dirty="0">
                <a:latin typeface="宋体"/>
                <a:cs typeface="宋体"/>
              </a:rPr>
              <a:t>的</a:t>
            </a:r>
            <a:r>
              <a:rPr lang="en-US" altLang="zh-CN" sz="1600" b="1" spc="-6" dirty="0">
                <a:latin typeface="Arial"/>
                <a:cs typeface="Arial"/>
              </a:rPr>
              <a:t>Tag</a:t>
            </a:r>
            <a:r>
              <a:rPr lang="zh-CN" altLang="en-US" sz="1600" b="1" spc="-6" dirty="0">
                <a:latin typeface="宋体"/>
                <a:cs typeface="宋体"/>
              </a:rPr>
              <a:t>应该为</a:t>
            </a:r>
            <a:r>
              <a:rPr lang="zh-CN" altLang="en-US" sz="1600" b="1" spc="-524" dirty="0">
                <a:latin typeface="宋体"/>
                <a:cs typeface="宋体"/>
              </a:rPr>
              <a:t> </a:t>
            </a:r>
            <a:r>
              <a:rPr lang="en-US" altLang="zh-CN" sz="1600" b="1" spc="-6" dirty="0">
                <a:solidFill>
                  <a:srgbClr val="FB0028"/>
                </a:solidFill>
                <a:latin typeface="Arial"/>
                <a:cs typeface="Arial"/>
              </a:rPr>
              <a:t>22 </a:t>
            </a:r>
            <a:r>
              <a:rPr lang="zh-CN" altLang="en-US" sz="1600" b="1" dirty="0">
                <a:latin typeface="宋体"/>
                <a:cs typeface="宋体"/>
              </a:rPr>
              <a:t>位。</a:t>
            </a:r>
            <a:endParaRPr lang="zh-CN" altLang="en-US" sz="1600" dirty="0">
              <a:latin typeface="宋体"/>
              <a:cs typeface="宋体"/>
            </a:endParaRPr>
          </a:p>
        </p:txBody>
      </p:sp>
    </p:spTree>
    <p:extLst>
      <p:ext uri="{BB962C8B-B14F-4D97-AF65-F5344CB8AC3E}">
        <p14:creationId xmlns:p14="http://schemas.microsoft.com/office/powerpoint/2010/main" val="2683780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59" y="647986"/>
            <a:ext cx="4940104" cy="333425"/>
          </a:xfrm>
          <a:prstGeom prst="rect">
            <a:avLst/>
          </a:prstGeom>
        </p:spPr>
        <p:txBody>
          <a:bodyPr vert="horz" wrap="square" lIns="0" tIns="0" rIns="0" bIns="0" rtlCol="0" anchor="ctr">
            <a:spAutoFit/>
          </a:bodyPr>
          <a:lstStyle/>
          <a:p>
            <a:pPr marL="11625">
              <a:lnSpc>
                <a:spcPts val="2594"/>
              </a:lnSpc>
            </a:pPr>
            <a:r>
              <a:rPr sz="2471" spc="-5" dirty="0" err="1">
                <a:solidFill>
                  <a:srgbClr val="C00000"/>
                </a:solidFill>
                <a:latin typeface="黑体"/>
                <a:cs typeface="黑体"/>
              </a:rPr>
              <a:t>Cache与主存之间的映射</a:t>
            </a:r>
            <a:r>
              <a:rPr sz="2471" spc="-5" dirty="0">
                <a:solidFill>
                  <a:srgbClr val="C00000"/>
                </a:solidFill>
                <a:latin typeface="黑体"/>
                <a:cs typeface="黑体"/>
              </a:rPr>
              <a:t> </a:t>
            </a:r>
            <a:r>
              <a:rPr sz="2471" spc="-9" dirty="0">
                <a:solidFill>
                  <a:srgbClr val="C00000"/>
                </a:solidFill>
                <a:latin typeface="宋体"/>
                <a:cs typeface="宋体"/>
              </a:rPr>
              <a:t>—</a:t>
            </a:r>
            <a:r>
              <a:rPr sz="2471" spc="33" dirty="0">
                <a:solidFill>
                  <a:srgbClr val="C00000"/>
                </a:solidFill>
                <a:latin typeface="宋体"/>
                <a:cs typeface="宋体"/>
              </a:rPr>
              <a:t> </a:t>
            </a:r>
            <a:r>
              <a:rPr sz="2471" dirty="0">
                <a:solidFill>
                  <a:srgbClr val="C00000"/>
                </a:solidFill>
                <a:latin typeface="黑体"/>
                <a:cs typeface="黑体"/>
              </a:rPr>
              <a:t>组相联</a:t>
            </a:r>
          </a:p>
        </p:txBody>
      </p:sp>
      <p:sp>
        <p:nvSpPr>
          <p:cNvPr id="3" name="object 3"/>
          <p:cNvSpPr/>
          <p:nvPr/>
        </p:nvSpPr>
        <p:spPr>
          <a:xfrm>
            <a:off x="2500385" y="1496717"/>
            <a:ext cx="7515933" cy="4827934"/>
          </a:xfrm>
          <a:custGeom>
            <a:avLst/>
            <a:gdLst/>
            <a:ahLst/>
            <a:cxnLst/>
            <a:rect l="l" t="t" r="r" b="b"/>
            <a:pathLst>
              <a:path w="8211820" h="5274945">
                <a:moveTo>
                  <a:pt x="0" y="5274664"/>
                </a:moveTo>
                <a:lnTo>
                  <a:pt x="8211536" y="5274664"/>
                </a:lnTo>
                <a:lnTo>
                  <a:pt x="8211536" y="0"/>
                </a:lnTo>
                <a:lnTo>
                  <a:pt x="0" y="0"/>
                </a:lnTo>
                <a:lnTo>
                  <a:pt x="0" y="5274664"/>
                </a:lnTo>
                <a:close/>
              </a:path>
            </a:pathLst>
          </a:custGeom>
          <a:solidFill>
            <a:srgbClr val="FFFFFF"/>
          </a:solidFill>
        </p:spPr>
        <p:txBody>
          <a:bodyPr wrap="square" lIns="0" tIns="0" rIns="0" bIns="0" rtlCol="0"/>
          <a:lstStyle/>
          <a:p>
            <a:endParaRPr sz="1647"/>
          </a:p>
        </p:txBody>
      </p:sp>
      <p:sp>
        <p:nvSpPr>
          <p:cNvPr id="4" name="object 4"/>
          <p:cNvSpPr/>
          <p:nvPr/>
        </p:nvSpPr>
        <p:spPr>
          <a:xfrm>
            <a:off x="2500385" y="1496717"/>
            <a:ext cx="7515933" cy="4827934"/>
          </a:xfrm>
          <a:custGeom>
            <a:avLst/>
            <a:gdLst/>
            <a:ahLst/>
            <a:cxnLst/>
            <a:rect l="l" t="t" r="r" b="b"/>
            <a:pathLst>
              <a:path w="8211820" h="5274945">
                <a:moveTo>
                  <a:pt x="0" y="5274664"/>
                </a:moveTo>
                <a:lnTo>
                  <a:pt x="8211536" y="5274664"/>
                </a:lnTo>
                <a:lnTo>
                  <a:pt x="8211536" y="0"/>
                </a:lnTo>
                <a:lnTo>
                  <a:pt x="0" y="0"/>
                </a:lnTo>
                <a:lnTo>
                  <a:pt x="0" y="5274664"/>
                </a:lnTo>
                <a:close/>
              </a:path>
            </a:pathLst>
          </a:custGeom>
          <a:ln w="12047">
            <a:solidFill>
              <a:srgbClr val="000000"/>
            </a:solidFill>
          </a:ln>
        </p:spPr>
        <p:txBody>
          <a:bodyPr wrap="square" lIns="0" tIns="0" rIns="0" bIns="0" rtlCol="0"/>
          <a:lstStyle/>
          <a:p>
            <a:endParaRPr sz="1647"/>
          </a:p>
        </p:txBody>
      </p:sp>
      <p:sp>
        <p:nvSpPr>
          <p:cNvPr id="5" name="object 5"/>
          <p:cNvSpPr/>
          <p:nvPr/>
        </p:nvSpPr>
        <p:spPr>
          <a:xfrm>
            <a:off x="3931748" y="2614419"/>
            <a:ext cx="671273" cy="223758"/>
          </a:xfrm>
          <a:custGeom>
            <a:avLst/>
            <a:gdLst/>
            <a:ahLst/>
            <a:cxnLst/>
            <a:rect l="l" t="t" r="r" b="b"/>
            <a:pathLst>
              <a:path w="733425" h="244475">
                <a:moveTo>
                  <a:pt x="0" y="244042"/>
                </a:moveTo>
                <a:lnTo>
                  <a:pt x="733079" y="244042"/>
                </a:lnTo>
                <a:lnTo>
                  <a:pt x="733079" y="0"/>
                </a:lnTo>
                <a:lnTo>
                  <a:pt x="0" y="0"/>
                </a:lnTo>
                <a:lnTo>
                  <a:pt x="0" y="244042"/>
                </a:lnTo>
                <a:close/>
              </a:path>
            </a:pathLst>
          </a:custGeom>
          <a:solidFill>
            <a:srgbClr val="E6E6E6"/>
          </a:solidFill>
        </p:spPr>
        <p:txBody>
          <a:bodyPr wrap="square" lIns="0" tIns="0" rIns="0" bIns="0" rtlCol="0"/>
          <a:lstStyle/>
          <a:p>
            <a:endParaRPr sz="1647"/>
          </a:p>
        </p:txBody>
      </p:sp>
      <p:sp>
        <p:nvSpPr>
          <p:cNvPr id="6" name="object 6"/>
          <p:cNvSpPr/>
          <p:nvPr/>
        </p:nvSpPr>
        <p:spPr>
          <a:xfrm>
            <a:off x="3931748" y="2614419"/>
            <a:ext cx="671273" cy="223758"/>
          </a:xfrm>
          <a:custGeom>
            <a:avLst/>
            <a:gdLst/>
            <a:ahLst/>
            <a:cxnLst/>
            <a:rect l="l" t="t" r="r" b="b"/>
            <a:pathLst>
              <a:path w="733425" h="244475">
                <a:moveTo>
                  <a:pt x="0" y="244042"/>
                </a:moveTo>
                <a:lnTo>
                  <a:pt x="733079" y="244042"/>
                </a:lnTo>
                <a:lnTo>
                  <a:pt x="733079" y="0"/>
                </a:lnTo>
                <a:lnTo>
                  <a:pt x="0" y="0"/>
                </a:lnTo>
                <a:lnTo>
                  <a:pt x="0" y="244042"/>
                </a:lnTo>
                <a:close/>
              </a:path>
            </a:pathLst>
          </a:custGeom>
          <a:ln w="12045">
            <a:solidFill>
              <a:srgbClr val="000000"/>
            </a:solidFill>
          </a:ln>
        </p:spPr>
        <p:txBody>
          <a:bodyPr wrap="square" lIns="0" tIns="0" rIns="0" bIns="0" rtlCol="0"/>
          <a:lstStyle/>
          <a:p>
            <a:endParaRPr sz="1647"/>
          </a:p>
        </p:txBody>
      </p:sp>
      <p:sp>
        <p:nvSpPr>
          <p:cNvPr id="7" name="object 7"/>
          <p:cNvSpPr txBox="1"/>
          <p:nvPr/>
        </p:nvSpPr>
        <p:spPr>
          <a:xfrm>
            <a:off x="4136880" y="2616869"/>
            <a:ext cx="258628" cy="190180"/>
          </a:xfrm>
          <a:prstGeom prst="rect">
            <a:avLst/>
          </a:prstGeom>
        </p:spPr>
        <p:txBody>
          <a:bodyPr vert="horz" wrap="square" lIns="0" tIns="0" rIns="0" bIns="0" rtlCol="0">
            <a:spAutoFit/>
          </a:bodyPr>
          <a:lstStyle/>
          <a:p>
            <a:pPr marL="11625"/>
            <a:r>
              <a:rPr sz="1236" spc="-5" dirty="0">
                <a:latin typeface="宋体"/>
                <a:cs typeface="宋体"/>
              </a:rPr>
              <a:t>Tag</a:t>
            </a:r>
            <a:endParaRPr sz="1236">
              <a:latin typeface="宋体"/>
              <a:cs typeface="宋体"/>
            </a:endParaRPr>
          </a:p>
        </p:txBody>
      </p:sp>
      <p:sp>
        <p:nvSpPr>
          <p:cNvPr id="8" name="object 8"/>
          <p:cNvSpPr/>
          <p:nvPr/>
        </p:nvSpPr>
        <p:spPr>
          <a:xfrm>
            <a:off x="4602737" y="2614419"/>
            <a:ext cx="223789" cy="223361"/>
          </a:xfrm>
          <a:prstGeom prst="rect">
            <a:avLst/>
          </a:prstGeom>
          <a:blipFill>
            <a:blip r:embed="rId2" cstate="print"/>
            <a:stretch>
              <a:fillRect/>
            </a:stretch>
          </a:blipFill>
        </p:spPr>
        <p:txBody>
          <a:bodyPr wrap="square" lIns="0" tIns="0" rIns="0" bIns="0" rtlCol="0"/>
          <a:lstStyle/>
          <a:p>
            <a:endParaRPr sz="1647"/>
          </a:p>
        </p:txBody>
      </p:sp>
      <p:sp>
        <p:nvSpPr>
          <p:cNvPr id="9" name="object 9"/>
          <p:cNvSpPr/>
          <p:nvPr/>
        </p:nvSpPr>
        <p:spPr>
          <a:xfrm>
            <a:off x="4602736" y="2614419"/>
            <a:ext cx="224339" cy="223758"/>
          </a:xfrm>
          <a:custGeom>
            <a:avLst/>
            <a:gdLst/>
            <a:ahLst/>
            <a:cxnLst/>
            <a:rect l="l" t="t" r="r" b="b"/>
            <a:pathLst>
              <a:path w="245110" h="244475">
                <a:moveTo>
                  <a:pt x="0" y="244042"/>
                </a:moveTo>
                <a:lnTo>
                  <a:pt x="244509" y="244042"/>
                </a:lnTo>
                <a:lnTo>
                  <a:pt x="244509" y="0"/>
                </a:lnTo>
                <a:lnTo>
                  <a:pt x="0" y="0"/>
                </a:lnTo>
                <a:lnTo>
                  <a:pt x="0" y="244042"/>
                </a:lnTo>
                <a:close/>
              </a:path>
            </a:pathLst>
          </a:custGeom>
          <a:ln w="12048">
            <a:solidFill>
              <a:srgbClr val="000000"/>
            </a:solidFill>
          </a:ln>
        </p:spPr>
        <p:txBody>
          <a:bodyPr wrap="square" lIns="0" tIns="0" rIns="0" bIns="0" rtlCol="0"/>
          <a:lstStyle/>
          <a:p>
            <a:endParaRPr sz="1647"/>
          </a:p>
        </p:txBody>
      </p:sp>
      <p:sp>
        <p:nvSpPr>
          <p:cNvPr id="10" name="object 10"/>
          <p:cNvSpPr/>
          <p:nvPr/>
        </p:nvSpPr>
        <p:spPr>
          <a:xfrm>
            <a:off x="4871491"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11" name="object 11"/>
          <p:cNvSpPr/>
          <p:nvPr/>
        </p:nvSpPr>
        <p:spPr>
          <a:xfrm>
            <a:off x="4871491"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12" name="object 12"/>
          <p:cNvSpPr txBox="1"/>
          <p:nvPr/>
        </p:nvSpPr>
        <p:spPr>
          <a:xfrm>
            <a:off x="5003551" y="2616869"/>
            <a:ext cx="180169" cy="190180"/>
          </a:xfrm>
          <a:prstGeom prst="rect">
            <a:avLst/>
          </a:prstGeom>
        </p:spPr>
        <p:txBody>
          <a:bodyPr vert="horz" wrap="square" lIns="0" tIns="0" rIns="0" bIns="0" rtlCol="0">
            <a:spAutoFit/>
          </a:bodyPr>
          <a:lstStyle/>
          <a:p>
            <a:pPr marL="11625"/>
            <a:r>
              <a:rPr sz="1236" spc="-5" dirty="0">
                <a:latin typeface="宋体"/>
                <a:cs typeface="宋体"/>
              </a:rPr>
              <a:t>W0</a:t>
            </a:r>
            <a:endParaRPr sz="1236">
              <a:latin typeface="宋体"/>
              <a:cs typeface="宋体"/>
            </a:endParaRPr>
          </a:p>
        </p:txBody>
      </p:sp>
      <p:sp>
        <p:nvSpPr>
          <p:cNvPr id="13" name="object 13"/>
          <p:cNvSpPr/>
          <p:nvPr/>
        </p:nvSpPr>
        <p:spPr>
          <a:xfrm>
            <a:off x="5318627" y="2614419"/>
            <a:ext cx="448095" cy="223758"/>
          </a:xfrm>
          <a:custGeom>
            <a:avLst/>
            <a:gdLst/>
            <a:ahLst/>
            <a:cxnLst/>
            <a:rect l="l" t="t" r="r" b="b"/>
            <a:pathLst>
              <a:path w="489585" h="244475">
                <a:moveTo>
                  <a:pt x="0" y="244042"/>
                </a:moveTo>
                <a:lnTo>
                  <a:pt x="489018" y="244042"/>
                </a:lnTo>
                <a:lnTo>
                  <a:pt x="489018" y="0"/>
                </a:lnTo>
                <a:lnTo>
                  <a:pt x="0" y="0"/>
                </a:lnTo>
                <a:lnTo>
                  <a:pt x="0" y="244042"/>
                </a:lnTo>
                <a:close/>
              </a:path>
            </a:pathLst>
          </a:custGeom>
          <a:solidFill>
            <a:srgbClr val="FFFFFF"/>
          </a:solidFill>
        </p:spPr>
        <p:txBody>
          <a:bodyPr wrap="square" lIns="0" tIns="0" rIns="0" bIns="0" rtlCol="0"/>
          <a:lstStyle/>
          <a:p>
            <a:endParaRPr sz="1647"/>
          </a:p>
        </p:txBody>
      </p:sp>
      <p:sp>
        <p:nvSpPr>
          <p:cNvPr id="14" name="object 14"/>
          <p:cNvSpPr/>
          <p:nvPr/>
        </p:nvSpPr>
        <p:spPr>
          <a:xfrm>
            <a:off x="5318627" y="2614419"/>
            <a:ext cx="448095" cy="223758"/>
          </a:xfrm>
          <a:custGeom>
            <a:avLst/>
            <a:gdLst/>
            <a:ahLst/>
            <a:cxnLst/>
            <a:rect l="l" t="t" r="r" b="b"/>
            <a:pathLst>
              <a:path w="489585" h="244475">
                <a:moveTo>
                  <a:pt x="0" y="244042"/>
                </a:moveTo>
                <a:lnTo>
                  <a:pt x="489018" y="244042"/>
                </a:lnTo>
                <a:lnTo>
                  <a:pt x="489018"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15" name="object 15"/>
          <p:cNvSpPr txBox="1"/>
          <p:nvPr/>
        </p:nvSpPr>
        <p:spPr>
          <a:xfrm>
            <a:off x="5451160" y="2616869"/>
            <a:ext cx="180169" cy="190180"/>
          </a:xfrm>
          <a:prstGeom prst="rect">
            <a:avLst/>
          </a:prstGeom>
        </p:spPr>
        <p:txBody>
          <a:bodyPr vert="horz" wrap="square" lIns="0" tIns="0" rIns="0" bIns="0" rtlCol="0">
            <a:spAutoFit/>
          </a:bodyPr>
          <a:lstStyle/>
          <a:p>
            <a:pPr marL="11625"/>
            <a:r>
              <a:rPr sz="1236" spc="-5" dirty="0">
                <a:latin typeface="宋体"/>
                <a:cs typeface="宋体"/>
              </a:rPr>
              <a:t>W1</a:t>
            </a:r>
            <a:endParaRPr sz="1236">
              <a:latin typeface="宋体"/>
              <a:cs typeface="宋体"/>
            </a:endParaRPr>
          </a:p>
        </p:txBody>
      </p:sp>
      <p:sp>
        <p:nvSpPr>
          <p:cNvPr id="16" name="object 16"/>
          <p:cNvSpPr/>
          <p:nvPr/>
        </p:nvSpPr>
        <p:spPr>
          <a:xfrm>
            <a:off x="5766238"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17" name="object 17"/>
          <p:cNvSpPr/>
          <p:nvPr/>
        </p:nvSpPr>
        <p:spPr>
          <a:xfrm>
            <a:off x="5766238"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18" name="object 18"/>
          <p:cNvSpPr txBox="1"/>
          <p:nvPr/>
        </p:nvSpPr>
        <p:spPr>
          <a:xfrm>
            <a:off x="5898296" y="2616869"/>
            <a:ext cx="180169" cy="190180"/>
          </a:xfrm>
          <a:prstGeom prst="rect">
            <a:avLst/>
          </a:prstGeom>
        </p:spPr>
        <p:txBody>
          <a:bodyPr vert="horz" wrap="square" lIns="0" tIns="0" rIns="0" bIns="0" rtlCol="0">
            <a:spAutoFit/>
          </a:bodyPr>
          <a:lstStyle/>
          <a:p>
            <a:pPr marL="11625"/>
            <a:r>
              <a:rPr sz="1236" spc="-5" dirty="0">
                <a:latin typeface="宋体"/>
                <a:cs typeface="宋体"/>
              </a:rPr>
              <a:t>W2</a:t>
            </a:r>
            <a:endParaRPr sz="1236">
              <a:latin typeface="宋体"/>
              <a:cs typeface="宋体"/>
            </a:endParaRPr>
          </a:p>
        </p:txBody>
      </p:sp>
      <p:sp>
        <p:nvSpPr>
          <p:cNvPr id="19" name="object 19"/>
          <p:cNvSpPr/>
          <p:nvPr/>
        </p:nvSpPr>
        <p:spPr>
          <a:xfrm>
            <a:off x="6213373"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20" name="object 20"/>
          <p:cNvSpPr/>
          <p:nvPr/>
        </p:nvSpPr>
        <p:spPr>
          <a:xfrm>
            <a:off x="6213373"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21" name="object 21"/>
          <p:cNvSpPr txBox="1"/>
          <p:nvPr/>
        </p:nvSpPr>
        <p:spPr>
          <a:xfrm>
            <a:off x="6345589" y="2616869"/>
            <a:ext cx="180169" cy="190180"/>
          </a:xfrm>
          <a:prstGeom prst="rect">
            <a:avLst/>
          </a:prstGeom>
        </p:spPr>
        <p:txBody>
          <a:bodyPr vert="horz" wrap="square" lIns="0" tIns="0" rIns="0" bIns="0" rtlCol="0">
            <a:spAutoFit/>
          </a:bodyPr>
          <a:lstStyle/>
          <a:p>
            <a:pPr marL="11625"/>
            <a:r>
              <a:rPr sz="1236" spc="-5" dirty="0">
                <a:latin typeface="宋体"/>
                <a:cs typeface="宋体"/>
              </a:rPr>
              <a:t>W3</a:t>
            </a:r>
            <a:endParaRPr sz="1236">
              <a:latin typeface="宋体"/>
              <a:cs typeface="宋体"/>
            </a:endParaRPr>
          </a:p>
        </p:txBody>
      </p:sp>
      <p:sp>
        <p:nvSpPr>
          <p:cNvPr id="22" name="object 22"/>
          <p:cNvSpPr/>
          <p:nvPr/>
        </p:nvSpPr>
        <p:spPr>
          <a:xfrm>
            <a:off x="3931748" y="2837826"/>
            <a:ext cx="671273" cy="223758"/>
          </a:xfrm>
          <a:custGeom>
            <a:avLst/>
            <a:gdLst/>
            <a:ahLst/>
            <a:cxnLst/>
            <a:rect l="l" t="t" r="r" b="b"/>
            <a:pathLst>
              <a:path w="733425" h="244475">
                <a:moveTo>
                  <a:pt x="0" y="244472"/>
                </a:moveTo>
                <a:lnTo>
                  <a:pt x="733079" y="244472"/>
                </a:lnTo>
                <a:lnTo>
                  <a:pt x="733079" y="0"/>
                </a:lnTo>
                <a:lnTo>
                  <a:pt x="0" y="0"/>
                </a:lnTo>
                <a:lnTo>
                  <a:pt x="0" y="244472"/>
                </a:lnTo>
                <a:close/>
              </a:path>
            </a:pathLst>
          </a:custGeom>
          <a:solidFill>
            <a:srgbClr val="E6E6E6"/>
          </a:solidFill>
        </p:spPr>
        <p:txBody>
          <a:bodyPr wrap="square" lIns="0" tIns="0" rIns="0" bIns="0" rtlCol="0"/>
          <a:lstStyle/>
          <a:p>
            <a:endParaRPr sz="1647"/>
          </a:p>
        </p:txBody>
      </p:sp>
      <p:sp>
        <p:nvSpPr>
          <p:cNvPr id="23" name="object 23"/>
          <p:cNvSpPr/>
          <p:nvPr/>
        </p:nvSpPr>
        <p:spPr>
          <a:xfrm>
            <a:off x="3931748" y="2837826"/>
            <a:ext cx="671273" cy="223758"/>
          </a:xfrm>
          <a:custGeom>
            <a:avLst/>
            <a:gdLst/>
            <a:ahLst/>
            <a:cxnLst/>
            <a:rect l="l" t="t" r="r" b="b"/>
            <a:pathLst>
              <a:path w="733425" h="244475">
                <a:moveTo>
                  <a:pt x="0" y="244472"/>
                </a:moveTo>
                <a:lnTo>
                  <a:pt x="733079" y="244472"/>
                </a:lnTo>
                <a:lnTo>
                  <a:pt x="733079" y="0"/>
                </a:lnTo>
                <a:lnTo>
                  <a:pt x="0" y="0"/>
                </a:lnTo>
                <a:lnTo>
                  <a:pt x="0" y="244472"/>
                </a:lnTo>
                <a:close/>
              </a:path>
            </a:pathLst>
          </a:custGeom>
          <a:ln w="12045">
            <a:solidFill>
              <a:srgbClr val="000000"/>
            </a:solidFill>
          </a:ln>
        </p:spPr>
        <p:txBody>
          <a:bodyPr wrap="square" lIns="0" tIns="0" rIns="0" bIns="0" rtlCol="0"/>
          <a:lstStyle/>
          <a:p>
            <a:endParaRPr sz="1647"/>
          </a:p>
        </p:txBody>
      </p:sp>
      <p:sp>
        <p:nvSpPr>
          <p:cNvPr id="24" name="object 24"/>
          <p:cNvSpPr/>
          <p:nvPr/>
        </p:nvSpPr>
        <p:spPr>
          <a:xfrm>
            <a:off x="4602737" y="2837827"/>
            <a:ext cx="223789" cy="223755"/>
          </a:xfrm>
          <a:prstGeom prst="rect">
            <a:avLst/>
          </a:prstGeom>
          <a:blipFill>
            <a:blip r:embed="rId3" cstate="print"/>
            <a:stretch>
              <a:fillRect/>
            </a:stretch>
          </a:blipFill>
        </p:spPr>
        <p:txBody>
          <a:bodyPr wrap="square" lIns="0" tIns="0" rIns="0" bIns="0" rtlCol="0"/>
          <a:lstStyle/>
          <a:p>
            <a:endParaRPr sz="1647"/>
          </a:p>
        </p:txBody>
      </p:sp>
      <p:sp>
        <p:nvSpPr>
          <p:cNvPr id="25" name="object 25"/>
          <p:cNvSpPr/>
          <p:nvPr/>
        </p:nvSpPr>
        <p:spPr>
          <a:xfrm>
            <a:off x="4602736" y="2837826"/>
            <a:ext cx="224339" cy="223758"/>
          </a:xfrm>
          <a:custGeom>
            <a:avLst/>
            <a:gdLst/>
            <a:ahLst/>
            <a:cxnLst/>
            <a:rect l="l" t="t" r="r" b="b"/>
            <a:pathLst>
              <a:path w="245110" h="244475">
                <a:moveTo>
                  <a:pt x="0" y="244472"/>
                </a:moveTo>
                <a:lnTo>
                  <a:pt x="244509" y="244472"/>
                </a:lnTo>
                <a:lnTo>
                  <a:pt x="244509" y="0"/>
                </a:lnTo>
                <a:lnTo>
                  <a:pt x="0" y="0"/>
                </a:lnTo>
                <a:lnTo>
                  <a:pt x="0" y="244472"/>
                </a:lnTo>
                <a:close/>
              </a:path>
            </a:pathLst>
          </a:custGeom>
          <a:ln w="12048">
            <a:solidFill>
              <a:srgbClr val="000000"/>
            </a:solidFill>
          </a:ln>
        </p:spPr>
        <p:txBody>
          <a:bodyPr wrap="square" lIns="0" tIns="0" rIns="0" bIns="0" rtlCol="0"/>
          <a:lstStyle/>
          <a:p>
            <a:endParaRPr sz="1647"/>
          </a:p>
        </p:txBody>
      </p:sp>
      <p:sp>
        <p:nvSpPr>
          <p:cNvPr id="26" name="object 26"/>
          <p:cNvSpPr/>
          <p:nvPr/>
        </p:nvSpPr>
        <p:spPr>
          <a:xfrm>
            <a:off x="5318627" y="2949680"/>
            <a:ext cx="218527" cy="0"/>
          </a:xfrm>
          <a:custGeom>
            <a:avLst/>
            <a:gdLst/>
            <a:ahLst/>
            <a:cxnLst/>
            <a:rect l="l" t="t" r="r" b="b"/>
            <a:pathLst>
              <a:path w="238760">
                <a:moveTo>
                  <a:pt x="0" y="0"/>
                </a:moveTo>
                <a:lnTo>
                  <a:pt x="238499" y="0"/>
                </a:lnTo>
              </a:path>
            </a:pathLst>
          </a:custGeom>
          <a:ln w="12044">
            <a:solidFill>
              <a:srgbClr val="0000FF"/>
            </a:solidFill>
          </a:ln>
        </p:spPr>
        <p:txBody>
          <a:bodyPr wrap="square" lIns="0" tIns="0" rIns="0" bIns="0" rtlCol="0"/>
          <a:lstStyle/>
          <a:p>
            <a:endParaRPr sz="1647"/>
          </a:p>
        </p:txBody>
      </p:sp>
      <p:sp>
        <p:nvSpPr>
          <p:cNvPr id="27" name="object 27"/>
          <p:cNvSpPr/>
          <p:nvPr/>
        </p:nvSpPr>
        <p:spPr>
          <a:xfrm>
            <a:off x="4871491"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solidFill>
            <a:srgbClr val="FFFFFF"/>
          </a:solidFill>
        </p:spPr>
        <p:txBody>
          <a:bodyPr wrap="square" lIns="0" tIns="0" rIns="0" bIns="0" rtlCol="0"/>
          <a:lstStyle/>
          <a:p>
            <a:endParaRPr sz="1647"/>
          </a:p>
        </p:txBody>
      </p:sp>
      <p:sp>
        <p:nvSpPr>
          <p:cNvPr id="28" name="object 28"/>
          <p:cNvSpPr/>
          <p:nvPr/>
        </p:nvSpPr>
        <p:spPr>
          <a:xfrm>
            <a:off x="4871491"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ln w="12046">
            <a:solidFill>
              <a:srgbClr val="0000FF"/>
            </a:solidFill>
          </a:ln>
        </p:spPr>
        <p:txBody>
          <a:bodyPr wrap="square" lIns="0" tIns="0" rIns="0" bIns="0" rtlCol="0"/>
          <a:lstStyle/>
          <a:p>
            <a:endParaRPr sz="1647"/>
          </a:p>
        </p:txBody>
      </p:sp>
      <p:sp>
        <p:nvSpPr>
          <p:cNvPr id="29" name="object 29"/>
          <p:cNvSpPr/>
          <p:nvPr/>
        </p:nvSpPr>
        <p:spPr>
          <a:xfrm>
            <a:off x="5318627" y="2837826"/>
            <a:ext cx="448095" cy="223758"/>
          </a:xfrm>
          <a:custGeom>
            <a:avLst/>
            <a:gdLst/>
            <a:ahLst/>
            <a:cxnLst/>
            <a:rect l="l" t="t" r="r" b="b"/>
            <a:pathLst>
              <a:path w="489585" h="244475">
                <a:moveTo>
                  <a:pt x="0" y="244472"/>
                </a:moveTo>
                <a:lnTo>
                  <a:pt x="489018" y="244472"/>
                </a:lnTo>
                <a:lnTo>
                  <a:pt x="489018" y="0"/>
                </a:lnTo>
                <a:lnTo>
                  <a:pt x="0" y="0"/>
                </a:lnTo>
                <a:lnTo>
                  <a:pt x="0" y="244472"/>
                </a:lnTo>
                <a:close/>
              </a:path>
            </a:pathLst>
          </a:custGeom>
          <a:solidFill>
            <a:srgbClr val="FFFFFF"/>
          </a:solidFill>
        </p:spPr>
        <p:txBody>
          <a:bodyPr wrap="square" lIns="0" tIns="0" rIns="0" bIns="0" rtlCol="0"/>
          <a:lstStyle/>
          <a:p>
            <a:endParaRPr sz="1647"/>
          </a:p>
        </p:txBody>
      </p:sp>
      <p:sp>
        <p:nvSpPr>
          <p:cNvPr id="30" name="object 30"/>
          <p:cNvSpPr/>
          <p:nvPr/>
        </p:nvSpPr>
        <p:spPr>
          <a:xfrm>
            <a:off x="5318627" y="2837826"/>
            <a:ext cx="448095" cy="223758"/>
          </a:xfrm>
          <a:custGeom>
            <a:avLst/>
            <a:gdLst/>
            <a:ahLst/>
            <a:cxnLst/>
            <a:rect l="l" t="t" r="r" b="b"/>
            <a:pathLst>
              <a:path w="489585" h="244475">
                <a:moveTo>
                  <a:pt x="0" y="244472"/>
                </a:moveTo>
                <a:lnTo>
                  <a:pt x="489018" y="244472"/>
                </a:lnTo>
                <a:lnTo>
                  <a:pt x="489018" y="0"/>
                </a:lnTo>
                <a:lnTo>
                  <a:pt x="0" y="0"/>
                </a:lnTo>
                <a:lnTo>
                  <a:pt x="0" y="244472"/>
                </a:lnTo>
                <a:close/>
              </a:path>
            </a:pathLst>
          </a:custGeom>
          <a:ln w="12046">
            <a:solidFill>
              <a:srgbClr val="0000FF"/>
            </a:solidFill>
          </a:ln>
        </p:spPr>
        <p:txBody>
          <a:bodyPr wrap="square" lIns="0" tIns="0" rIns="0" bIns="0" rtlCol="0"/>
          <a:lstStyle/>
          <a:p>
            <a:endParaRPr sz="1647"/>
          </a:p>
        </p:txBody>
      </p:sp>
      <p:sp>
        <p:nvSpPr>
          <p:cNvPr id="31" name="object 31"/>
          <p:cNvSpPr/>
          <p:nvPr/>
        </p:nvSpPr>
        <p:spPr>
          <a:xfrm>
            <a:off x="5766238"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solidFill>
            <a:srgbClr val="FFFFFF"/>
          </a:solidFill>
        </p:spPr>
        <p:txBody>
          <a:bodyPr wrap="square" lIns="0" tIns="0" rIns="0" bIns="0" rtlCol="0"/>
          <a:lstStyle/>
          <a:p>
            <a:endParaRPr sz="1647"/>
          </a:p>
        </p:txBody>
      </p:sp>
      <p:sp>
        <p:nvSpPr>
          <p:cNvPr id="32" name="object 32"/>
          <p:cNvSpPr/>
          <p:nvPr/>
        </p:nvSpPr>
        <p:spPr>
          <a:xfrm>
            <a:off x="5766238"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ln w="12046">
            <a:solidFill>
              <a:srgbClr val="0000FF"/>
            </a:solidFill>
          </a:ln>
        </p:spPr>
        <p:txBody>
          <a:bodyPr wrap="square" lIns="0" tIns="0" rIns="0" bIns="0" rtlCol="0"/>
          <a:lstStyle/>
          <a:p>
            <a:endParaRPr sz="1647"/>
          </a:p>
        </p:txBody>
      </p:sp>
      <p:sp>
        <p:nvSpPr>
          <p:cNvPr id="33" name="object 33"/>
          <p:cNvSpPr/>
          <p:nvPr/>
        </p:nvSpPr>
        <p:spPr>
          <a:xfrm>
            <a:off x="6213373"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solidFill>
            <a:srgbClr val="FFFFFF"/>
          </a:solidFill>
        </p:spPr>
        <p:txBody>
          <a:bodyPr wrap="square" lIns="0" tIns="0" rIns="0" bIns="0" rtlCol="0"/>
          <a:lstStyle/>
          <a:p>
            <a:endParaRPr sz="1647"/>
          </a:p>
        </p:txBody>
      </p:sp>
      <p:sp>
        <p:nvSpPr>
          <p:cNvPr id="34" name="object 34"/>
          <p:cNvSpPr/>
          <p:nvPr/>
        </p:nvSpPr>
        <p:spPr>
          <a:xfrm>
            <a:off x="6213373"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ln w="12046">
            <a:solidFill>
              <a:srgbClr val="0000FF"/>
            </a:solidFill>
          </a:ln>
        </p:spPr>
        <p:txBody>
          <a:bodyPr wrap="square" lIns="0" tIns="0" rIns="0" bIns="0" rtlCol="0"/>
          <a:lstStyle/>
          <a:p>
            <a:endParaRPr sz="1647"/>
          </a:p>
        </p:txBody>
      </p:sp>
      <p:sp>
        <p:nvSpPr>
          <p:cNvPr id="35" name="object 35"/>
          <p:cNvSpPr/>
          <p:nvPr/>
        </p:nvSpPr>
        <p:spPr>
          <a:xfrm>
            <a:off x="3931748" y="3061551"/>
            <a:ext cx="671273" cy="223758"/>
          </a:xfrm>
          <a:custGeom>
            <a:avLst/>
            <a:gdLst/>
            <a:ahLst/>
            <a:cxnLst/>
            <a:rect l="l" t="t" r="r" b="b"/>
            <a:pathLst>
              <a:path w="733425" h="244475">
                <a:moveTo>
                  <a:pt x="0" y="244042"/>
                </a:moveTo>
                <a:lnTo>
                  <a:pt x="733079" y="244042"/>
                </a:lnTo>
                <a:lnTo>
                  <a:pt x="733079" y="0"/>
                </a:lnTo>
                <a:lnTo>
                  <a:pt x="0" y="0"/>
                </a:lnTo>
                <a:lnTo>
                  <a:pt x="0" y="244042"/>
                </a:lnTo>
                <a:close/>
              </a:path>
            </a:pathLst>
          </a:custGeom>
          <a:solidFill>
            <a:srgbClr val="E6E6E6"/>
          </a:solidFill>
        </p:spPr>
        <p:txBody>
          <a:bodyPr wrap="square" lIns="0" tIns="0" rIns="0" bIns="0" rtlCol="0"/>
          <a:lstStyle/>
          <a:p>
            <a:endParaRPr sz="1647"/>
          </a:p>
        </p:txBody>
      </p:sp>
      <p:sp>
        <p:nvSpPr>
          <p:cNvPr id="36" name="object 36"/>
          <p:cNvSpPr/>
          <p:nvPr/>
        </p:nvSpPr>
        <p:spPr>
          <a:xfrm>
            <a:off x="3931748" y="3061551"/>
            <a:ext cx="671273" cy="223758"/>
          </a:xfrm>
          <a:custGeom>
            <a:avLst/>
            <a:gdLst/>
            <a:ahLst/>
            <a:cxnLst/>
            <a:rect l="l" t="t" r="r" b="b"/>
            <a:pathLst>
              <a:path w="733425" h="244475">
                <a:moveTo>
                  <a:pt x="0" y="244042"/>
                </a:moveTo>
                <a:lnTo>
                  <a:pt x="733079" y="244042"/>
                </a:lnTo>
                <a:lnTo>
                  <a:pt x="733079" y="0"/>
                </a:lnTo>
                <a:lnTo>
                  <a:pt x="0" y="0"/>
                </a:lnTo>
                <a:lnTo>
                  <a:pt x="0" y="244042"/>
                </a:lnTo>
                <a:close/>
              </a:path>
            </a:pathLst>
          </a:custGeom>
          <a:ln w="12045">
            <a:solidFill>
              <a:srgbClr val="000000"/>
            </a:solidFill>
          </a:ln>
        </p:spPr>
        <p:txBody>
          <a:bodyPr wrap="square" lIns="0" tIns="0" rIns="0" bIns="0" rtlCol="0"/>
          <a:lstStyle/>
          <a:p>
            <a:endParaRPr sz="1647"/>
          </a:p>
        </p:txBody>
      </p:sp>
      <p:sp>
        <p:nvSpPr>
          <p:cNvPr id="37" name="object 37"/>
          <p:cNvSpPr/>
          <p:nvPr/>
        </p:nvSpPr>
        <p:spPr>
          <a:xfrm>
            <a:off x="4602737" y="3061551"/>
            <a:ext cx="223789" cy="223361"/>
          </a:xfrm>
          <a:prstGeom prst="rect">
            <a:avLst/>
          </a:prstGeom>
          <a:blipFill>
            <a:blip r:embed="rId4" cstate="print"/>
            <a:stretch>
              <a:fillRect/>
            </a:stretch>
          </a:blipFill>
        </p:spPr>
        <p:txBody>
          <a:bodyPr wrap="square" lIns="0" tIns="0" rIns="0" bIns="0" rtlCol="0"/>
          <a:lstStyle/>
          <a:p>
            <a:endParaRPr sz="1647"/>
          </a:p>
        </p:txBody>
      </p:sp>
      <p:sp>
        <p:nvSpPr>
          <p:cNvPr id="38" name="object 38"/>
          <p:cNvSpPr/>
          <p:nvPr/>
        </p:nvSpPr>
        <p:spPr>
          <a:xfrm>
            <a:off x="4602736" y="3061551"/>
            <a:ext cx="224339" cy="223758"/>
          </a:xfrm>
          <a:custGeom>
            <a:avLst/>
            <a:gdLst/>
            <a:ahLst/>
            <a:cxnLst/>
            <a:rect l="l" t="t" r="r" b="b"/>
            <a:pathLst>
              <a:path w="245110" h="244475">
                <a:moveTo>
                  <a:pt x="0" y="244042"/>
                </a:moveTo>
                <a:lnTo>
                  <a:pt x="244509" y="244042"/>
                </a:lnTo>
                <a:lnTo>
                  <a:pt x="244509" y="0"/>
                </a:lnTo>
                <a:lnTo>
                  <a:pt x="0" y="0"/>
                </a:lnTo>
                <a:lnTo>
                  <a:pt x="0" y="244042"/>
                </a:lnTo>
                <a:close/>
              </a:path>
            </a:pathLst>
          </a:custGeom>
          <a:ln w="12048">
            <a:solidFill>
              <a:srgbClr val="000000"/>
            </a:solidFill>
          </a:ln>
        </p:spPr>
        <p:txBody>
          <a:bodyPr wrap="square" lIns="0" tIns="0" rIns="0" bIns="0" rtlCol="0"/>
          <a:lstStyle/>
          <a:p>
            <a:endParaRPr sz="1647"/>
          </a:p>
        </p:txBody>
      </p:sp>
      <p:sp>
        <p:nvSpPr>
          <p:cNvPr id="39" name="object 39"/>
          <p:cNvSpPr/>
          <p:nvPr/>
        </p:nvSpPr>
        <p:spPr>
          <a:xfrm>
            <a:off x="4871491"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40" name="object 40"/>
          <p:cNvSpPr/>
          <p:nvPr/>
        </p:nvSpPr>
        <p:spPr>
          <a:xfrm>
            <a:off x="4871491"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41" name="object 41"/>
          <p:cNvSpPr/>
          <p:nvPr/>
        </p:nvSpPr>
        <p:spPr>
          <a:xfrm>
            <a:off x="5318627" y="3061551"/>
            <a:ext cx="448095" cy="223758"/>
          </a:xfrm>
          <a:custGeom>
            <a:avLst/>
            <a:gdLst/>
            <a:ahLst/>
            <a:cxnLst/>
            <a:rect l="l" t="t" r="r" b="b"/>
            <a:pathLst>
              <a:path w="489585" h="244475">
                <a:moveTo>
                  <a:pt x="0" y="244042"/>
                </a:moveTo>
                <a:lnTo>
                  <a:pt x="489018" y="244042"/>
                </a:lnTo>
                <a:lnTo>
                  <a:pt x="489018" y="0"/>
                </a:lnTo>
                <a:lnTo>
                  <a:pt x="0" y="0"/>
                </a:lnTo>
                <a:lnTo>
                  <a:pt x="0" y="244042"/>
                </a:lnTo>
                <a:close/>
              </a:path>
            </a:pathLst>
          </a:custGeom>
          <a:solidFill>
            <a:srgbClr val="FFFFFF"/>
          </a:solidFill>
        </p:spPr>
        <p:txBody>
          <a:bodyPr wrap="square" lIns="0" tIns="0" rIns="0" bIns="0" rtlCol="0"/>
          <a:lstStyle/>
          <a:p>
            <a:endParaRPr sz="1647"/>
          </a:p>
        </p:txBody>
      </p:sp>
      <p:sp>
        <p:nvSpPr>
          <p:cNvPr id="42" name="object 42"/>
          <p:cNvSpPr/>
          <p:nvPr/>
        </p:nvSpPr>
        <p:spPr>
          <a:xfrm>
            <a:off x="5318627" y="3061551"/>
            <a:ext cx="448095" cy="223758"/>
          </a:xfrm>
          <a:custGeom>
            <a:avLst/>
            <a:gdLst/>
            <a:ahLst/>
            <a:cxnLst/>
            <a:rect l="l" t="t" r="r" b="b"/>
            <a:pathLst>
              <a:path w="489585" h="244475">
                <a:moveTo>
                  <a:pt x="0" y="244042"/>
                </a:moveTo>
                <a:lnTo>
                  <a:pt x="489018" y="244042"/>
                </a:lnTo>
                <a:lnTo>
                  <a:pt x="489018"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43" name="object 43"/>
          <p:cNvSpPr/>
          <p:nvPr/>
        </p:nvSpPr>
        <p:spPr>
          <a:xfrm>
            <a:off x="5766238"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44" name="object 44"/>
          <p:cNvSpPr/>
          <p:nvPr/>
        </p:nvSpPr>
        <p:spPr>
          <a:xfrm>
            <a:off x="5766238"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45" name="object 45"/>
          <p:cNvSpPr/>
          <p:nvPr/>
        </p:nvSpPr>
        <p:spPr>
          <a:xfrm>
            <a:off x="6213373"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46" name="object 46"/>
          <p:cNvSpPr/>
          <p:nvPr/>
        </p:nvSpPr>
        <p:spPr>
          <a:xfrm>
            <a:off x="6213373"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47" name="object 47"/>
          <p:cNvSpPr/>
          <p:nvPr/>
        </p:nvSpPr>
        <p:spPr>
          <a:xfrm>
            <a:off x="3931748" y="3284881"/>
            <a:ext cx="671273" cy="223758"/>
          </a:xfrm>
          <a:custGeom>
            <a:avLst/>
            <a:gdLst/>
            <a:ahLst/>
            <a:cxnLst/>
            <a:rect l="l" t="t" r="r" b="b"/>
            <a:pathLst>
              <a:path w="733425" h="244475">
                <a:moveTo>
                  <a:pt x="0" y="244042"/>
                </a:moveTo>
                <a:lnTo>
                  <a:pt x="733079" y="244042"/>
                </a:lnTo>
                <a:lnTo>
                  <a:pt x="733079" y="0"/>
                </a:lnTo>
                <a:lnTo>
                  <a:pt x="0" y="0"/>
                </a:lnTo>
                <a:lnTo>
                  <a:pt x="0" y="244042"/>
                </a:lnTo>
                <a:close/>
              </a:path>
            </a:pathLst>
          </a:custGeom>
          <a:solidFill>
            <a:srgbClr val="E6E6E6"/>
          </a:solidFill>
        </p:spPr>
        <p:txBody>
          <a:bodyPr wrap="square" lIns="0" tIns="0" rIns="0" bIns="0" rtlCol="0"/>
          <a:lstStyle/>
          <a:p>
            <a:endParaRPr sz="1647"/>
          </a:p>
        </p:txBody>
      </p:sp>
      <p:sp>
        <p:nvSpPr>
          <p:cNvPr id="48" name="object 48"/>
          <p:cNvSpPr/>
          <p:nvPr/>
        </p:nvSpPr>
        <p:spPr>
          <a:xfrm>
            <a:off x="3931748" y="3284881"/>
            <a:ext cx="671273" cy="223758"/>
          </a:xfrm>
          <a:custGeom>
            <a:avLst/>
            <a:gdLst/>
            <a:ahLst/>
            <a:cxnLst/>
            <a:rect l="l" t="t" r="r" b="b"/>
            <a:pathLst>
              <a:path w="733425" h="244475">
                <a:moveTo>
                  <a:pt x="0" y="244042"/>
                </a:moveTo>
                <a:lnTo>
                  <a:pt x="733079" y="244042"/>
                </a:lnTo>
                <a:lnTo>
                  <a:pt x="733079" y="0"/>
                </a:lnTo>
                <a:lnTo>
                  <a:pt x="0" y="0"/>
                </a:lnTo>
                <a:lnTo>
                  <a:pt x="0" y="244042"/>
                </a:lnTo>
                <a:close/>
              </a:path>
            </a:pathLst>
          </a:custGeom>
          <a:ln w="12045">
            <a:solidFill>
              <a:srgbClr val="000000"/>
            </a:solidFill>
          </a:ln>
        </p:spPr>
        <p:txBody>
          <a:bodyPr wrap="square" lIns="0" tIns="0" rIns="0" bIns="0" rtlCol="0"/>
          <a:lstStyle/>
          <a:p>
            <a:endParaRPr sz="1647"/>
          </a:p>
        </p:txBody>
      </p:sp>
      <p:sp>
        <p:nvSpPr>
          <p:cNvPr id="49" name="object 49"/>
          <p:cNvSpPr/>
          <p:nvPr/>
        </p:nvSpPr>
        <p:spPr>
          <a:xfrm>
            <a:off x="4602737" y="3284881"/>
            <a:ext cx="223789" cy="223361"/>
          </a:xfrm>
          <a:prstGeom prst="rect">
            <a:avLst/>
          </a:prstGeom>
          <a:blipFill>
            <a:blip r:embed="rId5" cstate="print"/>
            <a:stretch>
              <a:fillRect/>
            </a:stretch>
          </a:blipFill>
        </p:spPr>
        <p:txBody>
          <a:bodyPr wrap="square" lIns="0" tIns="0" rIns="0" bIns="0" rtlCol="0"/>
          <a:lstStyle/>
          <a:p>
            <a:endParaRPr sz="1647"/>
          </a:p>
        </p:txBody>
      </p:sp>
      <p:sp>
        <p:nvSpPr>
          <p:cNvPr id="50" name="object 50"/>
          <p:cNvSpPr/>
          <p:nvPr/>
        </p:nvSpPr>
        <p:spPr>
          <a:xfrm>
            <a:off x="4602736" y="3284881"/>
            <a:ext cx="224339" cy="223758"/>
          </a:xfrm>
          <a:custGeom>
            <a:avLst/>
            <a:gdLst/>
            <a:ahLst/>
            <a:cxnLst/>
            <a:rect l="l" t="t" r="r" b="b"/>
            <a:pathLst>
              <a:path w="245110" h="244475">
                <a:moveTo>
                  <a:pt x="0" y="244042"/>
                </a:moveTo>
                <a:lnTo>
                  <a:pt x="244509" y="244042"/>
                </a:lnTo>
                <a:lnTo>
                  <a:pt x="244509" y="0"/>
                </a:lnTo>
                <a:lnTo>
                  <a:pt x="0" y="0"/>
                </a:lnTo>
                <a:lnTo>
                  <a:pt x="0" y="244042"/>
                </a:lnTo>
                <a:close/>
              </a:path>
            </a:pathLst>
          </a:custGeom>
          <a:ln w="12048">
            <a:solidFill>
              <a:srgbClr val="000000"/>
            </a:solidFill>
          </a:ln>
        </p:spPr>
        <p:txBody>
          <a:bodyPr wrap="square" lIns="0" tIns="0" rIns="0" bIns="0" rtlCol="0"/>
          <a:lstStyle/>
          <a:p>
            <a:endParaRPr sz="1647"/>
          </a:p>
        </p:txBody>
      </p:sp>
      <p:sp>
        <p:nvSpPr>
          <p:cNvPr id="51" name="object 51"/>
          <p:cNvSpPr/>
          <p:nvPr/>
        </p:nvSpPr>
        <p:spPr>
          <a:xfrm>
            <a:off x="4871491"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52" name="object 52"/>
          <p:cNvSpPr/>
          <p:nvPr/>
        </p:nvSpPr>
        <p:spPr>
          <a:xfrm>
            <a:off x="4871491"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53" name="object 53"/>
          <p:cNvSpPr/>
          <p:nvPr/>
        </p:nvSpPr>
        <p:spPr>
          <a:xfrm>
            <a:off x="5318627" y="3284881"/>
            <a:ext cx="448095" cy="223758"/>
          </a:xfrm>
          <a:custGeom>
            <a:avLst/>
            <a:gdLst/>
            <a:ahLst/>
            <a:cxnLst/>
            <a:rect l="l" t="t" r="r" b="b"/>
            <a:pathLst>
              <a:path w="489585" h="244475">
                <a:moveTo>
                  <a:pt x="0" y="244042"/>
                </a:moveTo>
                <a:lnTo>
                  <a:pt x="489018" y="244042"/>
                </a:lnTo>
                <a:lnTo>
                  <a:pt x="489018" y="0"/>
                </a:lnTo>
                <a:lnTo>
                  <a:pt x="0" y="0"/>
                </a:lnTo>
                <a:lnTo>
                  <a:pt x="0" y="244042"/>
                </a:lnTo>
                <a:close/>
              </a:path>
            </a:pathLst>
          </a:custGeom>
          <a:solidFill>
            <a:srgbClr val="FFFFFF"/>
          </a:solidFill>
        </p:spPr>
        <p:txBody>
          <a:bodyPr wrap="square" lIns="0" tIns="0" rIns="0" bIns="0" rtlCol="0"/>
          <a:lstStyle/>
          <a:p>
            <a:endParaRPr sz="1647"/>
          </a:p>
        </p:txBody>
      </p:sp>
      <p:sp>
        <p:nvSpPr>
          <p:cNvPr id="54" name="object 54"/>
          <p:cNvSpPr/>
          <p:nvPr/>
        </p:nvSpPr>
        <p:spPr>
          <a:xfrm>
            <a:off x="5318627" y="3284881"/>
            <a:ext cx="448095" cy="223758"/>
          </a:xfrm>
          <a:custGeom>
            <a:avLst/>
            <a:gdLst/>
            <a:ahLst/>
            <a:cxnLst/>
            <a:rect l="l" t="t" r="r" b="b"/>
            <a:pathLst>
              <a:path w="489585" h="244475">
                <a:moveTo>
                  <a:pt x="0" y="244042"/>
                </a:moveTo>
                <a:lnTo>
                  <a:pt x="489018" y="244042"/>
                </a:lnTo>
                <a:lnTo>
                  <a:pt x="489018"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55" name="object 55"/>
          <p:cNvSpPr/>
          <p:nvPr/>
        </p:nvSpPr>
        <p:spPr>
          <a:xfrm>
            <a:off x="5766238"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56" name="object 56"/>
          <p:cNvSpPr/>
          <p:nvPr/>
        </p:nvSpPr>
        <p:spPr>
          <a:xfrm>
            <a:off x="5766238"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57" name="object 57"/>
          <p:cNvSpPr/>
          <p:nvPr/>
        </p:nvSpPr>
        <p:spPr>
          <a:xfrm>
            <a:off x="6213373"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58" name="object 58"/>
          <p:cNvSpPr/>
          <p:nvPr/>
        </p:nvSpPr>
        <p:spPr>
          <a:xfrm>
            <a:off x="6213373"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59" name="object 59"/>
          <p:cNvSpPr/>
          <p:nvPr/>
        </p:nvSpPr>
        <p:spPr>
          <a:xfrm>
            <a:off x="7063169" y="2614419"/>
            <a:ext cx="671854" cy="223758"/>
          </a:xfrm>
          <a:custGeom>
            <a:avLst/>
            <a:gdLst/>
            <a:ahLst/>
            <a:cxnLst/>
            <a:rect l="l" t="t" r="r" b="b"/>
            <a:pathLst>
              <a:path w="734060" h="244475">
                <a:moveTo>
                  <a:pt x="0" y="244042"/>
                </a:moveTo>
                <a:lnTo>
                  <a:pt x="733510" y="244042"/>
                </a:lnTo>
                <a:lnTo>
                  <a:pt x="733510" y="0"/>
                </a:lnTo>
                <a:lnTo>
                  <a:pt x="0" y="0"/>
                </a:lnTo>
                <a:lnTo>
                  <a:pt x="0" y="244042"/>
                </a:lnTo>
                <a:close/>
              </a:path>
            </a:pathLst>
          </a:custGeom>
          <a:solidFill>
            <a:srgbClr val="E6E6E6"/>
          </a:solidFill>
        </p:spPr>
        <p:txBody>
          <a:bodyPr wrap="square" lIns="0" tIns="0" rIns="0" bIns="0" rtlCol="0"/>
          <a:lstStyle/>
          <a:p>
            <a:endParaRPr sz="1647"/>
          </a:p>
        </p:txBody>
      </p:sp>
      <p:sp>
        <p:nvSpPr>
          <p:cNvPr id="60" name="object 60"/>
          <p:cNvSpPr/>
          <p:nvPr/>
        </p:nvSpPr>
        <p:spPr>
          <a:xfrm>
            <a:off x="7063169" y="2614419"/>
            <a:ext cx="671854" cy="223758"/>
          </a:xfrm>
          <a:custGeom>
            <a:avLst/>
            <a:gdLst/>
            <a:ahLst/>
            <a:cxnLst/>
            <a:rect l="l" t="t" r="r" b="b"/>
            <a:pathLst>
              <a:path w="734060" h="244475">
                <a:moveTo>
                  <a:pt x="0" y="244042"/>
                </a:moveTo>
                <a:lnTo>
                  <a:pt x="733510" y="244042"/>
                </a:lnTo>
                <a:lnTo>
                  <a:pt x="733510" y="0"/>
                </a:lnTo>
                <a:lnTo>
                  <a:pt x="0" y="0"/>
                </a:lnTo>
                <a:lnTo>
                  <a:pt x="0" y="244042"/>
                </a:lnTo>
                <a:close/>
              </a:path>
            </a:pathLst>
          </a:custGeom>
          <a:ln w="12045">
            <a:solidFill>
              <a:srgbClr val="000000"/>
            </a:solidFill>
          </a:ln>
        </p:spPr>
        <p:txBody>
          <a:bodyPr wrap="square" lIns="0" tIns="0" rIns="0" bIns="0" rtlCol="0"/>
          <a:lstStyle/>
          <a:p>
            <a:endParaRPr sz="1647"/>
          </a:p>
        </p:txBody>
      </p:sp>
      <p:sp>
        <p:nvSpPr>
          <p:cNvPr id="61" name="object 61"/>
          <p:cNvSpPr txBox="1"/>
          <p:nvPr/>
        </p:nvSpPr>
        <p:spPr>
          <a:xfrm>
            <a:off x="7268252" y="2616869"/>
            <a:ext cx="258628" cy="190180"/>
          </a:xfrm>
          <a:prstGeom prst="rect">
            <a:avLst/>
          </a:prstGeom>
        </p:spPr>
        <p:txBody>
          <a:bodyPr vert="horz" wrap="square" lIns="0" tIns="0" rIns="0" bIns="0" rtlCol="0">
            <a:spAutoFit/>
          </a:bodyPr>
          <a:lstStyle/>
          <a:p>
            <a:pPr marL="11625"/>
            <a:r>
              <a:rPr sz="1236" spc="-5" dirty="0">
                <a:latin typeface="宋体"/>
                <a:cs typeface="宋体"/>
              </a:rPr>
              <a:t>Tag</a:t>
            </a:r>
            <a:endParaRPr sz="1236">
              <a:latin typeface="宋体"/>
              <a:cs typeface="宋体"/>
            </a:endParaRPr>
          </a:p>
        </p:txBody>
      </p:sp>
      <p:sp>
        <p:nvSpPr>
          <p:cNvPr id="62" name="object 62"/>
          <p:cNvSpPr/>
          <p:nvPr/>
        </p:nvSpPr>
        <p:spPr>
          <a:xfrm>
            <a:off x="7734582" y="2614419"/>
            <a:ext cx="223394" cy="223361"/>
          </a:xfrm>
          <a:prstGeom prst="rect">
            <a:avLst/>
          </a:prstGeom>
          <a:blipFill>
            <a:blip r:embed="rId6" cstate="print"/>
            <a:stretch>
              <a:fillRect/>
            </a:stretch>
          </a:blipFill>
        </p:spPr>
        <p:txBody>
          <a:bodyPr wrap="square" lIns="0" tIns="0" rIns="0" bIns="0" rtlCol="0"/>
          <a:lstStyle/>
          <a:p>
            <a:endParaRPr sz="1647"/>
          </a:p>
        </p:txBody>
      </p:sp>
      <p:sp>
        <p:nvSpPr>
          <p:cNvPr id="63" name="object 63"/>
          <p:cNvSpPr/>
          <p:nvPr/>
        </p:nvSpPr>
        <p:spPr>
          <a:xfrm>
            <a:off x="7734582" y="2614419"/>
            <a:ext cx="223758" cy="223758"/>
          </a:xfrm>
          <a:custGeom>
            <a:avLst/>
            <a:gdLst/>
            <a:ahLst/>
            <a:cxnLst/>
            <a:rect l="l" t="t" r="r" b="b"/>
            <a:pathLst>
              <a:path w="244475" h="244475">
                <a:moveTo>
                  <a:pt x="0" y="244042"/>
                </a:moveTo>
                <a:lnTo>
                  <a:pt x="244078" y="244042"/>
                </a:lnTo>
                <a:lnTo>
                  <a:pt x="244078" y="0"/>
                </a:lnTo>
                <a:lnTo>
                  <a:pt x="0" y="0"/>
                </a:lnTo>
                <a:lnTo>
                  <a:pt x="0" y="244042"/>
                </a:lnTo>
                <a:close/>
              </a:path>
            </a:pathLst>
          </a:custGeom>
          <a:ln w="12048">
            <a:solidFill>
              <a:srgbClr val="000000"/>
            </a:solidFill>
          </a:ln>
        </p:spPr>
        <p:txBody>
          <a:bodyPr wrap="square" lIns="0" tIns="0" rIns="0" bIns="0" rtlCol="0"/>
          <a:lstStyle/>
          <a:p>
            <a:endParaRPr sz="1647"/>
          </a:p>
        </p:txBody>
      </p:sp>
      <p:sp>
        <p:nvSpPr>
          <p:cNvPr id="64" name="object 64"/>
          <p:cNvSpPr/>
          <p:nvPr/>
        </p:nvSpPr>
        <p:spPr>
          <a:xfrm>
            <a:off x="8002865"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65" name="object 65"/>
          <p:cNvSpPr/>
          <p:nvPr/>
        </p:nvSpPr>
        <p:spPr>
          <a:xfrm>
            <a:off x="8002865"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66" name="object 66"/>
          <p:cNvSpPr txBox="1"/>
          <p:nvPr/>
        </p:nvSpPr>
        <p:spPr>
          <a:xfrm>
            <a:off x="8135080" y="2616869"/>
            <a:ext cx="180169" cy="190180"/>
          </a:xfrm>
          <a:prstGeom prst="rect">
            <a:avLst/>
          </a:prstGeom>
        </p:spPr>
        <p:txBody>
          <a:bodyPr vert="horz" wrap="square" lIns="0" tIns="0" rIns="0" bIns="0" rtlCol="0">
            <a:spAutoFit/>
          </a:bodyPr>
          <a:lstStyle/>
          <a:p>
            <a:pPr marL="11625"/>
            <a:r>
              <a:rPr sz="1236" spc="-5" dirty="0">
                <a:latin typeface="宋体"/>
                <a:cs typeface="宋体"/>
              </a:rPr>
              <a:t>W0</a:t>
            </a:r>
            <a:endParaRPr sz="1236">
              <a:latin typeface="宋体"/>
              <a:cs typeface="宋体"/>
            </a:endParaRPr>
          </a:p>
        </p:txBody>
      </p:sp>
      <p:sp>
        <p:nvSpPr>
          <p:cNvPr id="67" name="object 67"/>
          <p:cNvSpPr/>
          <p:nvPr/>
        </p:nvSpPr>
        <p:spPr>
          <a:xfrm>
            <a:off x="8450001" y="2614419"/>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solidFill>
            <a:srgbClr val="FFFFFF"/>
          </a:solidFill>
        </p:spPr>
        <p:txBody>
          <a:bodyPr wrap="square" lIns="0" tIns="0" rIns="0" bIns="0" rtlCol="0"/>
          <a:lstStyle/>
          <a:p>
            <a:endParaRPr sz="1647"/>
          </a:p>
        </p:txBody>
      </p:sp>
      <p:sp>
        <p:nvSpPr>
          <p:cNvPr id="68" name="object 68"/>
          <p:cNvSpPr/>
          <p:nvPr/>
        </p:nvSpPr>
        <p:spPr>
          <a:xfrm>
            <a:off x="8450001" y="2614419"/>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69" name="object 69"/>
          <p:cNvSpPr txBox="1"/>
          <p:nvPr/>
        </p:nvSpPr>
        <p:spPr>
          <a:xfrm>
            <a:off x="8582532" y="2616869"/>
            <a:ext cx="180169" cy="190180"/>
          </a:xfrm>
          <a:prstGeom prst="rect">
            <a:avLst/>
          </a:prstGeom>
        </p:spPr>
        <p:txBody>
          <a:bodyPr vert="horz" wrap="square" lIns="0" tIns="0" rIns="0" bIns="0" rtlCol="0">
            <a:spAutoFit/>
          </a:bodyPr>
          <a:lstStyle/>
          <a:p>
            <a:pPr marL="11625"/>
            <a:r>
              <a:rPr sz="1236" spc="-5" dirty="0">
                <a:latin typeface="宋体"/>
                <a:cs typeface="宋体"/>
              </a:rPr>
              <a:t>W1</a:t>
            </a:r>
            <a:endParaRPr sz="1236">
              <a:latin typeface="宋体"/>
              <a:cs typeface="宋体"/>
            </a:endParaRPr>
          </a:p>
        </p:txBody>
      </p:sp>
      <p:sp>
        <p:nvSpPr>
          <p:cNvPr id="70" name="object 70"/>
          <p:cNvSpPr/>
          <p:nvPr/>
        </p:nvSpPr>
        <p:spPr>
          <a:xfrm>
            <a:off x="8897609"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71" name="object 71"/>
          <p:cNvSpPr/>
          <p:nvPr/>
        </p:nvSpPr>
        <p:spPr>
          <a:xfrm>
            <a:off x="8897609" y="2614419"/>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72" name="object 72"/>
          <p:cNvSpPr txBox="1"/>
          <p:nvPr/>
        </p:nvSpPr>
        <p:spPr>
          <a:xfrm>
            <a:off x="9029826" y="2616869"/>
            <a:ext cx="180169" cy="190180"/>
          </a:xfrm>
          <a:prstGeom prst="rect">
            <a:avLst/>
          </a:prstGeom>
        </p:spPr>
        <p:txBody>
          <a:bodyPr vert="horz" wrap="square" lIns="0" tIns="0" rIns="0" bIns="0" rtlCol="0">
            <a:spAutoFit/>
          </a:bodyPr>
          <a:lstStyle/>
          <a:p>
            <a:pPr marL="11625"/>
            <a:r>
              <a:rPr sz="1236" spc="-5" dirty="0">
                <a:latin typeface="宋体"/>
                <a:cs typeface="宋体"/>
              </a:rPr>
              <a:t>W2</a:t>
            </a:r>
            <a:endParaRPr sz="1236">
              <a:latin typeface="宋体"/>
              <a:cs typeface="宋体"/>
            </a:endParaRPr>
          </a:p>
        </p:txBody>
      </p:sp>
      <p:sp>
        <p:nvSpPr>
          <p:cNvPr id="73" name="object 73"/>
          <p:cNvSpPr/>
          <p:nvPr/>
        </p:nvSpPr>
        <p:spPr>
          <a:xfrm>
            <a:off x="9344745" y="2614419"/>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solidFill>
            <a:srgbClr val="FFFFFF"/>
          </a:solidFill>
        </p:spPr>
        <p:txBody>
          <a:bodyPr wrap="square" lIns="0" tIns="0" rIns="0" bIns="0" rtlCol="0"/>
          <a:lstStyle/>
          <a:p>
            <a:endParaRPr sz="1647"/>
          </a:p>
        </p:txBody>
      </p:sp>
      <p:sp>
        <p:nvSpPr>
          <p:cNvPr id="74" name="object 74"/>
          <p:cNvSpPr/>
          <p:nvPr/>
        </p:nvSpPr>
        <p:spPr>
          <a:xfrm>
            <a:off x="9344745" y="2614419"/>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75" name="object 75"/>
          <p:cNvSpPr txBox="1"/>
          <p:nvPr/>
        </p:nvSpPr>
        <p:spPr>
          <a:xfrm>
            <a:off x="9477277" y="2616869"/>
            <a:ext cx="180169" cy="190180"/>
          </a:xfrm>
          <a:prstGeom prst="rect">
            <a:avLst/>
          </a:prstGeom>
        </p:spPr>
        <p:txBody>
          <a:bodyPr vert="horz" wrap="square" lIns="0" tIns="0" rIns="0" bIns="0" rtlCol="0">
            <a:spAutoFit/>
          </a:bodyPr>
          <a:lstStyle/>
          <a:p>
            <a:pPr marL="11625"/>
            <a:r>
              <a:rPr sz="1236" spc="-5" dirty="0">
                <a:latin typeface="宋体"/>
                <a:cs typeface="宋体"/>
              </a:rPr>
              <a:t>W3</a:t>
            </a:r>
            <a:endParaRPr sz="1236">
              <a:latin typeface="宋体"/>
              <a:cs typeface="宋体"/>
            </a:endParaRPr>
          </a:p>
        </p:txBody>
      </p:sp>
      <p:sp>
        <p:nvSpPr>
          <p:cNvPr id="76" name="object 76"/>
          <p:cNvSpPr/>
          <p:nvPr/>
        </p:nvSpPr>
        <p:spPr>
          <a:xfrm>
            <a:off x="7063169" y="2837826"/>
            <a:ext cx="671854" cy="223758"/>
          </a:xfrm>
          <a:custGeom>
            <a:avLst/>
            <a:gdLst/>
            <a:ahLst/>
            <a:cxnLst/>
            <a:rect l="l" t="t" r="r" b="b"/>
            <a:pathLst>
              <a:path w="734060" h="244475">
                <a:moveTo>
                  <a:pt x="0" y="244472"/>
                </a:moveTo>
                <a:lnTo>
                  <a:pt x="733510" y="244472"/>
                </a:lnTo>
                <a:lnTo>
                  <a:pt x="733510" y="0"/>
                </a:lnTo>
                <a:lnTo>
                  <a:pt x="0" y="0"/>
                </a:lnTo>
                <a:lnTo>
                  <a:pt x="0" y="244472"/>
                </a:lnTo>
                <a:close/>
              </a:path>
            </a:pathLst>
          </a:custGeom>
          <a:solidFill>
            <a:srgbClr val="E6E6E6"/>
          </a:solidFill>
        </p:spPr>
        <p:txBody>
          <a:bodyPr wrap="square" lIns="0" tIns="0" rIns="0" bIns="0" rtlCol="0"/>
          <a:lstStyle/>
          <a:p>
            <a:endParaRPr sz="1647"/>
          </a:p>
        </p:txBody>
      </p:sp>
      <p:sp>
        <p:nvSpPr>
          <p:cNvPr id="77" name="object 77"/>
          <p:cNvSpPr/>
          <p:nvPr/>
        </p:nvSpPr>
        <p:spPr>
          <a:xfrm>
            <a:off x="7063169" y="2837826"/>
            <a:ext cx="671854" cy="223758"/>
          </a:xfrm>
          <a:custGeom>
            <a:avLst/>
            <a:gdLst/>
            <a:ahLst/>
            <a:cxnLst/>
            <a:rect l="l" t="t" r="r" b="b"/>
            <a:pathLst>
              <a:path w="734060" h="244475">
                <a:moveTo>
                  <a:pt x="0" y="244472"/>
                </a:moveTo>
                <a:lnTo>
                  <a:pt x="733510" y="244472"/>
                </a:lnTo>
                <a:lnTo>
                  <a:pt x="733510" y="0"/>
                </a:lnTo>
                <a:lnTo>
                  <a:pt x="0" y="0"/>
                </a:lnTo>
                <a:lnTo>
                  <a:pt x="0" y="244472"/>
                </a:lnTo>
                <a:close/>
              </a:path>
            </a:pathLst>
          </a:custGeom>
          <a:ln w="12045">
            <a:solidFill>
              <a:srgbClr val="000000"/>
            </a:solidFill>
          </a:ln>
        </p:spPr>
        <p:txBody>
          <a:bodyPr wrap="square" lIns="0" tIns="0" rIns="0" bIns="0" rtlCol="0"/>
          <a:lstStyle/>
          <a:p>
            <a:endParaRPr sz="1647"/>
          </a:p>
        </p:txBody>
      </p:sp>
      <p:sp>
        <p:nvSpPr>
          <p:cNvPr id="78" name="object 78"/>
          <p:cNvSpPr/>
          <p:nvPr/>
        </p:nvSpPr>
        <p:spPr>
          <a:xfrm>
            <a:off x="7734582" y="2837827"/>
            <a:ext cx="223394" cy="223755"/>
          </a:xfrm>
          <a:prstGeom prst="rect">
            <a:avLst/>
          </a:prstGeom>
          <a:blipFill>
            <a:blip r:embed="rId7" cstate="print"/>
            <a:stretch>
              <a:fillRect/>
            </a:stretch>
          </a:blipFill>
        </p:spPr>
        <p:txBody>
          <a:bodyPr wrap="square" lIns="0" tIns="0" rIns="0" bIns="0" rtlCol="0"/>
          <a:lstStyle/>
          <a:p>
            <a:endParaRPr sz="1647"/>
          </a:p>
        </p:txBody>
      </p:sp>
      <p:sp>
        <p:nvSpPr>
          <p:cNvPr id="79" name="object 79"/>
          <p:cNvSpPr/>
          <p:nvPr/>
        </p:nvSpPr>
        <p:spPr>
          <a:xfrm>
            <a:off x="7734582" y="2837826"/>
            <a:ext cx="223758" cy="223758"/>
          </a:xfrm>
          <a:custGeom>
            <a:avLst/>
            <a:gdLst/>
            <a:ahLst/>
            <a:cxnLst/>
            <a:rect l="l" t="t" r="r" b="b"/>
            <a:pathLst>
              <a:path w="244475" h="244475">
                <a:moveTo>
                  <a:pt x="0" y="244472"/>
                </a:moveTo>
                <a:lnTo>
                  <a:pt x="244078" y="244472"/>
                </a:lnTo>
                <a:lnTo>
                  <a:pt x="244078" y="0"/>
                </a:lnTo>
                <a:lnTo>
                  <a:pt x="0" y="0"/>
                </a:lnTo>
                <a:lnTo>
                  <a:pt x="0" y="244472"/>
                </a:lnTo>
                <a:close/>
              </a:path>
            </a:pathLst>
          </a:custGeom>
          <a:ln w="12048">
            <a:solidFill>
              <a:srgbClr val="000000"/>
            </a:solidFill>
          </a:ln>
        </p:spPr>
        <p:txBody>
          <a:bodyPr wrap="square" lIns="0" tIns="0" rIns="0" bIns="0" rtlCol="0"/>
          <a:lstStyle/>
          <a:p>
            <a:endParaRPr sz="1647"/>
          </a:p>
        </p:txBody>
      </p:sp>
      <p:sp>
        <p:nvSpPr>
          <p:cNvPr id="80" name="object 80"/>
          <p:cNvSpPr/>
          <p:nvPr/>
        </p:nvSpPr>
        <p:spPr>
          <a:xfrm>
            <a:off x="8450000" y="2949680"/>
            <a:ext cx="218527" cy="0"/>
          </a:xfrm>
          <a:custGeom>
            <a:avLst/>
            <a:gdLst/>
            <a:ahLst/>
            <a:cxnLst/>
            <a:rect l="l" t="t" r="r" b="b"/>
            <a:pathLst>
              <a:path w="238759">
                <a:moveTo>
                  <a:pt x="0" y="0"/>
                </a:moveTo>
                <a:lnTo>
                  <a:pt x="238499" y="0"/>
                </a:lnTo>
              </a:path>
            </a:pathLst>
          </a:custGeom>
          <a:ln w="12044">
            <a:solidFill>
              <a:srgbClr val="0000FF"/>
            </a:solidFill>
          </a:ln>
        </p:spPr>
        <p:txBody>
          <a:bodyPr wrap="square" lIns="0" tIns="0" rIns="0" bIns="0" rtlCol="0"/>
          <a:lstStyle/>
          <a:p>
            <a:endParaRPr sz="1647"/>
          </a:p>
        </p:txBody>
      </p:sp>
      <p:sp>
        <p:nvSpPr>
          <p:cNvPr id="81" name="object 81"/>
          <p:cNvSpPr/>
          <p:nvPr/>
        </p:nvSpPr>
        <p:spPr>
          <a:xfrm>
            <a:off x="8002865"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solidFill>
            <a:srgbClr val="FFFFFF"/>
          </a:solidFill>
        </p:spPr>
        <p:txBody>
          <a:bodyPr wrap="square" lIns="0" tIns="0" rIns="0" bIns="0" rtlCol="0"/>
          <a:lstStyle/>
          <a:p>
            <a:endParaRPr sz="1647"/>
          </a:p>
        </p:txBody>
      </p:sp>
      <p:sp>
        <p:nvSpPr>
          <p:cNvPr id="82" name="object 82"/>
          <p:cNvSpPr/>
          <p:nvPr/>
        </p:nvSpPr>
        <p:spPr>
          <a:xfrm>
            <a:off x="8002865"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ln w="12046">
            <a:solidFill>
              <a:srgbClr val="0000FF"/>
            </a:solidFill>
          </a:ln>
        </p:spPr>
        <p:txBody>
          <a:bodyPr wrap="square" lIns="0" tIns="0" rIns="0" bIns="0" rtlCol="0"/>
          <a:lstStyle/>
          <a:p>
            <a:endParaRPr sz="1647"/>
          </a:p>
        </p:txBody>
      </p:sp>
      <p:sp>
        <p:nvSpPr>
          <p:cNvPr id="83" name="object 83"/>
          <p:cNvSpPr/>
          <p:nvPr/>
        </p:nvSpPr>
        <p:spPr>
          <a:xfrm>
            <a:off x="8450001" y="2837826"/>
            <a:ext cx="448095" cy="223758"/>
          </a:xfrm>
          <a:custGeom>
            <a:avLst/>
            <a:gdLst/>
            <a:ahLst/>
            <a:cxnLst/>
            <a:rect l="l" t="t" r="r" b="b"/>
            <a:pathLst>
              <a:path w="489584" h="244475">
                <a:moveTo>
                  <a:pt x="0" y="244472"/>
                </a:moveTo>
                <a:lnTo>
                  <a:pt x="489018" y="244472"/>
                </a:lnTo>
                <a:lnTo>
                  <a:pt x="489018" y="0"/>
                </a:lnTo>
                <a:lnTo>
                  <a:pt x="0" y="0"/>
                </a:lnTo>
                <a:lnTo>
                  <a:pt x="0" y="244472"/>
                </a:lnTo>
                <a:close/>
              </a:path>
            </a:pathLst>
          </a:custGeom>
          <a:solidFill>
            <a:srgbClr val="FFFFFF"/>
          </a:solidFill>
        </p:spPr>
        <p:txBody>
          <a:bodyPr wrap="square" lIns="0" tIns="0" rIns="0" bIns="0" rtlCol="0"/>
          <a:lstStyle/>
          <a:p>
            <a:endParaRPr sz="1647"/>
          </a:p>
        </p:txBody>
      </p:sp>
      <p:sp>
        <p:nvSpPr>
          <p:cNvPr id="84" name="object 84"/>
          <p:cNvSpPr/>
          <p:nvPr/>
        </p:nvSpPr>
        <p:spPr>
          <a:xfrm>
            <a:off x="8450001" y="2837826"/>
            <a:ext cx="448095" cy="223758"/>
          </a:xfrm>
          <a:custGeom>
            <a:avLst/>
            <a:gdLst/>
            <a:ahLst/>
            <a:cxnLst/>
            <a:rect l="l" t="t" r="r" b="b"/>
            <a:pathLst>
              <a:path w="489584" h="244475">
                <a:moveTo>
                  <a:pt x="0" y="244472"/>
                </a:moveTo>
                <a:lnTo>
                  <a:pt x="489018" y="244472"/>
                </a:lnTo>
                <a:lnTo>
                  <a:pt x="489018" y="0"/>
                </a:lnTo>
                <a:lnTo>
                  <a:pt x="0" y="0"/>
                </a:lnTo>
                <a:lnTo>
                  <a:pt x="0" y="244472"/>
                </a:lnTo>
                <a:close/>
              </a:path>
            </a:pathLst>
          </a:custGeom>
          <a:ln w="12046">
            <a:solidFill>
              <a:srgbClr val="0000FF"/>
            </a:solidFill>
          </a:ln>
        </p:spPr>
        <p:txBody>
          <a:bodyPr wrap="square" lIns="0" tIns="0" rIns="0" bIns="0" rtlCol="0"/>
          <a:lstStyle/>
          <a:p>
            <a:endParaRPr sz="1647"/>
          </a:p>
        </p:txBody>
      </p:sp>
      <p:sp>
        <p:nvSpPr>
          <p:cNvPr id="85" name="object 85"/>
          <p:cNvSpPr/>
          <p:nvPr/>
        </p:nvSpPr>
        <p:spPr>
          <a:xfrm>
            <a:off x="8897609"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solidFill>
            <a:srgbClr val="FFFFFF"/>
          </a:solidFill>
        </p:spPr>
        <p:txBody>
          <a:bodyPr wrap="square" lIns="0" tIns="0" rIns="0" bIns="0" rtlCol="0"/>
          <a:lstStyle/>
          <a:p>
            <a:endParaRPr sz="1647"/>
          </a:p>
        </p:txBody>
      </p:sp>
      <p:sp>
        <p:nvSpPr>
          <p:cNvPr id="86" name="object 86"/>
          <p:cNvSpPr/>
          <p:nvPr/>
        </p:nvSpPr>
        <p:spPr>
          <a:xfrm>
            <a:off x="8897609" y="2837826"/>
            <a:ext cx="447515" cy="223758"/>
          </a:xfrm>
          <a:custGeom>
            <a:avLst/>
            <a:gdLst/>
            <a:ahLst/>
            <a:cxnLst/>
            <a:rect l="l" t="t" r="r" b="b"/>
            <a:pathLst>
              <a:path w="488950" h="244475">
                <a:moveTo>
                  <a:pt x="0" y="244472"/>
                </a:moveTo>
                <a:lnTo>
                  <a:pt x="488587" y="244472"/>
                </a:lnTo>
                <a:lnTo>
                  <a:pt x="488587" y="0"/>
                </a:lnTo>
                <a:lnTo>
                  <a:pt x="0" y="0"/>
                </a:lnTo>
                <a:lnTo>
                  <a:pt x="0" y="244472"/>
                </a:lnTo>
                <a:close/>
              </a:path>
            </a:pathLst>
          </a:custGeom>
          <a:ln w="12046">
            <a:solidFill>
              <a:srgbClr val="0000FF"/>
            </a:solidFill>
          </a:ln>
        </p:spPr>
        <p:txBody>
          <a:bodyPr wrap="square" lIns="0" tIns="0" rIns="0" bIns="0" rtlCol="0"/>
          <a:lstStyle/>
          <a:p>
            <a:endParaRPr sz="1647"/>
          </a:p>
        </p:txBody>
      </p:sp>
      <p:sp>
        <p:nvSpPr>
          <p:cNvPr id="87" name="object 87"/>
          <p:cNvSpPr/>
          <p:nvPr/>
        </p:nvSpPr>
        <p:spPr>
          <a:xfrm>
            <a:off x="9344745" y="2837826"/>
            <a:ext cx="448095" cy="223758"/>
          </a:xfrm>
          <a:custGeom>
            <a:avLst/>
            <a:gdLst/>
            <a:ahLst/>
            <a:cxnLst/>
            <a:rect l="l" t="t" r="r" b="b"/>
            <a:pathLst>
              <a:path w="489584" h="244475">
                <a:moveTo>
                  <a:pt x="0" y="244472"/>
                </a:moveTo>
                <a:lnTo>
                  <a:pt x="489018" y="244472"/>
                </a:lnTo>
                <a:lnTo>
                  <a:pt x="489018" y="0"/>
                </a:lnTo>
                <a:lnTo>
                  <a:pt x="0" y="0"/>
                </a:lnTo>
                <a:lnTo>
                  <a:pt x="0" y="244472"/>
                </a:lnTo>
                <a:close/>
              </a:path>
            </a:pathLst>
          </a:custGeom>
          <a:solidFill>
            <a:srgbClr val="FFFFFF"/>
          </a:solidFill>
        </p:spPr>
        <p:txBody>
          <a:bodyPr wrap="square" lIns="0" tIns="0" rIns="0" bIns="0" rtlCol="0"/>
          <a:lstStyle/>
          <a:p>
            <a:endParaRPr sz="1647"/>
          </a:p>
        </p:txBody>
      </p:sp>
      <p:sp>
        <p:nvSpPr>
          <p:cNvPr id="88" name="object 88"/>
          <p:cNvSpPr/>
          <p:nvPr/>
        </p:nvSpPr>
        <p:spPr>
          <a:xfrm>
            <a:off x="9344745" y="2837826"/>
            <a:ext cx="448095" cy="223758"/>
          </a:xfrm>
          <a:custGeom>
            <a:avLst/>
            <a:gdLst/>
            <a:ahLst/>
            <a:cxnLst/>
            <a:rect l="l" t="t" r="r" b="b"/>
            <a:pathLst>
              <a:path w="489584" h="244475">
                <a:moveTo>
                  <a:pt x="0" y="244472"/>
                </a:moveTo>
                <a:lnTo>
                  <a:pt x="489018" y="244472"/>
                </a:lnTo>
                <a:lnTo>
                  <a:pt x="489018" y="0"/>
                </a:lnTo>
                <a:lnTo>
                  <a:pt x="0" y="0"/>
                </a:lnTo>
                <a:lnTo>
                  <a:pt x="0" y="244472"/>
                </a:lnTo>
                <a:close/>
              </a:path>
            </a:pathLst>
          </a:custGeom>
          <a:ln w="12046">
            <a:solidFill>
              <a:srgbClr val="0000FF"/>
            </a:solidFill>
          </a:ln>
        </p:spPr>
        <p:txBody>
          <a:bodyPr wrap="square" lIns="0" tIns="0" rIns="0" bIns="0" rtlCol="0"/>
          <a:lstStyle/>
          <a:p>
            <a:endParaRPr sz="1647"/>
          </a:p>
        </p:txBody>
      </p:sp>
      <p:sp>
        <p:nvSpPr>
          <p:cNvPr id="89" name="object 89"/>
          <p:cNvSpPr/>
          <p:nvPr/>
        </p:nvSpPr>
        <p:spPr>
          <a:xfrm>
            <a:off x="7063169" y="3061551"/>
            <a:ext cx="671854" cy="223758"/>
          </a:xfrm>
          <a:custGeom>
            <a:avLst/>
            <a:gdLst/>
            <a:ahLst/>
            <a:cxnLst/>
            <a:rect l="l" t="t" r="r" b="b"/>
            <a:pathLst>
              <a:path w="734060" h="244475">
                <a:moveTo>
                  <a:pt x="0" y="244042"/>
                </a:moveTo>
                <a:lnTo>
                  <a:pt x="733510" y="244042"/>
                </a:lnTo>
                <a:lnTo>
                  <a:pt x="733510" y="0"/>
                </a:lnTo>
                <a:lnTo>
                  <a:pt x="0" y="0"/>
                </a:lnTo>
                <a:lnTo>
                  <a:pt x="0" y="244042"/>
                </a:lnTo>
                <a:close/>
              </a:path>
            </a:pathLst>
          </a:custGeom>
          <a:solidFill>
            <a:srgbClr val="E6E6E6"/>
          </a:solidFill>
        </p:spPr>
        <p:txBody>
          <a:bodyPr wrap="square" lIns="0" tIns="0" rIns="0" bIns="0" rtlCol="0"/>
          <a:lstStyle/>
          <a:p>
            <a:endParaRPr sz="1647"/>
          </a:p>
        </p:txBody>
      </p:sp>
      <p:sp>
        <p:nvSpPr>
          <p:cNvPr id="90" name="object 90"/>
          <p:cNvSpPr/>
          <p:nvPr/>
        </p:nvSpPr>
        <p:spPr>
          <a:xfrm>
            <a:off x="7063169" y="3061551"/>
            <a:ext cx="671854" cy="223758"/>
          </a:xfrm>
          <a:custGeom>
            <a:avLst/>
            <a:gdLst/>
            <a:ahLst/>
            <a:cxnLst/>
            <a:rect l="l" t="t" r="r" b="b"/>
            <a:pathLst>
              <a:path w="734060" h="244475">
                <a:moveTo>
                  <a:pt x="0" y="244042"/>
                </a:moveTo>
                <a:lnTo>
                  <a:pt x="733510" y="244042"/>
                </a:lnTo>
                <a:lnTo>
                  <a:pt x="733510" y="0"/>
                </a:lnTo>
                <a:lnTo>
                  <a:pt x="0" y="0"/>
                </a:lnTo>
                <a:lnTo>
                  <a:pt x="0" y="244042"/>
                </a:lnTo>
                <a:close/>
              </a:path>
            </a:pathLst>
          </a:custGeom>
          <a:ln w="12045">
            <a:solidFill>
              <a:srgbClr val="000000"/>
            </a:solidFill>
          </a:ln>
        </p:spPr>
        <p:txBody>
          <a:bodyPr wrap="square" lIns="0" tIns="0" rIns="0" bIns="0" rtlCol="0"/>
          <a:lstStyle/>
          <a:p>
            <a:endParaRPr sz="1647"/>
          </a:p>
        </p:txBody>
      </p:sp>
      <p:sp>
        <p:nvSpPr>
          <p:cNvPr id="91" name="object 91"/>
          <p:cNvSpPr/>
          <p:nvPr/>
        </p:nvSpPr>
        <p:spPr>
          <a:xfrm>
            <a:off x="7734582" y="3061551"/>
            <a:ext cx="223394" cy="223361"/>
          </a:xfrm>
          <a:prstGeom prst="rect">
            <a:avLst/>
          </a:prstGeom>
          <a:blipFill>
            <a:blip r:embed="rId8" cstate="print"/>
            <a:stretch>
              <a:fillRect/>
            </a:stretch>
          </a:blipFill>
        </p:spPr>
        <p:txBody>
          <a:bodyPr wrap="square" lIns="0" tIns="0" rIns="0" bIns="0" rtlCol="0"/>
          <a:lstStyle/>
          <a:p>
            <a:endParaRPr sz="1647"/>
          </a:p>
        </p:txBody>
      </p:sp>
      <p:sp>
        <p:nvSpPr>
          <p:cNvPr id="92" name="object 92"/>
          <p:cNvSpPr/>
          <p:nvPr/>
        </p:nvSpPr>
        <p:spPr>
          <a:xfrm>
            <a:off x="7734582" y="3061551"/>
            <a:ext cx="223758" cy="223758"/>
          </a:xfrm>
          <a:custGeom>
            <a:avLst/>
            <a:gdLst/>
            <a:ahLst/>
            <a:cxnLst/>
            <a:rect l="l" t="t" r="r" b="b"/>
            <a:pathLst>
              <a:path w="244475" h="244475">
                <a:moveTo>
                  <a:pt x="0" y="244042"/>
                </a:moveTo>
                <a:lnTo>
                  <a:pt x="244078" y="244042"/>
                </a:lnTo>
                <a:lnTo>
                  <a:pt x="244078" y="0"/>
                </a:lnTo>
                <a:lnTo>
                  <a:pt x="0" y="0"/>
                </a:lnTo>
                <a:lnTo>
                  <a:pt x="0" y="244042"/>
                </a:lnTo>
                <a:close/>
              </a:path>
            </a:pathLst>
          </a:custGeom>
          <a:ln w="12048">
            <a:solidFill>
              <a:srgbClr val="000000"/>
            </a:solidFill>
          </a:ln>
        </p:spPr>
        <p:txBody>
          <a:bodyPr wrap="square" lIns="0" tIns="0" rIns="0" bIns="0" rtlCol="0"/>
          <a:lstStyle/>
          <a:p>
            <a:endParaRPr sz="1647"/>
          </a:p>
        </p:txBody>
      </p:sp>
      <p:sp>
        <p:nvSpPr>
          <p:cNvPr id="93" name="object 93"/>
          <p:cNvSpPr/>
          <p:nvPr/>
        </p:nvSpPr>
        <p:spPr>
          <a:xfrm>
            <a:off x="8002865"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94" name="object 94"/>
          <p:cNvSpPr/>
          <p:nvPr/>
        </p:nvSpPr>
        <p:spPr>
          <a:xfrm>
            <a:off x="8002865"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95" name="object 95"/>
          <p:cNvSpPr/>
          <p:nvPr/>
        </p:nvSpPr>
        <p:spPr>
          <a:xfrm>
            <a:off x="8450001" y="3061551"/>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solidFill>
            <a:srgbClr val="FFFFFF"/>
          </a:solidFill>
        </p:spPr>
        <p:txBody>
          <a:bodyPr wrap="square" lIns="0" tIns="0" rIns="0" bIns="0" rtlCol="0"/>
          <a:lstStyle/>
          <a:p>
            <a:endParaRPr sz="1647"/>
          </a:p>
        </p:txBody>
      </p:sp>
      <p:sp>
        <p:nvSpPr>
          <p:cNvPr id="96" name="object 96"/>
          <p:cNvSpPr/>
          <p:nvPr/>
        </p:nvSpPr>
        <p:spPr>
          <a:xfrm>
            <a:off x="8450001" y="3061551"/>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97" name="object 97"/>
          <p:cNvSpPr/>
          <p:nvPr/>
        </p:nvSpPr>
        <p:spPr>
          <a:xfrm>
            <a:off x="8897609"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98" name="object 98"/>
          <p:cNvSpPr/>
          <p:nvPr/>
        </p:nvSpPr>
        <p:spPr>
          <a:xfrm>
            <a:off x="8897609" y="306155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99" name="object 99"/>
          <p:cNvSpPr/>
          <p:nvPr/>
        </p:nvSpPr>
        <p:spPr>
          <a:xfrm>
            <a:off x="9344745" y="3061551"/>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solidFill>
            <a:srgbClr val="FFFFFF"/>
          </a:solidFill>
        </p:spPr>
        <p:txBody>
          <a:bodyPr wrap="square" lIns="0" tIns="0" rIns="0" bIns="0" rtlCol="0"/>
          <a:lstStyle/>
          <a:p>
            <a:endParaRPr sz="1647"/>
          </a:p>
        </p:txBody>
      </p:sp>
      <p:sp>
        <p:nvSpPr>
          <p:cNvPr id="100" name="object 100"/>
          <p:cNvSpPr/>
          <p:nvPr/>
        </p:nvSpPr>
        <p:spPr>
          <a:xfrm>
            <a:off x="9344745" y="3061551"/>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101" name="object 101"/>
          <p:cNvSpPr/>
          <p:nvPr/>
        </p:nvSpPr>
        <p:spPr>
          <a:xfrm>
            <a:off x="7063169" y="3284881"/>
            <a:ext cx="671854" cy="223758"/>
          </a:xfrm>
          <a:custGeom>
            <a:avLst/>
            <a:gdLst/>
            <a:ahLst/>
            <a:cxnLst/>
            <a:rect l="l" t="t" r="r" b="b"/>
            <a:pathLst>
              <a:path w="734060" h="244475">
                <a:moveTo>
                  <a:pt x="0" y="244042"/>
                </a:moveTo>
                <a:lnTo>
                  <a:pt x="733510" y="244042"/>
                </a:lnTo>
                <a:lnTo>
                  <a:pt x="733510" y="0"/>
                </a:lnTo>
                <a:lnTo>
                  <a:pt x="0" y="0"/>
                </a:lnTo>
                <a:lnTo>
                  <a:pt x="0" y="244042"/>
                </a:lnTo>
                <a:close/>
              </a:path>
            </a:pathLst>
          </a:custGeom>
          <a:solidFill>
            <a:srgbClr val="E6E6E6"/>
          </a:solidFill>
        </p:spPr>
        <p:txBody>
          <a:bodyPr wrap="square" lIns="0" tIns="0" rIns="0" bIns="0" rtlCol="0"/>
          <a:lstStyle/>
          <a:p>
            <a:endParaRPr sz="1647"/>
          </a:p>
        </p:txBody>
      </p:sp>
      <p:sp>
        <p:nvSpPr>
          <p:cNvPr id="102" name="object 102"/>
          <p:cNvSpPr/>
          <p:nvPr/>
        </p:nvSpPr>
        <p:spPr>
          <a:xfrm>
            <a:off x="7063169" y="3284881"/>
            <a:ext cx="671854" cy="223758"/>
          </a:xfrm>
          <a:custGeom>
            <a:avLst/>
            <a:gdLst/>
            <a:ahLst/>
            <a:cxnLst/>
            <a:rect l="l" t="t" r="r" b="b"/>
            <a:pathLst>
              <a:path w="734060" h="244475">
                <a:moveTo>
                  <a:pt x="0" y="244042"/>
                </a:moveTo>
                <a:lnTo>
                  <a:pt x="733510" y="244042"/>
                </a:lnTo>
                <a:lnTo>
                  <a:pt x="733510" y="0"/>
                </a:lnTo>
                <a:lnTo>
                  <a:pt x="0" y="0"/>
                </a:lnTo>
                <a:lnTo>
                  <a:pt x="0" y="244042"/>
                </a:lnTo>
                <a:close/>
              </a:path>
            </a:pathLst>
          </a:custGeom>
          <a:ln w="12045">
            <a:solidFill>
              <a:srgbClr val="000000"/>
            </a:solidFill>
          </a:ln>
        </p:spPr>
        <p:txBody>
          <a:bodyPr wrap="square" lIns="0" tIns="0" rIns="0" bIns="0" rtlCol="0"/>
          <a:lstStyle/>
          <a:p>
            <a:endParaRPr sz="1647"/>
          </a:p>
        </p:txBody>
      </p:sp>
      <p:sp>
        <p:nvSpPr>
          <p:cNvPr id="103" name="object 103"/>
          <p:cNvSpPr/>
          <p:nvPr/>
        </p:nvSpPr>
        <p:spPr>
          <a:xfrm>
            <a:off x="7734582" y="3284881"/>
            <a:ext cx="223394" cy="223361"/>
          </a:xfrm>
          <a:prstGeom prst="rect">
            <a:avLst/>
          </a:prstGeom>
          <a:blipFill>
            <a:blip r:embed="rId9" cstate="print"/>
            <a:stretch>
              <a:fillRect/>
            </a:stretch>
          </a:blipFill>
        </p:spPr>
        <p:txBody>
          <a:bodyPr wrap="square" lIns="0" tIns="0" rIns="0" bIns="0" rtlCol="0"/>
          <a:lstStyle/>
          <a:p>
            <a:endParaRPr sz="1647"/>
          </a:p>
        </p:txBody>
      </p:sp>
      <p:sp>
        <p:nvSpPr>
          <p:cNvPr id="104" name="object 104"/>
          <p:cNvSpPr/>
          <p:nvPr/>
        </p:nvSpPr>
        <p:spPr>
          <a:xfrm>
            <a:off x="7734582" y="3284881"/>
            <a:ext cx="223758" cy="223758"/>
          </a:xfrm>
          <a:custGeom>
            <a:avLst/>
            <a:gdLst/>
            <a:ahLst/>
            <a:cxnLst/>
            <a:rect l="l" t="t" r="r" b="b"/>
            <a:pathLst>
              <a:path w="244475" h="244475">
                <a:moveTo>
                  <a:pt x="0" y="244042"/>
                </a:moveTo>
                <a:lnTo>
                  <a:pt x="244078" y="244042"/>
                </a:lnTo>
                <a:lnTo>
                  <a:pt x="244078" y="0"/>
                </a:lnTo>
                <a:lnTo>
                  <a:pt x="0" y="0"/>
                </a:lnTo>
                <a:lnTo>
                  <a:pt x="0" y="244042"/>
                </a:lnTo>
                <a:close/>
              </a:path>
            </a:pathLst>
          </a:custGeom>
          <a:ln w="12048">
            <a:solidFill>
              <a:srgbClr val="000000"/>
            </a:solidFill>
          </a:ln>
        </p:spPr>
        <p:txBody>
          <a:bodyPr wrap="square" lIns="0" tIns="0" rIns="0" bIns="0" rtlCol="0"/>
          <a:lstStyle/>
          <a:p>
            <a:endParaRPr sz="1647"/>
          </a:p>
        </p:txBody>
      </p:sp>
      <p:sp>
        <p:nvSpPr>
          <p:cNvPr id="105" name="object 105"/>
          <p:cNvSpPr/>
          <p:nvPr/>
        </p:nvSpPr>
        <p:spPr>
          <a:xfrm>
            <a:off x="8002865"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106" name="object 106"/>
          <p:cNvSpPr/>
          <p:nvPr/>
        </p:nvSpPr>
        <p:spPr>
          <a:xfrm>
            <a:off x="8002865"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107" name="object 107"/>
          <p:cNvSpPr/>
          <p:nvPr/>
        </p:nvSpPr>
        <p:spPr>
          <a:xfrm>
            <a:off x="8450001" y="3284881"/>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solidFill>
            <a:srgbClr val="FFFFFF"/>
          </a:solidFill>
        </p:spPr>
        <p:txBody>
          <a:bodyPr wrap="square" lIns="0" tIns="0" rIns="0" bIns="0" rtlCol="0"/>
          <a:lstStyle/>
          <a:p>
            <a:endParaRPr sz="1647"/>
          </a:p>
        </p:txBody>
      </p:sp>
      <p:sp>
        <p:nvSpPr>
          <p:cNvPr id="108" name="object 108"/>
          <p:cNvSpPr/>
          <p:nvPr/>
        </p:nvSpPr>
        <p:spPr>
          <a:xfrm>
            <a:off x="8450001" y="3284881"/>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109" name="object 109"/>
          <p:cNvSpPr/>
          <p:nvPr/>
        </p:nvSpPr>
        <p:spPr>
          <a:xfrm>
            <a:off x="8897609"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solidFill>
            <a:srgbClr val="FFFFFF"/>
          </a:solidFill>
        </p:spPr>
        <p:txBody>
          <a:bodyPr wrap="square" lIns="0" tIns="0" rIns="0" bIns="0" rtlCol="0"/>
          <a:lstStyle/>
          <a:p>
            <a:endParaRPr sz="1647"/>
          </a:p>
        </p:txBody>
      </p:sp>
      <p:sp>
        <p:nvSpPr>
          <p:cNvPr id="110" name="object 110"/>
          <p:cNvSpPr/>
          <p:nvPr/>
        </p:nvSpPr>
        <p:spPr>
          <a:xfrm>
            <a:off x="8897609" y="3284881"/>
            <a:ext cx="447515" cy="223758"/>
          </a:xfrm>
          <a:custGeom>
            <a:avLst/>
            <a:gdLst/>
            <a:ahLst/>
            <a:cxnLst/>
            <a:rect l="l" t="t" r="r" b="b"/>
            <a:pathLst>
              <a:path w="488950" h="244475">
                <a:moveTo>
                  <a:pt x="0" y="244042"/>
                </a:moveTo>
                <a:lnTo>
                  <a:pt x="488587" y="244042"/>
                </a:lnTo>
                <a:lnTo>
                  <a:pt x="488587"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111" name="object 111"/>
          <p:cNvSpPr/>
          <p:nvPr/>
        </p:nvSpPr>
        <p:spPr>
          <a:xfrm>
            <a:off x="9344745" y="3284881"/>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solidFill>
            <a:srgbClr val="FFFFFF"/>
          </a:solidFill>
        </p:spPr>
        <p:txBody>
          <a:bodyPr wrap="square" lIns="0" tIns="0" rIns="0" bIns="0" rtlCol="0"/>
          <a:lstStyle/>
          <a:p>
            <a:endParaRPr sz="1647"/>
          </a:p>
        </p:txBody>
      </p:sp>
      <p:sp>
        <p:nvSpPr>
          <p:cNvPr id="112" name="object 112"/>
          <p:cNvSpPr/>
          <p:nvPr/>
        </p:nvSpPr>
        <p:spPr>
          <a:xfrm>
            <a:off x="9344745" y="3284881"/>
            <a:ext cx="448095" cy="223758"/>
          </a:xfrm>
          <a:custGeom>
            <a:avLst/>
            <a:gdLst/>
            <a:ahLst/>
            <a:cxnLst/>
            <a:rect l="l" t="t" r="r" b="b"/>
            <a:pathLst>
              <a:path w="489584" h="244475">
                <a:moveTo>
                  <a:pt x="0" y="244042"/>
                </a:moveTo>
                <a:lnTo>
                  <a:pt x="489018" y="244042"/>
                </a:lnTo>
                <a:lnTo>
                  <a:pt x="489018" y="0"/>
                </a:lnTo>
                <a:lnTo>
                  <a:pt x="0" y="0"/>
                </a:lnTo>
                <a:lnTo>
                  <a:pt x="0" y="244042"/>
                </a:lnTo>
                <a:close/>
              </a:path>
            </a:pathLst>
          </a:custGeom>
          <a:ln w="12046">
            <a:solidFill>
              <a:srgbClr val="0000FF"/>
            </a:solidFill>
          </a:ln>
        </p:spPr>
        <p:txBody>
          <a:bodyPr wrap="square" lIns="0" tIns="0" rIns="0" bIns="0" rtlCol="0"/>
          <a:lstStyle/>
          <a:p>
            <a:endParaRPr sz="1647"/>
          </a:p>
        </p:txBody>
      </p:sp>
      <p:sp>
        <p:nvSpPr>
          <p:cNvPr id="113" name="object 113"/>
          <p:cNvSpPr/>
          <p:nvPr/>
        </p:nvSpPr>
        <p:spPr>
          <a:xfrm>
            <a:off x="3529089" y="3843631"/>
            <a:ext cx="895031" cy="335345"/>
          </a:xfrm>
          <a:custGeom>
            <a:avLst/>
            <a:gdLst/>
            <a:ahLst/>
            <a:cxnLst/>
            <a:rect l="l" t="t" r="r" b="b"/>
            <a:pathLst>
              <a:path w="977900" h="366395">
                <a:moveTo>
                  <a:pt x="366755" y="0"/>
                </a:moveTo>
                <a:lnTo>
                  <a:pt x="0" y="0"/>
                </a:lnTo>
                <a:lnTo>
                  <a:pt x="244509" y="366097"/>
                </a:lnTo>
                <a:lnTo>
                  <a:pt x="733113" y="366097"/>
                </a:lnTo>
                <a:lnTo>
                  <a:pt x="896093" y="122089"/>
                </a:lnTo>
                <a:lnTo>
                  <a:pt x="489018" y="122089"/>
                </a:lnTo>
                <a:lnTo>
                  <a:pt x="366755" y="0"/>
                </a:lnTo>
                <a:close/>
              </a:path>
              <a:path w="977900" h="366395">
                <a:moveTo>
                  <a:pt x="977640" y="0"/>
                </a:moveTo>
                <a:lnTo>
                  <a:pt x="610764" y="0"/>
                </a:lnTo>
                <a:lnTo>
                  <a:pt x="489018" y="122089"/>
                </a:lnTo>
                <a:lnTo>
                  <a:pt x="896093" y="122089"/>
                </a:lnTo>
                <a:lnTo>
                  <a:pt x="977640" y="0"/>
                </a:lnTo>
                <a:close/>
              </a:path>
            </a:pathLst>
          </a:custGeom>
          <a:solidFill>
            <a:srgbClr val="FFFFFF"/>
          </a:solidFill>
        </p:spPr>
        <p:txBody>
          <a:bodyPr wrap="square" lIns="0" tIns="0" rIns="0" bIns="0" rtlCol="0"/>
          <a:lstStyle/>
          <a:p>
            <a:endParaRPr sz="1647"/>
          </a:p>
        </p:txBody>
      </p:sp>
      <p:sp>
        <p:nvSpPr>
          <p:cNvPr id="114" name="object 114"/>
          <p:cNvSpPr/>
          <p:nvPr/>
        </p:nvSpPr>
        <p:spPr>
          <a:xfrm>
            <a:off x="3529089" y="3843631"/>
            <a:ext cx="895031" cy="335345"/>
          </a:xfrm>
          <a:custGeom>
            <a:avLst/>
            <a:gdLst/>
            <a:ahLst/>
            <a:cxnLst/>
            <a:rect l="l" t="t" r="r" b="b"/>
            <a:pathLst>
              <a:path w="977900" h="366395">
                <a:moveTo>
                  <a:pt x="0" y="0"/>
                </a:moveTo>
                <a:lnTo>
                  <a:pt x="366755" y="0"/>
                </a:lnTo>
                <a:lnTo>
                  <a:pt x="489018" y="122089"/>
                </a:lnTo>
                <a:lnTo>
                  <a:pt x="610764" y="0"/>
                </a:lnTo>
                <a:lnTo>
                  <a:pt x="977640" y="0"/>
                </a:lnTo>
                <a:lnTo>
                  <a:pt x="733113" y="366097"/>
                </a:lnTo>
                <a:lnTo>
                  <a:pt x="244509" y="366097"/>
                </a:lnTo>
                <a:lnTo>
                  <a:pt x="0" y="0"/>
                </a:lnTo>
                <a:close/>
              </a:path>
            </a:pathLst>
          </a:custGeom>
          <a:ln w="12045">
            <a:solidFill>
              <a:srgbClr val="000000"/>
            </a:solidFill>
          </a:ln>
        </p:spPr>
        <p:txBody>
          <a:bodyPr wrap="square" lIns="0" tIns="0" rIns="0" bIns="0" rtlCol="0"/>
          <a:lstStyle/>
          <a:p>
            <a:endParaRPr sz="1647"/>
          </a:p>
        </p:txBody>
      </p:sp>
      <p:sp>
        <p:nvSpPr>
          <p:cNvPr id="115" name="object 115"/>
          <p:cNvSpPr txBox="1"/>
          <p:nvPr/>
        </p:nvSpPr>
        <p:spPr>
          <a:xfrm>
            <a:off x="3727075" y="3901844"/>
            <a:ext cx="497498" cy="190180"/>
          </a:xfrm>
          <a:prstGeom prst="rect">
            <a:avLst/>
          </a:prstGeom>
        </p:spPr>
        <p:txBody>
          <a:bodyPr vert="horz" wrap="square" lIns="0" tIns="0" rIns="0" bIns="0" rtlCol="0">
            <a:spAutoFit/>
          </a:bodyPr>
          <a:lstStyle/>
          <a:p>
            <a:pPr marL="11625"/>
            <a:r>
              <a:rPr sz="1236" spc="5" dirty="0">
                <a:latin typeface="宋体"/>
                <a:cs typeface="宋体"/>
              </a:rPr>
              <a:t>比较器</a:t>
            </a:r>
            <a:endParaRPr sz="1236">
              <a:latin typeface="宋体"/>
              <a:cs typeface="宋体"/>
            </a:endParaRPr>
          </a:p>
        </p:txBody>
      </p:sp>
      <p:sp>
        <p:nvSpPr>
          <p:cNvPr id="116" name="object 116"/>
          <p:cNvSpPr/>
          <p:nvPr/>
        </p:nvSpPr>
        <p:spPr>
          <a:xfrm>
            <a:off x="6660508" y="3843631"/>
            <a:ext cx="895031" cy="335345"/>
          </a:xfrm>
          <a:custGeom>
            <a:avLst/>
            <a:gdLst/>
            <a:ahLst/>
            <a:cxnLst/>
            <a:rect l="l" t="t" r="r" b="b"/>
            <a:pathLst>
              <a:path w="977900" h="366395">
                <a:moveTo>
                  <a:pt x="366703" y="0"/>
                </a:moveTo>
                <a:lnTo>
                  <a:pt x="0" y="0"/>
                </a:lnTo>
                <a:lnTo>
                  <a:pt x="244526" y="366097"/>
                </a:lnTo>
                <a:lnTo>
                  <a:pt x="733579" y="366097"/>
                </a:lnTo>
                <a:lnTo>
                  <a:pt x="896213" y="122089"/>
                </a:lnTo>
                <a:lnTo>
                  <a:pt x="489052" y="122089"/>
                </a:lnTo>
                <a:lnTo>
                  <a:pt x="366703" y="0"/>
                </a:lnTo>
                <a:close/>
              </a:path>
              <a:path w="977900" h="366395">
                <a:moveTo>
                  <a:pt x="977588" y="0"/>
                </a:moveTo>
                <a:lnTo>
                  <a:pt x="611229" y="0"/>
                </a:lnTo>
                <a:lnTo>
                  <a:pt x="489052" y="122089"/>
                </a:lnTo>
                <a:lnTo>
                  <a:pt x="896213" y="122089"/>
                </a:lnTo>
                <a:lnTo>
                  <a:pt x="977588" y="0"/>
                </a:lnTo>
                <a:close/>
              </a:path>
            </a:pathLst>
          </a:custGeom>
          <a:solidFill>
            <a:srgbClr val="FFFFFF"/>
          </a:solidFill>
        </p:spPr>
        <p:txBody>
          <a:bodyPr wrap="square" lIns="0" tIns="0" rIns="0" bIns="0" rtlCol="0"/>
          <a:lstStyle/>
          <a:p>
            <a:endParaRPr sz="1647"/>
          </a:p>
        </p:txBody>
      </p:sp>
      <p:sp>
        <p:nvSpPr>
          <p:cNvPr id="117" name="object 117"/>
          <p:cNvSpPr/>
          <p:nvPr/>
        </p:nvSpPr>
        <p:spPr>
          <a:xfrm>
            <a:off x="6660508" y="3843631"/>
            <a:ext cx="895031" cy="335345"/>
          </a:xfrm>
          <a:custGeom>
            <a:avLst/>
            <a:gdLst/>
            <a:ahLst/>
            <a:cxnLst/>
            <a:rect l="l" t="t" r="r" b="b"/>
            <a:pathLst>
              <a:path w="977900" h="366395">
                <a:moveTo>
                  <a:pt x="0" y="0"/>
                </a:moveTo>
                <a:lnTo>
                  <a:pt x="366703" y="0"/>
                </a:lnTo>
                <a:lnTo>
                  <a:pt x="489052" y="122089"/>
                </a:lnTo>
                <a:lnTo>
                  <a:pt x="611229" y="0"/>
                </a:lnTo>
                <a:lnTo>
                  <a:pt x="977588" y="0"/>
                </a:lnTo>
                <a:lnTo>
                  <a:pt x="733579" y="366097"/>
                </a:lnTo>
                <a:lnTo>
                  <a:pt x="244526" y="366097"/>
                </a:lnTo>
                <a:lnTo>
                  <a:pt x="0" y="0"/>
                </a:lnTo>
                <a:close/>
              </a:path>
            </a:pathLst>
          </a:custGeom>
          <a:ln w="12045">
            <a:solidFill>
              <a:srgbClr val="000000"/>
            </a:solidFill>
          </a:ln>
        </p:spPr>
        <p:txBody>
          <a:bodyPr wrap="square" lIns="0" tIns="0" rIns="0" bIns="0" rtlCol="0"/>
          <a:lstStyle/>
          <a:p>
            <a:endParaRPr sz="1647"/>
          </a:p>
        </p:txBody>
      </p:sp>
      <p:sp>
        <p:nvSpPr>
          <p:cNvPr id="118" name="object 118"/>
          <p:cNvSpPr txBox="1"/>
          <p:nvPr/>
        </p:nvSpPr>
        <p:spPr>
          <a:xfrm>
            <a:off x="6858968" y="3901844"/>
            <a:ext cx="497498" cy="190180"/>
          </a:xfrm>
          <a:prstGeom prst="rect">
            <a:avLst/>
          </a:prstGeom>
        </p:spPr>
        <p:txBody>
          <a:bodyPr vert="horz" wrap="square" lIns="0" tIns="0" rIns="0" bIns="0" rtlCol="0">
            <a:spAutoFit/>
          </a:bodyPr>
          <a:lstStyle/>
          <a:p>
            <a:pPr marL="11625"/>
            <a:r>
              <a:rPr sz="1236" spc="5" dirty="0">
                <a:latin typeface="宋体"/>
                <a:cs typeface="宋体"/>
              </a:rPr>
              <a:t>比较器</a:t>
            </a:r>
            <a:endParaRPr sz="1236">
              <a:latin typeface="宋体"/>
              <a:cs typeface="宋体"/>
            </a:endParaRPr>
          </a:p>
        </p:txBody>
      </p:sp>
      <p:sp>
        <p:nvSpPr>
          <p:cNvPr id="119" name="object 119"/>
          <p:cNvSpPr/>
          <p:nvPr/>
        </p:nvSpPr>
        <p:spPr>
          <a:xfrm>
            <a:off x="4871491" y="4178815"/>
            <a:ext cx="1789479" cy="335928"/>
          </a:xfrm>
          <a:custGeom>
            <a:avLst/>
            <a:gdLst/>
            <a:ahLst/>
            <a:cxnLst/>
            <a:rect l="l" t="t" r="r" b="b"/>
            <a:pathLst>
              <a:path w="1955164" h="367029">
                <a:moveTo>
                  <a:pt x="0" y="366493"/>
                </a:moveTo>
                <a:lnTo>
                  <a:pt x="1954832" y="366493"/>
                </a:lnTo>
                <a:lnTo>
                  <a:pt x="1954832" y="0"/>
                </a:lnTo>
                <a:lnTo>
                  <a:pt x="0" y="0"/>
                </a:lnTo>
                <a:lnTo>
                  <a:pt x="0" y="366493"/>
                </a:lnTo>
                <a:close/>
              </a:path>
            </a:pathLst>
          </a:custGeom>
          <a:solidFill>
            <a:srgbClr val="FFFFFF"/>
          </a:solidFill>
        </p:spPr>
        <p:txBody>
          <a:bodyPr wrap="square" lIns="0" tIns="0" rIns="0" bIns="0" rtlCol="0"/>
          <a:lstStyle/>
          <a:p>
            <a:endParaRPr sz="1647"/>
          </a:p>
        </p:txBody>
      </p:sp>
      <p:sp>
        <p:nvSpPr>
          <p:cNvPr id="120" name="object 120"/>
          <p:cNvSpPr/>
          <p:nvPr/>
        </p:nvSpPr>
        <p:spPr>
          <a:xfrm>
            <a:off x="4871491" y="4178815"/>
            <a:ext cx="1789479" cy="335928"/>
          </a:xfrm>
          <a:custGeom>
            <a:avLst/>
            <a:gdLst/>
            <a:ahLst/>
            <a:cxnLst/>
            <a:rect l="l" t="t" r="r" b="b"/>
            <a:pathLst>
              <a:path w="1955164" h="367029">
                <a:moveTo>
                  <a:pt x="0" y="366493"/>
                </a:moveTo>
                <a:lnTo>
                  <a:pt x="1954832" y="366493"/>
                </a:lnTo>
                <a:lnTo>
                  <a:pt x="1954832" y="0"/>
                </a:lnTo>
                <a:lnTo>
                  <a:pt x="0" y="0"/>
                </a:lnTo>
                <a:lnTo>
                  <a:pt x="0" y="366493"/>
                </a:lnTo>
                <a:close/>
              </a:path>
            </a:pathLst>
          </a:custGeom>
          <a:ln w="12044">
            <a:solidFill>
              <a:srgbClr val="000000"/>
            </a:solidFill>
          </a:ln>
        </p:spPr>
        <p:txBody>
          <a:bodyPr wrap="square" lIns="0" tIns="0" rIns="0" bIns="0" rtlCol="0"/>
          <a:lstStyle/>
          <a:p>
            <a:endParaRPr sz="1647"/>
          </a:p>
        </p:txBody>
      </p:sp>
      <p:sp>
        <p:nvSpPr>
          <p:cNvPr id="121" name="object 121"/>
          <p:cNvSpPr txBox="1"/>
          <p:nvPr/>
        </p:nvSpPr>
        <p:spPr>
          <a:xfrm>
            <a:off x="5516613" y="4237233"/>
            <a:ext cx="497498" cy="190180"/>
          </a:xfrm>
          <a:prstGeom prst="rect">
            <a:avLst/>
          </a:prstGeom>
        </p:spPr>
        <p:txBody>
          <a:bodyPr vert="horz" wrap="square" lIns="0" tIns="0" rIns="0" bIns="0" rtlCol="0">
            <a:spAutoFit/>
          </a:bodyPr>
          <a:lstStyle/>
          <a:p>
            <a:pPr marL="11625"/>
            <a:r>
              <a:rPr sz="1236" spc="5" dirty="0">
                <a:latin typeface="宋体"/>
                <a:cs typeface="宋体"/>
              </a:rPr>
              <a:t>字选择</a:t>
            </a:r>
            <a:endParaRPr sz="1236">
              <a:latin typeface="宋体"/>
              <a:cs typeface="宋体"/>
            </a:endParaRPr>
          </a:p>
        </p:txBody>
      </p:sp>
      <p:sp>
        <p:nvSpPr>
          <p:cNvPr id="122" name="object 122"/>
          <p:cNvSpPr/>
          <p:nvPr/>
        </p:nvSpPr>
        <p:spPr>
          <a:xfrm>
            <a:off x="8002864" y="4178815"/>
            <a:ext cx="1789479" cy="335928"/>
          </a:xfrm>
          <a:custGeom>
            <a:avLst/>
            <a:gdLst/>
            <a:ahLst/>
            <a:cxnLst/>
            <a:rect l="l" t="t" r="r" b="b"/>
            <a:pathLst>
              <a:path w="1955165" h="367029">
                <a:moveTo>
                  <a:pt x="0" y="366493"/>
                </a:moveTo>
                <a:lnTo>
                  <a:pt x="1955176" y="366493"/>
                </a:lnTo>
                <a:lnTo>
                  <a:pt x="1955176" y="0"/>
                </a:lnTo>
                <a:lnTo>
                  <a:pt x="0" y="0"/>
                </a:lnTo>
                <a:lnTo>
                  <a:pt x="0" y="366493"/>
                </a:lnTo>
                <a:close/>
              </a:path>
            </a:pathLst>
          </a:custGeom>
          <a:solidFill>
            <a:srgbClr val="FFFFFF"/>
          </a:solidFill>
        </p:spPr>
        <p:txBody>
          <a:bodyPr wrap="square" lIns="0" tIns="0" rIns="0" bIns="0" rtlCol="0"/>
          <a:lstStyle/>
          <a:p>
            <a:endParaRPr sz="1647"/>
          </a:p>
        </p:txBody>
      </p:sp>
      <p:sp>
        <p:nvSpPr>
          <p:cNvPr id="123" name="object 123"/>
          <p:cNvSpPr/>
          <p:nvPr/>
        </p:nvSpPr>
        <p:spPr>
          <a:xfrm>
            <a:off x="8002864" y="4178815"/>
            <a:ext cx="1789479" cy="335928"/>
          </a:xfrm>
          <a:custGeom>
            <a:avLst/>
            <a:gdLst/>
            <a:ahLst/>
            <a:cxnLst/>
            <a:rect l="l" t="t" r="r" b="b"/>
            <a:pathLst>
              <a:path w="1955165" h="367029">
                <a:moveTo>
                  <a:pt x="0" y="366493"/>
                </a:moveTo>
                <a:lnTo>
                  <a:pt x="1955176" y="366493"/>
                </a:lnTo>
                <a:lnTo>
                  <a:pt x="1955176" y="0"/>
                </a:lnTo>
                <a:lnTo>
                  <a:pt x="0" y="0"/>
                </a:lnTo>
                <a:lnTo>
                  <a:pt x="0" y="366493"/>
                </a:lnTo>
                <a:close/>
              </a:path>
            </a:pathLst>
          </a:custGeom>
          <a:ln w="12044">
            <a:solidFill>
              <a:srgbClr val="000000"/>
            </a:solidFill>
          </a:ln>
        </p:spPr>
        <p:txBody>
          <a:bodyPr wrap="square" lIns="0" tIns="0" rIns="0" bIns="0" rtlCol="0"/>
          <a:lstStyle/>
          <a:p>
            <a:endParaRPr sz="1647"/>
          </a:p>
        </p:txBody>
      </p:sp>
      <p:sp>
        <p:nvSpPr>
          <p:cNvPr id="124" name="object 124"/>
          <p:cNvSpPr txBox="1"/>
          <p:nvPr/>
        </p:nvSpPr>
        <p:spPr>
          <a:xfrm>
            <a:off x="8648459" y="4237233"/>
            <a:ext cx="497498" cy="190180"/>
          </a:xfrm>
          <a:prstGeom prst="rect">
            <a:avLst/>
          </a:prstGeom>
        </p:spPr>
        <p:txBody>
          <a:bodyPr vert="horz" wrap="square" lIns="0" tIns="0" rIns="0" bIns="0" rtlCol="0">
            <a:spAutoFit/>
          </a:bodyPr>
          <a:lstStyle/>
          <a:p>
            <a:pPr marL="11625"/>
            <a:r>
              <a:rPr sz="1236" spc="5" dirty="0">
                <a:latin typeface="宋体"/>
                <a:cs typeface="宋体"/>
              </a:rPr>
              <a:t>字选择</a:t>
            </a:r>
            <a:endParaRPr sz="1236">
              <a:latin typeface="宋体"/>
              <a:cs typeface="宋体"/>
            </a:endParaRPr>
          </a:p>
        </p:txBody>
      </p:sp>
      <p:sp>
        <p:nvSpPr>
          <p:cNvPr id="125" name="object 125"/>
          <p:cNvSpPr/>
          <p:nvPr/>
        </p:nvSpPr>
        <p:spPr>
          <a:xfrm>
            <a:off x="5430452" y="5408043"/>
            <a:ext cx="1007200" cy="335928"/>
          </a:xfrm>
          <a:custGeom>
            <a:avLst/>
            <a:gdLst/>
            <a:ahLst/>
            <a:cxnLst/>
            <a:rect l="l" t="t" r="r" b="b"/>
            <a:pathLst>
              <a:path w="1100454" h="367029">
                <a:moveTo>
                  <a:pt x="0" y="366493"/>
                </a:moveTo>
                <a:lnTo>
                  <a:pt x="1099851" y="366493"/>
                </a:lnTo>
                <a:lnTo>
                  <a:pt x="1099851" y="0"/>
                </a:lnTo>
                <a:lnTo>
                  <a:pt x="0" y="0"/>
                </a:lnTo>
                <a:lnTo>
                  <a:pt x="0" y="366493"/>
                </a:lnTo>
                <a:close/>
              </a:path>
            </a:pathLst>
          </a:custGeom>
          <a:solidFill>
            <a:srgbClr val="FFFFFF"/>
          </a:solidFill>
        </p:spPr>
        <p:txBody>
          <a:bodyPr wrap="square" lIns="0" tIns="0" rIns="0" bIns="0" rtlCol="0"/>
          <a:lstStyle/>
          <a:p>
            <a:endParaRPr sz="1647"/>
          </a:p>
        </p:txBody>
      </p:sp>
      <p:sp>
        <p:nvSpPr>
          <p:cNvPr id="126" name="object 126"/>
          <p:cNvSpPr/>
          <p:nvPr/>
        </p:nvSpPr>
        <p:spPr>
          <a:xfrm>
            <a:off x="4200077" y="4625837"/>
            <a:ext cx="448095" cy="335928"/>
          </a:xfrm>
          <a:custGeom>
            <a:avLst/>
            <a:gdLst/>
            <a:ahLst/>
            <a:cxnLst/>
            <a:rect l="l" t="t" r="r" b="b"/>
            <a:pathLst>
              <a:path w="489585" h="367029">
                <a:moveTo>
                  <a:pt x="489052" y="0"/>
                </a:moveTo>
                <a:lnTo>
                  <a:pt x="0" y="0"/>
                </a:lnTo>
                <a:lnTo>
                  <a:pt x="244526" y="366528"/>
                </a:lnTo>
                <a:lnTo>
                  <a:pt x="489052" y="0"/>
                </a:lnTo>
                <a:close/>
              </a:path>
            </a:pathLst>
          </a:custGeom>
          <a:solidFill>
            <a:srgbClr val="FFFFFF"/>
          </a:solidFill>
        </p:spPr>
        <p:txBody>
          <a:bodyPr wrap="square" lIns="0" tIns="0" rIns="0" bIns="0" rtlCol="0"/>
          <a:lstStyle/>
          <a:p>
            <a:endParaRPr sz="1647"/>
          </a:p>
        </p:txBody>
      </p:sp>
      <p:sp>
        <p:nvSpPr>
          <p:cNvPr id="127" name="object 127"/>
          <p:cNvSpPr/>
          <p:nvPr/>
        </p:nvSpPr>
        <p:spPr>
          <a:xfrm>
            <a:off x="4200077" y="4625837"/>
            <a:ext cx="448095" cy="335928"/>
          </a:xfrm>
          <a:custGeom>
            <a:avLst/>
            <a:gdLst/>
            <a:ahLst/>
            <a:cxnLst/>
            <a:rect l="l" t="t" r="r" b="b"/>
            <a:pathLst>
              <a:path w="489585" h="367029">
                <a:moveTo>
                  <a:pt x="0" y="0"/>
                </a:moveTo>
                <a:lnTo>
                  <a:pt x="489052" y="0"/>
                </a:lnTo>
                <a:lnTo>
                  <a:pt x="244526" y="366528"/>
                </a:lnTo>
                <a:lnTo>
                  <a:pt x="0" y="0"/>
                </a:lnTo>
                <a:close/>
              </a:path>
            </a:pathLst>
          </a:custGeom>
          <a:ln w="12047">
            <a:solidFill>
              <a:srgbClr val="000000"/>
            </a:solidFill>
          </a:ln>
        </p:spPr>
        <p:txBody>
          <a:bodyPr wrap="square" lIns="0" tIns="0" rIns="0" bIns="0" rtlCol="0"/>
          <a:lstStyle/>
          <a:p>
            <a:endParaRPr sz="1647"/>
          </a:p>
        </p:txBody>
      </p:sp>
      <p:sp>
        <p:nvSpPr>
          <p:cNvPr id="128" name="object 128"/>
          <p:cNvSpPr/>
          <p:nvPr/>
        </p:nvSpPr>
        <p:spPr>
          <a:xfrm>
            <a:off x="7331924" y="4625837"/>
            <a:ext cx="447515" cy="335928"/>
          </a:xfrm>
          <a:custGeom>
            <a:avLst/>
            <a:gdLst/>
            <a:ahLst/>
            <a:cxnLst/>
            <a:rect l="l" t="t" r="r" b="b"/>
            <a:pathLst>
              <a:path w="488950" h="367029">
                <a:moveTo>
                  <a:pt x="488535" y="0"/>
                </a:moveTo>
                <a:lnTo>
                  <a:pt x="0" y="0"/>
                </a:lnTo>
                <a:lnTo>
                  <a:pt x="244009" y="366528"/>
                </a:lnTo>
                <a:lnTo>
                  <a:pt x="488535" y="0"/>
                </a:lnTo>
                <a:close/>
              </a:path>
            </a:pathLst>
          </a:custGeom>
          <a:solidFill>
            <a:srgbClr val="FFFFFF"/>
          </a:solidFill>
        </p:spPr>
        <p:txBody>
          <a:bodyPr wrap="square" lIns="0" tIns="0" rIns="0" bIns="0" rtlCol="0"/>
          <a:lstStyle/>
          <a:p>
            <a:endParaRPr sz="1647"/>
          </a:p>
        </p:txBody>
      </p:sp>
      <p:sp>
        <p:nvSpPr>
          <p:cNvPr id="129" name="object 129"/>
          <p:cNvSpPr/>
          <p:nvPr/>
        </p:nvSpPr>
        <p:spPr>
          <a:xfrm>
            <a:off x="7331924" y="4625837"/>
            <a:ext cx="447515" cy="335928"/>
          </a:xfrm>
          <a:custGeom>
            <a:avLst/>
            <a:gdLst/>
            <a:ahLst/>
            <a:cxnLst/>
            <a:rect l="l" t="t" r="r" b="b"/>
            <a:pathLst>
              <a:path w="488950" h="367029">
                <a:moveTo>
                  <a:pt x="0" y="0"/>
                </a:moveTo>
                <a:lnTo>
                  <a:pt x="488535" y="0"/>
                </a:lnTo>
                <a:lnTo>
                  <a:pt x="244009" y="366528"/>
                </a:lnTo>
                <a:lnTo>
                  <a:pt x="0" y="0"/>
                </a:lnTo>
                <a:close/>
              </a:path>
            </a:pathLst>
          </a:custGeom>
          <a:ln w="12047">
            <a:solidFill>
              <a:srgbClr val="000000"/>
            </a:solidFill>
          </a:ln>
        </p:spPr>
        <p:txBody>
          <a:bodyPr wrap="square" lIns="0" tIns="0" rIns="0" bIns="0" rtlCol="0"/>
          <a:lstStyle/>
          <a:p>
            <a:endParaRPr sz="1647"/>
          </a:p>
        </p:txBody>
      </p:sp>
      <p:sp>
        <p:nvSpPr>
          <p:cNvPr id="130" name="object 130"/>
          <p:cNvSpPr/>
          <p:nvPr/>
        </p:nvSpPr>
        <p:spPr>
          <a:xfrm>
            <a:off x="5094822" y="3508242"/>
            <a:ext cx="0" cy="581770"/>
          </a:xfrm>
          <a:custGeom>
            <a:avLst/>
            <a:gdLst/>
            <a:ahLst/>
            <a:cxnLst/>
            <a:rect l="l" t="t" r="r" b="b"/>
            <a:pathLst>
              <a:path h="635635">
                <a:moveTo>
                  <a:pt x="0" y="0"/>
                </a:moveTo>
                <a:lnTo>
                  <a:pt x="0" y="635074"/>
                </a:lnTo>
              </a:path>
            </a:pathLst>
          </a:custGeom>
          <a:ln w="21523">
            <a:solidFill>
              <a:srgbClr val="993366"/>
            </a:solidFill>
          </a:ln>
        </p:spPr>
        <p:txBody>
          <a:bodyPr wrap="square" lIns="0" tIns="0" rIns="0" bIns="0" rtlCol="0"/>
          <a:lstStyle/>
          <a:p>
            <a:endParaRPr sz="1647"/>
          </a:p>
        </p:txBody>
      </p:sp>
      <p:sp>
        <p:nvSpPr>
          <p:cNvPr id="131" name="object 131"/>
          <p:cNvSpPr/>
          <p:nvPr/>
        </p:nvSpPr>
        <p:spPr>
          <a:xfrm>
            <a:off x="5036151" y="4061602"/>
            <a:ext cx="117400" cy="117400"/>
          </a:xfrm>
          <a:custGeom>
            <a:avLst/>
            <a:gdLst/>
            <a:ahLst/>
            <a:cxnLst/>
            <a:rect l="l" t="t" r="r" b="b"/>
            <a:pathLst>
              <a:path w="128270" h="128270">
                <a:moveTo>
                  <a:pt x="0" y="0"/>
                </a:moveTo>
                <a:lnTo>
                  <a:pt x="64104" y="127944"/>
                </a:lnTo>
                <a:lnTo>
                  <a:pt x="120443" y="15498"/>
                </a:lnTo>
                <a:lnTo>
                  <a:pt x="56694" y="15498"/>
                </a:lnTo>
                <a:lnTo>
                  <a:pt x="47216" y="13776"/>
                </a:lnTo>
                <a:lnTo>
                  <a:pt x="39978" y="12054"/>
                </a:lnTo>
                <a:lnTo>
                  <a:pt x="30501" y="10676"/>
                </a:lnTo>
                <a:lnTo>
                  <a:pt x="22746" y="8954"/>
                </a:lnTo>
                <a:lnTo>
                  <a:pt x="7754" y="2927"/>
                </a:lnTo>
                <a:lnTo>
                  <a:pt x="0" y="0"/>
                </a:lnTo>
                <a:close/>
              </a:path>
              <a:path w="128270" h="128270">
                <a:moveTo>
                  <a:pt x="128208" y="0"/>
                </a:moveTo>
                <a:lnTo>
                  <a:pt x="113216" y="6027"/>
                </a:lnTo>
                <a:lnTo>
                  <a:pt x="105461" y="8954"/>
                </a:lnTo>
                <a:lnTo>
                  <a:pt x="96328" y="10676"/>
                </a:lnTo>
                <a:lnTo>
                  <a:pt x="88574" y="12054"/>
                </a:lnTo>
                <a:lnTo>
                  <a:pt x="80819" y="13776"/>
                </a:lnTo>
                <a:lnTo>
                  <a:pt x="71858" y="15498"/>
                </a:lnTo>
                <a:lnTo>
                  <a:pt x="120443" y="15498"/>
                </a:lnTo>
                <a:lnTo>
                  <a:pt x="128208" y="0"/>
                </a:lnTo>
                <a:close/>
              </a:path>
            </a:pathLst>
          </a:custGeom>
          <a:solidFill>
            <a:srgbClr val="993366"/>
          </a:solidFill>
        </p:spPr>
        <p:txBody>
          <a:bodyPr wrap="square" lIns="0" tIns="0" rIns="0" bIns="0" rtlCol="0"/>
          <a:lstStyle/>
          <a:p>
            <a:endParaRPr sz="1647"/>
          </a:p>
        </p:txBody>
      </p:sp>
      <p:sp>
        <p:nvSpPr>
          <p:cNvPr id="132" name="object 132"/>
          <p:cNvSpPr/>
          <p:nvPr/>
        </p:nvSpPr>
        <p:spPr>
          <a:xfrm>
            <a:off x="5542432" y="3508242"/>
            <a:ext cx="0" cy="581770"/>
          </a:xfrm>
          <a:custGeom>
            <a:avLst/>
            <a:gdLst/>
            <a:ahLst/>
            <a:cxnLst/>
            <a:rect l="l" t="t" r="r" b="b"/>
            <a:pathLst>
              <a:path h="635635">
                <a:moveTo>
                  <a:pt x="0" y="0"/>
                </a:moveTo>
                <a:lnTo>
                  <a:pt x="0" y="635074"/>
                </a:lnTo>
              </a:path>
            </a:pathLst>
          </a:custGeom>
          <a:ln w="21523">
            <a:solidFill>
              <a:srgbClr val="993366"/>
            </a:solidFill>
          </a:ln>
        </p:spPr>
        <p:txBody>
          <a:bodyPr wrap="square" lIns="0" tIns="0" rIns="0" bIns="0" rtlCol="0"/>
          <a:lstStyle/>
          <a:p>
            <a:endParaRPr sz="1647"/>
          </a:p>
        </p:txBody>
      </p:sp>
      <p:sp>
        <p:nvSpPr>
          <p:cNvPr id="133" name="object 133"/>
          <p:cNvSpPr/>
          <p:nvPr/>
        </p:nvSpPr>
        <p:spPr>
          <a:xfrm>
            <a:off x="5483603" y="4061602"/>
            <a:ext cx="117982" cy="117400"/>
          </a:xfrm>
          <a:custGeom>
            <a:avLst/>
            <a:gdLst/>
            <a:ahLst/>
            <a:cxnLst/>
            <a:rect l="l" t="t" r="r" b="b"/>
            <a:pathLst>
              <a:path w="128904" h="128270">
                <a:moveTo>
                  <a:pt x="0" y="0"/>
                </a:moveTo>
                <a:lnTo>
                  <a:pt x="64276" y="127944"/>
                </a:lnTo>
                <a:lnTo>
                  <a:pt x="120615" y="15498"/>
                </a:lnTo>
                <a:lnTo>
                  <a:pt x="56521" y="15498"/>
                </a:lnTo>
                <a:lnTo>
                  <a:pt x="47388" y="13776"/>
                </a:lnTo>
                <a:lnTo>
                  <a:pt x="39634" y="12054"/>
                </a:lnTo>
                <a:lnTo>
                  <a:pt x="30673" y="10676"/>
                </a:lnTo>
                <a:lnTo>
                  <a:pt x="22918" y="8954"/>
                </a:lnTo>
                <a:lnTo>
                  <a:pt x="15164" y="6027"/>
                </a:lnTo>
                <a:lnTo>
                  <a:pt x="0" y="0"/>
                </a:lnTo>
                <a:close/>
              </a:path>
              <a:path w="128904" h="128270">
                <a:moveTo>
                  <a:pt x="128380" y="0"/>
                </a:moveTo>
                <a:lnTo>
                  <a:pt x="120626" y="2927"/>
                </a:lnTo>
                <a:lnTo>
                  <a:pt x="105461" y="8954"/>
                </a:lnTo>
                <a:lnTo>
                  <a:pt x="88746" y="12054"/>
                </a:lnTo>
                <a:lnTo>
                  <a:pt x="80991" y="13776"/>
                </a:lnTo>
                <a:lnTo>
                  <a:pt x="72031" y="15498"/>
                </a:lnTo>
                <a:lnTo>
                  <a:pt x="120615" y="15498"/>
                </a:lnTo>
                <a:lnTo>
                  <a:pt x="128380" y="0"/>
                </a:lnTo>
                <a:close/>
              </a:path>
            </a:pathLst>
          </a:custGeom>
          <a:solidFill>
            <a:srgbClr val="993366"/>
          </a:solidFill>
        </p:spPr>
        <p:txBody>
          <a:bodyPr wrap="square" lIns="0" tIns="0" rIns="0" bIns="0" rtlCol="0"/>
          <a:lstStyle/>
          <a:p>
            <a:endParaRPr sz="1647"/>
          </a:p>
        </p:txBody>
      </p:sp>
      <p:sp>
        <p:nvSpPr>
          <p:cNvPr id="134" name="object 134"/>
          <p:cNvSpPr/>
          <p:nvPr/>
        </p:nvSpPr>
        <p:spPr>
          <a:xfrm>
            <a:off x="5989568" y="3508242"/>
            <a:ext cx="0" cy="581770"/>
          </a:xfrm>
          <a:custGeom>
            <a:avLst/>
            <a:gdLst/>
            <a:ahLst/>
            <a:cxnLst/>
            <a:rect l="l" t="t" r="r" b="b"/>
            <a:pathLst>
              <a:path h="635635">
                <a:moveTo>
                  <a:pt x="0" y="0"/>
                </a:moveTo>
                <a:lnTo>
                  <a:pt x="0" y="635074"/>
                </a:lnTo>
              </a:path>
            </a:pathLst>
          </a:custGeom>
          <a:ln w="21523">
            <a:solidFill>
              <a:srgbClr val="993366"/>
            </a:solidFill>
          </a:ln>
        </p:spPr>
        <p:txBody>
          <a:bodyPr wrap="square" lIns="0" tIns="0" rIns="0" bIns="0" rtlCol="0"/>
          <a:lstStyle/>
          <a:p>
            <a:endParaRPr sz="1647"/>
          </a:p>
        </p:txBody>
      </p:sp>
      <p:sp>
        <p:nvSpPr>
          <p:cNvPr id="135" name="object 135"/>
          <p:cNvSpPr/>
          <p:nvPr/>
        </p:nvSpPr>
        <p:spPr>
          <a:xfrm>
            <a:off x="5930897" y="4061602"/>
            <a:ext cx="117400" cy="117400"/>
          </a:xfrm>
          <a:custGeom>
            <a:avLst/>
            <a:gdLst/>
            <a:ahLst/>
            <a:cxnLst/>
            <a:rect l="l" t="t" r="r" b="b"/>
            <a:pathLst>
              <a:path w="128270" h="128270">
                <a:moveTo>
                  <a:pt x="0" y="0"/>
                </a:moveTo>
                <a:lnTo>
                  <a:pt x="64104" y="127944"/>
                </a:lnTo>
                <a:lnTo>
                  <a:pt x="120443" y="15498"/>
                </a:lnTo>
                <a:lnTo>
                  <a:pt x="56694" y="15498"/>
                </a:lnTo>
                <a:lnTo>
                  <a:pt x="47388" y="13776"/>
                </a:lnTo>
                <a:lnTo>
                  <a:pt x="39634" y="12054"/>
                </a:lnTo>
                <a:lnTo>
                  <a:pt x="30501" y="10676"/>
                </a:lnTo>
                <a:lnTo>
                  <a:pt x="22746" y="8954"/>
                </a:lnTo>
                <a:lnTo>
                  <a:pt x="7754" y="2927"/>
                </a:lnTo>
                <a:lnTo>
                  <a:pt x="0" y="0"/>
                </a:lnTo>
                <a:close/>
              </a:path>
              <a:path w="128270" h="128270">
                <a:moveTo>
                  <a:pt x="128208" y="0"/>
                </a:moveTo>
                <a:lnTo>
                  <a:pt x="113216" y="6027"/>
                </a:lnTo>
                <a:lnTo>
                  <a:pt x="105461" y="8954"/>
                </a:lnTo>
                <a:lnTo>
                  <a:pt x="96328" y="10676"/>
                </a:lnTo>
                <a:lnTo>
                  <a:pt x="88574" y="12054"/>
                </a:lnTo>
                <a:lnTo>
                  <a:pt x="80819" y="13776"/>
                </a:lnTo>
                <a:lnTo>
                  <a:pt x="71858" y="15498"/>
                </a:lnTo>
                <a:lnTo>
                  <a:pt x="120443" y="15498"/>
                </a:lnTo>
                <a:lnTo>
                  <a:pt x="128208" y="0"/>
                </a:lnTo>
                <a:close/>
              </a:path>
            </a:pathLst>
          </a:custGeom>
          <a:solidFill>
            <a:srgbClr val="993366"/>
          </a:solidFill>
        </p:spPr>
        <p:txBody>
          <a:bodyPr wrap="square" lIns="0" tIns="0" rIns="0" bIns="0" rtlCol="0"/>
          <a:lstStyle/>
          <a:p>
            <a:endParaRPr sz="1647"/>
          </a:p>
        </p:txBody>
      </p:sp>
      <p:sp>
        <p:nvSpPr>
          <p:cNvPr id="136" name="object 136"/>
          <p:cNvSpPr/>
          <p:nvPr/>
        </p:nvSpPr>
        <p:spPr>
          <a:xfrm>
            <a:off x="6437177" y="3508242"/>
            <a:ext cx="0" cy="581770"/>
          </a:xfrm>
          <a:custGeom>
            <a:avLst/>
            <a:gdLst/>
            <a:ahLst/>
            <a:cxnLst/>
            <a:rect l="l" t="t" r="r" b="b"/>
            <a:pathLst>
              <a:path h="635635">
                <a:moveTo>
                  <a:pt x="0" y="0"/>
                </a:moveTo>
                <a:lnTo>
                  <a:pt x="0" y="635074"/>
                </a:lnTo>
              </a:path>
            </a:pathLst>
          </a:custGeom>
          <a:ln w="21523">
            <a:solidFill>
              <a:srgbClr val="993366"/>
            </a:solidFill>
          </a:ln>
        </p:spPr>
        <p:txBody>
          <a:bodyPr wrap="square" lIns="0" tIns="0" rIns="0" bIns="0" rtlCol="0"/>
          <a:lstStyle/>
          <a:p>
            <a:endParaRPr sz="1647"/>
          </a:p>
        </p:txBody>
      </p:sp>
      <p:sp>
        <p:nvSpPr>
          <p:cNvPr id="137" name="object 137"/>
          <p:cNvSpPr/>
          <p:nvPr/>
        </p:nvSpPr>
        <p:spPr>
          <a:xfrm>
            <a:off x="6378348" y="4061602"/>
            <a:ext cx="117982" cy="117400"/>
          </a:xfrm>
          <a:custGeom>
            <a:avLst/>
            <a:gdLst/>
            <a:ahLst/>
            <a:cxnLst/>
            <a:rect l="l" t="t" r="r" b="b"/>
            <a:pathLst>
              <a:path w="128904" h="128270">
                <a:moveTo>
                  <a:pt x="0" y="0"/>
                </a:moveTo>
                <a:lnTo>
                  <a:pt x="64276" y="127944"/>
                </a:lnTo>
                <a:lnTo>
                  <a:pt x="120615" y="15498"/>
                </a:lnTo>
                <a:lnTo>
                  <a:pt x="56521" y="15498"/>
                </a:lnTo>
                <a:lnTo>
                  <a:pt x="47388" y="13776"/>
                </a:lnTo>
                <a:lnTo>
                  <a:pt x="39634" y="12054"/>
                </a:lnTo>
                <a:lnTo>
                  <a:pt x="30673" y="10676"/>
                </a:lnTo>
                <a:lnTo>
                  <a:pt x="22918" y="8954"/>
                </a:lnTo>
                <a:lnTo>
                  <a:pt x="15164" y="6027"/>
                </a:lnTo>
                <a:lnTo>
                  <a:pt x="0" y="0"/>
                </a:lnTo>
                <a:close/>
              </a:path>
              <a:path w="128904" h="128270">
                <a:moveTo>
                  <a:pt x="128380" y="0"/>
                </a:moveTo>
                <a:lnTo>
                  <a:pt x="120626" y="2927"/>
                </a:lnTo>
                <a:lnTo>
                  <a:pt x="105461" y="8954"/>
                </a:lnTo>
                <a:lnTo>
                  <a:pt x="88746" y="12054"/>
                </a:lnTo>
                <a:lnTo>
                  <a:pt x="80991" y="13776"/>
                </a:lnTo>
                <a:lnTo>
                  <a:pt x="71514" y="15498"/>
                </a:lnTo>
                <a:lnTo>
                  <a:pt x="120615" y="15498"/>
                </a:lnTo>
                <a:lnTo>
                  <a:pt x="128380" y="0"/>
                </a:lnTo>
                <a:close/>
              </a:path>
            </a:pathLst>
          </a:custGeom>
          <a:solidFill>
            <a:srgbClr val="993366"/>
          </a:solidFill>
        </p:spPr>
        <p:txBody>
          <a:bodyPr wrap="square" lIns="0" tIns="0" rIns="0" bIns="0" rtlCol="0"/>
          <a:lstStyle/>
          <a:p>
            <a:endParaRPr sz="1647"/>
          </a:p>
        </p:txBody>
      </p:sp>
      <p:sp>
        <p:nvSpPr>
          <p:cNvPr id="138" name="object 138"/>
          <p:cNvSpPr/>
          <p:nvPr/>
        </p:nvSpPr>
        <p:spPr>
          <a:xfrm>
            <a:off x="8226668" y="3508242"/>
            <a:ext cx="0" cy="581770"/>
          </a:xfrm>
          <a:custGeom>
            <a:avLst/>
            <a:gdLst/>
            <a:ahLst/>
            <a:cxnLst/>
            <a:rect l="l" t="t" r="r" b="b"/>
            <a:pathLst>
              <a:path h="635635">
                <a:moveTo>
                  <a:pt x="0" y="0"/>
                </a:moveTo>
                <a:lnTo>
                  <a:pt x="0" y="635074"/>
                </a:lnTo>
              </a:path>
            </a:pathLst>
          </a:custGeom>
          <a:ln w="21523">
            <a:solidFill>
              <a:srgbClr val="993366"/>
            </a:solidFill>
          </a:ln>
        </p:spPr>
        <p:txBody>
          <a:bodyPr wrap="square" lIns="0" tIns="0" rIns="0" bIns="0" rtlCol="0"/>
          <a:lstStyle/>
          <a:p>
            <a:endParaRPr sz="1647"/>
          </a:p>
        </p:txBody>
      </p:sp>
      <p:sp>
        <p:nvSpPr>
          <p:cNvPr id="139" name="object 139"/>
          <p:cNvSpPr/>
          <p:nvPr/>
        </p:nvSpPr>
        <p:spPr>
          <a:xfrm>
            <a:off x="8167997" y="4061602"/>
            <a:ext cx="117400" cy="117400"/>
          </a:xfrm>
          <a:custGeom>
            <a:avLst/>
            <a:gdLst/>
            <a:ahLst/>
            <a:cxnLst/>
            <a:rect l="l" t="t" r="r" b="b"/>
            <a:pathLst>
              <a:path w="128270" h="128270">
                <a:moveTo>
                  <a:pt x="0" y="0"/>
                </a:moveTo>
                <a:lnTo>
                  <a:pt x="64104" y="127944"/>
                </a:lnTo>
                <a:lnTo>
                  <a:pt x="120443" y="15498"/>
                </a:lnTo>
                <a:lnTo>
                  <a:pt x="56349" y="15498"/>
                </a:lnTo>
                <a:lnTo>
                  <a:pt x="47216" y="13776"/>
                </a:lnTo>
                <a:lnTo>
                  <a:pt x="39461" y="13776"/>
                </a:lnTo>
                <a:lnTo>
                  <a:pt x="31707" y="10676"/>
                </a:lnTo>
                <a:lnTo>
                  <a:pt x="22746" y="8954"/>
                </a:lnTo>
                <a:lnTo>
                  <a:pt x="14992" y="6027"/>
                </a:lnTo>
                <a:lnTo>
                  <a:pt x="0" y="0"/>
                </a:lnTo>
                <a:close/>
              </a:path>
              <a:path w="128270" h="128270">
                <a:moveTo>
                  <a:pt x="128208" y="0"/>
                </a:moveTo>
                <a:lnTo>
                  <a:pt x="120453" y="2927"/>
                </a:lnTo>
                <a:lnTo>
                  <a:pt x="112699" y="6027"/>
                </a:lnTo>
                <a:lnTo>
                  <a:pt x="104944" y="8954"/>
                </a:lnTo>
                <a:lnTo>
                  <a:pt x="95983" y="10676"/>
                </a:lnTo>
                <a:lnTo>
                  <a:pt x="88229" y="13776"/>
                </a:lnTo>
                <a:lnTo>
                  <a:pt x="80819" y="13776"/>
                </a:lnTo>
                <a:lnTo>
                  <a:pt x="71341" y="15498"/>
                </a:lnTo>
                <a:lnTo>
                  <a:pt x="120443" y="15498"/>
                </a:lnTo>
                <a:lnTo>
                  <a:pt x="128208" y="0"/>
                </a:lnTo>
                <a:close/>
              </a:path>
            </a:pathLst>
          </a:custGeom>
          <a:solidFill>
            <a:srgbClr val="993366"/>
          </a:solidFill>
        </p:spPr>
        <p:txBody>
          <a:bodyPr wrap="square" lIns="0" tIns="0" rIns="0" bIns="0" rtlCol="0"/>
          <a:lstStyle/>
          <a:p>
            <a:endParaRPr sz="1647"/>
          </a:p>
        </p:txBody>
      </p:sp>
      <p:sp>
        <p:nvSpPr>
          <p:cNvPr id="140" name="object 140"/>
          <p:cNvSpPr/>
          <p:nvPr/>
        </p:nvSpPr>
        <p:spPr>
          <a:xfrm>
            <a:off x="8673804" y="3508242"/>
            <a:ext cx="0" cy="581770"/>
          </a:xfrm>
          <a:custGeom>
            <a:avLst/>
            <a:gdLst/>
            <a:ahLst/>
            <a:cxnLst/>
            <a:rect l="l" t="t" r="r" b="b"/>
            <a:pathLst>
              <a:path h="635635">
                <a:moveTo>
                  <a:pt x="0" y="0"/>
                </a:moveTo>
                <a:lnTo>
                  <a:pt x="0" y="635074"/>
                </a:lnTo>
              </a:path>
            </a:pathLst>
          </a:custGeom>
          <a:ln w="21523">
            <a:solidFill>
              <a:srgbClr val="993366"/>
            </a:solidFill>
          </a:ln>
        </p:spPr>
        <p:txBody>
          <a:bodyPr wrap="square" lIns="0" tIns="0" rIns="0" bIns="0" rtlCol="0"/>
          <a:lstStyle/>
          <a:p>
            <a:endParaRPr sz="1647"/>
          </a:p>
        </p:txBody>
      </p:sp>
      <p:sp>
        <p:nvSpPr>
          <p:cNvPr id="141" name="object 141"/>
          <p:cNvSpPr/>
          <p:nvPr/>
        </p:nvSpPr>
        <p:spPr>
          <a:xfrm>
            <a:off x="8615134" y="4061602"/>
            <a:ext cx="117400" cy="117400"/>
          </a:xfrm>
          <a:custGeom>
            <a:avLst/>
            <a:gdLst/>
            <a:ahLst/>
            <a:cxnLst/>
            <a:rect l="l" t="t" r="r" b="b"/>
            <a:pathLst>
              <a:path w="128270" h="128270">
                <a:moveTo>
                  <a:pt x="0" y="0"/>
                </a:moveTo>
                <a:lnTo>
                  <a:pt x="64104" y="127944"/>
                </a:lnTo>
                <a:lnTo>
                  <a:pt x="120443" y="15498"/>
                </a:lnTo>
                <a:lnTo>
                  <a:pt x="56349" y="15498"/>
                </a:lnTo>
                <a:lnTo>
                  <a:pt x="47388" y="13776"/>
                </a:lnTo>
                <a:lnTo>
                  <a:pt x="39634" y="13776"/>
                </a:lnTo>
                <a:lnTo>
                  <a:pt x="32224" y="10676"/>
                </a:lnTo>
                <a:lnTo>
                  <a:pt x="22746" y="8954"/>
                </a:lnTo>
                <a:lnTo>
                  <a:pt x="7754" y="2927"/>
                </a:lnTo>
                <a:lnTo>
                  <a:pt x="0" y="0"/>
                </a:lnTo>
                <a:close/>
              </a:path>
              <a:path w="128270" h="128270">
                <a:moveTo>
                  <a:pt x="128208" y="0"/>
                </a:moveTo>
                <a:lnTo>
                  <a:pt x="120453" y="2927"/>
                </a:lnTo>
                <a:lnTo>
                  <a:pt x="113216" y="6027"/>
                </a:lnTo>
                <a:lnTo>
                  <a:pt x="105461" y="8954"/>
                </a:lnTo>
                <a:lnTo>
                  <a:pt x="96328" y="10676"/>
                </a:lnTo>
                <a:lnTo>
                  <a:pt x="88574" y="13776"/>
                </a:lnTo>
                <a:lnTo>
                  <a:pt x="80819" y="13776"/>
                </a:lnTo>
                <a:lnTo>
                  <a:pt x="71858" y="15498"/>
                </a:lnTo>
                <a:lnTo>
                  <a:pt x="120443" y="15498"/>
                </a:lnTo>
                <a:lnTo>
                  <a:pt x="128208" y="0"/>
                </a:lnTo>
                <a:close/>
              </a:path>
            </a:pathLst>
          </a:custGeom>
          <a:solidFill>
            <a:srgbClr val="993366"/>
          </a:solidFill>
        </p:spPr>
        <p:txBody>
          <a:bodyPr wrap="square" lIns="0" tIns="0" rIns="0" bIns="0" rtlCol="0"/>
          <a:lstStyle/>
          <a:p>
            <a:endParaRPr sz="1647"/>
          </a:p>
        </p:txBody>
      </p:sp>
      <p:sp>
        <p:nvSpPr>
          <p:cNvPr id="142" name="object 142"/>
          <p:cNvSpPr/>
          <p:nvPr/>
        </p:nvSpPr>
        <p:spPr>
          <a:xfrm>
            <a:off x="9121413" y="3508242"/>
            <a:ext cx="0" cy="581770"/>
          </a:xfrm>
          <a:custGeom>
            <a:avLst/>
            <a:gdLst/>
            <a:ahLst/>
            <a:cxnLst/>
            <a:rect l="l" t="t" r="r" b="b"/>
            <a:pathLst>
              <a:path h="635635">
                <a:moveTo>
                  <a:pt x="0" y="0"/>
                </a:moveTo>
                <a:lnTo>
                  <a:pt x="0" y="635074"/>
                </a:lnTo>
              </a:path>
            </a:pathLst>
          </a:custGeom>
          <a:ln w="21523">
            <a:solidFill>
              <a:srgbClr val="993366"/>
            </a:solidFill>
          </a:ln>
        </p:spPr>
        <p:txBody>
          <a:bodyPr wrap="square" lIns="0" tIns="0" rIns="0" bIns="0" rtlCol="0"/>
          <a:lstStyle/>
          <a:p>
            <a:endParaRPr sz="1647"/>
          </a:p>
        </p:txBody>
      </p:sp>
      <p:sp>
        <p:nvSpPr>
          <p:cNvPr id="143" name="object 143"/>
          <p:cNvSpPr/>
          <p:nvPr/>
        </p:nvSpPr>
        <p:spPr>
          <a:xfrm>
            <a:off x="9062743" y="4061602"/>
            <a:ext cx="117400" cy="117400"/>
          </a:xfrm>
          <a:custGeom>
            <a:avLst/>
            <a:gdLst/>
            <a:ahLst/>
            <a:cxnLst/>
            <a:rect l="l" t="t" r="r" b="b"/>
            <a:pathLst>
              <a:path w="128270" h="128270">
                <a:moveTo>
                  <a:pt x="0" y="0"/>
                </a:moveTo>
                <a:lnTo>
                  <a:pt x="64104" y="127944"/>
                </a:lnTo>
                <a:lnTo>
                  <a:pt x="120443" y="15498"/>
                </a:lnTo>
                <a:lnTo>
                  <a:pt x="56349" y="15498"/>
                </a:lnTo>
                <a:lnTo>
                  <a:pt x="47216" y="13776"/>
                </a:lnTo>
                <a:lnTo>
                  <a:pt x="39461" y="13776"/>
                </a:lnTo>
                <a:lnTo>
                  <a:pt x="31707" y="10676"/>
                </a:lnTo>
                <a:lnTo>
                  <a:pt x="22746" y="8954"/>
                </a:lnTo>
                <a:lnTo>
                  <a:pt x="14992" y="6027"/>
                </a:lnTo>
                <a:lnTo>
                  <a:pt x="0" y="0"/>
                </a:lnTo>
                <a:close/>
              </a:path>
              <a:path w="128270" h="128270">
                <a:moveTo>
                  <a:pt x="128208" y="0"/>
                </a:moveTo>
                <a:lnTo>
                  <a:pt x="120453" y="2927"/>
                </a:lnTo>
                <a:lnTo>
                  <a:pt x="112699" y="6027"/>
                </a:lnTo>
                <a:lnTo>
                  <a:pt x="104944" y="8954"/>
                </a:lnTo>
                <a:lnTo>
                  <a:pt x="95983" y="10676"/>
                </a:lnTo>
                <a:lnTo>
                  <a:pt x="88229" y="13776"/>
                </a:lnTo>
                <a:lnTo>
                  <a:pt x="80819" y="13776"/>
                </a:lnTo>
                <a:lnTo>
                  <a:pt x="71341" y="15498"/>
                </a:lnTo>
                <a:lnTo>
                  <a:pt x="120443" y="15498"/>
                </a:lnTo>
                <a:lnTo>
                  <a:pt x="128208" y="0"/>
                </a:lnTo>
                <a:close/>
              </a:path>
            </a:pathLst>
          </a:custGeom>
          <a:solidFill>
            <a:srgbClr val="993366"/>
          </a:solidFill>
        </p:spPr>
        <p:txBody>
          <a:bodyPr wrap="square" lIns="0" tIns="0" rIns="0" bIns="0" rtlCol="0"/>
          <a:lstStyle/>
          <a:p>
            <a:endParaRPr sz="1647"/>
          </a:p>
        </p:txBody>
      </p:sp>
      <p:sp>
        <p:nvSpPr>
          <p:cNvPr id="144" name="object 144"/>
          <p:cNvSpPr/>
          <p:nvPr/>
        </p:nvSpPr>
        <p:spPr>
          <a:xfrm>
            <a:off x="9568549" y="3508242"/>
            <a:ext cx="0" cy="581770"/>
          </a:xfrm>
          <a:custGeom>
            <a:avLst/>
            <a:gdLst/>
            <a:ahLst/>
            <a:cxnLst/>
            <a:rect l="l" t="t" r="r" b="b"/>
            <a:pathLst>
              <a:path h="635635">
                <a:moveTo>
                  <a:pt x="0" y="0"/>
                </a:moveTo>
                <a:lnTo>
                  <a:pt x="0" y="635074"/>
                </a:lnTo>
              </a:path>
            </a:pathLst>
          </a:custGeom>
          <a:ln w="21523">
            <a:solidFill>
              <a:srgbClr val="993366"/>
            </a:solidFill>
          </a:ln>
        </p:spPr>
        <p:txBody>
          <a:bodyPr wrap="square" lIns="0" tIns="0" rIns="0" bIns="0" rtlCol="0"/>
          <a:lstStyle/>
          <a:p>
            <a:endParaRPr sz="1647"/>
          </a:p>
        </p:txBody>
      </p:sp>
      <p:sp>
        <p:nvSpPr>
          <p:cNvPr id="145" name="object 145"/>
          <p:cNvSpPr/>
          <p:nvPr/>
        </p:nvSpPr>
        <p:spPr>
          <a:xfrm>
            <a:off x="9509879" y="4061602"/>
            <a:ext cx="117400" cy="117400"/>
          </a:xfrm>
          <a:custGeom>
            <a:avLst/>
            <a:gdLst/>
            <a:ahLst/>
            <a:cxnLst/>
            <a:rect l="l" t="t" r="r" b="b"/>
            <a:pathLst>
              <a:path w="128270" h="128270">
                <a:moveTo>
                  <a:pt x="0" y="0"/>
                </a:moveTo>
                <a:lnTo>
                  <a:pt x="64104" y="127944"/>
                </a:lnTo>
                <a:lnTo>
                  <a:pt x="120443" y="15498"/>
                </a:lnTo>
                <a:lnTo>
                  <a:pt x="56349" y="15498"/>
                </a:lnTo>
                <a:lnTo>
                  <a:pt x="47388" y="13776"/>
                </a:lnTo>
                <a:lnTo>
                  <a:pt x="39634" y="13776"/>
                </a:lnTo>
                <a:lnTo>
                  <a:pt x="32224" y="10676"/>
                </a:lnTo>
                <a:lnTo>
                  <a:pt x="22746" y="8954"/>
                </a:lnTo>
                <a:lnTo>
                  <a:pt x="7754" y="2927"/>
                </a:lnTo>
                <a:lnTo>
                  <a:pt x="0" y="0"/>
                </a:lnTo>
                <a:close/>
              </a:path>
              <a:path w="128270" h="128270">
                <a:moveTo>
                  <a:pt x="128208" y="0"/>
                </a:moveTo>
                <a:lnTo>
                  <a:pt x="120453" y="2927"/>
                </a:lnTo>
                <a:lnTo>
                  <a:pt x="113216" y="6027"/>
                </a:lnTo>
                <a:lnTo>
                  <a:pt x="105461" y="8954"/>
                </a:lnTo>
                <a:lnTo>
                  <a:pt x="96328" y="10676"/>
                </a:lnTo>
                <a:lnTo>
                  <a:pt x="88574" y="13776"/>
                </a:lnTo>
                <a:lnTo>
                  <a:pt x="80819" y="13776"/>
                </a:lnTo>
                <a:lnTo>
                  <a:pt x="71858" y="15498"/>
                </a:lnTo>
                <a:lnTo>
                  <a:pt x="120443" y="15498"/>
                </a:lnTo>
                <a:lnTo>
                  <a:pt x="128208" y="0"/>
                </a:lnTo>
                <a:close/>
              </a:path>
            </a:pathLst>
          </a:custGeom>
          <a:solidFill>
            <a:srgbClr val="993366"/>
          </a:solidFill>
        </p:spPr>
        <p:txBody>
          <a:bodyPr wrap="square" lIns="0" tIns="0" rIns="0" bIns="0" rtlCol="0"/>
          <a:lstStyle/>
          <a:p>
            <a:endParaRPr sz="1647"/>
          </a:p>
        </p:txBody>
      </p:sp>
      <p:sp>
        <p:nvSpPr>
          <p:cNvPr id="146" name="object 146"/>
          <p:cNvSpPr/>
          <p:nvPr/>
        </p:nvSpPr>
        <p:spPr>
          <a:xfrm>
            <a:off x="3305301" y="3664904"/>
            <a:ext cx="380679" cy="89503"/>
          </a:xfrm>
          <a:custGeom>
            <a:avLst/>
            <a:gdLst/>
            <a:ahLst/>
            <a:cxnLst/>
            <a:rect l="l" t="t" r="r" b="b"/>
            <a:pathLst>
              <a:path w="415925" h="97789">
                <a:moveTo>
                  <a:pt x="0" y="0"/>
                </a:moveTo>
                <a:lnTo>
                  <a:pt x="415832" y="0"/>
                </a:lnTo>
                <a:lnTo>
                  <a:pt x="415832" y="97465"/>
                </a:lnTo>
              </a:path>
            </a:pathLst>
          </a:custGeom>
          <a:ln w="21508">
            <a:solidFill>
              <a:srgbClr val="0000FF"/>
            </a:solidFill>
          </a:ln>
        </p:spPr>
        <p:txBody>
          <a:bodyPr wrap="square" lIns="0" tIns="0" rIns="0" bIns="0" rtlCol="0"/>
          <a:lstStyle/>
          <a:p>
            <a:endParaRPr sz="1647"/>
          </a:p>
        </p:txBody>
      </p:sp>
      <p:sp>
        <p:nvSpPr>
          <p:cNvPr id="147" name="object 147"/>
          <p:cNvSpPr/>
          <p:nvPr/>
        </p:nvSpPr>
        <p:spPr>
          <a:xfrm>
            <a:off x="3627192" y="3726530"/>
            <a:ext cx="117400" cy="117400"/>
          </a:xfrm>
          <a:custGeom>
            <a:avLst/>
            <a:gdLst/>
            <a:ahLst/>
            <a:cxnLst/>
            <a:rect l="l" t="t" r="r" b="b"/>
            <a:pathLst>
              <a:path w="128269" h="128270">
                <a:moveTo>
                  <a:pt x="0" y="0"/>
                </a:moveTo>
                <a:lnTo>
                  <a:pt x="64138" y="127944"/>
                </a:lnTo>
                <a:lnTo>
                  <a:pt x="120767" y="14981"/>
                </a:lnTo>
                <a:lnTo>
                  <a:pt x="56401" y="14981"/>
                </a:lnTo>
                <a:lnTo>
                  <a:pt x="47354" y="13259"/>
                </a:lnTo>
                <a:lnTo>
                  <a:pt x="39599" y="12054"/>
                </a:lnTo>
                <a:lnTo>
                  <a:pt x="22815" y="8954"/>
                </a:lnTo>
                <a:lnTo>
                  <a:pt x="15078" y="6027"/>
                </a:lnTo>
                <a:lnTo>
                  <a:pt x="0" y="0"/>
                </a:lnTo>
                <a:close/>
              </a:path>
              <a:path w="128269" h="128270">
                <a:moveTo>
                  <a:pt x="128277" y="0"/>
                </a:moveTo>
                <a:lnTo>
                  <a:pt x="120539" y="2927"/>
                </a:lnTo>
                <a:lnTo>
                  <a:pt x="112785" y="6027"/>
                </a:lnTo>
                <a:lnTo>
                  <a:pt x="105030" y="8954"/>
                </a:lnTo>
                <a:lnTo>
                  <a:pt x="96001" y="10332"/>
                </a:lnTo>
                <a:lnTo>
                  <a:pt x="88246" y="12054"/>
                </a:lnTo>
                <a:lnTo>
                  <a:pt x="80940" y="13259"/>
                </a:lnTo>
                <a:lnTo>
                  <a:pt x="71462" y="14981"/>
                </a:lnTo>
                <a:lnTo>
                  <a:pt x="120767" y="14981"/>
                </a:lnTo>
                <a:lnTo>
                  <a:pt x="128277" y="0"/>
                </a:lnTo>
                <a:close/>
              </a:path>
            </a:pathLst>
          </a:custGeom>
          <a:solidFill>
            <a:srgbClr val="0000FF"/>
          </a:solidFill>
        </p:spPr>
        <p:txBody>
          <a:bodyPr wrap="square" lIns="0" tIns="0" rIns="0" bIns="0" rtlCol="0"/>
          <a:lstStyle/>
          <a:p>
            <a:endParaRPr sz="1647"/>
          </a:p>
        </p:txBody>
      </p:sp>
      <p:sp>
        <p:nvSpPr>
          <p:cNvPr id="148" name="object 148"/>
          <p:cNvSpPr/>
          <p:nvPr/>
        </p:nvSpPr>
        <p:spPr>
          <a:xfrm>
            <a:off x="4267423" y="3508241"/>
            <a:ext cx="0" cy="246424"/>
          </a:xfrm>
          <a:custGeom>
            <a:avLst/>
            <a:gdLst/>
            <a:ahLst/>
            <a:cxnLst/>
            <a:rect l="l" t="t" r="r" b="b"/>
            <a:pathLst>
              <a:path h="269239">
                <a:moveTo>
                  <a:pt x="0" y="0"/>
                </a:moveTo>
                <a:lnTo>
                  <a:pt x="0" y="268632"/>
                </a:lnTo>
              </a:path>
            </a:pathLst>
          </a:custGeom>
          <a:ln w="21523">
            <a:solidFill>
              <a:srgbClr val="00FF00"/>
            </a:solidFill>
          </a:ln>
        </p:spPr>
        <p:txBody>
          <a:bodyPr wrap="square" lIns="0" tIns="0" rIns="0" bIns="0" rtlCol="0"/>
          <a:lstStyle/>
          <a:p>
            <a:endParaRPr sz="1647"/>
          </a:p>
        </p:txBody>
      </p:sp>
      <p:sp>
        <p:nvSpPr>
          <p:cNvPr id="149" name="object 149"/>
          <p:cNvSpPr/>
          <p:nvPr/>
        </p:nvSpPr>
        <p:spPr>
          <a:xfrm>
            <a:off x="4208752" y="3726530"/>
            <a:ext cx="117400" cy="117400"/>
          </a:xfrm>
          <a:custGeom>
            <a:avLst/>
            <a:gdLst/>
            <a:ahLst/>
            <a:cxnLst/>
            <a:rect l="l" t="t" r="r" b="b"/>
            <a:pathLst>
              <a:path w="128269" h="128270">
                <a:moveTo>
                  <a:pt x="0" y="0"/>
                </a:moveTo>
                <a:lnTo>
                  <a:pt x="64104" y="127944"/>
                </a:lnTo>
                <a:lnTo>
                  <a:pt x="120702" y="14981"/>
                </a:lnTo>
                <a:lnTo>
                  <a:pt x="56349" y="14981"/>
                </a:lnTo>
                <a:lnTo>
                  <a:pt x="47388" y="13259"/>
                </a:lnTo>
                <a:lnTo>
                  <a:pt x="39634" y="12054"/>
                </a:lnTo>
                <a:lnTo>
                  <a:pt x="30501" y="10332"/>
                </a:lnTo>
                <a:lnTo>
                  <a:pt x="22746" y="8954"/>
                </a:lnTo>
                <a:lnTo>
                  <a:pt x="14992" y="6027"/>
                </a:lnTo>
                <a:lnTo>
                  <a:pt x="0" y="0"/>
                </a:lnTo>
                <a:close/>
              </a:path>
              <a:path w="128269" h="128270">
                <a:moveTo>
                  <a:pt x="128208" y="0"/>
                </a:moveTo>
                <a:lnTo>
                  <a:pt x="120453" y="2927"/>
                </a:lnTo>
                <a:lnTo>
                  <a:pt x="112699" y="6027"/>
                </a:lnTo>
                <a:lnTo>
                  <a:pt x="104944" y="8954"/>
                </a:lnTo>
                <a:lnTo>
                  <a:pt x="95983" y="10332"/>
                </a:lnTo>
                <a:lnTo>
                  <a:pt x="88229" y="12054"/>
                </a:lnTo>
                <a:lnTo>
                  <a:pt x="80819" y="13259"/>
                </a:lnTo>
                <a:lnTo>
                  <a:pt x="71341" y="14981"/>
                </a:lnTo>
                <a:lnTo>
                  <a:pt x="120702" y="14981"/>
                </a:lnTo>
                <a:lnTo>
                  <a:pt x="128208" y="0"/>
                </a:lnTo>
                <a:close/>
              </a:path>
            </a:pathLst>
          </a:custGeom>
          <a:solidFill>
            <a:srgbClr val="00FF00"/>
          </a:solidFill>
        </p:spPr>
        <p:txBody>
          <a:bodyPr wrap="square" lIns="0" tIns="0" rIns="0" bIns="0" rtlCol="0"/>
          <a:lstStyle/>
          <a:p>
            <a:endParaRPr sz="1647"/>
          </a:p>
        </p:txBody>
      </p:sp>
      <p:sp>
        <p:nvSpPr>
          <p:cNvPr id="150" name="object 150"/>
          <p:cNvSpPr/>
          <p:nvPr/>
        </p:nvSpPr>
        <p:spPr>
          <a:xfrm>
            <a:off x="3685895" y="3620302"/>
            <a:ext cx="3154111" cy="44751"/>
          </a:xfrm>
          <a:custGeom>
            <a:avLst/>
            <a:gdLst/>
            <a:ahLst/>
            <a:cxnLst/>
            <a:rect l="l" t="t" r="r" b="b"/>
            <a:pathLst>
              <a:path w="3446145" h="48895">
                <a:moveTo>
                  <a:pt x="0" y="48732"/>
                </a:moveTo>
                <a:lnTo>
                  <a:pt x="586260" y="48732"/>
                </a:lnTo>
                <a:lnTo>
                  <a:pt x="586260" y="44083"/>
                </a:lnTo>
                <a:lnTo>
                  <a:pt x="587983" y="38056"/>
                </a:lnTo>
                <a:lnTo>
                  <a:pt x="587983" y="33234"/>
                </a:lnTo>
                <a:lnTo>
                  <a:pt x="589361" y="28929"/>
                </a:lnTo>
                <a:lnTo>
                  <a:pt x="592291" y="25830"/>
                </a:lnTo>
                <a:lnTo>
                  <a:pt x="594014" y="21180"/>
                </a:lnTo>
                <a:lnTo>
                  <a:pt x="600045" y="13431"/>
                </a:lnTo>
                <a:lnTo>
                  <a:pt x="607800" y="7404"/>
                </a:lnTo>
                <a:lnTo>
                  <a:pt x="612108" y="6027"/>
                </a:lnTo>
                <a:lnTo>
                  <a:pt x="615555" y="3099"/>
                </a:lnTo>
                <a:lnTo>
                  <a:pt x="619863" y="1377"/>
                </a:lnTo>
                <a:lnTo>
                  <a:pt x="624688" y="1377"/>
                </a:lnTo>
                <a:lnTo>
                  <a:pt x="630719" y="0"/>
                </a:lnTo>
                <a:lnTo>
                  <a:pt x="635372" y="0"/>
                </a:lnTo>
                <a:lnTo>
                  <a:pt x="639680" y="0"/>
                </a:lnTo>
                <a:lnTo>
                  <a:pt x="644332" y="1377"/>
                </a:lnTo>
                <a:lnTo>
                  <a:pt x="649158" y="1377"/>
                </a:lnTo>
                <a:lnTo>
                  <a:pt x="653466" y="3099"/>
                </a:lnTo>
                <a:lnTo>
                  <a:pt x="658118" y="6027"/>
                </a:lnTo>
                <a:lnTo>
                  <a:pt x="662943" y="7404"/>
                </a:lnTo>
                <a:lnTo>
                  <a:pt x="670181" y="13431"/>
                </a:lnTo>
                <a:lnTo>
                  <a:pt x="675006" y="21180"/>
                </a:lnTo>
                <a:lnTo>
                  <a:pt x="677935" y="25830"/>
                </a:lnTo>
                <a:lnTo>
                  <a:pt x="679659" y="28929"/>
                </a:lnTo>
                <a:lnTo>
                  <a:pt x="681037" y="33234"/>
                </a:lnTo>
                <a:lnTo>
                  <a:pt x="682761" y="38056"/>
                </a:lnTo>
                <a:lnTo>
                  <a:pt x="683967" y="44083"/>
                </a:lnTo>
                <a:lnTo>
                  <a:pt x="683967" y="48732"/>
                </a:lnTo>
                <a:lnTo>
                  <a:pt x="3445960" y="48732"/>
                </a:lnTo>
              </a:path>
            </a:pathLst>
          </a:custGeom>
          <a:ln w="21507">
            <a:solidFill>
              <a:srgbClr val="0000FF"/>
            </a:solidFill>
          </a:ln>
        </p:spPr>
        <p:txBody>
          <a:bodyPr wrap="square" lIns="0" tIns="0" rIns="0" bIns="0" rtlCol="0"/>
          <a:lstStyle/>
          <a:p>
            <a:endParaRPr sz="1647"/>
          </a:p>
        </p:txBody>
      </p:sp>
      <p:sp>
        <p:nvSpPr>
          <p:cNvPr id="151" name="object 151"/>
          <p:cNvSpPr/>
          <p:nvPr/>
        </p:nvSpPr>
        <p:spPr>
          <a:xfrm>
            <a:off x="6839836" y="3664904"/>
            <a:ext cx="0" cy="89503"/>
          </a:xfrm>
          <a:custGeom>
            <a:avLst/>
            <a:gdLst/>
            <a:ahLst/>
            <a:cxnLst/>
            <a:rect l="l" t="t" r="r" b="b"/>
            <a:pathLst>
              <a:path h="97789">
                <a:moveTo>
                  <a:pt x="0" y="0"/>
                </a:moveTo>
                <a:lnTo>
                  <a:pt x="0" y="97465"/>
                </a:lnTo>
              </a:path>
            </a:pathLst>
          </a:custGeom>
          <a:ln w="21523">
            <a:solidFill>
              <a:srgbClr val="0000FF"/>
            </a:solidFill>
          </a:ln>
        </p:spPr>
        <p:txBody>
          <a:bodyPr wrap="square" lIns="0" tIns="0" rIns="0" bIns="0" rtlCol="0"/>
          <a:lstStyle/>
          <a:p>
            <a:endParaRPr sz="1647"/>
          </a:p>
        </p:txBody>
      </p:sp>
      <p:sp>
        <p:nvSpPr>
          <p:cNvPr id="152" name="object 152"/>
          <p:cNvSpPr/>
          <p:nvPr/>
        </p:nvSpPr>
        <p:spPr>
          <a:xfrm>
            <a:off x="6781006" y="3726530"/>
            <a:ext cx="117982" cy="117400"/>
          </a:xfrm>
          <a:custGeom>
            <a:avLst/>
            <a:gdLst/>
            <a:ahLst/>
            <a:cxnLst/>
            <a:rect l="l" t="t" r="r" b="b"/>
            <a:pathLst>
              <a:path w="128904" h="128270">
                <a:moveTo>
                  <a:pt x="0" y="0"/>
                </a:moveTo>
                <a:lnTo>
                  <a:pt x="64276" y="127944"/>
                </a:lnTo>
                <a:lnTo>
                  <a:pt x="120874" y="14981"/>
                </a:lnTo>
                <a:lnTo>
                  <a:pt x="56521" y="14981"/>
                </a:lnTo>
                <a:lnTo>
                  <a:pt x="47388" y="13259"/>
                </a:lnTo>
                <a:lnTo>
                  <a:pt x="39634" y="12054"/>
                </a:lnTo>
                <a:lnTo>
                  <a:pt x="30673" y="10332"/>
                </a:lnTo>
                <a:lnTo>
                  <a:pt x="22918" y="8954"/>
                </a:lnTo>
                <a:lnTo>
                  <a:pt x="15164" y="6027"/>
                </a:lnTo>
                <a:lnTo>
                  <a:pt x="0" y="0"/>
                </a:lnTo>
                <a:close/>
              </a:path>
              <a:path w="128904" h="128270">
                <a:moveTo>
                  <a:pt x="128380" y="0"/>
                </a:moveTo>
                <a:lnTo>
                  <a:pt x="120626" y="2927"/>
                </a:lnTo>
                <a:lnTo>
                  <a:pt x="112871" y="6027"/>
                </a:lnTo>
                <a:lnTo>
                  <a:pt x="105117" y="8954"/>
                </a:lnTo>
                <a:lnTo>
                  <a:pt x="96156" y="10332"/>
                </a:lnTo>
                <a:lnTo>
                  <a:pt x="88401" y="12054"/>
                </a:lnTo>
                <a:lnTo>
                  <a:pt x="80991" y="13259"/>
                </a:lnTo>
                <a:lnTo>
                  <a:pt x="71514" y="14981"/>
                </a:lnTo>
                <a:lnTo>
                  <a:pt x="120874" y="14981"/>
                </a:lnTo>
                <a:lnTo>
                  <a:pt x="128380" y="0"/>
                </a:lnTo>
                <a:close/>
              </a:path>
            </a:pathLst>
          </a:custGeom>
          <a:solidFill>
            <a:srgbClr val="0000FF"/>
          </a:solidFill>
        </p:spPr>
        <p:txBody>
          <a:bodyPr wrap="square" lIns="0" tIns="0" rIns="0" bIns="0" rtlCol="0"/>
          <a:lstStyle/>
          <a:p>
            <a:endParaRPr sz="1647"/>
          </a:p>
        </p:txBody>
      </p:sp>
      <p:sp>
        <p:nvSpPr>
          <p:cNvPr id="153" name="object 153"/>
          <p:cNvSpPr/>
          <p:nvPr/>
        </p:nvSpPr>
        <p:spPr>
          <a:xfrm>
            <a:off x="7398796" y="3508241"/>
            <a:ext cx="0" cy="246424"/>
          </a:xfrm>
          <a:custGeom>
            <a:avLst/>
            <a:gdLst/>
            <a:ahLst/>
            <a:cxnLst/>
            <a:rect l="l" t="t" r="r" b="b"/>
            <a:pathLst>
              <a:path h="269239">
                <a:moveTo>
                  <a:pt x="0" y="0"/>
                </a:moveTo>
                <a:lnTo>
                  <a:pt x="0" y="268632"/>
                </a:lnTo>
              </a:path>
            </a:pathLst>
          </a:custGeom>
          <a:ln w="21523">
            <a:solidFill>
              <a:srgbClr val="00FF00"/>
            </a:solidFill>
          </a:ln>
        </p:spPr>
        <p:txBody>
          <a:bodyPr wrap="square" lIns="0" tIns="0" rIns="0" bIns="0" rtlCol="0"/>
          <a:lstStyle/>
          <a:p>
            <a:endParaRPr sz="1647"/>
          </a:p>
        </p:txBody>
      </p:sp>
      <p:sp>
        <p:nvSpPr>
          <p:cNvPr id="154" name="object 154"/>
          <p:cNvSpPr/>
          <p:nvPr/>
        </p:nvSpPr>
        <p:spPr>
          <a:xfrm>
            <a:off x="7340124" y="3726530"/>
            <a:ext cx="117982" cy="117400"/>
          </a:xfrm>
          <a:custGeom>
            <a:avLst/>
            <a:gdLst/>
            <a:ahLst/>
            <a:cxnLst/>
            <a:rect l="l" t="t" r="r" b="b"/>
            <a:pathLst>
              <a:path w="128904" h="128270">
                <a:moveTo>
                  <a:pt x="0" y="0"/>
                </a:moveTo>
                <a:lnTo>
                  <a:pt x="64104" y="127944"/>
                </a:lnTo>
                <a:lnTo>
                  <a:pt x="120854" y="14981"/>
                </a:lnTo>
                <a:lnTo>
                  <a:pt x="56349" y="14981"/>
                </a:lnTo>
                <a:lnTo>
                  <a:pt x="47388" y="13259"/>
                </a:lnTo>
                <a:lnTo>
                  <a:pt x="39634" y="12054"/>
                </a:lnTo>
                <a:lnTo>
                  <a:pt x="30673" y="10332"/>
                </a:lnTo>
                <a:lnTo>
                  <a:pt x="22918" y="8954"/>
                </a:lnTo>
                <a:lnTo>
                  <a:pt x="15164" y="6027"/>
                </a:lnTo>
                <a:lnTo>
                  <a:pt x="7754" y="2927"/>
                </a:lnTo>
                <a:lnTo>
                  <a:pt x="0" y="0"/>
                </a:lnTo>
                <a:close/>
              </a:path>
              <a:path w="128904" h="128270">
                <a:moveTo>
                  <a:pt x="128380" y="0"/>
                </a:moveTo>
                <a:lnTo>
                  <a:pt x="120626" y="2927"/>
                </a:lnTo>
                <a:lnTo>
                  <a:pt x="113216" y="6027"/>
                </a:lnTo>
                <a:lnTo>
                  <a:pt x="105461" y="8954"/>
                </a:lnTo>
                <a:lnTo>
                  <a:pt x="96500" y="10332"/>
                </a:lnTo>
                <a:lnTo>
                  <a:pt x="88746" y="12054"/>
                </a:lnTo>
                <a:lnTo>
                  <a:pt x="80991" y="13259"/>
                </a:lnTo>
                <a:lnTo>
                  <a:pt x="71858" y="14981"/>
                </a:lnTo>
                <a:lnTo>
                  <a:pt x="120854" y="14981"/>
                </a:lnTo>
                <a:lnTo>
                  <a:pt x="128380" y="0"/>
                </a:lnTo>
                <a:close/>
              </a:path>
            </a:pathLst>
          </a:custGeom>
          <a:solidFill>
            <a:srgbClr val="00FF00"/>
          </a:solidFill>
        </p:spPr>
        <p:txBody>
          <a:bodyPr wrap="square" lIns="0" tIns="0" rIns="0" bIns="0" rtlCol="0"/>
          <a:lstStyle/>
          <a:p>
            <a:endParaRPr sz="1647"/>
          </a:p>
        </p:txBody>
      </p:sp>
      <p:sp>
        <p:nvSpPr>
          <p:cNvPr id="155" name="object 155"/>
          <p:cNvSpPr/>
          <p:nvPr/>
        </p:nvSpPr>
        <p:spPr>
          <a:xfrm>
            <a:off x="3976668" y="4178705"/>
            <a:ext cx="335345" cy="447515"/>
          </a:xfrm>
          <a:custGeom>
            <a:avLst/>
            <a:gdLst/>
            <a:ahLst/>
            <a:cxnLst/>
            <a:rect l="l" t="t" r="r" b="b"/>
            <a:pathLst>
              <a:path w="366394" h="488950">
                <a:moveTo>
                  <a:pt x="0" y="0"/>
                </a:moveTo>
                <a:lnTo>
                  <a:pt x="0" y="366614"/>
                </a:lnTo>
                <a:lnTo>
                  <a:pt x="366272" y="366614"/>
                </a:lnTo>
                <a:lnTo>
                  <a:pt x="366272" y="488532"/>
                </a:lnTo>
              </a:path>
            </a:pathLst>
          </a:custGeom>
          <a:ln w="12050">
            <a:solidFill>
              <a:srgbClr val="000000"/>
            </a:solidFill>
          </a:ln>
        </p:spPr>
        <p:txBody>
          <a:bodyPr wrap="square" lIns="0" tIns="0" rIns="0" bIns="0" rtlCol="0"/>
          <a:lstStyle/>
          <a:p>
            <a:endParaRPr sz="1647"/>
          </a:p>
        </p:txBody>
      </p:sp>
      <p:sp>
        <p:nvSpPr>
          <p:cNvPr id="156" name="object 156"/>
          <p:cNvSpPr/>
          <p:nvPr/>
        </p:nvSpPr>
        <p:spPr>
          <a:xfrm>
            <a:off x="7667236" y="3508243"/>
            <a:ext cx="179006" cy="1117625"/>
          </a:xfrm>
          <a:custGeom>
            <a:avLst/>
            <a:gdLst/>
            <a:ahLst/>
            <a:cxnLst/>
            <a:rect l="l" t="t" r="r" b="b"/>
            <a:pathLst>
              <a:path w="195579" h="1221104">
                <a:moveTo>
                  <a:pt x="195414" y="0"/>
                </a:moveTo>
                <a:lnTo>
                  <a:pt x="195414" y="1099153"/>
                </a:lnTo>
                <a:lnTo>
                  <a:pt x="0" y="1099153"/>
                </a:lnTo>
                <a:lnTo>
                  <a:pt x="0" y="1221071"/>
                </a:lnTo>
              </a:path>
            </a:pathLst>
          </a:custGeom>
          <a:ln w="12052">
            <a:solidFill>
              <a:srgbClr val="000000"/>
            </a:solidFill>
          </a:ln>
        </p:spPr>
        <p:txBody>
          <a:bodyPr wrap="square" lIns="0" tIns="0" rIns="0" bIns="0" rtlCol="0"/>
          <a:lstStyle/>
          <a:p>
            <a:endParaRPr sz="1647"/>
          </a:p>
        </p:txBody>
      </p:sp>
      <p:sp>
        <p:nvSpPr>
          <p:cNvPr id="157" name="object 157"/>
          <p:cNvSpPr/>
          <p:nvPr/>
        </p:nvSpPr>
        <p:spPr>
          <a:xfrm>
            <a:off x="7108118" y="4178705"/>
            <a:ext cx="335928" cy="447515"/>
          </a:xfrm>
          <a:custGeom>
            <a:avLst/>
            <a:gdLst/>
            <a:ahLst/>
            <a:cxnLst/>
            <a:rect l="l" t="t" r="r" b="b"/>
            <a:pathLst>
              <a:path w="367029" h="488950">
                <a:moveTo>
                  <a:pt x="0" y="0"/>
                </a:moveTo>
                <a:lnTo>
                  <a:pt x="0" y="366614"/>
                </a:lnTo>
                <a:lnTo>
                  <a:pt x="366703" y="366614"/>
                </a:lnTo>
                <a:lnTo>
                  <a:pt x="366703" y="488532"/>
                </a:lnTo>
              </a:path>
            </a:pathLst>
          </a:custGeom>
          <a:ln w="12050">
            <a:solidFill>
              <a:srgbClr val="000000"/>
            </a:solidFill>
          </a:ln>
        </p:spPr>
        <p:txBody>
          <a:bodyPr wrap="square" lIns="0" tIns="0" rIns="0" bIns="0" rtlCol="0"/>
          <a:lstStyle/>
          <a:p>
            <a:endParaRPr sz="1647"/>
          </a:p>
        </p:txBody>
      </p:sp>
      <p:sp>
        <p:nvSpPr>
          <p:cNvPr id="158" name="object 158"/>
          <p:cNvSpPr/>
          <p:nvPr/>
        </p:nvSpPr>
        <p:spPr>
          <a:xfrm>
            <a:off x="4714560" y="3508242"/>
            <a:ext cx="45333" cy="894449"/>
          </a:xfrm>
          <a:custGeom>
            <a:avLst/>
            <a:gdLst/>
            <a:ahLst/>
            <a:cxnLst/>
            <a:rect l="l" t="t" r="r" b="b"/>
            <a:pathLst>
              <a:path w="49530" h="977264">
                <a:moveTo>
                  <a:pt x="0" y="0"/>
                </a:moveTo>
                <a:lnTo>
                  <a:pt x="0" y="122434"/>
                </a:lnTo>
                <a:lnTo>
                  <a:pt x="4825" y="122434"/>
                </a:lnTo>
                <a:lnTo>
                  <a:pt x="9133" y="123811"/>
                </a:lnTo>
                <a:lnTo>
                  <a:pt x="13785" y="123811"/>
                </a:lnTo>
                <a:lnTo>
                  <a:pt x="18610" y="125533"/>
                </a:lnTo>
                <a:lnTo>
                  <a:pt x="22918" y="128461"/>
                </a:lnTo>
                <a:lnTo>
                  <a:pt x="27571" y="129838"/>
                </a:lnTo>
                <a:lnTo>
                  <a:pt x="35326" y="135865"/>
                </a:lnTo>
                <a:lnTo>
                  <a:pt x="39634" y="143614"/>
                </a:lnTo>
                <a:lnTo>
                  <a:pt x="42736" y="148264"/>
                </a:lnTo>
                <a:lnTo>
                  <a:pt x="44459" y="151363"/>
                </a:lnTo>
                <a:lnTo>
                  <a:pt x="46182" y="155668"/>
                </a:lnTo>
                <a:lnTo>
                  <a:pt x="47388" y="160490"/>
                </a:lnTo>
                <a:lnTo>
                  <a:pt x="49112" y="166517"/>
                </a:lnTo>
                <a:lnTo>
                  <a:pt x="49112" y="171167"/>
                </a:lnTo>
                <a:lnTo>
                  <a:pt x="49112" y="175472"/>
                </a:lnTo>
                <a:lnTo>
                  <a:pt x="47388" y="180293"/>
                </a:lnTo>
                <a:lnTo>
                  <a:pt x="46182" y="184943"/>
                </a:lnTo>
                <a:lnTo>
                  <a:pt x="44459" y="189248"/>
                </a:lnTo>
                <a:lnTo>
                  <a:pt x="42736" y="194069"/>
                </a:lnTo>
                <a:lnTo>
                  <a:pt x="39634" y="198719"/>
                </a:lnTo>
                <a:lnTo>
                  <a:pt x="35326" y="206123"/>
                </a:lnTo>
                <a:lnTo>
                  <a:pt x="27571" y="210773"/>
                </a:lnTo>
                <a:lnTo>
                  <a:pt x="22918" y="213872"/>
                </a:lnTo>
                <a:lnTo>
                  <a:pt x="18610" y="215594"/>
                </a:lnTo>
                <a:lnTo>
                  <a:pt x="13785" y="216972"/>
                </a:lnTo>
                <a:lnTo>
                  <a:pt x="9133" y="218694"/>
                </a:lnTo>
                <a:lnTo>
                  <a:pt x="4825" y="219899"/>
                </a:lnTo>
                <a:lnTo>
                  <a:pt x="0" y="219899"/>
                </a:lnTo>
                <a:lnTo>
                  <a:pt x="0" y="977064"/>
                </a:lnTo>
              </a:path>
            </a:pathLst>
          </a:custGeom>
          <a:ln w="12053">
            <a:solidFill>
              <a:srgbClr val="000000"/>
            </a:solidFill>
          </a:ln>
        </p:spPr>
        <p:txBody>
          <a:bodyPr wrap="square" lIns="0" tIns="0" rIns="0" bIns="0" rtlCol="0"/>
          <a:lstStyle/>
          <a:p>
            <a:endParaRPr sz="1647"/>
          </a:p>
        </p:txBody>
      </p:sp>
      <p:sp>
        <p:nvSpPr>
          <p:cNvPr id="159" name="object 159"/>
          <p:cNvSpPr/>
          <p:nvPr/>
        </p:nvSpPr>
        <p:spPr>
          <a:xfrm>
            <a:off x="5766236" y="4514253"/>
            <a:ext cx="0" cy="804946"/>
          </a:xfrm>
          <a:custGeom>
            <a:avLst/>
            <a:gdLst/>
            <a:ahLst/>
            <a:cxnLst/>
            <a:rect l="l" t="t" r="r" b="b"/>
            <a:pathLst>
              <a:path h="879475">
                <a:moveTo>
                  <a:pt x="0" y="0"/>
                </a:moveTo>
                <a:lnTo>
                  <a:pt x="0" y="879099"/>
                </a:lnTo>
              </a:path>
            </a:pathLst>
          </a:custGeom>
          <a:ln w="21523">
            <a:solidFill>
              <a:srgbClr val="993366"/>
            </a:solidFill>
          </a:ln>
        </p:spPr>
        <p:txBody>
          <a:bodyPr wrap="square" lIns="0" tIns="0" rIns="0" bIns="0" rtlCol="0"/>
          <a:lstStyle/>
          <a:p>
            <a:endParaRPr sz="1647"/>
          </a:p>
        </p:txBody>
      </p:sp>
      <p:sp>
        <p:nvSpPr>
          <p:cNvPr id="160" name="object 160"/>
          <p:cNvSpPr/>
          <p:nvPr/>
        </p:nvSpPr>
        <p:spPr>
          <a:xfrm>
            <a:off x="5707092" y="5290831"/>
            <a:ext cx="117982" cy="117400"/>
          </a:xfrm>
          <a:custGeom>
            <a:avLst/>
            <a:gdLst/>
            <a:ahLst/>
            <a:cxnLst/>
            <a:rect l="l" t="t" r="r" b="b"/>
            <a:pathLst>
              <a:path w="128904" h="128270">
                <a:moveTo>
                  <a:pt x="0" y="0"/>
                </a:moveTo>
                <a:lnTo>
                  <a:pt x="64621" y="128065"/>
                </a:lnTo>
                <a:lnTo>
                  <a:pt x="121165" y="15101"/>
                </a:lnTo>
                <a:lnTo>
                  <a:pt x="56866" y="15101"/>
                </a:lnTo>
                <a:lnTo>
                  <a:pt x="47388" y="13793"/>
                </a:lnTo>
                <a:lnTo>
                  <a:pt x="39978" y="12071"/>
                </a:lnTo>
                <a:lnTo>
                  <a:pt x="30501" y="10779"/>
                </a:lnTo>
                <a:lnTo>
                  <a:pt x="23263" y="9057"/>
                </a:lnTo>
                <a:lnTo>
                  <a:pt x="0" y="0"/>
                </a:lnTo>
                <a:close/>
              </a:path>
              <a:path w="128904" h="128270">
                <a:moveTo>
                  <a:pt x="128725" y="0"/>
                </a:moveTo>
                <a:lnTo>
                  <a:pt x="105461" y="9057"/>
                </a:lnTo>
                <a:lnTo>
                  <a:pt x="96328" y="10779"/>
                </a:lnTo>
                <a:lnTo>
                  <a:pt x="88574" y="12071"/>
                </a:lnTo>
                <a:lnTo>
                  <a:pt x="81336" y="13793"/>
                </a:lnTo>
                <a:lnTo>
                  <a:pt x="71858" y="15101"/>
                </a:lnTo>
                <a:lnTo>
                  <a:pt x="121165" y="15101"/>
                </a:lnTo>
                <a:lnTo>
                  <a:pt x="128725" y="0"/>
                </a:lnTo>
                <a:close/>
              </a:path>
            </a:pathLst>
          </a:custGeom>
          <a:solidFill>
            <a:srgbClr val="993366"/>
          </a:solidFill>
        </p:spPr>
        <p:txBody>
          <a:bodyPr wrap="square" lIns="0" tIns="0" rIns="0" bIns="0" rtlCol="0"/>
          <a:lstStyle/>
          <a:p>
            <a:endParaRPr sz="1647"/>
          </a:p>
        </p:txBody>
      </p:sp>
      <p:sp>
        <p:nvSpPr>
          <p:cNvPr id="161" name="object 161"/>
          <p:cNvSpPr/>
          <p:nvPr/>
        </p:nvSpPr>
        <p:spPr>
          <a:xfrm>
            <a:off x="6101391" y="4514253"/>
            <a:ext cx="2796680" cy="804946"/>
          </a:xfrm>
          <a:custGeom>
            <a:avLst/>
            <a:gdLst/>
            <a:ahLst/>
            <a:cxnLst/>
            <a:rect l="l" t="t" r="r" b="b"/>
            <a:pathLst>
              <a:path w="3055620" h="879475">
                <a:moveTo>
                  <a:pt x="0" y="879099"/>
                </a:moveTo>
                <a:lnTo>
                  <a:pt x="0" y="697565"/>
                </a:lnTo>
                <a:lnTo>
                  <a:pt x="3055114" y="697565"/>
                </a:lnTo>
                <a:lnTo>
                  <a:pt x="3055114" y="0"/>
                </a:lnTo>
              </a:path>
            </a:pathLst>
          </a:custGeom>
          <a:ln w="21508">
            <a:solidFill>
              <a:srgbClr val="993366"/>
            </a:solidFill>
          </a:ln>
        </p:spPr>
        <p:txBody>
          <a:bodyPr wrap="square" lIns="0" tIns="0" rIns="0" bIns="0" rtlCol="0"/>
          <a:lstStyle/>
          <a:p>
            <a:endParaRPr sz="1647"/>
          </a:p>
        </p:txBody>
      </p:sp>
      <p:sp>
        <p:nvSpPr>
          <p:cNvPr id="162" name="object 162"/>
          <p:cNvSpPr/>
          <p:nvPr/>
        </p:nvSpPr>
        <p:spPr>
          <a:xfrm>
            <a:off x="6042720" y="5290831"/>
            <a:ext cx="117982" cy="117400"/>
          </a:xfrm>
          <a:custGeom>
            <a:avLst/>
            <a:gdLst/>
            <a:ahLst/>
            <a:cxnLst/>
            <a:rect l="l" t="t" r="r" b="b"/>
            <a:pathLst>
              <a:path w="128904" h="128270">
                <a:moveTo>
                  <a:pt x="0" y="0"/>
                </a:moveTo>
                <a:lnTo>
                  <a:pt x="64104" y="128065"/>
                </a:lnTo>
                <a:lnTo>
                  <a:pt x="120800" y="15101"/>
                </a:lnTo>
                <a:lnTo>
                  <a:pt x="56349" y="15101"/>
                </a:lnTo>
                <a:lnTo>
                  <a:pt x="47388" y="13793"/>
                </a:lnTo>
                <a:lnTo>
                  <a:pt x="39634" y="12071"/>
                </a:lnTo>
                <a:lnTo>
                  <a:pt x="30673" y="10779"/>
                </a:lnTo>
                <a:lnTo>
                  <a:pt x="22918" y="9057"/>
                </a:lnTo>
                <a:lnTo>
                  <a:pt x="15509" y="6044"/>
                </a:lnTo>
                <a:lnTo>
                  <a:pt x="0" y="0"/>
                </a:lnTo>
                <a:close/>
              </a:path>
              <a:path w="128904" h="128270">
                <a:moveTo>
                  <a:pt x="128380" y="0"/>
                </a:moveTo>
                <a:lnTo>
                  <a:pt x="120626" y="3013"/>
                </a:lnTo>
                <a:lnTo>
                  <a:pt x="113216" y="6044"/>
                </a:lnTo>
                <a:lnTo>
                  <a:pt x="105461" y="9057"/>
                </a:lnTo>
                <a:lnTo>
                  <a:pt x="96500" y="10779"/>
                </a:lnTo>
                <a:lnTo>
                  <a:pt x="88746" y="12071"/>
                </a:lnTo>
                <a:lnTo>
                  <a:pt x="80991" y="13793"/>
                </a:lnTo>
                <a:lnTo>
                  <a:pt x="71858" y="15101"/>
                </a:lnTo>
                <a:lnTo>
                  <a:pt x="120800" y="15101"/>
                </a:lnTo>
                <a:lnTo>
                  <a:pt x="128380" y="0"/>
                </a:lnTo>
                <a:close/>
              </a:path>
            </a:pathLst>
          </a:custGeom>
          <a:solidFill>
            <a:srgbClr val="993366"/>
          </a:solidFill>
        </p:spPr>
        <p:txBody>
          <a:bodyPr wrap="square" lIns="0" tIns="0" rIns="0" bIns="0" rtlCol="0"/>
          <a:lstStyle/>
          <a:p>
            <a:endParaRPr sz="1647"/>
          </a:p>
        </p:txBody>
      </p:sp>
      <p:sp>
        <p:nvSpPr>
          <p:cNvPr id="163" name="object 163"/>
          <p:cNvSpPr/>
          <p:nvPr/>
        </p:nvSpPr>
        <p:spPr>
          <a:xfrm>
            <a:off x="4714559" y="4402508"/>
            <a:ext cx="0" cy="112169"/>
          </a:xfrm>
          <a:custGeom>
            <a:avLst/>
            <a:gdLst/>
            <a:ahLst/>
            <a:cxnLst/>
            <a:rect l="l" t="t" r="r" b="b"/>
            <a:pathLst>
              <a:path h="122554">
                <a:moveTo>
                  <a:pt x="0" y="0"/>
                </a:moveTo>
                <a:lnTo>
                  <a:pt x="0" y="122089"/>
                </a:lnTo>
              </a:path>
            </a:pathLst>
          </a:custGeom>
          <a:ln w="12053">
            <a:solidFill>
              <a:srgbClr val="000000"/>
            </a:solidFill>
          </a:ln>
        </p:spPr>
        <p:txBody>
          <a:bodyPr wrap="square" lIns="0" tIns="0" rIns="0" bIns="0" rtlCol="0"/>
          <a:lstStyle/>
          <a:p>
            <a:endParaRPr sz="1647"/>
          </a:p>
        </p:txBody>
      </p:sp>
      <p:sp>
        <p:nvSpPr>
          <p:cNvPr id="164" name="object 164"/>
          <p:cNvSpPr/>
          <p:nvPr/>
        </p:nvSpPr>
        <p:spPr>
          <a:xfrm>
            <a:off x="4535706" y="4514252"/>
            <a:ext cx="179006" cy="111589"/>
          </a:xfrm>
          <a:custGeom>
            <a:avLst/>
            <a:gdLst/>
            <a:ahLst/>
            <a:cxnLst/>
            <a:rect l="l" t="t" r="r" b="b"/>
            <a:pathLst>
              <a:path w="195580" h="121920">
                <a:moveTo>
                  <a:pt x="195414" y="0"/>
                </a:moveTo>
                <a:lnTo>
                  <a:pt x="0" y="0"/>
                </a:lnTo>
                <a:lnTo>
                  <a:pt x="0" y="121917"/>
                </a:lnTo>
              </a:path>
            </a:pathLst>
          </a:custGeom>
          <a:ln w="12046">
            <a:solidFill>
              <a:srgbClr val="000000"/>
            </a:solidFill>
          </a:ln>
        </p:spPr>
        <p:txBody>
          <a:bodyPr wrap="square" lIns="0" tIns="0" rIns="0" bIns="0" rtlCol="0"/>
          <a:lstStyle/>
          <a:p>
            <a:endParaRPr sz="1647"/>
          </a:p>
        </p:txBody>
      </p:sp>
      <p:sp>
        <p:nvSpPr>
          <p:cNvPr id="165" name="object 165"/>
          <p:cNvSpPr/>
          <p:nvPr/>
        </p:nvSpPr>
        <p:spPr>
          <a:xfrm>
            <a:off x="3305301" y="4335366"/>
            <a:ext cx="1476801" cy="0"/>
          </a:xfrm>
          <a:custGeom>
            <a:avLst/>
            <a:gdLst/>
            <a:ahLst/>
            <a:cxnLst/>
            <a:rect l="l" t="t" r="r" b="b"/>
            <a:pathLst>
              <a:path w="1613535">
                <a:moveTo>
                  <a:pt x="1612977" y="0"/>
                </a:moveTo>
                <a:lnTo>
                  <a:pt x="0" y="0"/>
                </a:lnTo>
              </a:path>
            </a:pathLst>
          </a:custGeom>
          <a:ln w="21507">
            <a:solidFill>
              <a:srgbClr val="FF0000"/>
            </a:solidFill>
          </a:ln>
        </p:spPr>
        <p:txBody>
          <a:bodyPr wrap="square" lIns="0" tIns="0" rIns="0" bIns="0" rtlCol="0"/>
          <a:lstStyle/>
          <a:p>
            <a:endParaRPr sz="1647"/>
          </a:p>
        </p:txBody>
      </p:sp>
      <p:sp>
        <p:nvSpPr>
          <p:cNvPr id="166" name="object 166"/>
          <p:cNvSpPr/>
          <p:nvPr/>
        </p:nvSpPr>
        <p:spPr>
          <a:xfrm>
            <a:off x="4753674" y="4276579"/>
            <a:ext cx="117982" cy="117982"/>
          </a:xfrm>
          <a:custGeom>
            <a:avLst/>
            <a:gdLst/>
            <a:ahLst/>
            <a:cxnLst/>
            <a:rect l="l" t="t" r="r" b="b"/>
            <a:pathLst>
              <a:path w="128905" h="128904">
                <a:moveTo>
                  <a:pt x="0" y="0"/>
                </a:moveTo>
                <a:lnTo>
                  <a:pt x="3446" y="7749"/>
                </a:lnTo>
                <a:lnTo>
                  <a:pt x="6375" y="15498"/>
                </a:lnTo>
                <a:lnTo>
                  <a:pt x="9477" y="22902"/>
                </a:lnTo>
                <a:lnTo>
                  <a:pt x="10684" y="30651"/>
                </a:lnTo>
                <a:lnTo>
                  <a:pt x="12407" y="39778"/>
                </a:lnTo>
                <a:lnTo>
                  <a:pt x="13785" y="47527"/>
                </a:lnTo>
                <a:lnTo>
                  <a:pt x="15509" y="56481"/>
                </a:lnTo>
                <a:lnTo>
                  <a:pt x="15509" y="71979"/>
                </a:lnTo>
                <a:lnTo>
                  <a:pt x="13785" y="81106"/>
                </a:lnTo>
                <a:lnTo>
                  <a:pt x="12407" y="88855"/>
                </a:lnTo>
                <a:lnTo>
                  <a:pt x="10684" y="96259"/>
                </a:lnTo>
                <a:lnTo>
                  <a:pt x="9477" y="105214"/>
                </a:lnTo>
                <a:lnTo>
                  <a:pt x="6375" y="112963"/>
                </a:lnTo>
                <a:lnTo>
                  <a:pt x="3446" y="120712"/>
                </a:lnTo>
                <a:lnTo>
                  <a:pt x="0" y="128461"/>
                </a:lnTo>
                <a:lnTo>
                  <a:pt x="128725" y="64230"/>
                </a:lnTo>
                <a:lnTo>
                  <a:pt x="0" y="0"/>
                </a:lnTo>
                <a:close/>
              </a:path>
            </a:pathLst>
          </a:custGeom>
          <a:solidFill>
            <a:srgbClr val="FF0000"/>
          </a:solidFill>
        </p:spPr>
        <p:txBody>
          <a:bodyPr wrap="square" lIns="0" tIns="0" rIns="0" bIns="0" rtlCol="0"/>
          <a:lstStyle/>
          <a:p>
            <a:endParaRPr sz="1647"/>
          </a:p>
        </p:txBody>
      </p:sp>
      <p:sp>
        <p:nvSpPr>
          <p:cNvPr id="167" name="object 167"/>
          <p:cNvSpPr/>
          <p:nvPr/>
        </p:nvSpPr>
        <p:spPr>
          <a:xfrm>
            <a:off x="6660509" y="4335366"/>
            <a:ext cx="1253043" cy="0"/>
          </a:xfrm>
          <a:custGeom>
            <a:avLst/>
            <a:gdLst/>
            <a:ahLst/>
            <a:cxnLst/>
            <a:rect l="l" t="t" r="r" b="b"/>
            <a:pathLst>
              <a:path w="1369059">
                <a:moveTo>
                  <a:pt x="0" y="0"/>
                </a:moveTo>
                <a:lnTo>
                  <a:pt x="1368934" y="0"/>
                </a:lnTo>
              </a:path>
            </a:pathLst>
          </a:custGeom>
          <a:ln w="21507">
            <a:solidFill>
              <a:srgbClr val="FF0000"/>
            </a:solidFill>
          </a:ln>
        </p:spPr>
        <p:txBody>
          <a:bodyPr wrap="square" lIns="0" tIns="0" rIns="0" bIns="0" rtlCol="0"/>
          <a:lstStyle/>
          <a:p>
            <a:endParaRPr sz="1647"/>
          </a:p>
        </p:txBody>
      </p:sp>
      <p:sp>
        <p:nvSpPr>
          <p:cNvPr id="168" name="object 168"/>
          <p:cNvSpPr/>
          <p:nvPr/>
        </p:nvSpPr>
        <p:spPr>
          <a:xfrm>
            <a:off x="7885363" y="4276579"/>
            <a:ext cx="117982" cy="117982"/>
          </a:xfrm>
          <a:custGeom>
            <a:avLst/>
            <a:gdLst/>
            <a:ahLst/>
            <a:cxnLst/>
            <a:rect l="l" t="t" r="r" b="b"/>
            <a:pathLst>
              <a:path w="128904" h="128904">
                <a:moveTo>
                  <a:pt x="0" y="0"/>
                </a:moveTo>
                <a:lnTo>
                  <a:pt x="3101" y="7749"/>
                </a:lnTo>
                <a:lnTo>
                  <a:pt x="6031" y="15498"/>
                </a:lnTo>
                <a:lnTo>
                  <a:pt x="9133" y="22902"/>
                </a:lnTo>
                <a:lnTo>
                  <a:pt x="10856" y="30651"/>
                </a:lnTo>
                <a:lnTo>
                  <a:pt x="12062" y="39778"/>
                </a:lnTo>
                <a:lnTo>
                  <a:pt x="13785" y="47527"/>
                </a:lnTo>
                <a:lnTo>
                  <a:pt x="15164" y="56481"/>
                </a:lnTo>
                <a:lnTo>
                  <a:pt x="15164" y="71979"/>
                </a:lnTo>
                <a:lnTo>
                  <a:pt x="13785" y="81106"/>
                </a:lnTo>
                <a:lnTo>
                  <a:pt x="12062" y="88855"/>
                </a:lnTo>
                <a:lnTo>
                  <a:pt x="10856" y="96259"/>
                </a:lnTo>
                <a:lnTo>
                  <a:pt x="9133" y="105214"/>
                </a:lnTo>
                <a:lnTo>
                  <a:pt x="6031" y="112963"/>
                </a:lnTo>
                <a:lnTo>
                  <a:pt x="3101" y="120712"/>
                </a:lnTo>
                <a:lnTo>
                  <a:pt x="0" y="128461"/>
                </a:lnTo>
                <a:lnTo>
                  <a:pt x="128380" y="64230"/>
                </a:lnTo>
                <a:lnTo>
                  <a:pt x="0" y="0"/>
                </a:lnTo>
                <a:close/>
              </a:path>
            </a:pathLst>
          </a:custGeom>
          <a:solidFill>
            <a:srgbClr val="FF0000"/>
          </a:solidFill>
        </p:spPr>
        <p:txBody>
          <a:bodyPr wrap="square" lIns="0" tIns="0" rIns="0" bIns="0" rtlCol="0"/>
          <a:lstStyle/>
          <a:p>
            <a:endParaRPr sz="1647"/>
          </a:p>
        </p:txBody>
      </p:sp>
      <p:sp>
        <p:nvSpPr>
          <p:cNvPr id="169" name="object 169"/>
          <p:cNvSpPr/>
          <p:nvPr/>
        </p:nvSpPr>
        <p:spPr>
          <a:xfrm>
            <a:off x="5886262" y="6073006"/>
            <a:ext cx="117982" cy="117982"/>
          </a:xfrm>
          <a:custGeom>
            <a:avLst/>
            <a:gdLst/>
            <a:ahLst/>
            <a:cxnLst/>
            <a:rect l="l" t="t" r="r" b="b"/>
            <a:pathLst>
              <a:path w="128904" h="128904">
                <a:moveTo>
                  <a:pt x="0" y="0"/>
                </a:moveTo>
                <a:lnTo>
                  <a:pt x="64276" y="128495"/>
                </a:lnTo>
                <a:lnTo>
                  <a:pt x="120631" y="15532"/>
                </a:lnTo>
                <a:lnTo>
                  <a:pt x="56521" y="15532"/>
                </a:lnTo>
                <a:lnTo>
                  <a:pt x="47388" y="13810"/>
                </a:lnTo>
                <a:lnTo>
                  <a:pt x="39634" y="12501"/>
                </a:lnTo>
                <a:lnTo>
                  <a:pt x="30673" y="10779"/>
                </a:lnTo>
                <a:lnTo>
                  <a:pt x="22918" y="9057"/>
                </a:lnTo>
                <a:lnTo>
                  <a:pt x="7409" y="3030"/>
                </a:lnTo>
                <a:lnTo>
                  <a:pt x="0" y="0"/>
                </a:lnTo>
                <a:close/>
              </a:path>
              <a:path w="128904" h="128904">
                <a:moveTo>
                  <a:pt x="128380" y="0"/>
                </a:moveTo>
                <a:lnTo>
                  <a:pt x="112871" y="6044"/>
                </a:lnTo>
                <a:lnTo>
                  <a:pt x="105461" y="9057"/>
                </a:lnTo>
                <a:lnTo>
                  <a:pt x="96156" y="10779"/>
                </a:lnTo>
                <a:lnTo>
                  <a:pt x="88401" y="12501"/>
                </a:lnTo>
                <a:lnTo>
                  <a:pt x="71514" y="15532"/>
                </a:lnTo>
                <a:lnTo>
                  <a:pt x="120631" y="15532"/>
                </a:lnTo>
                <a:lnTo>
                  <a:pt x="128380" y="0"/>
                </a:lnTo>
                <a:close/>
              </a:path>
            </a:pathLst>
          </a:custGeom>
          <a:solidFill>
            <a:srgbClr val="993366"/>
          </a:solidFill>
        </p:spPr>
        <p:txBody>
          <a:bodyPr wrap="square" lIns="0" tIns="0" rIns="0" bIns="0" rtlCol="0"/>
          <a:lstStyle/>
          <a:p>
            <a:endParaRPr sz="1647"/>
          </a:p>
        </p:txBody>
      </p:sp>
      <p:sp>
        <p:nvSpPr>
          <p:cNvPr id="170" name="object 170"/>
          <p:cNvSpPr/>
          <p:nvPr/>
        </p:nvSpPr>
        <p:spPr>
          <a:xfrm>
            <a:off x="6513987" y="4938814"/>
            <a:ext cx="1041491" cy="625940"/>
          </a:xfrm>
          <a:custGeom>
            <a:avLst/>
            <a:gdLst/>
            <a:ahLst/>
            <a:cxnLst/>
            <a:rect l="l" t="t" r="r" b="b"/>
            <a:pathLst>
              <a:path w="1137920" h="683895">
                <a:moveTo>
                  <a:pt x="1137676" y="0"/>
                </a:moveTo>
                <a:lnTo>
                  <a:pt x="1137676" y="683858"/>
                </a:lnTo>
                <a:lnTo>
                  <a:pt x="0" y="683858"/>
                </a:lnTo>
              </a:path>
            </a:pathLst>
          </a:custGeom>
          <a:ln w="12046">
            <a:solidFill>
              <a:srgbClr val="000000"/>
            </a:solidFill>
          </a:ln>
        </p:spPr>
        <p:txBody>
          <a:bodyPr wrap="square" lIns="0" tIns="0" rIns="0" bIns="0" rtlCol="0"/>
          <a:lstStyle/>
          <a:p>
            <a:endParaRPr sz="1647"/>
          </a:p>
        </p:txBody>
      </p:sp>
      <p:sp>
        <p:nvSpPr>
          <p:cNvPr id="171" name="object 171"/>
          <p:cNvSpPr/>
          <p:nvPr/>
        </p:nvSpPr>
        <p:spPr>
          <a:xfrm>
            <a:off x="6437177" y="5513011"/>
            <a:ext cx="102289" cy="103451"/>
          </a:xfrm>
          <a:custGeom>
            <a:avLst/>
            <a:gdLst/>
            <a:ahLst/>
            <a:cxnLst/>
            <a:rect l="l" t="t" r="r" b="b"/>
            <a:pathLst>
              <a:path w="111760" h="113029">
                <a:moveTo>
                  <a:pt x="111492" y="0"/>
                </a:moveTo>
                <a:lnTo>
                  <a:pt x="0" y="56498"/>
                </a:lnTo>
                <a:lnTo>
                  <a:pt x="111492" y="112980"/>
                </a:lnTo>
                <a:lnTo>
                  <a:pt x="108391" y="105214"/>
                </a:lnTo>
                <a:lnTo>
                  <a:pt x="105461" y="99170"/>
                </a:lnTo>
                <a:lnTo>
                  <a:pt x="103738" y="91421"/>
                </a:lnTo>
                <a:lnTo>
                  <a:pt x="102015" y="85376"/>
                </a:lnTo>
                <a:lnTo>
                  <a:pt x="100636" y="77610"/>
                </a:lnTo>
                <a:lnTo>
                  <a:pt x="98913" y="70292"/>
                </a:lnTo>
                <a:lnTo>
                  <a:pt x="98913" y="64247"/>
                </a:lnTo>
                <a:lnTo>
                  <a:pt x="97707" y="56498"/>
                </a:lnTo>
                <a:lnTo>
                  <a:pt x="98913" y="48732"/>
                </a:lnTo>
                <a:lnTo>
                  <a:pt x="98913" y="42688"/>
                </a:lnTo>
                <a:lnTo>
                  <a:pt x="100636" y="34939"/>
                </a:lnTo>
                <a:lnTo>
                  <a:pt x="102015" y="27603"/>
                </a:lnTo>
                <a:lnTo>
                  <a:pt x="103738" y="21128"/>
                </a:lnTo>
                <a:lnTo>
                  <a:pt x="105461" y="13810"/>
                </a:lnTo>
                <a:lnTo>
                  <a:pt x="108391" y="7766"/>
                </a:lnTo>
                <a:lnTo>
                  <a:pt x="111492" y="0"/>
                </a:lnTo>
                <a:close/>
              </a:path>
            </a:pathLst>
          </a:custGeom>
          <a:solidFill>
            <a:srgbClr val="000000"/>
          </a:solidFill>
        </p:spPr>
        <p:txBody>
          <a:bodyPr wrap="square" lIns="0" tIns="0" rIns="0" bIns="0" rtlCol="0"/>
          <a:lstStyle/>
          <a:p>
            <a:endParaRPr sz="1647"/>
          </a:p>
        </p:txBody>
      </p:sp>
      <p:sp>
        <p:nvSpPr>
          <p:cNvPr id="172" name="object 172"/>
          <p:cNvSpPr/>
          <p:nvPr/>
        </p:nvSpPr>
        <p:spPr>
          <a:xfrm>
            <a:off x="4423883" y="4961305"/>
            <a:ext cx="929902" cy="603855"/>
          </a:xfrm>
          <a:custGeom>
            <a:avLst/>
            <a:gdLst/>
            <a:ahLst/>
            <a:cxnLst/>
            <a:rect l="l" t="t" r="r" b="b"/>
            <a:pathLst>
              <a:path w="1016000" h="659764">
                <a:moveTo>
                  <a:pt x="0" y="0"/>
                </a:moveTo>
                <a:lnTo>
                  <a:pt x="0" y="659285"/>
                </a:lnTo>
                <a:lnTo>
                  <a:pt x="1015844" y="659285"/>
                </a:lnTo>
              </a:path>
            </a:pathLst>
          </a:custGeom>
          <a:ln w="12047">
            <a:solidFill>
              <a:srgbClr val="000000"/>
            </a:solidFill>
          </a:ln>
        </p:spPr>
        <p:txBody>
          <a:bodyPr wrap="square" lIns="0" tIns="0" rIns="0" bIns="0" rtlCol="0"/>
          <a:lstStyle/>
          <a:p>
            <a:endParaRPr sz="1647"/>
          </a:p>
        </p:txBody>
      </p:sp>
      <p:sp>
        <p:nvSpPr>
          <p:cNvPr id="173" name="object 173"/>
          <p:cNvSpPr/>
          <p:nvPr/>
        </p:nvSpPr>
        <p:spPr>
          <a:xfrm>
            <a:off x="5328406" y="5513011"/>
            <a:ext cx="102289" cy="103451"/>
          </a:xfrm>
          <a:custGeom>
            <a:avLst/>
            <a:gdLst/>
            <a:ahLst/>
            <a:cxnLst/>
            <a:rect l="l" t="t" r="r" b="b"/>
            <a:pathLst>
              <a:path w="111760" h="113029">
                <a:moveTo>
                  <a:pt x="0" y="0"/>
                </a:moveTo>
                <a:lnTo>
                  <a:pt x="3101" y="7766"/>
                </a:lnTo>
                <a:lnTo>
                  <a:pt x="6031" y="13810"/>
                </a:lnTo>
                <a:lnTo>
                  <a:pt x="7754" y="21128"/>
                </a:lnTo>
                <a:lnTo>
                  <a:pt x="9133" y="27603"/>
                </a:lnTo>
                <a:lnTo>
                  <a:pt x="10856" y="34939"/>
                </a:lnTo>
                <a:lnTo>
                  <a:pt x="12062" y="42688"/>
                </a:lnTo>
                <a:lnTo>
                  <a:pt x="12062" y="70292"/>
                </a:lnTo>
                <a:lnTo>
                  <a:pt x="10856" y="77610"/>
                </a:lnTo>
                <a:lnTo>
                  <a:pt x="9133" y="85376"/>
                </a:lnTo>
                <a:lnTo>
                  <a:pt x="7754" y="91421"/>
                </a:lnTo>
                <a:lnTo>
                  <a:pt x="6031" y="99170"/>
                </a:lnTo>
                <a:lnTo>
                  <a:pt x="3101" y="105214"/>
                </a:lnTo>
                <a:lnTo>
                  <a:pt x="0" y="112980"/>
                </a:lnTo>
                <a:lnTo>
                  <a:pt x="111492" y="56498"/>
                </a:lnTo>
                <a:lnTo>
                  <a:pt x="0" y="0"/>
                </a:lnTo>
                <a:close/>
              </a:path>
            </a:pathLst>
          </a:custGeom>
          <a:solidFill>
            <a:srgbClr val="000000"/>
          </a:solidFill>
        </p:spPr>
        <p:txBody>
          <a:bodyPr wrap="square" lIns="0" tIns="0" rIns="0" bIns="0" rtlCol="0"/>
          <a:lstStyle/>
          <a:p>
            <a:endParaRPr sz="1647"/>
          </a:p>
        </p:txBody>
      </p:sp>
      <p:sp>
        <p:nvSpPr>
          <p:cNvPr id="174" name="object 174"/>
          <p:cNvSpPr txBox="1"/>
          <p:nvPr/>
        </p:nvSpPr>
        <p:spPr>
          <a:xfrm>
            <a:off x="4509886" y="2348622"/>
            <a:ext cx="497498" cy="190180"/>
          </a:xfrm>
          <a:prstGeom prst="rect">
            <a:avLst/>
          </a:prstGeom>
        </p:spPr>
        <p:txBody>
          <a:bodyPr vert="horz" wrap="square" lIns="0" tIns="0" rIns="0" bIns="0" rtlCol="0">
            <a:spAutoFit/>
          </a:bodyPr>
          <a:lstStyle/>
          <a:p>
            <a:pPr marL="11625"/>
            <a:r>
              <a:rPr sz="1236" spc="5" dirty="0">
                <a:latin typeface="宋体"/>
                <a:cs typeface="宋体"/>
              </a:rPr>
              <a:t>有效位</a:t>
            </a:r>
            <a:endParaRPr sz="1236">
              <a:latin typeface="宋体"/>
              <a:cs typeface="宋体"/>
            </a:endParaRPr>
          </a:p>
        </p:txBody>
      </p:sp>
      <p:sp>
        <p:nvSpPr>
          <p:cNvPr id="175" name="object 175"/>
          <p:cNvSpPr txBox="1"/>
          <p:nvPr/>
        </p:nvSpPr>
        <p:spPr>
          <a:xfrm>
            <a:off x="7641733" y="2348622"/>
            <a:ext cx="497498" cy="190180"/>
          </a:xfrm>
          <a:prstGeom prst="rect">
            <a:avLst/>
          </a:prstGeom>
        </p:spPr>
        <p:txBody>
          <a:bodyPr vert="horz" wrap="square" lIns="0" tIns="0" rIns="0" bIns="0" rtlCol="0">
            <a:spAutoFit/>
          </a:bodyPr>
          <a:lstStyle/>
          <a:p>
            <a:pPr marL="11625"/>
            <a:r>
              <a:rPr sz="1236" spc="5" dirty="0">
                <a:latin typeface="宋体"/>
                <a:cs typeface="宋体"/>
              </a:rPr>
              <a:t>有效位</a:t>
            </a:r>
            <a:endParaRPr sz="1236">
              <a:latin typeface="宋体"/>
              <a:cs typeface="宋体"/>
            </a:endParaRPr>
          </a:p>
        </p:txBody>
      </p:sp>
      <p:sp>
        <p:nvSpPr>
          <p:cNvPr id="176" name="object 176"/>
          <p:cNvSpPr/>
          <p:nvPr/>
        </p:nvSpPr>
        <p:spPr>
          <a:xfrm>
            <a:off x="3305301" y="3061581"/>
            <a:ext cx="537019" cy="0"/>
          </a:xfrm>
          <a:custGeom>
            <a:avLst/>
            <a:gdLst/>
            <a:ahLst/>
            <a:cxnLst/>
            <a:rect l="l" t="t" r="r" b="b"/>
            <a:pathLst>
              <a:path w="586739">
                <a:moveTo>
                  <a:pt x="0" y="0"/>
                </a:moveTo>
                <a:lnTo>
                  <a:pt x="586725" y="0"/>
                </a:lnTo>
              </a:path>
            </a:pathLst>
          </a:custGeom>
          <a:ln w="21507">
            <a:solidFill>
              <a:srgbClr val="339966"/>
            </a:solidFill>
          </a:ln>
        </p:spPr>
        <p:txBody>
          <a:bodyPr wrap="square" lIns="0" tIns="0" rIns="0" bIns="0" rtlCol="0"/>
          <a:lstStyle/>
          <a:p>
            <a:endParaRPr sz="1647"/>
          </a:p>
        </p:txBody>
      </p:sp>
      <p:sp>
        <p:nvSpPr>
          <p:cNvPr id="177" name="object 177"/>
          <p:cNvSpPr/>
          <p:nvPr/>
        </p:nvSpPr>
        <p:spPr>
          <a:xfrm>
            <a:off x="3814342" y="3002637"/>
            <a:ext cx="117400" cy="117400"/>
          </a:xfrm>
          <a:custGeom>
            <a:avLst/>
            <a:gdLst/>
            <a:ahLst/>
            <a:cxnLst/>
            <a:rect l="l" t="t" r="r" b="b"/>
            <a:pathLst>
              <a:path w="128269" h="128269">
                <a:moveTo>
                  <a:pt x="0" y="0"/>
                </a:moveTo>
                <a:lnTo>
                  <a:pt x="3015" y="7921"/>
                </a:lnTo>
                <a:lnTo>
                  <a:pt x="6031" y="15153"/>
                </a:lnTo>
                <a:lnTo>
                  <a:pt x="9029" y="22902"/>
                </a:lnTo>
                <a:lnTo>
                  <a:pt x="10752" y="30651"/>
                </a:lnTo>
                <a:lnTo>
                  <a:pt x="12045" y="39778"/>
                </a:lnTo>
                <a:lnTo>
                  <a:pt x="13768" y="47527"/>
                </a:lnTo>
                <a:lnTo>
                  <a:pt x="15061" y="56653"/>
                </a:lnTo>
                <a:lnTo>
                  <a:pt x="15061" y="71635"/>
                </a:lnTo>
                <a:lnTo>
                  <a:pt x="13768" y="81106"/>
                </a:lnTo>
                <a:lnTo>
                  <a:pt x="12045" y="88510"/>
                </a:lnTo>
                <a:lnTo>
                  <a:pt x="10752" y="96259"/>
                </a:lnTo>
                <a:lnTo>
                  <a:pt x="9029" y="105214"/>
                </a:lnTo>
                <a:lnTo>
                  <a:pt x="6031" y="113135"/>
                </a:lnTo>
                <a:lnTo>
                  <a:pt x="3015" y="120884"/>
                </a:lnTo>
                <a:lnTo>
                  <a:pt x="0" y="128116"/>
                </a:lnTo>
                <a:lnTo>
                  <a:pt x="128277" y="64402"/>
                </a:lnTo>
                <a:lnTo>
                  <a:pt x="0" y="0"/>
                </a:lnTo>
                <a:close/>
              </a:path>
            </a:pathLst>
          </a:custGeom>
          <a:solidFill>
            <a:srgbClr val="339966"/>
          </a:solidFill>
        </p:spPr>
        <p:txBody>
          <a:bodyPr wrap="square" lIns="0" tIns="0" rIns="0" bIns="0" rtlCol="0"/>
          <a:lstStyle/>
          <a:p>
            <a:endParaRPr sz="1647"/>
          </a:p>
        </p:txBody>
      </p:sp>
      <p:sp>
        <p:nvSpPr>
          <p:cNvPr id="178" name="object 178"/>
          <p:cNvSpPr/>
          <p:nvPr/>
        </p:nvSpPr>
        <p:spPr>
          <a:xfrm>
            <a:off x="6660509" y="3061581"/>
            <a:ext cx="313261" cy="0"/>
          </a:xfrm>
          <a:custGeom>
            <a:avLst/>
            <a:gdLst/>
            <a:ahLst/>
            <a:cxnLst/>
            <a:rect l="l" t="t" r="r" b="b"/>
            <a:pathLst>
              <a:path w="342264">
                <a:moveTo>
                  <a:pt x="0" y="0"/>
                </a:moveTo>
                <a:lnTo>
                  <a:pt x="342233" y="0"/>
                </a:lnTo>
              </a:path>
            </a:pathLst>
          </a:custGeom>
          <a:ln w="21507">
            <a:solidFill>
              <a:srgbClr val="00FF00"/>
            </a:solidFill>
          </a:ln>
        </p:spPr>
        <p:txBody>
          <a:bodyPr wrap="square" lIns="0" tIns="0" rIns="0" bIns="0" rtlCol="0"/>
          <a:lstStyle/>
          <a:p>
            <a:endParaRPr sz="1647"/>
          </a:p>
        </p:txBody>
      </p:sp>
      <p:sp>
        <p:nvSpPr>
          <p:cNvPr id="179" name="object 179"/>
          <p:cNvSpPr/>
          <p:nvPr/>
        </p:nvSpPr>
        <p:spPr>
          <a:xfrm>
            <a:off x="6945825" y="3002637"/>
            <a:ext cx="117400" cy="117400"/>
          </a:xfrm>
          <a:custGeom>
            <a:avLst/>
            <a:gdLst/>
            <a:ahLst/>
            <a:cxnLst/>
            <a:rect l="l" t="t" r="r" b="b"/>
            <a:pathLst>
              <a:path w="128270" h="128269">
                <a:moveTo>
                  <a:pt x="0" y="0"/>
                </a:moveTo>
                <a:lnTo>
                  <a:pt x="2929" y="7921"/>
                </a:lnTo>
                <a:lnTo>
                  <a:pt x="6375" y="15153"/>
                </a:lnTo>
                <a:lnTo>
                  <a:pt x="9477" y="22902"/>
                </a:lnTo>
                <a:lnTo>
                  <a:pt x="10684" y="30651"/>
                </a:lnTo>
                <a:lnTo>
                  <a:pt x="12407" y="39778"/>
                </a:lnTo>
                <a:lnTo>
                  <a:pt x="13785" y="47527"/>
                </a:lnTo>
                <a:lnTo>
                  <a:pt x="15509" y="56653"/>
                </a:lnTo>
                <a:lnTo>
                  <a:pt x="15509" y="71635"/>
                </a:lnTo>
                <a:lnTo>
                  <a:pt x="13785" y="81106"/>
                </a:lnTo>
                <a:lnTo>
                  <a:pt x="12407" y="88510"/>
                </a:lnTo>
                <a:lnTo>
                  <a:pt x="10684" y="96259"/>
                </a:lnTo>
                <a:lnTo>
                  <a:pt x="9477" y="105214"/>
                </a:lnTo>
                <a:lnTo>
                  <a:pt x="6375" y="113135"/>
                </a:lnTo>
                <a:lnTo>
                  <a:pt x="2929" y="120884"/>
                </a:lnTo>
                <a:lnTo>
                  <a:pt x="0" y="128116"/>
                </a:lnTo>
                <a:lnTo>
                  <a:pt x="128208" y="64402"/>
                </a:lnTo>
                <a:lnTo>
                  <a:pt x="0" y="0"/>
                </a:lnTo>
                <a:close/>
              </a:path>
            </a:pathLst>
          </a:custGeom>
          <a:solidFill>
            <a:srgbClr val="00FF00"/>
          </a:solidFill>
        </p:spPr>
        <p:txBody>
          <a:bodyPr wrap="square" lIns="0" tIns="0" rIns="0" bIns="0" rtlCol="0"/>
          <a:lstStyle/>
          <a:p>
            <a:endParaRPr sz="1647"/>
          </a:p>
        </p:txBody>
      </p:sp>
      <p:sp>
        <p:nvSpPr>
          <p:cNvPr id="180" name="object 180"/>
          <p:cNvSpPr txBox="1"/>
          <p:nvPr/>
        </p:nvSpPr>
        <p:spPr>
          <a:xfrm>
            <a:off x="3394538" y="2792643"/>
            <a:ext cx="400439" cy="147861"/>
          </a:xfrm>
          <a:prstGeom prst="rect">
            <a:avLst/>
          </a:prstGeom>
        </p:spPr>
        <p:txBody>
          <a:bodyPr vert="horz" wrap="square" lIns="0" tIns="0" rIns="0" bIns="0" rtlCol="0">
            <a:spAutoFit/>
          </a:bodyPr>
          <a:lstStyle/>
          <a:p>
            <a:pPr marL="11625"/>
            <a:r>
              <a:rPr sz="961" spc="27" dirty="0">
                <a:latin typeface="宋体"/>
                <a:cs typeface="宋体"/>
              </a:rPr>
              <a:t>组地址</a:t>
            </a:r>
            <a:endParaRPr sz="961" dirty="0">
              <a:latin typeface="宋体"/>
              <a:cs typeface="宋体"/>
            </a:endParaRPr>
          </a:p>
        </p:txBody>
      </p:sp>
      <p:sp>
        <p:nvSpPr>
          <p:cNvPr id="181" name="object 181"/>
          <p:cNvSpPr txBox="1"/>
          <p:nvPr/>
        </p:nvSpPr>
        <p:spPr>
          <a:xfrm>
            <a:off x="6746987" y="2718575"/>
            <a:ext cx="274902" cy="287323"/>
          </a:xfrm>
          <a:prstGeom prst="rect">
            <a:avLst/>
          </a:prstGeom>
        </p:spPr>
        <p:txBody>
          <a:bodyPr vert="horz" wrap="square" lIns="0" tIns="0" rIns="0" bIns="0" rtlCol="0">
            <a:spAutoFit/>
          </a:bodyPr>
          <a:lstStyle/>
          <a:p>
            <a:pPr marL="74397" marR="4649" indent="-63353">
              <a:lnSpc>
                <a:spcPct val="102899"/>
              </a:lnSpc>
            </a:pPr>
            <a:r>
              <a:rPr sz="961" spc="27" dirty="0">
                <a:latin typeface="宋体"/>
                <a:cs typeface="宋体"/>
              </a:rPr>
              <a:t>组地址</a:t>
            </a:r>
            <a:endParaRPr sz="961">
              <a:latin typeface="宋体"/>
              <a:cs typeface="宋体"/>
            </a:endParaRPr>
          </a:p>
        </p:txBody>
      </p:sp>
      <p:sp>
        <p:nvSpPr>
          <p:cNvPr id="182" name="object 182"/>
          <p:cNvSpPr txBox="1"/>
          <p:nvPr/>
        </p:nvSpPr>
        <p:spPr>
          <a:xfrm>
            <a:off x="3372079" y="3293561"/>
            <a:ext cx="400439" cy="287323"/>
          </a:xfrm>
          <a:prstGeom prst="rect">
            <a:avLst/>
          </a:prstGeom>
        </p:spPr>
        <p:txBody>
          <a:bodyPr vert="horz" wrap="square" lIns="0" tIns="0" rIns="0" bIns="0" rtlCol="0">
            <a:spAutoFit/>
          </a:bodyPr>
          <a:lstStyle/>
          <a:p>
            <a:pPr marL="75558" marR="4649" indent="-64516">
              <a:lnSpc>
                <a:spcPct val="103200"/>
              </a:lnSpc>
            </a:pPr>
            <a:r>
              <a:rPr sz="961" spc="27" dirty="0">
                <a:latin typeface="宋体"/>
                <a:cs typeface="宋体"/>
              </a:rPr>
              <a:t>组内块地址</a:t>
            </a:r>
            <a:endParaRPr sz="961">
              <a:latin typeface="宋体"/>
              <a:cs typeface="宋体"/>
            </a:endParaRPr>
          </a:p>
        </p:txBody>
      </p:sp>
      <p:sp>
        <p:nvSpPr>
          <p:cNvPr id="183" name="object 183"/>
          <p:cNvSpPr txBox="1"/>
          <p:nvPr/>
        </p:nvSpPr>
        <p:spPr>
          <a:xfrm>
            <a:off x="3376417" y="4368403"/>
            <a:ext cx="525976" cy="147861"/>
          </a:xfrm>
          <a:prstGeom prst="rect">
            <a:avLst/>
          </a:prstGeom>
        </p:spPr>
        <p:txBody>
          <a:bodyPr vert="horz" wrap="square" lIns="0" tIns="0" rIns="0" bIns="0" rtlCol="0">
            <a:spAutoFit/>
          </a:bodyPr>
          <a:lstStyle/>
          <a:p>
            <a:pPr marL="11625"/>
            <a:r>
              <a:rPr sz="961" spc="27" dirty="0">
                <a:latin typeface="宋体"/>
                <a:cs typeface="宋体"/>
              </a:rPr>
              <a:t>块内地址</a:t>
            </a:r>
            <a:endParaRPr sz="961">
              <a:latin typeface="宋体"/>
              <a:cs typeface="宋体"/>
            </a:endParaRPr>
          </a:p>
        </p:txBody>
      </p:sp>
      <p:graphicFrame>
        <p:nvGraphicFramePr>
          <p:cNvPr id="184" name="object 184"/>
          <p:cNvGraphicFramePr>
            <a:graphicFrameLocks noGrp="1"/>
          </p:cNvGraphicFramePr>
          <p:nvPr>
            <p:extLst>
              <p:ext uri="{D42A27DB-BD31-4B8C-83A1-F6EECF244321}">
                <p14:modId xmlns:p14="http://schemas.microsoft.com/office/powerpoint/2010/main" val="2875885175"/>
              </p:ext>
            </p:extLst>
          </p:nvPr>
        </p:nvGraphicFramePr>
        <p:xfrm>
          <a:off x="5424938" y="5402532"/>
          <a:ext cx="1058987" cy="692755"/>
        </p:xfrm>
        <a:graphic>
          <a:graphicData uri="http://schemas.openxmlformats.org/drawingml/2006/table">
            <a:tbl>
              <a:tblPr firstRow="1" bandRow="1">
                <a:tableStyleId>{2D5ABB26-0587-4C30-8999-92F81FD0307C}</a:tableStyleId>
              </a:tblPr>
              <a:tblGrid>
                <a:gridCol w="541398">
                  <a:extLst>
                    <a:ext uri="{9D8B030D-6E8A-4147-A177-3AD203B41FA5}">
                      <a16:colId xmlns:a16="http://schemas.microsoft.com/office/drawing/2014/main" val="20000"/>
                    </a:ext>
                  </a:extLst>
                </a:gridCol>
                <a:gridCol w="517589">
                  <a:extLst>
                    <a:ext uri="{9D8B030D-6E8A-4147-A177-3AD203B41FA5}">
                      <a16:colId xmlns:a16="http://schemas.microsoft.com/office/drawing/2014/main" val="20001"/>
                    </a:ext>
                  </a:extLst>
                </a:gridCol>
              </a:tblGrid>
              <a:tr h="335325">
                <a:tc gridSpan="2">
                  <a:txBody>
                    <a:bodyPr/>
                    <a:lstStyle/>
                    <a:p>
                      <a:pPr marL="283845">
                        <a:lnSpc>
                          <a:spcPct val="100000"/>
                        </a:lnSpc>
                        <a:spcBef>
                          <a:spcPts val="450"/>
                        </a:spcBef>
                      </a:pPr>
                      <a:r>
                        <a:rPr sz="1200" spc="5" dirty="0">
                          <a:latin typeface="宋体"/>
                          <a:cs typeface="宋体"/>
                        </a:rPr>
                        <a:t>字选择</a:t>
                      </a:r>
                      <a:endParaRPr sz="1200">
                        <a:latin typeface="宋体"/>
                        <a:cs typeface="宋体"/>
                      </a:endParaRPr>
                    </a:p>
                  </a:txBody>
                  <a:tcPr marL="0" marR="0" marT="52307" marB="0">
                    <a:lnL w="12045">
                      <a:solidFill>
                        <a:srgbClr val="000000"/>
                      </a:solidFill>
                      <a:prstDash val="solid"/>
                    </a:lnL>
                    <a:lnR w="12045">
                      <a:solidFill>
                        <a:srgbClr val="000000"/>
                      </a:solidFill>
                      <a:prstDash val="solid"/>
                    </a:lnR>
                    <a:lnT w="12045">
                      <a:solidFill>
                        <a:srgbClr val="000000"/>
                      </a:solidFill>
                      <a:prstDash val="solid"/>
                    </a:lnT>
                    <a:lnB w="1204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357430">
                <a:tc>
                  <a:txBody>
                    <a:bodyPr/>
                    <a:lstStyle/>
                    <a:p>
                      <a:endParaRPr sz="1200" dirty="0">
                        <a:latin typeface="宋体"/>
                        <a:cs typeface="宋体"/>
                      </a:endParaRPr>
                    </a:p>
                  </a:txBody>
                  <a:tcPr marL="0" marR="0" marT="0" marB="0">
                    <a:lnR w="21523">
                      <a:solidFill>
                        <a:srgbClr val="993366"/>
                      </a:solidFill>
                      <a:prstDash val="solid"/>
                    </a:lnR>
                    <a:lnT w="12045">
                      <a:solidFill>
                        <a:srgbClr val="000000"/>
                      </a:solidFill>
                      <a:prstDash val="solid"/>
                    </a:lnT>
                  </a:tcPr>
                </a:tc>
                <a:tc>
                  <a:txBody>
                    <a:bodyPr/>
                    <a:lstStyle/>
                    <a:p>
                      <a:pPr marL="111125">
                        <a:lnSpc>
                          <a:spcPct val="100000"/>
                        </a:lnSpc>
                        <a:spcBef>
                          <a:spcPts val="944"/>
                        </a:spcBef>
                      </a:pPr>
                      <a:r>
                        <a:rPr sz="1500" spc="5" dirty="0">
                          <a:latin typeface="宋体"/>
                          <a:cs typeface="宋体"/>
                        </a:rPr>
                        <a:t>Data</a:t>
                      </a:r>
                      <a:endParaRPr sz="1500" dirty="0">
                        <a:latin typeface="宋体"/>
                        <a:cs typeface="宋体"/>
                      </a:endParaRPr>
                    </a:p>
                  </a:txBody>
                  <a:tcPr marL="0" marR="0" marT="109844" marB="0">
                    <a:lnL w="21523">
                      <a:solidFill>
                        <a:srgbClr val="993366"/>
                      </a:solidFill>
                      <a:prstDash val="solid"/>
                    </a:lnL>
                    <a:lnT w="12045">
                      <a:solidFill>
                        <a:srgbClr val="000000"/>
                      </a:solidFill>
                      <a:prstDash val="solid"/>
                    </a:lnT>
                  </a:tcPr>
                </a:tc>
                <a:extLst>
                  <a:ext uri="{0D108BD9-81ED-4DB2-BD59-A6C34878D82A}">
                    <a16:rowId xmlns:a16="http://schemas.microsoft.com/office/drawing/2014/main" val="10001"/>
                  </a:ext>
                </a:extLst>
              </a:tr>
            </a:tbl>
          </a:graphicData>
        </a:graphic>
      </p:graphicFrame>
      <p:sp>
        <p:nvSpPr>
          <p:cNvPr id="185" name="object 185"/>
          <p:cNvSpPr/>
          <p:nvPr/>
        </p:nvSpPr>
        <p:spPr>
          <a:xfrm>
            <a:off x="4289506" y="1720468"/>
            <a:ext cx="805527" cy="223758"/>
          </a:xfrm>
          <a:custGeom>
            <a:avLst/>
            <a:gdLst/>
            <a:ahLst/>
            <a:cxnLst/>
            <a:rect l="l" t="t" r="r" b="b"/>
            <a:pathLst>
              <a:path w="880110" h="244475">
                <a:moveTo>
                  <a:pt x="0" y="244042"/>
                </a:moveTo>
                <a:lnTo>
                  <a:pt x="879881" y="244042"/>
                </a:lnTo>
                <a:lnTo>
                  <a:pt x="879881" y="0"/>
                </a:lnTo>
                <a:lnTo>
                  <a:pt x="0" y="0"/>
                </a:lnTo>
                <a:lnTo>
                  <a:pt x="0" y="244042"/>
                </a:lnTo>
                <a:close/>
              </a:path>
            </a:pathLst>
          </a:custGeom>
          <a:solidFill>
            <a:srgbClr val="FF0000"/>
          </a:solidFill>
        </p:spPr>
        <p:txBody>
          <a:bodyPr wrap="square" lIns="0" tIns="0" rIns="0" bIns="0" rtlCol="0"/>
          <a:lstStyle/>
          <a:p>
            <a:endParaRPr sz="1647"/>
          </a:p>
        </p:txBody>
      </p:sp>
      <p:sp>
        <p:nvSpPr>
          <p:cNvPr id="186" name="object 186"/>
          <p:cNvSpPr/>
          <p:nvPr/>
        </p:nvSpPr>
        <p:spPr>
          <a:xfrm>
            <a:off x="4289506" y="1720468"/>
            <a:ext cx="805527" cy="223758"/>
          </a:xfrm>
          <a:custGeom>
            <a:avLst/>
            <a:gdLst/>
            <a:ahLst/>
            <a:cxnLst/>
            <a:rect l="l" t="t" r="r" b="b"/>
            <a:pathLst>
              <a:path w="880110" h="244475">
                <a:moveTo>
                  <a:pt x="0" y="244042"/>
                </a:moveTo>
                <a:lnTo>
                  <a:pt x="879881" y="244042"/>
                </a:lnTo>
                <a:lnTo>
                  <a:pt x="879881" y="0"/>
                </a:lnTo>
                <a:lnTo>
                  <a:pt x="0" y="0"/>
                </a:lnTo>
                <a:lnTo>
                  <a:pt x="0" y="244042"/>
                </a:lnTo>
                <a:close/>
              </a:path>
            </a:pathLst>
          </a:custGeom>
          <a:ln w="12045">
            <a:solidFill>
              <a:srgbClr val="000000"/>
            </a:solidFill>
          </a:ln>
        </p:spPr>
        <p:txBody>
          <a:bodyPr wrap="square" lIns="0" tIns="0" rIns="0" bIns="0" rtlCol="0"/>
          <a:lstStyle/>
          <a:p>
            <a:endParaRPr sz="1647"/>
          </a:p>
        </p:txBody>
      </p:sp>
      <p:sp>
        <p:nvSpPr>
          <p:cNvPr id="187" name="object 187"/>
          <p:cNvSpPr/>
          <p:nvPr/>
        </p:nvSpPr>
        <p:spPr>
          <a:xfrm>
            <a:off x="3618532" y="1720468"/>
            <a:ext cx="671273" cy="223758"/>
          </a:xfrm>
          <a:custGeom>
            <a:avLst/>
            <a:gdLst/>
            <a:ahLst/>
            <a:cxnLst/>
            <a:rect l="l" t="t" r="r" b="b"/>
            <a:pathLst>
              <a:path w="733425" h="244475">
                <a:moveTo>
                  <a:pt x="0" y="244042"/>
                </a:moveTo>
                <a:lnTo>
                  <a:pt x="733079" y="244042"/>
                </a:lnTo>
                <a:lnTo>
                  <a:pt x="733079" y="0"/>
                </a:lnTo>
                <a:lnTo>
                  <a:pt x="0" y="0"/>
                </a:lnTo>
                <a:lnTo>
                  <a:pt x="0" y="244042"/>
                </a:lnTo>
                <a:close/>
              </a:path>
            </a:pathLst>
          </a:custGeom>
          <a:solidFill>
            <a:srgbClr val="339966"/>
          </a:solidFill>
        </p:spPr>
        <p:txBody>
          <a:bodyPr wrap="square" lIns="0" tIns="0" rIns="0" bIns="0" rtlCol="0"/>
          <a:lstStyle/>
          <a:p>
            <a:endParaRPr sz="1647"/>
          </a:p>
        </p:txBody>
      </p:sp>
      <p:sp>
        <p:nvSpPr>
          <p:cNvPr id="188" name="object 188"/>
          <p:cNvSpPr/>
          <p:nvPr/>
        </p:nvSpPr>
        <p:spPr>
          <a:xfrm>
            <a:off x="3618532" y="1720468"/>
            <a:ext cx="671273" cy="223758"/>
          </a:xfrm>
          <a:custGeom>
            <a:avLst/>
            <a:gdLst/>
            <a:ahLst/>
            <a:cxnLst/>
            <a:rect l="l" t="t" r="r" b="b"/>
            <a:pathLst>
              <a:path w="733425" h="244475">
                <a:moveTo>
                  <a:pt x="0" y="244042"/>
                </a:moveTo>
                <a:lnTo>
                  <a:pt x="733079" y="244042"/>
                </a:lnTo>
                <a:lnTo>
                  <a:pt x="733079" y="0"/>
                </a:lnTo>
                <a:lnTo>
                  <a:pt x="0" y="0"/>
                </a:lnTo>
                <a:lnTo>
                  <a:pt x="0" y="244042"/>
                </a:lnTo>
                <a:close/>
              </a:path>
            </a:pathLst>
          </a:custGeom>
          <a:ln w="12045">
            <a:solidFill>
              <a:srgbClr val="000000"/>
            </a:solidFill>
          </a:ln>
        </p:spPr>
        <p:txBody>
          <a:bodyPr wrap="square" lIns="0" tIns="0" rIns="0" bIns="0" rtlCol="0"/>
          <a:lstStyle/>
          <a:p>
            <a:endParaRPr sz="1647"/>
          </a:p>
        </p:txBody>
      </p:sp>
      <p:sp>
        <p:nvSpPr>
          <p:cNvPr id="189" name="object 189"/>
          <p:cNvSpPr/>
          <p:nvPr/>
        </p:nvSpPr>
        <p:spPr>
          <a:xfrm>
            <a:off x="2634344" y="1720468"/>
            <a:ext cx="984534" cy="223758"/>
          </a:xfrm>
          <a:custGeom>
            <a:avLst/>
            <a:gdLst/>
            <a:ahLst/>
            <a:cxnLst/>
            <a:rect l="l" t="t" r="r" b="b"/>
            <a:pathLst>
              <a:path w="1075689" h="244475">
                <a:moveTo>
                  <a:pt x="0" y="244042"/>
                </a:moveTo>
                <a:lnTo>
                  <a:pt x="1075312" y="244042"/>
                </a:lnTo>
                <a:lnTo>
                  <a:pt x="1075312" y="0"/>
                </a:lnTo>
                <a:lnTo>
                  <a:pt x="0" y="0"/>
                </a:lnTo>
                <a:lnTo>
                  <a:pt x="0" y="244042"/>
                </a:lnTo>
                <a:close/>
              </a:path>
            </a:pathLst>
          </a:custGeom>
          <a:solidFill>
            <a:srgbClr val="0000FF"/>
          </a:solidFill>
        </p:spPr>
        <p:txBody>
          <a:bodyPr wrap="square" lIns="0" tIns="0" rIns="0" bIns="0" rtlCol="0"/>
          <a:lstStyle/>
          <a:p>
            <a:endParaRPr sz="1647"/>
          </a:p>
        </p:txBody>
      </p:sp>
      <p:sp>
        <p:nvSpPr>
          <p:cNvPr id="190" name="object 190"/>
          <p:cNvSpPr/>
          <p:nvPr/>
        </p:nvSpPr>
        <p:spPr>
          <a:xfrm>
            <a:off x="2634344" y="1720468"/>
            <a:ext cx="984534" cy="223758"/>
          </a:xfrm>
          <a:custGeom>
            <a:avLst/>
            <a:gdLst/>
            <a:ahLst/>
            <a:cxnLst/>
            <a:rect l="l" t="t" r="r" b="b"/>
            <a:pathLst>
              <a:path w="1075689" h="244475">
                <a:moveTo>
                  <a:pt x="0" y="244042"/>
                </a:moveTo>
                <a:lnTo>
                  <a:pt x="1075312" y="244042"/>
                </a:lnTo>
                <a:lnTo>
                  <a:pt x="1075312" y="0"/>
                </a:lnTo>
                <a:lnTo>
                  <a:pt x="0" y="0"/>
                </a:lnTo>
                <a:lnTo>
                  <a:pt x="0" y="244042"/>
                </a:lnTo>
                <a:close/>
              </a:path>
            </a:pathLst>
          </a:custGeom>
          <a:ln w="12044">
            <a:solidFill>
              <a:srgbClr val="000000"/>
            </a:solidFill>
          </a:ln>
        </p:spPr>
        <p:txBody>
          <a:bodyPr wrap="square" lIns="0" tIns="0" rIns="0" bIns="0" rtlCol="0"/>
          <a:lstStyle/>
          <a:p>
            <a:endParaRPr sz="1647"/>
          </a:p>
        </p:txBody>
      </p:sp>
      <p:sp>
        <p:nvSpPr>
          <p:cNvPr id="191" name="object 191"/>
          <p:cNvSpPr txBox="1"/>
          <p:nvPr/>
        </p:nvSpPr>
        <p:spPr>
          <a:xfrm>
            <a:off x="2515507" y="1136443"/>
            <a:ext cx="5476541" cy="784767"/>
          </a:xfrm>
          <a:prstGeom prst="rect">
            <a:avLst/>
          </a:prstGeom>
        </p:spPr>
        <p:txBody>
          <a:bodyPr vert="horz" wrap="square" lIns="0" tIns="0" rIns="0" bIns="0" rtlCol="0">
            <a:spAutoFit/>
          </a:bodyPr>
          <a:lstStyle/>
          <a:p>
            <a:pPr marL="329553" indent="-317928">
              <a:buClr>
                <a:srgbClr val="FB0028"/>
              </a:buClr>
              <a:buFont typeface="Wingdings"/>
              <a:buChar char=""/>
              <a:tabLst>
                <a:tab pos="330133" algn="l"/>
              </a:tabLst>
            </a:pPr>
            <a:r>
              <a:rPr sz="2197" b="1" spc="-5" dirty="0">
                <a:latin typeface="Times New Roman"/>
                <a:cs typeface="Times New Roman"/>
              </a:rPr>
              <a:t>Cache</a:t>
            </a:r>
            <a:r>
              <a:rPr sz="2197" b="1" spc="-5" dirty="0">
                <a:latin typeface="宋体"/>
                <a:cs typeface="宋体"/>
              </a:rPr>
              <a:t>举例：</a:t>
            </a:r>
            <a:r>
              <a:rPr sz="2197" b="1" spc="-41" dirty="0">
                <a:latin typeface="宋体"/>
                <a:cs typeface="宋体"/>
              </a:rPr>
              <a:t> </a:t>
            </a:r>
            <a:r>
              <a:rPr sz="2197" b="1" dirty="0">
                <a:latin typeface="宋体"/>
                <a:cs typeface="宋体"/>
              </a:rPr>
              <a:t>2路组相联</a:t>
            </a:r>
            <a:r>
              <a:rPr sz="2197" b="1" dirty="0">
                <a:latin typeface="Times New Roman"/>
                <a:cs typeface="Times New Roman"/>
              </a:rPr>
              <a:t>Cache</a:t>
            </a:r>
            <a:r>
              <a:rPr sz="2197" b="1" dirty="0">
                <a:latin typeface="宋体"/>
                <a:cs typeface="宋体"/>
              </a:rPr>
              <a:t>的地址机构</a:t>
            </a:r>
            <a:endParaRPr sz="2197" dirty="0">
              <a:latin typeface="宋体"/>
              <a:cs typeface="宋体"/>
            </a:endParaRPr>
          </a:p>
          <a:p>
            <a:pPr marL="208076">
              <a:spcBef>
                <a:spcPts val="1977"/>
              </a:spcBef>
              <a:tabLst>
                <a:tab pos="1196733" algn="l"/>
                <a:tab pos="1855256" algn="l"/>
              </a:tabLst>
            </a:pPr>
            <a:r>
              <a:rPr sz="1236" b="1" spc="19" dirty="0">
                <a:solidFill>
                  <a:srgbClr val="FFFFFF"/>
                </a:solidFill>
                <a:latin typeface="宋体"/>
                <a:cs typeface="宋体"/>
              </a:rPr>
              <a:t>组内块地址	</a:t>
            </a:r>
            <a:r>
              <a:rPr sz="1236" b="1" spc="14" dirty="0">
                <a:solidFill>
                  <a:srgbClr val="FFFFFF"/>
                </a:solidFill>
                <a:latin typeface="宋体"/>
                <a:cs typeface="宋体"/>
              </a:rPr>
              <a:t>组地址	</a:t>
            </a:r>
            <a:r>
              <a:rPr sz="1236" b="1" spc="23" dirty="0">
                <a:solidFill>
                  <a:srgbClr val="FFFFFF"/>
                </a:solidFill>
                <a:latin typeface="宋体"/>
                <a:cs typeface="宋体"/>
              </a:rPr>
              <a:t>块内地址</a:t>
            </a:r>
            <a:endParaRPr sz="1236" dirty="0">
              <a:latin typeface="宋体"/>
              <a:cs typeface="宋体"/>
            </a:endParaRPr>
          </a:p>
        </p:txBody>
      </p:sp>
      <p:sp>
        <p:nvSpPr>
          <p:cNvPr id="192" name="object 192"/>
          <p:cNvSpPr/>
          <p:nvPr/>
        </p:nvSpPr>
        <p:spPr>
          <a:xfrm>
            <a:off x="3305302" y="1943828"/>
            <a:ext cx="671854" cy="1118208"/>
          </a:xfrm>
          <a:custGeom>
            <a:avLst/>
            <a:gdLst/>
            <a:ahLst/>
            <a:cxnLst/>
            <a:rect l="l" t="t" r="r" b="b"/>
            <a:pathLst>
              <a:path w="734060" h="1221739">
                <a:moveTo>
                  <a:pt x="0" y="1221243"/>
                </a:moveTo>
                <a:lnTo>
                  <a:pt x="0" y="488532"/>
                </a:lnTo>
                <a:lnTo>
                  <a:pt x="733527" y="488532"/>
                </a:lnTo>
                <a:lnTo>
                  <a:pt x="733527" y="0"/>
                </a:lnTo>
              </a:path>
            </a:pathLst>
          </a:custGeom>
          <a:ln w="21519">
            <a:solidFill>
              <a:srgbClr val="339966"/>
            </a:solidFill>
          </a:ln>
        </p:spPr>
        <p:txBody>
          <a:bodyPr wrap="square" lIns="0" tIns="0" rIns="0" bIns="0" rtlCol="0"/>
          <a:lstStyle/>
          <a:p>
            <a:endParaRPr sz="1647"/>
          </a:p>
        </p:txBody>
      </p:sp>
      <p:sp>
        <p:nvSpPr>
          <p:cNvPr id="193" name="object 193"/>
          <p:cNvSpPr/>
          <p:nvPr/>
        </p:nvSpPr>
        <p:spPr>
          <a:xfrm>
            <a:off x="3081905" y="1943828"/>
            <a:ext cx="223758" cy="1721481"/>
          </a:xfrm>
          <a:custGeom>
            <a:avLst/>
            <a:gdLst/>
            <a:ahLst/>
            <a:cxnLst/>
            <a:rect l="l" t="t" r="r" b="b"/>
            <a:pathLst>
              <a:path w="244475" h="1880870">
                <a:moveTo>
                  <a:pt x="0" y="0"/>
                </a:moveTo>
                <a:lnTo>
                  <a:pt x="0" y="1880426"/>
                </a:lnTo>
                <a:lnTo>
                  <a:pt x="244078" y="1880426"/>
                </a:lnTo>
              </a:path>
            </a:pathLst>
          </a:custGeom>
          <a:ln w="21522">
            <a:solidFill>
              <a:srgbClr val="0000FF"/>
            </a:solidFill>
          </a:ln>
        </p:spPr>
        <p:txBody>
          <a:bodyPr wrap="square" lIns="0" tIns="0" rIns="0" bIns="0" rtlCol="0"/>
          <a:lstStyle/>
          <a:p>
            <a:endParaRPr sz="1647"/>
          </a:p>
        </p:txBody>
      </p:sp>
      <p:sp>
        <p:nvSpPr>
          <p:cNvPr id="194" name="object 194"/>
          <p:cNvSpPr/>
          <p:nvPr/>
        </p:nvSpPr>
        <p:spPr>
          <a:xfrm>
            <a:off x="2858132" y="1943829"/>
            <a:ext cx="1790061" cy="2391591"/>
          </a:xfrm>
          <a:custGeom>
            <a:avLst/>
            <a:gdLst/>
            <a:ahLst/>
            <a:cxnLst/>
            <a:rect l="l" t="t" r="r" b="b"/>
            <a:pathLst>
              <a:path w="1955800" h="2613025">
                <a:moveTo>
                  <a:pt x="1955245" y="0"/>
                </a:moveTo>
                <a:lnTo>
                  <a:pt x="1955245" y="245901"/>
                </a:lnTo>
                <a:lnTo>
                  <a:pt x="0" y="245901"/>
                </a:lnTo>
                <a:lnTo>
                  <a:pt x="0" y="2612966"/>
                </a:lnTo>
                <a:lnTo>
                  <a:pt x="488570" y="2612966"/>
                </a:lnTo>
              </a:path>
            </a:pathLst>
          </a:custGeom>
          <a:ln w="21517">
            <a:solidFill>
              <a:srgbClr val="FF0000"/>
            </a:solidFill>
          </a:ln>
        </p:spPr>
        <p:txBody>
          <a:bodyPr wrap="square" lIns="0" tIns="0" rIns="0" bIns="0" rtlCol="0"/>
          <a:lstStyle/>
          <a:p>
            <a:endParaRPr sz="1647"/>
          </a:p>
        </p:txBody>
      </p:sp>
      <p:sp>
        <p:nvSpPr>
          <p:cNvPr id="195" name="Rectangle 10">
            <a:extLst>
              <a:ext uri="{FF2B5EF4-FFF2-40B4-BE49-F238E27FC236}">
                <a16:creationId xmlns:a16="http://schemas.microsoft.com/office/drawing/2014/main" id="{EFBF621E-4766-4F50-AB4D-B8FDB56ED1D4}"/>
              </a:ext>
            </a:extLst>
          </p:cNvPr>
          <p:cNvSpPr>
            <a:spLocks noChangeArrowheads="1"/>
          </p:cNvSpPr>
          <p:nvPr/>
        </p:nvSpPr>
        <p:spPr bwMode="auto">
          <a:xfrm>
            <a:off x="2610642" y="1454790"/>
            <a:ext cx="248418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dirty="0">
                <a:latin typeface="Times New Roman" panose="02020603050405020304" pitchFamily="18" charset="0"/>
                <a:ea typeface="굴림" panose="020B0600000101010101" pitchFamily="34" charset="-127"/>
              </a:rPr>
              <a:t> </a:t>
            </a:r>
            <a:r>
              <a:rPr lang="en-US" altLang="ko-KR" sz="1600" dirty="0">
                <a:solidFill>
                  <a:schemeClr val="accent1"/>
                </a:solidFill>
                <a:latin typeface="Times New Roman" panose="02020603050405020304" pitchFamily="18" charset="0"/>
                <a:ea typeface="굴림" panose="020B0600000101010101" pitchFamily="34" charset="-127"/>
              </a:rPr>
              <a:t>TAG</a:t>
            </a:r>
            <a:r>
              <a:rPr lang="en-US" altLang="ko-KR" sz="1600" dirty="0">
                <a:latin typeface="Times New Roman" panose="02020603050405020304" pitchFamily="18" charset="0"/>
                <a:ea typeface="굴림" panose="020B0600000101010101" pitchFamily="34" charset="-127"/>
              </a:rPr>
              <a:t>        Index       </a:t>
            </a:r>
            <a:r>
              <a:rPr lang="en-US" altLang="ko-KR" sz="1600" dirty="0">
                <a:solidFill>
                  <a:srgbClr val="FF0000"/>
                </a:solidFill>
                <a:latin typeface="Times New Roman" panose="02020603050405020304" pitchFamily="18" charset="0"/>
                <a:ea typeface="굴림" panose="020B0600000101010101" pitchFamily="34" charset="-127"/>
              </a:rPr>
              <a:t>Data</a:t>
            </a:r>
          </a:p>
        </p:txBody>
      </p:sp>
    </p:spTree>
    <p:extLst>
      <p:ext uri="{BB962C8B-B14F-4D97-AF65-F5344CB8AC3E}">
        <p14:creationId xmlns:p14="http://schemas.microsoft.com/office/powerpoint/2010/main" val="2313290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2180" y="647986"/>
            <a:ext cx="4939523" cy="333425"/>
          </a:xfrm>
          <a:prstGeom prst="rect">
            <a:avLst/>
          </a:prstGeom>
        </p:spPr>
        <p:txBody>
          <a:bodyPr vert="horz" wrap="square" lIns="0" tIns="0" rIns="0" bIns="0" rtlCol="0" anchor="ctr">
            <a:spAutoFit/>
          </a:bodyPr>
          <a:lstStyle/>
          <a:p>
            <a:pPr marL="11625">
              <a:lnSpc>
                <a:spcPts val="2594"/>
              </a:lnSpc>
            </a:pPr>
            <a:r>
              <a:rPr sz="2471" spc="-5" dirty="0" err="1">
                <a:solidFill>
                  <a:srgbClr val="C00000"/>
                </a:solidFill>
                <a:latin typeface="黑体"/>
                <a:cs typeface="黑体"/>
              </a:rPr>
              <a:t>Cache与主存之间的映射</a:t>
            </a:r>
            <a:r>
              <a:rPr sz="2471" spc="-5" dirty="0">
                <a:solidFill>
                  <a:srgbClr val="C00000"/>
                </a:solidFill>
                <a:latin typeface="黑体"/>
                <a:cs typeface="黑体"/>
              </a:rPr>
              <a:t> </a:t>
            </a:r>
            <a:r>
              <a:rPr sz="2471" spc="-9" dirty="0">
                <a:solidFill>
                  <a:srgbClr val="C00000"/>
                </a:solidFill>
                <a:latin typeface="宋体"/>
                <a:cs typeface="宋体"/>
              </a:rPr>
              <a:t>—</a:t>
            </a:r>
            <a:r>
              <a:rPr sz="2471" spc="27" dirty="0">
                <a:solidFill>
                  <a:srgbClr val="C00000"/>
                </a:solidFill>
                <a:latin typeface="宋体"/>
                <a:cs typeface="宋体"/>
              </a:rPr>
              <a:t> </a:t>
            </a:r>
            <a:r>
              <a:rPr sz="2471" dirty="0">
                <a:solidFill>
                  <a:srgbClr val="C00000"/>
                </a:solidFill>
                <a:latin typeface="黑体"/>
                <a:cs typeface="黑体"/>
              </a:rPr>
              <a:t>组相联</a:t>
            </a:r>
          </a:p>
        </p:txBody>
      </p:sp>
      <p:sp>
        <p:nvSpPr>
          <p:cNvPr id="3" name="object 3"/>
          <p:cNvSpPr/>
          <p:nvPr/>
        </p:nvSpPr>
        <p:spPr>
          <a:xfrm>
            <a:off x="2724640" y="1314404"/>
            <a:ext cx="2061592" cy="722533"/>
          </a:xfrm>
          <a:prstGeom prst="rect">
            <a:avLst/>
          </a:prstGeom>
          <a:blipFill>
            <a:blip r:embed="rId2" cstate="print"/>
            <a:stretch>
              <a:fillRect/>
            </a:stretch>
          </a:blipFill>
        </p:spPr>
        <p:txBody>
          <a:bodyPr wrap="square" lIns="0" tIns="0" rIns="0" bIns="0" rtlCol="0"/>
          <a:lstStyle/>
          <a:p>
            <a:endParaRPr sz="1647"/>
          </a:p>
        </p:txBody>
      </p:sp>
      <p:sp>
        <p:nvSpPr>
          <p:cNvPr id="4" name="object 4"/>
          <p:cNvSpPr/>
          <p:nvPr/>
        </p:nvSpPr>
        <p:spPr>
          <a:xfrm>
            <a:off x="4356620" y="1332535"/>
            <a:ext cx="520279" cy="722534"/>
          </a:xfrm>
          <a:prstGeom prst="rect">
            <a:avLst/>
          </a:prstGeom>
          <a:blipFill>
            <a:blip r:embed="rId3" cstate="print"/>
            <a:stretch>
              <a:fillRect/>
            </a:stretch>
          </a:blipFill>
        </p:spPr>
        <p:txBody>
          <a:bodyPr wrap="square" lIns="0" tIns="0" rIns="0" bIns="0" rtlCol="0"/>
          <a:lstStyle/>
          <a:p>
            <a:endParaRPr sz="1647"/>
          </a:p>
        </p:txBody>
      </p:sp>
      <p:sp>
        <p:nvSpPr>
          <p:cNvPr id="5" name="object 5"/>
          <p:cNvSpPr txBox="1"/>
          <p:nvPr/>
        </p:nvSpPr>
        <p:spPr>
          <a:xfrm>
            <a:off x="2915550" y="1428896"/>
            <a:ext cx="6259402" cy="4088170"/>
          </a:xfrm>
          <a:prstGeom prst="rect">
            <a:avLst/>
          </a:prstGeom>
        </p:spPr>
        <p:txBody>
          <a:bodyPr vert="horz" wrap="square" lIns="0" tIns="0" rIns="0" bIns="0" rtlCol="0">
            <a:spAutoFit/>
          </a:bodyPr>
          <a:lstStyle/>
          <a:p>
            <a:pPr marL="11625"/>
            <a:r>
              <a:rPr sz="2563" b="1" spc="-5" dirty="0">
                <a:latin typeface="宋体"/>
                <a:cs typeface="宋体"/>
              </a:rPr>
              <a:t>组相联映射</a:t>
            </a:r>
            <a:endParaRPr sz="2563">
              <a:latin typeface="宋体"/>
              <a:cs typeface="宋体"/>
            </a:endParaRPr>
          </a:p>
          <a:p>
            <a:pPr>
              <a:spcBef>
                <a:spcPts val="5"/>
              </a:spcBef>
            </a:pPr>
            <a:endParaRPr sz="2472">
              <a:latin typeface="Times New Roman"/>
              <a:cs typeface="Times New Roman"/>
            </a:endParaRPr>
          </a:p>
          <a:p>
            <a:pPr marL="11625">
              <a:spcBef>
                <a:spcPts val="5"/>
              </a:spcBef>
            </a:pPr>
            <a:r>
              <a:rPr sz="2197" dirty="0">
                <a:solidFill>
                  <a:srgbClr val="FF0000"/>
                </a:solidFill>
                <a:latin typeface="Wingdings"/>
                <a:cs typeface="Wingdings"/>
              </a:rPr>
              <a:t></a:t>
            </a:r>
            <a:r>
              <a:rPr sz="2197" b="1" dirty="0">
                <a:latin typeface="华文细黑"/>
                <a:cs typeface="华文细黑"/>
              </a:rPr>
              <a:t>组相联映射是直接映射和全相联映射的折衷</a:t>
            </a:r>
            <a:endParaRPr sz="2197">
              <a:latin typeface="华文细黑"/>
              <a:cs typeface="华文细黑"/>
            </a:endParaRPr>
          </a:p>
          <a:p>
            <a:pPr marL="272011" marR="4649" indent="-260968">
              <a:lnSpc>
                <a:spcPct val="140100"/>
              </a:lnSpc>
              <a:spcBef>
                <a:spcPts val="1579"/>
              </a:spcBef>
            </a:pPr>
            <a:r>
              <a:rPr sz="2197" spc="91" dirty="0">
                <a:solidFill>
                  <a:srgbClr val="FF0000"/>
                </a:solidFill>
                <a:latin typeface="Wingdings"/>
                <a:cs typeface="Wingdings"/>
              </a:rPr>
              <a:t></a:t>
            </a:r>
            <a:r>
              <a:rPr sz="2197" b="1" dirty="0">
                <a:latin typeface="华文细黑"/>
                <a:cs typeface="华文细黑"/>
              </a:rPr>
              <a:t>主存块</a:t>
            </a:r>
            <a:r>
              <a:rPr sz="2197" b="1" spc="-5" dirty="0">
                <a:latin typeface="华文细黑"/>
                <a:cs typeface="华文细黑"/>
              </a:rPr>
              <a:t>与</a:t>
            </a:r>
            <a:r>
              <a:rPr sz="2197" b="1" spc="-14" dirty="0">
                <a:latin typeface="华文细黑"/>
                <a:cs typeface="华文细黑"/>
              </a:rPr>
              <a:t>C</a:t>
            </a:r>
            <a:r>
              <a:rPr sz="2197" b="1" spc="-5" dirty="0">
                <a:latin typeface="华文细黑"/>
                <a:cs typeface="华文细黑"/>
              </a:rPr>
              <a:t>ache组之间是一一对应关系，好似直</a:t>
            </a:r>
            <a:r>
              <a:rPr sz="2197" b="1" dirty="0">
                <a:latin typeface="华文细黑"/>
                <a:cs typeface="华文细黑"/>
              </a:rPr>
              <a:t>接映射</a:t>
            </a:r>
            <a:r>
              <a:rPr sz="2197" b="1" spc="-5" dirty="0">
                <a:latin typeface="华文细黑"/>
                <a:cs typeface="华文细黑"/>
              </a:rPr>
              <a:t>方式，简化了实现</a:t>
            </a:r>
            <a:endParaRPr sz="2197">
              <a:latin typeface="华文细黑"/>
              <a:cs typeface="华文细黑"/>
            </a:endParaRPr>
          </a:p>
          <a:p>
            <a:pPr marL="272011" marR="4649" indent="-260968">
              <a:lnSpc>
                <a:spcPct val="140100"/>
              </a:lnSpc>
              <a:spcBef>
                <a:spcPts val="1579"/>
              </a:spcBef>
            </a:pPr>
            <a:r>
              <a:rPr sz="2197" spc="91" dirty="0">
                <a:solidFill>
                  <a:srgbClr val="FF0000"/>
                </a:solidFill>
                <a:latin typeface="Wingdings"/>
                <a:cs typeface="Wingdings"/>
              </a:rPr>
              <a:t></a:t>
            </a:r>
            <a:r>
              <a:rPr sz="2197" b="1" dirty="0">
                <a:latin typeface="华文细黑"/>
                <a:cs typeface="华文细黑"/>
              </a:rPr>
              <a:t>主存块</a:t>
            </a:r>
            <a:r>
              <a:rPr sz="2197" b="1" spc="-5" dirty="0">
                <a:latin typeface="华文细黑"/>
                <a:cs typeface="华文细黑"/>
              </a:rPr>
              <a:t>与对应组中</a:t>
            </a:r>
            <a:r>
              <a:rPr sz="2197" b="1" dirty="0">
                <a:latin typeface="华文细黑"/>
                <a:cs typeface="华文细黑"/>
              </a:rPr>
              <a:t>的</a:t>
            </a:r>
            <a:r>
              <a:rPr sz="2197" b="1" spc="-5" dirty="0">
                <a:latin typeface="华文细黑"/>
                <a:cs typeface="华文细黑"/>
              </a:rPr>
              <a:t>Ca</a:t>
            </a:r>
            <a:r>
              <a:rPr sz="2197" b="1" spc="-14" dirty="0">
                <a:latin typeface="华文细黑"/>
                <a:cs typeface="华文细黑"/>
              </a:rPr>
              <a:t>c</a:t>
            </a:r>
            <a:r>
              <a:rPr sz="2197" b="1" spc="-5" dirty="0">
                <a:latin typeface="华文细黑"/>
                <a:cs typeface="华文细黑"/>
              </a:rPr>
              <a:t>he块是任意对应关系，</a:t>
            </a:r>
            <a:r>
              <a:rPr sz="2197" b="1" dirty="0">
                <a:latin typeface="华文细黑"/>
                <a:cs typeface="华文细黑"/>
              </a:rPr>
              <a:t>好似全</a:t>
            </a:r>
            <a:r>
              <a:rPr sz="2197" b="1" spc="-5" dirty="0">
                <a:latin typeface="华文细黑"/>
                <a:cs typeface="华文细黑"/>
              </a:rPr>
              <a:t>相联映射方式，体现了一定的灵活性</a:t>
            </a:r>
            <a:endParaRPr sz="2197">
              <a:latin typeface="华文细黑"/>
              <a:cs typeface="华文细黑"/>
            </a:endParaRPr>
          </a:p>
          <a:p>
            <a:pPr marL="11625">
              <a:spcBef>
                <a:spcPts val="2636"/>
              </a:spcBef>
            </a:pPr>
            <a:r>
              <a:rPr sz="2197" dirty="0">
                <a:solidFill>
                  <a:srgbClr val="FF0000"/>
                </a:solidFill>
                <a:latin typeface="Wingdings"/>
                <a:cs typeface="Wingdings"/>
              </a:rPr>
              <a:t></a:t>
            </a:r>
            <a:r>
              <a:rPr sz="2197" b="1" dirty="0">
                <a:latin typeface="华文细黑"/>
                <a:cs typeface="华文细黑"/>
              </a:rPr>
              <a:t>组相联映射兼顾了实现成本和灵活性</a:t>
            </a:r>
            <a:endParaRPr sz="2197">
              <a:latin typeface="华文细黑"/>
              <a:cs typeface="华文细黑"/>
            </a:endParaRPr>
          </a:p>
        </p:txBody>
      </p:sp>
    </p:spTree>
    <p:extLst>
      <p:ext uri="{BB962C8B-B14F-4D97-AF65-F5344CB8AC3E}">
        <p14:creationId xmlns:p14="http://schemas.microsoft.com/office/powerpoint/2010/main" val="2834935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64"/>
          <p:cNvSpPr>
            <a:spLocks noGrp="1" noChangeArrowheads="1"/>
          </p:cNvSpPr>
          <p:nvPr>
            <p:ph type="title"/>
          </p:nvPr>
        </p:nvSpPr>
        <p:spPr>
          <a:xfrm>
            <a:off x="838200" y="365126"/>
            <a:ext cx="10515600" cy="515408"/>
          </a:xfrm>
        </p:spPr>
        <p:txBody>
          <a:bodyPr>
            <a:normAutofit fontScale="90000"/>
          </a:bodyPr>
          <a:lstStyle/>
          <a:p>
            <a:pPr eaLnBrk="1" hangingPunct="1"/>
            <a:r>
              <a:rPr lang="en-US" altLang="zh-CN" dirty="0"/>
              <a:t>Associativity Example</a:t>
            </a:r>
            <a:endParaRPr lang="en-AU" altLang="zh-CN" dirty="0">
              <a:ea typeface="宋体" panose="02010600030101010101" pitchFamily="2" charset="-122"/>
            </a:endParaRPr>
          </a:p>
        </p:txBody>
      </p:sp>
      <p:sp>
        <p:nvSpPr>
          <p:cNvPr id="46084" name="Rectangle 65"/>
          <p:cNvSpPr>
            <a:spLocks noGrp="1" noChangeArrowheads="1"/>
          </p:cNvSpPr>
          <p:nvPr>
            <p:ph type="body" idx="1"/>
          </p:nvPr>
        </p:nvSpPr>
        <p:spPr>
          <a:xfrm>
            <a:off x="749300" y="990601"/>
            <a:ext cx="8270875" cy="2808287"/>
          </a:xfrm>
        </p:spPr>
        <p:txBody>
          <a:bodyPr>
            <a:normAutofit/>
          </a:bodyPr>
          <a:lstStyle/>
          <a:p>
            <a:pPr eaLnBrk="1" hangingPunct="1"/>
            <a:r>
              <a:rPr lang="en-US" altLang="zh-CN" sz="3200" dirty="0"/>
              <a:t>Compare 4-block caches</a:t>
            </a:r>
          </a:p>
          <a:p>
            <a:pPr lvl="1" eaLnBrk="1" hangingPunct="1"/>
            <a:r>
              <a:rPr lang="en-US" altLang="zh-CN" sz="2800" dirty="0"/>
              <a:t>Direct mapped, 2-way set associative,</a:t>
            </a:r>
            <a:br>
              <a:rPr lang="en-US" altLang="zh-CN" sz="2800" dirty="0"/>
            </a:br>
            <a:r>
              <a:rPr lang="en-US" altLang="zh-CN" sz="2800" dirty="0"/>
              <a:t>fully associative</a:t>
            </a:r>
          </a:p>
          <a:p>
            <a:pPr lvl="1" eaLnBrk="1" hangingPunct="1"/>
            <a:r>
              <a:rPr lang="en-US" altLang="zh-CN" sz="2800" dirty="0"/>
              <a:t>Block access sequence: 0, 8, 0, 6, 8</a:t>
            </a:r>
          </a:p>
          <a:p>
            <a:pPr eaLnBrk="1" hangingPunct="1">
              <a:spcBef>
                <a:spcPct val="50000"/>
              </a:spcBef>
            </a:pPr>
            <a:r>
              <a:rPr lang="en-US" altLang="zh-CN" sz="3200" dirty="0"/>
              <a:t>Direct mapped</a:t>
            </a:r>
          </a:p>
        </p:txBody>
      </p:sp>
      <p:graphicFrame>
        <p:nvGraphicFramePr>
          <p:cNvPr id="304132" name="Group 4"/>
          <p:cNvGraphicFramePr>
            <a:graphicFrameLocks noGrp="1"/>
          </p:cNvGraphicFramePr>
          <p:nvPr/>
        </p:nvGraphicFramePr>
        <p:xfrm>
          <a:off x="2782888" y="4078289"/>
          <a:ext cx="6985000" cy="1655759"/>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7">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index</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content after access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3</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Mem[0]</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Mem[0]</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Mem[6]</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2" name="图片 1"/>
          <p:cNvPicPr>
            <a:picLocks noChangeAspect="1"/>
          </p:cNvPicPr>
          <p:nvPr/>
        </p:nvPicPr>
        <p:blipFill>
          <a:blip r:embed="rId3"/>
          <a:stretch>
            <a:fillRect/>
          </a:stretch>
        </p:blipFill>
        <p:spPr>
          <a:xfrm>
            <a:off x="7272525" y="711200"/>
            <a:ext cx="4626184" cy="1797911"/>
          </a:xfrm>
          <a:prstGeom prst="rect">
            <a:avLst/>
          </a:prstGeom>
        </p:spPr>
      </p:pic>
    </p:spTree>
    <p:extLst>
      <p:ext uri="{BB962C8B-B14F-4D97-AF65-F5344CB8AC3E}">
        <p14:creationId xmlns:p14="http://schemas.microsoft.com/office/powerpoint/2010/main" val="238678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260" y="618688"/>
            <a:ext cx="6075308" cy="307777"/>
          </a:xfrm>
          <a:prstGeom prst="rect">
            <a:avLst/>
          </a:prstGeom>
        </p:spPr>
        <p:txBody>
          <a:bodyPr vert="horz" wrap="square" lIns="0" tIns="0" rIns="0" bIns="0" rtlCol="0" anchor="ctr">
            <a:spAutoFit/>
          </a:bodyPr>
          <a:lstStyle/>
          <a:p>
            <a:pPr marL="10541">
              <a:lnSpc>
                <a:spcPts val="2357"/>
              </a:lnSpc>
            </a:pPr>
            <a:r>
              <a:rPr sz="2656" dirty="0" err="1">
                <a:solidFill>
                  <a:srgbClr val="FF0000"/>
                </a:solidFill>
                <a:latin typeface="黑体"/>
                <a:cs typeface="黑体"/>
              </a:rPr>
              <a:t>高速缓冲存储器</a:t>
            </a:r>
            <a:r>
              <a:rPr sz="2656" dirty="0">
                <a:solidFill>
                  <a:srgbClr val="FF0000"/>
                </a:solidFill>
                <a:latin typeface="黑体"/>
                <a:cs typeface="黑体"/>
              </a:rPr>
              <a:t>(Cache)的原理</a:t>
            </a:r>
          </a:p>
        </p:txBody>
      </p:sp>
      <p:sp>
        <p:nvSpPr>
          <p:cNvPr id="9" name="object 9"/>
          <p:cNvSpPr txBox="1">
            <a:spLocks noGrp="1"/>
          </p:cNvSpPr>
          <p:nvPr>
            <p:ph type="sldNum" sz="quarter" idx="12"/>
          </p:nvPr>
        </p:nvSpPr>
        <p:spPr>
          <a:xfrm>
            <a:off x="8322189" y="6233847"/>
            <a:ext cx="2122954" cy="257544"/>
          </a:xfrm>
          <a:prstGeom prst="rect">
            <a:avLst/>
          </a:prstGeom>
        </p:spPr>
        <p:txBody>
          <a:bodyPr vert="horz" wrap="square" lIns="80682" tIns="40341" rIns="80682" bIns="40341" rtlCol="0" anchor="ctr">
            <a:spAutoFit/>
          </a:bodyPr>
          <a:lstStyle>
            <a:defPPr>
              <a:defRPr lang="zh-CN"/>
            </a:defPPr>
            <a:lvl1pPr marL="0" algn="r" defTabSz="806867" rtl="0" eaLnBrk="1" latinLnBrk="0" hangingPunct="1">
              <a:defRPr sz="929" kern="1200">
                <a:solidFill>
                  <a:schemeClr val="tx1">
                    <a:tint val="75000"/>
                  </a:schemeClr>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a:lstStyle>
          <a:p>
            <a:pPr marL="22413">
              <a:lnSpc>
                <a:spcPts val="1452"/>
              </a:lnSpc>
            </a:pPr>
            <a:fld id="{81D60167-4931-47E6-BA6A-407CBD079E47}" type="slidenum">
              <a:rPr lang="en-US" altLang="zh-CN" spc="-4"/>
              <a:pPr marL="22413">
                <a:lnSpc>
                  <a:spcPts val="1452"/>
                </a:lnSpc>
              </a:pPr>
              <a:t>6</a:t>
            </a:fld>
            <a:endParaRPr spc="-4" dirty="0"/>
          </a:p>
        </p:txBody>
      </p:sp>
      <p:graphicFrame>
        <p:nvGraphicFramePr>
          <p:cNvPr id="3" name="object 3"/>
          <p:cNvGraphicFramePr>
            <a:graphicFrameLocks noGrp="1"/>
          </p:cNvGraphicFramePr>
          <p:nvPr/>
        </p:nvGraphicFramePr>
        <p:xfrm>
          <a:off x="3879881" y="3331078"/>
          <a:ext cx="2802282" cy="2267159"/>
        </p:xfrm>
        <a:graphic>
          <a:graphicData uri="http://schemas.openxmlformats.org/drawingml/2006/table">
            <a:tbl>
              <a:tblPr firstRow="1" bandRow="1">
                <a:tableStyleId>{2D5ABB26-0587-4C30-8999-92F81FD0307C}</a:tableStyleId>
              </a:tblPr>
              <a:tblGrid>
                <a:gridCol w="406966">
                  <a:extLst>
                    <a:ext uri="{9D8B030D-6E8A-4147-A177-3AD203B41FA5}">
                      <a16:colId xmlns:a16="http://schemas.microsoft.com/office/drawing/2014/main" val="20000"/>
                    </a:ext>
                  </a:extLst>
                </a:gridCol>
                <a:gridCol w="703574">
                  <a:extLst>
                    <a:ext uri="{9D8B030D-6E8A-4147-A177-3AD203B41FA5}">
                      <a16:colId xmlns:a16="http://schemas.microsoft.com/office/drawing/2014/main" val="20001"/>
                    </a:ext>
                  </a:extLst>
                </a:gridCol>
                <a:gridCol w="1691742">
                  <a:extLst>
                    <a:ext uri="{9D8B030D-6E8A-4147-A177-3AD203B41FA5}">
                      <a16:colId xmlns:a16="http://schemas.microsoft.com/office/drawing/2014/main" val="20002"/>
                    </a:ext>
                  </a:extLst>
                </a:gridCol>
              </a:tblGrid>
              <a:tr h="274789">
                <a:tc>
                  <a:txBody>
                    <a:bodyPr/>
                    <a:lstStyle/>
                    <a:p>
                      <a:pPr algn="ctr">
                        <a:lnSpc>
                          <a:spcPct val="100000"/>
                        </a:lnSpc>
                        <a:spcBef>
                          <a:spcPts val="105"/>
                        </a:spcBef>
                      </a:pPr>
                      <a:r>
                        <a:rPr sz="1700" dirty="0">
                          <a:solidFill>
                            <a:srgbClr val="0D0D0D"/>
                          </a:solidFill>
                          <a:latin typeface="Arial"/>
                          <a:cs typeface="Arial"/>
                        </a:rPr>
                        <a:t>v</a:t>
                      </a:r>
                      <a:endParaRPr sz="1700">
                        <a:latin typeface="Arial"/>
                        <a:cs typeface="Arial"/>
                      </a:endParaRPr>
                    </a:p>
                  </a:txBody>
                  <a:tcPr marL="0" marR="0" marT="11067" marB="0">
                    <a:lnL w="12700">
                      <a:solidFill>
                        <a:srgbClr val="000000"/>
                      </a:solidFill>
                      <a:prstDash val="solid"/>
                    </a:lnL>
                    <a:lnR w="31750">
                      <a:solidFill>
                        <a:srgbClr val="000000"/>
                      </a:solidFill>
                      <a:prstDash val="solid"/>
                    </a:lnR>
                    <a:lnT w="12700">
                      <a:solidFill>
                        <a:srgbClr val="000000"/>
                      </a:solidFill>
                      <a:prstDash val="solid"/>
                    </a:lnT>
                    <a:lnB w="12700">
                      <a:solidFill>
                        <a:srgbClr val="000000"/>
                      </a:solidFill>
                      <a:prstDash val="solid"/>
                    </a:lnB>
                    <a:solidFill>
                      <a:srgbClr val="F2F2F2"/>
                    </a:solidFill>
                  </a:tcPr>
                </a:tc>
                <a:tc>
                  <a:txBody>
                    <a:bodyPr/>
                    <a:lstStyle/>
                    <a:p>
                      <a:pPr marR="186055" algn="r">
                        <a:lnSpc>
                          <a:spcPct val="100000"/>
                        </a:lnSpc>
                        <a:spcBef>
                          <a:spcPts val="105"/>
                        </a:spcBef>
                      </a:pPr>
                      <a:r>
                        <a:rPr sz="1700" dirty="0">
                          <a:solidFill>
                            <a:srgbClr val="FFFF00"/>
                          </a:solidFill>
                          <a:latin typeface="Arial"/>
                          <a:cs typeface="Arial"/>
                        </a:rPr>
                        <a:t>Tag</a:t>
                      </a:r>
                      <a:endParaRPr sz="1700">
                        <a:latin typeface="Arial"/>
                        <a:cs typeface="Arial"/>
                      </a:endParaRPr>
                    </a:p>
                  </a:txBody>
                  <a:tcPr marL="0" marR="0" marT="11067" marB="0">
                    <a:lnL w="317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63DE8"/>
                    </a:solidFill>
                  </a:tcPr>
                </a:tc>
                <a:tc rowSpan="2">
                  <a:txBody>
                    <a:bodyPr/>
                    <a:lstStyle/>
                    <a:p>
                      <a:pPr marL="405130">
                        <a:lnSpc>
                          <a:spcPct val="100000"/>
                        </a:lnSpc>
                        <a:spcBef>
                          <a:spcPts val="1190"/>
                        </a:spcBef>
                      </a:pPr>
                      <a:r>
                        <a:rPr sz="1700" spc="-5" dirty="0">
                          <a:latin typeface="Arial"/>
                          <a:cs typeface="Arial"/>
                        </a:rPr>
                        <a:t>Data</a:t>
                      </a:r>
                      <a:r>
                        <a:rPr sz="1700" spc="-70" dirty="0">
                          <a:latin typeface="Arial"/>
                          <a:cs typeface="Arial"/>
                        </a:rPr>
                        <a:t> </a:t>
                      </a:r>
                      <a:r>
                        <a:rPr sz="1700" spc="-5" dirty="0">
                          <a:latin typeface="Arial"/>
                          <a:cs typeface="Arial"/>
                        </a:rPr>
                        <a:t>Block</a:t>
                      </a:r>
                      <a:endParaRPr sz="1700">
                        <a:latin typeface="Arial"/>
                        <a:cs typeface="Arial"/>
                      </a:endParaRPr>
                    </a:p>
                  </a:txBody>
                  <a:tcPr marL="0" marR="0" marT="125432"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26416">
                      <a:solidFill>
                        <a:srgbClr val="000000"/>
                      </a:solidFill>
                      <a:prstDash val="solid"/>
                    </a:lnB>
                  </a:tcPr>
                </a:tc>
                <a:extLst>
                  <a:ext uri="{0D108BD9-81ED-4DB2-BD59-A6C34878D82A}">
                    <a16:rowId xmlns:a16="http://schemas.microsoft.com/office/drawing/2014/main" val="10000"/>
                  </a:ext>
                </a:extLst>
              </a:tr>
              <a:tr h="270994">
                <a:tc gridSpan="2">
                  <a:txBody>
                    <a:bodyPr/>
                    <a:lstStyle/>
                    <a:p>
                      <a:endParaRPr sz="1700">
                        <a:latin typeface="Arial"/>
                        <a:cs typeface="Arial"/>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vMerge="1">
                  <a:txBody>
                    <a:bodyPr/>
                    <a:lstStyle/>
                    <a:p>
                      <a:endParaRPr/>
                    </a:p>
                  </a:txBody>
                  <a:tcPr marL="0" marR="0" marT="151130" marB="0">
                    <a:lnR w="12700">
                      <a:solidFill>
                        <a:srgbClr val="000000"/>
                      </a:solidFill>
                      <a:prstDash val="solid"/>
                    </a:lnR>
                    <a:lnT w="12700">
                      <a:solidFill>
                        <a:srgbClr val="000000"/>
                      </a:solidFill>
                      <a:prstDash val="solid"/>
                    </a:lnT>
                    <a:lnB w="26416">
                      <a:solidFill>
                        <a:srgbClr val="000000"/>
                      </a:solidFill>
                      <a:prstDash val="solid"/>
                    </a:lnB>
                  </a:tcPr>
                </a:tc>
                <a:extLst>
                  <a:ext uri="{0D108BD9-81ED-4DB2-BD59-A6C34878D82A}">
                    <a16:rowId xmlns:a16="http://schemas.microsoft.com/office/drawing/2014/main" val="10001"/>
                  </a:ext>
                </a:extLst>
              </a:tr>
              <a:tr h="262774">
                <a:tc>
                  <a:txBody>
                    <a:bodyPr/>
                    <a:lstStyle/>
                    <a:p>
                      <a:pPr algn="ctr">
                        <a:lnSpc>
                          <a:spcPts val="2395"/>
                        </a:lnSpc>
                      </a:pPr>
                      <a:r>
                        <a:rPr sz="1700" dirty="0">
                          <a:solidFill>
                            <a:srgbClr val="0D0D0D"/>
                          </a:solidFill>
                          <a:latin typeface="Arial"/>
                          <a:cs typeface="Arial"/>
                        </a:rPr>
                        <a:t>v</a:t>
                      </a:r>
                      <a:endParaRPr sz="1700">
                        <a:latin typeface="Arial"/>
                        <a:cs typeface="Arial"/>
                      </a:endParaRPr>
                    </a:p>
                  </a:txBody>
                  <a:tcPr marL="0" marR="0" marT="0" marB="0">
                    <a:lnL w="12700">
                      <a:solidFill>
                        <a:srgbClr val="000000"/>
                      </a:solidFill>
                      <a:prstDash val="solid"/>
                    </a:lnL>
                    <a:lnR w="31750">
                      <a:solidFill>
                        <a:srgbClr val="000000"/>
                      </a:solidFill>
                      <a:prstDash val="solid"/>
                    </a:lnR>
                    <a:lnT w="12700">
                      <a:solidFill>
                        <a:srgbClr val="000000"/>
                      </a:solidFill>
                      <a:prstDash val="solid"/>
                    </a:lnT>
                    <a:lnB w="12700">
                      <a:solidFill>
                        <a:srgbClr val="000000"/>
                      </a:solidFill>
                      <a:prstDash val="solid"/>
                    </a:lnB>
                    <a:solidFill>
                      <a:srgbClr val="F2F2F2"/>
                    </a:solidFill>
                  </a:tcPr>
                </a:tc>
                <a:tc>
                  <a:txBody>
                    <a:bodyPr/>
                    <a:lstStyle/>
                    <a:p>
                      <a:pPr marR="186055" algn="r">
                        <a:lnSpc>
                          <a:spcPts val="2395"/>
                        </a:lnSpc>
                      </a:pPr>
                      <a:r>
                        <a:rPr sz="1700" dirty="0">
                          <a:solidFill>
                            <a:srgbClr val="FFFF00"/>
                          </a:solidFill>
                          <a:latin typeface="Arial"/>
                          <a:cs typeface="Arial"/>
                        </a:rPr>
                        <a:t>Tag</a:t>
                      </a:r>
                      <a:endParaRPr sz="1700">
                        <a:latin typeface="Arial"/>
                        <a:cs typeface="Arial"/>
                      </a:endParaRPr>
                    </a:p>
                  </a:txBody>
                  <a:tcPr marL="0" marR="0" marT="0" marB="0">
                    <a:lnL w="317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63DE8"/>
                    </a:solidFill>
                  </a:tcPr>
                </a:tc>
                <a:tc rowSpan="2">
                  <a:txBody>
                    <a:bodyPr/>
                    <a:lstStyle/>
                    <a:p>
                      <a:pPr marL="398780">
                        <a:lnSpc>
                          <a:spcPct val="100000"/>
                        </a:lnSpc>
                        <a:spcBef>
                          <a:spcPts val="1250"/>
                        </a:spcBef>
                      </a:pPr>
                      <a:r>
                        <a:rPr sz="1700" spc="-5" dirty="0">
                          <a:latin typeface="Arial"/>
                          <a:cs typeface="Arial"/>
                        </a:rPr>
                        <a:t>Data</a:t>
                      </a:r>
                      <a:r>
                        <a:rPr sz="1700" spc="-70" dirty="0">
                          <a:latin typeface="Arial"/>
                          <a:cs typeface="Arial"/>
                        </a:rPr>
                        <a:t> </a:t>
                      </a:r>
                      <a:r>
                        <a:rPr sz="1700" spc="-5" dirty="0">
                          <a:latin typeface="Arial"/>
                          <a:cs typeface="Arial"/>
                        </a:rPr>
                        <a:t>Block</a:t>
                      </a:r>
                      <a:endParaRPr sz="1700">
                        <a:latin typeface="Arial"/>
                        <a:cs typeface="Arial"/>
                      </a:endParaRPr>
                    </a:p>
                  </a:txBody>
                  <a:tcPr marL="0" marR="0" marT="131756" marB="0">
                    <a:lnL w="12700">
                      <a:solidFill>
                        <a:srgbClr val="000000"/>
                      </a:solidFill>
                      <a:prstDash val="solid"/>
                    </a:lnL>
                    <a:lnR w="12700">
                      <a:solidFill>
                        <a:srgbClr val="000000"/>
                      </a:solidFill>
                      <a:prstDash val="solid"/>
                    </a:lnR>
                    <a:lnT w="26416">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18110">
                <a:tc gridSpan="2">
                  <a:txBody>
                    <a:bodyPr/>
                    <a:lstStyle/>
                    <a:p>
                      <a:endParaRPr sz="1700">
                        <a:latin typeface="Arial"/>
                        <a:cs typeface="Arial"/>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vMerge="1">
                  <a:txBody>
                    <a:bodyPr/>
                    <a:lstStyle/>
                    <a:p>
                      <a:endParaRPr/>
                    </a:p>
                  </a:txBody>
                  <a:tcPr marL="0" marR="0" marT="158750" marB="0">
                    <a:lnL w="12700">
                      <a:solidFill>
                        <a:srgbClr val="000000"/>
                      </a:solidFill>
                      <a:prstDash val="solid"/>
                    </a:lnL>
                    <a:lnR w="12700">
                      <a:solidFill>
                        <a:srgbClr val="000000"/>
                      </a:solidFill>
                      <a:prstDash val="solid"/>
                    </a:lnR>
                    <a:lnT w="26416">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4474">
                <a:tc>
                  <a:txBody>
                    <a:bodyPr/>
                    <a:lstStyle/>
                    <a:p>
                      <a:pPr algn="ctr">
                        <a:lnSpc>
                          <a:spcPct val="100000"/>
                        </a:lnSpc>
                        <a:spcBef>
                          <a:spcPts val="105"/>
                        </a:spcBef>
                      </a:pPr>
                      <a:r>
                        <a:rPr sz="1700" dirty="0">
                          <a:solidFill>
                            <a:srgbClr val="0D0D0D"/>
                          </a:solidFill>
                          <a:latin typeface="Arial"/>
                          <a:cs typeface="Arial"/>
                        </a:rPr>
                        <a:t>v</a:t>
                      </a:r>
                      <a:endParaRPr sz="1700">
                        <a:latin typeface="Arial"/>
                        <a:cs typeface="Arial"/>
                      </a:endParaRPr>
                    </a:p>
                  </a:txBody>
                  <a:tcPr marL="0" marR="0" marT="11067" marB="0">
                    <a:lnL w="12700">
                      <a:solidFill>
                        <a:srgbClr val="000000"/>
                      </a:solidFill>
                      <a:prstDash val="solid"/>
                    </a:lnL>
                    <a:lnR w="31750">
                      <a:solidFill>
                        <a:srgbClr val="000000"/>
                      </a:solidFill>
                      <a:prstDash val="solid"/>
                    </a:lnR>
                    <a:lnT w="12700">
                      <a:solidFill>
                        <a:srgbClr val="000000"/>
                      </a:solidFill>
                      <a:prstDash val="solid"/>
                    </a:lnT>
                    <a:lnB w="12700">
                      <a:solidFill>
                        <a:srgbClr val="000000"/>
                      </a:solidFill>
                      <a:prstDash val="solid"/>
                    </a:lnB>
                    <a:solidFill>
                      <a:srgbClr val="F2F2F2"/>
                    </a:solidFill>
                  </a:tcPr>
                </a:tc>
                <a:tc>
                  <a:txBody>
                    <a:bodyPr/>
                    <a:lstStyle/>
                    <a:p>
                      <a:pPr marR="186055" algn="r">
                        <a:lnSpc>
                          <a:spcPct val="100000"/>
                        </a:lnSpc>
                        <a:spcBef>
                          <a:spcPts val="105"/>
                        </a:spcBef>
                      </a:pPr>
                      <a:r>
                        <a:rPr sz="1700" dirty="0">
                          <a:solidFill>
                            <a:srgbClr val="FFFF00"/>
                          </a:solidFill>
                          <a:latin typeface="Arial"/>
                          <a:cs typeface="Arial"/>
                        </a:rPr>
                        <a:t>Tag</a:t>
                      </a:r>
                      <a:endParaRPr sz="1700">
                        <a:latin typeface="Arial"/>
                        <a:cs typeface="Arial"/>
                      </a:endParaRPr>
                    </a:p>
                  </a:txBody>
                  <a:tcPr marL="0" marR="0" marT="11067" marB="0">
                    <a:lnL w="317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63DE8"/>
                    </a:solidFill>
                  </a:tcPr>
                </a:tc>
                <a:tc rowSpan="2">
                  <a:txBody>
                    <a:bodyPr/>
                    <a:lstStyle/>
                    <a:p>
                      <a:pPr marL="398780">
                        <a:lnSpc>
                          <a:spcPct val="100000"/>
                        </a:lnSpc>
                        <a:spcBef>
                          <a:spcPts val="1195"/>
                        </a:spcBef>
                      </a:pPr>
                      <a:r>
                        <a:rPr sz="1700" spc="-5" dirty="0">
                          <a:latin typeface="Arial"/>
                          <a:cs typeface="Arial"/>
                        </a:rPr>
                        <a:t>Data</a:t>
                      </a:r>
                      <a:r>
                        <a:rPr sz="1700" spc="-70" dirty="0">
                          <a:latin typeface="Arial"/>
                          <a:cs typeface="Arial"/>
                        </a:rPr>
                        <a:t> </a:t>
                      </a:r>
                      <a:r>
                        <a:rPr sz="1700" spc="-5" dirty="0">
                          <a:latin typeface="Arial"/>
                          <a:cs typeface="Arial"/>
                        </a:rPr>
                        <a:t>Block</a:t>
                      </a:r>
                      <a:endParaRPr sz="1700">
                        <a:latin typeface="Arial"/>
                        <a:cs typeface="Arial"/>
                      </a:endParaRPr>
                    </a:p>
                  </a:txBody>
                  <a:tcPr marL="0" marR="0" marT="1259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2892">
                <a:tc gridSpan="2">
                  <a:txBody>
                    <a:bodyPr/>
                    <a:lstStyle/>
                    <a:p>
                      <a:endParaRPr sz="1700">
                        <a:latin typeface="Arial"/>
                        <a:cs typeface="Arial"/>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vMerge="1">
                  <a:txBody>
                    <a:bodyPr/>
                    <a:lstStyle/>
                    <a:p>
                      <a:endParaRPr/>
                    </a:p>
                  </a:txBody>
                  <a:tcPr marL="0" marR="0" marT="151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60876">
                <a:tc>
                  <a:txBody>
                    <a:bodyPr/>
                    <a:lstStyle/>
                    <a:p>
                      <a:pPr algn="ctr">
                        <a:lnSpc>
                          <a:spcPts val="2375"/>
                        </a:lnSpc>
                      </a:pPr>
                      <a:r>
                        <a:rPr sz="1700" dirty="0">
                          <a:solidFill>
                            <a:srgbClr val="0D0D0D"/>
                          </a:solidFill>
                          <a:latin typeface="Arial"/>
                          <a:cs typeface="Arial"/>
                        </a:rPr>
                        <a:t>v</a:t>
                      </a:r>
                      <a:endParaRPr sz="1700">
                        <a:latin typeface="Arial"/>
                        <a:cs typeface="Arial"/>
                      </a:endParaRPr>
                    </a:p>
                  </a:txBody>
                  <a:tcPr marL="0" marR="0" marT="0" marB="0">
                    <a:lnL w="12700">
                      <a:solidFill>
                        <a:srgbClr val="000000"/>
                      </a:solidFill>
                      <a:prstDash val="solid"/>
                    </a:lnL>
                    <a:lnR w="31750">
                      <a:solidFill>
                        <a:srgbClr val="000000"/>
                      </a:solidFill>
                      <a:prstDash val="solid"/>
                    </a:lnR>
                    <a:lnT w="12700">
                      <a:solidFill>
                        <a:srgbClr val="000000"/>
                      </a:solidFill>
                      <a:prstDash val="solid"/>
                    </a:lnT>
                    <a:lnB w="12700">
                      <a:solidFill>
                        <a:srgbClr val="000000"/>
                      </a:solidFill>
                      <a:prstDash val="solid"/>
                    </a:lnB>
                    <a:solidFill>
                      <a:srgbClr val="F2F2F2"/>
                    </a:solidFill>
                  </a:tcPr>
                </a:tc>
                <a:tc>
                  <a:txBody>
                    <a:bodyPr/>
                    <a:lstStyle/>
                    <a:p>
                      <a:pPr marR="186055" algn="r">
                        <a:lnSpc>
                          <a:spcPts val="2375"/>
                        </a:lnSpc>
                      </a:pPr>
                      <a:r>
                        <a:rPr sz="1700" dirty="0">
                          <a:solidFill>
                            <a:srgbClr val="FFFF00"/>
                          </a:solidFill>
                          <a:latin typeface="Arial"/>
                          <a:cs typeface="Arial"/>
                        </a:rPr>
                        <a:t>Tag</a:t>
                      </a:r>
                      <a:endParaRPr sz="1700">
                        <a:latin typeface="Arial"/>
                        <a:cs typeface="Arial"/>
                      </a:endParaRPr>
                    </a:p>
                  </a:txBody>
                  <a:tcPr marL="0" marR="0" marT="0" marB="0">
                    <a:lnL w="317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63DE8"/>
                    </a:solidFill>
                  </a:tcPr>
                </a:tc>
                <a:tc rowSpan="2">
                  <a:txBody>
                    <a:bodyPr/>
                    <a:lstStyle/>
                    <a:p>
                      <a:pPr marL="398780">
                        <a:lnSpc>
                          <a:spcPct val="100000"/>
                        </a:lnSpc>
                        <a:spcBef>
                          <a:spcPts val="1325"/>
                        </a:spcBef>
                      </a:pPr>
                      <a:r>
                        <a:rPr sz="1700" spc="-5" dirty="0">
                          <a:latin typeface="Arial"/>
                          <a:cs typeface="Arial"/>
                        </a:rPr>
                        <a:t>Data</a:t>
                      </a:r>
                      <a:r>
                        <a:rPr sz="1700" spc="-70" dirty="0">
                          <a:latin typeface="Arial"/>
                          <a:cs typeface="Arial"/>
                        </a:rPr>
                        <a:t> </a:t>
                      </a:r>
                      <a:r>
                        <a:rPr sz="1700" spc="-5" dirty="0">
                          <a:latin typeface="Arial"/>
                          <a:cs typeface="Arial"/>
                        </a:rPr>
                        <a:t>Block</a:t>
                      </a:r>
                      <a:endParaRPr sz="1700">
                        <a:latin typeface="Arial"/>
                        <a:cs typeface="Arial"/>
                      </a:endParaRPr>
                    </a:p>
                  </a:txBody>
                  <a:tcPr marL="0" marR="0" marT="13966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00402">
                <a:tc gridSpan="2">
                  <a:txBody>
                    <a:bodyPr/>
                    <a:lstStyle/>
                    <a:p>
                      <a:endParaRPr sz="1700">
                        <a:latin typeface="Arial"/>
                        <a:cs typeface="Arial"/>
                      </a:endParaRPr>
                    </a:p>
                  </a:txBody>
                  <a:tcPr marL="0" marR="0" marT="0" marB="0">
                    <a:lnR w="12700">
                      <a:solidFill>
                        <a:srgbClr val="000000"/>
                      </a:solidFill>
                      <a:prstDash val="solid"/>
                    </a:lnR>
                    <a:lnT w="12700">
                      <a:solidFill>
                        <a:srgbClr val="000000"/>
                      </a:solidFill>
                      <a:prstDash val="solid"/>
                    </a:lnT>
                  </a:tcPr>
                </a:tc>
                <a:tc hMerge="1">
                  <a:txBody>
                    <a:bodyPr/>
                    <a:lstStyle/>
                    <a:p>
                      <a:endParaRPr/>
                    </a:p>
                  </a:txBody>
                  <a:tcPr marL="0" marR="0" marT="0" marB="0"/>
                </a:tc>
                <a:tc vMerge="1">
                  <a:txBody>
                    <a:bodyPr/>
                    <a:lstStyle/>
                    <a:p>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p:nvPr/>
        </p:nvSpPr>
        <p:spPr>
          <a:xfrm>
            <a:off x="8687801" y="5194419"/>
            <a:ext cx="178133" cy="822155"/>
          </a:xfrm>
          <a:custGeom>
            <a:avLst/>
            <a:gdLst/>
            <a:ahLst/>
            <a:cxnLst/>
            <a:rect l="l" t="t" r="r" b="b"/>
            <a:pathLst>
              <a:path w="214629" h="990600">
                <a:moveTo>
                  <a:pt x="0" y="0"/>
                </a:moveTo>
                <a:lnTo>
                  <a:pt x="41857" y="6429"/>
                </a:lnTo>
                <a:lnTo>
                  <a:pt x="76004" y="24003"/>
                </a:lnTo>
                <a:lnTo>
                  <a:pt x="99010" y="50149"/>
                </a:lnTo>
                <a:lnTo>
                  <a:pt x="107442" y="82296"/>
                </a:lnTo>
                <a:lnTo>
                  <a:pt x="107442" y="412241"/>
                </a:lnTo>
                <a:lnTo>
                  <a:pt x="115750" y="444507"/>
                </a:lnTo>
                <a:lnTo>
                  <a:pt x="138487" y="470916"/>
                </a:lnTo>
                <a:lnTo>
                  <a:pt x="172367" y="488751"/>
                </a:lnTo>
                <a:lnTo>
                  <a:pt x="214109" y="495300"/>
                </a:lnTo>
                <a:lnTo>
                  <a:pt x="172367" y="501729"/>
                </a:lnTo>
                <a:lnTo>
                  <a:pt x="138487" y="519303"/>
                </a:lnTo>
                <a:lnTo>
                  <a:pt x="115750" y="545449"/>
                </a:lnTo>
                <a:lnTo>
                  <a:pt x="107442" y="577596"/>
                </a:lnTo>
                <a:lnTo>
                  <a:pt x="107442" y="907542"/>
                </a:lnTo>
                <a:lnTo>
                  <a:pt x="99010" y="939807"/>
                </a:lnTo>
                <a:lnTo>
                  <a:pt x="76004" y="966216"/>
                </a:lnTo>
                <a:lnTo>
                  <a:pt x="41857" y="984051"/>
                </a:lnTo>
                <a:lnTo>
                  <a:pt x="0" y="990600"/>
                </a:lnTo>
              </a:path>
            </a:pathLst>
          </a:custGeom>
          <a:ln w="12700">
            <a:solidFill>
              <a:srgbClr val="000000"/>
            </a:solidFill>
          </a:ln>
        </p:spPr>
        <p:txBody>
          <a:bodyPr wrap="square" lIns="0" tIns="0" rIns="0" bIns="0" rtlCol="0"/>
          <a:lstStyle/>
          <a:p>
            <a:endParaRPr sz="1494"/>
          </a:p>
        </p:txBody>
      </p:sp>
      <p:sp>
        <p:nvSpPr>
          <p:cNvPr id="5" name="object 5"/>
          <p:cNvSpPr txBox="1"/>
          <p:nvPr/>
        </p:nvSpPr>
        <p:spPr>
          <a:xfrm>
            <a:off x="2732442" y="1316377"/>
            <a:ext cx="7043735" cy="2306272"/>
          </a:xfrm>
          <a:prstGeom prst="rect">
            <a:avLst/>
          </a:prstGeom>
        </p:spPr>
        <p:txBody>
          <a:bodyPr vert="horz" wrap="square" lIns="0" tIns="0" rIns="0" bIns="0" rtlCol="0">
            <a:spAutoFit/>
          </a:bodyPr>
          <a:lstStyle/>
          <a:p>
            <a:pPr marL="374199" indent="-363658">
              <a:lnSpc>
                <a:spcPts val="2378"/>
              </a:lnSpc>
              <a:buClr>
                <a:srgbClr val="FF0000"/>
              </a:buClr>
              <a:buFont typeface="Lucida Sans"/>
              <a:buChar char="❖"/>
              <a:tabLst>
                <a:tab pos="373672" algn="l"/>
                <a:tab pos="374199" algn="l"/>
              </a:tabLst>
            </a:pPr>
            <a:r>
              <a:rPr sz="1992" b="1" dirty="0">
                <a:latin typeface="黑体"/>
                <a:cs typeface="黑体"/>
              </a:rPr>
              <a:t>Cache的基本结构</a:t>
            </a:r>
            <a:endParaRPr sz="1992" dirty="0">
              <a:latin typeface="黑体"/>
              <a:cs typeface="黑体"/>
            </a:endParaRPr>
          </a:p>
          <a:p>
            <a:pPr marL="404241">
              <a:lnSpc>
                <a:spcPts val="1979"/>
              </a:lnSpc>
            </a:pPr>
            <a:r>
              <a:rPr sz="1660" spc="-8" dirty="0">
                <a:solidFill>
                  <a:srgbClr val="001ADC"/>
                </a:solidFill>
                <a:latin typeface="Lucida Sans"/>
                <a:cs typeface="Lucida Sans"/>
              </a:rPr>
              <a:t>➢</a:t>
            </a:r>
            <a:r>
              <a:rPr sz="1660" b="1" spc="-8" dirty="0">
                <a:solidFill>
                  <a:srgbClr val="063DE8"/>
                </a:solidFill>
                <a:latin typeface="黑体"/>
                <a:cs typeface="黑体"/>
              </a:rPr>
              <a:t>存储机构：</a:t>
            </a:r>
            <a:r>
              <a:rPr sz="1660" b="1" spc="-8" dirty="0">
                <a:latin typeface="宋体"/>
                <a:cs typeface="宋体"/>
              </a:rPr>
              <a:t>保存数据，存取数据，一般采用</a:t>
            </a:r>
            <a:r>
              <a:rPr sz="1660" b="1" spc="-8" dirty="0">
                <a:latin typeface="Times New Roman"/>
                <a:cs typeface="Times New Roman"/>
              </a:rPr>
              <a:t>SRAM</a:t>
            </a:r>
            <a:r>
              <a:rPr sz="1660" b="1" spc="-8" dirty="0">
                <a:latin typeface="宋体"/>
                <a:cs typeface="宋体"/>
              </a:rPr>
              <a:t>构成。</a:t>
            </a:r>
            <a:endParaRPr sz="1660" dirty="0">
              <a:latin typeface="宋体"/>
              <a:cs typeface="宋体"/>
            </a:endParaRPr>
          </a:p>
          <a:p>
            <a:pPr marL="1669138">
              <a:spcBef>
                <a:spcPts val="104"/>
              </a:spcBef>
            </a:pPr>
            <a:r>
              <a:rPr sz="1660" b="1" dirty="0">
                <a:latin typeface="宋体"/>
                <a:cs typeface="宋体"/>
              </a:rPr>
              <a:t>以</a:t>
            </a:r>
            <a:r>
              <a:rPr sz="1660" b="1" dirty="0">
                <a:latin typeface="Times New Roman"/>
                <a:cs typeface="Times New Roman"/>
              </a:rPr>
              <a:t>Block</a:t>
            </a:r>
            <a:r>
              <a:rPr sz="1660" b="1" dirty="0">
                <a:latin typeface="宋体"/>
                <a:cs typeface="宋体"/>
              </a:rPr>
              <a:t>（若干字）为单位；</a:t>
            </a:r>
            <a:endParaRPr sz="1660" dirty="0">
              <a:latin typeface="宋体"/>
              <a:cs typeface="宋体"/>
            </a:endParaRPr>
          </a:p>
          <a:p>
            <a:pPr marL="1669138" marR="322549" indent="-1264897">
              <a:lnSpc>
                <a:spcPts val="2100"/>
              </a:lnSpc>
              <a:spcBef>
                <a:spcPts val="83"/>
              </a:spcBef>
            </a:pPr>
            <a:r>
              <a:rPr sz="1660" spc="-187" dirty="0">
                <a:solidFill>
                  <a:srgbClr val="001ADC"/>
                </a:solidFill>
                <a:latin typeface="Lucida Sans"/>
                <a:cs typeface="Lucida Sans"/>
              </a:rPr>
              <a:t>➢</a:t>
            </a:r>
            <a:r>
              <a:rPr sz="1660" b="1" dirty="0">
                <a:solidFill>
                  <a:srgbClr val="063DE8"/>
                </a:solidFill>
                <a:latin typeface="黑体"/>
                <a:cs typeface="黑体"/>
              </a:rPr>
              <a:t>地址机构：</a:t>
            </a:r>
            <a:r>
              <a:rPr sz="1660" b="1" dirty="0">
                <a:latin typeface="宋体"/>
                <a:cs typeface="宋体"/>
              </a:rPr>
              <a:t>地址比较机制，地址转换机制，地址标记</a:t>
            </a:r>
            <a:r>
              <a:rPr sz="1660" b="1" spc="4" dirty="0">
                <a:latin typeface="宋体"/>
                <a:cs typeface="宋体"/>
              </a:rPr>
              <a:t>（</a:t>
            </a:r>
            <a:r>
              <a:rPr sz="1660" b="1" spc="-4" dirty="0">
                <a:latin typeface="Times New Roman"/>
                <a:cs typeface="Times New Roman"/>
              </a:rPr>
              <a:t>Ta</a:t>
            </a:r>
            <a:r>
              <a:rPr sz="1660" b="1" dirty="0">
                <a:latin typeface="Times New Roman"/>
                <a:cs typeface="Times New Roman"/>
              </a:rPr>
              <a:t>g</a:t>
            </a:r>
            <a:r>
              <a:rPr sz="1660" b="1" dirty="0">
                <a:latin typeface="宋体"/>
                <a:cs typeface="宋体"/>
              </a:rPr>
              <a:t>），一个</a:t>
            </a:r>
            <a:r>
              <a:rPr sz="1660" b="1" spc="-4" dirty="0">
                <a:latin typeface="Times New Roman"/>
                <a:cs typeface="Times New Roman"/>
              </a:rPr>
              <a:t>Bloc</a:t>
            </a:r>
            <a:r>
              <a:rPr sz="1660" b="1" spc="-8" dirty="0">
                <a:latin typeface="Times New Roman"/>
                <a:cs typeface="Times New Roman"/>
              </a:rPr>
              <a:t>k</a:t>
            </a:r>
            <a:r>
              <a:rPr sz="1660" b="1" dirty="0">
                <a:latin typeface="宋体"/>
                <a:cs typeface="宋体"/>
              </a:rPr>
              <a:t>具有一个</a:t>
            </a:r>
            <a:r>
              <a:rPr sz="1660" b="1" spc="-4" dirty="0">
                <a:latin typeface="Times New Roman"/>
                <a:cs typeface="Times New Roman"/>
              </a:rPr>
              <a:t>Ta</a:t>
            </a:r>
            <a:r>
              <a:rPr sz="1660" b="1" dirty="0">
                <a:latin typeface="Times New Roman"/>
                <a:cs typeface="Times New Roman"/>
              </a:rPr>
              <a:t>g</a:t>
            </a:r>
            <a:r>
              <a:rPr sz="1660" b="1" spc="-8" dirty="0">
                <a:latin typeface="宋体"/>
                <a:cs typeface="宋体"/>
              </a:rPr>
              <a:t>；</a:t>
            </a:r>
            <a:endParaRPr sz="1660" dirty="0">
              <a:latin typeface="宋体"/>
              <a:cs typeface="宋体"/>
            </a:endParaRPr>
          </a:p>
          <a:p>
            <a:pPr marL="1669138" marR="265101" indent="-1264897">
              <a:lnSpc>
                <a:spcPts val="2091"/>
              </a:lnSpc>
              <a:spcBef>
                <a:spcPts val="4"/>
              </a:spcBef>
            </a:pPr>
            <a:r>
              <a:rPr sz="1660" spc="-187" dirty="0">
                <a:solidFill>
                  <a:srgbClr val="001ADC"/>
                </a:solidFill>
                <a:latin typeface="Lucida Sans"/>
                <a:cs typeface="Lucida Sans"/>
              </a:rPr>
              <a:t>➢</a:t>
            </a:r>
            <a:r>
              <a:rPr sz="1660" b="1" dirty="0">
                <a:solidFill>
                  <a:srgbClr val="063DE8"/>
                </a:solidFill>
                <a:latin typeface="黑体"/>
                <a:cs typeface="黑体"/>
              </a:rPr>
              <a:t>替换机制</a:t>
            </a:r>
            <a:r>
              <a:rPr sz="1660" b="1" dirty="0">
                <a:latin typeface="黑体"/>
                <a:cs typeface="黑体"/>
              </a:rPr>
              <a:t>：</a:t>
            </a:r>
            <a:r>
              <a:rPr sz="1660" b="1" dirty="0">
                <a:latin typeface="宋体"/>
                <a:cs typeface="宋体"/>
              </a:rPr>
              <a:t>记录</a:t>
            </a:r>
            <a:r>
              <a:rPr sz="1660" b="1" spc="-4" dirty="0">
                <a:latin typeface="Times New Roman"/>
                <a:cs typeface="Times New Roman"/>
              </a:rPr>
              <a:t>Bloc</a:t>
            </a:r>
            <a:r>
              <a:rPr sz="1660" b="1" dirty="0">
                <a:latin typeface="Times New Roman"/>
                <a:cs typeface="Times New Roman"/>
              </a:rPr>
              <a:t>k</a:t>
            </a:r>
            <a:r>
              <a:rPr sz="1660" b="1" dirty="0">
                <a:latin typeface="宋体"/>
                <a:cs typeface="宋体"/>
              </a:rPr>
              <a:t>的使用情况，替换策略，有效位</a:t>
            </a:r>
            <a:r>
              <a:rPr sz="1660" b="1" spc="-4" dirty="0">
                <a:latin typeface="宋体"/>
                <a:cs typeface="宋体"/>
              </a:rPr>
              <a:t>（</a:t>
            </a:r>
            <a:r>
              <a:rPr sz="1660" b="1" dirty="0">
                <a:latin typeface="Times New Roman"/>
                <a:cs typeface="Times New Roman"/>
              </a:rPr>
              <a:t>v</a:t>
            </a:r>
            <a:r>
              <a:rPr sz="1660" b="1" dirty="0">
                <a:latin typeface="宋体"/>
                <a:cs typeface="宋体"/>
              </a:rPr>
              <a:t>）记录对应数据块中的数据是否有效。</a:t>
            </a:r>
            <a:endParaRPr sz="1660" dirty="0">
              <a:latin typeface="宋体"/>
              <a:cs typeface="宋体"/>
            </a:endParaRPr>
          </a:p>
          <a:p>
            <a:pPr marR="4216" algn="r">
              <a:spcBef>
                <a:spcPts val="1004"/>
              </a:spcBef>
            </a:pPr>
            <a:r>
              <a:rPr sz="1660" spc="-4" dirty="0">
                <a:solidFill>
                  <a:srgbClr val="FC0128"/>
                </a:solidFill>
                <a:latin typeface="Arial"/>
                <a:cs typeface="Arial"/>
              </a:rPr>
              <a:t>Block</a:t>
            </a:r>
            <a:endParaRPr sz="1660" dirty="0">
              <a:latin typeface="Arial"/>
              <a:cs typeface="Arial"/>
            </a:endParaRPr>
          </a:p>
        </p:txBody>
      </p:sp>
      <p:sp>
        <p:nvSpPr>
          <p:cNvPr id="6" name="object 6"/>
          <p:cNvSpPr txBox="1"/>
          <p:nvPr/>
        </p:nvSpPr>
        <p:spPr>
          <a:xfrm>
            <a:off x="4333676" y="5416830"/>
            <a:ext cx="5442501" cy="536557"/>
          </a:xfrm>
          <a:prstGeom prst="rect">
            <a:avLst/>
          </a:prstGeom>
        </p:spPr>
        <p:txBody>
          <a:bodyPr vert="horz" wrap="square" lIns="0" tIns="0" rIns="0" bIns="0" rtlCol="0">
            <a:spAutoFit/>
          </a:bodyPr>
          <a:lstStyle/>
          <a:p>
            <a:pPr marR="4216" algn="r"/>
            <a:r>
              <a:rPr sz="1660" spc="-4" dirty="0">
                <a:solidFill>
                  <a:srgbClr val="FC0128"/>
                </a:solidFill>
                <a:latin typeface="Arial"/>
                <a:cs typeface="Arial"/>
              </a:rPr>
              <a:t>Block</a:t>
            </a:r>
            <a:endParaRPr sz="1660" dirty="0">
              <a:latin typeface="Arial"/>
              <a:cs typeface="Arial"/>
            </a:endParaRPr>
          </a:p>
          <a:p>
            <a:pPr marL="10541">
              <a:spcBef>
                <a:spcPts val="229"/>
              </a:spcBef>
            </a:pPr>
            <a:r>
              <a:rPr sz="1660" b="1" spc="-4" dirty="0">
                <a:solidFill>
                  <a:srgbClr val="FC0128"/>
                </a:solidFill>
                <a:latin typeface="Arial"/>
                <a:cs typeface="Arial"/>
              </a:rPr>
              <a:t>Cache</a:t>
            </a:r>
            <a:r>
              <a:rPr sz="1660" b="1" spc="-71" dirty="0">
                <a:solidFill>
                  <a:srgbClr val="FC0128"/>
                </a:solidFill>
                <a:latin typeface="Arial"/>
                <a:cs typeface="Arial"/>
              </a:rPr>
              <a:t> </a:t>
            </a:r>
            <a:r>
              <a:rPr sz="1660" b="1" dirty="0">
                <a:solidFill>
                  <a:srgbClr val="FC0128"/>
                </a:solidFill>
                <a:latin typeface="宋体"/>
                <a:cs typeface="宋体"/>
              </a:rPr>
              <a:t>的基本结构</a:t>
            </a:r>
            <a:endParaRPr sz="1660" dirty="0">
              <a:latin typeface="宋体"/>
              <a:cs typeface="宋体"/>
            </a:endParaRPr>
          </a:p>
        </p:txBody>
      </p:sp>
      <p:graphicFrame>
        <p:nvGraphicFramePr>
          <p:cNvPr id="7" name="object 7"/>
          <p:cNvGraphicFramePr>
            <a:graphicFrameLocks noGrp="1"/>
          </p:cNvGraphicFramePr>
          <p:nvPr>
            <p:extLst>
              <p:ext uri="{D42A27DB-BD31-4B8C-83A1-F6EECF244321}">
                <p14:modId xmlns:p14="http://schemas.microsoft.com/office/powerpoint/2010/main" val="2460901367"/>
              </p:ext>
            </p:extLst>
          </p:nvPr>
        </p:nvGraphicFramePr>
        <p:xfrm>
          <a:off x="7377825" y="2975655"/>
          <a:ext cx="1653286" cy="3089178"/>
        </p:xfrm>
        <a:graphic>
          <a:graphicData uri="http://schemas.openxmlformats.org/drawingml/2006/table">
            <a:tbl>
              <a:tblPr firstRow="1" bandRow="1">
                <a:tableStyleId>{2D5ABB26-0587-4C30-8999-92F81FD0307C}</a:tableStyleId>
              </a:tblPr>
              <a:tblGrid>
                <a:gridCol w="1653286">
                  <a:extLst>
                    <a:ext uri="{9D8B030D-6E8A-4147-A177-3AD203B41FA5}">
                      <a16:colId xmlns:a16="http://schemas.microsoft.com/office/drawing/2014/main" val="20000"/>
                    </a:ext>
                  </a:extLst>
                </a:gridCol>
              </a:tblGrid>
              <a:tr h="255494">
                <a:tc>
                  <a:txBody>
                    <a:bodyPr/>
                    <a:lstStyle/>
                    <a:p>
                      <a:endParaRPr sz="17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55494">
                <a:tc>
                  <a:txBody>
                    <a:bodyPr/>
                    <a:lstStyle/>
                    <a:p>
                      <a:endParaRPr sz="17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55494">
                <a:tc>
                  <a:txBody>
                    <a:bodyPr/>
                    <a:lstStyle/>
                    <a:p>
                      <a:endParaRPr sz="17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55494">
                <a:tc>
                  <a:txBody>
                    <a:bodyPr/>
                    <a:lstStyle/>
                    <a:p>
                      <a:endParaRPr sz="17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230703">
                <a:tc>
                  <a:txBody>
                    <a:bodyPr/>
                    <a:lstStyle/>
                    <a:p>
                      <a:pPr marL="256540" marR="248920" indent="198120">
                        <a:lnSpc>
                          <a:spcPct val="150000"/>
                        </a:lnSpc>
                        <a:spcBef>
                          <a:spcPts val="1340"/>
                        </a:spcBef>
                      </a:pPr>
                      <a:r>
                        <a:rPr sz="1700" b="1" spc="-5" dirty="0">
                          <a:solidFill>
                            <a:srgbClr val="FC0128"/>
                          </a:solidFill>
                          <a:latin typeface="Arial"/>
                          <a:cs typeface="Arial"/>
                        </a:rPr>
                        <a:t>Main  </a:t>
                      </a:r>
                      <a:r>
                        <a:rPr sz="1700" b="1" dirty="0">
                          <a:solidFill>
                            <a:srgbClr val="FC0128"/>
                          </a:solidFill>
                          <a:latin typeface="Arial"/>
                          <a:cs typeface="Arial"/>
                        </a:rPr>
                        <a:t>Memory</a:t>
                      </a:r>
                      <a:endParaRPr sz="1700" dirty="0">
                        <a:latin typeface="Arial"/>
                        <a:cs typeface="Arial"/>
                      </a:endParaRPr>
                    </a:p>
                  </a:txBody>
                  <a:tcPr marL="0" marR="0" marT="14124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822155">
                <a:tc>
                  <a:txBody>
                    <a:bodyPr/>
                    <a:lstStyle/>
                    <a:p>
                      <a:endParaRPr sz="17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
        <p:nvSpPr>
          <p:cNvPr id="8" name="object 8"/>
          <p:cNvSpPr/>
          <p:nvPr/>
        </p:nvSpPr>
        <p:spPr>
          <a:xfrm>
            <a:off x="9031111" y="3080954"/>
            <a:ext cx="178661" cy="822155"/>
          </a:xfrm>
          <a:custGeom>
            <a:avLst/>
            <a:gdLst/>
            <a:ahLst/>
            <a:cxnLst/>
            <a:rect l="l" t="t" r="r" b="b"/>
            <a:pathLst>
              <a:path w="215265" h="990600">
                <a:moveTo>
                  <a:pt x="0" y="0"/>
                </a:moveTo>
                <a:lnTo>
                  <a:pt x="41860" y="6548"/>
                </a:lnTo>
                <a:lnTo>
                  <a:pt x="76003" y="24384"/>
                </a:lnTo>
                <a:lnTo>
                  <a:pt x="99001" y="50792"/>
                </a:lnTo>
                <a:lnTo>
                  <a:pt x="107429" y="83058"/>
                </a:lnTo>
                <a:lnTo>
                  <a:pt x="107429" y="413004"/>
                </a:lnTo>
                <a:lnTo>
                  <a:pt x="115860" y="445150"/>
                </a:lnTo>
                <a:lnTo>
                  <a:pt x="138868" y="471297"/>
                </a:lnTo>
                <a:lnTo>
                  <a:pt x="173019" y="488870"/>
                </a:lnTo>
                <a:lnTo>
                  <a:pt x="214883" y="495300"/>
                </a:lnTo>
                <a:lnTo>
                  <a:pt x="173019" y="501848"/>
                </a:lnTo>
                <a:lnTo>
                  <a:pt x="138868" y="519684"/>
                </a:lnTo>
                <a:lnTo>
                  <a:pt x="115860" y="546092"/>
                </a:lnTo>
                <a:lnTo>
                  <a:pt x="107429" y="578358"/>
                </a:lnTo>
                <a:lnTo>
                  <a:pt x="107429" y="908304"/>
                </a:lnTo>
                <a:lnTo>
                  <a:pt x="99001" y="940450"/>
                </a:lnTo>
                <a:lnTo>
                  <a:pt x="76003" y="966597"/>
                </a:lnTo>
                <a:lnTo>
                  <a:pt x="41860" y="984170"/>
                </a:lnTo>
                <a:lnTo>
                  <a:pt x="0" y="990600"/>
                </a:lnTo>
              </a:path>
            </a:pathLst>
          </a:custGeom>
          <a:ln w="12700">
            <a:solidFill>
              <a:srgbClr val="000000"/>
            </a:solidFill>
          </a:ln>
        </p:spPr>
        <p:txBody>
          <a:bodyPr wrap="square" lIns="0" tIns="0" rIns="0" bIns="0" rtlCol="0"/>
          <a:lstStyle/>
          <a:p>
            <a:endParaRPr sz="1494"/>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18"/>
          <p:cNvSpPr>
            <a:spLocks noGrp="1" noChangeArrowheads="1"/>
          </p:cNvSpPr>
          <p:nvPr>
            <p:ph type="title"/>
          </p:nvPr>
        </p:nvSpPr>
        <p:spPr>
          <a:xfrm>
            <a:off x="838200" y="365126"/>
            <a:ext cx="10515600" cy="687390"/>
          </a:xfrm>
        </p:spPr>
        <p:txBody>
          <a:bodyPr>
            <a:normAutofit fontScale="90000"/>
          </a:bodyPr>
          <a:lstStyle/>
          <a:p>
            <a:pPr eaLnBrk="1" hangingPunct="1"/>
            <a:r>
              <a:rPr lang="en-US" altLang="zh-CN" dirty="0"/>
              <a:t>Associativity Example</a:t>
            </a:r>
            <a:endParaRPr lang="en-AU" altLang="zh-CN" dirty="0">
              <a:ea typeface="宋体" panose="02010600030101010101" pitchFamily="2" charset="-122"/>
            </a:endParaRPr>
          </a:p>
        </p:txBody>
      </p:sp>
      <p:sp>
        <p:nvSpPr>
          <p:cNvPr id="47108" name="Rectangle 119"/>
          <p:cNvSpPr>
            <a:spLocks noGrp="1" noChangeArrowheads="1"/>
          </p:cNvSpPr>
          <p:nvPr>
            <p:ph type="body" idx="1"/>
          </p:nvPr>
        </p:nvSpPr>
        <p:spPr>
          <a:xfrm>
            <a:off x="263525" y="1068395"/>
            <a:ext cx="8270875" cy="719137"/>
          </a:xfrm>
        </p:spPr>
        <p:txBody>
          <a:bodyPr/>
          <a:lstStyle/>
          <a:p>
            <a:pPr eaLnBrk="1" hangingPunct="1"/>
            <a:r>
              <a:rPr lang="en-US" altLang="zh-CN" dirty="0"/>
              <a:t>2-way 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val="4022278982"/>
              </p:ext>
            </p:extLst>
          </p:nvPr>
        </p:nvGraphicFramePr>
        <p:xfrm>
          <a:off x="838200" y="2049467"/>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Block address</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Cache index</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content after access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Set 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Set 1</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Mem[0]</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Mem[8]</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Mem[0]</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Mem[6]</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7167" name="Rectangle 62"/>
          <p:cNvSpPr>
            <a:spLocks noChangeArrowheads="1"/>
          </p:cNvSpPr>
          <p:nvPr/>
        </p:nvSpPr>
        <p:spPr bwMode="auto">
          <a:xfrm>
            <a:off x="263525" y="4065593"/>
            <a:ext cx="7772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en-US" altLang="zh-CN" sz="3200"/>
              <a:t>Fully associative</a:t>
            </a:r>
          </a:p>
        </p:txBody>
      </p:sp>
      <p:graphicFrame>
        <p:nvGraphicFramePr>
          <p:cNvPr id="306239" name="Group 63"/>
          <p:cNvGraphicFramePr>
            <a:graphicFrameLocks noGrp="1"/>
          </p:cNvGraphicFramePr>
          <p:nvPr>
            <p:extLst>
              <p:ext uri="{D42A27DB-BD31-4B8C-83A1-F6EECF244321}">
                <p14:modId xmlns:p14="http://schemas.microsoft.com/office/powerpoint/2010/main" val="178163293"/>
              </p:ext>
            </p:extLst>
          </p:nvPr>
        </p:nvGraphicFramePr>
        <p:xfrm>
          <a:off x="838200" y="4713292"/>
          <a:ext cx="6985000" cy="1609724"/>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68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content after access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Mem[0]</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Mem[8]</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Mem[0]</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Mem[6]</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Mem[8]</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表格 7">
            <a:extLst>
              <a:ext uri="{FF2B5EF4-FFF2-40B4-BE49-F238E27FC236}">
                <a16:creationId xmlns:a16="http://schemas.microsoft.com/office/drawing/2014/main" id="{7CF69FBF-EB85-4D2A-8FE2-2CCA853A02C3}"/>
              </a:ext>
            </a:extLst>
          </p:cNvPr>
          <p:cNvGraphicFramePr>
            <a:graphicFrameLocks noGrp="1"/>
          </p:cNvGraphicFramePr>
          <p:nvPr>
            <p:extLst>
              <p:ext uri="{D42A27DB-BD31-4B8C-83A1-F6EECF244321}">
                <p14:modId xmlns:p14="http://schemas.microsoft.com/office/powerpoint/2010/main" val="3205382568"/>
              </p:ext>
            </p:extLst>
          </p:nvPr>
        </p:nvGraphicFramePr>
        <p:xfrm>
          <a:off x="8166100" y="393700"/>
          <a:ext cx="3705227" cy="2002972"/>
        </p:xfrm>
        <a:graphic>
          <a:graphicData uri="http://schemas.openxmlformats.org/drawingml/2006/table">
            <a:tbl>
              <a:tblPr/>
              <a:tblGrid>
                <a:gridCol w="1849668">
                  <a:extLst>
                    <a:ext uri="{9D8B030D-6E8A-4147-A177-3AD203B41FA5}">
                      <a16:colId xmlns:a16="http://schemas.microsoft.com/office/drawing/2014/main" val="2937873147"/>
                    </a:ext>
                  </a:extLst>
                </a:gridCol>
                <a:gridCol w="1855559">
                  <a:extLst>
                    <a:ext uri="{9D8B030D-6E8A-4147-A177-3AD203B41FA5}">
                      <a16:colId xmlns:a16="http://schemas.microsoft.com/office/drawing/2014/main" val="2158663203"/>
                    </a:ext>
                  </a:extLst>
                </a:gridCol>
              </a:tblGrid>
              <a:tr h="5551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Block address</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Cache index</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895317"/>
                  </a:ext>
                </a:extLst>
              </a:tr>
              <a:tr h="2775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 modulo 2=0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7546339"/>
                  </a:ext>
                </a:extLst>
              </a:tr>
              <a:tr h="2775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Arial" charset="0"/>
                        </a:rPr>
                        <a:t>8 modulo 2=0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6026829"/>
                  </a:ext>
                </a:extLst>
              </a:tr>
              <a:tr h="33745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Arial" charset="0"/>
                        </a:rPr>
                        <a:t>0 modulo 2=0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1680280"/>
                  </a:ext>
                </a:extLst>
              </a:tr>
              <a:tr h="2775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Arial" charset="0"/>
                        </a:rPr>
                        <a:t>6 modulo 2=0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1469907"/>
                  </a:ext>
                </a:extLst>
              </a:tr>
              <a:tr h="2775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Arial" charset="0"/>
                        </a:rPr>
                        <a:t>8 modulo 2=0</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7930688"/>
                  </a:ext>
                </a:extLst>
              </a:tr>
            </a:tbl>
          </a:graphicData>
        </a:graphic>
      </p:graphicFrame>
    </p:spTree>
    <p:extLst>
      <p:ext uri="{BB962C8B-B14F-4D97-AF65-F5344CB8AC3E}">
        <p14:creationId xmlns:p14="http://schemas.microsoft.com/office/powerpoint/2010/main" val="1563059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a:xfrm>
            <a:off x="2174953" y="432244"/>
            <a:ext cx="8989340" cy="850796"/>
          </a:xfrm>
        </p:spPr>
        <p:txBody>
          <a:bodyPr>
            <a:normAutofit/>
          </a:bodyPr>
          <a:lstStyle/>
          <a:p>
            <a:r>
              <a:rPr lang="en-US" sz="3600" dirty="0">
                <a:solidFill>
                  <a:srgbClr val="C00000"/>
                </a:solidFill>
                <a:latin typeface="微软雅黑" panose="020B0503020204020204" pitchFamily="34" charset="-122"/>
                <a:ea typeface="微软雅黑" panose="020B0503020204020204" pitchFamily="34" charset="-122"/>
              </a:rPr>
              <a:t>Measuring Cache Performance</a:t>
            </a:r>
          </a:p>
        </p:txBody>
      </p:sp>
      <p:sp>
        <p:nvSpPr>
          <p:cNvPr id="1674243" name="Rectangle 3"/>
          <p:cNvSpPr>
            <a:spLocks noGrp="1" noChangeArrowheads="1"/>
          </p:cNvSpPr>
          <p:nvPr>
            <p:ph type="body" idx="1"/>
          </p:nvPr>
        </p:nvSpPr>
        <p:spPr>
          <a:xfrm>
            <a:off x="3156137" y="1396687"/>
            <a:ext cx="6969996" cy="1237257"/>
          </a:xfrm>
        </p:spPr>
        <p:txBody>
          <a:bodyPr>
            <a:normAutofit fontScale="92500" lnSpcReduction="10000"/>
          </a:bodyPr>
          <a:lstStyle/>
          <a:p>
            <a:r>
              <a:rPr lang="en-US" sz="2400" dirty="0">
                <a:latin typeface="Calibri" panose="020F0502020204030204" pitchFamily="34" charset="0"/>
              </a:rPr>
              <a:t>Assuming cache hit costs are included as part of the normal CPU execution cycle, then</a:t>
            </a:r>
          </a:p>
          <a:p>
            <a:pPr lvl="1" algn="ctr">
              <a:buFont typeface="Monotype Sorts" pitchFamily="2" charset="2"/>
              <a:buNone/>
            </a:pPr>
            <a:r>
              <a:rPr lang="en-US" sz="1800" dirty="0">
                <a:solidFill>
                  <a:schemeClr val="accent2"/>
                </a:solidFill>
                <a:latin typeface="Calibri" panose="020F0502020204030204" pitchFamily="34" charset="0"/>
              </a:rPr>
              <a:t>CPU time = IC</a:t>
            </a:r>
            <a:r>
              <a:rPr lang="zh-CN" altLang="en-US" sz="1800" dirty="0">
                <a:solidFill>
                  <a:schemeClr val="accent2"/>
                </a:solidFill>
                <a:latin typeface="Calibri" panose="020F0502020204030204" pitchFamily="34" charset="0"/>
              </a:rPr>
              <a:t>（指令计数器）</a:t>
            </a:r>
            <a:r>
              <a:rPr lang="en-US" sz="1800" dirty="0">
                <a:solidFill>
                  <a:schemeClr val="accent2"/>
                </a:solidFill>
                <a:latin typeface="Calibri" panose="020F0502020204030204" pitchFamily="34" charset="0"/>
              </a:rPr>
              <a:t> </a:t>
            </a:r>
            <a:r>
              <a:rPr lang="en-US" sz="1800" dirty="0">
                <a:solidFill>
                  <a:schemeClr val="accent2"/>
                </a:solidFill>
                <a:latin typeface="Calibri" panose="020F0502020204030204" pitchFamily="34" charset="0"/>
                <a:cs typeface="Arial" charset="0"/>
              </a:rPr>
              <a:t>×</a:t>
            </a:r>
            <a:r>
              <a:rPr lang="en-US" sz="1800" dirty="0">
                <a:solidFill>
                  <a:schemeClr val="accent2"/>
                </a:solidFill>
                <a:latin typeface="Calibri" panose="020F0502020204030204" pitchFamily="34" charset="0"/>
              </a:rPr>
              <a:t> CPI </a:t>
            </a:r>
            <a:r>
              <a:rPr lang="en-US" sz="1800" dirty="0">
                <a:solidFill>
                  <a:schemeClr val="accent2"/>
                </a:solidFill>
                <a:latin typeface="Calibri" panose="020F0502020204030204" pitchFamily="34" charset="0"/>
                <a:cs typeface="Arial" charset="0"/>
              </a:rPr>
              <a:t>×</a:t>
            </a:r>
            <a:r>
              <a:rPr lang="en-US" sz="1800" dirty="0">
                <a:solidFill>
                  <a:schemeClr val="accent2"/>
                </a:solidFill>
                <a:latin typeface="Calibri" panose="020F0502020204030204" pitchFamily="34" charset="0"/>
              </a:rPr>
              <a:t> CC</a:t>
            </a:r>
            <a:r>
              <a:rPr lang="zh-CN" altLang="en-US" sz="1800" dirty="0">
                <a:solidFill>
                  <a:schemeClr val="accent2"/>
                </a:solidFill>
                <a:latin typeface="Calibri" panose="020F0502020204030204" pitchFamily="34" charset="0"/>
              </a:rPr>
              <a:t>（时钟周期）</a:t>
            </a:r>
            <a:endParaRPr lang="en-US" sz="1800" dirty="0">
              <a:solidFill>
                <a:schemeClr val="accent2"/>
              </a:solidFill>
              <a:latin typeface="Calibri" panose="020F0502020204030204" pitchFamily="34" charset="0"/>
            </a:endParaRPr>
          </a:p>
          <a:p>
            <a:pPr lvl="1" algn="ctr">
              <a:buFont typeface="Monotype Sorts" pitchFamily="2" charset="2"/>
              <a:buNone/>
            </a:pPr>
            <a:r>
              <a:rPr lang="en-US" sz="1800" dirty="0">
                <a:solidFill>
                  <a:schemeClr val="accent2"/>
                </a:solidFill>
                <a:latin typeface="Calibri" panose="020F0502020204030204" pitchFamily="34" charset="0"/>
              </a:rPr>
              <a:t>=  IC </a:t>
            </a:r>
            <a:r>
              <a:rPr lang="en-US" sz="1800" dirty="0">
                <a:solidFill>
                  <a:schemeClr val="accent2"/>
                </a:solidFill>
                <a:latin typeface="Calibri" panose="020F0502020204030204" pitchFamily="34" charset="0"/>
                <a:cs typeface="Arial" charset="0"/>
              </a:rPr>
              <a:t>×</a:t>
            </a:r>
            <a:r>
              <a:rPr lang="en-US" sz="1800" dirty="0">
                <a:solidFill>
                  <a:schemeClr val="accent2"/>
                </a:solidFill>
                <a:latin typeface="Calibri" panose="020F0502020204030204" pitchFamily="34" charset="0"/>
              </a:rPr>
              <a:t> (</a:t>
            </a:r>
            <a:r>
              <a:rPr lang="en-US" sz="1800" dirty="0" err="1">
                <a:solidFill>
                  <a:schemeClr val="accent2"/>
                </a:solidFill>
                <a:latin typeface="Calibri" panose="020F0502020204030204" pitchFamily="34" charset="0"/>
              </a:rPr>
              <a:t>CPI</a:t>
            </a:r>
            <a:r>
              <a:rPr lang="en-US" sz="1800" baseline="-25000" dirty="0" err="1">
                <a:solidFill>
                  <a:schemeClr val="accent2"/>
                </a:solidFill>
                <a:latin typeface="Calibri" panose="020F0502020204030204" pitchFamily="34" charset="0"/>
              </a:rPr>
              <a:t>ideal</a:t>
            </a:r>
            <a:r>
              <a:rPr lang="en-US" sz="1800" dirty="0">
                <a:solidFill>
                  <a:schemeClr val="accent2"/>
                </a:solidFill>
                <a:latin typeface="Calibri" panose="020F0502020204030204" pitchFamily="34" charset="0"/>
              </a:rPr>
              <a:t> + Memory-stall cycles) </a:t>
            </a:r>
            <a:r>
              <a:rPr lang="en-US" sz="1800" dirty="0">
                <a:solidFill>
                  <a:schemeClr val="accent2"/>
                </a:solidFill>
                <a:latin typeface="Calibri" panose="020F0502020204030204" pitchFamily="34" charset="0"/>
                <a:cs typeface="Arial" charset="0"/>
              </a:rPr>
              <a:t>×</a:t>
            </a:r>
            <a:r>
              <a:rPr lang="en-US" sz="1800" dirty="0">
                <a:solidFill>
                  <a:schemeClr val="accent2"/>
                </a:solidFill>
                <a:latin typeface="Calibri" panose="020F0502020204030204" pitchFamily="34" charset="0"/>
              </a:rPr>
              <a:t> CC</a:t>
            </a:r>
          </a:p>
        </p:txBody>
      </p:sp>
      <p:grpSp>
        <p:nvGrpSpPr>
          <p:cNvPr id="2" name="Group 8"/>
          <p:cNvGrpSpPr>
            <a:grpSpLocks/>
          </p:cNvGrpSpPr>
          <p:nvPr/>
        </p:nvGrpSpPr>
        <p:grpSpPr bwMode="auto">
          <a:xfrm>
            <a:off x="5097556" y="2652437"/>
            <a:ext cx="2996446" cy="425263"/>
            <a:chOff x="2016" y="1488"/>
            <a:chExt cx="2208" cy="36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endParaRPr lang="en-US">
                <a:latin typeface="Calibri" panose="020F0502020204030204" pitchFamily="34" charset="0"/>
              </a:endParaRPr>
            </a:p>
          </p:txBody>
        </p:sp>
        <p:sp>
          <p:nvSpPr>
            <p:cNvPr id="1674246" name="Text Box 6"/>
            <p:cNvSpPr txBox="1">
              <a:spLocks noChangeArrowheads="1"/>
            </p:cNvSpPr>
            <p:nvPr/>
          </p:nvSpPr>
          <p:spPr bwMode="auto">
            <a:xfrm>
              <a:off x="2688" y="1536"/>
              <a:ext cx="912" cy="320"/>
            </a:xfrm>
            <a:prstGeom prst="rect">
              <a:avLst/>
            </a:prstGeom>
            <a:noFill/>
            <a:ln w="12700">
              <a:noFill/>
              <a:miter lim="800000"/>
              <a:headEnd/>
              <a:tailEnd/>
            </a:ln>
            <a:effectLst/>
          </p:spPr>
          <p:txBody>
            <a:bodyPr>
              <a:spAutoFit/>
            </a:bodyPr>
            <a:lstStyle/>
            <a:p>
              <a:pPr algn="ctr"/>
              <a:r>
                <a:rPr lang="en-US">
                  <a:solidFill>
                    <a:schemeClr val="accent2"/>
                  </a:solidFill>
                  <a:latin typeface="Calibri" panose="020F0502020204030204" pitchFamily="34" charset="0"/>
                </a:rPr>
                <a:t>CPI</a:t>
              </a:r>
              <a:r>
                <a:rPr lang="en-US" baseline="-25000">
                  <a:solidFill>
                    <a:schemeClr val="accent2"/>
                  </a:solidFill>
                  <a:latin typeface="Calibri" panose="020F0502020204030204" pitchFamily="34" charset="0"/>
                </a:rPr>
                <a:t>stall</a:t>
              </a:r>
            </a:p>
          </p:txBody>
        </p:sp>
      </p:grpSp>
      <p:sp>
        <p:nvSpPr>
          <p:cNvPr id="1674247" name="Rectangle 7"/>
          <p:cNvSpPr>
            <a:spLocks noChangeArrowheads="1"/>
          </p:cNvSpPr>
          <p:nvPr/>
        </p:nvSpPr>
        <p:spPr bwMode="auto">
          <a:xfrm>
            <a:off x="3156136" y="2967915"/>
            <a:ext cx="8515164" cy="2613431"/>
          </a:xfrm>
          <a:prstGeom prst="rect">
            <a:avLst/>
          </a:prstGeom>
          <a:noFill/>
          <a:ln w="12700">
            <a:noFill/>
            <a:miter lim="800000"/>
            <a:headEnd/>
            <a:tailEnd/>
          </a:ln>
          <a:effectLst/>
        </p:spPr>
        <p:txBody>
          <a:bodyPr wrap="square" lIns="46225" tIns="18490" rIns="46225" bIns="18490">
            <a:spAutoFit/>
          </a:bodyPr>
          <a:lstStyle/>
          <a:p>
            <a:pPr marL="209176" indent="-209176">
              <a:spcBef>
                <a:spcPct val="30000"/>
              </a:spcBef>
              <a:buClr>
                <a:schemeClr val="accent1"/>
              </a:buClr>
              <a:buSzPct val="75000"/>
              <a:buFont typeface="Wingdings" pitchFamily="2" charset="2"/>
              <a:buChar char="q"/>
            </a:pPr>
            <a:r>
              <a:rPr lang="en-US" sz="2000" dirty="0">
                <a:latin typeface="Calibri" panose="020F0502020204030204" pitchFamily="34" charset="0"/>
              </a:rPr>
              <a:t>Memory-stall cycles come from cache misses (a sum of read-stalls and write-stalls)</a:t>
            </a:r>
          </a:p>
          <a:p>
            <a:pPr marL="539697" lvl="1" indent="-179129">
              <a:spcBef>
                <a:spcPct val="30000"/>
              </a:spcBef>
              <a:buClr>
                <a:schemeClr val="accent1"/>
              </a:buClr>
              <a:buSzPct val="75000"/>
            </a:pPr>
            <a:r>
              <a:rPr lang="en-US" dirty="0">
                <a:solidFill>
                  <a:schemeClr val="accent2"/>
                </a:solidFill>
                <a:latin typeface="Calibri" panose="020F0502020204030204" pitchFamily="34" charset="0"/>
              </a:rPr>
              <a:t>Read-stall cycles  =   reads/program </a:t>
            </a:r>
            <a:r>
              <a:rPr lang="en-US" dirty="0">
                <a:solidFill>
                  <a:schemeClr val="accent2"/>
                </a:solidFill>
                <a:latin typeface="Calibri" panose="020F0502020204030204" pitchFamily="34" charset="0"/>
                <a:cs typeface="Arial" charset="0"/>
              </a:rPr>
              <a:t>×</a:t>
            </a:r>
            <a:r>
              <a:rPr lang="en-US" dirty="0">
                <a:solidFill>
                  <a:schemeClr val="accent2"/>
                </a:solidFill>
                <a:latin typeface="Calibri" panose="020F0502020204030204" pitchFamily="34" charset="0"/>
              </a:rPr>
              <a:t> read miss rate  </a:t>
            </a:r>
            <a:r>
              <a:rPr lang="en-US" dirty="0">
                <a:solidFill>
                  <a:schemeClr val="accent2"/>
                </a:solidFill>
                <a:latin typeface="Calibri" panose="020F0502020204030204" pitchFamily="34" charset="0"/>
                <a:cs typeface="Arial" charset="0"/>
              </a:rPr>
              <a:t>×</a:t>
            </a:r>
            <a:r>
              <a:rPr lang="en-US" dirty="0">
                <a:solidFill>
                  <a:schemeClr val="accent2"/>
                </a:solidFill>
                <a:latin typeface="Calibri" panose="020F0502020204030204" pitchFamily="34" charset="0"/>
              </a:rPr>
              <a:t> read miss penalty</a:t>
            </a:r>
          </a:p>
          <a:p>
            <a:pPr marL="539697" lvl="1" indent="-179129">
              <a:spcBef>
                <a:spcPct val="30000"/>
              </a:spcBef>
              <a:buClr>
                <a:schemeClr val="accent1"/>
              </a:buClr>
              <a:buSzPct val="75000"/>
            </a:pPr>
            <a:r>
              <a:rPr lang="en-US" dirty="0">
                <a:solidFill>
                  <a:schemeClr val="accent2"/>
                </a:solidFill>
                <a:latin typeface="Calibri" panose="020F0502020204030204" pitchFamily="34" charset="0"/>
              </a:rPr>
              <a:t>Write-stall cycles   =  (writes/program </a:t>
            </a:r>
            <a:r>
              <a:rPr lang="en-US" dirty="0">
                <a:solidFill>
                  <a:schemeClr val="accent2"/>
                </a:solidFill>
                <a:latin typeface="Calibri" panose="020F0502020204030204" pitchFamily="34" charset="0"/>
                <a:cs typeface="Arial" charset="0"/>
              </a:rPr>
              <a:t>×</a:t>
            </a:r>
            <a:r>
              <a:rPr lang="en-US" dirty="0">
                <a:solidFill>
                  <a:schemeClr val="accent2"/>
                </a:solidFill>
                <a:latin typeface="Calibri" panose="020F0502020204030204" pitchFamily="34" charset="0"/>
              </a:rPr>
              <a:t> write miss rate  </a:t>
            </a:r>
            <a:r>
              <a:rPr lang="en-US" dirty="0">
                <a:solidFill>
                  <a:schemeClr val="accent2"/>
                </a:solidFill>
                <a:latin typeface="Calibri" panose="020F0502020204030204" pitchFamily="34" charset="0"/>
                <a:cs typeface="Arial" charset="0"/>
              </a:rPr>
              <a:t>×</a:t>
            </a:r>
            <a:r>
              <a:rPr lang="en-US" dirty="0">
                <a:solidFill>
                  <a:schemeClr val="accent2"/>
                </a:solidFill>
                <a:latin typeface="Calibri" panose="020F0502020204030204" pitchFamily="34" charset="0"/>
              </a:rPr>
              <a:t> write miss penalty)</a:t>
            </a:r>
          </a:p>
          <a:p>
            <a:pPr marL="539697" lvl="1" indent="-179129">
              <a:spcBef>
                <a:spcPct val="30000"/>
              </a:spcBef>
              <a:buClr>
                <a:schemeClr val="accent1"/>
              </a:buClr>
              <a:buSzPct val="75000"/>
            </a:pPr>
            <a:r>
              <a:rPr lang="en-US" dirty="0">
                <a:solidFill>
                  <a:schemeClr val="accent2"/>
                </a:solidFill>
                <a:latin typeface="Calibri" panose="020F0502020204030204" pitchFamily="34" charset="0"/>
              </a:rPr>
              <a:t>                                   +  write buffer stalls</a:t>
            </a:r>
          </a:p>
          <a:p>
            <a:pPr marL="209176" indent="-209176">
              <a:spcBef>
                <a:spcPct val="30000"/>
              </a:spcBef>
              <a:buClr>
                <a:schemeClr val="accent1"/>
              </a:buClr>
              <a:buSzPct val="75000"/>
              <a:buFont typeface="Wingdings" pitchFamily="2" charset="2"/>
              <a:buChar char="q"/>
            </a:pPr>
            <a:r>
              <a:rPr lang="en-US" sz="2000" dirty="0">
                <a:latin typeface="Calibri" panose="020F0502020204030204" pitchFamily="34" charset="0"/>
              </a:rPr>
              <a:t>For write-through caches, we can simplify this to</a:t>
            </a:r>
          </a:p>
          <a:p>
            <a:pPr marL="209176" indent="-209176">
              <a:spcBef>
                <a:spcPct val="30000"/>
              </a:spcBef>
              <a:buClr>
                <a:schemeClr val="accent1"/>
              </a:buClr>
              <a:buSzPct val="75000"/>
            </a:pPr>
            <a:r>
              <a:rPr lang="en-US" sz="2400" dirty="0">
                <a:solidFill>
                  <a:srgbClr val="FF0000"/>
                </a:solidFill>
                <a:latin typeface="Calibri" panose="020F0502020204030204" pitchFamily="34" charset="0"/>
              </a:rPr>
              <a:t>Memory-stall cycles = accesses/program </a:t>
            </a:r>
            <a:r>
              <a:rPr lang="en-US" sz="2400" dirty="0">
                <a:solidFill>
                  <a:srgbClr val="FF0000"/>
                </a:solidFill>
                <a:latin typeface="Calibri" panose="020F0502020204030204" pitchFamily="34" charset="0"/>
                <a:cs typeface="Arial" charset="0"/>
              </a:rPr>
              <a:t>× </a:t>
            </a:r>
            <a:r>
              <a:rPr lang="en-US" sz="2400" dirty="0">
                <a:solidFill>
                  <a:srgbClr val="FF0000"/>
                </a:solidFill>
                <a:latin typeface="Calibri" panose="020F0502020204030204" pitchFamily="34" charset="0"/>
              </a:rPr>
              <a:t>miss rate </a:t>
            </a:r>
            <a:r>
              <a:rPr lang="en-US" sz="2400" dirty="0">
                <a:solidFill>
                  <a:srgbClr val="FF0000"/>
                </a:solidFill>
                <a:latin typeface="Calibri" panose="020F0502020204030204" pitchFamily="34" charset="0"/>
                <a:cs typeface="Arial" charset="0"/>
              </a:rPr>
              <a:t>×</a:t>
            </a:r>
            <a:r>
              <a:rPr lang="en-US" sz="2400" dirty="0">
                <a:solidFill>
                  <a:srgbClr val="FF0000"/>
                </a:solidFill>
                <a:latin typeface="Calibri" panose="020F0502020204030204" pitchFamily="34" charset="0"/>
              </a:rPr>
              <a:t> miss penalty</a:t>
            </a:r>
          </a:p>
        </p:txBody>
      </p:sp>
    </p:spTree>
    <p:extLst>
      <p:ext uri="{BB962C8B-B14F-4D97-AF65-F5344CB8AC3E}">
        <p14:creationId xmlns:p14="http://schemas.microsoft.com/office/powerpoint/2010/main" val="4082615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Grp="1" noChangeArrowheads="1"/>
          </p:cNvSpPr>
          <p:nvPr>
            <p:ph type="title"/>
          </p:nvPr>
        </p:nvSpPr>
        <p:spPr>
          <a:xfrm>
            <a:off x="2268631" y="624765"/>
            <a:ext cx="7654738" cy="488822"/>
          </a:xfrm>
        </p:spPr>
        <p:txBody>
          <a:bodyPr>
            <a:normAutofit fontScale="90000"/>
          </a:body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Cache Performance Example</a:t>
            </a:r>
            <a:endParaRPr lang="en-AU" altLang="zh-CN" b="1" dirty="0">
              <a:solidFill>
                <a:srgbClr val="C00000"/>
              </a:solidFill>
              <a:latin typeface="微软雅黑" panose="020B0503020204020204" pitchFamily="34" charset="-122"/>
              <a:ea typeface="微软雅黑" panose="020B0503020204020204" pitchFamily="34" charset="-122"/>
            </a:endParaRPr>
          </a:p>
        </p:txBody>
      </p:sp>
      <p:sp>
        <p:nvSpPr>
          <p:cNvPr id="39940" name="Rectangle 5"/>
          <p:cNvSpPr>
            <a:spLocks noGrp="1" noChangeArrowheads="1"/>
          </p:cNvSpPr>
          <p:nvPr>
            <p:ph type="body" idx="1"/>
          </p:nvPr>
        </p:nvSpPr>
        <p:spPr>
          <a:xfrm>
            <a:off x="2668400" y="1340896"/>
            <a:ext cx="7254969" cy="4575810"/>
          </a:xfrm>
        </p:spPr>
        <p:txBody>
          <a:bodyPr>
            <a:normAutofit lnSpcReduction="10000"/>
          </a:bodyPr>
          <a:lstStyle/>
          <a:p>
            <a:pPr eaLnBrk="1" hangingPunct="1">
              <a:lnSpc>
                <a:spcPct val="80000"/>
              </a:lnSpc>
            </a:pPr>
            <a:r>
              <a:rPr lang="en-US" altLang="zh-CN" sz="3177" dirty="0">
                <a:latin typeface="Calibri" panose="020F0502020204030204" pitchFamily="34" charset="0"/>
              </a:rPr>
              <a:t>Given</a:t>
            </a:r>
          </a:p>
          <a:p>
            <a:pPr lvl="1" eaLnBrk="1" hangingPunct="1">
              <a:lnSpc>
                <a:spcPct val="80000"/>
              </a:lnSpc>
            </a:pPr>
            <a:r>
              <a:rPr lang="en-US" altLang="zh-CN" sz="2824" dirty="0">
                <a:latin typeface="Calibri" panose="020F0502020204030204" pitchFamily="34" charset="0"/>
              </a:rPr>
              <a:t>I-cache miss rate = 2%</a:t>
            </a:r>
          </a:p>
          <a:p>
            <a:pPr lvl="1" eaLnBrk="1" hangingPunct="1">
              <a:lnSpc>
                <a:spcPct val="80000"/>
              </a:lnSpc>
            </a:pPr>
            <a:r>
              <a:rPr lang="en-US" altLang="zh-CN" sz="2824" dirty="0">
                <a:latin typeface="Calibri" panose="020F0502020204030204" pitchFamily="34" charset="0"/>
              </a:rPr>
              <a:t>D-cache miss rate = 4%</a:t>
            </a:r>
          </a:p>
          <a:p>
            <a:pPr lvl="1" eaLnBrk="1" hangingPunct="1">
              <a:lnSpc>
                <a:spcPct val="80000"/>
              </a:lnSpc>
            </a:pPr>
            <a:r>
              <a:rPr lang="en-US" altLang="zh-CN" sz="2824" dirty="0">
                <a:latin typeface="Calibri" panose="020F0502020204030204" pitchFamily="34" charset="0"/>
              </a:rPr>
              <a:t>Miss penalty = 100 cycles</a:t>
            </a:r>
          </a:p>
          <a:p>
            <a:pPr lvl="1" eaLnBrk="1" hangingPunct="1">
              <a:lnSpc>
                <a:spcPct val="80000"/>
              </a:lnSpc>
            </a:pPr>
            <a:r>
              <a:rPr lang="en-US" altLang="zh-CN" sz="2824" dirty="0">
                <a:latin typeface="Calibri" panose="020F0502020204030204" pitchFamily="34" charset="0"/>
              </a:rPr>
              <a:t>Base CPI (ideal cache) = 2</a:t>
            </a:r>
          </a:p>
          <a:p>
            <a:pPr lvl="1" eaLnBrk="1" hangingPunct="1">
              <a:lnSpc>
                <a:spcPct val="80000"/>
              </a:lnSpc>
            </a:pPr>
            <a:r>
              <a:rPr lang="en-US" altLang="zh-CN" sz="2824" dirty="0">
                <a:latin typeface="Calibri" panose="020F0502020204030204" pitchFamily="34" charset="0"/>
              </a:rPr>
              <a:t>Load &amp; stores are 36% of instructions</a:t>
            </a:r>
          </a:p>
          <a:p>
            <a:pPr eaLnBrk="1" hangingPunct="1">
              <a:lnSpc>
                <a:spcPct val="80000"/>
              </a:lnSpc>
            </a:pPr>
            <a:r>
              <a:rPr lang="en-US" altLang="zh-CN" sz="3177" dirty="0">
                <a:latin typeface="Calibri" panose="020F0502020204030204" pitchFamily="34" charset="0"/>
              </a:rPr>
              <a:t>Miss cycles per instruction</a:t>
            </a:r>
          </a:p>
          <a:p>
            <a:pPr lvl="1" eaLnBrk="1" hangingPunct="1">
              <a:lnSpc>
                <a:spcPct val="80000"/>
              </a:lnSpc>
            </a:pPr>
            <a:r>
              <a:rPr lang="en-US" altLang="zh-CN" sz="2824" dirty="0">
                <a:latin typeface="Calibri" panose="020F0502020204030204" pitchFamily="34" charset="0"/>
              </a:rPr>
              <a:t>I-cache: 0.02 × 100 = 2</a:t>
            </a:r>
          </a:p>
          <a:p>
            <a:pPr lvl="1" eaLnBrk="1" hangingPunct="1">
              <a:lnSpc>
                <a:spcPct val="80000"/>
              </a:lnSpc>
            </a:pPr>
            <a:r>
              <a:rPr lang="en-US" altLang="zh-CN" sz="2824" dirty="0">
                <a:latin typeface="Calibri" panose="020F0502020204030204" pitchFamily="34" charset="0"/>
              </a:rPr>
              <a:t>D-cache: 0.36 × 0.04 × 100 = 1.44</a:t>
            </a:r>
          </a:p>
          <a:p>
            <a:pPr eaLnBrk="1" hangingPunct="1">
              <a:lnSpc>
                <a:spcPct val="80000"/>
              </a:lnSpc>
            </a:pPr>
            <a:r>
              <a:rPr lang="en-US" altLang="zh-CN" sz="3177" dirty="0">
                <a:latin typeface="Calibri" panose="020F0502020204030204" pitchFamily="34" charset="0"/>
              </a:rPr>
              <a:t>Actual CPI = 2 + 2 + 1.44 = 5.44</a:t>
            </a:r>
          </a:p>
          <a:p>
            <a:pPr lvl="1" eaLnBrk="1" hangingPunct="1">
              <a:lnSpc>
                <a:spcPct val="80000"/>
              </a:lnSpc>
            </a:pPr>
            <a:r>
              <a:rPr lang="en-US" altLang="zh-CN" sz="2824" dirty="0">
                <a:latin typeface="Calibri" panose="020F0502020204030204" pitchFamily="34" charset="0"/>
              </a:rPr>
              <a:t>Ideal CPU is 5.44/2 =2.72 times faster</a:t>
            </a:r>
            <a:endParaRPr lang="en-AU" altLang="zh-CN" sz="2824"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386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2268631" y="624765"/>
            <a:ext cx="7654738" cy="488822"/>
          </a:xfrm>
        </p:spPr>
        <p:txBody>
          <a:bodyPr>
            <a:normAutofit fontScale="90000"/>
          </a:bodyPr>
          <a:lstStyle/>
          <a:p>
            <a:pPr eaLnBrk="1" hangingPunct="1"/>
            <a:r>
              <a:rPr lang="en-AU" altLang="zh-CN" b="1" dirty="0">
                <a:solidFill>
                  <a:srgbClr val="C00000"/>
                </a:solidFill>
                <a:latin typeface="微软雅黑" panose="020B0503020204020204" pitchFamily="34" charset="-122"/>
                <a:ea typeface="微软雅黑" panose="020B0503020204020204" pitchFamily="34" charset="-122"/>
              </a:rPr>
              <a:t>Average Access Time</a:t>
            </a:r>
          </a:p>
        </p:txBody>
      </p:sp>
      <p:sp>
        <p:nvSpPr>
          <p:cNvPr id="40964" name="Rectangle 3"/>
          <p:cNvSpPr>
            <a:spLocks noGrp="1" noChangeArrowheads="1"/>
          </p:cNvSpPr>
          <p:nvPr>
            <p:ph type="body" idx="1"/>
          </p:nvPr>
        </p:nvSpPr>
        <p:spPr>
          <a:xfrm>
            <a:off x="2398059" y="1779831"/>
            <a:ext cx="7395882" cy="3298339"/>
          </a:xfrm>
        </p:spPr>
        <p:txBody>
          <a:bodyPr>
            <a:normAutofit/>
          </a:bodyPr>
          <a:lstStyle/>
          <a:p>
            <a:pPr eaLnBrk="1" hangingPunct="1"/>
            <a:r>
              <a:rPr lang="en-AU" altLang="zh-CN" sz="2621" dirty="0">
                <a:latin typeface="Calibri" panose="020F0502020204030204" pitchFamily="34" charset="0"/>
                <a:ea typeface="宋体" panose="02010600030101010101" pitchFamily="2" charset="-122"/>
              </a:rPr>
              <a:t>Hit time is also important for performance</a:t>
            </a:r>
          </a:p>
          <a:p>
            <a:pPr eaLnBrk="1" hangingPunct="1"/>
            <a:r>
              <a:rPr lang="en-AU" altLang="zh-CN" sz="2621" dirty="0">
                <a:latin typeface="Calibri" panose="020F0502020204030204" pitchFamily="34" charset="0"/>
                <a:ea typeface="宋体" panose="02010600030101010101" pitchFamily="2" charset="-122"/>
              </a:rPr>
              <a:t>Average memory access time (AMAT)</a:t>
            </a:r>
          </a:p>
          <a:p>
            <a:pPr lvl="1" eaLnBrk="1" hangingPunct="1"/>
            <a:r>
              <a:rPr lang="en-AU" altLang="zh-CN" sz="2330" dirty="0">
                <a:latin typeface="Calibri" panose="020F0502020204030204" pitchFamily="34" charset="0"/>
                <a:ea typeface="宋体" panose="02010600030101010101" pitchFamily="2" charset="-122"/>
              </a:rPr>
              <a:t>AMAT = Hit time + Miss rate </a:t>
            </a:r>
            <a:r>
              <a:rPr lang="en-US" altLang="zh-CN" sz="2330" dirty="0">
                <a:latin typeface="Calibri" panose="020F0502020204030204" pitchFamily="34" charset="0"/>
                <a:cs typeface="Arial" panose="020B0604020202020204" pitchFamily="34" charset="0"/>
              </a:rPr>
              <a:t>× Miss penalty</a:t>
            </a:r>
          </a:p>
          <a:p>
            <a:pPr eaLnBrk="1" hangingPunct="1"/>
            <a:r>
              <a:rPr lang="en-US" altLang="zh-CN" sz="2621" dirty="0">
                <a:latin typeface="Calibri" panose="020F0502020204030204" pitchFamily="34" charset="0"/>
                <a:cs typeface="Arial" panose="020B0604020202020204" pitchFamily="34" charset="0"/>
              </a:rPr>
              <a:t>Example</a:t>
            </a:r>
          </a:p>
          <a:p>
            <a:pPr lvl="1" eaLnBrk="1" hangingPunct="1"/>
            <a:r>
              <a:rPr lang="en-US" altLang="zh-CN" sz="2330" dirty="0">
                <a:latin typeface="Calibri" panose="020F0502020204030204" pitchFamily="34" charset="0"/>
                <a:cs typeface="Arial" panose="020B0604020202020204" pitchFamily="34" charset="0"/>
              </a:rPr>
              <a:t>CPU with 1ns clock, hit time = 1 cycle, miss penalty = 20 cycles, I-cache miss rate = 5%</a:t>
            </a:r>
          </a:p>
          <a:p>
            <a:pPr lvl="1" eaLnBrk="1" hangingPunct="1"/>
            <a:r>
              <a:rPr lang="en-US" altLang="zh-CN" sz="2330" dirty="0">
                <a:latin typeface="Calibri" panose="020F0502020204030204" pitchFamily="34" charset="0"/>
                <a:cs typeface="Arial" panose="020B0604020202020204" pitchFamily="34" charset="0"/>
              </a:rPr>
              <a:t>AMAT = 1 + 0.05 × 20 = 2ns</a:t>
            </a:r>
          </a:p>
          <a:p>
            <a:pPr lvl="2" eaLnBrk="1" hangingPunct="1"/>
            <a:r>
              <a:rPr lang="en-US" altLang="zh-CN" sz="2038" dirty="0">
                <a:latin typeface="Calibri" panose="020F0502020204030204" pitchFamily="34" charset="0"/>
                <a:cs typeface="Arial" panose="020B0604020202020204" pitchFamily="34" charset="0"/>
              </a:rPr>
              <a:t>2 cycles per instruction</a:t>
            </a:r>
          </a:p>
        </p:txBody>
      </p:sp>
    </p:spTree>
    <p:extLst>
      <p:ext uri="{BB962C8B-B14F-4D97-AF65-F5344CB8AC3E}">
        <p14:creationId xmlns:p14="http://schemas.microsoft.com/office/powerpoint/2010/main" val="3945187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631" y="624765"/>
            <a:ext cx="7654738" cy="717226"/>
          </a:xfrm>
        </p:spPr>
        <p:txBody>
          <a:bodyPr>
            <a:normAutofit/>
          </a:bodyPr>
          <a:lstStyle/>
          <a:p>
            <a:pPr>
              <a:defRPr/>
            </a:pPr>
            <a:r>
              <a:rPr lang="en-US" b="1" dirty="0">
                <a:solidFill>
                  <a:srgbClr val="C00000"/>
                </a:solidFill>
                <a:latin typeface="微软雅黑" panose="020B0503020204020204" pitchFamily="34" charset="-122"/>
                <a:ea typeface="微软雅黑" panose="020B0503020204020204" pitchFamily="34" charset="-122"/>
              </a:rPr>
              <a:t>Clickers/Peer Instruction</a:t>
            </a:r>
          </a:p>
        </p:txBody>
      </p:sp>
      <p:sp>
        <p:nvSpPr>
          <p:cNvPr id="3" name="Content Placeholder 2"/>
          <p:cNvSpPr>
            <a:spLocks noGrp="1"/>
          </p:cNvSpPr>
          <p:nvPr>
            <p:ph idx="1"/>
          </p:nvPr>
        </p:nvSpPr>
        <p:spPr>
          <a:xfrm>
            <a:off x="3100669" y="2097742"/>
            <a:ext cx="6995831" cy="3294635"/>
          </a:xfrm>
        </p:spPr>
        <p:txBody>
          <a:bodyPr>
            <a:noAutofit/>
          </a:bodyPr>
          <a:lstStyle/>
          <a:p>
            <a:pPr marL="0" lvl="1">
              <a:lnSpc>
                <a:spcPct val="85000"/>
              </a:lnSpc>
              <a:defRPr/>
            </a:pPr>
            <a:r>
              <a:rPr lang="en-US" sz="2330" dirty="0">
                <a:solidFill>
                  <a:srgbClr val="FF0000"/>
                </a:solidFill>
              </a:rPr>
              <a:t>AMAT =  Time for a hit  +  Miss rate x Miss penalty</a:t>
            </a:r>
            <a:endParaRPr lang="en-US" sz="2330" dirty="0">
              <a:solidFill>
                <a:schemeClr val="accent2"/>
              </a:solidFill>
            </a:endParaRPr>
          </a:p>
          <a:p>
            <a:pPr>
              <a:lnSpc>
                <a:spcPct val="85000"/>
              </a:lnSpc>
              <a:defRPr/>
            </a:pPr>
            <a:r>
              <a:rPr lang="en-US" dirty="0"/>
              <a:t>Given a 200 </a:t>
            </a:r>
            <a:r>
              <a:rPr lang="en-US" dirty="0" err="1"/>
              <a:t>psec</a:t>
            </a:r>
            <a:r>
              <a:rPr lang="en-US" dirty="0"/>
              <a:t> clock, a miss penalty of 50 clock cycles, a miss rate of 0.02 misses per instruction and a cache hit time of 1 clock cycle, what is AMAT?</a:t>
            </a:r>
          </a:p>
          <a:p>
            <a:pPr>
              <a:lnSpc>
                <a:spcPct val="85000"/>
              </a:lnSpc>
              <a:defRPr/>
            </a:pPr>
            <a:r>
              <a:rPr lang="en-US" dirty="0"/>
              <a:t>	A: </a:t>
            </a:r>
            <a:r>
              <a:rPr lang="en-US" dirty="0">
                <a:cs typeface="Courier"/>
              </a:rPr>
              <a:t>≤200 </a:t>
            </a:r>
            <a:r>
              <a:rPr lang="en-US" dirty="0" err="1">
                <a:cs typeface="Courier"/>
              </a:rPr>
              <a:t>psec</a:t>
            </a:r>
            <a:endParaRPr lang="en-US" dirty="0"/>
          </a:p>
          <a:p>
            <a:pPr>
              <a:lnSpc>
                <a:spcPct val="85000"/>
              </a:lnSpc>
              <a:defRPr/>
            </a:pPr>
            <a:r>
              <a:rPr lang="en-US" dirty="0"/>
              <a:t>	B: </a:t>
            </a:r>
            <a:r>
              <a:rPr lang="en-US" dirty="0">
                <a:cs typeface="Courier"/>
              </a:rPr>
              <a:t>400 </a:t>
            </a:r>
            <a:r>
              <a:rPr lang="en-US" dirty="0" err="1">
                <a:cs typeface="Courier"/>
              </a:rPr>
              <a:t>psec</a:t>
            </a:r>
            <a:endParaRPr lang="en-US" dirty="0"/>
          </a:p>
          <a:p>
            <a:pPr>
              <a:lnSpc>
                <a:spcPct val="85000"/>
              </a:lnSpc>
              <a:defRPr/>
            </a:pPr>
            <a:r>
              <a:rPr lang="en-US" dirty="0"/>
              <a:t>	C: </a:t>
            </a:r>
            <a:r>
              <a:rPr lang="en-US" dirty="0">
                <a:cs typeface="Courier"/>
              </a:rPr>
              <a:t>600 </a:t>
            </a:r>
            <a:r>
              <a:rPr lang="en-US" dirty="0" err="1">
                <a:cs typeface="Courier"/>
              </a:rPr>
              <a:t>psec</a:t>
            </a:r>
            <a:endParaRPr lang="en-US" dirty="0">
              <a:cs typeface="Courier"/>
            </a:endParaRPr>
          </a:p>
          <a:p>
            <a:pPr>
              <a:lnSpc>
                <a:spcPct val="85000"/>
              </a:lnSpc>
              <a:defRPr/>
            </a:pPr>
            <a:r>
              <a:rPr lang="en-US" dirty="0">
                <a:cs typeface="Courier"/>
              </a:rPr>
              <a:t>	D: </a:t>
            </a:r>
            <a:r>
              <a:rPr lang="en-US" dirty="0">
                <a:ln>
                  <a:solidFill>
                    <a:schemeClr val="tx1"/>
                  </a:solidFill>
                </a:ln>
                <a:solidFill>
                  <a:srgbClr val="000000"/>
                </a:solidFill>
                <a:cs typeface="Courier"/>
              </a:rPr>
              <a:t>≥</a:t>
            </a:r>
            <a:r>
              <a:rPr lang="en-US" dirty="0">
                <a:solidFill>
                  <a:srgbClr val="000000"/>
                </a:solidFill>
              </a:rPr>
              <a:t> </a:t>
            </a:r>
            <a:r>
              <a:rPr lang="en-US" dirty="0">
                <a:cs typeface="Courier"/>
              </a:rPr>
              <a:t>800 </a:t>
            </a:r>
            <a:r>
              <a:rPr lang="en-US" dirty="0" err="1">
                <a:cs typeface="Courier"/>
              </a:rPr>
              <a:t>psec</a:t>
            </a:r>
            <a:endParaRPr lang="en-US" dirty="0"/>
          </a:p>
        </p:txBody>
      </p:sp>
      <p:sp>
        <p:nvSpPr>
          <p:cNvPr id="58372" name="Slide Number Placeholder 5"/>
          <p:cNvSpPr>
            <a:spLocks noGrp="1"/>
          </p:cNvSpPr>
          <p:nvPr>
            <p:ph type="sldNum" sz="quarter" idx="4294967295"/>
          </p:nvPr>
        </p:nvSpPr>
        <p:spPr>
          <a:xfrm>
            <a:off x="7538198" y="5591968"/>
            <a:ext cx="1553135" cy="2017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6563" tIns="33281" rIns="66563" bIns="33281" rtlCol="0" anchor="ctr">
            <a:spAutoFit/>
          </a:bodyPr>
          <a:lstStyle>
            <a:lvl1pPr>
              <a:defRPr sz="1747" b="1">
                <a:solidFill>
                  <a:schemeClr val="tx1"/>
                </a:solidFill>
                <a:latin typeface="Tekton" pitchFamily="34" charset="0"/>
                <a:ea typeface="MS PGothic" panose="020B0600070205080204" pitchFamily="34" charset="-128"/>
              </a:defRPr>
            </a:lvl1pPr>
            <a:lvl2pPr marL="540853" indent="-208021">
              <a:defRPr sz="1747" b="1">
                <a:solidFill>
                  <a:schemeClr val="tx1"/>
                </a:solidFill>
                <a:latin typeface="Tekton" pitchFamily="34" charset="0"/>
                <a:ea typeface="MS PGothic" panose="020B0600070205080204" pitchFamily="34" charset="-128"/>
              </a:defRPr>
            </a:lvl2pPr>
            <a:lvl3pPr marL="832081" indent="-166416">
              <a:defRPr sz="1747" b="1">
                <a:solidFill>
                  <a:schemeClr val="tx1"/>
                </a:solidFill>
                <a:latin typeface="Tekton" pitchFamily="34" charset="0"/>
                <a:ea typeface="MS PGothic" panose="020B0600070205080204" pitchFamily="34" charset="-128"/>
              </a:defRPr>
            </a:lvl3pPr>
            <a:lvl4pPr marL="1164914" indent="-166416">
              <a:defRPr sz="1747" b="1">
                <a:solidFill>
                  <a:schemeClr val="tx1"/>
                </a:solidFill>
                <a:latin typeface="Tekton" pitchFamily="34" charset="0"/>
                <a:ea typeface="MS PGothic" panose="020B0600070205080204" pitchFamily="34" charset="-128"/>
              </a:defRPr>
            </a:lvl4pPr>
            <a:lvl5pPr marL="1497747" indent="-166416">
              <a:defRPr sz="1747" b="1">
                <a:solidFill>
                  <a:schemeClr val="tx1"/>
                </a:solidFill>
                <a:latin typeface="Tekton" pitchFamily="34" charset="0"/>
                <a:ea typeface="MS PGothic" panose="020B0600070205080204" pitchFamily="34" charset="-128"/>
              </a:defRPr>
            </a:lvl5pPr>
            <a:lvl6pPr marL="1830579" indent="-166416" eaLnBrk="0" fontAlgn="base" hangingPunct="0">
              <a:spcBef>
                <a:spcPct val="0"/>
              </a:spcBef>
              <a:spcAft>
                <a:spcPct val="0"/>
              </a:spcAft>
              <a:defRPr sz="1747" b="1">
                <a:solidFill>
                  <a:schemeClr val="tx1"/>
                </a:solidFill>
                <a:latin typeface="Tekton" pitchFamily="34" charset="0"/>
                <a:ea typeface="MS PGothic" panose="020B0600070205080204" pitchFamily="34" charset="-128"/>
              </a:defRPr>
            </a:lvl6pPr>
            <a:lvl7pPr marL="2163412" indent="-166416" eaLnBrk="0" fontAlgn="base" hangingPunct="0">
              <a:spcBef>
                <a:spcPct val="0"/>
              </a:spcBef>
              <a:spcAft>
                <a:spcPct val="0"/>
              </a:spcAft>
              <a:defRPr sz="1747" b="1">
                <a:solidFill>
                  <a:schemeClr val="tx1"/>
                </a:solidFill>
                <a:latin typeface="Tekton" pitchFamily="34" charset="0"/>
                <a:ea typeface="MS PGothic" panose="020B0600070205080204" pitchFamily="34" charset="-128"/>
              </a:defRPr>
            </a:lvl7pPr>
            <a:lvl8pPr marL="2496244" indent="-166416" eaLnBrk="0" fontAlgn="base" hangingPunct="0">
              <a:spcBef>
                <a:spcPct val="0"/>
              </a:spcBef>
              <a:spcAft>
                <a:spcPct val="0"/>
              </a:spcAft>
              <a:defRPr sz="1747" b="1">
                <a:solidFill>
                  <a:schemeClr val="tx1"/>
                </a:solidFill>
                <a:latin typeface="Tekton" pitchFamily="34" charset="0"/>
                <a:ea typeface="MS PGothic" panose="020B0600070205080204" pitchFamily="34" charset="-128"/>
              </a:defRPr>
            </a:lvl8pPr>
            <a:lvl9pPr marL="2829077" indent="-166416" eaLnBrk="0" fontAlgn="base" hangingPunct="0">
              <a:spcBef>
                <a:spcPct val="0"/>
              </a:spcBef>
              <a:spcAft>
                <a:spcPct val="0"/>
              </a:spcAft>
              <a:defRPr sz="1747" b="1">
                <a:solidFill>
                  <a:schemeClr val="tx1"/>
                </a:solidFill>
                <a:latin typeface="Tekton" pitchFamily="34" charset="0"/>
                <a:ea typeface="MS PGothic" panose="020B0600070205080204" pitchFamily="34" charset="-128"/>
              </a:defRPr>
            </a:lvl9pPr>
          </a:lstStyle>
          <a:p>
            <a:fld id="{276546B9-CE84-47C2-86B0-A19FE784CA32}" type="slidenum">
              <a:rPr lang="en-US" altLang="zh-CN" sz="874">
                <a:solidFill>
                  <a:srgbClr val="898989"/>
                </a:solidFill>
                <a:latin typeface="Arial Narrow" panose="020B0606020202030204" pitchFamily="34" charset="0"/>
              </a:rPr>
              <a:pPr/>
              <a:t>64</a:t>
            </a:fld>
            <a:endParaRPr lang="en-US" altLang="zh-CN" sz="874">
              <a:solidFill>
                <a:srgbClr val="898989"/>
              </a:solidFill>
              <a:latin typeface="Arial Narrow" panose="020B0606020202030204" pitchFamily="34" charset="0"/>
            </a:endParaRPr>
          </a:p>
        </p:txBody>
      </p:sp>
      <p:sp>
        <p:nvSpPr>
          <p:cNvPr id="4" name="Rectangle 3"/>
          <p:cNvSpPr/>
          <p:nvPr/>
        </p:nvSpPr>
        <p:spPr>
          <a:xfrm>
            <a:off x="4374146" y="4643484"/>
            <a:ext cx="1721854" cy="383661"/>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10"/>
          </a:p>
        </p:txBody>
      </p:sp>
      <p:sp>
        <p:nvSpPr>
          <p:cNvPr id="58374" name="TextBox 7"/>
          <p:cNvSpPr txBox="1">
            <a:spLocks noChangeArrowheads="1"/>
          </p:cNvSpPr>
          <p:nvPr/>
        </p:nvSpPr>
        <p:spPr bwMode="auto">
          <a:xfrm>
            <a:off x="5894959" y="4643484"/>
            <a:ext cx="3286477" cy="2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MS PGothic" panose="020B0600070205080204" pitchFamily="34" charset="-128"/>
              </a:defRPr>
            </a:lvl1pPr>
            <a:lvl2pPr marL="742950" indent="-285750">
              <a:defRPr sz="2400" b="1">
                <a:solidFill>
                  <a:schemeClr val="tx1"/>
                </a:solidFill>
                <a:latin typeface="Tekton" pitchFamily="34" charset="0"/>
                <a:ea typeface="MS PGothic" panose="020B0600070205080204" pitchFamily="34" charset="-128"/>
              </a:defRPr>
            </a:lvl2pPr>
            <a:lvl3pPr marL="1143000" indent="-228600">
              <a:defRPr sz="2400" b="1">
                <a:solidFill>
                  <a:schemeClr val="tx1"/>
                </a:solidFill>
                <a:latin typeface="Tekton" pitchFamily="34" charset="0"/>
                <a:ea typeface="MS PGothic" panose="020B0600070205080204" pitchFamily="34" charset="-128"/>
              </a:defRPr>
            </a:lvl3pPr>
            <a:lvl4pPr marL="1600200" indent="-228600">
              <a:defRPr sz="2400" b="1">
                <a:solidFill>
                  <a:schemeClr val="tx1"/>
                </a:solidFill>
                <a:latin typeface="Tekton" pitchFamily="34" charset="0"/>
                <a:ea typeface="MS PGothic" panose="020B0600070205080204" pitchFamily="34" charset="-128"/>
              </a:defRPr>
            </a:lvl4pPr>
            <a:lvl5pPr marL="2057400" indent="-228600">
              <a:defRPr sz="2400" b="1">
                <a:solidFill>
                  <a:schemeClr val="tx1"/>
                </a:solidFill>
                <a:latin typeface="Tekton"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MS PGothic" panose="020B0600070205080204" pitchFamily="34" charset="-128"/>
              </a:defRPr>
            </a:lvl9pPr>
          </a:lstStyle>
          <a:p>
            <a:r>
              <a:rPr lang="en-US" altLang="zh-CN" sz="1165" dirty="0">
                <a:solidFill>
                  <a:srgbClr val="FF0000"/>
                </a:solidFill>
              </a:rPr>
              <a:t>1 clock cycle + .02 * 50 clock cycles = 2 clock cycles</a:t>
            </a:r>
          </a:p>
        </p:txBody>
      </p:sp>
    </p:spTree>
    <p:extLst>
      <p:ext uri="{BB962C8B-B14F-4D97-AF65-F5344CB8AC3E}">
        <p14:creationId xmlns:p14="http://schemas.microsoft.com/office/powerpoint/2010/main" val="10396135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type="title"/>
          </p:nvPr>
        </p:nvSpPr>
        <p:spPr>
          <a:xfrm>
            <a:off x="2268631" y="624765"/>
            <a:ext cx="7654738" cy="488822"/>
          </a:xfrm>
        </p:spPr>
        <p:txBody>
          <a:bodyPr>
            <a:normAutofit fontScale="90000"/>
          </a:body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Performance Summary</a:t>
            </a:r>
            <a:endParaRPr lang="en-AU" altLang="zh-CN" b="1" dirty="0">
              <a:solidFill>
                <a:srgbClr val="C00000"/>
              </a:solidFill>
              <a:latin typeface="微软雅黑" panose="020B0503020204020204" pitchFamily="34" charset="-122"/>
              <a:ea typeface="微软雅黑" panose="020B0503020204020204" pitchFamily="34" charset="-122"/>
            </a:endParaRPr>
          </a:p>
        </p:txBody>
      </p:sp>
      <p:sp>
        <p:nvSpPr>
          <p:cNvPr id="41988" name="Rectangle 5"/>
          <p:cNvSpPr>
            <a:spLocks noGrp="1" noChangeArrowheads="1"/>
          </p:cNvSpPr>
          <p:nvPr>
            <p:ph type="body" idx="1"/>
          </p:nvPr>
        </p:nvSpPr>
        <p:spPr>
          <a:xfrm>
            <a:off x="2532528" y="1815352"/>
            <a:ext cx="7954849" cy="326464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When CPU performance increased</a:t>
            </a:r>
          </a:p>
          <a:p>
            <a:pPr lvl="1" eaLnBrk="1" hangingPunct="1"/>
            <a:r>
              <a:rPr lang="en-US" altLang="zh-CN" sz="2000" dirty="0">
                <a:latin typeface="微软雅黑" panose="020B0503020204020204" pitchFamily="34" charset="-122"/>
                <a:ea typeface="微软雅黑" panose="020B0503020204020204" pitchFamily="34" charset="-122"/>
              </a:rPr>
              <a:t>Miss penalty becomes more significant</a:t>
            </a:r>
          </a:p>
          <a:p>
            <a:pPr eaLnBrk="1" hangingPunct="1"/>
            <a:r>
              <a:rPr lang="en-US" altLang="zh-CN" sz="2400" dirty="0">
                <a:latin typeface="微软雅黑" panose="020B0503020204020204" pitchFamily="34" charset="-122"/>
                <a:ea typeface="微软雅黑" panose="020B0503020204020204" pitchFamily="34" charset="-122"/>
              </a:rPr>
              <a:t>Decreasing base CPI</a:t>
            </a:r>
          </a:p>
          <a:p>
            <a:pPr lvl="1" eaLnBrk="1" hangingPunct="1"/>
            <a:r>
              <a:rPr lang="en-US" altLang="zh-CN" sz="2000" dirty="0">
                <a:latin typeface="微软雅黑" panose="020B0503020204020204" pitchFamily="34" charset="-122"/>
                <a:ea typeface="微软雅黑" panose="020B0503020204020204" pitchFamily="34" charset="-122"/>
              </a:rPr>
              <a:t>Greater proportion of time spent on memory stalls</a:t>
            </a:r>
          </a:p>
          <a:p>
            <a:pPr eaLnBrk="1" hangingPunct="1"/>
            <a:r>
              <a:rPr lang="en-US" altLang="zh-CN" sz="2400" dirty="0">
                <a:latin typeface="微软雅黑" panose="020B0503020204020204" pitchFamily="34" charset="-122"/>
                <a:ea typeface="微软雅黑" panose="020B0503020204020204" pitchFamily="34" charset="-122"/>
              </a:rPr>
              <a:t>Increasing clock rate</a:t>
            </a:r>
          </a:p>
          <a:p>
            <a:pPr lvl="1" eaLnBrk="1" hangingPunct="1"/>
            <a:r>
              <a:rPr lang="en-US" altLang="zh-CN" sz="2000" dirty="0">
                <a:latin typeface="微软雅黑" panose="020B0503020204020204" pitchFamily="34" charset="-122"/>
                <a:ea typeface="微软雅黑" panose="020B0503020204020204" pitchFamily="34" charset="-122"/>
              </a:rPr>
              <a:t>Memory stalls account for more CPU cycles</a:t>
            </a:r>
          </a:p>
          <a:p>
            <a:pPr eaLnBrk="1" hangingPunct="1"/>
            <a:r>
              <a:rPr lang="en-US" altLang="zh-CN" sz="2400" dirty="0">
                <a:latin typeface="微软雅黑" panose="020B0503020204020204" pitchFamily="34" charset="-122"/>
                <a:ea typeface="微软雅黑" panose="020B0503020204020204" pitchFamily="34" charset="-122"/>
              </a:rPr>
              <a:t>Can’t neglect cache behavior when evaluating system performance</a:t>
            </a:r>
            <a:endParaRPr lang="en-AU"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45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2180" y="647986"/>
            <a:ext cx="6602173" cy="333425"/>
          </a:xfrm>
          <a:prstGeom prst="rect">
            <a:avLst/>
          </a:prstGeom>
        </p:spPr>
        <p:txBody>
          <a:bodyPr vert="horz" wrap="square" lIns="0" tIns="0" rIns="0" bIns="0" rtlCol="0" anchor="ctr">
            <a:spAutoFit/>
          </a:bodyPr>
          <a:lstStyle/>
          <a:p>
            <a:pPr marL="11625">
              <a:lnSpc>
                <a:spcPts val="2594"/>
              </a:lnSpc>
            </a:pPr>
            <a:r>
              <a:rPr sz="2471" b="1" spc="-5" dirty="0" err="1">
                <a:solidFill>
                  <a:srgbClr val="C00000"/>
                </a:solidFill>
                <a:latin typeface="微软雅黑" panose="020B0503020204020204" pitchFamily="34" charset="-122"/>
                <a:ea typeface="微软雅黑" panose="020B0503020204020204" pitchFamily="34" charset="-122"/>
                <a:cs typeface="黑体"/>
              </a:rPr>
              <a:t>CACHE的其它问题</a:t>
            </a:r>
            <a:r>
              <a:rPr sz="2471" b="1" spc="-5" dirty="0">
                <a:solidFill>
                  <a:srgbClr val="C00000"/>
                </a:solidFill>
                <a:latin typeface="微软雅黑" panose="020B0503020204020204" pitchFamily="34" charset="-122"/>
                <a:ea typeface="微软雅黑" panose="020B0503020204020204" pitchFamily="34" charset="-122"/>
                <a:cs typeface="黑体"/>
              </a:rPr>
              <a:t> </a:t>
            </a:r>
            <a:r>
              <a:rPr sz="2471" b="1" spc="-5" dirty="0">
                <a:solidFill>
                  <a:srgbClr val="C00000"/>
                </a:solidFill>
                <a:latin typeface="微软雅黑" panose="020B0503020204020204" pitchFamily="34" charset="-122"/>
                <a:ea typeface="微软雅黑" panose="020B0503020204020204" pitchFamily="34" charset="-122"/>
                <a:cs typeface="宋体"/>
              </a:rPr>
              <a:t>——</a:t>
            </a:r>
            <a:r>
              <a:rPr sz="2471" b="1" spc="14" dirty="0">
                <a:solidFill>
                  <a:srgbClr val="C00000"/>
                </a:solidFill>
                <a:latin typeface="微软雅黑" panose="020B0503020204020204" pitchFamily="34" charset="-122"/>
                <a:ea typeface="微软雅黑" panose="020B0503020204020204" pitchFamily="34" charset="-122"/>
                <a:cs typeface="宋体"/>
              </a:rPr>
              <a:t> </a:t>
            </a:r>
            <a:r>
              <a:rPr sz="2471" b="1" dirty="0">
                <a:solidFill>
                  <a:srgbClr val="C00000"/>
                </a:solidFill>
                <a:latin typeface="微软雅黑" panose="020B0503020204020204" pitchFamily="34" charset="-122"/>
                <a:ea typeface="微软雅黑" panose="020B0503020204020204" pitchFamily="34" charset="-122"/>
                <a:cs typeface="黑体"/>
              </a:rPr>
              <a:t>Cache容量的计算</a:t>
            </a:r>
          </a:p>
        </p:txBody>
      </p:sp>
      <p:sp>
        <p:nvSpPr>
          <p:cNvPr id="3" name="object 3"/>
          <p:cNvSpPr txBox="1"/>
          <p:nvPr/>
        </p:nvSpPr>
        <p:spPr>
          <a:xfrm>
            <a:off x="2410891" y="1253029"/>
            <a:ext cx="7573469" cy="4867871"/>
          </a:xfrm>
          <a:prstGeom prst="rect">
            <a:avLst/>
          </a:prstGeom>
        </p:spPr>
        <p:txBody>
          <a:bodyPr vert="horz" wrap="square" lIns="0" tIns="0" rIns="0" bIns="0" rtlCol="0">
            <a:spAutoFit/>
          </a:bodyPr>
          <a:lstStyle/>
          <a:p>
            <a:pPr marL="258061" indent="-246438">
              <a:buClr>
                <a:srgbClr val="FB0028"/>
              </a:buClr>
              <a:buFont typeface="Wingdings"/>
              <a:buChar char=""/>
              <a:tabLst>
                <a:tab pos="359776" algn="l"/>
                <a:tab pos="360356" algn="l"/>
              </a:tabLst>
            </a:pPr>
            <a:r>
              <a:rPr sz="2197" b="1" dirty="0">
                <a:latin typeface="黑体"/>
                <a:cs typeface="黑体"/>
              </a:rPr>
              <a:t>Cache的容量</a:t>
            </a:r>
            <a:endParaRPr sz="2197">
              <a:latin typeface="黑体"/>
              <a:cs typeface="黑体"/>
            </a:endParaRPr>
          </a:p>
          <a:p>
            <a:pPr marL="430104">
              <a:spcBef>
                <a:spcPts val="1597"/>
              </a:spcBef>
            </a:pPr>
            <a:r>
              <a:rPr sz="1831" dirty="0">
                <a:solidFill>
                  <a:srgbClr val="FB0028"/>
                </a:solidFill>
                <a:latin typeface="Wingdings"/>
                <a:cs typeface="Wingdings"/>
              </a:rPr>
              <a:t></a:t>
            </a:r>
            <a:r>
              <a:rPr sz="1831" b="1" dirty="0">
                <a:latin typeface="黑体"/>
                <a:cs typeface="黑体"/>
              </a:rPr>
              <a:t>不作特殊申明时，</a:t>
            </a:r>
            <a:r>
              <a:rPr sz="1831" b="1" dirty="0">
                <a:latin typeface="Arial"/>
                <a:cs typeface="Arial"/>
              </a:rPr>
              <a:t>Cache</a:t>
            </a:r>
            <a:r>
              <a:rPr sz="1831" b="1" dirty="0">
                <a:latin typeface="黑体"/>
                <a:cs typeface="黑体"/>
              </a:rPr>
              <a:t>的容量指</a:t>
            </a:r>
            <a:r>
              <a:rPr sz="1831" b="1" dirty="0">
                <a:latin typeface="Arial"/>
                <a:cs typeface="Arial"/>
              </a:rPr>
              <a:t>Cache</a:t>
            </a:r>
            <a:r>
              <a:rPr sz="1831" b="1" dirty="0">
                <a:latin typeface="黑体"/>
                <a:cs typeface="黑体"/>
              </a:rPr>
              <a:t>数据块的容量；</a:t>
            </a:r>
            <a:endParaRPr sz="1831">
              <a:latin typeface="黑体"/>
              <a:cs typeface="黑体"/>
            </a:endParaRPr>
          </a:p>
          <a:p>
            <a:pPr marL="430104">
              <a:spcBef>
                <a:spcPts val="1538"/>
              </a:spcBef>
            </a:pPr>
            <a:r>
              <a:rPr sz="1831" dirty="0">
                <a:solidFill>
                  <a:srgbClr val="FB0028"/>
                </a:solidFill>
                <a:latin typeface="Wingdings"/>
                <a:cs typeface="Wingdings"/>
              </a:rPr>
              <a:t></a:t>
            </a:r>
            <a:r>
              <a:rPr sz="1831" b="1" dirty="0">
                <a:latin typeface="Arial"/>
                <a:cs typeface="Arial"/>
              </a:rPr>
              <a:t>Cache</a:t>
            </a:r>
            <a:r>
              <a:rPr sz="1831" b="1" dirty="0">
                <a:latin typeface="黑体"/>
                <a:cs typeface="黑体"/>
              </a:rPr>
              <a:t>实际总的存储容量实际上还包含</a:t>
            </a:r>
            <a:r>
              <a:rPr sz="1831" b="1" dirty="0">
                <a:latin typeface="Arial"/>
                <a:cs typeface="Arial"/>
              </a:rPr>
              <a:t>tag</a:t>
            </a:r>
            <a:r>
              <a:rPr sz="1831" b="1" dirty="0">
                <a:latin typeface="黑体"/>
                <a:cs typeface="黑体"/>
              </a:rPr>
              <a:t>和</a:t>
            </a:r>
            <a:r>
              <a:rPr sz="1831" b="1" dirty="0">
                <a:latin typeface="Arial"/>
                <a:cs typeface="Arial"/>
              </a:rPr>
              <a:t>valid</a:t>
            </a:r>
            <a:r>
              <a:rPr sz="1831" b="1" spc="-46" dirty="0">
                <a:latin typeface="Arial"/>
                <a:cs typeface="Arial"/>
              </a:rPr>
              <a:t> </a:t>
            </a:r>
            <a:r>
              <a:rPr sz="1831" b="1" dirty="0">
                <a:latin typeface="Arial"/>
                <a:cs typeface="Arial"/>
              </a:rPr>
              <a:t>bit</a:t>
            </a:r>
            <a:r>
              <a:rPr sz="1831" b="1" dirty="0">
                <a:latin typeface="黑体"/>
                <a:cs typeface="黑体"/>
              </a:rPr>
              <a:t>的位数。</a:t>
            </a:r>
            <a:endParaRPr sz="1831">
              <a:latin typeface="黑体"/>
              <a:cs typeface="黑体"/>
            </a:endParaRPr>
          </a:p>
          <a:p>
            <a:pPr>
              <a:spcBef>
                <a:spcPts val="14"/>
              </a:spcBef>
            </a:pPr>
            <a:endParaRPr sz="1877">
              <a:latin typeface="Times New Roman"/>
              <a:cs typeface="Times New Roman"/>
            </a:endParaRPr>
          </a:p>
          <a:p>
            <a:pPr marL="258061" marR="4649" indent="-246438">
              <a:lnSpc>
                <a:spcPct val="150100"/>
              </a:lnSpc>
              <a:spcBef>
                <a:spcPts val="5"/>
              </a:spcBef>
              <a:buClr>
                <a:srgbClr val="FF0000"/>
              </a:buClr>
              <a:buFont typeface="Wingdings"/>
              <a:buChar char=""/>
              <a:tabLst>
                <a:tab pos="258644" algn="l"/>
              </a:tabLst>
            </a:pPr>
            <a:r>
              <a:rPr sz="1831" b="1" dirty="0">
                <a:latin typeface="宋体"/>
                <a:cs typeface="宋体"/>
              </a:rPr>
              <a:t>假设一直接映射像</a:t>
            </a:r>
            <a:r>
              <a:rPr sz="1831" b="1" dirty="0">
                <a:latin typeface="Arial"/>
                <a:cs typeface="Arial"/>
              </a:rPr>
              <a:t>Cach</a:t>
            </a:r>
            <a:r>
              <a:rPr sz="1831" b="1" spc="5" dirty="0">
                <a:latin typeface="Arial"/>
                <a:cs typeface="Arial"/>
              </a:rPr>
              <a:t>e</a:t>
            </a:r>
            <a:r>
              <a:rPr sz="1831" b="1" spc="-5" dirty="0">
                <a:latin typeface="宋体"/>
                <a:cs typeface="宋体"/>
              </a:rPr>
              <a:t>，</a:t>
            </a:r>
            <a:r>
              <a:rPr sz="1831" b="1" spc="5" dirty="0">
                <a:latin typeface="宋体"/>
                <a:cs typeface="宋体"/>
              </a:rPr>
              <a:t>有</a:t>
            </a:r>
            <a:r>
              <a:rPr sz="1831" b="1" dirty="0">
                <a:latin typeface="Arial"/>
                <a:cs typeface="Arial"/>
              </a:rPr>
              <a:t>16KB</a:t>
            </a:r>
            <a:r>
              <a:rPr sz="1831" b="1" dirty="0">
                <a:latin typeface="宋体"/>
                <a:cs typeface="宋体"/>
              </a:rPr>
              <a:t>数据</a:t>
            </a:r>
            <a:r>
              <a:rPr sz="1831" b="1" spc="-5" dirty="0">
                <a:latin typeface="宋体"/>
                <a:cs typeface="宋体"/>
              </a:rPr>
              <a:t>，</a:t>
            </a:r>
            <a:r>
              <a:rPr sz="1831" b="1" dirty="0">
                <a:latin typeface="宋体"/>
                <a:cs typeface="宋体"/>
              </a:rPr>
              <a:t>块大</a:t>
            </a:r>
            <a:r>
              <a:rPr sz="1831" b="1" spc="-5" dirty="0">
                <a:latin typeface="宋体"/>
                <a:cs typeface="宋体"/>
              </a:rPr>
              <a:t>小</a:t>
            </a:r>
            <a:r>
              <a:rPr sz="1831" b="1" spc="9" dirty="0">
                <a:latin typeface="宋体"/>
                <a:cs typeface="宋体"/>
              </a:rPr>
              <a:t>为</a:t>
            </a:r>
            <a:r>
              <a:rPr sz="1831" b="1" dirty="0">
                <a:latin typeface="Arial"/>
                <a:cs typeface="Arial"/>
              </a:rPr>
              <a:t>4</a:t>
            </a:r>
            <a:r>
              <a:rPr sz="1831" b="1" dirty="0">
                <a:latin typeface="宋体"/>
                <a:cs typeface="宋体"/>
              </a:rPr>
              <a:t>个</a:t>
            </a:r>
            <a:r>
              <a:rPr sz="1831" b="1" spc="-5" dirty="0">
                <a:latin typeface="宋体"/>
                <a:cs typeface="宋体"/>
              </a:rPr>
              <a:t>字</a:t>
            </a:r>
            <a:r>
              <a:rPr sz="1831" b="1" spc="5" dirty="0">
                <a:latin typeface="宋体"/>
                <a:cs typeface="宋体"/>
              </a:rPr>
              <a:t>（</a:t>
            </a:r>
            <a:r>
              <a:rPr sz="1831" b="1" dirty="0">
                <a:latin typeface="Arial"/>
                <a:cs typeface="Arial"/>
              </a:rPr>
              <a:t>3</a:t>
            </a:r>
            <a:r>
              <a:rPr sz="1831" b="1" spc="-14" dirty="0">
                <a:latin typeface="Arial"/>
                <a:cs typeface="Arial"/>
              </a:rPr>
              <a:t>2</a:t>
            </a:r>
            <a:r>
              <a:rPr sz="1831" b="1" dirty="0">
                <a:latin typeface="宋体"/>
                <a:cs typeface="宋体"/>
              </a:rPr>
              <a:t>位字），主存地址</a:t>
            </a:r>
            <a:r>
              <a:rPr sz="1831" b="1" dirty="0">
                <a:latin typeface="Arial"/>
                <a:cs typeface="Arial"/>
              </a:rPr>
              <a:t>32</a:t>
            </a:r>
            <a:r>
              <a:rPr sz="1831" b="1" dirty="0">
                <a:latin typeface="宋体"/>
                <a:cs typeface="宋体"/>
              </a:rPr>
              <a:t>位，那么</a:t>
            </a:r>
            <a:r>
              <a:rPr sz="1831" b="1" dirty="0">
                <a:latin typeface="Arial"/>
                <a:cs typeface="Arial"/>
              </a:rPr>
              <a:t>Ca</a:t>
            </a:r>
            <a:r>
              <a:rPr sz="1831" b="1" spc="-9" dirty="0">
                <a:latin typeface="Arial"/>
                <a:cs typeface="Arial"/>
              </a:rPr>
              <a:t>c</a:t>
            </a:r>
            <a:r>
              <a:rPr sz="1831" b="1" dirty="0">
                <a:latin typeface="Arial"/>
                <a:cs typeface="Arial"/>
              </a:rPr>
              <a:t>h</a:t>
            </a:r>
            <a:r>
              <a:rPr sz="1831" b="1" spc="5" dirty="0">
                <a:latin typeface="Arial"/>
                <a:cs typeface="Arial"/>
              </a:rPr>
              <a:t>e</a:t>
            </a:r>
            <a:r>
              <a:rPr sz="1831" b="1" dirty="0">
                <a:latin typeface="宋体"/>
                <a:cs typeface="宋体"/>
              </a:rPr>
              <a:t>总共</a:t>
            </a:r>
            <a:r>
              <a:rPr sz="1831" b="1" spc="-5" dirty="0">
                <a:latin typeface="宋体"/>
                <a:cs typeface="宋体"/>
              </a:rPr>
              <a:t>有</a:t>
            </a:r>
            <a:r>
              <a:rPr sz="1831" b="1" dirty="0">
                <a:latin typeface="宋体"/>
                <a:cs typeface="宋体"/>
              </a:rPr>
              <a:t>多少</a:t>
            </a:r>
            <a:r>
              <a:rPr sz="1831" b="1" spc="-5" dirty="0">
                <a:latin typeface="宋体"/>
                <a:cs typeface="宋体"/>
              </a:rPr>
              <a:t>位？</a:t>
            </a:r>
            <a:endParaRPr sz="1831">
              <a:latin typeface="宋体"/>
              <a:cs typeface="宋体"/>
            </a:endParaRPr>
          </a:p>
          <a:p>
            <a:pPr marL="676541" lvl="1" indent="-246438">
              <a:spcBef>
                <a:spcPts val="1647"/>
              </a:spcBef>
              <a:buClr>
                <a:srgbClr val="FF0000"/>
              </a:buClr>
              <a:buFont typeface="Wingdings"/>
              <a:buChar char=""/>
              <a:tabLst>
                <a:tab pos="677122" algn="l"/>
              </a:tabLst>
            </a:pPr>
            <a:r>
              <a:rPr sz="1831" b="1" dirty="0">
                <a:latin typeface="Arial"/>
                <a:cs typeface="Arial"/>
              </a:rPr>
              <a:t>Cache</a:t>
            </a:r>
            <a:r>
              <a:rPr sz="1831" b="1" dirty="0">
                <a:latin typeface="宋体"/>
                <a:cs typeface="宋体"/>
              </a:rPr>
              <a:t>每数据块大小：</a:t>
            </a:r>
            <a:r>
              <a:rPr sz="1831" b="1" dirty="0">
                <a:latin typeface="Arial"/>
                <a:cs typeface="Arial"/>
              </a:rPr>
              <a:t>4</a:t>
            </a:r>
            <a:r>
              <a:rPr sz="1831" b="1" dirty="0">
                <a:latin typeface="宋体"/>
                <a:cs typeface="宋体"/>
              </a:rPr>
              <a:t>×</a:t>
            </a:r>
            <a:r>
              <a:rPr sz="1831" b="1" dirty="0">
                <a:latin typeface="Arial"/>
                <a:cs typeface="Arial"/>
              </a:rPr>
              <a:t>32 = 128 bits = </a:t>
            </a:r>
            <a:r>
              <a:rPr sz="1831" b="1" spc="9" dirty="0">
                <a:latin typeface="Arial"/>
                <a:cs typeface="Arial"/>
              </a:rPr>
              <a:t>2</a:t>
            </a:r>
            <a:r>
              <a:rPr sz="1784" b="1" spc="14" baseline="25641" dirty="0">
                <a:latin typeface="Arial"/>
                <a:cs typeface="Arial"/>
              </a:rPr>
              <a:t>4 </a:t>
            </a:r>
            <a:r>
              <a:rPr sz="1831" b="1" spc="-5" dirty="0">
                <a:latin typeface="Arial"/>
                <a:cs typeface="Arial"/>
              </a:rPr>
              <a:t>Bytes;</a:t>
            </a:r>
            <a:r>
              <a:rPr sz="1831" b="1" spc="-105" dirty="0">
                <a:latin typeface="Arial"/>
                <a:cs typeface="Arial"/>
              </a:rPr>
              <a:t> </a:t>
            </a:r>
            <a:r>
              <a:rPr sz="1831" b="1" spc="5" dirty="0">
                <a:latin typeface="宋体"/>
                <a:cs typeface="宋体"/>
              </a:rPr>
              <a:t>（块内地址）</a:t>
            </a:r>
            <a:endParaRPr sz="1831">
              <a:latin typeface="宋体"/>
              <a:cs typeface="宋体"/>
            </a:endParaRPr>
          </a:p>
          <a:p>
            <a:pPr marL="676541" lvl="1" indent="-246438">
              <a:spcBef>
                <a:spcPts val="1647"/>
              </a:spcBef>
              <a:buClr>
                <a:srgbClr val="FF0000"/>
              </a:buClr>
              <a:buFont typeface="Wingdings"/>
              <a:buChar char=""/>
              <a:tabLst>
                <a:tab pos="677122" algn="l"/>
                <a:tab pos="2801483" algn="l"/>
              </a:tabLst>
            </a:pPr>
            <a:r>
              <a:rPr sz="1831" b="1" dirty="0">
                <a:latin typeface="Arial"/>
                <a:cs typeface="Arial"/>
              </a:rPr>
              <a:t>Cache</a:t>
            </a:r>
            <a:r>
              <a:rPr sz="1831" b="1" dirty="0">
                <a:latin typeface="宋体"/>
                <a:cs typeface="宋体"/>
              </a:rPr>
              <a:t>块数：</a:t>
            </a:r>
            <a:r>
              <a:rPr sz="1831" b="1" dirty="0">
                <a:latin typeface="Arial"/>
                <a:cs typeface="Arial"/>
              </a:rPr>
              <a:t>16KB	</a:t>
            </a:r>
            <a:r>
              <a:rPr sz="1831" b="1" spc="-5" dirty="0">
                <a:latin typeface="宋体"/>
                <a:cs typeface="宋体"/>
              </a:rPr>
              <a:t>÷ </a:t>
            </a:r>
            <a:r>
              <a:rPr sz="1831" b="1" spc="9" dirty="0">
                <a:latin typeface="Arial"/>
                <a:cs typeface="Arial"/>
              </a:rPr>
              <a:t>2</a:t>
            </a:r>
            <a:r>
              <a:rPr sz="1784" b="1" spc="14" baseline="25641" dirty="0">
                <a:latin typeface="Arial"/>
                <a:cs typeface="Arial"/>
              </a:rPr>
              <a:t>4 </a:t>
            </a:r>
            <a:r>
              <a:rPr sz="1831" b="1" dirty="0">
                <a:latin typeface="Arial"/>
                <a:cs typeface="Arial"/>
              </a:rPr>
              <a:t>B = </a:t>
            </a:r>
            <a:r>
              <a:rPr sz="1831" b="1" spc="9" dirty="0">
                <a:latin typeface="Arial"/>
                <a:cs typeface="Arial"/>
              </a:rPr>
              <a:t>2</a:t>
            </a:r>
            <a:r>
              <a:rPr sz="1784" b="1" spc="14" baseline="25641" dirty="0">
                <a:latin typeface="Arial"/>
                <a:cs typeface="Arial"/>
              </a:rPr>
              <a:t>10</a:t>
            </a:r>
            <a:r>
              <a:rPr sz="1784" b="1" spc="508" baseline="25641" dirty="0">
                <a:latin typeface="Arial"/>
                <a:cs typeface="Arial"/>
              </a:rPr>
              <a:t> </a:t>
            </a:r>
            <a:r>
              <a:rPr sz="1831" b="1" dirty="0">
                <a:latin typeface="宋体"/>
                <a:cs typeface="宋体"/>
              </a:rPr>
              <a:t>块；（区内块地址）</a:t>
            </a:r>
            <a:endParaRPr sz="1831">
              <a:latin typeface="宋体"/>
              <a:cs typeface="宋体"/>
            </a:endParaRPr>
          </a:p>
          <a:p>
            <a:pPr marL="430104">
              <a:spcBef>
                <a:spcPts val="1647"/>
              </a:spcBef>
              <a:tabLst>
                <a:tab pos="4015071" algn="l"/>
              </a:tabLst>
            </a:pPr>
            <a:r>
              <a:rPr sz="1831" dirty="0">
                <a:solidFill>
                  <a:srgbClr val="FF0000"/>
                </a:solidFill>
                <a:latin typeface="Wingdings"/>
                <a:cs typeface="Wingdings"/>
              </a:rPr>
              <a:t></a:t>
            </a:r>
            <a:r>
              <a:rPr sz="1831" dirty="0">
                <a:solidFill>
                  <a:srgbClr val="FF0000"/>
                </a:solidFill>
                <a:latin typeface="Times New Roman"/>
                <a:cs typeface="Times New Roman"/>
              </a:rPr>
              <a:t> </a:t>
            </a:r>
            <a:r>
              <a:rPr sz="1831" b="1" dirty="0">
                <a:latin typeface="Arial"/>
                <a:cs typeface="Arial"/>
              </a:rPr>
              <a:t>tag</a:t>
            </a:r>
            <a:r>
              <a:rPr sz="1831" b="1" dirty="0">
                <a:latin typeface="宋体"/>
                <a:cs typeface="宋体"/>
              </a:rPr>
              <a:t>位数：</a:t>
            </a:r>
            <a:r>
              <a:rPr sz="1831" b="1" dirty="0">
                <a:latin typeface="Arial"/>
                <a:cs typeface="Arial"/>
              </a:rPr>
              <a:t>32 – 10 – 4 =</a:t>
            </a:r>
            <a:r>
              <a:rPr sz="1831" b="1" spc="-27" dirty="0">
                <a:latin typeface="Arial"/>
                <a:cs typeface="Arial"/>
              </a:rPr>
              <a:t> </a:t>
            </a:r>
            <a:r>
              <a:rPr sz="1831" b="1" dirty="0">
                <a:latin typeface="Arial"/>
                <a:cs typeface="Arial"/>
              </a:rPr>
              <a:t>18</a:t>
            </a:r>
            <a:r>
              <a:rPr sz="1831" b="1" spc="-9" dirty="0">
                <a:latin typeface="Arial"/>
                <a:cs typeface="Arial"/>
              </a:rPr>
              <a:t> </a:t>
            </a:r>
            <a:r>
              <a:rPr sz="1831" b="1" dirty="0">
                <a:latin typeface="Arial"/>
                <a:cs typeface="Arial"/>
              </a:rPr>
              <a:t>bits	</a:t>
            </a:r>
            <a:r>
              <a:rPr sz="1831" b="1" spc="5" dirty="0">
                <a:latin typeface="宋体"/>
                <a:cs typeface="宋体"/>
              </a:rPr>
              <a:t>（区地址）</a:t>
            </a:r>
            <a:endParaRPr sz="1831">
              <a:latin typeface="宋体"/>
              <a:cs typeface="宋体"/>
            </a:endParaRPr>
          </a:p>
          <a:p>
            <a:pPr marL="676541" lvl="1" indent="-246438">
              <a:spcBef>
                <a:spcPts val="1647"/>
              </a:spcBef>
              <a:buClr>
                <a:srgbClr val="FF0000"/>
              </a:buClr>
              <a:buFont typeface="Wingdings"/>
              <a:buChar char=""/>
              <a:tabLst>
                <a:tab pos="677122" algn="l"/>
              </a:tabLst>
            </a:pPr>
            <a:r>
              <a:rPr sz="1831" b="1" spc="5" dirty="0">
                <a:latin typeface="宋体"/>
                <a:cs typeface="宋体"/>
              </a:rPr>
              <a:t>有效位：</a:t>
            </a:r>
            <a:r>
              <a:rPr sz="1831" b="1" spc="5" dirty="0">
                <a:latin typeface="Arial"/>
                <a:cs typeface="Arial"/>
              </a:rPr>
              <a:t>1</a:t>
            </a:r>
            <a:r>
              <a:rPr sz="1831" b="1" spc="-115" dirty="0">
                <a:latin typeface="Arial"/>
                <a:cs typeface="Arial"/>
              </a:rPr>
              <a:t> </a:t>
            </a:r>
            <a:r>
              <a:rPr sz="1831" b="1" dirty="0">
                <a:latin typeface="Arial"/>
                <a:cs typeface="Arial"/>
              </a:rPr>
              <a:t>bit</a:t>
            </a:r>
            <a:endParaRPr sz="1831">
              <a:latin typeface="Arial"/>
              <a:cs typeface="Arial"/>
            </a:endParaRPr>
          </a:p>
          <a:p>
            <a:pPr marL="430104">
              <a:spcBef>
                <a:spcPts val="1647"/>
              </a:spcBef>
              <a:tabLst>
                <a:tab pos="5854053" algn="l"/>
              </a:tabLst>
            </a:pPr>
            <a:r>
              <a:rPr sz="1831" dirty="0">
                <a:solidFill>
                  <a:srgbClr val="FF0000"/>
                </a:solidFill>
                <a:latin typeface="Wingdings"/>
                <a:cs typeface="Wingdings"/>
              </a:rPr>
              <a:t></a:t>
            </a:r>
            <a:r>
              <a:rPr sz="1831" dirty="0">
                <a:solidFill>
                  <a:srgbClr val="FF0000"/>
                </a:solidFill>
                <a:latin typeface="Times New Roman"/>
                <a:cs typeface="Times New Roman"/>
              </a:rPr>
              <a:t> </a:t>
            </a:r>
            <a:r>
              <a:rPr sz="1831" b="1" spc="5" dirty="0">
                <a:latin typeface="Arial"/>
                <a:cs typeface="Arial"/>
              </a:rPr>
              <a:t>Cache</a:t>
            </a:r>
            <a:r>
              <a:rPr sz="1831" b="1" spc="5" dirty="0">
                <a:latin typeface="宋体"/>
                <a:cs typeface="宋体"/>
              </a:rPr>
              <a:t>实际总容量：</a:t>
            </a:r>
            <a:r>
              <a:rPr sz="1831" b="1" spc="5" dirty="0">
                <a:latin typeface="Arial"/>
                <a:cs typeface="Arial"/>
              </a:rPr>
              <a:t>2</a:t>
            </a:r>
            <a:r>
              <a:rPr sz="1784" b="1" spc="7" baseline="25641" dirty="0">
                <a:latin typeface="Arial"/>
                <a:cs typeface="Arial"/>
              </a:rPr>
              <a:t>10 </a:t>
            </a:r>
            <a:r>
              <a:rPr sz="1831" b="1" spc="-5" dirty="0">
                <a:latin typeface="宋体"/>
                <a:cs typeface="宋体"/>
              </a:rPr>
              <a:t>×</a:t>
            </a:r>
            <a:r>
              <a:rPr sz="1831" b="1" spc="-426" dirty="0">
                <a:latin typeface="宋体"/>
                <a:cs typeface="宋体"/>
              </a:rPr>
              <a:t> </a:t>
            </a:r>
            <a:r>
              <a:rPr sz="1831" b="1" dirty="0">
                <a:latin typeface="Arial"/>
                <a:cs typeface="Arial"/>
              </a:rPr>
              <a:t>(128+18+1) =</a:t>
            </a:r>
            <a:r>
              <a:rPr sz="1831" b="1" spc="-9" dirty="0">
                <a:latin typeface="Arial"/>
                <a:cs typeface="Arial"/>
              </a:rPr>
              <a:t> </a:t>
            </a:r>
            <a:r>
              <a:rPr sz="1831" b="1" dirty="0">
                <a:latin typeface="Arial"/>
                <a:cs typeface="Arial"/>
              </a:rPr>
              <a:t>147Kbit	≈</a:t>
            </a:r>
            <a:r>
              <a:rPr sz="1831" b="1" spc="-73" dirty="0">
                <a:latin typeface="Arial"/>
                <a:cs typeface="Arial"/>
              </a:rPr>
              <a:t> </a:t>
            </a:r>
            <a:r>
              <a:rPr sz="1831" b="1" spc="-5" dirty="0">
                <a:latin typeface="Arial"/>
                <a:cs typeface="Arial"/>
              </a:rPr>
              <a:t>18.4KByte</a:t>
            </a:r>
            <a:endParaRPr sz="1831">
              <a:latin typeface="Arial"/>
              <a:cs typeface="Arial"/>
            </a:endParaRPr>
          </a:p>
        </p:txBody>
      </p:sp>
    </p:spTree>
    <p:extLst>
      <p:ext uri="{BB962C8B-B14F-4D97-AF65-F5344CB8AC3E}">
        <p14:creationId xmlns:p14="http://schemas.microsoft.com/office/powerpoint/2010/main" val="172997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6994" y="672526"/>
            <a:ext cx="5799488" cy="307777"/>
          </a:xfrm>
          <a:prstGeom prst="rect">
            <a:avLst/>
          </a:prstGeom>
        </p:spPr>
        <p:txBody>
          <a:bodyPr vert="horz" wrap="square" lIns="0" tIns="0" rIns="0" bIns="0" rtlCol="0" anchor="ctr">
            <a:spAutoFit/>
          </a:bodyPr>
          <a:lstStyle/>
          <a:p>
            <a:pPr marL="10541">
              <a:lnSpc>
                <a:spcPts val="2357"/>
              </a:lnSpc>
            </a:pPr>
            <a:r>
              <a:rPr sz="2656" dirty="0" err="1">
                <a:solidFill>
                  <a:srgbClr val="FF0000"/>
                </a:solidFill>
                <a:latin typeface="黑体"/>
                <a:cs typeface="黑体"/>
              </a:rPr>
              <a:t>高速缓冲存储器</a:t>
            </a:r>
            <a:r>
              <a:rPr sz="2656" dirty="0">
                <a:solidFill>
                  <a:srgbClr val="FF0000"/>
                </a:solidFill>
                <a:latin typeface="黑体"/>
                <a:cs typeface="黑体"/>
              </a:rPr>
              <a:t>(Cache)的原理</a:t>
            </a:r>
          </a:p>
        </p:txBody>
      </p:sp>
      <p:sp>
        <p:nvSpPr>
          <p:cNvPr id="4" name="object 4"/>
          <p:cNvSpPr txBox="1">
            <a:spLocks noGrp="1"/>
          </p:cNvSpPr>
          <p:nvPr>
            <p:ph type="sldNum" sz="quarter" idx="12"/>
          </p:nvPr>
        </p:nvSpPr>
        <p:spPr>
          <a:xfrm>
            <a:off x="8322189" y="6233847"/>
            <a:ext cx="2122954" cy="257544"/>
          </a:xfrm>
          <a:prstGeom prst="rect">
            <a:avLst/>
          </a:prstGeom>
        </p:spPr>
        <p:txBody>
          <a:bodyPr vert="horz" wrap="square" lIns="80682" tIns="40341" rIns="80682" bIns="40341" rtlCol="0" anchor="ctr">
            <a:spAutoFit/>
          </a:bodyPr>
          <a:lstStyle>
            <a:defPPr>
              <a:defRPr lang="zh-CN"/>
            </a:defPPr>
            <a:lvl1pPr marL="0" algn="r" defTabSz="806867" rtl="0" eaLnBrk="1" latinLnBrk="0" hangingPunct="1">
              <a:defRPr sz="929" kern="1200">
                <a:solidFill>
                  <a:schemeClr val="tx1">
                    <a:tint val="75000"/>
                  </a:schemeClr>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a:lstStyle>
          <a:p>
            <a:pPr marL="22413">
              <a:lnSpc>
                <a:spcPts val="1452"/>
              </a:lnSpc>
            </a:pPr>
            <a:fld id="{81D60167-4931-47E6-BA6A-407CBD079E47}" type="slidenum">
              <a:rPr lang="en-US" altLang="zh-CN" spc="-4"/>
              <a:pPr marL="22413">
                <a:lnSpc>
                  <a:spcPts val="1452"/>
                </a:lnSpc>
              </a:pPr>
              <a:t>7</a:t>
            </a:fld>
            <a:endParaRPr spc="-4" dirty="0"/>
          </a:p>
        </p:txBody>
      </p:sp>
      <p:sp>
        <p:nvSpPr>
          <p:cNvPr id="3" name="object 3"/>
          <p:cNvSpPr txBox="1"/>
          <p:nvPr/>
        </p:nvSpPr>
        <p:spPr>
          <a:xfrm>
            <a:off x="2791891" y="1287918"/>
            <a:ext cx="6727969" cy="4780732"/>
          </a:xfrm>
          <a:prstGeom prst="rect">
            <a:avLst/>
          </a:prstGeom>
        </p:spPr>
        <p:txBody>
          <a:bodyPr vert="horz" wrap="square" lIns="0" tIns="0" rIns="0" bIns="0" rtlCol="0">
            <a:spAutoFit/>
          </a:bodyPr>
          <a:lstStyle/>
          <a:p>
            <a:pPr marL="374199" indent="-363658">
              <a:buClr>
                <a:srgbClr val="FF0000"/>
              </a:buClr>
              <a:buFont typeface="Lucida Sans"/>
              <a:buChar char="❖"/>
              <a:tabLst>
                <a:tab pos="373672" algn="l"/>
                <a:tab pos="374199" algn="l"/>
              </a:tabLst>
            </a:pPr>
            <a:r>
              <a:rPr sz="1992" b="1" dirty="0">
                <a:latin typeface="黑体"/>
                <a:cs typeface="黑体"/>
              </a:rPr>
              <a:t>Cache的有关术语</a:t>
            </a:r>
            <a:endParaRPr sz="1992">
              <a:latin typeface="黑体"/>
              <a:cs typeface="黑体"/>
            </a:endParaRPr>
          </a:p>
          <a:p>
            <a:pPr marL="404241">
              <a:spcBef>
                <a:spcPts val="54"/>
              </a:spcBef>
            </a:pPr>
            <a:r>
              <a:rPr sz="1660" spc="-8" dirty="0">
                <a:solidFill>
                  <a:srgbClr val="001ADC"/>
                </a:solidFill>
                <a:latin typeface="Lucida Sans"/>
                <a:cs typeface="Lucida Sans"/>
              </a:rPr>
              <a:t>➢</a:t>
            </a:r>
            <a:r>
              <a:rPr sz="1660" b="1" spc="-8" dirty="0">
                <a:solidFill>
                  <a:srgbClr val="FF0000"/>
                </a:solidFill>
                <a:latin typeface="宋体"/>
                <a:cs typeface="宋体"/>
              </a:rPr>
              <a:t>数据块（</a:t>
            </a:r>
            <a:r>
              <a:rPr sz="1660" b="1" spc="-8" dirty="0">
                <a:solidFill>
                  <a:srgbClr val="FF0000"/>
                </a:solidFill>
                <a:latin typeface="Times New Roman"/>
                <a:cs typeface="Times New Roman"/>
              </a:rPr>
              <a:t>block</a:t>
            </a:r>
            <a:r>
              <a:rPr sz="1660" b="1" spc="-8" dirty="0">
                <a:solidFill>
                  <a:srgbClr val="FF0000"/>
                </a:solidFill>
                <a:latin typeface="宋体"/>
                <a:cs typeface="宋体"/>
              </a:rPr>
              <a:t>）</a:t>
            </a:r>
            <a:r>
              <a:rPr sz="1660" b="1" spc="-8" dirty="0">
                <a:latin typeface="宋体"/>
                <a:cs typeface="宋体"/>
              </a:rPr>
              <a:t>：</a:t>
            </a:r>
            <a:r>
              <a:rPr sz="1660" b="1" spc="-8" dirty="0">
                <a:latin typeface="Times New Roman"/>
                <a:cs typeface="Times New Roman"/>
              </a:rPr>
              <a:t>Cache</a:t>
            </a:r>
            <a:r>
              <a:rPr sz="1660" b="1" spc="-8" dirty="0">
                <a:latin typeface="宋体"/>
                <a:cs typeface="宋体"/>
              </a:rPr>
              <a:t>与主存的基本划分单位，也是主存与</a:t>
            </a:r>
            <a:endParaRPr sz="1660">
              <a:latin typeface="宋体"/>
              <a:cs typeface="宋体"/>
            </a:endParaRPr>
          </a:p>
          <a:p>
            <a:pPr marL="564987">
              <a:spcBef>
                <a:spcPts val="199"/>
              </a:spcBef>
            </a:pPr>
            <a:r>
              <a:rPr sz="1660" b="1" dirty="0">
                <a:latin typeface="Times New Roman"/>
                <a:cs typeface="Times New Roman"/>
              </a:rPr>
              <a:t>Cache</a:t>
            </a:r>
            <a:r>
              <a:rPr sz="1660" b="1" dirty="0">
                <a:latin typeface="宋体"/>
                <a:cs typeface="宋体"/>
              </a:rPr>
              <a:t>一次交换数据的最小单位，由多个字节（字）组成，取决于</a:t>
            </a:r>
            <a:endParaRPr sz="1660">
              <a:latin typeface="宋体"/>
              <a:cs typeface="宋体"/>
            </a:endParaRPr>
          </a:p>
          <a:p>
            <a:pPr marL="564987">
              <a:spcBef>
                <a:spcPts val="190"/>
              </a:spcBef>
            </a:pPr>
            <a:r>
              <a:rPr sz="1660" b="1" dirty="0">
                <a:latin typeface="Times New Roman"/>
                <a:cs typeface="Times New Roman"/>
              </a:rPr>
              <a:t>Cache</a:t>
            </a:r>
            <a:r>
              <a:rPr sz="1660" b="1" dirty="0">
                <a:latin typeface="宋体"/>
                <a:cs typeface="宋体"/>
              </a:rPr>
              <a:t>从主存一次读写操作所能完成的数据字节数。也表明主存与</a:t>
            </a:r>
            <a:endParaRPr sz="1660">
              <a:latin typeface="宋体"/>
              <a:cs typeface="宋体"/>
            </a:endParaRPr>
          </a:p>
          <a:p>
            <a:pPr marL="564987">
              <a:spcBef>
                <a:spcPts val="199"/>
              </a:spcBef>
            </a:pPr>
            <a:r>
              <a:rPr sz="1660" b="1" dirty="0">
                <a:latin typeface="Times New Roman"/>
                <a:cs typeface="Times New Roman"/>
              </a:rPr>
              <a:t>Cache</a:t>
            </a:r>
            <a:r>
              <a:rPr sz="1660" b="1" dirty="0">
                <a:latin typeface="宋体"/>
                <a:cs typeface="宋体"/>
              </a:rPr>
              <a:t>之间局部总线的宽度。</a:t>
            </a:r>
            <a:endParaRPr sz="1660">
              <a:latin typeface="宋体"/>
              <a:cs typeface="宋体"/>
            </a:endParaRPr>
          </a:p>
          <a:p>
            <a:pPr marL="564987" marR="4216" indent="-160748">
              <a:lnSpc>
                <a:spcPct val="109700"/>
              </a:lnSpc>
              <a:spcBef>
                <a:spcPts val="4"/>
              </a:spcBef>
            </a:pPr>
            <a:r>
              <a:rPr sz="1660" spc="-187" dirty="0">
                <a:solidFill>
                  <a:srgbClr val="001ADC"/>
                </a:solidFill>
                <a:latin typeface="Lucida Sans"/>
                <a:cs typeface="Lucida Sans"/>
              </a:rPr>
              <a:t>➢</a:t>
            </a:r>
            <a:r>
              <a:rPr sz="1660" b="1" dirty="0">
                <a:solidFill>
                  <a:srgbClr val="FF0000"/>
                </a:solidFill>
                <a:latin typeface="宋体"/>
                <a:cs typeface="宋体"/>
              </a:rPr>
              <a:t>标记（</a:t>
            </a:r>
            <a:r>
              <a:rPr sz="1660" b="1" spc="-4" dirty="0">
                <a:solidFill>
                  <a:srgbClr val="FF0000"/>
                </a:solidFill>
                <a:latin typeface="Times New Roman"/>
                <a:cs typeface="Times New Roman"/>
              </a:rPr>
              <a:t>tag</a:t>
            </a:r>
            <a:r>
              <a:rPr sz="1660" b="1" spc="-4" dirty="0">
                <a:solidFill>
                  <a:srgbClr val="FF0000"/>
                </a:solidFill>
                <a:latin typeface="宋体"/>
                <a:cs typeface="宋体"/>
              </a:rPr>
              <a:t>）</a:t>
            </a:r>
            <a:r>
              <a:rPr sz="1660" b="1" dirty="0">
                <a:latin typeface="宋体"/>
                <a:cs typeface="宋体"/>
              </a:rPr>
              <a:t>：</a:t>
            </a:r>
            <a:r>
              <a:rPr sz="1660" b="1" spc="-4" dirty="0">
                <a:latin typeface="Times New Roman"/>
                <a:cs typeface="Times New Roman"/>
              </a:rPr>
              <a:t>Cach</a:t>
            </a:r>
            <a:r>
              <a:rPr sz="1660" b="1" dirty="0">
                <a:latin typeface="Times New Roman"/>
                <a:cs typeface="Times New Roman"/>
              </a:rPr>
              <a:t>e</a:t>
            </a:r>
            <a:r>
              <a:rPr sz="1660" b="1" dirty="0">
                <a:latin typeface="宋体"/>
                <a:cs typeface="宋体"/>
              </a:rPr>
              <a:t>每一数据块有一个标记字段，用来保存该数据块对应的主存数据块的地址信息。</a:t>
            </a:r>
            <a:endParaRPr sz="1660">
              <a:latin typeface="宋体"/>
              <a:cs typeface="宋体"/>
            </a:endParaRPr>
          </a:p>
          <a:p>
            <a:pPr marL="564987" marR="88016" indent="-160748">
              <a:lnSpc>
                <a:spcPts val="2324"/>
              </a:lnSpc>
            </a:pPr>
            <a:r>
              <a:rPr sz="1660" spc="-187" dirty="0">
                <a:solidFill>
                  <a:srgbClr val="001ADC"/>
                </a:solidFill>
                <a:latin typeface="Lucida Sans"/>
                <a:cs typeface="Lucida Sans"/>
              </a:rPr>
              <a:t>➢</a:t>
            </a:r>
            <a:r>
              <a:rPr sz="1660" b="1" dirty="0">
                <a:solidFill>
                  <a:srgbClr val="FC0128"/>
                </a:solidFill>
                <a:latin typeface="宋体"/>
                <a:cs typeface="宋体"/>
              </a:rPr>
              <a:t>有效位</a:t>
            </a:r>
            <a:r>
              <a:rPr sz="1660" b="1" spc="-4" dirty="0">
                <a:solidFill>
                  <a:srgbClr val="FC0128"/>
                </a:solidFill>
                <a:latin typeface="宋体"/>
                <a:cs typeface="宋体"/>
              </a:rPr>
              <a:t>（</a:t>
            </a:r>
            <a:r>
              <a:rPr sz="1660" b="1" spc="-8" dirty="0">
                <a:solidFill>
                  <a:srgbClr val="FC0128"/>
                </a:solidFill>
                <a:latin typeface="Times New Roman"/>
                <a:cs typeface="Times New Roman"/>
              </a:rPr>
              <a:t>vali</a:t>
            </a:r>
            <a:r>
              <a:rPr sz="1660" b="1" spc="-4" dirty="0">
                <a:solidFill>
                  <a:srgbClr val="FC0128"/>
                </a:solidFill>
                <a:latin typeface="Times New Roman"/>
                <a:cs typeface="Times New Roman"/>
              </a:rPr>
              <a:t>d </a:t>
            </a:r>
            <a:r>
              <a:rPr sz="1660" b="1" spc="-8" dirty="0">
                <a:solidFill>
                  <a:srgbClr val="FC0128"/>
                </a:solidFill>
                <a:latin typeface="Times New Roman"/>
                <a:cs typeface="Times New Roman"/>
              </a:rPr>
              <a:t>bi</a:t>
            </a:r>
            <a:r>
              <a:rPr sz="1660" b="1" spc="-4" dirty="0">
                <a:solidFill>
                  <a:srgbClr val="FC0128"/>
                </a:solidFill>
                <a:latin typeface="Times New Roman"/>
                <a:cs typeface="Times New Roman"/>
              </a:rPr>
              <a:t>t</a:t>
            </a:r>
            <a:r>
              <a:rPr sz="1660" b="1" dirty="0">
                <a:solidFill>
                  <a:srgbClr val="FC0128"/>
                </a:solidFill>
                <a:latin typeface="宋体"/>
                <a:cs typeface="宋体"/>
              </a:rPr>
              <a:t>）</a:t>
            </a:r>
            <a:r>
              <a:rPr sz="1660" b="1" dirty="0">
                <a:latin typeface="宋体"/>
                <a:cs typeface="宋体"/>
              </a:rPr>
              <a:t>：</a:t>
            </a:r>
            <a:r>
              <a:rPr sz="1660" b="1" spc="-4" dirty="0">
                <a:latin typeface="Times New Roman"/>
                <a:cs typeface="Times New Roman"/>
              </a:rPr>
              <a:t>Cach</a:t>
            </a:r>
            <a:r>
              <a:rPr sz="1660" b="1" dirty="0">
                <a:latin typeface="Times New Roman"/>
                <a:cs typeface="Times New Roman"/>
              </a:rPr>
              <a:t>e</a:t>
            </a:r>
            <a:r>
              <a:rPr sz="1660" b="1" dirty="0">
                <a:latin typeface="宋体"/>
                <a:cs typeface="宋体"/>
              </a:rPr>
              <a:t>中每一</a:t>
            </a:r>
            <a:r>
              <a:rPr sz="1660" b="1" spc="-4" dirty="0">
                <a:latin typeface="Times New Roman"/>
                <a:cs typeface="Times New Roman"/>
              </a:rPr>
              <a:t>Bloc</a:t>
            </a:r>
            <a:r>
              <a:rPr sz="1660" b="1" dirty="0">
                <a:latin typeface="Times New Roman"/>
                <a:cs typeface="Times New Roman"/>
              </a:rPr>
              <a:t>k</a:t>
            </a:r>
            <a:r>
              <a:rPr sz="1660" b="1" dirty="0">
                <a:latin typeface="宋体"/>
                <a:cs typeface="宋体"/>
              </a:rPr>
              <a:t>有一个有效位，用于指示相应数据块中是否包含有效数据。</a:t>
            </a:r>
            <a:endParaRPr sz="1660">
              <a:latin typeface="宋体"/>
              <a:cs typeface="宋体"/>
            </a:endParaRPr>
          </a:p>
          <a:p>
            <a:pPr marL="404241">
              <a:lnSpc>
                <a:spcPts val="1917"/>
              </a:lnSpc>
            </a:pPr>
            <a:r>
              <a:rPr sz="1660" spc="-29" dirty="0">
                <a:solidFill>
                  <a:srgbClr val="001ADC"/>
                </a:solidFill>
                <a:latin typeface="Lucida Sans"/>
                <a:cs typeface="Lucida Sans"/>
              </a:rPr>
              <a:t>➢</a:t>
            </a:r>
            <a:r>
              <a:rPr sz="1660" b="1" spc="-29" dirty="0">
                <a:solidFill>
                  <a:srgbClr val="FC0128"/>
                </a:solidFill>
                <a:latin typeface="宋体"/>
                <a:cs typeface="宋体"/>
              </a:rPr>
              <a:t>行（</a:t>
            </a:r>
            <a:r>
              <a:rPr sz="1660" b="1" spc="-29" dirty="0">
                <a:solidFill>
                  <a:srgbClr val="FC0128"/>
                </a:solidFill>
                <a:latin typeface="Times New Roman"/>
                <a:cs typeface="Times New Roman"/>
              </a:rPr>
              <a:t>line</a:t>
            </a:r>
            <a:r>
              <a:rPr sz="1660" b="1" dirty="0">
                <a:solidFill>
                  <a:srgbClr val="FC0128"/>
                </a:solidFill>
                <a:latin typeface="Times New Roman"/>
                <a:cs typeface="Times New Roman"/>
              </a:rPr>
              <a:t> </a:t>
            </a:r>
            <a:r>
              <a:rPr sz="1660" b="1" spc="-4" dirty="0">
                <a:solidFill>
                  <a:srgbClr val="FC0128"/>
                </a:solidFill>
                <a:latin typeface="Times New Roman"/>
                <a:cs typeface="Times New Roman"/>
              </a:rPr>
              <a:t>)</a:t>
            </a:r>
            <a:r>
              <a:rPr sz="1660" b="1" spc="-4" dirty="0">
                <a:latin typeface="宋体"/>
                <a:cs typeface="宋体"/>
              </a:rPr>
              <a:t>：</a:t>
            </a:r>
            <a:r>
              <a:rPr sz="1660" b="1" spc="-4" dirty="0">
                <a:latin typeface="Times New Roman"/>
                <a:cs typeface="Times New Roman"/>
              </a:rPr>
              <a:t>Cache</a:t>
            </a:r>
            <a:r>
              <a:rPr sz="1660" b="1" spc="-4" dirty="0">
                <a:latin typeface="宋体"/>
                <a:cs typeface="宋体"/>
              </a:rPr>
              <a:t>中</a:t>
            </a:r>
            <a:r>
              <a:rPr sz="1660" b="1" spc="-407" dirty="0">
                <a:latin typeface="宋体"/>
                <a:cs typeface="宋体"/>
              </a:rPr>
              <a:t> </a:t>
            </a:r>
            <a:r>
              <a:rPr sz="1660" b="1" spc="-4" dirty="0">
                <a:latin typeface="宋体"/>
                <a:cs typeface="宋体"/>
              </a:rPr>
              <a:t>一个</a:t>
            </a:r>
            <a:r>
              <a:rPr sz="1660" b="1" spc="-4" dirty="0">
                <a:latin typeface="Times New Roman"/>
                <a:cs typeface="Times New Roman"/>
              </a:rPr>
              <a:t>block</a:t>
            </a:r>
            <a:r>
              <a:rPr sz="1660" b="1" spc="-4" dirty="0">
                <a:latin typeface="宋体"/>
                <a:cs typeface="宋体"/>
              </a:rPr>
              <a:t>及其</a:t>
            </a:r>
            <a:r>
              <a:rPr sz="1660" b="1" spc="-407" dirty="0">
                <a:latin typeface="宋体"/>
                <a:cs typeface="宋体"/>
              </a:rPr>
              <a:t> </a:t>
            </a:r>
            <a:r>
              <a:rPr sz="1660" b="1" spc="-4" dirty="0">
                <a:latin typeface="Times New Roman"/>
                <a:cs typeface="Times New Roman"/>
              </a:rPr>
              <a:t>tag</a:t>
            </a:r>
            <a:r>
              <a:rPr sz="1660" b="1" spc="-4" dirty="0">
                <a:latin typeface="宋体"/>
                <a:cs typeface="宋体"/>
              </a:rPr>
              <a:t>、</a:t>
            </a:r>
            <a:r>
              <a:rPr sz="1660" b="1" spc="-4" dirty="0">
                <a:latin typeface="Times New Roman"/>
                <a:cs typeface="Times New Roman"/>
              </a:rPr>
              <a:t>valid</a:t>
            </a:r>
            <a:r>
              <a:rPr sz="1660" b="1" dirty="0">
                <a:latin typeface="Times New Roman"/>
                <a:cs typeface="Times New Roman"/>
              </a:rPr>
              <a:t> </a:t>
            </a:r>
            <a:r>
              <a:rPr sz="1660" b="1" spc="-4" dirty="0">
                <a:latin typeface="Times New Roman"/>
                <a:cs typeface="Times New Roman"/>
              </a:rPr>
              <a:t>bit</a:t>
            </a:r>
            <a:r>
              <a:rPr sz="1660" b="1" spc="-4" dirty="0">
                <a:latin typeface="宋体"/>
                <a:cs typeface="宋体"/>
              </a:rPr>
              <a:t>构成</a:t>
            </a:r>
            <a:r>
              <a:rPr sz="1660" b="1" spc="-4" dirty="0">
                <a:latin typeface="Times New Roman"/>
                <a:cs typeface="Times New Roman"/>
              </a:rPr>
              <a:t>1</a:t>
            </a:r>
            <a:r>
              <a:rPr sz="1660" b="1" spc="-4" dirty="0">
                <a:latin typeface="宋体"/>
                <a:cs typeface="宋体"/>
              </a:rPr>
              <a:t>行。</a:t>
            </a:r>
            <a:endParaRPr sz="1660">
              <a:latin typeface="宋体"/>
              <a:cs typeface="宋体"/>
            </a:endParaRPr>
          </a:p>
          <a:p>
            <a:pPr marL="564987" marR="159693" indent="-160748">
              <a:lnSpc>
                <a:spcPct val="109700"/>
              </a:lnSpc>
              <a:spcBef>
                <a:spcPts val="4"/>
              </a:spcBef>
            </a:pPr>
            <a:r>
              <a:rPr sz="1660" spc="-187" dirty="0">
                <a:solidFill>
                  <a:srgbClr val="001ADC"/>
                </a:solidFill>
                <a:latin typeface="Lucida Sans"/>
                <a:cs typeface="Lucida Sans"/>
              </a:rPr>
              <a:t>➢</a:t>
            </a:r>
            <a:r>
              <a:rPr sz="1660" b="1" dirty="0">
                <a:solidFill>
                  <a:srgbClr val="FF0000"/>
                </a:solidFill>
                <a:latin typeface="宋体"/>
                <a:cs typeface="宋体"/>
              </a:rPr>
              <a:t>组</a:t>
            </a:r>
            <a:r>
              <a:rPr sz="1660" b="1" spc="-4" dirty="0">
                <a:solidFill>
                  <a:srgbClr val="FF0000"/>
                </a:solidFill>
                <a:latin typeface="宋体"/>
                <a:cs typeface="宋体"/>
              </a:rPr>
              <a:t>（</a:t>
            </a:r>
            <a:r>
              <a:rPr sz="1660" b="1" spc="-4" dirty="0">
                <a:solidFill>
                  <a:srgbClr val="FF0000"/>
                </a:solidFill>
                <a:latin typeface="Times New Roman"/>
                <a:cs typeface="Times New Roman"/>
              </a:rPr>
              <a:t>set</a:t>
            </a:r>
            <a:r>
              <a:rPr sz="1660" b="1" dirty="0">
                <a:solidFill>
                  <a:srgbClr val="FF0000"/>
                </a:solidFill>
                <a:latin typeface="宋体"/>
                <a:cs typeface="宋体"/>
              </a:rPr>
              <a:t>）</a:t>
            </a:r>
            <a:r>
              <a:rPr sz="1660" b="1" dirty="0">
                <a:latin typeface="宋体"/>
                <a:cs typeface="宋体"/>
              </a:rPr>
              <a:t>：若干块</a:t>
            </a:r>
            <a:r>
              <a:rPr sz="1660" b="1" spc="-4" dirty="0">
                <a:latin typeface="Times New Roman"/>
                <a:cs typeface="Times New Roman"/>
              </a:rPr>
              <a:t>(Block)</a:t>
            </a:r>
            <a:r>
              <a:rPr sz="1660" b="1" dirty="0">
                <a:latin typeface="宋体"/>
                <a:cs typeface="宋体"/>
              </a:rPr>
              <a:t>构成一个组，地址比较一般能在组内各块间同时进行。</a:t>
            </a:r>
            <a:endParaRPr sz="1660">
              <a:latin typeface="宋体"/>
              <a:cs typeface="宋体"/>
            </a:endParaRPr>
          </a:p>
          <a:p>
            <a:pPr marL="564987" marR="6324" indent="-160748">
              <a:lnSpc>
                <a:spcPct val="109900"/>
              </a:lnSpc>
            </a:pPr>
            <a:r>
              <a:rPr sz="1660" spc="-187" dirty="0">
                <a:solidFill>
                  <a:srgbClr val="001ADC"/>
                </a:solidFill>
                <a:latin typeface="Lucida Sans"/>
                <a:cs typeface="Lucida Sans"/>
              </a:rPr>
              <a:t>➢</a:t>
            </a:r>
            <a:r>
              <a:rPr sz="1660" b="1" dirty="0">
                <a:solidFill>
                  <a:srgbClr val="FC0128"/>
                </a:solidFill>
                <a:latin typeface="宋体"/>
                <a:cs typeface="宋体"/>
              </a:rPr>
              <a:t>路（</a:t>
            </a:r>
            <a:r>
              <a:rPr sz="1660" b="1" dirty="0">
                <a:solidFill>
                  <a:srgbClr val="FC0128"/>
                </a:solidFill>
                <a:latin typeface="Times New Roman"/>
                <a:cs typeface="Times New Roman"/>
              </a:rPr>
              <a:t>wa</a:t>
            </a:r>
            <a:r>
              <a:rPr sz="1660" b="1" spc="-4" dirty="0">
                <a:solidFill>
                  <a:srgbClr val="FC0128"/>
                </a:solidFill>
                <a:latin typeface="Times New Roman"/>
                <a:cs typeface="Times New Roman"/>
              </a:rPr>
              <a:t>y</a:t>
            </a:r>
            <a:r>
              <a:rPr sz="1660" b="1" dirty="0">
                <a:solidFill>
                  <a:srgbClr val="FC0128"/>
                </a:solidFill>
                <a:latin typeface="宋体"/>
                <a:cs typeface="宋体"/>
              </a:rPr>
              <a:t>）</a:t>
            </a:r>
            <a:r>
              <a:rPr sz="1660" b="1" dirty="0">
                <a:latin typeface="宋体"/>
                <a:cs typeface="宋体"/>
              </a:rPr>
              <a:t>：</a:t>
            </a:r>
            <a:r>
              <a:rPr sz="1660" b="1" spc="-4" dirty="0">
                <a:latin typeface="Times New Roman"/>
                <a:cs typeface="Times New Roman"/>
              </a:rPr>
              <a:t>Cach</a:t>
            </a:r>
            <a:r>
              <a:rPr sz="1660" b="1" dirty="0">
                <a:latin typeface="Times New Roman"/>
                <a:cs typeface="Times New Roman"/>
              </a:rPr>
              <a:t>e</a:t>
            </a:r>
            <a:r>
              <a:rPr sz="1660" b="1" dirty="0">
                <a:latin typeface="宋体"/>
                <a:cs typeface="宋体"/>
              </a:rPr>
              <a:t>相关联的等级，每一路具有独立的地址比较机构，各路地址比较能同时进行（一般与组结合），路数即指一组内的块数。</a:t>
            </a:r>
            <a:endParaRPr sz="1660">
              <a:latin typeface="宋体"/>
              <a:cs typeface="宋体"/>
            </a:endParaRPr>
          </a:p>
          <a:p>
            <a:pPr marL="404241">
              <a:spcBef>
                <a:spcPts val="190"/>
              </a:spcBef>
            </a:pPr>
            <a:r>
              <a:rPr sz="1660" spc="-25" dirty="0">
                <a:solidFill>
                  <a:srgbClr val="001ADC"/>
                </a:solidFill>
                <a:latin typeface="Lucida Sans"/>
                <a:cs typeface="Lucida Sans"/>
              </a:rPr>
              <a:t>➢</a:t>
            </a:r>
            <a:r>
              <a:rPr sz="1660" b="1" spc="-25" dirty="0">
                <a:solidFill>
                  <a:srgbClr val="FC0128"/>
                </a:solidFill>
                <a:latin typeface="宋体"/>
                <a:cs typeface="宋体"/>
              </a:rPr>
              <a:t>命中（</a:t>
            </a:r>
            <a:r>
              <a:rPr sz="1660" b="1" spc="-25" dirty="0">
                <a:solidFill>
                  <a:srgbClr val="FC0128"/>
                </a:solidFill>
                <a:latin typeface="Times New Roman"/>
                <a:cs typeface="Times New Roman"/>
              </a:rPr>
              <a:t>hit</a:t>
            </a:r>
            <a:r>
              <a:rPr sz="1660" b="1" spc="-25" dirty="0">
                <a:solidFill>
                  <a:srgbClr val="FC0128"/>
                </a:solidFill>
                <a:latin typeface="宋体"/>
                <a:cs typeface="宋体"/>
              </a:rPr>
              <a:t>）</a:t>
            </a:r>
            <a:r>
              <a:rPr sz="1660" b="1" spc="-25" dirty="0">
                <a:latin typeface="宋体"/>
                <a:cs typeface="宋体"/>
              </a:rPr>
              <a:t>：</a:t>
            </a:r>
            <a:r>
              <a:rPr sz="1660" b="1" spc="-46" dirty="0">
                <a:latin typeface="宋体"/>
                <a:cs typeface="宋体"/>
              </a:rPr>
              <a:t> </a:t>
            </a:r>
            <a:r>
              <a:rPr sz="1660" b="1" dirty="0">
                <a:latin typeface="Times New Roman"/>
                <a:cs typeface="Times New Roman"/>
              </a:rPr>
              <a:t>CPU</a:t>
            </a:r>
            <a:r>
              <a:rPr sz="1660" b="1" dirty="0">
                <a:latin typeface="宋体"/>
                <a:cs typeface="宋体"/>
              </a:rPr>
              <a:t>要访问的数据在</a:t>
            </a:r>
            <a:r>
              <a:rPr sz="1660" b="1" dirty="0">
                <a:latin typeface="Times New Roman"/>
                <a:cs typeface="Times New Roman"/>
              </a:rPr>
              <a:t>Cache</a:t>
            </a:r>
            <a:r>
              <a:rPr sz="1660" b="1" dirty="0">
                <a:latin typeface="宋体"/>
                <a:cs typeface="宋体"/>
              </a:rPr>
              <a:t>中。</a:t>
            </a:r>
            <a:endParaRPr sz="1660">
              <a:latin typeface="宋体"/>
              <a:cs typeface="宋体"/>
            </a:endParaRPr>
          </a:p>
          <a:p>
            <a:pPr marL="404241">
              <a:spcBef>
                <a:spcPts val="199"/>
              </a:spcBef>
            </a:pPr>
            <a:r>
              <a:rPr sz="1660" spc="-21" dirty="0">
                <a:solidFill>
                  <a:srgbClr val="001ADC"/>
                </a:solidFill>
                <a:latin typeface="Lucida Sans"/>
                <a:cs typeface="Lucida Sans"/>
              </a:rPr>
              <a:t>➢</a:t>
            </a:r>
            <a:r>
              <a:rPr sz="1660" b="1" spc="-21" dirty="0">
                <a:solidFill>
                  <a:srgbClr val="FC0128"/>
                </a:solidFill>
                <a:latin typeface="宋体"/>
                <a:cs typeface="宋体"/>
              </a:rPr>
              <a:t>缺失（</a:t>
            </a:r>
            <a:r>
              <a:rPr sz="1660" b="1" spc="-21" dirty="0">
                <a:solidFill>
                  <a:srgbClr val="FC0128"/>
                </a:solidFill>
                <a:latin typeface="Times New Roman"/>
                <a:cs typeface="Times New Roman"/>
              </a:rPr>
              <a:t>miss</a:t>
            </a:r>
            <a:r>
              <a:rPr sz="1660" b="1" spc="-21" dirty="0">
                <a:solidFill>
                  <a:srgbClr val="FC0128"/>
                </a:solidFill>
                <a:latin typeface="宋体"/>
                <a:cs typeface="宋体"/>
              </a:rPr>
              <a:t>）</a:t>
            </a:r>
            <a:r>
              <a:rPr sz="1660" b="1" spc="-21" dirty="0">
                <a:latin typeface="宋体"/>
                <a:cs typeface="宋体"/>
              </a:rPr>
              <a:t>：</a:t>
            </a:r>
            <a:r>
              <a:rPr sz="1660" b="1" spc="-448" dirty="0">
                <a:latin typeface="宋体"/>
                <a:cs typeface="宋体"/>
              </a:rPr>
              <a:t> </a:t>
            </a:r>
            <a:r>
              <a:rPr sz="1660" b="1" dirty="0">
                <a:latin typeface="Times New Roman"/>
                <a:cs typeface="Times New Roman"/>
              </a:rPr>
              <a:t>CPU</a:t>
            </a:r>
            <a:r>
              <a:rPr sz="1660" b="1" dirty="0">
                <a:latin typeface="宋体"/>
                <a:cs typeface="宋体"/>
              </a:rPr>
              <a:t>要访问的数据不在</a:t>
            </a:r>
            <a:r>
              <a:rPr sz="1660" b="1" dirty="0">
                <a:latin typeface="Times New Roman"/>
                <a:cs typeface="Times New Roman"/>
              </a:rPr>
              <a:t>Cache</a:t>
            </a:r>
            <a:r>
              <a:rPr sz="1660" b="1" dirty="0">
                <a:latin typeface="宋体"/>
                <a:cs typeface="宋体"/>
              </a:rPr>
              <a:t>中</a:t>
            </a:r>
            <a:r>
              <a:rPr sz="1660" b="1" spc="-448" dirty="0">
                <a:latin typeface="宋体"/>
                <a:cs typeface="宋体"/>
              </a:rPr>
              <a:t> </a:t>
            </a:r>
            <a:r>
              <a:rPr sz="1660" b="1" spc="-8" dirty="0">
                <a:latin typeface="宋体"/>
                <a:cs typeface="宋体"/>
              </a:rPr>
              <a:t>。</a:t>
            </a:r>
            <a:endParaRPr sz="1660">
              <a:latin typeface="宋体"/>
              <a:cs typeface="宋体"/>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893" y="452689"/>
            <a:ext cx="6075405" cy="307777"/>
          </a:xfrm>
          <a:prstGeom prst="rect">
            <a:avLst/>
          </a:prstGeom>
        </p:spPr>
        <p:txBody>
          <a:bodyPr vert="horz" wrap="square" lIns="0" tIns="0" rIns="0" bIns="0" rtlCol="0" anchor="ctr">
            <a:spAutoFit/>
          </a:bodyPr>
          <a:lstStyle/>
          <a:p>
            <a:pPr marL="10541">
              <a:lnSpc>
                <a:spcPts val="2357"/>
              </a:lnSpc>
            </a:pPr>
            <a:r>
              <a:rPr sz="2656" dirty="0" err="1">
                <a:solidFill>
                  <a:srgbClr val="FF0000"/>
                </a:solidFill>
                <a:latin typeface="黑体"/>
                <a:cs typeface="黑体"/>
              </a:rPr>
              <a:t>高速缓冲存储器</a:t>
            </a:r>
            <a:r>
              <a:rPr sz="2656" dirty="0">
                <a:solidFill>
                  <a:srgbClr val="FF0000"/>
                </a:solidFill>
                <a:latin typeface="黑体"/>
                <a:cs typeface="黑体"/>
              </a:rPr>
              <a:t>(CACHE)的原理</a:t>
            </a:r>
          </a:p>
        </p:txBody>
      </p:sp>
      <p:sp>
        <p:nvSpPr>
          <p:cNvPr id="4" name="object 4"/>
          <p:cNvSpPr txBox="1">
            <a:spLocks noGrp="1"/>
          </p:cNvSpPr>
          <p:nvPr>
            <p:ph type="sldNum" sz="quarter" idx="12"/>
          </p:nvPr>
        </p:nvSpPr>
        <p:spPr>
          <a:xfrm>
            <a:off x="8322189" y="6233847"/>
            <a:ext cx="2122954" cy="257544"/>
          </a:xfrm>
          <a:prstGeom prst="rect">
            <a:avLst/>
          </a:prstGeom>
        </p:spPr>
        <p:txBody>
          <a:bodyPr vert="horz" wrap="square" lIns="80682" tIns="40341" rIns="80682" bIns="40341" rtlCol="0" anchor="ctr">
            <a:spAutoFit/>
          </a:bodyPr>
          <a:lstStyle>
            <a:defPPr>
              <a:defRPr lang="zh-CN"/>
            </a:defPPr>
            <a:lvl1pPr marL="0" algn="r" defTabSz="806867" rtl="0" eaLnBrk="1" latinLnBrk="0" hangingPunct="1">
              <a:defRPr sz="929" kern="1200">
                <a:solidFill>
                  <a:schemeClr val="tx1">
                    <a:tint val="75000"/>
                  </a:schemeClr>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a:lstStyle>
          <a:p>
            <a:pPr marL="22413">
              <a:lnSpc>
                <a:spcPts val="1452"/>
              </a:lnSpc>
            </a:pPr>
            <a:fld id="{81D60167-4931-47E6-BA6A-407CBD079E47}" type="slidenum">
              <a:rPr lang="en-US" altLang="zh-CN" spc="-4"/>
              <a:pPr marL="22413">
                <a:lnSpc>
                  <a:spcPts val="1452"/>
                </a:lnSpc>
              </a:pPr>
              <a:t>8</a:t>
            </a:fld>
            <a:endParaRPr spc="-4" dirty="0"/>
          </a:p>
        </p:txBody>
      </p:sp>
      <p:sp>
        <p:nvSpPr>
          <p:cNvPr id="3" name="object 3"/>
          <p:cNvSpPr txBox="1"/>
          <p:nvPr/>
        </p:nvSpPr>
        <p:spPr>
          <a:xfrm>
            <a:off x="1898677" y="907215"/>
            <a:ext cx="6549836" cy="3018262"/>
          </a:xfrm>
          <a:prstGeom prst="rect">
            <a:avLst/>
          </a:prstGeom>
        </p:spPr>
        <p:txBody>
          <a:bodyPr vert="horz" wrap="square" lIns="0" tIns="0" rIns="0" bIns="0" rtlCol="0">
            <a:spAutoFit/>
          </a:bodyPr>
          <a:lstStyle/>
          <a:p>
            <a:pPr marL="390010" indent="-379469">
              <a:buClr>
                <a:srgbClr val="FF0000"/>
              </a:buClr>
              <a:buFont typeface="Lucida Sans"/>
              <a:buChar char="❖"/>
              <a:tabLst>
                <a:tab pos="389483" algn="l"/>
                <a:tab pos="390536" algn="l"/>
              </a:tabLst>
            </a:pPr>
            <a:r>
              <a:rPr sz="1992" b="1" dirty="0">
                <a:latin typeface="黑体"/>
                <a:cs typeface="黑体"/>
              </a:rPr>
              <a:t>CACHE的有关指标</a:t>
            </a:r>
            <a:endParaRPr sz="1992" dirty="0">
              <a:latin typeface="黑体"/>
              <a:cs typeface="黑体"/>
            </a:endParaRPr>
          </a:p>
          <a:p>
            <a:pPr marL="390010" indent="-379469">
              <a:spcBef>
                <a:spcPts val="1581"/>
              </a:spcBef>
              <a:buClr>
                <a:srgbClr val="001ADC"/>
              </a:buClr>
              <a:buFont typeface="Lucida Sans"/>
              <a:buChar char="➢"/>
              <a:tabLst>
                <a:tab pos="389483" algn="l"/>
                <a:tab pos="390536" algn="l"/>
              </a:tabLst>
            </a:pPr>
            <a:r>
              <a:rPr sz="1660" b="1" spc="-4" dirty="0">
                <a:solidFill>
                  <a:srgbClr val="FC0128"/>
                </a:solidFill>
                <a:latin typeface="宋体"/>
                <a:cs typeface="宋体"/>
              </a:rPr>
              <a:t>命中率（</a:t>
            </a:r>
            <a:r>
              <a:rPr sz="1660" b="1" spc="-4" dirty="0">
                <a:solidFill>
                  <a:srgbClr val="FC0128"/>
                </a:solidFill>
                <a:latin typeface="Arial"/>
                <a:cs typeface="Arial"/>
              </a:rPr>
              <a:t>hit</a:t>
            </a:r>
            <a:r>
              <a:rPr sz="1660" b="1" spc="29" dirty="0">
                <a:solidFill>
                  <a:srgbClr val="FC0128"/>
                </a:solidFill>
                <a:latin typeface="Arial"/>
                <a:cs typeface="Arial"/>
              </a:rPr>
              <a:t> </a:t>
            </a:r>
            <a:r>
              <a:rPr sz="1660" b="1" spc="-4" dirty="0">
                <a:solidFill>
                  <a:srgbClr val="FC0128"/>
                </a:solidFill>
                <a:latin typeface="Arial"/>
                <a:cs typeface="Arial"/>
              </a:rPr>
              <a:t>rate</a:t>
            </a:r>
            <a:r>
              <a:rPr sz="1660" b="1" spc="-4" dirty="0">
                <a:solidFill>
                  <a:srgbClr val="FC0128"/>
                </a:solidFill>
                <a:latin typeface="宋体"/>
                <a:cs typeface="宋体"/>
              </a:rPr>
              <a:t>）</a:t>
            </a:r>
            <a:r>
              <a:rPr sz="1660" b="1" spc="-4" dirty="0">
                <a:latin typeface="宋体"/>
                <a:cs typeface="宋体"/>
              </a:rPr>
              <a:t>：目标数据在</a:t>
            </a:r>
            <a:r>
              <a:rPr sz="1660" b="1" spc="-4" dirty="0">
                <a:latin typeface="Arial"/>
                <a:cs typeface="Arial"/>
              </a:rPr>
              <a:t>Cache</a:t>
            </a:r>
            <a:r>
              <a:rPr sz="1660" b="1" spc="-4" dirty="0">
                <a:latin typeface="宋体"/>
                <a:cs typeface="宋体"/>
              </a:rPr>
              <a:t>中的存储访问的比例</a:t>
            </a:r>
            <a:endParaRPr sz="1660" dirty="0">
              <a:latin typeface="宋体"/>
              <a:cs typeface="宋体"/>
            </a:endParaRPr>
          </a:p>
          <a:p>
            <a:pPr marL="390010" indent="-379469">
              <a:spcBef>
                <a:spcPts val="1598"/>
              </a:spcBef>
              <a:buClr>
                <a:srgbClr val="001ADC"/>
              </a:buClr>
              <a:buFont typeface="Lucida Sans"/>
              <a:buChar char="➢"/>
              <a:tabLst>
                <a:tab pos="389483" algn="l"/>
                <a:tab pos="390010" algn="l"/>
              </a:tabLst>
            </a:pPr>
            <a:r>
              <a:rPr sz="1660" b="1" spc="-4" dirty="0">
                <a:solidFill>
                  <a:srgbClr val="FC0128"/>
                </a:solidFill>
                <a:latin typeface="宋体"/>
                <a:cs typeface="宋体"/>
              </a:rPr>
              <a:t>缺失率（</a:t>
            </a:r>
            <a:r>
              <a:rPr sz="1660" b="1" spc="-4" dirty="0">
                <a:solidFill>
                  <a:srgbClr val="FC0128"/>
                </a:solidFill>
                <a:latin typeface="Arial"/>
                <a:cs typeface="Arial"/>
              </a:rPr>
              <a:t>miss</a:t>
            </a:r>
            <a:r>
              <a:rPr sz="1660" b="1" spc="-63" dirty="0">
                <a:solidFill>
                  <a:srgbClr val="FC0128"/>
                </a:solidFill>
                <a:latin typeface="Arial"/>
                <a:cs typeface="Arial"/>
              </a:rPr>
              <a:t> </a:t>
            </a:r>
            <a:r>
              <a:rPr sz="1660" b="1" dirty="0">
                <a:solidFill>
                  <a:srgbClr val="FC0128"/>
                </a:solidFill>
                <a:latin typeface="Arial"/>
                <a:cs typeface="Arial"/>
              </a:rPr>
              <a:t>rate</a:t>
            </a:r>
            <a:r>
              <a:rPr sz="1660" b="1" dirty="0">
                <a:solidFill>
                  <a:srgbClr val="FC0128"/>
                </a:solidFill>
                <a:latin typeface="宋体"/>
                <a:cs typeface="宋体"/>
              </a:rPr>
              <a:t>）</a:t>
            </a:r>
            <a:r>
              <a:rPr sz="1660" b="1" dirty="0">
                <a:latin typeface="宋体"/>
                <a:cs typeface="宋体"/>
              </a:rPr>
              <a:t>：目标数据不在</a:t>
            </a:r>
            <a:r>
              <a:rPr sz="1660" b="1" dirty="0">
                <a:latin typeface="Arial"/>
                <a:cs typeface="Arial"/>
              </a:rPr>
              <a:t>Cache</a:t>
            </a:r>
            <a:r>
              <a:rPr sz="1660" b="1" dirty="0">
                <a:latin typeface="宋体"/>
                <a:cs typeface="宋体"/>
              </a:rPr>
              <a:t>中的存储访问的比例</a:t>
            </a:r>
            <a:endParaRPr sz="1660" dirty="0">
              <a:latin typeface="宋体"/>
              <a:cs typeface="宋体"/>
            </a:endParaRPr>
          </a:p>
          <a:p>
            <a:pPr marL="390010" marR="4216" indent="-379469">
              <a:lnSpc>
                <a:spcPct val="130200"/>
              </a:lnSpc>
              <a:spcBef>
                <a:spcPts val="987"/>
              </a:spcBef>
              <a:buClr>
                <a:srgbClr val="001ADC"/>
              </a:buClr>
              <a:buFont typeface="Lucida Sans"/>
              <a:buChar char="➢"/>
              <a:tabLst>
                <a:tab pos="389483" algn="l"/>
                <a:tab pos="390010" algn="l"/>
              </a:tabLst>
            </a:pPr>
            <a:r>
              <a:rPr sz="1660" b="1" spc="-4" dirty="0">
                <a:latin typeface="华文细黑"/>
                <a:cs typeface="华文细黑"/>
              </a:rPr>
              <a:t>在一个程序执行期间，设N</a:t>
            </a:r>
            <a:r>
              <a:rPr sz="1328" b="1" spc="-4" dirty="0">
                <a:latin typeface="华文细黑"/>
                <a:cs typeface="华文细黑"/>
              </a:rPr>
              <a:t>c</a:t>
            </a:r>
            <a:r>
              <a:rPr sz="1660" b="1" spc="-4" dirty="0">
                <a:latin typeface="华文细黑"/>
                <a:cs typeface="华文细黑"/>
              </a:rPr>
              <a:t>是Cache完成存取的总次数，N</a:t>
            </a:r>
            <a:r>
              <a:rPr sz="1328" b="1" spc="-4" dirty="0">
                <a:latin typeface="华文细黑"/>
                <a:cs typeface="华文细黑"/>
              </a:rPr>
              <a:t>m</a:t>
            </a:r>
            <a:r>
              <a:rPr sz="1660" b="1" dirty="0">
                <a:latin typeface="华文细黑"/>
                <a:cs typeface="华文细黑"/>
              </a:rPr>
              <a:t>是主</a:t>
            </a:r>
            <a:r>
              <a:rPr sz="1660" b="1" spc="-4" dirty="0">
                <a:latin typeface="华文细黑"/>
                <a:cs typeface="华文细黑"/>
              </a:rPr>
              <a:t>存完成存取的总次数</a:t>
            </a:r>
            <a:endParaRPr sz="1660" dirty="0">
              <a:latin typeface="华文细黑"/>
              <a:cs typeface="华文细黑"/>
            </a:endParaRPr>
          </a:p>
          <a:p>
            <a:pPr marL="379469">
              <a:spcBef>
                <a:spcPts val="1598"/>
              </a:spcBef>
            </a:pPr>
            <a:r>
              <a:rPr sz="1660" b="1" spc="-4" dirty="0">
                <a:latin typeface="华文细黑"/>
                <a:cs typeface="华文细黑"/>
              </a:rPr>
              <a:t>那么Cache命中率为：H = </a:t>
            </a:r>
            <a:r>
              <a:rPr sz="1660" b="1" dirty="0">
                <a:latin typeface="华文细黑"/>
                <a:cs typeface="华文细黑"/>
              </a:rPr>
              <a:t>N</a:t>
            </a:r>
            <a:r>
              <a:rPr sz="1328" b="1" dirty="0">
                <a:latin typeface="华文细黑"/>
                <a:cs typeface="华文细黑"/>
              </a:rPr>
              <a:t>c </a:t>
            </a:r>
            <a:r>
              <a:rPr sz="1660" b="1" spc="-4" dirty="0">
                <a:latin typeface="华文细黑"/>
                <a:cs typeface="华文细黑"/>
              </a:rPr>
              <a:t>/ (N</a:t>
            </a:r>
            <a:r>
              <a:rPr sz="1328" b="1" spc="-4" dirty="0">
                <a:latin typeface="华文细黑"/>
                <a:cs typeface="华文细黑"/>
              </a:rPr>
              <a:t>c </a:t>
            </a:r>
            <a:r>
              <a:rPr sz="1660" b="1" spc="-4" dirty="0">
                <a:latin typeface="华文细黑"/>
                <a:cs typeface="华文细黑"/>
              </a:rPr>
              <a:t>+</a:t>
            </a:r>
            <a:r>
              <a:rPr sz="1660" b="1" spc="-104" dirty="0">
                <a:latin typeface="华文细黑"/>
                <a:cs typeface="华文细黑"/>
              </a:rPr>
              <a:t> </a:t>
            </a:r>
            <a:r>
              <a:rPr sz="1660" b="1" spc="-4" dirty="0">
                <a:latin typeface="华文细黑"/>
                <a:cs typeface="华文细黑"/>
              </a:rPr>
              <a:t>N</a:t>
            </a:r>
            <a:r>
              <a:rPr sz="1328" b="1" spc="-4" dirty="0">
                <a:latin typeface="华文细黑"/>
                <a:cs typeface="华文细黑"/>
              </a:rPr>
              <a:t>m</a:t>
            </a:r>
            <a:r>
              <a:rPr sz="1660" b="1" spc="-4" dirty="0">
                <a:latin typeface="华文细黑"/>
                <a:cs typeface="华文细黑"/>
              </a:rPr>
              <a:t>)</a:t>
            </a:r>
            <a:endParaRPr sz="1660" dirty="0">
              <a:latin typeface="华文细黑"/>
              <a:cs typeface="华文细黑"/>
            </a:endParaRPr>
          </a:p>
          <a:p>
            <a:pPr marL="778966">
              <a:spcBef>
                <a:spcPts val="1776"/>
              </a:spcBef>
            </a:pPr>
            <a:r>
              <a:rPr sz="1660" b="1" spc="-4" dirty="0">
                <a:latin typeface="华文细黑"/>
                <a:cs typeface="华文细黑"/>
              </a:rPr>
              <a:t>Cache缺失率为：1 </a:t>
            </a:r>
            <a:r>
              <a:rPr sz="1992" b="1" spc="-8" dirty="0">
                <a:latin typeface="宋体"/>
                <a:cs typeface="宋体"/>
              </a:rPr>
              <a:t>－</a:t>
            </a:r>
            <a:r>
              <a:rPr sz="1992" b="1" spc="-166" dirty="0">
                <a:latin typeface="宋体"/>
                <a:cs typeface="宋体"/>
              </a:rPr>
              <a:t> </a:t>
            </a:r>
            <a:r>
              <a:rPr sz="1660" b="1" spc="-4" dirty="0">
                <a:latin typeface="华文细黑"/>
                <a:cs typeface="华文细黑"/>
              </a:rPr>
              <a:t>H</a:t>
            </a:r>
            <a:endParaRPr sz="1660" dirty="0">
              <a:latin typeface="华文细黑"/>
              <a:cs typeface="华文细黑"/>
            </a:endParaRPr>
          </a:p>
        </p:txBody>
      </p:sp>
      <p:sp>
        <p:nvSpPr>
          <p:cNvPr id="5" name="矩形 4">
            <a:extLst>
              <a:ext uri="{FF2B5EF4-FFF2-40B4-BE49-F238E27FC236}">
                <a16:creationId xmlns:a16="http://schemas.microsoft.com/office/drawing/2014/main" id="{E2FC69E3-218C-4D98-8E5A-BEBE84563DAA}"/>
              </a:ext>
            </a:extLst>
          </p:cNvPr>
          <p:cNvSpPr/>
          <p:nvPr/>
        </p:nvSpPr>
        <p:spPr>
          <a:xfrm>
            <a:off x="7007029" y="5209254"/>
            <a:ext cx="576594" cy="2620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6" name="矩形 5">
            <a:extLst>
              <a:ext uri="{FF2B5EF4-FFF2-40B4-BE49-F238E27FC236}">
                <a16:creationId xmlns:a16="http://schemas.microsoft.com/office/drawing/2014/main" id="{7A978D96-8134-43C2-9DF6-939FEBBA7A22}"/>
              </a:ext>
            </a:extLst>
          </p:cNvPr>
          <p:cNvSpPr/>
          <p:nvPr/>
        </p:nvSpPr>
        <p:spPr>
          <a:xfrm>
            <a:off x="7583624" y="5209254"/>
            <a:ext cx="576594" cy="2620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7" name="矩形 6">
            <a:extLst>
              <a:ext uri="{FF2B5EF4-FFF2-40B4-BE49-F238E27FC236}">
                <a16:creationId xmlns:a16="http://schemas.microsoft.com/office/drawing/2014/main" id="{5FBDE646-2F2B-4FC7-A381-1D4B7AC6422F}"/>
              </a:ext>
            </a:extLst>
          </p:cNvPr>
          <p:cNvSpPr/>
          <p:nvPr/>
        </p:nvSpPr>
        <p:spPr>
          <a:xfrm>
            <a:off x="8160217" y="5209254"/>
            <a:ext cx="576594" cy="2620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8" name="矩形 7">
            <a:extLst>
              <a:ext uri="{FF2B5EF4-FFF2-40B4-BE49-F238E27FC236}">
                <a16:creationId xmlns:a16="http://schemas.microsoft.com/office/drawing/2014/main" id="{32575A31-F62D-4AC0-8E62-2C56F0FAB3AF}"/>
              </a:ext>
            </a:extLst>
          </p:cNvPr>
          <p:cNvSpPr/>
          <p:nvPr/>
        </p:nvSpPr>
        <p:spPr>
          <a:xfrm>
            <a:off x="7007029" y="5479270"/>
            <a:ext cx="576594" cy="2620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9" name="矩形 8">
            <a:extLst>
              <a:ext uri="{FF2B5EF4-FFF2-40B4-BE49-F238E27FC236}">
                <a16:creationId xmlns:a16="http://schemas.microsoft.com/office/drawing/2014/main" id="{A3D9BD0E-5224-4A13-B53B-86D8D77B61CD}"/>
              </a:ext>
            </a:extLst>
          </p:cNvPr>
          <p:cNvSpPr/>
          <p:nvPr/>
        </p:nvSpPr>
        <p:spPr>
          <a:xfrm>
            <a:off x="7583624" y="5479270"/>
            <a:ext cx="576594" cy="262089"/>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10" name="矩形 9">
            <a:extLst>
              <a:ext uri="{FF2B5EF4-FFF2-40B4-BE49-F238E27FC236}">
                <a16:creationId xmlns:a16="http://schemas.microsoft.com/office/drawing/2014/main" id="{F4CF5C83-D939-4AAE-BF2A-7B5220372F9A}"/>
              </a:ext>
            </a:extLst>
          </p:cNvPr>
          <p:cNvSpPr/>
          <p:nvPr/>
        </p:nvSpPr>
        <p:spPr>
          <a:xfrm>
            <a:off x="8160217" y="5479270"/>
            <a:ext cx="576594" cy="2620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11" name="矩形 10">
            <a:extLst>
              <a:ext uri="{FF2B5EF4-FFF2-40B4-BE49-F238E27FC236}">
                <a16:creationId xmlns:a16="http://schemas.microsoft.com/office/drawing/2014/main" id="{824B082D-D5B5-45BF-8A76-08EC531B1FB3}"/>
              </a:ext>
            </a:extLst>
          </p:cNvPr>
          <p:cNvSpPr/>
          <p:nvPr/>
        </p:nvSpPr>
        <p:spPr>
          <a:xfrm>
            <a:off x="7007029" y="5744629"/>
            <a:ext cx="576594" cy="2620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12" name="矩形 11">
            <a:extLst>
              <a:ext uri="{FF2B5EF4-FFF2-40B4-BE49-F238E27FC236}">
                <a16:creationId xmlns:a16="http://schemas.microsoft.com/office/drawing/2014/main" id="{90677641-807E-48AF-9D20-A392496896B0}"/>
              </a:ext>
            </a:extLst>
          </p:cNvPr>
          <p:cNvSpPr/>
          <p:nvPr/>
        </p:nvSpPr>
        <p:spPr>
          <a:xfrm>
            <a:off x="7583624" y="5744629"/>
            <a:ext cx="576594" cy="2620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13" name="矩形 12">
            <a:extLst>
              <a:ext uri="{FF2B5EF4-FFF2-40B4-BE49-F238E27FC236}">
                <a16:creationId xmlns:a16="http://schemas.microsoft.com/office/drawing/2014/main" id="{642CA7E6-7A74-42B7-A6F2-7B10096F0770}"/>
              </a:ext>
            </a:extLst>
          </p:cNvPr>
          <p:cNvSpPr/>
          <p:nvPr/>
        </p:nvSpPr>
        <p:spPr>
          <a:xfrm>
            <a:off x="8160217" y="5744629"/>
            <a:ext cx="576594" cy="26208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14" name="矩形 13">
            <a:extLst>
              <a:ext uri="{FF2B5EF4-FFF2-40B4-BE49-F238E27FC236}">
                <a16:creationId xmlns:a16="http://schemas.microsoft.com/office/drawing/2014/main" id="{DFE91F57-84F0-421C-B2EA-0588504E683F}"/>
              </a:ext>
            </a:extLst>
          </p:cNvPr>
          <p:cNvSpPr/>
          <p:nvPr/>
        </p:nvSpPr>
        <p:spPr>
          <a:xfrm>
            <a:off x="6885698" y="5086138"/>
            <a:ext cx="1929739" cy="1022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grpSp>
        <p:nvGrpSpPr>
          <p:cNvPr id="15" name="组合 14">
            <a:extLst>
              <a:ext uri="{FF2B5EF4-FFF2-40B4-BE49-F238E27FC236}">
                <a16:creationId xmlns:a16="http://schemas.microsoft.com/office/drawing/2014/main" id="{AE7166AC-8CD3-4531-B133-92291CBA185D}"/>
              </a:ext>
            </a:extLst>
          </p:cNvPr>
          <p:cNvGrpSpPr/>
          <p:nvPr/>
        </p:nvGrpSpPr>
        <p:grpSpPr>
          <a:xfrm>
            <a:off x="7252622" y="2909895"/>
            <a:ext cx="1195892" cy="524176"/>
            <a:chOff x="6084168" y="1196752"/>
            <a:chExt cx="1642842" cy="720080"/>
          </a:xfrm>
        </p:grpSpPr>
        <p:sp>
          <p:nvSpPr>
            <p:cNvPr id="16" name="矩形 15">
              <a:extLst>
                <a:ext uri="{FF2B5EF4-FFF2-40B4-BE49-F238E27FC236}">
                  <a16:creationId xmlns:a16="http://schemas.microsoft.com/office/drawing/2014/main" id="{1C46B1C7-DCA2-45BF-89B0-C756213B2457}"/>
                </a:ext>
              </a:extLst>
            </p:cNvPr>
            <p:cNvSpPr/>
            <p:nvPr/>
          </p:nvSpPr>
          <p:spPr>
            <a:xfrm>
              <a:off x="6084168" y="1196752"/>
              <a:ext cx="1642842"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17" name="Text Box 9">
              <a:extLst>
                <a:ext uri="{FF2B5EF4-FFF2-40B4-BE49-F238E27FC236}">
                  <a16:creationId xmlns:a16="http://schemas.microsoft.com/office/drawing/2014/main" id="{2C3364B2-5444-4EED-BD1E-BB6433A7EDA6}"/>
                </a:ext>
              </a:extLst>
            </p:cNvPr>
            <p:cNvSpPr txBox="1">
              <a:spLocks noChangeArrowheads="1"/>
            </p:cNvSpPr>
            <p:nvPr/>
          </p:nvSpPr>
          <p:spPr bwMode="auto">
            <a:xfrm>
              <a:off x="6084168" y="1196752"/>
              <a:ext cx="1008112" cy="53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133" tIns="36066" rIns="72133" bIns="36066">
              <a:spAutoFit/>
            </a:bodyPr>
            <a:lstStyle>
              <a:defPPr>
                <a:defRPr lang="zh-CN"/>
              </a:defPPr>
              <a:lvl1pPr marL="457200" indent="-457200" latinLnBrk="1">
                <a:buFont typeface="Wingdings" pitchFamily="2" charset="2"/>
                <a:buChar char="n"/>
                <a:defRPr sz="3200">
                  <a:ea typeface="华文中宋" panose="02010600040101010101" pitchFamily="2" charset="-122"/>
                </a:defRPr>
              </a:lvl1pPr>
            </a:lstStyle>
            <a:p>
              <a:pPr marL="0" indent="0" algn="ctr">
                <a:buNone/>
              </a:pPr>
              <a:r>
                <a:rPr lang="en-US" altLang="zh-CN" sz="2038" dirty="0"/>
                <a:t>CPU</a:t>
              </a:r>
              <a:endParaRPr lang="zh-CN" altLang="en-US" sz="2038" dirty="0"/>
            </a:p>
          </p:txBody>
        </p:sp>
      </p:grpSp>
      <p:sp>
        <p:nvSpPr>
          <p:cNvPr id="18" name="Text Box 9">
            <a:extLst>
              <a:ext uri="{FF2B5EF4-FFF2-40B4-BE49-F238E27FC236}">
                <a16:creationId xmlns:a16="http://schemas.microsoft.com/office/drawing/2014/main" id="{B3FB1538-FB8C-4952-9168-3C038CCD20C6}"/>
              </a:ext>
            </a:extLst>
          </p:cNvPr>
          <p:cNvSpPr txBox="1">
            <a:spLocks noChangeArrowheads="1"/>
          </p:cNvSpPr>
          <p:nvPr/>
        </p:nvSpPr>
        <p:spPr bwMode="auto">
          <a:xfrm>
            <a:off x="8835243" y="5478289"/>
            <a:ext cx="786265" cy="341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133" tIns="36066" rIns="72133" bIns="36066">
            <a:spAutoFit/>
          </a:bodyPr>
          <a:lstStyle>
            <a:defPPr>
              <a:defRPr lang="zh-CN"/>
            </a:defPPr>
            <a:lvl1pPr marL="457200" indent="-457200" latinLnBrk="1">
              <a:buFont typeface="Wingdings" pitchFamily="2" charset="2"/>
              <a:buChar char="n"/>
              <a:defRPr sz="3200">
                <a:ea typeface="华文中宋" panose="02010600040101010101" pitchFamily="2" charset="-122"/>
              </a:defRPr>
            </a:lvl1pPr>
          </a:lstStyle>
          <a:p>
            <a:pPr marL="0" indent="0" algn="ctr">
              <a:buNone/>
            </a:pPr>
            <a:r>
              <a:rPr lang="zh-CN" altLang="en-US" sz="1747" b="1" dirty="0"/>
              <a:t>主存</a:t>
            </a:r>
          </a:p>
        </p:txBody>
      </p:sp>
      <p:grpSp>
        <p:nvGrpSpPr>
          <p:cNvPr id="19" name="组合 18">
            <a:extLst>
              <a:ext uri="{FF2B5EF4-FFF2-40B4-BE49-F238E27FC236}">
                <a16:creationId xmlns:a16="http://schemas.microsoft.com/office/drawing/2014/main" id="{0C969CE8-1DBE-4614-9F4F-62A44B025EEE}"/>
              </a:ext>
            </a:extLst>
          </p:cNvPr>
          <p:cNvGrpSpPr/>
          <p:nvPr/>
        </p:nvGrpSpPr>
        <p:grpSpPr>
          <a:xfrm>
            <a:off x="7142931" y="3878408"/>
            <a:ext cx="2380144" cy="752127"/>
            <a:chOff x="5717457" y="2527233"/>
            <a:chExt cx="3269693" cy="1033226"/>
          </a:xfrm>
        </p:grpSpPr>
        <p:sp>
          <p:nvSpPr>
            <p:cNvPr id="20" name="矩形 19">
              <a:extLst>
                <a:ext uri="{FF2B5EF4-FFF2-40B4-BE49-F238E27FC236}">
                  <a16:creationId xmlns:a16="http://schemas.microsoft.com/office/drawing/2014/main" id="{7D1AC837-7331-4D8A-9127-32101C9D4C61}"/>
                </a:ext>
              </a:extLst>
            </p:cNvPr>
            <p:cNvSpPr/>
            <p:nvPr/>
          </p:nvSpPr>
          <p:spPr>
            <a:xfrm>
              <a:off x="5884135" y="2671249"/>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21" name="矩形 20">
              <a:extLst>
                <a:ext uri="{FF2B5EF4-FFF2-40B4-BE49-F238E27FC236}">
                  <a16:creationId xmlns:a16="http://schemas.microsoft.com/office/drawing/2014/main" id="{ACFAEE46-DFAA-4B50-979C-A2060986DF9E}"/>
                </a:ext>
              </a:extLst>
            </p:cNvPr>
            <p:cNvSpPr/>
            <p:nvPr/>
          </p:nvSpPr>
          <p:spPr>
            <a:xfrm>
              <a:off x="6676223" y="2671249"/>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22" name="矩形 21">
              <a:extLst>
                <a:ext uri="{FF2B5EF4-FFF2-40B4-BE49-F238E27FC236}">
                  <a16:creationId xmlns:a16="http://schemas.microsoft.com/office/drawing/2014/main" id="{C5C54256-B202-42E7-913F-78DB88CEB172}"/>
                </a:ext>
              </a:extLst>
            </p:cNvPr>
            <p:cNvSpPr/>
            <p:nvPr/>
          </p:nvSpPr>
          <p:spPr>
            <a:xfrm>
              <a:off x="5884135" y="3031289"/>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23" name="矩形 22">
              <a:extLst>
                <a:ext uri="{FF2B5EF4-FFF2-40B4-BE49-F238E27FC236}">
                  <a16:creationId xmlns:a16="http://schemas.microsoft.com/office/drawing/2014/main" id="{56F06996-6240-4206-80B6-E72149D7479A}"/>
                </a:ext>
              </a:extLst>
            </p:cNvPr>
            <p:cNvSpPr/>
            <p:nvPr/>
          </p:nvSpPr>
          <p:spPr>
            <a:xfrm>
              <a:off x="6676223" y="3031289"/>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24" name="矩形 23">
              <a:extLst>
                <a:ext uri="{FF2B5EF4-FFF2-40B4-BE49-F238E27FC236}">
                  <a16:creationId xmlns:a16="http://schemas.microsoft.com/office/drawing/2014/main" id="{F788EB3D-4274-4333-9533-34FCC5992F83}"/>
                </a:ext>
              </a:extLst>
            </p:cNvPr>
            <p:cNvSpPr/>
            <p:nvPr/>
          </p:nvSpPr>
          <p:spPr>
            <a:xfrm>
              <a:off x="5717457" y="2527233"/>
              <a:ext cx="1944216" cy="10332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25" name="Text Box 9">
              <a:extLst>
                <a:ext uri="{FF2B5EF4-FFF2-40B4-BE49-F238E27FC236}">
                  <a16:creationId xmlns:a16="http://schemas.microsoft.com/office/drawing/2014/main" id="{828BBA41-4935-41DB-AC97-515E262606C5}"/>
                </a:ext>
              </a:extLst>
            </p:cNvPr>
            <p:cNvSpPr txBox="1">
              <a:spLocks noChangeArrowheads="1"/>
            </p:cNvSpPr>
            <p:nvPr/>
          </p:nvSpPr>
          <p:spPr bwMode="auto">
            <a:xfrm>
              <a:off x="7907030" y="2736823"/>
              <a:ext cx="1080120" cy="46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133" tIns="36066" rIns="72133" bIns="36066">
              <a:spAutoFit/>
            </a:bodyPr>
            <a:lstStyle>
              <a:defPPr>
                <a:defRPr lang="zh-CN"/>
              </a:defPPr>
              <a:lvl1pPr marL="457200" indent="-457200" latinLnBrk="1">
                <a:buFont typeface="Wingdings" pitchFamily="2" charset="2"/>
                <a:buChar char="n"/>
                <a:defRPr sz="3200">
                  <a:ea typeface="华文中宋" panose="02010600040101010101" pitchFamily="2" charset="-122"/>
                </a:defRPr>
              </a:lvl1pPr>
            </a:lstStyle>
            <a:p>
              <a:pPr marL="0" indent="0" algn="ctr">
                <a:buNone/>
              </a:pPr>
              <a:r>
                <a:rPr lang="en-US" altLang="zh-CN" sz="1747" b="1" dirty="0"/>
                <a:t>Cache</a:t>
              </a:r>
              <a:endParaRPr lang="zh-CN" altLang="en-US" sz="1747" b="1" dirty="0"/>
            </a:p>
          </p:txBody>
        </p:sp>
      </p:grpSp>
      <p:sp>
        <p:nvSpPr>
          <p:cNvPr id="26" name="上下箭头 11">
            <a:extLst>
              <a:ext uri="{FF2B5EF4-FFF2-40B4-BE49-F238E27FC236}">
                <a16:creationId xmlns:a16="http://schemas.microsoft.com/office/drawing/2014/main" id="{5E8FD7E2-7EC6-4C5A-91E1-3814ACC89223}"/>
              </a:ext>
            </a:extLst>
          </p:cNvPr>
          <p:cNvSpPr/>
          <p:nvPr/>
        </p:nvSpPr>
        <p:spPr>
          <a:xfrm>
            <a:off x="7758836" y="3434073"/>
            <a:ext cx="183462" cy="444336"/>
          </a:xfrm>
          <a:prstGeom prst="upDownArrow">
            <a:avLst>
              <a:gd name="adj1" fmla="val 49999"/>
              <a:gd name="adj2" fmla="val 5710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27" name="上下箭头 54">
            <a:extLst>
              <a:ext uri="{FF2B5EF4-FFF2-40B4-BE49-F238E27FC236}">
                <a16:creationId xmlns:a16="http://schemas.microsoft.com/office/drawing/2014/main" id="{6D99BF19-F263-4646-8954-E81602E9E159}"/>
              </a:ext>
            </a:extLst>
          </p:cNvPr>
          <p:cNvSpPr/>
          <p:nvPr/>
        </p:nvSpPr>
        <p:spPr>
          <a:xfrm>
            <a:off x="7768380" y="4633284"/>
            <a:ext cx="183462" cy="444336"/>
          </a:xfrm>
          <a:prstGeom prst="upDownArrow">
            <a:avLst>
              <a:gd name="adj1" fmla="val 49999"/>
              <a:gd name="adj2" fmla="val 5710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28" name="矩形 27">
            <a:extLst>
              <a:ext uri="{FF2B5EF4-FFF2-40B4-BE49-F238E27FC236}">
                <a16:creationId xmlns:a16="http://schemas.microsoft.com/office/drawing/2014/main" id="{54E98F3D-F2A3-40A1-8960-DD25D75C7C51}"/>
              </a:ext>
            </a:extLst>
          </p:cNvPr>
          <p:cNvSpPr/>
          <p:nvPr/>
        </p:nvSpPr>
        <p:spPr>
          <a:xfrm>
            <a:off x="7007029" y="5209254"/>
            <a:ext cx="576594" cy="2620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29" name="矩形 28">
            <a:extLst>
              <a:ext uri="{FF2B5EF4-FFF2-40B4-BE49-F238E27FC236}">
                <a16:creationId xmlns:a16="http://schemas.microsoft.com/office/drawing/2014/main" id="{D7AD14C5-F2BF-41E1-9395-685E3AF8CB56}"/>
              </a:ext>
            </a:extLst>
          </p:cNvPr>
          <p:cNvSpPr/>
          <p:nvPr/>
        </p:nvSpPr>
        <p:spPr>
          <a:xfrm>
            <a:off x="6990532" y="5740443"/>
            <a:ext cx="576594" cy="2620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30" name="矩形 29">
            <a:extLst>
              <a:ext uri="{FF2B5EF4-FFF2-40B4-BE49-F238E27FC236}">
                <a16:creationId xmlns:a16="http://schemas.microsoft.com/office/drawing/2014/main" id="{1A141423-80B6-47B9-8290-8AA884DA8F8B}"/>
              </a:ext>
            </a:extLst>
          </p:cNvPr>
          <p:cNvSpPr/>
          <p:nvPr/>
        </p:nvSpPr>
        <p:spPr>
          <a:xfrm>
            <a:off x="7567126" y="5478356"/>
            <a:ext cx="576594" cy="262089"/>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31" name="矩形 30">
            <a:extLst>
              <a:ext uri="{FF2B5EF4-FFF2-40B4-BE49-F238E27FC236}">
                <a16:creationId xmlns:a16="http://schemas.microsoft.com/office/drawing/2014/main" id="{B019E46E-B601-459E-969F-A18FD20858BB}"/>
              </a:ext>
            </a:extLst>
          </p:cNvPr>
          <p:cNvSpPr/>
          <p:nvPr/>
        </p:nvSpPr>
        <p:spPr>
          <a:xfrm>
            <a:off x="7273974" y="3983241"/>
            <a:ext cx="576594" cy="26208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32" name="矩形 31">
            <a:extLst>
              <a:ext uri="{FF2B5EF4-FFF2-40B4-BE49-F238E27FC236}">
                <a16:creationId xmlns:a16="http://schemas.microsoft.com/office/drawing/2014/main" id="{6CD570F7-87DF-4332-81EF-0CD7516A4A8C}"/>
              </a:ext>
            </a:extLst>
          </p:cNvPr>
          <p:cNvSpPr/>
          <p:nvPr/>
        </p:nvSpPr>
        <p:spPr>
          <a:xfrm>
            <a:off x="7840855" y="4245330"/>
            <a:ext cx="576594" cy="2620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33" name="Text Box 9">
            <a:extLst>
              <a:ext uri="{FF2B5EF4-FFF2-40B4-BE49-F238E27FC236}">
                <a16:creationId xmlns:a16="http://schemas.microsoft.com/office/drawing/2014/main" id="{3324223E-A68E-47EF-82EF-EB2A4C51F0D3}"/>
              </a:ext>
            </a:extLst>
          </p:cNvPr>
          <p:cNvSpPr txBox="1">
            <a:spLocks noChangeArrowheads="1"/>
          </p:cNvSpPr>
          <p:nvPr/>
        </p:nvSpPr>
        <p:spPr bwMode="auto">
          <a:xfrm>
            <a:off x="3410469" y="4709512"/>
            <a:ext cx="2411210" cy="38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133" tIns="36066" rIns="72133" bIns="36066">
            <a:spAutoFit/>
          </a:bodyPr>
          <a:lstStyle>
            <a:defPPr>
              <a:defRPr lang="zh-CN"/>
            </a:defPPr>
            <a:lvl1pPr marL="457200" indent="-457200" latinLnBrk="1">
              <a:buFont typeface="Wingdings" pitchFamily="2" charset="2"/>
              <a:buChar char="n"/>
              <a:defRPr sz="3200">
                <a:ea typeface="华文中宋" panose="02010600040101010101" pitchFamily="2" charset="-122"/>
              </a:defRPr>
            </a:lvl1pPr>
          </a:lstStyle>
          <a:p>
            <a:r>
              <a:rPr lang="zh-CN" altLang="en-US" sz="2038" dirty="0"/>
              <a:t>操作：</a:t>
            </a:r>
          </a:p>
        </p:txBody>
      </p:sp>
      <p:sp>
        <p:nvSpPr>
          <p:cNvPr id="34" name="Text Box 9">
            <a:extLst>
              <a:ext uri="{FF2B5EF4-FFF2-40B4-BE49-F238E27FC236}">
                <a16:creationId xmlns:a16="http://schemas.microsoft.com/office/drawing/2014/main" id="{74E4EBD2-8AE9-421A-A97E-29B17F5EB504}"/>
              </a:ext>
            </a:extLst>
          </p:cNvPr>
          <p:cNvSpPr txBox="1">
            <a:spLocks noChangeArrowheads="1"/>
          </p:cNvSpPr>
          <p:nvPr/>
        </p:nvSpPr>
        <p:spPr bwMode="auto">
          <a:xfrm>
            <a:off x="4282664" y="5195727"/>
            <a:ext cx="2445783" cy="38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133" tIns="36066" rIns="72133" bIns="36066">
            <a:spAutoFit/>
          </a:bodyPr>
          <a:lstStyle>
            <a:defPPr>
              <a:defRPr lang="zh-CN"/>
            </a:defPPr>
            <a:lvl1pPr marL="457200" indent="-457200" latinLnBrk="1">
              <a:buFont typeface="Wingdings" pitchFamily="2" charset="2"/>
              <a:buChar char="n"/>
              <a:defRPr sz="3200">
                <a:ea typeface="华文中宋" panose="02010600040101010101" pitchFamily="2" charset="-122"/>
              </a:defRPr>
            </a:lvl1pPr>
          </a:lstStyle>
          <a:p>
            <a:pPr>
              <a:buFont typeface="Wingdings" pitchFamily="2" charset="2"/>
              <a:buChar char="Ø"/>
            </a:pPr>
            <a:r>
              <a:rPr lang="zh-CN" altLang="en-US" sz="2038" dirty="0"/>
              <a:t>命中</a:t>
            </a:r>
            <a:r>
              <a:rPr lang="en-US" altLang="zh-CN" sz="2038" dirty="0"/>
              <a:t>(</a:t>
            </a:r>
            <a:r>
              <a:rPr lang="zh-CN" altLang="en-US" sz="2038" dirty="0"/>
              <a:t>在</a:t>
            </a:r>
            <a:r>
              <a:rPr lang="en-US" altLang="zh-CN" sz="2038" dirty="0"/>
              <a:t>Cache</a:t>
            </a:r>
            <a:r>
              <a:rPr lang="zh-CN" altLang="en-US" sz="2038" dirty="0"/>
              <a:t>中</a:t>
            </a:r>
            <a:r>
              <a:rPr lang="en-US" altLang="zh-CN" sz="2038" dirty="0"/>
              <a:t>)</a:t>
            </a:r>
            <a:endParaRPr lang="zh-CN" altLang="en-US" sz="2038" dirty="0"/>
          </a:p>
        </p:txBody>
      </p:sp>
      <p:sp>
        <p:nvSpPr>
          <p:cNvPr id="35" name="矩形 34">
            <a:extLst>
              <a:ext uri="{FF2B5EF4-FFF2-40B4-BE49-F238E27FC236}">
                <a16:creationId xmlns:a16="http://schemas.microsoft.com/office/drawing/2014/main" id="{DC607E7D-C15A-4A38-9A17-6E955BF1E756}"/>
              </a:ext>
            </a:extLst>
          </p:cNvPr>
          <p:cNvSpPr/>
          <p:nvPr/>
        </p:nvSpPr>
        <p:spPr>
          <a:xfrm>
            <a:off x="3504764" y="5257932"/>
            <a:ext cx="576594" cy="2620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36" name="矩形 35">
            <a:extLst>
              <a:ext uri="{FF2B5EF4-FFF2-40B4-BE49-F238E27FC236}">
                <a16:creationId xmlns:a16="http://schemas.microsoft.com/office/drawing/2014/main" id="{A2B978D1-98DB-4397-A1C0-C56C758FF2D2}"/>
              </a:ext>
            </a:extLst>
          </p:cNvPr>
          <p:cNvSpPr/>
          <p:nvPr/>
        </p:nvSpPr>
        <p:spPr>
          <a:xfrm>
            <a:off x="7844288" y="4245330"/>
            <a:ext cx="576594" cy="2620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37" name="矩形 36">
            <a:extLst>
              <a:ext uri="{FF2B5EF4-FFF2-40B4-BE49-F238E27FC236}">
                <a16:creationId xmlns:a16="http://schemas.microsoft.com/office/drawing/2014/main" id="{34EB4B05-23D9-475B-BDC0-A990BA68E936}"/>
              </a:ext>
            </a:extLst>
          </p:cNvPr>
          <p:cNvSpPr/>
          <p:nvPr/>
        </p:nvSpPr>
        <p:spPr>
          <a:xfrm>
            <a:off x="3496704" y="5740443"/>
            <a:ext cx="576594" cy="262089"/>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38" name="Text Box 9">
            <a:extLst>
              <a:ext uri="{FF2B5EF4-FFF2-40B4-BE49-F238E27FC236}">
                <a16:creationId xmlns:a16="http://schemas.microsoft.com/office/drawing/2014/main" id="{DCDBB506-5B7F-4F2F-8DE5-F7F68CC2C466}"/>
              </a:ext>
            </a:extLst>
          </p:cNvPr>
          <p:cNvSpPr txBox="1">
            <a:spLocks noChangeArrowheads="1"/>
          </p:cNvSpPr>
          <p:nvPr/>
        </p:nvSpPr>
        <p:spPr bwMode="auto">
          <a:xfrm>
            <a:off x="4296329" y="5649133"/>
            <a:ext cx="2445783" cy="70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133" tIns="36066" rIns="72133" bIns="36066">
            <a:spAutoFit/>
          </a:bodyPr>
          <a:lstStyle>
            <a:defPPr>
              <a:defRPr lang="zh-CN"/>
            </a:defPPr>
            <a:lvl1pPr marL="457200" indent="-457200" latinLnBrk="1">
              <a:buFont typeface="Wingdings" pitchFamily="2" charset="2"/>
              <a:buChar char="n"/>
              <a:defRPr sz="3200">
                <a:ea typeface="华文中宋" panose="02010600040101010101" pitchFamily="2" charset="-122"/>
              </a:defRPr>
            </a:lvl1pPr>
          </a:lstStyle>
          <a:p>
            <a:pPr>
              <a:buFont typeface="Wingdings" pitchFamily="2" charset="2"/>
              <a:buChar char="Ø"/>
            </a:pPr>
            <a:r>
              <a:rPr lang="zh-CN" altLang="en-US" sz="2038" dirty="0"/>
              <a:t>未命中</a:t>
            </a:r>
            <a:endParaRPr lang="en-US" altLang="zh-CN" sz="2038" dirty="0"/>
          </a:p>
          <a:p>
            <a:pPr marL="0" indent="0">
              <a:buNone/>
            </a:pPr>
            <a:r>
              <a:rPr lang="en-US" altLang="zh-CN" sz="2038" dirty="0"/>
              <a:t>     (</a:t>
            </a:r>
            <a:r>
              <a:rPr lang="zh-CN" altLang="en-US" sz="2038" dirty="0"/>
              <a:t>不在</a:t>
            </a:r>
            <a:r>
              <a:rPr lang="en-US" altLang="zh-CN" sz="2038" dirty="0"/>
              <a:t>Cache</a:t>
            </a:r>
            <a:r>
              <a:rPr lang="zh-CN" altLang="en-US" sz="2038" dirty="0"/>
              <a:t>中</a:t>
            </a:r>
            <a:r>
              <a:rPr lang="en-US" altLang="zh-CN" sz="2038" dirty="0"/>
              <a:t>)</a:t>
            </a:r>
            <a:endParaRPr lang="zh-CN" altLang="en-US" sz="2038" dirty="0"/>
          </a:p>
        </p:txBody>
      </p:sp>
      <p:sp>
        <p:nvSpPr>
          <p:cNvPr id="39" name="矩形 38">
            <a:extLst>
              <a:ext uri="{FF2B5EF4-FFF2-40B4-BE49-F238E27FC236}">
                <a16:creationId xmlns:a16="http://schemas.microsoft.com/office/drawing/2014/main" id="{C2FBA621-CB39-48E0-9579-88323FD42D19}"/>
              </a:ext>
            </a:extLst>
          </p:cNvPr>
          <p:cNvSpPr/>
          <p:nvPr/>
        </p:nvSpPr>
        <p:spPr>
          <a:xfrm>
            <a:off x="7571813" y="5479270"/>
            <a:ext cx="576594" cy="262089"/>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
        <p:nvSpPr>
          <p:cNvPr id="40" name="矩形 39">
            <a:extLst>
              <a:ext uri="{FF2B5EF4-FFF2-40B4-BE49-F238E27FC236}">
                <a16:creationId xmlns:a16="http://schemas.microsoft.com/office/drawing/2014/main" id="{F499CCEC-F2BF-41C6-9958-F3B0A68613DB}"/>
              </a:ext>
            </a:extLst>
          </p:cNvPr>
          <p:cNvSpPr/>
          <p:nvPr/>
        </p:nvSpPr>
        <p:spPr>
          <a:xfrm>
            <a:off x="7860303" y="3983241"/>
            <a:ext cx="576594" cy="262089"/>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1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down)">
                                      <p:cBhvr>
                                        <p:cTn id="31" dur="500"/>
                                        <p:tgtEl>
                                          <p:spTgt spid="3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7" presetClass="path" presetSubtype="0" accel="50000" decel="50000" fill="hold" grpId="1" nodeType="clickEffect">
                                  <p:stCondLst>
                                    <p:cond delay="0"/>
                                  </p:stCondLst>
                                  <p:childTnLst>
                                    <p:animMotion origin="layout" path="M -4.72222E-6 4.44444E-6 L -4.72222E-6 -0.12593 C -4.72222E-6 -0.18241 0.02657 -0.25162 0.0481 -0.25162 L 0.09636 -0.25162 " pathEditMode="relative" rAng="0" ptsTypes="FfFF">
                                      <p:cBhvr>
                                        <p:cTn id="42" dur="2000" fill="hold"/>
                                        <p:tgtEl>
                                          <p:spTgt spid="36"/>
                                        </p:tgtEl>
                                        <p:attrNameLst>
                                          <p:attrName>ppt_x</p:attrName>
                                          <p:attrName>ppt_y</p:attrName>
                                        </p:attrNameLst>
                                      </p:cBhvr>
                                      <p:rCtr x="4809" y="-12593"/>
                                    </p:animMotion>
                                  </p:childTnLst>
                                </p:cTn>
                              </p:par>
                            </p:childTnLst>
                          </p:cTn>
                        </p:par>
                      </p:childTnLst>
                    </p:cTn>
                  </p:par>
                  <p:par>
                    <p:cTn id="43" fill="hold">
                      <p:stCondLst>
                        <p:cond delay="indefinite"/>
                      </p:stCondLst>
                      <p:childTnLst>
                        <p:par>
                          <p:cTn id="44" fill="hold">
                            <p:stCondLst>
                              <p:cond delay="0"/>
                            </p:stCondLst>
                            <p:childTnLst>
                              <p:par>
                                <p:cTn id="45" presetID="23" presetClass="exit" presetSubtype="32" fill="hold" grpId="2" nodeType="clickEffect">
                                  <p:stCondLst>
                                    <p:cond delay="0"/>
                                  </p:stCondLst>
                                  <p:childTnLst>
                                    <p:anim calcmode="lin" valueType="num">
                                      <p:cBhvr>
                                        <p:cTn id="46" dur="500"/>
                                        <p:tgtEl>
                                          <p:spTgt spid="36"/>
                                        </p:tgtEl>
                                        <p:attrNameLst>
                                          <p:attrName>ppt_w</p:attrName>
                                        </p:attrNameLst>
                                      </p:cBhvr>
                                      <p:tavLst>
                                        <p:tav tm="0">
                                          <p:val>
                                            <p:strVal val="ppt_w"/>
                                          </p:val>
                                        </p:tav>
                                        <p:tav tm="100000">
                                          <p:val>
                                            <p:fltVal val="0"/>
                                          </p:val>
                                        </p:tav>
                                      </p:tavLst>
                                    </p:anim>
                                    <p:anim calcmode="lin" valueType="num">
                                      <p:cBhvr>
                                        <p:cTn id="47" dur="500"/>
                                        <p:tgtEl>
                                          <p:spTgt spid="36"/>
                                        </p:tgtEl>
                                        <p:attrNameLst>
                                          <p:attrName>ppt_h</p:attrName>
                                        </p:attrNameLst>
                                      </p:cBhvr>
                                      <p:tavLst>
                                        <p:tav tm="0">
                                          <p:val>
                                            <p:strVal val="ppt_h"/>
                                          </p:val>
                                        </p:tav>
                                        <p:tav tm="100000">
                                          <p:val>
                                            <p:fltVal val="0"/>
                                          </p:val>
                                        </p:tav>
                                      </p:tavLst>
                                    </p:anim>
                                    <p:set>
                                      <p:cBhvr>
                                        <p:cTn id="48" dur="1" fill="hold">
                                          <p:stCondLst>
                                            <p:cond delay="499"/>
                                          </p:stCondLst>
                                        </p:cTn>
                                        <p:tgtEl>
                                          <p:spTgt spid="3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down)">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57" presetClass="path" presetSubtype="0" accel="50000" decel="50000" fill="hold" grpId="1" nodeType="clickEffect">
                                  <p:stCondLst>
                                    <p:cond delay="0"/>
                                  </p:stCondLst>
                                  <p:childTnLst>
                                    <p:animMotion origin="layout" path="M 3.88889E-6 2.22222E-6 L 3.88889E-6 -0.14977 C 3.88889E-6 -0.2169 0.01128 -0.29931 0.02135 -0.29931 L 0.0427 -0.29931 " pathEditMode="relative" rAng="0" ptsTypes="FfFF">
                                      <p:cBhvr>
                                        <p:cTn id="64" dur="2000" fill="hold"/>
                                        <p:tgtEl>
                                          <p:spTgt spid="39"/>
                                        </p:tgtEl>
                                        <p:attrNameLst>
                                          <p:attrName>ppt_x</p:attrName>
                                          <p:attrName>ppt_y</p:attrName>
                                        </p:attrNameLst>
                                      </p:cBhvr>
                                      <p:rCtr x="2135" y="-14977"/>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7" presetClass="path" presetSubtype="0" accel="50000" decel="50000" fill="hold" grpId="1" nodeType="clickEffect">
                                  <p:stCondLst>
                                    <p:cond delay="0"/>
                                  </p:stCondLst>
                                  <p:childTnLst>
                                    <p:animMotion origin="layout" path="M -0.00052 0.00023 L -0.00052 -0.09954 C -0.00052 -0.14421 0.02534 -0.19907 0.04635 -0.19907 L 0.0934 -0.19907 " pathEditMode="relative" rAng="0" ptsTypes="FfFF">
                                      <p:cBhvr>
                                        <p:cTn id="72" dur="2000" fill="hold"/>
                                        <p:tgtEl>
                                          <p:spTgt spid="40"/>
                                        </p:tgtEl>
                                        <p:attrNameLst>
                                          <p:attrName>ppt_x</p:attrName>
                                          <p:attrName>ppt_y</p:attrName>
                                        </p:attrNameLst>
                                      </p:cBhvr>
                                      <p:rCtr x="4688" y="-9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1" grpId="0" animBg="1"/>
      <p:bldP spid="32" grpId="0" animBg="1"/>
      <p:bldP spid="33" grpId="0"/>
      <p:bldP spid="34" grpId="0"/>
      <p:bldP spid="35" grpId="0" animBg="1"/>
      <p:bldP spid="36" grpId="0" animBg="1"/>
      <p:bldP spid="36" grpId="1" animBg="1"/>
      <p:bldP spid="36" grpId="2" animBg="1"/>
      <p:bldP spid="37" grpId="0" animBg="1"/>
      <p:bldP spid="38" grpId="0"/>
      <p:bldP spid="39" grpId="0" animBg="1"/>
      <p:bldP spid="39" grpId="1" animBg="1"/>
      <p:bldP spid="40" grpId="0" animBg="1"/>
      <p:bldP spid="4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969" y="536904"/>
            <a:ext cx="6164312" cy="307777"/>
          </a:xfrm>
          <a:prstGeom prst="rect">
            <a:avLst/>
          </a:prstGeom>
        </p:spPr>
        <p:txBody>
          <a:bodyPr vert="horz" wrap="square" lIns="0" tIns="0" rIns="0" bIns="0" rtlCol="0" anchor="ctr">
            <a:spAutoFit/>
          </a:bodyPr>
          <a:lstStyle/>
          <a:p>
            <a:pPr marL="10541">
              <a:lnSpc>
                <a:spcPts val="2357"/>
              </a:lnSpc>
            </a:pPr>
            <a:r>
              <a:rPr sz="2656" dirty="0" err="1">
                <a:solidFill>
                  <a:srgbClr val="FF0000"/>
                </a:solidFill>
                <a:latin typeface="黑体"/>
                <a:cs typeface="黑体"/>
              </a:rPr>
              <a:t>高速缓冲存储器</a:t>
            </a:r>
            <a:r>
              <a:rPr sz="2656" dirty="0">
                <a:solidFill>
                  <a:srgbClr val="FF0000"/>
                </a:solidFill>
                <a:latin typeface="黑体"/>
                <a:cs typeface="黑体"/>
              </a:rPr>
              <a:t>(CACHE)的原理</a:t>
            </a:r>
          </a:p>
        </p:txBody>
      </p:sp>
      <p:sp>
        <p:nvSpPr>
          <p:cNvPr id="20" name="object 20"/>
          <p:cNvSpPr txBox="1">
            <a:spLocks noGrp="1"/>
          </p:cNvSpPr>
          <p:nvPr>
            <p:ph type="sldNum" sz="quarter" idx="12"/>
          </p:nvPr>
        </p:nvSpPr>
        <p:spPr>
          <a:xfrm>
            <a:off x="8322189" y="6233847"/>
            <a:ext cx="2122954" cy="257544"/>
          </a:xfrm>
          <a:prstGeom prst="rect">
            <a:avLst/>
          </a:prstGeom>
        </p:spPr>
        <p:txBody>
          <a:bodyPr vert="horz" wrap="square" lIns="80682" tIns="40341" rIns="80682" bIns="40341" rtlCol="0" anchor="ctr">
            <a:spAutoFit/>
          </a:bodyPr>
          <a:lstStyle>
            <a:defPPr>
              <a:defRPr lang="zh-CN"/>
            </a:defPPr>
            <a:lvl1pPr marL="0" algn="r" defTabSz="806867" rtl="0" eaLnBrk="1" latinLnBrk="0" hangingPunct="1">
              <a:defRPr sz="929" kern="1200">
                <a:solidFill>
                  <a:schemeClr val="tx1">
                    <a:tint val="75000"/>
                  </a:schemeClr>
                </a:solidFill>
                <a:latin typeface="+mn-lt"/>
                <a:ea typeface="+mn-ea"/>
                <a:cs typeface="+mn-cs"/>
              </a:defRPr>
            </a:lvl1pPr>
            <a:lvl2pPr marL="403433" algn="l" defTabSz="806867" rtl="0" eaLnBrk="1" latinLnBrk="0" hangingPunct="1">
              <a:defRPr sz="1588" kern="1200">
                <a:solidFill>
                  <a:schemeClr val="tx1"/>
                </a:solidFill>
                <a:latin typeface="+mn-lt"/>
                <a:ea typeface="+mn-ea"/>
                <a:cs typeface="+mn-cs"/>
              </a:defRPr>
            </a:lvl2pPr>
            <a:lvl3pPr marL="806867" algn="l" defTabSz="806867" rtl="0" eaLnBrk="1" latinLnBrk="0" hangingPunct="1">
              <a:defRPr sz="1588" kern="1200">
                <a:solidFill>
                  <a:schemeClr val="tx1"/>
                </a:solidFill>
                <a:latin typeface="+mn-lt"/>
                <a:ea typeface="+mn-ea"/>
                <a:cs typeface="+mn-cs"/>
              </a:defRPr>
            </a:lvl3pPr>
            <a:lvl4pPr marL="1210300" algn="l" defTabSz="806867" rtl="0" eaLnBrk="1" latinLnBrk="0" hangingPunct="1">
              <a:defRPr sz="1588" kern="1200">
                <a:solidFill>
                  <a:schemeClr val="tx1"/>
                </a:solidFill>
                <a:latin typeface="+mn-lt"/>
                <a:ea typeface="+mn-ea"/>
                <a:cs typeface="+mn-cs"/>
              </a:defRPr>
            </a:lvl4pPr>
            <a:lvl5pPr marL="1613733" algn="l" defTabSz="806867" rtl="0" eaLnBrk="1" latinLnBrk="0" hangingPunct="1">
              <a:defRPr sz="1588" kern="1200">
                <a:solidFill>
                  <a:schemeClr val="tx1"/>
                </a:solidFill>
                <a:latin typeface="+mn-lt"/>
                <a:ea typeface="+mn-ea"/>
                <a:cs typeface="+mn-cs"/>
              </a:defRPr>
            </a:lvl5pPr>
            <a:lvl6pPr marL="2017166" algn="l" defTabSz="806867" rtl="0" eaLnBrk="1" latinLnBrk="0" hangingPunct="1">
              <a:defRPr sz="1588" kern="1200">
                <a:solidFill>
                  <a:schemeClr val="tx1"/>
                </a:solidFill>
                <a:latin typeface="+mn-lt"/>
                <a:ea typeface="+mn-ea"/>
                <a:cs typeface="+mn-cs"/>
              </a:defRPr>
            </a:lvl6pPr>
            <a:lvl7pPr marL="2420600" algn="l" defTabSz="806867" rtl="0" eaLnBrk="1" latinLnBrk="0" hangingPunct="1">
              <a:defRPr sz="1588" kern="1200">
                <a:solidFill>
                  <a:schemeClr val="tx1"/>
                </a:solidFill>
                <a:latin typeface="+mn-lt"/>
                <a:ea typeface="+mn-ea"/>
                <a:cs typeface="+mn-cs"/>
              </a:defRPr>
            </a:lvl7pPr>
            <a:lvl8pPr marL="2824033" algn="l" defTabSz="806867" rtl="0" eaLnBrk="1" latinLnBrk="0" hangingPunct="1">
              <a:defRPr sz="1588" kern="1200">
                <a:solidFill>
                  <a:schemeClr val="tx1"/>
                </a:solidFill>
                <a:latin typeface="+mn-lt"/>
                <a:ea typeface="+mn-ea"/>
                <a:cs typeface="+mn-cs"/>
              </a:defRPr>
            </a:lvl8pPr>
            <a:lvl9pPr marL="3227466" algn="l" defTabSz="806867" rtl="0" eaLnBrk="1" latinLnBrk="0" hangingPunct="1">
              <a:defRPr sz="1588" kern="1200">
                <a:solidFill>
                  <a:schemeClr val="tx1"/>
                </a:solidFill>
                <a:latin typeface="+mn-lt"/>
                <a:ea typeface="+mn-ea"/>
                <a:cs typeface="+mn-cs"/>
              </a:defRPr>
            </a:lvl9pPr>
          </a:lstStyle>
          <a:p>
            <a:pPr marL="22413">
              <a:lnSpc>
                <a:spcPts val="1452"/>
              </a:lnSpc>
            </a:pPr>
            <a:fld id="{81D60167-4931-47E6-BA6A-407CBD079E47}" type="slidenum">
              <a:rPr lang="en-US" altLang="zh-CN" spc="-4"/>
              <a:pPr marL="22413">
                <a:lnSpc>
                  <a:spcPts val="1452"/>
                </a:lnSpc>
              </a:pPr>
              <a:t>9</a:t>
            </a:fld>
            <a:endParaRPr spc="-4" dirty="0"/>
          </a:p>
        </p:txBody>
      </p:sp>
      <p:sp>
        <p:nvSpPr>
          <p:cNvPr id="3" name="object 3"/>
          <p:cNvSpPr/>
          <p:nvPr/>
        </p:nvSpPr>
        <p:spPr>
          <a:xfrm>
            <a:off x="7111788" y="3343305"/>
            <a:ext cx="2584096" cy="2134441"/>
          </a:xfrm>
          <a:prstGeom prst="rect">
            <a:avLst/>
          </a:prstGeom>
          <a:blipFill>
            <a:blip r:embed="rId2" cstate="print"/>
            <a:stretch>
              <a:fillRect/>
            </a:stretch>
          </a:blipFill>
        </p:spPr>
        <p:txBody>
          <a:bodyPr wrap="square" lIns="0" tIns="0" rIns="0" bIns="0" rtlCol="0"/>
          <a:lstStyle/>
          <a:p>
            <a:endParaRPr sz="1494"/>
          </a:p>
        </p:txBody>
      </p:sp>
      <p:sp>
        <p:nvSpPr>
          <p:cNvPr id="4" name="object 4"/>
          <p:cNvSpPr/>
          <p:nvPr/>
        </p:nvSpPr>
        <p:spPr>
          <a:xfrm>
            <a:off x="7107989" y="3339512"/>
            <a:ext cx="2591897" cy="2142347"/>
          </a:xfrm>
          <a:custGeom>
            <a:avLst/>
            <a:gdLst/>
            <a:ahLst/>
            <a:cxnLst/>
            <a:rect l="l" t="t" r="r" b="b"/>
            <a:pathLst>
              <a:path w="3122929" h="2581275">
                <a:moveTo>
                  <a:pt x="0" y="2580894"/>
                </a:moveTo>
                <a:lnTo>
                  <a:pt x="0" y="0"/>
                </a:lnTo>
                <a:lnTo>
                  <a:pt x="3122676" y="0"/>
                </a:lnTo>
                <a:lnTo>
                  <a:pt x="3122676" y="2580894"/>
                </a:lnTo>
                <a:lnTo>
                  <a:pt x="0" y="2580894"/>
                </a:lnTo>
                <a:close/>
              </a:path>
            </a:pathLst>
          </a:custGeom>
          <a:ln w="9525">
            <a:solidFill>
              <a:srgbClr val="C00000"/>
            </a:solidFill>
          </a:ln>
        </p:spPr>
        <p:txBody>
          <a:bodyPr wrap="square" lIns="0" tIns="0" rIns="0" bIns="0" rtlCol="0"/>
          <a:lstStyle/>
          <a:p>
            <a:endParaRPr sz="1494"/>
          </a:p>
        </p:txBody>
      </p:sp>
      <p:sp>
        <p:nvSpPr>
          <p:cNvPr id="5" name="object 5"/>
          <p:cNvSpPr txBox="1"/>
          <p:nvPr/>
        </p:nvSpPr>
        <p:spPr>
          <a:xfrm>
            <a:off x="7592012" y="5639858"/>
            <a:ext cx="1708080" cy="204351"/>
          </a:xfrm>
          <a:prstGeom prst="rect">
            <a:avLst/>
          </a:prstGeom>
        </p:spPr>
        <p:txBody>
          <a:bodyPr vert="horz" wrap="square" lIns="0" tIns="0" rIns="0" bIns="0" rtlCol="0">
            <a:spAutoFit/>
          </a:bodyPr>
          <a:lstStyle/>
          <a:p>
            <a:pPr marL="10541"/>
            <a:r>
              <a:rPr sz="1328" spc="-4" dirty="0">
                <a:solidFill>
                  <a:srgbClr val="0070C0"/>
                </a:solidFill>
                <a:latin typeface="宋体"/>
                <a:cs typeface="宋体"/>
              </a:rPr>
              <a:t>加速比与命中率的关系</a:t>
            </a:r>
            <a:endParaRPr sz="1328">
              <a:latin typeface="宋体"/>
              <a:cs typeface="宋体"/>
            </a:endParaRPr>
          </a:p>
        </p:txBody>
      </p:sp>
      <p:sp>
        <p:nvSpPr>
          <p:cNvPr id="6" name="object 6"/>
          <p:cNvSpPr/>
          <p:nvPr/>
        </p:nvSpPr>
        <p:spPr>
          <a:xfrm>
            <a:off x="3438655" y="5420831"/>
            <a:ext cx="207119" cy="0"/>
          </a:xfrm>
          <a:custGeom>
            <a:avLst/>
            <a:gdLst/>
            <a:ahLst/>
            <a:cxnLst/>
            <a:rect l="l" t="t" r="r" b="b"/>
            <a:pathLst>
              <a:path w="249555">
                <a:moveTo>
                  <a:pt x="0" y="0"/>
                </a:moveTo>
                <a:lnTo>
                  <a:pt x="249174" y="0"/>
                </a:lnTo>
              </a:path>
            </a:pathLst>
          </a:custGeom>
          <a:ln w="9810">
            <a:solidFill>
              <a:srgbClr val="000000"/>
            </a:solidFill>
          </a:ln>
        </p:spPr>
        <p:txBody>
          <a:bodyPr wrap="square" lIns="0" tIns="0" rIns="0" bIns="0" rtlCol="0"/>
          <a:lstStyle/>
          <a:p>
            <a:endParaRPr sz="1494"/>
          </a:p>
        </p:txBody>
      </p:sp>
      <p:sp>
        <p:nvSpPr>
          <p:cNvPr id="7" name="object 7"/>
          <p:cNvSpPr/>
          <p:nvPr/>
        </p:nvSpPr>
        <p:spPr>
          <a:xfrm>
            <a:off x="3845942" y="5420831"/>
            <a:ext cx="1514135" cy="0"/>
          </a:xfrm>
          <a:custGeom>
            <a:avLst/>
            <a:gdLst/>
            <a:ahLst/>
            <a:cxnLst/>
            <a:rect l="l" t="t" r="r" b="b"/>
            <a:pathLst>
              <a:path w="1824354">
                <a:moveTo>
                  <a:pt x="0" y="0"/>
                </a:moveTo>
                <a:lnTo>
                  <a:pt x="1824228" y="0"/>
                </a:lnTo>
              </a:path>
            </a:pathLst>
          </a:custGeom>
          <a:ln w="9810">
            <a:solidFill>
              <a:srgbClr val="000000"/>
            </a:solidFill>
          </a:ln>
        </p:spPr>
        <p:txBody>
          <a:bodyPr wrap="square" lIns="0" tIns="0" rIns="0" bIns="0" rtlCol="0"/>
          <a:lstStyle/>
          <a:p>
            <a:endParaRPr sz="1494"/>
          </a:p>
        </p:txBody>
      </p:sp>
      <p:sp>
        <p:nvSpPr>
          <p:cNvPr id="8" name="object 8"/>
          <p:cNvSpPr/>
          <p:nvPr/>
        </p:nvSpPr>
        <p:spPr>
          <a:xfrm>
            <a:off x="6603315" y="5445494"/>
            <a:ext cx="274579" cy="400537"/>
          </a:xfrm>
          <a:custGeom>
            <a:avLst/>
            <a:gdLst/>
            <a:ahLst/>
            <a:cxnLst/>
            <a:rect l="l" t="t" r="r" b="b"/>
            <a:pathLst>
              <a:path w="330835" h="482600">
                <a:moveTo>
                  <a:pt x="330714" y="0"/>
                </a:moveTo>
                <a:lnTo>
                  <a:pt x="0" y="482340"/>
                </a:lnTo>
              </a:path>
            </a:pathLst>
          </a:custGeom>
          <a:ln w="4779">
            <a:solidFill>
              <a:srgbClr val="000000"/>
            </a:solidFill>
          </a:ln>
        </p:spPr>
        <p:txBody>
          <a:bodyPr wrap="square" lIns="0" tIns="0" rIns="0" bIns="0" rtlCol="0"/>
          <a:lstStyle/>
          <a:p>
            <a:endParaRPr sz="1494"/>
          </a:p>
        </p:txBody>
      </p:sp>
      <p:sp>
        <p:nvSpPr>
          <p:cNvPr id="9" name="object 9"/>
          <p:cNvSpPr/>
          <p:nvPr/>
        </p:nvSpPr>
        <p:spPr>
          <a:xfrm>
            <a:off x="5559815" y="5420831"/>
            <a:ext cx="1389231" cy="0"/>
          </a:xfrm>
          <a:custGeom>
            <a:avLst/>
            <a:gdLst/>
            <a:ahLst/>
            <a:cxnLst/>
            <a:rect l="l" t="t" r="r" b="b"/>
            <a:pathLst>
              <a:path w="1673860">
                <a:moveTo>
                  <a:pt x="0" y="0"/>
                </a:moveTo>
                <a:lnTo>
                  <a:pt x="1673357" y="0"/>
                </a:lnTo>
              </a:path>
            </a:pathLst>
          </a:custGeom>
          <a:ln w="9810">
            <a:solidFill>
              <a:srgbClr val="000000"/>
            </a:solidFill>
          </a:ln>
        </p:spPr>
        <p:txBody>
          <a:bodyPr wrap="square" lIns="0" tIns="0" rIns="0" bIns="0" rtlCol="0"/>
          <a:lstStyle/>
          <a:p>
            <a:endParaRPr sz="1494"/>
          </a:p>
        </p:txBody>
      </p:sp>
      <p:sp>
        <p:nvSpPr>
          <p:cNvPr id="10" name="object 10"/>
          <p:cNvSpPr txBox="1"/>
          <p:nvPr/>
        </p:nvSpPr>
        <p:spPr>
          <a:xfrm>
            <a:off x="3157423" y="5408169"/>
            <a:ext cx="78527" cy="134204"/>
          </a:xfrm>
          <a:prstGeom prst="rect">
            <a:avLst/>
          </a:prstGeom>
        </p:spPr>
        <p:txBody>
          <a:bodyPr vert="horz" wrap="square" lIns="0" tIns="0" rIns="0" bIns="0" rtlCol="0">
            <a:spAutoFit/>
          </a:bodyPr>
          <a:lstStyle/>
          <a:p>
            <a:pPr marL="10541"/>
            <a:r>
              <a:rPr sz="872" i="1" spc="12" dirty="0">
                <a:latin typeface="Times New Roman"/>
                <a:cs typeface="Times New Roman"/>
              </a:rPr>
              <a:t>p</a:t>
            </a:r>
            <a:endParaRPr sz="872">
              <a:latin typeface="Times New Roman"/>
              <a:cs typeface="Times New Roman"/>
            </a:endParaRPr>
          </a:p>
        </p:txBody>
      </p:sp>
      <p:sp>
        <p:nvSpPr>
          <p:cNvPr id="11" name="object 11"/>
          <p:cNvSpPr txBox="1"/>
          <p:nvPr/>
        </p:nvSpPr>
        <p:spPr>
          <a:xfrm>
            <a:off x="6731910" y="5600858"/>
            <a:ext cx="201323" cy="236219"/>
          </a:xfrm>
          <a:prstGeom prst="rect">
            <a:avLst/>
          </a:prstGeom>
        </p:spPr>
        <p:txBody>
          <a:bodyPr vert="horz" wrap="square" lIns="0" tIns="0" rIns="0" bIns="0" rtlCol="0">
            <a:spAutoFit/>
          </a:bodyPr>
          <a:lstStyle/>
          <a:p>
            <a:pPr marL="10541"/>
            <a:r>
              <a:rPr sz="1535" i="1" spc="-91" dirty="0">
                <a:latin typeface="Times New Roman"/>
                <a:cs typeface="Times New Roman"/>
              </a:rPr>
              <a:t>T</a:t>
            </a:r>
            <a:r>
              <a:rPr sz="1307" i="1" spc="25" baseline="-23809" dirty="0">
                <a:latin typeface="Times New Roman"/>
                <a:cs typeface="Times New Roman"/>
              </a:rPr>
              <a:t>m</a:t>
            </a:r>
            <a:endParaRPr sz="1307" baseline="-23809">
              <a:latin typeface="Times New Roman"/>
              <a:cs typeface="Times New Roman"/>
            </a:endParaRPr>
          </a:p>
        </p:txBody>
      </p:sp>
      <p:sp>
        <p:nvSpPr>
          <p:cNvPr id="12" name="object 12"/>
          <p:cNvSpPr txBox="1"/>
          <p:nvPr/>
        </p:nvSpPr>
        <p:spPr>
          <a:xfrm>
            <a:off x="4489974" y="5151204"/>
            <a:ext cx="200269" cy="236219"/>
          </a:xfrm>
          <a:prstGeom prst="rect">
            <a:avLst/>
          </a:prstGeom>
        </p:spPr>
        <p:txBody>
          <a:bodyPr vert="horz" wrap="square" lIns="0" tIns="0" rIns="0" bIns="0" rtlCol="0">
            <a:spAutoFit/>
          </a:bodyPr>
          <a:lstStyle/>
          <a:p>
            <a:pPr marL="10541"/>
            <a:r>
              <a:rPr sz="1535" i="1" spc="-94" dirty="0">
                <a:latin typeface="Times New Roman"/>
                <a:cs typeface="Times New Roman"/>
              </a:rPr>
              <a:t>T</a:t>
            </a:r>
            <a:r>
              <a:rPr sz="1307" i="1" spc="25" baseline="-23809" dirty="0">
                <a:latin typeface="Times New Roman"/>
                <a:cs typeface="Times New Roman"/>
              </a:rPr>
              <a:t>m</a:t>
            </a:r>
            <a:endParaRPr sz="1307" baseline="-23809">
              <a:latin typeface="Times New Roman"/>
              <a:cs typeface="Times New Roman"/>
            </a:endParaRPr>
          </a:p>
        </p:txBody>
      </p:sp>
      <p:sp>
        <p:nvSpPr>
          <p:cNvPr id="13" name="object 13"/>
          <p:cNvSpPr txBox="1"/>
          <p:nvPr/>
        </p:nvSpPr>
        <p:spPr>
          <a:xfrm>
            <a:off x="3041082" y="5275155"/>
            <a:ext cx="119107" cy="236219"/>
          </a:xfrm>
          <a:prstGeom prst="rect">
            <a:avLst/>
          </a:prstGeom>
        </p:spPr>
        <p:txBody>
          <a:bodyPr vert="horz" wrap="square" lIns="0" tIns="0" rIns="0" bIns="0" rtlCol="0">
            <a:spAutoFit/>
          </a:bodyPr>
          <a:lstStyle/>
          <a:p>
            <a:pPr marL="10541"/>
            <a:r>
              <a:rPr sz="1535" i="1" dirty="0">
                <a:latin typeface="Times New Roman"/>
                <a:cs typeface="Times New Roman"/>
              </a:rPr>
              <a:t>S</a:t>
            </a:r>
            <a:endParaRPr sz="1535">
              <a:latin typeface="Times New Roman"/>
              <a:cs typeface="Times New Roman"/>
            </a:endParaRPr>
          </a:p>
        </p:txBody>
      </p:sp>
      <p:sp>
        <p:nvSpPr>
          <p:cNvPr id="14" name="object 14"/>
          <p:cNvSpPr txBox="1"/>
          <p:nvPr/>
        </p:nvSpPr>
        <p:spPr>
          <a:xfrm>
            <a:off x="5399399" y="5275155"/>
            <a:ext cx="128593" cy="236219"/>
          </a:xfrm>
          <a:prstGeom prst="rect">
            <a:avLst/>
          </a:prstGeom>
        </p:spPr>
        <p:txBody>
          <a:bodyPr vert="horz" wrap="square" lIns="0" tIns="0" rIns="0" bIns="0" rtlCol="0">
            <a:spAutoFit/>
          </a:bodyPr>
          <a:lstStyle/>
          <a:p>
            <a:pPr marL="10541"/>
            <a:r>
              <a:rPr sz="1535" dirty="0">
                <a:latin typeface="Symbol"/>
                <a:cs typeface="Symbol"/>
              </a:rPr>
              <a:t></a:t>
            </a:r>
            <a:endParaRPr sz="1535">
              <a:latin typeface="Symbol"/>
              <a:cs typeface="Symbol"/>
            </a:endParaRPr>
          </a:p>
        </p:txBody>
      </p:sp>
      <p:sp>
        <p:nvSpPr>
          <p:cNvPr id="15" name="object 15"/>
          <p:cNvSpPr txBox="1"/>
          <p:nvPr/>
        </p:nvSpPr>
        <p:spPr>
          <a:xfrm>
            <a:off x="3684880" y="5275155"/>
            <a:ext cx="128593" cy="236219"/>
          </a:xfrm>
          <a:prstGeom prst="rect">
            <a:avLst/>
          </a:prstGeom>
        </p:spPr>
        <p:txBody>
          <a:bodyPr vert="horz" wrap="square" lIns="0" tIns="0" rIns="0" bIns="0" rtlCol="0">
            <a:spAutoFit/>
          </a:bodyPr>
          <a:lstStyle/>
          <a:p>
            <a:pPr marL="10541"/>
            <a:r>
              <a:rPr sz="1535" dirty="0">
                <a:latin typeface="Symbol"/>
                <a:cs typeface="Symbol"/>
              </a:rPr>
              <a:t></a:t>
            </a:r>
            <a:endParaRPr sz="1535">
              <a:latin typeface="Symbol"/>
              <a:cs typeface="Symbol"/>
            </a:endParaRPr>
          </a:p>
        </p:txBody>
      </p:sp>
      <p:sp>
        <p:nvSpPr>
          <p:cNvPr id="16" name="object 16"/>
          <p:cNvSpPr txBox="1"/>
          <p:nvPr/>
        </p:nvSpPr>
        <p:spPr>
          <a:xfrm>
            <a:off x="5559385" y="5499660"/>
            <a:ext cx="1162084" cy="236283"/>
          </a:xfrm>
          <a:prstGeom prst="rect">
            <a:avLst/>
          </a:prstGeom>
        </p:spPr>
        <p:txBody>
          <a:bodyPr vert="horz" wrap="square" lIns="0" tIns="0" rIns="0" bIns="0" rtlCol="0">
            <a:spAutoFit/>
          </a:bodyPr>
          <a:lstStyle/>
          <a:p>
            <a:pPr marL="10541"/>
            <a:r>
              <a:rPr sz="1535" spc="-17" dirty="0">
                <a:latin typeface="Times New Roman"/>
                <a:cs typeface="Times New Roman"/>
              </a:rPr>
              <a:t>(1</a:t>
            </a:r>
            <a:r>
              <a:rPr sz="1535" spc="-17" dirty="0">
                <a:latin typeface="Symbol"/>
                <a:cs typeface="Symbol"/>
              </a:rPr>
              <a:t></a:t>
            </a:r>
            <a:r>
              <a:rPr sz="1535" spc="-137" dirty="0">
                <a:latin typeface="Times New Roman"/>
                <a:cs typeface="Times New Roman"/>
              </a:rPr>
              <a:t> </a:t>
            </a:r>
            <a:r>
              <a:rPr sz="1535" i="1" dirty="0">
                <a:latin typeface="Times New Roman"/>
                <a:cs typeface="Times New Roman"/>
              </a:rPr>
              <a:t>H</a:t>
            </a:r>
            <a:r>
              <a:rPr sz="1535" i="1" spc="-232" dirty="0">
                <a:latin typeface="Times New Roman"/>
                <a:cs typeface="Times New Roman"/>
              </a:rPr>
              <a:t> </a:t>
            </a:r>
            <a:r>
              <a:rPr sz="1535" dirty="0">
                <a:latin typeface="Times New Roman"/>
                <a:cs typeface="Times New Roman"/>
              </a:rPr>
              <a:t>)</a:t>
            </a:r>
            <a:r>
              <a:rPr sz="1535" spc="-169" dirty="0">
                <a:latin typeface="Times New Roman"/>
                <a:cs typeface="Times New Roman"/>
              </a:rPr>
              <a:t> </a:t>
            </a:r>
            <a:r>
              <a:rPr sz="1535" dirty="0">
                <a:latin typeface="Symbol"/>
                <a:cs typeface="Symbol"/>
              </a:rPr>
              <a:t></a:t>
            </a:r>
            <a:r>
              <a:rPr sz="1535" spc="-112" dirty="0">
                <a:latin typeface="Times New Roman"/>
                <a:cs typeface="Times New Roman"/>
              </a:rPr>
              <a:t> </a:t>
            </a:r>
            <a:r>
              <a:rPr sz="1535" i="1" dirty="0">
                <a:latin typeface="Times New Roman"/>
                <a:cs typeface="Times New Roman"/>
              </a:rPr>
              <a:t>H</a:t>
            </a:r>
            <a:r>
              <a:rPr sz="1535" i="1" spc="-100" dirty="0">
                <a:latin typeface="Times New Roman"/>
                <a:cs typeface="Times New Roman"/>
              </a:rPr>
              <a:t> </a:t>
            </a:r>
            <a:r>
              <a:rPr sz="1535" spc="-8" dirty="0">
                <a:latin typeface="Symbol"/>
                <a:cs typeface="Symbol"/>
              </a:rPr>
              <a:t></a:t>
            </a:r>
            <a:r>
              <a:rPr sz="2303" i="1" spc="-12" baseline="28528" dirty="0">
                <a:latin typeface="Times New Roman"/>
                <a:cs typeface="Times New Roman"/>
              </a:rPr>
              <a:t>T</a:t>
            </a:r>
            <a:r>
              <a:rPr sz="1307" i="1" spc="-12" baseline="26455" dirty="0">
                <a:latin typeface="Times New Roman"/>
                <a:cs typeface="Times New Roman"/>
              </a:rPr>
              <a:t>c</a:t>
            </a:r>
            <a:endParaRPr sz="1307" baseline="26455">
              <a:latin typeface="Times New Roman"/>
              <a:cs typeface="Times New Roman"/>
            </a:endParaRPr>
          </a:p>
        </p:txBody>
      </p:sp>
      <p:sp>
        <p:nvSpPr>
          <p:cNvPr id="17" name="object 17"/>
          <p:cNvSpPr txBox="1"/>
          <p:nvPr/>
        </p:nvSpPr>
        <p:spPr>
          <a:xfrm>
            <a:off x="6196863" y="5151831"/>
            <a:ext cx="119107" cy="236219"/>
          </a:xfrm>
          <a:prstGeom prst="rect">
            <a:avLst/>
          </a:prstGeom>
        </p:spPr>
        <p:txBody>
          <a:bodyPr vert="horz" wrap="square" lIns="0" tIns="0" rIns="0" bIns="0" rtlCol="0">
            <a:spAutoFit/>
          </a:bodyPr>
          <a:lstStyle/>
          <a:p>
            <a:pPr marL="10541"/>
            <a:r>
              <a:rPr sz="1535" dirty="0">
                <a:latin typeface="Times New Roman"/>
                <a:cs typeface="Times New Roman"/>
              </a:rPr>
              <a:t>1</a:t>
            </a:r>
            <a:endParaRPr sz="1535">
              <a:latin typeface="Times New Roman"/>
              <a:cs typeface="Times New Roman"/>
            </a:endParaRPr>
          </a:p>
        </p:txBody>
      </p:sp>
      <p:sp>
        <p:nvSpPr>
          <p:cNvPr id="18" name="object 18"/>
          <p:cNvSpPr txBox="1"/>
          <p:nvPr/>
        </p:nvSpPr>
        <p:spPr>
          <a:xfrm>
            <a:off x="3277598" y="5151204"/>
            <a:ext cx="2066982" cy="510974"/>
          </a:xfrm>
          <a:prstGeom prst="rect">
            <a:avLst/>
          </a:prstGeom>
        </p:spPr>
        <p:txBody>
          <a:bodyPr vert="horz" wrap="square" lIns="0" tIns="0" rIns="0" bIns="0" rtlCol="0">
            <a:spAutoFit/>
          </a:bodyPr>
          <a:lstStyle/>
          <a:p>
            <a:pPr marL="10541"/>
            <a:r>
              <a:rPr sz="2303" baseline="-36036" dirty="0">
                <a:latin typeface="Symbol"/>
                <a:cs typeface="Symbol"/>
              </a:rPr>
              <a:t></a:t>
            </a:r>
            <a:r>
              <a:rPr sz="2303" spc="-180" baseline="-36036" dirty="0">
                <a:latin typeface="Times New Roman"/>
                <a:cs typeface="Times New Roman"/>
              </a:rPr>
              <a:t> </a:t>
            </a:r>
            <a:r>
              <a:rPr sz="1535" i="1" spc="-37" dirty="0">
                <a:latin typeface="Times New Roman"/>
                <a:cs typeface="Times New Roman"/>
              </a:rPr>
              <a:t>T</a:t>
            </a:r>
            <a:r>
              <a:rPr sz="1307" i="1" spc="-56" baseline="-23809" dirty="0">
                <a:latin typeface="Times New Roman"/>
                <a:cs typeface="Times New Roman"/>
              </a:rPr>
              <a:t>m</a:t>
            </a:r>
            <a:endParaRPr sz="1307" baseline="-23809">
              <a:latin typeface="Times New Roman"/>
              <a:cs typeface="Times New Roman"/>
            </a:endParaRPr>
          </a:p>
          <a:p>
            <a:pPr marL="196060">
              <a:spcBef>
                <a:spcPts val="332"/>
              </a:spcBef>
              <a:tabLst>
                <a:tab pos="586597" algn="l"/>
              </a:tabLst>
            </a:pPr>
            <a:r>
              <a:rPr sz="1535" i="1" dirty="0">
                <a:latin typeface="Times New Roman"/>
                <a:cs typeface="Times New Roman"/>
              </a:rPr>
              <a:t>T	H</a:t>
            </a:r>
            <a:r>
              <a:rPr sz="1535" i="1" spc="-94" dirty="0">
                <a:latin typeface="Times New Roman"/>
                <a:cs typeface="Times New Roman"/>
              </a:rPr>
              <a:t> </a:t>
            </a:r>
            <a:r>
              <a:rPr sz="1535" spc="-8" dirty="0">
                <a:latin typeface="Symbol"/>
                <a:cs typeface="Symbol"/>
              </a:rPr>
              <a:t></a:t>
            </a:r>
            <a:r>
              <a:rPr sz="1535" i="1" spc="-8" dirty="0">
                <a:latin typeface="Times New Roman"/>
                <a:cs typeface="Times New Roman"/>
              </a:rPr>
              <a:t>T</a:t>
            </a:r>
            <a:r>
              <a:rPr sz="1307" i="1" spc="-12" baseline="-23809" dirty="0">
                <a:latin typeface="Times New Roman"/>
                <a:cs typeface="Times New Roman"/>
              </a:rPr>
              <a:t>c</a:t>
            </a:r>
            <a:r>
              <a:rPr sz="1307" i="1" spc="12" baseline="-23809" dirty="0">
                <a:latin typeface="Times New Roman"/>
                <a:cs typeface="Times New Roman"/>
              </a:rPr>
              <a:t> </a:t>
            </a:r>
            <a:r>
              <a:rPr sz="1535" dirty="0">
                <a:latin typeface="Symbol"/>
                <a:cs typeface="Symbol"/>
              </a:rPr>
              <a:t></a:t>
            </a:r>
            <a:r>
              <a:rPr sz="1535" spc="-175" dirty="0">
                <a:latin typeface="Times New Roman"/>
                <a:cs typeface="Times New Roman"/>
              </a:rPr>
              <a:t> </a:t>
            </a:r>
            <a:r>
              <a:rPr sz="1535" spc="-21" dirty="0">
                <a:latin typeface="Times New Roman"/>
                <a:cs typeface="Times New Roman"/>
              </a:rPr>
              <a:t>(1</a:t>
            </a:r>
            <a:r>
              <a:rPr sz="1535" spc="-21" dirty="0">
                <a:latin typeface="Symbol"/>
                <a:cs typeface="Symbol"/>
              </a:rPr>
              <a:t></a:t>
            </a:r>
            <a:r>
              <a:rPr sz="1535" spc="-129" dirty="0">
                <a:latin typeface="Times New Roman"/>
                <a:cs typeface="Times New Roman"/>
              </a:rPr>
              <a:t> </a:t>
            </a:r>
            <a:r>
              <a:rPr sz="1535" i="1" dirty="0">
                <a:latin typeface="Times New Roman"/>
                <a:cs typeface="Times New Roman"/>
              </a:rPr>
              <a:t>H</a:t>
            </a:r>
            <a:r>
              <a:rPr sz="1535" i="1" spc="-229" dirty="0">
                <a:latin typeface="Times New Roman"/>
                <a:cs typeface="Times New Roman"/>
              </a:rPr>
              <a:t> </a:t>
            </a:r>
            <a:r>
              <a:rPr sz="1535" dirty="0">
                <a:latin typeface="Times New Roman"/>
                <a:cs typeface="Times New Roman"/>
              </a:rPr>
              <a:t>)</a:t>
            </a:r>
            <a:r>
              <a:rPr sz="1535" spc="-258" dirty="0">
                <a:latin typeface="Times New Roman"/>
                <a:cs typeface="Times New Roman"/>
              </a:rPr>
              <a:t> </a:t>
            </a:r>
            <a:r>
              <a:rPr sz="1535" dirty="0">
                <a:latin typeface="Symbol"/>
                <a:cs typeface="Symbol"/>
              </a:rPr>
              <a:t></a:t>
            </a:r>
            <a:r>
              <a:rPr sz="1535" i="1" dirty="0">
                <a:latin typeface="Times New Roman"/>
                <a:cs typeface="Times New Roman"/>
              </a:rPr>
              <a:t>T</a:t>
            </a:r>
            <a:r>
              <a:rPr sz="1307" i="1" baseline="-23809" dirty="0">
                <a:latin typeface="Times New Roman"/>
                <a:cs typeface="Times New Roman"/>
              </a:rPr>
              <a:t>m</a:t>
            </a:r>
            <a:endParaRPr sz="1307" baseline="-23809">
              <a:latin typeface="Times New Roman"/>
              <a:cs typeface="Times New Roman"/>
            </a:endParaRPr>
          </a:p>
        </p:txBody>
      </p:sp>
      <p:sp>
        <p:nvSpPr>
          <p:cNvPr id="19" name="object 19"/>
          <p:cNvSpPr txBox="1"/>
          <p:nvPr/>
        </p:nvSpPr>
        <p:spPr>
          <a:xfrm>
            <a:off x="2774816" y="1380886"/>
            <a:ext cx="3566888" cy="3643177"/>
          </a:xfrm>
          <a:prstGeom prst="rect">
            <a:avLst/>
          </a:prstGeom>
        </p:spPr>
        <p:txBody>
          <a:bodyPr vert="horz" wrap="square" lIns="0" tIns="0" rIns="0" bIns="0" rtlCol="0">
            <a:spAutoFit/>
          </a:bodyPr>
          <a:lstStyle/>
          <a:p>
            <a:pPr marL="390010" indent="-379469">
              <a:buClr>
                <a:srgbClr val="FF0000"/>
              </a:buClr>
              <a:buFont typeface="Lucida Sans"/>
              <a:buChar char="❖"/>
              <a:tabLst>
                <a:tab pos="389483" algn="l"/>
                <a:tab pos="390010" algn="l"/>
              </a:tabLst>
            </a:pPr>
            <a:r>
              <a:rPr sz="1992" b="1" dirty="0">
                <a:latin typeface="黑体"/>
                <a:cs typeface="黑体"/>
              </a:rPr>
              <a:t>Cache的性能计算</a:t>
            </a:r>
            <a:endParaRPr sz="1992">
              <a:latin typeface="黑体"/>
              <a:cs typeface="黑体"/>
            </a:endParaRPr>
          </a:p>
          <a:p>
            <a:pPr marL="30041">
              <a:spcBef>
                <a:spcPts val="975"/>
              </a:spcBef>
            </a:pPr>
            <a:r>
              <a:rPr sz="1992" spc="-29" dirty="0">
                <a:solidFill>
                  <a:srgbClr val="FC0128"/>
                </a:solidFill>
                <a:latin typeface="Lucida Sans"/>
                <a:cs typeface="Lucida Sans"/>
              </a:rPr>
              <a:t>■</a:t>
            </a:r>
            <a:r>
              <a:rPr sz="1992" b="1" spc="-29" dirty="0">
                <a:latin typeface="宋体"/>
                <a:cs typeface="宋体"/>
              </a:rPr>
              <a:t>存储访问时间</a:t>
            </a:r>
            <a:endParaRPr sz="1992">
              <a:latin typeface="宋体"/>
              <a:cs typeface="宋体"/>
            </a:endParaRPr>
          </a:p>
          <a:p>
            <a:pPr marL="409510">
              <a:spcBef>
                <a:spcPts val="709"/>
              </a:spcBef>
            </a:pPr>
            <a:r>
              <a:rPr sz="1660" b="1" dirty="0">
                <a:latin typeface="宋体"/>
                <a:cs typeface="宋体"/>
              </a:rPr>
              <a:t>若：</a:t>
            </a:r>
            <a:r>
              <a:rPr sz="1660" b="1" i="1" dirty="0">
                <a:latin typeface="Arial"/>
                <a:cs typeface="Arial"/>
              </a:rPr>
              <a:t>T</a:t>
            </a:r>
            <a:r>
              <a:rPr sz="1618" b="1" i="1" baseline="-21367" dirty="0">
                <a:latin typeface="Arial"/>
                <a:cs typeface="Arial"/>
              </a:rPr>
              <a:t>m</a:t>
            </a:r>
            <a:r>
              <a:rPr sz="1660" b="1" dirty="0">
                <a:latin typeface="宋体"/>
                <a:cs typeface="宋体"/>
              </a:rPr>
              <a:t>为主存储器的访问周期；</a:t>
            </a:r>
            <a:endParaRPr sz="1660">
              <a:latin typeface="宋体"/>
              <a:cs typeface="宋体"/>
            </a:endParaRPr>
          </a:p>
          <a:p>
            <a:pPr marL="874360">
              <a:spcBef>
                <a:spcPts val="784"/>
              </a:spcBef>
            </a:pPr>
            <a:r>
              <a:rPr sz="1660" b="1" i="1" spc="-4" dirty="0">
                <a:latin typeface="Arial"/>
                <a:cs typeface="Arial"/>
              </a:rPr>
              <a:t>T</a:t>
            </a:r>
            <a:r>
              <a:rPr sz="1618" b="1" i="1" spc="-6" baseline="-21367" dirty="0">
                <a:latin typeface="Arial"/>
                <a:cs typeface="Arial"/>
              </a:rPr>
              <a:t>c</a:t>
            </a:r>
            <a:r>
              <a:rPr sz="1660" b="1" spc="-4" dirty="0">
                <a:latin typeface="宋体"/>
                <a:cs typeface="宋体"/>
              </a:rPr>
              <a:t>为</a:t>
            </a:r>
            <a:r>
              <a:rPr sz="1660" b="1" spc="-4" dirty="0">
                <a:latin typeface="Arial"/>
                <a:cs typeface="Arial"/>
              </a:rPr>
              <a:t>Cache</a:t>
            </a:r>
            <a:r>
              <a:rPr sz="1660" b="1" spc="-4" dirty="0">
                <a:latin typeface="宋体"/>
                <a:cs typeface="宋体"/>
              </a:rPr>
              <a:t>的访问周期；</a:t>
            </a:r>
            <a:endParaRPr sz="1660">
              <a:latin typeface="宋体"/>
              <a:cs typeface="宋体"/>
            </a:endParaRPr>
          </a:p>
          <a:p>
            <a:pPr marL="931281">
              <a:spcBef>
                <a:spcPts val="789"/>
              </a:spcBef>
            </a:pPr>
            <a:r>
              <a:rPr sz="1660" b="1" i="1" dirty="0">
                <a:latin typeface="Arial"/>
                <a:cs typeface="Arial"/>
              </a:rPr>
              <a:t>H</a:t>
            </a:r>
            <a:r>
              <a:rPr sz="1660" b="1" dirty="0">
                <a:latin typeface="宋体"/>
                <a:cs typeface="宋体"/>
              </a:rPr>
              <a:t>为</a:t>
            </a:r>
            <a:r>
              <a:rPr sz="1660" b="1" dirty="0">
                <a:latin typeface="Arial"/>
                <a:cs typeface="Arial"/>
              </a:rPr>
              <a:t>Cache</a:t>
            </a:r>
            <a:r>
              <a:rPr sz="1660" b="1" dirty="0">
                <a:latin typeface="宋体"/>
                <a:cs typeface="宋体"/>
              </a:rPr>
              <a:t>命中率</a:t>
            </a:r>
            <a:endParaRPr sz="1660">
              <a:latin typeface="宋体"/>
              <a:cs typeface="宋体"/>
            </a:endParaRPr>
          </a:p>
          <a:p>
            <a:pPr marL="409510">
              <a:spcBef>
                <a:spcPts val="784"/>
              </a:spcBef>
            </a:pPr>
            <a:r>
              <a:rPr sz="1660" b="1" dirty="0">
                <a:latin typeface="宋体"/>
                <a:cs typeface="宋体"/>
              </a:rPr>
              <a:t>则存储系统的等效访问周期</a:t>
            </a:r>
            <a:r>
              <a:rPr sz="1660" b="1" dirty="0">
                <a:latin typeface="Arial"/>
                <a:cs typeface="Arial"/>
              </a:rPr>
              <a:t>T</a:t>
            </a:r>
            <a:r>
              <a:rPr sz="1660" b="1" dirty="0">
                <a:latin typeface="宋体"/>
                <a:cs typeface="宋体"/>
              </a:rPr>
              <a:t>为：</a:t>
            </a:r>
            <a:endParaRPr sz="1660">
              <a:latin typeface="宋体"/>
              <a:cs typeface="宋体"/>
            </a:endParaRPr>
          </a:p>
          <a:p>
            <a:pPr marL="894915">
              <a:spcBef>
                <a:spcPts val="762"/>
              </a:spcBef>
            </a:pPr>
            <a:r>
              <a:rPr sz="2158" i="1" spc="8" dirty="0">
                <a:latin typeface="Times New Roman"/>
                <a:cs typeface="Times New Roman"/>
              </a:rPr>
              <a:t>T</a:t>
            </a:r>
            <a:r>
              <a:rPr sz="2158" i="1" spc="211" dirty="0">
                <a:latin typeface="Times New Roman"/>
                <a:cs typeface="Times New Roman"/>
              </a:rPr>
              <a:t> </a:t>
            </a:r>
            <a:r>
              <a:rPr sz="2158" spc="8" dirty="0">
                <a:latin typeface="Symbol"/>
                <a:cs typeface="Symbol"/>
              </a:rPr>
              <a:t></a:t>
            </a:r>
            <a:r>
              <a:rPr sz="2158" spc="-178" dirty="0">
                <a:latin typeface="Times New Roman"/>
                <a:cs typeface="Times New Roman"/>
              </a:rPr>
              <a:t> </a:t>
            </a:r>
            <a:r>
              <a:rPr sz="2158" i="1" spc="-46" dirty="0">
                <a:latin typeface="Times New Roman"/>
                <a:cs typeface="Times New Roman"/>
              </a:rPr>
              <a:t>T</a:t>
            </a:r>
            <a:r>
              <a:rPr sz="1867" i="1" spc="-68" baseline="-24074" dirty="0">
                <a:latin typeface="Times New Roman"/>
                <a:cs typeface="Times New Roman"/>
              </a:rPr>
              <a:t>c</a:t>
            </a:r>
            <a:r>
              <a:rPr sz="1867" i="1" spc="-63" baseline="-24074" dirty="0">
                <a:latin typeface="Times New Roman"/>
                <a:cs typeface="Times New Roman"/>
              </a:rPr>
              <a:t> </a:t>
            </a:r>
            <a:r>
              <a:rPr sz="2158" spc="8" dirty="0">
                <a:latin typeface="Symbol"/>
                <a:cs typeface="Symbol"/>
              </a:rPr>
              <a:t></a:t>
            </a:r>
            <a:r>
              <a:rPr sz="2158" spc="-175" dirty="0">
                <a:latin typeface="Times New Roman"/>
                <a:cs typeface="Times New Roman"/>
              </a:rPr>
              <a:t> </a:t>
            </a:r>
            <a:r>
              <a:rPr sz="2158" i="1" spc="12" dirty="0">
                <a:latin typeface="Times New Roman"/>
                <a:cs typeface="Times New Roman"/>
              </a:rPr>
              <a:t>H</a:t>
            </a:r>
            <a:r>
              <a:rPr sz="2158" i="1" spc="91" dirty="0">
                <a:latin typeface="Times New Roman"/>
                <a:cs typeface="Times New Roman"/>
              </a:rPr>
              <a:t> </a:t>
            </a:r>
            <a:r>
              <a:rPr sz="2158" spc="8" dirty="0">
                <a:latin typeface="Symbol"/>
                <a:cs typeface="Symbol"/>
              </a:rPr>
              <a:t></a:t>
            </a:r>
            <a:r>
              <a:rPr sz="2158" spc="-274" dirty="0">
                <a:latin typeface="Times New Roman"/>
                <a:cs typeface="Times New Roman"/>
              </a:rPr>
              <a:t> </a:t>
            </a:r>
            <a:r>
              <a:rPr sz="2158" i="1" spc="-29" dirty="0">
                <a:latin typeface="Times New Roman"/>
                <a:cs typeface="Times New Roman"/>
              </a:rPr>
              <a:t>T</a:t>
            </a:r>
            <a:r>
              <a:rPr sz="1867" i="1" spc="-43" baseline="-24074" dirty="0">
                <a:latin typeface="Times New Roman"/>
                <a:cs typeface="Times New Roman"/>
              </a:rPr>
              <a:t>m</a:t>
            </a:r>
            <a:r>
              <a:rPr sz="1867" i="1" spc="-68" baseline="-24074" dirty="0">
                <a:latin typeface="Times New Roman"/>
                <a:cs typeface="Times New Roman"/>
              </a:rPr>
              <a:t> </a:t>
            </a:r>
            <a:r>
              <a:rPr sz="2158" spc="8" dirty="0">
                <a:latin typeface="Symbol"/>
                <a:cs typeface="Symbol"/>
              </a:rPr>
              <a:t></a:t>
            </a:r>
            <a:r>
              <a:rPr sz="2158" spc="-274" dirty="0">
                <a:latin typeface="Times New Roman"/>
                <a:cs typeface="Times New Roman"/>
              </a:rPr>
              <a:t> </a:t>
            </a:r>
            <a:r>
              <a:rPr sz="2158" spc="4" dirty="0">
                <a:latin typeface="Times New Roman"/>
                <a:cs typeface="Times New Roman"/>
              </a:rPr>
              <a:t>(1</a:t>
            </a:r>
            <a:r>
              <a:rPr sz="2158" spc="4" dirty="0">
                <a:latin typeface="Symbol"/>
                <a:cs typeface="Symbol"/>
              </a:rPr>
              <a:t></a:t>
            </a:r>
            <a:r>
              <a:rPr sz="2158" spc="-108" dirty="0">
                <a:latin typeface="Times New Roman"/>
                <a:cs typeface="Times New Roman"/>
              </a:rPr>
              <a:t> </a:t>
            </a:r>
            <a:r>
              <a:rPr sz="2158" i="1" spc="12" dirty="0">
                <a:latin typeface="Times New Roman"/>
                <a:cs typeface="Times New Roman"/>
              </a:rPr>
              <a:t>H</a:t>
            </a:r>
            <a:r>
              <a:rPr sz="2158" i="1" spc="-244" dirty="0">
                <a:latin typeface="Times New Roman"/>
                <a:cs typeface="Times New Roman"/>
              </a:rPr>
              <a:t> </a:t>
            </a:r>
            <a:r>
              <a:rPr sz="2158" spc="4" dirty="0">
                <a:latin typeface="Times New Roman"/>
                <a:cs typeface="Times New Roman"/>
              </a:rPr>
              <a:t>)</a:t>
            </a:r>
            <a:endParaRPr sz="2158">
              <a:latin typeface="Times New Roman"/>
              <a:cs typeface="Times New Roman"/>
            </a:endParaRPr>
          </a:p>
          <a:p>
            <a:pPr>
              <a:spcBef>
                <a:spcPts val="25"/>
              </a:spcBef>
            </a:pPr>
            <a:endParaRPr sz="2656">
              <a:latin typeface="Times New Roman"/>
              <a:cs typeface="Times New Roman"/>
            </a:endParaRPr>
          </a:p>
          <a:p>
            <a:pPr marL="30041"/>
            <a:r>
              <a:rPr sz="1992" spc="-17" dirty="0">
                <a:solidFill>
                  <a:srgbClr val="FC0128"/>
                </a:solidFill>
                <a:latin typeface="Lucida Sans"/>
                <a:cs typeface="Lucida Sans"/>
              </a:rPr>
              <a:t>■</a:t>
            </a:r>
            <a:r>
              <a:rPr sz="1992" b="1" spc="-17" dirty="0">
                <a:latin typeface="宋体"/>
                <a:cs typeface="宋体"/>
              </a:rPr>
              <a:t>加速比</a:t>
            </a:r>
            <a:r>
              <a:rPr sz="1992" b="1" spc="-17" dirty="0">
                <a:latin typeface="Arial"/>
                <a:cs typeface="Arial"/>
              </a:rPr>
              <a:t>SP</a:t>
            </a:r>
            <a:r>
              <a:rPr sz="1992" b="1" spc="-17" dirty="0">
                <a:latin typeface="宋体"/>
                <a:cs typeface="宋体"/>
              </a:rPr>
              <a:t>（</a:t>
            </a:r>
            <a:r>
              <a:rPr sz="1992" b="1" spc="-17" dirty="0">
                <a:latin typeface="Arial"/>
                <a:cs typeface="Arial"/>
              </a:rPr>
              <a:t>Speedup</a:t>
            </a:r>
            <a:r>
              <a:rPr sz="1992" b="1" spc="-17" dirty="0">
                <a:latin typeface="宋体"/>
                <a:cs typeface="宋体"/>
              </a:rPr>
              <a:t>）</a:t>
            </a:r>
            <a:endParaRPr sz="1992">
              <a:latin typeface="宋体"/>
              <a:cs typeface="宋体"/>
            </a:endParaRPr>
          </a:p>
          <a:p>
            <a:pPr marL="409510">
              <a:spcBef>
                <a:spcPts val="809"/>
              </a:spcBef>
            </a:pPr>
            <a:r>
              <a:rPr sz="1494" b="1" dirty="0">
                <a:latin typeface="宋体"/>
                <a:cs typeface="宋体"/>
              </a:rPr>
              <a:t>存储系统的加速比</a:t>
            </a:r>
            <a:r>
              <a:rPr sz="1494" b="1" i="1" dirty="0">
                <a:latin typeface="Arial"/>
                <a:cs typeface="Arial"/>
              </a:rPr>
              <a:t>S</a:t>
            </a:r>
            <a:r>
              <a:rPr sz="1494" b="1" i="1" baseline="-23148" dirty="0">
                <a:latin typeface="Arial"/>
                <a:cs typeface="Arial"/>
              </a:rPr>
              <a:t>p</a:t>
            </a:r>
            <a:r>
              <a:rPr sz="1494" b="1" dirty="0">
                <a:latin typeface="宋体"/>
                <a:cs typeface="宋体"/>
              </a:rPr>
              <a:t>为：</a:t>
            </a:r>
            <a:endParaRPr sz="1494">
              <a:latin typeface="宋体"/>
              <a:cs typeface="宋体"/>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TotalTime>
  <Words>7235</Words>
  <Application>Microsoft Office PowerPoint</Application>
  <PresentationFormat>宽屏</PresentationFormat>
  <Paragraphs>1475</Paragraphs>
  <Slides>66</Slides>
  <Notes>35</Notes>
  <HiddenSlides>4</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9" baseType="lpstr">
      <vt:lpstr>Microsoft JhengHei</vt:lpstr>
      <vt:lpstr>Monotype Sorts</vt:lpstr>
      <vt:lpstr>Tekton</vt:lpstr>
      <vt:lpstr>等线</vt:lpstr>
      <vt:lpstr>等线 Light</vt:lpstr>
      <vt:lpstr>黑体</vt:lpstr>
      <vt:lpstr>华文细黑</vt:lpstr>
      <vt:lpstr>华文中宋</vt:lpstr>
      <vt:lpstr>楷体_GB2312</vt:lpstr>
      <vt:lpstr>宋体</vt:lpstr>
      <vt:lpstr>微软雅黑</vt:lpstr>
      <vt:lpstr>Arial</vt:lpstr>
      <vt:lpstr>Arial Black</vt:lpstr>
      <vt:lpstr>Arial Narrow</vt:lpstr>
      <vt:lpstr>Calibri</vt:lpstr>
      <vt:lpstr>Cambria Math</vt:lpstr>
      <vt:lpstr>Comic Sans MS</vt:lpstr>
      <vt:lpstr>Lucida Sans</vt:lpstr>
      <vt:lpstr>Symbol</vt:lpstr>
      <vt:lpstr>Times New Roman</vt:lpstr>
      <vt:lpstr>Wingdings</vt:lpstr>
      <vt:lpstr>Office 主题​​</vt:lpstr>
      <vt:lpstr>Chart</vt:lpstr>
      <vt:lpstr>PowerPoint 演示文稿</vt:lpstr>
      <vt:lpstr>存储访问的局部性原理</vt:lpstr>
      <vt:lpstr>PowerPoint 演示文稿</vt:lpstr>
      <vt:lpstr>Characteristics of the Memory Hierarchy</vt:lpstr>
      <vt:lpstr>高速缓冲存储器(Cache)的原理</vt:lpstr>
      <vt:lpstr>高速缓冲存储器(Cache)的原理</vt:lpstr>
      <vt:lpstr>高速缓冲存储器(Cache)的原理</vt:lpstr>
      <vt:lpstr>高速缓冲存储器(CACHE)的原理</vt:lpstr>
      <vt:lpstr>高速缓冲存储器(CACHE)的原理</vt:lpstr>
      <vt:lpstr>How is the Hierarchy Managed?</vt:lpstr>
      <vt:lpstr>存储层次的级别</vt:lpstr>
      <vt:lpstr>Cache Basics</vt:lpstr>
      <vt:lpstr>最简单的Cache: 直接映射Cache</vt:lpstr>
      <vt:lpstr>PowerPoint 演示文稿</vt:lpstr>
      <vt:lpstr>PowerPoint 演示文稿</vt:lpstr>
      <vt:lpstr>PowerPoint 演示文稿</vt:lpstr>
      <vt:lpstr>PowerPoint 演示文稿</vt:lpstr>
      <vt:lpstr>PowerPoint 演示文稿</vt:lpstr>
      <vt:lpstr>Address Subdivision（地址细分）</vt:lpstr>
      <vt:lpstr>Cache Field Sizes</vt:lpstr>
      <vt:lpstr>Caching:  A Simple First Example</vt:lpstr>
      <vt:lpstr>Caching:  A Simple First Example</vt:lpstr>
      <vt:lpstr>Direct Mapped Cache</vt:lpstr>
      <vt:lpstr>Direct Mapped Cache</vt:lpstr>
      <vt:lpstr>MIPS Direct Mapped Cache Example</vt:lpstr>
      <vt:lpstr>Multiword Block Direct Mapped Cache</vt:lpstr>
      <vt:lpstr>Taking Advantage of Spatial Locality </vt:lpstr>
      <vt:lpstr>Taking Advantage of Spatial Locality </vt:lpstr>
      <vt:lpstr>Miss Rate vs Block Size vs Cache Size</vt:lpstr>
      <vt:lpstr>另一个极端的示例</vt:lpstr>
      <vt:lpstr>直接映射</vt:lpstr>
      <vt:lpstr>Reducing Cache Miss Rates </vt:lpstr>
      <vt:lpstr>Cache与主存之间的映射—全相联</vt:lpstr>
      <vt:lpstr>Fully Associative Cache</vt:lpstr>
      <vt:lpstr>Fully Associative Cache</vt:lpstr>
      <vt:lpstr>Tags Are Expensive!</vt:lpstr>
      <vt:lpstr>全相联映射</vt:lpstr>
      <vt:lpstr>Cache与主存之间的映射 — 组相联</vt:lpstr>
      <vt:lpstr>Another Reference String Mapping</vt:lpstr>
      <vt:lpstr>Set Associative Cache Example</vt:lpstr>
      <vt:lpstr>Another Reference String Mapping</vt:lpstr>
      <vt:lpstr>Another Reference String Mapping</vt:lpstr>
      <vt:lpstr>Four-Way Set Associative Cache</vt:lpstr>
      <vt:lpstr>N-Way Set-Associative Cache</vt:lpstr>
      <vt:lpstr>Range of Set Associative Caches</vt:lpstr>
      <vt:lpstr>Range of Set Associative Caches</vt:lpstr>
      <vt:lpstr>Costs of Set Associative Caches</vt:lpstr>
      <vt:lpstr>Benefits of Set Associative Caches</vt:lpstr>
      <vt:lpstr>Associativity vs. Miss Rate</vt:lpstr>
      <vt:lpstr>Continuum of Associativity</vt:lpstr>
      <vt:lpstr>组相联映射主存地址格式</vt:lpstr>
      <vt:lpstr>PowerPoint 演示文稿</vt:lpstr>
      <vt:lpstr>Cache与主存之间的映射 — 组相联</vt:lpstr>
      <vt:lpstr>Cache与主存之间的映射 — 组相联</vt:lpstr>
      <vt:lpstr>Cache与主存之间的映射 — 组相联</vt:lpstr>
      <vt:lpstr>Cache与主存之间的映射 — 组相联</vt:lpstr>
      <vt:lpstr>Cache与主存之间的映射 — 组相联</vt:lpstr>
      <vt:lpstr>Cache与主存之间的映射 — 组相联</vt:lpstr>
      <vt:lpstr>Associativity Example</vt:lpstr>
      <vt:lpstr>Associativity Example</vt:lpstr>
      <vt:lpstr>Measuring Cache Performance</vt:lpstr>
      <vt:lpstr>Cache Performance Example</vt:lpstr>
      <vt:lpstr>Average Access Time</vt:lpstr>
      <vt:lpstr>Clickers/Peer Instruction</vt:lpstr>
      <vt:lpstr>Performance Summary</vt:lpstr>
      <vt:lpstr>CACHE的其它问题 —— Cache容量的计算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the Memory Hierarchy</dc:title>
  <dc:creator>xuemei guo</dc:creator>
  <cp:lastModifiedBy>xuemei guo</cp:lastModifiedBy>
  <cp:revision>44</cp:revision>
  <dcterms:created xsi:type="dcterms:W3CDTF">2019-11-19T01:33:06Z</dcterms:created>
  <dcterms:modified xsi:type="dcterms:W3CDTF">2019-12-03T03:04:31Z</dcterms:modified>
</cp:coreProperties>
</file>