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798" r:id="rId2"/>
    <p:sldId id="298" r:id="rId3"/>
    <p:sldId id="300" r:id="rId4"/>
    <p:sldId id="301" r:id="rId5"/>
    <p:sldId id="302" r:id="rId6"/>
    <p:sldId id="855" r:id="rId7"/>
    <p:sldId id="832" r:id="rId8"/>
    <p:sldId id="304" r:id="rId9"/>
    <p:sldId id="860" r:id="rId10"/>
    <p:sldId id="861" r:id="rId11"/>
    <p:sldId id="305" r:id="rId12"/>
    <p:sldId id="490" r:id="rId13"/>
    <p:sldId id="491" r:id="rId14"/>
    <p:sldId id="414" r:id="rId15"/>
    <p:sldId id="415" r:id="rId16"/>
    <p:sldId id="416" r:id="rId17"/>
    <p:sldId id="438" r:id="rId18"/>
    <p:sldId id="838" r:id="rId19"/>
    <p:sldId id="839" r:id="rId20"/>
    <p:sldId id="856" r:id="rId21"/>
    <p:sldId id="857" r:id="rId22"/>
    <p:sldId id="858" r:id="rId23"/>
    <p:sldId id="310" r:id="rId24"/>
    <p:sldId id="842" r:id="rId25"/>
    <p:sldId id="843" r:id="rId26"/>
    <p:sldId id="281" r:id="rId27"/>
    <p:sldId id="288" r:id="rId28"/>
    <p:sldId id="690" r:id="rId29"/>
    <p:sldId id="686" r:id="rId30"/>
    <p:sldId id="687" r:id="rId31"/>
    <p:sldId id="693" r:id="rId32"/>
    <p:sldId id="695" r:id="rId33"/>
    <p:sldId id="684" r:id="rId34"/>
    <p:sldId id="290" r:id="rId35"/>
    <p:sldId id="852" r:id="rId36"/>
    <p:sldId id="712" r:id="rId37"/>
    <p:sldId id="713" r:id="rId38"/>
    <p:sldId id="714" r:id="rId39"/>
    <p:sldId id="715" r:id="rId40"/>
    <p:sldId id="716" r:id="rId41"/>
    <p:sldId id="717" r:id="rId42"/>
    <p:sldId id="707" r:id="rId43"/>
    <p:sldId id="708" r:id="rId44"/>
    <p:sldId id="718" r:id="rId45"/>
    <p:sldId id="719" r:id="rId46"/>
    <p:sldId id="675" r:id="rId47"/>
    <p:sldId id="679" r:id="rId48"/>
    <p:sldId id="681" r:id="rId49"/>
    <p:sldId id="822" r:id="rId50"/>
    <p:sldId id="823" r:id="rId51"/>
    <p:sldId id="830" r:id="rId52"/>
    <p:sldId id="826" r:id="rId53"/>
    <p:sldId id="827" r:id="rId54"/>
    <p:sldId id="682" r:id="rId55"/>
    <p:sldId id="696" r:id="rId56"/>
    <p:sldId id="697" r:id="rId57"/>
    <p:sldId id="701" r:id="rId58"/>
    <p:sldId id="859" r:id="rId59"/>
    <p:sldId id="702" r:id="rId60"/>
    <p:sldId id="699" r:id="rId61"/>
    <p:sldId id="700" r:id="rId62"/>
    <p:sldId id="920" r:id="rId63"/>
    <p:sldId id="921" r:id="rId64"/>
    <p:sldId id="720" r:id="rId65"/>
    <p:sldId id="721" r:id="rId66"/>
    <p:sldId id="709" r:id="rId67"/>
    <p:sldId id="710" r:id="rId68"/>
    <p:sldId id="722" r:id="rId69"/>
    <p:sldId id="723" r:id="rId70"/>
    <p:sldId id="724" r:id="rId71"/>
    <p:sldId id="726" r:id="rId72"/>
    <p:sldId id="728" r:id="rId73"/>
    <p:sldId id="727" r:id="rId74"/>
    <p:sldId id="725" r:id="rId75"/>
    <p:sldId id="677" r:id="rId76"/>
    <p:sldId id="730" r:id="rId77"/>
    <p:sldId id="732" r:id="rId78"/>
    <p:sldId id="731" r:id="rId79"/>
    <p:sldId id="678" r:id="rId80"/>
    <p:sldId id="547" r:id="rId81"/>
    <p:sldId id="672" r:id="rId82"/>
    <p:sldId id="673" r:id="rId83"/>
    <p:sldId id="674" r:id="rId84"/>
    <p:sldId id="316" r:id="rId85"/>
    <p:sldId id="850" r:id="rId86"/>
    <p:sldId id="851" r:id="rId87"/>
    <p:sldId id="277" r:id="rId88"/>
    <p:sldId id="280" r:id="rId89"/>
    <p:sldId id="328" r:id="rId90"/>
    <p:sldId id="299" r:id="rId91"/>
    <p:sldId id="533" r:id="rId92"/>
    <p:sldId id="593" r:id="rId93"/>
    <p:sldId id="535" r:id="rId94"/>
    <p:sldId id="537" r:id="rId95"/>
    <p:sldId id="539" r:id="rId96"/>
    <p:sldId id="541" r:id="rId97"/>
    <p:sldId id="542" r:id="rId98"/>
    <p:sldId id="266" r:id="rId99"/>
    <p:sldId id="267" r:id="rId100"/>
    <p:sldId id="268" r:id="rId101"/>
    <p:sldId id="269" r:id="rId102"/>
    <p:sldId id="270" r:id="rId103"/>
    <p:sldId id="271" r:id="rId104"/>
    <p:sldId id="272" r:id="rId105"/>
    <p:sldId id="273" r:id="rId106"/>
    <p:sldId id="274"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88679" autoAdjust="0"/>
  </p:normalViewPr>
  <p:slideViewPr>
    <p:cSldViewPr snapToGrid="0">
      <p:cViewPr varScale="1">
        <p:scale>
          <a:sx n="75" d="100"/>
          <a:sy n="75" d="100"/>
        </p:scale>
        <p:origin x="3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2B0A-2820-416F-A205-8898C2F663A7}"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A8A6C-FBF3-4CBB-88F9-5E0CCDB971E5}" type="slidenum">
              <a:rPr lang="zh-CN" altLang="en-US" smtClean="0"/>
              <a:t>‹#›</a:t>
            </a:fld>
            <a:endParaRPr lang="zh-CN" altLang="en-US"/>
          </a:p>
        </p:txBody>
      </p:sp>
    </p:spTree>
    <p:extLst>
      <p:ext uri="{BB962C8B-B14F-4D97-AF65-F5344CB8AC3E}">
        <p14:creationId xmlns:p14="http://schemas.microsoft.com/office/powerpoint/2010/main" val="411718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7A8A6C-FBF3-4CBB-88F9-5E0CCDB971E5}" type="slidenum">
              <a:rPr lang="zh-CN" altLang="en-US" smtClean="0"/>
              <a:t>57</a:t>
            </a:fld>
            <a:endParaRPr lang="zh-CN" altLang="en-US"/>
          </a:p>
        </p:txBody>
      </p:sp>
    </p:spTree>
    <p:extLst>
      <p:ext uri="{BB962C8B-B14F-4D97-AF65-F5344CB8AC3E}">
        <p14:creationId xmlns:p14="http://schemas.microsoft.com/office/powerpoint/2010/main" val="145528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body" idx="1"/>
          </p:nvPr>
        </p:nvSpPr>
        <p:spPr>
          <a:xfrm>
            <a:off x="975360" y="4562237"/>
            <a:ext cx="5364480" cy="4320540"/>
          </a:xfrm>
          <a:ln>
            <a:noFill/>
          </a:ln>
        </p:spPr>
        <p:txBody>
          <a:bodyPr lIns="98224" tIns="48250" rIns="98224" bIns="48250"/>
          <a:lstStyle/>
          <a:p>
            <a:pPr>
              <a:lnSpc>
                <a:spcPct val="100000"/>
              </a:lnSpc>
              <a:spcBef>
                <a:spcPts val="600"/>
              </a:spcBef>
            </a:pPr>
            <a:r>
              <a:rPr lang="en-US" dirty="0"/>
              <a:t>We can reduce the miss penalty if we can increase the bandwidth from the memory to the cache.</a:t>
            </a:r>
            <a:r>
              <a:rPr lang="en-US" baseline="0" dirty="0"/>
              <a:t>  </a:t>
            </a:r>
            <a:r>
              <a:rPr lang="en-US" dirty="0"/>
              <a:t>Allows larger block sizes to be used while still maintaining a low miss penalty.</a:t>
            </a:r>
          </a:p>
          <a:p>
            <a:pPr>
              <a:lnSpc>
                <a:spcPct val="100000"/>
              </a:lnSpc>
              <a:spcBef>
                <a:spcPts val="600"/>
              </a:spcBef>
            </a:pPr>
            <a:endParaRPr lang="en-US" dirty="0"/>
          </a:p>
          <a:p>
            <a:pPr>
              <a:lnSpc>
                <a:spcPct val="100000"/>
              </a:lnSpc>
              <a:spcBef>
                <a:spcPts val="600"/>
              </a:spcBef>
            </a:pPr>
            <a:r>
              <a:rPr lang="en-US" dirty="0"/>
              <a:t>The clock rate of this bus is usually much slower than the processor which negatively affects the miss penalty</a:t>
            </a:r>
          </a:p>
          <a:p>
            <a:endParaRPr lang="en-US" dirty="0"/>
          </a:p>
        </p:txBody>
      </p:sp>
      <p:sp>
        <p:nvSpPr>
          <p:cNvPr id="1577987"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241074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2083"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261572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6179"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333305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dirty="0"/>
              <a:t>For lecture</a:t>
            </a:r>
          </a:p>
        </p:txBody>
      </p:sp>
      <p:sp>
        <p:nvSpPr>
          <p:cNvPr id="1590275" name="Rectangle 3"/>
          <p:cNvSpPr>
            <a:spLocks noGrp="1" noRot="1" noChangeAspect="1" noChangeArrowheads="1" noTextEdit="1"/>
          </p:cNvSpPr>
          <p:nvPr>
            <p:ph type="sldImg"/>
          </p:nvPr>
        </p:nvSpPr>
        <p:spPr>
          <a:xfrm>
            <a:off x="476250" y="727075"/>
            <a:ext cx="6370638" cy="3584575"/>
          </a:xfrm>
          <a:ln cap="flat">
            <a:solidFill>
              <a:schemeClr val="tx1"/>
            </a:solidFill>
          </a:ln>
        </p:spPr>
      </p:sp>
    </p:spTree>
    <p:extLst>
      <p:ext uri="{BB962C8B-B14F-4D97-AF65-F5344CB8AC3E}">
        <p14:creationId xmlns:p14="http://schemas.microsoft.com/office/powerpoint/2010/main" val="4282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479425" y="617538"/>
            <a:ext cx="6375400" cy="3586162"/>
          </a:xfrm>
        </p:spPr>
      </p:sp>
      <p:sp>
        <p:nvSpPr>
          <p:cNvPr id="1594371" name="Rectangle 3"/>
          <p:cNvSpPr>
            <a:spLocks noGrp="1" noChangeArrowheads="1"/>
          </p:cNvSpPr>
          <p:nvPr>
            <p:ph type="body" idx="1"/>
          </p:nvPr>
        </p:nvSpPr>
        <p:spPr>
          <a:xfrm>
            <a:off x="550334" y="4560570"/>
            <a:ext cx="6304279" cy="4320540"/>
          </a:xfrm>
          <a:ln/>
        </p:spPr>
        <p:txBody>
          <a:bodyPr lIns="96651" tIns="48325" rIns="96651" bIns="48325"/>
          <a:lstStyle/>
          <a:p>
            <a:r>
              <a:rPr lang="en-US" dirty="0"/>
              <a:t>For lecture</a:t>
            </a:r>
          </a:p>
          <a:p>
            <a:r>
              <a:rPr lang="en-US" dirty="0"/>
              <a:t>The</a:t>
            </a:r>
            <a:r>
              <a:rPr lang="en-US" baseline="0" dirty="0"/>
              <a:t> width of the bus and the cache need not be changed, but sending an address to several banks permits them all to read simultaneously.  Interleaving retains the advantage of incurring the full memory latency only once.</a:t>
            </a:r>
          </a:p>
          <a:p>
            <a:r>
              <a:rPr lang="en-US" baseline="0" dirty="0"/>
              <a:t>Low order interleaving (low order bits select bank, high order bits used to access DRAM banks in parallel).</a:t>
            </a:r>
          </a:p>
          <a:p>
            <a:r>
              <a:rPr lang="en-US" baseline="0" dirty="0"/>
              <a:t>Low order memory interleaving, i.e.,</a:t>
            </a:r>
          </a:p>
          <a:p>
            <a:r>
              <a:rPr lang="en-US" baseline="0" dirty="0"/>
              <a:t>Bank 0 holds addresses  xx…xx00</a:t>
            </a:r>
          </a:p>
          <a:p>
            <a:r>
              <a:rPr lang="en-US" baseline="0" dirty="0"/>
              <a:t>Bank 1 holds addresses  xx…xx01</a:t>
            </a:r>
          </a:p>
          <a:p>
            <a:r>
              <a:rPr lang="en-US" baseline="0" dirty="0"/>
              <a:t>Bank 2 holds addresses  xx…xx10</a:t>
            </a:r>
          </a:p>
          <a:p>
            <a:r>
              <a:rPr lang="en-US" baseline="0" dirty="0"/>
              <a:t>Bank 3 holds addresses  xx…xx11</a:t>
            </a:r>
          </a:p>
          <a:p>
            <a:endParaRPr lang="en-US" baseline="0" dirty="0"/>
          </a:p>
          <a:p>
            <a:r>
              <a:rPr lang="en-US" baseline="0" dirty="0"/>
              <a:t>May want to add another example where you also have a wide bus (e.g., a 2 word bus between the interleaved memory and the processor).</a:t>
            </a:r>
            <a:endParaRPr lang="en-US" dirty="0"/>
          </a:p>
        </p:txBody>
      </p:sp>
    </p:spTree>
    <p:extLst>
      <p:ext uri="{BB962C8B-B14F-4D97-AF65-F5344CB8AC3E}">
        <p14:creationId xmlns:p14="http://schemas.microsoft.com/office/powerpoint/2010/main" val="308832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5B0CD-D167-430A-BDCA-577DD5F884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929C04-926A-4382-B447-2841EAA1C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6A4AA9-196D-4FC9-99B7-15785CF188B7}"/>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690F0127-4283-4DE1-AD4E-10F92922F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74F43-E720-4B9B-A1A9-A6715398B8F0}"/>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733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2DFD7-45BB-4FDB-83BB-29498AE7C3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0AE71D-5085-45A2-9D12-2A3F5B125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5393F8-EDB5-4AE7-9306-BEF3B3594E9C}"/>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7FA466F3-A356-47DC-AD68-E24910B76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60E17E-B569-4D69-A6E8-A4578890A478}"/>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4500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61194D-3856-4374-9820-7E0505001C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410A58-EC8E-450D-8108-95C3DB8BDB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7D8F78-5A3F-4331-8F0B-6FAEB967EEEE}"/>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BF05506B-DF68-42F6-828F-17925559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DCFC6-9E85-47BC-B552-AD32BC8D1143}"/>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055962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181600" y="247650"/>
            <a:ext cx="6807200" cy="381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219200"/>
            <a:ext cx="50800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0800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29">
            <a:extLst>
              <a:ext uri="{FF2B5EF4-FFF2-40B4-BE49-F238E27FC236}">
                <a16:creationId xmlns:a16="http://schemas.microsoft.com/office/drawing/2014/main" id="{0334C10F-A1DD-4A04-A69D-1840B761E1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0">
            <a:extLst>
              <a:ext uri="{FF2B5EF4-FFF2-40B4-BE49-F238E27FC236}">
                <a16:creationId xmlns:a16="http://schemas.microsoft.com/office/drawing/2014/main" id="{4C914021-875D-42C4-B771-76042E36F9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1">
            <a:extLst>
              <a:ext uri="{FF2B5EF4-FFF2-40B4-BE49-F238E27FC236}">
                <a16:creationId xmlns:a16="http://schemas.microsoft.com/office/drawing/2014/main" id="{771C02BD-E137-4820-B8D1-F2CD2E9EE299}"/>
              </a:ext>
            </a:extLst>
          </p:cNvPr>
          <p:cNvSpPr>
            <a:spLocks noGrp="1" noChangeArrowheads="1"/>
          </p:cNvSpPr>
          <p:nvPr>
            <p:ph type="sldNum" sz="quarter" idx="12"/>
          </p:nvPr>
        </p:nvSpPr>
        <p:spPr>
          <a:ln/>
        </p:spPr>
        <p:txBody>
          <a:bodyPr/>
          <a:lstStyle>
            <a:lvl1pPr>
              <a:defRPr/>
            </a:lvl1pPr>
          </a:lstStyle>
          <a:p>
            <a:fld id="{76FD1DEC-4C23-40EA-8AA7-F9F2A3B6CB64}" type="slidenum">
              <a:rPr lang="en-US" altLang="zh-CN"/>
              <a:pPr/>
              <a:t>‹#›</a:t>
            </a:fld>
            <a:endParaRPr lang="en-US" altLang="zh-CN"/>
          </a:p>
        </p:txBody>
      </p:sp>
    </p:spTree>
    <p:extLst>
      <p:ext uri="{BB962C8B-B14F-4D97-AF65-F5344CB8AC3E}">
        <p14:creationId xmlns:p14="http://schemas.microsoft.com/office/powerpoint/2010/main" val="382637758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35672-2AA3-48F5-A374-3732CD919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E01F56-98F1-47FB-9BF7-B4BE4EEE00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289BA4-41EC-4794-8D43-EE24E3EAB7FB}"/>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E8AD647E-0C42-422E-9E60-7263F5D23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D9E899-C631-4004-B783-52FF024CA30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87957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F7183-F172-4867-B629-448CFF17F8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0DF066-115C-4026-A9DB-83614A268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08CBBC-37A2-4483-894C-B5F907A633FA}"/>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21E8A2CF-B757-464F-9B11-59F3F32D10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3B462-9022-4AC6-AD30-93077856BDE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188301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F2762-D638-4549-886A-3B50C3E482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18117-A1DB-4BD1-B3FD-14A47346128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1B9F32-B989-4CA0-BD68-D09D87A73C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C98365-091A-44E9-ACEE-A3E6D7CBD8E3}"/>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6" name="页脚占位符 5">
            <a:extLst>
              <a:ext uri="{FF2B5EF4-FFF2-40B4-BE49-F238E27FC236}">
                <a16:creationId xmlns:a16="http://schemas.microsoft.com/office/drawing/2014/main" id="{239BE297-9050-4098-9CC0-8A0C599858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ABBFC0-970F-48A7-BA64-F14C1D612380}"/>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9997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71C3D-CBA8-445B-B7F9-341F62A340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2ED429-5B6E-42D9-8759-42DB50B7A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038B2B-2ABD-44AB-AB27-C10B3E863E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7908ED-4102-4853-B17B-29BCB9F19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D14450-45DD-4D85-9161-33A8C06DD8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417771-1E05-42B4-8225-97031B9D4649}"/>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8" name="页脚占位符 7">
            <a:extLst>
              <a:ext uri="{FF2B5EF4-FFF2-40B4-BE49-F238E27FC236}">
                <a16:creationId xmlns:a16="http://schemas.microsoft.com/office/drawing/2014/main" id="{464F7D3F-515C-4B19-97FF-7415E1D174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A60435-7388-4159-8B28-E8E50F9C12B7}"/>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37578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CD3B6-A4CE-4EE8-B0AE-DFF14058BD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E32154-988E-4A40-AAF3-2DFED91C992B}"/>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4" name="页脚占位符 3">
            <a:extLst>
              <a:ext uri="{FF2B5EF4-FFF2-40B4-BE49-F238E27FC236}">
                <a16:creationId xmlns:a16="http://schemas.microsoft.com/office/drawing/2014/main" id="{84F40264-D979-46C7-8829-D3A2864493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2296FC-0E48-4BF0-8B0E-BE9B980CFA0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410705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6CD36B-7D9B-4AFF-B51B-03F3F3B46E89}"/>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3" name="页脚占位符 2">
            <a:extLst>
              <a:ext uri="{FF2B5EF4-FFF2-40B4-BE49-F238E27FC236}">
                <a16:creationId xmlns:a16="http://schemas.microsoft.com/office/drawing/2014/main" id="{4DFE9E55-2EB6-4B54-A90F-47A40DD122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5EECF8-B43D-4C72-A99A-9CADF1D287AB}"/>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08298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C87C8-1D0D-42A3-9ECC-6E9E2A4ECF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8E2C57-7869-476F-841B-655B96545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9924EF-9125-4AFF-841B-F92C48ADF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FBAC4A-8C25-48B2-9388-C405EFF0BCA0}"/>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6" name="页脚占位符 5">
            <a:extLst>
              <a:ext uri="{FF2B5EF4-FFF2-40B4-BE49-F238E27FC236}">
                <a16:creationId xmlns:a16="http://schemas.microsoft.com/office/drawing/2014/main" id="{7C7397DB-F84D-4ED7-98DB-1E9AEC8747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C744B2-EEE1-42C7-92DB-7FE728675A59}"/>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73725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FD5F1-50B7-4060-83A2-87B38DD8D8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4B74F0-112D-4560-A9E8-DB7A85DC2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32C9D0-19F2-4B6C-8C8B-7D0331688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C46F1D-0F1C-468E-A989-8A7A39284680}"/>
              </a:ext>
            </a:extLst>
          </p:cNvPr>
          <p:cNvSpPr>
            <a:spLocks noGrp="1"/>
          </p:cNvSpPr>
          <p:nvPr>
            <p:ph type="dt" sz="half" idx="10"/>
          </p:nvPr>
        </p:nvSpPr>
        <p:spPr/>
        <p:txBody>
          <a:bodyPr/>
          <a:lstStyle/>
          <a:p>
            <a:fld id="{DF91A7A2-22D0-428E-B096-1CC8C57CBB32}" type="datetimeFigureOut">
              <a:rPr lang="zh-CN" altLang="en-US" smtClean="0"/>
              <a:t>2019-12-10</a:t>
            </a:fld>
            <a:endParaRPr lang="zh-CN" altLang="en-US"/>
          </a:p>
        </p:txBody>
      </p:sp>
      <p:sp>
        <p:nvSpPr>
          <p:cNvPr id="6" name="页脚占位符 5">
            <a:extLst>
              <a:ext uri="{FF2B5EF4-FFF2-40B4-BE49-F238E27FC236}">
                <a16:creationId xmlns:a16="http://schemas.microsoft.com/office/drawing/2014/main" id="{E39DFF86-A1FE-4F72-A6D8-CEA0196B6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B6C49-797E-450E-88B3-97265E76CBB4}"/>
              </a:ext>
            </a:extLst>
          </p:cNvPr>
          <p:cNvSpPr>
            <a:spLocks noGrp="1"/>
          </p:cNvSpPr>
          <p:nvPr>
            <p:ph type="sldNum" sz="quarter" idx="12"/>
          </p:nvPr>
        </p:nvSpPr>
        <p:spPr/>
        <p:txBody>
          <a:body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277493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F415C2-E385-49A2-8C9F-E414DED2E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2234E7-2BA2-453D-BB5C-7C6509385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0755B0-32D3-4766-8A4D-A4BA0830C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1A7A2-22D0-428E-B096-1CC8C57CBB32}" type="datetimeFigureOut">
              <a:rPr lang="zh-CN" altLang="en-US" smtClean="0"/>
              <a:t>2019-12-10</a:t>
            </a:fld>
            <a:endParaRPr lang="zh-CN" altLang="en-US"/>
          </a:p>
        </p:txBody>
      </p:sp>
      <p:sp>
        <p:nvSpPr>
          <p:cNvPr id="5" name="页脚占位符 4">
            <a:extLst>
              <a:ext uri="{FF2B5EF4-FFF2-40B4-BE49-F238E27FC236}">
                <a16:creationId xmlns:a16="http://schemas.microsoft.com/office/drawing/2014/main" id="{E63093DE-2DB8-40A2-89E9-1D7FF949F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421036E-9BF8-40A3-85A2-1BF2CB3B9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5A445-AB69-4F74-A15B-2745AF317A36}" type="slidenum">
              <a:rPr lang="zh-CN" altLang="en-US" smtClean="0"/>
              <a:t>‹#›</a:t>
            </a:fld>
            <a:endParaRPr lang="zh-CN" altLang="en-US"/>
          </a:p>
        </p:txBody>
      </p:sp>
    </p:spTree>
    <p:extLst>
      <p:ext uri="{BB962C8B-B14F-4D97-AF65-F5344CB8AC3E}">
        <p14:creationId xmlns:p14="http://schemas.microsoft.com/office/powerpoint/2010/main" val="341906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7.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19.bin"/><Relationship Id="rId4" Type="http://schemas.openxmlformats.org/officeDocument/2006/relationships/image" Target="../media/image48.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23.bin"/><Relationship Id="rId4" Type="http://schemas.openxmlformats.org/officeDocument/2006/relationships/image" Target="../media/image52.w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audio" Target="../media/audio1.wav"/><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33.xml"/><Relationship Id="rId5" Type="http://schemas.openxmlformats.org/officeDocument/2006/relationships/slide" Target="slide28.xml"/><Relationship Id="rId10" Type="http://schemas.openxmlformats.org/officeDocument/2006/relationships/image" Target="../media/image12.wmf"/><Relationship Id="rId4" Type="http://schemas.openxmlformats.org/officeDocument/2006/relationships/slide" Target="slide27.xml"/><Relationship Id="rId9"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 Id="rId9" Type="http://schemas.openxmlformats.org/officeDocument/2006/relationships/image" Target="../media/image1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slide" Target="slide7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75.xml"/><Relationship Id="rId5" Type="http://schemas.openxmlformats.org/officeDocument/2006/relationships/slide" Target="slide46.x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7.xml"/><Relationship Id="rId1" Type="http://schemas.openxmlformats.org/officeDocument/2006/relationships/slideLayout" Target="../slideLayouts/slideLayout2.xml"/><Relationship Id="rId5" Type="http://schemas.openxmlformats.org/officeDocument/2006/relationships/slide" Target="slide61.xml"/><Relationship Id="rId4" Type="http://schemas.openxmlformats.org/officeDocument/2006/relationships/slide" Target="slide60.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36.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69.xml"/><Relationship Id="rId1" Type="http://schemas.openxmlformats.org/officeDocument/2006/relationships/slideLayout" Target="../slideLayouts/slideLayout2.xml"/><Relationship Id="rId4" Type="http://schemas.openxmlformats.org/officeDocument/2006/relationships/slide" Target="slide72.xml"/></Relationships>
</file>

<file path=ppt/slides/_rels/slide6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1.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33.xml"/><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player/Play.exe%20nta/arch5601.nta%200%200%200%20800%20600%200%200%200%20314"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hyperlink" Target="player/Play.exe%20nta/arch5602.nta%200%200%200%20800%20600%200%200%200%20314" TargetMode="Externa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hyperlink" Target="https://www.baidu.com/s?wd=%E8%AE%BF%E9%97%AE%E6%AC%A1%E6%95%B0&amp;tn=SE_PcZhidaonwhc_ngpagmjz&amp;rsv_dl=gh_pc_zhidao"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16.bin"/><Relationship Id="rId4"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2933865" y="1784690"/>
            <a:ext cx="6577241" cy="270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242" tIns="41120" rIns="82242" bIns="41120">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marL="0" indent="0">
              <a:lnSpc>
                <a:spcPct val="150000"/>
              </a:lnSpc>
              <a:buNone/>
            </a:pPr>
            <a:r>
              <a:rPr lang="zh-CN" altLang="en-US" sz="2324" b="1" dirty="0">
                <a:solidFill>
                  <a:srgbClr val="C00000"/>
                </a:solidFill>
              </a:rPr>
              <a:t>指令</a:t>
            </a:r>
            <a:r>
              <a:rPr lang="en-US" altLang="zh-CN" sz="2324" b="1" dirty="0">
                <a:solidFill>
                  <a:srgbClr val="C00000"/>
                </a:solidFill>
              </a:rPr>
              <a:t>Cache</a:t>
            </a:r>
            <a:r>
              <a:rPr lang="zh-CN" altLang="en-US" sz="2324" b="1" dirty="0">
                <a:solidFill>
                  <a:srgbClr val="C00000"/>
                </a:solidFill>
              </a:rPr>
              <a:t>缺失的处理步骤</a:t>
            </a:r>
            <a:endParaRPr lang="en-US" altLang="zh-CN" sz="2324" b="1" dirty="0">
              <a:solidFill>
                <a:srgbClr val="C00000"/>
              </a:solidFill>
            </a:endParaRPr>
          </a:p>
          <a:p>
            <a:pPr>
              <a:lnSpc>
                <a:spcPct val="150000"/>
              </a:lnSpc>
            </a:pPr>
            <a:r>
              <a:rPr lang="zh-CN" altLang="en-US" sz="2324" dirty="0"/>
              <a:t>将</a:t>
            </a:r>
            <a:r>
              <a:rPr lang="en-US" altLang="zh-CN" sz="2324" dirty="0"/>
              <a:t>PC </a:t>
            </a:r>
            <a:r>
              <a:rPr lang="zh-CN" altLang="en-US" sz="2324" dirty="0"/>
              <a:t>－ </a:t>
            </a:r>
            <a:r>
              <a:rPr lang="en-US" altLang="zh-CN" sz="2324" dirty="0"/>
              <a:t>4</a:t>
            </a:r>
            <a:r>
              <a:rPr lang="zh-CN" altLang="en-US" sz="2324" dirty="0"/>
              <a:t>送到存储器中</a:t>
            </a:r>
            <a:endParaRPr lang="en-US" altLang="zh-CN" sz="2324" dirty="0"/>
          </a:p>
          <a:p>
            <a:pPr>
              <a:lnSpc>
                <a:spcPct val="150000"/>
              </a:lnSpc>
            </a:pPr>
            <a:r>
              <a:rPr lang="zh-CN" altLang="en-US" sz="2324" dirty="0"/>
              <a:t>通知主存执行读操作，并等待主存访问完成</a:t>
            </a:r>
            <a:endParaRPr lang="en-US" altLang="zh-CN" sz="2324" dirty="0"/>
          </a:p>
          <a:p>
            <a:pPr>
              <a:lnSpc>
                <a:spcPct val="150000"/>
              </a:lnSpc>
            </a:pPr>
            <a:r>
              <a:rPr lang="zh-CN" altLang="en-US" sz="2324" dirty="0"/>
              <a:t>写</a:t>
            </a:r>
            <a:r>
              <a:rPr lang="en-US" altLang="zh-CN" sz="2324" dirty="0"/>
              <a:t>Cache</a:t>
            </a:r>
            <a:r>
              <a:rPr lang="zh-CN" altLang="en-US" sz="2324" dirty="0"/>
              <a:t>项，并设置</a:t>
            </a:r>
            <a:r>
              <a:rPr lang="en-US" altLang="zh-CN" sz="2324" dirty="0"/>
              <a:t>Cache</a:t>
            </a:r>
            <a:r>
              <a:rPr lang="zh-CN" altLang="en-US" sz="2324" dirty="0"/>
              <a:t>相关标志</a:t>
            </a:r>
          </a:p>
          <a:p>
            <a:pPr>
              <a:lnSpc>
                <a:spcPct val="150000"/>
              </a:lnSpc>
            </a:pPr>
            <a:r>
              <a:rPr lang="zh-CN" altLang="en-US" sz="2324" dirty="0"/>
              <a:t>重新取指令，此时指令在</a:t>
            </a:r>
            <a:r>
              <a:rPr lang="en-US" altLang="zh-CN" sz="2324" dirty="0"/>
              <a:t>Cache</a:t>
            </a:r>
            <a:r>
              <a:rPr lang="zh-CN" altLang="en-US" sz="2324" dirty="0"/>
              <a:t>中</a:t>
            </a:r>
          </a:p>
        </p:txBody>
      </p:sp>
      <p:sp>
        <p:nvSpPr>
          <p:cNvPr id="7" name="Rectangle 4"/>
          <p:cNvSpPr>
            <a:spLocks noGrp="1" noChangeArrowheads="1"/>
          </p:cNvSpPr>
          <p:nvPr>
            <p:ph type="title"/>
          </p:nvPr>
        </p:nvSpPr>
        <p:spPr>
          <a:xfrm>
            <a:off x="2238196" y="519837"/>
            <a:ext cx="7778852" cy="498036"/>
          </a:xfrm>
        </p:spPr>
        <p:txBody>
          <a:bodyPr>
            <a:normAutofit fontScale="90000"/>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Cache Misses</a:t>
            </a:r>
            <a:endParaRPr lang="en-AU"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589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50D20B-7C96-477C-8F9D-943819DC0CF2}"/>
              </a:ext>
            </a:extLst>
          </p:cNvPr>
          <p:cNvSpPr>
            <a:spLocks noGrp="1"/>
          </p:cNvSpPr>
          <p:nvPr>
            <p:ph idx="1"/>
          </p:nvPr>
        </p:nvSpPr>
        <p:spPr>
          <a:xfrm>
            <a:off x="393700" y="114300"/>
            <a:ext cx="11531600" cy="4741863"/>
          </a:xfrm>
        </p:spPr>
        <p:txBody>
          <a:bodyPr>
            <a:normAutofit/>
          </a:bodyPr>
          <a:lstStyle/>
          <a:p>
            <a:r>
              <a:rPr lang="zh-CN" altLang="en-US" sz="2000" dirty="0">
                <a:latin typeface="Times New Roman" panose="02020603050405020304" pitchFamily="18" charset="0"/>
                <a:ea typeface="宋体" panose="02010600030101010101" pitchFamily="2" charset="-122"/>
              </a:rPr>
              <a:t>有一个“</a:t>
            </a:r>
            <a:r>
              <a:rPr lang="en-US" altLang="zh-CN" sz="2000" dirty="0">
                <a:ea typeface="宋体" panose="02010600030101010101" pitchFamily="2" charset="-122"/>
              </a:rPr>
              <a:t>cache</a:t>
            </a:r>
            <a:r>
              <a:rPr lang="zh-CN" altLang="en-US" sz="2000" dirty="0">
                <a:latin typeface="Times New Roman" panose="02020603050405020304" pitchFamily="18" charset="0"/>
                <a:ea typeface="宋体" panose="02010600030101010101" pitchFamily="2" charset="-122"/>
              </a:rPr>
              <a:t>－主存”存储层次，主存共分</a:t>
            </a:r>
            <a:r>
              <a:rPr lang="en-US" altLang="zh-CN" sz="2000" dirty="0">
                <a:ea typeface="宋体" panose="02010600030101010101" pitchFamily="2" charset="-122"/>
              </a:rPr>
              <a:t>8</a:t>
            </a:r>
            <a:r>
              <a:rPr lang="zh-CN" altLang="en-US" sz="2000" dirty="0">
                <a:latin typeface="Times New Roman" panose="02020603050405020304" pitchFamily="18" charset="0"/>
                <a:ea typeface="宋体" panose="02010600030101010101" pitchFamily="2" charset="-122"/>
              </a:rPr>
              <a:t>个块</a:t>
            </a:r>
            <a:r>
              <a:rPr lang="en-US" altLang="zh-CN" sz="2000" dirty="0">
                <a:ea typeface="宋体" panose="02010600030101010101" pitchFamily="2" charset="-122"/>
              </a:rPr>
              <a:t>(0</a:t>
            </a:r>
            <a:r>
              <a:rPr lang="zh-CN" altLang="en-US" sz="2000" dirty="0">
                <a:latin typeface="Times New Roman" panose="02020603050405020304" pitchFamily="18" charset="0"/>
                <a:ea typeface="宋体" panose="02010600030101010101" pitchFamily="2" charset="-122"/>
              </a:rPr>
              <a:t>～</a:t>
            </a:r>
            <a:r>
              <a:rPr lang="en-US" altLang="zh-CN" sz="2000" dirty="0">
                <a:ea typeface="宋体" panose="02010600030101010101" pitchFamily="2" charset="-122"/>
              </a:rPr>
              <a:t>7)</a:t>
            </a:r>
            <a:r>
              <a:rPr lang="zh-CN" altLang="en-US" sz="2000" dirty="0">
                <a:latin typeface="Times New Roman" panose="02020603050405020304" pitchFamily="18" charset="0"/>
                <a:ea typeface="宋体" panose="02010600030101010101" pitchFamily="2" charset="-122"/>
              </a:rPr>
              <a:t>，</a:t>
            </a:r>
            <a:r>
              <a:rPr lang="en-US" altLang="zh-CN" sz="2000" dirty="0">
                <a:ea typeface="宋体" panose="02010600030101010101" pitchFamily="2" charset="-122"/>
              </a:rPr>
              <a:t>cache</a:t>
            </a:r>
            <a:r>
              <a:rPr lang="zh-CN" altLang="en-US" sz="2000" dirty="0">
                <a:latin typeface="Times New Roman" panose="02020603050405020304" pitchFamily="18" charset="0"/>
                <a:ea typeface="宋体" panose="02010600030101010101" pitchFamily="2" charset="-122"/>
              </a:rPr>
              <a:t>为</a:t>
            </a:r>
            <a:r>
              <a:rPr lang="en-US" altLang="zh-CN" sz="2000" dirty="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个块</a:t>
            </a:r>
            <a:r>
              <a:rPr lang="en-US" altLang="zh-CN" sz="2000" dirty="0">
                <a:ea typeface="宋体" panose="02010600030101010101" pitchFamily="2" charset="-122"/>
              </a:rPr>
              <a:t>(0</a:t>
            </a:r>
            <a:r>
              <a:rPr lang="zh-CN" altLang="en-US" sz="2000" dirty="0">
                <a:latin typeface="Times New Roman" panose="02020603050405020304" pitchFamily="18" charset="0"/>
                <a:ea typeface="宋体" panose="02010600030101010101" pitchFamily="2" charset="-122"/>
              </a:rPr>
              <a:t>～</a:t>
            </a:r>
            <a:r>
              <a:rPr lang="en-US" altLang="zh-CN" sz="2000" dirty="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，采用全相联映射方式。</a:t>
            </a:r>
            <a:r>
              <a:rPr lang="zh-CN" altLang="en-US" sz="2000" dirty="0">
                <a:latin typeface="宋体" panose="02010600030101010101" pitchFamily="2" charset="-122"/>
                <a:ea typeface="宋体" panose="02010600030101010101" pitchFamily="2" charset="-122"/>
              </a:rPr>
              <a:t>如下主存块地址流：</a:t>
            </a:r>
            <a:r>
              <a:rPr lang="en-US" altLang="zh-CN" sz="2000" dirty="0">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7</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7</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7</a:t>
            </a:r>
            <a:r>
              <a:rPr lang="zh-CN" altLang="en-US"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3</a:t>
            </a:r>
            <a:r>
              <a:rPr lang="zh-CN" altLang="en-US" sz="2000" dirty="0">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如主存中的内容一开始未装入</a:t>
            </a:r>
            <a:r>
              <a:rPr lang="en-US" altLang="zh-CN" sz="2000" dirty="0">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中，分别用</a:t>
            </a:r>
            <a:r>
              <a:rPr lang="en-US" altLang="zh-CN" sz="2000" dirty="0">
                <a:ea typeface="宋体" panose="02010600030101010101" pitchFamily="2" charset="-122"/>
              </a:rPr>
              <a:t>LRU</a:t>
            </a:r>
            <a:r>
              <a:rPr lang="zh-CN" altLang="en-US" sz="2000" dirty="0">
                <a:latin typeface="宋体" panose="02010600030101010101" pitchFamily="2" charset="-122"/>
                <a:ea typeface="宋体" panose="02010600030101010101" pitchFamily="2" charset="-122"/>
              </a:rPr>
              <a:t>和</a:t>
            </a:r>
            <a:r>
              <a:rPr lang="en-US" altLang="zh-CN" sz="2000" dirty="0">
                <a:ea typeface="宋体" panose="02010600030101010101" pitchFamily="2" charset="-122"/>
              </a:rPr>
              <a:t>FIFO</a:t>
            </a:r>
            <a:r>
              <a:rPr lang="zh-CN" altLang="en-US" sz="2000" dirty="0">
                <a:latin typeface="宋体" panose="02010600030101010101" pitchFamily="2" charset="-122"/>
                <a:ea typeface="宋体" panose="02010600030101010101" pitchFamily="2" charset="-122"/>
              </a:rPr>
              <a:t>策略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请列出每次访问后，</a:t>
            </a:r>
            <a:r>
              <a:rPr lang="en-US" altLang="zh-CN" sz="2000" dirty="0">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中各块的分配情况，并求</a:t>
            </a:r>
            <a:r>
              <a:rPr lang="en-US" altLang="zh-CN" sz="2000" dirty="0">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的命中率。</a:t>
            </a:r>
            <a:r>
              <a:rPr lang="zh-CN" altLang="en-US" sz="2000" dirty="0">
                <a:ea typeface="宋体" panose="02010600030101010101" pitchFamily="2" charset="-122"/>
              </a:rPr>
              <a:t> </a:t>
            </a:r>
          </a:p>
        </p:txBody>
      </p:sp>
      <p:graphicFrame>
        <p:nvGraphicFramePr>
          <p:cNvPr id="6" name="Object 4">
            <a:extLst>
              <a:ext uri="{FF2B5EF4-FFF2-40B4-BE49-F238E27FC236}">
                <a16:creationId xmlns:a16="http://schemas.microsoft.com/office/drawing/2014/main" id="{C6411D3C-DD9E-4528-B82A-BA582A887D5A}"/>
              </a:ext>
            </a:extLst>
          </p:cNvPr>
          <p:cNvGraphicFramePr>
            <a:graphicFrameLocks noChangeAspect="1"/>
          </p:cNvGraphicFramePr>
          <p:nvPr>
            <p:extLst>
              <p:ext uri="{D42A27DB-BD31-4B8C-83A1-F6EECF244321}">
                <p14:modId xmlns:p14="http://schemas.microsoft.com/office/powerpoint/2010/main" val="3466810966"/>
              </p:ext>
            </p:extLst>
          </p:nvPr>
        </p:nvGraphicFramePr>
        <p:xfrm>
          <a:off x="1721982" y="1377812"/>
          <a:ext cx="9070975" cy="5346700"/>
        </p:xfrm>
        <a:graphic>
          <a:graphicData uri="http://schemas.openxmlformats.org/presentationml/2006/ole">
            <mc:AlternateContent xmlns:mc="http://schemas.openxmlformats.org/markup-compatibility/2006">
              <mc:Choice xmlns:v="urn:schemas-microsoft-com:vml" Requires="v">
                <p:oleObj spid="_x0000_s18459" name="Picture" r:id="rId3" imgW="4911840" imgH="3959280" progId="Word.Picture.8">
                  <p:embed/>
                </p:oleObj>
              </mc:Choice>
              <mc:Fallback>
                <p:oleObj name="Picture" r:id="rId3" imgW="4911840" imgH="3959280" progId="Word.Picture.8">
                  <p:embed/>
                  <p:pic>
                    <p:nvPicPr>
                      <p:cNvPr id="75780" name="Object 4">
                        <a:extLst>
                          <a:ext uri="{FF2B5EF4-FFF2-40B4-BE49-F238E27FC236}">
                            <a16:creationId xmlns:a16="http://schemas.microsoft.com/office/drawing/2014/main" id="{DAE70E99-F02D-41F6-808F-924D21BD1FF6}"/>
                          </a:ext>
                        </a:extLst>
                      </p:cNvPr>
                      <p:cNvPicPr>
                        <a:picLocks noChangeAspect="1" noChangeArrowheads="1"/>
                      </p:cNvPicPr>
                      <p:nvPr/>
                    </p:nvPicPr>
                    <p:blipFill>
                      <a:blip r:embed="rId4"/>
                      <a:srcRect/>
                      <a:stretch>
                        <a:fillRect/>
                      </a:stretch>
                    </p:blipFill>
                    <p:spPr bwMode="auto">
                      <a:xfrm>
                        <a:off x="1721982" y="1377812"/>
                        <a:ext cx="9070975" cy="5346700"/>
                      </a:xfrm>
                      <a:prstGeom prst="rect">
                        <a:avLst/>
                      </a:prstGeom>
                      <a:noFill/>
                      <a:ln>
                        <a:noFill/>
                      </a:ln>
                    </p:spPr>
                  </p:pic>
                </p:oleObj>
              </mc:Fallback>
            </mc:AlternateContent>
          </a:graphicData>
        </a:graphic>
      </p:graphicFrame>
      <p:sp>
        <p:nvSpPr>
          <p:cNvPr id="8" name="文本框 7">
            <a:extLst>
              <a:ext uri="{FF2B5EF4-FFF2-40B4-BE49-F238E27FC236}">
                <a16:creationId xmlns:a16="http://schemas.microsoft.com/office/drawing/2014/main" id="{8A8321EA-C2AA-4868-9103-84786F75C555}"/>
              </a:ext>
            </a:extLst>
          </p:cNvPr>
          <p:cNvSpPr txBox="1"/>
          <p:nvPr/>
        </p:nvSpPr>
        <p:spPr>
          <a:xfrm>
            <a:off x="5221288" y="5617131"/>
            <a:ext cx="518091" cy="1077218"/>
          </a:xfrm>
          <a:prstGeom prst="rect">
            <a:avLst/>
          </a:prstGeom>
          <a:noFill/>
        </p:spPr>
        <p:txBody>
          <a:bodyPr wrap="none" rtlCol="0">
            <a:spAutoFit/>
          </a:bodyPr>
          <a:lstStyle/>
          <a:p>
            <a:r>
              <a:rPr lang="en-US" altLang="zh-CN" sz="1600" dirty="0"/>
              <a:t>1(2)</a:t>
            </a:r>
          </a:p>
          <a:p>
            <a:r>
              <a:rPr lang="en-US" altLang="zh-CN" sz="1600" dirty="0"/>
              <a:t>3(1)</a:t>
            </a:r>
          </a:p>
          <a:p>
            <a:r>
              <a:rPr lang="en-US" altLang="zh-CN" sz="1600" dirty="0"/>
              <a:t>4(1)</a:t>
            </a:r>
          </a:p>
          <a:p>
            <a:r>
              <a:rPr lang="en-US" altLang="zh-CN" sz="1600" dirty="0"/>
              <a:t>2(1)</a:t>
            </a:r>
            <a:endParaRPr lang="zh-CN" altLang="en-US" sz="1600" dirty="0"/>
          </a:p>
        </p:txBody>
      </p:sp>
      <p:sp>
        <p:nvSpPr>
          <p:cNvPr id="9" name="文本框 8">
            <a:extLst>
              <a:ext uri="{FF2B5EF4-FFF2-40B4-BE49-F238E27FC236}">
                <a16:creationId xmlns:a16="http://schemas.microsoft.com/office/drawing/2014/main" id="{6C4345E7-D11A-4657-9942-E1118FC06E4B}"/>
              </a:ext>
            </a:extLst>
          </p:cNvPr>
          <p:cNvSpPr txBox="1"/>
          <p:nvPr/>
        </p:nvSpPr>
        <p:spPr>
          <a:xfrm>
            <a:off x="5739379" y="5565607"/>
            <a:ext cx="518091" cy="1077218"/>
          </a:xfrm>
          <a:prstGeom prst="rect">
            <a:avLst/>
          </a:prstGeom>
          <a:noFill/>
        </p:spPr>
        <p:txBody>
          <a:bodyPr wrap="none" rtlCol="0">
            <a:spAutoFit/>
          </a:bodyPr>
          <a:lstStyle/>
          <a:p>
            <a:r>
              <a:rPr lang="en-US" altLang="zh-CN" sz="1600" dirty="0"/>
              <a:t>1(2)</a:t>
            </a:r>
          </a:p>
          <a:p>
            <a:r>
              <a:rPr lang="en-US" altLang="zh-CN" sz="1600" dirty="0"/>
              <a:t>7(1)</a:t>
            </a:r>
          </a:p>
          <a:p>
            <a:r>
              <a:rPr lang="en-US" altLang="zh-CN" sz="1600" dirty="0"/>
              <a:t>3(1)</a:t>
            </a:r>
          </a:p>
          <a:p>
            <a:r>
              <a:rPr lang="en-US" altLang="zh-CN" sz="1600" dirty="0"/>
              <a:t>4(1)</a:t>
            </a:r>
            <a:endParaRPr lang="zh-CN" altLang="en-US" sz="1600" dirty="0"/>
          </a:p>
        </p:txBody>
      </p:sp>
      <p:sp>
        <p:nvSpPr>
          <p:cNvPr id="10" name="文本框 9">
            <a:extLst>
              <a:ext uri="{FF2B5EF4-FFF2-40B4-BE49-F238E27FC236}">
                <a16:creationId xmlns:a16="http://schemas.microsoft.com/office/drawing/2014/main" id="{B83CE660-9EF2-4D97-AEE1-103F1A7601B7}"/>
              </a:ext>
            </a:extLst>
          </p:cNvPr>
          <p:cNvSpPr txBox="1"/>
          <p:nvPr/>
        </p:nvSpPr>
        <p:spPr>
          <a:xfrm>
            <a:off x="6351588" y="5539845"/>
            <a:ext cx="518091" cy="1077218"/>
          </a:xfrm>
          <a:prstGeom prst="rect">
            <a:avLst/>
          </a:prstGeom>
          <a:noFill/>
        </p:spPr>
        <p:txBody>
          <a:bodyPr wrap="none" rtlCol="0">
            <a:spAutoFit/>
          </a:bodyPr>
          <a:lstStyle/>
          <a:p>
            <a:r>
              <a:rPr lang="en-US" altLang="zh-CN" sz="1600" dirty="0"/>
              <a:t>3(2)</a:t>
            </a:r>
          </a:p>
          <a:p>
            <a:r>
              <a:rPr lang="en-US" altLang="zh-CN" sz="1600" dirty="0"/>
              <a:t>1(2)</a:t>
            </a:r>
          </a:p>
          <a:p>
            <a:r>
              <a:rPr lang="en-US" altLang="zh-CN" sz="1600" dirty="0"/>
              <a:t>7(1)</a:t>
            </a:r>
          </a:p>
          <a:p>
            <a:r>
              <a:rPr lang="en-US" altLang="zh-CN" sz="1600" dirty="0"/>
              <a:t>4(1)</a:t>
            </a:r>
            <a:endParaRPr lang="zh-CN" altLang="en-US" sz="1600" dirty="0"/>
          </a:p>
        </p:txBody>
      </p:sp>
      <p:sp>
        <p:nvSpPr>
          <p:cNvPr id="11" name="文本框 10">
            <a:extLst>
              <a:ext uri="{FF2B5EF4-FFF2-40B4-BE49-F238E27FC236}">
                <a16:creationId xmlns:a16="http://schemas.microsoft.com/office/drawing/2014/main" id="{6A196888-8C1E-4A4C-BD12-DF21ED4A8C6C}"/>
              </a:ext>
            </a:extLst>
          </p:cNvPr>
          <p:cNvSpPr txBox="1"/>
          <p:nvPr/>
        </p:nvSpPr>
        <p:spPr>
          <a:xfrm>
            <a:off x="6856896" y="5526964"/>
            <a:ext cx="518091" cy="1077218"/>
          </a:xfrm>
          <a:prstGeom prst="rect">
            <a:avLst/>
          </a:prstGeom>
          <a:noFill/>
        </p:spPr>
        <p:txBody>
          <a:bodyPr wrap="none" rtlCol="0">
            <a:spAutoFit/>
          </a:bodyPr>
          <a:lstStyle/>
          <a:p>
            <a:r>
              <a:rPr lang="en-US" altLang="zh-CN" sz="1600" dirty="0"/>
              <a:t>1(3)</a:t>
            </a:r>
          </a:p>
          <a:p>
            <a:r>
              <a:rPr lang="en-US" altLang="zh-CN" sz="1600" dirty="0"/>
              <a:t>3(2)</a:t>
            </a:r>
          </a:p>
          <a:p>
            <a:r>
              <a:rPr lang="en-US" altLang="zh-CN" sz="1600" dirty="0"/>
              <a:t>7(1)</a:t>
            </a:r>
          </a:p>
          <a:p>
            <a:r>
              <a:rPr lang="en-US" altLang="zh-CN" sz="1600" dirty="0"/>
              <a:t>4(1)</a:t>
            </a:r>
            <a:endParaRPr lang="zh-CN" altLang="en-US" sz="1600" dirty="0"/>
          </a:p>
        </p:txBody>
      </p:sp>
      <p:sp>
        <p:nvSpPr>
          <p:cNvPr id="12" name="文本框 11">
            <a:extLst>
              <a:ext uri="{FF2B5EF4-FFF2-40B4-BE49-F238E27FC236}">
                <a16:creationId xmlns:a16="http://schemas.microsoft.com/office/drawing/2014/main" id="{ECE6F727-8866-498E-ACF3-63382E2F8359}"/>
              </a:ext>
            </a:extLst>
          </p:cNvPr>
          <p:cNvSpPr txBox="1"/>
          <p:nvPr/>
        </p:nvSpPr>
        <p:spPr>
          <a:xfrm>
            <a:off x="7362204" y="5526964"/>
            <a:ext cx="518091" cy="1077218"/>
          </a:xfrm>
          <a:prstGeom prst="rect">
            <a:avLst/>
          </a:prstGeom>
          <a:noFill/>
        </p:spPr>
        <p:txBody>
          <a:bodyPr wrap="none" rtlCol="0">
            <a:spAutoFit/>
          </a:bodyPr>
          <a:lstStyle/>
          <a:p>
            <a:r>
              <a:rPr lang="en-US" altLang="zh-CN" sz="1600" dirty="0"/>
              <a:t>1(3)</a:t>
            </a:r>
          </a:p>
          <a:p>
            <a:r>
              <a:rPr lang="en-US" altLang="zh-CN" sz="1600" dirty="0"/>
              <a:t>3(2)</a:t>
            </a:r>
          </a:p>
          <a:p>
            <a:r>
              <a:rPr lang="en-US" altLang="zh-CN" sz="1600" dirty="0"/>
              <a:t>2(1)</a:t>
            </a:r>
          </a:p>
          <a:p>
            <a:r>
              <a:rPr lang="en-US" altLang="zh-CN" sz="1600" dirty="0"/>
              <a:t>7(1)</a:t>
            </a:r>
            <a:endParaRPr lang="zh-CN" altLang="en-US" sz="1600" dirty="0"/>
          </a:p>
        </p:txBody>
      </p:sp>
      <p:sp>
        <p:nvSpPr>
          <p:cNvPr id="13" name="文本框 12">
            <a:extLst>
              <a:ext uri="{FF2B5EF4-FFF2-40B4-BE49-F238E27FC236}">
                <a16:creationId xmlns:a16="http://schemas.microsoft.com/office/drawing/2014/main" id="{0F7EF69C-5308-4AD2-B292-C0137C10D727}"/>
              </a:ext>
            </a:extLst>
          </p:cNvPr>
          <p:cNvSpPr txBox="1"/>
          <p:nvPr/>
        </p:nvSpPr>
        <p:spPr>
          <a:xfrm>
            <a:off x="7780082" y="5526964"/>
            <a:ext cx="518091" cy="1077218"/>
          </a:xfrm>
          <a:prstGeom prst="rect">
            <a:avLst/>
          </a:prstGeom>
          <a:noFill/>
        </p:spPr>
        <p:txBody>
          <a:bodyPr wrap="none" rtlCol="0">
            <a:spAutoFit/>
          </a:bodyPr>
          <a:lstStyle/>
          <a:p>
            <a:r>
              <a:rPr lang="en-US" altLang="zh-CN" sz="1600" dirty="0"/>
              <a:t>1(3)</a:t>
            </a:r>
          </a:p>
          <a:p>
            <a:r>
              <a:rPr lang="en-US" altLang="zh-CN" sz="1600" dirty="0"/>
              <a:t>7(2)</a:t>
            </a:r>
          </a:p>
          <a:p>
            <a:r>
              <a:rPr lang="en-US" altLang="zh-CN" sz="1600" dirty="0"/>
              <a:t>3(2)</a:t>
            </a:r>
          </a:p>
          <a:p>
            <a:r>
              <a:rPr lang="en-US" altLang="zh-CN" sz="1600" dirty="0"/>
              <a:t>2(1)</a:t>
            </a:r>
            <a:endParaRPr lang="zh-CN" altLang="en-US" sz="1600" dirty="0"/>
          </a:p>
        </p:txBody>
      </p:sp>
      <p:sp>
        <p:nvSpPr>
          <p:cNvPr id="14" name="文本框 13">
            <a:extLst>
              <a:ext uri="{FF2B5EF4-FFF2-40B4-BE49-F238E27FC236}">
                <a16:creationId xmlns:a16="http://schemas.microsoft.com/office/drawing/2014/main" id="{25E5EACC-6266-47E9-A66A-EA53741E3387}"/>
              </a:ext>
            </a:extLst>
          </p:cNvPr>
          <p:cNvSpPr txBox="1"/>
          <p:nvPr/>
        </p:nvSpPr>
        <p:spPr>
          <a:xfrm>
            <a:off x="9238685" y="5526964"/>
            <a:ext cx="518091" cy="1077218"/>
          </a:xfrm>
          <a:prstGeom prst="rect">
            <a:avLst/>
          </a:prstGeom>
          <a:noFill/>
        </p:spPr>
        <p:txBody>
          <a:bodyPr wrap="none" rtlCol="0">
            <a:spAutoFit/>
          </a:bodyPr>
          <a:lstStyle/>
          <a:p>
            <a:r>
              <a:rPr lang="en-US" altLang="zh-CN" sz="1600" dirty="0"/>
              <a:t>1(3)</a:t>
            </a:r>
          </a:p>
          <a:p>
            <a:r>
              <a:rPr lang="en-US" altLang="zh-CN" sz="1600" dirty="0"/>
              <a:t>7(2)</a:t>
            </a:r>
          </a:p>
          <a:p>
            <a:r>
              <a:rPr lang="en-US" altLang="zh-CN" sz="1600" dirty="0"/>
              <a:t>3(2)</a:t>
            </a:r>
          </a:p>
          <a:p>
            <a:r>
              <a:rPr lang="en-US" altLang="zh-CN" sz="1600" dirty="0"/>
              <a:t>4(1)</a:t>
            </a:r>
            <a:endParaRPr lang="zh-CN" altLang="en-US" sz="1600" dirty="0"/>
          </a:p>
        </p:txBody>
      </p:sp>
      <p:sp>
        <p:nvSpPr>
          <p:cNvPr id="15" name="文本框 14">
            <a:extLst>
              <a:ext uri="{FF2B5EF4-FFF2-40B4-BE49-F238E27FC236}">
                <a16:creationId xmlns:a16="http://schemas.microsoft.com/office/drawing/2014/main" id="{6BDBB1D9-9299-480E-8273-01491B3A5A69}"/>
              </a:ext>
            </a:extLst>
          </p:cNvPr>
          <p:cNvSpPr txBox="1"/>
          <p:nvPr/>
        </p:nvSpPr>
        <p:spPr>
          <a:xfrm>
            <a:off x="9778855" y="5539845"/>
            <a:ext cx="518091" cy="1077218"/>
          </a:xfrm>
          <a:prstGeom prst="rect">
            <a:avLst/>
          </a:prstGeom>
          <a:noFill/>
        </p:spPr>
        <p:txBody>
          <a:bodyPr wrap="none" rtlCol="0">
            <a:spAutoFit/>
          </a:bodyPr>
          <a:lstStyle/>
          <a:p>
            <a:r>
              <a:rPr lang="en-US" altLang="zh-CN" sz="1600" dirty="0"/>
              <a:t>7(3)</a:t>
            </a:r>
          </a:p>
          <a:p>
            <a:r>
              <a:rPr lang="en-US" altLang="zh-CN" sz="1600" dirty="0"/>
              <a:t>1(3)</a:t>
            </a:r>
          </a:p>
          <a:p>
            <a:r>
              <a:rPr lang="en-US" altLang="zh-CN" sz="1600" dirty="0"/>
              <a:t>3(2)</a:t>
            </a:r>
          </a:p>
          <a:p>
            <a:r>
              <a:rPr lang="en-US" altLang="zh-CN" sz="1600" dirty="0"/>
              <a:t>4(1)</a:t>
            </a:r>
            <a:endParaRPr lang="zh-CN" altLang="en-US" sz="1600" dirty="0"/>
          </a:p>
        </p:txBody>
      </p:sp>
      <p:sp>
        <p:nvSpPr>
          <p:cNvPr id="16" name="文本框 15">
            <a:extLst>
              <a:ext uri="{FF2B5EF4-FFF2-40B4-BE49-F238E27FC236}">
                <a16:creationId xmlns:a16="http://schemas.microsoft.com/office/drawing/2014/main" id="{DBB9CF19-FB03-4064-97C0-A3E200990DB2}"/>
              </a:ext>
            </a:extLst>
          </p:cNvPr>
          <p:cNvSpPr txBox="1"/>
          <p:nvPr/>
        </p:nvSpPr>
        <p:spPr>
          <a:xfrm>
            <a:off x="10268475" y="5526964"/>
            <a:ext cx="518091" cy="1077218"/>
          </a:xfrm>
          <a:prstGeom prst="rect">
            <a:avLst/>
          </a:prstGeom>
          <a:noFill/>
        </p:spPr>
        <p:txBody>
          <a:bodyPr wrap="none" rtlCol="0">
            <a:spAutoFit/>
          </a:bodyPr>
          <a:lstStyle/>
          <a:p>
            <a:r>
              <a:rPr lang="en-US" altLang="zh-CN" sz="1600" dirty="0"/>
              <a:t>3(3)</a:t>
            </a:r>
          </a:p>
          <a:p>
            <a:r>
              <a:rPr lang="en-US" altLang="zh-CN" sz="1600" dirty="0"/>
              <a:t>7(3)</a:t>
            </a:r>
          </a:p>
          <a:p>
            <a:r>
              <a:rPr lang="en-US" altLang="zh-CN" sz="1600" dirty="0"/>
              <a:t>1(3)</a:t>
            </a:r>
          </a:p>
          <a:p>
            <a:r>
              <a:rPr lang="en-US" altLang="zh-CN" sz="1600" dirty="0"/>
              <a:t>4(1)</a:t>
            </a:r>
            <a:endParaRPr lang="zh-CN" altLang="en-US" sz="1600" dirty="0"/>
          </a:p>
        </p:txBody>
      </p:sp>
      <p:sp>
        <p:nvSpPr>
          <p:cNvPr id="17" name="文本框 16">
            <a:extLst>
              <a:ext uri="{FF2B5EF4-FFF2-40B4-BE49-F238E27FC236}">
                <a16:creationId xmlns:a16="http://schemas.microsoft.com/office/drawing/2014/main" id="{7713B832-D109-47FB-9172-166EADCC8FDA}"/>
              </a:ext>
            </a:extLst>
          </p:cNvPr>
          <p:cNvSpPr txBox="1"/>
          <p:nvPr/>
        </p:nvSpPr>
        <p:spPr>
          <a:xfrm>
            <a:off x="8734287" y="5526964"/>
            <a:ext cx="518091" cy="1077218"/>
          </a:xfrm>
          <a:prstGeom prst="rect">
            <a:avLst/>
          </a:prstGeom>
          <a:noFill/>
        </p:spPr>
        <p:txBody>
          <a:bodyPr wrap="none" rtlCol="0">
            <a:spAutoFit/>
          </a:bodyPr>
          <a:lstStyle/>
          <a:p>
            <a:r>
              <a:rPr lang="en-US" altLang="zh-CN" sz="1600" dirty="0"/>
              <a:t>1(3)</a:t>
            </a:r>
          </a:p>
          <a:p>
            <a:r>
              <a:rPr lang="en-US" altLang="zh-CN" sz="1600" dirty="0"/>
              <a:t>7(2)</a:t>
            </a:r>
          </a:p>
          <a:p>
            <a:r>
              <a:rPr lang="en-US" altLang="zh-CN" sz="1600" dirty="0"/>
              <a:t>3(2)</a:t>
            </a:r>
          </a:p>
          <a:p>
            <a:r>
              <a:rPr lang="en-US" altLang="zh-CN" sz="1600" dirty="0"/>
              <a:t>2(1)</a:t>
            </a:r>
            <a:endParaRPr lang="zh-CN" altLang="en-US" sz="1600" dirty="0"/>
          </a:p>
        </p:txBody>
      </p:sp>
      <p:sp>
        <p:nvSpPr>
          <p:cNvPr id="18" name="文本框 17">
            <a:extLst>
              <a:ext uri="{FF2B5EF4-FFF2-40B4-BE49-F238E27FC236}">
                <a16:creationId xmlns:a16="http://schemas.microsoft.com/office/drawing/2014/main" id="{C9C9775C-77FF-4CCC-A32B-C7E23879E195}"/>
              </a:ext>
            </a:extLst>
          </p:cNvPr>
          <p:cNvSpPr txBox="1"/>
          <p:nvPr/>
        </p:nvSpPr>
        <p:spPr>
          <a:xfrm>
            <a:off x="8224583" y="5565607"/>
            <a:ext cx="518091" cy="1077218"/>
          </a:xfrm>
          <a:prstGeom prst="rect">
            <a:avLst/>
          </a:prstGeom>
          <a:noFill/>
        </p:spPr>
        <p:txBody>
          <a:bodyPr wrap="none" rtlCol="0">
            <a:spAutoFit/>
          </a:bodyPr>
          <a:lstStyle/>
          <a:p>
            <a:r>
              <a:rPr lang="en-US" altLang="zh-CN" sz="1600" dirty="0"/>
              <a:t>1(3)</a:t>
            </a:r>
          </a:p>
          <a:p>
            <a:r>
              <a:rPr lang="en-US" altLang="zh-CN" sz="1600" dirty="0"/>
              <a:t>7(2)</a:t>
            </a:r>
          </a:p>
          <a:p>
            <a:r>
              <a:rPr lang="en-US" altLang="zh-CN" sz="1600" dirty="0"/>
              <a:t>3(2)</a:t>
            </a:r>
          </a:p>
          <a:p>
            <a:r>
              <a:rPr lang="en-US" altLang="zh-CN" sz="1600" dirty="0"/>
              <a:t>4(1)</a:t>
            </a:r>
            <a:endParaRPr lang="zh-CN" altLang="en-US" sz="1600" dirty="0"/>
          </a:p>
        </p:txBody>
      </p:sp>
    </p:spTree>
    <p:extLst>
      <p:ext uri="{BB962C8B-B14F-4D97-AF65-F5344CB8AC3E}">
        <p14:creationId xmlns:p14="http://schemas.microsoft.com/office/powerpoint/2010/main" val="25328366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从上述的结果可见，在</a:t>
            </a:r>
            <a:r>
              <a:rPr lang="en-US" altLang="zh-CN" dirty="0"/>
              <a:t>cache</a:t>
            </a:r>
            <a:r>
              <a:rPr lang="zh-CN" altLang="zh-CN" dirty="0"/>
              <a:t>的情况下，</a:t>
            </a:r>
            <a:r>
              <a:rPr lang="en-US" altLang="zh-CN" dirty="0" err="1"/>
              <a:t>cpi</a:t>
            </a:r>
            <a:r>
              <a:rPr lang="zh-CN" altLang="en-US" dirty="0"/>
              <a:t>为</a:t>
            </a:r>
            <a:r>
              <a:rPr lang="en-US" altLang="zh-CN" dirty="0"/>
              <a:t>4.0</a:t>
            </a:r>
            <a:r>
              <a:rPr lang="zh-CN" altLang="zh-CN" dirty="0"/>
              <a:t>；</a:t>
            </a:r>
            <a:endParaRPr lang="en-US" altLang="zh-CN" dirty="0"/>
          </a:p>
          <a:p>
            <a:endParaRPr lang="zh-CN" altLang="zh-CN" dirty="0"/>
          </a:p>
          <a:p>
            <a:r>
              <a:rPr lang="zh-CN" altLang="zh-CN" dirty="0"/>
              <a:t>如果没有</a:t>
            </a:r>
            <a:r>
              <a:rPr lang="en-US" altLang="zh-CN" dirty="0"/>
              <a:t>cache</a:t>
            </a:r>
            <a:r>
              <a:rPr lang="zh-CN" altLang="zh-CN" dirty="0"/>
              <a:t>，又考虑存储访问时间的话：</a:t>
            </a:r>
            <a:r>
              <a:rPr lang="en-US" altLang="zh-CN" dirty="0" err="1"/>
              <a:t>cpi</a:t>
            </a:r>
            <a:r>
              <a:rPr lang="zh-CN" altLang="zh-CN" dirty="0"/>
              <a:t>增加到</a:t>
            </a:r>
            <a:r>
              <a:rPr lang="en-US" altLang="zh-CN" dirty="0"/>
              <a:t>1.0+100*1.5</a:t>
            </a:r>
            <a:r>
              <a:rPr lang="zh-CN" altLang="zh-CN" dirty="0"/>
              <a:t>即为</a:t>
            </a:r>
            <a:r>
              <a:rPr lang="en-US" altLang="zh-CN" dirty="0"/>
              <a:t>151</a:t>
            </a:r>
            <a:r>
              <a:rPr lang="zh-CN" altLang="zh-CN" dirty="0"/>
              <a:t>，即为带有</a:t>
            </a:r>
            <a:r>
              <a:rPr lang="en-US" altLang="zh-CN" dirty="0"/>
              <a:t>cache</a:t>
            </a:r>
            <a:r>
              <a:rPr lang="zh-CN" altLang="zh-CN" dirty="0"/>
              <a:t>系统的</a:t>
            </a:r>
            <a:r>
              <a:rPr lang="en-US" altLang="zh-CN" dirty="0"/>
              <a:t>40</a:t>
            </a:r>
            <a:r>
              <a:rPr lang="zh-CN" altLang="zh-CN" dirty="0"/>
              <a:t>倍。</a:t>
            </a:r>
          </a:p>
          <a:p>
            <a:pPr>
              <a:buNone/>
            </a:pPr>
            <a:r>
              <a:rPr lang="en-US" altLang="zh-CN" dirty="0"/>
              <a:t> </a:t>
            </a:r>
            <a:endParaRPr lang="zh-CN" altLang="zh-CN" dirty="0"/>
          </a:p>
          <a:p>
            <a:r>
              <a:rPr lang="zh-CN" altLang="zh-CN" dirty="0"/>
              <a:t>结论：</a:t>
            </a:r>
          </a:p>
          <a:p>
            <a:r>
              <a:rPr lang="en-US" altLang="zh-CN" dirty="0"/>
              <a:t>	cache</a:t>
            </a:r>
            <a:r>
              <a:rPr lang="zh-CN" altLang="zh-CN" dirty="0"/>
              <a:t>对于低</a:t>
            </a:r>
            <a:r>
              <a:rPr lang="en-US" altLang="zh-CN" dirty="0" err="1"/>
              <a:t>cpi</a:t>
            </a:r>
            <a:r>
              <a:rPr lang="zh-CN" altLang="zh-CN" dirty="0"/>
              <a:t>和高时钟频率的</a:t>
            </a:r>
            <a:r>
              <a:rPr lang="en-US" altLang="zh-CN" dirty="0" err="1"/>
              <a:t>cpu</a:t>
            </a:r>
            <a:r>
              <a:rPr lang="zh-CN" altLang="zh-CN" dirty="0"/>
              <a:t>的性能影响尤其重要；</a:t>
            </a:r>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最小平均访问时间</a:t>
            </a:r>
            <a:r>
              <a:rPr lang="en-US" altLang="zh-CN" dirty="0"/>
              <a:t>=</a:t>
            </a:r>
            <a:r>
              <a:rPr lang="zh-CN" altLang="en-US" dirty="0"/>
              <a:t>性能最好</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zh-CN" dirty="0"/>
              <a:t>我们在设计系统时，是不是该以最小化平均存储器访问时间为目的呢？很有道理，但是也有例外。比如下面的例子：</a:t>
            </a:r>
          </a:p>
          <a:p>
            <a:pPr lvl="1"/>
            <a:r>
              <a:rPr lang="zh-CN" altLang="zh-CN" dirty="0"/>
              <a:t>假定</a:t>
            </a:r>
            <a:r>
              <a:rPr lang="en-US" altLang="zh-CN" dirty="0"/>
              <a:t>cache</a:t>
            </a:r>
            <a:r>
              <a:rPr lang="zh-CN" altLang="zh-CN" dirty="0"/>
              <a:t>为理想状态，</a:t>
            </a:r>
            <a:r>
              <a:rPr lang="en-US" altLang="zh-CN" dirty="0" err="1"/>
              <a:t>cpi</a:t>
            </a:r>
            <a:r>
              <a:rPr lang="zh-CN" altLang="zh-CN" dirty="0"/>
              <a:t>为</a:t>
            </a:r>
            <a:r>
              <a:rPr lang="en-US" altLang="zh-CN" dirty="0"/>
              <a:t>2.0</a:t>
            </a:r>
            <a:r>
              <a:rPr lang="zh-CN" altLang="zh-CN" dirty="0"/>
              <a:t>，时钟周期时间为</a:t>
            </a:r>
            <a:r>
              <a:rPr lang="en-US" altLang="zh-CN" dirty="0"/>
              <a:t>1.0ns</a:t>
            </a:r>
            <a:r>
              <a:rPr lang="zh-CN" altLang="zh-CN" dirty="0"/>
              <a:t>，平均每条指令访问存储器</a:t>
            </a:r>
            <a:r>
              <a:rPr lang="en-US" altLang="zh-CN" dirty="0"/>
              <a:t>1.5</a:t>
            </a:r>
            <a:r>
              <a:rPr lang="zh-CN" altLang="zh-CN" dirty="0"/>
              <a:t>次；</a:t>
            </a:r>
          </a:p>
          <a:p>
            <a:pPr lvl="1"/>
            <a:r>
              <a:rPr lang="zh-CN" altLang="zh-CN" dirty="0"/>
              <a:t>另外由于增加组相联后，增加</a:t>
            </a:r>
            <a:r>
              <a:rPr lang="en-US" altLang="zh-CN" dirty="0"/>
              <a:t>cache</a:t>
            </a:r>
            <a:r>
              <a:rPr lang="zh-CN" altLang="zh-CN" dirty="0"/>
              <a:t>访问的复杂性，因此</a:t>
            </a:r>
            <a:r>
              <a:rPr lang="en-US" altLang="zh-CN" dirty="0"/>
              <a:t>2</a:t>
            </a:r>
            <a:r>
              <a:rPr lang="zh-CN" altLang="zh-CN" dirty="0"/>
              <a:t>路组相联的命中时间扩展为原来的</a:t>
            </a:r>
            <a:r>
              <a:rPr lang="en-US" altLang="zh-CN" dirty="0"/>
              <a:t>1.25</a:t>
            </a:r>
            <a:r>
              <a:rPr lang="zh-CN" altLang="zh-CN" dirty="0"/>
              <a:t>倍；</a:t>
            </a:r>
          </a:p>
          <a:p>
            <a:pPr lvl="1"/>
            <a:r>
              <a:rPr lang="zh-CN" altLang="zh-CN" dirty="0"/>
              <a:t>两个</a:t>
            </a:r>
            <a:r>
              <a:rPr lang="en-US" altLang="zh-CN" dirty="0"/>
              <a:t>cache</a:t>
            </a:r>
            <a:r>
              <a:rPr lang="zh-CN" altLang="zh-CN" dirty="0"/>
              <a:t>的容量都是</a:t>
            </a:r>
            <a:r>
              <a:rPr lang="en-US" altLang="zh-CN" dirty="0"/>
              <a:t>64KB</a:t>
            </a:r>
            <a:r>
              <a:rPr lang="zh-CN" altLang="zh-CN" dirty="0"/>
              <a:t>，块容量为</a:t>
            </a:r>
            <a:r>
              <a:rPr lang="en-US" altLang="zh-CN" dirty="0"/>
              <a:t>64</a:t>
            </a:r>
            <a:r>
              <a:rPr lang="zh-CN" altLang="zh-CN" dirty="0"/>
              <a:t>字节，一个</a:t>
            </a:r>
            <a:r>
              <a:rPr lang="en-US" altLang="zh-CN" dirty="0"/>
              <a:t>cache</a:t>
            </a:r>
            <a:r>
              <a:rPr lang="zh-CN" altLang="zh-CN" dirty="0"/>
              <a:t>采用直接映射，另一个</a:t>
            </a:r>
            <a:r>
              <a:rPr lang="en-US" altLang="zh-CN" dirty="0"/>
              <a:t>cache</a:t>
            </a:r>
            <a:r>
              <a:rPr lang="zh-CN" altLang="zh-CN" dirty="0"/>
              <a:t>采用</a:t>
            </a:r>
            <a:r>
              <a:rPr lang="en-US" altLang="zh-CN" dirty="0"/>
              <a:t>2</a:t>
            </a:r>
            <a:r>
              <a:rPr lang="zh-CN" altLang="zh-CN" dirty="0"/>
              <a:t>路组相联映射；命中时间均为</a:t>
            </a:r>
            <a:r>
              <a:rPr lang="en-US" altLang="zh-CN" dirty="0"/>
              <a:t>1</a:t>
            </a:r>
            <a:r>
              <a:rPr lang="zh-CN" altLang="zh-CN" dirty="0"/>
              <a:t>个时钟周期，并且假定直接映射和</a:t>
            </a:r>
            <a:r>
              <a:rPr lang="en-US" altLang="zh-CN" dirty="0"/>
              <a:t>2</a:t>
            </a:r>
            <a:r>
              <a:rPr lang="zh-CN" altLang="zh-CN" dirty="0"/>
              <a:t>路组相联的</a:t>
            </a:r>
            <a:r>
              <a:rPr lang="en-US" altLang="zh-CN" dirty="0"/>
              <a:t>cache</a:t>
            </a:r>
            <a:r>
              <a:rPr lang="zh-CN" altLang="zh-CN" dirty="0"/>
              <a:t>缺失率分别为</a:t>
            </a:r>
            <a:r>
              <a:rPr lang="en-US" altLang="zh-CN" dirty="0"/>
              <a:t>1.4%</a:t>
            </a:r>
            <a:r>
              <a:rPr lang="zh-CN" altLang="zh-CN" dirty="0"/>
              <a:t>和</a:t>
            </a:r>
            <a:r>
              <a:rPr lang="en-US" altLang="zh-CN" dirty="0"/>
              <a:t>1.0%</a:t>
            </a:r>
            <a:r>
              <a:rPr lang="zh-CN" altLang="zh-CN" dirty="0"/>
              <a:t>；两者的缺失代价都为</a:t>
            </a:r>
            <a:r>
              <a:rPr lang="en-US" altLang="zh-CN" dirty="0"/>
              <a:t>75ns</a:t>
            </a:r>
            <a:r>
              <a:rPr lang="zh-CN" altLang="zh-CN" dirty="0"/>
              <a:t>；</a:t>
            </a:r>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0"/>
            <a:ext cx="8229600" cy="5573216"/>
          </a:xfrm>
        </p:spPr>
        <p:txBody>
          <a:bodyPr>
            <a:normAutofit/>
          </a:bodyPr>
          <a:lstStyle/>
          <a:p>
            <a:r>
              <a:rPr lang="zh-CN" altLang="zh-CN" dirty="0"/>
              <a:t>根据平均存访问时间：</a:t>
            </a:r>
          </a:p>
          <a:p>
            <a:pPr lvl="1"/>
            <a:r>
              <a:rPr lang="zh-CN" altLang="zh-CN" dirty="0"/>
              <a:t>平均存储访问时间</a:t>
            </a:r>
            <a:r>
              <a:rPr lang="en-US" altLang="zh-CN" dirty="0"/>
              <a:t> = </a:t>
            </a:r>
            <a:r>
              <a:rPr lang="zh-CN" altLang="zh-CN" dirty="0"/>
              <a:t>命中时间</a:t>
            </a:r>
            <a:r>
              <a:rPr lang="en-US" altLang="zh-CN" dirty="0"/>
              <a:t> + </a:t>
            </a:r>
            <a:r>
              <a:rPr lang="zh-CN" altLang="zh-CN" dirty="0"/>
              <a:t>缺失率×缺失代价</a:t>
            </a:r>
          </a:p>
          <a:p>
            <a:r>
              <a:rPr lang="zh-CN" altLang="zh-CN" dirty="0"/>
              <a:t>可以得到直接映射和</a:t>
            </a:r>
            <a:r>
              <a:rPr lang="en-US" altLang="zh-CN" dirty="0"/>
              <a:t>2</a:t>
            </a:r>
            <a:r>
              <a:rPr lang="zh-CN" altLang="zh-CN" dirty="0"/>
              <a:t>路组相联的平均存储访问时间：</a:t>
            </a:r>
            <a:endParaRPr lang="en-US" altLang="zh-CN" dirty="0"/>
          </a:p>
          <a:p>
            <a:endParaRPr lang="en-US" altLang="zh-CN" dirty="0"/>
          </a:p>
          <a:p>
            <a:endParaRPr lang="en-US" altLang="zh-CN" dirty="0"/>
          </a:p>
          <a:p>
            <a:r>
              <a:rPr lang="zh-CN" altLang="zh-CN" dirty="0"/>
              <a:t>可见</a:t>
            </a:r>
            <a:r>
              <a:rPr lang="en-US" altLang="zh-CN" dirty="0"/>
              <a:t>2</a:t>
            </a:r>
            <a:r>
              <a:rPr lang="zh-CN" altLang="zh-CN" dirty="0"/>
              <a:t>路组相联的内存访问性能更好。</a:t>
            </a:r>
          </a:p>
          <a:p>
            <a:r>
              <a:rPr lang="zh-CN" altLang="zh-CN" dirty="0"/>
              <a:t>那内存访问性能好，是否意味着</a:t>
            </a:r>
            <a:r>
              <a:rPr lang="en-US" altLang="zh-CN" dirty="0" err="1"/>
              <a:t>cpu</a:t>
            </a:r>
            <a:r>
              <a:rPr lang="zh-CN" altLang="zh-CN" dirty="0"/>
              <a:t>的性能好呢？</a:t>
            </a:r>
          </a:p>
          <a:p>
            <a:endParaRPr lang="zh-CN" altLang="zh-CN" dirty="0"/>
          </a:p>
          <a:p>
            <a:endParaRPr lang="zh-CN" altLang="en-US" dirty="0"/>
          </a:p>
        </p:txBody>
      </p:sp>
      <p:sp>
        <p:nvSpPr>
          <p:cNvPr id="4813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129" name="Object 1"/>
          <p:cNvGraphicFramePr>
            <a:graphicFrameLocks noChangeAspect="1"/>
          </p:cNvGraphicFramePr>
          <p:nvPr>
            <p:extLst>
              <p:ext uri="{D42A27DB-BD31-4B8C-83A1-F6EECF244321}">
                <p14:modId xmlns:p14="http://schemas.microsoft.com/office/powerpoint/2010/main" val="2077605170"/>
              </p:ext>
            </p:extLst>
          </p:nvPr>
        </p:nvGraphicFramePr>
        <p:xfrm>
          <a:off x="2398193" y="3243188"/>
          <a:ext cx="7689325" cy="1008112"/>
        </p:xfrm>
        <a:graphic>
          <a:graphicData uri="http://schemas.openxmlformats.org/presentationml/2006/ole">
            <mc:AlternateContent xmlns:mc="http://schemas.openxmlformats.org/markup-compatibility/2006">
              <mc:Choice xmlns:v="urn:schemas-microsoft-com:vml" Requires="v">
                <p:oleObj spid="_x0000_s13356" name="Equation" r:id="rId3" imgW="3708400" imgH="482600" progId="Equation.DSMT4">
                  <p:embed/>
                </p:oleObj>
              </mc:Choice>
              <mc:Fallback>
                <p:oleObj name="Equation" r:id="rId3" imgW="3708400" imgH="482600" progId="Equation.DSMT4">
                  <p:embed/>
                  <p:pic>
                    <p:nvPicPr>
                      <p:cNvPr id="481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193" y="3243188"/>
                        <a:ext cx="7689325"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823928" y="1447800"/>
            <a:ext cx="8229600" cy="5240040"/>
          </a:xfrm>
        </p:spPr>
        <p:txBody>
          <a:bodyPr>
            <a:normAutofit/>
          </a:bodyPr>
          <a:lstStyle/>
          <a:p>
            <a:r>
              <a:rPr lang="zh-CN" altLang="zh-CN" dirty="0"/>
              <a:t>回到之前的</a:t>
            </a:r>
            <a:r>
              <a:rPr lang="en-US" altLang="zh-CN" dirty="0" err="1"/>
              <a:t>cpu</a:t>
            </a:r>
            <a:r>
              <a:rPr lang="zh-CN" altLang="zh-CN" dirty="0"/>
              <a:t>性能公式：</a:t>
            </a:r>
            <a:endParaRPr lang="en-US" altLang="zh-CN" dirty="0"/>
          </a:p>
          <a:p>
            <a:endParaRPr lang="en-US" altLang="zh-CN" dirty="0"/>
          </a:p>
          <a:p>
            <a:endParaRPr lang="en-US" altLang="zh-CN" dirty="0"/>
          </a:p>
          <a:p>
            <a:r>
              <a:rPr lang="zh-CN" altLang="zh-CN" dirty="0"/>
              <a:t>适应本题给出的参数，需要对上述表达式作必要的变换：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zh-CN" dirty="0"/>
          </a:p>
          <a:p>
            <a:endParaRPr lang="zh-CN" altLang="zh-CN" dirty="0"/>
          </a:p>
          <a:p>
            <a:endParaRPr lang="zh-CN" altLang="en-US" dirty="0"/>
          </a:p>
        </p:txBody>
      </p:sp>
      <p:sp>
        <p:nvSpPr>
          <p:cNvPr id="5120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1" name="Object 1"/>
          <p:cNvGraphicFramePr>
            <a:graphicFrameLocks noChangeAspect="1"/>
          </p:cNvGraphicFramePr>
          <p:nvPr>
            <p:extLst>
              <p:ext uri="{D42A27DB-BD31-4B8C-83A1-F6EECF244321}">
                <p14:modId xmlns:p14="http://schemas.microsoft.com/office/powerpoint/2010/main" val="2014883841"/>
              </p:ext>
            </p:extLst>
          </p:nvPr>
        </p:nvGraphicFramePr>
        <p:xfrm>
          <a:off x="1823928" y="2125031"/>
          <a:ext cx="8289293" cy="648072"/>
        </p:xfrm>
        <a:graphic>
          <a:graphicData uri="http://schemas.openxmlformats.org/presentationml/2006/ole">
            <mc:AlternateContent xmlns:mc="http://schemas.openxmlformats.org/markup-compatibility/2006">
              <mc:Choice xmlns:v="urn:schemas-microsoft-com:vml" Requires="v">
                <p:oleObj spid="_x0000_s14422" name="Equation" r:id="rId3" imgW="5295900" imgH="419100" progId="Equation.DSMT4">
                  <p:embed/>
                </p:oleObj>
              </mc:Choice>
              <mc:Fallback>
                <p:oleObj name="Equation" r:id="rId3" imgW="5295900" imgH="419100" progId="Equation.DSMT4">
                  <p:embed/>
                  <p:pic>
                    <p:nvPicPr>
                      <p:cNvPr id="5120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928" y="2125031"/>
                        <a:ext cx="8289293"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3" name="Object 3"/>
          <p:cNvGraphicFramePr>
            <a:graphicFrameLocks noChangeAspect="1"/>
          </p:cNvGraphicFramePr>
          <p:nvPr>
            <p:extLst>
              <p:ext uri="{D42A27DB-BD31-4B8C-83A1-F6EECF244321}">
                <p14:modId xmlns:p14="http://schemas.microsoft.com/office/powerpoint/2010/main" val="955640134"/>
              </p:ext>
            </p:extLst>
          </p:nvPr>
        </p:nvGraphicFramePr>
        <p:xfrm>
          <a:off x="1973542" y="4466332"/>
          <a:ext cx="8244916" cy="1224136"/>
        </p:xfrm>
        <a:graphic>
          <a:graphicData uri="http://schemas.openxmlformats.org/presentationml/2006/ole">
            <mc:AlternateContent xmlns:mc="http://schemas.openxmlformats.org/markup-compatibility/2006">
              <mc:Choice xmlns:v="urn:schemas-microsoft-com:vml" Requires="v">
                <p:oleObj spid="_x0000_s14423" name="Equation" r:id="rId5" imgW="4419600" imgH="660400" progId="Equation.DSMT4">
                  <p:embed/>
                </p:oleObj>
              </mc:Choice>
              <mc:Fallback>
                <p:oleObj name="Equation" r:id="rId5" imgW="4419600" imgH="660400" progId="Equation.DSMT4">
                  <p:embed/>
                  <p:pic>
                    <p:nvPicPr>
                      <p:cNvPr id="5120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542" y="4466332"/>
                        <a:ext cx="8244916"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0"/>
            <a:ext cx="8229600" cy="4493096"/>
          </a:xfrm>
        </p:spPr>
        <p:txBody>
          <a:bodyPr>
            <a:normAutofit/>
          </a:bodyPr>
          <a:lstStyle/>
          <a:p>
            <a:r>
              <a:rPr lang="zh-CN" altLang="zh-CN" dirty="0"/>
              <a:t>用</a:t>
            </a:r>
            <a:r>
              <a:rPr lang="en-US" altLang="zh-CN" dirty="0"/>
              <a:t>75ns</a:t>
            </a:r>
            <a:r>
              <a:rPr lang="zh-CN" altLang="zh-CN" dirty="0"/>
              <a:t>代替上述公式中的（缺失代价×时钟周期数），则采用不同的</a:t>
            </a:r>
            <a:r>
              <a:rPr lang="en-US" altLang="zh-CN" dirty="0"/>
              <a:t>cache</a:t>
            </a:r>
            <a:r>
              <a:rPr lang="zh-CN" altLang="zh-CN" dirty="0"/>
              <a:t>组织路数：</a:t>
            </a:r>
            <a:endParaRPr lang="en-US" altLang="zh-CN" dirty="0"/>
          </a:p>
          <a:p>
            <a:endParaRPr lang="en-US" altLang="zh-CN" dirty="0"/>
          </a:p>
          <a:p>
            <a:pPr>
              <a:buNone/>
            </a:pPr>
            <a:endParaRPr lang="en-US" altLang="zh-CN" dirty="0"/>
          </a:p>
          <a:p>
            <a:r>
              <a:rPr lang="zh-CN" altLang="zh-CN" dirty="0"/>
              <a:t>从上面的数据，我们可以得到</a:t>
            </a:r>
            <a:r>
              <a:rPr lang="en-US" altLang="zh-CN" dirty="0"/>
              <a:t>2</a:t>
            </a:r>
            <a:r>
              <a:rPr lang="zh-CN" altLang="zh-CN" dirty="0"/>
              <a:t>路组相联的处理器性能反而不如直接映射。</a:t>
            </a:r>
          </a:p>
          <a:p>
            <a:r>
              <a:rPr lang="zh-CN" altLang="zh-CN" dirty="0"/>
              <a:t>结论：性能的考察最终还是得从</a:t>
            </a:r>
            <a:r>
              <a:rPr lang="en-US" altLang="zh-CN" dirty="0" err="1"/>
              <a:t>cpu</a:t>
            </a:r>
            <a:r>
              <a:rPr lang="zh-CN" altLang="zh-CN" dirty="0"/>
              <a:t>时间入手。</a:t>
            </a:r>
          </a:p>
          <a:p>
            <a:endParaRPr lang="zh-CN" altLang="zh-CN" dirty="0"/>
          </a:p>
          <a:p>
            <a:endParaRPr lang="zh-CN" altLang="en-US" dirty="0"/>
          </a:p>
        </p:txBody>
      </p:sp>
      <p:sp>
        <p:nvSpPr>
          <p:cNvPr id="522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2225" name="Object 1"/>
          <p:cNvGraphicFramePr>
            <a:graphicFrameLocks noChangeAspect="1"/>
          </p:cNvGraphicFramePr>
          <p:nvPr>
            <p:extLst>
              <p:ext uri="{D42A27DB-BD31-4B8C-83A1-F6EECF244321}">
                <p14:modId xmlns:p14="http://schemas.microsoft.com/office/powerpoint/2010/main" val="719059667"/>
              </p:ext>
            </p:extLst>
          </p:nvPr>
        </p:nvGraphicFramePr>
        <p:xfrm>
          <a:off x="2423593" y="2487836"/>
          <a:ext cx="7638609" cy="936104"/>
        </p:xfrm>
        <a:graphic>
          <a:graphicData uri="http://schemas.openxmlformats.org/presentationml/2006/ole">
            <mc:AlternateContent xmlns:mc="http://schemas.openxmlformats.org/markup-compatibility/2006">
              <mc:Choice xmlns:v="urn:schemas-microsoft-com:vml" Requires="v">
                <p:oleObj spid="_x0000_s15404" name="Equation" r:id="rId3" imgW="3937000" imgH="482600" progId="Equation.DSMT4">
                  <p:embed/>
                </p:oleObj>
              </mc:Choice>
              <mc:Fallback>
                <p:oleObj name="Equation" r:id="rId3" imgW="3937000" imgH="482600" progId="Equation.DSMT4">
                  <p:embed/>
                  <p:pic>
                    <p:nvPicPr>
                      <p:cNvPr id="522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3" y="2487836"/>
                        <a:ext cx="7638609"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考虑乱序的情况</a:t>
            </a:r>
          </a:p>
        </p:txBody>
      </p:sp>
      <p:sp>
        <p:nvSpPr>
          <p:cNvPr id="3" name="内容占位符 2"/>
          <p:cNvSpPr>
            <a:spLocks noGrp="1"/>
          </p:cNvSpPr>
          <p:nvPr>
            <p:ph idx="1"/>
          </p:nvPr>
        </p:nvSpPr>
        <p:spPr>
          <a:xfrm>
            <a:off x="1981200" y="1600200"/>
            <a:ext cx="8229600" cy="2836912"/>
          </a:xfrm>
        </p:spPr>
        <p:txBody>
          <a:bodyPr/>
          <a:lstStyle/>
          <a:p>
            <a:r>
              <a:rPr lang="zh-CN" altLang="zh-CN" dirty="0"/>
              <a:t>之前考虑的处理器都是顺序执行的，这里我们考虑乱序执行的情况。乱序执行的特点：即使当前的指令因存储延迟而停顿，后面的指令还是能够继续执行。</a:t>
            </a:r>
          </a:p>
          <a:p>
            <a:r>
              <a:rPr lang="zh-CN" altLang="zh-CN" dirty="0"/>
              <a:t>此处，我们就需要对之前的公式进行修正：</a:t>
            </a:r>
          </a:p>
          <a:p>
            <a:endParaRPr lang="zh-CN" altLang="en-US" dirty="0"/>
          </a:p>
        </p:txBody>
      </p:sp>
      <p:sp>
        <p:nvSpPr>
          <p:cNvPr id="532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49" name="Object 1"/>
          <p:cNvGraphicFramePr>
            <a:graphicFrameLocks noChangeAspect="1"/>
          </p:cNvGraphicFramePr>
          <p:nvPr/>
        </p:nvGraphicFramePr>
        <p:xfrm>
          <a:off x="2495600" y="4509120"/>
          <a:ext cx="7135338" cy="720080"/>
        </p:xfrm>
        <a:graphic>
          <a:graphicData uri="http://schemas.openxmlformats.org/presentationml/2006/ole">
            <mc:AlternateContent xmlns:mc="http://schemas.openxmlformats.org/markup-compatibility/2006">
              <mc:Choice xmlns:v="urn:schemas-microsoft-com:vml" Requires="v">
                <p:oleObj spid="_x0000_s16428" name="Equation" r:id="rId3" imgW="4152900" imgH="419100" progId="Equation.DSMT4">
                  <p:embed/>
                </p:oleObj>
              </mc:Choice>
              <mc:Fallback>
                <p:oleObj name="Equation" r:id="rId3" imgW="4152900" imgH="419100" progId="Equation.DSMT4">
                  <p:embed/>
                  <p:pic>
                    <p:nvPicPr>
                      <p:cNvPr id="5324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4509120"/>
                        <a:ext cx="713533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495300"/>
            <a:ext cx="8915400" cy="5886028"/>
          </a:xfrm>
        </p:spPr>
        <p:txBody>
          <a:bodyPr>
            <a:normAutofit fontScale="62500" lnSpcReduction="20000"/>
          </a:bodyPr>
          <a:lstStyle/>
          <a:p>
            <a:pPr>
              <a:lnSpc>
                <a:spcPct val="170000"/>
              </a:lnSpc>
            </a:pPr>
            <a:r>
              <a:rPr lang="zh-CN" altLang="zh-CN" sz="3300" dirty="0"/>
              <a:t>重复之前的例子，假设现在的缺失代价为</a:t>
            </a:r>
            <a:r>
              <a:rPr lang="en-US" altLang="zh-CN" sz="3300" dirty="0"/>
              <a:t>75ns</a:t>
            </a:r>
            <a:r>
              <a:rPr lang="zh-CN" altLang="zh-CN" sz="3300" dirty="0"/>
              <a:t>，并且其中</a:t>
            </a:r>
            <a:r>
              <a:rPr lang="en-US" altLang="zh-CN" sz="3300" dirty="0"/>
              <a:t>30%</a:t>
            </a:r>
            <a:r>
              <a:rPr lang="zh-CN" altLang="zh-CN" sz="3300" dirty="0"/>
              <a:t>是重叠的，也就是说平均</a:t>
            </a:r>
            <a:r>
              <a:rPr lang="en-US" altLang="zh-CN" sz="3300" dirty="0"/>
              <a:t>CPU</a:t>
            </a:r>
            <a:r>
              <a:rPr lang="zh-CN" altLang="zh-CN" sz="3300" dirty="0"/>
              <a:t>存储器停顿时间现在为</a:t>
            </a:r>
            <a:r>
              <a:rPr lang="en-US" altLang="zh-CN" sz="3300" dirty="0"/>
              <a:t>52.5ns</a:t>
            </a:r>
            <a:r>
              <a:rPr lang="zh-CN" altLang="zh-CN" sz="3300" dirty="0"/>
              <a:t>。</a:t>
            </a:r>
          </a:p>
          <a:p>
            <a:pPr>
              <a:lnSpc>
                <a:spcPct val="170000"/>
              </a:lnSpc>
            </a:pPr>
            <a:r>
              <a:rPr lang="zh-CN" altLang="zh-CN" sz="3300" dirty="0"/>
              <a:t>乱序处理器</a:t>
            </a:r>
            <a:r>
              <a:rPr lang="en-US" altLang="zh-CN" sz="3300" dirty="0"/>
              <a:t>(OOO)</a:t>
            </a:r>
            <a:r>
              <a:rPr lang="zh-CN" altLang="zh-CN" sz="3300" dirty="0"/>
              <a:t>的处理器的平均存储访问时间是：</a:t>
            </a:r>
            <a:endParaRPr lang="en-US" altLang="zh-CN" sz="3300" dirty="0"/>
          </a:p>
          <a:p>
            <a:pPr>
              <a:lnSpc>
                <a:spcPct val="170000"/>
              </a:lnSpc>
            </a:pPr>
            <a:endParaRPr lang="zh-CN" altLang="zh-CN" dirty="0"/>
          </a:p>
          <a:p>
            <a:pPr>
              <a:lnSpc>
                <a:spcPct val="170000"/>
              </a:lnSpc>
            </a:pPr>
            <a:endParaRPr lang="en-US" altLang="zh-CN" dirty="0"/>
          </a:p>
          <a:p>
            <a:pPr>
              <a:lnSpc>
                <a:spcPct val="170000"/>
              </a:lnSpc>
            </a:pPr>
            <a:r>
              <a:rPr lang="en-US" altLang="zh-CN" sz="3600" dirty="0"/>
              <a:t>OOO</a:t>
            </a:r>
            <a:r>
              <a:rPr lang="zh-CN" altLang="zh-CN" sz="3600" dirty="0"/>
              <a:t>处理器的性能为：</a:t>
            </a:r>
            <a:endParaRPr lang="en-US" altLang="zh-CN" sz="3600" dirty="0"/>
          </a:p>
          <a:p>
            <a:pPr>
              <a:lnSpc>
                <a:spcPct val="170000"/>
              </a:lnSpc>
            </a:pPr>
            <a:endParaRPr lang="zh-CN" altLang="zh-CN" dirty="0"/>
          </a:p>
          <a:p>
            <a:pPr>
              <a:lnSpc>
                <a:spcPct val="170000"/>
              </a:lnSpc>
            </a:pPr>
            <a:endParaRPr lang="en-US" altLang="zh-CN" dirty="0"/>
          </a:p>
          <a:p>
            <a:pPr>
              <a:lnSpc>
                <a:spcPct val="170000"/>
              </a:lnSpc>
            </a:pPr>
            <a:r>
              <a:rPr lang="zh-CN" altLang="zh-CN" sz="3800" dirty="0"/>
              <a:t>由此可见，乱序处理器因为能够重叠</a:t>
            </a:r>
            <a:r>
              <a:rPr lang="en-US" altLang="zh-CN" sz="3800" dirty="0"/>
              <a:t>30%</a:t>
            </a:r>
            <a:r>
              <a:rPr lang="zh-CN" altLang="zh-CN" sz="3800" dirty="0"/>
              <a:t>的缺失代价，速度能快一点。</a:t>
            </a:r>
            <a:endParaRPr lang="zh-CN" altLang="en-US" sz="3800" dirty="0"/>
          </a:p>
        </p:txBody>
      </p:sp>
      <p:sp>
        <p:nvSpPr>
          <p:cNvPr id="5427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3" name="Object 1"/>
          <p:cNvGraphicFramePr>
            <a:graphicFrameLocks noChangeAspect="1"/>
          </p:cNvGraphicFramePr>
          <p:nvPr>
            <p:extLst>
              <p:ext uri="{D42A27DB-BD31-4B8C-83A1-F6EECF244321}">
                <p14:modId xmlns:p14="http://schemas.microsoft.com/office/powerpoint/2010/main" val="4029635313"/>
              </p:ext>
            </p:extLst>
          </p:nvPr>
        </p:nvGraphicFramePr>
        <p:xfrm>
          <a:off x="1981200" y="2500238"/>
          <a:ext cx="7102869" cy="432048"/>
        </p:xfrm>
        <a:graphic>
          <a:graphicData uri="http://schemas.openxmlformats.org/presentationml/2006/ole">
            <mc:AlternateContent xmlns:mc="http://schemas.openxmlformats.org/markup-compatibility/2006">
              <mc:Choice xmlns:v="urn:schemas-microsoft-com:vml" Requires="v">
                <p:oleObj spid="_x0000_s17494" name="Equation" r:id="rId3" imgW="3911400" imgH="241200" progId="Equation.DSMT4">
                  <p:embed/>
                </p:oleObj>
              </mc:Choice>
              <mc:Fallback>
                <p:oleObj name="Equation" r:id="rId3" imgW="3911400" imgH="241200" progId="Equation.DSMT4">
                  <p:embed/>
                  <p:pic>
                    <p:nvPicPr>
                      <p:cNvPr id="5427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00238"/>
                        <a:ext cx="710286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5" name="Object 3"/>
          <p:cNvGraphicFramePr>
            <a:graphicFrameLocks noChangeAspect="1"/>
          </p:cNvGraphicFramePr>
          <p:nvPr>
            <p:extLst>
              <p:ext uri="{D42A27DB-BD31-4B8C-83A1-F6EECF244321}">
                <p14:modId xmlns:p14="http://schemas.microsoft.com/office/powerpoint/2010/main" val="2861883674"/>
              </p:ext>
            </p:extLst>
          </p:nvPr>
        </p:nvGraphicFramePr>
        <p:xfrm>
          <a:off x="2099556" y="4296767"/>
          <a:ext cx="7992888" cy="360040"/>
        </p:xfrm>
        <a:graphic>
          <a:graphicData uri="http://schemas.openxmlformats.org/presentationml/2006/ole">
            <mc:AlternateContent xmlns:mc="http://schemas.openxmlformats.org/markup-compatibility/2006">
              <mc:Choice xmlns:v="urn:schemas-microsoft-com:vml" Requires="v">
                <p:oleObj spid="_x0000_s17495" name="Equation" r:id="rId5" imgW="5283200" imgH="241300" progId="Equation.DSMT4">
                  <p:embed/>
                </p:oleObj>
              </mc:Choice>
              <mc:Fallback>
                <p:oleObj name="Equation" r:id="rId5" imgW="5283200" imgH="241300" progId="Equation.DSMT4">
                  <p:embed/>
                  <p:pic>
                    <p:nvPicPr>
                      <p:cNvPr id="542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9556" y="4296767"/>
                        <a:ext cx="799288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4" y="393108"/>
            <a:ext cx="3816096" cy="359073"/>
          </a:xfrm>
          <a:prstGeom prst="rect">
            <a:avLst/>
          </a:prstGeom>
        </p:spPr>
        <p:txBody>
          <a:bodyPr vert="horz" wrap="square" lIns="0" tIns="0" rIns="0" bIns="0" rtlCol="0" anchor="ctr">
            <a:spAutoFit/>
          </a:bodyPr>
          <a:lstStyle/>
          <a:p>
            <a:pPr marL="12701">
              <a:lnSpc>
                <a:spcPts val="2835"/>
              </a:lnSpc>
            </a:pPr>
            <a:r>
              <a:rPr sz="2800" b="1" dirty="0" err="1">
                <a:solidFill>
                  <a:srgbClr val="C00000"/>
                </a:solidFill>
                <a:latin typeface="微软雅黑" panose="020B0503020204020204" pitchFamily="34" charset="-122"/>
                <a:ea typeface="微软雅黑" panose="020B0503020204020204" pitchFamily="34" charset="-122"/>
                <a:cs typeface="黑体"/>
              </a:rPr>
              <a:t>CACHE的替换策略</a:t>
            </a:r>
            <a:endParaRPr sz="2800" b="1" dirty="0">
              <a:solidFill>
                <a:srgbClr val="C00000"/>
              </a:solidFill>
              <a:latin typeface="微软雅黑" panose="020B0503020204020204" pitchFamily="34" charset="-122"/>
              <a:ea typeface="微软雅黑" panose="020B0503020204020204" pitchFamily="34" charset="-122"/>
              <a:cs typeface="黑体"/>
            </a:endParaRPr>
          </a:p>
        </p:txBody>
      </p:sp>
      <p:sp>
        <p:nvSpPr>
          <p:cNvPr id="3" name="object 3"/>
          <p:cNvSpPr/>
          <p:nvPr/>
        </p:nvSpPr>
        <p:spPr>
          <a:xfrm>
            <a:off x="2526791" y="1787652"/>
            <a:ext cx="519684" cy="5288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15767" y="1748027"/>
            <a:ext cx="1112520" cy="56997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26791" y="2427733"/>
            <a:ext cx="519684" cy="528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715767" y="2388107"/>
            <a:ext cx="1112520" cy="56997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526791" y="4439412"/>
            <a:ext cx="519684" cy="52882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715767" y="4399788"/>
            <a:ext cx="1368552" cy="569976"/>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2186127" y="1113409"/>
            <a:ext cx="7877175" cy="4208844"/>
          </a:xfrm>
          <a:prstGeom prst="rect">
            <a:avLst/>
          </a:prstGeom>
        </p:spPr>
        <p:txBody>
          <a:bodyPr vert="horz" wrap="square" lIns="0" tIns="0" rIns="0" bIns="0" rtlCol="0">
            <a:spAutoFit/>
          </a:bodyPr>
          <a:lstStyle/>
          <a:p>
            <a:pPr marR="1944407" algn="ctr"/>
            <a:r>
              <a:rPr sz="2400" spc="15" dirty="0">
                <a:solidFill>
                  <a:srgbClr val="FF0000"/>
                </a:solidFill>
                <a:latin typeface="Wingdings"/>
                <a:cs typeface="Wingdings"/>
              </a:rPr>
              <a:t></a:t>
            </a:r>
            <a:r>
              <a:rPr sz="2400" b="1" spc="15" dirty="0">
                <a:latin typeface="宋体"/>
                <a:cs typeface="宋体"/>
              </a:rPr>
              <a:t>先进先出法</a:t>
            </a:r>
            <a:r>
              <a:rPr sz="2400" b="1" spc="-620" dirty="0">
                <a:latin typeface="宋体"/>
                <a:cs typeface="宋体"/>
              </a:rPr>
              <a:t> </a:t>
            </a:r>
            <a:r>
              <a:rPr sz="2400" b="1" dirty="0">
                <a:latin typeface="黑体"/>
                <a:cs typeface="黑体"/>
              </a:rPr>
              <a:t>FIFO（First-In-First-Out）</a:t>
            </a:r>
            <a:endParaRPr sz="2400">
              <a:latin typeface="黑体"/>
              <a:cs typeface="黑体"/>
            </a:endParaRPr>
          </a:p>
          <a:p>
            <a:pPr>
              <a:spcBef>
                <a:spcPts val="20"/>
              </a:spcBef>
            </a:pPr>
            <a:endParaRPr sz="2450">
              <a:latin typeface="Times New Roman"/>
              <a:cs typeface="Times New Roman"/>
            </a:endParaRPr>
          </a:p>
          <a:p>
            <a:pPr marL="487690"/>
            <a:r>
              <a:rPr sz="2000" dirty="0">
                <a:solidFill>
                  <a:srgbClr val="001ADC"/>
                </a:solidFill>
                <a:latin typeface="Wingdings"/>
                <a:cs typeface="Wingdings"/>
              </a:rPr>
              <a:t></a:t>
            </a:r>
            <a:r>
              <a:rPr sz="2000" b="1" dirty="0">
                <a:latin typeface="黑体"/>
                <a:cs typeface="黑体"/>
              </a:rPr>
              <a:t>原则：</a:t>
            </a:r>
            <a:r>
              <a:rPr sz="2000" b="1" dirty="0">
                <a:latin typeface="华文细黑"/>
                <a:cs typeface="华文细黑"/>
              </a:rPr>
              <a:t>总是将最先调入Cache的块替换出去</a:t>
            </a:r>
            <a:endParaRPr sz="2000">
              <a:latin typeface="华文细黑"/>
              <a:cs typeface="华文细黑"/>
            </a:endParaRPr>
          </a:p>
          <a:p>
            <a:pPr marL="681368" marR="5080" indent="-193679" algn="just">
              <a:lnSpc>
                <a:spcPct val="150000"/>
              </a:lnSpc>
              <a:spcBef>
                <a:spcPts val="1440"/>
              </a:spcBef>
            </a:pPr>
            <a:r>
              <a:rPr sz="2000" spc="-10" dirty="0">
                <a:solidFill>
                  <a:srgbClr val="001ADC"/>
                </a:solidFill>
                <a:latin typeface="Wingdings"/>
                <a:cs typeface="Wingdings"/>
              </a:rPr>
              <a:t></a:t>
            </a:r>
            <a:r>
              <a:rPr sz="2000" b="1" spc="10" dirty="0">
                <a:latin typeface="黑体"/>
                <a:cs typeface="黑体"/>
              </a:rPr>
              <a:t>方法</a:t>
            </a:r>
            <a:r>
              <a:rPr sz="2000" b="1" dirty="0">
                <a:latin typeface="黑体"/>
                <a:cs typeface="黑体"/>
              </a:rPr>
              <a:t>：</a:t>
            </a:r>
            <a:r>
              <a:rPr sz="2000" b="1" dirty="0">
                <a:latin typeface="华文细黑"/>
                <a:cs typeface="华文细黑"/>
              </a:rPr>
              <a:t>例</a:t>
            </a:r>
            <a:r>
              <a:rPr sz="2000" b="1" spc="-15" dirty="0">
                <a:latin typeface="华文细黑"/>
                <a:cs typeface="华文细黑"/>
              </a:rPr>
              <a:t>如</a:t>
            </a:r>
            <a:r>
              <a:rPr sz="2000" b="1" spc="5" dirty="0">
                <a:latin typeface="华文细黑"/>
                <a:cs typeface="华文细黑"/>
              </a:rPr>
              <a:t>S</a:t>
            </a:r>
            <a:r>
              <a:rPr sz="2000" b="1" spc="-5" dirty="0">
                <a:latin typeface="华文细黑"/>
                <a:cs typeface="华文细黑"/>
              </a:rPr>
              <a:t>o</a:t>
            </a:r>
            <a:r>
              <a:rPr sz="2000" b="1" spc="-15" dirty="0">
                <a:latin typeface="华文细黑"/>
                <a:cs typeface="华文细黑"/>
              </a:rPr>
              <a:t>l</a:t>
            </a:r>
            <a:r>
              <a:rPr sz="2000" b="1" dirty="0">
                <a:latin typeface="华文细黑"/>
                <a:cs typeface="华文细黑"/>
              </a:rPr>
              <a:t>a</a:t>
            </a:r>
            <a:r>
              <a:rPr sz="2000" b="1" spc="-5" dirty="0">
                <a:latin typeface="华文细黑"/>
                <a:cs typeface="华文细黑"/>
              </a:rPr>
              <a:t>r</a:t>
            </a:r>
            <a:r>
              <a:rPr sz="2000" b="1" dirty="0">
                <a:latin typeface="华文细黑"/>
                <a:cs typeface="华文细黑"/>
              </a:rPr>
              <a:t>－</a:t>
            </a:r>
            <a:r>
              <a:rPr sz="2000" b="1" spc="-10" dirty="0">
                <a:latin typeface="华文细黑"/>
                <a:cs typeface="华文细黑"/>
              </a:rPr>
              <a:t>1</a:t>
            </a:r>
            <a:r>
              <a:rPr sz="2000" b="1" dirty="0">
                <a:latin typeface="华文细黑"/>
                <a:cs typeface="华文细黑"/>
              </a:rPr>
              <a:t>6/65机C</a:t>
            </a:r>
            <a:r>
              <a:rPr sz="2000" b="1" spc="-10" dirty="0">
                <a:latin typeface="华文细黑"/>
                <a:cs typeface="华文细黑"/>
              </a:rPr>
              <a:t>a</a:t>
            </a:r>
            <a:r>
              <a:rPr sz="2000" b="1" dirty="0">
                <a:latin typeface="华文细黑"/>
                <a:cs typeface="华文细黑"/>
              </a:rPr>
              <a:t>ch</a:t>
            </a:r>
            <a:r>
              <a:rPr sz="2000" b="1" spc="5" dirty="0">
                <a:latin typeface="华文细黑"/>
                <a:cs typeface="华文细黑"/>
              </a:rPr>
              <a:t>e</a:t>
            </a:r>
            <a:r>
              <a:rPr sz="2000" b="1" dirty="0">
                <a:latin typeface="华文细黑"/>
                <a:cs typeface="华文细黑"/>
              </a:rPr>
              <a:t>采</a:t>
            </a:r>
            <a:r>
              <a:rPr sz="2000" b="1" spc="-15" dirty="0">
                <a:latin typeface="华文细黑"/>
                <a:cs typeface="华文细黑"/>
              </a:rPr>
              <a:t>用</a:t>
            </a:r>
            <a:r>
              <a:rPr sz="2000" b="1" dirty="0">
                <a:latin typeface="华文细黑"/>
                <a:cs typeface="华文细黑"/>
              </a:rPr>
              <a:t>组相</a:t>
            </a:r>
            <a:r>
              <a:rPr sz="2000" b="1" spc="-15" dirty="0">
                <a:latin typeface="华文细黑"/>
                <a:cs typeface="华文细黑"/>
              </a:rPr>
              <a:t>联</a:t>
            </a:r>
            <a:r>
              <a:rPr sz="2000" b="1" dirty="0">
                <a:latin typeface="华文细黑"/>
                <a:cs typeface="华文细黑"/>
              </a:rPr>
              <a:t>方式</a:t>
            </a:r>
            <a:r>
              <a:rPr sz="2000" b="1" spc="-15" dirty="0">
                <a:latin typeface="华文细黑"/>
                <a:cs typeface="华文细黑"/>
              </a:rPr>
              <a:t>，</a:t>
            </a:r>
            <a:r>
              <a:rPr sz="2000" b="1" dirty="0">
                <a:latin typeface="华文细黑"/>
                <a:cs typeface="华文细黑"/>
              </a:rPr>
              <a:t>每组</a:t>
            </a:r>
            <a:r>
              <a:rPr sz="2000" b="1" spc="-10" dirty="0">
                <a:latin typeface="华文细黑"/>
                <a:cs typeface="华文细黑"/>
              </a:rPr>
              <a:t>4</a:t>
            </a:r>
            <a:r>
              <a:rPr sz="2000" b="1" dirty="0">
                <a:latin typeface="华文细黑"/>
                <a:cs typeface="华文细黑"/>
              </a:rPr>
              <a:t>块，</a:t>
            </a:r>
            <a:r>
              <a:rPr sz="2000" b="1" spc="5" dirty="0">
                <a:latin typeface="华文细黑"/>
                <a:cs typeface="华文细黑"/>
              </a:rPr>
              <a:t>每块</a:t>
            </a:r>
            <a:r>
              <a:rPr sz="2000" b="1" dirty="0">
                <a:latin typeface="华文细黑"/>
                <a:cs typeface="华文细黑"/>
              </a:rPr>
              <a:t>都设</a:t>
            </a:r>
            <a:r>
              <a:rPr sz="2000" b="1" spc="-20" dirty="0">
                <a:latin typeface="华文细黑"/>
                <a:cs typeface="华文细黑"/>
              </a:rPr>
              <a:t>定</a:t>
            </a:r>
            <a:r>
              <a:rPr sz="2000" b="1" dirty="0">
                <a:latin typeface="华文细黑"/>
                <a:cs typeface="华文细黑"/>
              </a:rPr>
              <a:t>一个</a:t>
            </a:r>
            <a:r>
              <a:rPr sz="2000" b="1" spc="-20" dirty="0">
                <a:latin typeface="华文细黑"/>
                <a:cs typeface="华文细黑"/>
              </a:rPr>
              <a:t>两</a:t>
            </a:r>
            <a:r>
              <a:rPr sz="2000" b="1" dirty="0">
                <a:latin typeface="华文细黑"/>
                <a:cs typeface="华文细黑"/>
              </a:rPr>
              <a:t>位的</a:t>
            </a:r>
            <a:r>
              <a:rPr sz="2000" b="1" spc="-20" dirty="0">
                <a:latin typeface="华文细黑"/>
                <a:cs typeface="华文细黑"/>
              </a:rPr>
              <a:t>计</a:t>
            </a:r>
            <a:r>
              <a:rPr sz="2000" b="1" dirty="0">
                <a:latin typeface="华文细黑"/>
                <a:cs typeface="华文细黑"/>
              </a:rPr>
              <a:t>数器。</a:t>
            </a:r>
            <a:r>
              <a:rPr sz="2000" b="1" spc="-45" dirty="0">
                <a:latin typeface="华文细黑"/>
                <a:cs typeface="华文细黑"/>
              </a:rPr>
              <a:t> </a:t>
            </a:r>
            <a:r>
              <a:rPr sz="2000" b="1" spc="5" dirty="0">
                <a:latin typeface="华文细黑"/>
                <a:cs typeface="华文细黑"/>
              </a:rPr>
              <a:t>当某</a:t>
            </a:r>
            <a:r>
              <a:rPr sz="2000" b="1" dirty="0">
                <a:latin typeface="华文细黑"/>
                <a:cs typeface="华文细黑"/>
              </a:rPr>
              <a:t>块被</a:t>
            </a:r>
            <a:r>
              <a:rPr sz="2000" b="1" spc="-20" dirty="0">
                <a:latin typeface="华文细黑"/>
                <a:cs typeface="华文细黑"/>
              </a:rPr>
              <a:t>装</a:t>
            </a:r>
            <a:r>
              <a:rPr sz="2000" b="1" dirty="0">
                <a:latin typeface="华文细黑"/>
                <a:cs typeface="华文细黑"/>
              </a:rPr>
              <a:t>入或</a:t>
            </a:r>
            <a:r>
              <a:rPr sz="2000" b="1" spc="-20" dirty="0">
                <a:latin typeface="华文细黑"/>
                <a:cs typeface="华文细黑"/>
              </a:rPr>
              <a:t>被</a:t>
            </a:r>
            <a:r>
              <a:rPr sz="2000" b="1" dirty="0">
                <a:latin typeface="华文细黑"/>
                <a:cs typeface="华文细黑"/>
              </a:rPr>
              <a:t>替换</a:t>
            </a:r>
            <a:r>
              <a:rPr sz="2000" b="1" spc="-20" dirty="0">
                <a:latin typeface="华文细黑"/>
                <a:cs typeface="华文细黑"/>
              </a:rPr>
              <a:t>时</a:t>
            </a:r>
            <a:r>
              <a:rPr sz="2000" b="1" dirty="0">
                <a:latin typeface="华文细黑"/>
                <a:cs typeface="华文细黑"/>
              </a:rPr>
              <a:t>该块的</a:t>
            </a:r>
            <a:r>
              <a:rPr sz="2000" b="1" spc="10" dirty="0">
                <a:latin typeface="华文细黑"/>
                <a:cs typeface="华文细黑"/>
              </a:rPr>
              <a:t>计数</a:t>
            </a:r>
            <a:r>
              <a:rPr sz="2000" b="1" dirty="0">
                <a:latin typeface="华文细黑"/>
                <a:cs typeface="华文细黑"/>
              </a:rPr>
              <a:t>器清</a:t>
            </a:r>
            <a:r>
              <a:rPr sz="2000" b="1" spc="-10" dirty="0">
                <a:latin typeface="华文细黑"/>
                <a:cs typeface="华文细黑"/>
              </a:rPr>
              <a:t>为</a:t>
            </a:r>
            <a:r>
              <a:rPr sz="2000" b="1" spc="5" dirty="0">
                <a:latin typeface="华文细黑"/>
                <a:cs typeface="华文细黑"/>
              </a:rPr>
              <a:t>0</a:t>
            </a:r>
            <a:r>
              <a:rPr sz="2000" b="1" dirty="0">
                <a:latin typeface="华文细黑"/>
                <a:cs typeface="华文细黑"/>
              </a:rPr>
              <a:t>，</a:t>
            </a:r>
            <a:r>
              <a:rPr sz="2000" b="1" spc="-15" dirty="0">
                <a:latin typeface="华文细黑"/>
                <a:cs typeface="华文细黑"/>
              </a:rPr>
              <a:t>而</a:t>
            </a:r>
            <a:r>
              <a:rPr sz="2000" b="1" dirty="0">
                <a:latin typeface="华文细黑"/>
                <a:cs typeface="华文细黑"/>
              </a:rPr>
              <a:t>同组</a:t>
            </a:r>
            <a:r>
              <a:rPr sz="2000" b="1" spc="-15" dirty="0">
                <a:latin typeface="华文细黑"/>
                <a:cs typeface="华文细黑"/>
              </a:rPr>
              <a:t>的</a:t>
            </a:r>
            <a:r>
              <a:rPr sz="2000" b="1" dirty="0">
                <a:latin typeface="华文细黑"/>
                <a:cs typeface="华文细黑"/>
              </a:rPr>
              <a:t>其它</a:t>
            </a:r>
            <a:r>
              <a:rPr sz="2000" b="1" spc="-15" dirty="0">
                <a:latin typeface="华文细黑"/>
                <a:cs typeface="华文细黑"/>
              </a:rPr>
              <a:t>各</a:t>
            </a:r>
            <a:r>
              <a:rPr sz="2000" b="1" dirty="0">
                <a:latin typeface="华文细黑"/>
                <a:cs typeface="华文细黑"/>
              </a:rPr>
              <a:t>块的</a:t>
            </a:r>
            <a:r>
              <a:rPr sz="2000" b="1" spc="-15" dirty="0">
                <a:latin typeface="华文细黑"/>
                <a:cs typeface="华文细黑"/>
              </a:rPr>
              <a:t>计</a:t>
            </a:r>
            <a:r>
              <a:rPr sz="2000" b="1" dirty="0">
                <a:latin typeface="华文细黑"/>
                <a:cs typeface="华文细黑"/>
              </a:rPr>
              <a:t>数器</a:t>
            </a:r>
            <a:r>
              <a:rPr sz="2000" b="1" spc="-15" dirty="0">
                <a:latin typeface="华文细黑"/>
                <a:cs typeface="华文细黑"/>
              </a:rPr>
              <a:t>均</a:t>
            </a:r>
            <a:r>
              <a:rPr sz="2000" b="1" spc="5" dirty="0">
                <a:latin typeface="华文细黑"/>
                <a:cs typeface="华文细黑"/>
              </a:rPr>
              <a:t>加1</a:t>
            </a:r>
            <a:r>
              <a:rPr sz="2000" b="1" spc="-15" dirty="0">
                <a:latin typeface="华文细黑"/>
                <a:cs typeface="华文细黑"/>
              </a:rPr>
              <a:t>，</a:t>
            </a:r>
            <a:r>
              <a:rPr sz="2000" b="1" dirty="0">
                <a:latin typeface="华文细黑"/>
                <a:cs typeface="华文细黑"/>
              </a:rPr>
              <a:t>当需</a:t>
            </a:r>
            <a:r>
              <a:rPr sz="2000" b="1" spc="-15" dirty="0">
                <a:latin typeface="华文细黑"/>
                <a:cs typeface="华文细黑"/>
              </a:rPr>
              <a:t>要</a:t>
            </a:r>
            <a:r>
              <a:rPr sz="2000" b="1" dirty="0">
                <a:latin typeface="华文细黑"/>
                <a:cs typeface="华文细黑"/>
              </a:rPr>
              <a:t>替换时</a:t>
            </a:r>
            <a:r>
              <a:rPr sz="2000" b="1" spc="10" dirty="0">
                <a:latin typeface="华文细黑"/>
                <a:cs typeface="华文细黑"/>
              </a:rPr>
              <a:t>就选</a:t>
            </a:r>
            <a:r>
              <a:rPr sz="2000" b="1" dirty="0">
                <a:latin typeface="华文细黑"/>
                <a:cs typeface="华文细黑"/>
              </a:rPr>
              <a:t>择计</a:t>
            </a:r>
            <a:r>
              <a:rPr sz="2000" b="1" spc="-15" dirty="0">
                <a:latin typeface="华文细黑"/>
                <a:cs typeface="华文细黑"/>
              </a:rPr>
              <a:t>数</a:t>
            </a:r>
            <a:r>
              <a:rPr sz="2000" b="1" dirty="0">
                <a:latin typeface="华文细黑"/>
                <a:cs typeface="华文细黑"/>
              </a:rPr>
              <a:t>值最</a:t>
            </a:r>
            <a:r>
              <a:rPr sz="2000" b="1" spc="-15" dirty="0">
                <a:latin typeface="华文细黑"/>
                <a:cs typeface="华文细黑"/>
              </a:rPr>
              <a:t>大</a:t>
            </a:r>
            <a:r>
              <a:rPr sz="2000" b="1" dirty="0">
                <a:latin typeface="华文细黑"/>
                <a:cs typeface="华文细黑"/>
              </a:rPr>
              <a:t>的块</a:t>
            </a:r>
            <a:r>
              <a:rPr sz="2000" b="1" spc="-15" dirty="0">
                <a:latin typeface="华文细黑"/>
                <a:cs typeface="华文细黑"/>
              </a:rPr>
              <a:t>来</a:t>
            </a:r>
            <a:r>
              <a:rPr sz="2000" b="1" dirty="0">
                <a:latin typeface="华文细黑"/>
                <a:cs typeface="华文细黑"/>
              </a:rPr>
              <a:t>替换</a:t>
            </a:r>
            <a:r>
              <a:rPr sz="2000" b="1" spc="-15" dirty="0">
                <a:latin typeface="华文细黑"/>
                <a:cs typeface="华文细黑"/>
              </a:rPr>
              <a:t>掉</a:t>
            </a:r>
            <a:r>
              <a:rPr sz="2000" b="1" dirty="0">
                <a:latin typeface="华文细黑"/>
                <a:cs typeface="华文细黑"/>
              </a:rPr>
              <a:t>。</a:t>
            </a:r>
            <a:endParaRPr sz="2000">
              <a:latin typeface="华文细黑"/>
              <a:cs typeface="华文细黑"/>
            </a:endParaRPr>
          </a:p>
          <a:p>
            <a:pPr>
              <a:spcBef>
                <a:spcPts val="50"/>
              </a:spcBef>
            </a:pPr>
            <a:endParaRPr sz="2250">
              <a:latin typeface="Times New Roman"/>
              <a:cs typeface="Times New Roman"/>
            </a:endParaRPr>
          </a:p>
          <a:p>
            <a:pPr marL="487690">
              <a:spcBef>
                <a:spcPts val="5"/>
              </a:spcBef>
            </a:pPr>
            <a:r>
              <a:rPr sz="2000" dirty="0">
                <a:solidFill>
                  <a:srgbClr val="001ADC"/>
                </a:solidFill>
                <a:latin typeface="Wingdings"/>
                <a:cs typeface="Wingdings"/>
              </a:rPr>
              <a:t></a:t>
            </a:r>
            <a:r>
              <a:rPr sz="2000" b="1" dirty="0">
                <a:latin typeface="黑体"/>
                <a:cs typeface="黑体"/>
              </a:rPr>
              <a:t>优缺点：</a:t>
            </a:r>
            <a:r>
              <a:rPr sz="2000" b="1" dirty="0">
                <a:latin typeface="华文细黑"/>
                <a:cs typeface="华文细黑"/>
              </a:rPr>
              <a:t>实现容易，开销小，可能会把一些较早进入Cache、</a:t>
            </a:r>
            <a:endParaRPr sz="2000">
              <a:latin typeface="华文细黑"/>
              <a:cs typeface="华文细黑"/>
            </a:endParaRPr>
          </a:p>
          <a:p>
            <a:pPr marR="1929167" algn="ctr">
              <a:spcBef>
                <a:spcPts val="1200"/>
              </a:spcBef>
            </a:pPr>
            <a:r>
              <a:rPr sz="2000" b="1" spc="-5" dirty="0">
                <a:latin typeface="华文细黑"/>
                <a:cs typeface="华文细黑"/>
              </a:rPr>
              <a:t>但经常使用的块（如循环程序）替换出去</a:t>
            </a:r>
            <a:endParaRPr sz="2000">
              <a:latin typeface="华文细黑"/>
              <a:cs typeface="华文细黑"/>
            </a:endParaRPr>
          </a:p>
        </p:txBody>
      </p:sp>
    </p:spTree>
    <p:extLst>
      <p:ext uri="{BB962C8B-B14F-4D97-AF65-F5344CB8AC3E}">
        <p14:creationId xmlns:p14="http://schemas.microsoft.com/office/powerpoint/2010/main" val="208466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4E0DB14-092C-443F-9C5B-08B48E8768A9}"/>
              </a:ext>
            </a:extLst>
          </p:cNvPr>
          <p:cNvSpPr>
            <a:spLocks noGrp="1" noChangeArrowheads="1"/>
          </p:cNvSpPr>
          <p:nvPr>
            <p:ph type="title" idx="4294967295"/>
          </p:nvPr>
        </p:nvSpPr>
        <p:spPr>
          <a:xfrm>
            <a:off x="2522539" y="735014"/>
            <a:ext cx="6002337" cy="115887"/>
          </a:xfrm>
        </p:spPr>
        <p:txBody>
          <a:bodyPr>
            <a:normAutofit fontScale="90000"/>
          </a:bodyPr>
          <a:lstStyle/>
          <a:p>
            <a:pPr eaLnBrk="1" hangingPunct="1"/>
            <a:r>
              <a:rPr lang="zh-CN" altLang="zh-CN">
                <a:ea typeface="宋体" panose="02010600030101010101" pitchFamily="2" charset="-122"/>
              </a:rPr>
              <a:t>例</a:t>
            </a:r>
          </a:p>
        </p:txBody>
      </p:sp>
      <p:sp>
        <p:nvSpPr>
          <p:cNvPr id="72707" name="Rectangle 3">
            <a:extLst>
              <a:ext uri="{FF2B5EF4-FFF2-40B4-BE49-F238E27FC236}">
                <a16:creationId xmlns:a16="http://schemas.microsoft.com/office/drawing/2014/main" id="{B7FC553C-A108-4573-AB41-5C815B08413D}"/>
              </a:ext>
            </a:extLst>
          </p:cNvPr>
          <p:cNvSpPr>
            <a:spLocks noGrp="1" noChangeArrowheads="1"/>
          </p:cNvSpPr>
          <p:nvPr>
            <p:ph type="body" idx="4294967295"/>
          </p:nvPr>
        </p:nvSpPr>
        <p:spPr>
          <a:xfrm>
            <a:off x="1409700" y="1333500"/>
            <a:ext cx="8763000" cy="5041900"/>
          </a:xfrm>
        </p:spPr>
        <p:txBody>
          <a:bodyPr/>
          <a:lstStyle/>
          <a:p>
            <a:pPr algn="just"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有一个“</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－主存”存储层次，主存共分</a:t>
            </a:r>
            <a:r>
              <a:rPr lang="en-US" altLang="zh-CN" sz="2400" dirty="0">
                <a:ea typeface="宋体" panose="02010600030101010101" pitchFamily="2" charset="-122"/>
              </a:rPr>
              <a:t>8</a:t>
            </a:r>
            <a:r>
              <a:rPr lang="zh-CN" altLang="en-US" sz="2400" dirty="0">
                <a:latin typeface="Times New Roman" panose="02020603050405020304" pitchFamily="18" charset="0"/>
                <a:ea typeface="宋体" panose="02010600030101010101" pitchFamily="2" charset="-122"/>
              </a:rPr>
              <a:t>个块</a:t>
            </a:r>
            <a:r>
              <a:rPr lang="en-US" altLang="zh-CN" sz="2400" dirty="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7)</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为</a:t>
            </a:r>
            <a:r>
              <a:rPr lang="en-US" altLang="zh-CN" sz="2400" dirty="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个块</a:t>
            </a:r>
            <a:r>
              <a:rPr lang="en-US" altLang="zh-CN" sz="2400" dirty="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，采用直接映射方式。</a:t>
            </a:r>
          </a:p>
          <a:p>
            <a:pPr algn="just"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 如下主存块地址流：</a:t>
            </a:r>
            <a:r>
              <a:rPr lang="en-US" altLang="zh-CN" sz="2400" dirty="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7</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6</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7</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，如主存中的内容一开始未装入</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中，请列出每次访问后，</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中各块的分配情况。</a:t>
            </a:r>
            <a:endParaRPr lang="zh-CN" altLang="en-US" sz="2400" dirty="0">
              <a:ea typeface="宋体" panose="02010600030101010101" pitchFamily="2" charset="-122"/>
            </a:endParaRPr>
          </a:p>
          <a:p>
            <a:pPr algn="just"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）指出块失效又发生块争用的时刻。</a:t>
            </a:r>
            <a:endParaRPr lang="zh-CN" altLang="en-US" sz="2400" dirty="0">
              <a:ea typeface="宋体" panose="02010600030101010101" pitchFamily="2" charset="-122"/>
            </a:endParaRPr>
          </a:p>
          <a:p>
            <a:pPr algn="just"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）求</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的命中率。</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2210746-D91B-4A41-85BA-CF0A9A5889DA}"/>
              </a:ext>
            </a:extLst>
          </p:cNvPr>
          <p:cNvSpPr>
            <a:spLocks noChangeArrowheads="1"/>
          </p:cNvSpPr>
          <p:nvPr/>
        </p:nvSpPr>
        <p:spPr bwMode="auto">
          <a:xfrm>
            <a:off x="3562350" y="2428876"/>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endParaRPr lang="zh-CN" altLang="en-US"/>
          </a:p>
        </p:txBody>
      </p:sp>
      <p:graphicFrame>
        <p:nvGraphicFramePr>
          <p:cNvPr id="73731" name="Object 3">
            <a:extLst>
              <a:ext uri="{FF2B5EF4-FFF2-40B4-BE49-F238E27FC236}">
                <a16:creationId xmlns:a16="http://schemas.microsoft.com/office/drawing/2014/main" id="{BCC39654-5CF3-426B-900C-E6D789D4BAC5}"/>
              </a:ext>
            </a:extLst>
          </p:cNvPr>
          <p:cNvGraphicFramePr>
            <a:graphicFrameLocks noChangeAspect="1"/>
          </p:cNvGraphicFramePr>
          <p:nvPr>
            <p:extLst>
              <p:ext uri="{D42A27DB-BD31-4B8C-83A1-F6EECF244321}">
                <p14:modId xmlns:p14="http://schemas.microsoft.com/office/powerpoint/2010/main" val="3781156872"/>
              </p:ext>
            </p:extLst>
          </p:nvPr>
        </p:nvGraphicFramePr>
        <p:xfrm>
          <a:off x="1449388" y="1223963"/>
          <a:ext cx="9296400" cy="4032250"/>
        </p:xfrm>
        <a:graphic>
          <a:graphicData uri="http://schemas.openxmlformats.org/presentationml/2006/ole">
            <mc:AlternateContent xmlns:mc="http://schemas.openxmlformats.org/markup-compatibility/2006">
              <mc:Choice xmlns:v="urn:schemas-microsoft-com:vml" Requires="v">
                <p:oleObj spid="_x0000_s1079" name="Picture" r:id="rId3" imgW="5603760" imgH="2615400" progId="Word.Picture.8">
                  <p:embed/>
                </p:oleObj>
              </mc:Choice>
              <mc:Fallback>
                <p:oleObj name="Picture" r:id="rId3" imgW="5603760" imgH="2615400" progId="Word.Picture.8">
                  <p:embed/>
                  <p:pic>
                    <p:nvPicPr>
                      <p:cNvPr id="73731" name="Object 3">
                        <a:extLst>
                          <a:ext uri="{FF2B5EF4-FFF2-40B4-BE49-F238E27FC236}">
                            <a16:creationId xmlns:a16="http://schemas.microsoft.com/office/drawing/2014/main" id="{BCC39654-5CF3-426B-900C-E6D789D4BAC5}"/>
                          </a:ext>
                        </a:extLst>
                      </p:cNvPr>
                      <p:cNvPicPr>
                        <a:picLocks noChangeAspect="1" noChangeArrowheads="1"/>
                      </p:cNvPicPr>
                      <p:nvPr/>
                    </p:nvPicPr>
                    <p:blipFill>
                      <a:blip r:embed="rId4"/>
                      <a:srcRect r="9592" b="23564"/>
                      <a:stretch>
                        <a:fillRect/>
                      </a:stretch>
                    </p:blipFill>
                    <p:spPr bwMode="auto">
                      <a:xfrm>
                        <a:off x="1449388" y="1223963"/>
                        <a:ext cx="92964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3732" name="Text Box 4">
            <a:extLst>
              <a:ext uri="{FF2B5EF4-FFF2-40B4-BE49-F238E27FC236}">
                <a16:creationId xmlns:a16="http://schemas.microsoft.com/office/drawing/2014/main" id="{50B1CFD9-CA23-4B1E-A753-CB6DEE7CC93B}"/>
              </a:ext>
            </a:extLst>
          </p:cNvPr>
          <p:cNvSpPr txBox="1">
            <a:spLocks noChangeArrowheads="1"/>
          </p:cNvSpPr>
          <p:nvPr/>
        </p:nvSpPr>
        <p:spPr bwMode="auto">
          <a:xfrm>
            <a:off x="1752600" y="5076826"/>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algn="just" eaLnBrk="1" hangingPunct="1">
              <a:spcBef>
                <a:spcPct val="50000"/>
              </a:spcBef>
            </a:pPr>
            <a:r>
              <a:rPr lang="en-US" altLang="zh-CN" sz="2400" b="1">
                <a:latin typeface="Times New Roman" panose="02020603050405020304" pitchFamily="18" charset="0"/>
              </a:rPr>
              <a:t>  (2)</a:t>
            </a:r>
            <a:r>
              <a:rPr lang="zh-CN" altLang="en-US" sz="2400" b="1">
                <a:latin typeface="Times New Roman" panose="02020603050405020304" pitchFamily="18" charset="0"/>
              </a:rPr>
              <a:t>图中替换的时刻即为块失效又发生块争用的时刻。</a:t>
            </a:r>
          </a:p>
          <a:p>
            <a:pPr algn="just" eaLnBrk="1" hangingPunct="1">
              <a:spcBef>
                <a:spcPct val="50000"/>
              </a:spcBef>
            </a:pPr>
            <a:r>
              <a:rPr lang="zh-CN" altLang="en-US" sz="2400" b="1">
                <a:latin typeface="Times New Roman" panose="02020603050405020304" pitchFamily="18" charset="0"/>
              </a:rPr>
              <a:t>  </a:t>
            </a:r>
            <a:r>
              <a:rPr lang="en-US" altLang="zh-CN" sz="2400" b="1">
                <a:latin typeface="Times New Roman" panose="02020603050405020304" pitchFamily="18" charset="0"/>
              </a:rPr>
              <a:t>(3) cache</a:t>
            </a:r>
            <a:r>
              <a:rPr lang="zh-CN" altLang="en-US" sz="2400" b="1">
                <a:latin typeface="Times New Roman" panose="02020603050405020304" pitchFamily="18" charset="0"/>
              </a:rPr>
              <a:t>的命中率</a:t>
            </a:r>
            <a:r>
              <a:rPr lang="en-US" altLang="zh-CN" sz="2400" b="1">
                <a:latin typeface="Times New Roman" panose="02020603050405020304" pitchFamily="18" charset="0"/>
              </a:rPr>
              <a:t>=5/15=33.3%</a:t>
            </a:r>
          </a:p>
        </p:txBody>
      </p:sp>
      <p:sp>
        <p:nvSpPr>
          <p:cNvPr id="73733" name="Rectangle 5">
            <a:extLst>
              <a:ext uri="{FF2B5EF4-FFF2-40B4-BE49-F238E27FC236}">
                <a16:creationId xmlns:a16="http://schemas.microsoft.com/office/drawing/2014/main" id="{CF082020-378B-43CA-A593-1D56577CFA97}"/>
              </a:ext>
            </a:extLst>
          </p:cNvPr>
          <p:cNvSpPr>
            <a:spLocks noChangeArrowheads="1"/>
          </p:cNvSpPr>
          <p:nvPr/>
        </p:nvSpPr>
        <p:spPr bwMode="auto">
          <a:xfrm>
            <a:off x="1847851" y="404813"/>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spcBef>
                <a:spcPct val="50000"/>
              </a:spcBef>
              <a:buClr>
                <a:srgbClr val="A50021"/>
              </a:buClr>
              <a:buSzPct val="60000"/>
              <a:buFont typeface="Wingdings" panose="05000000000000000000" pitchFamily="2" charset="2"/>
              <a:buNone/>
            </a:pPr>
            <a:r>
              <a:rPr lang="zh-CN" altLang="en-US" sz="2400" b="1"/>
              <a:t>解：</a:t>
            </a:r>
            <a:r>
              <a:rPr lang="en-US" altLang="zh-CN" sz="2400" b="1"/>
              <a:t>(1)</a:t>
            </a:r>
            <a:r>
              <a:rPr lang="zh-CN" altLang="en-US" sz="2400" b="1"/>
              <a:t>每次访问后，</a:t>
            </a:r>
            <a:r>
              <a:rPr lang="en-US" altLang="zh-CN" sz="2400" b="1"/>
              <a:t>cache</a:t>
            </a:r>
            <a:r>
              <a:rPr lang="zh-CN" altLang="en-US" sz="2400" b="1"/>
              <a:t>中各块的分配情况如下图 所示。</a:t>
            </a:r>
            <a:endParaRPr lang="zh-CN" altLang="en-US" sz="1800" b="1">
              <a:latin typeface="Arial" panose="020B0604020202020204" pitchFamily="34"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30796DE-4D57-49E4-98F0-28515DE715CD}"/>
              </a:ext>
            </a:extLst>
          </p:cNvPr>
          <p:cNvSpPr>
            <a:spLocks noGrp="1" noChangeArrowheads="1"/>
          </p:cNvSpPr>
          <p:nvPr>
            <p:ph type="title" idx="4294967295"/>
          </p:nvPr>
        </p:nvSpPr>
        <p:spPr/>
        <p:txBody>
          <a:bodyPr/>
          <a:lstStyle/>
          <a:p>
            <a:pPr eaLnBrk="1" hangingPunct="1"/>
            <a:r>
              <a:rPr lang="zh-CN" altLang="zh-CN">
                <a:ea typeface="宋体" panose="02010600030101010101" pitchFamily="2" charset="-122"/>
              </a:rPr>
              <a:t>例</a:t>
            </a:r>
          </a:p>
        </p:txBody>
      </p:sp>
      <p:sp>
        <p:nvSpPr>
          <p:cNvPr id="74755" name="Rectangle 3">
            <a:extLst>
              <a:ext uri="{FF2B5EF4-FFF2-40B4-BE49-F238E27FC236}">
                <a16:creationId xmlns:a16="http://schemas.microsoft.com/office/drawing/2014/main" id="{B840CEF7-924F-4052-8D38-6B9888DBC2C0}"/>
              </a:ext>
            </a:extLst>
          </p:cNvPr>
          <p:cNvSpPr>
            <a:spLocks noGrp="1" noChangeArrowheads="1"/>
          </p:cNvSpPr>
          <p:nvPr>
            <p:ph type="body" idx="4294967295"/>
          </p:nvPr>
        </p:nvSpPr>
        <p:spPr>
          <a:xfrm>
            <a:off x="1524000" y="1295400"/>
            <a:ext cx="8915400" cy="3200400"/>
          </a:xfrm>
        </p:spPr>
        <p:txBody>
          <a:bodyPr/>
          <a:lstStyle/>
          <a:p>
            <a:pPr algn="just" eaLnBrk="1" hangingPunct="1"/>
            <a:r>
              <a:rPr lang="zh-CN" altLang="en-US" sz="2400" dirty="0">
                <a:latin typeface="Times New Roman" panose="02020603050405020304" pitchFamily="18" charset="0"/>
                <a:ea typeface="宋体" panose="02010600030101010101" pitchFamily="2" charset="-122"/>
              </a:rPr>
              <a:t>有一个“</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－主存”存储层次，主存共分</a:t>
            </a:r>
            <a:r>
              <a:rPr lang="en-US" altLang="zh-CN" sz="2400" dirty="0">
                <a:ea typeface="宋体" panose="02010600030101010101" pitchFamily="2" charset="-122"/>
              </a:rPr>
              <a:t>8</a:t>
            </a:r>
            <a:r>
              <a:rPr lang="zh-CN" altLang="en-US" sz="2400" dirty="0">
                <a:latin typeface="Times New Roman" panose="02020603050405020304" pitchFamily="18" charset="0"/>
                <a:ea typeface="宋体" panose="02010600030101010101" pitchFamily="2" charset="-122"/>
              </a:rPr>
              <a:t>个块</a:t>
            </a:r>
            <a:r>
              <a:rPr lang="en-US" altLang="zh-CN" sz="2400" dirty="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7)</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cache</a:t>
            </a:r>
            <a:r>
              <a:rPr lang="zh-CN" altLang="en-US" sz="2400" dirty="0">
                <a:latin typeface="Times New Roman" panose="02020603050405020304" pitchFamily="18" charset="0"/>
                <a:ea typeface="宋体" panose="02010600030101010101" pitchFamily="2" charset="-122"/>
              </a:rPr>
              <a:t>为</a:t>
            </a:r>
            <a:r>
              <a:rPr lang="en-US" altLang="zh-CN" sz="2400" dirty="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个块</a:t>
            </a:r>
            <a:r>
              <a:rPr lang="en-US" altLang="zh-CN" sz="2400" dirty="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，采用全相联映射方式。</a:t>
            </a:r>
            <a:endParaRPr lang="zh-CN" altLang="en-US" sz="2400" dirty="0">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如下主存块地址流：</a:t>
            </a:r>
            <a:r>
              <a:rPr lang="en-US" altLang="zh-CN" sz="2400" dirty="0">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a:t>
            </a:r>
          </a:p>
          <a:p>
            <a:pPr eaLnBrk="1" hangingPunct="1"/>
            <a:r>
              <a:rPr lang="zh-CN" altLang="en-US" sz="2400" dirty="0">
                <a:latin typeface="宋体" panose="02010600030101010101" pitchFamily="2" charset="-122"/>
                <a:ea typeface="宋体" panose="02010600030101010101" pitchFamily="2" charset="-122"/>
              </a:rPr>
              <a:t>如主存中的内容一开始未装入</a:t>
            </a:r>
            <a:r>
              <a:rPr lang="en-US" altLang="zh-CN" sz="2400" dirty="0">
                <a:ea typeface="宋体" panose="02010600030101010101" pitchFamily="2" charset="-122"/>
              </a:rPr>
              <a:t>cache</a:t>
            </a:r>
            <a:r>
              <a:rPr lang="zh-CN" altLang="en-US" sz="2400" dirty="0">
                <a:latin typeface="宋体" panose="02010600030101010101" pitchFamily="2" charset="-122"/>
                <a:ea typeface="宋体" panose="02010600030101010101" pitchFamily="2" charset="-122"/>
              </a:rPr>
              <a:t>中，分别用</a:t>
            </a:r>
            <a:r>
              <a:rPr lang="en-US" altLang="zh-CN" sz="2400" dirty="0">
                <a:ea typeface="宋体" panose="02010600030101010101" pitchFamily="2" charset="-122"/>
              </a:rPr>
              <a:t>LRU</a:t>
            </a:r>
            <a:r>
              <a:rPr lang="zh-CN" altLang="en-US" sz="2400" dirty="0">
                <a:latin typeface="宋体" panose="02010600030101010101" pitchFamily="2" charset="-122"/>
                <a:ea typeface="宋体" panose="02010600030101010101" pitchFamily="2" charset="-122"/>
              </a:rPr>
              <a:t>和</a:t>
            </a:r>
            <a:r>
              <a:rPr lang="en-US" altLang="zh-CN" sz="2400" dirty="0">
                <a:ea typeface="宋体" panose="02010600030101010101" pitchFamily="2" charset="-122"/>
              </a:rPr>
              <a:t>FIFO</a:t>
            </a:r>
            <a:r>
              <a:rPr lang="zh-CN" altLang="en-US" sz="2400" dirty="0">
                <a:latin typeface="宋体" panose="02010600030101010101" pitchFamily="2" charset="-122"/>
                <a:ea typeface="宋体" panose="02010600030101010101" pitchFamily="2" charset="-122"/>
              </a:rPr>
              <a:t>策略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请列出每次访问后，</a:t>
            </a:r>
            <a:r>
              <a:rPr lang="en-US" altLang="zh-CN" sz="2400" dirty="0">
                <a:ea typeface="宋体" panose="02010600030101010101" pitchFamily="2" charset="-122"/>
              </a:rPr>
              <a:t>cache</a:t>
            </a:r>
            <a:r>
              <a:rPr lang="zh-CN" altLang="en-US" sz="2400" dirty="0">
                <a:latin typeface="宋体" panose="02010600030101010101" pitchFamily="2" charset="-122"/>
                <a:ea typeface="宋体" panose="02010600030101010101" pitchFamily="2" charset="-122"/>
              </a:rPr>
              <a:t>中各块的分配情况，并求</a:t>
            </a:r>
            <a:r>
              <a:rPr lang="en-US" altLang="zh-CN" sz="2400" dirty="0">
                <a:ea typeface="宋体" panose="02010600030101010101" pitchFamily="2" charset="-122"/>
              </a:rPr>
              <a:t>cache</a:t>
            </a:r>
            <a:r>
              <a:rPr lang="zh-CN" altLang="en-US" sz="2400" dirty="0">
                <a:latin typeface="宋体" panose="02010600030101010101" pitchFamily="2" charset="-122"/>
                <a:ea typeface="宋体" panose="02010600030101010101" pitchFamily="2" charset="-122"/>
              </a:rPr>
              <a:t>的命中率。</a:t>
            </a:r>
            <a:r>
              <a:rPr lang="zh-CN" altLang="en-US" sz="2400" dirty="0">
                <a:ea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560F822-28CE-4C87-AC6E-D79BC7E63B26}"/>
              </a:ext>
            </a:extLst>
          </p:cNvPr>
          <p:cNvSpPr>
            <a:spLocks noGrp="1" noChangeArrowheads="1"/>
          </p:cNvSpPr>
          <p:nvPr>
            <p:ph type="title" idx="4294967295"/>
          </p:nvPr>
        </p:nvSpPr>
        <p:spPr>
          <a:xfrm>
            <a:off x="1703388" y="73025"/>
            <a:ext cx="9061450" cy="908050"/>
          </a:xfrm>
        </p:spPr>
        <p:txBody>
          <a:bodyPr>
            <a:normAutofit fontScale="90000"/>
          </a:bodyPr>
          <a:lstStyle/>
          <a:p>
            <a:r>
              <a:rPr lang="zh-CN" altLang="en-US" sz="2800" dirty="0">
                <a:latin typeface="隶书" panose="02010509060101010101" pitchFamily="49" charset="-122"/>
                <a:ea typeface="隶书" panose="02010509060101010101" pitchFamily="49" charset="-122"/>
              </a:rPr>
              <a:t>解：</a:t>
            </a:r>
            <a:r>
              <a:rPr lang="en-US" altLang="zh-CN" sz="2800" dirty="0">
                <a:latin typeface="隶书" panose="02010509060101010101" pitchFamily="49" charset="-122"/>
                <a:ea typeface="隶书" panose="02010509060101010101" pitchFamily="49" charset="-122"/>
              </a:rPr>
              <a:t>(1) </a:t>
            </a:r>
            <a:r>
              <a:rPr lang="zh-CN" altLang="en-US" sz="2800" dirty="0">
                <a:latin typeface="隶书" panose="02010509060101010101" pitchFamily="49" charset="-122"/>
                <a:ea typeface="隶书" panose="02010509060101010101" pitchFamily="49" charset="-122"/>
              </a:rPr>
              <a:t>用</a:t>
            </a:r>
            <a:r>
              <a:rPr lang="en-US" altLang="zh-CN" sz="2800" dirty="0">
                <a:latin typeface="隶书" panose="02010509060101010101" pitchFamily="49" charset="-122"/>
                <a:ea typeface="隶书" panose="02010509060101010101" pitchFamily="49" charset="-122"/>
              </a:rPr>
              <a:t>LRU</a:t>
            </a:r>
            <a:r>
              <a:rPr lang="zh-CN" altLang="en-US" sz="2800" dirty="0">
                <a:latin typeface="隶书" panose="02010509060101010101" pitchFamily="49" charset="-122"/>
                <a:ea typeface="隶书" panose="02010509060101010101" pitchFamily="49" charset="-122"/>
              </a:rPr>
              <a:t>策略访问后，</a:t>
            </a:r>
            <a:r>
              <a:rPr lang="en-US" altLang="zh-CN" sz="2800" dirty="0">
                <a:latin typeface="隶书" panose="02010509060101010101" pitchFamily="49" charset="-122"/>
                <a:ea typeface="隶书" panose="02010509060101010101" pitchFamily="49" charset="-122"/>
              </a:rPr>
              <a:t>cache</a:t>
            </a:r>
            <a:r>
              <a:rPr lang="zh-CN" altLang="en-US" sz="2800" dirty="0">
                <a:latin typeface="隶书" panose="02010509060101010101" pitchFamily="49" charset="-122"/>
                <a:ea typeface="隶书" panose="02010509060101010101" pitchFamily="49" charset="-122"/>
              </a:rPr>
              <a:t>中各块的分配情况如下图所示。</a:t>
            </a:r>
            <a:r>
              <a:rPr lang="zh-CN" altLang="en-US" sz="3600" dirty="0">
                <a:ea typeface="宋体" panose="02010600030101010101" pitchFamily="2" charset="-122"/>
              </a:rPr>
              <a:t> </a:t>
            </a:r>
          </a:p>
        </p:txBody>
      </p:sp>
      <p:sp>
        <p:nvSpPr>
          <p:cNvPr id="75779" name="Rectangle 3">
            <a:extLst>
              <a:ext uri="{FF2B5EF4-FFF2-40B4-BE49-F238E27FC236}">
                <a16:creationId xmlns:a16="http://schemas.microsoft.com/office/drawing/2014/main" id="{DDCF8788-7F97-4147-B97F-4D593629304C}"/>
              </a:ext>
            </a:extLst>
          </p:cNvPr>
          <p:cNvSpPr>
            <a:spLocks noChangeArrowheads="1"/>
          </p:cNvSpPr>
          <p:nvPr/>
        </p:nvSpPr>
        <p:spPr bwMode="auto">
          <a:xfrm>
            <a:off x="3638550" y="1924051"/>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endParaRPr lang="zh-CN" altLang="en-US"/>
          </a:p>
        </p:txBody>
      </p:sp>
      <p:graphicFrame>
        <p:nvGraphicFramePr>
          <p:cNvPr id="75780" name="Object 4">
            <a:extLst>
              <a:ext uri="{FF2B5EF4-FFF2-40B4-BE49-F238E27FC236}">
                <a16:creationId xmlns:a16="http://schemas.microsoft.com/office/drawing/2014/main" id="{DAE70E99-F02D-41F6-808F-924D21BD1FF6}"/>
              </a:ext>
            </a:extLst>
          </p:cNvPr>
          <p:cNvGraphicFramePr>
            <a:graphicFrameLocks noChangeAspect="1"/>
          </p:cNvGraphicFramePr>
          <p:nvPr>
            <p:extLst>
              <p:ext uri="{D42A27DB-BD31-4B8C-83A1-F6EECF244321}">
                <p14:modId xmlns:p14="http://schemas.microsoft.com/office/powerpoint/2010/main" val="1484858617"/>
              </p:ext>
            </p:extLst>
          </p:nvPr>
        </p:nvGraphicFramePr>
        <p:xfrm>
          <a:off x="1598613" y="1220788"/>
          <a:ext cx="9070975" cy="4797425"/>
        </p:xfrm>
        <a:graphic>
          <a:graphicData uri="http://schemas.openxmlformats.org/presentationml/2006/ole">
            <mc:AlternateContent xmlns:mc="http://schemas.openxmlformats.org/markup-compatibility/2006">
              <mc:Choice xmlns:v="urn:schemas-microsoft-com:vml" Requires="v">
                <p:oleObj spid="_x0000_s2104" name="Picture" r:id="rId3" imgW="4911840" imgH="3011040" progId="Word.Picture.8">
                  <p:embed/>
                </p:oleObj>
              </mc:Choice>
              <mc:Fallback>
                <p:oleObj name="Picture" r:id="rId3" imgW="4911840" imgH="3011040" progId="Word.Picture.8">
                  <p:embed/>
                  <p:pic>
                    <p:nvPicPr>
                      <p:cNvPr id="75780" name="Object 4">
                        <a:extLst>
                          <a:ext uri="{FF2B5EF4-FFF2-40B4-BE49-F238E27FC236}">
                            <a16:creationId xmlns:a16="http://schemas.microsoft.com/office/drawing/2014/main" id="{DAE70E99-F02D-41F6-808F-924D21BD1FF6}"/>
                          </a:ext>
                        </a:extLst>
                      </p:cNvPr>
                      <p:cNvPicPr>
                        <a:picLocks noChangeAspect="1" noChangeArrowheads="1"/>
                      </p:cNvPicPr>
                      <p:nvPr/>
                    </p:nvPicPr>
                    <p:blipFill>
                      <a:blip r:embed="rId4"/>
                      <a:srcRect/>
                      <a:stretch>
                        <a:fillRect/>
                      </a:stretch>
                    </p:blipFill>
                    <p:spPr bwMode="auto">
                      <a:xfrm>
                        <a:off x="1598613" y="1220788"/>
                        <a:ext cx="907097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5781" name="Text Box 5">
            <a:extLst>
              <a:ext uri="{FF2B5EF4-FFF2-40B4-BE49-F238E27FC236}">
                <a16:creationId xmlns:a16="http://schemas.microsoft.com/office/drawing/2014/main" id="{F418D3B3-3469-496C-9B6B-364972C9001D}"/>
              </a:ext>
            </a:extLst>
          </p:cNvPr>
          <p:cNvSpPr txBox="1">
            <a:spLocks noChangeArrowheads="1"/>
          </p:cNvSpPr>
          <p:nvPr/>
        </p:nvSpPr>
        <p:spPr bwMode="auto">
          <a:xfrm>
            <a:off x="2133600" y="6096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r>
              <a:rPr lang="en-US" altLang="zh-CN" sz="2400" b="1">
                <a:solidFill>
                  <a:srgbClr val="FF0000"/>
                </a:solidFill>
                <a:effectLst>
                  <a:outerShdw blurRad="38100" dist="38100" dir="2700000" algn="tl">
                    <a:srgbClr val="C0C0C0"/>
                  </a:outerShdw>
                </a:effectLst>
                <a:latin typeface="Tahoma" panose="020B0604030504040204" pitchFamily="34" charset="0"/>
              </a:rPr>
              <a:t>cache</a:t>
            </a:r>
            <a:r>
              <a:rPr lang="zh-CN" altLang="en-US" sz="2400" b="1">
                <a:solidFill>
                  <a:srgbClr val="FF0000"/>
                </a:solidFill>
                <a:effectLst>
                  <a:outerShdw blurRad="38100" dist="38100" dir="2700000" algn="tl">
                    <a:srgbClr val="C0C0C0"/>
                  </a:outerShdw>
                </a:effectLst>
                <a:latin typeface="宋体" panose="02010600030101010101" pitchFamily="2" charset="-122"/>
              </a:rPr>
              <a:t>的命中率</a:t>
            </a:r>
            <a:r>
              <a:rPr lang="en-US" altLang="zh-CN" sz="2400" b="1">
                <a:solidFill>
                  <a:srgbClr val="FF0000"/>
                </a:solidFill>
                <a:effectLst>
                  <a:outerShdw blurRad="38100" dist="38100" dir="2700000" algn="tl">
                    <a:srgbClr val="C0C0C0"/>
                  </a:outerShdw>
                </a:effectLst>
                <a:latin typeface="Tahoma" panose="020B0604030504040204" pitchFamily="34" charset="0"/>
              </a:rPr>
              <a:t>=7/15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0866D85-F5BA-4C61-BAB7-A9DDA99B0A1E}"/>
              </a:ext>
            </a:extLst>
          </p:cNvPr>
          <p:cNvSpPr>
            <a:spLocks noGrp="1" noChangeArrowheads="1"/>
          </p:cNvSpPr>
          <p:nvPr>
            <p:ph type="title" idx="4294967295"/>
          </p:nvPr>
        </p:nvSpPr>
        <p:spPr>
          <a:xfrm>
            <a:off x="1703388" y="144463"/>
            <a:ext cx="9061450" cy="836612"/>
          </a:xfrm>
        </p:spPr>
        <p:txBody>
          <a:bodyPr>
            <a:normAutofit fontScale="90000"/>
          </a:bodyPr>
          <a:lstStyle/>
          <a:p>
            <a:pPr eaLnBrk="1" hangingPunct="1"/>
            <a:r>
              <a:rPr lang="en-US" altLang="zh-CN" sz="2800">
                <a:latin typeface="隶书" panose="02010509060101010101" pitchFamily="49" charset="-122"/>
                <a:ea typeface="隶书" panose="02010509060101010101" pitchFamily="49" charset="-122"/>
              </a:rPr>
              <a:t>(2) </a:t>
            </a:r>
            <a:r>
              <a:rPr lang="zh-CN" altLang="en-US" sz="2800">
                <a:latin typeface="隶书" panose="02010509060101010101" pitchFamily="49" charset="-122"/>
                <a:ea typeface="隶书" panose="02010509060101010101" pitchFamily="49" charset="-122"/>
              </a:rPr>
              <a:t>用</a:t>
            </a:r>
            <a:r>
              <a:rPr lang="en-US" altLang="zh-CN" sz="2800">
                <a:latin typeface="隶书" panose="02010509060101010101" pitchFamily="49" charset="-122"/>
                <a:ea typeface="隶书" panose="02010509060101010101" pitchFamily="49" charset="-122"/>
              </a:rPr>
              <a:t>FIFO</a:t>
            </a:r>
            <a:r>
              <a:rPr lang="zh-CN" altLang="en-US" sz="2800">
                <a:latin typeface="隶书" panose="02010509060101010101" pitchFamily="49" charset="-122"/>
                <a:ea typeface="隶书" panose="02010509060101010101" pitchFamily="49" charset="-122"/>
              </a:rPr>
              <a:t>策略访问后，</a:t>
            </a:r>
            <a:r>
              <a:rPr lang="en-US" altLang="zh-CN" sz="2800">
                <a:latin typeface="隶书" panose="02010509060101010101" pitchFamily="49" charset="-122"/>
                <a:ea typeface="隶书" panose="02010509060101010101" pitchFamily="49" charset="-122"/>
              </a:rPr>
              <a:t>cache</a:t>
            </a:r>
            <a:r>
              <a:rPr lang="zh-CN" altLang="en-US" sz="2800">
                <a:latin typeface="隶书" panose="02010509060101010101" pitchFamily="49" charset="-122"/>
                <a:ea typeface="隶书" panose="02010509060101010101" pitchFamily="49" charset="-122"/>
              </a:rPr>
              <a:t>中各块的分配情况如下图所示。</a:t>
            </a:r>
            <a:r>
              <a:rPr lang="zh-CN" altLang="en-US" sz="3600">
                <a:ea typeface="宋体" panose="02010600030101010101" pitchFamily="2" charset="-122"/>
              </a:rPr>
              <a:t> </a:t>
            </a:r>
          </a:p>
        </p:txBody>
      </p:sp>
      <p:sp>
        <p:nvSpPr>
          <p:cNvPr id="76803" name="Rectangle 3">
            <a:extLst>
              <a:ext uri="{FF2B5EF4-FFF2-40B4-BE49-F238E27FC236}">
                <a16:creationId xmlns:a16="http://schemas.microsoft.com/office/drawing/2014/main" id="{433F7A36-B079-4B0F-9879-8C10B1A55F56}"/>
              </a:ext>
            </a:extLst>
          </p:cNvPr>
          <p:cNvSpPr>
            <a:spLocks noChangeArrowheads="1"/>
          </p:cNvSpPr>
          <p:nvPr/>
        </p:nvSpPr>
        <p:spPr bwMode="auto">
          <a:xfrm>
            <a:off x="3638550" y="1924051"/>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endParaRPr lang="zh-CN" altLang="en-US"/>
          </a:p>
        </p:txBody>
      </p:sp>
      <p:sp>
        <p:nvSpPr>
          <p:cNvPr id="76804" name="Text Box 4">
            <a:extLst>
              <a:ext uri="{FF2B5EF4-FFF2-40B4-BE49-F238E27FC236}">
                <a16:creationId xmlns:a16="http://schemas.microsoft.com/office/drawing/2014/main" id="{8331FFB4-BADF-495A-8288-16FB4BDD4D88}"/>
              </a:ext>
            </a:extLst>
          </p:cNvPr>
          <p:cNvSpPr txBox="1">
            <a:spLocks noChangeArrowheads="1"/>
          </p:cNvSpPr>
          <p:nvPr/>
        </p:nvSpPr>
        <p:spPr bwMode="auto">
          <a:xfrm>
            <a:off x="2133600" y="6096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r>
              <a:rPr lang="en-US" altLang="zh-CN" sz="2400" b="1">
                <a:solidFill>
                  <a:srgbClr val="FF0000"/>
                </a:solidFill>
                <a:effectLst>
                  <a:outerShdw blurRad="38100" dist="38100" dir="2700000" algn="tl">
                    <a:srgbClr val="C0C0C0"/>
                  </a:outerShdw>
                </a:effectLst>
                <a:latin typeface="Tahoma" panose="020B0604030504040204" pitchFamily="34" charset="0"/>
              </a:rPr>
              <a:t>cache</a:t>
            </a:r>
            <a:r>
              <a:rPr lang="zh-CN" altLang="en-US" sz="2400" b="1">
                <a:solidFill>
                  <a:srgbClr val="FF0000"/>
                </a:solidFill>
                <a:effectLst>
                  <a:outerShdw blurRad="38100" dist="38100" dir="2700000" algn="tl">
                    <a:srgbClr val="C0C0C0"/>
                  </a:outerShdw>
                </a:effectLst>
                <a:latin typeface="宋体" panose="02010600030101010101" pitchFamily="2" charset="-122"/>
              </a:rPr>
              <a:t>的命中率</a:t>
            </a:r>
            <a:r>
              <a:rPr lang="en-US" altLang="zh-CN" sz="2400" b="1">
                <a:solidFill>
                  <a:srgbClr val="FF0000"/>
                </a:solidFill>
                <a:effectLst>
                  <a:outerShdw blurRad="38100" dist="38100" dir="2700000" algn="tl">
                    <a:srgbClr val="C0C0C0"/>
                  </a:outerShdw>
                </a:effectLst>
                <a:latin typeface="Tahoma" panose="020B0604030504040204" pitchFamily="34" charset="0"/>
              </a:rPr>
              <a:t>=6/15 </a:t>
            </a:r>
          </a:p>
        </p:txBody>
      </p:sp>
      <p:sp>
        <p:nvSpPr>
          <p:cNvPr id="76805" name="Rectangle 5">
            <a:extLst>
              <a:ext uri="{FF2B5EF4-FFF2-40B4-BE49-F238E27FC236}">
                <a16:creationId xmlns:a16="http://schemas.microsoft.com/office/drawing/2014/main" id="{9609A517-E84D-4029-B5D4-FA74AD4D2A52}"/>
              </a:ext>
            </a:extLst>
          </p:cNvPr>
          <p:cNvSpPr>
            <a:spLocks noChangeArrowheads="1"/>
          </p:cNvSpPr>
          <p:nvPr/>
        </p:nvSpPr>
        <p:spPr bwMode="auto">
          <a:xfrm>
            <a:off x="3524250" y="2024064"/>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Lucida Sans" panose="020B0602040502020204" pitchFamily="34" charset="0"/>
                <a:ea typeface="宋体" panose="02010600030101010101" pitchFamily="2" charset="-122"/>
              </a:defRPr>
            </a:lvl1pPr>
            <a:lvl2pPr marL="742950" indent="-285750" eaLnBrk="0" hangingPunct="0">
              <a:defRPr sz="3200">
                <a:solidFill>
                  <a:schemeClr val="tx1"/>
                </a:solidFill>
                <a:latin typeface="Lucida Sans" panose="020B0602040502020204" pitchFamily="34" charset="0"/>
                <a:ea typeface="宋体" panose="02010600030101010101" pitchFamily="2" charset="-122"/>
              </a:defRPr>
            </a:lvl2pPr>
            <a:lvl3pPr marL="1143000" indent="-228600" eaLnBrk="0" hangingPunct="0">
              <a:defRPr sz="3200">
                <a:solidFill>
                  <a:schemeClr val="tx1"/>
                </a:solidFill>
                <a:latin typeface="Lucida Sans" panose="020B0602040502020204" pitchFamily="34" charset="0"/>
                <a:ea typeface="宋体" panose="02010600030101010101" pitchFamily="2" charset="-122"/>
              </a:defRPr>
            </a:lvl3pPr>
            <a:lvl4pPr marL="1600200" indent="-228600" eaLnBrk="0" hangingPunct="0">
              <a:defRPr sz="3200">
                <a:solidFill>
                  <a:schemeClr val="tx1"/>
                </a:solidFill>
                <a:latin typeface="Lucida Sans" panose="020B0602040502020204" pitchFamily="34" charset="0"/>
                <a:ea typeface="宋体" panose="02010600030101010101" pitchFamily="2" charset="-122"/>
              </a:defRPr>
            </a:lvl4pPr>
            <a:lvl5pPr marL="2057400" indent="-228600" eaLnBrk="0" hangingPunct="0">
              <a:defRPr sz="3200">
                <a:solidFill>
                  <a:schemeClr val="tx1"/>
                </a:solidFill>
                <a:latin typeface="Lucida Sans" panose="020B06020405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Lucida Sans" panose="020B0602040502020204" pitchFamily="34" charset="0"/>
                <a:ea typeface="宋体" panose="02010600030101010101" pitchFamily="2" charset="-122"/>
              </a:defRPr>
            </a:lvl9pPr>
          </a:lstStyle>
          <a:p>
            <a:pPr eaLnBrk="1" hangingPunct="1"/>
            <a:endParaRPr lang="zh-CN" altLang="en-US"/>
          </a:p>
        </p:txBody>
      </p:sp>
      <p:graphicFrame>
        <p:nvGraphicFramePr>
          <p:cNvPr id="76806" name="Object 6">
            <a:extLst>
              <a:ext uri="{FF2B5EF4-FFF2-40B4-BE49-F238E27FC236}">
                <a16:creationId xmlns:a16="http://schemas.microsoft.com/office/drawing/2014/main" id="{3489FCB3-0507-487C-A3BC-0E96476064B1}"/>
              </a:ext>
            </a:extLst>
          </p:cNvPr>
          <p:cNvGraphicFramePr>
            <a:graphicFrameLocks noChangeAspect="1"/>
          </p:cNvGraphicFramePr>
          <p:nvPr/>
        </p:nvGraphicFramePr>
        <p:xfrm>
          <a:off x="1524000" y="1143000"/>
          <a:ext cx="9525000" cy="4870450"/>
        </p:xfrm>
        <a:graphic>
          <a:graphicData uri="http://schemas.openxmlformats.org/presentationml/2006/ole">
            <mc:AlternateContent xmlns:mc="http://schemas.openxmlformats.org/markup-compatibility/2006">
              <mc:Choice xmlns:v="urn:schemas-microsoft-com:vml" Requires="v">
                <p:oleObj spid="_x0000_s3126" r:id="rId3" imgW="5139245" imgH="2812097" progId="Word.Picture.8">
                  <p:embed/>
                </p:oleObj>
              </mc:Choice>
              <mc:Fallback>
                <p:oleObj r:id="rId3" imgW="5139245" imgH="2812097" progId="Word.Picture.8">
                  <p:embed/>
                  <p:pic>
                    <p:nvPicPr>
                      <p:cNvPr id="76806" name="Object 6">
                        <a:extLst>
                          <a:ext uri="{FF2B5EF4-FFF2-40B4-BE49-F238E27FC236}">
                            <a16:creationId xmlns:a16="http://schemas.microsoft.com/office/drawing/2014/main" id="{3489FCB3-0507-487C-A3BC-0E9647606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43000"/>
                        <a:ext cx="95250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051C844F-E544-41FF-8869-B410CD051DA0}"/>
              </a:ext>
            </a:extLst>
          </p:cNvPr>
          <p:cNvSpPr>
            <a:spLocks noChangeArrowheads="1"/>
          </p:cNvSpPr>
          <p:nvPr/>
        </p:nvSpPr>
        <p:spPr bwMode="auto">
          <a:xfrm>
            <a:off x="1847850" y="1125539"/>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SzPct val="80000"/>
              <a:buFont typeface="Monotype Sorts" pitchFamily="2" charset="2"/>
              <a:buChar char=" "/>
            </a:pPr>
            <a:r>
              <a:rPr lang="zh-CN" altLang="en-US" sz="2400" b="1" dirty="0">
                <a:solidFill>
                  <a:srgbClr val="FF0000"/>
                </a:solidFill>
                <a:latin typeface="楷体_GB2312" pitchFamily="49" charset="-122"/>
                <a:ea typeface="楷体_GB2312" pitchFamily="49" charset="-122"/>
              </a:rPr>
              <a:t>例：</a:t>
            </a:r>
            <a:r>
              <a:rPr lang="zh-CN" altLang="en-US" sz="2400" b="1" dirty="0">
                <a:latin typeface="Times New Roman" panose="02020603050405020304" pitchFamily="18" charset="0"/>
                <a:ea typeface="楷体_GB2312" pitchFamily="49" charset="-122"/>
              </a:rPr>
              <a:t>一访</a:t>
            </a:r>
            <a:r>
              <a:rPr lang="en-US" altLang="zh-CN" sz="2400" b="1" dirty="0">
                <a:latin typeface="Times New Roman" panose="02020603050405020304" pitchFamily="18" charset="0"/>
                <a:ea typeface="楷体_GB2312" pitchFamily="49" charset="-122"/>
              </a:rPr>
              <a:t>Cache</a:t>
            </a:r>
            <a:r>
              <a:rPr lang="zh-CN" altLang="en-US" sz="2400" b="1" dirty="0">
                <a:latin typeface="Times New Roman" panose="02020603050405020304" pitchFamily="18" charset="0"/>
                <a:ea typeface="楷体_GB2312" pitchFamily="49" charset="-122"/>
              </a:rPr>
              <a:t>的地址流为：</a:t>
            </a:r>
            <a:r>
              <a:rPr lang="en-US" altLang="zh-CN" sz="2400" b="1" dirty="0">
                <a:latin typeface="Times New Roman" panose="02020603050405020304" pitchFamily="18" charset="0"/>
                <a:ea typeface="楷体_GB2312" pitchFamily="49" charset="-122"/>
              </a:rPr>
              <a:t>2 3 2 1 5 2 4 5 3 2 5 2</a:t>
            </a:r>
            <a:r>
              <a:rPr lang="zh-CN" altLang="en-US" sz="2400" b="1" dirty="0">
                <a:latin typeface="Times New Roman" panose="02020603050405020304" pitchFamily="18" charset="0"/>
                <a:ea typeface="楷体_GB2312" pitchFamily="49" charset="-122"/>
              </a:rPr>
              <a:t>，假设</a:t>
            </a:r>
            <a:r>
              <a:rPr lang="en-US" altLang="zh-CN" sz="2400" b="1" dirty="0">
                <a:latin typeface="Times New Roman" panose="02020603050405020304" pitchFamily="18" charset="0"/>
                <a:ea typeface="楷体_GB2312" pitchFamily="49" charset="-122"/>
              </a:rPr>
              <a:t>Cache</a:t>
            </a:r>
            <a:r>
              <a:rPr lang="zh-CN" altLang="en-US" sz="2400" b="1" dirty="0">
                <a:latin typeface="Times New Roman" panose="02020603050405020304" pitchFamily="18" charset="0"/>
                <a:ea typeface="楷体_GB2312" pitchFamily="49" charset="-122"/>
              </a:rPr>
              <a:t>只有</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块</a:t>
            </a:r>
            <a:r>
              <a:rPr lang="en-US" altLang="zh-CN" sz="2400" b="1" dirty="0">
                <a:latin typeface="Times New Roman" panose="02020603050405020304" pitchFamily="18" charset="0"/>
                <a:ea typeface="楷体_GB2312" pitchFamily="49" charset="-122"/>
              </a:rPr>
              <a:t>(?) </a:t>
            </a:r>
            <a:r>
              <a:rPr lang="zh-CN" altLang="en-US" sz="2400" b="1" dirty="0">
                <a:solidFill>
                  <a:srgbClr val="C00000"/>
                </a:solidFill>
                <a:latin typeface="Times New Roman" panose="02020603050405020304" pitchFamily="18" charset="0"/>
                <a:ea typeface="楷体_GB2312" pitchFamily="49" charset="-122"/>
              </a:rPr>
              <a:t>全相联</a:t>
            </a:r>
            <a:endParaRPr lang="en-US" altLang="zh-CN" sz="2400" b="1" dirty="0">
              <a:solidFill>
                <a:srgbClr val="C00000"/>
              </a:solidFill>
              <a:latin typeface="Times New Roman" panose="02020603050405020304" pitchFamily="18" charset="0"/>
              <a:ea typeface="楷体_GB2312" pitchFamily="49" charset="-122"/>
            </a:endParaRPr>
          </a:p>
        </p:txBody>
      </p:sp>
      <p:sp>
        <p:nvSpPr>
          <p:cNvPr id="200707" name="Rectangle 3">
            <a:extLst>
              <a:ext uri="{FF2B5EF4-FFF2-40B4-BE49-F238E27FC236}">
                <a16:creationId xmlns:a16="http://schemas.microsoft.com/office/drawing/2014/main" id="{25EA341C-58E0-40CE-850F-E535D725BC23}"/>
              </a:ext>
            </a:extLst>
          </p:cNvPr>
          <p:cNvSpPr>
            <a:spLocks noChangeArrowheads="1"/>
          </p:cNvSpPr>
          <p:nvPr/>
        </p:nvSpPr>
        <p:spPr bwMode="auto">
          <a:xfrm>
            <a:off x="2744788" y="1905001"/>
            <a:ext cx="685641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时间：           </a:t>
            </a:r>
            <a:r>
              <a:rPr kumimoji="1" lang="en-US" altLang="zh-CN" sz="2000" b="1">
                <a:latin typeface="Times New Roman" panose="02020603050405020304" pitchFamily="18" charset="0"/>
                <a:ea typeface="楷体_GB2312" pitchFamily="49" charset="-122"/>
              </a:rPr>
              <a:t>1     2     3     4     5     6     7     8     9    10    11    12</a:t>
            </a:r>
          </a:p>
          <a:p>
            <a:pPr algn="l">
              <a:spcBef>
                <a:spcPct val="50000"/>
              </a:spcBef>
            </a:pPr>
            <a:r>
              <a:rPr kumimoji="1" lang="zh-CN" altLang="en-US" sz="2000" b="1">
                <a:latin typeface="Times New Roman" panose="02020603050405020304" pitchFamily="18" charset="0"/>
                <a:ea typeface="楷体_GB2312" pitchFamily="49" charset="-122"/>
              </a:rPr>
              <a:t>块地址流：   </a:t>
            </a:r>
            <a:r>
              <a:rPr kumimoji="1" lang="en-US" altLang="zh-CN" sz="2000" b="1">
                <a:solidFill>
                  <a:srgbClr val="0000FF"/>
                </a:solidFill>
                <a:latin typeface="Times New Roman" panose="02020603050405020304" pitchFamily="18" charset="0"/>
                <a:ea typeface="楷体_GB2312" pitchFamily="49" charset="-122"/>
              </a:rPr>
              <a:t>2     3     2     1     5     2     4     5     3     2      5      2</a:t>
            </a:r>
          </a:p>
        </p:txBody>
      </p:sp>
      <p:sp>
        <p:nvSpPr>
          <p:cNvPr id="200708" name="Text Box 4">
            <a:extLst>
              <a:ext uri="{FF2B5EF4-FFF2-40B4-BE49-F238E27FC236}">
                <a16:creationId xmlns:a16="http://schemas.microsoft.com/office/drawing/2014/main" id="{60C59B4E-3438-40BF-AEAE-F2307D37875B}"/>
              </a:ext>
            </a:extLst>
          </p:cNvPr>
          <p:cNvSpPr txBox="1">
            <a:spLocks noChangeArrowheads="1"/>
          </p:cNvSpPr>
          <p:nvPr/>
        </p:nvSpPr>
        <p:spPr bwMode="auto">
          <a:xfrm>
            <a:off x="2743200" y="30607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chemeClr val="hlink"/>
                </a:solidFill>
                <a:latin typeface="Times New Roman" panose="02020603050405020304" pitchFamily="18" charset="0"/>
                <a:ea typeface="楷体_GB2312" pitchFamily="49" charset="-122"/>
              </a:rPr>
              <a:t>FIFO</a:t>
            </a:r>
          </a:p>
        </p:txBody>
      </p:sp>
      <p:grpSp>
        <p:nvGrpSpPr>
          <p:cNvPr id="200709" name="Group 5">
            <a:extLst>
              <a:ext uri="{FF2B5EF4-FFF2-40B4-BE49-F238E27FC236}">
                <a16:creationId xmlns:a16="http://schemas.microsoft.com/office/drawing/2014/main" id="{28BA06B3-6486-4991-B2D8-D939D4B5F954}"/>
              </a:ext>
            </a:extLst>
          </p:cNvPr>
          <p:cNvGrpSpPr>
            <a:grpSpLocks/>
          </p:cNvGrpSpPr>
          <p:nvPr/>
        </p:nvGrpSpPr>
        <p:grpSpPr bwMode="auto">
          <a:xfrm>
            <a:off x="4238625" y="2828925"/>
            <a:ext cx="533400" cy="1250950"/>
            <a:chOff x="2046" y="2072"/>
            <a:chExt cx="336" cy="788"/>
          </a:xfrm>
        </p:grpSpPr>
        <p:grpSp>
          <p:nvGrpSpPr>
            <p:cNvPr id="200710" name="Group 6">
              <a:extLst>
                <a:ext uri="{FF2B5EF4-FFF2-40B4-BE49-F238E27FC236}">
                  <a16:creationId xmlns:a16="http://schemas.microsoft.com/office/drawing/2014/main" id="{7D15B1ED-383A-4309-BE11-2ED2ACFC5090}"/>
                </a:ext>
              </a:extLst>
            </p:cNvPr>
            <p:cNvGrpSpPr>
              <a:grpSpLocks/>
            </p:cNvGrpSpPr>
            <p:nvPr/>
          </p:nvGrpSpPr>
          <p:grpSpPr bwMode="auto">
            <a:xfrm>
              <a:off x="2054" y="2072"/>
              <a:ext cx="250" cy="576"/>
              <a:chOff x="2054" y="2072"/>
              <a:chExt cx="250" cy="576"/>
            </a:xfrm>
          </p:grpSpPr>
          <p:sp>
            <p:nvSpPr>
              <p:cNvPr id="200711" name="Rectangle 7">
                <a:extLst>
                  <a:ext uri="{FF2B5EF4-FFF2-40B4-BE49-F238E27FC236}">
                    <a16:creationId xmlns:a16="http://schemas.microsoft.com/office/drawing/2014/main" id="{EA64ACF5-1ACA-4283-A605-6548587E0770}"/>
                  </a:ext>
                </a:extLst>
              </p:cNvPr>
              <p:cNvSpPr>
                <a:spLocks noChangeArrowheads="1"/>
              </p:cNvSpPr>
              <p:nvPr/>
            </p:nvSpPr>
            <p:spPr bwMode="auto">
              <a:xfrm>
                <a:off x="2054" y="2072"/>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solidFill>
                      <a:srgbClr val="66FF33"/>
                    </a:solidFill>
                    <a:latin typeface="Times New Roman" panose="02020603050405020304" pitchFamily="18" charset="0"/>
                    <a:ea typeface="楷体_GB2312" pitchFamily="49" charset="-122"/>
                  </a:rPr>
                  <a:t> </a:t>
                </a:r>
              </a:p>
              <a:p>
                <a:r>
                  <a:rPr kumimoji="1" lang="en-US" altLang="zh-CN" sz="2000" b="1">
                    <a:solidFill>
                      <a:srgbClr val="66FF33"/>
                    </a:solidFill>
                    <a:latin typeface="Times New Roman" panose="02020603050405020304" pitchFamily="18" charset="0"/>
                    <a:ea typeface="楷体_GB2312" pitchFamily="49" charset="-122"/>
                  </a:rPr>
                  <a:t> </a:t>
                </a:r>
              </a:p>
            </p:txBody>
          </p:sp>
          <p:sp>
            <p:nvSpPr>
              <p:cNvPr id="200712" name="Line 8">
                <a:extLst>
                  <a:ext uri="{FF2B5EF4-FFF2-40B4-BE49-F238E27FC236}">
                    <a16:creationId xmlns:a16="http://schemas.microsoft.com/office/drawing/2014/main" id="{062AC880-73D6-4E80-A7B3-6243FAF13158}"/>
                  </a:ext>
                </a:extLst>
              </p:cNvPr>
              <p:cNvSpPr>
                <a:spLocks noChangeShapeType="1"/>
              </p:cNvSpPr>
              <p:nvPr/>
            </p:nvSpPr>
            <p:spPr bwMode="auto">
              <a:xfrm>
                <a:off x="2064" y="2266"/>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3" name="Line 9">
                <a:extLst>
                  <a:ext uri="{FF2B5EF4-FFF2-40B4-BE49-F238E27FC236}">
                    <a16:creationId xmlns:a16="http://schemas.microsoft.com/office/drawing/2014/main" id="{99B8E3EF-1930-41D1-8F64-D1ED8A18FB18}"/>
                  </a:ext>
                </a:extLst>
              </p:cNvPr>
              <p:cNvSpPr>
                <a:spLocks noChangeShapeType="1"/>
              </p:cNvSpPr>
              <p:nvPr/>
            </p:nvSpPr>
            <p:spPr bwMode="auto">
              <a:xfrm>
                <a:off x="2054" y="24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14" name="Text Box 10">
              <a:extLst>
                <a:ext uri="{FF2B5EF4-FFF2-40B4-BE49-F238E27FC236}">
                  <a16:creationId xmlns:a16="http://schemas.microsoft.com/office/drawing/2014/main" id="{F942FC0B-B2DD-4F46-8C2B-BB4769210403}"/>
                </a:ext>
              </a:extLst>
            </p:cNvPr>
            <p:cNvSpPr txBox="1">
              <a:spLocks noChangeArrowheads="1"/>
            </p:cNvSpPr>
            <p:nvPr/>
          </p:nvSpPr>
          <p:spPr bwMode="auto">
            <a:xfrm>
              <a:off x="2046" y="261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715" name="Group 11">
            <a:extLst>
              <a:ext uri="{FF2B5EF4-FFF2-40B4-BE49-F238E27FC236}">
                <a16:creationId xmlns:a16="http://schemas.microsoft.com/office/drawing/2014/main" id="{D175324F-43D3-46FD-BD83-0C78AC5E2F30}"/>
              </a:ext>
            </a:extLst>
          </p:cNvPr>
          <p:cNvGrpSpPr>
            <a:grpSpLocks/>
          </p:cNvGrpSpPr>
          <p:nvPr/>
        </p:nvGrpSpPr>
        <p:grpSpPr bwMode="auto">
          <a:xfrm>
            <a:off x="4692650" y="2832101"/>
            <a:ext cx="457200" cy="1235075"/>
            <a:chOff x="2332" y="2064"/>
            <a:chExt cx="288" cy="778"/>
          </a:xfrm>
        </p:grpSpPr>
        <p:grpSp>
          <p:nvGrpSpPr>
            <p:cNvPr id="200716" name="Group 12">
              <a:extLst>
                <a:ext uri="{FF2B5EF4-FFF2-40B4-BE49-F238E27FC236}">
                  <a16:creationId xmlns:a16="http://schemas.microsoft.com/office/drawing/2014/main" id="{B9AA66E0-637B-4B09-9760-FFCE295159E9}"/>
                </a:ext>
              </a:extLst>
            </p:cNvPr>
            <p:cNvGrpSpPr>
              <a:grpSpLocks/>
            </p:cNvGrpSpPr>
            <p:nvPr/>
          </p:nvGrpSpPr>
          <p:grpSpPr bwMode="auto">
            <a:xfrm>
              <a:off x="2342" y="2064"/>
              <a:ext cx="250" cy="576"/>
              <a:chOff x="2362" y="2064"/>
              <a:chExt cx="250" cy="576"/>
            </a:xfrm>
          </p:grpSpPr>
          <p:sp>
            <p:nvSpPr>
              <p:cNvPr id="200717" name="Rectangle 13">
                <a:extLst>
                  <a:ext uri="{FF2B5EF4-FFF2-40B4-BE49-F238E27FC236}">
                    <a16:creationId xmlns:a16="http://schemas.microsoft.com/office/drawing/2014/main" id="{8DAE0BFE-B384-4D54-B751-E90451EE42FC}"/>
                  </a:ext>
                </a:extLst>
              </p:cNvPr>
              <p:cNvSpPr>
                <a:spLocks noChangeArrowheads="1"/>
              </p:cNvSpPr>
              <p:nvPr/>
            </p:nvSpPr>
            <p:spPr bwMode="auto">
              <a:xfrm>
                <a:off x="2362"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r>
                  <a:rPr kumimoji="1" lang="en-US" altLang="zh-CN" sz="2000" b="1">
                    <a:solidFill>
                      <a:srgbClr val="66FF33"/>
                    </a:solidFill>
                    <a:latin typeface="Times New Roman" panose="02020603050405020304" pitchFamily="18" charset="0"/>
                    <a:ea typeface="楷体_GB2312" pitchFamily="49" charset="-122"/>
                  </a:rPr>
                  <a:t> </a:t>
                </a:r>
              </a:p>
            </p:txBody>
          </p:sp>
          <p:sp>
            <p:nvSpPr>
              <p:cNvPr id="200718" name="Line 14">
                <a:extLst>
                  <a:ext uri="{FF2B5EF4-FFF2-40B4-BE49-F238E27FC236}">
                    <a16:creationId xmlns:a16="http://schemas.microsoft.com/office/drawing/2014/main" id="{532545B5-E6A3-4E49-8546-D249153587F5}"/>
                  </a:ext>
                </a:extLst>
              </p:cNvPr>
              <p:cNvSpPr>
                <a:spLocks noChangeShapeType="1"/>
              </p:cNvSpPr>
              <p:nvPr/>
            </p:nvSpPr>
            <p:spPr bwMode="auto">
              <a:xfrm>
                <a:off x="2372"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9" name="Line 15">
                <a:extLst>
                  <a:ext uri="{FF2B5EF4-FFF2-40B4-BE49-F238E27FC236}">
                    <a16:creationId xmlns:a16="http://schemas.microsoft.com/office/drawing/2014/main" id="{2851FCF4-D9BB-48AF-95B4-82A4DDA48C4C}"/>
                  </a:ext>
                </a:extLst>
              </p:cNvPr>
              <p:cNvSpPr>
                <a:spLocks noChangeShapeType="1"/>
              </p:cNvSpPr>
              <p:nvPr/>
            </p:nvSpPr>
            <p:spPr bwMode="auto">
              <a:xfrm>
                <a:off x="2362"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20" name="Text Box 16">
              <a:extLst>
                <a:ext uri="{FF2B5EF4-FFF2-40B4-BE49-F238E27FC236}">
                  <a16:creationId xmlns:a16="http://schemas.microsoft.com/office/drawing/2014/main" id="{3FA001C2-887C-416F-BE2C-CC3A5E04E735}"/>
                </a:ext>
              </a:extLst>
            </p:cNvPr>
            <p:cNvSpPr txBox="1">
              <a:spLocks noChangeArrowheads="1"/>
            </p:cNvSpPr>
            <p:nvPr/>
          </p:nvSpPr>
          <p:spPr bwMode="auto">
            <a:xfrm>
              <a:off x="2332"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721" name="Group 17">
            <a:extLst>
              <a:ext uri="{FF2B5EF4-FFF2-40B4-BE49-F238E27FC236}">
                <a16:creationId xmlns:a16="http://schemas.microsoft.com/office/drawing/2014/main" id="{DCC1309A-385C-402C-92C5-7641D924FA74}"/>
              </a:ext>
            </a:extLst>
          </p:cNvPr>
          <p:cNvGrpSpPr>
            <a:grpSpLocks/>
          </p:cNvGrpSpPr>
          <p:nvPr/>
        </p:nvGrpSpPr>
        <p:grpSpPr bwMode="auto">
          <a:xfrm>
            <a:off x="5137150" y="2832101"/>
            <a:ext cx="457200" cy="1235075"/>
            <a:chOff x="2612" y="2064"/>
            <a:chExt cx="288" cy="778"/>
          </a:xfrm>
        </p:grpSpPr>
        <p:grpSp>
          <p:nvGrpSpPr>
            <p:cNvPr id="200722" name="Group 18">
              <a:extLst>
                <a:ext uri="{FF2B5EF4-FFF2-40B4-BE49-F238E27FC236}">
                  <a16:creationId xmlns:a16="http://schemas.microsoft.com/office/drawing/2014/main" id="{0017DB64-2F28-4E1D-99BD-18C10FEEC71A}"/>
                </a:ext>
              </a:extLst>
            </p:cNvPr>
            <p:cNvGrpSpPr>
              <a:grpSpLocks/>
            </p:cNvGrpSpPr>
            <p:nvPr/>
          </p:nvGrpSpPr>
          <p:grpSpPr bwMode="auto">
            <a:xfrm>
              <a:off x="2630" y="2064"/>
              <a:ext cx="250" cy="576"/>
              <a:chOff x="2650" y="2064"/>
              <a:chExt cx="250" cy="576"/>
            </a:xfrm>
          </p:grpSpPr>
          <p:sp>
            <p:nvSpPr>
              <p:cNvPr id="200723" name="Rectangle 19">
                <a:extLst>
                  <a:ext uri="{FF2B5EF4-FFF2-40B4-BE49-F238E27FC236}">
                    <a16:creationId xmlns:a16="http://schemas.microsoft.com/office/drawing/2014/main" id="{C9B4A1BB-3353-4456-883A-DE2C6560B8A1}"/>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 </a:t>
                </a:r>
              </a:p>
            </p:txBody>
          </p:sp>
          <p:sp>
            <p:nvSpPr>
              <p:cNvPr id="200724" name="Line 20">
                <a:extLst>
                  <a:ext uri="{FF2B5EF4-FFF2-40B4-BE49-F238E27FC236}">
                    <a16:creationId xmlns:a16="http://schemas.microsoft.com/office/drawing/2014/main" id="{FD7227A8-CAD4-415B-972A-0D9EBF8AD7C1}"/>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5" name="Line 21">
                <a:extLst>
                  <a:ext uri="{FF2B5EF4-FFF2-40B4-BE49-F238E27FC236}">
                    <a16:creationId xmlns:a16="http://schemas.microsoft.com/office/drawing/2014/main" id="{850EA0ED-A8D0-47FD-98A7-AF5A32D6D3BE}"/>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26" name="Text Box 22">
              <a:extLst>
                <a:ext uri="{FF2B5EF4-FFF2-40B4-BE49-F238E27FC236}">
                  <a16:creationId xmlns:a16="http://schemas.microsoft.com/office/drawing/2014/main" id="{9D337AFB-DEBF-42FE-94F0-1E1A42F4CEE4}"/>
                </a:ext>
              </a:extLst>
            </p:cNvPr>
            <p:cNvSpPr txBox="1">
              <a:spLocks noChangeArrowheads="1"/>
            </p:cNvSpPr>
            <p:nvPr/>
          </p:nvSpPr>
          <p:spPr bwMode="auto">
            <a:xfrm>
              <a:off x="2612"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727" name="Group 23">
            <a:extLst>
              <a:ext uri="{FF2B5EF4-FFF2-40B4-BE49-F238E27FC236}">
                <a16:creationId xmlns:a16="http://schemas.microsoft.com/office/drawing/2014/main" id="{542682F8-9F5B-4DE0-9201-8FB605F6DE22}"/>
              </a:ext>
            </a:extLst>
          </p:cNvPr>
          <p:cNvGrpSpPr>
            <a:grpSpLocks/>
          </p:cNvGrpSpPr>
          <p:nvPr/>
        </p:nvGrpSpPr>
        <p:grpSpPr bwMode="auto">
          <a:xfrm>
            <a:off x="5594351" y="2832100"/>
            <a:ext cx="409575" cy="1250950"/>
            <a:chOff x="2900" y="2064"/>
            <a:chExt cx="258" cy="788"/>
          </a:xfrm>
        </p:grpSpPr>
        <p:grpSp>
          <p:nvGrpSpPr>
            <p:cNvPr id="200728" name="Group 24">
              <a:extLst>
                <a:ext uri="{FF2B5EF4-FFF2-40B4-BE49-F238E27FC236}">
                  <a16:creationId xmlns:a16="http://schemas.microsoft.com/office/drawing/2014/main" id="{EA55FC16-F785-451A-AEEE-8F70349B6702}"/>
                </a:ext>
              </a:extLst>
            </p:cNvPr>
            <p:cNvGrpSpPr>
              <a:grpSpLocks/>
            </p:cNvGrpSpPr>
            <p:nvPr/>
          </p:nvGrpSpPr>
          <p:grpSpPr bwMode="auto">
            <a:xfrm>
              <a:off x="2908" y="2064"/>
              <a:ext cx="250" cy="576"/>
              <a:chOff x="2650" y="2064"/>
              <a:chExt cx="250" cy="576"/>
            </a:xfrm>
          </p:grpSpPr>
          <p:sp>
            <p:nvSpPr>
              <p:cNvPr id="200729" name="Rectangle 25">
                <a:extLst>
                  <a:ext uri="{FF2B5EF4-FFF2-40B4-BE49-F238E27FC236}">
                    <a16:creationId xmlns:a16="http://schemas.microsoft.com/office/drawing/2014/main" id="{41D75C1D-45BC-4A3F-B622-9B9B16475BB1}"/>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1</a:t>
                </a:r>
              </a:p>
            </p:txBody>
          </p:sp>
          <p:sp>
            <p:nvSpPr>
              <p:cNvPr id="200730" name="Line 26">
                <a:extLst>
                  <a:ext uri="{FF2B5EF4-FFF2-40B4-BE49-F238E27FC236}">
                    <a16:creationId xmlns:a16="http://schemas.microsoft.com/office/drawing/2014/main" id="{ACD0D67A-AFED-4EAD-BB41-D2493EAF9C1E}"/>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1" name="Line 27">
                <a:extLst>
                  <a:ext uri="{FF2B5EF4-FFF2-40B4-BE49-F238E27FC236}">
                    <a16:creationId xmlns:a16="http://schemas.microsoft.com/office/drawing/2014/main" id="{4B697E5F-A11A-4816-9B45-1F552E687051}"/>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32" name="Text Box 28">
              <a:extLst>
                <a:ext uri="{FF2B5EF4-FFF2-40B4-BE49-F238E27FC236}">
                  <a16:creationId xmlns:a16="http://schemas.microsoft.com/office/drawing/2014/main" id="{3A523A0C-1D40-4E31-B7A9-A259AF04D9D4}"/>
                </a:ext>
              </a:extLst>
            </p:cNvPr>
            <p:cNvSpPr txBox="1">
              <a:spLocks noChangeArrowheads="1"/>
            </p:cNvSpPr>
            <p:nvPr/>
          </p:nvSpPr>
          <p:spPr bwMode="auto">
            <a:xfrm>
              <a:off x="2900" y="260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733" name="Group 29">
            <a:extLst>
              <a:ext uri="{FF2B5EF4-FFF2-40B4-BE49-F238E27FC236}">
                <a16:creationId xmlns:a16="http://schemas.microsoft.com/office/drawing/2014/main" id="{46D2502C-5A63-4371-AA1B-E90CC19777F3}"/>
              </a:ext>
            </a:extLst>
          </p:cNvPr>
          <p:cNvGrpSpPr>
            <a:grpSpLocks/>
          </p:cNvGrpSpPr>
          <p:nvPr/>
        </p:nvGrpSpPr>
        <p:grpSpPr bwMode="auto">
          <a:xfrm>
            <a:off x="6035675" y="2816226"/>
            <a:ext cx="457200" cy="1266825"/>
            <a:chOff x="3178" y="2054"/>
            <a:chExt cx="288" cy="798"/>
          </a:xfrm>
        </p:grpSpPr>
        <p:grpSp>
          <p:nvGrpSpPr>
            <p:cNvPr id="200734" name="Group 30">
              <a:extLst>
                <a:ext uri="{FF2B5EF4-FFF2-40B4-BE49-F238E27FC236}">
                  <a16:creationId xmlns:a16="http://schemas.microsoft.com/office/drawing/2014/main" id="{0F200364-6441-4914-9EAA-0A8D7213C778}"/>
                </a:ext>
              </a:extLst>
            </p:cNvPr>
            <p:cNvGrpSpPr>
              <a:grpSpLocks/>
            </p:cNvGrpSpPr>
            <p:nvPr/>
          </p:nvGrpSpPr>
          <p:grpSpPr bwMode="auto">
            <a:xfrm>
              <a:off x="3186" y="2054"/>
              <a:ext cx="250" cy="576"/>
              <a:chOff x="2650" y="2064"/>
              <a:chExt cx="250" cy="576"/>
            </a:xfrm>
          </p:grpSpPr>
          <p:sp>
            <p:nvSpPr>
              <p:cNvPr id="200735" name="Rectangle 31">
                <a:extLst>
                  <a:ext uri="{FF2B5EF4-FFF2-40B4-BE49-F238E27FC236}">
                    <a16:creationId xmlns:a16="http://schemas.microsoft.com/office/drawing/2014/main" id="{4410F3E5-885E-4EA2-8CD4-3B424A9ECBDD}"/>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1</a:t>
                </a:r>
              </a:p>
            </p:txBody>
          </p:sp>
          <p:sp>
            <p:nvSpPr>
              <p:cNvPr id="200736" name="Line 32">
                <a:extLst>
                  <a:ext uri="{FF2B5EF4-FFF2-40B4-BE49-F238E27FC236}">
                    <a16:creationId xmlns:a16="http://schemas.microsoft.com/office/drawing/2014/main" id="{077513D0-FCBB-48BD-932A-CC3C3E54EBBB}"/>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Line 33">
                <a:extLst>
                  <a:ext uri="{FF2B5EF4-FFF2-40B4-BE49-F238E27FC236}">
                    <a16:creationId xmlns:a16="http://schemas.microsoft.com/office/drawing/2014/main" id="{1208FAD4-9F29-487F-8C10-07EF02763B8B}"/>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38" name="Text Box 34">
              <a:extLst>
                <a:ext uri="{FF2B5EF4-FFF2-40B4-BE49-F238E27FC236}">
                  <a16:creationId xmlns:a16="http://schemas.microsoft.com/office/drawing/2014/main" id="{1C448E24-4C40-40FF-8CC5-CBC05A0FCBD5}"/>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739" name="Group 35">
            <a:extLst>
              <a:ext uri="{FF2B5EF4-FFF2-40B4-BE49-F238E27FC236}">
                <a16:creationId xmlns:a16="http://schemas.microsoft.com/office/drawing/2014/main" id="{F842B2A4-A153-41B7-8670-D44834C06757}"/>
              </a:ext>
            </a:extLst>
          </p:cNvPr>
          <p:cNvGrpSpPr>
            <a:grpSpLocks/>
          </p:cNvGrpSpPr>
          <p:nvPr/>
        </p:nvGrpSpPr>
        <p:grpSpPr bwMode="auto">
          <a:xfrm>
            <a:off x="6480175" y="2816226"/>
            <a:ext cx="457200" cy="1266825"/>
            <a:chOff x="3178" y="2054"/>
            <a:chExt cx="288" cy="798"/>
          </a:xfrm>
        </p:grpSpPr>
        <p:grpSp>
          <p:nvGrpSpPr>
            <p:cNvPr id="200740" name="Group 36">
              <a:extLst>
                <a:ext uri="{FF2B5EF4-FFF2-40B4-BE49-F238E27FC236}">
                  <a16:creationId xmlns:a16="http://schemas.microsoft.com/office/drawing/2014/main" id="{CD679ECB-7DE6-4831-89B8-38E55ABE4BF2}"/>
                </a:ext>
              </a:extLst>
            </p:cNvPr>
            <p:cNvGrpSpPr>
              <a:grpSpLocks/>
            </p:cNvGrpSpPr>
            <p:nvPr/>
          </p:nvGrpSpPr>
          <p:grpSpPr bwMode="auto">
            <a:xfrm>
              <a:off x="3186" y="2054"/>
              <a:ext cx="250" cy="576"/>
              <a:chOff x="2650" y="2064"/>
              <a:chExt cx="250" cy="576"/>
            </a:xfrm>
          </p:grpSpPr>
          <p:sp>
            <p:nvSpPr>
              <p:cNvPr id="200741" name="Rectangle 37">
                <a:extLst>
                  <a:ext uri="{FF2B5EF4-FFF2-40B4-BE49-F238E27FC236}">
                    <a16:creationId xmlns:a16="http://schemas.microsoft.com/office/drawing/2014/main" id="{5CA0C81D-4BE9-4D65-9F42-6A1EBE1763C0}"/>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1</a:t>
                </a:r>
              </a:p>
            </p:txBody>
          </p:sp>
          <p:sp>
            <p:nvSpPr>
              <p:cNvPr id="200742" name="Line 38">
                <a:extLst>
                  <a:ext uri="{FF2B5EF4-FFF2-40B4-BE49-F238E27FC236}">
                    <a16:creationId xmlns:a16="http://schemas.microsoft.com/office/drawing/2014/main" id="{7E330184-31E1-425B-B591-6C09A1D63BC6}"/>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Line 39">
                <a:extLst>
                  <a:ext uri="{FF2B5EF4-FFF2-40B4-BE49-F238E27FC236}">
                    <a16:creationId xmlns:a16="http://schemas.microsoft.com/office/drawing/2014/main" id="{2A3D00A1-26BC-47DF-B3ED-649EAF64360B}"/>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44" name="Text Box 40">
              <a:extLst>
                <a:ext uri="{FF2B5EF4-FFF2-40B4-BE49-F238E27FC236}">
                  <a16:creationId xmlns:a16="http://schemas.microsoft.com/office/drawing/2014/main" id="{BC55A7FE-9536-4BF8-8DD9-2476903615D1}"/>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745" name="Group 41">
            <a:extLst>
              <a:ext uri="{FF2B5EF4-FFF2-40B4-BE49-F238E27FC236}">
                <a16:creationId xmlns:a16="http://schemas.microsoft.com/office/drawing/2014/main" id="{081D995F-AF60-48A6-802B-32189EEA5D4E}"/>
              </a:ext>
            </a:extLst>
          </p:cNvPr>
          <p:cNvGrpSpPr>
            <a:grpSpLocks/>
          </p:cNvGrpSpPr>
          <p:nvPr/>
        </p:nvGrpSpPr>
        <p:grpSpPr bwMode="auto">
          <a:xfrm>
            <a:off x="6934200" y="2819401"/>
            <a:ext cx="457200" cy="1266825"/>
            <a:chOff x="3178" y="2054"/>
            <a:chExt cx="288" cy="798"/>
          </a:xfrm>
        </p:grpSpPr>
        <p:grpSp>
          <p:nvGrpSpPr>
            <p:cNvPr id="200746" name="Group 42">
              <a:extLst>
                <a:ext uri="{FF2B5EF4-FFF2-40B4-BE49-F238E27FC236}">
                  <a16:creationId xmlns:a16="http://schemas.microsoft.com/office/drawing/2014/main" id="{34BF0B3F-5537-4192-BB0C-9ACE03C6D87A}"/>
                </a:ext>
              </a:extLst>
            </p:cNvPr>
            <p:cNvGrpSpPr>
              <a:grpSpLocks/>
            </p:cNvGrpSpPr>
            <p:nvPr/>
          </p:nvGrpSpPr>
          <p:grpSpPr bwMode="auto">
            <a:xfrm>
              <a:off x="3186" y="2054"/>
              <a:ext cx="250" cy="576"/>
              <a:chOff x="2650" y="2064"/>
              <a:chExt cx="250" cy="576"/>
            </a:xfrm>
          </p:grpSpPr>
          <p:sp>
            <p:nvSpPr>
              <p:cNvPr id="200747" name="Rectangle 43">
                <a:extLst>
                  <a:ext uri="{FF2B5EF4-FFF2-40B4-BE49-F238E27FC236}">
                    <a16:creationId xmlns:a16="http://schemas.microsoft.com/office/drawing/2014/main" id="{87516815-0C6D-47DC-9EED-3E4CA4AAE836}"/>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4</a:t>
                </a:r>
              </a:p>
            </p:txBody>
          </p:sp>
          <p:sp>
            <p:nvSpPr>
              <p:cNvPr id="200748" name="Line 44">
                <a:extLst>
                  <a:ext uri="{FF2B5EF4-FFF2-40B4-BE49-F238E27FC236}">
                    <a16:creationId xmlns:a16="http://schemas.microsoft.com/office/drawing/2014/main" id="{0935129C-9624-4F9F-B299-D7D41DA6ABE6}"/>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9" name="Line 45">
                <a:extLst>
                  <a:ext uri="{FF2B5EF4-FFF2-40B4-BE49-F238E27FC236}">
                    <a16:creationId xmlns:a16="http://schemas.microsoft.com/office/drawing/2014/main" id="{A6F70F5F-8856-48E8-9734-BC575C166BFF}"/>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50" name="Text Box 46">
              <a:extLst>
                <a:ext uri="{FF2B5EF4-FFF2-40B4-BE49-F238E27FC236}">
                  <a16:creationId xmlns:a16="http://schemas.microsoft.com/office/drawing/2014/main" id="{D60C48E8-F5F3-4199-A355-6DFE31544C6E}"/>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751" name="Group 47">
            <a:extLst>
              <a:ext uri="{FF2B5EF4-FFF2-40B4-BE49-F238E27FC236}">
                <a16:creationId xmlns:a16="http://schemas.microsoft.com/office/drawing/2014/main" id="{70DCFD3A-4094-4882-BFD4-EA7B8DC78A98}"/>
              </a:ext>
            </a:extLst>
          </p:cNvPr>
          <p:cNvGrpSpPr>
            <a:grpSpLocks/>
          </p:cNvGrpSpPr>
          <p:nvPr/>
        </p:nvGrpSpPr>
        <p:grpSpPr bwMode="auto">
          <a:xfrm>
            <a:off x="7359650" y="2787651"/>
            <a:ext cx="457200" cy="1266825"/>
            <a:chOff x="3178" y="2054"/>
            <a:chExt cx="288" cy="798"/>
          </a:xfrm>
        </p:grpSpPr>
        <p:grpSp>
          <p:nvGrpSpPr>
            <p:cNvPr id="200752" name="Group 48">
              <a:extLst>
                <a:ext uri="{FF2B5EF4-FFF2-40B4-BE49-F238E27FC236}">
                  <a16:creationId xmlns:a16="http://schemas.microsoft.com/office/drawing/2014/main" id="{0C38202E-087E-4DC4-BB3B-A782F51DFEF7}"/>
                </a:ext>
              </a:extLst>
            </p:cNvPr>
            <p:cNvGrpSpPr>
              <a:grpSpLocks/>
            </p:cNvGrpSpPr>
            <p:nvPr/>
          </p:nvGrpSpPr>
          <p:grpSpPr bwMode="auto">
            <a:xfrm>
              <a:off x="3186" y="2054"/>
              <a:ext cx="250" cy="576"/>
              <a:chOff x="2650" y="2064"/>
              <a:chExt cx="250" cy="576"/>
            </a:xfrm>
          </p:grpSpPr>
          <p:sp>
            <p:nvSpPr>
              <p:cNvPr id="200753" name="Rectangle 49">
                <a:extLst>
                  <a:ext uri="{FF2B5EF4-FFF2-40B4-BE49-F238E27FC236}">
                    <a16:creationId xmlns:a16="http://schemas.microsoft.com/office/drawing/2014/main" id="{2626C6A8-F570-48BA-A677-FA9953DA1F4F}"/>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4</a:t>
                </a:r>
              </a:p>
            </p:txBody>
          </p:sp>
          <p:sp>
            <p:nvSpPr>
              <p:cNvPr id="200754" name="Line 50">
                <a:extLst>
                  <a:ext uri="{FF2B5EF4-FFF2-40B4-BE49-F238E27FC236}">
                    <a16:creationId xmlns:a16="http://schemas.microsoft.com/office/drawing/2014/main" id="{BC2E2C6F-A077-4E1F-BFBF-53F06B85CD07}"/>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5" name="Line 51">
                <a:extLst>
                  <a:ext uri="{FF2B5EF4-FFF2-40B4-BE49-F238E27FC236}">
                    <a16:creationId xmlns:a16="http://schemas.microsoft.com/office/drawing/2014/main" id="{CDD6F0D2-167E-47CF-8921-EB90AC256DDE}"/>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56" name="Text Box 52">
              <a:extLst>
                <a:ext uri="{FF2B5EF4-FFF2-40B4-BE49-F238E27FC236}">
                  <a16:creationId xmlns:a16="http://schemas.microsoft.com/office/drawing/2014/main" id="{35285A14-8A34-46A6-AABA-A8DB0D3AD6AA}"/>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757" name="Group 53">
            <a:extLst>
              <a:ext uri="{FF2B5EF4-FFF2-40B4-BE49-F238E27FC236}">
                <a16:creationId xmlns:a16="http://schemas.microsoft.com/office/drawing/2014/main" id="{51F56E42-C1DA-4629-8A46-775E1AC056D2}"/>
              </a:ext>
            </a:extLst>
          </p:cNvPr>
          <p:cNvGrpSpPr>
            <a:grpSpLocks/>
          </p:cNvGrpSpPr>
          <p:nvPr/>
        </p:nvGrpSpPr>
        <p:grpSpPr bwMode="auto">
          <a:xfrm>
            <a:off x="7804150" y="2787651"/>
            <a:ext cx="457200" cy="1266825"/>
            <a:chOff x="3178" y="2054"/>
            <a:chExt cx="288" cy="798"/>
          </a:xfrm>
        </p:grpSpPr>
        <p:grpSp>
          <p:nvGrpSpPr>
            <p:cNvPr id="200758" name="Group 54">
              <a:extLst>
                <a:ext uri="{FF2B5EF4-FFF2-40B4-BE49-F238E27FC236}">
                  <a16:creationId xmlns:a16="http://schemas.microsoft.com/office/drawing/2014/main" id="{226FAEF6-5235-4532-97DF-405A51E2D4CA}"/>
                </a:ext>
              </a:extLst>
            </p:cNvPr>
            <p:cNvGrpSpPr>
              <a:grpSpLocks/>
            </p:cNvGrpSpPr>
            <p:nvPr/>
          </p:nvGrpSpPr>
          <p:grpSpPr bwMode="auto">
            <a:xfrm>
              <a:off x="3186" y="2054"/>
              <a:ext cx="250" cy="576"/>
              <a:chOff x="2650" y="2064"/>
              <a:chExt cx="250" cy="576"/>
            </a:xfrm>
          </p:grpSpPr>
          <p:sp>
            <p:nvSpPr>
              <p:cNvPr id="200759" name="Rectangle 55">
                <a:extLst>
                  <a:ext uri="{FF2B5EF4-FFF2-40B4-BE49-F238E27FC236}">
                    <a16:creationId xmlns:a16="http://schemas.microsoft.com/office/drawing/2014/main" id="{32D78A0F-5D39-4776-B56D-B5F1481E3F0C}"/>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4</a:t>
                </a:r>
              </a:p>
            </p:txBody>
          </p:sp>
          <p:sp>
            <p:nvSpPr>
              <p:cNvPr id="200760" name="Line 56">
                <a:extLst>
                  <a:ext uri="{FF2B5EF4-FFF2-40B4-BE49-F238E27FC236}">
                    <a16:creationId xmlns:a16="http://schemas.microsoft.com/office/drawing/2014/main" id="{256990AF-5F08-4AB4-9407-E16FA90B6842}"/>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1" name="Line 57">
                <a:extLst>
                  <a:ext uri="{FF2B5EF4-FFF2-40B4-BE49-F238E27FC236}">
                    <a16:creationId xmlns:a16="http://schemas.microsoft.com/office/drawing/2014/main" id="{8727727D-D57A-4744-9F69-C54EEB0057BE}"/>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62" name="Text Box 58">
              <a:extLst>
                <a:ext uri="{FF2B5EF4-FFF2-40B4-BE49-F238E27FC236}">
                  <a16:creationId xmlns:a16="http://schemas.microsoft.com/office/drawing/2014/main" id="{9027BFCA-F0DD-4270-9FA5-A7A8C928A63C}"/>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763" name="Group 59">
            <a:extLst>
              <a:ext uri="{FF2B5EF4-FFF2-40B4-BE49-F238E27FC236}">
                <a16:creationId xmlns:a16="http://schemas.microsoft.com/office/drawing/2014/main" id="{8E65A86D-3F10-4D69-890B-30128FABEEDA}"/>
              </a:ext>
            </a:extLst>
          </p:cNvPr>
          <p:cNvGrpSpPr>
            <a:grpSpLocks/>
          </p:cNvGrpSpPr>
          <p:nvPr/>
        </p:nvGrpSpPr>
        <p:grpSpPr bwMode="auto">
          <a:xfrm>
            <a:off x="8277225" y="2787651"/>
            <a:ext cx="457200" cy="1266825"/>
            <a:chOff x="3178" y="2054"/>
            <a:chExt cx="288" cy="798"/>
          </a:xfrm>
        </p:grpSpPr>
        <p:grpSp>
          <p:nvGrpSpPr>
            <p:cNvPr id="200764" name="Group 60">
              <a:extLst>
                <a:ext uri="{FF2B5EF4-FFF2-40B4-BE49-F238E27FC236}">
                  <a16:creationId xmlns:a16="http://schemas.microsoft.com/office/drawing/2014/main" id="{E5F940A6-4337-4EBB-AA73-B47FCB393FAF}"/>
                </a:ext>
              </a:extLst>
            </p:cNvPr>
            <p:cNvGrpSpPr>
              <a:grpSpLocks/>
            </p:cNvGrpSpPr>
            <p:nvPr/>
          </p:nvGrpSpPr>
          <p:grpSpPr bwMode="auto">
            <a:xfrm>
              <a:off x="3186" y="2054"/>
              <a:ext cx="250" cy="576"/>
              <a:chOff x="2650" y="2064"/>
              <a:chExt cx="250" cy="576"/>
            </a:xfrm>
          </p:grpSpPr>
          <p:sp>
            <p:nvSpPr>
              <p:cNvPr id="200765" name="Rectangle 61">
                <a:extLst>
                  <a:ext uri="{FF2B5EF4-FFF2-40B4-BE49-F238E27FC236}">
                    <a16:creationId xmlns:a16="http://schemas.microsoft.com/office/drawing/2014/main" id="{257F6766-7B77-4BA8-9171-44ACC680A9DC}"/>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4</a:t>
                </a:r>
              </a:p>
            </p:txBody>
          </p:sp>
          <p:sp>
            <p:nvSpPr>
              <p:cNvPr id="200766" name="Line 62">
                <a:extLst>
                  <a:ext uri="{FF2B5EF4-FFF2-40B4-BE49-F238E27FC236}">
                    <a16:creationId xmlns:a16="http://schemas.microsoft.com/office/drawing/2014/main" id="{8C8CD447-A411-4E64-8BA7-180953FD5DCD}"/>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Line 63">
                <a:extLst>
                  <a:ext uri="{FF2B5EF4-FFF2-40B4-BE49-F238E27FC236}">
                    <a16:creationId xmlns:a16="http://schemas.microsoft.com/office/drawing/2014/main" id="{4E5A33A9-0D47-4A81-89C9-C69503DEBAE0}"/>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68" name="Text Box 64">
              <a:extLst>
                <a:ext uri="{FF2B5EF4-FFF2-40B4-BE49-F238E27FC236}">
                  <a16:creationId xmlns:a16="http://schemas.microsoft.com/office/drawing/2014/main" id="{BE278EFB-0B80-43E6-9B3E-D225BE8BB582}"/>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769" name="Group 65">
            <a:extLst>
              <a:ext uri="{FF2B5EF4-FFF2-40B4-BE49-F238E27FC236}">
                <a16:creationId xmlns:a16="http://schemas.microsoft.com/office/drawing/2014/main" id="{14A6E777-5D51-4659-B32A-6278A3863078}"/>
              </a:ext>
            </a:extLst>
          </p:cNvPr>
          <p:cNvGrpSpPr>
            <a:grpSpLocks/>
          </p:cNvGrpSpPr>
          <p:nvPr/>
        </p:nvGrpSpPr>
        <p:grpSpPr bwMode="auto">
          <a:xfrm>
            <a:off x="8763000" y="2743201"/>
            <a:ext cx="457200" cy="1266825"/>
            <a:chOff x="3178" y="2054"/>
            <a:chExt cx="288" cy="798"/>
          </a:xfrm>
        </p:grpSpPr>
        <p:grpSp>
          <p:nvGrpSpPr>
            <p:cNvPr id="200770" name="Group 66">
              <a:extLst>
                <a:ext uri="{FF2B5EF4-FFF2-40B4-BE49-F238E27FC236}">
                  <a16:creationId xmlns:a16="http://schemas.microsoft.com/office/drawing/2014/main" id="{C66DA750-0B03-4D4C-9DA8-67BCB0D8F249}"/>
                </a:ext>
              </a:extLst>
            </p:cNvPr>
            <p:cNvGrpSpPr>
              <a:grpSpLocks/>
            </p:cNvGrpSpPr>
            <p:nvPr/>
          </p:nvGrpSpPr>
          <p:grpSpPr bwMode="auto">
            <a:xfrm>
              <a:off x="3186" y="2054"/>
              <a:ext cx="250" cy="576"/>
              <a:chOff x="2650" y="2064"/>
              <a:chExt cx="250" cy="576"/>
            </a:xfrm>
          </p:grpSpPr>
          <p:sp>
            <p:nvSpPr>
              <p:cNvPr id="200771" name="Rectangle 67">
                <a:extLst>
                  <a:ext uri="{FF2B5EF4-FFF2-40B4-BE49-F238E27FC236}">
                    <a16:creationId xmlns:a16="http://schemas.microsoft.com/office/drawing/2014/main" id="{49DE9E7E-F54D-4B43-9DD1-7158EF5B5C83}"/>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4</a:t>
                </a:r>
              </a:p>
            </p:txBody>
          </p:sp>
          <p:sp>
            <p:nvSpPr>
              <p:cNvPr id="200772" name="Line 68">
                <a:extLst>
                  <a:ext uri="{FF2B5EF4-FFF2-40B4-BE49-F238E27FC236}">
                    <a16:creationId xmlns:a16="http://schemas.microsoft.com/office/drawing/2014/main" id="{3272A28A-4FD5-4735-BB19-B77972300074}"/>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3" name="Line 69">
                <a:extLst>
                  <a:ext uri="{FF2B5EF4-FFF2-40B4-BE49-F238E27FC236}">
                    <a16:creationId xmlns:a16="http://schemas.microsoft.com/office/drawing/2014/main" id="{7F1ABB3D-2C35-465A-B4B0-F4134F27DFC2}"/>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74" name="Text Box 70">
              <a:extLst>
                <a:ext uri="{FF2B5EF4-FFF2-40B4-BE49-F238E27FC236}">
                  <a16:creationId xmlns:a16="http://schemas.microsoft.com/office/drawing/2014/main" id="{F70089F4-178E-4943-8482-60DEDC8A6CDD}"/>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775" name="Group 71">
            <a:extLst>
              <a:ext uri="{FF2B5EF4-FFF2-40B4-BE49-F238E27FC236}">
                <a16:creationId xmlns:a16="http://schemas.microsoft.com/office/drawing/2014/main" id="{A777760E-5515-46BE-A644-7737E8B62C90}"/>
              </a:ext>
            </a:extLst>
          </p:cNvPr>
          <p:cNvGrpSpPr>
            <a:grpSpLocks/>
          </p:cNvGrpSpPr>
          <p:nvPr/>
        </p:nvGrpSpPr>
        <p:grpSpPr bwMode="auto">
          <a:xfrm>
            <a:off x="9239250" y="2787651"/>
            <a:ext cx="457200" cy="1266825"/>
            <a:chOff x="3178" y="2054"/>
            <a:chExt cx="288" cy="798"/>
          </a:xfrm>
        </p:grpSpPr>
        <p:grpSp>
          <p:nvGrpSpPr>
            <p:cNvPr id="200776" name="Group 72">
              <a:extLst>
                <a:ext uri="{FF2B5EF4-FFF2-40B4-BE49-F238E27FC236}">
                  <a16:creationId xmlns:a16="http://schemas.microsoft.com/office/drawing/2014/main" id="{359C1313-8539-424E-A278-0057E97BBE3E}"/>
                </a:ext>
              </a:extLst>
            </p:cNvPr>
            <p:cNvGrpSpPr>
              <a:grpSpLocks/>
            </p:cNvGrpSpPr>
            <p:nvPr/>
          </p:nvGrpSpPr>
          <p:grpSpPr bwMode="auto">
            <a:xfrm>
              <a:off x="3186" y="2054"/>
              <a:ext cx="250" cy="576"/>
              <a:chOff x="2650" y="2064"/>
              <a:chExt cx="250" cy="576"/>
            </a:xfrm>
          </p:grpSpPr>
          <p:sp>
            <p:nvSpPr>
              <p:cNvPr id="200777" name="Rectangle 73">
                <a:extLst>
                  <a:ext uri="{FF2B5EF4-FFF2-40B4-BE49-F238E27FC236}">
                    <a16:creationId xmlns:a16="http://schemas.microsoft.com/office/drawing/2014/main" id="{EC945C10-BB5C-4F95-B8BB-C2C2A25340E8}"/>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p:txBody>
          </p:sp>
          <p:sp>
            <p:nvSpPr>
              <p:cNvPr id="200778" name="Line 74">
                <a:extLst>
                  <a:ext uri="{FF2B5EF4-FFF2-40B4-BE49-F238E27FC236}">
                    <a16:creationId xmlns:a16="http://schemas.microsoft.com/office/drawing/2014/main" id="{36FF6CF9-A2D6-47DD-9BED-8D5572431D4E}"/>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9" name="Line 75">
                <a:extLst>
                  <a:ext uri="{FF2B5EF4-FFF2-40B4-BE49-F238E27FC236}">
                    <a16:creationId xmlns:a16="http://schemas.microsoft.com/office/drawing/2014/main" id="{B033F4B1-5DAE-4E06-B109-2CC2F40DB32D}"/>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80" name="Text Box 76">
              <a:extLst>
                <a:ext uri="{FF2B5EF4-FFF2-40B4-BE49-F238E27FC236}">
                  <a16:creationId xmlns:a16="http://schemas.microsoft.com/office/drawing/2014/main" id="{CB69C006-FF85-4958-BC6E-F5FA9BE3DBBF}"/>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sp>
        <p:nvSpPr>
          <p:cNvPr id="200781" name="Text Box 77">
            <a:extLst>
              <a:ext uri="{FF2B5EF4-FFF2-40B4-BE49-F238E27FC236}">
                <a16:creationId xmlns:a16="http://schemas.microsoft.com/office/drawing/2014/main" id="{A5E6C13D-A08D-4B1B-8B1B-54A36A4D62E3}"/>
              </a:ext>
            </a:extLst>
          </p:cNvPr>
          <p:cNvSpPr txBox="1">
            <a:spLocks noChangeArrowheads="1"/>
          </p:cNvSpPr>
          <p:nvPr/>
        </p:nvSpPr>
        <p:spPr bwMode="auto">
          <a:xfrm>
            <a:off x="9845676" y="3048000"/>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FF0000"/>
                </a:solidFill>
                <a:latin typeface="Times New Roman" panose="02020603050405020304" pitchFamily="18" charset="0"/>
                <a:ea typeface="楷体_GB2312" pitchFamily="49" charset="-122"/>
              </a:rPr>
              <a:t>3</a:t>
            </a:r>
          </a:p>
        </p:txBody>
      </p:sp>
      <p:sp>
        <p:nvSpPr>
          <p:cNvPr id="200782" name="Text Box 78">
            <a:extLst>
              <a:ext uri="{FF2B5EF4-FFF2-40B4-BE49-F238E27FC236}">
                <a16:creationId xmlns:a16="http://schemas.microsoft.com/office/drawing/2014/main" id="{8DAAD4F0-B7B9-4B5B-8202-112608B22FC1}"/>
              </a:ext>
            </a:extLst>
          </p:cNvPr>
          <p:cNvSpPr txBox="1">
            <a:spLocks noChangeArrowheads="1"/>
          </p:cNvSpPr>
          <p:nvPr/>
        </p:nvSpPr>
        <p:spPr bwMode="auto">
          <a:xfrm>
            <a:off x="2660650" y="4365625"/>
            <a:ext cx="14859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400" b="1" dirty="0">
                <a:solidFill>
                  <a:schemeClr val="hlink"/>
                </a:solidFill>
                <a:latin typeface="Times New Roman" panose="02020603050405020304" pitchFamily="18" charset="0"/>
                <a:ea typeface="楷体_GB2312" pitchFamily="49" charset="-122"/>
              </a:rPr>
              <a:t>LFU</a:t>
            </a:r>
          </a:p>
          <a:p>
            <a:pPr>
              <a:spcBef>
                <a:spcPct val="50000"/>
              </a:spcBef>
            </a:pPr>
            <a:r>
              <a:rPr kumimoji="1" lang="zh-CN" altLang="en-US" sz="2400" b="1" dirty="0">
                <a:solidFill>
                  <a:srgbClr val="000000"/>
                </a:solidFill>
                <a:latin typeface="Times New Roman" panose="02020603050405020304" pitchFamily="18" charset="0"/>
                <a:ea typeface="楷体_GB2312" pitchFamily="49" charset="-122"/>
              </a:rPr>
              <a:t>算法是将最久未被访问过的行换出</a:t>
            </a:r>
            <a:endParaRPr kumimoji="1" lang="en-US" altLang="zh-CN" sz="2400" b="1" dirty="0">
              <a:solidFill>
                <a:schemeClr val="hlink"/>
              </a:solidFill>
              <a:latin typeface="Times New Roman" panose="02020603050405020304" pitchFamily="18" charset="0"/>
              <a:ea typeface="楷体_GB2312" pitchFamily="49" charset="-122"/>
            </a:endParaRPr>
          </a:p>
        </p:txBody>
      </p:sp>
      <p:grpSp>
        <p:nvGrpSpPr>
          <p:cNvPr id="200783" name="Group 79">
            <a:extLst>
              <a:ext uri="{FF2B5EF4-FFF2-40B4-BE49-F238E27FC236}">
                <a16:creationId xmlns:a16="http://schemas.microsoft.com/office/drawing/2014/main" id="{B93644A5-E062-49D5-AB26-D51F3DDE900F}"/>
              </a:ext>
            </a:extLst>
          </p:cNvPr>
          <p:cNvGrpSpPr>
            <a:grpSpLocks/>
          </p:cNvGrpSpPr>
          <p:nvPr/>
        </p:nvGrpSpPr>
        <p:grpSpPr bwMode="auto">
          <a:xfrm>
            <a:off x="4254500" y="4137025"/>
            <a:ext cx="533400" cy="1250950"/>
            <a:chOff x="2046" y="2072"/>
            <a:chExt cx="336" cy="788"/>
          </a:xfrm>
        </p:grpSpPr>
        <p:grpSp>
          <p:nvGrpSpPr>
            <p:cNvPr id="200784" name="Group 80">
              <a:extLst>
                <a:ext uri="{FF2B5EF4-FFF2-40B4-BE49-F238E27FC236}">
                  <a16:creationId xmlns:a16="http://schemas.microsoft.com/office/drawing/2014/main" id="{2A9F49E2-13B6-405D-AD29-DF7AE4EDC2D7}"/>
                </a:ext>
              </a:extLst>
            </p:cNvPr>
            <p:cNvGrpSpPr>
              <a:grpSpLocks/>
            </p:cNvGrpSpPr>
            <p:nvPr/>
          </p:nvGrpSpPr>
          <p:grpSpPr bwMode="auto">
            <a:xfrm>
              <a:off x="2054" y="2072"/>
              <a:ext cx="250" cy="576"/>
              <a:chOff x="2054" y="2072"/>
              <a:chExt cx="250" cy="576"/>
            </a:xfrm>
          </p:grpSpPr>
          <p:sp>
            <p:nvSpPr>
              <p:cNvPr id="200785" name="Rectangle 81">
                <a:extLst>
                  <a:ext uri="{FF2B5EF4-FFF2-40B4-BE49-F238E27FC236}">
                    <a16:creationId xmlns:a16="http://schemas.microsoft.com/office/drawing/2014/main" id="{252253B0-76E4-45D4-BC3D-E92E91CD55F6}"/>
                  </a:ext>
                </a:extLst>
              </p:cNvPr>
              <p:cNvSpPr>
                <a:spLocks noChangeArrowheads="1"/>
              </p:cNvSpPr>
              <p:nvPr/>
            </p:nvSpPr>
            <p:spPr bwMode="auto">
              <a:xfrm>
                <a:off x="2054" y="2072"/>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 </a:t>
                </a:r>
              </a:p>
              <a:p>
                <a:r>
                  <a:rPr kumimoji="1" lang="en-US" altLang="zh-CN" sz="2000" b="1">
                    <a:solidFill>
                      <a:srgbClr val="66FF33"/>
                    </a:solidFill>
                    <a:latin typeface="Times New Roman" panose="02020603050405020304" pitchFamily="18" charset="0"/>
                    <a:ea typeface="楷体_GB2312" pitchFamily="49" charset="-122"/>
                  </a:rPr>
                  <a:t> </a:t>
                </a:r>
              </a:p>
            </p:txBody>
          </p:sp>
          <p:sp>
            <p:nvSpPr>
              <p:cNvPr id="200786" name="Line 82">
                <a:extLst>
                  <a:ext uri="{FF2B5EF4-FFF2-40B4-BE49-F238E27FC236}">
                    <a16:creationId xmlns:a16="http://schemas.microsoft.com/office/drawing/2014/main" id="{5A027CA7-7567-4E5F-B38F-EAD18CF179F6}"/>
                  </a:ext>
                </a:extLst>
              </p:cNvPr>
              <p:cNvSpPr>
                <a:spLocks noChangeShapeType="1"/>
              </p:cNvSpPr>
              <p:nvPr/>
            </p:nvSpPr>
            <p:spPr bwMode="auto">
              <a:xfrm>
                <a:off x="2064" y="2266"/>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7" name="Line 83">
                <a:extLst>
                  <a:ext uri="{FF2B5EF4-FFF2-40B4-BE49-F238E27FC236}">
                    <a16:creationId xmlns:a16="http://schemas.microsoft.com/office/drawing/2014/main" id="{228C653C-3F06-4A61-9630-3D76E67B5C29}"/>
                  </a:ext>
                </a:extLst>
              </p:cNvPr>
              <p:cNvSpPr>
                <a:spLocks noChangeShapeType="1"/>
              </p:cNvSpPr>
              <p:nvPr/>
            </p:nvSpPr>
            <p:spPr bwMode="auto">
              <a:xfrm>
                <a:off x="2054" y="24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88" name="Text Box 84">
              <a:extLst>
                <a:ext uri="{FF2B5EF4-FFF2-40B4-BE49-F238E27FC236}">
                  <a16:creationId xmlns:a16="http://schemas.microsoft.com/office/drawing/2014/main" id="{20FBE3C9-CE56-4A59-9F61-67D3EF425D41}"/>
                </a:ext>
              </a:extLst>
            </p:cNvPr>
            <p:cNvSpPr txBox="1">
              <a:spLocks noChangeArrowheads="1"/>
            </p:cNvSpPr>
            <p:nvPr/>
          </p:nvSpPr>
          <p:spPr bwMode="auto">
            <a:xfrm>
              <a:off x="2046" y="261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789" name="Group 85">
            <a:extLst>
              <a:ext uri="{FF2B5EF4-FFF2-40B4-BE49-F238E27FC236}">
                <a16:creationId xmlns:a16="http://schemas.microsoft.com/office/drawing/2014/main" id="{AD22B500-E2BA-4250-BA62-5DA6B43B5824}"/>
              </a:ext>
            </a:extLst>
          </p:cNvPr>
          <p:cNvGrpSpPr>
            <a:grpSpLocks/>
          </p:cNvGrpSpPr>
          <p:nvPr/>
        </p:nvGrpSpPr>
        <p:grpSpPr bwMode="auto">
          <a:xfrm>
            <a:off x="4708525" y="4140201"/>
            <a:ext cx="457200" cy="1235075"/>
            <a:chOff x="2332" y="2064"/>
            <a:chExt cx="288" cy="778"/>
          </a:xfrm>
        </p:grpSpPr>
        <p:grpSp>
          <p:nvGrpSpPr>
            <p:cNvPr id="200790" name="Group 86">
              <a:extLst>
                <a:ext uri="{FF2B5EF4-FFF2-40B4-BE49-F238E27FC236}">
                  <a16:creationId xmlns:a16="http://schemas.microsoft.com/office/drawing/2014/main" id="{FB7DB04A-673A-4DF9-895F-F01576A7491D}"/>
                </a:ext>
              </a:extLst>
            </p:cNvPr>
            <p:cNvGrpSpPr>
              <a:grpSpLocks/>
            </p:cNvGrpSpPr>
            <p:nvPr/>
          </p:nvGrpSpPr>
          <p:grpSpPr bwMode="auto">
            <a:xfrm>
              <a:off x="2342" y="2064"/>
              <a:ext cx="250" cy="576"/>
              <a:chOff x="2362" y="2064"/>
              <a:chExt cx="250" cy="576"/>
            </a:xfrm>
          </p:grpSpPr>
          <p:sp>
            <p:nvSpPr>
              <p:cNvPr id="200791" name="Rectangle 87">
                <a:extLst>
                  <a:ext uri="{FF2B5EF4-FFF2-40B4-BE49-F238E27FC236}">
                    <a16:creationId xmlns:a16="http://schemas.microsoft.com/office/drawing/2014/main" id="{CED92F19-76D5-4259-B057-FC2E8D932514}"/>
                  </a:ext>
                </a:extLst>
              </p:cNvPr>
              <p:cNvSpPr>
                <a:spLocks noChangeArrowheads="1"/>
              </p:cNvSpPr>
              <p:nvPr/>
            </p:nvSpPr>
            <p:spPr bwMode="auto">
              <a:xfrm>
                <a:off x="2362"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r>
                  <a:rPr kumimoji="1" lang="en-US" altLang="zh-CN" sz="2000" b="1">
                    <a:solidFill>
                      <a:srgbClr val="66FF33"/>
                    </a:solidFill>
                    <a:latin typeface="Times New Roman" panose="02020603050405020304" pitchFamily="18" charset="0"/>
                    <a:ea typeface="楷体_GB2312" pitchFamily="49" charset="-122"/>
                  </a:rPr>
                  <a:t> </a:t>
                </a:r>
              </a:p>
            </p:txBody>
          </p:sp>
          <p:sp>
            <p:nvSpPr>
              <p:cNvPr id="200792" name="Line 88">
                <a:extLst>
                  <a:ext uri="{FF2B5EF4-FFF2-40B4-BE49-F238E27FC236}">
                    <a16:creationId xmlns:a16="http://schemas.microsoft.com/office/drawing/2014/main" id="{5EDDF2A0-EE85-475E-B75A-0DE06F1C116E}"/>
                  </a:ext>
                </a:extLst>
              </p:cNvPr>
              <p:cNvSpPr>
                <a:spLocks noChangeShapeType="1"/>
              </p:cNvSpPr>
              <p:nvPr/>
            </p:nvSpPr>
            <p:spPr bwMode="auto">
              <a:xfrm>
                <a:off x="2372"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3" name="Line 89">
                <a:extLst>
                  <a:ext uri="{FF2B5EF4-FFF2-40B4-BE49-F238E27FC236}">
                    <a16:creationId xmlns:a16="http://schemas.microsoft.com/office/drawing/2014/main" id="{E6DE8E06-8AF3-4581-9D66-1E8DAF58D643}"/>
                  </a:ext>
                </a:extLst>
              </p:cNvPr>
              <p:cNvSpPr>
                <a:spLocks noChangeShapeType="1"/>
              </p:cNvSpPr>
              <p:nvPr/>
            </p:nvSpPr>
            <p:spPr bwMode="auto">
              <a:xfrm>
                <a:off x="2362"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94" name="Text Box 90">
              <a:extLst>
                <a:ext uri="{FF2B5EF4-FFF2-40B4-BE49-F238E27FC236}">
                  <a16:creationId xmlns:a16="http://schemas.microsoft.com/office/drawing/2014/main" id="{DF65B764-201D-4F44-AC49-6292A5757230}"/>
                </a:ext>
              </a:extLst>
            </p:cNvPr>
            <p:cNvSpPr txBox="1">
              <a:spLocks noChangeArrowheads="1"/>
            </p:cNvSpPr>
            <p:nvPr/>
          </p:nvSpPr>
          <p:spPr bwMode="auto">
            <a:xfrm>
              <a:off x="2332"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795" name="Group 91">
            <a:extLst>
              <a:ext uri="{FF2B5EF4-FFF2-40B4-BE49-F238E27FC236}">
                <a16:creationId xmlns:a16="http://schemas.microsoft.com/office/drawing/2014/main" id="{3A074D75-1371-4094-926F-B87F5CF69517}"/>
              </a:ext>
            </a:extLst>
          </p:cNvPr>
          <p:cNvGrpSpPr>
            <a:grpSpLocks/>
          </p:cNvGrpSpPr>
          <p:nvPr/>
        </p:nvGrpSpPr>
        <p:grpSpPr bwMode="auto">
          <a:xfrm>
            <a:off x="5153025" y="4140201"/>
            <a:ext cx="457200" cy="1235075"/>
            <a:chOff x="2612" y="2064"/>
            <a:chExt cx="288" cy="778"/>
          </a:xfrm>
        </p:grpSpPr>
        <p:grpSp>
          <p:nvGrpSpPr>
            <p:cNvPr id="200796" name="Group 92">
              <a:extLst>
                <a:ext uri="{FF2B5EF4-FFF2-40B4-BE49-F238E27FC236}">
                  <a16:creationId xmlns:a16="http://schemas.microsoft.com/office/drawing/2014/main" id="{8F384D3A-1E5E-4027-81ED-5612C8A4F11E}"/>
                </a:ext>
              </a:extLst>
            </p:cNvPr>
            <p:cNvGrpSpPr>
              <a:grpSpLocks/>
            </p:cNvGrpSpPr>
            <p:nvPr/>
          </p:nvGrpSpPr>
          <p:grpSpPr bwMode="auto">
            <a:xfrm>
              <a:off x="2630" y="2064"/>
              <a:ext cx="250" cy="576"/>
              <a:chOff x="2650" y="2064"/>
              <a:chExt cx="250" cy="576"/>
            </a:xfrm>
          </p:grpSpPr>
          <p:sp>
            <p:nvSpPr>
              <p:cNvPr id="200797" name="Rectangle 93">
                <a:extLst>
                  <a:ext uri="{FF2B5EF4-FFF2-40B4-BE49-F238E27FC236}">
                    <a16:creationId xmlns:a16="http://schemas.microsoft.com/office/drawing/2014/main" id="{6BCA227F-7B71-46F9-9AE6-3AAE06B1F427}"/>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endParaRPr kumimoji="1" lang="en-US" altLang="zh-CN" sz="2000" b="1">
                  <a:latin typeface="Times New Roman" panose="02020603050405020304" pitchFamily="18" charset="0"/>
                  <a:ea typeface="楷体_GB2312" pitchFamily="49" charset="-122"/>
                </a:endParaRPr>
              </a:p>
            </p:txBody>
          </p:sp>
          <p:sp>
            <p:nvSpPr>
              <p:cNvPr id="200798" name="Line 94">
                <a:extLst>
                  <a:ext uri="{FF2B5EF4-FFF2-40B4-BE49-F238E27FC236}">
                    <a16:creationId xmlns:a16="http://schemas.microsoft.com/office/drawing/2014/main" id="{789C81E2-312C-4186-9B79-74FBDFFDBF8D}"/>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9" name="Line 95">
                <a:extLst>
                  <a:ext uri="{FF2B5EF4-FFF2-40B4-BE49-F238E27FC236}">
                    <a16:creationId xmlns:a16="http://schemas.microsoft.com/office/drawing/2014/main" id="{B8ED7FEC-01CA-457E-9D92-8529A7CAB00B}"/>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00" name="Text Box 96">
              <a:extLst>
                <a:ext uri="{FF2B5EF4-FFF2-40B4-BE49-F238E27FC236}">
                  <a16:creationId xmlns:a16="http://schemas.microsoft.com/office/drawing/2014/main" id="{F9B5C5BE-D553-4085-8794-9AF4254BD27B}"/>
                </a:ext>
              </a:extLst>
            </p:cNvPr>
            <p:cNvSpPr txBox="1">
              <a:spLocks noChangeArrowheads="1"/>
            </p:cNvSpPr>
            <p:nvPr/>
          </p:nvSpPr>
          <p:spPr bwMode="auto">
            <a:xfrm>
              <a:off x="2612" y="259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801" name="Group 97">
            <a:extLst>
              <a:ext uri="{FF2B5EF4-FFF2-40B4-BE49-F238E27FC236}">
                <a16:creationId xmlns:a16="http://schemas.microsoft.com/office/drawing/2014/main" id="{E6977D55-7932-469F-8144-753CCCB8087C}"/>
              </a:ext>
            </a:extLst>
          </p:cNvPr>
          <p:cNvGrpSpPr>
            <a:grpSpLocks/>
          </p:cNvGrpSpPr>
          <p:nvPr/>
        </p:nvGrpSpPr>
        <p:grpSpPr bwMode="auto">
          <a:xfrm>
            <a:off x="5610226" y="4140200"/>
            <a:ext cx="409575" cy="1250950"/>
            <a:chOff x="2900" y="2064"/>
            <a:chExt cx="258" cy="788"/>
          </a:xfrm>
        </p:grpSpPr>
        <p:grpSp>
          <p:nvGrpSpPr>
            <p:cNvPr id="200802" name="Group 98">
              <a:extLst>
                <a:ext uri="{FF2B5EF4-FFF2-40B4-BE49-F238E27FC236}">
                  <a16:creationId xmlns:a16="http://schemas.microsoft.com/office/drawing/2014/main" id="{91DA3A1D-A991-47BD-AB58-F6BDFC09AA8B}"/>
                </a:ext>
              </a:extLst>
            </p:cNvPr>
            <p:cNvGrpSpPr>
              <a:grpSpLocks/>
            </p:cNvGrpSpPr>
            <p:nvPr/>
          </p:nvGrpSpPr>
          <p:grpSpPr bwMode="auto">
            <a:xfrm>
              <a:off x="2908" y="2064"/>
              <a:ext cx="250" cy="576"/>
              <a:chOff x="2650" y="2064"/>
              <a:chExt cx="250" cy="576"/>
            </a:xfrm>
          </p:grpSpPr>
          <p:sp>
            <p:nvSpPr>
              <p:cNvPr id="200803" name="Rectangle 99">
                <a:extLst>
                  <a:ext uri="{FF2B5EF4-FFF2-40B4-BE49-F238E27FC236}">
                    <a16:creationId xmlns:a16="http://schemas.microsoft.com/office/drawing/2014/main" id="{444BF868-C1A1-4F9B-8ACE-831F4D17900F}"/>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1</a:t>
                </a:r>
              </a:p>
            </p:txBody>
          </p:sp>
          <p:sp>
            <p:nvSpPr>
              <p:cNvPr id="200804" name="Line 100">
                <a:extLst>
                  <a:ext uri="{FF2B5EF4-FFF2-40B4-BE49-F238E27FC236}">
                    <a16:creationId xmlns:a16="http://schemas.microsoft.com/office/drawing/2014/main" id="{3CAA02D8-BE5C-4B7A-8930-6E76714A8F75}"/>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5" name="Line 101">
                <a:extLst>
                  <a:ext uri="{FF2B5EF4-FFF2-40B4-BE49-F238E27FC236}">
                    <a16:creationId xmlns:a16="http://schemas.microsoft.com/office/drawing/2014/main" id="{7BCA38C9-0411-4B8F-9527-662A63ECB5DA}"/>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06" name="Text Box 102">
              <a:extLst>
                <a:ext uri="{FF2B5EF4-FFF2-40B4-BE49-F238E27FC236}">
                  <a16:creationId xmlns:a16="http://schemas.microsoft.com/office/drawing/2014/main" id="{9B417D94-FB5D-466B-A9A8-1937A24FE1F5}"/>
                </a:ext>
              </a:extLst>
            </p:cNvPr>
            <p:cNvSpPr txBox="1">
              <a:spLocks noChangeArrowheads="1"/>
            </p:cNvSpPr>
            <p:nvPr/>
          </p:nvSpPr>
          <p:spPr bwMode="auto">
            <a:xfrm>
              <a:off x="2900" y="260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调</a:t>
              </a:r>
            </a:p>
          </p:txBody>
        </p:sp>
      </p:grpSp>
      <p:grpSp>
        <p:nvGrpSpPr>
          <p:cNvPr id="200807" name="Group 103">
            <a:extLst>
              <a:ext uri="{FF2B5EF4-FFF2-40B4-BE49-F238E27FC236}">
                <a16:creationId xmlns:a16="http://schemas.microsoft.com/office/drawing/2014/main" id="{D0B90A66-1799-406D-8E79-ADE0AC85D41F}"/>
              </a:ext>
            </a:extLst>
          </p:cNvPr>
          <p:cNvGrpSpPr>
            <a:grpSpLocks/>
          </p:cNvGrpSpPr>
          <p:nvPr/>
        </p:nvGrpSpPr>
        <p:grpSpPr bwMode="auto">
          <a:xfrm>
            <a:off x="6051550" y="4124326"/>
            <a:ext cx="457200" cy="1266825"/>
            <a:chOff x="3178" y="2054"/>
            <a:chExt cx="288" cy="798"/>
          </a:xfrm>
        </p:grpSpPr>
        <p:grpSp>
          <p:nvGrpSpPr>
            <p:cNvPr id="200808" name="Group 104">
              <a:extLst>
                <a:ext uri="{FF2B5EF4-FFF2-40B4-BE49-F238E27FC236}">
                  <a16:creationId xmlns:a16="http://schemas.microsoft.com/office/drawing/2014/main" id="{37DE7B1E-5889-4E8B-B0DD-649AC0DEFA61}"/>
                </a:ext>
              </a:extLst>
            </p:cNvPr>
            <p:cNvGrpSpPr>
              <a:grpSpLocks/>
            </p:cNvGrpSpPr>
            <p:nvPr/>
          </p:nvGrpSpPr>
          <p:grpSpPr bwMode="auto">
            <a:xfrm>
              <a:off x="3186" y="2054"/>
              <a:ext cx="250" cy="576"/>
              <a:chOff x="2650" y="2064"/>
              <a:chExt cx="250" cy="576"/>
            </a:xfrm>
          </p:grpSpPr>
          <p:sp>
            <p:nvSpPr>
              <p:cNvPr id="200809" name="Rectangle 105">
                <a:extLst>
                  <a:ext uri="{FF2B5EF4-FFF2-40B4-BE49-F238E27FC236}">
                    <a16:creationId xmlns:a16="http://schemas.microsoft.com/office/drawing/2014/main" id="{41F39CFA-6474-4184-839E-76C562205E51}"/>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1</a:t>
                </a:r>
              </a:p>
            </p:txBody>
          </p:sp>
          <p:sp>
            <p:nvSpPr>
              <p:cNvPr id="200810" name="Line 106">
                <a:extLst>
                  <a:ext uri="{FF2B5EF4-FFF2-40B4-BE49-F238E27FC236}">
                    <a16:creationId xmlns:a16="http://schemas.microsoft.com/office/drawing/2014/main" id="{F501C537-4945-486D-9A51-A742BB580685}"/>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1" name="Line 107">
                <a:extLst>
                  <a:ext uri="{FF2B5EF4-FFF2-40B4-BE49-F238E27FC236}">
                    <a16:creationId xmlns:a16="http://schemas.microsoft.com/office/drawing/2014/main" id="{571642D2-BC0E-4C91-97EB-16DB34491D2F}"/>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12" name="Text Box 108">
              <a:extLst>
                <a:ext uri="{FF2B5EF4-FFF2-40B4-BE49-F238E27FC236}">
                  <a16:creationId xmlns:a16="http://schemas.microsoft.com/office/drawing/2014/main" id="{74F09D3E-2620-4440-881B-EB1F513ECC47}"/>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813" name="Group 109">
            <a:extLst>
              <a:ext uri="{FF2B5EF4-FFF2-40B4-BE49-F238E27FC236}">
                <a16:creationId xmlns:a16="http://schemas.microsoft.com/office/drawing/2014/main" id="{9B0413A8-0A0E-4C8E-B626-6EBCE7DDDB25}"/>
              </a:ext>
            </a:extLst>
          </p:cNvPr>
          <p:cNvGrpSpPr>
            <a:grpSpLocks/>
          </p:cNvGrpSpPr>
          <p:nvPr/>
        </p:nvGrpSpPr>
        <p:grpSpPr bwMode="auto">
          <a:xfrm>
            <a:off x="6496050" y="4124326"/>
            <a:ext cx="457200" cy="1266825"/>
            <a:chOff x="3178" y="2054"/>
            <a:chExt cx="288" cy="798"/>
          </a:xfrm>
        </p:grpSpPr>
        <p:grpSp>
          <p:nvGrpSpPr>
            <p:cNvPr id="200814" name="Group 110">
              <a:extLst>
                <a:ext uri="{FF2B5EF4-FFF2-40B4-BE49-F238E27FC236}">
                  <a16:creationId xmlns:a16="http://schemas.microsoft.com/office/drawing/2014/main" id="{B6244562-F4B8-4B3B-BD7E-4ADC78B468EA}"/>
                </a:ext>
              </a:extLst>
            </p:cNvPr>
            <p:cNvGrpSpPr>
              <a:grpSpLocks/>
            </p:cNvGrpSpPr>
            <p:nvPr/>
          </p:nvGrpSpPr>
          <p:grpSpPr bwMode="auto">
            <a:xfrm>
              <a:off x="3186" y="2054"/>
              <a:ext cx="250" cy="576"/>
              <a:chOff x="2650" y="2064"/>
              <a:chExt cx="250" cy="576"/>
            </a:xfrm>
          </p:grpSpPr>
          <p:sp>
            <p:nvSpPr>
              <p:cNvPr id="200815" name="Rectangle 111">
                <a:extLst>
                  <a:ext uri="{FF2B5EF4-FFF2-40B4-BE49-F238E27FC236}">
                    <a16:creationId xmlns:a16="http://schemas.microsoft.com/office/drawing/2014/main" id="{E4442B42-8C53-407D-82BA-51F34EFE4655}"/>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chemeClr val="hlink"/>
                    </a:solidFill>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1</a:t>
                </a:r>
              </a:p>
            </p:txBody>
          </p:sp>
          <p:sp>
            <p:nvSpPr>
              <p:cNvPr id="200816" name="Line 112">
                <a:extLst>
                  <a:ext uri="{FF2B5EF4-FFF2-40B4-BE49-F238E27FC236}">
                    <a16:creationId xmlns:a16="http://schemas.microsoft.com/office/drawing/2014/main" id="{AEECD9D4-6069-4F57-A01C-DC5538CD8574}"/>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7" name="Line 113">
                <a:extLst>
                  <a:ext uri="{FF2B5EF4-FFF2-40B4-BE49-F238E27FC236}">
                    <a16:creationId xmlns:a16="http://schemas.microsoft.com/office/drawing/2014/main" id="{BF3E4E3A-5781-4100-94C2-58A360757714}"/>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18" name="Text Box 114">
              <a:extLst>
                <a:ext uri="{FF2B5EF4-FFF2-40B4-BE49-F238E27FC236}">
                  <a16:creationId xmlns:a16="http://schemas.microsoft.com/office/drawing/2014/main" id="{A2825A55-39FF-4B72-90A0-0A7609A1DB80}"/>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819" name="Group 115">
            <a:extLst>
              <a:ext uri="{FF2B5EF4-FFF2-40B4-BE49-F238E27FC236}">
                <a16:creationId xmlns:a16="http://schemas.microsoft.com/office/drawing/2014/main" id="{1780572E-DAD9-42C9-9496-2BE0F1906F2B}"/>
              </a:ext>
            </a:extLst>
          </p:cNvPr>
          <p:cNvGrpSpPr>
            <a:grpSpLocks/>
          </p:cNvGrpSpPr>
          <p:nvPr/>
        </p:nvGrpSpPr>
        <p:grpSpPr bwMode="auto">
          <a:xfrm>
            <a:off x="6934200" y="4108451"/>
            <a:ext cx="457200" cy="1266825"/>
            <a:chOff x="3178" y="2054"/>
            <a:chExt cx="288" cy="798"/>
          </a:xfrm>
        </p:grpSpPr>
        <p:grpSp>
          <p:nvGrpSpPr>
            <p:cNvPr id="200820" name="Group 116">
              <a:extLst>
                <a:ext uri="{FF2B5EF4-FFF2-40B4-BE49-F238E27FC236}">
                  <a16:creationId xmlns:a16="http://schemas.microsoft.com/office/drawing/2014/main" id="{1612269A-8BD1-439B-97F4-5B27DF71F8B6}"/>
                </a:ext>
              </a:extLst>
            </p:cNvPr>
            <p:cNvGrpSpPr>
              <a:grpSpLocks/>
            </p:cNvGrpSpPr>
            <p:nvPr/>
          </p:nvGrpSpPr>
          <p:grpSpPr bwMode="auto">
            <a:xfrm>
              <a:off x="3186" y="2054"/>
              <a:ext cx="250" cy="576"/>
              <a:chOff x="2650" y="2064"/>
              <a:chExt cx="250" cy="576"/>
            </a:xfrm>
          </p:grpSpPr>
          <p:sp>
            <p:nvSpPr>
              <p:cNvPr id="200821" name="Rectangle 117">
                <a:extLst>
                  <a:ext uri="{FF2B5EF4-FFF2-40B4-BE49-F238E27FC236}">
                    <a16:creationId xmlns:a16="http://schemas.microsoft.com/office/drawing/2014/main" id="{A5416CDA-C5E7-4CE8-BC45-872AFB531C56}"/>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4</a:t>
                </a:r>
              </a:p>
            </p:txBody>
          </p:sp>
          <p:sp>
            <p:nvSpPr>
              <p:cNvPr id="200822" name="Line 118">
                <a:extLst>
                  <a:ext uri="{FF2B5EF4-FFF2-40B4-BE49-F238E27FC236}">
                    <a16:creationId xmlns:a16="http://schemas.microsoft.com/office/drawing/2014/main" id="{1C343786-8B03-4933-9CB8-C57E52F7FCAF}"/>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3" name="Line 119">
                <a:extLst>
                  <a:ext uri="{FF2B5EF4-FFF2-40B4-BE49-F238E27FC236}">
                    <a16:creationId xmlns:a16="http://schemas.microsoft.com/office/drawing/2014/main" id="{0C0FF535-1FE6-49D0-99C6-F4038E12C0BC}"/>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24" name="Text Box 120">
              <a:extLst>
                <a:ext uri="{FF2B5EF4-FFF2-40B4-BE49-F238E27FC236}">
                  <a16:creationId xmlns:a16="http://schemas.microsoft.com/office/drawing/2014/main" id="{2CAF932F-E122-488D-A6BA-A429DC2F52A4}"/>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825" name="Group 121">
            <a:extLst>
              <a:ext uri="{FF2B5EF4-FFF2-40B4-BE49-F238E27FC236}">
                <a16:creationId xmlns:a16="http://schemas.microsoft.com/office/drawing/2014/main" id="{9152B800-3F17-4F18-9A5C-B57C9535B910}"/>
              </a:ext>
            </a:extLst>
          </p:cNvPr>
          <p:cNvGrpSpPr>
            <a:grpSpLocks/>
          </p:cNvGrpSpPr>
          <p:nvPr/>
        </p:nvGrpSpPr>
        <p:grpSpPr bwMode="auto">
          <a:xfrm>
            <a:off x="7375525" y="4095751"/>
            <a:ext cx="457200" cy="1266825"/>
            <a:chOff x="3178" y="2054"/>
            <a:chExt cx="288" cy="798"/>
          </a:xfrm>
        </p:grpSpPr>
        <p:grpSp>
          <p:nvGrpSpPr>
            <p:cNvPr id="200826" name="Group 122">
              <a:extLst>
                <a:ext uri="{FF2B5EF4-FFF2-40B4-BE49-F238E27FC236}">
                  <a16:creationId xmlns:a16="http://schemas.microsoft.com/office/drawing/2014/main" id="{BD613B33-A4DB-460A-8ADF-4FBDE00F0F64}"/>
                </a:ext>
              </a:extLst>
            </p:cNvPr>
            <p:cNvGrpSpPr>
              <a:grpSpLocks/>
            </p:cNvGrpSpPr>
            <p:nvPr/>
          </p:nvGrpSpPr>
          <p:grpSpPr bwMode="auto">
            <a:xfrm>
              <a:off x="3186" y="2054"/>
              <a:ext cx="250" cy="576"/>
              <a:chOff x="2650" y="2064"/>
              <a:chExt cx="250" cy="576"/>
            </a:xfrm>
          </p:grpSpPr>
          <p:sp>
            <p:nvSpPr>
              <p:cNvPr id="200827" name="Rectangle 123">
                <a:extLst>
                  <a:ext uri="{FF2B5EF4-FFF2-40B4-BE49-F238E27FC236}">
                    <a16:creationId xmlns:a16="http://schemas.microsoft.com/office/drawing/2014/main" id="{DE836241-A385-456B-89E0-2800D97B9770}"/>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2</a:t>
                </a:r>
              </a:p>
              <a:p>
                <a:r>
                  <a:rPr kumimoji="1" lang="en-US" altLang="zh-CN" sz="2000" b="1">
                    <a:solidFill>
                      <a:schemeClr val="hlink"/>
                    </a:solidFill>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4</a:t>
                </a:r>
              </a:p>
            </p:txBody>
          </p:sp>
          <p:sp>
            <p:nvSpPr>
              <p:cNvPr id="200828" name="Line 124">
                <a:extLst>
                  <a:ext uri="{FF2B5EF4-FFF2-40B4-BE49-F238E27FC236}">
                    <a16:creationId xmlns:a16="http://schemas.microsoft.com/office/drawing/2014/main" id="{A456C399-F3B7-4B61-8563-44FEC23EAB45}"/>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9" name="Line 125">
                <a:extLst>
                  <a:ext uri="{FF2B5EF4-FFF2-40B4-BE49-F238E27FC236}">
                    <a16:creationId xmlns:a16="http://schemas.microsoft.com/office/drawing/2014/main" id="{A6E5FF58-8E4D-48DA-9186-CEEA8DDBAB19}"/>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30" name="Text Box 126">
              <a:extLst>
                <a:ext uri="{FF2B5EF4-FFF2-40B4-BE49-F238E27FC236}">
                  <a16:creationId xmlns:a16="http://schemas.microsoft.com/office/drawing/2014/main" id="{20605109-8F31-4CF4-B447-1AD8513D2188}"/>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831" name="Group 127">
            <a:extLst>
              <a:ext uri="{FF2B5EF4-FFF2-40B4-BE49-F238E27FC236}">
                <a16:creationId xmlns:a16="http://schemas.microsoft.com/office/drawing/2014/main" id="{A49CE245-4F06-41CA-A6D0-1D330E0BDC5D}"/>
              </a:ext>
            </a:extLst>
          </p:cNvPr>
          <p:cNvGrpSpPr>
            <a:grpSpLocks/>
          </p:cNvGrpSpPr>
          <p:nvPr/>
        </p:nvGrpSpPr>
        <p:grpSpPr bwMode="auto">
          <a:xfrm>
            <a:off x="7820025" y="4095751"/>
            <a:ext cx="457200" cy="1266825"/>
            <a:chOff x="3178" y="2054"/>
            <a:chExt cx="288" cy="798"/>
          </a:xfrm>
        </p:grpSpPr>
        <p:grpSp>
          <p:nvGrpSpPr>
            <p:cNvPr id="200832" name="Group 128">
              <a:extLst>
                <a:ext uri="{FF2B5EF4-FFF2-40B4-BE49-F238E27FC236}">
                  <a16:creationId xmlns:a16="http://schemas.microsoft.com/office/drawing/2014/main" id="{957BC456-6E04-459F-8C71-30399D4D6319}"/>
                </a:ext>
              </a:extLst>
            </p:cNvPr>
            <p:cNvGrpSpPr>
              <a:grpSpLocks/>
            </p:cNvGrpSpPr>
            <p:nvPr/>
          </p:nvGrpSpPr>
          <p:grpSpPr bwMode="auto">
            <a:xfrm>
              <a:off x="3186" y="2054"/>
              <a:ext cx="250" cy="576"/>
              <a:chOff x="2650" y="2064"/>
              <a:chExt cx="250" cy="576"/>
            </a:xfrm>
          </p:grpSpPr>
          <p:sp>
            <p:nvSpPr>
              <p:cNvPr id="200833" name="Rectangle 129">
                <a:extLst>
                  <a:ext uri="{FF2B5EF4-FFF2-40B4-BE49-F238E27FC236}">
                    <a16:creationId xmlns:a16="http://schemas.microsoft.com/office/drawing/2014/main" id="{50733BF9-181B-4FA1-84A3-D4EDF0503E05}"/>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4</a:t>
                </a:r>
              </a:p>
            </p:txBody>
          </p:sp>
          <p:sp>
            <p:nvSpPr>
              <p:cNvPr id="200834" name="Line 130">
                <a:extLst>
                  <a:ext uri="{FF2B5EF4-FFF2-40B4-BE49-F238E27FC236}">
                    <a16:creationId xmlns:a16="http://schemas.microsoft.com/office/drawing/2014/main" id="{980F85DF-9294-4AC1-8E2E-2D5C0913EFF8}"/>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5" name="Line 131">
                <a:extLst>
                  <a:ext uri="{FF2B5EF4-FFF2-40B4-BE49-F238E27FC236}">
                    <a16:creationId xmlns:a16="http://schemas.microsoft.com/office/drawing/2014/main" id="{B2A029ED-8075-441B-B614-7D9E608D5F9C}"/>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36" name="Text Box 132">
              <a:extLst>
                <a:ext uri="{FF2B5EF4-FFF2-40B4-BE49-F238E27FC236}">
                  <a16:creationId xmlns:a16="http://schemas.microsoft.com/office/drawing/2014/main" id="{6BA6F541-2EA5-442F-8DAD-461414715163}"/>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837" name="Group 133">
            <a:extLst>
              <a:ext uri="{FF2B5EF4-FFF2-40B4-BE49-F238E27FC236}">
                <a16:creationId xmlns:a16="http://schemas.microsoft.com/office/drawing/2014/main" id="{4F42B2B0-2657-45AE-B95E-AFEC4D534B06}"/>
              </a:ext>
            </a:extLst>
          </p:cNvPr>
          <p:cNvGrpSpPr>
            <a:grpSpLocks/>
          </p:cNvGrpSpPr>
          <p:nvPr/>
        </p:nvGrpSpPr>
        <p:grpSpPr bwMode="auto">
          <a:xfrm>
            <a:off x="8293100" y="4095751"/>
            <a:ext cx="457200" cy="1266825"/>
            <a:chOff x="3178" y="2054"/>
            <a:chExt cx="288" cy="798"/>
          </a:xfrm>
        </p:grpSpPr>
        <p:grpSp>
          <p:nvGrpSpPr>
            <p:cNvPr id="200838" name="Group 134">
              <a:extLst>
                <a:ext uri="{FF2B5EF4-FFF2-40B4-BE49-F238E27FC236}">
                  <a16:creationId xmlns:a16="http://schemas.microsoft.com/office/drawing/2014/main" id="{EDC7C6EB-28A1-4689-998A-C308A6ADFDA1}"/>
                </a:ext>
              </a:extLst>
            </p:cNvPr>
            <p:cNvGrpSpPr>
              <a:grpSpLocks/>
            </p:cNvGrpSpPr>
            <p:nvPr/>
          </p:nvGrpSpPr>
          <p:grpSpPr bwMode="auto">
            <a:xfrm>
              <a:off x="3186" y="2054"/>
              <a:ext cx="250" cy="576"/>
              <a:chOff x="2650" y="2064"/>
              <a:chExt cx="250" cy="576"/>
            </a:xfrm>
          </p:grpSpPr>
          <p:sp>
            <p:nvSpPr>
              <p:cNvPr id="200839" name="Rectangle 135">
                <a:extLst>
                  <a:ext uri="{FF2B5EF4-FFF2-40B4-BE49-F238E27FC236}">
                    <a16:creationId xmlns:a16="http://schemas.microsoft.com/office/drawing/2014/main" id="{DA52FDE1-1087-4911-AA48-77A80F2B0648}"/>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p:txBody>
          </p:sp>
          <p:sp>
            <p:nvSpPr>
              <p:cNvPr id="200840" name="Line 136">
                <a:extLst>
                  <a:ext uri="{FF2B5EF4-FFF2-40B4-BE49-F238E27FC236}">
                    <a16:creationId xmlns:a16="http://schemas.microsoft.com/office/drawing/2014/main" id="{B27938DF-089A-4F90-92D6-9C7DFD9881EF}"/>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41" name="Line 137">
                <a:extLst>
                  <a:ext uri="{FF2B5EF4-FFF2-40B4-BE49-F238E27FC236}">
                    <a16:creationId xmlns:a16="http://schemas.microsoft.com/office/drawing/2014/main" id="{D9F8B041-F924-4E5C-ADC3-4151155F14A0}"/>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42" name="Text Box 138">
              <a:extLst>
                <a:ext uri="{FF2B5EF4-FFF2-40B4-BE49-F238E27FC236}">
                  <a16:creationId xmlns:a16="http://schemas.microsoft.com/office/drawing/2014/main" id="{864CD41E-3162-428E-AD68-25FCCE2DC8B4}"/>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latin typeface="Times New Roman" panose="02020603050405020304" pitchFamily="18" charset="0"/>
                  <a:ea typeface="楷体_GB2312" pitchFamily="49" charset="-122"/>
                </a:rPr>
                <a:t>替</a:t>
              </a:r>
            </a:p>
          </p:txBody>
        </p:sp>
      </p:grpSp>
      <p:grpSp>
        <p:nvGrpSpPr>
          <p:cNvPr id="200843" name="Group 139">
            <a:extLst>
              <a:ext uri="{FF2B5EF4-FFF2-40B4-BE49-F238E27FC236}">
                <a16:creationId xmlns:a16="http://schemas.microsoft.com/office/drawing/2014/main" id="{54D5334C-08EE-44FD-8A91-E5ABD15FF03A}"/>
              </a:ext>
            </a:extLst>
          </p:cNvPr>
          <p:cNvGrpSpPr>
            <a:grpSpLocks/>
          </p:cNvGrpSpPr>
          <p:nvPr/>
        </p:nvGrpSpPr>
        <p:grpSpPr bwMode="auto">
          <a:xfrm>
            <a:off x="8766175" y="4095751"/>
            <a:ext cx="457200" cy="1266825"/>
            <a:chOff x="3178" y="2054"/>
            <a:chExt cx="288" cy="798"/>
          </a:xfrm>
        </p:grpSpPr>
        <p:grpSp>
          <p:nvGrpSpPr>
            <p:cNvPr id="200844" name="Group 140">
              <a:extLst>
                <a:ext uri="{FF2B5EF4-FFF2-40B4-BE49-F238E27FC236}">
                  <a16:creationId xmlns:a16="http://schemas.microsoft.com/office/drawing/2014/main" id="{077ACF95-4C5A-4BDC-9CE8-1E2DA6151116}"/>
                </a:ext>
              </a:extLst>
            </p:cNvPr>
            <p:cNvGrpSpPr>
              <a:grpSpLocks/>
            </p:cNvGrpSpPr>
            <p:nvPr/>
          </p:nvGrpSpPr>
          <p:grpSpPr bwMode="auto">
            <a:xfrm>
              <a:off x="3186" y="2054"/>
              <a:ext cx="250" cy="576"/>
              <a:chOff x="2650" y="2064"/>
              <a:chExt cx="250" cy="576"/>
            </a:xfrm>
          </p:grpSpPr>
          <p:sp>
            <p:nvSpPr>
              <p:cNvPr id="200845" name="Rectangle 141">
                <a:extLst>
                  <a:ext uri="{FF2B5EF4-FFF2-40B4-BE49-F238E27FC236}">
                    <a16:creationId xmlns:a16="http://schemas.microsoft.com/office/drawing/2014/main" id="{B6F8543E-788C-40B8-8694-111B783BD11E}"/>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solidFill>
                      <a:schemeClr val="hlink"/>
                    </a:solidFill>
                    <a:latin typeface="Times New Roman" panose="02020603050405020304" pitchFamily="18" charset="0"/>
                    <a:ea typeface="楷体_GB2312" pitchFamily="49" charset="-122"/>
                  </a:rPr>
                  <a:t>5</a:t>
                </a:r>
              </a:p>
              <a:p>
                <a:r>
                  <a:rPr kumimoji="1" lang="en-US" altLang="zh-CN" sz="2000" b="1">
                    <a:latin typeface="Times New Roman" panose="02020603050405020304" pitchFamily="18" charset="0"/>
                    <a:ea typeface="楷体_GB2312" pitchFamily="49" charset="-122"/>
                  </a:rPr>
                  <a:t>2</a:t>
                </a:r>
              </a:p>
            </p:txBody>
          </p:sp>
          <p:sp>
            <p:nvSpPr>
              <p:cNvPr id="200846" name="Line 142">
                <a:extLst>
                  <a:ext uri="{FF2B5EF4-FFF2-40B4-BE49-F238E27FC236}">
                    <a16:creationId xmlns:a16="http://schemas.microsoft.com/office/drawing/2014/main" id="{81578044-F4DC-4E70-B6DF-4B7F48679A69}"/>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47" name="Line 143">
                <a:extLst>
                  <a:ext uri="{FF2B5EF4-FFF2-40B4-BE49-F238E27FC236}">
                    <a16:creationId xmlns:a16="http://schemas.microsoft.com/office/drawing/2014/main" id="{07818685-B7B4-44A3-8734-C5405570BB99}"/>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48" name="Text Box 144">
              <a:extLst>
                <a:ext uri="{FF2B5EF4-FFF2-40B4-BE49-F238E27FC236}">
                  <a16:creationId xmlns:a16="http://schemas.microsoft.com/office/drawing/2014/main" id="{5B2D07B6-53A7-4103-B9F5-9D7F4DF611D3}"/>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grpSp>
        <p:nvGrpSpPr>
          <p:cNvPr id="200849" name="Group 145">
            <a:extLst>
              <a:ext uri="{FF2B5EF4-FFF2-40B4-BE49-F238E27FC236}">
                <a16:creationId xmlns:a16="http://schemas.microsoft.com/office/drawing/2014/main" id="{EFC611A2-0A27-42E5-9AA3-ED4CF9C8ECD5}"/>
              </a:ext>
            </a:extLst>
          </p:cNvPr>
          <p:cNvGrpSpPr>
            <a:grpSpLocks/>
          </p:cNvGrpSpPr>
          <p:nvPr/>
        </p:nvGrpSpPr>
        <p:grpSpPr bwMode="auto">
          <a:xfrm>
            <a:off x="9255125" y="4095751"/>
            <a:ext cx="457200" cy="1266825"/>
            <a:chOff x="3178" y="2054"/>
            <a:chExt cx="288" cy="798"/>
          </a:xfrm>
        </p:grpSpPr>
        <p:grpSp>
          <p:nvGrpSpPr>
            <p:cNvPr id="200850" name="Group 146">
              <a:extLst>
                <a:ext uri="{FF2B5EF4-FFF2-40B4-BE49-F238E27FC236}">
                  <a16:creationId xmlns:a16="http://schemas.microsoft.com/office/drawing/2014/main" id="{D65EB1BC-AE55-4BAA-985C-6AC635EA4F62}"/>
                </a:ext>
              </a:extLst>
            </p:cNvPr>
            <p:cNvGrpSpPr>
              <a:grpSpLocks/>
            </p:cNvGrpSpPr>
            <p:nvPr/>
          </p:nvGrpSpPr>
          <p:grpSpPr bwMode="auto">
            <a:xfrm>
              <a:off x="3186" y="2054"/>
              <a:ext cx="250" cy="576"/>
              <a:chOff x="2650" y="2064"/>
              <a:chExt cx="250" cy="576"/>
            </a:xfrm>
          </p:grpSpPr>
          <p:sp>
            <p:nvSpPr>
              <p:cNvPr id="200851" name="Rectangle 147">
                <a:extLst>
                  <a:ext uri="{FF2B5EF4-FFF2-40B4-BE49-F238E27FC236}">
                    <a16:creationId xmlns:a16="http://schemas.microsoft.com/office/drawing/2014/main" id="{5921272F-B084-4149-86BA-79147E839689}"/>
                  </a:ext>
                </a:extLst>
              </p:cNvPr>
              <p:cNvSpPr>
                <a:spLocks noChangeArrowheads="1"/>
              </p:cNvSpPr>
              <p:nvPr/>
            </p:nvSpPr>
            <p:spPr bwMode="auto">
              <a:xfrm>
                <a:off x="2650" y="2064"/>
                <a:ext cx="240"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latin typeface="Times New Roman" panose="02020603050405020304" pitchFamily="18" charset="0"/>
                    <a:ea typeface="楷体_GB2312" pitchFamily="49" charset="-122"/>
                  </a:rPr>
                  <a:t>3</a:t>
                </a:r>
              </a:p>
              <a:p>
                <a:r>
                  <a:rPr kumimoji="1" lang="en-US" altLang="zh-CN" sz="2000" b="1">
                    <a:latin typeface="Times New Roman" panose="02020603050405020304" pitchFamily="18" charset="0"/>
                    <a:ea typeface="楷体_GB2312" pitchFamily="49" charset="-122"/>
                  </a:rPr>
                  <a:t>5</a:t>
                </a:r>
              </a:p>
              <a:p>
                <a:r>
                  <a:rPr kumimoji="1" lang="en-US" altLang="zh-CN" sz="2000" b="1">
                    <a:solidFill>
                      <a:schemeClr val="hlink"/>
                    </a:solidFill>
                    <a:latin typeface="Times New Roman" panose="02020603050405020304" pitchFamily="18" charset="0"/>
                    <a:ea typeface="楷体_GB2312" pitchFamily="49" charset="-122"/>
                  </a:rPr>
                  <a:t>2</a:t>
                </a:r>
              </a:p>
            </p:txBody>
          </p:sp>
          <p:sp>
            <p:nvSpPr>
              <p:cNvPr id="200852" name="Line 148">
                <a:extLst>
                  <a:ext uri="{FF2B5EF4-FFF2-40B4-BE49-F238E27FC236}">
                    <a16:creationId xmlns:a16="http://schemas.microsoft.com/office/drawing/2014/main" id="{94DE90A4-31C9-423A-9699-B6C236FB5E0F}"/>
                  </a:ext>
                </a:extLst>
              </p:cNvPr>
              <p:cNvSpPr>
                <a:spLocks noChangeShapeType="1"/>
              </p:cNvSpPr>
              <p:nvPr/>
            </p:nvSpPr>
            <p:spPr bwMode="auto">
              <a:xfrm>
                <a:off x="2660" y="2258"/>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53" name="Line 149">
                <a:extLst>
                  <a:ext uri="{FF2B5EF4-FFF2-40B4-BE49-F238E27FC236}">
                    <a16:creationId xmlns:a16="http://schemas.microsoft.com/office/drawing/2014/main" id="{4E39A557-9EBC-49D0-902A-9482BB287C29}"/>
                  </a:ext>
                </a:extLst>
              </p:cNvPr>
              <p:cNvSpPr>
                <a:spLocks noChangeShapeType="1"/>
              </p:cNvSpPr>
              <p:nvPr/>
            </p:nvSpPr>
            <p:spPr bwMode="auto">
              <a:xfrm>
                <a:off x="2650" y="245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854" name="Text Box 150">
              <a:extLst>
                <a:ext uri="{FF2B5EF4-FFF2-40B4-BE49-F238E27FC236}">
                  <a16:creationId xmlns:a16="http://schemas.microsoft.com/office/drawing/2014/main" id="{7CE4F973-416F-4BF9-8F3A-6A19B76125BE}"/>
                </a:ext>
              </a:extLst>
            </p:cNvPr>
            <p:cNvSpPr txBox="1">
              <a:spLocks noChangeArrowheads="1"/>
            </p:cNvSpPr>
            <p:nvPr/>
          </p:nvSpPr>
          <p:spPr bwMode="auto">
            <a:xfrm>
              <a:off x="3178" y="260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a:solidFill>
                    <a:schemeClr val="hlink"/>
                  </a:solidFill>
                  <a:latin typeface="Times New Roman" panose="02020603050405020304" pitchFamily="18" charset="0"/>
                  <a:ea typeface="楷体_GB2312" pitchFamily="49" charset="-122"/>
                </a:rPr>
                <a:t>命</a:t>
              </a:r>
            </a:p>
          </p:txBody>
        </p:sp>
      </p:grpSp>
      <p:sp>
        <p:nvSpPr>
          <p:cNvPr id="200855" name="Text Box 151">
            <a:extLst>
              <a:ext uri="{FF2B5EF4-FFF2-40B4-BE49-F238E27FC236}">
                <a16:creationId xmlns:a16="http://schemas.microsoft.com/office/drawing/2014/main" id="{342585F6-6D6C-4F08-BC14-7AC841640FE3}"/>
              </a:ext>
            </a:extLst>
          </p:cNvPr>
          <p:cNvSpPr txBox="1">
            <a:spLocks noChangeArrowheads="1"/>
          </p:cNvSpPr>
          <p:nvPr/>
        </p:nvSpPr>
        <p:spPr bwMode="auto">
          <a:xfrm>
            <a:off x="9861551" y="4356100"/>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FF0000"/>
                </a:solidFill>
                <a:latin typeface="Times New Roman" panose="02020603050405020304" pitchFamily="18" charset="0"/>
                <a:ea typeface="楷体_GB2312" pitchFamily="49" charset="-122"/>
              </a:rPr>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90" y="338488"/>
            <a:ext cx="5013782" cy="488916"/>
          </a:xfrm>
          <a:prstGeom prst="rect">
            <a:avLst/>
          </a:prstGeom>
        </p:spPr>
        <p:txBody>
          <a:bodyPr vert="horz" wrap="square" lIns="0" tIns="0" rIns="0" bIns="0" rtlCol="0" anchor="ctr">
            <a:spAutoFit/>
          </a:bodyPr>
          <a:lstStyle/>
          <a:p>
            <a:pPr marL="11206">
              <a:lnSpc>
                <a:spcPct val="100000"/>
              </a:lnSpc>
            </a:pPr>
            <a:r>
              <a:rPr sz="3200" b="1" dirty="0">
                <a:solidFill>
                  <a:srgbClr val="C00000"/>
                </a:solidFill>
                <a:latin typeface="微软雅黑" panose="020B0503020204020204" pitchFamily="34" charset="-122"/>
                <a:ea typeface="微软雅黑" panose="020B0503020204020204" pitchFamily="34" charset="-122"/>
              </a:rPr>
              <a:t>Random Replacemen</a:t>
            </a:r>
            <a:r>
              <a:rPr lang="en-US" sz="3200" b="1" dirty="0">
                <a:solidFill>
                  <a:srgbClr val="C00000"/>
                </a:solidFill>
                <a:latin typeface="微软雅黑" panose="020B0503020204020204" pitchFamily="34" charset="-122"/>
                <a:ea typeface="微软雅黑" panose="020B0503020204020204" pitchFamily="34" charset="-122"/>
              </a:rPr>
              <a:t>t</a:t>
            </a:r>
            <a:endParaRPr sz="3200" b="1" dirty="0">
              <a:solidFill>
                <a:srgbClr val="C00000"/>
              </a:solidFill>
              <a:latin typeface="微软雅黑" panose="020B0503020204020204" pitchFamily="34" charset="-122"/>
              <a:ea typeface="微软雅黑" panose="020B0503020204020204" pitchFamily="34" charset="-122"/>
            </a:endParaRPr>
          </a:p>
        </p:txBody>
      </p:sp>
      <p:sp>
        <p:nvSpPr>
          <p:cNvPr id="3" name="object 3"/>
          <p:cNvSpPr txBox="1"/>
          <p:nvPr/>
        </p:nvSpPr>
        <p:spPr>
          <a:xfrm>
            <a:off x="2653807" y="990358"/>
            <a:ext cx="6093199" cy="1296317"/>
          </a:xfrm>
          <a:prstGeom prst="rect">
            <a:avLst/>
          </a:prstGeom>
        </p:spPr>
        <p:txBody>
          <a:bodyPr vert="horz" wrap="square" lIns="0" tIns="0" rIns="0" bIns="0" rtlCol="0">
            <a:spAutoFit/>
          </a:bodyPr>
          <a:lstStyle/>
          <a:p>
            <a:pPr marL="381020" marR="4483" indent="-369814">
              <a:lnSpc>
                <a:spcPct val="100699"/>
              </a:lnSpc>
              <a:buFont typeface="Arial Narrow"/>
              <a:buChar char="•"/>
              <a:tabLst>
                <a:tab pos="313221" algn="l"/>
                <a:tab pos="313781" algn="l"/>
              </a:tabLst>
            </a:pPr>
            <a:r>
              <a:rPr sz="2118" b="1" dirty="0">
                <a:latin typeface="Arial"/>
                <a:cs typeface="Arial"/>
              </a:rPr>
              <a:t>Build a single Pseudorandom Number genera</a:t>
            </a:r>
            <a:r>
              <a:rPr lang="en-US" sz="2118" b="1" dirty="0">
                <a:latin typeface="Arial"/>
                <a:cs typeface="Arial"/>
              </a:rPr>
              <a:t>t</a:t>
            </a:r>
            <a:r>
              <a:rPr sz="2118" b="1" dirty="0">
                <a:latin typeface="Arial"/>
                <a:cs typeface="Arial"/>
              </a:rPr>
              <a:t>or for  </a:t>
            </a:r>
            <a:r>
              <a:rPr lang="en-US" sz="2118" b="1" dirty="0">
                <a:latin typeface="Arial"/>
                <a:cs typeface="Arial"/>
              </a:rPr>
              <a:t>t</a:t>
            </a:r>
            <a:r>
              <a:rPr sz="2118" b="1" dirty="0">
                <a:latin typeface="Arial"/>
                <a:cs typeface="Arial"/>
              </a:rPr>
              <a:t>he WHOLE cache. On a miss, roll </a:t>
            </a:r>
            <a:r>
              <a:rPr lang="en-US" sz="2118" b="1" dirty="0">
                <a:latin typeface="Arial"/>
                <a:cs typeface="Arial"/>
              </a:rPr>
              <a:t>t</a:t>
            </a:r>
            <a:r>
              <a:rPr sz="2118" b="1" dirty="0">
                <a:latin typeface="Arial"/>
                <a:cs typeface="Arial"/>
              </a:rPr>
              <a:t>he dice and  </a:t>
            </a:r>
            <a:r>
              <a:rPr lang="en-US" sz="2118" b="1" dirty="0">
                <a:latin typeface="Arial"/>
                <a:cs typeface="Arial"/>
              </a:rPr>
              <a:t>t</a:t>
            </a:r>
            <a:r>
              <a:rPr sz="2118" b="1" dirty="0">
                <a:latin typeface="Arial"/>
                <a:cs typeface="Arial"/>
              </a:rPr>
              <a:t>hrow ou</a:t>
            </a:r>
            <a:r>
              <a:rPr lang="en-US" sz="2118" b="1" dirty="0">
                <a:latin typeface="Arial"/>
                <a:cs typeface="Arial"/>
              </a:rPr>
              <a:t>t</a:t>
            </a:r>
            <a:r>
              <a:rPr sz="2118" b="1" dirty="0">
                <a:latin typeface="Arial"/>
                <a:cs typeface="Arial"/>
              </a:rPr>
              <a:t> a cache line a</a:t>
            </a:r>
            <a:r>
              <a:rPr lang="en-US" sz="2118" b="1" dirty="0">
                <a:latin typeface="Arial"/>
                <a:cs typeface="Arial"/>
              </a:rPr>
              <a:t>t</a:t>
            </a:r>
            <a:r>
              <a:rPr sz="2118" b="1" dirty="0">
                <a:latin typeface="Arial"/>
                <a:cs typeface="Arial"/>
              </a:rPr>
              <a:t>  random.</a:t>
            </a:r>
            <a:endParaRPr sz="2118" dirty="0">
              <a:latin typeface="Arial"/>
              <a:cs typeface="Arial"/>
            </a:endParaRPr>
          </a:p>
        </p:txBody>
      </p:sp>
      <p:sp>
        <p:nvSpPr>
          <p:cNvPr id="4" name="object 4"/>
          <p:cNvSpPr txBox="1"/>
          <p:nvPr/>
        </p:nvSpPr>
        <p:spPr>
          <a:xfrm>
            <a:off x="2735050" y="2415528"/>
            <a:ext cx="5571563" cy="1027974"/>
          </a:xfrm>
          <a:prstGeom prst="rect">
            <a:avLst/>
          </a:prstGeom>
        </p:spPr>
        <p:txBody>
          <a:bodyPr vert="horz" wrap="square" lIns="0" tIns="0" rIns="0" bIns="0" rtlCol="0">
            <a:spAutoFit/>
          </a:bodyPr>
          <a:lstStyle/>
          <a:p>
            <a:pPr marL="313781" indent="-302575">
              <a:buFont typeface="Arial Narrow"/>
              <a:buChar char="•"/>
              <a:tabLst>
                <a:tab pos="313221" algn="l"/>
                <a:tab pos="313781" algn="l"/>
              </a:tabLst>
            </a:pPr>
            <a:r>
              <a:rPr sz="2118" b="1" dirty="0">
                <a:latin typeface="Arial"/>
                <a:cs typeface="Arial"/>
              </a:rPr>
              <a:t>Upda</a:t>
            </a:r>
            <a:r>
              <a:rPr lang="en-US" sz="2118" b="1" dirty="0">
                <a:latin typeface="Arial"/>
                <a:cs typeface="Arial"/>
              </a:rPr>
              <a:t>t</a:t>
            </a:r>
            <a:r>
              <a:rPr sz="2118" b="1" dirty="0">
                <a:latin typeface="Arial"/>
                <a:cs typeface="Arial"/>
              </a:rPr>
              <a:t>es only on misses.</a:t>
            </a:r>
            <a:endParaRPr sz="2118" dirty="0">
              <a:latin typeface="Arial"/>
              <a:cs typeface="Arial"/>
            </a:endParaRPr>
          </a:p>
          <a:p>
            <a:pPr marL="313781" marR="4483" indent="-302575">
              <a:lnSpc>
                <a:spcPct val="101499"/>
              </a:lnSpc>
              <a:spcBef>
                <a:spcPts val="507"/>
              </a:spcBef>
              <a:buFont typeface="Arial Narrow"/>
              <a:buChar char="•"/>
              <a:tabLst>
                <a:tab pos="313221" algn="l"/>
                <a:tab pos="313781" algn="l"/>
              </a:tabLst>
            </a:pPr>
            <a:r>
              <a:rPr sz="2118" b="1" dirty="0">
                <a:latin typeface="Arial"/>
                <a:cs typeface="Arial"/>
              </a:rPr>
              <a:t>How do you build a random number  genera</a:t>
            </a:r>
            <a:r>
              <a:rPr lang="en-US" sz="2118" b="1" dirty="0">
                <a:latin typeface="Arial"/>
                <a:cs typeface="Arial"/>
              </a:rPr>
              <a:t>t</a:t>
            </a:r>
            <a:r>
              <a:rPr sz="2118" b="1" dirty="0">
                <a:latin typeface="Arial"/>
                <a:cs typeface="Arial"/>
              </a:rPr>
              <a:t>or (easier </a:t>
            </a:r>
            <a:r>
              <a:rPr lang="en-US" sz="2118" b="1" dirty="0">
                <a:latin typeface="Arial"/>
                <a:cs typeface="Arial"/>
              </a:rPr>
              <a:t>t</a:t>
            </a:r>
            <a:r>
              <a:rPr sz="2118" b="1" dirty="0">
                <a:latin typeface="Arial"/>
                <a:cs typeface="Arial"/>
              </a:rPr>
              <a:t>han you migh</a:t>
            </a:r>
            <a:r>
              <a:rPr lang="en-US" sz="2118" b="1" dirty="0">
                <a:latin typeface="Arial"/>
                <a:cs typeface="Arial"/>
              </a:rPr>
              <a:t>t</a:t>
            </a:r>
            <a:r>
              <a:rPr sz="2118" b="1" dirty="0">
                <a:latin typeface="Arial"/>
                <a:cs typeface="Arial"/>
              </a:rPr>
              <a:t>  </a:t>
            </a:r>
            <a:r>
              <a:rPr lang="en-US" sz="2118" b="1" dirty="0">
                <a:latin typeface="Arial"/>
                <a:cs typeface="Arial"/>
              </a:rPr>
              <a:t>t</a:t>
            </a:r>
            <a:r>
              <a:rPr sz="2118" b="1" dirty="0">
                <a:latin typeface="Arial"/>
                <a:cs typeface="Arial"/>
              </a:rPr>
              <a:t>hink).</a:t>
            </a:r>
            <a:endParaRPr sz="2118" dirty="0">
              <a:latin typeface="Arial"/>
              <a:cs typeface="Arial"/>
            </a:endParaRPr>
          </a:p>
        </p:txBody>
      </p:sp>
      <p:sp>
        <p:nvSpPr>
          <p:cNvPr id="5" name="object 5"/>
          <p:cNvSpPr/>
          <p:nvPr/>
        </p:nvSpPr>
        <p:spPr>
          <a:xfrm>
            <a:off x="8747006" y="1613648"/>
            <a:ext cx="1114985" cy="1109383"/>
          </a:xfrm>
          <a:prstGeom prst="rect">
            <a:avLst/>
          </a:prstGeom>
          <a:blipFill>
            <a:blip r:embed="rId2" cstate="print"/>
            <a:stretch>
              <a:fillRect/>
            </a:stretch>
          </a:blipFill>
        </p:spPr>
        <p:txBody>
          <a:bodyPr wrap="square" lIns="0" tIns="0" rIns="0" bIns="0" rtlCol="0"/>
          <a:lstStyle/>
          <a:p>
            <a:endParaRPr sz="1588"/>
          </a:p>
        </p:txBody>
      </p:sp>
      <p:graphicFrame>
        <p:nvGraphicFramePr>
          <p:cNvPr id="6" name="object 6"/>
          <p:cNvGraphicFramePr>
            <a:graphicFrameLocks noGrp="1"/>
          </p:cNvGraphicFramePr>
          <p:nvPr/>
        </p:nvGraphicFramePr>
        <p:xfrm>
          <a:off x="7426953" y="4079219"/>
          <a:ext cx="1938706" cy="2226206"/>
        </p:xfrm>
        <a:graphic>
          <a:graphicData uri="http://schemas.openxmlformats.org/drawingml/2006/table">
            <a:tbl>
              <a:tblPr firstRow="1" bandRow="1">
                <a:tableStyleId>{2D5ABB26-0587-4C30-8999-92F81FD0307C}</a:tableStyleId>
              </a:tblPr>
              <a:tblGrid>
                <a:gridCol w="465089">
                  <a:extLst>
                    <a:ext uri="{9D8B030D-6E8A-4147-A177-3AD203B41FA5}">
                      <a16:colId xmlns:a16="http://schemas.microsoft.com/office/drawing/2014/main" val="20000"/>
                    </a:ext>
                  </a:extLst>
                </a:gridCol>
                <a:gridCol w="504264">
                  <a:extLst>
                    <a:ext uri="{9D8B030D-6E8A-4147-A177-3AD203B41FA5}">
                      <a16:colId xmlns:a16="http://schemas.microsoft.com/office/drawing/2014/main" val="20001"/>
                    </a:ext>
                  </a:extLst>
                </a:gridCol>
                <a:gridCol w="571499">
                  <a:extLst>
                    <a:ext uri="{9D8B030D-6E8A-4147-A177-3AD203B41FA5}">
                      <a16:colId xmlns:a16="http://schemas.microsoft.com/office/drawing/2014/main" val="20002"/>
                    </a:ext>
                  </a:extLst>
                </a:gridCol>
                <a:gridCol w="397854">
                  <a:extLst>
                    <a:ext uri="{9D8B030D-6E8A-4147-A177-3AD203B41FA5}">
                      <a16:colId xmlns:a16="http://schemas.microsoft.com/office/drawing/2014/main" val="20003"/>
                    </a:ext>
                  </a:extLst>
                </a:gridCol>
              </a:tblGrid>
              <a:tr h="130706">
                <a:tc>
                  <a:txBody>
                    <a:bodyPr/>
                    <a:lstStyle/>
                    <a:p>
                      <a:pPr marL="31750">
                        <a:lnSpc>
                          <a:spcPts val="1035"/>
                        </a:lnSpc>
                      </a:pPr>
                      <a:r>
                        <a:rPr sz="900" b="1" dirty="0">
                          <a:latin typeface="Courier New"/>
                          <a:cs typeface="Courier New"/>
                        </a:rPr>
                        <a:t>11111</a:t>
                      </a:r>
                      <a:endParaRPr sz="900">
                        <a:latin typeface="Courier New"/>
                        <a:cs typeface="Courier New"/>
                      </a:endParaRPr>
                    </a:p>
                  </a:txBody>
                  <a:tcPr marL="0" marR="0" marT="0" marB="0"/>
                </a:tc>
                <a:tc>
                  <a:txBody>
                    <a:bodyPr/>
                    <a:lstStyle/>
                    <a:p>
                      <a:pPr marL="114300">
                        <a:lnSpc>
                          <a:spcPts val="1035"/>
                        </a:lnSpc>
                      </a:pPr>
                      <a:r>
                        <a:rPr sz="900" b="1" dirty="0">
                          <a:latin typeface="Courier New"/>
                          <a:cs typeface="Courier New"/>
                        </a:rPr>
                        <a:t>0x1F</a:t>
                      </a:r>
                      <a:endParaRPr sz="900">
                        <a:latin typeface="Courier New"/>
                        <a:cs typeface="Courier New"/>
                      </a:endParaRPr>
                    </a:p>
                  </a:txBody>
                  <a:tcPr marL="0" marR="0" marT="0" marB="0"/>
                </a:tc>
                <a:tc>
                  <a:txBody>
                    <a:bodyPr/>
                    <a:lstStyle/>
                    <a:p>
                      <a:pPr marR="106680" algn="r">
                        <a:lnSpc>
                          <a:spcPts val="1035"/>
                        </a:lnSpc>
                      </a:pPr>
                      <a:r>
                        <a:rPr sz="900" b="1" dirty="0">
                          <a:latin typeface="Courier New"/>
                          <a:cs typeface="Courier New"/>
                        </a:rPr>
                        <a:t>01000</a:t>
                      </a:r>
                      <a:endParaRPr sz="900">
                        <a:latin typeface="Courier New"/>
                        <a:cs typeface="Courier New"/>
                      </a:endParaRPr>
                    </a:p>
                  </a:txBody>
                  <a:tcPr marL="0" marR="0" marT="0" marB="0"/>
                </a:tc>
                <a:tc>
                  <a:txBody>
                    <a:bodyPr/>
                    <a:lstStyle/>
                    <a:p>
                      <a:pPr marR="24130" algn="r">
                        <a:lnSpc>
                          <a:spcPts val="1035"/>
                        </a:lnSpc>
                      </a:pPr>
                      <a:r>
                        <a:rPr sz="900" b="1" dirty="0">
                          <a:latin typeface="Courier New"/>
                          <a:cs typeface="Courier New"/>
                        </a:rPr>
                        <a:t>0x08</a:t>
                      </a:r>
                      <a:endParaRPr sz="900">
                        <a:latin typeface="Courier New"/>
                        <a:cs typeface="Courier New"/>
                      </a:endParaRPr>
                    </a:p>
                  </a:txBody>
                  <a:tcPr marL="0" marR="0" marT="0" marB="0"/>
                </a:tc>
                <a:extLst>
                  <a:ext uri="{0D108BD9-81ED-4DB2-BD59-A6C34878D82A}">
                    <a16:rowId xmlns:a16="http://schemas.microsoft.com/office/drawing/2014/main" val="10000"/>
                  </a:ext>
                </a:extLst>
              </a:tr>
              <a:tr h="134471">
                <a:tc>
                  <a:txBody>
                    <a:bodyPr/>
                    <a:lstStyle/>
                    <a:p>
                      <a:pPr marL="31750">
                        <a:lnSpc>
                          <a:spcPts val="1065"/>
                        </a:lnSpc>
                      </a:pPr>
                      <a:r>
                        <a:rPr sz="900" b="1" dirty="0">
                          <a:latin typeface="Courier New"/>
                          <a:cs typeface="Courier New"/>
                        </a:rPr>
                        <a:t>01111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0x0F</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10100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0x14</a:t>
                      </a:r>
                      <a:endParaRPr sz="900">
                        <a:latin typeface="Courier New"/>
                        <a:cs typeface="Courier New"/>
                      </a:endParaRPr>
                    </a:p>
                  </a:txBody>
                  <a:tcPr marL="0" marR="0" marT="0" marB="0"/>
                </a:tc>
                <a:extLst>
                  <a:ext uri="{0D108BD9-81ED-4DB2-BD59-A6C34878D82A}">
                    <a16:rowId xmlns:a16="http://schemas.microsoft.com/office/drawing/2014/main" val="10001"/>
                  </a:ext>
                </a:extLst>
              </a:tr>
              <a:tr h="134471">
                <a:tc>
                  <a:txBody>
                    <a:bodyPr/>
                    <a:lstStyle/>
                    <a:p>
                      <a:pPr marL="31750">
                        <a:lnSpc>
                          <a:spcPts val="1065"/>
                        </a:lnSpc>
                      </a:pPr>
                      <a:r>
                        <a:rPr sz="900" b="1" dirty="0">
                          <a:latin typeface="Courier New"/>
                          <a:cs typeface="Courier New"/>
                        </a:rPr>
                        <a:t>00111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0x07</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01010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0x0A</a:t>
                      </a:r>
                      <a:endParaRPr sz="900">
                        <a:latin typeface="Courier New"/>
                        <a:cs typeface="Courier New"/>
                      </a:endParaRPr>
                    </a:p>
                  </a:txBody>
                  <a:tcPr marL="0" marR="0" marT="0" marB="0"/>
                </a:tc>
                <a:extLst>
                  <a:ext uri="{0D108BD9-81ED-4DB2-BD59-A6C34878D82A}">
                    <a16:rowId xmlns:a16="http://schemas.microsoft.com/office/drawing/2014/main" val="10002"/>
                  </a:ext>
                </a:extLst>
              </a:tr>
              <a:tr h="134471">
                <a:tc>
                  <a:txBody>
                    <a:bodyPr/>
                    <a:lstStyle/>
                    <a:p>
                      <a:pPr marL="31750">
                        <a:lnSpc>
                          <a:spcPts val="1065"/>
                        </a:lnSpc>
                      </a:pPr>
                      <a:r>
                        <a:rPr sz="900" b="1" dirty="0">
                          <a:latin typeface="Courier New"/>
                          <a:cs typeface="Courier New"/>
                        </a:rPr>
                        <a:t>10011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0x13</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10101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0x15</a:t>
                      </a:r>
                      <a:endParaRPr sz="900">
                        <a:latin typeface="Courier New"/>
                        <a:cs typeface="Courier New"/>
                      </a:endParaRPr>
                    </a:p>
                  </a:txBody>
                  <a:tcPr marL="0" marR="0" marT="0" marB="0"/>
                </a:tc>
                <a:extLst>
                  <a:ext uri="{0D108BD9-81ED-4DB2-BD59-A6C34878D82A}">
                    <a16:rowId xmlns:a16="http://schemas.microsoft.com/office/drawing/2014/main" val="10003"/>
                  </a:ext>
                </a:extLst>
              </a:tr>
              <a:tr h="134471">
                <a:tc>
                  <a:txBody>
                    <a:bodyPr/>
                    <a:lstStyle/>
                    <a:p>
                      <a:pPr marL="31750">
                        <a:lnSpc>
                          <a:spcPts val="1065"/>
                        </a:lnSpc>
                      </a:pPr>
                      <a:r>
                        <a:rPr sz="900" b="1" dirty="0">
                          <a:latin typeface="Courier New"/>
                          <a:cs typeface="Courier New"/>
                        </a:rPr>
                        <a:t>11001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0x19</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11010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0x1A</a:t>
                      </a:r>
                      <a:endParaRPr sz="900">
                        <a:latin typeface="Courier New"/>
                        <a:cs typeface="Courier New"/>
                      </a:endParaRPr>
                    </a:p>
                  </a:txBody>
                  <a:tcPr marL="0" marR="0" marT="0" marB="0"/>
                </a:tc>
                <a:extLst>
                  <a:ext uri="{0D108BD9-81ED-4DB2-BD59-A6C34878D82A}">
                    <a16:rowId xmlns:a16="http://schemas.microsoft.com/office/drawing/2014/main" val="10004"/>
                  </a:ext>
                </a:extLst>
              </a:tr>
              <a:tr h="134471">
                <a:tc>
                  <a:txBody>
                    <a:bodyPr/>
                    <a:lstStyle/>
                    <a:p>
                      <a:pPr marL="31750">
                        <a:lnSpc>
                          <a:spcPts val="1065"/>
                        </a:lnSpc>
                      </a:pPr>
                      <a:r>
                        <a:rPr sz="900" b="1" dirty="0">
                          <a:latin typeface="Courier New"/>
                          <a:cs typeface="Courier New"/>
                        </a:rPr>
                        <a:t>01100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0x0C</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11101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0x1D</a:t>
                      </a:r>
                      <a:endParaRPr sz="900">
                        <a:latin typeface="Courier New"/>
                        <a:cs typeface="Courier New"/>
                      </a:endParaRPr>
                    </a:p>
                  </a:txBody>
                  <a:tcPr marL="0" marR="0" marT="0" marB="0"/>
                </a:tc>
                <a:extLst>
                  <a:ext uri="{0D108BD9-81ED-4DB2-BD59-A6C34878D82A}">
                    <a16:rowId xmlns:a16="http://schemas.microsoft.com/office/drawing/2014/main" val="10005"/>
                  </a:ext>
                </a:extLst>
              </a:tr>
              <a:tr h="134471">
                <a:tc>
                  <a:txBody>
                    <a:bodyPr/>
                    <a:lstStyle/>
                    <a:p>
                      <a:pPr marL="31750">
                        <a:lnSpc>
                          <a:spcPts val="1065"/>
                        </a:lnSpc>
                      </a:pPr>
                      <a:r>
                        <a:rPr sz="900" b="1" dirty="0">
                          <a:latin typeface="Courier New"/>
                          <a:cs typeface="Courier New"/>
                        </a:rPr>
                        <a:t>10110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0x16</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01110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0x0E</a:t>
                      </a:r>
                      <a:endParaRPr sz="900">
                        <a:latin typeface="Courier New"/>
                        <a:cs typeface="Courier New"/>
                      </a:endParaRPr>
                    </a:p>
                  </a:txBody>
                  <a:tcPr marL="0" marR="0" marT="0" marB="0"/>
                </a:tc>
                <a:extLst>
                  <a:ext uri="{0D108BD9-81ED-4DB2-BD59-A6C34878D82A}">
                    <a16:rowId xmlns:a16="http://schemas.microsoft.com/office/drawing/2014/main" val="10006"/>
                  </a:ext>
                </a:extLst>
              </a:tr>
              <a:tr h="134471">
                <a:tc>
                  <a:txBody>
                    <a:bodyPr/>
                    <a:lstStyle/>
                    <a:p>
                      <a:pPr marL="31750">
                        <a:lnSpc>
                          <a:spcPts val="1065"/>
                        </a:lnSpc>
                      </a:pPr>
                      <a:r>
                        <a:rPr sz="900" b="1" dirty="0">
                          <a:latin typeface="Courier New"/>
                          <a:cs typeface="Courier New"/>
                        </a:rPr>
                        <a:t>01011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0x0B</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10111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0x17</a:t>
                      </a:r>
                      <a:endParaRPr sz="900">
                        <a:latin typeface="Courier New"/>
                        <a:cs typeface="Courier New"/>
                      </a:endParaRPr>
                    </a:p>
                  </a:txBody>
                  <a:tcPr marL="0" marR="0" marT="0" marB="0"/>
                </a:tc>
                <a:extLst>
                  <a:ext uri="{0D108BD9-81ED-4DB2-BD59-A6C34878D82A}">
                    <a16:rowId xmlns:a16="http://schemas.microsoft.com/office/drawing/2014/main" val="10007"/>
                  </a:ext>
                </a:extLst>
              </a:tr>
              <a:tr h="134471">
                <a:tc>
                  <a:txBody>
                    <a:bodyPr/>
                    <a:lstStyle/>
                    <a:p>
                      <a:pPr marL="31750">
                        <a:lnSpc>
                          <a:spcPts val="1065"/>
                        </a:lnSpc>
                      </a:pPr>
                      <a:r>
                        <a:rPr sz="900" b="1" dirty="0">
                          <a:latin typeface="Courier New"/>
                          <a:cs typeface="Courier New"/>
                        </a:rPr>
                        <a:t>00101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0x05</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11011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0x1B</a:t>
                      </a:r>
                      <a:endParaRPr sz="900">
                        <a:latin typeface="Courier New"/>
                        <a:cs typeface="Courier New"/>
                      </a:endParaRPr>
                    </a:p>
                  </a:txBody>
                  <a:tcPr marL="0" marR="0" marT="0" marB="0"/>
                </a:tc>
                <a:extLst>
                  <a:ext uri="{0D108BD9-81ED-4DB2-BD59-A6C34878D82A}">
                    <a16:rowId xmlns:a16="http://schemas.microsoft.com/office/drawing/2014/main" val="10008"/>
                  </a:ext>
                </a:extLst>
              </a:tr>
              <a:tr h="134471">
                <a:tc>
                  <a:txBody>
                    <a:bodyPr/>
                    <a:lstStyle/>
                    <a:p>
                      <a:pPr marL="31750">
                        <a:lnSpc>
                          <a:spcPts val="1065"/>
                        </a:lnSpc>
                      </a:pPr>
                      <a:r>
                        <a:rPr sz="900" b="1" dirty="0">
                          <a:latin typeface="Courier New"/>
                          <a:cs typeface="Courier New"/>
                        </a:rPr>
                        <a:t>10010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0x12</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01101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0x0D</a:t>
                      </a:r>
                      <a:endParaRPr sz="900">
                        <a:latin typeface="Courier New"/>
                        <a:cs typeface="Courier New"/>
                      </a:endParaRPr>
                    </a:p>
                  </a:txBody>
                  <a:tcPr marL="0" marR="0" marT="0" marB="0"/>
                </a:tc>
                <a:extLst>
                  <a:ext uri="{0D108BD9-81ED-4DB2-BD59-A6C34878D82A}">
                    <a16:rowId xmlns:a16="http://schemas.microsoft.com/office/drawing/2014/main" val="10009"/>
                  </a:ext>
                </a:extLst>
              </a:tr>
              <a:tr h="134471">
                <a:tc>
                  <a:txBody>
                    <a:bodyPr/>
                    <a:lstStyle/>
                    <a:p>
                      <a:pPr marL="31750">
                        <a:lnSpc>
                          <a:spcPts val="1065"/>
                        </a:lnSpc>
                      </a:pPr>
                      <a:r>
                        <a:rPr sz="900" b="1" dirty="0">
                          <a:latin typeface="Courier New"/>
                          <a:cs typeface="Courier New"/>
                        </a:rPr>
                        <a:t>01001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0x09</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00110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0x06</a:t>
                      </a:r>
                      <a:endParaRPr sz="900">
                        <a:latin typeface="Courier New"/>
                        <a:cs typeface="Courier New"/>
                      </a:endParaRPr>
                    </a:p>
                  </a:txBody>
                  <a:tcPr marL="0" marR="0" marT="0" marB="0"/>
                </a:tc>
                <a:extLst>
                  <a:ext uri="{0D108BD9-81ED-4DB2-BD59-A6C34878D82A}">
                    <a16:rowId xmlns:a16="http://schemas.microsoft.com/office/drawing/2014/main" val="10010"/>
                  </a:ext>
                </a:extLst>
              </a:tr>
              <a:tr h="134471">
                <a:tc>
                  <a:txBody>
                    <a:bodyPr/>
                    <a:lstStyle/>
                    <a:p>
                      <a:pPr marL="31750">
                        <a:lnSpc>
                          <a:spcPts val="1065"/>
                        </a:lnSpc>
                      </a:pPr>
                      <a:r>
                        <a:rPr sz="900" b="1" dirty="0">
                          <a:latin typeface="Courier New"/>
                          <a:cs typeface="Courier New"/>
                        </a:rPr>
                        <a:t>00100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0x04</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00011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0x03</a:t>
                      </a:r>
                      <a:endParaRPr sz="900">
                        <a:latin typeface="Courier New"/>
                        <a:cs typeface="Courier New"/>
                      </a:endParaRPr>
                    </a:p>
                  </a:txBody>
                  <a:tcPr marL="0" marR="0" marT="0" marB="0"/>
                </a:tc>
                <a:extLst>
                  <a:ext uri="{0D108BD9-81ED-4DB2-BD59-A6C34878D82A}">
                    <a16:rowId xmlns:a16="http://schemas.microsoft.com/office/drawing/2014/main" val="10011"/>
                  </a:ext>
                </a:extLst>
              </a:tr>
              <a:tr h="134470">
                <a:tc>
                  <a:txBody>
                    <a:bodyPr/>
                    <a:lstStyle/>
                    <a:p>
                      <a:pPr marL="31750">
                        <a:lnSpc>
                          <a:spcPts val="1065"/>
                        </a:lnSpc>
                      </a:pPr>
                      <a:r>
                        <a:rPr sz="900" b="1" dirty="0">
                          <a:latin typeface="Courier New"/>
                          <a:cs typeface="Courier New"/>
                        </a:rPr>
                        <a:t>00010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0x02</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10001</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0x11</a:t>
                      </a:r>
                      <a:endParaRPr sz="900">
                        <a:latin typeface="Courier New"/>
                        <a:cs typeface="Courier New"/>
                      </a:endParaRPr>
                    </a:p>
                  </a:txBody>
                  <a:tcPr marL="0" marR="0" marT="0" marB="0"/>
                </a:tc>
                <a:extLst>
                  <a:ext uri="{0D108BD9-81ED-4DB2-BD59-A6C34878D82A}">
                    <a16:rowId xmlns:a16="http://schemas.microsoft.com/office/drawing/2014/main" val="10012"/>
                  </a:ext>
                </a:extLst>
              </a:tr>
              <a:tr h="134470">
                <a:tc>
                  <a:txBody>
                    <a:bodyPr/>
                    <a:lstStyle/>
                    <a:p>
                      <a:pPr marL="31750">
                        <a:lnSpc>
                          <a:spcPts val="1065"/>
                        </a:lnSpc>
                      </a:pPr>
                      <a:r>
                        <a:rPr sz="900" b="1" dirty="0">
                          <a:latin typeface="Courier New"/>
                          <a:cs typeface="Courier New"/>
                        </a:rPr>
                        <a:t>00001</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0x01</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11000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0x18</a:t>
                      </a:r>
                      <a:endParaRPr sz="900">
                        <a:latin typeface="Courier New"/>
                        <a:cs typeface="Courier New"/>
                      </a:endParaRPr>
                    </a:p>
                  </a:txBody>
                  <a:tcPr marL="0" marR="0" marT="0" marB="0"/>
                </a:tc>
                <a:extLst>
                  <a:ext uri="{0D108BD9-81ED-4DB2-BD59-A6C34878D82A}">
                    <a16:rowId xmlns:a16="http://schemas.microsoft.com/office/drawing/2014/main" val="10013"/>
                  </a:ext>
                </a:extLst>
              </a:tr>
              <a:tr h="134471">
                <a:tc>
                  <a:txBody>
                    <a:bodyPr/>
                    <a:lstStyle/>
                    <a:p>
                      <a:pPr marL="31750">
                        <a:lnSpc>
                          <a:spcPts val="1065"/>
                        </a:lnSpc>
                      </a:pPr>
                      <a:r>
                        <a:rPr sz="900" b="1" dirty="0">
                          <a:latin typeface="Courier New"/>
                          <a:cs typeface="Courier New"/>
                        </a:rPr>
                        <a:t>10000</a:t>
                      </a:r>
                      <a:endParaRPr sz="900">
                        <a:latin typeface="Courier New"/>
                        <a:cs typeface="Courier New"/>
                      </a:endParaRPr>
                    </a:p>
                  </a:txBody>
                  <a:tcPr marL="0" marR="0" marT="0" marB="0"/>
                </a:tc>
                <a:tc>
                  <a:txBody>
                    <a:bodyPr/>
                    <a:lstStyle/>
                    <a:p>
                      <a:pPr marL="114300">
                        <a:lnSpc>
                          <a:spcPts val="1065"/>
                        </a:lnSpc>
                      </a:pPr>
                      <a:r>
                        <a:rPr sz="900" b="1" dirty="0">
                          <a:latin typeface="Courier New"/>
                          <a:cs typeface="Courier New"/>
                        </a:rPr>
                        <a:t>0x10</a:t>
                      </a:r>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11100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0x1C</a:t>
                      </a:r>
                      <a:endParaRPr sz="900">
                        <a:latin typeface="Courier New"/>
                        <a:cs typeface="Courier New"/>
                      </a:endParaRPr>
                    </a:p>
                  </a:txBody>
                  <a:tcPr marL="0" marR="0" marT="0" marB="0"/>
                </a:tc>
                <a:extLst>
                  <a:ext uri="{0D108BD9-81ED-4DB2-BD59-A6C34878D82A}">
                    <a16:rowId xmlns:a16="http://schemas.microsoft.com/office/drawing/2014/main" val="10014"/>
                  </a:ext>
                </a:extLst>
              </a:tr>
              <a:tr h="134471">
                <a:tc>
                  <a:txBody>
                    <a:bodyPr/>
                    <a:lstStyle/>
                    <a:p>
                      <a:endParaRPr sz="900">
                        <a:latin typeface="Courier New"/>
                        <a:cs typeface="Courier New"/>
                      </a:endParaRPr>
                    </a:p>
                  </a:txBody>
                  <a:tcPr marL="0" marR="0" marT="0" marB="0"/>
                </a:tc>
                <a:tc>
                  <a:txBody>
                    <a:bodyPr/>
                    <a:lstStyle/>
                    <a:p>
                      <a:endParaRPr sz="900">
                        <a:latin typeface="Courier New"/>
                        <a:cs typeface="Courier New"/>
                      </a:endParaRPr>
                    </a:p>
                  </a:txBody>
                  <a:tcPr marL="0" marR="0" marT="0" marB="0"/>
                </a:tc>
                <a:tc>
                  <a:txBody>
                    <a:bodyPr/>
                    <a:lstStyle/>
                    <a:p>
                      <a:pPr marR="106680" algn="r">
                        <a:lnSpc>
                          <a:spcPts val="1065"/>
                        </a:lnSpc>
                      </a:pPr>
                      <a:r>
                        <a:rPr sz="900" b="1" dirty="0">
                          <a:latin typeface="Courier New"/>
                          <a:cs typeface="Courier New"/>
                        </a:rPr>
                        <a:t>11110</a:t>
                      </a:r>
                      <a:endParaRPr sz="900">
                        <a:latin typeface="Courier New"/>
                        <a:cs typeface="Courier New"/>
                      </a:endParaRPr>
                    </a:p>
                  </a:txBody>
                  <a:tcPr marL="0" marR="0" marT="0" marB="0"/>
                </a:tc>
                <a:tc>
                  <a:txBody>
                    <a:bodyPr/>
                    <a:lstStyle/>
                    <a:p>
                      <a:pPr marR="24130" algn="r">
                        <a:lnSpc>
                          <a:spcPts val="1065"/>
                        </a:lnSpc>
                      </a:pPr>
                      <a:r>
                        <a:rPr sz="900" b="1" dirty="0">
                          <a:latin typeface="Courier New"/>
                          <a:cs typeface="Courier New"/>
                        </a:rPr>
                        <a:t>0x1E</a:t>
                      </a:r>
                      <a:endParaRPr sz="900">
                        <a:latin typeface="Courier New"/>
                        <a:cs typeface="Courier New"/>
                      </a:endParaRPr>
                    </a:p>
                  </a:txBody>
                  <a:tcPr marL="0" marR="0" marT="0" marB="0"/>
                </a:tc>
                <a:extLst>
                  <a:ext uri="{0D108BD9-81ED-4DB2-BD59-A6C34878D82A}">
                    <a16:rowId xmlns:a16="http://schemas.microsoft.com/office/drawing/2014/main" val="10015"/>
                  </a:ext>
                </a:extLst>
              </a:tr>
            </a:tbl>
          </a:graphicData>
        </a:graphic>
      </p:graphicFrame>
      <p:sp>
        <p:nvSpPr>
          <p:cNvPr id="7" name="object 7"/>
          <p:cNvSpPr txBox="1"/>
          <p:nvPr/>
        </p:nvSpPr>
        <p:spPr>
          <a:xfrm>
            <a:off x="7464773" y="3844738"/>
            <a:ext cx="1851772" cy="217304"/>
          </a:xfrm>
          <a:prstGeom prst="rect">
            <a:avLst/>
          </a:prstGeom>
        </p:spPr>
        <p:txBody>
          <a:bodyPr vert="horz" wrap="square" lIns="0" tIns="0" rIns="0" bIns="0" rtlCol="0">
            <a:spAutoFit/>
          </a:bodyPr>
          <a:lstStyle/>
          <a:p>
            <a:pPr marL="11206"/>
            <a:r>
              <a:rPr sz="1412" b="1" dirty="0">
                <a:latin typeface="Courier New"/>
                <a:cs typeface="Courier New"/>
              </a:rPr>
              <a:t>Counting Sequence</a:t>
            </a:r>
            <a:endParaRPr sz="1412">
              <a:latin typeface="Courier New"/>
              <a:cs typeface="Courier New"/>
            </a:endParaRPr>
          </a:p>
        </p:txBody>
      </p:sp>
      <p:sp>
        <p:nvSpPr>
          <p:cNvPr id="8" name="object 8"/>
          <p:cNvSpPr/>
          <p:nvPr/>
        </p:nvSpPr>
        <p:spPr>
          <a:xfrm>
            <a:off x="2735050" y="4034118"/>
            <a:ext cx="4469746" cy="1574426"/>
          </a:xfrm>
          <a:prstGeom prst="rect">
            <a:avLst/>
          </a:prstGeom>
          <a:blipFill>
            <a:blip r:embed="rId3" cstate="print"/>
            <a:stretch>
              <a:fillRect/>
            </a:stretch>
          </a:blipFill>
        </p:spPr>
        <p:txBody>
          <a:bodyPr wrap="square" lIns="0" tIns="0" rIns="0" bIns="0" rtlCol="0"/>
          <a:lstStyle/>
          <a:p>
            <a:endParaRPr sz="1588"/>
          </a:p>
        </p:txBody>
      </p:sp>
      <p:sp>
        <p:nvSpPr>
          <p:cNvPr id="9" name="object 9"/>
          <p:cNvSpPr txBox="1"/>
          <p:nvPr/>
        </p:nvSpPr>
        <p:spPr>
          <a:xfrm>
            <a:off x="3059460" y="5734330"/>
            <a:ext cx="3928782" cy="488724"/>
          </a:xfrm>
          <a:prstGeom prst="rect">
            <a:avLst/>
          </a:prstGeom>
        </p:spPr>
        <p:txBody>
          <a:bodyPr vert="horz" wrap="square" lIns="0" tIns="0" rIns="0" bIns="0" rtlCol="0">
            <a:spAutoFit/>
          </a:bodyPr>
          <a:lstStyle/>
          <a:p>
            <a:pPr marL="11206"/>
            <a:r>
              <a:rPr sz="1588" b="1" dirty="0">
                <a:latin typeface="Arial"/>
                <a:cs typeface="Arial"/>
              </a:rPr>
              <a:t>Pseudorandom Linear Feedback Shif</a:t>
            </a:r>
            <a:r>
              <a:rPr lang="en-US" sz="1588" b="1" dirty="0">
                <a:latin typeface="Arial"/>
                <a:cs typeface="Arial"/>
              </a:rPr>
              <a:t>t</a:t>
            </a:r>
            <a:r>
              <a:rPr sz="1588" b="1" dirty="0">
                <a:latin typeface="Arial"/>
                <a:cs typeface="Arial"/>
              </a:rPr>
              <a:t>  Regis</a:t>
            </a:r>
            <a:r>
              <a:rPr lang="en-US" sz="1588" b="1" dirty="0">
                <a:latin typeface="Arial"/>
                <a:cs typeface="Arial"/>
              </a:rPr>
              <a:t>t</a:t>
            </a:r>
            <a:r>
              <a:rPr sz="1588" b="1" dirty="0">
                <a:latin typeface="Arial"/>
                <a:cs typeface="Arial"/>
              </a:rPr>
              <a:t>er</a:t>
            </a:r>
            <a:endParaRPr sz="1588" dirty="0">
              <a:latin typeface="Arial"/>
              <a:cs typeface="Arial"/>
            </a:endParaRPr>
          </a:p>
        </p:txBody>
      </p:sp>
      <p:sp>
        <p:nvSpPr>
          <p:cNvPr id="10" name="object 10"/>
          <p:cNvSpPr/>
          <p:nvPr/>
        </p:nvSpPr>
        <p:spPr>
          <a:xfrm>
            <a:off x="8450050" y="2823882"/>
            <a:ext cx="1277471" cy="874059"/>
          </a:xfrm>
          <a:custGeom>
            <a:avLst/>
            <a:gdLst/>
            <a:ahLst/>
            <a:cxnLst/>
            <a:rect l="l" t="t" r="r" b="b"/>
            <a:pathLst>
              <a:path w="1447800" h="990600">
                <a:moveTo>
                  <a:pt x="1282696" y="0"/>
                </a:moveTo>
                <a:lnTo>
                  <a:pt x="165102" y="0"/>
                </a:lnTo>
                <a:lnTo>
                  <a:pt x="121211" y="5897"/>
                </a:lnTo>
                <a:lnTo>
                  <a:pt x="81772" y="22541"/>
                </a:lnTo>
                <a:lnTo>
                  <a:pt x="48357" y="48357"/>
                </a:lnTo>
                <a:lnTo>
                  <a:pt x="22541" y="81772"/>
                </a:lnTo>
                <a:lnTo>
                  <a:pt x="5897" y="121211"/>
                </a:lnTo>
                <a:lnTo>
                  <a:pt x="0" y="165102"/>
                </a:lnTo>
                <a:lnTo>
                  <a:pt x="0" y="825497"/>
                </a:lnTo>
                <a:lnTo>
                  <a:pt x="5897" y="869388"/>
                </a:lnTo>
                <a:lnTo>
                  <a:pt x="22541" y="908827"/>
                </a:lnTo>
                <a:lnTo>
                  <a:pt x="48357" y="942242"/>
                </a:lnTo>
                <a:lnTo>
                  <a:pt x="81772" y="968058"/>
                </a:lnTo>
                <a:lnTo>
                  <a:pt x="121211" y="984702"/>
                </a:lnTo>
                <a:lnTo>
                  <a:pt x="165102" y="990600"/>
                </a:lnTo>
                <a:lnTo>
                  <a:pt x="1282696" y="990600"/>
                </a:lnTo>
                <a:lnTo>
                  <a:pt x="1326587" y="984702"/>
                </a:lnTo>
                <a:lnTo>
                  <a:pt x="1366027" y="968058"/>
                </a:lnTo>
                <a:lnTo>
                  <a:pt x="1399442" y="942242"/>
                </a:lnTo>
                <a:lnTo>
                  <a:pt x="1425258" y="908827"/>
                </a:lnTo>
                <a:lnTo>
                  <a:pt x="1441902" y="869388"/>
                </a:lnTo>
                <a:lnTo>
                  <a:pt x="1447800" y="825497"/>
                </a:lnTo>
                <a:lnTo>
                  <a:pt x="1447800" y="165102"/>
                </a:lnTo>
                <a:lnTo>
                  <a:pt x="1441902" y="121211"/>
                </a:lnTo>
                <a:lnTo>
                  <a:pt x="1425258" y="81772"/>
                </a:lnTo>
                <a:lnTo>
                  <a:pt x="1399442" y="48357"/>
                </a:lnTo>
                <a:lnTo>
                  <a:pt x="1366027" y="22541"/>
                </a:lnTo>
                <a:lnTo>
                  <a:pt x="1326587" y="5897"/>
                </a:lnTo>
                <a:lnTo>
                  <a:pt x="1282696" y="0"/>
                </a:lnTo>
                <a:close/>
              </a:path>
            </a:pathLst>
          </a:custGeom>
          <a:solidFill>
            <a:srgbClr val="FFD300"/>
          </a:solidFill>
        </p:spPr>
        <p:txBody>
          <a:bodyPr wrap="square" lIns="0" tIns="0" rIns="0" bIns="0" rtlCol="0"/>
          <a:lstStyle/>
          <a:p>
            <a:endParaRPr sz="1588"/>
          </a:p>
        </p:txBody>
      </p:sp>
      <p:sp>
        <p:nvSpPr>
          <p:cNvPr id="11" name="object 11"/>
          <p:cNvSpPr/>
          <p:nvPr/>
        </p:nvSpPr>
        <p:spPr>
          <a:xfrm>
            <a:off x="8450050" y="2823881"/>
            <a:ext cx="1277471" cy="874059"/>
          </a:xfrm>
          <a:custGeom>
            <a:avLst/>
            <a:gdLst/>
            <a:ahLst/>
            <a:cxnLst/>
            <a:rect l="l" t="t" r="r" b="b"/>
            <a:pathLst>
              <a:path w="1447800" h="990600">
                <a:moveTo>
                  <a:pt x="0" y="165102"/>
                </a:moveTo>
                <a:lnTo>
                  <a:pt x="5897" y="121212"/>
                </a:lnTo>
                <a:lnTo>
                  <a:pt x="22541" y="81772"/>
                </a:lnTo>
                <a:lnTo>
                  <a:pt x="48357" y="48357"/>
                </a:lnTo>
                <a:lnTo>
                  <a:pt x="81772" y="22541"/>
                </a:lnTo>
                <a:lnTo>
                  <a:pt x="121212" y="5897"/>
                </a:lnTo>
                <a:lnTo>
                  <a:pt x="165103" y="0"/>
                </a:lnTo>
                <a:lnTo>
                  <a:pt x="1282696" y="0"/>
                </a:lnTo>
                <a:lnTo>
                  <a:pt x="1326587" y="5897"/>
                </a:lnTo>
                <a:lnTo>
                  <a:pt x="1366027" y="22541"/>
                </a:lnTo>
                <a:lnTo>
                  <a:pt x="1399442" y="48357"/>
                </a:lnTo>
                <a:lnTo>
                  <a:pt x="1425258" y="81772"/>
                </a:lnTo>
                <a:lnTo>
                  <a:pt x="1441902" y="121212"/>
                </a:lnTo>
                <a:lnTo>
                  <a:pt x="1447799" y="165102"/>
                </a:lnTo>
                <a:lnTo>
                  <a:pt x="1447799" y="825496"/>
                </a:lnTo>
                <a:lnTo>
                  <a:pt x="1441902" y="869387"/>
                </a:lnTo>
                <a:lnTo>
                  <a:pt x="1425258" y="908827"/>
                </a:lnTo>
                <a:lnTo>
                  <a:pt x="1399442" y="942242"/>
                </a:lnTo>
                <a:lnTo>
                  <a:pt x="1366027" y="968058"/>
                </a:lnTo>
                <a:lnTo>
                  <a:pt x="1326587" y="984702"/>
                </a:lnTo>
                <a:lnTo>
                  <a:pt x="1282696" y="990599"/>
                </a:lnTo>
                <a:lnTo>
                  <a:pt x="165103" y="990599"/>
                </a:lnTo>
                <a:lnTo>
                  <a:pt x="121212" y="984702"/>
                </a:lnTo>
                <a:lnTo>
                  <a:pt x="81772" y="968058"/>
                </a:lnTo>
                <a:lnTo>
                  <a:pt x="48357" y="942242"/>
                </a:lnTo>
                <a:lnTo>
                  <a:pt x="22541" y="908827"/>
                </a:lnTo>
                <a:lnTo>
                  <a:pt x="5897" y="869387"/>
                </a:lnTo>
                <a:lnTo>
                  <a:pt x="0" y="825496"/>
                </a:lnTo>
                <a:lnTo>
                  <a:pt x="0" y="165102"/>
                </a:lnTo>
                <a:close/>
              </a:path>
            </a:pathLst>
          </a:custGeom>
          <a:ln w="12699">
            <a:solidFill>
              <a:srgbClr val="000000"/>
            </a:solidFill>
          </a:ln>
        </p:spPr>
        <p:txBody>
          <a:bodyPr wrap="square" lIns="0" tIns="0" rIns="0" bIns="0" rtlCol="0"/>
          <a:lstStyle/>
          <a:p>
            <a:endParaRPr sz="1588"/>
          </a:p>
        </p:txBody>
      </p:sp>
      <p:sp>
        <p:nvSpPr>
          <p:cNvPr id="12" name="object 12"/>
          <p:cNvSpPr txBox="1"/>
          <p:nvPr/>
        </p:nvSpPr>
        <p:spPr>
          <a:xfrm>
            <a:off x="8581157" y="2899051"/>
            <a:ext cx="1289801" cy="733086"/>
          </a:xfrm>
          <a:prstGeom prst="rect">
            <a:avLst/>
          </a:prstGeom>
        </p:spPr>
        <p:txBody>
          <a:bodyPr vert="horz" wrap="square" lIns="0" tIns="0" rIns="0" bIns="0" rtlCol="0">
            <a:spAutoFit/>
          </a:bodyPr>
          <a:lstStyle/>
          <a:p>
            <a:pPr marL="11206" marR="4483" algn="ctr">
              <a:lnSpc>
                <a:spcPct val="99500"/>
              </a:lnSpc>
            </a:pPr>
            <a:r>
              <a:rPr sz="1588" b="1" dirty="0">
                <a:latin typeface="Arial"/>
                <a:cs typeface="Arial"/>
              </a:rPr>
              <a:t>Overhead is  O(log</a:t>
            </a:r>
            <a:r>
              <a:rPr sz="1588" b="1" baseline="-20833" dirty="0">
                <a:latin typeface="Arial"/>
                <a:cs typeface="Arial"/>
              </a:rPr>
              <a:t>2</a:t>
            </a:r>
            <a:r>
              <a:rPr sz="1588" b="1" dirty="0">
                <a:latin typeface="Arial"/>
                <a:cs typeface="Arial"/>
              </a:rPr>
              <a:t>N)  bi</a:t>
            </a:r>
            <a:r>
              <a:rPr lang="en-US" sz="1588" b="1" dirty="0">
                <a:latin typeface="Arial"/>
                <a:cs typeface="Arial"/>
              </a:rPr>
              <a:t>t</a:t>
            </a:r>
            <a:r>
              <a:rPr sz="1588" b="1" dirty="0">
                <a:latin typeface="Arial"/>
                <a:cs typeface="Arial"/>
              </a:rPr>
              <a:t>s/cache!</a:t>
            </a:r>
            <a:endParaRPr sz="1588" dirty="0">
              <a:latin typeface="Arial"/>
              <a:cs typeface="Arial"/>
            </a:endParaRPr>
          </a:p>
        </p:txBody>
      </p:sp>
      <p:sp>
        <p:nvSpPr>
          <p:cNvPr id="13" name="矩形 12">
            <a:extLst>
              <a:ext uri="{FF2B5EF4-FFF2-40B4-BE49-F238E27FC236}">
                <a16:creationId xmlns:a16="http://schemas.microsoft.com/office/drawing/2014/main" id="{7B1E6E65-4DC4-4DC4-BBE4-468557D71308}"/>
              </a:ext>
            </a:extLst>
          </p:cNvPr>
          <p:cNvSpPr/>
          <p:nvPr/>
        </p:nvSpPr>
        <p:spPr>
          <a:xfrm>
            <a:off x="223557" y="1310295"/>
            <a:ext cx="2430250" cy="3693319"/>
          </a:xfrm>
          <a:prstGeom prst="rect">
            <a:avLst/>
          </a:prstGeom>
        </p:spPr>
        <p:txBody>
          <a:bodyPr wrap="square">
            <a:spAutoFit/>
          </a:bodyPr>
          <a:lstStyle/>
          <a:p>
            <a:pPr>
              <a:spcBef>
                <a:spcPct val="50000"/>
              </a:spcBef>
            </a:pPr>
            <a:r>
              <a:rPr kumimoji="1" lang="en-US" altLang="zh-CN" b="1" dirty="0">
                <a:solidFill>
                  <a:srgbClr val="000000"/>
                </a:solidFill>
                <a:latin typeface="楷体_GB2312" pitchFamily="49" charset="-122"/>
                <a:ea typeface="楷体_GB2312" pitchFamily="49" charset="-122"/>
              </a:rPr>
              <a:t> </a:t>
            </a:r>
            <a:r>
              <a:rPr kumimoji="1" lang="zh-CN" altLang="en-US" b="1" dirty="0">
                <a:solidFill>
                  <a:srgbClr val="000000"/>
                </a:solidFill>
                <a:latin typeface="Times New Roman" panose="02020603050405020304" pitchFamily="18" charset="0"/>
                <a:ea typeface="楷体_GB2312" pitchFamily="49" charset="-122"/>
              </a:rPr>
              <a:t>随机替换</a:t>
            </a:r>
            <a:r>
              <a:rPr kumimoji="1" lang="zh-CN" altLang="en-US" b="1" dirty="0">
                <a:solidFill>
                  <a:srgbClr val="FF0000"/>
                </a:solidFill>
                <a:latin typeface="Times New Roman" panose="02020603050405020304" pitchFamily="18" charset="0"/>
                <a:ea typeface="楷体_GB2312" pitchFamily="49" charset="-122"/>
              </a:rPr>
              <a:t>（</a:t>
            </a:r>
            <a:r>
              <a:rPr kumimoji="1" lang="en-US" altLang="zh-CN" b="1" dirty="0">
                <a:solidFill>
                  <a:srgbClr val="FF0000"/>
                </a:solidFill>
                <a:latin typeface="Times New Roman" panose="02020603050405020304" pitchFamily="18" charset="0"/>
                <a:ea typeface="楷体_GB2312" pitchFamily="49" charset="-122"/>
              </a:rPr>
              <a:t>Random Replacement</a:t>
            </a:r>
            <a:r>
              <a:rPr kumimoji="1" lang="zh-CN" altLang="en-US" b="1" dirty="0">
                <a:solidFill>
                  <a:srgbClr val="FF0000"/>
                </a:solidFill>
                <a:latin typeface="Times New Roman" panose="02020603050405020304" pitchFamily="18" charset="0"/>
                <a:ea typeface="楷体_GB2312" pitchFamily="49" charset="-122"/>
              </a:rPr>
              <a:t>）</a:t>
            </a:r>
            <a:r>
              <a:rPr kumimoji="1" lang="zh-CN" altLang="en-US" b="1" dirty="0">
                <a:solidFill>
                  <a:srgbClr val="000000"/>
                </a:solidFill>
                <a:latin typeface="Times New Roman" panose="02020603050405020304" pitchFamily="18" charset="0"/>
                <a:ea typeface="楷体_GB2312" pitchFamily="49" charset="-122"/>
              </a:rPr>
              <a:t>策略实际上是不要什么算法，从特定的行位置中随机地选取一行换出即可。</a:t>
            </a:r>
          </a:p>
          <a:p>
            <a:pPr>
              <a:spcBef>
                <a:spcPct val="50000"/>
              </a:spcBef>
            </a:pPr>
            <a:r>
              <a:rPr kumimoji="1" lang="zh-CN" altLang="en-US" b="1" dirty="0">
                <a:solidFill>
                  <a:srgbClr val="000000"/>
                </a:solidFill>
                <a:latin typeface="楷体_GB2312" pitchFamily="49" charset="-122"/>
                <a:ea typeface="楷体_GB2312" pitchFamily="49" charset="-122"/>
              </a:rPr>
              <a:t>    </a:t>
            </a:r>
            <a:r>
              <a:rPr kumimoji="1" lang="zh-CN" altLang="en-US" b="1" dirty="0">
                <a:solidFill>
                  <a:srgbClr val="000000"/>
                </a:solidFill>
                <a:latin typeface="Times New Roman" panose="02020603050405020304" pitchFamily="18" charset="0"/>
                <a:ea typeface="楷体_GB2312" pitchFamily="49" charset="-122"/>
              </a:rPr>
              <a:t>这种策略以硬件实现最容易，而且速度也比前两种策略快。</a:t>
            </a:r>
            <a:endParaRPr kumimoji="1" lang="en-US" altLang="zh-CN" b="1" dirty="0">
              <a:solidFill>
                <a:srgbClr val="000000"/>
              </a:solidFill>
              <a:latin typeface="Times New Roman" panose="02020603050405020304" pitchFamily="18" charset="0"/>
              <a:ea typeface="楷体_GB2312" pitchFamily="49" charset="-122"/>
            </a:endParaRPr>
          </a:p>
          <a:p>
            <a:pPr>
              <a:spcBef>
                <a:spcPct val="50000"/>
              </a:spcBef>
            </a:pPr>
            <a:r>
              <a:rPr kumimoji="1" lang="zh-CN" altLang="en-US" b="1" dirty="0">
                <a:solidFill>
                  <a:srgbClr val="000000"/>
                </a:solidFill>
                <a:latin typeface="Times New Roman" panose="02020603050405020304" pitchFamily="18" charset="0"/>
                <a:ea typeface="楷体_GB2312" pitchFamily="49" charset="-122"/>
              </a:rPr>
              <a:t>实验统计表明，随机替换策略的功效只是稍逊于前两种策略。</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433" y="342138"/>
            <a:ext cx="7742979" cy="488916"/>
          </a:xfrm>
          <a:prstGeom prst="rect">
            <a:avLst/>
          </a:prstGeom>
        </p:spPr>
        <p:txBody>
          <a:bodyPr vert="horz" wrap="square" lIns="0" tIns="0" rIns="0" bIns="0" rtlCol="0" anchor="ctr">
            <a:spAutoFit/>
          </a:bodyPr>
          <a:lstStyle/>
          <a:p>
            <a:pPr marL="11206">
              <a:lnSpc>
                <a:spcPct val="100000"/>
              </a:lnSpc>
            </a:pPr>
            <a:r>
              <a:rPr sz="3200" b="1" dirty="0">
                <a:solidFill>
                  <a:srgbClr val="C00000"/>
                </a:solidFill>
                <a:latin typeface="微软雅黑" panose="020B0503020204020204" pitchFamily="34" charset="-122"/>
                <a:ea typeface="微软雅黑" panose="020B0503020204020204" pitchFamily="34" charset="-122"/>
              </a:rPr>
              <a:t>Replacemen</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 S</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ra</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egy vs. Miss Ra</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e</a:t>
            </a:r>
          </a:p>
        </p:txBody>
      </p:sp>
      <p:graphicFrame>
        <p:nvGraphicFramePr>
          <p:cNvPr id="3" name="object 3"/>
          <p:cNvGraphicFramePr>
            <a:graphicFrameLocks noGrp="1"/>
          </p:cNvGraphicFramePr>
          <p:nvPr/>
        </p:nvGraphicFramePr>
        <p:xfrm>
          <a:off x="3193090" y="1921809"/>
          <a:ext cx="5782228" cy="3195020"/>
        </p:xfrm>
        <a:graphic>
          <a:graphicData uri="http://schemas.openxmlformats.org/drawingml/2006/table">
            <a:tbl>
              <a:tblPr firstRow="1" bandRow="1">
                <a:tableStyleId>{2D5ABB26-0587-4C30-8999-92F81FD0307C}</a:tableStyleId>
              </a:tblPr>
              <a:tblGrid>
                <a:gridCol w="836239">
                  <a:extLst>
                    <a:ext uri="{9D8B030D-6E8A-4147-A177-3AD203B41FA5}">
                      <a16:colId xmlns:a16="http://schemas.microsoft.com/office/drawing/2014/main" val="20000"/>
                    </a:ext>
                  </a:extLst>
                </a:gridCol>
                <a:gridCol w="766201">
                  <a:extLst>
                    <a:ext uri="{9D8B030D-6E8A-4147-A177-3AD203B41FA5}">
                      <a16:colId xmlns:a16="http://schemas.microsoft.com/office/drawing/2014/main" val="20001"/>
                    </a:ext>
                  </a:extLst>
                </a:gridCol>
                <a:gridCol w="876859">
                  <a:extLst>
                    <a:ext uri="{9D8B030D-6E8A-4147-A177-3AD203B41FA5}">
                      <a16:colId xmlns:a16="http://schemas.microsoft.com/office/drawing/2014/main" val="20002"/>
                    </a:ext>
                  </a:extLst>
                </a:gridCol>
                <a:gridCol w="823631">
                  <a:extLst>
                    <a:ext uri="{9D8B030D-6E8A-4147-A177-3AD203B41FA5}">
                      <a16:colId xmlns:a16="http://schemas.microsoft.com/office/drawing/2014/main" val="20003"/>
                    </a:ext>
                  </a:extLst>
                </a:gridCol>
                <a:gridCol w="827834">
                  <a:extLst>
                    <a:ext uri="{9D8B030D-6E8A-4147-A177-3AD203B41FA5}">
                      <a16:colId xmlns:a16="http://schemas.microsoft.com/office/drawing/2014/main" val="20004"/>
                    </a:ext>
                  </a:extLst>
                </a:gridCol>
                <a:gridCol w="823631">
                  <a:extLst>
                    <a:ext uri="{9D8B030D-6E8A-4147-A177-3AD203B41FA5}">
                      <a16:colId xmlns:a16="http://schemas.microsoft.com/office/drawing/2014/main" val="20005"/>
                    </a:ext>
                  </a:extLst>
                </a:gridCol>
                <a:gridCol w="827833">
                  <a:extLst>
                    <a:ext uri="{9D8B030D-6E8A-4147-A177-3AD203B41FA5}">
                      <a16:colId xmlns:a16="http://schemas.microsoft.com/office/drawing/2014/main" val="20006"/>
                    </a:ext>
                  </a:extLst>
                </a:gridCol>
              </a:tblGrid>
              <a:tr h="598114">
                <a:tc rowSpan="3">
                  <a:txBody>
                    <a:bodyPr/>
                    <a:lstStyle/>
                    <a:p>
                      <a:pPr>
                        <a:lnSpc>
                          <a:spcPct val="100000"/>
                        </a:lnSpc>
                      </a:pPr>
                      <a:endParaRPr sz="1900" dirty="0">
                        <a:latin typeface="Times New Roman"/>
                        <a:cs typeface="Times New Roman"/>
                      </a:endParaRPr>
                    </a:p>
                    <a:p>
                      <a:pPr>
                        <a:lnSpc>
                          <a:spcPct val="100000"/>
                        </a:lnSpc>
                      </a:pPr>
                      <a:endParaRPr sz="1900" dirty="0">
                        <a:latin typeface="Times New Roman"/>
                        <a:cs typeface="Times New Roman"/>
                      </a:endParaRPr>
                    </a:p>
                    <a:p>
                      <a:pPr>
                        <a:lnSpc>
                          <a:spcPct val="100000"/>
                        </a:lnSpc>
                      </a:pPr>
                      <a:endParaRPr sz="1900" dirty="0">
                        <a:latin typeface="Times New Roman"/>
                        <a:cs typeface="Times New Roman"/>
                      </a:endParaRPr>
                    </a:p>
                    <a:p>
                      <a:pPr>
                        <a:lnSpc>
                          <a:spcPct val="100000"/>
                        </a:lnSpc>
                        <a:spcBef>
                          <a:spcPts val="35"/>
                        </a:spcBef>
                      </a:pPr>
                      <a:endParaRPr sz="1700" dirty="0">
                        <a:latin typeface="Times New Roman"/>
                        <a:cs typeface="Times New Roman"/>
                      </a:endParaRPr>
                    </a:p>
                    <a:p>
                      <a:pPr marL="241935">
                        <a:lnSpc>
                          <a:spcPct val="100000"/>
                        </a:lnSpc>
                      </a:pPr>
                      <a:r>
                        <a:rPr sz="1800" b="1" spc="-135" dirty="0">
                          <a:latin typeface="Arial"/>
                          <a:cs typeface="Arial"/>
                        </a:rPr>
                        <a:t>Size</a:t>
                      </a:r>
                      <a:endParaRPr sz="18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gridSpan="6">
                  <a:txBody>
                    <a:bodyPr/>
                    <a:lstStyle/>
                    <a:p>
                      <a:pPr marL="12700" algn="ctr">
                        <a:lnSpc>
                          <a:spcPct val="100000"/>
                        </a:lnSpc>
                        <a:spcBef>
                          <a:spcPts val="1355"/>
                        </a:spcBef>
                      </a:pPr>
                      <a:r>
                        <a:rPr sz="1800" b="1" spc="-180" dirty="0">
                          <a:latin typeface="Arial"/>
                          <a:cs typeface="Arial"/>
                        </a:rPr>
                        <a:t>Associa</a:t>
                      </a:r>
                      <a:r>
                        <a:rPr lang="en-US" sz="1800" b="1" spc="-180" dirty="0">
                          <a:latin typeface="Arial"/>
                          <a:cs typeface="Arial"/>
                        </a:rPr>
                        <a:t>t</a:t>
                      </a:r>
                      <a:r>
                        <a:rPr sz="1800" b="1" spc="-180" dirty="0">
                          <a:latin typeface="Arial"/>
                          <a:cs typeface="Arial"/>
                        </a:rPr>
                        <a:t>ivi</a:t>
                      </a:r>
                      <a:r>
                        <a:rPr lang="en-US" sz="1800" b="1" spc="-180" dirty="0">
                          <a:latin typeface="Arial"/>
                          <a:cs typeface="Arial"/>
                        </a:rPr>
                        <a:t>t</a:t>
                      </a:r>
                      <a:r>
                        <a:rPr sz="1800" b="1" spc="-180" dirty="0">
                          <a:latin typeface="Arial"/>
                          <a:cs typeface="Arial"/>
                        </a:rPr>
                        <a:t>y</a:t>
                      </a:r>
                      <a:endParaRPr sz="1800" dirty="0">
                        <a:latin typeface="Arial"/>
                        <a:cs typeface="Arial"/>
                      </a:endParaRPr>
                    </a:p>
                  </a:txBody>
                  <a:tcPr marL="0" marR="0" marT="15184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8004">
                <a:tc vMerge="1">
                  <a:txBody>
                    <a:bodyPr/>
                    <a:lstStyle/>
                    <a:p>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gridSpan="2">
                  <a:txBody>
                    <a:bodyPr/>
                    <a:lstStyle/>
                    <a:p>
                      <a:pPr marL="619125">
                        <a:lnSpc>
                          <a:spcPct val="100000"/>
                        </a:lnSpc>
                        <a:spcBef>
                          <a:spcPts val="480"/>
                        </a:spcBef>
                      </a:pPr>
                      <a:r>
                        <a:rPr sz="1800" b="1" spc="-145" dirty="0">
                          <a:latin typeface="Arial"/>
                          <a:cs typeface="Arial"/>
                        </a:rPr>
                        <a:t>2-way</a:t>
                      </a:r>
                      <a:endParaRPr sz="1800">
                        <a:latin typeface="Arial"/>
                        <a:cs typeface="Arial"/>
                      </a:endParaRPr>
                    </a:p>
                  </a:txBody>
                  <a:tcPr marL="0" marR="0" marT="53788"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hMerge="1">
                  <a:txBody>
                    <a:bodyPr/>
                    <a:lstStyle/>
                    <a:p>
                      <a:endParaRPr/>
                    </a:p>
                  </a:txBody>
                  <a:tcPr marL="0" marR="0" marT="0" marB="0"/>
                </a:tc>
                <a:tc gridSpan="2">
                  <a:txBody>
                    <a:bodyPr/>
                    <a:lstStyle/>
                    <a:p>
                      <a:pPr marL="620395">
                        <a:lnSpc>
                          <a:spcPct val="100000"/>
                        </a:lnSpc>
                        <a:spcBef>
                          <a:spcPts val="480"/>
                        </a:spcBef>
                      </a:pPr>
                      <a:r>
                        <a:rPr sz="1800" b="1" spc="-135" dirty="0">
                          <a:latin typeface="Arial"/>
                          <a:cs typeface="Arial"/>
                        </a:rPr>
                        <a:t>4-way</a:t>
                      </a:r>
                      <a:endParaRPr sz="1800">
                        <a:latin typeface="Arial"/>
                        <a:cs typeface="Arial"/>
                      </a:endParaRPr>
                    </a:p>
                  </a:txBody>
                  <a:tcPr marL="0" marR="0" marT="53788"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hMerge="1">
                  <a:txBody>
                    <a:bodyPr/>
                    <a:lstStyle/>
                    <a:p>
                      <a:endParaRPr/>
                    </a:p>
                  </a:txBody>
                  <a:tcPr marL="0" marR="0" marT="0" marB="0"/>
                </a:tc>
                <a:tc gridSpan="2">
                  <a:txBody>
                    <a:bodyPr/>
                    <a:lstStyle/>
                    <a:p>
                      <a:pPr marL="608330">
                        <a:lnSpc>
                          <a:spcPct val="100000"/>
                        </a:lnSpc>
                        <a:spcBef>
                          <a:spcPts val="480"/>
                        </a:spcBef>
                      </a:pPr>
                      <a:r>
                        <a:rPr sz="1800" b="1" spc="-95" dirty="0">
                          <a:latin typeface="Arial"/>
                          <a:cs typeface="Arial"/>
                        </a:rPr>
                        <a:t>8-way</a:t>
                      </a:r>
                      <a:endParaRPr sz="1800">
                        <a:latin typeface="Arial"/>
                        <a:cs typeface="Arial"/>
                      </a:endParaRPr>
                    </a:p>
                  </a:txBody>
                  <a:tcPr marL="0" marR="0" marT="53788"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96408">
                <a:tc vMerge="1">
                  <a:txBody>
                    <a:bodyPr/>
                    <a:lstStyle/>
                    <a:p>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5080" algn="ctr">
                        <a:lnSpc>
                          <a:spcPct val="100000"/>
                        </a:lnSpc>
                        <a:spcBef>
                          <a:spcPts val="1205"/>
                        </a:spcBef>
                      </a:pPr>
                      <a:r>
                        <a:rPr sz="1400" b="1" spc="-210" dirty="0">
                          <a:latin typeface="Arial"/>
                          <a:cs typeface="Arial"/>
                        </a:rPr>
                        <a:t>LRU</a:t>
                      </a:r>
                      <a:endParaRPr sz="1400">
                        <a:latin typeface="Arial"/>
                        <a:cs typeface="Arial"/>
                      </a:endParaRPr>
                    </a:p>
                  </a:txBody>
                  <a:tcPr marL="0" marR="0" marT="13503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205"/>
                        </a:spcBef>
                      </a:pPr>
                      <a:r>
                        <a:rPr sz="1400" b="1" spc="-155" dirty="0">
                          <a:latin typeface="Arial"/>
                          <a:cs typeface="Arial"/>
                        </a:rPr>
                        <a:t>Random</a:t>
                      </a:r>
                      <a:endParaRPr sz="1400">
                        <a:latin typeface="Arial"/>
                        <a:cs typeface="Arial"/>
                      </a:endParaRPr>
                    </a:p>
                  </a:txBody>
                  <a:tcPr marL="0" marR="0" marT="13503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205"/>
                        </a:spcBef>
                      </a:pPr>
                      <a:r>
                        <a:rPr sz="1400" b="1" spc="-210" dirty="0">
                          <a:latin typeface="Arial"/>
                          <a:cs typeface="Arial"/>
                        </a:rPr>
                        <a:t>LRU</a:t>
                      </a:r>
                      <a:endParaRPr sz="1400">
                        <a:latin typeface="Arial"/>
                        <a:cs typeface="Arial"/>
                      </a:endParaRPr>
                    </a:p>
                  </a:txBody>
                  <a:tcPr marL="0" marR="0" marT="13503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205"/>
                        </a:spcBef>
                      </a:pPr>
                      <a:r>
                        <a:rPr sz="1400" b="1" spc="-155" dirty="0">
                          <a:latin typeface="Arial"/>
                          <a:cs typeface="Arial"/>
                        </a:rPr>
                        <a:t>Random</a:t>
                      </a:r>
                      <a:endParaRPr sz="1400">
                        <a:latin typeface="Arial"/>
                        <a:cs typeface="Arial"/>
                      </a:endParaRPr>
                    </a:p>
                  </a:txBody>
                  <a:tcPr marL="0" marR="0" marT="13503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293370">
                        <a:lnSpc>
                          <a:spcPct val="100000"/>
                        </a:lnSpc>
                        <a:spcBef>
                          <a:spcPts val="1205"/>
                        </a:spcBef>
                      </a:pPr>
                      <a:r>
                        <a:rPr sz="1400" b="1" spc="-210" dirty="0">
                          <a:latin typeface="Arial"/>
                          <a:cs typeface="Arial"/>
                        </a:rPr>
                        <a:t>LRU</a:t>
                      </a:r>
                      <a:endParaRPr sz="1400">
                        <a:latin typeface="Arial"/>
                        <a:cs typeface="Arial"/>
                      </a:endParaRPr>
                    </a:p>
                  </a:txBody>
                  <a:tcPr marL="0" marR="0" marT="135031"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12700" algn="ctr">
                        <a:lnSpc>
                          <a:spcPct val="100000"/>
                        </a:lnSpc>
                        <a:spcBef>
                          <a:spcPts val="1205"/>
                        </a:spcBef>
                      </a:pPr>
                      <a:r>
                        <a:rPr sz="1400" b="1" spc="-155" dirty="0">
                          <a:latin typeface="Arial"/>
                          <a:cs typeface="Arial"/>
                        </a:rPr>
                        <a:t>Random</a:t>
                      </a:r>
                      <a:endParaRPr sz="1400">
                        <a:latin typeface="Arial"/>
                        <a:cs typeface="Arial"/>
                      </a:endParaRPr>
                    </a:p>
                  </a:txBody>
                  <a:tcPr marL="0" marR="0" marT="135031"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598114">
                <a:tc>
                  <a:txBody>
                    <a:bodyPr/>
                    <a:lstStyle/>
                    <a:p>
                      <a:pPr marL="76835">
                        <a:lnSpc>
                          <a:spcPct val="100000"/>
                        </a:lnSpc>
                        <a:spcBef>
                          <a:spcPts val="1415"/>
                        </a:spcBef>
                      </a:pPr>
                      <a:r>
                        <a:rPr sz="1800" b="1" spc="-215" dirty="0">
                          <a:latin typeface="Arial"/>
                          <a:cs typeface="Arial"/>
                        </a:rPr>
                        <a:t>16KB</a:t>
                      </a:r>
                      <a:endParaRPr sz="1800">
                        <a:latin typeface="Arial"/>
                        <a:cs typeface="Arial"/>
                      </a:endParaRPr>
                    </a:p>
                  </a:txBody>
                  <a:tcPr marL="0" marR="0" marT="158563"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5"/>
                        </a:spcBef>
                      </a:pPr>
                      <a:r>
                        <a:rPr sz="1800" b="1" spc="-180" dirty="0">
                          <a:latin typeface="Arial"/>
                          <a:cs typeface="Arial"/>
                        </a:rPr>
                        <a:t>5.18%</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5"/>
                        </a:spcBef>
                      </a:pPr>
                      <a:r>
                        <a:rPr sz="1800" b="1" spc="-75" dirty="0">
                          <a:latin typeface="Arial"/>
                          <a:cs typeface="Arial"/>
                        </a:rPr>
                        <a:t>5.69%</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5"/>
                        </a:spcBef>
                      </a:pPr>
                      <a:r>
                        <a:rPr sz="1800" b="1" spc="-125" dirty="0">
                          <a:latin typeface="Arial"/>
                          <a:cs typeface="Arial"/>
                        </a:rPr>
                        <a:t>4.67%</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5"/>
                        </a:spcBef>
                      </a:pPr>
                      <a:r>
                        <a:rPr sz="1800" b="1" spc="-114" dirty="0">
                          <a:latin typeface="Arial"/>
                          <a:cs typeface="Arial"/>
                        </a:rPr>
                        <a:t>5.29%</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R="120650" algn="r">
                        <a:lnSpc>
                          <a:spcPct val="100000"/>
                        </a:lnSpc>
                        <a:spcBef>
                          <a:spcPts val="1415"/>
                        </a:spcBef>
                      </a:pPr>
                      <a:r>
                        <a:rPr sz="1800" b="1" dirty="0">
                          <a:latin typeface="Arial"/>
                          <a:cs typeface="Arial"/>
                        </a:rPr>
                        <a:t>4.39%</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12700" algn="ctr">
                        <a:lnSpc>
                          <a:spcPct val="100000"/>
                        </a:lnSpc>
                        <a:spcBef>
                          <a:spcPts val="1415"/>
                        </a:spcBef>
                      </a:pPr>
                      <a:r>
                        <a:rPr sz="1800" b="1" spc="-80" dirty="0">
                          <a:latin typeface="Arial"/>
                          <a:cs typeface="Arial"/>
                        </a:rPr>
                        <a:t>4.96%</a:t>
                      </a:r>
                      <a:endParaRPr sz="1800">
                        <a:latin typeface="Arial"/>
                        <a:cs typeface="Arial"/>
                      </a:endParaRPr>
                    </a:p>
                  </a:txBody>
                  <a:tcPr marL="0" marR="0" marT="158563"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r h="596712">
                <a:tc>
                  <a:txBody>
                    <a:bodyPr/>
                    <a:lstStyle/>
                    <a:p>
                      <a:pPr marL="76835">
                        <a:lnSpc>
                          <a:spcPct val="100000"/>
                        </a:lnSpc>
                        <a:spcBef>
                          <a:spcPts val="1410"/>
                        </a:spcBef>
                      </a:pPr>
                      <a:r>
                        <a:rPr sz="1800" b="1" spc="-90" dirty="0">
                          <a:latin typeface="Arial"/>
                          <a:cs typeface="Arial"/>
                        </a:rPr>
                        <a:t>64KB</a:t>
                      </a:r>
                      <a:endParaRPr sz="1800">
                        <a:latin typeface="Arial"/>
                        <a:cs typeface="Arial"/>
                      </a:endParaRPr>
                    </a:p>
                  </a:txBody>
                  <a:tcPr marL="0" marR="0" marT="158003"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0"/>
                        </a:spcBef>
                      </a:pPr>
                      <a:r>
                        <a:rPr sz="1800" b="1" spc="-145" dirty="0">
                          <a:latin typeface="Arial"/>
                          <a:cs typeface="Arial"/>
                        </a:rPr>
                        <a:t>1.88%</a:t>
                      </a:r>
                      <a:endParaRPr sz="1800">
                        <a:latin typeface="Arial"/>
                        <a:cs typeface="Arial"/>
                      </a:endParaRPr>
                    </a:p>
                  </a:txBody>
                  <a:tcPr marL="0" marR="0" marT="15800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0"/>
                        </a:spcBef>
                      </a:pPr>
                      <a:r>
                        <a:rPr sz="1800" b="1" spc="-204" dirty="0">
                          <a:latin typeface="Arial"/>
                          <a:cs typeface="Arial"/>
                        </a:rPr>
                        <a:t>2.01%</a:t>
                      </a:r>
                      <a:endParaRPr sz="1800">
                        <a:latin typeface="Arial"/>
                        <a:cs typeface="Arial"/>
                      </a:endParaRPr>
                    </a:p>
                  </a:txBody>
                  <a:tcPr marL="0" marR="0" marT="15800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0"/>
                        </a:spcBef>
                      </a:pPr>
                      <a:r>
                        <a:rPr sz="1800" b="1" spc="-220" dirty="0">
                          <a:latin typeface="Arial"/>
                          <a:cs typeface="Arial"/>
                        </a:rPr>
                        <a:t>1.54%</a:t>
                      </a:r>
                      <a:endParaRPr sz="1800">
                        <a:latin typeface="Arial"/>
                        <a:cs typeface="Arial"/>
                      </a:endParaRPr>
                    </a:p>
                  </a:txBody>
                  <a:tcPr marL="0" marR="0" marT="15800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5080" algn="ctr">
                        <a:lnSpc>
                          <a:spcPct val="100000"/>
                        </a:lnSpc>
                        <a:spcBef>
                          <a:spcPts val="1410"/>
                        </a:spcBef>
                      </a:pPr>
                      <a:r>
                        <a:rPr sz="1800" b="1" spc="-160" dirty="0">
                          <a:latin typeface="Arial"/>
                          <a:cs typeface="Arial"/>
                        </a:rPr>
                        <a:t>1.66%</a:t>
                      </a:r>
                      <a:endParaRPr sz="1800">
                        <a:latin typeface="Arial"/>
                        <a:cs typeface="Arial"/>
                      </a:endParaRPr>
                    </a:p>
                  </a:txBody>
                  <a:tcPr marL="0" marR="0" marT="15800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R="151765" algn="r">
                        <a:lnSpc>
                          <a:spcPct val="100000"/>
                        </a:lnSpc>
                        <a:spcBef>
                          <a:spcPts val="1410"/>
                        </a:spcBef>
                      </a:pPr>
                      <a:r>
                        <a:rPr sz="1800" b="1" dirty="0">
                          <a:latin typeface="Arial"/>
                          <a:cs typeface="Arial"/>
                        </a:rPr>
                        <a:t>1.39%</a:t>
                      </a:r>
                      <a:endParaRPr sz="1800">
                        <a:latin typeface="Arial"/>
                        <a:cs typeface="Arial"/>
                      </a:endParaRPr>
                    </a:p>
                  </a:txBody>
                  <a:tcPr marL="0" marR="0" marT="158003"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12700" algn="ctr">
                        <a:lnSpc>
                          <a:spcPct val="100000"/>
                        </a:lnSpc>
                        <a:spcBef>
                          <a:spcPts val="1410"/>
                        </a:spcBef>
                      </a:pPr>
                      <a:r>
                        <a:rPr sz="1800" b="1" spc="-210" dirty="0">
                          <a:latin typeface="Arial"/>
                          <a:cs typeface="Arial"/>
                        </a:rPr>
                        <a:t>1.53%</a:t>
                      </a:r>
                      <a:endParaRPr sz="1800">
                        <a:latin typeface="Arial"/>
                        <a:cs typeface="Arial"/>
                      </a:endParaRPr>
                    </a:p>
                  </a:txBody>
                  <a:tcPr marL="0" marR="0" marT="158003"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r h="598114">
                <a:tc>
                  <a:txBody>
                    <a:bodyPr/>
                    <a:lstStyle/>
                    <a:p>
                      <a:pPr marL="76835">
                        <a:lnSpc>
                          <a:spcPct val="100000"/>
                        </a:lnSpc>
                        <a:spcBef>
                          <a:spcPts val="1415"/>
                        </a:spcBef>
                      </a:pPr>
                      <a:r>
                        <a:rPr sz="1800" b="1" spc="-80" dirty="0">
                          <a:latin typeface="Arial"/>
                          <a:cs typeface="Arial"/>
                        </a:rPr>
                        <a:t>256KB</a:t>
                      </a:r>
                      <a:endParaRPr sz="1800">
                        <a:latin typeface="Arial"/>
                        <a:cs typeface="Arial"/>
                      </a:endParaRPr>
                    </a:p>
                  </a:txBody>
                  <a:tcPr marL="0" marR="0" marT="158563"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5080" algn="ctr">
                        <a:lnSpc>
                          <a:spcPct val="100000"/>
                        </a:lnSpc>
                        <a:spcBef>
                          <a:spcPts val="1415"/>
                        </a:spcBef>
                      </a:pPr>
                      <a:r>
                        <a:rPr sz="1800" b="1" spc="-320" dirty="0">
                          <a:latin typeface="Arial"/>
                          <a:cs typeface="Arial"/>
                        </a:rPr>
                        <a:t>1.15%</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5080" algn="ctr">
                        <a:lnSpc>
                          <a:spcPct val="100000"/>
                        </a:lnSpc>
                        <a:spcBef>
                          <a:spcPts val="1415"/>
                        </a:spcBef>
                      </a:pPr>
                      <a:r>
                        <a:rPr sz="1800" b="1" spc="-355" dirty="0">
                          <a:latin typeface="Arial"/>
                          <a:cs typeface="Arial"/>
                        </a:rPr>
                        <a:t>1.17%</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5080" algn="ctr">
                        <a:lnSpc>
                          <a:spcPct val="100000"/>
                        </a:lnSpc>
                        <a:spcBef>
                          <a:spcPts val="1415"/>
                        </a:spcBef>
                      </a:pPr>
                      <a:r>
                        <a:rPr sz="1800" b="1" spc="-310" dirty="0">
                          <a:latin typeface="Arial"/>
                          <a:cs typeface="Arial"/>
                        </a:rPr>
                        <a:t>1.13%</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5080" algn="ctr">
                        <a:lnSpc>
                          <a:spcPct val="100000"/>
                        </a:lnSpc>
                        <a:spcBef>
                          <a:spcPts val="1415"/>
                        </a:spcBef>
                      </a:pPr>
                      <a:r>
                        <a:rPr sz="1800" b="1" spc="-310" dirty="0">
                          <a:latin typeface="Arial"/>
                          <a:cs typeface="Arial"/>
                        </a:rPr>
                        <a:t>1.13%</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206375">
                        <a:lnSpc>
                          <a:spcPct val="100000"/>
                        </a:lnSpc>
                        <a:spcBef>
                          <a:spcPts val="1415"/>
                        </a:spcBef>
                      </a:pPr>
                      <a:r>
                        <a:rPr sz="1800" b="1" spc="-330" dirty="0">
                          <a:latin typeface="Arial"/>
                          <a:cs typeface="Arial"/>
                        </a:rPr>
                        <a:t>1.12%</a:t>
                      </a:r>
                      <a:endParaRPr sz="1800">
                        <a:latin typeface="Arial"/>
                        <a:cs typeface="Arial"/>
                      </a:endParaRPr>
                    </a:p>
                  </a:txBody>
                  <a:tcPr marL="0" marR="0" marT="158563"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12700" algn="ctr">
                        <a:lnSpc>
                          <a:spcPct val="100000"/>
                        </a:lnSpc>
                        <a:spcBef>
                          <a:spcPts val="1415"/>
                        </a:spcBef>
                      </a:pPr>
                      <a:r>
                        <a:rPr sz="1800" b="1" spc="-330" dirty="0">
                          <a:latin typeface="Arial"/>
                          <a:cs typeface="Arial"/>
                        </a:rPr>
                        <a:t>1.12%</a:t>
                      </a:r>
                      <a:endParaRPr sz="1800" dirty="0">
                        <a:latin typeface="Arial"/>
                        <a:cs typeface="Arial"/>
                      </a:endParaRPr>
                    </a:p>
                  </a:txBody>
                  <a:tcPr marL="0" marR="0" marT="158563"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5517751" y="1693209"/>
            <a:ext cx="1181660" cy="217304"/>
          </a:xfrm>
          <a:prstGeom prst="rect">
            <a:avLst/>
          </a:prstGeom>
        </p:spPr>
        <p:txBody>
          <a:bodyPr vert="horz" wrap="square" lIns="0" tIns="0" rIns="0" bIns="0" rtlCol="0">
            <a:spAutoFit/>
          </a:bodyPr>
          <a:lstStyle/>
          <a:p>
            <a:pPr marL="11206"/>
            <a:r>
              <a:rPr sz="1412" b="1" spc="-146" dirty="0">
                <a:latin typeface="Arial"/>
                <a:cs typeface="Arial"/>
              </a:rPr>
              <a:t>H&amp;P: </a:t>
            </a:r>
            <a:r>
              <a:rPr sz="1412" b="1" spc="-115" dirty="0">
                <a:latin typeface="Arial"/>
                <a:cs typeface="Arial"/>
              </a:rPr>
              <a:t>Figure</a:t>
            </a:r>
            <a:endParaRPr sz="1412" dirty="0">
              <a:latin typeface="Arial"/>
              <a:cs typeface="Arial"/>
            </a:endParaRPr>
          </a:p>
        </p:txBody>
      </p:sp>
      <p:sp>
        <p:nvSpPr>
          <p:cNvPr id="5" name="object 5"/>
          <p:cNvSpPr txBox="1"/>
          <p:nvPr/>
        </p:nvSpPr>
        <p:spPr>
          <a:xfrm>
            <a:off x="3079070" y="5378543"/>
            <a:ext cx="6163235" cy="543226"/>
          </a:xfrm>
          <a:prstGeom prst="rect">
            <a:avLst/>
          </a:prstGeom>
        </p:spPr>
        <p:txBody>
          <a:bodyPr vert="horz" wrap="square" lIns="0" tIns="0" rIns="0" bIns="0" rtlCol="0">
            <a:spAutoFit/>
          </a:bodyPr>
          <a:lstStyle/>
          <a:p>
            <a:pPr marL="155770" indent="-144564">
              <a:buFont typeface="Arial Narrow"/>
              <a:buChar char="•"/>
              <a:tabLst>
                <a:tab pos="156330" algn="l"/>
              </a:tabLst>
            </a:pPr>
            <a:r>
              <a:rPr sz="1765" b="1" spc="-159" dirty="0">
                <a:latin typeface="Arial"/>
                <a:cs typeface="Arial"/>
              </a:rPr>
              <a:t>FIFO was </a:t>
            </a:r>
            <a:r>
              <a:rPr sz="1765" b="1" spc="-150" dirty="0">
                <a:latin typeface="Arial"/>
                <a:cs typeface="Arial"/>
              </a:rPr>
              <a:t>repor</a:t>
            </a:r>
            <a:r>
              <a:rPr lang="en-US" sz="1765" b="1" spc="-150" dirty="0">
                <a:latin typeface="Arial"/>
                <a:cs typeface="Arial"/>
              </a:rPr>
              <a:t>t</a:t>
            </a:r>
            <a:r>
              <a:rPr sz="1765" b="1" spc="-150" dirty="0">
                <a:latin typeface="Arial"/>
                <a:cs typeface="Arial"/>
              </a:rPr>
              <a:t>ed </a:t>
            </a:r>
            <a:r>
              <a:rPr lang="en-US" sz="1765" b="1" spc="-194" dirty="0">
                <a:latin typeface="Arial"/>
                <a:cs typeface="Arial"/>
              </a:rPr>
              <a:t>t</a:t>
            </a:r>
            <a:r>
              <a:rPr sz="1765" b="1" spc="-194" dirty="0">
                <a:latin typeface="Arial"/>
                <a:cs typeface="Arial"/>
              </a:rPr>
              <a:t>o be </a:t>
            </a:r>
            <a:r>
              <a:rPr sz="1765" b="1" spc="-163" dirty="0">
                <a:latin typeface="Arial"/>
                <a:cs typeface="Arial"/>
              </a:rPr>
              <a:t>worse </a:t>
            </a:r>
            <a:r>
              <a:rPr lang="en-US" sz="1765" b="1" spc="-168" dirty="0">
                <a:latin typeface="Arial"/>
                <a:cs typeface="Arial"/>
              </a:rPr>
              <a:t>t</a:t>
            </a:r>
            <a:r>
              <a:rPr sz="1765" b="1" spc="-168" dirty="0">
                <a:latin typeface="Arial"/>
                <a:cs typeface="Arial"/>
              </a:rPr>
              <a:t>han </a:t>
            </a:r>
            <a:r>
              <a:rPr sz="1765" b="1" spc="-132" dirty="0">
                <a:latin typeface="Arial"/>
                <a:cs typeface="Arial"/>
              </a:rPr>
              <a:t>random </a:t>
            </a:r>
            <a:r>
              <a:rPr sz="1765" b="1" spc="-110" dirty="0">
                <a:latin typeface="Arial"/>
                <a:cs typeface="Arial"/>
              </a:rPr>
              <a:t>or  </a:t>
            </a:r>
            <a:r>
              <a:rPr sz="1765" b="1" spc="84" dirty="0">
                <a:latin typeface="Arial"/>
                <a:cs typeface="Arial"/>
              </a:rPr>
              <a:t> </a:t>
            </a:r>
            <a:r>
              <a:rPr sz="1765" b="1" spc="-229" dirty="0">
                <a:latin typeface="Arial"/>
                <a:cs typeface="Arial"/>
              </a:rPr>
              <a:t>LRU</a:t>
            </a:r>
            <a:endParaRPr sz="1765" dirty="0">
              <a:latin typeface="Arial"/>
              <a:cs typeface="Arial"/>
            </a:endParaRPr>
          </a:p>
          <a:p>
            <a:pPr marL="155770" indent="-144564">
              <a:buFont typeface="Arial Narrow"/>
              <a:buChar char="•"/>
              <a:tabLst>
                <a:tab pos="156330" algn="l"/>
              </a:tabLst>
            </a:pPr>
            <a:r>
              <a:rPr sz="1765" b="1" spc="-180" dirty="0">
                <a:latin typeface="Arial"/>
                <a:cs typeface="Arial"/>
              </a:rPr>
              <a:t>Li</a:t>
            </a:r>
            <a:r>
              <a:rPr lang="en-US" sz="1765" b="1" spc="-180" dirty="0">
                <a:latin typeface="Arial"/>
                <a:cs typeface="Arial"/>
              </a:rPr>
              <a:t>tt</a:t>
            </a:r>
            <a:r>
              <a:rPr sz="1765" b="1" spc="-180" dirty="0">
                <a:latin typeface="Arial"/>
                <a:cs typeface="Arial"/>
              </a:rPr>
              <a:t>le </a:t>
            </a:r>
            <a:r>
              <a:rPr sz="1765" b="1" spc="-115" dirty="0">
                <a:latin typeface="Arial"/>
                <a:cs typeface="Arial"/>
              </a:rPr>
              <a:t>difference </a:t>
            </a:r>
            <a:r>
              <a:rPr sz="1765" b="1" spc="-212" dirty="0">
                <a:latin typeface="Arial"/>
                <a:cs typeface="Arial"/>
              </a:rPr>
              <a:t>be</a:t>
            </a:r>
            <a:r>
              <a:rPr lang="en-US" sz="1765" b="1" spc="-212" dirty="0">
                <a:latin typeface="Arial"/>
                <a:cs typeface="Arial"/>
              </a:rPr>
              <a:t>t</a:t>
            </a:r>
            <a:r>
              <a:rPr sz="1765" b="1" spc="-212" dirty="0">
                <a:latin typeface="Arial"/>
                <a:cs typeface="Arial"/>
              </a:rPr>
              <a:t>ween  </a:t>
            </a:r>
            <a:r>
              <a:rPr sz="1765" b="1" spc="-132" dirty="0">
                <a:latin typeface="Arial"/>
                <a:cs typeface="Arial"/>
              </a:rPr>
              <a:t>random </a:t>
            </a:r>
            <a:r>
              <a:rPr sz="1765" b="1" spc="-124" dirty="0">
                <a:latin typeface="Arial"/>
                <a:cs typeface="Arial"/>
              </a:rPr>
              <a:t>and </a:t>
            </a:r>
            <a:r>
              <a:rPr sz="1765" b="1" spc="-229" dirty="0">
                <a:latin typeface="Arial"/>
                <a:cs typeface="Arial"/>
              </a:rPr>
              <a:t>LRU  </a:t>
            </a:r>
            <a:r>
              <a:rPr sz="1765" b="1" spc="-71" dirty="0">
                <a:latin typeface="Arial"/>
                <a:cs typeface="Arial"/>
              </a:rPr>
              <a:t>for </a:t>
            </a:r>
            <a:r>
              <a:rPr sz="1765" b="1" spc="-101" dirty="0">
                <a:latin typeface="Arial"/>
                <a:cs typeface="Arial"/>
              </a:rPr>
              <a:t>larger-size</a:t>
            </a:r>
            <a:r>
              <a:rPr sz="1765" b="1" spc="137" dirty="0">
                <a:latin typeface="Arial"/>
                <a:cs typeface="Arial"/>
              </a:rPr>
              <a:t> </a:t>
            </a:r>
            <a:r>
              <a:rPr sz="1765" b="1" spc="-141" dirty="0">
                <a:latin typeface="Arial"/>
                <a:cs typeface="Arial"/>
              </a:rPr>
              <a:t>caches</a:t>
            </a:r>
            <a:endParaRPr sz="1765"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882" y="468007"/>
            <a:ext cx="6521824" cy="333425"/>
          </a:xfrm>
          <a:prstGeom prst="rect">
            <a:avLst/>
          </a:prstGeom>
        </p:spPr>
        <p:txBody>
          <a:bodyPr vert="horz" wrap="square" lIns="0" tIns="0" rIns="0" bIns="0" rtlCol="0" anchor="ctr">
            <a:spAutoFit/>
          </a:bodyPr>
          <a:lstStyle/>
          <a:p>
            <a:pPr marL="11625">
              <a:lnSpc>
                <a:spcPts val="2594"/>
              </a:lnSpc>
            </a:pPr>
            <a:r>
              <a:rPr sz="2824" spc="-5" dirty="0" err="1">
                <a:solidFill>
                  <a:srgbClr val="C00000"/>
                </a:solidFill>
                <a:latin typeface="黑体"/>
                <a:cs typeface="黑体"/>
              </a:rPr>
              <a:t>Cache的替换策略</a:t>
            </a:r>
            <a:r>
              <a:rPr sz="2824" spc="-5" dirty="0">
                <a:solidFill>
                  <a:srgbClr val="C00000"/>
                </a:solidFill>
                <a:latin typeface="黑体"/>
                <a:cs typeface="黑体"/>
              </a:rPr>
              <a:t> </a:t>
            </a:r>
            <a:r>
              <a:rPr sz="2824" spc="-5" dirty="0">
                <a:solidFill>
                  <a:srgbClr val="C00000"/>
                </a:solidFill>
                <a:latin typeface="宋体"/>
                <a:cs typeface="宋体"/>
              </a:rPr>
              <a:t>——</a:t>
            </a:r>
            <a:r>
              <a:rPr sz="2824" spc="14" dirty="0">
                <a:solidFill>
                  <a:srgbClr val="C00000"/>
                </a:solidFill>
                <a:latin typeface="宋体"/>
                <a:cs typeface="宋体"/>
              </a:rPr>
              <a:t> </a:t>
            </a:r>
            <a:r>
              <a:rPr sz="2824" dirty="0">
                <a:solidFill>
                  <a:srgbClr val="C00000"/>
                </a:solidFill>
                <a:latin typeface="黑体"/>
                <a:cs typeface="黑体"/>
              </a:rPr>
              <a:t>Cache的缺失损失</a:t>
            </a:r>
          </a:p>
        </p:txBody>
      </p:sp>
      <p:sp>
        <p:nvSpPr>
          <p:cNvPr id="3" name="object 3"/>
          <p:cNvSpPr txBox="1"/>
          <p:nvPr/>
        </p:nvSpPr>
        <p:spPr>
          <a:xfrm>
            <a:off x="1600200" y="1400303"/>
            <a:ext cx="9131300" cy="4493538"/>
          </a:xfrm>
          <a:prstGeom prst="rect">
            <a:avLst/>
          </a:prstGeom>
        </p:spPr>
        <p:txBody>
          <a:bodyPr vert="horz" wrap="square" lIns="0" tIns="0" rIns="0" bIns="0" rtlCol="0">
            <a:spAutoFit/>
          </a:bodyPr>
          <a:lstStyle/>
          <a:p>
            <a:pPr marL="295841" indent="-284217">
              <a:buClr>
                <a:srgbClr val="FB0028"/>
              </a:buClr>
              <a:buFont typeface="Wingdings"/>
              <a:buChar char=""/>
              <a:tabLst>
                <a:tab pos="296423" algn="l"/>
              </a:tabLst>
            </a:pPr>
            <a:r>
              <a:rPr sz="2800" b="1" spc="-5" dirty="0">
                <a:latin typeface="宋体"/>
                <a:cs typeface="宋体"/>
              </a:rPr>
              <a:t>缺失损失</a:t>
            </a:r>
            <a:endParaRPr sz="2800" dirty="0">
              <a:latin typeface="宋体"/>
              <a:cs typeface="宋体"/>
            </a:endParaRPr>
          </a:p>
          <a:p>
            <a:pPr marL="606794" marR="4649" indent="-177272">
              <a:lnSpc>
                <a:spcPct val="160100"/>
              </a:lnSpc>
              <a:spcBef>
                <a:spcPts val="1309"/>
              </a:spcBef>
            </a:pPr>
            <a:r>
              <a:rPr sz="2400" spc="-9" dirty="0">
                <a:solidFill>
                  <a:srgbClr val="FB0028"/>
                </a:solidFill>
                <a:latin typeface="Wingdings"/>
                <a:cs typeface="Wingdings"/>
              </a:rPr>
              <a:t></a:t>
            </a:r>
            <a:r>
              <a:rPr sz="2400" b="1" dirty="0">
                <a:latin typeface="Arial"/>
                <a:cs typeface="Arial"/>
              </a:rPr>
              <a:t>CP</a:t>
            </a:r>
            <a:r>
              <a:rPr sz="2400" b="1" spc="5" dirty="0">
                <a:latin typeface="Arial"/>
                <a:cs typeface="Arial"/>
              </a:rPr>
              <a:t>U</a:t>
            </a:r>
            <a:r>
              <a:rPr sz="2400" b="1" dirty="0">
                <a:latin typeface="宋体"/>
                <a:cs typeface="宋体"/>
              </a:rPr>
              <a:t>访问</a:t>
            </a:r>
            <a:r>
              <a:rPr sz="2400" b="1" dirty="0">
                <a:latin typeface="Arial"/>
                <a:cs typeface="Arial"/>
              </a:rPr>
              <a:t>Cach</a:t>
            </a:r>
            <a:r>
              <a:rPr sz="2400" b="1" spc="5" dirty="0">
                <a:latin typeface="Arial"/>
                <a:cs typeface="Arial"/>
              </a:rPr>
              <a:t>e</a:t>
            </a:r>
            <a:r>
              <a:rPr sz="2400" b="1" dirty="0">
                <a:latin typeface="宋体"/>
                <a:cs typeface="宋体"/>
              </a:rPr>
              <a:t>缺失时，导致一</a:t>
            </a:r>
            <a:r>
              <a:rPr sz="2400" b="1" spc="-5" dirty="0">
                <a:latin typeface="宋体"/>
                <a:cs typeface="宋体"/>
              </a:rPr>
              <a:t>次</a:t>
            </a:r>
            <a:r>
              <a:rPr sz="2400" b="1" dirty="0">
                <a:latin typeface="宋体"/>
                <a:cs typeface="宋体"/>
              </a:rPr>
              <a:t>流水</a:t>
            </a:r>
            <a:r>
              <a:rPr sz="2400" b="1" spc="-5" dirty="0">
                <a:latin typeface="宋体"/>
                <a:cs typeface="宋体"/>
              </a:rPr>
              <a:t>线</a:t>
            </a:r>
            <a:r>
              <a:rPr sz="2400" b="1" dirty="0">
                <a:latin typeface="宋体"/>
                <a:cs typeface="宋体"/>
              </a:rPr>
              <a:t>阻塞</a:t>
            </a:r>
            <a:r>
              <a:rPr sz="2400" b="1" spc="5" dirty="0">
                <a:latin typeface="宋体"/>
                <a:cs typeface="宋体"/>
              </a:rPr>
              <a:t>（</a:t>
            </a:r>
            <a:r>
              <a:rPr sz="2400" b="1" dirty="0">
                <a:latin typeface="Arial"/>
                <a:cs typeface="Arial"/>
              </a:rPr>
              <a:t>p</a:t>
            </a:r>
            <a:r>
              <a:rPr sz="2400" b="1" spc="-19" dirty="0">
                <a:latin typeface="Arial"/>
                <a:cs typeface="Arial"/>
              </a:rPr>
              <a:t>i</a:t>
            </a:r>
            <a:r>
              <a:rPr sz="2400" b="1" dirty="0">
                <a:latin typeface="Arial"/>
                <a:cs typeface="Arial"/>
              </a:rPr>
              <a:t>pel</a:t>
            </a:r>
            <a:r>
              <a:rPr sz="2400" b="1" spc="-9" dirty="0">
                <a:latin typeface="Arial"/>
                <a:cs typeface="Arial"/>
              </a:rPr>
              <a:t>i</a:t>
            </a:r>
            <a:r>
              <a:rPr sz="2400" b="1" dirty="0">
                <a:latin typeface="Arial"/>
                <a:cs typeface="Arial"/>
              </a:rPr>
              <a:t>ne</a:t>
            </a:r>
            <a:r>
              <a:rPr sz="2400" b="1" spc="-36" dirty="0">
                <a:latin typeface="Arial"/>
                <a:cs typeface="Arial"/>
              </a:rPr>
              <a:t> </a:t>
            </a:r>
            <a:r>
              <a:rPr sz="2400" b="1" dirty="0">
                <a:latin typeface="Arial"/>
                <a:cs typeface="Arial"/>
              </a:rPr>
              <a:t>Stal</a:t>
            </a:r>
            <a:r>
              <a:rPr sz="2400" b="1" spc="-5" dirty="0">
                <a:latin typeface="Arial"/>
                <a:cs typeface="Arial"/>
              </a:rPr>
              <a:t>l</a:t>
            </a:r>
            <a:r>
              <a:rPr sz="2400" b="1" spc="-5" dirty="0">
                <a:latin typeface="宋体"/>
                <a:cs typeface="宋体"/>
              </a:rPr>
              <a:t>，</a:t>
            </a:r>
            <a:r>
              <a:rPr sz="2400" b="1" dirty="0">
                <a:latin typeface="宋体"/>
                <a:cs typeface="宋体"/>
              </a:rPr>
              <a:t>可以理解为停顿）</a:t>
            </a:r>
            <a:r>
              <a:rPr sz="2400" b="1" spc="5" dirty="0">
                <a:latin typeface="宋体"/>
                <a:cs typeface="宋体"/>
              </a:rPr>
              <a:t>，</a:t>
            </a:r>
            <a:r>
              <a:rPr sz="2400" b="1" dirty="0" err="1">
                <a:latin typeface="Arial"/>
                <a:cs typeface="Arial"/>
              </a:rPr>
              <a:t>CP</a:t>
            </a:r>
            <a:r>
              <a:rPr sz="2400" b="1" spc="5" dirty="0" err="1">
                <a:latin typeface="Arial"/>
                <a:cs typeface="Arial"/>
              </a:rPr>
              <a:t>U</a:t>
            </a:r>
            <a:r>
              <a:rPr sz="2400" b="1" dirty="0" err="1">
                <a:latin typeface="宋体"/>
                <a:cs typeface="宋体"/>
              </a:rPr>
              <a:t>必须等</a:t>
            </a:r>
            <a:r>
              <a:rPr sz="2400" b="1" spc="-5" dirty="0" err="1">
                <a:latin typeface="宋体"/>
                <a:cs typeface="宋体"/>
              </a:rPr>
              <a:t>待</a:t>
            </a:r>
            <a:r>
              <a:rPr sz="2400" b="1" dirty="0" err="1">
                <a:latin typeface="宋体"/>
                <a:cs typeface="宋体"/>
              </a:rPr>
              <a:t>数据</a:t>
            </a:r>
            <a:r>
              <a:rPr sz="2400" b="1" spc="-5" dirty="0" err="1">
                <a:latin typeface="宋体"/>
                <a:cs typeface="宋体"/>
              </a:rPr>
              <a:t>装</a:t>
            </a:r>
            <a:r>
              <a:rPr sz="2400" b="1" spc="9" dirty="0" err="1">
                <a:latin typeface="宋体"/>
                <a:cs typeface="宋体"/>
              </a:rPr>
              <a:t>入</a:t>
            </a:r>
            <a:r>
              <a:rPr sz="2400" b="1" dirty="0" err="1">
                <a:latin typeface="Arial"/>
                <a:cs typeface="Arial"/>
              </a:rPr>
              <a:t>Ca</a:t>
            </a:r>
            <a:r>
              <a:rPr sz="2400" b="1" spc="-9" dirty="0" err="1">
                <a:latin typeface="Arial"/>
                <a:cs typeface="Arial"/>
              </a:rPr>
              <a:t>c</a:t>
            </a:r>
            <a:r>
              <a:rPr sz="2400" b="1" dirty="0" err="1">
                <a:latin typeface="Arial"/>
                <a:cs typeface="Arial"/>
              </a:rPr>
              <a:t>h</a:t>
            </a:r>
            <a:r>
              <a:rPr sz="2400" b="1" spc="5" dirty="0" err="1">
                <a:latin typeface="Arial"/>
                <a:cs typeface="Arial"/>
              </a:rPr>
              <a:t>e</a:t>
            </a:r>
            <a:r>
              <a:rPr sz="2400" b="1" dirty="0" err="1">
                <a:latin typeface="宋体"/>
                <a:cs typeface="宋体"/>
              </a:rPr>
              <a:t>后才</a:t>
            </a:r>
            <a:r>
              <a:rPr sz="2400" b="1" spc="-5" dirty="0" err="1">
                <a:latin typeface="宋体"/>
                <a:cs typeface="宋体"/>
              </a:rPr>
              <a:t>能</a:t>
            </a:r>
            <a:r>
              <a:rPr sz="2400" b="1" dirty="0" err="1">
                <a:latin typeface="宋体"/>
                <a:cs typeface="宋体"/>
              </a:rPr>
              <a:t>访</a:t>
            </a:r>
            <a:r>
              <a:rPr sz="2400" b="1" spc="-5" dirty="0" err="1">
                <a:latin typeface="宋体"/>
                <a:cs typeface="宋体"/>
              </a:rPr>
              <a:t>问</a:t>
            </a:r>
            <a:r>
              <a:rPr sz="2400" b="1" dirty="0" err="1">
                <a:latin typeface="Arial"/>
                <a:cs typeface="Arial"/>
              </a:rPr>
              <a:t>Cache</a:t>
            </a:r>
            <a:r>
              <a:rPr sz="2400" b="1" dirty="0" err="1">
                <a:latin typeface="宋体"/>
                <a:cs typeface="宋体"/>
              </a:rPr>
              <a:t>，这期间的时间损失称为缺失损失</a:t>
            </a:r>
            <a:r>
              <a:rPr sz="2400" b="1" dirty="0">
                <a:latin typeface="宋体"/>
                <a:cs typeface="宋体"/>
              </a:rPr>
              <a:t>。</a:t>
            </a:r>
            <a:endParaRPr sz="2400" dirty="0">
              <a:latin typeface="宋体"/>
              <a:cs typeface="宋体"/>
            </a:endParaRPr>
          </a:p>
          <a:p>
            <a:pPr marL="606794" marR="88345" indent="-177272">
              <a:lnSpc>
                <a:spcPct val="160100"/>
              </a:lnSpc>
              <a:spcBef>
                <a:spcPts val="1094"/>
              </a:spcBef>
            </a:pPr>
            <a:r>
              <a:rPr sz="2400" dirty="0">
                <a:solidFill>
                  <a:srgbClr val="FB0028"/>
                </a:solidFill>
                <a:latin typeface="Wingdings"/>
                <a:cs typeface="Wingdings"/>
              </a:rPr>
              <a:t></a:t>
            </a:r>
            <a:r>
              <a:rPr sz="2400" b="1" dirty="0">
                <a:latin typeface="宋体"/>
                <a:cs typeface="宋体"/>
              </a:rPr>
              <a:t>取出块的时间：第一个字的延迟时间（存储器访问）</a:t>
            </a:r>
            <a:r>
              <a:rPr sz="2400" b="1" dirty="0">
                <a:latin typeface="Arial"/>
                <a:cs typeface="Arial"/>
              </a:rPr>
              <a:t>+  </a:t>
            </a:r>
            <a:r>
              <a:rPr sz="2400" b="1" spc="5" dirty="0">
                <a:latin typeface="宋体"/>
                <a:cs typeface="宋体"/>
              </a:rPr>
              <a:t>块的剩余部分的传送时间。</a:t>
            </a:r>
            <a:endParaRPr sz="2400" dirty="0">
              <a:latin typeface="宋体"/>
              <a:cs typeface="宋体"/>
            </a:endParaRPr>
          </a:p>
          <a:p>
            <a:pPr>
              <a:spcBef>
                <a:spcPts val="46"/>
              </a:spcBef>
            </a:pPr>
            <a:endParaRPr sz="2800" dirty="0">
              <a:latin typeface="Times New Roman"/>
              <a:cs typeface="Times New Roman"/>
            </a:endParaRPr>
          </a:p>
          <a:p>
            <a:pPr marL="429521"/>
            <a:r>
              <a:rPr sz="2400" dirty="0">
                <a:solidFill>
                  <a:srgbClr val="FB0028"/>
                </a:solidFill>
                <a:latin typeface="Wingdings"/>
                <a:cs typeface="Wingdings"/>
              </a:rPr>
              <a:t></a:t>
            </a:r>
            <a:r>
              <a:rPr sz="2400" b="1" dirty="0">
                <a:latin typeface="Arial"/>
                <a:cs typeface="Arial"/>
              </a:rPr>
              <a:t>Cache</a:t>
            </a:r>
            <a:r>
              <a:rPr sz="2400" b="1" dirty="0">
                <a:latin typeface="宋体"/>
                <a:cs typeface="宋体"/>
              </a:rPr>
              <a:t>的存储组织对缺失损失具有很大的影响。</a:t>
            </a:r>
            <a:endParaRPr sz="2400" dirty="0">
              <a:latin typeface="宋体"/>
              <a:cs typeface="宋体"/>
            </a:endParaRPr>
          </a:p>
        </p:txBody>
      </p:sp>
    </p:spTree>
    <p:extLst>
      <p:ext uri="{BB962C8B-B14F-4D97-AF65-F5344CB8AC3E}">
        <p14:creationId xmlns:p14="http://schemas.microsoft.com/office/powerpoint/2010/main" val="223523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955D80B-15AE-4D7C-8C52-73992075527C}"/>
              </a:ext>
            </a:extLst>
          </p:cNvPr>
          <p:cNvSpPr>
            <a:spLocks noChangeArrowheads="1"/>
          </p:cNvSpPr>
          <p:nvPr/>
        </p:nvSpPr>
        <p:spPr bwMode="auto">
          <a:xfrm>
            <a:off x="4656138" y="404813"/>
            <a:ext cx="2590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90000"/>
              </a:lnSpc>
            </a:pPr>
            <a:r>
              <a:rPr kumimoji="1" lang="zh-CN" altLang="en-US" sz="3600" b="1">
                <a:solidFill>
                  <a:srgbClr val="6600CC"/>
                </a:solidFill>
                <a:latin typeface="Times New Roman" panose="02020603050405020304" pitchFamily="18" charset="0"/>
                <a:ea typeface="楷体_GB2312" pitchFamily="49" charset="-122"/>
              </a:rPr>
              <a:t>写操作策略 </a:t>
            </a:r>
          </a:p>
        </p:txBody>
      </p:sp>
      <p:sp>
        <p:nvSpPr>
          <p:cNvPr id="99333" name="Text Box 5">
            <a:extLst>
              <a:ext uri="{FF2B5EF4-FFF2-40B4-BE49-F238E27FC236}">
                <a16:creationId xmlns:a16="http://schemas.microsoft.com/office/drawing/2014/main" id="{7D07F0D8-51C7-4B99-B717-8E20B13B8986}"/>
              </a:ext>
            </a:extLst>
          </p:cNvPr>
          <p:cNvSpPr txBox="1">
            <a:spLocks noChangeArrowheads="1"/>
          </p:cNvSpPr>
          <p:nvPr/>
        </p:nvSpPr>
        <p:spPr bwMode="auto">
          <a:xfrm>
            <a:off x="1828800" y="1066800"/>
            <a:ext cx="83121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因为</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的内容是部分主存内容的副本，应该与主存内容保持一致。而</a:t>
            </a:r>
            <a:r>
              <a:rPr kumimoji="1" lang="en-US" altLang="zh-CN" sz="2400" b="1">
                <a:solidFill>
                  <a:srgbClr val="000000"/>
                </a:solidFill>
                <a:latin typeface="Times New Roman" panose="02020603050405020304" pitchFamily="18" charset="0"/>
                <a:ea typeface="楷体_GB2312" pitchFamily="49" charset="-122"/>
              </a:rPr>
              <a:t>CPU</a:t>
            </a:r>
            <a:r>
              <a:rPr kumimoji="1" lang="zh-CN" altLang="en-US" sz="2400" b="1">
                <a:solidFill>
                  <a:srgbClr val="000000"/>
                </a:solidFill>
                <a:latin typeface="Times New Roman" panose="02020603050405020304" pitchFamily="18" charset="0"/>
                <a:ea typeface="楷体_GB2312" pitchFamily="49" charset="-122"/>
              </a:rPr>
              <a:t>对</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的写入更改了</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内容，如何与主存内容保持一致就有几种写操作工作方式可供选择，统称为</a:t>
            </a:r>
            <a:r>
              <a:rPr kumimoji="1" lang="zh-CN" altLang="en-US" sz="2400" b="1">
                <a:solidFill>
                  <a:srgbClr val="FF0000"/>
                </a:solidFill>
                <a:latin typeface="Times New Roman" panose="02020603050405020304" pitchFamily="18" charset="0"/>
                <a:ea typeface="楷体_GB2312" pitchFamily="49" charset="-122"/>
              </a:rPr>
              <a:t>写策略</a:t>
            </a:r>
            <a:r>
              <a:rPr kumimoji="1" lang="zh-CN" altLang="en-US" sz="2400" b="1">
                <a:solidFill>
                  <a:srgbClr val="000000"/>
                </a:solidFill>
                <a:latin typeface="Times New Roman" panose="02020603050405020304" pitchFamily="18" charset="0"/>
                <a:ea typeface="楷体_GB2312" pitchFamily="49" charset="-122"/>
              </a:rPr>
              <a:t>。</a:t>
            </a:r>
            <a:endParaRPr kumimoji="1" lang="zh-CN" altLang="en-US" sz="2400" b="1">
              <a:latin typeface="Times New Roman" panose="02020603050405020304" pitchFamily="18" charset="0"/>
              <a:ea typeface="楷体_GB2312" pitchFamily="49" charset="-122"/>
            </a:endParaRPr>
          </a:p>
        </p:txBody>
      </p:sp>
      <p:sp>
        <p:nvSpPr>
          <p:cNvPr id="99334" name="Text Box 6">
            <a:extLst>
              <a:ext uri="{FF2B5EF4-FFF2-40B4-BE49-F238E27FC236}">
                <a16:creationId xmlns:a16="http://schemas.microsoft.com/office/drawing/2014/main" id="{5FF0D415-765E-48AD-90ED-F460AB41F8F4}"/>
              </a:ext>
            </a:extLst>
          </p:cNvPr>
          <p:cNvSpPr txBox="1">
            <a:spLocks noChangeArrowheads="1"/>
          </p:cNvSpPr>
          <p:nvPr/>
        </p:nvSpPr>
        <p:spPr bwMode="auto">
          <a:xfrm>
            <a:off x="1752600" y="2743201"/>
            <a:ext cx="602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0000FF"/>
                </a:solidFill>
                <a:latin typeface="Times New Roman" panose="02020603050405020304" pitchFamily="18" charset="0"/>
                <a:ea typeface="楷体_GB2312" pitchFamily="49" charset="-122"/>
              </a:rPr>
              <a:t>写回法（</a:t>
            </a:r>
            <a:r>
              <a:rPr kumimoji="1" lang="en-US" altLang="zh-CN" sz="2800" b="1">
                <a:solidFill>
                  <a:srgbClr val="0000FF"/>
                </a:solidFill>
                <a:latin typeface="Times New Roman" panose="02020603050405020304" pitchFamily="18" charset="0"/>
                <a:ea typeface="楷体_GB2312" pitchFamily="49" charset="-122"/>
              </a:rPr>
              <a:t>write--back</a:t>
            </a:r>
            <a:r>
              <a:rPr kumimoji="1" lang="zh-CN" altLang="en-US" sz="2800" b="1">
                <a:solidFill>
                  <a:srgbClr val="0000FF"/>
                </a:solidFill>
                <a:latin typeface="Times New Roman" panose="02020603050405020304" pitchFamily="18" charset="0"/>
                <a:ea typeface="楷体_GB2312" pitchFamily="49" charset="-122"/>
              </a:rPr>
              <a:t>）</a:t>
            </a:r>
          </a:p>
        </p:txBody>
      </p:sp>
      <p:sp>
        <p:nvSpPr>
          <p:cNvPr id="99335" name="Text Box 7">
            <a:extLst>
              <a:ext uri="{FF2B5EF4-FFF2-40B4-BE49-F238E27FC236}">
                <a16:creationId xmlns:a16="http://schemas.microsoft.com/office/drawing/2014/main" id="{A41278E8-2682-46DA-8F78-799CAE915435}"/>
              </a:ext>
            </a:extLst>
          </p:cNvPr>
          <p:cNvSpPr txBox="1">
            <a:spLocks noChangeArrowheads="1"/>
          </p:cNvSpPr>
          <p:nvPr/>
        </p:nvSpPr>
        <p:spPr bwMode="auto">
          <a:xfrm>
            <a:off x="1828800" y="3962400"/>
            <a:ext cx="8407400" cy="242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当</a:t>
            </a:r>
            <a:r>
              <a:rPr kumimoji="1" lang="en-US" altLang="zh-CN" sz="2400" b="1">
                <a:solidFill>
                  <a:srgbClr val="000000"/>
                </a:solidFill>
                <a:latin typeface="Times New Roman" panose="02020603050405020304" pitchFamily="18" charset="0"/>
                <a:ea typeface="楷体_GB2312" pitchFamily="49" charset="-122"/>
              </a:rPr>
              <a:t>CPU</a:t>
            </a:r>
            <a:r>
              <a:rPr kumimoji="1" lang="zh-CN" altLang="en-US" sz="2400" b="1">
                <a:solidFill>
                  <a:srgbClr val="000000"/>
                </a:solidFill>
                <a:latin typeface="Times New Roman" panose="02020603050405020304" pitchFamily="18" charset="0"/>
                <a:ea typeface="楷体_GB2312" pitchFamily="49" charset="-122"/>
              </a:rPr>
              <a:t>对</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写命中时，只修改</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的内容不立即写入</a:t>
            </a:r>
          </a:p>
          <a:p>
            <a:pPr algn="l">
              <a:lnSpc>
                <a:spcPct val="70000"/>
              </a:lnSpc>
              <a:spcBef>
                <a:spcPct val="50000"/>
              </a:spcBef>
            </a:pPr>
            <a:r>
              <a:rPr kumimoji="1" lang="zh-CN" altLang="en-US" sz="2400" b="1">
                <a:solidFill>
                  <a:srgbClr val="000000"/>
                </a:solidFill>
                <a:latin typeface="Times New Roman" panose="02020603050405020304" pitchFamily="18" charset="0"/>
                <a:ea typeface="楷体_GB2312" pitchFamily="49" charset="-122"/>
              </a:rPr>
              <a:t>主存，只当此行被换出时才写回主存。</a:t>
            </a:r>
          </a:p>
          <a:p>
            <a:pPr algn="l">
              <a:lnSpc>
                <a:spcPct val="120000"/>
              </a:lnSpc>
              <a:spcBef>
                <a:spcPct val="50000"/>
              </a:spcBef>
            </a:pPr>
            <a:r>
              <a:rPr kumimoji="1" lang="zh-CN" altLang="en-US"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对一</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行的多次写命中都在</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中快速完成修改，只</a:t>
            </a:r>
          </a:p>
          <a:p>
            <a:pPr algn="l">
              <a:lnSpc>
                <a:spcPct val="70000"/>
              </a:lnSpc>
              <a:spcBef>
                <a:spcPct val="50000"/>
              </a:spcBef>
            </a:pPr>
            <a:r>
              <a:rPr kumimoji="1" lang="zh-CN" altLang="en-US" sz="2400" b="1">
                <a:solidFill>
                  <a:srgbClr val="000000"/>
                </a:solidFill>
                <a:latin typeface="Times New Roman" panose="02020603050405020304" pitchFamily="18" charset="0"/>
                <a:ea typeface="楷体_GB2312" pitchFamily="49" charset="-122"/>
              </a:rPr>
              <a:t>是需被替换时才写回速度较慢的主存，减少了访问主存的次</a:t>
            </a:r>
          </a:p>
          <a:p>
            <a:pPr algn="l">
              <a:lnSpc>
                <a:spcPct val="70000"/>
              </a:lnSpc>
              <a:spcBef>
                <a:spcPct val="50000"/>
              </a:spcBef>
            </a:pPr>
            <a:r>
              <a:rPr kumimoji="1" lang="zh-CN" altLang="en-US" sz="2400" b="1">
                <a:solidFill>
                  <a:srgbClr val="000000"/>
                </a:solidFill>
                <a:latin typeface="Times New Roman" panose="02020603050405020304" pitchFamily="18" charset="0"/>
                <a:ea typeface="楷体_GB2312" pitchFamily="49" charset="-122"/>
              </a:rPr>
              <a:t>数从而提高了效率。</a:t>
            </a:r>
          </a:p>
        </p:txBody>
      </p:sp>
      <p:sp>
        <p:nvSpPr>
          <p:cNvPr id="99336" name="Text Box 8">
            <a:extLst>
              <a:ext uri="{FF2B5EF4-FFF2-40B4-BE49-F238E27FC236}">
                <a16:creationId xmlns:a16="http://schemas.microsoft.com/office/drawing/2014/main" id="{09F86928-B593-4867-9A4C-A7832389F7E8}"/>
              </a:ext>
            </a:extLst>
          </p:cNvPr>
          <p:cNvSpPr txBox="1">
            <a:spLocks noChangeArrowheads="1"/>
          </p:cNvSpPr>
          <p:nvPr/>
        </p:nvSpPr>
        <p:spPr bwMode="auto">
          <a:xfrm>
            <a:off x="1752601" y="3352800"/>
            <a:ext cx="425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FF0000"/>
                </a:solidFill>
                <a:latin typeface="Times New Roman" panose="02020603050405020304" pitchFamily="18" charset="0"/>
                <a:ea typeface="楷体_GB2312" pitchFamily="49" charset="-122"/>
              </a:rPr>
              <a:t>(1) CPU</a:t>
            </a:r>
            <a:r>
              <a:rPr kumimoji="1" lang="zh-CN" altLang="en-US" sz="2400" b="1">
                <a:solidFill>
                  <a:srgbClr val="FF0000"/>
                </a:solidFill>
                <a:latin typeface="Times New Roman" panose="02020603050405020304" pitchFamily="18" charset="0"/>
                <a:ea typeface="楷体_GB2312" pitchFamily="49" charset="-122"/>
              </a:rPr>
              <a:t>对</a:t>
            </a:r>
            <a:r>
              <a:rPr kumimoji="1" lang="en-US" altLang="zh-CN" sz="2400" b="1">
                <a:solidFill>
                  <a:srgbClr val="FF0000"/>
                </a:solidFill>
                <a:latin typeface="Times New Roman" panose="02020603050405020304" pitchFamily="18" charset="0"/>
                <a:ea typeface="楷体_GB2312" pitchFamily="49" charset="-122"/>
              </a:rPr>
              <a:t>cache</a:t>
            </a:r>
            <a:r>
              <a:rPr kumimoji="1" lang="zh-CN" altLang="en-US" sz="2400" b="1">
                <a:solidFill>
                  <a:srgbClr val="FF0000"/>
                </a:solidFill>
                <a:latin typeface="Times New Roman" panose="02020603050405020304" pitchFamily="18" charset="0"/>
                <a:ea typeface="楷体_GB2312" pitchFamily="49" charset="-122"/>
              </a:rPr>
              <a:t>写命中时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07C8E9B1-D9A7-41A3-AC32-36473F8D1C22}"/>
              </a:ext>
            </a:extLst>
          </p:cNvPr>
          <p:cNvSpPr txBox="1">
            <a:spLocks noChangeArrowheads="1"/>
          </p:cNvSpPr>
          <p:nvPr/>
        </p:nvSpPr>
        <p:spPr bwMode="auto">
          <a:xfrm>
            <a:off x="1847851" y="1125539"/>
            <a:ext cx="84820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rgbClr val="FF0000"/>
                </a:solidFill>
                <a:latin typeface="Times New Roman" panose="02020603050405020304" pitchFamily="18" charset="0"/>
                <a:ea typeface="楷体_GB2312" pitchFamily="49" charset="-122"/>
              </a:rPr>
              <a:t>方法：</a:t>
            </a:r>
            <a:r>
              <a:rPr kumimoji="1" lang="zh-CN" altLang="en-US" sz="2400" b="1">
                <a:solidFill>
                  <a:srgbClr val="000000"/>
                </a:solidFill>
                <a:latin typeface="Times New Roman" panose="02020603050405020304" pitchFamily="18" charset="0"/>
                <a:ea typeface="楷体_GB2312" pitchFamily="49" charset="-122"/>
              </a:rPr>
              <a:t>每个</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行必须配置一个修改位，以反映此行是否被</a:t>
            </a:r>
            <a:r>
              <a:rPr kumimoji="1" lang="en-US" altLang="zh-CN" sz="2400" b="1">
                <a:solidFill>
                  <a:srgbClr val="000000"/>
                </a:solidFill>
                <a:latin typeface="Times New Roman" panose="02020603050405020304" pitchFamily="18" charset="0"/>
                <a:ea typeface="楷体_GB2312" pitchFamily="49" charset="-122"/>
              </a:rPr>
              <a:t>CPU</a:t>
            </a:r>
            <a:r>
              <a:rPr kumimoji="1" lang="zh-CN" altLang="en-US" sz="2400" b="1">
                <a:solidFill>
                  <a:srgbClr val="000000"/>
                </a:solidFill>
                <a:latin typeface="Times New Roman" panose="02020603050405020304" pitchFamily="18" charset="0"/>
                <a:ea typeface="楷体_GB2312" pitchFamily="49" charset="-122"/>
              </a:rPr>
              <a:t>修改过。当某行被换出时，根据此行修改位为</a:t>
            </a:r>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还是为</a:t>
            </a:r>
            <a:r>
              <a:rPr kumimoji="1" lang="en-US" altLang="zh-CN" sz="2400" b="1">
                <a:solidFill>
                  <a:srgbClr val="000000"/>
                </a:solidFill>
                <a:latin typeface="Times New Roman" panose="02020603050405020304" pitchFamily="18" charset="0"/>
                <a:ea typeface="楷体_GB2312" pitchFamily="49" charset="-122"/>
              </a:rPr>
              <a:t>0</a:t>
            </a:r>
            <a:r>
              <a:rPr kumimoji="1" lang="zh-CN" altLang="en-US" sz="2400" b="1">
                <a:solidFill>
                  <a:srgbClr val="000000"/>
                </a:solidFill>
                <a:latin typeface="Times New Roman" panose="02020603050405020304" pitchFamily="18" charset="0"/>
                <a:ea typeface="楷体_GB2312" pitchFamily="49" charset="-122"/>
              </a:rPr>
              <a:t>，决定是将该行内容写回主存还是简单地弃之而不顾。</a:t>
            </a:r>
          </a:p>
        </p:txBody>
      </p:sp>
      <p:sp>
        <p:nvSpPr>
          <p:cNvPr id="100355" name="Text Box 3">
            <a:extLst>
              <a:ext uri="{FF2B5EF4-FFF2-40B4-BE49-F238E27FC236}">
                <a16:creationId xmlns:a16="http://schemas.microsoft.com/office/drawing/2014/main" id="{9B619A59-F656-4C57-8472-B15759E7EEBE}"/>
              </a:ext>
            </a:extLst>
          </p:cNvPr>
          <p:cNvSpPr txBox="1">
            <a:spLocks noChangeArrowheads="1"/>
          </p:cNvSpPr>
          <p:nvPr/>
        </p:nvSpPr>
        <p:spPr bwMode="auto">
          <a:xfrm>
            <a:off x="1703389" y="2420938"/>
            <a:ext cx="468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FF0000"/>
                </a:solidFill>
                <a:latin typeface="Times New Roman" panose="02020603050405020304" pitchFamily="18" charset="0"/>
                <a:ea typeface="楷体_GB2312" pitchFamily="49" charset="-122"/>
              </a:rPr>
              <a:t>(2) CPU</a:t>
            </a:r>
            <a:r>
              <a:rPr kumimoji="1" lang="zh-CN" altLang="en-US" sz="2400" b="1">
                <a:solidFill>
                  <a:srgbClr val="FF0000"/>
                </a:solidFill>
                <a:latin typeface="Times New Roman" panose="02020603050405020304" pitchFamily="18" charset="0"/>
                <a:ea typeface="楷体_GB2312" pitchFamily="49" charset="-122"/>
              </a:rPr>
              <a:t>对</a:t>
            </a:r>
            <a:r>
              <a:rPr kumimoji="1" lang="en-US" altLang="zh-CN" sz="2400" b="1">
                <a:solidFill>
                  <a:srgbClr val="FF0000"/>
                </a:solidFill>
                <a:latin typeface="Times New Roman" panose="02020603050405020304" pitchFamily="18" charset="0"/>
                <a:ea typeface="楷体_GB2312" pitchFamily="49" charset="-122"/>
              </a:rPr>
              <a:t>cache</a:t>
            </a:r>
            <a:r>
              <a:rPr kumimoji="1" lang="zh-CN" altLang="en-US" sz="2400" b="1">
                <a:solidFill>
                  <a:srgbClr val="FF0000"/>
                </a:solidFill>
                <a:latin typeface="Times New Roman" panose="02020603050405020304" pitchFamily="18" charset="0"/>
                <a:ea typeface="楷体_GB2312" pitchFamily="49" charset="-122"/>
              </a:rPr>
              <a:t>写未命中时</a:t>
            </a:r>
          </a:p>
        </p:txBody>
      </p:sp>
      <p:sp>
        <p:nvSpPr>
          <p:cNvPr id="100356" name="Text Box 4">
            <a:extLst>
              <a:ext uri="{FF2B5EF4-FFF2-40B4-BE49-F238E27FC236}">
                <a16:creationId xmlns:a16="http://schemas.microsoft.com/office/drawing/2014/main" id="{54714126-6213-4432-8BD2-57A8738A3A70}"/>
              </a:ext>
            </a:extLst>
          </p:cNvPr>
          <p:cNvSpPr txBox="1">
            <a:spLocks noChangeArrowheads="1"/>
          </p:cNvSpPr>
          <p:nvPr/>
        </p:nvSpPr>
        <p:spPr bwMode="auto">
          <a:xfrm>
            <a:off x="1919288" y="3068638"/>
            <a:ext cx="8597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对于</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写未命中，写回法的处理是为包含欲写字的主存块在</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分配一行，将此块整个拷贝到</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后在</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中对其进行修改；拷贝主存块时虽已读访问到主存，但此时并不对主存块修改，统一地将主存写修改操作留待换出时进行。</a:t>
            </a:r>
          </a:p>
        </p:txBody>
      </p:sp>
      <p:sp>
        <p:nvSpPr>
          <p:cNvPr id="100357" name="Text Box 5">
            <a:extLst>
              <a:ext uri="{FF2B5EF4-FFF2-40B4-BE49-F238E27FC236}">
                <a16:creationId xmlns:a16="http://schemas.microsoft.com/office/drawing/2014/main" id="{D5355998-CA17-47B5-BA7D-849108C7CE69}"/>
              </a:ext>
            </a:extLst>
          </p:cNvPr>
          <p:cNvSpPr txBox="1">
            <a:spLocks noChangeArrowheads="1"/>
          </p:cNvSpPr>
          <p:nvPr/>
        </p:nvSpPr>
        <p:spPr bwMode="auto">
          <a:xfrm>
            <a:off x="1774825" y="4868863"/>
            <a:ext cx="85852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50000"/>
              </a:spcBef>
            </a:pPr>
            <a:r>
              <a:rPr kumimoji="1" lang="en-US" altLang="zh-CN" sz="2400" b="1">
                <a:solidFill>
                  <a:srgbClr val="FF0000"/>
                </a:solidFill>
                <a:latin typeface="Times New Roman" panose="02020603050405020304" pitchFamily="18" charset="0"/>
                <a:ea typeface="楷体_GB2312" pitchFamily="49" charset="-122"/>
              </a:rPr>
              <a:t>(3) </a:t>
            </a:r>
            <a:r>
              <a:rPr kumimoji="1" lang="zh-CN" altLang="en-US" sz="2400" b="1">
                <a:solidFill>
                  <a:srgbClr val="FF0000"/>
                </a:solidFill>
                <a:latin typeface="Times New Roman" panose="02020603050405020304" pitchFamily="18" charset="0"/>
                <a:ea typeface="楷体_GB2312" pitchFamily="49" charset="-122"/>
              </a:rPr>
              <a:t>优缺点：</a:t>
            </a:r>
          </a:p>
          <a:p>
            <a:pPr algn="l">
              <a:lnSpc>
                <a:spcPct val="115000"/>
              </a:lnSpc>
              <a:spcBef>
                <a:spcPct val="50000"/>
              </a:spcBef>
            </a:pPr>
            <a:r>
              <a:rPr kumimoji="1" lang="zh-CN" altLang="en-US"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写</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与写主存分开进行方式可显著减少写主存次数，但写回法存在</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主存不一致性的隐患。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60DB9A01-4F51-41E1-9027-BFA298C86DF7}"/>
              </a:ext>
            </a:extLst>
          </p:cNvPr>
          <p:cNvSpPr txBox="1">
            <a:spLocks noChangeArrowheads="1"/>
          </p:cNvSpPr>
          <p:nvPr/>
        </p:nvSpPr>
        <p:spPr bwMode="auto">
          <a:xfrm>
            <a:off x="1752600" y="533401"/>
            <a:ext cx="666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0000FF"/>
                </a:solidFill>
                <a:latin typeface="Times New Roman" panose="02020603050405020304" pitchFamily="18" charset="0"/>
                <a:ea typeface="楷体_GB2312" pitchFamily="49" charset="-122"/>
              </a:rPr>
              <a:t>写直达法（</a:t>
            </a:r>
            <a:r>
              <a:rPr kumimoji="1" lang="en-US" altLang="zh-CN" sz="2800" b="1">
                <a:solidFill>
                  <a:srgbClr val="0000FF"/>
                </a:solidFill>
                <a:latin typeface="Times New Roman" panose="02020603050405020304" pitchFamily="18" charset="0"/>
                <a:ea typeface="楷体_GB2312" pitchFamily="49" charset="-122"/>
              </a:rPr>
              <a:t>write--through</a:t>
            </a:r>
            <a:r>
              <a:rPr kumimoji="1" lang="zh-CN" altLang="en-US" sz="2800" b="1">
                <a:solidFill>
                  <a:srgbClr val="0000FF"/>
                </a:solidFill>
                <a:latin typeface="Times New Roman" panose="02020603050405020304" pitchFamily="18" charset="0"/>
                <a:ea typeface="楷体_GB2312" pitchFamily="49" charset="-122"/>
              </a:rPr>
              <a:t>）</a:t>
            </a:r>
          </a:p>
        </p:txBody>
      </p:sp>
      <p:sp>
        <p:nvSpPr>
          <p:cNvPr id="101379" name="Text Box 3">
            <a:extLst>
              <a:ext uri="{FF2B5EF4-FFF2-40B4-BE49-F238E27FC236}">
                <a16:creationId xmlns:a16="http://schemas.microsoft.com/office/drawing/2014/main" id="{3F994BC5-79E7-4760-B2A5-5A79E1DD65B3}"/>
              </a:ext>
            </a:extLst>
          </p:cNvPr>
          <p:cNvSpPr txBox="1">
            <a:spLocks noChangeArrowheads="1"/>
          </p:cNvSpPr>
          <p:nvPr/>
        </p:nvSpPr>
        <p:spPr bwMode="auto">
          <a:xfrm>
            <a:off x="6172200" y="533401"/>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0000FF"/>
                </a:solidFill>
                <a:latin typeface="Times New Roman" panose="02020603050405020304" pitchFamily="18" charset="0"/>
                <a:ea typeface="楷体_GB2312" pitchFamily="49" charset="-122"/>
              </a:rPr>
              <a:t> </a:t>
            </a:r>
            <a:r>
              <a:rPr kumimoji="1" lang="zh-CN" altLang="en-US" sz="2800" b="1">
                <a:solidFill>
                  <a:srgbClr val="0000FF"/>
                </a:solidFill>
                <a:latin typeface="Times New Roman" panose="02020603050405020304" pitchFamily="18" charset="0"/>
                <a:ea typeface="楷体_GB2312" pitchFamily="49" charset="-122"/>
              </a:rPr>
              <a:t>也</a:t>
            </a:r>
            <a:r>
              <a:rPr kumimoji="1" lang="zh-CN" altLang="en-US" sz="2800" b="1">
                <a:solidFill>
                  <a:srgbClr val="0000FF"/>
                </a:solidFill>
                <a:latin typeface="楷体_GB2312" pitchFamily="49" charset="-122"/>
                <a:ea typeface="楷体_GB2312" pitchFamily="49" charset="-122"/>
              </a:rPr>
              <a:t>称全写法。</a:t>
            </a:r>
          </a:p>
        </p:txBody>
      </p:sp>
      <p:sp>
        <p:nvSpPr>
          <p:cNvPr id="101380" name="Text Box 4">
            <a:extLst>
              <a:ext uri="{FF2B5EF4-FFF2-40B4-BE49-F238E27FC236}">
                <a16:creationId xmlns:a16="http://schemas.microsoft.com/office/drawing/2014/main" id="{373FB232-E2E5-44A8-AF49-D902D36B7DCD}"/>
              </a:ext>
            </a:extLst>
          </p:cNvPr>
          <p:cNvSpPr txBox="1">
            <a:spLocks noChangeArrowheads="1"/>
          </p:cNvSpPr>
          <p:nvPr/>
        </p:nvSpPr>
        <p:spPr bwMode="auto">
          <a:xfrm>
            <a:off x="1828800" y="1371601"/>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FF0000"/>
                </a:solidFill>
                <a:latin typeface="Times New Roman" panose="02020603050405020304" pitchFamily="18" charset="0"/>
                <a:ea typeface="楷体_GB2312" pitchFamily="49" charset="-122"/>
              </a:rPr>
              <a:t>(1)</a:t>
            </a:r>
            <a:r>
              <a:rPr kumimoji="1" lang="zh-CN" altLang="en-US" sz="2400" b="1">
                <a:solidFill>
                  <a:srgbClr val="FF0000"/>
                </a:solidFill>
                <a:latin typeface="Times New Roman" panose="02020603050405020304" pitchFamily="18" charset="0"/>
                <a:ea typeface="楷体_GB2312" pitchFamily="49" charset="-122"/>
              </a:rPr>
              <a:t>当</a:t>
            </a:r>
            <a:r>
              <a:rPr kumimoji="1" lang="en-US" altLang="zh-CN" sz="2400" b="1">
                <a:solidFill>
                  <a:srgbClr val="FF0000"/>
                </a:solidFill>
                <a:latin typeface="Times New Roman" panose="02020603050405020304" pitchFamily="18" charset="0"/>
                <a:ea typeface="楷体_GB2312" pitchFamily="49" charset="-122"/>
              </a:rPr>
              <a:t>cache</a:t>
            </a:r>
            <a:r>
              <a:rPr kumimoji="1" lang="zh-CN" altLang="en-US" sz="2400" b="1">
                <a:solidFill>
                  <a:srgbClr val="FF0000"/>
                </a:solidFill>
                <a:latin typeface="Times New Roman" panose="02020603050405020304" pitchFamily="18" charset="0"/>
                <a:ea typeface="楷体_GB2312" pitchFamily="49" charset="-122"/>
              </a:rPr>
              <a:t>写命中时：</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与主存同时发生写修改。这种策略显然较好地维护了</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与主存的内容一致性；</a:t>
            </a:r>
          </a:p>
        </p:txBody>
      </p:sp>
      <p:sp>
        <p:nvSpPr>
          <p:cNvPr id="101381" name="Text Box 5">
            <a:extLst>
              <a:ext uri="{FF2B5EF4-FFF2-40B4-BE49-F238E27FC236}">
                <a16:creationId xmlns:a16="http://schemas.microsoft.com/office/drawing/2014/main" id="{D75608E1-3FB4-427F-BFA3-AB6057152816}"/>
              </a:ext>
            </a:extLst>
          </p:cNvPr>
          <p:cNvSpPr txBox="1">
            <a:spLocks noChangeArrowheads="1"/>
          </p:cNvSpPr>
          <p:nvPr/>
        </p:nvSpPr>
        <p:spPr bwMode="auto">
          <a:xfrm>
            <a:off x="1828801" y="2514601"/>
            <a:ext cx="8575675" cy="33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rgbClr val="FF0000"/>
                </a:solidFill>
                <a:latin typeface="Times New Roman" panose="02020603050405020304" pitchFamily="18" charset="0"/>
                <a:ea typeface="楷体_GB2312" pitchFamily="49" charset="-122"/>
              </a:rPr>
              <a:t>(2)</a:t>
            </a:r>
            <a:r>
              <a:rPr kumimoji="1" lang="zh-CN" altLang="en-US" sz="2400" b="1">
                <a:solidFill>
                  <a:srgbClr val="FF0000"/>
                </a:solidFill>
                <a:latin typeface="Times New Roman" panose="02020603050405020304" pitchFamily="18" charset="0"/>
                <a:ea typeface="楷体_GB2312" pitchFamily="49" charset="-122"/>
              </a:rPr>
              <a:t>当</a:t>
            </a:r>
            <a:r>
              <a:rPr kumimoji="1" lang="en-US" altLang="zh-CN" sz="2400" b="1">
                <a:solidFill>
                  <a:srgbClr val="FF0000"/>
                </a:solidFill>
                <a:latin typeface="Times New Roman" panose="02020603050405020304" pitchFamily="18" charset="0"/>
                <a:ea typeface="楷体_GB2312" pitchFamily="49" charset="-122"/>
              </a:rPr>
              <a:t>cache</a:t>
            </a:r>
            <a:r>
              <a:rPr kumimoji="1" lang="zh-CN" altLang="en-US" sz="2400" b="1">
                <a:solidFill>
                  <a:srgbClr val="FF0000"/>
                </a:solidFill>
                <a:latin typeface="Times New Roman" panose="02020603050405020304" pitchFamily="18" charset="0"/>
                <a:ea typeface="楷体_GB2312" pitchFamily="49" charset="-122"/>
              </a:rPr>
              <a:t>写未命中时：</a:t>
            </a:r>
            <a:r>
              <a:rPr kumimoji="1" lang="zh-CN" altLang="en-US" sz="2400" b="1">
                <a:solidFill>
                  <a:srgbClr val="000000"/>
                </a:solidFill>
                <a:latin typeface="Times New Roman" panose="02020603050405020304" pitchFamily="18" charset="0"/>
                <a:ea typeface="楷体_GB2312" pitchFamily="49" charset="-122"/>
              </a:rPr>
              <a:t>直接向主存写。</a:t>
            </a:r>
          </a:p>
          <a:p>
            <a:pPr algn="l">
              <a:spcBef>
                <a:spcPct val="50000"/>
              </a:spcBef>
            </a:pPr>
            <a:r>
              <a:rPr kumimoji="1" lang="zh-CN" altLang="en-US" sz="2400" b="1">
                <a:solidFill>
                  <a:srgbClr val="000000"/>
                </a:solidFill>
                <a:latin typeface="Times New Roman" panose="02020603050405020304" pitchFamily="18" charset="0"/>
                <a:ea typeface="楷体_GB2312" pitchFamily="49" charset="-122"/>
              </a:rPr>
              <a:t>    但此时是否将修改过的主存块取到</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，写直达法有两种选择：</a:t>
            </a:r>
          </a:p>
          <a:p>
            <a:pPr algn="l">
              <a:spcBef>
                <a:spcPct val="50000"/>
              </a:spcBef>
              <a:buClr>
                <a:srgbClr val="FF0000"/>
              </a:buClr>
              <a:buFont typeface="Wingdings" panose="05000000000000000000" pitchFamily="2" charset="2"/>
              <a:buChar char="Ø"/>
            </a:pPr>
            <a:r>
              <a:rPr kumimoji="1" lang="zh-CN" altLang="en-US" sz="2400" b="1">
                <a:solidFill>
                  <a:srgbClr val="000000"/>
                </a:solidFill>
                <a:latin typeface="Times New Roman" panose="02020603050405020304" pitchFamily="18" charset="0"/>
                <a:ea typeface="楷体_GB2312" pitchFamily="49" charset="-122"/>
              </a:rPr>
              <a:t>   一种是取主存块到</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并为它分配一个行位置，</a:t>
            </a:r>
          </a:p>
          <a:p>
            <a:pPr algn="l">
              <a:lnSpc>
                <a:spcPct val="70000"/>
              </a:lnSpc>
              <a:spcBef>
                <a:spcPct val="50000"/>
              </a:spcBef>
              <a:buClr>
                <a:srgbClr val="FF0000"/>
              </a:buClr>
              <a:buFont typeface="Wingdings" panose="05000000000000000000" pitchFamily="2" charset="2"/>
              <a:buNone/>
            </a:pPr>
            <a:r>
              <a:rPr kumimoji="1" lang="zh-CN" altLang="en-US" sz="2400" b="1">
                <a:solidFill>
                  <a:srgbClr val="000000"/>
                </a:solidFill>
                <a:latin typeface="Times New Roman" panose="02020603050405020304" pitchFamily="18" charset="0"/>
                <a:ea typeface="楷体_GB2312" pitchFamily="49" charset="-122"/>
              </a:rPr>
              <a:t>     称为</a:t>
            </a:r>
            <a:r>
              <a:rPr kumimoji="1" lang="en-US" altLang="zh-CN" sz="2400" b="1">
                <a:solidFill>
                  <a:srgbClr val="FF0000"/>
                </a:solidFill>
                <a:latin typeface="Times New Roman" panose="02020603050405020304" pitchFamily="18" charset="0"/>
                <a:ea typeface="楷体_GB2312" pitchFamily="49" charset="-122"/>
              </a:rPr>
              <a:t>WTWA</a:t>
            </a:r>
            <a:r>
              <a:rPr kumimoji="1" lang="zh-CN" altLang="en-US" sz="2400" b="1">
                <a:solidFill>
                  <a:srgbClr val="FF0000"/>
                </a:solidFill>
                <a:latin typeface="Times New Roman" panose="02020603050405020304" pitchFamily="18" charset="0"/>
                <a:ea typeface="楷体_GB2312" pitchFamily="49" charset="-122"/>
              </a:rPr>
              <a:t>法</a:t>
            </a:r>
            <a:r>
              <a:rPr kumimoji="1" lang="en-US" altLang="zh-CN" sz="2400" b="1">
                <a:solidFill>
                  <a:srgbClr val="000000"/>
                </a:solidFill>
                <a:latin typeface="Times New Roman" panose="02020603050405020304" pitchFamily="18" charset="0"/>
                <a:ea typeface="楷体_GB2312" pitchFamily="49" charset="-122"/>
              </a:rPr>
              <a:t>(Write-Through-with-Write-Allocate</a:t>
            </a:r>
            <a:r>
              <a:rPr kumimoji="1" lang="zh-CN" altLang="en-US" sz="2400" b="1">
                <a:solidFill>
                  <a:srgbClr val="000000"/>
                </a:solidFill>
                <a:latin typeface="Times New Roman" panose="02020603050405020304" pitchFamily="18" charset="0"/>
                <a:ea typeface="楷体_GB2312" pitchFamily="49" charset="-122"/>
              </a:rPr>
              <a:t>）；</a:t>
            </a:r>
          </a:p>
          <a:p>
            <a:pPr algn="l">
              <a:spcBef>
                <a:spcPct val="50000"/>
              </a:spcBef>
              <a:buClr>
                <a:srgbClr val="FF0000"/>
              </a:buClr>
              <a:buFont typeface="Wingdings" panose="05000000000000000000" pitchFamily="2" charset="2"/>
              <a:buChar char="Ø"/>
            </a:pPr>
            <a:r>
              <a:rPr kumimoji="1" lang="zh-CN" altLang="en-US" sz="2400" b="1">
                <a:solidFill>
                  <a:srgbClr val="000000"/>
                </a:solidFill>
                <a:latin typeface="Times New Roman" panose="02020603050405020304" pitchFamily="18" charset="0"/>
                <a:ea typeface="楷体_GB2312" pitchFamily="49" charset="-122"/>
              </a:rPr>
              <a:t>   另一种是不取主存块到</a:t>
            </a:r>
            <a:r>
              <a:rPr kumimoji="1" lang="en-US" altLang="zh-CN" sz="2400" b="1">
                <a:solidFill>
                  <a:srgbClr val="000000"/>
                </a:solidFill>
                <a:latin typeface="Times New Roman" panose="02020603050405020304" pitchFamily="18" charset="0"/>
                <a:ea typeface="楷体_GB2312" pitchFamily="49" charset="-122"/>
              </a:rPr>
              <a:t>cache, </a:t>
            </a:r>
            <a:r>
              <a:rPr kumimoji="1" lang="zh-CN" altLang="en-US" sz="2400" b="1">
                <a:solidFill>
                  <a:srgbClr val="000000"/>
                </a:solidFill>
                <a:latin typeface="Times New Roman" panose="02020603050405020304" pitchFamily="18" charset="0"/>
                <a:ea typeface="楷体_GB2312" pitchFamily="49" charset="-122"/>
              </a:rPr>
              <a:t>称为</a:t>
            </a:r>
            <a:r>
              <a:rPr kumimoji="1" lang="en-US" altLang="zh-CN" sz="2400" b="1">
                <a:solidFill>
                  <a:srgbClr val="FF0000"/>
                </a:solidFill>
                <a:latin typeface="Times New Roman" panose="02020603050405020304" pitchFamily="18" charset="0"/>
                <a:ea typeface="楷体_GB2312" pitchFamily="49" charset="-122"/>
              </a:rPr>
              <a:t>WTNWA</a:t>
            </a:r>
            <a:r>
              <a:rPr kumimoji="1" lang="zh-CN" altLang="en-US" sz="2400" b="1">
                <a:solidFill>
                  <a:srgbClr val="FF0000"/>
                </a:solidFill>
                <a:latin typeface="Times New Roman" panose="02020603050405020304" pitchFamily="18" charset="0"/>
                <a:ea typeface="楷体_GB2312" pitchFamily="49" charset="-122"/>
              </a:rPr>
              <a:t>法</a:t>
            </a:r>
          </a:p>
          <a:p>
            <a:pPr algn="l">
              <a:lnSpc>
                <a:spcPct val="70000"/>
              </a:lnSpc>
              <a:spcBef>
                <a:spcPct val="50000"/>
              </a:spcBef>
              <a:buClr>
                <a:srgbClr val="FF0000"/>
              </a:buClr>
              <a:buFont typeface="Wingdings" panose="05000000000000000000" pitchFamily="2" charset="2"/>
              <a:buNone/>
            </a:pPr>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Write-Through-with</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NO-Write-Allocate</a:t>
            </a:r>
            <a:r>
              <a:rPr kumimoji="1" lang="zh-CN" altLang="en-US" sz="2400" b="1">
                <a:solidFill>
                  <a:srgbClr val="000000"/>
                </a:solidFill>
                <a:latin typeface="Times New Roman" panose="02020603050405020304" pitchFamily="18" charset="0"/>
                <a:ea typeface="楷体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480216"/>
            <a:ext cx="8535147" cy="668966"/>
          </a:xfrm>
          <a:prstGeom prst="rect">
            <a:avLst/>
          </a:prstGeom>
        </p:spPr>
        <p:txBody>
          <a:bodyPr vert="horz" wrap="square" lIns="0" tIns="0" rIns="0" bIns="0" rtlCol="0" anchor="ctr">
            <a:spAutoFit/>
          </a:bodyPr>
          <a:lstStyle/>
          <a:p>
            <a:pPr marL="11625">
              <a:lnSpc>
                <a:spcPts val="2594"/>
              </a:lnSpc>
            </a:pPr>
            <a:r>
              <a:rPr lang="en-US" altLang="zh-CN" sz="2800" b="1" spc="-9" dirty="0">
                <a:solidFill>
                  <a:srgbClr val="C00000"/>
                </a:solidFill>
                <a:latin typeface="微软雅黑" panose="020B0503020204020204" pitchFamily="34" charset="-122"/>
                <a:ea typeface="微软雅黑" panose="020B0503020204020204" pitchFamily="34" charset="-122"/>
                <a:cs typeface="Arial"/>
              </a:rPr>
              <a:t>Write </a:t>
            </a:r>
            <a:r>
              <a:rPr lang="en-US" altLang="zh-CN" sz="2800" b="1" spc="-5" dirty="0">
                <a:solidFill>
                  <a:srgbClr val="C00000"/>
                </a:solidFill>
                <a:latin typeface="微软雅黑" panose="020B0503020204020204" pitchFamily="34" charset="-122"/>
                <a:ea typeface="微软雅黑" panose="020B0503020204020204" pitchFamily="34" charset="-122"/>
                <a:cs typeface="Arial"/>
              </a:rPr>
              <a:t>Through</a:t>
            </a:r>
            <a:r>
              <a:rPr lang="en-US" altLang="zh-CN" sz="2800" b="1" spc="-60" dirty="0">
                <a:solidFill>
                  <a:srgbClr val="C00000"/>
                </a:solidFill>
                <a:latin typeface="微软雅黑" panose="020B0503020204020204" pitchFamily="34" charset="-122"/>
                <a:ea typeface="微软雅黑" panose="020B0503020204020204" pitchFamily="34" charset="-122"/>
                <a:cs typeface="Arial"/>
              </a:rPr>
              <a:t> </a:t>
            </a:r>
            <a:r>
              <a:rPr lang="zh-CN" altLang="en-US" sz="2800" b="1" spc="-5" dirty="0">
                <a:solidFill>
                  <a:srgbClr val="C00000"/>
                </a:solidFill>
                <a:latin typeface="微软雅黑" panose="020B0503020204020204" pitchFamily="34" charset="-122"/>
                <a:ea typeface="微软雅黑" panose="020B0503020204020204" pitchFamily="34" charset="-122"/>
                <a:cs typeface="宋体"/>
              </a:rPr>
              <a:t>模式的</a:t>
            </a:r>
            <a:r>
              <a:rPr lang="zh-CN" altLang="en-US" sz="2800" b="1" spc="-5" dirty="0">
                <a:solidFill>
                  <a:srgbClr val="053CE8"/>
                </a:solidFill>
                <a:latin typeface="微软雅黑" panose="020B0503020204020204" pitchFamily="34" charset="-122"/>
                <a:ea typeface="微软雅黑" panose="020B0503020204020204" pitchFamily="34" charset="-122"/>
                <a:cs typeface="宋体"/>
              </a:rPr>
              <a:t>同时写入</a:t>
            </a:r>
            <a:r>
              <a:rPr lang="zh-CN" altLang="en-US" sz="2800" b="1" spc="-575" dirty="0">
                <a:solidFill>
                  <a:srgbClr val="053CE8"/>
                </a:solidFill>
                <a:latin typeface="微软雅黑" panose="020B0503020204020204" pitchFamily="34" charset="-122"/>
                <a:ea typeface="微软雅黑" panose="020B0503020204020204" pitchFamily="34" charset="-122"/>
                <a:cs typeface="宋体"/>
              </a:rPr>
              <a:t> </a:t>
            </a:r>
            <a:r>
              <a:rPr lang="en-US" altLang="zh-CN" sz="2800" b="1" spc="-5" dirty="0">
                <a:solidFill>
                  <a:srgbClr val="053CE8"/>
                </a:solidFill>
                <a:latin typeface="微软雅黑" panose="020B0503020204020204" pitchFamily="34" charset="-122"/>
                <a:ea typeface="微软雅黑" panose="020B0503020204020204" pitchFamily="34" charset="-122"/>
                <a:cs typeface="Arial"/>
              </a:rPr>
              <a:t>cache</a:t>
            </a:r>
            <a:r>
              <a:rPr lang="zh-CN" altLang="en-US" sz="2800" b="1" spc="-5" dirty="0">
                <a:solidFill>
                  <a:srgbClr val="053CE8"/>
                </a:solidFill>
                <a:latin typeface="微软雅黑" panose="020B0503020204020204" pitchFamily="34" charset="-122"/>
                <a:ea typeface="微软雅黑" panose="020B0503020204020204" pitchFamily="34" charset="-122"/>
                <a:cs typeface="宋体"/>
              </a:rPr>
              <a:t>和存储器</a:t>
            </a:r>
            <a:br>
              <a:rPr lang="zh-CN" altLang="en-US" sz="2800" dirty="0">
                <a:latin typeface="微软雅黑" panose="020B0503020204020204" pitchFamily="34" charset="-122"/>
                <a:ea typeface="微软雅黑" panose="020B0503020204020204" pitchFamily="34" charset="-122"/>
                <a:cs typeface="Times New Roman"/>
              </a:rPr>
            </a:br>
            <a:endParaRPr sz="2800" dirty="0">
              <a:solidFill>
                <a:srgbClr val="C00000"/>
              </a:solidFill>
              <a:latin typeface="微软雅黑" panose="020B0503020204020204" pitchFamily="34" charset="-122"/>
              <a:ea typeface="微软雅黑" panose="020B0503020204020204" pitchFamily="34" charset="-122"/>
              <a:cs typeface="黑体"/>
            </a:endParaRPr>
          </a:p>
        </p:txBody>
      </p:sp>
      <p:sp>
        <p:nvSpPr>
          <p:cNvPr id="3" name="object 3"/>
          <p:cNvSpPr txBox="1"/>
          <p:nvPr/>
        </p:nvSpPr>
        <p:spPr>
          <a:xfrm>
            <a:off x="2668439" y="1660791"/>
            <a:ext cx="1255368" cy="1281889"/>
          </a:xfrm>
          <a:prstGeom prst="rect">
            <a:avLst/>
          </a:prstGeom>
          <a:solidFill>
            <a:srgbClr val="919191"/>
          </a:solidFill>
          <a:ln w="19050">
            <a:solidFill>
              <a:srgbClr val="000000"/>
            </a:solidFill>
          </a:ln>
        </p:spPr>
        <p:txBody>
          <a:bodyPr vert="horz" wrap="square" lIns="0" tIns="0" rIns="0" bIns="0" rtlCol="0">
            <a:spAutoFit/>
          </a:bodyPr>
          <a:lstStyle/>
          <a:p>
            <a:pPr>
              <a:lnSpc>
                <a:spcPct val="100000"/>
              </a:lnSpc>
            </a:pPr>
            <a:endParaRPr sz="2472">
              <a:latin typeface="Times New Roman"/>
              <a:cs typeface="Times New Roman"/>
            </a:endParaRPr>
          </a:p>
          <a:p>
            <a:pPr>
              <a:spcBef>
                <a:spcPts val="23"/>
              </a:spcBef>
            </a:pPr>
            <a:endParaRPr sz="3661">
              <a:latin typeface="Times New Roman"/>
              <a:cs typeface="Times New Roman"/>
            </a:endParaRPr>
          </a:p>
          <a:p>
            <a:pPr marL="324902"/>
            <a:r>
              <a:rPr sz="2197" spc="-9" dirty="0">
                <a:solidFill>
                  <a:srgbClr val="0000FF"/>
                </a:solidFill>
                <a:latin typeface="Arial"/>
                <a:cs typeface="Arial"/>
              </a:rPr>
              <a:t>CPU</a:t>
            </a:r>
            <a:endParaRPr sz="2197">
              <a:latin typeface="Arial"/>
              <a:cs typeface="Arial"/>
            </a:endParaRPr>
          </a:p>
        </p:txBody>
      </p:sp>
      <p:sp>
        <p:nvSpPr>
          <p:cNvPr id="4" name="object 4"/>
          <p:cNvSpPr txBox="1"/>
          <p:nvPr/>
        </p:nvSpPr>
        <p:spPr>
          <a:xfrm>
            <a:off x="4830519" y="1939764"/>
            <a:ext cx="1673824" cy="699654"/>
          </a:xfrm>
          <a:prstGeom prst="rect">
            <a:avLst/>
          </a:prstGeom>
          <a:solidFill>
            <a:srgbClr val="FFFF48"/>
          </a:solidFill>
          <a:ln w="12700">
            <a:solidFill>
              <a:srgbClr val="000000"/>
            </a:solidFill>
          </a:ln>
        </p:spPr>
        <p:txBody>
          <a:bodyPr vert="horz" wrap="square" lIns="0" tIns="2325" rIns="0" bIns="0" rtlCol="0">
            <a:spAutoFit/>
          </a:bodyPr>
          <a:lstStyle/>
          <a:p>
            <a:pPr>
              <a:spcBef>
                <a:spcPts val="19"/>
              </a:spcBef>
            </a:pPr>
            <a:endParaRPr sz="2334">
              <a:latin typeface="Times New Roman"/>
              <a:cs typeface="Times New Roman"/>
            </a:endParaRPr>
          </a:p>
          <a:p>
            <a:pPr marL="428941"/>
            <a:r>
              <a:rPr sz="2197" spc="-5" dirty="0">
                <a:solidFill>
                  <a:srgbClr val="0000FF"/>
                </a:solidFill>
                <a:latin typeface="Arial"/>
                <a:cs typeface="Arial"/>
              </a:rPr>
              <a:t>Cache</a:t>
            </a:r>
            <a:endParaRPr sz="2197">
              <a:latin typeface="Arial"/>
              <a:cs typeface="Arial"/>
            </a:endParaRPr>
          </a:p>
        </p:txBody>
      </p:sp>
      <p:sp>
        <p:nvSpPr>
          <p:cNvPr id="5" name="object 5"/>
          <p:cNvSpPr txBox="1"/>
          <p:nvPr/>
        </p:nvSpPr>
        <p:spPr>
          <a:xfrm>
            <a:off x="7271514" y="1451448"/>
            <a:ext cx="2371250" cy="1394741"/>
          </a:xfrm>
          <a:prstGeom prst="rect">
            <a:avLst/>
          </a:prstGeom>
          <a:solidFill>
            <a:srgbClr val="04AC00"/>
          </a:solidFill>
          <a:ln w="12700">
            <a:solidFill>
              <a:srgbClr val="000000"/>
            </a:solidFill>
          </a:ln>
        </p:spPr>
        <p:txBody>
          <a:bodyPr vert="horz" wrap="square" lIns="0" tIns="0" rIns="0" bIns="0" rtlCol="0">
            <a:spAutoFit/>
          </a:bodyPr>
          <a:lstStyle/>
          <a:p>
            <a:pPr>
              <a:lnSpc>
                <a:spcPct val="100000"/>
              </a:lnSpc>
            </a:pPr>
            <a:endParaRPr sz="2472">
              <a:latin typeface="Times New Roman"/>
              <a:cs typeface="Times New Roman"/>
            </a:endParaRPr>
          </a:p>
          <a:p>
            <a:pPr>
              <a:lnSpc>
                <a:spcPct val="100000"/>
              </a:lnSpc>
            </a:pPr>
            <a:endParaRPr sz="2472">
              <a:latin typeface="Times New Roman"/>
              <a:cs typeface="Times New Roman"/>
            </a:endParaRPr>
          </a:p>
          <a:p>
            <a:pPr>
              <a:spcBef>
                <a:spcPts val="27"/>
              </a:spcBef>
            </a:pPr>
            <a:endParaRPr sz="1922">
              <a:latin typeface="Times New Roman"/>
              <a:cs typeface="Times New Roman"/>
            </a:endParaRPr>
          </a:p>
          <a:p>
            <a:pPr marL="334202"/>
            <a:r>
              <a:rPr sz="2197" dirty="0">
                <a:solidFill>
                  <a:srgbClr val="0000FF"/>
                </a:solidFill>
                <a:latin typeface="Arial"/>
                <a:cs typeface="Arial"/>
              </a:rPr>
              <a:t>Main</a:t>
            </a:r>
            <a:r>
              <a:rPr sz="2197" spc="-78" dirty="0">
                <a:solidFill>
                  <a:srgbClr val="0000FF"/>
                </a:solidFill>
                <a:latin typeface="Arial"/>
                <a:cs typeface="Arial"/>
              </a:rPr>
              <a:t> </a:t>
            </a:r>
            <a:r>
              <a:rPr sz="2197" dirty="0">
                <a:solidFill>
                  <a:srgbClr val="0000FF"/>
                </a:solidFill>
                <a:latin typeface="Arial"/>
                <a:cs typeface="Arial"/>
              </a:rPr>
              <a:t>Memory</a:t>
            </a:r>
            <a:endParaRPr sz="2197">
              <a:latin typeface="Arial"/>
              <a:cs typeface="Arial"/>
            </a:endParaRPr>
          </a:p>
        </p:txBody>
      </p:sp>
      <p:sp>
        <p:nvSpPr>
          <p:cNvPr id="6" name="object 6"/>
          <p:cNvSpPr/>
          <p:nvPr/>
        </p:nvSpPr>
        <p:spPr>
          <a:xfrm>
            <a:off x="3923748" y="2375537"/>
            <a:ext cx="906655" cy="105195"/>
          </a:xfrm>
          <a:custGeom>
            <a:avLst/>
            <a:gdLst/>
            <a:ahLst/>
            <a:cxnLst/>
            <a:rect l="l" t="t" r="r" b="b"/>
            <a:pathLst>
              <a:path w="990600" h="114935">
                <a:moveTo>
                  <a:pt x="876300" y="76323"/>
                </a:moveTo>
                <a:lnTo>
                  <a:pt x="876300" y="114426"/>
                </a:lnTo>
                <a:lnTo>
                  <a:pt x="952500" y="76326"/>
                </a:lnTo>
                <a:lnTo>
                  <a:pt x="876300" y="76323"/>
                </a:lnTo>
                <a:close/>
              </a:path>
              <a:path w="990600" h="114935">
                <a:moveTo>
                  <a:pt x="114300" y="0"/>
                </a:moveTo>
                <a:lnTo>
                  <a:pt x="0" y="57150"/>
                </a:lnTo>
                <a:lnTo>
                  <a:pt x="114300" y="114300"/>
                </a:lnTo>
                <a:lnTo>
                  <a:pt x="114300" y="76203"/>
                </a:lnTo>
                <a:lnTo>
                  <a:pt x="95250" y="76200"/>
                </a:lnTo>
                <a:lnTo>
                  <a:pt x="95250" y="38100"/>
                </a:lnTo>
                <a:lnTo>
                  <a:pt x="114300" y="38100"/>
                </a:lnTo>
                <a:lnTo>
                  <a:pt x="114300" y="0"/>
                </a:lnTo>
                <a:close/>
              </a:path>
              <a:path w="990600" h="114935">
                <a:moveTo>
                  <a:pt x="876300" y="38223"/>
                </a:moveTo>
                <a:lnTo>
                  <a:pt x="876300" y="76323"/>
                </a:lnTo>
                <a:lnTo>
                  <a:pt x="895350" y="76326"/>
                </a:lnTo>
                <a:lnTo>
                  <a:pt x="895350" y="38226"/>
                </a:lnTo>
                <a:lnTo>
                  <a:pt x="876300" y="38223"/>
                </a:lnTo>
                <a:close/>
              </a:path>
              <a:path w="990600" h="114935">
                <a:moveTo>
                  <a:pt x="876300" y="126"/>
                </a:moveTo>
                <a:lnTo>
                  <a:pt x="876300" y="38223"/>
                </a:lnTo>
                <a:lnTo>
                  <a:pt x="895350" y="38226"/>
                </a:lnTo>
                <a:lnTo>
                  <a:pt x="895350" y="76326"/>
                </a:lnTo>
                <a:lnTo>
                  <a:pt x="952506" y="76323"/>
                </a:lnTo>
                <a:lnTo>
                  <a:pt x="990600" y="57276"/>
                </a:lnTo>
                <a:lnTo>
                  <a:pt x="876300" y="126"/>
                </a:lnTo>
                <a:close/>
              </a:path>
              <a:path w="990600" h="114935">
                <a:moveTo>
                  <a:pt x="114300" y="38103"/>
                </a:moveTo>
                <a:lnTo>
                  <a:pt x="114300" y="76203"/>
                </a:lnTo>
                <a:lnTo>
                  <a:pt x="876300" y="76323"/>
                </a:lnTo>
                <a:lnTo>
                  <a:pt x="876300" y="38223"/>
                </a:lnTo>
                <a:lnTo>
                  <a:pt x="114300" y="38103"/>
                </a:lnTo>
                <a:close/>
              </a:path>
              <a:path w="990600" h="114935">
                <a:moveTo>
                  <a:pt x="95250" y="38100"/>
                </a:moveTo>
                <a:lnTo>
                  <a:pt x="95250" y="76200"/>
                </a:lnTo>
                <a:lnTo>
                  <a:pt x="114300" y="76203"/>
                </a:lnTo>
                <a:lnTo>
                  <a:pt x="114300" y="38103"/>
                </a:lnTo>
                <a:lnTo>
                  <a:pt x="95250" y="38100"/>
                </a:lnTo>
                <a:close/>
              </a:path>
              <a:path w="990600" h="114935">
                <a:moveTo>
                  <a:pt x="114300" y="38100"/>
                </a:moveTo>
                <a:lnTo>
                  <a:pt x="95250" y="38100"/>
                </a:lnTo>
                <a:lnTo>
                  <a:pt x="114300" y="38103"/>
                </a:lnTo>
                <a:close/>
              </a:path>
            </a:pathLst>
          </a:custGeom>
          <a:solidFill>
            <a:srgbClr val="000000"/>
          </a:solidFill>
        </p:spPr>
        <p:txBody>
          <a:bodyPr wrap="square" lIns="0" tIns="0" rIns="0" bIns="0" rtlCol="0"/>
          <a:lstStyle/>
          <a:p>
            <a:endParaRPr sz="1647"/>
          </a:p>
        </p:txBody>
      </p:sp>
      <p:sp>
        <p:nvSpPr>
          <p:cNvPr id="7" name="object 7"/>
          <p:cNvSpPr/>
          <p:nvPr/>
        </p:nvSpPr>
        <p:spPr>
          <a:xfrm>
            <a:off x="7156463" y="3420922"/>
            <a:ext cx="767169" cy="104614"/>
          </a:xfrm>
          <a:custGeom>
            <a:avLst/>
            <a:gdLst/>
            <a:ahLst/>
            <a:cxnLst/>
            <a:rect l="l" t="t" r="r" b="b"/>
            <a:pathLst>
              <a:path w="838200" h="114300">
                <a:moveTo>
                  <a:pt x="723900" y="76196"/>
                </a:moveTo>
                <a:lnTo>
                  <a:pt x="723900" y="114300"/>
                </a:lnTo>
                <a:lnTo>
                  <a:pt x="800100" y="76200"/>
                </a:lnTo>
                <a:lnTo>
                  <a:pt x="723900" y="76196"/>
                </a:lnTo>
                <a:close/>
              </a:path>
              <a:path w="838200" h="114300">
                <a:moveTo>
                  <a:pt x="723900" y="38096"/>
                </a:moveTo>
                <a:lnTo>
                  <a:pt x="723900" y="76196"/>
                </a:lnTo>
                <a:lnTo>
                  <a:pt x="742950" y="76200"/>
                </a:lnTo>
                <a:lnTo>
                  <a:pt x="742950" y="38100"/>
                </a:lnTo>
                <a:lnTo>
                  <a:pt x="723900" y="38096"/>
                </a:lnTo>
                <a:close/>
              </a:path>
              <a:path w="838200" h="114300">
                <a:moveTo>
                  <a:pt x="723900" y="0"/>
                </a:moveTo>
                <a:lnTo>
                  <a:pt x="723900" y="38096"/>
                </a:lnTo>
                <a:lnTo>
                  <a:pt x="742950" y="38100"/>
                </a:lnTo>
                <a:lnTo>
                  <a:pt x="742950" y="76200"/>
                </a:lnTo>
                <a:lnTo>
                  <a:pt x="800106" y="76196"/>
                </a:lnTo>
                <a:lnTo>
                  <a:pt x="838200" y="57150"/>
                </a:lnTo>
                <a:lnTo>
                  <a:pt x="723900" y="0"/>
                </a:lnTo>
                <a:close/>
              </a:path>
              <a:path w="838200" h="114300">
                <a:moveTo>
                  <a:pt x="0" y="37973"/>
                </a:moveTo>
                <a:lnTo>
                  <a:pt x="0" y="76073"/>
                </a:lnTo>
                <a:lnTo>
                  <a:pt x="723900" y="76196"/>
                </a:lnTo>
                <a:lnTo>
                  <a:pt x="723900" y="38096"/>
                </a:lnTo>
                <a:lnTo>
                  <a:pt x="0" y="37973"/>
                </a:lnTo>
                <a:close/>
              </a:path>
            </a:pathLst>
          </a:custGeom>
          <a:solidFill>
            <a:srgbClr val="000000"/>
          </a:solidFill>
        </p:spPr>
        <p:txBody>
          <a:bodyPr wrap="square" lIns="0" tIns="0" rIns="0" bIns="0" rtlCol="0"/>
          <a:lstStyle/>
          <a:p>
            <a:endParaRPr sz="1647"/>
          </a:p>
        </p:txBody>
      </p:sp>
      <p:sp>
        <p:nvSpPr>
          <p:cNvPr id="8" name="object 8"/>
          <p:cNvSpPr/>
          <p:nvPr/>
        </p:nvSpPr>
        <p:spPr>
          <a:xfrm>
            <a:off x="4342322" y="2427961"/>
            <a:ext cx="0" cy="1046140"/>
          </a:xfrm>
          <a:custGeom>
            <a:avLst/>
            <a:gdLst/>
            <a:ahLst/>
            <a:cxnLst/>
            <a:rect l="l" t="t" r="r" b="b"/>
            <a:pathLst>
              <a:path h="1143000">
                <a:moveTo>
                  <a:pt x="0" y="0"/>
                </a:moveTo>
                <a:lnTo>
                  <a:pt x="0" y="1143000"/>
                </a:lnTo>
              </a:path>
            </a:pathLst>
          </a:custGeom>
          <a:ln w="38100">
            <a:solidFill>
              <a:srgbClr val="000000"/>
            </a:solidFill>
          </a:ln>
        </p:spPr>
        <p:txBody>
          <a:bodyPr wrap="square" lIns="0" tIns="0" rIns="0" bIns="0" rtlCol="0"/>
          <a:lstStyle/>
          <a:p>
            <a:endParaRPr sz="1647"/>
          </a:p>
        </p:txBody>
      </p:sp>
      <p:sp>
        <p:nvSpPr>
          <p:cNvPr id="9" name="object 9"/>
          <p:cNvSpPr/>
          <p:nvPr/>
        </p:nvSpPr>
        <p:spPr>
          <a:xfrm>
            <a:off x="4342203" y="3421794"/>
            <a:ext cx="488199" cy="104614"/>
          </a:xfrm>
          <a:custGeom>
            <a:avLst/>
            <a:gdLst/>
            <a:ahLst/>
            <a:cxnLst/>
            <a:rect l="l" t="t" r="r" b="b"/>
            <a:pathLst>
              <a:path w="533400" h="114300">
                <a:moveTo>
                  <a:pt x="419100" y="76194"/>
                </a:moveTo>
                <a:lnTo>
                  <a:pt x="419100" y="114300"/>
                </a:lnTo>
                <a:lnTo>
                  <a:pt x="495300" y="76200"/>
                </a:lnTo>
                <a:lnTo>
                  <a:pt x="419100" y="76194"/>
                </a:lnTo>
                <a:close/>
              </a:path>
              <a:path w="533400" h="114300">
                <a:moveTo>
                  <a:pt x="419100" y="38094"/>
                </a:moveTo>
                <a:lnTo>
                  <a:pt x="419100" y="76194"/>
                </a:lnTo>
                <a:lnTo>
                  <a:pt x="438150" y="76200"/>
                </a:lnTo>
                <a:lnTo>
                  <a:pt x="438150" y="38100"/>
                </a:lnTo>
                <a:lnTo>
                  <a:pt x="419100" y="38094"/>
                </a:lnTo>
                <a:close/>
              </a:path>
              <a:path w="533400" h="114300">
                <a:moveTo>
                  <a:pt x="419100" y="0"/>
                </a:moveTo>
                <a:lnTo>
                  <a:pt x="419100" y="38094"/>
                </a:lnTo>
                <a:lnTo>
                  <a:pt x="438150" y="38100"/>
                </a:lnTo>
                <a:lnTo>
                  <a:pt x="438150" y="76200"/>
                </a:lnTo>
                <a:lnTo>
                  <a:pt x="495311" y="76194"/>
                </a:lnTo>
                <a:lnTo>
                  <a:pt x="533400" y="57150"/>
                </a:lnTo>
                <a:lnTo>
                  <a:pt x="419100" y="0"/>
                </a:lnTo>
                <a:close/>
              </a:path>
              <a:path w="533400" h="114300">
                <a:moveTo>
                  <a:pt x="0" y="37973"/>
                </a:moveTo>
                <a:lnTo>
                  <a:pt x="0" y="76073"/>
                </a:lnTo>
                <a:lnTo>
                  <a:pt x="419100" y="76194"/>
                </a:lnTo>
                <a:lnTo>
                  <a:pt x="419100" y="38094"/>
                </a:lnTo>
                <a:lnTo>
                  <a:pt x="0" y="37973"/>
                </a:lnTo>
                <a:close/>
              </a:path>
            </a:pathLst>
          </a:custGeom>
          <a:solidFill>
            <a:srgbClr val="000000"/>
          </a:solidFill>
        </p:spPr>
        <p:txBody>
          <a:bodyPr wrap="square" lIns="0" tIns="0" rIns="0" bIns="0" rtlCol="0"/>
          <a:lstStyle/>
          <a:p>
            <a:endParaRPr sz="1647"/>
          </a:p>
        </p:txBody>
      </p:sp>
      <p:sp>
        <p:nvSpPr>
          <p:cNvPr id="10" name="object 10"/>
          <p:cNvSpPr/>
          <p:nvPr/>
        </p:nvSpPr>
        <p:spPr>
          <a:xfrm>
            <a:off x="6504226" y="2253605"/>
            <a:ext cx="767169" cy="209228"/>
          </a:xfrm>
          <a:custGeom>
            <a:avLst/>
            <a:gdLst/>
            <a:ahLst/>
            <a:cxnLst/>
            <a:rect l="l" t="t" r="r" b="b"/>
            <a:pathLst>
              <a:path w="838200" h="228600">
                <a:moveTo>
                  <a:pt x="228600" y="0"/>
                </a:moveTo>
                <a:lnTo>
                  <a:pt x="0" y="114173"/>
                </a:lnTo>
                <a:lnTo>
                  <a:pt x="228600" y="228600"/>
                </a:lnTo>
                <a:lnTo>
                  <a:pt x="228600" y="152400"/>
                </a:lnTo>
                <a:lnTo>
                  <a:pt x="190500" y="152400"/>
                </a:lnTo>
                <a:lnTo>
                  <a:pt x="190500" y="76200"/>
                </a:lnTo>
                <a:lnTo>
                  <a:pt x="228600" y="76200"/>
                </a:lnTo>
                <a:lnTo>
                  <a:pt x="228600" y="0"/>
                </a:lnTo>
                <a:close/>
              </a:path>
              <a:path w="838200" h="228600">
                <a:moveTo>
                  <a:pt x="228600" y="76200"/>
                </a:moveTo>
                <a:lnTo>
                  <a:pt x="190500" y="76200"/>
                </a:lnTo>
                <a:lnTo>
                  <a:pt x="190500" y="152400"/>
                </a:lnTo>
                <a:lnTo>
                  <a:pt x="228600" y="152400"/>
                </a:lnTo>
                <a:lnTo>
                  <a:pt x="228600" y="76200"/>
                </a:lnTo>
                <a:close/>
              </a:path>
              <a:path w="838200" h="228600">
                <a:moveTo>
                  <a:pt x="838200" y="76200"/>
                </a:moveTo>
                <a:lnTo>
                  <a:pt x="228600" y="76200"/>
                </a:lnTo>
                <a:lnTo>
                  <a:pt x="228600" y="152400"/>
                </a:lnTo>
                <a:lnTo>
                  <a:pt x="838200" y="152400"/>
                </a:lnTo>
                <a:lnTo>
                  <a:pt x="838200" y="76200"/>
                </a:lnTo>
                <a:close/>
              </a:path>
            </a:pathLst>
          </a:custGeom>
          <a:solidFill>
            <a:srgbClr val="000000"/>
          </a:solidFill>
        </p:spPr>
        <p:txBody>
          <a:bodyPr wrap="square" lIns="0" tIns="0" rIns="0" bIns="0" rtlCol="0"/>
          <a:lstStyle/>
          <a:p>
            <a:endParaRPr sz="1647"/>
          </a:p>
        </p:txBody>
      </p:sp>
      <p:graphicFrame>
        <p:nvGraphicFramePr>
          <p:cNvPr id="11" name="object 11"/>
          <p:cNvGraphicFramePr>
            <a:graphicFrameLocks noGrp="1"/>
          </p:cNvGraphicFramePr>
          <p:nvPr/>
        </p:nvGraphicFramePr>
        <p:xfrm>
          <a:off x="4824704" y="3259061"/>
          <a:ext cx="2789116" cy="532950"/>
        </p:xfrm>
        <a:graphic>
          <a:graphicData uri="http://schemas.openxmlformats.org/drawingml/2006/table">
            <a:tbl>
              <a:tblPr firstRow="1" bandRow="1">
                <a:tableStyleId>{2D5ABB26-0587-4C30-8999-92F81FD0307C}</a:tableStyleId>
              </a:tblPr>
              <a:tblGrid>
                <a:gridCol w="697279">
                  <a:extLst>
                    <a:ext uri="{9D8B030D-6E8A-4147-A177-3AD203B41FA5}">
                      <a16:colId xmlns:a16="http://schemas.microsoft.com/office/drawing/2014/main" val="20000"/>
                    </a:ext>
                  </a:extLst>
                </a:gridCol>
                <a:gridCol w="697279">
                  <a:extLst>
                    <a:ext uri="{9D8B030D-6E8A-4147-A177-3AD203B41FA5}">
                      <a16:colId xmlns:a16="http://schemas.microsoft.com/office/drawing/2014/main" val="20001"/>
                    </a:ext>
                  </a:extLst>
                </a:gridCol>
                <a:gridCol w="697279">
                  <a:extLst>
                    <a:ext uri="{9D8B030D-6E8A-4147-A177-3AD203B41FA5}">
                      <a16:colId xmlns:a16="http://schemas.microsoft.com/office/drawing/2014/main" val="20002"/>
                    </a:ext>
                  </a:extLst>
                </a:gridCol>
                <a:gridCol w="697279">
                  <a:extLst>
                    <a:ext uri="{9D8B030D-6E8A-4147-A177-3AD203B41FA5}">
                      <a16:colId xmlns:a16="http://schemas.microsoft.com/office/drawing/2014/main" val="20003"/>
                    </a:ext>
                  </a:extLst>
                </a:gridCol>
              </a:tblGrid>
              <a:tr h="532950">
                <a:tc>
                  <a:txBody>
                    <a:bodyPr/>
                    <a:lstStyle/>
                    <a:p>
                      <a:endParaRPr sz="21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265"/>
                        </a:spcBef>
                      </a:pPr>
                      <a:r>
                        <a:rPr sz="1700" b="1" spc="-35" dirty="0">
                          <a:solidFill>
                            <a:srgbClr val="FB0028"/>
                          </a:solidFill>
                          <a:latin typeface="Arial"/>
                          <a:cs typeface="Arial"/>
                        </a:rPr>
                        <a:t>W</a:t>
                      </a:r>
                      <a:r>
                        <a:rPr sz="1700" b="1" dirty="0">
                          <a:solidFill>
                            <a:srgbClr val="FB0028"/>
                          </a:solidFill>
                          <a:latin typeface="Arial"/>
                          <a:cs typeface="Arial"/>
                        </a:rPr>
                        <a:t>rite</a:t>
                      </a:r>
                      <a:endParaRPr sz="1700" dirty="0">
                        <a:latin typeface="Arial"/>
                        <a:cs typeface="Arial"/>
                      </a:endParaRPr>
                    </a:p>
                  </a:txBody>
                  <a:tcPr marL="0" marR="0" marT="3080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530">
                        <a:lnSpc>
                          <a:spcPct val="100000"/>
                        </a:lnSpc>
                        <a:spcBef>
                          <a:spcPts val="265"/>
                        </a:spcBef>
                      </a:pPr>
                      <a:r>
                        <a:rPr sz="1700" b="1" dirty="0">
                          <a:solidFill>
                            <a:srgbClr val="FB0028"/>
                          </a:solidFill>
                          <a:latin typeface="Arial"/>
                          <a:cs typeface="Arial"/>
                        </a:rPr>
                        <a:t>Buf</a:t>
                      </a:r>
                      <a:endParaRPr sz="1700" dirty="0">
                        <a:latin typeface="Arial"/>
                        <a:cs typeface="Arial"/>
                      </a:endParaRPr>
                    </a:p>
                  </a:txBody>
                  <a:tcPr marL="0" marR="0" marT="3080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530">
                        <a:lnSpc>
                          <a:spcPct val="100000"/>
                        </a:lnSpc>
                        <a:spcBef>
                          <a:spcPts val="265"/>
                        </a:spcBef>
                      </a:pPr>
                      <a:r>
                        <a:rPr sz="1700" b="1" spc="-5" dirty="0">
                          <a:solidFill>
                            <a:srgbClr val="FB0028"/>
                          </a:solidFill>
                          <a:latin typeface="Arial"/>
                          <a:cs typeface="Arial"/>
                        </a:rPr>
                        <a:t>er</a:t>
                      </a:r>
                      <a:endParaRPr sz="1700" dirty="0">
                        <a:latin typeface="Arial"/>
                        <a:cs typeface="Arial"/>
                      </a:endParaRPr>
                    </a:p>
                  </a:txBody>
                  <a:tcPr marL="0" marR="0" marT="3080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2" name="object 12"/>
          <p:cNvSpPr txBox="1"/>
          <p:nvPr/>
        </p:nvSpPr>
        <p:spPr>
          <a:xfrm>
            <a:off x="6668384" y="3318713"/>
            <a:ext cx="177800" cy="253467"/>
          </a:xfrm>
          <a:prstGeom prst="rect">
            <a:avLst/>
          </a:prstGeom>
        </p:spPr>
        <p:txBody>
          <a:bodyPr vert="horz" wrap="square" lIns="0" tIns="0" rIns="0" bIns="0" rtlCol="0">
            <a:spAutoFit/>
          </a:bodyPr>
          <a:lstStyle/>
          <a:p>
            <a:pPr marL="11625"/>
            <a:r>
              <a:rPr sz="1647" b="1" dirty="0">
                <a:solidFill>
                  <a:srgbClr val="FB0028"/>
                </a:solidFill>
                <a:latin typeface="Arial"/>
                <a:cs typeface="Arial"/>
              </a:rPr>
              <a:t>f</a:t>
            </a:r>
            <a:endParaRPr sz="1647" dirty="0">
              <a:latin typeface="Arial"/>
              <a:cs typeface="Arial"/>
            </a:endParaRPr>
          </a:p>
        </p:txBody>
      </p:sp>
      <p:sp>
        <p:nvSpPr>
          <p:cNvPr id="13" name="object 13"/>
          <p:cNvSpPr txBox="1"/>
          <p:nvPr/>
        </p:nvSpPr>
        <p:spPr>
          <a:xfrm>
            <a:off x="2543124" y="3931148"/>
            <a:ext cx="6219875" cy="676211"/>
          </a:xfrm>
          <a:prstGeom prst="rect">
            <a:avLst/>
          </a:prstGeom>
        </p:spPr>
        <p:txBody>
          <a:bodyPr vert="horz" wrap="square" lIns="0" tIns="0" rIns="0" bIns="0" rtlCol="0">
            <a:spAutoFit/>
          </a:bodyPr>
          <a:lstStyle/>
          <a:p>
            <a:pPr marL="1176391"/>
            <a:r>
              <a:rPr sz="2197" spc="-9" dirty="0">
                <a:solidFill>
                  <a:srgbClr val="0000FF"/>
                </a:solidFill>
                <a:latin typeface="Arial"/>
                <a:cs typeface="Arial"/>
              </a:rPr>
              <a:t>Write </a:t>
            </a:r>
            <a:r>
              <a:rPr sz="2197" spc="-5" dirty="0">
                <a:solidFill>
                  <a:srgbClr val="0000FF"/>
                </a:solidFill>
                <a:latin typeface="Arial"/>
                <a:cs typeface="Arial"/>
              </a:rPr>
              <a:t>Through</a:t>
            </a:r>
            <a:r>
              <a:rPr sz="2197" spc="-60" dirty="0">
                <a:solidFill>
                  <a:srgbClr val="0000FF"/>
                </a:solidFill>
                <a:latin typeface="Arial"/>
                <a:cs typeface="Arial"/>
              </a:rPr>
              <a:t> </a:t>
            </a:r>
            <a:r>
              <a:rPr sz="2197" spc="-5" dirty="0">
                <a:solidFill>
                  <a:srgbClr val="0000FF"/>
                </a:solidFill>
                <a:latin typeface="宋体"/>
                <a:cs typeface="宋体"/>
              </a:rPr>
              <a:t>模式的</a:t>
            </a:r>
            <a:r>
              <a:rPr sz="2197" spc="-5" dirty="0">
                <a:solidFill>
                  <a:srgbClr val="0000FF"/>
                </a:solidFill>
                <a:latin typeface="Arial"/>
                <a:cs typeface="Arial"/>
              </a:rPr>
              <a:t>Cache</a:t>
            </a:r>
            <a:r>
              <a:rPr sz="2197" spc="-5" dirty="0">
                <a:solidFill>
                  <a:srgbClr val="0000FF"/>
                </a:solidFill>
                <a:latin typeface="宋体"/>
                <a:cs typeface="宋体"/>
              </a:rPr>
              <a:t>结构</a:t>
            </a:r>
            <a:endParaRPr sz="2197" dirty="0">
              <a:latin typeface="宋体"/>
              <a:cs typeface="宋体"/>
            </a:endParaRPr>
          </a:p>
          <a:p>
            <a:pPr marL="309790" indent="-298166">
              <a:buClr>
                <a:srgbClr val="FB0028"/>
              </a:buClr>
              <a:buFont typeface="Wingdings"/>
              <a:buChar char=""/>
              <a:tabLst>
                <a:tab pos="310371" algn="l"/>
              </a:tabLst>
            </a:pPr>
            <a:r>
              <a:rPr sz="2197" b="1" spc="-9" dirty="0" err="1">
                <a:latin typeface="宋体"/>
                <a:cs typeface="宋体"/>
              </a:rPr>
              <a:t>一般</a:t>
            </a:r>
            <a:r>
              <a:rPr sz="2197" b="1" spc="-9" dirty="0" err="1">
                <a:latin typeface="Arial"/>
                <a:cs typeface="Arial"/>
              </a:rPr>
              <a:t>Write</a:t>
            </a:r>
            <a:r>
              <a:rPr sz="2197" b="1" spc="-9" dirty="0">
                <a:latin typeface="Arial"/>
                <a:cs typeface="Arial"/>
              </a:rPr>
              <a:t> </a:t>
            </a:r>
            <a:r>
              <a:rPr sz="2197" b="1" spc="-5" dirty="0">
                <a:latin typeface="Arial"/>
                <a:cs typeface="Arial"/>
              </a:rPr>
              <a:t>Buffer</a:t>
            </a:r>
            <a:r>
              <a:rPr sz="2197" b="1" spc="-33" dirty="0">
                <a:latin typeface="Arial"/>
                <a:cs typeface="Arial"/>
              </a:rPr>
              <a:t> </a:t>
            </a:r>
            <a:r>
              <a:rPr sz="2197" b="1" dirty="0">
                <a:latin typeface="宋体"/>
                <a:cs typeface="宋体"/>
              </a:rPr>
              <a:t>是</a:t>
            </a:r>
            <a:r>
              <a:rPr sz="2197" b="1" dirty="0">
                <a:latin typeface="Arial"/>
                <a:cs typeface="Arial"/>
              </a:rPr>
              <a:t>FIFO</a:t>
            </a:r>
            <a:endParaRPr sz="2197" dirty="0">
              <a:latin typeface="Arial"/>
              <a:cs typeface="Arial"/>
            </a:endParaRPr>
          </a:p>
        </p:txBody>
      </p:sp>
      <p:sp>
        <p:nvSpPr>
          <p:cNvPr id="14" name="矩形 13">
            <a:extLst>
              <a:ext uri="{FF2B5EF4-FFF2-40B4-BE49-F238E27FC236}">
                <a16:creationId xmlns:a16="http://schemas.microsoft.com/office/drawing/2014/main" id="{0E24D0FC-B521-48EF-AD31-6C006BCEB440}"/>
              </a:ext>
            </a:extLst>
          </p:cNvPr>
          <p:cNvSpPr/>
          <p:nvPr/>
        </p:nvSpPr>
        <p:spPr>
          <a:xfrm>
            <a:off x="1677839" y="5012099"/>
            <a:ext cx="7543467" cy="1569660"/>
          </a:xfrm>
          <a:prstGeom prst="rect">
            <a:avLst/>
          </a:prstGeom>
        </p:spPr>
        <p:txBody>
          <a:bodyPr wrap="square">
            <a:spAutoFit/>
          </a:bodyPr>
          <a:lstStyle/>
          <a:p>
            <a:pPr marL="12700" algn="just">
              <a:lnSpc>
                <a:spcPct val="100000"/>
              </a:lnSpc>
            </a:pPr>
            <a:r>
              <a:rPr lang="zh-CN" altLang="en-US" sz="2400" b="1" spc="-5" dirty="0">
                <a:solidFill>
                  <a:srgbClr val="053CE8"/>
                </a:solidFill>
                <a:latin typeface="宋体"/>
                <a:cs typeface="宋体"/>
              </a:rPr>
              <a:t>在</a:t>
            </a:r>
            <a:r>
              <a:rPr lang="en-US" altLang="zh-CN" sz="2400" b="1" spc="-5" dirty="0">
                <a:solidFill>
                  <a:srgbClr val="053CE8"/>
                </a:solidFill>
                <a:latin typeface="Arial"/>
                <a:cs typeface="Arial"/>
              </a:rPr>
              <a:t>Cache</a:t>
            </a:r>
            <a:r>
              <a:rPr lang="zh-CN" altLang="en-US" sz="2400" b="1" spc="-5" dirty="0">
                <a:solidFill>
                  <a:srgbClr val="053CE8"/>
                </a:solidFill>
                <a:latin typeface="宋体"/>
                <a:cs typeface="宋体"/>
              </a:rPr>
              <a:t>和存储器之间需要一个写缓冲器</a:t>
            </a:r>
            <a:endParaRPr lang="zh-CN" altLang="en-US" sz="2400" dirty="0">
              <a:latin typeface="宋体"/>
              <a:cs typeface="宋体"/>
            </a:endParaRPr>
          </a:p>
          <a:p>
            <a:pPr marL="698500" indent="-190500" algn="just">
              <a:lnSpc>
                <a:spcPct val="100000"/>
              </a:lnSpc>
              <a:buFont typeface="Arial"/>
              <a:buChar char="•"/>
              <a:tabLst>
                <a:tab pos="699135" algn="l"/>
              </a:tabLst>
            </a:pPr>
            <a:r>
              <a:rPr lang="zh-CN" altLang="en-US" sz="2400" b="1" spc="-5" dirty="0">
                <a:solidFill>
                  <a:srgbClr val="053CE8"/>
                </a:solidFill>
                <a:latin typeface="宋体"/>
                <a:cs typeface="宋体"/>
              </a:rPr>
              <a:t>处理器：将数据写入</a:t>
            </a:r>
            <a:r>
              <a:rPr lang="en-US" altLang="zh-CN" sz="2400" b="1" spc="-5" dirty="0">
                <a:solidFill>
                  <a:srgbClr val="053CE8"/>
                </a:solidFill>
                <a:latin typeface="Arial"/>
                <a:cs typeface="Arial"/>
              </a:rPr>
              <a:t>cache</a:t>
            </a:r>
            <a:r>
              <a:rPr lang="zh-CN" altLang="en-US" sz="2400" b="1" spc="-5" dirty="0">
                <a:solidFill>
                  <a:srgbClr val="053CE8"/>
                </a:solidFill>
                <a:latin typeface="宋体"/>
                <a:cs typeface="宋体"/>
              </a:rPr>
              <a:t>和写缓冲器</a:t>
            </a:r>
            <a:endParaRPr lang="zh-CN" altLang="en-US" sz="2400" dirty="0">
              <a:latin typeface="宋体"/>
              <a:cs typeface="宋体"/>
            </a:endParaRPr>
          </a:p>
          <a:p>
            <a:pPr marL="698500" indent="-190500" algn="just">
              <a:lnSpc>
                <a:spcPct val="100000"/>
              </a:lnSpc>
              <a:buFont typeface="Arial"/>
              <a:buChar char="•"/>
              <a:tabLst>
                <a:tab pos="699135" algn="l"/>
              </a:tabLst>
            </a:pPr>
            <a:r>
              <a:rPr lang="zh-CN" altLang="en-US" sz="2400" b="1" dirty="0">
                <a:solidFill>
                  <a:srgbClr val="053CE8"/>
                </a:solidFill>
                <a:latin typeface="宋体"/>
                <a:cs typeface="宋体"/>
              </a:rPr>
              <a:t>存储器控制器：将缓冲器中的内容写入存储器</a:t>
            </a:r>
            <a:endParaRPr lang="zh-CN" altLang="en-US" sz="2400" dirty="0">
              <a:latin typeface="宋体"/>
              <a:cs typeface="宋体"/>
            </a:endParaRPr>
          </a:p>
          <a:p>
            <a:pPr marL="12700" algn="just">
              <a:lnSpc>
                <a:spcPct val="100000"/>
              </a:lnSpc>
            </a:pPr>
            <a:r>
              <a:rPr lang="en-US" altLang="zh-CN" sz="2400" dirty="0">
                <a:solidFill>
                  <a:srgbClr val="053CE8"/>
                </a:solidFill>
                <a:latin typeface="宋体"/>
                <a:cs typeface="宋体"/>
              </a:rPr>
              <a:t>°</a:t>
            </a:r>
            <a:r>
              <a:rPr lang="zh-CN" altLang="en-US" sz="2400" b="1" dirty="0">
                <a:solidFill>
                  <a:srgbClr val="053CE8"/>
                </a:solidFill>
                <a:latin typeface="宋体"/>
                <a:cs typeface="宋体"/>
              </a:rPr>
              <a:t>写缓冲器就像一个先进先出栈（</a:t>
            </a:r>
            <a:r>
              <a:rPr lang="en-US" altLang="zh-CN" sz="2400" b="1" dirty="0">
                <a:solidFill>
                  <a:srgbClr val="053CE8"/>
                </a:solidFill>
                <a:latin typeface="Arial"/>
                <a:cs typeface="Arial"/>
              </a:rPr>
              <a:t>FIFO</a:t>
            </a:r>
            <a:r>
              <a:rPr lang="zh-CN" altLang="en-US" sz="2400" b="1" dirty="0">
                <a:solidFill>
                  <a:srgbClr val="053CE8"/>
                </a:solidFill>
                <a:latin typeface="宋体"/>
                <a:cs typeface="宋体"/>
              </a:rPr>
              <a:t>）：</a:t>
            </a:r>
            <a:endParaRPr lang="zh-CN" altLang="en-US" sz="2400" dirty="0">
              <a:latin typeface="宋体"/>
              <a:cs typeface="宋体"/>
            </a:endParaRPr>
          </a:p>
        </p:txBody>
      </p:sp>
    </p:spTree>
    <p:extLst>
      <p:ext uri="{BB962C8B-B14F-4D97-AF65-F5344CB8AC3E}">
        <p14:creationId xmlns:p14="http://schemas.microsoft.com/office/powerpoint/2010/main" val="48427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4448" y="517758"/>
            <a:ext cx="3560507" cy="488916"/>
          </a:xfrm>
          <a:prstGeom prst="rect">
            <a:avLst/>
          </a:prstGeom>
        </p:spPr>
        <p:txBody>
          <a:bodyPr vert="horz" wrap="square" lIns="0" tIns="0" rIns="0" bIns="0" rtlCol="0" anchor="ctr">
            <a:spAutoFit/>
          </a:bodyPr>
          <a:lstStyle/>
          <a:p>
            <a:pPr marL="11206">
              <a:lnSpc>
                <a:spcPct val="100000"/>
              </a:lnSpc>
            </a:pPr>
            <a:r>
              <a:rPr sz="3200" b="1" dirty="0">
                <a:solidFill>
                  <a:srgbClr val="C00000"/>
                </a:solidFill>
                <a:latin typeface="微软雅黑" panose="020B0503020204020204" pitchFamily="34" charset="-122"/>
                <a:ea typeface="微软雅黑" panose="020B0503020204020204" pitchFamily="34" charset="-122"/>
              </a:rPr>
              <a:t>Wri</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e-Through</a:t>
            </a:r>
          </a:p>
        </p:txBody>
      </p:sp>
      <p:sp>
        <p:nvSpPr>
          <p:cNvPr id="3" name="object 3"/>
          <p:cNvSpPr/>
          <p:nvPr/>
        </p:nvSpPr>
        <p:spPr>
          <a:xfrm>
            <a:off x="3090836" y="1748117"/>
            <a:ext cx="6703105" cy="3976968"/>
          </a:xfrm>
          <a:custGeom>
            <a:avLst/>
            <a:gdLst/>
            <a:ahLst/>
            <a:cxnLst/>
            <a:rect l="l" t="t" r="r" b="b"/>
            <a:pathLst>
              <a:path w="6813550" h="4507230">
                <a:moveTo>
                  <a:pt x="0" y="0"/>
                </a:moveTo>
                <a:lnTo>
                  <a:pt x="6813550" y="0"/>
                </a:lnTo>
                <a:lnTo>
                  <a:pt x="6813550" y="4506912"/>
                </a:lnTo>
                <a:lnTo>
                  <a:pt x="0" y="4506912"/>
                </a:lnTo>
                <a:lnTo>
                  <a:pt x="0" y="0"/>
                </a:lnTo>
                <a:close/>
              </a:path>
            </a:pathLst>
          </a:custGeom>
          <a:solidFill>
            <a:srgbClr val="FFFED5"/>
          </a:solidFill>
        </p:spPr>
        <p:txBody>
          <a:bodyPr wrap="square" lIns="0" tIns="0" rIns="0" bIns="0" rtlCol="0"/>
          <a:lstStyle/>
          <a:p>
            <a:endParaRPr sz="1588"/>
          </a:p>
        </p:txBody>
      </p:sp>
      <p:sp>
        <p:nvSpPr>
          <p:cNvPr id="4" name="object 4"/>
          <p:cNvSpPr/>
          <p:nvPr/>
        </p:nvSpPr>
        <p:spPr>
          <a:xfrm>
            <a:off x="3090837" y="1546501"/>
            <a:ext cx="6568634" cy="4178584"/>
          </a:xfrm>
          <a:custGeom>
            <a:avLst/>
            <a:gdLst/>
            <a:ahLst/>
            <a:cxnLst/>
            <a:rect l="l" t="t" r="r" b="b"/>
            <a:pathLst>
              <a:path w="6813550" h="4507230">
                <a:moveTo>
                  <a:pt x="0" y="0"/>
                </a:moveTo>
                <a:lnTo>
                  <a:pt x="6813549" y="0"/>
                </a:lnTo>
                <a:lnTo>
                  <a:pt x="6813549" y="4506912"/>
                </a:lnTo>
                <a:lnTo>
                  <a:pt x="0" y="4506912"/>
                </a:lnTo>
                <a:lnTo>
                  <a:pt x="0" y="0"/>
                </a:lnTo>
                <a:close/>
              </a:path>
            </a:pathLst>
          </a:custGeom>
          <a:ln w="12699">
            <a:solidFill>
              <a:srgbClr val="000000"/>
            </a:solidFill>
          </a:ln>
        </p:spPr>
        <p:txBody>
          <a:bodyPr wrap="square" lIns="0" tIns="0" rIns="0" bIns="0" rtlCol="0"/>
          <a:lstStyle/>
          <a:p>
            <a:endParaRPr sz="1588"/>
          </a:p>
        </p:txBody>
      </p:sp>
      <p:sp>
        <p:nvSpPr>
          <p:cNvPr id="5" name="object 5"/>
          <p:cNvSpPr txBox="1"/>
          <p:nvPr/>
        </p:nvSpPr>
        <p:spPr>
          <a:xfrm>
            <a:off x="3135660" y="1546501"/>
            <a:ext cx="6254869" cy="864339"/>
          </a:xfrm>
          <a:prstGeom prst="rect">
            <a:avLst/>
          </a:prstGeom>
        </p:spPr>
        <p:txBody>
          <a:bodyPr vert="horz" wrap="square" lIns="0" tIns="0" rIns="0" bIns="0" rtlCol="0">
            <a:spAutoFit/>
          </a:bodyPr>
          <a:lstStyle/>
          <a:p>
            <a:pPr marL="11206" marR="4483">
              <a:lnSpc>
                <a:spcPct val="170800"/>
              </a:lnSpc>
              <a:tabLst>
                <a:tab pos="1276978" algn="l"/>
              </a:tabLst>
            </a:pPr>
            <a:r>
              <a:rPr sz="1765" b="1" dirty="0">
                <a:latin typeface="Arial"/>
                <a:cs typeface="Arial"/>
              </a:rPr>
              <a:t>ON REFERENCE TO Mem[X]: Look for X among </a:t>
            </a:r>
            <a:r>
              <a:rPr lang="en-US" sz="1765" b="1" dirty="0">
                <a:latin typeface="Arial"/>
                <a:cs typeface="Arial"/>
              </a:rPr>
              <a:t>t</a:t>
            </a:r>
            <a:r>
              <a:rPr sz="1765" b="1" dirty="0">
                <a:latin typeface="Arial"/>
                <a:cs typeface="Arial"/>
              </a:rPr>
              <a:t>ags...  HIT:	</a:t>
            </a:r>
            <a:r>
              <a:rPr sz="1765" b="1" i="1" dirty="0">
                <a:latin typeface="Arial"/>
                <a:cs typeface="Arial"/>
              </a:rPr>
              <a:t>X     == TAG[i] , for some cache line i</a:t>
            </a:r>
            <a:endParaRPr sz="1765" dirty="0">
              <a:latin typeface="Arial"/>
              <a:cs typeface="Arial"/>
            </a:endParaRPr>
          </a:p>
        </p:txBody>
      </p:sp>
      <p:sp>
        <p:nvSpPr>
          <p:cNvPr id="6" name="object 6"/>
          <p:cNvSpPr txBox="1"/>
          <p:nvPr/>
        </p:nvSpPr>
        <p:spPr>
          <a:xfrm>
            <a:off x="3358403" y="2700618"/>
            <a:ext cx="846298" cy="461665"/>
          </a:xfrm>
          <a:prstGeom prst="rect">
            <a:avLst/>
          </a:prstGeom>
        </p:spPr>
        <p:txBody>
          <a:bodyPr vert="horz" wrap="square" lIns="0" tIns="0" rIns="0" bIns="0" rtlCol="0">
            <a:spAutoFit/>
          </a:bodyPr>
          <a:lstStyle/>
          <a:p>
            <a:pPr marL="11206" marR="4483">
              <a:lnSpc>
                <a:spcPts val="1765"/>
              </a:lnSpc>
            </a:pPr>
            <a:r>
              <a:rPr sz="1765" b="1" dirty="0">
                <a:latin typeface="Arial"/>
                <a:cs typeface="Arial"/>
              </a:rPr>
              <a:t>READ:  WRITE:</a:t>
            </a:r>
            <a:endParaRPr sz="1765" dirty="0">
              <a:latin typeface="Arial"/>
              <a:cs typeface="Arial"/>
            </a:endParaRPr>
          </a:p>
        </p:txBody>
      </p:sp>
      <p:sp>
        <p:nvSpPr>
          <p:cNvPr id="7" name="object 7"/>
          <p:cNvSpPr txBox="1"/>
          <p:nvPr/>
        </p:nvSpPr>
        <p:spPr>
          <a:xfrm>
            <a:off x="4345895" y="2655795"/>
            <a:ext cx="4522151" cy="487313"/>
          </a:xfrm>
          <a:prstGeom prst="rect">
            <a:avLst/>
          </a:prstGeom>
        </p:spPr>
        <p:txBody>
          <a:bodyPr vert="horz" wrap="square" lIns="0" tIns="0" rIns="0" bIns="0" rtlCol="0">
            <a:spAutoFit/>
          </a:bodyPr>
          <a:lstStyle/>
          <a:p>
            <a:pPr marL="11206">
              <a:lnSpc>
                <a:spcPts val="1941"/>
              </a:lnSpc>
            </a:pPr>
            <a:r>
              <a:rPr sz="1765" b="1" dirty="0">
                <a:latin typeface="Arial"/>
                <a:cs typeface="Arial"/>
              </a:rPr>
              <a:t>re</a:t>
            </a:r>
            <a:r>
              <a:rPr lang="en-US" sz="1765" b="1" dirty="0">
                <a:latin typeface="Arial"/>
                <a:cs typeface="Arial"/>
              </a:rPr>
              <a:t>t</a:t>
            </a:r>
            <a:r>
              <a:rPr sz="1765" b="1" dirty="0">
                <a:latin typeface="Arial"/>
                <a:cs typeface="Arial"/>
              </a:rPr>
              <a:t>urn CACHE[i]</a:t>
            </a:r>
            <a:endParaRPr sz="1765" dirty="0">
              <a:latin typeface="Arial"/>
              <a:cs typeface="Arial"/>
            </a:endParaRPr>
          </a:p>
          <a:p>
            <a:pPr marL="11206">
              <a:lnSpc>
                <a:spcPts val="1941"/>
              </a:lnSpc>
            </a:pPr>
            <a:r>
              <a:rPr sz="1765" b="1" dirty="0">
                <a:latin typeface="Arial"/>
                <a:cs typeface="Arial"/>
              </a:rPr>
              <a:t>change CACHE[i]; </a:t>
            </a:r>
            <a:r>
              <a:rPr sz="1765" b="1" dirty="0">
                <a:solidFill>
                  <a:srgbClr val="CC0000"/>
                </a:solidFill>
                <a:latin typeface="Arial"/>
                <a:cs typeface="Arial"/>
              </a:rPr>
              <a:t>S</a:t>
            </a:r>
            <a:r>
              <a:rPr lang="en-US" sz="1765" b="1" dirty="0">
                <a:solidFill>
                  <a:srgbClr val="CC0000"/>
                </a:solidFill>
                <a:latin typeface="Arial"/>
                <a:cs typeface="Arial"/>
              </a:rPr>
              <a:t>t</a:t>
            </a:r>
            <a:r>
              <a:rPr sz="1765" b="1" dirty="0">
                <a:solidFill>
                  <a:srgbClr val="CC0000"/>
                </a:solidFill>
                <a:latin typeface="Arial"/>
                <a:cs typeface="Arial"/>
              </a:rPr>
              <a:t>ar</a:t>
            </a:r>
            <a:r>
              <a:rPr lang="en-US" sz="1765" b="1" dirty="0">
                <a:solidFill>
                  <a:srgbClr val="CC0000"/>
                </a:solidFill>
                <a:latin typeface="Arial"/>
                <a:cs typeface="Arial"/>
              </a:rPr>
              <a:t>t</a:t>
            </a:r>
            <a:r>
              <a:rPr sz="1765" b="1" dirty="0">
                <a:solidFill>
                  <a:srgbClr val="CC0000"/>
                </a:solidFill>
                <a:latin typeface="Arial"/>
                <a:cs typeface="Arial"/>
              </a:rPr>
              <a:t> Wri</a:t>
            </a:r>
            <a:r>
              <a:rPr lang="en-US" sz="1765" b="1" dirty="0">
                <a:solidFill>
                  <a:srgbClr val="CC0000"/>
                </a:solidFill>
                <a:latin typeface="Arial"/>
                <a:cs typeface="Arial"/>
              </a:rPr>
              <a:t>t</a:t>
            </a:r>
            <a:r>
              <a:rPr sz="1765" b="1" dirty="0">
                <a:solidFill>
                  <a:srgbClr val="CC0000"/>
                </a:solidFill>
                <a:latin typeface="Arial"/>
                <a:cs typeface="Arial"/>
              </a:rPr>
              <a:t>e </a:t>
            </a:r>
            <a:r>
              <a:rPr lang="en-US" sz="1765" b="1" dirty="0">
                <a:solidFill>
                  <a:srgbClr val="CC0000"/>
                </a:solidFill>
                <a:latin typeface="Arial"/>
                <a:cs typeface="Arial"/>
              </a:rPr>
              <a:t>t</a:t>
            </a:r>
            <a:r>
              <a:rPr sz="1765" b="1" dirty="0">
                <a:solidFill>
                  <a:srgbClr val="CC0000"/>
                </a:solidFill>
                <a:latin typeface="Arial"/>
                <a:cs typeface="Arial"/>
              </a:rPr>
              <a:t>o  Mem[X]</a:t>
            </a:r>
            <a:endParaRPr sz="1765" dirty="0">
              <a:latin typeface="Arial"/>
              <a:cs typeface="Arial"/>
            </a:endParaRPr>
          </a:p>
        </p:txBody>
      </p:sp>
      <p:sp>
        <p:nvSpPr>
          <p:cNvPr id="8" name="object 8"/>
          <p:cNvSpPr txBox="1"/>
          <p:nvPr/>
        </p:nvSpPr>
        <p:spPr>
          <a:xfrm>
            <a:off x="3135660" y="3339353"/>
            <a:ext cx="6523811" cy="951286"/>
          </a:xfrm>
          <a:prstGeom prst="rect">
            <a:avLst/>
          </a:prstGeom>
        </p:spPr>
        <p:txBody>
          <a:bodyPr vert="horz" wrap="square" lIns="0" tIns="0" rIns="0" bIns="0" rtlCol="0">
            <a:spAutoFit/>
          </a:bodyPr>
          <a:lstStyle/>
          <a:p>
            <a:pPr marL="11206"/>
            <a:r>
              <a:rPr sz="1765" b="1" dirty="0">
                <a:latin typeface="Arial"/>
                <a:cs typeface="Arial"/>
              </a:rPr>
              <a:t>MISS: </a:t>
            </a:r>
            <a:r>
              <a:rPr sz="1765" b="1" i="1" dirty="0">
                <a:latin typeface="Arial"/>
                <a:cs typeface="Arial"/>
              </a:rPr>
              <a:t>X     not found in TAG of any cache  line</a:t>
            </a:r>
            <a:endParaRPr sz="1765" dirty="0">
              <a:latin typeface="Arial"/>
              <a:cs typeface="Arial"/>
            </a:endParaRPr>
          </a:p>
          <a:p>
            <a:pPr marL="425846">
              <a:lnSpc>
                <a:spcPts val="1941"/>
              </a:lnSpc>
              <a:spcBef>
                <a:spcPts val="1500"/>
              </a:spcBef>
            </a:pPr>
            <a:r>
              <a:rPr sz="1765" b="1" dirty="0">
                <a:latin typeface="Arial"/>
                <a:cs typeface="Arial"/>
              </a:rPr>
              <a:t>REPLACEMENT SELECTION:</a:t>
            </a:r>
            <a:endParaRPr sz="1765" dirty="0">
              <a:latin typeface="Arial"/>
              <a:cs typeface="Arial"/>
            </a:endParaRPr>
          </a:p>
          <a:p>
            <a:pPr marL="818073">
              <a:lnSpc>
                <a:spcPts val="1941"/>
              </a:lnSpc>
            </a:pPr>
            <a:r>
              <a:rPr sz="1765" b="1" dirty="0">
                <a:latin typeface="Arial"/>
                <a:cs typeface="Arial"/>
              </a:rPr>
              <a:t>Selec</a:t>
            </a:r>
            <a:r>
              <a:rPr lang="en-US" sz="1765" b="1" dirty="0">
                <a:latin typeface="Arial"/>
                <a:cs typeface="Arial"/>
              </a:rPr>
              <a:t>t</a:t>
            </a:r>
            <a:r>
              <a:rPr sz="1765" b="1" dirty="0">
                <a:latin typeface="Arial"/>
                <a:cs typeface="Arial"/>
              </a:rPr>
              <a:t> some line k  </a:t>
            </a:r>
            <a:r>
              <a:rPr lang="en-US" sz="1765" b="1" dirty="0">
                <a:latin typeface="Arial"/>
                <a:cs typeface="Arial"/>
              </a:rPr>
              <a:t>t</a:t>
            </a:r>
            <a:r>
              <a:rPr sz="1765" b="1" dirty="0">
                <a:latin typeface="Arial"/>
                <a:cs typeface="Arial"/>
              </a:rPr>
              <a:t>o hold  Mem[X]</a:t>
            </a:r>
            <a:endParaRPr sz="1765" dirty="0">
              <a:latin typeface="Arial"/>
              <a:cs typeface="Arial"/>
            </a:endParaRPr>
          </a:p>
        </p:txBody>
      </p:sp>
      <p:sp>
        <p:nvSpPr>
          <p:cNvPr id="9" name="object 9"/>
          <p:cNvSpPr txBox="1"/>
          <p:nvPr/>
        </p:nvSpPr>
        <p:spPr>
          <a:xfrm>
            <a:off x="3358403" y="4482353"/>
            <a:ext cx="798113" cy="271613"/>
          </a:xfrm>
          <a:prstGeom prst="rect">
            <a:avLst/>
          </a:prstGeom>
        </p:spPr>
        <p:txBody>
          <a:bodyPr vert="horz" wrap="square" lIns="0" tIns="0" rIns="0" bIns="0" rtlCol="0">
            <a:spAutoFit/>
          </a:bodyPr>
          <a:lstStyle/>
          <a:p>
            <a:pPr marL="11206"/>
            <a:r>
              <a:rPr sz="1765" b="1" dirty="0">
                <a:latin typeface="Arial"/>
                <a:cs typeface="Arial"/>
              </a:rPr>
              <a:t>READ:</a:t>
            </a:r>
            <a:endParaRPr sz="1765" dirty="0">
              <a:latin typeface="Arial"/>
              <a:cs typeface="Arial"/>
            </a:endParaRPr>
          </a:p>
        </p:txBody>
      </p:sp>
      <p:sp>
        <p:nvSpPr>
          <p:cNvPr id="10" name="object 10"/>
          <p:cNvSpPr txBox="1"/>
          <p:nvPr/>
        </p:nvSpPr>
        <p:spPr>
          <a:xfrm>
            <a:off x="4345895" y="4482353"/>
            <a:ext cx="4641222" cy="487313"/>
          </a:xfrm>
          <a:prstGeom prst="rect">
            <a:avLst/>
          </a:prstGeom>
        </p:spPr>
        <p:txBody>
          <a:bodyPr vert="horz" wrap="square" lIns="0" tIns="0" rIns="0" bIns="0" rtlCol="0">
            <a:spAutoFit/>
          </a:bodyPr>
          <a:lstStyle/>
          <a:p>
            <a:pPr marL="11206">
              <a:lnSpc>
                <a:spcPts val="1941"/>
              </a:lnSpc>
            </a:pPr>
            <a:r>
              <a:rPr sz="1765" b="1" dirty="0">
                <a:latin typeface="Arial"/>
                <a:cs typeface="Arial"/>
              </a:rPr>
              <a:t>Read Mem[X]</a:t>
            </a:r>
            <a:endParaRPr sz="1765" dirty="0">
              <a:latin typeface="Arial"/>
              <a:cs typeface="Arial"/>
            </a:endParaRPr>
          </a:p>
          <a:p>
            <a:pPr marL="11206">
              <a:lnSpc>
                <a:spcPts val="1941"/>
              </a:lnSpc>
            </a:pPr>
            <a:r>
              <a:rPr sz="1765" b="1" dirty="0">
                <a:latin typeface="Arial"/>
                <a:cs typeface="Arial"/>
              </a:rPr>
              <a:t>Se</a:t>
            </a:r>
            <a:r>
              <a:rPr lang="en-US" sz="1765" b="1" dirty="0">
                <a:latin typeface="Arial"/>
                <a:cs typeface="Arial"/>
              </a:rPr>
              <a:t>t</a:t>
            </a:r>
            <a:r>
              <a:rPr sz="1765" b="1" dirty="0">
                <a:latin typeface="Arial"/>
                <a:cs typeface="Arial"/>
              </a:rPr>
              <a:t> TAG[k] = X,  CACHE[k] = Mem[X]</a:t>
            </a:r>
            <a:endParaRPr sz="1765" dirty="0">
              <a:latin typeface="Arial"/>
              <a:cs typeface="Arial"/>
            </a:endParaRPr>
          </a:p>
        </p:txBody>
      </p:sp>
      <p:sp>
        <p:nvSpPr>
          <p:cNvPr id="11" name="object 11"/>
          <p:cNvSpPr txBox="1"/>
          <p:nvPr/>
        </p:nvSpPr>
        <p:spPr>
          <a:xfrm>
            <a:off x="3406588" y="5165912"/>
            <a:ext cx="798113" cy="543226"/>
          </a:xfrm>
          <a:prstGeom prst="rect">
            <a:avLst/>
          </a:prstGeom>
        </p:spPr>
        <p:txBody>
          <a:bodyPr vert="horz" wrap="square" lIns="0" tIns="0" rIns="0" bIns="0" rtlCol="0">
            <a:spAutoFit/>
          </a:bodyPr>
          <a:lstStyle/>
          <a:p>
            <a:pPr marL="11206"/>
            <a:r>
              <a:rPr sz="1765" b="1" dirty="0">
                <a:latin typeface="Arial"/>
                <a:cs typeface="Arial"/>
              </a:rPr>
              <a:t>WRITE:</a:t>
            </a:r>
            <a:endParaRPr sz="1765" dirty="0">
              <a:latin typeface="Arial"/>
              <a:cs typeface="Arial"/>
            </a:endParaRPr>
          </a:p>
        </p:txBody>
      </p:sp>
      <p:sp>
        <p:nvSpPr>
          <p:cNvPr id="12" name="object 12"/>
          <p:cNvSpPr txBox="1"/>
          <p:nvPr/>
        </p:nvSpPr>
        <p:spPr>
          <a:xfrm>
            <a:off x="4345895" y="5165912"/>
            <a:ext cx="4641222" cy="487313"/>
          </a:xfrm>
          <a:prstGeom prst="rect">
            <a:avLst/>
          </a:prstGeom>
        </p:spPr>
        <p:txBody>
          <a:bodyPr vert="horz" wrap="square" lIns="0" tIns="0" rIns="0" bIns="0" rtlCol="0">
            <a:spAutoFit/>
          </a:bodyPr>
          <a:lstStyle/>
          <a:p>
            <a:pPr marL="11206">
              <a:lnSpc>
                <a:spcPts val="1941"/>
              </a:lnSpc>
            </a:pPr>
            <a:r>
              <a:rPr sz="1765" b="1" dirty="0">
                <a:solidFill>
                  <a:srgbClr val="CC0000"/>
                </a:solidFill>
                <a:latin typeface="Arial"/>
                <a:cs typeface="Arial"/>
              </a:rPr>
              <a:t>S</a:t>
            </a:r>
            <a:r>
              <a:rPr lang="en-US" sz="1765" b="1" dirty="0">
                <a:solidFill>
                  <a:srgbClr val="CC0000"/>
                </a:solidFill>
                <a:latin typeface="Arial"/>
                <a:cs typeface="Arial"/>
              </a:rPr>
              <a:t>t</a:t>
            </a:r>
            <a:r>
              <a:rPr sz="1765" b="1" dirty="0">
                <a:solidFill>
                  <a:srgbClr val="CC0000"/>
                </a:solidFill>
                <a:latin typeface="Arial"/>
                <a:cs typeface="Arial"/>
              </a:rPr>
              <a:t>ar</a:t>
            </a:r>
            <a:r>
              <a:rPr lang="en-US" sz="1765" b="1" dirty="0">
                <a:solidFill>
                  <a:srgbClr val="CC0000"/>
                </a:solidFill>
                <a:latin typeface="Arial"/>
                <a:cs typeface="Arial"/>
              </a:rPr>
              <a:t>t</a:t>
            </a:r>
            <a:r>
              <a:rPr sz="1765" b="1" dirty="0">
                <a:solidFill>
                  <a:srgbClr val="CC0000"/>
                </a:solidFill>
                <a:latin typeface="Arial"/>
                <a:cs typeface="Arial"/>
              </a:rPr>
              <a:t> Wri</a:t>
            </a:r>
            <a:r>
              <a:rPr lang="en-US" sz="1765" b="1" dirty="0">
                <a:solidFill>
                  <a:srgbClr val="CC0000"/>
                </a:solidFill>
                <a:latin typeface="Arial"/>
                <a:cs typeface="Arial"/>
              </a:rPr>
              <a:t>t</a:t>
            </a:r>
            <a:r>
              <a:rPr sz="1765" b="1" dirty="0">
                <a:solidFill>
                  <a:srgbClr val="CC0000"/>
                </a:solidFill>
                <a:latin typeface="Arial"/>
                <a:cs typeface="Arial"/>
              </a:rPr>
              <a:t>e </a:t>
            </a:r>
            <a:r>
              <a:rPr lang="en-US" sz="1765" b="1" dirty="0">
                <a:solidFill>
                  <a:srgbClr val="CC0000"/>
                </a:solidFill>
                <a:latin typeface="Arial"/>
                <a:cs typeface="Arial"/>
              </a:rPr>
              <a:t>t</a:t>
            </a:r>
            <a:r>
              <a:rPr sz="1765" b="1" dirty="0">
                <a:solidFill>
                  <a:srgbClr val="CC0000"/>
                </a:solidFill>
                <a:latin typeface="Arial"/>
                <a:cs typeface="Arial"/>
              </a:rPr>
              <a:t>o  Mem[X]</a:t>
            </a:r>
            <a:endParaRPr sz="1765" dirty="0">
              <a:latin typeface="Arial"/>
              <a:cs typeface="Arial"/>
            </a:endParaRPr>
          </a:p>
          <a:p>
            <a:pPr marL="11206">
              <a:lnSpc>
                <a:spcPts val="1941"/>
              </a:lnSpc>
            </a:pPr>
            <a:r>
              <a:rPr sz="1765" b="1" dirty="0">
                <a:latin typeface="Arial"/>
                <a:cs typeface="Arial"/>
              </a:rPr>
              <a:t>Se</a:t>
            </a:r>
            <a:r>
              <a:rPr lang="en-US" sz="1765" b="1" dirty="0">
                <a:latin typeface="Arial"/>
                <a:cs typeface="Arial"/>
              </a:rPr>
              <a:t>t</a:t>
            </a:r>
            <a:r>
              <a:rPr sz="1765" b="1" dirty="0">
                <a:latin typeface="Arial"/>
                <a:cs typeface="Arial"/>
              </a:rPr>
              <a:t> TAG[k] = X,  CACHE[k] = new  value</a:t>
            </a:r>
            <a:endParaRPr sz="1765"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9765" y="388418"/>
            <a:ext cx="2464633" cy="488916"/>
          </a:xfrm>
          <a:prstGeom prst="rect">
            <a:avLst/>
          </a:prstGeom>
        </p:spPr>
        <p:txBody>
          <a:bodyPr vert="horz" wrap="square" lIns="0" tIns="0" rIns="0" bIns="0" rtlCol="0" anchor="ctr">
            <a:spAutoFit/>
          </a:bodyPr>
          <a:lstStyle/>
          <a:p>
            <a:pPr marL="11206">
              <a:lnSpc>
                <a:spcPct val="100000"/>
              </a:lnSpc>
            </a:pPr>
            <a:r>
              <a:rPr sz="3200" b="1" dirty="0">
                <a:solidFill>
                  <a:srgbClr val="C00000"/>
                </a:solidFill>
                <a:latin typeface="微软雅黑" panose="020B0503020204020204" pitchFamily="34" charset="-122"/>
                <a:ea typeface="微软雅黑" panose="020B0503020204020204" pitchFamily="34" charset="-122"/>
              </a:rPr>
              <a:t>Wri</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e-Back</a:t>
            </a:r>
          </a:p>
        </p:txBody>
      </p:sp>
      <p:sp>
        <p:nvSpPr>
          <p:cNvPr id="3" name="object 3"/>
          <p:cNvSpPr/>
          <p:nvPr/>
        </p:nvSpPr>
        <p:spPr>
          <a:xfrm>
            <a:off x="3090836" y="1398110"/>
            <a:ext cx="7308223" cy="4518596"/>
          </a:xfrm>
          <a:custGeom>
            <a:avLst/>
            <a:gdLst/>
            <a:ahLst/>
            <a:cxnLst/>
            <a:rect l="l" t="t" r="r" b="b"/>
            <a:pathLst>
              <a:path w="6813550" h="4768215">
                <a:moveTo>
                  <a:pt x="0" y="0"/>
                </a:moveTo>
                <a:lnTo>
                  <a:pt x="6813550" y="0"/>
                </a:lnTo>
                <a:lnTo>
                  <a:pt x="6813550" y="4767970"/>
                </a:lnTo>
                <a:lnTo>
                  <a:pt x="0" y="4767970"/>
                </a:lnTo>
                <a:lnTo>
                  <a:pt x="0" y="0"/>
                </a:lnTo>
                <a:close/>
              </a:path>
            </a:pathLst>
          </a:custGeom>
          <a:solidFill>
            <a:srgbClr val="FFFED5"/>
          </a:solidFill>
        </p:spPr>
        <p:txBody>
          <a:bodyPr wrap="square" lIns="0" tIns="0" rIns="0" bIns="0" rtlCol="0"/>
          <a:lstStyle/>
          <a:p>
            <a:endParaRPr sz="1588"/>
          </a:p>
        </p:txBody>
      </p:sp>
      <p:sp>
        <p:nvSpPr>
          <p:cNvPr id="4" name="object 4"/>
          <p:cNvSpPr/>
          <p:nvPr/>
        </p:nvSpPr>
        <p:spPr>
          <a:xfrm>
            <a:off x="3090836" y="1546411"/>
            <a:ext cx="7308223" cy="4207249"/>
          </a:xfrm>
          <a:custGeom>
            <a:avLst/>
            <a:gdLst/>
            <a:ahLst/>
            <a:cxnLst/>
            <a:rect l="l" t="t" r="r" b="b"/>
            <a:pathLst>
              <a:path w="6813550" h="4768215">
                <a:moveTo>
                  <a:pt x="0" y="0"/>
                </a:moveTo>
                <a:lnTo>
                  <a:pt x="6813549" y="0"/>
                </a:lnTo>
                <a:lnTo>
                  <a:pt x="6813549" y="4767970"/>
                </a:lnTo>
                <a:lnTo>
                  <a:pt x="0" y="4767970"/>
                </a:lnTo>
                <a:lnTo>
                  <a:pt x="0" y="0"/>
                </a:lnTo>
                <a:close/>
              </a:path>
            </a:pathLst>
          </a:custGeom>
          <a:ln w="12699">
            <a:solidFill>
              <a:srgbClr val="000000"/>
            </a:solidFill>
          </a:ln>
        </p:spPr>
        <p:txBody>
          <a:bodyPr wrap="square" lIns="0" tIns="0" rIns="0" bIns="0" rtlCol="0"/>
          <a:lstStyle/>
          <a:p>
            <a:endParaRPr sz="1588"/>
          </a:p>
        </p:txBody>
      </p:sp>
      <p:sp>
        <p:nvSpPr>
          <p:cNvPr id="5" name="object 5"/>
          <p:cNvSpPr txBox="1"/>
          <p:nvPr/>
        </p:nvSpPr>
        <p:spPr>
          <a:xfrm>
            <a:off x="3135660" y="1344795"/>
            <a:ext cx="6685159" cy="864339"/>
          </a:xfrm>
          <a:prstGeom prst="rect">
            <a:avLst/>
          </a:prstGeom>
        </p:spPr>
        <p:txBody>
          <a:bodyPr vert="horz" wrap="square" lIns="0" tIns="0" rIns="0" bIns="0" rtlCol="0">
            <a:spAutoFit/>
          </a:bodyPr>
          <a:lstStyle/>
          <a:p>
            <a:pPr marL="11206" marR="4483">
              <a:lnSpc>
                <a:spcPct val="170800"/>
              </a:lnSpc>
              <a:tabLst>
                <a:tab pos="1276978" algn="l"/>
              </a:tabLst>
            </a:pPr>
            <a:r>
              <a:rPr sz="1765" b="1" dirty="0">
                <a:latin typeface="Arial"/>
                <a:cs typeface="Arial"/>
              </a:rPr>
              <a:t>ON REFERENCE TO Mem[X]: Look for X among </a:t>
            </a:r>
            <a:r>
              <a:rPr lang="en-US" sz="1765" b="1" dirty="0">
                <a:latin typeface="Arial"/>
                <a:cs typeface="Arial"/>
              </a:rPr>
              <a:t>t</a:t>
            </a:r>
            <a:r>
              <a:rPr sz="1765" b="1" dirty="0">
                <a:latin typeface="Arial"/>
                <a:cs typeface="Arial"/>
              </a:rPr>
              <a:t>ags...  </a:t>
            </a:r>
            <a:endParaRPr lang="en-US" altLang="zh-CN" sz="1765" b="1" dirty="0">
              <a:latin typeface="Arial"/>
              <a:cs typeface="Arial"/>
            </a:endParaRPr>
          </a:p>
          <a:p>
            <a:pPr marL="11206" marR="4483">
              <a:lnSpc>
                <a:spcPct val="170800"/>
              </a:lnSpc>
              <a:tabLst>
                <a:tab pos="1276978" algn="l"/>
              </a:tabLst>
            </a:pPr>
            <a:r>
              <a:rPr sz="1765" b="1" dirty="0">
                <a:latin typeface="Arial"/>
                <a:cs typeface="Arial"/>
              </a:rPr>
              <a:t>HIT:	</a:t>
            </a:r>
            <a:r>
              <a:rPr sz="1765" b="1" i="1" dirty="0">
                <a:latin typeface="Arial"/>
                <a:cs typeface="Arial"/>
              </a:rPr>
              <a:t>X     == TAG[i], for some cache line I</a:t>
            </a:r>
            <a:endParaRPr sz="1765" dirty="0">
              <a:latin typeface="Arial"/>
              <a:cs typeface="Arial"/>
            </a:endParaRPr>
          </a:p>
        </p:txBody>
      </p:sp>
      <p:sp>
        <p:nvSpPr>
          <p:cNvPr id="6" name="object 6"/>
          <p:cNvSpPr txBox="1"/>
          <p:nvPr/>
        </p:nvSpPr>
        <p:spPr>
          <a:xfrm>
            <a:off x="3550277" y="2498912"/>
            <a:ext cx="863434" cy="461665"/>
          </a:xfrm>
          <a:prstGeom prst="rect">
            <a:avLst/>
          </a:prstGeom>
        </p:spPr>
        <p:txBody>
          <a:bodyPr vert="horz" wrap="square" lIns="0" tIns="0" rIns="0" bIns="0" rtlCol="0">
            <a:spAutoFit/>
          </a:bodyPr>
          <a:lstStyle/>
          <a:p>
            <a:pPr marL="11206" marR="4483">
              <a:lnSpc>
                <a:spcPts val="1765"/>
              </a:lnSpc>
            </a:pPr>
            <a:r>
              <a:rPr sz="1765" b="1" dirty="0">
                <a:latin typeface="Arial"/>
                <a:cs typeface="Arial"/>
              </a:rPr>
              <a:t>READ:  WRITE:</a:t>
            </a:r>
            <a:endParaRPr sz="1765">
              <a:latin typeface="Arial"/>
              <a:cs typeface="Arial"/>
            </a:endParaRPr>
          </a:p>
        </p:txBody>
      </p:sp>
      <p:sp>
        <p:nvSpPr>
          <p:cNvPr id="7" name="object 7"/>
          <p:cNvSpPr txBox="1"/>
          <p:nvPr/>
        </p:nvSpPr>
        <p:spPr>
          <a:xfrm>
            <a:off x="4345895" y="2454089"/>
            <a:ext cx="5071200" cy="487313"/>
          </a:xfrm>
          <a:prstGeom prst="rect">
            <a:avLst/>
          </a:prstGeom>
        </p:spPr>
        <p:txBody>
          <a:bodyPr vert="horz" wrap="square" lIns="0" tIns="0" rIns="0" bIns="0" rtlCol="0">
            <a:spAutoFit/>
          </a:bodyPr>
          <a:lstStyle/>
          <a:p>
            <a:pPr marL="11206">
              <a:lnSpc>
                <a:spcPts val="1941"/>
              </a:lnSpc>
            </a:pPr>
            <a:r>
              <a:rPr sz="1765" b="1" dirty="0">
                <a:latin typeface="Arial"/>
                <a:cs typeface="Arial"/>
              </a:rPr>
              <a:t>re</a:t>
            </a:r>
            <a:r>
              <a:rPr lang="en-US" sz="1765" b="1" dirty="0">
                <a:latin typeface="Arial"/>
                <a:cs typeface="Arial"/>
              </a:rPr>
              <a:t>t</a:t>
            </a:r>
            <a:r>
              <a:rPr sz="1765" b="1" dirty="0">
                <a:latin typeface="Arial"/>
                <a:cs typeface="Arial"/>
              </a:rPr>
              <a:t>urn CACHE[i]</a:t>
            </a:r>
            <a:endParaRPr sz="1765" dirty="0">
              <a:latin typeface="Arial"/>
              <a:cs typeface="Arial"/>
            </a:endParaRPr>
          </a:p>
          <a:p>
            <a:pPr marL="11206">
              <a:lnSpc>
                <a:spcPts val="1941"/>
              </a:lnSpc>
            </a:pPr>
            <a:r>
              <a:rPr sz="1765" b="1" dirty="0">
                <a:latin typeface="Arial"/>
                <a:cs typeface="Arial"/>
              </a:rPr>
              <a:t>change CACHE[i]; S</a:t>
            </a:r>
            <a:r>
              <a:rPr lang="en-US" sz="1765" b="1" dirty="0">
                <a:latin typeface="Arial"/>
                <a:cs typeface="Arial"/>
              </a:rPr>
              <a:t>t</a:t>
            </a:r>
            <a:r>
              <a:rPr sz="1765" b="1" dirty="0">
                <a:latin typeface="Arial"/>
                <a:cs typeface="Arial"/>
              </a:rPr>
              <a:t>ar</a:t>
            </a:r>
            <a:r>
              <a:rPr lang="en-US" sz="1765" b="1" dirty="0">
                <a:latin typeface="Arial"/>
                <a:cs typeface="Arial"/>
              </a:rPr>
              <a:t>t</a:t>
            </a:r>
            <a:r>
              <a:rPr sz="1765" b="1" dirty="0">
                <a:latin typeface="Arial"/>
                <a:cs typeface="Arial"/>
              </a:rPr>
              <a:t> Wri</a:t>
            </a:r>
            <a:r>
              <a:rPr lang="en-US" sz="1765" b="1" dirty="0">
                <a:latin typeface="Arial"/>
                <a:cs typeface="Arial"/>
              </a:rPr>
              <a:t>t</a:t>
            </a:r>
            <a:r>
              <a:rPr sz="1765" b="1" dirty="0">
                <a:latin typeface="Arial"/>
                <a:cs typeface="Arial"/>
              </a:rPr>
              <a:t>e </a:t>
            </a:r>
            <a:r>
              <a:rPr lang="en-US" sz="1765" b="1" dirty="0">
                <a:latin typeface="Arial"/>
                <a:cs typeface="Arial"/>
              </a:rPr>
              <a:t>t</a:t>
            </a:r>
            <a:r>
              <a:rPr sz="1765" b="1" dirty="0">
                <a:latin typeface="Arial"/>
                <a:cs typeface="Arial"/>
              </a:rPr>
              <a:t>o  Mem[X]</a:t>
            </a:r>
            <a:endParaRPr sz="1765" dirty="0">
              <a:latin typeface="Arial"/>
              <a:cs typeface="Arial"/>
            </a:endParaRPr>
          </a:p>
        </p:txBody>
      </p:sp>
      <p:sp>
        <p:nvSpPr>
          <p:cNvPr id="8" name="object 8"/>
          <p:cNvSpPr txBox="1"/>
          <p:nvPr/>
        </p:nvSpPr>
        <p:spPr>
          <a:xfrm>
            <a:off x="3135660" y="3137647"/>
            <a:ext cx="6523811" cy="1182118"/>
          </a:xfrm>
          <a:prstGeom prst="rect">
            <a:avLst/>
          </a:prstGeom>
        </p:spPr>
        <p:txBody>
          <a:bodyPr vert="horz" wrap="square" lIns="0" tIns="0" rIns="0" bIns="0" rtlCol="0">
            <a:spAutoFit/>
          </a:bodyPr>
          <a:lstStyle/>
          <a:p>
            <a:pPr marL="11206"/>
            <a:r>
              <a:rPr sz="1765" b="1" dirty="0">
                <a:latin typeface="Arial"/>
                <a:cs typeface="Arial"/>
              </a:rPr>
              <a:t>MISS: </a:t>
            </a:r>
            <a:r>
              <a:rPr sz="1765" b="1" i="1" dirty="0">
                <a:latin typeface="Arial"/>
                <a:cs typeface="Arial"/>
              </a:rPr>
              <a:t>X     not found in TAG of any cache  line</a:t>
            </a:r>
            <a:endParaRPr sz="1765" dirty="0">
              <a:latin typeface="Arial"/>
              <a:cs typeface="Arial"/>
            </a:endParaRPr>
          </a:p>
          <a:p>
            <a:pPr marL="425846">
              <a:lnSpc>
                <a:spcPts val="1941"/>
              </a:lnSpc>
              <a:spcBef>
                <a:spcPts val="1500"/>
              </a:spcBef>
            </a:pPr>
            <a:r>
              <a:rPr sz="1765" b="1" dirty="0">
                <a:latin typeface="Arial"/>
                <a:cs typeface="Arial"/>
              </a:rPr>
              <a:t>REPLACEMENT SELECTION:</a:t>
            </a:r>
            <a:endParaRPr sz="1765" dirty="0">
              <a:latin typeface="Arial"/>
              <a:cs typeface="Arial"/>
            </a:endParaRPr>
          </a:p>
          <a:p>
            <a:pPr marL="818073">
              <a:lnSpc>
                <a:spcPts val="1765"/>
              </a:lnSpc>
            </a:pPr>
            <a:r>
              <a:rPr sz="1765" b="1" dirty="0">
                <a:latin typeface="Arial"/>
                <a:cs typeface="Arial"/>
              </a:rPr>
              <a:t>Selec</a:t>
            </a:r>
            <a:r>
              <a:rPr lang="en-US" sz="1765" b="1" dirty="0">
                <a:latin typeface="Arial"/>
                <a:cs typeface="Arial"/>
              </a:rPr>
              <a:t>t</a:t>
            </a:r>
            <a:r>
              <a:rPr sz="1765" b="1" dirty="0">
                <a:latin typeface="Arial"/>
                <a:cs typeface="Arial"/>
              </a:rPr>
              <a:t> some line k  </a:t>
            </a:r>
            <a:r>
              <a:rPr lang="en-US" sz="1765" b="1" dirty="0">
                <a:latin typeface="Arial"/>
                <a:cs typeface="Arial"/>
              </a:rPr>
              <a:t>t</a:t>
            </a:r>
            <a:r>
              <a:rPr sz="1765" b="1" dirty="0">
                <a:latin typeface="Arial"/>
                <a:cs typeface="Arial"/>
              </a:rPr>
              <a:t>o hold  Mem[X]</a:t>
            </a:r>
            <a:endParaRPr sz="1765" dirty="0">
              <a:latin typeface="Arial"/>
              <a:cs typeface="Arial"/>
            </a:endParaRPr>
          </a:p>
          <a:p>
            <a:pPr marL="818073">
              <a:lnSpc>
                <a:spcPts val="1941"/>
              </a:lnSpc>
            </a:pPr>
            <a:r>
              <a:rPr sz="1765" b="1" dirty="0">
                <a:solidFill>
                  <a:srgbClr val="FF3300"/>
                </a:solidFill>
                <a:latin typeface="Arial"/>
                <a:cs typeface="Arial"/>
              </a:rPr>
              <a:t>Wri</a:t>
            </a:r>
            <a:r>
              <a:rPr lang="en-US" sz="1765" b="1" dirty="0">
                <a:solidFill>
                  <a:srgbClr val="FF3300"/>
                </a:solidFill>
                <a:latin typeface="Arial"/>
                <a:cs typeface="Arial"/>
              </a:rPr>
              <a:t>t</a:t>
            </a:r>
            <a:r>
              <a:rPr sz="1765" b="1" dirty="0">
                <a:solidFill>
                  <a:srgbClr val="FF3300"/>
                </a:solidFill>
                <a:latin typeface="Arial"/>
                <a:cs typeface="Arial"/>
              </a:rPr>
              <a:t>e Back: Wri</a:t>
            </a:r>
            <a:r>
              <a:rPr lang="en-US" sz="1765" b="1" dirty="0">
                <a:solidFill>
                  <a:srgbClr val="FF3300"/>
                </a:solidFill>
                <a:latin typeface="Arial"/>
                <a:cs typeface="Arial"/>
              </a:rPr>
              <a:t>t</a:t>
            </a:r>
            <a:r>
              <a:rPr sz="1765" b="1" dirty="0">
                <a:solidFill>
                  <a:srgbClr val="FF3300"/>
                </a:solidFill>
                <a:latin typeface="Arial"/>
                <a:cs typeface="Arial"/>
              </a:rPr>
              <a:t>e </a:t>
            </a:r>
            <a:r>
              <a:rPr sz="1765" b="1" dirty="0">
                <a:solidFill>
                  <a:srgbClr val="FF0000"/>
                </a:solidFill>
                <a:latin typeface="Arial"/>
                <a:cs typeface="Arial"/>
              </a:rPr>
              <a:t>CACHE</a:t>
            </a:r>
            <a:r>
              <a:rPr sz="1765" b="1" dirty="0">
                <a:solidFill>
                  <a:srgbClr val="FF3300"/>
                </a:solidFill>
                <a:latin typeface="Arial"/>
                <a:cs typeface="Arial"/>
              </a:rPr>
              <a:t>[k] </a:t>
            </a:r>
            <a:r>
              <a:rPr lang="en-US" sz="1765" b="1" dirty="0">
                <a:solidFill>
                  <a:srgbClr val="FF3300"/>
                </a:solidFill>
                <a:latin typeface="Arial"/>
                <a:cs typeface="Arial"/>
              </a:rPr>
              <a:t>t</a:t>
            </a:r>
            <a:r>
              <a:rPr sz="1765" b="1" dirty="0">
                <a:solidFill>
                  <a:srgbClr val="FF3300"/>
                </a:solidFill>
                <a:latin typeface="Arial"/>
                <a:cs typeface="Arial"/>
              </a:rPr>
              <a:t>o   Mem[Tag[k]]</a:t>
            </a:r>
            <a:endParaRPr sz="1765" dirty="0">
              <a:latin typeface="Arial"/>
              <a:cs typeface="Arial"/>
            </a:endParaRPr>
          </a:p>
        </p:txBody>
      </p:sp>
      <p:sp>
        <p:nvSpPr>
          <p:cNvPr id="9" name="object 9"/>
          <p:cNvSpPr txBox="1"/>
          <p:nvPr/>
        </p:nvSpPr>
        <p:spPr>
          <a:xfrm>
            <a:off x="3550278" y="4504765"/>
            <a:ext cx="799860" cy="271613"/>
          </a:xfrm>
          <a:prstGeom prst="rect">
            <a:avLst/>
          </a:prstGeom>
        </p:spPr>
        <p:txBody>
          <a:bodyPr vert="horz" wrap="square" lIns="0" tIns="0" rIns="0" bIns="0" rtlCol="0">
            <a:spAutoFit/>
          </a:bodyPr>
          <a:lstStyle/>
          <a:p>
            <a:pPr marL="11206"/>
            <a:r>
              <a:rPr sz="1765" b="1" dirty="0">
                <a:latin typeface="Arial"/>
                <a:cs typeface="Arial"/>
              </a:rPr>
              <a:t>READ:</a:t>
            </a:r>
            <a:endParaRPr sz="1765">
              <a:latin typeface="Arial"/>
              <a:cs typeface="Arial"/>
            </a:endParaRPr>
          </a:p>
        </p:txBody>
      </p:sp>
      <p:sp>
        <p:nvSpPr>
          <p:cNvPr id="10" name="object 10"/>
          <p:cNvSpPr txBox="1"/>
          <p:nvPr/>
        </p:nvSpPr>
        <p:spPr>
          <a:xfrm>
            <a:off x="3550277" y="5188324"/>
            <a:ext cx="863434" cy="271613"/>
          </a:xfrm>
          <a:prstGeom prst="rect">
            <a:avLst/>
          </a:prstGeom>
        </p:spPr>
        <p:txBody>
          <a:bodyPr vert="horz" wrap="square" lIns="0" tIns="0" rIns="0" bIns="0" rtlCol="0">
            <a:spAutoFit/>
          </a:bodyPr>
          <a:lstStyle/>
          <a:p>
            <a:pPr marL="11206"/>
            <a:r>
              <a:rPr sz="1765" b="1" dirty="0">
                <a:latin typeface="Arial"/>
                <a:cs typeface="Arial"/>
              </a:rPr>
              <a:t>WRITE:</a:t>
            </a:r>
            <a:endParaRPr sz="1765">
              <a:latin typeface="Arial"/>
              <a:cs typeface="Arial"/>
            </a:endParaRPr>
          </a:p>
        </p:txBody>
      </p:sp>
      <p:sp>
        <p:nvSpPr>
          <p:cNvPr id="11" name="object 11"/>
          <p:cNvSpPr txBox="1"/>
          <p:nvPr/>
        </p:nvSpPr>
        <p:spPr>
          <a:xfrm>
            <a:off x="4345895" y="4504765"/>
            <a:ext cx="4687534" cy="1205458"/>
          </a:xfrm>
          <a:prstGeom prst="rect">
            <a:avLst/>
          </a:prstGeom>
        </p:spPr>
        <p:txBody>
          <a:bodyPr vert="horz" wrap="square" lIns="0" tIns="0" rIns="0" bIns="0" rtlCol="0">
            <a:spAutoFit/>
          </a:bodyPr>
          <a:lstStyle/>
          <a:p>
            <a:pPr marL="11206">
              <a:lnSpc>
                <a:spcPts val="1985"/>
              </a:lnSpc>
            </a:pPr>
            <a:r>
              <a:rPr sz="1765" b="1" dirty="0">
                <a:latin typeface="Arial"/>
                <a:cs typeface="Arial"/>
              </a:rPr>
              <a:t>Read Mem[X]</a:t>
            </a:r>
            <a:endParaRPr sz="1765" dirty="0">
              <a:latin typeface="Arial"/>
              <a:cs typeface="Arial"/>
            </a:endParaRPr>
          </a:p>
          <a:p>
            <a:pPr marL="11206">
              <a:lnSpc>
                <a:spcPts val="1985"/>
              </a:lnSpc>
            </a:pPr>
            <a:r>
              <a:rPr sz="1765" b="1" dirty="0">
                <a:latin typeface="Arial"/>
                <a:cs typeface="Arial"/>
              </a:rPr>
              <a:t>Se</a:t>
            </a:r>
            <a:r>
              <a:rPr lang="en-US" sz="1765" b="1" dirty="0">
                <a:latin typeface="Arial"/>
                <a:cs typeface="Arial"/>
              </a:rPr>
              <a:t>t</a:t>
            </a:r>
            <a:r>
              <a:rPr sz="1765" b="1" dirty="0">
                <a:latin typeface="Arial"/>
                <a:cs typeface="Arial"/>
              </a:rPr>
              <a:t> TAG[k] = X,  CACHE[k] = Mem[X]</a:t>
            </a:r>
            <a:endParaRPr sz="1765" dirty="0">
              <a:latin typeface="Arial"/>
              <a:cs typeface="Arial"/>
            </a:endParaRPr>
          </a:p>
          <a:p>
            <a:pPr marL="11206">
              <a:lnSpc>
                <a:spcPts val="1985"/>
              </a:lnSpc>
              <a:spcBef>
                <a:spcPts val="1412"/>
              </a:spcBef>
            </a:pPr>
            <a:r>
              <a:rPr sz="1765" b="1" dirty="0">
                <a:latin typeface="Arial"/>
                <a:cs typeface="Arial"/>
              </a:rPr>
              <a:t>S</a:t>
            </a:r>
            <a:r>
              <a:rPr lang="en-US" sz="1765" b="1" dirty="0">
                <a:latin typeface="Arial"/>
                <a:cs typeface="Arial"/>
              </a:rPr>
              <a:t>t</a:t>
            </a:r>
            <a:r>
              <a:rPr sz="1765" b="1" dirty="0">
                <a:latin typeface="Arial"/>
                <a:cs typeface="Arial"/>
              </a:rPr>
              <a:t>ar</a:t>
            </a:r>
            <a:r>
              <a:rPr lang="en-US" sz="1765" b="1" dirty="0">
                <a:latin typeface="Arial"/>
                <a:cs typeface="Arial"/>
              </a:rPr>
              <a:t>t</a:t>
            </a:r>
            <a:r>
              <a:rPr sz="1765" b="1" dirty="0">
                <a:latin typeface="Arial"/>
                <a:cs typeface="Arial"/>
              </a:rPr>
              <a:t> Wri</a:t>
            </a:r>
            <a:r>
              <a:rPr lang="en-US" sz="1765" b="1" dirty="0">
                <a:latin typeface="Arial"/>
                <a:cs typeface="Arial"/>
              </a:rPr>
              <a:t>t</a:t>
            </a:r>
            <a:r>
              <a:rPr sz="1765" b="1" dirty="0">
                <a:latin typeface="Arial"/>
                <a:cs typeface="Arial"/>
              </a:rPr>
              <a:t>e </a:t>
            </a:r>
            <a:r>
              <a:rPr lang="en-US" sz="1765" b="1" dirty="0">
                <a:latin typeface="Arial"/>
                <a:cs typeface="Arial"/>
              </a:rPr>
              <a:t>t</a:t>
            </a:r>
            <a:r>
              <a:rPr sz="1765" b="1" dirty="0">
                <a:latin typeface="Arial"/>
                <a:cs typeface="Arial"/>
              </a:rPr>
              <a:t>o  Mem[X]</a:t>
            </a:r>
            <a:endParaRPr sz="1765" dirty="0">
              <a:latin typeface="Arial"/>
              <a:cs typeface="Arial"/>
            </a:endParaRPr>
          </a:p>
          <a:p>
            <a:pPr marL="11206">
              <a:lnSpc>
                <a:spcPts val="1985"/>
              </a:lnSpc>
            </a:pPr>
            <a:r>
              <a:rPr sz="1765" b="1" dirty="0">
                <a:latin typeface="Arial"/>
                <a:cs typeface="Arial"/>
              </a:rPr>
              <a:t>Se</a:t>
            </a:r>
            <a:r>
              <a:rPr lang="en-US" sz="1765" b="1" dirty="0">
                <a:latin typeface="Arial"/>
                <a:cs typeface="Arial"/>
              </a:rPr>
              <a:t>t</a:t>
            </a:r>
            <a:r>
              <a:rPr sz="1765" b="1" dirty="0">
                <a:latin typeface="Arial"/>
                <a:cs typeface="Arial"/>
              </a:rPr>
              <a:t> TAG[k] = X,  CACHE[k] = new  value</a:t>
            </a:r>
            <a:endParaRPr sz="1765" dirty="0">
              <a:latin typeface="Arial"/>
              <a:cs typeface="Arial"/>
            </a:endParaRPr>
          </a:p>
        </p:txBody>
      </p:sp>
      <p:sp>
        <p:nvSpPr>
          <p:cNvPr id="12" name="object 12"/>
          <p:cNvSpPr/>
          <p:nvPr/>
        </p:nvSpPr>
        <p:spPr>
          <a:xfrm>
            <a:off x="6096814" y="2823882"/>
            <a:ext cx="2779550" cy="10085"/>
          </a:xfrm>
          <a:custGeom>
            <a:avLst/>
            <a:gdLst/>
            <a:ahLst/>
            <a:cxnLst/>
            <a:rect l="l" t="t" r="r" b="b"/>
            <a:pathLst>
              <a:path w="2387600" h="11430">
                <a:moveTo>
                  <a:pt x="0" y="0"/>
                </a:moveTo>
                <a:lnTo>
                  <a:pt x="2387599" y="11112"/>
                </a:lnTo>
              </a:path>
            </a:pathLst>
          </a:custGeom>
          <a:ln w="50799">
            <a:solidFill>
              <a:srgbClr val="FF4C00"/>
            </a:solidFill>
          </a:ln>
        </p:spPr>
        <p:txBody>
          <a:bodyPr wrap="square" lIns="0" tIns="0" rIns="0" bIns="0" rtlCol="0"/>
          <a:lstStyle/>
          <a:p>
            <a:endParaRPr sz="1588"/>
          </a:p>
        </p:txBody>
      </p:sp>
      <p:sp>
        <p:nvSpPr>
          <p:cNvPr id="13" name="object 13"/>
          <p:cNvSpPr/>
          <p:nvPr/>
        </p:nvSpPr>
        <p:spPr>
          <a:xfrm>
            <a:off x="4348696" y="5356411"/>
            <a:ext cx="2779550" cy="10085"/>
          </a:xfrm>
          <a:custGeom>
            <a:avLst/>
            <a:gdLst/>
            <a:ahLst/>
            <a:cxnLst/>
            <a:rect l="l" t="t" r="r" b="b"/>
            <a:pathLst>
              <a:path w="2387600" h="11429">
                <a:moveTo>
                  <a:pt x="0" y="0"/>
                </a:moveTo>
                <a:lnTo>
                  <a:pt x="2387599" y="11112"/>
                </a:lnTo>
              </a:path>
            </a:pathLst>
          </a:custGeom>
          <a:ln w="50799">
            <a:solidFill>
              <a:srgbClr val="FF4C00"/>
            </a:solidFill>
          </a:ln>
        </p:spPr>
        <p:txBody>
          <a:bodyPr wrap="square" lIns="0" tIns="0" rIns="0" bIns="0" rtlCol="0"/>
          <a:lstStyle/>
          <a:p>
            <a:endParaRPr sz="1588"/>
          </a:p>
        </p:txBody>
      </p:sp>
      <p:sp>
        <p:nvSpPr>
          <p:cNvPr id="14" name="object 14"/>
          <p:cNvSpPr/>
          <p:nvPr/>
        </p:nvSpPr>
        <p:spPr>
          <a:xfrm>
            <a:off x="9326587" y="3453794"/>
            <a:ext cx="416194" cy="308162"/>
          </a:xfrm>
          <a:custGeom>
            <a:avLst/>
            <a:gdLst/>
            <a:ahLst/>
            <a:cxnLst/>
            <a:rect l="l" t="t" r="r" b="b"/>
            <a:pathLst>
              <a:path w="357504" h="349250">
                <a:moveTo>
                  <a:pt x="11324" y="232454"/>
                </a:moveTo>
                <a:lnTo>
                  <a:pt x="0" y="221131"/>
                </a:lnTo>
                <a:lnTo>
                  <a:pt x="11324" y="197818"/>
                </a:lnTo>
                <a:lnTo>
                  <a:pt x="89260" y="193822"/>
                </a:lnTo>
                <a:lnTo>
                  <a:pt x="108578" y="147198"/>
                </a:lnTo>
                <a:lnTo>
                  <a:pt x="139886" y="100574"/>
                </a:lnTo>
                <a:lnTo>
                  <a:pt x="174525" y="65939"/>
                </a:lnTo>
                <a:lnTo>
                  <a:pt x="209829" y="23312"/>
                </a:lnTo>
                <a:lnTo>
                  <a:pt x="252462" y="3996"/>
                </a:lnTo>
                <a:lnTo>
                  <a:pt x="287100" y="0"/>
                </a:lnTo>
                <a:lnTo>
                  <a:pt x="322405" y="11322"/>
                </a:lnTo>
                <a:lnTo>
                  <a:pt x="341723" y="38631"/>
                </a:lnTo>
                <a:lnTo>
                  <a:pt x="357044" y="89251"/>
                </a:lnTo>
                <a:lnTo>
                  <a:pt x="353047" y="143202"/>
                </a:lnTo>
                <a:lnTo>
                  <a:pt x="337725" y="189826"/>
                </a:lnTo>
                <a:lnTo>
                  <a:pt x="309927" y="229123"/>
                </a:lnTo>
                <a:lnTo>
                  <a:pt x="85263" y="229123"/>
                </a:lnTo>
                <a:lnTo>
                  <a:pt x="11324" y="232454"/>
                </a:lnTo>
                <a:close/>
              </a:path>
              <a:path w="357504" h="349250">
                <a:moveTo>
                  <a:pt x="116571" y="349013"/>
                </a:moveTo>
                <a:lnTo>
                  <a:pt x="97254" y="337691"/>
                </a:lnTo>
                <a:lnTo>
                  <a:pt x="81267" y="291067"/>
                </a:lnTo>
                <a:lnTo>
                  <a:pt x="85263" y="229123"/>
                </a:lnTo>
                <a:lnTo>
                  <a:pt x="309927" y="229123"/>
                </a:lnTo>
                <a:lnTo>
                  <a:pt x="299091" y="244443"/>
                </a:lnTo>
                <a:lnTo>
                  <a:pt x="256458" y="283074"/>
                </a:lnTo>
                <a:lnTo>
                  <a:pt x="209829" y="317709"/>
                </a:lnTo>
                <a:lnTo>
                  <a:pt x="159204" y="341021"/>
                </a:lnTo>
                <a:lnTo>
                  <a:pt x="116571" y="349013"/>
                </a:lnTo>
                <a:close/>
              </a:path>
            </a:pathLst>
          </a:custGeom>
          <a:solidFill>
            <a:srgbClr val="000000"/>
          </a:solidFill>
        </p:spPr>
        <p:txBody>
          <a:bodyPr wrap="square" lIns="0" tIns="0" rIns="0" bIns="0" rtlCol="0"/>
          <a:lstStyle/>
          <a:p>
            <a:endParaRPr sz="1588"/>
          </a:p>
        </p:txBody>
      </p:sp>
      <p:sp>
        <p:nvSpPr>
          <p:cNvPr id="15" name="object 15"/>
          <p:cNvSpPr/>
          <p:nvPr/>
        </p:nvSpPr>
        <p:spPr>
          <a:xfrm>
            <a:off x="9326587" y="3453794"/>
            <a:ext cx="416194" cy="308162"/>
          </a:xfrm>
          <a:custGeom>
            <a:avLst/>
            <a:gdLst/>
            <a:ahLst/>
            <a:cxnLst/>
            <a:rect l="l" t="t" r="r" b="b"/>
            <a:pathLst>
              <a:path w="357504" h="349250">
                <a:moveTo>
                  <a:pt x="108578" y="147198"/>
                </a:moveTo>
                <a:lnTo>
                  <a:pt x="139886" y="100574"/>
                </a:lnTo>
                <a:lnTo>
                  <a:pt x="174525" y="65939"/>
                </a:lnTo>
                <a:lnTo>
                  <a:pt x="209829" y="23312"/>
                </a:lnTo>
                <a:lnTo>
                  <a:pt x="252462" y="3996"/>
                </a:lnTo>
                <a:lnTo>
                  <a:pt x="287100" y="0"/>
                </a:lnTo>
                <a:lnTo>
                  <a:pt x="322405" y="11322"/>
                </a:lnTo>
                <a:lnTo>
                  <a:pt x="341723" y="38631"/>
                </a:lnTo>
                <a:lnTo>
                  <a:pt x="357044" y="89251"/>
                </a:lnTo>
                <a:lnTo>
                  <a:pt x="353047" y="143202"/>
                </a:lnTo>
                <a:lnTo>
                  <a:pt x="337725" y="189826"/>
                </a:lnTo>
                <a:lnTo>
                  <a:pt x="299091" y="244443"/>
                </a:lnTo>
                <a:lnTo>
                  <a:pt x="256458" y="283074"/>
                </a:lnTo>
                <a:lnTo>
                  <a:pt x="209829" y="317709"/>
                </a:lnTo>
                <a:lnTo>
                  <a:pt x="159204" y="341021"/>
                </a:lnTo>
                <a:lnTo>
                  <a:pt x="116571" y="349013"/>
                </a:lnTo>
                <a:lnTo>
                  <a:pt x="97254" y="337691"/>
                </a:lnTo>
                <a:lnTo>
                  <a:pt x="81267" y="291067"/>
                </a:lnTo>
                <a:lnTo>
                  <a:pt x="85263" y="229123"/>
                </a:lnTo>
                <a:lnTo>
                  <a:pt x="11324" y="232454"/>
                </a:lnTo>
                <a:lnTo>
                  <a:pt x="0" y="221131"/>
                </a:lnTo>
                <a:lnTo>
                  <a:pt x="11324" y="197818"/>
                </a:lnTo>
                <a:lnTo>
                  <a:pt x="89260" y="193822"/>
                </a:lnTo>
                <a:lnTo>
                  <a:pt x="108578" y="147198"/>
                </a:lnTo>
                <a:close/>
              </a:path>
            </a:pathLst>
          </a:custGeom>
          <a:ln w="3175">
            <a:solidFill>
              <a:srgbClr val="000000"/>
            </a:solidFill>
          </a:ln>
        </p:spPr>
        <p:txBody>
          <a:bodyPr wrap="square" lIns="0" tIns="0" rIns="0" bIns="0" rtlCol="0"/>
          <a:lstStyle/>
          <a:p>
            <a:endParaRPr sz="1588"/>
          </a:p>
        </p:txBody>
      </p:sp>
      <p:sp>
        <p:nvSpPr>
          <p:cNvPr id="16" name="object 16"/>
          <p:cNvSpPr/>
          <p:nvPr/>
        </p:nvSpPr>
        <p:spPr>
          <a:xfrm>
            <a:off x="9309542" y="3778203"/>
            <a:ext cx="289044" cy="452718"/>
          </a:xfrm>
          <a:custGeom>
            <a:avLst/>
            <a:gdLst/>
            <a:ahLst/>
            <a:cxnLst/>
            <a:rect l="l" t="t" r="r" b="b"/>
            <a:pathLst>
              <a:path w="248284" h="513079">
                <a:moveTo>
                  <a:pt x="147214" y="512863"/>
                </a:moveTo>
                <a:lnTo>
                  <a:pt x="100585" y="512863"/>
                </a:lnTo>
                <a:lnTo>
                  <a:pt x="65947" y="492882"/>
                </a:lnTo>
                <a:lnTo>
                  <a:pt x="30642" y="434935"/>
                </a:lnTo>
                <a:lnTo>
                  <a:pt x="7994" y="384314"/>
                </a:lnTo>
                <a:lnTo>
                  <a:pt x="0" y="307052"/>
                </a:lnTo>
                <a:lnTo>
                  <a:pt x="7994" y="237116"/>
                </a:lnTo>
                <a:lnTo>
                  <a:pt x="23314" y="163183"/>
                </a:lnTo>
                <a:lnTo>
                  <a:pt x="46628" y="89251"/>
                </a:lnTo>
                <a:lnTo>
                  <a:pt x="69943" y="43293"/>
                </a:lnTo>
                <a:lnTo>
                  <a:pt x="104582" y="11989"/>
                </a:lnTo>
                <a:lnTo>
                  <a:pt x="158538" y="0"/>
                </a:lnTo>
                <a:lnTo>
                  <a:pt x="205167" y="7992"/>
                </a:lnTo>
                <a:lnTo>
                  <a:pt x="239806" y="39297"/>
                </a:lnTo>
                <a:lnTo>
                  <a:pt x="247799" y="62609"/>
                </a:lnTo>
                <a:lnTo>
                  <a:pt x="247799" y="93247"/>
                </a:lnTo>
                <a:lnTo>
                  <a:pt x="232478" y="120556"/>
                </a:lnTo>
                <a:lnTo>
                  <a:pt x="205167" y="167180"/>
                </a:lnTo>
                <a:lnTo>
                  <a:pt x="193843" y="221796"/>
                </a:lnTo>
                <a:lnTo>
                  <a:pt x="189846" y="267754"/>
                </a:lnTo>
                <a:lnTo>
                  <a:pt x="201170" y="318375"/>
                </a:lnTo>
                <a:lnTo>
                  <a:pt x="232478" y="364999"/>
                </a:lnTo>
                <a:lnTo>
                  <a:pt x="243803" y="411623"/>
                </a:lnTo>
                <a:lnTo>
                  <a:pt x="239806" y="454250"/>
                </a:lnTo>
                <a:lnTo>
                  <a:pt x="217157" y="489551"/>
                </a:lnTo>
                <a:lnTo>
                  <a:pt x="185849" y="508867"/>
                </a:lnTo>
                <a:lnTo>
                  <a:pt x="147214" y="512863"/>
                </a:lnTo>
                <a:close/>
              </a:path>
            </a:pathLst>
          </a:custGeom>
          <a:solidFill>
            <a:srgbClr val="000000"/>
          </a:solidFill>
        </p:spPr>
        <p:txBody>
          <a:bodyPr wrap="square" lIns="0" tIns="0" rIns="0" bIns="0" rtlCol="0"/>
          <a:lstStyle/>
          <a:p>
            <a:endParaRPr sz="1588"/>
          </a:p>
        </p:txBody>
      </p:sp>
      <p:sp>
        <p:nvSpPr>
          <p:cNvPr id="17" name="object 17"/>
          <p:cNvSpPr/>
          <p:nvPr/>
        </p:nvSpPr>
        <p:spPr>
          <a:xfrm>
            <a:off x="9309542" y="3778203"/>
            <a:ext cx="289044" cy="452718"/>
          </a:xfrm>
          <a:custGeom>
            <a:avLst/>
            <a:gdLst/>
            <a:ahLst/>
            <a:cxnLst/>
            <a:rect l="l" t="t" r="r" b="b"/>
            <a:pathLst>
              <a:path w="248284" h="513079">
                <a:moveTo>
                  <a:pt x="69943" y="43293"/>
                </a:moveTo>
                <a:lnTo>
                  <a:pt x="104582" y="11989"/>
                </a:lnTo>
                <a:lnTo>
                  <a:pt x="158538" y="0"/>
                </a:lnTo>
                <a:lnTo>
                  <a:pt x="205167" y="7992"/>
                </a:lnTo>
                <a:lnTo>
                  <a:pt x="239806" y="39297"/>
                </a:lnTo>
                <a:lnTo>
                  <a:pt x="247799" y="62609"/>
                </a:lnTo>
                <a:lnTo>
                  <a:pt x="247799" y="93247"/>
                </a:lnTo>
                <a:lnTo>
                  <a:pt x="232478" y="120556"/>
                </a:lnTo>
                <a:lnTo>
                  <a:pt x="205167" y="167180"/>
                </a:lnTo>
                <a:lnTo>
                  <a:pt x="193843" y="221796"/>
                </a:lnTo>
                <a:lnTo>
                  <a:pt x="189846" y="267754"/>
                </a:lnTo>
                <a:lnTo>
                  <a:pt x="201170" y="318375"/>
                </a:lnTo>
                <a:lnTo>
                  <a:pt x="232478" y="364999"/>
                </a:lnTo>
                <a:lnTo>
                  <a:pt x="243803" y="411623"/>
                </a:lnTo>
                <a:lnTo>
                  <a:pt x="239806" y="454250"/>
                </a:lnTo>
                <a:lnTo>
                  <a:pt x="217157" y="489551"/>
                </a:lnTo>
                <a:lnTo>
                  <a:pt x="185849" y="508867"/>
                </a:lnTo>
                <a:lnTo>
                  <a:pt x="147214" y="512863"/>
                </a:lnTo>
                <a:lnTo>
                  <a:pt x="100585" y="512863"/>
                </a:lnTo>
                <a:lnTo>
                  <a:pt x="65947" y="492882"/>
                </a:lnTo>
                <a:lnTo>
                  <a:pt x="30642" y="434935"/>
                </a:lnTo>
                <a:lnTo>
                  <a:pt x="7994" y="384314"/>
                </a:lnTo>
                <a:lnTo>
                  <a:pt x="0" y="307052"/>
                </a:lnTo>
                <a:lnTo>
                  <a:pt x="7994" y="237116"/>
                </a:lnTo>
                <a:lnTo>
                  <a:pt x="23314" y="163183"/>
                </a:lnTo>
                <a:lnTo>
                  <a:pt x="46628" y="89251"/>
                </a:lnTo>
                <a:lnTo>
                  <a:pt x="69943" y="43293"/>
                </a:lnTo>
                <a:close/>
              </a:path>
            </a:pathLst>
          </a:custGeom>
          <a:ln w="3175">
            <a:solidFill>
              <a:srgbClr val="000000"/>
            </a:solidFill>
          </a:ln>
        </p:spPr>
        <p:txBody>
          <a:bodyPr wrap="square" lIns="0" tIns="0" rIns="0" bIns="0" rtlCol="0"/>
          <a:lstStyle/>
          <a:p>
            <a:endParaRPr sz="1588"/>
          </a:p>
        </p:txBody>
      </p:sp>
      <p:sp>
        <p:nvSpPr>
          <p:cNvPr id="18" name="object 18"/>
          <p:cNvSpPr/>
          <p:nvPr/>
        </p:nvSpPr>
        <p:spPr>
          <a:xfrm>
            <a:off x="9484105" y="3792896"/>
            <a:ext cx="320831" cy="407334"/>
          </a:xfrm>
          <a:custGeom>
            <a:avLst/>
            <a:gdLst/>
            <a:ahLst/>
            <a:cxnLst/>
            <a:rect l="l" t="t" r="r" b="b"/>
            <a:pathLst>
              <a:path w="275590" h="461645">
                <a:moveTo>
                  <a:pt x="169862" y="461577"/>
                </a:moveTo>
                <a:lnTo>
                  <a:pt x="135224" y="461577"/>
                </a:lnTo>
                <a:lnTo>
                  <a:pt x="88595" y="434269"/>
                </a:lnTo>
                <a:lnTo>
                  <a:pt x="49959" y="395637"/>
                </a:lnTo>
                <a:lnTo>
                  <a:pt x="26644" y="360336"/>
                </a:lnTo>
                <a:lnTo>
                  <a:pt x="26644" y="333028"/>
                </a:lnTo>
                <a:lnTo>
                  <a:pt x="41966" y="313713"/>
                </a:lnTo>
                <a:lnTo>
                  <a:pt x="65280" y="306386"/>
                </a:lnTo>
                <a:lnTo>
                  <a:pt x="100585" y="302390"/>
                </a:lnTo>
                <a:lnTo>
                  <a:pt x="139220" y="302390"/>
                </a:lnTo>
                <a:lnTo>
                  <a:pt x="185849" y="294397"/>
                </a:lnTo>
                <a:lnTo>
                  <a:pt x="209164" y="286404"/>
                </a:lnTo>
                <a:lnTo>
                  <a:pt x="220488" y="275081"/>
                </a:lnTo>
                <a:lnTo>
                  <a:pt x="216491" y="263758"/>
                </a:lnTo>
                <a:lnTo>
                  <a:pt x="181853" y="232454"/>
                </a:lnTo>
                <a:lnTo>
                  <a:pt x="127230" y="177837"/>
                </a:lnTo>
                <a:lnTo>
                  <a:pt x="22648" y="81259"/>
                </a:lnTo>
                <a:lnTo>
                  <a:pt x="3330" y="45958"/>
                </a:lnTo>
                <a:lnTo>
                  <a:pt x="0" y="22645"/>
                </a:lnTo>
                <a:lnTo>
                  <a:pt x="3330" y="3330"/>
                </a:lnTo>
                <a:lnTo>
                  <a:pt x="45963" y="0"/>
                </a:lnTo>
                <a:lnTo>
                  <a:pt x="69277" y="19315"/>
                </a:lnTo>
                <a:lnTo>
                  <a:pt x="104582" y="69269"/>
                </a:lnTo>
                <a:lnTo>
                  <a:pt x="150545" y="135209"/>
                </a:lnTo>
                <a:lnTo>
                  <a:pt x="271113" y="267088"/>
                </a:lnTo>
                <a:lnTo>
                  <a:pt x="220488" y="313713"/>
                </a:lnTo>
                <a:lnTo>
                  <a:pt x="166531" y="325702"/>
                </a:lnTo>
                <a:lnTo>
                  <a:pt x="100585" y="329698"/>
                </a:lnTo>
                <a:lnTo>
                  <a:pt x="77271" y="333028"/>
                </a:lnTo>
                <a:lnTo>
                  <a:pt x="69277" y="349013"/>
                </a:lnTo>
                <a:lnTo>
                  <a:pt x="84597" y="375656"/>
                </a:lnTo>
                <a:lnTo>
                  <a:pt x="139220" y="422280"/>
                </a:lnTo>
                <a:lnTo>
                  <a:pt x="177855" y="434269"/>
                </a:lnTo>
                <a:lnTo>
                  <a:pt x="185849" y="449588"/>
                </a:lnTo>
                <a:lnTo>
                  <a:pt x="169862" y="461577"/>
                </a:lnTo>
                <a:close/>
              </a:path>
            </a:pathLst>
          </a:custGeom>
          <a:solidFill>
            <a:srgbClr val="000000"/>
          </a:solidFill>
        </p:spPr>
        <p:txBody>
          <a:bodyPr wrap="square" lIns="0" tIns="0" rIns="0" bIns="0" rtlCol="0"/>
          <a:lstStyle/>
          <a:p>
            <a:endParaRPr sz="1588"/>
          </a:p>
        </p:txBody>
      </p:sp>
      <p:sp>
        <p:nvSpPr>
          <p:cNvPr id="19" name="object 19"/>
          <p:cNvSpPr/>
          <p:nvPr/>
        </p:nvSpPr>
        <p:spPr>
          <a:xfrm>
            <a:off x="9484105" y="3792896"/>
            <a:ext cx="320831" cy="407334"/>
          </a:xfrm>
          <a:custGeom>
            <a:avLst/>
            <a:gdLst/>
            <a:ahLst/>
            <a:cxnLst/>
            <a:rect l="l" t="t" r="r" b="b"/>
            <a:pathLst>
              <a:path w="275590" h="461645">
                <a:moveTo>
                  <a:pt x="0" y="22645"/>
                </a:moveTo>
                <a:lnTo>
                  <a:pt x="3330" y="3330"/>
                </a:lnTo>
                <a:lnTo>
                  <a:pt x="45963" y="0"/>
                </a:lnTo>
                <a:lnTo>
                  <a:pt x="69277" y="19315"/>
                </a:lnTo>
                <a:lnTo>
                  <a:pt x="104582" y="69269"/>
                </a:lnTo>
                <a:lnTo>
                  <a:pt x="150545" y="135209"/>
                </a:lnTo>
                <a:lnTo>
                  <a:pt x="193177" y="181833"/>
                </a:lnTo>
                <a:lnTo>
                  <a:pt x="271113" y="267088"/>
                </a:lnTo>
                <a:lnTo>
                  <a:pt x="275110" y="286404"/>
                </a:lnTo>
                <a:lnTo>
                  <a:pt x="259123" y="298393"/>
                </a:lnTo>
                <a:lnTo>
                  <a:pt x="220488" y="313713"/>
                </a:lnTo>
                <a:lnTo>
                  <a:pt x="166531" y="325702"/>
                </a:lnTo>
                <a:lnTo>
                  <a:pt x="100585" y="329698"/>
                </a:lnTo>
                <a:lnTo>
                  <a:pt x="77271" y="333028"/>
                </a:lnTo>
                <a:lnTo>
                  <a:pt x="69277" y="349013"/>
                </a:lnTo>
                <a:lnTo>
                  <a:pt x="84597" y="375656"/>
                </a:lnTo>
                <a:lnTo>
                  <a:pt x="139220" y="422280"/>
                </a:lnTo>
                <a:lnTo>
                  <a:pt x="177855" y="434269"/>
                </a:lnTo>
                <a:lnTo>
                  <a:pt x="185849" y="449588"/>
                </a:lnTo>
                <a:lnTo>
                  <a:pt x="169862" y="461577"/>
                </a:lnTo>
                <a:lnTo>
                  <a:pt x="135224" y="461577"/>
                </a:lnTo>
                <a:lnTo>
                  <a:pt x="88595" y="434269"/>
                </a:lnTo>
                <a:lnTo>
                  <a:pt x="49959" y="395637"/>
                </a:lnTo>
                <a:lnTo>
                  <a:pt x="26644" y="360336"/>
                </a:lnTo>
                <a:lnTo>
                  <a:pt x="26644" y="333028"/>
                </a:lnTo>
                <a:lnTo>
                  <a:pt x="41966" y="313713"/>
                </a:lnTo>
                <a:lnTo>
                  <a:pt x="65280" y="306386"/>
                </a:lnTo>
                <a:lnTo>
                  <a:pt x="100585" y="302390"/>
                </a:lnTo>
                <a:lnTo>
                  <a:pt x="139220" y="302390"/>
                </a:lnTo>
                <a:lnTo>
                  <a:pt x="185849" y="294397"/>
                </a:lnTo>
                <a:lnTo>
                  <a:pt x="209164" y="286404"/>
                </a:lnTo>
                <a:lnTo>
                  <a:pt x="220488" y="275081"/>
                </a:lnTo>
                <a:lnTo>
                  <a:pt x="216491" y="263758"/>
                </a:lnTo>
                <a:lnTo>
                  <a:pt x="181853" y="232454"/>
                </a:lnTo>
                <a:lnTo>
                  <a:pt x="127230" y="177837"/>
                </a:lnTo>
                <a:lnTo>
                  <a:pt x="77271" y="131879"/>
                </a:lnTo>
                <a:lnTo>
                  <a:pt x="22648" y="81259"/>
                </a:lnTo>
                <a:lnTo>
                  <a:pt x="3330" y="45958"/>
                </a:lnTo>
                <a:lnTo>
                  <a:pt x="0" y="22645"/>
                </a:lnTo>
                <a:close/>
              </a:path>
            </a:pathLst>
          </a:custGeom>
          <a:ln w="3175">
            <a:solidFill>
              <a:srgbClr val="000000"/>
            </a:solidFill>
          </a:ln>
        </p:spPr>
        <p:txBody>
          <a:bodyPr wrap="square" lIns="0" tIns="0" rIns="0" bIns="0" rtlCol="0"/>
          <a:lstStyle/>
          <a:p>
            <a:endParaRPr sz="1588"/>
          </a:p>
        </p:txBody>
      </p:sp>
      <p:sp>
        <p:nvSpPr>
          <p:cNvPr id="20" name="object 20"/>
          <p:cNvSpPr/>
          <p:nvPr/>
        </p:nvSpPr>
        <p:spPr>
          <a:xfrm>
            <a:off x="9326587" y="4134349"/>
            <a:ext cx="347444" cy="614082"/>
          </a:xfrm>
          <a:custGeom>
            <a:avLst/>
            <a:gdLst/>
            <a:ahLst/>
            <a:cxnLst/>
            <a:rect l="l" t="t" r="r" b="b"/>
            <a:pathLst>
              <a:path w="298450" h="695960">
                <a:moveTo>
                  <a:pt x="57953" y="695363"/>
                </a:moveTo>
                <a:lnTo>
                  <a:pt x="34638" y="695363"/>
                </a:lnTo>
                <a:lnTo>
                  <a:pt x="0" y="644743"/>
                </a:lnTo>
                <a:lnTo>
                  <a:pt x="3996" y="636750"/>
                </a:lnTo>
                <a:lnTo>
                  <a:pt x="73939" y="613438"/>
                </a:lnTo>
                <a:lnTo>
                  <a:pt x="155207" y="602115"/>
                </a:lnTo>
                <a:lnTo>
                  <a:pt x="213160" y="598119"/>
                </a:lnTo>
                <a:lnTo>
                  <a:pt x="247798" y="598119"/>
                </a:lnTo>
                <a:lnTo>
                  <a:pt x="255792" y="574807"/>
                </a:lnTo>
                <a:lnTo>
                  <a:pt x="244468" y="508867"/>
                </a:lnTo>
                <a:lnTo>
                  <a:pt x="217157" y="438931"/>
                </a:lnTo>
                <a:lnTo>
                  <a:pt x="174525" y="349679"/>
                </a:lnTo>
                <a:lnTo>
                  <a:pt x="139220" y="271751"/>
                </a:lnTo>
                <a:lnTo>
                  <a:pt x="123899" y="201815"/>
                </a:lnTo>
                <a:lnTo>
                  <a:pt x="119902" y="124552"/>
                </a:lnTo>
                <a:lnTo>
                  <a:pt x="119902" y="50620"/>
                </a:lnTo>
                <a:lnTo>
                  <a:pt x="135889" y="19981"/>
                </a:lnTo>
                <a:lnTo>
                  <a:pt x="147213" y="0"/>
                </a:lnTo>
                <a:lnTo>
                  <a:pt x="189845" y="7992"/>
                </a:lnTo>
                <a:lnTo>
                  <a:pt x="209164" y="39297"/>
                </a:lnTo>
                <a:lnTo>
                  <a:pt x="205166" y="112563"/>
                </a:lnTo>
                <a:lnTo>
                  <a:pt x="197839" y="190492"/>
                </a:lnTo>
                <a:lnTo>
                  <a:pt x="197839" y="271751"/>
                </a:lnTo>
                <a:lnTo>
                  <a:pt x="236474" y="368995"/>
                </a:lnTo>
                <a:lnTo>
                  <a:pt x="267117" y="438931"/>
                </a:lnTo>
                <a:lnTo>
                  <a:pt x="283103" y="508867"/>
                </a:lnTo>
                <a:lnTo>
                  <a:pt x="279107" y="570810"/>
                </a:lnTo>
                <a:lnTo>
                  <a:pt x="279107" y="594122"/>
                </a:lnTo>
                <a:lnTo>
                  <a:pt x="294427" y="617434"/>
                </a:lnTo>
                <a:lnTo>
                  <a:pt x="297739" y="636750"/>
                </a:lnTo>
                <a:lnTo>
                  <a:pt x="197839" y="636750"/>
                </a:lnTo>
                <a:lnTo>
                  <a:pt x="127896" y="652069"/>
                </a:lnTo>
                <a:lnTo>
                  <a:pt x="81267" y="679378"/>
                </a:lnTo>
                <a:lnTo>
                  <a:pt x="57953" y="695363"/>
                </a:lnTo>
                <a:close/>
              </a:path>
              <a:path w="298450" h="695960">
                <a:moveTo>
                  <a:pt x="287100" y="652069"/>
                </a:moveTo>
                <a:lnTo>
                  <a:pt x="255792" y="644743"/>
                </a:lnTo>
                <a:lnTo>
                  <a:pt x="197839" y="636750"/>
                </a:lnTo>
                <a:lnTo>
                  <a:pt x="297739" y="636750"/>
                </a:lnTo>
                <a:lnTo>
                  <a:pt x="298424" y="640746"/>
                </a:lnTo>
                <a:lnTo>
                  <a:pt x="287100" y="652069"/>
                </a:lnTo>
                <a:close/>
              </a:path>
            </a:pathLst>
          </a:custGeom>
          <a:solidFill>
            <a:srgbClr val="000000"/>
          </a:solidFill>
        </p:spPr>
        <p:txBody>
          <a:bodyPr wrap="square" lIns="0" tIns="0" rIns="0" bIns="0" rtlCol="0"/>
          <a:lstStyle/>
          <a:p>
            <a:endParaRPr sz="1588"/>
          </a:p>
        </p:txBody>
      </p:sp>
      <p:sp>
        <p:nvSpPr>
          <p:cNvPr id="21" name="object 21"/>
          <p:cNvSpPr/>
          <p:nvPr/>
        </p:nvSpPr>
        <p:spPr>
          <a:xfrm>
            <a:off x="9326587" y="4134349"/>
            <a:ext cx="347444" cy="614082"/>
          </a:xfrm>
          <a:custGeom>
            <a:avLst/>
            <a:gdLst/>
            <a:ahLst/>
            <a:cxnLst/>
            <a:rect l="l" t="t" r="r" b="b"/>
            <a:pathLst>
              <a:path w="298450" h="695960">
                <a:moveTo>
                  <a:pt x="147213" y="0"/>
                </a:moveTo>
                <a:lnTo>
                  <a:pt x="189845" y="7992"/>
                </a:lnTo>
                <a:lnTo>
                  <a:pt x="209164" y="39297"/>
                </a:lnTo>
                <a:lnTo>
                  <a:pt x="205166" y="112563"/>
                </a:lnTo>
                <a:lnTo>
                  <a:pt x="197839" y="190492"/>
                </a:lnTo>
                <a:lnTo>
                  <a:pt x="197839" y="271751"/>
                </a:lnTo>
                <a:lnTo>
                  <a:pt x="236474" y="368995"/>
                </a:lnTo>
                <a:lnTo>
                  <a:pt x="267117" y="438931"/>
                </a:lnTo>
                <a:lnTo>
                  <a:pt x="283103" y="508867"/>
                </a:lnTo>
                <a:lnTo>
                  <a:pt x="279107" y="570810"/>
                </a:lnTo>
                <a:lnTo>
                  <a:pt x="279107" y="594122"/>
                </a:lnTo>
                <a:lnTo>
                  <a:pt x="294427" y="617434"/>
                </a:lnTo>
                <a:lnTo>
                  <a:pt x="298424" y="640746"/>
                </a:lnTo>
                <a:lnTo>
                  <a:pt x="287100" y="652069"/>
                </a:lnTo>
                <a:lnTo>
                  <a:pt x="255792" y="644743"/>
                </a:lnTo>
                <a:lnTo>
                  <a:pt x="197839" y="636750"/>
                </a:lnTo>
                <a:lnTo>
                  <a:pt x="127896" y="652069"/>
                </a:lnTo>
                <a:lnTo>
                  <a:pt x="81267" y="679378"/>
                </a:lnTo>
                <a:lnTo>
                  <a:pt x="57953" y="695363"/>
                </a:lnTo>
                <a:lnTo>
                  <a:pt x="34638" y="695363"/>
                </a:lnTo>
                <a:lnTo>
                  <a:pt x="0" y="644743"/>
                </a:lnTo>
                <a:lnTo>
                  <a:pt x="3996" y="636750"/>
                </a:lnTo>
                <a:lnTo>
                  <a:pt x="73939" y="613438"/>
                </a:lnTo>
                <a:lnTo>
                  <a:pt x="155207" y="602115"/>
                </a:lnTo>
                <a:lnTo>
                  <a:pt x="213160" y="598119"/>
                </a:lnTo>
                <a:lnTo>
                  <a:pt x="247798" y="598119"/>
                </a:lnTo>
                <a:lnTo>
                  <a:pt x="255792" y="574807"/>
                </a:lnTo>
                <a:lnTo>
                  <a:pt x="244468" y="508867"/>
                </a:lnTo>
                <a:lnTo>
                  <a:pt x="217157" y="438931"/>
                </a:lnTo>
                <a:lnTo>
                  <a:pt x="174525" y="349679"/>
                </a:lnTo>
                <a:lnTo>
                  <a:pt x="139220" y="271751"/>
                </a:lnTo>
                <a:lnTo>
                  <a:pt x="123899" y="201815"/>
                </a:lnTo>
                <a:lnTo>
                  <a:pt x="119902" y="124552"/>
                </a:lnTo>
                <a:lnTo>
                  <a:pt x="119902" y="50620"/>
                </a:lnTo>
                <a:lnTo>
                  <a:pt x="135889" y="19981"/>
                </a:lnTo>
                <a:lnTo>
                  <a:pt x="147213" y="0"/>
                </a:lnTo>
                <a:close/>
              </a:path>
            </a:pathLst>
          </a:custGeom>
          <a:ln w="3175">
            <a:solidFill>
              <a:srgbClr val="000000"/>
            </a:solidFill>
          </a:ln>
        </p:spPr>
        <p:txBody>
          <a:bodyPr wrap="square" lIns="0" tIns="0" rIns="0" bIns="0" rtlCol="0"/>
          <a:lstStyle/>
          <a:p>
            <a:endParaRPr sz="1588"/>
          </a:p>
        </p:txBody>
      </p:sp>
      <p:sp>
        <p:nvSpPr>
          <p:cNvPr id="22" name="object 22"/>
          <p:cNvSpPr/>
          <p:nvPr/>
        </p:nvSpPr>
        <p:spPr>
          <a:xfrm>
            <a:off x="9196693" y="4151979"/>
            <a:ext cx="289044" cy="510428"/>
          </a:xfrm>
          <a:custGeom>
            <a:avLst/>
            <a:gdLst/>
            <a:ahLst/>
            <a:cxnLst/>
            <a:rect l="l" t="t" r="r" b="b"/>
            <a:pathLst>
              <a:path w="248284" h="578485">
                <a:moveTo>
                  <a:pt x="61949" y="578137"/>
                </a:moveTo>
                <a:lnTo>
                  <a:pt x="42632" y="578137"/>
                </a:lnTo>
                <a:lnTo>
                  <a:pt x="0" y="543502"/>
                </a:lnTo>
                <a:lnTo>
                  <a:pt x="3996" y="527517"/>
                </a:lnTo>
                <a:lnTo>
                  <a:pt x="57953" y="504205"/>
                </a:lnTo>
                <a:lnTo>
                  <a:pt x="151210" y="480893"/>
                </a:lnTo>
                <a:lnTo>
                  <a:pt x="193843" y="465573"/>
                </a:lnTo>
                <a:lnTo>
                  <a:pt x="201169" y="450254"/>
                </a:lnTo>
                <a:lnTo>
                  <a:pt x="201169" y="384315"/>
                </a:lnTo>
                <a:lnTo>
                  <a:pt x="185849" y="299059"/>
                </a:lnTo>
                <a:lnTo>
                  <a:pt x="177855" y="244443"/>
                </a:lnTo>
                <a:lnTo>
                  <a:pt x="170528" y="159187"/>
                </a:lnTo>
                <a:lnTo>
                  <a:pt x="166531" y="65939"/>
                </a:lnTo>
                <a:lnTo>
                  <a:pt x="170528" y="23312"/>
                </a:lnTo>
                <a:lnTo>
                  <a:pt x="185849" y="0"/>
                </a:lnTo>
                <a:lnTo>
                  <a:pt x="220488" y="0"/>
                </a:lnTo>
                <a:lnTo>
                  <a:pt x="232478" y="23312"/>
                </a:lnTo>
                <a:lnTo>
                  <a:pt x="239805" y="73932"/>
                </a:lnTo>
                <a:lnTo>
                  <a:pt x="232478" y="127883"/>
                </a:lnTo>
                <a:lnTo>
                  <a:pt x="213160" y="236450"/>
                </a:lnTo>
                <a:lnTo>
                  <a:pt x="216491" y="283074"/>
                </a:lnTo>
                <a:lnTo>
                  <a:pt x="239805" y="376322"/>
                </a:lnTo>
                <a:lnTo>
                  <a:pt x="247798" y="442261"/>
                </a:lnTo>
                <a:lnTo>
                  <a:pt x="247798" y="492882"/>
                </a:lnTo>
                <a:lnTo>
                  <a:pt x="236474" y="504205"/>
                </a:lnTo>
                <a:lnTo>
                  <a:pt x="201169" y="512197"/>
                </a:lnTo>
                <a:lnTo>
                  <a:pt x="154540" y="523520"/>
                </a:lnTo>
                <a:lnTo>
                  <a:pt x="108578" y="546832"/>
                </a:lnTo>
                <a:lnTo>
                  <a:pt x="61949" y="578137"/>
                </a:lnTo>
                <a:close/>
              </a:path>
            </a:pathLst>
          </a:custGeom>
          <a:solidFill>
            <a:srgbClr val="000000"/>
          </a:solidFill>
        </p:spPr>
        <p:txBody>
          <a:bodyPr wrap="square" lIns="0" tIns="0" rIns="0" bIns="0" rtlCol="0"/>
          <a:lstStyle/>
          <a:p>
            <a:endParaRPr sz="1588"/>
          </a:p>
        </p:txBody>
      </p:sp>
      <p:sp>
        <p:nvSpPr>
          <p:cNvPr id="23" name="object 23"/>
          <p:cNvSpPr/>
          <p:nvPr/>
        </p:nvSpPr>
        <p:spPr>
          <a:xfrm>
            <a:off x="9196693" y="4151979"/>
            <a:ext cx="289044" cy="510428"/>
          </a:xfrm>
          <a:custGeom>
            <a:avLst/>
            <a:gdLst/>
            <a:ahLst/>
            <a:cxnLst/>
            <a:rect l="l" t="t" r="r" b="b"/>
            <a:pathLst>
              <a:path w="248284" h="578485">
                <a:moveTo>
                  <a:pt x="185849" y="0"/>
                </a:moveTo>
                <a:lnTo>
                  <a:pt x="220488" y="0"/>
                </a:lnTo>
                <a:lnTo>
                  <a:pt x="232478" y="23312"/>
                </a:lnTo>
                <a:lnTo>
                  <a:pt x="239805" y="73932"/>
                </a:lnTo>
                <a:lnTo>
                  <a:pt x="232478" y="127883"/>
                </a:lnTo>
                <a:lnTo>
                  <a:pt x="213160" y="236450"/>
                </a:lnTo>
                <a:lnTo>
                  <a:pt x="216491" y="283074"/>
                </a:lnTo>
                <a:lnTo>
                  <a:pt x="239805" y="376322"/>
                </a:lnTo>
                <a:lnTo>
                  <a:pt x="247798" y="442261"/>
                </a:lnTo>
                <a:lnTo>
                  <a:pt x="247798" y="492882"/>
                </a:lnTo>
                <a:lnTo>
                  <a:pt x="236474" y="504205"/>
                </a:lnTo>
                <a:lnTo>
                  <a:pt x="201169" y="512197"/>
                </a:lnTo>
                <a:lnTo>
                  <a:pt x="154540" y="523520"/>
                </a:lnTo>
                <a:lnTo>
                  <a:pt x="108578" y="546832"/>
                </a:lnTo>
                <a:lnTo>
                  <a:pt x="61949" y="578137"/>
                </a:lnTo>
                <a:lnTo>
                  <a:pt x="42632" y="578137"/>
                </a:lnTo>
                <a:lnTo>
                  <a:pt x="0" y="543502"/>
                </a:lnTo>
                <a:lnTo>
                  <a:pt x="3996" y="527517"/>
                </a:lnTo>
                <a:lnTo>
                  <a:pt x="57953" y="504205"/>
                </a:lnTo>
                <a:lnTo>
                  <a:pt x="151210" y="480893"/>
                </a:lnTo>
                <a:lnTo>
                  <a:pt x="193843" y="465573"/>
                </a:lnTo>
                <a:lnTo>
                  <a:pt x="201169" y="450254"/>
                </a:lnTo>
                <a:lnTo>
                  <a:pt x="201169" y="384315"/>
                </a:lnTo>
                <a:lnTo>
                  <a:pt x="185849" y="299059"/>
                </a:lnTo>
                <a:lnTo>
                  <a:pt x="177855" y="244443"/>
                </a:lnTo>
                <a:lnTo>
                  <a:pt x="170528" y="159187"/>
                </a:lnTo>
                <a:lnTo>
                  <a:pt x="166531" y="65939"/>
                </a:lnTo>
                <a:lnTo>
                  <a:pt x="170528" y="23312"/>
                </a:lnTo>
                <a:lnTo>
                  <a:pt x="185849" y="0"/>
                </a:lnTo>
                <a:close/>
              </a:path>
            </a:pathLst>
          </a:custGeom>
          <a:ln w="3175">
            <a:solidFill>
              <a:srgbClr val="000000"/>
            </a:solidFill>
          </a:ln>
        </p:spPr>
        <p:txBody>
          <a:bodyPr wrap="square" lIns="0" tIns="0" rIns="0" bIns="0" rtlCol="0"/>
          <a:lstStyle/>
          <a:p>
            <a:endParaRPr sz="1588"/>
          </a:p>
        </p:txBody>
      </p:sp>
      <p:sp>
        <p:nvSpPr>
          <p:cNvPr id="24" name="object 24"/>
          <p:cNvSpPr/>
          <p:nvPr/>
        </p:nvSpPr>
        <p:spPr>
          <a:xfrm>
            <a:off x="9189637" y="3400901"/>
            <a:ext cx="473853" cy="454959"/>
          </a:xfrm>
          <a:custGeom>
            <a:avLst/>
            <a:gdLst/>
            <a:ahLst/>
            <a:cxnLst/>
            <a:rect l="l" t="t" r="r" b="b"/>
            <a:pathLst>
              <a:path w="407034" h="515620">
                <a:moveTo>
                  <a:pt x="216491" y="515528"/>
                </a:moveTo>
                <a:lnTo>
                  <a:pt x="147214" y="476896"/>
                </a:lnTo>
                <a:lnTo>
                  <a:pt x="111909" y="434269"/>
                </a:lnTo>
                <a:lnTo>
                  <a:pt x="73274" y="372326"/>
                </a:lnTo>
                <a:lnTo>
                  <a:pt x="34638" y="302390"/>
                </a:lnTo>
                <a:lnTo>
                  <a:pt x="7327" y="217134"/>
                </a:lnTo>
                <a:lnTo>
                  <a:pt x="0" y="155191"/>
                </a:lnTo>
                <a:lnTo>
                  <a:pt x="11324" y="135875"/>
                </a:lnTo>
                <a:lnTo>
                  <a:pt x="88595" y="112563"/>
                </a:lnTo>
                <a:lnTo>
                  <a:pt x="185849" y="100574"/>
                </a:lnTo>
                <a:lnTo>
                  <a:pt x="239806" y="93248"/>
                </a:lnTo>
                <a:lnTo>
                  <a:pt x="275111" y="69936"/>
                </a:lnTo>
                <a:lnTo>
                  <a:pt x="301756" y="19315"/>
                </a:lnTo>
                <a:lnTo>
                  <a:pt x="344388" y="0"/>
                </a:lnTo>
                <a:lnTo>
                  <a:pt x="379693" y="0"/>
                </a:lnTo>
                <a:lnTo>
                  <a:pt x="407003" y="34635"/>
                </a:lnTo>
                <a:lnTo>
                  <a:pt x="360374" y="34635"/>
                </a:lnTo>
                <a:lnTo>
                  <a:pt x="337060" y="42627"/>
                </a:lnTo>
                <a:lnTo>
                  <a:pt x="305752" y="73932"/>
                </a:lnTo>
                <a:lnTo>
                  <a:pt x="294428" y="108567"/>
                </a:lnTo>
                <a:lnTo>
                  <a:pt x="301756" y="127883"/>
                </a:lnTo>
                <a:lnTo>
                  <a:pt x="297759" y="131879"/>
                </a:lnTo>
                <a:lnTo>
                  <a:pt x="228482" y="131879"/>
                </a:lnTo>
                <a:lnTo>
                  <a:pt x="123900" y="143202"/>
                </a:lnTo>
                <a:lnTo>
                  <a:pt x="57953" y="166514"/>
                </a:lnTo>
                <a:lnTo>
                  <a:pt x="69277" y="251769"/>
                </a:lnTo>
                <a:lnTo>
                  <a:pt x="96588" y="306386"/>
                </a:lnTo>
                <a:lnTo>
                  <a:pt x="154541" y="356340"/>
                </a:lnTo>
                <a:lnTo>
                  <a:pt x="213161" y="410957"/>
                </a:lnTo>
                <a:lnTo>
                  <a:pt x="228482" y="457581"/>
                </a:lnTo>
                <a:lnTo>
                  <a:pt x="235809" y="492216"/>
                </a:lnTo>
                <a:lnTo>
                  <a:pt x="216491" y="515528"/>
                </a:lnTo>
                <a:close/>
              </a:path>
              <a:path w="407034" h="515620">
                <a:moveTo>
                  <a:pt x="391017" y="53951"/>
                </a:moveTo>
                <a:lnTo>
                  <a:pt x="360374" y="34635"/>
                </a:lnTo>
                <a:lnTo>
                  <a:pt x="407003" y="34635"/>
                </a:lnTo>
                <a:lnTo>
                  <a:pt x="391017" y="53951"/>
                </a:lnTo>
                <a:close/>
              </a:path>
              <a:path w="407034" h="515620">
                <a:moveTo>
                  <a:pt x="282438" y="147198"/>
                </a:moveTo>
                <a:lnTo>
                  <a:pt x="271114" y="135875"/>
                </a:lnTo>
                <a:lnTo>
                  <a:pt x="228482" y="131879"/>
                </a:lnTo>
                <a:lnTo>
                  <a:pt x="297759" y="131879"/>
                </a:lnTo>
                <a:lnTo>
                  <a:pt x="282438" y="147198"/>
                </a:lnTo>
                <a:close/>
              </a:path>
            </a:pathLst>
          </a:custGeom>
          <a:solidFill>
            <a:srgbClr val="000000"/>
          </a:solidFill>
        </p:spPr>
        <p:txBody>
          <a:bodyPr wrap="square" lIns="0" tIns="0" rIns="0" bIns="0" rtlCol="0"/>
          <a:lstStyle/>
          <a:p>
            <a:endParaRPr sz="1588"/>
          </a:p>
        </p:txBody>
      </p:sp>
      <p:sp>
        <p:nvSpPr>
          <p:cNvPr id="25" name="object 25"/>
          <p:cNvSpPr/>
          <p:nvPr/>
        </p:nvSpPr>
        <p:spPr>
          <a:xfrm>
            <a:off x="9189637" y="3400901"/>
            <a:ext cx="473853" cy="454959"/>
          </a:xfrm>
          <a:custGeom>
            <a:avLst/>
            <a:gdLst/>
            <a:ahLst/>
            <a:cxnLst/>
            <a:rect l="l" t="t" r="r" b="b"/>
            <a:pathLst>
              <a:path w="407034" h="515620">
                <a:moveTo>
                  <a:pt x="216491" y="515528"/>
                </a:moveTo>
                <a:lnTo>
                  <a:pt x="235809" y="492216"/>
                </a:lnTo>
                <a:lnTo>
                  <a:pt x="228482" y="457581"/>
                </a:lnTo>
                <a:lnTo>
                  <a:pt x="213161" y="410957"/>
                </a:lnTo>
                <a:lnTo>
                  <a:pt x="154541" y="356340"/>
                </a:lnTo>
                <a:lnTo>
                  <a:pt x="96588" y="306386"/>
                </a:lnTo>
                <a:lnTo>
                  <a:pt x="69277" y="251769"/>
                </a:lnTo>
                <a:lnTo>
                  <a:pt x="57953" y="166514"/>
                </a:lnTo>
                <a:lnTo>
                  <a:pt x="123900" y="143202"/>
                </a:lnTo>
                <a:lnTo>
                  <a:pt x="228482" y="131879"/>
                </a:lnTo>
                <a:lnTo>
                  <a:pt x="271114" y="135875"/>
                </a:lnTo>
                <a:lnTo>
                  <a:pt x="282438" y="147198"/>
                </a:lnTo>
                <a:lnTo>
                  <a:pt x="301756" y="127883"/>
                </a:lnTo>
                <a:lnTo>
                  <a:pt x="294428" y="108567"/>
                </a:lnTo>
                <a:lnTo>
                  <a:pt x="305752" y="73932"/>
                </a:lnTo>
                <a:lnTo>
                  <a:pt x="337060" y="42627"/>
                </a:lnTo>
                <a:lnTo>
                  <a:pt x="360374" y="34635"/>
                </a:lnTo>
                <a:lnTo>
                  <a:pt x="391017" y="53951"/>
                </a:lnTo>
                <a:lnTo>
                  <a:pt x="407003" y="34635"/>
                </a:lnTo>
                <a:lnTo>
                  <a:pt x="379693" y="0"/>
                </a:lnTo>
                <a:lnTo>
                  <a:pt x="344388" y="0"/>
                </a:lnTo>
                <a:lnTo>
                  <a:pt x="301756" y="19315"/>
                </a:lnTo>
                <a:lnTo>
                  <a:pt x="275111" y="69936"/>
                </a:lnTo>
                <a:lnTo>
                  <a:pt x="239806" y="93248"/>
                </a:lnTo>
                <a:lnTo>
                  <a:pt x="185849" y="100574"/>
                </a:lnTo>
                <a:lnTo>
                  <a:pt x="88595" y="112563"/>
                </a:lnTo>
                <a:lnTo>
                  <a:pt x="11324" y="135875"/>
                </a:lnTo>
                <a:lnTo>
                  <a:pt x="0" y="155191"/>
                </a:lnTo>
                <a:lnTo>
                  <a:pt x="7327" y="217134"/>
                </a:lnTo>
                <a:lnTo>
                  <a:pt x="34638" y="302390"/>
                </a:lnTo>
                <a:lnTo>
                  <a:pt x="73274" y="372326"/>
                </a:lnTo>
                <a:lnTo>
                  <a:pt x="111909" y="434269"/>
                </a:lnTo>
                <a:lnTo>
                  <a:pt x="147214" y="476896"/>
                </a:lnTo>
                <a:lnTo>
                  <a:pt x="181853" y="507535"/>
                </a:lnTo>
                <a:lnTo>
                  <a:pt x="216491" y="515528"/>
                </a:lnTo>
                <a:close/>
              </a:path>
            </a:pathLst>
          </a:custGeom>
          <a:ln w="3175">
            <a:solidFill>
              <a:srgbClr val="000000"/>
            </a:solidFill>
          </a:ln>
        </p:spPr>
        <p:txBody>
          <a:bodyPr wrap="square" lIns="0" tIns="0" rIns="0" bIns="0" rtlCol="0"/>
          <a:lstStyle/>
          <a:p>
            <a:endParaRPr sz="1588"/>
          </a:p>
        </p:txBody>
      </p:sp>
      <p:sp>
        <p:nvSpPr>
          <p:cNvPr id="26" name="object 26"/>
          <p:cNvSpPr/>
          <p:nvPr/>
        </p:nvSpPr>
        <p:spPr>
          <a:xfrm>
            <a:off x="9689234" y="3294529"/>
            <a:ext cx="131585" cy="113179"/>
          </a:xfrm>
          <a:custGeom>
            <a:avLst/>
            <a:gdLst/>
            <a:ahLst/>
            <a:cxnLst/>
            <a:rect l="l" t="t" r="r" b="b"/>
            <a:pathLst>
              <a:path w="113029" h="128270">
                <a:moveTo>
                  <a:pt x="38634" y="34635"/>
                </a:moveTo>
                <a:lnTo>
                  <a:pt x="26644" y="27308"/>
                </a:lnTo>
                <a:lnTo>
                  <a:pt x="34638" y="7992"/>
                </a:lnTo>
                <a:lnTo>
                  <a:pt x="65946" y="0"/>
                </a:lnTo>
                <a:lnTo>
                  <a:pt x="104581" y="11322"/>
                </a:lnTo>
                <a:lnTo>
                  <a:pt x="108091" y="23312"/>
                </a:lnTo>
                <a:lnTo>
                  <a:pt x="65946" y="23312"/>
                </a:lnTo>
                <a:lnTo>
                  <a:pt x="49958" y="27308"/>
                </a:lnTo>
                <a:lnTo>
                  <a:pt x="38634" y="34635"/>
                </a:lnTo>
                <a:close/>
              </a:path>
              <a:path w="113029" h="128270">
                <a:moveTo>
                  <a:pt x="102328" y="81259"/>
                </a:moveTo>
                <a:lnTo>
                  <a:pt x="61949" y="81259"/>
                </a:lnTo>
                <a:lnTo>
                  <a:pt x="81267" y="77262"/>
                </a:lnTo>
                <a:lnTo>
                  <a:pt x="92591" y="57946"/>
                </a:lnTo>
                <a:lnTo>
                  <a:pt x="92591" y="34635"/>
                </a:lnTo>
                <a:lnTo>
                  <a:pt x="81267" y="23312"/>
                </a:lnTo>
                <a:lnTo>
                  <a:pt x="108091" y="23312"/>
                </a:lnTo>
                <a:lnTo>
                  <a:pt x="112575" y="38631"/>
                </a:lnTo>
                <a:lnTo>
                  <a:pt x="108578" y="73932"/>
                </a:lnTo>
                <a:lnTo>
                  <a:pt x="102328" y="81259"/>
                </a:lnTo>
                <a:close/>
              </a:path>
              <a:path w="113029" h="128270">
                <a:moveTo>
                  <a:pt x="15320" y="127882"/>
                </a:moveTo>
                <a:lnTo>
                  <a:pt x="0" y="123886"/>
                </a:lnTo>
                <a:lnTo>
                  <a:pt x="3330" y="104571"/>
                </a:lnTo>
                <a:lnTo>
                  <a:pt x="15320" y="89251"/>
                </a:lnTo>
                <a:lnTo>
                  <a:pt x="38634" y="77262"/>
                </a:lnTo>
                <a:lnTo>
                  <a:pt x="61949" y="81259"/>
                </a:lnTo>
                <a:lnTo>
                  <a:pt x="102328" y="81259"/>
                </a:lnTo>
                <a:lnTo>
                  <a:pt x="89260" y="96578"/>
                </a:lnTo>
                <a:lnTo>
                  <a:pt x="61949" y="100574"/>
                </a:lnTo>
                <a:lnTo>
                  <a:pt x="34638" y="100574"/>
                </a:lnTo>
                <a:lnTo>
                  <a:pt x="22648" y="112563"/>
                </a:lnTo>
                <a:lnTo>
                  <a:pt x="22648" y="119890"/>
                </a:lnTo>
                <a:lnTo>
                  <a:pt x="15320" y="127882"/>
                </a:lnTo>
                <a:close/>
              </a:path>
            </a:pathLst>
          </a:custGeom>
          <a:solidFill>
            <a:srgbClr val="000000"/>
          </a:solidFill>
        </p:spPr>
        <p:txBody>
          <a:bodyPr wrap="square" lIns="0" tIns="0" rIns="0" bIns="0" rtlCol="0"/>
          <a:lstStyle/>
          <a:p>
            <a:endParaRPr sz="1588"/>
          </a:p>
        </p:txBody>
      </p:sp>
      <p:sp>
        <p:nvSpPr>
          <p:cNvPr id="27" name="object 27"/>
          <p:cNvSpPr/>
          <p:nvPr/>
        </p:nvSpPr>
        <p:spPr>
          <a:xfrm>
            <a:off x="9689234" y="3294529"/>
            <a:ext cx="131585" cy="113179"/>
          </a:xfrm>
          <a:custGeom>
            <a:avLst/>
            <a:gdLst/>
            <a:ahLst/>
            <a:cxnLst/>
            <a:rect l="l" t="t" r="r" b="b"/>
            <a:pathLst>
              <a:path w="113029" h="128270">
                <a:moveTo>
                  <a:pt x="34638" y="7992"/>
                </a:moveTo>
                <a:lnTo>
                  <a:pt x="65946" y="0"/>
                </a:lnTo>
                <a:lnTo>
                  <a:pt x="104581" y="11322"/>
                </a:lnTo>
                <a:lnTo>
                  <a:pt x="112575" y="38631"/>
                </a:lnTo>
                <a:lnTo>
                  <a:pt x="108578" y="73932"/>
                </a:lnTo>
                <a:lnTo>
                  <a:pt x="89260" y="96578"/>
                </a:lnTo>
                <a:lnTo>
                  <a:pt x="61949" y="100574"/>
                </a:lnTo>
                <a:lnTo>
                  <a:pt x="34638" y="100574"/>
                </a:lnTo>
                <a:lnTo>
                  <a:pt x="22648" y="112563"/>
                </a:lnTo>
                <a:lnTo>
                  <a:pt x="22648" y="119890"/>
                </a:lnTo>
                <a:lnTo>
                  <a:pt x="15320" y="127882"/>
                </a:lnTo>
                <a:lnTo>
                  <a:pt x="0" y="123886"/>
                </a:lnTo>
                <a:lnTo>
                  <a:pt x="3330" y="104571"/>
                </a:lnTo>
                <a:lnTo>
                  <a:pt x="15320" y="89251"/>
                </a:lnTo>
                <a:lnTo>
                  <a:pt x="38634" y="77262"/>
                </a:lnTo>
                <a:lnTo>
                  <a:pt x="61949" y="81259"/>
                </a:lnTo>
                <a:lnTo>
                  <a:pt x="81267" y="77262"/>
                </a:lnTo>
                <a:lnTo>
                  <a:pt x="92591" y="57946"/>
                </a:lnTo>
                <a:lnTo>
                  <a:pt x="92591" y="34635"/>
                </a:lnTo>
                <a:lnTo>
                  <a:pt x="81267" y="23312"/>
                </a:lnTo>
                <a:lnTo>
                  <a:pt x="65946" y="23312"/>
                </a:lnTo>
                <a:lnTo>
                  <a:pt x="49958" y="27308"/>
                </a:lnTo>
                <a:lnTo>
                  <a:pt x="38634" y="34635"/>
                </a:lnTo>
                <a:lnTo>
                  <a:pt x="26644" y="27308"/>
                </a:lnTo>
                <a:lnTo>
                  <a:pt x="34638" y="7992"/>
                </a:lnTo>
                <a:close/>
              </a:path>
            </a:pathLst>
          </a:custGeom>
          <a:ln w="3175">
            <a:solidFill>
              <a:srgbClr val="000000"/>
            </a:solidFill>
          </a:ln>
        </p:spPr>
        <p:txBody>
          <a:bodyPr wrap="square" lIns="0" tIns="0" rIns="0" bIns="0" rtlCol="0"/>
          <a:lstStyle/>
          <a:p>
            <a:endParaRPr sz="1588"/>
          </a:p>
        </p:txBody>
      </p:sp>
      <p:sp>
        <p:nvSpPr>
          <p:cNvPr id="28" name="object 28"/>
          <p:cNvSpPr/>
          <p:nvPr/>
        </p:nvSpPr>
        <p:spPr>
          <a:xfrm>
            <a:off x="9665136" y="3421471"/>
            <a:ext cx="40340" cy="28574"/>
          </a:xfrm>
          <a:custGeom>
            <a:avLst/>
            <a:gdLst/>
            <a:ahLst/>
            <a:cxnLst/>
            <a:rect l="l" t="t" r="r" b="b"/>
            <a:pathLst>
              <a:path w="32384" h="32385">
                <a:moveTo>
                  <a:pt x="24816" y="31970"/>
                </a:moveTo>
                <a:lnTo>
                  <a:pt x="7157" y="31970"/>
                </a:lnTo>
                <a:lnTo>
                  <a:pt x="0" y="24813"/>
                </a:lnTo>
                <a:lnTo>
                  <a:pt x="0" y="7156"/>
                </a:lnTo>
                <a:lnTo>
                  <a:pt x="7157" y="0"/>
                </a:lnTo>
                <a:lnTo>
                  <a:pt x="24816" y="0"/>
                </a:lnTo>
                <a:lnTo>
                  <a:pt x="31973" y="7156"/>
                </a:lnTo>
                <a:lnTo>
                  <a:pt x="31973" y="24813"/>
                </a:lnTo>
                <a:lnTo>
                  <a:pt x="24816" y="31970"/>
                </a:lnTo>
                <a:close/>
              </a:path>
            </a:pathLst>
          </a:custGeom>
          <a:solidFill>
            <a:srgbClr val="000000"/>
          </a:solidFill>
        </p:spPr>
        <p:txBody>
          <a:bodyPr wrap="square" lIns="0" tIns="0" rIns="0" bIns="0" rtlCol="0"/>
          <a:lstStyle/>
          <a:p>
            <a:endParaRPr sz="1588"/>
          </a:p>
        </p:txBody>
      </p:sp>
      <p:sp>
        <p:nvSpPr>
          <p:cNvPr id="29" name="object 29"/>
          <p:cNvSpPr/>
          <p:nvPr/>
        </p:nvSpPr>
        <p:spPr>
          <a:xfrm>
            <a:off x="9665136" y="3421471"/>
            <a:ext cx="40340" cy="28574"/>
          </a:xfrm>
          <a:custGeom>
            <a:avLst/>
            <a:gdLst/>
            <a:ahLst/>
            <a:cxnLst/>
            <a:rect l="l" t="t" r="r" b="b"/>
            <a:pathLst>
              <a:path w="32384" h="32385">
                <a:moveTo>
                  <a:pt x="31973" y="15985"/>
                </a:moveTo>
                <a:lnTo>
                  <a:pt x="31973" y="7156"/>
                </a:lnTo>
                <a:lnTo>
                  <a:pt x="24816" y="0"/>
                </a:lnTo>
                <a:lnTo>
                  <a:pt x="15987" y="0"/>
                </a:lnTo>
                <a:lnTo>
                  <a:pt x="7157" y="0"/>
                </a:lnTo>
                <a:lnTo>
                  <a:pt x="0" y="7156"/>
                </a:lnTo>
                <a:lnTo>
                  <a:pt x="0" y="15985"/>
                </a:lnTo>
                <a:lnTo>
                  <a:pt x="0" y="24813"/>
                </a:lnTo>
                <a:lnTo>
                  <a:pt x="7157" y="31970"/>
                </a:lnTo>
                <a:lnTo>
                  <a:pt x="15987" y="31970"/>
                </a:lnTo>
                <a:lnTo>
                  <a:pt x="24816" y="31970"/>
                </a:lnTo>
                <a:lnTo>
                  <a:pt x="31973" y="24813"/>
                </a:lnTo>
                <a:lnTo>
                  <a:pt x="31973" y="15985"/>
                </a:lnTo>
              </a:path>
            </a:pathLst>
          </a:custGeom>
          <a:ln w="3175">
            <a:solidFill>
              <a:srgbClr val="000000"/>
            </a:solidFill>
          </a:ln>
        </p:spPr>
        <p:txBody>
          <a:bodyPr wrap="square" lIns="0" tIns="0" rIns="0" bIns="0" rtlCol="0"/>
          <a:lstStyle/>
          <a:p>
            <a:endParaRPr sz="1588"/>
          </a:p>
        </p:txBody>
      </p:sp>
      <p:sp>
        <p:nvSpPr>
          <p:cNvPr id="30" name="object 30"/>
          <p:cNvSpPr txBox="1"/>
          <p:nvPr/>
        </p:nvSpPr>
        <p:spPr>
          <a:xfrm>
            <a:off x="9191879" y="2235858"/>
            <a:ext cx="876002" cy="950260"/>
          </a:xfrm>
          <a:prstGeom prst="rect">
            <a:avLst/>
          </a:prstGeom>
        </p:spPr>
        <p:txBody>
          <a:bodyPr vert="horz" wrap="square" lIns="0" tIns="0" rIns="0" bIns="0" rtlCol="0">
            <a:spAutoFit/>
          </a:bodyPr>
          <a:lstStyle/>
          <a:p>
            <a:pPr marL="50429" marR="4483" indent="-39223">
              <a:lnSpc>
                <a:spcPct val="99700"/>
              </a:lnSpc>
            </a:pPr>
            <a:r>
              <a:rPr sz="1235" b="1" dirty="0">
                <a:latin typeface="Arial"/>
                <a:cs typeface="Arial"/>
              </a:rPr>
              <a:t>Cos</a:t>
            </a:r>
            <a:r>
              <a:rPr lang="en-US" sz="1235" b="1" dirty="0">
                <a:latin typeface="Arial"/>
                <a:cs typeface="Arial"/>
              </a:rPr>
              <a:t>t</a:t>
            </a:r>
            <a:r>
              <a:rPr sz="1235" b="1" dirty="0">
                <a:latin typeface="Arial"/>
                <a:cs typeface="Arial"/>
              </a:rPr>
              <a:t>ly if  con</a:t>
            </a:r>
            <a:r>
              <a:rPr lang="en-US" sz="1235" b="1" dirty="0">
                <a:latin typeface="Arial"/>
                <a:cs typeface="Arial"/>
              </a:rPr>
              <a:t>t</a:t>
            </a:r>
            <a:r>
              <a:rPr sz="1235" b="1" dirty="0">
                <a:latin typeface="Arial"/>
                <a:cs typeface="Arial"/>
              </a:rPr>
              <a:t>en</a:t>
            </a:r>
            <a:r>
              <a:rPr lang="en-US" sz="1235" b="1" dirty="0">
                <a:latin typeface="Arial"/>
                <a:cs typeface="Arial"/>
              </a:rPr>
              <a:t>t</a:t>
            </a:r>
            <a:r>
              <a:rPr sz="1235" b="1" dirty="0">
                <a:latin typeface="Arial"/>
                <a:cs typeface="Arial"/>
              </a:rPr>
              <a:t>s  of cache  are no</a:t>
            </a:r>
            <a:r>
              <a:rPr lang="en-US" sz="1235" b="1" dirty="0">
                <a:latin typeface="Arial"/>
                <a:cs typeface="Arial"/>
              </a:rPr>
              <a:t>t</a:t>
            </a:r>
            <a:r>
              <a:rPr sz="1235" b="1" dirty="0">
                <a:latin typeface="Arial"/>
                <a:cs typeface="Arial"/>
              </a:rPr>
              <a:t>  modified</a:t>
            </a:r>
            <a:endParaRPr sz="1235"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0799" y="316842"/>
            <a:ext cx="6321200" cy="492443"/>
          </a:xfrm>
          <a:prstGeom prst="rect">
            <a:avLst/>
          </a:prstGeom>
        </p:spPr>
        <p:txBody>
          <a:bodyPr vert="horz" wrap="square" lIns="0" tIns="0" rIns="0" bIns="0" rtlCol="0" anchor="ctr">
            <a:spAutoFit/>
          </a:bodyPr>
          <a:lstStyle/>
          <a:p>
            <a:pPr marL="11206">
              <a:lnSpc>
                <a:spcPct val="100000"/>
              </a:lnSpc>
            </a:pPr>
            <a:r>
              <a:rPr sz="3200" b="1" dirty="0">
                <a:solidFill>
                  <a:srgbClr val="C00000"/>
                </a:solidFill>
                <a:latin typeface="微软雅黑" panose="020B0503020204020204" pitchFamily="34" charset="-122"/>
                <a:ea typeface="微软雅黑" panose="020B0503020204020204" pitchFamily="34" charset="-122"/>
              </a:rPr>
              <a:t>Wri</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e-Back w/ “Dir</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y” bi</a:t>
            </a:r>
            <a:r>
              <a:rPr lang="en-US" sz="3200" b="1" dirty="0">
                <a:solidFill>
                  <a:srgbClr val="C00000"/>
                </a:solidFill>
                <a:latin typeface="微软雅黑" panose="020B0503020204020204" pitchFamily="34" charset="-122"/>
                <a:ea typeface="微软雅黑" panose="020B0503020204020204" pitchFamily="34" charset="-122"/>
              </a:rPr>
              <a:t>t</a:t>
            </a:r>
            <a:r>
              <a:rPr sz="3200" b="1" dirty="0">
                <a:solidFill>
                  <a:srgbClr val="C00000"/>
                </a:solidFill>
                <a:latin typeface="微软雅黑" panose="020B0503020204020204" pitchFamily="34" charset="-122"/>
                <a:ea typeface="微软雅黑" panose="020B0503020204020204" pitchFamily="34" charset="-122"/>
              </a:rPr>
              <a:t>s</a:t>
            </a:r>
          </a:p>
        </p:txBody>
      </p:sp>
      <p:sp>
        <p:nvSpPr>
          <p:cNvPr id="3" name="object 3"/>
          <p:cNvSpPr/>
          <p:nvPr/>
        </p:nvSpPr>
        <p:spPr>
          <a:xfrm>
            <a:off x="2364441" y="3162677"/>
            <a:ext cx="7463118" cy="3024467"/>
          </a:xfrm>
          <a:custGeom>
            <a:avLst/>
            <a:gdLst/>
            <a:ahLst/>
            <a:cxnLst/>
            <a:rect l="l" t="t" r="r" b="b"/>
            <a:pathLst>
              <a:path w="8458200" h="3427729">
                <a:moveTo>
                  <a:pt x="0" y="0"/>
                </a:moveTo>
                <a:lnTo>
                  <a:pt x="8458199" y="0"/>
                </a:lnTo>
                <a:lnTo>
                  <a:pt x="8458199" y="3427411"/>
                </a:lnTo>
                <a:lnTo>
                  <a:pt x="0" y="3427411"/>
                </a:lnTo>
                <a:lnTo>
                  <a:pt x="0" y="0"/>
                </a:lnTo>
                <a:close/>
              </a:path>
            </a:pathLst>
          </a:custGeom>
          <a:solidFill>
            <a:srgbClr val="FFFED5"/>
          </a:solidFill>
        </p:spPr>
        <p:txBody>
          <a:bodyPr wrap="square" lIns="0" tIns="0" rIns="0" bIns="0" rtlCol="0"/>
          <a:lstStyle/>
          <a:p>
            <a:endParaRPr sz="1400"/>
          </a:p>
        </p:txBody>
      </p:sp>
      <p:sp>
        <p:nvSpPr>
          <p:cNvPr id="4" name="object 4"/>
          <p:cNvSpPr/>
          <p:nvPr/>
        </p:nvSpPr>
        <p:spPr>
          <a:xfrm>
            <a:off x="2405664" y="3163873"/>
            <a:ext cx="7463118" cy="3315819"/>
          </a:xfrm>
          <a:custGeom>
            <a:avLst/>
            <a:gdLst/>
            <a:ahLst/>
            <a:cxnLst/>
            <a:rect l="l" t="t" r="r" b="b"/>
            <a:pathLst>
              <a:path w="8458200" h="3427729">
                <a:moveTo>
                  <a:pt x="0" y="0"/>
                </a:moveTo>
                <a:lnTo>
                  <a:pt x="8458199" y="0"/>
                </a:lnTo>
                <a:lnTo>
                  <a:pt x="8458199" y="3427411"/>
                </a:lnTo>
                <a:lnTo>
                  <a:pt x="0" y="3427411"/>
                </a:lnTo>
                <a:lnTo>
                  <a:pt x="0" y="0"/>
                </a:lnTo>
                <a:close/>
              </a:path>
            </a:pathLst>
          </a:custGeom>
          <a:ln w="12699">
            <a:solidFill>
              <a:srgbClr val="000000"/>
            </a:solidFill>
          </a:ln>
        </p:spPr>
        <p:txBody>
          <a:bodyPr wrap="square" lIns="0" tIns="0" rIns="0" bIns="0" rtlCol="0"/>
          <a:lstStyle/>
          <a:p>
            <a:endParaRPr sz="1400"/>
          </a:p>
        </p:txBody>
      </p:sp>
      <p:sp>
        <p:nvSpPr>
          <p:cNvPr id="5" name="object 5"/>
          <p:cNvSpPr txBox="1"/>
          <p:nvPr/>
        </p:nvSpPr>
        <p:spPr>
          <a:xfrm>
            <a:off x="2443697" y="3015783"/>
            <a:ext cx="5974784" cy="246221"/>
          </a:xfrm>
          <a:prstGeom prst="rect">
            <a:avLst/>
          </a:prstGeom>
        </p:spPr>
        <p:txBody>
          <a:bodyPr vert="horz" wrap="square" lIns="0" tIns="0" rIns="0" bIns="0" rtlCol="0">
            <a:spAutoFit/>
          </a:bodyPr>
          <a:lstStyle/>
          <a:p>
            <a:pPr marL="11206"/>
            <a:r>
              <a:rPr sz="1600" b="1" dirty="0">
                <a:latin typeface="Arial"/>
                <a:cs typeface="Arial"/>
              </a:rPr>
              <a:t>ON REFERENCE  TO  Mem[X]: Look  for X     among </a:t>
            </a:r>
            <a:r>
              <a:rPr lang="en-US" sz="1600" b="1" dirty="0">
                <a:latin typeface="Arial"/>
                <a:cs typeface="Arial"/>
              </a:rPr>
              <a:t>t</a:t>
            </a:r>
            <a:r>
              <a:rPr sz="1600" b="1" dirty="0">
                <a:latin typeface="Arial"/>
                <a:cs typeface="Arial"/>
              </a:rPr>
              <a:t>ags...</a:t>
            </a:r>
            <a:endParaRPr sz="1600" dirty="0">
              <a:latin typeface="Arial"/>
              <a:cs typeface="Arial"/>
            </a:endParaRPr>
          </a:p>
        </p:txBody>
      </p:sp>
      <p:sp>
        <p:nvSpPr>
          <p:cNvPr id="6" name="object 6"/>
          <p:cNvSpPr txBox="1"/>
          <p:nvPr/>
        </p:nvSpPr>
        <p:spPr>
          <a:xfrm>
            <a:off x="2443697" y="3475224"/>
            <a:ext cx="680155" cy="246221"/>
          </a:xfrm>
          <a:prstGeom prst="rect">
            <a:avLst/>
          </a:prstGeom>
        </p:spPr>
        <p:txBody>
          <a:bodyPr vert="horz" wrap="square" lIns="0" tIns="0" rIns="0" bIns="0" rtlCol="0">
            <a:spAutoFit/>
          </a:bodyPr>
          <a:lstStyle/>
          <a:p>
            <a:pPr marL="11206"/>
            <a:r>
              <a:rPr sz="1600" b="1" dirty="0">
                <a:latin typeface="Arial"/>
                <a:cs typeface="Arial"/>
              </a:rPr>
              <a:t>HIT:</a:t>
            </a:r>
            <a:endParaRPr sz="1600" dirty="0">
              <a:latin typeface="Arial"/>
              <a:cs typeface="Arial"/>
            </a:endParaRPr>
          </a:p>
        </p:txBody>
      </p:sp>
      <p:sp>
        <p:nvSpPr>
          <p:cNvPr id="7" name="object 7"/>
          <p:cNvSpPr txBox="1"/>
          <p:nvPr/>
        </p:nvSpPr>
        <p:spPr>
          <a:xfrm>
            <a:off x="2730619" y="3733802"/>
            <a:ext cx="921082" cy="487313"/>
          </a:xfrm>
          <a:prstGeom prst="rect">
            <a:avLst/>
          </a:prstGeom>
        </p:spPr>
        <p:txBody>
          <a:bodyPr vert="horz" wrap="square" lIns="0" tIns="0" rIns="0" bIns="0" rtlCol="0">
            <a:spAutoFit/>
          </a:bodyPr>
          <a:lstStyle/>
          <a:p>
            <a:pPr marL="11206" marR="4483">
              <a:lnSpc>
                <a:spcPts val="1853"/>
              </a:lnSpc>
            </a:pPr>
            <a:r>
              <a:rPr sz="1600" b="1" dirty="0">
                <a:latin typeface="Arial"/>
                <a:cs typeface="Arial"/>
              </a:rPr>
              <a:t>READ:  WRITE:</a:t>
            </a:r>
            <a:endParaRPr sz="1600" dirty="0">
              <a:latin typeface="Arial"/>
              <a:cs typeface="Arial"/>
            </a:endParaRPr>
          </a:p>
        </p:txBody>
      </p:sp>
      <p:sp>
        <p:nvSpPr>
          <p:cNvPr id="8" name="object 8"/>
          <p:cNvSpPr txBox="1"/>
          <p:nvPr/>
        </p:nvSpPr>
        <p:spPr>
          <a:xfrm>
            <a:off x="3653932" y="3475224"/>
            <a:ext cx="5414216" cy="730969"/>
          </a:xfrm>
          <a:prstGeom prst="rect">
            <a:avLst/>
          </a:prstGeom>
        </p:spPr>
        <p:txBody>
          <a:bodyPr vert="horz" wrap="square" lIns="0" tIns="0" rIns="0" bIns="0" rtlCol="0">
            <a:spAutoFit/>
          </a:bodyPr>
          <a:lstStyle/>
          <a:p>
            <a:pPr marL="67239">
              <a:lnSpc>
                <a:spcPts val="1941"/>
              </a:lnSpc>
            </a:pPr>
            <a:r>
              <a:rPr sz="1600" b="1" i="1" dirty="0">
                <a:latin typeface="Arial"/>
                <a:cs typeface="Arial"/>
              </a:rPr>
              <a:t>X     = TAG[i] , for some cache line I</a:t>
            </a:r>
            <a:endParaRPr sz="1600" dirty="0">
              <a:latin typeface="Arial"/>
              <a:cs typeface="Arial"/>
            </a:endParaRPr>
          </a:p>
          <a:p>
            <a:pPr marL="11206">
              <a:lnSpc>
                <a:spcPts val="1809"/>
              </a:lnSpc>
            </a:pPr>
            <a:r>
              <a:rPr sz="1600" b="1" dirty="0">
                <a:latin typeface="Arial"/>
                <a:cs typeface="Arial"/>
              </a:rPr>
              <a:t>re</a:t>
            </a:r>
            <a:r>
              <a:rPr lang="en-US" sz="1600" b="1" dirty="0">
                <a:latin typeface="Arial"/>
                <a:cs typeface="Arial"/>
              </a:rPr>
              <a:t>t</a:t>
            </a:r>
            <a:r>
              <a:rPr sz="1600" b="1" dirty="0">
                <a:latin typeface="Arial"/>
                <a:cs typeface="Arial"/>
              </a:rPr>
              <a:t>urn CACHE[i]</a:t>
            </a:r>
            <a:endParaRPr sz="1600" dirty="0">
              <a:latin typeface="Arial"/>
              <a:cs typeface="Arial"/>
            </a:endParaRPr>
          </a:p>
          <a:p>
            <a:pPr marL="11206">
              <a:lnSpc>
                <a:spcPts val="1985"/>
              </a:lnSpc>
            </a:pPr>
            <a:r>
              <a:rPr sz="1600" b="1" dirty="0">
                <a:latin typeface="Arial"/>
                <a:cs typeface="Arial"/>
              </a:rPr>
              <a:t>change CACHE[i]; S</a:t>
            </a:r>
            <a:r>
              <a:rPr lang="en-US" sz="1600" b="1" dirty="0">
                <a:latin typeface="Arial"/>
                <a:cs typeface="Arial"/>
              </a:rPr>
              <a:t>t</a:t>
            </a:r>
            <a:r>
              <a:rPr sz="1600" b="1" dirty="0">
                <a:latin typeface="Arial"/>
                <a:cs typeface="Arial"/>
              </a:rPr>
              <a:t>ar</a:t>
            </a:r>
            <a:r>
              <a:rPr lang="en-US" sz="1600" b="1" dirty="0">
                <a:latin typeface="Arial"/>
                <a:cs typeface="Arial"/>
              </a:rPr>
              <a:t>t</a:t>
            </a:r>
            <a:r>
              <a:rPr sz="1600" b="1" dirty="0">
                <a:latin typeface="Arial"/>
                <a:cs typeface="Arial"/>
              </a:rPr>
              <a:t> Wri</a:t>
            </a:r>
            <a:r>
              <a:rPr lang="en-US" sz="1600" b="1" dirty="0">
                <a:latin typeface="Arial"/>
                <a:cs typeface="Arial"/>
              </a:rPr>
              <a:t>t</a:t>
            </a:r>
            <a:r>
              <a:rPr sz="1600" b="1" dirty="0">
                <a:latin typeface="Arial"/>
                <a:cs typeface="Arial"/>
              </a:rPr>
              <a:t>e </a:t>
            </a:r>
            <a:r>
              <a:rPr lang="en-US" sz="1600" b="1" dirty="0">
                <a:latin typeface="Arial"/>
                <a:cs typeface="Arial"/>
              </a:rPr>
              <a:t>t</a:t>
            </a:r>
            <a:r>
              <a:rPr sz="1600" b="1" dirty="0">
                <a:latin typeface="Arial"/>
                <a:cs typeface="Arial"/>
              </a:rPr>
              <a:t>o Mem[X]  </a:t>
            </a:r>
            <a:r>
              <a:rPr sz="1600" b="1" dirty="0">
                <a:solidFill>
                  <a:srgbClr val="FF3300"/>
                </a:solidFill>
                <a:latin typeface="Arial"/>
                <a:cs typeface="Arial"/>
              </a:rPr>
              <a:t>D[i]=1</a:t>
            </a:r>
            <a:endParaRPr sz="1600" dirty="0">
              <a:latin typeface="Arial"/>
              <a:cs typeface="Arial"/>
            </a:endParaRPr>
          </a:p>
        </p:txBody>
      </p:sp>
      <p:sp>
        <p:nvSpPr>
          <p:cNvPr id="9" name="object 9"/>
          <p:cNvSpPr txBox="1"/>
          <p:nvPr/>
        </p:nvSpPr>
        <p:spPr>
          <a:xfrm>
            <a:off x="2443696" y="4382901"/>
            <a:ext cx="5968908" cy="512961"/>
          </a:xfrm>
          <a:prstGeom prst="rect">
            <a:avLst/>
          </a:prstGeom>
        </p:spPr>
        <p:txBody>
          <a:bodyPr vert="horz" wrap="square" lIns="0" tIns="0" rIns="0" bIns="0" rtlCol="0">
            <a:spAutoFit/>
          </a:bodyPr>
          <a:lstStyle/>
          <a:p>
            <a:pPr marL="11206">
              <a:lnSpc>
                <a:spcPts val="1985"/>
              </a:lnSpc>
            </a:pPr>
            <a:r>
              <a:rPr sz="1600" b="1" dirty="0">
                <a:latin typeface="Arial"/>
                <a:cs typeface="Arial"/>
              </a:rPr>
              <a:t>MISS: </a:t>
            </a:r>
            <a:r>
              <a:rPr sz="1600" b="1" i="1" dirty="0">
                <a:latin typeface="Arial"/>
                <a:cs typeface="Arial"/>
              </a:rPr>
              <a:t>X     not found in TAG of any cache  line</a:t>
            </a:r>
            <a:endParaRPr sz="1600" dirty="0">
              <a:latin typeface="Arial"/>
              <a:cs typeface="Arial"/>
            </a:endParaRPr>
          </a:p>
          <a:p>
            <a:pPr marL="425286">
              <a:lnSpc>
                <a:spcPts val="1985"/>
              </a:lnSpc>
            </a:pPr>
            <a:r>
              <a:rPr sz="1600" b="1" dirty="0">
                <a:latin typeface="Arial"/>
                <a:cs typeface="Arial"/>
              </a:rPr>
              <a:t>REPLACEMENT SELECTION:</a:t>
            </a:r>
            <a:endParaRPr sz="1600" dirty="0">
              <a:latin typeface="Arial"/>
              <a:cs typeface="Arial"/>
            </a:endParaRPr>
          </a:p>
        </p:txBody>
      </p:sp>
      <p:sp>
        <p:nvSpPr>
          <p:cNvPr id="10" name="object 10"/>
          <p:cNvSpPr txBox="1"/>
          <p:nvPr/>
        </p:nvSpPr>
        <p:spPr>
          <a:xfrm>
            <a:off x="3250521" y="4842342"/>
            <a:ext cx="3199840" cy="492443"/>
          </a:xfrm>
          <a:prstGeom prst="rect">
            <a:avLst/>
          </a:prstGeom>
        </p:spPr>
        <p:txBody>
          <a:bodyPr vert="horz" wrap="square" lIns="0" tIns="0" rIns="0" bIns="0" rtlCol="0">
            <a:spAutoFit/>
          </a:bodyPr>
          <a:lstStyle/>
          <a:p>
            <a:pPr marL="11206"/>
            <a:r>
              <a:rPr sz="1600" b="1" dirty="0">
                <a:latin typeface="Arial"/>
                <a:cs typeface="Arial"/>
              </a:rPr>
              <a:t>Selec</a:t>
            </a:r>
            <a:r>
              <a:rPr lang="en-US" sz="1600" b="1" dirty="0">
                <a:latin typeface="Arial"/>
                <a:cs typeface="Arial"/>
              </a:rPr>
              <a:t>t</a:t>
            </a:r>
            <a:r>
              <a:rPr sz="1600" b="1" dirty="0">
                <a:latin typeface="Arial"/>
                <a:cs typeface="Arial"/>
              </a:rPr>
              <a:t> some line k  </a:t>
            </a:r>
            <a:r>
              <a:rPr lang="en-US" sz="1600" b="1" dirty="0">
                <a:latin typeface="Arial"/>
                <a:cs typeface="Arial"/>
              </a:rPr>
              <a:t>t</a:t>
            </a:r>
            <a:r>
              <a:rPr sz="1600" b="1" dirty="0">
                <a:latin typeface="Arial"/>
                <a:cs typeface="Arial"/>
              </a:rPr>
              <a:t>o hold  Mem[X]</a:t>
            </a:r>
            <a:endParaRPr sz="1600" dirty="0">
              <a:latin typeface="Arial"/>
              <a:cs typeface="Arial"/>
            </a:endParaRPr>
          </a:p>
        </p:txBody>
      </p:sp>
      <p:sp>
        <p:nvSpPr>
          <p:cNvPr id="11" name="object 11"/>
          <p:cNvSpPr/>
          <p:nvPr/>
        </p:nvSpPr>
        <p:spPr>
          <a:xfrm>
            <a:off x="5402050" y="4091548"/>
            <a:ext cx="2106706" cy="10085"/>
          </a:xfrm>
          <a:custGeom>
            <a:avLst/>
            <a:gdLst/>
            <a:ahLst/>
            <a:cxnLst/>
            <a:rect l="l" t="t" r="r" b="b"/>
            <a:pathLst>
              <a:path w="2387600" h="11429">
                <a:moveTo>
                  <a:pt x="0" y="0"/>
                </a:moveTo>
                <a:lnTo>
                  <a:pt x="2387599" y="11111"/>
                </a:lnTo>
              </a:path>
            </a:pathLst>
          </a:custGeom>
          <a:ln w="50799">
            <a:solidFill>
              <a:srgbClr val="FF4C00"/>
            </a:solidFill>
          </a:ln>
        </p:spPr>
        <p:txBody>
          <a:bodyPr wrap="square" lIns="0" tIns="0" rIns="0" bIns="0" rtlCol="0"/>
          <a:lstStyle/>
          <a:p>
            <a:endParaRPr sz="1400"/>
          </a:p>
        </p:txBody>
      </p:sp>
      <p:sp>
        <p:nvSpPr>
          <p:cNvPr id="12" name="object 12"/>
          <p:cNvSpPr/>
          <p:nvPr/>
        </p:nvSpPr>
        <p:spPr>
          <a:xfrm>
            <a:off x="3676344" y="5649165"/>
            <a:ext cx="2106706" cy="10085"/>
          </a:xfrm>
          <a:custGeom>
            <a:avLst/>
            <a:gdLst/>
            <a:ahLst/>
            <a:cxnLst/>
            <a:rect l="l" t="t" r="r" b="b"/>
            <a:pathLst>
              <a:path w="2387600" h="11429">
                <a:moveTo>
                  <a:pt x="0" y="0"/>
                </a:moveTo>
                <a:lnTo>
                  <a:pt x="2387599" y="11111"/>
                </a:lnTo>
              </a:path>
            </a:pathLst>
          </a:custGeom>
          <a:ln w="50799">
            <a:solidFill>
              <a:srgbClr val="FF4C00"/>
            </a:solidFill>
          </a:ln>
        </p:spPr>
        <p:txBody>
          <a:bodyPr wrap="square" lIns="0" tIns="0" rIns="0" bIns="0" rtlCol="0"/>
          <a:lstStyle/>
          <a:p>
            <a:endParaRPr sz="1400"/>
          </a:p>
        </p:txBody>
      </p:sp>
      <p:sp>
        <p:nvSpPr>
          <p:cNvPr id="13" name="object 13"/>
          <p:cNvSpPr/>
          <p:nvPr/>
        </p:nvSpPr>
        <p:spPr>
          <a:xfrm>
            <a:off x="7424712" y="1846169"/>
            <a:ext cx="921684" cy="545166"/>
          </a:xfrm>
          <a:custGeom>
            <a:avLst/>
            <a:gdLst/>
            <a:ahLst/>
            <a:cxnLst/>
            <a:rect l="l" t="t" r="r" b="b"/>
            <a:pathLst>
              <a:path w="1044575" h="617855">
                <a:moveTo>
                  <a:pt x="0" y="151580"/>
                </a:moveTo>
                <a:lnTo>
                  <a:pt x="7727" y="103669"/>
                </a:lnTo>
                <a:lnTo>
                  <a:pt x="29246" y="62059"/>
                </a:lnTo>
                <a:lnTo>
                  <a:pt x="62059" y="29246"/>
                </a:lnTo>
                <a:lnTo>
                  <a:pt x="103669" y="7727"/>
                </a:lnTo>
                <a:lnTo>
                  <a:pt x="151580" y="0"/>
                </a:lnTo>
                <a:lnTo>
                  <a:pt x="892993" y="0"/>
                </a:lnTo>
                <a:lnTo>
                  <a:pt x="940905" y="7727"/>
                </a:lnTo>
                <a:lnTo>
                  <a:pt x="982515" y="29246"/>
                </a:lnTo>
                <a:lnTo>
                  <a:pt x="1015328" y="62059"/>
                </a:lnTo>
                <a:lnTo>
                  <a:pt x="1036847" y="103669"/>
                </a:lnTo>
                <a:lnTo>
                  <a:pt x="1044574" y="151580"/>
                </a:lnTo>
                <a:lnTo>
                  <a:pt x="1044574" y="465956"/>
                </a:lnTo>
                <a:lnTo>
                  <a:pt x="1036847" y="513868"/>
                </a:lnTo>
                <a:lnTo>
                  <a:pt x="1015328" y="555478"/>
                </a:lnTo>
                <a:lnTo>
                  <a:pt x="982515" y="588291"/>
                </a:lnTo>
                <a:lnTo>
                  <a:pt x="940905" y="609810"/>
                </a:lnTo>
                <a:lnTo>
                  <a:pt x="892993" y="617537"/>
                </a:lnTo>
                <a:lnTo>
                  <a:pt x="151580" y="617537"/>
                </a:lnTo>
                <a:lnTo>
                  <a:pt x="103669" y="609810"/>
                </a:lnTo>
                <a:lnTo>
                  <a:pt x="62059" y="588291"/>
                </a:lnTo>
                <a:lnTo>
                  <a:pt x="29246" y="555478"/>
                </a:lnTo>
                <a:lnTo>
                  <a:pt x="7727" y="513868"/>
                </a:lnTo>
                <a:lnTo>
                  <a:pt x="0" y="465956"/>
                </a:lnTo>
                <a:lnTo>
                  <a:pt x="0" y="151580"/>
                </a:lnTo>
                <a:close/>
              </a:path>
            </a:pathLst>
          </a:custGeom>
          <a:ln w="12699">
            <a:solidFill>
              <a:srgbClr val="000000"/>
            </a:solidFill>
          </a:ln>
        </p:spPr>
        <p:txBody>
          <a:bodyPr wrap="square" lIns="0" tIns="0" rIns="0" bIns="0" rtlCol="0"/>
          <a:lstStyle/>
          <a:p>
            <a:endParaRPr sz="1588"/>
          </a:p>
        </p:txBody>
      </p:sp>
      <p:sp>
        <p:nvSpPr>
          <p:cNvPr id="14" name="object 14"/>
          <p:cNvSpPr txBox="1"/>
          <p:nvPr/>
        </p:nvSpPr>
        <p:spPr>
          <a:xfrm>
            <a:off x="7469535" y="1935368"/>
            <a:ext cx="826434" cy="359073"/>
          </a:xfrm>
          <a:prstGeom prst="rect">
            <a:avLst/>
          </a:prstGeom>
        </p:spPr>
        <p:txBody>
          <a:bodyPr vert="horz" wrap="square" lIns="0" tIns="0" rIns="0" bIns="0" rtlCol="0">
            <a:spAutoFit/>
          </a:bodyPr>
          <a:lstStyle/>
          <a:p>
            <a:pPr marL="11206" marR="4483" indent="184907">
              <a:lnSpc>
                <a:spcPts val="1438"/>
              </a:lnSpc>
            </a:pPr>
            <a:r>
              <a:rPr sz="1412" dirty="0">
                <a:latin typeface="Arial"/>
                <a:cs typeface="Arial"/>
              </a:rPr>
              <a:t>MAIN  MEMORY</a:t>
            </a:r>
            <a:endParaRPr sz="1412">
              <a:latin typeface="Arial"/>
              <a:cs typeface="Arial"/>
            </a:endParaRPr>
          </a:p>
        </p:txBody>
      </p:sp>
      <p:sp>
        <p:nvSpPr>
          <p:cNvPr id="15" name="object 15"/>
          <p:cNvSpPr/>
          <p:nvPr/>
        </p:nvSpPr>
        <p:spPr>
          <a:xfrm>
            <a:off x="3847233" y="1846169"/>
            <a:ext cx="727262" cy="545166"/>
          </a:xfrm>
          <a:custGeom>
            <a:avLst/>
            <a:gdLst/>
            <a:ahLst/>
            <a:cxnLst/>
            <a:rect l="l" t="t" r="r" b="b"/>
            <a:pathLst>
              <a:path w="824229" h="617855">
                <a:moveTo>
                  <a:pt x="0" y="151580"/>
                </a:moveTo>
                <a:lnTo>
                  <a:pt x="7727" y="103669"/>
                </a:lnTo>
                <a:lnTo>
                  <a:pt x="29246" y="62059"/>
                </a:lnTo>
                <a:lnTo>
                  <a:pt x="62059" y="29246"/>
                </a:lnTo>
                <a:lnTo>
                  <a:pt x="103669" y="7727"/>
                </a:lnTo>
                <a:lnTo>
                  <a:pt x="151580" y="0"/>
                </a:lnTo>
                <a:lnTo>
                  <a:pt x="672331" y="0"/>
                </a:lnTo>
                <a:lnTo>
                  <a:pt x="720243" y="7727"/>
                </a:lnTo>
                <a:lnTo>
                  <a:pt x="761853" y="29246"/>
                </a:lnTo>
                <a:lnTo>
                  <a:pt x="794666" y="62059"/>
                </a:lnTo>
                <a:lnTo>
                  <a:pt x="816185" y="103669"/>
                </a:lnTo>
                <a:lnTo>
                  <a:pt x="823912" y="151580"/>
                </a:lnTo>
                <a:lnTo>
                  <a:pt x="823912" y="465956"/>
                </a:lnTo>
                <a:lnTo>
                  <a:pt x="816185" y="513868"/>
                </a:lnTo>
                <a:lnTo>
                  <a:pt x="794666" y="555478"/>
                </a:lnTo>
                <a:lnTo>
                  <a:pt x="761853" y="588291"/>
                </a:lnTo>
                <a:lnTo>
                  <a:pt x="720243" y="609810"/>
                </a:lnTo>
                <a:lnTo>
                  <a:pt x="672331" y="617537"/>
                </a:lnTo>
                <a:lnTo>
                  <a:pt x="151580" y="617537"/>
                </a:lnTo>
                <a:lnTo>
                  <a:pt x="103669" y="609810"/>
                </a:lnTo>
                <a:lnTo>
                  <a:pt x="62059" y="588291"/>
                </a:lnTo>
                <a:lnTo>
                  <a:pt x="29246" y="555478"/>
                </a:lnTo>
                <a:lnTo>
                  <a:pt x="7727" y="513868"/>
                </a:lnTo>
                <a:lnTo>
                  <a:pt x="0" y="465956"/>
                </a:lnTo>
                <a:lnTo>
                  <a:pt x="0" y="151580"/>
                </a:lnTo>
                <a:close/>
              </a:path>
            </a:pathLst>
          </a:custGeom>
          <a:ln w="12699">
            <a:solidFill>
              <a:srgbClr val="000000"/>
            </a:solidFill>
          </a:ln>
        </p:spPr>
        <p:txBody>
          <a:bodyPr wrap="square" lIns="0" tIns="0" rIns="0" bIns="0" rtlCol="0"/>
          <a:lstStyle/>
          <a:p>
            <a:endParaRPr sz="1588"/>
          </a:p>
        </p:txBody>
      </p:sp>
      <p:sp>
        <p:nvSpPr>
          <p:cNvPr id="16" name="object 16"/>
          <p:cNvSpPr txBox="1"/>
          <p:nvPr/>
        </p:nvSpPr>
        <p:spPr>
          <a:xfrm>
            <a:off x="4005518" y="1993246"/>
            <a:ext cx="401170" cy="217304"/>
          </a:xfrm>
          <a:prstGeom prst="rect">
            <a:avLst/>
          </a:prstGeom>
        </p:spPr>
        <p:txBody>
          <a:bodyPr vert="horz" wrap="square" lIns="0" tIns="0" rIns="0" bIns="0" rtlCol="0">
            <a:spAutoFit/>
          </a:bodyPr>
          <a:lstStyle/>
          <a:p>
            <a:pPr marL="11206"/>
            <a:r>
              <a:rPr sz="1412" dirty="0">
                <a:latin typeface="Arial"/>
                <a:cs typeface="Arial"/>
              </a:rPr>
              <a:t>CPU</a:t>
            </a:r>
            <a:endParaRPr sz="1412">
              <a:latin typeface="Arial"/>
              <a:cs typeface="Arial"/>
            </a:endParaRPr>
          </a:p>
        </p:txBody>
      </p:sp>
      <p:sp>
        <p:nvSpPr>
          <p:cNvPr id="17" name="object 17"/>
          <p:cNvSpPr/>
          <p:nvPr/>
        </p:nvSpPr>
        <p:spPr>
          <a:xfrm>
            <a:off x="4578417" y="2084294"/>
            <a:ext cx="123265" cy="60512"/>
          </a:xfrm>
          <a:custGeom>
            <a:avLst/>
            <a:gdLst/>
            <a:ahLst/>
            <a:cxnLst/>
            <a:rect l="l" t="t" r="r" b="b"/>
            <a:pathLst>
              <a:path w="139700" h="68580">
                <a:moveTo>
                  <a:pt x="139700" y="0"/>
                </a:moveTo>
                <a:lnTo>
                  <a:pt x="0" y="33337"/>
                </a:lnTo>
                <a:lnTo>
                  <a:pt x="139700" y="68262"/>
                </a:lnTo>
                <a:lnTo>
                  <a:pt x="139700" y="0"/>
                </a:lnTo>
                <a:close/>
              </a:path>
            </a:pathLst>
          </a:custGeom>
          <a:solidFill>
            <a:srgbClr val="000000"/>
          </a:solidFill>
        </p:spPr>
        <p:txBody>
          <a:bodyPr wrap="square" lIns="0" tIns="0" rIns="0" bIns="0" rtlCol="0"/>
          <a:lstStyle/>
          <a:p>
            <a:endParaRPr sz="1588"/>
          </a:p>
        </p:txBody>
      </p:sp>
      <p:sp>
        <p:nvSpPr>
          <p:cNvPr id="18" name="object 18"/>
          <p:cNvSpPr/>
          <p:nvPr/>
        </p:nvSpPr>
        <p:spPr>
          <a:xfrm>
            <a:off x="4813741" y="2084294"/>
            <a:ext cx="122144" cy="60512"/>
          </a:xfrm>
          <a:custGeom>
            <a:avLst/>
            <a:gdLst/>
            <a:ahLst/>
            <a:cxnLst/>
            <a:rect l="l" t="t" r="r" b="b"/>
            <a:pathLst>
              <a:path w="138429" h="68580">
                <a:moveTo>
                  <a:pt x="0" y="0"/>
                </a:moveTo>
                <a:lnTo>
                  <a:pt x="0" y="68262"/>
                </a:lnTo>
                <a:lnTo>
                  <a:pt x="138113" y="33337"/>
                </a:lnTo>
                <a:lnTo>
                  <a:pt x="0" y="0"/>
                </a:lnTo>
                <a:close/>
              </a:path>
            </a:pathLst>
          </a:custGeom>
          <a:solidFill>
            <a:srgbClr val="000000"/>
          </a:solidFill>
        </p:spPr>
        <p:txBody>
          <a:bodyPr wrap="square" lIns="0" tIns="0" rIns="0" bIns="0" rtlCol="0"/>
          <a:lstStyle/>
          <a:p>
            <a:endParaRPr sz="1588"/>
          </a:p>
        </p:txBody>
      </p:sp>
      <p:sp>
        <p:nvSpPr>
          <p:cNvPr id="19" name="object 19"/>
          <p:cNvSpPr/>
          <p:nvPr/>
        </p:nvSpPr>
        <p:spPr>
          <a:xfrm>
            <a:off x="4701682" y="2113710"/>
            <a:ext cx="112059" cy="1681"/>
          </a:xfrm>
          <a:custGeom>
            <a:avLst/>
            <a:gdLst/>
            <a:ahLst/>
            <a:cxnLst/>
            <a:rect l="l" t="t" r="r" b="b"/>
            <a:pathLst>
              <a:path w="127000" h="1905">
                <a:moveTo>
                  <a:pt x="0" y="0"/>
                </a:moveTo>
                <a:lnTo>
                  <a:pt x="126999" y="1587"/>
                </a:lnTo>
              </a:path>
            </a:pathLst>
          </a:custGeom>
          <a:ln w="12699">
            <a:solidFill>
              <a:srgbClr val="000000"/>
            </a:solidFill>
          </a:ln>
        </p:spPr>
        <p:txBody>
          <a:bodyPr wrap="square" lIns="0" tIns="0" rIns="0" bIns="0" rtlCol="0"/>
          <a:lstStyle/>
          <a:p>
            <a:endParaRPr sz="1588"/>
          </a:p>
        </p:txBody>
      </p:sp>
      <p:sp>
        <p:nvSpPr>
          <p:cNvPr id="20" name="object 20"/>
          <p:cNvSpPr/>
          <p:nvPr/>
        </p:nvSpPr>
        <p:spPr>
          <a:xfrm>
            <a:off x="7061920" y="2084294"/>
            <a:ext cx="123265" cy="60512"/>
          </a:xfrm>
          <a:custGeom>
            <a:avLst/>
            <a:gdLst/>
            <a:ahLst/>
            <a:cxnLst/>
            <a:rect l="l" t="t" r="r" b="b"/>
            <a:pathLst>
              <a:path w="139700" h="68580">
                <a:moveTo>
                  <a:pt x="139700" y="0"/>
                </a:moveTo>
                <a:lnTo>
                  <a:pt x="0" y="33337"/>
                </a:lnTo>
                <a:lnTo>
                  <a:pt x="139700" y="68262"/>
                </a:lnTo>
                <a:lnTo>
                  <a:pt x="139700" y="0"/>
                </a:lnTo>
                <a:close/>
              </a:path>
            </a:pathLst>
          </a:custGeom>
          <a:solidFill>
            <a:srgbClr val="000000"/>
          </a:solidFill>
        </p:spPr>
        <p:txBody>
          <a:bodyPr wrap="square" lIns="0" tIns="0" rIns="0" bIns="0" rtlCol="0"/>
          <a:lstStyle/>
          <a:p>
            <a:endParaRPr sz="1588"/>
          </a:p>
        </p:txBody>
      </p:sp>
      <p:sp>
        <p:nvSpPr>
          <p:cNvPr id="21" name="object 21"/>
          <p:cNvSpPr/>
          <p:nvPr/>
        </p:nvSpPr>
        <p:spPr>
          <a:xfrm>
            <a:off x="7297244" y="2084294"/>
            <a:ext cx="123265" cy="60512"/>
          </a:xfrm>
          <a:custGeom>
            <a:avLst/>
            <a:gdLst/>
            <a:ahLst/>
            <a:cxnLst/>
            <a:rect l="l" t="t" r="r" b="b"/>
            <a:pathLst>
              <a:path w="139700" h="68580">
                <a:moveTo>
                  <a:pt x="0" y="0"/>
                </a:moveTo>
                <a:lnTo>
                  <a:pt x="0" y="68262"/>
                </a:lnTo>
                <a:lnTo>
                  <a:pt x="139701" y="33337"/>
                </a:lnTo>
                <a:lnTo>
                  <a:pt x="0" y="0"/>
                </a:lnTo>
                <a:close/>
              </a:path>
            </a:pathLst>
          </a:custGeom>
          <a:solidFill>
            <a:srgbClr val="000000"/>
          </a:solidFill>
        </p:spPr>
        <p:txBody>
          <a:bodyPr wrap="square" lIns="0" tIns="0" rIns="0" bIns="0" rtlCol="0"/>
          <a:lstStyle/>
          <a:p>
            <a:endParaRPr sz="1588"/>
          </a:p>
        </p:txBody>
      </p:sp>
      <p:sp>
        <p:nvSpPr>
          <p:cNvPr id="22" name="object 22"/>
          <p:cNvSpPr/>
          <p:nvPr/>
        </p:nvSpPr>
        <p:spPr>
          <a:xfrm>
            <a:off x="7185186" y="2113710"/>
            <a:ext cx="112059" cy="1681"/>
          </a:xfrm>
          <a:custGeom>
            <a:avLst/>
            <a:gdLst/>
            <a:ahLst/>
            <a:cxnLst/>
            <a:rect l="l" t="t" r="r" b="b"/>
            <a:pathLst>
              <a:path w="127000" h="1905">
                <a:moveTo>
                  <a:pt x="0" y="0"/>
                </a:moveTo>
                <a:lnTo>
                  <a:pt x="126999" y="1587"/>
                </a:lnTo>
              </a:path>
            </a:pathLst>
          </a:custGeom>
          <a:ln w="12699">
            <a:solidFill>
              <a:srgbClr val="000000"/>
            </a:solidFill>
          </a:ln>
        </p:spPr>
        <p:txBody>
          <a:bodyPr wrap="square" lIns="0" tIns="0" rIns="0" bIns="0" rtlCol="0"/>
          <a:lstStyle/>
          <a:p>
            <a:endParaRPr sz="1588"/>
          </a:p>
        </p:txBody>
      </p:sp>
      <p:sp>
        <p:nvSpPr>
          <p:cNvPr id="23" name="object 23"/>
          <p:cNvSpPr/>
          <p:nvPr/>
        </p:nvSpPr>
        <p:spPr>
          <a:xfrm>
            <a:off x="5134511" y="1554817"/>
            <a:ext cx="186577" cy="1269066"/>
          </a:xfrm>
          <a:custGeom>
            <a:avLst/>
            <a:gdLst/>
            <a:ahLst/>
            <a:cxnLst/>
            <a:rect l="l" t="t" r="r" b="b"/>
            <a:pathLst>
              <a:path w="211454" h="1438275">
                <a:moveTo>
                  <a:pt x="0" y="0"/>
                </a:moveTo>
                <a:lnTo>
                  <a:pt x="211136" y="0"/>
                </a:lnTo>
                <a:lnTo>
                  <a:pt x="211136" y="1438275"/>
                </a:lnTo>
                <a:lnTo>
                  <a:pt x="0" y="1438275"/>
                </a:lnTo>
                <a:lnTo>
                  <a:pt x="0" y="0"/>
                </a:lnTo>
                <a:close/>
              </a:path>
            </a:pathLst>
          </a:custGeom>
          <a:solidFill>
            <a:srgbClr val="FFFFFF"/>
          </a:solidFill>
        </p:spPr>
        <p:txBody>
          <a:bodyPr wrap="square" lIns="0" tIns="0" rIns="0" bIns="0" rtlCol="0"/>
          <a:lstStyle/>
          <a:p>
            <a:endParaRPr sz="1588"/>
          </a:p>
        </p:txBody>
      </p:sp>
      <p:sp>
        <p:nvSpPr>
          <p:cNvPr id="24" name="object 24"/>
          <p:cNvSpPr/>
          <p:nvPr/>
        </p:nvSpPr>
        <p:spPr>
          <a:xfrm>
            <a:off x="4951013" y="1554817"/>
            <a:ext cx="184897" cy="1269066"/>
          </a:xfrm>
          <a:custGeom>
            <a:avLst/>
            <a:gdLst/>
            <a:ahLst/>
            <a:cxnLst/>
            <a:rect l="l" t="t" r="r" b="b"/>
            <a:pathLst>
              <a:path w="209550" h="1438275">
                <a:moveTo>
                  <a:pt x="0" y="0"/>
                </a:moveTo>
                <a:lnTo>
                  <a:pt x="209550" y="0"/>
                </a:lnTo>
                <a:lnTo>
                  <a:pt x="209550" y="1438275"/>
                </a:lnTo>
                <a:lnTo>
                  <a:pt x="0" y="1438275"/>
                </a:lnTo>
                <a:lnTo>
                  <a:pt x="0" y="0"/>
                </a:lnTo>
                <a:close/>
              </a:path>
            </a:pathLst>
          </a:custGeom>
          <a:solidFill>
            <a:srgbClr val="FFFFFF"/>
          </a:solidFill>
        </p:spPr>
        <p:txBody>
          <a:bodyPr wrap="square" lIns="0" tIns="0" rIns="0" bIns="0" rtlCol="0"/>
          <a:lstStyle/>
          <a:p>
            <a:endParaRPr sz="1588"/>
          </a:p>
        </p:txBody>
      </p:sp>
      <p:sp>
        <p:nvSpPr>
          <p:cNvPr id="25" name="object 25"/>
          <p:cNvSpPr txBox="1"/>
          <p:nvPr/>
        </p:nvSpPr>
        <p:spPr>
          <a:xfrm>
            <a:off x="4966423" y="1249456"/>
            <a:ext cx="1944781" cy="217304"/>
          </a:xfrm>
          <a:prstGeom prst="rect">
            <a:avLst/>
          </a:prstGeom>
        </p:spPr>
        <p:txBody>
          <a:bodyPr vert="horz" wrap="square" lIns="0" tIns="0" rIns="0" bIns="0" rtlCol="0">
            <a:spAutoFit/>
          </a:bodyPr>
          <a:lstStyle/>
          <a:p>
            <a:pPr marL="11206">
              <a:tabLst>
                <a:tab pos="623080" algn="l"/>
                <a:tab pos="1481496" algn="l"/>
              </a:tabLst>
            </a:pPr>
            <a:r>
              <a:rPr sz="1412" dirty="0">
                <a:solidFill>
                  <a:srgbClr val="FF3300"/>
                </a:solidFill>
                <a:latin typeface="Arial"/>
                <a:cs typeface="Arial"/>
              </a:rPr>
              <a:t>D </a:t>
            </a:r>
            <a:r>
              <a:rPr sz="1412" dirty="0">
                <a:latin typeface="Arial"/>
                <a:cs typeface="Arial"/>
              </a:rPr>
              <a:t>V	TAG	DATA</a:t>
            </a:r>
            <a:endParaRPr sz="1412">
              <a:latin typeface="Arial"/>
              <a:cs typeface="Arial"/>
            </a:endParaRPr>
          </a:p>
        </p:txBody>
      </p:sp>
      <p:graphicFrame>
        <p:nvGraphicFramePr>
          <p:cNvPr id="26" name="object 26"/>
          <p:cNvGraphicFramePr>
            <a:graphicFrameLocks noGrp="1"/>
          </p:cNvGraphicFramePr>
          <p:nvPr/>
        </p:nvGraphicFramePr>
        <p:xfrm>
          <a:off x="4945411" y="1549213"/>
          <a:ext cx="2117909" cy="1426353"/>
        </p:xfrm>
        <a:graphic>
          <a:graphicData uri="http://schemas.openxmlformats.org/drawingml/2006/table">
            <a:tbl>
              <a:tblPr firstRow="1" bandRow="1">
                <a:tableStyleId>{2D5ABB26-0587-4C30-8999-92F81FD0307C}</a:tableStyleId>
              </a:tblPr>
              <a:tblGrid>
                <a:gridCol w="184196">
                  <a:extLst>
                    <a:ext uri="{9D8B030D-6E8A-4147-A177-3AD203B41FA5}">
                      <a16:colId xmlns:a16="http://schemas.microsoft.com/office/drawing/2014/main" val="20000"/>
                    </a:ext>
                  </a:extLst>
                </a:gridCol>
                <a:gridCol w="184196">
                  <a:extLst>
                    <a:ext uri="{9D8B030D-6E8A-4147-A177-3AD203B41FA5}">
                      <a16:colId xmlns:a16="http://schemas.microsoft.com/office/drawing/2014/main" val="20001"/>
                    </a:ext>
                  </a:extLst>
                </a:gridCol>
                <a:gridCol w="772767">
                  <a:extLst>
                    <a:ext uri="{9D8B030D-6E8A-4147-A177-3AD203B41FA5}">
                      <a16:colId xmlns:a16="http://schemas.microsoft.com/office/drawing/2014/main" val="20002"/>
                    </a:ext>
                  </a:extLst>
                </a:gridCol>
                <a:gridCol w="976750">
                  <a:extLst>
                    <a:ext uri="{9D8B030D-6E8A-4147-A177-3AD203B41FA5}">
                      <a16:colId xmlns:a16="http://schemas.microsoft.com/office/drawing/2014/main" val="20003"/>
                    </a:ext>
                  </a:extLst>
                </a:gridCol>
              </a:tblGrid>
              <a:tr h="215153">
                <a:tc>
                  <a:txBody>
                    <a:bodyPr/>
                    <a:lstStyle/>
                    <a:p>
                      <a:endParaRPr sz="14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tcPr>
                </a:tc>
                <a:tc>
                  <a:txBody>
                    <a:bodyPr/>
                    <a:lstStyle/>
                    <a:p>
                      <a:pPr marL="33655">
                        <a:lnSpc>
                          <a:spcPts val="1570"/>
                        </a:lnSpc>
                      </a:pPr>
                      <a:r>
                        <a:rPr sz="1400" dirty="0">
                          <a:latin typeface="Arial"/>
                          <a:cs typeface="Arial"/>
                        </a:rPr>
                        <a:t>0</a:t>
                      </a:r>
                      <a:endParaRPr sz="14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tcPr>
                </a:tc>
                <a:tc>
                  <a:txBody>
                    <a:bodyPr/>
                    <a:lstStyle/>
                    <a:p>
                      <a:endParaRPr sz="1400">
                        <a:latin typeface="Arial"/>
                        <a:cs typeface="Arial"/>
                      </a:endParaRPr>
                    </a:p>
                  </a:txBody>
                  <a:tcPr marL="0" marR="0" marT="0" marB="0">
                    <a:lnL w="12699">
                      <a:solidFill>
                        <a:srgbClr val="000000"/>
                      </a:solidFill>
                      <a:prstDash val="solid"/>
                    </a:lnL>
                    <a:lnT w="12699">
                      <a:solidFill>
                        <a:srgbClr val="000000"/>
                      </a:solidFill>
                      <a:prstDash val="solid"/>
                    </a:lnT>
                  </a:tcPr>
                </a:tc>
                <a:tc>
                  <a:txBody>
                    <a:bodyPr/>
                    <a:lstStyle/>
                    <a:p>
                      <a:endParaRPr sz="1400">
                        <a:latin typeface="Arial"/>
                        <a:cs typeface="Arial"/>
                      </a:endParaRPr>
                    </a:p>
                  </a:txBody>
                  <a:tcPr marL="0" marR="0" marT="0" marB="0">
                    <a:lnR w="12699">
                      <a:solidFill>
                        <a:srgbClr val="000000"/>
                      </a:solidFill>
                      <a:prstDash val="solid"/>
                    </a:lnR>
                    <a:lnT w="12699">
                      <a:solidFill>
                        <a:srgbClr val="000000"/>
                      </a:solidFill>
                      <a:prstDash val="solid"/>
                    </a:lnT>
                  </a:tcPr>
                </a:tc>
                <a:extLst>
                  <a:ext uri="{0D108BD9-81ED-4DB2-BD59-A6C34878D82A}">
                    <a16:rowId xmlns:a16="http://schemas.microsoft.com/office/drawing/2014/main" val="10000"/>
                  </a:ext>
                </a:extLst>
              </a:tr>
              <a:tr h="549088">
                <a:tc>
                  <a:txBody>
                    <a:bodyPr/>
                    <a:lstStyle/>
                    <a:p>
                      <a:pPr marL="34925">
                        <a:lnSpc>
                          <a:spcPct val="100000"/>
                        </a:lnSpc>
                        <a:spcBef>
                          <a:spcPts val="1370"/>
                        </a:spcBef>
                      </a:pPr>
                      <a:r>
                        <a:rPr sz="1400" dirty="0">
                          <a:solidFill>
                            <a:srgbClr val="FF3300"/>
                          </a:solidFill>
                          <a:latin typeface="Arial"/>
                          <a:cs typeface="Arial"/>
                        </a:rPr>
                        <a:t>1</a:t>
                      </a:r>
                      <a:endParaRPr sz="1400">
                        <a:latin typeface="Arial"/>
                        <a:cs typeface="Arial"/>
                      </a:endParaRPr>
                    </a:p>
                  </a:txBody>
                  <a:tcPr marL="0" marR="0" marT="153521" marB="0">
                    <a:lnL w="12699">
                      <a:solidFill>
                        <a:srgbClr val="000000"/>
                      </a:solidFill>
                      <a:prstDash val="solid"/>
                    </a:lnL>
                    <a:lnR w="12699">
                      <a:solidFill>
                        <a:srgbClr val="000000"/>
                      </a:solidFill>
                      <a:prstDash val="solid"/>
                    </a:lnR>
                  </a:tcPr>
                </a:tc>
                <a:tc>
                  <a:txBody>
                    <a:bodyPr/>
                    <a:lstStyle/>
                    <a:p>
                      <a:pPr marL="33655">
                        <a:lnSpc>
                          <a:spcPts val="1525"/>
                        </a:lnSpc>
                      </a:pPr>
                      <a:r>
                        <a:rPr sz="1400" dirty="0">
                          <a:latin typeface="Arial"/>
                          <a:cs typeface="Arial"/>
                        </a:rPr>
                        <a:t>0</a:t>
                      </a:r>
                      <a:endParaRPr sz="1400">
                        <a:latin typeface="Arial"/>
                        <a:cs typeface="Arial"/>
                      </a:endParaRPr>
                    </a:p>
                    <a:p>
                      <a:pPr marL="33655">
                        <a:lnSpc>
                          <a:spcPts val="1614"/>
                        </a:lnSpc>
                      </a:pPr>
                      <a:r>
                        <a:rPr sz="1400" dirty="0">
                          <a:latin typeface="Arial"/>
                          <a:cs typeface="Arial"/>
                        </a:rPr>
                        <a:t>1</a:t>
                      </a:r>
                      <a:endParaRPr sz="1400">
                        <a:latin typeface="Arial"/>
                        <a:cs typeface="Arial"/>
                      </a:endParaRPr>
                    </a:p>
                    <a:p>
                      <a:pPr marL="33655">
                        <a:lnSpc>
                          <a:spcPts val="1764"/>
                        </a:lnSpc>
                      </a:pPr>
                      <a:r>
                        <a:rPr sz="1400" dirty="0">
                          <a:latin typeface="Arial"/>
                          <a:cs typeface="Arial"/>
                        </a:rPr>
                        <a:t>0</a:t>
                      </a:r>
                      <a:endParaRPr sz="1400">
                        <a:latin typeface="Arial"/>
                        <a:cs typeface="Arial"/>
                      </a:endParaRPr>
                    </a:p>
                  </a:txBody>
                  <a:tcPr marL="0" marR="0" marT="0" marB="0">
                    <a:lnL w="12699">
                      <a:solidFill>
                        <a:srgbClr val="000000"/>
                      </a:solidFill>
                      <a:prstDash val="solid"/>
                    </a:lnL>
                    <a:lnR w="12699">
                      <a:solidFill>
                        <a:srgbClr val="000000"/>
                      </a:solidFill>
                      <a:prstDash val="solid"/>
                    </a:lnR>
                  </a:tcPr>
                </a:tc>
                <a:tc>
                  <a:txBody>
                    <a:bodyPr/>
                    <a:lstStyle/>
                    <a:p>
                      <a:pPr marR="286385" algn="r">
                        <a:lnSpc>
                          <a:spcPct val="100000"/>
                        </a:lnSpc>
                        <a:spcBef>
                          <a:spcPts val="1370"/>
                        </a:spcBef>
                      </a:pPr>
                      <a:r>
                        <a:rPr sz="1400" dirty="0">
                          <a:latin typeface="Arial"/>
                          <a:cs typeface="Arial"/>
                        </a:rPr>
                        <a:t>A</a:t>
                      </a:r>
                      <a:endParaRPr sz="1400">
                        <a:latin typeface="Arial"/>
                        <a:cs typeface="Arial"/>
                      </a:endParaRPr>
                    </a:p>
                  </a:txBody>
                  <a:tcPr marL="0" marR="0" marT="153521" marB="0">
                    <a:lnL w="12699">
                      <a:solidFill>
                        <a:srgbClr val="000000"/>
                      </a:solidFill>
                      <a:prstDash val="solid"/>
                    </a:lnL>
                  </a:tcPr>
                </a:tc>
                <a:tc>
                  <a:txBody>
                    <a:bodyPr/>
                    <a:lstStyle/>
                    <a:p>
                      <a:pPr marR="82550" algn="r">
                        <a:lnSpc>
                          <a:spcPct val="100000"/>
                        </a:lnSpc>
                        <a:spcBef>
                          <a:spcPts val="1370"/>
                        </a:spcBef>
                      </a:pPr>
                      <a:r>
                        <a:rPr sz="1400" dirty="0">
                          <a:latin typeface="Arial"/>
                          <a:cs typeface="Arial"/>
                        </a:rPr>
                        <a:t>Mem[A]</a:t>
                      </a:r>
                      <a:endParaRPr sz="1400">
                        <a:latin typeface="Arial"/>
                        <a:cs typeface="Arial"/>
                      </a:endParaRPr>
                    </a:p>
                  </a:txBody>
                  <a:tcPr marL="0" marR="0" marT="153521" marB="0">
                    <a:lnR w="12699">
                      <a:solidFill>
                        <a:srgbClr val="000000"/>
                      </a:solidFill>
                      <a:prstDash val="solid"/>
                    </a:lnR>
                  </a:tcPr>
                </a:tc>
                <a:extLst>
                  <a:ext uri="{0D108BD9-81ED-4DB2-BD59-A6C34878D82A}">
                    <a16:rowId xmlns:a16="http://schemas.microsoft.com/office/drawing/2014/main" val="10001"/>
                  </a:ext>
                </a:extLst>
              </a:tr>
              <a:tr h="553114">
                <a:tc>
                  <a:txBody>
                    <a:bodyPr/>
                    <a:lstStyle/>
                    <a:p>
                      <a:pPr marL="34925">
                        <a:lnSpc>
                          <a:spcPct val="100000"/>
                        </a:lnSpc>
                        <a:spcBef>
                          <a:spcPts val="1385"/>
                        </a:spcBef>
                      </a:pPr>
                      <a:r>
                        <a:rPr sz="1400" dirty="0">
                          <a:solidFill>
                            <a:srgbClr val="FF3300"/>
                          </a:solidFill>
                          <a:latin typeface="Arial"/>
                          <a:cs typeface="Arial"/>
                        </a:rPr>
                        <a:t>0</a:t>
                      </a:r>
                      <a:endParaRPr sz="1400">
                        <a:latin typeface="Arial"/>
                        <a:cs typeface="Arial"/>
                      </a:endParaRPr>
                    </a:p>
                  </a:txBody>
                  <a:tcPr marL="0" marR="0" marT="155201" marB="0">
                    <a:lnL w="12699">
                      <a:solidFill>
                        <a:srgbClr val="000000"/>
                      </a:solidFill>
                      <a:prstDash val="solid"/>
                    </a:lnL>
                    <a:lnR w="12699">
                      <a:solidFill>
                        <a:srgbClr val="000000"/>
                      </a:solidFill>
                      <a:prstDash val="solid"/>
                    </a:lnR>
                    <a:lnB w="12699">
                      <a:solidFill>
                        <a:srgbClr val="000000"/>
                      </a:solidFill>
                      <a:prstDash val="solid"/>
                    </a:lnB>
                  </a:tcPr>
                </a:tc>
                <a:tc>
                  <a:txBody>
                    <a:bodyPr/>
                    <a:lstStyle/>
                    <a:p>
                      <a:pPr marL="33655">
                        <a:lnSpc>
                          <a:spcPts val="1535"/>
                        </a:lnSpc>
                      </a:pPr>
                      <a:r>
                        <a:rPr sz="1400" dirty="0">
                          <a:latin typeface="Arial"/>
                          <a:cs typeface="Arial"/>
                        </a:rPr>
                        <a:t>0</a:t>
                      </a:r>
                      <a:endParaRPr sz="1400">
                        <a:latin typeface="Arial"/>
                        <a:cs typeface="Arial"/>
                      </a:endParaRPr>
                    </a:p>
                    <a:p>
                      <a:pPr marL="33655">
                        <a:lnSpc>
                          <a:spcPts val="1620"/>
                        </a:lnSpc>
                      </a:pPr>
                      <a:r>
                        <a:rPr sz="1400" dirty="0">
                          <a:latin typeface="Arial"/>
                          <a:cs typeface="Arial"/>
                        </a:rPr>
                        <a:t>1</a:t>
                      </a:r>
                      <a:endParaRPr sz="1400">
                        <a:latin typeface="Arial"/>
                        <a:cs typeface="Arial"/>
                      </a:endParaRPr>
                    </a:p>
                    <a:p>
                      <a:pPr marL="33655">
                        <a:lnSpc>
                          <a:spcPts val="1764"/>
                        </a:lnSpc>
                      </a:pPr>
                      <a:r>
                        <a:rPr sz="1400" dirty="0">
                          <a:latin typeface="Arial"/>
                          <a:cs typeface="Arial"/>
                        </a:rPr>
                        <a:t>0</a:t>
                      </a:r>
                      <a:endParaRPr sz="1400">
                        <a:latin typeface="Arial"/>
                        <a:cs typeface="Arial"/>
                      </a:endParaRPr>
                    </a:p>
                  </a:txBody>
                  <a:tcPr marL="0" marR="0" marT="0" marB="0">
                    <a:lnL w="12699">
                      <a:solidFill>
                        <a:srgbClr val="000000"/>
                      </a:solidFill>
                      <a:prstDash val="solid"/>
                    </a:lnL>
                    <a:lnR w="12699">
                      <a:solidFill>
                        <a:srgbClr val="000000"/>
                      </a:solidFill>
                      <a:prstDash val="solid"/>
                    </a:lnR>
                    <a:lnB w="12699">
                      <a:solidFill>
                        <a:srgbClr val="000000"/>
                      </a:solidFill>
                      <a:prstDash val="solid"/>
                    </a:lnB>
                  </a:tcPr>
                </a:tc>
                <a:tc>
                  <a:txBody>
                    <a:bodyPr/>
                    <a:lstStyle/>
                    <a:p>
                      <a:pPr marR="286385" algn="r">
                        <a:lnSpc>
                          <a:spcPct val="100000"/>
                        </a:lnSpc>
                        <a:spcBef>
                          <a:spcPts val="1385"/>
                        </a:spcBef>
                      </a:pPr>
                      <a:r>
                        <a:rPr sz="1400" dirty="0">
                          <a:latin typeface="Arial"/>
                          <a:cs typeface="Arial"/>
                        </a:rPr>
                        <a:t>B</a:t>
                      </a:r>
                      <a:endParaRPr sz="1400">
                        <a:latin typeface="Arial"/>
                        <a:cs typeface="Arial"/>
                      </a:endParaRPr>
                    </a:p>
                  </a:txBody>
                  <a:tcPr marL="0" marR="0" marT="155201" marB="0">
                    <a:lnL w="12699">
                      <a:solidFill>
                        <a:srgbClr val="000000"/>
                      </a:solidFill>
                      <a:prstDash val="solid"/>
                    </a:lnL>
                    <a:lnB w="12699">
                      <a:solidFill>
                        <a:srgbClr val="000000"/>
                      </a:solidFill>
                      <a:prstDash val="solid"/>
                    </a:lnB>
                  </a:tcPr>
                </a:tc>
                <a:tc>
                  <a:txBody>
                    <a:bodyPr/>
                    <a:lstStyle/>
                    <a:p>
                      <a:pPr marR="98425" algn="r">
                        <a:lnSpc>
                          <a:spcPct val="100000"/>
                        </a:lnSpc>
                        <a:spcBef>
                          <a:spcPts val="1385"/>
                        </a:spcBef>
                      </a:pPr>
                      <a:r>
                        <a:rPr sz="1400" dirty="0">
                          <a:latin typeface="Arial"/>
                          <a:cs typeface="Arial"/>
                        </a:rPr>
                        <a:t>Mem[B]</a:t>
                      </a:r>
                      <a:endParaRPr sz="1400">
                        <a:latin typeface="Arial"/>
                        <a:cs typeface="Arial"/>
                      </a:endParaRPr>
                    </a:p>
                  </a:txBody>
                  <a:tcPr marL="0" marR="0" marT="155201" marB="0">
                    <a:lnR w="12699">
                      <a:solidFill>
                        <a:srgbClr val="000000"/>
                      </a:solidFill>
                      <a:prstDash val="solid"/>
                    </a:lnR>
                    <a:lnB w="12699">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p:nvPr/>
        </p:nvSpPr>
        <p:spPr>
          <a:xfrm>
            <a:off x="3145466" y="1882590"/>
            <a:ext cx="207309" cy="204507"/>
          </a:xfrm>
          <a:custGeom>
            <a:avLst/>
            <a:gdLst/>
            <a:ahLst/>
            <a:cxnLst/>
            <a:rect l="l" t="t" r="r" b="b"/>
            <a:pathLst>
              <a:path w="234950" h="231775">
                <a:moveTo>
                  <a:pt x="95464" y="0"/>
                </a:moveTo>
                <a:lnTo>
                  <a:pt x="60990" y="0"/>
                </a:lnTo>
                <a:lnTo>
                  <a:pt x="22805" y="14782"/>
                </a:lnTo>
                <a:lnTo>
                  <a:pt x="5833" y="40652"/>
                </a:lnTo>
                <a:lnTo>
                  <a:pt x="0" y="75497"/>
                </a:lnTo>
                <a:lnTo>
                  <a:pt x="5833" y="121431"/>
                </a:lnTo>
                <a:lnTo>
                  <a:pt x="28638" y="173699"/>
                </a:lnTo>
                <a:lnTo>
                  <a:pt x="69476" y="208544"/>
                </a:lnTo>
                <a:lnTo>
                  <a:pt x="101299" y="225967"/>
                </a:lnTo>
                <a:lnTo>
                  <a:pt x="133120" y="231775"/>
                </a:lnTo>
                <a:lnTo>
                  <a:pt x="159108" y="222798"/>
                </a:lnTo>
                <a:lnTo>
                  <a:pt x="173427" y="208544"/>
                </a:lnTo>
                <a:lnTo>
                  <a:pt x="182443" y="173699"/>
                </a:lnTo>
                <a:lnTo>
                  <a:pt x="179791" y="133045"/>
                </a:lnTo>
                <a:lnTo>
                  <a:pt x="170775" y="98728"/>
                </a:lnTo>
                <a:lnTo>
                  <a:pt x="197310" y="83945"/>
                </a:lnTo>
                <a:lnTo>
                  <a:pt x="164941" y="83945"/>
                </a:lnTo>
                <a:lnTo>
                  <a:pt x="153273" y="66522"/>
                </a:lnTo>
                <a:lnTo>
                  <a:pt x="124633" y="23229"/>
                </a:lnTo>
                <a:lnTo>
                  <a:pt x="95464" y="0"/>
                </a:lnTo>
                <a:close/>
              </a:path>
              <a:path w="234950" h="231775">
                <a:moveTo>
                  <a:pt x="228584" y="45932"/>
                </a:moveTo>
                <a:lnTo>
                  <a:pt x="164941" y="83945"/>
                </a:lnTo>
                <a:lnTo>
                  <a:pt x="197310" y="83945"/>
                </a:lnTo>
                <a:lnTo>
                  <a:pt x="228584" y="66522"/>
                </a:lnTo>
                <a:lnTo>
                  <a:pt x="234950" y="52268"/>
                </a:lnTo>
                <a:lnTo>
                  <a:pt x="228584" y="45932"/>
                </a:lnTo>
                <a:close/>
              </a:path>
            </a:pathLst>
          </a:custGeom>
          <a:solidFill>
            <a:srgbClr val="000000"/>
          </a:solidFill>
        </p:spPr>
        <p:txBody>
          <a:bodyPr wrap="square" lIns="0" tIns="0" rIns="0" bIns="0" rtlCol="0"/>
          <a:lstStyle/>
          <a:p>
            <a:endParaRPr sz="1588"/>
          </a:p>
        </p:txBody>
      </p:sp>
      <p:sp>
        <p:nvSpPr>
          <p:cNvPr id="28" name="object 28"/>
          <p:cNvSpPr/>
          <p:nvPr/>
        </p:nvSpPr>
        <p:spPr>
          <a:xfrm>
            <a:off x="3293945" y="1687885"/>
            <a:ext cx="183776" cy="458321"/>
          </a:xfrm>
          <a:custGeom>
            <a:avLst/>
            <a:gdLst/>
            <a:ahLst/>
            <a:cxnLst/>
            <a:rect l="l" t="t" r="r" b="b"/>
            <a:pathLst>
              <a:path w="208280" h="519430">
                <a:moveTo>
                  <a:pt x="118231" y="89959"/>
                </a:moveTo>
                <a:lnTo>
                  <a:pt x="101342" y="89959"/>
                </a:lnTo>
                <a:lnTo>
                  <a:pt x="101342" y="101600"/>
                </a:lnTo>
                <a:lnTo>
                  <a:pt x="112425" y="111125"/>
                </a:lnTo>
                <a:lnTo>
                  <a:pt x="133010" y="111125"/>
                </a:lnTo>
                <a:lnTo>
                  <a:pt x="147262" y="122237"/>
                </a:lnTo>
                <a:lnTo>
                  <a:pt x="158874" y="142346"/>
                </a:lnTo>
                <a:lnTo>
                  <a:pt x="170487" y="174625"/>
                </a:lnTo>
                <a:lnTo>
                  <a:pt x="178931" y="238126"/>
                </a:lnTo>
                <a:lnTo>
                  <a:pt x="178931" y="296334"/>
                </a:lnTo>
                <a:lnTo>
                  <a:pt x="173126" y="342371"/>
                </a:lnTo>
                <a:lnTo>
                  <a:pt x="161513" y="362479"/>
                </a:lnTo>
                <a:lnTo>
                  <a:pt x="121399" y="392113"/>
                </a:lnTo>
                <a:lnTo>
                  <a:pt x="77589" y="418571"/>
                </a:lnTo>
                <a:lnTo>
                  <a:pt x="57532" y="438679"/>
                </a:lnTo>
                <a:lnTo>
                  <a:pt x="20057" y="467254"/>
                </a:lnTo>
                <a:lnTo>
                  <a:pt x="8444" y="476251"/>
                </a:lnTo>
                <a:lnTo>
                  <a:pt x="0" y="496359"/>
                </a:lnTo>
                <a:lnTo>
                  <a:pt x="11611" y="516467"/>
                </a:lnTo>
                <a:lnTo>
                  <a:pt x="22696" y="519113"/>
                </a:lnTo>
                <a:lnTo>
                  <a:pt x="57532" y="508001"/>
                </a:lnTo>
                <a:lnTo>
                  <a:pt x="109787" y="467254"/>
                </a:lnTo>
                <a:lnTo>
                  <a:pt x="156235" y="418571"/>
                </a:lnTo>
                <a:lnTo>
                  <a:pt x="205323" y="362479"/>
                </a:lnTo>
                <a:lnTo>
                  <a:pt x="207962" y="339726"/>
                </a:lnTo>
                <a:lnTo>
                  <a:pt x="207962" y="276226"/>
                </a:lnTo>
                <a:lnTo>
                  <a:pt x="193711" y="177271"/>
                </a:lnTo>
                <a:lnTo>
                  <a:pt x="202156" y="119592"/>
                </a:lnTo>
                <a:lnTo>
                  <a:pt x="207188" y="98954"/>
                </a:lnTo>
                <a:lnTo>
                  <a:pt x="141984" y="98954"/>
                </a:lnTo>
                <a:lnTo>
                  <a:pt x="118231" y="89959"/>
                </a:lnTo>
                <a:close/>
              </a:path>
              <a:path w="208280" h="519430">
                <a:moveTo>
                  <a:pt x="167319" y="0"/>
                </a:moveTo>
                <a:lnTo>
                  <a:pt x="156235" y="3704"/>
                </a:lnTo>
                <a:lnTo>
                  <a:pt x="150428" y="70379"/>
                </a:lnTo>
                <a:lnTo>
                  <a:pt x="144623" y="87312"/>
                </a:lnTo>
                <a:lnTo>
                  <a:pt x="141984" y="98954"/>
                </a:lnTo>
                <a:lnTo>
                  <a:pt x="207188" y="98954"/>
                </a:lnTo>
                <a:lnTo>
                  <a:pt x="207962" y="95779"/>
                </a:lnTo>
                <a:lnTo>
                  <a:pt x="199517" y="84667"/>
                </a:lnTo>
                <a:lnTo>
                  <a:pt x="178931" y="73025"/>
                </a:lnTo>
                <a:lnTo>
                  <a:pt x="164680" y="64559"/>
                </a:lnTo>
                <a:lnTo>
                  <a:pt x="173126" y="12171"/>
                </a:lnTo>
                <a:lnTo>
                  <a:pt x="167319" y="0"/>
                </a:lnTo>
                <a:close/>
              </a:path>
            </a:pathLst>
          </a:custGeom>
          <a:solidFill>
            <a:srgbClr val="000000"/>
          </a:solidFill>
        </p:spPr>
        <p:txBody>
          <a:bodyPr wrap="square" lIns="0" tIns="0" rIns="0" bIns="0" rtlCol="0"/>
          <a:lstStyle/>
          <a:p>
            <a:endParaRPr sz="1588"/>
          </a:p>
        </p:txBody>
      </p:sp>
      <p:sp>
        <p:nvSpPr>
          <p:cNvPr id="29" name="object 29"/>
          <p:cNvSpPr/>
          <p:nvPr/>
        </p:nvSpPr>
        <p:spPr>
          <a:xfrm>
            <a:off x="3071226" y="2109508"/>
            <a:ext cx="166968" cy="277346"/>
          </a:xfrm>
          <a:custGeom>
            <a:avLst/>
            <a:gdLst/>
            <a:ahLst/>
            <a:cxnLst/>
            <a:rect l="l" t="t" r="r" b="b"/>
            <a:pathLst>
              <a:path w="189230" h="314325">
                <a:moveTo>
                  <a:pt x="52003" y="285122"/>
                </a:moveTo>
                <a:lnTo>
                  <a:pt x="40330" y="294148"/>
                </a:lnTo>
                <a:lnTo>
                  <a:pt x="42983" y="305828"/>
                </a:lnTo>
                <a:lnTo>
                  <a:pt x="66862" y="314325"/>
                </a:lnTo>
                <a:lnTo>
                  <a:pt x="101885" y="314325"/>
                </a:lnTo>
                <a:lnTo>
                  <a:pt x="133195" y="305828"/>
                </a:lnTo>
                <a:lnTo>
                  <a:pt x="151236" y="294148"/>
                </a:lnTo>
                <a:lnTo>
                  <a:pt x="72169" y="294148"/>
                </a:lnTo>
                <a:lnTo>
                  <a:pt x="52003" y="285122"/>
                </a:lnTo>
                <a:close/>
              </a:path>
              <a:path w="189230" h="314325">
                <a:moveTo>
                  <a:pt x="168217" y="0"/>
                </a:moveTo>
                <a:lnTo>
                  <a:pt x="124703" y="3185"/>
                </a:lnTo>
                <a:lnTo>
                  <a:pt x="86497" y="32387"/>
                </a:lnTo>
                <a:lnTo>
                  <a:pt x="31838" y="93447"/>
                </a:lnTo>
                <a:lnTo>
                  <a:pt x="2653" y="142826"/>
                </a:lnTo>
                <a:lnTo>
                  <a:pt x="0" y="160347"/>
                </a:lnTo>
                <a:lnTo>
                  <a:pt x="14328" y="192736"/>
                </a:lnTo>
                <a:lnTo>
                  <a:pt x="46167" y="207072"/>
                </a:lnTo>
                <a:lnTo>
                  <a:pt x="86497" y="224062"/>
                </a:lnTo>
                <a:lnTo>
                  <a:pt x="118866" y="232557"/>
                </a:lnTo>
                <a:lnTo>
                  <a:pt x="133195" y="247954"/>
                </a:lnTo>
                <a:lnTo>
                  <a:pt x="124703" y="268131"/>
                </a:lnTo>
                <a:lnTo>
                  <a:pt x="101885" y="291494"/>
                </a:lnTo>
                <a:lnTo>
                  <a:pt x="72169" y="294148"/>
                </a:lnTo>
                <a:lnTo>
                  <a:pt x="151236" y="294148"/>
                </a:lnTo>
                <a:lnTo>
                  <a:pt x="162380" y="273441"/>
                </a:lnTo>
                <a:lnTo>
                  <a:pt x="168217" y="250610"/>
                </a:lnTo>
                <a:lnTo>
                  <a:pt x="153889" y="229903"/>
                </a:lnTo>
                <a:lnTo>
                  <a:pt x="118866" y="215567"/>
                </a:lnTo>
                <a:lnTo>
                  <a:pt x="78005" y="203885"/>
                </a:lnTo>
                <a:lnTo>
                  <a:pt x="42983" y="183710"/>
                </a:lnTo>
                <a:lnTo>
                  <a:pt x="34493" y="166188"/>
                </a:lnTo>
                <a:lnTo>
                  <a:pt x="40330" y="134331"/>
                </a:lnTo>
                <a:lnTo>
                  <a:pt x="66862" y="93447"/>
                </a:lnTo>
                <a:lnTo>
                  <a:pt x="98701" y="70084"/>
                </a:lnTo>
                <a:lnTo>
                  <a:pt x="148052" y="52564"/>
                </a:lnTo>
                <a:lnTo>
                  <a:pt x="188913" y="44069"/>
                </a:lnTo>
                <a:lnTo>
                  <a:pt x="188913" y="9025"/>
                </a:lnTo>
                <a:lnTo>
                  <a:pt x="168217" y="0"/>
                </a:lnTo>
                <a:close/>
              </a:path>
            </a:pathLst>
          </a:custGeom>
          <a:solidFill>
            <a:srgbClr val="000000"/>
          </a:solidFill>
        </p:spPr>
        <p:txBody>
          <a:bodyPr wrap="square" lIns="0" tIns="0" rIns="0" bIns="0" rtlCol="0"/>
          <a:lstStyle/>
          <a:p>
            <a:endParaRPr sz="1588"/>
          </a:p>
        </p:txBody>
      </p:sp>
      <p:sp>
        <p:nvSpPr>
          <p:cNvPr id="30" name="object 30"/>
          <p:cNvSpPr/>
          <p:nvPr/>
        </p:nvSpPr>
        <p:spPr>
          <a:xfrm>
            <a:off x="3207099" y="2096900"/>
            <a:ext cx="155762" cy="340659"/>
          </a:xfrm>
          <a:custGeom>
            <a:avLst/>
            <a:gdLst/>
            <a:ahLst/>
            <a:cxnLst/>
            <a:rect l="l" t="t" r="r" b="b"/>
            <a:pathLst>
              <a:path w="176530" h="386080">
                <a:moveTo>
                  <a:pt x="71965" y="0"/>
                </a:moveTo>
                <a:lnTo>
                  <a:pt x="28575" y="5821"/>
                </a:lnTo>
                <a:lnTo>
                  <a:pt x="8465" y="43921"/>
                </a:lnTo>
                <a:lnTo>
                  <a:pt x="11640" y="90487"/>
                </a:lnTo>
                <a:lnTo>
                  <a:pt x="22753" y="165629"/>
                </a:lnTo>
                <a:lnTo>
                  <a:pt x="22753" y="231776"/>
                </a:lnTo>
                <a:lnTo>
                  <a:pt x="8465" y="289984"/>
                </a:lnTo>
                <a:lnTo>
                  <a:pt x="0" y="322263"/>
                </a:lnTo>
                <a:lnTo>
                  <a:pt x="5820" y="350838"/>
                </a:lnTo>
                <a:lnTo>
                  <a:pt x="25928" y="365654"/>
                </a:lnTo>
                <a:lnTo>
                  <a:pt x="52387" y="379942"/>
                </a:lnTo>
                <a:lnTo>
                  <a:pt x="77787" y="385763"/>
                </a:lnTo>
                <a:lnTo>
                  <a:pt x="110065" y="385763"/>
                </a:lnTo>
                <a:lnTo>
                  <a:pt x="147637" y="356659"/>
                </a:lnTo>
                <a:lnTo>
                  <a:pt x="176212" y="295804"/>
                </a:lnTo>
                <a:lnTo>
                  <a:pt x="173567" y="240771"/>
                </a:lnTo>
                <a:lnTo>
                  <a:pt x="156104" y="176742"/>
                </a:lnTo>
                <a:lnTo>
                  <a:pt x="153457" y="121709"/>
                </a:lnTo>
                <a:lnTo>
                  <a:pt x="135995" y="49742"/>
                </a:lnTo>
                <a:lnTo>
                  <a:pt x="115887" y="14287"/>
                </a:lnTo>
                <a:lnTo>
                  <a:pt x="71965" y="0"/>
                </a:lnTo>
                <a:close/>
              </a:path>
            </a:pathLst>
          </a:custGeom>
          <a:solidFill>
            <a:srgbClr val="000000"/>
          </a:solidFill>
        </p:spPr>
        <p:txBody>
          <a:bodyPr wrap="square" lIns="0" tIns="0" rIns="0" bIns="0" rtlCol="0"/>
          <a:lstStyle/>
          <a:p>
            <a:endParaRPr sz="1588"/>
          </a:p>
        </p:txBody>
      </p:sp>
      <p:sp>
        <p:nvSpPr>
          <p:cNvPr id="31" name="object 31"/>
          <p:cNvSpPr/>
          <p:nvPr/>
        </p:nvSpPr>
        <p:spPr>
          <a:xfrm>
            <a:off x="3159474" y="2374246"/>
            <a:ext cx="119343" cy="491938"/>
          </a:xfrm>
          <a:custGeom>
            <a:avLst/>
            <a:gdLst/>
            <a:ahLst/>
            <a:cxnLst/>
            <a:rect l="l" t="t" r="r" b="b"/>
            <a:pathLst>
              <a:path w="135255" h="557530">
                <a:moveTo>
                  <a:pt x="94030" y="0"/>
                </a:moveTo>
                <a:lnTo>
                  <a:pt x="73312" y="8995"/>
                </a:lnTo>
                <a:lnTo>
                  <a:pt x="64811" y="37570"/>
                </a:lnTo>
                <a:lnTo>
                  <a:pt x="73312" y="196850"/>
                </a:lnTo>
                <a:lnTo>
                  <a:pt x="73312" y="234950"/>
                </a:lnTo>
                <a:lnTo>
                  <a:pt x="61624" y="304800"/>
                </a:lnTo>
                <a:lnTo>
                  <a:pt x="58968" y="385762"/>
                </a:lnTo>
                <a:lnTo>
                  <a:pt x="64811" y="426509"/>
                </a:lnTo>
                <a:lnTo>
                  <a:pt x="58968" y="449263"/>
                </a:lnTo>
                <a:lnTo>
                  <a:pt x="18061" y="484188"/>
                </a:lnTo>
                <a:lnTo>
                  <a:pt x="0" y="528109"/>
                </a:lnTo>
                <a:lnTo>
                  <a:pt x="3718" y="542396"/>
                </a:lnTo>
                <a:lnTo>
                  <a:pt x="35062" y="557213"/>
                </a:lnTo>
                <a:lnTo>
                  <a:pt x="44093" y="550863"/>
                </a:lnTo>
                <a:lnTo>
                  <a:pt x="47280" y="524934"/>
                </a:lnTo>
                <a:lnTo>
                  <a:pt x="55780" y="487363"/>
                </a:lnTo>
                <a:lnTo>
                  <a:pt x="70124" y="469901"/>
                </a:lnTo>
                <a:lnTo>
                  <a:pt x="87656" y="458259"/>
                </a:lnTo>
                <a:lnTo>
                  <a:pt x="102530" y="443442"/>
                </a:lnTo>
                <a:lnTo>
                  <a:pt x="105718" y="432329"/>
                </a:lnTo>
                <a:lnTo>
                  <a:pt x="96687" y="417512"/>
                </a:lnTo>
                <a:lnTo>
                  <a:pt x="87656" y="409046"/>
                </a:lnTo>
                <a:lnTo>
                  <a:pt x="81812" y="374121"/>
                </a:lnTo>
                <a:lnTo>
                  <a:pt x="87656" y="301096"/>
                </a:lnTo>
                <a:lnTo>
                  <a:pt x="108374" y="217487"/>
                </a:lnTo>
                <a:lnTo>
                  <a:pt x="128562" y="150284"/>
                </a:lnTo>
                <a:lnTo>
                  <a:pt x="134937" y="69321"/>
                </a:lnTo>
                <a:lnTo>
                  <a:pt x="128562" y="8995"/>
                </a:lnTo>
                <a:lnTo>
                  <a:pt x="94030" y="0"/>
                </a:lnTo>
                <a:close/>
              </a:path>
            </a:pathLst>
          </a:custGeom>
          <a:solidFill>
            <a:srgbClr val="000000"/>
          </a:solidFill>
        </p:spPr>
        <p:txBody>
          <a:bodyPr wrap="square" lIns="0" tIns="0" rIns="0" bIns="0" rtlCol="0"/>
          <a:lstStyle/>
          <a:p>
            <a:endParaRPr sz="1588"/>
          </a:p>
        </p:txBody>
      </p:sp>
      <p:sp>
        <p:nvSpPr>
          <p:cNvPr id="32" name="object 32"/>
          <p:cNvSpPr/>
          <p:nvPr/>
        </p:nvSpPr>
        <p:spPr>
          <a:xfrm>
            <a:off x="3288342" y="2374246"/>
            <a:ext cx="194981" cy="414618"/>
          </a:xfrm>
          <a:custGeom>
            <a:avLst/>
            <a:gdLst/>
            <a:ahLst/>
            <a:cxnLst/>
            <a:rect l="l" t="t" r="r" b="b"/>
            <a:pathLst>
              <a:path w="220980" h="469900">
                <a:moveTo>
                  <a:pt x="40843" y="0"/>
                </a:moveTo>
                <a:lnTo>
                  <a:pt x="3181" y="3175"/>
                </a:lnTo>
                <a:lnTo>
                  <a:pt x="0" y="23282"/>
                </a:lnTo>
                <a:lnTo>
                  <a:pt x="3181" y="66675"/>
                </a:lnTo>
                <a:lnTo>
                  <a:pt x="38191" y="182562"/>
                </a:lnTo>
                <a:lnTo>
                  <a:pt x="55164" y="249237"/>
                </a:lnTo>
                <a:lnTo>
                  <a:pt x="60999" y="306917"/>
                </a:lnTo>
                <a:lnTo>
                  <a:pt x="60999" y="353482"/>
                </a:lnTo>
                <a:lnTo>
                  <a:pt x="52513" y="388407"/>
                </a:lnTo>
                <a:lnTo>
                  <a:pt x="44025" y="400050"/>
                </a:lnTo>
                <a:lnTo>
                  <a:pt x="44025" y="411692"/>
                </a:lnTo>
                <a:lnTo>
                  <a:pt x="55164" y="429154"/>
                </a:lnTo>
                <a:lnTo>
                  <a:pt x="75322" y="434975"/>
                </a:lnTo>
                <a:lnTo>
                  <a:pt x="107678" y="434975"/>
                </a:lnTo>
                <a:lnTo>
                  <a:pt x="165496" y="449262"/>
                </a:lnTo>
                <a:lnTo>
                  <a:pt x="182471" y="469900"/>
                </a:lnTo>
                <a:lnTo>
                  <a:pt x="208992" y="457729"/>
                </a:lnTo>
                <a:lnTo>
                  <a:pt x="220662" y="429154"/>
                </a:lnTo>
                <a:lnTo>
                  <a:pt x="208992" y="417512"/>
                </a:lnTo>
                <a:lnTo>
                  <a:pt x="159661" y="411692"/>
                </a:lnTo>
                <a:lnTo>
                  <a:pt x="104495" y="411692"/>
                </a:lnTo>
                <a:lnTo>
                  <a:pt x="81156" y="408517"/>
                </a:lnTo>
                <a:lnTo>
                  <a:pt x="75322" y="391582"/>
                </a:lnTo>
                <a:lnTo>
                  <a:pt x="81156" y="359304"/>
                </a:lnTo>
                <a:lnTo>
                  <a:pt x="84339" y="304270"/>
                </a:lnTo>
                <a:lnTo>
                  <a:pt x="78505" y="243417"/>
                </a:lnTo>
                <a:lnTo>
                  <a:pt x="69486" y="162454"/>
                </a:lnTo>
                <a:lnTo>
                  <a:pt x="72669" y="92604"/>
                </a:lnTo>
                <a:lnTo>
                  <a:pt x="72669" y="69320"/>
                </a:lnTo>
                <a:lnTo>
                  <a:pt x="66835" y="23282"/>
                </a:lnTo>
                <a:lnTo>
                  <a:pt x="40843" y="0"/>
                </a:lnTo>
                <a:close/>
              </a:path>
            </a:pathLst>
          </a:custGeom>
          <a:solidFill>
            <a:srgbClr val="000000"/>
          </a:solidFill>
        </p:spPr>
        <p:txBody>
          <a:bodyPr wrap="square" lIns="0" tIns="0" rIns="0" bIns="0" rtlCol="0"/>
          <a:lstStyle/>
          <a:p>
            <a:endParaRPr sz="1588"/>
          </a:p>
        </p:txBody>
      </p:sp>
      <p:sp>
        <p:nvSpPr>
          <p:cNvPr id="33" name="object 33"/>
          <p:cNvSpPr txBox="1"/>
          <p:nvPr/>
        </p:nvSpPr>
        <p:spPr>
          <a:xfrm>
            <a:off x="2468350" y="912893"/>
            <a:ext cx="910478" cy="1083823"/>
          </a:xfrm>
          <a:prstGeom prst="rect">
            <a:avLst/>
          </a:prstGeom>
        </p:spPr>
        <p:txBody>
          <a:bodyPr vert="horz" wrap="square" lIns="0" tIns="0" rIns="0" bIns="0" rtlCol="0">
            <a:spAutoFit/>
          </a:bodyPr>
          <a:lstStyle/>
          <a:p>
            <a:pPr marL="56032" marR="4483" indent="-44826">
              <a:lnSpc>
                <a:spcPct val="100699"/>
              </a:lnSpc>
            </a:pPr>
            <a:r>
              <a:rPr sz="1412" b="1" dirty="0">
                <a:latin typeface="Arial"/>
                <a:cs typeface="Arial"/>
              </a:rPr>
              <a:t>Dir</a:t>
            </a:r>
            <a:r>
              <a:rPr lang="en-US" sz="1412" b="1" dirty="0">
                <a:latin typeface="Arial"/>
                <a:cs typeface="Arial"/>
              </a:rPr>
              <a:t>t</a:t>
            </a:r>
            <a:r>
              <a:rPr sz="1412" b="1" dirty="0">
                <a:latin typeface="Arial"/>
                <a:cs typeface="Arial"/>
              </a:rPr>
              <a:t>y and  Valid bi</a:t>
            </a:r>
            <a:r>
              <a:rPr lang="en-US" sz="1412" b="1" dirty="0">
                <a:latin typeface="Arial"/>
                <a:cs typeface="Arial"/>
              </a:rPr>
              <a:t>t</a:t>
            </a:r>
            <a:r>
              <a:rPr sz="1412" b="1" dirty="0">
                <a:latin typeface="Arial"/>
                <a:cs typeface="Arial"/>
              </a:rPr>
              <a:t>s  are per line  no</a:t>
            </a:r>
            <a:r>
              <a:rPr lang="en-US" sz="1412" b="1" dirty="0">
                <a:latin typeface="Arial"/>
                <a:cs typeface="Arial"/>
              </a:rPr>
              <a:t>t</a:t>
            </a:r>
            <a:r>
              <a:rPr sz="1412" b="1" dirty="0">
                <a:latin typeface="Arial"/>
                <a:cs typeface="Arial"/>
              </a:rPr>
              <a:t> per se</a:t>
            </a:r>
            <a:r>
              <a:rPr lang="en-US" sz="1412" b="1" dirty="0">
                <a:latin typeface="Arial"/>
                <a:cs typeface="Arial"/>
              </a:rPr>
              <a:t>t</a:t>
            </a:r>
            <a:endParaRPr sz="1412" dirty="0">
              <a:latin typeface="Arial"/>
              <a:cs typeface="Arial"/>
            </a:endParaRPr>
          </a:p>
        </p:txBody>
      </p:sp>
      <p:sp>
        <p:nvSpPr>
          <p:cNvPr id="34" name="object 34"/>
          <p:cNvSpPr/>
          <p:nvPr/>
        </p:nvSpPr>
        <p:spPr>
          <a:xfrm>
            <a:off x="9259352" y="3184853"/>
            <a:ext cx="315446" cy="308162"/>
          </a:xfrm>
          <a:custGeom>
            <a:avLst/>
            <a:gdLst/>
            <a:ahLst/>
            <a:cxnLst/>
            <a:rect l="l" t="t" r="r" b="b"/>
            <a:pathLst>
              <a:path w="357504" h="349250">
                <a:moveTo>
                  <a:pt x="11324" y="232454"/>
                </a:moveTo>
                <a:lnTo>
                  <a:pt x="0" y="221131"/>
                </a:lnTo>
                <a:lnTo>
                  <a:pt x="11324" y="197818"/>
                </a:lnTo>
                <a:lnTo>
                  <a:pt x="89260" y="193822"/>
                </a:lnTo>
                <a:lnTo>
                  <a:pt x="108578" y="147198"/>
                </a:lnTo>
                <a:lnTo>
                  <a:pt x="139886" y="100574"/>
                </a:lnTo>
                <a:lnTo>
                  <a:pt x="174525" y="65939"/>
                </a:lnTo>
                <a:lnTo>
                  <a:pt x="209829" y="23312"/>
                </a:lnTo>
                <a:lnTo>
                  <a:pt x="252462" y="3996"/>
                </a:lnTo>
                <a:lnTo>
                  <a:pt x="287100" y="0"/>
                </a:lnTo>
                <a:lnTo>
                  <a:pt x="322405" y="11322"/>
                </a:lnTo>
                <a:lnTo>
                  <a:pt x="341723" y="38631"/>
                </a:lnTo>
                <a:lnTo>
                  <a:pt x="357044" y="89251"/>
                </a:lnTo>
                <a:lnTo>
                  <a:pt x="353047" y="143202"/>
                </a:lnTo>
                <a:lnTo>
                  <a:pt x="337725" y="189826"/>
                </a:lnTo>
                <a:lnTo>
                  <a:pt x="309927" y="229123"/>
                </a:lnTo>
                <a:lnTo>
                  <a:pt x="85263" y="229123"/>
                </a:lnTo>
                <a:lnTo>
                  <a:pt x="11324" y="232454"/>
                </a:lnTo>
                <a:close/>
              </a:path>
              <a:path w="357504" h="349250">
                <a:moveTo>
                  <a:pt x="116572" y="349013"/>
                </a:moveTo>
                <a:lnTo>
                  <a:pt x="97254" y="337691"/>
                </a:lnTo>
                <a:lnTo>
                  <a:pt x="81267" y="291067"/>
                </a:lnTo>
                <a:lnTo>
                  <a:pt x="85263" y="229123"/>
                </a:lnTo>
                <a:lnTo>
                  <a:pt x="309927" y="229123"/>
                </a:lnTo>
                <a:lnTo>
                  <a:pt x="299091" y="244443"/>
                </a:lnTo>
                <a:lnTo>
                  <a:pt x="256458" y="283074"/>
                </a:lnTo>
                <a:lnTo>
                  <a:pt x="209829" y="317709"/>
                </a:lnTo>
                <a:lnTo>
                  <a:pt x="159204" y="341021"/>
                </a:lnTo>
                <a:lnTo>
                  <a:pt x="116572" y="349013"/>
                </a:lnTo>
                <a:close/>
              </a:path>
            </a:pathLst>
          </a:custGeom>
          <a:solidFill>
            <a:srgbClr val="000000"/>
          </a:solidFill>
        </p:spPr>
        <p:txBody>
          <a:bodyPr wrap="square" lIns="0" tIns="0" rIns="0" bIns="0" rtlCol="0"/>
          <a:lstStyle/>
          <a:p>
            <a:endParaRPr sz="1400"/>
          </a:p>
        </p:txBody>
      </p:sp>
      <p:sp>
        <p:nvSpPr>
          <p:cNvPr id="35" name="object 35"/>
          <p:cNvSpPr/>
          <p:nvPr/>
        </p:nvSpPr>
        <p:spPr>
          <a:xfrm>
            <a:off x="9259352" y="3184853"/>
            <a:ext cx="315446" cy="308162"/>
          </a:xfrm>
          <a:custGeom>
            <a:avLst/>
            <a:gdLst/>
            <a:ahLst/>
            <a:cxnLst/>
            <a:rect l="l" t="t" r="r" b="b"/>
            <a:pathLst>
              <a:path w="357504" h="349250">
                <a:moveTo>
                  <a:pt x="108578" y="147198"/>
                </a:moveTo>
                <a:lnTo>
                  <a:pt x="139886" y="100574"/>
                </a:lnTo>
                <a:lnTo>
                  <a:pt x="174525" y="65939"/>
                </a:lnTo>
                <a:lnTo>
                  <a:pt x="209829" y="23312"/>
                </a:lnTo>
                <a:lnTo>
                  <a:pt x="252462" y="3996"/>
                </a:lnTo>
                <a:lnTo>
                  <a:pt x="287100" y="0"/>
                </a:lnTo>
                <a:lnTo>
                  <a:pt x="322405" y="11322"/>
                </a:lnTo>
                <a:lnTo>
                  <a:pt x="341723" y="38631"/>
                </a:lnTo>
                <a:lnTo>
                  <a:pt x="357044" y="89251"/>
                </a:lnTo>
                <a:lnTo>
                  <a:pt x="353047" y="143202"/>
                </a:lnTo>
                <a:lnTo>
                  <a:pt x="337725" y="189826"/>
                </a:lnTo>
                <a:lnTo>
                  <a:pt x="299091" y="244443"/>
                </a:lnTo>
                <a:lnTo>
                  <a:pt x="256458" y="283074"/>
                </a:lnTo>
                <a:lnTo>
                  <a:pt x="209829" y="317709"/>
                </a:lnTo>
                <a:lnTo>
                  <a:pt x="159204" y="341021"/>
                </a:lnTo>
                <a:lnTo>
                  <a:pt x="116572" y="349013"/>
                </a:lnTo>
                <a:lnTo>
                  <a:pt x="97254" y="337691"/>
                </a:lnTo>
                <a:lnTo>
                  <a:pt x="81267" y="291067"/>
                </a:lnTo>
                <a:lnTo>
                  <a:pt x="85263" y="229123"/>
                </a:lnTo>
                <a:lnTo>
                  <a:pt x="11324" y="232454"/>
                </a:lnTo>
                <a:lnTo>
                  <a:pt x="0" y="221131"/>
                </a:lnTo>
                <a:lnTo>
                  <a:pt x="11324" y="197818"/>
                </a:lnTo>
                <a:lnTo>
                  <a:pt x="89260" y="193822"/>
                </a:lnTo>
                <a:lnTo>
                  <a:pt x="108578" y="147198"/>
                </a:lnTo>
                <a:close/>
              </a:path>
            </a:pathLst>
          </a:custGeom>
          <a:ln w="3175">
            <a:solidFill>
              <a:srgbClr val="000000"/>
            </a:solidFill>
          </a:ln>
        </p:spPr>
        <p:txBody>
          <a:bodyPr wrap="square" lIns="0" tIns="0" rIns="0" bIns="0" rtlCol="0"/>
          <a:lstStyle/>
          <a:p>
            <a:endParaRPr sz="1400"/>
          </a:p>
        </p:txBody>
      </p:sp>
      <p:sp>
        <p:nvSpPr>
          <p:cNvPr id="36" name="object 36"/>
          <p:cNvSpPr/>
          <p:nvPr/>
        </p:nvSpPr>
        <p:spPr>
          <a:xfrm>
            <a:off x="9242307" y="3509262"/>
            <a:ext cx="219075" cy="452718"/>
          </a:xfrm>
          <a:custGeom>
            <a:avLst/>
            <a:gdLst/>
            <a:ahLst/>
            <a:cxnLst/>
            <a:rect l="l" t="t" r="r" b="b"/>
            <a:pathLst>
              <a:path w="248284" h="513079">
                <a:moveTo>
                  <a:pt x="147214" y="512864"/>
                </a:moveTo>
                <a:lnTo>
                  <a:pt x="100585" y="512864"/>
                </a:lnTo>
                <a:lnTo>
                  <a:pt x="65947" y="492882"/>
                </a:lnTo>
                <a:lnTo>
                  <a:pt x="30642" y="434935"/>
                </a:lnTo>
                <a:lnTo>
                  <a:pt x="7994" y="384314"/>
                </a:lnTo>
                <a:lnTo>
                  <a:pt x="0" y="307052"/>
                </a:lnTo>
                <a:lnTo>
                  <a:pt x="7994" y="237116"/>
                </a:lnTo>
                <a:lnTo>
                  <a:pt x="23314" y="163183"/>
                </a:lnTo>
                <a:lnTo>
                  <a:pt x="46628" y="89251"/>
                </a:lnTo>
                <a:lnTo>
                  <a:pt x="69943" y="43293"/>
                </a:lnTo>
                <a:lnTo>
                  <a:pt x="104581" y="11989"/>
                </a:lnTo>
                <a:lnTo>
                  <a:pt x="158538" y="0"/>
                </a:lnTo>
                <a:lnTo>
                  <a:pt x="205167" y="7992"/>
                </a:lnTo>
                <a:lnTo>
                  <a:pt x="239806" y="39297"/>
                </a:lnTo>
                <a:lnTo>
                  <a:pt x="247799" y="62609"/>
                </a:lnTo>
                <a:lnTo>
                  <a:pt x="247799" y="93247"/>
                </a:lnTo>
                <a:lnTo>
                  <a:pt x="232478" y="120556"/>
                </a:lnTo>
                <a:lnTo>
                  <a:pt x="205167" y="167180"/>
                </a:lnTo>
                <a:lnTo>
                  <a:pt x="193843" y="221796"/>
                </a:lnTo>
                <a:lnTo>
                  <a:pt x="189846" y="267755"/>
                </a:lnTo>
                <a:lnTo>
                  <a:pt x="201170" y="318375"/>
                </a:lnTo>
                <a:lnTo>
                  <a:pt x="232478" y="364999"/>
                </a:lnTo>
                <a:lnTo>
                  <a:pt x="243802" y="411623"/>
                </a:lnTo>
                <a:lnTo>
                  <a:pt x="239806" y="454251"/>
                </a:lnTo>
                <a:lnTo>
                  <a:pt x="217157" y="489551"/>
                </a:lnTo>
                <a:lnTo>
                  <a:pt x="185849" y="508867"/>
                </a:lnTo>
                <a:lnTo>
                  <a:pt x="147214" y="512864"/>
                </a:lnTo>
                <a:close/>
              </a:path>
            </a:pathLst>
          </a:custGeom>
          <a:solidFill>
            <a:srgbClr val="000000"/>
          </a:solidFill>
        </p:spPr>
        <p:txBody>
          <a:bodyPr wrap="square" lIns="0" tIns="0" rIns="0" bIns="0" rtlCol="0"/>
          <a:lstStyle/>
          <a:p>
            <a:endParaRPr sz="1400"/>
          </a:p>
        </p:txBody>
      </p:sp>
      <p:sp>
        <p:nvSpPr>
          <p:cNvPr id="37" name="object 37"/>
          <p:cNvSpPr/>
          <p:nvPr/>
        </p:nvSpPr>
        <p:spPr>
          <a:xfrm>
            <a:off x="9242307" y="3509262"/>
            <a:ext cx="219075" cy="452718"/>
          </a:xfrm>
          <a:custGeom>
            <a:avLst/>
            <a:gdLst/>
            <a:ahLst/>
            <a:cxnLst/>
            <a:rect l="l" t="t" r="r" b="b"/>
            <a:pathLst>
              <a:path w="248284" h="513079">
                <a:moveTo>
                  <a:pt x="69943" y="43293"/>
                </a:moveTo>
                <a:lnTo>
                  <a:pt x="104581" y="11989"/>
                </a:lnTo>
                <a:lnTo>
                  <a:pt x="158538" y="0"/>
                </a:lnTo>
                <a:lnTo>
                  <a:pt x="205167" y="7992"/>
                </a:lnTo>
                <a:lnTo>
                  <a:pt x="239806" y="39297"/>
                </a:lnTo>
                <a:lnTo>
                  <a:pt x="247799" y="62609"/>
                </a:lnTo>
                <a:lnTo>
                  <a:pt x="247799" y="93247"/>
                </a:lnTo>
                <a:lnTo>
                  <a:pt x="232478" y="120556"/>
                </a:lnTo>
                <a:lnTo>
                  <a:pt x="205167" y="167180"/>
                </a:lnTo>
                <a:lnTo>
                  <a:pt x="193843" y="221796"/>
                </a:lnTo>
                <a:lnTo>
                  <a:pt x="189846" y="267755"/>
                </a:lnTo>
                <a:lnTo>
                  <a:pt x="201170" y="318375"/>
                </a:lnTo>
                <a:lnTo>
                  <a:pt x="232478" y="364999"/>
                </a:lnTo>
                <a:lnTo>
                  <a:pt x="243802" y="411623"/>
                </a:lnTo>
                <a:lnTo>
                  <a:pt x="239806" y="454251"/>
                </a:lnTo>
                <a:lnTo>
                  <a:pt x="217157" y="489551"/>
                </a:lnTo>
                <a:lnTo>
                  <a:pt x="185849" y="508867"/>
                </a:lnTo>
                <a:lnTo>
                  <a:pt x="147214" y="512864"/>
                </a:lnTo>
                <a:lnTo>
                  <a:pt x="100585" y="512864"/>
                </a:lnTo>
                <a:lnTo>
                  <a:pt x="65947" y="492882"/>
                </a:lnTo>
                <a:lnTo>
                  <a:pt x="30642" y="434935"/>
                </a:lnTo>
                <a:lnTo>
                  <a:pt x="7994" y="384314"/>
                </a:lnTo>
                <a:lnTo>
                  <a:pt x="0" y="307052"/>
                </a:lnTo>
                <a:lnTo>
                  <a:pt x="7994" y="237116"/>
                </a:lnTo>
                <a:lnTo>
                  <a:pt x="23314" y="163183"/>
                </a:lnTo>
                <a:lnTo>
                  <a:pt x="46628" y="89251"/>
                </a:lnTo>
                <a:lnTo>
                  <a:pt x="69943" y="43293"/>
                </a:lnTo>
                <a:close/>
              </a:path>
            </a:pathLst>
          </a:custGeom>
          <a:ln w="3175">
            <a:solidFill>
              <a:srgbClr val="000000"/>
            </a:solidFill>
          </a:ln>
        </p:spPr>
        <p:txBody>
          <a:bodyPr wrap="square" lIns="0" tIns="0" rIns="0" bIns="0" rtlCol="0"/>
          <a:lstStyle/>
          <a:p>
            <a:endParaRPr sz="1400"/>
          </a:p>
        </p:txBody>
      </p:sp>
      <p:sp>
        <p:nvSpPr>
          <p:cNvPr id="38" name="object 38"/>
          <p:cNvSpPr/>
          <p:nvPr/>
        </p:nvSpPr>
        <p:spPr>
          <a:xfrm>
            <a:off x="9416870" y="3523955"/>
            <a:ext cx="243168" cy="407334"/>
          </a:xfrm>
          <a:custGeom>
            <a:avLst/>
            <a:gdLst/>
            <a:ahLst/>
            <a:cxnLst/>
            <a:rect l="l" t="t" r="r" b="b"/>
            <a:pathLst>
              <a:path w="275590" h="461645">
                <a:moveTo>
                  <a:pt x="169862" y="461577"/>
                </a:moveTo>
                <a:lnTo>
                  <a:pt x="135224" y="461577"/>
                </a:lnTo>
                <a:lnTo>
                  <a:pt x="88595" y="434269"/>
                </a:lnTo>
                <a:lnTo>
                  <a:pt x="49959" y="395637"/>
                </a:lnTo>
                <a:lnTo>
                  <a:pt x="26644" y="360336"/>
                </a:lnTo>
                <a:lnTo>
                  <a:pt x="26644" y="333028"/>
                </a:lnTo>
                <a:lnTo>
                  <a:pt x="41966" y="313713"/>
                </a:lnTo>
                <a:lnTo>
                  <a:pt x="65280" y="306386"/>
                </a:lnTo>
                <a:lnTo>
                  <a:pt x="100585" y="302390"/>
                </a:lnTo>
                <a:lnTo>
                  <a:pt x="139220" y="302390"/>
                </a:lnTo>
                <a:lnTo>
                  <a:pt x="185849" y="294397"/>
                </a:lnTo>
                <a:lnTo>
                  <a:pt x="209163" y="286404"/>
                </a:lnTo>
                <a:lnTo>
                  <a:pt x="220488" y="275081"/>
                </a:lnTo>
                <a:lnTo>
                  <a:pt x="216491" y="263758"/>
                </a:lnTo>
                <a:lnTo>
                  <a:pt x="181853" y="232454"/>
                </a:lnTo>
                <a:lnTo>
                  <a:pt x="127230" y="177837"/>
                </a:lnTo>
                <a:lnTo>
                  <a:pt x="22648" y="81259"/>
                </a:lnTo>
                <a:lnTo>
                  <a:pt x="3330" y="45958"/>
                </a:lnTo>
                <a:lnTo>
                  <a:pt x="0" y="22645"/>
                </a:lnTo>
                <a:lnTo>
                  <a:pt x="3330" y="3330"/>
                </a:lnTo>
                <a:lnTo>
                  <a:pt x="45963" y="0"/>
                </a:lnTo>
                <a:lnTo>
                  <a:pt x="69277" y="19315"/>
                </a:lnTo>
                <a:lnTo>
                  <a:pt x="104582" y="69269"/>
                </a:lnTo>
                <a:lnTo>
                  <a:pt x="150545" y="135209"/>
                </a:lnTo>
                <a:lnTo>
                  <a:pt x="271113" y="267089"/>
                </a:lnTo>
                <a:lnTo>
                  <a:pt x="220488" y="313713"/>
                </a:lnTo>
                <a:lnTo>
                  <a:pt x="166531" y="325701"/>
                </a:lnTo>
                <a:lnTo>
                  <a:pt x="100585" y="329698"/>
                </a:lnTo>
                <a:lnTo>
                  <a:pt x="77271" y="333028"/>
                </a:lnTo>
                <a:lnTo>
                  <a:pt x="69277" y="349013"/>
                </a:lnTo>
                <a:lnTo>
                  <a:pt x="84597" y="375656"/>
                </a:lnTo>
                <a:lnTo>
                  <a:pt x="139220" y="422280"/>
                </a:lnTo>
                <a:lnTo>
                  <a:pt x="177855" y="434269"/>
                </a:lnTo>
                <a:lnTo>
                  <a:pt x="185849" y="449588"/>
                </a:lnTo>
                <a:lnTo>
                  <a:pt x="169862" y="461577"/>
                </a:lnTo>
                <a:close/>
              </a:path>
            </a:pathLst>
          </a:custGeom>
          <a:solidFill>
            <a:srgbClr val="000000"/>
          </a:solidFill>
        </p:spPr>
        <p:txBody>
          <a:bodyPr wrap="square" lIns="0" tIns="0" rIns="0" bIns="0" rtlCol="0"/>
          <a:lstStyle/>
          <a:p>
            <a:endParaRPr sz="1400"/>
          </a:p>
        </p:txBody>
      </p:sp>
      <p:sp>
        <p:nvSpPr>
          <p:cNvPr id="39" name="object 39"/>
          <p:cNvSpPr/>
          <p:nvPr/>
        </p:nvSpPr>
        <p:spPr>
          <a:xfrm>
            <a:off x="9416870" y="3523955"/>
            <a:ext cx="243168" cy="407334"/>
          </a:xfrm>
          <a:custGeom>
            <a:avLst/>
            <a:gdLst/>
            <a:ahLst/>
            <a:cxnLst/>
            <a:rect l="l" t="t" r="r" b="b"/>
            <a:pathLst>
              <a:path w="275590" h="461645">
                <a:moveTo>
                  <a:pt x="0" y="22645"/>
                </a:moveTo>
                <a:lnTo>
                  <a:pt x="3330" y="3330"/>
                </a:lnTo>
                <a:lnTo>
                  <a:pt x="45963" y="0"/>
                </a:lnTo>
                <a:lnTo>
                  <a:pt x="69277" y="19315"/>
                </a:lnTo>
                <a:lnTo>
                  <a:pt x="104582" y="69269"/>
                </a:lnTo>
                <a:lnTo>
                  <a:pt x="150545" y="135209"/>
                </a:lnTo>
                <a:lnTo>
                  <a:pt x="193177" y="181833"/>
                </a:lnTo>
                <a:lnTo>
                  <a:pt x="271113" y="267089"/>
                </a:lnTo>
                <a:lnTo>
                  <a:pt x="275110" y="286404"/>
                </a:lnTo>
                <a:lnTo>
                  <a:pt x="259123" y="298393"/>
                </a:lnTo>
                <a:lnTo>
                  <a:pt x="220488" y="313713"/>
                </a:lnTo>
                <a:lnTo>
                  <a:pt x="166531" y="325701"/>
                </a:lnTo>
                <a:lnTo>
                  <a:pt x="100585" y="329698"/>
                </a:lnTo>
                <a:lnTo>
                  <a:pt x="77271" y="333028"/>
                </a:lnTo>
                <a:lnTo>
                  <a:pt x="69277" y="349013"/>
                </a:lnTo>
                <a:lnTo>
                  <a:pt x="84597" y="375656"/>
                </a:lnTo>
                <a:lnTo>
                  <a:pt x="139220" y="422280"/>
                </a:lnTo>
                <a:lnTo>
                  <a:pt x="177855" y="434269"/>
                </a:lnTo>
                <a:lnTo>
                  <a:pt x="185849" y="449588"/>
                </a:lnTo>
                <a:lnTo>
                  <a:pt x="169862" y="461577"/>
                </a:lnTo>
                <a:lnTo>
                  <a:pt x="135224" y="461577"/>
                </a:lnTo>
                <a:lnTo>
                  <a:pt x="88595" y="434269"/>
                </a:lnTo>
                <a:lnTo>
                  <a:pt x="49959" y="395637"/>
                </a:lnTo>
                <a:lnTo>
                  <a:pt x="26644" y="360336"/>
                </a:lnTo>
                <a:lnTo>
                  <a:pt x="26644" y="333028"/>
                </a:lnTo>
                <a:lnTo>
                  <a:pt x="41966" y="313713"/>
                </a:lnTo>
                <a:lnTo>
                  <a:pt x="65280" y="306386"/>
                </a:lnTo>
                <a:lnTo>
                  <a:pt x="100585" y="302390"/>
                </a:lnTo>
                <a:lnTo>
                  <a:pt x="139220" y="302390"/>
                </a:lnTo>
                <a:lnTo>
                  <a:pt x="185849" y="294397"/>
                </a:lnTo>
                <a:lnTo>
                  <a:pt x="209163" y="286404"/>
                </a:lnTo>
                <a:lnTo>
                  <a:pt x="220488" y="275081"/>
                </a:lnTo>
                <a:lnTo>
                  <a:pt x="216491" y="263758"/>
                </a:lnTo>
                <a:lnTo>
                  <a:pt x="181853" y="232454"/>
                </a:lnTo>
                <a:lnTo>
                  <a:pt x="127230" y="177837"/>
                </a:lnTo>
                <a:lnTo>
                  <a:pt x="77271" y="131879"/>
                </a:lnTo>
                <a:lnTo>
                  <a:pt x="22648" y="81259"/>
                </a:lnTo>
                <a:lnTo>
                  <a:pt x="3330" y="45958"/>
                </a:lnTo>
                <a:lnTo>
                  <a:pt x="0" y="22645"/>
                </a:lnTo>
                <a:close/>
              </a:path>
            </a:pathLst>
          </a:custGeom>
          <a:ln w="3175">
            <a:solidFill>
              <a:srgbClr val="000000"/>
            </a:solidFill>
          </a:ln>
        </p:spPr>
        <p:txBody>
          <a:bodyPr wrap="square" lIns="0" tIns="0" rIns="0" bIns="0" rtlCol="0"/>
          <a:lstStyle/>
          <a:p>
            <a:endParaRPr sz="1400"/>
          </a:p>
        </p:txBody>
      </p:sp>
      <p:sp>
        <p:nvSpPr>
          <p:cNvPr id="40" name="object 40"/>
          <p:cNvSpPr/>
          <p:nvPr/>
        </p:nvSpPr>
        <p:spPr>
          <a:xfrm>
            <a:off x="9259352" y="3865408"/>
            <a:ext cx="263338" cy="614082"/>
          </a:xfrm>
          <a:custGeom>
            <a:avLst/>
            <a:gdLst/>
            <a:ahLst/>
            <a:cxnLst/>
            <a:rect l="l" t="t" r="r" b="b"/>
            <a:pathLst>
              <a:path w="298450" h="695960">
                <a:moveTo>
                  <a:pt x="57953" y="695363"/>
                </a:moveTo>
                <a:lnTo>
                  <a:pt x="34638" y="695363"/>
                </a:lnTo>
                <a:lnTo>
                  <a:pt x="0" y="644743"/>
                </a:lnTo>
                <a:lnTo>
                  <a:pt x="3996" y="636750"/>
                </a:lnTo>
                <a:lnTo>
                  <a:pt x="73939" y="613438"/>
                </a:lnTo>
                <a:lnTo>
                  <a:pt x="155207" y="602115"/>
                </a:lnTo>
                <a:lnTo>
                  <a:pt x="213160" y="598119"/>
                </a:lnTo>
                <a:lnTo>
                  <a:pt x="247798" y="598119"/>
                </a:lnTo>
                <a:lnTo>
                  <a:pt x="255792" y="574807"/>
                </a:lnTo>
                <a:lnTo>
                  <a:pt x="244468" y="508867"/>
                </a:lnTo>
                <a:lnTo>
                  <a:pt x="217157" y="438931"/>
                </a:lnTo>
                <a:lnTo>
                  <a:pt x="174525" y="349680"/>
                </a:lnTo>
                <a:lnTo>
                  <a:pt x="139220" y="271751"/>
                </a:lnTo>
                <a:lnTo>
                  <a:pt x="123899" y="201815"/>
                </a:lnTo>
                <a:lnTo>
                  <a:pt x="119902" y="124552"/>
                </a:lnTo>
                <a:lnTo>
                  <a:pt x="119902" y="50620"/>
                </a:lnTo>
                <a:lnTo>
                  <a:pt x="135889" y="19981"/>
                </a:lnTo>
                <a:lnTo>
                  <a:pt x="147213" y="0"/>
                </a:lnTo>
                <a:lnTo>
                  <a:pt x="189845" y="7992"/>
                </a:lnTo>
                <a:lnTo>
                  <a:pt x="209164" y="39297"/>
                </a:lnTo>
                <a:lnTo>
                  <a:pt x="205166" y="112563"/>
                </a:lnTo>
                <a:lnTo>
                  <a:pt x="197839" y="190492"/>
                </a:lnTo>
                <a:lnTo>
                  <a:pt x="197839" y="271751"/>
                </a:lnTo>
                <a:lnTo>
                  <a:pt x="236474" y="368995"/>
                </a:lnTo>
                <a:lnTo>
                  <a:pt x="267117" y="438931"/>
                </a:lnTo>
                <a:lnTo>
                  <a:pt x="283103" y="508867"/>
                </a:lnTo>
                <a:lnTo>
                  <a:pt x="279107" y="570811"/>
                </a:lnTo>
                <a:lnTo>
                  <a:pt x="279107" y="594123"/>
                </a:lnTo>
                <a:lnTo>
                  <a:pt x="294427" y="617435"/>
                </a:lnTo>
                <a:lnTo>
                  <a:pt x="297739" y="636750"/>
                </a:lnTo>
                <a:lnTo>
                  <a:pt x="197839" y="636750"/>
                </a:lnTo>
                <a:lnTo>
                  <a:pt x="127896" y="652070"/>
                </a:lnTo>
                <a:lnTo>
                  <a:pt x="81267" y="679378"/>
                </a:lnTo>
                <a:lnTo>
                  <a:pt x="57953" y="695363"/>
                </a:lnTo>
                <a:close/>
              </a:path>
              <a:path w="298450" h="695960">
                <a:moveTo>
                  <a:pt x="287100" y="652070"/>
                </a:moveTo>
                <a:lnTo>
                  <a:pt x="255792" y="644743"/>
                </a:lnTo>
                <a:lnTo>
                  <a:pt x="197839" y="636750"/>
                </a:lnTo>
                <a:lnTo>
                  <a:pt x="297739" y="636750"/>
                </a:lnTo>
                <a:lnTo>
                  <a:pt x="298424" y="640747"/>
                </a:lnTo>
                <a:lnTo>
                  <a:pt x="287100" y="652070"/>
                </a:lnTo>
                <a:close/>
              </a:path>
            </a:pathLst>
          </a:custGeom>
          <a:solidFill>
            <a:srgbClr val="000000"/>
          </a:solidFill>
        </p:spPr>
        <p:txBody>
          <a:bodyPr wrap="square" lIns="0" tIns="0" rIns="0" bIns="0" rtlCol="0"/>
          <a:lstStyle/>
          <a:p>
            <a:endParaRPr sz="1400"/>
          </a:p>
        </p:txBody>
      </p:sp>
      <p:sp>
        <p:nvSpPr>
          <p:cNvPr id="41" name="object 41"/>
          <p:cNvSpPr/>
          <p:nvPr/>
        </p:nvSpPr>
        <p:spPr>
          <a:xfrm>
            <a:off x="9259352" y="3865408"/>
            <a:ext cx="263338" cy="614082"/>
          </a:xfrm>
          <a:custGeom>
            <a:avLst/>
            <a:gdLst/>
            <a:ahLst/>
            <a:cxnLst/>
            <a:rect l="l" t="t" r="r" b="b"/>
            <a:pathLst>
              <a:path w="298450" h="695960">
                <a:moveTo>
                  <a:pt x="147213" y="0"/>
                </a:moveTo>
                <a:lnTo>
                  <a:pt x="189845" y="7992"/>
                </a:lnTo>
                <a:lnTo>
                  <a:pt x="209164" y="39297"/>
                </a:lnTo>
                <a:lnTo>
                  <a:pt x="205166" y="112563"/>
                </a:lnTo>
                <a:lnTo>
                  <a:pt x="197839" y="190492"/>
                </a:lnTo>
                <a:lnTo>
                  <a:pt x="197839" y="271751"/>
                </a:lnTo>
                <a:lnTo>
                  <a:pt x="236474" y="368995"/>
                </a:lnTo>
                <a:lnTo>
                  <a:pt x="267117" y="438931"/>
                </a:lnTo>
                <a:lnTo>
                  <a:pt x="283103" y="508867"/>
                </a:lnTo>
                <a:lnTo>
                  <a:pt x="279107" y="570811"/>
                </a:lnTo>
                <a:lnTo>
                  <a:pt x="279107" y="594123"/>
                </a:lnTo>
                <a:lnTo>
                  <a:pt x="294427" y="617435"/>
                </a:lnTo>
                <a:lnTo>
                  <a:pt x="298424" y="640747"/>
                </a:lnTo>
                <a:lnTo>
                  <a:pt x="287100" y="652070"/>
                </a:lnTo>
                <a:lnTo>
                  <a:pt x="255792" y="644743"/>
                </a:lnTo>
                <a:lnTo>
                  <a:pt x="197839" y="636750"/>
                </a:lnTo>
                <a:lnTo>
                  <a:pt x="127896" y="652070"/>
                </a:lnTo>
                <a:lnTo>
                  <a:pt x="81267" y="679378"/>
                </a:lnTo>
                <a:lnTo>
                  <a:pt x="57953" y="695363"/>
                </a:lnTo>
                <a:lnTo>
                  <a:pt x="34638" y="695363"/>
                </a:lnTo>
                <a:lnTo>
                  <a:pt x="0" y="644743"/>
                </a:lnTo>
                <a:lnTo>
                  <a:pt x="3996" y="636750"/>
                </a:lnTo>
                <a:lnTo>
                  <a:pt x="73939" y="613438"/>
                </a:lnTo>
                <a:lnTo>
                  <a:pt x="155207" y="602115"/>
                </a:lnTo>
                <a:lnTo>
                  <a:pt x="213160" y="598119"/>
                </a:lnTo>
                <a:lnTo>
                  <a:pt x="247798" y="598119"/>
                </a:lnTo>
                <a:lnTo>
                  <a:pt x="255792" y="574807"/>
                </a:lnTo>
                <a:lnTo>
                  <a:pt x="244468" y="508867"/>
                </a:lnTo>
                <a:lnTo>
                  <a:pt x="217157" y="438931"/>
                </a:lnTo>
                <a:lnTo>
                  <a:pt x="174525" y="349680"/>
                </a:lnTo>
                <a:lnTo>
                  <a:pt x="139220" y="271751"/>
                </a:lnTo>
                <a:lnTo>
                  <a:pt x="123899" y="201815"/>
                </a:lnTo>
                <a:lnTo>
                  <a:pt x="119902" y="124552"/>
                </a:lnTo>
                <a:lnTo>
                  <a:pt x="119902" y="50620"/>
                </a:lnTo>
                <a:lnTo>
                  <a:pt x="135889" y="19981"/>
                </a:lnTo>
                <a:lnTo>
                  <a:pt x="147213" y="0"/>
                </a:lnTo>
                <a:close/>
              </a:path>
            </a:pathLst>
          </a:custGeom>
          <a:ln w="3175">
            <a:solidFill>
              <a:srgbClr val="000000"/>
            </a:solidFill>
          </a:ln>
        </p:spPr>
        <p:txBody>
          <a:bodyPr wrap="square" lIns="0" tIns="0" rIns="0" bIns="0" rtlCol="0"/>
          <a:lstStyle/>
          <a:p>
            <a:endParaRPr sz="1400"/>
          </a:p>
        </p:txBody>
      </p:sp>
      <p:sp>
        <p:nvSpPr>
          <p:cNvPr id="42" name="object 42"/>
          <p:cNvSpPr/>
          <p:nvPr/>
        </p:nvSpPr>
        <p:spPr>
          <a:xfrm>
            <a:off x="9129458" y="3883038"/>
            <a:ext cx="219075" cy="510428"/>
          </a:xfrm>
          <a:custGeom>
            <a:avLst/>
            <a:gdLst/>
            <a:ahLst/>
            <a:cxnLst/>
            <a:rect l="l" t="t" r="r" b="b"/>
            <a:pathLst>
              <a:path w="248284" h="578485">
                <a:moveTo>
                  <a:pt x="61949" y="578137"/>
                </a:moveTo>
                <a:lnTo>
                  <a:pt x="42632" y="578137"/>
                </a:lnTo>
                <a:lnTo>
                  <a:pt x="0" y="543502"/>
                </a:lnTo>
                <a:lnTo>
                  <a:pt x="3996" y="527517"/>
                </a:lnTo>
                <a:lnTo>
                  <a:pt x="57953" y="504205"/>
                </a:lnTo>
                <a:lnTo>
                  <a:pt x="151210" y="480893"/>
                </a:lnTo>
                <a:lnTo>
                  <a:pt x="193843" y="465574"/>
                </a:lnTo>
                <a:lnTo>
                  <a:pt x="201169" y="450254"/>
                </a:lnTo>
                <a:lnTo>
                  <a:pt x="201169" y="384315"/>
                </a:lnTo>
                <a:lnTo>
                  <a:pt x="185849" y="299059"/>
                </a:lnTo>
                <a:lnTo>
                  <a:pt x="177855" y="244443"/>
                </a:lnTo>
                <a:lnTo>
                  <a:pt x="170528" y="159187"/>
                </a:lnTo>
                <a:lnTo>
                  <a:pt x="166531" y="65939"/>
                </a:lnTo>
                <a:lnTo>
                  <a:pt x="170528" y="23312"/>
                </a:lnTo>
                <a:lnTo>
                  <a:pt x="185849" y="0"/>
                </a:lnTo>
                <a:lnTo>
                  <a:pt x="220488" y="0"/>
                </a:lnTo>
                <a:lnTo>
                  <a:pt x="232478" y="23312"/>
                </a:lnTo>
                <a:lnTo>
                  <a:pt x="239805" y="73932"/>
                </a:lnTo>
                <a:lnTo>
                  <a:pt x="232478" y="127883"/>
                </a:lnTo>
                <a:lnTo>
                  <a:pt x="213160" y="236450"/>
                </a:lnTo>
                <a:lnTo>
                  <a:pt x="216491" y="283074"/>
                </a:lnTo>
                <a:lnTo>
                  <a:pt x="239805" y="376322"/>
                </a:lnTo>
                <a:lnTo>
                  <a:pt x="247798" y="442262"/>
                </a:lnTo>
                <a:lnTo>
                  <a:pt x="247798" y="492882"/>
                </a:lnTo>
                <a:lnTo>
                  <a:pt x="236474" y="504205"/>
                </a:lnTo>
                <a:lnTo>
                  <a:pt x="201169" y="512198"/>
                </a:lnTo>
                <a:lnTo>
                  <a:pt x="154541" y="523521"/>
                </a:lnTo>
                <a:lnTo>
                  <a:pt x="108578" y="546833"/>
                </a:lnTo>
                <a:lnTo>
                  <a:pt x="61949" y="578137"/>
                </a:lnTo>
                <a:close/>
              </a:path>
            </a:pathLst>
          </a:custGeom>
          <a:solidFill>
            <a:srgbClr val="000000"/>
          </a:solidFill>
        </p:spPr>
        <p:txBody>
          <a:bodyPr wrap="square" lIns="0" tIns="0" rIns="0" bIns="0" rtlCol="0"/>
          <a:lstStyle/>
          <a:p>
            <a:endParaRPr sz="1400"/>
          </a:p>
        </p:txBody>
      </p:sp>
      <p:sp>
        <p:nvSpPr>
          <p:cNvPr id="43" name="object 43"/>
          <p:cNvSpPr/>
          <p:nvPr/>
        </p:nvSpPr>
        <p:spPr>
          <a:xfrm>
            <a:off x="9129458" y="3883038"/>
            <a:ext cx="219075" cy="510428"/>
          </a:xfrm>
          <a:custGeom>
            <a:avLst/>
            <a:gdLst/>
            <a:ahLst/>
            <a:cxnLst/>
            <a:rect l="l" t="t" r="r" b="b"/>
            <a:pathLst>
              <a:path w="248284" h="578485">
                <a:moveTo>
                  <a:pt x="185849" y="0"/>
                </a:moveTo>
                <a:lnTo>
                  <a:pt x="220488" y="0"/>
                </a:lnTo>
                <a:lnTo>
                  <a:pt x="232478" y="23312"/>
                </a:lnTo>
                <a:lnTo>
                  <a:pt x="239805" y="73932"/>
                </a:lnTo>
                <a:lnTo>
                  <a:pt x="232478" y="127883"/>
                </a:lnTo>
                <a:lnTo>
                  <a:pt x="213160" y="236450"/>
                </a:lnTo>
                <a:lnTo>
                  <a:pt x="216491" y="283074"/>
                </a:lnTo>
                <a:lnTo>
                  <a:pt x="239805" y="376322"/>
                </a:lnTo>
                <a:lnTo>
                  <a:pt x="247798" y="442262"/>
                </a:lnTo>
                <a:lnTo>
                  <a:pt x="247798" y="492882"/>
                </a:lnTo>
                <a:lnTo>
                  <a:pt x="236474" y="504205"/>
                </a:lnTo>
                <a:lnTo>
                  <a:pt x="201169" y="512198"/>
                </a:lnTo>
                <a:lnTo>
                  <a:pt x="154541" y="523521"/>
                </a:lnTo>
                <a:lnTo>
                  <a:pt x="108578" y="546833"/>
                </a:lnTo>
                <a:lnTo>
                  <a:pt x="61949" y="578137"/>
                </a:lnTo>
                <a:lnTo>
                  <a:pt x="42632" y="578137"/>
                </a:lnTo>
                <a:lnTo>
                  <a:pt x="0" y="543502"/>
                </a:lnTo>
                <a:lnTo>
                  <a:pt x="3996" y="527517"/>
                </a:lnTo>
                <a:lnTo>
                  <a:pt x="57953" y="504205"/>
                </a:lnTo>
                <a:lnTo>
                  <a:pt x="151210" y="480893"/>
                </a:lnTo>
                <a:lnTo>
                  <a:pt x="193843" y="465574"/>
                </a:lnTo>
                <a:lnTo>
                  <a:pt x="201169" y="450254"/>
                </a:lnTo>
                <a:lnTo>
                  <a:pt x="201169" y="384315"/>
                </a:lnTo>
                <a:lnTo>
                  <a:pt x="185849" y="299059"/>
                </a:lnTo>
                <a:lnTo>
                  <a:pt x="177855" y="244443"/>
                </a:lnTo>
                <a:lnTo>
                  <a:pt x="170528" y="159187"/>
                </a:lnTo>
                <a:lnTo>
                  <a:pt x="166531" y="65939"/>
                </a:lnTo>
                <a:lnTo>
                  <a:pt x="170528" y="23312"/>
                </a:lnTo>
                <a:lnTo>
                  <a:pt x="185849" y="0"/>
                </a:lnTo>
                <a:close/>
              </a:path>
            </a:pathLst>
          </a:custGeom>
          <a:ln w="3175">
            <a:solidFill>
              <a:srgbClr val="000000"/>
            </a:solidFill>
          </a:ln>
        </p:spPr>
        <p:txBody>
          <a:bodyPr wrap="square" lIns="0" tIns="0" rIns="0" bIns="0" rtlCol="0"/>
          <a:lstStyle/>
          <a:p>
            <a:endParaRPr sz="1400"/>
          </a:p>
        </p:txBody>
      </p:sp>
      <p:sp>
        <p:nvSpPr>
          <p:cNvPr id="44" name="object 44"/>
          <p:cNvSpPr/>
          <p:nvPr/>
        </p:nvSpPr>
        <p:spPr>
          <a:xfrm>
            <a:off x="9122402" y="3131960"/>
            <a:ext cx="359148" cy="454959"/>
          </a:xfrm>
          <a:custGeom>
            <a:avLst/>
            <a:gdLst/>
            <a:ahLst/>
            <a:cxnLst/>
            <a:rect l="l" t="t" r="r" b="b"/>
            <a:pathLst>
              <a:path w="407034" h="515620">
                <a:moveTo>
                  <a:pt x="216491" y="515528"/>
                </a:moveTo>
                <a:lnTo>
                  <a:pt x="147214" y="476896"/>
                </a:lnTo>
                <a:lnTo>
                  <a:pt x="111909" y="434269"/>
                </a:lnTo>
                <a:lnTo>
                  <a:pt x="73274" y="372326"/>
                </a:lnTo>
                <a:lnTo>
                  <a:pt x="34638" y="302390"/>
                </a:lnTo>
                <a:lnTo>
                  <a:pt x="7327" y="217134"/>
                </a:lnTo>
                <a:lnTo>
                  <a:pt x="0" y="155191"/>
                </a:lnTo>
                <a:lnTo>
                  <a:pt x="11324" y="135875"/>
                </a:lnTo>
                <a:lnTo>
                  <a:pt x="88595" y="112563"/>
                </a:lnTo>
                <a:lnTo>
                  <a:pt x="185849" y="100574"/>
                </a:lnTo>
                <a:lnTo>
                  <a:pt x="239806" y="93248"/>
                </a:lnTo>
                <a:lnTo>
                  <a:pt x="275111" y="69936"/>
                </a:lnTo>
                <a:lnTo>
                  <a:pt x="301756" y="19315"/>
                </a:lnTo>
                <a:lnTo>
                  <a:pt x="344388" y="0"/>
                </a:lnTo>
                <a:lnTo>
                  <a:pt x="379693" y="0"/>
                </a:lnTo>
                <a:lnTo>
                  <a:pt x="407003" y="34635"/>
                </a:lnTo>
                <a:lnTo>
                  <a:pt x="360374" y="34635"/>
                </a:lnTo>
                <a:lnTo>
                  <a:pt x="337060" y="42627"/>
                </a:lnTo>
                <a:lnTo>
                  <a:pt x="305752" y="73932"/>
                </a:lnTo>
                <a:lnTo>
                  <a:pt x="294428" y="108567"/>
                </a:lnTo>
                <a:lnTo>
                  <a:pt x="301756" y="127883"/>
                </a:lnTo>
                <a:lnTo>
                  <a:pt x="297759" y="131879"/>
                </a:lnTo>
                <a:lnTo>
                  <a:pt x="228482" y="131879"/>
                </a:lnTo>
                <a:lnTo>
                  <a:pt x="123900" y="143202"/>
                </a:lnTo>
                <a:lnTo>
                  <a:pt x="57953" y="166514"/>
                </a:lnTo>
                <a:lnTo>
                  <a:pt x="69277" y="251769"/>
                </a:lnTo>
                <a:lnTo>
                  <a:pt x="96588" y="306386"/>
                </a:lnTo>
                <a:lnTo>
                  <a:pt x="154541" y="356340"/>
                </a:lnTo>
                <a:lnTo>
                  <a:pt x="213161" y="410957"/>
                </a:lnTo>
                <a:lnTo>
                  <a:pt x="228482" y="457581"/>
                </a:lnTo>
                <a:lnTo>
                  <a:pt x="235809" y="492216"/>
                </a:lnTo>
                <a:lnTo>
                  <a:pt x="216491" y="515528"/>
                </a:lnTo>
                <a:close/>
              </a:path>
              <a:path w="407034" h="515620">
                <a:moveTo>
                  <a:pt x="391017" y="53951"/>
                </a:moveTo>
                <a:lnTo>
                  <a:pt x="360374" y="34635"/>
                </a:lnTo>
                <a:lnTo>
                  <a:pt x="407003" y="34635"/>
                </a:lnTo>
                <a:lnTo>
                  <a:pt x="391017" y="53951"/>
                </a:lnTo>
                <a:close/>
              </a:path>
              <a:path w="407034" h="515620">
                <a:moveTo>
                  <a:pt x="282438" y="147198"/>
                </a:moveTo>
                <a:lnTo>
                  <a:pt x="271114" y="135875"/>
                </a:lnTo>
                <a:lnTo>
                  <a:pt x="228482" y="131879"/>
                </a:lnTo>
                <a:lnTo>
                  <a:pt x="297759" y="131879"/>
                </a:lnTo>
                <a:lnTo>
                  <a:pt x="282438" y="147198"/>
                </a:lnTo>
                <a:close/>
              </a:path>
            </a:pathLst>
          </a:custGeom>
          <a:solidFill>
            <a:srgbClr val="000000"/>
          </a:solidFill>
        </p:spPr>
        <p:txBody>
          <a:bodyPr wrap="square" lIns="0" tIns="0" rIns="0" bIns="0" rtlCol="0"/>
          <a:lstStyle/>
          <a:p>
            <a:endParaRPr sz="1400"/>
          </a:p>
        </p:txBody>
      </p:sp>
      <p:sp>
        <p:nvSpPr>
          <p:cNvPr id="45" name="object 45"/>
          <p:cNvSpPr/>
          <p:nvPr/>
        </p:nvSpPr>
        <p:spPr>
          <a:xfrm>
            <a:off x="9122402" y="3131960"/>
            <a:ext cx="359148" cy="454959"/>
          </a:xfrm>
          <a:custGeom>
            <a:avLst/>
            <a:gdLst/>
            <a:ahLst/>
            <a:cxnLst/>
            <a:rect l="l" t="t" r="r" b="b"/>
            <a:pathLst>
              <a:path w="407034" h="515620">
                <a:moveTo>
                  <a:pt x="216491" y="515528"/>
                </a:moveTo>
                <a:lnTo>
                  <a:pt x="235809" y="492216"/>
                </a:lnTo>
                <a:lnTo>
                  <a:pt x="228482" y="457581"/>
                </a:lnTo>
                <a:lnTo>
                  <a:pt x="213161" y="410957"/>
                </a:lnTo>
                <a:lnTo>
                  <a:pt x="154541" y="356340"/>
                </a:lnTo>
                <a:lnTo>
                  <a:pt x="96588" y="306386"/>
                </a:lnTo>
                <a:lnTo>
                  <a:pt x="69277" y="251769"/>
                </a:lnTo>
                <a:lnTo>
                  <a:pt x="57953" y="166514"/>
                </a:lnTo>
                <a:lnTo>
                  <a:pt x="123900" y="143202"/>
                </a:lnTo>
                <a:lnTo>
                  <a:pt x="228482" y="131879"/>
                </a:lnTo>
                <a:lnTo>
                  <a:pt x="271114" y="135875"/>
                </a:lnTo>
                <a:lnTo>
                  <a:pt x="282438" y="147198"/>
                </a:lnTo>
                <a:lnTo>
                  <a:pt x="301756" y="127883"/>
                </a:lnTo>
                <a:lnTo>
                  <a:pt x="294428" y="108567"/>
                </a:lnTo>
                <a:lnTo>
                  <a:pt x="305752" y="73932"/>
                </a:lnTo>
                <a:lnTo>
                  <a:pt x="337060" y="42627"/>
                </a:lnTo>
                <a:lnTo>
                  <a:pt x="360374" y="34635"/>
                </a:lnTo>
                <a:lnTo>
                  <a:pt x="391017" y="53951"/>
                </a:lnTo>
                <a:lnTo>
                  <a:pt x="407003" y="34635"/>
                </a:lnTo>
                <a:lnTo>
                  <a:pt x="379693" y="0"/>
                </a:lnTo>
                <a:lnTo>
                  <a:pt x="344388" y="0"/>
                </a:lnTo>
                <a:lnTo>
                  <a:pt x="301756" y="19315"/>
                </a:lnTo>
                <a:lnTo>
                  <a:pt x="275111" y="69936"/>
                </a:lnTo>
                <a:lnTo>
                  <a:pt x="239806" y="93248"/>
                </a:lnTo>
                <a:lnTo>
                  <a:pt x="185849" y="100574"/>
                </a:lnTo>
                <a:lnTo>
                  <a:pt x="88595" y="112563"/>
                </a:lnTo>
                <a:lnTo>
                  <a:pt x="11324" y="135875"/>
                </a:lnTo>
                <a:lnTo>
                  <a:pt x="0" y="155191"/>
                </a:lnTo>
                <a:lnTo>
                  <a:pt x="7327" y="217134"/>
                </a:lnTo>
                <a:lnTo>
                  <a:pt x="34638" y="302390"/>
                </a:lnTo>
                <a:lnTo>
                  <a:pt x="73274" y="372326"/>
                </a:lnTo>
                <a:lnTo>
                  <a:pt x="111909" y="434269"/>
                </a:lnTo>
                <a:lnTo>
                  <a:pt x="147214" y="476896"/>
                </a:lnTo>
                <a:lnTo>
                  <a:pt x="181853" y="507535"/>
                </a:lnTo>
                <a:lnTo>
                  <a:pt x="216491" y="515528"/>
                </a:lnTo>
                <a:close/>
              </a:path>
            </a:pathLst>
          </a:custGeom>
          <a:ln w="3175">
            <a:solidFill>
              <a:srgbClr val="000000"/>
            </a:solidFill>
          </a:ln>
        </p:spPr>
        <p:txBody>
          <a:bodyPr wrap="square" lIns="0" tIns="0" rIns="0" bIns="0" rtlCol="0"/>
          <a:lstStyle/>
          <a:p>
            <a:endParaRPr sz="1400"/>
          </a:p>
        </p:txBody>
      </p:sp>
      <p:sp>
        <p:nvSpPr>
          <p:cNvPr id="46" name="object 46"/>
          <p:cNvSpPr/>
          <p:nvPr/>
        </p:nvSpPr>
        <p:spPr>
          <a:xfrm>
            <a:off x="9621999" y="3025588"/>
            <a:ext cx="99732" cy="113179"/>
          </a:xfrm>
          <a:custGeom>
            <a:avLst/>
            <a:gdLst/>
            <a:ahLst/>
            <a:cxnLst/>
            <a:rect l="l" t="t" r="r" b="b"/>
            <a:pathLst>
              <a:path w="113029" h="128270">
                <a:moveTo>
                  <a:pt x="38634" y="34634"/>
                </a:moveTo>
                <a:lnTo>
                  <a:pt x="26644" y="27308"/>
                </a:lnTo>
                <a:lnTo>
                  <a:pt x="34638" y="7992"/>
                </a:lnTo>
                <a:lnTo>
                  <a:pt x="65946" y="0"/>
                </a:lnTo>
                <a:lnTo>
                  <a:pt x="104581" y="11322"/>
                </a:lnTo>
                <a:lnTo>
                  <a:pt x="108091" y="23311"/>
                </a:lnTo>
                <a:lnTo>
                  <a:pt x="65946" y="23311"/>
                </a:lnTo>
                <a:lnTo>
                  <a:pt x="49958" y="27308"/>
                </a:lnTo>
                <a:lnTo>
                  <a:pt x="38634" y="34634"/>
                </a:lnTo>
                <a:close/>
              </a:path>
              <a:path w="113029" h="128270">
                <a:moveTo>
                  <a:pt x="102328" y="81258"/>
                </a:moveTo>
                <a:lnTo>
                  <a:pt x="61949" y="81258"/>
                </a:lnTo>
                <a:lnTo>
                  <a:pt x="81267" y="77262"/>
                </a:lnTo>
                <a:lnTo>
                  <a:pt x="92591" y="57946"/>
                </a:lnTo>
                <a:lnTo>
                  <a:pt x="92591" y="34634"/>
                </a:lnTo>
                <a:lnTo>
                  <a:pt x="81267" y="23311"/>
                </a:lnTo>
                <a:lnTo>
                  <a:pt x="108091" y="23311"/>
                </a:lnTo>
                <a:lnTo>
                  <a:pt x="112575" y="38631"/>
                </a:lnTo>
                <a:lnTo>
                  <a:pt x="108578" y="73932"/>
                </a:lnTo>
                <a:lnTo>
                  <a:pt x="102328" y="81258"/>
                </a:lnTo>
                <a:close/>
              </a:path>
              <a:path w="113029" h="128270">
                <a:moveTo>
                  <a:pt x="15320" y="127882"/>
                </a:moveTo>
                <a:lnTo>
                  <a:pt x="0" y="123886"/>
                </a:lnTo>
                <a:lnTo>
                  <a:pt x="3330" y="104571"/>
                </a:lnTo>
                <a:lnTo>
                  <a:pt x="15320" y="89251"/>
                </a:lnTo>
                <a:lnTo>
                  <a:pt x="38634" y="77262"/>
                </a:lnTo>
                <a:lnTo>
                  <a:pt x="61949" y="81258"/>
                </a:lnTo>
                <a:lnTo>
                  <a:pt x="102328" y="81258"/>
                </a:lnTo>
                <a:lnTo>
                  <a:pt x="89260" y="96578"/>
                </a:lnTo>
                <a:lnTo>
                  <a:pt x="61949" y="100574"/>
                </a:lnTo>
                <a:lnTo>
                  <a:pt x="34638" y="100574"/>
                </a:lnTo>
                <a:lnTo>
                  <a:pt x="22648" y="112563"/>
                </a:lnTo>
                <a:lnTo>
                  <a:pt x="22648" y="119890"/>
                </a:lnTo>
                <a:lnTo>
                  <a:pt x="15320" y="127882"/>
                </a:lnTo>
                <a:close/>
              </a:path>
            </a:pathLst>
          </a:custGeom>
          <a:solidFill>
            <a:srgbClr val="000000"/>
          </a:solidFill>
        </p:spPr>
        <p:txBody>
          <a:bodyPr wrap="square" lIns="0" tIns="0" rIns="0" bIns="0" rtlCol="0"/>
          <a:lstStyle/>
          <a:p>
            <a:endParaRPr sz="1400"/>
          </a:p>
        </p:txBody>
      </p:sp>
      <p:sp>
        <p:nvSpPr>
          <p:cNvPr id="47" name="object 47"/>
          <p:cNvSpPr/>
          <p:nvPr/>
        </p:nvSpPr>
        <p:spPr>
          <a:xfrm>
            <a:off x="9621999" y="3025588"/>
            <a:ext cx="99732" cy="113179"/>
          </a:xfrm>
          <a:custGeom>
            <a:avLst/>
            <a:gdLst/>
            <a:ahLst/>
            <a:cxnLst/>
            <a:rect l="l" t="t" r="r" b="b"/>
            <a:pathLst>
              <a:path w="113029" h="128270">
                <a:moveTo>
                  <a:pt x="34638" y="7992"/>
                </a:moveTo>
                <a:lnTo>
                  <a:pt x="65946" y="0"/>
                </a:lnTo>
                <a:lnTo>
                  <a:pt x="104581" y="11322"/>
                </a:lnTo>
                <a:lnTo>
                  <a:pt x="112575" y="38631"/>
                </a:lnTo>
                <a:lnTo>
                  <a:pt x="108578" y="73932"/>
                </a:lnTo>
                <a:lnTo>
                  <a:pt x="89260" y="96578"/>
                </a:lnTo>
                <a:lnTo>
                  <a:pt x="61949" y="100574"/>
                </a:lnTo>
                <a:lnTo>
                  <a:pt x="34638" y="100574"/>
                </a:lnTo>
                <a:lnTo>
                  <a:pt x="22648" y="112563"/>
                </a:lnTo>
                <a:lnTo>
                  <a:pt x="22648" y="119890"/>
                </a:lnTo>
                <a:lnTo>
                  <a:pt x="15320" y="127882"/>
                </a:lnTo>
                <a:lnTo>
                  <a:pt x="0" y="123886"/>
                </a:lnTo>
                <a:lnTo>
                  <a:pt x="3330" y="104571"/>
                </a:lnTo>
                <a:lnTo>
                  <a:pt x="15320" y="89251"/>
                </a:lnTo>
                <a:lnTo>
                  <a:pt x="38634" y="77262"/>
                </a:lnTo>
                <a:lnTo>
                  <a:pt x="61949" y="81258"/>
                </a:lnTo>
                <a:lnTo>
                  <a:pt x="81267" y="77262"/>
                </a:lnTo>
                <a:lnTo>
                  <a:pt x="92591" y="57946"/>
                </a:lnTo>
                <a:lnTo>
                  <a:pt x="92591" y="34634"/>
                </a:lnTo>
                <a:lnTo>
                  <a:pt x="81267" y="23311"/>
                </a:lnTo>
                <a:lnTo>
                  <a:pt x="65946" y="23311"/>
                </a:lnTo>
                <a:lnTo>
                  <a:pt x="49958" y="27308"/>
                </a:lnTo>
                <a:lnTo>
                  <a:pt x="38634" y="34634"/>
                </a:lnTo>
                <a:lnTo>
                  <a:pt x="26644" y="27308"/>
                </a:lnTo>
                <a:lnTo>
                  <a:pt x="34638" y="7992"/>
                </a:lnTo>
                <a:close/>
              </a:path>
            </a:pathLst>
          </a:custGeom>
          <a:ln w="3175">
            <a:solidFill>
              <a:srgbClr val="000000"/>
            </a:solidFill>
          </a:ln>
        </p:spPr>
        <p:txBody>
          <a:bodyPr wrap="square" lIns="0" tIns="0" rIns="0" bIns="0" rtlCol="0"/>
          <a:lstStyle/>
          <a:p>
            <a:endParaRPr sz="1400"/>
          </a:p>
        </p:txBody>
      </p:sp>
      <p:sp>
        <p:nvSpPr>
          <p:cNvPr id="48" name="object 48"/>
          <p:cNvSpPr/>
          <p:nvPr/>
        </p:nvSpPr>
        <p:spPr>
          <a:xfrm>
            <a:off x="9597901" y="3152530"/>
            <a:ext cx="28574" cy="28574"/>
          </a:xfrm>
          <a:custGeom>
            <a:avLst/>
            <a:gdLst/>
            <a:ahLst/>
            <a:cxnLst/>
            <a:rect l="l" t="t" r="r" b="b"/>
            <a:pathLst>
              <a:path w="32384" h="32385">
                <a:moveTo>
                  <a:pt x="24816" y="31970"/>
                </a:moveTo>
                <a:lnTo>
                  <a:pt x="7157" y="31970"/>
                </a:lnTo>
                <a:lnTo>
                  <a:pt x="0" y="24813"/>
                </a:lnTo>
                <a:lnTo>
                  <a:pt x="0" y="7156"/>
                </a:lnTo>
                <a:lnTo>
                  <a:pt x="7157" y="0"/>
                </a:lnTo>
                <a:lnTo>
                  <a:pt x="24816" y="0"/>
                </a:lnTo>
                <a:lnTo>
                  <a:pt x="31973" y="7156"/>
                </a:lnTo>
                <a:lnTo>
                  <a:pt x="31973" y="24813"/>
                </a:lnTo>
                <a:lnTo>
                  <a:pt x="24816" y="31970"/>
                </a:lnTo>
                <a:close/>
              </a:path>
            </a:pathLst>
          </a:custGeom>
          <a:solidFill>
            <a:srgbClr val="000000"/>
          </a:solidFill>
        </p:spPr>
        <p:txBody>
          <a:bodyPr wrap="square" lIns="0" tIns="0" rIns="0" bIns="0" rtlCol="0"/>
          <a:lstStyle/>
          <a:p>
            <a:endParaRPr sz="1400"/>
          </a:p>
        </p:txBody>
      </p:sp>
      <p:sp>
        <p:nvSpPr>
          <p:cNvPr id="49" name="object 49"/>
          <p:cNvSpPr/>
          <p:nvPr/>
        </p:nvSpPr>
        <p:spPr>
          <a:xfrm>
            <a:off x="9597901" y="3152530"/>
            <a:ext cx="28574" cy="28574"/>
          </a:xfrm>
          <a:custGeom>
            <a:avLst/>
            <a:gdLst/>
            <a:ahLst/>
            <a:cxnLst/>
            <a:rect l="l" t="t" r="r" b="b"/>
            <a:pathLst>
              <a:path w="32384" h="32385">
                <a:moveTo>
                  <a:pt x="31973" y="15985"/>
                </a:moveTo>
                <a:lnTo>
                  <a:pt x="31973" y="7156"/>
                </a:lnTo>
                <a:lnTo>
                  <a:pt x="24816" y="0"/>
                </a:lnTo>
                <a:lnTo>
                  <a:pt x="15987" y="0"/>
                </a:lnTo>
                <a:lnTo>
                  <a:pt x="7157" y="0"/>
                </a:lnTo>
                <a:lnTo>
                  <a:pt x="0" y="7156"/>
                </a:lnTo>
                <a:lnTo>
                  <a:pt x="0" y="15985"/>
                </a:lnTo>
                <a:lnTo>
                  <a:pt x="0" y="24813"/>
                </a:lnTo>
                <a:lnTo>
                  <a:pt x="7157" y="31970"/>
                </a:lnTo>
                <a:lnTo>
                  <a:pt x="15987" y="31970"/>
                </a:lnTo>
                <a:lnTo>
                  <a:pt x="24816" y="31970"/>
                </a:lnTo>
                <a:lnTo>
                  <a:pt x="31973" y="24813"/>
                </a:lnTo>
                <a:lnTo>
                  <a:pt x="31973" y="15985"/>
                </a:lnTo>
              </a:path>
            </a:pathLst>
          </a:custGeom>
          <a:ln w="3175">
            <a:solidFill>
              <a:srgbClr val="000000"/>
            </a:solidFill>
          </a:ln>
        </p:spPr>
        <p:txBody>
          <a:bodyPr wrap="square" lIns="0" tIns="0" rIns="0" bIns="0" rtlCol="0"/>
          <a:lstStyle/>
          <a:p>
            <a:endParaRPr sz="1400"/>
          </a:p>
        </p:txBody>
      </p:sp>
      <p:sp>
        <p:nvSpPr>
          <p:cNvPr id="50" name="object 50"/>
          <p:cNvSpPr txBox="1"/>
          <p:nvPr/>
        </p:nvSpPr>
        <p:spPr>
          <a:xfrm>
            <a:off x="8653996" y="990601"/>
            <a:ext cx="1543356" cy="640753"/>
          </a:xfrm>
          <a:prstGeom prst="rect">
            <a:avLst/>
          </a:prstGeom>
        </p:spPr>
        <p:txBody>
          <a:bodyPr vert="horz" wrap="square" lIns="0" tIns="0" rIns="0" bIns="0" rtlCol="0">
            <a:spAutoFit/>
          </a:bodyPr>
          <a:lstStyle/>
          <a:p>
            <a:pPr marL="56032" marR="4483" indent="-44826">
              <a:lnSpc>
                <a:spcPts val="1677"/>
              </a:lnSpc>
            </a:pPr>
            <a:r>
              <a:rPr sz="1412" b="1" dirty="0">
                <a:latin typeface="Arial"/>
                <a:cs typeface="Arial"/>
              </a:rPr>
              <a:t>Wha</a:t>
            </a:r>
            <a:r>
              <a:rPr lang="en-US" sz="1412" b="1" dirty="0">
                <a:latin typeface="Arial"/>
                <a:cs typeface="Arial"/>
              </a:rPr>
              <a:t>t</a:t>
            </a:r>
            <a:r>
              <a:rPr sz="1412" b="1" dirty="0">
                <a:latin typeface="Arial"/>
                <a:cs typeface="Arial"/>
              </a:rPr>
              <a:t> if </a:t>
            </a:r>
            <a:r>
              <a:rPr lang="en-US" sz="1412" b="1" dirty="0">
                <a:latin typeface="Arial"/>
                <a:cs typeface="Arial"/>
              </a:rPr>
              <a:t>t</a:t>
            </a:r>
            <a:r>
              <a:rPr sz="1412" b="1" dirty="0">
                <a:latin typeface="Arial"/>
                <a:cs typeface="Arial"/>
              </a:rPr>
              <a:t>he cache  has a block-size  larger </a:t>
            </a:r>
            <a:r>
              <a:rPr lang="en-US" sz="1412" b="1" dirty="0">
                <a:latin typeface="Arial"/>
                <a:cs typeface="Arial"/>
              </a:rPr>
              <a:t>t</a:t>
            </a:r>
            <a:r>
              <a:rPr sz="1412" b="1" dirty="0">
                <a:latin typeface="Arial"/>
                <a:cs typeface="Arial"/>
              </a:rPr>
              <a:t>han one?</a:t>
            </a:r>
            <a:endParaRPr sz="1412" dirty="0">
              <a:latin typeface="Arial"/>
              <a:cs typeface="Arial"/>
            </a:endParaRPr>
          </a:p>
        </p:txBody>
      </p:sp>
      <p:sp>
        <p:nvSpPr>
          <p:cNvPr id="51" name="object 51"/>
          <p:cNvSpPr txBox="1"/>
          <p:nvPr/>
        </p:nvSpPr>
        <p:spPr>
          <a:xfrm>
            <a:off x="8653997" y="1855048"/>
            <a:ext cx="1431078" cy="1317220"/>
          </a:xfrm>
          <a:prstGeom prst="rect">
            <a:avLst/>
          </a:prstGeom>
        </p:spPr>
        <p:txBody>
          <a:bodyPr vert="horz" wrap="square" lIns="0" tIns="9525" rIns="0" bIns="0" rtlCol="0">
            <a:spAutoFit/>
          </a:bodyPr>
          <a:lstStyle/>
          <a:p>
            <a:pPr marL="56032" marR="38662" indent="-44826">
              <a:lnSpc>
                <a:spcPts val="1677"/>
              </a:lnSpc>
              <a:spcBef>
                <a:spcPts val="75"/>
              </a:spcBef>
            </a:pPr>
            <a:r>
              <a:rPr sz="1412" b="1" dirty="0">
                <a:latin typeface="Arial"/>
                <a:cs typeface="Arial"/>
              </a:rPr>
              <a:t>A) If only one  word in </a:t>
            </a:r>
            <a:r>
              <a:rPr lang="en-US" sz="1412" b="1" dirty="0">
                <a:latin typeface="Arial"/>
                <a:cs typeface="Arial"/>
              </a:rPr>
              <a:t>t</a:t>
            </a:r>
            <a:r>
              <a:rPr sz="1412" b="1" dirty="0">
                <a:latin typeface="Arial"/>
                <a:cs typeface="Arial"/>
              </a:rPr>
              <a:t>he line  is modified, we</a:t>
            </a:r>
            <a:endParaRPr sz="1412" dirty="0">
              <a:latin typeface="Arial"/>
              <a:cs typeface="Arial"/>
            </a:endParaRPr>
          </a:p>
          <a:p>
            <a:pPr marL="56032" marR="4483">
              <a:lnSpc>
                <a:spcPts val="1677"/>
              </a:lnSpc>
              <a:spcBef>
                <a:spcPts val="88"/>
              </a:spcBef>
            </a:pPr>
            <a:r>
              <a:rPr sz="1412" b="1" dirty="0">
                <a:latin typeface="Arial"/>
                <a:cs typeface="Arial"/>
              </a:rPr>
              <a:t>end up wri</a:t>
            </a:r>
            <a:r>
              <a:rPr lang="en-US" sz="1412" b="1" dirty="0">
                <a:latin typeface="Arial"/>
                <a:cs typeface="Arial"/>
              </a:rPr>
              <a:t>t</a:t>
            </a:r>
            <a:r>
              <a:rPr sz="1412" b="1" dirty="0">
                <a:latin typeface="Arial"/>
                <a:cs typeface="Arial"/>
              </a:rPr>
              <a:t>ing  back ALL words</a:t>
            </a:r>
            <a:endParaRPr sz="1412" dirty="0">
              <a:latin typeface="Arial"/>
              <a:cs typeface="Arial"/>
            </a:endParaRPr>
          </a:p>
        </p:txBody>
      </p:sp>
      <p:sp>
        <p:nvSpPr>
          <p:cNvPr id="52" name="object 52"/>
          <p:cNvSpPr txBox="1"/>
          <p:nvPr/>
        </p:nvSpPr>
        <p:spPr>
          <a:xfrm>
            <a:off x="8586762" y="4475611"/>
            <a:ext cx="1228725" cy="1248483"/>
          </a:xfrm>
          <a:prstGeom prst="rect">
            <a:avLst/>
          </a:prstGeom>
        </p:spPr>
        <p:txBody>
          <a:bodyPr vert="horz" wrap="square" lIns="0" tIns="0" rIns="0" bIns="0" rtlCol="0">
            <a:spAutoFit/>
          </a:bodyPr>
          <a:lstStyle/>
          <a:p>
            <a:pPr marL="50429" marR="4483" indent="-39223">
              <a:lnSpc>
                <a:spcPct val="101200"/>
              </a:lnSpc>
            </a:pPr>
            <a:r>
              <a:rPr sz="1400" b="1" dirty="0">
                <a:latin typeface="Arial" panose="020B0604020202020204" pitchFamily="34" charset="0"/>
                <a:cs typeface="Arial" panose="020B0604020202020204" pitchFamily="34" charset="0"/>
              </a:rPr>
              <a:t>B) On a MISS, we  need </a:t>
            </a:r>
            <a:r>
              <a:rPr lang="en-US" sz="1400" b="1"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o READ </a:t>
            </a:r>
            <a:r>
              <a:rPr lang="en-US" sz="1400" b="1" dirty="0">
                <a:latin typeface="Arial" panose="020B0604020202020204" pitchFamily="34" charset="0"/>
                <a:cs typeface="Arial" panose="020B0604020202020204" pitchFamily="34" charset="0"/>
              </a:rPr>
              <a:t>t</a:t>
            </a:r>
            <a:r>
              <a:rPr sz="1400" b="1" dirty="0">
                <a:latin typeface="Arial" panose="020B0604020202020204" pitchFamily="34" charset="0"/>
                <a:cs typeface="Arial" panose="020B0604020202020204" pitchFamily="34" charset="0"/>
              </a:rPr>
              <a:t>he  line BEFORE we</a:t>
            </a:r>
            <a:r>
              <a:rPr lang="en-US" altLang="zh-CN" sz="1400" b="1" dirty="0">
                <a:latin typeface="Arial" panose="020B0604020202020204" pitchFamily="34" charset="0"/>
                <a:cs typeface="Arial" panose="020B0604020202020204" pitchFamily="34" charset="0"/>
              </a:rPr>
              <a:t> write it.</a:t>
            </a:r>
            <a:endParaRPr lang="en-US" altLang="zh-CN" sz="1400" b="1" baseline="37698" dirty="0">
              <a:latin typeface="Arial" panose="020B0604020202020204" pitchFamily="34" charset="0"/>
              <a:cs typeface="Arial" panose="020B0604020202020204" pitchFamily="34" charset="0"/>
            </a:endParaRPr>
          </a:p>
          <a:p>
            <a:pPr marL="50429" marR="4483" indent="-39223">
              <a:lnSpc>
                <a:spcPct val="101200"/>
              </a:lnSpc>
            </a:pPr>
            <a:endParaRPr sz="1100" dirty="0">
              <a:latin typeface="Arial"/>
              <a:cs typeface="Arial"/>
            </a:endParaRPr>
          </a:p>
        </p:txBody>
      </p:sp>
      <p:sp>
        <p:nvSpPr>
          <p:cNvPr id="53" name="object 53"/>
          <p:cNvSpPr txBox="1"/>
          <p:nvPr/>
        </p:nvSpPr>
        <p:spPr>
          <a:xfrm>
            <a:off x="2137888" y="5368182"/>
            <a:ext cx="8168867" cy="987450"/>
          </a:xfrm>
          <a:prstGeom prst="rect">
            <a:avLst/>
          </a:prstGeom>
        </p:spPr>
        <p:txBody>
          <a:bodyPr vert="horz" wrap="square" lIns="0" tIns="0" rIns="0" bIns="0" rtlCol="0">
            <a:spAutoFit/>
          </a:bodyPr>
          <a:lstStyle/>
          <a:p>
            <a:pPr marL="403433">
              <a:lnSpc>
                <a:spcPts val="1941"/>
              </a:lnSpc>
            </a:pPr>
            <a:r>
              <a:rPr sz="1600" b="1" dirty="0">
                <a:solidFill>
                  <a:srgbClr val="FF3300"/>
                </a:solidFill>
                <a:latin typeface="Arial"/>
                <a:cs typeface="Arial"/>
              </a:rPr>
              <a:t>If D[k] == 1      (Wri</a:t>
            </a:r>
            <a:r>
              <a:rPr lang="en-US" sz="1600" b="1" dirty="0">
                <a:solidFill>
                  <a:srgbClr val="FF3300"/>
                </a:solidFill>
                <a:latin typeface="Arial"/>
                <a:cs typeface="Arial"/>
              </a:rPr>
              <a:t>t</a:t>
            </a:r>
            <a:r>
              <a:rPr sz="1600" b="1" dirty="0">
                <a:solidFill>
                  <a:srgbClr val="FF3300"/>
                </a:solidFill>
                <a:latin typeface="Arial"/>
                <a:cs typeface="Arial"/>
              </a:rPr>
              <a:t>e Back) Wri</a:t>
            </a:r>
            <a:r>
              <a:rPr lang="en-US" sz="1600" b="1" dirty="0">
                <a:solidFill>
                  <a:srgbClr val="FF3300"/>
                </a:solidFill>
                <a:latin typeface="Arial"/>
                <a:cs typeface="Arial"/>
              </a:rPr>
              <a:t>t</a:t>
            </a:r>
            <a:r>
              <a:rPr sz="1600" b="1" dirty="0">
                <a:solidFill>
                  <a:srgbClr val="FF3300"/>
                </a:solidFill>
                <a:latin typeface="Arial"/>
                <a:cs typeface="Arial"/>
              </a:rPr>
              <a:t>e </a:t>
            </a:r>
            <a:r>
              <a:rPr sz="1600" b="1" dirty="0">
                <a:solidFill>
                  <a:srgbClr val="FF0000"/>
                </a:solidFill>
                <a:latin typeface="Arial"/>
                <a:cs typeface="Arial"/>
              </a:rPr>
              <a:t>CACHE</a:t>
            </a:r>
            <a:r>
              <a:rPr sz="1600" b="1" dirty="0">
                <a:solidFill>
                  <a:srgbClr val="FF3300"/>
                </a:solidFill>
                <a:latin typeface="Arial"/>
                <a:cs typeface="Arial"/>
              </a:rPr>
              <a:t>[k] </a:t>
            </a:r>
            <a:r>
              <a:rPr lang="en-US" sz="1600" b="1" dirty="0">
                <a:solidFill>
                  <a:srgbClr val="FF3300"/>
                </a:solidFill>
                <a:latin typeface="Arial"/>
                <a:cs typeface="Arial"/>
              </a:rPr>
              <a:t>t</a:t>
            </a:r>
            <a:r>
              <a:rPr sz="1600" b="1" dirty="0">
                <a:solidFill>
                  <a:srgbClr val="FF3300"/>
                </a:solidFill>
                <a:latin typeface="Arial"/>
                <a:cs typeface="Arial"/>
              </a:rPr>
              <a:t>o Mem[Tag[k]] </a:t>
            </a:r>
            <a:endParaRPr lang="en-US" altLang="zh-CN" sz="1600" b="1" dirty="0">
              <a:solidFill>
                <a:srgbClr val="FF3300"/>
              </a:solidFill>
              <a:latin typeface="Arial"/>
              <a:cs typeface="Arial"/>
            </a:endParaRPr>
          </a:p>
          <a:p>
            <a:pPr marL="403433">
              <a:lnSpc>
                <a:spcPts val="1941"/>
              </a:lnSpc>
            </a:pPr>
            <a:r>
              <a:rPr sz="1600" b="1" dirty="0">
                <a:latin typeface="Arial"/>
                <a:cs typeface="Arial"/>
              </a:rPr>
              <a:t>READ:	Read Mem[X]; Se</a:t>
            </a:r>
            <a:r>
              <a:rPr lang="en-US" sz="1600" b="1" dirty="0">
                <a:latin typeface="Arial"/>
                <a:cs typeface="Arial"/>
              </a:rPr>
              <a:t>t</a:t>
            </a:r>
            <a:r>
              <a:rPr sz="1600" b="1" dirty="0">
                <a:latin typeface="Arial"/>
                <a:cs typeface="Arial"/>
              </a:rPr>
              <a:t> TAG[k] = X,  CACHE[k] = Mem[X],  </a:t>
            </a:r>
            <a:r>
              <a:rPr sz="1600" b="1" dirty="0">
                <a:solidFill>
                  <a:srgbClr val="FF3300"/>
                </a:solidFill>
                <a:latin typeface="Arial"/>
                <a:cs typeface="Arial"/>
              </a:rPr>
              <a:t>D[k]=0</a:t>
            </a:r>
            <a:endParaRPr sz="1600" dirty="0">
              <a:latin typeface="Arial"/>
              <a:cs typeface="Arial"/>
            </a:endParaRPr>
          </a:p>
          <a:p>
            <a:pPr marL="806867" marR="1396888" indent="-795660">
              <a:lnSpc>
                <a:spcPts val="1853"/>
              </a:lnSpc>
              <a:spcBef>
                <a:spcPts val="106"/>
              </a:spcBef>
              <a:tabLst>
                <a:tab pos="806306" algn="l"/>
              </a:tabLst>
            </a:pPr>
            <a:r>
              <a:rPr sz="1600" b="1" dirty="0">
                <a:latin typeface="Arial"/>
                <a:cs typeface="Arial"/>
              </a:rPr>
              <a:t>WRITE:	S</a:t>
            </a:r>
            <a:r>
              <a:rPr lang="en-US" sz="1600" b="1" dirty="0">
                <a:latin typeface="Arial"/>
                <a:cs typeface="Arial"/>
              </a:rPr>
              <a:t>t</a:t>
            </a:r>
            <a:r>
              <a:rPr sz="1600" b="1" dirty="0">
                <a:latin typeface="Arial"/>
                <a:cs typeface="Arial"/>
              </a:rPr>
              <a:t>ar</a:t>
            </a:r>
            <a:r>
              <a:rPr lang="en-US" sz="1600" b="1" dirty="0">
                <a:latin typeface="Arial"/>
                <a:cs typeface="Arial"/>
              </a:rPr>
              <a:t>t</a:t>
            </a:r>
            <a:r>
              <a:rPr sz="1600" b="1" dirty="0">
                <a:latin typeface="Arial"/>
                <a:cs typeface="Arial"/>
              </a:rPr>
              <a:t> Wri</a:t>
            </a:r>
            <a:r>
              <a:rPr lang="en-US" sz="1600" b="1" dirty="0">
                <a:latin typeface="Arial"/>
                <a:cs typeface="Arial"/>
              </a:rPr>
              <a:t>t</a:t>
            </a:r>
            <a:r>
              <a:rPr sz="1600" b="1" dirty="0">
                <a:latin typeface="Arial"/>
                <a:cs typeface="Arial"/>
              </a:rPr>
              <a:t>e </a:t>
            </a:r>
            <a:r>
              <a:rPr lang="en-US" sz="1600" b="1" dirty="0">
                <a:latin typeface="Arial"/>
                <a:cs typeface="Arial"/>
              </a:rPr>
              <a:t>t</a:t>
            </a:r>
            <a:r>
              <a:rPr sz="1600" b="1" dirty="0">
                <a:latin typeface="Arial"/>
                <a:cs typeface="Arial"/>
              </a:rPr>
              <a:t>o Mem[X] </a:t>
            </a:r>
            <a:r>
              <a:rPr sz="1600" b="1" dirty="0">
                <a:solidFill>
                  <a:srgbClr val="FF3300"/>
                </a:solidFill>
                <a:latin typeface="Arial"/>
                <a:cs typeface="Arial"/>
              </a:rPr>
              <a:t>D[k]=1 </a:t>
            </a:r>
            <a:r>
              <a:rPr sz="2400" b="1" baseline="-2777" dirty="0">
                <a:solidFill>
                  <a:srgbClr val="FF0000"/>
                </a:solidFill>
                <a:latin typeface="Arial"/>
                <a:cs typeface="Arial"/>
              </a:rPr>
              <a:t>,  Read Mem[X]  </a:t>
            </a:r>
            <a:r>
              <a:rPr sz="1600" b="1" dirty="0">
                <a:latin typeface="Arial"/>
                <a:cs typeface="Arial"/>
              </a:rPr>
              <a:t>Se</a:t>
            </a:r>
            <a:r>
              <a:rPr lang="en-US" sz="1600" b="1" dirty="0">
                <a:latin typeface="Arial"/>
                <a:cs typeface="Arial"/>
              </a:rPr>
              <a:t>t</a:t>
            </a:r>
            <a:r>
              <a:rPr sz="1600" b="1" dirty="0">
                <a:latin typeface="Arial"/>
                <a:cs typeface="Arial"/>
              </a:rPr>
              <a:t> TAG[k] = X,  CACHE[k] = new  Mem[X]</a:t>
            </a:r>
            <a:endParaRPr sz="1600" dirty="0">
              <a:latin typeface="Arial"/>
              <a:cs typeface="Arial"/>
            </a:endParaRPr>
          </a:p>
        </p:txBody>
      </p:sp>
      <p:sp>
        <p:nvSpPr>
          <p:cNvPr id="54" name="矩形 53">
            <a:extLst>
              <a:ext uri="{FF2B5EF4-FFF2-40B4-BE49-F238E27FC236}">
                <a16:creationId xmlns:a16="http://schemas.microsoft.com/office/drawing/2014/main" id="{7D3ED47C-34F6-4DC0-B364-C9D137704601}"/>
              </a:ext>
            </a:extLst>
          </p:cNvPr>
          <p:cNvSpPr/>
          <p:nvPr/>
        </p:nvSpPr>
        <p:spPr>
          <a:xfrm>
            <a:off x="10021123" y="4299184"/>
            <a:ext cx="1801413" cy="1601336"/>
          </a:xfrm>
          <a:prstGeom prst="rect">
            <a:avLst/>
          </a:prstGeom>
        </p:spPr>
        <p:txBody>
          <a:bodyPr wrap="square">
            <a:spAutoFit/>
          </a:bodyPr>
          <a:lstStyle/>
          <a:p>
            <a:pPr>
              <a:lnSpc>
                <a:spcPct val="110000"/>
              </a:lnSpc>
              <a:buClr>
                <a:srgbClr val="FF0000"/>
              </a:buClr>
            </a:pPr>
            <a:r>
              <a:rPr lang="zh-CN" altLang="en-US" b="1" dirty="0">
                <a:solidFill>
                  <a:srgbClr val="FF0000"/>
                </a:solidFill>
                <a:effectLst>
                  <a:outerShdw blurRad="38100" dist="38100" dir="2700000" algn="tl">
                    <a:srgbClr val="C0C0C0"/>
                  </a:outerShdw>
                </a:effectLst>
              </a:rPr>
              <a:t> 解决</a:t>
            </a:r>
            <a:endParaRPr lang="en-US" altLang="zh-CN" b="1" dirty="0">
              <a:solidFill>
                <a:srgbClr val="FF0000"/>
              </a:solidFill>
              <a:effectLst>
                <a:outerShdw blurRad="38100" dist="38100" dir="2700000" algn="tl">
                  <a:srgbClr val="C0C0C0"/>
                </a:outerShdw>
              </a:effectLst>
            </a:endParaRPr>
          </a:p>
          <a:p>
            <a:pPr>
              <a:lnSpc>
                <a:spcPct val="110000"/>
              </a:lnSpc>
            </a:pPr>
            <a:r>
              <a:rPr lang="zh-CN" altLang="en-US" b="1" dirty="0"/>
              <a:t>    最简单的解决方法：读缺失等待，直到写缓冲区为空为止；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4393" y="352939"/>
            <a:ext cx="9278471" cy="677108"/>
          </a:xfrm>
          <a:prstGeom prst="rect">
            <a:avLst/>
          </a:prstGeom>
        </p:spPr>
        <p:txBody>
          <a:bodyPr vert="horz" wrap="square" lIns="0" tIns="0" rIns="0" bIns="0" rtlCol="0" anchor="ctr">
            <a:spAutoFit/>
          </a:bodyPr>
          <a:lstStyle/>
          <a:p>
            <a:pPr marL="17370">
              <a:lnSpc>
                <a:spcPct val="100000"/>
              </a:lnSpc>
            </a:pPr>
            <a:r>
              <a:rPr spc="-300" dirty="0">
                <a:solidFill>
                  <a:srgbClr val="C00000"/>
                </a:solidFill>
                <a:latin typeface="微软雅黑" panose="020B0503020204020204" pitchFamily="34" charset="-122"/>
                <a:ea typeface="微软雅黑" panose="020B0503020204020204" pitchFamily="34" charset="-122"/>
              </a:rPr>
              <a:t>Cache </a:t>
            </a:r>
            <a:r>
              <a:rPr spc="-247" dirty="0">
                <a:solidFill>
                  <a:srgbClr val="C00000"/>
                </a:solidFill>
                <a:latin typeface="微软雅黑" panose="020B0503020204020204" pitchFamily="34" charset="-122"/>
                <a:ea typeface="微软雅黑" panose="020B0503020204020204" pitchFamily="34" charset="-122"/>
              </a:rPr>
              <a:t>Design</a:t>
            </a:r>
            <a:r>
              <a:rPr spc="97" dirty="0">
                <a:solidFill>
                  <a:srgbClr val="C00000"/>
                </a:solidFill>
                <a:latin typeface="微软雅黑" panose="020B0503020204020204" pitchFamily="34" charset="-122"/>
                <a:ea typeface="微软雅黑" panose="020B0503020204020204" pitchFamily="34" charset="-122"/>
              </a:rPr>
              <a:t> </a:t>
            </a:r>
            <a:r>
              <a:rPr spc="-224" dirty="0">
                <a:solidFill>
                  <a:srgbClr val="C00000"/>
                </a:solidFill>
                <a:latin typeface="微软雅黑" panose="020B0503020204020204" pitchFamily="34" charset="-122"/>
                <a:ea typeface="微软雅黑" panose="020B0503020204020204" pitchFamily="34" charset="-122"/>
              </a:rPr>
              <a:t>Summary</a:t>
            </a:r>
          </a:p>
        </p:txBody>
      </p:sp>
      <p:sp>
        <p:nvSpPr>
          <p:cNvPr id="3" name="object 3"/>
          <p:cNvSpPr txBox="1"/>
          <p:nvPr/>
        </p:nvSpPr>
        <p:spPr>
          <a:xfrm>
            <a:off x="1651923" y="1495985"/>
            <a:ext cx="7885777" cy="4733604"/>
          </a:xfrm>
          <a:prstGeom prst="rect">
            <a:avLst/>
          </a:prstGeom>
        </p:spPr>
        <p:txBody>
          <a:bodyPr vert="horz" wrap="square" lIns="0" tIns="0" rIns="0" bIns="0" rtlCol="0">
            <a:spAutoFit/>
          </a:bodyPr>
          <a:lstStyle/>
          <a:p>
            <a:pPr marL="369814" indent="-358607">
              <a:buFont typeface="Arial Narrow"/>
              <a:buChar char="•"/>
              <a:tabLst>
                <a:tab pos="313221" algn="l"/>
                <a:tab pos="313781" algn="l"/>
              </a:tabLst>
            </a:pPr>
            <a:r>
              <a:rPr sz="2000" b="1" dirty="0">
                <a:latin typeface="Arial"/>
                <a:cs typeface="Arial"/>
              </a:rPr>
              <a:t>Various design decisions </a:t>
            </a:r>
            <a:r>
              <a:rPr lang="en-US" sz="2000" b="1" dirty="0">
                <a:latin typeface="Arial"/>
                <a:cs typeface="Arial"/>
              </a:rPr>
              <a:t>t</a:t>
            </a:r>
            <a:r>
              <a:rPr sz="2000" b="1" dirty="0">
                <a:latin typeface="Arial"/>
                <a:cs typeface="Arial"/>
              </a:rPr>
              <a:t>he affec</a:t>
            </a:r>
            <a:r>
              <a:rPr lang="en-US" sz="2000" b="1" dirty="0">
                <a:latin typeface="Arial"/>
                <a:cs typeface="Arial"/>
              </a:rPr>
              <a:t>t</a:t>
            </a:r>
            <a:r>
              <a:rPr sz="2000" b="1" dirty="0">
                <a:latin typeface="Arial"/>
                <a:cs typeface="Arial"/>
              </a:rPr>
              <a:t> cache  performance</a:t>
            </a:r>
            <a:endParaRPr sz="2000" dirty="0">
              <a:latin typeface="Arial"/>
              <a:cs typeface="Arial"/>
            </a:endParaRPr>
          </a:p>
          <a:p>
            <a:pPr marL="722818" marR="24094" lvl="1" indent="-308178">
              <a:lnSpc>
                <a:spcPct val="89500"/>
              </a:lnSpc>
              <a:spcBef>
                <a:spcPts val="419"/>
              </a:spcBef>
              <a:buFont typeface="Arial Narrow"/>
              <a:buChar char="–"/>
              <a:tabLst>
                <a:tab pos="666225" algn="l"/>
                <a:tab pos="666786" algn="l"/>
              </a:tabLst>
            </a:pPr>
            <a:r>
              <a:rPr b="1" dirty="0">
                <a:latin typeface="Arial"/>
                <a:cs typeface="Arial"/>
              </a:rPr>
              <a:t>Block size, exploi</a:t>
            </a:r>
            <a:r>
              <a:rPr lang="en-US" b="1" dirty="0">
                <a:latin typeface="Arial"/>
                <a:cs typeface="Arial"/>
              </a:rPr>
              <a:t>t</a:t>
            </a:r>
            <a:r>
              <a:rPr b="1" dirty="0">
                <a:latin typeface="Arial"/>
                <a:cs typeface="Arial"/>
              </a:rPr>
              <a:t>s spa</a:t>
            </a:r>
            <a:r>
              <a:rPr lang="en-US" b="1" dirty="0">
                <a:latin typeface="Arial"/>
                <a:cs typeface="Arial"/>
              </a:rPr>
              <a:t>t</a:t>
            </a:r>
            <a:r>
              <a:rPr b="1" dirty="0">
                <a:latin typeface="Arial"/>
                <a:cs typeface="Arial"/>
              </a:rPr>
              <a:t>ial locali</a:t>
            </a:r>
            <a:r>
              <a:rPr lang="en-US" b="1" dirty="0">
                <a:latin typeface="Arial"/>
                <a:cs typeface="Arial"/>
              </a:rPr>
              <a:t>t</a:t>
            </a:r>
            <a:r>
              <a:rPr b="1" dirty="0">
                <a:latin typeface="Arial"/>
                <a:cs typeface="Arial"/>
              </a:rPr>
              <a:t>y, saves </a:t>
            </a:r>
            <a:r>
              <a:rPr lang="en-US" b="1" dirty="0">
                <a:latin typeface="Arial"/>
                <a:cs typeface="Arial"/>
              </a:rPr>
              <a:t>t</a:t>
            </a:r>
            <a:r>
              <a:rPr b="1" dirty="0">
                <a:latin typeface="Arial"/>
                <a:cs typeface="Arial"/>
              </a:rPr>
              <a:t>ag H/W, bu</a:t>
            </a:r>
            <a:r>
              <a:rPr lang="en-US" b="1" dirty="0">
                <a:latin typeface="Arial"/>
                <a:cs typeface="Arial"/>
              </a:rPr>
              <a:t>t</a:t>
            </a:r>
            <a:r>
              <a:rPr b="1" dirty="0">
                <a:latin typeface="Arial"/>
                <a:cs typeface="Arial"/>
              </a:rPr>
              <a:t>, if blocks  are </a:t>
            </a:r>
            <a:r>
              <a:rPr lang="en-US" b="1" dirty="0">
                <a:latin typeface="Arial"/>
                <a:cs typeface="Arial"/>
              </a:rPr>
              <a:t>t</a:t>
            </a:r>
            <a:r>
              <a:rPr b="1" dirty="0">
                <a:latin typeface="Arial"/>
                <a:cs typeface="Arial"/>
              </a:rPr>
              <a:t>oo large you can load unneeded i</a:t>
            </a:r>
            <a:r>
              <a:rPr lang="en-US" b="1" dirty="0">
                <a:latin typeface="Arial"/>
                <a:cs typeface="Arial"/>
              </a:rPr>
              <a:t>t</a:t>
            </a:r>
            <a:r>
              <a:rPr b="1" dirty="0">
                <a:latin typeface="Arial"/>
                <a:cs typeface="Arial"/>
              </a:rPr>
              <a:t>ems a</a:t>
            </a:r>
            <a:r>
              <a:rPr lang="en-US" b="1" dirty="0">
                <a:latin typeface="Arial"/>
                <a:cs typeface="Arial"/>
              </a:rPr>
              <a:t>t</a:t>
            </a:r>
            <a:r>
              <a:rPr b="1" dirty="0">
                <a:latin typeface="Arial"/>
                <a:cs typeface="Arial"/>
              </a:rPr>
              <a:t> </a:t>
            </a:r>
            <a:r>
              <a:rPr lang="en-US" b="1" dirty="0">
                <a:latin typeface="Arial"/>
                <a:cs typeface="Arial"/>
              </a:rPr>
              <a:t>t</a:t>
            </a:r>
            <a:r>
              <a:rPr b="1" dirty="0">
                <a:latin typeface="Arial"/>
                <a:cs typeface="Arial"/>
              </a:rPr>
              <a:t>he expense of  needed ones</a:t>
            </a:r>
            <a:endParaRPr dirty="0">
              <a:latin typeface="Arial"/>
              <a:cs typeface="Arial"/>
            </a:endParaRPr>
          </a:p>
          <a:p>
            <a:pPr marL="722818" marR="58834" lvl="1" indent="-308178">
              <a:lnSpc>
                <a:spcPts val="1738"/>
              </a:lnSpc>
              <a:spcBef>
                <a:spcPts val="349"/>
              </a:spcBef>
              <a:buFont typeface="Arial Narrow"/>
              <a:buChar char="–"/>
              <a:tabLst>
                <a:tab pos="666225" algn="l"/>
                <a:tab pos="666786" algn="l"/>
              </a:tabLst>
            </a:pPr>
            <a:r>
              <a:rPr b="1" dirty="0">
                <a:latin typeface="Arial"/>
                <a:cs typeface="Arial"/>
              </a:rPr>
              <a:t>Replacemen</a:t>
            </a:r>
            <a:r>
              <a:rPr lang="en-US" b="1" dirty="0">
                <a:latin typeface="Arial"/>
                <a:cs typeface="Arial"/>
              </a:rPr>
              <a:t>t</a:t>
            </a:r>
            <a:r>
              <a:rPr b="1" dirty="0">
                <a:latin typeface="Arial"/>
                <a:cs typeface="Arial"/>
              </a:rPr>
              <a:t> s</a:t>
            </a:r>
            <a:r>
              <a:rPr lang="en-US" b="1" dirty="0">
                <a:latin typeface="Arial"/>
                <a:cs typeface="Arial"/>
              </a:rPr>
              <a:t>t</a:t>
            </a:r>
            <a:r>
              <a:rPr b="1" dirty="0">
                <a:latin typeface="Arial"/>
                <a:cs typeface="Arial"/>
              </a:rPr>
              <a:t>ra</a:t>
            </a:r>
            <a:r>
              <a:rPr lang="en-US" b="1" dirty="0">
                <a:latin typeface="Arial"/>
                <a:cs typeface="Arial"/>
              </a:rPr>
              <a:t>t</a:t>
            </a:r>
            <a:r>
              <a:rPr b="1" dirty="0">
                <a:latin typeface="Arial"/>
                <a:cs typeface="Arial"/>
              </a:rPr>
              <a:t>egy, a</a:t>
            </a:r>
            <a:r>
              <a:rPr lang="en-US" b="1" dirty="0">
                <a:latin typeface="Arial"/>
                <a:cs typeface="Arial"/>
              </a:rPr>
              <a:t>tt</a:t>
            </a:r>
            <a:r>
              <a:rPr b="1" dirty="0">
                <a:latin typeface="Arial"/>
                <a:cs typeface="Arial"/>
              </a:rPr>
              <a:t>emp</a:t>
            </a:r>
            <a:r>
              <a:rPr lang="en-US" b="1" dirty="0">
                <a:latin typeface="Arial"/>
                <a:cs typeface="Arial"/>
              </a:rPr>
              <a:t>t</a:t>
            </a:r>
            <a:r>
              <a:rPr b="1" dirty="0">
                <a:latin typeface="Arial"/>
                <a:cs typeface="Arial"/>
              </a:rPr>
              <a:t>s </a:t>
            </a:r>
            <a:r>
              <a:rPr lang="en-US" b="1" dirty="0">
                <a:latin typeface="Arial"/>
                <a:cs typeface="Arial"/>
              </a:rPr>
              <a:t>t</a:t>
            </a:r>
            <a:r>
              <a:rPr b="1" dirty="0">
                <a:latin typeface="Arial"/>
                <a:cs typeface="Arial"/>
              </a:rPr>
              <a:t>o exploi</a:t>
            </a:r>
            <a:r>
              <a:rPr lang="en-US" b="1" dirty="0">
                <a:latin typeface="Arial"/>
                <a:cs typeface="Arial"/>
              </a:rPr>
              <a:t>t</a:t>
            </a:r>
            <a:r>
              <a:rPr b="1" dirty="0">
                <a:latin typeface="Arial"/>
                <a:cs typeface="Arial"/>
              </a:rPr>
              <a:t> </a:t>
            </a:r>
            <a:r>
              <a:rPr lang="en-US" b="1" dirty="0">
                <a:latin typeface="Arial"/>
                <a:cs typeface="Arial"/>
              </a:rPr>
              <a:t>t</a:t>
            </a:r>
            <a:r>
              <a:rPr b="1" dirty="0">
                <a:latin typeface="Arial"/>
                <a:cs typeface="Arial"/>
              </a:rPr>
              <a:t>emporal locali</a:t>
            </a:r>
            <a:r>
              <a:rPr lang="en-US" b="1" dirty="0">
                <a:latin typeface="Arial"/>
                <a:cs typeface="Arial"/>
              </a:rPr>
              <a:t>t</a:t>
            </a:r>
            <a:r>
              <a:rPr b="1" dirty="0">
                <a:latin typeface="Arial"/>
                <a:cs typeface="Arial"/>
              </a:rPr>
              <a:t>y </a:t>
            </a:r>
            <a:r>
              <a:rPr lang="en-US" b="1" dirty="0">
                <a:latin typeface="Arial"/>
                <a:cs typeface="Arial"/>
              </a:rPr>
              <a:t>t</a:t>
            </a:r>
            <a:r>
              <a:rPr b="1" dirty="0">
                <a:latin typeface="Arial"/>
                <a:cs typeface="Arial"/>
              </a:rPr>
              <a:t>o  keep frequen</a:t>
            </a:r>
            <a:r>
              <a:rPr lang="en-US" b="1" dirty="0">
                <a:latin typeface="Arial"/>
                <a:cs typeface="Arial"/>
              </a:rPr>
              <a:t>t</a:t>
            </a:r>
            <a:r>
              <a:rPr b="1" dirty="0">
                <a:latin typeface="Arial"/>
                <a:cs typeface="Arial"/>
              </a:rPr>
              <a:t>ly referenced i</a:t>
            </a:r>
            <a:r>
              <a:rPr lang="en-US" b="1" dirty="0">
                <a:latin typeface="Arial"/>
                <a:cs typeface="Arial"/>
              </a:rPr>
              <a:t>t</a:t>
            </a:r>
            <a:r>
              <a:rPr b="1" dirty="0">
                <a:latin typeface="Arial"/>
                <a:cs typeface="Arial"/>
              </a:rPr>
              <a:t>ems in  cache</a:t>
            </a:r>
            <a:endParaRPr dirty="0">
              <a:latin typeface="Arial"/>
              <a:cs typeface="Arial"/>
            </a:endParaRPr>
          </a:p>
          <a:p>
            <a:pPr marL="1064616" lvl="2" indent="-246543">
              <a:spcBef>
                <a:spcPts val="97"/>
              </a:spcBef>
              <a:buFont typeface="Arial Narrow"/>
              <a:buChar char="•"/>
              <a:tabLst>
                <a:tab pos="1019229" algn="l"/>
                <a:tab pos="1019790" algn="l"/>
              </a:tabLst>
            </a:pPr>
            <a:r>
              <a:rPr b="1" dirty="0">
                <a:latin typeface="Arial"/>
                <a:cs typeface="Arial"/>
              </a:rPr>
              <a:t>LRU  – Bes</a:t>
            </a:r>
            <a:r>
              <a:rPr lang="en-US" b="1" dirty="0">
                <a:latin typeface="Arial"/>
                <a:cs typeface="Arial"/>
              </a:rPr>
              <a:t>t</a:t>
            </a:r>
            <a:r>
              <a:rPr b="1" dirty="0">
                <a:latin typeface="Arial"/>
                <a:cs typeface="Arial"/>
              </a:rPr>
              <a:t> performance/Highes</a:t>
            </a:r>
            <a:r>
              <a:rPr lang="en-US" b="1" dirty="0">
                <a:latin typeface="Arial"/>
                <a:cs typeface="Arial"/>
              </a:rPr>
              <a:t>t</a:t>
            </a:r>
            <a:r>
              <a:rPr b="1" dirty="0">
                <a:latin typeface="Arial"/>
                <a:cs typeface="Arial"/>
              </a:rPr>
              <a:t> cos</a:t>
            </a:r>
            <a:r>
              <a:rPr lang="en-US" b="1" dirty="0">
                <a:latin typeface="Arial"/>
                <a:cs typeface="Arial"/>
              </a:rPr>
              <a:t>t</a:t>
            </a:r>
            <a:endParaRPr dirty="0">
              <a:latin typeface="Arial"/>
              <a:cs typeface="Arial"/>
            </a:endParaRPr>
          </a:p>
          <a:p>
            <a:pPr marL="1019790" lvl="2" indent="-201717">
              <a:spcBef>
                <a:spcPts val="247"/>
              </a:spcBef>
              <a:buFont typeface="Arial Narrow"/>
              <a:buChar char="•"/>
              <a:tabLst>
                <a:tab pos="1019229" algn="l"/>
                <a:tab pos="1019790" algn="l"/>
              </a:tabLst>
            </a:pPr>
            <a:r>
              <a:rPr b="1" dirty="0">
                <a:latin typeface="Arial"/>
                <a:cs typeface="Arial"/>
              </a:rPr>
              <a:t>FIFO – Low  performance/Economical</a:t>
            </a:r>
            <a:endParaRPr dirty="0">
              <a:latin typeface="Arial"/>
              <a:cs typeface="Arial"/>
            </a:endParaRPr>
          </a:p>
          <a:p>
            <a:pPr marL="1064616" marR="82368" lvl="2" indent="-246543">
              <a:lnSpc>
                <a:spcPts val="1518"/>
              </a:lnSpc>
              <a:spcBef>
                <a:spcPts val="357"/>
              </a:spcBef>
              <a:buFont typeface="Arial Narrow"/>
              <a:buChar char="•"/>
              <a:tabLst>
                <a:tab pos="1019229" algn="l"/>
                <a:tab pos="1019790" algn="l"/>
              </a:tabLst>
            </a:pPr>
            <a:r>
              <a:rPr b="1" dirty="0">
                <a:latin typeface="Arial"/>
                <a:cs typeface="Arial"/>
              </a:rPr>
              <a:t>RANDOM – Medium performance/Lowes</a:t>
            </a:r>
            <a:r>
              <a:rPr lang="en-US" b="1" dirty="0">
                <a:latin typeface="Arial"/>
                <a:cs typeface="Arial"/>
              </a:rPr>
              <a:t>t</a:t>
            </a:r>
            <a:r>
              <a:rPr b="1" dirty="0">
                <a:latin typeface="Arial"/>
                <a:cs typeface="Arial"/>
              </a:rPr>
              <a:t> cos</a:t>
            </a:r>
            <a:r>
              <a:rPr lang="en-US" b="1" dirty="0">
                <a:latin typeface="Arial"/>
                <a:cs typeface="Arial"/>
              </a:rPr>
              <a:t>t</a:t>
            </a:r>
            <a:r>
              <a:rPr b="1" dirty="0">
                <a:latin typeface="Arial"/>
                <a:cs typeface="Arial"/>
              </a:rPr>
              <a:t>, avoids pa</a:t>
            </a:r>
            <a:r>
              <a:rPr lang="en-US" b="1" dirty="0">
                <a:latin typeface="Arial"/>
                <a:cs typeface="Arial"/>
              </a:rPr>
              <a:t>t</a:t>
            </a:r>
            <a:r>
              <a:rPr b="1" dirty="0">
                <a:latin typeface="Arial"/>
                <a:cs typeface="Arial"/>
              </a:rPr>
              <a:t>hological  sequences, bu</a:t>
            </a:r>
            <a:r>
              <a:rPr lang="en-US" b="1" dirty="0">
                <a:latin typeface="Arial"/>
                <a:cs typeface="Arial"/>
              </a:rPr>
              <a:t>t</a:t>
            </a:r>
            <a:r>
              <a:rPr b="1" dirty="0">
                <a:latin typeface="Arial"/>
                <a:cs typeface="Arial"/>
              </a:rPr>
              <a:t>  performance can vary</a:t>
            </a:r>
            <a:endParaRPr dirty="0">
              <a:latin typeface="Arial"/>
              <a:cs typeface="Arial"/>
            </a:endParaRPr>
          </a:p>
          <a:p>
            <a:pPr marL="666786" lvl="1" indent="-252146">
              <a:spcBef>
                <a:spcPts val="146"/>
              </a:spcBef>
              <a:buFont typeface="Arial Narrow"/>
              <a:buChar char="–"/>
              <a:tabLst>
                <a:tab pos="666225" algn="l"/>
                <a:tab pos="666786" algn="l"/>
              </a:tabLst>
            </a:pPr>
            <a:r>
              <a:rPr b="1" dirty="0">
                <a:latin typeface="Arial"/>
                <a:cs typeface="Arial"/>
              </a:rPr>
              <a:t>Wri</a:t>
            </a:r>
            <a:r>
              <a:rPr lang="en-US" b="1" dirty="0">
                <a:latin typeface="Arial"/>
                <a:cs typeface="Arial"/>
              </a:rPr>
              <a:t>t</a:t>
            </a:r>
            <a:r>
              <a:rPr b="1" dirty="0">
                <a:latin typeface="Arial"/>
                <a:cs typeface="Arial"/>
              </a:rPr>
              <a:t>e policies</a:t>
            </a:r>
            <a:endParaRPr dirty="0">
              <a:latin typeface="Arial"/>
              <a:cs typeface="Arial"/>
            </a:endParaRPr>
          </a:p>
          <a:p>
            <a:pPr marL="1064616" marR="374857" lvl="2" indent="-246543">
              <a:lnSpc>
                <a:spcPts val="1518"/>
              </a:lnSpc>
              <a:spcBef>
                <a:spcPts val="383"/>
              </a:spcBef>
              <a:buFont typeface="Arial Narrow"/>
              <a:buChar char="•"/>
              <a:tabLst>
                <a:tab pos="1019229" algn="l"/>
                <a:tab pos="1019790" algn="l"/>
              </a:tabLst>
            </a:pPr>
            <a:r>
              <a:rPr b="1" dirty="0">
                <a:latin typeface="Arial"/>
                <a:cs typeface="Arial"/>
              </a:rPr>
              <a:t>Wri</a:t>
            </a:r>
            <a:r>
              <a:rPr lang="en-US" b="1" dirty="0">
                <a:latin typeface="Arial"/>
                <a:cs typeface="Arial"/>
              </a:rPr>
              <a:t>t</a:t>
            </a:r>
            <a:r>
              <a:rPr b="1" dirty="0">
                <a:latin typeface="Arial"/>
                <a:cs typeface="Arial"/>
              </a:rPr>
              <a:t>e-</a:t>
            </a:r>
            <a:r>
              <a:rPr lang="en-US" b="1" dirty="0">
                <a:latin typeface="Arial"/>
                <a:cs typeface="Arial"/>
              </a:rPr>
              <a:t>t</a:t>
            </a:r>
            <a:r>
              <a:rPr b="1" dirty="0">
                <a:latin typeface="Arial"/>
                <a:cs typeface="Arial"/>
              </a:rPr>
              <a:t>hrough – Keeps memory and cache consis</a:t>
            </a:r>
            <a:r>
              <a:rPr lang="en-US" b="1" dirty="0">
                <a:latin typeface="Arial"/>
                <a:cs typeface="Arial"/>
              </a:rPr>
              <a:t>t</a:t>
            </a:r>
            <a:r>
              <a:rPr b="1" dirty="0">
                <a:latin typeface="Arial"/>
                <a:cs typeface="Arial"/>
              </a:rPr>
              <a:t>en</a:t>
            </a:r>
            <a:r>
              <a:rPr lang="en-US" b="1" dirty="0">
                <a:latin typeface="Arial"/>
                <a:cs typeface="Arial"/>
              </a:rPr>
              <a:t>t</a:t>
            </a:r>
            <a:r>
              <a:rPr b="1" dirty="0">
                <a:latin typeface="Arial"/>
                <a:cs typeface="Arial"/>
              </a:rPr>
              <a:t>, bu</a:t>
            </a:r>
            <a:r>
              <a:rPr lang="en-US" b="1" dirty="0">
                <a:latin typeface="Arial"/>
                <a:cs typeface="Arial"/>
              </a:rPr>
              <a:t>t</a:t>
            </a:r>
            <a:r>
              <a:rPr b="1" dirty="0">
                <a:latin typeface="Arial"/>
                <a:cs typeface="Arial"/>
              </a:rPr>
              <a:t> high  memory </a:t>
            </a:r>
            <a:r>
              <a:rPr lang="en-US" b="1" dirty="0">
                <a:latin typeface="Arial"/>
                <a:cs typeface="Arial"/>
              </a:rPr>
              <a:t>t</a:t>
            </a:r>
            <a:r>
              <a:rPr b="1" dirty="0">
                <a:latin typeface="Arial"/>
                <a:cs typeface="Arial"/>
              </a:rPr>
              <a:t>raffic</a:t>
            </a:r>
            <a:endParaRPr dirty="0">
              <a:latin typeface="Arial"/>
              <a:cs typeface="Arial"/>
            </a:endParaRPr>
          </a:p>
          <a:p>
            <a:pPr marL="1064616" marR="4483" lvl="2" indent="-246543">
              <a:lnSpc>
                <a:spcPts val="1518"/>
              </a:lnSpc>
              <a:spcBef>
                <a:spcPts val="318"/>
              </a:spcBef>
              <a:buFont typeface="Arial Narrow"/>
              <a:buChar char="•"/>
              <a:tabLst>
                <a:tab pos="1019229" algn="l"/>
                <a:tab pos="1019790" algn="l"/>
              </a:tabLst>
            </a:pPr>
            <a:r>
              <a:rPr b="1" dirty="0">
                <a:latin typeface="Arial"/>
                <a:cs typeface="Arial"/>
              </a:rPr>
              <a:t>Wri</a:t>
            </a:r>
            <a:r>
              <a:rPr lang="en-US" b="1" dirty="0">
                <a:latin typeface="Arial"/>
                <a:cs typeface="Arial"/>
              </a:rPr>
              <a:t>t</a:t>
            </a:r>
            <a:r>
              <a:rPr b="1" dirty="0">
                <a:latin typeface="Arial"/>
                <a:cs typeface="Arial"/>
              </a:rPr>
              <a:t>e-back – allows memory </a:t>
            </a:r>
            <a:r>
              <a:rPr lang="en-US" b="1" dirty="0">
                <a:latin typeface="Arial"/>
                <a:cs typeface="Arial"/>
              </a:rPr>
              <a:t>t</a:t>
            </a:r>
            <a:r>
              <a:rPr b="1" dirty="0">
                <a:latin typeface="Arial"/>
                <a:cs typeface="Arial"/>
              </a:rPr>
              <a:t>o become STALE, bu</a:t>
            </a:r>
            <a:r>
              <a:rPr lang="en-US" b="1" dirty="0">
                <a:latin typeface="Arial"/>
                <a:cs typeface="Arial"/>
              </a:rPr>
              <a:t>t</a:t>
            </a:r>
            <a:r>
              <a:rPr b="1" dirty="0">
                <a:latin typeface="Arial"/>
                <a:cs typeface="Arial"/>
              </a:rPr>
              <a:t> reduces memory  </a:t>
            </a:r>
            <a:r>
              <a:rPr lang="en-US" b="1" dirty="0">
                <a:latin typeface="Arial"/>
                <a:cs typeface="Arial"/>
              </a:rPr>
              <a:t>t</a:t>
            </a:r>
            <a:r>
              <a:rPr b="1" dirty="0">
                <a:latin typeface="Arial"/>
                <a:cs typeface="Arial"/>
              </a:rPr>
              <a:t>raffic</a:t>
            </a:r>
            <a:endParaRPr dirty="0">
              <a:latin typeface="Arial"/>
              <a:cs typeface="Arial"/>
            </a:endParaRPr>
          </a:p>
          <a:p>
            <a:pPr marL="1064616" marR="536790" lvl="2" indent="-246543">
              <a:lnSpc>
                <a:spcPts val="1518"/>
              </a:lnSpc>
              <a:spcBef>
                <a:spcPts val="405"/>
              </a:spcBef>
              <a:buFont typeface="Arial Narrow"/>
              <a:buChar char="•"/>
              <a:tabLst>
                <a:tab pos="1019229" algn="l"/>
                <a:tab pos="1019790" algn="l"/>
              </a:tabLst>
            </a:pPr>
            <a:r>
              <a:rPr b="1" dirty="0">
                <a:latin typeface="Arial"/>
                <a:cs typeface="Arial"/>
              </a:rPr>
              <a:t>Wri</a:t>
            </a:r>
            <a:r>
              <a:rPr lang="en-US" b="1" dirty="0">
                <a:latin typeface="Arial"/>
                <a:cs typeface="Arial"/>
              </a:rPr>
              <a:t>t</a:t>
            </a:r>
            <a:r>
              <a:rPr b="1" dirty="0">
                <a:latin typeface="Arial"/>
                <a:cs typeface="Arial"/>
              </a:rPr>
              <a:t>e-buffer – queue </a:t>
            </a:r>
            <a:r>
              <a:rPr lang="en-US" b="1" dirty="0">
                <a:latin typeface="Arial"/>
                <a:cs typeface="Arial"/>
              </a:rPr>
              <a:t>t</a:t>
            </a:r>
            <a:r>
              <a:rPr b="1" dirty="0">
                <a:latin typeface="Arial"/>
                <a:cs typeface="Arial"/>
              </a:rPr>
              <a:t>ha</a:t>
            </a:r>
            <a:r>
              <a:rPr lang="en-US" b="1" dirty="0">
                <a:latin typeface="Arial"/>
                <a:cs typeface="Arial"/>
              </a:rPr>
              <a:t>t</a:t>
            </a:r>
            <a:r>
              <a:rPr b="1" dirty="0">
                <a:latin typeface="Arial"/>
                <a:cs typeface="Arial"/>
              </a:rPr>
              <a:t> allows processor </a:t>
            </a:r>
            <a:r>
              <a:rPr lang="en-US" b="1" dirty="0">
                <a:latin typeface="Arial"/>
                <a:cs typeface="Arial"/>
              </a:rPr>
              <a:t>t</a:t>
            </a:r>
            <a:r>
              <a:rPr b="1" dirty="0">
                <a:latin typeface="Arial"/>
                <a:cs typeface="Arial"/>
              </a:rPr>
              <a:t>o con</a:t>
            </a:r>
            <a:r>
              <a:rPr lang="en-US" b="1" dirty="0">
                <a:latin typeface="Arial"/>
                <a:cs typeface="Arial"/>
              </a:rPr>
              <a:t>t</a:t>
            </a:r>
            <a:r>
              <a:rPr b="1" dirty="0">
                <a:latin typeface="Arial"/>
                <a:cs typeface="Arial"/>
              </a:rPr>
              <a:t>inue while  wai</a:t>
            </a:r>
            <a:r>
              <a:rPr lang="en-US" b="1" dirty="0">
                <a:latin typeface="Arial"/>
                <a:cs typeface="Arial"/>
              </a:rPr>
              <a:t>t</a:t>
            </a:r>
            <a:r>
              <a:rPr b="1" dirty="0">
                <a:latin typeface="Arial"/>
                <a:cs typeface="Arial"/>
              </a:rPr>
              <a:t>ing for wri</a:t>
            </a:r>
            <a:r>
              <a:rPr lang="en-US" b="1" dirty="0">
                <a:latin typeface="Arial"/>
                <a:cs typeface="Arial"/>
              </a:rPr>
              <a:t>t</a:t>
            </a:r>
            <a:r>
              <a:rPr b="1" dirty="0">
                <a:latin typeface="Arial"/>
                <a:cs typeface="Arial"/>
              </a:rPr>
              <a:t>es </a:t>
            </a:r>
            <a:r>
              <a:rPr lang="en-US" b="1" dirty="0">
                <a:latin typeface="Arial"/>
                <a:cs typeface="Arial"/>
              </a:rPr>
              <a:t>t</a:t>
            </a:r>
            <a:r>
              <a:rPr b="1" dirty="0">
                <a:latin typeface="Arial"/>
                <a:cs typeface="Arial"/>
              </a:rPr>
              <a:t>o finish, reduces  s</a:t>
            </a:r>
            <a:r>
              <a:rPr lang="en-US" b="1" dirty="0">
                <a:latin typeface="Arial"/>
                <a:cs typeface="Arial"/>
              </a:rPr>
              <a:t>t</a:t>
            </a:r>
            <a:r>
              <a:rPr b="1" dirty="0">
                <a:latin typeface="Arial"/>
                <a:cs typeface="Arial"/>
              </a:rPr>
              <a:t>alls</a:t>
            </a:r>
            <a:endParaRPr dirty="0">
              <a:latin typeface="Arial"/>
              <a:cs typeface="Arial"/>
            </a:endParaRPr>
          </a:p>
          <a:p>
            <a:pPr marL="369814" marR="34740" indent="-358607">
              <a:lnSpc>
                <a:spcPts val="1871"/>
              </a:lnSpc>
              <a:spcBef>
                <a:spcPts val="441"/>
              </a:spcBef>
              <a:buFont typeface="Arial Narrow"/>
              <a:buChar char="•"/>
              <a:tabLst>
                <a:tab pos="313221" algn="l"/>
                <a:tab pos="313781" algn="l"/>
              </a:tabLst>
            </a:pPr>
            <a:r>
              <a:rPr sz="2000" b="1" dirty="0">
                <a:latin typeface="Arial"/>
                <a:cs typeface="Arial"/>
              </a:rPr>
              <a:t>No simple answers, in </a:t>
            </a:r>
            <a:r>
              <a:rPr lang="en-US" sz="2000" b="1" dirty="0">
                <a:latin typeface="Arial"/>
                <a:cs typeface="Arial"/>
              </a:rPr>
              <a:t>t</a:t>
            </a:r>
            <a:r>
              <a:rPr sz="2000" b="1" dirty="0">
                <a:latin typeface="Arial"/>
                <a:cs typeface="Arial"/>
              </a:rPr>
              <a:t>he real-world cache designs are based  on simula</a:t>
            </a:r>
            <a:r>
              <a:rPr lang="en-US" sz="2000" b="1" dirty="0">
                <a:latin typeface="Arial"/>
                <a:cs typeface="Arial"/>
              </a:rPr>
              <a:t>t</a:t>
            </a:r>
            <a:r>
              <a:rPr sz="2000" b="1" dirty="0">
                <a:latin typeface="Arial"/>
                <a:cs typeface="Arial"/>
              </a:rPr>
              <a:t>ions using memory  </a:t>
            </a:r>
            <a:r>
              <a:rPr lang="en-US" sz="2000" b="1" dirty="0">
                <a:latin typeface="Arial"/>
                <a:cs typeface="Arial"/>
              </a:rPr>
              <a:t>t</a:t>
            </a:r>
            <a:r>
              <a:rPr sz="2000" b="1" dirty="0">
                <a:latin typeface="Arial"/>
                <a:cs typeface="Arial"/>
              </a:rPr>
              <a:t>races.</a:t>
            </a:r>
            <a:endParaRPr sz="20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9" name="Rectangle 7">
            <a:extLst>
              <a:ext uri="{FF2B5EF4-FFF2-40B4-BE49-F238E27FC236}">
                <a16:creationId xmlns:a16="http://schemas.microsoft.com/office/drawing/2014/main" id="{8B709D3C-BCF9-443E-8545-079D75BB66A7}"/>
              </a:ext>
            </a:extLst>
          </p:cNvPr>
          <p:cNvSpPr>
            <a:spLocks noGrp="1" noChangeArrowheads="1"/>
          </p:cNvSpPr>
          <p:nvPr>
            <p:ph type="body" idx="1"/>
          </p:nvPr>
        </p:nvSpPr>
        <p:spPr>
          <a:xfrm>
            <a:off x="342900" y="1525588"/>
            <a:ext cx="7696200" cy="2673350"/>
          </a:xfrm>
        </p:spPr>
        <p:txBody>
          <a:bodyPr>
            <a:normAutofit fontScale="92500" lnSpcReduction="20000"/>
          </a:bodyPr>
          <a:lstStyle/>
          <a:p>
            <a:pPr>
              <a:lnSpc>
                <a:spcPct val="110000"/>
              </a:lnSpc>
            </a:pPr>
            <a:r>
              <a:rPr lang="en-US" altLang="zh-CN" sz="3600" b="1" dirty="0">
                <a:solidFill>
                  <a:srgbClr val="C00000"/>
                </a:solidFill>
                <a:latin typeface="微软雅黑" panose="020B0503020204020204" pitchFamily="34" charset="-122"/>
                <a:ea typeface="微软雅黑" panose="020B0503020204020204" pitchFamily="34" charset="-122"/>
                <a:hlinkClick r:id="rId4" action="ppaction://hlinksldjump">
                  <a:extLst>
                    <a:ext uri="{A12FA001-AC4F-418D-AE19-62706E023703}">
                      <ahyp:hlinkClr xmlns:ahyp="http://schemas.microsoft.com/office/drawing/2018/hyperlinkcolor" val="tx"/>
                    </a:ext>
                  </a:extLst>
                </a:hlinkClick>
              </a:rPr>
              <a:t>Cache</a:t>
            </a:r>
            <a:r>
              <a:rPr lang="zh-CN" altLang="en-US" sz="3600" b="1" dirty="0">
                <a:solidFill>
                  <a:srgbClr val="C00000"/>
                </a:solidFill>
                <a:latin typeface="微软雅黑" panose="020B0503020204020204" pitchFamily="34" charset="-122"/>
                <a:ea typeface="微软雅黑" panose="020B0503020204020204" pitchFamily="34" charset="-122"/>
                <a:hlinkClick r:id="rId4" action="ppaction://hlinksldjump">
                  <a:extLst>
                    <a:ext uri="{A12FA001-AC4F-418D-AE19-62706E023703}">
                      <ahyp:hlinkClr xmlns:ahyp="http://schemas.microsoft.com/office/drawing/2018/hyperlinkcolor" val="tx"/>
                    </a:ext>
                  </a:extLst>
                </a:hlinkClick>
              </a:rPr>
              <a:t>性能评价</a:t>
            </a:r>
            <a:endParaRPr lang="en-US" altLang="zh-CN" sz="3600" b="1" dirty="0">
              <a:solidFill>
                <a:srgbClr val="C00000"/>
              </a:solidFill>
              <a:latin typeface="微软雅黑" panose="020B0503020204020204" pitchFamily="34" charset="-122"/>
              <a:ea typeface="微软雅黑" panose="020B0503020204020204" pitchFamily="34" charset="-122"/>
            </a:endParaRPr>
          </a:p>
          <a:p>
            <a:pPr marL="0" indent="0">
              <a:lnSpc>
                <a:spcPct val="110000"/>
              </a:lnSpc>
              <a:buNone/>
            </a:pPr>
            <a:r>
              <a:rPr lang="en-US" altLang="zh-CN" dirty="0">
                <a:hlinkClick r:id="rId5" action="ppaction://hlinksldjump"/>
              </a:rPr>
              <a:t>CPU</a:t>
            </a:r>
            <a:r>
              <a:rPr lang="zh-CN" altLang="en-US" dirty="0">
                <a:hlinkClick r:id="rId5" action="ppaction://hlinksldjump"/>
              </a:rPr>
              <a:t>执行时间</a:t>
            </a:r>
            <a:endParaRPr lang="zh-CN" altLang="en-US" dirty="0"/>
          </a:p>
          <a:p>
            <a:pPr marL="0" indent="0">
              <a:lnSpc>
                <a:spcPct val="110000"/>
              </a:lnSpc>
              <a:buNone/>
            </a:pPr>
            <a:r>
              <a:rPr lang="zh-CN" altLang="en-US" dirty="0">
                <a:hlinkClick r:id="" action="ppaction://noaction"/>
              </a:rPr>
              <a:t>平均存储器访问时间（</a:t>
            </a:r>
            <a:r>
              <a:rPr lang="en-US" altLang="zh-CN" dirty="0">
                <a:hlinkClick r:id="" action="ppaction://noaction"/>
              </a:rPr>
              <a:t>AMAT）</a:t>
            </a:r>
            <a:endParaRPr lang="zh-CN" altLang="en-US" dirty="0"/>
          </a:p>
          <a:p>
            <a:pPr>
              <a:lnSpc>
                <a:spcPct val="110000"/>
              </a:lnSpc>
            </a:pPr>
            <a:endParaRPr lang="zh-CN" altLang="en-US" dirty="0"/>
          </a:p>
          <a:p>
            <a:pPr>
              <a:lnSpc>
                <a:spcPct val="110000"/>
              </a:lnSpc>
            </a:pPr>
            <a:r>
              <a:rPr lang="zh-CN" altLang="en-US" b="1" dirty="0">
                <a:solidFill>
                  <a:srgbClr val="C00000"/>
                </a:solidFill>
                <a:latin typeface="微软雅黑" panose="020B0503020204020204" pitchFamily="34" charset="-122"/>
                <a:ea typeface="微软雅黑" panose="020B0503020204020204" pitchFamily="34" charset="-122"/>
                <a:hlinkClick r:id="rId6" action="ppaction://hlinksldjump">
                  <a:extLst>
                    <a:ext uri="{A12FA001-AC4F-418D-AE19-62706E023703}">
                      <ahyp:hlinkClr xmlns:ahyp="http://schemas.microsoft.com/office/drawing/2018/hyperlinkcolor" val="tx"/>
                    </a:ext>
                  </a:extLst>
                </a:hlinkClick>
              </a:rPr>
              <a:t>提高</a:t>
            </a:r>
            <a:r>
              <a:rPr lang="en-US" altLang="zh-CN" b="1" dirty="0">
                <a:solidFill>
                  <a:srgbClr val="C00000"/>
                </a:solidFill>
                <a:latin typeface="微软雅黑" panose="020B0503020204020204" pitchFamily="34" charset="-122"/>
                <a:ea typeface="微软雅黑" panose="020B0503020204020204" pitchFamily="34" charset="-122"/>
                <a:hlinkClick r:id="rId6" action="ppaction://hlinksldjump">
                  <a:extLst>
                    <a:ext uri="{A12FA001-AC4F-418D-AE19-62706E023703}">
                      <ahyp:hlinkClr xmlns:ahyp="http://schemas.microsoft.com/office/drawing/2018/hyperlinkcolor" val="tx"/>
                    </a:ext>
                  </a:extLst>
                </a:hlinkClick>
              </a:rPr>
              <a:t>Cache</a:t>
            </a:r>
            <a:r>
              <a:rPr lang="zh-CN" altLang="en-US" b="1" dirty="0">
                <a:solidFill>
                  <a:srgbClr val="C00000"/>
                </a:solidFill>
                <a:latin typeface="微软雅黑" panose="020B0503020204020204" pitchFamily="34" charset="-122"/>
                <a:ea typeface="微软雅黑" panose="020B0503020204020204" pitchFamily="34" charset="-122"/>
                <a:hlinkClick r:id="rId6" action="ppaction://hlinksldjump">
                  <a:extLst>
                    <a:ext uri="{A12FA001-AC4F-418D-AE19-62706E023703}">
                      <ahyp:hlinkClr xmlns:ahyp="http://schemas.microsoft.com/office/drawing/2018/hyperlinkcolor" val="tx"/>
                    </a:ext>
                  </a:extLst>
                </a:hlinkClick>
              </a:rPr>
              <a:t>性能</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71394" name="Rectangle 2">
            <a:extLst>
              <a:ext uri="{FF2B5EF4-FFF2-40B4-BE49-F238E27FC236}">
                <a16:creationId xmlns:a16="http://schemas.microsoft.com/office/drawing/2014/main" id="{0B34B05D-D15A-4243-8F9C-93A8BADD831A}"/>
              </a:ext>
            </a:extLst>
          </p:cNvPr>
          <p:cNvSpPr>
            <a:spLocks noGrp="1" noChangeArrowheads="1"/>
          </p:cNvSpPr>
          <p:nvPr>
            <p:ph type="title"/>
          </p:nvPr>
        </p:nvSpPr>
        <p:spPr>
          <a:xfrm>
            <a:off x="469900" y="200025"/>
            <a:ext cx="10515600" cy="1325563"/>
          </a:xfrm>
        </p:spPr>
        <p:txBody>
          <a:bodyPr/>
          <a:lstStyle/>
          <a:p>
            <a:r>
              <a:rPr lang="en-US" altLang="zh-CN" b="1" dirty="0">
                <a:latin typeface="微软雅黑" panose="020B0503020204020204" pitchFamily="34" charset="-122"/>
                <a:ea typeface="微软雅黑" panose="020B0503020204020204" pitchFamily="34" charset="-122"/>
              </a:rPr>
              <a:t>Cache</a:t>
            </a:r>
            <a:r>
              <a:rPr lang="zh-CN" altLang="en-US" b="1" dirty="0">
                <a:latin typeface="微软雅黑" panose="020B0503020204020204" pitchFamily="34" charset="-122"/>
                <a:ea typeface="微软雅黑" panose="020B0503020204020204" pitchFamily="34" charset="-122"/>
              </a:rPr>
              <a:t>性能</a:t>
            </a:r>
          </a:p>
        </p:txBody>
      </p:sp>
      <p:sp>
        <p:nvSpPr>
          <p:cNvPr id="6" name="Rectangle 7">
            <a:extLst>
              <a:ext uri="{FF2B5EF4-FFF2-40B4-BE49-F238E27FC236}">
                <a16:creationId xmlns:a16="http://schemas.microsoft.com/office/drawing/2014/main" id="{4929DD50-D543-4F81-A82B-1EB09555CABA}"/>
              </a:ext>
            </a:extLst>
          </p:cNvPr>
          <p:cNvSpPr txBox="1">
            <a:spLocks noChangeArrowheads="1"/>
          </p:cNvSpPr>
          <p:nvPr/>
        </p:nvSpPr>
        <p:spPr>
          <a:xfrm>
            <a:off x="342900" y="2769395"/>
            <a:ext cx="7958138" cy="4133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None/>
            </a:pPr>
            <a:endParaRPr lang="zh-CN" altLang="en-US" dirty="0">
              <a:solidFill>
                <a:srgbClr val="FF0000"/>
              </a:solidFill>
              <a:effectLst>
                <a:outerShdw blurRad="38100" dist="38100" dir="2700000" algn="tl">
                  <a:srgbClr val="C0C0C0"/>
                </a:outerShdw>
              </a:effectLst>
            </a:endParaRPr>
          </a:p>
          <a:p>
            <a:pPr>
              <a:buClr>
                <a:srgbClr val="FF0000"/>
              </a:buClr>
              <a:buFont typeface="Wingdings" panose="05000000000000000000" pitchFamily="2" charset="2"/>
              <a:buNone/>
            </a:pPr>
            <a:endParaRPr lang="zh-CN" altLang="en-US" sz="2400" dirty="0"/>
          </a:p>
          <a:p>
            <a:pPr>
              <a:buClr>
                <a:srgbClr val="FF0000"/>
              </a:buClr>
              <a:buFont typeface="Wingdings" panose="05000000000000000000" pitchFamily="2" charset="2"/>
              <a:buNone/>
            </a:pPr>
            <a:endParaRPr lang="zh-CN" altLang="en-US" sz="2400" dirty="0"/>
          </a:p>
          <a:p>
            <a:pPr>
              <a:buClr>
                <a:srgbClr val="FF0000"/>
              </a:buClr>
              <a:buFont typeface="Wingdings" panose="05000000000000000000" pitchFamily="2" charset="2"/>
              <a:buNone/>
            </a:pPr>
            <a:r>
              <a:rPr lang="zh-CN" altLang="en-US" sz="2400" dirty="0">
                <a:solidFill>
                  <a:srgbClr val="FF0000"/>
                </a:solidFill>
                <a:effectLst>
                  <a:outerShdw blurRad="38100" dist="38100" dir="2700000" algn="tl">
                    <a:srgbClr val="C0C0C0"/>
                  </a:outerShdw>
                </a:effectLst>
              </a:rPr>
              <a:t>其中：</a:t>
            </a:r>
          </a:p>
          <a:p>
            <a:pPr>
              <a:buFont typeface="Wingdings" panose="05000000000000000000" pitchFamily="2" charset="2"/>
              <a:buNone/>
            </a:pPr>
            <a:endParaRPr lang="zh-CN" altLang="en-US" dirty="0">
              <a:solidFill>
                <a:srgbClr val="FF0000"/>
              </a:solidFill>
              <a:effectLst>
                <a:outerShdw blurRad="38100" dist="38100" dir="2700000" algn="tl">
                  <a:srgbClr val="C0C0C0"/>
                </a:outerShdw>
              </a:effectLst>
            </a:endParaRPr>
          </a:p>
        </p:txBody>
      </p:sp>
      <p:graphicFrame>
        <p:nvGraphicFramePr>
          <p:cNvPr id="7" name="Object 8">
            <a:extLst>
              <a:ext uri="{FF2B5EF4-FFF2-40B4-BE49-F238E27FC236}">
                <a16:creationId xmlns:a16="http://schemas.microsoft.com/office/drawing/2014/main" id="{9D9D6D70-F899-4756-8C6F-EECCB28F5583}"/>
              </a:ext>
            </a:extLst>
          </p:cNvPr>
          <p:cNvGraphicFramePr>
            <a:graphicFrameLocks noChangeAspect="1"/>
          </p:cNvGraphicFramePr>
          <p:nvPr>
            <p:extLst>
              <p:ext uri="{D42A27DB-BD31-4B8C-83A1-F6EECF244321}">
                <p14:modId xmlns:p14="http://schemas.microsoft.com/office/powerpoint/2010/main" val="443366885"/>
              </p:ext>
            </p:extLst>
          </p:nvPr>
        </p:nvGraphicFramePr>
        <p:xfrm>
          <a:off x="1658938" y="4192984"/>
          <a:ext cx="7853362" cy="368300"/>
        </p:xfrm>
        <a:graphic>
          <a:graphicData uri="http://schemas.openxmlformats.org/presentationml/2006/ole">
            <mc:AlternateContent xmlns:mc="http://schemas.openxmlformats.org/markup-compatibility/2006">
              <mc:Choice xmlns:v="urn:schemas-microsoft-com:vml" Requires="v">
                <p:oleObj spid="_x0000_s5220" name="Equation" r:id="rId7" imgW="4622760" imgH="215640" progId="Equation.3">
                  <p:embed/>
                </p:oleObj>
              </mc:Choice>
              <mc:Fallback>
                <p:oleObj name="Equation" r:id="rId7" imgW="4622760" imgH="215640" progId="Equation.3">
                  <p:embed/>
                  <p:pic>
                    <p:nvPicPr>
                      <p:cNvPr id="566280" name="Object 8">
                        <a:extLst>
                          <a:ext uri="{FF2B5EF4-FFF2-40B4-BE49-F238E27FC236}">
                            <a16:creationId xmlns:a16="http://schemas.microsoft.com/office/drawing/2014/main" id="{F428CEFC-61F0-4DF9-AD3B-2784CCB03C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8938" y="4192984"/>
                        <a:ext cx="7853362" cy="3683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8" name="Object 9">
            <a:extLst>
              <a:ext uri="{FF2B5EF4-FFF2-40B4-BE49-F238E27FC236}">
                <a16:creationId xmlns:a16="http://schemas.microsoft.com/office/drawing/2014/main" id="{4589EEF1-EA79-499E-8215-A887F3B3493D}"/>
              </a:ext>
            </a:extLst>
          </p:cNvPr>
          <p:cNvGraphicFramePr>
            <a:graphicFrameLocks noChangeAspect="1"/>
          </p:cNvGraphicFramePr>
          <p:nvPr>
            <p:extLst>
              <p:ext uri="{D42A27DB-BD31-4B8C-83A1-F6EECF244321}">
                <p14:modId xmlns:p14="http://schemas.microsoft.com/office/powerpoint/2010/main" val="756875179"/>
              </p:ext>
            </p:extLst>
          </p:nvPr>
        </p:nvGraphicFramePr>
        <p:xfrm>
          <a:off x="1166019" y="4799012"/>
          <a:ext cx="7135019" cy="1858963"/>
        </p:xfrm>
        <a:graphic>
          <a:graphicData uri="http://schemas.openxmlformats.org/presentationml/2006/ole">
            <mc:AlternateContent xmlns:mc="http://schemas.openxmlformats.org/markup-compatibility/2006">
              <mc:Choice xmlns:v="urn:schemas-microsoft-com:vml" Requires="v">
                <p:oleObj spid="_x0000_s5221" name="Equation" r:id="rId9" imgW="4368600" imgH="1091880" progId="Equation.3">
                  <p:embed/>
                </p:oleObj>
              </mc:Choice>
              <mc:Fallback>
                <p:oleObj name="Equation" r:id="rId9" imgW="4368600" imgH="1091880" progId="Equation.3">
                  <p:embed/>
                  <p:pic>
                    <p:nvPicPr>
                      <p:cNvPr id="566281" name="Object 9">
                        <a:extLst>
                          <a:ext uri="{FF2B5EF4-FFF2-40B4-BE49-F238E27FC236}">
                            <a16:creationId xmlns:a16="http://schemas.microsoft.com/office/drawing/2014/main" id="{5F68F26D-EBD2-4BFB-B2A5-4D345B32A9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6019" y="4799012"/>
                        <a:ext cx="7135019" cy="18589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D4160D95-9F72-477C-82E0-CC8097EB0357}"/>
              </a:ext>
            </a:extLst>
          </p:cNvPr>
          <p:cNvSpPr>
            <a:spLocks noGrp="1" noChangeArrowheads="1"/>
          </p:cNvSpPr>
          <p:nvPr>
            <p:ph type="title"/>
          </p:nvPr>
        </p:nvSpPr>
        <p:spPr/>
        <p:txBody>
          <a:bodyPr/>
          <a:lstStyle/>
          <a:p>
            <a:r>
              <a:rPr lang="zh-CN" altLang="en-US"/>
              <a:t>例  子</a:t>
            </a:r>
          </a:p>
        </p:txBody>
      </p:sp>
      <p:sp>
        <p:nvSpPr>
          <p:cNvPr id="567304" name="Rectangle 8">
            <a:extLst>
              <a:ext uri="{FF2B5EF4-FFF2-40B4-BE49-F238E27FC236}">
                <a16:creationId xmlns:a16="http://schemas.microsoft.com/office/drawing/2014/main" id="{15E15602-28E4-4A0B-AC6D-BA76F78946A6}"/>
              </a:ext>
            </a:extLst>
          </p:cNvPr>
          <p:cNvSpPr>
            <a:spLocks noGrp="1" noChangeArrowheads="1"/>
          </p:cNvSpPr>
          <p:nvPr>
            <p:ph type="body" idx="1"/>
          </p:nvPr>
        </p:nvSpPr>
        <p:spPr>
          <a:xfrm>
            <a:off x="2333625" y="1989138"/>
            <a:ext cx="7958138" cy="4335462"/>
          </a:xfrm>
        </p:spPr>
        <p:txBody>
          <a:bodyPr/>
          <a:lstStyle/>
          <a:p>
            <a:pPr marL="663575" indent="-663575">
              <a:buNone/>
            </a:pPr>
            <a:r>
              <a:rPr lang="zh-CN" altLang="en-US" sz="2400">
                <a:solidFill>
                  <a:srgbClr val="FF0000"/>
                </a:solidFill>
                <a:effectLst>
                  <a:outerShdw blurRad="38100" dist="38100" dir="2700000" algn="tl">
                    <a:srgbClr val="C0C0C0"/>
                  </a:outerShdw>
                </a:effectLst>
              </a:rPr>
              <a:t>问：</a:t>
            </a:r>
            <a:r>
              <a:rPr lang="zh-CN" altLang="en-US" sz="2400"/>
              <a:t>假定有一台计算机，当所有存储器访问操作都能在</a:t>
            </a:r>
            <a:r>
              <a:rPr lang="en-US" altLang="zh-CN" sz="2400"/>
              <a:t>Cache</a:t>
            </a:r>
            <a:r>
              <a:rPr lang="zh-CN" altLang="en-US" sz="2400"/>
              <a:t>中命中时，</a:t>
            </a:r>
            <a:r>
              <a:rPr lang="en-US" altLang="zh-CN" sz="2400"/>
              <a:t>CPI</a:t>
            </a:r>
            <a:r>
              <a:rPr lang="zh-CN" altLang="en-US" sz="2400"/>
              <a:t>为1.0；数据访问只有</a:t>
            </a:r>
            <a:r>
              <a:rPr lang="en-US" altLang="zh-CN" sz="2400"/>
              <a:t>load</a:t>
            </a:r>
            <a:r>
              <a:rPr lang="zh-CN" altLang="en-US" sz="2400"/>
              <a:t>和</a:t>
            </a:r>
            <a:r>
              <a:rPr lang="en-US" altLang="zh-CN" sz="2400"/>
              <a:t>store</a:t>
            </a:r>
            <a:r>
              <a:rPr lang="zh-CN" altLang="en-US" sz="2400"/>
              <a:t>指令，这些指令占全部指令的50%；缺失代价为25个时钟周期，缺失率为2%。问当所有指令都在</a:t>
            </a:r>
            <a:r>
              <a:rPr lang="en-US" altLang="zh-CN" sz="2400"/>
              <a:t>Cache</a:t>
            </a:r>
            <a:r>
              <a:rPr lang="zh-CN" altLang="en-US" sz="2400"/>
              <a:t>中命中时，计算机性能能提高多少？</a:t>
            </a:r>
          </a:p>
          <a:p>
            <a:pPr marL="663575" indent="-663575">
              <a:buNone/>
            </a:pPr>
            <a:endParaRPr lang="zh-CN" altLang="en-US" sz="2400">
              <a:solidFill>
                <a:srgbClr val="FF0000"/>
              </a:solidFill>
              <a:effectLst>
                <a:outerShdw blurRad="38100" dist="38100" dir="2700000" algn="tl">
                  <a:srgbClr val="C0C0C0"/>
                </a:outerShdw>
              </a:effectLst>
            </a:endParaRPr>
          </a:p>
          <a:p>
            <a:pPr marL="663575" indent="-663575">
              <a:buNone/>
            </a:pPr>
            <a:r>
              <a:rPr lang="zh-CN" altLang="en-US" sz="2400">
                <a:solidFill>
                  <a:srgbClr val="FF0000"/>
                </a:solidFill>
                <a:effectLst>
                  <a:outerShdw blurRad="38100" dist="38100" dir="2700000" algn="tl">
                    <a:srgbClr val="C0C0C0"/>
                  </a:outerShdw>
                </a:effectLst>
              </a:rPr>
              <a:t>答：</a:t>
            </a:r>
            <a:r>
              <a:rPr lang="en-US" altLang="zh-CN" sz="2400"/>
              <a:t>Cache</a:t>
            </a:r>
            <a:r>
              <a:rPr lang="zh-CN" altLang="en-US" sz="2400"/>
              <a:t>始终命中时的计算机性能为：</a:t>
            </a:r>
          </a:p>
        </p:txBody>
      </p:sp>
      <p:graphicFrame>
        <p:nvGraphicFramePr>
          <p:cNvPr id="567305" name="Object 9">
            <a:extLst>
              <a:ext uri="{FF2B5EF4-FFF2-40B4-BE49-F238E27FC236}">
                <a16:creationId xmlns:a16="http://schemas.microsoft.com/office/drawing/2014/main" id="{8FE7E196-B3F5-4920-B129-634F86618713}"/>
              </a:ext>
            </a:extLst>
          </p:cNvPr>
          <p:cNvGraphicFramePr>
            <a:graphicFrameLocks noChangeAspect="1"/>
          </p:cNvGraphicFramePr>
          <p:nvPr/>
        </p:nvGraphicFramePr>
        <p:xfrm>
          <a:off x="2566989" y="4941889"/>
          <a:ext cx="7680325" cy="1190625"/>
        </p:xfrm>
        <a:graphic>
          <a:graphicData uri="http://schemas.openxmlformats.org/presentationml/2006/ole">
            <mc:AlternateContent xmlns:mc="http://schemas.openxmlformats.org/markup-compatibility/2006">
              <mc:Choice xmlns:v="urn:schemas-microsoft-com:vml" Requires="v">
                <p:oleObj spid="_x0000_s6195" name="Equation" r:id="rId4" imgW="4520880" imgH="698400" progId="Equation.3">
                  <p:embed/>
                </p:oleObj>
              </mc:Choice>
              <mc:Fallback>
                <p:oleObj name="Equation" r:id="rId4" imgW="4520880" imgH="698400" progId="Equation.3">
                  <p:embed/>
                  <p:pic>
                    <p:nvPicPr>
                      <p:cNvPr id="567305" name="Object 9">
                        <a:extLst>
                          <a:ext uri="{FF2B5EF4-FFF2-40B4-BE49-F238E27FC236}">
                            <a16:creationId xmlns:a16="http://schemas.microsoft.com/office/drawing/2014/main" id="{8FE7E196-B3F5-4920-B129-634F86618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9" y="4941889"/>
                        <a:ext cx="7680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6" name="Text Box 10">
            <a:extLst>
              <a:ext uri="{FF2B5EF4-FFF2-40B4-BE49-F238E27FC236}">
                <a16:creationId xmlns:a16="http://schemas.microsoft.com/office/drawing/2014/main" id="{9BE478E8-8E6F-4578-BE28-BCC673CAED52}"/>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67305"/>
                                        </p:tgtEl>
                                        <p:attrNameLst>
                                          <p:attrName>style.visibility</p:attrName>
                                        </p:attrNameLst>
                                      </p:cBhvr>
                                      <p:to>
                                        <p:strVal val="visible"/>
                                      </p:to>
                                    </p:set>
                                    <p:anim to="" calcmode="lin" valueType="num">
                                      <p:cBhvr>
                                        <p:cTn id="7" dur="1" fill="hold"/>
                                        <p:tgtEl>
                                          <p:spTgt spid="567305"/>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5" y="416857"/>
            <a:ext cx="6166485" cy="359073"/>
          </a:xfrm>
          <a:prstGeom prst="rect">
            <a:avLst/>
          </a:prstGeom>
        </p:spPr>
        <p:txBody>
          <a:bodyPr vert="horz" wrap="square" lIns="0" tIns="0" rIns="0" bIns="0" rtlCol="0" anchor="ctr">
            <a:spAutoFit/>
          </a:bodyPr>
          <a:lstStyle/>
          <a:p>
            <a:pPr marL="12701">
              <a:lnSpc>
                <a:spcPts val="2835"/>
              </a:lnSpc>
            </a:pPr>
            <a:r>
              <a:rPr sz="2400" b="1" spc="-5" dirty="0" err="1">
                <a:solidFill>
                  <a:srgbClr val="C00000"/>
                </a:solidFill>
                <a:latin typeface="微软雅黑" panose="020B0503020204020204" pitchFamily="34" charset="-122"/>
                <a:ea typeface="微软雅黑" panose="020B0503020204020204" pitchFamily="34" charset="-122"/>
                <a:cs typeface="黑体"/>
              </a:rPr>
              <a:t>Cache的替换策略</a:t>
            </a:r>
            <a:r>
              <a:rPr sz="2400" b="1" spc="-5" dirty="0">
                <a:solidFill>
                  <a:srgbClr val="C00000"/>
                </a:solidFill>
                <a:latin typeface="微软雅黑" panose="020B0503020204020204" pitchFamily="34" charset="-122"/>
                <a:ea typeface="微软雅黑" panose="020B0503020204020204" pitchFamily="34" charset="-122"/>
                <a:cs typeface="黑体"/>
              </a:rPr>
              <a:t> </a:t>
            </a:r>
            <a:r>
              <a:rPr sz="2400" b="1" spc="-5" dirty="0">
                <a:solidFill>
                  <a:srgbClr val="C00000"/>
                </a:solidFill>
                <a:latin typeface="微软雅黑" panose="020B0503020204020204" pitchFamily="34" charset="-122"/>
                <a:ea typeface="微软雅黑" panose="020B0503020204020204" pitchFamily="34" charset="-122"/>
                <a:cs typeface="宋体"/>
              </a:rPr>
              <a:t>——</a:t>
            </a:r>
            <a:r>
              <a:rPr sz="2400" b="1" spc="15" dirty="0">
                <a:solidFill>
                  <a:srgbClr val="C00000"/>
                </a:solidFill>
                <a:latin typeface="微软雅黑" panose="020B0503020204020204" pitchFamily="34" charset="-122"/>
                <a:ea typeface="微软雅黑" panose="020B0503020204020204" pitchFamily="34" charset="-122"/>
                <a:cs typeface="宋体"/>
              </a:rPr>
              <a:t> </a:t>
            </a:r>
            <a:r>
              <a:rPr sz="2400" b="1" dirty="0">
                <a:solidFill>
                  <a:srgbClr val="C00000"/>
                </a:solidFill>
                <a:latin typeface="微软雅黑" panose="020B0503020204020204" pitchFamily="34" charset="-122"/>
                <a:ea typeface="微软雅黑" panose="020B0503020204020204" pitchFamily="34" charset="-122"/>
                <a:cs typeface="黑体"/>
              </a:rPr>
              <a:t>Cache的缺失处理</a:t>
            </a:r>
          </a:p>
        </p:txBody>
      </p:sp>
      <p:sp>
        <p:nvSpPr>
          <p:cNvPr id="4" name="object 4"/>
          <p:cNvSpPr txBox="1">
            <a:spLocks noGrp="1"/>
          </p:cNvSpPr>
          <p:nvPr>
            <p:ph type="sldNum" sz="quarter" idx="4294967295"/>
          </p:nvPr>
        </p:nvSpPr>
        <p:spPr>
          <a:xfrm>
            <a:off x="1524000" y="102671"/>
            <a:ext cx="0" cy="422616"/>
          </a:xfrm>
          <a:prstGeom prst="rect">
            <a:avLst/>
          </a:prstGeom>
        </p:spPr>
        <p:txBody>
          <a:bodyPr vert="horz" wrap="square" lIns="0" tIns="0" rIns="0" bIns="0" rtlCol="0" anchor="ctr">
            <a:spAutoFit/>
          </a:bodyPr>
          <a:lstStyle/>
          <a:p>
            <a:pPr marL="25400">
              <a:lnSpc>
                <a:spcPts val="1655"/>
              </a:lnSpc>
            </a:pPr>
            <a:fld id="{81D60167-4931-47E6-BA6A-407CBD079E47}" type="slidenum">
              <a:rPr dirty="0"/>
              <a:pPr marL="25400">
                <a:lnSpc>
                  <a:spcPts val="1655"/>
                </a:lnSpc>
              </a:pPr>
              <a:t>3</a:t>
            </a:fld>
            <a:endParaRPr dirty="0"/>
          </a:p>
        </p:txBody>
      </p:sp>
      <p:sp>
        <p:nvSpPr>
          <p:cNvPr id="3" name="object 3"/>
          <p:cNvSpPr txBox="1"/>
          <p:nvPr/>
        </p:nvSpPr>
        <p:spPr>
          <a:xfrm>
            <a:off x="2236115" y="1074673"/>
            <a:ext cx="7606665" cy="5117491"/>
          </a:xfrm>
          <a:prstGeom prst="rect">
            <a:avLst/>
          </a:prstGeom>
        </p:spPr>
        <p:txBody>
          <a:bodyPr vert="horz" wrap="square" lIns="0" tIns="0" rIns="0" bIns="0" rtlCol="0">
            <a:spAutoFit/>
          </a:bodyPr>
          <a:lstStyle/>
          <a:p>
            <a:pPr marL="323222" indent="-310521">
              <a:buClr>
                <a:srgbClr val="FB0028"/>
              </a:buClr>
              <a:buFont typeface="Wingdings"/>
              <a:buChar char=""/>
              <a:tabLst>
                <a:tab pos="323856" algn="l"/>
              </a:tabLst>
            </a:pPr>
            <a:r>
              <a:rPr sz="2400" b="1" dirty="0">
                <a:latin typeface="宋体"/>
                <a:cs typeface="宋体"/>
              </a:rPr>
              <a:t>缺失处理（以读操作为例，写操作比较复杂）</a:t>
            </a:r>
            <a:endParaRPr sz="2400">
              <a:latin typeface="宋体"/>
              <a:cs typeface="宋体"/>
            </a:endParaRPr>
          </a:p>
          <a:p>
            <a:pPr marL="663588" marR="25400" indent="-194314">
              <a:lnSpc>
                <a:spcPct val="155000"/>
              </a:lnSpc>
              <a:spcBef>
                <a:spcPts val="1435"/>
              </a:spcBef>
            </a:pPr>
            <a:r>
              <a:rPr sz="2000" spc="-5" dirty="0">
                <a:solidFill>
                  <a:srgbClr val="FB0028"/>
                </a:solidFill>
                <a:latin typeface="Wingdings"/>
                <a:cs typeface="Wingdings"/>
              </a:rPr>
              <a:t></a:t>
            </a:r>
            <a:r>
              <a:rPr sz="2000" b="1" dirty="0">
                <a:latin typeface="宋体"/>
                <a:cs typeface="宋体"/>
              </a:rPr>
              <a:t>块装入后访问：缺失数据块</a:t>
            </a:r>
            <a:r>
              <a:rPr sz="2000" b="1" spc="-5" dirty="0">
                <a:latin typeface="宋体"/>
                <a:cs typeface="宋体"/>
              </a:rPr>
              <a:t>中</a:t>
            </a:r>
            <a:r>
              <a:rPr sz="2000" b="1" dirty="0">
                <a:latin typeface="宋体"/>
                <a:cs typeface="宋体"/>
              </a:rPr>
              <a:t>各字</a:t>
            </a:r>
            <a:r>
              <a:rPr sz="2000" b="1" spc="-5" dirty="0">
                <a:latin typeface="宋体"/>
                <a:cs typeface="宋体"/>
              </a:rPr>
              <a:t>按</a:t>
            </a:r>
            <a:r>
              <a:rPr sz="2000" b="1" dirty="0">
                <a:latin typeface="宋体"/>
                <a:cs typeface="宋体"/>
              </a:rPr>
              <a:t>顺序</a:t>
            </a:r>
            <a:r>
              <a:rPr sz="2000" b="1" spc="-5" dirty="0">
                <a:latin typeface="宋体"/>
                <a:cs typeface="宋体"/>
              </a:rPr>
              <a:t>全</a:t>
            </a:r>
            <a:r>
              <a:rPr sz="2000" b="1" dirty="0">
                <a:latin typeface="宋体"/>
                <a:cs typeface="宋体"/>
              </a:rPr>
              <a:t>部装</a:t>
            </a:r>
            <a:r>
              <a:rPr sz="2000" b="1" spc="5" dirty="0">
                <a:latin typeface="宋体"/>
                <a:cs typeface="宋体"/>
              </a:rPr>
              <a:t>入</a:t>
            </a:r>
            <a:r>
              <a:rPr sz="2000" b="1" spc="-10" dirty="0">
                <a:latin typeface="Arial"/>
                <a:cs typeface="Arial"/>
              </a:rPr>
              <a:t>C</a:t>
            </a:r>
            <a:r>
              <a:rPr sz="2000" b="1" dirty="0">
                <a:latin typeface="Arial"/>
                <a:cs typeface="Arial"/>
              </a:rPr>
              <a:t>ache</a:t>
            </a:r>
            <a:r>
              <a:rPr sz="2000" b="1" spc="-5" dirty="0">
                <a:latin typeface="宋体"/>
                <a:cs typeface="宋体"/>
              </a:rPr>
              <a:t>后，</a:t>
            </a:r>
            <a:r>
              <a:rPr sz="2000" b="1" dirty="0">
                <a:latin typeface="宋体"/>
                <a:cs typeface="宋体"/>
              </a:rPr>
              <a:t>再从</a:t>
            </a:r>
            <a:r>
              <a:rPr sz="2000" b="1" dirty="0">
                <a:latin typeface="Arial"/>
                <a:cs typeface="Arial"/>
              </a:rPr>
              <a:t>Cach</a:t>
            </a:r>
            <a:r>
              <a:rPr sz="2000" b="1" spc="5" dirty="0">
                <a:latin typeface="Arial"/>
                <a:cs typeface="Arial"/>
              </a:rPr>
              <a:t>e</a:t>
            </a:r>
            <a:r>
              <a:rPr sz="2000" b="1" dirty="0">
                <a:latin typeface="宋体"/>
                <a:cs typeface="宋体"/>
              </a:rPr>
              <a:t>中访问所请求</a:t>
            </a:r>
            <a:r>
              <a:rPr sz="2000" b="1" spc="-5" dirty="0">
                <a:latin typeface="宋体"/>
                <a:cs typeface="宋体"/>
              </a:rPr>
              <a:t>的</a:t>
            </a:r>
            <a:r>
              <a:rPr sz="2000" b="1" dirty="0">
                <a:latin typeface="宋体"/>
                <a:cs typeface="宋体"/>
              </a:rPr>
              <a:t>字（也</a:t>
            </a:r>
            <a:r>
              <a:rPr sz="2000" b="1" spc="-5" dirty="0">
                <a:latin typeface="宋体"/>
                <a:cs typeface="宋体"/>
              </a:rPr>
              <a:t>是</a:t>
            </a:r>
            <a:r>
              <a:rPr sz="2000" b="1" dirty="0">
                <a:latin typeface="宋体"/>
                <a:cs typeface="宋体"/>
              </a:rPr>
              <a:t>引起</a:t>
            </a:r>
            <a:r>
              <a:rPr sz="2000" b="1" spc="-5" dirty="0">
                <a:latin typeface="宋体"/>
                <a:cs typeface="宋体"/>
              </a:rPr>
              <a:t>缺</a:t>
            </a:r>
            <a:r>
              <a:rPr sz="2000" b="1" dirty="0">
                <a:latin typeface="宋体"/>
                <a:cs typeface="宋体"/>
              </a:rPr>
              <a:t>失的字</a:t>
            </a:r>
            <a:r>
              <a:rPr sz="2000" b="1" spc="-5" dirty="0">
                <a:latin typeface="宋体"/>
                <a:cs typeface="宋体"/>
              </a:rPr>
              <a:t>）</a:t>
            </a:r>
            <a:endParaRPr sz="2000">
              <a:latin typeface="宋体"/>
              <a:cs typeface="宋体"/>
            </a:endParaRPr>
          </a:p>
          <a:p>
            <a:pPr>
              <a:spcBef>
                <a:spcPts val="45"/>
              </a:spcBef>
            </a:pPr>
            <a:endParaRPr sz="2150">
              <a:latin typeface="Times New Roman"/>
              <a:cs typeface="Times New Roman"/>
            </a:endParaRPr>
          </a:p>
          <a:p>
            <a:pPr marL="469909">
              <a:spcBef>
                <a:spcPts val="5"/>
              </a:spcBef>
            </a:pPr>
            <a:r>
              <a:rPr sz="2000" dirty="0">
                <a:solidFill>
                  <a:srgbClr val="FB0028"/>
                </a:solidFill>
                <a:latin typeface="Wingdings"/>
                <a:cs typeface="Wingdings"/>
              </a:rPr>
              <a:t></a:t>
            </a:r>
            <a:r>
              <a:rPr sz="2000" b="1" dirty="0">
                <a:latin typeface="宋体"/>
                <a:cs typeface="宋体"/>
              </a:rPr>
              <a:t>尽早重启（</a:t>
            </a:r>
            <a:r>
              <a:rPr sz="2000" b="1" spc="-540" dirty="0">
                <a:latin typeface="宋体"/>
                <a:cs typeface="宋体"/>
              </a:rPr>
              <a:t> </a:t>
            </a:r>
            <a:r>
              <a:rPr sz="2000" b="1" dirty="0">
                <a:latin typeface="Arial"/>
                <a:cs typeface="Arial"/>
              </a:rPr>
              <a:t>early restart</a:t>
            </a:r>
            <a:r>
              <a:rPr sz="2000" b="1" dirty="0">
                <a:latin typeface="宋体"/>
                <a:cs typeface="宋体"/>
              </a:rPr>
              <a:t>）：缺失数据块中各字按顺序装入</a:t>
            </a:r>
            <a:endParaRPr sz="2000">
              <a:latin typeface="宋体"/>
              <a:cs typeface="宋体"/>
            </a:endParaRPr>
          </a:p>
          <a:p>
            <a:pPr marL="663588" marR="9525">
              <a:lnSpc>
                <a:spcPct val="155000"/>
              </a:lnSpc>
            </a:pPr>
            <a:r>
              <a:rPr sz="2000" b="1" dirty="0">
                <a:latin typeface="Arial"/>
                <a:cs typeface="Arial"/>
              </a:rPr>
              <a:t>Cach</a:t>
            </a:r>
            <a:r>
              <a:rPr sz="2000" b="1" spc="5" dirty="0">
                <a:latin typeface="Arial"/>
                <a:cs typeface="Arial"/>
              </a:rPr>
              <a:t>e</a:t>
            </a:r>
            <a:r>
              <a:rPr sz="2000" b="1" dirty="0">
                <a:latin typeface="宋体"/>
                <a:cs typeface="宋体"/>
              </a:rPr>
              <a:t>，一旦所请求的字</a:t>
            </a:r>
            <a:r>
              <a:rPr sz="2000" b="1" spc="-5" dirty="0">
                <a:latin typeface="宋体"/>
                <a:cs typeface="宋体"/>
              </a:rPr>
              <a:t>装</a:t>
            </a:r>
            <a:r>
              <a:rPr sz="2000" b="1" spc="5" dirty="0">
                <a:latin typeface="宋体"/>
                <a:cs typeface="宋体"/>
              </a:rPr>
              <a:t>入</a:t>
            </a:r>
            <a:r>
              <a:rPr sz="2000" b="1" dirty="0">
                <a:latin typeface="Arial"/>
                <a:cs typeface="Arial"/>
              </a:rPr>
              <a:t>Ca</a:t>
            </a:r>
            <a:r>
              <a:rPr sz="2000" b="1" spc="-10" dirty="0">
                <a:latin typeface="Arial"/>
                <a:cs typeface="Arial"/>
              </a:rPr>
              <a:t>c</a:t>
            </a:r>
            <a:r>
              <a:rPr sz="2000" b="1" dirty="0">
                <a:latin typeface="Arial"/>
                <a:cs typeface="Arial"/>
              </a:rPr>
              <a:t>he</a:t>
            </a:r>
            <a:r>
              <a:rPr sz="2000" b="1" dirty="0">
                <a:latin typeface="宋体"/>
                <a:cs typeface="宋体"/>
              </a:rPr>
              <a:t>，</a:t>
            </a:r>
            <a:r>
              <a:rPr sz="2000" b="1" dirty="0">
                <a:latin typeface="Arial"/>
                <a:cs typeface="Arial"/>
              </a:rPr>
              <a:t>CP</a:t>
            </a:r>
            <a:r>
              <a:rPr sz="2000" b="1" spc="5" dirty="0">
                <a:latin typeface="Arial"/>
                <a:cs typeface="Arial"/>
              </a:rPr>
              <a:t>U</a:t>
            </a:r>
            <a:r>
              <a:rPr sz="2000" b="1" dirty="0">
                <a:latin typeface="宋体"/>
                <a:cs typeface="宋体"/>
              </a:rPr>
              <a:t>立</a:t>
            </a:r>
            <a:r>
              <a:rPr sz="2000" b="1" spc="-5" dirty="0">
                <a:latin typeface="宋体"/>
                <a:cs typeface="宋体"/>
              </a:rPr>
              <a:t>即</a:t>
            </a:r>
            <a:r>
              <a:rPr sz="2000" b="1" dirty="0">
                <a:latin typeface="宋体"/>
                <a:cs typeface="宋体"/>
              </a:rPr>
              <a:t>访问该</a:t>
            </a:r>
            <a:r>
              <a:rPr sz="2000" b="1" spc="-5" dirty="0">
                <a:latin typeface="宋体"/>
                <a:cs typeface="宋体"/>
              </a:rPr>
              <a:t>字</a:t>
            </a:r>
            <a:r>
              <a:rPr sz="2000" b="1" dirty="0">
                <a:latin typeface="宋体"/>
                <a:cs typeface="宋体"/>
              </a:rPr>
              <a:t>，</a:t>
            </a:r>
            <a:r>
              <a:rPr sz="2000" b="1" spc="-5" dirty="0">
                <a:latin typeface="宋体"/>
                <a:cs typeface="宋体"/>
              </a:rPr>
              <a:t>控</a:t>
            </a:r>
            <a:r>
              <a:rPr sz="2000" b="1" dirty="0">
                <a:latin typeface="宋体"/>
                <a:cs typeface="宋体"/>
              </a:rPr>
              <a:t>制机构再继续传送剩余数据</a:t>
            </a:r>
            <a:r>
              <a:rPr sz="2000" b="1" spc="-5" dirty="0">
                <a:latin typeface="宋体"/>
                <a:cs typeface="宋体"/>
              </a:rPr>
              <a:t>到</a:t>
            </a:r>
            <a:r>
              <a:rPr sz="2000" b="1" dirty="0">
                <a:latin typeface="Arial"/>
                <a:cs typeface="Arial"/>
              </a:rPr>
              <a:t>ca</a:t>
            </a:r>
            <a:r>
              <a:rPr sz="2000" b="1" spc="-10" dirty="0">
                <a:latin typeface="Arial"/>
                <a:cs typeface="Arial"/>
              </a:rPr>
              <a:t>c</a:t>
            </a:r>
            <a:r>
              <a:rPr sz="2000" b="1" dirty="0">
                <a:latin typeface="Arial"/>
                <a:cs typeface="Arial"/>
              </a:rPr>
              <a:t>he</a:t>
            </a:r>
            <a:endParaRPr sz="2000">
              <a:latin typeface="Arial"/>
              <a:cs typeface="Arial"/>
            </a:endParaRPr>
          </a:p>
          <a:p>
            <a:pPr>
              <a:spcBef>
                <a:spcPts val="50"/>
              </a:spcBef>
            </a:pPr>
            <a:endParaRPr sz="2150">
              <a:latin typeface="Times New Roman"/>
              <a:cs typeface="Times New Roman"/>
            </a:endParaRPr>
          </a:p>
          <a:p>
            <a:pPr marL="469909"/>
            <a:r>
              <a:rPr sz="2000" dirty="0">
                <a:solidFill>
                  <a:srgbClr val="FB0028"/>
                </a:solidFill>
                <a:latin typeface="Wingdings"/>
                <a:cs typeface="Wingdings"/>
              </a:rPr>
              <a:t></a:t>
            </a:r>
            <a:r>
              <a:rPr sz="2000" b="1" dirty="0">
                <a:latin typeface="宋体"/>
                <a:cs typeface="宋体"/>
              </a:rPr>
              <a:t>请求字优先（</a:t>
            </a:r>
            <a:r>
              <a:rPr sz="2000" b="1" dirty="0">
                <a:latin typeface="Arial"/>
                <a:cs typeface="Arial"/>
              </a:rPr>
              <a:t>requested </a:t>
            </a:r>
            <a:r>
              <a:rPr sz="2000" b="1" spc="5" dirty="0">
                <a:latin typeface="Arial"/>
                <a:cs typeface="Arial"/>
              </a:rPr>
              <a:t>word</a:t>
            </a:r>
            <a:r>
              <a:rPr sz="2000" b="1" spc="-80" dirty="0">
                <a:latin typeface="Arial"/>
                <a:cs typeface="Arial"/>
              </a:rPr>
              <a:t> </a:t>
            </a:r>
            <a:r>
              <a:rPr sz="2000" b="1" dirty="0">
                <a:latin typeface="Arial"/>
                <a:cs typeface="Arial"/>
              </a:rPr>
              <a:t>first</a:t>
            </a:r>
            <a:r>
              <a:rPr sz="2000" b="1" dirty="0">
                <a:latin typeface="宋体"/>
                <a:cs typeface="宋体"/>
              </a:rPr>
              <a:t>）：所请求的字先装入</a:t>
            </a:r>
            <a:endParaRPr sz="2000">
              <a:latin typeface="宋体"/>
              <a:cs typeface="宋体"/>
            </a:endParaRPr>
          </a:p>
          <a:p>
            <a:pPr marL="663588" marR="5080">
              <a:lnSpc>
                <a:spcPct val="155000"/>
              </a:lnSpc>
            </a:pPr>
            <a:r>
              <a:rPr sz="2000" b="1" dirty="0">
                <a:latin typeface="Arial"/>
                <a:cs typeface="Arial"/>
              </a:rPr>
              <a:t>Cach</a:t>
            </a:r>
            <a:r>
              <a:rPr sz="2000" b="1" spc="5" dirty="0">
                <a:latin typeface="Arial"/>
                <a:cs typeface="Arial"/>
              </a:rPr>
              <a:t>e</a:t>
            </a:r>
            <a:r>
              <a:rPr sz="2000" b="1" dirty="0">
                <a:latin typeface="宋体"/>
                <a:cs typeface="宋体"/>
              </a:rPr>
              <a:t>，</a:t>
            </a:r>
            <a:r>
              <a:rPr sz="2000" b="1" dirty="0">
                <a:latin typeface="Arial"/>
                <a:cs typeface="Arial"/>
              </a:rPr>
              <a:t>CP</a:t>
            </a:r>
            <a:r>
              <a:rPr sz="2000" b="1" spc="5" dirty="0">
                <a:latin typeface="Arial"/>
                <a:cs typeface="Arial"/>
              </a:rPr>
              <a:t>U</a:t>
            </a:r>
            <a:r>
              <a:rPr sz="2000" b="1" dirty="0">
                <a:latin typeface="宋体"/>
                <a:cs typeface="宋体"/>
              </a:rPr>
              <a:t>立即访问该字，控</a:t>
            </a:r>
            <a:r>
              <a:rPr sz="2000" b="1" spc="-5" dirty="0">
                <a:latin typeface="宋体"/>
                <a:cs typeface="宋体"/>
              </a:rPr>
              <a:t>制</a:t>
            </a:r>
            <a:r>
              <a:rPr sz="2000" b="1" dirty="0">
                <a:latin typeface="宋体"/>
                <a:cs typeface="宋体"/>
              </a:rPr>
              <a:t>机构</a:t>
            </a:r>
            <a:r>
              <a:rPr sz="2000" b="1" spc="-5" dirty="0">
                <a:latin typeface="宋体"/>
                <a:cs typeface="宋体"/>
              </a:rPr>
              <a:t>再</a:t>
            </a:r>
            <a:r>
              <a:rPr sz="2000" b="1" dirty="0">
                <a:latin typeface="宋体"/>
                <a:cs typeface="宋体"/>
              </a:rPr>
              <a:t>按照先</a:t>
            </a:r>
            <a:r>
              <a:rPr sz="2000" b="1" spc="-5" dirty="0">
                <a:latin typeface="宋体"/>
                <a:cs typeface="宋体"/>
              </a:rPr>
              <a:t>从</a:t>
            </a:r>
            <a:r>
              <a:rPr sz="2000" b="1" dirty="0">
                <a:latin typeface="宋体"/>
                <a:cs typeface="宋体"/>
              </a:rPr>
              <a:t>所请</a:t>
            </a:r>
            <a:r>
              <a:rPr sz="2000" b="1" spc="-5" dirty="0">
                <a:latin typeface="宋体"/>
                <a:cs typeface="宋体"/>
              </a:rPr>
              <a:t>求</a:t>
            </a:r>
            <a:r>
              <a:rPr sz="2000" b="1" dirty="0">
                <a:latin typeface="宋体"/>
                <a:cs typeface="宋体"/>
              </a:rPr>
              <a:t>字的下一个地址、再到块的起始</a:t>
            </a:r>
            <a:r>
              <a:rPr sz="2000" b="1" spc="-10" dirty="0">
                <a:latin typeface="宋体"/>
                <a:cs typeface="宋体"/>
              </a:rPr>
              <a:t>地</a:t>
            </a:r>
            <a:r>
              <a:rPr sz="2000" b="1" dirty="0">
                <a:latin typeface="宋体"/>
                <a:cs typeface="宋体"/>
              </a:rPr>
              <a:t>址的</a:t>
            </a:r>
            <a:r>
              <a:rPr sz="2000" b="1" spc="-10" dirty="0">
                <a:latin typeface="宋体"/>
                <a:cs typeface="宋体"/>
              </a:rPr>
              <a:t>顺</a:t>
            </a:r>
            <a:r>
              <a:rPr sz="2000" b="1" dirty="0">
                <a:latin typeface="宋体"/>
                <a:cs typeface="宋体"/>
              </a:rPr>
              <a:t>序继</a:t>
            </a:r>
            <a:r>
              <a:rPr sz="2000" b="1" spc="-10" dirty="0">
                <a:latin typeface="宋体"/>
                <a:cs typeface="宋体"/>
              </a:rPr>
              <a:t>续</a:t>
            </a:r>
            <a:r>
              <a:rPr sz="2000" b="1" dirty="0">
                <a:latin typeface="宋体"/>
                <a:cs typeface="宋体"/>
              </a:rPr>
              <a:t>传送剩</a:t>
            </a:r>
            <a:r>
              <a:rPr sz="2000" b="1" spc="-10" dirty="0">
                <a:latin typeface="宋体"/>
                <a:cs typeface="宋体"/>
              </a:rPr>
              <a:t>余</a:t>
            </a:r>
            <a:r>
              <a:rPr sz="2000" b="1" dirty="0">
                <a:latin typeface="宋体"/>
                <a:cs typeface="宋体"/>
              </a:rPr>
              <a:t>数据到 </a:t>
            </a:r>
            <a:r>
              <a:rPr sz="2000" b="1" dirty="0">
                <a:latin typeface="Arial"/>
                <a:cs typeface="Arial"/>
              </a:rPr>
              <a:t>cache</a:t>
            </a:r>
            <a:endParaRPr sz="2000">
              <a:latin typeface="Arial"/>
              <a:cs typeface="Arial"/>
            </a:endParaRPr>
          </a:p>
        </p:txBody>
      </p:sp>
    </p:spTree>
    <p:extLst>
      <p:ext uri="{BB962C8B-B14F-4D97-AF65-F5344CB8AC3E}">
        <p14:creationId xmlns:p14="http://schemas.microsoft.com/office/powerpoint/2010/main" val="3436226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8F4AA810-25DF-4D31-83AB-5F9D90CFA6B6}"/>
              </a:ext>
            </a:extLst>
          </p:cNvPr>
          <p:cNvSpPr>
            <a:spLocks noGrp="1" noChangeArrowheads="1"/>
          </p:cNvSpPr>
          <p:nvPr>
            <p:ph type="title"/>
          </p:nvPr>
        </p:nvSpPr>
        <p:spPr/>
        <p:txBody>
          <a:bodyPr/>
          <a:lstStyle/>
          <a:p>
            <a:r>
              <a:rPr lang="zh-CN" altLang="en-US"/>
              <a:t>例  子（续）</a:t>
            </a:r>
          </a:p>
        </p:txBody>
      </p:sp>
      <mc:AlternateContent xmlns:mc="http://schemas.openxmlformats.org/markup-compatibility/2006" xmlns:a14="http://schemas.microsoft.com/office/drawing/2010/main">
        <mc:Choice Requires="a14">
          <p:sp>
            <p:nvSpPr>
              <p:cNvPr id="568325" name="Object 5">
                <a:extLst>
                  <a:ext uri="{FF2B5EF4-FFF2-40B4-BE49-F238E27FC236}">
                    <a16:creationId xmlns:a16="http://schemas.microsoft.com/office/drawing/2014/main" id="{27201181-50B4-48AF-B551-41CD5651C6E0}"/>
                  </a:ext>
                </a:extLst>
              </p:cNvPr>
              <p:cNvSpPr txBox="1"/>
              <p:nvPr/>
            </p:nvSpPr>
            <p:spPr bwMode="auto">
              <a:xfrm>
                <a:off x="2266950" y="2886075"/>
                <a:ext cx="8089900" cy="11906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𝐶𝑃𝑈</m:t>
                      </m:r>
                      <m:r>
                        <a:rPr lang="zh-CN" altLang="en-US" i="1" smtClean="0">
                          <a:solidFill>
                            <a:srgbClr val="000000"/>
                          </a:solidFill>
                          <a:latin typeface="Cambria Math" panose="02040503050406030204" pitchFamily="18" charset="0"/>
                        </a:rPr>
                        <m:t>执行时</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间</m:t>
                          </m:r>
                        </m:e>
                        <m:sub>
                          <m:r>
                            <a:rPr lang="zh-CN" altLang="en-US" i="1">
                              <a:solidFill>
                                <a:srgbClr val="000000"/>
                              </a:solidFill>
                              <a:latin typeface="Cambria Math" panose="02040503050406030204" pitchFamily="18" charset="0"/>
                            </a:rPr>
                            <m:t>实际</m:t>
                          </m:r>
                        </m:sub>
                      </m:sSub>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𝐶𝑃𝑈</m:t>
                      </m:r>
                      <m:r>
                        <a:rPr lang="zh-CN" altLang="en-US" i="1">
                          <a:solidFill>
                            <a:srgbClr val="000000"/>
                          </a:solidFill>
                          <a:latin typeface="Cambria Math" panose="02040503050406030204" pitchFamily="18" charset="0"/>
                        </a:rPr>
                        <m:t>时钟周期数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存储器停顿周期数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时钟周期</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指令数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𝐶𝑃𝐼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指令数</m:t>
                      </m:r>
                      <m:r>
                        <a:rPr lang="zh-CN" altLang="en-US" i="1">
                          <a:solidFill>
                            <a:srgbClr val="000000"/>
                          </a:solidFill>
                          <a:latin typeface="Cambria Math" panose="02040503050406030204" pitchFamily="18" charset="0"/>
                        </a:rPr>
                        <m:t>×(0.5)×0.02×25)×</m:t>
                      </m:r>
                      <m:r>
                        <a:rPr lang="zh-CN" altLang="en-US" i="1">
                          <a:solidFill>
                            <a:srgbClr val="000000"/>
                          </a:solidFill>
                          <a:latin typeface="Cambria Math" panose="02040503050406030204" pitchFamily="18" charset="0"/>
                        </a:rPr>
                        <m:t>时钟周期</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5×</m:t>
                      </m:r>
                      <m:r>
                        <a:rPr lang="zh-CN" altLang="en-US" i="1">
                          <a:solidFill>
                            <a:srgbClr val="000000"/>
                          </a:solidFill>
                          <a:latin typeface="Cambria Math" panose="02040503050406030204" pitchFamily="18" charset="0"/>
                        </a:rPr>
                        <m:t>指令数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时钟周期</m:t>
                      </m:r>
                    </m:oMath>
                  </m:oMathPara>
                </a14:m>
                <a:endParaRPr lang="zh-CN" altLang="en-US" dirty="0"/>
              </a:p>
            </p:txBody>
          </p:sp>
        </mc:Choice>
        <mc:Fallback xmlns="">
          <p:sp>
            <p:nvSpPr>
              <p:cNvPr id="568325" name="Object 5">
                <a:extLst>
                  <a:ext uri="{FF2B5EF4-FFF2-40B4-BE49-F238E27FC236}">
                    <a16:creationId xmlns:a16="http://schemas.microsoft.com/office/drawing/2014/main" id="{27201181-50B4-48AF-B551-41CD5651C6E0}"/>
                  </a:ext>
                </a:extLst>
              </p:cNvPr>
              <p:cNvSpPr txBox="1">
                <a:spLocks noRot="1" noChangeAspect="1" noMove="1" noResize="1" noEditPoints="1" noAdjustHandles="1" noChangeArrowheads="1" noChangeShapeType="1" noTextEdit="1"/>
              </p:cNvSpPr>
              <p:nvPr/>
            </p:nvSpPr>
            <p:spPr bwMode="auto">
              <a:xfrm>
                <a:off x="2266950" y="2886075"/>
                <a:ext cx="8089900" cy="1190625"/>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568326" name="Rectangle 6">
            <a:extLst>
              <a:ext uri="{FF2B5EF4-FFF2-40B4-BE49-F238E27FC236}">
                <a16:creationId xmlns:a16="http://schemas.microsoft.com/office/drawing/2014/main" id="{34A3BF04-9839-4E7C-9605-AA5C128576CA}"/>
              </a:ext>
            </a:extLst>
          </p:cNvPr>
          <p:cNvSpPr>
            <a:spLocks noGrp="1" noChangeArrowheads="1"/>
          </p:cNvSpPr>
          <p:nvPr>
            <p:ph type="body" idx="1"/>
          </p:nvPr>
        </p:nvSpPr>
        <p:spPr>
          <a:xfrm>
            <a:off x="1891801" y="2306638"/>
            <a:ext cx="7958138" cy="4186237"/>
          </a:xfrm>
        </p:spPr>
        <p:txBody>
          <a:bodyPr/>
          <a:lstStyle/>
          <a:p>
            <a:pPr marL="0" indent="0">
              <a:buNone/>
            </a:pPr>
            <a:r>
              <a:rPr lang="zh-CN" altLang="en-US" sz="2400" dirty="0"/>
              <a:t>实际</a:t>
            </a:r>
            <a:r>
              <a:rPr lang="en-US" altLang="zh-CN" sz="2400" dirty="0"/>
              <a:t>Cache</a:t>
            </a:r>
            <a:r>
              <a:rPr lang="zh-CN" altLang="en-US" sz="2400" dirty="0"/>
              <a:t>的计算机性能为：</a:t>
            </a:r>
          </a:p>
          <a:p>
            <a:pPr marL="0" indent="0">
              <a:buNone/>
            </a:pPr>
            <a:endParaRPr lang="zh-CN" altLang="en-US" sz="2400" dirty="0"/>
          </a:p>
          <a:p>
            <a:pPr marL="0" indent="0">
              <a:buNone/>
            </a:pPr>
            <a:endParaRPr lang="zh-CN" altLang="en-US" sz="2400" dirty="0"/>
          </a:p>
          <a:p>
            <a:pPr marL="0" indent="0">
              <a:buNone/>
            </a:pPr>
            <a:endParaRPr lang="zh-CN" altLang="en-US" sz="2400" u="sng" dirty="0"/>
          </a:p>
          <a:p>
            <a:pPr marL="0" indent="0">
              <a:buNone/>
            </a:pPr>
            <a:r>
              <a:rPr lang="zh-CN" altLang="en-US" sz="2400" dirty="0"/>
              <a:t>两者的性能比为：</a:t>
            </a:r>
          </a:p>
          <a:p>
            <a:pPr marL="0" indent="0">
              <a:buNone/>
            </a:pPr>
            <a:endParaRPr lang="zh-CN" altLang="en-US" sz="2400" dirty="0"/>
          </a:p>
          <a:p>
            <a:pPr marL="0" indent="0">
              <a:buNone/>
            </a:pPr>
            <a:endParaRPr lang="en-US" altLang="zh-CN" sz="2400" dirty="0"/>
          </a:p>
          <a:p>
            <a:pPr marL="0" indent="0">
              <a:buNone/>
            </a:pPr>
            <a:endParaRPr lang="zh-CN" altLang="en-US" sz="2400" dirty="0"/>
          </a:p>
          <a:p>
            <a:pPr marL="0" indent="0">
              <a:spcBef>
                <a:spcPct val="50000"/>
              </a:spcBef>
              <a:buNone/>
            </a:pPr>
            <a:r>
              <a:rPr lang="zh-CN" altLang="en-US" sz="2400" dirty="0">
                <a:solidFill>
                  <a:srgbClr val="FF0000"/>
                </a:solidFill>
                <a:effectLst>
                  <a:outerShdw blurRad="38100" dist="38100" dir="2700000" algn="tl">
                    <a:srgbClr val="C0C0C0"/>
                  </a:outerShdw>
                </a:effectLst>
              </a:rPr>
              <a:t>结论：</a:t>
            </a:r>
            <a:r>
              <a:rPr lang="zh-CN" altLang="en-US" sz="2400" dirty="0"/>
              <a:t>不发生</a:t>
            </a:r>
            <a:r>
              <a:rPr lang="en-US" altLang="zh-CN" sz="2400" dirty="0"/>
              <a:t>Cache</a:t>
            </a:r>
            <a:r>
              <a:rPr lang="zh-CN" altLang="en-US" sz="2400" dirty="0"/>
              <a:t>缺失时计算机性能是原来的1.</a:t>
            </a:r>
            <a:r>
              <a:rPr lang="en-US" altLang="zh-CN" sz="2400" dirty="0"/>
              <a:t>2</a:t>
            </a:r>
            <a:r>
              <a:rPr lang="zh-CN" altLang="en-US" sz="2400" dirty="0"/>
              <a:t>5倍</a:t>
            </a:r>
          </a:p>
        </p:txBody>
      </p:sp>
      <mc:AlternateContent xmlns:mc="http://schemas.openxmlformats.org/markup-compatibility/2006" xmlns:a14="http://schemas.microsoft.com/office/drawing/2010/main">
        <mc:Choice Requires="a14">
          <p:sp>
            <p:nvSpPr>
              <p:cNvPr id="568327" name="Object 7">
                <a:extLst>
                  <a:ext uri="{FF2B5EF4-FFF2-40B4-BE49-F238E27FC236}">
                    <a16:creationId xmlns:a16="http://schemas.microsoft.com/office/drawing/2014/main" id="{720478E8-C3B1-452E-B263-60D02B146367}"/>
                  </a:ext>
                </a:extLst>
              </p:cNvPr>
              <p:cNvSpPr txBox="1"/>
              <p:nvPr/>
            </p:nvSpPr>
            <p:spPr bwMode="auto">
              <a:xfrm>
                <a:off x="3429000" y="4953000"/>
                <a:ext cx="5575300" cy="8001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𝐶𝑃𝑈</m:t>
                          </m:r>
                          <m:r>
                            <a:rPr lang="zh-CN" altLang="en-US" i="1">
                              <a:solidFill>
                                <a:srgbClr val="000000"/>
                              </a:solidFill>
                              <a:latin typeface="Cambria Math" panose="02040503050406030204" pitchFamily="18" charset="0"/>
                            </a:rPr>
                            <m:t>执行时</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间</m:t>
                              </m:r>
                            </m:e>
                            <m:sub>
                              <m:r>
                                <a:rPr lang="zh-CN" altLang="en-US" i="1">
                                  <a:solidFill>
                                    <a:srgbClr val="000000"/>
                                  </a:solidFill>
                                  <a:latin typeface="Cambria Math" panose="02040503050406030204" pitchFamily="18" charset="0"/>
                                </a:rPr>
                                <m:t>实际</m:t>
                              </m:r>
                            </m:sub>
                          </m:sSub>
                        </m:num>
                        <m:den>
                          <m:r>
                            <a:rPr lang="zh-CN" altLang="en-US" i="1">
                              <a:solidFill>
                                <a:srgbClr val="000000"/>
                              </a:solidFill>
                              <a:latin typeface="Cambria Math" panose="02040503050406030204" pitchFamily="18" charset="0"/>
                            </a:rPr>
                            <m:t>𝐶𝑃𝑈</m:t>
                          </m:r>
                          <m:r>
                            <a:rPr lang="zh-CN" altLang="en-US" i="1">
                              <a:solidFill>
                                <a:srgbClr val="000000"/>
                              </a:solidFill>
                              <a:latin typeface="Cambria Math" panose="02040503050406030204" pitchFamily="18" charset="0"/>
                            </a:rPr>
                            <m:t>执行时</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间</m:t>
                              </m:r>
                            </m:e>
                            <m:sub>
                              <m:r>
                                <a:rPr lang="zh-CN" altLang="en-US" i="1">
                                  <a:solidFill>
                                    <a:srgbClr val="000000"/>
                                  </a:solidFill>
                                  <a:latin typeface="Cambria Math" panose="02040503050406030204" pitchFamily="18" charset="0"/>
                                </a:rPr>
                                <m:t>理想</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5×</m:t>
                          </m:r>
                          <m:r>
                            <a:rPr lang="zh-CN" altLang="en-US" i="1">
                              <a:solidFill>
                                <a:srgbClr val="000000"/>
                              </a:solidFill>
                              <a:latin typeface="Cambria Math" panose="02040503050406030204" pitchFamily="18" charset="0"/>
                            </a:rPr>
                            <m:t>指令数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时钟周期</m:t>
                          </m:r>
                        </m:num>
                        <m:den>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指令数</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时钟周期</m:t>
                          </m:r>
                        </m:den>
                      </m:f>
                      <m:r>
                        <a:rPr lang="zh-CN" altLang="en-US" i="1">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5</m:t>
                      </m:r>
                    </m:oMath>
                  </m:oMathPara>
                </a14:m>
                <a:endParaRPr lang="zh-CN" altLang="en-US" dirty="0"/>
              </a:p>
            </p:txBody>
          </p:sp>
        </mc:Choice>
        <mc:Fallback xmlns="">
          <p:sp>
            <p:nvSpPr>
              <p:cNvPr id="568327" name="Object 7">
                <a:extLst>
                  <a:ext uri="{FF2B5EF4-FFF2-40B4-BE49-F238E27FC236}">
                    <a16:creationId xmlns:a16="http://schemas.microsoft.com/office/drawing/2014/main" id="{720478E8-C3B1-452E-B263-60D02B146367}"/>
                  </a:ext>
                </a:extLst>
              </p:cNvPr>
              <p:cNvSpPr txBox="1">
                <a:spLocks noRot="1" noChangeAspect="1" noMove="1" noResize="1" noEditPoints="1" noAdjustHandles="1" noChangeArrowheads="1" noChangeShapeType="1" noTextEdit="1"/>
              </p:cNvSpPr>
              <p:nvPr/>
            </p:nvSpPr>
            <p:spPr bwMode="auto">
              <a:xfrm>
                <a:off x="3429000" y="4953000"/>
                <a:ext cx="5575300" cy="80010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68328" name="Text Box 8">
            <a:extLst>
              <a:ext uri="{FF2B5EF4-FFF2-40B4-BE49-F238E27FC236}">
                <a16:creationId xmlns:a16="http://schemas.microsoft.com/office/drawing/2014/main" id="{91736BA2-4E41-4B56-B96E-A7D1BDF96C5D}"/>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EBB9A071-DEA1-4E42-A624-8ECB6BCB7826}"/>
              </a:ext>
            </a:extLst>
          </p:cNvPr>
          <p:cNvSpPr>
            <a:spLocks noGrp="1" noChangeArrowheads="1"/>
          </p:cNvSpPr>
          <p:nvPr>
            <p:ph type="title"/>
          </p:nvPr>
        </p:nvSpPr>
        <p:spPr>
          <a:xfrm>
            <a:off x="152400" y="215966"/>
            <a:ext cx="10515600" cy="718563"/>
          </a:xfrm>
        </p:spPr>
        <p:txBody>
          <a:bodyPr>
            <a:norm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平均存储器访问时间（</a:t>
            </a:r>
            <a:r>
              <a:rPr lang="en-US" altLang="zh-CN" sz="4000" b="1" dirty="0">
                <a:solidFill>
                  <a:srgbClr val="C00000"/>
                </a:solidFill>
                <a:latin typeface="微软雅黑" panose="020B0503020204020204" pitchFamily="34" charset="-122"/>
                <a:ea typeface="微软雅黑" panose="020B0503020204020204" pitchFamily="34" charset="-122"/>
              </a:rPr>
              <a:t>AMAT）</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574471" name="Text Box 7">
            <a:extLst>
              <a:ext uri="{FF2B5EF4-FFF2-40B4-BE49-F238E27FC236}">
                <a16:creationId xmlns:a16="http://schemas.microsoft.com/office/drawing/2014/main" id="{C59207BE-2DB9-47E7-91FF-EFE0E2D1E9C7}"/>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1</a:t>
            </a:r>
          </a:p>
        </p:txBody>
      </p:sp>
      <p:graphicFrame>
        <p:nvGraphicFramePr>
          <p:cNvPr id="574472" name="Object 8">
            <a:extLst>
              <a:ext uri="{FF2B5EF4-FFF2-40B4-BE49-F238E27FC236}">
                <a16:creationId xmlns:a16="http://schemas.microsoft.com/office/drawing/2014/main" id="{E56210A8-F717-4766-8559-0DDDE3F3CD55}"/>
              </a:ext>
            </a:extLst>
          </p:cNvPr>
          <p:cNvGraphicFramePr>
            <a:graphicFrameLocks noChangeAspect="1"/>
          </p:cNvGraphicFramePr>
          <p:nvPr>
            <p:extLst>
              <p:ext uri="{D42A27DB-BD31-4B8C-83A1-F6EECF244321}">
                <p14:modId xmlns:p14="http://schemas.microsoft.com/office/powerpoint/2010/main" val="3105075664"/>
              </p:ext>
            </p:extLst>
          </p:nvPr>
        </p:nvGraphicFramePr>
        <p:xfrm>
          <a:off x="1524001" y="1132968"/>
          <a:ext cx="6297613" cy="1144588"/>
        </p:xfrm>
        <a:graphic>
          <a:graphicData uri="http://schemas.openxmlformats.org/presentationml/2006/ole">
            <mc:AlternateContent xmlns:mc="http://schemas.openxmlformats.org/markup-compatibility/2006">
              <mc:Choice xmlns:v="urn:schemas-microsoft-com:vml" Requires="v">
                <p:oleObj spid="_x0000_s8244" name="Equation" r:id="rId3" imgW="2514600" imgH="457200" progId="Equation.3">
                  <p:embed/>
                </p:oleObj>
              </mc:Choice>
              <mc:Fallback>
                <p:oleObj name="Equation" r:id="rId3" imgW="2514600" imgH="457200" progId="Equation.3">
                  <p:embed/>
                  <p:pic>
                    <p:nvPicPr>
                      <p:cNvPr id="574472" name="Object 8">
                        <a:extLst>
                          <a:ext uri="{FF2B5EF4-FFF2-40B4-BE49-F238E27FC236}">
                            <a16:creationId xmlns:a16="http://schemas.microsoft.com/office/drawing/2014/main" id="{E56210A8-F717-4766-8559-0DDDE3F3C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132968"/>
                        <a:ext cx="6297613" cy="11445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6" name="Rectangle 4">
            <a:extLst>
              <a:ext uri="{FF2B5EF4-FFF2-40B4-BE49-F238E27FC236}">
                <a16:creationId xmlns:a16="http://schemas.microsoft.com/office/drawing/2014/main" id="{1398FBFF-EFCC-4986-8E4E-694985B43A75}"/>
              </a:ext>
            </a:extLst>
          </p:cNvPr>
          <p:cNvSpPr txBox="1">
            <a:spLocks noChangeArrowheads="1"/>
          </p:cNvSpPr>
          <p:nvPr/>
        </p:nvSpPr>
        <p:spPr>
          <a:xfrm>
            <a:off x="250824" y="2475995"/>
            <a:ext cx="11191876" cy="178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63575" indent="-663575">
              <a:buFont typeface="Wingdings" panose="05000000000000000000" pitchFamily="2" charset="2"/>
              <a:buNone/>
            </a:pPr>
            <a:r>
              <a:rPr lang="zh-CN" altLang="en-US" sz="2400" dirty="0">
                <a:solidFill>
                  <a:srgbClr val="FF0000"/>
                </a:solidFill>
                <a:effectLst>
                  <a:outerShdw blurRad="38100" dist="38100" dir="2700000" algn="tl">
                    <a:srgbClr val="C0C0C0"/>
                  </a:outerShdw>
                </a:effectLst>
              </a:rPr>
              <a:t>问：</a:t>
            </a:r>
            <a:r>
              <a:rPr lang="zh-CN" altLang="en-US" sz="2400" dirty="0"/>
              <a:t>一个由8</a:t>
            </a:r>
            <a:r>
              <a:rPr lang="en-US" altLang="zh-CN" sz="2400" dirty="0"/>
              <a:t>KB</a:t>
            </a:r>
            <a:r>
              <a:rPr lang="zh-CN" altLang="en-US" sz="2400" dirty="0"/>
              <a:t>的</a:t>
            </a:r>
            <a:r>
              <a:rPr lang="en-US" altLang="zh-CN" sz="2400" dirty="0"/>
              <a:t>I-Cache</a:t>
            </a:r>
            <a:r>
              <a:rPr lang="zh-CN" altLang="en-US" sz="2400" dirty="0"/>
              <a:t>和8</a:t>
            </a:r>
            <a:r>
              <a:rPr lang="en-US" altLang="zh-CN" sz="2400" dirty="0"/>
              <a:t>KB</a:t>
            </a:r>
            <a:r>
              <a:rPr lang="zh-CN" altLang="en-US" sz="2400" dirty="0"/>
              <a:t>的</a:t>
            </a:r>
            <a:r>
              <a:rPr lang="en-US" altLang="zh-CN" sz="2400" dirty="0"/>
              <a:t>D-Cache</a:t>
            </a:r>
            <a:r>
              <a:rPr lang="zh-CN" altLang="en-US" sz="2400" dirty="0"/>
              <a:t>所构成的分立</a:t>
            </a:r>
            <a:r>
              <a:rPr lang="en-US" altLang="zh-CN" sz="2400" dirty="0"/>
              <a:t>Cache（</a:t>
            </a:r>
            <a:r>
              <a:rPr lang="zh-CN" altLang="en-US" sz="2400" dirty="0">
                <a:solidFill>
                  <a:srgbClr val="0000CC"/>
                </a:solidFill>
                <a:effectLst>
                  <a:outerShdw blurRad="38100" dist="38100" dir="2700000" algn="tl">
                    <a:srgbClr val="C0C0C0"/>
                  </a:outerShdw>
                </a:effectLst>
              </a:rPr>
              <a:t>哈佛结构</a:t>
            </a:r>
            <a:r>
              <a:rPr lang="zh-CN" altLang="en-US" sz="2400" dirty="0"/>
              <a:t>）与一个16</a:t>
            </a:r>
            <a:r>
              <a:rPr lang="en-US" altLang="zh-CN" sz="2400" dirty="0"/>
              <a:t>KB</a:t>
            </a:r>
            <a:r>
              <a:rPr lang="zh-CN" altLang="en-US" sz="2400" dirty="0"/>
              <a:t>的统一</a:t>
            </a:r>
            <a:r>
              <a:rPr lang="en-US" altLang="zh-CN" sz="2400" dirty="0"/>
              <a:t>Cache</a:t>
            </a:r>
            <a:r>
              <a:rPr lang="zh-CN" altLang="en-US" sz="2400" dirty="0"/>
              <a:t>哪一个具有更低的缺失率</a:t>
            </a:r>
            <a:r>
              <a:rPr lang="en-US" altLang="zh-CN" sz="2400" dirty="0"/>
              <a:t>？</a:t>
            </a:r>
            <a:r>
              <a:rPr lang="zh-CN" altLang="en-US" sz="2400" dirty="0"/>
              <a:t>假设命中所需的开销为1个时钟周期，不命中的开销为50个时钟周期，统一</a:t>
            </a:r>
            <a:r>
              <a:rPr lang="en-US" altLang="zh-CN" sz="2400" dirty="0"/>
              <a:t>Cache</a:t>
            </a:r>
            <a:r>
              <a:rPr lang="zh-CN" altLang="en-US" sz="2400" dirty="0"/>
              <a:t>的</a:t>
            </a:r>
            <a:r>
              <a:rPr lang="en-US" altLang="zh-CN" sz="2400" dirty="0"/>
              <a:t>load</a:t>
            </a:r>
            <a:r>
              <a:rPr lang="zh-CN" altLang="en-US" sz="2400" dirty="0"/>
              <a:t>或</a:t>
            </a:r>
            <a:r>
              <a:rPr lang="en-US" altLang="zh-CN" sz="2400" dirty="0"/>
              <a:t>store</a:t>
            </a:r>
            <a:r>
              <a:rPr lang="zh-CN" altLang="en-US" sz="2400" dirty="0"/>
              <a:t>命中需花费1个时钟周期的额外开销。75%的存储器存取是指令访问。</a:t>
            </a:r>
          </a:p>
        </p:txBody>
      </p:sp>
      <p:graphicFrame>
        <p:nvGraphicFramePr>
          <p:cNvPr id="7" name="Group 123">
            <a:extLst>
              <a:ext uri="{FF2B5EF4-FFF2-40B4-BE49-F238E27FC236}">
                <a16:creationId xmlns:a16="http://schemas.microsoft.com/office/drawing/2014/main" id="{5DD9EFD6-98CA-4034-BE9A-D1395062E7B9}"/>
              </a:ext>
            </a:extLst>
          </p:cNvPr>
          <p:cNvGraphicFramePr>
            <a:graphicFrameLocks noGrp="1"/>
          </p:cNvGraphicFramePr>
          <p:nvPr/>
        </p:nvGraphicFramePr>
        <p:xfrm>
          <a:off x="1619250" y="4292600"/>
          <a:ext cx="6934200" cy="2089152"/>
        </p:xfrm>
        <a:graphic>
          <a:graphicData uri="http://schemas.openxmlformats.org/drawingml/2006/table">
            <a:tbl>
              <a:tblPr/>
              <a:tblGrid>
                <a:gridCol w="1389063">
                  <a:extLst>
                    <a:ext uri="{9D8B030D-6E8A-4147-A177-3AD203B41FA5}">
                      <a16:colId xmlns:a16="http://schemas.microsoft.com/office/drawing/2014/main" val="859548392"/>
                    </a:ext>
                  </a:extLst>
                </a:gridCol>
                <a:gridCol w="1735137">
                  <a:extLst>
                    <a:ext uri="{9D8B030D-6E8A-4147-A177-3AD203B41FA5}">
                      <a16:colId xmlns:a16="http://schemas.microsoft.com/office/drawing/2014/main" val="723013866"/>
                    </a:ext>
                  </a:extLst>
                </a:gridCol>
                <a:gridCol w="1752600">
                  <a:extLst>
                    <a:ext uri="{9D8B030D-6E8A-4147-A177-3AD203B41FA5}">
                      <a16:colId xmlns:a16="http://schemas.microsoft.com/office/drawing/2014/main" val="388035504"/>
                    </a:ext>
                  </a:extLst>
                </a:gridCol>
                <a:gridCol w="2057400">
                  <a:extLst>
                    <a:ext uri="{9D8B030D-6E8A-4147-A177-3AD203B41FA5}">
                      <a16:colId xmlns:a16="http://schemas.microsoft.com/office/drawing/2014/main" val="2281992876"/>
                    </a:ext>
                  </a:extLst>
                </a:gridCol>
              </a:tblGrid>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大小</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I-Cache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D-Cache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统一</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4800897"/>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1.78%</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15.94%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7.24%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1259730"/>
                  </a:ext>
                </a:extLst>
              </a:tr>
              <a:tr h="419100">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8</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10.19%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4.57%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0679840"/>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16</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0.64%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6.47%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2.87%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900167"/>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32</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Comic Sans MS" panose="030F0702030302020204" pitchFamily="66" charset="0"/>
                          <a:ea typeface="楷体_GB2312" pitchFamily="49" charset="-122"/>
                        </a:rPr>
                        <a:t>0.39%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4.82%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Comic Sans MS" panose="030F0702030302020204" pitchFamily="66" charset="0"/>
                          <a:ea typeface="楷体_GB2312" pitchFamily="49" charset="-122"/>
                        </a:rPr>
                        <a:t>1.99%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374743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9" name="Rectangle 7">
            <a:extLst>
              <a:ext uri="{FF2B5EF4-FFF2-40B4-BE49-F238E27FC236}">
                <a16:creationId xmlns:a16="http://schemas.microsoft.com/office/drawing/2014/main" id="{57D51C4B-3437-414D-BC79-6A255108F31F}"/>
              </a:ext>
            </a:extLst>
          </p:cNvPr>
          <p:cNvSpPr>
            <a:spLocks noGrp="1" noChangeArrowheads="1"/>
          </p:cNvSpPr>
          <p:nvPr>
            <p:ph type="body" idx="1"/>
          </p:nvPr>
        </p:nvSpPr>
        <p:spPr>
          <a:xfrm>
            <a:off x="2333625" y="1989138"/>
            <a:ext cx="7958138" cy="4411662"/>
          </a:xfrm>
        </p:spPr>
        <p:txBody>
          <a:bodyPr>
            <a:normAutofit lnSpcReduction="10000"/>
          </a:bodyPr>
          <a:lstStyle/>
          <a:p>
            <a:pPr marL="0" indent="0">
              <a:lnSpc>
                <a:spcPct val="105000"/>
              </a:lnSpc>
              <a:buNone/>
            </a:pPr>
            <a:r>
              <a:rPr lang="zh-CN" altLang="en-US" sz="2400" dirty="0">
                <a:solidFill>
                  <a:srgbClr val="FF0000"/>
                </a:solidFill>
                <a:effectLst>
                  <a:outerShdw blurRad="38100" dist="38100" dir="2700000" algn="tl">
                    <a:srgbClr val="C0C0C0"/>
                  </a:outerShdw>
                </a:effectLst>
              </a:rPr>
              <a:t>答：</a:t>
            </a:r>
            <a:r>
              <a:rPr lang="zh-CN" altLang="en-US" sz="2400" dirty="0"/>
              <a:t>分立</a:t>
            </a:r>
            <a:r>
              <a:rPr lang="en-US" altLang="zh-CN" sz="2400" dirty="0"/>
              <a:t>Cache</a:t>
            </a:r>
            <a:r>
              <a:rPr lang="zh-CN" altLang="en-US" sz="2400" dirty="0"/>
              <a:t>的整体缺失率为：</a:t>
            </a:r>
          </a:p>
          <a:p>
            <a:pPr marL="0" indent="0">
              <a:lnSpc>
                <a:spcPct val="105000"/>
              </a:lnSpc>
              <a:buNone/>
            </a:pPr>
            <a:endParaRPr lang="zh-CN" altLang="en-US" sz="2400" dirty="0"/>
          </a:p>
          <a:p>
            <a:pPr marL="0" indent="0">
              <a:lnSpc>
                <a:spcPct val="105000"/>
              </a:lnSpc>
              <a:buNone/>
            </a:pPr>
            <a:r>
              <a:rPr lang="zh-CN" altLang="en-US" sz="2400" dirty="0"/>
              <a:t>       由表中可知，16</a:t>
            </a:r>
            <a:r>
              <a:rPr lang="en-US" altLang="zh-CN" sz="2400" dirty="0"/>
              <a:t>KB</a:t>
            </a:r>
            <a:r>
              <a:rPr lang="zh-CN" altLang="en-US" sz="2400" dirty="0"/>
              <a:t>的统一</a:t>
            </a:r>
            <a:r>
              <a:rPr lang="en-US" altLang="zh-CN" sz="2400" dirty="0"/>
              <a:t>Cache</a:t>
            </a:r>
            <a:r>
              <a:rPr lang="zh-CN" altLang="en-US" sz="2400" dirty="0"/>
              <a:t>的缺失率为2.87%。因此，统一</a:t>
            </a:r>
            <a:r>
              <a:rPr lang="en-US" altLang="zh-CN" sz="2400" dirty="0"/>
              <a:t>Cache</a:t>
            </a:r>
            <a:r>
              <a:rPr lang="zh-CN" altLang="en-US" sz="2400" dirty="0"/>
              <a:t>结构具有较低的缺失率。</a:t>
            </a:r>
          </a:p>
          <a:p>
            <a:pPr marL="0" indent="0">
              <a:lnSpc>
                <a:spcPct val="105000"/>
              </a:lnSpc>
              <a:buNone/>
            </a:pPr>
            <a:endParaRPr lang="zh-CN" altLang="en-US" sz="2400" dirty="0"/>
          </a:p>
          <a:p>
            <a:pPr marL="0" indent="0">
              <a:lnSpc>
                <a:spcPct val="105000"/>
              </a:lnSpc>
              <a:buNone/>
            </a:pPr>
            <a:endParaRPr lang="zh-CN" altLang="en-US" sz="2400" dirty="0"/>
          </a:p>
          <a:p>
            <a:pPr marL="0" indent="0">
              <a:lnSpc>
                <a:spcPct val="105000"/>
              </a:lnSpc>
              <a:buNone/>
            </a:pPr>
            <a:endParaRPr lang="zh-CN" altLang="en-US" sz="2400" dirty="0"/>
          </a:p>
          <a:p>
            <a:pPr marL="0" indent="0">
              <a:lnSpc>
                <a:spcPct val="105000"/>
              </a:lnSpc>
              <a:buNone/>
            </a:pPr>
            <a:r>
              <a:rPr lang="zh-CN" altLang="en-US" sz="2400" dirty="0"/>
              <a:t>       尽管分立</a:t>
            </a:r>
            <a:r>
              <a:rPr lang="en-US" altLang="zh-CN" sz="2400" dirty="0"/>
              <a:t>Cache</a:t>
            </a:r>
            <a:r>
              <a:rPr lang="zh-CN" altLang="en-US" sz="2400" dirty="0"/>
              <a:t>具有较高的缺失率，但其</a:t>
            </a:r>
            <a:r>
              <a:rPr lang="en-US" altLang="zh-CN" sz="2400" dirty="0"/>
              <a:t>AMAT</a:t>
            </a:r>
            <a:r>
              <a:rPr lang="zh-CN" altLang="en-US" sz="2400" dirty="0"/>
              <a:t>与统一</a:t>
            </a:r>
            <a:r>
              <a:rPr lang="en-US" altLang="zh-CN" sz="2400" dirty="0"/>
              <a:t>Cache</a:t>
            </a:r>
            <a:r>
              <a:rPr lang="zh-CN" altLang="en-US" sz="2400" dirty="0"/>
              <a:t>的</a:t>
            </a:r>
            <a:r>
              <a:rPr lang="en-US" altLang="zh-CN" sz="2400" dirty="0"/>
              <a:t>AMAT</a:t>
            </a:r>
            <a:r>
              <a:rPr lang="zh-CN" altLang="en-US" sz="2400" dirty="0"/>
              <a:t>是基本相同的，可见哈佛结构有优势。大多数现代处理器都采用分立</a:t>
            </a:r>
            <a:r>
              <a:rPr lang="en-US" altLang="zh-CN" sz="2400" dirty="0"/>
              <a:t>Cache</a:t>
            </a:r>
            <a:r>
              <a:rPr lang="zh-CN" altLang="en-US" sz="2400" dirty="0"/>
              <a:t>技术。</a:t>
            </a:r>
          </a:p>
        </p:txBody>
      </p:sp>
      <p:sp>
        <p:nvSpPr>
          <p:cNvPr id="576514" name="Rectangle 2">
            <a:extLst>
              <a:ext uri="{FF2B5EF4-FFF2-40B4-BE49-F238E27FC236}">
                <a16:creationId xmlns:a16="http://schemas.microsoft.com/office/drawing/2014/main" id="{09C0723D-EBDD-4EE8-8C03-39DDE4138ED6}"/>
              </a:ext>
            </a:extLst>
          </p:cNvPr>
          <p:cNvSpPr>
            <a:spLocks noGrp="1" noChangeArrowheads="1"/>
          </p:cNvSpPr>
          <p:nvPr>
            <p:ph type="title"/>
          </p:nvPr>
        </p:nvSpPr>
        <p:spPr/>
        <p:txBody>
          <a:bodyPr/>
          <a:lstStyle/>
          <a:p>
            <a:r>
              <a:rPr lang="zh-CN" altLang="en-US"/>
              <a:t>例  子（续）</a:t>
            </a:r>
          </a:p>
        </p:txBody>
      </p:sp>
      <p:graphicFrame>
        <p:nvGraphicFramePr>
          <p:cNvPr id="576520" name="Object 8">
            <a:extLst>
              <a:ext uri="{FF2B5EF4-FFF2-40B4-BE49-F238E27FC236}">
                <a16:creationId xmlns:a16="http://schemas.microsoft.com/office/drawing/2014/main" id="{DC530A2F-897B-4E62-8FAB-0B66CB156832}"/>
              </a:ext>
            </a:extLst>
          </p:cNvPr>
          <p:cNvGraphicFramePr>
            <a:graphicFrameLocks noChangeAspect="1"/>
          </p:cNvGraphicFramePr>
          <p:nvPr/>
        </p:nvGraphicFramePr>
        <p:xfrm>
          <a:off x="3719513" y="2565401"/>
          <a:ext cx="4379912" cy="346075"/>
        </p:xfrm>
        <a:graphic>
          <a:graphicData uri="http://schemas.openxmlformats.org/presentationml/2006/ole">
            <mc:AlternateContent xmlns:mc="http://schemas.openxmlformats.org/markup-compatibility/2006">
              <mc:Choice xmlns:v="urn:schemas-microsoft-com:vml" Requires="v">
                <p:oleObj spid="_x0000_s9365" name="Equation" r:id="rId4" imgW="2577960" imgH="203040" progId="Equation.3">
                  <p:embed/>
                </p:oleObj>
              </mc:Choice>
              <mc:Fallback>
                <p:oleObj name="Equation" r:id="rId4" imgW="2577960" imgH="203040" progId="Equation.3">
                  <p:embed/>
                  <p:pic>
                    <p:nvPicPr>
                      <p:cNvPr id="576520" name="Object 8">
                        <a:extLst>
                          <a:ext uri="{FF2B5EF4-FFF2-40B4-BE49-F238E27FC236}">
                            <a16:creationId xmlns:a16="http://schemas.microsoft.com/office/drawing/2014/main" id="{DC530A2F-897B-4E62-8FAB-0B66CB156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3" y="2565401"/>
                        <a:ext cx="437991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1" name="Object 9">
            <a:extLst>
              <a:ext uri="{FF2B5EF4-FFF2-40B4-BE49-F238E27FC236}">
                <a16:creationId xmlns:a16="http://schemas.microsoft.com/office/drawing/2014/main" id="{08C271A3-0B8E-49CB-B20B-B9E63607C79D}"/>
              </a:ext>
            </a:extLst>
          </p:cNvPr>
          <p:cNvGraphicFramePr>
            <a:graphicFrameLocks noChangeAspect="1"/>
          </p:cNvGraphicFramePr>
          <p:nvPr/>
        </p:nvGraphicFramePr>
        <p:xfrm>
          <a:off x="2640014" y="3933826"/>
          <a:ext cx="7240587" cy="411163"/>
        </p:xfrm>
        <a:graphic>
          <a:graphicData uri="http://schemas.openxmlformats.org/presentationml/2006/ole">
            <mc:AlternateContent xmlns:mc="http://schemas.openxmlformats.org/markup-compatibility/2006">
              <mc:Choice xmlns:v="urn:schemas-microsoft-com:vml" Requires="v">
                <p:oleObj spid="_x0000_s9366" name="Equation" r:id="rId6" imgW="4254480" imgH="241200" progId="Equation.3">
                  <p:embed/>
                </p:oleObj>
              </mc:Choice>
              <mc:Fallback>
                <p:oleObj name="Equation" r:id="rId6" imgW="4254480" imgH="241200" progId="Equation.3">
                  <p:embed/>
                  <p:pic>
                    <p:nvPicPr>
                      <p:cNvPr id="576521" name="Object 9">
                        <a:extLst>
                          <a:ext uri="{FF2B5EF4-FFF2-40B4-BE49-F238E27FC236}">
                            <a16:creationId xmlns:a16="http://schemas.microsoft.com/office/drawing/2014/main" id="{08C271A3-0B8E-49CB-B20B-B9E63607C7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014" y="3933826"/>
                        <a:ext cx="72405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2" name="Object 10">
            <a:extLst>
              <a:ext uri="{FF2B5EF4-FFF2-40B4-BE49-F238E27FC236}">
                <a16:creationId xmlns:a16="http://schemas.microsoft.com/office/drawing/2014/main" id="{537FFDD3-ADB6-4174-9ACE-200B4675E86E}"/>
              </a:ext>
            </a:extLst>
          </p:cNvPr>
          <p:cNvGraphicFramePr>
            <a:graphicFrameLocks noChangeAspect="1"/>
          </p:cNvGraphicFramePr>
          <p:nvPr/>
        </p:nvGraphicFramePr>
        <p:xfrm>
          <a:off x="2424114" y="4508500"/>
          <a:ext cx="7629525" cy="388938"/>
        </p:xfrm>
        <a:graphic>
          <a:graphicData uri="http://schemas.openxmlformats.org/presentationml/2006/ole">
            <mc:AlternateContent xmlns:mc="http://schemas.openxmlformats.org/markup-compatibility/2006">
              <mc:Choice xmlns:v="urn:schemas-microsoft-com:vml" Requires="v">
                <p:oleObj spid="_x0000_s9367" name="Equation" r:id="rId8" imgW="4483080" imgH="228600" progId="Equation.3">
                  <p:embed/>
                </p:oleObj>
              </mc:Choice>
              <mc:Fallback>
                <p:oleObj name="Equation" r:id="rId8" imgW="4483080" imgH="228600" progId="Equation.3">
                  <p:embed/>
                  <p:pic>
                    <p:nvPicPr>
                      <p:cNvPr id="576522" name="Object 10">
                        <a:extLst>
                          <a:ext uri="{FF2B5EF4-FFF2-40B4-BE49-F238E27FC236}">
                            <a16:creationId xmlns:a16="http://schemas.microsoft.com/office/drawing/2014/main" id="{537FFDD3-ADB6-4174-9ACE-200B4675E8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4114" y="4508500"/>
                        <a:ext cx="76295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6523" name="Text Box 11">
            <a:extLst>
              <a:ext uri="{FF2B5EF4-FFF2-40B4-BE49-F238E27FC236}">
                <a16:creationId xmlns:a16="http://schemas.microsoft.com/office/drawing/2014/main" id="{B7FC0708-0169-464E-A6DA-B3747D9AAF04}"/>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76520"/>
                                        </p:tgtEl>
                                        <p:attrNameLst>
                                          <p:attrName>style.visibility</p:attrName>
                                        </p:attrNameLst>
                                      </p:cBhvr>
                                      <p:to>
                                        <p:strVal val="visible"/>
                                      </p:to>
                                    </p:set>
                                    <p:anim to="" calcmode="lin" valueType="num">
                                      <p:cBhvr>
                                        <p:cTn id="7" dur="1" fill="hold"/>
                                        <p:tgtEl>
                                          <p:spTgt spid="576520"/>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576521"/>
                                        </p:tgtEl>
                                        <p:attrNameLst>
                                          <p:attrName>style.visibility</p:attrName>
                                        </p:attrNameLst>
                                      </p:cBhvr>
                                      <p:to>
                                        <p:strVal val="visible"/>
                                      </p:to>
                                    </p:set>
                                    <p:anim to="" calcmode="lin" valueType="num">
                                      <p:cBhvr>
                                        <p:cTn id="12" dur="1" fill="hold"/>
                                        <p:tgtEl>
                                          <p:spTgt spid="576521"/>
                                        </p:tgtEl>
                                        <p:attrNameLst>
                                          <p:attrName/>
                                        </p:attrNameLst>
                                      </p:cBhvr>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576522"/>
                                        </p:tgtEl>
                                        <p:attrNameLst>
                                          <p:attrName>style.visibility</p:attrName>
                                        </p:attrNameLst>
                                      </p:cBhvr>
                                      <p:to>
                                        <p:strVal val="visible"/>
                                      </p:to>
                                    </p:set>
                                    <p:anim to="" calcmode="lin" valueType="num">
                                      <p:cBhvr>
                                        <p:cTn id="17" dur="1" fill="hold"/>
                                        <p:tgtEl>
                                          <p:spTgt spid="576522"/>
                                        </p:tgtEl>
                                        <p:attrNameLst>
                                          <p:attrName/>
                                        </p:attrNameLst>
                                      </p:cBhvr>
                                    </p:anim>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A76EA589-C458-4B3B-B1CA-21820E2A062B}"/>
              </a:ext>
            </a:extLst>
          </p:cNvPr>
          <p:cNvSpPr>
            <a:spLocks noGrp="1" noChangeArrowheads="1"/>
          </p:cNvSpPr>
          <p:nvPr>
            <p:ph type="title"/>
          </p:nvPr>
        </p:nvSpPr>
        <p:spPr/>
        <p:txBody>
          <a:bodyPr>
            <a:norm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提高</a:t>
            </a:r>
            <a:r>
              <a:rPr lang="en-US" altLang="zh-CN" sz="4000" b="1" dirty="0">
                <a:solidFill>
                  <a:srgbClr val="C00000"/>
                </a:solidFill>
                <a:latin typeface="微软雅黑" panose="020B0503020204020204" pitchFamily="34" charset="-122"/>
                <a:ea typeface="微软雅黑" panose="020B0503020204020204" pitchFamily="34" charset="-122"/>
              </a:rPr>
              <a:t>Cache</a:t>
            </a:r>
            <a:r>
              <a:rPr lang="zh-CN" altLang="en-US" sz="4000" b="1" dirty="0">
                <a:solidFill>
                  <a:srgbClr val="C00000"/>
                </a:solidFill>
                <a:latin typeface="微软雅黑" panose="020B0503020204020204" pitchFamily="34" charset="-122"/>
                <a:ea typeface="微软雅黑" panose="020B0503020204020204" pitchFamily="34" charset="-122"/>
              </a:rPr>
              <a:t>性能</a:t>
            </a:r>
          </a:p>
        </p:txBody>
      </p:sp>
      <p:graphicFrame>
        <p:nvGraphicFramePr>
          <p:cNvPr id="565253" name="Object 5">
            <a:extLst>
              <a:ext uri="{FF2B5EF4-FFF2-40B4-BE49-F238E27FC236}">
                <a16:creationId xmlns:a16="http://schemas.microsoft.com/office/drawing/2014/main" id="{3CE5B785-AF31-43B0-AE49-9A873743051B}"/>
              </a:ext>
            </a:extLst>
          </p:cNvPr>
          <p:cNvGraphicFramePr>
            <a:graphicFrameLocks noChangeAspect="1"/>
          </p:cNvGraphicFramePr>
          <p:nvPr>
            <p:extLst>
              <p:ext uri="{D42A27DB-BD31-4B8C-83A1-F6EECF244321}">
                <p14:modId xmlns:p14="http://schemas.microsoft.com/office/powerpoint/2010/main" val="2582489706"/>
              </p:ext>
            </p:extLst>
          </p:nvPr>
        </p:nvGraphicFramePr>
        <p:xfrm>
          <a:off x="3822700" y="1905000"/>
          <a:ext cx="5030788" cy="914400"/>
        </p:xfrm>
        <a:graphic>
          <a:graphicData uri="http://schemas.openxmlformats.org/presentationml/2006/ole">
            <mc:AlternateContent xmlns:mc="http://schemas.openxmlformats.org/markup-compatibility/2006">
              <mc:Choice xmlns:v="urn:schemas-microsoft-com:vml" Requires="v">
                <p:oleObj spid="_x0000_s10292" name="Equation" r:id="rId3" imgW="2514600" imgH="457200" progId="Equation.3">
                  <p:embed/>
                </p:oleObj>
              </mc:Choice>
              <mc:Fallback>
                <p:oleObj name="Equation" r:id="rId3" imgW="2514600" imgH="457200" progId="Equation.3">
                  <p:embed/>
                  <p:pic>
                    <p:nvPicPr>
                      <p:cNvPr id="565253" name="Object 5">
                        <a:extLst>
                          <a:ext uri="{FF2B5EF4-FFF2-40B4-BE49-F238E27FC236}">
                            <a16:creationId xmlns:a16="http://schemas.microsoft.com/office/drawing/2014/main" id="{3CE5B785-AF31-43B0-AE49-9A8737430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1905000"/>
                        <a:ext cx="5030788" cy="914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65256" name="Rectangle 8">
            <a:extLst>
              <a:ext uri="{FF2B5EF4-FFF2-40B4-BE49-F238E27FC236}">
                <a16:creationId xmlns:a16="http://schemas.microsoft.com/office/drawing/2014/main" id="{577DD1C5-72A5-467F-B283-0174585B3B12}"/>
              </a:ext>
            </a:extLst>
          </p:cNvPr>
          <p:cNvSpPr>
            <a:spLocks noGrp="1" noChangeArrowheads="1"/>
          </p:cNvSpPr>
          <p:nvPr>
            <p:ph type="body" idx="1"/>
          </p:nvPr>
        </p:nvSpPr>
        <p:spPr>
          <a:xfrm>
            <a:off x="3124200" y="3429000"/>
            <a:ext cx="6705600" cy="2895600"/>
          </a:xfrm>
          <a:ln w="57150" cmpd="thickThin">
            <a:solidFill>
              <a:schemeClr val="tx1"/>
            </a:solidFill>
            <a:miter lim="800000"/>
            <a:headEnd/>
            <a:tailEnd/>
          </a:ln>
        </p:spPr>
        <p:txBody>
          <a:bodyPr>
            <a:normAutofit lnSpcReduction="10000"/>
          </a:bodyPr>
          <a:lstStyle/>
          <a:p>
            <a:pPr>
              <a:lnSpc>
                <a:spcPct val="110000"/>
              </a:lnSpc>
              <a:buFont typeface="Wingdings" panose="05000000000000000000" pitchFamily="2" charset="2"/>
              <a:buNone/>
            </a:pPr>
            <a:r>
              <a:rPr lang="zh-CN" altLang="en-US"/>
              <a:t>    可见主要途径有：</a:t>
            </a:r>
          </a:p>
          <a:p>
            <a:pPr>
              <a:lnSpc>
                <a:spcPct val="110000"/>
              </a:lnSpc>
            </a:pPr>
            <a:r>
              <a:rPr lang="zh-CN" altLang="en-US"/>
              <a:t> </a:t>
            </a:r>
            <a:r>
              <a:rPr lang="zh-CN" altLang="en-US">
                <a:hlinkClick r:id="rId5" action="ppaction://hlinksldjump"/>
              </a:rPr>
              <a:t>降低缺失代价</a:t>
            </a:r>
            <a:endParaRPr lang="zh-CN" altLang="en-US"/>
          </a:p>
          <a:p>
            <a:pPr>
              <a:lnSpc>
                <a:spcPct val="110000"/>
              </a:lnSpc>
            </a:pPr>
            <a:r>
              <a:rPr lang="zh-CN" altLang="en-US"/>
              <a:t> </a:t>
            </a:r>
            <a:r>
              <a:rPr lang="zh-CN" altLang="en-US">
                <a:hlinkClick r:id="" action="ppaction://noaction"/>
              </a:rPr>
              <a:t>降低缺失率</a:t>
            </a:r>
            <a:endParaRPr lang="zh-CN" altLang="en-US"/>
          </a:p>
          <a:p>
            <a:pPr>
              <a:lnSpc>
                <a:spcPct val="110000"/>
              </a:lnSpc>
            </a:pPr>
            <a:r>
              <a:rPr lang="zh-CN" altLang="en-US"/>
              <a:t> </a:t>
            </a:r>
            <a:r>
              <a:rPr lang="zh-CN" altLang="en-US">
                <a:hlinkClick r:id="rId6" action="ppaction://hlinksldjump"/>
              </a:rPr>
              <a:t>通过并行性降低缺失代价/缺失率</a:t>
            </a:r>
            <a:endParaRPr lang="zh-CN" altLang="en-US"/>
          </a:p>
          <a:p>
            <a:pPr>
              <a:lnSpc>
                <a:spcPct val="110000"/>
              </a:lnSpc>
            </a:pPr>
            <a:r>
              <a:rPr lang="zh-CN" altLang="en-US"/>
              <a:t> </a:t>
            </a:r>
            <a:r>
              <a:rPr lang="zh-CN" altLang="en-US">
                <a:hlinkClick r:id="rId7" action="ppaction://hlinksldjump"/>
              </a:rPr>
              <a:t>降低</a:t>
            </a:r>
            <a:r>
              <a:rPr lang="en-US" altLang="zh-CN">
                <a:hlinkClick r:id="rId7" action="ppaction://hlinksldjump"/>
              </a:rPr>
              <a:t>Cache</a:t>
            </a:r>
            <a:r>
              <a:rPr lang="zh-CN" altLang="en-US">
                <a:hlinkClick r:id="rId7" action="ppaction://hlinksldjump"/>
              </a:rPr>
              <a:t>命中时间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8EFAB19-5FF2-4F03-A1EA-1685B1DC05E4}"/>
              </a:ext>
            </a:extLst>
          </p:cNvPr>
          <p:cNvSpPr txBox="1">
            <a:spLocks noChangeArrowheads="1"/>
          </p:cNvSpPr>
          <p:nvPr/>
        </p:nvSpPr>
        <p:spPr bwMode="auto">
          <a:xfrm>
            <a:off x="990600" y="1336695"/>
            <a:ext cx="9271000" cy="338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强制性失效</a:t>
            </a:r>
            <a:r>
              <a:rPr lang="en-US" altLang="zh-CN" b="1" dirty="0">
                <a:latin typeface="楷体_GB2312" pitchFamily="49" charset="-122"/>
                <a:ea typeface="楷体_GB2312" pitchFamily="49" charset="-122"/>
              </a:rPr>
              <a:t>(Compulsory miss</a:t>
            </a:r>
            <a:r>
              <a:rPr lang="en-US" altLang="zh-CN" b="1" dirty="0">
                <a:solidFill>
                  <a:srgbClr val="FF0000"/>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增加块大小，预取</a:t>
            </a:r>
            <a:br>
              <a:rPr lang="en-US" altLang="zh-CN" b="1" dirty="0">
                <a:solidFill>
                  <a:srgbClr val="FF0000"/>
                </a:solidFill>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当第一次访问一个块时，该块不在 </a:t>
            </a:r>
            <a:r>
              <a:rPr lang="en-US" altLang="zh-CN" b="1" dirty="0">
                <a:latin typeface="楷体_GB2312" pitchFamily="49" charset="-122"/>
                <a:ea typeface="楷体_GB2312" pitchFamily="49" charset="-122"/>
              </a:rPr>
              <a:t>Cache</a:t>
            </a:r>
            <a:r>
              <a:rPr lang="zh-CN" altLang="en-US" b="1" dirty="0">
                <a:latin typeface="楷体_GB2312" pitchFamily="49" charset="-122"/>
                <a:ea typeface="楷体_GB2312" pitchFamily="49" charset="-122"/>
              </a:rPr>
              <a:t>中，需从下一级存储器中调入</a:t>
            </a:r>
            <a:r>
              <a:rPr lang="en-US" altLang="zh-CN" b="1" dirty="0">
                <a:latin typeface="楷体_GB2312" pitchFamily="49" charset="-122"/>
                <a:ea typeface="楷体_GB2312" pitchFamily="49" charset="-122"/>
              </a:rPr>
              <a:t>Cache</a:t>
            </a:r>
            <a:r>
              <a:rPr lang="zh-CN" altLang="en-US" b="1" dirty="0">
                <a:latin typeface="楷体_GB2312" pitchFamily="49" charset="-122"/>
                <a:ea typeface="楷体_GB2312" pitchFamily="49" charset="-122"/>
              </a:rPr>
              <a:t>， 这就是强制性失效。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冷启动失效，首次访问失效。</a:t>
            </a:r>
            <a:r>
              <a:rPr lang="en-US" altLang="zh-CN" b="1" dirty="0">
                <a:latin typeface="楷体_GB2312" pitchFamily="49" charset="-122"/>
                <a:ea typeface="楷体_GB2312" pitchFamily="49" charset="-122"/>
              </a:rPr>
              <a:t>)</a:t>
            </a:r>
          </a:p>
          <a:p>
            <a:pPr>
              <a:lnSpc>
                <a:spcPct val="120000"/>
              </a:lnSpc>
            </a:pP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容量失效</a:t>
            </a:r>
            <a:r>
              <a:rPr lang="en-US" altLang="zh-CN" b="1" dirty="0">
                <a:latin typeface="楷体_GB2312" pitchFamily="49" charset="-122"/>
                <a:ea typeface="楷体_GB2312" pitchFamily="49" charset="-122"/>
              </a:rPr>
              <a:t>(Capacity miss ) </a:t>
            </a:r>
            <a:r>
              <a:rPr lang="zh-CN" altLang="en-US" b="1" dirty="0">
                <a:solidFill>
                  <a:srgbClr val="FF0000"/>
                </a:solidFill>
                <a:latin typeface="楷体_GB2312" pitchFamily="49" charset="-122"/>
                <a:ea typeface="楷体_GB2312" pitchFamily="49" charset="-122"/>
              </a:rPr>
              <a:t>增加容量</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如果程序执行时所需的块不能全部调 入</a:t>
            </a:r>
            <a:r>
              <a:rPr lang="en-US" altLang="zh-CN" b="1" dirty="0">
                <a:latin typeface="楷体_GB2312" pitchFamily="49" charset="-122"/>
                <a:ea typeface="楷体_GB2312" pitchFamily="49" charset="-122"/>
              </a:rPr>
              <a:t>Cache</a:t>
            </a:r>
            <a:r>
              <a:rPr lang="zh-CN" altLang="en-US" b="1" dirty="0">
                <a:latin typeface="楷体_GB2312" pitchFamily="49" charset="-122"/>
                <a:ea typeface="楷体_GB2312" pitchFamily="49" charset="-122"/>
              </a:rPr>
              <a:t>中，则当某些块被替换后，若又</a:t>
            </a:r>
            <a:r>
              <a:rPr lang="zh-CN" altLang="en-US" b="1" dirty="0">
                <a:solidFill>
                  <a:srgbClr val="C00000"/>
                </a:solidFill>
                <a:latin typeface="楷体_GB2312" pitchFamily="49" charset="-122"/>
                <a:ea typeface="楷体_GB2312" pitchFamily="49" charset="-122"/>
              </a:rPr>
              <a:t>重新被访问，就会发生失效。这种失效称为容量失效。</a:t>
            </a:r>
            <a:endParaRPr lang="en-US" altLang="zh-CN" b="1" dirty="0">
              <a:solidFill>
                <a:srgbClr val="C00000"/>
              </a:solidFill>
              <a:latin typeface="楷体_GB2312" pitchFamily="49" charset="-122"/>
              <a:ea typeface="楷体_GB2312" pitchFamily="49" charset="-122"/>
            </a:endParaRPr>
          </a:p>
          <a:p>
            <a:pPr>
              <a:lnSpc>
                <a:spcPct val="120000"/>
              </a:lnSpc>
            </a:pPr>
            <a:r>
              <a:rPr lang="en-US" altLang="zh-CN" b="1" dirty="0">
                <a:latin typeface="楷体_GB2312" pitchFamily="49" charset="-122"/>
                <a:ea typeface="楷体_GB2312" pitchFamily="49" charset="-122"/>
              </a:rPr>
              <a:t>(3) </a:t>
            </a:r>
            <a:r>
              <a:rPr lang="zh-CN" altLang="en-US" b="1" dirty="0">
                <a:latin typeface="楷体_GB2312" pitchFamily="49" charset="-122"/>
                <a:ea typeface="楷体_GB2312" pitchFamily="49" charset="-122"/>
              </a:rPr>
              <a:t>冲突失效</a:t>
            </a:r>
            <a:r>
              <a:rPr lang="en-US" altLang="zh-CN" b="1" dirty="0">
                <a:latin typeface="楷体_GB2312" pitchFamily="49" charset="-122"/>
                <a:ea typeface="楷体_GB2312" pitchFamily="49" charset="-122"/>
              </a:rPr>
              <a:t>(Conflict miss)  </a:t>
            </a:r>
            <a:r>
              <a:rPr lang="zh-CN" altLang="en-US" b="1" dirty="0">
                <a:solidFill>
                  <a:srgbClr val="FF0000"/>
                </a:solidFill>
                <a:latin typeface="楷体_GB2312" pitchFamily="49" charset="-122"/>
                <a:ea typeface="楷体_GB2312" pitchFamily="49" charset="-122"/>
              </a:rPr>
              <a:t>提高相联度</a:t>
            </a:r>
            <a:br>
              <a:rPr lang="en-US" altLang="zh-CN" b="1" dirty="0">
                <a:latin typeface="楷体_GB2312" pitchFamily="49" charset="-122"/>
                <a:ea typeface="楷体_GB2312" pitchFamily="49" charset="-122"/>
              </a:rPr>
            </a:b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在组相联或直接映象</a:t>
            </a:r>
            <a:r>
              <a:rPr lang="en-US" altLang="zh-CN" b="1" dirty="0">
                <a:latin typeface="楷体_GB2312" pitchFamily="49" charset="-122"/>
                <a:ea typeface="楷体_GB2312" pitchFamily="49" charset="-122"/>
              </a:rPr>
              <a:t>Cache</a:t>
            </a:r>
            <a:r>
              <a:rPr lang="zh-CN" altLang="en-US" b="1" dirty="0">
                <a:latin typeface="楷体_GB2312" pitchFamily="49" charset="-122"/>
                <a:ea typeface="楷体_GB2312" pitchFamily="49" charset="-122"/>
              </a:rPr>
              <a:t>中，若太多的块映象到同一组</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块</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中，则会出现该组</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中某个块被别的块替换</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即使别的组或块有空闲位置</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，然后又被重新访问的情况。这</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就是发生了冲突失效。</a:t>
            </a:r>
            <a:r>
              <a:rPr lang="en-US" altLang="zh-CN" b="1" dirty="0">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碰撞失效，干扰失效</a:t>
            </a:r>
            <a:r>
              <a:rPr lang="en-US" altLang="zh-CN" b="1" dirty="0">
                <a:latin typeface="楷体_GB2312" pitchFamily="49" charset="-122"/>
                <a:ea typeface="楷体_GB2312" pitchFamily="49" charset="-122"/>
              </a:rPr>
              <a:t>)</a:t>
            </a:r>
          </a:p>
        </p:txBody>
      </p:sp>
      <p:sp>
        <p:nvSpPr>
          <p:cNvPr id="38915" name="Text Box 3">
            <a:extLst>
              <a:ext uri="{FF2B5EF4-FFF2-40B4-BE49-F238E27FC236}">
                <a16:creationId xmlns:a16="http://schemas.microsoft.com/office/drawing/2014/main" id="{D00A6D9F-35D8-403F-AF69-85CD05F870B6}"/>
              </a:ext>
            </a:extLst>
          </p:cNvPr>
          <p:cNvSpPr txBox="1">
            <a:spLocks noChangeArrowheads="1"/>
          </p:cNvSpPr>
          <p:nvPr/>
        </p:nvSpPr>
        <p:spPr bwMode="auto">
          <a:xfrm>
            <a:off x="990600" y="382588"/>
            <a:ext cx="5105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C00000"/>
                </a:solidFill>
                <a:latin typeface="黑体" panose="02010609060101010101" pitchFamily="49" charset="-122"/>
                <a:ea typeface="黑体" panose="02010609060101010101" pitchFamily="49" charset="-122"/>
              </a:rPr>
              <a:t>降低</a:t>
            </a:r>
            <a:r>
              <a:rPr lang="en-US" altLang="zh-CN" sz="3200" b="1" dirty="0">
                <a:solidFill>
                  <a:srgbClr val="C00000"/>
                </a:solidFill>
                <a:latin typeface="黑体" panose="02010609060101010101" pitchFamily="49" charset="-122"/>
                <a:ea typeface="黑体" panose="02010609060101010101" pitchFamily="49" charset="-122"/>
              </a:rPr>
              <a:t>Cache</a:t>
            </a:r>
            <a:r>
              <a:rPr lang="zh-CN" altLang="en-US" sz="3200" b="1" dirty="0">
                <a:solidFill>
                  <a:srgbClr val="C00000"/>
                </a:solidFill>
                <a:latin typeface="黑体" panose="02010609060101010101" pitchFamily="49" charset="-122"/>
                <a:ea typeface="黑体" panose="02010609060101010101" pitchFamily="49" charset="-122"/>
              </a:rPr>
              <a:t>失效率的方法</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38916" name="Text Box 4">
            <a:extLst>
              <a:ext uri="{FF2B5EF4-FFF2-40B4-BE49-F238E27FC236}">
                <a16:creationId xmlns:a16="http://schemas.microsoft.com/office/drawing/2014/main" id="{097D4E02-8444-42BD-B6A3-FD5E915F97C2}"/>
              </a:ext>
            </a:extLst>
          </p:cNvPr>
          <p:cNvSpPr txBox="1">
            <a:spLocks noChangeArrowheads="1"/>
          </p:cNvSpPr>
          <p:nvPr/>
        </p:nvSpPr>
        <p:spPr bwMode="auto">
          <a:xfrm>
            <a:off x="990600" y="967363"/>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C00000"/>
                </a:solidFill>
                <a:latin typeface="黑体" panose="02010609060101010101" pitchFamily="49" charset="-122"/>
                <a:ea typeface="黑体" panose="02010609060101010101" pitchFamily="49" charset="-122"/>
              </a:rPr>
              <a:t>1. </a:t>
            </a:r>
            <a:r>
              <a:rPr lang="zh-CN" altLang="en-US" b="1" dirty="0">
                <a:solidFill>
                  <a:srgbClr val="C00000"/>
                </a:solidFill>
                <a:latin typeface="黑体" panose="02010609060101010101" pitchFamily="49" charset="-122"/>
                <a:ea typeface="黑体" panose="02010609060101010101" pitchFamily="49" charset="-122"/>
              </a:rPr>
              <a:t>失效原因</a:t>
            </a:r>
            <a:endParaRPr lang="en-US" altLang="zh-CN" b="1" dirty="0">
              <a:solidFill>
                <a:srgbClr val="C00000"/>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519B7134-9E2C-44AA-A49C-6E7BFB5BDF35}"/>
              </a:ext>
            </a:extLst>
          </p:cNvPr>
          <p:cNvSpPr/>
          <p:nvPr/>
        </p:nvSpPr>
        <p:spPr>
          <a:xfrm>
            <a:off x="990600" y="4970833"/>
            <a:ext cx="7886700" cy="1504579"/>
          </a:xfrm>
          <a:prstGeom prst="rect">
            <a:avLst/>
          </a:prstGeom>
        </p:spPr>
        <p:txBody>
          <a:bodyPr wrap="square">
            <a:spAutoFit/>
          </a:bodyPr>
          <a:lstStyle/>
          <a:p>
            <a:pPr>
              <a:lnSpc>
                <a:spcPct val="120000"/>
              </a:lnSpc>
            </a:pPr>
            <a:r>
              <a:rPr lang="zh-CN" altLang="en-US" sz="2400" b="1" dirty="0">
                <a:solidFill>
                  <a:srgbClr val="C00000"/>
                </a:solidFill>
                <a:latin typeface="微软雅黑" panose="020B0503020204020204" pitchFamily="34" charset="-122"/>
                <a:ea typeface="微软雅黑" panose="020B0503020204020204" pitchFamily="34" charset="-122"/>
              </a:rPr>
              <a:t>降低缺失率的技术</a:t>
            </a:r>
          </a:p>
          <a:p>
            <a:pPr lvl="1">
              <a:lnSpc>
                <a:spcPct val="120000"/>
              </a:lnSpc>
            </a:pPr>
            <a:r>
              <a:rPr lang="zh-CN" altLang="en-US" b="1" dirty="0">
                <a:latin typeface="微软雅黑" panose="020B0503020204020204" pitchFamily="34" charset="-122"/>
                <a:ea typeface="微软雅黑" panose="020B0503020204020204" pitchFamily="34" charset="-122"/>
                <a:hlinkClick r:id="" action="ppaction://noaction"/>
              </a:rPr>
              <a:t>增加块容量</a:t>
            </a:r>
            <a:r>
              <a:rPr lang="zh-CN" alt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hlinkClick r:id="" action="ppaction://noaction"/>
              </a:rPr>
              <a:t>增加</a:t>
            </a:r>
            <a:r>
              <a:rPr lang="en-US" altLang="zh-CN" b="1" dirty="0">
                <a:latin typeface="微软雅黑" panose="020B0503020204020204" pitchFamily="34" charset="-122"/>
                <a:ea typeface="微软雅黑" panose="020B0503020204020204" pitchFamily="34" charset="-122"/>
                <a:hlinkClick r:id="" action="ppaction://noaction"/>
              </a:rPr>
              <a:t>Cache</a:t>
            </a:r>
            <a:r>
              <a:rPr lang="zh-CN" altLang="en-US" b="1" dirty="0">
                <a:latin typeface="微软雅黑" panose="020B0503020204020204" pitchFamily="34" charset="-122"/>
                <a:ea typeface="微软雅黑" panose="020B0503020204020204" pitchFamily="34" charset="-122"/>
                <a:hlinkClick r:id="" action="ppaction://noaction"/>
              </a:rPr>
              <a:t>容量</a:t>
            </a:r>
            <a:r>
              <a:rPr lang="zh-CN" alt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hlinkClick r:id="" action="ppaction://noaction"/>
              </a:rPr>
              <a:t>增加相联度</a:t>
            </a:r>
            <a:endParaRPr lang="zh-CN" altLang="en-US" b="1" dirty="0">
              <a:latin typeface="微软雅黑" panose="020B0503020204020204" pitchFamily="34" charset="-122"/>
              <a:ea typeface="微软雅黑" panose="020B0503020204020204" pitchFamily="34" charset="-122"/>
            </a:endParaRPr>
          </a:p>
          <a:p>
            <a:pPr lvl="1">
              <a:lnSpc>
                <a:spcPct val="120000"/>
              </a:lnSpc>
            </a:pPr>
            <a:r>
              <a:rPr lang="zh-CN" altLang="en-US" b="1" dirty="0">
                <a:latin typeface="微软雅黑" panose="020B0503020204020204" pitchFamily="34" charset="-122"/>
                <a:ea typeface="微软雅黑" panose="020B0503020204020204" pitchFamily="34" charset="-122"/>
                <a:hlinkClick r:id="" action="ppaction://noaction"/>
              </a:rPr>
              <a:t>路预测和伪相联</a:t>
            </a:r>
            <a:r>
              <a:rPr lang="en-US" altLang="zh-CN" b="1" dirty="0">
                <a:latin typeface="微软雅黑" panose="020B0503020204020204" pitchFamily="34" charset="-122"/>
                <a:ea typeface="微软雅黑" panose="020B0503020204020204" pitchFamily="34" charset="-122"/>
                <a:hlinkClick r:id="" action="ppaction://noaction"/>
              </a:rPr>
              <a:t>Cache</a:t>
            </a:r>
            <a:endParaRPr lang="en-US" altLang="zh-CN" b="1" dirty="0">
              <a:latin typeface="微软雅黑" panose="020B0503020204020204" pitchFamily="34" charset="-122"/>
              <a:ea typeface="微软雅黑" panose="020B0503020204020204" pitchFamily="34" charset="-122"/>
            </a:endParaRPr>
          </a:p>
          <a:p>
            <a:pPr lvl="1">
              <a:lnSpc>
                <a:spcPct val="120000"/>
              </a:lnSpc>
            </a:pPr>
            <a:r>
              <a:rPr lang="zh-CN" altLang="en-US" b="1" dirty="0">
                <a:latin typeface="微软雅黑" panose="020B0503020204020204" pitchFamily="34" charset="-122"/>
                <a:ea typeface="微软雅黑" panose="020B0503020204020204" pitchFamily="34" charset="-122"/>
                <a:hlinkClick r:id="" action="ppaction://noaction"/>
              </a:rPr>
              <a:t>编译优化</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39270" y="146779"/>
            <a:ext cx="10127130" cy="1954125"/>
          </a:xfrm>
          <a:prstGeom prst="rect">
            <a:avLst/>
          </a:prstGeom>
        </p:spPr>
        <p:txBody>
          <a:bodyPr wrap="square">
            <a:spAutoFit/>
          </a:bodyPr>
          <a:lstStyle/>
          <a:p>
            <a:pPr>
              <a:spcBef>
                <a:spcPts val="440"/>
              </a:spcBef>
              <a:buSzPts val="1550"/>
              <a:tabLst>
                <a:tab pos="314116" algn="l"/>
              </a:tabLst>
            </a:pPr>
            <a:r>
              <a:rPr lang="en-US" altLang="zh-CN" sz="2400" b="1" kern="0" dirty="0">
                <a:latin typeface="Calibri" panose="020F0502020204030204" pitchFamily="34" charset="0"/>
                <a:ea typeface="Arial" panose="020B0604020202020204" pitchFamily="34" charset="0"/>
                <a:cs typeface="Calibri" panose="020F0502020204030204" pitchFamily="34" charset="0"/>
              </a:rPr>
              <a:t>Cache hits and </a:t>
            </a:r>
            <a:r>
              <a:rPr lang="en-US" altLang="zh-CN" sz="2400" b="1" kern="0" spc="41" dirty="0">
                <a:latin typeface="Calibri" panose="020F0502020204030204" pitchFamily="34" charset="0"/>
                <a:ea typeface="Arial" panose="020B0604020202020204" pitchFamily="34" charset="0"/>
                <a:cs typeface="Calibri" panose="020F0502020204030204" pitchFamily="34" charset="0"/>
              </a:rPr>
              <a:t> </a:t>
            </a:r>
            <a:r>
              <a:rPr lang="en-US" altLang="zh-CN" sz="2400" b="1" kern="0" dirty="0">
                <a:latin typeface="Calibri" panose="020F0502020204030204" pitchFamily="34" charset="0"/>
                <a:ea typeface="Arial" panose="020B0604020202020204" pitchFamily="34" charset="0"/>
                <a:cs typeface="Calibri" panose="020F0502020204030204" pitchFamily="34" charset="0"/>
              </a:rPr>
              <a:t>misses</a:t>
            </a:r>
            <a:endParaRPr lang="zh-CN" altLang="zh-CN" sz="2400" b="1" kern="0" dirty="0">
              <a:latin typeface="Calibri" panose="020F0502020204030204" pitchFamily="34" charset="0"/>
              <a:ea typeface="Arial" panose="020B0604020202020204" pitchFamily="34" charset="0"/>
              <a:cs typeface="Calibri" panose="020F0502020204030204" pitchFamily="34" charset="0"/>
            </a:endParaRPr>
          </a:p>
          <a:p>
            <a:pPr marL="124909" marR="55340" algn="just">
              <a:lnSpc>
                <a:spcPct val="93000"/>
              </a:lnSpc>
              <a:spcBef>
                <a:spcPts val="75"/>
              </a:spcBef>
            </a:pPr>
            <a:r>
              <a:rPr lang="en-US" altLang="zh-CN" dirty="0">
                <a:latin typeface="Calibri" panose="020F0502020204030204" pitchFamily="34" charset="0"/>
                <a:ea typeface="Calibri" panose="020F0502020204030204" pitchFamily="34" charset="0"/>
                <a:cs typeface="Calibri" panose="020F0502020204030204" pitchFamily="34" charset="0"/>
              </a:rPr>
              <a:t>Assume we have the following byte-addressed cache. Of the 32 bits in each address, which bits do we use to find the </a:t>
            </a:r>
            <a:r>
              <a:rPr lang="en-US" altLang="zh-CN" i="1" dirty="0">
                <a:latin typeface="Calibri" panose="020F0502020204030204" pitchFamily="34" charset="0"/>
                <a:ea typeface="Calibri" panose="020F0502020204030204" pitchFamily="34" charset="0"/>
                <a:cs typeface="Calibri" panose="020F0502020204030204" pitchFamily="34" charset="0"/>
              </a:rPr>
              <a:t>row </a:t>
            </a:r>
            <a:r>
              <a:rPr lang="en-US" altLang="zh-CN" dirty="0">
                <a:latin typeface="Calibri" panose="020F0502020204030204" pitchFamily="34" charset="0"/>
                <a:ea typeface="Calibri" panose="020F0502020204030204" pitchFamily="34" charset="0"/>
                <a:cs typeface="Calibri" panose="020F0502020204030204" pitchFamily="34" charset="0"/>
              </a:rPr>
              <a:t>of the cache to use? </a:t>
            </a: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We use the 4</a:t>
            </a:r>
            <a:r>
              <a:rPr lang="en-US" altLang="zh-CN" sz="1000" b="1" dirty="0">
                <a:solidFill>
                  <a:srgbClr val="FF0000"/>
                </a:solidFill>
                <a:latin typeface="Calibri" panose="020F0502020204030204" pitchFamily="34" charset="0"/>
                <a:ea typeface="Calibri" panose="020F0502020204030204" pitchFamily="34" charset="0"/>
                <a:cs typeface="Calibri" panose="020F0502020204030204" pitchFamily="34" charset="0"/>
              </a:rPr>
              <a:t>th </a:t>
            </a: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and 5</a:t>
            </a:r>
            <a:r>
              <a:rPr lang="en-US" altLang="zh-CN" sz="1000" b="1" dirty="0">
                <a:solidFill>
                  <a:srgbClr val="FF0000"/>
                </a:solidFill>
                <a:latin typeface="Calibri" panose="020F0502020204030204" pitchFamily="34" charset="0"/>
                <a:ea typeface="Calibri" panose="020F0502020204030204" pitchFamily="34" charset="0"/>
                <a:cs typeface="Calibri" panose="020F0502020204030204" pitchFamily="34" charset="0"/>
              </a:rPr>
              <a:t>th </a:t>
            </a: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least significant bit since the offset is 3 bits</a:t>
            </a:r>
            <a:endParaRPr lang="zh-CN" altLang="zh-CN" sz="1600" dirty="0">
              <a:latin typeface="Calibri" panose="020F0502020204030204" pitchFamily="34" charset="0"/>
              <a:ea typeface="Calibri" panose="020F0502020204030204" pitchFamily="34" charset="0"/>
              <a:cs typeface="Calibri" panose="020F0502020204030204" pitchFamily="34" charset="0"/>
            </a:endParaRPr>
          </a:p>
          <a:p>
            <a:pPr marL="124909">
              <a:lnSpc>
                <a:spcPct val="120000"/>
              </a:lnSpc>
              <a:spcBef>
                <a:spcPts val="531"/>
              </a:spcBef>
            </a:pPr>
            <a:r>
              <a:rPr lang="en-US" altLang="zh-CN" dirty="0">
                <a:latin typeface="Calibri" panose="020F0502020204030204" pitchFamily="34" charset="0"/>
                <a:ea typeface="Calibri" panose="020F0502020204030204" pitchFamily="34" charset="0"/>
                <a:cs typeface="Calibri" panose="020F0502020204030204" pitchFamily="34" charset="0"/>
              </a:rPr>
              <a:t>Classify each of the following byte memory accesses as </a:t>
            </a:r>
            <a:r>
              <a:rPr lang="en-US" altLang="zh-CN" dirty="0" err="1">
                <a:latin typeface="Calibri" panose="020F0502020204030204" pitchFamily="34" charset="0"/>
                <a:ea typeface="Calibri" panose="020F0502020204030204" pitchFamily="34" charset="0"/>
                <a:cs typeface="Calibri" panose="020F0502020204030204" pitchFamily="34" charset="0"/>
              </a:rPr>
              <a:t>acache</a:t>
            </a:r>
            <a:r>
              <a:rPr lang="en-US" altLang="zh-CN" dirty="0">
                <a:latin typeface="Calibri" panose="020F0502020204030204" pitchFamily="34" charset="0"/>
                <a:ea typeface="Calibri" panose="020F0502020204030204" pitchFamily="34" charset="0"/>
                <a:cs typeface="Calibri" panose="020F0502020204030204" pitchFamily="34" charset="0"/>
              </a:rPr>
              <a:t> hit (H), cache miss (M), or cache miss with replacement (R).</a:t>
            </a:r>
            <a:endParaRPr lang="zh-CN" altLang="zh-CN" dirty="0">
              <a:latin typeface="Calibri" panose="020F0502020204030204" pitchFamily="34" charset="0"/>
              <a:ea typeface="Calibri" panose="020F0502020204030204" pitchFamily="34" charset="0"/>
              <a:cs typeface="Calibri" panose="020F0502020204030204" pitchFamily="34" charset="0"/>
            </a:endParaRPr>
          </a:p>
        </p:txBody>
      </p:sp>
      <p:sp>
        <p:nvSpPr>
          <p:cNvPr id="18" name="矩形 17"/>
          <p:cNvSpPr/>
          <p:nvPr/>
        </p:nvSpPr>
        <p:spPr>
          <a:xfrm>
            <a:off x="6009603" y="2318167"/>
            <a:ext cx="4437529" cy="2094932"/>
          </a:xfrm>
          <a:prstGeom prst="rect">
            <a:avLst/>
          </a:prstGeom>
        </p:spPr>
        <p:txBody>
          <a:bodyPr>
            <a:spAutoFit/>
          </a:bodyPr>
          <a:lstStyle/>
          <a:p>
            <a:pPr marL="55867">
              <a:spcBef>
                <a:spcPts val="341"/>
              </a:spcBef>
            </a:pPr>
            <a:r>
              <a:rPr lang="en-US" altLang="zh-CN" sz="1494" dirty="0">
                <a:latin typeface="Calibri" panose="020F0502020204030204" pitchFamily="34" charset="0"/>
                <a:ea typeface="Calibri" panose="020F0502020204030204" pitchFamily="34" charset="0"/>
                <a:cs typeface="Calibri" panose="020F0502020204030204" pitchFamily="34" charset="0"/>
              </a:rPr>
              <a:t>1.</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0x0000000</a:t>
            </a:r>
            <a:r>
              <a:rPr lang="en-US" altLang="zh-CN" sz="1494" dirty="0">
                <a:latin typeface="Calibri" panose="020F0502020204030204" pitchFamily="34" charset="0"/>
                <a:ea typeface="Calibri" panose="020F0502020204030204" pitchFamily="34" charset="0"/>
                <a:cs typeface="Calibri" panose="020F0502020204030204" pitchFamily="34" charset="0"/>
              </a:rPr>
              <a:t>4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0, Tag 0: M, Compulsory</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a:p>
            <a:pPr marL="55867"/>
            <a:r>
              <a:rPr lang="en-US" altLang="zh-CN" sz="1494" dirty="0">
                <a:latin typeface="Calibri" panose="020F0502020204030204" pitchFamily="34" charset="0"/>
                <a:ea typeface="Calibri" panose="020F0502020204030204" pitchFamily="34" charset="0"/>
                <a:cs typeface="Calibri" panose="020F0502020204030204" pitchFamily="34" charset="0"/>
              </a:rPr>
              <a:t>2.</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0x0000000</a:t>
            </a:r>
            <a:r>
              <a:rPr lang="en-US" altLang="zh-CN" sz="1494" dirty="0">
                <a:latin typeface="Calibri" panose="020F0502020204030204" pitchFamily="34" charset="0"/>
                <a:ea typeface="Calibri" panose="020F0502020204030204" pitchFamily="34" charset="0"/>
                <a:cs typeface="Calibri" panose="020F0502020204030204" pitchFamily="34" charset="0"/>
              </a:rPr>
              <a:t>5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0, Tag 0: H</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a:p>
            <a:pPr marL="55867" marR="223992">
              <a:lnSpc>
                <a:spcPct val="101000"/>
              </a:lnSpc>
              <a:spcBef>
                <a:spcPts val="17"/>
              </a:spcBef>
            </a:pPr>
            <a:r>
              <a:rPr lang="en-US" altLang="zh-CN" sz="1494" dirty="0">
                <a:latin typeface="Calibri" panose="020F0502020204030204" pitchFamily="34" charset="0"/>
                <a:ea typeface="Calibri" panose="020F0502020204030204" pitchFamily="34" charset="0"/>
                <a:cs typeface="Calibri" panose="020F0502020204030204" pitchFamily="34" charset="0"/>
              </a:rPr>
              <a:t>3.</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68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1, Tag 3: M, Compulsory </a:t>
            </a:r>
            <a:r>
              <a:rPr lang="en-US" altLang="zh-CN" sz="1494" dirty="0">
                <a:latin typeface="Calibri" panose="020F0502020204030204" pitchFamily="34" charset="0"/>
                <a:ea typeface="Calibri" panose="020F0502020204030204" pitchFamily="34" charset="0"/>
                <a:cs typeface="Calibri" panose="020F0502020204030204" pitchFamily="34" charset="0"/>
              </a:rPr>
              <a:t>4.</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C8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1, Tag 6: R, Compulsory </a:t>
            </a:r>
            <a:r>
              <a:rPr lang="en-US" altLang="zh-CN" sz="1494" dirty="0">
                <a:latin typeface="Calibri" panose="020F0502020204030204" pitchFamily="34" charset="0"/>
                <a:ea typeface="Calibri" panose="020F0502020204030204" pitchFamily="34" charset="0"/>
                <a:cs typeface="Calibri" panose="020F0502020204030204" pitchFamily="34" charset="0"/>
              </a:rPr>
              <a:t>5.</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68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1, Tag 3: R, Conflict </a:t>
            </a:r>
            <a:r>
              <a:rPr lang="en-US" altLang="zh-CN" sz="1494" dirty="0">
                <a:latin typeface="Calibri" panose="020F0502020204030204" pitchFamily="34" charset="0"/>
                <a:ea typeface="Calibri" panose="020F0502020204030204" pitchFamily="34" charset="0"/>
                <a:cs typeface="Calibri" panose="020F0502020204030204" pitchFamily="34" charset="0"/>
              </a:rPr>
              <a:t>6.</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DD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3, Tag 6: M, Compulsory</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a:p>
            <a:pPr marL="55867">
              <a:lnSpc>
                <a:spcPts val="1191"/>
              </a:lnSpc>
            </a:pPr>
            <a:r>
              <a:rPr lang="en-US" altLang="zh-CN" sz="1494" dirty="0">
                <a:latin typeface="Calibri" panose="020F0502020204030204" pitchFamily="34" charset="0"/>
                <a:ea typeface="Calibri" panose="020F0502020204030204" pitchFamily="34" charset="0"/>
                <a:cs typeface="Calibri" panose="020F0502020204030204" pitchFamily="34" charset="0"/>
              </a:rPr>
              <a:t>7.</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45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0, Tag 2: R, Compulsory</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a:p>
            <a:pPr marL="55867">
              <a:spcBef>
                <a:spcPts val="17"/>
              </a:spcBef>
            </a:pPr>
            <a:r>
              <a:rPr lang="en-US" altLang="zh-CN" sz="1494" dirty="0">
                <a:latin typeface="Calibri" panose="020F0502020204030204" pitchFamily="34" charset="0"/>
                <a:ea typeface="Calibri" panose="020F0502020204030204" pitchFamily="34" charset="0"/>
                <a:cs typeface="Calibri" panose="020F0502020204030204" pitchFamily="34" charset="0"/>
              </a:rPr>
              <a:t>8.</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0x0000000</a:t>
            </a:r>
            <a:r>
              <a:rPr lang="en-US" altLang="zh-CN" sz="1494" dirty="0">
                <a:latin typeface="Calibri" panose="020F0502020204030204" pitchFamily="34" charset="0"/>
                <a:ea typeface="Calibri" panose="020F0502020204030204" pitchFamily="34" charset="0"/>
                <a:cs typeface="Calibri" panose="020F0502020204030204" pitchFamily="34" charset="0"/>
              </a:rPr>
              <a:t>4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0, Tag 0: R, Capacity</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a:p>
            <a:pPr>
              <a:spcBef>
                <a:spcPts val="17"/>
              </a:spcBef>
              <a:buSzPts val="1200"/>
              <a:tabLst>
                <a:tab pos="179721" algn="l"/>
              </a:tabLst>
            </a:pP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 </a:t>
            </a:r>
            <a:r>
              <a:rPr lang="en-US" altLang="zh-CN" sz="1494" dirty="0">
                <a:latin typeface="Calibri" panose="020F0502020204030204" pitchFamily="34" charset="0"/>
                <a:ea typeface="Calibri" panose="020F0502020204030204" pitchFamily="34" charset="0"/>
                <a:cs typeface="Calibri" panose="020F0502020204030204" pitchFamily="34" charset="0"/>
              </a:rPr>
              <a:t>9. </a:t>
            </a:r>
            <a:r>
              <a:rPr lang="en-US" altLang="zh-CN" sz="1494" dirty="0">
                <a:solidFill>
                  <a:srgbClr val="999999"/>
                </a:solidFill>
                <a:latin typeface="Calibri" panose="020F0502020204030204" pitchFamily="34" charset="0"/>
                <a:ea typeface="Calibri" panose="020F0502020204030204" pitchFamily="34" charset="0"/>
                <a:cs typeface="Calibri" panose="020F0502020204030204" pitchFamily="34" charset="0"/>
              </a:rPr>
              <a:t>0x000000</a:t>
            </a:r>
            <a:r>
              <a:rPr lang="en-US" altLang="zh-CN" sz="1494" dirty="0">
                <a:latin typeface="Calibri" panose="020F0502020204030204" pitchFamily="34" charset="0"/>
                <a:ea typeface="Calibri" panose="020F0502020204030204" pitchFamily="34" charset="0"/>
                <a:cs typeface="Calibri" panose="020F0502020204030204" pitchFamily="34" charset="0"/>
              </a:rPr>
              <a:t>C8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Index 1, Tag 6: R,</a:t>
            </a:r>
            <a:r>
              <a:rPr lang="en-US" altLang="zh-CN" sz="1494" b="1" spc="-17"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zh-CN" sz="1494" b="1" dirty="0">
                <a:solidFill>
                  <a:srgbClr val="FF0000"/>
                </a:solidFill>
                <a:latin typeface="Calibri" panose="020F0502020204030204" pitchFamily="34" charset="0"/>
                <a:ea typeface="Calibri" panose="020F0502020204030204" pitchFamily="34" charset="0"/>
                <a:cs typeface="Calibri" panose="020F0502020204030204" pitchFamily="34" charset="0"/>
              </a:rPr>
              <a:t>Capacity</a:t>
            </a:r>
            <a:endParaRPr lang="zh-CN" altLang="zh-CN" sz="1328" dirty="0">
              <a:latin typeface="Calibri" panose="020F0502020204030204" pitchFamily="34" charset="0"/>
              <a:ea typeface="Calibri" panose="020F0502020204030204" pitchFamily="34" charset="0"/>
              <a:cs typeface="Calibri" panose="020F0502020204030204" pitchFamily="34" charset="0"/>
            </a:endParaRPr>
          </a:p>
        </p:txBody>
      </p:sp>
      <p:pic>
        <p:nvPicPr>
          <p:cNvPr id="20" name="图片 19"/>
          <p:cNvPicPr>
            <a:picLocks noChangeAspect="1"/>
          </p:cNvPicPr>
          <p:nvPr/>
        </p:nvPicPr>
        <p:blipFill>
          <a:blip r:embed="rId2"/>
          <a:stretch>
            <a:fillRect/>
          </a:stretch>
        </p:blipFill>
        <p:spPr>
          <a:xfrm>
            <a:off x="1795497" y="2100904"/>
            <a:ext cx="4214106" cy="2234576"/>
          </a:xfrm>
          <a:prstGeom prst="rect">
            <a:avLst/>
          </a:prstGeom>
        </p:spPr>
      </p:pic>
    </p:spTree>
    <p:extLst>
      <p:ext uri="{BB962C8B-B14F-4D97-AF65-F5344CB8AC3E}">
        <p14:creationId xmlns:p14="http://schemas.microsoft.com/office/powerpoint/2010/main" val="3452636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103" name="Rectangle 87">
            <a:extLst>
              <a:ext uri="{FF2B5EF4-FFF2-40B4-BE49-F238E27FC236}">
                <a16:creationId xmlns:a16="http://schemas.microsoft.com/office/drawing/2014/main" id="{0DEF3AA7-C530-43F2-9792-9CEB6520F029}"/>
              </a:ext>
            </a:extLst>
          </p:cNvPr>
          <p:cNvSpPr>
            <a:spLocks noGrp="1" noChangeArrowheads="1"/>
          </p:cNvSpPr>
          <p:nvPr>
            <p:ph type="title"/>
          </p:nvPr>
        </p:nvSpPr>
        <p:spPr/>
        <p:txBody>
          <a:bodyPr/>
          <a:lstStyle/>
          <a:p>
            <a:r>
              <a:rPr lang="en-US" altLang="zh-CN" dirty="0"/>
              <a:t>Cache</a:t>
            </a:r>
            <a:r>
              <a:rPr lang="zh-CN" altLang="en-US" dirty="0"/>
              <a:t>经验规律</a:t>
            </a:r>
          </a:p>
        </p:txBody>
      </p:sp>
      <p:sp>
        <p:nvSpPr>
          <p:cNvPr id="598104" name="Rectangle 88">
            <a:extLst>
              <a:ext uri="{FF2B5EF4-FFF2-40B4-BE49-F238E27FC236}">
                <a16:creationId xmlns:a16="http://schemas.microsoft.com/office/drawing/2014/main" id="{483167EA-025B-4473-8B38-7FEC6B857C7D}"/>
              </a:ext>
            </a:extLst>
          </p:cNvPr>
          <p:cNvSpPr>
            <a:spLocks noGrp="1" noChangeArrowheads="1"/>
          </p:cNvSpPr>
          <p:nvPr>
            <p:ph type="body" idx="1"/>
          </p:nvPr>
        </p:nvSpPr>
        <p:spPr>
          <a:xfrm>
            <a:off x="7315201" y="2070101"/>
            <a:ext cx="2976563" cy="2500313"/>
          </a:xfrm>
          <a:solidFill>
            <a:srgbClr val="FFFF00"/>
          </a:solidFill>
          <a:ln w="57150" cmpd="thickThin">
            <a:solidFill>
              <a:schemeClr val="tx1"/>
            </a:solidFill>
            <a:miter lim="800000"/>
            <a:headEnd/>
            <a:tailEnd/>
          </a:ln>
        </p:spPr>
        <p:txBody>
          <a:bodyPr/>
          <a:lstStyle/>
          <a:p>
            <a:pPr marL="0" indent="0">
              <a:lnSpc>
                <a:spcPct val="110000"/>
              </a:lnSpc>
              <a:buNone/>
            </a:pPr>
            <a:r>
              <a:rPr lang="zh-CN" altLang="en-US" sz="2400">
                <a:latin typeface="宋体" panose="02010600030101010101" pitchFamily="2" charset="-122"/>
              </a:rPr>
              <a:t>    一个容量为</a:t>
            </a:r>
            <a:r>
              <a:rPr lang="en-US" altLang="zh-CN" sz="2400"/>
              <a:t>N</a:t>
            </a:r>
            <a:r>
              <a:rPr lang="zh-CN" altLang="en-US" sz="2400">
                <a:latin typeface="宋体" panose="02010600030101010101" pitchFamily="2" charset="-122"/>
              </a:rPr>
              <a:t>的直接映射</a:t>
            </a:r>
            <a:r>
              <a:rPr lang="en-US" altLang="zh-CN" sz="2400"/>
              <a:t>Cache</a:t>
            </a:r>
            <a:r>
              <a:rPr lang="zh-CN" altLang="en-US" sz="2400">
                <a:latin typeface="宋体" panose="02010600030101010101" pitchFamily="2" charset="-122"/>
              </a:rPr>
              <a:t>同容量为</a:t>
            </a:r>
            <a:r>
              <a:rPr lang="en-US" altLang="zh-CN" sz="2400"/>
              <a:t>N/2</a:t>
            </a:r>
            <a:r>
              <a:rPr lang="zh-CN" altLang="en-US" sz="2400">
                <a:latin typeface="宋体" panose="02010600030101010101" pitchFamily="2" charset="-122"/>
              </a:rPr>
              <a:t>的</a:t>
            </a:r>
            <a:r>
              <a:rPr lang="zh-CN" altLang="en-US" sz="2400"/>
              <a:t>2-</a:t>
            </a:r>
            <a:r>
              <a:rPr lang="zh-CN" altLang="en-US" sz="2400">
                <a:latin typeface="宋体" panose="02010600030101010101" pitchFamily="2" charset="-122"/>
              </a:rPr>
              <a:t>路组相联</a:t>
            </a:r>
            <a:r>
              <a:rPr lang="en-US" altLang="zh-CN" sz="2400"/>
              <a:t>Cache</a:t>
            </a:r>
            <a:r>
              <a:rPr lang="zh-CN" altLang="en-US" sz="2400">
                <a:latin typeface="宋体" panose="02010600030101010101" pitchFamily="2" charset="-122"/>
              </a:rPr>
              <a:t>有着大致相同的总缺失率。</a:t>
            </a:r>
            <a:r>
              <a:rPr lang="zh-CN" altLang="en-US" sz="2400"/>
              <a:t> </a:t>
            </a:r>
          </a:p>
        </p:txBody>
      </p:sp>
      <p:grpSp>
        <p:nvGrpSpPr>
          <p:cNvPr id="598094" name="Group 78">
            <a:extLst>
              <a:ext uri="{FF2B5EF4-FFF2-40B4-BE49-F238E27FC236}">
                <a16:creationId xmlns:a16="http://schemas.microsoft.com/office/drawing/2014/main" id="{5D04098F-2EEB-4CF6-BA37-10340A67D0C0}"/>
              </a:ext>
            </a:extLst>
          </p:cNvPr>
          <p:cNvGrpSpPr>
            <a:grpSpLocks/>
          </p:cNvGrpSpPr>
          <p:nvPr/>
        </p:nvGrpSpPr>
        <p:grpSpPr bwMode="auto">
          <a:xfrm>
            <a:off x="1874837" y="1555750"/>
            <a:ext cx="7442200" cy="5105400"/>
            <a:chOff x="568" y="1008"/>
            <a:chExt cx="4688" cy="3216"/>
          </a:xfrm>
        </p:grpSpPr>
        <p:pic>
          <p:nvPicPr>
            <p:cNvPr id="598095" name="Picture 79">
              <a:extLst>
                <a:ext uri="{FF2B5EF4-FFF2-40B4-BE49-F238E27FC236}">
                  <a16:creationId xmlns:a16="http://schemas.microsoft.com/office/drawing/2014/main" id="{3639699F-700D-4AD2-A478-A0528B28004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 y="1008"/>
              <a:ext cx="4688" cy="32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8096" name="Rectangle 80">
              <a:extLst>
                <a:ext uri="{FF2B5EF4-FFF2-40B4-BE49-F238E27FC236}">
                  <a16:creationId xmlns:a16="http://schemas.microsoft.com/office/drawing/2014/main" id="{0283DAE3-A1E5-48A8-915B-52D25E84249F}"/>
                </a:ext>
              </a:extLst>
            </p:cNvPr>
            <p:cNvSpPr>
              <a:spLocks noChangeArrowheads="1"/>
            </p:cNvSpPr>
            <p:nvPr/>
          </p:nvSpPr>
          <p:spPr bwMode="auto">
            <a:xfrm>
              <a:off x="3164" y="1615"/>
              <a:ext cx="836"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spcBef>
                  <a:spcPct val="0"/>
                </a:spcBef>
                <a:buClrTx/>
                <a:buFontTx/>
                <a:buNone/>
              </a:pPr>
              <a:r>
                <a:rPr lang="en-US" altLang="zh-CN" sz="2400" b="1">
                  <a:latin typeface="Arial" panose="020B0604020202020204" pitchFamily="34" charset="0"/>
                </a:rPr>
                <a:t>Conflict</a:t>
              </a:r>
            </a:p>
          </p:txBody>
        </p:sp>
        <p:sp>
          <p:nvSpPr>
            <p:cNvPr id="598097" name="Line 81">
              <a:extLst>
                <a:ext uri="{FF2B5EF4-FFF2-40B4-BE49-F238E27FC236}">
                  <a16:creationId xmlns:a16="http://schemas.microsoft.com/office/drawing/2014/main" id="{E8177C35-1195-4762-84BE-8A9FC52ABAAB}"/>
                </a:ext>
              </a:extLst>
            </p:cNvPr>
            <p:cNvSpPr>
              <a:spLocks noChangeShapeType="1"/>
            </p:cNvSpPr>
            <p:nvPr/>
          </p:nvSpPr>
          <p:spPr bwMode="auto">
            <a:xfrm>
              <a:off x="2485" y="1572"/>
              <a:ext cx="712"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8098" name="Line 82">
              <a:extLst>
                <a:ext uri="{FF2B5EF4-FFF2-40B4-BE49-F238E27FC236}">
                  <a16:creationId xmlns:a16="http://schemas.microsoft.com/office/drawing/2014/main" id="{701A4DDF-A60D-48AE-AD57-FABA4FA80756}"/>
                </a:ext>
              </a:extLst>
            </p:cNvPr>
            <p:cNvSpPr>
              <a:spLocks noChangeShapeType="1"/>
            </p:cNvSpPr>
            <p:nvPr/>
          </p:nvSpPr>
          <p:spPr bwMode="auto">
            <a:xfrm>
              <a:off x="3289" y="1848"/>
              <a:ext cx="196" cy="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8099" name="Freeform 83">
            <a:extLst>
              <a:ext uri="{FF2B5EF4-FFF2-40B4-BE49-F238E27FC236}">
                <a16:creationId xmlns:a16="http://schemas.microsoft.com/office/drawing/2014/main" id="{74F1A1FF-B0AD-4230-A8AA-6247FDDA55C8}"/>
              </a:ext>
            </a:extLst>
          </p:cNvPr>
          <p:cNvSpPr>
            <a:spLocks/>
          </p:cNvSpPr>
          <p:nvPr/>
        </p:nvSpPr>
        <p:spPr bwMode="auto">
          <a:xfrm>
            <a:off x="3276600" y="3581400"/>
            <a:ext cx="1473200" cy="1588"/>
          </a:xfrm>
          <a:custGeom>
            <a:avLst/>
            <a:gdLst>
              <a:gd name="T0" fmla="*/ 928 w 928"/>
              <a:gd name="T1" fmla="*/ 0 h 1"/>
              <a:gd name="T2" fmla="*/ 0 w 928"/>
              <a:gd name="T3" fmla="*/ 1 h 1"/>
            </a:gdLst>
            <a:ahLst/>
            <a:cxnLst>
              <a:cxn ang="0">
                <a:pos x="T0" y="T1"/>
              </a:cxn>
              <a:cxn ang="0">
                <a:pos x="T2" y="T3"/>
              </a:cxn>
            </a:cxnLst>
            <a:rect l="0" t="0" r="r" b="b"/>
            <a:pathLst>
              <a:path w="928" h="1">
                <a:moveTo>
                  <a:pt x="928" y="0"/>
                </a:moveTo>
                <a:lnTo>
                  <a:pt x="0" y="1"/>
                </a:lnTo>
              </a:path>
            </a:pathLst>
          </a:custGeom>
          <a:noFill/>
          <a:ln w="50800" cap="flat">
            <a:solidFill>
              <a:srgbClr val="FF00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8100" name="Group 84">
            <a:extLst>
              <a:ext uri="{FF2B5EF4-FFF2-40B4-BE49-F238E27FC236}">
                <a16:creationId xmlns:a16="http://schemas.microsoft.com/office/drawing/2014/main" id="{6057BDB2-1630-456A-BC27-0FD98BCE5529}"/>
              </a:ext>
            </a:extLst>
          </p:cNvPr>
          <p:cNvGrpSpPr>
            <a:grpSpLocks/>
          </p:cNvGrpSpPr>
          <p:nvPr/>
        </p:nvGrpSpPr>
        <p:grpSpPr bwMode="auto">
          <a:xfrm>
            <a:off x="4038600" y="3683000"/>
            <a:ext cx="788988" cy="1619250"/>
            <a:chOff x="1984" y="2336"/>
            <a:chExt cx="497" cy="1020"/>
          </a:xfrm>
        </p:grpSpPr>
        <p:sp>
          <p:nvSpPr>
            <p:cNvPr id="598101" name="Freeform 85">
              <a:extLst>
                <a:ext uri="{FF2B5EF4-FFF2-40B4-BE49-F238E27FC236}">
                  <a16:creationId xmlns:a16="http://schemas.microsoft.com/office/drawing/2014/main" id="{ADF2225E-3E9E-4147-A523-8E839014C308}"/>
                </a:ext>
              </a:extLst>
            </p:cNvPr>
            <p:cNvSpPr>
              <a:spLocks/>
            </p:cNvSpPr>
            <p:nvPr/>
          </p:nvSpPr>
          <p:spPr bwMode="auto">
            <a:xfrm>
              <a:off x="2480" y="2336"/>
              <a:ext cx="1" cy="1020"/>
            </a:xfrm>
            <a:custGeom>
              <a:avLst/>
              <a:gdLst>
                <a:gd name="T0" fmla="*/ 1 w 1"/>
                <a:gd name="T1" fmla="*/ 1020 h 1020"/>
                <a:gd name="T2" fmla="*/ 0 w 1"/>
                <a:gd name="T3" fmla="*/ 0 h 1020"/>
              </a:gdLst>
              <a:ahLst/>
              <a:cxnLst>
                <a:cxn ang="0">
                  <a:pos x="T0" y="T1"/>
                </a:cxn>
                <a:cxn ang="0">
                  <a:pos x="T2" y="T3"/>
                </a:cxn>
              </a:cxnLst>
              <a:rect l="0" t="0" r="r" b="b"/>
              <a:pathLst>
                <a:path w="1" h="1020">
                  <a:moveTo>
                    <a:pt x="1" y="1020"/>
                  </a:moveTo>
                  <a:lnTo>
                    <a:pt x="0" y="0"/>
                  </a:lnTo>
                </a:path>
              </a:pathLst>
            </a:custGeom>
            <a:noFill/>
            <a:ln w="508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8102" name="Freeform 86">
              <a:extLst>
                <a:ext uri="{FF2B5EF4-FFF2-40B4-BE49-F238E27FC236}">
                  <a16:creationId xmlns:a16="http://schemas.microsoft.com/office/drawing/2014/main" id="{F64AF827-FEDB-4B9C-AE1A-102B5EF5BEDC}"/>
                </a:ext>
              </a:extLst>
            </p:cNvPr>
            <p:cNvSpPr>
              <a:spLocks/>
            </p:cNvSpPr>
            <p:nvPr/>
          </p:nvSpPr>
          <p:spPr bwMode="auto">
            <a:xfrm>
              <a:off x="1984" y="2700"/>
              <a:ext cx="116" cy="233"/>
            </a:xfrm>
            <a:custGeom>
              <a:avLst/>
              <a:gdLst>
                <a:gd name="T0" fmla="*/ 0 w 1"/>
                <a:gd name="T1" fmla="*/ 1088 h 1088"/>
                <a:gd name="T2" fmla="*/ 0 w 1"/>
                <a:gd name="T3" fmla="*/ 0 h 1088"/>
              </a:gdLst>
              <a:ahLst/>
              <a:cxnLst>
                <a:cxn ang="0">
                  <a:pos x="T0" y="T1"/>
                </a:cxn>
                <a:cxn ang="0">
                  <a:pos x="T2" y="T3"/>
                </a:cxn>
              </a:cxnLst>
              <a:rect l="0" t="0" r="r" b="b"/>
              <a:pathLst>
                <a:path w="1" h="1088">
                  <a:moveTo>
                    <a:pt x="0" y="1088"/>
                  </a:moveTo>
                  <a:lnTo>
                    <a:pt x="0" y="0"/>
                  </a:ln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5" name="Rectangle 76">
            <a:extLst>
              <a:ext uri="{FF2B5EF4-FFF2-40B4-BE49-F238E27FC236}">
                <a16:creationId xmlns:a16="http://schemas.microsoft.com/office/drawing/2014/main" id="{9E9E4D44-DB6A-4DB8-BB8C-7C4153C3B582}"/>
              </a:ext>
            </a:extLst>
          </p:cNvPr>
          <p:cNvSpPr txBox="1">
            <a:spLocks noChangeArrowheads="1"/>
          </p:cNvSpPr>
          <p:nvPr/>
        </p:nvSpPr>
        <p:spPr>
          <a:xfrm>
            <a:off x="8069264" y="207168"/>
            <a:ext cx="2732087" cy="1641475"/>
          </a:xfrm>
          <a:prstGeom prst="rect">
            <a:avLst/>
          </a:prstGeom>
          <a:solidFill>
            <a:srgbClr val="FFFF99"/>
          </a:solidFill>
          <a:ln w="57150" cmpd="thickThin">
            <a:solidFill>
              <a:schemeClr val="tx1"/>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a:latin typeface="Comic Sans MS" panose="030F0702030302020204" pitchFamily="66" charset="0"/>
              </a:rPr>
              <a:t>SPEC92；</a:t>
            </a:r>
          </a:p>
          <a:p>
            <a:pPr marL="0" indent="0">
              <a:buFont typeface="Arial" panose="020B0604020202020204" pitchFamily="34" charset="0"/>
              <a:buNone/>
            </a:pPr>
            <a:r>
              <a:rPr lang="en-US" altLang="zh-CN" sz="2000">
                <a:latin typeface="Comic Sans MS" panose="030F0702030302020204" pitchFamily="66" charset="0"/>
              </a:rPr>
              <a:t>32B blocks；</a:t>
            </a:r>
          </a:p>
          <a:p>
            <a:pPr marL="0" indent="0">
              <a:buFont typeface="Arial" panose="020B0604020202020204" pitchFamily="34" charset="0"/>
              <a:buNone/>
            </a:pPr>
            <a:r>
              <a:rPr lang="en-US" altLang="zh-CN" sz="2000">
                <a:latin typeface="Comic Sans MS" panose="030F0702030302020204" pitchFamily="66" charset="0"/>
              </a:rPr>
              <a:t> LRU；</a:t>
            </a:r>
          </a:p>
          <a:p>
            <a:pPr marL="0" indent="0">
              <a:buFont typeface="Arial" panose="020B0604020202020204" pitchFamily="34" charset="0"/>
              <a:buNone/>
            </a:pPr>
            <a:r>
              <a:rPr lang="en-US" altLang="zh-CN" sz="2000">
                <a:latin typeface="Comic Sans MS" panose="030F0702030302020204" pitchFamily="66" charset="0"/>
              </a:rPr>
              <a:t>DECstation 5000；</a:t>
            </a:r>
            <a:endParaRPr lang="zh-CN" altLang="en-US" sz="20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98094"/>
                                        </p:tgtEl>
                                        <p:attrNameLst>
                                          <p:attrName>style.visibility</p:attrName>
                                        </p:attrNameLst>
                                      </p:cBhvr>
                                      <p:to>
                                        <p:strVal val="visible"/>
                                      </p:to>
                                    </p:set>
                                    <p:animEffect transition="in" filter="strips(downRight)">
                                      <p:cBhvr>
                                        <p:cTn id="7" dur="500"/>
                                        <p:tgtEl>
                                          <p:spTgt spid="598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98100"/>
                                        </p:tgtEl>
                                        <p:attrNameLst>
                                          <p:attrName>style.visibility</p:attrName>
                                        </p:attrNameLst>
                                      </p:cBhvr>
                                      <p:to>
                                        <p:strVal val="visible"/>
                                      </p:to>
                                    </p:set>
                                    <p:animEffect transition="in" filter="wipe(down)">
                                      <p:cBhvr>
                                        <p:cTn id="12" dur="500"/>
                                        <p:tgtEl>
                                          <p:spTgt spid="598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98099"/>
                                        </p:tgtEl>
                                        <p:attrNameLst>
                                          <p:attrName>style.visibility</p:attrName>
                                        </p:attrNameLst>
                                      </p:cBhvr>
                                      <p:to>
                                        <p:strVal val="visible"/>
                                      </p:to>
                                    </p:set>
                                    <p:animEffect transition="in" filter="dissolve">
                                      <p:cBhvr>
                                        <p:cTn id="17" dur="500"/>
                                        <p:tgtEl>
                                          <p:spTgt spid="598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8C278317-9A93-496B-8D5B-A3B244A35759}"/>
              </a:ext>
            </a:extLst>
          </p:cNvPr>
          <p:cNvSpPr>
            <a:spLocks noGrp="1" noChangeArrowheads="1"/>
          </p:cNvSpPr>
          <p:nvPr>
            <p:ph type="title"/>
          </p:nvPr>
        </p:nvSpPr>
        <p:spPr/>
        <p:txBody>
          <a:bodyPr/>
          <a:lstStyle/>
          <a:p>
            <a:r>
              <a:rPr lang="en-US" altLang="zh-CN"/>
              <a:t>3Cs</a:t>
            </a:r>
            <a:r>
              <a:rPr lang="zh-CN" altLang="en-US"/>
              <a:t>缺失率分布</a:t>
            </a:r>
          </a:p>
        </p:txBody>
      </p:sp>
      <p:pic>
        <p:nvPicPr>
          <p:cNvPr id="599056" name="Picture 16">
            <a:extLst>
              <a:ext uri="{FF2B5EF4-FFF2-40B4-BE49-F238E27FC236}">
                <a16:creationId xmlns:a16="http://schemas.microsoft.com/office/drawing/2014/main" id="{0CA5FA10-538C-43AA-BCD5-0AFEA3963B2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2" y="2176462"/>
            <a:ext cx="8145463" cy="4681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9057" name="Rectangle 17">
            <a:extLst>
              <a:ext uri="{FF2B5EF4-FFF2-40B4-BE49-F238E27FC236}">
                <a16:creationId xmlns:a16="http://schemas.microsoft.com/office/drawing/2014/main" id="{C475D870-A8FB-46FE-892D-50FE9A2251F2}"/>
              </a:ext>
            </a:extLst>
          </p:cNvPr>
          <p:cNvSpPr>
            <a:spLocks noChangeArrowheads="1"/>
          </p:cNvSpPr>
          <p:nvPr/>
        </p:nvSpPr>
        <p:spPr bwMode="auto">
          <a:xfrm>
            <a:off x="5560218" y="2938462"/>
            <a:ext cx="1327287"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spcBef>
                <a:spcPct val="0"/>
              </a:spcBef>
              <a:buClrTx/>
              <a:buFontTx/>
              <a:buNone/>
            </a:pPr>
            <a:r>
              <a:rPr lang="en-US" altLang="zh-CN" sz="2400" b="1">
                <a:latin typeface="Arial" panose="020B0604020202020204" pitchFamily="34" charset="0"/>
              </a:rPr>
              <a:t>Conflict</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BB837A8E-7B9A-4C55-BE6E-DE3E9860D2FB}"/>
              </a:ext>
            </a:extLst>
          </p:cNvPr>
          <p:cNvSpPr txBox="1">
            <a:spLocks noChangeArrowheads="1"/>
          </p:cNvSpPr>
          <p:nvPr/>
        </p:nvSpPr>
        <p:spPr>
          <a:xfrm>
            <a:off x="7874000" y="1690688"/>
            <a:ext cx="3714750" cy="444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5850" lvl="1" indent="-457200">
              <a:lnSpc>
                <a:spcPct val="130000"/>
              </a:lnSpc>
            </a:pPr>
            <a:r>
              <a:rPr lang="zh-CN" altLang="en-US" dirty="0">
                <a:solidFill>
                  <a:srgbClr val="D60093"/>
                </a:solidFill>
              </a:rPr>
              <a:t>可以看出：</a:t>
            </a:r>
          </a:p>
          <a:p>
            <a:pPr lvl="2">
              <a:lnSpc>
                <a:spcPct val="130000"/>
              </a:lnSpc>
            </a:pPr>
            <a:r>
              <a:rPr lang="zh-CN" altLang="en-US" dirty="0">
                <a:latin typeface="宋体" panose="02010600030101010101" pitchFamily="2" charset="-122"/>
              </a:rPr>
              <a:t>相联度越高，冲突不命中就越少；</a:t>
            </a:r>
          </a:p>
          <a:p>
            <a:pPr lvl="2">
              <a:lnSpc>
                <a:spcPct val="130000"/>
              </a:lnSpc>
            </a:pPr>
            <a:r>
              <a:rPr lang="zh-CN" altLang="en-US" dirty="0">
                <a:latin typeface="宋体" panose="02010600030101010101" pitchFamily="2" charset="-122"/>
              </a:rPr>
              <a:t>强制性不命中和容量不命中不受相联度的影响；</a:t>
            </a:r>
          </a:p>
          <a:p>
            <a:pPr lvl="2">
              <a:lnSpc>
                <a:spcPct val="130000"/>
              </a:lnSpc>
            </a:pPr>
            <a:r>
              <a:rPr lang="zh-CN" altLang="en-US" dirty="0">
                <a:latin typeface="宋体" panose="02010600030101010101" pitchFamily="2" charset="-122"/>
              </a:rPr>
              <a:t>强制性不命中不受</a:t>
            </a:r>
            <a:r>
              <a:rPr lang="en-US" altLang="zh-CN" dirty="0">
                <a:latin typeface="宋体" panose="02010600030101010101" pitchFamily="2" charset="-122"/>
              </a:rPr>
              <a:t>Cache</a:t>
            </a:r>
            <a:r>
              <a:rPr lang="zh-CN" altLang="en-US" dirty="0">
                <a:latin typeface="宋体" panose="02010600030101010101" pitchFamily="2" charset="-122"/>
              </a:rPr>
              <a:t>容量的影响，但容量不命中却随着容量的增加而减少。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444" name="Rectangle 380">
            <a:extLst>
              <a:ext uri="{FF2B5EF4-FFF2-40B4-BE49-F238E27FC236}">
                <a16:creationId xmlns:a16="http://schemas.microsoft.com/office/drawing/2014/main" id="{5334B452-F7C6-4AAE-9F64-8AA4CE7C0B2F}"/>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增加块容量</a:t>
            </a:r>
          </a:p>
        </p:txBody>
      </p:sp>
      <p:sp>
        <p:nvSpPr>
          <p:cNvPr id="600445" name="Rectangle 381">
            <a:extLst>
              <a:ext uri="{FF2B5EF4-FFF2-40B4-BE49-F238E27FC236}">
                <a16:creationId xmlns:a16="http://schemas.microsoft.com/office/drawing/2014/main" id="{A472BA64-AE75-4D2F-9D7E-7AC7E3705AFB}"/>
              </a:ext>
            </a:extLst>
          </p:cNvPr>
          <p:cNvSpPr>
            <a:spLocks noGrp="1" noChangeArrowheads="1"/>
          </p:cNvSpPr>
          <p:nvPr>
            <p:ph type="body" idx="1"/>
          </p:nvPr>
        </p:nvSpPr>
        <p:spPr>
          <a:xfrm>
            <a:off x="2424113" y="2205039"/>
            <a:ext cx="7848600" cy="598487"/>
          </a:xfrm>
        </p:spPr>
        <p:txBody>
          <a:bodyPr/>
          <a:lstStyle/>
          <a:p>
            <a:pPr marL="0" indent="0" algn="ctr">
              <a:buNone/>
            </a:pPr>
            <a:r>
              <a:rPr lang="zh-CN" altLang="en-US" sz="2400">
                <a:latin typeface="Comic Sans MS" panose="030F0702030302020204" pitchFamily="66" charset="0"/>
              </a:rPr>
              <a:t>五种不同容量</a:t>
            </a:r>
            <a:r>
              <a:rPr lang="en-US" altLang="zh-CN" sz="2400">
                <a:latin typeface="Comic Sans MS" panose="030F0702030302020204" pitchFamily="66" charset="0"/>
              </a:rPr>
              <a:t>Cache</a:t>
            </a:r>
            <a:r>
              <a:rPr lang="zh-CN" altLang="en-US" sz="2400">
                <a:latin typeface="Comic Sans MS" panose="030F0702030302020204" pitchFamily="66" charset="0"/>
              </a:rPr>
              <a:t>的缺失率与块容量的关系</a:t>
            </a:r>
          </a:p>
        </p:txBody>
      </p:sp>
      <p:grpSp>
        <p:nvGrpSpPr>
          <p:cNvPr id="600446" name="Group 382">
            <a:extLst>
              <a:ext uri="{FF2B5EF4-FFF2-40B4-BE49-F238E27FC236}">
                <a16:creationId xmlns:a16="http://schemas.microsoft.com/office/drawing/2014/main" id="{7BC024F9-C0C6-4124-B44C-CEF5D97EFD21}"/>
              </a:ext>
            </a:extLst>
          </p:cNvPr>
          <p:cNvGrpSpPr>
            <a:grpSpLocks/>
          </p:cNvGrpSpPr>
          <p:nvPr/>
        </p:nvGrpSpPr>
        <p:grpSpPr bwMode="auto">
          <a:xfrm>
            <a:off x="2351089" y="3068639"/>
            <a:ext cx="7862887" cy="2725737"/>
            <a:chOff x="528" y="2208"/>
            <a:chExt cx="4953" cy="1717"/>
          </a:xfrm>
        </p:grpSpPr>
        <p:sp>
          <p:nvSpPr>
            <p:cNvPr id="600392" name="Rectangle 328">
              <a:extLst>
                <a:ext uri="{FF2B5EF4-FFF2-40B4-BE49-F238E27FC236}">
                  <a16:creationId xmlns:a16="http://schemas.microsoft.com/office/drawing/2014/main" id="{38154783-7B88-4710-B86D-620FB2025EA3}"/>
                </a:ext>
              </a:extLst>
            </p:cNvPr>
            <p:cNvSpPr>
              <a:spLocks noChangeArrowheads="1"/>
            </p:cNvSpPr>
            <p:nvPr/>
          </p:nvSpPr>
          <p:spPr bwMode="auto">
            <a:xfrm>
              <a:off x="4765"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0.49%</a:t>
              </a:r>
            </a:p>
          </p:txBody>
        </p:sp>
        <p:sp>
          <p:nvSpPr>
            <p:cNvPr id="600393" name="Rectangle 329">
              <a:extLst>
                <a:ext uri="{FF2B5EF4-FFF2-40B4-BE49-F238E27FC236}">
                  <a16:creationId xmlns:a16="http://schemas.microsoft.com/office/drawing/2014/main" id="{B9849A18-682C-4F8F-9905-EFFCF7D4B2C5}"/>
                </a:ext>
              </a:extLst>
            </p:cNvPr>
            <p:cNvSpPr>
              <a:spLocks noChangeArrowheads="1"/>
            </p:cNvSpPr>
            <p:nvPr/>
          </p:nvSpPr>
          <p:spPr bwMode="auto">
            <a:xfrm>
              <a:off x="4060" y="3680"/>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1.15%</a:t>
              </a:r>
            </a:p>
          </p:txBody>
        </p:sp>
        <p:sp>
          <p:nvSpPr>
            <p:cNvPr id="600394" name="Rectangle 330">
              <a:extLst>
                <a:ext uri="{FF2B5EF4-FFF2-40B4-BE49-F238E27FC236}">
                  <a16:creationId xmlns:a16="http://schemas.microsoft.com/office/drawing/2014/main" id="{B2FEA447-606F-4D91-A22B-7D590279B8C8}"/>
                </a:ext>
              </a:extLst>
            </p:cNvPr>
            <p:cNvSpPr>
              <a:spLocks noChangeArrowheads="1"/>
            </p:cNvSpPr>
            <p:nvPr/>
          </p:nvSpPr>
          <p:spPr bwMode="auto">
            <a:xfrm>
              <a:off x="3353"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3.29%</a:t>
              </a:r>
            </a:p>
          </p:txBody>
        </p:sp>
        <p:sp>
          <p:nvSpPr>
            <p:cNvPr id="600395" name="Rectangle 331">
              <a:extLst>
                <a:ext uri="{FF2B5EF4-FFF2-40B4-BE49-F238E27FC236}">
                  <a16:creationId xmlns:a16="http://schemas.microsoft.com/office/drawing/2014/main" id="{758E703A-EC70-4139-8AC9-734CCE3F7D8E}"/>
                </a:ext>
              </a:extLst>
            </p:cNvPr>
            <p:cNvSpPr>
              <a:spLocks noChangeArrowheads="1"/>
            </p:cNvSpPr>
            <p:nvPr/>
          </p:nvSpPr>
          <p:spPr bwMode="auto">
            <a:xfrm>
              <a:off x="2647" y="3680"/>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9.51%</a:t>
              </a:r>
            </a:p>
          </p:txBody>
        </p:sp>
        <p:sp>
          <p:nvSpPr>
            <p:cNvPr id="600396" name="Rectangle 332">
              <a:extLst>
                <a:ext uri="{FF2B5EF4-FFF2-40B4-BE49-F238E27FC236}">
                  <a16:creationId xmlns:a16="http://schemas.microsoft.com/office/drawing/2014/main" id="{F334EB89-2571-45E8-A75C-916E82AAB4C3}"/>
                </a:ext>
              </a:extLst>
            </p:cNvPr>
            <p:cNvSpPr>
              <a:spLocks noChangeArrowheads="1"/>
            </p:cNvSpPr>
            <p:nvPr/>
          </p:nvSpPr>
          <p:spPr bwMode="auto">
            <a:xfrm>
              <a:off x="1940"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22.01%</a:t>
              </a:r>
            </a:p>
          </p:txBody>
        </p:sp>
        <p:sp>
          <p:nvSpPr>
            <p:cNvPr id="600397" name="Rectangle 333">
              <a:extLst>
                <a:ext uri="{FF2B5EF4-FFF2-40B4-BE49-F238E27FC236}">
                  <a16:creationId xmlns:a16="http://schemas.microsoft.com/office/drawing/2014/main" id="{1C9B2550-3659-4619-9909-6183B1CF5D87}"/>
                </a:ext>
              </a:extLst>
            </p:cNvPr>
            <p:cNvSpPr>
              <a:spLocks noChangeArrowheads="1"/>
            </p:cNvSpPr>
            <p:nvPr/>
          </p:nvSpPr>
          <p:spPr bwMode="auto">
            <a:xfrm>
              <a:off x="816"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latin typeface="Comic Sans MS" panose="030F0702030302020204" pitchFamily="66" charset="0"/>
                </a:rPr>
                <a:t>256</a:t>
              </a:r>
            </a:p>
          </p:txBody>
        </p:sp>
        <p:sp>
          <p:nvSpPr>
            <p:cNvPr id="600398" name="Rectangle 334">
              <a:extLst>
                <a:ext uri="{FF2B5EF4-FFF2-40B4-BE49-F238E27FC236}">
                  <a16:creationId xmlns:a16="http://schemas.microsoft.com/office/drawing/2014/main" id="{6E8FDD72-A06A-441F-85E7-BD975EB360D0}"/>
                </a:ext>
              </a:extLst>
            </p:cNvPr>
            <p:cNvSpPr>
              <a:spLocks noChangeArrowheads="1"/>
            </p:cNvSpPr>
            <p:nvPr/>
          </p:nvSpPr>
          <p:spPr bwMode="auto">
            <a:xfrm>
              <a:off x="4765"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0.49%</a:t>
              </a:r>
            </a:p>
          </p:txBody>
        </p:sp>
        <p:sp>
          <p:nvSpPr>
            <p:cNvPr id="600399" name="Rectangle 335">
              <a:extLst>
                <a:ext uri="{FF2B5EF4-FFF2-40B4-BE49-F238E27FC236}">
                  <a16:creationId xmlns:a16="http://schemas.microsoft.com/office/drawing/2014/main" id="{C1E74EDC-344E-480B-8B51-DB1CD105EA6A}"/>
                </a:ext>
              </a:extLst>
            </p:cNvPr>
            <p:cNvSpPr>
              <a:spLocks noChangeArrowheads="1"/>
            </p:cNvSpPr>
            <p:nvPr/>
          </p:nvSpPr>
          <p:spPr bwMode="auto">
            <a:xfrm>
              <a:off x="4060" y="3436"/>
              <a:ext cx="705"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1.02%</a:t>
              </a:r>
            </a:p>
          </p:txBody>
        </p:sp>
        <p:sp>
          <p:nvSpPr>
            <p:cNvPr id="600400" name="Rectangle 336">
              <a:extLst>
                <a:ext uri="{FF2B5EF4-FFF2-40B4-BE49-F238E27FC236}">
                  <a16:creationId xmlns:a16="http://schemas.microsoft.com/office/drawing/2014/main" id="{EF3A3EAF-BCF8-4AA2-827D-246D83EFE6A4}"/>
                </a:ext>
              </a:extLst>
            </p:cNvPr>
            <p:cNvSpPr>
              <a:spLocks noChangeArrowheads="1"/>
            </p:cNvSpPr>
            <p:nvPr/>
          </p:nvSpPr>
          <p:spPr bwMode="auto">
            <a:xfrm>
              <a:off x="3353"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2.77%</a:t>
              </a:r>
            </a:p>
          </p:txBody>
        </p:sp>
        <p:sp>
          <p:nvSpPr>
            <p:cNvPr id="600401" name="Rectangle 337">
              <a:extLst>
                <a:ext uri="{FF2B5EF4-FFF2-40B4-BE49-F238E27FC236}">
                  <a16:creationId xmlns:a16="http://schemas.microsoft.com/office/drawing/2014/main" id="{132378DD-7A78-4009-981B-7855F3BEC844}"/>
                </a:ext>
              </a:extLst>
            </p:cNvPr>
            <p:cNvSpPr>
              <a:spLocks noChangeArrowheads="1"/>
            </p:cNvSpPr>
            <p:nvPr/>
          </p:nvSpPr>
          <p:spPr bwMode="auto">
            <a:xfrm>
              <a:off x="2647" y="3436"/>
              <a:ext cx="706"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7.78%</a:t>
              </a:r>
            </a:p>
          </p:txBody>
        </p:sp>
        <p:sp>
          <p:nvSpPr>
            <p:cNvPr id="600402" name="Rectangle 338">
              <a:extLst>
                <a:ext uri="{FF2B5EF4-FFF2-40B4-BE49-F238E27FC236}">
                  <a16:creationId xmlns:a16="http://schemas.microsoft.com/office/drawing/2014/main" id="{FDF7FE2E-BDD3-448C-A35C-8F55563C63B1}"/>
                </a:ext>
              </a:extLst>
            </p:cNvPr>
            <p:cNvSpPr>
              <a:spLocks noChangeArrowheads="1"/>
            </p:cNvSpPr>
            <p:nvPr/>
          </p:nvSpPr>
          <p:spPr bwMode="auto">
            <a:xfrm>
              <a:off x="1940"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16.64%</a:t>
              </a:r>
            </a:p>
          </p:txBody>
        </p:sp>
        <p:sp>
          <p:nvSpPr>
            <p:cNvPr id="600403" name="Rectangle 339">
              <a:extLst>
                <a:ext uri="{FF2B5EF4-FFF2-40B4-BE49-F238E27FC236}">
                  <a16:creationId xmlns:a16="http://schemas.microsoft.com/office/drawing/2014/main" id="{21621B5C-3183-4EA5-BACE-3DEE68C3BFEF}"/>
                </a:ext>
              </a:extLst>
            </p:cNvPr>
            <p:cNvSpPr>
              <a:spLocks noChangeArrowheads="1"/>
            </p:cNvSpPr>
            <p:nvPr/>
          </p:nvSpPr>
          <p:spPr bwMode="auto">
            <a:xfrm>
              <a:off x="816"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latin typeface="Comic Sans MS" panose="030F0702030302020204" pitchFamily="66" charset="0"/>
                </a:rPr>
                <a:t>128</a:t>
              </a:r>
            </a:p>
          </p:txBody>
        </p:sp>
        <p:sp>
          <p:nvSpPr>
            <p:cNvPr id="600404" name="Rectangle 340">
              <a:extLst>
                <a:ext uri="{FF2B5EF4-FFF2-40B4-BE49-F238E27FC236}">
                  <a16:creationId xmlns:a16="http://schemas.microsoft.com/office/drawing/2014/main" id="{719A6EC1-18C5-44F7-A19C-8DA1AFBA1FC2}"/>
                </a:ext>
              </a:extLst>
            </p:cNvPr>
            <p:cNvSpPr>
              <a:spLocks noChangeArrowheads="1"/>
            </p:cNvSpPr>
            <p:nvPr/>
          </p:nvSpPr>
          <p:spPr bwMode="auto">
            <a:xfrm>
              <a:off x="4765"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0.51%</a:t>
              </a:r>
            </a:p>
          </p:txBody>
        </p:sp>
        <p:sp>
          <p:nvSpPr>
            <p:cNvPr id="600405" name="Rectangle 341">
              <a:extLst>
                <a:ext uri="{FF2B5EF4-FFF2-40B4-BE49-F238E27FC236}">
                  <a16:creationId xmlns:a16="http://schemas.microsoft.com/office/drawing/2014/main" id="{A3E1F92F-6DC7-4375-902E-3895B089CBC2}"/>
                </a:ext>
              </a:extLst>
            </p:cNvPr>
            <p:cNvSpPr>
              <a:spLocks noChangeArrowheads="1"/>
            </p:cNvSpPr>
            <p:nvPr/>
          </p:nvSpPr>
          <p:spPr bwMode="auto">
            <a:xfrm>
              <a:off x="4060" y="319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1.06%</a:t>
              </a:r>
            </a:p>
          </p:txBody>
        </p:sp>
        <p:sp>
          <p:nvSpPr>
            <p:cNvPr id="600406" name="Rectangle 342">
              <a:extLst>
                <a:ext uri="{FF2B5EF4-FFF2-40B4-BE49-F238E27FC236}">
                  <a16:creationId xmlns:a16="http://schemas.microsoft.com/office/drawing/2014/main" id="{2DC357ED-41C3-45E0-A8D5-6B6366D11D7A}"/>
                </a:ext>
              </a:extLst>
            </p:cNvPr>
            <p:cNvSpPr>
              <a:spLocks noChangeArrowheads="1"/>
            </p:cNvSpPr>
            <p:nvPr/>
          </p:nvSpPr>
          <p:spPr bwMode="auto">
            <a:xfrm>
              <a:off x="3353"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2.64%</a:t>
              </a:r>
            </a:p>
          </p:txBody>
        </p:sp>
        <p:sp>
          <p:nvSpPr>
            <p:cNvPr id="600407" name="Rectangle 343">
              <a:extLst>
                <a:ext uri="{FF2B5EF4-FFF2-40B4-BE49-F238E27FC236}">
                  <a16:creationId xmlns:a16="http://schemas.microsoft.com/office/drawing/2014/main" id="{89C3ACF3-D169-4438-9C8E-61E4E561540D}"/>
                </a:ext>
              </a:extLst>
            </p:cNvPr>
            <p:cNvSpPr>
              <a:spLocks noChangeArrowheads="1"/>
            </p:cNvSpPr>
            <p:nvPr/>
          </p:nvSpPr>
          <p:spPr bwMode="auto">
            <a:xfrm>
              <a:off x="2647" y="3191"/>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7.00%</a:t>
              </a:r>
            </a:p>
          </p:txBody>
        </p:sp>
        <p:sp>
          <p:nvSpPr>
            <p:cNvPr id="600408" name="Rectangle 344">
              <a:extLst>
                <a:ext uri="{FF2B5EF4-FFF2-40B4-BE49-F238E27FC236}">
                  <a16:creationId xmlns:a16="http://schemas.microsoft.com/office/drawing/2014/main" id="{52C66040-C46A-4D88-A2AA-E187B4B442C3}"/>
                </a:ext>
              </a:extLst>
            </p:cNvPr>
            <p:cNvSpPr>
              <a:spLocks noChangeArrowheads="1"/>
            </p:cNvSpPr>
            <p:nvPr/>
          </p:nvSpPr>
          <p:spPr bwMode="auto">
            <a:xfrm>
              <a:off x="1940"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13.76%</a:t>
              </a:r>
            </a:p>
          </p:txBody>
        </p:sp>
        <p:sp>
          <p:nvSpPr>
            <p:cNvPr id="600409" name="Rectangle 345">
              <a:extLst>
                <a:ext uri="{FF2B5EF4-FFF2-40B4-BE49-F238E27FC236}">
                  <a16:creationId xmlns:a16="http://schemas.microsoft.com/office/drawing/2014/main" id="{D19DD8D7-01AA-4AF6-B3A3-4D9093EC5E54}"/>
                </a:ext>
              </a:extLst>
            </p:cNvPr>
            <p:cNvSpPr>
              <a:spLocks noChangeArrowheads="1"/>
            </p:cNvSpPr>
            <p:nvPr/>
          </p:nvSpPr>
          <p:spPr bwMode="auto">
            <a:xfrm>
              <a:off x="829"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latin typeface="Comic Sans MS" panose="030F0702030302020204" pitchFamily="66" charset="0"/>
                </a:rPr>
                <a:t>64</a:t>
              </a:r>
            </a:p>
          </p:txBody>
        </p:sp>
        <p:sp>
          <p:nvSpPr>
            <p:cNvPr id="600410" name="Rectangle 346">
              <a:extLst>
                <a:ext uri="{FF2B5EF4-FFF2-40B4-BE49-F238E27FC236}">
                  <a16:creationId xmlns:a16="http://schemas.microsoft.com/office/drawing/2014/main" id="{46F9724A-853B-41EC-AB93-02EF39751219}"/>
                </a:ext>
              </a:extLst>
            </p:cNvPr>
            <p:cNvSpPr>
              <a:spLocks noChangeArrowheads="1"/>
            </p:cNvSpPr>
            <p:nvPr/>
          </p:nvSpPr>
          <p:spPr bwMode="auto">
            <a:xfrm>
              <a:off x="4765"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0.70%</a:t>
              </a:r>
            </a:p>
          </p:txBody>
        </p:sp>
        <p:sp>
          <p:nvSpPr>
            <p:cNvPr id="600411" name="Rectangle 347">
              <a:extLst>
                <a:ext uri="{FF2B5EF4-FFF2-40B4-BE49-F238E27FC236}">
                  <a16:creationId xmlns:a16="http://schemas.microsoft.com/office/drawing/2014/main" id="{7DDEE9EC-151D-4822-8779-58D8B6CE36EE}"/>
                </a:ext>
              </a:extLst>
            </p:cNvPr>
            <p:cNvSpPr>
              <a:spLocks noChangeArrowheads="1"/>
            </p:cNvSpPr>
            <p:nvPr/>
          </p:nvSpPr>
          <p:spPr bwMode="auto">
            <a:xfrm>
              <a:off x="4060" y="2946"/>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1.35%</a:t>
              </a:r>
            </a:p>
          </p:txBody>
        </p:sp>
        <p:sp>
          <p:nvSpPr>
            <p:cNvPr id="600412" name="Rectangle 348">
              <a:extLst>
                <a:ext uri="{FF2B5EF4-FFF2-40B4-BE49-F238E27FC236}">
                  <a16:creationId xmlns:a16="http://schemas.microsoft.com/office/drawing/2014/main" id="{CCA6493B-EE76-452A-B87A-F533C1D05859}"/>
                </a:ext>
              </a:extLst>
            </p:cNvPr>
            <p:cNvSpPr>
              <a:spLocks noChangeArrowheads="1"/>
            </p:cNvSpPr>
            <p:nvPr/>
          </p:nvSpPr>
          <p:spPr bwMode="auto">
            <a:xfrm>
              <a:off x="3353"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2.87%</a:t>
              </a:r>
            </a:p>
          </p:txBody>
        </p:sp>
        <p:sp>
          <p:nvSpPr>
            <p:cNvPr id="600413" name="Rectangle 349">
              <a:extLst>
                <a:ext uri="{FF2B5EF4-FFF2-40B4-BE49-F238E27FC236}">
                  <a16:creationId xmlns:a16="http://schemas.microsoft.com/office/drawing/2014/main" id="{5F217812-66FE-40E8-83D9-AFC301ABCB81}"/>
                </a:ext>
              </a:extLst>
            </p:cNvPr>
            <p:cNvSpPr>
              <a:spLocks noChangeArrowheads="1"/>
            </p:cNvSpPr>
            <p:nvPr/>
          </p:nvSpPr>
          <p:spPr bwMode="auto">
            <a:xfrm>
              <a:off x="2647" y="2946"/>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7.24%</a:t>
              </a:r>
            </a:p>
          </p:txBody>
        </p:sp>
        <p:sp>
          <p:nvSpPr>
            <p:cNvPr id="600414" name="Rectangle 350">
              <a:extLst>
                <a:ext uri="{FF2B5EF4-FFF2-40B4-BE49-F238E27FC236}">
                  <a16:creationId xmlns:a16="http://schemas.microsoft.com/office/drawing/2014/main" id="{233126FE-ABEE-48D6-B752-BE2647EF5B88}"/>
                </a:ext>
              </a:extLst>
            </p:cNvPr>
            <p:cNvSpPr>
              <a:spLocks noChangeArrowheads="1"/>
            </p:cNvSpPr>
            <p:nvPr/>
          </p:nvSpPr>
          <p:spPr bwMode="auto">
            <a:xfrm>
              <a:off x="1940"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13.34%</a:t>
              </a:r>
            </a:p>
          </p:txBody>
        </p:sp>
        <p:sp>
          <p:nvSpPr>
            <p:cNvPr id="600415" name="Rectangle 351">
              <a:extLst>
                <a:ext uri="{FF2B5EF4-FFF2-40B4-BE49-F238E27FC236}">
                  <a16:creationId xmlns:a16="http://schemas.microsoft.com/office/drawing/2014/main" id="{FF18AFEA-AB25-4ED8-82CD-95C9ED8A5436}"/>
                </a:ext>
              </a:extLst>
            </p:cNvPr>
            <p:cNvSpPr>
              <a:spLocks noChangeArrowheads="1"/>
            </p:cNvSpPr>
            <p:nvPr/>
          </p:nvSpPr>
          <p:spPr bwMode="auto">
            <a:xfrm>
              <a:off x="829"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latin typeface="Comic Sans MS" panose="030F0702030302020204" pitchFamily="66" charset="0"/>
                </a:rPr>
                <a:t>32</a:t>
              </a:r>
            </a:p>
          </p:txBody>
        </p:sp>
        <p:sp>
          <p:nvSpPr>
            <p:cNvPr id="600416" name="Rectangle 352">
              <a:extLst>
                <a:ext uri="{FF2B5EF4-FFF2-40B4-BE49-F238E27FC236}">
                  <a16:creationId xmlns:a16="http://schemas.microsoft.com/office/drawing/2014/main" id="{232ABE63-D120-48A6-83FE-590203295397}"/>
                </a:ext>
              </a:extLst>
            </p:cNvPr>
            <p:cNvSpPr>
              <a:spLocks noChangeArrowheads="1"/>
            </p:cNvSpPr>
            <p:nvPr/>
          </p:nvSpPr>
          <p:spPr bwMode="auto">
            <a:xfrm>
              <a:off x="4765"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1.09%</a:t>
              </a:r>
            </a:p>
          </p:txBody>
        </p:sp>
        <p:sp>
          <p:nvSpPr>
            <p:cNvPr id="600417" name="Rectangle 353">
              <a:extLst>
                <a:ext uri="{FF2B5EF4-FFF2-40B4-BE49-F238E27FC236}">
                  <a16:creationId xmlns:a16="http://schemas.microsoft.com/office/drawing/2014/main" id="{E5A2C4A9-C5AC-4D58-8937-A6E4D929D848}"/>
                </a:ext>
              </a:extLst>
            </p:cNvPr>
            <p:cNvSpPr>
              <a:spLocks noChangeArrowheads="1"/>
            </p:cNvSpPr>
            <p:nvPr/>
          </p:nvSpPr>
          <p:spPr bwMode="auto">
            <a:xfrm>
              <a:off x="4060" y="270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2.04%</a:t>
              </a:r>
            </a:p>
          </p:txBody>
        </p:sp>
        <p:sp>
          <p:nvSpPr>
            <p:cNvPr id="600418" name="Rectangle 354">
              <a:extLst>
                <a:ext uri="{FF2B5EF4-FFF2-40B4-BE49-F238E27FC236}">
                  <a16:creationId xmlns:a16="http://schemas.microsoft.com/office/drawing/2014/main" id="{3BB15EFB-C142-42BD-B86E-1F45814333F9}"/>
                </a:ext>
              </a:extLst>
            </p:cNvPr>
            <p:cNvSpPr>
              <a:spLocks noChangeArrowheads="1"/>
            </p:cNvSpPr>
            <p:nvPr/>
          </p:nvSpPr>
          <p:spPr bwMode="auto">
            <a:xfrm>
              <a:off x="3353"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3.94%</a:t>
              </a:r>
            </a:p>
          </p:txBody>
        </p:sp>
        <p:sp>
          <p:nvSpPr>
            <p:cNvPr id="600419" name="Rectangle 355">
              <a:extLst>
                <a:ext uri="{FF2B5EF4-FFF2-40B4-BE49-F238E27FC236}">
                  <a16:creationId xmlns:a16="http://schemas.microsoft.com/office/drawing/2014/main" id="{668F430E-C6D5-446E-A23D-31C77255376B}"/>
                </a:ext>
              </a:extLst>
            </p:cNvPr>
            <p:cNvSpPr>
              <a:spLocks noChangeArrowheads="1"/>
            </p:cNvSpPr>
            <p:nvPr/>
          </p:nvSpPr>
          <p:spPr bwMode="auto">
            <a:xfrm>
              <a:off x="2647" y="2701"/>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8.57%</a:t>
              </a:r>
              <a:endParaRPr lang="en-US" altLang="zh-CN" b="1">
                <a:latin typeface="Comic Sans MS" panose="030F0702030302020204" pitchFamily="66" charset="0"/>
              </a:endParaRPr>
            </a:p>
          </p:txBody>
        </p:sp>
        <p:sp>
          <p:nvSpPr>
            <p:cNvPr id="600420" name="Rectangle 356">
              <a:extLst>
                <a:ext uri="{FF2B5EF4-FFF2-40B4-BE49-F238E27FC236}">
                  <a16:creationId xmlns:a16="http://schemas.microsoft.com/office/drawing/2014/main" id="{6330204E-D7C2-4209-A056-2505D055BFC7}"/>
                </a:ext>
              </a:extLst>
            </p:cNvPr>
            <p:cNvSpPr>
              <a:spLocks noChangeArrowheads="1"/>
            </p:cNvSpPr>
            <p:nvPr/>
          </p:nvSpPr>
          <p:spPr bwMode="auto">
            <a:xfrm>
              <a:off x="1940"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spcBef>
                  <a:spcPct val="0"/>
                </a:spcBef>
                <a:buClrTx/>
                <a:buFontTx/>
                <a:buNone/>
              </a:pPr>
              <a:r>
                <a:rPr lang="zh-CN" altLang="en-US" b="1">
                  <a:latin typeface="Comic Sans MS" panose="030F0702030302020204" pitchFamily="66" charset="0"/>
                </a:rPr>
                <a:t>15.05%</a:t>
              </a:r>
            </a:p>
          </p:txBody>
        </p:sp>
        <p:sp>
          <p:nvSpPr>
            <p:cNvPr id="600421" name="Rectangle 357">
              <a:extLst>
                <a:ext uri="{FF2B5EF4-FFF2-40B4-BE49-F238E27FC236}">
                  <a16:creationId xmlns:a16="http://schemas.microsoft.com/office/drawing/2014/main" id="{D0660DA2-5E50-458E-AC4C-A251CD9913E1}"/>
                </a:ext>
              </a:extLst>
            </p:cNvPr>
            <p:cNvSpPr>
              <a:spLocks noChangeArrowheads="1"/>
            </p:cNvSpPr>
            <p:nvPr/>
          </p:nvSpPr>
          <p:spPr bwMode="auto">
            <a:xfrm>
              <a:off x="829"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latin typeface="Comic Sans MS" panose="030F0702030302020204" pitchFamily="66" charset="0"/>
                </a:rPr>
                <a:t>16</a:t>
              </a:r>
            </a:p>
          </p:txBody>
        </p:sp>
        <p:sp>
          <p:nvSpPr>
            <p:cNvPr id="600422" name="Rectangle 358">
              <a:extLst>
                <a:ext uri="{FF2B5EF4-FFF2-40B4-BE49-F238E27FC236}">
                  <a16:creationId xmlns:a16="http://schemas.microsoft.com/office/drawing/2014/main" id="{F77D5861-8270-4841-BDDD-78936ED21B8E}"/>
                </a:ext>
              </a:extLst>
            </p:cNvPr>
            <p:cNvSpPr>
              <a:spLocks noChangeArrowheads="1"/>
            </p:cNvSpPr>
            <p:nvPr/>
          </p:nvSpPr>
          <p:spPr bwMode="auto">
            <a:xfrm>
              <a:off x="4765"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solidFill>
                    <a:schemeClr val="accent2"/>
                  </a:solidFill>
                  <a:latin typeface="Comic Sans MS" panose="030F0702030302020204" pitchFamily="66" charset="0"/>
                </a:rPr>
                <a:t>256</a:t>
              </a:r>
              <a:endParaRPr lang="en-US" altLang="zh-CN" b="1">
                <a:solidFill>
                  <a:schemeClr val="accent2"/>
                </a:solidFill>
                <a:latin typeface="Comic Sans MS" panose="030F0702030302020204" pitchFamily="66" charset="0"/>
              </a:endParaRPr>
            </a:p>
          </p:txBody>
        </p:sp>
        <p:sp>
          <p:nvSpPr>
            <p:cNvPr id="600423" name="Rectangle 359">
              <a:extLst>
                <a:ext uri="{FF2B5EF4-FFF2-40B4-BE49-F238E27FC236}">
                  <a16:creationId xmlns:a16="http://schemas.microsoft.com/office/drawing/2014/main" id="{D83821DD-6A6A-4BA8-8928-F3E3C00D40E5}"/>
                </a:ext>
              </a:extLst>
            </p:cNvPr>
            <p:cNvSpPr>
              <a:spLocks noChangeArrowheads="1"/>
            </p:cNvSpPr>
            <p:nvPr/>
          </p:nvSpPr>
          <p:spPr bwMode="auto">
            <a:xfrm>
              <a:off x="4060" y="2453"/>
              <a:ext cx="705"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solidFill>
                    <a:schemeClr val="accent2"/>
                  </a:solidFill>
                  <a:latin typeface="Comic Sans MS" panose="030F0702030302020204" pitchFamily="66" charset="0"/>
                </a:rPr>
                <a:t>64</a:t>
              </a:r>
              <a:endParaRPr lang="en-US" altLang="zh-CN" b="1">
                <a:solidFill>
                  <a:schemeClr val="accent2"/>
                </a:solidFill>
                <a:latin typeface="Comic Sans MS" panose="030F0702030302020204" pitchFamily="66" charset="0"/>
              </a:endParaRPr>
            </a:p>
          </p:txBody>
        </p:sp>
        <p:sp>
          <p:nvSpPr>
            <p:cNvPr id="600424" name="Rectangle 360">
              <a:extLst>
                <a:ext uri="{FF2B5EF4-FFF2-40B4-BE49-F238E27FC236}">
                  <a16:creationId xmlns:a16="http://schemas.microsoft.com/office/drawing/2014/main" id="{653209AD-73D9-4D15-8128-6DDB8224FEE1}"/>
                </a:ext>
              </a:extLst>
            </p:cNvPr>
            <p:cNvSpPr>
              <a:spLocks noChangeArrowheads="1"/>
            </p:cNvSpPr>
            <p:nvPr/>
          </p:nvSpPr>
          <p:spPr bwMode="auto">
            <a:xfrm>
              <a:off x="3353"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solidFill>
                    <a:schemeClr val="accent2"/>
                  </a:solidFill>
                  <a:latin typeface="Comic Sans MS" panose="030F0702030302020204" pitchFamily="66" charset="0"/>
                </a:rPr>
                <a:t>16</a:t>
              </a:r>
              <a:endParaRPr lang="en-US" altLang="zh-CN" b="1">
                <a:solidFill>
                  <a:schemeClr val="accent2"/>
                </a:solidFill>
                <a:latin typeface="Comic Sans MS" panose="030F0702030302020204" pitchFamily="66" charset="0"/>
              </a:endParaRPr>
            </a:p>
          </p:txBody>
        </p:sp>
        <p:sp>
          <p:nvSpPr>
            <p:cNvPr id="600425" name="Rectangle 361">
              <a:extLst>
                <a:ext uri="{FF2B5EF4-FFF2-40B4-BE49-F238E27FC236}">
                  <a16:creationId xmlns:a16="http://schemas.microsoft.com/office/drawing/2014/main" id="{8512B358-8C23-4A18-B882-59AE7FC561E3}"/>
                </a:ext>
              </a:extLst>
            </p:cNvPr>
            <p:cNvSpPr>
              <a:spLocks noChangeArrowheads="1"/>
            </p:cNvSpPr>
            <p:nvPr/>
          </p:nvSpPr>
          <p:spPr bwMode="auto">
            <a:xfrm>
              <a:off x="2647" y="2453"/>
              <a:ext cx="70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solidFill>
                    <a:schemeClr val="accent2"/>
                  </a:solidFill>
                  <a:latin typeface="Comic Sans MS" panose="030F0702030302020204" pitchFamily="66" charset="0"/>
                </a:rPr>
                <a:t>4</a:t>
              </a:r>
              <a:endParaRPr lang="en-US" altLang="zh-CN" b="1">
                <a:solidFill>
                  <a:schemeClr val="accent2"/>
                </a:solidFill>
                <a:latin typeface="Comic Sans MS" panose="030F0702030302020204" pitchFamily="66" charset="0"/>
              </a:endParaRPr>
            </a:p>
          </p:txBody>
        </p:sp>
        <p:sp>
          <p:nvSpPr>
            <p:cNvPr id="600426" name="Rectangle 362">
              <a:extLst>
                <a:ext uri="{FF2B5EF4-FFF2-40B4-BE49-F238E27FC236}">
                  <a16:creationId xmlns:a16="http://schemas.microsoft.com/office/drawing/2014/main" id="{53348ED0-00BC-463A-A92A-CBF303091AA8}"/>
                </a:ext>
              </a:extLst>
            </p:cNvPr>
            <p:cNvSpPr>
              <a:spLocks noChangeArrowheads="1"/>
            </p:cNvSpPr>
            <p:nvPr/>
          </p:nvSpPr>
          <p:spPr bwMode="auto">
            <a:xfrm>
              <a:off x="1940"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zh-CN" altLang="en-US" b="1">
                  <a:solidFill>
                    <a:schemeClr val="accent2"/>
                  </a:solidFill>
                  <a:latin typeface="Comic Sans MS" panose="030F0702030302020204" pitchFamily="66" charset="0"/>
                </a:rPr>
                <a:t>1</a:t>
              </a:r>
              <a:endParaRPr lang="en-US" altLang="zh-CN" b="1">
                <a:solidFill>
                  <a:schemeClr val="accent2"/>
                </a:solidFill>
                <a:latin typeface="Comic Sans MS" panose="030F0702030302020204" pitchFamily="66" charset="0"/>
              </a:endParaRPr>
            </a:p>
          </p:txBody>
        </p:sp>
        <p:sp>
          <p:nvSpPr>
            <p:cNvPr id="600427" name="Rectangle 363">
              <a:extLst>
                <a:ext uri="{FF2B5EF4-FFF2-40B4-BE49-F238E27FC236}">
                  <a16:creationId xmlns:a16="http://schemas.microsoft.com/office/drawing/2014/main" id="{2C7F7828-EABF-498C-A2D2-E30CE90A374B}"/>
                </a:ext>
              </a:extLst>
            </p:cNvPr>
            <p:cNvSpPr>
              <a:spLocks noChangeArrowheads="1"/>
            </p:cNvSpPr>
            <p:nvPr/>
          </p:nvSpPr>
          <p:spPr bwMode="auto">
            <a:xfrm>
              <a:off x="1940" y="2208"/>
              <a:ext cx="3532"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en-US" altLang="zh-CN" b="1">
                  <a:solidFill>
                    <a:srgbClr val="0033CC"/>
                  </a:solidFill>
                  <a:latin typeface="Comic Sans MS" panose="030F0702030302020204" pitchFamily="66" charset="0"/>
                </a:rPr>
                <a:t>Cache size (KB)</a:t>
              </a:r>
            </a:p>
          </p:txBody>
        </p:sp>
        <p:sp>
          <p:nvSpPr>
            <p:cNvPr id="600428" name="Rectangle 364">
              <a:extLst>
                <a:ext uri="{FF2B5EF4-FFF2-40B4-BE49-F238E27FC236}">
                  <a16:creationId xmlns:a16="http://schemas.microsoft.com/office/drawing/2014/main" id="{33BBA629-26C7-48A3-8C8E-0A53B93DFCB1}"/>
                </a:ext>
              </a:extLst>
            </p:cNvPr>
            <p:cNvSpPr>
              <a:spLocks noChangeArrowheads="1"/>
            </p:cNvSpPr>
            <p:nvPr/>
          </p:nvSpPr>
          <p:spPr bwMode="auto">
            <a:xfrm>
              <a:off x="829" y="2208"/>
              <a:ext cx="707" cy="4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FontTx/>
                <a:buNone/>
              </a:pPr>
              <a:r>
                <a:rPr lang="en-US" altLang="zh-CN" b="1">
                  <a:solidFill>
                    <a:srgbClr val="0033CC"/>
                  </a:solidFill>
                  <a:latin typeface="Comic Sans MS" panose="030F0702030302020204" pitchFamily="66" charset="0"/>
                </a:rPr>
                <a:t>Block size (B)</a:t>
              </a:r>
            </a:p>
          </p:txBody>
        </p:sp>
        <p:sp>
          <p:nvSpPr>
            <p:cNvPr id="600429" name="Line 365">
              <a:extLst>
                <a:ext uri="{FF2B5EF4-FFF2-40B4-BE49-F238E27FC236}">
                  <a16:creationId xmlns:a16="http://schemas.microsoft.com/office/drawing/2014/main" id="{E4F5C18C-F0CA-4F1D-8403-CA01A3FF784A}"/>
                </a:ext>
              </a:extLst>
            </p:cNvPr>
            <p:cNvSpPr>
              <a:spLocks noChangeShapeType="1"/>
            </p:cNvSpPr>
            <p:nvPr/>
          </p:nvSpPr>
          <p:spPr bwMode="auto">
            <a:xfrm>
              <a:off x="528" y="2208"/>
              <a:ext cx="49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0" name="Line 366">
              <a:extLst>
                <a:ext uri="{FF2B5EF4-FFF2-40B4-BE49-F238E27FC236}">
                  <a16:creationId xmlns:a16="http://schemas.microsoft.com/office/drawing/2014/main" id="{785172EA-7C70-4CAC-9642-F2639E777D92}"/>
                </a:ext>
              </a:extLst>
            </p:cNvPr>
            <p:cNvSpPr>
              <a:spLocks noChangeShapeType="1"/>
            </p:cNvSpPr>
            <p:nvPr/>
          </p:nvSpPr>
          <p:spPr bwMode="auto">
            <a:xfrm>
              <a:off x="528" y="2701"/>
              <a:ext cx="49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1" name="Line 367">
              <a:extLst>
                <a:ext uri="{FF2B5EF4-FFF2-40B4-BE49-F238E27FC236}">
                  <a16:creationId xmlns:a16="http://schemas.microsoft.com/office/drawing/2014/main" id="{73B72B93-258B-47F0-9900-020C120E1141}"/>
                </a:ext>
              </a:extLst>
            </p:cNvPr>
            <p:cNvSpPr>
              <a:spLocks noChangeShapeType="1"/>
            </p:cNvSpPr>
            <p:nvPr/>
          </p:nvSpPr>
          <p:spPr bwMode="auto">
            <a:xfrm>
              <a:off x="528" y="2946"/>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2" name="Line 368">
              <a:extLst>
                <a:ext uri="{FF2B5EF4-FFF2-40B4-BE49-F238E27FC236}">
                  <a16:creationId xmlns:a16="http://schemas.microsoft.com/office/drawing/2014/main" id="{BACECCAE-80EF-4884-A27D-2E21F764C5EC}"/>
                </a:ext>
              </a:extLst>
            </p:cNvPr>
            <p:cNvSpPr>
              <a:spLocks noChangeShapeType="1"/>
            </p:cNvSpPr>
            <p:nvPr/>
          </p:nvSpPr>
          <p:spPr bwMode="auto">
            <a:xfrm>
              <a:off x="528" y="3191"/>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3" name="Line 369">
              <a:extLst>
                <a:ext uri="{FF2B5EF4-FFF2-40B4-BE49-F238E27FC236}">
                  <a16:creationId xmlns:a16="http://schemas.microsoft.com/office/drawing/2014/main" id="{1591FA07-A092-493C-B370-DAF0B660FE66}"/>
                </a:ext>
              </a:extLst>
            </p:cNvPr>
            <p:cNvSpPr>
              <a:spLocks noChangeShapeType="1"/>
            </p:cNvSpPr>
            <p:nvPr/>
          </p:nvSpPr>
          <p:spPr bwMode="auto">
            <a:xfrm>
              <a:off x="528" y="3436"/>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4" name="Line 370">
              <a:extLst>
                <a:ext uri="{FF2B5EF4-FFF2-40B4-BE49-F238E27FC236}">
                  <a16:creationId xmlns:a16="http://schemas.microsoft.com/office/drawing/2014/main" id="{B63E28C5-1736-4E5C-9A02-50D190FDE447}"/>
                </a:ext>
              </a:extLst>
            </p:cNvPr>
            <p:cNvSpPr>
              <a:spLocks noChangeShapeType="1"/>
            </p:cNvSpPr>
            <p:nvPr/>
          </p:nvSpPr>
          <p:spPr bwMode="auto">
            <a:xfrm>
              <a:off x="528" y="3680"/>
              <a:ext cx="49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5" name="Line 371">
              <a:extLst>
                <a:ext uri="{FF2B5EF4-FFF2-40B4-BE49-F238E27FC236}">
                  <a16:creationId xmlns:a16="http://schemas.microsoft.com/office/drawing/2014/main" id="{D7CC754A-CA03-4D17-81EE-715535C3B5A0}"/>
                </a:ext>
              </a:extLst>
            </p:cNvPr>
            <p:cNvSpPr>
              <a:spLocks noChangeShapeType="1"/>
            </p:cNvSpPr>
            <p:nvPr/>
          </p:nvSpPr>
          <p:spPr bwMode="auto">
            <a:xfrm>
              <a:off x="528" y="3925"/>
              <a:ext cx="49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6" name="Line 372">
              <a:extLst>
                <a:ext uri="{FF2B5EF4-FFF2-40B4-BE49-F238E27FC236}">
                  <a16:creationId xmlns:a16="http://schemas.microsoft.com/office/drawing/2014/main" id="{AEEE5466-D121-48F7-BFF4-8185A1DD513A}"/>
                </a:ext>
              </a:extLst>
            </p:cNvPr>
            <p:cNvSpPr>
              <a:spLocks noChangeShapeType="1"/>
            </p:cNvSpPr>
            <p:nvPr/>
          </p:nvSpPr>
          <p:spPr bwMode="auto">
            <a:xfrm>
              <a:off x="528" y="2208"/>
              <a:ext cx="0" cy="17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7" name="Line 373">
              <a:extLst>
                <a:ext uri="{FF2B5EF4-FFF2-40B4-BE49-F238E27FC236}">
                  <a16:creationId xmlns:a16="http://schemas.microsoft.com/office/drawing/2014/main" id="{32AFE21E-FF82-44AC-93D7-CDAC2789684F}"/>
                </a:ext>
              </a:extLst>
            </p:cNvPr>
            <p:cNvSpPr>
              <a:spLocks noChangeShapeType="1"/>
            </p:cNvSpPr>
            <p:nvPr/>
          </p:nvSpPr>
          <p:spPr bwMode="auto">
            <a:xfrm>
              <a:off x="5472" y="2208"/>
              <a:ext cx="0" cy="171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8" name="Line 374">
              <a:extLst>
                <a:ext uri="{FF2B5EF4-FFF2-40B4-BE49-F238E27FC236}">
                  <a16:creationId xmlns:a16="http://schemas.microsoft.com/office/drawing/2014/main" id="{1FD969D2-D14A-4A57-879E-7A104CC3A3D2}"/>
                </a:ext>
              </a:extLst>
            </p:cNvPr>
            <p:cNvSpPr>
              <a:spLocks noChangeShapeType="1"/>
            </p:cNvSpPr>
            <p:nvPr/>
          </p:nvSpPr>
          <p:spPr bwMode="auto">
            <a:xfrm>
              <a:off x="2647"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39" name="Line 375">
              <a:extLst>
                <a:ext uri="{FF2B5EF4-FFF2-40B4-BE49-F238E27FC236}">
                  <a16:creationId xmlns:a16="http://schemas.microsoft.com/office/drawing/2014/main" id="{7ED2BAB1-0360-410D-80F6-FD0F8955D515}"/>
                </a:ext>
              </a:extLst>
            </p:cNvPr>
            <p:cNvSpPr>
              <a:spLocks noChangeShapeType="1"/>
            </p:cNvSpPr>
            <p:nvPr/>
          </p:nvSpPr>
          <p:spPr bwMode="auto">
            <a:xfrm>
              <a:off x="3353"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40" name="Line 376">
              <a:extLst>
                <a:ext uri="{FF2B5EF4-FFF2-40B4-BE49-F238E27FC236}">
                  <a16:creationId xmlns:a16="http://schemas.microsoft.com/office/drawing/2014/main" id="{ACD0B673-DF61-4429-BC52-06DC26FA693F}"/>
                </a:ext>
              </a:extLst>
            </p:cNvPr>
            <p:cNvSpPr>
              <a:spLocks noChangeShapeType="1"/>
            </p:cNvSpPr>
            <p:nvPr/>
          </p:nvSpPr>
          <p:spPr bwMode="auto">
            <a:xfrm>
              <a:off x="4060"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41" name="Line 377">
              <a:extLst>
                <a:ext uri="{FF2B5EF4-FFF2-40B4-BE49-F238E27FC236}">
                  <a16:creationId xmlns:a16="http://schemas.microsoft.com/office/drawing/2014/main" id="{26B486CF-34E6-4001-8CB0-E039E79B292D}"/>
                </a:ext>
              </a:extLst>
            </p:cNvPr>
            <p:cNvSpPr>
              <a:spLocks noChangeShapeType="1"/>
            </p:cNvSpPr>
            <p:nvPr/>
          </p:nvSpPr>
          <p:spPr bwMode="auto">
            <a:xfrm>
              <a:off x="4765" y="2453"/>
              <a:ext cx="0" cy="1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42" name="Line 378">
              <a:extLst>
                <a:ext uri="{FF2B5EF4-FFF2-40B4-BE49-F238E27FC236}">
                  <a16:creationId xmlns:a16="http://schemas.microsoft.com/office/drawing/2014/main" id="{CF6B7EDF-343D-4AFF-A5E2-63FD13A0C12A}"/>
                </a:ext>
              </a:extLst>
            </p:cNvPr>
            <p:cNvSpPr>
              <a:spLocks noChangeShapeType="1"/>
            </p:cNvSpPr>
            <p:nvPr/>
          </p:nvSpPr>
          <p:spPr bwMode="auto">
            <a:xfrm>
              <a:off x="1949" y="2457"/>
              <a:ext cx="35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0443" name="Freeform 379">
              <a:extLst>
                <a:ext uri="{FF2B5EF4-FFF2-40B4-BE49-F238E27FC236}">
                  <a16:creationId xmlns:a16="http://schemas.microsoft.com/office/drawing/2014/main" id="{B01EF7DA-B951-416B-B949-B920D5A6CB91}"/>
                </a:ext>
              </a:extLst>
            </p:cNvPr>
            <p:cNvSpPr>
              <a:spLocks/>
            </p:cNvSpPr>
            <p:nvPr/>
          </p:nvSpPr>
          <p:spPr bwMode="auto">
            <a:xfrm>
              <a:off x="1944" y="2948"/>
              <a:ext cx="116" cy="233"/>
            </a:xfrm>
            <a:custGeom>
              <a:avLst/>
              <a:gdLst>
                <a:gd name="T0" fmla="*/ 0 w 1"/>
                <a:gd name="T1" fmla="*/ 0 h 1712"/>
                <a:gd name="T2" fmla="*/ 1 w 1"/>
                <a:gd name="T3" fmla="*/ 1712 h 1712"/>
              </a:gdLst>
              <a:ahLst/>
              <a:cxnLst>
                <a:cxn ang="0">
                  <a:pos x="T0" y="T1"/>
                </a:cxn>
                <a:cxn ang="0">
                  <a:pos x="T2" y="T3"/>
                </a:cxn>
              </a:cxnLst>
              <a:rect l="0" t="0" r="r" b="b"/>
              <a:pathLst>
                <a:path w="1" h="1712">
                  <a:moveTo>
                    <a:pt x="0" y="0"/>
                  </a:moveTo>
                  <a:lnTo>
                    <a:pt x="1" y="171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23493AF2-5DBF-4F8B-ABFE-10BFF78800AF}"/>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增加块容量</a:t>
            </a:r>
          </a:p>
        </p:txBody>
      </p:sp>
      <p:grpSp>
        <p:nvGrpSpPr>
          <p:cNvPr id="601092" name="Group 4">
            <a:extLst>
              <a:ext uri="{FF2B5EF4-FFF2-40B4-BE49-F238E27FC236}">
                <a16:creationId xmlns:a16="http://schemas.microsoft.com/office/drawing/2014/main" id="{BF49641C-2901-4C3F-A1DD-261DB86897E4}"/>
              </a:ext>
            </a:extLst>
          </p:cNvPr>
          <p:cNvGrpSpPr>
            <a:grpSpLocks/>
          </p:cNvGrpSpPr>
          <p:nvPr/>
        </p:nvGrpSpPr>
        <p:grpSpPr bwMode="auto">
          <a:xfrm>
            <a:off x="2743201" y="2209800"/>
            <a:ext cx="7167563" cy="4160838"/>
            <a:chOff x="768" y="1392"/>
            <a:chExt cx="4515" cy="2621"/>
          </a:xfrm>
        </p:grpSpPr>
        <p:grpSp>
          <p:nvGrpSpPr>
            <p:cNvPr id="601093" name="Group 5">
              <a:extLst>
                <a:ext uri="{FF2B5EF4-FFF2-40B4-BE49-F238E27FC236}">
                  <a16:creationId xmlns:a16="http://schemas.microsoft.com/office/drawing/2014/main" id="{C4445D84-AB15-4E41-B3BC-63D7518DEDFA}"/>
                </a:ext>
              </a:extLst>
            </p:cNvPr>
            <p:cNvGrpSpPr>
              <a:grpSpLocks/>
            </p:cNvGrpSpPr>
            <p:nvPr/>
          </p:nvGrpSpPr>
          <p:grpSpPr bwMode="auto">
            <a:xfrm>
              <a:off x="4272" y="1590"/>
              <a:ext cx="1011" cy="1885"/>
              <a:chOff x="4066" y="1226"/>
              <a:chExt cx="1011" cy="1885"/>
            </a:xfrm>
          </p:grpSpPr>
          <p:sp>
            <p:nvSpPr>
              <p:cNvPr id="601094" name="Rectangle 6">
                <a:extLst>
                  <a:ext uri="{FF2B5EF4-FFF2-40B4-BE49-F238E27FC236}">
                    <a16:creationId xmlns:a16="http://schemas.microsoft.com/office/drawing/2014/main" id="{9F9D9A3F-B4B6-4715-8EC2-D13CB64361A2}"/>
                  </a:ext>
                </a:extLst>
              </p:cNvPr>
              <p:cNvSpPr>
                <a:spLocks noChangeArrowheads="1"/>
              </p:cNvSpPr>
              <p:nvPr/>
            </p:nvSpPr>
            <p:spPr bwMode="auto">
              <a:xfrm>
                <a:off x="4066" y="1436"/>
                <a:ext cx="1011" cy="1675"/>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01095" name="Line 7">
                <a:extLst>
                  <a:ext uri="{FF2B5EF4-FFF2-40B4-BE49-F238E27FC236}">
                    <a16:creationId xmlns:a16="http://schemas.microsoft.com/office/drawing/2014/main" id="{1DF3CBB6-B94A-4C99-847A-B27B7B69DAED}"/>
                  </a:ext>
                </a:extLst>
              </p:cNvPr>
              <p:cNvSpPr>
                <a:spLocks noChangeShapeType="1"/>
              </p:cNvSpPr>
              <p:nvPr/>
            </p:nvSpPr>
            <p:spPr bwMode="auto">
              <a:xfrm>
                <a:off x="4142" y="1591"/>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096" name="Rectangle 8">
                <a:extLst>
                  <a:ext uri="{FF2B5EF4-FFF2-40B4-BE49-F238E27FC236}">
                    <a16:creationId xmlns:a16="http://schemas.microsoft.com/office/drawing/2014/main" id="{8E1EC478-4E2B-4C65-8E75-F83E67C2413B}"/>
                  </a:ext>
                </a:extLst>
              </p:cNvPr>
              <p:cNvSpPr>
                <a:spLocks noChangeArrowheads="1"/>
              </p:cNvSpPr>
              <p:nvPr/>
            </p:nvSpPr>
            <p:spPr bwMode="auto">
              <a:xfrm>
                <a:off x="4313" y="1571"/>
                <a:ext cx="40" cy="40"/>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097" name="Rectangle 9">
                <a:extLst>
                  <a:ext uri="{FF2B5EF4-FFF2-40B4-BE49-F238E27FC236}">
                    <a16:creationId xmlns:a16="http://schemas.microsoft.com/office/drawing/2014/main" id="{9FD76A9F-E246-4344-A8F0-79E74D661B96}"/>
                  </a:ext>
                </a:extLst>
              </p:cNvPr>
              <p:cNvSpPr>
                <a:spLocks noChangeArrowheads="1"/>
              </p:cNvSpPr>
              <p:nvPr/>
            </p:nvSpPr>
            <p:spPr bwMode="auto">
              <a:xfrm>
                <a:off x="4634" y="1535"/>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a:t>
                </a:r>
                <a:r>
                  <a:rPr lang="en-US" altLang="zh-CN" b="1">
                    <a:solidFill>
                      <a:srgbClr val="000000"/>
                    </a:solidFill>
                    <a:latin typeface="Comic Sans MS" panose="030F0702030302020204" pitchFamily="66" charset="0"/>
                  </a:rPr>
                  <a:t>K</a:t>
                </a:r>
                <a:endParaRPr lang="en-US" altLang="zh-CN" b="1">
                  <a:latin typeface="Comic Sans MS" panose="030F0702030302020204" pitchFamily="66" charset="0"/>
                </a:endParaRPr>
              </a:p>
            </p:txBody>
          </p:sp>
          <p:sp>
            <p:nvSpPr>
              <p:cNvPr id="601098" name="Line 10">
                <a:extLst>
                  <a:ext uri="{FF2B5EF4-FFF2-40B4-BE49-F238E27FC236}">
                    <a16:creationId xmlns:a16="http://schemas.microsoft.com/office/drawing/2014/main" id="{2A1D4E97-021E-42D2-AF25-FDAC7D112355}"/>
                  </a:ext>
                </a:extLst>
              </p:cNvPr>
              <p:cNvSpPr>
                <a:spLocks noChangeShapeType="1"/>
              </p:cNvSpPr>
              <p:nvPr/>
            </p:nvSpPr>
            <p:spPr bwMode="auto">
              <a:xfrm>
                <a:off x="4142" y="1917"/>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099" name="Rectangle 11">
                <a:extLst>
                  <a:ext uri="{FF2B5EF4-FFF2-40B4-BE49-F238E27FC236}">
                    <a16:creationId xmlns:a16="http://schemas.microsoft.com/office/drawing/2014/main" id="{0039121F-9A6A-4907-8B63-F97329EB78B8}"/>
                  </a:ext>
                </a:extLst>
              </p:cNvPr>
              <p:cNvSpPr>
                <a:spLocks noChangeArrowheads="1"/>
              </p:cNvSpPr>
              <p:nvPr/>
            </p:nvSpPr>
            <p:spPr bwMode="auto">
              <a:xfrm>
                <a:off x="4313" y="1897"/>
                <a:ext cx="40" cy="39"/>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100" name="Rectangle 12">
                <a:extLst>
                  <a:ext uri="{FF2B5EF4-FFF2-40B4-BE49-F238E27FC236}">
                    <a16:creationId xmlns:a16="http://schemas.microsoft.com/office/drawing/2014/main" id="{15ABA61A-DCB0-449E-AD1B-AA3266CDF15A}"/>
                  </a:ext>
                </a:extLst>
              </p:cNvPr>
              <p:cNvSpPr>
                <a:spLocks noChangeArrowheads="1"/>
              </p:cNvSpPr>
              <p:nvPr/>
            </p:nvSpPr>
            <p:spPr bwMode="auto">
              <a:xfrm>
                <a:off x="4634" y="1861"/>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4</a:t>
                </a:r>
                <a:r>
                  <a:rPr lang="en-US" altLang="zh-CN" b="1">
                    <a:solidFill>
                      <a:srgbClr val="000000"/>
                    </a:solidFill>
                    <a:latin typeface="Comic Sans MS" panose="030F0702030302020204" pitchFamily="66" charset="0"/>
                  </a:rPr>
                  <a:t>K</a:t>
                </a:r>
                <a:endParaRPr lang="en-US" altLang="zh-CN" b="1">
                  <a:latin typeface="Comic Sans MS" panose="030F0702030302020204" pitchFamily="66" charset="0"/>
                </a:endParaRPr>
              </a:p>
            </p:txBody>
          </p:sp>
          <p:sp>
            <p:nvSpPr>
              <p:cNvPr id="601101" name="Line 13">
                <a:extLst>
                  <a:ext uri="{FF2B5EF4-FFF2-40B4-BE49-F238E27FC236}">
                    <a16:creationId xmlns:a16="http://schemas.microsoft.com/office/drawing/2014/main" id="{7E9161A4-6F6C-45C5-92E7-28600A43629C}"/>
                  </a:ext>
                </a:extLst>
              </p:cNvPr>
              <p:cNvSpPr>
                <a:spLocks noChangeShapeType="1"/>
              </p:cNvSpPr>
              <p:nvPr/>
            </p:nvSpPr>
            <p:spPr bwMode="auto">
              <a:xfrm>
                <a:off x="4142" y="2242"/>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02" name="Rectangle 14">
                <a:extLst>
                  <a:ext uri="{FF2B5EF4-FFF2-40B4-BE49-F238E27FC236}">
                    <a16:creationId xmlns:a16="http://schemas.microsoft.com/office/drawing/2014/main" id="{DBBC4FA1-B44E-4290-9D17-4435C4F9E61F}"/>
                  </a:ext>
                </a:extLst>
              </p:cNvPr>
              <p:cNvSpPr>
                <a:spLocks noChangeArrowheads="1"/>
              </p:cNvSpPr>
              <p:nvPr/>
            </p:nvSpPr>
            <p:spPr bwMode="auto">
              <a:xfrm>
                <a:off x="4313" y="2222"/>
                <a:ext cx="40" cy="40"/>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103" name="Rectangle 15">
                <a:extLst>
                  <a:ext uri="{FF2B5EF4-FFF2-40B4-BE49-F238E27FC236}">
                    <a16:creationId xmlns:a16="http://schemas.microsoft.com/office/drawing/2014/main" id="{2F1E80C5-6ED8-49A3-8285-C05A22E4D96E}"/>
                  </a:ext>
                </a:extLst>
              </p:cNvPr>
              <p:cNvSpPr>
                <a:spLocks noChangeArrowheads="1"/>
              </p:cNvSpPr>
              <p:nvPr/>
            </p:nvSpPr>
            <p:spPr bwMode="auto">
              <a:xfrm>
                <a:off x="4630" y="218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16</a:t>
                </a:r>
                <a:r>
                  <a:rPr lang="en-US" altLang="zh-CN" b="1">
                    <a:solidFill>
                      <a:srgbClr val="000000"/>
                    </a:solidFill>
                    <a:latin typeface="Comic Sans MS" panose="030F0702030302020204" pitchFamily="66" charset="0"/>
                  </a:rPr>
                  <a:t>K</a:t>
                </a:r>
                <a:endParaRPr lang="en-US" altLang="zh-CN" b="1">
                  <a:latin typeface="Comic Sans MS" panose="030F0702030302020204" pitchFamily="66" charset="0"/>
                </a:endParaRPr>
              </a:p>
            </p:txBody>
          </p:sp>
          <p:sp>
            <p:nvSpPr>
              <p:cNvPr id="601104" name="Line 16">
                <a:extLst>
                  <a:ext uri="{FF2B5EF4-FFF2-40B4-BE49-F238E27FC236}">
                    <a16:creationId xmlns:a16="http://schemas.microsoft.com/office/drawing/2014/main" id="{9D7673E4-77D8-4638-82F8-5589E07390CC}"/>
                  </a:ext>
                </a:extLst>
              </p:cNvPr>
              <p:cNvSpPr>
                <a:spLocks noChangeShapeType="1"/>
              </p:cNvSpPr>
              <p:nvPr/>
            </p:nvSpPr>
            <p:spPr bwMode="auto">
              <a:xfrm>
                <a:off x="4142" y="2568"/>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05" name="Rectangle 17">
                <a:extLst>
                  <a:ext uri="{FF2B5EF4-FFF2-40B4-BE49-F238E27FC236}">
                    <a16:creationId xmlns:a16="http://schemas.microsoft.com/office/drawing/2014/main" id="{560E4F39-EF06-49B6-858B-E1ACB13AF21B}"/>
                  </a:ext>
                </a:extLst>
              </p:cNvPr>
              <p:cNvSpPr>
                <a:spLocks noChangeArrowheads="1"/>
              </p:cNvSpPr>
              <p:nvPr/>
            </p:nvSpPr>
            <p:spPr bwMode="auto">
              <a:xfrm>
                <a:off x="4313" y="2548"/>
                <a:ext cx="40" cy="39"/>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106" name="Rectangle 18">
                <a:extLst>
                  <a:ext uri="{FF2B5EF4-FFF2-40B4-BE49-F238E27FC236}">
                    <a16:creationId xmlns:a16="http://schemas.microsoft.com/office/drawing/2014/main" id="{2B33B704-D682-4BF8-9C08-C00750F95754}"/>
                  </a:ext>
                </a:extLst>
              </p:cNvPr>
              <p:cNvSpPr>
                <a:spLocks noChangeArrowheads="1"/>
              </p:cNvSpPr>
              <p:nvPr/>
            </p:nvSpPr>
            <p:spPr bwMode="auto">
              <a:xfrm>
                <a:off x="4630" y="2512"/>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64</a:t>
                </a:r>
                <a:r>
                  <a:rPr lang="en-US" altLang="zh-CN" b="1">
                    <a:solidFill>
                      <a:srgbClr val="000000"/>
                    </a:solidFill>
                    <a:latin typeface="Comic Sans MS" panose="030F0702030302020204" pitchFamily="66" charset="0"/>
                  </a:rPr>
                  <a:t>K</a:t>
                </a:r>
                <a:endParaRPr lang="en-US" altLang="zh-CN" b="1">
                  <a:latin typeface="Comic Sans MS" panose="030F0702030302020204" pitchFamily="66" charset="0"/>
                </a:endParaRPr>
              </a:p>
            </p:txBody>
          </p:sp>
          <p:sp>
            <p:nvSpPr>
              <p:cNvPr id="601107" name="Line 19">
                <a:extLst>
                  <a:ext uri="{FF2B5EF4-FFF2-40B4-BE49-F238E27FC236}">
                    <a16:creationId xmlns:a16="http://schemas.microsoft.com/office/drawing/2014/main" id="{0939EC09-0346-43D9-9E78-EF324B22AD36}"/>
                  </a:ext>
                </a:extLst>
              </p:cNvPr>
              <p:cNvSpPr>
                <a:spLocks noChangeShapeType="1"/>
              </p:cNvSpPr>
              <p:nvPr/>
            </p:nvSpPr>
            <p:spPr bwMode="auto">
              <a:xfrm>
                <a:off x="4142" y="2893"/>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08" name="Rectangle 20">
                <a:extLst>
                  <a:ext uri="{FF2B5EF4-FFF2-40B4-BE49-F238E27FC236}">
                    <a16:creationId xmlns:a16="http://schemas.microsoft.com/office/drawing/2014/main" id="{6BEA9F1B-9C26-4283-9D67-1038EBF296CE}"/>
                  </a:ext>
                </a:extLst>
              </p:cNvPr>
              <p:cNvSpPr>
                <a:spLocks noChangeArrowheads="1"/>
              </p:cNvSpPr>
              <p:nvPr/>
            </p:nvSpPr>
            <p:spPr bwMode="auto">
              <a:xfrm>
                <a:off x="4313" y="2873"/>
                <a:ext cx="40"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109" name="Rectangle 21">
                <a:extLst>
                  <a:ext uri="{FF2B5EF4-FFF2-40B4-BE49-F238E27FC236}">
                    <a16:creationId xmlns:a16="http://schemas.microsoft.com/office/drawing/2014/main" id="{8A7F15FB-D2BE-4BE0-8F05-C9D57CFA009E}"/>
                  </a:ext>
                </a:extLst>
              </p:cNvPr>
              <p:cNvSpPr>
                <a:spLocks noChangeArrowheads="1"/>
              </p:cNvSpPr>
              <p:nvPr/>
            </p:nvSpPr>
            <p:spPr bwMode="auto">
              <a:xfrm>
                <a:off x="4626" y="2838"/>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256</a:t>
                </a:r>
                <a:r>
                  <a:rPr lang="en-US" altLang="zh-CN" b="1">
                    <a:solidFill>
                      <a:srgbClr val="000000"/>
                    </a:solidFill>
                    <a:latin typeface="Comic Sans MS" panose="030F0702030302020204" pitchFamily="66" charset="0"/>
                  </a:rPr>
                  <a:t>K</a:t>
                </a:r>
                <a:endParaRPr lang="en-US" altLang="zh-CN" b="1">
                  <a:latin typeface="Comic Sans MS" panose="030F0702030302020204" pitchFamily="66" charset="0"/>
                </a:endParaRPr>
              </a:p>
            </p:txBody>
          </p:sp>
          <p:sp>
            <p:nvSpPr>
              <p:cNvPr id="601110" name="Text Box 22">
                <a:extLst>
                  <a:ext uri="{FF2B5EF4-FFF2-40B4-BE49-F238E27FC236}">
                    <a16:creationId xmlns:a16="http://schemas.microsoft.com/office/drawing/2014/main" id="{F2440BFF-5048-428A-B1F3-A39DA9A5D1E2}"/>
                  </a:ext>
                </a:extLst>
              </p:cNvPr>
              <p:cNvSpPr txBox="1">
                <a:spLocks noChangeArrowheads="1"/>
              </p:cNvSpPr>
              <p:nvPr/>
            </p:nvSpPr>
            <p:spPr bwMode="auto">
              <a:xfrm>
                <a:off x="4109" y="1226"/>
                <a:ext cx="88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spcBef>
                    <a:spcPct val="0"/>
                  </a:spcBef>
                  <a:buClrTx/>
                  <a:buFontTx/>
                  <a:buNone/>
                </a:pPr>
                <a:r>
                  <a:rPr lang="en-US" altLang="zh-CN" b="1">
                    <a:solidFill>
                      <a:srgbClr val="FF0000"/>
                    </a:solidFill>
                    <a:latin typeface="Comic Sans MS" panose="030F0702030302020204" pitchFamily="66" charset="0"/>
                  </a:rPr>
                  <a:t>Cache Size</a:t>
                </a:r>
              </a:p>
            </p:txBody>
          </p:sp>
        </p:grpSp>
        <p:grpSp>
          <p:nvGrpSpPr>
            <p:cNvPr id="601111" name="Group 23">
              <a:extLst>
                <a:ext uri="{FF2B5EF4-FFF2-40B4-BE49-F238E27FC236}">
                  <a16:creationId xmlns:a16="http://schemas.microsoft.com/office/drawing/2014/main" id="{E5D95E35-B5D1-4329-BA64-C293B68B5309}"/>
                </a:ext>
              </a:extLst>
            </p:cNvPr>
            <p:cNvGrpSpPr>
              <a:grpSpLocks/>
            </p:cNvGrpSpPr>
            <p:nvPr/>
          </p:nvGrpSpPr>
          <p:grpSpPr bwMode="auto">
            <a:xfrm>
              <a:off x="768" y="1392"/>
              <a:ext cx="3108" cy="2621"/>
              <a:chOff x="763" y="1296"/>
              <a:chExt cx="3108" cy="2621"/>
            </a:xfrm>
          </p:grpSpPr>
          <p:grpSp>
            <p:nvGrpSpPr>
              <p:cNvPr id="601112" name="Group 24">
                <a:extLst>
                  <a:ext uri="{FF2B5EF4-FFF2-40B4-BE49-F238E27FC236}">
                    <a16:creationId xmlns:a16="http://schemas.microsoft.com/office/drawing/2014/main" id="{97465B58-7C2A-4411-94C1-C44702D27E13}"/>
                  </a:ext>
                </a:extLst>
              </p:cNvPr>
              <p:cNvGrpSpPr>
                <a:grpSpLocks/>
              </p:cNvGrpSpPr>
              <p:nvPr/>
            </p:nvGrpSpPr>
            <p:grpSpPr bwMode="auto">
              <a:xfrm>
                <a:off x="1631" y="1383"/>
                <a:ext cx="2156" cy="1557"/>
                <a:chOff x="1619" y="1297"/>
                <a:chExt cx="2156" cy="1557"/>
              </a:xfrm>
            </p:grpSpPr>
            <p:sp>
              <p:nvSpPr>
                <p:cNvPr id="601113" name="Line 25">
                  <a:extLst>
                    <a:ext uri="{FF2B5EF4-FFF2-40B4-BE49-F238E27FC236}">
                      <a16:creationId xmlns:a16="http://schemas.microsoft.com/office/drawing/2014/main" id="{5EFA7E67-6036-488D-8E85-47D12F73E94B}"/>
                    </a:ext>
                  </a:extLst>
                </p:cNvPr>
                <p:cNvSpPr>
                  <a:spLocks noChangeShapeType="1"/>
                </p:cNvSpPr>
                <p:nvPr/>
              </p:nvSpPr>
              <p:spPr bwMode="auto">
                <a:xfrm>
                  <a:off x="1619"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4" name="Line 26">
                  <a:extLst>
                    <a:ext uri="{FF2B5EF4-FFF2-40B4-BE49-F238E27FC236}">
                      <a16:creationId xmlns:a16="http://schemas.microsoft.com/office/drawing/2014/main" id="{586BC894-F323-4735-A655-41024507564A}"/>
                    </a:ext>
                  </a:extLst>
                </p:cNvPr>
                <p:cNvSpPr>
                  <a:spLocks noChangeShapeType="1"/>
                </p:cNvSpPr>
                <p:nvPr/>
              </p:nvSpPr>
              <p:spPr bwMode="auto">
                <a:xfrm>
                  <a:off x="166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5" name="Line 27">
                  <a:extLst>
                    <a:ext uri="{FF2B5EF4-FFF2-40B4-BE49-F238E27FC236}">
                      <a16:creationId xmlns:a16="http://schemas.microsoft.com/office/drawing/2014/main" id="{C833929D-CE84-4EAC-8352-B7E49EC85FBD}"/>
                    </a:ext>
                  </a:extLst>
                </p:cNvPr>
                <p:cNvSpPr>
                  <a:spLocks noChangeShapeType="1"/>
                </p:cNvSpPr>
                <p:nvPr/>
              </p:nvSpPr>
              <p:spPr bwMode="auto">
                <a:xfrm>
                  <a:off x="171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6" name="Line 28">
                  <a:extLst>
                    <a:ext uri="{FF2B5EF4-FFF2-40B4-BE49-F238E27FC236}">
                      <a16:creationId xmlns:a16="http://schemas.microsoft.com/office/drawing/2014/main" id="{B39911D6-5330-40F8-ACBC-A5AACA5AAF25}"/>
                    </a:ext>
                  </a:extLst>
                </p:cNvPr>
                <p:cNvSpPr>
                  <a:spLocks noChangeShapeType="1"/>
                </p:cNvSpPr>
                <p:nvPr/>
              </p:nvSpPr>
              <p:spPr bwMode="auto">
                <a:xfrm>
                  <a:off x="176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7" name="Line 29">
                  <a:extLst>
                    <a:ext uri="{FF2B5EF4-FFF2-40B4-BE49-F238E27FC236}">
                      <a16:creationId xmlns:a16="http://schemas.microsoft.com/office/drawing/2014/main" id="{305200F6-8B46-414F-BE9D-F3FC08BCC7F2}"/>
                    </a:ext>
                  </a:extLst>
                </p:cNvPr>
                <p:cNvSpPr>
                  <a:spLocks noChangeShapeType="1"/>
                </p:cNvSpPr>
                <p:nvPr/>
              </p:nvSpPr>
              <p:spPr bwMode="auto">
                <a:xfrm>
                  <a:off x="1810"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8" name="Line 30">
                  <a:extLst>
                    <a:ext uri="{FF2B5EF4-FFF2-40B4-BE49-F238E27FC236}">
                      <a16:creationId xmlns:a16="http://schemas.microsoft.com/office/drawing/2014/main" id="{3542DA2E-240D-4922-89EC-3D484E9C42B0}"/>
                    </a:ext>
                  </a:extLst>
                </p:cNvPr>
                <p:cNvSpPr>
                  <a:spLocks noChangeShapeType="1"/>
                </p:cNvSpPr>
                <p:nvPr/>
              </p:nvSpPr>
              <p:spPr bwMode="auto">
                <a:xfrm>
                  <a:off x="185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19" name="Line 31">
                  <a:extLst>
                    <a:ext uri="{FF2B5EF4-FFF2-40B4-BE49-F238E27FC236}">
                      <a16:creationId xmlns:a16="http://schemas.microsoft.com/office/drawing/2014/main" id="{0E0803AA-717F-48BD-8574-B0F30DC9A0EB}"/>
                    </a:ext>
                  </a:extLst>
                </p:cNvPr>
                <p:cNvSpPr>
                  <a:spLocks noChangeShapeType="1"/>
                </p:cNvSpPr>
                <p:nvPr/>
              </p:nvSpPr>
              <p:spPr bwMode="auto">
                <a:xfrm>
                  <a:off x="190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0" name="Line 32">
                  <a:extLst>
                    <a:ext uri="{FF2B5EF4-FFF2-40B4-BE49-F238E27FC236}">
                      <a16:creationId xmlns:a16="http://schemas.microsoft.com/office/drawing/2014/main" id="{C96915A1-19C5-4174-9267-528DB4920287}"/>
                    </a:ext>
                  </a:extLst>
                </p:cNvPr>
                <p:cNvSpPr>
                  <a:spLocks noChangeShapeType="1"/>
                </p:cNvSpPr>
                <p:nvPr/>
              </p:nvSpPr>
              <p:spPr bwMode="auto">
                <a:xfrm>
                  <a:off x="195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1" name="Line 33">
                  <a:extLst>
                    <a:ext uri="{FF2B5EF4-FFF2-40B4-BE49-F238E27FC236}">
                      <a16:creationId xmlns:a16="http://schemas.microsoft.com/office/drawing/2014/main" id="{C228AE46-3790-409A-979F-E6FBFC9465A5}"/>
                    </a:ext>
                  </a:extLst>
                </p:cNvPr>
                <p:cNvSpPr>
                  <a:spLocks noChangeShapeType="1"/>
                </p:cNvSpPr>
                <p:nvPr/>
              </p:nvSpPr>
              <p:spPr bwMode="auto">
                <a:xfrm>
                  <a:off x="200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2" name="Line 34">
                  <a:extLst>
                    <a:ext uri="{FF2B5EF4-FFF2-40B4-BE49-F238E27FC236}">
                      <a16:creationId xmlns:a16="http://schemas.microsoft.com/office/drawing/2014/main" id="{E8375E24-3E2F-4E12-AAC4-4BF3C9709365}"/>
                    </a:ext>
                  </a:extLst>
                </p:cNvPr>
                <p:cNvSpPr>
                  <a:spLocks noChangeShapeType="1"/>
                </p:cNvSpPr>
                <p:nvPr/>
              </p:nvSpPr>
              <p:spPr bwMode="auto">
                <a:xfrm>
                  <a:off x="204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3" name="Line 35">
                  <a:extLst>
                    <a:ext uri="{FF2B5EF4-FFF2-40B4-BE49-F238E27FC236}">
                      <a16:creationId xmlns:a16="http://schemas.microsoft.com/office/drawing/2014/main" id="{2640B188-9E69-4BC7-BD93-89B20DCB2765}"/>
                    </a:ext>
                  </a:extLst>
                </p:cNvPr>
                <p:cNvSpPr>
                  <a:spLocks noChangeShapeType="1"/>
                </p:cNvSpPr>
                <p:nvPr/>
              </p:nvSpPr>
              <p:spPr bwMode="auto">
                <a:xfrm>
                  <a:off x="209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4" name="Line 36">
                  <a:extLst>
                    <a:ext uri="{FF2B5EF4-FFF2-40B4-BE49-F238E27FC236}">
                      <a16:creationId xmlns:a16="http://schemas.microsoft.com/office/drawing/2014/main" id="{9BA6C9C7-3AA9-4F2E-B344-94CD2703AF8E}"/>
                    </a:ext>
                  </a:extLst>
                </p:cNvPr>
                <p:cNvSpPr>
                  <a:spLocks noChangeShapeType="1"/>
                </p:cNvSpPr>
                <p:nvPr/>
              </p:nvSpPr>
              <p:spPr bwMode="auto">
                <a:xfrm>
                  <a:off x="214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5" name="Line 37">
                  <a:extLst>
                    <a:ext uri="{FF2B5EF4-FFF2-40B4-BE49-F238E27FC236}">
                      <a16:creationId xmlns:a16="http://schemas.microsoft.com/office/drawing/2014/main" id="{47788480-4595-4CAA-8356-ECBC61D90C9B}"/>
                    </a:ext>
                  </a:extLst>
                </p:cNvPr>
                <p:cNvSpPr>
                  <a:spLocks noChangeShapeType="1"/>
                </p:cNvSpPr>
                <p:nvPr/>
              </p:nvSpPr>
              <p:spPr bwMode="auto">
                <a:xfrm>
                  <a:off x="219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6" name="Line 38">
                  <a:extLst>
                    <a:ext uri="{FF2B5EF4-FFF2-40B4-BE49-F238E27FC236}">
                      <a16:creationId xmlns:a16="http://schemas.microsoft.com/office/drawing/2014/main" id="{76CEB922-055D-4CD5-9C55-548142C529D3}"/>
                    </a:ext>
                  </a:extLst>
                </p:cNvPr>
                <p:cNvSpPr>
                  <a:spLocks noChangeShapeType="1"/>
                </p:cNvSpPr>
                <p:nvPr/>
              </p:nvSpPr>
              <p:spPr bwMode="auto">
                <a:xfrm>
                  <a:off x="223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7" name="Line 39">
                  <a:extLst>
                    <a:ext uri="{FF2B5EF4-FFF2-40B4-BE49-F238E27FC236}">
                      <a16:creationId xmlns:a16="http://schemas.microsoft.com/office/drawing/2014/main" id="{E058BCC1-0071-4E0F-9A48-D79092EE6D0B}"/>
                    </a:ext>
                  </a:extLst>
                </p:cNvPr>
                <p:cNvSpPr>
                  <a:spLocks noChangeShapeType="1"/>
                </p:cNvSpPr>
                <p:nvPr/>
              </p:nvSpPr>
              <p:spPr bwMode="auto">
                <a:xfrm>
                  <a:off x="228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8" name="Line 40">
                  <a:extLst>
                    <a:ext uri="{FF2B5EF4-FFF2-40B4-BE49-F238E27FC236}">
                      <a16:creationId xmlns:a16="http://schemas.microsoft.com/office/drawing/2014/main" id="{E5D62DF7-3B2C-4F15-8ED7-9DB9453ABA8A}"/>
                    </a:ext>
                  </a:extLst>
                </p:cNvPr>
                <p:cNvSpPr>
                  <a:spLocks noChangeShapeType="1"/>
                </p:cNvSpPr>
                <p:nvPr/>
              </p:nvSpPr>
              <p:spPr bwMode="auto">
                <a:xfrm>
                  <a:off x="233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29" name="Line 41">
                  <a:extLst>
                    <a:ext uri="{FF2B5EF4-FFF2-40B4-BE49-F238E27FC236}">
                      <a16:creationId xmlns:a16="http://schemas.microsoft.com/office/drawing/2014/main" id="{B18DC934-3AEA-4767-90A9-BF1B96E8CF5B}"/>
                    </a:ext>
                  </a:extLst>
                </p:cNvPr>
                <p:cNvSpPr>
                  <a:spLocks noChangeShapeType="1"/>
                </p:cNvSpPr>
                <p:nvPr/>
              </p:nvSpPr>
              <p:spPr bwMode="auto">
                <a:xfrm>
                  <a:off x="238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0" name="Line 42">
                  <a:extLst>
                    <a:ext uri="{FF2B5EF4-FFF2-40B4-BE49-F238E27FC236}">
                      <a16:creationId xmlns:a16="http://schemas.microsoft.com/office/drawing/2014/main" id="{600D6281-EB85-4AD5-81D8-1DF0404E4488}"/>
                    </a:ext>
                  </a:extLst>
                </p:cNvPr>
                <p:cNvSpPr>
                  <a:spLocks noChangeShapeType="1"/>
                </p:cNvSpPr>
                <p:nvPr/>
              </p:nvSpPr>
              <p:spPr bwMode="auto">
                <a:xfrm>
                  <a:off x="243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1" name="Line 43">
                  <a:extLst>
                    <a:ext uri="{FF2B5EF4-FFF2-40B4-BE49-F238E27FC236}">
                      <a16:creationId xmlns:a16="http://schemas.microsoft.com/office/drawing/2014/main" id="{F65AC442-DDCB-4D8D-A902-2D097789A011}"/>
                    </a:ext>
                  </a:extLst>
                </p:cNvPr>
                <p:cNvSpPr>
                  <a:spLocks noChangeShapeType="1"/>
                </p:cNvSpPr>
                <p:nvPr/>
              </p:nvSpPr>
              <p:spPr bwMode="auto">
                <a:xfrm>
                  <a:off x="247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2" name="Line 44">
                  <a:extLst>
                    <a:ext uri="{FF2B5EF4-FFF2-40B4-BE49-F238E27FC236}">
                      <a16:creationId xmlns:a16="http://schemas.microsoft.com/office/drawing/2014/main" id="{A89C243A-7018-4161-A676-9BAC79859521}"/>
                    </a:ext>
                  </a:extLst>
                </p:cNvPr>
                <p:cNvSpPr>
                  <a:spLocks noChangeShapeType="1"/>
                </p:cNvSpPr>
                <p:nvPr/>
              </p:nvSpPr>
              <p:spPr bwMode="auto">
                <a:xfrm>
                  <a:off x="252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3" name="Line 45">
                  <a:extLst>
                    <a:ext uri="{FF2B5EF4-FFF2-40B4-BE49-F238E27FC236}">
                      <a16:creationId xmlns:a16="http://schemas.microsoft.com/office/drawing/2014/main" id="{A6A97532-5D29-4A8F-8152-A24CE77C9018}"/>
                    </a:ext>
                  </a:extLst>
                </p:cNvPr>
                <p:cNvSpPr>
                  <a:spLocks noChangeShapeType="1"/>
                </p:cNvSpPr>
                <p:nvPr/>
              </p:nvSpPr>
              <p:spPr bwMode="auto">
                <a:xfrm>
                  <a:off x="257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4" name="Line 46">
                  <a:extLst>
                    <a:ext uri="{FF2B5EF4-FFF2-40B4-BE49-F238E27FC236}">
                      <a16:creationId xmlns:a16="http://schemas.microsoft.com/office/drawing/2014/main" id="{4868E06D-3EB0-4611-8F0F-6AB8196ADE7C}"/>
                    </a:ext>
                  </a:extLst>
                </p:cNvPr>
                <p:cNvSpPr>
                  <a:spLocks noChangeShapeType="1"/>
                </p:cNvSpPr>
                <p:nvPr/>
              </p:nvSpPr>
              <p:spPr bwMode="auto">
                <a:xfrm>
                  <a:off x="262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5" name="Line 47">
                  <a:extLst>
                    <a:ext uri="{FF2B5EF4-FFF2-40B4-BE49-F238E27FC236}">
                      <a16:creationId xmlns:a16="http://schemas.microsoft.com/office/drawing/2014/main" id="{675A0AA4-32AC-4044-950B-88097974063B}"/>
                    </a:ext>
                  </a:extLst>
                </p:cNvPr>
                <p:cNvSpPr>
                  <a:spLocks noChangeShapeType="1"/>
                </p:cNvSpPr>
                <p:nvPr/>
              </p:nvSpPr>
              <p:spPr bwMode="auto">
                <a:xfrm>
                  <a:off x="266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6" name="Line 48">
                  <a:extLst>
                    <a:ext uri="{FF2B5EF4-FFF2-40B4-BE49-F238E27FC236}">
                      <a16:creationId xmlns:a16="http://schemas.microsoft.com/office/drawing/2014/main" id="{73BA0A18-60AC-4C13-8B3B-E4608C7C1EC6}"/>
                    </a:ext>
                  </a:extLst>
                </p:cNvPr>
                <p:cNvSpPr>
                  <a:spLocks noChangeShapeType="1"/>
                </p:cNvSpPr>
                <p:nvPr/>
              </p:nvSpPr>
              <p:spPr bwMode="auto">
                <a:xfrm>
                  <a:off x="271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7" name="Line 49">
                  <a:extLst>
                    <a:ext uri="{FF2B5EF4-FFF2-40B4-BE49-F238E27FC236}">
                      <a16:creationId xmlns:a16="http://schemas.microsoft.com/office/drawing/2014/main" id="{E5113B6F-AD74-4657-8767-9E68789CF5FC}"/>
                    </a:ext>
                  </a:extLst>
                </p:cNvPr>
                <p:cNvSpPr>
                  <a:spLocks noChangeShapeType="1"/>
                </p:cNvSpPr>
                <p:nvPr/>
              </p:nvSpPr>
              <p:spPr bwMode="auto">
                <a:xfrm>
                  <a:off x="276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8" name="Line 50">
                  <a:extLst>
                    <a:ext uri="{FF2B5EF4-FFF2-40B4-BE49-F238E27FC236}">
                      <a16:creationId xmlns:a16="http://schemas.microsoft.com/office/drawing/2014/main" id="{71094962-6F85-400B-BF50-4086DDCD5CB8}"/>
                    </a:ext>
                  </a:extLst>
                </p:cNvPr>
                <p:cNvSpPr>
                  <a:spLocks noChangeShapeType="1"/>
                </p:cNvSpPr>
                <p:nvPr/>
              </p:nvSpPr>
              <p:spPr bwMode="auto">
                <a:xfrm>
                  <a:off x="281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39" name="Line 51">
                  <a:extLst>
                    <a:ext uri="{FF2B5EF4-FFF2-40B4-BE49-F238E27FC236}">
                      <a16:creationId xmlns:a16="http://schemas.microsoft.com/office/drawing/2014/main" id="{6B25F907-05FE-43B1-B80B-DFD5FDC9F34D}"/>
                    </a:ext>
                  </a:extLst>
                </p:cNvPr>
                <p:cNvSpPr>
                  <a:spLocks noChangeShapeType="1"/>
                </p:cNvSpPr>
                <p:nvPr/>
              </p:nvSpPr>
              <p:spPr bwMode="auto">
                <a:xfrm>
                  <a:off x="286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0" name="Line 52">
                  <a:extLst>
                    <a:ext uri="{FF2B5EF4-FFF2-40B4-BE49-F238E27FC236}">
                      <a16:creationId xmlns:a16="http://schemas.microsoft.com/office/drawing/2014/main" id="{D3550805-B00E-4AE7-B8BC-29BEE09C44CE}"/>
                    </a:ext>
                  </a:extLst>
                </p:cNvPr>
                <p:cNvSpPr>
                  <a:spLocks noChangeShapeType="1"/>
                </p:cNvSpPr>
                <p:nvPr/>
              </p:nvSpPr>
              <p:spPr bwMode="auto">
                <a:xfrm>
                  <a:off x="290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1" name="Line 53">
                  <a:extLst>
                    <a:ext uri="{FF2B5EF4-FFF2-40B4-BE49-F238E27FC236}">
                      <a16:creationId xmlns:a16="http://schemas.microsoft.com/office/drawing/2014/main" id="{DDD3B28E-BC03-49A9-B4CF-5556627E9CEC}"/>
                    </a:ext>
                  </a:extLst>
                </p:cNvPr>
                <p:cNvSpPr>
                  <a:spLocks noChangeShapeType="1"/>
                </p:cNvSpPr>
                <p:nvPr/>
              </p:nvSpPr>
              <p:spPr bwMode="auto">
                <a:xfrm>
                  <a:off x="2956"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2" name="Line 54">
                  <a:extLst>
                    <a:ext uri="{FF2B5EF4-FFF2-40B4-BE49-F238E27FC236}">
                      <a16:creationId xmlns:a16="http://schemas.microsoft.com/office/drawing/2014/main" id="{473F2559-A4B4-4A86-B74F-88D206AE765C}"/>
                    </a:ext>
                  </a:extLst>
                </p:cNvPr>
                <p:cNvSpPr>
                  <a:spLocks noChangeShapeType="1"/>
                </p:cNvSpPr>
                <p:nvPr/>
              </p:nvSpPr>
              <p:spPr bwMode="auto">
                <a:xfrm>
                  <a:off x="300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3" name="Line 55">
                  <a:extLst>
                    <a:ext uri="{FF2B5EF4-FFF2-40B4-BE49-F238E27FC236}">
                      <a16:creationId xmlns:a16="http://schemas.microsoft.com/office/drawing/2014/main" id="{AF5BF2A7-A59A-4AAF-8C1E-BE4A22C88286}"/>
                    </a:ext>
                  </a:extLst>
                </p:cNvPr>
                <p:cNvSpPr>
                  <a:spLocks noChangeShapeType="1"/>
                </p:cNvSpPr>
                <p:nvPr/>
              </p:nvSpPr>
              <p:spPr bwMode="auto">
                <a:xfrm>
                  <a:off x="305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4" name="Line 56">
                  <a:extLst>
                    <a:ext uri="{FF2B5EF4-FFF2-40B4-BE49-F238E27FC236}">
                      <a16:creationId xmlns:a16="http://schemas.microsoft.com/office/drawing/2014/main" id="{90CF7960-CC4A-454D-B195-4EE824C3B16E}"/>
                    </a:ext>
                  </a:extLst>
                </p:cNvPr>
                <p:cNvSpPr>
                  <a:spLocks noChangeShapeType="1"/>
                </p:cNvSpPr>
                <p:nvPr/>
              </p:nvSpPr>
              <p:spPr bwMode="auto">
                <a:xfrm>
                  <a:off x="309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5" name="Line 57">
                  <a:extLst>
                    <a:ext uri="{FF2B5EF4-FFF2-40B4-BE49-F238E27FC236}">
                      <a16:creationId xmlns:a16="http://schemas.microsoft.com/office/drawing/2014/main" id="{FAC544B4-5916-443C-BBD1-E371F55233A7}"/>
                    </a:ext>
                  </a:extLst>
                </p:cNvPr>
                <p:cNvSpPr>
                  <a:spLocks noChangeShapeType="1"/>
                </p:cNvSpPr>
                <p:nvPr/>
              </p:nvSpPr>
              <p:spPr bwMode="auto">
                <a:xfrm>
                  <a:off x="3147"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6" name="Line 58">
                  <a:extLst>
                    <a:ext uri="{FF2B5EF4-FFF2-40B4-BE49-F238E27FC236}">
                      <a16:creationId xmlns:a16="http://schemas.microsoft.com/office/drawing/2014/main" id="{3B894F3B-4AC0-43A2-AEFB-12D0A43A19C1}"/>
                    </a:ext>
                  </a:extLst>
                </p:cNvPr>
                <p:cNvSpPr>
                  <a:spLocks noChangeShapeType="1"/>
                </p:cNvSpPr>
                <p:nvPr/>
              </p:nvSpPr>
              <p:spPr bwMode="auto">
                <a:xfrm>
                  <a:off x="319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7" name="Line 59">
                  <a:extLst>
                    <a:ext uri="{FF2B5EF4-FFF2-40B4-BE49-F238E27FC236}">
                      <a16:creationId xmlns:a16="http://schemas.microsoft.com/office/drawing/2014/main" id="{3536189F-8F8C-4BEE-B7ED-9F1F8D5A614C}"/>
                    </a:ext>
                  </a:extLst>
                </p:cNvPr>
                <p:cNvSpPr>
                  <a:spLocks noChangeShapeType="1"/>
                </p:cNvSpPr>
                <p:nvPr/>
              </p:nvSpPr>
              <p:spPr bwMode="auto">
                <a:xfrm>
                  <a:off x="324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8" name="Line 60">
                  <a:extLst>
                    <a:ext uri="{FF2B5EF4-FFF2-40B4-BE49-F238E27FC236}">
                      <a16:creationId xmlns:a16="http://schemas.microsoft.com/office/drawing/2014/main" id="{267B1058-052B-4481-959D-72389368CE64}"/>
                    </a:ext>
                  </a:extLst>
                </p:cNvPr>
                <p:cNvSpPr>
                  <a:spLocks noChangeShapeType="1"/>
                </p:cNvSpPr>
                <p:nvPr/>
              </p:nvSpPr>
              <p:spPr bwMode="auto">
                <a:xfrm>
                  <a:off x="329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49" name="Line 61">
                  <a:extLst>
                    <a:ext uri="{FF2B5EF4-FFF2-40B4-BE49-F238E27FC236}">
                      <a16:creationId xmlns:a16="http://schemas.microsoft.com/office/drawing/2014/main" id="{96B37AD7-F787-462B-89D0-43527E0C3F0D}"/>
                    </a:ext>
                  </a:extLst>
                </p:cNvPr>
                <p:cNvSpPr>
                  <a:spLocks noChangeShapeType="1"/>
                </p:cNvSpPr>
                <p:nvPr/>
              </p:nvSpPr>
              <p:spPr bwMode="auto">
                <a:xfrm>
                  <a:off x="3338"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0" name="Line 62">
                  <a:extLst>
                    <a:ext uri="{FF2B5EF4-FFF2-40B4-BE49-F238E27FC236}">
                      <a16:creationId xmlns:a16="http://schemas.microsoft.com/office/drawing/2014/main" id="{8F172995-52F2-4DEC-AEE0-DFD2BBAD4917}"/>
                    </a:ext>
                  </a:extLst>
                </p:cNvPr>
                <p:cNvSpPr>
                  <a:spLocks noChangeShapeType="1"/>
                </p:cNvSpPr>
                <p:nvPr/>
              </p:nvSpPr>
              <p:spPr bwMode="auto">
                <a:xfrm>
                  <a:off x="3385"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1" name="Line 63">
                  <a:extLst>
                    <a:ext uri="{FF2B5EF4-FFF2-40B4-BE49-F238E27FC236}">
                      <a16:creationId xmlns:a16="http://schemas.microsoft.com/office/drawing/2014/main" id="{32BAD570-72D5-4CDC-982A-462595AE9042}"/>
                    </a:ext>
                  </a:extLst>
                </p:cNvPr>
                <p:cNvSpPr>
                  <a:spLocks noChangeShapeType="1"/>
                </p:cNvSpPr>
                <p:nvPr/>
              </p:nvSpPr>
              <p:spPr bwMode="auto">
                <a:xfrm>
                  <a:off x="3433"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2" name="Line 64">
                  <a:extLst>
                    <a:ext uri="{FF2B5EF4-FFF2-40B4-BE49-F238E27FC236}">
                      <a16:creationId xmlns:a16="http://schemas.microsoft.com/office/drawing/2014/main" id="{E7AC294D-44AF-4731-8527-68A94CF4D02E}"/>
                    </a:ext>
                  </a:extLst>
                </p:cNvPr>
                <p:cNvSpPr>
                  <a:spLocks noChangeShapeType="1"/>
                </p:cNvSpPr>
                <p:nvPr/>
              </p:nvSpPr>
              <p:spPr bwMode="auto">
                <a:xfrm>
                  <a:off x="3481"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3" name="Line 65">
                  <a:extLst>
                    <a:ext uri="{FF2B5EF4-FFF2-40B4-BE49-F238E27FC236}">
                      <a16:creationId xmlns:a16="http://schemas.microsoft.com/office/drawing/2014/main" id="{9FB03A4B-893C-4F8B-B904-2FE0EC2C29C6}"/>
                    </a:ext>
                  </a:extLst>
                </p:cNvPr>
                <p:cNvSpPr>
                  <a:spLocks noChangeShapeType="1"/>
                </p:cNvSpPr>
                <p:nvPr/>
              </p:nvSpPr>
              <p:spPr bwMode="auto">
                <a:xfrm>
                  <a:off x="3529"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4" name="Line 66">
                  <a:extLst>
                    <a:ext uri="{FF2B5EF4-FFF2-40B4-BE49-F238E27FC236}">
                      <a16:creationId xmlns:a16="http://schemas.microsoft.com/office/drawing/2014/main" id="{8D854F93-B918-42A9-B72B-CBEABB3C9C5E}"/>
                    </a:ext>
                  </a:extLst>
                </p:cNvPr>
                <p:cNvSpPr>
                  <a:spLocks noChangeShapeType="1"/>
                </p:cNvSpPr>
                <p:nvPr/>
              </p:nvSpPr>
              <p:spPr bwMode="auto">
                <a:xfrm>
                  <a:off x="3577" y="285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5" name="Line 67">
                  <a:extLst>
                    <a:ext uri="{FF2B5EF4-FFF2-40B4-BE49-F238E27FC236}">
                      <a16:creationId xmlns:a16="http://schemas.microsoft.com/office/drawing/2014/main" id="{43CE4FD4-8CD5-4452-B158-60F3E1E4082B}"/>
                    </a:ext>
                  </a:extLst>
                </p:cNvPr>
                <p:cNvSpPr>
                  <a:spLocks noChangeShapeType="1"/>
                </p:cNvSpPr>
                <p:nvPr/>
              </p:nvSpPr>
              <p:spPr bwMode="auto">
                <a:xfrm>
                  <a:off x="3624"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6" name="Line 68">
                  <a:extLst>
                    <a:ext uri="{FF2B5EF4-FFF2-40B4-BE49-F238E27FC236}">
                      <a16:creationId xmlns:a16="http://schemas.microsoft.com/office/drawing/2014/main" id="{6F83BC39-0242-4061-A7E3-852BCC3B1946}"/>
                    </a:ext>
                  </a:extLst>
                </p:cNvPr>
                <p:cNvSpPr>
                  <a:spLocks noChangeShapeType="1"/>
                </p:cNvSpPr>
                <p:nvPr/>
              </p:nvSpPr>
              <p:spPr bwMode="auto">
                <a:xfrm>
                  <a:off x="3672"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7" name="Line 69">
                  <a:extLst>
                    <a:ext uri="{FF2B5EF4-FFF2-40B4-BE49-F238E27FC236}">
                      <a16:creationId xmlns:a16="http://schemas.microsoft.com/office/drawing/2014/main" id="{5EFC9C57-0FB2-41D4-9D34-9235340116F3}"/>
                    </a:ext>
                  </a:extLst>
                </p:cNvPr>
                <p:cNvSpPr>
                  <a:spLocks noChangeShapeType="1"/>
                </p:cNvSpPr>
                <p:nvPr/>
              </p:nvSpPr>
              <p:spPr bwMode="auto">
                <a:xfrm>
                  <a:off x="3720" y="285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8" name="Line 70">
                  <a:extLst>
                    <a:ext uri="{FF2B5EF4-FFF2-40B4-BE49-F238E27FC236}">
                      <a16:creationId xmlns:a16="http://schemas.microsoft.com/office/drawing/2014/main" id="{17084231-6B03-4FCC-B57F-E8F595417106}"/>
                    </a:ext>
                  </a:extLst>
                </p:cNvPr>
                <p:cNvSpPr>
                  <a:spLocks noChangeShapeType="1"/>
                </p:cNvSpPr>
                <p:nvPr/>
              </p:nvSpPr>
              <p:spPr bwMode="auto">
                <a:xfrm>
                  <a:off x="3768" y="2853"/>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59" name="Line 71">
                  <a:extLst>
                    <a:ext uri="{FF2B5EF4-FFF2-40B4-BE49-F238E27FC236}">
                      <a16:creationId xmlns:a16="http://schemas.microsoft.com/office/drawing/2014/main" id="{F706EF61-D92C-41F9-ADEA-E126D914A6D9}"/>
                    </a:ext>
                  </a:extLst>
                </p:cNvPr>
                <p:cNvSpPr>
                  <a:spLocks noChangeShapeType="1"/>
                </p:cNvSpPr>
                <p:nvPr/>
              </p:nvSpPr>
              <p:spPr bwMode="auto">
                <a:xfrm>
                  <a:off x="1619"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0" name="Line 72">
                  <a:extLst>
                    <a:ext uri="{FF2B5EF4-FFF2-40B4-BE49-F238E27FC236}">
                      <a16:creationId xmlns:a16="http://schemas.microsoft.com/office/drawing/2014/main" id="{57265DC5-1EFD-4893-8FFB-A7D946DA8332}"/>
                    </a:ext>
                  </a:extLst>
                </p:cNvPr>
                <p:cNvSpPr>
                  <a:spLocks noChangeShapeType="1"/>
                </p:cNvSpPr>
                <p:nvPr/>
              </p:nvSpPr>
              <p:spPr bwMode="auto">
                <a:xfrm>
                  <a:off x="166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1" name="Line 73">
                  <a:extLst>
                    <a:ext uri="{FF2B5EF4-FFF2-40B4-BE49-F238E27FC236}">
                      <a16:creationId xmlns:a16="http://schemas.microsoft.com/office/drawing/2014/main" id="{B2E28969-2607-4401-B084-4EDFB04F2643}"/>
                    </a:ext>
                  </a:extLst>
                </p:cNvPr>
                <p:cNvSpPr>
                  <a:spLocks noChangeShapeType="1"/>
                </p:cNvSpPr>
                <p:nvPr/>
              </p:nvSpPr>
              <p:spPr bwMode="auto">
                <a:xfrm>
                  <a:off x="171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2" name="Line 74">
                  <a:extLst>
                    <a:ext uri="{FF2B5EF4-FFF2-40B4-BE49-F238E27FC236}">
                      <a16:creationId xmlns:a16="http://schemas.microsoft.com/office/drawing/2014/main" id="{824E1B51-CAE5-404B-A4F3-7B48DB2F412E}"/>
                    </a:ext>
                  </a:extLst>
                </p:cNvPr>
                <p:cNvSpPr>
                  <a:spLocks noChangeShapeType="1"/>
                </p:cNvSpPr>
                <p:nvPr/>
              </p:nvSpPr>
              <p:spPr bwMode="auto">
                <a:xfrm>
                  <a:off x="176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3" name="Line 75">
                  <a:extLst>
                    <a:ext uri="{FF2B5EF4-FFF2-40B4-BE49-F238E27FC236}">
                      <a16:creationId xmlns:a16="http://schemas.microsoft.com/office/drawing/2014/main" id="{58463A20-4C51-465E-8A92-642A8CB7F4FE}"/>
                    </a:ext>
                  </a:extLst>
                </p:cNvPr>
                <p:cNvSpPr>
                  <a:spLocks noChangeShapeType="1"/>
                </p:cNvSpPr>
                <p:nvPr/>
              </p:nvSpPr>
              <p:spPr bwMode="auto">
                <a:xfrm>
                  <a:off x="1810"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4" name="Line 76">
                  <a:extLst>
                    <a:ext uri="{FF2B5EF4-FFF2-40B4-BE49-F238E27FC236}">
                      <a16:creationId xmlns:a16="http://schemas.microsoft.com/office/drawing/2014/main" id="{B319675D-39E5-412B-BAA4-AE244F98F118}"/>
                    </a:ext>
                  </a:extLst>
                </p:cNvPr>
                <p:cNvSpPr>
                  <a:spLocks noChangeShapeType="1"/>
                </p:cNvSpPr>
                <p:nvPr/>
              </p:nvSpPr>
              <p:spPr bwMode="auto">
                <a:xfrm>
                  <a:off x="185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5" name="Line 77">
                  <a:extLst>
                    <a:ext uri="{FF2B5EF4-FFF2-40B4-BE49-F238E27FC236}">
                      <a16:creationId xmlns:a16="http://schemas.microsoft.com/office/drawing/2014/main" id="{6C75D94C-04D3-4775-A950-EA41E1A7D2DF}"/>
                    </a:ext>
                  </a:extLst>
                </p:cNvPr>
                <p:cNvSpPr>
                  <a:spLocks noChangeShapeType="1"/>
                </p:cNvSpPr>
                <p:nvPr/>
              </p:nvSpPr>
              <p:spPr bwMode="auto">
                <a:xfrm>
                  <a:off x="190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6" name="Line 78">
                  <a:extLst>
                    <a:ext uri="{FF2B5EF4-FFF2-40B4-BE49-F238E27FC236}">
                      <a16:creationId xmlns:a16="http://schemas.microsoft.com/office/drawing/2014/main" id="{F942EA14-0FCD-4D59-B908-620E228DB95D}"/>
                    </a:ext>
                  </a:extLst>
                </p:cNvPr>
                <p:cNvSpPr>
                  <a:spLocks noChangeShapeType="1"/>
                </p:cNvSpPr>
                <p:nvPr/>
              </p:nvSpPr>
              <p:spPr bwMode="auto">
                <a:xfrm>
                  <a:off x="195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7" name="Line 79">
                  <a:extLst>
                    <a:ext uri="{FF2B5EF4-FFF2-40B4-BE49-F238E27FC236}">
                      <a16:creationId xmlns:a16="http://schemas.microsoft.com/office/drawing/2014/main" id="{5FA480FC-5E62-405F-8FDF-D8D7450613B9}"/>
                    </a:ext>
                  </a:extLst>
                </p:cNvPr>
                <p:cNvSpPr>
                  <a:spLocks noChangeShapeType="1"/>
                </p:cNvSpPr>
                <p:nvPr/>
              </p:nvSpPr>
              <p:spPr bwMode="auto">
                <a:xfrm>
                  <a:off x="200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8" name="Line 80">
                  <a:extLst>
                    <a:ext uri="{FF2B5EF4-FFF2-40B4-BE49-F238E27FC236}">
                      <a16:creationId xmlns:a16="http://schemas.microsoft.com/office/drawing/2014/main" id="{33B04761-F52B-43B5-B507-0B8F2CC0D2C3}"/>
                    </a:ext>
                  </a:extLst>
                </p:cNvPr>
                <p:cNvSpPr>
                  <a:spLocks noChangeShapeType="1"/>
                </p:cNvSpPr>
                <p:nvPr/>
              </p:nvSpPr>
              <p:spPr bwMode="auto">
                <a:xfrm>
                  <a:off x="204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69" name="Line 81">
                  <a:extLst>
                    <a:ext uri="{FF2B5EF4-FFF2-40B4-BE49-F238E27FC236}">
                      <a16:creationId xmlns:a16="http://schemas.microsoft.com/office/drawing/2014/main" id="{AE64464C-EE31-45BB-9FB5-17DD8FD8EE4C}"/>
                    </a:ext>
                  </a:extLst>
                </p:cNvPr>
                <p:cNvSpPr>
                  <a:spLocks noChangeShapeType="1"/>
                </p:cNvSpPr>
                <p:nvPr/>
              </p:nvSpPr>
              <p:spPr bwMode="auto">
                <a:xfrm>
                  <a:off x="209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0" name="Line 82">
                  <a:extLst>
                    <a:ext uri="{FF2B5EF4-FFF2-40B4-BE49-F238E27FC236}">
                      <a16:creationId xmlns:a16="http://schemas.microsoft.com/office/drawing/2014/main" id="{A1F14ED7-8EDC-4666-847C-E9A0CEAAF901}"/>
                    </a:ext>
                  </a:extLst>
                </p:cNvPr>
                <p:cNvSpPr>
                  <a:spLocks noChangeShapeType="1"/>
                </p:cNvSpPr>
                <p:nvPr/>
              </p:nvSpPr>
              <p:spPr bwMode="auto">
                <a:xfrm>
                  <a:off x="214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1" name="Line 83">
                  <a:extLst>
                    <a:ext uri="{FF2B5EF4-FFF2-40B4-BE49-F238E27FC236}">
                      <a16:creationId xmlns:a16="http://schemas.microsoft.com/office/drawing/2014/main" id="{FE9459F8-FE05-41C5-84F0-097B99AB7FEA}"/>
                    </a:ext>
                  </a:extLst>
                </p:cNvPr>
                <p:cNvSpPr>
                  <a:spLocks noChangeShapeType="1"/>
                </p:cNvSpPr>
                <p:nvPr/>
              </p:nvSpPr>
              <p:spPr bwMode="auto">
                <a:xfrm>
                  <a:off x="219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2" name="Line 84">
                  <a:extLst>
                    <a:ext uri="{FF2B5EF4-FFF2-40B4-BE49-F238E27FC236}">
                      <a16:creationId xmlns:a16="http://schemas.microsoft.com/office/drawing/2014/main" id="{B02AE765-5EB7-44C6-ADC0-1AFC97D2CAE2}"/>
                    </a:ext>
                  </a:extLst>
                </p:cNvPr>
                <p:cNvSpPr>
                  <a:spLocks noChangeShapeType="1"/>
                </p:cNvSpPr>
                <p:nvPr/>
              </p:nvSpPr>
              <p:spPr bwMode="auto">
                <a:xfrm>
                  <a:off x="223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3" name="Line 85">
                  <a:extLst>
                    <a:ext uri="{FF2B5EF4-FFF2-40B4-BE49-F238E27FC236}">
                      <a16:creationId xmlns:a16="http://schemas.microsoft.com/office/drawing/2014/main" id="{53F1927F-25AD-49C3-A728-489D33270CC3}"/>
                    </a:ext>
                  </a:extLst>
                </p:cNvPr>
                <p:cNvSpPr>
                  <a:spLocks noChangeShapeType="1"/>
                </p:cNvSpPr>
                <p:nvPr/>
              </p:nvSpPr>
              <p:spPr bwMode="auto">
                <a:xfrm>
                  <a:off x="228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4" name="Line 86">
                  <a:extLst>
                    <a:ext uri="{FF2B5EF4-FFF2-40B4-BE49-F238E27FC236}">
                      <a16:creationId xmlns:a16="http://schemas.microsoft.com/office/drawing/2014/main" id="{00452AB0-8CC8-4C82-AD0B-D1AEF4E4DE82}"/>
                    </a:ext>
                  </a:extLst>
                </p:cNvPr>
                <p:cNvSpPr>
                  <a:spLocks noChangeShapeType="1"/>
                </p:cNvSpPr>
                <p:nvPr/>
              </p:nvSpPr>
              <p:spPr bwMode="auto">
                <a:xfrm>
                  <a:off x="233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5" name="Line 87">
                  <a:extLst>
                    <a:ext uri="{FF2B5EF4-FFF2-40B4-BE49-F238E27FC236}">
                      <a16:creationId xmlns:a16="http://schemas.microsoft.com/office/drawing/2014/main" id="{0B6692B8-28EA-4C32-AB6B-ECDB8DC5118F}"/>
                    </a:ext>
                  </a:extLst>
                </p:cNvPr>
                <p:cNvSpPr>
                  <a:spLocks noChangeShapeType="1"/>
                </p:cNvSpPr>
                <p:nvPr/>
              </p:nvSpPr>
              <p:spPr bwMode="auto">
                <a:xfrm>
                  <a:off x="238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6" name="Line 88">
                  <a:extLst>
                    <a:ext uri="{FF2B5EF4-FFF2-40B4-BE49-F238E27FC236}">
                      <a16:creationId xmlns:a16="http://schemas.microsoft.com/office/drawing/2014/main" id="{43BEB1D1-26BE-4DF1-888C-3B4A1758C52A}"/>
                    </a:ext>
                  </a:extLst>
                </p:cNvPr>
                <p:cNvSpPr>
                  <a:spLocks noChangeShapeType="1"/>
                </p:cNvSpPr>
                <p:nvPr/>
              </p:nvSpPr>
              <p:spPr bwMode="auto">
                <a:xfrm>
                  <a:off x="243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7" name="Line 89">
                  <a:extLst>
                    <a:ext uri="{FF2B5EF4-FFF2-40B4-BE49-F238E27FC236}">
                      <a16:creationId xmlns:a16="http://schemas.microsoft.com/office/drawing/2014/main" id="{BC2ED11E-9A7F-4F36-958C-BDB6BF4C5010}"/>
                    </a:ext>
                  </a:extLst>
                </p:cNvPr>
                <p:cNvSpPr>
                  <a:spLocks noChangeShapeType="1"/>
                </p:cNvSpPr>
                <p:nvPr/>
              </p:nvSpPr>
              <p:spPr bwMode="auto">
                <a:xfrm>
                  <a:off x="247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8" name="Line 90">
                  <a:extLst>
                    <a:ext uri="{FF2B5EF4-FFF2-40B4-BE49-F238E27FC236}">
                      <a16:creationId xmlns:a16="http://schemas.microsoft.com/office/drawing/2014/main" id="{FAD032EF-2CBE-481A-BE6B-3B07A924F0C6}"/>
                    </a:ext>
                  </a:extLst>
                </p:cNvPr>
                <p:cNvSpPr>
                  <a:spLocks noChangeShapeType="1"/>
                </p:cNvSpPr>
                <p:nvPr/>
              </p:nvSpPr>
              <p:spPr bwMode="auto">
                <a:xfrm>
                  <a:off x="252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79" name="Line 91">
                  <a:extLst>
                    <a:ext uri="{FF2B5EF4-FFF2-40B4-BE49-F238E27FC236}">
                      <a16:creationId xmlns:a16="http://schemas.microsoft.com/office/drawing/2014/main" id="{87295F23-B720-4FEB-BC9C-2528D08959F9}"/>
                    </a:ext>
                  </a:extLst>
                </p:cNvPr>
                <p:cNvSpPr>
                  <a:spLocks noChangeShapeType="1"/>
                </p:cNvSpPr>
                <p:nvPr/>
              </p:nvSpPr>
              <p:spPr bwMode="auto">
                <a:xfrm>
                  <a:off x="257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0" name="Line 92">
                  <a:extLst>
                    <a:ext uri="{FF2B5EF4-FFF2-40B4-BE49-F238E27FC236}">
                      <a16:creationId xmlns:a16="http://schemas.microsoft.com/office/drawing/2014/main" id="{55024F13-E532-40DA-8AB1-82B66CC11FA4}"/>
                    </a:ext>
                  </a:extLst>
                </p:cNvPr>
                <p:cNvSpPr>
                  <a:spLocks noChangeShapeType="1"/>
                </p:cNvSpPr>
                <p:nvPr/>
              </p:nvSpPr>
              <p:spPr bwMode="auto">
                <a:xfrm>
                  <a:off x="262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1" name="Line 93">
                  <a:extLst>
                    <a:ext uri="{FF2B5EF4-FFF2-40B4-BE49-F238E27FC236}">
                      <a16:creationId xmlns:a16="http://schemas.microsoft.com/office/drawing/2014/main" id="{DFA21D7A-F900-4EC8-A5D3-D2C5B3984BD7}"/>
                    </a:ext>
                  </a:extLst>
                </p:cNvPr>
                <p:cNvSpPr>
                  <a:spLocks noChangeShapeType="1"/>
                </p:cNvSpPr>
                <p:nvPr/>
              </p:nvSpPr>
              <p:spPr bwMode="auto">
                <a:xfrm>
                  <a:off x="266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2" name="Line 94">
                  <a:extLst>
                    <a:ext uri="{FF2B5EF4-FFF2-40B4-BE49-F238E27FC236}">
                      <a16:creationId xmlns:a16="http://schemas.microsoft.com/office/drawing/2014/main" id="{08C43005-4DB7-4391-BBA9-1B965ACB76FC}"/>
                    </a:ext>
                  </a:extLst>
                </p:cNvPr>
                <p:cNvSpPr>
                  <a:spLocks noChangeShapeType="1"/>
                </p:cNvSpPr>
                <p:nvPr/>
              </p:nvSpPr>
              <p:spPr bwMode="auto">
                <a:xfrm>
                  <a:off x="271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3" name="Line 95">
                  <a:extLst>
                    <a:ext uri="{FF2B5EF4-FFF2-40B4-BE49-F238E27FC236}">
                      <a16:creationId xmlns:a16="http://schemas.microsoft.com/office/drawing/2014/main" id="{EFCE27B5-0155-4B14-BE7D-93A66C8AEC1D}"/>
                    </a:ext>
                  </a:extLst>
                </p:cNvPr>
                <p:cNvSpPr>
                  <a:spLocks noChangeShapeType="1"/>
                </p:cNvSpPr>
                <p:nvPr/>
              </p:nvSpPr>
              <p:spPr bwMode="auto">
                <a:xfrm>
                  <a:off x="276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4" name="Line 96">
                  <a:extLst>
                    <a:ext uri="{FF2B5EF4-FFF2-40B4-BE49-F238E27FC236}">
                      <a16:creationId xmlns:a16="http://schemas.microsoft.com/office/drawing/2014/main" id="{5D8ADF17-4991-4D11-B7B9-D06E4AB3D6C6}"/>
                    </a:ext>
                  </a:extLst>
                </p:cNvPr>
                <p:cNvSpPr>
                  <a:spLocks noChangeShapeType="1"/>
                </p:cNvSpPr>
                <p:nvPr/>
              </p:nvSpPr>
              <p:spPr bwMode="auto">
                <a:xfrm>
                  <a:off x="281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5" name="Line 97">
                  <a:extLst>
                    <a:ext uri="{FF2B5EF4-FFF2-40B4-BE49-F238E27FC236}">
                      <a16:creationId xmlns:a16="http://schemas.microsoft.com/office/drawing/2014/main" id="{C59F4767-032A-4A15-AE30-8E95DCF49FC0}"/>
                    </a:ext>
                  </a:extLst>
                </p:cNvPr>
                <p:cNvSpPr>
                  <a:spLocks noChangeShapeType="1"/>
                </p:cNvSpPr>
                <p:nvPr/>
              </p:nvSpPr>
              <p:spPr bwMode="auto">
                <a:xfrm>
                  <a:off x="286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6" name="Line 98">
                  <a:extLst>
                    <a:ext uri="{FF2B5EF4-FFF2-40B4-BE49-F238E27FC236}">
                      <a16:creationId xmlns:a16="http://schemas.microsoft.com/office/drawing/2014/main" id="{523498C2-98D3-4122-B074-FD02C15A1D47}"/>
                    </a:ext>
                  </a:extLst>
                </p:cNvPr>
                <p:cNvSpPr>
                  <a:spLocks noChangeShapeType="1"/>
                </p:cNvSpPr>
                <p:nvPr/>
              </p:nvSpPr>
              <p:spPr bwMode="auto">
                <a:xfrm>
                  <a:off x="290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7" name="Line 99">
                  <a:extLst>
                    <a:ext uri="{FF2B5EF4-FFF2-40B4-BE49-F238E27FC236}">
                      <a16:creationId xmlns:a16="http://schemas.microsoft.com/office/drawing/2014/main" id="{503903D2-E7F1-40B9-9FE8-CFCA4621EB34}"/>
                    </a:ext>
                  </a:extLst>
                </p:cNvPr>
                <p:cNvSpPr>
                  <a:spLocks noChangeShapeType="1"/>
                </p:cNvSpPr>
                <p:nvPr/>
              </p:nvSpPr>
              <p:spPr bwMode="auto">
                <a:xfrm>
                  <a:off x="2956"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8" name="Line 100">
                  <a:extLst>
                    <a:ext uri="{FF2B5EF4-FFF2-40B4-BE49-F238E27FC236}">
                      <a16:creationId xmlns:a16="http://schemas.microsoft.com/office/drawing/2014/main" id="{2EEF09C9-56AC-4387-ACF5-A9BE311C2B65}"/>
                    </a:ext>
                  </a:extLst>
                </p:cNvPr>
                <p:cNvSpPr>
                  <a:spLocks noChangeShapeType="1"/>
                </p:cNvSpPr>
                <p:nvPr/>
              </p:nvSpPr>
              <p:spPr bwMode="auto">
                <a:xfrm>
                  <a:off x="300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89" name="Line 101">
                  <a:extLst>
                    <a:ext uri="{FF2B5EF4-FFF2-40B4-BE49-F238E27FC236}">
                      <a16:creationId xmlns:a16="http://schemas.microsoft.com/office/drawing/2014/main" id="{6313D9C6-4DDC-4B11-BF7E-DDF8CA966DF2}"/>
                    </a:ext>
                  </a:extLst>
                </p:cNvPr>
                <p:cNvSpPr>
                  <a:spLocks noChangeShapeType="1"/>
                </p:cNvSpPr>
                <p:nvPr/>
              </p:nvSpPr>
              <p:spPr bwMode="auto">
                <a:xfrm>
                  <a:off x="305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0" name="Line 102">
                  <a:extLst>
                    <a:ext uri="{FF2B5EF4-FFF2-40B4-BE49-F238E27FC236}">
                      <a16:creationId xmlns:a16="http://schemas.microsoft.com/office/drawing/2014/main" id="{328D65F5-A703-4DB9-8183-A47ED189F613}"/>
                    </a:ext>
                  </a:extLst>
                </p:cNvPr>
                <p:cNvSpPr>
                  <a:spLocks noChangeShapeType="1"/>
                </p:cNvSpPr>
                <p:nvPr/>
              </p:nvSpPr>
              <p:spPr bwMode="auto">
                <a:xfrm>
                  <a:off x="309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1" name="Line 103">
                  <a:extLst>
                    <a:ext uri="{FF2B5EF4-FFF2-40B4-BE49-F238E27FC236}">
                      <a16:creationId xmlns:a16="http://schemas.microsoft.com/office/drawing/2014/main" id="{ABDC53D8-5D82-4FD3-818B-5E3DAEE0B665}"/>
                    </a:ext>
                  </a:extLst>
                </p:cNvPr>
                <p:cNvSpPr>
                  <a:spLocks noChangeShapeType="1"/>
                </p:cNvSpPr>
                <p:nvPr/>
              </p:nvSpPr>
              <p:spPr bwMode="auto">
                <a:xfrm>
                  <a:off x="3147"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2" name="Line 104">
                  <a:extLst>
                    <a:ext uri="{FF2B5EF4-FFF2-40B4-BE49-F238E27FC236}">
                      <a16:creationId xmlns:a16="http://schemas.microsoft.com/office/drawing/2014/main" id="{DA8D5DE7-057E-4CC5-8D8A-40D124166ED4}"/>
                    </a:ext>
                  </a:extLst>
                </p:cNvPr>
                <p:cNvSpPr>
                  <a:spLocks noChangeShapeType="1"/>
                </p:cNvSpPr>
                <p:nvPr/>
              </p:nvSpPr>
              <p:spPr bwMode="auto">
                <a:xfrm>
                  <a:off x="319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3" name="Line 105">
                  <a:extLst>
                    <a:ext uri="{FF2B5EF4-FFF2-40B4-BE49-F238E27FC236}">
                      <a16:creationId xmlns:a16="http://schemas.microsoft.com/office/drawing/2014/main" id="{2E601A1A-A5F9-467B-B118-ECE129F881F9}"/>
                    </a:ext>
                  </a:extLst>
                </p:cNvPr>
                <p:cNvSpPr>
                  <a:spLocks noChangeShapeType="1"/>
                </p:cNvSpPr>
                <p:nvPr/>
              </p:nvSpPr>
              <p:spPr bwMode="auto">
                <a:xfrm>
                  <a:off x="324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4" name="Line 106">
                  <a:extLst>
                    <a:ext uri="{FF2B5EF4-FFF2-40B4-BE49-F238E27FC236}">
                      <a16:creationId xmlns:a16="http://schemas.microsoft.com/office/drawing/2014/main" id="{2A6FB36D-3C0D-4576-A662-ED898904E5C0}"/>
                    </a:ext>
                  </a:extLst>
                </p:cNvPr>
                <p:cNvSpPr>
                  <a:spLocks noChangeShapeType="1"/>
                </p:cNvSpPr>
                <p:nvPr/>
              </p:nvSpPr>
              <p:spPr bwMode="auto">
                <a:xfrm>
                  <a:off x="329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5" name="Line 107">
                  <a:extLst>
                    <a:ext uri="{FF2B5EF4-FFF2-40B4-BE49-F238E27FC236}">
                      <a16:creationId xmlns:a16="http://schemas.microsoft.com/office/drawing/2014/main" id="{514561DA-2FA9-470B-95BD-B2B7429EABC9}"/>
                    </a:ext>
                  </a:extLst>
                </p:cNvPr>
                <p:cNvSpPr>
                  <a:spLocks noChangeShapeType="1"/>
                </p:cNvSpPr>
                <p:nvPr/>
              </p:nvSpPr>
              <p:spPr bwMode="auto">
                <a:xfrm>
                  <a:off x="3338"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6" name="Line 108">
                  <a:extLst>
                    <a:ext uri="{FF2B5EF4-FFF2-40B4-BE49-F238E27FC236}">
                      <a16:creationId xmlns:a16="http://schemas.microsoft.com/office/drawing/2014/main" id="{617F9646-6DD6-4C17-9789-4FD38B1FF9E3}"/>
                    </a:ext>
                  </a:extLst>
                </p:cNvPr>
                <p:cNvSpPr>
                  <a:spLocks noChangeShapeType="1"/>
                </p:cNvSpPr>
                <p:nvPr/>
              </p:nvSpPr>
              <p:spPr bwMode="auto">
                <a:xfrm>
                  <a:off x="3385"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7" name="Line 109">
                  <a:extLst>
                    <a:ext uri="{FF2B5EF4-FFF2-40B4-BE49-F238E27FC236}">
                      <a16:creationId xmlns:a16="http://schemas.microsoft.com/office/drawing/2014/main" id="{DD6C9069-8DA4-492C-9CB6-CED803F9995A}"/>
                    </a:ext>
                  </a:extLst>
                </p:cNvPr>
                <p:cNvSpPr>
                  <a:spLocks noChangeShapeType="1"/>
                </p:cNvSpPr>
                <p:nvPr/>
              </p:nvSpPr>
              <p:spPr bwMode="auto">
                <a:xfrm>
                  <a:off x="3433"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8" name="Line 110">
                  <a:extLst>
                    <a:ext uri="{FF2B5EF4-FFF2-40B4-BE49-F238E27FC236}">
                      <a16:creationId xmlns:a16="http://schemas.microsoft.com/office/drawing/2014/main" id="{7D7FF6B1-EDF7-4632-8E4F-F664482F9776}"/>
                    </a:ext>
                  </a:extLst>
                </p:cNvPr>
                <p:cNvSpPr>
                  <a:spLocks noChangeShapeType="1"/>
                </p:cNvSpPr>
                <p:nvPr/>
              </p:nvSpPr>
              <p:spPr bwMode="auto">
                <a:xfrm>
                  <a:off x="3481"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199" name="Line 111">
                  <a:extLst>
                    <a:ext uri="{FF2B5EF4-FFF2-40B4-BE49-F238E27FC236}">
                      <a16:creationId xmlns:a16="http://schemas.microsoft.com/office/drawing/2014/main" id="{D3B41D55-810D-4183-8953-CA7D4FA6C69B}"/>
                    </a:ext>
                  </a:extLst>
                </p:cNvPr>
                <p:cNvSpPr>
                  <a:spLocks noChangeShapeType="1"/>
                </p:cNvSpPr>
                <p:nvPr/>
              </p:nvSpPr>
              <p:spPr bwMode="auto">
                <a:xfrm>
                  <a:off x="3529"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0" name="Line 112">
                  <a:extLst>
                    <a:ext uri="{FF2B5EF4-FFF2-40B4-BE49-F238E27FC236}">
                      <a16:creationId xmlns:a16="http://schemas.microsoft.com/office/drawing/2014/main" id="{3DC9D4B4-59BE-4D35-83DC-0759E9D698D7}"/>
                    </a:ext>
                  </a:extLst>
                </p:cNvPr>
                <p:cNvSpPr>
                  <a:spLocks noChangeShapeType="1"/>
                </p:cNvSpPr>
                <p:nvPr/>
              </p:nvSpPr>
              <p:spPr bwMode="auto">
                <a:xfrm>
                  <a:off x="3577" y="2464"/>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1" name="Line 113">
                  <a:extLst>
                    <a:ext uri="{FF2B5EF4-FFF2-40B4-BE49-F238E27FC236}">
                      <a16:creationId xmlns:a16="http://schemas.microsoft.com/office/drawing/2014/main" id="{4F54F74A-F0DD-4B09-89A4-18022AF404C0}"/>
                    </a:ext>
                  </a:extLst>
                </p:cNvPr>
                <p:cNvSpPr>
                  <a:spLocks noChangeShapeType="1"/>
                </p:cNvSpPr>
                <p:nvPr/>
              </p:nvSpPr>
              <p:spPr bwMode="auto">
                <a:xfrm>
                  <a:off x="3624"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2" name="Line 114">
                  <a:extLst>
                    <a:ext uri="{FF2B5EF4-FFF2-40B4-BE49-F238E27FC236}">
                      <a16:creationId xmlns:a16="http://schemas.microsoft.com/office/drawing/2014/main" id="{4608D64E-E1DE-4244-88D0-C2106FD863FF}"/>
                    </a:ext>
                  </a:extLst>
                </p:cNvPr>
                <p:cNvSpPr>
                  <a:spLocks noChangeShapeType="1"/>
                </p:cNvSpPr>
                <p:nvPr/>
              </p:nvSpPr>
              <p:spPr bwMode="auto">
                <a:xfrm>
                  <a:off x="3672"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3" name="Line 115">
                  <a:extLst>
                    <a:ext uri="{FF2B5EF4-FFF2-40B4-BE49-F238E27FC236}">
                      <a16:creationId xmlns:a16="http://schemas.microsoft.com/office/drawing/2014/main" id="{7BA17C74-73B7-4058-988A-EC9C2A8AE8EB}"/>
                    </a:ext>
                  </a:extLst>
                </p:cNvPr>
                <p:cNvSpPr>
                  <a:spLocks noChangeShapeType="1"/>
                </p:cNvSpPr>
                <p:nvPr/>
              </p:nvSpPr>
              <p:spPr bwMode="auto">
                <a:xfrm>
                  <a:off x="3720" y="24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4" name="Line 116">
                  <a:extLst>
                    <a:ext uri="{FF2B5EF4-FFF2-40B4-BE49-F238E27FC236}">
                      <a16:creationId xmlns:a16="http://schemas.microsoft.com/office/drawing/2014/main" id="{8AA7E60D-986A-41C8-AB28-7C038A32AD11}"/>
                    </a:ext>
                  </a:extLst>
                </p:cNvPr>
                <p:cNvSpPr>
                  <a:spLocks noChangeShapeType="1"/>
                </p:cNvSpPr>
                <p:nvPr/>
              </p:nvSpPr>
              <p:spPr bwMode="auto">
                <a:xfrm>
                  <a:off x="3768" y="2464"/>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5" name="Line 117">
                  <a:extLst>
                    <a:ext uri="{FF2B5EF4-FFF2-40B4-BE49-F238E27FC236}">
                      <a16:creationId xmlns:a16="http://schemas.microsoft.com/office/drawing/2014/main" id="{F106F913-41D1-4976-85FC-9235DDC206E3}"/>
                    </a:ext>
                  </a:extLst>
                </p:cNvPr>
                <p:cNvSpPr>
                  <a:spLocks noChangeShapeType="1"/>
                </p:cNvSpPr>
                <p:nvPr/>
              </p:nvSpPr>
              <p:spPr bwMode="auto">
                <a:xfrm>
                  <a:off x="1619"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6" name="Line 118">
                  <a:extLst>
                    <a:ext uri="{FF2B5EF4-FFF2-40B4-BE49-F238E27FC236}">
                      <a16:creationId xmlns:a16="http://schemas.microsoft.com/office/drawing/2014/main" id="{B76420AB-89F3-4AF1-9A5B-E48D353B553A}"/>
                    </a:ext>
                  </a:extLst>
                </p:cNvPr>
                <p:cNvSpPr>
                  <a:spLocks noChangeShapeType="1"/>
                </p:cNvSpPr>
                <p:nvPr/>
              </p:nvSpPr>
              <p:spPr bwMode="auto">
                <a:xfrm>
                  <a:off x="166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7" name="Line 119">
                  <a:extLst>
                    <a:ext uri="{FF2B5EF4-FFF2-40B4-BE49-F238E27FC236}">
                      <a16:creationId xmlns:a16="http://schemas.microsoft.com/office/drawing/2014/main" id="{317DB3A4-392A-4626-A5A2-5B50D2F6B035}"/>
                    </a:ext>
                  </a:extLst>
                </p:cNvPr>
                <p:cNvSpPr>
                  <a:spLocks noChangeShapeType="1"/>
                </p:cNvSpPr>
                <p:nvPr/>
              </p:nvSpPr>
              <p:spPr bwMode="auto">
                <a:xfrm>
                  <a:off x="171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8" name="Line 120">
                  <a:extLst>
                    <a:ext uri="{FF2B5EF4-FFF2-40B4-BE49-F238E27FC236}">
                      <a16:creationId xmlns:a16="http://schemas.microsoft.com/office/drawing/2014/main" id="{32A6F6B5-6CC4-484B-A1F3-1B00BAF00692}"/>
                    </a:ext>
                  </a:extLst>
                </p:cNvPr>
                <p:cNvSpPr>
                  <a:spLocks noChangeShapeType="1"/>
                </p:cNvSpPr>
                <p:nvPr/>
              </p:nvSpPr>
              <p:spPr bwMode="auto">
                <a:xfrm>
                  <a:off x="176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09" name="Line 121">
                  <a:extLst>
                    <a:ext uri="{FF2B5EF4-FFF2-40B4-BE49-F238E27FC236}">
                      <a16:creationId xmlns:a16="http://schemas.microsoft.com/office/drawing/2014/main" id="{1029E75F-D70F-4848-8F6D-06720A54958F}"/>
                    </a:ext>
                  </a:extLst>
                </p:cNvPr>
                <p:cNvSpPr>
                  <a:spLocks noChangeShapeType="1"/>
                </p:cNvSpPr>
                <p:nvPr/>
              </p:nvSpPr>
              <p:spPr bwMode="auto">
                <a:xfrm>
                  <a:off x="1810"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0" name="Line 122">
                  <a:extLst>
                    <a:ext uri="{FF2B5EF4-FFF2-40B4-BE49-F238E27FC236}">
                      <a16:creationId xmlns:a16="http://schemas.microsoft.com/office/drawing/2014/main" id="{021F82BB-337F-4BF8-BE6B-88BB51230A60}"/>
                    </a:ext>
                  </a:extLst>
                </p:cNvPr>
                <p:cNvSpPr>
                  <a:spLocks noChangeShapeType="1"/>
                </p:cNvSpPr>
                <p:nvPr/>
              </p:nvSpPr>
              <p:spPr bwMode="auto">
                <a:xfrm>
                  <a:off x="185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1" name="Line 123">
                  <a:extLst>
                    <a:ext uri="{FF2B5EF4-FFF2-40B4-BE49-F238E27FC236}">
                      <a16:creationId xmlns:a16="http://schemas.microsoft.com/office/drawing/2014/main" id="{A8746268-BC24-4F47-A0F6-35BB70D0F46B}"/>
                    </a:ext>
                  </a:extLst>
                </p:cNvPr>
                <p:cNvSpPr>
                  <a:spLocks noChangeShapeType="1"/>
                </p:cNvSpPr>
                <p:nvPr/>
              </p:nvSpPr>
              <p:spPr bwMode="auto">
                <a:xfrm>
                  <a:off x="190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2" name="Line 124">
                  <a:extLst>
                    <a:ext uri="{FF2B5EF4-FFF2-40B4-BE49-F238E27FC236}">
                      <a16:creationId xmlns:a16="http://schemas.microsoft.com/office/drawing/2014/main" id="{564647F1-E183-414A-9B2D-DF3A0227897E}"/>
                    </a:ext>
                  </a:extLst>
                </p:cNvPr>
                <p:cNvSpPr>
                  <a:spLocks noChangeShapeType="1"/>
                </p:cNvSpPr>
                <p:nvPr/>
              </p:nvSpPr>
              <p:spPr bwMode="auto">
                <a:xfrm>
                  <a:off x="195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3" name="Line 125">
                  <a:extLst>
                    <a:ext uri="{FF2B5EF4-FFF2-40B4-BE49-F238E27FC236}">
                      <a16:creationId xmlns:a16="http://schemas.microsoft.com/office/drawing/2014/main" id="{6855D496-C092-4777-9AF1-B0D045CD40A2}"/>
                    </a:ext>
                  </a:extLst>
                </p:cNvPr>
                <p:cNvSpPr>
                  <a:spLocks noChangeShapeType="1"/>
                </p:cNvSpPr>
                <p:nvPr/>
              </p:nvSpPr>
              <p:spPr bwMode="auto">
                <a:xfrm>
                  <a:off x="200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4" name="Line 126">
                  <a:extLst>
                    <a:ext uri="{FF2B5EF4-FFF2-40B4-BE49-F238E27FC236}">
                      <a16:creationId xmlns:a16="http://schemas.microsoft.com/office/drawing/2014/main" id="{B55BA7BC-449B-4929-9027-76494CD91D00}"/>
                    </a:ext>
                  </a:extLst>
                </p:cNvPr>
                <p:cNvSpPr>
                  <a:spLocks noChangeShapeType="1"/>
                </p:cNvSpPr>
                <p:nvPr/>
              </p:nvSpPr>
              <p:spPr bwMode="auto">
                <a:xfrm>
                  <a:off x="204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5" name="Line 127">
                  <a:extLst>
                    <a:ext uri="{FF2B5EF4-FFF2-40B4-BE49-F238E27FC236}">
                      <a16:creationId xmlns:a16="http://schemas.microsoft.com/office/drawing/2014/main" id="{81D0B0C0-F783-4C8E-B32F-7658E992196F}"/>
                    </a:ext>
                  </a:extLst>
                </p:cNvPr>
                <p:cNvSpPr>
                  <a:spLocks noChangeShapeType="1"/>
                </p:cNvSpPr>
                <p:nvPr/>
              </p:nvSpPr>
              <p:spPr bwMode="auto">
                <a:xfrm>
                  <a:off x="209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6" name="Line 128">
                  <a:extLst>
                    <a:ext uri="{FF2B5EF4-FFF2-40B4-BE49-F238E27FC236}">
                      <a16:creationId xmlns:a16="http://schemas.microsoft.com/office/drawing/2014/main" id="{4E0D9588-705C-4B8F-A5DC-5FEE0190901E}"/>
                    </a:ext>
                  </a:extLst>
                </p:cNvPr>
                <p:cNvSpPr>
                  <a:spLocks noChangeShapeType="1"/>
                </p:cNvSpPr>
                <p:nvPr/>
              </p:nvSpPr>
              <p:spPr bwMode="auto">
                <a:xfrm>
                  <a:off x="214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7" name="Line 129">
                  <a:extLst>
                    <a:ext uri="{FF2B5EF4-FFF2-40B4-BE49-F238E27FC236}">
                      <a16:creationId xmlns:a16="http://schemas.microsoft.com/office/drawing/2014/main" id="{5774729A-7227-4394-BC67-150CBF8365EA}"/>
                    </a:ext>
                  </a:extLst>
                </p:cNvPr>
                <p:cNvSpPr>
                  <a:spLocks noChangeShapeType="1"/>
                </p:cNvSpPr>
                <p:nvPr/>
              </p:nvSpPr>
              <p:spPr bwMode="auto">
                <a:xfrm>
                  <a:off x="219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8" name="Line 130">
                  <a:extLst>
                    <a:ext uri="{FF2B5EF4-FFF2-40B4-BE49-F238E27FC236}">
                      <a16:creationId xmlns:a16="http://schemas.microsoft.com/office/drawing/2014/main" id="{7EDF9F88-8A45-494D-A76A-9A27219D5340}"/>
                    </a:ext>
                  </a:extLst>
                </p:cNvPr>
                <p:cNvSpPr>
                  <a:spLocks noChangeShapeType="1"/>
                </p:cNvSpPr>
                <p:nvPr/>
              </p:nvSpPr>
              <p:spPr bwMode="auto">
                <a:xfrm>
                  <a:off x="223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19" name="Line 131">
                  <a:extLst>
                    <a:ext uri="{FF2B5EF4-FFF2-40B4-BE49-F238E27FC236}">
                      <a16:creationId xmlns:a16="http://schemas.microsoft.com/office/drawing/2014/main" id="{DCB83F25-6A78-4FD8-AB0D-70469E593702}"/>
                    </a:ext>
                  </a:extLst>
                </p:cNvPr>
                <p:cNvSpPr>
                  <a:spLocks noChangeShapeType="1"/>
                </p:cNvSpPr>
                <p:nvPr/>
              </p:nvSpPr>
              <p:spPr bwMode="auto">
                <a:xfrm>
                  <a:off x="228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0" name="Line 132">
                  <a:extLst>
                    <a:ext uri="{FF2B5EF4-FFF2-40B4-BE49-F238E27FC236}">
                      <a16:creationId xmlns:a16="http://schemas.microsoft.com/office/drawing/2014/main" id="{E083804F-A6D9-443F-BA22-A2707B20B007}"/>
                    </a:ext>
                  </a:extLst>
                </p:cNvPr>
                <p:cNvSpPr>
                  <a:spLocks noChangeShapeType="1"/>
                </p:cNvSpPr>
                <p:nvPr/>
              </p:nvSpPr>
              <p:spPr bwMode="auto">
                <a:xfrm>
                  <a:off x="233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1" name="Line 133">
                  <a:extLst>
                    <a:ext uri="{FF2B5EF4-FFF2-40B4-BE49-F238E27FC236}">
                      <a16:creationId xmlns:a16="http://schemas.microsoft.com/office/drawing/2014/main" id="{911E20C0-E51E-4647-B819-EFCBDD30EB59}"/>
                    </a:ext>
                  </a:extLst>
                </p:cNvPr>
                <p:cNvSpPr>
                  <a:spLocks noChangeShapeType="1"/>
                </p:cNvSpPr>
                <p:nvPr/>
              </p:nvSpPr>
              <p:spPr bwMode="auto">
                <a:xfrm>
                  <a:off x="238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2" name="Line 134">
                  <a:extLst>
                    <a:ext uri="{FF2B5EF4-FFF2-40B4-BE49-F238E27FC236}">
                      <a16:creationId xmlns:a16="http://schemas.microsoft.com/office/drawing/2014/main" id="{250CC98A-C6BF-4CEE-A60B-6BFD66BDAF8B}"/>
                    </a:ext>
                  </a:extLst>
                </p:cNvPr>
                <p:cNvSpPr>
                  <a:spLocks noChangeShapeType="1"/>
                </p:cNvSpPr>
                <p:nvPr/>
              </p:nvSpPr>
              <p:spPr bwMode="auto">
                <a:xfrm>
                  <a:off x="243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3" name="Line 135">
                  <a:extLst>
                    <a:ext uri="{FF2B5EF4-FFF2-40B4-BE49-F238E27FC236}">
                      <a16:creationId xmlns:a16="http://schemas.microsoft.com/office/drawing/2014/main" id="{8F338595-702D-43C0-AA2A-F164A4EEAAA9}"/>
                    </a:ext>
                  </a:extLst>
                </p:cNvPr>
                <p:cNvSpPr>
                  <a:spLocks noChangeShapeType="1"/>
                </p:cNvSpPr>
                <p:nvPr/>
              </p:nvSpPr>
              <p:spPr bwMode="auto">
                <a:xfrm>
                  <a:off x="247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4" name="Line 136">
                  <a:extLst>
                    <a:ext uri="{FF2B5EF4-FFF2-40B4-BE49-F238E27FC236}">
                      <a16:creationId xmlns:a16="http://schemas.microsoft.com/office/drawing/2014/main" id="{55672612-1441-4756-BE2C-555613C9BAB3}"/>
                    </a:ext>
                  </a:extLst>
                </p:cNvPr>
                <p:cNvSpPr>
                  <a:spLocks noChangeShapeType="1"/>
                </p:cNvSpPr>
                <p:nvPr/>
              </p:nvSpPr>
              <p:spPr bwMode="auto">
                <a:xfrm>
                  <a:off x="252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5" name="Line 137">
                  <a:extLst>
                    <a:ext uri="{FF2B5EF4-FFF2-40B4-BE49-F238E27FC236}">
                      <a16:creationId xmlns:a16="http://schemas.microsoft.com/office/drawing/2014/main" id="{6834176F-728E-490E-B1FF-C09D1EA592C4}"/>
                    </a:ext>
                  </a:extLst>
                </p:cNvPr>
                <p:cNvSpPr>
                  <a:spLocks noChangeShapeType="1"/>
                </p:cNvSpPr>
                <p:nvPr/>
              </p:nvSpPr>
              <p:spPr bwMode="auto">
                <a:xfrm>
                  <a:off x="257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6" name="Line 138">
                  <a:extLst>
                    <a:ext uri="{FF2B5EF4-FFF2-40B4-BE49-F238E27FC236}">
                      <a16:creationId xmlns:a16="http://schemas.microsoft.com/office/drawing/2014/main" id="{DD8130DA-0511-43CB-B7B4-E5CBC04852B6}"/>
                    </a:ext>
                  </a:extLst>
                </p:cNvPr>
                <p:cNvSpPr>
                  <a:spLocks noChangeShapeType="1"/>
                </p:cNvSpPr>
                <p:nvPr/>
              </p:nvSpPr>
              <p:spPr bwMode="auto">
                <a:xfrm>
                  <a:off x="262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7" name="Line 139">
                  <a:extLst>
                    <a:ext uri="{FF2B5EF4-FFF2-40B4-BE49-F238E27FC236}">
                      <a16:creationId xmlns:a16="http://schemas.microsoft.com/office/drawing/2014/main" id="{4B904482-89F2-4679-850D-E911B1CF9CA4}"/>
                    </a:ext>
                  </a:extLst>
                </p:cNvPr>
                <p:cNvSpPr>
                  <a:spLocks noChangeShapeType="1"/>
                </p:cNvSpPr>
                <p:nvPr/>
              </p:nvSpPr>
              <p:spPr bwMode="auto">
                <a:xfrm>
                  <a:off x="266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8" name="Line 140">
                  <a:extLst>
                    <a:ext uri="{FF2B5EF4-FFF2-40B4-BE49-F238E27FC236}">
                      <a16:creationId xmlns:a16="http://schemas.microsoft.com/office/drawing/2014/main" id="{0F57ADD2-60AD-439C-8C4C-5EF2857A994C}"/>
                    </a:ext>
                  </a:extLst>
                </p:cNvPr>
                <p:cNvSpPr>
                  <a:spLocks noChangeShapeType="1"/>
                </p:cNvSpPr>
                <p:nvPr/>
              </p:nvSpPr>
              <p:spPr bwMode="auto">
                <a:xfrm>
                  <a:off x="271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29" name="Line 141">
                  <a:extLst>
                    <a:ext uri="{FF2B5EF4-FFF2-40B4-BE49-F238E27FC236}">
                      <a16:creationId xmlns:a16="http://schemas.microsoft.com/office/drawing/2014/main" id="{6DFDAE4A-75EE-4765-9001-DF1F84A95E8B}"/>
                    </a:ext>
                  </a:extLst>
                </p:cNvPr>
                <p:cNvSpPr>
                  <a:spLocks noChangeShapeType="1"/>
                </p:cNvSpPr>
                <p:nvPr/>
              </p:nvSpPr>
              <p:spPr bwMode="auto">
                <a:xfrm>
                  <a:off x="276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0" name="Line 142">
                  <a:extLst>
                    <a:ext uri="{FF2B5EF4-FFF2-40B4-BE49-F238E27FC236}">
                      <a16:creationId xmlns:a16="http://schemas.microsoft.com/office/drawing/2014/main" id="{65D28CDF-240B-4CBA-B5A7-F070DE186BB3}"/>
                    </a:ext>
                  </a:extLst>
                </p:cNvPr>
                <p:cNvSpPr>
                  <a:spLocks noChangeShapeType="1"/>
                </p:cNvSpPr>
                <p:nvPr/>
              </p:nvSpPr>
              <p:spPr bwMode="auto">
                <a:xfrm>
                  <a:off x="281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1" name="Line 143">
                  <a:extLst>
                    <a:ext uri="{FF2B5EF4-FFF2-40B4-BE49-F238E27FC236}">
                      <a16:creationId xmlns:a16="http://schemas.microsoft.com/office/drawing/2014/main" id="{24E34FF9-9DD8-4225-A2C9-0F9410F8D604}"/>
                    </a:ext>
                  </a:extLst>
                </p:cNvPr>
                <p:cNvSpPr>
                  <a:spLocks noChangeShapeType="1"/>
                </p:cNvSpPr>
                <p:nvPr/>
              </p:nvSpPr>
              <p:spPr bwMode="auto">
                <a:xfrm>
                  <a:off x="286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2" name="Line 144">
                  <a:extLst>
                    <a:ext uri="{FF2B5EF4-FFF2-40B4-BE49-F238E27FC236}">
                      <a16:creationId xmlns:a16="http://schemas.microsoft.com/office/drawing/2014/main" id="{27318E30-1315-4B26-8B1D-9B0A7033C71D}"/>
                    </a:ext>
                  </a:extLst>
                </p:cNvPr>
                <p:cNvSpPr>
                  <a:spLocks noChangeShapeType="1"/>
                </p:cNvSpPr>
                <p:nvPr/>
              </p:nvSpPr>
              <p:spPr bwMode="auto">
                <a:xfrm>
                  <a:off x="290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3" name="Line 145">
                  <a:extLst>
                    <a:ext uri="{FF2B5EF4-FFF2-40B4-BE49-F238E27FC236}">
                      <a16:creationId xmlns:a16="http://schemas.microsoft.com/office/drawing/2014/main" id="{41EE35E3-5B2F-4D9C-BAF3-20DF33D9C5B8}"/>
                    </a:ext>
                  </a:extLst>
                </p:cNvPr>
                <p:cNvSpPr>
                  <a:spLocks noChangeShapeType="1"/>
                </p:cNvSpPr>
                <p:nvPr/>
              </p:nvSpPr>
              <p:spPr bwMode="auto">
                <a:xfrm>
                  <a:off x="2956"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4" name="Line 146">
                  <a:extLst>
                    <a:ext uri="{FF2B5EF4-FFF2-40B4-BE49-F238E27FC236}">
                      <a16:creationId xmlns:a16="http://schemas.microsoft.com/office/drawing/2014/main" id="{BFEC86F0-0FED-46C7-8779-F5637AE7CC91}"/>
                    </a:ext>
                  </a:extLst>
                </p:cNvPr>
                <p:cNvSpPr>
                  <a:spLocks noChangeShapeType="1"/>
                </p:cNvSpPr>
                <p:nvPr/>
              </p:nvSpPr>
              <p:spPr bwMode="auto">
                <a:xfrm>
                  <a:off x="300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5" name="Line 147">
                  <a:extLst>
                    <a:ext uri="{FF2B5EF4-FFF2-40B4-BE49-F238E27FC236}">
                      <a16:creationId xmlns:a16="http://schemas.microsoft.com/office/drawing/2014/main" id="{5768C265-E6A1-4EED-9F4A-F51DC90C5BAA}"/>
                    </a:ext>
                  </a:extLst>
                </p:cNvPr>
                <p:cNvSpPr>
                  <a:spLocks noChangeShapeType="1"/>
                </p:cNvSpPr>
                <p:nvPr/>
              </p:nvSpPr>
              <p:spPr bwMode="auto">
                <a:xfrm>
                  <a:off x="305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6" name="Line 148">
                  <a:extLst>
                    <a:ext uri="{FF2B5EF4-FFF2-40B4-BE49-F238E27FC236}">
                      <a16:creationId xmlns:a16="http://schemas.microsoft.com/office/drawing/2014/main" id="{51B11BA5-3337-4A35-9B55-DBC2D544AF9C}"/>
                    </a:ext>
                  </a:extLst>
                </p:cNvPr>
                <p:cNvSpPr>
                  <a:spLocks noChangeShapeType="1"/>
                </p:cNvSpPr>
                <p:nvPr/>
              </p:nvSpPr>
              <p:spPr bwMode="auto">
                <a:xfrm>
                  <a:off x="309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7" name="Line 149">
                  <a:extLst>
                    <a:ext uri="{FF2B5EF4-FFF2-40B4-BE49-F238E27FC236}">
                      <a16:creationId xmlns:a16="http://schemas.microsoft.com/office/drawing/2014/main" id="{45F31B3B-55F0-42AF-88F6-9014847D17D1}"/>
                    </a:ext>
                  </a:extLst>
                </p:cNvPr>
                <p:cNvSpPr>
                  <a:spLocks noChangeShapeType="1"/>
                </p:cNvSpPr>
                <p:nvPr/>
              </p:nvSpPr>
              <p:spPr bwMode="auto">
                <a:xfrm>
                  <a:off x="3147"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8" name="Line 150">
                  <a:extLst>
                    <a:ext uri="{FF2B5EF4-FFF2-40B4-BE49-F238E27FC236}">
                      <a16:creationId xmlns:a16="http://schemas.microsoft.com/office/drawing/2014/main" id="{E76AEFC6-AB0B-45F5-9B04-5BA5C75231F7}"/>
                    </a:ext>
                  </a:extLst>
                </p:cNvPr>
                <p:cNvSpPr>
                  <a:spLocks noChangeShapeType="1"/>
                </p:cNvSpPr>
                <p:nvPr/>
              </p:nvSpPr>
              <p:spPr bwMode="auto">
                <a:xfrm>
                  <a:off x="319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39" name="Line 151">
                  <a:extLst>
                    <a:ext uri="{FF2B5EF4-FFF2-40B4-BE49-F238E27FC236}">
                      <a16:creationId xmlns:a16="http://schemas.microsoft.com/office/drawing/2014/main" id="{C5D80378-AC0F-499E-A164-5E8D76666076}"/>
                    </a:ext>
                  </a:extLst>
                </p:cNvPr>
                <p:cNvSpPr>
                  <a:spLocks noChangeShapeType="1"/>
                </p:cNvSpPr>
                <p:nvPr/>
              </p:nvSpPr>
              <p:spPr bwMode="auto">
                <a:xfrm>
                  <a:off x="324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0" name="Line 152">
                  <a:extLst>
                    <a:ext uri="{FF2B5EF4-FFF2-40B4-BE49-F238E27FC236}">
                      <a16:creationId xmlns:a16="http://schemas.microsoft.com/office/drawing/2014/main" id="{C66B7172-0CE1-433F-A38F-64C26A509C2F}"/>
                    </a:ext>
                  </a:extLst>
                </p:cNvPr>
                <p:cNvSpPr>
                  <a:spLocks noChangeShapeType="1"/>
                </p:cNvSpPr>
                <p:nvPr/>
              </p:nvSpPr>
              <p:spPr bwMode="auto">
                <a:xfrm>
                  <a:off x="329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1" name="Line 153">
                  <a:extLst>
                    <a:ext uri="{FF2B5EF4-FFF2-40B4-BE49-F238E27FC236}">
                      <a16:creationId xmlns:a16="http://schemas.microsoft.com/office/drawing/2014/main" id="{0F772B93-7D69-40D5-AA9E-D01065FC881A}"/>
                    </a:ext>
                  </a:extLst>
                </p:cNvPr>
                <p:cNvSpPr>
                  <a:spLocks noChangeShapeType="1"/>
                </p:cNvSpPr>
                <p:nvPr/>
              </p:nvSpPr>
              <p:spPr bwMode="auto">
                <a:xfrm>
                  <a:off x="3338"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2" name="Line 154">
                  <a:extLst>
                    <a:ext uri="{FF2B5EF4-FFF2-40B4-BE49-F238E27FC236}">
                      <a16:creationId xmlns:a16="http://schemas.microsoft.com/office/drawing/2014/main" id="{328BF5D3-9F98-4C98-94A7-95D9DED27D26}"/>
                    </a:ext>
                  </a:extLst>
                </p:cNvPr>
                <p:cNvSpPr>
                  <a:spLocks noChangeShapeType="1"/>
                </p:cNvSpPr>
                <p:nvPr/>
              </p:nvSpPr>
              <p:spPr bwMode="auto">
                <a:xfrm>
                  <a:off x="3385"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3" name="Line 155">
                  <a:extLst>
                    <a:ext uri="{FF2B5EF4-FFF2-40B4-BE49-F238E27FC236}">
                      <a16:creationId xmlns:a16="http://schemas.microsoft.com/office/drawing/2014/main" id="{65FAD865-0813-4FAB-8444-8F8013413FC0}"/>
                    </a:ext>
                  </a:extLst>
                </p:cNvPr>
                <p:cNvSpPr>
                  <a:spLocks noChangeShapeType="1"/>
                </p:cNvSpPr>
                <p:nvPr/>
              </p:nvSpPr>
              <p:spPr bwMode="auto">
                <a:xfrm>
                  <a:off x="3433"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4" name="Line 156">
                  <a:extLst>
                    <a:ext uri="{FF2B5EF4-FFF2-40B4-BE49-F238E27FC236}">
                      <a16:creationId xmlns:a16="http://schemas.microsoft.com/office/drawing/2014/main" id="{804D0B57-4C8D-4E3B-A7D0-1742115D5C02}"/>
                    </a:ext>
                  </a:extLst>
                </p:cNvPr>
                <p:cNvSpPr>
                  <a:spLocks noChangeShapeType="1"/>
                </p:cNvSpPr>
                <p:nvPr/>
              </p:nvSpPr>
              <p:spPr bwMode="auto">
                <a:xfrm>
                  <a:off x="3481"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5" name="Line 157">
                  <a:extLst>
                    <a:ext uri="{FF2B5EF4-FFF2-40B4-BE49-F238E27FC236}">
                      <a16:creationId xmlns:a16="http://schemas.microsoft.com/office/drawing/2014/main" id="{73E7BBED-9AA6-447C-9503-D24EA20F204F}"/>
                    </a:ext>
                  </a:extLst>
                </p:cNvPr>
                <p:cNvSpPr>
                  <a:spLocks noChangeShapeType="1"/>
                </p:cNvSpPr>
                <p:nvPr/>
              </p:nvSpPr>
              <p:spPr bwMode="auto">
                <a:xfrm>
                  <a:off x="3529"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6" name="Line 158">
                  <a:extLst>
                    <a:ext uri="{FF2B5EF4-FFF2-40B4-BE49-F238E27FC236}">
                      <a16:creationId xmlns:a16="http://schemas.microsoft.com/office/drawing/2014/main" id="{23AF1744-7435-4681-B83C-2F87BC8163FC}"/>
                    </a:ext>
                  </a:extLst>
                </p:cNvPr>
                <p:cNvSpPr>
                  <a:spLocks noChangeShapeType="1"/>
                </p:cNvSpPr>
                <p:nvPr/>
              </p:nvSpPr>
              <p:spPr bwMode="auto">
                <a:xfrm>
                  <a:off x="3577" y="2075"/>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7" name="Line 159">
                  <a:extLst>
                    <a:ext uri="{FF2B5EF4-FFF2-40B4-BE49-F238E27FC236}">
                      <a16:creationId xmlns:a16="http://schemas.microsoft.com/office/drawing/2014/main" id="{51D93596-BE22-4CFC-83AB-139B14A0F9BA}"/>
                    </a:ext>
                  </a:extLst>
                </p:cNvPr>
                <p:cNvSpPr>
                  <a:spLocks noChangeShapeType="1"/>
                </p:cNvSpPr>
                <p:nvPr/>
              </p:nvSpPr>
              <p:spPr bwMode="auto">
                <a:xfrm>
                  <a:off x="3624"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8" name="Line 160">
                  <a:extLst>
                    <a:ext uri="{FF2B5EF4-FFF2-40B4-BE49-F238E27FC236}">
                      <a16:creationId xmlns:a16="http://schemas.microsoft.com/office/drawing/2014/main" id="{166B3418-2617-4B7D-B13E-2CC7E219472F}"/>
                    </a:ext>
                  </a:extLst>
                </p:cNvPr>
                <p:cNvSpPr>
                  <a:spLocks noChangeShapeType="1"/>
                </p:cNvSpPr>
                <p:nvPr/>
              </p:nvSpPr>
              <p:spPr bwMode="auto">
                <a:xfrm>
                  <a:off x="3672"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49" name="Line 161">
                  <a:extLst>
                    <a:ext uri="{FF2B5EF4-FFF2-40B4-BE49-F238E27FC236}">
                      <a16:creationId xmlns:a16="http://schemas.microsoft.com/office/drawing/2014/main" id="{9596648B-8915-4597-8FA6-8E3B63C35820}"/>
                    </a:ext>
                  </a:extLst>
                </p:cNvPr>
                <p:cNvSpPr>
                  <a:spLocks noChangeShapeType="1"/>
                </p:cNvSpPr>
                <p:nvPr/>
              </p:nvSpPr>
              <p:spPr bwMode="auto">
                <a:xfrm>
                  <a:off x="3720" y="207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0" name="Line 162">
                  <a:extLst>
                    <a:ext uri="{FF2B5EF4-FFF2-40B4-BE49-F238E27FC236}">
                      <a16:creationId xmlns:a16="http://schemas.microsoft.com/office/drawing/2014/main" id="{6C0C493F-DBE8-4FB4-AE27-2E0C86AF1AAD}"/>
                    </a:ext>
                  </a:extLst>
                </p:cNvPr>
                <p:cNvSpPr>
                  <a:spLocks noChangeShapeType="1"/>
                </p:cNvSpPr>
                <p:nvPr/>
              </p:nvSpPr>
              <p:spPr bwMode="auto">
                <a:xfrm>
                  <a:off x="3768" y="2075"/>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1" name="Line 163">
                  <a:extLst>
                    <a:ext uri="{FF2B5EF4-FFF2-40B4-BE49-F238E27FC236}">
                      <a16:creationId xmlns:a16="http://schemas.microsoft.com/office/drawing/2014/main" id="{BEE6E6CE-335C-42B2-B36F-5250D318B67F}"/>
                    </a:ext>
                  </a:extLst>
                </p:cNvPr>
                <p:cNvSpPr>
                  <a:spLocks noChangeShapeType="1"/>
                </p:cNvSpPr>
                <p:nvPr/>
              </p:nvSpPr>
              <p:spPr bwMode="auto">
                <a:xfrm>
                  <a:off x="1619"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2" name="Line 164">
                  <a:extLst>
                    <a:ext uri="{FF2B5EF4-FFF2-40B4-BE49-F238E27FC236}">
                      <a16:creationId xmlns:a16="http://schemas.microsoft.com/office/drawing/2014/main" id="{25625CA5-AB8B-4D1D-B540-109F3C7ACBBB}"/>
                    </a:ext>
                  </a:extLst>
                </p:cNvPr>
                <p:cNvSpPr>
                  <a:spLocks noChangeShapeType="1"/>
                </p:cNvSpPr>
                <p:nvPr/>
              </p:nvSpPr>
              <p:spPr bwMode="auto">
                <a:xfrm>
                  <a:off x="166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3" name="Line 165">
                  <a:extLst>
                    <a:ext uri="{FF2B5EF4-FFF2-40B4-BE49-F238E27FC236}">
                      <a16:creationId xmlns:a16="http://schemas.microsoft.com/office/drawing/2014/main" id="{6E52048C-302B-462E-9A5A-18FCAAD43DD8}"/>
                    </a:ext>
                  </a:extLst>
                </p:cNvPr>
                <p:cNvSpPr>
                  <a:spLocks noChangeShapeType="1"/>
                </p:cNvSpPr>
                <p:nvPr/>
              </p:nvSpPr>
              <p:spPr bwMode="auto">
                <a:xfrm>
                  <a:off x="171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4" name="Line 166">
                  <a:extLst>
                    <a:ext uri="{FF2B5EF4-FFF2-40B4-BE49-F238E27FC236}">
                      <a16:creationId xmlns:a16="http://schemas.microsoft.com/office/drawing/2014/main" id="{00F96E3E-5158-434F-9F37-EF8A376B56A0}"/>
                    </a:ext>
                  </a:extLst>
                </p:cNvPr>
                <p:cNvSpPr>
                  <a:spLocks noChangeShapeType="1"/>
                </p:cNvSpPr>
                <p:nvPr/>
              </p:nvSpPr>
              <p:spPr bwMode="auto">
                <a:xfrm>
                  <a:off x="176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5" name="Line 167">
                  <a:extLst>
                    <a:ext uri="{FF2B5EF4-FFF2-40B4-BE49-F238E27FC236}">
                      <a16:creationId xmlns:a16="http://schemas.microsoft.com/office/drawing/2014/main" id="{DC2EB758-CEC4-4C81-AC7D-13DB1A83AD8B}"/>
                    </a:ext>
                  </a:extLst>
                </p:cNvPr>
                <p:cNvSpPr>
                  <a:spLocks noChangeShapeType="1"/>
                </p:cNvSpPr>
                <p:nvPr/>
              </p:nvSpPr>
              <p:spPr bwMode="auto">
                <a:xfrm>
                  <a:off x="1810"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6" name="Line 168">
                  <a:extLst>
                    <a:ext uri="{FF2B5EF4-FFF2-40B4-BE49-F238E27FC236}">
                      <a16:creationId xmlns:a16="http://schemas.microsoft.com/office/drawing/2014/main" id="{71C65346-99BA-4625-A064-CC639E4F07F1}"/>
                    </a:ext>
                  </a:extLst>
                </p:cNvPr>
                <p:cNvSpPr>
                  <a:spLocks noChangeShapeType="1"/>
                </p:cNvSpPr>
                <p:nvPr/>
              </p:nvSpPr>
              <p:spPr bwMode="auto">
                <a:xfrm>
                  <a:off x="185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7" name="Line 169">
                  <a:extLst>
                    <a:ext uri="{FF2B5EF4-FFF2-40B4-BE49-F238E27FC236}">
                      <a16:creationId xmlns:a16="http://schemas.microsoft.com/office/drawing/2014/main" id="{E072D07F-CC72-40FB-85F8-232EC05812E6}"/>
                    </a:ext>
                  </a:extLst>
                </p:cNvPr>
                <p:cNvSpPr>
                  <a:spLocks noChangeShapeType="1"/>
                </p:cNvSpPr>
                <p:nvPr/>
              </p:nvSpPr>
              <p:spPr bwMode="auto">
                <a:xfrm>
                  <a:off x="190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8" name="Line 170">
                  <a:extLst>
                    <a:ext uri="{FF2B5EF4-FFF2-40B4-BE49-F238E27FC236}">
                      <a16:creationId xmlns:a16="http://schemas.microsoft.com/office/drawing/2014/main" id="{E2F07879-73B5-4E87-83D7-1DF80F12EEE4}"/>
                    </a:ext>
                  </a:extLst>
                </p:cNvPr>
                <p:cNvSpPr>
                  <a:spLocks noChangeShapeType="1"/>
                </p:cNvSpPr>
                <p:nvPr/>
              </p:nvSpPr>
              <p:spPr bwMode="auto">
                <a:xfrm>
                  <a:off x="195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59" name="Line 171">
                  <a:extLst>
                    <a:ext uri="{FF2B5EF4-FFF2-40B4-BE49-F238E27FC236}">
                      <a16:creationId xmlns:a16="http://schemas.microsoft.com/office/drawing/2014/main" id="{7DF68E99-21C6-4378-9009-5E22D44FCDB0}"/>
                    </a:ext>
                  </a:extLst>
                </p:cNvPr>
                <p:cNvSpPr>
                  <a:spLocks noChangeShapeType="1"/>
                </p:cNvSpPr>
                <p:nvPr/>
              </p:nvSpPr>
              <p:spPr bwMode="auto">
                <a:xfrm>
                  <a:off x="200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0" name="Line 172">
                  <a:extLst>
                    <a:ext uri="{FF2B5EF4-FFF2-40B4-BE49-F238E27FC236}">
                      <a16:creationId xmlns:a16="http://schemas.microsoft.com/office/drawing/2014/main" id="{7F3A3FC3-99AA-43A8-B38B-3366350523AE}"/>
                    </a:ext>
                  </a:extLst>
                </p:cNvPr>
                <p:cNvSpPr>
                  <a:spLocks noChangeShapeType="1"/>
                </p:cNvSpPr>
                <p:nvPr/>
              </p:nvSpPr>
              <p:spPr bwMode="auto">
                <a:xfrm>
                  <a:off x="204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1" name="Line 173">
                  <a:extLst>
                    <a:ext uri="{FF2B5EF4-FFF2-40B4-BE49-F238E27FC236}">
                      <a16:creationId xmlns:a16="http://schemas.microsoft.com/office/drawing/2014/main" id="{2AD517CE-BC98-45CA-983E-BD9751AD7745}"/>
                    </a:ext>
                  </a:extLst>
                </p:cNvPr>
                <p:cNvSpPr>
                  <a:spLocks noChangeShapeType="1"/>
                </p:cNvSpPr>
                <p:nvPr/>
              </p:nvSpPr>
              <p:spPr bwMode="auto">
                <a:xfrm>
                  <a:off x="209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2" name="Line 174">
                  <a:extLst>
                    <a:ext uri="{FF2B5EF4-FFF2-40B4-BE49-F238E27FC236}">
                      <a16:creationId xmlns:a16="http://schemas.microsoft.com/office/drawing/2014/main" id="{8BD9F0C7-7CA6-4C19-BCDB-A20A72D5B122}"/>
                    </a:ext>
                  </a:extLst>
                </p:cNvPr>
                <p:cNvSpPr>
                  <a:spLocks noChangeShapeType="1"/>
                </p:cNvSpPr>
                <p:nvPr/>
              </p:nvSpPr>
              <p:spPr bwMode="auto">
                <a:xfrm>
                  <a:off x="214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3" name="Line 175">
                  <a:extLst>
                    <a:ext uri="{FF2B5EF4-FFF2-40B4-BE49-F238E27FC236}">
                      <a16:creationId xmlns:a16="http://schemas.microsoft.com/office/drawing/2014/main" id="{38278225-CF08-4D92-A1C3-5509986AACBE}"/>
                    </a:ext>
                  </a:extLst>
                </p:cNvPr>
                <p:cNvSpPr>
                  <a:spLocks noChangeShapeType="1"/>
                </p:cNvSpPr>
                <p:nvPr/>
              </p:nvSpPr>
              <p:spPr bwMode="auto">
                <a:xfrm>
                  <a:off x="219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4" name="Line 176">
                  <a:extLst>
                    <a:ext uri="{FF2B5EF4-FFF2-40B4-BE49-F238E27FC236}">
                      <a16:creationId xmlns:a16="http://schemas.microsoft.com/office/drawing/2014/main" id="{DCAAE5D7-E31E-4103-A0A3-9D71F8C08A8F}"/>
                    </a:ext>
                  </a:extLst>
                </p:cNvPr>
                <p:cNvSpPr>
                  <a:spLocks noChangeShapeType="1"/>
                </p:cNvSpPr>
                <p:nvPr/>
              </p:nvSpPr>
              <p:spPr bwMode="auto">
                <a:xfrm>
                  <a:off x="223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5" name="Line 177">
                  <a:extLst>
                    <a:ext uri="{FF2B5EF4-FFF2-40B4-BE49-F238E27FC236}">
                      <a16:creationId xmlns:a16="http://schemas.microsoft.com/office/drawing/2014/main" id="{D297715D-BF0E-4821-9CEE-E14E9163917E}"/>
                    </a:ext>
                  </a:extLst>
                </p:cNvPr>
                <p:cNvSpPr>
                  <a:spLocks noChangeShapeType="1"/>
                </p:cNvSpPr>
                <p:nvPr/>
              </p:nvSpPr>
              <p:spPr bwMode="auto">
                <a:xfrm>
                  <a:off x="228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6" name="Line 178">
                  <a:extLst>
                    <a:ext uri="{FF2B5EF4-FFF2-40B4-BE49-F238E27FC236}">
                      <a16:creationId xmlns:a16="http://schemas.microsoft.com/office/drawing/2014/main" id="{50363231-0C4E-4966-B09B-7592F2DF82B9}"/>
                    </a:ext>
                  </a:extLst>
                </p:cNvPr>
                <p:cNvSpPr>
                  <a:spLocks noChangeShapeType="1"/>
                </p:cNvSpPr>
                <p:nvPr/>
              </p:nvSpPr>
              <p:spPr bwMode="auto">
                <a:xfrm>
                  <a:off x="233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7" name="Line 179">
                  <a:extLst>
                    <a:ext uri="{FF2B5EF4-FFF2-40B4-BE49-F238E27FC236}">
                      <a16:creationId xmlns:a16="http://schemas.microsoft.com/office/drawing/2014/main" id="{AABDD174-01E0-41B0-A2AD-36D88696D325}"/>
                    </a:ext>
                  </a:extLst>
                </p:cNvPr>
                <p:cNvSpPr>
                  <a:spLocks noChangeShapeType="1"/>
                </p:cNvSpPr>
                <p:nvPr/>
              </p:nvSpPr>
              <p:spPr bwMode="auto">
                <a:xfrm>
                  <a:off x="238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8" name="Line 180">
                  <a:extLst>
                    <a:ext uri="{FF2B5EF4-FFF2-40B4-BE49-F238E27FC236}">
                      <a16:creationId xmlns:a16="http://schemas.microsoft.com/office/drawing/2014/main" id="{1F641345-3C14-4871-9E20-FE1BC12D44F9}"/>
                    </a:ext>
                  </a:extLst>
                </p:cNvPr>
                <p:cNvSpPr>
                  <a:spLocks noChangeShapeType="1"/>
                </p:cNvSpPr>
                <p:nvPr/>
              </p:nvSpPr>
              <p:spPr bwMode="auto">
                <a:xfrm>
                  <a:off x="243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69" name="Line 181">
                  <a:extLst>
                    <a:ext uri="{FF2B5EF4-FFF2-40B4-BE49-F238E27FC236}">
                      <a16:creationId xmlns:a16="http://schemas.microsoft.com/office/drawing/2014/main" id="{020ADF4A-2817-42F3-AA74-D93F6A2858AB}"/>
                    </a:ext>
                  </a:extLst>
                </p:cNvPr>
                <p:cNvSpPr>
                  <a:spLocks noChangeShapeType="1"/>
                </p:cNvSpPr>
                <p:nvPr/>
              </p:nvSpPr>
              <p:spPr bwMode="auto">
                <a:xfrm>
                  <a:off x="247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0" name="Line 182">
                  <a:extLst>
                    <a:ext uri="{FF2B5EF4-FFF2-40B4-BE49-F238E27FC236}">
                      <a16:creationId xmlns:a16="http://schemas.microsoft.com/office/drawing/2014/main" id="{5EA3EAFB-3473-4976-A312-8BB7AF302301}"/>
                    </a:ext>
                  </a:extLst>
                </p:cNvPr>
                <p:cNvSpPr>
                  <a:spLocks noChangeShapeType="1"/>
                </p:cNvSpPr>
                <p:nvPr/>
              </p:nvSpPr>
              <p:spPr bwMode="auto">
                <a:xfrm>
                  <a:off x="252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1" name="Line 183">
                  <a:extLst>
                    <a:ext uri="{FF2B5EF4-FFF2-40B4-BE49-F238E27FC236}">
                      <a16:creationId xmlns:a16="http://schemas.microsoft.com/office/drawing/2014/main" id="{E7E3184D-4CD3-4EAA-9AB4-11397DA8A094}"/>
                    </a:ext>
                  </a:extLst>
                </p:cNvPr>
                <p:cNvSpPr>
                  <a:spLocks noChangeShapeType="1"/>
                </p:cNvSpPr>
                <p:nvPr/>
              </p:nvSpPr>
              <p:spPr bwMode="auto">
                <a:xfrm>
                  <a:off x="257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2" name="Line 184">
                  <a:extLst>
                    <a:ext uri="{FF2B5EF4-FFF2-40B4-BE49-F238E27FC236}">
                      <a16:creationId xmlns:a16="http://schemas.microsoft.com/office/drawing/2014/main" id="{C139C038-CE53-4987-BC7E-2289A3BB235B}"/>
                    </a:ext>
                  </a:extLst>
                </p:cNvPr>
                <p:cNvSpPr>
                  <a:spLocks noChangeShapeType="1"/>
                </p:cNvSpPr>
                <p:nvPr/>
              </p:nvSpPr>
              <p:spPr bwMode="auto">
                <a:xfrm>
                  <a:off x="262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3" name="Line 185">
                  <a:extLst>
                    <a:ext uri="{FF2B5EF4-FFF2-40B4-BE49-F238E27FC236}">
                      <a16:creationId xmlns:a16="http://schemas.microsoft.com/office/drawing/2014/main" id="{B71FD067-EAAD-4C94-9A99-DFDE95731EDE}"/>
                    </a:ext>
                  </a:extLst>
                </p:cNvPr>
                <p:cNvSpPr>
                  <a:spLocks noChangeShapeType="1"/>
                </p:cNvSpPr>
                <p:nvPr/>
              </p:nvSpPr>
              <p:spPr bwMode="auto">
                <a:xfrm>
                  <a:off x="266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4" name="Line 186">
                  <a:extLst>
                    <a:ext uri="{FF2B5EF4-FFF2-40B4-BE49-F238E27FC236}">
                      <a16:creationId xmlns:a16="http://schemas.microsoft.com/office/drawing/2014/main" id="{98DC92CC-8CA0-48FD-9B99-9A67837B43E8}"/>
                    </a:ext>
                  </a:extLst>
                </p:cNvPr>
                <p:cNvSpPr>
                  <a:spLocks noChangeShapeType="1"/>
                </p:cNvSpPr>
                <p:nvPr/>
              </p:nvSpPr>
              <p:spPr bwMode="auto">
                <a:xfrm>
                  <a:off x="271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5" name="Line 187">
                  <a:extLst>
                    <a:ext uri="{FF2B5EF4-FFF2-40B4-BE49-F238E27FC236}">
                      <a16:creationId xmlns:a16="http://schemas.microsoft.com/office/drawing/2014/main" id="{A6B44A2A-B17C-4378-BB79-152092C712AE}"/>
                    </a:ext>
                  </a:extLst>
                </p:cNvPr>
                <p:cNvSpPr>
                  <a:spLocks noChangeShapeType="1"/>
                </p:cNvSpPr>
                <p:nvPr/>
              </p:nvSpPr>
              <p:spPr bwMode="auto">
                <a:xfrm>
                  <a:off x="276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6" name="Line 188">
                  <a:extLst>
                    <a:ext uri="{FF2B5EF4-FFF2-40B4-BE49-F238E27FC236}">
                      <a16:creationId xmlns:a16="http://schemas.microsoft.com/office/drawing/2014/main" id="{5B952DD0-24D4-46F5-AF1B-0BCF9F89F671}"/>
                    </a:ext>
                  </a:extLst>
                </p:cNvPr>
                <p:cNvSpPr>
                  <a:spLocks noChangeShapeType="1"/>
                </p:cNvSpPr>
                <p:nvPr/>
              </p:nvSpPr>
              <p:spPr bwMode="auto">
                <a:xfrm>
                  <a:off x="281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7" name="Line 189">
                  <a:extLst>
                    <a:ext uri="{FF2B5EF4-FFF2-40B4-BE49-F238E27FC236}">
                      <a16:creationId xmlns:a16="http://schemas.microsoft.com/office/drawing/2014/main" id="{0C0E6A39-57A2-4F40-996A-AEF611691835}"/>
                    </a:ext>
                  </a:extLst>
                </p:cNvPr>
                <p:cNvSpPr>
                  <a:spLocks noChangeShapeType="1"/>
                </p:cNvSpPr>
                <p:nvPr/>
              </p:nvSpPr>
              <p:spPr bwMode="auto">
                <a:xfrm>
                  <a:off x="286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8" name="Line 190">
                  <a:extLst>
                    <a:ext uri="{FF2B5EF4-FFF2-40B4-BE49-F238E27FC236}">
                      <a16:creationId xmlns:a16="http://schemas.microsoft.com/office/drawing/2014/main" id="{F4F299EA-2544-4959-BE12-7BC12D205179}"/>
                    </a:ext>
                  </a:extLst>
                </p:cNvPr>
                <p:cNvSpPr>
                  <a:spLocks noChangeShapeType="1"/>
                </p:cNvSpPr>
                <p:nvPr/>
              </p:nvSpPr>
              <p:spPr bwMode="auto">
                <a:xfrm>
                  <a:off x="290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79" name="Line 191">
                  <a:extLst>
                    <a:ext uri="{FF2B5EF4-FFF2-40B4-BE49-F238E27FC236}">
                      <a16:creationId xmlns:a16="http://schemas.microsoft.com/office/drawing/2014/main" id="{BEAAF524-23B2-484A-A41E-C21F7DC5C9C1}"/>
                    </a:ext>
                  </a:extLst>
                </p:cNvPr>
                <p:cNvSpPr>
                  <a:spLocks noChangeShapeType="1"/>
                </p:cNvSpPr>
                <p:nvPr/>
              </p:nvSpPr>
              <p:spPr bwMode="auto">
                <a:xfrm>
                  <a:off x="2956"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0" name="Line 192">
                  <a:extLst>
                    <a:ext uri="{FF2B5EF4-FFF2-40B4-BE49-F238E27FC236}">
                      <a16:creationId xmlns:a16="http://schemas.microsoft.com/office/drawing/2014/main" id="{1E73169E-1543-4757-9EFF-B73D31A20D90}"/>
                    </a:ext>
                  </a:extLst>
                </p:cNvPr>
                <p:cNvSpPr>
                  <a:spLocks noChangeShapeType="1"/>
                </p:cNvSpPr>
                <p:nvPr/>
              </p:nvSpPr>
              <p:spPr bwMode="auto">
                <a:xfrm>
                  <a:off x="300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1" name="Line 193">
                  <a:extLst>
                    <a:ext uri="{FF2B5EF4-FFF2-40B4-BE49-F238E27FC236}">
                      <a16:creationId xmlns:a16="http://schemas.microsoft.com/office/drawing/2014/main" id="{3E66E3B2-791D-4DA2-AF24-992B989B7B1C}"/>
                    </a:ext>
                  </a:extLst>
                </p:cNvPr>
                <p:cNvSpPr>
                  <a:spLocks noChangeShapeType="1"/>
                </p:cNvSpPr>
                <p:nvPr/>
              </p:nvSpPr>
              <p:spPr bwMode="auto">
                <a:xfrm>
                  <a:off x="305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2" name="Line 194">
                  <a:extLst>
                    <a:ext uri="{FF2B5EF4-FFF2-40B4-BE49-F238E27FC236}">
                      <a16:creationId xmlns:a16="http://schemas.microsoft.com/office/drawing/2014/main" id="{22CE29EA-DC98-4A06-8647-8BA7AF27C6C1}"/>
                    </a:ext>
                  </a:extLst>
                </p:cNvPr>
                <p:cNvSpPr>
                  <a:spLocks noChangeShapeType="1"/>
                </p:cNvSpPr>
                <p:nvPr/>
              </p:nvSpPr>
              <p:spPr bwMode="auto">
                <a:xfrm>
                  <a:off x="309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3" name="Line 195">
                  <a:extLst>
                    <a:ext uri="{FF2B5EF4-FFF2-40B4-BE49-F238E27FC236}">
                      <a16:creationId xmlns:a16="http://schemas.microsoft.com/office/drawing/2014/main" id="{CACF4285-3D7A-4448-89C8-06DB9DF81E1E}"/>
                    </a:ext>
                  </a:extLst>
                </p:cNvPr>
                <p:cNvSpPr>
                  <a:spLocks noChangeShapeType="1"/>
                </p:cNvSpPr>
                <p:nvPr/>
              </p:nvSpPr>
              <p:spPr bwMode="auto">
                <a:xfrm>
                  <a:off x="3147"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4" name="Line 196">
                  <a:extLst>
                    <a:ext uri="{FF2B5EF4-FFF2-40B4-BE49-F238E27FC236}">
                      <a16:creationId xmlns:a16="http://schemas.microsoft.com/office/drawing/2014/main" id="{8EF22419-1D35-49E1-B7D3-D249A40D5EE7}"/>
                    </a:ext>
                  </a:extLst>
                </p:cNvPr>
                <p:cNvSpPr>
                  <a:spLocks noChangeShapeType="1"/>
                </p:cNvSpPr>
                <p:nvPr/>
              </p:nvSpPr>
              <p:spPr bwMode="auto">
                <a:xfrm>
                  <a:off x="319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5" name="Line 197">
                  <a:extLst>
                    <a:ext uri="{FF2B5EF4-FFF2-40B4-BE49-F238E27FC236}">
                      <a16:creationId xmlns:a16="http://schemas.microsoft.com/office/drawing/2014/main" id="{38460FE0-9997-417C-8C4C-33F48619B5AF}"/>
                    </a:ext>
                  </a:extLst>
                </p:cNvPr>
                <p:cNvSpPr>
                  <a:spLocks noChangeShapeType="1"/>
                </p:cNvSpPr>
                <p:nvPr/>
              </p:nvSpPr>
              <p:spPr bwMode="auto">
                <a:xfrm>
                  <a:off x="324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6" name="Line 198">
                  <a:extLst>
                    <a:ext uri="{FF2B5EF4-FFF2-40B4-BE49-F238E27FC236}">
                      <a16:creationId xmlns:a16="http://schemas.microsoft.com/office/drawing/2014/main" id="{FD1C4BA4-5E95-45F1-A2EA-E9F9286D3D05}"/>
                    </a:ext>
                  </a:extLst>
                </p:cNvPr>
                <p:cNvSpPr>
                  <a:spLocks noChangeShapeType="1"/>
                </p:cNvSpPr>
                <p:nvPr/>
              </p:nvSpPr>
              <p:spPr bwMode="auto">
                <a:xfrm>
                  <a:off x="329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7" name="Line 199">
                  <a:extLst>
                    <a:ext uri="{FF2B5EF4-FFF2-40B4-BE49-F238E27FC236}">
                      <a16:creationId xmlns:a16="http://schemas.microsoft.com/office/drawing/2014/main" id="{FC70AEA3-581C-4BA0-9225-D32D4ED3C7CF}"/>
                    </a:ext>
                  </a:extLst>
                </p:cNvPr>
                <p:cNvSpPr>
                  <a:spLocks noChangeShapeType="1"/>
                </p:cNvSpPr>
                <p:nvPr/>
              </p:nvSpPr>
              <p:spPr bwMode="auto">
                <a:xfrm>
                  <a:off x="3338"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8" name="Line 200">
                  <a:extLst>
                    <a:ext uri="{FF2B5EF4-FFF2-40B4-BE49-F238E27FC236}">
                      <a16:creationId xmlns:a16="http://schemas.microsoft.com/office/drawing/2014/main" id="{190794DA-60F5-45C4-83D0-A178FB25038F}"/>
                    </a:ext>
                  </a:extLst>
                </p:cNvPr>
                <p:cNvSpPr>
                  <a:spLocks noChangeShapeType="1"/>
                </p:cNvSpPr>
                <p:nvPr/>
              </p:nvSpPr>
              <p:spPr bwMode="auto">
                <a:xfrm>
                  <a:off x="3385"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89" name="Line 201">
                  <a:extLst>
                    <a:ext uri="{FF2B5EF4-FFF2-40B4-BE49-F238E27FC236}">
                      <a16:creationId xmlns:a16="http://schemas.microsoft.com/office/drawing/2014/main" id="{819EA8D1-3816-47AE-B3DE-97BDA732AB3B}"/>
                    </a:ext>
                  </a:extLst>
                </p:cNvPr>
                <p:cNvSpPr>
                  <a:spLocks noChangeShapeType="1"/>
                </p:cNvSpPr>
                <p:nvPr/>
              </p:nvSpPr>
              <p:spPr bwMode="auto">
                <a:xfrm>
                  <a:off x="3433"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0" name="Line 202">
                  <a:extLst>
                    <a:ext uri="{FF2B5EF4-FFF2-40B4-BE49-F238E27FC236}">
                      <a16:creationId xmlns:a16="http://schemas.microsoft.com/office/drawing/2014/main" id="{233BF87D-F14D-4850-A4F1-40C88F17B319}"/>
                    </a:ext>
                  </a:extLst>
                </p:cNvPr>
                <p:cNvSpPr>
                  <a:spLocks noChangeShapeType="1"/>
                </p:cNvSpPr>
                <p:nvPr/>
              </p:nvSpPr>
              <p:spPr bwMode="auto">
                <a:xfrm>
                  <a:off x="3481"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1" name="Line 203">
                  <a:extLst>
                    <a:ext uri="{FF2B5EF4-FFF2-40B4-BE49-F238E27FC236}">
                      <a16:creationId xmlns:a16="http://schemas.microsoft.com/office/drawing/2014/main" id="{7F03B0F8-EDF4-442D-91EA-53BE14D2472F}"/>
                    </a:ext>
                  </a:extLst>
                </p:cNvPr>
                <p:cNvSpPr>
                  <a:spLocks noChangeShapeType="1"/>
                </p:cNvSpPr>
                <p:nvPr/>
              </p:nvSpPr>
              <p:spPr bwMode="auto">
                <a:xfrm>
                  <a:off x="3529"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2" name="Line 204">
                  <a:extLst>
                    <a:ext uri="{FF2B5EF4-FFF2-40B4-BE49-F238E27FC236}">
                      <a16:creationId xmlns:a16="http://schemas.microsoft.com/office/drawing/2014/main" id="{CAF7FF8C-3524-4730-8537-188DF4763DAF}"/>
                    </a:ext>
                  </a:extLst>
                </p:cNvPr>
                <p:cNvSpPr>
                  <a:spLocks noChangeShapeType="1"/>
                </p:cNvSpPr>
                <p:nvPr/>
              </p:nvSpPr>
              <p:spPr bwMode="auto">
                <a:xfrm>
                  <a:off x="3577" y="1686"/>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3" name="Line 205">
                  <a:extLst>
                    <a:ext uri="{FF2B5EF4-FFF2-40B4-BE49-F238E27FC236}">
                      <a16:creationId xmlns:a16="http://schemas.microsoft.com/office/drawing/2014/main" id="{31F0E346-2CAC-4BDE-B939-8DBA3247CD63}"/>
                    </a:ext>
                  </a:extLst>
                </p:cNvPr>
                <p:cNvSpPr>
                  <a:spLocks noChangeShapeType="1"/>
                </p:cNvSpPr>
                <p:nvPr/>
              </p:nvSpPr>
              <p:spPr bwMode="auto">
                <a:xfrm>
                  <a:off x="3624"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4" name="Line 206">
                  <a:extLst>
                    <a:ext uri="{FF2B5EF4-FFF2-40B4-BE49-F238E27FC236}">
                      <a16:creationId xmlns:a16="http://schemas.microsoft.com/office/drawing/2014/main" id="{7AD2E721-F688-4E73-AE0C-5F7B92F258D5}"/>
                    </a:ext>
                  </a:extLst>
                </p:cNvPr>
                <p:cNvSpPr>
                  <a:spLocks noChangeShapeType="1"/>
                </p:cNvSpPr>
                <p:nvPr/>
              </p:nvSpPr>
              <p:spPr bwMode="auto">
                <a:xfrm>
                  <a:off x="3672"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5" name="Line 207">
                  <a:extLst>
                    <a:ext uri="{FF2B5EF4-FFF2-40B4-BE49-F238E27FC236}">
                      <a16:creationId xmlns:a16="http://schemas.microsoft.com/office/drawing/2014/main" id="{2762BA28-AC70-48D5-9E70-C499BD6D9CA3}"/>
                    </a:ext>
                  </a:extLst>
                </p:cNvPr>
                <p:cNvSpPr>
                  <a:spLocks noChangeShapeType="1"/>
                </p:cNvSpPr>
                <p:nvPr/>
              </p:nvSpPr>
              <p:spPr bwMode="auto">
                <a:xfrm>
                  <a:off x="3720" y="168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6" name="Line 208">
                  <a:extLst>
                    <a:ext uri="{FF2B5EF4-FFF2-40B4-BE49-F238E27FC236}">
                      <a16:creationId xmlns:a16="http://schemas.microsoft.com/office/drawing/2014/main" id="{86CA47CE-0C2F-4F94-87AB-33E196F807F3}"/>
                    </a:ext>
                  </a:extLst>
                </p:cNvPr>
                <p:cNvSpPr>
                  <a:spLocks noChangeShapeType="1"/>
                </p:cNvSpPr>
                <p:nvPr/>
              </p:nvSpPr>
              <p:spPr bwMode="auto">
                <a:xfrm>
                  <a:off x="3768" y="1686"/>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7" name="Line 209">
                  <a:extLst>
                    <a:ext uri="{FF2B5EF4-FFF2-40B4-BE49-F238E27FC236}">
                      <a16:creationId xmlns:a16="http://schemas.microsoft.com/office/drawing/2014/main" id="{9EDD3415-7FCE-42A5-9FA8-1635F532DEBA}"/>
                    </a:ext>
                  </a:extLst>
                </p:cNvPr>
                <p:cNvSpPr>
                  <a:spLocks noChangeShapeType="1"/>
                </p:cNvSpPr>
                <p:nvPr/>
              </p:nvSpPr>
              <p:spPr bwMode="auto">
                <a:xfrm>
                  <a:off x="1619" y="129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8" name="Line 210">
                  <a:extLst>
                    <a:ext uri="{FF2B5EF4-FFF2-40B4-BE49-F238E27FC236}">
                      <a16:creationId xmlns:a16="http://schemas.microsoft.com/office/drawing/2014/main" id="{9137DABE-B81B-4E0A-B768-C0F836E81625}"/>
                    </a:ext>
                  </a:extLst>
                </p:cNvPr>
                <p:cNvSpPr>
                  <a:spLocks noChangeShapeType="1"/>
                </p:cNvSpPr>
                <p:nvPr/>
              </p:nvSpPr>
              <p:spPr bwMode="auto">
                <a:xfrm>
                  <a:off x="1666"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299" name="Line 211">
                  <a:extLst>
                    <a:ext uri="{FF2B5EF4-FFF2-40B4-BE49-F238E27FC236}">
                      <a16:creationId xmlns:a16="http://schemas.microsoft.com/office/drawing/2014/main" id="{0C129AEF-6A15-4A60-8F7C-7BED7D97BF5F}"/>
                    </a:ext>
                  </a:extLst>
                </p:cNvPr>
                <p:cNvSpPr>
                  <a:spLocks noChangeShapeType="1"/>
                </p:cNvSpPr>
                <p:nvPr/>
              </p:nvSpPr>
              <p:spPr bwMode="auto">
                <a:xfrm>
                  <a:off x="1714"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0" name="Line 212">
                  <a:extLst>
                    <a:ext uri="{FF2B5EF4-FFF2-40B4-BE49-F238E27FC236}">
                      <a16:creationId xmlns:a16="http://schemas.microsoft.com/office/drawing/2014/main" id="{954760A0-70B9-40ED-9EBA-76AF4F22134D}"/>
                    </a:ext>
                  </a:extLst>
                </p:cNvPr>
                <p:cNvSpPr>
                  <a:spLocks noChangeShapeType="1"/>
                </p:cNvSpPr>
                <p:nvPr/>
              </p:nvSpPr>
              <p:spPr bwMode="auto">
                <a:xfrm>
                  <a:off x="1762"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1" name="Line 213">
                  <a:extLst>
                    <a:ext uri="{FF2B5EF4-FFF2-40B4-BE49-F238E27FC236}">
                      <a16:creationId xmlns:a16="http://schemas.microsoft.com/office/drawing/2014/main" id="{8C335281-05BF-41BF-88D1-4A847C3F9BBA}"/>
                    </a:ext>
                  </a:extLst>
                </p:cNvPr>
                <p:cNvSpPr>
                  <a:spLocks noChangeShapeType="1"/>
                </p:cNvSpPr>
                <p:nvPr/>
              </p:nvSpPr>
              <p:spPr bwMode="auto">
                <a:xfrm>
                  <a:off x="1810" y="129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2" name="Line 214">
                  <a:extLst>
                    <a:ext uri="{FF2B5EF4-FFF2-40B4-BE49-F238E27FC236}">
                      <a16:creationId xmlns:a16="http://schemas.microsoft.com/office/drawing/2014/main" id="{AF1D89E6-282A-4AD7-AC57-7A7CA0B0C807}"/>
                    </a:ext>
                  </a:extLst>
                </p:cNvPr>
                <p:cNvSpPr>
                  <a:spLocks noChangeShapeType="1"/>
                </p:cNvSpPr>
                <p:nvPr/>
              </p:nvSpPr>
              <p:spPr bwMode="auto">
                <a:xfrm>
                  <a:off x="1857"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3" name="Line 215">
                  <a:extLst>
                    <a:ext uri="{FF2B5EF4-FFF2-40B4-BE49-F238E27FC236}">
                      <a16:creationId xmlns:a16="http://schemas.microsoft.com/office/drawing/2014/main" id="{D8157526-9C21-44D3-A4C5-59891714E69B}"/>
                    </a:ext>
                  </a:extLst>
                </p:cNvPr>
                <p:cNvSpPr>
                  <a:spLocks noChangeShapeType="1"/>
                </p:cNvSpPr>
                <p:nvPr/>
              </p:nvSpPr>
              <p:spPr bwMode="auto">
                <a:xfrm>
                  <a:off x="1905"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4" name="Line 216">
                  <a:extLst>
                    <a:ext uri="{FF2B5EF4-FFF2-40B4-BE49-F238E27FC236}">
                      <a16:creationId xmlns:a16="http://schemas.microsoft.com/office/drawing/2014/main" id="{06D6E033-A46C-4531-8A2A-A3CBB908D2CE}"/>
                    </a:ext>
                  </a:extLst>
                </p:cNvPr>
                <p:cNvSpPr>
                  <a:spLocks noChangeShapeType="1"/>
                </p:cNvSpPr>
                <p:nvPr/>
              </p:nvSpPr>
              <p:spPr bwMode="auto">
                <a:xfrm>
                  <a:off x="1953"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5" name="Line 217">
                  <a:extLst>
                    <a:ext uri="{FF2B5EF4-FFF2-40B4-BE49-F238E27FC236}">
                      <a16:creationId xmlns:a16="http://schemas.microsoft.com/office/drawing/2014/main" id="{E37DC50D-764E-4527-A0FC-2DDFCA70BEF7}"/>
                    </a:ext>
                  </a:extLst>
                </p:cNvPr>
                <p:cNvSpPr>
                  <a:spLocks noChangeShapeType="1"/>
                </p:cNvSpPr>
                <p:nvPr/>
              </p:nvSpPr>
              <p:spPr bwMode="auto">
                <a:xfrm>
                  <a:off x="2001"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6" name="Line 218">
                  <a:extLst>
                    <a:ext uri="{FF2B5EF4-FFF2-40B4-BE49-F238E27FC236}">
                      <a16:creationId xmlns:a16="http://schemas.microsoft.com/office/drawing/2014/main" id="{62508F80-6FC4-4C53-B8C9-36B2CEE81655}"/>
                    </a:ext>
                  </a:extLst>
                </p:cNvPr>
                <p:cNvSpPr>
                  <a:spLocks noChangeShapeType="1"/>
                </p:cNvSpPr>
                <p:nvPr/>
              </p:nvSpPr>
              <p:spPr bwMode="auto">
                <a:xfrm>
                  <a:off x="2048"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7" name="Line 219">
                  <a:extLst>
                    <a:ext uri="{FF2B5EF4-FFF2-40B4-BE49-F238E27FC236}">
                      <a16:creationId xmlns:a16="http://schemas.microsoft.com/office/drawing/2014/main" id="{321C000D-C51F-428A-BDD7-5409F0DDEF26}"/>
                    </a:ext>
                  </a:extLst>
                </p:cNvPr>
                <p:cNvSpPr>
                  <a:spLocks noChangeShapeType="1"/>
                </p:cNvSpPr>
                <p:nvPr/>
              </p:nvSpPr>
              <p:spPr bwMode="auto">
                <a:xfrm>
                  <a:off x="2096"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8" name="Line 220">
                  <a:extLst>
                    <a:ext uri="{FF2B5EF4-FFF2-40B4-BE49-F238E27FC236}">
                      <a16:creationId xmlns:a16="http://schemas.microsoft.com/office/drawing/2014/main" id="{75C99176-7DA1-4D9F-A8D3-2E4470601727}"/>
                    </a:ext>
                  </a:extLst>
                </p:cNvPr>
                <p:cNvSpPr>
                  <a:spLocks noChangeShapeType="1"/>
                </p:cNvSpPr>
                <p:nvPr/>
              </p:nvSpPr>
              <p:spPr bwMode="auto">
                <a:xfrm>
                  <a:off x="2144"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09" name="Line 221">
                  <a:extLst>
                    <a:ext uri="{FF2B5EF4-FFF2-40B4-BE49-F238E27FC236}">
                      <a16:creationId xmlns:a16="http://schemas.microsoft.com/office/drawing/2014/main" id="{8FE7716E-6187-4653-A42E-3BF4A9A3319B}"/>
                    </a:ext>
                  </a:extLst>
                </p:cNvPr>
                <p:cNvSpPr>
                  <a:spLocks noChangeShapeType="1"/>
                </p:cNvSpPr>
                <p:nvPr/>
              </p:nvSpPr>
              <p:spPr bwMode="auto">
                <a:xfrm>
                  <a:off x="2192"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0" name="Line 222">
                  <a:extLst>
                    <a:ext uri="{FF2B5EF4-FFF2-40B4-BE49-F238E27FC236}">
                      <a16:creationId xmlns:a16="http://schemas.microsoft.com/office/drawing/2014/main" id="{A41CB4E9-8FEF-4D25-AA07-B8154A7DBC0B}"/>
                    </a:ext>
                  </a:extLst>
                </p:cNvPr>
                <p:cNvSpPr>
                  <a:spLocks noChangeShapeType="1"/>
                </p:cNvSpPr>
                <p:nvPr/>
              </p:nvSpPr>
              <p:spPr bwMode="auto">
                <a:xfrm>
                  <a:off x="2239"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1" name="Line 223">
                  <a:extLst>
                    <a:ext uri="{FF2B5EF4-FFF2-40B4-BE49-F238E27FC236}">
                      <a16:creationId xmlns:a16="http://schemas.microsoft.com/office/drawing/2014/main" id="{19E02BA2-8FE7-4B7A-B6A6-738209A5E4C4}"/>
                    </a:ext>
                  </a:extLst>
                </p:cNvPr>
                <p:cNvSpPr>
                  <a:spLocks noChangeShapeType="1"/>
                </p:cNvSpPr>
                <p:nvPr/>
              </p:nvSpPr>
              <p:spPr bwMode="auto">
                <a:xfrm>
                  <a:off x="2287"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2" name="Line 224">
                  <a:extLst>
                    <a:ext uri="{FF2B5EF4-FFF2-40B4-BE49-F238E27FC236}">
                      <a16:creationId xmlns:a16="http://schemas.microsoft.com/office/drawing/2014/main" id="{9516C362-E052-470C-A3F7-EA6903B5C7B8}"/>
                    </a:ext>
                  </a:extLst>
                </p:cNvPr>
                <p:cNvSpPr>
                  <a:spLocks noChangeShapeType="1"/>
                </p:cNvSpPr>
                <p:nvPr/>
              </p:nvSpPr>
              <p:spPr bwMode="auto">
                <a:xfrm>
                  <a:off x="2335" y="129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1313" name="Line 225">
                <a:extLst>
                  <a:ext uri="{FF2B5EF4-FFF2-40B4-BE49-F238E27FC236}">
                    <a16:creationId xmlns:a16="http://schemas.microsoft.com/office/drawing/2014/main" id="{9050558E-73DE-4444-9A4B-FC5106CF5DD1}"/>
                  </a:ext>
                </a:extLst>
              </p:cNvPr>
              <p:cNvSpPr>
                <a:spLocks noChangeShapeType="1"/>
              </p:cNvSpPr>
              <p:nvPr/>
            </p:nvSpPr>
            <p:spPr bwMode="auto">
              <a:xfrm>
                <a:off x="239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4" name="Line 226">
                <a:extLst>
                  <a:ext uri="{FF2B5EF4-FFF2-40B4-BE49-F238E27FC236}">
                    <a16:creationId xmlns:a16="http://schemas.microsoft.com/office/drawing/2014/main" id="{D4DD92E2-FAF6-4AB4-86FA-427D359AC187}"/>
                  </a:ext>
                </a:extLst>
              </p:cNvPr>
              <p:cNvSpPr>
                <a:spLocks noChangeShapeType="1"/>
              </p:cNvSpPr>
              <p:nvPr/>
            </p:nvSpPr>
            <p:spPr bwMode="auto">
              <a:xfrm>
                <a:off x="244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5" name="Line 227">
                <a:extLst>
                  <a:ext uri="{FF2B5EF4-FFF2-40B4-BE49-F238E27FC236}">
                    <a16:creationId xmlns:a16="http://schemas.microsoft.com/office/drawing/2014/main" id="{52847C56-4F5D-467E-865D-12AB84EE4A73}"/>
                  </a:ext>
                </a:extLst>
              </p:cNvPr>
              <p:cNvSpPr>
                <a:spLocks noChangeShapeType="1"/>
              </p:cNvSpPr>
              <p:nvPr/>
            </p:nvSpPr>
            <p:spPr bwMode="auto">
              <a:xfrm>
                <a:off x="249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6" name="Line 228">
                <a:extLst>
                  <a:ext uri="{FF2B5EF4-FFF2-40B4-BE49-F238E27FC236}">
                    <a16:creationId xmlns:a16="http://schemas.microsoft.com/office/drawing/2014/main" id="{5F6EC580-4FAA-4528-949E-C82DBB2D2344}"/>
                  </a:ext>
                </a:extLst>
              </p:cNvPr>
              <p:cNvSpPr>
                <a:spLocks noChangeShapeType="1"/>
              </p:cNvSpPr>
              <p:nvPr/>
            </p:nvSpPr>
            <p:spPr bwMode="auto">
              <a:xfrm>
                <a:off x="2538"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7" name="Line 229">
                <a:extLst>
                  <a:ext uri="{FF2B5EF4-FFF2-40B4-BE49-F238E27FC236}">
                    <a16:creationId xmlns:a16="http://schemas.microsoft.com/office/drawing/2014/main" id="{ECBD9E62-A219-42AF-A6FC-D46F32E41353}"/>
                  </a:ext>
                </a:extLst>
              </p:cNvPr>
              <p:cNvSpPr>
                <a:spLocks noChangeShapeType="1"/>
              </p:cNvSpPr>
              <p:nvPr/>
            </p:nvSpPr>
            <p:spPr bwMode="auto">
              <a:xfrm>
                <a:off x="258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8" name="Line 230">
                <a:extLst>
                  <a:ext uri="{FF2B5EF4-FFF2-40B4-BE49-F238E27FC236}">
                    <a16:creationId xmlns:a16="http://schemas.microsoft.com/office/drawing/2014/main" id="{26DF642D-6236-436C-8EA8-561884C4E02B}"/>
                  </a:ext>
                </a:extLst>
              </p:cNvPr>
              <p:cNvSpPr>
                <a:spLocks noChangeShapeType="1"/>
              </p:cNvSpPr>
              <p:nvPr/>
            </p:nvSpPr>
            <p:spPr bwMode="auto">
              <a:xfrm>
                <a:off x="263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19" name="Line 231">
                <a:extLst>
                  <a:ext uri="{FF2B5EF4-FFF2-40B4-BE49-F238E27FC236}">
                    <a16:creationId xmlns:a16="http://schemas.microsoft.com/office/drawing/2014/main" id="{43DDDC67-27CD-4A4F-837F-850855A4FBF9}"/>
                  </a:ext>
                </a:extLst>
              </p:cNvPr>
              <p:cNvSpPr>
                <a:spLocks noChangeShapeType="1"/>
              </p:cNvSpPr>
              <p:nvPr/>
            </p:nvSpPr>
            <p:spPr bwMode="auto">
              <a:xfrm>
                <a:off x="268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0" name="Line 232">
                <a:extLst>
                  <a:ext uri="{FF2B5EF4-FFF2-40B4-BE49-F238E27FC236}">
                    <a16:creationId xmlns:a16="http://schemas.microsoft.com/office/drawing/2014/main" id="{06249976-127F-485A-9EE6-E51E44B2F334}"/>
                  </a:ext>
                </a:extLst>
              </p:cNvPr>
              <p:cNvSpPr>
                <a:spLocks noChangeShapeType="1"/>
              </p:cNvSpPr>
              <p:nvPr/>
            </p:nvSpPr>
            <p:spPr bwMode="auto">
              <a:xfrm>
                <a:off x="2729"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1" name="Line 233">
                <a:extLst>
                  <a:ext uri="{FF2B5EF4-FFF2-40B4-BE49-F238E27FC236}">
                    <a16:creationId xmlns:a16="http://schemas.microsoft.com/office/drawing/2014/main" id="{66A1E10F-45EF-4FF8-9DC1-4A1491E5E98C}"/>
                  </a:ext>
                </a:extLst>
              </p:cNvPr>
              <p:cNvSpPr>
                <a:spLocks noChangeShapeType="1"/>
              </p:cNvSpPr>
              <p:nvPr/>
            </p:nvSpPr>
            <p:spPr bwMode="auto">
              <a:xfrm>
                <a:off x="2777"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2" name="Line 234">
                <a:extLst>
                  <a:ext uri="{FF2B5EF4-FFF2-40B4-BE49-F238E27FC236}">
                    <a16:creationId xmlns:a16="http://schemas.microsoft.com/office/drawing/2014/main" id="{55ED400B-B359-4842-B87B-EE88941A5469}"/>
                  </a:ext>
                </a:extLst>
              </p:cNvPr>
              <p:cNvSpPr>
                <a:spLocks noChangeShapeType="1"/>
              </p:cNvSpPr>
              <p:nvPr/>
            </p:nvSpPr>
            <p:spPr bwMode="auto">
              <a:xfrm>
                <a:off x="282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3" name="Line 235">
                <a:extLst>
                  <a:ext uri="{FF2B5EF4-FFF2-40B4-BE49-F238E27FC236}">
                    <a16:creationId xmlns:a16="http://schemas.microsoft.com/office/drawing/2014/main" id="{7169BA26-A2ED-4F11-B91B-9674767624B5}"/>
                  </a:ext>
                </a:extLst>
              </p:cNvPr>
              <p:cNvSpPr>
                <a:spLocks noChangeShapeType="1"/>
              </p:cNvSpPr>
              <p:nvPr/>
            </p:nvSpPr>
            <p:spPr bwMode="auto">
              <a:xfrm>
                <a:off x="287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4" name="Line 236">
                <a:extLst>
                  <a:ext uri="{FF2B5EF4-FFF2-40B4-BE49-F238E27FC236}">
                    <a16:creationId xmlns:a16="http://schemas.microsoft.com/office/drawing/2014/main" id="{2C586B9F-03EA-4795-979E-15D64A2C3AF8}"/>
                  </a:ext>
                </a:extLst>
              </p:cNvPr>
              <p:cNvSpPr>
                <a:spLocks noChangeShapeType="1"/>
              </p:cNvSpPr>
              <p:nvPr/>
            </p:nvSpPr>
            <p:spPr bwMode="auto">
              <a:xfrm>
                <a:off x="292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5" name="Line 237">
                <a:extLst>
                  <a:ext uri="{FF2B5EF4-FFF2-40B4-BE49-F238E27FC236}">
                    <a16:creationId xmlns:a16="http://schemas.microsoft.com/office/drawing/2014/main" id="{5A03BF1D-F9EB-41D0-8750-A716FFCC201C}"/>
                  </a:ext>
                </a:extLst>
              </p:cNvPr>
              <p:cNvSpPr>
                <a:spLocks noChangeShapeType="1"/>
              </p:cNvSpPr>
              <p:nvPr/>
            </p:nvSpPr>
            <p:spPr bwMode="auto">
              <a:xfrm>
                <a:off x="2968"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6" name="Line 238">
                <a:extLst>
                  <a:ext uri="{FF2B5EF4-FFF2-40B4-BE49-F238E27FC236}">
                    <a16:creationId xmlns:a16="http://schemas.microsoft.com/office/drawing/2014/main" id="{7A15A0FF-661F-43E7-8960-9E6EE3C657B9}"/>
                  </a:ext>
                </a:extLst>
              </p:cNvPr>
              <p:cNvSpPr>
                <a:spLocks noChangeShapeType="1"/>
              </p:cNvSpPr>
              <p:nvPr/>
            </p:nvSpPr>
            <p:spPr bwMode="auto">
              <a:xfrm>
                <a:off x="301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7" name="Line 239">
                <a:extLst>
                  <a:ext uri="{FF2B5EF4-FFF2-40B4-BE49-F238E27FC236}">
                    <a16:creationId xmlns:a16="http://schemas.microsoft.com/office/drawing/2014/main" id="{4EF68246-B1C5-4B97-8AC1-B965310D3183}"/>
                  </a:ext>
                </a:extLst>
              </p:cNvPr>
              <p:cNvSpPr>
                <a:spLocks noChangeShapeType="1"/>
              </p:cNvSpPr>
              <p:nvPr/>
            </p:nvSpPr>
            <p:spPr bwMode="auto">
              <a:xfrm>
                <a:off x="306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8" name="Line 240">
                <a:extLst>
                  <a:ext uri="{FF2B5EF4-FFF2-40B4-BE49-F238E27FC236}">
                    <a16:creationId xmlns:a16="http://schemas.microsoft.com/office/drawing/2014/main" id="{2C1A9EFE-3180-45EF-9DD2-D57F22CF0C13}"/>
                  </a:ext>
                </a:extLst>
              </p:cNvPr>
              <p:cNvSpPr>
                <a:spLocks noChangeShapeType="1"/>
              </p:cNvSpPr>
              <p:nvPr/>
            </p:nvSpPr>
            <p:spPr bwMode="auto">
              <a:xfrm>
                <a:off x="311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29" name="Line 241">
                <a:extLst>
                  <a:ext uri="{FF2B5EF4-FFF2-40B4-BE49-F238E27FC236}">
                    <a16:creationId xmlns:a16="http://schemas.microsoft.com/office/drawing/2014/main" id="{3AE98B50-C628-4F11-AEDB-EFD06E17324A}"/>
                  </a:ext>
                </a:extLst>
              </p:cNvPr>
              <p:cNvSpPr>
                <a:spLocks noChangeShapeType="1"/>
              </p:cNvSpPr>
              <p:nvPr/>
            </p:nvSpPr>
            <p:spPr bwMode="auto">
              <a:xfrm>
                <a:off x="3159"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0" name="Line 242">
                <a:extLst>
                  <a:ext uri="{FF2B5EF4-FFF2-40B4-BE49-F238E27FC236}">
                    <a16:creationId xmlns:a16="http://schemas.microsoft.com/office/drawing/2014/main" id="{E068ABBA-7BB4-4C52-A2D4-1CE96703BFA3}"/>
                  </a:ext>
                </a:extLst>
              </p:cNvPr>
              <p:cNvSpPr>
                <a:spLocks noChangeShapeType="1"/>
              </p:cNvSpPr>
              <p:nvPr/>
            </p:nvSpPr>
            <p:spPr bwMode="auto">
              <a:xfrm>
                <a:off x="320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1" name="Line 243">
                <a:extLst>
                  <a:ext uri="{FF2B5EF4-FFF2-40B4-BE49-F238E27FC236}">
                    <a16:creationId xmlns:a16="http://schemas.microsoft.com/office/drawing/2014/main" id="{DF55C47E-2108-422D-804F-6D00B7E918AB}"/>
                  </a:ext>
                </a:extLst>
              </p:cNvPr>
              <p:cNvSpPr>
                <a:spLocks noChangeShapeType="1"/>
              </p:cNvSpPr>
              <p:nvPr/>
            </p:nvSpPr>
            <p:spPr bwMode="auto">
              <a:xfrm>
                <a:off x="325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2" name="Line 244">
                <a:extLst>
                  <a:ext uri="{FF2B5EF4-FFF2-40B4-BE49-F238E27FC236}">
                    <a16:creationId xmlns:a16="http://schemas.microsoft.com/office/drawing/2014/main" id="{14E5A302-740F-4C06-9D8B-D0F961316C89}"/>
                  </a:ext>
                </a:extLst>
              </p:cNvPr>
              <p:cNvSpPr>
                <a:spLocks noChangeShapeType="1"/>
              </p:cNvSpPr>
              <p:nvPr/>
            </p:nvSpPr>
            <p:spPr bwMode="auto">
              <a:xfrm>
                <a:off x="330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3" name="Line 245">
                <a:extLst>
                  <a:ext uri="{FF2B5EF4-FFF2-40B4-BE49-F238E27FC236}">
                    <a16:creationId xmlns:a16="http://schemas.microsoft.com/office/drawing/2014/main" id="{E7FD0716-989A-4A0A-BE07-3DC52FA0A0AD}"/>
                  </a:ext>
                </a:extLst>
              </p:cNvPr>
              <p:cNvSpPr>
                <a:spLocks noChangeShapeType="1"/>
              </p:cNvSpPr>
              <p:nvPr/>
            </p:nvSpPr>
            <p:spPr bwMode="auto">
              <a:xfrm>
                <a:off x="3350"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4" name="Line 246">
                <a:extLst>
                  <a:ext uri="{FF2B5EF4-FFF2-40B4-BE49-F238E27FC236}">
                    <a16:creationId xmlns:a16="http://schemas.microsoft.com/office/drawing/2014/main" id="{258C93E2-0C13-45E3-8F6D-4F409A92CFAE}"/>
                  </a:ext>
                </a:extLst>
              </p:cNvPr>
              <p:cNvSpPr>
                <a:spLocks noChangeShapeType="1"/>
              </p:cNvSpPr>
              <p:nvPr/>
            </p:nvSpPr>
            <p:spPr bwMode="auto">
              <a:xfrm>
                <a:off x="3397"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5" name="Line 247">
                <a:extLst>
                  <a:ext uri="{FF2B5EF4-FFF2-40B4-BE49-F238E27FC236}">
                    <a16:creationId xmlns:a16="http://schemas.microsoft.com/office/drawing/2014/main" id="{B2AD9777-3913-4DA1-A143-EC42616154B5}"/>
                  </a:ext>
                </a:extLst>
              </p:cNvPr>
              <p:cNvSpPr>
                <a:spLocks noChangeShapeType="1"/>
              </p:cNvSpPr>
              <p:nvPr/>
            </p:nvSpPr>
            <p:spPr bwMode="auto">
              <a:xfrm>
                <a:off x="3445"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6" name="Line 248">
                <a:extLst>
                  <a:ext uri="{FF2B5EF4-FFF2-40B4-BE49-F238E27FC236}">
                    <a16:creationId xmlns:a16="http://schemas.microsoft.com/office/drawing/2014/main" id="{47A15AE7-BC3E-4CD0-8915-1B8C37487284}"/>
                  </a:ext>
                </a:extLst>
              </p:cNvPr>
              <p:cNvSpPr>
                <a:spLocks noChangeShapeType="1"/>
              </p:cNvSpPr>
              <p:nvPr/>
            </p:nvSpPr>
            <p:spPr bwMode="auto">
              <a:xfrm>
                <a:off x="3493"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7" name="Line 249">
                <a:extLst>
                  <a:ext uri="{FF2B5EF4-FFF2-40B4-BE49-F238E27FC236}">
                    <a16:creationId xmlns:a16="http://schemas.microsoft.com/office/drawing/2014/main" id="{2A2FC3F3-CD48-4EA7-8B12-8870297813F9}"/>
                  </a:ext>
                </a:extLst>
              </p:cNvPr>
              <p:cNvSpPr>
                <a:spLocks noChangeShapeType="1"/>
              </p:cNvSpPr>
              <p:nvPr/>
            </p:nvSpPr>
            <p:spPr bwMode="auto">
              <a:xfrm>
                <a:off x="3541"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8" name="Line 250">
                <a:extLst>
                  <a:ext uri="{FF2B5EF4-FFF2-40B4-BE49-F238E27FC236}">
                    <a16:creationId xmlns:a16="http://schemas.microsoft.com/office/drawing/2014/main" id="{702389ED-862B-4725-81F8-CA984D8803D8}"/>
                  </a:ext>
                </a:extLst>
              </p:cNvPr>
              <p:cNvSpPr>
                <a:spLocks noChangeShapeType="1"/>
              </p:cNvSpPr>
              <p:nvPr/>
            </p:nvSpPr>
            <p:spPr bwMode="auto">
              <a:xfrm>
                <a:off x="3589" y="138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39" name="Line 251">
                <a:extLst>
                  <a:ext uri="{FF2B5EF4-FFF2-40B4-BE49-F238E27FC236}">
                    <a16:creationId xmlns:a16="http://schemas.microsoft.com/office/drawing/2014/main" id="{E08D767B-A25A-456A-A6A7-D41196D2A871}"/>
                  </a:ext>
                </a:extLst>
              </p:cNvPr>
              <p:cNvSpPr>
                <a:spLocks noChangeShapeType="1"/>
              </p:cNvSpPr>
              <p:nvPr/>
            </p:nvSpPr>
            <p:spPr bwMode="auto">
              <a:xfrm>
                <a:off x="3636"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0" name="Line 252">
                <a:extLst>
                  <a:ext uri="{FF2B5EF4-FFF2-40B4-BE49-F238E27FC236}">
                    <a16:creationId xmlns:a16="http://schemas.microsoft.com/office/drawing/2014/main" id="{98C9538E-9429-4C8E-BE16-58342EB93873}"/>
                  </a:ext>
                </a:extLst>
              </p:cNvPr>
              <p:cNvSpPr>
                <a:spLocks noChangeShapeType="1"/>
              </p:cNvSpPr>
              <p:nvPr/>
            </p:nvSpPr>
            <p:spPr bwMode="auto">
              <a:xfrm>
                <a:off x="3684"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1" name="Line 253">
                <a:extLst>
                  <a:ext uri="{FF2B5EF4-FFF2-40B4-BE49-F238E27FC236}">
                    <a16:creationId xmlns:a16="http://schemas.microsoft.com/office/drawing/2014/main" id="{7D1165A4-1116-4111-928E-9DA4AB53189F}"/>
                  </a:ext>
                </a:extLst>
              </p:cNvPr>
              <p:cNvSpPr>
                <a:spLocks noChangeShapeType="1"/>
              </p:cNvSpPr>
              <p:nvPr/>
            </p:nvSpPr>
            <p:spPr bwMode="auto">
              <a:xfrm>
                <a:off x="3732" y="13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2" name="Line 254">
                <a:extLst>
                  <a:ext uri="{FF2B5EF4-FFF2-40B4-BE49-F238E27FC236}">
                    <a16:creationId xmlns:a16="http://schemas.microsoft.com/office/drawing/2014/main" id="{D54A4959-BB10-4445-A035-1A614998CBB4}"/>
                  </a:ext>
                </a:extLst>
              </p:cNvPr>
              <p:cNvSpPr>
                <a:spLocks noChangeShapeType="1"/>
              </p:cNvSpPr>
              <p:nvPr/>
            </p:nvSpPr>
            <p:spPr bwMode="auto">
              <a:xfrm>
                <a:off x="3780" y="1383"/>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3" name="Line 255">
                <a:extLst>
                  <a:ext uri="{FF2B5EF4-FFF2-40B4-BE49-F238E27FC236}">
                    <a16:creationId xmlns:a16="http://schemas.microsoft.com/office/drawing/2014/main" id="{1BF144E4-A40B-4DE0-B584-C97480A7F1DF}"/>
                  </a:ext>
                </a:extLst>
              </p:cNvPr>
              <p:cNvSpPr>
                <a:spLocks noChangeShapeType="1"/>
              </p:cNvSpPr>
              <p:nvPr/>
            </p:nvSpPr>
            <p:spPr bwMode="auto">
              <a:xfrm flipV="1">
                <a:off x="1631" y="1383"/>
                <a:ext cx="1" cy="19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4" name="Line 256">
                <a:extLst>
                  <a:ext uri="{FF2B5EF4-FFF2-40B4-BE49-F238E27FC236}">
                    <a16:creationId xmlns:a16="http://schemas.microsoft.com/office/drawing/2014/main" id="{E646BC98-78E9-4783-AE75-A37AE9C6EBAA}"/>
                  </a:ext>
                </a:extLst>
              </p:cNvPr>
              <p:cNvSpPr>
                <a:spLocks noChangeShapeType="1"/>
              </p:cNvSpPr>
              <p:nvPr/>
            </p:nvSpPr>
            <p:spPr bwMode="auto">
              <a:xfrm>
                <a:off x="1607" y="332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5" name="Line 257">
                <a:extLst>
                  <a:ext uri="{FF2B5EF4-FFF2-40B4-BE49-F238E27FC236}">
                    <a16:creationId xmlns:a16="http://schemas.microsoft.com/office/drawing/2014/main" id="{F587CD54-FDA0-4032-9D44-B30BBE5D289B}"/>
                  </a:ext>
                </a:extLst>
              </p:cNvPr>
              <p:cNvSpPr>
                <a:spLocks noChangeShapeType="1"/>
              </p:cNvSpPr>
              <p:nvPr/>
            </p:nvSpPr>
            <p:spPr bwMode="auto">
              <a:xfrm>
                <a:off x="1607" y="293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6" name="Line 258">
                <a:extLst>
                  <a:ext uri="{FF2B5EF4-FFF2-40B4-BE49-F238E27FC236}">
                    <a16:creationId xmlns:a16="http://schemas.microsoft.com/office/drawing/2014/main" id="{EE800859-F5D5-42D8-88DB-9622850CAD2F}"/>
                  </a:ext>
                </a:extLst>
              </p:cNvPr>
              <p:cNvSpPr>
                <a:spLocks noChangeShapeType="1"/>
              </p:cNvSpPr>
              <p:nvPr/>
            </p:nvSpPr>
            <p:spPr bwMode="auto">
              <a:xfrm>
                <a:off x="1607" y="2550"/>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7" name="Line 259">
                <a:extLst>
                  <a:ext uri="{FF2B5EF4-FFF2-40B4-BE49-F238E27FC236}">
                    <a16:creationId xmlns:a16="http://schemas.microsoft.com/office/drawing/2014/main" id="{EBE51127-7214-43CA-8244-13AB8E4AB69D}"/>
                  </a:ext>
                </a:extLst>
              </p:cNvPr>
              <p:cNvSpPr>
                <a:spLocks noChangeShapeType="1"/>
              </p:cNvSpPr>
              <p:nvPr/>
            </p:nvSpPr>
            <p:spPr bwMode="auto">
              <a:xfrm>
                <a:off x="1607" y="2161"/>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8" name="Line 260">
                <a:extLst>
                  <a:ext uri="{FF2B5EF4-FFF2-40B4-BE49-F238E27FC236}">
                    <a16:creationId xmlns:a16="http://schemas.microsoft.com/office/drawing/2014/main" id="{52342A3E-DFBF-4B66-8124-5240AB3D7E08}"/>
                  </a:ext>
                </a:extLst>
              </p:cNvPr>
              <p:cNvSpPr>
                <a:spLocks noChangeShapeType="1"/>
              </p:cNvSpPr>
              <p:nvPr/>
            </p:nvSpPr>
            <p:spPr bwMode="auto">
              <a:xfrm>
                <a:off x="1607" y="1772"/>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49" name="Line 261">
                <a:extLst>
                  <a:ext uri="{FF2B5EF4-FFF2-40B4-BE49-F238E27FC236}">
                    <a16:creationId xmlns:a16="http://schemas.microsoft.com/office/drawing/2014/main" id="{F7743A7D-A5C8-4480-961E-411D68F0CD3A}"/>
                  </a:ext>
                </a:extLst>
              </p:cNvPr>
              <p:cNvSpPr>
                <a:spLocks noChangeShapeType="1"/>
              </p:cNvSpPr>
              <p:nvPr/>
            </p:nvSpPr>
            <p:spPr bwMode="auto">
              <a:xfrm>
                <a:off x="1607" y="1383"/>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0" name="Line 262">
                <a:extLst>
                  <a:ext uri="{FF2B5EF4-FFF2-40B4-BE49-F238E27FC236}">
                    <a16:creationId xmlns:a16="http://schemas.microsoft.com/office/drawing/2014/main" id="{E4743E31-91E5-4B54-BFCA-69CC6ACCC2F0}"/>
                  </a:ext>
                </a:extLst>
              </p:cNvPr>
              <p:cNvSpPr>
                <a:spLocks noChangeShapeType="1"/>
              </p:cNvSpPr>
              <p:nvPr/>
            </p:nvSpPr>
            <p:spPr bwMode="auto">
              <a:xfrm>
                <a:off x="1631" y="3329"/>
                <a:ext cx="21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1" name="Line 263">
                <a:extLst>
                  <a:ext uri="{FF2B5EF4-FFF2-40B4-BE49-F238E27FC236}">
                    <a16:creationId xmlns:a16="http://schemas.microsoft.com/office/drawing/2014/main" id="{46D14849-4755-433A-9023-88EB6ED86265}"/>
                  </a:ext>
                </a:extLst>
              </p:cNvPr>
              <p:cNvSpPr>
                <a:spLocks noChangeShapeType="1"/>
              </p:cNvSpPr>
              <p:nvPr/>
            </p:nvSpPr>
            <p:spPr bwMode="auto">
              <a:xfrm flipV="1">
                <a:off x="1631"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2" name="Line 264">
                <a:extLst>
                  <a:ext uri="{FF2B5EF4-FFF2-40B4-BE49-F238E27FC236}">
                    <a16:creationId xmlns:a16="http://schemas.microsoft.com/office/drawing/2014/main" id="{ED1A879B-1684-41A6-940D-D3A7CE797416}"/>
                  </a:ext>
                </a:extLst>
              </p:cNvPr>
              <p:cNvSpPr>
                <a:spLocks noChangeShapeType="1"/>
              </p:cNvSpPr>
              <p:nvPr/>
            </p:nvSpPr>
            <p:spPr bwMode="auto">
              <a:xfrm flipV="1">
                <a:off x="2172"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3" name="Line 265">
                <a:extLst>
                  <a:ext uri="{FF2B5EF4-FFF2-40B4-BE49-F238E27FC236}">
                    <a16:creationId xmlns:a16="http://schemas.microsoft.com/office/drawing/2014/main" id="{153BF058-8328-44A9-BB79-3C10EBE0C2E4}"/>
                  </a:ext>
                </a:extLst>
              </p:cNvPr>
              <p:cNvSpPr>
                <a:spLocks noChangeShapeType="1"/>
              </p:cNvSpPr>
              <p:nvPr/>
            </p:nvSpPr>
            <p:spPr bwMode="auto">
              <a:xfrm flipV="1">
                <a:off x="2713"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4" name="Line 266">
                <a:extLst>
                  <a:ext uri="{FF2B5EF4-FFF2-40B4-BE49-F238E27FC236}">
                    <a16:creationId xmlns:a16="http://schemas.microsoft.com/office/drawing/2014/main" id="{E46A85CA-762E-412F-91AD-BA5D5A813876}"/>
                  </a:ext>
                </a:extLst>
              </p:cNvPr>
              <p:cNvSpPr>
                <a:spLocks noChangeShapeType="1"/>
              </p:cNvSpPr>
              <p:nvPr/>
            </p:nvSpPr>
            <p:spPr bwMode="auto">
              <a:xfrm flipV="1">
                <a:off x="3246"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5" name="Line 267">
                <a:extLst>
                  <a:ext uri="{FF2B5EF4-FFF2-40B4-BE49-F238E27FC236}">
                    <a16:creationId xmlns:a16="http://schemas.microsoft.com/office/drawing/2014/main" id="{A9ADC4A9-1D8A-4584-A09E-1CE278B46732}"/>
                  </a:ext>
                </a:extLst>
              </p:cNvPr>
              <p:cNvSpPr>
                <a:spLocks noChangeShapeType="1"/>
              </p:cNvSpPr>
              <p:nvPr/>
            </p:nvSpPr>
            <p:spPr bwMode="auto">
              <a:xfrm flipV="1">
                <a:off x="3787" y="330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6" name="Line 268">
                <a:extLst>
                  <a:ext uri="{FF2B5EF4-FFF2-40B4-BE49-F238E27FC236}">
                    <a16:creationId xmlns:a16="http://schemas.microsoft.com/office/drawing/2014/main" id="{EAE015E2-7736-4EDB-942A-FCBDCD291A15}"/>
                  </a:ext>
                </a:extLst>
              </p:cNvPr>
              <p:cNvSpPr>
                <a:spLocks noChangeShapeType="1"/>
              </p:cNvSpPr>
              <p:nvPr/>
            </p:nvSpPr>
            <p:spPr bwMode="auto">
              <a:xfrm>
                <a:off x="1631" y="2153"/>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7" name="Line 269">
                <a:extLst>
                  <a:ext uri="{FF2B5EF4-FFF2-40B4-BE49-F238E27FC236}">
                    <a16:creationId xmlns:a16="http://schemas.microsoft.com/office/drawing/2014/main" id="{983BFDA9-B6A9-4037-8F50-A031E4199056}"/>
                  </a:ext>
                </a:extLst>
              </p:cNvPr>
              <p:cNvSpPr>
                <a:spLocks noChangeShapeType="1"/>
              </p:cNvSpPr>
              <p:nvPr/>
            </p:nvSpPr>
            <p:spPr bwMode="auto">
              <a:xfrm flipV="1">
                <a:off x="2172" y="2257"/>
                <a:ext cx="54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8" name="Line 270">
                <a:extLst>
                  <a:ext uri="{FF2B5EF4-FFF2-40B4-BE49-F238E27FC236}">
                    <a16:creationId xmlns:a16="http://schemas.microsoft.com/office/drawing/2014/main" id="{EDAFD2F1-F94D-4BD7-A93E-84A56D5E1E1F}"/>
                  </a:ext>
                </a:extLst>
              </p:cNvPr>
              <p:cNvSpPr>
                <a:spLocks noChangeShapeType="1"/>
              </p:cNvSpPr>
              <p:nvPr/>
            </p:nvSpPr>
            <p:spPr bwMode="auto">
              <a:xfrm flipV="1">
                <a:off x="2713" y="2034"/>
                <a:ext cx="533" cy="2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59" name="Line 271">
                <a:extLst>
                  <a:ext uri="{FF2B5EF4-FFF2-40B4-BE49-F238E27FC236}">
                    <a16:creationId xmlns:a16="http://schemas.microsoft.com/office/drawing/2014/main" id="{455BE777-742B-4A6F-9C11-A7D9298BA3F0}"/>
                  </a:ext>
                </a:extLst>
              </p:cNvPr>
              <p:cNvSpPr>
                <a:spLocks noChangeShapeType="1"/>
              </p:cNvSpPr>
              <p:nvPr/>
            </p:nvSpPr>
            <p:spPr bwMode="auto">
              <a:xfrm flipV="1">
                <a:off x="3246" y="1614"/>
                <a:ext cx="541" cy="4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0" name="Line 272">
                <a:extLst>
                  <a:ext uri="{FF2B5EF4-FFF2-40B4-BE49-F238E27FC236}">
                    <a16:creationId xmlns:a16="http://schemas.microsoft.com/office/drawing/2014/main" id="{08F958B8-51B7-48E3-BA47-312BC6105BB0}"/>
                  </a:ext>
                </a:extLst>
              </p:cNvPr>
              <p:cNvSpPr>
                <a:spLocks noChangeShapeType="1"/>
              </p:cNvSpPr>
              <p:nvPr/>
            </p:nvSpPr>
            <p:spPr bwMode="auto">
              <a:xfrm>
                <a:off x="1631" y="2662"/>
                <a:ext cx="54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1" name="Line 273">
                <a:extLst>
                  <a:ext uri="{FF2B5EF4-FFF2-40B4-BE49-F238E27FC236}">
                    <a16:creationId xmlns:a16="http://schemas.microsoft.com/office/drawing/2014/main" id="{DE16686E-06E6-4887-B715-C1961E3107C8}"/>
                  </a:ext>
                </a:extLst>
              </p:cNvPr>
              <p:cNvSpPr>
                <a:spLocks noChangeShapeType="1"/>
              </p:cNvSpPr>
              <p:nvPr/>
            </p:nvSpPr>
            <p:spPr bwMode="auto">
              <a:xfrm>
                <a:off x="2172" y="2765"/>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2" name="Line 274">
                <a:extLst>
                  <a:ext uri="{FF2B5EF4-FFF2-40B4-BE49-F238E27FC236}">
                    <a16:creationId xmlns:a16="http://schemas.microsoft.com/office/drawing/2014/main" id="{B1A25790-845C-404D-A211-CD0BFA25CB94}"/>
                  </a:ext>
                </a:extLst>
              </p:cNvPr>
              <p:cNvSpPr>
                <a:spLocks noChangeShapeType="1"/>
              </p:cNvSpPr>
              <p:nvPr/>
            </p:nvSpPr>
            <p:spPr bwMode="auto">
              <a:xfrm flipV="1">
                <a:off x="2713" y="2725"/>
                <a:ext cx="533"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3" name="Line 275">
                <a:extLst>
                  <a:ext uri="{FF2B5EF4-FFF2-40B4-BE49-F238E27FC236}">
                    <a16:creationId xmlns:a16="http://schemas.microsoft.com/office/drawing/2014/main" id="{C596E475-792B-497E-B080-8C9B211EF802}"/>
                  </a:ext>
                </a:extLst>
              </p:cNvPr>
              <p:cNvSpPr>
                <a:spLocks noChangeShapeType="1"/>
              </p:cNvSpPr>
              <p:nvPr/>
            </p:nvSpPr>
            <p:spPr bwMode="auto">
              <a:xfrm flipV="1">
                <a:off x="3246" y="2590"/>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4" name="Line 276">
                <a:extLst>
                  <a:ext uri="{FF2B5EF4-FFF2-40B4-BE49-F238E27FC236}">
                    <a16:creationId xmlns:a16="http://schemas.microsoft.com/office/drawing/2014/main" id="{50D8685A-A919-4045-80AD-272F7C04589A}"/>
                  </a:ext>
                </a:extLst>
              </p:cNvPr>
              <p:cNvSpPr>
                <a:spLocks noChangeShapeType="1"/>
              </p:cNvSpPr>
              <p:nvPr/>
            </p:nvSpPr>
            <p:spPr bwMode="auto">
              <a:xfrm>
                <a:off x="1631" y="3019"/>
                <a:ext cx="541" cy="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5" name="Line 277">
                <a:extLst>
                  <a:ext uri="{FF2B5EF4-FFF2-40B4-BE49-F238E27FC236}">
                    <a16:creationId xmlns:a16="http://schemas.microsoft.com/office/drawing/2014/main" id="{55943C07-520E-4BFD-9BB2-2007508707BF}"/>
                  </a:ext>
                </a:extLst>
              </p:cNvPr>
              <p:cNvSpPr>
                <a:spLocks noChangeShapeType="1"/>
              </p:cNvSpPr>
              <p:nvPr/>
            </p:nvSpPr>
            <p:spPr bwMode="auto">
              <a:xfrm>
                <a:off x="2172" y="3106"/>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6" name="Line 278">
                <a:extLst>
                  <a:ext uri="{FF2B5EF4-FFF2-40B4-BE49-F238E27FC236}">
                    <a16:creationId xmlns:a16="http://schemas.microsoft.com/office/drawing/2014/main" id="{76EB9C09-5421-4C19-8CA0-8471A31CCC32}"/>
                  </a:ext>
                </a:extLst>
              </p:cNvPr>
              <p:cNvSpPr>
                <a:spLocks noChangeShapeType="1"/>
              </p:cNvSpPr>
              <p:nvPr/>
            </p:nvSpPr>
            <p:spPr bwMode="auto">
              <a:xfrm flipV="1">
                <a:off x="2713" y="3114"/>
                <a:ext cx="533"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7" name="Line 279">
                <a:extLst>
                  <a:ext uri="{FF2B5EF4-FFF2-40B4-BE49-F238E27FC236}">
                    <a16:creationId xmlns:a16="http://schemas.microsoft.com/office/drawing/2014/main" id="{F675D218-4D93-488B-8032-E35926B1573E}"/>
                  </a:ext>
                </a:extLst>
              </p:cNvPr>
              <p:cNvSpPr>
                <a:spLocks noChangeShapeType="1"/>
              </p:cNvSpPr>
              <p:nvPr/>
            </p:nvSpPr>
            <p:spPr bwMode="auto">
              <a:xfrm flipV="1">
                <a:off x="3246" y="3074"/>
                <a:ext cx="541"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8" name="Line 280">
                <a:extLst>
                  <a:ext uri="{FF2B5EF4-FFF2-40B4-BE49-F238E27FC236}">
                    <a16:creationId xmlns:a16="http://schemas.microsoft.com/office/drawing/2014/main" id="{535CFCF0-7BC8-4049-8131-D5B09EB32C2B}"/>
                  </a:ext>
                </a:extLst>
              </p:cNvPr>
              <p:cNvSpPr>
                <a:spLocks noChangeShapeType="1"/>
              </p:cNvSpPr>
              <p:nvPr/>
            </p:nvSpPr>
            <p:spPr bwMode="auto">
              <a:xfrm>
                <a:off x="1631" y="3170"/>
                <a:ext cx="54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69" name="Line 281">
                <a:extLst>
                  <a:ext uri="{FF2B5EF4-FFF2-40B4-BE49-F238E27FC236}">
                    <a16:creationId xmlns:a16="http://schemas.microsoft.com/office/drawing/2014/main" id="{3D6839E0-512A-46B9-9C53-6DFEDAE1BD6D}"/>
                  </a:ext>
                </a:extLst>
              </p:cNvPr>
              <p:cNvSpPr>
                <a:spLocks noChangeShapeType="1"/>
              </p:cNvSpPr>
              <p:nvPr/>
            </p:nvSpPr>
            <p:spPr bwMode="auto">
              <a:xfrm>
                <a:off x="2172" y="3225"/>
                <a:ext cx="541"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0" name="Line 282">
                <a:extLst>
                  <a:ext uri="{FF2B5EF4-FFF2-40B4-BE49-F238E27FC236}">
                    <a16:creationId xmlns:a16="http://schemas.microsoft.com/office/drawing/2014/main" id="{F0CC84B7-855A-49E2-A77A-EEBF38DD76EC}"/>
                  </a:ext>
                </a:extLst>
              </p:cNvPr>
              <p:cNvSpPr>
                <a:spLocks noChangeShapeType="1"/>
              </p:cNvSpPr>
              <p:nvPr/>
            </p:nvSpPr>
            <p:spPr bwMode="auto">
              <a:xfrm>
                <a:off x="2713" y="324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1" name="Line 283">
                <a:extLst>
                  <a:ext uri="{FF2B5EF4-FFF2-40B4-BE49-F238E27FC236}">
                    <a16:creationId xmlns:a16="http://schemas.microsoft.com/office/drawing/2014/main" id="{4A69C911-6F77-428B-88E2-A4221C638787}"/>
                  </a:ext>
                </a:extLst>
              </p:cNvPr>
              <p:cNvSpPr>
                <a:spLocks noChangeShapeType="1"/>
              </p:cNvSpPr>
              <p:nvPr/>
            </p:nvSpPr>
            <p:spPr bwMode="auto">
              <a:xfrm flipV="1">
                <a:off x="3246" y="3241"/>
                <a:ext cx="541"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2" name="Line 284">
                <a:extLst>
                  <a:ext uri="{FF2B5EF4-FFF2-40B4-BE49-F238E27FC236}">
                    <a16:creationId xmlns:a16="http://schemas.microsoft.com/office/drawing/2014/main" id="{1509B577-4145-46C3-9F67-DE285A3ECEB6}"/>
                  </a:ext>
                </a:extLst>
              </p:cNvPr>
              <p:cNvSpPr>
                <a:spLocks noChangeShapeType="1"/>
              </p:cNvSpPr>
              <p:nvPr/>
            </p:nvSpPr>
            <p:spPr bwMode="auto">
              <a:xfrm>
                <a:off x="1631" y="3241"/>
                <a:ext cx="54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3" name="Line 285">
                <a:extLst>
                  <a:ext uri="{FF2B5EF4-FFF2-40B4-BE49-F238E27FC236}">
                    <a16:creationId xmlns:a16="http://schemas.microsoft.com/office/drawing/2014/main" id="{3D2B4416-CD91-4383-85FE-C79580A863AC}"/>
                  </a:ext>
                </a:extLst>
              </p:cNvPr>
              <p:cNvSpPr>
                <a:spLocks noChangeShapeType="1"/>
              </p:cNvSpPr>
              <p:nvPr/>
            </p:nvSpPr>
            <p:spPr bwMode="auto">
              <a:xfrm>
                <a:off x="2172" y="3273"/>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4" name="Line 286">
                <a:extLst>
                  <a:ext uri="{FF2B5EF4-FFF2-40B4-BE49-F238E27FC236}">
                    <a16:creationId xmlns:a16="http://schemas.microsoft.com/office/drawing/2014/main" id="{EC9D6F0B-9070-4E26-912F-032886D20B0E}"/>
                  </a:ext>
                </a:extLst>
              </p:cNvPr>
              <p:cNvSpPr>
                <a:spLocks noChangeShapeType="1"/>
              </p:cNvSpPr>
              <p:nvPr/>
            </p:nvSpPr>
            <p:spPr bwMode="auto">
              <a:xfrm>
                <a:off x="2713" y="328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5" name="Line 287">
                <a:extLst>
                  <a:ext uri="{FF2B5EF4-FFF2-40B4-BE49-F238E27FC236}">
                    <a16:creationId xmlns:a16="http://schemas.microsoft.com/office/drawing/2014/main" id="{A77B18F4-01AD-4B35-B52A-3882BB31F1AB}"/>
                  </a:ext>
                </a:extLst>
              </p:cNvPr>
              <p:cNvSpPr>
                <a:spLocks noChangeShapeType="1"/>
              </p:cNvSpPr>
              <p:nvPr/>
            </p:nvSpPr>
            <p:spPr bwMode="auto">
              <a:xfrm>
                <a:off x="3246" y="3289"/>
                <a:ext cx="5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1376" name="Rectangle 288">
                <a:extLst>
                  <a:ext uri="{FF2B5EF4-FFF2-40B4-BE49-F238E27FC236}">
                    <a16:creationId xmlns:a16="http://schemas.microsoft.com/office/drawing/2014/main" id="{D1933862-96AA-429A-80E2-CE04236CFAE4}"/>
                  </a:ext>
                </a:extLst>
              </p:cNvPr>
              <p:cNvSpPr>
                <a:spLocks noChangeArrowheads="1"/>
              </p:cNvSpPr>
              <p:nvPr/>
            </p:nvSpPr>
            <p:spPr bwMode="auto">
              <a:xfrm>
                <a:off x="1611" y="2134"/>
                <a:ext cx="39" cy="39"/>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377" name="Rectangle 289">
                <a:extLst>
                  <a:ext uri="{FF2B5EF4-FFF2-40B4-BE49-F238E27FC236}">
                    <a16:creationId xmlns:a16="http://schemas.microsoft.com/office/drawing/2014/main" id="{56864E06-BDE3-48B9-9B62-A8FFED354E51}"/>
                  </a:ext>
                </a:extLst>
              </p:cNvPr>
              <p:cNvSpPr>
                <a:spLocks noChangeArrowheads="1"/>
              </p:cNvSpPr>
              <p:nvPr/>
            </p:nvSpPr>
            <p:spPr bwMode="auto">
              <a:xfrm>
                <a:off x="2152" y="2269"/>
                <a:ext cx="40" cy="39"/>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378" name="Rectangle 290">
                <a:extLst>
                  <a:ext uri="{FF2B5EF4-FFF2-40B4-BE49-F238E27FC236}">
                    <a16:creationId xmlns:a16="http://schemas.microsoft.com/office/drawing/2014/main" id="{93C183B5-2813-440F-ADB3-885D8DD644CF}"/>
                  </a:ext>
                </a:extLst>
              </p:cNvPr>
              <p:cNvSpPr>
                <a:spLocks noChangeArrowheads="1"/>
              </p:cNvSpPr>
              <p:nvPr/>
            </p:nvSpPr>
            <p:spPr bwMode="auto">
              <a:xfrm>
                <a:off x="2693" y="2237"/>
                <a:ext cx="40" cy="40"/>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379" name="Rectangle 291">
                <a:extLst>
                  <a:ext uri="{FF2B5EF4-FFF2-40B4-BE49-F238E27FC236}">
                    <a16:creationId xmlns:a16="http://schemas.microsoft.com/office/drawing/2014/main" id="{EE850E13-F1E9-44A9-9019-0F5DCFC442C0}"/>
                  </a:ext>
                </a:extLst>
              </p:cNvPr>
              <p:cNvSpPr>
                <a:spLocks noChangeArrowheads="1"/>
              </p:cNvSpPr>
              <p:nvPr/>
            </p:nvSpPr>
            <p:spPr bwMode="auto">
              <a:xfrm>
                <a:off x="3226" y="2015"/>
                <a:ext cx="40" cy="39"/>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380" name="Rectangle 292">
                <a:extLst>
                  <a:ext uri="{FF2B5EF4-FFF2-40B4-BE49-F238E27FC236}">
                    <a16:creationId xmlns:a16="http://schemas.microsoft.com/office/drawing/2014/main" id="{D529DA88-7E01-4F11-AE66-C6F94B42EC3D}"/>
                  </a:ext>
                </a:extLst>
              </p:cNvPr>
              <p:cNvSpPr>
                <a:spLocks noChangeArrowheads="1"/>
              </p:cNvSpPr>
              <p:nvPr/>
            </p:nvSpPr>
            <p:spPr bwMode="auto">
              <a:xfrm>
                <a:off x="3768" y="1594"/>
                <a:ext cx="39" cy="39"/>
              </a:xfrm>
              <a:prstGeom prst="rect">
                <a:avLst/>
              </a:prstGeom>
              <a:solidFill>
                <a:srgbClr val="DD0806"/>
              </a:solidFill>
              <a:ln w="12700">
                <a:solidFill>
                  <a:srgbClr val="000000"/>
                </a:solidFill>
                <a:miter lim="800000"/>
                <a:headEnd/>
                <a:tailEnd/>
              </a:ln>
            </p:spPr>
            <p:txBody>
              <a:bodyPr/>
              <a:lstStyle/>
              <a:p>
                <a:endParaRPr lang="zh-CN" altLang="en-US"/>
              </a:p>
            </p:txBody>
          </p:sp>
          <p:sp>
            <p:nvSpPr>
              <p:cNvPr id="601381" name="Rectangle 293">
                <a:extLst>
                  <a:ext uri="{FF2B5EF4-FFF2-40B4-BE49-F238E27FC236}">
                    <a16:creationId xmlns:a16="http://schemas.microsoft.com/office/drawing/2014/main" id="{9411449B-028D-42B3-A797-787C92ACFF36}"/>
                  </a:ext>
                </a:extLst>
              </p:cNvPr>
              <p:cNvSpPr>
                <a:spLocks noChangeArrowheads="1"/>
              </p:cNvSpPr>
              <p:nvPr/>
            </p:nvSpPr>
            <p:spPr bwMode="auto">
              <a:xfrm>
                <a:off x="1611" y="2642"/>
                <a:ext cx="39" cy="39"/>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382" name="Rectangle 294">
                <a:extLst>
                  <a:ext uri="{FF2B5EF4-FFF2-40B4-BE49-F238E27FC236}">
                    <a16:creationId xmlns:a16="http://schemas.microsoft.com/office/drawing/2014/main" id="{6EC9E86A-E739-4795-99A3-A7C6BF7A879E}"/>
                  </a:ext>
                </a:extLst>
              </p:cNvPr>
              <p:cNvSpPr>
                <a:spLocks noChangeArrowheads="1"/>
              </p:cNvSpPr>
              <p:nvPr/>
            </p:nvSpPr>
            <p:spPr bwMode="auto">
              <a:xfrm>
                <a:off x="2152" y="2745"/>
                <a:ext cx="40" cy="40"/>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383" name="Rectangle 295">
                <a:extLst>
                  <a:ext uri="{FF2B5EF4-FFF2-40B4-BE49-F238E27FC236}">
                    <a16:creationId xmlns:a16="http://schemas.microsoft.com/office/drawing/2014/main" id="{AEE88FF6-BC10-4353-A42C-007D2779446F}"/>
                  </a:ext>
                </a:extLst>
              </p:cNvPr>
              <p:cNvSpPr>
                <a:spLocks noChangeArrowheads="1"/>
              </p:cNvSpPr>
              <p:nvPr/>
            </p:nvSpPr>
            <p:spPr bwMode="auto">
              <a:xfrm>
                <a:off x="2693" y="2761"/>
                <a:ext cx="40" cy="40"/>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384" name="Rectangle 296">
                <a:extLst>
                  <a:ext uri="{FF2B5EF4-FFF2-40B4-BE49-F238E27FC236}">
                    <a16:creationId xmlns:a16="http://schemas.microsoft.com/office/drawing/2014/main" id="{17F8BB9F-9CE9-46CD-8243-1A5E7BFFD77E}"/>
                  </a:ext>
                </a:extLst>
              </p:cNvPr>
              <p:cNvSpPr>
                <a:spLocks noChangeArrowheads="1"/>
              </p:cNvSpPr>
              <p:nvPr/>
            </p:nvSpPr>
            <p:spPr bwMode="auto">
              <a:xfrm>
                <a:off x="3226" y="2705"/>
                <a:ext cx="40" cy="40"/>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385" name="Rectangle 297">
                <a:extLst>
                  <a:ext uri="{FF2B5EF4-FFF2-40B4-BE49-F238E27FC236}">
                    <a16:creationId xmlns:a16="http://schemas.microsoft.com/office/drawing/2014/main" id="{EA046373-6651-41A0-842A-A568A8E7A6C0}"/>
                  </a:ext>
                </a:extLst>
              </p:cNvPr>
              <p:cNvSpPr>
                <a:spLocks noChangeArrowheads="1"/>
              </p:cNvSpPr>
              <p:nvPr/>
            </p:nvSpPr>
            <p:spPr bwMode="auto">
              <a:xfrm>
                <a:off x="3768" y="2570"/>
                <a:ext cx="39" cy="40"/>
              </a:xfrm>
              <a:prstGeom prst="rect">
                <a:avLst/>
              </a:prstGeom>
              <a:solidFill>
                <a:srgbClr val="008011"/>
              </a:solidFill>
              <a:ln w="12700">
                <a:solidFill>
                  <a:srgbClr val="000000"/>
                </a:solidFill>
                <a:miter lim="800000"/>
                <a:headEnd/>
                <a:tailEnd/>
              </a:ln>
            </p:spPr>
            <p:txBody>
              <a:bodyPr/>
              <a:lstStyle/>
              <a:p>
                <a:endParaRPr lang="zh-CN" altLang="en-US"/>
              </a:p>
            </p:txBody>
          </p:sp>
          <p:sp>
            <p:nvSpPr>
              <p:cNvPr id="601386" name="Rectangle 298">
                <a:extLst>
                  <a:ext uri="{FF2B5EF4-FFF2-40B4-BE49-F238E27FC236}">
                    <a16:creationId xmlns:a16="http://schemas.microsoft.com/office/drawing/2014/main" id="{DB2873AE-4E74-4540-94C8-7C911DA3572C}"/>
                  </a:ext>
                </a:extLst>
              </p:cNvPr>
              <p:cNvSpPr>
                <a:spLocks noChangeArrowheads="1"/>
              </p:cNvSpPr>
              <p:nvPr/>
            </p:nvSpPr>
            <p:spPr bwMode="auto">
              <a:xfrm>
                <a:off x="1611" y="2999"/>
                <a:ext cx="39" cy="40"/>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387" name="Rectangle 299">
                <a:extLst>
                  <a:ext uri="{FF2B5EF4-FFF2-40B4-BE49-F238E27FC236}">
                    <a16:creationId xmlns:a16="http://schemas.microsoft.com/office/drawing/2014/main" id="{717FFCAF-654F-4D71-9A09-07746D6F260C}"/>
                  </a:ext>
                </a:extLst>
              </p:cNvPr>
              <p:cNvSpPr>
                <a:spLocks noChangeArrowheads="1"/>
              </p:cNvSpPr>
              <p:nvPr/>
            </p:nvSpPr>
            <p:spPr bwMode="auto">
              <a:xfrm>
                <a:off x="2152" y="3086"/>
                <a:ext cx="40" cy="40"/>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388" name="Rectangle 300">
                <a:extLst>
                  <a:ext uri="{FF2B5EF4-FFF2-40B4-BE49-F238E27FC236}">
                    <a16:creationId xmlns:a16="http://schemas.microsoft.com/office/drawing/2014/main" id="{EE7D4E8D-3FDB-4BE8-8CE1-1B58510F5742}"/>
                  </a:ext>
                </a:extLst>
              </p:cNvPr>
              <p:cNvSpPr>
                <a:spLocks noChangeArrowheads="1"/>
              </p:cNvSpPr>
              <p:nvPr/>
            </p:nvSpPr>
            <p:spPr bwMode="auto">
              <a:xfrm>
                <a:off x="2693" y="3102"/>
                <a:ext cx="40" cy="40"/>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389" name="Rectangle 301">
                <a:extLst>
                  <a:ext uri="{FF2B5EF4-FFF2-40B4-BE49-F238E27FC236}">
                    <a16:creationId xmlns:a16="http://schemas.microsoft.com/office/drawing/2014/main" id="{2CE2D570-61F5-4FC3-9BE2-75664662BB48}"/>
                  </a:ext>
                </a:extLst>
              </p:cNvPr>
              <p:cNvSpPr>
                <a:spLocks noChangeArrowheads="1"/>
              </p:cNvSpPr>
              <p:nvPr/>
            </p:nvSpPr>
            <p:spPr bwMode="auto">
              <a:xfrm>
                <a:off x="3226" y="3094"/>
                <a:ext cx="40" cy="40"/>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390" name="Rectangle 302">
                <a:extLst>
                  <a:ext uri="{FF2B5EF4-FFF2-40B4-BE49-F238E27FC236}">
                    <a16:creationId xmlns:a16="http://schemas.microsoft.com/office/drawing/2014/main" id="{0B5E460F-9E1B-4AFB-9019-E10CFCCE48A9}"/>
                  </a:ext>
                </a:extLst>
              </p:cNvPr>
              <p:cNvSpPr>
                <a:spLocks noChangeArrowheads="1"/>
              </p:cNvSpPr>
              <p:nvPr/>
            </p:nvSpPr>
            <p:spPr bwMode="auto">
              <a:xfrm>
                <a:off x="3768" y="3055"/>
                <a:ext cx="39" cy="39"/>
              </a:xfrm>
              <a:prstGeom prst="rect">
                <a:avLst/>
              </a:prstGeom>
              <a:solidFill>
                <a:srgbClr val="0000D4"/>
              </a:solidFill>
              <a:ln w="12700">
                <a:solidFill>
                  <a:srgbClr val="000000"/>
                </a:solidFill>
                <a:miter lim="800000"/>
                <a:headEnd/>
                <a:tailEnd/>
              </a:ln>
            </p:spPr>
            <p:txBody>
              <a:bodyPr/>
              <a:lstStyle/>
              <a:p>
                <a:endParaRPr lang="zh-CN" altLang="en-US"/>
              </a:p>
            </p:txBody>
          </p:sp>
          <p:sp>
            <p:nvSpPr>
              <p:cNvPr id="601391" name="Rectangle 303">
                <a:extLst>
                  <a:ext uri="{FF2B5EF4-FFF2-40B4-BE49-F238E27FC236}">
                    <a16:creationId xmlns:a16="http://schemas.microsoft.com/office/drawing/2014/main" id="{43CA700E-935A-4047-B20F-477AE6CD0F5B}"/>
                  </a:ext>
                </a:extLst>
              </p:cNvPr>
              <p:cNvSpPr>
                <a:spLocks noChangeArrowheads="1"/>
              </p:cNvSpPr>
              <p:nvPr/>
            </p:nvSpPr>
            <p:spPr bwMode="auto">
              <a:xfrm>
                <a:off x="1611" y="3150"/>
                <a:ext cx="39" cy="40"/>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392" name="Rectangle 304">
                <a:extLst>
                  <a:ext uri="{FF2B5EF4-FFF2-40B4-BE49-F238E27FC236}">
                    <a16:creationId xmlns:a16="http://schemas.microsoft.com/office/drawing/2014/main" id="{10E17649-2D56-4700-80C0-9876AFEBC547}"/>
                  </a:ext>
                </a:extLst>
              </p:cNvPr>
              <p:cNvSpPr>
                <a:spLocks noChangeArrowheads="1"/>
              </p:cNvSpPr>
              <p:nvPr/>
            </p:nvSpPr>
            <p:spPr bwMode="auto">
              <a:xfrm>
                <a:off x="2152" y="3205"/>
                <a:ext cx="40" cy="40"/>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393" name="Rectangle 305">
                <a:extLst>
                  <a:ext uri="{FF2B5EF4-FFF2-40B4-BE49-F238E27FC236}">
                    <a16:creationId xmlns:a16="http://schemas.microsoft.com/office/drawing/2014/main" id="{169BEADB-418B-4399-A2E6-4A0BC6D05D36}"/>
                  </a:ext>
                </a:extLst>
              </p:cNvPr>
              <p:cNvSpPr>
                <a:spLocks noChangeArrowheads="1"/>
              </p:cNvSpPr>
              <p:nvPr/>
            </p:nvSpPr>
            <p:spPr bwMode="auto">
              <a:xfrm>
                <a:off x="2693" y="3229"/>
                <a:ext cx="40" cy="40"/>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394" name="Rectangle 306">
                <a:extLst>
                  <a:ext uri="{FF2B5EF4-FFF2-40B4-BE49-F238E27FC236}">
                    <a16:creationId xmlns:a16="http://schemas.microsoft.com/office/drawing/2014/main" id="{08A8C218-9E2A-4F3C-A984-E0895D55C883}"/>
                  </a:ext>
                </a:extLst>
              </p:cNvPr>
              <p:cNvSpPr>
                <a:spLocks noChangeArrowheads="1"/>
              </p:cNvSpPr>
              <p:nvPr/>
            </p:nvSpPr>
            <p:spPr bwMode="auto">
              <a:xfrm>
                <a:off x="3226" y="3229"/>
                <a:ext cx="40" cy="40"/>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395" name="Rectangle 307">
                <a:extLst>
                  <a:ext uri="{FF2B5EF4-FFF2-40B4-BE49-F238E27FC236}">
                    <a16:creationId xmlns:a16="http://schemas.microsoft.com/office/drawing/2014/main" id="{7F285E97-6FFF-443E-88C3-B73EE21F4A06}"/>
                  </a:ext>
                </a:extLst>
              </p:cNvPr>
              <p:cNvSpPr>
                <a:spLocks noChangeArrowheads="1"/>
              </p:cNvSpPr>
              <p:nvPr/>
            </p:nvSpPr>
            <p:spPr bwMode="auto">
              <a:xfrm>
                <a:off x="3768" y="3221"/>
                <a:ext cx="39" cy="40"/>
              </a:xfrm>
              <a:prstGeom prst="rect">
                <a:avLst/>
              </a:prstGeom>
              <a:solidFill>
                <a:srgbClr val="FCF305"/>
              </a:solidFill>
              <a:ln w="12700">
                <a:solidFill>
                  <a:srgbClr val="000000"/>
                </a:solidFill>
                <a:miter lim="800000"/>
                <a:headEnd/>
                <a:tailEnd/>
              </a:ln>
            </p:spPr>
            <p:txBody>
              <a:bodyPr/>
              <a:lstStyle/>
              <a:p>
                <a:endParaRPr lang="zh-CN" altLang="en-US"/>
              </a:p>
            </p:txBody>
          </p:sp>
          <p:sp>
            <p:nvSpPr>
              <p:cNvPr id="601396" name="Rectangle 308">
                <a:extLst>
                  <a:ext uri="{FF2B5EF4-FFF2-40B4-BE49-F238E27FC236}">
                    <a16:creationId xmlns:a16="http://schemas.microsoft.com/office/drawing/2014/main" id="{925717BD-6CD2-46C9-9103-8E0BD0A39133}"/>
                  </a:ext>
                </a:extLst>
              </p:cNvPr>
              <p:cNvSpPr>
                <a:spLocks noChangeArrowheads="1"/>
              </p:cNvSpPr>
              <p:nvPr/>
            </p:nvSpPr>
            <p:spPr bwMode="auto">
              <a:xfrm>
                <a:off x="1611" y="3221"/>
                <a:ext cx="39"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397" name="Rectangle 309">
                <a:extLst>
                  <a:ext uri="{FF2B5EF4-FFF2-40B4-BE49-F238E27FC236}">
                    <a16:creationId xmlns:a16="http://schemas.microsoft.com/office/drawing/2014/main" id="{3FEDE72E-31AE-4C90-9144-CE6E0FEE1568}"/>
                  </a:ext>
                </a:extLst>
              </p:cNvPr>
              <p:cNvSpPr>
                <a:spLocks noChangeArrowheads="1"/>
              </p:cNvSpPr>
              <p:nvPr/>
            </p:nvSpPr>
            <p:spPr bwMode="auto">
              <a:xfrm>
                <a:off x="2152" y="3253"/>
                <a:ext cx="40"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398" name="Rectangle 310">
                <a:extLst>
                  <a:ext uri="{FF2B5EF4-FFF2-40B4-BE49-F238E27FC236}">
                    <a16:creationId xmlns:a16="http://schemas.microsoft.com/office/drawing/2014/main" id="{ABDD42DC-5373-4188-A55B-F526547ACD68}"/>
                  </a:ext>
                </a:extLst>
              </p:cNvPr>
              <p:cNvSpPr>
                <a:spLocks noChangeArrowheads="1"/>
              </p:cNvSpPr>
              <p:nvPr/>
            </p:nvSpPr>
            <p:spPr bwMode="auto">
              <a:xfrm>
                <a:off x="2693" y="3269"/>
                <a:ext cx="40"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399" name="Rectangle 311">
                <a:extLst>
                  <a:ext uri="{FF2B5EF4-FFF2-40B4-BE49-F238E27FC236}">
                    <a16:creationId xmlns:a16="http://schemas.microsoft.com/office/drawing/2014/main" id="{CEBBD1F4-2CA0-44E7-BB7C-5A5BD4C97426}"/>
                  </a:ext>
                </a:extLst>
              </p:cNvPr>
              <p:cNvSpPr>
                <a:spLocks noChangeArrowheads="1"/>
              </p:cNvSpPr>
              <p:nvPr/>
            </p:nvSpPr>
            <p:spPr bwMode="auto">
              <a:xfrm>
                <a:off x="3226" y="3269"/>
                <a:ext cx="40"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400" name="Rectangle 312">
                <a:extLst>
                  <a:ext uri="{FF2B5EF4-FFF2-40B4-BE49-F238E27FC236}">
                    <a16:creationId xmlns:a16="http://schemas.microsoft.com/office/drawing/2014/main" id="{DA08C93B-64B5-4A97-8E75-4697E24110E0}"/>
                  </a:ext>
                </a:extLst>
              </p:cNvPr>
              <p:cNvSpPr>
                <a:spLocks noChangeArrowheads="1"/>
              </p:cNvSpPr>
              <p:nvPr/>
            </p:nvSpPr>
            <p:spPr bwMode="auto">
              <a:xfrm>
                <a:off x="3768" y="3269"/>
                <a:ext cx="39" cy="40"/>
              </a:xfrm>
              <a:prstGeom prst="rect">
                <a:avLst/>
              </a:prstGeom>
              <a:solidFill>
                <a:srgbClr val="F20884"/>
              </a:solidFill>
              <a:ln w="12700">
                <a:solidFill>
                  <a:srgbClr val="000000"/>
                </a:solidFill>
                <a:miter lim="800000"/>
                <a:headEnd/>
                <a:tailEnd/>
              </a:ln>
            </p:spPr>
            <p:txBody>
              <a:bodyPr/>
              <a:lstStyle/>
              <a:p>
                <a:endParaRPr lang="zh-CN" altLang="en-US"/>
              </a:p>
            </p:txBody>
          </p:sp>
          <p:sp>
            <p:nvSpPr>
              <p:cNvPr id="601401" name="Rectangle 313">
                <a:extLst>
                  <a:ext uri="{FF2B5EF4-FFF2-40B4-BE49-F238E27FC236}">
                    <a16:creationId xmlns:a16="http://schemas.microsoft.com/office/drawing/2014/main" id="{6319C4DF-18E1-4B0F-8B56-96593188ED52}"/>
                  </a:ext>
                </a:extLst>
              </p:cNvPr>
              <p:cNvSpPr>
                <a:spLocks noChangeArrowheads="1"/>
              </p:cNvSpPr>
              <p:nvPr/>
            </p:nvSpPr>
            <p:spPr bwMode="auto">
              <a:xfrm>
                <a:off x="1920" y="3744"/>
                <a:ext cx="1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Comic Sans MS" panose="030F0702030302020204" pitchFamily="66" charset="0"/>
                  </a:rPr>
                  <a:t>Block Size</a:t>
                </a:r>
                <a:r>
                  <a:rPr lang="en-US" altLang="zh-CN" b="1">
                    <a:solidFill>
                      <a:srgbClr val="000000"/>
                    </a:solidFill>
                    <a:latin typeface="Comic Sans MS" panose="030F0702030302020204" pitchFamily="66" charset="0"/>
                  </a:rPr>
                  <a:t> (bytes)   </a:t>
                </a:r>
                <a:endParaRPr lang="en-US" altLang="zh-CN" b="1">
                  <a:latin typeface="Comic Sans MS" panose="030F0702030302020204" pitchFamily="66" charset="0"/>
                </a:endParaRPr>
              </a:p>
            </p:txBody>
          </p:sp>
          <p:sp>
            <p:nvSpPr>
              <p:cNvPr id="601402" name="Rectangle 314">
                <a:extLst>
                  <a:ext uri="{FF2B5EF4-FFF2-40B4-BE49-F238E27FC236}">
                    <a16:creationId xmlns:a16="http://schemas.microsoft.com/office/drawing/2014/main" id="{78270E75-3C65-4176-85DA-F5EBA2E90066}"/>
                  </a:ext>
                </a:extLst>
              </p:cNvPr>
              <p:cNvSpPr>
                <a:spLocks noChangeArrowheads="1"/>
              </p:cNvSpPr>
              <p:nvPr/>
            </p:nvSpPr>
            <p:spPr bwMode="auto">
              <a:xfrm>
                <a:off x="770" y="2169"/>
                <a:ext cx="3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Comic Sans MS" panose="030F0702030302020204" pitchFamily="66" charset="0"/>
                  </a:rPr>
                  <a:t>Miss </a:t>
                </a:r>
              </a:p>
            </p:txBody>
          </p:sp>
          <p:sp>
            <p:nvSpPr>
              <p:cNvPr id="601403" name="Rectangle 315">
                <a:extLst>
                  <a:ext uri="{FF2B5EF4-FFF2-40B4-BE49-F238E27FC236}">
                    <a16:creationId xmlns:a16="http://schemas.microsoft.com/office/drawing/2014/main" id="{62A3067B-4A78-45C1-8877-7460918DDDFF}"/>
                  </a:ext>
                </a:extLst>
              </p:cNvPr>
              <p:cNvSpPr>
                <a:spLocks noChangeArrowheads="1"/>
              </p:cNvSpPr>
              <p:nvPr/>
            </p:nvSpPr>
            <p:spPr bwMode="auto">
              <a:xfrm>
                <a:off x="763" y="2368"/>
                <a:ext cx="3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Comic Sans MS" panose="030F0702030302020204" pitchFamily="66" charset="0"/>
                  </a:rPr>
                  <a:t>Rate</a:t>
                </a:r>
                <a:r>
                  <a:rPr lang="en-US" altLang="zh-CN" b="1">
                    <a:solidFill>
                      <a:srgbClr val="000000"/>
                    </a:solidFill>
                    <a:latin typeface="Comic Sans MS" panose="030F0702030302020204" pitchFamily="66" charset="0"/>
                  </a:rPr>
                  <a:t> </a:t>
                </a:r>
                <a:endParaRPr lang="en-US" altLang="zh-CN" b="1">
                  <a:latin typeface="Comic Sans MS" panose="030F0702030302020204" pitchFamily="66" charset="0"/>
                </a:endParaRPr>
              </a:p>
            </p:txBody>
          </p:sp>
          <p:sp>
            <p:nvSpPr>
              <p:cNvPr id="601404" name="Rectangle 316">
                <a:extLst>
                  <a:ext uri="{FF2B5EF4-FFF2-40B4-BE49-F238E27FC236}">
                    <a16:creationId xmlns:a16="http://schemas.microsoft.com/office/drawing/2014/main" id="{20554365-12D9-4DBC-9AD7-FEF3B8071992}"/>
                  </a:ext>
                </a:extLst>
              </p:cNvPr>
              <p:cNvSpPr>
                <a:spLocks noChangeArrowheads="1"/>
              </p:cNvSpPr>
              <p:nvPr/>
            </p:nvSpPr>
            <p:spPr bwMode="auto">
              <a:xfrm>
                <a:off x="1344" y="3249"/>
                <a:ext cx="2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0%</a:t>
                </a:r>
                <a:endParaRPr lang="zh-CN" altLang="en-US" b="1">
                  <a:latin typeface="Comic Sans MS" panose="030F0702030302020204" pitchFamily="66" charset="0"/>
                </a:endParaRPr>
              </a:p>
            </p:txBody>
          </p:sp>
          <p:sp>
            <p:nvSpPr>
              <p:cNvPr id="601405" name="Rectangle 317">
                <a:extLst>
                  <a:ext uri="{FF2B5EF4-FFF2-40B4-BE49-F238E27FC236}">
                    <a16:creationId xmlns:a16="http://schemas.microsoft.com/office/drawing/2014/main" id="{AD09810F-47A9-4C63-92D5-CAE253830C8F}"/>
                  </a:ext>
                </a:extLst>
              </p:cNvPr>
              <p:cNvSpPr>
                <a:spLocks noChangeArrowheads="1"/>
              </p:cNvSpPr>
              <p:nvPr/>
            </p:nvSpPr>
            <p:spPr bwMode="auto">
              <a:xfrm>
                <a:off x="1344" y="2860"/>
                <a:ext cx="2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5%</a:t>
                </a:r>
                <a:endParaRPr lang="zh-CN" altLang="en-US" b="1">
                  <a:latin typeface="Comic Sans MS" panose="030F0702030302020204" pitchFamily="66" charset="0"/>
                </a:endParaRPr>
              </a:p>
            </p:txBody>
          </p:sp>
          <p:sp>
            <p:nvSpPr>
              <p:cNvPr id="601406" name="Rectangle 318">
                <a:extLst>
                  <a:ext uri="{FF2B5EF4-FFF2-40B4-BE49-F238E27FC236}">
                    <a16:creationId xmlns:a16="http://schemas.microsoft.com/office/drawing/2014/main" id="{B15F52EB-1563-4FAE-94C3-39B1289B679F}"/>
                  </a:ext>
                </a:extLst>
              </p:cNvPr>
              <p:cNvSpPr>
                <a:spLocks noChangeArrowheads="1"/>
              </p:cNvSpPr>
              <p:nvPr/>
            </p:nvSpPr>
            <p:spPr bwMode="auto">
              <a:xfrm>
                <a:off x="1237" y="2463"/>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10%</a:t>
                </a:r>
                <a:endParaRPr lang="zh-CN" altLang="en-US" b="1">
                  <a:latin typeface="Comic Sans MS" panose="030F0702030302020204" pitchFamily="66" charset="0"/>
                </a:endParaRPr>
              </a:p>
            </p:txBody>
          </p:sp>
          <p:sp>
            <p:nvSpPr>
              <p:cNvPr id="601407" name="Rectangle 319">
                <a:extLst>
                  <a:ext uri="{FF2B5EF4-FFF2-40B4-BE49-F238E27FC236}">
                    <a16:creationId xmlns:a16="http://schemas.microsoft.com/office/drawing/2014/main" id="{823A678B-82AF-4FCE-B764-5C98E437B0E0}"/>
                  </a:ext>
                </a:extLst>
              </p:cNvPr>
              <p:cNvSpPr>
                <a:spLocks noChangeArrowheads="1"/>
              </p:cNvSpPr>
              <p:nvPr/>
            </p:nvSpPr>
            <p:spPr bwMode="auto">
              <a:xfrm>
                <a:off x="1237" y="2074"/>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15%</a:t>
                </a:r>
                <a:endParaRPr lang="zh-CN" altLang="en-US" b="1">
                  <a:latin typeface="Comic Sans MS" panose="030F0702030302020204" pitchFamily="66" charset="0"/>
                </a:endParaRPr>
              </a:p>
            </p:txBody>
          </p:sp>
          <p:sp>
            <p:nvSpPr>
              <p:cNvPr id="601408" name="Rectangle 320">
                <a:extLst>
                  <a:ext uri="{FF2B5EF4-FFF2-40B4-BE49-F238E27FC236}">
                    <a16:creationId xmlns:a16="http://schemas.microsoft.com/office/drawing/2014/main" id="{89240D20-3DB2-4BDC-9B5D-3529C720A448}"/>
                  </a:ext>
                </a:extLst>
              </p:cNvPr>
              <p:cNvSpPr>
                <a:spLocks noChangeArrowheads="1"/>
              </p:cNvSpPr>
              <p:nvPr/>
            </p:nvSpPr>
            <p:spPr bwMode="auto">
              <a:xfrm>
                <a:off x="1237" y="1685"/>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20%</a:t>
                </a:r>
                <a:endParaRPr lang="zh-CN" altLang="en-US" b="1">
                  <a:latin typeface="Comic Sans MS" panose="030F0702030302020204" pitchFamily="66" charset="0"/>
                </a:endParaRPr>
              </a:p>
            </p:txBody>
          </p:sp>
          <p:sp>
            <p:nvSpPr>
              <p:cNvPr id="601409" name="Rectangle 321">
                <a:extLst>
                  <a:ext uri="{FF2B5EF4-FFF2-40B4-BE49-F238E27FC236}">
                    <a16:creationId xmlns:a16="http://schemas.microsoft.com/office/drawing/2014/main" id="{6F006048-D509-431E-A580-CA3C03D6F56D}"/>
                  </a:ext>
                </a:extLst>
              </p:cNvPr>
              <p:cNvSpPr>
                <a:spLocks noChangeArrowheads="1"/>
              </p:cNvSpPr>
              <p:nvPr/>
            </p:nvSpPr>
            <p:spPr bwMode="auto">
              <a:xfrm>
                <a:off x="1237" y="1296"/>
                <a:ext cx="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25%</a:t>
                </a:r>
                <a:endParaRPr lang="zh-CN" altLang="en-US" b="1">
                  <a:latin typeface="Comic Sans MS" panose="030F0702030302020204" pitchFamily="66" charset="0"/>
                </a:endParaRPr>
              </a:p>
            </p:txBody>
          </p:sp>
          <p:sp>
            <p:nvSpPr>
              <p:cNvPr id="601410" name="Rectangle 322">
                <a:extLst>
                  <a:ext uri="{FF2B5EF4-FFF2-40B4-BE49-F238E27FC236}">
                    <a16:creationId xmlns:a16="http://schemas.microsoft.com/office/drawing/2014/main" id="{22BD5006-5D01-4F6D-819E-929E168FB4C7}"/>
                  </a:ext>
                </a:extLst>
              </p:cNvPr>
              <p:cNvSpPr>
                <a:spLocks noChangeArrowheads="1"/>
              </p:cNvSpPr>
              <p:nvPr/>
            </p:nvSpPr>
            <p:spPr bwMode="auto">
              <a:xfrm rot="16200000">
                <a:off x="1540"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16</a:t>
                </a:r>
                <a:endParaRPr lang="zh-CN" altLang="en-US" b="1">
                  <a:latin typeface="Comic Sans MS" panose="030F0702030302020204" pitchFamily="66" charset="0"/>
                </a:endParaRPr>
              </a:p>
            </p:txBody>
          </p:sp>
          <p:sp>
            <p:nvSpPr>
              <p:cNvPr id="601411" name="Rectangle 323">
                <a:extLst>
                  <a:ext uri="{FF2B5EF4-FFF2-40B4-BE49-F238E27FC236}">
                    <a16:creationId xmlns:a16="http://schemas.microsoft.com/office/drawing/2014/main" id="{01F37BBA-07F6-4773-82AB-576954987986}"/>
                  </a:ext>
                </a:extLst>
              </p:cNvPr>
              <p:cNvSpPr>
                <a:spLocks noChangeArrowheads="1"/>
              </p:cNvSpPr>
              <p:nvPr/>
            </p:nvSpPr>
            <p:spPr bwMode="auto">
              <a:xfrm rot="16200000">
                <a:off x="2082"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32</a:t>
                </a:r>
                <a:endParaRPr lang="zh-CN" altLang="en-US" b="1">
                  <a:latin typeface="Comic Sans MS" panose="030F0702030302020204" pitchFamily="66" charset="0"/>
                </a:endParaRPr>
              </a:p>
            </p:txBody>
          </p:sp>
          <p:sp>
            <p:nvSpPr>
              <p:cNvPr id="601412" name="Rectangle 324">
                <a:extLst>
                  <a:ext uri="{FF2B5EF4-FFF2-40B4-BE49-F238E27FC236}">
                    <a16:creationId xmlns:a16="http://schemas.microsoft.com/office/drawing/2014/main" id="{AAC6E12B-E99A-48FA-A5BC-3E058C709E49}"/>
                  </a:ext>
                </a:extLst>
              </p:cNvPr>
              <p:cNvSpPr>
                <a:spLocks noChangeArrowheads="1"/>
              </p:cNvSpPr>
              <p:nvPr/>
            </p:nvSpPr>
            <p:spPr bwMode="auto">
              <a:xfrm rot="16200000">
                <a:off x="2615" y="3440"/>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64</a:t>
                </a:r>
                <a:endParaRPr lang="zh-CN" altLang="en-US" b="1">
                  <a:latin typeface="Comic Sans MS" panose="030F0702030302020204" pitchFamily="66" charset="0"/>
                </a:endParaRPr>
              </a:p>
            </p:txBody>
          </p:sp>
          <p:sp>
            <p:nvSpPr>
              <p:cNvPr id="601413" name="Rectangle 325">
                <a:extLst>
                  <a:ext uri="{FF2B5EF4-FFF2-40B4-BE49-F238E27FC236}">
                    <a16:creationId xmlns:a16="http://schemas.microsoft.com/office/drawing/2014/main" id="{BCE1A0B5-5C83-4A8F-A704-5F928C6CF0F9}"/>
                  </a:ext>
                </a:extLst>
              </p:cNvPr>
              <p:cNvSpPr>
                <a:spLocks noChangeArrowheads="1"/>
              </p:cNvSpPr>
              <p:nvPr/>
            </p:nvSpPr>
            <p:spPr bwMode="auto">
              <a:xfrm rot="16200000">
                <a:off x="3112" y="35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128</a:t>
                </a:r>
                <a:endParaRPr lang="zh-CN" altLang="en-US" b="1">
                  <a:latin typeface="Comic Sans MS" panose="030F0702030302020204" pitchFamily="66" charset="0"/>
                </a:endParaRPr>
              </a:p>
            </p:txBody>
          </p:sp>
          <p:sp>
            <p:nvSpPr>
              <p:cNvPr id="601414" name="Rectangle 326">
                <a:extLst>
                  <a:ext uri="{FF2B5EF4-FFF2-40B4-BE49-F238E27FC236}">
                    <a16:creationId xmlns:a16="http://schemas.microsoft.com/office/drawing/2014/main" id="{C53ACDB3-97CC-47B2-81C4-DCE61F459278}"/>
                  </a:ext>
                </a:extLst>
              </p:cNvPr>
              <p:cNvSpPr>
                <a:spLocks noChangeArrowheads="1"/>
              </p:cNvSpPr>
              <p:nvPr/>
            </p:nvSpPr>
            <p:spPr bwMode="auto">
              <a:xfrm rot="16200000">
                <a:off x="3653" y="3504"/>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Comic Sans MS" panose="030F0702030302020204" pitchFamily="66" charset="0"/>
                  </a:rPr>
                  <a:t>256</a:t>
                </a:r>
                <a:endParaRPr lang="zh-CN" altLang="en-US" b="1">
                  <a:latin typeface="Comic Sans MS" panose="030F0702030302020204" pitchFamily="66" charset="0"/>
                </a:endParaRPr>
              </a:p>
            </p:txBody>
          </p:sp>
          <p:sp>
            <p:nvSpPr>
              <p:cNvPr id="601415" name="Oval 327">
                <a:extLst>
                  <a:ext uri="{FF2B5EF4-FFF2-40B4-BE49-F238E27FC236}">
                    <a16:creationId xmlns:a16="http://schemas.microsoft.com/office/drawing/2014/main" id="{6ED5208F-0D00-432F-A04A-C9723EBBDF37}"/>
                  </a:ext>
                </a:extLst>
              </p:cNvPr>
              <p:cNvSpPr>
                <a:spLocks noChangeArrowheads="1"/>
              </p:cNvSpPr>
              <p:nvPr/>
            </p:nvSpPr>
            <p:spPr bwMode="auto">
              <a:xfrm>
                <a:off x="2016" y="3084"/>
                <a:ext cx="288" cy="327"/>
              </a:xfrm>
              <a:prstGeom prst="ellipse">
                <a:avLst/>
              </a:prstGeom>
              <a:noFill/>
              <a:ln w="57150">
                <a:solidFill>
                  <a:srgbClr val="FF00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5" y="416857"/>
            <a:ext cx="6166485" cy="359073"/>
          </a:xfrm>
          <a:prstGeom prst="rect">
            <a:avLst/>
          </a:prstGeom>
        </p:spPr>
        <p:txBody>
          <a:bodyPr vert="horz" wrap="square" lIns="0" tIns="0" rIns="0" bIns="0" rtlCol="0" anchor="ctr">
            <a:spAutoFit/>
          </a:bodyPr>
          <a:lstStyle/>
          <a:p>
            <a:pPr marL="12701">
              <a:lnSpc>
                <a:spcPts val="2835"/>
              </a:lnSpc>
            </a:pPr>
            <a:r>
              <a:rPr sz="2400" b="1" spc="-5" dirty="0" err="1">
                <a:solidFill>
                  <a:srgbClr val="C00000"/>
                </a:solidFill>
                <a:latin typeface="微软雅黑" panose="020B0503020204020204" pitchFamily="34" charset="-122"/>
                <a:ea typeface="微软雅黑" panose="020B0503020204020204" pitchFamily="34" charset="-122"/>
                <a:cs typeface="黑体"/>
              </a:rPr>
              <a:t>Cache的替换策略</a:t>
            </a:r>
            <a:r>
              <a:rPr sz="2400" b="1" spc="-5" dirty="0">
                <a:solidFill>
                  <a:srgbClr val="C00000"/>
                </a:solidFill>
                <a:latin typeface="微软雅黑" panose="020B0503020204020204" pitchFamily="34" charset="-122"/>
                <a:ea typeface="微软雅黑" panose="020B0503020204020204" pitchFamily="34" charset="-122"/>
                <a:cs typeface="黑体"/>
              </a:rPr>
              <a:t> </a:t>
            </a:r>
            <a:r>
              <a:rPr sz="2400" b="1" spc="-5" dirty="0">
                <a:solidFill>
                  <a:srgbClr val="C00000"/>
                </a:solidFill>
                <a:latin typeface="微软雅黑" panose="020B0503020204020204" pitchFamily="34" charset="-122"/>
                <a:ea typeface="微软雅黑" panose="020B0503020204020204" pitchFamily="34" charset="-122"/>
                <a:cs typeface="宋体"/>
              </a:rPr>
              <a:t>——</a:t>
            </a:r>
            <a:r>
              <a:rPr sz="2400" b="1" spc="15" dirty="0">
                <a:solidFill>
                  <a:srgbClr val="C00000"/>
                </a:solidFill>
                <a:latin typeface="微软雅黑" panose="020B0503020204020204" pitchFamily="34" charset="-122"/>
                <a:ea typeface="微软雅黑" panose="020B0503020204020204" pitchFamily="34" charset="-122"/>
                <a:cs typeface="宋体"/>
              </a:rPr>
              <a:t> </a:t>
            </a:r>
            <a:r>
              <a:rPr sz="2400" b="1" dirty="0">
                <a:solidFill>
                  <a:srgbClr val="C00000"/>
                </a:solidFill>
                <a:latin typeface="微软雅黑" panose="020B0503020204020204" pitchFamily="34" charset="-122"/>
                <a:ea typeface="微软雅黑" panose="020B0503020204020204" pitchFamily="34" charset="-122"/>
                <a:cs typeface="黑体"/>
              </a:rPr>
              <a:t>Cache的缺失处理</a:t>
            </a:r>
          </a:p>
        </p:txBody>
      </p:sp>
      <p:sp>
        <p:nvSpPr>
          <p:cNvPr id="3" name="object 3"/>
          <p:cNvSpPr txBox="1"/>
          <p:nvPr/>
        </p:nvSpPr>
        <p:spPr>
          <a:xfrm>
            <a:off x="2236115" y="986791"/>
            <a:ext cx="2337435" cy="307777"/>
          </a:xfrm>
          <a:prstGeom prst="rect">
            <a:avLst/>
          </a:prstGeom>
        </p:spPr>
        <p:txBody>
          <a:bodyPr vert="horz" wrap="square" lIns="0" tIns="0" rIns="0" bIns="0" rtlCol="0">
            <a:spAutoFit/>
          </a:bodyPr>
          <a:lstStyle/>
          <a:p>
            <a:pPr marL="276230" indent="-263530">
              <a:buClr>
                <a:srgbClr val="FB0028"/>
              </a:buClr>
              <a:buFont typeface="Wingdings"/>
              <a:buChar char=""/>
              <a:tabLst>
                <a:tab pos="276865" algn="l"/>
              </a:tabLst>
            </a:pPr>
            <a:r>
              <a:rPr sz="2000" b="1" dirty="0">
                <a:latin typeface="宋体"/>
                <a:cs typeface="宋体"/>
              </a:rPr>
              <a:t>几种缺失处理方式</a:t>
            </a:r>
            <a:endParaRPr sz="2000">
              <a:latin typeface="宋体"/>
              <a:cs typeface="宋体"/>
            </a:endParaRPr>
          </a:p>
        </p:txBody>
      </p:sp>
      <p:sp>
        <p:nvSpPr>
          <p:cNvPr id="4" name="object 4"/>
          <p:cNvSpPr txBox="1"/>
          <p:nvPr/>
        </p:nvSpPr>
        <p:spPr>
          <a:xfrm>
            <a:off x="5133316" y="2191670"/>
            <a:ext cx="1819910" cy="184666"/>
          </a:xfrm>
          <a:prstGeom prst="rect">
            <a:avLst/>
          </a:prstGeom>
        </p:spPr>
        <p:txBody>
          <a:bodyPr vert="horz" wrap="square" lIns="0" tIns="0" rIns="0" bIns="0" rtlCol="0">
            <a:spAutoFit/>
          </a:bodyPr>
          <a:lstStyle/>
          <a:p>
            <a:pPr marL="12701">
              <a:tabLst>
                <a:tab pos="675653" algn="l"/>
                <a:tab pos="1338605" algn="l"/>
              </a:tabLst>
            </a:pPr>
            <a:r>
              <a:rPr sz="1200" spc="25" dirty="0">
                <a:latin typeface="宋体"/>
                <a:cs typeface="宋体"/>
              </a:rPr>
              <a:t>传送第	传送第	传送第</a:t>
            </a:r>
            <a:endParaRPr sz="1200">
              <a:latin typeface="宋体"/>
              <a:cs typeface="宋体"/>
            </a:endParaRPr>
          </a:p>
        </p:txBody>
      </p:sp>
      <p:sp>
        <p:nvSpPr>
          <p:cNvPr id="5" name="object 5"/>
          <p:cNvSpPr txBox="1"/>
          <p:nvPr/>
        </p:nvSpPr>
        <p:spPr>
          <a:xfrm>
            <a:off x="8891459" y="2191670"/>
            <a:ext cx="493395" cy="184666"/>
          </a:xfrm>
          <a:prstGeom prst="rect">
            <a:avLst/>
          </a:prstGeom>
        </p:spPr>
        <p:txBody>
          <a:bodyPr vert="horz" wrap="square" lIns="0" tIns="0" rIns="0" bIns="0" rtlCol="0">
            <a:spAutoFit/>
          </a:bodyPr>
          <a:lstStyle/>
          <a:p>
            <a:pPr marL="12701"/>
            <a:r>
              <a:rPr sz="1200" spc="25" dirty="0">
                <a:latin typeface="宋体"/>
                <a:cs typeface="宋体"/>
              </a:rPr>
              <a:t>传送最</a:t>
            </a:r>
            <a:endParaRPr sz="1200">
              <a:latin typeface="宋体"/>
              <a:cs typeface="宋体"/>
            </a:endParaRPr>
          </a:p>
        </p:txBody>
      </p:sp>
      <p:graphicFrame>
        <p:nvGraphicFramePr>
          <p:cNvPr id="6" name="object 6"/>
          <p:cNvGraphicFramePr>
            <a:graphicFrameLocks noGrp="1"/>
          </p:cNvGraphicFramePr>
          <p:nvPr/>
        </p:nvGraphicFramePr>
        <p:xfrm>
          <a:off x="3720201" y="2381476"/>
          <a:ext cx="5747639" cy="220852"/>
        </p:xfrm>
        <a:graphic>
          <a:graphicData uri="http://schemas.openxmlformats.org/drawingml/2006/table">
            <a:tbl>
              <a:tblPr firstRow="1" bandRow="1">
                <a:tableStyleId>{2D5ABB26-0587-4C30-8999-92F81FD0307C}</a:tableStyleId>
              </a:tblPr>
              <a:tblGrid>
                <a:gridCol w="1326306">
                  <a:extLst>
                    <a:ext uri="{9D8B030D-6E8A-4147-A177-3AD203B41FA5}">
                      <a16:colId xmlns:a16="http://schemas.microsoft.com/office/drawing/2014/main" val="20000"/>
                    </a:ext>
                  </a:extLst>
                </a:gridCol>
                <a:gridCol w="663192">
                  <a:extLst>
                    <a:ext uri="{9D8B030D-6E8A-4147-A177-3AD203B41FA5}">
                      <a16:colId xmlns:a16="http://schemas.microsoft.com/office/drawing/2014/main" val="20001"/>
                    </a:ext>
                  </a:extLst>
                </a:gridCol>
                <a:gridCol w="663192">
                  <a:extLst>
                    <a:ext uri="{9D8B030D-6E8A-4147-A177-3AD203B41FA5}">
                      <a16:colId xmlns:a16="http://schemas.microsoft.com/office/drawing/2014/main" val="20002"/>
                    </a:ext>
                  </a:extLst>
                </a:gridCol>
                <a:gridCol w="663192">
                  <a:extLst>
                    <a:ext uri="{9D8B030D-6E8A-4147-A177-3AD203B41FA5}">
                      <a16:colId xmlns:a16="http://schemas.microsoft.com/office/drawing/2014/main" val="20003"/>
                    </a:ext>
                  </a:extLst>
                </a:gridCol>
                <a:gridCol w="1768565">
                  <a:extLst>
                    <a:ext uri="{9D8B030D-6E8A-4147-A177-3AD203B41FA5}">
                      <a16:colId xmlns:a16="http://schemas.microsoft.com/office/drawing/2014/main" val="20004"/>
                    </a:ext>
                  </a:extLst>
                </a:gridCol>
                <a:gridCol w="663192">
                  <a:extLst>
                    <a:ext uri="{9D8B030D-6E8A-4147-A177-3AD203B41FA5}">
                      <a16:colId xmlns:a16="http://schemas.microsoft.com/office/drawing/2014/main" val="20005"/>
                    </a:ext>
                  </a:extLst>
                </a:gridCol>
              </a:tblGrid>
              <a:tr h="220852">
                <a:tc>
                  <a:txBody>
                    <a:bodyPr/>
                    <a:lstStyle/>
                    <a:p>
                      <a:pPr marL="193040">
                        <a:lnSpc>
                          <a:spcPts val="955"/>
                        </a:lnSpc>
                      </a:pPr>
                      <a:r>
                        <a:rPr sz="1200" spc="25" dirty="0">
                          <a:latin typeface="宋体"/>
                          <a:cs typeface="宋体"/>
                        </a:rPr>
                        <a:t>读取第一个字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二个字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三个字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四个字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173355">
                        <a:lnSpc>
                          <a:spcPts val="1345"/>
                        </a:lnSpc>
                      </a:pPr>
                      <a:r>
                        <a:rPr sz="1200" spc="25" dirty="0">
                          <a:latin typeface="宋体"/>
                          <a:cs typeface="宋体"/>
                        </a:rPr>
                        <a:t>后字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extLst>
                  <a:ext uri="{0D108BD9-81ED-4DB2-BD59-A6C34878D82A}">
                    <a16:rowId xmlns:a16="http://schemas.microsoft.com/office/drawing/2014/main" val="10000"/>
                  </a:ext>
                </a:extLst>
              </a:tr>
            </a:tbl>
          </a:graphicData>
        </a:graphic>
      </p:graphicFrame>
      <p:sp>
        <p:nvSpPr>
          <p:cNvPr id="7" name="object 7"/>
          <p:cNvSpPr/>
          <p:nvPr/>
        </p:nvSpPr>
        <p:spPr>
          <a:xfrm>
            <a:off x="3722071" y="1949123"/>
            <a:ext cx="0" cy="332740"/>
          </a:xfrm>
          <a:custGeom>
            <a:avLst/>
            <a:gdLst/>
            <a:ahLst/>
            <a:cxnLst/>
            <a:rect l="l" t="t" r="r" b="b"/>
            <a:pathLst>
              <a:path h="332739">
                <a:moveTo>
                  <a:pt x="0" y="0"/>
                </a:moveTo>
                <a:lnTo>
                  <a:pt x="0" y="332447"/>
                </a:lnTo>
              </a:path>
            </a:pathLst>
          </a:custGeom>
          <a:ln w="3743">
            <a:solidFill>
              <a:srgbClr val="0000CC"/>
            </a:solidFill>
          </a:ln>
        </p:spPr>
        <p:txBody>
          <a:bodyPr wrap="square" lIns="0" tIns="0" rIns="0" bIns="0" rtlCol="0"/>
          <a:lstStyle/>
          <a:p>
            <a:endParaRPr/>
          </a:p>
        </p:txBody>
      </p:sp>
      <p:sp>
        <p:nvSpPr>
          <p:cNvPr id="8" name="object 8"/>
          <p:cNvSpPr/>
          <p:nvPr/>
        </p:nvSpPr>
        <p:spPr>
          <a:xfrm>
            <a:off x="3679023" y="2260685"/>
            <a:ext cx="86360" cy="86360"/>
          </a:xfrm>
          <a:custGeom>
            <a:avLst/>
            <a:gdLst/>
            <a:ahLst/>
            <a:cxnLst/>
            <a:rect l="l" t="t" r="r" b="b"/>
            <a:pathLst>
              <a:path w="86360" h="86360">
                <a:moveTo>
                  <a:pt x="0" y="0"/>
                </a:moveTo>
                <a:lnTo>
                  <a:pt x="43048" y="86034"/>
                </a:lnTo>
                <a:lnTo>
                  <a:pt x="81007" y="10169"/>
                </a:lnTo>
                <a:lnTo>
                  <a:pt x="43048" y="10169"/>
                </a:lnTo>
                <a:lnTo>
                  <a:pt x="21072" y="7627"/>
                </a:lnTo>
                <a:lnTo>
                  <a:pt x="0" y="0"/>
                </a:lnTo>
                <a:close/>
              </a:path>
              <a:path w="86360" h="86360">
                <a:moveTo>
                  <a:pt x="86096" y="0"/>
                </a:moveTo>
                <a:lnTo>
                  <a:pt x="65024" y="7627"/>
                </a:lnTo>
                <a:lnTo>
                  <a:pt x="43048" y="10169"/>
                </a:lnTo>
                <a:lnTo>
                  <a:pt x="81007" y="10169"/>
                </a:lnTo>
                <a:lnTo>
                  <a:pt x="86096" y="0"/>
                </a:lnTo>
                <a:close/>
              </a:path>
            </a:pathLst>
          </a:custGeom>
          <a:solidFill>
            <a:srgbClr val="0000CC"/>
          </a:solidFill>
        </p:spPr>
        <p:txBody>
          <a:bodyPr wrap="square" lIns="0" tIns="0" rIns="0" bIns="0" rtlCol="0"/>
          <a:lstStyle/>
          <a:p>
            <a:endParaRPr/>
          </a:p>
        </p:txBody>
      </p:sp>
      <p:sp>
        <p:nvSpPr>
          <p:cNvPr id="9" name="object 9"/>
          <p:cNvSpPr txBox="1"/>
          <p:nvPr/>
        </p:nvSpPr>
        <p:spPr>
          <a:xfrm>
            <a:off x="3307759" y="1524752"/>
            <a:ext cx="961390" cy="355675"/>
          </a:xfrm>
          <a:prstGeom prst="rect">
            <a:avLst/>
          </a:prstGeom>
        </p:spPr>
        <p:txBody>
          <a:bodyPr vert="horz" wrap="square" lIns="0" tIns="0" rIns="0" bIns="0" rtlCol="0">
            <a:spAutoFit/>
          </a:bodyPr>
          <a:lstStyle/>
          <a:p>
            <a:pPr marL="168279" marR="5080" indent="-156213">
              <a:lnSpc>
                <a:spcPct val="102299"/>
              </a:lnSpc>
            </a:pPr>
            <a:r>
              <a:rPr sz="1200" spc="20" dirty="0">
                <a:latin typeface="宋体"/>
                <a:cs typeface="宋体"/>
              </a:rPr>
              <a:t>CPU访问Cache产生缺失</a:t>
            </a:r>
            <a:endParaRPr sz="1200">
              <a:latin typeface="宋体"/>
              <a:cs typeface="宋体"/>
            </a:endParaRPr>
          </a:p>
        </p:txBody>
      </p:sp>
      <p:sp>
        <p:nvSpPr>
          <p:cNvPr id="10" name="object 10"/>
          <p:cNvSpPr/>
          <p:nvPr/>
        </p:nvSpPr>
        <p:spPr>
          <a:xfrm>
            <a:off x="9469713" y="1949123"/>
            <a:ext cx="0" cy="376555"/>
          </a:xfrm>
          <a:custGeom>
            <a:avLst/>
            <a:gdLst/>
            <a:ahLst/>
            <a:cxnLst/>
            <a:rect l="l" t="t" r="r" b="b"/>
            <a:pathLst>
              <a:path h="376555">
                <a:moveTo>
                  <a:pt x="0" y="0"/>
                </a:moveTo>
                <a:lnTo>
                  <a:pt x="0" y="376555"/>
                </a:lnTo>
              </a:path>
            </a:pathLst>
          </a:custGeom>
          <a:ln w="3743">
            <a:solidFill>
              <a:srgbClr val="0000CC"/>
            </a:solidFill>
          </a:ln>
        </p:spPr>
        <p:txBody>
          <a:bodyPr wrap="square" lIns="0" tIns="0" rIns="0" bIns="0" rtlCol="0"/>
          <a:lstStyle/>
          <a:p>
            <a:endParaRPr/>
          </a:p>
        </p:txBody>
      </p:sp>
      <p:sp>
        <p:nvSpPr>
          <p:cNvPr id="11" name="object 11"/>
          <p:cNvSpPr/>
          <p:nvPr/>
        </p:nvSpPr>
        <p:spPr>
          <a:xfrm>
            <a:off x="9426664" y="2304793"/>
            <a:ext cx="86360" cy="86360"/>
          </a:xfrm>
          <a:custGeom>
            <a:avLst/>
            <a:gdLst/>
            <a:ahLst/>
            <a:cxnLst/>
            <a:rect l="l" t="t" r="r" b="b"/>
            <a:pathLst>
              <a:path w="86359" h="86360">
                <a:moveTo>
                  <a:pt x="0" y="0"/>
                </a:moveTo>
                <a:lnTo>
                  <a:pt x="43048" y="86034"/>
                </a:lnTo>
                <a:lnTo>
                  <a:pt x="81007" y="10169"/>
                </a:lnTo>
                <a:lnTo>
                  <a:pt x="43048" y="10169"/>
                </a:lnTo>
                <a:lnTo>
                  <a:pt x="21085" y="7627"/>
                </a:lnTo>
                <a:lnTo>
                  <a:pt x="0" y="0"/>
                </a:lnTo>
                <a:close/>
              </a:path>
              <a:path w="86359" h="86360">
                <a:moveTo>
                  <a:pt x="86096" y="0"/>
                </a:moveTo>
                <a:lnTo>
                  <a:pt x="65011" y="7627"/>
                </a:lnTo>
                <a:lnTo>
                  <a:pt x="43048" y="10169"/>
                </a:lnTo>
                <a:lnTo>
                  <a:pt x="81007" y="10169"/>
                </a:lnTo>
                <a:lnTo>
                  <a:pt x="86096" y="0"/>
                </a:lnTo>
                <a:close/>
              </a:path>
            </a:pathLst>
          </a:custGeom>
          <a:solidFill>
            <a:srgbClr val="0000CC"/>
          </a:solidFill>
        </p:spPr>
        <p:txBody>
          <a:bodyPr wrap="square" lIns="0" tIns="0" rIns="0" bIns="0" rtlCol="0"/>
          <a:lstStyle/>
          <a:p>
            <a:endParaRPr/>
          </a:p>
        </p:txBody>
      </p:sp>
      <p:sp>
        <p:nvSpPr>
          <p:cNvPr id="12" name="object 12"/>
          <p:cNvSpPr txBox="1"/>
          <p:nvPr/>
        </p:nvSpPr>
        <p:spPr>
          <a:xfrm>
            <a:off x="9145069" y="1524752"/>
            <a:ext cx="649605" cy="355675"/>
          </a:xfrm>
          <a:prstGeom prst="rect">
            <a:avLst/>
          </a:prstGeom>
        </p:spPr>
        <p:txBody>
          <a:bodyPr vert="horz" wrap="square" lIns="0" tIns="0" rIns="0" bIns="0" rtlCol="0">
            <a:spAutoFit/>
          </a:bodyPr>
          <a:lstStyle/>
          <a:p>
            <a:pPr marL="12701" marR="5080" indent="38736">
              <a:lnSpc>
                <a:spcPct val="102299"/>
              </a:lnSpc>
            </a:pPr>
            <a:r>
              <a:rPr sz="1200" spc="20" dirty="0">
                <a:latin typeface="宋体"/>
                <a:cs typeface="宋体"/>
              </a:rPr>
              <a:t>CPU访问所请求字</a:t>
            </a:r>
            <a:endParaRPr sz="1200">
              <a:latin typeface="宋体"/>
              <a:cs typeface="宋体"/>
            </a:endParaRPr>
          </a:p>
        </p:txBody>
      </p:sp>
      <p:sp>
        <p:nvSpPr>
          <p:cNvPr id="13" name="object 13"/>
          <p:cNvSpPr txBox="1"/>
          <p:nvPr/>
        </p:nvSpPr>
        <p:spPr>
          <a:xfrm>
            <a:off x="2671846" y="2124901"/>
            <a:ext cx="774700" cy="429798"/>
          </a:xfrm>
          <a:prstGeom prst="rect">
            <a:avLst/>
          </a:prstGeom>
        </p:spPr>
        <p:txBody>
          <a:bodyPr vert="horz" wrap="square" lIns="0" tIns="0" rIns="0" bIns="0" rtlCol="0">
            <a:spAutoFit/>
          </a:bodyPr>
          <a:lstStyle/>
          <a:p>
            <a:pPr marL="199394" marR="5080" indent="-187329">
              <a:lnSpc>
                <a:spcPct val="101600"/>
              </a:lnSpc>
            </a:pPr>
            <a:r>
              <a:rPr sz="1450" spc="20" dirty="0">
                <a:latin typeface="宋体"/>
                <a:cs typeface="宋体"/>
              </a:rPr>
              <a:t>块装入后访问</a:t>
            </a:r>
            <a:endParaRPr sz="1450">
              <a:latin typeface="宋体"/>
              <a:cs typeface="宋体"/>
            </a:endParaRPr>
          </a:p>
        </p:txBody>
      </p:sp>
      <p:sp>
        <p:nvSpPr>
          <p:cNvPr id="14" name="object 14"/>
          <p:cNvSpPr txBox="1"/>
          <p:nvPr/>
        </p:nvSpPr>
        <p:spPr>
          <a:xfrm>
            <a:off x="5133316" y="3958954"/>
            <a:ext cx="1156970" cy="184666"/>
          </a:xfrm>
          <a:prstGeom prst="rect">
            <a:avLst/>
          </a:prstGeom>
        </p:spPr>
        <p:txBody>
          <a:bodyPr vert="horz" wrap="square" lIns="0" tIns="0" rIns="0" bIns="0" rtlCol="0">
            <a:spAutoFit/>
          </a:bodyPr>
          <a:lstStyle/>
          <a:p>
            <a:pPr marL="12701">
              <a:tabLst>
                <a:tab pos="675653" algn="l"/>
              </a:tabLst>
            </a:pPr>
            <a:r>
              <a:rPr sz="1200" spc="25" dirty="0">
                <a:latin typeface="宋体"/>
                <a:cs typeface="宋体"/>
              </a:rPr>
              <a:t>传送第	传送第</a:t>
            </a:r>
            <a:endParaRPr sz="1200">
              <a:latin typeface="宋体"/>
              <a:cs typeface="宋体"/>
            </a:endParaRPr>
          </a:p>
        </p:txBody>
      </p:sp>
      <p:sp>
        <p:nvSpPr>
          <p:cNvPr id="15" name="object 15"/>
          <p:cNvSpPr txBox="1"/>
          <p:nvPr/>
        </p:nvSpPr>
        <p:spPr>
          <a:xfrm>
            <a:off x="8891459" y="3958954"/>
            <a:ext cx="493395" cy="184666"/>
          </a:xfrm>
          <a:prstGeom prst="rect">
            <a:avLst/>
          </a:prstGeom>
        </p:spPr>
        <p:txBody>
          <a:bodyPr vert="horz" wrap="square" lIns="0" tIns="0" rIns="0" bIns="0" rtlCol="0">
            <a:spAutoFit/>
          </a:bodyPr>
          <a:lstStyle/>
          <a:p>
            <a:pPr marL="12701"/>
            <a:r>
              <a:rPr sz="1200" spc="25" dirty="0">
                <a:latin typeface="宋体"/>
                <a:cs typeface="宋体"/>
              </a:rPr>
              <a:t>传送最</a:t>
            </a:r>
            <a:endParaRPr sz="1200">
              <a:latin typeface="宋体"/>
              <a:cs typeface="宋体"/>
            </a:endParaRPr>
          </a:p>
        </p:txBody>
      </p:sp>
      <p:sp>
        <p:nvSpPr>
          <p:cNvPr id="16" name="object 16"/>
          <p:cNvSpPr/>
          <p:nvPr/>
        </p:nvSpPr>
        <p:spPr>
          <a:xfrm>
            <a:off x="3722071" y="3716251"/>
            <a:ext cx="0" cy="332740"/>
          </a:xfrm>
          <a:custGeom>
            <a:avLst/>
            <a:gdLst/>
            <a:ahLst/>
            <a:cxnLst/>
            <a:rect l="l" t="t" r="r" b="b"/>
            <a:pathLst>
              <a:path h="332739">
                <a:moveTo>
                  <a:pt x="0" y="0"/>
                </a:moveTo>
                <a:lnTo>
                  <a:pt x="0" y="332447"/>
                </a:lnTo>
              </a:path>
            </a:pathLst>
          </a:custGeom>
          <a:ln w="3743">
            <a:solidFill>
              <a:srgbClr val="0000CC"/>
            </a:solidFill>
          </a:ln>
        </p:spPr>
        <p:txBody>
          <a:bodyPr wrap="square" lIns="0" tIns="0" rIns="0" bIns="0" rtlCol="0"/>
          <a:lstStyle/>
          <a:p>
            <a:endParaRPr/>
          </a:p>
        </p:txBody>
      </p:sp>
      <p:sp>
        <p:nvSpPr>
          <p:cNvPr id="17" name="object 17"/>
          <p:cNvSpPr/>
          <p:nvPr/>
        </p:nvSpPr>
        <p:spPr>
          <a:xfrm>
            <a:off x="3679023" y="4027813"/>
            <a:ext cx="86360" cy="86360"/>
          </a:xfrm>
          <a:custGeom>
            <a:avLst/>
            <a:gdLst/>
            <a:ahLst/>
            <a:cxnLst/>
            <a:rect l="l" t="t" r="r" b="b"/>
            <a:pathLst>
              <a:path w="86360" h="86360">
                <a:moveTo>
                  <a:pt x="0" y="0"/>
                </a:moveTo>
                <a:lnTo>
                  <a:pt x="43048" y="86034"/>
                </a:lnTo>
                <a:lnTo>
                  <a:pt x="81007" y="10169"/>
                </a:lnTo>
                <a:lnTo>
                  <a:pt x="43048" y="10169"/>
                </a:lnTo>
                <a:lnTo>
                  <a:pt x="21072" y="7627"/>
                </a:lnTo>
                <a:lnTo>
                  <a:pt x="0" y="0"/>
                </a:lnTo>
                <a:close/>
              </a:path>
              <a:path w="86360" h="86360">
                <a:moveTo>
                  <a:pt x="86096" y="0"/>
                </a:moveTo>
                <a:lnTo>
                  <a:pt x="65024" y="7627"/>
                </a:lnTo>
                <a:lnTo>
                  <a:pt x="43048" y="10169"/>
                </a:lnTo>
                <a:lnTo>
                  <a:pt x="81007" y="10169"/>
                </a:lnTo>
                <a:lnTo>
                  <a:pt x="86096" y="0"/>
                </a:lnTo>
                <a:close/>
              </a:path>
            </a:pathLst>
          </a:custGeom>
          <a:solidFill>
            <a:srgbClr val="0000CC"/>
          </a:solidFill>
        </p:spPr>
        <p:txBody>
          <a:bodyPr wrap="square" lIns="0" tIns="0" rIns="0" bIns="0" rtlCol="0"/>
          <a:lstStyle/>
          <a:p>
            <a:endParaRPr/>
          </a:p>
        </p:txBody>
      </p:sp>
      <p:sp>
        <p:nvSpPr>
          <p:cNvPr id="18" name="object 18"/>
          <p:cNvSpPr txBox="1"/>
          <p:nvPr/>
        </p:nvSpPr>
        <p:spPr>
          <a:xfrm>
            <a:off x="3307759" y="3292036"/>
            <a:ext cx="961390" cy="355675"/>
          </a:xfrm>
          <a:prstGeom prst="rect">
            <a:avLst/>
          </a:prstGeom>
        </p:spPr>
        <p:txBody>
          <a:bodyPr vert="horz" wrap="square" lIns="0" tIns="0" rIns="0" bIns="0" rtlCol="0">
            <a:spAutoFit/>
          </a:bodyPr>
          <a:lstStyle/>
          <a:p>
            <a:pPr marL="168279" marR="5080" indent="-156213">
              <a:lnSpc>
                <a:spcPct val="102299"/>
              </a:lnSpc>
            </a:pPr>
            <a:r>
              <a:rPr sz="1200" spc="20" dirty="0">
                <a:latin typeface="宋体"/>
                <a:cs typeface="宋体"/>
              </a:rPr>
              <a:t>CPU访问Cache产生缺失</a:t>
            </a:r>
            <a:endParaRPr sz="1200">
              <a:latin typeface="宋体"/>
              <a:cs typeface="宋体"/>
            </a:endParaRPr>
          </a:p>
        </p:txBody>
      </p:sp>
      <p:sp>
        <p:nvSpPr>
          <p:cNvPr id="19" name="object 19"/>
          <p:cNvSpPr/>
          <p:nvPr/>
        </p:nvSpPr>
        <p:spPr>
          <a:xfrm>
            <a:off x="7922316" y="3716252"/>
            <a:ext cx="0" cy="377190"/>
          </a:xfrm>
          <a:custGeom>
            <a:avLst/>
            <a:gdLst/>
            <a:ahLst/>
            <a:cxnLst/>
            <a:rect l="l" t="t" r="r" b="b"/>
            <a:pathLst>
              <a:path h="377189">
                <a:moveTo>
                  <a:pt x="0" y="0"/>
                </a:moveTo>
                <a:lnTo>
                  <a:pt x="0" y="376710"/>
                </a:lnTo>
              </a:path>
            </a:pathLst>
          </a:custGeom>
          <a:ln w="3743">
            <a:solidFill>
              <a:srgbClr val="0000CC"/>
            </a:solidFill>
          </a:ln>
        </p:spPr>
        <p:txBody>
          <a:bodyPr wrap="square" lIns="0" tIns="0" rIns="0" bIns="0" rtlCol="0"/>
          <a:lstStyle/>
          <a:p>
            <a:endParaRPr/>
          </a:p>
        </p:txBody>
      </p:sp>
      <p:sp>
        <p:nvSpPr>
          <p:cNvPr id="20" name="object 20"/>
          <p:cNvSpPr/>
          <p:nvPr/>
        </p:nvSpPr>
        <p:spPr>
          <a:xfrm>
            <a:off x="7879267" y="4072077"/>
            <a:ext cx="86360" cy="86360"/>
          </a:xfrm>
          <a:custGeom>
            <a:avLst/>
            <a:gdLst/>
            <a:ahLst/>
            <a:cxnLst/>
            <a:rect l="l" t="t" r="r" b="b"/>
            <a:pathLst>
              <a:path w="86360" h="86360">
                <a:moveTo>
                  <a:pt x="0" y="0"/>
                </a:moveTo>
                <a:lnTo>
                  <a:pt x="43048" y="86034"/>
                </a:lnTo>
                <a:lnTo>
                  <a:pt x="81007" y="10169"/>
                </a:lnTo>
                <a:lnTo>
                  <a:pt x="42989" y="10169"/>
                </a:lnTo>
                <a:lnTo>
                  <a:pt x="21019" y="7627"/>
                </a:lnTo>
                <a:lnTo>
                  <a:pt x="0" y="0"/>
                </a:lnTo>
                <a:close/>
              </a:path>
              <a:path w="86360" h="86360">
                <a:moveTo>
                  <a:pt x="86096" y="0"/>
                </a:moveTo>
                <a:lnTo>
                  <a:pt x="64989" y="7627"/>
                </a:lnTo>
                <a:lnTo>
                  <a:pt x="42989" y="10169"/>
                </a:lnTo>
                <a:lnTo>
                  <a:pt x="81007" y="10169"/>
                </a:lnTo>
                <a:lnTo>
                  <a:pt x="86096" y="0"/>
                </a:lnTo>
                <a:close/>
              </a:path>
            </a:pathLst>
          </a:custGeom>
          <a:solidFill>
            <a:srgbClr val="0000CC"/>
          </a:solidFill>
        </p:spPr>
        <p:txBody>
          <a:bodyPr wrap="square" lIns="0" tIns="0" rIns="0" bIns="0" rtlCol="0"/>
          <a:lstStyle/>
          <a:p>
            <a:endParaRPr/>
          </a:p>
        </p:txBody>
      </p:sp>
      <p:sp>
        <p:nvSpPr>
          <p:cNvPr id="21" name="object 21"/>
          <p:cNvSpPr txBox="1"/>
          <p:nvPr/>
        </p:nvSpPr>
        <p:spPr>
          <a:xfrm>
            <a:off x="7641813" y="3247772"/>
            <a:ext cx="649605" cy="355675"/>
          </a:xfrm>
          <a:prstGeom prst="rect">
            <a:avLst/>
          </a:prstGeom>
        </p:spPr>
        <p:txBody>
          <a:bodyPr vert="horz" wrap="square" lIns="0" tIns="0" rIns="0" bIns="0" rtlCol="0">
            <a:spAutoFit/>
          </a:bodyPr>
          <a:lstStyle/>
          <a:p>
            <a:pPr marL="12701" marR="5080" indent="38736">
              <a:lnSpc>
                <a:spcPct val="102299"/>
              </a:lnSpc>
            </a:pPr>
            <a:r>
              <a:rPr sz="1200" spc="20" dirty="0">
                <a:latin typeface="宋体"/>
                <a:cs typeface="宋体"/>
              </a:rPr>
              <a:t>CPU访问所请求字</a:t>
            </a:r>
            <a:endParaRPr sz="1200">
              <a:latin typeface="宋体"/>
              <a:cs typeface="宋体"/>
            </a:endParaRPr>
          </a:p>
        </p:txBody>
      </p:sp>
      <p:sp>
        <p:nvSpPr>
          <p:cNvPr id="22" name="object 22"/>
          <p:cNvSpPr txBox="1"/>
          <p:nvPr/>
        </p:nvSpPr>
        <p:spPr>
          <a:xfrm>
            <a:off x="2671846" y="4030070"/>
            <a:ext cx="774700" cy="223138"/>
          </a:xfrm>
          <a:prstGeom prst="rect">
            <a:avLst/>
          </a:prstGeom>
        </p:spPr>
        <p:txBody>
          <a:bodyPr vert="horz" wrap="square" lIns="0" tIns="0" rIns="0" bIns="0" rtlCol="0">
            <a:spAutoFit/>
          </a:bodyPr>
          <a:lstStyle/>
          <a:p>
            <a:pPr marL="12701"/>
            <a:r>
              <a:rPr sz="1450" spc="20" dirty="0">
                <a:latin typeface="宋体"/>
                <a:cs typeface="宋体"/>
              </a:rPr>
              <a:t>尽早重启</a:t>
            </a:r>
            <a:endParaRPr sz="1450">
              <a:latin typeface="宋体"/>
              <a:cs typeface="宋体"/>
            </a:endParaRPr>
          </a:p>
        </p:txBody>
      </p:sp>
      <p:sp>
        <p:nvSpPr>
          <p:cNvPr id="23" name="object 23"/>
          <p:cNvSpPr txBox="1"/>
          <p:nvPr/>
        </p:nvSpPr>
        <p:spPr>
          <a:xfrm>
            <a:off x="7344063" y="3958954"/>
            <a:ext cx="493395" cy="184666"/>
          </a:xfrm>
          <a:prstGeom prst="rect">
            <a:avLst/>
          </a:prstGeom>
        </p:spPr>
        <p:txBody>
          <a:bodyPr vert="horz" wrap="square" lIns="0" tIns="0" rIns="0" bIns="0" rtlCol="0">
            <a:spAutoFit/>
          </a:bodyPr>
          <a:lstStyle/>
          <a:p>
            <a:pPr marL="12701"/>
            <a:r>
              <a:rPr sz="1200" spc="25" dirty="0">
                <a:latin typeface="宋体"/>
                <a:cs typeface="宋体"/>
              </a:rPr>
              <a:t>传送所</a:t>
            </a:r>
            <a:endParaRPr sz="1200">
              <a:latin typeface="宋体"/>
              <a:cs typeface="宋体"/>
            </a:endParaRPr>
          </a:p>
        </p:txBody>
      </p:sp>
      <p:graphicFrame>
        <p:nvGraphicFramePr>
          <p:cNvPr id="24" name="object 24"/>
          <p:cNvGraphicFramePr>
            <a:graphicFrameLocks noGrp="1"/>
          </p:cNvGraphicFramePr>
          <p:nvPr/>
        </p:nvGraphicFramePr>
        <p:xfrm>
          <a:off x="3720201" y="4148759"/>
          <a:ext cx="5747638" cy="220852"/>
        </p:xfrm>
        <a:graphic>
          <a:graphicData uri="http://schemas.openxmlformats.org/drawingml/2006/table">
            <a:tbl>
              <a:tblPr firstRow="1" bandRow="1">
                <a:tableStyleId>{2D5ABB26-0587-4C30-8999-92F81FD0307C}</a:tableStyleId>
              </a:tblPr>
              <a:tblGrid>
                <a:gridCol w="1326306">
                  <a:extLst>
                    <a:ext uri="{9D8B030D-6E8A-4147-A177-3AD203B41FA5}">
                      <a16:colId xmlns:a16="http://schemas.microsoft.com/office/drawing/2014/main" val="20000"/>
                    </a:ext>
                  </a:extLst>
                </a:gridCol>
                <a:gridCol w="663192">
                  <a:extLst>
                    <a:ext uri="{9D8B030D-6E8A-4147-A177-3AD203B41FA5}">
                      <a16:colId xmlns:a16="http://schemas.microsoft.com/office/drawing/2014/main" val="20001"/>
                    </a:ext>
                  </a:extLst>
                </a:gridCol>
                <a:gridCol w="663192">
                  <a:extLst>
                    <a:ext uri="{9D8B030D-6E8A-4147-A177-3AD203B41FA5}">
                      <a16:colId xmlns:a16="http://schemas.microsoft.com/office/drawing/2014/main" val="20002"/>
                    </a:ext>
                  </a:extLst>
                </a:gridCol>
                <a:gridCol w="884360">
                  <a:extLst>
                    <a:ext uri="{9D8B030D-6E8A-4147-A177-3AD203B41FA5}">
                      <a16:colId xmlns:a16="http://schemas.microsoft.com/office/drawing/2014/main" val="20003"/>
                    </a:ext>
                  </a:extLst>
                </a:gridCol>
                <a:gridCol w="663192">
                  <a:extLst>
                    <a:ext uri="{9D8B030D-6E8A-4147-A177-3AD203B41FA5}">
                      <a16:colId xmlns:a16="http://schemas.microsoft.com/office/drawing/2014/main" val="20004"/>
                    </a:ext>
                  </a:extLst>
                </a:gridCol>
                <a:gridCol w="884204">
                  <a:extLst>
                    <a:ext uri="{9D8B030D-6E8A-4147-A177-3AD203B41FA5}">
                      <a16:colId xmlns:a16="http://schemas.microsoft.com/office/drawing/2014/main" val="20005"/>
                    </a:ext>
                  </a:extLst>
                </a:gridCol>
                <a:gridCol w="663192">
                  <a:extLst>
                    <a:ext uri="{9D8B030D-6E8A-4147-A177-3AD203B41FA5}">
                      <a16:colId xmlns:a16="http://schemas.microsoft.com/office/drawing/2014/main" val="20006"/>
                    </a:ext>
                  </a:extLst>
                </a:gridCol>
              </a:tblGrid>
              <a:tr h="220852">
                <a:tc>
                  <a:txBody>
                    <a:bodyPr/>
                    <a:lstStyle/>
                    <a:p>
                      <a:pPr marL="193040">
                        <a:lnSpc>
                          <a:spcPts val="955"/>
                        </a:lnSpc>
                      </a:pPr>
                      <a:r>
                        <a:rPr sz="1200" spc="25" dirty="0">
                          <a:latin typeface="宋体"/>
                          <a:cs typeface="宋体"/>
                        </a:rPr>
                        <a:t>读取第一个字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二个字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三个字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95250">
                        <a:lnSpc>
                          <a:spcPts val="1345"/>
                        </a:lnSpc>
                      </a:pPr>
                      <a:r>
                        <a:rPr sz="1200" spc="25" dirty="0">
                          <a:latin typeface="宋体"/>
                          <a:cs typeface="宋体"/>
                        </a:rPr>
                        <a:t>请求字</a:t>
                      </a:r>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endParaRPr sz="120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tc>
                  <a:txBody>
                    <a:bodyPr/>
                    <a:lstStyle/>
                    <a:p>
                      <a:pPr marL="173355">
                        <a:lnSpc>
                          <a:spcPts val="1345"/>
                        </a:lnSpc>
                      </a:pPr>
                      <a:r>
                        <a:rPr sz="1200" spc="25" dirty="0">
                          <a:latin typeface="宋体"/>
                          <a:cs typeface="宋体"/>
                        </a:rPr>
                        <a:t>后字</a:t>
                      </a:r>
                      <a:endParaRPr sz="1200" dirty="0">
                        <a:latin typeface="宋体"/>
                        <a:cs typeface="宋体"/>
                      </a:endParaRPr>
                    </a:p>
                  </a:txBody>
                  <a:tcPr marL="0" marR="0" marT="0" marB="0">
                    <a:lnL w="3743">
                      <a:solidFill>
                        <a:srgbClr val="FF0000"/>
                      </a:solidFill>
                      <a:prstDash val="solid"/>
                    </a:lnL>
                    <a:lnR w="3743">
                      <a:solidFill>
                        <a:srgbClr val="FF0000"/>
                      </a:solidFill>
                      <a:prstDash val="solid"/>
                    </a:lnR>
                    <a:lnB w="18703">
                      <a:solidFill>
                        <a:srgbClr val="336600"/>
                      </a:solidFill>
                      <a:prstDash val="solid"/>
                    </a:lnB>
                  </a:tcPr>
                </a:tc>
                <a:extLst>
                  <a:ext uri="{0D108BD9-81ED-4DB2-BD59-A6C34878D82A}">
                    <a16:rowId xmlns:a16="http://schemas.microsoft.com/office/drawing/2014/main" val="10000"/>
                  </a:ext>
                </a:extLst>
              </a:tr>
            </a:tbl>
          </a:graphicData>
        </a:graphic>
      </p:graphicFrame>
      <p:sp>
        <p:nvSpPr>
          <p:cNvPr id="25" name="object 25"/>
          <p:cNvSpPr/>
          <p:nvPr/>
        </p:nvSpPr>
        <p:spPr>
          <a:xfrm>
            <a:off x="3722072" y="6146193"/>
            <a:ext cx="5748020" cy="0"/>
          </a:xfrm>
          <a:custGeom>
            <a:avLst/>
            <a:gdLst/>
            <a:ahLst/>
            <a:cxnLst/>
            <a:rect l="l" t="t" r="r" b="b"/>
            <a:pathLst>
              <a:path w="5748020">
                <a:moveTo>
                  <a:pt x="0" y="0"/>
                </a:moveTo>
                <a:lnTo>
                  <a:pt x="5747641" y="0"/>
                </a:lnTo>
              </a:path>
            </a:pathLst>
          </a:custGeom>
          <a:ln w="18703">
            <a:solidFill>
              <a:srgbClr val="336600"/>
            </a:solidFill>
          </a:ln>
        </p:spPr>
        <p:txBody>
          <a:bodyPr wrap="square" lIns="0" tIns="0" rIns="0" bIns="0" rtlCol="0"/>
          <a:lstStyle/>
          <a:p>
            <a:endParaRPr/>
          </a:p>
        </p:txBody>
      </p:sp>
      <p:sp>
        <p:nvSpPr>
          <p:cNvPr id="26" name="object 26"/>
          <p:cNvSpPr/>
          <p:nvPr/>
        </p:nvSpPr>
        <p:spPr>
          <a:xfrm>
            <a:off x="3722071"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27" name="object 27"/>
          <p:cNvSpPr/>
          <p:nvPr/>
        </p:nvSpPr>
        <p:spPr>
          <a:xfrm>
            <a:off x="5048378"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28" name="object 28"/>
          <p:cNvSpPr/>
          <p:nvPr/>
        </p:nvSpPr>
        <p:spPr>
          <a:xfrm>
            <a:off x="3722071" y="5925287"/>
            <a:ext cx="0" cy="110489"/>
          </a:xfrm>
          <a:custGeom>
            <a:avLst/>
            <a:gdLst/>
            <a:ahLst/>
            <a:cxnLst/>
            <a:rect l="l" t="t" r="r" b="b"/>
            <a:pathLst>
              <a:path h="110489">
                <a:moveTo>
                  <a:pt x="0" y="0"/>
                </a:moveTo>
                <a:lnTo>
                  <a:pt x="0" y="110457"/>
                </a:lnTo>
              </a:path>
            </a:pathLst>
          </a:custGeom>
          <a:ln w="3743">
            <a:solidFill>
              <a:srgbClr val="FF0000"/>
            </a:solidFill>
            <a:prstDash val="dot"/>
          </a:ln>
        </p:spPr>
        <p:txBody>
          <a:bodyPr wrap="square" lIns="0" tIns="0" rIns="0" bIns="0" rtlCol="0"/>
          <a:lstStyle/>
          <a:p>
            <a:endParaRPr/>
          </a:p>
        </p:txBody>
      </p:sp>
      <p:sp>
        <p:nvSpPr>
          <p:cNvPr id="29" name="object 29"/>
          <p:cNvSpPr/>
          <p:nvPr/>
        </p:nvSpPr>
        <p:spPr>
          <a:xfrm>
            <a:off x="5711570"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30" name="object 30"/>
          <p:cNvSpPr/>
          <p:nvPr/>
        </p:nvSpPr>
        <p:spPr>
          <a:xfrm>
            <a:off x="6595931"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31" name="object 31"/>
          <p:cNvSpPr/>
          <p:nvPr/>
        </p:nvSpPr>
        <p:spPr>
          <a:xfrm>
            <a:off x="9469713"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32" name="object 32"/>
          <p:cNvSpPr txBox="1"/>
          <p:nvPr/>
        </p:nvSpPr>
        <p:spPr>
          <a:xfrm>
            <a:off x="4099613" y="5863830"/>
            <a:ext cx="571500" cy="184666"/>
          </a:xfrm>
          <a:prstGeom prst="rect">
            <a:avLst/>
          </a:prstGeom>
        </p:spPr>
        <p:txBody>
          <a:bodyPr vert="horz" wrap="square" lIns="0" tIns="0" rIns="0" bIns="0" rtlCol="0">
            <a:spAutoFit/>
          </a:bodyPr>
          <a:lstStyle/>
          <a:p>
            <a:pPr marL="12701"/>
            <a:r>
              <a:rPr sz="1200" spc="25" dirty="0">
                <a:latin typeface="宋体"/>
                <a:cs typeface="宋体"/>
              </a:rPr>
              <a:t>读取</a:t>
            </a:r>
            <a:r>
              <a:rPr sz="1200" spc="20" dirty="0">
                <a:latin typeface="宋体"/>
                <a:cs typeface="宋体"/>
              </a:rPr>
              <a:t>字</a:t>
            </a:r>
            <a:r>
              <a:rPr sz="1200" spc="10" dirty="0">
                <a:latin typeface="宋体"/>
                <a:cs typeface="宋体"/>
              </a:rPr>
              <a:t>K</a:t>
            </a:r>
            <a:endParaRPr sz="1200">
              <a:latin typeface="宋体"/>
              <a:cs typeface="宋体"/>
            </a:endParaRPr>
          </a:p>
        </p:txBody>
      </p:sp>
      <p:sp>
        <p:nvSpPr>
          <p:cNvPr id="33" name="object 33"/>
          <p:cNvSpPr txBox="1"/>
          <p:nvPr/>
        </p:nvSpPr>
        <p:spPr>
          <a:xfrm>
            <a:off x="5133317" y="5721923"/>
            <a:ext cx="493395" cy="355675"/>
          </a:xfrm>
          <a:prstGeom prst="rect">
            <a:avLst/>
          </a:prstGeom>
        </p:spPr>
        <p:txBody>
          <a:bodyPr vert="horz" wrap="square" lIns="0" tIns="0" rIns="0" bIns="0" rtlCol="0">
            <a:spAutoFit/>
          </a:bodyPr>
          <a:lstStyle/>
          <a:p>
            <a:pPr marL="129542" marR="5080" indent="-117477">
              <a:lnSpc>
                <a:spcPct val="102299"/>
              </a:lnSpc>
            </a:pPr>
            <a:r>
              <a:rPr sz="1200" spc="20" dirty="0">
                <a:latin typeface="宋体"/>
                <a:cs typeface="宋体"/>
              </a:rPr>
              <a:t>传送字  </a:t>
            </a:r>
            <a:r>
              <a:rPr sz="1200" spc="10" dirty="0">
                <a:latin typeface="宋体"/>
                <a:cs typeface="宋体"/>
              </a:rPr>
              <a:t>K+1</a:t>
            </a:r>
            <a:endParaRPr sz="1200">
              <a:latin typeface="宋体"/>
              <a:cs typeface="宋体"/>
            </a:endParaRPr>
          </a:p>
        </p:txBody>
      </p:sp>
      <p:sp>
        <p:nvSpPr>
          <p:cNvPr id="34" name="object 34"/>
          <p:cNvSpPr/>
          <p:nvPr/>
        </p:nvSpPr>
        <p:spPr>
          <a:xfrm>
            <a:off x="8806520"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35" name="object 35"/>
          <p:cNvSpPr txBox="1"/>
          <p:nvPr/>
        </p:nvSpPr>
        <p:spPr>
          <a:xfrm>
            <a:off x="8092114" y="5703603"/>
            <a:ext cx="493395" cy="355675"/>
          </a:xfrm>
          <a:prstGeom prst="rect">
            <a:avLst/>
          </a:prstGeom>
        </p:spPr>
        <p:txBody>
          <a:bodyPr vert="horz" wrap="square" lIns="0" tIns="0" rIns="0" bIns="0" rtlCol="0">
            <a:spAutoFit/>
          </a:bodyPr>
          <a:lstStyle/>
          <a:p>
            <a:pPr marL="129542" marR="5080" indent="-117477">
              <a:lnSpc>
                <a:spcPct val="102299"/>
              </a:lnSpc>
            </a:pPr>
            <a:r>
              <a:rPr sz="1200" spc="20" dirty="0">
                <a:latin typeface="宋体"/>
                <a:cs typeface="宋体"/>
              </a:rPr>
              <a:t>传送字  </a:t>
            </a:r>
            <a:r>
              <a:rPr sz="1200" spc="10" dirty="0">
                <a:latin typeface="宋体"/>
                <a:cs typeface="宋体"/>
              </a:rPr>
              <a:t>K-1</a:t>
            </a:r>
            <a:endParaRPr sz="1200" dirty="0">
              <a:latin typeface="宋体"/>
              <a:cs typeface="宋体"/>
            </a:endParaRPr>
          </a:p>
        </p:txBody>
      </p:sp>
      <p:sp>
        <p:nvSpPr>
          <p:cNvPr id="36" name="object 36"/>
          <p:cNvSpPr/>
          <p:nvPr/>
        </p:nvSpPr>
        <p:spPr>
          <a:xfrm>
            <a:off x="3722071" y="5483488"/>
            <a:ext cx="0" cy="332740"/>
          </a:xfrm>
          <a:custGeom>
            <a:avLst/>
            <a:gdLst/>
            <a:ahLst/>
            <a:cxnLst/>
            <a:rect l="l" t="t" r="r" b="b"/>
            <a:pathLst>
              <a:path h="332739">
                <a:moveTo>
                  <a:pt x="0" y="0"/>
                </a:moveTo>
                <a:lnTo>
                  <a:pt x="0" y="332493"/>
                </a:lnTo>
              </a:path>
            </a:pathLst>
          </a:custGeom>
          <a:ln w="3743">
            <a:solidFill>
              <a:srgbClr val="0000CC"/>
            </a:solidFill>
          </a:ln>
        </p:spPr>
        <p:txBody>
          <a:bodyPr wrap="square" lIns="0" tIns="0" rIns="0" bIns="0" rtlCol="0"/>
          <a:lstStyle/>
          <a:p>
            <a:endParaRPr/>
          </a:p>
        </p:txBody>
      </p:sp>
      <p:sp>
        <p:nvSpPr>
          <p:cNvPr id="37" name="object 37"/>
          <p:cNvSpPr/>
          <p:nvPr/>
        </p:nvSpPr>
        <p:spPr>
          <a:xfrm>
            <a:off x="3679023" y="5795081"/>
            <a:ext cx="86360" cy="86360"/>
          </a:xfrm>
          <a:custGeom>
            <a:avLst/>
            <a:gdLst/>
            <a:ahLst/>
            <a:cxnLst/>
            <a:rect l="l" t="t" r="r" b="b"/>
            <a:pathLst>
              <a:path w="86360" h="86360">
                <a:moveTo>
                  <a:pt x="0" y="0"/>
                </a:moveTo>
                <a:lnTo>
                  <a:pt x="43048" y="86034"/>
                </a:lnTo>
                <a:lnTo>
                  <a:pt x="81013" y="10158"/>
                </a:lnTo>
                <a:lnTo>
                  <a:pt x="43048" y="10158"/>
                </a:lnTo>
                <a:lnTo>
                  <a:pt x="21072" y="7618"/>
                </a:lnTo>
                <a:lnTo>
                  <a:pt x="0" y="0"/>
                </a:lnTo>
                <a:close/>
              </a:path>
              <a:path w="86360" h="86360">
                <a:moveTo>
                  <a:pt x="86096" y="0"/>
                </a:moveTo>
                <a:lnTo>
                  <a:pt x="65024" y="7618"/>
                </a:lnTo>
                <a:lnTo>
                  <a:pt x="43048" y="10158"/>
                </a:lnTo>
                <a:lnTo>
                  <a:pt x="81013" y="10158"/>
                </a:lnTo>
                <a:lnTo>
                  <a:pt x="86096" y="0"/>
                </a:lnTo>
                <a:close/>
              </a:path>
            </a:pathLst>
          </a:custGeom>
          <a:solidFill>
            <a:srgbClr val="0000CC"/>
          </a:solidFill>
        </p:spPr>
        <p:txBody>
          <a:bodyPr wrap="square" lIns="0" tIns="0" rIns="0" bIns="0" rtlCol="0"/>
          <a:lstStyle/>
          <a:p>
            <a:endParaRPr/>
          </a:p>
        </p:txBody>
      </p:sp>
      <p:sp>
        <p:nvSpPr>
          <p:cNvPr id="38" name="object 38"/>
          <p:cNvSpPr txBox="1"/>
          <p:nvPr/>
        </p:nvSpPr>
        <p:spPr>
          <a:xfrm>
            <a:off x="3385762" y="5059226"/>
            <a:ext cx="805815" cy="355675"/>
          </a:xfrm>
          <a:prstGeom prst="rect">
            <a:avLst/>
          </a:prstGeom>
        </p:spPr>
        <p:txBody>
          <a:bodyPr vert="horz" wrap="square" lIns="0" tIns="0" rIns="0" bIns="0" rtlCol="0">
            <a:spAutoFit/>
          </a:bodyPr>
          <a:lstStyle/>
          <a:p>
            <a:pPr marL="90171" marR="5080" indent="-78106">
              <a:lnSpc>
                <a:spcPct val="102299"/>
              </a:lnSpc>
            </a:pPr>
            <a:r>
              <a:rPr sz="1200" spc="20" dirty="0">
                <a:latin typeface="宋体"/>
                <a:cs typeface="宋体"/>
              </a:rPr>
              <a:t>CPU访问字k产生缺失</a:t>
            </a:r>
            <a:endParaRPr sz="1200">
              <a:latin typeface="宋体"/>
              <a:cs typeface="宋体"/>
            </a:endParaRPr>
          </a:p>
        </p:txBody>
      </p:sp>
      <p:sp>
        <p:nvSpPr>
          <p:cNvPr id="39" name="object 39"/>
          <p:cNvSpPr/>
          <p:nvPr/>
        </p:nvSpPr>
        <p:spPr>
          <a:xfrm>
            <a:off x="5048378" y="5483489"/>
            <a:ext cx="0" cy="377190"/>
          </a:xfrm>
          <a:custGeom>
            <a:avLst/>
            <a:gdLst/>
            <a:ahLst/>
            <a:cxnLst/>
            <a:rect l="l" t="t" r="r" b="b"/>
            <a:pathLst>
              <a:path h="377189">
                <a:moveTo>
                  <a:pt x="0" y="0"/>
                </a:moveTo>
                <a:lnTo>
                  <a:pt x="0" y="376679"/>
                </a:lnTo>
              </a:path>
            </a:pathLst>
          </a:custGeom>
          <a:ln w="3743">
            <a:solidFill>
              <a:srgbClr val="0000CC"/>
            </a:solidFill>
          </a:ln>
        </p:spPr>
        <p:txBody>
          <a:bodyPr wrap="square" lIns="0" tIns="0" rIns="0" bIns="0" rtlCol="0"/>
          <a:lstStyle/>
          <a:p>
            <a:endParaRPr/>
          </a:p>
        </p:txBody>
      </p:sp>
      <p:sp>
        <p:nvSpPr>
          <p:cNvPr id="40" name="object 40"/>
          <p:cNvSpPr/>
          <p:nvPr/>
        </p:nvSpPr>
        <p:spPr>
          <a:xfrm>
            <a:off x="5005330" y="5839251"/>
            <a:ext cx="86360" cy="86360"/>
          </a:xfrm>
          <a:custGeom>
            <a:avLst/>
            <a:gdLst/>
            <a:ahLst/>
            <a:cxnLst/>
            <a:rect l="l" t="t" r="r" b="b"/>
            <a:pathLst>
              <a:path w="86360" h="86360">
                <a:moveTo>
                  <a:pt x="0" y="0"/>
                </a:moveTo>
                <a:lnTo>
                  <a:pt x="43048" y="86034"/>
                </a:lnTo>
                <a:lnTo>
                  <a:pt x="81013" y="10158"/>
                </a:lnTo>
                <a:lnTo>
                  <a:pt x="43106" y="10158"/>
                </a:lnTo>
                <a:lnTo>
                  <a:pt x="21107" y="7618"/>
                </a:lnTo>
                <a:lnTo>
                  <a:pt x="0" y="0"/>
                </a:lnTo>
                <a:close/>
              </a:path>
              <a:path w="86360" h="86360">
                <a:moveTo>
                  <a:pt x="86096" y="0"/>
                </a:moveTo>
                <a:lnTo>
                  <a:pt x="65076" y="7618"/>
                </a:lnTo>
                <a:lnTo>
                  <a:pt x="43106" y="10158"/>
                </a:lnTo>
                <a:lnTo>
                  <a:pt x="81013" y="10158"/>
                </a:lnTo>
                <a:lnTo>
                  <a:pt x="86096" y="0"/>
                </a:lnTo>
                <a:close/>
              </a:path>
            </a:pathLst>
          </a:custGeom>
          <a:solidFill>
            <a:srgbClr val="0000CC"/>
          </a:solidFill>
        </p:spPr>
        <p:txBody>
          <a:bodyPr wrap="square" lIns="0" tIns="0" rIns="0" bIns="0" rtlCol="0"/>
          <a:lstStyle/>
          <a:p>
            <a:endParaRPr/>
          </a:p>
        </p:txBody>
      </p:sp>
      <p:sp>
        <p:nvSpPr>
          <p:cNvPr id="41" name="object 41"/>
          <p:cNvSpPr txBox="1"/>
          <p:nvPr/>
        </p:nvSpPr>
        <p:spPr>
          <a:xfrm>
            <a:off x="4729037" y="5015040"/>
            <a:ext cx="727710" cy="355675"/>
          </a:xfrm>
          <a:prstGeom prst="rect">
            <a:avLst/>
          </a:prstGeom>
        </p:spPr>
        <p:txBody>
          <a:bodyPr vert="horz" wrap="square" lIns="0" tIns="0" rIns="0" bIns="0" rtlCol="0">
            <a:spAutoFit/>
          </a:bodyPr>
          <a:lstStyle/>
          <a:p>
            <a:pPr marL="12701" marR="5080" indent="77472">
              <a:lnSpc>
                <a:spcPct val="102299"/>
              </a:lnSpc>
            </a:pPr>
            <a:r>
              <a:rPr sz="1200" spc="20" dirty="0">
                <a:latin typeface="宋体"/>
                <a:cs typeface="宋体"/>
              </a:rPr>
              <a:t>CPU访问所请求字K</a:t>
            </a:r>
            <a:endParaRPr sz="1200">
              <a:latin typeface="宋体"/>
              <a:cs typeface="宋体"/>
            </a:endParaRPr>
          </a:p>
        </p:txBody>
      </p:sp>
      <p:sp>
        <p:nvSpPr>
          <p:cNvPr id="42" name="object 42"/>
          <p:cNvSpPr txBox="1"/>
          <p:nvPr/>
        </p:nvSpPr>
        <p:spPr>
          <a:xfrm>
            <a:off x="2765433" y="5670456"/>
            <a:ext cx="587375" cy="429798"/>
          </a:xfrm>
          <a:prstGeom prst="rect">
            <a:avLst/>
          </a:prstGeom>
        </p:spPr>
        <p:txBody>
          <a:bodyPr vert="horz" wrap="square" lIns="0" tIns="0" rIns="0" bIns="0" rtlCol="0">
            <a:spAutoFit/>
          </a:bodyPr>
          <a:lstStyle/>
          <a:p>
            <a:pPr marL="106047" marR="5080" indent="-93982">
              <a:lnSpc>
                <a:spcPct val="101600"/>
              </a:lnSpc>
            </a:pPr>
            <a:r>
              <a:rPr sz="1450" spc="20" dirty="0">
                <a:latin typeface="宋体"/>
                <a:cs typeface="宋体"/>
              </a:rPr>
              <a:t>请求字优先</a:t>
            </a:r>
            <a:endParaRPr sz="1450">
              <a:latin typeface="宋体"/>
              <a:cs typeface="宋体"/>
            </a:endParaRPr>
          </a:p>
        </p:txBody>
      </p:sp>
      <p:sp>
        <p:nvSpPr>
          <p:cNvPr id="43" name="object 43"/>
          <p:cNvSpPr/>
          <p:nvPr/>
        </p:nvSpPr>
        <p:spPr>
          <a:xfrm>
            <a:off x="7259123"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44" name="object 44"/>
          <p:cNvSpPr/>
          <p:nvPr/>
        </p:nvSpPr>
        <p:spPr>
          <a:xfrm>
            <a:off x="7922316" y="5925287"/>
            <a:ext cx="0" cy="220979"/>
          </a:xfrm>
          <a:custGeom>
            <a:avLst/>
            <a:gdLst/>
            <a:ahLst/>
            <a:cxnLst/>
            <a:rect l="l" t="t" r="r" b="b"/>
            <a:pathLst>
              <a:path h="220979">
                <a:moveTo>
                  <a:pt x="0" y="0"/>
                </a:moveTo>
                <a:lnTo>
                  <a:pt x="0" y="220908"/>
                </a:lnTo>
              </a:path>
            </a:pathLst>
          </a:custGeom>
          <a:ln w="3743">
            <a:solidFill>
              <a:srgbClr val="FF0000"/>
            </a:solidFill>
            <a:prstDash val="dot"/>
          </a:ln>
        </p:spPr>
        <p:txBody>
          <a:bodyPr wrap="square" lIns="0" tIns="0" rIns="0" bIns="0" rtlCol="0"/>
          <a:lstStyle/>
          <a:p>
            <a:endParaRPr/>
          </a:p>
        </p:txBody>
      </p:sp>
      <p:sp>
        <p:nvSpPr>
          <p:cNvPr id="45" name="object 45"/>
          <p:cNvSpPr txBox="1"/>
          <p:nvPr/>
        </p:nvSpPr>
        <p:spPr>
          <a:xfrm>
            <a:off x="5932135" y="5735926"/>
            <a:ext cx="493310" cy="367665"/>
          </a:xfrm>
          <a:prstGeom prst="rect">
            <a:avLst/>
          </a:prstGeom>
        </p:spPr>
        <p:txBody>
          <a:bodyPr vert="horz" wrap="square" lIns="0" tIns="0" rIns="0" bIns="0" rtlCol="0">
            <a:spAutoFit/>
          </a:bodyPr>
          <a:lstStyle/>
          <a:p>
            <a:pPr marL="90171" marR="5080" indent="-78106">
              <a:lnSpc>
                <a:spcPct val="102299"/>
              </a:lnSpc>
              <a:tabLst>
                <a:tab pos="675653" algn="l"/>
                <a:tab pos="870601" algn="l"/>
              </a:tabLst>
            </a:pPr>
            <a:r>
              <a:rPr sz="1200" dirty="0" err="1">
                <a:latin typeface="宋体"/>
                <a:cs typeface="宋体"/>
              </a:rPr>
              <a:t>传送</a:t>
            </a:r>
            <a:r>
              <a:rPr lang="en-US" altLang="zh-CN" sz="1200" dirty="0">
                <a:latin typeface="宋体"/>
                <a:cs typeface="宋体"/>
              </a:rPr>
              <a:t> </a:t>
            </a:r>
            <a:r>
              <a:rPr lang="zh-CN" altLang="en-US" sz="1200" dirty="0">
                <a:latin typeface="宋体"/>
                <a:cs typeface="宋体"/>
              </a:rPr>
              <a:t>字</a:t>
            </a:r>
            <a:r>
              <a:rPr sz="1200" spc="10" dirty="0">
                <a:latin typeface="宋体"/>
                <a:cs typeface="宋体"/>
              </a:rPr>
              <a:t>0</a:t>
            </a:r>
            <a:endParaRPr sz="1200" dirty="0">
              <a:latin typeface="宋体"/>
              <a:cs typeface="宋体"/>
            </a:endParaRPr>
          </a:p>
        </p:txBody>
      </p:sp>
      <p:sp>
        <p:nvSpPr>
          <p:cNvPr id="46" name="object 15">
            <a:extLst>
              <a:ext uri="{FF2B5EF4-FFF2-40B4-BE49-F238E27FC236}">
                <a16:creationId xmlns:a16="http://schemas.microsoft.com/office/drawing/2014/main" id="{B238E024-B3D2-49A9-BF02-EF13F481396B}"/>
              </a:ext>
            </a:extLst>
          </p:cNvPr>
          <p:cNvSpPr txBox="1"/>
          <p:nvPr/>
        </p:nvSpPr>
        <p:spPr>
          <a:xfrm>
            <a:off x="8974444" y="5663535"/>
            <a:ext cx="493395" cy="369332"/>
          </a:xfrm>
          <a:prstGeom prst="rect">
            <a:avLst/>
          </a:prstGeom>
        </p:spPr>
        <p:txBody>
          <a:bodyPr vert="horz" wrap="square" lIns="0" tIns="0" rIns="0" bIns="0" rtlCol="0">
            <a:spAutoFit/>
          </a:bodyPr>
          <a:lstStyle/>
          <a:p>
            <a:pPr marL="12701"/>
            <a:r>
              <a:rPr sz="1200" spc="25" dirty="0" err="1">
                <a:latin typeface="宋体"/>
                <a:cs typeface="宋体"/>
              </a:rPr>
              <a:t>传送最</a:t>
            </a:r>
            <a:r>
              <a:rPr lang="zh-CN" altLang="en-US" sz="1200" spc="25" dirty="0">
                <a:latin typeface="宋体"/>
                <a:cs typeface="宋体"/>
              </a:rPr>
              <a:t>后字</a:t>
            </a:r>
            <a:endParaRPr sz="1200" dirty="0">
              <a:latin typeface="宋体"/>
              <a:cs typeface="宋体"/>
            </a:endParaRPr>
          </a:p>
        </p:txBody>
      </p:sp>
    </p:spTree>
    <p:extLst>
      <p:ext uri="{BB962C8B-B14F-4D97-AF65-F5344CB8AC3E}">
        <p14:creationId xmlns:p14="http://schemas.microsoft.com/office/powerpoint/2010/main" val="291080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2443" name="Picture 331">
            <a:extLst>
              <a:ext uri="{FF2B5EF4-FFF2-40B4-BE49-F238E27FC236}">
                <a16:creationId xmlns:a16="http://schemas.microsoft.com/office/drawing/2014/main" id="{0181EB0C-F92A-4F23-AEED-AD3D62C8F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1" y="4572001"/>
            <a:ext cx="22955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2440" name="Rectangle 328">
            <a:extLst>
              <a:ext uri="{FF2B5EF4-FFF2-40B4-BE49-F238E27FC236}">
                <a16:creationId xmlns:a16="http://schemas.microsoft.com/office/drawing/2014/main" id="{1A31DD09-F56B-49E2-A99C-E3FEEA8175F9}"/>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分  析</a:t>
            </a:r>
          </a:p>
        </p:txBody>
      </p:sp>
      <p:sp>
        <p:nvSpPr>
          <p:cNvPr id="602441" name="Rectangle 329">
            <a:extLst>
              <a:ext uri="{FF2B5EF4-FFF2-40B4-BE49-F238E27FC236}">
                <a16:creationId xmlns:a16="http://schemas.microsoft.com/office/drawing/2014/main" id="{EC8B6D8B-06CF-466C-B555-8B1737511969}"/>
              </a:ext>
            </a:extLst>
          </p:cNvPr>
          <p:cNvSpPr>
            <a:spLocks noGrp="1" noChangeArrowheads="1"/>
          </p:cNvSpPr>
          <p:nvPr>
            <p:ph type="body" idx="1"/>
          </p:nvPr>
        </p:nvSpPr>
        <p:spPr/>
        <p:txBody>
          <a:bodyPr/>
          <a:lstStyle/>
          <a:p>
            <a:pPr marL="0" indent="0">
              <a:lnSpc>
                <a:spcPct val="130000"/>
              </a:lnSpc>
              <a:buClr>
                <a:srgbClr val="FF0000"/>
              </a:buClr>
            </a:pPr>
            <a:r>
              <a:rPr lang="zh-CN" altLang="en-US" sz="2400" dirty="0">
                <a:solidFill>
                  <a:srgbClr val="FF0000"/>
                </a:solidFill>
                <a:effectLst>
                  <a:outerShdw blurRad="38100" dist="38100" dir="2700000" algn="tl">
                    <a:srgbClr val="C0C0C0"/>
                  </a:outerShdw>
                </a:effectLst>
              </a:rPr>
              <a:t>  增加块容量会降低</a:t>
            </a:r>
            <a:r>
              <a:rPr lang="en-US" altLang="zh-CN" sz="2400" dirty="0">
                <a:solidFill>
                  <a:srgbClr val="FF0000"/>
                </a:solidFill>
                <a:effectLst>
                  <a:outerShdw blurRad="38100" dist="38100" dir="2700000" algn="tl">
                    <a:srgbClr val="C0C0C0"/>
                  </a:outerShdw>
                </a:effectLst>
              </a:rPr>
              <a:t>/</a:t>
            </a:r>
            <a:r>
              <a:rPr lang="zh-CN" altLang="en-US" sz="2400" dirty="0">
                <a:solidFill>
                  <a:srgbClr val="FF0000"/>
                </a:solidFill>
                <a:effectLst>
                  <a:outerShdw blurRad="38100" dist="38100" dir="2700000" algn="tl">
                    <a:srgbClr val="C0C0C0"/>
                  </a:outerShdw>
                </a:effectLst>
              </a:rPr>
              <a:t>增加缺失率</a:t>
            </a:r>
          </a:p>
          <a:p>
            <a:pPr marL="0" indent="0">
              <a:lnSpc>
                <a:spcPct val="130000"/>
              </a:lnSpc>
              <a:buNone/>
            </a:pPr>
            <a:r>
              <a:rPr lang="zh-CN" altLang="en-US" sz="2400" dirty="0"/>
              <a:t>    增加块容量会降低强制缺失率，这是利用了空间局部性原理。但因为它减少了</a:t>
            </a:r>
            <a:r>
              <a:rPr lang="en-US" altLang="zh-CN" sz="2400" dirty="0"/>
              <a:t>Cache</a:t>
            </a:r>
            <a:r>
              <a:rPr lang="zh-CN" altLang="en-US" sz="2400" dirty="0"/>
              <a:t>中的块数，加重了冲突缺失，如果</a:t>
            </a:r>
            <a:r>
              <a:rPr lang="en-US" altLang="zh-CN" sz="2400" dirty="0"/>
              <a:t>Cache</a:t>
            </a:r>
            <a:r>
              <a:rPr lang="zh-CN" altLang="en-US" sz="2400" dirty="0"/>
              <a:t>容量较小时，甚至会有容量缺失。</a:t>
            </a:r>
          </a:p>
          <a:p>
            <a:pPr marL="0" indent="0">
              <a:lnSpc>
                <a:spcPct val="130000"/>
              </a:lnSpc>
              <a:buClr>
                <a:srgbClr val="FF0000"/>
              </a:buClr>
            </a:pPr>
            <a:r>
              <a:rPr lang="zh-CN" altLang="en-US" sz="2400" dirty="0">
                <a:solidFill>
                  <a:srgbClr val="FF0000"/>
                </a:solidFill>
                <a:effectLst>
                  <a:outerShdw blurRad="38100" dist="38100" dir="2700000" algn="tl">
                    <a:srgbClr val="C0C0C0"/>
                  </a:outerShdw>
                </a:effectLst>
              </a:rPr>
              <a:t>  增加块容量会增加缺失代价</a:t>
            </a:r>
          </a:p>
        </p:txBody>
      </p:sp>
      <p:sp>
        <p:nvSpPr>
          <p:cNvPr id="602442" name="AutoShape 330">
            <a:extLst>
              <a:ext uri="{FF2B5EF4-FFF2-40B4-BE49-F238E27FC236}">
                <a16:creationId xmlns:a16="http://schemas.microsoft.com/office/drawing/2014/main" id="{69847EDE-8410-42A7-9D01-A23231C7E51B}"/>
              </a:ext>
            </a:extLst>
          </p:cNvPr>
          <p:cNvSpPr>
            <a:spLocks noChangeArrowheads="1"/>
          </p:cNvSpPr>
          <p:nvPr/>
        </p:nvSpPr>
        <p:spPr bwMode="auto">
          <a:xfrm>
            <a:off x="2743200" y="5029200"/>
            <a:ext cx="3581400" cy="1295400"/>
          </a:xfrm>
          <a:prstGeom prst="cloudCallout">
            <a:avLst>
              <a:gd name="adj1" fmla="val 113829"/>
              <a:gd name="adj2" fmla="val -28310"/>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p>
            <a:pPr>
              <a:spcBef>
                <a:spcPct val="20000"/>
              </a:spcBef>
            </a:pPr>
            <a:r>
              <a:rPr lang="zh-CN" altLang="en-US" sz="2400" b="1">
                <a:latin typeface="Comic Sans MS" panose="030F0702030302020204" pitchFamily="66" charset="0"/>
                <a:ea typeface="楷体_GB2312" pitchFamily="49" charset="-122"/>
              </a:rPr>
              <a:t>块容量应为多大</a:t>
            </a:r>
            <a:r>
              <a:rPr lang="en-US" altLang="zh-CN" sz="2400" b="1">
                <a:latin typeface="Comic Sans MS" panose="030F0702030302020204" pitchFamily="66" charset="0"/>
                <a:ea typeface="楷体_GB2312" pitchFamily="49" charset="-122"/>
              </a:rPr>
              <a:t>AMAT</a:t>
            </a:r>
            <a:r>
              <a:rPr lang="zh-CN" altLang="en-US" sz="2400" b="1">
                <a:latin typeface="Comic Sans MS" panose="030F0702030302020204" pitchFamily="66" charset="0"/>
                <a:ea typeface="楷体_GB2312" pitchFamily="49" charset="-122"/>
              </a:rPr>
              <a:t>最小？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a:extLst>
              <a:ext uri="{FF2B5EF4-FFF2-40B4-BE49-F238E27FC236}">
                <a16:creationId xmlns:a16="http://schemas.microsoft.com/office/drawing/2014/main" id="{35CBD3B0-9FC4-4055-BA5D-9D8932D3CA6E}"/>
              </a:ext>
            </a:extLst>
          </p:cNvPr>
          <p:cNvSpPr>
            <a:spLocks noGrp="1" noChangeArrowheads="1"/>
          </p:cNvSpPr>
          <p:nvPr>
            <p:ph type="title"/>
          </p:nvPr>
        </p:nvSpPr>
        <p:spPr>
          <a:xfrm>
            <a:off x="258022" y="50780"/>
            <a:ext cx="10515600" cy="1325563"/>
          </a:xfrm>
        </p:spPr>
        <p:txBody>
          <a:bodyPr/>
          <a:lstStyle/>
          <a:p>
            <a:r>
              <a:rPr lang="en-US" altLang="zh-CN" b="1" dirty="0">
                <a:solidFill>
                  <a:srgbClr val="C00000"/>
                </a:solidFill>
                <a:latin typeface="微软雅黑" panose="020B0503020204020204" pitchFamily="34" charset="-122"/>
                <a:ea typeface="微软雅黑" panose="020B0503020204020204" pitchFamily="34" charset="-122"/>
              </a:rPr>
              <a:t>AMAT</a:t>
            </a:r>
            <a:r>
              <a:rPr lang="zh-CN" altLang="en-US" b="1" dirty="0">
                <a:solidFill>
                  <a:srgbClr val="C00000"/>
                </a:solidFill>
                <a:latin typeface="微软雅黑" panose="020B0503020204020204" pitchFamily="34" charset="-122"/>
                <a:ea typeface="微软雅黑" panose="020B0503020204020204" pitchFamily="34" charset="-122"/>
              </a:rPr>
              <a:t>与块容量</a:t>
            </a:r>
          </a:p>
        </p:txBody>
      </p:sp>
      <p:sp>
        <p:nvSpPr>
          <p:cNvPr id="603141" name="Rectangle 1029">
            <a:extLst>
              <a:ext uri="{FF2B5EF4-FFF2-40B4-BE49-F238E27FC236}">
                <a16:creationId xmlns:a16="http://schemas.microsoft.com/office/drawing/2014/main" id="{3A3AAE14-5F16-4B69-ABC5-772F6A92C6BA}"/>
              </a:ext>
            </a:extLst>
          </p:cNvPr>
          <p:cNvSpPr>
            <a:spLocks noGrp="1" noChangeArrowheads="1"/>
          </p:cNvSpPr>
          <p:nvPr>
            <p:ph type="body" idx="1"/>
          </p:nvPr>
        </p:nvSpPr>
        <p:spPr>
          <a:xfrm>
            <a:off x="258022" y="1153290"/>
            <a:ext cx="7958138" cy="1460500"/>
          </a:xfrm>
        </p:spPr>
        <p:txBody>
          <a:bodyPr/>
          <a:lstStyle/>
          <a:p>
            <a:pPr marL="0" indent="0">
              <a:buNone/>
            </a:pPr>
            <a:r>
              <a:rPr lang="zh-CN" altLang="en-US" sz="2400" dirty="0">
                <a:latin typeface="Comic Sans MS" panose="030F0702030302020204" pitchFamily="66" charset="0"/>
              </a:rPr>
              <a:t>     假设命中时间为1个时钟周期，缺失时系统开销为80个时钟周期，缺失率参见前表。结果显示：</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32/64</a:t>
            </a:r>
            <a:r>
              <a:rPr lang="en-US" altLang="zh-CN" sz="2400" dirty="0">
                <a:solidFill>
                  <a:srgbClr val="FF0000"/>
                </a:solidFill>
                <a:effectLst>
                  <a:outerShdw blurRad="38100" dist="38100" dir="2700000" algn="tl">
                    <a:srgbClr val="C0C0C0"/>
                  </a:outerShdw>
                </a:effectLst>
                <a:latin typeface="Comic Sans MS" panose="030F0702030302020204" pitchFamily="66" charset="0"/>
              </a:rPr>
              <a:t>B</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是目前</a:t>
            </a:r>
            <a:r>
              <a:rPr lang="en-US" altLang="zh-CN" sz="2400" dirty="0">
                <a:solidFill>
                  <a:srgbClr val="FF0000"/>
                </a:solidFill>
                <a:effectLst>
                  <a:outerShdw blurRad="38100" dist="38100" dir="2700000" algn="tl">
                    <a:srgbClr val="C0C0C0"/>
                  </a:outerShdw>
                </a:effectLst>
                <a:latin typeface="Comic Sans MS" panose="030F0702030302020204" pitchFamily="66" charset="0"/>
              </a:rPr>
              <a:t>Cache</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所通用的块容量</a:t>
            </a:r>
            <a:r>
              <a:rPr lang="zh-CN" altLang="en-US" sz="2400" dirty="0">
                <a:latin typeface="Comic Sans MS" panose="030F0702030302020204" pitchFamily="66" charset="0"/>
              </a:rPr>
              <a:t>。</a:t>
            </a:r>
          </a:p>
        </p:txBody>
      </p:sp>
      <p:pic>
        <p:nvPicPr>
          <p:cNvPr id="603260" name="Picture 1148">
            <a:extLst>
              <a:ext uri="{FF2B5EF4-FFF2-40B4-BE49-F238E27FC236}">
                <a16:creationId xmlns:a16="http://schemas.microsoft.com/office/drawing/2014/main" id="{F80B58F6-E8E6-4B29-A2C2-9F2D5EBA7FEF}"/>
              </a:ext>
            </a:extLst>
          </p:cNvPr>
          <p:cNvPicPr>
            <a:picLocks noChangeAspect="1" noChangeArrowheads="1"/>
          </p:cNvPicPr>
          <p:nvPr/>
        </p:nvPicPr>
        <p:blipFill>
          <a:blip r:embed="rId2">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258022" y="2537590"/>
            <a:ext cx="78867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603262" name="Rectangle 1150">
            <a:extLst>
              <a:ext uri="{FF2B5EF4-FFF2-40B4-BE49-F238E27FC236}">
                <a16:creationId xmlns:a16="http://schemas.microsoft.com/office/drawing/2014/main" id="{19652BF6-6D7E-4283-AB76-6C54A0F95B5E}"/>
              </a:ext>
            </a:extLst>
          </p:cNvPr>
          <p:cNvSpPr>
            <a:spLocks noChangeArrowheads="1"/>
          </p:cNvSpPr>
          <p:nvPr/>
        </p:nvSpPr>
        <p:spPr bwMode="auto">
          <a:xfrm>
            <a:off x="3229822" y="3837734"/>
            <a:ext cx="181822" cy="37151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03263" name="Rectangle 1151">
            <a:extLst>
              <a:ext uri="{FF2B5EF4-FFF2-40B4-BE49-F238E27FC236}">
                <a16:creationId xmlns:a16="http://schemas.microsoft.com/office/drawing/2014/main" id="{9C5BBEC7-9B2E-4EFB-9E69-372919DB0B0F}"/>
              </a:ext>
            </a:extLst>
          </p:cNvPr>
          <p:cNvSpPr>
            <a:spLocks noChangeArrowheads="1"/>
          </p:cNvSpPr>
          <p:nvPr/>
        </p:nvSpPr>
        <p:spPr bwMode="auto">
          <a:xfrm>
            <a:off x="4220422" y="3837734"/>
            <a:ext cx="181822" cy="37151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03264" name="Rectangle 1152">
            <a:extLst>
              <a:ext uri="{FF2B5EF4-FFF2-40B4-BE49-F238E27FC236}">
                <a16:creationId xmlns:a16="http://schemas.microsoft.com/office/drawing/2014/main" id="{E7FB6DE5-4167-400B-8654-F9D956D58529}"/>
              </a:ext>
            </a:extLst>
          </p:cNvPr>
          <p:cNvSpPr>
            <a:spLocks noChangeArrowheads="1"/>
          </p:cNvSpPr>
          <p:nvPr/>
        </p:nvSpPr>
        <p:spPr bwMode="auto">
          <a:xfrm>
            <a:off x="5287222" y="4142534"/>
            <a:ext cx="181822" cy="37151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03265" name="Rectangle 1153">
            <a:extLst>
              <a:ext uri="{FF2B5EF4-FFF2-40B4-BE49-F238E27FC236}">
                <a16:creationId xmlns:a16="http://schemas.microsoft.com/office/drawing/2014/main" id="{5B532649-4C50-481E-8049-B33E9FC321F4}"/>
              </a:ext>
            </a:extLst>
          </p:cNvPr>
          <p:cNvSpPr>
            <a:spLocks noChangeArrowheads="1"/>
          </p:cNvSpPr>
          <p:nvPr/>
        </p:nvSpPr>
        <p:spPr bwMode="auto">
          <a:xfrm>
            <a:off x="6277822" y="4142534"/>
            <a:ext cx="181822" cy="37151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03266" name="Rectangle 1154">
            <a:extLst>
              <a:ext uri="{FF2B5EF4-FFF2-40B4-BE49-F238E27FC236}">
                <a16:creationId xmlns:a16="http://schemas.microsoft.com/office/drawing/2014/main" id="{F66C13E9-0475-4E7B-8DED-FEC8F0C84134}"/>
              </a:ext>
            </a:extLst>
          </p:cNvPr>
          <p:cNvSpPr>
            <a:spLocks noChangeArrowheads="1"/>
          </p:cNvSpPr>
          <p:nvPr/>
        </p:nvSpPr>
        <p:spPr bwMode="auto">
          <a:xfrm>
            <a:off x="7268422" y="4142534"/>
            <a:ext cx="181822" cy="371513"/>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 name="Rectangle 8">
            <a:extLst>
              <a:ext uri="{FF2B5EF4-FFF2-40B4-BE49-F238E27FC236}">
                <a16:creationId xmlns:a16="http://schemas.microsoft.com/office/drawing/2014/main" id="{E06E6AE6-4531-4CF9-BB39-823892CE4CE5}"/>
              </a:ext>
            </a:extLst>
          </p:cNvPr>
          <p:cNvSpPr txBox="1">
            <a:spLocks noChangeArrowheads="1"/>
          </p:cNvSpPr>
          <p:nvPr/>
        </p:nvSpPr>
        <p:spPr>
          <a:xfrm>
            <a:off x="8622929" y="1458888"/>
            <a:ext cx="3311049" cy="484345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a:t>       </a:t>
            </a:r>
            <a:r>
              <a:rPr lang="zh-CN" altLang="en-US">
                <a:solidFill>
                  <a:srgbClr val="FF0000"/>
                </a:solidFill>
                <a:effectLst>
                  <a:outerShdw blurRad="38100" dist="38100" dir="2700000" algn="tl">
                    <a:srgbClr val="C0C0C0"/>
                  </a:outerShdw>
                </a:effectLst>
              </a:rPr>
              <a:t>块容量的选择取决于较低层存储器的延迟和带宽</a:t>
            </a:r>
            <a:r>
              <a:rPr lang="zh-CN" altLang="en-US"/>
              <a:t>：低延迟和高带宽存储器使得块容量要大些，因为这样在每次缺失时</a:t>
            </a:r>
            <a:r>
              <a:rPr lang="en-US" altLang="zh-CN"/>
              <a:t>Cache</a:t>
            </a:r>
            <a:r>
              <a:rPr lang="zh-CN" altLang="en-US"/>
              <a:t>可以获得更多的字节，而缺失代价只有少量的增加；相反，高延迟和低带宽存储器希望块容量要小些，因为较大的块并不能节省多少时间。</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050">
            <a:extLst>
              <a:ext uri="{FF2B5EF4-FFF2-40B4-BE49-F238E27FC236}">
                <a16:creationId xmlns:a16="http://schemas.microsoft.com/office/drawing/2014/main" id="{01705C85-8BEA-435B-BD8E-7044BA77CA13}"/>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增加</a:t>
            </a:r>
            <a:r>
              <a:rPr lang="en-US" altLang="zh-CN" b="1" dirty="0">
                <a:solidFill>
                  <a:srgbClr val="C00000"/>
                </a:solidFill>
                <a:latin typeface="微软雅黑" panose="020B0503020204020204" pitchFamily="34" charset="-122"/>
                <a:ea typeface="微软雅黑" panose="020B0503020204020204" pitchFamily="34" charset="-122"/>
              </a:rPr>
              <a:t>Cache</a:t>
            </a:r>
            <a:r>
              <a:rPr lang="zh-CN" altLang="en-US" b="1" dirty="0">
                <a:solidFill>
                  <a:srgbClr val="C00000"/>
                </a:solidFill>
                <a:latin typeface="微软雅黑" panose="020B0503020204020204" pitchFamily="34" charset="-122"/>
                <a:ea typeface="微软雅黑" panose="020B0503020204020204" pitchFamily="34" charset="-122"/>
              </a:rPr>
              <a:t>容量</a:t>
            </a:r>
          </a:p>
        </p:txBody>
      </p:sp>
      <p:sp>
        <p:nvSpPr>
          <p:cNvPr id="592900" name="Rectangle 2052">
            <a:extLst>
              <a:ext uri="{FF2B5EF4-FFF2-40B4-BE49-F238E27FC236}">
                <a16:creationId xmlns:a16="http://schemas.microsoft.com/office/drawing/2014/main" id="{7B75602C-250F-4860-8538-DAA9FA64028E}"/>
              </a:ext>
            </a:extLst>
          </p:cNvPr>
          <p:cNvSpPr>
            <a:spLocks noGrp="1" noChangeArrowheads="1"/>
          </p:cNvSpPr>
          <p:nvPr>
            <p:ph type="body" idx="1"/>
          </p:nvPr>
        </p:nvSpPr>
        <p:spPr>
          <a:xfrm>
            <a:off x="1462089" y="2420938"/>
            <a:ext cx="7958137" cy="3363912"/>
          </a:xfrm>
        </p:spPr>
        <p:txBody>
          <a:bodyPr/>
          <a:lstStyle/>
          <a:p>
            <a:pPr marL="0" indent="0">
              <a:lnSpc>
                <a:spcPct val="150000"/>
              </a:lnSpc>
              <a:buNone/>
            </a:pPr>
            <a:r>
              <a:rPr lang="zh-CN" altLang="en-US" dirty="0"/>
              <a:t>       增加</a:t>
            </a:r>
            <a:r>
              <a:rPr lang="en-US" altLang="zh-CN" dirty="0"/>
              <a:t>Cache</a:t>
            </a:r>
            <a:r>
              <a:rPr lang="zh-CN" altLang="en-US" dirty="0"/>
              <a:t>容量可以降低容量缺失，但增加了命中时间和成本。这种技术在片外</a:t>
            </a:r>
            <a:r>
              <a:rPr lang="en-US" altLang="zh-CN" dirty="0"/>
              <a:t>Cache</a:t>
            </a:r>
            <a:r>
              <a:rPr lang="zh-CN" altLang="en-US" dirty="0"/>
              <a:t>中很通用。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2A20A57-0147-4AB6-BE3E-A7E0366978EE}"/>
              </a:ext>
            </a:extLst>
          </p:cNvPr>
          <p:cNvSpPr>
            <a:spLocks noGrp="1" noChangeArrowheads="1"/>
          </p:cNvSpPr>
          <p:nvPr>
            <p:ph type="title"/>
          </p:nvPr>
        </p:nvSpPr>
        <p:spPr/>
        <p:txBody>
          <a:bodyPr/>
          <a:lstStyle/>
          <a:p>
            <a:r>
              <a:rPr lang="zh-CN" altLang="en-US"/>
              <a:t>增加相联度</a:t>
            </a:r>
          </a:p>
        </p:txBody>
      </p:sp>
      <p:sp>
        <p:nvSpPr>
          <p:cNvPr id="593924" name="Rectangle 4">
            <a:extLst>
              <a:ext uri="{FF2B5EF4-FFF2-40B4-BE49-F238E27FC236}">
                <a16:creationId xmlns:a16="http://schemas.microsoft.com/office/drawing/2014/main" id="{BDB5E668-4D46-41D8-A7B6-180CE4389278}"/>
              </a:ext>
            </a:extLst>
          </p:cNvPr>
          <p:cNvSpPr>
            <a:spLocks noGrp="1" noChangeArrowheads="1"/>
          </p:cNvSpPr>
          <p:nvPr>
            <p:ph type="body" idx="1"/>
          </p:nvPr>
        </p:nvSpPr>
        <p:spPr>
          <a:xfrm>
            <a:off x="2333625" y="1989139"/>
            <a:ext cx="7958138" cy="771525"/>
          </a:xfrm>
        </p:spPr>
        <p:txBody>
          <a:bodyPr/>
          <a:lstStyle/>
          <a:p>
            <a:pPr>
              <a:buClr>
                <a:srgbClr val="FF0000"/>
              </a:buClr>
            </a:pPr>
            <a:r>
              <a:rPr lang="zh-CN" altLang="en-US" sz="2400">
                <a:solidFill>
                  <a:srgbClr val="FF0000"/>
                </a:solidFill>
                <a:effectLst>
                  <a:outerShdw blurRad="38100" dist="38100" dir="2700000" algn="tl">
                    <a:srgbClr val="C0C0C0"/>
                  </a:outerShdw>
                </a:effectLst>
              </a:rPr>
              <a:t>增加相联度会降低缺失率</a:t>
            </a:r>
          </a:p>
        </p:txBody>
      </p:sp>
      <p:grpSp>
        <p:nvGrpSpPr>
          <p:cNvPr id="593925" name="Group 5">
            <a:extLst>
              <a:ext uri="{FF2B5EF4-FFF2-40B4-BE49-F238E27FC236}">
                <a16:creationId xmlns:a16="http://schemas.microsoft.com/office/drawing/2014/main" id="{438BAD70-950B-4DD5-A7E3-2C61562F4FAF}"/>
              </a:ext>
            </a:extLst>
          </p:cNvPr>
          <p:cNvGrpSpPr>
            <a:grpSpLocks/>
          </p:cNvGrpSpPr>
          <p:nvPr/>
        </p:nvGrpSpPr>
        <p:grpSpPr bwMode="auto">
          <a:xfrm>
            <a:off x="2509988" y="2819400"/>
            <a:ext cx="7873287" cy="3727302"/>
            <a:chOff x="526" y="1392"/>
            <a:chExt cx="5204" cy="2590"/>
          </a:xfrm>
        </p:grpSpPr>
        <p:sp>
          <p:nvSpPr>
            <p:cNvPr id="593926" name="Freeform 6">
              <a:extLst>
                <a:ext uri="{FF2B5EF4-FFF2-40B4-BE49-F238E27FC236}">
                  <a16:creationId xmlns:a16="http://schemas.microsoft.com/office/drawing/2014/main" id="{0FD2FE53-C60A-4C94-917C-57E509BA5EB6}"/>
                </a:ext>
              </a:extLst>
            </p:cNvPr>
            <p:cNvSpPr>
              <a:spLocks/>
            </p:cNvSpPr>
            <p:nvPr/>
          </p:nvSpPr>
          <p:spPr bwMode="auto">
            <a:xfrm>
              <a:off x="1269" y="3474"/>
              <a:ext cx="3379" cy="16"/>
            </a:xfrm>
            <a:custGeom>
              <a:avLst/>
              <a:gdLst>
                <a:gd name="T0" fmla="*/ 0 w 3379"/>
                <a:gd name="T1" fmla="*/ 0 h 16"/>
                <a:gd name="T2" fmla="*/ 480 w 3379"/>
                <a:gd name="T3" fmla="*/ 0 h 16"/>
                <a:gd name="T4" fmla="*/ 967 w 3379"/>
                <a:gd name="T5" fmla="*/ 0 h 16"/>
                <a:gd name="T6" fmla="*/ 1446 w 3379"/>
                <a:gd name="T7" fmla="*/ 0 h 16"/>
                <a:gd name="T8" fmla="*/ 1933 w 3379"/>
                <a:gd name="T9" fmla="*/ 0 h 16"/>
                <a:gd name="T10" fmla="*/ 2412 w 3379"/>
                <a:gd name="T11" fmla="*/ 0 h 16"/>
                <a:gd name="T12" fmla="*/ 2899 w 3379"/>
                <a:gd name="T13" fmla="*/ 0 h 16"/>
                <a:gd name="T14" fmla="*/ 3379 w 3379"/>
                <a:gd name="T15" fmla="*/ 0 h 16"/>
                <a:gd name="T16" fmla="*/ 3379 w 3379"/>
                <a:gd name="T17" fmla="*/ 16 h 16"/>
                <a:gd name="T18" fmla="*/ 2899 w 3379"/>
                <a:gd name="T19" fmla="*/ 16 h 16"/>
                <a:gd name="T20" fmla="*/ 2412 w 3379"/>
                <a:gd name="T21" fmla="*/ 16 h 16"/>
                <a:gd name="T22" fmla="*/ 1933 w 3379"/>
                <a:gd name="T23" fmla="*/ 16 h 16"/>
                <a:gd name="T24" fmla="*/ 1446 w 3379"/>
                <a:gd name="T25" fmla="*/ 16 h 16"/>
                <a:gd name="T26" fmla="*/ 967 w 3379"/>
                <a:gd name="T27" fmla="*/ 16 h 16"/>
                <a:gd name="T28" fmla="*/ 480 w 3379"/>
                <a:gd name="T29" fmla="*/ 16 h 16"/>
                <a:gd name="T30" fmla="*/ 0 w 3379"/>
                <a:gd name="T31" fmla="*/ 16 h 16"/>
                <a:gd name="T32" fmla="*/ 0 w 3379"/>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zh-CN" altLang="en-US"/>
            </a:p>
          </p:txBody>
        </p:sp>
        <p:sp>
          <p:nvSpPr>
            <p:cNvPr id="593927" name="Freeform 7">
              <a:extLst>
                <a:ext uri="{FF2B5EF4-FFF2-40B4-BE49-F238E27FC236}">
                  <a16:creationId xmlns:a16="http://schemas.microsoft.com/office/drawing/2014/main" id="{35FD224A-9D1F-4DFA-A6E2-F0E8F0346E24}"/>
                </a:ext>
              </a:extLst>
            </p:cNvPr>
            <p:cNvSpPr>
              <a:spLocks/>
            </p:cNvSpPr>
            <p:nvPr/>
          </p:nvSpPr>
          <p:spPr bwMode="auto">
            <a:xfrm>
              <a:off x="1272" y="2331"/>
              <a:ext cx="3379" cy="1141"/>
            </a:xfrm>
            <a:custGeom>
              <a:avLst/>
              <a:gdLst>
                <a:gd name="T0" fmla="*/ 0 w 3379"/>
                <a:gd name="T1" fmla="*/ 0 h 1141"/>
                <a:gd name="T2" fmla="*/ 480 w 3379"/>
                <a:gd name="T3" fmla="*/ 503 h 1141"/>
                <a:gd name="T4" fmla="*/ 967 w 3379"/>
                <a:gd name="T5" fmla="*/ 694 h 1141"/>
                <a:gd name="T6" fmla="*/ 1446 w 3379"/>
                <a:gd name="T7" fmla="*/ 806 h 1141"/>
                <a:gd name="T8" fmla="*/ 1933 w 3379"/>
                <a:gd name="T9" fmla="*/ 926 h 1141"/>
                <a:gd name="T10" fmla="*/ 2412 w 3379"/>
                <a:gd name="T11" fmla="*/ 990 h 1141"/>
                <a:gd name="T12" fmla="*/ 2899 w 3379"/>
                <a:gd name="T13" fmla="*/ 1045 h 1141"/>
                <a:gd name="T14" fmla="*/ 3379 w 3379"/>
                <a:gd name="T15" fmla="*/ 1085 h 1141"/>
                <a:gd name="T16" fmla="*/ 3379 w 3379"/>
                <a:gd name="T17" fmla="*/ 1141 h 1141"/>
                <a:gd name="T18" fmla="*/ 2899 w 3379"/>
                <a:gd name="T19" fmla="*/ 1141 h 1141"/>
                <a:gd name="T20" fmla="*/ 2412 w 3379"/>
                <a:gd name="T21" fmla="*/ 1141 h 1141"/>
                <a:gd name="T22" fmla="*/ 1933 w 3379"/>
                <a:gd name="T23" fmla="*/ 1141 h 1141"/>
                <a:gd name="T24" fmla="*/ 1446 w 3379"/>
                <a:gd name="T25" fmla="*/ 1141 h 1141"/>
                <a:gd name="T26" fmla="*/ 967 w 3379"/>
                <a:gd name="T27" fmla="*/ 1141 h 1141"/>
                <a:gd name="T28" fmla="*/ 480 w 3379"/>
                <a:gd name="T29" fmla="*/ 1141 h 1141"/>
                <a:gd name="T30" fmla="*/ 0 w 3379"/>
                <a:gd name="T31" fmla="*/ 1141 h 1141"/>
                <a:gd name="T32" fmla="*/ 0 w 3379"/>
                <a:gd name="T33" fmla="*/ 0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zh-CN" altLang="en-US"/>
            </a:p>
          </p:txBody>
        </p:sp>
        <p:sp>
          <p:nvSpPr>
            <p:cNvPr id="593928" name="Freeform 8">
              <a:extLst>
                <a:ext uri="{FF2B5EF4-FFF2-40B4-BE49-F238E27FC236}">
                  <a16:creationId xmlns:a16="http://schemas.microsoft.com/office/drawing/2014/main" id="{38839922-38FA-4015-B8CE-4E96CF6F2896}"/>
                </a:ext>
              </a:extLst>
            </p:cNvPr>
            <p:cNvSpPr>
              <a:spLocks/>
            </p:cNvSpPr>
            <p:nvPr/>
          </p:nvSpPr>
          <p:spPr bwMode="auto">
            <a:xfrm>
              <a:off x="1264" y="2253"/>
              <a:ext cx="3379" cy="1165"/>
            </a:xfrm>
            <a:custGeom>
              <a:avLst/>
              <a:gdLst>
                <a:gd name="T0" fmla="*/ 0 w 3379"/>
                <a:gd name="T1" fmla="*/ 0 h 1165"/>
                <a:gd name="T2" fmla="*/ 480 w 3379"/>
                <a:gd name="T3" fmla="*/ 471 h 1165"/>
                <a:gd name="T4" fmla="*/ 967 w 3379"/>
                <a:gd name="T5" fmla="*/ 687 h 1165"/>
                <a:gd name="T6" fmla="*/ 1446 w 3379"/>
                <a:gd name="T7" fmla="*/ 830 h 1165"/>
                <a:gd name="T8" fmla="*/ 1933 w 3379"/>
                <a:gd name="T9" fmla="*/ 982 h 1165"/>
                <a:gd name="T10" fmla="*/ 2412 w 3379"/>
                <a:gd name="T11" fmla="*/ 1062 h 1165"/>
                <a:gd name="T12" fmla="*/ 2899 w 3379"/>
                <a:gd name="T13" fmla="*/ 1125 h 1165"/>
                <a:gd name="T14" fmla="*/ 3379 w 3379"/>
                <a:gd name="T15" fmla="*/ 1157 h 1165"/>
                <a:gd name="T16" fmla="*/ 3379 w 3379"/>
                <a:gd name="T17" fmla="*/ 1165 h 1165"/>
                <a:gd name="T18" fmla="*/ 2899 w 3379"/>
                <a:gd name="T19" fmla="*/ 1125 h 1165"/>
                <a:gd name="T20" fmla="*/ 2412 w 3379"/>
                <a:gd name="T21" fmla="*/ 1070 h 1165"/>
                <a:gd name="T22" fmla="*/ 1933 w 3379"/>
                <a:gd name="T23" fmla="*/ 1006 h 1165"/>
                <a:gd name="T24" fmla="*/ 1446 w 3379"/>
                <a:gd name="T25" fmla="*/ 886 h 1165"/>
                <a:gd name="T26" fmla="*/ 967 w 3379"/>
                <a:gd name="T27" fmla="*/ 774 h 1165"/>
                <a:gd name="T28" fmla="*/ 480 w 3379"/>
                <a:gd name="T29" fmla="*/ 583 h 1165"/>
                <a:gd name="T30" fmla="*/ 0 w 3379"/>
                <a:gd name="T31" fmla="*/ 80 h 1165"/>
                <a:gd name="T32" fmla="*/ 0 w 3379"/>
                <a:gd name="T33"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zh-CN" altLang="en-US"/>
            </a:p>
          </p:txBody>
        </p:sp>
        <p:sp>
          <p:nvSpPr>
            <p:cNvPr id="593929" name="Freeform 9">
              <a:extLst>
                <a:ext uri="{FF2B5EF4-FFF2-40B4-BE49-F238E27FC236}">
                  <a16:creationId xmlns:a16="http://schemas.microsoft.com/office/drawing/2014/main" id="{ED98F4B9-E4FB-4682-BDCB-D0EF6A7D8286}"/>
                </a:ext>
              </a:extLst>
            </p:cNvPr>
            <p:cNvSpPr>
              <a:spLocks/>
            </p:cNvSpPr>
            <p:nvPr/>
          </p:nvSpPr>
          <p:spPr bwMode="auto">
            <a:xfrm>
              <a:off x="1264" y="2142"/>
              <a:ext cx="3379" cy="1268"/>
            </a:xfrm>
            <a:custGeom>
              <a:avLst/>
              <a:gdLst>
                <a:gd name="T0" fmla="*/ 0 w 3379"/>
                <a:gd name="T1" fmla="*/ 0 h 1268"/>
                <a:gd name="T2" fmla="*/ 480 w 3379"/>
                <a:gd name="T3" fmla="*/ 446 h 1268"/>
                <a:gd name="T4" fmla="*/ 967 w 3379"/>
                <a:gd name="T5" fmla="*/ 654 h 1268"/>
                <a:gd name="T6" fmla="*/ 1446 w 3379"/>
                <a:gd name="T7" fmla="*/ 861 h 1268"/>
                <a:gd name="T8" fmla="*/ 1933 w 3379"/>
                <a:gd name="T9" fmla="*/ 1069 h 1268"/>
                <a:gd name="T10" fmla="*/ 2412 w 3379"/>
                <a:gd name="T11" fmla="*/ 1173 h 1268"/>
                <a:gd name="T12" fmla="*/ 2899 w 3379"/>
                <a:gd name="T13" fmla="*/ 1228 h 1268"/>
                <a:gd name="T14" fmla="*/ 3379 w 3379"/>
                <a:gd name="T15" fmla="*/ 1268 h 1268"/>
                <a:gd name="T16" fmla="*/ 3379 w 3379"/>
                <a:gd name="T17" fmla="*/ 1268 h 1268"/>
                <a:gd name="T18" fmla="*/ 2899 w 3379"/>
                <a:gd name="T19" fmla="*/ 1236 h 1268"/>
                <a:gd name="T20" fmla="*/ 2412 w 3379"/>
                <a:gd name="T21" fmla="*/ 1173 h 1268"/>
                <a:gd name="T22" fmla="*/ 1933 w 3379"/>
                <a:gd name="T23" fmla="*/ 1093 h 1268"/>
                <a:gd name="T24" fmla="*/ 1446 w 3379"/>
                <a:gd name="T25" fmla="*/ 941 h 1268"/>
                <a:gd name="T26" fmla="*/ 967 w 3379"/>
                <a:gd name="T27" fmla="*/ 798 h 1268"/>
                <a:gd name="T28" fmla="*/ 480 w 3379"/>
                <a:gd name="T29" fmla="*/ 582 h 1268"/>
                <a:gd name="T30" fmla="*/ 0 w 3379"/>
                <a:gd name="T31" fmla="*/ 111 h 1268"/>
                <a:gd name="T32" fmla="*/ 0 w 3379"/>
                <a:gd name="T33" fmla="*/ 0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268">
                  <a:moveTo>
                    <a:pt x="0" y="0"/>
                  </a:moveTo>
                  <a:lnTo>
                    <a:pt x="480" y="446"/>
                  </a:lnTo>
                  <a:lnTo>
                    <a:pt x="967" y="654"/>
                  </a:lnTo>
                  <a:lnTo>
                    <a:pt x="1446" y="861"/>
                  </a:lnTo>
                  <a:lnTo>
                    <a:pt x="1933" y="1069"/>
                  </a:lnTo>
                  <a:lnTo>
                    <a:pt x="2412" y="1173"/>
                  </a:lnTo>
                  <a:lnTo>
                    <a:pt x="2899" y="1228"/>
                  </a:lnTo>
                  <a:lnTo>
                    <a:pt x="3379" y="126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zh-CN" altLang="en-US"/>
            </a:p>
          </p:txBody>
        </p:sp>
        <p:sp>
          <p:nvSpPr>
            <p:cNvPr id="593930" name="Freeform 10">
              <a:extLst>
                <a:ext uri="{FF2B5EF4-FFF2-40B4-BE49-F238E27FC236}">
                  <a16:creationId xmlns:a16="http://schemas.microsoft.com/office/drawing/2014/main" id="{271A2194-DDBA-4FB8-B196-BFFCE36A7C0A}"/>
                </a:ext>
              </a:extLst>
            </p:cNvPr>
            <p:cNvSpPr>
              <a:spLocks/>
            </p:cNvSpPr>
            <p:nvPr/>
          </p:nvSpPr>
          <p:spPr bwMode="auto">
            <a:xfrm>
              <a:off x="1264" y="1998"/>
              <a:ext cx="3379" cy="1412"/>
            </a:xfrm>
            <a:custGeom>
              <a:avLst/>
              <a:gdLst>
                <a:gd name="T0" fmla="*/ 0 w 3379"/>
                <a:gd name="T1" fmla="*/ 0 h 1412"/>
                <a:gd name="T2" fmla="*/ 480 w 3379"/>
                <a:gd name="T3" fmla="*/ 407 h 1412"/>
                <a:gd name="T4" fmla="*/ 967 w 3379"/>
                <a:gd name="T5" fmla="*/ 686 h 1412"/>
                <a:gd name="T6" fmla="*/ 1446 w 3379"/>
                <a:gd name="T7" fmla="*/ 965 h 1412"/>
                <a:gd name="T8" fmla="*/ 1933 w 3379"/>
                <a:gd name="T9" fmla="*/ 1189 h 1412"/>
                <a:gd name="T10" fmla="*/ 2412 w 3379"/>
                <a:gd name="T11" fmla="*/ 1301 h 1412"/>
                <a:gd name="T12" fmla="*/ 2899 w 3379"/>
                <a:gd name="T13" fmla="*/ 1364 h 1412"/>
                <a:gd name="T14" fmla="*/ 3379 w 3379"/>
                <a:gd name="T15" fmla="*/ 1404 h 1412"/>
                <a:gd name="T16" fmla="*/ 3379 w 3379"/>
                <a:gd name="T17" fmla="*/ 1412 h 1412"/>
                <a:gd name="T18" fmla="*/ 2899 w 3379"/>
                <a:gd name="T19" fmla="*/ 1372 h 1412"/>
                <a:gd name="T20" fmla="*/ 2412 w 3379"/>
                <a:gd name="T21" fmla="*/ 1317 h 1412"/>
                <a:gd name="T22" fmla="*/ 1933 w 3379"/>
                <a:gd name="T23" fmla="*/ 1213 h 1412"/>
                <a:gd name="T24" fmla="*/ 1446 w 3379"/>
                <a:gd name="T25" fmla="*/ 1005 h 1412"/>
                <a:gd name="T26" fmla="*/ 967 w 3379"/>
                <a:gd name="T27" fmla="*/ 798 h 1412"/>
                <a:gd name="T28" fmla="*/ 480 w 3379"/>
                <a:gd name="T29" fmla="*/ 590 h 1412"/>
                <a:gd name="T30" fmla="*/ 0 w 3379"/>
                <a:gd name="T31" fmla="*/ 144 h 1412"/>
                <a:gd name="T32" fmla="*/ 0 w 3379"/>
                <a:gd name="T33" fmla="*/ 0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zh-CN" altLang="en-US"/>
            </a:p>
          </p:txBody>
        </p:sp>
        <p:sp>
          <p:nvSpPr>
            <p:cNvPr id="593931" name="Freeform 11">
              <a:extLst>
                <a:ext uri="{FF2B5EF4-FFF2-40B4-BE49-F238E27FC236}">
                  <a16:creationId xmlns:a16="http://schemas.microsoft.com/office/drawing/2014/main" id="{ECC74FB5-E803-4AD6-BD32-B6A39CAF1F32}"/>
                </a:ext>
              </a:extLst>
            </p:cNvPr>
            <p:cNvSpPr>
              <a:spLocks/>
            </p:cNvSpPr>
            <p:nvPr/>
          </p:nvSpPr>
          <p:spPr bwMode="auto">
            <a:xfrm>
              <a:off x="1264" y="1591"/>
              <a:ext cx="3379" cy="1811"/>
            </a:xfrm>
            <a:custGeom>
              <a:avLst/>
              <a:gdLst>
                <a:gd name="T0" fmla="*/ 0 w 3379"/>
                <a:gd name="T1" fmla="*/ 0 h 1811"/>
                <a:gd name="T2" fmla="*/ 480 w 3379"/>
                <a:gd name="T3" fmla="*/ 511 h 1811"/>
                <a:gd name="T4" fmla="*/ 967 w 3379"/>
                <a:gd name="T5" fmla="*/ 870 h 1811"/>
                <a:gd name="T6" fmla="*/ 1446 w 3379"/>
                <a:gd name="T7" fmla="*/ 1253 h 1811"/>
                <a:gd name="T8" fmla="*/ 1933 w 3379"/>
                <a:gd name="T9" fmla="*/ 1500 h 1811"/>
                <a:gd name="T10" fmla="*/ 2412 w 3379"/>
                <a:gd name="T11" fmla="*/ 1628 h 1811"/>
                <a:gd name="T12" fmla="*/ 2899 w 3379"/>
                <a:gd name="T13" fmla="*/ 1716 h 1811"/>
                <a:gd name="T14" fmla="*/ 3379 w 3379"/>
                <a:gd name="T15" fmla="*/ 1771 h 1811"/>
                <a:gd name="T16" fmla="*/ 3379 w 3379"/>
                <a:gd name="T17" fmla="*/ 1811 h 1811"/>
                <a:gd name="T18" fmla="*/ 2899 w 3379"/>
                <a:gd name="T19" fmla="*/ 1771 h 1811"/>
                <a:gd name="T20" fmla="*/ 2412 w 3379"/>
                <a:gd name="T21" fmla="*/ 1708 h 1811"/>
                <a:gd name="T22" fmla="*/ 1933 w 3379"/>
                <a:gd name="T23" fmla="*/ 1596 h 1811"/>
                <a:gd name="T24" fmla="*/ 1446 w 3379"/>
                <a:gd name="T25" fmla="*/ 1372 h 1811"/>
                <a:gd name="T26" fmla="*/ 967 w 3379"/>
                <a:gd name="T27" fmla="*/ 1093 h 1811"/>
                <a:gd name="T28" fmla="*/ 480 w 3379"/>
                <a:gd name="T29" fmla="*/ 814 h 1811"/>
                <a:gd name="T30" fmla="*/ 0 w 3379"/>
                <a:gd name="T31" fmla="*/ 407 h 1811"/>
                <a:gd name="T32" fmla="*/ 0 w 3379"/>
                <a:gd name="T33" fmla="*/ 0 h 1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zh-CN" altLang="en-US"/>
            </a:p>
          </p:txBody>
        </p:sp>
        <p:grpSp>
          <p:nvGrpSpPr>
            <p:cNvPr id="593932" name="Group 12">
              <a:extLst>
                <a:ext uri="{FF2B5EF4-FFF2-40B4-BE49-F238E27FC236}">
                  <a16:creationId xmlns:a16="http://schemas.microsoft.com/office/drawing/2014/main" id="{7AE02FE7-7991-45BB-826E-339F3333C23B}"/>
                </a:ext>
              </a:extLst>
            </p:cNvPr>
            <p:cNvGrpSpPr>
              <a:grpSpLocks/>
            </p:cNvGrpSpPr>
            <p:nvPr/>
          </p:nvGrpSpPr>
          <p:grpSpPr bwMode="auto">
            <a:xfrm>
              <a:off x="526" y="1415"/>
              <a:ext cx="771" cy="2083"/>
              <a:chOff x="739" y="1223"/>
              <a:chExt cx="771" cy="2083"/>
            </a:xfrm>
          </p:grpSpPr>
          <p:sp>
            <p:nvSpPr>
              <p:cNvPr id="593933" name="Line 13">
                <a:extLst>
                  <a:ext uri="{FF2B5EF4-FFF2-40B4-BE49-F238E27FC236}">
                    <a16:creationId xmlns:a16="http://schemas.microsoft.com/office/drawing/2014/main" id="{E013978B-E176-4E16-938B-1BE5C047932B}"/>
                  </a:ext>
                </a:extLst>
              </p:cNvPr>
              <p:cNvSpPr>
                <a:spLocks noChangeShapeType="1"/>
              </p:cNvSpPr>
              <p:nvPr/>
            </p:nvSpPr>
            <p:spPr bwMode="auto">
              <a:xfrm flipV="1">
                <a:off x="1478" y="1303"/>
                <a:ext cx="1" cy="20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4" name="Line 14">
                <a:extLst>
                  <a:ext uri="{FF2B5EF4-FFF2-40B4-BE49-F238E27FC236}">
                    <a16:creationId xmlns:a16="http://schemas.microsoft.com/office/drawing/2014/main" id="{44708DAC-F226-416B-A00E-E0602B342054}"/>
                  </a:ext>
                </a:extLst>
              </p:cNvPr>
              <p:cNvSpPr>
                <a:spLocks noChangeShapeType="1"/>
              </p:cNvSpPr>
              <p:nvPr/>
            </p:nvSpPr>
            <p:spPr bwMode="auto">
              <a:xfrm>
                <a:off x="1446" y="3019"/>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5" name="Line 15">
                <a:extLst>
                  <a:ext uri="{FF2B5EF4-FFF2-40B4-BE49-F238E27FC236}">
                    <a16:creationId xmlns:a16="http://schemas.microsoft.com/office/drawing/2014/main" id="{FCF6935D-5421-4C2D-83B8-EF12FFBDFC97}"/>
                  </a:ext>
                </a:extLst>
              </p:cNvPr>
              <p:cNvSpPr>
                <a:spLocks noChangeShapeType="1"/>
              </p:cNvSpPr>
              <p:nvPr/>
            </p:nvSpPr>
            <p:spPr bwMode="auto">
              <a:xfrm>
                <a:off x="1446" y="273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6" name="Line 16">
                <a:extLst>
                  <a:ext uri="{FF2B5EF4-FFF2-40B4-BE49-F238E27FC236}">
                    <a16:creationId xmlns:a16="http://schemas.microsoft.com/office/drawing/2014/main" id="{77C13412-04B8-41F5-9BC9-49A4C70996FD}"/>
                  </a:ext>
                </a:extLst>
              </p:cNvPr>
              <p:cNvSpPr>
                <a:spLocks noChangeShapeType="1"/>
              </p:cNvSpPr>
              <p:nvPr/>
            </p:nvSpPr>
            <p:spPr bwMode="auto">
              <a:xfrm>
                <a:off x="1446" y="2452"/>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7" name="Line 17">
                <a:extLst>
                  <a:ext uri="{FF2B5EF4-FFF2-40B4-BE49-F238E27FC236}">
                    <a16:creationId xmlns:a16="http://schemas.microsoft.com/office/drawing/2014/main" id="{D771FE80-E873-4105-873B-084604CF5F16}"/>
                  </a:ext>
                </a:extLst>
              </p:cNvPr>
              <p:cNvSpPr>
                <a:spLocks noChangeShapeType="1"/>
              </p:cNvSpPr>
              <p:nvPr/>
            </p:nvSpPr>
            <p:spPr bwMode="auto">
              <a:xfrm>
                <a:off x="1446" y="2165"/>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8" name="Line 18">
                <a:extLst>
                  <a:ext uri="{FF2B5EF4-FFF2-40B4-BE49-F238E27FC236}">
                    <a16:creationId xmlns:a16="http://schemas.microsoft.com/office/drawing/2014/main" id="{99ACBC4C-82CF-4EA3-B7FE-D598D56BBE4C}"/>
                  </a:ext>
                </a:extLst>
              </p:cNvPr>
              <p:cNvSpPr>
                <a:spLocks noChangeShapeType="1"/>
              </p:cNvSpPr>
              <p:nvPr/>
            </p:nvSpPr>
            <p:spPr bwMode="auto">
              <a:xfrm>
                <a:off x="1446" y="1878"/>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39" name="Line 19">
                <a:extLst>
                  <a:ext uri="{FF2B5EF4-FFF2-40B4-BE49-F238E27FC236}">
                    <a16:creationId xmlns:a16="http://schemas.microsoft.com/office/drawing/2014/main" id="{3911BD3F-A65C-4BF1-9731-E87E61EF6EE0}"/>
                  </a:ext>
                </a:extLst>
              </p:cNvPr>
              <p:cNvSpPr>
                <a:spLocks noChangeShapeType="1"/>
              </p:cNvSpPr>
              <p:nvPr/>
            </p:nvSpPr>
            <p:spPr bwMode="auto">
              <a:xfrm>
                <a:off x="1446" y="1590"/>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40" name="Line 20">
                <a:extLst>
                  <a:ext uri="{FF2B5EF4-FFF2-40B4-BE49-F238E27FC236}">
                    <a16:creationId xmlns:a16="http://schemas.microsoft.com/office/drawing/2014/main" id="{7757B1E3-E990-43C9-ADCE-7858DC16BC61}"/>
                  </a:ext>
                </a:extLst>
              </p:cNvPr>
              <p:cNvSpPr>
                <a:spLocks noChangeShapeType="1"/>
              </p:cNvSpPr>
              <p:nvPr/>
            </p:nvSpPr>
            <p:spPr bwMode="auto">
              <a:xfrm>
                <a:off x="1446" y="130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41" name="Rectangle 21">
                <a:extLst>
                  <a:ext uri="{FF2B5EF4-FFF2-40B4-BE49-F238E27FC236}">
                    <a16:creationId xmlns:a16="http://schemas.microsoft.com/office/drawing/2014/main" id="{2E520CBA-8594-4389-B52F-E4CEEB459031}"/>
                  </a:ext>
                </a:extLst>
              </p:cNvPr>
              <p:cNvSpPr>
                <a:spLocks noChangeArrowheads="1"/>
              </p:cNvSpPr>
              <p:nvPr/>
            </p:nvSpPr>
            <p:spPr bwMode="auto">
              <a:xfrm rot="16200000">
                <a:off x="68" y="2262"/>
                <a:ext cx="152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Tahoma" panose="020B0604030504040204" pitchFamily="34" charset="0"/>
                  </a:rPr>
                  <a:t>Miss Rate per Type</a:t>
                </a:r>
              </a:p>
            </p:txBody>
          </p:sp>
          <p:sp>
            <p:nvSpPr>
              <p:cNvPr id="593942" name="Rectangle 22">
                <a:extLst>
                  <a:ext uri="{FF2B5EF4-FFF2-40B4-BE49-F238E27FC236}">
                    <a16:creationId xmlns:a16="http://schemas.microsoft.com/office/drawing/2014/main" id="{1B1E3323-2EC0-4FFE-A067-53A277338F45}"/>
                  </a:ext>
                </a:extLst>
              </p:cNvPr>
              <p:cNvSpPr>
                <a:spLocks noChangeArrowheads="1"/>
              </p:cNvSpPr>
              <p:nvPr/>
            </p:nvSpPr>
            <p:spPr bwMode="auto">
              <a:xfrm>
                <a:off x="1042" y="2939"/>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0.02</a:t>
                </a:r>
                <a:endParaRPr lang="zh-CN" altLang="en-US" b="1">
                  <a:latin typeface="Comic Sans MS" panose="030F0702030302020204" pitchFamily="66" charset="0"/>
                </a:endParaRPr>
              </a:p>
            </p:txBody>
          </p:sp>
          <p:sp>
            <p:nvSpPr>
              <p:cNvPr id="593943" name="Rectangle 23">
                <a:extLst>
                  <a:ext uri="{FF2B5EF4-FFF2-40B4-BE49-F238E27FC236}">
                    <a16:creationId xmlns:a16="http://schemas.microsoft.com/office/drawing/2014/main" id="{CDB59527-BC56-49BC-B81F-AE98E55577CF}"/>
                  </a:ext>
                </a:extLst>
              </p:cNvPr>
              <p:cNvSpPr>
                <a:spLocks noChangeArrowheads="1"/>
              </p:cNvSpPr>
              <p:nvPr/>
            </p:nvSpPr>
            <p:spPr bwMode="auto">
              <a:xfrm>
                <a:off x="1042" y="2651"/>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0.04</a:t>
                </a:r>
                <a:endParaRPr lang="zh-CN" altLang="en-US" b="1">
                  <a:latin typeface="Comic Sans MS" panose="030F0702030302020204" pitchFamily="66" charset="0"/>
                </a:endParaRPr>
              </a:p>
            </p:txBody>
          </p:sp>
          <p:sp>
            <p:nvSpPr>
              <p:cNvPr id="593944" name="Rectangle 24">
                <a:extLst>
                  <a:ext uri="{FF2B5EF4-FFF2-40B4-BE49-F238E27FC236}">
                    <a16:creationId xmlns:a16="http://schemas.microsoft.com/office/drawing/2014/main" id="{B057263C-2B71-4E23-A8EF-6709884B3C90}"/>
                  </a:ext>
                </a:extLst>
              </p:cNvPr>
              <p:cNvSpPr>
                <a:spLocks noChangeArrowheads="1"/>
              </p:cNvSpPr>
              <p:nvPr/>
            </p:nvSpPr>
            <p:spPr bwMode="auto">
              <a:xfrm>
                <a:off x="1042" y="2364"/>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0.06</a:t>
                </a:r>
                <a:endParaRPr lang="zh-CN" altLang="en-US" b="1">
                  <a:latin typeface="Comic Sans MS" panose="030F0702030302020204" pitchFamily="66" charset="0"/>
                </a:endParaRPr>
              </a:p>
            </p:txBody>
          </p:sp>
          <p:sp>
            <p:nvSpPr>
              <p:cNvPr id="593945" name="Rectangle 25">
                <a:extLst>
                  <a:ext uri="{FF2B5EF4-FFF2-40B4-BE49-F238E27FC236}">
                    <a16:creationId xmlns:a16="http://schemas.microsoft.com/office/drawing/2014/main" id="{46499AE1-9672-4E7D-AF50-33A6D85A2AE8}"/>
                  </a:ext>
                </a:extLst>
              </p:cNvPr>
              <p:cNvSpPr>
                <a:spLocks noChangeArrowheads="1"/>
              </p:cNvSpPr>
              <p:nvPr/>
            </p:nvSpPr>
            <p:spPr bwMode="auto">
              <a:xfrm>
                <a:off x="1042" y="2077"/>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0.08</a:t>
                </a:r>
                <a:endParaRPr lang="zh-CN" altLang="en-US" b="1">
                  <a:latin typeface="Comic Sans MS" panose="030F0702030302020204" pitchFamily="66" charset="0"/>
                </a:endParaRPr>
              </a:p>
            </p:txBody>
          </p:sp>
          <p:sp>
            <p:nvSpPr>
              <p:cNvPr id="593946" name="Rectangle 26">
                <a:extLst>
                  <a:ext uri="{FF2B5EF4-FFF2-40B4-BE49-F238E27FC236}">
                    <a16:creationId xmlns:a16="http://schemas.microsoft.com/office/drawing/2014/main" id="{BBDCDC87-A265-4CF7-9063-C53757C26A5D}"/>
                  </a:ext>
                </a:extLst>
              </p:cNvPr>
              <p:cNvSpPr>
                <a:spLocks noChangeArrowheads="1"/>
              </p:cNvSpPr>
              <p:nvPr/>
            </p:nvSpPr>
            <p:spPr bwMode="auto">
              <a:xfrm>
                <a:off x="1144" y="1790"/>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0.1</a:t>
                </a:r>
                <a:endParaRPr lang="zh-CN" altLang="en-US" b="1">
                  <a:latin typeface="Comic Sans MS" panose="030F0702030302020204" pitchFamily="66" charset="0"/>
                </a:endParaRPr>
              </a:p>
            </p:txBody>
          </p:sp>
          <p:sp>
            <p:nvSpPr>
              <p:cNvPr id="593947" name="Rectangle 27">
                <a:extLst>
                  <a:ext uri="{FF2B5EF4-FFF2-40B4-BE49-F238E27FC236}">
                    <a16:creationId xmlns:a16="http://schemas.microsoft.com/office/drawing/2014/main" id="{F623DB54-8DD5-4357-9897-AD59FFC77152}"/>
                  </a:ext>
                </a:extLst>
              </p:cNvPr>
              <p:cNvSpPr>
                <a:spLocks noChangeArrowheads="1"/>
              </p:cNvSpPr>
              <p:nvPr/>
            </p:nvSpPr>
            <p:spPr bwMode="auto">
              <a:xfrm>
                <a:off x="1042" y="1510"/>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0.12</a:t>
                </a:r>
                <a:endParaRPr lang="zh-CN" altLang="en-US" b="1">
                  <a:latin typeface="Comic Sans MS" panose="030F0702030302020204" pitchFamily="66" charset="0"/>
                </a:endParaRPr>
              </a:p>
            </p:txBody>
          </p:sp>
          <p:sp>
            <p:nvSpPr>
              <p:cNvPr id="593948" name="Rectangle 28">
                <a:extLst>
                  <a:ext uri="{FF2B5EF4-FFF2-40B4-BE49-F238E27FC236}">
                    <a16:creationId xmlns:a16="http://schemas.microsoft.com/office/drawing/2014/main" id="{D1C2A54C-A816-441A-846E-845655BEE643}"/>
                  </a:ext>
                </a:extLst>
              </p:cNvPr>
              <p:cNvSpPr>
                <a:spLocks noChangeArrowheads="1"/>
              </p:cNvSpPr>
              <p:nvPr/>
            </p:nvSpPr>
            <p:spPr bwMode="auto">
              <a:xfrm>
                <a:off x="1042" y="1223"/>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0.14</a:t>
                </a:r>
                <a:endParaRPr lang="zh-CN" altLang="en-US" b="1">
                  <a:latin typeface="Comic Sans MS" panose="030F0702030302020204" pitchFamily="66" charset="0"/>
                </a:endParaRPr>
              </a:p>
            </p:txBody>
          </p:sp>
        </p:grpSp>
        <p:grpSp>
          <p:nvGrpSpPr>
            <p:cNvPr id="593949" name="Group 29">
              <a:extLst>
                <a:ext uri="{FF2B5EF4-FFF2-40B4-BE49-F238E27FC236}">
                  <a16:creationId xmlns:a16="http://schemas.microsoft.com/office/drawing/2014/main" id="{C3365B1E-F57A-4C10-B700-70295145636C}"/>
                </a:ext>
              </a:extLst>
            </p:cNvPr>
            <p:cNvGrpSpPr>
              <a:grpSpLocks/>
            </p:cNvGrpSpPr>
            <p:nvPr/>
          </p:nvGrpSpPr>
          <p:grpSpPr bwMode="auto">
            <a:xfrm>
              <a:off x="1101" y="3408"/>
              <a:ext cx="3647" cy="574"/>
              <a:chOff x="1300" y="3218"/>
              <a:chExt cx="3647" cy="574"/>
            </a:xfrm>
          </p:grpSpPr>
          <p:sp>
            <p:nvSpPr>
              <p:cNvPr id="593950" name="Rectangle 30">
                <a:extLst>
                  <a:ext uri="{FF2B5EF4-FFF2-40B4-BE49-F238E27FC236}">
                    <a16:creationId xmlns:a16="http://schemas.microsoft.com/office/drawing/2014/main" id="{EF93DFF0-CEF5-41C9-9964-A9A7E50927FC}"/>
                  </a:ext>
                </a:extLst>
              </p:cNvPr>
              <p:cNvSpPr>
                <a:spLocks noChangeArrowheads="1"/>
              </p:cNvSpPr>
              <p:nvPr/>
            </p:nvSpPr>
            <p:spPr bwMode="auto">
              <a:xfrm>
                <a:off x="2494" y="3600"/>
                <a:ext cx="1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Tahoma" panose="020B0604030504040204" pitchFamily="34" charset="0"/>
                  </a:rPr>
                  <a:t>Cache Size (KB)</a:t>
                </a:r>
                <a:r>
                  <a:rPr lang="en-US" altLang="zh-CN" b="1">
                    <a:solidFill>
                      <a:srgbClr val="000000"/>
                    </a:solidFill>
                    <a:latin typeface="Geneva" charset="0"/>
                  </a:rPr>
                  <a:t>   </a:t>
                </a:r>
                <a:endParaRPr lang="en-US" altLang="zh-CN" b="1">
                  <a:latin typeface="Comic Sans MS" panose="030F0702030302020204" pitchFamily="66" charset="0"/>
                </a:endParaRPr>
              </a:p>
            </p:txBody>
          </p:sp>
          <p:sp>
            <p:nvSpPr>
              <p:cNvPr id="593951" name="Line 31">
                <a:extLst>
                  <a:ext uri="{FF2B5EF4-FFF2-40B4-BE49-F238E27FC236}">
                    <a16:creationId xmlns:a16="http://schemas.microsoft.com/office/drawing/2014/main" id="{21DBCF81-D36B-4442-A9C3-4443FA67827A}"/>
                  </a:ext>
                </a:extLst>
              </p:cNvPr>
              <p:cNvSpPr>
                <a:spLocks noChangeShapeType="1"/>
              </p:cNvSpPr>
              <p:nvPr/>
            </p:nvSpPr>
            <p:spPr bwMode="auto">
              <a:xfrm>
                <a:off x="1446" y="3306"/>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2" name="Line 32">
                <a:extLst>
                  <a:ext uri="{FF2B5EF4-FFF2-40B4-BE49-F238E27FC236}">
                    <a16:creationId xmlns:a16="http://schemas.microsoft.com/office/drawing/2014/main" id="{BF1CFF07-5162-44EC-8EE5-87A4D2C353C2}"/>
                  </a:ext>
                </a:extLst>
              </p:cNvPr>
              <p:cNvSpPr>
                <a:spLocks noChangeShapeType="1"/>
              </p:cNvSpPr>
              <p:nvPr/>
            </p:nvSpPr>
            <p:spPr bwMode="auto">
              <a:xfrm>
                <a:off x="1478" y="3306"/>
                <a:ext cx="33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3" name="Line 33">
                <a:extLst>
                  <a:ext uri="{FF2B5EF4-FFF2-40B4-BE49-F238E27FC236}">
                    <a16:creationId xmlns:a16="http://schemas.microsoft.com/office/drawing/2014/main" id="{96E46AC7-D9D5-4645-8EF8-EA51615B54CD}"/>
                  </a:ext>
                </a:extLst>
              </p:cNvPr>
              <p:cNvSpPr>
                <a:spLocks noChangeShapeType="1"/>
              </p:cNvSpPr>
              <p:nvPr/>
            </p:nvSpPr>
            <p:spPr bwMode="auto">
              <a:xfrm flipV="1">
                <a:off x="147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4" name="Line 34">
                <a:extLst>
                  <a:ext uri="{FF2B5EF4-FFF2-40B4-BE49-F238E27FC236}">
                    <a16:creationId xmlns:a16="http://schemas.microsoft.com/office/drawing/2014/main" id="{5B7AD124-C9EE-461A-B250-8F5A650691FF}"/>
                  </a:ext>
                </a:extLst>
              </p:cNvPr>
              <p:cNvSpPr>
                <a:spLocks noChangeShapeType="1"/>
              </p:cNvSpPr>
              <p:nvPr/>
            </p:nvSpPr>
            <p:spPr bwMode="auto">
              <a:xfrm flipV="1">
                <a:off x="1958"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5" name="Line 35">
                <a:extLst>
                  <a:ext uri="{FF2B5EF4-FFF2-40B4-BE49-F238E27FC236}">
                    <a16:creationId xmlns:a16="http://schemas.microsoft.com/office/drawing/2014/main" id="{30D03FAB-4C53-4666-8A9F-2F4355FEF8A8}"/>
                  </a:ext>
                </a:extLst>
              </p:cNvPr>
              <p:cNvSpPr>
                <a:spLocks noChangeShapeType="1"/>
              </p:cNvSpPr>
              <p:nvPr/>
            </p:nvSpPr>
            <p:spPr bwMode="auto">
              <a:xfrm flipV="1">
                <a:off x="2445"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6" name="Line 36">
                <a:extLst>
                  <a:ext uri="{FF2B5EF4-FFF2-40B4-BE49-F238E27FC236}">
                    <a16:creationId xmlns:a16="http://schemas.microsoft.com/office/drawing/2014/main" id="{27D69060-85A3-45BA-8974-06FD80373CC9}"/>
                  </a:ext>
                </a:extLst>
              </p:cNvPr>
              <p:cNvSpPr>
                <a:spLocks noChangeShapeType="1"/>
              </p:cNvSpPr>
              <p:nvPr/>
            </p:nvSpPr>
            <p:spPr bwMode="auto">
              <a:xfrm flipV="1">
                <a:off x="2924"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7" name="Line 37">
                <a:extLst>
                  <a:ext uri="{FF2B5EF4-FFF2-40B4-BE49-F238E27FC236}">
                    <a16:creationId xmlns:a16="http://schemas.microsoft.com/office/drawing/2014/main" id="{33B3ED23-D21E-457A-8095-D97E0FDFC164}"/>
                  </a:ext>
                </a:extLst>
              </p:cNvPr>
              <p:cNvSpPr>
                <a:spLocks noChangeShapeType="1"/>
              </p:cNvSpPr>
              <p:nvPr/>
            </p:nvSpPr>
            <p:spPr bwMode="auto">
              <a:xfrm flipV="1">
                <a:off x="3411"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8" name="Line 38">
                <a:extLst>
                  <a:ext uri="{FF2B5EF4-FFF2-40B4-BE49-F238E27FC236}">
                    <a16:creationId xmlns:a16="http://schemas.microsoft.com/office/drawing/2014/main" id="{F76053BE-ADCB-4670-B09A-46CD5E0B193A}"/>
                  </a:ext>
                </a:extLst>
              </p:cNvPr>
              <p:cNvSpPr>
                <a:spLocks noChangeShapeType="1"/>
              </p:cNvSpPr>
              <p:nvPr/>
            </p:nvSpPr>
            <p:spPr bwMode="auto">
              <a:xfrm flipV="1">
                <a:off x="3890"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59" name="Line 39">
                <a:extLst>
                  <a:ext uri="{FF2B5EF4-FFF2-40B4-BE49-F238E27FC236}">
                    <a16:creationId xmlns:a16="http://schemas.microsoft.com/office/drawing/2014/main" id="{DE2078DC-11D7-4FFE-9097-1493A366D1FA}"/>
                  </a:ext>
                </a:extLst>
              </p:cNvPr>
              <p:cNvSpPr>
                <a:spLocks noChangeShapeType="1"/>
              </p:cNvSpPr>
              <p:nvPr/>
            </p:nvSpPr>
            <p:spPr bwMode="auto">
              <a:xfrm flipV="1">
                <a:off x="437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60" name="Line 40">
                <a:extLst>
                  <a:ext uri="{FF2B5EF4-FFF2-40B4-BE49-F238E27FC236}">
                    <a16:creationId xmlns:a16="http://schemas.microsoft.com/office/drawing/2014/main" id="{408E4497-B11E-451B-98FF-B4AF5EB8773C}"/>
                  </a:ext>
                </a:extLst>
              </p:cNvPr>
              <p:cNvSpPr>
                <a:spLocks noChangeShapeType="1"/>
              </p:cNvSpPr>
              <p:nvPr/>
            </p:nvSpPr>
            <p:spPr bwMode="auto">
              <a:xfrm flipV="1">
                <a:off x="4857" y="3274"/>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61" name="Rectangle 41">
                <a:extLst>
                  <a:ext uri="{FF2B5EF4-FFF2-40B4-BE49-F238E27FC236}">
                    <a16:creationId xmlns:a16="http://schemas.microsoft.com/office/drawing/2014/main" id="{2A31A2C6-FEE7-4520-89B4-5DE516DFCE19}"/>
                  </a:ext>
                </a:extLst>
              </p:cNvPr>
              <p:cNvSpPr>
                <a:spLocks noChangeArrowheads="1"/>
              </p:cNvSpPr>
              <p:nvPr/>
            </p:nvSpPr>
            <p:spPr bwMode="auto">
              <a:xfrm>
                <a:off x="1300" y="3218"/>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0</a:t>
                </a:r>
                <a:endParaRPr lang="zh-CN" altLang="en-US" b="1">
                  <a:latin typeface="Comic Sans MS" panose="030F0702030302020204" pitchFamily="66" charset="0"/>
                </a:endParaRPr>
              </a:p>
            </p:txBody>
          </p:sp>
          <p:sp>
            <p:nvSpPr>
              <p:cNvPr id="593962" name="Rectangle 42">
                <a:extLst>
                  <a:ext uri="{FF2B5EF4-FFF2-40B4-BE49-F238E27FC236}">
                    <a16:creationId xmlns:a16="http://schemas.microsoft.com/office/drawing/2014/main" id="{17662F80-9B1C-4359-ABA5-A388D3098853}"/>
                  </a:ext>
                </a:extLst>
              </p:cNvPr>
              <p:cNvSpPr>
                <a:spLocks noChangeArrowheads="1"/>
              </p:cNvSpPr>
              <p:nvPr/>
            </p:nvSpPr>
            <p:spPr bwMode="auto">
              <a:xfrm rot="16200000">
                <a:off x="1432" y="3348"/>
                <a:ext cx="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1</a:t>
                </a:r>
                <a:endParaRPr lang="zh-CN" altLang="en-US" b="1">
                  <a:latin typeface="Comic Sans MS" panose="030F0702030302020204" pitchFamily="66" charset="0"/>
                </a:endParaRPr>
              </a:p>
            </p:txBody>
          </p:sp>
          <p:sp>
            <p:nvSpPr>
              <p:cNvPr id="593963" name="Rectangle 43">
                <a:extLst>
                  <a:ext uri="{FF2B5EF4-FFF2-40B4-BE49-F238E27FC236}">
                    <a16:creationId xmlns:a16="http://schemas.microsoft.com/office/drawing/2014/main" id="{D72E5958-D5E6-4F69-B433-6FEF98E4F466}"/>
                  </a:ext>
                </a:extLst>
              </p:cNvPr>
              <p:cNvSpPr>
                <a:spLocks noChangeArrowheads="1"/>
              </p:cNvSpPr>
              <p:nvPr/>
            </p:nvSpPr>
            <p:spPr bwMode="auto">
              <a:xfrm rot="16200000">
                <a:off x="1912" y="3348"/>
                <a:ext cx="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2</a:t>
                </a:r>
                <a:endParaRPr lang="zh-CN" altLang="en-US" b="1">
                  <a:latin typeface="Comic Sans MS" panose="030F0702030302020204" pitchFamily="66" charset="0"/>
                </a:endParaRPr>
              </a:p>
            </p:txBody>
          </p:sp>
          <p:sp>
            <p:nvSpPr>
              <p:cNvPr id="593964" name="Rectangle 44">
                <a:extLst>
                  <a:ext uri="{FF2B5EF4-FFF2-40B4-BE49-F238E27FC236}">
                    <a16:creationId xmlns:a16="http://schemas.microsoft.com/office/drawing/2014/main" id="{D69DB517-A6BB-481C-A7B5-722420EA809B}"/>
                  </a:ext>
                </a:extLst>
              </p:cNvPr>
              <p:cNvSpPr>
                <a:spLocks noChangeArrowheads="1"/>
              </p:cNvSpPr>
              <p:nvPr/>
            </p:nvSpPr>
            <p:spPr bwMode="auto">
              <a:xfrm rot="16200000">
                <a:off x="2391" y="3348"/>
                <a:ext cx="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4</a:t>
                </a:r>
                <a:endParaRPr lang="zh-CN" altLang="en-US" b="1">
                  <a:latin typeface="Comic Sans MS" panose="030F0702030302020204" pitchFamily="66" charset="0"/>
                </a:endParaRPr>
              </a:p>
            </p:txBody>
          </p:sp>
          <p:sp>
            <p:nvSpPr>
              <p:cNvPr id="593965" name="Rectangle 45">
                <a:extLst>
                  <a:ext uri="{FF2B5EF4-FFF2-40B4-BE49-F238E27FC236}">
                    <a16:creationId xmlns:a16="http://schemas.microsoft.com/office/drawing/2014/main" id="{75BC93E3-5366-4411-8E3A-451626AF304B}"/>
                  </a:ext>
                </a:extLst>
              </p:cNvPr>
              <p:cNvSpPr>
                <a:spLocks noChangeArrowheads="1"/>
              </p:cNvSpPr>
              <p:nvPr/>
            </p:nvSpPr>
            <p:spPr bwMode="auto">
              <a:xfrm rot="16200000">
                <a:off x="2878" y="3348"/>
                <a:ext cx="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8</a:t>
                </a:r>
                <a:endParaRPr lang="zh-CN" altLang="en-US" b="1">
                  <a:latin typeface="Comic Sans MS" panose="030F0702030302020204" pitchFamily="66" charset="0"/>
                </a:endParaRPr>
              </a:p>
            </p:txBody>
          </p:sp>
          <p:sp>
            <p:nvSpPr>
              <p:cNvPr id="593966" name="Rectangle 46">
                <a:extLst>
                  <a:ext uri="{FF2B5EF4-FFF2-40B4-BE49-F238E27FC236}">
                    <a16:creationId xmlns:a16="http://schemas.microsoft.com/office/drawing/2014/main" id="{30B6C62B-39E4-4419-B827-C88AFDC44C6B}"/>
                  </a:ext>
                </a:extLst>
              </p:cNvPr>
              <p:cNvSpPr>
                <a:spLocks noChangeArrowheads="1"/>
              </p:cNvSpPr>
              <p:nvPr/>
            </p:nvSpPr>
            <p:spPr bwMode="auto">
              <a:xfrm rot="16200000">
                <a:off x="3312" y="3413"/>
                <a:ext cx="17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16</a:t>
                </a:r>
                <a:endParaRPr lang="zh-CN" altLang="en-US" b="1">
                  <a:latin typeface="Comic Sans MS" panose="030F0702030302020204" pitchFamily="66" charset="0"/>
                </a:endParaRPr>
              </a:p>
            </p:txBody>
          </p:sp>
          <p:sp>
            <p:nvSpPr>
              <p:cNvPr id="593967" name="Rectangle 47">
                <a:extLst>
                  <a:ext uri="{FF2B5EF4-FFF2-40B4-BE49-F238E27FC236}">
                    <a16:creationId xmlns:a16="http://schemas.microsoft.com/office/drawing/2014/main" id="{C3C72DAC-1CE4-462A-A45F-44C39724E158}"/>
                  </a:ext>
                </a:extLst>
              </p:cNvPr>
              <p:cNvSpPr>
                <a:spLocks noChangeArrowheads="1"/>
              </p:cNvSpPr>
              <p:nvPr/>
            </p:nvSpPr>
            <p:spPr bwMode="auto">
              <a:xfrm rot="16200000">
                <a:off x="3799" y="3413"/>
                <a:ext cx="17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32</a:t>
                </a:r>
                <a:endParaRPr lang="zh-CN" altLang="en-US" b="1">
                  <a:latin typeface="Comic Sans MS" panose="030F0702030302020204" pitchFamily="66" charset="0"/>
                </a:endParaRPr>
              </a:p>
            </p:txBody>
          </p:sp>
          <p:sp>
            <p:nvSpPr>
              <p:cNvPr id="593968" name="Rectangle 48">
                <a:extLst>
                  <a:ext uri="{FF2B5EF4-FFF2-40B4-BE49-F238E27FC236}">
                    <a16:creationId xmlns:a16="http://schemas.microsoft.com/office/drawing/2014/main" id="{85B58700-D36D-4983-A782-B4F3238E15CB}"/>
                  </a:ext>
                </a:extLst>
              </p:cNvPr>
              <p:cNvSpPr>
                <a:spLocks noChangeArrowheads="1"/>
              </p:cNvSpPr>
              <p:nvPr/>
            </p:nvSpPr>
            <p:spPr bwMode="auto">
              <a:xfrm rot="16200000">
                <a:off x="4279" y="3413"/>
                <a:ext cx="17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64</a:t>
                </a:r>
                <a:endParaRPr lang="zh-CN" altLang="en-US" b="1">
                  <a:latin typeface="Comic Sans MS" panose="030F0702030302020204" pitchFamily="66" charset="0"/>
                </a:endParaRPr>
              </a:p>
            </p:txBody>
          </p:sp>
          <p:sp>
            <p:nvSpPr>
              <p:cNvPr id="593969" name="Rectangle 49">
                <a:extLst>
                  <a:ext uri="{FF2B5EF4-FFF2-40B4-BE49-F238E27FC236}">
                    <a16:creationId xmlns:a16="http://schemas.microsoft.com/office/drawing/2014/main" id="{AA849557-33CC-4683-9FE5-3E0134650AE0}"/>
                  </a:ext>
                </a:extLst>
              </p:cNvPr>
              <p:cNvSpPr>
                <a:spLocks noChangeArrowheads="1"/>
              </p:cNvSpPr>
              <p:nvPr/>
            </p:nvSpPr>
            <p:spPr bwMode="auto">
              <a:xfrm rot="16200000">
                <a:off x="4722" y="3476"/>
                <a:ext cx="26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000000"/>
                    </a:solidFill>
                    <a:latin typeface="Geneva" charset="0"/>
                  </a:rPr>
                  <a:t>128</a:t>
                </a:r>
                <a:endParaRPr lang="zh-CN" altLang="en-US" b="1">
                  <a:latin typeface="Comic Sans MS" panose="030F0702030302020204" pitchFamily="66" charset="0"/>
                </a:endParaRPr>
              </a:p>
            </p:txBody>
          </p:sp>
        </p:grpSp>
        <p:grpSp>
          <p:nvGrpSpPr>
            <p:cNvPr id="593970" name="Group 50">
              <a:extLst>
                <a:ext uri="{FF2B5EF4-FFF2-40B4-BE49-F238E27FC236}">
                  <a16:creationId xmlns:a16="http://schemas.microsoft.com/office/drawing/2014/main" id="{4C866436-0FAE-406E-A3EF-06B7E1FC232D}"/>
                </a:ext>
              </a:extLst>
            </p:cNvPr>
            <p:cNvGrpSpPr>
              <a:grpSpLocks/>
            </p:cNvGrpSpPr>
            <p:nvPr/>
          </p:nvGrpSpPr>
          <p:grpSpPr bwMode="auto">
            <a:xfrm>
              <a:off x="4416" y="3472"/>
              <a:ext cx="1314" cy="288"/>
              <a:chOff x="4416" y="3312"/>
              <a:chExt cx="1314" cy="288"/>
            </a:xfrm>
          </p:grpSpPr>
          <p:sp>
            <p:nvSpPr>
              <p:cNvPr id="593971" name="Rectangle 51">
                <a:extLst>
                  <a:ext uri="{FF2B5EF4-FFF2-40B4-BE49-F238E27FC236}">
                    <a16:creationId xmlns:a16="http://schemas.microsoft.com/office/drawing/2014/main" id="{0E25A0B9-519F-439D-B745-D781693D7EBD}"/>
                  </a:ext>
                </a:extLst>
              </p:cNvPr>
              <p:cNvSpPr>
                <a:spLocks noChangeArrowheads="1"/>
              </p:cNvSpPr>
              <p:nvPr/>
            </p:nvSpPr>
            <p:spPr bwMode="auto">
              <a:xfrm>
                <a:off x="4800" y="3408"/>
                <a:ext cx="9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hangingPunct="0">
                  <a:spcBef>
                    <a:spcPct val="0"/>
                  </a:spcBef>
                  <a:buClrTx/>
                  <a:buFontTx/>
                  <a:buNone/>
                </a:pPr>
                <a:r>
                  <a:rPr lang="en-US" altLang="zh-CN" b="1" dirty="0">
                    <a:solidFill>
                      <a:srgbClr val="FF0000"/>
                    </a:solidFill>
                    <a:latin typeface="Geneva" charset="0"/>
                  </a:rPr>
                  <a:t>Compulsory  </a:t>
                </a:r>
                <a:r>
                  <a:rPr lang="en-US" altLang="zh-CN" b="1" dirty="0">
                    <a:solidFill>
                      <a:srgbClr val="000000"/>
                    </a:solidFill>
                    <a:latin typeface="Geneva" charset="0"/>
                  </a:rPr>
                  <a:t>  </a:t>
                </a:r>
                <a:endParaRPr lang="en-US" altLang="zh-CN" b="1" dirty="0">
                  <a:latin typeface="Comic Sans MS" panose="030F0702030302020204" pitchFamily="66" charset="0"/>
                </a:endParaRPr>
              </a:p>
            </p:txBody>
          </p:sp>
          <p:sp>
            <p:nvSpPr>
              <p:cNvPr id="593972" name="Line 52">
                <a:extLst>
                  <a:ext uri="{FF2B5EF4-FFF2-40B4-BE49-F238E27FC236}">
                    <a16:creationId xmlns:a16="http://schemas.microsoft.com/office/drawing/2014/main" id="{0B3174FE-9BAE-4673-8DF0-46C79739A43D}"/>
                  </a:ext>
                </a:extLst>
              </p:cNvPr>
              <p:cNvSpPr>
                <a:spLocks noChangeShapeType="1"/>
              </p:cNvSpPr>
              <p:nvPr/>
            </p:nvSpPr>
            <p:spPr bwMode="auto">
              <a:xfrm flipH="1" flipV="1">
                <a:off x="4416" y="3312"/>
                <a:ext cx="384" cy="144"/>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73" name="Group 53">
              <a:extLst>
                <a:ext uri="{FF2B5EF4-FFF2-40B4-BE49-F238E27FC236}">
                  <a16:creationId xmlns:a16="http://schemas.microsoft.com/office/drawing/2014/main" id="{E57918DF-51B9-4934-8231-ED46048B961A}"/>
                </a:ext>
              </a:extLst>
            </p:cNvPr>
            <p:cNvGrpSpPr>
              <a:grpSpLocks/>
            </p:cNvGrpSpPr>
            <p:nvPr/>
          </p:nvGrpSpPr>
          <p:grpSpPr bwMode="auto">
            <a:xfrm>
              <a:off x="2832" y="2668"/>
              <a:ext cx="1341" cy="644"/>
              <a:chOff x="2832" y="2476"/>
              <a:chExt cx="1341" cy="644"/>
            </a:xfrm>
          </p:grpSpPr>
          <p:sp>
            <p:nvSpPr>
              <p:cNvPr id="593974" name="Rectangle 54">
                <a:extLst>
                  <a:ext uri="{FF2B5EF4-FFF2-40B4-BE49-F238E27FC236}">
                    <a16:creationId xmlns:a16="http://schemas.microsoft.com/office/drawing/2014/main" id="{BDC34CB6-18EF-4CB2-815E-B98F86AEB336}"/>
                  </a:ext>
                </a:extLst>
              </p:cNvPr>
              <p:cNvSpPr>
                <a:spLocks noChangeArrowheads="1"/>
              </p:cNvSpPr>
              <p:nvPr/>
            </p:nvSpPr>
            <p:spPr bwMode="auto">
              <a:xfrm>
                <a:off x="3345" y="2476"/>
                <a:ext cx="82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b="1">
                    <a:solidFill>
                      <a:srgbClr val="FF0000"/>
                    </a:solidFill>
                    <a:latin typeface="Tahoma" panose="020B0604030504040204" pitchFamily="34" charset="0"/>
                  </a:rPr>
                  <a:t>Capacity  </a:t>
                </a:r>
                <a:r>
                  <a:rPr lang="en-US" altLang="zh-CN" b="1">
                    <a:solidFill>
                      <a:srgbClr val="000000"/>
                    </a:solidFill>
                    <a:latin typeface="Tahoma" panose="020B0604030504040204" pitchFamily="34" charset="0"/>
                  </a:rPr>
                  <a:t>  </a:t>
                </a:r>
                <a:endParaRPr lang="en-US" altLang="zh-CN" b="1">
                  <a:latin typeface="Tahoma" panose="020B0604030504040204" pitchFamily="34" charset="0"/>
                </a:endParaRPr>
              </a:p>
            </p:txBody>
          </p:sp>
          <p:sp>
            <p:nvSpPr>
              <p:cNvPr id="593975" name="Line 55">
                <a:extLst>
                  <a:ext uri="{FF2B5EF4-FFF2-40B4-BE49-F238E27FC236}">
                    <a16:creationId xmlns:a16="http://schemas.microsoft.com/office/drawing/2014/main" id="{5E602BCC-9B1D-46AB-8105-1A12609CDDE5}"/>
                  </a:ext>
                </a:extLst>
              </p:cNvPr>
              <p:cNvSpPr>
                <a:spLocks noChangeShapeType="1"/>
              </p:cNvSpPr>
              <p:nvPr/>
            </p:nvSpPr>
            <p:spPr bwMode="auto">
              <a:xfrm flipH="1">
                <a:off x="2832" y="2640"/>
                <a:ext cx="576" cy="48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76" name="Group 56">
              <a:extLst>
                <a:ext uri="{FF2B5EF4-FFF2-40B4-BE49-F238E27FC236}">
                  <a16:creationId xmlns:a16="http://schemas.microsoft.com/office/drawing/2014/main" id="{59C58921-0DBD-42EB-BE51-DEBAEEEBA8F9}"/>
                </a:ext>
              </a:extLst>
            </p:cNvPr>
            <p:cNvGrpSpPr>
              <a:grpSpLocks/>
            </p:cNvGrpSpPr>
            <p:nvPr/>
          </p:nvGrpSpPr>
          <p:grpSpPr bwMode="auto">
            <a:xfrm>
              <a:off x="2016" y="2117"/>
              <a:ext cx="1022" cy="619"/>
              <a:chOff x="2016" y="1925"/>
              <a:chExt cx="1022" cy="619"/>
            </a:xfrm>
          </p:grpSpPr>
          <p:sp>
            <p:nvSpPr>
              <p:cNvPr id="593977" name="Rectangle 57">
                <a:extLst>
                  <a:ext uri="{FF2B5EF4-FFF2-40B4-BE49-F238E27FC236}">
                    <a16:creationId xmlns:a16="http://schemas.microsoft.com/office/drawing/2014/main" id="{2CD2C342-B087-4124-8638-DBB51DBAD09E}"/>
                  </a:ext>
                </a:extLst>
              </p:cNvPr>
              <p:cNvSpPr>
                <a:spLocks noChangeArrowheads="1"/>
              </p:cNvSpPr>
              <p:nvPr/>
            </p:nvSpPr>
            <p:spPr bwMode="auto">
              <a:xfrm>
                <a:off x="2614" y="1925"/>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FF0066"/>
                    </a:solidFill>
                    <a:latin typeface="Geneva" charset="0"/>
                  </a:rPr>
                  <a:t>4-</a:t>
                </a:r>
                <a:r>
                  <a:rPr lang="en-US" altLang="zh-CN" b="1">
                    <a:solidFill>
                      <a:srgbClr val="FF0066"/>
                    </a:solidFill>
                    <a:latin typeface="Geneva" charset="0"/>
                  </a:rPr>
                  <a:t>way</a:t>
                </a:r>
                <a:endParaRPr lang="en-US" altLang="zh-CN" b="1">
                  <a:solidFill>
                    <a:srgbClr val="FF0066"/>
                  </a:solidFill>
                  <a:latin typeface="Comic Sans MS" panose="030F0702030302020204" pitchFamily="66" charset="0"/>
                </a:endParaRPr>
              </a:p>
            </p:txBody>
          </p:sp>
          <p:sp>
            <p:nvSpPr>
              <p:cNvPr id="593978" name="Line 58">
                <a:extLst>
                  <a:ext uri="{FF2B5EF4-FFF2-40B4-BE49-F238E27FC236}">
                    <a16:creationId xmlns:a16="http://schemas.microsoft.com/office/drawing/2014/main" id="{33F3D866-DDEE-4B55-8178-9AC0EA8837BD}"/>
                  </a:ext>
                </a:extLst>
              </p:cNvPr>
              <p:cNvSpPr>
                <a:spLocks noChangeShapeType="1"/>
              </p:cNvSpPr>
              <p:nvPr/>
            </p:nvSpPr>
            <p:spPr bwMode="auto">
              <a:xfrm flipH="1">
                <a:off x="2016" y="2064"/>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79" name="Group 59">
              <a:extLst>
                <a:ext uri="{FF2B5EF4-FFF2-40B4-BE49-F238E27FC236}">
                  <a16:creationId xmlns:a16="http://schemas.microsoft.com/office/drawing/2014/main" id="{F1484245-E277-4074-A892-A1741F12154E}"/>
                </a:ext>
              </a:extLst>
            </p:cNvPr>
            <p:cNvGrpSpPr>
              <a:grpSpLocks/>
            </p:cNvGrpSpPr>
            <p:nvPr/>
          </p:nvGrpSpPr>
          <p:grpSpPr bwMode="auto">
            <a:xfrm>
              <a:off x="1680" y="1838"/>
              <a:ext cx="991" cy="610"/>
              <a:chOff x="1680" y="1646"/>
              <a:chExt cx="991" cy="610"/>
            </a:xfrm>
          </p:grpSpPr>
          <p:sp>
            <p:nvSpPr>
              <p:cNvPr id="593980" name="Rectangle 60">
                <a:extLst>
                  <a:ext uri="{FF2B5EF4-FFF2-40B4-BE49-F238E27FC236}">
                    <a16:creationId xmlns:a16="http://schemas.microsoft.com/office/drawing/2014/main" id="{95D1B34D-AA29-4C76-8F6C-2612288F9818}"/>
                  </a:ext>
                </a:extLst>
              </p:cNvPr>
              <p:cNvSpPr>
                <a:spLocks noChangeArrowheads="1"/>
              </p:cNvSpPr>
              <p:nvPr/>
            </p:nvSpPr>
            <p:spPr bwMode="auto">
              <a:xfrm>
                <a:off x="2247" y="1646"/>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FF0066"/>
                    </a:solidFill>
                    <a:latin typeface="Geneva" charset="0"/>
                  </a:rPr>
                  <a:t>2-</a:t>
                </a:r>
                <a:r>
                  <a:rPr lang="en-US" altLang="zh-CN" b="1">
                    <a:solidFill>
                      <a:srgbClr val="FF0066"/>
                    </a:solidFill>
                    <a:latin typeface="Geneva" charset="0"/>
                  </a:rPr>
                  <a:t>way</a:t>
                </a:r>
                <a:endParaRPr lang="en-US" altLang="zh-CN" b="1">
                  <a:solidFill>
                    <a:srgbClr val="FF0066"/>
                  </a:solidFill>
                  <a:latin typeface="Comic Sans MS" panose="030F0702030302020204" pitchFamily="66" charset="0"/>
                </a:endParaRPr>
              </a:p>
            </p:txBody>
          </p:sp>
          <p:sp>
            <p:nvSpPr>
              <p:cNvPr id="593981" name="Line 61">
                <a:extLst>
                  <a:ext uri="{FF2B5EF4-FFF2-40B4-BE49-F238E27FC236}">
                    <a16:creationId xmlns:a16="http://schemas.microsoft.com/office/drawing/2014/main" id="{AC3F79DF-8838-4A3A-8F1E-40BEB0C5AEFB}"/>
                  </a:ext>
                </a:extLst>
              </p:cNvPr>
              <p:cNvSpPr>
                <a:spLocks noChangeShapeType="1"/>
              </p:cNvSpPr>
              <p:nvPr/>
            </p:nvSpPr>
            <p:spPr bwMode="auto">
              <a:xfrm flipH="1">
                <a:off x="1680" y="1776"/>
                <a:ext cx="528"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82" name="Group 62">
              <a:extLst>
                <a:ext uri="{FF2B5EF4-FFF2-40B4-BE49-F238E27FC236}">
                  <a16:creationId xmlns:a16="http://schemas.microsoft.com/office/drawing/2014/main" id="{4B0D1ED2-2287-434E-AD50-4F93A1A97F43}"/>
                </a:ext>
              </a:extLst>
            </p:cNvPr>
            <p:cNvGrpSpPr>
              <a:grpSpLocks/>
            </p:cNvGrpSpPr>
            <p:nvPr/>
          </p:nvGrpSpPr>
          <p:grpSpPr bwMode="auto">
            <a:xfrm>
              <a:off x="1488" y="1511"/>
              <a:ext cx="848" cy="505"/>
              <a:chOff x="1488" y="1319"/>
              <a:chExt cx="848" cy="505"/>
            </a:xfrm>
          </p:grpSpPr>
          <p:sp>
            <p:nvSpPr>
              <p:cNvPr id="593983" name="Rectangle 63">
                <a:extLst>
                  <a:ext uri="{FF2B5EF4-FFF2-40B4-BE49-F238E27FC236}">
                    <a16:creationId xmlns:a16="http://schemas.microsoft.com/office/drawing/2014/main" id="{05976914-43C6-4452-80F6-86AF81525FE8}"/>
                  </a:ext>
                </a:extLst>
              </p:cNvPr>
              <p:cNvSpPr>
                <a:spLocks noChangeArrowheads="1"/>
              </p:cNvSpPr>
              <p:nvPr/>
            </p:nvSpPr>
            <p:spPr bwMode="auto">
              <a:xfrm>
                <a:off x="1912" y="1319"/>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FF0066"/>
                    </a:solidFill>
                    <a:latin typeface="Geneva" charset="0"/>
                  </a:rPr>
                  <a:t>1-</a:t>
                </a:r>
                <a:r>
                  <a:rPr lang="en-US" altLang="zh-CN" b="1">
                    <a:solidFill>
                      <a:srgbClr val="FF0066"/>
                    </a:solidFill>
                    <a:latin typeface="Geneva" charset="0"/>
                  </a:rPr>
                  <a:t>way</a:t>
                </a:r>
                <a:endParaRPr lang="en-US" altLang="zh-CN" b="1">
                  <a:solidFill>
                    <a:srgbClr val="FF0066"/>
                  </a:solidFill>
                  <a:latin typeface="Comic Sans MS" panose="030F0702030302020204" pitchFamily="66" charset="0"/>
                </a:endParaRPr>
              </a:p>
            </p:txBody>
          </p:sp>
          <p:sp>
            <p:nvSpPr>
              <p:cNvPr id="593984" name="Line 64">
                <a:extLst>
                  <a:ext uri="{FF2B5EF4-FFF2-40B4-BE49-F238E27FC236}">
                    <a16:creationId xmlns:a16="http://schemas.microsoft.com/office/drawing/2014/main" id="{5DF35354-5EB5-4DB9-A948-F0E64D23CA27}"/>
                  </a:ext>
                </a:extLst>
              </p:cNvPr>
              <p:cNvSpPr>
                <a:spLocks noChangeShapeType="1"/>
              </p:cNvSpPr>
              <p:nvPr/>
            </p:nvSpPr>
            <p:spPr bwMode="auto">
              <a:xfrm flipH="1">
                <a:off x="1488" y="1440"/>
                <a:ext cx="38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85" name="Group 65">
              <a:extLst>
                <a:ext uri="{FF2B5EF4-FFF2-40B4-BE49-F238E27FC236}">
                  <a16:creationId xmlns:a16="http://schemas.microsoft.com/office/drawing/2014/main" id="{33355A60-0254-49CB-93AF-8C3DE8AFFE12}"/>
                </a:ext>
              </a:extLst>
            </p:cNvPr>
            <p:cNvGrpSpPr>
              <a:grpSpLocks/>
            </p:cNvGrpSpPr>
            <p:nvPr/>
          </p:nvGrpSpPr>
          <p:grpSpPr bwMode="auto">
            <a:xfrm>
              <a:off x="2352" y="2413"/>
              <a:ext cx="1029" cy="611"/>
              <a:chOff x="2352" y="2221"/>
              <a:chExt cx="1029" cy="611"/>
            </a:xfrm>
          </p:grpSpPr>
          <p:sp>
            <p:nvSpPr>
              <p:cNvPr id="593986" name="Rectangle 66">
                <a:extLst>
                  <a:ext uri="{FF2B5EF4-FFF2-40B4-BE49-F238E27FC236}">
                    <a16:creationId xmlns:a16="http://schemas.microsoft.com/office/drawing/2014/main" id="{940C5194-4086-4B46-9F04-61443496894A}"/>
                  </a:ext>
                </a:extLst>
              </p:cNvPr>
              <p:cNvSpPr>
                <a:spLocks noChangeArrowheads="1"/>
              </p:cNvSpPr>
              <p:nvPr/>
            </p:nvSpPr>
            <p:spPr bwMode="auto">
              <a:xfrm>
                <a:off x="2957" y="2221"/>
                <a:ext cx="4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b="1">
                    <a:solidFill>
                      <a:srgbClr val="FF0066"/>
                    </a:solidFill>
                    <a:latin typeface="Geneva" charset="0"/>
                  </a:rPr>
                  <a:t>8-</a:t>
                </a:r>
                <a:r>
                  <a:rPr lang="en-US" altLang="zh-CN" b="1">
                    <a:solidFill>
                      <a:srgbClr val="FF0066"/>
                    </a:solidFill>
                    <a:latin typeface="Geneva" charset="0"/>
                  </a:rPr>
                  <a:t>way</a:t>
                </a:r>
                <a:endParaRPr lang="en-US" altLang="zh-CN" b="1">
                  <a:solidFill>
                    <a:srgbClr val="FF0066"/>
                  </a:solidFill>
                  <a:latin typeface="Comic Sans MS" panose="030F0702030302020204" pitchFamily="66" charset="0"/>
                </a:endParaRPr>
              </a:p>
            </p:txBody>
          </p:sp>
          <p:sp>
            <p:nvSpPr>
              <p:cNvPr id="593987" name="Line 67">
                <a:extLst>
                  <a:ext uri="{FF2B5EF4-FFF2-40B4-BE49-F238E27FC236}">
                    <a16:creationId xmlns:a16="http://schemas.microsoft.com/office/drawing/2014/main" id="{1F8D4A5C-D8BF-4368-BF21-49AB56D92019}"/>
                  </a:ext>
                </a:extLst>
              </p:cNvPr>
              <p:cNvSpPr>
                <a:spLocks noChangeShapeType="1"/>
              </p:cNvSpPr>
              <p:nvPr/>
            </p:nvSpPr>
            <p:spPr bwMode="auto">
              <a:xfrm flipH="1">
                <a:off x="2352" y="2352"/>
                <a:ext cx="576"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593988" name="Group 68">
              <a:extLst>
                <a:ext uri="{FF2B5EF4-FFF2-40B4-BE49-F238E27FC236}">
                  <a16:creationId xmlns:a16="http://schemas.microsoft.com/office/drawing/2014/main" id="{08449DCD-E1D8-47AA-9787-93B609026D6B}"/>
                </a:ext>
              </a:extLst>
            </p:cNvPr>
            <p:cNvGrpSpPr>
              <a:grpSpLocks/>
            </p:cNvGrpSpPr>
            <p:nvPr/>
          </p:nvGrpSpPr>
          <p:grpSpPr bwMode="auto">
            <a:xfrm>
              <a:off x="2305" y="1392"/>
              <a:ext cx="1356" cy="674"/>
              <a:chOff x="2305" y="1200"/>
              <a:chExt cx="1356" cy="674"/>
            </a:xfrm>
          </p:grpSpPr>
          <p:sp>
            <p:nvSpPr>
              <p:cNvPr id="593989" name="Rectangle 69">
                <a:extLst>
                  <a:ext uri="{FF2B5EF4-FFF2-40B4-BE49-F238E27FC236}">
                    <a16:creationId xmlns:a16="http://schemas.microsoft.com/office/drawing/2014/main" id="{BA724BE1-F479-482D-96E0-5F395A2229C1}"/>
                  </a:ext>
                </a:extLst>
              </p:cNvPr>
              <p:cNvSpPr>
                <a:spLocks noChangeArrowheads="1"/>
              </p:cNvSpPr>
              <p:nvPr/>
            </p:nvSpPr>
            <p:spPr bwMode="auto">
              <a:xfrm>
                <a:off x="2784" y="1200"/>
                <a:ext cx="877" cy="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spcBef>
                    <a:spcPct val="0"/>
                  </a:spcBef>
                  <a:buClrTx/>
                  <a:buFontTx/>
                  <a:buNone/>
                </a:pPr>
                <a:r>
                  <a:rPr lang="en-US" altLang="zh-CN" sz="2400" b="1">
                    <a:solidFill>
                      <a:srgbClr val="FF0000"/>
                    </a:solidFill>
                    <a:latin typeface="Arial" panose="020B0604020202020204" pitchFamily="34" charset="0"/>
                  </a:rPr>
                  <a:t>Conflict</a:t>
                </a:r>
              </a:p>
            </p:txBody>
          </p:sp>
          <p:sp>
            <p:nvSpPr>
              <p:cNvPr id="593990" name="AutoShape 70">
                <a:extLst>
                  <a:ext uri="{FF2B5EF4-FFF2-40B4-BE49-F238E27FC236}">
                    <a16:creationId xmlns:a16="http://schemas.microsoft.com/office/drawing/2014/main" id="{C4BE6AD6-9C40-485F-AA17-BD17701ED9F0}"/>
                  </a:ext>
                </a:extLst>
              </p:cNvPr>
              <p:cNvSpPr>
                <a:spLocks/>
              </p:cNvSpPr>
              <p:nvPr/>
            </p:nvSpPr>
            <p:spPr bwMode="auto">
              <a:xfrm rot="18819032">
                <a:off x="2798" y="1032"/>
                <a:ext cx="349" cy="1335"/>
              </a:xfrm>
              <a:prstGeom prst="rightBrace">
                <a:avLst>
                  <a:gd name="adj1" fmla="val 4081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31" name="Picture 71" descr="Ch5-fig24">
            <a:extLst>
              <a:ext uri="{FF2B5EF4-FFF2-40B4-BE49-F238E27FC236}">
                <a16:creationId xmlns:a16="http://schemas.microsoft.com/office/drawing/2014/main" id="{46A12C44-6E1A-4B32-B645-2E4A64C8C2EB}"/>
              </a:ext>
            </a:extLst>
          </p:cNvPr>
          <p:cNvPicPr>
            <a:picLocks noChangeAspect="1" noChangeArrowheads="1"/>
          </p:cNvPicPr>
          <p:nvPr/>
        </p:nvPicPr>
        <p:blipFill>
          <a:blip r:embed="rId2">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b="18872"/>
          <a:stretch>
            <a:fillRect/>
          </a:stretch>
        </p:blipFill>
        <p:spPr bwMode="auto">
          <a:xfrm>
            <a:off x="2782888" y="2636839"/>
            <a:ext cx="6781800" cy="3673475"/>
          </a:xfrm>
          <a:prstGeom prst="rect">
            <a:avLst/>
          </a:prstGeom>
          <a:noFill/>
          <a:extLst>
            <a:ext uri="{909E8E84-426E-40DD-AFC4-6F175D3DCCD1}">
              <a14:hiddenFill xmlns:a14="http://schemas.microsoft.com/office/drawing/2010/main">
                <a:solidFill>
                  <a:srgbClr val="FFFFFF"/>
                </a:solidFill>
              </a14:hiddenFill>
            </a:ext>
          </a:extLst>
        </p:spPr>
      </p:pic>
      <p:sp>
        <p:nvSpPr>
          <p:cNvPr id="604162" name="Rectangle 2">
            <a:extLst>
              <a:ext uri="{FF2B5EF4-FFF2-40B4-BE49-F238E27FC236}">
                <a16:creationId xmlns:a16="http://schemas.microsoft.com/office/drawing/2014/main" id="{6BF6315A-32A8-4E72-BE2A-2FD319CB2B4E}"/>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增加相联度</a:t>
            </a:r>
          </a:p>
        </p:txBody>
      </p:sp>
      <p:sp>
        <p:nvSpPr>
          <p:cNvPr id="604164" name="Rectangle 4">
            <a:extLst>
              <a:ext uri="{FF2B5EF4-FFF2-40B4-BE49-F238E27FC236}">
                <a16:creationId xmlns:a16="http://schemas.microsoft.com/office/drawing/2014/main" id="{3C91183E-9D00-42DE-ACB7-7ACDCF276D46}"/>
              </a:ext>
            </a:extLst>
          </p:cNvPr>
          <p:cNvSpPr>
            <a:spLocks noGrp="1" noChangeArrowheads="1"/>
          </p:cNvSpPr>
          <p:nvPr>
            <p:ph type="body" idx="1"/>
          </p:nvPr>
        </p:nvSpPr>
        <p:spPr>
          <a:xfrm>
            <a:off x="2333625" y="1989139"/>
            <a:ext cx="7958138" cy="771525"/>
          </a:xfrm>
        </p:spPr>
        <p:txBody>
          <a:bodyPr/>
          <a:lstStyle/>
          <a:p>
            <a:pPr>
              <a:buClr>
                <a:srgbClr val="FF0000"/>
              </a:buClr>
            </a:pPr>
            <a:r>
              <a:rPr lang="zh-CN" altLang="en-US" sz="2400">
                <a:solidFill>
                  <a:srgbClr val="FF0000"/>
                </a:solidFill>
                <a:effectLst>
                  <a:outerShdw blurRad="38100" dist="38100" dir="2700000" algn="tl">
                    <a:srgbClr val="C0C0C0"/>
                  </a:outerShdw>
                </a:effectLst>
              </a:rPr>
              <a:t>增加相联度会增加命中时间</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EE9BAA05-0356-48D8-AD61-A16E4C942FE8}"/>
              </a:ext>
            </a:extLst>
          </p:cNvPr>
          <p:cNvSpPr>
            <a:spLocks noGrp="1" noChangeArrowheads="1"/>
          </p:cNvSpPr>
          <p:nvPr>
            <p:ph type="title"/>
          </p:nvPr>
        </p:nvSpPr>
        <p:spPr/>
        <p:txBody>
          <a:bodyPr/>
          <a:lstStyle/>
          <a:p>
            <a:r>
              <a:rPr lang="en-US" altLang="zh-CN" b="1" dirty="0">
                <a:solidFill>
                  <a:srgbClr val="C00000"/>
                </a:solidFill>
                <a:latin typeface="微软雅黑" panose="020B0503020204020204" pitchFamily="34" charset="-122"/>
                <a:ea typeface="微软雅黑" panose="020B0503020204020204" pitchFamily="34" charset="-122"/>
              </a:rPr>
              <a:t>AMAT</a:t>
            </a:r>
            <a:r>
              <a:rPr lang="zh-CN" altLang="en-US" b="1" dirty="0">
                <a:solidFill>
                  <a:srgbClr val="C00000"/>
                </a:solidFill>
                <a:latin typeface="微软雅黑" panose="020B0503020204020204" pitchFamily="34" charset="-122"/>
                <a:ea typeface="微软雅黑" panose="020B0503020204020204" pitchFamily="34" charset="-122"/>
              </a:rPr>
              <a:t>与相联度</a:t>
            </a:r>
          </a:p>
        </p:txBody>
      </p:sp>
      <p:sp>
        <p:nvSpPr>
          <p:cNvPr id="605188" name="Rectangle 4">
            <a:extLst>
              <a:ext uri="{FF2B5EF4-FFF2-40B4-BE49-F238E27FC236}">
                <a16:creationId xmlns:a16="http://schemas.microsoft.com/office/drawing/2014/main" id="{6EC9D684-BC31-40E6-9224-4619B78C7DC7}"/>
              </a:ext>
            </a:extLst>
          </p:cNvPr>
          <p:cNvSpPr>
            <a:spLocks noGrp="1" noChangeArrowheads="1"/>
          </p:cNvSpPr>
          <p:nvPr>
            <p:ph type="body" idx="1"/>
          </p:nvPr>
        </p:nvSpPr>
        <p:spPr>
          <a:xfrm>
            <a:off x="2333625" y="1989138"/>
            <a:ext cx="7958138" cy="596900"/>
          </a:xfrm>
        </p:spPr>
        <p:txBody>
          <a:bodyPr/>
          <a:lstStyle/>
          <a:p>
            <a:pPr marL="0" indent="0" algn="ctr">
              <a:buNone/>
            </a:pPr>
            <a:r>
              <a:rPr lang="zh-CN" altLang="en-US" sz="2400" dirty="0">
                <a:latin typeface="Comic Sans MS" panose="030F0702030302020204" pitchFamily="66" charset="0"/>
              </a:rPr>
              <a:t>实验结果显示：</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较高的相联度增加了</a:t>
            </a:r>
            <a:r>
              <a:rPr lang="en-US" altLang="zh-CN" sz="2400" dirty="0">
                <a:solidFill>
                  <a:srgbClr val="FF0000"/>
                </a:solidFill>
                <a:effectLst>
                  <a:outerShdw blurRad="38100" dist="38100" dir="2700000" algn="tl">
                    <a:srgbClr val="C0C0C0"/>
                  </a:outerShdw>
                </a:effectLst>
                <a:latin typeface="Comic Sans MS" panose="030F0702030302020204" pitchFamily="66" charset="0"/>
              </a:rPr>
              <a:t>AMAT</a:t>
            </a:r>
            <a:r>
              <a:rPr lang="en-US" altLang="zh-CN" sz="2400" dirty="0">
                <a:latin typeface="Comic Sans MS" panose="030F0702030302020204" pitchFamily="66" charset="0"/>
              </a:rPr>
              <a:t>。</a:t>
            </a:r>
          </a:p>
        </p:txBody>
      </p:sp>
      <p:pic>
        <p:nvPicPr>
          <p:cNvPr id="605250" name="Picture 66">
            <a:extLst>
              <a:ext uri="{FF2B5EF4-FFF2-40B4-BE49-F238E27FC236}">
                <a16:creationId xmlns:a16="http://schemas.microsoft.com/office/drawing/2014/main" id="{9B6AB4B8-271A-4EBE-A0C2-01E3DA7C5F73}"/>
              </a:ext>
            </a:extLst>
          </p:cNvPr>
          <p:cNvPicPr>
            <a:picLocks noChangeAspect="1" noChangeArrowheads="1"/>
          </p:cNvPicPr>
          <p:nvPr/>
        </p:nvPicPr>
        <p:blipFill>
          <a:blip r:embed="rId2">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3124201" y="2667001"/>
            <a:ext cx="62198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605253" name="Rectangle 69">
            <a:extLst>
              <a:ext uri="{FF2B5EF4-FFF2-40B4-BE49-F238E27FC236}">
                <a16:creationId xmlns:a16="http://schemas.microsoft.com/office/drawing/2014/main" id="{F11C7B6D-74BC-4FC5-9DC6-75D10EE3AD91}"/>
              </a:ext>
            </a:extLst>
          </p:cNvPr>
          <p:cNvSpPr>
            <a:spLocks noChangeArrowheads="1"/>
          </p:cNvSpPr>
          <p:nvPr/>
        </p:nvSpPr>
        <p:spPr bwMode="auto">
          <a:xfrm>
            <a:off x="6248400" y="4178300"/>
            <a:ext cx="533400" cy="1981200"/>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605254" name="Rectangle 70">
            <a:extLst>
              <a:ext uri="{FF2B5EF4-FFF2-40B4-BE49-F238E27FC236}">
                <a16:creationId xmlns:a16="http://schemas.microsoft.com/office/drawing/2014/main" id="{0B47CB70-A53F-4E4E-9BD0-C551E8E21C2C}"/>
              </a:ext>
            </a:extLst>
          </p:cNvPr>
          <p:cNvSpPr>
            <a:spLocks noChangeArrowheads="1"/>
          </p:cNvSpPr>
          <p:nvPr/>
        </p:nvSpPr>
        <p:spPr bwMode="auto">
          <a:xfrm>
            <a:off x="7391400" y="4178300"/>
            <a:ext cx="622300" cy="2155826"/>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605255" name="Rectangle 71">
            <a:extLst>
              <a:ext uri="{FF2B5EF4-FFF2-40B4-BE49-F238E27FC236}">
                <a16:creationId xmlns:a16="http://schemas.microsoft.com/office/drawing/2014/main" id="{D0B66C1F-6A9A-4776-B4D5-11682E616E81}"/>
              </a:ext>
            </a:extLst>
          </p:cNvPr>
          <p:cNvSpPr>
            <a:spLocks noChangeArrowheads="1"/>
          </p:cNvSpPr>
          <p:nvPr/>
        </p:nvSpPr>
        <p:spPr bwMode="auto">
          <a:xfrm>
            <a:off x="8534400" y="3429000"/>
            <a:ext cx="622300" cy="2905126"/>
          </a:xfrm>
          <a:prstGeom prst="rect">
            <a:avLst/>
          </a:prstGeom>
          <a:solidFill>
            <a:srgbClr val="FF00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75673885-A02E-4803-BFBB-3F45559DA062}"/>
              </a:ext>
            </a:extLst>
          </p:cNvPr>
          <p:cNvSpPr>
            <a:spLocks noGrp="1" noChangeArrowheads="1"/>
          </p:cNvSpPr>
          <p:nvPr>
            <p:ph type="title"/>
          </p:nvPr>
        </p:nvSpPr>
        <p:spPr>
          <a:xfrm>
            <a:off x="838200" y="365125"/>
            <a:ext cx="10515600" cy="803275"/>
          </a:xfrm>
        </p:spPr>
        <p:txBody>
          <a:bodyPr>
            <a:norm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降低缺失代价</a:t>
            </a:r>
          </a:p>
        </p:txBody>
      </p:sp>
      <p:sp>
        <p:nvSpPr>
          <p:cNvPr id="556039" name="Rectangle 7">
            <a:extLst>
              <a:ext uri="{FF2B5EF4-FFF2-40B4-BE49-F238E27FC236}">
                <a16:creationId xmlns:a16="http://schemas.microsoft.com/office/drawing/2014/main" id="{49CFDAB2-0AC2-4B07-85A5-8A0368C4F785}"/>
              </a:ext>
            </a:extLst>
          </p:cNvPr>
          <p:cNvSpPr>
            <a:spLocks noGrp="1" noChangeArrowheads="1"/>
          </p:cNvSpPr>
          <p:nvPr>
            <p:ph type="body" idx="1"/>
          </p:nvPr>
        </p:nvSpPr>
        <p:spPr>
          <a:xfrm>
            <a:off x="3429000" y="2133600"/>
            <a:ext cx="5259388" cy="4248150"/>
          </a:xfrm>
        </p:spPr>
        <p:txBody>
          <a:bodyPr/>
          <a:lstStyle/>
          <a:p>
            <a:pPr>
              <a:lnSpc>
                <a:spcPct val="140000"/>
              </a:lnSpc>
            </a:pPr>
            <a:r>
              <a:rPr lang="zh-CN" altLang="en-US">
                <a:hlinkClick r:id="rId2" action="ppaction://hlinksldjump"/>
              </a:rPr>
              <a:t>多级</a:t>
            </a:r>
            <a:r>
              <a:rPr lang="en-US" altLang="zh-CN">
                <a:hlinkClick r:id="rId2" action="ppaction://hlinksldjump"/>
              </a:rPr>
              <a:t>Cache</a:t>
            </a:r>
            <a:endParaRPr lang="en-US" altLang="zh-CN"/>
          </a:p>
          <a:p>
            <a:pPr>
              <a:lnSpc>
                <a:spcPct val="140000"/>
              </a:lnSpc>
            </a:pPr>
            <a:r>
              <a:rPr lang="zh-CN" altLang="en-US">
                <a:hlinkClick r:id="rId3" action="ppaction://hlinksldjump"/>
              </a:rPr>
              <a:t>关键字优先和提前重启动</a:t>
            </a:r>
            <a:endParaRPr lang="zh-CN" altLang="en-US"/>
          </a:p>
          <a:p>
            <a:pPr>
              <a:lnSpc>
                <a:spcPct val="140000"/>
              </a:lnSpc>
            </a:pPr>
            <a:r>
              <a:rPr lang="zh-CN" altLang="en-US">
                <a:hlinkClick r:id="" action="ppaction://noaction"/>
              </a:rPr>
              <a:t>给出读缺失对写的优先级</a:t>
            </a:r>
            <a:endParaRPr lang="zh-CN" altLang="en-US"/>
          </a:p>
          <a:p>
            <a:pPr>
              <a:lnSpc>
                <a:spcPct val="140000"/>
              </a:lnSpc>
            </a:pPr>
            <a:r>
              <a:rPr lang="zh-CN" altLang="en-US">
                <a:hlinkClick r:id="rId4" action="ppaction://hlinksldjump"/>
              </a:rPr>
              <a:t>合并写缓冲区</a:t>
            </a:r>
            <a:endParaRPr lang="zh-CN" altLang="en-US"/>
          </a:p>
          <a:p>
            <a:pPr>
              <a:lnSpc>
                <a:spcPct val="140000"/>
              </a:lnSpc>
            </a:pPr>
            <a:r>
              <a:rPr lang="zh-CN" altLang="en-US">
                <a:hlinkClick r:id="rId5" action="ppaction://hlinksldjump"/>
              </a:rPr>
              <a:t>牺牲者</a:t>
            </a:r>
            <a:r>
              <a:rPr lang="en-US" altLang="zh-CN">
                <a:hlinkClick r:id="rId5" action="ppaction://hlinksldjump"/>
              </a:rPr>
              <a:t>Cache</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81E228FB-6DE1-4F43-8C7F-DCAEEDAAA69F}"/>
              </a:ext>
            </a:extLst>
          </p:cNvPr>
          <p:cNvSpPr>
            <a:spLocks noGrp="1" noChangeArrowheads="1"/>
          </p:cNvSpPr>
          <p:nvPr>
            <p:ph type="title"/>
          </p:nvPr>
        </p:nvSpPr>
        <p:spPr>
          <a:xfrm>
            <a:off x="838200" y="365125"/>
            <a:ext cx="10515600" cy="600075"/>
          </a:xfrm>
        </p:spPr>
        <p:txBody>
          <a:bodyPr>
            <a:normAutofit fontScale="90000"/>
          </a:bodyPr>
          <a:lstStyle/>
          <a:p>
            <a:r>
              <a:rPr lang="zh-CN" altLang="en-US" sz="4000" b="1" dirty="0">
                <a:solidFill>
                  <a:srgbClr val="C00000"/>
                </a:solidFill>
                <a:latin typeface="微软雅黑" panose="020B0503020204020204" pitchFamily="34" charset="-122"/>
                <a:ea typeface="微软雅黑" panose="020B0503020204020204" pitchFamily="34" charset="-122"/>
              </a:rPr>
              <a:t>多级</a:t>
            </a:r>
            <a:r>
              <a:rPr lang="en-US" altLang="zh-CN" sz="4000" b="1" dirty="0">
                <a:solidFill>
                  <a:srgbClr val="C00000"/>
                </a:solidFill>
                <a:latin typeface="微软雅黑" panose="020B0503020204020204" pitchFamily="34" charset="-122"/>
                <a:ea typeface="微软雅黑" panose="020B0503020204020204" pitchFamily="34" charset="-122"/>
              </a:rPr>
              <a:t>Cache</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sp>
        <p:nvSpPr>
          <p:cNvPr id="560133" name="Rectangle 5">
            <a:extLst>
              <a:ext uri="{FF2B5EF4-FFF2-40B4-BE49-F238E27FC236}">
                <a16:creationId xmlns:a16="http://schemas.microsoft.com/office/drawing/2014/main" id="{13906942-F51A-4875-9101-7C8253AFB1EF}"/>
              </a:ext>
            </a:extLst>
          </p:cNvPr>
          <p:cNvSpPr>
            <a:spLocks noGrp="1" noChangeArrowheads="1"/>
          </p:cNvSpPr>
          <p:nvPr>
            <p:ph type="body" idx="1"/>
          </p:nvPr>
        </p:nvSpPr>
        <p:spPr>
          <a:xfrm>
            <a:off x="1460500" y="1219200"/>
            <a:ext cx="9525000" cy="4991100"/>
          </a:xfrm>
        </p:spPr>
        <p:txBody>
          <a:bodyPr>
            <a:normAutofit/>
          </a:bodyPr>
          <a:lstStyle/>
          <a:p>
            <a:pPr>
              <a:lnSpc>
                <a:spcPct val="170000"/>
              </a:lnSpc>
            </a:pPr>
            <a:r>
              <a:rPr lang="zh-CN" altLang="en-US" b="1" dirty="0">
                <a:latin typeface="微软雅黑" panose="020B0503020204020204" pitchFamily="34" charset="-122"/>
                <a:ea typeface="微软雅黑" panose="020B0503020204020204" pitchFamily="34" charset="-122"/>
                <a:hlinkClick r:id="rId2" action="ppaction://hlinksldjump"/>
              </a:rPr>
              <a:t>基本思想</a:t>
            </a:r>
            <a:endParaRPr lang="en-US" altLang="zh-CN" b="1" dirty="0">
              <a:latin typeface="微软雅黑" panose="020B0503020204020204" pitchFamily="34" charset="-122"/>
              <a:ea typeface="微软雅黑" panose="020B0503020204020204" pitchFamily="34" charset="-122"/>
            </a:endParaRPr>
          </a:p>
          <a:p>
            <a:pPr marL="0" indent="0">
              <a:lnSpc>
                <a:spcPct val="170000"/>
              </a:lnSpc>
              <a:buNone/>
            </a:pPr>
            <a:r>
              <a:rPr lang="zh-CN" altLang="en-US" sz="2400" dirty="0">
                <a:latin typeface="微软雅黑" panose="020B0503020204020204" pitchFamily="34" charset="-122"/>
                <a:ea typeface="微软雅黑" panose="020B0503020204020204" pitchFamily="34" charset="-122"/>
              </a:rPr>
              <a:t>通过在原始</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和存储器之间增加另一级</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第一级</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可以小到足以跟上飞快的</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而第二级</a:t>
            </a:r>
            <a:r>
              <a:rPr lang="en-US" altLang="zh-CN" sz="2400" dirty="0">
                <a:latin typeface="微软雅黑" panose="020B0503020204020204" pitchFamily="34" charset="-122"/>
                <a:ea typeface="微软雅黑" panose="020B0503020204020204" pitchFamily="34" charset="-122"/>
              </a:rPr>
              <a:t>Cache</a:t>
            </a:r>
            <a:r>
              <a:rPr lang="zh-CN" altLang="en-US" sz="2400" dirty="0">
                <a:latin typeface="微软雅黑" panose="020B0503020204020204" pitchFamily="34" charset="-122"/>
                <a:ea typeface="微软雅黑" panose="020B0503020204020204" pitchFamily="34" charset="-122"/>
              </a:rPr>
              <a:t>能够大到足以捕捉到对主存进行的大多数访问，因而可以减少有效缺失代价</a:t>
            </a:r>
          </a:p>
          <a:p>
            <a:pPr>
              <a:lnSpc>
                <a:spcPct val="170000"/>
              </a:lnSpc>
            </a:pPr>
            <a:r>
              <a:rPr lang="zh-CN" altLang="en-US" b="1" dirty="0">
                <a:latin typeface="微软雅黑" panose="020B0503020204020204" pitchFamily="34" charset="-122"/>
                <a:ea typeface="微软雅黑" panose="020B0503020204020204" pitchFamily="34" charset="-122"/>
                <a:hlinkClick r:id="rId3" action="ppaction://hlinksldjump"/>
              </a:rPr>
              <a:t>性能分析</a:t>
            </a:r>
            <a:endParaRPr lang="zh-CN" altLang="en-US" b="1" dirty="0">
              <a:latin typeface="微软雅黑" panose="020B0503020204020204" pitchFamily="34" charset="-122"/>
              <a:ea typeface="微软雅黑" panose="020B0503020204020204" pitchFamily="34" charset="-122"/>
            </a:endParaRPr>
          </a:p>
          <a:p>
            <a:pPr>
              <a:lnSpc>
                <a:spcPct val="170000"/>
              </a:lnSpc>
            </a:pPr>
            <a:r>
              <a:rPr lang="zh-CN" altLang="en-US" b="1" dirty="0">
                <a:latin typeface="微软雅黑" panose="020B0503020204020204" pitchFamily="34" charset="-122"/>
                <a:ea typeface="微软雅黑" panose="020B0503020204020204" pitchFamily="34" charset="-122"/>
                <a:hlinkClick r:id="rId4" action="ppaction://hlinksldjump"/>
              </a:rPr>
              <a:t>设计考虑</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F07DB663-A5DE-4E3F-8D35-C144F628F044}"/>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性能分析</a:t>
            </a:r>
          </a:p>
        </p:txBody>
      </p:sp>
      <p:sp>
        <p:nvSpPr>
          <p:cNvPr id="562180" name="Rectangle 4">
            <a:extLst>
              <a:ext uri="{FF2B5EF4-FFF2-40B4-BE49-F238E27FC236}">
                <a16:creationId xmlns:a16="http://schemas.microsoft.com/office/drawing/2014/main" id="{80C1259D-C36A-4DB0-BDCE-9EEDDB70EC91}"/>
              </a:ext>
            </a:extLst>
          </p:cNvPr>
          <p:cNvSpPr>
            <a:spLocks noGrp="1" noChangeArrowheads="1"/>
          </p:cNvSpPr>
          <p:nvPr>
            <p:ph type="body" idx="1"/>
          </p:nvPr>
        </p:nvSpPr>
        <p:spPr>
          <a:xfrm>
            <a:off x="2333625" y="3141664"/>
            <a:ext cx="7958138" cy="3259137"/>
          </a:xfrm>
        </p:spPr>
        <p:txBody>
          <a:bodyPr/>
          <a:lstStyle/>
          <a:p>
            <a:pPr marL="0" indent="0">
              <a:buClr>
                <a:srgbClr val="FF0000"/>
              </a:buClr>
            </a:pPr>
            <a:r>
              <a:rPr lang="zh-CN" altLang="en-US" sz="2400" dirty="0">
                <a:solidFill>
                  <a:srgbClr val="FF0000"/>
                </a:solidFill>
                <a:effectLst>
                  <a:outerShdw blurRad="38100" dist="38100" dir="2700000" algn="tl">
                    <a:srgbClr val="C0C0C0"/>
                  </a:outerShdw>
                </a:effectLst>
              </a:rPr>
              <a:t>  局部缺失率</a:t>
            </a:r>
          </a:p>
          <a:p>
            <a:pPr marL="0" indent="0">
              <a:buNone/>
            </a:pPr>
            <a:r>
              <a:rPr lang="zh-CN" altLang="en-US" sz="2400" dirty="0"/>
              <a:t>    本级</a:t>
            </a:r>
            <a:r>
              <a:rPr lang="en-US" altLang="zh-CN" sz="2400" dirty="0"/>
              <a:t>Cache</a:t>
            </a:r>
            <a:r>
              <a:rPr lang="zh-CN" altLang="en-US" sz="2400" dirty="0"/>
              <a:t>的缺失数除以对本级</a:t>
            </a:r>
            <a:r>
              <a:rPr lang="en-US" altLang="zh-CN" sz="2400" dirty="0"/>
              <a:t>Cache</a:t>
            </a:r>
            <a:r>
              <a:rPr lang="zh-CN" altLang="en-US" sz="2400" dirty="0"/>
              <a:t>的存储器访问总数。例如：第一级</a:t>
            </a:r>
            <a:r>
              <a:rPr lang="en-US" altLang="zh-CN" sz="2400" dirty="0"/>
              <a:t>Cache</a:t>
            </a:r>
            <a:r>
              <a:rPr lang="zh-CN" altLang="en-US" sz="2400" dirty="0"/>
              <a:t>的局部缺失率为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t>，</a:t>
            </a:r>
            <a:r>
              <a:rPr lang="zh-CN" altLang="en-US" sz="2400" dirty="0"/>
              <a:t>第二级</a:t>
            </a:r>
            <a:r>
              <a:rPr lang="en-US" altLang="zh-CN" sz="2400" dirty="0"/>
              <a:t>Cache</a:t>
            </a:r>
            <a:r>
              <a:rPr lang="zh-CN" altLang="en-US" sz="2400" dirty="0"/>
              <a:t>的局部缺失率为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L2</a:t>
            </a:r>
          </a:p>
          <a:p>
            <a:pPr marL="0" indent="0">
              <a:buClr>
                <a:srgbClr val="FF0000"/>
              </a:buClr>
            </a:pPr>
            <a:r>
              <a:rPr lang="zh-CN" altLang="en-US" sz="2400" dirty="0">
                <a:solidFill>
                  <a:srgbClr val="FF0000"/>
                </a:solidFill>
                <a:effectLst>
                  <a:outerShdw blurRad="38100" dist="38100" dir="2700000" algn="tl">
                    <a:srgbClr val="C0C0C0"/>
                  </a:outerShdw>
                </a:effectLst>
              </a:rPr>
              <a:t>  全局缺失率</a:t>
            </a:r>
          </a:p>
          <a:p>
            <a:pPr marL="0" indent="0">
              <a:buNone/>
            </a:pPr>
            <a:r>
              <a:rPr lang="zh-CN" altLang="en-US" sz="2400" dirty="0"/>
              <a:t>    本级</a:t>
            </a:r>
            <a:r>
              <a:rPr lang="en-US" altLang="zh-CN" sz="2400" dirty="0"/>
              <a:t>Cache</a:t>
            </a:r>
            <a:r>
              <a:rPr lang="zh-CN" altLang="en-US" sz="2400" dirty="0"/>
              <a:t>的缺失数除以</a:t>
            </a:r>
            <a:r>
              <a:rPr lang="en-US" altLang="zh-CN" sz="2400" dirty="0"/>
              <a:t>CPU</a:t>
            </a:r>
            <a:r>
              <a:rPr lang="zh-CN" altLang="en-US" sz="2400" dirty="0"/>
              <a:t>产生的存储器访问总数。例如：第一级</a:t>
            </a:r>
            <a:r>
              <a:rPr lang="en-US" altLang="zh-CN" sz="2400" dirty="0"/>
              <a:t>Cache</a:t>
            </a:r>
            <a:r>
              <a:rPr lang="zh-CN" altLang="en-US" sz="2400" dirty="0"/>
              <a:t>的全局缺失率为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t>，</a:t>
            </a:r>
            <a:r>
              <a:rPr lang="zh-CN" altLang="en-US" sz="2400" dirty="0"/>
              <a:t>第二级</a:t>
            </a:r>
            <a:r>
              <a:rPr lang="en-US" altLang="zh-CN" sz="2400" dirty="0"/>
              <a:t>Cache</a:t>
            </a:r>
            <a:r>
              <a:rPr lang="zh-CN" altLang="en-US" sz="2400" dirty="0"/>
              <a:t>的全局缺失率为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solidFill>
                  <a:srgbClr val="0000CC"/>
                </a:solidFill>
                <a:effectLst>
                  <a:outerShdw blurRad="38100" dist="38100" dir="2700000" algn="tl">
                    <a:srgbClr val="C0C0C0"/>
                  </a:outerShdw>
                </a:effectLst>
              </a:rPr>
              <a:t>×</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L2</a:t>
            </a:r>
            <a:r>
              <a:rPr lang="en-US" altLang="zh-CN" sz="2400" dirty="0"/>
              <a:t>。</a:t>
            </a:r>
            <a:endParaRPr lang="zh-CN" altLang="en-US" sz="2400" dirty="0"/>
          </a:p>
        </p:txBody>
      </p:sp>
      <p:graphicFrame>
        <p:nvGraphicFramePr>
          <p:cNvPr id="562181" name="Object 5">
            <a:extLst>
              <a:ext uri="{FF2B5EF4-FFF2-40B4-BE49-F238E27FC236}">
                <a16:creationId xmlns:a16="http://schemas.microsoft.com/office/drawing/2014/main" id="{BD69F21D-5E48-41D9-B4DA-2496FA43C2BF}"/>
              </a:ext>
            </a:extLst>
          </p:cNvPr>
          <p:cNvGraphicFramePr>
            <a:graphicFrameLocks noChangeAspect="1"/>
          </p:cNvGraphicFramePr>
          <p:nvPr/>
        </p:nvGraphicFramePr>
        <p:xfrm>
          <a:off x="2424114" y="2133601"/>
          <a:ext cx="7799387" cy="777875"/>
        </p:xfrm>
        <a:graphic>
          <a:graphicData uri="http://schemas.openxmlformats.org/presentationml/2006/ole">
            <mc:AlternateContent xmlns:mc="http://schemas.openxmlformats.org/markup-compatibility/2006">
              <mc:Choice xmlns:v="urn:schemas-microsoft-com:vml" Requires="v">
                <p:oleObj spid="_x0000_s11315" name="Equation" r:id="rId3" imgW="4584600" imgH="457200" progId="Equation.3">
                  <p:embed/>
                </p:oleObj>
              </mc:Choice>
              <mc:Fallback>
                <p:oleObj name="Equation" r:id="rId3" imgW="4584600" imgH="457200" progId="Equation.3">
                  <p:embed/>
                  <p:pic>
                    <p:nvPicPr>
                      <p:cNvPr id="562181" name="Object 5">
                        <a:extLst>
                          <a:ext uri="{FF2B5EF4-FFF2-40B4-BE49-F238E27FC236}">
                            <a16:creationId xmlns:a16="http://schemas.microsoft.com/office/drawing/2014/main" id="{BD69F21D-5E48-41D9-B4DA-2496FA43C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2133601"/>
                        <a:ext cx="7799387" cy="7778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descr="Rectangle: Click to edit Master text styles&#10;Second level&#10;Third level&#10;Fourth level&#10;Fifth level">
            <a:extLst>
              <a:ext uri="{FF2B5EF4-FFF2-40B4-BE49-F238E27FC236}">
                <a16:creationId xmlns:a16="http://schemas.microsoft.com/office/drawing/2014/main" id="{60D54162-6E32-4F2B-AB5A-524382DF4A9A}"/>
              </a:ext>
            </a:extLst>
          </p:cNvPr>
          <p:cNvSpPr>
            <a:spLocks noGrp="1" noChangeArrowheads="1"/>
          </p:cNvSpPr>
          <p:nvPr>
            <p:ph idx="1"/>
          </p:nvPr>
        </p:nvSpPr>
        <p:spPr>
          <a:xfrm>
            <a:off x="1862138" y="1063626"/>
            <a:ext cx="8121650" cy="4886325"/>
          </a:xfrm>
        </p:spPr>
        <p:txBody>
          <a:bodyPr/>
          <a:lstStyle/>
          <a:p>
            <a:pPr marL="628650" lvl="1" indent="0">
              <a:buNone/>
            </a:pPr>
            <a:r>
              <a:rPr lang="zh-CN" altLang="en-US" b="1" dirty="0">
                <a:solidFill>
                  <a:srgbClr val="E24C05"/>
                </a:solidFill>
                <a:latin typeface="黑体" panose="02010609060101010101" pitchFamily="49" charset="-122"/>
              </a:rPr>
              <a:t>全局</a:t>
            </a:r>
            <a:r>
              <a:rPr lang="zh-CN" altLang="en-US" dirty="0">
                <a:solidFill>
                  <a:srgbClr val="0000CC"/>
                </a:solidFill>
                <a:effectLst>
                  <a:outerShdw blurRad="38100" dist="38100" dir="2700000" algn="tl">
                    <a:srgbClr val="C0C0C0"/>
                  </a:outerShdw>
                </a:effectLst>
              </a:rPr>
              <a:t>缺失率</a:t>
            </a:r>
            <a:r>
              <a:rPr lang="en-US" altLang="zh-CN" b="1" baseline="-25000" dirty="0">
                <a:solidFill>
                  <a:srgbClr val="E24C05"/>
                </a:solidFill>
                <a:latin typeface="黑体" panose="02010609060101010101" pitchFamily="49" charset="-122"/>
              </a:rPr>
              <a:t>L2</a:t>
            </a:r>
            <a:r>
              <a:rPr lang="zh-CN" altLang="en-US" b="1" dirty="0">
                <a:solidFill>
                  <a:srgbClr val="E24C05"/>
                </a:solidFill>
                <a:latin typeface="黑体" panose="02010609060101010101" pitchFamily="49" charset="-122"/>
              </a:rPr>
              <a:t>＝</a:t>
            </a:r>
            <a:r>
              <a:rPr lang="zh-CN" altLang="en-US" dirty="0">
                <a:solidFill>
                  <a:srgbClr val="0000CC"/>
                </a:solidFill>
                <a:effectLst>
                  <a:outerShdw blurRad="38100" dist="38100" dir="2700000" algn="tl">
                    <a:srgbClr val="C0C0C0"/>
                  </a:outerShdw>
                </a:effectLst>
              </a:rPr>
              <a:t>缺失率</a:t>
            </a:r>
            <a:r>
              <a:rPr lang="en-US" altLang="zh-CN" b="1" baseline="-25000" dirty="0">
                <a:solidFill>
                  <a:srgbClr val="E24C05"/>
                </a:solidFill>
                <a:latin typeface="黑体" panose="02010609060101010101" pitchFamily="49" charset="-122"/>
              </a:rPr>
              <a:t>L1</a:t>
            </a:r>
            <a:r>
              <a:rPr lang="en-US" altLang="zh-CN" b="1" dirty="0">
                <a:solidFill>
                  <a:srgbClr val="E24C05"/>
                </a:solidFill>
                <a:latin typeface="黑体" panose="02010609060101010101" pitchFamily="49" charset="-122"/>
              </a:rPr>
              <a:t>×</a:t>
            </a:r>
            <a:r>
              <a:rPr lang="zh-CN" altLang="en-US" dirty="0">
                <a:solidFill>
                  <a:srgbClr val="0000CC"/>
                </a:solidFill>
                <a:effectLst>
                  <a:outerShdw blurRad="38100" dist="38100" dir="2700000" algn="tl">
                    <a:srgbClr val="C0C0C0"/>
                  </a:outerShdw>
                </a:effectLst>
              </a:rPr>
              <a:t>缺失率</a:t>
            </a:r>
            <a:r>
              <a:rPr lang="en-US" altLang="zh-CN" b="1" baseline="-25000" dirty="0">
                <a:solidFill>
                  <a:srgbClr val="E24C05"/>
                </a:solidFill>
                <a:latin typeface="黑体" panose="02010609060101010101" pitchFamily="49" charset="-122"/>
              </a:rPr>
              <a:t>L2</a:t>
            </a:r>
          </a:p>
          <a:p>
            <a:pPr marL="1085850" lvl="1" indent="-457200">
              <a:lnSpc>
                <a:spcPct val="140000"/>
              </a:lnSpc>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评价第二级</a:t>
            </a:r>
            <a:r>
              <a:rPr lang="en-US" altLang="zh-CN" sz="2000" b="1" dirty="0">
                <a:latin typeface="宋体" panose="02010600030101010101" pitchFamily="2" charset="-122"/>
                <a:ea typeface="宋体" panose="02010600030101010101" pitchFamily="2" charset="-122"/>
              </a:rPr>
              <a:t>Cache</a:t>
            </a:r>
            <a:r>
              <a:rPr lang="zh-CN" altLang="en-US" sz="2000" b="1" dirty="0">
                <a:latin typeface="宋体" panose="02010600030101010101" pitchFamily="2" charset="-122"/>
                <a:ea typeface="宋体" panose="02010600030101010101" pitchFamily="2" charset="-122"/>
              </a:rPr>
              <a:t>时，应使用</a:t>
            </a:r>
            <a:r>
              <a:rPr lang="zh-CN" altLang="en-US" sz="2000" b="1" dirty="0">
                <a:solidFill>
                  <a:srgbClr val="D60093"/>
                </a:solidFill>
                <a:latin typeface="宋体" panose="02010600030101010101" pitchFamily="2" charset="-122"/>
                <a:ea typeface="宋体" panose="02010600030101010101" pitchFamily="2" charset="-122"/>
              </a:rPr>
              <a:t>全局</a:t>
            </a:r>
            <a:r>
              <a:rPr lang="zh-CN" altLang="en-US" sz="2000" dirty="0">
                <a:solidFill>
                  <a:srgbClr val="0000CC"/>
                </a:solidFill>
                <a:effectLst>
                  <a:outerShdw blurRad="38100" dist="38100" dir="2700000" algn="tl">
                    <a:srgbClr val="C0C0C0"/>
                  </a:outerShdw>
                </a:effectLst>
              </a:rPr>
              <a:t>缺失率</a:t>
            </a:r>
            <a:r>
              <a:rPr lang="zh-CN" altLang="en-US" sz="2000" b="1" dirty="0">
                <a:latin typeface="宋体" panose="02010600030101010101" pitchFamily="2" charset="-122"/>
                <a:ea typeface="宋体" panose="02010600030101010101" pitchFamily="2" charset="-122"/>
              </a:rPr>
              <a:t>这个指标。它指出了在</a:t>
            </a:r>
            <a:r>
              <a:rPr lang="en-US" altLang="zh-CN" sz="2000" b="1" dirty="0">
                <a:latin typeface="宋体" panose="02010600030101010101" pitchFamily="2" charset="-122"/>
                <a:ea typeface="宋体" panose="02010600030101010101" pitchFamily="2" charset="-122"/>
              </a:rPr>
              <a:t>CPU</a:t>
            </a:r>
            <a:r>
              <a:rPr lang="zh-CN" altLang="en-US" sz="2000" b="1" dirty="0">
                <a:latin typeface="宋体" panose="02010600030101010101" pitchFamily="2" charset="-122"/>
                <a:ea typeface="宋体" panose="02010600030101010101" pitchFamily="2" charset="-122"/>
              </a:rPr>
              <a:t>发出的访存中，究竟有多大比例是穿过各级</a:t>
            </a:r>
            <a:r>
              <a:rPr lang="en-US" altLang="zh-CN" sz="2000" b="1" dirty="0">
                <a:latin typeface="宋体" panose="02010600030101010101" pitchFamily="2" charset="-122"/>
                <a:ea typeface="宋体" panose="02010600030101010101" pitchFamily="2" charset="-122"/>
              </a:rPr>
              <a:t>Cache</a:t>
            </a:r>
            <a:r>
              <a:rPr lang="zh-CN" altLang="en-US" sz="2000" b="1" dirty="0">
                <a:latin typeface="宋体" panose="02010600030101010101" pitchFamily="2" charset="-122"/>
                <a:ea typeface="宋体" panose="02010600030101010101" pitchFamily="2" charset="-122"/>
              </a:rPr>
              <a:t>，最终到达存储器的。</a:t>
            </a:r>
          </a:p>
          <a:p>
            <a:pPr marL="457200" indent="-457200">
              <a:buFont typeface="Wingdings" panose="05000000000000000000" pitchFamily="2" charset="2"/>
              <a:buChar char=""/>
            </a:pPr>
            <a:r>
              <a:rPr lang="zh-CN" altLang="en-US" dirty="0">
                <a:latin typeface="Times New Roman" panose="02020603050405020304" pitchFamily="18" charset="0"/>
              </a:rPr>
              <a:t>采用两级</a:t>
            </a:r>
            <a:r>
              <a:rPr lang="en-US" altLang="zh-CN" dirty="0">
                <a:latin typeface="Times New Roman" panose="02020603050405020304" pitchFamily="18" charset="0"/>
              </a:rPr>
              <a:t>Cache</a:t>
            </a:r>
            <a:r>
              <a:rPr lang="zh-CN" altLang="en-US" dirty="0">
                <a:latin typeface="Times New Roman" panose="02020603050405020304" pitchFamily="18" charset="0"/>
              </a:rPr>
              <a:t>时，每条指令的平均访存停顿时间：</a:t>
            </a:r>
          </a:p>
          <a:p>
            <a:pPr marL="1085850" lvl="1" indent="-457200">
              <a:buNone/>
            </a:pPr>
            <a:r>
              <a:rPr lang="zh-CN" altLang="en-US" sz="2000" b="1" dirty="0">
                <a:latin typeface="Times New Roman" panose="02020603050405020304" pitchFamily="18" charset="0"/>
                <a:ea typeface="宋体" panose="02010600030101010101" pitchFamily="2" charset="-122"/>
              </a:rPr>
              <a:t>每条指令的平均访存停顿时间</a:t>
            </a:r>
          </a:p>
          <a:p>
            <a:pPr marL="1085850" lvl="1" indent="-457200">
              <a:buNone/>
            </a:pPr>
            <a:r>
              <a:rPr lang="zh-CN" altLang="en-US" sz="2000" b="1" dirty="0">
                <a:latin typeface="Times New Roman" panose="02020603050405020304" pitchFamily="18" charset="0"/>
                <a:ea typeface="宋体" panose="02010600030101010101" pitchFamily="2" charset="-122"/>
              </a:rPr>
              <a:t>        ＝ 每条指令的平均</a:t>
            </a:r>
            <a:r>
              <a:rPr lang="zh-CN" altLang="en-US" sz="2000" dirty="0">
                <a:solidFill>
                  <a:srgbClr val="0000CC"/>
                </a:solidFill>
                <a:effectLst>
                  <a:outerShdw blurRad="38100" dist="38100" dir="2700000" algn="tl">
                    <a:srgbClr val="C0C0C0"/>
                  </a:outerShdw>
                </a:effectLst>
              </a:rPr>
              <a:t>缺失</a:t>
            </a:r>
            <a:r>
              <a:rPr lang="zh-CN" altLang="en-US" sz="2000" b="1" dirty="0">
                <a:latin typeface="Times New Roman" panose="02020603050405020304" pitchFamily="18" charset="0"/>
                <a:ea typeface="宋体" panose="02010600030101010101" pitchFamily="2" charset="-122"/>
              </a:rPr>
              <a:t>次数</a:t>
            </a:r>
            <a:r>
              <a:rPr lang="en-US" altLang="zh-CN" sz="2000" b="1" baseline="-25000" dirty="0">
                <a:latin typeface="Times New Roman" panose="02020603050405020304" pitchFamily="18" charset="0"/>
                <a:ea typeface="宋体" panose="02010600030101010101" pitchFamily="2" charset="-122"/>
              </a:rPr>
              <a:t>L1</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命中时间</a:t>
            </a:r>
            <a:r>
              <a:rPr lang="en-US" altLang="zh-CN" sz="2000" b="1" baseline="-25000" dirty="0">
                <a:latin typeface="Times New Roman" panose="02020603050405020304" pitchFamily="18" charset="0"/>
                <a:ea typeface="宋体" panose="02010600030101010101" pitchFamily="2" charset="-122"/>
              </a:rPr>
              <a:t>L2</a:t>
            </a:r>
            <a:r>
              <a:rPr lang="zh-CN" altLang="en-US" sz="2000" b="1" dirty="0">
                <a:latin typeface="Times New Roman" panose="02020603050405020304" pitchFamily="18" charset="0"/>
                <a:ea typeface="宋体" panose="02010600030101010101" pitchFamily="2" charset="-122"/>
              </a:rPr>
              <a:t>＋</a:t>
            </a:r>
          </a:p>
          <a:p>
            <a:pPr marL="1085850" lvl="1" indent="-457200">
              <a:buNone/>
            </a:pPr>
            <a:r>
              <a:rPr lang="zh-CN" altLang="en-US" sz="2000" b="1" dirty="0">
                <a:latin typeface="Times New Roman" panose="02020603050405020304" pitchFamily="18" charset="0"/>
                <a:ea typeface="宋体" panose="02010600030101010101" pitchFamily="2" charset="-122"/>
              </a:rPr>
              <a:t>             每条指令的平均</a:t>
            </a:r>
            <a:r>
              <a:rPr lang="zh-CN" altLang="en-US" sz="2000" dirty="0">
                <a:solidFill>
                  <a:srgbClr val="0000CC"/>
                </a:solidFill>
                <a:effectLst>
                  <a:outerShdw blurRad="38100" dist="38100" dir="2700000" algn="tl">
                    <a:srgbClr val="C0C0C0"/>
                  </a:outerShdw>
                </a:effectLst>
              </a:rPr>
              <a:t>缺失</a:t>
            </a:r>
            <a:r>
              <a:rPr lang="zh-CN" altLang="en-US" sz="2000" b="1" dirty="0">
                <a:latin typeface="Times New Roman" panose="02020603050405020304" pitchFamily="18" charset="0"/>
                <a:ea typeface="宋体" panose="02010600030101010101" pitchFamily="2" charset="-122"/>
              </a:rPr>
              <a:t>次数</a:t>
            </a:r>
            <a:r>
              <a:rPr lang="en-US" altLang="zh-CN" sz="2000" b="1" baseline="-25000" dirty="0">
                <a:latin typeface="Times New Roman" panose="02020603050405020304" pitchFamily="18" charset="0"/>
                <a:ea typeface="宋体" panose="02010600030101010101" pitchFamily="2" charset="-122"/>
              </a:rPr>
              <a:t>L2</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不命中开销</a:t>
            </a:r>
            <a:r>
              <a:rPr lang="en-US" altLang="zh-CN" sz="2000" b="1" baseline="-25000" dirty="0">
                <a:latin typeface="Times New Roman" panose="02020603050405020304" pitchFamily="18" charset="0"/>
                <a:ea typeface="宋体" panose="02010600030101010101" pitchFamily="2" charset="-122"/>
              </a:rPr>
              <a:t>L2</a:t>
            </a:r>
          </a:p>
          <a:p>
            <a:pPr marL="1085850" lvl="1" indent="-457200">
              <a:lnSpc>
                <a:spcPct val="140000"/>
              </a:lnSpc>
              <a:buNone/>
            </a:pP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504" y="416857"/>
            <a:ext cx="5860415" cy="359073"/>
          </a:xfrm>
          <a:prstGeom prst="rect">
            <a:avLst/>
          </a:prstGeom>
        </p:spPr>
        <p:txBody>
          <a:bodyPr vert="horz" wrap="square" lIns="0" tIns="0" rIns="0" bIns="0" rtlCol="0" anchor="ctr">
            <a:spAutoFit/>
          </a:bodyPr>
          <a:lstStyle/>
          <a:p>
            <a:pPr marL="12701">
              <a:lnSpc>
                <a:spcPts val="2835"/>
              </a:lnSpc>
            </a:pPr>
            <a:r>
              <a:rPr sz="2400" b="1" spc="-5" dirty="0" err="1">
                <a:solidFill>
                  <a:srgbClr val="C00000"/>
                </a:solidFill>
                <a:latin typeface="微软雅黑" panose="020B0503020204020204" pitchFamily="34" charset="-122"/>
                <a:ea typeface="微软雅黑" panose="020B0503020204020204" pitchFamily="34" charset="-122"/>
                <a:cs typeface="黑体"/>
              </a:rPr>
              <a:t>Cache的替换策略</a:t>
            </a:r>
            <a:r>
              <a:rPr sz="2400" b="1" spc="-5" dirty="0">
                <a:solidFill>
                  <a:srgbClr val="C00000"/>
                </a:solidFill>
                <a:latin typeface="微软雅黑" panose="020B0503020204020204" pitchFamily="34" charset="-122"/>
                <a:ea typeface="微软雅黑" panose="020B0503020204020204" pitchFamily="34" charset="-122"/>
                <a:cs typeface="黑体"/>
              </a:rPr>
              <a:t> </a:t>
            </a:r>
            <a:r>
              <a:rPr sz="2400" b="1" spc="-5" dirty="0">
                <a:solidFill>
                  <a:srgbClr val="C00000"/>
                </a:solidFill>
                <a:latin typeface="微软雅黑" panose="020B0503020204020204" pitchFamily="34" charset="-122"/>
                <a:ea typeface="微软雅黑" panose="020B0503020204020204" pitchFamily="34" charset="-122"/>
                <a:cs typeface="宋体"/>
              </a:rPr>
              <a:t>——</a:t>
            </a:r>
            <a:r>
              <a:rPr sz="2400" b="1" spc="15" dirty="0">
                <a:solidFill>
                  <a:srgbClr val="C00000"/>
                </a:solidFill>
                <a:latin typeface="微软雅黑" panose="020B0503020204020204" pitchFamily="34" charset="-122"/>
                <a:ea typeface="微软雅黑" panose="020B0503020204020204" pitchFamily="34" charset="-122"/>
                <a:cs typeface="宋体"/>
              </a:rPr>
              <a:t> </a:t>
            </a:r>
            <a:r>
              <a:rPr sz="2400" b="1" dirty="0">
                <a:solidFill>
                  <a:srgbClr val="C00000"/>
                </a:solidFill>
                <a:latin typeface="微软雅黑" panose="020B0503020204020204" pitchFamily="34" charset="-122"/>
                <a:ea typeface="微软雅黑" panose="020B0503020204020204" pitchFamily="34" charset="-122"/>
                <a:cs typeface="黑体"/>
              </a:rPr>
              <a:t>Cache块的替换</a:t>
            </a:r>
          </a:p>
        </p:txBody>
      </p:sp>
      <p:sp>
        <p:nvSpPr>
          <p:cNvPr id="3" name="object 3"/>
          <p:cNvSpPr txBox="1"/>
          <p:nvPr/>
        </p:nvSpPr>
        <p:spPr>
          <a:xfrm>
            <a:off x="2251355" y="1140840"/>
            <a:ext cx="7858759" cy="4146969"/>
          </a:xfrm>
          <a:prstGeom prst="rect">
            <a:avLst/>
          </a:prstGeom>
        </p:spPr>
        <p:txBody>
          <a:bodyPr vert="horz" wrap="square" lIns="0" tIns="0" rIns="0" bIns="0" rtlCol="0">
            <a:spAutoFit/>
          </a:bodyPr>
          <a:lstStyle/>
          <a:p>
            <a:pPr marL="297186" indent="-284486">
              <a:buClr>
                <a:srgbClr val="FF0000"/>
              </a:buClr>
              <a:buFont typeface="Wingdings"/>
              <a:buChar char=""/>
              <a:tabLst>
                <a:tab pos="297820" algn="l"/>
              </a:tabLst>
            </a:pPr>
            <a:r>
              <a:rPr sz="2400" b="1" dirty="0">
                <a:latin typeface="宋体"/>
                <a:cs typeface="宋体"/>
              </a:rPr>
              <a:t>替换块的选择范围</a:t>
            </a:r>
            <a:endParaRPr sz="2400" dirty="0">
              <a:latin typeface="宋体"/>
              <a:cs typeface="宋体"/>
            </a:endParaRPr>
          </a:p>
          <a:p>
            <a:pPr>
              <a:spcBef>
                <a:spcPts val="20"/>
              </a:spcBef>
            </a:pPr>
            <a:endParaRPr sz="2250" dirty="0">
              <a:latin typeface="Times New Roman"/>
              <a:cs typeface="Times New Roman"/>
            </a:endParaRPr>
          </a:p>
          <a:p>
            <a:pPr marL="487690"/>
            <a:r>
              <a:rPr sz="2000" dirty="0">
                <a:solidFill>
                  <a:srgbClr val="FB0028"/>
                </a:solidFill>
                <a:latin typeface="Wingdings"/>
                <a:cs typeface="Wingdings"/>
              </a:rPr>
              <a:t></a:t>
            </a:r>
            <a:r>
              <a:rPr sz="2000" b="1" dirty="0">
                <a:solidFill>
                  <a:schemeClr val="accent1"/>
                </a:solidFill>
                <a:latin typeface="宋体"/>
                <a:cs typeface="宋体"/>
              </a:rPr>
              <a:t>全相联</a:t>
            </a:r>
            <a:r>
              <a:rPr sz="2000" b="1" dirty="0">
                <a:solidFill>
                  <a:schemeClr val="accent1"/>
                </a:solidFill>
                <a:latin typeface="Arial"/>
                <a:cs typeface="Arial"/>
              </a:rPr>
              <a:t>Cache</a:t>
            </a:r>
            <a:r>
              <a:rPr sz="2000" b="1" dirty="0">
                <a:latin typeface="宋体"/>
                <a:cs typeface="宋体"/>
              </a:rPr>
              <a:t>：访问缺失时，被请求数据所在块可以进入</a:t>
            </a:r>
            <a:r>
              <a:rPr sz="2000" b="1" dirty="0">
                <a:latin typeface="Arial"/>
                <a:cs typeface="Arial"/>
              </a:rPr>
              <a:t>Cache</a:t>
            </a:r>
            <a:endParaRPr sz="2000" dirty="0">
              <a:latin typeface="Arial"/>
              <a:cs typeface="Arial"/>
            </a:endParaRPr>
          </a:p>
          <a:p>
            <a:pPr marL="681368">
              <a:spcBef>
                <a:spcPts val="1440"/>
              </a:spcBef>
            </a:pPr>
            <a:r>
              <a:rPr sz="2000" b="1" dirty="0">
                <a:latin typeface="宋体"/>
                <a:cs typeface="宋体"/>
              </a:rPr>
              <a:t>的任何位置，因此应在</a:t>
            </a:r>
            <a:r>
              <a:rPr sz="2000" b="1" dirty="0">
                <a:latin typeface="Arial"/>
                <a:cs typeface="Arial"/>
              </a:rPr>
              <a:t>Cache</a:t>
            </a:r>
            <a:r>
              <a:rPr sz="2000" b="1" dirty="0">
                <a:latin typeface="宋体"/>
                <a:cs typeface="宋体"/>
              </a:rPr>
              <a:t>中选择一个数据块进行替换；</a:t>
            </a:r>
            <a:endParaRPr sz="2000" dirty="0">
              <a:latin typeface="宋体"/>
              <a:cs typeface="宋体"/>
            </a:endParaRPr>
          </a:p>
          <a:p>
            <a:pPr>
              <a:spcBef>
                <a:spcPts val="40"/>
              </a:spcBef>
            </a:pPr>
            <a:endParaRPr sz="2050" dirty="0">
              <a:latin typeface="Times New Roman"/>
              <a:cs typeface="Times New Roman"/>
            </a:endParaRPr>
          </a:p>
          <a:p>
            <a:pPr marL="487690">
              <a:spcBef>
                <a:spcPts val="5"/>
              </a:spcBef>
            </a:pPr>
            <a:r>
              <a:rPr sz="2000" dirty="0">
                <a:solidFill>
                  <a:srgbClr val="FB0028"/>
                </a:solidFill>
                <a:latin typeface="Wingdings"/>
                <a:cs typeface="Wingdings"/>
              </a:rPr>
              <a:t></a:t>
            </a:r>
            <a:r>
              <a:rPr sz="2000" b="1" dirty="0">
                <a:solidFill>
                  <a:schemeClr val="accent1"/>
                </a:solidFill>
                <a:latin typeface="宋体"/>
                <a:cs typeface="宋体"/>
              </a:rPr>
              <a:t>直接映像</a:t>
            </a:r>
            <a:r>
              <a:rPr sz="2000" b="1" dirty="0">
                <a:solidFill>
                  <a:schemeClr val="accent1"/>
                </a:solidFill>
                <a:latin typeface="Arial"/>
                <a:cs typeface="Arial"/>
              </a:rPr>
              <a:t>Cache</a:t>
            </a:r>
            <a:r>
              <a:rPr sz="2000" b="1" dirty="0">
                <a:latin typeface="宋体"/>
                <a:cs typeface="宋体"/>
              </a:rPr>
              <a:t>：访问缺失时，被请求数据所在的块只能进入</a:t>
            </a:r>
            <a:endParaRPr sz="2000" dirty="0">
              <a:latin typeface="宋体"/>
              <a:cs typeface="宋体"/>
            </a:endParaRPr>
          </a:p>
          <a:p>
            <a:pPr marL="681368">
              <a:spcBef>
                <a:spcPts val="1440"/>
              </a:spcBef>
            </a:pPr>
            <a:r>
              <a:rPr sz="2000" b="1" dirty="0">
                <a:latin typeface="Arial"/>
                <a:cs typeface="Arial"/>
              </a:rPr>
              <a:t>Cache</a:t>
            </a:r>
            <a:r>
              <a:rPr sz="2000" b="1" dirty="0">
                <a:latin typeface="宋体"/>
                <a:cs typeface="宋体"/>
              </a:rPr>
              <a:t>的一个位置，占用该位置的数据块必须被替换掉；</a:t>
            </a:r>
            <a:endParaRPr sz="2000" dirty="0">
              <a:latin typeface="宋体"/>
              <a:cs typeface="宋体"/>
            </a:endParaRPr>
          </a:p>
          <a:p>
            <a:pPr marL="681368" marR="5716" indent="-193679" algn="just">
              <a:lnSpc>
                <a:spcPct val="160000"/>
              </a:lnSpc>
              <a:spcBef>
                <a:spcPts val="960"/>
              </a:spcBef>
            </a:pPr>
            <a:r>
              <a:rPr sz="2000" spc="-10" dirty="0">
                <a:solidFill>
                  <a:srgbClr val="FB0028"/>
                </a:solidFill>
                <a:latin typeface="Wingdings"/>
                <a:cs typeface="Wingdings"/>
              </a:rPr>
              <a:t></a:t>
            </a:r>
            <a:r>
              <a:rPr sz="2000" b="1" dirty="0">
                <a:solidFill>
                  <a:schemeClr val="accent1"/>
                </a:solidFill>
                <a:latin typeface="宋体"/>
                <a:cs typeface="宋体"/>
              </a:rPr>
              <a:t>组相联</a:t>
            </a:r>
            <a:r>
              <a:rPr sz="2000" b="1" dirty="0">
                <a:solidFill>
                  <a:schemeClr val="accent1"/>
                </a:solidFill>
                <a:latin typeface="Arial"/>
                <a:cs typeface="Arial"/>
              </a:rPr>
              <a:t>Cach</a:t>
            </a:r>
            <a:r>
              <a:rPr sz="2000" b="1" spc="5" dirty="0">
                <a:solidFill>
                  <a:schemeClr val="accent1"/>
                </a:solidFill>
                <a:latin typeface="Arial"/>
                <a:cs typeface="Arial"/>
              </a:rPr>
              <a:t>e</a:t>
            </a:r>
            <a:r>
              <a:rPr sz="2000" b="1" dirty="0">
                <a:latin typeface="宋体"/>
                <a:cs typeface="宋体"/>
              </a:rPr>
              <a:t>：访问缺失</a:t>
            </a:r>
            <a:r>
              <a:rPr sz="2000" b="1" spc="-5" dirty="0">
                <a:latin typeface="宋体"/>
                <a:cs typeface="宋体"/>
              </a:rPr>
              <a:t>时</a:t>
            </a:r>
            <a:r>
              <a:rPr sz="2000" b="1" dirty="0">
                <a:latin typeface="宋体"/>
                <a:cs typeface="宋体"/>
              </a:rPr>
              <a:t>，被请</a:t>
            </a:r>
            <a:r>
              <a:rPr sz="2000" b="1" spc="-5" dirty="0">
                <a:latin typeface="宋体"/>
                <a:cs typeface="宋体"/>
              </a:rPr>
              <a:t>求</a:t>
            </a:r>
            <a:r>
              <a:rPr sz="2000" b="1" dirty="0">
                <a:latin typeface="宋体"/>
                <a:cs typeface="宋体"/>
              </a:rPr>
              <a:t>数据</a:t>
            </a:r>
            <a:r>
              <a:rPr sz="2000" b="1" spc="-5" dirty="0">
                <a:latin typeface="宋体"/>
                <a:cs typeface="宋体"/>
              </a:rPr>
              <a:t>所</a:t>
            </a:r>
            <a:r>
              <a:rPr sz="2000" b="1" dirty="0">
                <a:latin typeface="宋体"/>
                <a:cs typeface="宋体"/>
              </a:rPr>
              <a:t>在块可</a:t>
            </a:r>
            <a:r>
              <a:rPr sz="2000" b="1" spc="-5" dirty="0">
                <a:latin typeface="宋体"/>
                <a:cs typeface="宋体"/>
              </a:rPr>
              <a:t>以</a:t>
            </a:r>
            <a:r>
              <a:rPr sz="2000" b="1" dirty="0">
                <a:latin typeface="宋体"/>
                <a:cs typeface="宋体"/>
              </a:rPr>
              <a:t>进</a:t>
            </a:r>
            <a:r>
              <a:rPr sz="2000" b="1" spc="35" dirty="0">
                <a:latin typeface="宋体"/>
                <a:cs typeface="宋体"/>
              </a:rPr>
              <a:t>入</a:t>
            </a:r>
            <a:r>
              <a:rPr sz="2000" b="1" spc="-10" dirty="0">
                <a:latin typeface="Arial"/>
                <a:cs typeface="Arial"/>
              </a:rPr>
              <a:t>C</a:t>
            </a:r>
            <a:r>
              <a:rPr sz="2000" b="1" dirty="0">
                <a:latin typeface="Arial"/>
                <a:cs typeface="Arial"/>
              </a:rPr>
              <a:t>ache</a:t>
            </a:r>
            <a:r>
              <a:rPr sz="2000" b="1" dirty="0">
                <a:latin typeface="宋体"/>
                <a:cs typeface="宋体"/>
              </a:rPr>
              <a:t>某一组的任何位置，因此应在</a:t>
            </a:r>
            <a:r>
              <a:rPr sz="2000" b="1" dirty="0">
                <a:latin typeface="Arial"/>
                <a:cs typeface="Arial"/>
              </a:rPr>
              <a:t>Ca</a:t>
            </a:r>
            <a:r>
              <a:rPr sz="2000" b="1" spc="-10" dirty="0">
                <a:latin typeface="Arial"/>
                <a:cs typeface="Arial"/>
              </a:rPr>
              <a:t>c</a:t>
            </a:r>
            <a:r>
              <a:rPr sz="2000" b="1" dirty="0">
                <a:latin typeface="Arial"/>
                <a:cs typeface="Arial"/>
              </a:rPr>
              <a:t>he</a:t>
            </a:r>
            <a:r>
              <a:rPr sz="2000" b="1" dirty="0">
                <a:latin typeface="宋体"/>
                <a:cs typeface="宋体"/>
              </a:rPr>
              <a:t>对应</a:t>
            </a:r>
            <a:r>
              <a:rPr sz="2000" b="1" spc="-5" dirty="0">
                <a:latin typeface="宋体"/>
                <a:cs typeface="宋体"/>
              </a:rPr>
              <a:t>组</a:t>
            </a:r>
            <a:r>
              <a:rPr sz="2000" b="1" dirty="0">
                <a:latin typeface="宋体"/>
                <a:cs typeface="宋体"/>
              </a:rPr>
              <a:t>内选择</a:t>
            </a:r>
            <a:r>
              <a:rPr sz="2000" b="1" spc="-5" dirty="0">
                <a:latin typeface="宋体"/>
                <a:cs typeface="宋体"/>
              </a:rPr>
              <a:t>一</a:t>
            </a:r>
            <a:r>
              <a:rPr sz="2000" b="1" dirty="0">
                <a:latin typeface="宋体"/>
                <a:cs typeface="宋体"/>
              </a:rPr>
              <a:t>个数</a:t>
            </a:r>
            <a:r>
              <a:rPr sz="2000" b="1" spc="-5" dirty="0">
                <a:latin typeface="宋体"/>
                <a:cs typeface="宋体"/>
              </a:rPr>
              <a:t>据</a:t>
            </a:r>
            <a:r>
              <a:rPr sz="2000" b="1" dirty="0">
                <a:latin typeface="宋体"/>
                <a:cs typeface="宋体"/>
              </a:rPr>
              <a:t>块</a:t>
            </a:r>
            <a:r>
              <a:rPr sz="2000" b="1" spc="-5" dirty="0">
                <a:latin typeface="宋体"/>
                <a:cs typeface="宋体"/>
              </a:rPr>
              <a:t>进</a:t>
            </a:r>
            <a:r>
              <a:rPr sz="2000" b="1" dirty="0">
                <a:latin typeface="宋体"/>
                <a:cs typeface="宋体"/>
              </a:rPr>
              <a:t>行替换。</a:t>
            </a:r>
            <a:endParaRPr sz="2000" dirty="0">
              <a:latin typeface="宋体"/>
              <a:cs typeface="宋体"/>
            </a:endParaRPr>
          </a:p>
        </p:txBody>
      </p:sp>
    </p:spTree>
    <p:extLst>
      <p:ext uri="{BB962C8B-B14F-4D97-AF65-F5344CB8AC3E}">
        <p14:creationId xmlns:p14="http://schemas.microsoft.com/office/powerpoint/2010/main" val="905281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descr="Rectangle: Click to edit Master text styles&#10;Second level&#10;Third level&#10;Fourth level&#10;Fifth level">
            <a:extLst>
              <a:ext uri="{FF2B5EF4-FFF2-40B4-BE49-F238E27FC236}">
                <a16:creationId xmlns:a16="http://schemas.microsoft.com/office/drawing/2014/main" id="{459B55BF-7EFD-4E40-B221-3194E7E63A67}"/>
              </a:ext>
            </a:extLst>
          </p:cNvPr>
          <p:cNvSpPr>
            <a:spLocks noGrp="1" noChangeArrowheads="1"/>
          </p:cNvSpPr>
          <p:nvPr>
            <p:ph idx="1"/>
          </p:nvPr>
        </p:nvSpPr>
        <p:spPr>
          <a:xfrm>
            <a:off x="1897064" y="1046163"/>
            <a:ext cx="8231187" cy="5522912"/>
          </a:xfrm>
        </p:spPr>
        <p:txBody>
          <a:bodyPr/>
          <a:lstStyle/>
          <a:p>
            <a:pPr marL="457200" indent="-457200">
              <a:lnSpc>
                <a:spcPct val="140000"/>
              </a:lnSpc>
              <a:buNone/>
            </a:pPr>
            <a:r>
              <a:rPr lang="zh-CN" altLang="en-US" sz="2000" b="1" dirty="0">
                <a:latin typeface="Times New Roman" panose="02020603050405020304" pitchFamily="18" charset="0"/>
                <a:ea typeface="宋体" panose="02010600030101010101" pitchFamily="2" charset="-122"/>
              </a:rPr>
              <a:t>例</a:t>
            </a:r>
            <a:r>
              <a:rPr lang="en-US" altLang="zh-CN" sz="2000" b="1" dirty="0">
                <a:latin typeface="Times New Roman" panose="02020603050405020304" pitchFamily="18" charset="0"/>
                <a:ea typeface="宋体" panose="02010600030101010101" pitchFamily="2" charset="-122"/>
              </a:rPr>
              <a:t> </a:t>
            </a:r>
            <a:r>
              <a:rPr lang="zh-CN" altLang="en-US" sz="2000" b="1" dirty="0">
                <a:solidFill>
                  <a:srgbClr val="000000"/>
                </a:solidFill>
                <a:latin typeface="Times New Roman" panose="02020603050405020304" pitchFamily="18" charset="0"/>
                <a:ea typeface="宋体" panose="02010600030101010101" pitchFamily="2" charset="-122"/>
              </a:rPr>
              <a:t>考虑某一两级</a:t>
            </a:r>
            <a:r>
              <a:rPr lang="en-US" altLang="zh-CN" sz="2000" b="1" dirty="0">
                <a:solidFill>
                  <a:srgbClr val="000000"/>
                </a:solidFill>
                <a:latin typeface="Times New Roman" panose="02020603050405020304" pitchFamily="18" charset="0"/>
                <a:ea typeface="宋体" panose="02010600030101010101" pitchFamily="2" charset="-122"/>
              </a:rPr>
              <a:t>Cache</a:t>
            </a:r>
            <a:r>
              <a:rPr lang="zh-CN" altLang="en-US" sz="2000" b="1" dirty="0">
                <a:solidFill>
                  <a:srgbClr val="000000"/>
                </a:solidFill>
                <a:latin typeface="Times New Roman" panose="02020603050405020304" pitchFamily="18" charset="0"/>
                <a:ea typeface="宋体" panose="02010600030101010101" pitchFamily="2" charset="-122"/>
              </a:rPr>
              <a:t>：第一级</a:t>
            </a:r>
            <a:r>
              <a:rPr lang="en-US" altLang="zh-CN" sz="2000" b="1" dirty="0">
                <a:solidFill>
                  <a:srgbClr val="000000"/>
                </a:solidFill>
                <a:latin typeface="Times New Roman" panose="02020603050405020304" pitchFamily="18" charset="0"/>
                <a:ea typeface="宋体" panose="02010600030101010101" pitchFamily="2" charset="-122"/>
              </a:rPr>
              <a:t>Cache</a:t>
            </a:r>
            <a:r>
              <a:rPr lang="zh-CN" altLang="en-US" sz="2000" b="1" dirty="0">
                <a:solidFill>
                  <a:srgbClr val="000000"/>
                </a:solidFill>
                <a:latin typeface="Times New Roman" panose="02020603050405020304" pitchFamily="18" charset="0"/>
                <a:ea typeface="宋体" panose="02010600030101010101" pitchFamily="2" charset="-122"/>
              </a:rPr>
              <a:t>为</a:t>
            </a:r>
            <a:r>
              <a:rPr lang="en-US" altLang="zh-CN" sz="2000" b="1" dirty="0">
                <a:solidFill>
                  <a:srgbClr val="9933FF"/>
                </a:solidFill>
                <a:latin typeface="Times New Roman" panose="02020603050405020304" pitchFamily="18" charset="0"/>
                <a:ea typeface="宋体" panose="02010600030101010101" pitchFamily="2" charset="-122"/>
              </a:rPr>
              <a:t>L1</a:t>
            </a:r>
            <a:r>
              <a:rPr lang="zh-CN" altLang="en-US" sz="2000" b="1" dirty="0">
                <a:solidFill>
                  <a:srgbClr val="000000"/>
                </a:solidFill>
                <a:latin typeface="Times New Roman" panose="02020603050405020304" pitchFamily="18" charset="0"/>
                <a:ea typeface="宋体" panose="02010600030101010101" pitchFamily="2" charset="-122"/>
              </a:rPr>
              <a:t>，第二级</a:t>
            </a:r>
            <a:r>
              <a:rPr lang="en-US" altLang="zh-CN" sz="2000" b="1" dirty="0">
                <a:solidFill>
                  <a:srgbClr val="000000"/>
                </a:solidFill>
                <a:latin typeface="Times New Roman" panose="02020603050405020304" pitchFamily="18" charset="0"/>
                <a:ea typeface="宋体" panose="02010600030101010101" pitchFamily="2" charset="-122"/>
              </a:rPr>
              <a:t>Cache</a:t>
            </a:r>
            <a:r>
              <a:rPr lang="zh-CN" altLang="en-US" sz="2000" b="1" dirty="0">
                <a:solidFill>
                  <a:srgbClr val="000000"/>
                </a:solidFill>
                <a:latin typeface="Times New Roman" panose="02020603050405020304" pitchFamily="18" charset="0"/>
                <a:ea typeface="宋体" panose="02010600030101010101" pitchFamily="2" charset="-122"/>
              </a:rPr>
              <a:t>为</a:t>
            </a:r>
            <a:r>
              <a:rPr lang="en-US" altLang="zh-CN" sz="2000" b="1" dirty="0">
                <a:solidFill>
                  <a:srgbClr val="9933FF"/>
                </a:solidFill>
                <a:latin typeface="Times New Roman" panose="02020603050405020304" pitchFamily="18" charset="0"/>
                <a:ea typeface="宋体" panose="02010600030101010101" pitchFamily="2" charset="-122"/>
              </a:rPr>
              <a:t>L2</a:t>
            </a:r>
            <a:r>
              <a:rPr lang="zh-CN" altLang="en-US" sz="2000" b="1" dirty="0">
                <a:solidFill>
                  <a:srgbClr val="000000"/>
                </a:solidFill>
                <a:latin typeface="Times New Roman" panose="02020603050405020304" pitchFamily="18" charset="0"/>
                <a:ea typeface="宋体" panose="02010600030101010101" pitchFamily="2" charset="-122"/>
              </a:rPr>
              <a:t>。 </a:t>
            </a:r>
          </a:p>
          <a:p>
            <a:pPr marL="457200" indent="-457200">
              <a:lnSpc>
                <a:spcPct val="110000"/>
              </a:lnSpc>
              <a:buNone/>
            </a:pPr>
            <a:r>
              <a:rPr lang="zh-CN" altLang="en-US" sz="2000" b="1" dirty="0">
                <a:solidFill>
                  <a:srgbClr val="000000"/>
                </a:solidFill>
                <a:latin typeface="Times New Roman" panose="02020603050405020304" pitchFamily="18" charset="0"/>
                <a:ea typeface="宋体" panose="02010600030101010101" pitchFamily="2" charset="-122"/>
              </a:rPr>
              <a:t>             （</a:t>
            </a:r>
            <a:r>
              <a:rPr lang="en-US" altLang="zh-CN" sz="2000" b="1" dirty="0">
                <a:solidFill>
                  <a:srgbClr val="000000"/>
                </a:solidFill>
                <a:latin typeface="Times New Roman" panose="02020603050405020304" pitchFamily="18" charset="0"/>
                <a:ea typeface="宋体" panose="02010600030101010101" pitchFamily="2" charset="-122"/>
              </a:rPr>
              <a:t>1</a:t>
            </a:r>
            <a:r>
              <a:rPr lang="zh-CN" altLang="en-US" sz="2000" b="1" dirty="0">
                <a:solidFill>
                  <a:srgbClr val="000000"/>
                </a:solidFill>
                <a:latin typeface="Times New Roman" panose="02020603050405020304" pitchFamily="18" charset="0"/>
                <a:ea typeface="宋体" panose="02010600030101010101" pitchFamily="2" charset="-122"/>
              </a:rPr>
              <a:t>）假设在</a:t>
            </a:r>
            <a:r>
              <a:rPr lang="en-US" altLang="zh-CN" sz="2000" b="1" dirty="0">
                <a:solidFill>
                  <a:srgbClr val="9933FF"/>
                </a:solidFill>
                <a:latin typeface="Times New Roman" panose="02020603050405020304" pitchFamily="18" charset="0"/>
                <a:ea typeface="宋体" panose="02010600030101010101" pitchFamily="2" charset="-122"/>
              </a:rPr>
              <a:t>1000</a:t>
            </a:r>
            <a:r>
              <a:rPr lang="zh-CN" altLang="en-US" sz="2000" b="1" dirty="0">
                <a:solidFill>
                  <a:srgbClr val="000000"/>
                </a:solidFill>
                <a:latin typeface="Times New Roman" panose="02020603050405020304" pitchFamily="18" charset="0"/>
                <a:ea typeface="宋体" panose="02010600030101010101" pitchFamily="2" charset="-122"/>
              </a:rPr>
              <a:t>次访存中，</a:t>
            </a:r>
            <a:r>
              <a:rPr lang="en-US" altLang="zh-CN" sz="2000" b="1" dirty="0">
                <a:solidFill>
                  <a:srgbClr val="000000"/>
                </a:solidFill>
                <a:latin typeface="Times New Roman" panose="02020603050405020304" pitchFamily="18" charset="0"/>
                <a:ea typeface="宋体" panose="02010600030101010101" pitchFamily="2" charset="-122"/>
              </a:rPr>
              <a:t>L1</a:t>
            </a:r>
            <a:r>
              <a:rPr lang="zh-CN" altLang="en-US" sz="2000" b="1" dirty="0">
                <a:solidFill>
                  <a:srgbClr val="000000"/>
                </a:solidFill>
                <a:latin typeface="Times New Roman" panose="02020603050405020304" pitchFamily="18" charset="0"/>
                <a:ea typeface="宋体" panose="02010600030101010101" pitchFamily="2" charset="-122"/>
              </a:rPr>
              <a:t>的不命中是</a:t>
            </a:r>
            <a:r>
              <a:rPr lang="en-US" altLang="zh-CN" sz="2000" b="1" dirty="0">
                <a:solidFill>
                  <a:srgbClr val="9933FF"/>
                </a:solidFill>
                <a:latin typeface="Times New Roman" panose="02020603050405020304" pitchFamily="18" charset="0"/>
                <a:ea typeface="宋体" panose="02010600030101010101" pitchFamily="2" charset="-122"/>
              </a:rPr>
              <a:t>40</a:t>
            </a:r>
            <a:r>
              <a:rPr lang="zh-CN" altLang="en-US" sz="2000" b="1" dirty="0">
                <a:solidFill>
                  <a:srgbClr val="000000"/>
                </a:solidFill>
                <a:latin typeface="Times New Roman" panose="02020603050405020304" pitchFamily="18" charset="0"/>
                <a:ea typeface="宋体" panose="02010600030101010101" pitchFamily="2" charset="-122"/>
              </a:rPr>
              <a:t>次，</a:t>
            </a:r>
            <a:r>
              <a:rPr lang="en-US" altLang="zh-CN" sz="2000" b="1" dirty="0">
                <a:solidFill>
                  <a:srgbClr val="000000"/>
                </a:solidFill>
                <a:latin typeface="Times New Roman" panose="02020603050405020304" pitchFamily="18" charset="0"/>
                <a:ea typeface="宋体" panose="02010600030101010101" pitchFamily="2" charset="-122"/>
              </a:rPr>
              <a:t>L2</a:t>
            </a:r>
            <a:r>
              <a:rPr lang="zh-CN" altLang="en-US" sz="2000" b="1" dirty="0">
                <a:solidFill>
                  <a:srgbClr val="000000"/>
                </a:solidFill>
                <a:latin typeface="Times New Roman" panose="02020603050405020304" pitchFamily="18" charset="0"/>
                <a:ea typeface="宋体" panose="02010600030101010101" pitchFamily="2" charset="-122"/>
              </a:rPr>
              <a:t>的不命中是</a:t>
            </a:r>
            <a:r>
              <a:rPr lang="en-US" altLang="zh-CN" sz="2000" b="1" dirty="0">
                <a:solidFill>
                  <a:srgbClr val="9933FF"/>
                </a:solidFill>
                <a:latin typeface="Times New Roman" panose="02020603050405020304" pitchFamily="18" charset="0"/>
                <a:ea typeface="宋体" panose="02010600030101010101" pitchFamily="2" charset="-122"/>
              </a:rPr>
              <a:t>20</a:t>
            </a:r>
            <a:r>
              <a:rPr lang="zh-CN" altLang="en-US" sz="2000" b="1" dirty="0">
                <a:solidFill>
                  <a:srgbClr val="000000"/>
                </a:solidFill>
                <a:latin typeface="Times New Roman" panose="02020603050405020304" pitchFamily="18" charset="0"/>
                <a:ea typeface="宋体" panose="02010600030101010101" pitchFamily="2" charset="-122"/>
              </a:rPr>
              <a:t>次。求各种局部缺失率和全局缺失率。</a:t>
            </a:r>
          </a:p>
          <a:p>
            <a:pPr marL="457200" indent="-457200">
              <a:lnSpc>
                <a:spcPct val="110000"/>
              </a:lnSpc>
              <a:buNone/>
            </a:pPr>
            <a:r>
              <a:rPr lang="zh-CN" altLang="en-US" sz="2000" b="1" dirty="0">
                <a:solidFill>
                  <a:srgbClr val="000000"/>
                </a:solidFill>
                <a:latin typeface="Times New Roman" panose="02020603050405020304" pitchFamily="18" charset="0"/>
                <a:ea typeface="宋体" panose="02010600030101010101" pitchFamily="2" charset="-122"/>
              </a:rPr>
              <a:t>             （</a:t>
            </a:r>
            <a:r>
              <a:rPr lang="en-US" altLang="zh-CN" sz="2000" b="1" dirty="0">
                <a:solidFill>
                  <a:srgbClr val="000000"/>
                </a:solidFill>
                <a:latin typeface="Times New Roman" panose="02020603050405020304" pitchFamily="18" charset="0"/>
                <a:ea typeface="宋体" panose="02010600030101010101" pitchFamily="2" charset="-122"/>
              </a:rPr>
              <a:t>2</a:t>
            </a:r>
            <a:r>
              <a:rPr lang="zh-CN" altLang="en-US" sz="2000" b="1" dirty="0">
                <a:solidFill>
                  <a:srgbClr val="000000"/>
                </a:solidFill>
                <a:latin typeface="Times New Roman" panose="02020603050405020304" pitchFamily="18" charset="0"/>
                <a:ea typeface="宋体" panose="02010600030101010101" pitchFamily="2" charset="-122"/>
              </a:rPr>
              <a:t>）假设</a:t>
            </a:r>
            <a:r>
              <a:rPr lang="en-US" altLang="zh-CN" sz="2000" b="1" dirty="0">
                <a:solidFill>
                  <a:srgbClr val="000000"/>
                </a:solidFill>
                <a:latin typeface="Times New Roman" panose="02020603050405020304" pitchFamily="18" charset="0"/>
                <a:ea typeface="宋体" panose="02010600030101010101" pitchFamily="2" charset="-122"/>
              </a:rPr>
              <a:t>L2</a:t>
            </a:r>
            <a:r>
              <a:rPr lang="zh-CN" altLang="en-US" sz="2000" b="1" dirty="0">
                <a:solidFill>
                  <a:srgbClr val="000000"/>
                </a:solidFill>
                <a:latin typeface="Times New Roman" panose="02020603050405020304" pitchFamily="18" charset="0"/>
                <a:ea typeface="宋体" panose="02010600030101010101" pitchFamily="2" charset="-122"/>
              </a:rPr>
              <a:t>的命中时间是</a:t>
            </a:r>
            <a:r>
              <a:rPr lang="en-US" altLang="zh-CN" sz="2000" b="1" dirty="0">
                <a:solidFill>
                  <a:srgbClr val="9933FF"/>
                </a:solidFill>
                <a:latin typeface="Times New Roman" panose="02020603050405020304" pitchFamily="18" charset="0"/>
                <a:ea typeface="宋体" panose="02010600030101010101" pitchFamily="2" charset="-122"/>
              </a:rPr>
              <a:t>10</a:t>
            </a:r>
            <a:r>
              <a:rPr lang="zh-CN" altLang="en-US" sz="2000" b="1" dirty="0">
                <a:solidFill>
                  <a:srgbClr val="000000"/>
                </a:solidFill>
                <a:latin typeface="Times New Roman" panose="02020603050405020304" pitchFamily="18" charset="0"/>
                <a:ea typeface="宋体" panose="02010600030101010101" pitchFamily="2" charset="-122"/>
              </a:rPr>
              <a:t>个时钟周期，</a:t>
            </a:r>
            <a:r>
              <a:rPr lang="en-US" altLang="zh-CN" sz="2000" b="1" dirty="0">
                <a:solidFill>
                  <a:srgbClr val="000000"/>
                </a:solidFill>
                <a:latin typeface="Times New Roman" panose="02020603050405020304" pitchFamily="18" charset="0"/>
                <a:ea typeface="宋体" panose="02010600030101010101" pitchFamily="2" charset="-122"/>
              </a:rPr>
              <a:t>L2</a:t>
            </a:r>
            <a:r>
              <a:rPr lang="zh-CN" altLang="en-US" sz="2000" b="1" dirty="0">
                <a:solidFill>
                  <a:srgbClr val="000000"/>
                </a:solidFill>
                <a:latin typeface="Times New Roman" panose="02020603050405020304" pitchFamily="18" charset="0"/>
                <a:ea typeface="宋体" panose="02010600030101010101" pitchFamily="2" charset="-122"/>
              </a:rPr>
              <a:t>的不命中开销是</a:t>
            </a:r>
            <a:r>
              <a:rPr lang="en-US" altLang="zh-CN" sz="2000" b="1" dirty="0">
                <a:solidFill>
                  <a:srgbClr val="9933FF"/>
                </a:solidFill>
                <a:latin typeface="Times New Roman" panose="02020603050405020304" pitchFamily="18" charset="0"/>
                <a:ea typeface="宋体" panose="02010600030101010101" pitchFamily="2" charset="-122"/>
              </a:rPr>
              <a:t>100</a:t>
            </a:r>
            <a:r>
              <a:rPr lang="zh-CN" altLang="en-US" sz="2000" b="1" dirty="0">
                <a:solidFill>
                  <a:srgbClr val="000000"/>
                </a:solidFill>
                <a:latin typeface="Times New Roman" panose="02020603050405020304" pitchFamily="18" charset="0"/>
                <a:ea typeface="宋体" panose="02010600030101010101" pitchFamily="2" charset="-122"/>
              </a:rPr>
              <a:t>时钟周期，</a:t>
            </a:r>
            <a:r>
              <a:rPr lang="en-US" altLang="zh-CN" sz="2000" b="1" dirty="0">
                <a:solidFill>
                  <a:srgbClr val="000000"/>
                </a:solidFill>
                <a:latin typeface="Times New Roman" panose="02020603050405020304" pitchFamily="18" charset="0"/>
                <a:ea typeface="宋体" panose="02010600030101010101" pitchFamily="2" charset="-122"/>
              </a:rPr>
              <a:t>L1</a:t>
            </a:r>
            <a:r>
              <a:rPr lang="zh-CN" altLang="en-US" sz="2000" b="1" dirty="0">
                <a:solidFill>
                  <a:srgbClr val="000000"/>
                </a:solidFill>
                <a:latin typeface="Times New Roman" panose="02020603050405020304" pitchFamily="18" charset="0"/>
                <a:ea typeface="宋体" panose="02010600030101010101" pitchFamily="2" charset="-122"/>
              </a:rPr>
              <a:t>的命中时间是</a:t>
            </a:r>
            <a:r>
              <a:rPr lang="en-US" altLang="zh-CN" sz="2000" b="1" dirty="0">
                <a:solidFill>
                  <a:srgbClr val="9933FF"/>
                </a:solidFill>
                <a:latin typeface="Times New Roman" panose="02020603050405020304" pitchFamily="18" charset="0"/>
                <a:ea typeface="宋体" panose="02010600030101010101" pitchFamily="2" charset="-122"/>
              </a:rPr>
              <a:t>1</a:t>
            </a:r>
            <a:r>
              <a:rPr lang="zh-CN" altLang="en-US" sz="2000" b="1" dirty="0">
                <a:solidFill>
                  <a:srgbClr val="000000"/>
                </a:solidFill>
                <a:latin typeface="Times New Roman" panose="02020603050405020304" pitchFamily="18" charset="0"/>
                <a:ea typeface="宋体" panose="02010600030101010101" pitchFamily="2" charset="-122"/>
              </a:rPr>
              <a:t>个时钟周期，平均每条指令访存</a:t>
            </a:r>
            <a:r>
              <a:rPr lang="en-US" altLang="zh-CN" sz="2000" b="1" dirty="0">
                <a:solidFill>
                  <a:srgbClr val="9933FF"/>
                </a:solidFill>
                <a:latin typeface="Times New Roman" panose="02020603050405020304" pitchFamily="18" charset="0"/>
                <a:ea typeface="宋体" panose="02010600030101010101" pitchFamily="2" charset="-122"/>
              </a:rPr>
              <a:t>1.5</a:t>
            </a:r>
            <a:r>
              <a:rPr lang="zh-CN" altLang="en-US" sz="2000" b="1" dirty="0">
                <a:solidFill>
                  <a:srgbClr val="000000"/>
                </a:solidFill>
                <a:latin typeface="Times New Roman" panose="02020603050405020304" pitchFamily="18" charset="0"/>
                <a:ea typeface="宋体" panose="02010600030101010101" pitchFamily="2" charset="-122"/>
              </a:rPr>
              <a:t>次，不考虑写操作的影响。问：平均访存时间是多少？每条指令的平均停顿时间是多少个时钟周期？</a:t>
            </a:r>
            <a:r>
              <a:rPr lang="zh-CN" altLang="en-US" sz="1800" b="1" dirty="0">
                <a:latin typeface="宋体" panose="02010600030101010101" pitchFamily="2" charset="-122"/>
                <a:ea typeface="宋体" panose="02010600030101010101" pitchFamily="2" charset="-122"/>
              </a:rPr>
              <a:t>   </a:t>
            </a:r>
          </a:p>
          <a:p>
            <a:pPr marL="457200" indent="-457200">
              <a:lnSpc>
                <a:spcPct val="110000"/>
              </a:lnSpc>
              <a:buNone/>
            </a:pPr>
            <a:r>
              <a:rPr lang="zh-CN" altLang="en-US" sz="18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解 </a:t>
            </a:r>
            <a:r>
              <a:rPr lang="en-US" altLang="zh-CN" sz="2000" b="1" dirty="0">
                <a:latin typeface="宋体" panose="02010600030101010101" pitchFamily="2" charset="-122"/>
                <a:ea typeface="宋体" panose="02010600030101010101" pitchFamily="2" charset="-122"/>
              </a:rPr>
              <a:t>(1)</a:t>
            </a:r>
            <a:r>
              <a:rPr lang="en-US" altLang="zh-CN" sz="2000" b="1" dirty="0">
                <a:solidFill>
                  <a:srgbClr val="000000"/>
                </a:solidFill>
                <a:latin typeface="宋体" panose="02010600030101010101" pitchFamily="2" charset="-122"/>
                <a:ea typeface="宋体" panose="02010600030101010101" pitchFamily="2" charset="-122"/>
              </a:rPr>
              <a:t> </a:t>
            </a:r>
          </a:p>
          <a:p>
            <a:pPr marL="457200" indent="-457200">
              <a:lnSpc>
                <a:spcPct val="140000"/>
              </a:lnSpc>
              <a:buNone/>
            </a:pPr>
            <a:r>
              <a:rPr lang="en-US" altLang="zh-CN" sz="2000" b="1" dirty="0">
                <a:solidFill>
                  <a:srgbClr val="000000"/>
                </a:solidFill>
                <a:latin typeface="宋体" panose="02010600030101010101" pitchFamily="2" charset="-122"/>
                <a:ea typeface="宋体" panose="02010600030101010101" pitchFamily="2" charset="-122"/>
              </a:rPr>
              <a:t>       </a:t>
            </a:r>
            <a:r>
              <a:rPr lang="zh-CN" altLang="en-US" sz="2000" b="1" dirty="0">
                <a:solidFill>
                  <a:srgbClr val="000000"/>
                </a:solidFill>
                <a:latin typeface="宋体" panose="02010600030101010101" pitchFamily="2" charset="-122"/>
                <a:ea typeface="宋体" panose="02010600030101010101" pitchFamily="2" charset="-122"/>
              </a:rPr>
              <a:t>第一级</a:t>
            </a:r>
            <a:r>
              <a:rPr lang="en-US" altLang="zh-CN" sz="2000" b="1" dirty="0">
                <a:solidFill>
                  <a:srgbClr val="000000"/>
                </a:solidFill>
                <a:latin typeface="宋体" panose="02010600030101010101" pitchFamily="2" charset="-122"/>
                <a:ea typeface="宋体" panose="02010600030101010101" pitchFamily="2" charset="-122"/>
              </a:rPr>
              <a:t>Cache</a:t>
            </a:r>
            <a:r>
              <a:rPr lang="zh-CN" altLang="en-US" sz="2000" b="1" dirty="0">
                <a:solidFill>
                  <a:srgbClr val="000000"/>
                </a:solidFill>
                <a:latin typeface="宋体" panose="02010600030101010101" pitchFamily="2" charset="-122"/>
                <a:ea typeface="宋体" panose="02010600030101010101" pitchFamily="2" charset="-122"/>
              </a:rPr>
              <a:t>的</a:t>
            </a:r>
            <a:r>
              <a:rPr lang="zh-CN" altLang="en-US" sz="2000" b="1" dirty="0">
                <a:solidFill>
                  <a:srgbClr val="000000"/>
                </a:solidFill>
                <a:latin typeface="Times New Roman" panose="02020603050405020304" pitchFamily="18" charset="0"/>
                <a:ea typeface="宋体" panose="02010600030101010101" pitchFamily="2" charset="-122"/>
              </a:rPr>
              <a:t>缺失率</a:t>
            </a:r>
            <a:r>
              <a:rPr lang="zh-CN" altLang="en-US" sz="2000" b="1" dirty="0">
                <a:solidFill>
                  <a:srgbClr val="000000"/>
                </a:solidFill>
                <a:latin typeface="宋体" panose="02010600030101010101" pitchFamily="2" charset="-122"/>
                <a:ea typeface="宋体" panose="02010600030101010101" pitchFamily="2" charset="-122"/>
              </a:rPr>
              <a:t>（全局和局部）是</a:t>
            </a:r>
            <a:r>
              <a:rPr lang="en-US" altLang="zh-CN" sz="2000" b="1" dirty="0">
                <a:solidFill>
                  <a:srgbClr val="9933FF"/>
                </a:solidFill>
                <a:latin typeface="宋体" panose="02010600030101010101" pitchFamily="2" charset="-122"/>
                <a:ea typeface="宋体" panose="02010600030101010101" pitchFamily="2" charset="-122"/>
              </a:rPr>
              <a:t>40/1000</a:t>
            </a:r>
            <a:r>
              <a:rPr lang="zh-CN" altLang="en-US" sz="2000" b="1" dirty="0">
                <a:solidFill>
                  <a:srgbClr val="000000"/>
                </a:solidFill>
                <a:latin typeface="宋体" panose="02010600030101010101" pitchFamily="2" charset="-122"/>
                <a:ea typeface="宋体" panose="02010600030101010101" pitchFamily="2" charset="-122"/>
              </a:rPr>
              <a:t>，即</a:t>
            </a:r>
            <a:r>
              <a:rPr lang="en-US" altLang="zh-CN" sz="2000" b="1" dirty="0">
                <a:solidFill>
                  <a:srgbClr val="9933FF"/>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a:t>
            </a:r>
          </a:p>
          <a:p>
            <a:pPr marL="457200" indent="-457200">
              <a:lnSpc>
                <a:spcPct val="140000"/>
              </a:lnSpc>
              <a:buNone/>
            </a:pPr>
            <a:r>
              <a:rPr lang="zh-CN" altLang="en-US" sz="2000" b="1" dirty="0">
                <a:solidFill>
                  <a:srgbClr val="000000"/>
                </a:solidFill>
                <a:latin typeface="宋体" panose="02010600030101010101" pitchFamily="2" charset="-122"/>
                <a:ea typeface="宋体" panose="02010600030101010101" pitchFamily="2" charset="-122"/>
              </a:rPr>
              <a:t>       第二级</a:t>
            </a:r>
            <a:r>
              <a:rPr lang="en-US" altLang="zh-CN" sz="2000" b="1" dirty="0">
                <a:solidFill>
                  <a:srgbClr val="000000"/>
                </a:solidFill>
                <a:latin typeface="宋体" panose="02010600030101010101" pitchFamily="2" charset="-122"/>
                <a:ea typeface="宋体" panose="02010600030101010101" pitchFamily="2" charset="-122"/>
              </a:rPr>
              <a:t>Cache</a:t>
            </a:r>
            <a:r>
              <a:rPr lang="zh-CN" altLang="en-US" sz="2000" b="1" dirty="0">
                <a:solidFill>
                  <a:srgbClr val="000000"/>
                </a:solidFill>
                <a:latin typeface="宋体" panose="02010600030101010101" pitchFamily="2" charset="-122"/>
                <a:ea typeface="宋体" panose="02010600030101010101" pitchFamily="2" charset="-122"/>
              </a:rPr>
              <a:t>的局部</a:t>
            </a:r>
            <a:r>
              <a:rPr lang="zh-CN" altLang="en-US" sz="2000" b="1" dirty="0">
                <a:solidFill>
                  <a:srgbClr val="000000"/>
                </a:solidFill>
                <a:latin typeface="Times New Roman" panose="02020603050405020304" pitchFamily="18" charset="0"/>
                <a:ea typeface="宋体" panose="02010600030101010101" pitchFamily="2" charset="-122"/>
              </a:rPr>
              <a:t>缺失率</a:t>
            </a:r>
            <a:r>
              <a:rPr lang="zh-CN" altLang="en-US" sz="2000" b="1" dirty="0">
                <a:solidFill>
                  <a:srgbClr val="000000"/>
                </a:solidFill>
                <a:latin typeface="宋体" panose="02010600030101010101" pitchFamily="2" charset="-122"/>
                <a:ea typeface="宋体" panose="02010600030101010101" pitchFamily="2" charset="-122"/>
              </a:rPr>
              <a:t>是</a:t>
            </a:r>
            <a:r>
              <a:rPr lang="en-US" altLang="zh-CN" sz="2000" b="1" dirty="0">
                <a:solidFill>
                  <a:srgbClr val="9933FF"/>
                </a:solidFill>
                <a:latin typeface="宋体" panose="02010600030101010101" pitchFamily="2" charset="-122"/>
                <a:ea typeface="宋体" panose="02010600030101010101" pitchFamily="2" charset="-122"/>
              </a:rPr>
              <a:t>20/40</a:t>
            </a:r>
            <a:r>
              <a:rPr lang="zh-CN" altLang="en-US" sz="2000" b="1" dirty="0">
                <a:solidFill>
                  <a:srgbClr val="000000"/>
                </a:solidFill>
                <a:latin typeface="宋体" panose="02010600030101010101" pitchFamily="2" charset="-122"/>
                <a:ea typeface="宋体" panose="02010600030101010101" pitchFamily="2" charset="-122"/>
              </a:rPr>
              <a:t>，即</a:t>
            </a:r>
            <a:r>
              <a:rPr lang="en-US" altLang="zh-CN" sz="2000" b="1" dirty="0">
                <a:solidFill>
                  <a:srgbClr val="9933FF"/>
                </a:solidFill>
                <a:latin typeface="宋体" panose="02010600030101010101" pitchFamily="2" charset="-122"/>
                <a:ea typeface="宋体" panose="02010600030101010101" pitchFamily="2" charset="-122"/>
              </a:rPr>
              <a:t>50%</a:t>
            </a:r>
            <a:r>
              <a:rPr lang="zh-CN" altLang="en-US" sz="2000" b="1" dirty="0">
                <a:solidFill>
                  <a:srgbClr val="000000"/>
                </a:solidFill>
                <a:latin typeface="宋体" panose="02010600030101010101" pitchFamily="2" charset="-122"/>
                <a:ea typeface="宋体" panose="02010600030101010101" pitchFamily="2" charset="-122"/>
              </a:rPr>
              <a:t>；</a:t>
            </a:r>
          </a:p>
          <a:p>
            <a:pPr marL="457200" indent="-457200">
              <a:lnSpc>
                <a:spcPct val="110000"/>
              </a:lnSpc>
              <a:buNone/>
            </a:pPr>
            <a:r>
              <a:rPr lang="zh-CN" altLang="en-US" sz="2000" b="1" dirty="0">
                <a:solidFill>
                  <a:srgbClr val="000000"/>
                </a:solidFill>
                <a:latin typeface="宋体" panose="02010600030101010101" pitchFamily="2" charset="-122"/>
                <a:ea typeface="宋体" panose="02010600030101010101" pitchFamily="2" charset="-122"/>
              </a:rPr>
              <a:t>       第二级</a:t>
            </a:r>
            <a:r>
              <a:rPr lang="en-US" altLang="zh-CN" sz="2000" b="1" dirty="0">
                <a:solidFill>
                  <a:srgbClr val="000000"/>
                </a:solidFill>
                <a:latin typeface="宋体" panose="02010600030101010101" pitchFamily="2" charset="-122"/>
                <a:ea typeface="宋体" panose="02010600030101010101" pitchFamily="2" charset="-122"/>
              </a:rPr>
              <a:t>Cache</a:t>
            </a:r>
            <a:r>
              <a:rPr lang="zh-CN" altLang="en-US" sz="2000" b="1" dirty="0">
                <a:solidFill>
                  <a:srgbClr val="000000"/>
                </a:solidFill>
                <a:latin typeface="宋体" panose="02010600030101010101" pitchFamily="2" charset="-122"/>
                <a:ea typeface="宋体" panose="02010600030101010101" pitchFamily="2" charset="-122"/>
              </a:rPr>
              <a:t>的全局</a:t>
            </a:r>
            <a:r>
              <a:rPr lang="zh-CN" altLang="en-US" sz="2000" b="1" dirty="0">
                <a:solidFill>
                  <a:srgbClr val="000000"/>
                </a:solidFill>
                <a:latin typeface="Times New Roman" panose="02020603050405020304" pitchFamily="18" charset="0"/>
                <a:ea typeface="宋体" panose="02010600030101010101" pitchFamily="2" charset="-122"/>
              </a:rPr>
              <a:t>缺失率</a:t>
            </a:r>
            <a:r>
              <a:rPr lang="zh-CN" altLang="en-US" sz="2000" b="1" dirty="0">
                <a:solidFill>
                  <a:srgbClr val="000000"/>
                </a:solidFill>
                <a:latin typeface="宋体" panose="02010600030101010101" pitchFamily="2" charset="-122"/>
                <a:ea typeface="宋体" panose="02010600030101010101" pitchFamily="2" charset="-122"/>
              </a:rPr>
              <a:t>是</a:t>
            </a:r>
            <a:r>
              <a:rPr lang="en-US" altLang="zh-CN" sz="2000" b="1" dirty="0">
                <a:solidFill>
                  <a:srgbClr val="9933FF"/>
                </a:solidFill>
                <a:latin typeface="宋体" panose="02010600030101010101" pitchFamily="2" charset="-122"/>
                <a:ea typeface="宋体" panose="02010600030101010101" pitchFamily="2" charset="-122"/>
              </a:rPr>
              <a:t>20/1000</a:t>
            </a:r>
            <a:r>
              <a:rPr lang="zh-CN" altLang="en-US" sz="2000" b="1" dirty="0">
                <a:solidFill>
                  <a:srgbClr val="000000"/>
                </a:solidFill>
                <a:latin typeface="宋体" panose="02010600030101010101" pitchFamily="2" charset="-122"/>
                <a:ea typeface="宋体" panose="02010600030101010101" pitchFamily="2" charset="-122"/>
              </a:rPr>
              <a:t>，即</a:t>
            </a:r>
            <a:r>
              <a:rPr lang="en-US" altLang="zh-CN" sz="2000" b="1" dirty="0">
                <a:solidFill>
                  <a:srgbClr val="9933FF"/>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descr="Rectangle: Click to edit Master text styles&#10;Second level&#10;Third level&#10;Fourth level&#10;Fifth level">
            <a:extLst>
              <a:ext uri="{FF2B5EF4-FFF2-40B4-BE49-F238E27FC236}">
                <a16:creationId xmlns:a16="http://schemas.microsoft.com/office/drawing/2014/main" id="{61EA5B12-6837-430B-9122-A3DFE91E0E35}"/>
              </a:ext>
            </a:extLst>
          </p:cNvPr>
          <p:cNvSpPr>
            <a:spLocks noGrp="1" noChangeArrowheads="1"/>
          </p:cNvSpPr>
          <p:nvPr>
            <p:ph idx="1"/>
          </p:nvPr>
        </p:nvSpPr>
        <p:spPr>
          <a:xfrm>
            <a:off x="2043114" y="1054101"/>
            <a:ext cx="7939087" cy="4606925"/>
          </a:xfrm>
        </p:spPr>
        <p:txBody>
          <a:bodyPr/>
          <a:lstStyle/>
          <a:p>
            <a:pPr marL="457200" indent="-457200">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）平均访存时间＝命中时间</a:t>
            </a:r>
            <a:r>
              <a:rPr lang="en-US" altLang="zh-CN" sz="2000" b="1" baseline="-25000" dirty="0">
                <a:latin typeface="Times New Roman" panose="02020603050405020304" pitchFamily="18" charset="0"/>
                <a:ea typeface="宋体" panose="02010600030101010101" pitchFamily="2" charset="-122"/>
              </a:rPr>
              <a:t>L1</a:t>
            </a:r>
            <a:r>
              <a:rPr lang="zh-CN" altLang="en-US" sz="2000" b="1" dirty="0">
                <a:latin typeface="Times New Roman" panose="02020603050405020304" pitchFamily="18" charset="0"/>
                <a:ea typeface="宋体" panose="02010600030101010101" pitchFamily="2" charset="-122"/>
              </a:rPr>
              <a:t>＋缺失率</a:t>
            </a:r>
            <a:r>
              <a:rPr lang="en-US" altLang="zh-CN" sz="2000" b="1" baseline="-25000" dirty="0">
                <a:latin typeface="Times New Roman" panose="02020603050405020304" pitchFamily="18" charset="0"/>
                <a:ea typeface="宋体" panose="02010600030101010101" pitchFamily="2" charset="-122"/>
              </a:rPr>
              <a:t>L1</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（命中时间</a:t>
            </a:r>
            <a:r>
              <a:rPr lang="en-US" altLang="zh-CN" sz="2000" b="1" baseline="-25000" dirty="0">
                <a:latin typeface="Times New Roman" panose="02020603050405020304" pitchFamily="18" charset="0"/>
                <a:ea typeface="宋体" panose="02010600030101010101" pitchFamily="2" charset="-122"/>
              </a:rPr>
              <a:t>L2</a:t>
            </a:r>
            <a:r>
              <a:rPr lang="zh-CN" altLang="en-US" sz="2000" b="1" dirty="0">
                <a:latin typeface="Times New Roman" panose="02020603050405020304" pitchFamily="18" charset="0"/>
                <a:ea typeface="宋体" panose="02010600030101010101" pitchFamily="2" charset="-122"/>
              </a:rPr>
              <a:t>＋</a:t>
            </a:r>
          </a:p>
          <a:p>
            <a:pPr marL="457200" indent="-457200">
              <a:buNone/>
            </a:pPr>
            <a:r>
              <a:rPr lang="zh-CN" altLang="en-US" sz="2000" b="1" dirty="0">
                <a:latin typeface="Times New Roman" panose="02020603050405020304" pitchFamily="18" charset="0"/>
                <a:ea typeface="宋体" panose="02010600030101010101" pitchFamily="2" charset="-122"/>
              </a:rPr>
              <a:t>缺失率</a:t>
            </a:r>
            <a:r>
              <a:rPr lang="en-US" altLang="zh-CN" sz="2000" b="1" baseline="-25000" dirty="0">
                <a:latin typeface="Times New Roman" panose="02020603050405020304" pitchFamily="18" charset="0"/>
                <a:ea typeface="宋体" panose="02010600030101010101" pitchFamily="2" charset="-122"/>
              </a:rPr>
              <a:t>L2</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缺失开销</a:t>
            </a:r>
            <a:r>
              <a:rPr lang="en-US" altLang="zh-CN" sz="2000" b="1" baseline="-25000" dirty="0">
                <a:latin typeface="Times New Roman" panose="02020603050405020304" pitchFamily="18" charset="0"/>
                <a:ea typeface="宋体" panose="02010600030101010101" pitchFamily="2" charset="-122"/>
              </a:rPr>
              <a:t>L2</a:t>
            </a:r>
            <a:r>
              <a:rPr lang="zh-CN" altLang="en-US" sz="2000" b="1" dirty="0">
                <a:latin typeface="Times New Roman" panose="02020603050405020304" pitchFamily="18" charset="0"/>
                <a:ea typeface="宋体" panose="02010600030101010101" pitchFamily="2" charset="-122"/>
              </a:rPr>
              <a:t>）</a:t>
            </a:r>
          </a:p>
          <a:p>
            <a:pPr marL="457200" indent="-457200">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4%×</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10</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50%×100</a:t>
            </a:r>
            <a:r>
              <a:rPr lang="zh-CN" altLang="en-US" sz="2000" b="1" dirty="0">
                <a:latin typeface="Times New Roman" panose="02020603050405020304" pitchFamily="18" charset="0"/>
                <a:ea typeface="宋体" panose="02010600030101010101" pitchFamily="2" charset="-122"/>
              </a:rPr>
              <a:t>）</a:t>
            </a:r>
          </a:p>
          <a:p>
            <a:pPr marL="457200" indent="-457200">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4%×60</a:t>
            </a:r>
            <a:r>
              <a:rPr lang="zh-CN" altLang="en-US" sz="2000" b="1" dirty="0">
                <a:latin typeface="Times New Roman" panose="02020603050405020304" pitchFamily="18" charset="0"/>
                <a:ea typeface="宋体" panose="02010600030101010101" pitchFamily="2" charset="-122"/>
              </a:rPr>
              <a:t>＝</a:t>
            </a:r>
            <a:r>
              <a:rPr lang="en-US" altLang="zh-CN" sz="2000" b="1" dirty="0">
                <a:solidFill>
                  <a:srgbClr val="9933FF"/>
                </a:solidFill>
                <a:latin typeface="Times New Roman" panose="02020603050405020304" pitchFamily="18" charset="0"/>
                <a:ea typeface="宋体" panose="02010600030101010101" pitchFamily="2" charset="-122"/>
              </a:rPr>
              <a:t>3.4</a:t>
            </a:r>
            <a:r>
              <a:rPr lang="zh-CN" altLang="en-US" sz="2000" b="1" dirty="0">
                <a:latin typeface="Times New Roman" panose="02020603050405020304" pitchFamily="18" charset="0"/>
                <a:ea typeface="宋体" panose="02010600030101010101" pitchFamily="2" charset="-122"/>
              </a:rPr>
              <a:t>个时钟周期</a:t>
            </a:r>
          </a:p>
          <a:p>
            <a:pPr marL="457200" indent="-457200">
              <a:buNone/>
            </a:pPr>
            <a:r>
              <a:rPr lang="zh-CN" altLang="en-US" sz="2000" b="1" dirty="0">
                <a:solidFill>
                  <a:srgbClr val="000000"/>
                </a:solidFill>
                <a:latin typeface="Times New Roman" panose="02020603050405020304" pitchFamily="18" charset="0"/>
                <a:ea typeface="宋体" panose="02010600030101010101" pitchFamily="2" charset="-122"/>
              </a:rPr>
              <a:t>        由于平均每条指令访存</a:t>
            </a:r>
            <a:r>
              <a:rPr lang="en-US" altLang="zh-CN" sz="2000" b="1" dirty="0">
                <a:solidFill>
                  <a:srgbClr val="9933FF"/>
                </a:solidFill>
                <a:latin typeface="Times New Roman" panose="02020603050405020304" pitchFamily="18" charset="0"/>
                <a:ea typeface="宋体" panose="02010600030101010101" pitchFamily="2" charset="-122"/>
              </a:rPr>
              <a:t>1.5</a:t>
            </a:r>
            <a:r>
              <a:rPr lang="zh-CN" altLang="en-US" sz="2000" b="1" dirty="0">
                <a:solidFill>
                  <a:srgbClr val="000000"/>
                </a:solidFill>
                <a:latin typeface="Times New Roman" panose="02020603050405020304" pitchFamily="18" charset="0"/>
                <a:ea typeface="宋体" panose="02010600030101010101" pitchFamily="2" charset="-122"/>
              </a:rPr>
              <a:t>次，且每次访存的平均停顿时间为：</a:t>
            </a:r>
          </a:p>
          <a:p>
            <a:pPr marL="457200" indent="-457200">
              <a:buNone/>
            </a:pPr>
            <a:r>
              <a:rPr lang="zh-CN" altLang="en-US" sz="2000" b="1" dirty="0">
                <a:solidFill>
                  <a:srgbClr val="000000"/>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3.4</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1.0</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2.4</a:t>
            </a:r>
          </a:p>
          <a:p>
            <a:pPr marL="457200" indent="-457200">
              <a:buNone/>
            </a:pPr>
            <a:r>
              <a:rPr lang="zh-CN" altLang="en-US" sz="2000" b="1" dirty="0">
                <a:solidFill>
                  <a:srgbClr val="000000"/>
                </a:solidFill>
                <a:latin typeface="Times New Roman" panose="02020603050405020304" pitchFamily="18" charset="0"/>
                <a:ea typeface="宋体" panose="02010600030101010101" pitchFamily="2" charset="-122"/>
              </a:rPr>
              <a:t>所以：</a:t>
            </a:r>
          </a:p>
          <a:p>
            <a:pPr marL="457200" indent="-457200">
              <a:buNone/>
            </a:pPr>
            <a:r>
              <a:rPr lang="zh-CN" altLang="en-US" sz="2000" b="1" dirty="0">
                <a:latin typeface="Times New Roman" panose="02020603050405020304" pitchFamily="18" charset="0"/>
                <a:ea typeface="宋体" panose="02010600030101010101" pitchFamily="2" charset="-122"/>
              </a:rPr>
              <a:t>              每条指令的平均停顿时间＝</a:t>
            </a:r>
            <a:r>
              <a:rPr lang="en-US" altLang="zh-CN" sz="2000" b="1" dirty="0">
                <a:solidFill>
                  <a:srgbClr val="9933FF"/>
                </a:solidFill>
                <a:latin typeface="Times New Roman" panose="02020603050405020304" pitchFamily="18" charset="0"/>
                <a:ea typeface="宋体" panose="02010600030101010101" pitchFamily="2" charset="-122"/>
              </a:rPr>
              <a:t>2.4×1.5</a:t>
            </a:r>
            <a:r>
              <a:rPr lang="zh-CN" altLang="en-US" sz="2000" b="1" dirty="0">
                <a:solidFill>
                  <a:srgbClr val="9933FF"/>
                </a:solidFill>
                <a:latin typeface="Times New Roman" panose="02020603050405020304" pitchFamily="18" charset="0"/>
                <a:ea typeface="宋体" panose="02010600030101010101" pitchFamily="2" charset="-122"/>
              </a:rPr>
              <a:t>＝</a:t>
            </a:r>
            <a:r>
              <a:rPr lang="en-US" altLang="zh-CN" sz="2000" b="1" dirty="0">
                <a:solidFill>
                  <a:srgbClr val="9933FF"/>
                </a:solidFill>
                <a:latin typeface="Times New Roman" panose="02020603050405020304" pitchFamily="18" charset="0"/>
                <a:ea typeface="宋体" panose="02010600030101010101" pitchFamily="2" charset="-122"/>
              </a:rPr>
              <a:t>3.6</a:t>
            </a:r>
            <a:r>
              <a:rPr lang="zh-CN" altLang="en-US" sz="2000" b="1" dirty="0">
                <a:latin typeface="Times New Roman" panose="02020603050405020304" pitchFamily="18" charset="0"/>
                <a:ea typeface="宋体" panose="02010600030101010101" pitchFamily="2" charset="-122"/>
              </a:rPr>
              <a:t>个时钟周期</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descr="Rectangle: Click to edit Master text styles&#10;Second level&#10;Third level&#10;Fourth level&#10;Fifth level">
            <a:extLst>
              <a:ext uri="{FF2B5EF4-FFF2-40B4-BE49-F238E27FC236}">
                <a16:creationId xmlns:a16="http://schemas.microsoft.com/office/drawing/2014/main" id="{4B49F66C-B4CB-43EE-9D3B-CE79089B8A06}"/>
              </a:ext>
            </a:extLst>
          </p:cNvPr>
          <p:cNvSpPr>
            <a:spLocks noGrp="1" noChangeArrowheads="1"/>
          </p:cNvSpPr>
          <p:nvPr>
            <p:ph idx="1"/>
          </p:nvPr>
        </p:nvSpPr>
        <p:spPr>
          <a:xfrm>
            <a:off x="2566988" y="1484313"/>
            <a:ext cx="7199312" cy="3649662"/>
          </a:xfrm>
        </p:spPr>
        <p:txBody>
          <a:bodyPr>
            <a:normAutofit fontScale="92500" lnSpcReduction="10000"/>
          </a:bodyPr>
          <a:lstStyle/>
          <a:p>
            <a:pPr marL="457200" indent="-457200">
              <a:lnSpc>
                <a:spcPct val="140000"/>
              </a:lnSpc>
              <a:buNone/>
            </a:pPr>
            <a:r>
              <a:rPr lang="en-US" altLang="zh-CN" sz="2000" b="1" dirty="0">
                <a:latin typeface="宋体" panose="02010600030101010101" pitchFamily="2" charset="-122"/>
                <a:ea typeface="宋体" panose="02010600030101010101" pitchFamily="2" charset="-122"/>
              </a:rPr>
              <a:t>    </a:t>
            </a:r>
            <a:r>
              <a:rPr lang="zh-CN" altLang="en-US" sz="1800" b="1" dirty="0">
                <a:latin typeface="宋体" panose="02010600030101010101" pitchFamily="2" charset="-122"/>
                <a:ea typeface="宋体" panose="02010600030101010101" pitchFamily="2" charset="-122"/>
              </a:rPr>
              <a:t>例</a:t>
            </a: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给出有关第二级</a:t>
            </a:r>
            <a:r>
              <a:rPr lang="en-US" altLang="zh-CN" sz="1800" b="1" dirty="0">
                <a:solidFill>
                  <a:srgbClr val="000000"/>
                </a:solidFill>
                <a:latin typeface="宋体" panose="02010600030101010101" pitchFamily="2" charset="-122"/>
                <a:ea typeface="宋体" panose="02010600030101010101" pitchFamily="2" charset="-122"/>
              </a:rPr>
              <a:t>Cache</a:t>
            </a:r>
            <a:r>
              <a:rPr lang="zh-CN" altLang="en-US" sz="1800" b="1" dirty="0">
                <a:solidFill>
                  <a:srgbClr val="000000"/>
                </a:solidFill>
                <a:latin typeface="宋体" panose="02010600030101010101" pitchFamily="2" charset="-122"/>
                <a:ea typeface="宋体" panose="02010600030101010101" pitchFamily="2" charset="-122"/>
              </a:rPr>
              <a:t>的以下数据：</a:t>
            </a:r>
          </a:p>
          <a:p>
            <a:pPr marL="457200" indent="-457200">
              <a:lnSpc>
                <a:spcPct val="140000"/>
              </a:lnSpc>
              <a:buNone/>
            </a:pP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000000"/>
                </a:solidFill>
                <a:latin typeface="宋体" panose="02010600030101010101" pitchFamily="2" charset="-122"/>
                <a:ea typeface="宋体" panose="02010600030101010101" pitchFamily="2" charset="-122"/>
              </a:rPr>
              <a:t>1</a:t>
            </a:r>
            <a:r>
              <a:rPr lang="zh-CN" altLang="en-US" sz="1800" b="1" dirty="0">
                <a:solidFill>
                  <a:srgbClr val="000000"/>
                </a:solidFill>
                <a:latin typeface="宋体" panose="02010600030101010101" pitchFamily="2" charset="-122"/>
                <a:ea typeface="宋体" panose="02010600030101010101" pitchFamily="2" charset="-122"/>
              </a:rPr>
              <a:t>）对于直接映象，命中时间</a:t>
            </a:r>
            <a:r>
              <a:rPr lang="en-US" altLang="zh-CN" sz="1800" b="1" baseline="-25000" dirty="0">
                <a:solidFill>
                  <a:srgbClr val="000000"/>
                </a:solidFill>
                <a:latin typeface="宋体" panose="02010600030101010101" pitchFamily="2" charset="-122"/>
                <a:ea typeface="宋体" panose="02010600030101010101" pitchFamily="2" charset="-122"/>
              </a:rPr>
              <a:t>L2</a:t>
            </a: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9933FF"/>
                </a:solidFill>
                <a:latin typeface="宋体" panose="02010600030101010101" pitchFamily="2" charset="-122"/>
                <a:ea typeface="宋体" panose="02010600030101010101" pitchFamily="2" charset="-122"/>
              </a:rPr>
              <a:t>10</a:t>
            </a:r>
            <a:r>
              <a:rPr lang="zh-CN" altLang="en-US" sz="1800" b="1" dirty="0">
                <a:solidFill>
                  <a:srgbClr val="000000"/>
                </a:solidFill>
                <a:latin typeface="宋体" panose="02010600030101010101" pitchFamily="2" charset="-122"/>
                <a:ea typeface="宋体" panose="02010600030101010101" pitchFamily="2" charset="-122"/>
              </a:rPr>
              <a:t>个时钟周期</a:t>
            </a:r>
          </a:p>
          <a:p>
            <a:pPr marL="457200" indent="-457200">
              <a:lnSpc>
                <a:spcPct val="140000"/>
              </a:lnSpc>
              <a:buNone/>
            </a:pPr>
            <a:r>
              <a:rPr lang="zh-CN" altLang="en-US" sz="1800" b="1" dirty="0">
                <a:solidFill>
                  <a:srgbClr val="000000"/>
                </a:solidFill>
                <a:latin typeface="宋体" panose="02010600030101010101" pitchFamily="2" charset="-122"/>
                <a:ea typeface="宋体" panose="02010600030101010101" pitchFamily="2" charset="-122"/>
              </a:rPr>
              <a:t>    </a:t>
            </a:r>
            <a:r>
              <a:rPr lang="zh-CN" altLang="en-US" sz="2000" b="1" dirty="0">
                <a:solidFill>
                  <a:srgbClr val="000000"/>
                </a:solidFill>
                <a:latin typeface="Times New Roman" panose="02020603050405020304" pitchFamily="18" charset="0"/>
                <a:ea typeface="宋体" panose="02010600030101010101" pitchFamily="2" charset="-122"/>
              </a:rPr>
              <a:t>（</a:t>
            </a:r>
            <a:r>
              <a:rPr lang="en-US" altLang="zh-CN" sz="2000" b="1" dirty="0">
                <a:solidFill>
                  <a:srgbClr val="000000"/>
                </a:solidFill>
                <a:latin typeface="Times New Roman" panose="02020603050405020304" pitchFamily="18" charset="0"/>
                <a:ea typeface="宋体" panose="02010600030101010101" pitchFamily="2" charset="-122"/>
              </a:rPr>
              <a:t>2</a:t>
            </a:r>
            <a:r>
              <a:rPr lang="zh-CN" altLang="en-US" sz="2000" b="1" dirty="0">
                <a:solidFill>
                  <a:srgbClr val="000000"/>
                </a:solidFill>
                <a:latin typeface="Times New Roman" panose="02020603050405020304" pitchFamily="18" charset="0"/>
                <a:ea typeface="宋体" panose="02010600030101010101" pitchFamily="2" charset="-122"/>
              </a:rPr>
              <a:t>）两路组相联使命中时间增加</a:t>
            </a:r>
            <a:r>
              <a:rPr lang="en-US" altLang="zh-CN" sz="2000" b="1" dirty="0">
                <a:solidFill>
                  <a:srgbClr val="9933FF"/>
                </a:solidFill>
                <a:latin typeface="Times New Roman" panose="02020603050405020304" pitchFamily="18" charset="0"/>
                <a:ea typeface="宋体" panose="02010600030101010101" pitchFamily="2" charset="-122"/>
              </a:rPr>
              <a:t>0.1</a:t>
            </a:r>
            <a:r>
              <a:rPr lang="zh-CN" altLang="en-US" sz="2000" b="1" dirty="0">
                <a:solidFill>
                  <a:srgbClr val="000000"/>
                </a:solidFill>
                <a:latin typeface="Times New Roman" panose="02020603050405020304" pitchFamily="18" charset="0"/>
                <a:ea typeface="宋体" panose="02010600030101010101" pitchFamily="2" charset="-122"/>
              </a:rPr>
              <a:t>个时钟周期，即为</a:t>
            </a:r>
            <a:r>
              <a:rPr lang="en-US" altLang="zh-CN" sz="2000" b="1" dirty="0">
                <a:solidFill>
                  <a:srgbClr val="9933FF"/>
                </a:solidFill>
                <a:latin typeface="Times New Roman" panose="02020603050405020304" pitchFamily="18" charset="0"/>
                <a:ea typeface="宋体" panose="02010600030101010101" pitchFamily="2" charset="-122"/>
              </a:rPr>
              <a:t>10.1</a:t>
            </a:r>
            <a:r>
              <a:rPr lang="zh-CN" altLang="en-US" sz="2000" b="1" dirty="0">
                <a:solidFill>
                  <a:srgbClr val="000000"/>
                </a:solidFill>
                <a:latin typeface="Times New Roman" panose="02020603050405020304" pitchFamily="18" charset="0"/>
                <a:ea typeface="宋体" panose="02010600030101010101" pitchFamily="2" charset="-122"/>
              </a:rPr>
              <a:t>个时钟周期。</a:t>
            </a:r>
          </a:p>
          <a:p>
            <a:pPr marL="457200" indent="-457200">
              <a:lnSpc>
                <a:spcPct val="140000"/>
              </a:lnSpc>
              <a:buNone/>
            </a:pP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000000"/>
                </a:solidFill>
                <a:latin typeface="宋体" panose="02010600030101010101" pitchFamily="2" charset="-122"/>
                <a:ea typeface="宋体" panose="02010600030101010101" pitchFamily="2" charset="-122"/>
              </a:rPr>
              <a:t>3</a:t>
            </a:r>
            <a:r>
              <a:rPr lang="zh-CN" altLang="en-US" sz="1800" b="1" dirty="0">
                <a:solidFill>
                  <a:srgbClr val="000000"/>
                </a:solidFill>
                <a:latin typeface="宋体" panose="02010600030101010101" pitchFamily="2" charset="-122"/>
                <a:ea typeface="宋体" panose="02010600030101010101" pitchFamily="2" charset="-122"/>
              </a:rPr>
              <a:t>） 对于直接映象，局部不命中率</a:t>
            </a:r>
            <a:r>
              <a:rPr lang="en-US" altLang="zh-CN" sz="1800" b="1" baseline="-25000" dirty="0">
                <a:solidFill>
                  <a:srgbClr val="000000"/>
                </a:solidFill>
                <a:latin typeface="宋体" panose="02010600030101010101" pitchFamily="2" charset="-122"/>
                <a:ea typeface="宋体" panose="02010600030101010101" pitchFamily="2" charset="-122"/>
              </a:rPr>
              <a:t>L2</a:t>
            </a: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9933FF"/>
                </a:solidFill>
                <a:latin typeface="宋体" panose="02010600030101010101" pitchFamily="2" charset="-122"/>
                <a:ea typeface="宋体" panose="02010600030101010101" pitchFamily="2" charset="-122"/>
              </a:rPr>
              <a:t>25%</a:t>
            </a:r>
          </a:p>
          <a:p>
            <a:pPr marL="457200" indent="-457200">
              <a:lnSpc>
                <a:spcPct val="140000"/>
              </a:lnSpc>
              <a:buNone/>
            </a:pP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a:t>
            </a:r>
            <a:r>
              <a:rPr lang="en-US" altLang="zh-CN" sz="1800" b="1" dirty="0">
                <a:solidFill>
                  <a:srgbClr val="000000"/>
                </a:solidFill>
                <a:latin typeface="宋体" panose="02010600030101010101" pitchFamily="2" charset="-122"/>
                <a:ea typeface="宋体" panose="02010600030101010101" pitchFamily="2" charset="-122"/>
              </a:rPr>
              <a:t>4</a:t>
            </a:r>
            <a:r>
              <a:rPr lang="zh-CN" altLang="en-US" sz="1800" b="1" dirty="0">
                <a:solidFill>
                  <a:srgbClr val="000000"/>
                </a:solidFill>
                <a:latin typeface="宋体" panose="02010600030101010101" pitchFamily="2" charset="-122"/>
                <a:ea typeface="宋体" panose="02010600030101010101" pitchFamily="2" charset="-122"/>
              </a:rPr>
              <a:t>） 对于两路组相联，局部不命中率</a:t>
            </a:r>
            <a:r>
              <a:rPr lang="en-US" altLang="zh-CN" sz="1800" b="1" baseline="-25000" dirty="0">
                <a:solidFill>
                  <a:srgbClr val="000000"/>
                </a:solidFill>
                <a:latin typeface="宋体" panose="02010600030101010101" pitchFamily="2" charset="-122"/>
                <a:ea typeface="宋体" panose="02010600030101010101" pitchFamily="2" charset="-122"/>
              </a:rPr>
              <a:t>L2 </a:t>
            </a: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9933FF"/>
                </a:solidFill>
                <a:latin typeface="宋体" panose="02010600030101010101" pitchFamily="2" charset="-122"/>
                <a:ea typeface="宋体" panose="02010600030101010101" pitchFamily="2" charset="-122"/>
              </a:rPr>
              <a:t>20%</a:t>
            </a:r>
          </a:p>
          <a:p>
            <a:pPr marL="457200" indent="-457200">
              <a:lnSpc>
                <a:spcPct val="140000"/>
              </a:lnSpc>
              <a:buNone/>
            </a:pP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a:t>
            </a:r>
            <a:r>
              <a:rPr lang="en-US" altLang="zh-CN" sz="1800" b="1" dirty="0">
                <a:solidFill>
                  <a:srgbClr val="000000"/>
                </a:solidFill>
                <a:latin typeface="宋体" panose="02010600030101010101" pitchFamily="2" charset="-122"/>
                <a:ea typeface="宋体" panose="02010600030101010101" pitchFamily="2" charset="-122"/>
              </a:rPr>
              <a:t>5</a:t>
            </a:r>
            <a:r>
              <a:rPr lang="zh-CN" altLang="en-US" sz="1800" b="1" dirty="0">
                <a:solidFill>
                  <a:srgbClr val="000000"/>
                </a:solidFill>
                <a:latin typeface="宋体" panose="02010600030101010101" pitchFamily="2" charset="-122"/>
                <a:ea typeface="宋体" panose="02010600030101010101" pitchFamily="2" charset="-122"/>
              </a:rPr>
              <a:t>） 不命中开销</a:t>
            </a:r>
            <a:r>
              <a:rPr lang="en-US" altLang="zh-CN" sz="1800" b="1" baseline="-25000" dirty="0">
                <a:solidFill>
                  <a:srgbClr val="000000"/>
                </a:solidFill>
                <a:latin typeface="宋体" panose="02010600030101010101" pitchFamily="2" charset="-122"/>
                <a:ea typeface="宋体" panose="02010600030101010101" pitchFamily="2" charset="-122"/>
              </a:rPr>
              <a:t>L2</a:t>
            </a:r>
            <a:r>
              <a:rPr lang="en-US" altLang="zh-CN" sz="1800" b="1" dirty="0">
                <a:solidFill>
                  <a:srgbClr val="000000"/>
                </a:solidFill>
                <a:latin typeface="宋体" panose="02010600030101010101" pitchFamily="2" charset="-122"/>
                <a:ea typeface="宋体" panose="02010600030101010101" pitchFamily="2" charset="-122"/>
              </a:rPr>
              <a:t> </a:t>
            </a:r>
            <a:r>
              <a:rPr lang="zh-CN" altLang="en-US" sz="1800" b="1" dirty="0">
                <a:solidFill>
                  <a:srgbClr val="000000"/>
                </a:solidFill>
                <a:latin typeface="宋体" panose="02010600030101010101" pitchFamily="2" charset="-122"/>
                <a:ea typeface="宋体" panose="02010600030101010101" pitchFamily="2" charset="-122"/>
              </a:rPr>
              <a:t>＝ </a:t>
            </a:r>
            <a:r>
              <a:rPr lang="en-US" altLang="zh-CN" sz="1800" b="1" dirty="0">
                <a:solidFill>
                  <a:srgbClr val="9933FF"/>
                </a:solidFill>
                <a:latin typeface="宋体" panose="02010600030101010101" pitchFamily="2" charset="-122"/>
                <a:ea typeface="宋体" panose="02010600030101010101" pitchFamily="2" charset="-122"/>
              </a:rPr>
              <a:t>50</a:t>
            </a:r>
            <a:r>
              <a:rPr lang="zh-CN" altLang="en-US" sz="1800" b="1" dirty="0">
                <a:solidFill>
                  <a:srgbClr val="000000"/>
                </a:solidFill>
                <a:latin typeface="宋体" panose="02010600030101010101" pitchFamily="2" charset="-122"/>
                <a:ea typeface="宋体" panose="02010600030101010101" pitchFamily="2" charset="-122"/>
              </a:rPr>
              <a:t>个时钟周期</a:t>
            </a:r>
          </a:p>
          <a:p>
            <a:pPr marL="457200" indent="-457200">
              <a:lnSpc>
                <a:spcPct val="140000"/>
              </a:lnSpc>
              <a:buNone/>
            </a:pPr>
            <a:r>
              <a:rPr lang="zh-CN" altLang="en-US" sz="1800" b="1" dirty="0">
                <a:solidFill>
                  <a:srgbClr val="000000"/>
                </a:solidFill>
                <a:latin typeface="宋体" panose="02010600030101010101" pitchFamily="2" charset="-122"/>
                <a:ea typeface="宋体" panose="02010600030101010101" pitchFamily="2" charset="-122"/>
              </a:rPr>
              <a:t>    试问第二级</a:t>
            </a:r>
            <a:r>
              <a:rPr lang="en-US" altLang="zh-CN" sz="1800" b="1" dirty="0">
                <a:solidFill>
                  <a:srgbClr val="000000"/>
                </a:solidFill>
                <a:latin typeface="宋体" panose="02010600030101010101" pitchFamily="2" charset="-122"/>
                <a:ea typeface="宋体" panose="02010600030101010101" pitchFamily="2" charset="-122"/>
              </a:rPr>
              <a:t>Cache</a:t>
            </a:r>
            <a:r>
              <a:rPr lang="zh-CN" altLang="en-US" sz="1800" b="1" dirty="0">
                <a:solidFill>
                  <a:srgbClr val="000000"/>
                </a:solidFill>
                <a:latin typeface="宋体" panose="02010600030101010101" pitchFamily="2" charset="-122"/>
                <a:ea typeface="宋体" panose="02010600030101010101" pitchFamily="2" charset="-122"/>
              </a:rPr>
              <a:t>的相联度对不命中开销的影响如何？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descr="Rectangle: Click to edit Master text styles&#10;Second level&#10;Third level&#10;Fourth level&#10;Fifth level">
            <a:extLst>
              <a:ext uri="{FF2B5EF4-FFF2-40B4-BE49-F238E27FC236}">
                <a16:creationId xmlns:a16="http://schemas.microsoft.com/office/drawing/2014/main" id="{CD70D3AA-F1F3-46F1-95D8-332D1E95E0D8}"/>
              </a:ext>
            </a:extLst>
          </p:cNvPr>
          <p:cNvSpPr>
            <a:spLocks noGrp="1" noChangeArrowheads="1"/>
          </p:cNvSpPr>
          <p:nvPr>
            <p:ph idx="1"/>
          </p:nvPr>
        </p:nvSpPr>
        <p:spPr>
          <a:xfrm>
            <a:off x="1758950" y="982664"/>
            <a:ext cx="8008938" cy="5614987"/>
          </a:xfrm>
        </p:spPr>
        <p:txBody>
          <a:bodyPr>
            <a:normAutofit lnSpcReduction="10000"/>
          </a:bodyPr>
          <a:lstStyle/>
          <a:p>
            <a:pPr marL="457200" indent="-457200">
              <a:lnSpc>
                <a:spcPct val="130000"/>
              </a:lnSpc>
              <a:buNone/>
            </a:pPr>
            <a:r>
              <a:rPr lang="en-US" altLang="zh-CN"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解 </a:t>
            </a:r>
            <a:r>
              <a:rPr lang="zh-CN" altLang="en-US" sz="2000" b="1">
                <a:solidFill>
                  <a:srgbClr val="000000"/>
                </a:solidFill>
                <a:latin typeface="宋体" panose="02010600030101010101" pitchFamily="2" charset="-122"/>
                <a:ea typeface="宋体" panose="02010600030101010101" pitchFamily="2" charset="-122"/>
              </a:rPr>
              <a:t>对一个直接映象的第二级</a:t>
            </a:r>
            <a:r>
              <a:rPr lang="en-US" altLang="zh-CN" sz="2000" b="1">
                <a:solidFill>
                  <a:srgbClr val="000000"/>
                </a:solidFill>
                <a:latin typeface="宋体" panose="02010600030101010101" pitchFamily="2" charset="-122"/>
                <a:ea typeface="宋体" panose="02010600030101010101" pitchFamily="2" charset="-122"/>
              </a:rPr>
              <a:t>Cache</a:t>
            </a:r>
            <a:r>
              <a:rPr lang="zh-CN" altLang="en-US" sz="2000" b="1">
                <a:solidFill>
                  <a:srgbClr val="000000"/>
                </a:solidFill>
                <a:latin typeface="宋体" panose="02010600030101010101" pitchFamily="2" charset="-122"/>
                <a:ea typeface="宋体" panose="02010600030101010101" pitchFamily="2" charset="-122"/>
              </a:rPr>
              <a:t>来说，第一级</a:t>
            </a:r>
            <a:r>
              <a:rPr lang="en-US" altLang="zh-CN" sz="2000" b="1">
                <a:solidFill>
                  <a:srgbClr val="000000"/>
                </a:solidFill>
                <a:latin typeface="宋体" panose="02010600030101010101" pitchFamily="2" charset="-122"/>
                <a:ea typeface="宋体" panose="02010600030101010101" pitchFamily="2" charset="-122"/>
              </a:rPr>
              <a:t>Cache</a:t>
            </a:r>
            <a:r>
              <a:rPr lang="zh-CN" altLang="en-US" sz="2000" b="1">
                <a:solidFill>
                  <a:srgbClr val="000000"/>
                </a:solidFill>
                <a:latin typeface="宋体" panose="02010600030101010101" pitchFamily="2" charset="-122"/>
                <a:ea typeface="宋体" panose="02010600030101010101" pitchFamily="2" charset="-122"/>
              </a:rPr>
              <a:t>的不命中开销为：</a:t>
            </a:r>
          </a:p>
          <a:p>
            <a:pPr marL="457200" indent="-457200">
              <a:lnSpc>
                <a:spcPct val="130000"/>
              </a:lnSpc>
              <a:buNone/>
            </a:pPr>
            <a:r>
              <a:rPr lang="zh-CN" altLang="en-US" sz="2000" b="1">
                <a:solidFill>
                  <a:srgbClr val="000000"/>
                </a:solidFill>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不命中开销</a:t>
            </a:r>
            <a:r>
              <a:rPr lang="zh-CN" altLang="en-US" sz="2000" b="1" baseline="-25000">
                <a:latin typeface="宋体" panose="02010600030101010101" pitchFamily="2" charset="-122"/>
                <a:ea typeface="宋体" panose="02010600030101010101" pitchFamily="2" charset="-122"/>
              </a:rPr>
              <a:t>直接映象，</a:t>
            </a:r>
            <a:r>
              <a:rPr lang="en-US" altLang="zh-CN" sz="2000" b="1" baseline="-25000">
                <a:latin typeface="宋体" panose="02010600030101010101" pitchFamily="2" charset="-122"/>
                <a:ea typeface="宋体" panose="02010600030101010101" pitchFamily="2" charset="-122"/>
              </a:rPr>
              <a:t>L1</a:t>
            </a: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10</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25%×50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22.5 </a:t>
            </a:r>
            <a:r>
              <a:rPr lang="zh-CN" altLang="en-US" sz="2000" b="1">
                <a:latin typeface="宋体" panose="02010600030101010101" pitchFamily="2" charset="-122"/>
                <a:ea typeface="宋体" panose="02010600030101010101" pitchFamily="2" charset="-122"/>
              </a:rPr>
              <a:t>个时钟周期</a:t>
            </a:r>
          </a:p>
          <a:p>
            <a:pPr marL="457200" indent="-457200">
              <a:lnSpc>
                <a:spcPct val="130000"/>
              </a:lnSpc>
              <a:buNone/>
            </a:pPr>
            <a:r>
              <a:rPr lang="zh-CN" altLang="en-US" sz="2000" b="1">
                <a:solidFill>
                  <a:srgbClr val="000000"/>
                </a:solidFill>
                <a:latin typeface="宋体" panose="02010600030101010101" pitchFamily="2" charset="-122"/>
                <a:ea typeface="宋体" panose="02010600030101010101" pitchFamily="2" charset="-122"/>
              </a:rPr>
              <a:t>       对于两路组相联第二级</a:t>
            </a:r>
            <a:r>
              <a:rPr lang="en-US" altLang="zh-CN" sz="2000" b="1">
                <a:solidFill>
                  <a:srgbClr val="000000"/>
                </a:solidFill>
                <a:latin typeface="宋体" panose="02010600030101010101" pitchFamily="2" charset="-122"/>
                <a:ea typeface="宋体" panose="02010600030101010101" pitchFamily="2" charset="-122"/>
              </a:rPr>
              <a:t>Cache</a:t>
            </a:r>
            <a:r>
              <a:rPr lang="zh-CN" altLang="en-US" sz="2000" b="1">
                <a:solidFill>
                  <a:srgbClr val="000000"/>
                </a:solidFill>
                <a:latin typeface="宋体" panose="02010600030101010101" pitchFamily="2" charset="-122"/>
                <a:ea typeface="宋体" panose="02010600030101010101" pitchFamily="2" charset="-122"/>
              </a:rPr>
              <a:t>来说，命中时间增加了</a:t>
            </a:r>
            <a:r>
              <a:rPr lang="en-US" altLang="zh-CN" sz="2000" b="1">
                <a:solidFill>
                  <a:srgbClr val="000000"/>
                </a:solidFill>
                <a:latin typeface="宋体" panose="02010600030101010101" pitchFamily="2" charset="-122"/>
                <a:ea typeface="宋体" panose="02010600030101010101" pitchFamily="2" charset="-122"/>
              </a:rPr>
              <a:t>10%</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0.1</a:t>
            </a:r>
            <a:r>
              <a:rPr lang="zh-CN" altLang="en-US" sz="2000" b="1">
                <a:solidFill>
                  <a:srgbClr val="000000"/>
                </a:solidFill>
                <a:latin typeface="宋体" panose="02010600030101010101" pitchFamily="2" charset="-122"/>
                <a:ea typeface="宋体" panose="02010600030101010101" pitchFamily="2" charset="-122"/>
              </a:rPr>
              <a:t>）个时钟周期，故第一级</a:t>
            </a:r>
            <a:r>
              <a:rPr lang="en-US" altLang="zh-CN" sz="2000" b="1">
                <a:solidFill>
                  <a:srgbClr val="000000"/>
                </a:solidFill>
                <a:latin typeface="宋体" panose="02010600030101010101" pitchFamily="2" charset="-122"/>
                <a:ea typeface="宋体" panose="02010600030101010101" pitchFamily="2" charset="-122"/>
              </a:rPr>
              <a:t>Cache</a:t>
            </a:r>
            <a:r>
              <a:rPr lang="zh-CN" altLang="en-US" sz="2000" b="1">
                <a:solidFill>
                  <a:srgbClr val="000000"/>
                </a:solidFill>
                <a:latin typeface="宋体" panose="02010600030101010101" pitchFamily="2" charset="-122"/>
                <a:ea typeface="宋体" panose="02010600030101010101" pitchFamily="2" charset="-122"/>
              </a:rPr>
              <a:t>的不命中开销为：</a:t>
            </a:r>
          </a:p>
          <a:p>
            <a:pPr marL="457200" indent="-457200">
              <a:lnSpc>
                <a:spcPct val="130000"/>
              </a:lnSpc>
              <a:buNone/>
            </a:pPr>
            <a:r>
              <a:rPr lang="zh-CN" altLang="en-US" sz="2000" b="1">
                <a:solidFill>
                  <a:srgbClr val="000000"/>
                </a:solidFill>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不命中开销</a:t>
            </a:r>
            <a:r>
              <a:rPr lang="zh-CN" altLang="en-US" sz="2000" b="1" baseline="-25000">
                <a:latin typeface="宋体" panose="02010600030101010101" pitchFamily="2" charset="-122"/>
                <a:ea typeface="宋体" panose="02010600030101010101" pitchFamily="2" charset="-122"/>
              </a:rPr>
              <a:t>两路组相联，</a:t>
            </a:r>
            <a:r>
              <a:rPr lang="en-US" altLang="zh-CN" sz="2000" b="1" baseline="-25000">
                <a:latin typeface="宋体" panose="02010600030101010101" pitchFamily="2" charset="-122"/>
                <a:ea typeface="宋体" panose="02010600030101010101" pitchFamily="2" charset="-122"/>
              </a:rPr>
              <a:t>L1</a:t>
            </a: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10.1</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20%×50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20.1 </a:t>
            </a:r>
            <a:r>
              <a:rPr lang="zh-CN" altLang="en-US" sz="2000" b="1">
                <a:latin typeface="宋体" panose="02010600030101010101" pitchFamily="2" charset="-122"/>
                <a:ea typeface="宋体" panose="02010600030101010101" pitchFamily="2" charset="-122"/>
              </a:rPr>
              <a:t>个时钟周期</a:t>
            </a:r>
          </a:p>
          <a:p>
            <a:pPr marL="457200" indent="-457200">
              <a:lnSpc>
                <a:spcPct val="130000"/>
              </a:lnSpc>
              <a:buNone/>
            </a:pPr>
            <a:r>
              <a:rPr lang="zh-CN" altLang="en-US" sz="2000" b="1">
                <a:solidFill>
                  <a:srgbClr val="000000"/>
                </a:solidFill>
                <a:latin typeface="宋体" panose="02010600030101010101" pitchFamily="2" charset="-122"/>
                <a:ea typeface="宋体" panose="02010600030101010101" pitchFamily="2" charset="-122"/>
              </a:rPr>
              <a:t>    把第二级</a:t>
            </a:r>
            <a:r>
              <a:rPr lang="en-US" altLang="zh-CN" sz="2000" b="1">
                <a:solidFill>
                  <a:srgbClr val="000000"/>
                </a:solidFill>
                <a:latin typeface="宋体" panose="02010600030101010101" pitchFamily="2" charset="-122"/>
                <a:ea typeface="宋体" panose="02010600030101010101" pitchFamily="2" charset="-122"/>
              </a:rPr>
              <a:t>Cache</a:t>
            </a:r>
            <a:r>
              <a:rPr lang="zh-CN" altLang="en-US" sz="2000" b="1">
                <a:solidFill>
                  <a:srgbClr val="000000"/>
                </a:solidFill>
                <a:latin typeface="宋体" panose="02010600030101010101" pitchFamily="2" charset="-122"/>
                <a:ea typeface="宋体" panose="02010600030101010101" pitchFamily="2" charset="-122"/>
              </a:rPr>
              <a:t>的命中时间取整，得</a:t>
            </a:r>
            <a:r>
              <a:rPr lang="en-US" altLang="zh-CN" sz="2000" b="1">
                <a:solidFill>
                  <a:srgbClr val="000000"/>
                </a:solidFill>
                <a:latin typeface="宋体" panose="02010600030101010101" pitchFamily="2" charset="-122"/>
                <a:ea typeface="宋体" panose="02010600030101010101" pitchFamily="2" charset="-122"/>
              </a:rPr>
              <a:t>10</a:t>
            </a:r>
            <a:r>
              <a:rPr lang="zh-CN" altLang="en-US" sz="2000" b="1">
                <a:solidFill>
                  <a:srgbClr val="000000"/>
                </a:solidFill>
                <a:latin typeface="宋体" panose="02010600030101010101" pitchFamily="2" charset="-122"/>
                <a:ea typeface="宋体" panose="02010600030101010101" pitchFamily="2" charset="-122"/>
              </a:rPr>
              <a:t>或</a:t>
            </a:r>
            <a:r>
              <a:rPr lang="en-US" altLang="zh-CN" sz="2000" b="1">
                <a:solidFill>
                  <a:srgbClr val="000000"/>
                </a:solidFill>
                <a:latin typeface="宋体" panose="02010600030101010101" pitchFamily="2" charset="-122"/>
                <a:ea typeface="宋体" panose="02010600030101010101" pitchFamily="2" charset="-122"/>
              </a:rPr>
              <a:t>11</a:t>
            </a:r>
            <a:r>
              <a:rPr lang="zh-CN" altLang="en-US" sz="2000" b="1">
                <a:solidFill>
                  <a:srgbClr val="000000"/>
                </a:solidFill>
                <a:latin typeface="宋体" panose="02010600030101010101" pitchFamily="2" charset="-122"/>
                <a:ea typeface="宋体" panose="02010600030101010101" pitchFamily="2" charset="-122"/>
              </a:rPr>
              <a:t>，则：</a:t>
            </a:r>
          </a:p>
          <a:p>
            <a:pPr marL="457200" indent="-457200">
              <a:lnSpc>
                <a:spcPct val="130000"/>
              </a:lnSpc>
              <a:buNone/>
            </a:pPr>
            <a:r>
              <a:rPr lang="zh-CN" altLang="en-US" sz="2000" b="1">
                <a:latin typeface="宋体" panose="02010600030101010101" pitchFamily="2" charset="-122"/>
                <a:ea typeface="宋体" panose="02010600030101010101" pitchFamily="2" charset="-122"/>
              </a:rPr>
              <a:t>   假设取</a:t>
            </a:r>
            <a:r>
              <a:rPr lang="en-US" altLang="zh-CN" sz="2000" b="1">
                <a:latin typeface="宋体" panose="02010600030101010101" pitchFamily="2" charset="-122"/>
                <a:ea typeface="宋体" panose="02010600030101010101" pitchFamily="2" charset="-122"/>
              </a:rPr>
              <a:t>10</a:t>
            </a:r>
            <a:r>
              <a:rPr lang="zh-CN" altLang="en-US" sz="2000" b="1">
                <a:latin typeface="宋体" panose="02010600030101010101" pitchFamily="2" charset="-122"/>
                <a:ea typeface="宋体" panose="02010600030101010101" pitchFamily="2" charset="-122"/>
              </a:rPr>
              <a:t>；不命中开销</a:t>
            </a:r>
            <a:r>
              <a:rPr lang="zh-CN" altLang="en-US" sz="2000" b="1" baseline="-25000">
                <a:latin typeface="宋体" panose="02010600030101010101" pitchFamily="2" charset="-122"/>
                <a:ea typeface="宋体" panose="02010600030101010101" pitchFamily="2" charset="-122"/>
              </a:rPr>
              <a:t>两路组相联，</a:t>
            </a:r>
            <a:r>
              <a:rPr lang="en-US" altLang="zh-CN" sz="2000" b="1" baseline="-25000">
                <a:latin typeface="宋体" panose="02010600030101010101" pitchFamily="2" charset="-122"/>
                <a:ea typeface="宋体" panose="02010600030101010101" pitchFamily="2" charset="-122"/>
              </a:rPr>
              <a:t>L1</a:t>
            </a: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10</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20%×50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20.0 </a:t>
            </a:r>
            <a:r>
              <a:rPr lang="zh-CN" altLang="en-US" sz="2000" b="1">
                <a:latin typeface="宋体" panose="02010600030101010101" pitchFamily="2" charset="-122"/>
                <a:ea typeface="宋体" panose="02010600030101010101" pitchFamily="2" charset="-122"/>
              </a:rPr>
              <a:t>个时钟周期。</a:t>
            </a:r>
          </a:p>
          <a:p>
            <a:pPr marL="457200" indent="-457200">
              <a:lnSpc>
                <a:spcPct val="130000"/>
              </a:lnSpc>
              <a:buNone/>
            </a:pPr>
            <a:r>
              <a:rPr lang="zh-CN" altLang="en-US" sz="2000" b="1">
                <a:latin typeface="宋体" panose="02010600030101010101" pitchFamily="2" charset="-122"/>
                <a:ea typeface="宋体" panose="02010600030101010101" pitchFamily="2" charset="-122"/>
              </a:rPr>
              <a:t>   假设取</a:t>
            </a:r>
            <a:r>
              <a:rPr lang="en-US" altLang="zh-CN" sz="2000" b="1">
                <a:latin typeface="宋体" panose="02010600030101010101" pitchFamily="2" charset="-122"/>
                <a:ea typeface="宋体" panose="02010600030101010101" pitchFamily="2" charset="-122"/>
              </a:rPr>
              <a:t>11</a:t>
            </a:r>
            <a:r>
              <a:rPr lang="zh-CN" altLang="en-US" sz="2000" b="1">
                <a:latin typeface="宋体" panose="02010600030101010101" pitchFamily="2" charset="-122"/>
                <a:ea typeface="宋体" panose="02010600030101010101" pitchFamily="2" charset="-122"/>
              </a:rPr>
              <a:t>；不命中开销</a:t>
            </a:r>
            <a:r>
              <a:rPr lang="zh-CN" altLang="en-US" sz="2000" b="1" baseline="-25000">
                <a:latin typeface="宋体" panose="02010600030101010101" pitchFamily="2" charset="-122"/>
                <a:ea typeface="宋体" panose="02010600030101010101" pitchFamily="2" charset="-122"/>
              </a:rPr>
              <a:t>两路组相联，</a:t>
            </a:r>
            <a:r>
              <a:rPr lang="en-US" altLang="zh-CN" sz="2000" b="1" baseline="-25000">
                <a:latin typeface="宋体" panose="02010600030101010101" pitchFamily="2" charset="-122"/>
                <a:ea typeface="宋体" panose="02010600030101010101" pitchFamily="2" charset="-122"/>
              </a:rPr>
              <a:t>L1</a:t>
            </a: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11</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20%×50 </a:t>
            </a:r>
            <a:r>
              <a:rPr lang="zh-CN" altLang="en-US" sz="2000"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21.0 </a:t>
            </a:r>
            <a:r>
              <a:rPr lang="zh-CN" altLang="en-US" sz="2000" b="1">
                <a:latin typeface="宋体" panose="02010600030101010101" pitchFamily="2" charset="-122"/>
                <a:ea typeface="宋体" panose="02010600030101010101" pitchFamily="2" charset="-122"/>
              </a:rPr>
              <a:t>个时钟周期。</a:t>
            </a:r>
          </a:p>
          <a:p>
            <a:pPr marL="457200" indent="-457200">
              <a:lnSpc>
                <a:spcPct val="130000"/>
              </a:lnSpc>
              <a:buNone/>
            </a:pPr>
            <a:r>
              <a:rPr lang="zh-CN" altLang="en-US" sz="2000" b="1">
                <a:latin typeface="宋体" panose="02010600030101010101" pitchFamily="2" charset="-122"/>
                <a:ea typeface="宋体" panose="02010600030101010101" pitchFamily="2" charset="-122"/>
              </a:rPr>
              <a:t>   无论如何，故对于第二级</a:t>
            </a:r>
            <a:r>
              <a:rPr lang="en-US" altLang="zh-CN" sz="2000" b="1">
                <a:latin typeface="宋体" panose="02010600030101010101" pitchFamily="2" charset="-122"/>
                <a:ea typeface="宋体" panose="02010600030101010101" pitchFamily="2" charset="-122"/>
              </a:rPr>
              <a:t>Cache</a:t>
            </a:r>
            <a:r>
              <a:rPr lang="zh-CN" altLang="en-US" sz="2000" b="1">
                <a:latin typeface="宋体" panose="02010600030101010101" pitchFamily="2" charset="-122"/>
                <a:ea typeface="宋体" panose="02010600030101010101" pitchFamily="2" charset="-122"/>
              </a:rPr>
              <a:t>来说，两路组相联优于直接映象。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0B961627-ED31-47F6-822C-1CA217129976}"/>
              </a:ext>
            </a:extLst>
          </p:cNvPr>
          <p:cNvSpPr>
            <a:spLocks noGrp="1" noChangeArrowheads="1"/>
          </p:cNvSpPr>
          <p:nvPr>
            <p:ph type="title"/>
          </p:nvPr>
        </p:nvSpPr>
        <p:spPr/>
        <p:txBody>
          <a:bodyPr>
            <a:norm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设计考虑</a:t>
            </a:r>
          </a:p>
        </p:txBody>
      </p:sp>
      <p:sp>
        <p:nvSpPr>
          <p:cNvPr id="563204" name="Rectangle 4">
            <a:extLst>
              <a:ext uri="{FF2B5EF4-FFF2-40B4-BE49-F238E27FC236}">
                <a16:creationId xmlns:a16="http://schemas.microsoft.com/office/drawing/2014/main" id="{572D078F-337B-466B-B2FE-E2E20641E476}"/>
              </a:ext>
            </a:extLst>
          </p:cNvPr>
          <p:cNvSpPr>
            <a:spLocks noGrp="1" noChangeArrowheads="1"/>
          </p:cNvSpPr>
          <p:nvPr>
            <p:ph type="body" idx="1"/>
          </p:nvPr>
        </p:nvSpPr>
        <p:spPr>
          <a:xfrm>
            <a:off x="2333625" y="1989138"/>
            <a:ext cx="7958138" cy="4411662"/>
          </a:xfrm>
        </p:spPr>
        <p:txBody>
          <a:bodyPr/>
          <a:lstStyle/>
          <a:p>
            <a:pPr marL="0" indent="0">
              <a:lnSpc>
                <a:spcPct val="115000"/>
              </a:lnSpc>
              <a:buClr>
                <a:srgbClr val="FF0000"/>
              </a:buClr>
            </a:pPr>
            <a:r>
              <a:rPr lang="zh-CN" altLang="en-US">
                <a:solidFill>
                  <a:srgbClr val="FF0000"/>
                </a:solidFill>
                <a:effectLst>
                  <a:outerShdw blurRad="38100" dist="38100" dir="2700000" algn="tl">
                    <a:srgbClr val="C0C0C0"/>
                  </a:outerShdw>
                </a:effectLst>
              </a:rPr>
              <a:t>  第二级</a:t>
            </a:r>
            <a:r>
              <a:rPr lang="en-US" altLang="zh-CN">
                <a:solidFill>
                  <a:srgbClr val="FF0000"/>
                </a:solidFill>
                <a:effectLst>
                  <a:outerShdw blurRad="38100" dist="38100" dir="2700000" algn="tl">
                    <a:srgbClr val="C0C0C0"/>
                  </a:outerShdw>
                </a:effectLst>
              </a:rPr>
              <a:t>Cache</a:t>
            </a:r>
            <a:r>
              <a:rPr lang="zh-CN" altLang="en-US">
                <a:solidFill>
                  <a:srgbClr val="FF0000"/>
                </a:solidFill>
                <a:effectLst>
                  <a:outerShdw blurRad="38100" dist="38100" dir="2700000" algn="tl">
                    <a:srgbClr val="C0C0C0"/>
                  </a:outerShdw>
                </a:effectLst>
              </a:rPr>
              <a:t>的容量？</a:t>
            </a:r>
          </a:p>
          <a:p>
            <a:pPr marL="0" indent="0">
              <a:lnSpc>
                <a:spcPct val="115000"/>
              </a:lnSpc>
              <a:buNone/>
            </a:pPr>
            <a:r>
              <a:rPr lang="zh-CN" altLang="en-US"/>
              <a:t>    采用大容量设计。因为第一级</a:t>
            </a:r>
            <a:r>
              <a:rPr lang="en-US" altLang="zh-CN"/>
              <a:t>Cache</a:t>
            </a:r>
            <a:r>
              <a:rPr lang="zh-CN" altLang="en-US"/>
              <a:t>中的所有信息都可能会出现在第二级</a:t>
            </a:r>
            <a:r>
              <a:rPr lang="en-US" altLang="zh-CN"/>
              <a:t>Cache</a:t>
            </a:r>
            <a:r>
              <a:rPr lang="zh-CN" altLang="en-US"/>
              <a:t>中，所以第二级</a:t>
            </a:r>
            <a:r>
              <a:rPr lang="en-US" altLang="zh-CN"/>
              <a:t>Cache</a:t>
            </a:r>
            <a:r>
              <a:rPr lang="zh-CN" altLang="en-US"/>
              <a:t>应该比第一级</a:t>
            </a:r>
            <a:r>
              <a:rPr lang="en-US" altLang="zh-CN"/>
              <a:t>Cache</a:t>
            </a:r>
            <a:r>
              <a:rPr lang="zh-CN" altLang="en-US"/>
              <a:t>大得多。如果第二级</a:t>
            </a:r>
            <a:r>
              <a:rPr lang="en-US" altLang="zh-CN"/>
              <a:t>Cache</a:t>
            </a:r>
            <a:r>
              <a:rPr lang="zh-CN" altLang="en-US"/>
              <a:t>只是稍微大一点，则局部缺失率会很高。</a:t>
            </a:r>
          </a:p>
          <a:p>
            <a:pPr marL="0" indent="0">
              <a:lnSpc>
                <a:spcPct val="115000"/>
              </a:lnSpc>
              <a:buClr>
                <a:srgbClr val="FF0000"/>
              </a:buClr>
            </a:pPr>
            <a:r>
              <a:rPr lang="zh-CN" altLang="en-US">
                <a:solidFill>
                  <a:srgbClr val="FF0000"/>
                </a:solidFill>
                <a:effectLst>
                  <a:outerShdw blurRad="38100" dist="38100" dir="2700000" algn="tl">
                    <a:srgbClr val="C0C0C0"/>
                  </a:outerShdw>
                </a:effectLst>
              </a:rPr>
              <a:t>  第二级</a:t>
            </a:r>
            <a:r>
              <a:rPr lang="en-US" altLang="zh-CN">
                <a:solidFill>
                  <a:srgbClr val="FF0000"/>
                </a:solidFill>
                <a:effectLst>
                  <a:outerShdw blurRad="38100" dist="38100" dir="2700000" algn="tl">
                    <a:srgbClr val="C0C0C0"/>
                  </a:outerShdw>
                </a:effectLst>
              </a:rPr>
              <a:t>Cache</a:t>
            </a:r>
            <a:r>
              <a:rPr lang="zh-CN" altLang="en-US">
                <a:solidFill>
                  <a:srgbClr val="FF0000"/>
                </a:solidFill>
                <a:effectLst>
                  <a:outerShdw blurRad="38100" dist="38100" dir="2700000" algn="tl">
                    <a:srgbClr val="C0C0C0"/>
                  </a:outerShdw>
                </a:effectLst>
              </a:rPr>
              <a:t>采用组相联映射还是直接映射？</a:t>
            </a:r>
          </a:p>
          <a:p>
            <a:pPr marL="0" indent="0">
              <a:lnSpc>
                <a:spcPct val="115000"/>
              </a:lnSpc>
              <a:buNone/>
            </a:pPr>
            <a:r>
              <a:rPr lang="zh-CN" altLang="en-US"/>
              <a:t>    采用组相联映射比采用直接映射性能要好。</a:t>
            </a:r>
          </a:p>
        </p:txBody>
      </p:sp>
      <p:sp>
        <p:nvSpPr>
          <p:cNvPr id="563205" name="Text Box 5">
            <a:extLst>
              <a:ext uri="{FF2B5EF4-FFF2-40B4-BE49-F238E27FC236}">
                <a16:creationId xmlns:a16="http://schemas.microsoft.com/office/drawing/2014/main" id="{7FD4F3F0-28AD-4150-B784-FF1FA1206EB0}"/>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2 之 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3F4BA801-73E1-49EB-9E92-E8EAED59C895}"/>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设计考虑</a:t>
            </a:r>
          </a:p>
        </p:txBody>
      </p:sp>
      <p:sp>
        <p:nvSpPr>
          <p:cNvPr id="579590" name="Text Box 6">
            <a:extLst>
              <a:ext uri="{FF2B5EF4-FFF2-40B4-BE49-F238E27FC236}">
                <a16:creationId xmlns:a16="http://schemas.microsoft.com/office/drawing/2014/main" id="{464361B6-0265-4F07-8D26-C20FC8E35320}"/>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2 之 2</a:t>
            </a:r>
          </a:p>
        </p:txBody>
      </p:sp>
      <p:sp>
        <p:nvSpPr>
          <p:cNvPr id="579591" name="Rectangle 7">
            <a:extLst>
              <a:ext uri="{FF2B5EF4-FFF2-40B4-BE49-F238E27FC236}">
                <a16:creationId xmlns:a16="http://schemas.microsoft.com/office/drawing/2014/main" id="{ABA0F0A5-9900-49D3-8EE2-EFA3F9E88AD1}"/>
              </a:ext>
            </a:extLst>
          </p:cNvPr>
          <p:cNvSpPr>
            <a:spLocks noGrp="1" noChangeArrowheads="1"/>
          </p:cNvSpPr>
          <p:nvPr>
            <p:ph type="body" idx="1"/>
          </p:nvPr>
        </p:nvSpPr>
        <p:spPr/>
        <p:txBody>
          <a:bodyPr/>
          <a:lstStyle/>
          <a:p>
            <a:pPr>
              <a:lnSpc>
                <a:spcPct val="110000"/>
              </a:lnSpc>
              <a:buClr>
                <a:srgbClr val="FF0000"/>
              </a:buClr>
            </a:pPr>
            <a:r>
              <a:rPr lang="zh-CN" altLang="en-US">
                <a:solidFill>
                  <a:srgbClr val="FF0000"/>
                </a:solidFill>
              </a:rPr>
              <a:t>是否第一级</a:t>
            </a:r>
            <a:r>
              <a:rPr lang="en-US" altLang="zh-CN">
                <a:solidFill>
                  <a:srgbClr val="FF0000"/>
                </a:solidFill>
              </a:rPr>
              <a:t>Cache</a:t>
            </a:r>
            <a:r>
              <a:rPr lang="zh-CN" altLang="en-US">
                <a:solidFill>
                  <a:srgbClr val="FF0000"/>
                </a:solidFill>
              </a:rPr>
              <a:t>中所有数据都包含在第二级</a:t>
            </a:r>
            <a:r>
              <a:rPr lang="en-US" altLang="zh-CN">
                <a:solidFill>
                  <a:srgbClr val="FF0000"/>
                </a:solidFill>
              </a:rPr>
              <a:t>Cache</a:t>
            </a:r>
            <a:r>
              <a:rPr lang="zh-CN" altLang="en-US">
                <a:solidFill>
                  <a:srgbClr val="FF0000"/>
                </a:solidFill>
              </a:rPr>
              <a:t>中？</a:t>
            </a:r>
          </a:p>
          <a:p>
            <a:pPr>
              <a:lnSpc>
                <a:spcPct val="110000"/>
              </a:lnSpc>
              <a:buFont typeface="Wingdings" panose="05000000000000000000" pitchFamily="2" charset="2"/>
              <a:buNone/>
            </a:pPr>
            <a:r>
              <a:rPr lang="zh-CN" altLang="en-US"/>
              <a:t>	有两种方案：</a:t>
            </a:r>
          </a:p>
          <a:p>
            <a:pPr lvl="1">
              <a:lnSpc>
                <a:spcPct val="110000"/>
              </a:lnSpc>
            </a:pPr>
            <a:r>
              <a:rPr lang="zh-CN" altLang="en-US"/>
              <a:t>多级包含</a:t>
            </a:r>
          </a:p>
          <a:p>
            <a:pPr lvl="1">
              <a:lnSpc>
                <a:spcPct val="110000"/>
              </a:lnSpc>
              <a:buFont typeface="Wingdings" panose="05000000000000000000" pitchFamily="2" charset="2"/>
              <a:buNone/>
            </a:pPr>
            <a:r>
              <a:rPr lang="en-US" altLang="zh-CN"/>
              <a:t>	   L1</a:t>
            </a:r>
            <a:r>
              <a:rPr lang="zh-CN" altLang="en-US"/>
              <a:t>中的数据通常都出现在</a:t>
            </a:r>
            <a:r>
              <a:rPr lang="en-US" altLang="zh-CN"/>
              <a:t>L2</a:t>
            </a:r>
            <a:r>
              <a:rPr lang="zh-CN" altLang="en-US"/>
              <a:t>中。这是通常做法。</a:t>
            </a:r>
          </a:p>
          <a:p>
            <a:pPr lvl="1">
              <a:lnSpc>
                <a:spcPct val="110000"/>
              </a:lnSpc>
            </a:pPr>
            <a:r>
              <a:rPr lang="zh-CN" altLang="en-US"/>
              <a:t>多级排除</a:t>
            </a:r>
          </a:p>
          <a:p>
            <a:pPr lvl="1">
              <a:lnSpc>
                <a:spcPct val="110000"/>
              </a:lnSpc>
              <a:buFont typeface="Wingdings" panose="05000000000000000000" pitchFamily="2" charset="2"/>
              <a:buNone/>
            </a:pPr>
            <a:r>
              <a:rPr lang="en-US" altLang="zh-CN"/>
              <a:t>       L1</a:t>
            </a:r>
            <a:r>
              <a:rPr lang="zh-CN" altLang="en-US"/>
              <a:t>中的数据从不会出现在</a:t>
            </a:r>
            <a:r>
              <a:rPr lang="en-US" altLang="zh-CN"/>
              <a:t>L2</a:t>
            </a:r>
            <a:r>
              <a:rPr lang="zh-CN" altLang="en-US"/>
              <a:t>中。当</a:t>
            </a:r>
            <a:r>
              <a:rPr lang="en-US" altLang="zh-CN"/>
              <a:t>L2 Cache</a:t>
            </a:r>
            <a:r>
              <a:rPr lang="zh-CN" altLang="en-US"/>
              <a:t>容量略大于</a:t>
            </a:r>
            <a:r>
              <a:rPr lang="en-US" altLang="zh-CN"/>
              <a:t>L1 Cache</a:t>
            </a:r>
            <a:r>
              <a:rPr lang="zh-CN" altLang="en-US"/>
              <a:t>时可以采用此法，不浪费</a:t>
            </a:r>
            <a:r>
              <a:rPr lang="en-US" altLang="zh-CN"/>
              <a:t>L2 Cache</a:t>
            </a:r>
            <a:r>
              <a:rPr lang="zh-CN" altLang="en-US"/>
              <a:t>的空间。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6160AB26-1971-4B76-BACB-4F78DF9DAC39}"/>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关键字优先和提前重启动</a:t>
            </a:r>
          </a:p>
        </p:txBody>
      </p:sp>
      <p:sp>
        <p:nvSpPr>
          <p:cNvPr id="580613" name="Rectangle 5">
            <a:extLst>
              <a:ext uri="{FF2B5EF4-FFF2-40B4-BE49-F238E27FC236}">
                <a16:creationId xmlns:a16="http://schemas.microsoft.com/office/drawing/2014/main" id="{56E7500D-0F2A-4B83-A21C-D2DE861FEE06}"/>
              </a:ext>
            </a:extLst>
          </p:cNvPr>
          <p:cNvSpPr>
            <a:spLocks noGrp="1" noChangeArrowheads="1"/>
          </p:cNvSpPr>
          <p:nvPr>
            <p:ph type="body" sz="half" idx="1"/>
          </p:nvPr>
        </p:nvSpPr>
        <p:spPr>
          <a:xfrm>
            <a:off x="2333626" y="1989139"/>
            <a:ext cx="8029575" cy="2016125"/>
          </a:xfrm>
        </p:spPr>
        <p:txBody>
          <a:bodyPr/>
          <a:lstStyle/>
          <a:p>
            <a:pPr marL="0" indent="0">
              <a:buClr>
                <a:srgbClr val="FF0000"/>
              </a:buClr>
            </a:pPr>
            <a:r>
              <a:rPr lang="zh-CN" altLang="en-US" sz="2400">
                <a:solidFill>
                  <a:srgbClr val="FF0000"/>
                </a:solidFill>
                <a:effectLst>
                  <a:outerShdw blurRad="38100" dist="38100" dir="2700000" algn="tl">
                    <a:srgbClr val="C0C0C0"/>
                  </a:outerShdw>
                </a:effectLst>
              </a:rPr>
              <a:t>  思想</a:t>
            </a:r>
          </a:p>
          <a:p>
            <a:pPr marL="0" indent="0">
              <a:buNone/>
            </a:pPr>
            <a:r>
              <a:rPr lang="zh-CN" altLang="en-US" sz="2400"/>
              <a:t>    因为</a:t>
            </a:r>
            <a:r>
              <a:rPr lang="en-US" altLang="zh-CN" sz="2400"/>
              <a:t>CPU</a:t>
            </a:r>
            <a:r>
              <a:rPr lang="zh-CN" altLang="en-US" sz="2400"/>
              <a:t>在同一时刻只需要块中的一个字，所以本技术不必等到全部块装入就可以将所需字送出，然后重新启动</a:t>
            </a:r>
            <a:r>
              <a:rPr lang="en-US" altLang="zh-CN" sz="2400"/>
              <a:t>CPU。</a:t>
            </a:r>
          </a:p>
          <a:p>
            <a:pPr marL="0" indent="0">
              <a:buClr>
                <a:srgbClr val="FF0000"/>
              </a:buClr>
            </a:pPr>
            <a:r>
              <a:rPr lang="zh-CN" altLang="en-US" sz="2400">
                <a:solidFill>
                  <a:srgbClr val="FF0000"/>
                </a:solidFill>
                <a:effectLst>
                  <a:outerShdw blurRad="38100" dist="38100" dir="2700000" algn="tl">
                    <a:srgbClr val="C0C0C0"/>
                  </a:outerShdw>
                </a:effectLst>
              </a:rPr>
              <a:t>  方法</a:t>
            </a:r>
          </a:p>
        </p:txBody>
      </p:sp>
      <p:sp>
        <p:nvSpPr>
          <p:cNvPr id="580614" name="Rectangle 6">
            <a:extLst>
              <a:ext uri="{FF2B5EF4-FFF2-40B4-BE49-F238E27FC236}">
                <a16:creationId xmlns:a16="http://schemas.microsoft.com/office/drawing/2014/main" id="{070C4CD5-CE57-4BE5-9A5A-9CE6C923D56C}"/>
              </a:ext>
            </a:extLst>
          </p:cNvPr>
          <p:cNvSpPr>
            <a:spLocks noGrp="1" noChangeArrowheads="1"/>
          </p:cNvSpPr>
          <p:nvPr>
            <p:ph type="body" sz="half" idx="2"/>
          </p:nvPr>
        </p:nvSpPr>
        <p:spPr>
          <a:xfrm>
            <a:off x="2438400" y="4005264"/>
            <a:ext cx="3733800" cy="2390775"/>
          </a:xfrm>
          <a:solidFill>
            <a:srgbClr val="FFFF99"/>
          </a:solidFill>
          <a:ln w="57150" cmpd="thickThin">
            <a:solidFill>
              <a:schemeClr val="tx1"/>
            </a:solidFill>
            <a:miter lim="800000"/>
            <a:headEnd/>
            <a:tailEnd/>
          </a:ln>
        </p:spPr>
        <p:txBody>
          <a:bodyPr/>
          <a:lstStyle/>
          <a:p>
            <a:pPr marL="0" indent="0">
              <a:lnSpc>
                <a:spcPct val="110000"/>
              </a:lnSpc>
              <a:buFont typeface="Wingdings" panose="05000000000000000000" pitchFamily="2" charset="2"/>
              <a:buChar char="Ø"/>
            </a:pPr>
            <a:r>
              <a:rPr lang="zh-CN" altLang="en-US" sz="2400">
                <a:effectLst>
                  <a:outerShdw blurRad="38100" dist="38100" dir="2700000" algn="tl">
                    <a:srgbClr val="000000"/>
                  </a:outerShdw>
                </a:effectLst>
              </a:rPr>
              <a:t>  关键字优先</a:t>
            </a:r>
          </a:p>
          <a:p>
            <a:pPr marL="0" indent="0">
              <a:buNone/>
            </a:pPr>
            <a:r>
              <a:rPr lang="zh-CN" altLang="en-US" sz="2400"/>
              <a:t>     首先向存储器请求缺失的字，一旦它到了就将它发送到</a:t>
            </a:r>
            <a:r>
              <a:rPr lang="en-US" altLang="zh-CN" sz="2400"/>
              <a:t>CPU</a:t>
            </a:r>
            <a:r>
              <a:rPr lang="zh-CN" altLang="en-US" sz="2400"/>
              <a:t>中；让</a:t>
            </a:r>
            <a:r>
              <a:rPr lang="en-US" altLang="zh-CN" sz="2400"/>
              <a:t>CPU</a:t>
            </a:r>
            <a:r>
              <a:rPr lang="zh-CN" altLang="en-US" sz="2400"/>
              <a:t>继续执行，同时装入块中的其他字。</a:t>
            </a:r>
            <a:endParaRPr lang="zh-CN" altLang="en-US"/>
          </a:p>
        </p:txBody>
      </p:sp>
      <p:sp>
        <p:nvSpPr>
          <p:cNvPr id="580615" name="Rectangle 7">
            <a:extLst>
              <a:ext uri="{FF2B5EF4-FFF2-40B4-BE49-F238E27FC236}">
                <a16:creationId xmlns:a16="http://schemas.microsoft.com/office/drawing/2014/main" id="{69C381AA-CC3F-416B-BEA0-7261276F34B6}"/>
              </a:ext>
            </a:extLst>
          </p:cNvPr>
          <p:cNvSpPr>
            <a:spLocks noChangeArrowheads="1"/>
          </p:cNvSpPr>
          <p:nvPr/>
        </p:nvSpPr>
        <p:spPr bwMode="auto">
          <a:xfrm>
            <a:off x="6400800" y="4005264"/>
            <a:ext cx="3733800" cy="2390775"/>
          </a:xfrm>
          <a:prstGeom prst="rect">
            <a:avLst/>
          </a:prstGeom>
          <a:solidFill>
            <a:srgbClr val="CC99FF"/>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5175"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84275"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3375"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22475"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4796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368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940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512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tx1"/>
              </a:buClr>
              <a:buFont typeface="Wingdings" panose="05000000000000000000" pitchFamily="2" charset="2"/>
              <a:buChar char="Ø"/>
            </a:pPr>
            <a:r>
              <a:rPr lang="zh-CN" altLang="en-US" b="1">
                <a:effectLst>
                  <a:outerShdw blurRad="38100" dist="38100" dir="2700000" algn="tl">
                    <a:srgbClr val="000000"/>
                  </a:outerShdw>
                </a:effectLst>
                <a:latin typeface="Arial" panose="020B0604020202020204" pitchFamily="34" charset="0"/>
                <a:ea typeface="楷体_GB2312" pitchFamily="49" charset="-122"/>
              </a:rPr>
              <a:t>  提前重启动</a:t>
            </a:r>
          </a:p>
          <a:p>
            <a:pPr>
              <a:lnSpc>
                <a:spcPct val="110000"/>
              </a:lnSpc>
              <a:spcBef>
                <a:spcPct val="20000"/>
              </a:spcBef>
              <a:buClr>
                <a:schemeClr val="tx1"/>
              </a:buClr>
            </a:pPr>
            <a:r>
              <a:rPr lang="zh-CN" altLang="en-US" b="1">
                <a:latin typeface="Arial" panose="020B0604020202020204" pitchFamily="34" charset="0"/>
                <a:ea typeface="楷体_GB2312" pitchFamily="49" charset="-122"/>
              </a:rPr>
              <a:t>     按正常次序获取字，只要被请求的字一到达就将它发送到</a:t>
            </a:r>
            <a:r>
              <a:rPr lang="en-US" altLang="zh-CN" b="1">
                <a:latin typeface="Arial" panose="020B0604020202020204" pitchFamily="34" charset="0"/>
                <a:ea typeface="楷体_GB2312" pitchFamily="49" charset="-122"/>
              </a:rPr>
              <a:t>CPU</a:t>
            </a:r>
            <a:r>
              <a:rPr lang="zh-CN" altLang="en-US" b="1">
                <a:latin typeface="Arial" panose="020B0604020202020204" pitchFamily="34" charset="0"/>
                <a:ea typeface="楷体_GB2312" pitchFamily="49" charset="-122"/>
              </a:rPr>
              <a:t>中，让</a:t>
            </a:r>
            <a:r>
              <a:rPr lang="en-US" altLang="zh-CN" b="1">
                <a:latin typeface="Arial" panose="020B0604020202020204" pitchFamily="34" charset="0"/>
                <a:ea typeface="楷体_GB2312" pitchFamily="49" charset="-122"/>
              </a:rPr>
              <a:t>CPU</a:t>
            </a:r>
            <a:r>
              <a:rPr lang="zh-CN" altLang="en-US" b="1">
                <a:latin typeface="Arial" panose="020B0604020202020204" pitchFamily="34" charset="0"/>
                <a:ea typeface="楷体_GB2312" pitchFamily="49" charset="-122"/>
              </a:rPr>
              <a:t>继续执行。</a:t>
            </a:r>
          </a:p>
        </p:txBody>
      </p:sp>
      <p:sp>
        <p:nvSpPr>
          <p:cNvPr id="580616" name="Text Box 8">
            <a:extLst>
              <a:ext uri="{FF2B5EF4-FFF2-40B4-BE49-F238E27FC236}">
                <a16:creationId xmlns:a16="http://schemas.microsoft.com/office/drawing/2014/main" id="{62708D20-5119-4A9A-8A54-AB084532E9C4}"/>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2 之 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1917B648-9300-48B3-893D-42168923C922}"/>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局限性</a:t>
            </a:r>
          </a:p>
        </p:txBody>
      </p:sp>
      <p:sp>
        <p:nvSpPr>
          <p:cNvPr id="585737" name="Rectangle 9">
            <a:extLst>
              <a:ext uri="{FF2B5EF4-FFF2-40B4-BE49-F238E27FC236}">
                <a16:creationId xmlns:a16="http://schemas.microsoft.com/office/drawing/2014/main" id="{1A2ADA52-6E77-4106-8A69-7D12B36D6676}"/>
              </a:ext>
            </a:extLst>
          </p:cNvPr>
          <p:cNvSpPr>
            <a:spLocks noGrp="1" noChangeArrowheads="1"/>
          </p:cNvSpPr>
          <p:nvPr>
            <p:ph type="body" idx="1"/>
          </p:nvPr>
        </p:nvSpPr>
        <p:spPr>
          <a:xfrm>
            <a:off x="1871662" y="1618456"/>
            <a:ext cx="7958138" cy="3621087"/>
          </a:xfrm>
        </p:spPr>
        <p:txBody>
          <a:bodyPr/>
          <a:lstStyle/>
          <a:p>
            <a:pPr marL="0" indent="0">
              <a:lnSpc>
                <a:spcPct val="150000"/>
              </a:lnSpc>
              <a:buNone/>
            </a:pPr>
            <a:r>
              <a:rPr lang="zh-CN" altLang="en-US" dirty="0"/>
              <a:t>        本技术的收益取决于块的大小（块越大，收益越大）和对块中未装入部分的访问可能性。</a:t>
            </a:r>
          </a:p>
        </p:txBody>
      </p:sp>
      <p:sp>
        <p:nvSpPr>
          <p:cNvPr id="585738" name="Text Box 10">
            <a:extLst>
              <a:ext uri="{FF2B5EF4-FFF2-40B4-BE49-F238E27FC236}">
                <a16:creationId xmlns:a16="http://schemas.microsoft.com/office/drawing/2014/main" id="{CE7CB7E0-D854-40A7-90A6-DDB27F732C10}"/>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2 之 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7980B841-68B4-4401-839E-391C6B5C951D}"/>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给出读缺失对写的优先级</a:t>
            </a:r>
          </a:p>
        </p:txBody>
      </p:sp>
      <p:sp>
        <p:nvSpPr>
          <p:cNvPr id="581636" name="Rectangle 4">
            <a:extLst>
              <a:ext uri="{FF2B5EF4-FFF2-40B4-BE49-F238E27FC236}">
                <a16:creationId xmlns:a16="http://schemas.microsoft.com/office/drawing/2014/main" id="{683AC6AE-A610-40F2-BFFB-A43AB26C15E6}"/>
              </a:ext>
            </a:extLst>
          </p:cNvPr>
          <p:cNvSpPr>
            <a:spLocks noGrp="1" noChangeArrowheads="1"/>
          </p:cNvSpPr>
          <p:nvPr>
            <p:ph type="body" idx="1"/>
          </p:nvPr>
        </p:nvSpPr>
        <p:spPr>
          <a:xfrm>
            <a:off x="18372" y="1376087"/>
            <a:ext cx="7958138" cy="4411662"/>
          </a:xfrm>
        </p:spPr>
        <p:txBody>
          <a:bodyPr/>
          <a:lstStyle/>
          <a:p>
            <a:pPr marL="0" indent="0">
              <a:lnSpc>
                <a:spcPct val="120000"/>
              </a:lnSpc>
              <a:buClr>
                <a:srgbClr val="FF0000"/>
              </a:buClr>
            </a:pPr>
            <a:r>
              <a:rPr lang="zh-CN" altLang="en-US" sz="2400" dirty="0">
                <a:solidFill>
                  <a:srgbClr val="FF0000"/>
                </a:solidFill>
                <a:effectLst>
                  <a:outerShdw blurRad="38100" dist="38100" dir="2700000" algn="tl">
                    <a:srgbClr val="C0C0C0"/>
                  </a:outerShdw>
                </a:effectLst>
              </a:rPr>
              <a:t>  问题</a:t>
            </a:r>
          </a:p>
          <a:p>
            <a:pPr marL="0" indent="0">
              <a:lnSpc>
                <a:spcPct val="120000"/>
              </a:lnSpc>
              <a:buNone/>
            </a:pPr>
            <a:r>
              <a:rPr lang="zh-CN" altLang="en-US" sz="2400" dirty="0"/>
              <a:t>    对于一个写直达的</a:t>
            </a:r>
            <a:r>
              <a:rPr lang="en-US" altLang="zh-CN" sz="2400" dirty="0"/>
              <a:t>Cache，</a:t>
            </a:r>
            <a:r>
              <a:rPr lang="zh-CN" altLang="en-US" sz="2400" dirty="0"/>
              <a:t>需要设置容量适中的写缓冲区（见后图）。然而写缓冲区使得存储器访问变的复杂，因为其中可能包含读缺失时所需要的更新数据。</a:t>
            </a:r>
          </a:p>
          <a:p>
            <a:pPr marL="0" indent="0">
              <a:lnSpc>
                <a:spcPct val="120000"/>
              </a:lnSpc>
              <a:buNone/>
            </a:pPr>
            <a:r>
              <a:rPr lang="en-US" altLang="zh-CN" sz="2400" dirty="0">
                <a:solidFill>
                  <a:srgbClr val="0000CC"/>
                </a:solidFill>
                <a:latin typeface="Comic Sans MS" panose="030F0702030302020204" pitchFamily="66" charset="0"/>
              </a:rPr>
              <a:t>SW R3,512(R0)    ;M[512]←R3     (Cache Index 0)</a:t>
            </a:r>
          </a:p>
          <a:p>
            <a:pPr marL="0" indent="0">
              <a:lnSpc>
                <a:spcPct val="120000"/>
              </a:lnSpc>
              <a:buNone/>
            </a:pPr>
            <a:r>
              <a:rPr lang="en-US" altLang="zh-CN" sz="2400" dirty="0">
                <a:solidFill>
                  <a:srgbClr val="0000CC"/>
                </a:solidFill>
                <a:latin typeface="Comic Sans MS" panose="030F0702030302020204" pitchFamily="66" charset="0"/>
              </a:rPr>
              <a:t>LW R1,1024(R0)   ;R1 ←M[1024]   (Cache Index 0)</a:t>
            </a:r>
          </a:p>
          <a:p>
            <a:pPr marL="0" indent="0">
              <a:lnSpc>
                <a:spcPct val="120000"/>
              </a:lnSpc>
              <a:buNone/>
            </a:pPr>
            <a:r>
              <a:rPr lang="en-US" altLang="zh-CN" sz="2400" dirty="0">
                <a:solidFill>
                  <a:srgbClr val="0000CC"/>
                </a:solidFill>
                <a:latin typeface="Comic Sans MS" panose="030F0702030302020204" pitchFamily="66" charset="0"/>
              </a:rPr>
              <a:t>LW R2,512(R0)     ;R2 ←M[512]    (Cache Index 0)</a:t>
            </a:r>
            <a:endParaRPr lang="zh-CN" altLang="en-US" sz="2400" dirty="0">
              <a:solidFill>
                <a:srgbClr val="0000CC"/>
              </a:solidFill>
              <a:latin typeface="Comic Sans MS" panose="030F0702030302020204" pitchFamily="66" charset="0"/>
            </a:endParaRPr>
          </a:p>
        </p:txBody>
      </p:sp>
      <p:sp>
        <p:nvSpPr>
          <p:cNvPr id="581637" name="WordArt 5">
            <a:extLst>
              <a:ext uri="{FF2B5EF4-FFF2-40B4-BE49-F238E27FC236}">
                <a16:creationId xmlns:a16="http://schemas.microsoft.com/office/drawing/2014/main" id="{F5AFE319-F189-4786-A3A2-E6A4DEC21A28}"/>
              </a:ext>
            </a:extLst>
          </p:cNvPr>
          <p:cNvSpPr>
            <a:spLocks noChangeArrowheads="1" noChangeShapeType="1" noTextEdit="1"/>
          </p:cNvSpPr>
          <p:nvPr/>
        </p:nvSpPr>
        <p:spPr bwMode="auto">
          <a:xfrm>
            <a:off x="341313" y="5432425"/>
            <a:ext cx="4800600" cy="4572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r>
              <a:rPr lang="en-US" altLang="zh-CN" sz="3600" kern="10" dirty="0">
                <a:ln w="9525">
                  <a:round/>
                  <a:headEnd/>
                  <a:tailEnd/>
                </a:ln>
                <a:gradFill rotWithShape="0">
                  <a:gsLst>
                    <a:gs pos="0">
                      <a:srgbClr val="FFE701"/>
                    </a:gs>
                    <a:gs pos="100000">
                      <a:srgbClr val="FE3E02"/>
                    </a:gs>
                  </a:gsLst>
                  <a:lin ang="5400000" scaled="1"/>
                </a:gradFill>
                <a:latin typeface="宋体" panose="02010600030101010101" pitchFamily="2" charset="-122"/>
              </a:rPr>
              <a:t>R2≠R3</a:t>
            </a:r>
            <a:r>
              <a:rPr lang="zh-CN" altLang="en-US" sz="3600" kern="10" dirty="0">
                <a:ln w="9525">
                  <a:round/>
                  <a:headEnd/>
                  <a:tailEnd/>
                </a:ln>
                <a:gradFill rotWithShape="0">
                  <a:gsLst>
                    <a:gs pos="0">
                      <a:srgbClr val="FFE701"/>
                    </a:gs>
                    <a:gs pos="100000">
                      <a:srgbClr val="FE3E02"/>
                    </a:gs>
                  </a:gsLst>
                  <a:lin ang="5400000" scaled="1"/>
                </a:gradFill>
                <a:latin typeface="宋体" panose="02010600030101010101" pitchFamily="2" charset="-122"/>
              </a:rPr>
              <a:t>？！</a:t>
            </a:r>
          </a:p>
        </p:txBody>
      </p:sp>
      <p:grpSp>
        <p:nvGrpSpPr>
          <p:cNvPr id="7" name="Group 1036">
            <a:extLst>
              <a:ext uri="{FF2B5EF4-FFF2-40B4-BE49-F238E27FC236}">
                <a16:creationId xmlns:a16="http://schemas.microsoft.com/office/drawing/2014/main" id="{8343E6DB-B0D1-4A4D-9DA7-D06580C9CB06}"/>
              </a:ext>
            </a:extLst>
          </p:cNvPr>
          <p:cNvGrpSpPr>
            <a:grpSpLocks/>
          </p:cNvGrpSpPr>
          <p:nvPr/>
        </p:nvGrpSpPr>
        <p:grpSpPr bwMode="auto">
          <a:xfrm>
            <a:off x="7391401" y="1776633"/>
            <a:ext cx="4800599" cy="4137025"/>
            <a:chOff x="960" y="1152"/>
            <a:chExt cx="4128" cy="2990"/>
          </a:xfrm>
        </p:grpSpPr>
        <p:pic>
          <p:nvPicPr>
            <p:cNvPr id="8" name="Picture 1037">
              <a:extLst>
                <a:ext uri="{FF2B5EF4-FFF2-40B4-BE49-F238E27FC236}">
                  <a16:creationId xmlns:a16="http://schemas.microsoft.com/office/drawing/2014/main" id="{C47A52A4-0314-4555-AC33-4DDB0BB61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solidFill>
              <a:srgbClr val="FFFF00"/>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038">
              <a:extLst>
                <a:ext uri="{FF2B5EF4-FFF2-40B4-BE49-F238E27FC236}">
                  <a16:creationId xmlns:a16="http://schemas.microsoft.com/office/drawing/2014/main" id="{744931C7-CC85-4B08-AB95-2BEFACD550DD}"/>
                </a:ext>
              </a:extLst>
            </p:cNvPr>
            <p:cNvSpPr txBox="1">
              <a:spLocks noChangeArrowheads="1"/>
            </p:cNvSpPr>
            <p:nvPr/>
          </p:nvSpPr>
          <p:spPr bwMode="auto">
            <a:xfrm>
              <a:off x="3873" y="3112"/>
              <a:ext cx="636" cy="47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FontTx/>
                <a:buNone/>
              </a:pPr>
              <a:r>
                <a:rPr lang="en-US" altLang="zh-CN" b="1">
                  <a:latin typeface="Comic Sans MS" panose="030F0702030302020204" pitchFamily="66" charset="0"/>
                </a:rPr>
                <a:t>write</a:t>
              </a:r>
            </a:p>
            <a:p>
              <a:pPr eaLnBrk="0" hangingPunct="0">
                <a:spcBef>
                  <a:spcPct val="0"/>
                </a:spcBef>
                <a:buClrTx/>
                <a:buFontTx/>
                <a:buNone/>
              </a:pPr>
              <a:r>
                <a:rPr lang="en-US" altLang="zh-CN" b="1">
                  <a:latin typeface="Comic Sans MS" panose="030F0702030302020204" pitchFamily="66" charset="0"/>
                </a:rPr>
                <a:t>buffer</a:t>
              </a:r>
            </a:p>
          </p:txBody>
        </p:sp>
        <p:sp>
          <p:nvSpPr>
            <p:cNvPr id="10" name="Text Box 1039">
              <a:extLst>
                <a:ext uri="{FF2B5EF4-FFF2-40B4-BE49-F238E27FC236}">
                  <a16:creationId xmlns:a16="http://schemas.microsoft.com/office/drawing/2014/main" id="{C8DA56A0-A603-4E27-912F-0CD271611B61}"/>
                </a:ext>
              </a:extLst>
            </p:cNvPr>
            <p:cNvSpPr txBox="1">
              <a:spLocks noChangeArrowheads="1"/>
            </p:cNvSpPr>
            <p:nvPr/>
          </p:nvSpPr>
          <p:spPr bwMode="auto">
            <a:xfrm>
              <a:off x="3888" y="1206"/>
              <a:ext cx="541" cy="654"/>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0"/>
                </a:spcBef>
                <a:buClrTx/>
                <a:buFontTx/>
                <a:buNone/>
              </a:pPr>
              <a:r>
                <a:rPr lang="en-US" altLang="zh-CN" b="1">
                  <a:latin typeface="Comic Sans MS" panose="030F0702030302020204" pitchFamily="66" charset="0"/>
                </a:rPr>
                <a:t>CPU</a:t>
              </a:r>
            </a:p>
            <a:p>
              <a:pPr eaLnBrk="0" hangingPunct="0">
                <a:spcBef>
                  <a:spcPct val="0"/>
                </a:spcBef>
                <a:buClrTx/>
                <a:buFontTx/>
                <a:buNone/>
              </a:pPr>
              <a:endParaRPr lang="en-US" altLang="zh-CN" b="1">
                <a:latin typeface="Comic Sans MS" panose="030F0702030302020204" pitchFamily="66" charset="0"/>
              </a:endParaRPr>
            </a:p>
            <a:p>
              <a:pPr eaLnBrk="0" hangingPunct="0">
                <a:spcBef>
                  <a:spcPct val="0"/>
                </a:spcBef>
                <a:buClrTx/>
                <a:buFontTx/>
                <a:buNone/>
              </a:pPr>
              <a:r>
                <a:rPr lang="en-US" altLang="zh-CN" sz="1600" b="1">
                  <a:latin typeface="Comic Sans MS" panose="030F0702030302020204" pitchFamily="66" charset="0"/>
                </a:rPr>
                <a:t>in out</a:t>
              </a:r>
              <a:endParaRPr lang="en-US" altLang="zh-CN" b="1">
                <a:latin typeface="Comic Sans MS" panose="030F0702030302020204" pitchFamily="66" charset="0"/>
              </a:endParaRPr>
            </a:p>
          </p:txBody>
        </p:sp>
        <p:sp>
          <p:nvSpPr>
            <p:cNvPr id="11" name="Text Box 1040">
              <a:extLst>
                <a:ext uri="{FF2B5EF4-FFF2-40B4-BE49-F238E27FC236}">
                  <a16:creationId xmlns:a16="http://schemas.microsoft.com/office/drawing/2014/main" id="{EC3D41BD-6948-441B-B704-968D800790EB}"/>
                </a:ext>
              </a:extLst>
            </p:cNvPr>
            <p:cNvSpPr txBox="1">
              <a:spLocks noChangeArrowheads="1"/>
            </p:cNvSpPr>
            <p:nvPr/>
          </p:nvSpPr>
          <p:spPr bwMode="auto">
            <a:xfrm>
              <a:off x="3425" y="3574"/>
              <a:ext cx="1275" cy="47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0"/>
                </a:spcBef>
                <a:buClrTx/>
                <a:buFontTx/>
                <a:buNone/>
              </a:pPr>
              <a:r>
                <a:rPr lang="zh-CN" altLang="en-US" b="1">
                  <a:latin typeface="Comic Sans MS" panose="030F0702030302020204" pitchFamily="66" charset="0"/>
                </a:rPr>
                <a:t>   </a:t>
              </a:r>
              <a:r>
                <a:rPr lang="en-US" altLang="zh-CN" b="1">
                  <a:latin typeface="Comic Sans MS" panose="030F0702030302020204" pitchFamily="66" charset="0"/>
                </a:rPr>
                <a:t>DRAM   </a:t>
              </a:r>
            </a:p>
            <a:p>
              <a:pPr eaLnBrk="0" hangingPunct="0">
                <a:spcBef>
                  <a:spcPct val="0"/>
                </a:spcBef>
                <a:buClrTx/>
                <a:buFontTx/>
                <a:buNone/>
              </a:pPr>
              <a:r>
                <a:rPr lang="en-US" altLang="zh-CN" b="1">
                  <a:latin typeface="Comic Sans MS" panose="030F0702030302020204" pitchFamily="66" charset="0"/>
                </a:rPr>
                <a:t>(or lower mem)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581637"/>
                                        </p:tgtEl>
                                        <p:attrNameLst>
                                          <p:attrName>style.visibility</p:attrName>
                                        </p:attrNameLst>
                                      </p:cBhvr>
                                      <p:to>
                                        <p:strVal val="visible"/>
                                      </p:to>
                                    </p:set>
                                    <p:anim to="" calcmode="lin" valueType="num">
                                      <p:cBhvr>
                                        <p:cTn id="7" dur="1" fill="hold"/>
                                        <p:tgtEl>
                                          <p:spTgt spid="581637"/>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1026">
            <a:extLst>
              <a:ext uri="{FF2B5EF4-FFF2-40B4-BE49-F238E27FC236}">
                <a16:creationId xmlns:a16="http://schemas.microsoft.com/office/drawing/2014/main" id="{D9AE2B12-664F-4181-AA93-EB316B937342}"/>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给出读缺失对写的优先级</a:t>
            </a:r>
          </a:p>
        </p:txBody>
      </p:sp>
      <p:sp>
        <p:nvSpPr>
          <p:cNvPr id="587780" name="Rectangle 1028">
            <a:extLst>
              <a:ext uri="{FF2B5EF4-FFF2-40B4-BE49-F238E27FC236}">
                <a16:creationId xmlns:a16="http://schemas.microsoft.com/office/drawing/2014/main" id="{4C2722A4-38C9-4B60-9DA5-510D4C8B28EB}"/>
              </a:ext>
            </a:extLst>
          </p:cNvPr>
          <p:cNvSpPr>
            <a:spLocks noGrp="1" noChangeArrowheads="1"/>
          </p:cNvSpPr>
          <p:nvPr>
            <p:ph type="body" idx="1"/>
          </p:nvPr>
        </p:nvSpPr>
        <p:spPr>
          <a:xfrm>
            <a:off x="2333625" y="1989138"/>
            <a:ext cx="7958138" cy="4259262"/>
          </a:xfrm>
        </p:spPr>
        <p:txBody>
          <a:bodyPr/>
          <a:lstStyle/>
          <a:p>
            <a:pPr marL="0" indent="0">
              <a:lnSpc>
                <a:spcPct val="110000"/>
              </a:lnSpc>
              <a:buClr>
                <a:srgbClr val="FF0000"/>
              </a:buClr>
            </a:pPr>
            <a:r>
              <a:rPr lang="zh-CN" altLang="en-US" sz="2400" dirty="0">
                <a:solidFill>
                  <a:srgbClr val="FF0000"/>
                </a:solidFill>
                <a:effectLst>
                  <a:outerShdw blurRad="38100" dist="38100" dir="2700000" algn="tl">
                    <a:srgbClr val="C0C0C0"/>
                  </a:outerShdw>
                </a:effectLst>
              </a:rPr>
              <a:t>  解决</a:t>
            </a:r>
            <a:endParaRPr lang="en-US" altLang="zh-CN" sz="2400" dirty="0">
              <a:solidFill>
                <a:srgbClr val="FF0000"/>
              </a:solidFill>
              <a:effectLst>
                <a:outerShdw blurRad="38100" dist="38100" dir="2700000" algn="tl">
                  <a:srgbClr val="C0C0C0"/>
                </a:outerShdw>
              </a:effectLst>
            </a:endParaRPr>
          </a:p>
          <a:p>
            <a:pPr marL="0" indent="0">
              <a:lnSpc>
                <a:spcPct val="110000"/>
              </a:lnSpc>
              <a:buNone/>
            </a:pPr>
            <a:r>
              <a:rPr lang="zh-CN" altLang="en-US" sz="2400" dirty="0"/>
              <a:t>    最简单的解决方法：读缺失等待，直到写缓冲区为空为止；但该方法会增加读缺失代价。另一种解决方法：在读缺失时查看写缓冲区中的内容，如果没有冲突而且存储器系统可以访问，就让读缺失继续；即：</a:t>
            </a:r>
            <a:r>
              <a:rPr lang="zh-CN" altLang="en-US" sz="2400" dirty="0">
                <a:solidFill>
                  <a:srgbClr val="0000CC"/>
                </a:solidFill>
                <a:effectLst>
                  <a:outerShdw blurRad="38100" dist="38100" dir="2700000" algn="tl">
                    <a:srgbClr val="C0C0C0"/>
                  </a:outerShdw>
                </a:effectLst>
              </a:rPr>
              <a:t>使读缺失优先于写缺失</a:t>
            </a:r>
            <a:r>
              <a:rPr lang="zh-CN" altLang="en-US" sz="2400" dirty="0"/>
              <a:t>。</a:t>
            </a:r>
            <a:endParaRPr lang="zh-CN" altLang="en-US" sz="2400" dirty="0">
              <a:solidFill>
                <a:srgbClr val="0000CC"/>
              </a:solidFill>
              <a:latin typeface="Comic Sans MS" panose="030F0702030302020204" pitchFamily="66" charset="0"/>
            </a:endParaRPr>
          </a:p>
        </p:txBody>
      </p:sp>
      <p:sp>
        <p:nvSpPr>
          <p:cNvPr id="587782" name="Text Box 1030">
            <a:extLst>
              <a:ext uri="{FF2B5EF4-FFF2-40B4-BE49-F238E27FC236}">
                <a16:creationId xmlns:a16="http://schemas.microsoft.com/office/drawing/2014/main" id="{66E441F8-DD7F-497C-ABD9-4FE473D5E886}"/>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3</a:t>
            </a:r>
          </a:p>
        </p:txBody>
      </p:sp>
      <p:pic>
        <p:nvPicPr>
          <p:cNvPr id="587783" name="Picture 1031">
            <a:extLst>
              <a:ext uri="{FF2B5EF4-FFF2-40B4-BE49-F238E27FC236}">
                <a16:creationId xmlns:a16="http://schemas.microsoft.com/office/drawing/2014/main" id="{A75FE59B-09F8-469A-905A-725C41E7A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953000"/>
            <a:ext cx="1701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7784" name="AutoShape 1032">
            <a:extLst>
              <a:ext uri="{FF2B5EF4-FFF2-40B4-BE49-F238E27FC236}">
                <a16:creationId xmlns:a16="http://schemas.microsoft.com/office/drawing/2014/main" id="{433791EF-B8D5-45F7-B730-4DAE5F7281DF}"/>
              </a:ext>
            </a:extLst>
          </p:cNvPr>
          <p:cNvSpPr>
            <a:spLocks noChangeArrowheads="1"/>
          </p:cNvSpPr>
          <p:nvPr/>
        </p:nvSpPr>
        <p:spPr bwMode="auto">
          <a:xfrm>
            <a:off x="4419600" y="4648200"/>
            <a:ext cx="5791200" cy="1752600"/>
          </a:xfrm>
          <a:prstGeom prst="cloudCallout">
            <a:avLst>
              <a:gd name="adj1" fmla="val -65681"/>
              <a:gd name="adj2" fmla="val -11412"/>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p>
            <a:pPr>
              <a:spcBef>
                <a:spcPct val="20000"/>
              </a:spcBef>
            </a:pPr>
            <a:r>
              <a:rPr lang="zh-CN" altLang="en-US" sz="2400" b="1">
                <a:latin typeface="Arial" panose="020B0604020202020204" pitchFamily="34" charset="0"/>
                <a:ea typeface="楷体_GB2312" pitchFamily="49" charset="-122"/>
              </a:rPr>
              <a:t>在写回法的</a:t>
            </a:r>
            <a:r>
              <a:rPr lang="en-US" altLang="zh-CN" sz="2400" b="1">
                <a:latin typeface="Arial" panose="020B0604020202020204" pitchFamily="34" charset="0"/>
                <a:ea typeface="楷体_GB2312" pitchFamily="49" charset="-122"/>
              </a:rPr>
              <a:t>Cache</a:t>
            </a:r>
            <a:r>
              <a:rPr lang="zh-CN" altLang="en-US" sz="2400" b="1">
                <a:latin typeface="Arial" panose="020B0604020202020204" pitchFamily="34" charset="0"/>
                <a:ea typeface="楷体_GB2312" pitchFamily="49" charset="-122"/>
              </a:rPr>
              <a:t>中，在替换块时也要使用一个简单的写缓冲，同样处理。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87784"/>
                                        </p:tgtEl>
                                        <p:attrNameLst>
                                          <p:attrName>style.visibility</p:attrName>
                                        </p:attrNameLst>
                                      </p:cBhvr>
                                      <p:to>
                                        <p:strVal val="visible"/>
                                      </p:to>
                                    </p:set>
                                    <p:anim calcmode="lin" valueType="num">
                                      <p:cBhvr>
                                        <p:cTn id="7" dur="500" fill="hold"/>
                                        <p:tgtEl>
                                          <p:spTgt spid="587784"/>
                                        </p:tgtEl>
                                        <p:attrNameLst>
                                          <p:attrName>ppt_x</p:attrName>
                                        </p:attrNameLst>
                                      </p:cBhvr>
                                      <p:tavLst>
                                        <p:tav tm="0">
                                          <p:val>
                                            <p:strVal val="#ppt_x-#ppt_w/2"/>
                                          </p:val>
                                        </p:tav>
                                        <p:tav tm="100000">
                                          <p:val>
                                            <p:strVal val="#ppt_x"/>
                                          </p:val>
                                        </p:tav>
                                      </p:tavLst>
                                    </p:anim>
                                    <p:anim calcmode="lin" valueType="num">
                                      <p:cBhvr>
                                        <p:cTn id="8" dur="500" fill="hold"/>
                                        <p:tgtEl>
                                          <p:spTgt spid="587784"/>
                                        </p:tgtEl>
                                        <p:attrNameLst>
                                          <p:attrName>ppt_y</p:attrName>
                                        </p:attrNameLst>
                                      </p:cBhvr>
                                      <p:tavLst>
                                        <p:tav tm="0">
                                          <p:val>
                                            <p:strVal val="#ppt_y"/>
                                          </p:val>
                                        </p:tav>
                                        <p:tav tm="100000">
                                          <p:val>
                                            <p:strVal val="#ppt_y"/>
                                          </p:val>
                                        </p:tav>
                                      </p:tavLst>
                                    </p:anim>
                                    <p:anim calcmode="lin" valueType="num">
                                      <p:cBhvr>
                                        <p:cTn id="9" dur="500" fill="hold"/>
                                        <p:tgtEl>
                                          <p:spTgt spid="587784"/>
                                        </p:tgtEl>
                                        <p:attrNameLst>
                                          <p:attrName>ppt_w</p:attrName>
                                        </p:attrNameLst>
                                      </p:cBhvr>
                                      <p:tavLst>
                                        <p:tav tm="0">
                                          <p:val>
                                            <p:fltVal val="0"/>
                                          </p:val>
                                        </p:tav>
                                        <p:tav tm="100000">
                                          <p:val>
                                            <p:strVal val="#ppt_w"/>
                                          </p:val>
                                        </p:tav>
                                      </p:tavLst>
                                    </p:anim>
                                    <p:anim calcmode="lin" valueType="num">
                                      <p:cBhvr>
                                        <p:cTn id="10" dur="500" fill="hold"/>
                                        <p:tgtEl>
                                          <p:spTgt spid="58778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6984BA7-486A-444A-BAC8-D9BF23882130}"/>
              </a:ext>
            </a:extLst>
          </p:cNvPr>
          <p:cNvSpPr>
            <a:spLocks noChangeArrowheads="1"/>
          </p:cNvSpPr>
          <p:nvPr/>
        </p:nvSpPr>
        <p:spPr bwMode="auto">
          <a:xfrm>
            <a:off x="4943475" y="404813"/>
            <a:ext cx="21336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90000"/>
              </a:lnSpc>
            </a:pPr>
            <a:r>
              <a:rPr kumimoji="1" lang="zh-CN" altLang="en-US" sz="3600" b="1">
                <a:solidFill>
                  <a:srgbClr val="6600CC"/>
                </a:solidFill>
                <a:latin typeface="Times New Roman" panose="02020603050405020304" pitchFamily="18" charset="0"/>
                <a:ea typeface="楷体_GB2312" pitchFamily="49" charset="-122"/>
              </a:rPr>
              <a:t>替换策略 </a:t>
            </a:r>
          </a:p>
        </p:txBody>
      </p:sp>
      <p:sp>
        <p:nvSpPr>
          <p:cNvPr id="91141" name="Text Box 5">
            <a:extLst>
              <a:ext uri="{FF2B5EF4-FFF2-40B4-BE49-F238E27FC236}">
                <a16:creationId xmlns:a16="http://schemas.microsoft.com/office/drawing/2014/main" id="{D19308CA-10D1-4CCE-8CAA-09FDFDF4D8D6}"/>
              </a:ext>
            </a:extLst>
          </p:cNvPr>
          <p:cNvSpPr txBox="1">
            <a:spLocks noChangeArrowheads="1"/>
          </p:cNvSpPr>
          <p:nvPr/>
        </p:nvSpPr>
        <p:spPr bwMode="auto">
          <a:xfrm>
            <a:off x="1752600" y="1143001"/>
            <a:ext cx="86868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SzPct val="85000"/>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当一个新的主存块要调入到</a:t>
            </a:r>
            <a:r>
              <a:rPr kumimoji="1" lang="en-US" altLang="zh-CN" sz="2400" b="1">
                <a:solidFill>
                  <a:srgbClr val="000000"/>
                </a:solidFill>
                <a:latin typeface="Times New Roman" panose="02020603050405020304" pitchFamily="18" charset="0"/>
                <a:ea typeface="楷体_GB2312" pitchFamily="49" charset="-122"/>
              </a:rPr>
              <a:t>cache</a:t>
            </a:r>
            <a:r>
              <a:rPr kumimoji="1" lang="zh-CN" altLang="en-US" sz="2400" b="1">
                <a:solidFill>
                  <a:srgbClr val="000000"/>
                </a:solidFill>
                <a:latin typeface="Times New Roman" panose="02020603050405020304" pitchFamily="18" charset="0"/>
                <a:ea typeface="楷体_GB2312" pitchFamily="49" charset="-122"/>
              </a:rPr>
              <a:t>，而允许存放此块的行位置都被其它主存块占满时，就要产生替换，因为</a:t>
            </a:r>
            <a:r>
              <a:rPr kumimoji="1" lang="en-US" altLang="zh-CN" sz="2400" b="1">
                <a:solidFill>
                  <a:srgbClr val="FF0000"/>
                </a:solidFill>
                <a:latin typeface="Times New Roman" panose="02020603050405020304" pitchFamily="18" charset="0"/>
                <a:ea typeface="楷体_GB2312" pitchFamily="49" charset="-122"/>
              </a:rPr>
              <a:t>cache</a:t>
            </a:r>
            <a:r>
              <a:rPr kumimoji="1" lang="zh-CN" altLang="en-US" sz="2400" b="1">
                <a:solidFill>
                  <a:srgbClr val="FF0000"/>
                </a:solidFill>
                <a:latin typeface="Times New Roman" panose="02020603050405020304" pitchFamily="18" charset="0"/>
                <a:ea typeface="楷体_GB2312" pitchFamily="49" charset="-122"/>
              </a:rPr>
              <a:t>工作原理要求它应尽量保存最新的数据。</a:t>
            </a:r>
          </a:p>
        </p:txBody>
      </p:sp>
      <p:sp>
        <p:nvSpPr>
          <p:cNvPr id="91142" name="Text Box 6">
            <a:extLst>
              <a:ext uri="{FF2B5EF4-FFF2-40B4-BE49-F238E27FC236}">
                <a16:creationId xmlns:a16="http://schemas.microsoft.com/office/drawing/2014/main" id="{CD29861F-2FAF-47B3-870E-5A328463E378}"/>
              </a:ext>
            </a:extLst>
          </p:cNvPr>
          <p:cNvSpPr txBox="1">
            <a:spLocks noChangeArrowheads="1"/>
          </p:cNvSpPr>
          <p:nvPr/>
        </p:nvSpPr>
        <p:spPr bwMode="auto">
          <a:xfrm>
            <a:off x="1943100" y="3240829"/>
            <a:ext cx="8305800" cy="310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buSzPct val="85000"/>
            </a:pPr>
            <a:r>
              <a:rPr kumimoji="1" lang="en-US" altLang="zh-CN" sz="2000" b="1" dirty="0">
                <a:solidFill>
                  <a:srgbClr val="000000"/>
                </a:solidFill>
                <a:latin typeface="Times New Roman" panose="02020603050405020304" pitchFamily="18" charset="0"/>
                <a:ea typeface="楷体_GB2312" pitchFamily="49" charset="-122"/>
              </a:rPr>
              <a:t>(1)</a:t>
            </a:r>
            <a:r>
              <a:rPr kumimoji="1" lang="zh-CN" altLang="en-US" sz="2000" b="1" dirty="0">
                <a:solidFill>
                  <a:srgbClr val="000000"/>
                </a:solidFill>
                <a:latin typeface="Times New Roman" panose="02020603050405020304" pitchFamily="18" charset="0"/>
                <a:ea typeface="楷体_GB2312" pitchFamily="49" charset="-122"/>
              </a:rPr>
              <a:t>对于采用</a:t>
            </a:r>
            <a:r>
              <a:rPr kumimoji="1" lang="zh-CN" altLang="en-US" sz="2000" b="1" dirty="0">
                <a:solidFill>
                  <a:srgbClr val="FF0000"/>
                </a:solidFill>
                <a:latin typeface="Times New Roman" panose="02020603050405020304" pitchFamily="18" charset="0"/>
                <a:ea typeface="楷体_GB2312" pitchFamily="49" charset="-122"/>
              </a:rPr>
              <a:t>直接映射方式</a:t>
            </a:r>
            <a:r>
              <a:rPr kumimoji="1" lang="zh-CN" altLang="en-US" sz="2000" b="1" dirty="0">
                <a:solidFill>
                  <a:srgbClr val="000000"/>
                </a:solidFill>
                <a:latin typeface="Times New Roman" panose="02020603050405020304" pitchFamily="18" charset="0"/>
                <a:ea typeface="楷体_GB2312" pitchFamily="49" charset="-122"/>
              </a:rPr>
              <a:t>的</a:t>
            </a:r>
            <a:r>
              <a:rPr kumimoji="1" lang="en-US" altLang="zh-CN" sz="2000" b="1" dirty="0">
                <a:solidFill>
                  <a:srgbClr val="000000"/>
                </a:solidFill>
                <a:latin typeface="Times New Roman" panose="02020603050405020304" pitchFamily="18" charset="0"/>
                <a:ea typeface="楷体_GB2312" pitchFamily="49" charset="-122"/>
              </a:rPr>
              <a:t>cache</a:t>
            </a:r>
            <a:r>
              <a:rPr kumimoji="1" lang="zh-CN" altLang="en-US" sz="2000" b="1" dirty="0">
                <a:solidFill>
                  <a:srgbClr val="000000"/>
                </a:solidFill>
                <a:latin typeface="Times New Roman" panose="02020603050405020304" pitchFamily="18" charset="0"/>
                <a:ea typeface="楷体_GB2312" pitchFamily="49" charset="-122"/>
              </a:rPr>
              <a:t>来说：</a:t>
            </a:r>
          </a:p>
          <a:p>
            <a:pPr algn="l">
              <a:spcBef>
                <a:spcPct val="10000"/>
              </a:spcBef>
              <a:buSzPct val="85000"/>
            </a:pPr>
            <a:r>
              <a:rPr kumimoji="1" lang="zh-CN" altLang="en-US" sz="2000" b="1" dirty="0">
                <a:solidFill>
                  <a:srgbClr val="000000"/>
                </a:solidFill>
                <a:latin typeface="Times New Roman" panose="02020603050405020304" pitchFamily="18" charset="0"/>
                <a:ea typeface="楷体_GB2312" pitchFamily="49" charset="-122"/>
              </a:rPr>
              <a:t>        因一个主存块只有一个特定的行位置可存放，所以问题解决很简单，把此特定行位置上的原主存块妥善处理后，换出</a:t>
            </a:r>
            <a:r>
              <a:rPr kumimoji="1" lang="en-US" altLang="zh-CN" sz="2000" b="1" dirty="0">
                <a:solidFill>
                  <a:srgbClr val="000000"/>
                </a:solidFill>
                <a:latin typeface="Times New Roman" panose="02020603050405020304" pitchFamily="18" charset="0"/>
                <a:ea typeface="楷体_GB2312" pitchFamily="49" charset="-122"/>
              </a:rPr>
              <a:t>Cache</a:t>
            </a:r>
            <a:r>
              <a:rPr kumimoji="1" lang="zh-CN" altLang="en-US" sz="2000" b="1" dirty="0">
                <a:solidFill>
                  <a:srgbClr val="000000"/>
                </a:solidFill>
                <a:latin typeface="Times New Roman" panose="02020603050405020304" pitchFamily="18" charset="0"/>
                <a:ea typeface="楷体_GB2312" pitchFamily="49" charset="-122"/>
              </a:rPr>
              <a:t>即可。</a:t>
            </a:r>
          </a:p>
          <a:p>
            <a:pPr algn="l">
              <a:spcBef>
                <a:spcPct val="10000"/>
              </a:spcBef>
              <a:buSzPct val="85000"/>
            </a:pPr>
            <a:r>
              <a:rPr kumimoji="1" lang="en-US" altLang="zh-CN" sz="2000" b="1" dirty="0">
                <a:solidFill>
                  <a:srgbClr val="000000"/>
                </a:solidFill>
                <a:latin typeface="Times New Roman" panose="02020603050405020304" pitchFamily="18" charset="0"/>
                <a:ea typeface="楷体_GB2312" pitchFamily="49" charset="-122"/>
              </a:rPr>
              <a:t>(2)</a:t>
            </a:r>
            <a:r>
              <a:rPr kumimoji="1" lang="zh-CN" altLang="en-US" sz="2000" b="1" dirty="0">
                <a:solidFill>
                  <a:srgbClr val="000000"/>
                </a:solidFill>
                <a:latin typeface="Times New Roman" panose="02020603050405020304" pitchFamily="18" charset="0"/>
                <a:ea typeface="楷体_GB2312" pitchFamily="49" charset="-122"/>
              </a:rPr>
              <a:t>对于</a:t>
            </a:r>
            <a:r>
              <a:rPr kumimoji="1" lang="zh-CN" altLang="en-US" sz="2000" b="1" dirty="0">
                <a:solidFill>
                  <a:srgbClr val="FF0000"/>
                </a:solidFill>
                <a:latin typeface="Times New Roman" panose="02020603050405020304" pitchFamily="18" charset="0"/>
                <a:ea typeface="楷体_GB2312" pitchFamily="49" charset="-122"/>
              </a:rPr>
              <a:t>全相联</a:t>
            </a:r>
            <a:r>
              <a:rPr kumimoji="1" lang="zh-CN" altLang="en-US" sz="2000" b="1" dirty="0">
                <a:solidFill>
                  <a:srgbClr val="000000"/>
                </a:solidFill>
                <a:latin typeface="Times New Roman" panose="02020603050405020304" pitchFamily="18" charset="0"/>
                <a:ea typeface="楷体_GB2312" pitchFamily="49" charset="-122"/>
              </a:rPr>
              <a:t>的</a:t>
            </a:r>
            <a:r>
              <a:rPr kumimoji="1" lang="en-US" altLang="zh-CN" sz="2000" b="1" dirty="0">
                <a:solidFill>
                  <a:srgbClr val="000000"/>
                </a:solidFill>
                <a:latin typeface="Times New Roman" panose="02020603050405020304" pitchFamily="18" charset="0"/>
                <a:ea typeface="楷体_GB2312" pitchFamily="49" charset="-122"/>
              </a:rPr>
              <a:t>cache</a:t>
            </a:r>
            <a:r>
              <a:rPr kumimoji="1" lang="zh-CN" altLang="en-US" sz="2000" b="1" dirty="0">
                <a:solidFill>
                  <a:srgbClr val="000000"/>
                </a:solidFill>
                <a:latin typeface="Times New Roman" panose="02020603050405020304" pitchFamily="18" charset="0"/>
                <a:ea typeface="楷体_GB2312" pitchFamily="49" charset="-122"/>
              </a:rPr>
              <a:t>来说，它的全部行都是可被替换的特定行；而</a:t>
            </a:r>
            <a:r>
              <a:rPr kumimoji="1" lang="zh-CN" altLang="en-US" sz="2000" b="1" dirty="0">
                <a:solidFill>
                  <a:srgbClr val="FF0000"/>
                </a:solidFill>
                <a:latin typeface="Times New Roman" panose="02020603050405020304" pitchFamily="18" charset="0"/>
                <a:ea typeface="楷体_GB2312" pitchFamily="49" charset="-122"/>
              </a:rPr>
              <a:t>组相联</a:t>
            </a:r>
            <a:r>
              <a:rPr kumimoji="1" lang="zh-CN" altLang="en-US" sz="2000" b="1" dirty="0">
                <a:solidFill>
                  <a:srgbClr val="000000"/>
                </a:solidFill>
                <a:latin typeface="Times New Roman" panose="02020603050405020304" pitchFamily="18" charset="0"/>
                <a:ea typeface="楷体_GB2312" pitchFamily="49" charset="-122"/>
              </a:rPr>
              <a:t>的</a:t>
            </a:r>
            <a:r>
              <a:rPr kumimoji="1" lang="en-US" altLang="zh-CN" sz="2000" b="1" dirty="0">
                <a:solidFill>
                  <a:srgbClr val="000000"/>
                </a:solidFill>
                <a:latin typeface="Times New Roman" panose="02020603050405020304" pitchFamily="18" charset="0"/>
                <a:ea typeface="楷体_GB2312" pitchFamily="49" charset="-122"/>
              </a:rPr>
              <a:t>cache</a:t>
            </a:r>
            <a:r>
              <a:rPr kumimoji="1" lang="zh-CN" altLang="en-US" sz="2000" b="1" dirty="0">
                <a:solidFill>
                  <a:srgbClr val="000000"/>
                </a:solidFill>
                <a:latin typeface="Times New Roman" panose="02020603050405020304" pitchFamily="18" charset="0"/>
                <a:ea typeface="楷体_GB2312" pitchFamily="49" charset="-122"/>
              </a:rPr>
              <a:t>中同组各路的行都是可被替换的特定行：   </a:t>
            </a:r>
          </a:p>
          <a:p>
            <a:pPr algn="l">
              <a:spcBef>
                <a:spcPct val="10000"/>
              </a:spcBef>
              <a:buSzPct val="85000"/>
            </a:pPr>
            <a:r>
              <a:rPr kumimoji="1" lang="zh-CN" altLang="en-US" sz="2000" b="1" dirty="0">
                <a:solidFill>
                  <a:srgbClr val="000000"/>
                </a:solidFill>
                <a:latin typeface="楷体_GB2312" pitchFamily="49" charset="-122"/>
                <a:ea typeface="楷体_GB2312" pitchFamily="49" charset="-122"/>
              </a:rPr>
              <a:t>    </a:t>
            </a:r>
            <a:endParaRPr kumimoji="1" lang="en-US" altLang="zh-CN" sz="2000" b="1" dirty="0">
              <a:solidFill>
                <a:srgbClr val="000000"/>
              </a:solidFill>
              <a:latin typeface="楷体_GB2312" pitchFamily="49" charset="-122"/>
              <a:ea typeface="楷体_GB2312" pitchFamily="49" charset="-122"/>
            </a:endParaRPr>
          </a:p>
          <a:p>
            <a:pPr algn="l">
              <a:spcBef>
                <a:spcPct val="10000"/>
              </a:spcBef>
              <a:buSzPct val="85000"/>
            </a:pPr>
            <a:r>
              <a:rPr kumimoji="1" lang="zh-CN" altLang="en-US" sz="2000" b="1" dirty="0">
                <a:solidFill>
                  <a:srgbClr val="000000"/>
                </a:solidFill>
                <a:latin typeface="Times New Roman" panose="02020603050405020304" pitchFamily="18" charset="0"/>
                <a:ea typeface="楷体_GB2312" pitchFamily="49" charset="-122"/>
              </a:rPr>
              <a:t>这样就要从允许存放新主存块的若干特定行中选取一行换出。</a:t>
            </a:r>
            <a:endParaRPr kumimoji="1" lang="en-US" altLang="zh-CN" sz="2000" b="1" dirty="0">
              <a:solidFill>
                <a:srgbClr val="000000"/>
              </a:solidFill>
              <a:latin typeface="Times New Roman" panose="02020603050405020304" pitchFamily="18" charset="0"/>
              <a:ea typeface="楷体_GB2312" pitchFamily="49" charset="-122"/>
            </a:endParaRPr>
          </a:p>
          <a:p>
            <a:pPr>
              <a:lnSpc>
                <a:spcPct val="90000"/>
              </a:lnSpc>
              <a:spcBef>
                <a:spcPct val="20000"/>
              </a:spcBef>
              <a:buSzPct val="85000"/>
            </a:pPr>
            <a:r>
              <a:rPr kumimoji="1" lang="en-US" altLang="zh-CN" sz="2000" b="1" dirty="0">
                <a:solidFill>
                  <a:srgbClr val="000000"/>
                </a:solidFill>
                <a:latin typeface="楷体_GB2312" pitchFamily="49" charset="-122"/>
                <a:ea typeface="楷体_GB2312" pitchFamily="49" charset="-122"/>
              </a:rPr>
              <a:t> </a:t>
            </a:r>
            <a:r>
              <a:rPr kumimoji="1" lang="zh-CN" altLang="en-US" sz="2000" b="1" dirty="0">
                <a:solidFill>
                  <a:srgbClr val="000000"/>
                </a:solidFill>
                <a:latin typeface="楷体_GB2312" pitchFamily="49" charset="-122"/>
                <a:ea typeface="楷体_GB2312" pitchFamily="49" charset="-122"/>
              </a:rPr>
              <a:t>如何选取就涉及到</a:t>
            </a:r>
            <a:r>
              <a:rPr kumimoji="1" lang="zh-CN" altLang="en-US" sz="2000" b="1" dirty="0">
                <a:solidFill>
                  <a:srgbClr val="FF0000"/>
                </a:solidFill>
                <a:latin typeface="楷体_GB2312" pitchFamily="49" charset="-122"/>
                <a:ea typeface="楷体_GB2312" pitchFamily="49" charset="-122"/>
              </a:rPr>
              <a:t>替换策略</a:t>
            </a:r>
            <a:r>
              <a:rPr kumimoji="1" lang="zh-CN" altLang="en-US" sz="2000" b="1" dirty="0">
                <a:latin typeface="楷体_GB2312" pitchFamily="49" charset="-122"/>
                <a:ea typeface="楷体_GB2312" pitchFamily="49" charset="-122"/>
              </a:rPr>
              <a:t>或称</a:t>
            </a:r>
            <a:r>
              <a:rPr kumimoji="1" lang="zh-CN" altLang="en-US" sz="2000" b="1" dirty="0">
                <a:solidFill>
                  <a:srgbClr val="FF0000"/>
                </a:solidFill>
                <a:latin typeface="楷体_GB2312" pitchFamily="49" charset="-122"/>
                <a:ea typeface="楷体_GB2312" pitchFamily="49" charset="-122"/>
              </a:rPr>
              <a:t>替换算法</a:t>
            </a:r>
            <a:r>
              <a:rPr kumimoji="1" lang="zh-CN" altLang="en-US" sz="2000" b="1" dirty="0">
                <a:solidFill>
                  <a:srgbClr val="000000"/>
                </a:solidFill>
                <a:latin typeface="楷体_GB2312" pitchFamily="49" charset="-122"/>
                <a:ea typeface="楷体_GB2312" pitchFamily="49" charset="-122"/>
              </a:rPr>
              <a:t>的采用。以硬件</a:t>
            </a:r>
          </a:p>
          <a:p>
            <a:pPr>
              <a:lnSpc>
                <a:spcPct val="120000"/>
              </a:lnSpc>
              <a:spcBef>
                <a:spcPct val="20000"/>
              </a:spcBef>
              <a:buSzPct val="85000"/>
            </a:pPr>
            <a:r>
              <a:rPr kumimoji="1" lang="zh-CN" altLang="en-US" sz="2000" b="1" dirty="0">
                <a:solidFill>
                  <a:srgbClr val="000000"/>
                </a:solidFill>
                <a:latin typeface="楷体_GB2312" pitchFamily="49" charset="-122"/>
                <a:ea typeface="楷体_GB2312" pitchFamily="49" charset="-122"/>
              </a:rPr>
              <a:t>实现的常用算法主要有以下三种。</a:t>
            </a:r>
            <a:endParaRPr kumimoji="1" lang="zh-CN" altLang="en-US" sz="2000" b="1" dirty="0">
              <a:latin typeface="Times New Roman" panose="02020603050405020304" pitchFamily="18" charset="0"/>
              <a:ea typeface="楷体_GB2312" pitchFamily="49" charset="-122"/>
            </a:endParaRPr>
          </a:p>
        </p:txBody>
      </p:sp>
      <p:sp>
        <p:nvSpPr>
          <p:cNvPr id="91143" name="Rectangle 7">
            <a:extLst>
              <a:ext uri="{FF2B5EF4-FFF2-40B4-BE49-F238E27FC236}">
                <a16:creationId xmlns:a16="http://schemas.microsoft.com/office/drawing/2014/main" id="{E53BB83A-0DC6-44E6-8C7C-7E5F0C1C64D6}"/>
              </a:ext>
            </a:extLst>
          </p:cNvPr>
          <p:cNvSpPr>
            <a:spLocks noChangeArrowheads="1"/>
          </p:cNvSpPr>
          <p:nvPr/>
        </p:nvSpPr>
        <p:spPr bwMode="auto">
          <a:xfrm>
            <a:off x="2590800" y="2438401"/>
            <a:ext cx="603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00FF"/>
                </a:solidFill>
                <a:latin typeface="Times New Roman" panose="02020603050405020304" pitchFamily="18" charset="0"/>
                <a:ea typeface="楷体_GB2312" pitchFamily="49" charset="-122"/>
              </a:rPr>
              <a:t>替换问题与</a:t>
            </a:r>
            <a:r>
              <a:rPr kumimoji="1" lang="en-US" altLang="zh-CN" sz="2800" b="1">
                <a:solidFill>
                  <a:srgbClr val="0000FF"/>
                </a:solidFill>
                <a:latin typeface="Times New Roman" panose="02020603050405020304" pitchFamily="18" charset="0"/>
                <a:ea typeface="楷体_GB2312" pitchFamily="49" charset="-122"/>
              </a:rPr>
              <a:t>cache</a:t>
            </a:r>
            <a:r>
              <a:rPr kumimoji="1" lang="zh-CN" altLang="en-US" sz="2800" b="1">
                <a:solidFill>
                  <a:srgbClr val="0000FF"/>
                </a:solidFill>
                <a:latin typeface="Times New Roman" panose="02020603050405020304" pitchFamily="18" charset="0"/>
                <a:ea typeface="楷体_GB2312" pitchFamily="49" charset="-122"/>
              </a:rPr>
              <a:t>的组织方式紧密相关</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EA216A87-F168-4841-A684-EB0D875C65D1}"/>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合并写缓冲区</a:t>
            </a:r>
          </a:p>
        </p:txBody>
      </p:sp>
      <p:sp>
        <p:nvSpPr>
          <p:cNvPr id="582660" name="Rectangle 4">
            <a:extLst>
              <a:ext uri="{FF2B5EF4-FFF2-40B4-BE49-F238E27FC236}">
                <a16:creationId xmlns:a16="http://schemas.microsoft.com/office/drawing/2014/main" id="{3DC2DEF0-3953-48DD-87D4-58D079952A8F}"/>
              </a:ext>
            </a:extLst>
          </p:cNvPr>
          <p:cNvSpPr>
            <a:spLocks noGrp="1" noChangeArrowheads="1"/>
          </p:cNvSpPr>
          <p:nvPr>
            <p:ph type="body" idx="1"/>
          </p:nvPr>
        </p:nvSpPr>
        <p:spPr>
          <a:xfrm>
            <a:off x="2566989" y="2133600"/>
            <a:ext cx="1781175" cy="3881438"/>
          </a:xfrm>
          <a:solidFill>
            <a:srgbClr val="FFFF00"/>
          </a:solidFill>
          <a:ln w="57150" cmpd="thickThin">
            <a:solidFill>
              <a:schemeClr val="tx1"/>
            </a:solidFill>
            <a:miter lim="800000"/>
            <a:headEnd/>
            <a:tailEnd/>
          </a:ln>
        </p:spPr>
        <p:txBody>
          <a:bodyPr/>
          <a:lstStyle/>
          <a:p>
            <a:pPr marL="0" indent="0">
              <a:lnSpc>
                <a:spcPct val="120000"/>
              </a:lnSpc>
              <a:buClr>
                <a:srgbClr val="FF0000"/>
              </a:buClr>
            </a:pPr>
            <a:r>
              <a:rPr lang="zh-CN" altLang="en-US" sz="2400">
                <a:solidFill>
                  <a:srgbClr val="FF0000"/>
                </a:solidFill>
                <a:effectLst>
                  <a:outerShdw blurRad="38100" dist="38100" dir="2700000" algn="tl">
                    <a:srgbClr val="000000"/>
                  </a:outerShdw>
                </a:effectLst>
              </a:rPr>
              <a:t>  思想</a:t>
            </a:r>
          </a:p>
          <a:p>
            <a:pPr marL="0" indent="0">
              <a:lnSpc>
                <a:spcPct val="120000"/>
              </a:lnSpc>
              <a:buNone/>
            </a:pPr>
            <a:r>
              <a:rPr lang="zh-CN" altLang="en-US" sz="2400"/>
              <a:t>    在写缓冲区中，将多个连续的数据组合起来，加快存储器的写速度。</a:t>
            </a:r>
          </a:p>
        </p:txBody>
      </p:sp>
      <p:pic>
        <p:nvPicPr>
          <p:cNvPr id="582661" name="Picture 5" descr="Ch5-fig12">
            <a:extLst>
              <a:ext uri="{FF2B5EF4-FFF2-40B4-BE49-F238E27FC236}">
                <a16:creationId xmlns:a16="http://schemas.microsoft.com/office/drawing/2014/main" id="{21B58D11-A7E0-4D84-8B3B-4B91833CB726}"/>
              </a:ext>
            </a:extLst>
          </p:cNvPr>
          <p:cNvPicPr>
            <a:picLocks noChangeAspect="1" noChangeArrowheads="1"/>
          </p:cNvPicPr>
          <p:nvPr/>
        </p:nvPicPr>
        <p:blipFill>
          <a:blip r:embed="rId2">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b="16817"/>
          <a:stretch>
            <a:fillRect/>
          </a:stretch>
        </p:blipFill>
        <p:spPr bwMode="auto">
          <a:xfrm>
            <a:off x="4727575" y="2060576"/>
            <a:ext cx="5562600" cy="4183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AF9D3FE1-1C02-41CE-8D0C-64CACDB97286}"/>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牺牲者</a:t>
            </a:r>
            <a:r>
              <a:rPr lang="en-US" altLang="zh-CN" b="1" dirty="0">
                <a:solidFill>
                  <a:srgbClr val="C00000"/>
                </a:solidFill>
                <a:latin typeface="微软雅黑" panose="020B0503020204020204" pitchFamily="34" charset="-122"/>
                <a:ea typeface="微软雅黑" panose="020B0503020204020204" pitchFamily="34" charset="-122"/>
              </a:rPr>
              <a:t>Cache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3684" name="Rectangle 4">
            <a:extLst>
              <a:ext uri="{FF2B5EF4-FFF2-40B4-BE49-F238E27FC236}">
                <a16:creationId xmlns:a16="http://schemas.microsoft.com/office/drawing/2014/main" id="{2BB9FDBA-99F2-40E0-845B-23819019C039}"/>
              </a:ext>
            </a:extLst>
          </p:cNvPr>
          <p:cNvSpPr>
            <a:spLocks noGrp="1" noChangeArrowheads="1"/>
          </p:cNvSpPr>
          <p:nvPr>
            <p:ph type="body" idx="1"/>
          </p:nvPr>
        </p:nvSpPr>
        <p:spPr>
          <a:xfrm>
            <a:off x="187325" y="1889125"/>
            <a:ext cx="5908675" cy="4335462"/>
          </a:xfrm>
        </p:spPr>
        <p:txBody>
          <a:bodyPr>
            <a:normAutofit fontScale="92500" lnSpcReduction="10000"/>
          </a:bodyPr>
          <a:lstStyle/>
          <a:p>
            <a:pPr marL="0" indent="0">
              <a:lnSpc>
                <a:spcPct val="110000"/>
              </a:lnSpc>
              <a:buClr>
                <a:srgbClr val="FF0000"/>
              </a:buClr>
            </a:pPr>
            <a:r>
              <a:rPr lang="zh-CN" altLang="en-US" sz="2400" dirty="0">
                <a:solidFill>
                  <a:srgbClr val="FF0000"/>
                </a:solidFill>
                <a:effectLst>
                  <a:outerShdw blurRad="38100" dist="38100" dir="2700000" algn="tl">
                    <a:srgbClr val="C0C0C0"/>
                  </a:outerShdw>
                </a:effectLst>
              </a:rPr>
              <a:t>  思想</a:t>
            </a:r>
          </a:p>
          <a:p>
            <a:pPr marL="0" indent="0">
              <a:lnSpc>
                <a:spcPct val="110000"/>
              </a:lnSpc>
              <a:buNone/>
            </a:pPr>
            <a:r>
              <a:rPr lang="zh-CN" altLang="en-US" sz="2400" dirty="0"/>
              <a:t>    在</a:t>
            </a:r>
            <a:r>
              <a:rPr lang="en-US" altLang="zh-CN" sz="2400" dirty="0"/>
              <a:t>Cache</a:t>
            </a:r>
            <a:r>
              <a:rPr lang="zh-CN" altLang="en-US" sz="2400" dirty="0"/>
              <a:t>和它的替换路径之间增加一个小的、全相联的</a:t>
            </a:r>
            <a:r>
              <a:rPr lang="en-US" altLang="zh-CN" sz="2400" dirty="0"/>
              <a:t>Cache（</a:t>
            </a:r>
            <a:r>
              <a:rPr lang="zh-CN" altLang="en-US" sz="2400" dirty="0"/>
              <a:t>牺牲者</a:t>
            </a:r>
            <a:r>
              <a:rPr lang="en-US" altLang="zh-CN" sz="2400" dirty="0"/>
              <a:t>Cache），</a:t>
            </a:r>
            <a:r>
              <a:rPr lang="zh-CN" altLang="en-US" sz="2400" dirty="0"/>
              <a:t>这个牺牲者</a:t>
            </a:r>
            <a:r>
              <a:rPr lang="en-US" altLang="zh-CN" sz="2400" dirty="0"/>
              <a:t>Cache</a:t>
            </a:r>
            <a:r>
              <a:rPr lang="zh-CN" altLang="en-US" sz="2400" dirty="0"/>
              <a:t>中只包含</a:t>
            </a:r>
            <a:r>
              <a:rPr lang="en-US" altLang="zh-CN" sz="2400" dirty="0"/>
              <a:t>Cache</a:t>
            </a:r>
            <a:r>
              <a:rPr lang="zh-CN" altLang="en-US" sz="2400" dirty="0"/>
              <a:t>中因为缺失而被替换出的块（牺牲者），然后在缺失发生时，在要访问下层存储器之前，先检查牺牲者</a:t>
            </a:r>
            <a:r>
              <a:rPr lang="en-US" altLang="zh-CN" sz="2400" dirty="0"/>
              <a:t>Cache，</a:t>
            </a:r>
            <a:r>
              <a:rPr lang="zh-CN" altLang="en-US" sz="2400" dirty="0"/>
              <a:t>看其中是否包含有期望的数据，如果有，则牺牲块与</a:t>
            </a:r>
            <a:r>
              <a:rPr lang="en-US" altLang="zh-CN" sz="2400" dirty="0"/>
              <a:t>Cache</a:t>
            </a:r>
            <a:r>
              <a:rPr lang="zh-CN" altLang="en-US" sz="2400" dirty="0"/>
              <a:t>块互换（见图） 。</a:t>
            </a:r>
          </a:p>
          <a:p>
            <a:pPr marL="0" indent="0">
              <a:lnSpc>
                <a:spcPct val="110000"/>
              </a:lnSpc>
              <a:buClr>
                <a:srgbClr val="FF0000"/>
              </a:buClr>
            </a:pPr>
            <a:r>
              <a:rPr lang="zh-CN" altLang="en-US" sz="2400" dirty="0">
                <a:solidFill>
                  <a:srgbClr val="FF0000"/>
                </a:solidFill>
                <a:effectLst>
                  <a:outerShdw blurRad="38100" dist="38100" dir="2700000" algn="tl">
                    <a:srgbClr val="C0C0C0"/>
                  </a:outerShdw>
                </a:effectLst>
              </a:rPr>
              <a:t>  性能</a:t>
            </a:r>
          </a:p>
          <a:p>
            <a:pPr marL="0" indent="0">
              <a:lnSpc>
                <a:spcPct val="110000"/>
              </a:lnSpc>
              <a:buNone/>
            </a:pPr>
            <a:r>
              <a:rPr lang="zh-CN" altLang="en-US" sz="2400" dirty="0"/>
              <a:t>    依赖于特定的程序，一个包含4个存储字的牺牲者</a:t>
            </a:r>
            <a:r>
              <a:rPr lang="en-US" altLang="zh-CN" sz="2400" dirty="0"/>
              <a:t>Cache</a:t>
            </a:r>
            <a:r>
              <a:rPr lang="zh-CN" altLang="en-US" sz="2400" dirty="0"/>
              <a:t>能减少20%～90%的冲突缺失。</a:t>
            </a:r>
          </a:p>
        </p:txBody>
      </p:sp>
      <p:pic>
        <p:nvPicPr>
          <p:cNvPr id="6" name="Picture 1030" descr="Ch5-fig13">
            <a:extLst>
              <a:ext uri="{FF2B5EF4-FFF2-40B4-BE49-F238E27FC236}">
                <a16:creationId xmlns:a16="http://schemas.microsoft.com/office/drawing/2014/main" id="{DC8EA971-46DA-4966-8909-962C721E324E}"/>
              </a:ext>
            </a:extLst>
          </p:cNvPr>
          <p:cNvPicPr>
            <a:picLocks noChangeAspect="1" noChangeArrowheads="1"/>
          </p:cNvPicPr>
          <p:nvPr/>
        </p:nvPicPr>
        <p:blipFill>
          <a:blip r:embed="rId2">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15636"/>
          <a:stretch>
            <a:fillRect/>
          </a:stretch>
        </p:blipFill>
        <p:spPr bwMode="auto">
          <a:xfrm>
            <a:off x="6192838" y="1152525"/>
            <a:ext cx="5486400" cy="4335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descr="Rectangle: Click to edit Master text styles&#10;Second level&#10;Third level&#10;Fourth level&#10;Fifth level">
            <a:extLst>
              <a:ext uri="{FF2B5EF4-FFF2-40B4-BE49-F238E27FC236}">
                <a16:creationId xmlns:a16="http://schemas.microsoft.com/office/drawing/2014/main" id="{CEE26F77-9A94-483A-B561-F55E49DC01CF}"/>
              </a:ext>
            </a:extLst>
          </p:cNvPr>
          <p:cNvSpPr>
            <a:spLocks noGrp="1" noChangeArrowheads="1"/>
          </p:cNvSpPr>
          <p:nvPr>
            <p:ph type="body" idx="1"/>
          </p:nvPr>
        </p:nvSpPr>
        <p:spPr>
          <a:xfrm>
            <a:off x="2147888" y="1656556"/>
            <a:ext cx="8558212" cy="4256087"/>
          </a:xfrm>
        </p:spPr>
        <p:txBody>
          <a:bodyPr>
            <a:normAutofit fontScale="92500" lnSpcReduction="10000"/>
          </a:bodyPr>
          <a:lstStyle/>
          <a:p>
            <a:pPr marL="457200" indent="-457200"/>
            <a:r>
              <a:rPr lang="zh-CN" altLang="en-US" dirty="0">
                <a:latin typeface="黑体" panose="02010609060101010101" pitchFamily="49" charset="-122"/>
              </a:rPr>
              <a:t>多路组相联的低不命中率和直接映像的命中速度</a:t>
            </a:r>
          </a:p>
          <a:p>
            <a:pPr marL="457200" indent="-457200"/>
            <a:endParaRPr lang="zh-CN" altLang="en-US" dirty="0">
              <a:latin typeface="黑体" panose="02010609060101010101" pitchFamily="49" charset="-122"/>
            </a:endParaRPr>
          </a:p>
          <a:p>
            <a:pPr marL="457200" indent="-457200"/>
            <a:endParaRPr lang="zh-CN" altLang="en-US" dirty="0">
              <a:latin typeface="黑体" panose="02010609060101010101" pitchFamily="49" charset="-122"/>
            </a:endParaRPr>
          </a:p>
          <a:p>
            <a:pPr marL="457200" indent="-457200"/>
            <a:endParaRPr lang="zh-CN" altLang="en-US" dirty="0">
              <a:latin typeface="黑体" panose="02010609060101010101" pitchFamily="49" charset="-122"/>
            </a:endParaRPr>
          </a:p>
          <a:p>
            <a:pPr marL="457200" indent="-457200">
              <a:lnSpc>
                <a:spcPct val="190000"/>
              </a:lnSpc>
            </a:pPr>
            <a:endParaRPr lang="en-US" altLang="zh-CN" dirty="0"/>
          </a:p>
          <a:p>
            <a:pPr marL="457200" indent="-457200">
              <a:lnSpc>
                <a:spcPct val="190000"/>
              </a:lnSpc>
            </a:pPr>
            <a:r>
              <a:rPr lang="zh-CN" altLang="en-US" dirty="0"/>
              <a:t>伪相联</a:t>
            </a:r>
            <a:r>
              <a:rPr lang="en-US" altLang="zh-CN" dirty="0"/>
              <a:t>Cache</a:t>
            </a:r>
            <a:r>
              <a:rPr lang="zh-CN" altLang="en-US" dirty="0"/>
              <a:t>的</a:t>
            </a:r>
            <a:r>
              <a:rPr lang="zh-CN" altLang="en-US" dirty="0">
                <a:solidFill>
                  <a:srgbClr val="D60093"/>
                </a:solidFill>
              </a:rPr>
              <a:t>优点</a:t>
            </a:r>
          </a:p>
          <a:p>
            <a:pPr marL="1085850" lvl="1" indent="-457200"/>
            <a:r>
              <a:rPr lang="zh-CN" altLang="en-US" dirty="0"/>
              <a:t>命中时间小</a:t>
            </a:r>
          </a:p>
          <a:p>
            <a:pPr marL="1085850" lvl="1" indent="-457200"/>
            <a:r>
              <a:rPr lang="zh-CN" altLang="en-US" dirty="0"/>
              <a:t>不命中率低</a:t>
            </a:r>
          </a:p>
        </p:txBody>
      </p:sp>
      <p:sp>
        <p:nvSpPr>
          <p:cNvPr id="27652" name="Text Box 4">
            <a:extLst>
              <a:ext uri="{FF2B5EF4-FFF2-40B4-BE49-F238E27FC236}">
                <a16:creationId xmlns:a16="http://schemas.microsoft.com/office/drawing/2014/main" id="{AA0FBAD0-3539-45BC-83CB-1E2D726DBE2B}"/>
              </a:ext>
            </a:extLst>
          </p:cNvPr>
          <p:cNvSpPr txBox="1">
            <a:spLocks noChangeArrowheads="1"/>
          </p:cNvSpPr>
          <p:nvPr/>
        </p:nvSpPr>
        <p:spPr bwMode="auto">
          <a:xfrm>
            <a:off x="886619" y="632274"/>
            <a:ext cx="87352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sz="4000" b="1" dirty="0">
                <a:solidFill>
                  <a:srgbClr val="C00000"/>
                </a:solidFill>
                <a:latin typeface="微软雅黑" panose="020B0503020204020204" pitchFamily="34" charset="-122"/>
                <a:ea typeface="微软雅黑" panose="020B0503020204020204" pitchFamily="34" charset="-122"/>
              </a:rPr>
              <a:t>伪相联 </a:t>
            </a:r>
            <a:r>
              <a:rPr lang="en-US" altLang="zh-CN" sz="4000" b="1" dirty="0">
                <a:solidFill>
                  <a:srgbClr val="C00000"/>
                </a:solidFill>
                <a:latin typeface="微软雅黑" panose="020B0503020204020204" pitchFamily="34" charset="-122"/>
                <a:ea typeface="微软雅黑" panose="020B0503020204020204" pitchFamily="34" charset="-122"/>
              </a:rPr>
              <a:t>Cache (</a:t>
            </a:r>
            <a:r>
              <a:rPr lang="zh-CN" altLang="en-US" sz="4000" b="1" dirty="0">
                <a:solidFill>
                  <a:srgbClr val="C00000"/>
                </a:solidFill>
                <a:latin typeface="微软雅黑" panose="020B0503020204020204" pitchFamily="34" charset="-122"/>
                <a:ea typeface="微软雅黑" panose="020B0503020204020204" pitchFamily="34" charset="-122"/>
              </a:rPr>
              <a:t>列相联 </a:t>
            </a:r>
            <a:r>
              <a:rPr lang="en-US" altLang="zh-CN" sz="4000" b="1" dirty="0">
                <a:solidFill>
                  <a:srgbClr val="C00000"/>
                </a:solidFill>
                <a:latin typeface="微软雅黑" panose="020B0503020204020204" pitchFamily="34" charset="-122"/>
                <a:ea typeface="微软雅黑" panose="020B0503020204020204" pitchFamily="34" charset="-122"/>
              </a:rPr>
              <a:t>Cache )</a:t>
            </a:r>
          </a:p>
        </p:txBody>
      </p:sp>
      <p:sp>
        <p:nvSpPr>
          <p:cNvPr id="27653" name="Rectangle 5">
            <a:extLst>
              <a:ext uri="{FF2B5EF4-FFF2-40B4-BE49-F238E27FC236}">
                <a16:creationId xmlns:a16="http://schemas.microsoft.com/office/drawing/2014/main" id="{8E828517-83A5-4AD1-9E29-45E1D05ACE86}"/>
              </a:ext>
            </a:extLst>
          </p:cNvPr>
          <p:cNvSpPr>
            <a:spLocks noChangeArrowheads="1"/>
          </p:cNvSpPr>
          <p:nvPr/>
        </p:nvSpPr>
        <p:spPr bwMode="auto">
          <a:xfrm>
            <a:off x="3430588" y="2595564"/>
            <a:ext cx="5257800" cy="14938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7654" name="Rectangle 6">
            <a:extLst>
              <a:ext uri="{FF2B5EF4-FFF2-40B4-BE49-F238E27FC236}">
                <a16:creationId xmlns:a16="http://schemas.microsoft.com/office/drawing/2014/main" id="{B360D1E9-A701-4BA7-B497-19DC308748FE}"/>
              </a:ext>
            </a:extLst>
          </p:cNvPr>
          <p:cNvSpPr>
            <a:spLocks noChangeArrowheads="1"/>
          </p:cNvSpPr>
          <p:nvPr/>
        </p:nvSpPr>
        <p:spPr bwMode="auto">
          <a:xfrm>
            <a:off x="5030788" y="3060700"/>
            <a:ext cx="3657600" cy="1028700"/>
          </a:xfrm>
          <a:prstGeom prst="rect">
            <a:avLst/>
          </a:prstGeom>
          <a:solidFill>
            <a:srgbClr val="FFC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7655" name="Line 7">
            <a:extLst>
              <a:ext uri="{FF2B5EF4-FFF2-40B4-BE49-F238E27FC236}">
                <a16:creationId xmlns:a16="http://schemas.microsoft.com/office/drawing/2014/main" id="{224C84E3-73FD-4B4F-8CFC-0A27B0639564}"/>
              </a:ext>
            </a:extLst>
          </p:cNvPr>
          <p:cNvSpPr>
            <a:spLocks noChangeShapeType="1"/>
          </p:cNvSpPr>
          <p:nvPr/>
        </p:nvSpPr>
        <p:spPr bwMode="auto">
          <a:xfrm>
            <a:off x="3430588" y="3060700"/>
            <a:ext cx="518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Line 8">
            <a:extLst>
              <a:ext uri="{FF2B5EF4-FFF2-40B4-BE49-F238E27FC236}">
                <a16:creationId xmlns:a16="http://schemas.microsoft.com/office/drawing/2014/main" id="{B36A4438-748F-448F-B5C5-F9E98E384DA4}"/>
              </a:ext>
            </a:extLst>
          </p:cNvPr>
          <p:cNvSpPr>
            <a:spLocks noChangeShapeType="1"/>
          </p:cNvSpPr>
          <p:nvPr/>
        </p:nvSpPr>
        <p:spPr bwMode="auto">
          <a:xfrm>
            <a:off x="5030788" y="2622550"/>
            <a:ext cx="0" cy="1466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Text Box 9">
            <a:extLst>
              <a:ext uri="{FF2B5EF4-FFF2-40B4-BE49-F238E27FC236}">
                <a16:creationId xmlns:a16="http://schemas.microsoft.com/office/drawing/2014/main" id="{6714129B-0162-403C-9887-D8C29AA45F94}"/>
              </a:ext>
            </a:extLst>
          </p:cNvPr>
          <p:cNvSpPr txBox="1">
            <a:spLocks noChangeArrowheads="1"/>
          </p:cNvSpPr>
          <p:nvPr/>
        </p:nvSpPr>
        <p:spPr bwMode="auto">
          <a:xfrm>
            <a:off x="5411788" y="2565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b="1">
                <a:solidFill>
                  <a:srgbClr val="000000"/>
                </a:solidFill>
                <a:latin typeface="Times New Roman" panose="02020603050405020304" pitchFamily="18" charset="0"/>
                <a:ea typeface="宋体" panose="02010600030101010101" pitchFamily="2" charset="-122"/>
              </a:rPr>
              <a:t>优　点</a:t>
            </a:r>
          </a:p>
        </p:txBody>
      </p:sp>
      <p:sp>
        <p:nvSpPr>
          <p:cNvPr id="27658" name="Text Box 10">
            <a:extLst>
              <a:ext uri="{FF2B5EF4-FFF2-40B4-BE49-F238E27FC236}">
                <a16:creationId xmlns:a16="http://schemas.microsoft.com/office/drawing/2014/main" id="{8CDD3A02-2462-446F-8E26-7411EE0AB5C5}"/>
              </a:ext>
            </a:extLst>
          </p:cNvPr>
          <p:cNvSpPr txBox="1">
            <a:spLocks noChangeArrowheads="1"/>
          </p:cNvSpPr>
          <p:nvPr/>
        </p:nvSpPr>
        <p:spPr bwMode="auto">
          <a:xfrm>
            <a:off x="7221538" y="2565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b="1">
                <a:solidFill>
                  <a:srgbClr val="000000"/>
                </a:solidFill>
                <a:latin typeface="Times New Roman" panose="02020603050405020304" pitchFamily="18" charset="0"/>
                <a:ea typeface="宋体" panose="02010600030101010101" pitchFamily="2" charset="-122"/>
              </a:rPr>
              <a:t>缺　点</a:t>
            </a:r>
          </a:p>
        </p:txBody>
      </p:sp>
      <p:sp>
        <p:nvSpPr>
          <p:cNvPr id="27659" name="Text Box 11">
            <a:extLst>
              <a:ext uri="{FF2B5EF4-FFF2-40B4-BE49-F238E27FC236}">
                <a16:creationId xmlns:a16="http://schemas.microsoft.com/office/drawing/2014/main" id="{3C6A8808-C216-4816-B8A0-BED381349782}"/>
              </a:ext>
            </a:extLst>
          </p:cNvPr>
          <p:cNvSpPr txBox="1">
            <a:spLocks noChangeArrowheads="1"/>
          </p:cNvSpPr>
          <p:nvPr/>
        </p:nvSpPr>
        <p:spPr bwMode="auto">
          <a:xfrm>
            <a:off x="3582988" y="30448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b="1" dirty="0">
                <a:solidFill>
                  <a:srgbClr val="000000"/>
                </a:solidFill>
                <a:latin typeface="Times New Roman" panose="02020603050405020304" pitchFamily="18" charset="0"/>
                <a:ea typeface="宋体" panose="02010600030101010101" pitchFamily="2" charset="-122"/>
              </a:rPr>
              <a:t>直接映像</a:t>
            </a:r>
          </a:p>
        </p:txBody>
      </p:sp>
      <p:sp>
        <p:nvSpPr>
          <p:cNvPr id="27660" name="Text Box 12">
            <a:extLst>
              <a:ext uri="{FF2B5EF4-FFF2-40B4-BE49-F238E27FC236}">
                <a16:creationId xmlns:a16="http://schemas.microsoft.com/office/drawing/2014/main" id="{905086A1-A57D-4B40-8F46-D42C5B72C227}"/>
              </a:ext>
            </a:extLst>
          </p:cNvPr>
          <p:cNvSpPr txBox="1">
            <a:spLocks noChangeArrowheads="1"/>
          </p:cNvSpPr>
          <p:nvPr/>
        </p:nvSpPr>
        <p:spPr bwMode="auto">
          <a:xfrm>
            <a:off x="3735388" y="35782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b="1">
                <a:solidFill>
                  <a:srgbClr val="000000"/>
                </a:solidFill>
                <a:latin typeface="Times New Roman" panose="02020603050405020304" pitchFamily="18" charset="0"/>
                <a:ea typeface="宋体" panose="02010600030101010101" pitchFamily="2" charset="-122"/>
              </a:rPr>
              <a:t>组相联</a:t>
            </a:r>
          </a:p>
        </p:txBody>
      </p:sp>
      <p:sp>
        <p:nvSpPr>
          <p:cNvPr id="27661" name="Text Box 13">
            <a:extLst>
              <a:ext uri="{FF2B5EF4-FFF2-40B4-BE49-F238E27FC236}">
                <a16:creationId xmlns:a16="http://schemas.microsoft.com/office/drawing/2014/main" id="{D8C1055F-F419-48F1-BCE5-C8DFA59DE322}"/>
              </a:ext>
            </a:extLst>
          </p:cNvPr>
          <p:cNvSpPr txBox="1">
            <a:spLocks noChangeArrowheads="1"/>
          </p:cNvSpPr>
          <p:nvPr/>
        </p:nvSpPr>
        <p:spPr bwMode="auto">
          <a:xfrm>
            <a:off x="5126038" y="3098800"/>
            <a:ext cx="177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a:latin typeface="Times New Roman" panose="02020603050405020304" pitchFamily="18" charset="0"/>
                <a:ea typeface="楷体_GB2312" pitchFamily="49" charset="-122"/>
              </a:rPr>
              <a:t>命中时间小</a:t>
            </a:r>
          </a:p>
        </p:txBody>
      </p:sp>
      <p:sp>
        <p:nvSpPr>
          <p:cNvPr id="27662" name="Text Box 14">
            <a:extLst>
              <a:ext uri="{FF2B5EF4-FFF2-40B4-BE49-F238E27FC236}">
                <a16:creationId xmlns:a16="http://schemas.microsoft.com/office/drawing/2014/main" id="{953278AE-F1A2-41F3-BFAE-7FC9E93E1DE4}"/>
              </a:ext>
            </a:extLst>
          </p:cNvPr>
          <p:cNvSpPr txBox="1">
            <a:spLocks noChangeArrowheads="1"/>
          </p:cNvSpPr>
          <p:nvPr/>
        </p:nvSpPr>
        <p:spPr bwMode="auto">
          <a:xfrm>
            <a:off x="6935788" y="3556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a:latin typeface="Times New Roman" panose="02020603050405020304" pitchFamily="18" charset="0"/>
                <a:ea typeface="楷体_GB2312" pitchFamily="49" charset="-122"/>
              </a:rPr>
              <a:t>命中时间大</a:t>
            </a:r>
          </a:p>
        </p:txBody>
      </p:sp>
      <p:sp>
        <p:nvSpPr>
          <p:cNvPr id="27663" name="Line 15">
            <a:extLst>
              <a:ext uri="{FF2B5EF4-FFF2-40B4-BE49-F238E27FC236}">
                <a16:creationId xmlns:a16="http://schemas.microsoft.com/office/drawing/2014/main" id="{56B06F67-23A4-41BB-8297-2C07AD403E66}"/>
              </a:ext>
            </a:extLst>
          </p:cNvPr>
          <p:cNvSpPr>
            <a:spLocks noChangeShapeType="1"/>
          </p:cNvSpPr>
          <p:nvPr/>
        </p:nvSpPr>
        <p:spPr bwMode="auto">
          <a:xfrm>
            <a:off x="6935788" y="2622550"/>
            <a:ext cx="0" cy="146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Text Box 16">
            <a:extLst>
              <a:ext uri="{FF2B5EF4-FFF2-40B4-BE49-F238E27FC236}">
                <a16:creationId xmlns:a16="http://schemas.microsoft.com/office/drawing/2014/main" id="{712F8D19-E095-4892-B10C-85BCD76BA1DE}"/>
              </a:ext>
            </a:extLst>
          </p:cNvPr>
          <p:cNvSpPr txBox="1">
            <a:spLocks noChangeArrowheads="1"/>
          </p:cNvSpPr>
          <p:nvPr/>
        </p:nvSpPr>
        <p:spPr bwMode="auto">
          <a:xfrm>
            <a:off x="6924675" y="3098800"/>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a:latin typeface="Times New Roman" panose="02020603050405020304" pitchFamily="18" charset="0"/>
                <a:ea typeface="楷体_GB2312" pitchFamily="49" charset="-122"/>
              </a:rPr>
              <a:t>不命中率高</a:t>
            </a:r>
          </a:p>
        </p:txBody>
      </p:sp>
      <p:sp>
        <p:nvSpPr>
          <p:cNvPr id="27665" name="Text Box 17">
            <a:extLst>
              <a:ext uri="{FF2B5EF4-FFF2-40B4-BE49-F238E27FC236}">
                <a16:creationId xmlns:a16="http://schemas.microsoft.com/office/drawing/2014/main" id="{B17E827E-0A5A-488F-BB41-E255C71E6314}"/>
              </a:ext>
            </a:extLst>
          </p:cNvPr>
          <p:cNvSpPr txBox="1">
            <a:spLocks noChangeArrowheads="1"/>
          </p:cNvSpPr>
          <p:nvPr/>
        </p:nvSpPr>
        <p:spPr bwMode="auto">
          <a:xfrm>
            <a:off x="5087938" y="355600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zh-CN" altLang="en-US">
                <a:latin typeface="Times New Roman" panose="02020603050405020304" pitchFamily="18" charset="0"/>
                <a:ea typeface="楷体_GB2312" pitchFamily="49" charset="-122"/>
              </a:rPr>
              <a:t>不命中率低</a:t>
            </a:r>
          </a:p>
        </p:txBody>
      </p:sp>
      <p:sp>
        <p:nvSpPr>
          <p:cNvPr id="27666" name="Line 18">
            <a:extLst>
              <a:ext uri="{FF2B5EF4-FFF2-40B4-BE49-F238E27FC236}">
                <a16:creationId xmlns:a16="http://schemas.microsoft.com/office/drawing/2014/main" id="{F1D1DBB9-405F-41C0-A245-59D553C9CC0D}"/>
              </a:ext>
            </a:extLst>
          </p:cNvPr>
          <p:cNvSpPr>
            <a:spLocks noChangeShapeType="1"/>
          </p:cNvSpPr>
          <p:nvPr/>
        </p:nvSpPr>
        <p:spPr bwMode="auto">
          <a:xfrm>
            <a:off x="3430588" y="3556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descr="Rectangle: Click to edit Master text styles&#10;Second level&#10;Third level&#10;Fourth level&#10;Fifth level">
            <a:extLst>
              <a:ext uri="{FF2B5EF4-FFF2-40B4-BE49-F238E27FC236}">
                <a16:creationId xmlns:a16="http://schemas.microsoft.com/office/drawing/2014/main" id="{BA0920A6-CDA4-4CF0-8E8A-90E74B19415A}"/>
              </a:ext>
            </a:extLst>
          </p:cNvPr>
          <p:cNvSpPr>
            <a:spLocks noGrp="1" noChangeArrowheads="1"/>
          </p:cNvSpPr>
          <p:nvPr>
            <p:ph type="body" sz="half" idx="1"/>
          </p:nvPr>
        </p:nvSpPr>
        <p:spPr>
          <a:xfrm>
            <a:off x="1154114" y="187325"/>
            <a:ext cx="10352086" cy="3241675"/>
          </a:xfrm>
        </p:spPr>
        <p:txBody>
          <a:bodyPr/>
          <a:lstStyle/>
          <a:p>
            <a:pPr marL="0" indent="0">
              <a:lnSpc>
                <a:spcPct val="130000"/>
              </a:lnSpc>
              <a:buNone/>
            </a:pPr>
            <a:r>
              <a:rPr lang="zh-CN" altLang="en-US" b="1" dirty="0">
                <a:solidFill>
                  <a:srgbClr val="C00000"/>
                </a:solidFill>
                <a:latin typeface="微软雅黑" panose="020B0503020204020204" pitchFamily="34" charset="-122"/>
                <a:ea typeface="微软雅黑" panose="020B0503020204020204" pitchFamily="34" charset="-122"/>
              </a:rPr>
              <a:t>基本思想及工作原理 </a:t>
            </a:r>
            <a:endParaRPr lang="en-US" altLang="zh-CN" b="1" dirty="0">
              <a:solidFill>
                <a:srgbClr val="C00000"/>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400" b="1" dirty="0">
                <a:latin typeface="宋体" panose="02010600030101010101" pitchFamily="2" charset="-122"/>
                <a:ea typeface="宋体" panose="02010600030101010101" pitchFamily="2" charset="-122"/>
              </a:rPr>
              <a:t>在逻辑上把直接映像</a:t>
            </a:r>
            <a:r>
              <a:rPr lang="en-US" altLang="zh-CN" sz="2400" b="1" dirty="0">
                <a:latin typeface="宋体" panose="02010600030101010101" pitchFamily="2" charset="-122"/>
                <a:ea typeface="宋体" panose="02010600030101010101" pitchFamily="2" charset="-122"/>
              </a:rPr>
              <a:t>Cache</a:t>
            </a:r>
            <a:r>
              <a:rPr lang="zh-CN" altLang="en-US" sz="2400" b="1" dirty="0">
                <a:latin typeface="宋体" panose="02010600030101010101" pitchFamily="2" charset="-122"/>
                <a:ea typeface="宋体" panose="02010600030101010101" pitchFamily="2" charset="-122"/>
              </a:rPr>
              <a:t>的空间上下平分为两个区。对于任何一次访问，伪相联</a:t>
            </a:r>
            <a:r>
              <a:rPr lang="en-US" altLang="zh-CN" sz="2400" b="1" dirty="0">
                <a:latin typeface="宋体" panose="02010600030101010101" pitchFamily="2" charset="-122"/>
                <a:ea typeface="宋体" panose="02010600030101010101" pitchFamily="2" charset="-122"/>
              </a:rPr>
              <a:t>Cache</a:t>
            </a:r>
            <a:r>
              <a:rPr lang="zh-CN" altLang="en-US" sz="2400" b="1" dirty="0">
                <a:latin typeface="宋体" panose="02010600030101010101" pitchFamily="2" charset="-122"/>
                <a:ea typeface="宋体" panose="02010600030101010101" pitchFamily="2" charset="-122"/>
              </a:rPr>
              <a:t>先按直接映像</a:t>
            </a:r>
            <a:r>
              <a:rPr lang="en-US" altLang="zh-CN" sz="2400" b="1" dirty="0">
                <a:latin typeface="宋体" panose="02010600030101010101" pitchFamily="2" charset="-122"/>
                <a:ea typeface="宋体" panose="02010600030101010101" pitchFamily="2" charset="-122"/>
              </a:rPr>
              <a:t>Cache</a:t>
            </a:r>
            <a:r>
              <a:rPr lang="zh-CN" altLang="en-US" sz="2400" b="1" dirty="0">
                <a:latin typeface="宋体" panose="02010600030101010101" pitchFamily="2" charset="-122"/>
                <a:ea typeface="宋体" panose="02010600030101010101" pitchFamily="2" charset="-122"/>
              </a:rPr>
              <a:t>的方式去处理。若命中，则其访问过程与直接映像</a:t>
            </a:r>
            <a:r>
              <a:rPr lang="en-US" altLang="zh-CN" sz="2400" b="1" dirty="0">
                <a:latin typeface="宋体" panose="02010600030101010101" pitchFamily="2" charset="-122"/>
                <a:ea typeface="宋体" panose="02010600030101010101" pitchFamily="2" charset="-122"/>
              </a:rPr>
              <a:t>Cache</a:t>
            </a:r>
            <a:r>
              <a:rPr lang="zh-CN" altLang="en-US" sz="2400" b="1" dirty="0">
                <a:latin typeface="宋体" panose="02010600030101010101" pitchFamily="2" charset="-122"/>
                <a:ea typeface="宋体" panose="02010600030101010101" pitchFamily="2" charset="-122"/>
              </a:rPr>
              <a:t>的情况一样。若不命中，则再到另一区相应的位置去查找。若找到，则发生了伪命中，否则就只好访问下一级存储器。</a:t>
            </a:r>
          </a:p>
        </p:txBody>
      </p:sp>
      <p:graphicFrame>
        <p:nvGraphicFramePr>
          <p:cNvPr id="28676" name="Object 4">
            <a:extLst>
              <a:ext uri="{FF2B5EF4-FFF2-40B4-BE49-F238E27FC236}">
                <a16:creationId xmlns:a16="http://schemas.microsoft.com/office/drawing/2014/main" id="{418A6011-BBA2-4C64-AA7A-BDB9E2280E2F}"/>
              </a:ext>
            </a:extLst>
          </p:cNvPr>
          <p:cNvGraphicFramePr>
            <a:graphicFrameLocks noGrp="1" noChangeAspect="1"/>
          </p:cNvGraphicFramePr>
          <p:nvPr>
            <p:ph sz="half" idx="2"/>
          </p:nvPr>
        </p:nvGraphicFramePr>
        <p:xfrm>
          <a:off x="5087938" y="3357563"/>
          <a:ext cx="4305300" cy="2957512"/>
        </p:xfrm>
        <a:graphic>
          <a:graphicData uri="http://schemas.openxmlformats.org/presentationml/2006/ole">
            <mc:AlternateContent xmlns:mc="http://schemas.openxmlformats.org/markup-compatibility/2006">
              <mc:Choice xmlns:v="urn:schemas-microsoft-com:vml" Requires="v">
                <p:oleObj spid="_x0000_s19465" name="图片" r:id="rId3" imgW="2782824" imgH="1911096" progId="Word.Picture.8">
                  <p:embed/>
                </p:oleObj>
              </mc:Choice>
              <mc:Fallback>
                <p:oleObj name="图片" r:id="rId3" imgW="2782824" imgH="1911096" progId="Word.Picture.8">
                  <p:embed/>
                  <p:pic>
                    <p:nvPicPr>
                      <p:cNvPr id="28676" name="Object 4">
                        <a:extLst>
                          <a:ext uri="{FF2B5EF4-FFF2-40B4-BE49-F238E27FC236}">
                            <a16:creationId xmlns:a16="http://schemas.microsoft.com/office/drawing/2014/main" id="{418A6011-BBA2-4C64-AA7A-BDB9E2280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8" y="3357563"/>
                        <a:ext cx="4305300" cy="295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95411959-1AB1-4986-8533-E86FCBC08034}"/>
              </a:ext>
            </a:extLst>
          </p:cNvPr>
          <p:cNvSpPr>
            <a:spLocks noGrp="1" noChangeArrowheads="1"/>
          </p:cNvSpPr>
          <p:nvPr>
            <p:ph type="title"/>
          </p:nvPr>
        </p:nvSpPr>
        <p:spPr>
          <a:xfrm>
            <a:off x="434181" y="98425"/>
            <a:ext cx="10515600" cy="1325563"/>
          </a:xfrm>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伪相联</a:t>
            </a:r>
            <a:r>
              <a:rPr lang="en-US" altLang="zh-CN" b="1" dirty="0">
                <a:solidFill>
                  <a:srgbClr val="C00000"/>
                </a:solidFill>
                <a:latin typeface="微软雅黑" panose="020B0503020204020204" pitchFamily="34" charset="-122"/>
                <a:ea typeface="微软雅黑" panose="020B0503020204020204" pitchFamily="34" charset="-122"/>
              </a:rPr>
              <a:t>Cache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06212" name="Rectangle 4">
            <a:extLst>
              <a:ext uri="{FF2B5EF4-FFF2-40B4-BE49-F238E27FC236}">
                <a16:creationId xmlns:a16="http://schemas.microsoft.com/office/drawing/2014/main" id="{DA883B61-A46B-4E68-9033-1BA8B061FC0D}"/>
              </a:ext>
            </a:extLst>
          </p:cNvPr>
          <p:cNvSpPr>
            <a:spLocks noGrp="1" noChangeArrowheads="1"/>
          </p:cNvSpPr>
          <p:nvPr>
            <p:ph type="body" idx="1"/>
          </p:nvPr>
        </p:nvSpPr>
        <p:spPr>
          <a:xfrm>
            <a:off x="889000" y="1184276"/>
            <a:ext cx="9326563" cy="3538538"/>
          </a:xfrm>
        </p:spPr>
        <p:txBody>
          <a:bodyPr>
            <a:normAutofit/>
          </a:bodyPr>
          <a:lstStyle/>
          <a:p>
            <a:pPr marL="0" indent="0">
              <a:lnSpc>
                <a:spcPct val="110000"/>
              </a:lnSpc>
              <a:buClr>
                <a:srgbClr val="FF0000"/>
              </a:buClr>
              <a:buNone/>
            </a:pPr>
            <a:r>
              <a:rPr lang="zh-CN" altLang="en-US" sz="2400" dirty="0"/>
              <a:t>    在命中时，伪相联</a:t>
            </a:r>
            <a:r>
              <a:rPr lang="en-US" altLang="zh-CN" sz="2400" dirty="0"/>
              <a:t>Cache</a:t>
            </a:r>
            <a:r>
              <a:rPr lang="zh-CN" altLang="en-US" sz="2400" dirty="0"/>
              <a:t>访问过程同直接映象</a:t>
            </a:r>
            <a:r>
              <a:rPr lang="en-US" altLang="zh-CN" sz="2400" dirty="0"/>
              <a:t>Cache</a:t>
            </a:r>
            <a:r>
              <a:rPr lang="zh-CN" altLang="en-US" sz="2400" dirty="0"/>
              <a:t>（</a:t>
            </a:r>
            <a:r>
              <a:rPr lang="zh-CN" altLang="en-US" sz="2400" dirty="0">
                <a:solidFill>
                  <a:srgbClr val="0000CC"/>
                </a:solidFill>
                <a:effectLst>
                  <a:outerShdw blurRad="38100" dist="38100" dir="2700000" algn="tl">
                    <a:srgbClr val="C0C0C0"/>
                  </a:outerShdw>
                </a:effectLst>
              </a:rPr>
              <a:t>命中时间</a:t>
            </a:r>
            <a:r>
              <a:rPr lang="en-US" altLang="zh-CN" sz="2400" dirty="0"/>
              <a:t>）；</a:t>
            </a:r>
            <a:r>
              <a:rPr lang="zh-CN" altLang="en-US" sz="2400" dirty="0"/>
              <a:t>但当缺失发生时，在访问下层存储器之前（</a:t>
            </a:r>
            <a:r>
              <a:rPr lang="zh-CN" altLang="en-US" sz="2400" dirty="0">
                <a:solidFill>
                  <a:srgbClr val="0000CC"/>
                </a:solidFill>
                <a:effectLst>
                  <a:outerShdw blurRad="38100" dist="38100" dir="2700000" algn="tl">
                    <a:srgbClr val="C0C0C0"/>
                  </a:outerShdw>
                </a:effectLst>
              </a:rPr>
              <a:t>缺失代价</a:t>
            </a:r>
            <a:r>
              <a:rPr lang="zh-CN" altLang="en-US" sz="2400" dirty="0"/>
              <a:t>），通过检查另外一个</a:t>
            </a:r>
            <a:r>
              <a:rPr lang="en-US" altLang="zh-CN" sz="2400" dirty="0"/>
              <a:t>Cache</a:t>
            </a:r>
            <a:r>
              <a:rPr lang="zh-CN" altLang="en-US" sz="2400" dirty="0"/>
              <a:t>块来看看是否在那里命中（</a:t>
            </a:r>
            <a:r>
              <a:rPr lang="zh-CN" altLang="en-US" sz="2400" dirty="0">
                <a:solidFill>
                  <a:srgbClr val="0000CC"/>
                </a:solidFill>
                <a:effectLst>
                  <a:outerShdw blurRad="38100" dist="38100" dir="2700000" algn="tl">
                    <a:srgbClr val="C0C0C0"/>
                  </a:outerShdw>
                </a:effectLst>
              </a:rPr>
              <a:t>伪命中时间</a:t>
            </a:r>
            <a:r>
              <a:rPr lang="zh-CN" altLang="en-US" sz="2400" dirty="0"/>
              <a:t>）。</a:t>
            </a:r>
            <a:endParaRPr lang="en-US" altLang="zh-CN" sz="2400" dirty="0"/>
          </a:p>
          <a:p>
            <a:pPr marL="0" indent="0">
              <a:lnSpc>
                <a:spcPct val="130000"/>
              </a:lnSpc>
              <a:spcBef>
                <a:spcPct val="20000"/>
              </a:spcBef>
              <a:buClr>
                <a:schemeClr val="tx1"/>
              </a:buClr>
              <a:buNone/>
            </a:pPr>
            <a:r>
              <a:rPr lang="zh-CN" altLang="en-US" dirty="0">
                <a:solidFill>
                  <a:srgbClr val="C00000"/>
                </a:solidFill>
                <a:latin typeface="微软雅黑" panose="020B0503020204020204" pitchFamily="34" charset="-122"/>
                <a:ea typeface="微软雅黑" panose="020B0503020204020204" pitchFamily="34" charset="-122"/>
              </a:rPr>
              <a:t>快速命中与慢速命中</a:t>
            </a:r>
          </a:p>
          <a:p>
            <a:pPr marL="0" indent="0">
              <a:lnSpc>
                <a:spcPct val="140000"/>
              </a:lnSpc>
              <a:buNone/>
            </a:pPr>
            <a:r>
              <a:rPr lang="zh-CN" altLang="en-US" dirty="0"/>
              <a:t>要保证绝大多数命中都是快速命中。</a:t>
            </a:r>
            <a:endParaRPr lang="en-US" altLang="zh-CN" dirty="0"/>
          </a:p>
          <a:p>
            <a:pPr marL="0" indent="0">
              <a:lnSpc>
                <a:spcPct val="140000"/>
              </a:lnSpc>
              <a:buNone/>
            </a:pPr>
            <a:r>
              <a:rPr lang="zh-CN" altLang="en-US" dirty="0">
                <a:solidFill>
                  <a:srgbClr val="D60093"/>
                </a:solidFill>
              </a:rPr>
              <a:t>缺点：</a:t>
            </a:r>
            <a:r>
              <a:rPr lang="zh-CN" altLang="en-US" dirty="0"/>
              <a:t>  多种命中时间</a:t>
            </a:r>
          </a:p>
          <a:p>
            <a:pPr lvl="1">
              <a:lnSpc>
                <a:spcPct val="130000"/>
              </a:lnSpc>
              <a:spcBef>
                <a:spcPct val="20000"/>
              </a:spcBef>
              <a:buClr>
                <a:schemeClr val="tx1"/>
              </a:buClr>
              <a:buSzPct val="90000"/>
              <a:buNone/>
            </a:pPr>
            <a:endParaRPr lang="zh-CN" altLang="en-US" dirty="0"/>
          </a:p>
          <a:p>
            <a:pPr marL="0" indent="0">
              <a:lnSpc>
                <a:spcPct val="110000"/>
              </a:lnSpc>
              <a:buNone/>
            </a:pPr>
            <a:endParaRPr lang="en-US" altLang="zh-CN" sz="2400" dirty="0"/>
          </a:p>
        </p:txBody>
      </p:sp>
      <p:pic>
        <p:nvPicPr>
          <p:cNvPr id="606213" name="Picture 5" descr="Ch5-fig20">
            <a:extLst>
              <a:ext uri="{FF2B5EF4-FFF2-40B4-BE49-F238E27FC236}">
                <a16:creationId xmlns:a16="http://schemas.microsoft.com/office/drawing/2014/main" id="{45D314E8-8CAC-4877-B9A2-611C7176E9E0}"/>
              </a:ext>
            </a:extLst>
          </p:cNvPr>
          <p:cNvPicPr>
            <a:picLocks noChangeAspect="1" noChangeArrowheads="1"/>
          </p:cNvPicPr>
          <p:nvPr/>
        </p:nvPicPr>
        <p:blipFill>
          <a:blip r:embed="rId2">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42838"/>
          <a:stretch>
            <a:fillRect/>
          </a:stretch>
        </p:blipFill>
        <p:spPr bwMode="auto">
          <a:xfrm>
            <a:off x="2495550" y="4581525"/>
            <a:ext cx="7543800" cy="174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F01D3123-7B70-4DB0-8F93-A28D9E41EC84}"/>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伪相联</a:t>
            </a:r>
            <a:r>
              <a:rPr lang="en-US" altLang="zh-CN" b="1" dirty="0">
                <a:solidFill>
                  <a:srgbClr val="C00000"/>
                </a:solidFill>
                <a:latin typeface="微软雅黑" panose="020B0503020204020204" pitchFamily="34" charset="-122"/>
                <a:ea typeface="微软雅黑" panose="020B0503020204020204" pitchFamily="34" charset="-122"/>
              </a:rPr>
              <a:t>Cache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07236" name="Rectangle 4">
            <a:extLst>
              <a:ext uri="{FF2B5EF4-FFF2-40B4-BE49-F238E27FC236}">
                <a16:creationId xmlns:a16="http://schemas.microsoft.com/office/drawing/2014/main" id="{54A3189B-721A-473C-B754-5541ACDEA9E4}"/>
              </a:ext>
            </a:extLst>
          </p:cNvPr>
          <p:cNvSpPr>
            <a:spLocks noGrp="1" noChangeArrowheads="1"/>
          </p:cNvSpPr>
          <p:nvPr>
            <p:ph type="body" idx="1"/>
          </p:nvPr>
        </p:nvSpPr>
        <p:spPr>
          <a:xfrm>
            <a:off x="2333625" y="1989138"/>
            <a:ext cx="7958138" cy="2322512"/>
          </a:xfrm>
        </p:spPr>
        <p:txBody>
          <a:bodyPr/>
          <a:lstStyle/>
          <a:p>
            <a:pPr marL="0" indent="0">
              <a:lnSpc>
                <a:spcPct val="120000"/>
              </a:lnSpc>
              <a:buClr>
                <a:srgbClr val="FF0000"/>
              </a:buClr>
            </a:pPr>
            <a:r>
              <a:rPr lang="zh-CN" altLang="en-US" sz="2400">
                <a:solidFill>
                  <a:srgbClr val="FF0000"/>
                </a:solidFill>
                <a:effectLst>
                  <a:outerShdw blurRad="38100" dist="38100" dir="2700000" algn="tl">
                    <a:srgbClr val="C0C0C0"/>
                  </a:outerShdw>
                </a:effectLst>
              </a:rPr>
              <a:t>  特点</a:t>
            </a:r>
          </a:p>
          <a:p>
            <a:pPr marL="0" indent="0">
              <a:lnSpc>
                <a:spcPct val="120000"/>
              </a:lnSpc>
              <a:buNone/>
            </a:pPr>
            <a:r>
              <a:rPr lang="zh-CN" altLang="en-US" sz="2400"/>
              <a:t>    伪相联</a:t>
            </a:r>
            <a:r>
              <a:rPr lang="en-US" altLang="zh-CN" sz="2400"/>
              <a:t>Cache</a:t>
            </a:r>
            <a:r>
              <a:rPr lang="zh-CN" altLang="en-US" sz="2400"/>
              <a:t>的</a:t>
            </a:r>
            <a:r>
              <a:rPr lang="en-US" altLang="zh-CN" sz="2400"/>
              <a:t>AMAT</a:t>
            </a:r>
            <a:r>
              <a:rPr lang="zh-CN" altLang="en-US" sz="2400"/>
              <a:t>短，但变化的命中时间会使流水线</a:t>
            </a:r>
            <a:r>
              <a:rPr lang="en-US" altLang="zh-CN" sz="2400"/>
              <a:t>CPU</a:t>
            </a:r>
            <a:r>
              <a:rPr lang="zh-CN" altLang="en-US" sz="2400"/>
              <a:t>设计复杂度增加，因此较适合用于离</a:t>
            </a:r>
            <a:r>
              <a:rPr lang="en-US" altLang="zh-CN" sz="2400"/>
              <a:t>CPU</a:t>
            </a:r>
            <a:r>
              <a:rPr lang="zh-CN" altLang="en-US" sz="2400"/>
              <a:t>较远的</a:t>
            </a:r>
            <a:r>
              <a:rPr lang="en-US" altLang="zh-CN" sz="2400"/>
              <a:t>Cache</a:t>
            </a:r>
            <a:r>
              <a:rPr lang="zh-CN" altLang="en-US" sz="2400"/>
              <a:t>中，例如：</a:t>
            </a:r>
            <a:r>
              <a:rPr lang="en-US" altLang="zh-CN" sz="2400"/>
              <a:t>L2 Caches。</a:t>
            </a:r>
            <a:endParaRPr lang="zh-CN" altLang="en-US" sz="2400"/>
          </a:p>
        </p:txBody>
      </p:sp>
      <p:pic>
        <p:nvPicPr>
          <p:cNvPr id="607238" name="Picture 6">
            <a:extLst>
              <a:ext uri="{FF2B5EF4-FFF2-40B4-BE49-F238E27FC236}">
                <a16:creationId xmlns:a16="http://schemas.microsoft.com/office/drawing/2014/main" id="{8960B000-0D7A-4B8B-BEF8-4EDCC03E1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495800"/>
            <a:ext cx="22098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7243" name="Rectangle 11">
            <a:extLst>
              <a:ext uri="{FF2B5EF4-FFF2-40B4-BE49-F238E27FC236}">
                <a16:creationId xmlns:a16="http://schemas.microsoft.com/office/drawing/2014/main" id="{CB9445BF-D23C-4B7F-9223-676EBF888227}"/>
              </a:ext>
            </a:extLst>
          </p:cNvPr>
          <p:cNvSpPr>
            <a:spLocks noChangeArrowheads="1"/>
          </p:cNvSpPr>
          <p:nvPr/>
        </p:nvSpPr>
        <p:spPr bwMode="auto">
          <a:xfrm>
            <a:off x="6019800" y="4267200"/>
            <a:ext cx="3962400" cy="2052638"/>
          </a:xfrm>
          <a:prstGeom prst="rect">
            <a:avLst/>
          </a:prstGeom>
          <a:solidFill>
            <a:srgbClr val="FFFF00"/>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5175"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84275"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3375"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22475"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4796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368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940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512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rgbClr val="FF0000"/>
              </a:buClr>
            </a:pPr>
            <a:r>
              <a:rPr lang="zh-CN" altLang="en-US" b="1">
                <a:latin typeface="Arial" panose="020B0604020202020204" pitchFamily="34" charset="0"/>
                <a:ea typeface="楷体_GB2312" pitchFamily="49" charset="-122"/>
              </a:rPr>
              <a:t>       这两个技术都综合了1-路组相联（直接相联）的命中时间短和2-路组相联的冲突低。 </a:t>
            </a:r>
          </a:p>
        </p:txBody>
      </p:sp>
      <p:sp>
        <p:nvSpPr>
          <p:cNvPr id="607244" name="AutoShape 12">
            <a:extLst>
              <a:ext uri="{FF2B5EF4-FFF2-40B4-BE49-F238E27FC236}">
                <a16:creationId xmlns:a16="http://schemas.microsoft.com/office/drawing/2014/main" id="{22E3C31A-782F-4F21-B585-44A451C4DEFB}"/>
              </a:ext>
            </a:extLst>
          </p:cNvPr>
          <p:cNvSpPr>
            <a:spLocks noChangeArrowheads="1"/>
          </p:cNvSpPr>
          <p:nvPr/>
        </p:nvSpPr>
        <p:spPr bwMode="auto">
          <a:xfrm>
            <a:off x="4953000" y="4393502"/>
            <a:ext cx="252160" cy="73799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FF66"/>
          </a:solidFill>
          <a:ln w="28575">
            <a:solidFill>
              <a:schemeClr val="tx1"/>
            </a:solidFill>
            <a:miter lim="800000"/>
            <a:headEnd/>
            <a:tailEnd/>
          </a:ln>
          <a:effectLst>
            <a:outerShdw dist="107763" dir="8100000" algn="ctr" rotWithShape="0">
              <a:schemeClr val="bg2"/>
            </a:outerShdw>
          </a:effectLst>
        </p:spPr>
        <p:txBody>
          <a:bodyPr wrap="none" lIns="90000" tIns="46800" rIns="90000" bIns="46800" anchor="ctr">
            <a:spAutoFit/>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BF054DD4-0A4B-4066-829B-3A93F0C43BD6}"/>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路预测</a:t>
            </a:r>
          </a:p>
        </p:txBody>
      </p:sp>
      <p:sp>
        <p:nvSpPr>
          <p:cNvPr id="594948" name="Rectangle 4">
            <a:extLst>
              <a:ext uri="{FF2B5EF4-FFF2-40B4-BE49-F238E27FC236}">
                <a16:creationId xmlns:a16="http://schemas.microsoft.com/office/drawing/2014/main" id="{A1999A9D-D3C7-4CCE-82DD-DD47CCD96673}"/>
              </a:ext>
            </a:extLst>
          </p:cNvPr>
          <p:cNvSpPr>
            <a:spLocks noGrp="1" noChangeArrowheads="1"/>
          </p:cNvSpPr>
          <p:nvPr>
            <p:ph type="body" idx="1"/>
          </p:nvPr>
        </p:nvSpPr>
        <p:spPr>
          <a:xfrm>
            <a:off x="2333625" y="1989138"/>
            <a:ext cx="7958138" cy="4335462"/>
          </a:xfrm>
        </p:spPr>
        <p:txBody>
          <a:bodyPr/>
          <a:lstStyle/>
          <a:p>
            <a:pPr marL="0" indent="0">
              <a:lnSpc>
                <a:spcPct val="110000"/>
              </a:lnSpc>
              <a:buClr>
                <a:srgbClr val="FF0000"/>
              </a:buClr>
            </a:pPr>
            <a:r>
              <a:rPr lang="zh-CN" altLang="en-US" sz="2400">
                <a:solidFill>
                  <a:srgbClr val="FF0000"/>
                </a:solidFill>
                <a:effectLst>
                  <a:outerShdw blurRad="38100" dist="38100" dir="2700000" algn="tl">
                    <a:srgbClr val="C0C0C0"/>
                  </a:outerShdw>
                </a:effectLst>
              </a:rPr>
              <a:t>  思想</a:t>
            </a:r>
          </a:p>
          <a:p>
            <a:pPr marL="0" indent="0">
              <a:lnSpc>
                <a:spcPct val="110000"/>
              </a:lnSpc>
              <a:buNone/>
            </a:pPr>
            <a:r>
              <a:rPr lang="zh-CN" altLang="en-US" sz="2400"/>
              <a:t>    在</a:t>
            </a:r>
            <a:r>
              <a:rPr lang="en-US" altLang="zh-CN" sz="2400"/>
              <a:t>Cache</a:t>
            </a:r>
            <a:r>
              <a:rPr lang="zh-CN" altLang="en-US" sz="2400"/>
              <a:t>中设置一些特殊位来预测下次</a:t>
            </a:r>
            <a:r>
              <a:rPr lang="en-US" altLang="zh-CN" sz="2400"/>
              <a:t>Cache</a:t>
            </a:r>
            <a:r>
              <a:rPr lang="zh-CN" altLang="en-US" sz="2400"/>
              <a:t>访问中可能会在组中用到的路/块。</a:t>
            </a:r>
          </a:p>
          <a:p>
            <a:pPr marL="0" indent="0">
              <a:lnSpc>
                <a:spcPct val="110000"/>
              </a:lnSpc>
              <a:buClr>
                <a:srgbClr val="FF0000"/>
              </a:buClr>
            </a:pPr>
            <a:r>
              <a:rPr lang="zh-CN" altLang="en-US" sz="2400">
                <a:solidFill>
                  <a:srgbClr val="FF0000"/>
                </a:solidFill>
                <a:effectLst>
                  <a:outerShdw blurRad="38100" dist="38100" dir="2700000" algn="tl">
                    <a:srgbClr val="C0C0C0"/>
                  </a:outerShdw>
                </a:effectLst>
              </a:rPr>
              <a:t>  特点</a:t>
            </a:r>
          </a:p>
          <a:p>
            <a:pPr marL="0" indent="0">
              <a:lnSpc>
                <a:spcPct val="110000"/>
              </a:lnSpc>
              <a:buNone/>
            </a:pPr>
            <a:r>
              <a:rPr lang="zh-CN" altLang="en-US" sz="2400"/>
              <a:t>    在降低冲突缺失的同时，保持直接映象</a:t>
            </a:r>
            <a:r>
              <a:rPr lang="en-US" altLang="zh-CN" sz="2400"/>
              <a:t>Cache</a:t>
            </a:r>
            <a:r>
              <a:rPr lang="zh-CN" altLang="en-US" sz="2400"/>
              <a:t>的命中速度。</a:t>
            </a:r>
          </a:p>
          <a:p>
            <a:pPr marL="0" indent="0">
              <a:lnSpc>
                <a:spcPct val="110000"/>
              </a:lnSpc>
              <a:buClr>
                <a:srgbClr val="FF0000"/>
              </a:buClr>
            </a:pPr>
            <a:r>
              <a:rPr lang="zh-CN" altLang="en-US" sz="2400">
                <a:solidFill>
                  <a:srgbClr val="FF0000"/>
                </a:solidFill>
                <a:effectLst>
                  <a:outerShdw blurRad="38100" dist="38100" dir="2700000" algn="tl">
                    <a:srgbClr val="C0C0C0"/>
                  </a:outerShdw>
                </a:effectLst>
              </a:rPr>
              <a:t>  例子</a:t>
            </a:r>
          </a:p>
          <a:p>
            <a:pPr marL="0" indent="0">
              <a:lnSpc>
                <a:spcPct val="110000"/>
              </a:lnSpc>
              <a:buNone/>
            </a:pPr>
            <a:r>
              <a:rPr lang="en-US" altLang="zh-CN" sz="2400"/>
              <a:t>    Alpha 21264</a:t>
            </a:r>
            <a:r>
              <a:rPr lang="zh-CN" altLang="en-US" sz="2400"/>
              <a:t>在2-路组相联指令</a:t>
            </a:r>
            <a:r>
              <a:rPr lang="en-US" altLang="zh-CN" sz="2400"/>
              <a:t>Cache</a:t>
            </a:r>
            <a:r>
              <a:rPr lang="zh-CN" altLang="en-US" sz="2400"/>
              <a:t>使用路预测，</a:t>
            </a:r>
            <a:r>
              <a:rPr lang="en-US" altLang="zh-CN" sz="2400"/>
              <a:t>SPEC95</a:t>
            </a:r>
            <a:r>
              <a:rPr lang="zh-CN" altLang="en-US" sz="2400"/>
              <a:t>仿真结果显示：预测正确率超过85%。</a:t>
            </a:r>
          </a:p>
        </p:txBody>
      </p:sp>
    </p:spTree>
    <p:extLst>
      <p:ext uri="{BB962C8B-B14F-4D97-AF65-F5344CB8AC3E}">
        <p14:creationId xmlns:p14="http://schemas.microsoft.com/office/powerpoint/2010/main" val="1037832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D9BA26BF-F739-4A39-936A-9D749AB2B6BE}"/>
              </a:ext>
            </a:extLst>
          </p:cNvPr>
          <p:cNvSpPr>
            <a:spLocks noGrp="1" noChangeArrowheads="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编译优化</a:t>
            </a:r>
          </a:p>
        </p:txBody>
      </p:sp>
      <p:sp>
        <p:nvSpPr>
          <p:cNvPr id="595972" name="Rectangle 4">
            <a:extLst>
              <a:ext uri="{FF2B5EF4-FFF2-40B4-BE49-F238E27FC236}">
                <a16:creationId xmlns:a16="http://schemas.microsoft.com/office/drawing/2014/main" id="{D9AA446F-62B7-4287-A331-8C4B69CA1A58}"/>
              </a:ext>
            </a:extLst>
          </p:cNvPr>
          <p:cNvSpPr>
            <a:spLocks noGrp="1" noChangeArrowheads="1"/>
          </p:cNvSpPr>
          <p:nvPr>
            <p:ph type="body" idx="1"/>
          </p:nvPr>
        </p:nvSpPr>
        <p:spPr>
          <a:xfrm>
            <a:off x="2333625" y="1989138"/>
            <a:ext cx="7958138" cy="4259262"/>
          </a:xfrm>
        </p:spPr>
        <p:txBody>
          <a:bodyPr/>
          <a:lstStyle/>
          <a:p>
            <a:pPr marL="0" indent="0">
              <a:lnSpc>
                <a:spcPct val="115000"/>
              </a:lnSpc>
              <a:buClr>
                <a:srgbClr val="FF0000"/>
              </a:buClr>
            </a:pPr>
            <a:r>
              <a:rPr lang="zh-CN" altLang="en-US">
                <a:solidFill>
                  <a:srgbClr val="FF0000"/>
                </a:solidFill>
                <a:effectLst>
                  <a:outerShdw blurRad="38100" dist="38100" dir="2700000" algn="tl">
                    <a:srgbClr val="C0C0C0"/>
                  </a:outerShdw>
                </a:effectLst>
              </a:rPr>
              <a:t>  指令缺失性能改善</a:t>
            </a:r>
          </a:p>
          <a:p>
            <a:pPr marL="0" indent="0">
              <a:lnSpc>
                <a:spcPct val="115000"/>
              </a:lnSpc>
              <a:buNone/>
            </a:pPr>
            <a:r>
              <a:rPr lang="zh-CN" altLang="en-US"/>
              <a:t>    在不影响正确性的前提下重新安排程序代码，可能会降低冲突缺失，从而降低指令缺失率。例如：</a:t>
            </a:r>
            <a:r>
              <a:rPr lang="en-US" altLang="zh-CN"/>
              <a:t>McFarling[1989]</a:t>
            </a:r>
            <a:r>
              <a:rPr lang="zh-CN" altLang="en-US"/>
              <a:t>在容量2</a:t>
            </a:r>
            <a:r>
              <a:rPr lang="en-US" altLang="zh-CN"/>
              <a:t>KB、</a:t>
            </a:r>
            <a:r>
              <a:rPr lang="zh-CN" altLang="en-US"/>
              <a:t>块容量4</a:t>
            </a:r>
            <a:r>
              <a:rPr lang="en-US" altLang="zh-CN"/>
              <a:t>B</a:t>
            </a:r>
            <a:r>
              <a:rPr lang="zh-CN" altLang="en-US"/>
              <a:t>的直接相联</a:t>
            </a:r>
            <a:r>
              <a:rPr lang="en-US" altLang="zh-CN"/>
              <a:t>Cache</a:t>
            </a:r>
            <a:r>
              <a:rPr lang="zh-CN" altLang="en-US"/>
              <a:t>中使用本方法将</a:t>
            </a:r>
            <a:r>
              <a:rPr lang="en-US" altLang="zh-CN"/>
              <a:t>Cache</a:t>
            </a:r>
            <a:r>
              <a:rPr lang="zh-CN" altLang="en-US"/>
              <a:t>的缺失率降低50%，若</a:t>
            </a:r>
            <a:r>
              <a:rPr lang="en-US" altLang="zh-CN"/>
              <a:t>Cache</a:t>
            </a:r>
            <a:r>
              <a:rPr lang="zh-CN" altLang="en-US"/>
              <a:t>容量为8</a:t>
            </a:r>
            <a:r>
              <a:rPr lang="en-US" altLang="zh-CN"/>
              <a:t>KB，</a:t>
            </a:r>
            <a:r>
              <a:rPr lang="zh-CN" altLang="en-US"/>
              <a:t>则缺失率降低75%。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F7479D00-65B8-47AC-A375-13EEF7381558}"/>
              </a:ext>
            </a:extLst>
          </p:cNvPr>
          <p:cNvSpPr>
            <a:spLocks noGrp="1" noChangeArrowheads="1"/>
          </p:cNvSpPr>
          <p:nvPr>
            <p:ph type="title"/>
          </p:nvPr>
        </p:nvSpPr>
        <p:spPr/>
        <p:txBody>
          <a:bodyPr/>
          <a:lstStyle/>
          <a:p>
            <a:r>
              <a:rPr lang="zh-CN" altLang="en-US"/>
              <a:t>编译优化</a:t>
            </a:r>
          </a:p>
        </p:txBody>
      </p:sp>
      <p:sp>
        <p:nvSpPr>
          <p:cNvPr id="608260" name="Rectangle 4">
            <a:extLst>
              <a:ext uri="{FF2B5EF4-FFF2-40B4-BE49-F238E27FC236}">
                <a16:creationId xmlns:a16="http://schemas.microsoft.com/office/drawing/2014/main" id="{D0745BD9-954E-4103-B9AE-A320F11E254B}"/>
              </a:ext>
            </a:extLst>
          </p:cNvPr>
          <p:cNvSpPr>
            <a:spLocks noGrp="1" noChangeArrowheads="1"/>
          </p:cNvSpPr>
          <p:nvPr>
            <p:ph type="body" idx="1"/>
          </p:nvPr>
        </p:nvSpPr>
        <p:spPr>
          <a:xfrm>
            <a:off x="2333625" y="1989139"/>
            <a:ext cx="7958138" cy="3443287"/>
          </a:xfrm>
        </p:spPr>
        <p:txBody>
          <a:bodyPr/>
          <a:lstStyle/>
          <a:p>
            <a:pPr marL="0" indent="0">
              <a:lnSpc>
                <a:spcPct val="110000"/>
              </a:lnSpc>
              <a:buClr>
                <a:srgbClr val="FF0000"/>
              </a:buClr>
            </a:pPr>
            <a:r>
              <a:rPr lang="zh-CN" altLang="en-US">
                <a:solidFill>
                  <a:srgbClr val="FF0000"/>
                </a:solidFill>
                <a:effectLst>
                  <a:outerShdw blurRad="38100" dist="38100" dir="2700000" algn="tl">
                    <a:srgbClr val="C0C0C0"/>
                  </a:outerShdw>
                </a:effectLst>
              </a:rPr>
              <a:t>  数据缺失性能改善</a:t>
            </a:r>
          </a:p>
          <a:p>
            <a:pPr marL="0" indent="0">
              <a:lnSpc>
                <a:spcPct val="110000"/>
              </a:lnSpc>
              <a:buNone/>
            </a:pPr>
            <a:r>
              <a:rPr lang="zh-CN" altLang="en-US"/>
              <a:t>    数据比指令代码在位置上的限制甚至更少，这些变换的目标是尽力提高数据的空间和时间局部性。</a:t>
            </a:r>
          </a:p>
          <a:p>
            <a:pPr marL="0" indent="0">
              <a:lnSpc>
                <a:spcPct val="110000"/>
              </a:lnSpc>
              <a:buNone/>
            </a:pPr>
            <a:r>
              <a:rPr lang="zh-CN" altLang="en-US"/>
              <a:t>   下面通过3个例子进行介绍：</a:t>
            </a:r>
          </a:p>
        </p:txBody>
      </p:sp>
      <p:sp>
        <p:nvSpPr>
          <p:cNvPr id="608261" name="Text Box 5">
            <a:extLst>
              <a:ext uri="{FF2B5EF4-FFF2-40B4-BE49-F238E27FC236}">
                <a16:creationId xmlns:a16="http://schemas.microsoft.com/office/drawing/2014/main" id="{EFFF5F96-36A3-4FE0-9EA8-E38662EA45A4}"/>
              </a:ext>
            </a:extLst>
          </p:cNvPr>
          <p:cNvSpPr txBox="1">
            <a:spLocks noChangeArrowheads="1"/>
          </p:cNvSpPr>
          <p:nvPr/>
        </p:nvSpPr>
        <p:spPr bwMode="auto">
          <a:xfrm>
            <a:off x="2743200" y="5410201"/>
            <a:ext cx="2133600" cy="371513"/>
          </a:xfrm>
          <a:prstGeom prst="rect">
            <a:avLst/>
          </a:prstGeom>
          <a:solidFill>
            <a:srgbClr val="FFFF00"/>
          </a:solidFill>
          <a:ln w="28575">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r>
              <a:rPr lang="zh-CN" altLang="en-US" b="1">
                <a:solidFill>
                  <a:srgbClr val="FF0000"/>
                </a:solidFill>
                <a:hlinkClick r:id="rId2" action="ppaction://hlinksldjump"/>
              </a:rPr>
              <a:t>循环交换</a:t>
            </a:r>
            <a:endParaRPr lang="zh-CN" altLang="en-US" b="1">
              <a:solidFill>
                <a:srgbClr val="FF0000"/>
              </a:solidFill>
            </a:endParaRPr>
          </a:p>
        </p:txBody>
      </p:sp>
      <p:sp>
        <p:nvSpPr>
          <p:cNvPr id="608262" name="Text Box 6">
            <a:extLst>
              <a:ext uri="{FF2B5EF4-FFF2-40B4-BE49-F238E27FC236}">
                <a16:creationId xmlns:a16="http://schemas.microsoft.com/office/drawing/2014/main" id="{5EDB70C2-4C96-4DBB-867E-462329AD6712}"/>
              </a:ext>
            </a:extLst>
          </p:cNvPr>
          <p:cNvSpPr txBox="1">
            <a:spLocks noChangeArrowheads="1"/>
          </p:cNvSpPr>
          <p:nvPr/>
        </p:nvSpPr>
        <p:spPr bwMode="auto">
          <a:xfrm>
            <a:off x="5334000" y="5410201"/>
            <a:ext cx="2133600" cy="371513"/>
          </a:xfrm>
          <a:prstGeom prst="rect">
            <a:avLst/>
          </a:prstGeom>
          <a:solidFill>
            <a:srgbClr val="FFFF00"/>
          </a:solidFill>
          <a:ln>
            <a:noFill/>
          </a:ln>
          <a:effectLst/>
          <a:scene3d>
            <a:camera prst="legacyPerspectiveTop"/>
            <a:lightRig rig="legacyFlat3" dir="b"/>
          </a:scene3d>
          <a:sp3d extrusionH="8874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r>
              <a:rPr lang="zh-CN" altLang="en-US" b="1">
                <a:solidFill>
                  <a:srgbClr val="FF0000"/>
                </a:solidFill>
                <a:hlinkClick r:id="rId3" action="ppaction://hlinksldjump"/>
              </a:rPr>
              <a:t>循环融合</a:t>
            </a:r>
            <a:endParaRPr lang="zh-CN" altLang="en-US" b="1">
              <a:solidFill>
                <a:srgbClr val="FF0000"/>
              </a:solidFill>
            </a:endParaRPr>
          </a:p>
        </p:txBody>
      </p:sp>
      <p:sp>
        <p:nvSpPr>
          <p:cNvPr id="608263" name="Text Box 7">
            <a:extLst>
              <a:ext uri="{FF2B5EF4-FFF2-40B4-BE49-F238E27FC236}">
                <a16:creationId xmlns:a16="http://schemas.microsoft.com/office/drawing/2014/main" id="{D117A3C0-4C12-4A20-AD73-1F5B3534B8FF}"/>
              </a:ext>
            </a:extLst>
          </p:cNvPr>
          <p:cNvSpPr txBox="1">
            <a:spLocks noChangeArrowheads="1"/>
          </p:cNvSpPr>
          <p:nvPr/>
        </p:nvSpPr>
        <p:spPr bwMode="auto">
          <a:xfrm>
            <a:off x="7924800" y="5410201"/>
            <a:ext cx="2133600" cy="371513"/>
          </a:xfrm>
          <a:prstGeom prst="rect">
            <a:avLst/>
          </a:prstGeom>
          <a:solidFill>
            <a:srgbClr val="FFFF00"/>
          </a:solidFill>
          <a:ln>
            <a:noFill/>
          </a:ln>
          <a:effectLst/>
          <a:scene3d>
            <a:camera prst="legacyPerspectiveTop"/>
            <a:lightRig rig="legacyFlat3" dir="b"/>
          </a:scene3d>
          <a:sp3d extrusionH="8874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r>
              <a:rPr lang="zh-CN" altLang="en-US" b="1">
                <a:solidFill>
                  <a:srgbClr val="FF0000"/>
                </a:solidFill>
                <a:hlinkClick r:id="rId4" action="ppaction://hlinksldjump"/>
              </a:rPr>
              <a:t>分  块</a:t>
            </a:r>
            <a:endParaRPr lang="zh-CN" altLang="en-US" b="1">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1026">
            <a:extLst>
              <a:ext uri="{FF2B5EF4-FFF2-40B4-BE49-F238E27FC236}">
                <a16:creationId xmlns:a16="http://schemas.microsoft.com/office/drawing/2014/main" id="{92447982-1D73-4211-B1D9-2DB6FF580439}"/>
              </a:ext>
            </a:extLst>
          </p:cNvPr>
          <p:cNvSpPr>
            <a:spLocks noGrp="1" noChangeArrowheads="1"/>
          </p:cNvSpPr>
          <p:nvPr>
            <p:ph type="title"/>
          </p:nvPr>
        </p:nvSpPr>
        <p:spPr/>
        <p:txBody>
          <a:bodyPr/>
          <a:lstStyle/>
          <a:p>
            <a:r>
              <a:rPr lang="zh-CN" altLang="en-US"/>
              <a:t>循环交换</a:t>
            </a:r>
          </a:p>
        </p:txBody>
      </p:sp>
      <p:sp>
        <p:nvSpPr>
          <p:cNvPr id="609288" name="Rectangle 1032">
            <a:extLst>
              <a:ext uri="{FF2B5EF4-FFF2-40B4-BE49-F238E27FC236}">
                <a16:creationId xmlns:a16="http://schemas.microsoft.com/office/drawing/2014/main" id="{C9AA442A-8E69-475C-AF2A-1CD2D613B92E}"/>
              </a:ext>
            </a:extLst>
          </p:cNvPr>
          <p:cNvSpPr>
            <a:spLocks noGrp="1" noChangeArrowheads="1"/>
          </p:cNvSpPr>
          <p:nvPr>
            <p:ph type="body" sz="half" idx="1"/>
          </p:nvPr>
        </p:nvSpPr>
        <p:spPr>
          <a:xfrm>
            <a:off x="2351088" y="1989139"/>
            <a:ext cx="2970212" cy="3024187"/>
          </a:xfrm>
          <a:solidFill>
            <a:srgbClr val="FFFF99"/>
          </a:solidFill>
          <a:ln w="88900" cap="flat" cmpd="thickThin">
            <a:solidFill>
              <a:schemeClr val="tx1"/>
            </a:solidFill>
            <a:prstDash val="sysDot"/>
            <a:miter lim="800000"/>
            <a:headEnd/>
            <a:tailEnd/>
          </a:ln>
          <a:effectLst>
            <a:outerShdw dist="35921" dir="2700000" algn="ctr" rotWithShape="0">
              <a:schemeClr val="bg2"/>
            </a:outerShdw>
          </a:effectLst>
        </p:spPr>
        <p:txBody>
          <a:bodyPr/>
          <a:lstStyle/>
          <a:p>
            <a:pPr marL="0" indent="0">
              <a:lnSpc>
                <a:spcPct val="110000"/>
              </a:lnSpc>
              <a:buNone/>
            </a:pPr>
            <a:r>
              <a:rPr lang="zh-CN" altLang="en-US" sz="2400"/>
              <a:t>    一些程序带有嵌套循环，它们访问存储器中的数据是非顺序的，简单的交换嵌套循环可以使得代码按照存储顺序来访问数据。</a:t>
            </a:r>
          </a:p>
        </p:txBody>
      </p:sp>
      <p:sp>
        <p:nvSpPr>
          <p:cNvPr id="609290" name="Rectangle 1034">
            <a:extLst>
              <a:ext uri="{FF2B5EF4-FFF2-40B4-BE49-F238E27FC236}">
                <a16:creationId xmlns:a16="http://schemas.microsoft.com/office/drawing/2014/main" id="{DE6CE8D2-30F6-466E-A546-7782F10B9C3B}"/>
              </a:ext>
            </a:extLst>
          </p:cNvPr>
          <p:cNvSpPr>
            <a:spLocks noGrp="1" noChangeArrowheads="1"/>
          </p:cNvSpPr>
          <p:nvPr>
            <p:ph type="body" sz="half" idx="2"/>
          </p:nvPr>
        </p:nvSpPr>
        <p:spPr>
          <a:xfrm>
            <a:off x="5664201" y="2060575"/>
            <a:ext cx="4652963" cy="4110038"/>
          </a:xfrm>
        </p:spPr>
        <p:txBody>
          <a:bodyPr>
            <a:normAutofit fontScale="92500" lnSpcReduction="10000"/>
          </a:bodyPr>
          <a:lstStyle/>
          <a:p>
            <a:pPr>
              <a:lnSpc>
                <a:spcPct val="90000"/>
              </a:lnSpc>
              <a:buFont typeface="Wingdings" panose="05000000000000000000" pitchFamily="2" charset="2"/>
              <a:buNone/>
            </a:pPr>
            <a:r>
              <a:rPr lang="zh-CN" altLang="en-US" sz="2400">
                <a:solidFill>
                  <a:srgbClr val="FF0000"/>
                </a:solidFill>
                <a:effectLst>
                  <a:outerShdw blurRad="38100" dist="38100" dir="2700000" algn="tl">
                    <a:srgbClr val="C0C0C0"/>
                  </a:outerShdw>
                </a:effectLst>
              </a:rPr>
              <a:t>/* </a:t>
            </a:r>
            <a:r>
              <a:rPr lang="en-US" altLang="zh-CN" sz="2400">
                <a:solidFill>
                  <a:srgbClr val="FF0000"/>
                </a:solidFill>
                <a:effectLst>
                  <a:outerShdw blurRad="38100" dist="38100" dir="2700000" algn="tl">
                    <a:srgbClr val="C0C0C0"/>
                  </a:outerShdw>
                </a:effectLst>
              </a:rPr>
              <a:t>Before */</a:t>
            </a:r>
          </a:p>
          <a:p>
            <a:pPr>
              <a:lnSpc>
                <a:spcPct val="90000"/>
              </a:lnSpc>
              <a:buFont typeface="Wingdings" panose="05000000000000000000" pitchFamily="2" charset="2"/>
              <a:buNone/>
            </a:pPr>
            <a:r>
              <a:rPr lang="en-US" altLang="zh-CN" sz="2400"/>
              <a:t>for (k = 0; k &lt; 100; k = k+1)</a:t>
            </a:r>
          </a:p>
          <a:p>
            <a:pPr>
              <a:lnSpc>
                <a:spcPct val="90000"/>
              </a:lnSpc>
              <a:buFont typeface="Wingdings" panose="05000000000000000000" pitchFamily="2" charset="2"/>
              <a:buNone/>
            </a:pPr>
            <a:r>
              <a:rPr lang="en-US" altLang="zh-CN" sz="2400"/>
              <a:t>	</a:t>
            </a:r>
            <a:r>
              <a:rPr lang="en-US" altLang="zh-CN" sz="2400">
                <a:solidFill>
                  <a:srgbClr val="0000CC"/>
                </a:solidFill>
                <a:effectLst>
                  <a:outerShdw blurRad="38100" dist="38100" dir="2700000" algn="tl">
                    <a:srgbClr val="C0C0C0"/>
                  </a:outerShdw>
                </a:effectLst>
              </a:rPr>
              <a:t>for (j = 0; j &lt; 100; j = j+1)</a:t>
            </a:r>
          </a:p>
          <a:p>
            <a:pPr>
              <a:lnSpc>
                <a:spcPct val="90000"/>
              </a:lnSpc>
              <a:buFont typeface="Wingdings" panose="05000000000000000000" pitchFamily="2" charset="2"/>
              <a:buNone/>
            </a:pPr>
            <a:r>
              <a:rPr lang="en-US" altLang="zh-CN" sz="2400">
                <a:solidFill>
                  <a:srgbClr val="0000CC"/>
                </a:solidFill>
                <a:effectLst>
                  <a:outerShdw blurRad="38100" dist="38100" dir="2700000" algn="tl">
                    <a:srgbClr val="C0C0C0"/>
                  </a:outerShdw>
                </a:effectLst>
              </a:rPr>
              <a:t>		for (i = 0; i &lt; 5000; i = i+1)</a:t>
            </a:r>
          </a:p>
          <a:p>
            <a:pPr>
              <a:lnSpc>
                <a:spcPct val="90000"/>
              </a:lnSpc>
              <a:buFont typeface="Wingdings" panose="05000000000000000000" pitchFamily="2" charset="2"/>
              <a:buNone/>
            </a:pPr>
            <a:r>
              <a:rPr lang="en-US" altLang="zh-CN" sz="2400"/>
              <a:t>			x[i][j] = 2 * x[i][j];</a:t>
            </a:r>
          </a:p>
          <a:p>
            <a:pPr>
              <a:lnSpc>
                <a:spcPct val="90000"/>
              </a:lnSpc>
              <a:buFont typeface="Wingdings" panose="05000000000000000000" pitchFamily="2" charset="2"/>
              <a:buNone/>
            </a:pPr>
            <a:r>
              <a:rPr lang="en-US" altLang="zh-CN" sz="2400">
                <a:solidFill>
                  <a:srgbClr val="FF0000"/>
                </a:solidFill>
                <a:effectLst>
                  <a:outerShdw blurRad="38100" dist="38100" dir="2700000" algn="tl">
                    <a:srgbClr val="C0C0C0"/>
                  </a:outerShdw>
                </a:effectLst>
              </a:rPr>
              <a:t>/* After */</a:t>
            </a:r>
          </a:p>
          <a:p>
            <a:pPr>
              <a:lnSpc>
                <a:spcPct val="90000"/>
              </a:lnSpc>
              <a:buFont typeface="Wingdings" panose="05000000000000000000" pitchFamily="2" charset="2"/>
              <a:buNone/>
            </a:pPr>
            <a:r>
              <a:rPr lang="en-US" altLang="zh-CN" sz="2400"/>
              <a:t>for (k = 0; k &lt; 100; k = k+1)</a:t>
            </a:r>
          </a:p>
          <a:p>
            <a:pPr>
              <a:lnSpc>
                <a:spcPct val="90000"/>
              </a:lnSpc>
              <a:buFont typeface="Wingdings" panose="05000000000000000000" pitchFamily="2" charset="2"/>
              <a:buNone/>
            </a:pPr>
            <a:r>
              <a:rPr lang="en-US" altLang="zh-CN" sz="2400"/>
              <a:t>	</a:t>
            </a:r>
            <a:r>
              <a:rPr lang="en-US" altLang="zh-CN" sz="2400">
                <a:solidFill>
                  <a:srgbClr val="0000CC"/>
                </a:solidFill>
                <a:effectLst>
                  <a:outerShdw blurRad="38100" dist="38100" dir="2700000" algn="tl">
                    <a:srgbClr val="C0C0C0"/>
                  </a:outerShdw>
                </a:effectLst>
              </a:rPr>
              <a:t>for (i = 0; i &lt; 5000; i = i+1)</a:t>
            </a:r>
          </a:p>
          <a:p>
            <a:pPr>
              <a:lnSpc>
                <a:spcPct val="90000"/>
              </a:lnSpc>
              <a:buFont typeface="Wingdings" panose="05000000000000000000" pitchFamily="2" charset="2"/>
              <a:buNone/>
            </a:pPr>
            <a:r>
              <a:rPr lang="en-US" altLang="zh-CN" sz="2400">
                <a:solidFill>
                  <a:srgbClr val="0000CC"/>
                </a:solidFill>
                <a:effectLst>
                  <a:outerShdw blurRad="38100" dist="38100" dir="2700000" algn="tl">
                    <a:srgbClr val="C0C0C0"/>
                  </a:outerShdw>
                </a:effectLst>
              </a:rPr>
              <a:t>		for (j = 0; j &lt; 100; j = j+1)</a:t>
            </a:r>
          </a:p>
          <a:p>
            <a:pPr>
              <a:lnSpc>
                <a:spcPct val="90000"/>
              </a:lnSpc>
              <a:buFont typeface="Wingdings" panose="05000000000000000000" pitchFamily="2" charset="2"/>
              <a:buNone/>
            </a:pPr>
            <a:r>
              <a:rPr lang="en-US" altLang="zh-CN" sz="2400"/>
              <a:t>			x[i][j] = 2 * x[i][j];</a:t>
            </a:r>
            <a:endParaRPr lang="zh-CN" altLang="en-US" sz="2400"/>
          </a:p>
        </p:txBody>
      </p:sp>
      <p:sp>
        <p:nvSpPr>
          <p:cNvPr id="609283" name="Text Box 1027">
            <a:extLst>
              <a:ext uri="{FF2B5EF4-FFF2-40B4-BE49-F238E27FC236}">
                <a16:creationId xmlns:a16="http://schemas.microsoft.com/office/drawing/2014/main" id="{89433B0D-9D83-4AB8-99A2-6D5A64F8E3A2}"/>
              </a:ext>
            </a:extLst>
          </p:cNvPr>
          <p:cNvSpPr txBox="1">
            <a:spLocks noChangeArrowheads="1"/>
          </p:cNvSpPr>
          <p:nvPr/>
        </p:nvSpPr>
        <p:spPr bwMode="auto">
          <a:xfrm>
            <a:off x="2870200" y="87314"/>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200">
                <a:ea typeface="幼圆" panose="02010509060101010101" pitchFamily="49" charset="-122"/>
                <a:hlinkClick r:id="rId2" action="ppaction://hlinksldjump"/>
              </a:rPr>
              <a:t>本章内容</a:t>
            </a:r>
            <a:r>
              <a:rPr lang="zh-CN" altLang="en-US" sz="1200">
                <a:ea typeface="幼圆" panose="02010509060101010101" pitchFamily="49" charset="-122"/>
              </a:rPr>
              <a:t>&gt;&gt; </a:t>
            </a:r>
            <a:r>
              <a:rPr lang="en-US" altLang="zh-CN" sz="1200">
                <a:ea typeface="幼圆" panose="02010509060101010101" pitchFamily="49" charset="-122"/>
                <a:hlinkClick r:id="rId3" action="ppaction://hlinksldjump"/>
              </a:rPr>
              <a:t>Cache</a:t>
            </a:r>
            <a:r>
              <a:rPr lang="zh-CN" altLang="en-US" sz="1200">
                <a:ea typeface="幼圆" panose="02010509060101010101" pitchFamily="49" charset="-122"/>
                <a:hlinkClick r:id="rId3" action="ppaction://hlinksldjump"/>
              </a:rPr>
              <a:t>存储系统</a:t>
            </a:r>
            <a:r>
              <a:rPr lang="zh-CN" altLang="en-US" sz="1200">
                <a:ea typeface="幼圆" panose="02010509060101010101" pitchFamily="49" charset="-122"/>
              </a:rPr>
              <a:t>&gt;&gt;</a:t>
            </a:r>
            <a:r>
              <a:rPr lang="en-US" altLang="zh-CN" sz="1200">
                <a:ea typeface="幼圆" panose="02010509060101010101" pitchFamily="49" charset="-122"/>
                <a:hlinkClick r:id="rId4" action="ppaction://hlinksldjump"/>
              </a:rPr>
              <a:t>Cache</a:t>
            </a:r>
            <a:r>
              <a:rPr lang="zh-CN" altLang="en-US" sz="1200">
                <a:ea typeface="幼圆" panose="02010509060101010101" pitchFamily="49" charset="-122"/>
                <a:hlinkClick r:id="rId4" action="ppaction://hlinksldjump"/>
              </a:rPr>
              <a:t>性能</a:t>
            </a:r>
            <a:r>
              <a:rPr lang="zh-CN" altLang="en-US" sz="1200">
                <a:ea typeface="幼圆" panose="02010509060101010101" pitchFamily="49" charset="-122"/>
              </a:rPr>
              <a:t>&gt;&gt;</a:t>
            </a:r>
            <a:r>
              <a:rPr lang="zh-CN" altLang="en-US" sz="1200">
                <a:ea typeface="幼圆" panose="02010509060101010101" pitchFamily="49" charset="-122"/>
                <a:hlinkClick r:id="rId5" action="ppaction://hlinksldjump"/>
              </a:rPr>
              <a:t>提高</a:t>
            </a:r>
            <a:r>
              <a:rPr lang="en-US" altLang="zh-CN" sz="1200">
                <a:ea typeface="幼圆" panose="02010509060101010101" pitchFamily="49" charset="-122"/>
                <a:hlinkClick r:id="rId5" action="ppaction://hlinksldjump"/>
              </a:rPr>
              <a:t>Cache</a:t>
            </a:r>
            <a:r>
              <a:rPr lang="zh-CN" altLang="en-US" sz="1200">
                <a:ea typeface="幼圆" panose="02010509060101010101" pitchFamily="49" charset="-122"/>
                <a:hlinkClick r:id="rId5" action="ppaction://hlinksldjump"/>
              </a:rPr>
              <a:t>性能</a:t>
            </a:r>
            <a:r>
              <a:rPr lang="zh-CN" altLang="en-US" sz="1200">
                <a:ea typeface="幼圆" panose="02010509060101010101" pitchFamily="49" charset="-122"/>
              </a:rPr>
              <a:t>&gt;&gt;</a:t>
            </a:r>
            <a:r>
              <a:rPr lang="zh-CN" altLang="en-US" sz="1200">
                <a:ea typeface="幼圆" panose="02010509060101010101" pitchFamily="49" charset="-122"/>
                <a:hlinkClick r:id="" action="ppaction://noaction"/>
              </a:rPr>
              <a:t>降低缺失率</a:t>
            </a:r>
            <a:r>
              <a:rPr lang="zh-CN" altLang="en-US" sz="1200">
                <a:ea typeface="幼圆" panose="02010509060101010101" pitchFamily="49" charset="-122"/>
              </a:rPr>
              <a:t>&gt;&gt;</a:t>
            </a:r>
            <a:r>
              <a:rPr lang="zh-CN" altLang="en-US" sz="1200">
                <a:ea typeface="幼圆" panose="02010509060101010101" pitchFamily="49" charset="-122"/>
                <a:hlinkClick r:id="rId6" action="ppaction://hlinksldjump"/>
              </a:rPr>
              <a:t>编译优化</a:t>
            </a:r>
            <a:endParaRPr lang="zh-CN" altLang="en-US" sz="1200">
              <a:ea typeface="幼圆" panose="02010509060101010101" pitchFamily="49" charset="-122"/>
            </a:endParaRPr>
          </a:p>
        </p:txBody>
      </p:sp>
      <p:sp>
        <p:nvSpPr>
          <p:cNvPr id="609291" name="Rectangle 1035">
            <a:extLst>
              <a:ext uri="{FF2B5EF4-FFF2-40B4-BE49-F238E27FC236}">
                <a16:creationId xmlns:a16="http://schemas.microsoft.com/office/drawing/2014/main" id="{5043FAA6-9FD1-41C5-A5AD-4F4E06B3F761}"/>
              </a:ext>
            </a:extLst>
          </p:cNvPr>
          <p:cNvSpPr>
            <a:spLocks noChangeArrowheads="1"/>
          </p:cNvSpPr>
          <p:nvPr/>
        </p:nvSpPr>
        <p:spPr bwMode="auto">
          <a:xfrm>
            <a:off x="2351089" y="5229226"/>
            <a:ext cx="2941637" cy="976313"/>
          </a:xfrm>
          <a:prstGeom prst="rect">
            <a:avLst/>
          </a:prstGeom>
          <a:solidFill>
            <a:srgbClr val="CC99FF"/>
          </a:solidFill>
          <a:ln w="88900" cmpd="thickThin">
            <a:solidFill>
              <a:schemeClr val="tx1"/>
            </a:solidFill>
            <a:prstDash val="sysDot"/>
            <a:miter lim="800000"/>
            <a:headEnd/>
            <a:tailEnd/>
          </a:ln>
          <a:effectLst>
            <a:outerShdw dist="35921" dir="2700000" algn="ctr" rotWithShape="0">
              <a:schemeClr val="bg2"/>
            </a:outerShdw>
          </a:effec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090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70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891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108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654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2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79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7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20000"/>
              </a:spcBef>
              <a:buClr>
                <a:schemeClr val="tx1"/>
              </a:buClr>
            </a:pPr>
            <a:r>
              <a:rPr lang="zh-CN" altLang="en-US" b="1">
                <a:solidFill>
                  <a:srgbClr val="0000CC"/>
                </a:solidFill>
                <a:latin typeface="楷体_GB2312" pitchFamily="49" charset="-122"/>
                <a:ea typeface="楷体_GB2312" pitchFamily="49" charset="-122"/>
              </a:rPr>
              <a:t>  通过提高空间局部性来减少缺失。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824" y="336129"/>
            <a:ext cx="6454588" cy="488916"/>
          </a:xfrm>
          <a:prstGeom prst="rect">
            <a:avLst/>
          </a:prstGeom>
        </p:spPr>
        <p:txBody>
          <a:bodyPr vert="horz" wrap="square" lIns="0" tIns="0" rIns="0" bIns="0" rtlCol="0" anchor="ctr">
            <a:spAutoFit/>
          </a:bodyPr>
          <a:lstStyle/>
          <a:p>
            <a:pPr marL="11206">
              <a:lnSpc>
                <a:spcPct val="100000"/>
              </a:lnSpc>
            </a:pPr>
            <a:r>
              <a:rPr sz="3177" b="1" dirty="0">
                <a:solidFill>
                  <a:srgbClr val="C00000"/>
                </a:solidFill>
                <a:latin typeface="微软雅黑" panose="020B0503020204020204" pitchFamily="34" charset="-122"/>
                <a:ea typeface="微软雅黑" panose="020B0503020204020204" pitchFamily="34" charset="-122"/>
              </a:rPr>
              <a:t>Three Replacemen</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 S</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ra</a:t>
            </a:r>
            <a:r>
              <a:rPr lang="en-US" sz="3177" b="1" dirty="0">
                <a:solidFill>
                  <a:srgbClr val="C00000"/>
                </a:solidFill>
                <a:latin typeface="微软雅黑" panose="020B0503020204020204" pitchFamily="34" charset="-122"/>
                <a:ea typeface="微软雅黑" panose="020B0503020204020204" pitchFamily="34" charset="-122"/>
              </a:rPr>
              <a:t>t</a:t>
            </a:r>
            <a:r>
              <a:rPr sz="3177" b="1" dirty="0">
                <a:solidFill>
                  <a:srgbClr val="C00000"/>
                </a:solidFill>
                <a:latin typeface="微软雅黑" panose="020B0503020204020204" pitchFamily="34" charset="-122"/>
                <a:ea typeface="微软雅黑" panose="020B0503020204020204" pitchFamily="34" charset="-122"/>
              </a:rPr>
              <a:t>egies</a:t>
            </a:r>
          </a:p>
        </p:txBody>
      </p:sp>
      <p:sp>
        <p:nvSpPr>
          <p:cNvPr id="3" name="object 3"/>
          <p:cNvSpPr txBox="1"/>
          <p:nvPr/>
        </p:nvSpPr>
        <p:spPr>
          <a:xfrm>
            <a:off x="2251723" y="1344706"/>
            <a:ext cx="7688554" cy="4530086"/>
          </a:xfrm>
          <a:prstGeom prst="rect">
            <a:avLst/>
          </a:prstGeom>
        </p:spPr>
        <p:txBody>
          <a:bodyPr vert="horz" wrap="square" lIns="0" tIns="0" rIns="0" bIns="0" rtlCol="0">
            <a:spAutoFit/>
          </a:bodyPr>
          <a:lstStyle/>
          <a:p>
            <a:pPr marL="11206"/>
            <a:r>
              <a:rPr sz="2471" b="1" dirty="0">
                <a:solidFill>
                  <a:srgbClr val="CC0000"/>
                </a:solidFill>
                <a:latin typeface="Arial"/>
                <a:cs typeface="Arial"/>
              </a:rPr>
              <a:t>LRU  (Leas</a:t>
            </a:r>
            <a:r>
              <a:rPr lang="en-US" sz="2471" b="1" dirty="0">
                <a:solidFill>
                  <a:srgbClr val="CC0000"/>
                </a:solidFill>
                <a:latin typeface="Arial"/>
                <a:cs typeface="Arial"/>
              </a:rPr>
              <a:t>t</a:t>
            </a:r>
            <a:r>
              <a:rPr sz="2471" b="1" dirty="0">
                <a:solidFill>
                  <a:srgbClr val="CC0000"/>
                </a:solidFill>
                <a:latin typeface="Arial"/>
                <a:cs typeface="Arial"/>
              </a:rPr>
              <a:t>-recen</a:t>
            </a:r>
            <a:r>
              <a:rPr lang="en-US" sz="2471" b="1" dirty="0">
                <a:solidFill>
                  <a:srgbClr val="CC0000"/>
                </a:solidFill>
                <a:latin typeface="Arial"/>
                <a:cs typeface="Arial"/>
              </a:rPr>
              <a:t>t</a:t>
            </a:r>
            <a:r>
              <a:rPr sz="2471" b="1" dirty="0">
                <a:solidFill>
                  <a:srgbClr val="CC0000"/>
                </a:solidFill>
                <a:latin typeface="Arial"/>
                <a:cs typeface="Arial"/>
              </a:rPr>
              <a:t>ly used)</a:t>
            </a:r>
            <a:r>
              <a:rPr lang="zh-CN" altLang="en-US" sz="2400" b="1" spc="-5" dirty="0">
                <a:solidFill>
                  <a:srgbClr val="053CE8"/>
                </a:solidFill>
                <a:latin typeface="宋体"/>
                <a:cs typeface="宋体"/>
              </a:rPr>
              <a:t>最近最少使用策略</a:t>
            </a:r>
            <a:endParaRPr sz="2471" dirty="0">
              <a:latin typeface="Arial"/>
              <a:cs typeface="Arial"/>
            </a:endParaRPr>
          </a:p>
          <a:p>
            <a:pPr marL="573772" indent="-159132">
              <a:lnSpc>
                <a:spcPts val="2312"/>
              </a:lnSpc>
              <a:spcBef>
                <a:spcPts val="35"/>
              </a:spcBef>
              <a:buFont typeface="Arial Narrow"/>
              <a:buChar char="•"/>
              <a:tabLst>
                <a:tab pos="574332" algn="l"/>
              </a:tabLst>
            </a:pPr>
            <a:r>
              <a:rPr sz="1941" b="1" dirty="0">
                <a:latin typeface="Arial"/>
                <a:cs typeface="Arial"/>
              </a:rPr>
              <a:t>replaces </a:t>
            </a:r>
            <a:r>
              <a:rPr lang="en-US" sz="1941" b="1" dirty="0">
                <a:latin typeface="Arial"/>
                <a:cs typeface="Arial"/>
              </a:rPr>
              <a:t>t</a:t>
            </a:r>
            <a:r>
              <a:rPr sz="1941" b="1" dirty="0">
                <a:latin typeface="Arial"/>
                <a:cs typeface="Arial"/>
              </a:rPr>
              <a:t>he i</a:t>
            </a:r>
            <a:r>
              <a:rPr lang="en-US" sz="1941" b="1" dirty="0">
                <a:latin typeface="Arial"/>
                <a:cs typeface="Arial"/>
              </a:rPr>
              <a:t>t</a:t>
            </a:r>
            <a:r>
              <a:rPr sz="1941" b="1" dirty="0">
                <a:latin typeface="Arial"/>
                <a:cs typeface="Arial"/>
              </a:rPr>
              <a:t>em </a:t>
            </a:r>
            <a:r>
              <a:rPr lang="en-US" sz="1941" b="1" dirty="0">
                <a:latin typeface="Arial"/>
                <a:cs typeface="Arial"/>
              </a:rPr>
              <a:t>t</a:t>
            </a:r>
            <a:r>
              <a:rPr sz="1941" b="1" dirty="0">
                <a:latin typeface="Arial"/>
                <a:cs typeface="Arial"/>
              </a:rPr>
              <a:t>ha</a:t>
            </a:r>
            <a:r>
              <a:rPr lang="en-US" sz="1941" b="1" dirty="0">
                <a:latin typeface="Arial"/>
                <a:cs typeface="Arial"/>
              </a:rPr>
              <a:t>t</a:t>
            </a:r>
            <a:r>
              <a:rPr sz="1941" b="1" dirty="0">
                <a:latin typeface="Arial"/>
                <a:cs typeface="Arial"/>
              </a:rPr>
              <a:t> has gone UNACCESSED </a:t>
            </a:r>
            <a:r>
              <a:rPr lang="en-US" sz="1941" b="1" dirty="0">
                <a:latin typeface="Arial"/>
                <a:cs typeface="Arial"/>
              </a:rPr>
              <a:t>t</a:t>
            </a:r>
            <a:r>
              <a:rPr sz="1941" b="1" dirty="0">
                <a:latin typeface="Arial"/>
                <a:cs typeface="Arial"/>
              </a:rPr>
              <a:t>he    LONGEST</a:t>
            </a:r>
            <a:endParaRPr sz="1941" dirty="0">
              <a:latin typeface="Arial"/>
              <a:cs typeface="Arial"/>
            </a:endParaRPr>
          </a:p>
          <a:p>
            <a:pPr marL="573772" indent="-159132">
              <a:lnSpc>
                <a:spcPts val="2312"/>
              </a:lnSpc>
              <a:buFont typeface="Arial Narrow"/>
              <a:buChar char="•"/>
              <a:tabLst>
                <a:tab pos="574332" algn="l"/>
              </a:tabLst>
            </a:pPr>
            <a:r>
              <a:rPr sz="1941" b="1" dirty="0">
                <a:latin typeface="Arial"/>
                <a:cs typeface="Arial"/>
              </a:rPr>
              <a:t>favors </a:t>
            </a:r>
            <a:r>
              <a:rPr lang="en-US" sz="1941" b="1" dirty="0">
                <a:latin typeface="Arial"/>
                <a:cs typeface="Arial"/>
              </a:rPr>
              <a:t>t</a:t>
            </a:r>
            <a:r>
              <a:rPr sz="1941" b="1" dirty="0">
                <a:latin typeface="Arial"/>
                <a:cs typeface="Arial"/>
              </a:rPr>
              <a:t>he mos</a:t>
            </a:r>
            <a:r>
              <a:rPr lang="en-US" sz="1941" b="1" dirty="0">
                <a:latin typeface="Arial"/>
                <a:cs typeface="Arial"/>
              </a:rPr>
              <a:t>t</a:t>
            </a:r>
            <a:r>
              <a:rPr sz="1941" b="1" dirty="0">
                <a:latin typeface="Arial"/>
                <a:cs typeface="Arial"/>
              </a:rPr>
              <a:t> </a:t>
            </a:r>
            <a:r>
              <a:rPr sz="1941" b="1" u="sng" dirty="0">
                <a:latin typeface="Arial"/>
                <a:cs typeface="Arial"/>
              </a:rPr>
              <a:t>recen</a:t>
            </a:r>
            <a:r>
              <a:rPr lang="en-US" sz="1941" b="1" u="sng" dirty="0">
                <a:latin typeface="Arial"/>
                <a:cs typeface="Arial"/>
              </a:rPr>
              <a:t>t</a:t>
            </a:r>
            <a:r>
              <a:rPr sz="1941" b="1" u="sng" dirty="0">
                <a:latin typeface="Arial"/>
                <a:cs typeface="Arial"/>
              </a:rPr>
              <a:t>ly accessed  </a:t>
            </a:r>
            <a:r>
              <a:rPr sz="1941" b="1" dirty="0">
                <a:latin typeface="Arial"/>
                <a:cs typeface="Arial"/>
              </a:rPr>
              <a:t>da</a:t>
            </a:r>
            <a:r>
              <a:rPr lang="en-US" sz="1941" b="1" dirty="0">
                <a:latin typeface="Arial"/>
                <a:cs typeface="Arial"/>
              </a:rPr>
              <a:t>t</a:t>
            </a:r>
            <a:r>
              <a:rPr sz="1941" b="1" dirty="0">
                <a:latin typeface="Arial"/>
                <a:cs typeface="Arial"/>
              </a:rPr>
              <a:t>a</a:t>
            </a:r>
            <a:endParaRPr sz="1941" dirty="0">
              <a:latin typeface="Arial"/>
              <a:cs typeface="Arial"/>
            </a:endParaRPr>
          </a:p>
          <a:p>
            <a:pPr marL="11206">
              <a:spcBef>
                <a:spcPts val="1447"/>
              </a:spcBef>
            </a:pPr>
            <a:r>
              <a:rPr sz="2471" b="1" dirty="0">
                <a:solidFill>
                  <a:srgbClr val="CC0000"/>
                </a:solidFill>
                <a:latin typeface="Arial"/>
                <a:cs typeface="Arial"/>
              </a:rPr>
              <a:t>FIFO/LRR (firs</a:t>
            </a:r>
            <a:r>
              <a:rPr lang="en-US" sz="2471" b="1" dirty="0">
                <a:solidFill>
                  <a:srgbClr val="CC0000"/>
                </a:solidFill>
                <a:latin typeface="Arial"/>
                <a:cs typeface="Arial"/>
              </a:rPr>
              <a:t>t</a:t>
            </a:r>
            <a:r>
              <a:rPr sz="2471" b="1" dirty="0">
                <a:solidFill>
                  <a:srgbClr val="CC0000"/>
                </a:solidFill>
                <a:latin typeface="Arial"/>
                <a:cs typeface="Arial"/>
              </a:rPr>
              <a:t>-in, firs</a:t>
            </a:r>
            <a:r>
              <a:rPr lang="en-US" sz="2471" b="1" dirty="0">
                <a:solidFill>
                  <a:srgbClr val="CC0000"/>
                </a:solidFill>
                <a:latin typeface="Arial"/>
                <a:cs typeface="Arial"/>
              </a:rPr>
              <a:t>t</a:t>
            </a:r>
            <a:r>
              <a:rPr sz="2471" b="1" dirty="0">
                <a:solidFill>
                  <a:srgbClr val="CC0000"/>
                </a:solidFill>
                <a:latin typeface="Arial"/>
                <a:cs typeface="Arial"/>
              </a:rPr>
              <a:t>-ou</a:t>
            </a:r>
            <a:r>
              <a:rPr lang="en-US" sz="2471" b="1" dirty="0">
                <a:solidFill>
                  <a:srgbClr val="CC0000"/>
                </a:solidFill>
                <a:latin typeface="Arial"/>
                <a:cs typeface="Arial"/>
              </a:rPr>
              <a:t>t</a:t>
            </a:r>
            <a:r>
              <a:rPr sz="2471" b="1" dirty="0">
                <a:solidFill>
                  <a:srgbClr val="CC0000"/>
                </a:solidFill>
                <a:latin typeface="Arial"/>
                <a:cs typeface="Arial"/>
              </a:rPr>
              <a:t>/leas</a:t>
            </a:r>
            <a:r>
              <a:rPr lang="en-US" sz="2471" b="1" dirty="0">
                <a:solidFill>
                  <a:srgbClr val="CC0000"/>
                </a:solidFill>
                <a:latin typeface="Arial"/>
                <a:cs typeface="Arial"/>
              </a:rPr>
              <a:t>t</a:t>
            </a:r>
            <a:r>
              <a:rPr sz="2471" b="1" dirty="0">
                <a:solidFill>
                  <a:srgbClr val="CC0000"/>
                </a:solidFill>
                <a:latin typeface="Arial"/>
                <a:cs typeface="Arial"/>
              </a:rPr>
              <a:t>-recen</a:t>
            </a:r>
            <a:r>
              <a:rPr lang="en-US" sz="2471" b="1" dirty="0">
                <a:solidFill>
                  <a:srgbClr val="CC0000"/>
                </a:solidFill>
                <a:latin typeface="Arial"/>
                <a:cs typeface="Arial"/>
              </a:rPr>
              <a:t>t</a:t>
            </a:r>
            <a:r>
              <a:rPr sz="2471" b="1" dirty="0">
                <a:solidFill>
                  <a:srgbClr val="CC0000"/>
                </a:solidFill>
                <a:latin typeface="Arial"/>
                <a:cs typeface="Arial"/>
              </a:rPr>
              <a:t>ly replaced)</a:t>
            </a:r>
            <a:endParaRPr sz="2471" dirty="0">
              <a:latin typeface="Arial"/>
              <a:cs typeface="Arial"/>
            </a:endParaRPr>
          </a:p>
          <a:p>
            <a:pPr marL="573772" indent="-159132">
              <a:lnSpc>
                <a:spcPts val="2312"/>
              </a:lnSpc>
              <a:spcBef>
                <a:spcPts val="53"/>
              </a:spcBef>
              <a:buFont typeface="Arial Narrow"/>
              <a:buChar char="•"/>
              <a:tabLst>
                <a:tab pos="574332" algn="l"/>
              </a:tabLst>
            </a:pPr>
            <a:r>
              <a:rPr sz="1941" b="1" dirty="0">
                <a:latin typeface="Arial"/>
                <a:cs typeface="Arial"/>
              </a:rPr>
              <a:t>replaces </a:t>
            </a:r>
            <a:r>
              <a:rPr lang="en-US" sz="1941" b="1" dirty="0">
                <a:latin typeface="Arial"/>
                <a:cs typeface="Arial"/>
              </a:rPr>
              <a:t>t</a:t>
            </a:r>
            <a:r>
              <a:rPr sz="1941" b="1" dirty="0">
                <a:latin typeface="Arial"/>
                <a:cs typeface="Arial"/>
              </a:rPr>
              <a:t>he OLDEST i</a:t>
            </a:r>
            <a:r>
              <a:rPr lang="en-US" sz="1941" b="1" dirty="0">
                <a:latin typeface="Arial"/>
                <a:cs typeface="Arial"/>
              </a:rPr>
              <a:t>t</a:t>
            </a:r>
            <a:r>
              <a:rPr sz="1941" b="1" dirty="0">
                <a:latin typeface="Arial"/>
                <a:cs typeface="Arial"/>
              </a:rPr>
              <a:t>em in  cache</a:t>
            </a:r>
            <a:endParaRPr sz="1941" dirty="0">
              <a:latin typeface="Arial"/>
              <a:cs typeface="Arial"/>
            </a:endParaRPr>
          </a:p>
          <a:p>
            <a:pPr marL="573772" indent="-159132">
              <a:lnSpc>
                <a:spcPts val="2312"/>
              </a:lnSpc>
              <a:buFont typeface="Arial Narrow"/>
              <a:buChar char="•"/>
              <a:tabLst>
                <a:tab pos="574332" algn="l"/>
              </a:tabLst>
            </a:pPr>
            <a:r>
              <a:rPr sz="1941" b="1" dirty="0">
                <a:latin typeface="Arial"/>
                <a:cs typeface="Arial"/>
              </a:rPr>
              <a:t>favors </a:t>
            </a:r>
            <a:r>
              <a:rPr sz="1941" b="1" u="sng" dirty="0">
                <a:latin typeface="Arial"/>
                <a:cs typeface="Arial"/>
              </a:rPr>
              <a:t>recen</a:t>
            </a:r>
            <a:r>
              <a:rPr lang="en-US" sz="1941" b="1" u="sng" dirty="0">
                <a:latin typeface="Arial"/>
                <a:cs typeface="Arial"/>
              </a:rPr>
              <a:t>t</a:t>
            </a:r>
            <a:r>
              <a:rPr sz="1941" b="1" u="sng" dirty="0">
                <a:latin typeface="Arial"/>
                <a:cs typeface="Arial"/>
              </a:rPr>
              <a:t>ly loaded </a:t>
            </a:r>
            <a:r>
              <a:rPr sz="1941" b="1" dirty="0">
                <a:latin typeface="Arial"/>
                <a:cs typeface="Arial"/>
              </a:rPr>
              <a:t>i</a:t>
            </a:r>
            <a:r>
              <a:rPr lang="en-US" sz="1941" b="1" dirty="0">
                <a:latin typeface="Arial"/>
                <a:cs typeface="Arial"/>
              </a:rPr>
              <a:t>t</a:t>
            </a:r>
            <a:r>
              <a:rPr sz="1941" b="1" dirty="0">
                <a:latin typeface="Arial"/>
                <a:cs typeface="Arial"/>
              </a:rPr>
              <a:t>ems over older STALE   i</a:t>
            </a:r>
            <a:r>
              <a:rPr lang="en-US" sz="1941" b="1" dirty="0">
                <a:latin typeface="Arial"/>
                <a:cs typeface="Arial"/>
              </a:rPr>
              <a:t>t</a:t>
            </a:r>
            <a:r>
              <a:rPr sz="1941" b="1" dirty="0">
                <a:latin typeface="Arial"/>
                <a:cs typeface="Arial"/>
              </a:rPr>
              <a:t>ems</a:t>
            </a:r>
            <a:endParaRPr sz="1941" dirty="0">
              <a:latin typeface="Arial"/>
              <a:cs typeface="Arial"/>
            </a:endParaRPr>
          </a:p>
          <a:p>
            <a:pPr marL="11206">
              <a:lnSpc>
                <a:spcPts val="2947"/>
              </a:lnSpc>
              <a:spcBef>
                <a:spcPts val="1535"/>
              </a:spcBef>
            </a:pPr>
            <a:r>
              <a:rPr sz="2471" b="1" dirty="0">
                <a:solidFill>
                  <a:srgbClr val="CC0000"/>
                </a:solidFill>
                <a:latin typeface="Arial"/>
                <a:cs typeface="Arial"/>
              </a:rPr>
              <a:t>Random</a:t>
            </a:r>
            <a:r>
              <a:rPr lang="zh-CN" altLang="en-US" sz="2400" b="1" dirty="0">
                <a:solidFill>
                  <a:srgbClr val="053CE8"/>
                </a:solidFill>
                <a:latin typeface="宋体"/>
                <a:cs typeface="宋体"/>
              </a:rPr>
              <a:t>随机替换策略</a:t>
            </a:r>
            <a:endParaRPr sz="2400" dirty="0">
              <a:latin typeface="Arial"/>
              <a:cs typeface="Arial"/>
            </a:endParaRPr>
          </a:p>
          <a:p>
            <a:pPr marL="573772" indent="-159132">
              <a:lnSpc>
                <a:spcPts val="2294"/>
              </a:lnSpc>
              <a:buFont typeface="Arial Narrow"/>
              <a:buChar char="•"/>
              <a:tabLst>
                <a:tab pos="574332" algn="l"/>
              </a:tabLst>
            </a:pPr>
            <a:r>
              <a:rPr sz="1941" b="1" dirty="0">
                <a:latin typeface="Arial"/>
                <a:cs typeface="Arial"/>
              </a:rPr>
              <a:t>replace some i</a:t>
            </a:r>
            <a:r>
              <a:rPr lang="en-US" sz="1941" b="1" dirty="0">
                <a:latin typeface="Arial"/>
                <a:cs typeface="Arial"/>
              </a:rPr>
              <a:t>t</a:t>
            </a:r>
            <a:r>
              <a:rPr sz="1941" b="1" dirty="0">
                <a:latin typeface="Arial"/>
                <a:cs typeface="Arial"/>
              </a:rPr>
              <a:t>em a</a:t>
            </a:r>
            <a:r>
              <a:rPr lang="en-US" sz="1941" b="1" dirty="0">
                <a:latin typeface="Arial"/>
                <a:cs typeface="Arial"/>
              </a:rPr>
              <a:t>t</a:t>
            </a:r>
            <a:r>
              <a:rPr sz="1941" b="1" dirty="0">
                <a:latin typeface="Arial"/>
                <a:cs typeface="Arial"/>
              </a:rPr>
              <a:t>  RANDOM</a:t>
            </a:r>
            <a:endParaRPr sz="1941" dirty="0">
              <a:latin typeface="Arial"/>
              <a:cs typeface="Arial"/>
            </a:endParaRPr>
          </a:p>
          <a:p>
            <a:pPr marL="573772" indent="-159132">
              <a:lnSpc>
                <a:spcPts val="2312"/>
              </a:lnSpc>
              <a:buFont typeface="Arial Narrow"/>
              <a:buChar char="•"/>
              <a:tabLst>
                <a:tab pos="574332" algn="l"/>
              </a:tabLst>
            </a:pPr>
            <a:r>
              <a:rPr sz="1941" b="1" dirty="0">
                <a:latin typeface="Arial"/>
                <a:cs typeface="Arial"/>
              </a:rPr>
              <a:t>no favori</a:t>
            </a:r>
            <a:r>
              <a:rPr lang="en-US" sz="1941" b="1" dirty="0">
                <a:latin typeface="Arial"/>
                <a:cs typeface="Arial"/>
              </a:rPr>
              <a:t>t</a:t>
            </a:r>
            <a:r>
              <a:rPr sz="1941" b="1" dirty="0">
                <a:latin typeface="Arial"/>
                <a:cs typeface="Arial"/>
              </a:rPr>
              <a:t>ism – uniform dis</a:t>
            </a:r>
            <a:r>
              <a:rPr lang="en-US" sz="1941" b="1" dirty="0">
                <a:latin typeface="Arial"/>
                <a:cs typeface="Arial"/>
              </a:rPr>
              <a:t>t</a:t>
            </a:r>
            <a:r>
              <a:rPr sz="1941" b="1" dirty="0">
                <a:latin typeface="Arial"/>
                <a:cs typeface="Arial"/>
              </a:rPr>
              <a:t>ribu</a:t>
            </a:r>
            <a:r>
              <a:rPr lang="en-US" sz="1941" b="1" dirty="0">
                <a:latin typeface="Arial"/>
                <a:cs typeface="Arial"/>
              </a:rPr>
              <a:t>t</a:t>
            </a:r>
            <a:r>
              <a:rPr sz="1941" b="1" dirty="0">
                <a:latin typeface="Arial"/>
                <a:cs typeface="Arial"/>
              </a:rPr>
              <a:t>ion</a:t>
            </a:r>
            <a:endParaRPr sz="1941" dirty="0">
              <a:latin typeface="Arial"/>
              <a:cs typeface="Arial"/>
            </a:endParaRPr>
          </a:p>
          <a:p>
            <a:pPr marL="573772" indent="-159132">
              <a:lnSpc>
                <a:spcPts val="2312"/>
              </a:lnSpc>
              <a:spcBef>
                <a:spcPts val="53"/>
              </a:spcBef>
              <a:buFont typeface="Arial Narrow"/>
              <a:buChar char="•"/>
              <a:tabLst>
                <a:tab pos="574332" algn="l"/>
              </a:tabLst>
            </a:pPr>
            <a:r>
              <a:rPr sz="1941" b="1" dirty="0">
                <a:latin typeface="Arial"/>
                <a:cs typeface="Arial"/>
              </a:rPr>
              <a:t>no “pa</a:t>
            </a:r>
            <a:r>
              <a:rPr lang="en-US" sz="1941" b="1" dirty="0">
                <a:latin typeface="Arial"/>
                <a:cs typeface="Arial"/>
              </a:rPr>
              <a:t>t</a:t>
            </a:r>
            <a:r>
              <a:rPr sz="1941" b="1" dirty="0">
                <a:latin typeface="Arial"/>
                <a:cs typeface="Arial"/>
              </a:rPr>
              <a:t>hological” reference s</a:t>
            </a:r>
            <a:r>
              <a:rPr lang="en-US" sz="1941" b="1" dirty="0">
                <a:latin typeface="Arial"/>
                <a:cs typeface="Arial"/>
              </a:rPr>
              <a:t>t</a:t>
            </a:r>
            <a:r>
              <a:rPr sz="1941" b="1" dirty="0">
                <a:latin typeface="Arial"/>
                <a:cs typeface="Arial"/>
              </a:rPr>
              <a:t>reams causing wors</a:t>
            </a:r>
            <a:r>
              <a:rPr lang="en-US" sz="1941" b="1" dirty="0">
                <a:latin typeface="Arial"/>
                <a:cs typeface="Arial"/>
              </a:rPr>
              <a:t>t</a:t>
            </a:r>
            <a:r>
              <a:rPr sz="1941" b="1" dirty="0">
                <a:latin typeface="Arial"/>
                <a:cs typeface="Arial"/>
              </a:rPr>
              <a:t>-case  resul</a:t>
            </a:r>
            <a:r>
              <a:rPr lang="en-US" sz="1941" b="1" dirty="0">
                <a:latin typeface="Arial"/>
                <a:cs typeface="Arial"/>
              </a:rPr>
              <a:t>t</a:t>
            </a:r>
            <a:r>
              <a:rPr sz="1941" b="1" dirty="0">
                <a:latin typeface="Arial"/>
                <a:cs typeface="Arial"/>
              </a:rPr>
              <a:t>s</a:t>
            </a:r>
            <a:endParaRPr sz="1941" dirty="0">
              <a:latin typeface="Arial"/>
              <a:cs typeface="Arial"/>
            </a:endParaRPr>
          </a:p>
          <a:p>
            <a:pPr marL="573772" indent="-159132">
              <a:lnSpc>
                <a:spcPts val="2312"/>
              </a:lnSpc>
              <a:buFont typeface="Arial Narrow"/>
              <a:buChar char="•"/>
              <a:tabLst>
                <a:tab pos="574332" algn="l"/>
              </a:tabLst>
            </a:pPr>
            <a:r>
              <a:rPr sz="1941" b="1" dirty="0">
                <a:latin typeface="Arial"/>
                <a:cs typeface="Arial"/>
              </a:rPr>
              <a:t>use pseudo-random genera</a:t>
            </a:r>
            <a:r>
              <a:rPr lang="en-US" sz="1941" b="1" dirty="0">
                <a:latin typeface="Arial"/>
                <a:cs typeface="Arial"/>
              </a:rPr>
              <a:t>t</a:t>
            </a:r>
            <a:r>
              <a:rPr sz="1941" b="1" dirty="0">
                <a:latin typeface="Arial"/>
                <a:cs typeface="Arial"/>
              </a:rPr>
              <a:t>or </a:t>
            </a:r>
            <a:r>
              <a:rPr lang="en-US" sz="1941" b="1" dirty="0">
                <a:latin typeface="Arial"/>
                <a:cs typeface="Arial"/>
              </a:rPr>
              <a:t>t</a:t>
            </a:r>
            <a:r>
              <a:rPr sz="1941" b="1" dirty="0">
                <a:latin typeface="Arial"/>
                <a:cs typeface="Arial"/>
              </a:rPr>
              <a:t>o  ge</a:t>
            </a:r>
            <a:r>
              <a:rPr lang="en-US" sz="1941" b="1" dirty="0">
                <a:latin typeface="Arial"/>
                <a:cs typeface="Arial"/>
              </a:rPr>
              <a:t>t</a:t>
            </a:r>
            <a:r>
              <a:rPr sz="1941" b="1" dirty="0">
                <a:latin typeface="Arial"/>
                <a:cs typeface="Arial"/>
              </a:rPr>
              <a:t>  reproducible behavior</a:t>
            </a:r>
            <a:endParaRPr sz="1941" dirty="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38714B16-5D14-4148-926C-A087AD90C73A}"/>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循环融合</a:t>
            </a:r>
          </a:p>
        </p:txBody>
      </p:sp>
      <p:sp>
        <p:nvSpPr>
          <p:cNvPr id="610308" name="Rectangle 4">
            <a:extLst>
              <a:ext uri="{FF2B5EF4-FFF2-40B4-BE49-F238E27FC236}">
                <a16:creationId xmlns:a16="http://schemas.microsoft.com/office/drawing/2014/main" id="{F0BCF571-630A-4BB6-B3AF-CA9E3247D942}"/>
              </a:ext>
            </a:extLst>
          </p:cNvPr>
          <p:cNvSpPr>
            <a:spLocks noGrp="1" noChangeArrowheads="1"/>
          </p:cNvSpPr>
          <p:nvPr>
            <p:ph type="body" idx="1"/>
          </p:nvPr>
        </p:nvSpPr>
        <p:spPr>
          <a:xfrm>
            <a:off x="2279650" y="2205038"/>
            <a:ext cx="7958138" cy="3967162"/>
          </a:xfrm>
        </p:spPr>
        <p:txBody>
          <a:bodyPr/>
          <a:lstStyle/>
          <a:p>
            <a:pPr marL="0" indent="0">
              <a:lnSpc>
                <a:spcPct val="140000"/>
              </a:lnSpc>
              <a:buNone/>
            </a:pPr>
            <a:r>
              <a:rPr lang="zh-CN" altLang="en-US"/>
              <a:t>       一些程序有分立的代码段，这些代码按照相同的循环访问相同的数组，对相同的数据进行不同的计算。通过“融合”这些代码到一个循环中，使得装入到</a:t>
            </a:r>
            <a:r>
              <a:rPr lang="en-US" altLang="zh-CN"/>
              <a:t>Cache</a:t>
            </a:r>
            <a:r>
              <a:rPr lang="zh-CN" altLang="en-US"/>
              <a:t>中的数据在被替换出来之前可以被重复地利用。</a:t>
            </a:r>
          </a:p>
        </p:txBody>
      </p:sp>
      <p:sp>
        <p:nvSpPr>
          <p:cNvPr id="610309" name="Text Box 5">
            <a:extLst>
              <a:ext uri="{FF2B5EF4-FFF2-40B4-BE49-F238E27FC236}">
                <a16:creationId xmlns:a16="http://schemas.microsoft.com/office/drawing/2014/main" id="{2F4343D5-B621-459C-88C9-B10EC7ADA6EB}"/>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2 之 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CF76BD5C-C286-4C36-83FD-54BA41F6F24B}"/>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循环融合</a:t>
            </a:r>
          </a:p>
        </p:txBody>
      </p:sp>
      <p:sp>
        <p:nvSpPr>
          <p:cNvPr id="615429" name="Rectangle 5">
            <a:extLst>
              <a:ext uri="{FF2B5EF4-FFF2-40B4-BE49-F238E27FC236}">
                <a16:creationId xmlns:a16="http://schemas.microsoft.com/office/drawing/2014/main" id="{3D4BB029-FD86-414E-8B79-19E353963B4D}"/>
              </a:ext>
            </a:extLst>
          </p:cNvPr>
          <p:cNvSpPr>
            <a:spLocks noGrp="1" noChangeArrowheads="1"/>
          </p:cNvSpPr>
          <p:nvPr>
            <p:ph type="body" sz="half" idx="1"/>
          </p:nvPr>
        </p:nvSpPr>
        <p:spPr>
          <a:xfrm>
            <a:off x="2333626" y="1989139"/>
            <a:ext cx="3902075" cy="3787775"/>
          </a:xfrm>
          <a:solidFill>
            <a:srgbClr val="FFFF00"/>
          </a:solidFill>
          <a:ln w="57150" cmpd="thickThin">
            <a:solidFill>
              <a:schemeClr val="tx1"/>
            </a:solidFill>
            <a:miter lim="800000"/>
            <a:headEnd/>
            <a:tailEnd/>
          </a:ln>
        </p:spPr>
        <p:txBody>
          <a:bodyPr>
            <a:normAutofit lnSpcReduction="10000"/>
          </a:bodyPr>
          <a:lstStyle/>
          <a:p>
            <a:pPr>
              <a:lnSpc>
                <a:spcPct val="120000"/>
              </a:lnSpc>
              <a:buFont typeface="Wingdings" panose="05000000000000000000" pitchFamily="2" charset="2"/>
              <a:buNone/>
            </a:pPr>
            <a:r>
              <a:rPr lang="zh-CN" altLang="en-US" sz="2400">
                <a:solidFill>
                  <a:srgbClr val="FF0000"/>
                </a:solidFill>
                <a:effectLst>
                  <a:outerShdw blurRad="38100" dist="38100" dir="2700000" algn="tl">
                    <a:srgbClr val="000000"/>
                  </a:outerShdw>
                </a:effectLst>
              </a:rPr>
              <a:t>/* </a:t>
            </a:r>
            <a:r>
              <a:rPr lang="en-US" altLang="zh-CN" sz="2400">
                <a:solidFill>
                  <a:srgbClr val="FF0000"/>
                </a:solidFill>
                <a:effectLst>
                  <a:outerShdw blurRad="38100" dist="38100" dir="2700000" algn="tl">
                    <a:srgbClr val="000000"/>
                  </a:outerShdw>
                </a:effectLst>
              </a:rPr>
              <a:t>Before */</a:t>
            </a:r>
          </a:p>
          <a:p>
            <a:pPr>
              <a:lnSpc>
                <a:spcPct val="120000"/>
              </a:lnSpc>
              <a:buFont typeface="Wingdings" panose="05000000000000000000" pitchFamily="2" charset="2"/>
              <a:buNone/>
            </a:pPr>
            <a:r>
              <a:rPr lang="en-US" altLang="zh-CN" sz="2400"/>
              <a:t>for (i = 0; i &lt; N; i = i+1)</a:t>
            </a:r>
          </a:p>
          <a:p>
            <a:pPr>
              <a:lnSpc>
                <a:spcPct val="120000"/>
              </a:lnSpc>
              <a:buFont typeface="Wingdings" panose="05000000000000000000" pitchFamily="2" charset="2"/>
              <a:buNone/>
            </a:pPr>
            <a:r>
              <a:rPr lang="en-US" altLang="zh-CN" sz="2400"/>
              <a:t>    for (j = 0; j &lt; N; j = j+1)</a:t>
            </a:r>
          </a:p>
          <a:p>
            <a:pPr>
              <a:lnSpc>
                <a:spcPct val="120000"/>
              </a:lnSpc>
              <a:buFont typeface="Wingdings" panose="05000000000000000000" pitchFamily="2" charset="2"/>
              <a:buNone/>
            </a:pPr>
            <a:r>
              <a:rPr lang="en-US" altLang="zh-CN" sz="2400"/>
              <a:t>	   </a:t>
            </a:r>
            <a:r>
              <a:rPr lang="en-US" altLang="zh-CN" sz="2400">
                <a:solidFill>
                  <a:srgbClr val="33CC33"/>
                </a:solidFill>
                <a:effectLst>
                  <a:outerShdw blurRad="38100" dist="38100" dir="2700000" algn="tl">
                    <a:srgbClr val="000000"/>
                  </a:outerShdw>
                </a:effectLst>
              </a:rPr>
              <a:t>a[i][j]</a:t>
            </a:r>
            <a:r>
              <a:rPr lang="en-US" altLang="zh-CN" sz="2400"/>
              <a:t> = 1/b[i][j] * </a:t>
            </a:r>
            <a:r>
              <a:rPr lang="en-US" altLang="zh-CN" sz="2400">
                <a:solidFill>
                  <a:srgbClr val="33CC33"/>
                </a:solidFill>
                <a:effectLst>
                  <a:outerShdw blurRad="38100" dist="38100" dir="2700000" algn="tl">
                    <a:srgbClr val="000000"/>
                  </a:outerShdw>
                </a:effectLst>
              </a:rPr>
              <a:t>c[i][j]</a:t>
            </a:r>
            <a:r>
              <a:rPr lang="en-US" altLang="zh-CN" sz="2400"/>
              <a:t>;</a:t>
            </a:r>
          </a:p>
          <a:p>
            <a:pPr>
              <a:lnSpc>
                <a:spcPct val="120000"/>
              </a:lnSpc>
              <a:buFont typeface="Wingdings" panose="05000000000000000000" pitchFamily="2" charset="2"/>
              <a:buNone/>
            </a:pPr>
            <a:r>
              <a:rPr lang="en-US" altLang="zh-CN" sz="2400"/>
              <a:t>for (i = 0; i &lt; N; i = i+1)</a:t>
            </a:r>
          </a:p>
          <a:p>
            <a:pPr>
              <a:lnSpc>
                <a:spcPct val="120000"/>
              </a:lnSpc>
              <a:buFont typeface="Wingdings" panose="05000000000000000000" pitchFamily="2" charset="2"/>
              <a:buNone/>
            </a:pPr>
            <a:r>
              <a:rPr lang="en-US" altLang="zh-CN" sz="2400"/>
              <a:t>    for (j = 0; j &lt; N; j = j+1)</a:t>
            </a:r>
          </a:p>
          <a:p>
            <a:pPr>
              <a:lnSpc>
                <a:spcPct val="120000"/>
              </a:lnSpc>
              <a:buFont typeface="Wingdings" panose="05000000000000000000" pitchFamily="2" charset="2"/>
              <a:buNone/>
            </a:pPr>
            <a:r>
              <a:rPr lang="en-US" altLang="zh-CN" sz="2400"/>
              <a:t>	   d[i][j] = </a:t>
            </a:r>
            <a:r>
              <a:rPr lang="en-US" altLang="zh-CN" sz="2400">
                <a:solidFill>
                  <a:srgbClr val="33CC33"/>
                </a:solidFill>
                <a:effectLst>
                  <a:outerShdw blurRad="38100" dist="38100" dir="2700000" algn="tl">
                    <a:srgbClr val="000000"/>
                  </a:outerShdw>
                </a:effectLst>
              </a:rPr>
              <a:t>a[i][j]</a:t>
            </a:r>
            <a:r>
              <a:rPr lang="en-US" altLang="zh-CN" sz="2400"/>
              <a:t> + </a:t>
            </a:r>
            <a:r>
              <a:rPr lang="en-US" altLang="zh-CN" sz="2400">
                <a:solidFill>
                  <a:srgbClr val="33CC33"/>
                </a:solidFill>
                <a:effectLst>
                  <a:outerShdw blurRad="38100" dist="38100" dir="2700000" algn="tl">
                    <a:srgbClr val="000000"/>
                  </a:outerShdw>
                </a:effectLst>
              </a:rPr>
              <a:t>c[i][j]</a:t>
            </a:r>
            <a:r>
              <a:rPr lang="en-US" altLang="zh-CN" sz="2400"/>
              <a:t>;</a:t>
            </a:r>
            <a:endParaRPr lang="zh-CN" altLang="en-US" sz="2400"/>
          </a:p>
        </p:txBody>
      </p:sp>
      <p:sp>
        <p:nvSpPr>
          <p:cNvPr id="615430" name="Rectangle 6">
            <a:extLst>
              <a:ext uri="{FF2B5EF4-FFF2-40B4-BE49-F238E27FC236}">
                <a16:creationId xmlns:a16="http://schemas.microsoft.com/office/drawing/2014/main" id="{7E4C6446-9301-4857-9EBC-D3B929E8FADB}"/>
              </a:ext>
            </a:extLst>
          </p:cNvPr>
          <p:cNvSpPr>
            <a:spLocks noGrp="1" noChangeArrowheads="1"/>
          </p:cNvSpPr>
          <p:nvPr>
            <p:ph type="body" sz="half" idx="2"/>
          </p:nvPr>
        </p:nvSpPr>
        <p:spPr>
          <a:xfrm>
            <a:off x="6388101" y="1989139"/>
            <a:ext cx="3903663" cy="3787775"/>
          </a:xfrm>
          <a:solidFill>
            <a:srgbClr val="CC99FF"/>
          </a:solidFill>
          <a:ln w="57150" cmpd="thickThin">
            <a:solidFill>
              <a:schemeClr val="tx1"/>
            </a:solidFill>
            <a:miter lim="800000"/>
            <a:headEnd/>
            <a:tailEnd/>
          </a:ln>
        </p:spPr>
        <p:txBody>
          <a:bodyPr>
            <a:normAutofit lnSpcReduction="10000"/>
          </a:bodyPr>
          <a:lstStyle/>
          <a:p>
            <a:pPr>
              <a:lnSpc>
                <a:spcPct val="120000"/>
              </a:lnSpc>
              <a:buFont typeface="Wingdings" panose="05000000000000000000" pitchFamily="2" charset="2"/>
              <a:buNone/>
            </a:pPr>
            <a:r>
              <a:rPr lang="en-US" altLang="zh-CN" sz="2400">
                <a:solidFill>
                  <a:srgbClr val="FF0000"/>
                </a:solidFill>
                <a:effectLst>
                  <a:outerShdw blurRad="38100" dist="38100" dir="2700000" algn="tl">
                    <a:srgbClr val="000000"/>
                  </a:outerShdw>
                </a:effectLst>
              </a:rPr>
              <a:t>/* After */</a:t>
            </a:r>
          </a:p>
          <a:p>
            <a:pPr>
              <a:lnSpc>
                <a:spcPct val="120000"/>
              </a:lnSpc>
              <a:buFont typeface="Wingdings" panose="05000000000000000000" pitchFamily="2" charset="2"/>
              <a:buNone/>
            </a:pPr>
            <a:r>
              <a:rPr lang="en-US" altLang="zh-CN" sz="2400"/>
              <a:t>for (i = 0; i &lt; N; i = i+1)</a:t>
            </a:r>
          </a:p>
          <a:p>
            <a:pPr>
              <a:lnSpc>
                <a:spcPct val="120000"/>
              </a:lnSpc>
              <a:buFont typeface="Wingdings" panose="05000000000000000000" pitchFamily="2" charset="2"/>
              <a:buNone/>
            </a:pPr>
            <a:r>
              <a:rPr lang="en-US" altLang="zh-CN" sz="2400"/>
              <a:t>   for (j = 0; j &lt; N; j = j+1)</a:t>
            </a:r>
          </a:p>
          <a:p>
            <a:pPr>
              <a:lnSpc>
                <a:spcPct val="120000"/>
              </a:lnSpc>
              <a:buFont typeface="Wingdings" panose="05000000000000000000" pitchFamily="2" charset="2"/>
              <a:buNone/>
            </a:pPr>
            <a:r>
              <a:rPr lang="en-US" altLang="zh-CN" sz="2400"/>
              <a:t>	{</a:t>
            </a:r>
          </a:p>
          <a:p>
            <a:pPr>
              <a:lnSpc>
                <a:spcPct val="120000"/>
              </a:lnSpc>
              <a:buFont typeface="Wingdings" panose="05000000000000000000" pitchFamily="2" charset="2"/>
              <a:buNone/>
            </a:pPr>
            <a:r>
              <a:rPr lang="en-US" altLang="zh-CN" sz="2400"/>
              <a:t>      </a:t>
            </a:r>
            <a:r>
              <a:rPr lang="en-US" altLang="zh-CN" sz="2400">
                <a:solidFill>
                  <a:srgbClr val="33CC33"/>
                </a:solidFill>
                <a:effectLst>
                  <a:outerShdw blurRad="38100" dist="38100" dir="2700000" algn="tl">
                    <a:srgbClr val="000000"/>
                  </a:outerShdw>
                </a:effectLst>
              </a:rPr>
              <a:t>a[i][j]</a:t>
            </a:r>
            <a:r>
              <a:rPr lang="en-US" altLang="zh-CN" sz="2400"/>
              <a:t> = 1/b[i][j] * </a:t>
            </a:r>
            <a:r>
              <a:rPr lang="en-US" altLang="zh-CN" sz="2400">
                <a:solidFill>
                  <a:srgbClr val="33CC33"/>
                </a:solidFill>
                <a:effectLst>
                  <a:outerShdw blurRad="38100" dist="38100" dir="2700000" algn="tl">
                    <a:srgbClr val="000000"/>
                  </a:outerShdw>
                </a:effectLst>
              </a:rPr>
              <a:t>c[i][j]</a:t>
            </a:r>
            <a:r>
              <a:rPr lang="en-US" altLang="zh-CN" sz="2400"/>
              <a:t>;</a:t>
            </a:r>
          </a:p>
          <a:p>
            <a:pPr>
              <a:lnSpc>
                <a:spcPct val="120000"/>
              </a:lnSpc>
              <a:buFont typeface="Wingdings" panose="05000000000000000000" pitchFamily="2" charset="2"/>
              <a:buNone/>
            </a:pPr>
            <a:r>
              <a:rPr lang="en-US" altLang="zh-CN" sz="2400"/>
              <a:t>	  d[i][j] = </a:t>
            </a:r>
            <a:r>
              <a:rPr lang="en-US" altLang="zh-CN" sz="2400">
                <a:solidFill>
                  <a:srgbClr val="33CC33"/>
                </a:solidFill>
                <a:effectLst>
                  <a:outerShdw blurRad="38100" dist="38100" dir="2700000" algn="tl">
                    <a:srgbClr val="000000"/>
                  </a:outerShdw>
                </a:effectLst>
              </a:rPr>
              <a:t>a[i][j]</a:t>
            </a:r>
            <a:r>
              <a:rPr lang="en-US" altLang="zh-CN" sz="2400"/>
              <a:t> + </a:t>
            </a:r>
            <a:r>
              <a:rPr lang="en-US" altLang="zh-CN" sz="2400">
                <a:solidFill>
                  <a:srgbClr val="33CC33"/>
                </a:solidFill>
                <a:effectLst>
                  <a:outerShdw blurRad="38100" dist="38100" dir="2700000" algn="tl">
                    <a:srgbClr val="000000"/>
                  </a:outerShdw>
                </a:effectLst>
              </a:rPr>
              <a:t>c[i][j]</a:t>
            </a:r>
            <a:r>
              <a:rPr lang="en-US" altLang="zh-CN" sz="2400"/>
              <a:t>;</a:t>
            </a:r>
          </a:p>
          <a:p>
            <a:pPr>
              <a:lnSpc>
                <a:spcPct val="120000"/>
              </a:lnSpc>
              <a:buFont typeface="Wingdings" panose="05000000000000000000" pitchFamily="2" charset="2"/>
              <a:buNone/>
            </a:pPr>
            <a:r>
              <a:rPr lang="en-US" altLang="zh-CN" sz="2400"/>
              <a:t>      }</a:t>
            </a:r>
            <a:endParaRPr lang="zh-CN" altLang="en-US"/>
          </a:p>
        </p:txBody>
      </p:sp>
      <p:sp>
        <p:nvSpPr>
          <p:cNvPr id="615431" name="Rectangle 7">
            <a:extLst>
              <a:ext uri="{FF2B5EF4-FFF2-40B4-BE49-F238E27FC236}">
                <a16:creationId xmlns:a16="http://schemas.microsoft.com/office/drawing/2014/main" id="{94AC5801-D8FB-404B-9DAE-660212C92ED4}"/>
              </a:ext>
            </a:extLst>
          </p:cNvPr>
          <p:cNvSpPr>
            <a:spLocks noChangeArrowheads="1"/>
          </p:cNvSpPr>
          <p:nvPr/>
        </p:nvSpPr>
        <p:spPr bwMode="auto">
          <a:xfrm>
            <a:off x="3648075" y="5805488"/>
            <a:ext cx="5181600" cy="609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hickThin">
                <a:solidFill>
                  <a:schemeClr val="tx1"/>
                </a:solidFill>
                <a:prstDash val="sysDot"/>
                <a:miter lim="800000"/>
                <a:headEnd/>
                <a:tailEnd/>
              </a14:hiddenLine>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090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70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891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108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654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2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79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7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5000"/>
              </a:lnSpc>
              <a:spcBef>
                <a:spcPct val="20000"/>
              </a:spcBef>
              <a:buClr>
                <a:schemeClr val="tx1"/>
              </a:buClr>
            </a:pPr>
            <a:r>
              <a:rPr lang="zh-CN" altLang="en-US" b="1">
                <a:latin typeface="楷体_GB2312" pitchFamily="49" charset="-122"/>
                <a:ea typeface="楷体_GB2312" pitchFamily="49" charset="-122"/>
              </a:rPr>
              <a:t>通过提高时间局部性来减少缺失。</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5BCC0B5A-D9EC-496D-AFEB-322253922D6A}"/>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分  块</a:t>
            </a:r>
          </a:p>
        </p:txBody>
      </p:sp>
      <p:sp>
        <p:nvSpPr>
          <p:cNvPr id="619524" name="Rectangle 4">
            <a:extLst>
              <a:ext uri="{FF2B5EF4-FFF2-40B4-BE49-F238E27FC236}">
                <a16:creationId xmlns:a16="http://schemas.microsoft.com/office/drawing/2014/main" id="{7CD96E24-251D-4763-BB0C-3929F829F707}"/>
              </a:ext>
            </a:extLst>
          </p:cNvPr>
          <p:cNvSpPr>
            <a:spLocks noGrp="1" noChangeArrowheads="1"/>
          </p:cNvSpPr>
          <p:nvPr>
            <p:ph type="body" sz="half" idx="1"/>
          </p:nvPr>
        </p:nvSpPr>
        <p:spPr>
          <a:xfrm>
            <a:off x="2279650" y="2492376"/>
            <a:ext cx="7958138" cy="3097213"/>
          </a:xfrm>
        </p:spPr>
        <p:txBody>
          <a:bodyPr/>
          <a:lstStyle/>
          <a:p>
            <a:pPr marL="0" indent="0">
              <a:lnSpc>
                <a:spcPct val="140000"/>
              </a:lnSpc>
              <a:buNone/>
            </a:pPr>
            <a:r>
              <a:rPr lang="zh-CN" altLang="en-US"/>
              <a:t>        分块不是对矩阵中的整行/列进行操作，而是对子矩阵或矩阵块进行操作，目标是在调入到</a:t>
            </a:r>
            <a:r>
              <a:rPr lang="en-US" altLang="zh-CN"/>
              <a:t>Cache</a:t>
            </a:r>
            <a:r>
              <a:rPr lang="zh-CN" altLang="en-US"/>
              <a:t>中的块被替换之前最大限度地利用它。</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1026">
            <a:extLst>
              <a:ext uri="{FF2B5EF4-FFF2-40B4-BE49-F238E27FC236}">
                <a16:creationId xmlns:a16="http://schemas.microsoft.com/office/drawing/2014/main" id="{F585AA1C-AF45-424C-8679-C68790807035}"/>
              </a:ext>
            </a:extLst>
          </p:cNvPr>
          <p:cNvSpPr>
            <a:spLocks noGrp="1" noChangeArrowheads="1"/>
          </p:cNvSpPr>
          <p:nvPr>
            <p:ph type="title"/>
          </p:nvPr>
        </p:nvSpPr>
        <p:spPr/>
        <p:txBody>
          <a:bodyPr/>
          <a:lstStyle/>
          <a:p>
            <a:r>
              <a:rPr lang="zh-CN" altLang="en-US"/>
              <a:t>分  块</a:t>
            </a:r>
          </a:p>
        </p:txBody>
      </p:sp>
      <p:sp>
        <p:nvSpPr>
          <p:cNvPr id="617476" name="Rectangle 1028">
            <a:extLst>
              <a:ext uri="{FF2B5EF4-FFF2-40B4-BE49-F238E27FC236}">
                <a16:creationId xmlns:a16="http://schemas.microsoft.com/office/drawing/2014/main" id="{1730D64A-1C1F-4292-BA30-970AAEC592E0}"/>
              </a:ext>
            </a:extLst>
          </p:cNvPr>
          <p:cNvSpPr>
            <a:spLocks noGrp="1" noChangeArrowheads="1"/>
          </p:cNvSpPr>
          <p:nvPr>
            <p:ph type="body" sz="half" idx="1"/>
          </p:nvPr>
        </p:nvSpPr>
        <p:spPr>
          <a:xfrm>
            <a:off x="2495550" y="1916114"/>
            <a:ext cx="4648200" cy="2852737"/>
          </a:xfrm>
        </p:spPr>
        <p:txBody>
          <a:bodyPr/>
          <a:lstStyle/>
          <a:p>
            <a:pPr>
              <a:spcBef>
                <a:spcPct val="0"/>
              </a:spcBef>
              <a:buFont typeface="Wingdings" panose="05000000000000000000" pitchFamily="2" charset="2"/>
              <a:buNone/>
            </a:pPr>
            <a:r>
              <a:rPr lang="zh-CN" altLang="en-US" sz="2400">
                <a:solidFill>
                  <a:srgbClr val="FF0000"/>
                </a:solidFill>
                <a:effectLst>
                  <a:outerShdw blurRad="38100" dist="38100" dir="2700000" algn="tl">
                    <a:srgbClr val="C0C0C0"/>
                  </a:outerShdw>
                </a:effectLst>
              </a:rPr>
              <a:t>/* </a:t>
            </a:r>
            <a:r>
              <a:rPr lang="en-US" altLang="zh-CN" sz="2400">
                <a:solidFill>
                  <a:srgbClr val="FF0000"/>
                </a:solidFill>
                <a:effectLst>
                  <a:outerShdw blurRad="38100" dist="38100" dir="2700000" algn="tl">
                    <a:srgbClr val="C0C0C0"/>
                  </a:outerShdw>
                </a:effectLst>
              </a:rPr>
              <a:t>Before */</a:t>
            </a:r>
          </a:p>
          <a:p>
            <a:pPr>
              <a:spcBef>
                <a:spcPct val="0"/>
              </a:spcBef>
              <a:buFont typeface="Wingdings" panose="05000000000000000000" pitchFamily="2" charset="2"/>
              <a:buNone/>
            </a:pPr>
            <a:r>
              <a:rPr lang="en-US" altLang="zh-CN" sz="2400"/>
              <a:t>for (</a:t>
            </a:r>
            <a:r>
              <a:rPr lang="en-US" altLang="zh-CN" sz="2400">
                <a:solidFill>
                  <a:srgbClr val="0000CC"/>
                </a:solidFill>
              </a:rPr>
              <a:t>i</a:t>
            </a:r>
            <a:r>
              <a:rPr lang="en-US" altLang="zh-CN" sz="2400"/>
              <a:t> = 0; i &lt; N; i = i+1)</a:t>
            </a:r>
          </a:p>
          <a:p>
            <a:pPr>
              <a:spcBef>
                <a:spcPct val="0"/>
              </a:spcBef>
              <a:buFont typeface="Wingdings" panose="05000000000000000000" pitchFamily="2" charset="2"/>
              <a:buNone/>
            </a:pPr>
            <a:r>
              <a:rPr lang="en-US" altLang="zh-CN" sz="2400"/>
              <a:t>	for (</a:t>
            </a:r>
            <a:r>
              <a:rPr lang="en-US" altLang="zh-CN" sz="2400">
                <a:solidFill>
                  <a:srgbClr val="66CCFF"/>
                </a:solidFill>
              </a:rPr>
              <a:t>j</a:t>
            </a:r>
            <a:r>
              <a:rPr lang="en-US" altLang="zh-CN" sz="2400"/>
              <a:t> = 0; j &lt; N; j = j+1)</a:t>
            </a:r>
          </a:p>
          <a:p>
            <a:pPr>
              <a:spcBef>
                <a:spcPct val="0"/>
              </a:spcBef>
              <a:buFont typeface="Wingdings" panose="05000000000000000000" pitchFamily="2" charset="2"/>
              <a:buNone/>
            </a:pPr>
            <a:r>
              <a:rPr lang="en-US" altLang="zh-CN" sz="2400"/>
              <a:t>		{r = 0;</a:t>
            </a:r>
          </a:p>
          <a:p>
            <a:pPr>
              <a:spcBef>
                <a:spcPct val="0"/>
              </a:spcBef>
              <a:buFont typeface="Wingdings" panose="05000000000000000000" pitchFamily="2" charset="2"/>
              <a:buNone/>
            </a:pPr>
            <a:r>
              <a:rPr lang="en-US" altLang="zh-CN" sz="2400"/>
              <a:t>		 for (</a:t>
            </a:r>
            <a:r>
              <a:rPr lang="en-US" altLang="zh-CN" sz="2400">
                <a:solidFill>
                  <a:srgbClr val="33CC33"/>
                </a:solidFill>
              </a:rPr>
              <a:t>k</a:t>
            </a:r>
            <a:r>
              <a:rPr lang="en-US" altLang="zh-CN" sz="2400"/>
              <a:t> = 0; k &lt; N; k = k+1)</a:t>
            </a:r>
          </a:p>
          <a:p>
            <a:pPr>
              <a:spcBef>
                <a:spcPct val="0"/>
              </a:spcBef>
              <a:buFont typeface="Wingdings" panose="05000000000000000000" pitchFamily="2" charset="2"/>
              <a:buNone/>
            </a:pPr>
            <a:r>
              <a:rPr lang="en-US" altLang="zh-CN" sz="2400"/>
              <a:t>                r = r + y[</a:t>
            </a:r>
            <a:r>
              <a:rPr lang="en-US" altLang="zh-CN" sz="2400">
                <a:solidFill>
                  <a:srgbClr val="0000CC"/>
                </a:solidFill>
              </a:rPr>
              <a:t>i</a:t>
            </a:r>
            <a:r>
              <a:rPr lang="en-US" altLang="zh-CN" sz="2400"/>
              <a:t>][</a:t>
            </a:r>
            <a:r>
              <a:rPr lang="en-US" altLang="zh-CN" sz="2400">
                <a:solidFill>
                  <a:srgbClr val="33CC33"/>
                </a:solidFill>
              </a:rPr>
              <a:t>k</a:t>
            </a:r>
            <a:r>
              <a:rPr lang="en-US" altLang="zh-CN" sz="2400"/>
              <a:t>]*z[</a:t>
            </a:r>
            <a:r>
              <a:rPr lang="en-US" altLang="zh-CN" sz="2400">
                <a:solidFill>
                  <a:srgbClr val="33CC33"/>
                </a:solidFill>
              </a:rPr>
              <a:t>k</a:t>
            </a:r>
            <a:r>
              <a:rPr lang="en-US" altLang="zh-CN" sz="2400"/>
              <a:t>][</a:t>
            </a:r>
            <a:r>
              <a:rPr lang="en-US" altLang="zh-CN" sz="2400">
                <a:solidFill>
                  <a:srgbClr val="66CCFF"/>
                </a:solidFill>
              </a:rPr>
              <a:t>j</a:t>
            </a:r>
            <a:r>
              <a:rPr lang="en-US" altLang="zh-CN" sz="2400"/>
              <a:t>];</a:t>
            </a:r>
          </a:p>
          <a:p>
            <a:pPr>
              <a:spcBef>
                <a:spcPct val="0"/>
              </a:spcBef>
              <a:buFont typeface="Wingdings" panose="05000000000000000000" pitchFamily="2" charset="2"/>
              <a:buNone/>
            </a:pPr>
            <a:r>
              <a:rPr lang="en-US" altLang="zh-CN" sz="2400"/>
              <a:t>             x[</a:t>
            </a:r>
            <a:r>
              <a:rPr lang="en-US" altLang="zh-CN" sz="2400">
                <a:solidFill>
                  <a:srgbClr val="0000CC"/>
                </a:solidFill>
              </a:rPr>
              <a:t>i</a:t>
            </a:r>
            <a:r>
              <a:rPr lang="en-US" altLang="zh-CN" sz="2400"/>
              <a:t>][</a:t>
            </a:r>
            <a:r>
              <a:rPr lang="en-US" altLang="zh-CN" sz="2400">
                <a:solidFill>
                  <a:srgbClr val="66CCFF"/>
                </a:solidFill>
              </a:rPr>
              <a:t>j</a:t>
            </a:r>
            <a:r>
              <a:rPr lang="en-US" altLang="zh-CN" sz="2400"/>
              <a:t>] = r;};</a:t>
            </a:r>
            <a:endParaRPr lang="zh-CN" altLang="en-US" sz="2400"/>
          </a:p>
        </p:txBody>
      </p:sp>
      <p:sp>
        <p:nvSpPr>
          <p:cNvPr id="617502" name="Rectangle 1054">
            <a:extLst>
              <a:ext uri="{FF2B5EF4-FFF2-40B4-BE49-F238E27FC236}">
                <a16:creationId xmlns:a16="http://schemas.microsoft.com/office/drawing/2014/main" id="{3D2ED90F-BB16-45F9-BB96-F9938CE372BB}"/>
              </a:ext>
            </a:extLst>
          </p:cNvPr>
          <p:cNvSpPr>
            <a:spLocks noChangeArrowheads="1"/>
          </p:cNvSpPr>
          <p:nvPr/>
        </p:nvSpPr>
        <p:spPr bwMode="auto">
          <a:xfrm>
            <a:off x="2351088" y="4652963"/>
            <a:ext cx="4876800" cy="1676400"/>
          </a:xfrm>
          <a:prstGeom prst="rect">
            <a:avLst/>
          </a:prstGeom>
          <a:solidFill>
            <a:srgbClr val="FFFF99"/>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5175"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84275"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3375"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22475"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4796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368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940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512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chemeClr val="tx1"/>
              </a:buClr>
            </a:pPr>
            <a:r>
              <a:rPr lang="en-US" altLang="zh-CN" b="1">
                <a:latin typeface="楷体_GB2312" pitchFamily="49" charset="-122"/>
                <a:ea typeface="楷体_GB2312" pitchFamily="49" charset="-122"/>
              </a:rPr>
              <a:t>  i</a:t>
            </a:r>
            <a:r>
              <a:rPr lang="zh-CN" altLang="en-US" b="1">
                <a:latin typeface="楷体_GB2312" pitchFamily="49" charset="-122"/>
                <a:ea typeface="楷体_GB2312" pitchFamily="49" charset="-122"/>
              </a:rPr>
              <a:t>循环一次，要读取矩阵</a:t>
            </a:r>
            <a:r>
              <a:rPr lang="en-US" altLang="zh-CN" b="1">
                <a:latin typeface="楷体_GB2312" pitchFamily="49" charset="-122"/>
                <a:ea typeface="楷体_GB2312" pitchFamily="49" charset="-122"/>
              </a:rPr>
              <a:t>z</a:t>
            </a:r>
            <a:r>
              <a:rPr lang="zh-CN" altLang="en-US" b="1">
                <a:latin typeface="楷体_GB2312" pitchFamily="49" charset="-122"/>
                <a:ea typeface="楷体_GB2312" pitchFamily="49" charset="-122"/>
              </a:rPr>
              <a:t>的所有</a:t>
            </a:r>
            <a:r>
              <a:rPr lang="en-US" altLang="zh-CN" b="1">
                <a:latin typeface="楷体_GB2312" pitchFamily="49" charset="-122"/>
                <a:ea typeface="楷体_GB2312" pitchFamily="49" charset="-122"/>
              </a:rPr>
              <a:t>N×N</a:t>
            </a:r>
            <a:r>
              <a:rPr lang="zh-CN" altLang="en-US" b="1">
                <a:latin typeface="楷体_GB2312" pitchFamily="49" charset="-122"/>
                <a:ea typeface="楷体_GB2312" pitchFamily="49" charset="-122"/>
              </a:rPr>
              <a:t>个元素，对矩阵</a:t>
            </a:r>
            <a:r>
              <a:rPr lang="en-US" altLang="zh-CN" b="1">
                <a:latin typeface="楷体_GB2312" pitchFamily="49" charset="-122"/>
                <a:ea typeface="楷体_GB2312" pitchFamily="49" charset="-122"/>
              </a:rPr>
              <a:t>y</a:t>
            </a:r>
            <a:r>
              <a:rPr lang="zh-CN" altLang="en-US" b="1">
                <a:latin typeface="楷体_GB2312" pitchFamily="49" charset="-122"/>
                <a:ea typeface="楷体_GB2312" pitchFamily="49" charset="-122"/>
              </a:rPr>
              <a:t>一行中的</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个元素进行重复访问，对矩阵</a:t>
            </a:r>
            <a:r>
              <a:rPr lang="en-US" altLang="zh-CN" b="1">
                <a:latin typeface="楷体_GB2312" pitchFamily="49" charset="-122"/>
                <a:ea typeface="楷体_GB2312" pitchFamily="49" charset="-122"/>
              </a:rPr>
              <a:t>x</a:t>
            </a:r>
            <a:r>
              <a:rPr lang="zh-CN" altLang="en-US" b="1">
                <a:latin typeface="楷体_GB2312" pitchFamily="49" charset="-122"/>
                <a:ea typeface="楷体_GB2312" pitchFamily="49" charset="-122"/>
              </a:rPr>
              <a:t>一行中的</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个元素进行写操作。</a:t>
            </a:r>
          </a:p>
        </p:txBody>
      </p:sp>
      <p:sp>
        <p:nvSpPr>
          <p:cNvPr id="30" name="Rectangle 1031">
            <a:extLst>
              <a:ext uri="{FF2B5EF4-FFF2-40B4-BE49-F238E27FC236}">
                <a16:creationId xmlns:a16="http://schemas.microsoft.com/office/drawing/2014/main" id="{1F5DE300-2B9E-4D74-B415-1F9FCDEA5D1D}"/>
              </a:ext>
            </a:extLst>
          </p:cNvPr>
          <p:cNvSpPr>
            <a:spLocks noChangeArrowheads="1"/>
          </p:cNvSpPr>
          <p:nvPr/>
        </p:nvSpPr>
        <p:spPr bwMode="auto">
          <a:xfrm>
            <a:off x="8331200" y="4651375"/>
            <a:ext cx="620713" cy="10953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Rectangle 1032">
            <a:extLst>
              <a:ext uri="{FF2B5EF4-FFF2-40B4-BE49-F238E27FC236}">
                <a16:creationId xmlns:a16="http://schemas.microsoft.com/office/drawing/2014/main" id="{EF84095A-970F-47F0-98A2-0E2586D5698B}"/>
              </a:ext>
            </a:extLst>
          </p:cNvPr>
          <p:cNvSpPr>
            <a:spLocks noChangeArrowheads="1"/>
          </p:cNvSpPr>
          <p:nvPr/>
        </p:nvSpPr>
        <p:spPr bwMode="auto">
          <a:xfrm>
            <a:off x="8331200" y="188277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Rectangle 1033">
            <a:extLst>
              <a:ext uri="{FF2B5EF4-FFF2-40B4-BE49-F238E27FC236}">
                <a16:creationId xmlns:a16="http://schemas.microsoft.com/office/drawing/2014/main" id="{5926B5BB-09A9-4072-B89A-662B7A8E4C30}"/>
              </a:ext>
            </a:extLst>
          </p:cNvPr>
          <p:cNvSpPr>
            <a:spLocks noChangeArrowheads="1"/>
          </p:cNvSpPr>
          <p:nvPr/>
        </p:nvSpPr>
        <p:spPr bwMode="auto">
          <a:xfrm>
            <a:off x="8331200" y="465137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Rectangle 1034">
            <a:extLst>
              <a:ext uri="{FF2B5EF4-FFF2-40B4-BE49-F238E27FC236}">
                <a16:creationId xmlns:a16="http://schemas.microsoft.com/office/drawing/2014/main" id="{8A9DB027-1FFB-4307-AA3A-B306EBE2713C}"/>
              </a:ext>
            </a:extLst>
          </p:cNvPr>
          <p:cNvSpPr>
            <a:spLocks noChangeArrowheads="1"/>
          </p:cNvSpPr>
          <p:nvPr/>
        </p:nvSpPr>
        <p:spPr bwMode="auto">
          <a:xfrm>
            <a:off x="8331200" y="3235325"/>
            <a:ext cx="1173163" cy="1095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Text Box 1035">
            <a:extLst>
              <a:ext uri="{FF2B5EF4-FFF2-40B4-BE49-F238E27FC236}">
                <a16:creationId xmlns:a16="http://schemas.microsoft.com/office/drawing/2014/main" id="{B5CD1392-EB85-4837-A8B1-06C58DC94A5A}"/>
              </a:ext>
            </a:extLst>
          </p:cNvPr>
          <p:cNvSpPr txBox="1">
            <a:spLocks noChangeArrowheads="1"/>
          </p:cNvSpPr>
          <p:nvPr/>
        </p:nvSpPr>
        <p:spPr bwMode="auto">
          <a:xfrm>
            <a:off x="8339138" y="253523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FF0000"/>
                </a:solidFill>
                <a:latin typeface="Letter Gothic" panose="020B0409020202030204" pitchFamily="49" charset="0"/>
              </a:rPr>
              <a:t>X[]</a:t>
            </a:r>
          </a:p>
        </p:txBody>
      </p:sp>
      <p:sp>
        <p:nvSpPr>
          <p:cNvPr id="35" name="Text Box 1036">
            <a:extLst>
              <a:ext uri="{FF2B5EF4-FFF2-40B4-BE49-F238E27FC236}">
                <a16:creationId xmlns:a16="http://schemas.microsoft.com/office/drawing/2014/main" id="{690A3CAF-B928-4582-9F81-450CF0F23574}"/>
              </a:ext>
            </a:extLst>
          </p:cNvPr>
          <p:cNvSpPr txBox="1">
            <a:spLocks noChangeArrowheads="1"/>
          </p:cNvSpPr>
          <p:nvPr/>
        </p:nvSpPr>
        <p:spPr bwMode="auto">
          <a:xfrm>
            <a:off x="7861300" y="2232025"/>
            <a:ext cx="2524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00CC"/>
                </a:solidFill>
                <a:latin typeface="Tahoma" panose="020B0604030504040204" pitchFamily="34" charset="0"/>
              </a:rPr>
              <a:t>i</a:t>
            </a:r>
          </a:p>
        </p:txBody>
      </p:sp>
      <p:sp>
        <p:nvSpPr>
          <p:cNvPr id="36" name="Text Box 1037">
            <a:extLst>
              <a:ext uri="{FF2B5EF4-FFF2-40B4-BE49-F238E27FC236}">
                <a16:creationId xmlns:a16="http://schemas.microsoft.com/office/drawing/2014/main" id="{084A7D56-3788-42A1-9303-030F2AE19292}"/>
              </a:ext>
            </a:extLst>
          </p:cNvPr>
          <p:cNvSpPr txBox="1">
            <a:spLocks noChangeArrowheads="1"/>
          </p:cNvSpPr>
          <p:nvPr/>
        </p:nvSpPr>
        <p:spPr bwMode="auto">
          <a:xfrm>
            <a:off x="8588375" y="1511300"/>
            <a:ext cx="2667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CCFF"/>
                </a:solidFill>
                <a:latin typeface="Tahoma" panose="020B0604030504040204" pitchFamily="34" charset="0"/>
              </a:rPr>
              <a:t>j</a:t>
            </a:r>
          </a:p>
        </p:txBody>
      </p:sp>
      <p:sp>
        <p:nvSpPr>
          <p:cNvPr id="37" name="Text Box 1038">
            <a:extLst>
              <a:ext uri="{FF2B5EF4-FFF2-40B4-BE49-F238E27FC236}">
                <a16:creationId xmlns:a16="http://schemas.microsoft.com/office/drawing/2014/main" id="{34816442-FC60-4A8F-9EDC-E260AA14FE75}"/>
              </a:ext>
            </a:extLst>
          </p:cNvPr>
          <p:cNvSpPr txBox="1">
            <a:spLocks noChangeArrowheads="1"/>
          </p:cNvSpPr>
          <p:nvPr/>
        </p:nvSpPr>
        <p:spPr bwMode="auto">
          <a:xfrm>
            <a:off x="8329613" y="388778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FF0000"/>
                </a:solidFill>
                <a:latin typeface="Letter Gothic" panose="020B0409020202030204" pitchFamily="49" charset="0"/>
              </a:rPr>
              <a:t>Y[]</a:t>
            </a:r>
          </a:p>
        </p:txBody>
      </p:sp>
      <p:sp>
        <p:nvSpPr>
          <p:cNvPr id="38" name="Text Box 1039">
            <a:extLst>
              <a:ext uri="{FF2B5EF4-FFF2-40B4-BE49-F238E27FC236}">
                <a16:creationId xmlns:a16="http://schemas.microsoft.com/office/drawing/2014/main" id="{4070CD74-435E-4C1A-8226-0E0AB62AD632}"/>
              </a:ext>
            </a:extLst>
          </p:cNvPr>
          <p:cNvSpPr txBox="1">
            <a:spLocks noChangeArrowheads="1"/>
          </p:cNvSpPr>
          <p:nvPr/>
        </p:nvSpPr>
        <p:spPr bwMode="auto">
          <a:xfrm>
            <a:off x="7861300" y="3648075"/>
            <a:ext cx="2524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00CC"/>
                </a:solidFill>
                <a:latin typeface="Tahoma" panose="020B0604030504040204" pitchFamily="34" charset="0"/>
              </a:rPr>
              <a:t>i</a:t>
            </a:r>
          </a:p>
        </p:txBody>
      </p:sp>
      <p:sp>
        <p:nvSpPr>
          <p:cNvPr id="39" name="Text Box 1040">
            <a:extLst>
              <a:ext uri="{FF2B5EF4-FFF2-40B4-BE49-F238E27FC236}">
                <a16:creationId xmlns:a16="http://schemas.microsoft.com/office/drawing/2014/main" id="{0C8B966D-4F92-4513-81CD-EC215A8091CE}"/>
              </a:ext>
            </a:extLst>
          </p:cNvPr>
          <p:cNvSpPr txBox="1">
            <a:spLocks noChangeArrowheads="1"/>
          </p:cNvSpPr>
          <p:nvPr/>
        </p:nvSpPr>
        <p:spPr bwMode="auto">
          <a:xfrm>
            <a:off x="8655050" y="2940050"/>
            <a:ext cx="3222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FF00"/>
                </a:solidFill>
                <a:latin typeface="Tahoma" panose="020B0604030504040204" pitchFamily="34" charset="0"/>
              </a:rPr>
              <a:t>k</a:t>
            </a:r>
          </a:p>
        </p:txBody>
      </p:sp>
      <p:sp>
        <p:nvSpPr>
          <p:cNvPr id="40" name="Text Box 1041">
            <a:extLst>
              <a:ext uri="{FF2B5EF4-FFF2-40B4-BE49-F238E27FC236}">
                <a16:creationId xmlns:a16="http://schemas.microsoft.com/office/drawing/2014/main" id="{3C62482A-7AEB-4CEE-ACB4-5D4B26132866}"/>
              </a:ext>
            </a:extLst>
          </p:cNvPr>
          <p:cNvSpPr txBox="1">
            <a:spLocks noChangeArrowheads="1"/>
          </p:cNvSpPr>
          <p:nvPr/>
        </p:nvSpPr>
        <p:spPr bwMode="auto">
          <a:xfrm>
            <a:off x="8337550" y="5303838"/>
            <a:ext cx="5937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FF0000"/>
                </a:solidFill>
                <a:latin typeface="Letter Gothic" panose="020B0409020202030204" pitchFamily="49" charset="0"/>
              </a:rPr>
              <a:t>Z[]</a:t>
            </a:r>
          </a:p>
        </p:txBody>
      </p:sp>
      <p:sp>
        <p:nvSpPr>
          <p:cNvPr id="41" name="Text Box 1042">
            <a:extLst>
              <a:ext uri="{FF2B5EF4-FFF2-40B4-BE49-F238E27FC236}">
                <a16:creationId xmlns:a16="http://schemas.microsoft.com/office/drawing/2014/main" id="{94CC5ABF-8D82-4F7A-8622-E7CFC801C7E2}"/>
              </a:ext>
            </a:extLst>
          </p:cNvPr>
          <p:cNvSpPr txBox="1">
            <a:spLocks noChangeArrowheads="1"/>
          </p:cNvSpPr>
          <p:nvPr/>
        </p:nvSpPr>
        <p:spPr bwMode="auto">
          <a:xfrm>
            <a:off x="7826375" y="5000625"/>
            <a:ext cx="3222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FF00"/>
                </a:solidFill>
                <a:latin typeface="Tahoma" panose="020B0604030504040204" pitchFamily="34" charset="0"/>
              </a:rPr>
              <a:t>k</a:t>
            </a:r>
          </a:p>
        </p:txBody>
      </p:sp>
      <p:sp>
        <p:nvSpPr>
          <p:cNvPr id="42" name="Text Box 1043">
            <a:extLst>
              <a:ext uri="{FF2B5EF4-FFF2-40B4-BE49-F238E27FC236}">
                <a16:creationId xmlns:a16="http://schemas.microsoft.com/office/drawing/2014/main" id="{8FFECB60-7D3A-4D17-8668-B90886791D0C}"/>
              </a:ext>
            </a:extLst>
          </p:cNvPr>
          <p:cNvSpPr txBox="1">
            <a:spLocks noChangeArrowheads="1"/>
          </p:cNvSpPr>
          <p:nvPr/>
        </p:nvSpPr>
        <p:spPr bwMode="auto">
          <a:xfrm>
            <a:off x="8612188" y="4292600"/>
            <a:ext cx="2667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FontTx/>
              <a:buNone/>
            </a:pPr>
            <a:r>
              <a:rPr kumimoji="0" lang="en-US" altLang="zh-CN" sz="1800" b="1">
                <a:solidFill>
                  <a:srgbClr val="00CCFF"/>
                </a:solidFill>
                <a:latin typeface="Tahoma" panose="020B0604030504040204" pitchFamily="34" charset="0"/>
              </a:rPr>
              <a:t>j</a:t>
            </a:r>
          </a:p>
        </p:txBody>
      </p:sp>
      <p:sp>
        <p:nvSpPr>
          <p:cNvPr id="43" name="Rectangle 1044">
            <a:extLst>
              <a:ext uri="{FF2B5EF4-FFF2-40B4-BE49-F238E27FC236}">
                <a16:creationId xmlns:a16="http://schemas.microsoft.com/office/drawing/2014/main" id="{96782E04-AF34-456A-BAC4-A6213945839A}"/>
              </a:ext>
            </a:extLst>
          </p:cNvPr>
          <p:cNvSpPr>
            <a:spLocks noChangeArrowheads="1"/>
          </p:cNvSpPr>
          <p:nvPr/>
        </p:nvSpPr>
        <p:spPr bwMode="auto">
          <a:xfrm>
            <a:off x="8331200" y="1882775"/>
            <a:ext cx="1173163"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 name="Rectangle 1045">
            <a:extLst>
              <a:ext uri="{FF2B5EF4-FFF2-40B4-BE49-F238E27FC236}">
                <a16:creationId xmlns:a16="http://schemas.microsoft.com/office/drawing/2014/main" id="{1EC41EE4-038B-4A47-9224-C16E1B1893D9}"/>
              </a:ext>
            </a:extLst>
          </p:cNvPr>
          <p:cNvSpPr>
            <a:spLocks noChangeArrowheads="1"/>
          </p:cNvSpPr>
          <p:nvPr/>
        </p:nvSpPr>
        <p:spPr bwMode="auto">
          <a:xfrm>
            <a:off x="8331200" y="3235325"/>
            <a:ext cx="1173163"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 name="Rectangle 1046">
            <a:extLst>
              <a:ext uri="{FF2B5EF4-FFF2-40B4-BE49-F238E27FC236}">
                <a16:creationId xmlns:a16="http://schemas.microsoft.com/office/drawing/2014/main" id="{E9E74E34-87CB-4B4A-BADA-05D5E96DE180}"/>
              </a:ext>
            </a:extLst>
          </p:cNvPr>
          <p:cNvSpPr>
            <a:spLocks noChangeArrowheads="1"/>
          </p:cNvSpPr>
          <p:nvPr/>
        </p:nvSpPr>
        <p:spPr bwMode="auto">
          <a:xfrm>
            <a:off x="8331200" y="3429000"/>
            <a:ext cx="1173163" cy="192088"/>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 name="Rectangle 1047">
            <a:extLst>
              <a:ext uri="{FF2B5EF4-FFF2-40B4-BE49-F238E27FC236}">
                <a16:creationId xmlns:a16="http://schemas.microsoft.com/office/drawing/2014/main" id="{6AA0B247-7421-48C7-8083-F8F39010DD9F}"/>
              </a:ext>
            </a:extLst>
          </p:cNvPr>
          <p:cNvSpPr>
            <a:spLocks noChangeArrowheads="1"/>
          </p:cNvSpPr>
          <p:nvPr/>
        </p:nvSpPr>
        <p:spPr bwMode="auto">
          <a:xfrm>
            <a:off x="8883650" y="2076450"/>
            <a:ext cx="620713" cy="192088"/>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 name="Rectangle 1048">
            <a:extLst>
              <a:ext uri="{FF2B5EF4-FFF2-40B4-BE49-F238E27FC236}">
                <a16:creationId xmlns:a16="http://schemas.microsoft.com/office/drawing/2014/main" id="{B649970C-EE77-4C2A-A3E1-9E6B7EEB011D}"/>
              </a:ext>
            </a:extLst>
          </p:cNvPr>
          <p:cNvSpPr>
            <a:spLocks noChangeArrowheads="1"/>
          </p:cNvSpPr>
          <p:nvPr/>
        </p:nvSpPr>
        <p:spPr bwMode="auto">
          <a:xfrm>
            <a:off x="8331200" y="2076450"/>
            <a:ext cx="620713" cy="192088"/>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 name="Rectangle 1049">
            <a:extLst>
              <a:ext uri="{FF2B5EF4-FFF2-40B4-BE49-F238E27FC236}">
                <a16:creationId xmlns:a16="http://schemas.microsoft.com/office/drawing/2014/main" id="{96D292AC-FBE8-4FC4-9B7E-C99640EF2ACE}"/>
              </a:ext>
            </a:extLst>
          </p:cNvPr>
          <p:cNvSpPr>
            <a:spLocks noChangeArrowheads="1"/>
          </p:cNvSpPr>
          <p:nvPr/>
        </p:nvSpPr>
        <p:spPr bwMode="auto">
          <a:xfrm>
            <a:off x="8883650" y="4651375"/>
            <a:ext cx="620713" cy="1095375"/>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 name="Rectangle 1050">
            <a:extLst>
              <a:ext uri="{FF2B5EF4-FFF2-40B4-BE49-F238E27FC236}">
                <a16:creationId xmlns:a16="http://schemas.microsoft.com/office/drawing/2014/main" id="{B388F5E6-F419-4344-880E-08417BB6C387}"/>
              </a:ext>
            </a:extLst>
          </p:cNvPr>
          <p:cNvSpPr>
            <a:spLocks noChangeArrowheads="1"/>
          </p:cNvSpPr>
          <p:nvPr/>
        </p:nvSpPr>
        <p:spPr bwMode="auto">
          <a:xfrm>
            <a:off x="9779000" y="2397125"/>
            <a:ext cx="622300" cy="193675"/>
          </a:xfrm>
          <a:prstGeom prst="rect">
            <a:avLst/>
          </a:prstGeom>
          <a:solidFill>
            <a:srgbClr val="0033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 name="Rectangle 1051">
            <a:extLst>
              <a:ext uri="{FF2B5EF4-FFF2-40B4-BE49-F238E27FC236}">
                <a16:creationId xmlns:a16="http://schemas.microsoft.com/office/drawing/2014/main" id="{DF75CAE1-9260-41AE-86DD-195BF518EA93}"/>
              </a:ext>
            </a:extLst>
          </p:cNvPr>
          <p:cNvSpPr>
            <a:spLocks noChangeArrowheads="1"/>
          </p:cNvSpPr>
          <p:nvPr/>
        </p:nvSpPr>
        <p:spPr bwMode="auto">
          <a:xfrm>
            <a:off x="9779000" y="3624263"/>
            <a:ext cx="622300" cy="193675"/>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 name="Text Box 1052">
            <a:extLst>
              <a:ext uri="{FF2B5EF4-FFF2-40B4-BE49-F238E27FC236}">
                <a16:creationId xmlns:a16="http://schemas.microsoft.com/office/drawing/2014/main" id="{B1B7B75C-BFEA-4481-AE61-51DE39681765}"/>
              </a:ext>
            </a:extLst>
          </p:cNvPr>
          <p:cNvSpPr txBox="1">
            <a:spLocks noChangeArrowheads="1"/>
          </p:cNvSpPr>
          <p:nvPr/>
        </p:nvSpPr>
        <p:spPr bwMode="auto">
          <a:xfrm>
            <a:off x="9696450" y="2617788"/>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spcBef>
                <a:spcPct val="0"/>
              </a:spcBef>
              <a:buClrTx/>
              <a:buFontTx/>
              <a:buNone/>
            </a:pPr>
            <a:r>
              <a:rPr kumimoji="0" lang="en-US" altLang="zh-CN" sz="1800" b="1">
                <a:latin typeface="Tahoma" panose="020B0604030504040204" pitchFamily="34" charset="0"/>
              </a:rPr>
              <a:t>Newer</a:t>
            </a:r>
          </a:p>
          <a:p>
            <a:pPr algn="just" eaLnBrk="0" hangingPunct="0">
              <a:spcBef>
                <a:spcPct val="0"/>
              </a:spcBef>
              <a:buClrTx/>
              <a:buFontTx/>
              <a:buNone/>
            </a:pPr>
            <a:r>
              <a:rPr kumimoji="0" lang="en-US" altLang="zh-CN" sz="1800" b="1">
                <a:latin typeface="Tahoma" panose="020B0604030504040204" pitchFamily="34" charset="0"/>
              </a:rPr>
              <a:t>accesses</a:t>
            </a:r>
          </a:p>
        </p:txBody>
      </p:sp>
      <p:sp>
        <p:nvSpPr>
          <p:cNvPr id="52" name="Text Box 1053">
            <a:extLst>
              <a:ext uri="{FF2B5EF4-FFF2-40B4-BE49-F238E27FC236}">
                <a16:creationId xmlns:a16="http://schemas.microsoft.com/office/drawing/2014/main" id="{5C92FEF0-0E70-4BC1-A938-4D8C4E7E68F9}"/>
              </a:ext>
            </a:extLst>
          </p:cNvPr>
          <p:cNvSpPr txBox="1">
            <a:spLocks noChangeArrowheads="1"/>
          </p:cNvSpPr>
          <p:nvPr/>
        </p:nvSpPr>
        <p:spPr bwMode="auto">
          <a:xfrm>
            <a:off x="9694863" y="3908425"/>
            <a:ext cx="1187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spcBef>
                <a:spcPct val="0"/>
              </a:spcBef>
              <a:buClrTx/>
              <a:buFontTx/>
              <a:buNone/>
            </a:pPr>
            <a:r>
              <a:rPr kumimoji="0" lang="en-US" altLang="zh-CN" sz="1800" b="1">
                <a:latin typeface="Tahoma" panose="020B0604030504040204" pitchFamily="34" charset="0"/>
              </a:rPr>
              <a:t>Older</a:t>
            </a:r>
          </a:p>
          <a:p>
            <a:pPr algn="just" eaLnBrk="0" hangingPunct="0">
              <a:spcBef>
                <a:spcPct val="0"/>
              </a:spcBef>
              <a:buClrTx/>
              <a:buFontTx/>
              <a:buNone/>
            </a:pPr>
            <a:r>
              <a:rPr kumimoji="0" lang="en-US" altLang="zh-CN" sz="1800" b="1">
                <a:latin typeface="Tahoma" panose="020B0604030504040204" pitchFamily="34" charset="0"/>
              </a:rPr>
              <a:t>accesses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DB03E932-6F84-4708-A796-A2628C7BFFC7}"/>
              </a:ext>
            </a:extLst>
          </p:cNvPr>
          <p:cNvSpPr>
            <a:spLocks noGrp="1" noChangeArrowheads="1"/>
          </p:cNvSpPr>
          <p:nvPr>
            <p:ph type="title"/>
          </p:nvPr>
        </p:nvSpPr>
        <p:spPr/>
        <p:txBody>
          <a:bodyPr/>
          <a:lstStyle/>
          <a:p>
            <a:r>
              <a:rPr lang="zh-CN" altLang="en-US"/>
              <a:t>分  块</a:t>
            </a:r>
          </a:p>
        </p:txBody>
      </p:sp>
      <p:sp>
        <p:nvSpPr>
          <p:cNvPr id="611332" name="Rectangle 4">
            <a:extLst>
              <a:ext uri="{FF2B5EF4-FFF2-40B4-BE49-F238E27FC236}">
                <a16:creationId xmlns:a16="http://schemas.microsoft.com/office/drawing/2014/main" id="{A1C87447-3E03-420C-9AFB-502029FAAEBB}"/>
              </a:ext>
            </a:extLst>
          </p:cNvPr>
          <p:cNvSpPr>
            <a:spLocks noGrp="1" noChangeArrowheads="1"/>
          </p:cNvSpPr>
          <p:nvPr>
            <p:ph type="body" sz="half" idx="1"/>
          </p:nvPr>
        </p:nvSpPr>
        <p:spPr>
          <a:xfrm>
            <a:off x="2333625" y="1989139"/>
            <a:ext cx="8083550" cy="3311525"/>
          </a:xfrm>
        </p:spPr>
        <p:txBody>
          <a:bodyPr>
            <a:normAutofit lnSpcReduction="10000"/>
          </a:bodyPr>
          <a:lstStyle/>
          <a:p>
            <a:pPr>
              <a:buFont typeface="Wingdings" panose="05000000000000000000" pitchFamily="2" charset="2"/>
              <a:buNone/>
            </a:pPr>
            <a:r>
              <a:rPr lang="zh-CN" altLang="en-US" sz="2000">
                <a:solidFill>
                  <a:srgbClr val="FF0000"/>
                </a:solidFill>
                <a:effectLst>
                  <a:outerShdw blurRad="38100" dist="38100" dir="2700000" algn="tl">
                    <a:srgbClr val="C0C0C0"/>
                  </a:outerShdw>
                </a:effectLst>
              </a:rPr>
              <a:t>/* </a:t>
            </a:r>
            <a:r>
              <a:rPr lang="en-US" altLang="zh-CN" sz="2000">
                <a:solidFill>
                  <a:srgbClr val="FF0000"/>
                </a:solidFill>
                <a:effectLst>
                  <a:outerShdw blurRad="38100" dist="38100" dir="2700000" algn="tl">
                    <a:srgbClr val="C0C0C0"/>
                  </a:outerShdw>
                </a:effectLst>
              </a:rPr>
              <a:t>After */</a:t>
            </a:r>
          </a:p>
          <a:p>
            <a:pPr>
              <a:buFont typeface="Wingdings" panose="05000000000000000000" pitchFamily="2" charset="2"/>
              <a:buNone/>
            </a:pPr>
            <a:r>
              <a:rPr lang="en-US" altLang="zh-CN" sz="2000"/>
              <a:t>for (jj = 0; jj &lt; N; jj = jj+B)</a:t>
            </a:r>
          </a:p>
          <a:p>
            <a:pPr>
              <a:buFont typeface="Wingdings" panose="05000000000000000000" pitchFamily="2" charset="2"/>
              <a:buNone/>
            </a:pPr>
            <a:r>
              <a:rPr lang="en-US" altLang="zh-CN" sz="2000"/>
              <a:t>	for (kk = 0; kk &lt; N; kk = kk+B)</a:t>
            </a:r>
          </a:p>
          <a:p>
            <a:pPr>
              <a:buFont typeface="Wingdings" panose="05000000000000000000" pitchFamily="2" charset="2"/>
              <a:buNone/>
            </a:pPr>
            <a:r>
              <a:rPr lang="en-US" altLang="zh-CN" sz="2000"/>
              <a:t>	    for (i = 0; i &lt; N; i = i+1)</a:t>
            </a:r>
          </a:p>
          <a:p>
            <a:pPr>
              <a:buFont typeface="Wingdings" panose="05000000000000000000" pitchFamily="2" charset="2"/>
              <a:buNone/>
            </a:pPr>
            <a:r>
              <a:rPr lang="en-US" altLang="zh-CN" sz="2000"/>
              <a:t>	        for (j = jj; j &lt; min(jj+B-1,N); j = j+1)</a:t>
            </a:r>
          </a:p>
          <a:p>
            <a:pPr>
              <a:buFont typeface="Wingdings" panose="05000000000000000000" pitchFamily="2" charset="2"/>
              <a:buNone/>
            </a:pPr>
            <a:r>
              <a:rPr lang="en-US" altLang="zh-CN" sz="2000"/>
              <a:t>	        {    r = 0;</a:t>
            </a:r>
          </a:p>
          <a:p>
            <a:pPr>
              <a:buFont typeface="Wingdings" panose="05000000000000000000" pitchFamily="2" charset="2"/>
              <a:buNone/>
            </a:pPr>
            <a:r>
              <a:rPr lang="en-US" altLang="zh-CN" sz="2000"/>
              <a:t>	             for (k = kk; k &lt; min(kk+B-1,N); k = k+1) </a:t>
            </a:r>
          </a:p>
          <a:p>
            <a:pPr>
              <a:buFont typeface="Wingdings" panose="05000000000000000000" pitchFamily="2" charset="2"/>
              <a:buNone/>
            </a:pPr>
            <a:r>
              <a:rPr lang="en-US" altLang="zh-CN" sz="2000"/>
              <a:t>                      r = r + y[i][k]*z[k][j];</a:t>
            </a:r>
          </a:p>
          <a:p>
            <a:pPr>
              <a:buFont typeface="Wingdings" panose="05000000000000000000" pitchFamily="2" charset="2"/>
              <a:buNone/>
            </a:pPr>
            <a:r>
              <a:rPr lang="en-US" altLang="zh-CN" sz="2000"/>
              <a:t>	             x[i][j] = x[i][j] + r;   }</a:t>
            </a:r>
            <a:endParaRPr lang="zh-CN" altLang="en-US" sz="2000"/>
          </a:p>
        </p:txBody>
      </p:sp>
      <p:sp>
        <p:nvSpPr>
          <p:cNvPr id="611333" name="Rectangle 5">
            <a:extLst>
              <a:ext uri="{FF2B5EF4-FFF2-40B4-BE49-F238E27FC236}">
                <a16:creationId xmlns:a16="http://schemas.microsoft.com/office/drawing/2014/main" id="{9DBE6F4E-B07C-41D1-BB30-CE687140CDA5}"/>
              </a:ext>
            </a:extLst>
          </p:cNvPr>
          <p:cNvSpPr>
            <a:spLocks noGrp="1" noChangeArrowheads="1"/>
          </p:cNvSpPr>
          <p:nvPr>
            <p:ph type="body" sz="half" idx="2"/>
          </p:nvPr>
        </p:nvSpPr>
        <p:spPr>
          <a:xfrm>
            <a:off x="2351089" y="5445126"/>
            <a:ext cx="7921625" cy="938213"/>
          </a:xfrm>
          <a:solidFill>
            <a:srgbClr val="FFFF00"/>
          </a:solidFill>
          <a:ln w="57150" cmpd="thickThin">
            <a:solidFill>
              <a:schemeClr val="tx1"/>
            </a:solidFill>
            <a:miter lim="800000"/>
            <a:headEnd/>
            <a:tailEnd/>
          </a:ln>
        </p:spPr>
        <p:txBody>
          <a:bodyPr/>
          <a:lstStyle/>
          <a:p>
            <a:pPr marL="0" indent="0">
              <a:lnSpc>
                <a:spcPct val="110000"/>
              </a:lnSpc>
              <a:buNone/>
            </a:pPr>
            <a:r>
              <a:rPr lang="en-US" altLang="zh-CN" sz="2000">
                <a:latin typeface="楷体_GB2312" pitchFamily="49" charset="-122"/>
              </a:rPr>
              <a:t>  B</a:t>
            </a:r>
            <a:r>
              <a:rPr lang="zh-CN" altLang="en-US" sz="2000">
                <a:latin typeface="楷体_GB2312" pitchFamily="49" charset="-122"/>
              </a:rPr>
              <a:t>为分块因子，</a:t>
            </a:r>
            <a:r>
              <a:rPr lang="en-US" altLang="zh-CN" sz="2000">
                <a:latin typeface="楷体_GB2312" pitchFamily="49" charset="-122"/>
              </a:rPr>
              <a:t>B×B</a:t>
            </a:r>
            <a:r>
              <a:rPr lang="zh-CN" altLang="en-US" sz="2000">
                <a:latin typeface="楷体_GB2312" pitchFamily="49" charset="-122"/>
              </a:rPr>
              <a:t>子矩阵都在</a:t>
            </a:r>
            <a:r>
              <a:rPr lang="en-US" altLang="zh-CN" sz="2000">
                <a:latin typeface="楷体_GB2312" pitchFamily="49" charset="-122"/>
              </a:rPr>
              <a:t>Cache</a:t>
            </a:r>
            <a:r>
              <a:rPr lang="zh-CN" altLang="en-US" sz="2000">
                <a:latin typeface="楷体_GB2312" pitchFamily="49" charset="-122"/>
              </a:rPr>
              <a:t>中。本技术是通过提高空间和时间局部性来减少缺失。</a:t>
            </a:r>
          </a:p>
        </p:txBody>
      </p:sp>
      <p:sp>
        <p:nvSpPr>
          <p:cNvPr id="611334" name="Text Box 6">
            <a:extLst>
              <a:ext uri="{FF2B5EF4-FFF2-40B4-BE49-F238E27FC236}">
                <a16:creationId xmlns:a16="http://schemas.microsoft.com/office/drawing/2014/main" id="{CB773FA5-65A6-42B1-A41B-02ED0E39AC2A}"/>
              </a:ext>
            </a:extLst>
          </p:cNvPr>
          <p:cNvSpPr txBox="1">
            <a:spLocks noChangeArrowheads="1"/>
          </p:cNvSpPr>
          <p:nvPr/>
        </p:nvSpPr>
        <p:spPr bwMode="auto">
          <a:xfrm>
            <a:off x="9829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1200">
                <a:latin typeface="幼圆" panose="02010509060101010101" pitchFamily="49" charset="-122"/>
                <a:ea typeface="幼圆" panose="02010509060101010101" pitchFamily="49" charset="-122"/>
              </a:rPr>
              <a:t>3 之 3</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70FB6994-1F06-4AE9-BD43-258592E79B30}"/>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通过并行性降低缺失代价/缺失率 </a:t>
            </a:r>
          </a:p>
        </p:txBody>
      </p:sp>
      <p:sp>
        <p:nvSpPr>
          <p:cNvPr id="558084" name="Rectangle 4">
            <a:extLst>
              <a:ext uri="{FF2B5EF4-FFF2-40B4-BE49-F238E27FC236}">
                <a16:creationId xmlns:a16="http://schemas.microsoft.com/office/drawing/2014/main" id="{725E2C54-359F-41F3-85B8-605102341B46}"/>
              </a:ext>
            </a:extLst>
          </p:cNvPr>
          <p:cNvSpPr>
            <a:spLocks noGrp="1" noChangeArrowheads="1"/>
          </p:cNvSpPr>
          <p:nvPr>
            <p:ph type="body" idx="1"/>
          </p:nvPr>
        </p:nvSpPr>
        <p:spPr>
          <a:xfrm>
            <a:off x="2566988" y="2708276"/>
            <a:ext cx="7218362" cy="2987675"/>
          </a:xfrm>
        </p:spPr>
        <p:txBody>
          <a:bodyPr/>
          <a:lstStyle/>
          <a:p>
            <a:pPr>
              <a:lnSpc>
                <a:spcPct val="160000"/>
              </a:lnSpc>
            </a:pPr>
            <a:r>
              <a:rPr lang="zh-CN" altLang="en-US"/>
              <a:t>用非阻塞</a:t>
            </a:r>
            <a:r>
              <a:rPr lang="en-US" altLang="zh-CN"/>
              <a:t>Cache</a:t>
            </a:r>
            <a:r>
              <a:rPr lang="zh-CN" altLang="en-US"/>
              <a:t>减少</a:t>
            </a:r>
            <a:r>
              <a:rPr lang="en-US" altLang="zh-CN"/>
              <a:t>Cache</a:t>
            </a:r>
            <a:r>
              <a:rPr lang="zh-CN" altLang="en-US"/>
              <a:t>缺失暂停</a:t>
            </a:r>
          </a:p>
          <a:p>
            <a:pPr>
              <a:lnSpc>
                <a:spcPct val="160000"/>
              </a:lnSpc>
            </a:pPr>
            <a:r>
              <a:rPr lang="zh-CN" altLang="en-US">
                <a:hlinkClick r:id="rId2" action="ppaction://hlinksldjump"/>
              </a:rPr>
              <a:t>指令和数据硬件预取</a:t>
            </a:r>
            <a:endParaRPr lang="zh-CN" altLang="en-US"/>
          </a:p>
          <a:p>
            <a:pPr>
              <a:lnSpc>
                <a:spcPct val="160000"/>
              </a:lnSpc>
            </a:pPr>
            <a:r>
              <a:rPr lang="zh-CN" altLang="en-US">
                <a:hlinkClick r:id="rId3" action="ppaction://hlinksldjump"/>
              </a:rPr>
              <a:t>编译控制的预取</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25F8F993-FE53-4040-88EB-3FF833344E35}"/>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指令和数据硬件预取</a:t>
            </a:r>
          </a:p>
        </p:txBody>
      </p:sp>
      <p:sp>
        <p:nvSpPr>
          <p:cNvPr id="622597" name="Rectangle 5">
            <a:extLst>
              <a:ext uri="{FF2B5EF4-FFF2-40B4-BE49-F238E27FC236}">
                <a16:creationId xmlns:a16="http://schemas.microsoft.com/office/drawing/2014/main" id="{59A3D033-0682-4058-BC6D-5DD438267565}"/>
              </a:ext>
            </a:extLst>
          </p:cNvPr>
          <p:cNvSpPr>
            <a:spLocks noGrp="1" noChangeArrowheads="1"/>
          </p:cNvSpPr>
          <p:nvPr>
            <p:ph type="body" idx="1"/>
          </p:nvPr>
        </p:nvSpPr>
        <p:spPr/>
        <p:txBody>
          <a:bodyPr/>
          <a:lstStyle/>
          <a:p>
            <a:pPr marL="0" indent="0">
              <a:lnSpc>
                <a:spcPct val="110000"/>
              </a:lnSpc>
              <a:buClr>
                <a:srgbClr val="FF0000"/>
              </a:buClr>
            </a:pPr>
            <a:r>
              <a:rPr lang="zh-CN" altLang="en-US">
                <a:solidFill>
                  <a:srgbClr val="FF0000"/>
                </a:solidFill>
                <a:effectLst>
                  <a:outerShdw blurRad="38100" dist="38100" dir="2700000" algn="tl">
                    <a:srgbClr val="C0C0C0"/>
                  </a:outerShdw>
                </a:effectLst>
              </a:rPr>
              <a:t>  思想</a:t>
            </a:r>
          </a:p>
          <a:p>
            <a:pPr marL="0" indent="0">
              <a:lnSpc>
                <a:spcPct val="110000"/>
              </a:lnSpc>
              <a:buNone/>
            </a:pPr>
            <a:r>
              <a:rPr lang="zh-CN" altLang="en-US">
                <a:latin typeface="宋体" panose="02010600030101010101" pitchFamily="2" charset="-122"/>
              </a:rPr>
              <a:t>  在处理器访问指令和数据之前就将它们预取到</a:t>
            </a:r>
            <a:r>
              <a:rPr lang="en-US" altLang="zh-CN"/>
              <a:t>Cache</a:t>
            </a:r>
            <a:r>
              <a:rPr lang="zh-CN" altLang="en-US">
                <a:latin typeface="宋体" panose="02010600030101010101" pitchFamily="2" charset="-122"/>
              </a:rPr>
              <a:t>或预取到可以比主存访问速度更快的外部缓冲区中。</a:t>
            </a:r>
          </a:p>
          <a:p>
            <a:pPr marL="0" indent="0">
              <a:lnSpc>
                <a:spcPct val="110000"/>
              </a:lnSpc>
              <a:buClr>
                <a:srgbClr val="FF0000"/>
              </a:buClr>
            </a:pPr>
            <a:r>
              <a:rPr lang="zh-CN" altLang="en-US">
                <a:solidFill>
                  <a:srgbClr val="FF0000"/>
                </a:solidFill>
                <a:effectLst>
                  <a:outerShdw blurRad="38100" dist="38100" dir="2700000" algn="tl">
                    <a:srgbClr val="C0C0C0"/>
                  </a:outerShdw>
                </a:effectLst>
              </a:rPr>
              <a:t>  提示</a:t>
            </a:r>
          </a:p>
          <a:p>
            <a:pPr marL="0" indent="0">
              <a:lnSpc>
                <a:spcPct val="110000"/>
              </a:lnSpc>
              <a:buNone/>
            </a:pPr>
            <a:r>
              <a:rPr lang="zh-CN" altLang="en-US"/>
              <a:t>    预取技术依赖于存储器带宽，编译器可以帮助减少不必要的预取。</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84FA2D3F-3FB1-45E2-8A41-60DB9A0301FB}"/>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例</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指令硬件预取</a:t>
            </a:r>
          </a:p>
        </p:txBody>
      </p:sp>
      <p:sp>
        <p:nvSpPr>
          <p:cNvPr id="624644" name="Rectangle 4">
            <a:extLst>
              <a:ext uri="{FF2B5EF4-FFF2-40B4-BE49-F238E27FC236}">
                <a16:creationId xmlns:a16="http://schemas.microsoft.com/office/drawing/2014/main" id="{BBAA6370-9B5C-4165-B7B8-89EC6C1B8030}"/>
              </a:ext>
            </a:extLst>
          </p:cNvPr>
          <p:cNvSpPr>
            <a:spLocks noGrp="1" noChangeArrowheads="1"/>
          </p:cNvSpPr>
          <p:nvPr>
            <p:ph type="body" idx="1"/>
          </p:nvPr>
        </p:nvSpPr>
        <p:spPr>
          <a:xfrm>
            <a:off x="2333625" y="1989138"/>
            <a:ext cx="7958138" cy="4411662"/>
          </a:xfrm>
        </p:spPr>
        <p:txBody>
          <a:bodyPr/>
          <a:lstStyle/>
          <a:p>
            <a:pPr marL="0" indent="0">
              <a:lnSpc>
                <a:spcPct val="95000"/>
              </a:lnSpc>
              <a:buClr>
                <a:srgbClr val="FF0000"/>
              </a:buClr>
            </a:pPr>
            <a:r>
              <a:rPr lang="zh-CN" altLang="en-US" sz="2400">
                <a:solidFill>
                  <a:srgbClr val="FF0000"/>
                </a:solidFill>
                <a:effectLst>
                  <a:outerShdw blurRad="38100" dist="38100" dir="2700000" algn="tl">
                    <a:srgbClr val="C0C0C0"/>
                  </a:outerShdw>
                </a:effectLst>
              </a:rPr>
              <a:t>  例子</a:t>
            </a:r>
          </a:p>
          <a:p>
            <a:pPr marL="0" indent="0">
              <a:lnSpc>
                <a:spcPct val="95000"/>
              </a:lnSpc>
              <a:buNone/>
            </a:pPr>
            <a:r>
              <a:rPr lang="zh-CN" altLang="en-US" sz="2400">
                <a:latin typeface="宋体" panose="02010600030101010101" pitchFamily="2" charset="-122"/>
              </a:rPr>
              <a:t>   </a:t>
            </a:r>
            <a:r>
              <a:rPr lang="en-US" altLang="zh-CN" sz="2400">
                <a:latin typeface="宋体" panose="02010600030101010101" pitchFamily="2" charset="-122"/>
              </a:rPr>
              <a:t>AXP21064</a:t>
            </a:r>
            <a:r>
              <a:rPr lang="zh-CN" altLang="en-US" sz="2400">
                <a:latin typeface="宋体" panose="02010600030101010101" pitchFamily="2" charset="-122"/>
              </a:rPr>
              <a:t>微处理器在缺失时取两个块：被请求的块和其后紧挨着的块。被请求的块装入到指令</a:t>
            </a:r>
            <a:r>
              <a:rPr lang="en-US" altLang="zh-CN" sz="2400">
                <a:latin typeface="宋体" panose="02010600030101010101" pitchFamily="2" charset="-122"/>
              </a:rPr>
              <a:t>Cache</a:t>
            </a:r>
            <a:r>
              <a:rPr lang="zh-CN" altLang="en-US" sz="2400">
                <a:latin typeface="宋体" panose="02010600030101010101" pitchFamily="2" charset="-122"/>
              </a:rPr>
              <a:t>中，而预取的块被装入到指令流缓冲区中。如果被请求块在指令流缓冲区中找到，则原</a:t>
            </a:r>
            <a:r>
              <a:rPr lang="en-US" altLang="zh-CN" sz="2400">
                <a:latin typeface="宋体" panose="02010600030101010101" pitchFamily="2" charset="-122"/>
              </a:rPr>
              <a:t>Cache</a:t>
            </a:r>
            <a:r>
              <a:rPr lang="zh-CN" altLang="en-US" sz="2400">
                <a:latin typeface="宋体" panose="02010600030101010101" pitchFamily="2" charset="-122"/>
              </a:rPr>
              <a:t>请求被取消，块被从流缓冲区中读入，然后下一个预取请求被发出。</a:t>
            </a:r>
          </a:p>
          <a:p>
            <a:pPr marL="0" indent="0">
              <a:lnSpc>
                <a:spcPct val="95000"/>
              </a:lnSpc>
              <a:buClr>
                <a:srgbClr val="FF0000"/>
              </a:buClr>
            </a:pPr>
            <a:r>
              <a:rPr lang="zh-CN" altLang="en-US" sz="2400">
                <a:solidFill>
                  <a:srgbClr val="FF0000"/>
                </a:solidFill>
                <a:effectLst>
                  <a:outerShdw blurRad="38100" dist="38100" dir="2700000" algn="tl">
                    <a:srgbClr val="C0C0C0"/>
                  </a:outerShdw>
                </a:effectLst>
              </a:rPr>
              <a:t>  性能</a:t>
            </a:r>
          </a:p>
          <a:p>
            <a:pPr marL="0" indent="0">
              <a:lnSpc>
                <a:spcPct val="95000"/>
              </a:lnSpc>
              <a:buNone/>
            </a:pPr>
            <a:r>
              <a:rPr lang="zh-CN" altLang="en-US" sz="2400"/>
              <a:t>    </a:t>
            </a:r>
            <a:r>
              <a:rPr lang="en-US" altLang="zh-CN" sz="2400"/>
              <a:t>Jouppi[1990]</a:t>
            </a:r>
            <a:r>
              <a:rPr lang="zh-CN" altLang="en-US" sz="2400"/>
              <a:t>研究发现：对于容量为4</a:t>
            </a:r>
            <a:r>
              <a:rPr lang="en-US" altLang="zh-CN" sz="2400"/>
              <a:t>KB、</a:t>
            </a:r>
            <a:r>
              <a:rPr lang="zh-CN" altLang="en-US" sz="2400"/>
              <a:t>块容量为16</a:t>
            </a:r>
            <a:r>
              <a:rPr lang="en-US" altLang="zh-CN" sz="2400"/>
              <a:t>B</a:t>
            </a:r>
            <a:r>
              <a:rPr lang="zh-CN" altLang="en-US" sz="2400"/>
              <a:t>的直接映象指令</a:t>
            </a:r>
            <a:r>
              <a:rPr lang="en-US" altLang="zh-CN" sz="2400"/>
              <a:t>Cache</a:t>
            </a:r>
            <a:r>
              <a:rPr lang="zh-CN" altLang="en-US" sz="2400"/>
              <a:t>来说，单个的指令流缓冲区可以捕捉到15%～25%的缺失；如指令流缓冲区中可保存4个块，命中率提高到大约50%，保存16个块提高到72%。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75870249-706C-4988-A1DE-2D98523413AE}"/>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编译控制的预取</a:t>
            </a:r>
          </a:p>
        </p:txBody>
      </p:sp>
      <p:sp>
        <p:nvSpPr>
          <p:cNvPr id="623621" name="Rectangle 5">
            <a:extLst>
              <a:ext uri="{FF2B5EF4-FFF2-40B4-BE49-F238E27FC236}">
                <a16:creationId xmlns:a16="http://schemas.microsoft.com/office/drawing/2014/main" id="{90275DF9-C125-4642-8C4D-1CDBE1D96B08}"/>
              </a:ext>
            </a:extLst>
          </p:cNvPr>
          <p:cNvSpPr>
            <a:spLocks noGrp="1" noChangeArrowheads="1"/>
          </p:cNvSpPr>
          <p:nvPr>
            <p:ph type="body" idx="1"/>
          </p:nvPr>
        </p:nvSpPr>
        <p:spPr/>
        <p:txBody>
          <a:bodyPr/>
          <a:lstStyle/>
          <a:p>
            <a:pPr marL="0" indent="0">
              <a:buClr>
                <a:srgbClr val="FF0000"/>
              </a:buClr>
            </a:pPr>
            <a:r>
              <a:rPr lang="zh-CN" altLang="en-US">
                <a:solidFill>
                  <a:srgbClr val="FF0000"/>
                </a:solidFill>
                <a:effectLst>
                  <a:outerShdw blurRad="38100" dist="38100" dir="2700000" algn="tl">
                    <a:srgbClr val="C0C0C0"/>
                  </a:outerShdw>
                </a:effectLst>
              </a:rPr>
              <a:t>  思想</a:t>
            </a:r>
          </a:p>
          <a:p>
            <a:pPr marL="0" indent="0">
              <a:buNone/>
            </a:pPr>
            <a:r>
              <a:rPr lang="zh-CN" altLang="en-US"/>
              <a:t>    利用编译器来插入预取指令，提前发出数据请求，可以将数据预取到寄存器（</a:t>
            </a:r>
            <a:r>
              <a:rPr lang="zh-CN" altLang="en-US">
                <a:solidFill>
                  <a:srgbClr val="FF0000"/>
                </a:solidFill>
                <a:effectLst>
                  <a:outerShdw blurRad="38100" dist="38100" dir="2700000" algn="tl">
                    <a:srgbClr val="C0C0C0"/>
                  </a:outerShdw>
                </a:effectLst>
              </a:rPr>
              <a:t>寄存器预取</a:t>
            </a:r>
            <a:r>
              <a:rPr lang="zh-CN" altLang="en-US"/>
              <a:t>，例如：</a:t>
            </a:r>
            <a:r>
              <a:rPr lang="en-US" altLang="zh-CN"/>
              <a:t>HP PA-RISC）</a:t>
            </a:r>
            <a:r>
              <a:rPr lang="zh-CN" altLang="en-US"/>
              <a:t>或将数据预取到</a:t>
            </a:r>
            <a:r>
              <a:rPr lang="en-US" altLang="zh-CN"/>
              <a:t>Cache（</a:t>
            </a:r>
            <a:r>
              <a:rPr lang="en-US" altLang="zh-CN">
                <a:solidFill>
                  <a:srgbClr val="FF0000"/>
                </a:solidFill>
                <a:effectLst>
                  <a:outerShdw blurRad="38100" dist="38100" dir="2700000" algn="tl">
                    <a:srgbClr val="C0C0C0"/>
                  </a:outerShdw>
                </a:effectLst>
              </a:rPr>
              <a:t>Cache</a:t>
            </a:r>
            <a:r>
              <a:rPr lang="zh-CN" altLang="en-US">
                <a:solidFill>
                  <a:srgbClr val="FF0000"/>
                </a:solidFill>
                <a:effectLst>
                  <a:outerShdw blurRad="38100" dist="38100" dir="2700000" algn="tl">
                    <a:srgbClr val="C0C0C0"/>
                  </a:outerShdw>
                </a:effectLst>
              </a:rPr>
              <a:t>预取</a:t>
            </a:r>
            <a:r>
              <a:rPr lang="zh-CN" altLang="en-US"/>
              <a:t>，例如：</a:t>
            </a:r>
            <a:r>
              <a:rPr lang="en-US" altLang="zh-CN"/>
              <a:t>MIPS IV、PowerPC、SPARC v.9）。</a:t>
            </a:r>
          </a:p>
          <a:p>
            <a:pPr marL="0" indent="0">
              <a:buClr>
                <a:srgbClr val="FF0000"/>
              </a:buClr>
            </a:pPr>
            <a:r>
              <a:rPr lang="zh-CN" altLang="en-US">
                <a:solidFill>
                  <a:srgbClr val="FF0000"/>
                </a:solidFill>
                <a:effectLst>
                  <a:outerShdw blurRad="38100" dist="38100" dir="2700000" algn="tl">
                    <a:srgbClr val="C0C0C0"/>
                  </a:outerShdw>
                </a:effectLst>
              </a:rPr>
              <a:t>  提示</a:t>
            </a:r>
          </a:p>
          <a:p>
            <a:pPr marL="0" indent="0">
              <a:buNone/>
            </a:pPr>
            <a:r>
              <a:rPr lang="zh-CN" altLang="en-US"/>
              <a:t>    循环是重要的目标；而且生成预取指令需要时间，必须注意这些开销不能超过收益。</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B2E43A10-3D8B-468D-8355-9213F4E00C72}"/>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降低</a:t>
            </a:r>
            <a:r>
              <a:rPr lang="en-US" altLang="zh-CN" b="1" dirty="0">
                <a:solidFill>
                  <a:srgbClr val="C00000"/>
                </a:solidFill>
                <a:latin typeface="微软雅黑" panose="020B0503020204020204" pitchFamily="34" charset="-122"/>
                <a:ea typeface="微软雅黑" panose="020B0503020204020204" pitchFamily="34" charset="-122"/>
              </a:rPr>
              <a:t>Cache</a:t>
            </a:r>
            <a:r>
              <a:rPr lang="zh-CN" altLang="en-US" b="1" dirty="0">
                <a:solidFill>
                  <a:srgbClr val="C00000"/>
                </a:solidFill>
                <a:latin typeface="微软雅黑" panose="020B0503020204020204" pitchFamily="34" charset="-122"/>
                <a:ea typeface="微软雅黑" panose="020B0503020204020204" pitchFamily="34" charset="-122"/>
              </a:rPr>
              <a:t>命中时间 </a:t>
            </a:r>
          </a:p>
        </p:txBody>
      </p:sp>
      <p:sp>
        <p:nvSpPr>
          <p:cNvPr id="559108" name="Rectangle 4">
            <a:extLst>
              <a:ext uri="{FF2B5EF4-FFF2-40B4-BE49-F238E27FC236}">
                <a16:creationId xmlns:a16="http://schemas.microsoft.com/office/drawing/2014/main" id="{86061040-D197-4166-898F-2CDDA6A37B63}"/>
              </a:ext>
            </a:extLst>
          </p:cNvPr>
          <p:cNvSpPr>
            <a:spLocks noGrp="1" noChangeArrowheads="1"/>
          </p:cNvSpPr>
          <p:nvPr>
            <p:ph type="body" idx="1"/>
          </p:nvPr>
        </p:nvSpPr>
        <p:spPr>
          <a:xfrm>
            <a:off x="2566988" y="2276475"/>
            <a:ext cx="6786562" cy="3563938"/>
          </a:xfrm>
        </p:spPr>
        <p:txBody>
          <a:bodyPr/>
          <a:lstStyle/>
          <a:p>
            <a:pPr>
              <a:lnSpc>
                <a:spcPct val="150000"/>
              </a:lnSpc>
            </a:pPr>
            <a:r>
              <a:rPr lang="zh-CN" altLang="en-US">
                <a:latin typeface="宋体" panose="02010600030101010101" pitchFamily="2" charset="-122"/>
              </a:rPr>
              <a:t>小而简单的</a:t>
            </a:r>
            <a:r>
              <a:rPr lang="en-US" altLang="zh-CN"/>
              <a:t>Cache </a:t>
            </a:r>
          </a:p>
          <a:p>
            <a:pPr>
              <a:lnSpc>
                <a:spcPct val="150000"/>
              </a:lnSpc>
            </a:pPr>
            <a:r>
              <a:rPr lang="zh-CN" altLang="en-US">
                <a:latin typeface="宋体" panose="02010600030101010101" pitchFamily="2" charset="-122"/>
              </a:rPr>
              <a:t>在</a:t>
            </a:r>
            <a:r>
              <a:rPr lang="en-US" altLang="zh-CN"/>
              <a:t>Cache</a:t>
            </a:r>
            <a:r>
              <a:rPr lang="zh-CN" altLang="en-US">
                <a:latin typeface="宋体" panose="02010600030101010101" pitchFamily="2" charset="-122"/>
              </a:rPr>
              <a:t>索引过程中避免地址变换</a:t>
            </a:r>
            <a:r>
              <a:rPr lang="zh-CN" altLang="en-US"/>
              <a:t> </a:t>
            </a:r>
          </a:p>
          <a:p>
            <a:pPr>
              <a:lnSpc>
                <a:spcPct val="150000"/>
              </a:lnSpc>
            </a:pPr>
            <a:r>
              <a:rPr lang="zh-CN" altLang="en-US">
                <a:latin typeface="宋体" panose="02010600030101010101" pitchFamily="2" charset="-122"/>
              </a:rPr>
              <a:t>流水</a:t>
            </a:r>
            <a:r>
              <a:rPr lang="en-US" altLang="zh-CN"/>
              <a:t>Cache</a:t>
            </a:r>
            <a:r>
              <a:rPr lang="zh-CN" altLang="en-US">
                <a:latin typeface="宋体" panose="02010600030101010101" pitchFamily="2" charset="-122"/>
              </a:rPr>
              <a:t>存取</a:t>
            </a:r>
            <a:r>
              <a:rPr lang="zh-CN" altLang="en-US"/>
              <a:t> </a:t>
            </a:r>
          </a:p>
          <a:p>
            <a:pPr>
              <a:lnSpc>
                <a:spcPct val="150000"/>
              </a:lnSpc>
            </a:pPr>
            <a:r>
              <a:rPr lang="zh-CN" altLang="en-US">
                <a:latin typeface="宋体" panose="02010600030101010101" pitchFamily="2" charset="-122"/>
              </a:rPr>
              <a:t>跟踪</a:t>
            </a:r>
            <a:r>
              <a:rPr lang="en-US" altLang="zh-CN"/>
              <a:t>Cache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4" y="393108"/>
            <a:ext cx="2942590" cy="359073"/>
          </a:xfrm>
          <a:prstGeom prst="rect">
            <a:avLst/>
          </a:prstGeom>
        </p:spPr>
        <p:txBody>
          <a:bodyPr vert="horz" wrap="square" lIns="0" tIns="0" rIns="0" bIns="0" rtlCol="0" anchor="ctr">
            <a:spAutoFit/>
          </a:bodyPr>
          <a:lstStyle/>
          <a:p>
            <a:pPr marL="12701">
              <a:lnSpc>
                <a:spcPts val="2835"/>
              </a:lnSpc>
            </a:pPr>
            <a:r>
              <a:rPr sz="2400" b="1" dirty="0" err="1">
                <a:solidFill>
                  <a:srgbClr val="C00000"/>
                </a:solidFill>
                <a:latin typeface="黑体"/>
                <a:cs typeface="黑体"/>
              </a:rPr>
              <a:t>CACHE的替换策略</a:t>
            </a:r>
            <a:endParaRPr sz="2400" b="1" dirty="0">
              <a:solidFill>
                <a:srgbClr val="C00000"/>
              </a:solidFill>
              <a:latin typeface="黑体"/>
              <a:cs typeface="黑体"/>
            </a:endParaRPr>
          </a:p>
        </p:txBody>
      </p:sp>
      <p:sp>
        <p:nvSpPr>
          <p:cNvPr id="3" name="object 3"/>
          <p:cNvSpPr txBox="1"/>
          <p:nvPr/>
        </p:nvSpPr>
        <p:spPr>
          <a:xfrm>
            <a:off x="2186128" y="1085978"/>
            <a:ext cx="8685072" cy="5501506"/>
          </a:xfrm>
          <a:prstGeom prst="rect">
            <a:avLst/>
          </a:prstGeom>
        </p:spPr>
        <p:txBody>
          <a:bodyPr vert="horz" wrap="square" lIns="0" tIns="0" rIns="0" bIns="0" rtlCol="0">
            <a:spAutoFit/>
          </a:bodyPr>
          <a:lstStyle/>
          <a:p>
            <a:pPr marL="381007" indent="-368307">
              <a:buClr>
                <a:srgbClr val="FF0000"/>
              </a:buClr>
              <a:buFont typeface="Wingdings"/>
              <a:buChar char=""/>
              <a:tabLst>
                <a:tab pos="381642" algn="l"/>
              </a:tabLst>
            </a:pPr>
            <a:r>
              <a:rPr kumimoji="1" lang="en-US" altLang="zh-CN" sz="2400" b="1" dirty="0">
                <a:solidFill>
                  <a:schemeClr val="hlink"/>
                </a:solidFill>
                <a:latin typeface="Times New Roman" panose="02020603050405020304" pitchFamily="18" charset="0"/>
                <a:ea typeface="楷体_GB2312" pitchFamily="49" charset="-122"/>
              </a:rPr>
              <a:t>LRU</a:t>
            </a:r>
            <a:r>
              <a:rPr kumimoji="1" lang="zh-CN" altLang="en-US" sz="2400" b="1" dirty="0">
                <a:solidFill>
                  <a:schemeClr val="hlink"/>
                </a:solidFill>
                <a:latin typeface="Times New Roman" panose="02020603050405020304" pitchFamily="18" charset="0"/>
                <a:ea typeface="楷体_GB2312" pitchFamily="49" charset="-122"/>
              </a:rPr>
              <a:t>与</a:t>
            </a:r>
            <a:r>
              <a:rPr kumimoji="1" lang="en-US" altLang="zh-CN" sz="2400" b="1" dirty="0">
                <a:solidFill>
                  <a:schemeClr val="hlink"/>
                </a:solidFill>
                <a:latin typeface="Times New Roman" panose="02020603050405020304" pitchFamily="18" charset="0"/>
                <a:ea typeface="楷体_GB2312" pitchFamily="49" charset="-122"/>
              </a:rPr>
              <a:t>LFU</a:t>
            </a:r>
            <a:r>
              <a:rPr kumimoji="1" lang="zh-CN" altLang="en-US" sz="2400" b="1" dirty="0">
                <a:solidFill>
                  <a:schemeClr val="hlink"/>
                </a:solidFill>
                <a:latin typeface="Times New Roman" panose="02020603050405020304" pitchFamily="18" charset="0"/>
                <a:ea typeface="楷体_GB2312" pitchFamily="49" charset="-122"/>
              </a:rPr>
              <a:t>算法</a:t>
            </a:r>
            <a:endParaRPr lang="en-US" altLang="zh-CN" sz="2400" b="1" spc="-5" dirty="0">
              <a:latin typeface="宋体"/>
              <a:cs typeface="宋体"/>
            </a:endParaRPr>
          </a:p>
          <a:p>
            <a:pPr marL="381007" indent="-368307">
              <a:buClr>
                <a:srgbClr val="FF0000"/>
              </a:buClr>
              <a:buFont typeface="Wingdings"/>
              <a:buChar char=""/>
              <a:tabLst>
                <a:tab pos="381642" algn="l"/>
              </a:tabLst>
            </a:pPr>
            <a:r>
              <a:rPr sz="2400" b="1" dirty="0" err="1">
                <a:latin typeface="黑体"/>
                <a:cs typeface="黑体"/>
              </a:rPr>
              <a:t>LRU（Least-Recently</a:t>
            </a:r>
            <a:r>
              <a:rPr sz="2400" b="1" spc="-545" dirty="0">
                <a:latin typeface="黑体"/>
                <a:cs typeface="黑体"/>
              </a:rPr>
              <a:t> </a:t>
            </a:r>
            <a:r>
              <a:rPr sz="2400" b="1" spc="-5" dirty="0">
                <a:latin typeface="黑体"/>
                <a:cs typeface="黑体"/>
              </a:rPr>
              <a:t>Used）</a:t>
            </a:r>
            <a:r>
              <a:rPr lang="zh-CN" altLang="en-US" sz="2400" b="1" spc="-5" dirty="0">
                <a:latin typeface="宋体"/>
                <a:cs typeface="宋体"/>
              </a:rPr>
              <a:t>最近最少使用法 </a:t>
            </a:r>
            <a:endParaRPr lang="en-US" altLang="zh-CN" sz="2400" b="1" spc="-5" dirty="0">
              <a:latin typeface="黑体"/>
              <a:cs typeface="黑体"/>
            </a:endParaRPr>
          </a:p>
          <a:p>
            <a:pPr marL="487690">
              <a:spcBef>
                <a:spcPts val="1575"/>
              </a:spcBef>
            </a:pPr>
            <a:r>
              <a:rPr sz="2000" dirty="0">
                <a:solidFill>
                  <a:srgbClr val="001ADC"/>
                </a:solidFill>
                <a:latin typeface="Wingdings"/>
                <a:cs typeface="Wingdings"/>
              </a:rPr>
              <a:t></a:t>
            </a:r>
            <a:r>
              <a:rPr sz="2000" b="1" dirty="0">
                <a:latin typeface="黑体"/>
                <a:cs typeface="黑体"/>
              </a:rPr>
              <a:t>原则：</a:t>
            </a:r>
            <a:r>
              <a:rPr sz="2000" b="1" dirty="0">
                <a:latin typeface="华文细黑"/>
                <a:cs typeface="华文细黑"/>
              </a:rPr>
              <a:t>将近期最少使用的块替换出去</a:t>
            </a:r>
            <a:endParaRPr sz="2000" dirty="0">
              <a:latin typeface="华文细黑"/>
              <a:cs typeface="华文细黑"/>
            </a:endParaRPr>
          </a:p>
          <a:p>
            <a:pPr marL="487690">
              <a:spcBef>
                <a:spcPts val="1440"/>
              </a:spcBef>
            </a:pPr>
            <a:r>
              <a:rPr sz="2000" dirty="0">
                <a:solidFill>
                  <a:srgbClr val="001ADC"/>
                </a:solidFill>
                <a:latin typeface="Wingdings"/>
                <a:cs typeface="Wingdings"/>
              </a:rPr>
              <a:t></a:t>
            </a:r>
            <a:r>
              <a:rPr sz="2000" b="1" dirty="0">
                <a:latin typeface="黑体"/>
                <a:cs typeface="黑体"/>
              </a:rPr>
              <a:t>方法：</a:t>
            </a:r>
            <a:endParaRPr sz="2000" dirty="0">
              <a:latin typeface="黑体"/>
              <a:cs typeface="黑体"/>
            </a:endParaRPr>
          </a:p>
          <a:p>
            <a:pPr marL="870601">
              <a:spcBef>
                <a:spcPts val="1365"/>
              </a:spcBef>
            </a:pPr>
            <a:r>
              <a:rPr spc="5" dirty="0">
                <a:solidFill>
                  <a:srgbClr val="001ADC"/>
                </a:solidFill>
                <a:latin typeface="Wingdings"/>
                <a:cs typeface="Wingdings"/>
              </a:rPr>
              <a:t></a:t>
            </a:r>
            <a:r>
              <a:rPr b="1" spc="5" dirty="0" err="1">
                <a:latin typeface="华文细黑"/>
                <a:cs typeface="华文细黑"/>
              </a:rPr>
              <a:t>Cache的每一块都设置一个计数器</a:t>
            </a:r>
            <a:r>
              <a:rPr lang="en-US" altLang="zh-CN" b="1" spc="5" dirty="0">
                <a:latin typeface="华文细黑"/>
                <a:cs typeface="华文细黑"/>
              </a:rPr>
              <a:t>(</a:t>
            </a:r>
            <a:r>
              <a:rPr kumimoji="1" lang="zh-CN" altLang="en-US" b="1" dirty="0">
                <a:solidFill>
                  <a:srgbClr val="FF0000"/>
                </a:solidFill>
                <a:latin typeface="Times New Roman" panose="02020603050405020304" pitchFamily="18" charset="0"/>
                <a:ea typeface="楷体_GB2312" pitchFamily="49" charset="-122"/>
              </a:rPr>
              <a:t>未访问次数计数器</a:t>
            </a:r>
            <a:r>
              <a:rPr kumimoji="1" lang="en-US" altLang="zh-CN" b="1" dirty="0">
                <a:solidFill>
                  <a:srgbClr val="FF0000"/>
                </a:solidFill>
                <a:latin typeface="Times New Roman" panose="02020603050405020304" pitchFamily="18" charset="0"/>
                <a:ea typeface="楷体_GB2312" pitchFamily="49" charset="-122"/>
              </a:rPr>
              <a:t>)</a:t>
            </a:r>
            <a:endParaRPr dirty="0">
              <a:latin typeface="华文细黑"/>
              <a:cs typeface="华文细黑"/>
            </a:endParaRPr>
          </a:p>
          <a:p>
            <a:pPr marL="870601">
              <a:spcBef>
                <a:spcPts val="1295"/>
              </a:spcBef>
            </a:pPr>
            <a:r>
              <a:rPr spc="5" dirty="0">
                <a:solidFill>
                  <a:srgbClr val="001ADC"/>
                </a:solidFill>
                <a:latin typeface="Wingdings"/>
                <a:cs typeface="Wingdings"/>
              </a:rPr>
              <a:t></a:t>
            </a:r>
            <a:r>
              <a:rPr b="1" spc="5" dirty="0">
                <a:latin typeface="华文细黑"/>
                <a:cs typeface="华文细黑"/>
              </a:rPr>
              <a:t>新调入或者被替换的块， </a:t>
            </a:r>
            <a:r>
              <a:rPr b="1" dirty="0">
                <a:latin typeface="华文细黑"/>
                <a:cs typeface="华文细黑"/>
              </a:rPr>
              <a:t>其计数器清 0，而其它块的计数器则加</a:t>
            </a:r>
            <a:r>
              <a:rPr b="1" spc="-135" dirty="0">
                <a:latin typeface="华文细黑"/>
                <a:cs typeface="华文细黑"/>
              </a:rPr>
              <a:t> </a:t>
            </a:r>
            <a:r>
              <a:rPr b="1" spc="-5" dirty="0">
                <a:latin typeface="华文细黑"/>
                <a:cs typeface="华文细黑"/>
              </a:rPr>
              <a:t>1</a:t>
            </a:r>
            <a:endParaRPr dirty="0">
              <a:latin typeface="华文细黑"/>
              <a:cs typeface="华文细黑"/>
            </a:endParaRPr>
          </a:p>
          <a:p>
            <a:pPr marL="870601">
              <a:spcBef>
                <a:spcPts val="1295"/>
              </a:spcBef>
            </a:pPr>
            <a:r>
              <a:rPr dirty="0">
                <a:solidFill>
                  <a:srgbClr val="001ADC"/>
                </a:solidFill>
                <a:latin typeface="Wingdings"/>
                <a:cs typeface="Wingdings"/>
              </a:rPr>
              <a:t></a:t>
            </a:r>
            <a:r>
              <a:rPr lang="zh-CN" altLang="en-US" b="1" dirty="0"/>
              <a:t>当访问命中时，所有块的计数值与命中块的计数值进行比较，如果计数值小于命中块的计数值，则该块的计数值加“</a:t>
            </a:r>
            <a:r>
              <a:rPr lang="en-US" altLang="zh-CN" b="1" dirty="0"/>
              <a:t>1”</a:t>
            </a:r>
            <a:r>
              <a:rPr lang="zh-CN" altLang="en-US" b="1" dirty="0"/>
              <a:t>；如果块的计数值大于命中块的计数值，则数值不变。最后将命中块的计数器清为</a:t>
            </a:r>
            <a:r>
              <a:rPr lang="en-US" altLang="zh-CN" b="1" dirty="0"/>
              <a:t>0</a:t>
            </a:r>
            <a:r>
              <a:rPr lang="zh-CN" altLang="en-US" dirty="0"/>
              <a:t>。 </a:t>
            </a:r>
            <a:endParaRPr lang="en-US" altLang="zh-CN" dirty="0"/>
          </a:p>
          <a:p>
            <a:pPr marL="870601">
              <a:spcBef>
                <a:spcPts val="1295"/>
              </a:spcBef>
            </a:pPr>
            <a:r>
              <a:rPr spc="5" dirty="0">
                <a:solidFill>
                  <a:srgbClr val="001ADC"/>
                </a:solidFill>
                <a:latin typeface="Wingdings"/>
                <a:cs typeface="Wingdings"/>
              </a:rPr>
              <a:t></a:t>
            </a:r>
            <a:r>
              <a:rPr b="1" spc="5" dirty="0">
                <a:latin typeface="华文细黑"/>
                <a:cs typeface="华文细黑"/>
              </a:rPr>
              <a:t>需要替换时，则选择计数值最大的块来替换</a:t>
            </a:r>
            <a:endParaRPr dirty="0">
              <a:latin typeface="华文细黑"/>
              <a:cs typeface="华文细黑"/>
            </a:endParaRPr>
          </a:p>
          <a:p>
            <a:pPr marL="487690">
              <a:spcBef>
                <a:spcPts val="1370"/>
              </a:spcBef>
            </a:pPr>
            <a:r>
              <a:rPr sz="2000" spc="-10" dirty="0">
                <a:solidFill>
                  <a:srgbClr val="001ADC"/>
                </a:solidFill>
                <a:latin typeface="Wingdings"/>
                <a:cs typeface="Wingdings"/>
              </a:rPr>
              <a:t></a:t>
            </a:r>
            <a:r>
              <a:rPr sz="2000" b="1" spc="10" dirty="0">
                <a:latin typeface="黑体"/>
                <a:cs typeface="黑体"/>
              </a:rPr>
              <a:t>优点</a:t>
            </a:r>
            <a:r>
              <a:rPr sz="2000" b="1" dirty="0">
                <a:latin typeface="黑体"/>
                <a:cs typeface="黑体"/>
              </a:rPr>
              <a:t>：</a:t>
            </a:r>
            <a:r>
              <a:rPr sz="2000" b="1" spc="-5" dirty="0">
                <a:latin typeface="华文细黑"/>
                <a:cs typeface="华文细黑"/>
              </a:rPr>
              <a:t>符</a:t>
            </a:r>
            <a:r>
              <a:rPr sz="2000" b="1" spc="-15" dirty="0">
                <a:latin typeface="华文细黑"/>
                <a:cs typeface="华文细黑"/>
              </a:rPr>
              <a:t>合</a:t>
            </a:r>
            <a:r>
              <a:rPr sz="2000" b="1" dirty="0">
                <a:latin typeface="华文细黑"/>
                <a:cs typeface="华文细黑"/>
              </a:rPr>
              <a:t>C</a:t>
            </a:r>
            <a:r>
              <a:rPr sz="2000" b="1" spc="-15" dirty="0">
                <a:latin typeface="华文细黑"/>
                <a:cs typeface="华文细黑"/>
              </a:rPr>
              <a:t>a</a:t>
            </a:r>
            <a:r>
              <a:rPr sz="2000" b="1" spc="5" dirty="0">
                <a:latin typeface="华文细黑"/>
                <a:cs typeface="华文细黑"/>
              </a:rPr>
              <a:t>c</a:t>
            </a:r>
            <a:r>
              <a:rPr sz="2000" b="1" dirty="0">
                <a:latin typeface="华文细黑"/>
                <a:cs typeface="华文细黑"/>
              </a:rPr>
              <a:t>h</a:t>
            </a:r>
            <a:r>
              <a:rPr sz="2000" b="1" spc="-5" dirty="0">
                <a:latin typeface="华文细黑"/>
                <a:cs typeface="华文细黑"/>
              </a:rPr>
              <a:t>e</a:t>
            </a:r>
            <a:r>
              <a:rPr sz="2000" b="1" dirty="0">
                <a:latin typeface="华文细黑"/>
                <a:cs typeface="华文细黑"/>
              </a:rPr>
              <a:t>基本</a:t>
            </a:r>
            <a:r>
              <a:rPr sz="2000" b="1" spc="-20" dirty="0">
                <a:latin typeface="华文细黑"/>
                <a:cs typeface="华文细黑"/>
              </a:rPr>
              <a:t>原</a:t>
            </a:r>
            <a:r>
              <a:rPr sz="2000" b="1" dirty="0">
                <a:latin typeface="华文细黑"/>
                <a:cs typeface="华文细黑"/>
              </a:rPr>
              <a:t>理，</a:t>
            </a:r>
            <a:r>
              <a:rPr sz="2000" b="1" spc="-20" dirty="0">
                <a:latin typeface="华文细黑"/>
                <a:cs typeface="华文细黑"/>
              </a:rPr>
              <a:t>并</a:t>
            </a:r>
            <a:r>
              <a:rPr sz="2000" b="1" dirty="0">
                <a:latin typeface="华文细黑"/>
                <a:cs typeface="华文细黑"/>
              </a:rPr>
              <a:t>考虑</a:t>
            </a:r>
            <a:r>
              <a:rPr sz="2000" b="1" spc="-20" dirty="0">
                <a:latin typeface="华文细黑"/>
                <a:cs typeface="华文细黑"/>
              </a:rPr>
              <a:t>了</a:t>
            </a:r>
            <a:r>
              <a:rPr sz="2000" b="1" dirty="0">
                <a:latin typeface="华文细黑"/>
                <a:cs typeface="华文细黑"/>
              </a:rPr>
              <a:t>新进</a:t>
            </a:r>
            <a:r>
              <a:rPr sz="2000" b="1" spc="-15" dirty="0">
                <a:latin typeface="华文细黑"/>
                <a:cs typeface="华文细黑"/>
              </a:rPr>
              <a:t>入</a:t>
            </a:r>
            <a:r>
              <a:rPr sz="2000" b="1" dirty="0">
                <a:latin typeface="华文细黑"/>
                <a:cs typeface="华文细黑"/>
              </a:rPr>
              <a:t>C</a:t>
            </a:r>
            <a:r>
              <a:rPr sz="2000" b="1" spc="-15" dirty="0">
                <a:latin typeface="华文细黑"/>
                <a:cs typeface="华文细黑"/>
              </a:rPr>
              <a:t>a</a:t>
            </a:r>
            <a:r>
              <a:rPr sz="2000" b="1" dirty="0">
                <a:latin typeface="华文细黑"/>
                <a:cs typeface="华文细黑"/>
              </a:rPr>
              <a:t>che的</a:t>
            </a:r>
            <a:r>
              <a:rPr sz="2000" b="1" spc="-20" dirty="0">
                <a:latin typeface="华文细黑"/>
                <a:cs typeface="华文细黑"/>
              </a:rPr>
              <a:t>块</a:t>
            </a:r>
            <a:r>
              <a:rPr sz="2000" b="1" dirty="0">
                <a:latin typeface="华文细黑"/>
                <a:cs typeface="华文细黑"/>
              </a:rPr>
              <a:t>，命</a:t>
            </a:r>
            <a:endParaRPr sz="2000" dirty="0">
              <a:latin typeface="华文细黑"/>
              <a:cs typeface="华文细黑"/>
            </a:endParaRPr>
          </a:p>
          <a:p>
            <a:pPr marL="681368">
              <a:spcBef>
                <a:spcPts val="960"/>
              </a:spcBef>
            </a:pPr>
            <a:r>
              <a:rPr sz="2000" b="1" spc="5" dirty="0" err="1">
                <a:latin typeface="华文细黑"/>
                <a:cs typeface="华文细黑"/>
              </a:rPr>
              <a:t>中率较高</a:t>
            </a:r>
            <a:endParaRPr lang="en-US" altLang="zh-CN" sz="2000" b="1" spc="5" dirty="0">
              <a:latin typeface="华文细黑"/>
              <a:cs typeface="华文细黑"/>
            </a:endParaRPr>
          </a:p>
          <a:p>
            <a:pPr marL="681368">
              <a:spcBef>
                <a:spcPts val="960"/>
              </a:spcBef>
            </a:pPr>
            <a:r>
              <a:rPr kumimoji="1" lang="en-US" altLang="zh-CN" sz="2400" b="1" dirty="0">
                <a:solidFill>
                  <a:srgbClr val="FF0000"/>
                </a:solidFill>
                <a:latin typeface="楷体_GB2312" pitchFamily="49" charset="-122"/>
                <a:ea typeface="楷体_GB2312" pitchFamily="49" charset="-122"/>
              </a:rPr>
              <a:t> </a:t>
            </a:r>
            <a:r>
              <a:rPr kumimoji="1" lang="en-US" altLang="zh-CN" sz="2000" b="1" dirty="0">
                <a:solidFill>
                  <a:srgbClr val="FF0000"/>
                </a:solidFill>
                <a:latin typeface="Times New Roman" panose="02020603050405020304" pitchFamily="18" charset="0"/>
                <a:ea typeface="楷体_GB2312" pitchFamily="49" charset="-122"/>
              </a:rPr>
              <a:t>LFU </a:t>
            </a:r>
            <a:r>
              <a:rPr kumimoji="1" lang="zh-CN" altLang="en-US" sz="2000" b="1" dirty="0">
                <a:solidFill>
                  <a:srgbClr val="FF0000"/>
                </a:solidFill>
                <a:latin typeface="Times New Roman" panose="02020603050405020304" pitchFamily="18" charset="0"/>
                <a:ea typeface="楷体_GB2312" pitchFamily="49" charset="-122"/>
              </a:rPr>
              <a:t>（</a:t>
            </a:r>
            <a:r>
              <a:rPr kumimoji="1" lang="en-US" altLang="zh-CN" sz="2000" b="1" dirty="0">
                <a:solidFill>
                  <a:srgbClr val="FF0000"/>
                </a:solidFill>
                <a:latin typeface="Times New Roman" panose="02020603050405020304" pitchFamily="18" charset="0"/>
                <a:ea typeface="楷体_GB2312" pitchFamily="49" charset="-122"/>
              </a:rPr>
              <a:t>L</a:t>
            </a:r>
            <a:r>
              <a:rPr kumimoji="1" lang="en-US" altLang="zh-CN" sz="2000" b="1" dirty="0">
                <a:latin typeface="Times New Roman" panose="02020603050405020304" pitchFamily="18" charset="0"/>
                <a:ea typeface="楷体_GB2312" pitchFamily="49" charset="-122"/>
              </a:rPr>
              <a:t>east</a:t>
            </a:r>
            <a:r>
              <a:rPr kumimoji="1" lang="en-US" altLang="zh-CN" sz="2000" b="1" dirty="0">
                <a:solidFill>
                  <a:srgbClr val="FF0000"/>
                </a:solidFill>
                <a:latin typeface="Times New Roman" panose="02020603050405020304" pitchFamily="18" charset="0"/>
                <a:ea typeface="楷体_GB2312" pitchFamily="49" charset="-122"/>
              </a:rPr>
              <a:t> F</a:t>
            </a:r>
            <a:r>
              <a:rPr kumimoji="1" lang="en-US" altLang="zh-CN" sz="2000" b="1" dirty="0">
                <a:latin typeface="Times New Roman" panose="02020603050405020304" pitchFamily="18" charset="0"/>
                <a:ea typeface="楷体_GB2312" pitchFamily="49" charset="-122"/>
              </a:rPr>
              <a:t>requently</a:t>
            </a:r>
            <a:r>
              <a:rPr kumimoji="1" lang="en-US" altLang="zh-CN" sz="2000" b="1" dirty="0">
                <a:solidFill>
                  <a:srgbClr val="FF0000"/>
                </a:solidFill>
                <a:latin typeface="Times New Roman" panose="02020603050405020304" pitchFamily="18" charset="0"/>
                <a:ea typeface="楷体_GB2312" pitchFamily="49" charset="-122"/>
              </a:rPr>
              <a:t> U</a:t>
            </a:r>
            <a:r>
              <a:rPr kumimoji="1" lang="en-US" altLang="zh-CN" sz="2000" b="1" dirty="0">
                <a:latin typeface="Times New Roman" panose="02020603050405020304" pitchFamily="18" charset="0"/>
                <a:ea typeface="楷体_GB2312" pitchFamily="49" charset="-122"/>
              </a:rPr>
              <a:t>sed</a:t>
            </a:r>
            <a:r>
              <a:rPr kumimoji="1" lang="zh-CN" altLang="en-US" sz="2000" b="1" dirty="0">
                <a:solidFill>
                  <a:srgbClr val="FF0000"/>
                </a:solidFill>
                <a:latin typeface="Times New Roman" panose="02020603050405020304" pitchFamily="18" charset="0"/>
                <a:ea typeface="楷体_GB2312" pitchFamily="49" charset="-122"/>
              </a:rPr>
              <a:t>）</a:t>
            </a:r>
            <a:r>
              <a:rPr kumimoji="1" lang="zh-CN" altLang="en-US" sz="2000" b="1" dirty="0">
                <a:solidFill>
                  <a:srgbClr val="000000"/>
                </a:solidFill>
                <a:latin typeface="Times New Roman" panose="02020603050405020304" pitchFamily="18" charset="0"/>
                <a:ea typeface="楷体_GB2312" pitchFamily="49" charset="-122"/>
              </a:rPr>
              <a:t>算法是将最久未被访问过的行换出。</a:t>
            </a:r>
            <a:endParaRPr sz="2000" dirty="0">
              <a:latin typeface="华文细黑"/>
              <a:cs typeface="华文细黑"/>
            </a:endParaRPr>
          </a:p>
        </p:txBody>
      </p:sp>
    </p:spTree>
    <p:extLst>
      <p:ext uri="{BB962C8B-B14F-4D97-AF65-F5344CB8AC3E}">
        <p14:creationId xmlns:p14="http://schemas.microsoft.com/office/powerpoint/2010/main" val="1261216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59D47716-8647-4E2B-8CE3-E878C3914CBE}"/>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三级存储系统</a:t>
            </a:r>
          </a:p>
        </p:txBody>
      </p:sp>
      <p:sp>
        <p:nvSpPr>
          <p:cNvPr id="401413" name="Rectangle 5">
            <a:extLst>
              <a:ext uri="{FF2B5EF4-FFF2-40B4-BE49-F238E27FC236}">
                <a16:creationId xmlns:a16="http://schemas.microsoft.com/office/drawing/2014/main" id="{3D64A073-DB9C-4914-A884-03C977D4ED67}"/>
              </a:ext>
            </a:extLst>
          </p:cNvPr>
          <p:cNvSpPr>
            <a:spLocks noGrp="1" noChangeArrowheads="1"/>
          </p:cNvSpPr>
          <p:nvPr>
            <p:ph type="body" idx="1"/>
          </p:nvPr>
        </p:nvSpPr>
        <p:spPr>
          <a:xfrm>
            <a:off x="2333625" y="1989138"/>
            <a:ext cx="7958138" cy="3816350"/>
          </a:xfrm>
        </p:spPr>
        <p:txBody>
          <a:bodyPr/>
          <a:lstStyle/>
          <a:p>
            <a:pPr>
              <a:lnSpc>
                <a:spcPct val="160000"/>
              </a:lnSpc>
              <a:buFont typeface="Wingdings" panose="05000000000000000000" pitchFamily="2" charset="2"/>
              <a:buNone/>
            </a:pPr>
            <a:r>
              <a:rPr lang="zh-CN" altLang="en-US" sz="3200" b="1" dirty="0">
                <a:solidFill>
                  <a:srgbClr val="C00000"/>
                </a:solidFill>
              </a:rPr>
              <a:t>        存储系统的组织方式：</a:t>
            </a:r>
          </a:p>
          <a:p>
            <a:pPr>
              <a:lnSpc>
                <a:spcPct val="160000"/>
              </a:lnSpc>
            </a:pPr>
            <a:r>
              <a:rPr lang="zh-CN" altLang="en-US" dirty="0">
                <a:solidFill>
                  <a:schemeClr val="accent1"/>
                </a:solidFill>
              </a:rPr>
              <a:t>两个存储系统的组织方式</a:t>
            </a:r>
          </a:p>
          <a:p>
            <a:pPr>
              <a:lnSpc>
                <a:spcPct val="160000"/>
              </a:lnSpc>
            </a:pPr>
            <a:r>
              <a:rPr lang="zh-CN" altLang="en-US" dirty="0">
                <a:solidFill>
                  <a:schemeClr val="accent1"/>
                </a:solidFill>
              </a:rPr>
              <a:t>一个存储系统的组织方式</a:t>
            </a:r>
          </a:p>
          <a:p>
            <a:pPr>
              <a:lnSpc>
                <a:spcPct val="160000"/>
              </a:lnSpc>
            </a:pPr>
            <a:r>
              <a:rPr lang="zh-CN" altLang="en-US" dirty="0">
                <a:solidFill>
                  <a:schemeClr val="accent1"/>
                </a:solidFill>
              </a:rPr>
              <a:t>全</a:t>
            </a:r>
            <a:r>
              <a:rPr lang="en-US" altLang="zh-CN" dirty="0">
                <a:solidFill>
                  <a:schemeClr val="accent1"/>
                </a:solidFill>
              </a:rPr>
              <a:t>Cache</a:t>
            </a:r>
            <a:r>
              <a:rPr lang="zh-CN" altLang="en-US" dirty="0">
                <a:solidFill>
                  <a:schemeClr val="accent1"/>
                </a:solidFill>
              </a:rPr>
              <a:t>存储系统</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DBF452BA-DA14-4C26-B351-E43CFA5E55A6}"/>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两个存储系统的</a:t>
            </a:r>
            <a:br>
              <a:rPr lang="zh-CN" altLang="en-US" b="1" dirty="0">
                <a:solidFill>
                  <a:srgbClr val="C00000"/>
                </a:solidFill>
                <a:latin typeface="微软雅黑" panose="020B0503020204020204" pitchFamily="34" charset="-122"/>
                <a:ea typeface="微软雅黑" panose="020B0503020204020204" pitchFamily="34" charset="-122"/>
              </a:rPr>
            </a:br>
            <a:r>
              <a:rPr lang="zh-CN" altLang="en-US" b="1" dirty="0">
                <a:solidFill>
                  <a:srgbClr val="C00000"/>
                </a:solidFill>
                <a:latin typeface="微软雅黑" panose="020B0503020204020204" pitchFamily="34" charset="-122"/>
                <a:ea typeface="微软雅黑" panose="020B0503020204020204" pitchFamily="34" charset="-122"/>
              </a:rPr>
              <a:t>组织方式</a:t>
            </a:r>
          </a:p>
        </p:txBody>
      </p:sp>
      <p:sp>
        <p:nvSpPr>
          <p:cNvPr id="551942" name="Rectangle 6">
            <a:extLst>
              <a:ext uri="{FF2B5EF4-FFF2-40B4-BE49-F238E27FC236}">
                <a16:creationId xmlns:a16="http://schemas.microsoft.com/office/drawing/2014/main" id="{D4BE0AB2-894F-4EA6-9600-1DEB86C1ECB8}"/>
              </a:ext>
            </a:extLst>
          </p:cNvPr>
          <p:cNvSpPr>
            <a:spLocks noGrp="1" noChangeArrowheads="1"/>
          </p:cNvSpPr>
          <p:nvPr>
            <p:ph type="body" idx="1"/>
          </p:nvPr>
        </p:nvSpPr>
        <p:spPr>
          <a:xfrm>
            <a:off x="2333625" y="1989139"/>
            <a:ext cx="7958138" cy="1804987"/>
          </a:xfrm>
        </p:spPr>
        <p:txBody>
          <a:bodyPr/>
          <a:lstStyle/>
          <a:p>
            <a:pPr marL="0" indent="0">
              <a:lnSpc>
                <a:spcPct val="110000"/>
              </a:lnSpc>
              <a:buNone/>
            </a:pPr>
            <a:r>
              <a:rPr lang="zh-CN" altLang="en-US"/>
              <a:t>       有“</a:t>
            </a:r>
            <a:r>
              <a:rPr lang="en-US" altLang="zh-CN"/>
              <a:t>Cache-</a:t>
            </a:r>
            <a:r>
              <a:rPr lang="zh-CN" altLang="en-US"/>
              <a:t>主存”和“主存-磁盘”两个独立的存储系统，这种结构也称为</a:t>
            </a:r>
            <a:r>
              <a:rPr lang="zh-CN" altLang="en-US">
                <a:solidFill>
                  <a:srgbClr val="FF0000"/>
                </a:solidFill>
                <a:effectLst>
                  <a:outerShdw blurRad="38100" dist="38100" dir="2700000" algn="tl">
                    <a:srgbClr val="C0C0C0"/>
                  </a:outerShdw>
                </a:effectLst>
              </a:rPr>
              <a:t>物理地址</a:t>
            </a:r>
            <a:r>
              <a:rPr lang="en-US" altLang="zh-CN">
                <a:solidFill>
                  <a:srgbClr val="FF0000"/>
                </a:solidFill>
                <a:effectLst>
                  <a:outerShdw blurRad="38100" dist="38100" dir="2700000" algn="tl">
                    <a:srgbClr val="C0C0C0"/>
                  </a:outerShdw>
                </a:effectLst>
              </a:rPr>
              <a:t>Cache</a:t>
            </a:r>
            <a:r>
              <a:rPr lang="zh-CN" altLang="en-US">
                <a:solidFill>
                  <a:srgbClr val="FF0000"/>
                </a:solidFill>
                <a:effectLst>
                  <a:outerShdw blurRad="38100" dist="38100" dir="2700000" algn="tl">
                    <a:srgbClr val="C0C0C0"/>
                  </a:outerShdw>
                </a:effectLst>
              </a:rPr>
              <a:t>存储系统</a:t>
            </a:r>
            <a:r>
              <a:rPr lang="zh-CN" altLang="en-US"/>
              <a:t>。目前的大部分处理机均采用这种两级存储系统。</a:t>
            </a:r>
          </a:p>
        </p:txBody>
      </p:sp>
      <p:grpSp>
        <p:nvGrpSpPr>
          <p:cNvPr id="551943" name="Group 7">
            <a:extLst>
              <a:ext uri="{FF2B5EF4-FFF2-40B4-BE49-F238E27FC236}">
                <a16:creationId xmlns:a16="http://schemas.microsoft.com/office/drawing/2014/main" id="{126BB90F-9FED-445C-BD9B-32B27CBB8E4B}"/>
              </a:ext>
            </a:extLst>
          </p:cNvPr>
          <p:cNvGrpSpPr>
            <a:grpSpLocks/>
          </p:cNvGrpSpPr>
          <p:nvPr/>
        </p:nvGrpSpPr>
        <p:grpSpPr bwMode="auto">
          <a:xfrm>
            <a:off x="2667000" y="4038600"/>
            <a:ext cx="7543800" cy="2057400"/>
            <a:chOff x="528" y="2160"/>
            <a:chExt cx="4752" cy="1536"/>
          </a:xfrm>
        </p:grpSpPr>
        <p:sp>
          <p:nvSpPr>
            <p:cNvPr id="551944" name="Line 8">
              <a:extLst>
                <a:ext uri="{FF2B5EF4-FFF2-40B4-BE49-F238E27FC236}">
                  <a16:creationId xmlns:a16="http://schemas.microsoft.com/office/drawing/2014/main" id="{59A3B29F-6C46-464A-8BEC-E95021868455}"/>
                </a:ext>
              </a:extLst>
            </p:cNvPr>
            <p:cNvSpPr>
              <a:spLocks noChangeShapeType="1"/>
            </p:cNvSpPr>
            <p:nvPr/>
          </p:nvSpPr>
          <p:spPr bwMode="auto">
            <a:xfrm>
              <a:off x="1248" y="2496"/>
              <a:ext cx="672"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45" name="Rectangle 9">
              <a:extLst>
                <a:ext uri="{FF2B5EF4-FFF2-40B4-BE49-F238E27FC236}">
                  <a16:creationId xmlns:a16="http://schemas.microsoft.com/office/drawing/2014/main" id="{36323774-6302-436F-ABDD-F11E19EA1130}"/>
                </a:ext>
              </a:extLst>
            </p:cNvPr>
            <p:cNvSpPr>
              <a:spLocks noChangeArrowheads="1"/>
            </p:cNvSpPr>
            <p:nvPr/>
          </p:nvSpPr>
          <p:spPr bwMode="auto">
            <a:xfrm>
              <a:off x="528" y="2208"/>
              <a:ext cx="720" cy="96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CPU</a:t>
              </a:r>
              <a:endParaRPr lang="zh-CN" altLang="zh-CN" sz="2400" b="1">
                <a:solidFill>
                  <a:schemeClr val="tx2"/>
                </a:solidFill>
                <a:latin typeface="Comic Sans MS" panose="030F0702030302020204" pitchFamily="66" charset="0"/>
                <a:ea typeface="楷体_GB2312" pitchFamily="49" charset="-122"/>
              </a:endParaRPr>
            </a:p>
          </p:txBody>
        </p:sp>
        <p:sp>
          <p:nvSpPr>
            <p:cNvPr id="551946" name="Rectangle 10">
              <a:extLst>
                <a:ext uri="{FF2B5EF4-FFF2-40B4-BE49-F238E27FC236}">
                  <a16:creationId xmlns:a16="http://schemas.microsoft.com/office/drawing/2014/main" id="{9966D0DD-8E44-4C14-8016-E62B8465E884}"/>
                </a:ext>
              </a:extLst>
            </p:cNvPr>
            <p:cNvSpPr>
              <a:spLocks noChangeArrowheads="1"/>
            </p:cNvSpPr>
            <p:nvPr/>
          </p:nvSpPr>
          <p:spPr bwMode="auto">
            <a:xfrm>
              <a:off x="1248" y="2192"/>
              <a:ext cx="62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虚拟</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地址</a:t>
              </a:r>
              <a:endParaRPr lang="zh-CN" altLang="zh-CN" sz="2400" b="1">
                <a:solidFill>
                  <a:schemeClr val="tx2"/>
                </a:solidFill>
                <a:latin typeface="Comic Sans MS" panose="030F0702030302020204" pitchFamily="66" charset="0"/>
                <a:ea typeface="楷体_GB2312" pitchFamily="49" charset="-122"/>
              </a:endParaRPr>
            </a:p>
          </p:txBody>
        </p:sp>
        <p:sp>
          <p:nvSpPr>
            <p:cNvPr id="551947" name="Line 11">
              <a:extLst>
                <a:ext uri="{FF2B5EF4-FFF2-40B4-BE49-F238E27FC236}">
                  <a16:creationId xmlns:a16="http://schemas.microsoft.com/office/drawing/2014/main" id="{E5272C80-1050-4295-BF65-6EF65F9AD077}"/>
                </a:ext>
              </a:extLst>
            </p:cNvPr>
            <p:cNvSpPr>
              <a:spLocks noChangeShapeType="1"/>
            </p:cNvSpPr>
            <p:nvPr/>
          </p:nvSpPr>
          <p:spPr bwMode="auto">
            <a:xfrm flipH="1" flipV="1">
              <a:off x="864" y="3168"/>
              <a:ext cx="0" cy="24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48" name="Rectangle 12">
              <a:extLst>
                <a:ext uri="{FF2B5EF4-FFF2-40B4-BE49-F238E27FC236}">
                  <a16:creationId xmlns:a16="http://schemas.microsoft.com/office/drawing/2014/main" id="{D1289570-8027-412C-8D8C-2CCFA06CFFF1}"/>
                </a:ext>
              </a:extLst>
            </p:cNvPr>
            <p:cNvSpPr>
              <a:spLocks noChangeArrowheads="1"/>
            </p:cNvSpPr>
            <p:nvPr/>
          </p:nvSpPr>
          <p:spPr bwMode="auto">
            <a:xfrm>
              <a:off x="1920" y="2304"/>
              <a:ext cx="816"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MMU</a:t>
              </a:r>
              <a:endParaRPr lang="zh-CN" altLang="zh-CN" sz="2400" b="1">
                <a:solidFill>
                  <a:schemeClr val="tx2"/>
                </a:solidFill>
                <a:latin typeface="Comic Sans MS" panose="030F0702030302020204" pitchFamily="66" charset="0"/>
                <a:ea typeface="楷体_GB2312" pitchFamily="49" charset="-122"/>
              </a:endParaRPr>
            </a:p>
          </p:txBody>
        </p:sp>
        <p:sp>
          <p:nvSpPr>
            <p:cNvPr id="551949" name="Rectangle 13">
              <a:extLst>
                <a:ext uri="{FF2B5EF4-FFF2-40B4-BE49-F238E27FC236}">
                  <a16:creationId xmlns:a16="http://schemas.microsoft.com/office/drawing/2014/main" id="{A2C377D5-7919-431A-8EEA-31AA1F71A745}"/>
                </a:ext>
              </a:extLst>
            </p:cNvPr>
            <p:cNvSpPr>
              <a:spLocks noChangeArrowheads="1"/>
            </p:cNvSpPr>
            <p:nvPr/>
          </p:nvSpPr>
          <p:spPr bwMode="auto">
            <a:xfrm>
              <a:off x="3360" y="2304"/>
              <a:ext cx="816" cy="62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Cache</a:t>
              </a:r>
              <a:endParaRPr lang="zh-CN" altLang="zh-CN" sz="2400" b="1">
                <a:solidFill>
                  <a:schemeClr val="tx2"/>
                </a:solidFill>
                <a:latin typeface="Comic Sans MS" panose="030F0702030302020204" pitchFamily="66" charset="0"/>
                <a:ea typeface="楷体_GB2312" pitchFamily="49" charset="-122"/>
              </a:endParaRPr>
            </a:p>
          </p:txBody>
        </p:sp>
        <p:sp>
          <p:nvSpPr>
            <p:cNvPr id="551950" name="Rectangle 14">
              <a:extLst>
                <a:ext uri="{FF2B5EF4-FFF2-40B4-BE49-F238E27FC236}">
                  <a16:creationId xmlns:a16="http://schemas.microsoft.com/office/drawing/2014/main" id="{FD357D18-B279-43B8-B65F-92C124893B0A}"/>
                </a:ext>
              </a:extLst>
            </p:cNvPr>
            <p:cNvSpPr>
              <a:spLocks noChangeArrowheads="1"/>
            </p:cNvSpPr>
            <p:nvPr/>
          </p:nvSpPr>
          <p:spPr bwMode="auto">
            <a:xfrm>
              <a:off x="4416" y="3024"/>
              <a:ext cx="816" cy="62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zh-CN" altLang="en-US" sz="2400" b="1">
                  <a:solidFill>
                    <a:schemeClr val="tx2"/>
                  </a:solidFill>
                  <a:latin typeface="Comic Sans MS" panose="030F0702030302020204" pitchFamily="66" charset="0"/>
                  <a:ea typeface="楷体_GB2312" pitchFamily="49" charset="-122"/>
                </a:rPr>
                <a:t>主存</a:t>
              </a:r>
              <a:br>
                <a:rPr lang="zh-CN" altLang="en-US" sz="2400" b="1">
                  <a:solidFill>
                    <a:schemeClr val="tx2"/>
                  </a:solidFill>
                  <a:latin typeface="Comic Sans MS" panose="030F0702030302020204" pitchFamily="66" charset="0"/>
                  <a:ea typeface="楷体_GB2312" pitchFamily="49" charset="-122"/>
                </a:rPr>
              </a:br>
              <a:r>
                <a:rPr lang="zh-CN" altLang="en-US" sz="2400" b="1">
                  <a:solidFill>
                    <a:schemeClr val="tx2"/>
                  </a:solidFill>
                  <a:latin typeface="Comic Sans MS" panose="030F0702030302020204" pitchFamily="66" charset="0"/>
                  <a:ea typeface="楷体_GB2312" pitchFamily="49" charset="-122"/>
                </a:rPr>
                <a:t>储器</a:t>
              </a:r>
              <a:endParaRPr lang="zh-CN" altLang="zh-CN" sz="2400" b="1">
                <a:solidFill>
                  <a:schemeClr val="tx2"/>
                </a:solidFill>
                <a:latin typeface="Comic Sans MS" panose="030F0702030302020204" pitchFamily="66" charset="0"/>
                <a:ea typeface="楷体_GB2312" pitchFamily="49" charset="-122"/>
              </a:endParaRPr>
            </a:p>
          </p:txBody>
        </p:sp>
        <p:sp>
          <p:nvSpPr>
            <p:cNvPr id="551951" name="Line 15">
              <a:extLst>
                <a:ext uri="{FF2B5EF4-FFF2-40B4-BE49-F238E27FC236}">
                  <a16:creationId xmlns:a16="http://schemas.microsoft.com/office/drawing/2014/main" id="{A3DF62E0-92C0-42BD-B67E-74919CBCDB5E}"/>
                </a:ext>
              </a:extLst>
            </p:cNvPr>
            <p:cNvSpPr>
              <a:spLocks noChangeShapeType="1"/>
            </p:cNvSpPr>
            <p:nvPr/>
          </p:nvSpPr>
          <p:spPr bwMode="auto">
            <a:xfrm>
              <a:off x="2736" y="2496"/>
              <a:ext cx="624"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2" name="Rectangle 16">
              <a:extLst>
                <a:ext uri="{FF2B5EF4-FFF2-40B4-BE49-F238E27FC236}">
                  <a16:creationId xmlns:a16="http://schemas.microsoft.com/office/drawing/2014/main" id="{DCE0D75D-FC87-4DDF-B640-01DFB070A3F4}"/>
                </a:ext>
              </a:extLst>
            </p:cNvPr>
            <p:cNvSpPr>
              <a:spLocks noChangeArrowheads="1"/>
            </p:cNvSpPr>
            <p:nvPr/>
          </p:nvSpPr>
          <p:spPr bwMode="auto">
            <a:xfrm>
              <a:off x="2688" y="2192"/>
              <a:ext cx="62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物理</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地址</a:t>
              </a:r>
              <a:endParaRPr lang="zh-CN" altLang="zh-CN" sz="2400" b="1">
                <a:solidFill>
                  <a:schemeClr val="tx2"/>
                </a:solidFill>
                <a:latin typeface="Comic Sans MS" panose="030F0702030302020204" pitchFamily="66" charset="0"/>
                <a:ea typeface="楷体_GB2312" pitchFamily="49" charset="-122"/>
              </a:endParaRPr>
            </a:p>
          </p:txBody>
        </p:sp>
        <p:sp>
          <p:nvSpPr>
            <p:cNvPr id="551953" name="Line 17">
              <a:extLst>
                <a:ext uri="{FF2B5EF4-FFF2-40B4-BE49-F238E27FC236}">
                  <a16:creationId xmlns:a16="http://schemas.microsoft.com/office/drawing/2014/main" id="{D1375D9F-65D9-46C8-9FB2-71A9E39D386A}"/>
                </a:ext>
              </a:extLst>
            </p:cNvPr>
            <p:cNvSpPr>
              <a:spLocks noChangeShapeType="1"/>
            </p:cNvSpPr>
            <p:nvPr/>
          </p:nvSpPr>
          <p:spPr bwMode="auto">
            <a:xfrm flipH="1" flipV="1">
              <a:off x="3600" y="2928"/>
              <a:ext cx="0" cy="48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4" name="Line 18">
              <a:extLst>
                <a:ext uri="{FF2B5EF4-FFF2-40B4-BE49-F238E27FC236}">
                  <a16:creationId xmlns:a16="http://schemas.microsoft.com/office/drawing/2014/main" id="{46150C4B-9C84-4A58-8DEB-3F6320DDAF2C}"/>
                </a:ext>
              </a:extLst>
            </p:cNvPr>
            <p:cNvSpPr>
              <a:spLocks noChangeShapeType="1"/>
            </p:cNvSpPr>
            <p:nvPr/>
          </p:nvSpPr>
          <p:spPr bwMode="auto">
            <a:xfrm flipH="1" flipV="1">
              <a:off x="864" y="3408"/>
              <a:ext cx="2736"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5" name="Line 19">
              <a:extLst>
                <a:ext uri="{FF2B5EF4-FFF2-40B4-BE49-F238E27FC236}">
                  <a16:creationId xmlns:a16="http://schemas.microsoft.com/office/drawing/2014/main" id="{23535C98-D06D-40F8-A30A-7211690A60DC}"/>
                </a:ext>
              </a:extLst>
            </p:cNvPr>
            <p:cNvSpPr>
              <a:spLocks noChangeShapeType="1"/>
            </p:cNvSpPr>
            <p:nvPr/>
          </p:nvSpPr>
          <p:spPr bwMode="auto">
            <a:xfrm flipH="1" flipV="1">
              <a:off x="3936" y="2928"/>
              <a:ext cx="0" cy="48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6" name="Line 20">
              <a:extLst>
                <a:ext uri="{FF2B5EF4-FFF2-40B4-BE49-F238E27FC236}">
                  <a16:creationId xmlns:a16="http://schemas.microsoft.com/office/drawing/2014/main" id="{5427BD8E-11CB-4893-A5AC-B433BAE16AD6}"/>
                </a:ext>
              </a:extLst>
            </p:cNvPr>
            <p:cNvSpPr>
              <a:spLocks noChangeShapeType="1"/>
            </p:cNvSpPr>
            <p:nvPr/>
          </p:nvSpPr>
          <p:spPr bwMode="auto">
            <a:xfrm flipV="1">
              <a:off x="3936" y="3408"/>
              <a:ext cx="48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7" name="Rectangle 21">
              <a:extLst>
                <a:ext uri="{FF2B5EF4-FFF2-40B4-BE49-F238E27FC236}">
                  <a16:creationId xmlns:a16="http://schemas.microsoft.com/office/drawing/2014/main" id="{A99A07FD-82B1-451F-AB32-01B53B24D121}"/>
                </a:ext>
              </a:extLst>
            </p:cNvPr>
            <p:cNvSpPr>
              <a:spLocks noChangeArrowheads="1"/>
            </p:cNvSpPr>
            <p:nvPr/>
          </p:nvSpPr>
          <p:spPr bwMode="auto">
            <a:xfrm>
              <a:off x="3072" y="3360"/>
              <a:ext cx="13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数据或指令</a:t>
              </a:r>
              <a:endParaRPr lang="zh-CN" altLang="zh-CN" sz="2400" b="1">
                <a:solidFill>
                  <a:schemeClr val="tx2"/>
                </a:solidFill>
                <a:latin typeface="Comic Sans MS" panose="030F0702030302020204" pitchFamily="66" charset="0"/>
                <a:ea typeface="楷体_GB2312" pitchFamily="49" charset="-122"/>
              </a:endParaRPr>
            </a:p>
          </p:txBody>
        </p:sp>
        <p:sp>
          <p:nvSpPr>
            <p:cNvPr id="551958" name="Line 22">
              <a:extLst>
                <a:ext uri="{FF2B5EF4-FFF2-40B4-BE49-F238E27FC236}">
                  <a16:creationId xmlns:a16="http://schemas.microsoft.com/office/drawing/2014/main" id="{B76A7714-16B3-4232-9DFB-02EC057161DB}"/>
                </a:ext>
              </a:extLst>
            </p:cNvPr>
            <p:cNvSpPr>
              <a:spLocks noChangeShapeType="1"/>
            </p:cNvSpPr>
            <p:nvPr/>
          </p:nvSpPr>
          <p:spPr bwMode="auto">
            <a:xfrm flipH="1" flipV="1">
              <a:off x="4176" y="2496"/>
              <a:ext cx="624"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59" name="Rectangle 23">
              <a:extLst>
                <a:ext uri="{FF2B5EF4-FFF2-40B4-BE49-F238E27FC236}">
                  <a16:creationId xmlns:a16="http://schemas.microsoft.com/office/drawing/2014/main" id="{153AF242-9892-44B9-90DA-33383AA2E1FE}"/>
                </a:ext>
              </a:extLst>
            </p:cNvPr>
            <p:cNvSpPr>
              <a:spLocks noChangeArrowheads="1"/>
            </p:cNvSpPr>
            <p:nvPr/>
          </p:nvSpPr>
          <p:spPr bwMode="auto">
            <a:xfrm>
              <a:off x="4128" y="21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物理地址</a:t>
              </a:r>
              <a:endParaRPr lang="zh-CN" altLang="zh-CN" sz="2400" b="1">
                <a:solidFill>
                  <a:schemeClr val="tx2"/>
                </a:solidFill>
                <a:latin typeface="Comic Sans MS" panose="030F0702030302020204" pitchFamily="66" charset="0"/>
                <a:ea typeface="楷体_GB2312" pitchFamily="49" charset="-122"/>
              </a:endParaRPr>
            </a:p>
          </p:txBody>
        </p:sp>
        <p:sp>
          <p:nvSpPr>
            <p:cNvPr id="551960" name="Line 24">
              <a:extLst>
                <a:ext uri="{FF2B5EF4-FFF2-40B4-BE49-F238E27FC236}">
                  <a16:creationId xmlns:a16="http://schemas.microsoft.com/office/drawing/2014/main" id="{6AF84AF2-CFD5-4B10-8761-9E87AC2BEA02}"/>
                </a:ext>
              </a:extLst>
            </p:cNvPr>
            <p:cNvSpPr>
              <a:spLocks noChangeShapeType="1"/>
            </p:cNvSpPr>
            <p:nvPr/>
          </p:nvSpPr>
          <p:spPr bwMode="auto">
            <a:xfrm flipH="1">
              <a:off x="4800" y="2496"/>
              <a:ext cx="0" cy="52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1962" name="Line 26">
            <a:extLst>
              <a:ext uri="{FF2B5EF4-FFF2-40B4-BE49-F238E27FC236}">
                <a16:creationId xmlns:a16="http://schemas.microsoft.com/office/drawing/2014/main" id="{AA8D0CD8-3FBD-4747-9CE4-ADDA82A09016}"/>
              </a:ext>
            </a:extLst>
          </p:cNvPr>
          <p:cNvSpPr>
            <a:spLocks noChangeShapeType="1"/>
          </p:cNvSpPr>
          <p:nvPr/>
        </p:nvSpPr>
        <p:spPr bwMode="auto">
          <a:xfrm>
            <a:off x="3810000" y="4489450"/>
            <a:ext cx="10668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63" name="Rectangle 27">
            <a:extLst>
              <a:ext uri="{FF2B5EF4-FFF2-40B4-BE49-F238E27FC236}">
                <a16:creationId xmlns:a16="http://schemas.microsoft.com/office/drawing/2014/main" id="{D7F5955C-43F6-48B9-8F31-CDD4DAD69403}"/>
              </a:ext>
            </a:extLst>
          </p:cNvPr>
          <p:cNvSpPr>
            <a:spLocks noChangeArrowheads="1"/>
          </p:cNvSpPr>
          <p:nvPr/>
        </p:nvSpPr>
        <p:spPr bwMode="auto">
          <a:xfrm>
            <a:off x="2667000" y="4103689"/>
            <a:ext cx="1143000" cy="12858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CPU</a:t>
            </a:r>
            <a:endParaRPr lang="zh-CN" altLang="zh-CN" sz="2400" b="1">
              <a:solidFill>
                <a:schemeClr val="tx2"/>
              </a:solidFill>
              <a:latin typeface="Comic Sans MS" panose="030F0702030302020204" pitchFamily="66" charset="0"/>
              <a:ea typeface="楷体_GB2312" pitchFamily="49" charset="-122"/>
            </a:endParaRPr>
          </a:p>
        </p:txBody>
      </p:sp>
      <p:sp>
        <p:nvSpPr>
          <p:cNvPr id="551964" name="Rectangle 28">
            <a:extLst>
              <a:ext uri="{FF2B5EF4-FFF2-40B4-BE49-F238E27FC236}">
                <a16:creationId xmlns:a16="http://schemas.microsoft.com/office/drawing/2014/main" id="{19273399-1F85-4303-90F4-3648D1AACA7E}"/>
              </a:ext>
            </a:extLst>
          </p:cNvPr>
          <p:cNvSpPr>
            <a:spLocks noChangeArrowheads="1"/>
          </p:cNvSpPr>
          <p:nvPr/>
        </p:nvSpPr>
        <p:spPr bwMode="auto">
          <a:xfrm>
            <a:off x="3810000" y="4081464"/>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虚拟</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地址</a:t>
            </a:r>
            <a:endParaRPr lang="zh-CN" altLang="zh-CN" sz="2400" b="1">
              <a:solidFill>
                <a:schemeClr val="tx2"/>
              </a:solidFill>
              <a:latin typeface="Comic Sans MS" panose="030F0702030302020204" pitchFamily="66" charset="0"/>
              <a:ea typeface="楷体_GB2312" pitchFamily="49" charset="-122"/>
            </a:endParaRPr>
          </a:p>
        </p:txBody>
      </p:sp>
      <p:sp>
        <p:nvSpPr>
          <p:cNvPr id="551965" name="Line 29">
            <a:extLst>
              <a:ext uri="{FF2B5EF4-FFF2-40B4-BE49-F238E27FC236}">
                <a16:creationId xmlns:a16="http://schemas.microsoft.com/office/drawing/2014/main" id="{BC0DEB2B-F0A3-4A18-800F-1E5D53283960}"/>
              </a:ext>
            </a:extLst>
          </p:cNvPr>
          <p:cNvSpPr>
            <a:spLocks noChangeShapeType="1"/>
          </p:cNvSpPr>
          <p:nvPr/>
        </p:nvSpPr>
        <p:spPr bwMode="auto">
          <a:xfrm flipH="1" flipV="1">
            <a:off x="3200400" y="5389564"/>
            <a:ext cx="0" cy="320675"/>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66" name="Rectangle 30">
            <a:extLst>
              <a:ext uri="{FF2B5EF4-FFF2-40B4-BE49-F238E27FC236}">
                <a16:creationId xmlns:a16="http://schemas.microsoft.com/office/drawing/2014/main" id="{9B15B4FC-84E5-4ABD-93ED-2F07D0E84C43}"/>
              </a:ext>
            </a:extLst>
          </p:cNvPr>
          <p:cNvSpPr>
            <a:spLocks noChangeArrowheads="1"/>
          </p:cNvSpPr>
          <p:nvPr/>
        </p:nvSpPr>
        <p:spPr bwMode="auto">
          <a:xfrm>
            <a:off x="4876800" y="4232276"/>
            <a:ext cx="1295400" cy="449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MMU</a:t>
            </a:r>
            <a:endParaRPr lang="zh-CN" altLang="zh-CN" sz="2400" b="1">
              <a:solidFill>
                <a:schemeClr val="tx2"/>
              </a:solidFill>
              <a:latin typeface="Comic Sans MS" panose="030F0702030302020204" pitchFamily="66" charset="0"/>
              <a:ea typeface="楷体_GB2312" pitchFamily="49" charset="-122"/>
            </a:endParaRPr>
          </a:p>
        </p:txBody>
      </p:sp>
      <p:sp>
        <p:nvSpPr>
          <p:cNvPr id="551967" name="Rectangle 31">
            <a:extLst>
              <a:ext uri="{FF2B5EF4-FFF2-40B4-BE49-F238E27FC236}">
                <a16:creationId xmlns:a16="http://schemas.microsoft.com/office/drawing/2014/main" id="{7E1C0894-DFED-4AB4-B06A-97F195BAAA8F}"/>
              </a:ext>
            </a:extLst>
          </p:cNvPr>
          <p:cNvSpPr>
            <a:spLocks noChangeArrowheads="1"/>
          </p:cNvSpPr>
          <p:nvPr/>
        </p:nvSpPr>
        <p:spPr bwMode="auto">
          <a:xfrm>
            <a:off x="7162800" y="4232276"/>
            <a:ext cx="1295400" cy="835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Cache</a:t>
            </a:r>
            <a:endParaRPr lang="zh-CN" altLang="zh-CN" sz="2400" b="1">
              <a:solidFill>
                <a:schemeClr val="tx2"/>
              </a:solidFill>
              <a:latin typeface="Comic Sans MS" panose="030F0702030302020204" pitchFamily="66" charset="0"/>
              <a:ea typeface="楷体_GB2312" pitchFamily="49" charset="-122"/>
            </a:endParaRPr>
          </a:p>
        </p:txBody>
      </p:sp>
      <p:sp>
        <p:nvSpPr>
          <p:cNvPr id="551968" name="Rectangle 32">
            <a:extLst>
              <a:ext uri="{FF2B5EF4-FFF2-40B4-BE49-F238E27FC236}">
                <a16:creationId xmlns:a16="http://schemas.microsoft.com/office/drawing/2014/main" id="{A705814E-CAB3-4EFC-A582-954CA42C02C5}"/>
              </a:ext>
            </a:extLst>
          </p:cNvPr>
          <p:cNvSpPr>
            <a:spLocks noChangeArrowheads="1"/>
          </p:cNvSpPr>
          <p:nvPr/>
        </p:nvSpPr>
        <p:spPr bwMode="auto">
          <a:xfrm>
            <a:off x="8839200" y="5195888"/>
            <a:ext cx="1295400" cy="83661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zh-CN" altLang="en-US" sz="2400" b="1">
                <a:solidFill>
                  <a:schemeClr val="tx2"/>
                </a:solidFill>
                <a:latin typeface="Comic Sans MS" panose="030F0702030302020204" pitchFamily="66" charset="0"/>
                <a:ea typeface="楷体_GB2312" pitchFamily="49" charset="-122"/>
              </a:rPr>
              <a:t>主存</a:t>
            </a:r>
            <a:br>
              <a:rPr lang="zh-CN" altLang="en-US" sz="2400" b="1">
                <a:solidFill>
                  <a:schemeClr val="tx2"/>
                </a:solidFill>
                <a:latin typeface="Comic Sans MS" panose="030F0702030302020204" pitchFamily="66" charset="0"/>
                <a:ea typeface="楷体_GB2312" pitchFamily="49" charset="-122"/>
              </a:rPr>
            </a:br>
            <a:r>
              <a:rPr lang="zh-CN" altLang="en-US" sz="2400" b="1">
                <a:solidFill>
                  <a:schemeClr val="tx2"/>
                </a:solidFill>
                <a:latin typeface="Comic Sans MS" panose="030F0702030302020204" pitchFamily="66" charset="0"/>
                <a:ea typeface="楷体_GB2312" pitchFamily="49" charset="-122"/>
              </a:rPr>
              <a:t>储器</a:t>
            </a:r>
            <a:endParaRPr lang="zh-CN" altLang="zh-CN" sz="2400" b="1">
              <a:solidFill>
                <a:schemeClr val="tx2"/>
              </a:solidFill>
              <a:latin typeface="Comic Sans MS" panose="030F0702030302020204" pitchFamily="66" charset="0"/>
              <a:ea typeface="楷体_GB2312" pitchFamily="49" charset="-122"/>
            </a:endParaRPr>
          </a:p>
        </p:txBody>
      </p:sp>
      <p:sp>
        <p:nvSpPr>
          <p:cNvPr id="551969" name="Line 33">
            <a:extLst>
              <a:ext uri="{FF2B5EF4-FFF2-40B4-BE49-F238E27FC236}">
                <a16:creationId xmlns:a16="http://schemas.microsoft.com/office/drawing/2014/main" id="{1034A9E1-146C-466E-B502-0E1E1C7B6CD3}"/>
              </a:ext>
            </a:extLst>
          </p:cNvPr>
          <p:cNvSpPr>
            <a:spLocks noChangeShapeType="1"/>
          </p:cNvSpPr>
          <p:nvPr/>
        </p:nvSpPr>
        <p:spPr bwMode="auto">
          <a:xfrm>
            <a:off x="6172200" y="4489450"/>
            <a:ext cx="9906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0" name="Rectangle 34">
            <a:extLst>
              <a:ext uri="{FF2B5EF4-FFF2-40B4-BE49-F238E27FC236}">
                <a16:creationId xmlns:a16="http://schemas.microsoft.com/office/drawing/2014/main" id="{B480EA54-5168-46AA-8775-5235D1F5D3E4}"/>
              </a:ext>
            </a:extLst>
          </p:cNvPr>
          <p:cNvSpPr>
            <a:spLocks noChangeArrowheads="1"/>
          </p:cNvSpPr>
          <p:nvPr/>
        </p:nvSpPr>
        <p:spPr bwMode="auto">
          <a:xfrm>
            <a:off x="6096000" y="4081464"/>
            <a:ext cx="99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物理</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地址</a:t>
            </a:r>
            <a:endParaRPr lang="zh-CN" altLang="zh-CN" sz="2400" b="1">
              <a:solidFill>
                <a:schemeClr val="tx2"/>
              </a:solidFill>
              <a:latin typeface="Comic Sans MS" panose="030F0702030302020204" pitchFamily="66" charset="0"/>
              <a:ea typeface="楷体_GB2312" pitchFamily="49" charset="-122"/>
            </a:endParaRPr>
          </a:p>
        </p:txBody>
      </p:sp>
      <p:sp>
        <p:nvSpPr>
          <p:cNvPr id="551971" name="Line 35">
            <a:extLst>
              <a:ext uri="{FF2B5EF4-FFF2-40B4-BE49-F238E27FC236}">
                <a16:creationId xmlns:a16="http://schemas.microsoft.com/office/drawing/2014/main" id="{B32FC761-62A7-4305-B7AE-12B118EAE415}"/>
              </a:ext>
            </a:extLst>
          </p:cNvPr>
          <p:cNvSpPr>
            <a:spLocks noChangeShapeType="1"/>
          </p:cNvSpPr>
          <p:nvPr/>
        </p:nvSpPr>
        <p:spPr bwMode="auto">
          <a:xfrm flipH="1" flipV="1">
            <a:off x="75438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2" name="Line 36">
            <a:extLst>
              <a:ext uri="{FF2B5EF4-FFF2-40B4-BE49-F238E27FC236}">
                <a16:creationId xmlns:a16="http://schemas.microsoft.com/office/drawing/2014/main" id="{D72AE7EF-3E0E-4DB9-A80B-30EA88C3F121}"/>
              </a:ext>
            </a:extLst>
          </p:cNvPr>
          <p:cNvSpPr>
            <a:spLocks noChangeShapeType="1"/>
          </p:cNvSpPr>
          <p:nvPr/>
        </p:nvSpPr>
        <p:spPr bwMode="auto">
          <a:xfrm flipH="1" flipV="1">
            <a:off x="3200400" y="5710238"/>
            <a:ext cx="43434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3" name="Line 37">
            <a:extLst>
              <a:ext uri="{FF2B5EF4-FFF2-40B4-BE49-F238E27FC236}">
                <a16:creationId xmlns:a16="http://schemas.microsoft.com/office/drawing/2014/main" id="{76A1412D-70BD-40DF-9663-2781ECAC901F}"/>
              </a:ext>
            </a:extLst>
          </p:cNvPr>
          <p:cNvSpPr>
            <a:spLocks noChangeShapeType="1"/>
          </p:cNvSpPr>
          <p:nvPr/>
        </p:nvSpPr>
        <p:spPr bwMode="auto">
          <a:xfrm flipH="1" flipV="1">
            <a:off x="8077200" y="5067300"/>
            <a:ext cx="0" cy="6429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4" name="Line 38">
            <a:extLst>
              <a:ext uri="{FF2B5EF4-FFF2-40B4-BE49-F238E27FC236}">
                <a16:creationId xmlns:a16="http://schemas.microsoft.com/office/drawing/2014/main" id="{F5A738F2-E4C8-4B69-BAFD-47187DDC6EB0}"/>
              </a:ext>
            </a:extLst>
          </p:cNvPr>
          <p:cNvSpPr>
            <a:spLocks noChangeShapeType="1"/>
          </p:cNvSpPr>
          <p:nvPr/>
        </p:nvSpPr>
        <p:spPr bwMode="auto">
          <a:xfrm flipV="1">
            <a:off x="8077200" y="5710238"/>
            <a:ext cx="76200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5" name="Rectangle 39">
            <a:extLst>
              <a:ext uri="{FF2B5EF4-FFF2-40B4-BE49-F238E27FC236}">
                <a16:creationId xmlns:a16="http://schemas.microsoft.com/office/drawing/2014/main" id="{82020B6B-7736-48BF-95AD-36BD1DC70736}"/>
              </a:ext>
            </a:extLst>
          </p:cNvPr>
          <p:cNvSpPr>
            <a:spLocks noChangeArrowheads="1"/>
          </p:cNvSpPr>
          <p:nvPr/>
        </p:nvSpPr>
        <p:spPr bwMode="auto">
          <a:xfrm>
            <a:off x="6705600" y="5646738"/>
            <a:ext cx="213360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数据或指令</a:t>
            </a:r>
            <a:endParaRPr lang="zh-CN" altLang="zh-CN" sz="2400" b="1">
              <a:solidFill>
                <a:schemeClr val="tx2"/>
              </a:solidFill>
              <a:latin typeface="Comic Sans MS" panose="030F0702030302020204" pitchFamily="66" charset="0"/>
              <a:ea typeface="楷体_GB2312" pitchFamily="49" charset="-122"/>
            </a:endParaRPr>
          </a:p>
        </p:txBody>
      </p:sp>
      <p:sp>
        <p:nvSpPr>
          <p:cNvPr id="551976" name="Line 40">
            <a:extLst>
              <a:ext uri="{FF2B5EF4-FFF2-40B4-BE49-F238E27FC236}">
                <a16:creationId xmlns:a16="http://schemas.microsoft.com/office/drawing/2014/main" id="{47421EC9-ED2D-4C5C-ADE5-A95383D8A0CB}"/>
              </a:ext>
            </a:extLst>
          </p:cNvPr>
          <p:cNvSpPr>
            <a:spLocks noChangeShapeType="1"/>
          </p:cNvSpPr>
          <p:nvPr/>
        </p:nvSpPr>
        <p:spPr bwMode="auto">
          <a:xfrm flipH="1" flipV="1">
            <a:off x="8458200" y="4489450"/>
            <a:ext cx="9906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7" name="Rectangle 41">
            <a:extLst>
              <a:ext uri="{FF2B5EF4-FFF2-40B4-BE49-F238E27FC236}">
                <a16:creationId xmlns:a16="http://schemas.microsoft.com/office/drawing/2014/main" id="{742B5656-9C93-4F42-9FC6-DF365EDC0F26}"/>
              </a:ext>
            </a:extLst>
          </p:cNvPr>
          <p:cNvSpPr>
            <a:spLocks noChangeArrowheads="1"/>
          </p:cNvSpPr>
          <p:nvPr/>
        </p:nvSpPr>
        <p:spPr bwMode="auto">
          <a:xfrm>
            <a:off x="8382000" y="4038601"/>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物理地址</a:t>
            </a:r>
            <a:endParaRPr lang="zh-CN" altLang="zh-CN" sz="2400" b="1">
              <a:solidFill>
                <a:schemeClr val="tx2"/>
              </a:solidFill>
              <a:latin typeface="Comic Sans MS" panose="030F0702030302020204" pitchFamily="66" charset="0"/>
              <a:ea typeface="楷体_GB2312" pitchFamily="49" charset="-122"/>
            </a:endParaRPr>
          </a:p>
        </p:txBody>
      </p:sp>
      <p:sp>
        <p:nvSpPr>
          <p:cNvPr id="551978" name="Line 42">
            <a:extLst>
              <a:ext uri="{FF2B5EF4-FFF2-40B4-BE49-F238E27FC236}">
                <a16:creationId xmlns:a16="http://schemas.microsoft.com/office/drawing/2014/main" id="{9EB623F2-D278-43A3-BE7E-ACAB3C220FA4}"/>
              </a:ext>
            </a:extLst>
          </p:cNvPr>
          <p:cNvSpPr>
            <a:spLocks noChangeShapeType="1"/>
          </p:cNvSpPr>
          <p:nvPr/>
        </p:nvSpPr>
        <p:spPr bwMode="auto">
          <a:xfrm flipH="1">
            <a:off x="9448800" y="4489450"/>
            <a:ext cx="0" cy="706438"/>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79" name="Rectangle 43">
            <a:extLst>
              <a:ext uri="{FF2B5EF4-FFF2-40B4-BE49-F238E27FC236}">
                <a16:creationId xmlns:a16="http://schemas.microsoft.com/office/drawing/2014/main" id="{9E5E3D73-8394-4302-A10A-D3EB463031D7}"/>
              </a:ext>
            </a:extLst>
          </p:cNvPr>
          <p:cNvSpPr>
            <a:spLocks noChangeArrowheads="1"/>
          </p:cNvSpPr>
          <p:nvPr/>
        </p:nvSpPr>
        <p:spPr bwMode="auto">
          <a:xfrm>
            <a:off x="4648200" y="4876801"/>
            <a:ext cx="1828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存储管理部件</a:t>
            </a:r>
            <a:endParaRPr lang="zh-CN" altLang="zh-CN" sz="2400" b="1">
              <a:solidFill>
                <a:schemeClr val="tx2"/>
              </a:solidFill>
              <a:latin typeface="Comic Sans MS" panose="030F0702030302020204" pitchFamily="66" charset="0"/>
              <a:ea typeface="楷体_GB2312"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AC60B277-1E60-470F-A4C0-F1C3F8AC855B}"/>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一个存储系统的</a:t>
            </a:r>
            <a:br>
              <a:rPr lang="en-US" altLang="zh-CN" b="1" dirty="0">
                <a:solidFill>
                  <a:srgbClr val="C00000"/>
                </a:solidFill>
                <a:latin typeface="微软雅黑" panose="020B0503020204020204" pitchFamily="34" charset="-122"/>
                <a:ea typeface="微软雅黑" panose="020B0503020204020204" pitchFamily="34" charset="-122"/>
              </a:rPr>
            </a:br>
            <a:r>
              <a:rPr lang="zh-CN" altLang="en-US" b="1" dirty="0">
                <a:solidFill>
                  <a:srgbClr val="C00000"/>
                </a:solidFill>
                <a:latin typeface="微软雅黑" panose="020B0503020204020204" pitchFamily="34" charset="-122"/>
                <a:ea typeface="微软雅黑" panose="020B0503020204020204" pitchFamily="34" charset="-122"/>
              </a:rPr>
              <a:t>组织方式</a:t>
            </a:r>
          </a:p>
        </p:txBody>
      </p:sp>
      <p:sp>
        <p:nvSpPr>
          <p:cNvPr id="552965" name="Rectangle 5">
            <a:extLst>
              <a:ext uri="{FF2B5EF4-FFF2-40B4-BE49-F238E27FC236}">
                <a16:creationId xmlns:a16="http://schemas.microsoft.com/office/drawing/2014/main" id="{50AE713D-7A74-4CC6-9129-D05925F25129}"/>
              </a:ext>
            </a:extLst>
          </p:cNvPr>
          <p:cNvSpPr>
            <a:spLocks noGrp="1" noChangeArrowheads="1"/>
          </p:cNvSpPr>
          <p:nvPr>
            <p:ph type="body" idx="1"/>
          </p:nvPr>
        </p:nvSpPr>
        <p:spPr>
          <a:xfrm>
            <a:off x="2333625" y="1989139"/>
            <a:ext cx="7958138" cy="2236787"/>
          </a:xfrm>
        </p:spPr>
        <p:txBody>
          <a:bodyPr/>
          <a:lstStyle/>
          <a:p>
            <a:pPr marL="0" indent="0">
              <a:lnSpc>
                <a:spcPct val="110000"/>
              </a:lnSpc>
              <a:buNone/>
            </a:pPr>
            <a:r>
              <a:rPr lang="zh-CN" altLang="en-US"/>
              <a:t>        将</a:t>
            </a:r>
            <a:r>
              <a:rPr lang="en-US" altLang="zh-CN"/>
              <a:t>Cache、</a:t>
            </a:r>
            <a:r>
              <a:rPr lang="zh-CN" altLang="en-US"/>
              <a:t>主存和磁盘组织在一起构成一个“</a:t>
            </a:r>
            <a:r>
              <a:rPr lang="en-US" altLang="zh-CN"/>
              <a:t>Cache-</a:t>
            </a:r>
            <a:r>
              <a:rPr lang="zh-CN" altLang="en-US"/>
              <a:t>主存-磁盘”存储系统，这种结构也称为</a:t>
            </a:r>
            <a:r>
              <a:rPr lang="zh-CN" altLang="en-US">
                <a:solidFill>
                  <a:srgbClr val="FF0000"/>
                </a:solidFill>
                <a:effectLst>
                  <a:outerShdw blurRad="38100" dist="38100" dir="2700000" algn="tl">
                    <a:srgbClr val="C0C0C0"/>
                  </a:outerShdw>
                </a:effectLst>
              </a:rPr>
              <a:t>虚拟地址</a:t>
            </a:r>
            <a:r>
              <a:rPr lang="en-US" altLang="zh-CN">
                <a:solidFill>
                  <a:srgbClr val="FF0000"/>
                </a:solidFill>
                <a:effectLst>
                  <a:outerShdw blurRad="38100" dist="38100" dir="2700000" algn="tl">
                    <a:srgbClr val="C0C0C0"/>
                  </a:outerShdw>
                </a:effectLst>
              </a:rPr>
              <a:t>Cache</a:t>
            </a:r>
            <a:r>
              <a:rPr lang="zh-CN" altLang="en-US">
                <a:solidFill>
                  <a:srgbClr val="FF0000"/>
                </a:solidFill>
                <a:effectLst>
                  <a:outerShdw blurRad="38100" dist="38100" dir="2700000" algn="tl">
                    <a:srgbClr val="C0C0C0"/>
                  </a:outerShdw>
                </a:effectLst>
              </a:rPr>
              <a:t>存储系统</a:t>
            </a:r>
            <a:r>
              <a:rPr lang="zh-CN" altLang="en-US"/>
              <a:t>。如</a:t>
            </a:r>
            <a:r>
              <a:rPr lang="en-US" altLang="zh-CN"/>
              <a:t>Intel</a:t>
            </a:r>
            <a:r>
              <a:rPr lang="zh-CN" altLang="en-US"/>
              <a:t>公司的</a:t>
            </a:r>
            <a:r>
              <a:rPr lang="en-US" altLang="zh-CN"/>
              <a:t>i860</a:t>
            </a:r>
            <a:r>
              <a:rPr lang="zh-CN" altLang="en-US"/>
              <a:t>等处理机采用这种组织方式。</a:t>
            </a:r>
          </a:p>
        </p:txBody>
      </p:sp>
      <p:grpSp>
        <p:nvGrpSpPr>
          <p:cNvPr id="552966" name="Group 6">
            <a:extLst>
              <a:ext uri="{FF2B5EF4-FFF2-40B4-BE49-F238E27FC236}">
                <a16:creationId xmlns:a16="http://schemas.microsoft.com/office/drawing/2014/main" id="{6428BF20-80D4-4D11-95AA-78B0729BDF91}"/>
              </a:ext>
            </a:extLst>
          </p:cNvPr>
          <p:cNvGrpSpPr>
            <a:grpSpLocks/>
          </p:cNvGrpSpPr>
          <p:nvPr/>
        </p:nvGrpSpPr>
        <p:grpSpPr bwMode="auto">
          <a:xfrm>
            <a:off x="2514600" y="4267200"/>
            <a:ext cx="7391400" cy="1905000"/>
            <a:chOff x="624" y="1536"/>
            <a:chExt cx="4656" cy="1392"/>
          </a:xfrm>
        </p:grpSpPr>
        <p:sp>
          <p:nvSpPr>
            <p:cNvPr id="552967" name="Line 7">
              <a:extLst>
                <a:ext uri="{FF2B5EF4-FFF2-40B4-BE49-F238E27FC236}">
                  <a16:creationId xmlns:a16="http://schemas.microsoft.com/office/drawing/2014/main" id="{C27E670D-06F7-46CF-ADF3-D288A360C5C9}"/>
                </a:ext>
              </a:extLst>
            </p:cNvPr>
            <p:cNvSpPr>
              <a:spLocks noChangeShapeType="1"/>
            </p:cNvSpPr>
            <p:nvPr/>
          </p:nvSpPr>
          <p:spPr bwMode="auto">
            <a:xfrm>
              <a:off x="2544" y="1824"/>
              <a:ext cx="24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68" name="Rectangle 8">
              <a:extLst>
                <a:ext uri="{FF2B5EF4-FFF2-40B4-BE49-F238E27FC236}">
                  <a16:creationId xmlns:a16="http://schemas.microsoft.com/office/drawing/2014/main" id="{840B1BA8-29E8-4EB3-91F9-2C1D9E50E46A}"/>
                </a:ext>
              </a:extLst>
            </p:cNvPr>
            <p:cNvSpPr>
              <a:spLocks noChangeArrowheads="1"/>
            </p:cNvSpPr>
            <p:nvPr/>
          </p:nvSpPr>
          <p:spPr bwMode="auto">
            <a:xfrm>
              <a:off x="624" y="1584"/>
              <a:ext cx="720" cy="110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CPU</a:t>
              </a:r>
              <a:endParaRPr lang="zh-CN" altLang="zh-CN" sz="2400" b="1">
                <a:solidFill>
                  <a:schemeClr val="tx2"/>
                </a:solidFill>
                <a:latin typeface="Comic Sans MS" panose="030F0702030302020204" pitchFamily="66" charset="0"/>
                <a:ea typeface="楷体_GB2312" pitchFamily="49" charset="-122"/>
              </a:endParaRPr>
            </a:p>
          </p:txBody>
        </p:sp>
        <p:sp>
          <p:nvSpPr>
            <p:cNvPr id="552969" name="Rectangle 9">
              <a:extLst>
                <a:ext uri="{FF2B5EF4-FFF2-40B4-BE49-F238E27FC236}">
                  <a16:creationId xmlns:a16="http://schemas.microsoft.com/office/drawing/2014/main" id="{CB3187C7-82D0-46CC-A735-CCB7E55ED12C}"/>
                </a:ext>
              </a:extLst>
            </p:cNvPr>
            <p:cNvSpPr>
              <a:spLocks noChangeArrowheads="1"/>
            </p:cNvSpPr>
            <p:nvPr/>
          </p:nvSpPr>
          <p:spPr bwMode="auto">
            <a:xfrm>
              <a:off x="1392" y="1584"/>
              <a:ext cx="110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虚拟地址</a:t>
              </a:r>
              <a:endParaRPr lang="zh-CN" altLang="zh-CN" sz="2400" b="1">
                <a:solidFill>
                  <a:schemeClr val="tx2"/>
                </a:solidFill>
                <a:latin typeface="Comic Sans MS" panose="030F0702030302020204" pitchFamily="66" charset="0"/>
                <a:ea typeface="楷体_GB2312" pitchFamily="49" charset="-122"/>
              </a:endParaRPr>
            </a:p>
          </p:txBody>
        </p:sp>
        <p:sp>
          <p:nvSpPr>
            <p:cNvPr id="552970" name="Line 10">
              <a:extLst>
                <a:ext uri="{FF2B5EF4-FFF2-40B4-BE49-F238E27FC236}">
                  <a16:creationId xmlns:a16="http://schemas.microsoft.com/office/drawing/2014/main" id="{C91D27A8-7EEC-4B6B-AA87-D407EAA475F1}"/>
                </a:ext>
              </a:extLst>
            </p:cNvPr>
            <p:cNvSpPr>
              <a:spLocks noChangeShapeType="1"/>
            </p:cNvSpPr>
            <p:nvPr/>
          </p:nvSpPr>
          <p:spPr bwMode="auto">
            <a:xfrm flipH="1" flipV="1">
              <a:off x="1344" y="2592"/>
              <a:ext cx="1440"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71" name="Rectangle 11">
              <a:extLst>
                <a:ext uri="{FF2B5EF4-FFF2-40B4-BE49-F238E27FC236}">
                  <a16:creationId xmlns:a16="http://schemas.microsoft.com/office/drawing/2014/main" id="{03D9257F-B7C0-454A-B0B1-E9CC20CB2166}"/>
                </a:ext>
              </a:extLst>
            </p:cNvPr>
            <p:cNvSpPr>
              <a:spLocks noChangeArrowheads="1"/>
            </p:cNvSpPr>
            <p:nvPr/>
          </p:nvSpPr>
          <p:spPr bwMode="auto">
            <a:xfrm>
              <a:off x="2784" y="1680"/>
              <a:ext cx="816"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MMU</a:t>
              </a:r>
              <a:endParaRPr lang="zh-CN" altLang="zh-CN" sz="2400" b="1">
                <a:solidFill>
                  <a:schemeClr val="tx2"/>
                </a:solidFill>
                <a:latin typeface="Comic Sans MS" panose="030F0702030302020204" pitchFamily="66" charset="0"/>
                <a:ea typeface="楷体_GB2312" pitchFamily="49" charset="-122"/>
              </a:endParaRPr>
            </a:p>
          </p:txBody>
        </p:sp>
        <p:sp>
          <p:nvSpPr>
            <p:cNvPr id="552972" name="Rectangle 12">
              <a:extLst>
                <a:ext uri="{FF2B5EF4-FFF2-40B4-BE49-F238E27FC236}">
                  <a16:creationId xmlns:a16="http://schemas.microsoft.com/office/drawing/2014/main" id="{FBB9A852-DDDF-4D88-B0B0-6664B25B7D95}"/>
                </a:ext>
              </a:extLst>
            </p:cNvPr>
            <p:cNvSpPr>
              <a:spLocks noChangeArrowheads="1"/>
            </p:cNvSpPr>
            <p:nvPr/>
          </p:nvSpPr>
          <p:spPr bwMode="auto">
            <a:xfrm>
              <a:off x="2784" y="2352"/>
              <a:ext cx="816" cy="33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en-US" altLang="zh-CN" sz="2400" b="1">
                  <a:solidFill>
                    <a:schemeClr val="tx2"/>
                  </a:solidFill>
                  <a:latin typeface="Comic Sans MS" panose="030F0702030302020204" pitchFamily="66" charset="0"/>
                  <a:ea typeface="楷体_GB2312" pitchFamily="49" charset="-122"/>
                </a:rPr>
                <a:t>Cache</a:t>
              </a:r>
              <a:endParaRPr lang="zh-CN" altLang="zh-CN" sz="2400" b="1">
                <a:solidFill>
                  <a:schemeClr val="tx2"/>
                </a:solidFill>
                <a:latin typeface="Comic Sans MS" panose="030F0702030302020204" pitchFamily="66" charset="0"/>
                <a:ea typeface="楷体_GB2312" pitchFamily="49" charset="-122"/>
              </a:endParaRPr>
            </a:p>
          </p:txBody>
        </p:sp>
        <p:sp>
          <p:nvSpPr>
            <p:cNvPr id="552973" name="Rectangle 13">
              <a:extLst>
                <a:ext uri="{FF2B5EF4-FFF2-40B4-BE49-F238E27FC236}">
                  <a16:creationId xmlns:a16="http://schemas.microsoft.com/office/drawing/2014/main" id="{A5397EB3-78CE-4784-8843-BE3294D3B2BA}"/>
                </a:ext>
              </a:extLst>
            </p:cNvPr>
            <p:cNvSpPr>
              <a:spLocks noChangeArrowheads="1"/>
            </p:cNvSpPr>
            <p:nvPr/>
          </p:nvSpPr>
          <p:spPr bwMode="auto">
            <a:xfrm>
              <a:off x="4464" y="1680"/>
              <a:ext cx="816" cy="100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lnSpc>
                  <a:spcPct val="80000"/>
                </a:lnSpc>
                <a:spcBef>
                  <a:spcPct val="0"/>
                </a:spcBef>
                <a:buClrTx/>
                <a:buFontTx/>
                <a:buNone/>
              </a:pPr>
              <a:r>
                <a:rPr lang="zh-CN" altLang="en-US" sz="2400" b="1">
                  <a:solidFill>
                    <a:schemeClr val="tx2"/>
                  </a:solidFill>
                  <a:latin typeface="Comic Sans MS" panose="030F0702030302020204" pitchFamily="66" charset="0"/>
                  <a:ea typeface="楷体_GB2312" pitchFamily="49" charset="-122"/>
                </a:rPr>
                <a:t>主存</a:t>
              </a:r>
              <a:br>
                <a:rPr lang="zh-CN" altLang="en-US" sz="2400" b="1">
                  <a:solidFill>
                    <a:schemeClr val="tx2"/>
                  </a:solidFill>
                  <a:latin typeface="Comic Sans MS" panose="030F0702030302020204" pitchFamily="66" charset="0"/>
                  <a:ea typeface="楷体_GB2312" pitchFamily="49" charset="-122"/>
                </a:rPr>
              </a:br>
              <a:r>
                <a:rPr lang="zh-CN" altLang="en-US" sz="2400" b="1">
                  <a:solidFill>
                    <a:schemeClr val="tx2"/>
                  </a:solidFill>
                  <a:latin typeface="Comic Sans MS" panose="030F0702030302020204" pitchFamily="66" charset="0"/>
                  <a:ea typeface="楷体_GB2312" pitchFamily="49" charset="-122"/>
                </a:rPr>
                <a:t>储器</a:t>
              </a:r>
              <a:endParaRPr lang="zh-CN" altLang="zh-CN" sz="2400" b="1">
                <a:solidFill>
                  <a:schemeClr val="tx2"/>
                </a:solidFill>
                <a:latin typeface="Comic Sans MS" panose="030F0702030302020204" pitchFamily="66" charset="0"/>
                <a:ea typeface="楷体_GB2312" pitchFamily="49" charset="-122"/>
              </a:endParaRPr>
            </a:p>
          </p:txBody>
        </p:sp>
        <p:sp>
          <p:nvSpPr>
            <p:cNvPr id="552974" name="Rectangle 14">
              <a:extLst>
                <a:ext uri="{FF2B5EF4-FFF2-40B4-BE49-F238E27FC236}">
                  <a16:creationId xmlns:a16="http://schemas.microsoft.com/office/drawing/2014/main" id="{1B5E77C3-D517-4BAC-A82F-D86E8A1AFD9A}"/>
                </a:ext>
              </a:extLst>
            </p:cNvPr>
            <p:cNvSpPr>
              <a:spLocks noChangeArrowheads="1"/>
            </p:cNvSpPr>
            <p:nvPr/>
          </p:nvSpPr>
          <p:spPr bwMode="auto">
            <a:xfrm>
              <a:off x="1392" y="2592"/>
              <a:ext cx="13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数据或指令</a:t>
              </a:r>
              <a:endParaRPr lang="zh-CN" altLang="zh-CN" sz="2400" b="1">
                <a:solidFill>
                  <a:schemeClr val="tx2"/>
                </a:solidFill>
                <a:latin typeface="Comic Sans MS" panose="030F0702030302020204" pitchFamily="66" charset="0"/>
                <a:ea typeface="楷体_GB2312" pitchFamily="49" charset="-122"/>
              </a:endParaRPr>
            </a:p>
          </p:txBody>
        </p:sp>
        <p:sp>
          <p:nvSpPr>
            <p:cNvPr id="552975" name="Rectangle 15">
              <a:extLst>
                <a:ext uri="{FF2B5EF4-FFF2-40B4-BE49-F238E27FC236}">
                  <a16:creationId xmlns:a16="http://schemas.microsoft.com/office/drawing/2014/main" id="{99752E99-CF6B-4E0C-A803-B84325C34F02}"/>
                </a:ext>
              </a:extLst>
            </p:cNvPr>
            <p:cNvSpPr>
              <a:spLocks noChangeArrowheads="1"/>
            </p:cNvSpPr>
            <p:nvPr/>
          </p:nvSpPr>
          <p:spPr bwMode="auto">
            <a:xfrm>
              <a:off x="3744" y="1536"/>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物理</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地址</a:t>
              </a:r>
              <a:endParaRPr lang="zh-CN" altLang="zh-CN" sz="2400" b="1">
                <a:solidFill>
                  <a:schemeClr val="tx2"/>
                </a:solidFill>
                <a:latin typeface="Comic Sans MS" panose="030F0702030302020204" pitchFamily="66" charset="0"/>
                <a:ea typeface="楷体_GB2312" pitchFamily="49" charset="-122"/>
              </a:endParaRPr>
            </a:p>
          </p:txBody>
        </p:sp>
        <p:sp>
          <p:nvSpPr>
            <p:cNvPr id="552976" name="Line 16">
              <a:extLst>
                <a:ext uri="{FF2B5EF4-FFF2-40B4-BE49-F238E27FC236}">
                  <a16:creationId xmlns:a16="http://schemas.microsoft.com/office/drawing/2014/main" id="{E4C69863-7F2A-4CF8-ACF6-DEF49442FA21}"/>
                </a:ext>
              </a:extLst>
            </p:cNvPr>
            <p:cNvSpPr>
              <a:spLocks noChangeShapeType="1"/>
            </p:cNvSpPr>
            <p:nvPr/>
          </p:nvSpPr>
          <p:spPr bwMode="auto">
            <a:xfrm>
              <a:off x="2544" y="2448"/>
              <a:ext cx="240"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77" name="Line 17">
              <a:extLst>
                <a:ext uri="{FF2B5EF4-FFF2-40B4-BE49-F238E27FC236}">
                  <a16:creationId xmlns:a16="http://schemas.microsoft.com/office/drawing/2014/main" id="{69E772F0-AD36-411F-8073-725C2DF52447}"/>
                </a:ext>
              </a:extLst>
            </p:cNvPr>
            <p:cNvSpPr>
              <a:spLocks noChangeShapeType="1"/>
            </p:cNvSpPr>
            <p:nvPr/>
          </p:nvSpPr>
          <p:spPr bwMode="auto">
            <a:xfrm flipV="1">
              <a:off x="2544" y="1824"/>
              <a:ext cx="0" cy="624"/>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78" name="Line 18">
              <a:extLst>
                <a:ext uri="{FF2B5EF4-FFF2-40B4-BE49-F238E27FC236}">
                  <a16:creationId xmlns:a16="http://schemas.microsoft.com/office/drawing/2014/main" id="{3F78C6BF-9687-47D4-9BF9-DDA0D115599A}"/>
                </a:ext>
              </a:extLst>
            </p:cNvPr>
            <p:cNvSpPr>
              <a:spLocks noChangeShapeType="1"/>
            </p:cNvSpPr>
            <p:nvPr/>
          </p:nvSpPr>
          <p:spPr bwMode="auto">
            <a:xfrm flipH="1" flipV="1">
              <a:off x="1344" y="1920"/>
              <a:ext cx="1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79" name="Line 19">
              <a:extLst>
                <a:ext uri="{FF2B5EF4-FFF2-40B4-BE49-F238E27FC236}">
                  <a16:creationId xmlns:a16="http://schemas.microsoft.com/office/drawing/2014/main" id="{196BA1E7-3A04-41A7-B997-E9F9CCC45875}"/>
                </a:ext>
              </a:extLst>
            </p:cNvPr>
            <p:cNvSpPr>
              <a:spLocks noChangeShapeType="1"/>
            </p:cNvSpPr>
            <p:nvPr/>
          </p:nvSpPr>
          <p:spPr bwMode="auto">
            <a:xfrm>
              <a:off x="3600" y="1872"/>
              <a:ext cx="864" cy="0"/>
            </a:xfrm>
            <a:prstGeom prst="line">
              <a:avLst/>
            </a:prstGeom>
            <a:noFill/>
            <a:ln w="28575">
              <a:solidFill>
                <a:schemeClr val="tx2"/>
              </a:solidFill>
              <a:round/>
              <a:headEnd type="none" w="med"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80" name="Line 20">
              <a:extLst>
                <a:ext uri="{FF2B5EF4-FFF2-40B4-BE49-F238E27FC236}">
                  <a16:creationId xmlns:a16="http://schemas.microsoft.com/office/drawing/2014/main" id="{413C34ED-2ABF-44BF-92B9-754265907B99}"/>
                </a:ext>
              </a:extLst>
            </p:cNvPr>
            <p:cNvSpPr>
              <a:spLocks noChangeShapeType="1"/>
            </p:cNvSpPr>
            <p:nvPr/>
          </p:nvSpPr>
          <p:spPr bwMode="auto">
            <a:xfrm flipH="1" flipV="1">
              <a:off x="3600" y="2592"/>
              <a:ext cx="864" cy="0"/>
            </a:xfrm>
            <a:prstGeom prst="line">
              <a:avLst/>
            </a:prstGeom>
            <a:noFill/>
            <a:ln w="2857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81" name="Rectangle 21">
              <a:extLst>
                <a:ext uri="{FF2B5EF4-FFF2-40B4-BE49-F238E27FC236}">
                  <a16:creationId xmlns:a16="http://schemas.microsoft.com/office/drawing/2014/main" id="{7BEB5B85-2BD8-4E75-B4D0-905166A9A8E3}"/>
                </a:ext>
              </a:extLst>
            </p:cNvPr>
            <p:cNvSpPr>
              <a:spLocks noChangeArrowheads="1"/>
            </p:cNvSpPr>
            <p:nvPr/>
          </p:nvSpPr>
          <p:spPr bwMode="auto">
            <a:xfrm>
              <a:off x="3600" y="2256"/>
              <a:ext cx="86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p>
              <a:pPr>
                <a:spcBef>
                  <a:spcPct val="0"/>
                </a:spcBef>
                <a:buClrTx/>
                <a:buFontTx/>
                <a:buNone/>
              </a:pP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数据</a:t>
              </a:r>
              <a:b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br>
              <a:r>
                <a:rPr lang="zh-CN" altLang="en-US" sz="2400" b="1">
                  <a:solidFill>
                    <a:schemeClr val="tx2"/>
                  </a:solidFill>
                  <a:latin typeface="Comic Sans MS" panose="030F0702030302020204" pitchFamily="66" charset="0"/>
                  <a:ea typeface="楷体_GB2312" pitchFamily="49" charset="-122"/>
                  <a:sym typeface="Symbol" panose="05050102010706020507" pitchFamily="18" charset="2"/>
                </a:rPr>
                <a:t>或指令</a:t>
              </a:r>
              <a:endParaRPr lang="zh-CN" altLang="zh-CN" sz="2400" b="1">
                <a:solidFill>
                  <a:schemeClr val="tx2"/>
                </a:solidFill>
                <a:latin typeface="Comic Sans MS" panose="030F0702030302020204" pitchFamily="66" charset="0"/>
                <a:ea typeface="楷体_GB2312" pitchFamily="49" charset="-122"/>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7E31F29B-2E8A-4933-A4B9-FC79FDA30D2C}"/>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全</a:t>
            </a:r>
            <a:r>
              <a:rPr lang="en-US" altLang="zh-CN" b="1" dirty="0">
                <a:solidFill>
                  <a:srgbClr val="C00000"/>
                </a:solidFill>
                <a:latin typeface="微软雅黑" panose="020B0503020204020204" pitchFamily="34" charset="-122"/>
                <a:ea typeface="微软雅黑" panose="020B0503020204020204" pitchFamily="34" charset="-122"/>
              </a:rPr>
              <a:t>Cache</a:t>
            </a:r>
            <a:r>
              <a:rPr lang="zh-CN" altLang="en-US" b="1" dirty="0">
                <a:solidFill>
                  <a:srgbClr val="C00000"/>
                </a:solidFill>
                <a:latin typeface="微软雅黑" panose="020B0503020204020204" pitchFamily="34" charset="-122"/>
                <a:ea typeface="微软雅黑" panose="020B0503020204020204" pitchFamily="34" charset="-122"/>
              </a:rPr>
              <a:t>存储系统</a:t>
            </a:r>
          </a:p>
        </p:txBody>
      </p:sp>
      <p:sp>
        <p:nvSpPr>
          <p:cNvPr id="553989" name="Rectangle 5">
            <a:extLst>
              <a:ext uri="{FF2B5EF4-FFF2-40B4-BE49-F238E27FC236}">
                <a16:creationId xmlns:a16="http://schemas.microsoft.com/office/drawing/2014/main" id="{6A18330E-2979-4A01-8B87-98A2CCB34F46}"/>
              </a:ext>
            </a:extLst>
          </p:cNvPr>
          <p:cNvSpPr>
            <a:spLocks noGrp="1" noChangeArrowheads="1"/>
          </p:cNvSpPr>
          <p:nvPr>
            <p:ph type="body" idx="1"/>
          </p:nvPr>
        </p:nvSpPr>
        <p:spPr>
          <a:xfrm>
            <a:off x="2333625" y="2501901"/>
            <a:ext cx="7958138" cy="2798763"/>
          </a:xfrm>
        </p:spPr>
        <p:txBody>
          <a:bodyPr/>
          <a:lstStyle/>
          <a:p>
            <a:pPr marL="0" indent="0">
              <a:lnSpc>
                <a:spcPct val="160000"/>
              </a:lnSpc>
              <a:buNone/>
            </a:pPr>
            <a:r>
              <a:rPr lang="zh-CN" altLang="en-US"/>
              <a:t>        没有主存储器，只用</a:t>
            </a:r>
            <a:r>
              <a:rPr lang="en-US" altLang="zh-CN"/>
              <a:t>Cache</a:t>
            </a:r>
            <a:r>
              <a:rPr lang="zh-CN" altLang="en-US"/>
              <a:t>和磁盘构成“</a:t>
            </a:r>
            <a:r>
              <a:rPr lang="en-US" altLang="zh-CN"/>
              <a:t>Cache－</a:t>
            </a:r>
            <a:r>
              <a:rPr lang="zh-CN" altLang="en-US"/>
              <a:t>磁盘”存储系统。例如：多处理机中的全</a:t>
            </a:r>
            <a:r>
              <a:rPr lang="en-US" altLang="zh-CN"/>
              <a:t>Cache</a:t>
            </a:r>
            <a:r>
              <a:rPr lang="zh-CN" altLang="en-US"/>
              <a:t>存储系统。</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460" y="647986"/>
            <a:ext cx="1991040" cy="333425"/>
          </a:xfrm>
          <a:prstGeom prst="rect">
            <a:avLst/>
          </a:prstGeom>
        </p:spPr>
        <p:txBody>
          <a:bodyPr vert="horz" wrap="square" lIns="0" tIns="0" rIns="0" bIns="0" rtlCol="0" anchor="ctr">
            <a:spAutoFit/>
          </a:bodyPr>
          <a:lstStyle/>
          <a:p>
            <a:pPr marL="11625">
              <a:lnSpc>
                <a:spcPts val="2594"/>
              </a:lnSpc>
            </a:pPr>
            <a:r>
              <a:rPr sz="2800" b="1" dirty="0">
                <a:solidFill>
                  <a:srgbClr val="C00000"/>
                </a:solidFill>
                <a:latin typeface="黑体"/>
                <a:cs typeface="黑体"/>
              </a:rPr>
              <a:t>CACHE</a:t>
            </a:r>
            <a:r>
              <a:rPr sz="2197" b="1" dirty="0">
                <a:solidFill>
                  <a:srgbClr val="C00000"/>
                </a:solidFill>
                <a:latin typeface="黑体"/>
                <a:cs typeface="黑体"/>
              </a:rPr>
              <a:t>举例</a:t>
            </a:r>
          </a:p>
        </p:txBody>
      </p:sp>
      <p:sp>
        <p:nvSpPr>
          <p:cNvPr id="3" name="object 3"/>
          <p:cNvSpPr txBox="1"/>
          <p:nvPr/>
        </p:nvSpPr>
        <p:spPr>
          <a:xfrm>
            <a:off x="1587501" y="1393328"/>
            <a:ext cx="9613900" cy="4396075"/>
          </a:xfrm>
          <a:prstGeom prst="rect">
            <a:avLst/>
          </a:prstGeom>
        </p:spPr>
        <p:txBody>
          <a:bodyPr vert="horz" wrap="square" lIns="0" tIns="0" rIns="0" bIns="0" rtlCol="0">
            <a:spAutoFit/>
          </a:bodyPr>
          <a:lstStyle/>
          <a:p>
            <a:pPr marL="11625"/>
            <a:r>
              <a:rPr sz="2400" spc="5" dirty="0">
                <a:solidFill>
                  <a:srgbClr val="FF0000"/>
                </a:solidFill>
                <a:latin typeface="Wingdings"/>
                <a:cs typeface="Wingdings"/>
              </a:rPr>
              <a:t></a:t>
            </a:r>
            <a:r>
              <a:rPr sz="2400" b="1" spc="5" dirty="0">
                <a:latin typeface="Arial"/>
                <a:cs typeface="Arial"/>
              </a:rPr>
              <a:t>Pentium</a:t>
            </a:r>
            <a:r>
              <a:rPr sz="2400" b="1" spc="5" dirty="0">
                <a:latin typeface="宋体"/>
                <a:cs typeface="宋体"/>
              </a:rPr>
              <a:t>的</a:t>
            </a:r>
            <a:r>
              <a:rPr sz="2400" b="1" spc="5" dirty="0">
                <a:latin typeface="Arial"/>
                <a:cs typeface="Arial"/>
              </a:rPr>
              <a:t>Cache</a:t>
            </a:r>
            <a:endParaRPr sz="2400" dirty="0">
              <a:latin typeface="Arial"/>
              <a:cs typeface="Arial"/>
            </a:endParaRPr>
          </a:p>
          <a:p>
            <a:pPr marL="446378">
              <a:spcBef>
                <a:spcPts val="1592"/>
              </a:spcBef>
            </a:pPr>
            <a:r>
              <a:rPr sz="2000" dirty="0">
                <a:solidFill>
                  <a:srgbClr val="001ADC"/>
                </a:solidFill>
                <a:latin typeface="Wingdings"/>
                <a:cs typeface="Wingdings"/>
              </a:rPr>
              <a:t></a:t>
            </a:r>
            <a:r>
              <a:rPr sz="2000" b="1" dirty="0">
                <a:latin typeface="宋体"/>
                <a:cs typeface="宋体"/>
              </a:rPr>
              <a:t>采用两级</a:t>
            </a:r>
            <a:r>
              <a:rPr sz="2000" b="1" dirty="0">
                <a:latin typeface="Times New Roman"/>
                <a:cs typeface="Times New Roman"/>
              </a:rPr>
              <a:t>Cache</a:t>
            </a:r>
            <a:r>
              <a:rPr sz="2000" b="1" dirty="0">
                <a:latin typeface="宋体"/>
                <a:cs typeface="宋体"/>
              </a:rPr>
              <a:t>结构。</a:t>
            </a:r>
            <a:endParaRPr sz="2000" dirty="0">
              <a:latin typeface="宋体"/>
              <a:cs typeface="宋体"/>
            </a:endParaRPr>
          </a:p>
          <a:p>
            <a:pPr marL="446378">
              <a:spcBef>
                <a:spcPts val="1538"/>
              </a:spcBef>
            </a:pPr>
            <a:r>
              <a:rPr sz="2000" dirty="0">
                <a:solidFill>
                  <a:srgbClr val="001ADC"/>
                </a:solidFill>
                <a:latin typeface="Wingdings"/>
                <a:cs typeface="Wingdings"/>
              </a:rPr>
              <a:t></a:t>
            </a:r>
            <a:r>
              <a:rPr sz="2000" b="1" dirty="0">
                <a:latin typeface="Times New Roman"/>
                <a:cs typeface="Times New Roman"/>
              </a:rPr>
              <a:t>CPU</a:t>
            </a:r>
            <a:r>
              <a:rPr sz="2000" b="1" dirty="0">
                <a:latin typeface="宋体"/>
                <a:cs typeface="宋体"/>
              </a:rPr>
              <a:t>内部</a:t>
            </a:r>
            <a:r>
              <a:rPr sz="2000" b="1" dirty="0">
                <a:latin typeface="Times New Roman"/>
                <a:cs typeface="Times New Roman"/>
              </a:rPr>
              <a:t>Cache</a:t>
            </a:r>
            <a:r>
              <a:rPr sz="2000" b="1" dirty="0">
                <a:latin typeface="宋体"/>
                <a:cs typeface="宋体"/>
              </a:rPr>
              <a:t>（</a:t>
            </a:r>
            <a:r>
              <a:rPr sz="2000" b="1" dirty="0">
                <a:latin typeface="Times New Roman"/>
                <a:cs typeface="Times New Roman"/>
              </a:rPr>
              <a:t>Level 1</a:t>
            </a:r>
            <a:r>
              <a:rPr sz="2000" b="1" spc="-78" dirty="0">
                <a:latin typeface="Times New Roman"/>
                <a:cs typeface="Times New Roman"/>
              </a:rPr>
              <a:t> </a:t>
            </a:r>
            <a:r>
              <a:rPr sz="2000" b="1" dirty="0">
                <a:latin typeface="Times New Roman"/>
                <a:cs typeface="Times New Roman"/>
              </a:rPr>
              <a:t>Cache</a:t>
            </a:r>
            <a:r>
              <a:rPr sz="2000" b="1" dirty="0">
                <a:latin typeface="宋体"/>
                <a:cs typeface="宋体"/>
              </a:rPr>
              <a:t>）包括</a:t>
            </a:r>
            <a:r>
              <a:rPr sz="2000" b="1" dirty="0">
                <a:latin typeface="Times New Roman"/>
                <a:cs typeface="Times New Roman"/>
              </a:rPr>
              <a:t>8K</a:t>
            </a:r>
            <a:r>
              <a:rPr sz="2000" b="1" dirty="0">
                <a:latin typeface="宋体"/>
                <a:cs typeface="宋体"/>
              </a:rPr>
              <a:t>指令</a:t>
            </a:r>
            <a:r>
              <a:rPr sz="2000" b="1" dirty="0">
                <a:latin typeface="Times New Roman"/>
                <a:cs typeface="Times New Roman"/>
              </a:rPr>
              <a:t>Cache</a:t>
            </a:r>
            <a:r>
              <a:rPr sz="2000" b="1" dirty="0">
                <a:latin typeface="宋体"/>
                <a:cs typeface="宋体"/>
              </a:rPr>
              <a:t>和</a:t>
            </a:r>
            <a:r>
              <a:rPr sz="2000" b="1" dirty="0">
                <a:latin typeface="Times New Roman"/>
                <a:cs typeface="Times New Roman"/>
              </a:rPr>
              <a:t>8K</a:t>
            </a:r>
            <a:r>
              <a:rPr sz="2000" b="1" dirty="0">
                <a:latin typeface="宋体"/>
                <a:cs typeface="宋体"/>
              </a:rPr>
              <a:t>数据</a:t>
            </a:r>
            <a:endParaRPr sz="2000" dirty="0">
              <a:latin typeface="宋体"/>
              <a:cs typeface="宋体"/>
            </a:endParaRPr>
          </a:p>
          <a:p>
            <a:pPr marL="623649" marR="29061">
              <a:lnSpc>
                <a:spcPct val="114999"/>
              </a:lnSpc>
            </a:pPr>
            <a:r>
              <a:rPr sz="2000" b="1" dirty="0">
                <a:latin typeface="Times New Roman"/>
                <a:cs typeface="Times New Roman"/>
              </a:rPr>
              <a:t>C</a:t>
            </a:r>
            <a:r>
              <a:rPr sz="2000" b="1" spc="9" dirty="0">
                <a:latin typeface="Times New Roman"/>
                <a:cs typeface="Times New Roman"/>
              </a:rPr>
              <a:t>a</a:t>
            </a:r>
            <a:r>
              <a:rPr sz="2000" b="1" dirty="0">
                <a:latin typeface="Times New Roman"/>
                <a:cs typeface="Times New Roman"/>
              </a:rPr>
              <a:t>ch</a:t>
            </a:r>
            <a:r>
              <a:rPr sz="2000" b="1" spc="-5" dirty="0">
                <a:latin typeface="Times New Roman"/>
                <a:cs typeface="Times New Roman"/>
              </a:rPr>
              <a:t>e</a:t>
            </a:r>
            <a:r>
              <a:rPr sz="2000" b="1" dirty="0">
                <a:latin typeface="宋体"/>
                <a:cs typeface="宋体"/>
              </a:rPr>
              <a:t>，</a:t>
            </a:r>
            <a:r>
              <a:rPr sz="2000" b="1" dirty="0">
                <a:latin typeface="Times New Roman"/>
                <a:cs typeface="Times New Roman"/>
              </a:rPr>
              <a:t>3</a:t>
            </a:r>
            <a:r>
              <a:rPr sz="2000" b="1" spc="9" dirty="0">
                <a:latin typeface="Times New Roman"/>
                <a:cs typeface="Times New Roman"/>
              </a:rPr>
              <a:t>2</a:t>
            </a:r>
            <a:r>
              <a:rPr sz="2000" b="1" dirty="0">
                <a:latin typeface="Times New Roman"/>
                <a:cs typeface="Times New Roman"/>
              </a:rPr>
              <a:t>Byt</a:t>
            </a:r>
            <a:r>
              <a:rPr sz="2000" b="1" spc="-9" dirty="0">
                <a:latin typeface="Times New Roman"/>
                <a:cs typeface="Times New Roman"/>
              </a:rPr>
              <a:t>e</a:t>
            </a:r>
            <a:r>
              <a:rPr sz="2000" b="1" dirty="0">
                <a:latin typeface="Times New Roman"/>
                <a:cs typeface="Times New Roman"/>
              </a:rPr>
              <a:t>s/</a:t>
            </a:r>
            <a:r>
              <a:rPr sz="2000" b="1" spc="-9" dirty="0">
                <a:latin typeface="Times New Roman"/>
                <a:cs typeface="Times New Roman"/>
              </a:rPr>
              <a:t>L</a:t>
            </a:r>
            <a:r>
              <a:rPr sz="2000" b="1" dirty="0">
                <a:latin typeface="Times New Roman"/>
                <a:cs typeface="Times New Roman"/>
              </a:rPr>
              <a:t>in</a:t>
            </a:r>
            <a:r>
              <a:rPr sz="2000" b="1" spc="-5" dirty="0">
                <a:latin typeface="Times New Roman"/>
                <a:cs typeface="Times New Roman"/>
              </a:rPr>
              <a:t>e</a:t>
            </a:r>
            <a:r>
              <a:rPr sz="2000" b="1" spc="-5" dirty="0">
                <a:latin typeface="宋体"/>
                <a:cs typeface="宋体"/>
              </a:rPr>
              <a:t>，</a:t>
            </a:r>
            <a:r>
              <a:rPr sz="2000" b="1" dirty="0">
                <a:latin typeface="宋体"/>
                <a:cs typeface="宋体"/>
              </a:rPr>
              <a:t>采用</a:t>
            </a:r>
            <a:r>
              <a:rPr sz="2000" b="1" spc="-5" dirty="0">
                <a:solidFill>
                  <a:srgbClr val="FF0000"/>
                </a:solidFill>
                <a:latin typeface="宋体"/>
                <a:cs typeface="宋体"/>
              </a:rPr>
              <a:t>2</a:t>
            </a:r>
            <a:r>
              <a:rPr sz="2000" b="1" dirty="0">
                <a:solidFill>
                  <a:srgbClr val="FF0000"/>
                </a:solidFill>
                <a:latin typeface="宋体"/>
                <a:cs typeface="宋体"/>
              </a:rPr>
              <a:t>路</a:t>
            </a:r>
            <a:r>
              <a:rPr sz="2000" b="1" spc="-5" dirty="0">
                <a:solidFill>
                  <a:srgbClr val="FF0000"/>
                </a:solidFill>
                <a:latin typeface="宋体"/>
                <a:cs typeface="宋体"/>
              </a:rPr>
              <a:t>组</a:t>
            </a:r>
            <a:r>
              <a:rPr sz="2000" b="1" dirty="0">
                <a:solidFill>
                  <a:srgbClr val="FF0000"/>
                </a:solidFill>
                <a:latin typeface="宋体"/>
                <a:cs typeface="宋体"/>
              </a:rPr>
              <a:t>相</a:t>
            </a:r>
            <a:r>
              <a:rPr sz="2000" b="1" spc="5" dirty="0">
                <a:solidFill>
                  <a:srgbClr val="FF0000"/>
                </a:solidFill>
                <a:latin typeface="宋体"/>
                <a:cs typeface="宋体"/>
              </a:rPr>
              <a:t>联</a:t>
            </a:r>
            <a:r>
              <a:rPr sz="2000" b="1" dirty="0">
                <a:latin typeface="宋体"/>
                <a:cs typeface="宋体"/>
              </a:rPr>
              <a:t>结</a:t>
            </a:r>
            <a:r>
              <a:rPr sz="2000" b="1" spc="-5" dirty="0">
                <a:latin typeface="宋体"/>
                <a:cs typeface="宋体"/>
              </a:rPr>
              <a:t>构</a:t>
            </a:r>
            <a:r>
              <a:rPr sz="2000" b="1" dirty="0">
                <a:latin typeface="宋体"/>
                <a:cs typeface="宋体"/>
              </a:rPr>
              <a:t>和</a:t>
            </a:r>
            <a:r>
              <a:rPr sz="2000" b="1" dirty="0">
                <a:latin typeface="Times New Roman"/>
                <a:cs typeface="Times New Roman"/>
              </a:rPr>
              <a:t>LR</a:t>
            </a:r>
            <a:r>
              <a:rPr sz="2000" b="1" spc="5" dirty="0">
                <a:latin typeface="Times New Roman"/>
                <a:cs typeface="Times New Roman"/>
              </a:rPr>
              <a:t>U</a:t>
            </a:r>
            <a:r>
              <a:rPr sz="2000" b="1" dirty="0">
                <a:latin typeface="宋体"/>
                <a:cs typeface="宋体"/>
              </a:rPr>
              <a:t>替换</a:t>
            </a:r>
            <a:r>
              <a:rPr sz="2000" b="1" spc="-5" dirty="0">
                <a:latin typeface="宋体"/>
                <a:cs typeface="宋体"/>
              </a:rPr>
              <a:t>策</a:t>
            </a:r>
            <a:r>
              <a:rPr sz="2000" b="1" dirty="0">
                <a:latin typeface="宋体"/>
                <a:cs typeface="宋体"/>
              </a:rPr>
              <a:t>略</a:t>
            </a:r>
            <a:r>
              <a:rPr sz="2000" b="1" spc="-5" dirty="0">
                <a:latin typeface="宋体"/>
                <a:cs typeface="宋体"/>
              </a:rPr>
              <a:t>，</a:t>
            </a:r>
            <a:r>
              <a:rPr sz="2000" b="1" dirty="0">
                <a:latin typeface="宋体"/>
                <a:cs typeface="宋体"/>
              </a:rPr>
              <a:t>数据</a:t>
            </a:r>
            <a:r>
              <a:rPr sz="2000" b="1" dirty="0">
                <a:latin typeface="Times New Roman"/>
                <a:cs typeface="Times New Roman"/>
              </a:rPr>
              <a:t>C</a:t>
            </a:r>
            <a:r>
              <a:rPr sz="2000" b="1" spc="9" dirty="0">
                <a:latin typeface="Times New Roman"/>
                <a:cs typeface="Times New Roman"/>
              </a:rPr>
              <a:t>a</a:t>
            </a:r>
            <a:r>
              <a:rPr sz="2000" b="1" dirty="0">
                <a:latin typeface="Times New Roman"/>
                <a:cs typeface="Times New Roman"/>
              </a:rPr>
              <a:t>che</a:t>
            </a:r>
            <a:r>
              <a:rPr sz="2000" b="1" dirty="0">
                <a:latin typeface="宋体"/>
                <a:cs typeface="宋体"/>
              </a:rPr>
              <a:t>采用</a:t>
            </a:r>
            <a:r>
              <a:rPr sz="2000" b="1" dirty="0">
                <a:latin typeface="Times New Roman"/>
                <a:cs typeface="Times New Roman"/>
              </a:rPr>
              <a:t>Wr</a:t>
            </a:r>
            <a:r>
              <a:rPr sz="2000" b="1" spc="-9" dirty="0">
                <a:latin typeface="Times New Roman"/>
                <a:cs typeface="Times New Roman"/>
              </a:rPr>
              <a:t>it</a:t>
            </a:r>
            <a:r>
              <a:rPr sz="2000" b="1" dirty="0">
                <a:latin typeface="Times New Roman"/>
                <a:cs typeface="Times New Roman"/>
              </a:rPr>
              <a:t>e</a:t>
            </a:r>
            <a:r>
              <a:rPr sz="2000" b="1" spc="-33" dirty="0">
                <a:latin typeface="Times New Roman"/>
                <a:cs typeface="Times New Roman"/>
              </a:rPr>
              <a:t> </a:t>
            </a:r>
            <a:r>
              <a:rPr sz="2000" b="1" dirty="0">
                <a:latin typeface="Times New Roman"/>
                <a:cs typeface="Times New Roman"/>
              </a:rPr>
              <a:t>Back</a:t>
            </a:r>
            <a:r>
              <a:rPr sz="2000" b="1" dirty="0">
                <a:latin typeface="宋体"/>
                <a:cs typeface="宋体"/>
              </a:rPr>
              <a:t>写策略（可以动态配</a:t>
            </a:r>
            <a:r>
              <a:rPr sz="2000" b="1" spc="-5" dirty="0">
                <a:latin typeface="宋体"/>
                <a:cs typeface="宋体"/>
              </a:rPr>
              <a:t>置</a:t>
            </a:r>
            <a:r>
              <a:rPr sz="2000" b="1" spc="5" dirty="0">
                <a:latin typeface="宋体"/>
                <a:cs typeface="宋体"/>
              </a:rPr>
              <a:t>为</a:t>
            </a:r>
            <a:r>
              <a:rPr sz="2000" b="1" dirty="0">
                <a:latin typeface="Times New Roman"/>
                <a:cs typeface="Times New Roman"/>
              </a:rPr>
              <a:t>Wr</a:t>
            </a:r>
            <a:r>
              <a:rPr sz="2000" b="1" spc="-9" dirty="0">
                <a:latin typeface="Times New Roman"/>
                <a:cs typeface="Times New Roman"/>
              </a:rPr>
              <a:t>it</a:t>
            </a:r>
            <a:r>
              <a:rPr sz="2000" b="1" dirty="0">
                <a:latin typeface="Times New Roman"/>
                <a:cs typeface="Times New Roman"/>
              </a:rPr>
              <a:t>e- throug</a:t>
            </a:r>
            <a:r>
              <a:rPr sz="2000" b="1" spc="9" dirty="0">
                <a:latin typeface="Times New Roman"/>
                <a:cs typeface="Times New Roman"/>
              </a:rPr>
              <a:t>h</a:t>
            </a:r>
            <a:r>
              <a:rPr sz="2000" b="1" dirty="0">
                <a:latin typeface="宋体"/>
                <a:cs typeface="宋体"/>
              </a:rPr>
              <a:t>）；</a:t>
            </a:r>
            <a:endParaRPr sz="2000" dirty="0">
              <a:latin typeface="宋体"/>
              <a:cs typeface="宋体"/>
            </a:endParaRPr>
          </a:p>
          <a:p>
            <a:pPr marL="446378">
              <a:spcBef>
                <a:spcPts val="1538"/>
              </a:spcBef>
            </a:pPr>
            <a:r>
              <a:rPr sz="2000" dirty="0">
                <a:solidFill>
                  <a:srgbClr val="001ADC"/>
                </a:solidFill>
                <a:latin typeface="Wingdings"/>
                <a:cs typeface="Wingdings"/>
              </a:rPr>
              <a:t></a:t>
            </a:r>
            <a:r>
              <a:rPr sz="2000" b="1" dirty="0">
                <a:latin typeface="宋体"/>
                <a:cs typeface="宋体"/>
              </a:rPr>
              <a:t>外部</a:t>
            </a:r>
            <a:r>
              <a:rPr sz="2000" b="1" dirty="0">
                <a:latin typeface="Times New Roman"/>
                <a:cs typeface="Times New Roman"/>
              </a:rPr>
              <a:t>Cache (Level 2</a:t>
            </a:r>
            <a:r>
              <a:rPr sz="2000" b="1" spc="-82" dirty="0">
                <a:latin typeface="Times New Roman"/>
                <a:cs typeface="Times New Roman"/>
              </a:rPr>
              <a:t> </a:t>
            </a:r>
            <a:r>
              <a:rPr sz="2000" b="1" dirty="0">
                <a:latin typeface="Times New Roman"/>
                <a:cs typeface="Times New Roman"/>
              </a:rPr>
              <a:t>Cache)256KB</a:t>
            </a:r>
            <a:r>
              <a:rPr sz="2000" b="1" dirty="0">
                <a:latin typeface="宋体"/>
                <a:cs typeface="宋体"/>
              </a:rPr>
              <a:t>或</a:t>
            </a:r>
            <a:r>
              <a:rPr sz="2000" b="1" dirty="0">
                <a:latin typeface="Times New Roman"/>
                <a:cs typeface="Times New Roman"/>
              </a:rPr>
              <a:t>512KB</a:t>
            </a:r>
            <a:r>
              <a:rPr sz="2000" b="1" dirty="0">
                <a:latin typeface="宋体"/>
                <a:cs typeface="宋体"/>
              </a:rPr>
              <a:t>，</a:t>
            </a:r>
            <a:r>
              <a:rPr sz="2000" b="1" dirty="0">
                <a:latin typeface="Times New Roman"/>
                <a:cs typeface="Times New Roman"/>
              </a:rPr>
              <a:t>32Bytes/Line,</a:t>
            </a:r>
            <a:endParaRPr sz="2000" dirty="0">
              <a:latin typeface="Times New Roman"/>
              <a:cs typeface="Times New Roman"/>
            </a:endParaRPr>
          </a:p>
          <a:p>
            <a:pPr marL="623649">
              <a:spcBef>
                <a:spcPts val="329"/>
              </a:spcBef>
            </a:pPr>
            <a:r>
              <a:rPr sz="2000" b="1" dirty="0">
                <a:latin typeface="Times New Roman"/>
                <a:cs typeface="Times New Roman"/>
              </a:rPr>
              <a:t>64Bytes/Line,128Bytes/Line</a:t>
            </a:r>
            <a:r>
              <a:rPr sz="2000" b="1" dirty="0">
                <a:latin typeface="宋体"/>
                <a:cs typeface="宋体"/>
              </a:rPr>
              <a:t>，采用</a:t>
            </a:r>
            <a:r>
              <a:rPr sz="2000" b="1" dirty="0">
                <a:solidFill>
                  <a:srgbClr val="FF0000"/>
                </a:solidFill>
                <a:latin typeface="宋体"/>
                <a:cs typeface="宋体"/>
              </a:rPr>
              <a:t>2路组相联</a:t>
            </a:r>
            <a:r>
              <a:rPr sz="2000" b="1" dirty="0">
                <a:latin typeface="宋体"/>
                <a:cs typeface="宋体"/>
              </a:rPr>
              <a:t>结构。</a:t>
            </a:r>
            <a:endParaRPr sz="2000" dirty="0">
              <a:latin typeface="宋体"/>
              <a:cs typeface="宋体"/>
            </a:endParaRPr>
          </a:p>
          <a:p>
            <a:pPr marL="11625">
              <a:spcBef>
                <a:spcPts val="1784"/>
              </a:spcBef>
            </a:pPr>
            <a:r>
              <a:rPr sz="2400" spc="9" dirty="0">
                <a:solidFill>
                  <a:srgbClr val="FF0000"/>
                </a:solidFill>
                <a:latin typeface="Wingdings"/>
                <a:cs typeface="Wingdings"/>
              </a:rPr>
              <a:t></a:t>
            </a:r>
            <a:r>
              <a:rPr sz="2400" b="1" spc="9" dirty="0">
                <a:latin typeface="Times New Roman"/>
                <a:cs typeface="Times New Roman"/>
              </a:rPr>
              <a:t>PowerPC</a:t>
            </a:r>
            <a:r>
              <a:rPr sz="2400" b="1" spc="-87" dirty="0">
                <a:latin typeface="Times New Roman"/>
                <a:cs typeface="Times New Roman"/>
              </a:rPr>
              <a:t> </a:t>
            </a:r>
            <a:r>
              <a:rPr sz="2400" b="1" dirty="0">
                <a:latin typeface="Times New Roman"/>
                <a:cs typeface="Times New Roman"/>
              </a:rPr>
              <a:t>620</a:t>
            </a:r>
            <a:r>
              <a:rPr sz="2400" b="1" dirty="0">
                <a:latin typeface="宋体"/>
                <a:cs typeface="宋体"/>
              </a:rPr>
              <a:t>的</a:t>
            </a:r>
            <a:r>
              <a:rPr sz="2400" b="1" dirty="0">
                <a:latin typeface="Times New Roman"/>
                <a:cs typeface="Times New Roman"/>
              </a:rPr>
              <a:t>Cache</a:t>
            </a:r>
            <a:endParaRPr sz="2400" dirty="0">
              <a:latin typeface="Times New Roman"/>
              <a:cs typeface="Times New Roman"/>
            </a:endParaRPr>
          </a:p>
          <a:p>
            <a:pPr marL="446378">
              <a:spcBef>
                <a:spcPts val="1597"/>
              </a:spcBef>
            </a:pPr>
            <a:r>
              <a:rPr sz="2000" dirty="0">
                <a:solidFill>
                  <a:srgbClr val="001ADC"/>
                </a:solidFill>
                <a:latin typeface="Wingdings"/>
                <a:cs typeface="Wingdings"/>
              </a:rPr>
              <a:t></a:t>
            </a:r>
            <a:r>
              <a:rPr sz="2000" b="1" dirty="0">
                <a:latin typeface="宋体"/>
                <a:cs typeface="宋体"/>
              </a:rPr>
              <a:t>采用两级</a:t>
            </a:r>
            <a:r>
              <a:rPr sz="2000" b="1" dirty="0">
                <a:latin typeface="Times New Roman"/>
                <a:cs typeface="Times New Roman"/>
              </a:rPr>
              <a:t>Cache</a:t>
            </a:r>
            <a:r>
              <a:rPr sz="2000" b="1" dirty="0">
                <a:latin typeface="宋体"/>
                <a:cs typeface="宋体"/>
              </a:rPr>
              <a:t>结构。</a:t>
            </a:r>
            <a:r>
              <a:rPr sz="2000" b="1" dirty="0">
                <a:latin typeface="Times New Roman"/>
                <a:cs typeface="Times New Roman"/>
              </a:rPr>
              <a:t>CPU</a:t>
            </a:r>
            <a:r>
              <a:rPr sz="2000" b="1" dirty="0">
                <a:latin typeface="宋体"/>
                <a:cs typeface="宋体"/>
              </a:rPr>
              <a:t>内部</a:t>
            </a:r>
            <a:r>
              <a:rPr sz="2000" b="1" dirty="0">
                <a:latin typeface="Times New Roman"/>
                <a:cs typeface="Times New Roman"/>
              </a:rPr>
              <a:t>Cache</a:t>
            </a:r>
            <a:r>
              <a:rPr sz="2000" b="1" dirty="0">
                <a:latin typeface="宋体"/>
                <a:cs typeface="宋体"/>
              </a:rPr>
              <a:t>（</a:t>
            </a:r>
            <a:r>
              <a:rPr sz="2000" b="1" dirty="0">
                <a:latin typeface="Times New Roman"/>
                <a:cs typeface="Times New Roman"/>
              </a:rPr>
              <a:t>Level 1</a:t>
            </a:r>
            <a:r>
              <a:rPr sz="2000" b="1" spc="-23" dirty="0">
                <a:latin typeface="Times New Roman"/>
                <a:cs typeface="Times New Roman"/>
              </a:rPr>
              <a:t> </a:t>
            </a:r>
            <a:r>
              <a:rPr sz="2000" b="1" dirty="0">
                <a:latin typeface="Times New Roman"/>
                <a:cs typeface="Times New Roman"/>
              </a:rPr>
              <a:t>Cache</a:t>
            </a:r>
            <a:r>
              <a:rPr sz="2000" b="1" dirty="0">
                <a:latin typeface="宋体"/>
                <a:cs typeface="宋体"/>
              </a:rPr>
              <a:t>）包括</a:t>
            </a:r>
            <a:endParaRPr sz="2000" dirty="0">
              <a:latin typeface="宋体"/>
              <a:cs typeface="宋体"/>
            </a:endParaRPr>
          </a:p>
          <a:p>
            <a:pPr marL="623649">
              <a:spcBef>
                <a:spcPts val="328"/>
              </a:spcBef>
            </a:pPr>
            <a:r>
              <a:rPr sz="2000" b="1" dirty="0">
                <a:latin typeface="Times New Roman"/>
                <a:cs typeface="Times New Roman"/>
              </a:rPr>
              <a:t>32K</a:t>
            </a:r>
            <a:r>
              <a:rPr sz="2000" b="1" dirty="0">
                <a:latin typeface="宋体"/>
                <a:cs typeface="宋体"/>
              </a:rPr>
              <a:t>指令</a:t>
            </a:r>
            <a:r>
              <a:rPr sz="2000" b="1" dirty="0">
                <a:latin typeface="Times New Roman"/>
                <a:cs typeface="Times New Roman"/>
              </a:rPr>
              <a:t>Cache</a:t>
            </a:r>
            <a:r>
              <a:rPr sz="2000" b="1" dirty="0">
                <a:latin typeface="宋体"/>
                <a:cs typeface="宋体"/>
              </a:rPr>
              <a:t>和</a:t>
            </a:r>
            <a:r>
              <a:rPr sz="2000" b="1" dirty="0">
                <a:latin typeface="Times New Roman"/>
                <a:cs typeface="Times New Roman"/>
              </a:rPr>
              <a:t>32K</a:t>
            </a:r>
            <a:r>
              <a:rPr sz="2000" b="1" dirty="0">
                <a:latin typeface="宋体"/>
                <a:cs typeface="宋体"/>
              </a:rPr>
              <a:t>数据</a:t>
            </a:r>
            <a:r>
              <a:rPr sz="2000" b="1" dirty="0">
                <a:latin typeface="Times New Roman"/>
                <a:cs typeface="Times New Roman"/>
              </a:rPr>
              <a:t>Cache</a:t>
            </a:r>
            <a:r>
              <a:rPr sz="2000" b="1" dirty="0">
                <a:latin typeface="宋体"/>
                <a:cs typeface="宋体"/>
              </a:rPr>
              <a:t>，采用</a:t>
            </a:r>
            <a:r>
              <a:rPr sz="2000" b="1" dirty="0">
                <a:solidFill>
                  <a:srgbClr val="FF0000"/>
                </a:solidFill>
                <a:latin typeface="宋体"/>
                <a:cs typeface="宋体"/>
              </a:rPr>
              <a:t>8路组相联</a:t>
            </a:r>
            <a:r>
              <a:rPr sz="2000" b="1" dirty="0">
                <a:latin typeface="宋体"/>
                <a:cs typeface="宋体"/>
              </a:rPr>
              <a:t>结构。</a:t>
            </a:r>
            <a:endParaRPr sz="2000" dirty="0">
              <a:latin typeface="宋体"/>
              <a:cs typeface="宋体"/>
            </a:endParaRPr>
          </a:p>
        </p:txBody>
      </p:sp>
    </p:spTree>
    <p:extLst>
      <p:ext uri="{BB962C8B-B14F-4D97-AF65-F5344CB8AC3E}">
        <p14:creationId xmlns:p14="http://schemas.microsoft.com/office/powerpoint/2010/main" val="1712384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8631" y="624765"/>
            <a:ext cx="7654738" cy="464255"/>
          </a:xfrm>
        </p:spPr>
        <p:txBody>
          <a:bodyPr>
            <a:normAutofit fontScale="90000"/>
          </a:bodyPr>
          <a:lstStyle/>
          <a:p>
            <a:r>
              <a:rPr lang="zh-CN" altLang="en-US" dirty="0"/>
              <a:t>例子</a:t>
            </a:r>
          </a:p>
        </p:txBody>
      </p:sp>
      <p:sp>
        <p:nvSpPr>
          <p:cNvPr id="3" name="内容占位符 2"/>
          <p:cNvSpPr>
            <a:spLocks noGrp="1"/>
          </p:cNvSpPr>
          <p:nvPr>
            <p:ph idx="1"/>
          </p:nvPr>
        </p:nvSpPr>
        <p:spPr>
          <a:xfrm>
            <a:off x="1481230" y="1583806"/>
            <a:ext cx="8615269" cy="2932930"/>
          </a:xfrm>
        </p:spPr>
        <p:txBody>
          <a:bodyPr>
            <a:normAutofit fontScale="92500" lnSpcReduction="20000"/>
          </a:bodyPr>
          <a:lstStyle/>
          <a:p>
            <a:r>
              <a:rPr lang="en-US" altLang="zh-CN" dirty="0">
                <a:latin typeface="Calibri" panose="020F0502020204030204" pitchFamily="34" charset="0"/>
                <a:cs typeface="Calibri" panose="020F0502020204030204" pitchFamily="34" charset="0"/>
              </a:rPr>
              <a:t>Let’s say you have a byte-addressed computer with a total memory of 1MiB. It features a 16KiB CPU cache with 1KiB blocks.</a:t>
            </a:r>
          </a:p>
          <a:p>
            <a:r>
              <a:rPr lang="en-US" altLang="zh-CN" dirty="0">
                <a:latin typeface="Calibri" panose="020F0502020204030204" pitchFamily="34" charset="0"/>
                <a:cs typeface="Calibri" panose="020F0502020204030204" pitchFamily="34" charset="0"/>
              </a:rPr>
              <a:t>1. How many bits make up a memory address on this computer? 2. What is the T:I:O breakdown? </a:t>
            </a:r>
          </a:p>
          <a:p>
            <a:r>
              <a:rPr lang="en-US" altLang="zh-CN" dirty="0">
                <a:latin typeface="Calibri" panose="020F0502020204030204" pitchFamily="34" charset="0"/>
                <a:cs typeface="Calibri" panose="020F0502020204030204" pitchFamily="34" charset="0"/>
              </a:rPr>
              <a:t>tag bits: </a:t>
            </a:r>
            <a:r>
              <a:rPr lang="en-US" altLang="zh-CN" b="1"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index bits: </a:t>
            </a:r>
            <a:r>
              <a:rPr lang="en-US" altLang="zh-CN" b="1"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offset bits: </a:t>
            </a:r>
          </a:p>
          <a:p>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主存地址</a:t>
            </a:r>
            <a:r>
              <a:rPr lang="en-US" altLang="zh-CN" dirty="0">
                <a:latin typeface="Calibri" panose="020F0502020204030204" pitchFamily="34" charset="0"/>
                <a:cs typeface="Calibri" panose="020F0502020204030204" pitchFamily="34" charset="0"/>
              </a:rPr>
              <a:t>0xA6050</a:t>
            </a:r>
            <a:r>
              <a:rPr lang="zh-CN" altLang="en-US" dirty="0">
                <a:latin typeface="Calibri" panose="020F0502020204030204" pitchFamily="34" charset="0"/>
                <a:cs typeface="Calibri" panose="020F0502020204030204" pitchFamily="34" charset="0"/>
              </a:rPr>
              <a:t>的</a:t>
            </a:r>
            <a:r>
              <a:rPr lang="en-US" altLang="zh-CN" dirty="0">
                <a:latin typeface="Calibri" panose="020F0502020204030204" pitchFamily="34" charset="0"/>
                <a:cs typeface="Calibri" panose="020F0502020204030204" pitchFamily="34" charset="0"/>
              </a:rPr>
              <a:t>tag bits: </a:t>
            </a:r>
            <a:r>
              <a:rPr lang="en-US" altLang="zh-CN" b="1"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index bits: </a:t>
            </a:r>
            <a:r>
              <a:rPr lang="en-US" altLang="zh-CN" b="1"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offset bits: </a:t>
            </a: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9445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853" y="164302"/>
            <a:ext cx="7654738" cy="464255"/>
          </a:xfrm>
        </p:spPr>
        <p:txBody>
          <a:bodyPr>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例子</a:t>
            </a:r>
          </a:p>
        </p:txBody>
      </p:sp>
      <p:sp>
        <p:nvSpPr>
          <p:cNvPr id="3" name="内容占位符 2"/>
          <p:cNvSpPr>
            <a:spLocks noGrp="1"/>
          </p:cNvSpPr>
          <p:nvPr>
            <p:ph idx="1"/>
          </p:nvPr>
        </p:nvSpPr>
        <p:spPr>
          <a:xfrm>
            <a:off x="1476847" y="628557"/>
            <a:ext cx="10401300" cy="3910573"/>
          </a:xfrm>
        </p:spPr>
        <p:txBody>
          <a:bodyPr>
            <a:normAutofit fontScale="92500" lnSpcReduction="10000"/>
          </a:bodyPr>
          <a:lstStyle/>
          <a:p>
            <a:r>
              <a:rPr lang="en-US" altLang="zh-CN" dirty="0"/>
              <a:t>Let’s say you have a byte-addressed computer with a total memory of 1MiB. It features a 16KiB CPU cache with 1KiB blocks.</a:t>
            </a:r>
          </a:p>
          <a:p>
            <a:r>
              <a:rPr lang="en-US" altLang="zh-CN" dirty="0"/>
              <a:t>1. How many bits make up a memory address on this computer? 2. What is the T:I:O breakdown? </a:t>
            </a:r>
          </a:p>
          <a:p>
            <a:r>
              <a:rPr lang="en-US" altLang="zh-CN" dirty="0"/>
              <a:t>tag bits: </a:t>
            </a:r>
            <a:r>
              <a:rPr lang="en-US" altLang="zh-CN" b="1" dirty="0"/>
              <a:t> 6    </a:t>
            </a:r>
            <a:r>
              <a:rPr lang="en-US" altLang="zh-CN" dirty="0"/>
              <a:t>index bits: </a:t>
            </a:r>
            <a:r>
              <a:rPr lang="en-US" altLang="zh-CN" b="1" dirty="0"/>
              <a:t>  4    </a:t>
            </a:r>
            <a:r>
              <a:rPr lang="en-US" altLang="zh-CN" dirty="0"/>
              <a:t>offset bits: 10</a:t>
            </a:r>
          </a:p>
          <a:p>
            <a:endParaRPr lang="en-US" altLang="zh-CN" dirty="0"/>
          </a:p>
          <a:p>
            <a:r>
              <a:rPr lang="zh-CN" altLang="en-US" dirty="0"/>
              <a:t>主存地址</a:t>
            </a:r>
            <a:r>
              <a:rPr lang="en-US" altLang="zh-CN" dirty="0"/>
              <a:t>0xA6050</a:t>
            </a:r>
            <a:r>
              <a:rPr lang="zh-CN" altLang="en-US" dirty="0"/>
              <a:t>的</a:t>
            </a:r>
            <a:endParaRPr lang="en-US" altLang="zh-CN" dirty="0"/>
          </a:p>
          <a:p>
            <a:r>
              <a:rPr lang="en-US" altLang="zh-CN" dirty="0"/>
              <a:t>tag bits: 101001</a:t>
            </a:r>
            <a:r>
              <a:rPr lang="en-US" altLang="zh-CN" b="1" dirty="0"/>
              <a:t>    </a:t>
            </a:r>
            <a:r>
              <a:rPr lang="en-US" altLang="zh-CN" dirty="0"/>
              <a:t>index bits: 1000</a:t>
            </a:r>
            <a:r>
              <a:rPr lang="en-US" altLang="zh-CN" b="1" dirty="0"/>
              <a:t>      </a:t>
            </a:r>
            <a:r>
              <a:rPr lang="en-US" altLang="zh-CN" dirty="0"/>
              <a:t>offset bits: 0001010000</a:t>
            </a:r>
          </a:p>
          <a:p>
            <a:r>
              <a:rPr lang="en-US" altLang="zh-CN" dirty="0"/>
              <a:t>101001 1000 0001010000</a:t>
            </a:r>
          </a:p>
          <a:p>
            <a:endParaRPr lang="en-US" altLang="zh-CN" dirty="0"/>
          </a:p>
          <a:p>
            <a:endParaRPr lang="zh-CN" altLang="en-US" dirty="0"/>
          </a:p>
        </p:txBody>
      </p:sp>
      <p:sp>
        <p:nvSpPr>
          <p:cNvPr id="4" name="object 2"/>
          <p:cNvSpPr/>
          <p:nvPr/>
        </p:nvSpPr>
        <p:spPr>
          <a:xfrm>
            <a:off x="6972421" y="4749380"/>
            <a:ext cx="2736249" cy="275809"/>
          </a:xfrm>
          <a:prstGeom prst="rect">
            <a:avLst/>
          </a:prstGeom>
          <a:blipFill>
            <a:blip r:embed="rId2" cstate="print"/>
            <a:stretch>
              <a:fillRect/>
            </a:stretch>
          </a:blipFill>
        </p:spPr>
        <p:txBody>
          <a:bodyPr wrap="square" lIns="0" tIns="0" rIns="0" bIns="0" rtlCol="0"/>
          <a:lstStyle/>
          <a:p>
            <a:endParaRPr sz="1613"/>
          </a:p>
        </p:txBody>
      </p:sp>
      <p:sp>
        <p:nvSpPr>
          <p:cNvPr id="5" name="object 3"/>
          <p:cNvSpPr/>
          <p:nvPr/>
        </p:nvSpPr>
        <p:spPr>
          <a:xfrm>
            <a:off x="6917352" y="4693855"/>
            <a:ext cx="2710875" cy="250323"/>
          </a:xfrm>
          <a:custGeom>
            <a:avLst/>
            <a:gdLst/>
            <a:ahLst/>
            <a:cxnLst/>
            <a:rect l="l" t="t" r="r" b="b"/>
            <a:pathLst>
              <a:path w="3025775" h="279400">
                <a:moveTo>
                  <a:pt x="0" y="279400"/>
                </a:moveTo>
                <a:lnTo>
                  <a:pt x="3025775" y="279400"/>
                </a:lnTo>
                <a:lnTo>
                  <a:pt x="3025775" y="0"/>
                </a:lnTo>
                <a:lnTo>
                  <a:pt x="0" y="0"/>
                </a:lnTo>
                <a:lnTo>
                  <a:pt x="0" y="279400"/>
                </a:lnTo>
                <a:close/>
              </a:path>
            </a:pathLst>
          </a:custGeom>
          <a:ln w="25400">
            <a:solidFill>
              <a:srgbClr val="FFFFFF"/>
            </a:solidFill>
          </a:ln>
        </p:spPr>
        <p:txBody>
          <a:bodyPr wrap="square" lIns="0" tIns="0" rIns="0" bIns="0" rtlCol="0"/>
          <a:lstStyle/>
          <a:p>
            <a:endParaRPr sz="1613"/>
          </a:p>
        </p:txBody>
      </p:sp>
      <p:sp>
        <p:nvSpPr>
          <p:cNvPr id="6" name="object 6"/>
          <p:cNvSpPr txBox="1"/>
          <p:nvPr/>
        </p:nvSpPr>
        <p:spPr>
          <a:xfrm>
            <a:off x="9697861" y="4716724"/>
            <a:ext cx="113783" cy="220510"/>
          </a:xfrm>
          <a:prstGeom prst="rect">
            <a:avLst/>
          </a:prstGeom>
        </p:spPr>
        <p:txBody>
          <a:bodyPr vert="horz" wrap="square" lIns="0" tIns="0" rIns="0" bIns="0" rtlCol="0">
            <a:spAutoFit/>
          </a:bodyPr>
          <a:lstStyle/>
          <a:p>
            <a:pPr marL="11379"/>
            <a:r>
              <a:rPr sz="1433" b="1" spc="-4" dirty="0">
                <a:latin typeface="Times New Roman"/>
                <a:cs typeface="Times New Roman"/>
              </a:rPr>
              <a:t>0</a:t>
            </a:r>
            <a:endParaRPr sz="1433">
              <a:latin typeface="Times New Roman"/>
              <a:cs typeface="Times New Roman"/>
            </a:endParaRPr>
          </a:p>
        </p:txBody>
      </p:sp>
      <p:sp>
        <p:nvSpPr>
          <p:cNvPr id="7" name="object 7"/>
          <p:cNvSpPr txBox="1"/>
          <p:nvPr/>
        </p:nvSpPr>
        <p:spPr>
          <a:xfrm>
            <a:off x="7005874" y="4444669"/>
            <a:ext cx="920503" cy="220510"/>
          </a:xfrm>
          <a:prstGeom prst="rect">
            <a:avLst/>
          </a:prstGeom>
        </p:spPr>
        <p:txBody>
          <a:bodyPr vert="horz" wrap="square" lIns="0" tIns="0" rIns="0" bIns="0" rtlCol="0">
            <a:spAutoFit/>
          </a:bodyPr>
          <a:lstStyle/>
          <a:p>
            <a:pPr marL="11379"/>
            <a:r>
              <a:rPr sz="1433" b="1" spc="-4" dirty="0">
                <a:latin typeface="Times New Roman"/>
                <a:cs typeface="Times New Roman"/>
              </a:rPr>
              <a:t>Cache</a:t>
            </a:r>
            <a:r>
              <a:rPr sz="1433" b="1" spc="-63" dirty="0">
                <a:latin typeface="Times New Roman"/>
                <a:cs typeface="Times New Roman"/>
              </a:rPr>
              <a:t> </a:t>
            </a:r>
            <a:r>
              <a:rPr sz="1433" b="1" spc="-4" dirty="0">
                <a:latin typeface="宋体"/>
                <a:cs typeface="宋体"/>
              </a:rPr>
              <a:t>数据</a:t>
            </a:r>
            <a:endParaRPr sz="1433">
              <a:latin typeface="宋体"/>
              <a:cs typeface="宋体"/>
            </a:endParaRPr>
          </a:p>
        </p:txBody>
      </p:sp>
      <p:sp>
        <p:nvSpPr>
          <p:cNvPr id="8" name="object 8"/>
          <p:cNvSpPr txBox="1"/>
          <p:nvPr/>
        </p:nvSpPr>
        <p:spPr>
          <a:xfrm>
            <a:off x="2596426" y="4444669"/>
            <a:ext cx="571759" cy="220510"/>
          </a:xfrm>
          <a:prstGeom prst="rect">
            <a:avLst/>
          </a:prstGeom>
        </p:spPr>
        <p:txBody>
          <a:bodyPr vert="horz" wrap="square" lIns="0" tIns="0" rIns="0" bIns="0" rtlCol="0">
            <a:spAutoFit/>
          </a:bodyPr>
          <a:lstStyle/>
          <a:p>
            <a:pPr marL="11379"/>
            <a:r>
              <a:rPr sz="1433" b="1" spc="-4" dirty="0">
                <a:latin typeface="宋体"/>
                <a:cs typeface="宋体"/>
              </a:rPr>
              <a:t>有效位</a:t>
            </a:r>
            <a:endParaRPr sz="1433">
              <a:latin typeface="宋体"/>
              <a:cs typeface="宋体"/>
            </a:endParaRPr>
          </a:p>
        </p:txBody>
      </p:sp>
      <p:sp>
        <p:nvSpPr>
          <p:cNvPr id="9" name="object 9"/>
          <p:cNvSpPr txBox="1"/>
          <p:nvPr/>
        </p:nvSpPr>
        <p:spPr>
          <a:xfrm>
            <a:off x="3603312" y="4444669"/>
            <a:ext cx="919933" cy="220510"/>
          </a:xfrm>
          <a:prstGeom prst="rect">
            <a:avLst/>
          </a:prstGeom>
        </p:spPr>
        <p:txBody>
          <a:bodyPr vert="horz" wrap="square" lIns="0" tIns="0" rIns="0" bIns="0" rtlCol="0">
            <a:spAutoFit/>
          </a:bodyPr>
          <a:lstStyle/>
          <a:p>
            <a:pPr marL="11379"/>
            <a:r>
              <a:rPr sz="1433" b="1" spc="-4" dirty="0">
                <a:latin typeface="Times New Roman"/>
                <a:cs typeface="Times New Roman"/>
              </a:rPr>
              <a:t>Cache</a:t>
            </a:r>
            <a:r>
              <a:rPr sz="1433" b="1" spc="-67" dirty="0">
                <a:latin typeface="Times New Roman"/>
                <a:cs typeface="Times New Roman"/>
              </a:rPr>
              <a:t> </a:t>
            </a:r>
            <a:r>
              <a:rPr sz="1433" b="1" spc="-4" dirty="0">
                <a:latin typeface="宋体"/>
                <a:cs typeface="宋体"/>
              </a:rPr>
              <a:t>标签</a:t>
            </a:r>
            <a:endParaRPr sz="1433">
              <a:latin typeface="宋体"/>
              <a:cs typeface="宋体"/>
            </a:endParaRPr>
          </a:p>
        </p:txBody>
      </p:sp>
      <p:graphicFrame>
        <p:nvGraphicFramePr>
          <p:cNvPr id="10" name="object 10"/>
          <p:cNvGraphicFramePr>
            <a:graphicFrameLocks noGrp="1"/>
          </p:cNvGraphicFramePr>
          <p:nvPr/>
        </p:nvGraphicFramePr>
        <p:xfrm>
          <a:off x="6917352" y="4693855"/>
          <a:ext cx="2710875" cy="250323"/>
        </p:xfrm>
        <a:graphic>
          <a:graphicData uri="http://schemas.openxmlformats.org/drawingml/2006/table">
            <a:tbl>
              <a:tblPr firstRow="1" bandRow="1">
                <a:tableStyleId>{2D5ABB26-0587-4C30-8999-92F81FD0307C}</a:tableStyleId>
              </a:tblPr>
              <a:tblGrid>
                <a:gridCol w="652772">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665629">
                  <a:extLst>
                    <a:ext uri="{9D8B030D-6E8A-4147-A177-3AD203B41FA5}">
                      <a16:colId xmlns:a16="http://schemas.microsoft.com/office/drawing/2014/main" val="20002"/>
                    </a:ext>
                  </a:extLst>
                </a:gridCol>
                <a:gridCol w="652886">
                  <a:extLst>
                    <a:ext uri="{9D8B030D-6E8A-4147-A177-3AD203B41FA5}">
                      <a16:colId xmlns:a16="http://schemas.microsoft.com/office/drawing/2014/main" val="20003"/>
                    </a:ext>
                  </a:extLst>
                </a:gridCol>
              </a:tblGrid>
              <a:tr h="250323">
                <a:tc>
                  <a:txBody>
                    <a:bodyPr/>
                    <a:lstStyle/>
                    <a:p>
                      <a:pPr marL="60960">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3</a:t>
                      </a:r>
                      <a:endParaRPr sz="1400" dirty="0">
                        <a:latin typeface="Times New Roman"/>
                        <a:cs typeface="Times New Roman"/>
                      </a:endParaRPr>
                    </a:p>
                  </a:txBody>
                  <a:tcPr marL="0" marR="0" marT="22757" marB="0">
                    <a:lnR w="38100">
                      <a:solidFill>
                        <a:srgbClr val="FFFFFF"/>
                      </a:solidFill>
                      <a:prstDash val="solid"/>
                    </a:lnR>
                    <a:solidFill>
                      <a:srgbClr val="053CE8"/>
                    </a:solidFill>
                  </a:tcPr>
                </a:tc>
                <a:tc>
                  <a:txBody>
                    <a:bodyPr/>
                    <a:lstStyle/>
                    <a:p>
                      <a:pPr marL="13906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2</a:t>
                      </a:r>
                      <a:endParaRPr sz="1400" dirty="0">
                        <a:latin typeface="Times New Roman"/>
                        <a:cs typeface="Times New Roman"/>
                      </a:endParaRPr>
                    </a:p>
                  </a:txBody>
                  <a:tcPr marL="0" marR="0" marT="22757" marB="0">
                    <a:lnL w="38100">
                      <a:solidFill>
                        <a:srgbClr val="FFFFFF"/>
                      </a:solidFill>
                      <a:prstDash val="solid"/>
                    </a:lnL>
                    <a:lnR w="38100">
                      <a:solidFill>
                        <a:srgbClr val="FFFFFF"/>
                      </a:solidFill>
                      <a:prstDash val="solid"/>
                    </a:lnR>
                    <a:solidFill>
                      <a:srgbClr val="053CE8"/>
                    </a:solidFill>
                  </a:tcPr>
                </a:tc>
                <a:tc>
                  <a:txBody>
                    <a:bodyPr/>
                    <a:lstStyle/>
                    <a:p>
                      <a:pPr marL="5651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1</a:t>
                      </a:r>
                      <a:endParaRPr sz="1400" dirty="0">
                        <a:latin typeface="Times New Roman"/>
                        <a:cs typeface="Times New Roman"/>
                      </a:endParaRPr>
                    </a:p>
                  </a:txBody>
                  <a:tcPr marL="0" marR="0" marT="22757" marB="0">
                    <a:lnL w="38100">
                      <a:solidFill>
                        <a:srgbClr val="FFFFFF"/>
                      </a:solidFill>
                      <a:prstDash val="solid"/>
                    </a:lnL>
                    <a:lnR w="38100">
                      <a:solidFill>
                        <a:srgbClr val="FFFFFF"/>
                      </a:solidFill>
                      <a:prstDash val="solid"/>
                    </a:lnR>
                    <a:solidFill>
                      <a:srgbClr val="053CE8"/>
                    </a:solidFill>
                  </a:tcPr>
                </a:tc>
                <a:tc>
                  <a:txBody>
                    <a:bodyPr/>
                    <a:lstStyle/>
                    <a:p>
                      <a:pPr marL="5651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0</a:t>
                      </a:r>
                      <a:endParaRPr sz="1400" dirty="0">
                        <a:latin typeface="Times New Roman"/>
                        <a:cs typeface="Times New Roman"/>
                      </a:endParaRPr>
                    </a:p>
                  </a:txBody>
                  <a:tcPr marL="0" marR="0" marT="22757" marB="0">
                    <a:lnL w="38100">
                      <a:solidFill>
                        <a:srgbClr val="FFFFFF"/>
                      </a:solidFill>
                      <a:prstDash val="solid"/>
                    </a:lnL>
                    <a:solidFill>
                      <a:srgbClr val="053CE8"/>
                    </a:solidFill>
                  </a:tcPr>
                </a:tc>
                <a:extLst>
                  <a:ext uri="{0D108BD9-81ED-4DB2-BD59-A6C34878D82A}">
                    <a16:rowId xmlns:a16="http://schemas.microsoft.com/office/drawing/2014/main" val="10000"/>
                  </a:ext>
                </a:extLst>
              </a:tr>
            </a:tbl>
          </a:graphicData>
        </a:graphic>
      </p:graphicFrame>
      <p:sp>
        <p:nvSpPr>
          <p:cNvPr id="11" name="object 11"/>
          <p:cNvSpPr/>
          <p:nvPr/>
        </p:nvSpPr>
        <p:spPr>
          <a:xfrm>
            <a:off x="2903549" y="4749380"/>
            <a:ext cx="297655" cy="275809"/>
          </a:xfrm>
          <a:prstGeom prst="rect">
            <a:avLst/>
          </a:prstGeom>
          <a:blipFill>
            <a:blip r:embed="rId3" cstate="print"/>
            <a:stretch>
              <a:fillRect/>
            </a:stretch>
          </a:blipFill>
        </p:spPr>
        <p:txBody>
          <a:bodyPr wrap="square" lIns="0" tIns="0" rIns="0" bIns="0" rtlCol="0"/>
          <a:lstStyle/>
          <a:p>
            <a:endParaRPr sz="1613"/>
          </a:p>
        </p:txBody>
      </p:sp>
      <p:sp>
        <p:nvSpPr>
          <p:cNvPr id="12" name="object 12"/>
          <p:cNvSpPr/>
          <p:nvPr/>
        </p:nvSpPr>
        <p:spPr>
          <a:xfrm>
            <a:off x="2848137" y="4693855"/>
            <a:ext cx="271655" cy="250323"/>
          </a:xfrm>
          <a:prstGeom prst="rect">
            <a:avLst/>
          </a:prstGeom>
          <a:blipFill>
            <a:blip r:embed="rId4" cstate="print"/>
            <a:stretch>
              <a:fillRect/>
            </a:stretch>
          </a:blipFill>
        </p:spPr>
        <p:txBody>
          <a:bodyPr wrap="square" lIns="0" tIns="0" rIns="0" bIns="0" rtlCol="0"/>
          <a:lstStyle/>
          <a:p>
            <a:endParaRPr sz="1613"/>
          </a:p>
        </p:txBody>
      </p:sp>
      <p:sp>
        <p:nvSpPr>
          <p:cNvPr id="13" name="object 13"/>
          <p:cNvSpPr/>
          <p:nvPr/>
        </p:nvSpPr>
        <p:spPr>
          <a:xfrm>
            <a:off x="2848136" y="4693855"/>
            <a:ext cx="271941" cy="250323"/>
          </a:xfrm>
          <a:custGeom>
            <a:avLst/>
            <a:gdLst/>
            <a:ahLst/>
            <a:cxnLst/>
            <a:rect l="l" t="t" r="r" b="b"/>
            <a:pathLst>
              <a:path w="303530" h="279400">
                <a:moveTo>
                  <a:pt x="0" y="279400"/>
                </a:moveTo>
                <a:lnTo>
                  <a:pt x="303212" y="279400"/>
                </a:lnTo>
                <a:lnTo>
                  <a:pt x="303212" y="0"/>
                </a:lnTo>
                <a:lnTo>
                  <a:pt x="0" y="0"/>
                </a:lnTo>
                <a:lnTo>
                  <a:pt x="0" y="279400"/>
                </a:lnTo>
                <a:close/>
              </a:path>
            </a:pathLst>
          </a:custGeom>
          <a:ln w="25400">
            <a:solidFill>
              <a:srgbClr val="000000"/>
            </a:solidFill>
          </a:ln>
        </p:spPr>
        <p:txBody>
          <a:bodyPr wrap="square" lIns="0" tIns="0" rIns="0" bIns="0" rtlCol="0"/>
          <a:lstStyle/>
          <a:p>
            <a:endParaRPr sz="1613"/>
          </a:p>
        </p:txBody>
      </p:sp>
      <p:sp>
        <p:nvSpPr>
          <p:cNvPr id="14" name="object 14"/>
          <p:cNvSpPr/>
          <p:nvPr/>
        </p:nvSpPr>
        <p:spPr>
          <a:xfrm>
            <a:off x="3494764" y="4749380"/>
            <a:ext cx="3182733" cy="275809"/>
          </a:xfrm>
          <a:prstGeom prst="rect">
            <a:avLst/>
          </a:prstGeom>
          <a:blipFill>
            <a:blip r:embed="rId5" cstate="print"/>
            <a:stretch>
              <a:fillRect/>
            </a:stretch>
          </a:blipFill>
        </p:spPr>
        <p:txBody>
          <a:bodyPr wrap="square" lIns="0" tIns="0" rIns="0" bIns="0" rtlCol="0"/>
          <a:lstStyle/>
          <a:p>
            <a:endParaRPr sz="1613"/>
          </a:p>
        </p:txBody>
      </p:sp>
      <p:sp>
        <p:nvSpPr>
          <p:cNvPr id="15" name="object 15"/>
          <p:cNvSpPr/>
          <p:nvPr/>
        </p:nvSpPr>
        <p:spPr>
          <a:xfrm>
            <a:off x="3439808" y="4693855"/>
            <a:ext cx="3156334" cy="250323"/>
          </a:xfrm>
          <a:custGeom>
            <a:avLst/>
            <a:gdLst/>
            <a:ahLst/>
            <a:cxnLst/>
            <a:rect l="l" t="t" r="r" b="b"/>
            <a:pathLst>
              <a:path w="3522979" h="279400">
                <a:moveTo>
                  <a:pt x="0" y="279400"/>
                </a:moveTo>
                <a:lnTo>
                  <a:pt x="3522726" y="279400"/>
                </a:lnTo>
                <a:lnTo>
                  <a:pt x="3522726" y="0"/>
                </a:lnTo>
                <a:lnTo>
                  <a:pt x="0" y="0"/>
                </a:lnTo>
                <a:lnTo>
                  <a:pt x="0" y="279400"/>
                </a:lnTo>
                <a:close/>
              </a:path>
            </a:pathLst>
          </a:custGeom>
          <a:solidFill>
            <a:srgbClr val="66FF66"/>
          </a:solidFill>
        </p:spPr>
        <p:txBody>
          <a:bodyPr wrap="square" lIns="0" tIns="0" rIns="0" bIns="0" rtlCol="0"/>
          <a:lstStyle/>
          <a:p>
            <a:endParaRPr sz="1613"/>
          </a:p>
        </p:txBody>
      </p:sp>
      <p:sp>
        <p:nvSpPr>
          <p:cNvPr id="16" name="object 16"/>
          <p:cNvSpPr/>
          <p:nvPr/>
        </p:nvSpPr>
        <p:spPr>
          <a:xfrm>
            <a:off x="3439808" y="4693855"/>
            <a:ext cx="3156334" cy="250323"/>
          </a:xfrm>
          <a:custGeom>
            <a:avLst/>
            <a:gdLst/>
            <a:ahLst/>
            <a:cxnLst/>
            <a:rect l="l" t="t" r="r" b="b"/>
            <a:pathLst>
              <a:path w="3522979" h="279400">
                <a:moveTo>
                  <a:pt x="0" y="279400"/>
                </a:moveTo>
                <a:lnTo>
                  <a:pt x="3522726" y="279400"/>
                </a:lnTo>
                <a:lnTo>
                  <a:pt x="3522726" y="0"/>
                </a:lnTo>
                <a:lnTo>
                  <a:pt x="0" y="0"/>
                </a:lnTo>
                <a:lnTo>
                  <a:pt x="0" y="279400"/>
                </a:lnTo>
                <a:close/>
              </a:path>
            </a:pathLst>
          </a:custGeom>
          <a:ln w="25400">
            <a:solidFill>
              <a:srgbClr val="000000"/>
            </a:solidFill>
          </a:ln>
        </p:spPr>
        <p:txBody>
          <a:bodyPr wrap="square" lIns="0" tIns="0" rIns="0" bIns="0" rtlCol="0"/>
          <a:lstStyle/>
          <a:p>
            <a:endParaRPr sz="1613"/>
          </a:p>
        </p:txBody>
      </p:sp>
      <p:graphicFrame>
        <p:nvGraphicFramePr>
          <p:cNvPr id="17" name="表格 16"/>
          <p:cNvGraphicFramePr>
            <a:graphicFrameLocks noGrp="1"/>
          </p:cNvGraphicFramePr>
          <p:nvPr>
            <p:extLst>
              <p:ext uri="{D42A27DB-BD31-4B8C-83A1-F6EECF244321}">
                <p14:modId xmlns:p14="http://schemas.microsoft.com/office/powerpoint/2010/main" val="1611371362"/>
              </p:ext>
            </p:extLst>
          </p:nvPr>
        </p:nvGraphicFramePr>
        <p:xfrm>
          <a:off x="2882305" y="5253627"/>
          <a:ext cx="6722166" cy="533091"/>
        </p:xfrm>
        <a:graphic>
          <a:graphicData uri="http://schemas.openxmlformats.org/drawingml/2006/table">
            <a:tbl>
              <a:tblPr firstRow="1" bandRow="1">
                <a:tableStyleId>{5C22544A-7EE6-4342-B048-85BDC9FD1C3A}</a:tableStyleId>
              </a:tblPr>
              <a:tblGrid>
                <a:gridCol w="192985">
                  <a:extLst>
                    <a:ext uri="{9D8B030D-6E8A-4147-A177-3AD203B41FA5}">
                      <a16:colId xmlns:a16="http://schemas.microsoft.com/office/drawing/2014/main" val="638030550"/>
                    </a:ext>
                  </a:extLst>
                </a:gridCol>
                <a:gridCol w="963310">
                  <a:extLst>
                    <a:ext uri="{9D8B030D-6E8A-4147-A177-3AD203B41FA5}">
                      <a16:colId xmlns:a16="http://schemas.microsoft.com/office/drawing/2014/main" val="868990487"/>
                    </a:ext>
                  </a:extLst>
                </a:gridCol>
                <a:gridCol w="850840">
                  <a:extLst>
                    <a:ext uri="{9D8B030D-6E8A-4147-A177-3AD203B41FA5}">
                      <a16:colId xmlns:a16="http://schemas.microsoft.com/office/drawing/2014/main" val="3925915803"/>
                    </a:ext>
                  </a:extLst>
                </a:gridCol>
                <a:gridCol w="1571677">
                  <a:extLst>
                    <a:ext uri="{9D8B030D-6E8A-4147-A177-3AD203B41FA5}">
                      <a16:colId xmlns:a16="http://schemas.microsoft.com/office/drawing/2014/main" val="1610363998"/>
                    </a:ext>
                  </a:extLst>
                </a:gridCol>
                <a:gridCol w="1571677">
                  <a:extLst>
                    <a:ext uri="{9D8B030D-6E8A-4147-A177-3AD203B41FA5}">
                      <a16:colId xmlns:a16="http://schemas.microsoft.com/office/drawing/2014/main" val="3204029716"/>
                    </a:ext>
                  </a:extLst>
                </a:gridCol>
                <a:gridCol w="1571677">
                  <a:extLst>
                    <a:ext uri="{9D8B030D-6E8A-4147-A177-3AD203B41FA5}">
                      <a16:colId xmlns:a16="http://schemas.microsoft.com/office/drawing/2014/main" val="3547873961"/>
                    </a:ext>
                  </a:extLst>
                </a:gridCol>
              </a:tblGrid>
              <a:tr h="533091">
                <a:tc>
                  <a:txBody>
                    <a:bodyPr/>
                    <a:lstStyle/>
                    <a:p>
                      <a:endParaRPr lang="zh-CN" altLang="en-US" sz="1500" dirty="0"/>
                    </a:p>
                  </a:txBody>
                  <a:tcPr marL="75891" marR="75891" marT="37946" marB="37946"/>
                </a:tc>
                <a:tc>
                  <a:txBody>
                    <a:bodyPr/>
                    <a:lstStyle/>
                    <a:p>
                      <a:pPr marL="0" marR="0" indent="0" algn="l" defTabSz="802020" rtl="0" eaLnBrk="1" fontAlgn="auto" latinLnBrk="0" hangingPunct="1">
                        <a:lnSpc>
                          <a:spcPct val="100000"/>
                        </a:lnSpc>
                        <a:spcBef>
                          <a:spcPts val="0"/>
                        </a:spcBef>
                        <a:spcAft>
                          <a:spcPts val="0"/>
                        </a:spcAft>
                        <a:buClrTx/>
                        <a:buSzTx/>
                        <a:buFontTx/>
                        <a:buNone/>
                        <a:tabLst/>
                        <a:defRPr/>
                      </a:pPr>
                      <a:r>
                        <a:rPr lang="en-US" altLang="zh-CN" sz="1500" dirty="0"/>
                        <a:t>101001</a:t>
                      </a:r>
                      <a:endParaRPr lang="zh-CN" altLang="en-US" sz="1500" dirty="0"/>
                    </a:p>
                  </a:txBody>
                  <a:tcPr marL="75891" marR="75891" marT="37946" marB="37946"/>
                </a:tc>
                <a:tc>
                  <a:txBody>
                    <a:bodyPr/>
                    <a:lstStyle/>
                    <a:p>
                      <a:pPr marL="60960">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lang="en-US" sz="1400" b="1" spc="-5" dirty="0">
                          <a:solidFill>
                            <a:srgbClr val="EAEB5E"/>
                          </a:solidFill>
                          <a:latin typeface="Times New Roman"/>
                          <a:cs typeface="Times New Roman"/>
                        </a:rPr>
                        <a:t>1023</a:t>
                      </a:r>
                      <a:endParaRPr sz="1400" dirty="0">
                        <a:latin typeface="Times New Roman"/>
                        <a:cs typeface="Times New Roman"/>
                      </a:endParaRPr>
                    </a:p>
                  </a:txBody>
                  <a:tcPr marL="0" marR="0" marT="22757" marB="0"/>
                </a:tc>
                <a:tc>
                  <a:txBody>
                    <a:bodyPr/>
                    <a:lstStyle/>
                    <a:p>
                      <a:pPr marL="13906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lang="en-US" sz="1400" b="1" spc="-5" dirty="0">
                          <a:solidFill>
                            <a:srgbClr val="EAEB5E"/>
                          </a:solidFill>
                          <a:latin typeface="Times New Roman"/>
                          <a:cs typeface="Times New Roman"/>
                        </a:rPr>
                        <a:t>1022</a:t>
                      </a:r>
                      <a:endParaRPr sz="1400" dirty="0">
                        <a:latin typeface="Times New Roman"/>
                        <a:cs typeface="Times New Roman"/>
                      </a:endParaRPr>
                    </a:p>
                  </a:txBody>
                  <a:tcPr marL="0" marR="0" marT="22757" marB="0"/>
                </a:tc>
                <a:tc>
                  <a:txBody>
                    <a:bodyPr/>
                    <a:lstStyle/>
                    <a:p>
                      <a:pPr marL="56515">
                        <a:lnSpc>
                          <a:spcPct val="100000"/>
                        </a:lnSpc>
                        <a:spcBef>
                          <a:spcPts val="200"/>
                        </a:spcBef>
                      </a:pPr>
                      <a:r>
                        <a:rPr lang="en-US" sz="1400" b="1" spc="-5" dirty="0">
                          <a:solidFill>
                            <a:srgbClr val="EAEB5E"/>
                          </a:solidFill>
                          <a:latin typeface="Times New Roman"/>
                          <a:cs typeface="Times New Roman"/>
                        </a:rPr>
                        <a:t>…….</a:t>
                      </a:r>
                      <a:endParaRPr sz="1400" dirty="0">
                        <a:latin typeface="Times New Roman"/>
                        <a:cs typeface="Times New Roman"/>
                      </a:endParaRPr>
                    </a:p>
                  </a:txBody>
                  <a:tcPr marL="0" marR="0" marT="22757" marB="0"/>
                </a:tc>
                <a:tc>
                  <a:txBody>
                    <a:bodyPr/>
                    <a:lstStyle/>
                    <a:p>
                      <a:pPr marL="56515">
                        <a:lnSpc>
                          <a:spcPct val="100000"/>
                        </a:lnSpc>
                        <a:spcBef>
                          <a:spcPts val="200"/>
                        </a:spcBef>
                      </a:pPr>
                      <a:r>
                        <a:rPr sz="1400" b="1" spc="-5" dirty="0">
                          <a:solidFill>
                            <a:srgbClr val="EAEB5E"/>
                          </a:solidFill>
                          <a:latin typeface="Times New Roman"/>
                          <a:cs typeface="Times New Roman"/>
                        </a:rPr>
                        <a:t>Byte</a:t>
                      </a:r>
                      <a:r>
                        <a:rPr sz="1400" b="1" spc="-80" dirty="0">
                          <a:solidFill>
                            <a:srgbClr val="EAEB5E"/>
                          </a:solidFill>
                          <a:latin typeface="Times New Roman"/>
                          <a:cs typeface="Times New Roman"/>
                        </a:rPr>
                        <a:t> </a:t>
                      </a:r>
                      <a:r>
                        <a:rPr sz="1400" b="1" spc="-5" dirty="0">
                          <a:solidFill>
                            <a:srgbClr val="EAEB5E"/>
                          </a:solidFill>
                          <a:latin typeface="Times New Roman"/>
                          <a:cs typeface="Times New Roman"/>
                        </a:rPr>
                        <a:t>0</a:t>
                      </a:r>
                      <a:endParaRPr sz="1400" dirty="0">
                        <a:latin typeface="Times New Roman"/>
                        <a:cs typeface="Times New Roman"/>
                      </a:endParaRPr>
                    </a:p>
                  </a:txBody>
                  <a:tcPr marL="0" marR="0" marT="22757" marB="0"/>
                </a:tc>
                <a:extLst>
                  <a:ext uri="{0D108BD9-81ED-4DB2-BD59-A6C34878D82A}">
                    <a16:rowId xmlns:a16="http://schemas.microsoft.com/office/drawing/2014/main" val="2911422393"/>
                  </a:ext>
                </a:extLst>
              </a:tr>
            </a:tbl>
          </a:graphicData>
        </a:graphic>
      </p:graphicFrame>
      <p:sp>
        <p:nvSpPr>
          <p:cNvPr id="18" name="矩形 17"/>
          <p:cNvSpPr/>
          <p:nvPr/>
        </p:nvSpPr>
        <p:spPr>
          <a:xfrm>
            <a:off x="1766928" y="5276832"/>
            <a:ext cx="1087157" cy="322268"/>
          </a:xfrm>
          <a:prstGeom prst="rect">
            <a:avLst/>
          </a:prstGeom>
        </p:spPr>
        <p:txBody>
          <a:bodyPr wrap="none">
            <a:spAutoFit/>
          </a:bodyPr>
          <a:lstStyle/>
          <a:p>
            <a:r>
              <a:rPr lang="en-US" altLang="zh-CN" sz="1494" b="1" dirty="0">
                <a:solidFill>
                  <a:srgbClr val="C00000"/>
                </a:solidFill>
                <a:latin typeface="Arial" panose="020B0604020202020204" pitchFamily="34" charset="0"/>
                <a:cs typeface="Arial" panose="020B0604020202020204" pitchFamily="34" charset="0"/>
              </a:rPr>
              <a:t>Index</a:t>
            </a:r>
            <a:r>
              <a:rPr lang="en-US" altLang="zh-CN" sz="1494" dirty="0"/>
              <a:t>1000</a:t>
            </a:r>
            <a:endParaRPr lang="zh-CN" altLang="en-US" sz="1494" dirty="0"/>
          </a:p>
        </p:txBody>
      </p:sp>
      <p:sp>
        <p:nvSpPr>
          <p:cNvPr id="19" name="矩形 18"/>
          <p:cNvSpPr/>
          <p:nvPr/>
        </p:nvSpPr>
        <p:spPr>
          <a:xfrm>
            <a:off x="2983964" y="5979413"/>
            <a:ext cx="4610636" cy="707886"/>
          </a:xfrm>
          <a:prstGeom prst="rect">
            <a:avLst/>
          </a:prstGeom>
        </p:spPr>
        <p:txBody>
          <a:bodyPr wrap="square">
            <a:spAutoFit/>
          </a:bodyPr>
          <a:lstStyle/>
          <a:p>
            <a:r>
              <a:rPr lang="en-US" altLang="zh-CN" sz="2000" dirty="0"/>
              <a:t>16(6+1+1024)=16496B</a:t>
            </a:r>
          </a:p>
          <a:p>
            <a:r>
              <a:rPr lang="en-US" altLang="zh-CN" sz="2000" dirty="0"/>
              <a:t>16KB=16384B</a:t>
            </a:r>
            <a:endParaRPr lang="zh-CN" altLang="en-US" sz="2000" dirty="0"/>
          </a:p>
        </p:txBody>
      </p:sp>
    </p:spTree>
    <p:extLst>
      <p:ext uri="{BB962C8B-B14F-4D97-AF65-F5344CB8AC3E}">
        <p14:creationId xmlns:p14="http://schemas.microsoft.com/office/powerpoint/2010/main" val="34978858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40" y="8795"/>
            <a:ext cx="2406015" cy="246221"/>
          </a:xfrm>
          <a:prstGeom prst="rect">
            <a:avLst/>
          </a:prstGeom>
        </p:spPr>
        <p:txBody>
          <a:bodyPr vert="horz" wrap="square" lIns="0" tIns="0" rIns="0" bIns="0" rtlCol="0">
            <a:spAutoFit/>
          </a:bodyPr>
          <a:lstStyle/>
          <a:p>
            <a:pPr marL="12700"/>
            <a:r>
              <a:rPr sz="1600" spc="-10" dirty="0">
                <a:solidFill>
                  <a:srgbClr val="FFFFFF"/>
                </a:solidFill>
                <a:latin typeface="Georgia"/>
                <a:cs typeface="Georgia"/>
              </a:rPr>
              <a:t>Memory Hierarchy</a:t>
            </a:r>
            <a:r>
              <a:rPr sz="1600" spc="35" dirty="0">
                <a:solidFill>
                  <a:srgbClr val="FFFFFF"/>
                </a:solidFill>
                <a:latin typeface="Georgia"/>
                <a:cs typeface="Georgia"/>
              </a:rPr>
              <a:t> </a:t>
            </a:r>
            <a:r>
              <a:rPr sz="1600" spc="-5" dirty="0">
                <a:solidFill>
                  <a:srgbClr val="FFFFFF"/>
                </a:solidFill>
                <a:latin typeface="Georgia"/>
                <a:cs typeface="Georgia"/>
              </a:rPr>
              <a:t>Design</a:t>
            </a:r>
            <a:endParaRPr sz="1600">
              <a:latin typeface="Georgia"/>
              <a:cs typeface="Georgia"/>
            </a:endParaRPr>
          </a:p>
        </p:txBody>
      </p:sp>
      <p:sp>
        <p:nvSpPr>
          <p:cNvPr id="3" name="object 3"/>
          <p:cNvSpPr/>
          <p:nvPr/>
        </p:nvSpPr>
        <p:spPr>
          <a:xfrm>
            <a:off x="6170677" y="21336"/>
            <a:ext cx="4497323" cy="2773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72200" y="0"/>
            <a:ext cx="4495800" cy="27432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998276" y="588171"/>
            <a:ext cx="5354320" cy="609600"/>
          </a:xfrm>
          <a:prstGeom prst="rect">
            <a:avLst/>
          </a:prstGeom>
        </p:spPr>
        <p:txBody>
          <a:bodyPr vert="horz" wrap="square" lIns="0" tIns="0" rIns="0" bIns="0" rtlCol="0" anchor="ctr">
            <a:spAutoFit/>
          </a:bodyPr>
          <a:lstStyle/>
          <a:p>
            <a:pPr marL="12700">
              <a:lnSpc>
                <a:spcPct val="100000"/>
              </a:lnSpc>
            </a:pPr>
            <a:r>
              <a:rPr sz="4000" b="1" spc="-10" dirty="0">
                <a:solidFill>
                  <a:srgbClr val="C00000"/>
                </a:solidFill>
                <a:latin typeface="微软雅黑" panose="020B0503020204020204" pitchFamily="34" charset="-122"/>
                <a:ea typeface="微软雅黑" panose="020B0503020204020204" pitchFamily="34" charset="-122"/>
              </a:rPr>
              <a:t>Memory</a:t>
            </a:r>
            <a:r>
              <a:rPr sz="4000" b="1" spc="-50" dirty="0">
                <a:solidFill>
                  <a:srgbClr val="C00000"/>
                </a:solidFill>
                <a:latin typeface="微软雅黑" panose="020B0503020204020204" pitchFamily="34" charset="-122"/>
                <a:ea typeface="微软雅黑" panose="020B0503020204020204" pitchFamily="34" charset="-122"/>
              </a:rPr>
              <a:t> </a:t>
            </a:r>
            <a:r>
              <a:rPr sz="4000" b="1" spc="-5" dirty="0">
                <a:solidFill>
                  <a:srgbClr val="C00000"/>
                </a:solidFill>
                <a:latin typeface="微软雅黑" panose="020B0503020204020204" pitchFamily="34" charset="-122"/>
                <a:ea typeface="微软雅黑" panose="020B0503020204020204" pitchFamily="34" charset="-122"/>
              </a:rPr>
              <a:t>Technology</a:t>
            </a:r>
            <a:endParaRPr sz="4000" b="1" dirty="0">
              <a:solidFill>
                <a:srgbClr val="C00000"/>
              </a:solidFill>
              <a:latin typeface="微软雅黑" panose="020B0503020204020204" pitchFamily="34" charset="-122"/>
              <a:ea typeface="微软雅黑" panose="020B0503020204020204" pitchFamily="34" charset="-122"/>
            </a:endParaRPr>
          </a:p>
        </p:txBody>
      </p:sp>
      <p:sp>
        <p:nvSpPr>
          <p:cNvPr id="6" name="object 6"/>
          <p:cNvSpPr txBox="1"/>
          <p:nvPr/>
        </p:nvSpPr>
        <p:spPr>
          <a:xfrm>
            <a:off x="1998277" y="1526547"/>
            <a:ext cx="8093075" cy="4880823"/>
          </a:xfrm>
          <a:prstGeom prst="rect">
            <a:avLst/>
          </a:prstGeom>
        </p:spPr>
        <p:txBody>
          <a:bodyPr vert="horz" wrap="square" lIns="0" tIns="0" rIns="0" bIns="0" rtlCol="0">
            <a:spAutoFit/>
          </a:bodyPr>
          <a:lstStyle/>
          <a:p>
            <a:pPr marL="355600" indent="-342900">
              <a:buSzPct val="75000"/>
              <a:buFont typeface="Wingdings"/>
              <a:buChar char=""/>
              <a:tabLst>
                <a:tab pos="355600" algn="l"/>
              </a:tabLst>
            </a:pPr>
            <a:r>
              <a:rPr sz="3200" i="1" u="heavy" dirty="0">
                <a:latin typeface="Georgia"/>
                <a:cs typeface="Georgia"/>
              </a:rPr>
              <a:t>Performance</a:t>
            </a:r>
            <a:r>
              <a:rPr sz="3200" i="1" u="heavy" spc="-75" dirty="0">
                <a:latin typeface="Georgia"/>
                <a:cs typeface="Georgia"/>
              </a:rPr>
              <a:t> </a:t>
            </a:r>
            <a:r>
              <a:rPr sz="3200" i="1" u="heavy" spc="-5" dirty="0">
                <a:latin typeface="Georgia"/>
                <a:cs typeface="Georgia"/>
              </a:rPr>
              <a:t>metrics</a:t>
            </a:r>
            <a:endParaRPr sz="3200">
              <a:latin typeface="Georgia"/>
              <a:cs typeface="Georgia"/>
            </a:endParaRPr>
          </a:p>
          <a:p>
            <a:pPr marL="469900">
              <a:spcBef>
                <a:spcPts val="350"/>
              </a:spcBef>
            </a:pPr>
            <a:r>
              <a:rPr sz="2100" spc="20" dirty="0">
                <a:solidFill>
                  <a:srgbClr val="003399"/>
                </a:solidFill>
                <a:latin typeface="Wingdings"/>
                <a:cs typeface="Wingdings"/>
              </a:rPr>
              <a:t></a:t>
            </a:r>
            <a:r>
              <a:rPr sz="2800" spc="20" dirty="0">
                <a:solidFill>
                  <a:srgbClr val="FF0000"/>
                </a:solidFill>
                <a:latin typeface="Georgia"/>
                <a:cs typeface="Georgia"/>
              </a:rPr>
              <a:t>Latency </a:t>
            </a:r>
            <a:r>
              <a:rPr sz="2800" spc="-5" dirty="0">
                <a:solidFill>
                  <a:srgbClr val="0000FB"/>
                </a:solidFill>
                <a:latin typeface="Georgia"/>
                <a:cs typeface="Georgia"/>
              </a:rPr>
              <a:t>is concern </a:t>
            </a:r>
            <a:r>
              <a:rPr sz="2800" dirty="0">
                <a:solidFill>
                  <a:srgbClr val="0000FB"/>
                </a:solidFill>
                <a:latin typeface="Georgia"/>
                <a:cs typeface="Georgia"/>
              </a:rPr>
              <a:t>of</a:t>
            </a:r>
            <a:r>
              <a:rPr sz="2800" spc="-80" dirty="0">
                <a:solidFill>
                  <a:srgbClr val="0000FB"/>
                </a:solidFill>
                <a:latin typeface="Georgia"/>
                <a:cs typeface="Georgia"/>
              </a:rPr>
              <a:t> </a:t>
            </a:r>
            <a:r>
              <a:rPr sz="2800" spc="-5" dirty="0">
                <a:solidFill>
                  <a:srgbClr val="0000FB"/>
                </a:solidFill>
                <a:latin typeface="Georgia"/>
                <a:cs typeface="Georgia"/>
              </a:rPr>
              <a:t>cache</a:t>
            </a:r>
            <a:endParaRPr sz="2800">
              <a:latin typeface="Georgia"/>
              <a:cs typeface="Georgia"/>
            </a:endParaRPr>
          </a:p>
          <a:p>
            <a:pPr marL="1155700" marR="163195" lvl="1" indent="-228600">
              <a:lnSpc>
                <a:spcPts val="2590"/>
              </a:lnSpc>
              <a:spcBef>
                <a:spcPts val="630"/>
              </a:spcBef>
              <a:buClr>
                <a:srgbClr val="0033CC"/>
              </a:buClr>
              <a:buSzPct val="50000"/>
              <a:buFont typeface="Wingdings"/>
              <a:buChar char=""/>
              <a:tabLst>
                <a:tab pos="1155700" algn="l"/>
              </a:tabLst>
            </a:pPr>
            <a:r>
              <a:rPr sz="2400" spc="-5" dirty="0">
                <a:solidFill>
                  <a:srgbClr val="7F6000"/>
                </a:solidFill>
                <a:latin typeface="Georgia"/>
                <a:cs typeface="Georgia"/>
              </a:rPr>
              <a:t>Access time: Time between read request and when  desired word</a:t>
            </a:r>
            <a:r>
              <a:rPr sz="2400" spc="-35" dirty="0">
                <a:solidFill>
                  <a:srgbClr val="7F6000"/>
                </a:solidFill>
                <a:latin typeface="Georgia"/>
                <a:cs typeface="Georgia"/>
              </a:rPr>
              <a:t> </a:t>
            </a:r>
            <a:r>
              <a:rPr sz="2400" spc="-5" dirty="0">
                <a:solidFill>
                  <a:srgbClr val="7F6000"/>
                </a:solidFill>
                <a:latin typeface="Georgia"/>
                <a:cs typeface="Georgia"/>
              </a:rPr>
              <a:t>arrives</a:t>
            </a:r>
            <a:endParaRPr sz="2400">
              <a:latin typeface="Georgia"/>
              <a:cs typeface="Georgia"/>
            </a:endParaRPr>
          </a:p>
          <a:p>
            <a:pPr marL="1155700" marR="758190" lvl="1" indent="-228600">
              <a:lnSpc>
                <a:spcPts val="2590"/>
              </a:lnSpc>
              <a:spcBef>
                <a:spcPts val="575"/>
              </a:spcBef>
              <a:buClr>
                <a:srgbClr val="0033CC"/>
              </a:buClr>
              <a:buSzPct val="50000"/>
              <a:buFont typeface="Wingdings"/>
              <a:buChar char=""/>
              <a:tabLst>
                <a:tab pos="1155700" algn="l"/>
              </a:tabLst>
            </a:pPr>
            <a:r>
              <a:rPr sz="2400" spc="-5" dirty="0">
                <a:solidFill>
                  <a:srgbClr val="7F6000"/>
                </a:solidFill>
                <a:latin typeface="Georgia"/>
                <a:cs typeface="Georgia"/>
              </a:rPr>
              <a:t>Cycle time: Minimum time between unrelated  requests to</a:t>
            </a:r>
            <a:r>
              <a:rPr sz="2400" spc="-50" dirty="0">
                <a:solidFill>
                  <a:srgbClr val="7F6000"/>
                </a:solidFill>
                <a:latin typeface="Georgia"/>
                <a:cs typeface="Georgia"/>
              </a:rPr>
              <a:t> </a:t>
            </a:r>
            <a:r>
              <a:rPr sz="2400" spc="-5" dirty="0">
                <a:solidFill>
                  <a:srgbClr val="7F6000"/>
                </a:solidFill>
                <a:latin typeface="Georgia"/>
                <a:cs typeface="Georgia"/>
              </a:rPr>
              <a:t>memory</a:t>
            </a:r>
            <a:endParaRPr sz="2400">
              <a:latin typeface="Georgia"/>
              <a:cs typeface="Georgia"/>
            </a:endParaRPr>
          </a:p>
          <a:p>
            <a:pPr marL="756285" marR="243204" indent="-287020">
              <a:lnSpc>
                <a:spcPts val="3030"/>
              </a:lnSpc>
              <a:spcBef>
                <a:spcPts val="655"/>
              </a:spcBef>
            </a:pPr>
            <a:r>
              <a:rPr sz="2100" spc="10" dirty="0">
                <a:solidFill>
                  <a:srgbClr val="003399"/>
                </a:solidFill>
                <a:latin typeface="Wingdings"/>
                <a:cs typeface="Wingdings"/>
              </a:rPr>
              <a:t></a:t>
            </a:r>
            <a:r>
              <a:rPr sz="2800" spc="10" dirty="0">
                <a:solidFill>
                  <a:srgbClr val="FF0000"/>
                </a:solidFill>
                <a:latin typeface="Georgia"/>
                <a:cs typeface="Georgia"/>
              </a:rPr>
              <a:t>Bandwidth </a:t>
            </a:r>
            <a:r>
              <a:rPr sz="2800" spc="-5" dirty="0">
                <a:solidFill>
                  <a:srgbClr val="0000FB"/>
                </a:solidFill>
                <a:latin typeface="Georgia"/>
                <a:cs typeface="Georgia"/>
              </a:rPr>
              <a:t>is concern </a:t>
            </a:r>
            <a:r>
              <a:rPr sz="2800" dirty="0">
                <a:solidFill>
                  <a:srgbClr val="0000FB"/>
                </a:solidFill>
                <a:latin typeface="Georgia"/>
                <a:cs typeface="Georgia"/>
              </a:rPr>
              <a:t>of </a:t>
            </a:r>
            <a:r>
              <a:rPr sz="2800" spc="-5" dirty="0">
                <a:solidFill>
                  <a:srgbClr val="0000FB"/>
                </a:solidFill>
                <a:latin typeface="Georgia"/>
                <a:cs typeface="Georgia"/>
              </a:rPr>
              <a:t>multiprocessors and  </a:t>
            </a:r>
            <a:r>
              <a:rPr sz="2800" spc="-10" dirty="0">
                <a:solidFill>
                  <a:srgbClr val="0000FB"/>
                </a:solidFill>
                <a:latin typeface="Georgia"/>
                <a:cs typeface="Georgia"/>
              </a:rPr>
              <a:t>I/O</a:t>
            </a:r>
            <a:endParaRPr sz="2800">
              <a:latin typeface="Georgia"/>
              <a:cs typeface="Georgia"/>
            </a:endParaRPr>
          </a:p>
          <a:p>
            <a:pPr>
              <a:spcBef>
                <a:spcPts val="30"/>
              </a:spcBef>
            </a:pPr>
            <a:endParaRPr sz="4300">
              <a:latin typeface="Times New Roman"/>
              <a:cs typeface="Times New Roman"/>
            </a:endParaRPr>
          </a:p>
          <a:p>
            <a:pPr marL="355600" marR="5080" indent="-342900">
              <a:lnSpc>
                <a:spcPts val="3460"/>
              </a:lnSpc>
              <a:buSzPct val="75000"/>
              <a:buFont typeface="Wingdings"/>
              <a:buChar char=""/>
              <a:tabLst>
                <a:tab pos="355600" algn="l"/>
              </a:tabLst>
            </a:pPr>
            <a:r>
              <a:rPr sz="3200" dirty="0">
                <a:latin typeface="Georgia"/>
                <a:cs typeface="Georgia"/>
              </a:rPr>
              <a:t>DRAM used for main </a:t>
            </a:r>
            <a:r>
              <a:rPr sz="3200" spc="-5" dirty="0">
                <a:latin typeface="Georgia"/>
                <a:cs typeface="Georgia"/>
              </a:rPr>
              <a:t>memory, </a:t>
            </a:r>
            <a:r>
              <a:rPr sz="3200" dirty="0">
                <a:latin typeface="Georgia"/>
                <a:cs typeface="Georgia"/>
              </a:rPr>
              <a:t>SRAM used  for</a:t>
            </a:r>
            <a:r>
              <a:rPr sz="3200" spc="-90" dirty="0">
                <a:latin typeface="Georgia"/>
                <a:cs typeface="Georgia"/>
              </a:rPr>
              <a:t> </a:t>
            </a:r>
            <a:r>
              <a:rPr sz="3200" spc="-5" dirty="0">
                <a:latin typeface="Georgia"/>
                <a:cs typeface="Georgia"/>
              </a:rPr>
              <a:t>cache</a:t>
            </a:r>
            <a:endParaRPr sz="3200">
              <a:latin typeface="Georgia"/>
              <a:cs typeface="Georgia"/>
            </a:endParaRPr>
          </a:p>
        </p:txBody>
      </p:sp>
      <p:sp>
        <p:nvSpPr>
          <p:cNvPr id="7" name="Text Box 6">
            <a:extLst>
              <a:ext uri="{FF2B5EF4-FFF2-40B4-BE49-F238E27FC236}">
                <a16:creationId xmlns:a16="http://schemas.microsoft.com/office/drawing/2014/main" id="{006033C9-7E36-4B43-A5A1-39E2F7D8DB8B}"/>
              </a:ext>
            </a:extLst>
          </p:cNvPr>
          <p:cNvSpPr txBox="1">
            <a:spLocks noChangeArrowheads="1"/>
          </p:cNvSpPr>
          <p:nvPr/>
        </p:nvSpPr>
        <p:spPr bwMode="auto">
          <a:xfrm>
            <a:off x="7564823" y="969171"/>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E664E6"/>
                </a:solidFill>
                <a:latin typeface="宋体" panose="02010600030101010101" pitchFamily="2" charset="-122"/>
              </a:rPr>
              <a:t>◆</a:t>
            </a:r>
            <a:r>
              <a:rPr lang="en-US" altLang="zh-CN" sz="2400" dirty="0">
                <a:solidFill>
                  <a:srgbClr val="99FF99"/>
                </a:solidFill>
                <a:latin typeface="宋体" panose="02010600030101010101" pitchFamily="2" charset="-122"/>
              </a:rPr>
              <a:t> </a:t>
            </a:r>
            <a:r>
              <a:rPr lang="zh-CN" altLang="en-US" sz="2000" b="1" dirty="0">
                <a:solidFill>
                  <a:srgbClr val="FF0000"/>
                </a:solidFill>
                <a:latin typeface="楷体_GB2312" pitchFamily="49" charset="-122"/>
                <a:ea typeface="楷体_GB2312" pitchFamily="49" charset="-122"/>
              </a:rPr>
              <a:t>为了减少</a:t>
            </a:r>
            <a:r>
              <a:rPr lang="zh-CN" altLang="en-US" sz="2000" b="1" dirty="0">
                <a:solidFill>
                  <a:srgbClr val="FFFF3C"/>
                </a:solidFill>
                <a:latin typeface="楷体_GB2312" pitchFamily="49" charset="-122"/>
                <a:ea typeface="楷体_GB2312" pitchFamily="49" charset="-122"/>
                <a:hlinkClick r:id="rId4" action="ppaction://program"/>
              </a:rPr>
              <a:t>失效开销</a:t>
            </a:r>
            <a:r>
              <a:rPr lang="en-US" altLang="zh-CN" sz="2000" b="1" dirty="0">
                <a:solidFill>
                  <a:srgbClr val="FFFF3C"/>
                </a:solidFill>
                <a:latin typeface="楷体_GB2312" pitchFamily="49" charset="-122"/>
                <a:ea typeface="楷体_GB2312" pitchFamily="49" charset="-122"/>
                <a:hlinkClick r:id="rId4" action="ppaction://program"/>
              </a:rPr>
              <a:t>T</a:t>
            </a:r>
            <a:r>
              <a:rPr lang="en-US" altLang="zh-CN" sz="2000" b="1" baseline="-25000" dirty="0">
                <a:solidFill>
                  <a:srgbClr val="3CFFFF"/>
                </a:solidFill>
                <a:latin typeface="楷体_GB2312" pitchFamily="49" charset="-122"/>
                <a:ea typeface="楷体_GB2312" pitchFamily="49" charset="-122"/>
              </a:rPr>
              <a:t>M</a:t>
            </a:r>
            <a:r>
              <a:rPr lang="zh-CN" altLang="en-US" sz="2000" b="1" baseline="-25000" dirty="0">
                <a:solidFill>
                  <a:srgbClr val="FFFF3C"/>
                </a:solidFill>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应该：</a:t>
            </a:r>
          </a:p>
        </p:txBody>
      </p:sp>
      <p:sp>
        <p:nvSpPr>
          <p:cNvPr id="8" name="Text Box 7">
            <a:extLst>
              <a:ext uri="{FF2B5EF4-FFF2-40B4-BE49-F238E27FC236}">
                <a16:creationId xmlns:a16="http://schemas.microsoft.com/office/drawing/2014/main" id="{BEB80484-3FE3-4DDF-954E-316D4A8AD9D9}"/>
              </a:ext>
            </a:extLst>
          </p:cNvPr>
          <p:cNvSpPr txBox="1">
            <a:spLocks noChangeArrowheads="1"/>
          </p:cNvSpPr>
          <p:nvPr/>
        </p:nvSpPr>
        <p:spPr bwMode="auto">
          <a:xfrm>
            <a:off x="8510973" y="1426371"/>
            <a:ext cx="3168650" cy="7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rgbClr val="FFA3A3"/>
              </a:buClr>
              <a:buSzPct val="80000"/>
              <a:buFont typeface="Wingdings" panose="05000000000000000000" pitchFamily="2" charset="2"/>
              <a:buChar char="l"/>
            </a:pPr>
            <a:r>
              <a:rPr lang="en-US" altLang="zh-CN" sz="2000" b="1" dirty="0">
                <a:solidFill>
                  <a:srgbClr val="FF0000"/>
                </a:solidFill>
                <a:latin typeface="楷体_GB2312" pitchFamily="49" charset="-122"/>
                <a:ea typeface="楷体_GB2312" pitchFamily="49" charset="-122"/>
              </a:rPr>
              <a:t> </a:t>
            </a:r>
            <a:r>
              <a:rPr lang="zh-CN" altLang="en-US" sz="2000" b="1" dirty="0">
                <a:solidFill>
                  <a:srgbClr val="FF0000"/>
                </a:solidFill>
                <a:latin typeface="楷体_GB2312" pitchFamily="49" charset="-122"/>
                <a:ea typeface="楷体_GB2312" pitchFamily="49" charset="-122"/>
              </a:rPr>
              <a:t>减少主存延迟</a:t>
            </a:r>
          </a:p>
          <a:p>
            <a:pPr>
              <a:lnSpc>
                <a:spcPct val="120000"/>
              </a:lnSpc>
              <a:buClr>
                <a:srgbClr val="FFA3A3"/>
              </a:buClr>
              <a:buSzPct val="80000"/>
              <a:buFont typeface="Wingdings" panose="05000000000000000000" pitchFamily="2" charset="2"/>
              <a:buChar char="l"/>
            </a:pPr>
            <a:r>
              <a:rPr lang="zh-CN" altLang="en-US" sz="2000" b="1" dirty="0">
                <a:solidFill>
                  <a:srgbClr val="FF0000"/>
                </a:solidFill>
                <a:latin typeface="楷体_GB2312" pitchFamily="49" charset="-122"/>
                <a:ea typeface="楷体_GB2312" pitchFamily="49" charset="-122"/>
              </a:rPr>
              <a:t> 提高主存带宽</a:t>
            </a:r>
          </a:p>
        </p:txBody>
      </p:sp>
    </p:spTree>
    <p:extLst>
      <p:ext uri="{BB962C8B-B14F-4D97-AF65-F5344CB8AC3E}">
        <p14:creationId xmlns:p14="http://schemas.microsoft.com/office/powerpoint/2010/main" val="2033097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40" y="8795"/>
            <a:ext cx="2406015" cy="246221"/>
          </a:xfrm>
          <a:prstGeom prst="rect">
            <a:avLst/>
          </a:prstGeom>
        </p:spPr>
        <p:txBody>
          <a:bodyPr vert="horz" wrap="square" lIns="0" tIns="0" rIns="0" bIns="0" rtlCol="0">
            <a:spAutoFit/>
          </a:bodyPr>
          <a:lstStyle/>
          <a:p>
            <a:pPr marL="12700"/>
            <a:r>
              <a:rPr sz="1600" spc="-10" dirty="0">
                <a:solidFill>
                  <a:srgbClr val="FFFFFF"/>
                </a:solidFill>
                <a:latin typeface="Georgia"/>
                <a:cs typeface="Georgia"/>
              </a:rPr>
              <a:t>Memory Hierarchy</a:t>
            </a:r>
            <a:r>
              <a:rPr sz="1600" spc="35" dirty="0">
                <a:solidFill>
                  <a:srgbClr val="FFFFFF"/>
                </a:solidFill>
                <a:latin typeface="Georgia"/>
                <a:cs typeface="Georgia"/>
              </a:rPr>
              <a:t> </a:t>
            </a:r>
            <a:r>
              <a:rPr sz="1600" spc="-5" dirty="0">
                <a:solidFill>
                  <a:srgbClr val="FFFFFF"/>
                </a:solidFill>
                <a:latin typeface="Georgia"/>
                <a:cs typeface="Georgia"/>
              </a:rPr>
              <a:t>Design</a:t>
            </a:r>
            <a:endParaRPr sz="1600">
              <a:latin typeface="Georgia"/>
              <a:cs typeface="Georgia"/>
            </a:endParaRPr>
          </a:p>
        </p:txBody>
      </p:sp>
      <p:sp>
        <p:nvSpPr>
          <p:cNvPr id="3" name="object 3"/>
          <p:cNvSpPr/>
          <p:nvPr/>
        </p:nvSpPr>
        <p:spPr>
          <a:xfrm>
            <a:off x="6170677" y="21336"/>
            <a:ext cx="4497323" cy="2773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72200" y="0"/>
            <a:ext cx="4495800" cy="27432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998276" y="615972"/>
            <a:ext cx="4890770" cy="553998"/>
          </a:xfrm>
          <a:prstGeom prst="rect">
            <a:avLst/>
          </a:prstGeom>
        </p:spPr>
        <p:txBody>
          <a:bodyPr vert="horz" wrap="square" lIns="0" tIns="0" rIns="0" bIns="0" rtlCol="0" anchor="ctr">
            <a:spAutoFit/>
          </a:bodyPr>
          <a:lstStyle/>
          <a:p>
            <a:pPr marL="12700">
              <a:lnSpc>
                <a:spcPct val="100000"/>
              </a:lnSpc>
            </a:pPr>
            <a:r>
              <a:rPr sz="3600" b="1" spc="-5" dirty="0">
                <a:solidFill>
                  <a:srgbClr val="C00000"/>
                </a:solidFill>
                <a:latin typeface="微软雅黑" panose="020B0503020204020204" pitchFamily="34" charset="-122"/>
                <a:ea typeface="微软雅黑" panose="020B0503020204020204" pitchFamily="34" charset="-122"/>
              </a:rPr>
              <a:t>DRAM</a:t>
            </a:r>
            <a:r>
              <a:rPr sz="3600" b="1" spc="-70" dirty="0">
                <a:solidFill>
                  <a:srgbClr val="C00000"/>
                </a:solidFill>
                <a:latin typeface="微软雅黑" panose="020B0503020204020204" pitchFamily="34" charset="-122"/>
                <a:ea typeface="微软雅黑" panose="020B0503020204020204" pitchFamily="34" charset="-122"/>
              </a:rPr>
              <a:t> </a:t>
            </a:r>
            <a:r>
              <a:rPr sz="3600" b="1" spc="-5" dirty="0">
                <a:solidFill>
                  <a:srgbClr val="C00000"/>
                </a:solidFill>
                <a:latin typeface="微软雅黑" panose="020B0503020204020204" pitchFamily="34" charset="-122"/>
                <a:ea typeface="微软雅黑" panose="020B0503020204020204" pitchFamily="34" charset="-122"/>
              </a:rPr>
              <a:t>Technology</a:t>
            </a:r>
            <a:endParaRPr sz="3600" b="1" dirty="0">
              <a:solidFill>
                <a:srgbClr val="C00000"/>
              </a:solidFill>
              <a:latin typeface="微软雅黑" panose="020B0503020204020204" pitchFamily="34" charset="-122"/>
              <a:ea typeface="微软雅黑" panose="020B0503020204020204" pitchFamily="34" charset="-122"/>
            </a:endParaRPr>
          </a:p>
        </p:txBody>
      </p:sp>
      <p:sp>
        <p:nvSpPr>
          <p:cNvPr id="6" name="object 6"/>
          <p:cNvSpPr txBox="1"/>
          <p:nvPr/>
        </p:nvSpPr>
        <p:spPr>
          <a:xfrm>
            <a:off x="1998277" y="1502670"/>
            <a:ext cx="8284845" cy="4637167"/>
          </a:xfrm>
          <a:prstGeom prst="rect">
            <a:avLst/>
          </a:prstGeom>
        </p:spPr>
        <p:txBody>
          <a:bodyPr vert="horz" wrap="square" lIns="0" tIns="0" rIns="0" bIns="0" rtlCol="0">
            <a:spAutoFit/>
          </a:bodyPr>
          <a:lstStyle/>
          <a:p>
            <a:pPr marL="355600" indent="-342900">
              <a:buSzPct val="76000"/>
              <a:buFont typeface="Wingdings"/>
              <a:buChar char=""/>
              <a:tabLst>
                <a:tab pos="355600" algn="l"/>
              </a:tabLst>
            </a:pPr>
            <a:r>
              <a:rPr sz="2500" spc="-5" dirty="0">
                <a:latin typeface="Georgia"/>
                <a:cs typeface="Georgia"/>
              </a:rPr>
              <a:t>Amdahl:</a:t>
            </a:r>
            <a:endParaRPr sz="2500" dirty="0">
              <a:latin typeface="Georgia"/>
              <a:cs typeface="Georgia"/>
            </a:endParaRPr>
          </a:p>
          <a:p>
            <a:pPr marL="756285" marR="469900" lvl="1" indent="-286385">
              <a:lnSpc>
                <a:spcPts val="2110"/>
              </a:lnSpc>
              <a:spcBef>
                <a:spcPts val="520"/>
              </a:spcBef>
              <a:buClr>
                <a:srgbClr val="003399"/>
              </a:buClr>
              <a:buSzPct val="75000"/>
              <a:buFont typeface="Wingdings"/>
              <a:buChar char=""/>
              <a:tabLst>
                <a:tab pos="756920" algn="l"/>
              </a:tabLst>
            </a:pPr>
            <a:r>
              <a:rPr sz="2200" b="1" i="1" u="heavy" spc="-5" dirty="0">
                <a:solidFill>
                  <a:srgbClr val="0000FB"/>
                </a:solidFill>
                <a:latin typeface="Georgia"/>
                <a:cs typeface="Georgia"/>
              </a:rPr>
              <a:t>Memory capacity </a:t>
            </a:r>
            <a:r>
              <a:rPr sz="2200" spc="-5" dirty="0">
                <a:solidFill>
                  <a:srgbClr val="0000FB"/>
                </a:solidFill>
                <a:latin typeface="Georgia"/>
                <a:cs typeface="Georgia"/>
              </a:rPr>
              <a:t>should grow linearly with </a:t>
            </a:r>
            <a:r>
              <a:rPr sz="2200" i="1" u="heavy" spc="-10" dirty="0">
                <a:solidFill>
                  <a:srgbClr val="0000FB"/>
                </a:solidFill>
                <a:latin typeface="Georgia"/>
                <a:cs typeface="Georgia"/>
              </a:rPr>
              <a:t>processor  speed</a:t>
            </a:r>
            <a:endParaRPr sz="2200" dirty="0">
              <a:latin typeface="Georgia"/>
              <a:cs typeface="Georgia"/>
            </a:endParaRPr>
          </a:p>
          <a:p>
            <a:pPr marL="756285" marR="5080" lvl="1" indent="-286385">
              <a:lnSpc>
                <a:spcPts val="2110"/>
              </a:lnSpc>
              <a:spcBef>
                <a:spcPts val="530"/>
              </a:spcBef>
              <a:buClr>
                <a:srgbClr val="003399"/>
              </a:buClr>
              <a:buSzPct val="75000"/>
              <a:buFont typeface="Wingdings"/>
              <a:buChar char=""/>
              <a:tabLst>
                <a:tab pos="756920" algn="l"/>
              </a:tabLst>
            </a:pPr>
            <a:r>
              <a:rPr sz="2200" spc="-10" dirty="0">
                <a:solidFill>
                  <a:srgbClr val="FF0000"/>
                </a:solidFill>
                <a:latin typeface="Georgia"/>
                <a:cs typeface="Georgia"/>
              </a:rPr>
              <a:t>Unfortunately, memory </a:t>
            </a:r>
            <a:r>
              <a:rPr sz="2200" spc="-5" dirty="0">
                <a:solidFill>
                  <a:srgbClr val="FF0000"/>
                </a:solidFill>
                <a:latin typeface="Georgia"/>
                <a:cs typeface="Georgia"/>
              </a:rPr>
              <a:t>capacity </a:t>
            </a:r>
            <a:r>
              <a:rPr sz="2200" spc="-10" dirty="0">
                <a:solidFill>
                  <a:srgbClr val="FF0000"/>
                </a:solidFill>
                <a:latin typeface="Georgia"/>
                <a:cs typeface="Georgia"/>
              </a:rPr>
              <a:t>and </a:t>
            </a:r>
            <a:r>
              <a:rPr sz="2200" spc="-5" dirty="0">
                <a:solidFill>
                  <a:srgbClr val="FF0000"/>
                </a:solidFill>
                <a:latin typeface="Georgia"/>
                <a:cs typeface="Georgia"/>
              </a:rPr>
              <a:t>speed has not kept pace  with</a:t>
            </a:r>
            <a:r>
              <a:rPr sz="2200" spc="-75" dirty="0">
                <a:solidFill>
                  <a:srgbClr val="FF0000"/>
                </a:solidFill>
                <a:latin typeface="Georgia"/>
                <a:cs typeface="Georgia"/>
              </a:rPr>
              <a:t> </a:t>
            </a:r>
            <a:r>
              <a:rPr sz="2200" spc="-5" dirty="0">
                <a:solidFill>
                  <a:srgbClr val="FF0000"/>
                </a:solidFill>
                <a:latin typeface="Georgia"/>
                <a:cs typeface="Georgia"/>
              </a:rPr>
              <a:t>processors</a:t>
            </a:r>
            <a:endParaRPr sz="2200" dirty="0">
              <a:latin typeface="Georgia"/>
              <a:cs typeface="Georgia"/>
            </a:endParaRPr>
          </a:p>
          <a:p>
            <a:pPr lvl="1">
              <a:lnSpc>
                <a:spcPct val="100000"/>
              </a:lnSpc>
              <a:buClr>
                <a:srgbClr val="003399"/>
              </a:buClr>
              <a:buFont typeface="Wingdings"/>
              <a:buChar char=""/>
            </a:pPr>
            <a:endParaRPr sz="2300" dirty="0">
              <a:latin typeface="Times New Roman"/>
              <a:cs typeface="Times New Roman"/>
            </a:endParaRPr>
          </a:p>
          <a:p>
            <a:pPr marL="355600" indent="-342900">
              <a:buSzPct val="76000"/>
              <a:buFont typeface="Wingdings"/>
              <a:buChar char=""/>
              <a:tabLst>
                <a:tab pos="355600" algn="l"/>
              </a:tabLst>
            </a:pPr>
            <a:r>
              <a:rPr sz="2500" b="1" spc="-10" dirty="0">
                <a:latin typeface="Georgia"/>
                <a:cs typeface="Georgia"/>
              </a:rPr>
              <a:t>Some</a:t>
            </a:r>
            <a:r>
              <a:rPr sz="2500" b="1" spc="-25" dirty="0">
                <a:latin typeface="Georgia"/>
                <a:cs typeface="Georgia"/>
              </a:rPr>
              <a:t> </a:t>
            </a:r>
            <a:r>
              <a:rPr sz="2500" b="1" spc="-5" dirty="0">
                <a:latin typeface="Georgia"/>
                <a:cs typeface="Georgia"/>
              </a:rPr>
              <a:t>optimizations:</a:t>
            </a:r>
            <a:endParaRPr sz="2500" dirty="0">
              <a:latin typeface="Georgia"/>
              <a:cs typeface="Georgia"/>
            </a:endParaRPr>
          </a:p>
          <a:p>
            <a:pPr marL="756285" lvl="1" indent="-286385">
              <a:spcBef>
                <a:spcPts val="10"/>
              </a:spcBef>
              <a:buClr>
                <a:srgbClr val="003399"/>
              </a:buClr>
              <a:buSzPct val="75000"/>
              <a:buFont typeface="Wingdings"/>
              <a:buChar char=""/>
              <a:tabLst>
                <a:tab pos="756920" algn="l"/>
              </a:tabLst>
            </a:pPr>
            <a:r>
              <a:rPr sz="2200" spc="-5" dirty="0">
                <a:solidFill>
                  <a:srgbClr val="0000FB"/>
                </a:solidFill>
                <a:latin typeface="Georgia"/>
                <a:cs typeface="Georgia"/>
              </a:rPr>
              <a:t>Multiple </a:t>
            </a:r>
            <a:r>
              <a:rPr sz="2200" spc="-10" dirty="0">
                <a:solidFill>
                  <a:srgbClr val="0000FB"/>
                </a:solidFill>
                <a:latin typeface="Georgia"/>
                <a:cs typeface="Georgia"/>
              </a:rPr>
              <a:t>accesses </a:t>
            </a:r>
            <a:r>
              <a:rPr sz="2200" spc="-5" dirty="0">
                <a:solidFill>
                  <a:srgbClr val="0000FB"/>
                </a:solidFill>
                <a:latin typeface="Georgia"/>
                <a:cs typeface="Georgia"/>
              </a:rPr>
              <a:t>to </a:t>
            </a:r>
            <a:r>
              <a:rPr sz="2200" spc="-10" dirty="0">
                <a:solidFill>
                  <a:srgbClr val="0000FB"/>
                </a:solidFill>
                <a:latin typeface="Georgia"/>
                <a:cs typeface="Georgia"/>
              </a:rPr>
              <a:t>same</a:t>
            </a:r>
            <a:r>
              <a:rPr sz="2200" spc="20" dirty="0">
                <a:solidFill>
                  <a:srgbClr val="0000FB"/>
                </a:solidFill>
                <a:latin typeface="Georgia"/>
                <a:cs typeface="Georgia"/>
              </a:rPr>
              <a:t> </a:t>
            </a:r>
            <a:r>
              <a:rPr sz="2200" spc="-5" dirty="0">
                <a:solidFill>
                  <a:srgbClr val="0000FB"/>
                </a:solidFill>
                <a:latin typeface="Georgia"/>
                <a:cs typeface="Georgia"/>
              </a:rPr>
              <a:t>row</a:t>
            </a:r>
            <a:endParaRPr sz="2200" dirty="0">
              <a:latin typeface="Georgia"/>
              <a:cs typeface="Georgia"/>
            </a:endParaRPr>
          </a:p>
          <a:p>
            <a:pPr marL="756285" lvl="1" indent="-286385">
              <a:buClr>
                <a:srgbClr val="003399"/>
              </a:buClr>
              <a:buSzPct val="75000"/>
              <a:buFont typeface="Wingdings"/>
              <a:buChar char=""/>
              <a:tabLst>
                <a:tab pos="756920" algn="l"/>
              </a:tabLst>
            </a:pPr>
            <a:r>
              <a:rPr sz="2200" spc="-5" dirty="0">
                <a:solidFill>
                  <a:srgbClr val="0000FB"/>
                </a:solidFill>
                <a:latin typeface="Georgia"/>
                <a:cs typeface="Georgia"/>
              </a:rPr>
              <a:t>Synchronous</a:t>
            </a:r>
            <a:r>
              <a:rPr sz="2200" spc="-70" dirty="0">
                <a:solidFill>
                  <a:srgbClr val="0000FB"/>
                </a:solidFill>
                <a:latin typeface="Georgia"/>
                <a:cs typeface="Georgia"/>
              </a:rPr>
              <a:t> </a:t>
            </a:r>
            <a:r>
              <a:rPr sz="2200" spc="-10" dirty="0">
                <a:solidFill>
                  <a:srgbClr val="0000FB"/>
                </a:solidFill>
                <a:latin typeface="Georgia"/>
                <a:cs typeface="Georgia"/>
              </a:rPr>
              <a:t>DRAM</a:t>
            </a:r>
            <a:endParaRPr sz="2200" dirty="0">
              <a:latin typeface="Georgia"/>
              <a:cs typeface="Georgia"/>
            </a:endParaRPr>
          </a:p>
          <a:p>
            <a:pPr marL="1155700" lvl="2" indent="-228600">
              <a:buClr>
                <a:srgbClr val="0033CC"/>
              </a:buClr>
              <a:buSzPct val="50000"/>
              <a:buFont typeface="Wingdings"/>
              <a:buChar char=""/>
              <a:tabLst>
                <a:tab pos="1155700" algn="l"/>
              </a:tabLst>
            </a:pPr>
            <a:r>
              <a:rPr sz="1900" spc="-5" dirty="0">
                <a:solidFill>
                  <a:srgbClr val="7F6000"/>
                </a:solidFill>
                <a:latin typeface="Georgia"/>
                <a:cs typeface="Georgia"/>
              </a:rPr>
              <a:t>Added clock </a:t>
            </a:r>
            <a:r>
              <a:rPr sz="1900" spc="-10" dirty="0">
                <a:solidFill>
                  <a:srgbClr val="7F6000"/>
                </a:solidFill>
                <a:latin typeface="Georgia"/>
                <a:cs typeface="Georgia"/>
              </a:rPr>
              <a:t>signal </a:t>
            </a:r>
            <a:r>
              <a:rPr sz="1900" dirty="0">
                <a:solidFill>
                  <a:srgbClr val="7F6000"/>
                </a:solidFill>
                <a:latin typeface="Georgia"/>
                <a:cs typeface="Georgia"/>
              </a:rPr>
              <a:t>to </a:t>
            </a:r>
            <a:r>
              <a:rPr sz="1900" spc="-5" dirty="0">
                <a:solidFill>
                  <a:srgbClr val="7F6000"/>
                </a:solidFill>
                <a:latin typeface="Georgia"/>
                <a:cs typeface="Georgia"/>
              </a:rPr>
              <a:t>DRAM</a:t>
            </a:r>
            <a:r>
              <a:rPr sz="1900" spc="15" dirty="0">
                <a:solidFill>
                  <a:srgbClr val="7F6000"/>
                </a:solidFill>
                <a:latin typeface="Georgia"/>
                <a:cs typeface="Georgia"/>
              </a:rPr>
              <a:t> </a:t>
            </a:r>
            <a:r>
              <a:rPr sz="1900" spc="-5" dirty="0">
                <a:solidFill>
                  <a:srgbClr val="7F6000"/>
                </a:solidFill>
                <a:latin typeface="Georgia"/>
                <a:cs typeface="Georgia"/>
              </a:rPr>
              <a:t>interface</a:t>
            </a:r>
            <a:endParaRPr sz="1900" dirty="0">
              <a:latin typeface="Georgia"/>
              <a:cs typeface="Georgia"/>
            </a:endParaRPr>
          </a:p>
          <a:p>
            <a:pPr marL="1155700" lvl="2" indent="-228600">
              <a:buClr>
                <a:srgbClr val="0033CC"/>
              </a:buClr>
              <a:buSzPct val="50000"/>
              <a:buFont typeface="Wingdings"/>
              <a:buChar char=""/>
              <a:tabLst>
                <a:tab pos="1155700" algn="l"/>
              </a:tabLst>
            </a:pPr>
            <a:r>
              <a:rPr sz="1900" spc="-5" dirty="0">
                <a:solidFill>
                  <a:srgbClr val="7F6000"/>
                </a:solidFill>
                <a:latin typeface="Georgia"/>
                <a:cs typeface="Georgia"/>
              </a:rPr>
              <a:t>Burst </a:t>
            </a:r>
            <a:r>
              <a:rPr sz="1900" spc="-10" dirty="0">
                <a:solidFill>
                  <a:srgbClr val="7F6000"/>
                </a:solidFill>
                <a:latin typeface="Georgia"/>
                <a:cs typeface="Georgia"/>
              </a:rPr>
              <a:t>mode </a:t>
            </a:r>
            <a:r>
              <a:rPr sz="1900" spc="-5" dirty="0">
                <a:solidFill>
                  <a:srgbClr val="7F6000"/>
                </a:solidFill>
                <a:latin typeface="Georgia"/>
                <a:cs typeface="Georgia"/>
              </a:rPr>
              <a:t>with critical </a:t>
            </a:r>
            <a:r>
              <a:rPr sz="1900" spc="-10" dirty="0">
                <a:solidFill>
                  <a:srgbClr val="7F6000"/>
                </a:solidFill>
                <a:latin typeface="Georgia"/>
                <a:cs typeface="Georgia"/>
              </a:rPr>
              <a:t>word</a:t>
            </a:r>
            <a:r>
              <a:rPr sz="1900" spc="35" dirty="0">
                <a:solidFill>
                  <a:srgbClr val="7F6000"/>
                </a:solidFill>
                <a:latin typeface="Georgia"/>
                <a:cs typeface="Georgia"/>
              </a:rPr>
              <a:t> </a:t>
            </a:r>
            <a:r>
              <a:rPr sz="1900" spc="-10" dirty="0">
                <a:solidFill>
                  <a:srgbClr val="7F6000"/>
                </a:solidFill>
                <a:latin typeface="Georgia"/>
                <a:cs typeface="Georgia"/>
              </a:rPr>
              <a:t>first</a:t>
            </a:r>
            <a:endParaRPr sz="1900" dirty="0">
              <a:latin typeface="Georgia"/>
              <a:cs typeface="Georgia"/>
            </a:endParaRPr>
          </a:p>
          <a:p>
            <a:pPr marL="756285" lvl="1" indent="-286385">
              <a:buClr>
                <a:srgbClr val="003399"/>
              </a:buClr>
              <a:buSzPct val="75000"/>
              <a:buFont typeface="Wingdings"/>
              <a:buChar char=""/>
              <a:tabLst>
                <a:tab pos="756920" algn="l"/>
              </a:tabLst>
            </a:pPr>
            <a:r>
              <a:rPr sz="2200" spc="-5" dirty="0">
                <a:solidFill>
                  <a:srgbClr val="0000FB"/>
                </a:solidFill>
                <a:latin typeface="Georgia"/>
                <a:cs typeface="Georgia"/>
              </a:rPr>
              <a:t>Wider</a:t>
            </a:r>
            <a:r>
              <a:rPr sz="2200" spc="-85" dirty="0">
                <a:solidFill>
                  <a:srgbClr val="0000FB"/>
                </a:solidFill>
                <a:latin typeface="Georgia"/>
                <a:cs typeface="Georgia"/>
              </a:rPr>
              <a:t> </a:t>
            </a:r>
            <a:r>
              <a:rPr sz="2200" spc="-5" dirty="0">
                <a:solidFill>
                  <a:srgbClr val="0000FB"/>
                </a:solidFill>
                <a:latin typeface="Georgia"/>
                <a:cs typeface="Georgia"/>
              </a:rPr>
              <a:t>interfaces</a:t>
            </a:r>
            <a:endParaRPr sz="2200" dirty="0">
              <a:latin typeface="Georgia"/>
              <a:cs typeface="Georgia"/>
            </a:endParaRPr>
          </a:p>
          <a:p>
            <a:pPr marL="756285" lvl="1" indent="-286385">
              <a:buClr>
                <a:srgbClr val="003399"/>
              </a:buClr>
              <a:buSzPct val="75000"/>
              <a:buFont typeface="Wingdings"/>
              <a:buChar char=""/>
              <a:tabLst>
                <a:tab pos="756920" algn="l"/>
              </a:tabLst>
            </a:pPr>
            <a:r>
              <a:rPr sz="2200" spc="-10" dirty="0">
                <a:solidFill>
                  <a:srgbClr val="0000FB"/>
                </a:solidFill>
                <a:latin typeface="Georgia"/>
                <a:cs typeface="Georgia"/>
              </a:rPr>
              <a:t>Double data </a:t>
            </a:r>
            <a:r>
              <a:rPr sz="2200" spc="-5" dirty="0">
                <a:solidFill>
                  <a:srgbClr val="0000FB"/>
                </a:solidFill>
                <a:latin typeface="Georgia"/>
                <a:cs typeface="Georgia"/>
              </a:rPr>
              <a:t>rate</a:t>
            </a:r>
            <a:r>
              <a:rPr sz="2200" spc="25" dirty="0">
                <a:solidFill>
                  <a:srgbClr val="0000FB"/>
                </a:solidFill>
                <a:latin typeface="Georgia"/>
                <a:cs typeface="Georgia"/>
              </a:rPr>
              <a:t> </a:t>
            </a:r>
            <a:r>
              <a:rPr sz="2200" spc="-10" dirty="0">
                <a:solidFill>
                  <a:srgbClr val="0000FB"/>
                </a:solidFill>
                <a:latin typeface="Georgia"/>
                <a:cs typeface="Georgia"/>
              </a:rPr>
              <a:t>(DDR)</a:t>
            </a:r>
            <a:endParaRPr sz="2200" dirty="0">
              <a:latin typeface="Georgia"/>
              <a:cs typeface="Georgia"/>
            </a:endParaRPr>
          </a:p>
          <a:p>
            <a:pPr marL="756285" lvl="1" indent="-286385">
              <a:buClr>
                <a:srgbClr val="003399"/>
              </a:buClr>
              <a:buSzPct val="75000"/>
              <a:buFont typeface="Wingdings"/>
              <a:buChar char=""/>
              <a:tabLst>
                <a:tab pos="756920" algn="l"/>
              </a:tabLst>
            </a:pPr>
            <a:r>
              <a:rPr sz="2200" spc="-5" dirty="0">
                <a:solidFill>
                  <a:srgbClr val="0000FB"/>
                </a:solidFill>
                <a:latin typeface="Georgia"/>
                <a:cs typeface="Georgia"/>
              </a:rPr>
              <a:t>Multiple </a:t>
            </a:r>
            <a:r>
              <a:rPr sz="2200" spc="-10" dirty="0">
                <a:solidFill>
                  <a:srgbClr val="0000FB"/>
                </a:solidFill>
                <a:latin typeface="Georgia"/>
                <a:cs typeface="Georgia"/>
              </a:rPr>
              <a:t>banks </a:t>
            </a:r>
            <a:r>
              <a:rPr sz="2200" spc="-5" dirty="0">
                <a:solidFill>
                  <a:srgbClr val="0000FB"/>
                </a:solidFill>
                <a:latin typeface="Georgia"/>
                <a:cs typeface="Georgia"/>
              </a:rPr>
              <a:t>on </a:t>
            </a:r>
            <a:r>
              <a:rPr sz="2200" spc="-10" dirty="0">
                <a:solidFill>
                  <a:srgbClr val="0000FB"/>
                </a:solidFill>
                <a:latin typeface="Georgia"/>
                <a:cs typeface="Georgia"/>
              </a:rPr>
              <a:t>each DRAM</a:t>
            </a:r>
            <a:r>
              <a:rPr sz="2200" spc="35" dirty="0">
                <a:solidFill>
                  <a:srgbClr val="0000FB"/>
                </a:solidFill>
                <a:latin typeface="Georgia"/>
                <a:cs typeface="Georgia"/>
              </a:rPr>
              <a:t> </a:t>
            </a:r>
            <a:r>
              <a:rPr sz="2200" spc="-10" dirty="0">
                <a:solidFill>
                  <a:srgbClr val="0000FB"/>
                </a:solidFill>
                <a:latin typeface="Georgia"/>
                <a:cs typeface="Georgia"/>
              </a:rPr>
              <a:t>device</a:t>
            </a:r>
            <a:endParaRPr sz="2200" dirty="0">
              <a:latin typeface="Georgia"/>
              <a:cs typeface="Georgia"/>
            </a:endParaRPr>
          </a:p>
        </p:txBody>
      </p:sp>
    </p:spTree>
    <p:extLst>
      <p:ext uri="{BB962C8B-B14F-4D97-AF65-F5344CB8AC3E}">
        <p14:creationId xmlns:p14="http://schemas.microsoft.com/office/powerpoint/2010/main" val="3643644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14800" y="2667000"/>
            <a:ext cx="3124200" cy="355600"/>
          </a:xfrm>
          <a:custGeom>
            <a:avLst/>
            <a:gdLst/>
            <a:ahLst/>
            <a:cxnLst/>
            <a:rect l="l" t="t" r="r" b="b"/>
            <a:pathLst>
              <a:path w="3124200" h="355600">
                <a:moveTo>
                  <a:pt x="2343150" y="88900"/>
                </a:moveTo>
                <a:lnTo>
                  <a:pt x="781050" y="88900"/>
                </a:lnTo>
                <a:lnTo>
                  <a:pt x="781050" y="355600"/>
                </a:lnTo>
                <a:lnTo>
                  <a:pt x="2343150" y="355600"/>
                </a:lnTo>
                <a:lnTo>
                  <a:pt x="2343150" y="88900"/>
                </a:lnTo>
                <a:close/>
              </a:path>
              <a:path w="3124200" h="355600">
                <a:moveTo>
                  <a:pt x="1562100" y="0"/>
                </a:moveTo>
                <a:lnTo>
                  <a:pt x="0" y="88900"/>
                </a:lnTo>
                <a:lnTo>
                  <a:pt x="3124200" y="88900"/>
                </a:lnTo>
                <a:lnTo>
                  <a:pt x="1562100" y="0"/>
                </a:lnTo>
                <a:close/>
              </a:path>
            </a:pathLst>
          </a:custGeom>
          <a:solidFill>
            <a:srgbClr val="EAEB5E"/>
          </a:solidFill>
        </p:spPr>
        <p:txBody>
          <a:bodyPr wrap="square" lIns="0" tIns="0" rIns="0" bIns="0" rtlCol="0"/>
          <a:lstStyle/>
          <a:p>
            <a:endParaRPr/>
          </a:p>
        </p:txBody>
      </p:sp>
      <p:sp>
        <p:nvSpPr>
          <p:cNvPr id="3" name="object 3"/>
          <p:cNvSpPr/>
          <p:nvPr/>
        </p:nvSpPr>
        <p:spPr>
          <a:xfrm>
            <a:off x="4114800" y="2768600"/>
            <a:ext cx="3124200" cy="355600"/>
          </a:xfrm>
          <a:custGeom>
            <a:avLst/>
            <a:gdLst/>
            <a:ahLst/>
            <a:cxnLst/>
            <a:rect l="l" t="t" r="r" b="b"/>
            <a:pathLst>
              <a:path w="3124200" h="355600">
                <a:moveTo>
                  <a:pt x="3124200" y="266700"/>
                </a:moveTo>
                <a:lnTo>
                  <a:pt x="0" y="266700"/>
                </a:lnTo>
                <a:lnTo>
                  <a:pt x="1562100" y="355600"/>
                </a:lnTo>
                <a:lnTo>
                  <a:pt x="3124200" y="266700"/>
                </a:lnTo>
                <a:close/>
              </a:path>
              <a:path w="3124200" h="355600">
                <a:moveTo>
                  <a:pt x="2343150" y="0"/>
                </a:moveTo>
                <a:lnTo>
                  <a:pt x="781050" y="0"/>
                </a:lnTo>
                <a:lnTo>
                  <a:pt x="781050" y="266700"/>
                </a:lnTo>
                <a:lnTo>
                  <a:pt x="2343150" y="266700"/>
                </a:lnTo>
                <a:lnTo>
                  <a:pt x="2343150" y="0"/>
                </a:lnTo>
                <a:close/>
              </a:path>
            </a:pathLst>
          </a:custGeom>
          <a:solidFill>
            <a:srgbClr val="EAEB5E"/>
          </a:solidFill>
        </p:spPr>
        <p:txBody>
          <a:bodyPr wrap="square" lIns="0" tIns="0" rIns="0" bIns="0" rtlCol="0"/>
          <a:lstStyle/>
          <a:p>
            <a:endParaRPr/>
          </a:p>
        </p:txBody>
      </p:sp>
      <p:sp>
        <p:nvSpPr>
          <p:cNvPr id="4" name="object 4"/>
          <p:cNvSpPr/>
          <p:nvPr/>
        </p:nvSpPr>
        <p:spPr>
          <a:xfrm>
            <a:off x="2260091" y="3015996"/>
            <a:ext cx="693420" cy="102565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81200" y="2590800"/>
            <a:ext cx="1219200" cy="355600"/>
          </a:xfrm>
          <a:custGeom>
            <a:avLst/>
            <a:gdLst/>
            <a:ahLst/>
            <a:cxnLst/>
            <a:rect l="l" t="t" r="r" b="b"/>
            <a:pathLst>
              <a:path w="1219200" h="355600">
                <a:moveTo>
                  <a:pt x="914400" y="88900"/>
                </a:moveTo>
                <a:lnTo>
                  <a:pt x="304800" y="88900"/>
                </a:lnTo>
                <a:lnTo>
                  <a:pt x="304800" y="355600"/>
                </a:lnTo>
                <a:lnTo>
                  <a:pt x="914400" y="355600"/>
                </a:lnTo>
                <a:lnTo>
                  <a:pt x="914400" y="88900"/>
                </a:lnTo>
                <a:close/>
              </a:path>
              <a:path w="1219200" h="355600">
                <a:moveTo>
                  <a:pt x="609600" y="0"/>
                </a:moveTo>
                <a:lnTo>
                  <a:pt x="0" y="88900"/>
                </a:lnTo>
                <a:lnTo>
                  <a:pt x="1219200" y="88900"/>
                </a:lnTo>
                <a:lnTo>
                  <a:pt x="609600" y="0"/>
                </a:lnTo>
                <a:close/>
              </a:path>
            </a:pathLst>
          </a:custGeom>
          <a:solidFill>
            <a:srgbClr val="EAEB5E"/>
          </a:solidFill>
        </p:spPr>
        <p:txBody>
          <a:bodyPr wrap="square" lIns="0" tIns="0" rIns="0" bIns="0" rtlCol="0"/>
          <a:lstStyle/>
          <a:p>
            <a:endParaRPr/>
          </a:p>
        </p:txBody>
      </p:sp>
      <p:sp>
        <p:nvSpPr>
          <p:cNvPr id="6" name="object 6"/>
          <p:cNvSpPr/>
          <p:nvPr/>
        </p:nvSpPr>
        <p:spPr>
          <a:xfrm>
            <a:off x="1981200" y="2692400"/>
            <a:ext cx="1219200" cy="355600"/>
          </a:xfrm>
          <a:custGeom>
            <a:avLst/>
            <a:gdLst/>
            <a:ahLst/>
            <a:cxnLst/>
            <a:rect l="l" t="t" r="r" b="b"/>
            <a:pathLst>
              <a:path w="1219200" h="355600">
                <a:moveTo>
                  <a:pt x="1219200" y="266700"/>
                </a:moveTo>
                <a:lnTo>
                  <a:pt x="0" y="266700"/>
                </a:lnTo>
                <a:lnTo>
                  <a:pt x="609600" y="355600"/>
                </a:lnTo>
                <a:lnTo>
                  <a:pt x="1219200" y="266700"/>
                </a:lnTo>
                <a:close/>
              </a:path>
              <a:path w="1219200" h="355600">
                <a:moveTo>
                  <a:pt x="914400" y="0"/>
                </a:moveTo>
                <a:lnTo>
                  <a:pt x="304800" y="0"/>
                </a:lnTo>
                <a:lnTo>
                  <a:pt x="304800" y="266700"/>
                </a:lnTo>
                <a:lnTo>
                  <a:pt x="914400" y="266700"/>
                </a:lnTo>
                <a:lnTo>
                  <a:pt x="914400" y="0"/>
                </a:lnTo>
                <a:close/>
              </a:path>
            </a:pathLst>
          </a:custGeom>
          <a:solidFill>
            <a:srgbClr val="EAEB5E"/>
          </a:solidFill>
        </p:spPr>
        <p:txBody>
          <a:bodyPr wrap="square" lIns="0" tIns="0" rIns="0" bIns="0" rtlCol="0"/>
          <a:lstStyle/>
          <a:p>
            <a:endParaRPr/>
          </a:p>
        </p:txBody>
      </p:sp>
      <p:sp>
        <p:nvSpPr>
          <p:cNvPr id="7" name="object 7"/>
          <p:cNvSpPr txBox="1">
            <a:spLocks noGrp="1"/>
          </p:cNvSpPr>
          <p:nvPr>
            <p:ph type="title"/>
          </p:nvPr>
        </p:nvSpPr>
        <p:spPr>
          <a:xfrm>
            <a:off x="959129" y="291339"/>
            <a:ext cx="5275073" cy="554639"/>
          </a:xfrm>
          <a:prstGeom prst="rect">
            <a:avLst/>
          </a:prstGeom>
        </p:spPr>
        <p:txBody>
          <a:bodyPr vert="horz" wrap="square" lIns="0" tIns="0" rIns="0" bIns="0" rtlCol="0" anchor="ctr">
            <a:spAutoFit/>
          </a:bodyPr>
          <a:lstStyle/>
          <a:p>
            <a:pPr marL="12700">
              <a:lnSpc>
                <a:spcPts val="4205"/>
              </a:lnSpc>
            </a:pPr>
            <a:r>
              <a:rPr b="1" spc="-10" dirty="0">
                <a:solidFill>
                  <a:srgbClr val="C00000"/>
                </a:solidFill>
                <a:latin typeface="微软雅黑" panose="020B0503020204020204" pitchFamily="34" charset="-122"/>
                <a:ea typeface="微软雅黑" panose="020B0503020204020204" pitchFamily="34" charset="-122"/>
              </a:rPr>
              <a:t>减少存储器传输时间</a:t>
            </a:r>
          </a:p>
        </p:txBody>
      </p:sp>
      <p:sp>
        <p:nvSpPr>
          <p:cNvPr id="8" name="object 8"/>
          <p:cNvSpPr/>
          <p:nvPr/>
        </p:nvSpPr>
        <p:spPr>
          <a:xfrm>
            <a:off x="4456176" y="2392680"/>
            <a:ext cx="2343912" cy="2651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59352" y="2120900"/>
            <a:ext cx="631825" cy="330200"/>
          </a:xfrm>
          <a:custGeom>
            <a:avLst/>
            <a:gdLst/>
            <a:ahLst/>
            <a:cxnLst/>
            <a:rect l="l" t="t" r="r" b="b"/>
            <a:pathLst>
              <a:path w="631825" h="330200">
                <a:moveTo>
                  <a:pt x="0" y="330200"/>
                </a:moveTo>
                <a:lnTo>
                  <a:pt x="631825" y="0"/>
                </a:lnTo>
              </a:path>
            </a:pathLst>
          </a:custGeom>
          <a:ln w="25400">
            <a:solidFill>
              <a:srgbClr val="000000"/>
            </a:solidFill>
          </a:ln>
        </p:spPr>
        <p:txBody>
          <a:bodyPr wrap="square" lIns="0" tIns="0" rIns="0" bIns="0" rtlCol="0"/>
          <a:lstStyle/>
          <a:p>
            <a:endParaRPr/>
          </a:p>
        </p:txBody>
      </p:sp>
      <p:sp>
        <p:nvSpPr>
          <p:cNvPr id="10" name="object 10"/>
          <p:cNvSpPr/>
          <p:nvPr/>
        </p:nvSpPr>
        <p:spPr>
          <a:xfrm>
            <a:off x="5916677" y="2044700"/>
            <a:ext cx="854075" cy="406400"/>
          </a:xfrm>
          <a:custGeom>
            <a:avLst/>
            <a:gdLst/>
            <a:ahLst/>
            <a:cxnLst/>
            <a:rect l="l" t="t" r="r" b="b"/>
            <a:pathLst>
              <a:path w="854075" h="406400">
                <a:moveTo>
                  <a:pt x="854075" y="406400"/>
                </a:moveTo>
                <a:lnTo>
                  <a:pt x="0" y="0"/>
                </a:lnTo>
              </a:path>
            </a:pathLst>
          </a:custGeom>
          <a:ln w="25400">
            <a:solidFill>
              <a:srgbClr val="000000"/>
            </a:solidFill>
          </a:ln>
        </p:spPr>
        <p:txBody>
          <a:bodyPr wrap="square" lIns="0" tIns="0" rIns="0" bIns="0" rtlCol="0"/>
          <a:lstStyle/>
          <a:p>
            <a:endParaRPr/>
          </a:p>
        </p:txBody>
      </p:sp>
      <p:sp>
        <p:nvSpPr>
          <p:cNvPr id="11" name="object 11"/>
          <p:cNvSpPr/>
          <p:nvPr/>
        </p:nvSpPr>
        <p:spPr>
          <a:xfrm>
            <a:off x="2226564" y="1085089"/>
            <a:ext cx="693419" cy="493775"/>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2337003" y="1261237"/>
            <a:ext cx="508000" cy="276999"/>
          </a:xfrm>
          <a:prstGeom prst="rect">
            <a:avLst/>
          </a:prstGeom>
        </p:spPr>
        <p:txBody>
          <a:bodyPr vert="horz" wrap="square" lIns="0" tIns="0" rIns="0" bIns="0" rtlCol="0">
            <a:spAutoFit/>
          </a:bodyPr>
          <a:lstStyle/>
          <a:p>
            <a:pPr marL="12700"/>
            <a:r>
              <a:rPr b="1" spc="-5" dirty="0">
                <a:solidFill>
                  <a:srgbClr val="FFFFFF"/>
                </a:solidFill>
                <a:latin typeface="Arial"/>
                <a:cs typeface="Arial"/>
              </a:rPr>
              <a:t>CPU</a:t>
            </a:r>
            <a:endParaRPr>
              <a:latin typeface="Arial"/>
              <a:cs typeface="Arial"/>
            </a:endParaRPr>
          </a:p>
        </p:txBody>
      </p:sp>
      <p:sp>
        <p:nvSpPr>
          <p:cNvPr id="13" name="object 13"/>
          <p:cNvSpPr/>
          <p:nvPr/>
        </p:nvSpPr>
        <p:spPr>
          <a:xfrm>
            <a:off x="2253996" y="2075689"/>
            <a:ext cx="693420" cy="493775"/>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2287930" y="2206879"/>
            <a:ext cx="633730" cy="246221"/>
          </a:xfrm>
          <a:prstGeom prst="rect">
            <a:avLst/>
          </a:prstGeom>
        </p:spPr>
        <p:txBody>
          <a:bodyPr vert="horz" wrap="square" lIns="0" tIns="0" rIns="0" bIns="0" rtlCol="0">
            <a:spAutoFit/>
          </a:bodyPr>
          <a:lstStyle/>
          <a:p>
            <a:pPr marL="12700"/>
            <a:r>
              <a:rPr sz="1600" b="1" spc="-5" dirty="0">
                <a:solidFill>
                  <a:srgbClr val="FFFFFF"/>
                </a:solidFill>
                <a:latin typeface="Arial"/>
                <a:cs typeface="Arial"/>
              </a:rPr>
              <a:t>Cache</a:t>
            </a:r>
            <a:endParaRPr sz="1600">
              <a:latin typeface="Arial"/>
              <a:cs typeface="Arial"/>
            </a:endParaRPr>
          </a:p>
        </p:txBody>
      </p:sp>
      <p:sp>
        <p:nvSpPr>
          <p:cNvPr id="15" name="object 15"/>
          <p:cNvSpPr txBox="1"/>
          <p:nvPr/>
        </p:nvSpPr>
        <p:spPr>
          <a:xfrm>
            <a:off x="2364131" y="2475728"/>
            <a:ext cx="433705" cy="881523"/>
          </a:xfrm>
          <a:prstGeom prst="rect">
            <a:avLst/>
          </a:prstGeom>
        </p:spPr>
        <p:txBody>
          <a:bodyPr vert="horz" wrap="square" lIns="0" tIns="0" rIns="0" bIns="0" rtlCol="0">
            <a:spAutoFit/>
          </a:bodyPr>
          <a:lstStyle/>
          <a:p>
            <a:pPr marL="128270" marR="5080" indent="-116205">
              <a:lnSpc>
                <a:spcPct val="171300"/>
              </a:lnSpc>
            </a:pPr>
            <a:r>
              <a:rPr b="1" dirty="0">
                <a:solidFill>
                  <a:srgbClr val="FB0028"/>
                </a:solidFill>
                <a:latin typeface="Arial"/>
                <a:cs typeface="Arial"/>
              </a:rPr>
              <a:t>bus  </a:t>
            </a:r>
            <a:r>
              <a:rPr b="1" spc="-5" dirty="0">
                <a:solidFill>
                  <a:srgbClr val="FFFFFF"/>
                </a:solidFill>
                <a:latin typeface="Arial"/>
                <a:cs typeface="Arial"/>
              </a:rPr>
              <a:t>M</a:t>
            </a:r>
            <a:endParaRPr>
              <a:latin typeface="Arial"/>
              <a:cs typeface="Arial"/>
            </a:endParaRPr>
          </a:p>
        </p:txBody>
      </p:sp>
      <p:sp>
        <p:nvSpPr>
          <p:cNvPr id="16" name="object 16"/>
          <p:cNvSpPr txBox="1"/>
          <p:nvPr/>
        </p:nvSpPr>
        <p:spPr>
          <a:xfrm>
            <a:off x="3981069" y="4307079"/>
            <a:ext cx="3517900" cy="626745"/>
          </a:xfrm>
          <a:prstGeom prst="rect">
            <a:avLst/>
          </a:prstGeom>
        </p:spPr>
        <p:txBody>
          <a:bodyPr vert="horz" wrap="square" lIns="0" tIns="0" rIns="0" bIns="0" rtlCol="0">
            <a:spAutoFit/>
          </a:bodyPr>
          <a:lstStyle/>
          <a:p>
            <a:pPr marL="635" algn="ctr"/>
            <a:r>
              <a:rPr sz="2000" b="1" spc="5" dirty="0">
                <a:latin typeface="宋体"/>
                <a:cs typeface="宋体"/>
              </a:rPr>
              <a:t>第二种解决方案</a:t>
            </a:r>
            <a:endParaRPr sz="2000">
              <a:latin typeface="宋体"/>
              <a:cs typeface="宋体"/>
            </a:endParaRPr>
          </a:p>
          <a:p>
            <a:pPr algn="ctr">
              <a:lnSpc>
                <a:spcPct val="100000"/>
              </a:lnSpc>
            </a:pPr>
            <a:r>
              <a:rPr sz="2000" b="1" dirty="0">
                <a:latin typeface="宋体"/>
                <a:cs typeface="宋体"/>
              </a:rPr>
              <a:t>存储器和</a:t>
            </a:r>
            <a:r>
              <a:rPr sz="2000" b="1" dirty="0">
                <a:latin typeface="Times New Roman"/>
                <a:cs typeface="Times New Roman"/>
              </a:rPr>
              <a:t>Cache</a:t>
            </a:r>
            <a:r>
              <a:rPr sz="2000" b="1" dirty="0">
                <a:latin typeface="宋体"/>
                <a:cs typeface="宋体"/>
              </a:rPr>
              <a:t>之间宽数据通路</a:t>
            </a:r>
            <a:endParaRPr sz="2000">
              <a:latin typeface="宋体"/>
              <a:cs typeface="宋体"/>
            </a:endParaRPr>
          </a:p>
        </p:txBody>
      </p:sp>
      <p:sp>
        <p:nvSpPr>
          <p:cNvPr id="17" name="object 17"/>
          <p:cNvSpPr txBox="1"/>
          <p:nvPr/>
        </p:nvSpPr>
        <p:spPr>
          <a:xfrm>
            <a:off x="8340979" y="4307079"/>
            <a:ext cx="2073910" cy="615553"/>
          </a:xfrm>
          <a:prstGeom prst="rect">
            <a:avLst/>
          </a:prstGeom>
        </p:spPr>
        <p:txBody>
          <a:bodyPr vert="horz" wrap="square" lIns="0" tIns="0" rIns="0" bIns="0" rtlCol="0">
            <a:spAutoFit/>
          </a:bodyPr>
          <a:lstStyle/>
          <a:p>
            <a:pPr marL="12700" marR="5080" indent="126364"/>
            <a:r>
              <a:rPr sz="2000" b="1" dirty="0">
                <a:latin typeface="宋体"/>
                <a:cs typeface="宋体"/>
              </a:rPr>
              <a:t>第三种解决方案存储模块交叉访问</a:t>
            </a:r>
            <a:endParaRPr sz="2000">
              <a:latin typeface="宋体"/>
              <a:cs typeface="宋体"/>
            </a:endParaRPr>
          </a:p>
        </p:txBody>
      </p:sp>
      <p:sp>
        <p:nvSpPr>
          <p:cNvPr id="18" name="object 18"/>
          <p:cNvSpPr txBox="1"/>
          <p:nvPr/>
        </p:nvSpPr>
        <p:spPr>
          <a:xfrm>
            <a:off x="1624991" y="4307079"/>
            <a:ext cx="1971675" cy="2148205"/>
          </a:xfrm>
          <a:prstGeom prst="rect">
            <a:avLst/>
          </a:prstGeom>
        </p:spPr>
        <p:txBody>
          <a:bodyPr vert="horz" wrap="square" lIns="0" tIns="0" rIns="0" bIns="0" rtlCol="0">
            <a:spAutoFit/>
          </a:bodyPr>
          <a:lstStyle/>
          <a:p>
            <a:pPr marL="127000" marR="158750" indent="-114300"/>
            <a:r>
              <a:rPr sz="2000" b="1" dirty="0">
                <a:latin typeface="宋体"/>
                <a:cs typeface="宋体"/>
              </a:rPr>
              <a:t>第一种解决方案高带宽</a:t>
            </a:r>
            <a:r>
              <a:rPr sz="2000" b="1" spc="5" dirty="0">
                <a:latin typeface="Times New Roman"/>
                <a:cs typeface="Times New Roman"/>
              </a:rPr>
              <a:t>DRAM</a:t>
            </a:r>
            <a:r>
              <a:rPr sz="2000" b="1" dirty="0">
                <a:solidFill>
                  <a:srgbClr val="053CE8"/>
                </a:solidFill>
                <a:latin typeface="宋体"/>
                <a:cs typeface="宋体"/>
              </a:rPr>
              <a:t>例如：</a:t>
            </a:r>
            <a:endParaRPr sz="2000">
              <a:latin typeface="宋体"/>
              <a:cs typeface="宋体"/>
            </a:endParaRPr>
          </a:p>
          <a:p>
            <a:pPr marL="396240" marR="5080">
              <a:lnSpc>
                <a:spcPct val="99500"/>
              </a:lnSpc>
              <a:spcBef>
                <a:spcPts val="10"/>
              </a:spcBef>
            </a:pPr>
            <a:r>
              <a:rPr sz="2000" b="1" dirty="0">
                <a:solidFill>
                  <a:srgbClr val="053CE8"/>
                </a:solidFill>
                <a:latin typeface="宋体"/>
                <a:cs typeface="宋体"/>
              </a:rPr>
              <a:t>页模式</a:t>
            </a:r>
            <a:r>
              <a:rPr sz="2000" b="1" spc="5" dirty="0">
                <a:solidFill>
                  <a:srgbClr val="053CE8"/>
                </a:solidFill>
                <a:latin typeface="Times New Roman"/>
                <a:cs typeface="Times New Roman"/>
              </a:rPr>
              <a:t>DRAM  </a:t>
            </a:r>
            <a:r>
              <a:rPr sz="2000" b="1" dirty="0">
                <a:solidFill>
                  <a:srgbClr val="053CE8"/>
                </a:solidFill>
                <a:latin typeface="Times New Roman"/>
                <a:cs typeface="Times New Roman"/>
              </a:rPr>
              <a:t>SDRAM  </a:t>
            </a:r>
            <a:r>
              <a:rPr sz="2000" b="1" spc="5" dirty="0">
                <a:solidFill>
                  <a:srgbClr val="053CE8"/>
                </a:solidFill>
                <a:latin typeface="Times New Roman"/>
                <a:cs typeface="Times New Roman"/>
              </a:rPr>
              <a:t>DDRRAM</a:t>
            </a:r>
            <a:endParaRPr sz="2000">
              <a:latin typeface="Times New Roman"/>
              <a:cs typeface="Times New Roman"/>
            </a:endParaRPr>
          </a:p>
          <a:p>
            <a:pPr marL="396240"/>
            <a:r>
              <a:rPr sz="2000" b="1" dirty="0">
                <a:solidFill>
                  <a:srgbClr val="053CE8"/>
                </a:solidFill>
                <a:latin typeface="Times New Roman"/>
                <a:cs typeface="Times New Roman"/>
              </a:rPr>
              <a:t>RAMbus</a:t>
            </a:r>
            <a:endParaRPr sz="2000">
              <a:latin typeface="Times New Roman"/>
              <a:cs typeface="Times New Roman"/>
            </a:endParaRPr>
          </a:p>
        </p:txBody>
      </p:sp>
      <p:sp>
        <p:nvSpPr>
          <p:cNvPr id="19" name="object 19"/>
          <p:cNvSpPr/>
          <p:nvPr/>
        </p:nvSpPr>
        <p:spPr>
          <a:xfrm>
            <a:off x="3635375" y="5346700"/>
            <a:ext cx="76200" cy="965200"/>
          </a:xfrm>
          <a:custGeom>
            <a:avLst/>
            <a:gdLst/>
            <a:ahLst/>
            <a:cxnLst/>
            <a:rect l="l" t="t" r="r" b="b"/>
            <a:pathLst>
              <a:path w="76200" h="965200">
                <a:moveTo>
                  <a:pt x="25400" y="889000"/>
                </a:moveTo>
                <a:lnTo>
                  <a:pt x="0" y="889000"/>
                </a:lnTo>
                <a:lnTo>
                  <a:pt x="38100" y="965200"/>
                </a:lnTo>
                <a:lnTo>
                  <a:pt x="69850" y="901700"/>
                </a:lnTo>
                <a:lnTo>
                  <a:pt x="25400" y="901700"/>
                </a:lnTo>
                <a:lnTo>
                  <a:pt x="25400" y="889000"/>
                </a:lnTo>
                <a:close/>
              </a:path>
              <a:path w="76200" h="965200">
                <a:moveTo>
                  <a:pt x="50800" y="0"/>
                </a:moveTo>
                <a:lnTo>
                  <a:pt x="25400" y="0"/>
                </a:lnTo>
                <a:lnTo>
                  <a:pt x="25400" y="901700"/>
                </a:lnTo>
                <a:lnTo>
                  <a:pt x="50800" y="901700"/>
                </a:lnTo>
                <a:lnTo>
                  <a:pt x="50800" y="0"/>
                </a:lnTo>
                <a:close/>
              </a:path>
              <a:path w="76200" h="965200">
                <a:moveTo>
                  <a:pt x="76200" y="889000"/>
                </a:moveTo>
                <a:lnTo>
                  <a:pt x="50800" y="889000"/>
                </a:lnTo>
                <a:lnTo>
                  <a:pt x="50800" y="901700"/>
                </a:lnTo>
                <a:lnTo>
                  <a:pt x="69850" y="901700"/>
                </a:lnTo>
                <a:lnTo>
                  <a:pt x="76200" y="889000"/>
                </a:lnTo>
                <a:close/>
              </a:path>
            </a:pathLst>
          </a:custGeom>
          <a:solidFill>
            <a:srgbClr val="FB0028"/>
          </a:solidFill>
        </p:spPr>
        <p:txBody>
          <a:bodyPr wrap="square" lIns="0" tIns="0" rIns="0" bIns="0" rtlCol="0"/>
          <a:lstStyle/>
          <a:p>
            <a:endParaRPr/>
          </a:p>
        </p:txBody>
      </p:sp>
      <p:sp>
        <p:nvSpPr>
          <p:cNvPr id="20" name="object 20"/>
          <p:cNvSpPr txBox="1"/>
          <p:nvPr/>
        </p:nvSpPr>
        <p:spPr>
          <a:xfrm>
            <a:off x="3735704" y="5599684"/>
            <a:ext cx="521970" cy="307777"/>
          </a:xfrm>
          <a:prstGeom prst="rect">
            <a:avLst/>
          </a:prstGeom>
        </p:spPr>
        <p:txBody>
          <a:bodyPr vert="horz" wrap="square" lIns="0" tIns="0" rIns="0" bIns="0" rtlCol="0">
            <a:spAutoFit/>
          </a:bodyPr>
          <a:lstStyle/>
          <a:p>
            <a:pPr marL="12700"/>
            <a:r>
              <a:rPr sz="2000" b="1" dirty="0">
                <a:solidFill>
                  <a:srgbClr val="053CE8"/>
                </a:solidFill>
                <a:latin typeface="Times New Roman"/>
                <a:cs typeface="Times New Roman"/>
              </a:rPr>
              <a:t>C</a:t>
            </a:r>
            <a:r>
              <a:rPr sz="2000" b="1" spc="10" dirty="0">
                <a:solidFill>
                  <a:srgbClr val="053CE8"/>
                </a:solidFill>
                <a:latin typeface="Times New Roman"/>
                <a:cs typeface="Times New Roman"/>
              </a:rPr>
              <a:t>o</a:t>
            </a:r>
            <a:r>
              <a:rPr sz="2000" b="1" dirty="0">
                <a:solidFill>
                  <a:srgbClr val="053CE8"/>
                </a:solidFill>
                <a:latin typeface="Times New Roman"/>
                <a:cs typeface="Times New Roman"/>
              </a:rPr>
              <a:t>st</a:t>
            </a:r>
            <a:endParaRPr sz="2000">
              <a:latin typeface="Times New Roman"/>
              <a:cs typeface="Times New Roman"/>
            </a:endParaRPr>
          </a:p>
        </p:txBody>
      </p:sp>
      <p:sp>
        <p:nvSpPr>
          <p:cNvPr id="21" name="object 21"/>
          <p:cNvSpPr/>
          <p:nvPr/>
        </p:nvSpPr>
        <p:spPr>
          <a:xfrm>
            <a:off x="1981200" y="1600200"/>
            <a:ext cx="1219200" cy="355600"/>
          </a:xfrm>
          <a:custGeom>
            <a:avLst/>
            <a:gdLst/>
            <a:ahLst/>
            <a:cxnLst/>
            <a:rect l="l" t="t" r="r" b="b"/>
            <a:pathLst>
              <a:path w="1219200" h="355600">
                <a:moveTo>
                  <a:pt x="914400" y="88900"/>
                </a:moveTo>
                <a:lnTo>
                  <a:pt x="304800" y="88900"/>
                </a:lnTo>
                <a:lnTo>
                  <a:pt x="304800" y="355600"/>
                </a:lnTo>
                <a:lnTo>
                  <a:pt x="914400" y="355600"/>
                </a:lnTo>
                <a:lnTo>
                  <a:pt x="914400" y="88900"/>
                </a:lnTo>
                <a:close/>
              </a:path>
              <a:path w="1219200" h="355600">
                <a:moveTo>
                  <a:pt x="609600" y="0"/>
                </a:moveTo>
                <a:lnTo>
                  <a:pt x="0" y="88900"/>
                </a:lnTo>
                <a:lnTo>
                  <a:pt x="1219200" y="88900"/>
                </a:lnTo>
                <a:lnTo>
                  <a:pt x="609600" y="0"/>
                </a:lnTo>
                <a:close/>
              </a:path>
            </a:pathLst>
          </a:custGeom>
          <a:solidFill>
            <a:srgbClr val="EAEB5E"/>
          </a:solidFill>
        </p:spPr>
        <p:txBody>
          <a:bodyPr wrap="square" lIns="0" tIns="0" rIns="0" bIns="0" rtlCol="0"/>
          <a:lstStyle/>
          <a:p>
            <a:endParaRPr/>
          </a:p>
        </p:txBody>
      </p:sp>
      <p:sp>
        <p:nvSpPr>
          <p:cNvPr id="22" name="object 22"/>
          <p:cNvSpPr/>
          <p:nvPr/>
        </p:nvSpPr>
        <p:spPr>
          <a:xfrm>
            <a:off x="1981200" y="1701800"/>
            <a:ext cx="1219200" cy="355600"/>
          </a:xfrm>
          <a:custGeom>
            <a:avLst/>
            <a:gdLst/>
            <a:ahLst/>
            <a:cxnLst/>
            <a:rect l="l" t="t" r="r" b="b"/>
            <a:pathLst>
              <a:path w="1219200" h="355600">
                <a:moveTo>
                  <a:pt x="1219200" y="266700"/>
                </a:moveTo>
                <a:lnTo>
                  <a:pt x="0" y="266700"/>
                </a:lnTo>
                <a:lnTo>
                  <a:pt x="609600" y="355600"/>
                </a:lnTo>
                <a:lnTo>
                  <a:pt x="1219200" y="266700"/>
                </a:lnTo>
                <a:close/>
              </a:path>
              <a:path w="1219200" h="355600">
                <a:moveTo>
                  <a:pt x="914400" y="0"/>
                </a:moveTo>
                <a:lnTo>
                  <a:pt x="304800" y="0"/>
                </a:lnTo>
                <a:lnTo>
                  <a:pt x="304800" y="266700"/>
                </a:lnTo>
                <a:lnTo>
                  <a:pt x="914400" y="266700"/>
                </a:lnTo>
                <a:lnTo>
                  <a:pt x="914400" y="0"/>
                </a:lnTo>
                <a:close/>
              </a:path>
            </a:pathLst>
          </a:custGeom>
          <a:solidFill>
            <a:srgbClr val="EAEB5E"/>
          </a:solidFill>
        </p:spPr>
        <p:txBody>
          <a:bodyPr wrap="square" lIns="0" tIns="0" rIns="0" bIns="0" rtlCol="0"/>
          <a:lstStyle/>
          <a:p>
            <a:endParaRPr/>
          </a:p>
        </p:txBody>
      </p:sp>
      <p:sp>
        <p:nvSpPr>
          <p:cNvPr id="23" name="object 23"/>
          <p:cNvSpPr/>
          <p:nvPr/>
        </p:nvSpPr>
        <p:spPr>
          <a:xfrm>
            <a:off x="5178552" y="1110997"/>
            <a:ext cx="691896" cy="493775"/>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5288660" y="1286510"/>
            <a:ext cx="508000" cy="276999"/>
          </a:xfrm>
          <a:prstGeom prst="rect">
            <a:avLst/>
          </a:prstGeom>
        </p:spPr>
        <p:txBody>
          <a:bodyPr vert="horz" wrap="square" lIns="0" tIns="0" rIns="0" bIns="0" rtlCol="0">
            <a:spAutoFit/>
          </a:bodyPr>
          <a:lstStyle/>
          <a:p>
            <a:pPr marL="12700"/>
            <a:r>
              <a:rPr b="1" spc="-5" dirty="0">
                <a:solidFill>
                  <a:srgbClr val="FFFFFF"/>
                </a:solidFill>
                <a:latin typeface="Arial"/>
                <a:cs typeface="Arial"/>
              </a:rPr>
              <a:t>CPU</a:t>
            </a:r>
            <a:endParaRPr>
              <a:latin typeface="Arial"/>
              <a:cs typeface="Arial"/>
            </a:endParaRPr>
          </a:p>
        </p:txBody>
      </p:sp>
      <p:sp>
        <p:nvSpPr>
          <p:cNvPr id="25" name="object 25"/>
          <p:cNvSpPr/>
          <p:nvPr/>
        </p:nvSpPr>
        <p:spPr>
          <a:xfrm>
            <a:off x="4876800" y="1600200"/>
            <a:ext cx="1219200" cy="355600"/>
          </a:xfrm>
          <a:custGeom>
            <a:avLst/>
            <a:gdLst/>
            <a:ahLst/>
            <a:cxnLst/>
            <a:rect l="l" t="t" r="r" b="b"/>
            <a:pathLst>
              <a:path w="1219200" h="355600">
                <a:moveTo>
                  <a:pt x="914400" y="88900"/>
                </a:moveTo>
                <a:lnTo>
                  <a:pt x="304800" y="88900"/>
                </a:lnTo>
                <a:lnTo>
                  <a:pt x="304800" y="355600"/>
                </a:lnTo>
                <a:lnTo>
                  <a:pt x="914400" y="355600"/>
                </a:lnTo>
                <a:lnTo>
                  <a:pt x="914400" y="88900"/>
                </a:lnTo>
                <a:close/>
              </a:path>
              <a:path w="1219200" h="355600">
                <a:moveTo>
                  <a:pt x="609600" y="0"/>
                </a:moveTo>
                <a:lnTo>
                  <a:pt x="0" y="88900"/>
                </a:lnTo>
                <a:lnTo>
                  <a:pt x="1219200" y="88900"/>
                </a:lnTo>
                <a:lnTo>
                  <a:pt x="609600" y="0"/>
                </a:lnTo>
                <a:close/>
              </a:path>
            </a:pathLst>
          </a:custGeom>
          <a:solidFill>
            <a:srgbClr val="EAEB5E"/>
          </a:solidFill>
        </p:spPr>
        <p:txBody>
          <a:bodyPr wrap="square" lIns="0" tIns="0" rIns="0" bIns="0" rtlCol="0"/>
          <a:lstStyle/>
          <a:p>
            <a:endParaRPr/>
          </a:p>
        </p:txBody>
      </p:sp>
      <p:sp>
        <p:nvSpPr>
          <p:cNvPr id="26" name="object 26"/>
          <p:cNvSpPr/>
          <p:nvPr/>
        </p:nvSpPr>
        <p:spPr>
          <a:xfrm>
            <a:off x="4876800" y="1701800"/>
            <a:ext cx="1219200" cy="355600"/>
          </a:xfrm>
          <a:custGeom>
            <a:avLst/>
            <a:gdLst/>
            <a:ahLst/>
            <a:cxnLst/>
            <a:rect l="l" t="t" r="r" b="b"/>
            <a:pathLst>
              <a:path w="1219200" h="355600">
                <a:moveTo>
                  <a:pt x="1219200" y="266700"/>
                </a:moveTo>
                <a:lnTo>
                  <a:pt x="0" y="266700"/>
                </a:lnTo>
                <a:lnTo>
                  <a:pt x="609600" y="355600"/>
                </a:lnTo>
                <a:lnTo>
                  <a:pt x="1219200" y="266700"/>
                </a:lnTo>
                <a:close/>
              </a:path>
              <a:path w="1219200" h="355600">
                <a:moveTo>
                  <a:pt x="914400" y="0"/>
                </a:moveTo>
                <a:lnTo>
                  <a:pt x="304800" y="0"/>
                </a:lnTo>
                <a:lnTo>
                  <a:pt x="304800" y="266700"/>
                </a:lnTo>
                <a:lnTo>
                  <a:pt x="914400" y="266700"/>
                </a:lnTo>
                <a:lnTo>
                  <a:pt x="914400" y="0"/>
                </a:lnTo>
                <a:close/>
              </a:path>
            </a:pathLst>
          </a:custGeom>
          <a:solidFill>
            <a:srgbClr val="EAEB5E"/>
          </a:solidFill>
        </p:spPr>
        <p:txBody>
          <a:bodyPr wrap="square" lIns="0" tIns="0" rIns="0" bIns="0" rtlCol="0"/>
          <a:lstStyle/>
          <a:p>
            <a:endParaRPr/>
          </a:p>
        </p:txBody>
      </p:sp>
      <p:sp>
        <p:nvSpPr>
          <p:cNvPr id="27" name="object 27"/>
          <p:cNvSpPr/>
          <p:nvPr/>
        </p:nvSpPr>
        <p:spPr>
          <a:xfrm>
            <a:off x="4498469" y="3108071"/>
            <a:ext cx="2272283" cy="1027176"/>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5156962" y="2020824"/>
            <a:ext cx="824865" cy="1600835"/>
          </a:xfrm>
          <a:prstGeom prst="rect">
            <a:avLst/>
          </a:prstGeom>
        </p:spPr>
        <p:txBody>
          <a:bodyPr vert="horz" wrap="square" lIns="0" tIns="0" rIns="0" bIns="0" rtlCol="0">
            <a:spAutoFit/>
          </a:bodyPr>
          <a:lstStyle/>
          <a:p>
            <a:pPr marL="12700"/>
            <a:r>
              <a:rPr sz="2400" b="1" spc="-5" dirty="0">
                <a:solidFill>
                  <a:srgbClr val="FB0028"/>
                </a:solidFill>
                <a:latin typeface="Arial"/>
                <a:cs typeface="Arial"/>
              </a:rPr>
              <a:t>mux</a:t>
            </a:r>
            <a:endParaRPr sz="2400">
              <a:latin typeface="Arial"/>
              <a:cs typeface="Arial"/>
            </a:endParaRPr>
          </a:p>
          <a:p>
            <a:pPr marL="151765" algn="ctr">
              <a:spcBef>
                <a:spcPts val="240"/>
              </a:spcBef>
            </a:pPr>
            <a:r>
              <a:rPr b="1" spc="-5" dirty="0">
                <a:solidFill>
                  <a:srgbClr val="FFFFFF"/>
                </a:solidFill>
                <a:latin typeface="Arial"/>
                <a:cs typeface="Arial"/>
              </a:rPr>
              <a:t>c</a:t>
            </a:r>
            <a:r>
              <a:rPr b="1" spc="-15" dirty="0">
                <a:solidFill>
                  <a:srgbClr val="FFFFFF"/>
                </a:solidFill>
                <a:latin typeface="Arial"/>
                <a:cs typeface="Arial"/>
              </a:rPr>
              <a:t>a</a:t>
            </a:r>
            <a:r>
              <a:rPr b="1" spc="-5" dirty="0">
                <a:solidFill>
                  <a:srgbClr val="FFFFFF"/>
                </a:solidFill>
                <a:latin typeface="Arial"/>
                <a:cs typeface="Arial"/>
              </a:rPr>
              <a:t>che</a:t>
            </a:r>
            <a:endParaRPr>
              <a:latin typeface="Arial"/>
              <a:cs typeface="Arial"/>
            </a:endParaRPr>
          </a:p>
          <a:p>
            <a:pPr marL="100330" algn="ctr">
              <a:spcBef>
                <a:spcPts val="320"/>
              </a:spcBef>
            </a:pPr>
            <a:r>
              <a:rPr sz="2400" b="1" spc="-10" dirty="0">
                <a:solidFill>
                  <a:srgbClr val="FB0028"/>
                </a:solidFill>
                <a:latin typeface="Arial"/>
                <a:cs typeface="Arial"/>
              </a:rPr>
              <a:t>bus</a:t>
            </a:r>
            <a:endParaRPr sz="2400">
              <a:latin typeface="Arial"/>
              <a:cs typeface="Arial"/>
            </a:endParaRPr>
          </a:p>
          <a:p>
            <a:pPr marL="127635" algn="ctr">
              <a:spcBef>
                <a:spcPts val="1840"/>
              </a:spcBef>
            </a:pPr>
            <a:r>
              <a:rPr b="1" dirty="0">
                <a:solidFill>
                  <a:srgbClr val="FFFFFF"/>
                </a:solidFill>
                <a:latin typeface="Arial"/>
                <a:cs typeface="Arial"/>
              </a:rPr>
              <a:t>M</a:t>
            </a:r>
            <a:endParaRPr>
              <a:latin typeface="Arial"/>
              <a:cs typeface="Arial"/>
            </a:endParaRPr>
          </a:p>
        </p:txBody>
      </p:sp>
      <p:sp>
        <p:nvSpPr>
          <p:cNvPr id="29" name="object 29"/>
          <p:cNvSpPr/>
          <p:nvPr/>
        </p:nvSpPr>
        <p:spPr>
          <a:xfrm>
            <a:off x="8583676" y="2578100"/>
            <a:ext cx="1219200" cy="355600"/>
          </a:xfrm>
          <a:custGeom>
            <a:avLst/>
            <a:gdLst/>
            <a:ahLst/>
            <a:cxnLst/>
            <a:rect l="l" t="t" r="r" b="b"/>
            <a:pathLst>
              <a:path w="1219200" h="355600">
                <a:moveTo>
                  <a:pt x="914400" y="88900"/>
                </a:moveTo>
                <a:lnTo>
                  <a:pt x="304800" y="88900"/>
                </a:lnTo>
                <a:lnTo>
                  <a:pt x="304800" y="355600"/>
                </a:lnTo>
                <a:lnTo>
                  <a:pt x="914400" y="355600"/>
                </a:lnTo>
                <a:lnTo>
                  <a:pt x="914400" y="88900"/>
                </a:lnTo>
                <a:close/>
              </a:path>
              <a:path w="1219200" h="355600">
                <a:moveTo>
                  <a:pt x="609600" y="0"/>
                </a:moveTo>
                <a:lnTo>
                  <a:pt x="0" y="88900"/>
                </a:lnTo>
                <a:lnTo>
                  <a:pt x="1219200" y="88900"/>
                </a:lnTo>
                <a:lnTo>
                  <a:pt x="609600" y="0"/>
                </a:lnTo>
                <a:close/>
              </a:path>
            </a:pathLst>
          </a:custGeom>
          <a:solidFill>
            <a:srgbClr val="EAEB5E"/>
          </a:solidFill>
        </p:spPr>
        <p:txBody>
          <a:bodyPr wrap="square" lIns="0" tIns="0" rIns="0" bIns="0" rtlCol="0"/>
          <a:lstStyle/>
          <a:p>
            <a:endParaRPr/>
          </a:p>
        </p:txBody>
      </p:sp>
      <p:sp>
        <p:nvSpPr>
          <p:cNvPr id="30" name="object 30"/>
          <p:cNvSpPr/>
          <p:nvPr/>
        </p:nvSpPr>
        <p:spPr>
          <a:xfrm>
            <a:off x="8583676" y="2679700"/>
            <a:ext cx="1219200" cy="355600"/>
          </a:xfrm>
          <a:custGeom>
            <a:avLst/>
            <a:gdLst/>
            <a:ahLst/>
            <a:cxnLst/>
            <a:rect l="l" t="t" r="r" b="b"/>
            <a:pathLst>
              <a:path w="1219200" h="355600">
                <a:moveTo>
                  <a:pt x="1219200" y="266700"/>
                </a:moveTo>
                <a:lnTo>
                  <a:pt x="0" y="266700"/>
                </a:lnTo>
                <a:lnTo>
                  <a:pt x="609600" y="355600"/>
                </a:lnTo>
                <a:lnTo>
                  <a:pt x="1219200" y="266700"/>
                </a:lnTo>
                <a:close/>
              </a:path>
              <a:path w="1219200" h="355600">
                <a:moveTo>
                  <a:pt x="914400" y="0"/>
                </a:moveTo>
                <a:lnTo>
                  <a:pt x="304800" y="0"/>
                </a:lnTo>
                <a:lnTo>
                  <a:pt x="304800" y="266700"/>
                </a:lnTo>
                <a:lnTo>
                  <a:pt x="914400" y="266700"/>
                </a:lnTo>
                <a:lnTo>
                  <a:pt x="914400" y="0"/>
                </a:lnTo>
                <a:close/>
              </a:path>
            </a:pathLst>
          </a:custGeom>
          <a:solidFill>
            <a:srgbClr val="EAEB5E"/>
          </a:solidFill>
        </p:spPr>
        <p:txBody>
          <a:bodyPr wrap="square" lIns="0" tIns="0" rIns="0" bIns="0" rtlCol="0"/>
          <a:lstStyle/>
          <a:p>
            <a:endParaRPr/>
          </a:p>
        </p:txBody>
      </p:sp>
      <p:sp>
        <p:nvSpPr>
          <p:cNvPr id="31" name="object 31"/>
          <p:cNvSpPr/>
          <p:nvPr/>
        </p:nvSpPr>
        <p:spPr>
          <a:xfrm>
            <a:off x="8828531" y="1072897"/>
            <a:ext cx="693420" cy="492251"/>
          </a:xfrm>
          <a:prstGeom prst="rect">
            <a:avLst/>
          </a:prstGeom>
          <a:blipFill>
            <a:blip r:embed="rId4" cstate="print"/>
            <a:stretch>
              <a:fillRect/>
            </a:stretch>
          </a:blipFill>
        </p:spPr>
        <p:txBody>
          <a:bodyPr wrap="square" lIns="0" tIns="0" rIns="0" bIns="0" rtlCol="0"/>
          <a:lstStyle/>
          <a:p>
            <a:endParaRPr/>
          </a:p>
        </p:txBody>
      </p:sp>
      <p:sp>
        <p:nvSpPr>
          <p:cNvPr id="32" name="object 32"/>
          <p:cNvSpPr txBox="1"/>
          <p:nvPr/>
        </p:nvSpPr>
        <p:spPr>
          <a:xfrm>
            <a:off x="8940545" y="1248410"/>
            <a:ext cx="508000" cy="276999"/>
          </a:xfrm>
          <a:prstGeom prst="rect">
            <a:avLst/>
          </a:prstGeom>
        </p:spPr>
        <p:txBody>
          <a:bodyPr vert="horz" wrap="square" lIns="0" tIns="0" rIns="0" bIns="0" rtlCol="0">
            <a:spAutoFit/>
          </a:bodyPr>
          <a:lstStyle/>
          <a:p>
            <a:pPr marL="12700"/>
            <a:r>
              <a:rPr b="1" spc="-5" dirty="0">
                <a:solidFill>
                  <a:srgbClr val="FFFFFF"/>
                </a:solidFill>
                <a:latin typeface="Arial"/>
                <a:cs typeface="Arial"/>
              </a:rPr>
              <a:t>CPU</a:t>
            </a:r>
            <a:endParaRPr>
              <a:latin typeface="Arial"/>
              <a:cs typeface="Arial"/>
            </a:endParaRPr>
          </a:p>
        </p:txBody>
      </p:sp>
      <p:sp>
        <p:nvSpPr>
          <p:cNvPr id="33" name="object 33"/>
          <p:cNvSpPr/>
          <p:nvPr/>
        </p:nvSpPr>
        <p:spPr>
          <a:xfrm>
            <a:off x="8855964" y="2063496"/>
            <a:ext cx="693420" cy="492251"/>
          </a:xfrm>
          <a:prstGeom prst="rect">
            <a:avLst/>
          </a:prstGeom>
          <a:blipFill>
            <a:blip r:embed="rId5" cstate="print"/>
            <a:stretch>
              <a:fillRect/>
            </a:stretch>
          </a:blipFill>
        </p:spPr>
        <p:txBody>
          <a:bodyPr wrap="square" lIns="0" tIns="0" rIns="0" bIns="0" rtlCol="0"/>
          <a:lstStyle/>
          <a:p>
            <a:endParaRPr/>
          </a:p>
        </p:txBody>
      </p:sp>
      <p:sp>
        <p:nvSpPr>
          <p:cNvPr id="34" name="object 34"/>
          <p:cNvSpPr txBox="1"/>
          <p:nvPr/>
        </p:nvSpPr>
        <p:spPr>
          <a:xfrm>
            <a:off x="8891396" y="2194053"/>
            <a:ext cx="633730" cy="246221"/>
          </a:xfrm>
          <a:prstGeom prst="rect">
            <a:avLst/>
          </a:prstGeom>
        </p:spPr>
        <p:txBody>
          <a:bodyPr vert="horz" wrap="square" lIns="0" tIns="0" rIns="0" bIns="0" rtlCol="0">
            <a:spAutoFit/>
          </a:bodyPr>
          <a:lstStyle/>
          <a:p>
            <a:pPr marL="12700"/>
            <a:r>
              <a:rPr sz="1600" b="1" spc="-5" dirty="0">
                <a:solidFill>
                  <a:srgbClr val="FFFFFF"/>
                </a:solidFill>
                <a:latin typeface="Arial"/>
                <a:cs typeface="Arial"/>
              </a:rPr>
              <a:t>Cache</a:t>
            </a:r>
            <a:endParaRPr sz="1600">
              <a:latin typeface="Arial"/>
              <a:cs typeface="Arial"/>
            </a:endParaRPr>
          </a:p>
        </p:txBody>
      </p:sp>
      <p:sp>
        <p:nvSpPr>
          <p:cNvPr id="35" name="object 35"/>
          <p:cNvSpPr txBox="1"/>
          <p:nvPr/>
        </p:nvSpPr>
        <p:spPr>
          <a:xfrm>
            <a:off x="8967597" y="2658491"/>
            <a:ext cx="433705" cy="276999"/>
          </a:xfrm>
          <a:prstGeom prst="rect">
            <a:avLst/>
          </a:prstGeom>
        </p:spPr>
        <p:txBody>
          <a:bodyPr vert="horz" wrap="square" lIns="0" tIns="0" rIns="0" bIns="0" rtlCol="0">
            <a:spAutoFit/>
          </a:bodyPr>
          <a:lstStyle/>
          <a:p>
            <a:pPr marL="12700"/>
            <a:r>
              <a:rPr b="1" dirty="0">
                <a:solidFill>
                  <a:srgbClr val="FB0028"/>
                </a:solidFill>
                <a:latin typeface="Arial"/>
                <a:cs typeface="Arial"/>
              </a:rPr>
              <a:t>bus</a:t>
            </a:r>
            <a:endParaRPr>
              <a:latin typeface="Arial"/>
              <a:cs typeface="Arial"/>
            </a:endParaRPr>
          </a:p>
        </p:txBody>
      </p:sp>
      <p:sp>
        <p:nvSpPr>
          <p:cNvPr id="36" name="object 36"/>
          <p:cNvSpPr/>
          <p:nvPr/>
        </p:nvSpPr>
        <p:spPr>
          <a:xfrm>
            <a:off x="8583676" y="1587500"/>
            <a:ext cx="1219200" cy="355600"/>
          </a:xfrm>
          <a:custGeom>
            <a:avLst/>
            <a:gdLst/>
            <a:ahLst/>
            <a:cxnLst/>
            <a:rect l="l" t="t" r="r" b="b"/>
            <a:pathLst>
              <a:path w="1219200" h="355600">
                <a:moveTo>
                  <a:pt x="914400" y="88900"/>
                </a:moveTo>
                <a:lnTo>
                  <a:pt x="304800" y="88900"/>
                </a:lnTo>
                <a:lnTo>
                  <a:pt x="304800" y="355600"/>
                </a:lnTo>
                <a:lnTo>
                  <a:pt x="914400" y="355600"/>
                </a:lnTo>
                <a:lnTo>
                  <a:pt x="914400" y="88900"/>
                </a:lnTo>
                <a:close/>
              </a:path>
              <a:path w="1219200" h="355600">
                <a:moveTo>
                  <a:pt x="609600" y="0"/>
                </a:moveTo>
                <a:lnTo>
                  <a:pt x="0" y="88900"/>
                </a:lnTo>
                <a:lnTo>
                  <a:pt x="1219200" y="88900"/>
                </a:lnTo>
                <a:lnTo>
                  <a:pt x="609600" y="0"/>
                </a:lnTo>
                <a:close/>
              </a:path>
            </a:pathLst>
          </a:custGeom>
          <a:solidFill>
            <a:srgbClr val="EAEB5E"/>
          </a:solidFill>
        </p:spPr>
        <p:txBody>
          <a:bodyPr wrap="square" lIns="0" tIns="0" rIns="0" bIns="0" rtlCol="0"/>
          <a:lstStyle/>
          <a:p>
            <a:endParaRPr/>
          </a:p>
        </p:txBody>
      </p:sp>
      <p:sp>
        <p:nvSpPr>
          <p:cNvPr id="37" name="object 37"/>
          <p:cNvSpPr/>
          <p:nvPr/>
        </p:nvSpPr>
        <p:spPr>
          <a:xfrm>
            <a:off x="8583676" y="1689100"/>
            <a:ext cx="1219200" cy="355600"/>
          </a:xfrm>
          <a:custGeom>
            <a:avLst/>
            <a:gdLst/>
            <a:ahLst/>
            <a:cxnLst/>
            <a:rect l="l" t="t" r="r" b="b"/>
            <a:pathLst>
              <a:path w="1219200" h="355600">
                <a:moveTo>
                  <a:pt x="1219200" y="266700"/>
                </a:moveTo>
                <a:lnTo>
                  <a:pt x="0" y="266700"/>
                </a:lnTo>
                <a:lnTo>
                  <a:pt x="609600" y="355600"/>
                </a:lnTo>
                <a:lnTo>
                  <a:pt x="1219200" y="266700"/>
                </a:lnTo>
                <a:close/>
              </a:path>
              <a:path w="1219200" h="355600">
                <a:moveTo>
                  <a:pt x="914400" y="0"/>
                </a:moveTo>
                <a:lnTo>
                  <a:pt x="304800" y="0"/>
                </a:lnTo>
                <a:lnTo>
                  <a:pt x="304800" y="266700"/>
                </a:lnTo>
                <a:lnTo>
                  <a:pt x="914400" y="266700"/>
                </a:lnTo>
                <a:lnTo>
                  <a:pt x="914400" y="0"/>
                </a:lnTo>
                <a:close/>
              </a:path>
            </a:pathLst>
          </a:custGeom>
          <a:solidFill>
            <a:srgbClr val="EAEB5E"/>
          </a:solidFill>
        </p:spPr>
        <p:txBody>
          <a:bodyPr wrap="square" lIns="0" tIns="0" rIns="0" bIns="0" rtlCol="0"/>
          <a:lstStyle/>
          <a:p>
            <a:endParaRPr/>
          </a:p>
        </p:txBody>
      </p:sp>
      <p:sp>
        <p:nvSpPr>
          <p:cNvPr id="38" name="object 38"/>
          <p:cNvSpPr/>
          <p:nvPr/>
        </p:nvSpPr>
        <p:spPr>
          <a:xfrm>
            <a:off x="7746492" y="3092195"/>
            <a:ext cx="693420" cy="1027176"/>
          </a:xfrm>
          <a:prstGeom prst="rect">
            <a:avLst/>
          </a:prstGeom>
          <a:blipFill>
            <a:blip r:embed="rId2" cstate="print"/>
            <a:stretch>
              <a:fillRect/>
            </a:stretch>
          </a:blipFill>
        </p:spPr>
        <p:txBody>
          <a:bodyPr wrap="square" lIns="0" tIns="0" rIns="0" bIns="0" rtlCol="0"/>
          <a:lstStyle/>
          <a:p>
            <a:endParaRPr/>
          </a:p>
        </p:txBody>
      </p:sp>
      <p:sp>
        <p:nvSpPr>
          <p:cNvPr id="39" name="object 39"/>
          <p:cNvSpPr txBox="1"/>
          <p:nvPr/>
        </p:nvSpPr>
        <p:spPr>
          <a:xfrm>
            <a:off x="7967218" y="3128518"/>
            <a:ext cx="215900" cy="276999"/>
          </a:xfrm>
          <a:prstGeom prst="rect">
            <a:avLst/>
          </a:prstGeom>
        </p:spPr>
        <p:txBody>
          <a:bodyPr vert="horz" wrap="square" lIns="0" tIns="0" rIns="0" bIns="0" rtlCol="0">
            <a:spAutoFit/>
          </a:bodyPr>
          <a:lstStyle/>
          <a:p>
            <a:pPr marL="12700"/>
            <a:r>
              <a:rPr b="1" dirty="0">
                <a:solidFill>
                  <a:srgbClr val="FFFFFF"/>
                </a:solidFill>
                <a:latin typeface="Arial"/>
                <a:cs typeface="Arial"/>
              </a:rPr>
              <a:t>M</a:t>
            </a:r>
            <a:endParaRPr>
              <a:latin typeface="Arial"/>
              <a:cs typeface="Arial"/>
            </a:endParaRPr>
          </a:p>
        </p:txBody>
      </p:sp>
      <p:sp>
        <p:nvSpPr>
          <p:cNvPr id="40" name="object 40"/>
          <p:cNvSpPr/>
          <p:nvPr/>
        </p:nvSpPr>
        <p:spPr>
          <a:xfrm>
            <a:off x="8508492" y="3092196"/>
            <a:ext cx="693420" cy="1025651"/>
          </a:xfrm>
          <a:prstGeom prst="rect">
            <a:avLst/>
          </a:prstGeom>
          <a:blipFill>
            <a:blip r:embed="rId2" cstate="print"/>
            <a:stretch>
              <a:fillRect/>
            </a:stretch>
          </a:blipFill>
        </p:spPr>
        <p:txBody>
          <a:bodyPr wrap="square" lIns="0" tIns="0" rIns="0" bIns="0" rtlCol="0"/>
          <a:lstStyle/>
          <a:p>
            <a:endParaRPr/>
          </a:p>
        </p:txBody>
      </p:sp>
      <p:sp>
        <p:nvSpPr>
          <p:cNvPr id="41" name="object 41"/>
          <p:cNvSpPr txBox="1"/>
          <p:nvPr/>
        </p:nvSpPr>
        <p:spPr>
          <a:xfrm>
            <a:off x="8729218" y="3128518"/>
            <a:ext cx="215900" cy="276999"/>
          </a:xfrm>
          <a:prstGeom prst="rect">
            <a:avLst/>
          </a:prstGeom>
        </p:spPr>
        <p:txBody>
          <a:bodyPr vert="horz" wrap="square" lIns="0" tIns="0" rIns="0" bIns="0" rtlCol="0">
            <a:spAutoFit/>
          </a:bodyPr>
          <a:lstStyle/>
          <a:p>
            <a:pPr marL="12700"/>
            <a:r>
              <a:rPr b="1" dirty="0">
                <a:solidFill>
                  <a:srgbClr val="FFFFFF"/>
                </a:solidFill>
                <a:latin typeface="Arial"/>
                <a:cs typeface="Arial"/>
              </a:rPr>
              <a:t>M</a:t>
            </a:r>
            <a:endParaRPr>
              <a:latin typeface="Arial"/>
              <a:cs typeface="Arial"/>
            </a:endParaRPr>
          </a:p>
        </p:txBody>
      </p:sp>
      <p:sp>
        <p:nvSpPr>
          <p:cNvPr id="42" name="object 42"/>
          <p:cNvSpPr/>
          <p:nvPr/>
        </p:nvSpPr>
        <p:spPr>
          <a:xfrm>
            <a:off x="9270492" y="3092196"/>
            <a:ext cx="693420" cy="1025651"/>
          </a:xfrm>
          <a:prstGeom prst="rect">
            <a:avLst/>
          </a:prstGeom>
          <a:blipFill>
            <a:blip r:embed="rId2" cstate="print"/>
            <a:stretch>
              <a:fillRect/>
            </a:stretch>
          </a:blipFill>
        </p:spPr>
        <p:txBody>
          <a:bodyPr wrap="square" lIns="0" tIns="0" rIns="0" bIns="0" rtlCol="0"/>
          <a:lstStyle/>
          <a:p>
            <a:endParaRPr/>
          </a:p>
        </p:txBody>
      </p:sp>
      <p:sp>
        <p:nvSpPr>
          <p:cNvPr id="43" name="object 43"/>
          <p:cNvSpPr txBox="1"/>
          <p:nvPr/>
        </p:nvSpPr>
        <p:spPr>
          <a:xfrm>
            <a:off x="9491598" y="3128518"/>
            <a:ext cx="215900" cy="276999"/>
          </a:xfrm>
          <a:prstGeom prst="rect">
            <a:avLst/>
          </a:prstGeom>
        </p:spPr>
        <p:txBody>
          <a:bodyPr vert="horz" wrap="square" lIns="0" tIns="0" rIns="0" bIns="0" rtlCol="0">
            <a:spAutoFit/>
          </a:bodyPr>
          <a:lstStyle/>
          <a:p>
            <a:pPr marL="12700"/>
            <a:r>
              <a:rPr b="1" dirty="0">
                <a:solidFill>
                  <a:srgbClr val="FFFFFF"/>
                </a:solidFill>
                <a:latin typeface="Arial"/>
                <a:cs typeface="Arial"/>
              </a:rPr>
              <a:t>M</a:t>
            </a:r>
            <a:endParaRPr>
              <a:latin typeface="Arial"/>
              <a:cs typeface="Arial"/>
            </a:endParaRPr>
          </a:p>
        </p:txBody>
      </p:sp>
      <p:sp>
        <p:nvSpPr>
          <p:cNvPr id="44" name="object 44"/>
          <p:cNvSpPr/>
          <p:nvPr/>
        </p:nvSpPr>
        <p:spPr>
          <a:xfrm>
            <a:off x="10032492" y="3092196"/>
            <a:ext cx="693420" cy="1025651"/>
          </a:xfrm>
          <a:prstGeom prst="rect">
            <a:avLst/>
          </a:prstGeom>
          <a:blipFill>
            <a:blip r:embed="rId2" cstate="print"/>
            <a:stretch>
              <a:fillRect/>
            </a:stretch>
          </a:blipFill>
        </p:spPr>
        <p:txBody>
          <a:bodyPr wrap="square" lIns="0" tIns="0" rIns="0" bIns="0" rtlCol="0"/>
          <a:lstStyle/>
          <a:p>
            <a:endParaRPr/>
          </a:p>
        </p:txBody>
      </p:sp>
      <p:sp>
        <p:nvSpPr>
          <p:cNvPr id="45" name="object 45"/>
          <p:cNvSpPr txBox="1"/>
          <p:nvPr/>
        </p:nvSpPr>
        <p:spPr>
          <a:xfrm>
            <a:off x="10253598" y="3128518"/>
            <a:ext cx="215900" cy="276999"/>
          </a:xfrm>
          <a:prstGeom prst="rect">
            <a:avLst/>
          </a:prstGeom>
        </p:spPr>
        <p:txBody>
          <a:bodyPr vert="horz" wrap="square" lIns="0" tIns="0" rIns="0" bIns="0" rtlCol="0">
            <a:spAutoFit/>
          </a:bodyPr>
          <a:lstStyle/>
          <a:p>
            <a:pPr marL="12700"/>
            <a:r>
              <a:rPr b="1" dirty="0">
                <a:solidFill>
                  <a:srgbClr val="FFFFFF"/>
                </a:solidFill>
                <a:latin typeface="Arial"/>
                <a:cs typeface="Arial"/>
              </a:rPr>
              <a:t>M</a:t>
            </a:r>
            <a:endParaRPr>
              <a:latin typeface="Arial"/>
              <a:cs typeface="Arial"/>
            </a:endParaRPr>
          </a:p>
        </p:txBody>
      </p:sp>
      <p:sp>
        <p:nvSpPr>
          <p:cNvPr id="46" name="矩形 45">
            <a:extLst>
              <a:ext uri="{FF2B5EF4-FFF2-40B4-BE49-F238E27FC236}">
                <a16:creationId xmlns:a16="http://schemas.microsoft.com/office/drawing/2014/main" id="{5516AD67-03A2-4AAA-8665-25C84EEA20FA}"/>
              </a:ext>
            </a:extLst>
          </p:cNvPr>
          <p:cNvSpPr/>
          <p:nvPr/>
        </p:nvSpPr>
        <p:spPr>
          <a:xfrm>
            <a:off x="177131" y="3117596"/>
            <a:ext cx="2031325"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hlinkClick r:id="rId7" action="ppaction://program"/>
              </a:rPr>
              <a:t>增加存储器的宽度</a:t>
            </a:r>
            <a:endParaRPr lang="zh-CN" altLang="en-US" dirty="0"/>
          </a:p>
        </p:txBody>
      </p:sp>
      <p:sp>
        <p:nvSpPr>
          <p:cNvPr id="48" name="文本框 47">
            <a:extLst>
              <a:ext uri="{FF2B5EF4-FFF2-40B4-BE49-F238E27FC236}">
                <a16:creationId xmlns:a16="http://schemas.microsoft.com/office/drawing/2014/main" id="{66BF9BEC-7D16-4AC7-9E89-54DA234AF2C1}"/>
              </a:ext>
            </a:extLst>
          </p:cNvPr>
          <p:cNvSpPr txBox="1"/>
          <p:nvPr/>
        </p:nvSpPr>
        <p:spPr>
          <a:xfrm>
            <a:off x="1777111" y="4016129"/>
            <a:ext cx="1569660"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单字宽存储器</a:t>
            </a:r>
          </a:p>
        </p:txBody>
      </p:sp>
      <p:sp>
        <p:nvSpPr>
          <p:cNvPr id="49" name="文本框 48">
            <a:extLst>
              <a:ext uri="{FF2B5EF4-FFF2-40B4-BE49-F238E27FC236}">
                <a16:creationId xmlns:a16="http://schemas.microsoft.com/office/drawing/2014/main" id="{9108C967-8D5A-4697-8821-647A739808FC}"/>
              </a:ext>
            </a:extLst>
          </p:cNvPr>
          <p:cNvSpPr txBox="1"/>
          <p:nvPr/>
        </p:nvSpPr>
        <p:spPr>
          <a:xfrm>
            <a:off x="4955189" y="5047569"/>
            <a:ext cx="1569660"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多字宽存储器</a:t>
            </a:r>
          </a:p>
        </p:txBody>
      </p:sp>
      <p:sp>
        <p:nvSpPr>
          <p:cNvPr id="50" name="文本框 49">
            <a:extLst>
              <a:ext uri="{FF2B5EF4-FFF2-40B4-BE49-F238E27FC236}">
                <a16:creationId xmlns:a16="http://schemas.microsoft.com/office/drawing/2014/main" id="{BE1E25DB-08FC-4EEF-B3E9-CFAF3FB55DBB}"/>
              </a:ext>
            </a:extLst>
          </p:cNvPr>
          <p:cNvSpPr txBox="1"/>
          <p:nvPr/>
        </p:nvSpPr>
        <p:spPr>
          <a:xfrm>
            <a:off x="8616472" y="5110340"/>
            <a:ext cx="1800493"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多体交叉存储器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4" y="393108"/>
            <a:ext cx="2942590" cy="359073"/>
          </a:xfrm>
          <a:prstGeom prst="rect">
            <a:avLst/>
          </a:prstGeom>
        </p:spPr>
        <p:txBody>
          <a:bodyPr vert="horz" wrap="square" lIns="0" tIns="0" rIns="0" bIns="0" rtlCol="0" anchor="ctr">
            <a:spAutoFit/>
          </a:bodyPr>
          <a:lstStyle/>
          <a:p>
            <a:pPr marL="12701">
              <a:lnSpc>
                <a:spcPts val="2835"/>
              </a:lnSpc>
            </a:pPr>
            <a:r>
              <a:rPr sz="2400" b="1" dirty="0" err="1">
                <a:solidFill>
                  <a:srgbClr val="C00000"/>
                </a:solidFill>
                <a:latin typeface="黑体"/>
                <a:cs typeface="黑体"/>
              </a:rPr>
              <a:t>CACHE的替换策略</a:t>
            </a:r>
            <a:endParaRPr sz="2400" b="1" dirty="0">
              <a:solidFill>
                <a:srgbClr val="C00000"/>
              </a:solidFill>
              <a:latin typeface="黑体"/>
              <a:cs typeface="黑体"/>
            </a:endParaRPr>
          </a:p>
        </p:txBody>
      </p:sp>
      <p:sp>
        <p:nvSpPr>
          <p:cNvPr id="3" name="object 3"/>
          <p:cNvSpPr txBox="1"/>
          <p:nvPr/>
        </p:nvSpPr>
        <p:spPr>
          <a:xfrm>
            <a:off x="2186128" y="1085978"/>
            <a:ext cx="8685072" cy="5360442"/>
          </a:xfrm>
          <a:prstGeom prst="rect">
            <a:avLst/>
          </a:prstGeom>
        </p:spPr>
        <p:txBody>
          <a:bodyPr vert="horz" wrap="square" lIns="0" tIns="0" rIns="0" bIns="0" rtlCol="0">
            <a:spAutoFit/>
          </a:bodyPr>
          <a:lstStyle/>
          <a:p>
            <a:pPr marL="381007" indent="-368307">
              <a:buClr>
                <a:srgbClr val="FF0000"/>
              </a:buClr>
              <a:buFont typeface="Wingdings"/>
              <a:buChar char=""/>
              <a:tabLst>
                <a:tab pos="381642" algn="l"/>
              </a:tabLst>
            </a:pPr>
            <a:r>
              <a:rPr kumimoji="1" lang="en-US" altLang="zh-CN" sz="2400" b="1" dirty="0">
                <a:solidFill>
                  <a:srgbClr val="FF0000"/>
                </a:solidFill>
                <a:latin typeface="Times New Roman" panose="02020603050405020304" pitchFamily="18" charset="0"/>
                <a:ea typeface="楷体_GB2312" pitchFamily="49" charset="-122"/>
              </a:rPr>
              <a:t>LFU </a:t>
            </a:r>
            <a:r>
              <a:rPr kumimoji="1" lang="zh-CN" altLang="en-US" sz="2400" b="1" dirty="0">
                <a:solidFill>
                  <a:srgbClr val="FF0000"/>
                </a:solidFill>
                <a:latin typeface="Times New Roman" panose="02020603050405020304" pitchFamily="18" charset="0"/>
                <a:ea typeface="楷体_GB2312" pitchFamily="49" charset="-122"/>
              </a:rPr>
              <a:t>（</a:t>
            </a:r>
            <a:r>
              <a:rPr kumimoji="1" lang="en-US" altLang="zh-CN" sz="2400" b="1" dirty="0">
                <a:solidFill>
                  <a:srgbClr val="FF0000"/>
                </a:solidFill>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east</a:t>
            </a:r>
            <a:r>
              <a:rPr kumimoji="1" lang="en-US" altLang="zh-CN" sz="2400" b="1" dirty="0">
                <a:solidFill>
                  <a:srgbClr val="FF0000"/>
                </a:solidFill>
                <a:latin typeface="Times New Roman" panose="02020603050405020304" pitchFamily="18" charset="0"/>
                <a:ea typeface="楷体_GB2312" pitchFamily="49" charset="-122"/>
              </a:rPr>
              <a:t> F</a:t>
            </a:r>
            <a:r>
              <a:rPr kumimoji="1" lang="en-US" altLang="zh-CN" sz="2400" b="1" dirty="0">
                <a:latin typeface="Times New Roman" panose="02020603050405020304" pitchFamily="18" charset="0"/>
                <a:ea typeface="楷体_GB2312" pitchFamily="49" charset="-122"/>
              </a:rPr>
              <a:t>requently</a:t>
            </a:r>
            <a:r>
              <a:rPr kumimoji="1" lang="en-US" altLang="zh-CN" sz="2400" b="1" dirty="0">
                <a:solidFill>
                  <a:srgbClr val="FF0000"/>
                </a:solidFill>
                <a:latin typeface="Times New Roman" panose="02020603050405020304" pitchFamily="18" charset="0"/>
                <a:ea typeface="楷体_GB2312" pitchFamily="49" charset="-122"/>
              </a:rPr>
              <a:t> U</a:t>
            </a:r>
            <a:r>
              <a:rPr kumimoji="1" lang="en-US" altLang="zh-CN" sz="2400" b="1" dirty="0">
                <a:latin typeface="Times New Roman" panose="02020603050405020304" pitchFamily="18" charset="0"/>
                <a:ea typeface="楷体_GB2312" pitchFamily="49" charset="-122"/>
              </a:rPr>
              <a:t>sed</a:t>
            </a:r>
            <a:r>
              <a:rPr kumimoji="1" lang="zh-CN" altLang="en-US" sz="2400" b="1" dirty="0">
                <a:solidFill>
                  <a:srgbClr val="FF0000"/>
                </a:solidFill>
                <a:latin typeface="Times New Roman" panose="02020603050405020304" pitchFamily="18" charset="0"/>
                <a:ea typeface="楷体_GB2312" pitchFamily="49" charset="-122"/>
              </a:rPr>
              <a:t>）</a:t>
            </a:r>
            <a:r>
              <a:rPr lang="zh-CN" altLang="en-US" sz="2400" dirty="0">
                <a:latin typeface="微软雅黑" panose="020B0503020204020204" pitchFamily="34" charset="-122"/>
                <a:ea typeface="微软雅黑" panose="020B0503020204020204" pitchFamily="34" charset="-122"/>
              </a:rPr>
              <a:t>算法根据数据的历史访问频率来淘汰数据</a:t>
            </a:r>
            <a:r>
              <a:rPr kumimoji="1" lang="zh-CN" altLang="en-US" sz="3200" b="1" dirty="0">
                <a:solidFill>
                  <a:srgbClr val="000000"/>
                </a:solidFill>
                <a:latin typeface="微软雅黑" panose="020B0503020204020204" pitchFamily="34" charset="-122"/>
                <a:ea typeface="微软雅黑" panose="020B0503020204020204" pitchFamily="34" charset="-122"/>
              </a:rPr>
              <a:t>。</a:t>
            </a:r>
            <a:endParaRPr kumimoji="1" lang="en-US" altLang="zh-CN" sz="2400" b="1" dirty="0">
              <a:solidFill>
                <a:srgbClr val="000000"/>
              </a:solidFill>
              <a:latin typeface="微软雅黑" panose="020B0503020204020204" pitchFamily="34" charset="-122"/>
              <a:ea typeface="微软雅黑" panose="020B0503020204020204" pitchFamily="34" charset="-122"/>
            </a:endParaRPr>
          </a:p>
          <a:p>
            <a:pPr marL="381007" indent="-368307">
              <a:buClr>
                <a:srgbClr val="FF0000"/>
              </a:buClr>
              <a:buFont typeface="Wingdings"/>
              <a:buChar char=""/>
              <a:tabLst>
                <a:tab pos="381642" algn="l"/>
              </a:tabLst>
            </a:pPr>
            <a:r>
              <a:rPr kumimoji="1" lang="zh-CN" altLang="en-US" sz="2400" b="1" dirty="0">
                <a:solidFill>
                  <a:srgbClr val="000000"/>
                </a:solidFill>
                <a:latin typeface="Times New Roman" panose="02020603050405020304" pitchFamily="18" charset="0"/>
                <a:ea typeface="楷体_GB2312" pitchFamily="49" charset="-122"/>
              </a:rPr>
              <a:t> </a:t>
            </a:r>
            <a:r>
              <a:rPr sz="2000" dirty="0">
                <a:solidFill>
                  <a:srgbClr val="001ADC"/>
                </a:solidFill>
                <a:latin typeface="Wingdings"/>
                <a:cs typeface="Wingdings"/>
              </a:rPr>
              <a:t></a:t>
            </a:r>
            <a:r>
              <a:rPr sz="2000" b="1" dirty="0" err="1">
                <a:latin typeface="黑体"/>
                <a:cs typeface="黑体"/>
              </a:rPr>
              <a:t>原则</a:t>
            </a:r>
            <a:r>
              <a:rPr sz="2000" b="1" dirty="0">
                <a:latin typeface="黑体"/>
                <a:cs typeface="黑体"/>
              </a:rPr>
              <a:t>：</a:t>
            </a:r>
            <a:r>
              <a:rPr lang="zh-CN" altLang="en-US" sz="2000" dirty="0"/>
              <a:t>其核心思想是“如果数据过去被访问多次，那么将来被访问的频率也更高”。</a:t>
            </a:r>
            <a:endParaRPr lang="en-US" altLang="zh-CN" sz="2000" dirty="0"/>
          </a:p>
          <a:p>
            <a:pPr marL="381007" indent="-368307">
              <a:buClr>
                <a:srgbClr val="FF0000"/>
              </a:buClr>
              <a:buFont typeface="Wingdings"/>
              <a:buChar char=""/>
              <a:tabLst>
                <a:tab pos="381642" algn="l"/>
              </a:tabLst>
            </a:pPr>
            <a:r>
              <a:rPr sz="2000" dirty="0">
                <a:solidFill>
                  <a:srgbClr val="001ADC"/>
                </a:solidFill>
                <a:latin typeface="Wingdings"/>
                <a:cs typeface="Wingdings"/>
              </a:rPr>
              <a:t></a:t>
            </a:r>
            <a:r>
              <a:rPr sz="2000" b="1" dirty="0">
                <a:latin typeface="黑体"/>
                <a:cs typeface="黑体"/>
              </a:rPr>
              <a:t>方法：</a:t>
            </a:r>
            <a:endParaRPr sz="2000" dirty="0">
              <a:latin typeface="黑体"/>
              <a:cs typeface="黑体"/>
            </a:endParaRPr>
          </a:p>
          <a:p>
            <a:pPr marL="870601">
              <a:spcBef>
                <a:spcPts val="1365"/>
              </a:spcBef>
            </a:pPr>
            <a:r>
              <a:rPr sz="2000" spc="5" dirty="0">
                <a:solidFill>
                  <a:srgbClr val="001ADC"/>
                </a:solidFill>
                <a:latin typeface="微软雅黑" panose="020B0503020204020204" pitchFamily="34" charset="-122"/>
                <a:ea typeface="微软雅黑" panose="020B0503020204020204" pitchFamily="34" charset="-122"/>
                <a:cs typeface="Wingdings"/>
              </a:rPr>
              <a:t></a:t>
            </a:r>
            <a:r>
              <a:rPr lang="zh-CN" altLang="en-US" sz="2000" dirty="0">
                <a:latin typeface="微软雅黑" panose="020B0503020204020204" pitchFamily="34" charset="-122"/>
                <a:ea typeface="微软雅黑" panose="020B0503020204020204" pitchFamily="34" charset="-122"/>
              </a:rPr>
              <a:t>新加入数据插入到队列尾部（因为引用计数为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70601">
              <a:spcBef>
                <a:spcPts val="1365"/>
              </a:spcBef>
            </a:pPr>
            <a:r>
              <a:rPr sz="2000" spc="5" dirty="0">
                <a:solidFill>
                  <a:srgbClr val="001ADC"/>
                </a:solidFill>
                <a:latin typeface="微软雅黑" panose="020B0503020204020204" pitchFamily="34" charset="-122"/>
                <a:ea typeface="微软雅黑" panose="020B0503020204020204" pitchFamily="34" charset="-122"/>
                <a:cs typeface="Wingdings"/>
              </a:rPr>
              <a:t></a:t>
            </a:r>
            <a:r>
              <a:rPr lang="zh-CN" altLang="en-US" sz="2000" dirty="0">
                <a:latin typeface="微软雅黑" panose="020B0503020204020204" pitchFamily="34" charset="-122"/>
                <a:ea typeface="微软雅黑" panose="020B0503020204020204" pitchFamily="34" charset="-122"/>
              </a:rPr>
              <a:t>队列中的数据被访问后，引用计数增加，队列重新排序； </a:t>
            </a:r>
            <a:endParaRPr lang="en-US" altLang="zh-CN" sz="2000" dirty="0">
              <a:latin typeface="微软雅黑" panose="020B0503020204020204" pitchFamily="34" charset="-122"/>
              <a:ea typeface="微软雅黑" panose="020B0503020204020204" pitchFamily="34" charset="-122"/>
            </a:endParaRPr>
          </a:p>
          <a:p>
            <a:pPr marL="870601">
              <a:spcBef>
                <a:spcPts val="1295"/>
              </a:spcBef>
            </a:pPr>
            <a:r>
              <a:rPr sz="2000" dirty="0">
                <a:solidFill>
                  <a:srgbClr val="001ADC"/>
                </a:solidFill>
                <a:latin typeface="微软雅黑" panose="020B0503020204020204" pitchFamily="34" charset="-122"/>
                <a:ea typeface="微软雅黑" panose="020B0503020204020204" pitchFamily="34" charset="-122"/>
                <a:cs typeface="Wingdings"/>
              </a:rPr>
              <a:t></a:t>
            </a:r>
            <a:r>
              <a:rPr lang="zh-CN" altLang="en-US" sz="2000" dirty="0">
                <a:latin typeface="微软雅黑" panose="020B0503020204020204" pitchFamily="34" charset="-122"/>
                <a:ea typeface="微软雅黑" panose="020B0503020204020204" pitchFamily="34" charset="-122"/>
              </a:rPr>
              <a:t>当需要淘汰数据时，将已经排序的列表最后的数据块删除。</a:t>
            </a:r>
            <a:endParaRPr lang="en-US" altLang="zh-CN" sz="2000" dirty="0">
              <a:latin typeface="微软雅黑" panose="020B0503020204020204" pitchFamily="34" charset="-122"/>
              <a:ea typeface="微软雅黑" panose="020B0503020204020204" pitchFamily="34" charset="-122"/>
            </a:endParaRPr>
          </a:p>
          <a:p>
            <a:pPr marL="870601">
              <a:spcBef>
                <a:spcPts val="1295"/>
              </a:spcBef>
            </a:pPr>
            <a:endParaRPr dirty="0">
              <a:latin typeface="华文细黑"/>
              <a:cs typeface="华文细黑"/>
            </a:endParaRPr>
          </a:p>
          <a:p>
            <a:pPr marL="487690">
              <a:spcBef>
                <a:spcPts val="1370"/>
              </a:spcBef>
            </a:pPr>
            <a:r>
              <a:rPr sz="2000" spc="-10" dirty="0">
                <a:solidFill>
                  <a:srgbClr val="001ADC"/>
                </a:solidFill>
                <a:latin typeface="Wingdings"/>
                <a:cs typeface="Wingdings"/>
              </a:rPr>
              <a:t></a:t>
            </a:r>
            <a:r>
              <a:rPr kumimoji="1" lang="en-US" altLang="zh-CN" sz="2400" b="1" dirty="0">
                <a:solidFill>
                  <a:srgbClr val="FF0000"/>
                </a:solidFill>
                <a:latin typeface="Times New Roman" panose="02020603050405020304" pitchFamily="18" charset="0"/>
                <a:ea typeface="楷体_GB2312" pitchFamily="49" charset="-122"/>
              </a:rPr>
              <a:t> LFU</a:t>
            </a:r>
            <a:r>
              <a:rPr lang="zh-CN" altLang="en-US" sz="2400" dirty="0">
                <a:latin typeface="微软雅黑" panose="020B0503020204020204" pitchFamily="34" charset="-122"/>
                <a:ea typeface="微软雅黑" panose="020B0503020204020204" pitchFamily="34" charset="-122"/>
              </a:rPr>
              <a:t>根据使用次数的差异来决定。</a:t>
            </a:r>
            <a:r>
              <a:rPr lang="zh-CN" altLang="en-US" dirty="0"/>
              <a:t> </a:t>
            </a:r>
            <a:endParaRPr lang="en-US" altLang="zh-CN" dirty="0"/>
          </a:p>
          <a:p>
            <a:pPr marL="487690">
              <a:spcBef>
                <a:spcPts val="1370"/>
              </a:spcBef>
            </a:pPr>
            <a:r>
              <a:rPr lang="en-US" altLang="zh-CN" sz="2000" dirty="0">
                <a:latin typeface="宋体" panose="02010600030101010101" pitchFamily="2" charset="-122"/>
                <a:ea typeface="宋体" panose="02010600030101010101" pitchFamily="2" charset="-122"/>
              </a:rPr>
              <a:t>LFU</a:t>
            </a:r>
            <a:r>
              <a:rPr lang="zh-CN" altLang="en-US" sz="2000" dirty="0">
                <a:latin typeface="宋体" panose="02010600030101010101" pitchFamily="2" charset="-122"/>
                <a:ea typeface="宋体" panose="02010600030101010101" pitchFamily="2" charset="-122"/>
              </a:rPr>
              <a:t>的每个数据块都有一个引用计数，所有数据块按照引用计数排序，具有相同引用计数的数据块则按照时间排序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淘汰一定时期内被</a:t>
            </a:r>
            <a:r>
              <a:rPr lang="zh-CN" altLang="en-US" sz="2000" dirty="0">
                <a:latin typeface="宋体" panose="02010600030101010101" pitchFamily="2" charset="-122"/>
                <a:ea typeface="宋体" panose="02010600030101010101" pitchFamily="2" charset="-122"/>
                <a:hlinkClick r:id="rId2"/>
              </a:rPr>
              <a:t>访问次数</a:t>
            </a:r>
            <a:r>
              <a:rPr lang="zh-CN" altLang="en-US" sz="2000" dirty="0">
                <a:latin typeface="宋体" panose="02010600030101010101" pitchFamily="2" charset="-122"/>
                <a:ea typeface="宋体" panose="02010600030101010101" pitchFamily="2" charset="-122"/>
              </a:rPr>
              <a:t>最少的页。</a:t>
            </a:r>
            <a:endParaRPr sz="2000" dirty="0">
              <a:latin typeface="宋体" panose="02010600030101010101" pitchFamily="2" charset="-122"/>
              <a:ea typeface="宋体" panose="02010600030101010101" pitchFamily="2" charset="-122"/>
              <a:cs typeface="华文细黑"/>
            </a:endParaRPr>
          </a:p>
        </p:txBody>
      </p:sp>
    </p:spTree>
    <p:extLst>
      <p:ext uri="{BB962C8B-B14F-4D97-AF65-F5344CB8AC3E}">
        <p14:creationId xmlns:p14="http://schemas.microsoft.com/office/powerpoint/2010/main" val="40445439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805" y="416857"/>
            <a:ext cx="6472555" cy="359073"/>
          </a:xfrm>
          <a:prstGeom prst="rect">
            <a:avLst/>
          </a:prstGeom>
        </p:spPr>
        <p:txBody>
          <a:bodyPr vert="horz" wrap="square" lIns="0" tIns="0" rIns="0" bIns="0" rtlCol="0" anchor="ctr">
            <a:spAutoFit/>
          </a:bodyPr>
          <a:lstStyle/>
          <a:p>
            <a:pPr marL="12701">
              <a:lnSpc>
                <a:spcPts val="2835"/>
              </a:lnSpc>
            </a:pPr>
            <a:r>
              <a:rPr sz="2800" b="1" dirty="0" err="1">
                <a:solidFill>
                  <a:srgbClr val="C00000"/>
                </a:solidFill>
                <a:latin typeface="黑体"/>
                <a:cs typeface="黑体"/>
              </a:rPr>
              <a:t>Cache缺失损失示例</a:t>
            </a:r>
            <a:endParaRPr sz="2800" b="1" dirty="0">
              <a:solidFill>
                <a:srgbClr val="C00000"/>
              </a:solidFill>
              <a:latin typeface="黑体"/>
              <a:cs typeface="黑体"/>
            </a:endParaRPr>
          </a:p>
        </p:txBody>
      </p:sp>
      <p:sp>
        <p:nvSpPr>
          <p:cNvPr id="3" name="object 3"/>
          <p:cNvSpPr txBox="1"/>
          <p:nvPr/>
        </p:nvSpPr>
        <p:spPr>
          <a:xfrm>
            <a:off x="2093163" y="953896"/>
            <a:ext cx="8001000" cy="1316707"/>
          </a:xfrm>
          <a:prstGeom prst="rect">
            <a:avLst/>
          </a:prstGeom>
        </p:spPr>
        <p:txBody>
          <a:bodyPr vert="horz" wrap="square" lIns="0" tIns="0" rIns="0" bIns="0" rtlCol="0">
            <a:spAutoFit/>
          </a:bodyPr>
          <a:lstStyle/>
          <a:p>
            <a:pPr marL="12701"/>
            <a:r>
              <a:rPr sz="2000" spc="5" dirty="0">
                <a:solidFill>
                  <a:srgbClr val="FB0028"/>
                </a:solidFill>
                <a:latin typeface="Wingdings"/>
                <a:cs typeface="Wingdings"/>
              </a:rPr>
              <a:t></a:t>
            </a:r>
            <a:r>
              <a:rPr sz="2000" b="1" spc="5" dirty="0">
                <a:latin typeface="宋体"/>
                <a:cs typeface="宋体"/>
              </a:rPr>
              <a:t>缺失损失示例</a:t>
            </a:r>
            <a:endParaRPr sz="2000">
              <a:latin typeface="宋体"/>
              <a:cs typeface="宋体"/>
            </a:endParaRPr>
          </a:p>
          <a:p>
            <a:pPr marL="205744" marR="5080" indent="85091">
              <a:lnSpc>
                <a:spcPct val="123300"/>
              </a:lnSpc>
              <a:spcBef>
                <a:spcPts val="180"/>
              </a:spcBef>
            </a:pPr>
            <a:r>
              <a:rPr b="1" dirty="0">
                <a:latin typeface="宋体"/>
                <a:cs typeface="宋体"/>
              </a:rPr>
              <a:t>假定：存储总线时钟周期为</a:t>
            </a:r>
            <a:r>
              <a:rPr b="1" dirty="0">
                <a:latin typeface="Arial"/>
                <a:cs typeface="Arial"/>
              </a:rPr>
              <a:t>T</a:t>
            </a:r>
            <a:r>
              <a:rPr b="1" dirty="0">
                <a:latin typeface="宋体"/>
                <a:cs typeface="宋体"/>
              </a:rPr>
              <a:t>；发送地址需</a:t>
            </a:r>
            <a:r>
              <a:rPr b="1" spc="-10" dirty="0">
                <a:latin typeface="Arial"/>
                <a:cs typeface="Arial"/>
              </a:rPr>
              <a:t>1</a:t>
            </a:r>
            <a:r>
              <a:rPr b="1" dirty="0">
                <a:latin typeface="宋体"/>
                <a:cs typeface="宋体"/>
              </a:rPr>
              <a:t>个</a:t>
            </a:r>
            <a:r>
              <a:rPr b="1" dirty="0">
                <a:latin typeface="Arial"/>
                <a:cs typeface="Arial"/>
              </a:rPr>
              <a:t>T</a:t>
            </a:r>
            <a:r>
              <a:rPr b="1" dirty="0">
                <a:latin typeface="宋体"/>
                <a:cs typeface="宋体"/>
              </a:rPr>
              <a:t>，访问</a:t>
            </a:r>
            <a:r>
              <a:rPr b="1" spc="-5" dirty="0">
                <a:latin typeface="Arial"/>
                <a:cs typeface="Arial"/>
              </a:rPr>
              <a:t>DR</a:t>
            </a:r>
            <a:r>
              <a:rPr b="1" spc="-55" dirty="0">
                <a:latin typeface="Arial"/>
                <a:cs typeface="Arial"/>
              </a:rPr>
              <a:t>A</a:t>
            </a:r>
            <a:r>
              <a:rPr b="1" dirty="0">
                <a:latin typeface="Arial"/>
                <a:cs typeface="Arial"/>
              </a:rPr>
              <a:t>M</a:t>
            </a:r>
            <a:r>
              <a:rPr b="1" dirty="0">
                <a:latin typeface="宋体"/>
                <a:cs typeface="宋体"/>
              </a:rPr>
              <a:t>需要</a:t>
            </a:r>
            <a:r>
              <a:rPr b="1" dirty="0">
                <a:latin typeface="Arial"/>
                <a:cs typeface="Arial"/>
              </a:rPr>
              <a:t>1</a:t>
            </a:r>
            <a:r>
              <a:rPr b="1" spc="-5" dirty="0">
                <a:latin typeface="Arial"/>
                <a:cs typeface="Arial"/>
              </a:rPr>
              <a:t>5T</a:t>
            </a:r>
            <a:r>
              <a:rPr b="1" dirty="0">
                <a:latin typeface="宋体"/>
                <a:cs typeface="宋体"/>
              </a:rPr>
              <a:t>，传输一个字需要</a:t>
            </a:r>
            <a:r>
              <a:rPr b="1" spc="-10" dirty="0">
                <a:latin typeface="Arial"/>
                <a:cs typeface="Arial"/>
              </a:rPr>
              <a:t>1</a:t>
            </a:r>
            <a:r>
              <a:rPr b="1" dirty="0">
                <a:latin typeface="宋体"/>
                <a:cs typeface="宋体"/>
              </a:rPr>
              <a:t>个</a:t>
            </a:r>
            <a:r>
              <a:rPr b="1" dirty="0">
                <a:latin typeface="Arial"/>
                <a:cs typeface="Arial"/>
              </a:rPr>
              <a:t>T</a:t>
            </a:r>
            <a:r>
              <a:rPr b="1" dirty="0">
                <a:latin typeface="宋体"/>
                <a:cs typeface="宋体"/>
              </a:rPr>
              <a:t>。</a:t>
            </a:r>
            <a:r>
              <a:rPr b="1" spc="-5" dirty="0">
                <a:latin typeface="Arial"/>
                <a:cs typeface="Arial"/>
              </a:rPr>
              <a:t>C</a:t>
            </a:r>
            <a:r>
              <a:rPr b="1" spc="-15" dirty="0">
                <a:latin typeface="Arial"/>
                <a:cs typeface="Arial"/>
              </a:rPr>
              <a:t>a</a:t>
            </a:r>
            <a:r>
              <a:rPr b="1" spc="-5" dirty="0">
                <a:latin typeface="Arial"/>
                <a:cs typeface="Arial"/>
              </a:rPr>
              <a:t>ch</a:t>
            </a:r>
            <a:r>
              <a:rPr b="1" spc="-10" dirty="0">
                <a:latin typeface="Arial"/>
                <a:cs typeface="Arial"/>
              </a:rPr>
              <a:t>e</a:t>
            </a:r>
            <a:r>
              <a:rPr b="1" dirty="0">
                <a:latin typeface="宋体"/>
                <a:cs typeface="宋体"/>
              </a:rPr>
              <a:t>块大小为</a:t>
            </a:r>
            <a:r>
              <a:rPr b="1" spc="-10" dirty="0">
                <a:latin typeface="Arial"/>
                <a:cs typeface="Arial"/>
              </a:rPr>
              <a:t>4</a:t>
            </a:r>
            <a:r>
              <a:rPr b="1" dirty="0">
                <a:latin typeface="宋体"/>
                <a:cs typeface="宋体"/>
              </a:rPr>
              <a:t>字。</a:t>
            </a:r>
            <a:endParaRPr>
              <a:latin typeface="宋体"/>
              <a:cs typeface="宋体"/>
            </a:endParaRPr>
          </a:p>
          <a:p>
            <a:pPr marL="329571">
              <a:lnSpc>
                <a:spcPts val="2155"/>
              </a:lnSpc>
              <a:spcBef>
                <a:spcPts val="430"/>
              </a:spcBef>
            </a:pPr>
            <a:r>
              <a:rPr b="1" dirty="0">
                <a:latin typeface="宋体"/>
                <a:cs typeface="宋体"/>
              </a:rPr>
              <a:t>计算三种不同存储组织的缺失损失。</a:t>
            </a:r>
            <a:endParaRPr>
              <a:latin typeface="宋体"/>
              <a:cs typeface="宋体"/>
            </a:endParaRPr>
          </a:p>
        </p:txBody>
      </p:sp>
      <p:sp>
        <p:nvSpPr>
          <p:cNvPr id="4" name="object 4"/>
          <p:cNvSpPr txBox="1"/>
          <p:nvPr/>
        </p:nvSpPr>
        <p:spPr>
          <a:xfrm>
            <a:off x="2093164" y="2671571"/>
            <a:ext cx="2074545" cy="605294"/>
          </a:xfrm>
          <a:prstGeom prst="rect">
            <a:avLst/>
          </a:prstGeom>
        </p:spPr>
        <p:txBody>
          <a:bodyPr vert="horz" wrap="square" lIns="0" tIns="0" rIns="0" bIns="0" rtlCol="0">
            <a:spAutoFit/>
          </a:bodyPr>
          <a:lstStyle/>
          <a:p>
            <a:pPr marL="329571" indent="-317506"/>
            <a:r>
              <a:rPr dirty="0">
                <a:solidFill>
                  <a:srgbClr val="FB0028"/>
                </a:solidFill>
                <a:latin typeface="Wingdings"/>
                <a:cs typeface="Wingdings"/>
              </a:rPr>
              <a:t></a:t>
            </a:r>
            <a:r>
              <a:rPr spc="-355" dirty="0">
                <a:solidFill>
                  <a:srgbClr val="FB0028"/>
                </a:solidFill>
                <a:latin typeface="Times New Roman"/>
                <a:cs typeface="Times New Roman"/>
              </a:rPr>
              <a:t> </a:t>
            </a:r>
            <a:r>
              <a:rPr b="1" dirty="0">
                <a:latin typeface="宋体"/>
                <a:cs typeface="宋体"/>
              </a:rPr>
              <a:t>单字宽的缺失损失</a:t>
            </a:r>
            <a:endParaRPr dirty="0">
              <a:latin typeface="宋体"/>
              <a:cs typeface="宋体"/>
            </a:endParaRPr>
          </a:p>
          <a:p>
            <a:pPr marL="329571">
              <a:spcBef>
                <a:spcPts val="430"/>
              </a:spcBef>
            </a:pPr>
            <a:r>
              <a:rPr b="1" spc="-5" dirty="0">
                <a:latin typeface="Arial"/>
                <a:cs typeface="Arial"/>
              </a:rPr>
              <a:t>1+4*15+4*1=65T</a:t>
            </a:r>
            <a:endParaRPr dirty="0">
              <a:latin typeface="Arial"/>
              <a:cs typeface="Arial"/>
            </a:endParaRPr>
          </a:p>
        </p:txBody>
      </p:sp>
      <p:sp>
        <p:nvSpPr>
          <p:cNvPr id="5" name="object 5"/>
          <p:cNvSpPr txBox="1"/>
          <p:nvPr/>
        </p:nvSpPr>
        <p:spPr>
          <a:xfrm>
            <a:off x="2093164" y="3659378"/>
            <a:ext cx="2074545" cy="605294"/>
          </a:xfrm>
          <a:prstGeom prst="rect">
            <a:avLst/>
          </a:prstGeom>
        </p:spPr>
        <p:txBody>
          <a:bodyPr vert="horz" wrap="square" lIns="0" tIns="0" rIns="0" bIns="0" rtlCol="0">
            <a:spAutoFit/>
          </a:bodyPr>
          <a:lstStyle/>
          <a:p>
            <a:pPr marL="12701"/>
            <a:r>
              <a:rPr dirty="0">
                <a:solidFill>
                  <a:srgbClr val="FB0028"/>
                </a:solidFill>
                <a:latin typeface="Wingdings"/>
                <a:cs typeface="Wingdings"/>
              </a:rPr>
              <a:t></a:t>
            </a:r>
            <a:r>
              <a:rPr spc="-335" dirty="0">
                <a:solidFill>
                  <a:srgbClr val="FB0028"/>
                </a:solidFill>
                <a:latin typeface="Times New Roman"/>
                <a:cs typeface="Times New Roman"/>
              </a:rPr>
              <a:t> </a:t>
            </a:r>
            <a:r>
              <a:rPr b="1" spc="-5" dirty="0">
                <a:latin typeface="Arial"/>
                <a:cs typeface="Arial"/>
              </a:rPr>
              <a:t>2</a:t>
            </a:r>
            <a:r>
              <a:rPr b="1" spc="-5" dirty="0">
                <a:latin typeface="宋体"/>
                <a:cs typeface="宋体"/>
              </a:rPr>
              <a:t>字宽的缺失损失</a:t>
            </a:r>
            <a:endParaRPr>
              <a:latin typeface="宋体"/>
              <a:cs typeface="宋体"/>
            </a:endParaRPr>
          </a:p>
          <a:p>
            <a:pPr marL="329571">
              <a:spcBef>
                <a:spcPts val="430"/>
              </a:spcBef>
            </a:pPr>
            <a:r>
              <a:rPr b="1" spc="-5" dirty="0">
                <a:latin typeface="Arial"/>
                <a:cs typeface="Arial"/>
              </a:rPr>
              <a:t>1+2*15+2*1=33T</a:t>
            </a:r>
            <a:endParaRPr>
              <a:latin typeface="Arial"/>
              <a:cs typeface="Arial"/>
            </a:endParaRPr>
          </a:p>
        </p:txBody>
      </p:sp>
      <p:sp>
        <p:nvSpPr>
          <p:cNvPr id="6" name="object 6"/>
          <p:cNvSpPr txBox="1"/>
          <p:nvPr/>
        </p:nvSpPr>
        <p:spPr>
          <a:xfrm>
            <a:off x="2093164" y="4646929"/>
            <a:ext cx="2074545" cy="605294"/>
          </a:xfrm>
          <a:prstGeom prst="rect">
            <a:avLst/>
          </a:prstGeom>
        </p:spPr>
        <p:txBody>
          <a:bodyPr vert="horz" wrap="square" lIns="0" tIns="0" rIns="0" bIns="0" rtlCol="0">
            <a:spAutoFit/>
          </a:bodyPr>
          <a:lstStyle/>
          <a:p>
            <a:pPr marL="12701"/>
            <a:r>
              <a:rPr dirty="0">
                <a:solidFill>
                  <a:srgbClr val="FB0028"/>
                </a:solidFill>
                <a:latin typeface="Wingdings"/>
                <a:cs typeface="Wingdings"/>
              </a:rPr>
              <a:t></a:t>
            </a:r>
            <a:r>
              <a:rPr spc="-360" dirty="0">
                <a:solidFill>
                  <a:srgbClr val="FB0028"/>
                </a:solidFill>
                <a:latin typeface="Times New Roman"/>
                <a:cs typeface="Times New Roman"/>
              </a:rPr>
              <a:t> </a:t>
            </a:r>
            <a:r>
              <a:rPr b="1" dirty="0">
                <a:latin typeface="Arial"/>
                <a:cs typeface="Arial"/>
              </a:rPr>
              <a:t>4</a:t>
            </a:r>
            <a:r>
              <a:rPr b="1" dirty="0">
                <a:latin typeface="宋体"/>
                <a:cs typeface="宋体"/>
              </a:rPr>
              <a:t>字宽的缺失损失</a:t>
            </a:r>
            <a:endParaRPr dirty="0">
              <a:latin typeface="宋体"/>
              <a:cs typeface="宋体"/>
            </a:endParaRPr>
          </a:p>
          <a:p>
            <a:pPr marL="329571">
              <a:spcBef>
                <a:spcPts val="434"/>
              </a:spcBef>
            </a:pPr>
            <a:r>
              <a:rPr b="1" spc="-5" dirty="0">
                <a:latin typeface="Arial"/>
                <a:cs typeface="Arial"/>
              </a:rPr>
              <a:t>1+1*15+1*1=17T</a:t>
            </a:r>
            <a:endParaRPr dirty="0">
              <a:latin typeface="Arial"/>
              <a:cs typeface="Arial"/>
            </a:endParaRPr>
          </a:p>
        </p:txBody>
      </p:sp>
      <p:sp>
        <p:nvSpPr>
          <p:cNvPr id="7" name="object 7"/>
          <p:cNvSpPr txBox="1"/>
          <p:nvPr/>
        </p:nvSpPr>
        <p:spPr>
          <a:xfrm>
            <a:off x="2093163" y="5579974"/>
            <a:ext cx="2186940" cy="634276"/>
          </a:xfrm>
          <a:prstGeom prst="rect">
            <a:avLst/>
          </a:prstGeom>
        </p:spPr>
        <p:txBody>
          <a:bodyPr vert="horz" wrap="square" lIns="0" tIns="0" rIns="0" bIns="0" rtlCol="0">
            <a:spAutoFit/>
          </a:bodyPr>
          <a:lstStyle/>
          <a:p>
            <a:pPr marL="329571" marR="5080" indent="-317506">
              <a:lnSpc>
                <a:spcPct val="120000"/>
              </a:lnSpc>
            </a:pPr>
            <a:r>
              <a:rPr dirty="0">
                <a:solidFill>
                  <a:srgbClr val="FB0028"/>
                </a:solidFill>
                <a:latin typeface="Wingdings"/>
                <a:cs typeface="Wingdings"/>
              </a:rPr>
              <a:t></a:t>
            </a:r>
            <a:r>
              <a:rPr spc="-345" dirty="0">
                <a:solidFill>
                  <a:srgbClr val="FB0028"/>
                </a:solidFill>
                <a:latin typeface="Times New Roman"/>
                <a:cs typeface="Times New Roman"/>
              </a:rPr>
              <a:t> </a:t>
            </a:r>
            <a:r>
              <a:rPr b="1" dirty="0">
                <a:latin typeface="Arial"/>
                <a:cs typeface="Arial"/>
              </a:rPr>
              <a:t>4</a:t>
            </a:r>
            <a:r>
              <a:rPr b="1" dirty="0">
                <a:latin typeface="宋体"/>
                <a:cs typeface="宋体"/>
              </a:rPr>
              <a:t>字交叉的缺失损失  </a:t>
            </a:r>
            <a:r>
              <a:rPr b="1" spc="-5" dirty="0">
                <a:latin typeface="Arial"/>
                <a:cs typeface="Arial"/>
              </a:rPr>
              <a:t>1+1*15+4*1=20T</a:t>
            </a:r>
            <a:endParaRPr>
              <a:latin typeface="Arial"/>
              <a:cs typeface="Arial"/>
            </a:endParaRPr>
          </a:p>
        </p:txBody>
      </p:sp>
      <p:sp>
        <p:nvSpPr>
          <p:cNvPr id="8" name="object 8"/>
          <p:cNvSpPr txBox="1"/>
          <p:nvPr/>
        </p:nvSpPr>
        <p:spPr>
          <a:xfrm>
            <a:off x="4833200" y="4373259"/>
            <a:ext cx="539115" cy="1013098"/>
          </a:xfrm>
          <a:prstGeom prst="rect">
            <a:avLst/>
          </a:prstGeom>
          <a:solidFill>
            <a:srgbClr val="E8EDF7"/>
          </a:solidFill>
          <a:ln w="3175">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114937">
              <a:spcBef>
                <a:spcPts val="695"/>
              </a:spcBef>
            </a:pPr>
            <a:r>
              <a:rPr sz="1200" spc="-5" dirty="0">
                <a:latin typeface="宋体"/>
                <a:cs typeface="宋体"/>
              </a:rPr>
              <a:t>内存</a:t>
            </a:r>
            <a:endParaRPr sz="1200">
              <a:latin typeface="宋体"/>
              <a:cs typeface="宋体"/>
            </a:endParaRPr>
          </a:p>
        </p:txBody>
      </p:sp>
      <p:sp>
        <p:nvSpPr>
          <p:cNvPr id="9" name="object 9"/>
          <p:cNvSpPr txBox="1"/>
          <p:nvPr/>
        </p:nvSpPr>
        <p:spPr>
          <a:xfrm>
            <a:off x="4818503" y="6183769"/>
            <a:ext cx="532765" cy="307777"/>
          </a:xfrm>
          <a:prstGeom prst="rect">
            <a:avLst/>
          </a:prstGeom>
        </p:spPr>
        <p:txBody>
          <a:bodyPr vert="horz" wrap="square" lIns="0" tIns="0" rIns="0" bIns="0" rtlCol="0">
            <a:spAutoFit/>
          </a:bodyPr>
          <a:lstStyle/>
          <a:p>
            <a:pPr marL="12701" marR="5080" indent="62867"/>
            <a:r>
              <a:rPr sz="1000" spc="-5" dirty="0">
                <a:latin typeface="宋体"/>
                <a:cs typeface="宋体"/>
              </a:rPr>
              <a:t>单字宽内存组织</a:t>
            </a:r>
            <a:endParaRPr sz="1000">
              <a:latin typeface="宋体"/>
              <a:cs typeface="宋体"/>
            </a:endParaRPr>
          </a:p>
        </p:txBody>
      </p:sp>
      <p:sp>
        <p:nvSpPr>
          <p:cNvPr id="10" name="object 10"/>
          <p:cNvSpPr txBox="1"/>
          <p:nvPr/>
        </p:nvSpPr>
        <p:spPr>
          <a:xfrm>
            <a:off x="4833200" y="3385391"/>
            <a:ext cx="539115" cy="353943"/>
          </a:xfrm>
          <a:prstGeom prst="rect">
            <a:avLst/>
          </a:prstGeom>
          <a:solidFill>
            <a:srgbClr val="F3FB86"/>
          </a:solidFill>
          <a:ln w="3175">
            <a:solidFill>
              <a:srgbClr val="000000"/>
            </a:solidFill>
          </a:ln>
        </p:spPr>
        <p:txBody>
          <a:bodyPr vert="horz" wrap="square" lIns="0" tIns="0" rIns="0" bIns="0" rtlCol="0">
            <a:spAutoFit/>
          </a:bodyPr>
          <a:lstStyle/>
          <a:p>
            <a:pPr>
              <a:lnSpc>
                <a:spcPct val="100000"/>
              </a:lnSpc>
            </a:pPr>
            <a:endParaRPr sz="1100">
              <a:latin typeface="Times New Roman"/>
              <a:cs typeface="Times New Roman"/>
            </a:endParaRPr>
          </a:p>
          <a:p>
            <a:pPr marL="64770"/>
            <a:r>
              <a:rPr sz="1200" b="1" spc="-5" dirty="0">
                <a:solidFill>
                  <a:srgbClr val="FF0000"/>
                </a:solidFill>
                <a:latin typeface="Times New Roman"/>
                <a:cs typeface="Times New Roman"/>
              </a:rPr>
              <a:t>Cache</a:t>
            </a:r>
            <a:endParaRPr sz="1200">
              <a:latin typeface="Times New Roman"/>
              <a:cs typeface="Times New Roman"/>
            </a:endParaRPr>
          </a:p>
        </p:txBody>
      </p:sp>
      <p:sp>
        <p:nvSpPr>
          <p:cNvPr id="11" name="object 11"/>
          <p:cNvSpPr/>
          <p:nvPr/>
        </p:nvSpPr>
        <p:spPr>
          <a:xfrm>
            <a:off x="6126928" y="3654786"/>
            <a:ext cx="359410" cy="359410"/>
          </a:xfrm>
          <a:custGeom>
            <a:avLst/>
            <a:gdLst/>
            <a:ahLst/>
            <a:cxnLst/>
            <a:rect l="l" t="t" r="r" b="b"/>
            <a:pathLst>
              <a:path w="359410" h="359410">
                <a:moveTo>
                  <a:pt x="179641" y="0"/>
                </a:moveTo>
                <a:lnTo>
                  <a:pt x="359409" y="103779"/>
                </a:lnTo>
                <a:lnTo>
                  <a:pt x="240747" y="103779"/>
                </a:lnTo>
                <a:lnTo>
                  <a:pt x="240747" y="255583"/>
                </a:lnTo>
                <a:lnTo>
                  <a:pt x="359409" y="255583"/>
                </a:lnTo>
                <a:lnTo>
                  <a:pt x="179641" y="359236"/>
                </a:lnTo>
                <a:lnTo>
                  <a:pt x="0" y="255583"/>
                </a:lnTo>
                <a:lnTo>
                  <a:pt x="118535" y="255583"/>
                </a:lnTo>
                <a:lnTo>
                  <a:pt x="118535"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12" name="object 12"/>
          <p:cNvSpPr txBox="1"/>
          <p:nvPr/>
        </p:nvSpPr>
        <p:spPr>
          <a:xfrm>
            <a:off x="4743358" y="2487450"/>
            <a:ext cx="718820" cy="302006"/>
          </a:xfrm>
          <a:prstGeom prst="rect">
            <a:avLst/>
          </a:prstGeom>
          <a:solidFill>
            <a:srgbClr val="A6A6A6"/>
          </a:solidFill>
          <a:ln w="3175">
            <a:solidFill>
              <a:srgbClr val="000000"/>
            </a:solidFill>
          </a:ln>
        </p:spPr>
        <p:txBody>
          <a:bodyPr vert="horz" wrap="square" lIns="0" tIns="116205" rIns="0" bIns="0" rtlCol="0">
            <a:spAutoFit/>
          </a:bodyPr>
          <a:lstStyle/>
          <a:p>
            <a:pPr marL="201299">
              <a:spcBef>
                <a:spcPts val="915"/>
              </a:spcBef>
            </a:pPr>
            <a:r>
              <a:rPr sz="1200" b="1" spc="-5" dirty="0">
                <a:solidFill>
                  <a:srgbClr val="0000CC"/>
                </a:solidFill>
                <a:latin typeface="Times New Roman"/>
                <a:cs typeface="Times New Roman"/>
              </a:rPr>
              <a:t>CPU</a:t>
            </a:r>
            <a:endParaRPr sz="1200">
              <a:latin typeface="Times New Roman"/>
              <a:cs typeface="Times New Roman"/>
            </a:endParaRPr>
          </a:p>
        </p:txBody>
      </p:sp>
      <p:sp>
        <p:nvSpPr>
          <p:cNvPr id="13" name="object 13"/>
          <p:cNvSpPr/>
          <p:nvPr/>
        </p:nvSpPr>
        <p:spPr>
          <a:xfrm>
            <a:off x="4833200" y="3924183"/>
            <a:ext cx="539115" cy="449580"/>
          </a:xfrm>
          <a:custGeom>
            <a:avLst/>
            <a:gdLst/>
            <a:ahLst/>
            <a:cxnLst/>
            <a:rect l="l" t="t" r="r" b="b"/>
            <a:pathLst>
              <a:path w="539114" h="449579">
                <a:moveTo>
                  <a:pt x="269517" y="449077"/>
                </a:moveTo>
                <a:lnTo>
                  <a:pt x="0" y="293471"/>
                </a:lnTo>
                <a:lnTo>
                  <a:pt x="177884" y="293471"/>
                </a:lnTo>
                <a:lnTo>
                  <a:pt x="177884" y="155605"/>
                </a:lnTo>
                <a:lnTo>
                  <a:pt x="0" y="155605"/>
                </a:lnTo>
                <a:lnTo>
                  <a:pt x="269517" y="0"/>
                </a:lnTo>
                <a:lnTo>
                  <a:pt x="539043" y="155605"/>
                </a:lnTo>
                <a:lnTo>
                  <a:pt x="361164" y="155605"/>
                </a:lnTo>
                <a:lnTo>
                  <a:pt x="361164" y="293471"/>
                </a:lnTo>
                <a:lnTo>
                  <a:pt x="539043" y="293471"/>
                </a:lnTo>
                <a:lnTo>
                  <a:pt x="269517" y="449077"/>
                </a:lnTo>
                <a:close/>
              </a:path>
            </a:pathLst>
          </a:custGeom>
          <a:ln w="3175">
            <a:solidFill>
              <a:srgbClr val="000000"/>
            </a:solidFill>
          </a:ln>
        </p:spPr>
        <p:txBody>
          <a:bodyPr wrap="square" lIns="0" tIns="0" rIns="0" bIns="0" rtlCol="0"/>
          <a:lstStyle/>
          <a:p>
            <a:endParaRPr/>
          </a:p>
        </p:txBody>
      </p:sp>
      <p:sp>
        <p:nvSpPr>
          <p:cNvPr id="14" name="object 14"/>
          <p:cNvSpPr/>
          <p:nvPr/>
        </p:nvSpPr>
        <p:spPr>
          <a:xfrm>
            <a:off x="4833200" y="2936440"/>
            <a:ext cx="539115" cy="448945"/>
          </a:xfrm>
          <a:custGeom>
            <a:avLst/>
            <a:gdLst/>
            <a:ahLst/>
            <a:cxnLst/>
            <a:rect l="l" t="t" r="r" b="b"/>
            <a:pathLst>
              <a:path w="539114" h="448945">
                <a:moveTo>
                  <a:pt x="269517" y="448950"/>
                </a:moveTo>
                <a:lnTo>
                  <a:pt x="0" y="293471"/>
                </a:lnTo>
                <a:lnTo>
                  <a:pt x="177884" y="293471"/>
                </a:lnTo>
                <a:lnTo>
                  <a:pt x="177884" y="155605"/>
                </a:lnTo>
                <a:lnTo>
                  <a:pt x="0" y="155605"/>
                </a:lnTo>
                <a:lnTo>
                  <a:pt x="269517" y="0"/>
                </a:lnTo>
                <a:lnTo>
                  <a:pt x="539043" y="155605"/>
                </a:lnTo>
                <a:lnTo>
                  <a:pt x="361164" y="155605"/>
                </a:lnTo>
                <a:lnTo>
                  <a:pt x="361164" y="293471"/>
                </a:lnTo>
                <a:lnTo>
                  <a:pt x="539043" y="293471"/>
                </a:lnTo>
                <a:lnTo>
                  <a:pt x="269517" y="448950"/>
                </a:lnTo>
                <a:close/>
              </a:path>
            </a:pathLst>
          </a:custGeom>
          <a:ln w="3175">
            <a:solidFill>
              <a:srgbClr val="000000"/>
            </a:solidFill>
          </a:ln>
        </p:spPr>
        <p:txBody>
          <a:bodyPr wrap="square" lIns="0" tIns="0" rIns="0" bIns="0" rtlCol="0"/>
          <a:lstStyle/>
          <a:p>
            <a:endParaRPr/>
          </a:p>
        </p:txBody>
      </p:sp>
      <p:sp>
        <p:nvSpPr>
          <p:cNvPr id="15" name="object 15"/>
          <p:cNvSpPr txBox="1"/>
          <p:nvPr/>
        </p:nvSpPr>
        <p:spPr>
          <a:xfrm>
            <a:off x="6090922" y="5091619"/>
            <a:ext cx="1797050" cy="643766"/>
          </a:xfrm>
          <a:prstGeom prst="rect">
            <a:avLst/>
          </a:prstGeom>
          <a:solidFill>
            <a:srgbClr val="E8EDF7"/>
          </a:solidFill>
          <a:ln w="3175">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spcBef>
                <a:spcPts val="50"/>
              </a:spcBef>
            </a:pPr>
            <a:endParaRPr sz="1700">
              <a:latin typeface="Times New Roman"/>
              <a:cs typeface="Times New Roman"/>
            </a:endParaRPr>
          </a:p>
          <a:p>
            <a:pPr algn="ctr">
              <a:spcBef>
                <a:spcPts val="5"/>
              </a:spcBef>
            </a:pPr>
            <a:r>
              <a:rPr sz="1200" spc="-5" dirty="0">
                <a:latin typeface="宋体"/>
                <a:cs typeface="宋体"/>
              </a:rPr>
              <a:t>内存</a:t>
            </a:r>
            <a:endParaRPr sz="1200">
              <a:latin typeface="宋体"/>
              <a:cs typeface="宋体"/>
            </a:endParaRPr>
          </a:p>
        </p:txBody>
      </p:sp>
      <p:sp>
        <p:nvSpPr>
          <p:cNvPr id="16" name="object 16"/>
          <p:cNvSpPr txBox="1"/>
          <p:nvPr/>
        </p:nvSpPr>
        <p:spPr>
          <a:xfrm>
            <a:off x="6532968" y="6259797"/>
            <a:ext cx="913130" cy="153888"/>
          </a:xfrm>
          <a:prstGeom prst="rect">
            <a:avLst/>
          </a:prstGeom>
        </p:spPr>
        <p:txBody>
          <a:bodyPr vert="horz" wrap="square" lIns="0" tIns="0" rIns="0" bIns="0" rtlCol="0">
            <a:spAutoFit/>
          </a:bodyPr>
          <a:lstStyle/>
          <a:p>
            <a:pPr marL="12701"/>
            <a:r>
              <a:rPr sz="1000" spc="-5" dirty="0">
                <a:latin typeface="宋体"/>
                <a:cs typeface="宋体"/>
              </a:rPr>
              <a:t>多字宽内存组织</a:t>
            </a:r>
            <a:endParaRPr sz="1000">
              <a:latin typeface="宋体"/>
              <a:cs typeface="宋体"/>
            </a:endParaRPr>
          </a:p>
        </p:txBody>
      </p:sp>
      <p:sp>
        <p:nvSpPr>
          <p:cNvPr id="17" name="object 17"/>
          <p:cNvSpPr txBox="1"/>
          <p:nvPr/>
        </p:nvSpPr>
        <p:spPr>
          <a:xfrm>
            <a:off x="6090922" y="4014023"/>
            <a:ext cx="1797050" cy="353943"/>
          </a:xfrm>
          <a:prstGeom prst="rect">
            <a:avLst/>
          </a:prstGeom>
          <a:solidFill>
            <a:srgbClr val="F3FB86"/>
          </a:solidFill>
          <a:ln w="3175">
            <a:solidFill>
              <a:srgbClr val="000000"/>
            </a:solidFill>
          </a:ln>
        </p:spPr>
        <p:txBody>
          <a:bodyPr vert="horz" wrap="square" lIns="0" tIns="0" rIns="0" bIns="0" rtlCol="0">
            <a:spAutoFit/>
          </a:bodyPr>
          <a:lstStyle/>
          <a:p>
            <a:pPr>
              <a:lnSpc>
                <a:spcPct val="100000"/>
              </a:lnSpc>
            </a:pPr>
            <a:endParaRPr sz="1100">
              <a:latin typeface="Times New Roman"/>
              <a:cs typeface="Times New Roman"/>
            </a:endParaRPr>
          </a:p>
          <a:p>
            <a:pPr algn="ctr">
              <a:lnSpc>
                <a:spcPct val="100000"/>
              </a:lnSpc>
            </a:pPr>
            <a:r>
              <a:rPr sz="1200" b="1" spc="-5" dirty="0">
                <a:solidFill>
                  <a:srgbClr val="FF0000"/>
                </a:solidFill>
                <a:latin typeface="Times New Roman"/>
                <a:cs typeface="Times New Roman"/>
              </a:rPr>
              <a:t>Cache</a:t>
            </a:r>
            <a:endParaRPr sz="1200">
              <a:latin typeface="Times New Roman"/>
              <a:cs typeface="Times New Roman"/>
            </a:endParaRPr>
          </a:p>
        </p:txBody>
      </p:sp>
      <p:sp>
        <p:nvSpPr>
          <p:cNvPr id="18" name="object 18"/>
          <p:cNvSpPr/>
          <p:nvPr/>
        </p:nvSpPr>
        <p:spPr>
          <a:xfrm>
            <a:off x="6090923" y="4552815"/>
            <a:ext cx="1653539" cy="539115"/>
          </a:xfrm>
          <a:custGeom>
            <a:avLst/>
            <a:gdLst/>
            <a:ahLst/>
            <a:cxnLst/>
            <a:rect l="l" t="t" r="r" b="b"/>
            <a:pathLst>
              <a:path w="1653539" h="539114">
                <a:moveTo>
                  <a:pt x="826578" y="538791"/>
                </a:moveTo>
                <a:lnTo>
                  <a:pt x="0" y="296386"/>
                </a:lnTo>
                <a:lnTo>
                  <a:pt x="545516" y="296386"/>
                </a:lnTo>
                <a:lnTo>
                  <a:pt x="545516" y="242405"/>
                </a:lnTo>
                <a:lnTo>
                  <a:pt x="0" y="242405"/>
                </a:lnTo>
                <a:lnTo>
                  <a:pt x="826578" y="0"/>
                </a:lnTo>
                <a:lnTo>
                  <a:pt x="1653157" y="242405"/>
                </a:lnTo>
                <a:lnTo>
                  <a:pt x="1107640" y="242405"/>
                </a:lnTo>
                <a:lnTo>
                  <a:pt x="1107640" y="296386"/>
                </a:lnTo>
                <a:lnTo>
                  <a:pt x="1653157" y="296386"/>
                </a:lnTo>
                <a:lnTo>
                  <a:pt x="826578" y="538791"/>
                </a:lnTo>
                <a:close/>
              </a:path>
            </a:pathLst>
          </a:custGeom>
          <a:ln w="3175">
            <a:solidFill>
              <a:srgbClr val="000000"/>
            </a:solidFill>
          </a:ln>
        </p:spPr>
        <p:txBody>
          <a:bodyPr wrap="square" lIns="0" tIns="0" rIns="0" bIns="0" rtlCol="0"/>
          <a:lstStyle/>
          <a:p>
            <a:endParaRPr/>
          </a:p>
        </p:txBody>
      </p:sp>
      <p:sp>
        <p:nvSpPr>
          <p:cNvPr id="19" name="object 19"/>
          <p:cNvSpPr txBox="1"/>
          <p:nvPr/>
        </p:nvSpPr>
        <p:spPr>
          <a:xfrm>
            <a:off x="6090922" y="3295600"/>
            <a:ext cx="1797050" cy="256480"/>
          </a:xfrm>
          <a:prstGeom prst="rect">
            <a:avLst/>
          </a:prstGeom>
          <a:ln w="3175">
            <a:solidFill>
              <a:srgbClr val="000000"/>
            </a:solidFill>
          </a:ln>
        </p:spPr>
        <p:txBody>
          <a:bodyPr vert="horz" wrap="square" lIns="0" tIns="71120" rIns="0" bIns="0" rtlCol="0">
            <a:spAutoFit/>
          </a:bodyPr>
          <a:lstStyle/>
          <a:p>
            <a:pPr marL="516265">
              <a:spcBef>
                <a:spcPts val="560"/>
              </a:spcBef>
            </a:pPr>
            <a:r>
              <a:rPr sz="1200" spc="-5" dirty="0">
                <a:latin typeface="宋体"/>
                <a:cs typeface="宋体"/>
              </a:rPr>
              <a:t>多路复用器</a:t>
            </a:r>
            <a:endParaRPr sz="1200">
              <a:latin typeface="宋体"/>
              <a:cs typeface="宋体"/>
            </a:endParaRPr>
          </a:p>
        </p:txBody>
      </p:sp>
      <p:sp>
        <p:nvSpPr>
          <p:cNvPr id="20" name="object 20"/>
          <p:cNvSpPr/>
          <p:nvPr/>
        </p:nvSpPr>
        <p:spPr>
          <a:xfrm>
            <a:off x="6576093" y="3654786"/>
            <a:ext cx="359410" cy="359410"/>
          </a:xfrm>
          <a:custGeom>
            <a:avLst/>
            <a:gdLst/>
            <a:ahLst/>
            <a:cxnLst/>
            <a:rect l="l" t="t" r="r" b="b"/>
            <a:pathLst>
              <a:path w="359410" h="359410">
                <a:moveTo>
                  <a:pt x="179768" y="0"/>
                </a:moveTo>
                <a:lnTo>
                  <a:pt x="359409" y="103779"/>
                </a:lnTo>
                <a:lnTo>
                  <a:pt x="240747" y="103779"/>
                </a:lnTo>
                <a:lnTo>
                  <a:pt x="240747" y="255583"/>
                </a:lnTo>
                <a:lnTo>
                  <a:pt x="359409" y="255583"/>
                </a:lnTo>
                <a:lnTo>
                  <a:pt x="179768" y="359236"/>
                </a:lnTo>
                <a:lnTo>
                  <a:pt x="0" y="255583"/>
                </a:lnTo>
                <a:lnTo>
                  <a:pt x="118662" y="255583"/>
                </a:lnTo>
                <a:lnTo>
                  <a:pt x="118662" y="103779"/>
                </a:lnTo>
                <a:lnTo>
                  <a:pt x="0" y="103779"/>
                </a:lnTo>
                <a:lnTo>
                  <a:pt x="179768" y="0"/>
                </a:lnTo>
                <a:close/>
              </a:path>
            </a:pathLst>
          </a:custGeom>
          <a:ln w="3175">
            <a:solidFill>
              <a:srgbClr val="000000"/>
            </a:solidFill>
          </a:ln>
        </p:spPr>
        <p:txBody>
          <a:bodyPr wrap="square" lIns="0" tIns="0" rIns="0" bIns="0" rtlCol="0"/>
          <a:lstStyle/>
          <a:p>
            <a:endParaRPr/>
          </a:p>
        </p:txBody>
      </p:sp>
      <p:sp>
        <p:nvSpPr>
          <p:cNvPr id="21" name="object 21"/>
          <p:cNvSpPr/>
          <p:nvPr/>
        </p:nvSpPr>
        <p:spPr>
          <a:xfrm>
            <a:off x="7025388" y="3654786"/>
            <a:ext cx="359410" cy="359410"/>
          </a:xfrm>
          <a:custGeom>
            <a:avLst/>
            <a:gdLst/>
            <a:ahLst/>
            <a:cxnLst/>
            <a:rect l="l" t="t" r="r" b="b"/>
            <a:pathLst>
              <a:path w="359410" h="359410">
                <a:moveTo>
                  <a:pt x="179641" y="0"/>
                </a:moveTo>
                <a:lnTo>
                  <a:pt x="359282" y="103779"/>
                </a:lnTo>
                <a:lnTo>
                  <a:pt x="240747" y="103779"/>
                </a:lnTo>
                <a:lnTo>
                  <a:pt x="240747" y="255583"/>
                </a:lnTo>
                <a:lnTo>
                  <a:pt x="359282" y="255583"/>
                </a:lnTo>
                <a:lnTo>
                  <a:pt x="179641" y="359236"/>
                </a:lnTo>
                <a:lnTo>
                  <a:pt x="0" y="255583"/>
                </a:lnTo>
                <a:lnTo>
                  <a:pt x="118535" y="255583"/>
                </a:lnTo>
                <a:lnTo>
                  <a:pt x="118535"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22" name="object 22"/>
          <p:cNvSpPr/>
          <p:nvPr/>
        </p:nvSpPr>
        <p:spPr>
          <a:xfrm>
            <a:off x="6647976" y="2936440"/>
            <a:ext cx="503555" cy="359410"/>
          </a:xfrm>
          <a:custGeom>
            <a:avLst/>
            <a:gdLst/>
            <a:ahLst/>
            <a:cxnLst/>
            <a:rect l="l" t="t" r="r" b="b"/>
            <a:pathLst>
              <a:path w="503554" h="359410">
                <a:moveTo>
                  <a:pt x="251523" y="359236"/>
                </a:moveTo>
                <a:lnTo>
                  <a:pt x="0" y="214021"/>
                </a:lnTo>
                <a:lnTo>
                  <a:pt x="166076" y="214021"/>
                </a:lnTo>
                <a:lnTo>
                  <a:pt x="166076" y="145215"/>
                </a:lnTo>
                <a:lnTo>
                  <a:pt x="0" y="145215"/>
                </a:lnTo>
                <a:lnTo>
                  <a:pt x="251523" y="0"/>
                </a:lnTo>
                <a:lnTo>
                  <a:pt x="503173" y="145215"/>
                </a:lnTo>
                <a:lnTo>
                  <a:pt x="337097" y="145215"/>
                </a:lnTo>
                <a:lnTo>
                  <a:pt x="337097" y="214021"/>
                </a:lnTo>
                <a:lnTo>
                  <a:pt x="503173" y="214021"/>
                </a:lnTo>
                <a:lnTo>
                  <a:pt x="251523" y="359236"/>
                </a:lnTo>
                <a:close/>
              </a:path>
            </a:pathLst>
          </a:custGeom>
          <a:ln w="3175">
            <a:solidFill>
              <a:srgbClr val="000000"/>
            </a:solidFill>
          </a:ln>
        </p:spPr>
        <p:txBody>
          <a:bodyPr wrap="square" lIns="0" tIns="0" rIns="0" bIns="0" rtlCol="0"/>
          <a:lstStyle/>
          <a:p>
            <a:endParaRPr/>
          </a:p>
        </p:txBody>
      </p:sp>
      <p:graphicFrame>
        <p:nvGraphicFramePr>
          <p:cNvPr id="23" name="object 23"/>
          <p:cNvGraphicFramePr>
            <a:graphicFrameLocks noGrp="1"/>
          </p:cNvGraphicFramePr>
          <p:nvPr/>
        </p:nvGraphicFramePr>
        <p:xfrm>
          <a:off x="8425375" y="5090098"/>
          <a:ext cx="1796791" cy="1077570"/>
        </p:xfrm>
        <a:graphic>
          <a:graphicData uri="http://schemas.openxmlformats.org/drawingml/2006/table">
            <a:tbl>
              <a:tblPr firstRow="1" bandRow="1">
                <a:tableStyleId>{2D5ABB26-0587-4C30-8999-92F81FD0307C}</a:tableStyleId>
              </a:tblPr>
              <a:tblGrid>
                <a:gridCol w="449166">
                  <a:extLst>
                    <a:ext uri="{9D8B030D-6E8A-4147-A177-3AD203B41FA5}">
                      <a16:colId xmlns:a16="http://schemas.microsoft.com/office/drawing/2014/main" val="20000"/>
                    </a:ext>
                  </a:extLst>
                </a:gridCol>
                <a:gridCol w="449166">
                  <a:extLst>
                    <a:ext uri="{9D8B030D-6E8A-4147-A177-3AD203B41FA5}">
                      <a16:colId xmlns:a16="http://schemas.microsoft.com/office/drawing/2014/main" val="20001"/>
                    </a:ext>
                  </a:extLst>
                </a:gridCol>
                <a:gridCol w="449293">
                  <a:extLst>
                    <a:ext uri="{9D8B030D-6E8A-4147-A177-3AD203B41FA5}">
                      <a16:colId xmlns:a16="http://schemas.microsoft.com/office/drawing/2014/main" val="20002"/>
                    </a:ext>
                  </a:extLst>
                </a:gridCol>
                <a:gridCol w="449166">
                  <a:extLst>
                    <a:ext uri="{9D8B030D-6E8A-4147-A177-3AD203B41FA5}">
                      <a16:colId xmlns:a16="http://schemas.microsoft.com/office/drawing/2014/main" val="20003"/>
                    </a:ext>
                  </a:extLst>
                </a:gridCol>
              </a:tblGrid>
              <a:tr h="1077570">
                <a:tc>
                  <a:txBody>
                    <a:bodyPr/>
                    <a:lstStyle/>
                    <a:p>
                      <a:endParaRPr sz="1200">
                        <a:latin typeface="宋体"/>
                        <a:cs typeface="宋体"/>
                      </a:endParaRPr>
                    </a:p>
                  </a:txBody>
                  <a:tcPr marL="0" marR="0" marT="0" marB="0">
                    <a:lnL w="3041">
                      <a:solidFill>
                        <a:srgbClr val="000000"/>
                      </a:solidFill>
                      <a:prstDash val="solid"/>
                    </a:lnL>
                    <a:lnR w="3042">
                      <a:solidFill>
                        <a:srgbClr val="000000"/>
                      </a:solidFill>
                      <a:prstDash val="solid"/>
                    </a:lnR>
                    <a:lnT w="3041">
                      <a:solidFill>
                        <a:srgbClr val="000000"/>
                      </a:solidFill>
                      <a:prstDash val="solid"/>
                    </a:lnT>
                    <a:lnB w="3041">
                      <a:solidFill>
                        <a:srgbClr val="000000"/>
                      </a:solidFill>
                      <a:prstDash val="solid"/>
                    </a:lnB>
                    <a:solidFill>
                      <a:srgbClr val="E8EDF7"/>
                    </a:solidFill>
                  </a:tcPr>
                </a:tc>
                <a:tc>
                  <a:txBody>
                    <a:bodyPr/>
                    <a:lstStyle/>
                    <a:p>
                      <a:pPr>
                        <a:lnSpc>
                          <a:spcPct val="100000"/>
                        </a:lnSpc>
                      </a:pPr>
                      <a:endParaRPr sz="1200">
                        <a:latin typeface="Times New Roman"/>
                        <a:cs typeface="Times New Roman"/>
                      </a:endParaRPr>
                    </a:p>
                    <a:p>
                      <a:pPr>
                        <a:lnSpc>
                          <a:spcPct val="100000"/>
                        </a:lnSpc>
                        <a:spcBef>
                          <a:spcPts val="50"/>
                        </a:spcBef>
                      </a:pPr>
                      <a:endParaRPr sz="1700">
                        <a:latin typeface="Times New Roman"/>
                        <a:cs typeface="Times New Roman"/>
                      </a:endParaRPr>
                    </a:p>
                    <a:p>
                      <a:pPr marL="294640">
                        <a:lnSpc>
                          <a:spcPct val="100000"/>
                        </a:lnSpc>
                        <a:spcBef>
                          <a:spcPts val="5"/>
                        </a:spcBef>
                      </a:pPr>
                      <a:r>
                        <a:rPr sz="1200" dirty="0">
                          <a:latin typeface="宋体"/>
                          <a:cs typeface="宋体"/>
                        </a:rPr>
                        <a:t>内</a:t>
                      </a:r>
                      <a:endParaRPr sz="1200">
                        <a:latin typeface="宋体"/>
                        <a:cs typeface="宋体"/>
                      </a:endParaRPr>
                    </a:p>
                  </a:txBody>
                  <a:tcPr marL="0" marR="0" marT="0" marB="0">
                    <a:lnL w="3042">
                      <a:solidFill>
                        <a:srgbClr val="000000"/>
                      </a:solidFill>
                      <a:prstDash val="solid"/>
                    </a:lnL>
                    <a:lnR w="3042">
                      <a:solidFill>
                        <a:srgbClr val="000000"/>
                      </a:solidFill>
                      <a:prstDash val="solid"/>
                    </a:lnR>
                    <a:lnT w="3041">
                      <a:solidFill>
                        <a:srgbClr val="000000"/>
                      </a:solidFill>
                      <a:prstDash val="solid"/>
                    </a:lnT>
                    <a:lnB w="3041">
                      <a:solidFill>
                        <a:srgbClr val="000000"/>
                      </a:solidFill>
                      <a:prstDash val="solid"/>
                    </a:lnB>
                    <a:solidFill>
                      <a:srgbClr val="E8EDF7"/>
                    </a:solidFill>
                  </a:tcPr>
                </a:tc>
                <a:tc>
                  <a:txBody>
                    <a:bodyPr/>
                    <a:lstStyle/>
                    <a:p>
                      <a:pPr>
                        <a:lnSpc>
                          <a:spcPct val="100000"/>
                        </a:lnSpc>
                      </a:pPr>
                      <a:endParaRPr sz="1200">
                        <a:latin typeface="Times New Roman"/>
                        <a:cs typeface="Times New Roman"/>
                      </a:endParaRPr>
                    </a:p>
                    <a:p>
                      <a:pPr>
                        <a:lnSpc>
                          <a:spcPct val="100000"/>
                        </a:lnSpc>
                        <a:spcBef>
                          <a:spcPts val="50"/>
                        </a:spcBef>
                      </a:pPr>
                      <a:endParaRPr sz="1700">
                        <a:latin typeface="Times New Roman"/>
                        <a:cs typeface="Times New Roman"/>
                      </a:endParaRPr>
                    </a:p>
                    <a:p>
                      <a:pPr>
                        <a:lnSpc>
                          <a:spcPct val="100000"/>
                        </a:lnSpc>
                        <a:spcBef>
                          <a:spcPts val="5"/>
                        </a:spcBef>
                      </a:pPr>
                      <a:r>
                        <a:rPr sz="1200" dirty="0">
                          <a:latin typeface="宋体"/>
                          <a:cs typeface="宋体"/>
                        </a:rPr>
                        <a:t>存</a:t>
                      </a:r>
                      <a:endParaRPr sz="1200">
                        <a:latin typeface="宋体"/>
                        <a:cs typeface="宋体"/>
                      </a:endParaRPr>
                    </a:p>
                  </a:txBody>
                  <a:tcPr marL="0" marR="0" marT="0" marB="0">
                    <a:lnL w="3042">
                      <a:solidFill>
                        <a:srgbClr val="000000"/>
                      </a:solidFill>
                      <a:prstDash val="solid"/>
                    </a:lnL>
                    <a:lnR w="3042">
                      <a:solidFill>
                        <a:srgbClr val="000000"/>
                      </a:solidFill>
                      <a:prstDash val="solid"/>
                    </a:lnR>
                    <a:lnT w="3041">
                      <a:solidFill>
                        <a:srgbClr val="000000"/>
                      </a:solidFill>
                      <a:prstDash val="solid"/>
                    </a:lnT>
                    <a:lnB w="3041">
                      <a:solidFill>
                        <a:srgbClr val="000000"/>
                      </a:solidFill>
                      <a:prstDash val="solid"/>
                    </a:lnB>
                    <a:solidFill>
                      <a:srgbClr val="E8EDF7"/>
                    </a:solidFill>
                  </a:tcPr>
                </a:tc>
                <a:tc>
                  <a:txBody>
                    <a:bodyPr/>
                    <a:lstStyle/>
                    <a:p>
                      <a:endParaRPr sz="1200">
                        <a:latin typeface="宋体"/>
                        <a:cs typeface="宋体"/>
                      </a:endParaRPr>
                    </a:p>
                  </a:txBody>
                  <a:tcPr marL="0" marR="0" marT="0" marB="0">
                    <a:lnL w="3042">
                      <a:solidFill>
                        <a:srgbClr val="000000"/>
                      </a:solidFill>
                      <a:prstDash val="solid"/>
                    </a:lnL>
                    <a:lnR w="3041">
                      <a:solidFill>
                        <a:srgbClr val="000000"/>
                      </a:solidFill>
                      <a:prstDash val="solid"/>
                    </a:lnR>
                    <a:lnT w="3041">
                      <a:solidFill>
                        <a:srgbClr val="000000"/>
                      </a:solidFill>
                      <a:prstDash val="solid"/>
                    </a:lnT>
                    <a:lnB w="3041">
                      <a:solidFill>
                        <a:srgbClr val="000000"/>
                      </a:solidFill>
                      <a:prstDash val="solid"/>
                    </a:lnB>
                    <a:solidFill>
                      <a:srgbClr val="E8EDF7"/>
                    </a:solidFill>
                  </a:tcPr>
                </a:tc>
                <a:extLst>
                  <a:ext uri="{0D108BD9-81ED-4DB2-BD59-A6C34878D82A}">
                    <a16:rowId xmlns:a16="http://schemas.microsoft.com/office/drawing/2014/main" val="10000"/>
                  </a:ext>
                </a:extLst>
              </a:tr>
            </a:tbl>
          </a:graphicData>
        </a:graphic>
      </p:graphicFrame>
      <p:sp>
        <p:nvSpPr>
          <p:cNvPr id="24" name="object 24"/>
          <p:cNvSpPr txBox="1"/>
          <p:nvPr/>
        </p:nvSpPr>
        <p:spPr>
          <a:xfrm>
            <a:off x="8932201" y="6183769"/>
            <a:ext cx="786130" cy="307777"/>
          </a:xfrm>
          <a:prstGeom prst="rect">
            <a:avLst/>
          </a:prstGeom>
        </p:spPr>
        <p:txBody>
          <a:bodyPr vert="horz" wrap="square" lIns="0" tIns="0" rIns="0" bIns="0" rtlCol="0">
            <a:spAutoFit/>
          </a:bodyPr>
          <a:lstStyle/>
          <a:p>
            <a:pPr marL="139068" marR="5080" indent="-127003"/>
            <a:r>
              <a:rPr sz="1000" spc="-5" dirty="0">
                <a:latin typeface="宋体"/>
                <a:cs typeface="宋体"/>
              </a:rPr>
              <a:t>单体多字交叉内存组织</a:t>
            </a:r>
            <a:endParaRPr sz="1000">
              <a:latin typeface="宋体"/>
              <a:cs typeface="宋体"/>
            </a:endParaRPr>
          </a:p>
        </p:txBody>
      </p:sp>
      <p:sp>
        <p:nvSpPr>
          <p:cNvPr id="25" name="object 25"/>
          <p:cNvSpPr/>
          <p:nvPr/>
        </p:nvSpPr>
        <p:spPr>
          <a:xfrm>
            <a:off x="7474555" y="3654786"/>
            <a:ext cx="359410" cy="359410"/>
          </a:xfrm>
          <a:custGeom>
            <a:avLst/>
            <a:gdLst/>
            <a:ahLst/>
            <a:cxnLst/>
            <a:rect l="l" t="t" r="r" b="b"/>
            <a:pathLst>
              <a:path w="359410" h="359410">
                <a:moveTo>
                  <a:pt x="179641" y="0"/>
                </a:moveTo>
                <a:lnTo>
                  <a:pt x="359282" y="103779"/>
                </a:lnTo>
                <a:lnTo>
                  <a:pt x="240747" y="103779"/>
                </a:lnTo>
                <a:lnTo>
                  <a:pt x="240747" y="255583"/>
                </a:lnTo>
                <a:lnTo>
                  <a:pt x="359282" y="255583"/>
                </a:lnTo>
                <a:lnTo>
                  <a:pt x="179641" y="359236"/>
                </a:lnTo>
                <a:lnTo>
                  <a:pt x="0" y="255583"/>
                </a:lnTo>
                <a:lnTo>
                  <a:pt x="118535" y="255583"/>
                </a:lnTo>
                <a:lnTo>
                  <a:pt x="118535"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26" name="object 26"/>
          <p:cNvSpPr txBox="1"/>
          <p:nvPr/>
        </p:nvSpPr>
        <p:spPr>
          <a:xfrm>
            <a:off x="6540216" y="2487450"/>
            <a:ext cx="718820" cy="302006"/>
          </a:xfrm>
          <a:prstGeom prst="rect">
            <a:avLst/>
          </a:prstGeom>
          <a:solidFill>
            <a:srgbClr val="A6A6A6"/>
          </a:solidFill>
          <a:ln w="3175">
            <a:solidFill>
              <a:srgbClr val="000000"/>
            </a:solidFill>
          </a:ln>
        </p:spPr>
        <p:txBody>
          <a:bodyPr vert="horz" wrap="square" lIns="0" tIns="116205" rIns="0" bIns="0" rtlCol="0">
            <a:spAutoFit/>
          </a:bodyPr>
          <a:lstStyle/>
          <a:p>
            <a:pPr marL="201299">
              <a:spcBef>
                <a:spcPts val="915"/>
              </a:spcBef>
            </a:pPr>
            <a:r>
              <a:rPr sz="1200" b="1" spc="-5" dirty="0">
                <a:solidFill>
                  <a:srgbClr val="0000CC"/>
                </a:solidFill>
                <a:latin typeface="Times New Roman"/>
                <a:cs typeface="Times New Roman"/>
              </a:rPr>
              <a:t>CPU</a:t>
            </a:r>
            <a:endParaRPr sz="1200">
              <a:latin typeface="Times New Roman"/>
              <a:cs typeface="Times New Roman"/>
            </a:endParaRPr>
          </a:p>
        </p:txBody>
      </p:sp>
      <p:sp>
        <p:nvSpPr>
          <p:cNvPr id="27" name="object 27"/>
          <p:cNvSpPr/>
          <p:nvPr/>
        </p:nvSpPr>
        <p:spPr>
          <a:xfrm>
            <a:off x="8462773" y="4732370"/>
            <a:ext cx="359410" cy="359410"/>
          </a:xfrm>
          <a:custGeom>
            <a:avLst/>
            <a:gdLst/>
            <a:ahLst/>
            <a:cxnLst/>
            <a:rect l="l" t="t" r="r" b="b"/>
            <a:pathLst>
              <a:path w="359409" h="359410">
                <a:moveTo>
                  <a:pt x="179641" y="0"/>
                </a:moveTo>
                <a:lnTo>
                  <a:pt x="359409" y="103779"/>
                </a:lnTo>
                <a:lnTo>
                  <a:pt x="240747" y="103779"/>
                </a:lnTo>
                <a:lnTo>
                  <a:pt x="240747" y="255583"/>
                </a:lnTo>
                <a:lnTo>
                  <a:pt x="359409" y="255583"/>
                </a:lnTo>
                <a:lnTo>
                  <a:pt x="179641" y="359236"/>
                </a:lnTo>
                <a:lnTo>
                  <a:pt x="0" y="255583"/>
                </a:lnTo>
                <a:lnTo>
                  <a:pt x="118662" y="255583"/>
                </a:lnTo>
                <a:lnTo>
                  <a:pt x="118662"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28" name="object 28"/>
          <p:cNvSpPr txBox="1"/>
          <p:nvPr/>
        </p:nvSpPr>
        <p:spPr>
          <a:xfrm>
            <a:off x="8426894" y="4373183"/>
            <a:ext cx="1797050" cy="256480"/>
          </a:xfrm>
          <a:prstGeom prst="rect">
            <a:avLst/>
          </a:prstGeom>
          <a:ln w="3175">
            <a:solidFill>
              <a:srgbClr val="000000"/>
            </a:solidFill>
          </a:ln>
        </p:spPr>
        <p:txBody>
          <a:bodyPr vert="horz" wrap="square" lIns="0" tIns="71120" rIns="0" bIns="0" rtlCol="0">
            <a:spAutoFit/>
          </a:bodyPr>
          <a:lstStyle/>
          <a:p>
            <a:pPr marL="516265">
              <a:spcBef>
                <a:spcPts val="560"/>
              </a:spcBef>
            </a:pPr>
            <a:r>
              <a:rPr sz="1200" spc="-5" dirty="0">
                <a:latin typeface="宋体"/>
                <a:cs typeface="宋体"/>
              </a:rPr>
              <a:t>多路复用器</a:t>
            </a:r>
            <a:endParaRPr sz="1200">
              <a:latin typeface="宋体"/>
              <a:cs typeface="宋体"/>
            </a:endParaRPr>
          </a:p>
        </p:txBody>
      </p:sp>
      <p:sp>
        <p:nvSpPr>
          <p:cNvPr id="29" name="object 29"/>
          <p:cNvSpPr/>
          <p:nvPr/>
        </p:nvSpPr>
        <p:spPr>
          <a:xfrm>
            <a:off x="8911938" y="4732370"/>
            <a:ext cx="359410" cy="359410"/>
          </a:xfrm>
          <a:custGeom>
            <a:avLst/>
            <a:gdLst/>
            <a:ahLst/>
            <a:cxnLst/>
            <a:rect l="l" t="t" r="r" b="b"/>
            <a:pathLst>
              <a:path w="359409" h="359410">
                <a:moveTo>
                  <a:pt x="179768" y="0"/>
                </a:moveTo>
                <a:lnTo>
                  <a:pt x="359409" y="103779"/>
                </a:lnTo>
                <a:lnTo>
                  <a:pt x="240874" y="103779"/>
                </a:lnTo>
                <a:lnTo>
                  <a:pt x="240874" y="255583"/>
                </a:lnTo>
                <a:lnTo>
                  <a:pt x="359409" y="255583"/>
                </a:lnTo>
                <a:lnTo>
                  <a:pt x="179768" y="359236"/>
                </a:lnTo>
                <a:lnTo>
                  <a:pt x="0" y="255583"/>
                </a:lnTo>
                <a:lnTo>
                  <a:pt x="118662" y="255583"/>
                </a:lnTo>
                <a:lnTo>
                  <a:pt x="118662" y="103779"/>
                </a:lnTo>
                <a:lnTo>
                  <a:pt x="0" y="103779"/>
                </a:lnTo>
                <a:lnTo>
                  <a:pt x="179768" y="0"/>
                </a:lnTo>
                <a:close/>
              </a:path>
            </a:pathLst>
          </a:custGeom>
          <a:ln w="3175">
            <a:solidFill>
              <a:srgbClr val="000000"/>
            </a:solidFill>
          </a:ln>
        </p:spPr>
        <p:txBody>
          <a:bodyPr wrap="square" lIns="0" tIns="0" rIns="0" bIns="0" rtlCol="0"/>
          <a:lstStyle/>
          <a:p>
            <a:endParaRPr/>
          </a:p>
        </p:txBody>
      </p:sp>
      <p:sp>
        <p:nvSpPr>
          <p:cNvPr id="30" name="object 30"/>
          <p:cNvSpPr/>
          <p:nvPr/>
        </p:nvSpPr>
        <p:spPr>
          <a:xfrm>
            <a:off x="9361234" y="4732370"/>
            <a:ext cx="359410" cy="359410"/>
          </a:xfrm>
          <a:custGeom>
            <a:avLst/>
            <a:gdLst/>
            <a:ahLst/>
            <a:cxnLst/>
            <a:rect l="l" t="t" r="r" b="b"/>
            <a:pathLst>
              <a:path w="359409" h="359410">
                <a:moveTo>
                  <a:pt x="179641" y="0"/>
                </a:moveTo>
                <a:lnTo>
                  <a:pt x="359282" y="103779"/>
                </a:lnTo>
                <a:lnTo>
                  <a:pt x="240747" y="103779"/>
                </a:lnTo>
                <a:lnTo>
                  <a:pt x="240747" y="255583"/>
                </a:lnTo>
                <a:lnTo>
                  <a:pt x="359282" y="255583"/>
                </a:lnTo>
                <a:lnTo>
                  <a:pt x="179641" y="359236"/>
                </a:lnTo>
                <a:lnTo>
                  <a:pt x="0" y="255583"/>
                </a:lnTo>
                <a:lnTo>
                  <a:pt x="118535" y="255583"/>
                </a:lnTo>
                <a:lnTo>
                  <a:pt x="118535"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31" name="object 31"/>
          <p:cNvSpPr/>
          <p:nvPr/>
        </p:nvSpPr>
        <p:spPr>
          <a:xfrm>
            <a:off x="9810400" y="4732370"/>
            <a:ext cx="359410" cy="359410"/>
          </a:xfrm>
          <a:custGeom>
            <a:avLst/>
            <a:gdLst/>
            <a:ahLst/>
            <a:cxnLst/>
            <a:rect l="l" t="t" r="r" b="b"/>
            <a:pathLst>
              <a:path w="359409" h="359410">
                <a:moveTo>
                  <a:pt x="179641" y="0"/>
                </a:moveTo>
                <a:lnTo>
                  <a:pt x="359409" y="103779"/>
                </a:lnTo>
                <a:lnTo>
                  <a:pt x="240747" y="103779"/>
                </a:lnTo>
                <a:lnTo>
                  <a:pt x="240747" y="255583"/>
                </a:lnTo>
                <a:lnTo>
                  <a:pt x="359409" y="255583"/>
                </a:lnTo>
                <a:lnTo>
                  <a:pt x="179641" y="359236"/>
                </a:lnTo>
                <a:lnTo>
                  <a:pt x="0" y="255583"/>
                </a:lnTo>
                <a:lnTo>
                  <a:pt x="118535" y="255583"/>
                </a:lnTo>
                <a:lnTo>
                  <a:pt x="118535" y="103779"/>
                </a:lnTo>
                <a:lnTo>
                  <a:pt x="0" y="103779"/>
                </a:lnTo>
                <a:lnTo>
                  <a:pt x="179641" y="0"/>
                </a:lnTo>
                <a:close/>
              </a:path>
            </a:pathLst>
          </a:custGeom>
          <a:ln w="3175">
            <a:solidFill>
              <a:srgbClr val="000000"/>
            </a:solidFill>
          </a:ln>
        </p:spPr>
        <p:txBody>
          <a:bodyPr wrap="square" lIns="0" tIns="0" rIns="0" bIns="0" rtlCol="0"/>
          <a:lstStyle/>
          <a:p>
            <a:endParaRPr/>
          </a:p>
        </p:txBody>
      </p:sp>
      <p:sp>
        <p:nvSpPr>
          <p:cNvPr id="32" name="object 32"/>
          <p:cNvSpPr txBox="1"/>
          <p:nvPr/>
        </p:nvSpPr>
        <p:spPr>
          <a:xfrm>
            <a:off x="9055703" y="3385391"/>
            <a:ext cx="539115" cy="353943"/>
          </a:xfrm>
          <a:prstGeom prst="rect">
            <a:avLst/>
          </a:prstGeom>
          <a:solidFill>
            <a:srgbClr val="F3FB86"/>
          </a:solidFill>
          <a:ln w="3175">
            <a:solidFill>
              <a:srgbClr val="000000"/>
            </a:solidFill>
          </a:ln>
        </p:spPr>
        <p:txBody>
          <a:bodyPr vert="horz" wrap="square" lIns="0" tIns="0" rIns="0" bIns="0" rtlCol="0">
            <a:spAutoFit/>
          </a:bodyPr>
          <a:lstStyle/>
          <a:p>
            <a:pPr>
              <a:lnSpc>
                <a:spcPct val="100000"/>
              </a:lnSpc>
            </a:pPr>
            <a:endParaRPr sz="1100">
              <a:latin typeface="Times New Roman"/>
              <a:cs typeface="Times New Roman"/>
            </a:endParaRPr>
          </a:p>
          <a:p>
            <a:pPr marL="64770"/>
            <a:r>
              <a:rPr sz="1200" b="1" spc="-5" dirty="0">
                <a:solidFill>
                  <a:srgbClr val="FF0000"/>
                </a:solidFill>
                <a:latin typeface="Times New Roman"/>
                <a:cs typeface="Times New Roman"/>
              </a:rPr>
              <a:t>Cache</a:t>
            </a:r>
            <a:endParaRPr sz="1200">
              <a:latin typeface="Times New Roman"/>
              <a:cs typeface="Times New Roman"/>
            </a:endParaRPr>
          </a:p>
        </p:txBody>
      </p:sp>
      <p:sp>
        <p:nvSpPr>
          <p:cNvPr id="33" name="object 33"/>
          <p:cNvSpPr txBox="1"/>
          <p:nvPr/>
        </p:nvSpPr>
        <p:spPr>
          <a:xfrm>
            <a:off x="8965945" y="2487450"/>
            <a:ext cx="718820" cy="302006"/>
          </a:xfrm>
          <a:prstGeom prst="rect">
            <a:avLst/>
          </a:prstGeom>
          <a:solidFill>
            <a:srgbClr val="A6A6A6"/>
          </a:solidFill>
          <a:ln w="3175">
            <a:solidFill>
              <a:srgbClr val="000000"/>
            </a:solidFill>
          </a:ln>
        </p:spPr>
        <p:txBody>
          <a:bodyPr vert="horz" wrap="square" lIns="0" tIns="116205" rIns="0" bIns="0" rtlCol="0">
            <a:spAutoFit/>
          </a:bodyPr>
          <a:lstStyle/>
          <a:p>
            <a:pPr marL="201299">
              <a:spcBef>
                <a:spcPts val="915"/>
              </a:spcBef>
            </a:pPr>
            <a:r>
              <a:rPr sz="1200" b="1" spc="-5" dirty="0">
                <a:solidFill>
                  <a:srgbClr val="0000CC"/>
                </a:solidFill>
                <a:latin typeface="Times New Roman"/>
                <a:cs typeface="Times New Roman"/>
              </a:rPr>
              <a:t>CPU</a:t>
            </a:r>
            <a:endParaRPr sz="1200">
              <a:latin typeface="Times New Roman"/>
              <a:cs typeface="Times New Roman"/>
            </a:endParaRPr>
          </a:p>
        </p:txBody>
      </p:sp>
      <p:sp>
        <p:nvSpPr>
          <p:cNvPr id="34" name="object 34"/>
          <p:cNvSpPr/>
          <p:nvPr/>
        </p:nvSpPr>
        <p:spPr>
          <a:xfrm>
            <a:off x="9055703" y="2936440"/>
            <a:ext cx="539115" cy="448945"/>
          </a:xfrm>
          <a:custGeom>
            <a:avLst/>
            <a:gdLst/>
            <a:ahLst/>
            <a:cxnLst/>
            <a:rect l="l" t="t" r="r" b="b"/>
            <a:pathLst>
              <a:path w="539115" h="448945">
                <a:moveTo>
                  <a:pt x="269525" y="448950"/>
                </a:moveTo>
                <a:lnTo>
                  <a:pt x="0" y="293471"/>
                </a:lnTo>
                <a:lnTo>
                  <a:pt x="177866" y="293471"/>
                </a:lnTo>
                <a:lnTo>
                  <a:pt x="177866" y="155605"/>
                </a:lnTo>
                <a:lnTo>
                  <a:pt x="0" y="155605"/>
                </a:lnTo>
                <a:lnTo>
                  <a:pt x="269525" y="0"/>
                </a:lnTo>
                <a:lnTo>
                  <a:pt x="539050" y="155605"/>
                </a:lnTo>
                <a:lnTo>
                  <a:pt x="361184" y="155605"/>
                </a:lnTo>
                <a:lnTo>
                  <a:pt x="361184" y="293471"/>
                </a:lnTo>
                <a:lnTo>
                  <a:pt x="539050" y="293471"/>
                </a:lnTo>
                <a:lnTo>
                  <a:pt x="269525" y="448950"/>
                </a:lnTo>
                <a:close/>
              </a:path>
            </a:pathLst>
          </a:custGeom>
          <a:ln w="3175">
            <a:solidFill>
              <a:srgbClr val="000000"/>
            </a:solidFill>
          </a:ln>
        </p:spPr>
        <p:txBody>
          <a:bodyPr wrap="square" lIns="0" tIns="0" rIns="0" bIns="0" rtlCol="0"/>
          <a:lstStyle/>
          <a:p>
            <a:endParaRPr/>
          </a:p>
        </p:txBody>
      </p:sp>
      <p:sp>
        <p:nvSpPr>
          <p:cNvPr id="35" name="object 35"/>
          <p:cNvSpPr/>
          <p:nvPr/>
        </p:nvSpPr>
        <p:spPr>
          <a:xfrm>
            <a:off x="9055703" y="3924183"/>
            <a:ext cx="539115" cy="449580"/>
          </a:xfrm>
          <a:custGeom>
            <a:avLst/>
            <a:gdLst/>
            <a:ahLst/>
            <a:cxnLst/>
            <a:rect l="l" t="t" r="r" b="b"/>
            <a:pathLst>
              <a:path w="539115" h="449579">
                <a:moveTo>
                  <a:pt x="269525" y="449077"/>
                </a:moveTo>
                <a:lnTo>
                  <a:pt x="0" y="293471"/>
                </a:lnTo>
                <a:lnTo>
                  <a:pt x="177866" y="293471"/>
                </a:lnTo>
                <a:lnTo>
                  <a:pt x="177866" y="155605"/>
                </a:lnTo>
                <a:lnTo>
                  <a:pt x="0" y="155605"/>
                </a:lnTo>
                <a:lnTo>
                  <a:pt x="269525" y="0"/>
                </a:lnTo>
                <a:lnTo>
                  <a:pt x="539050" y="155605"/>
                </a:lnTo>
                <a:lnTo>
                  <a:pt x="361184" y="155605"/>
                </a:lnTo>
                <a:lnTo>
                  <a:pt x="361184" y="293471"/>
                </a:lnTo>
                <a:lnTo>
                  <a:pt x="539050" y="293471"/>
                </a:lnTo>
                <a:lnTo>
                  <a:pt x="269525" y="449077"/>
                </a:lnTo>
                <a:close/>
              </a:path>
            </a:pathLst>
          </a:custGeom>
          <a:ln w="31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9131778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ChangeArrowheads="1"/>
          </p:cNvSpPr>
          <p:nvPr/>
        </p:nvSpPr>
        <p:spPr bwMode="auto">
          <a:xfrm>
            <a:off x="1749426" y="312739"/>
            <a:ext cx="2505075" cy="477837"/>
          </a:xfrm>
          <a:prstGeom prst="rect">
            <a:avLst/>
          </a:prstGeom>
          <a:noFill/>
          <a:ln w="12700">
            <a:noFill/>
            <a:miter lim="800000"/>
            <a:headEnd/>
            <a:tailEnd/>
          </a:ln>
          <a:effectLst/>
        </p:spPr>
        <p:txBody>
          <a:bodyPr wrap="none" anchor="ctr"/>
          <a:lstStyle/>
          <a:p>
            <a:endParaRPr lang="en-US"/>
          </a:p>
        </p:txBody>
      </p:sp>
      <p:sp>
        <p:nvSpPr>
          <p:cNvPr id="1576963" name="Rectangle 3"/>
          <p:cNvSpPr>
            <a:spLocks noGrp="1" noChangeArrowheads="1"/>
          </p:cNvSpPr>
          <p:nvPr>
            <p:ph type="body" idx="1"/>
          </p:nvPr>
        </p:nvSpPr>
        <p:spPr>
          <a:xfrm>
            <a:off x="2057400" y="762000"/>
            <a:ext cx="8001000" cy="762000"/>
          </a:xfrm>
          <a:noFill/>
          <a:ln/>
        </p:spPr>
        <p:txBody>
          <a:bodyPr vert="horz" lIns="90488" tIns="44450" rIns="90488" bIns="44450" rtlCol="0">
            <a:normAutofit fontScale="85000" lnSpcReduction="10000"/>
          </a:bodyPr>
          <a:lstStyle/>
          <a:p>
            <a:pPr marL="342900" indent="-342900"/>
            <a:r>
              <a:rPr lang="en-US"/>
              <a:t>The off-chip interconnect and memory architecture can affect overall system performance in dramatic ways</a:t>
            </a:r>
          </a:p>
        </p:txBody>
      </p:sp>
      <p:sp>
        <p:nvSpPr>
          <p:cNvPr id="1576964" name="Rectangle 4"/>
          <p:cNvSpPr>
            <a:spLocks noGrp="1" noChangeArrowheads="1"/>
          </p:cNvSpPr>
          <p:nvPr>
            <p:ph type="title"/>
          </p:nvPr>
        </p:nvSpPr>
        <p:spPr>
          <a:xfrm>
            <a:off x="800100" y="159526"/>
            <a:ext cx="10515600" cy="382589"/>
          </a:xfrm>
          <a:noFill/>
          <a:ln/>
        </p:spPr>
        <p:txBody>
          <a:bodyPr vert="horz" lIns="90488" tIns="44450" rIns="90488" bIns="44450" rtlCol="0" anchor="ctr">
            <a:noAutofit/>
          </a:bodyPr>
          <a:lstStyle/>
          <a:p>
            <a:r>
              <a:rPr lang="en-US" sz="3600" b="1" dirty="0">
                <a:solidFill>
                  <a:srgbClr val="C00000"/>
                </a:solidFill>
                <a:latin typeface="微软雅黑" panose="020B0503020204020204" pitchFamily="34" charset="-122"/>
                <a:ea typeface="微软雅黑" panose="020B0503020204020204" pitchFamily="34" charset="-122"/>
              </a:rPr>
              <a:t>Memory Systems that Support Caches</a:t>
            </a:r>
          </a:p>
        </p:txBody>
      </p:sp>
      <p:sp>
        <p:nvSpPr>
          <p:cNvPr id="1576965" name="Rectangle 5"/>
          <p:cNvSpPr>
            <a:spLocks noChangeArrowheads="1"/>
          </p:cNvSpPr>
          <p:nvPr/>
        </p:nvSpPr>
        <p:spPr bwMode="auto">
          <a:xfrm>
            <a:off x="4378326" y="4868864"/>
            <a:ext cx="65" cy="276999"/>
          </a:xfrm>
          <a:prstGeom prst="rect">
            <a:avLst/>
          </a:prstGeom>
          <a:noFill/>
          <a:ln w="9525">
            <a:noFill/>
            <a:miter lim="800000"/>
            <a:headEnd/>
            <a:tailEnd/>
          </a:ln>
        </p:spPr>
        <p:txBody>
          <a:bodyPr wrap="none" lIns="0" tIns="0" rIns="0" bIns="0">
            <a:spAutoFit/>
          </a:bodyPr>
          <a:lstStyle/>
          <a:p>
            <a:endParaRPr lang="en-US"/>
          </a:p>
        </p:txBody>
      </p:sp>
      <p:sp>
        <p:nvSpPr>
          <p:cNvPr id="1576966" name="Rectangle 6"/>
          <p:cNvSpPr>
            <a:spLocks noChangeArrowheads="1"/>
          </p:cNvSpPr>
          <p:nvPr/>
        </p:nvSpPr>
        <p:spPr bwMode="auto">
          <a:xfrm>
            <a:off x="4533901" y="4987926"/>
            <a:ext cx="65" cy="276999"/>
          </a:xfrm>
          <a:prstGeom prst="rect">
            <a:avLst/>
          </a:prstGeom>
          <a:noFill/>
          <a:ln w="9525">
            <a:noFill/>
            <a:miter lim="800000"/>
            <a:headEnd/>
            <a:tailEnd/>
          </a:ln>
        </p:spPr>
        <p:txBody>
          <a:bodyPr wrap="none" lIns="0" tIns="0" rIns="0" bIns="0">
            <a:spAutoFit/>
          </a:bodyPr>
          <a:lstStyle/>
          <a:p>
            <a:endParaRPr lang="en-US"/>
          </a:p>
        </p:txBody>
      </p:sp>
      <p:sp>
        <p:nvSpPr>
          <p:cNvPr id="1576967" name="Rectangle 7"/>
          <p:cNvSpPr>
            <a:spLocks noChangeArrowheads="1"/>
          </p:cNvSpPr>
          <p:nvPr/>
        </p:nvSpPr>
        <p:spPr bwMode="auto">
          <a:xfrm>
            <a:off x="3556001" y="5110164"/>
            <a:ext cx="65" cy="276999"/>
          </a:xfrm>
          <a:prstGeom prst="rect">
            <a:avLst/>
          </a:prstGeom>
          <a:noFill/>
          <a:ln w="9525">
            <a:noFill/>
            <a:miter lim="800000"/>
            <a:headEnd/>
            <a:tailEnd/>
          </a:ln>
        </p:spPr>
        <p:txBody>
          <a:bodyPr wrap="none" lIns="0" tIns="0" rIns="0" bIns="0">
            <a:spAutoFit/>
          </a:bodyPr>
          <a:lstStyle/>
          <a:p>
            <a:endParaRPr lang="en-US"/>
          </a:p>
        </p:txBody>
      </p:sp>
      <p:sp>
        <p:nvSpPr>
          <p:cNvPr id="1576968" name="Rectangle 8"/>
          <p:cNvSpPr>
            <a:spLocks noChangeArrowheads="1"/>
          </p:cNvSpPr>
          <p:nvPr/>
        </p:nvSpPr>
        <p:spPr bwMode="auto">
          <a:xfrm>
            <a:off x="7947026"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76969" name="Rectangle 9"/>
          <p:cNvSpPr>
            <a:spLocks noChangeArrowheads="1"/>
          </p:cNvSpPr>
          <p:nvPr/>
        </p:nvSpPr>
        <p:spPr bwMode="auto">
          <a:xfrm>
            <a:off x="8443914"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76970" name="Rectangle 10"/>
          <p:cNvSpPr>
            <a:spLocks noChangeArrowheads="1"/>
          </p:cNvSpPr>
          <p:nvPr/>
        </p:nvSpPr>
        <p:spPr bwMode="auto">
          <a:xfrm>
            <a:off x="2971800" y="1905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76971" name="Text Box 11"/>
          <p:cNvSpPr txBox="1">
            <a:spLocks noChangeArrowheads="1"/>
          </p:cNvSpPr>
          <p:nvPr/>
        </p:nvSpPr>
        <p:spPr bwMode="auto">
          <a:xfrm>
            <a:off x="3048001" y="1981201"/>
            <a:ext cx="777875" cy="366713"/>
          </a:xfrm>
          <a:prstGeom prst="rect">
            <a:avLst/>
          </a:prstGeom>
          <a:noFill/>
          <a:ln w="12700">
            <a:noFill/>
            <a:miter lim="800000"/>
            <a:headEnd/>
            <a:tailEnd/>
          </a:ln>
          <a:effectLst/>
        </p:spPr>
        <p:txBody>
          <a:bodyPr>
            <a:spAutoFit/>
          </a:bodyPr>
          <a:lstStyle/>
          <a:p>
            <a:r>
              <a:rPr lang="en-US"/>
              <a:t>CPU</a:t>
            </a:r>
          </a:p>
        </p:txBody>
      </p:sp>
      <p:sp>
        <p:nvSpPr>
          <p:cNvPr id="1576972" name="AutoShape 12"/>
          <p:cNvSpPr>
            <a:spLocks noChangeArrowheads="1"/>
          </p:cNvSpPr>
          <p:nvPr/>
        </p:nvSpPr>
        <p:spPr bwMode="auto">
          <a:xfrm>
            <a:off x="3124200" y="2362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3" name="Rectangle 13"/>
          <p:cNvSpPr>
            <a:spLocks noChangeArrowheads="1"/>
          </p:cNvSpPr>
          <p:nvPr/>
        </p:nvSpPr>
        <p:spPr bwMode="auto">
          <a:xfrm>
            <a:off x="2971800" y="2667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76974" name="Text Box 14"/>
          <p:cNvSpPr txBox="1">
            <a:spLocks noChangeArrowheads="1"/>
          </p:cNvSpPr>
          <p:nvPr/>
        </p:nvSpPr>
        <p:spPr bwMode="auto">
          <a:xfrm>
            <a:off x="2971800" y="2895601"/>
            <a:ext cx="914400" cy="366713"/>
          </a:xfrm>
          <a:prstGeom prst="rect">
            <a:avLst/>
          </a:prstGeom>
          <a:noFill/>
          <a:ln w="12700">
            <a:noFill/>
            <a:miter lim="800000"/>
            <a:headEnd/>
            <a:tailEnd/>
          </a:ln>
          <a:effectLst/>
        </p:spPr>
        <p:txBody>
          <a:bodyPr>
            <a:spAutoFit/>
          </a:bodyPr>
          <a:lstStyle/>
          <a:p>
            <a:r>
              <a:rPr lang="en-US"/>
              <a:t>Cache</a:t>
            </a:r>
          </a:p>
        </p:txBody>
      </p:sp>
      <p:sp>
        <p:nvSpPr>
          <p:cNvPr id="1576975" name="Rectangle 15"/>
          <p:cNvSpPr>
            <a:spLocks noChangeArrowheads="1"/>
          </p:cNvSpPr>
          <p:nvPr/>
        </p:nvSpPr>
        <p:spPr bwMode="auto">
          <a:xfrm>
            <a:off x="2971800" y="4114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76976" name="AutoShape 16"/>
          <p:cNvSpPr>
            <a:spLocks noChangeArrowheads="1"/>
          </p:cNvSpPr>
          <p:nvPr/>
        </p:nvSpPr>
        <p:spPr bwMode="auto">
          <a:xfrm>
            <a:off x="2971800" y="3505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7" name="Text Box 17"/>
          <p:cNvSpPr txBox="1">
            <a:spLocks noChangeArrowheads="1"/>
          </p:cNvSpPr>
          <p:nvPr/>
        </p:nvSpPr>
        <p:spPr bwMode="auto">
          <a:xfrm>
            <a:off x="2895600" y="4495801"/>
            <a:ext cx="1066800" cy="646331"/>
          </a:xfrm>
          <a:prstGeom prst="rect">
            <a:avLst/>
          </a:prstGeom>
          <a:noFill/>
          <a:ln w="12700">
            <a:noFill/>
            <a:miter lim="800000"/>
            <a:headEnd/>
            <a:tailEnd/>
          </a:ln>
          <a:effectLst/>
        </p:spPr>
        <p:txBody>
          <a:bodyPr>
            <a:spAutoFit/>
          </a:bodyPr>
          <a:lstStyle/>
          <a:p>
            <a:r>
              <a:rPr lang="en-US" dirty="0"/>
              <a:t>  DRAM</a:t>
            </a:r>
          </a:p>
          <a:p>
            <a:r>
              <a:rPr lang="en-US" dirty="0"/>
              <a:t>Memory</a:t>
            </a:r>
          </a:p>
        </p:txBody>
      </p:sp>
      <p:sp>
        <p:nvSpPr>
          <p:cNvPr id="1576978" name="Text Box 18"/>
          <p:cNvSpPr txBox="1">
            <a:spLocks noChangeArrowheads="1"/>
          </p:cNvSpPr>
          <p:nvPr/>
        </p:nvSpPr>
        <p:spPr bwMode="auto">
          <a:xfrm>
            <a:off x="3124200" y="3657601"/>
            <a:ext cx="685800" cy="366713"/>
          </a:xfrm>
          <a:prstGeom prst="rect">
            <a:avLst/>
          </a:prstGeom>
          <a:noFill/>
          <a:ln w="12700">
            <a:noFill/>
            <a:miter lim="800000"/>
            <a:headEnd/>
            <a:tailEnd/>
          </a:ln>
          <a:effectLst/>
        </p:spPr>
        <p:txBody>
          <a:bodyPr>
            <a:spAutoFit/>
          </a:bodyPr>
          <a:lstStyle/>
          <a:p>
            <a:r>
              <a:rPr lang="en-US"/>
              <a:t>bus</a:t>
            </a:r>
          </a:p>
        </p:txBody>
      </p:sp>
      <p:sp>
        <p:nvSpPr>
          <p:cNvPr id="1576979" name="Rectangle 19"/>
          <p:cNvSpPr>
            <a:spLocks noChangeArrowheads="1"/>
          </p:cNvSpPr>
          <p:nvPr/>
        </p:nvSpPr>
        <p:spPr bwMode="auto">
          <a:xfrm>
            <a:off x="2590800" y="1905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76980" name="Rectangle 20"/>
          <p:cNvSpPr>
            <a:spLocks noChangeArrowheads="1"/>
          </p:cNvSpPr>
          <p:nvPr/>
        </p:nvSpPr>
        <p:spPr bwMode="auto">
          <a:xfrm>
            <a:off x="4343400" y="1524001"/>
            <a:ext cx="5638800" cy="705321"/>
          </a:xfrm>
          <a:prstGeom prst="rect">
            <a:avLst/>
          </a:prstGeom>
          <a:noFill/>
          <a:ln w="12700">
            <a:noFill/>
            <a:miter lim="800000"/>
            <a:headEnd/>
            <a:tailEnd/>
          </a:ln>
          <a:effectLst/>
        </p:spPr>
        <p:txBody>
          <a:bodyPr wrap="square" lIns="90488" tIns="44450" rIns="90488" bIns="44450">
            <a:spAutoFit/>
          </a:bodyPr>
          <a:lstStyle/>
          <a:p>
            <a:r>
              <a:rPr lang="en-US" sz="2000" dirty="0"/>
              <a:t>One word wide organization (one word wide bus and one word wide memory)</a:t>
            </a:r>
          </a:p>
        </p:txBody>
      </p:sp>
      <p:sp>
        <p:nvSpPr>
          <p:cNvPr id="1576981" name="Rectangle 21"/>
          <p:cNvSpPr>
            <a:spLocks noChangeArrowheads="1"/>
          </p:cNvSpPr>
          <p:nvPr/>
        </p:nvSpPr>
        <p:spPr bwMode="auto">
          <a:xfrm>
            <a:off x="4343400" y="2286000"/>
            <a:ext cx="6019800" cy="4343400"/>
          </a:xfrm>
          <a:prstGeom prst="rect">
            <a:avLst/>
          </a:prstGeom>
          <a:noFill/>
          <a:ln w="12700">
            <a:noFill/>
            <a:miter lim="800000"/>
            <a:headEnd/>
            <a:tailEnd/>
          </a:ln>
          <a:effectLst/>
        </p:spPr>
        <p:txBody>
          <a:bodyPr lIns="90488" tIns="44450" rIns="90488" bIns="44450"/>
          <a:lstStyle/>
          <a:p>
            <a:pPr marL="457200" indent="-457200">
              <a:spcBef>
                <a:spcPts val="600"/>
              </a:spcBef>
              <a:buClr>
                <a:schemeClr val="accent1"/>
              </a:buClr>
              <a:buSzPct val="75000"/>
              <a:buFont typeface="Wingdings" pitchFamily="2" charset="2"/>
              <a:buChar char="q"/>
            </a:pPr>
            <a:r>
              <a:rPr lang="en-US" sz="2400" dirty="0"/>
              <a:t>Assume</a:t>
            </a:r>
          </a:p>
          <a:p>
            <a:pPr marL="914400" lvl="1" indent="-457200">
              <a:spcBef>
                <a:spcPts val="600"/>
              </a:spcBef>
              <a:buClr>
                <a:schemeClr val="accent1"/>
              </a:buClr>
              <a:buSzPct val="75000"/>
              <a:buFont typeface="Wingdings" pitchFamily="2" charset="2"/>
              <a:buAutoNum type="arabicPeriod"/>
            </a:pPr>
            <a:r>
              <a:rPr lang="en-US" sz="2000" dirty="0"/>
              <a:t>1 memory bus clock cycle to send the </a:t>
            </a:r>
            <a:r>
              <a:rPr lang="en-US" sz="2000" dirty="0" err="1"/>
              <a:t>addr</a:t>
            </a:r>
            <a:endParaRPr lang="en-US" sz="2000" dirty="0"/>
          </a:p>
          <a:p>
            <a:pPr marL="914400" lvl="1" indent="-457200">
              <a:spcBef>
                <a:spcPts val="600"/>
              </a:spcBef>
              <a:buClr>
                <a:schemeClr val="accent1"/>
              </a:buClr>
              <a:buSzPct val="75000"/>
              <a:buFont typeface="Wingdings" pitchFamily="2" charset="2"/>
              <a:buAutoNum type="arabicPeriod"/>
            </a:pPr>
            <a:r>
              <a:rPr lang="en-US" sz="2000" dirty="0"/>
              <a:t>15 memory bus clock cycles to get the 1</a:t>
            </a:r>
            <a:r>
              <a:rPr lang="en-US" sz="2000" baseline="30000" dirty="0"/>
              <a:t>st</a:t>
            </a:r>
            <a:r>
              <a:rPr lang="en-US" sz="2000" dirty="0"/>
              <a:t> word in the block from DRAM (row </a:t>
            </a:r>
            <a:r>
              <a:rPr lang="en-US" sz="2000" dirty="0">
                <a:solidFill>
                  <a:schemeClr val="accent2"/>
                </a:solidFill>
              </a:rPr>
              <a:t>cycle</a:t>
            </a:r>
            <a:r>
              <a:rPr lang="en-US" sz="2000" dirty="0"/>
              <a:t> time), 5 memory bus clock cycles for  2</a:t>
            </a:r>
            <a:r>
              <a:rPr lang="en-US" sz="2000" baseline="30000" dirty="0"/>
              <a:t>nd</a:t>
            </a:r>
            <a:r>
              <a:rPr lang="en-US" sz="2000" dirty="0"/>
              <a:t>, 3</a:t>
            </a:r>
            <a:r>
              <a:rPr lang="en-US" sz="2000" baseline="30000" dirty="0"/>
              <a:t>rd</a:t>
            </a:r>
            <a:r>
              <a:rPr lang="en-US" sz="2000" dirty="0"/>
              <a:t>, 4</a:t>
            </a:r>
            <a:r>
              <a:rPr lang="en-US" sz="2000" baseline="30000" dirty="0"/>
              <a:t>th</a:t>
            </a:r>
            <a:r>
              <a:rPr lang="en-US" sz="2000" dirty="0"/>
              <a:t> words (column </a:t>
            </a:r>
            <a:r>
              <a:rPr lang="en-US" sz="2000" dirty="0">
                <a:solidFill>
                  <a:schemeClr val="accent2"/>
                </a:solidFill>
              </a:rPr>
              <a:t>access</a:t>
            </a:r>
            <a:r>
              <a:rPr lang="en-US" sz="2000" dirty="0"/>
              <a:t> time)</a:t>
            </a:r>
          </a:p>
          <a:p>
            <a:pPr marL="914400" lvl="1" indent="-457200">
              <a:spcBef>
                <a:spcPts val="600"/>
              </a:spcBef>
              <a:buClr>
                <a:schemeClr val="accent1"/>
              </a:buClr>
              <a:buSzPct val="75000"/>
              <a:buFont typeface="Wingdings" pitchFamily="2" charset="2"/>
              <a:buAutoNum type="arabicPeriod"/>
            </a:pPr>
            <a:r>
              <a:rPr lang="en-US" sz="2000" dirty="0"/>
              <a:t>1 memory bus clock cycle to return a word of data</a:t>
            </a:r>
          </a:p>
          <a:p>
            <a:pPr marL="457200" indent="-457200">
              <a:spcBef>
                <a:spcPts val="600"/>
              </a:spcBef>
              <a:buClr>
                <a:schemeClr val="accent1"/>
              </a:buClr>
              <a:buSzPct val="75000"/>
              <a:buFont typeface="Wingdings" pitchFamily="2" charset="2"/>
              <a:buChar char="q"/>
            </a:pPr>
            <a:r>
              <a:rPr lang="en-US" sz="2400" dirty="0"/>
              <a:t>Memory-Bus to Cache bandwidth</a:t>
            </a:r>
          </a:p>
          <a:p>
            <a:pPr marL="914400" lvl="1" indent="-457200">
              <a:spcBef>
                <a:spcPts val="600"/>
              </a:spcBef>
              <a:buClr>
                <a:schemeClr val="accent1"/>
              </a:buClr>
              <a:buSzPct val="75000"/>
              <a:buFont typeface="Wingdings" pitchFamily="2" charset="2"/>
              <a:buChar char="l"/>
            </a:pPr>
            <a:r>
              <a:rPr lang="en-US" sz="2000" dirty="0"/>
              <a:t>number of bytes accessed from memory and transferred to cache/CPU per memory bus clock cycle</a:t>
            </a:r>
          </a:p>
        </p:txBody>
      </p:sp>
      <p:sp>
        <p:nvSpPr>
          <p:cNvPr id="1576982" name="Text Box 22"/>
          <p:cNvSpPr txBox="1">
            <a:spLocks noChangeArrowheads="1"/>
          </p:cNvSpPr>
          <p:nvPr/>
        </p:nvSpPr>
        <p:spPr bwMode="auto">
          <a:xfrm>
            <a:off x="1676400" y="3733801"/>
            <a:ext cx="1219200" cy="1069975"/>
          </a:xfrm>
          <a:prstGeom prst="rect">
            <a:avLst/>
          </a:prstGeom>
          <a:noFill/>
          <a:ln w="12700">
            <a:noFill/>
            <a:miter lim="800000"/>
            <a:headEnd/>
            <a:tailEnd/>
          </a:ln>
          <a:effectLst/>
        </p:spPr>
        <p:txBody>
          <a:bodyPr>
            <a:spAutoFit/>
          </a:bodyPr>
          <a:lstStyle/>
          <a:p>
            <a:pPr algn="r"/>
            <a:r>
              <a:rPr lang="en-US" sz="1600"/>
              <a:t>32-bit data</a:t>
            </a:r>
          </a:p>
          <a:p>
            <a:pPr algn="r"/>
            <a:r>
              <a:rPr lang="en-US" sz="1600"/>
              <a:t>&amp;</a:t>
            </a:r>
          </a:p>
          <a:p>
            <a:pPr algn="r"/>
            <a:r>
              <a:rPr lang="en-US" sz="1600"/>
              <a:t>32-bit addr</a:t>
            </a:r>
          </a:p>
          <a:p>
            <a:pPr algn="r"/>
            <a:r>
              <a:rPr lang="en-US" sz="1600"/>
              <a:t>per cycle</a:t>
            </a:r>
          </a:p>
        </p:txBody>
      </p:sp>
      <p:sp>
        <p:nvSpPr>
          <p:cNvPr id="1576983" name="Line 23"/>
          <p:cNvSpPr>
            <a:spLocks noChangeShapeType="1"/>
          </p:cNvSpPr>
          <p:nvPr/>
        </p:nvSpPr>
        <p:spPr bwMode="auto">
          <a:xfrm>
            <a:off x="2895600" y="3733800"/>
            <a:ext cx="1066800" cy="0"/>
          </a:xfrm>
          <a:prstGeom prst="line">
            <a:avLst/>
          </a:prstGeom>
          <a:noFill/>
          <a:ln w="28575">
            <a:solidFill>
              <a:schemeClr val="accent1"/>
            </a:solidFill>
            <a:round/>
            <a:headEnd/>
            <a:tailEnd/>
          </a:ln>
          <a:effectLst/>
        </p:spPr>
        <p:txBody>
          <a:bodyPr/>
          <a:lstStyle/>
          <a:p>
            <a:endParaRPr lang="en-US"/>
          </a:p>
        </p:txBody>
      </p:sp>
      <p:sp>
        <p:nvSpPr>
          <p:cNvPr id="1576984" name="Line 24"/>
          <p:cNvSpPr>
            <a:spLocks noChangeShapeType="1"/>
          </p:cNvSpPr>
          <p:nvPr/>
        </p:nvSpPr>
        <p:spPr bwMode="auto">
          <a:xfrm flipV="1">
            <a:off x="2819400" y="3733800"/>
            <a:ext cx="228600" cy="304800"/>
          </a:xfrm>
          <a:prstGeom prst="line">
            <a:avLst/>
          </a:prstGeom>
          <a:noFill/>
          <a:ln w="12700">
            <a:solidFill>
              <a:schemeClr val="accent1"/>
            </a:solidFill>
            <a:round/>
            <a:headEnd/>
            <a:tailEnd type="triangle" w="med" len="med"/>
          </a:ln>
          <a:effectLst/>
        </p:spPr>
        <p:txBody>
          <a:bodyPr/>
          <a:lstStyle/>
          <a:p>
            <a:endParaRPr lang="en-US"/>
          </a:p>
        </p:txBody>
      </p:sp>
      <p:sp>
        <p:nvSpPr>
          <p:cNvPr id="1576985" name="Text Box 25"/>
          <p:cNvSpPr txBox="1">
            <a:spLocks noChangeArrowheads="1"/>
          </p:cNvSpPr>
          <p:nvPr/>
        </p:nvSpPr>
        <p:spPr bwMode="auto">
          <a:xfrm>
            <a:off x="2438401" y="1600200"/>
            <a:ext cx="885179" cy="338554"/>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26" name="object 4">
            <a:extLst>
              <a:ext uri="{FF2B5EF4-FFF2-40B4-BE49-F238E27FC236}">
                <a16:creationId xmlns:a16="http://schemas.microsoft.com/office/drawing/2014/main" id="{AAA704AD-EF4C-46CE-AA9D-80BE6DC6271E}"/>
              </a:ext>
            </a:extLst>
          </p:cNvPr>
          <p:cNvSpPr txBox="1"/>
          <p:nvPr/>
        </p:nvSpPr>
        <p:spPr>
          <a:xfrm>
            <a:off x="516255" y="5868531"/>
            <a:ext cx="2074545" cy="605294"/>
          </a:xfrm>
          <a:prstGeom prst="rect">
            <a:avLst/>
          </a:prstGeom>
        </p:spPr>
        <p:txBody>
          <a:bodyPr vert="horz" wrap="square" lIns="0" tIns="0" rIns="0" bIns="0" rtlCol="0">
            <a:spAutoFit/>
          </a:bodyPr>
          <a:lstStyle/>
          <a:p>
            <a:pPr marL="329571" indent="-317506"/>
            <a:r>
              <a:rPr dirty="0">
                <a:solidFill>
                  <a:srgbClr val="FB0028"/>
                </a:solidFill>
                <a:latin typeface="Wingdings"/>
                <a:cs typeface="Wingdings"/>
              </a:rPr>
              <a:t></a:t>
            </a:r>
            <a:r>
              <a:rPr spc="-355" dirty="0">
                <a:solidFill>
                  <a:srgbClr val="FB0028"/>
                </a:solidFill>
                <a:latin typeface="Times New Roman"/>
                <a:cs typeface="Times New Roman"/>
              </a:rPr>
              <a:t> </a:t>
            </a:r>
            <a:r>
              <a:rPr b="1" dirty="0">
                <a:latin typeface="宋体"/>
                <a:cs typeface="宋体"/>
              </a:rPr>
              <a:t>单字宽的缺失损失</a:t>
            </a:r>
            <a:endParaRPr dirty="0">
              <a:latin typeface="宋体"/>
              <a:cs typeface="宋体"/>
            </a:endParaRPr>
          </a:p>
          <a:p>
            <a:pPr marL="329571">
              <a:spcBef>
                <a:spcPts val="430"/>
              </a:spcBef>
            </a:pPr>
            <a:r>
              <a:rPr b="1" spc="-5" dirty="0">
                <a:latin typeface="Arial"/>
                <a:cs typeface="Arial"/>
              </a:rPr>
              <a:t>1+4*15+4*1=65T</a:t>
            </a:r>
            <a:endParaRPr dirty="0">
              <a:latin typeface="Arial"/>
              <a:cs typeface="Arial"/>
            </a:endParaRPr>
          </a:p>
        </p:txBody>
      </p:sp>
    </p:spTree>
    <p:extLst>
      <p:ext uri="{BB962C8B-B14F-4D97-AF65-F5344CB8AC3E}">
        <p14:creationId xmlns:p14="http://schemas.microsoft.com/office/powerpoint/2010/main" val="2262513136"/>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1"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175"/>
          </a:xfrm>
        </p:spPr>
        <p:txBody>
          <a:bodyPr>
            <a:noAutofit/>
          </a:bodyPr>
          <a:lstStyle/>
          <a:p>
            <a:r>
              <a:rPr lang="en-US" sz="3600" b="1" dirty="0">
                <a:solidFill>
                  <a:srgbClr val="C00000"/>
                </a:solidFill>
                <a:latin typeface="微软雅黑" panose="020B0503020204020204" pitchFamily="34" charset="-122"/>
                <a:ea typeface="微软雅黑" panose="020B0503020204020204" pitchFamily="34" charset="-122"/>
              </a:rPr>
              <a:t>Review: (DDR) SDRAM Operation</a:t>
            </a:r>
          </a:p>
        </p:txBody>
      </p:sp>
      <p:sp>
        <p:nvSpPr>
          <p:cNvPr id="4" name="Rectangle 2"/>
          <p:cNvSpPr>
            <a:spLocks noChangeArrowheads="1"/>
          </p:cNvSpPr>
          <p:nvPr/>
        </p:nvSpPr>
        <p:spPr bwMode="auto">
          <a:xfrm>
            <a:off x="7327900" y="16891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endParaRPr lang="en-US"/>
          </a:p>
        </p:txBody>
      </p:sp>
      <p:sp>
        <p:nvSpPr>
          <p:cNvPr id="5" name="Line 3"/>
          <p:cNvSpPr>
            <a:spLocks noChangeShapeType="1"/>
          </p:cNvSpPr>
          <p:nvPr/>
        </p:nvSpPr>
        <p:spPr bwMode="auto">
          <a:xfrm>
            <a:off x="6946900" y="1676400"/>
            <a:ext cx="279400" cy="0"/>
          </a:xfrm>
          <a:prstGeom prst="line">
            <a:avLst/>
          </a:prstGeom>
          <a:noFill/>
          <a:ln w="254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6959600" y="3352800"/>
            <a:ext cx="279400" cy="0"/>
          </a:xfrm>
          <a:prstGeom prst="line">
            <a:avLst/>
          </a:prstGeom>
          <a:noFill/>
          <a:ln w="25400">
            <a:solidFill>
              <a:schemeClr val="tx1"/>
            </a:solidFill>
            <a:round/>
            <a:headEnd/>
            <a:tailEnd/>
          </a:ln>
          <a:effectLst/>
        </p:spPr>
        <p:txBody>
          <a:bodyPr wrap="none" anchor="ctr"/>
          <a:lstStyle/>
          <a:p>
            <a:endParaRPr lang="en-US"/>
          </a:p>
        </p:txBody>
      </p:sp>
      <p:sp>
        <p:nvSpPr>
          <p:cNvPr id="7" name="Line 5"/>
          <p:cNvSpPr>
            <a:spLocks noChangeShapeType="1"/>
          </p:cNvSpPr>
          <p:nvPr/>
        </p:nvSpPr>
        <p:spPr bwMode="auto">
          <a:xfrm flipV="1">
            <a:off x="7086600" y="2959100"/>
            <a:ext cx="0" cy="4064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8" name="Line 6"/>
          <p:cNvSpPr>
            <a:spLocks noChangeShapeType="1"/>
          </p:cNvSpPr>
          <p:nvPr/>
        </p:nvSpPr>
        <p:spPr bwMode="auto">
          <a:xfrm>
            <a:off x="7086600" y="1689100"/>
            <a:ext cx="0" cy="3556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9" name="Rectangle 7"/>
          <p:cNvSpPr>
            <a:spLocks noChangeArrowheads="1"/>
          </p:cNvSpPr>
          <p:nvPr/>
        </p:nvSpPr>
        <p:spPr bwMode="auto">
          <a:xfrm rot="16200000">
            <a:off x="6669088" y="2338388"/>
            <a:ext cx="812800" cy="333375"/>
          </a:xfrm>
          <a:prstGeom prst="rect">
            <a:avLst/>
          </a:prstGeom>
          <a:noFill/>
          <a:ln w="12700">
            <a:noFill/>
            <a:miter lim="800000"/>
            <a:headEnd/>
            <a:tailEnd/>
          </a:ln>
          <a:effectLst/>
        </p:spPr>
        <p:txBody>
          <a:bodyPr wrap="none" lIns="90488" tIns="44450" rIns="90488" bIns="44450">
            <a:spAutoFit/>
          </a:bodyPr>
          <a:lstStyle/>
          <a:p>
            <a:r>
              <a:rPr lang="en-US" sz="1600"/>
              <a:t>N rows</a:t>
            </a:r>
          </a:p>
        </p:txBody>
      </p:sp>
      <p:sp>
        <p:nvSpPr>
          <p:cNvPr id="10" name="Line 8"/>
          <p:cNvSpPr>
            <a:spLocks noChangeShapeType="1"/>
          </p:cNvSpPr>
          <p:nvPr/>
        </p:nvSpPr>
        <p:spPr bwMode="auto">
          <a:xfrm>
            <a:off x="93662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1" name="Line 9"/>
          <p:cNvSpPr>
            <a:spLocks noChangeShapeType="1"/>
          </p:cNvSpPr>
          <p:nvPr/>
        </p:nvSpPr>
        <p:spPr bwMode="auto">
          <a:xfrm>
            <a:off x="76898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2" name="Line 10"/>
          <p:cNvSpPr>
            <a:spLocks noChangeShapeType="1"/>
          </p:cNvSpPr>
          <p:nvPr/>
        </p:nvSpPr>
        <p:spPr bwMode="auto">
          <a:xfrm>
            <a:off x="7702550" y="1149350"/>
            <a:ext cx="3556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3" name="Line 11"/>
          <p:cNvSpPr>
            <a:spLocks noChangeShapeType="1"/>
          </p:cNvSpPr>
          <p:nvPr/>
        </p:nvSpPr>
        <p:spPr bwMode="auto">
          <a:xfrm flipH="1">
            <a:off x="8972550" y="1149350"/>
            <a:ext cx="4064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4" name="Rectangle 12"/>
          <p:cNvSpPr>
            <a:spLocks noChangeArrowheads="1"/>
          </p:cNvSpPr>
          <p:nvPr/>
        </p:nvSpPr>
        <p:spPr bwMode="auto">
          <a:xfrm>
            <a:off x="8118475" y="969964"/>
            <a:ext cx="744538" cy="333375"/>
          </a:xfrm>
          <a:prstGeom prst="rect">
            <a:avLst/>
          </a:prstGeom>
          <a:noFill/>
          <a:ln w="12700">
            <a:noFill/>
            <a:miter lim="800000"/>
            <a:headEnd/>
            <a:tailEnd/>
          </a:ln>
          <a:effectLst/>
        </p:spPr>
        <p:txBody>
          <a:bodyPr wrap="none" lIns="90488" tIns="44450" rIns="90488" bIns="44450">
            <a:spAutoFit/>
          </a:bodyPr>
          <a:lstStyle/>
          <a:p>
            <a:r>
              <a:rPr lang="en-US" sz="1600"/>
              <a:t>N cols</a:t>
            </a:r>
          </a:p>
        </p:txBody>
      </p:sp>
      <p:sp>
        <p:nvSpPr>
          <p:cNvPr id="15" name="Line 13"/>
          <p:cNvSpPr>
            <a:spLocks noChangeShapeType="1"/>
          </p:cNvSpPr>
          <p:nvPr/>
        </p:nvSpPr>
        <p:spPr bwMode="auto">
          <a:xfrm flipV="1">
            <a:off x="73279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6" name="Line 14"/>
          <p:cNvSpPr>
            <a:spLocks noChangeShapeType="1"/>
          </p:cNvSpPr>
          <p:nvPr/>
        </p:nvSpPr>
        <p:spPr bwMode="auto">
          <a:xfrm flipV="1">
            <a:off x="90043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7" name="Line 15"/>
          <p:cNvSpPr>
            <a:spLocks noChangeShapeType="1"/>
          </p:cNvSpPr>
          <p:nvPr/>
        </p:nvSpPr>
        <p:spPr bwMode="auto">
          <a:xfrm flipV="1">
            <a:off x="8991600" y="3022600"/>
            <a:ext cx="279400" cy="330200"/>
          </a:xfrm>
          <a:prstGeom prst="line">
            <a:avLst/>
          </a:prstGeom>
          <a:noFill/>
          <a:ln w="25400">
            <a:solidFill>
              <a:schemeClr val="tx1"/>
            </a:solidFill>
            <a:round/>
            <a:headEnd/>
            <a:tailEnd/>
          </a:ln>
          <a:effectLst/>
        </p:spPr>
        <p:txBody>
          <a:bodyPr wrap="none" anchor="ctr"/>
          <a:lstStyle/>
          <a:p>
            <a:endParaRPr lang="en-US"/>
          </a:p>
        </p:txBody>
      </p:sp>
      <p:sp>
        <p:nvSpPr>
          <p:cNvPr id="18" name="Line 16"/>
          <p:cNvSpPr>
            <a:spLocks noChangeShapeType="1"/>
          </p:cNvSpPr>
          <p:nvPr/>
        </p:nvSpPr>
        <p:spPr bwMode="auto">
          <a:xfrm>
            <a:off x="7632700" y="1371600"/>
            <a:ext cx="1651000" cy="0"/>
          </a:xfrm>
          <a:prstGeom prst="line">
            <a:avLst/>
          </a:prstGeom>
          <a:noFill/>
          <a:ln w="25400">
            <a:solidFill>
              <a:schemeClr val="tx1"/>
            </a:solidFill>
            <a:round/>
            <a:headEnd/>
            <a:tailEnd/>
          </a:ln>
          <a:effectLst/>
        </p:spPr>
        <p:txBody>
          <a:bodyPr wrap="none" anchor="ctr"/>
          <a:lstStyle/>
          <a:p>
            <a:endParaRPr lang="en-US"/>
          </a:p>
        </p:txBody>
      </p:sp>
      <p:sp>
        <p:nvSpPr>
          <p:cNvPr id="19" name="Line 17"/>
          <p:cNvSpPr>
            <a:spLocks noChangeShapeType="1"/>
          </p:cNvSpPr>
          <p:nvPr/>
        </p:nvSpPr>
        <p:spPr bwMode="auto">
          <a:xfrm>
            <a:off x="9296400" y="1384300"/>
            <a:ext cx="0" cy="1651000"/>
          </a:xfrm>
          <a:prstGeom prst="line">
            <a:avLst/>
          </a:prstGeom>
          <a:noFill/>
          <a:ln w="25400">
            <a:solidFill>
              <a:schemeClr val="tx1"/>
            </a:solidFill>
            <a:round/>
            <a:headEnd/>
            <a:tailEnd/>
          </a:ln>
          <a:effectLst/>
        </p:spPr>
        <p:txBody>
          <a:bodyPr wrap="none" anchor="ctr"/>
          <a:lstStyle/>
          <a:p>
            <a:endParaRPr lang="en-US"/>
          </a:p>
        </p:txBody>
      </p:sp>
      <p:sp>
        <p:nvSpPr>
          <p:cNvPr id="20" name="Rectangle 18"/>
          <p:cNvSpPr>
            <a:spLocks noChangeArrowheads="1"/>
          </p:cNvSpPr>
          <p:nvPr/>
        </p:nvSpPr>
        <p:spPr bwMode="auto">
          <a:xfrm>
            <a:off x="7834314" y="1828801"/>
            <a:ext cx="788987" cy="333375"/>
          </a:xfrm>
          <a:prstGeom prst="rect">
            <a:avLst/>
          </a:prstGeom>
          <a:noFill/>
          <a:ln w="12700">
            <a:noFill/>
            <a:miter lim="800000"/>
            <a:headEnd/>
            <a:tailEnd/>
          </a:ln>
          <a:effectLst/>
        </p:spPr>
        <p:txBody>
          <a:bodyPr wrap="none" lIns="90488" tIns="44450" rIns="90488" bIns="44450">
            <a:spAutoFit/>
          </a:bodyPr>
          <a:lstStyle/>
          <a:p>
            <a:r>
              <a:rPr lang="en-US" sz="1600" b="1"/>
              <a:t>DRAM</a:t>
            </a:r>
          </a:p>
        </p:txBody>
      </p:sp>
      <p:sp>
        <p:nvSpPr>
          <p:cNvPr id="21" name="Line 19"/>
          <p:cNvSpPr>
            <a:spLocks noChangeShapeType="1"/>
          </p:cNvSpPr>
          <p:nvPr/>
        </p:nvSpPr>
        <p:spPr bwMode="auto">
          <a:xfrm flipH="1" flipV="1">
            <a:off x="7010400" y="1143000"/>
            <a:ext cx="850900" cy="393700"/>
          </a:xfrm>
          <a:prstGeom prst="line">
            <a:avLst/>
          </a:prstGeom>
          <a:noFill/>
          <a:ln w="25400">
            <a:solidFill>
              <a:schemeClr val="tx1"/>
            </a:solidFill>
            <a:round/>
            <a:headEnd/>
            <a:tailEnd/>
          </a:ln>
          <a:effectLst/>
        </p:spPr>
        <p:txBody>
          <a:bodyPr wrap="none" anchor="ctr"/>
          <a:lstStyle/>
          <a:p>
            <a:endParaRPr lang="en-US"/>
          </a:p>
        </p:txBody>
      </p:sp>
      <p:sp>
        <p:nvSpPr>
          <p:cNvPr id="22" name="Rectangle 20"/>
          <p:cNvSpPr>
            <a:spLocks noChangeArrowheads="1"/>
          </p:cNvSpPr>
          <p:nvPr/>
        </p:nvSpPr>
        <p:spPr bwMode="auto">
          <a:xfrm>
            <a:off x="5213624" y="685801"/>
            <a:ext cx="928140" cy="582211"/>
          </a:xfrm>
          <a:prstGeom prst="rect">
            <a:avLst/>
          </a:prstGeom>
          <a:noFill/>
          <a:ln w="12700">
            <a:noFill/>
            <a:miter lim="800000"/>
            <a:headEnd/>
            <a:tailEnd/>
          </a:ln>
          <a:effectLst/>
        </p:spPr>
        <p:txBody>
          <a:bodyPr wrap="none" lIns="90488" tIns="44450" rIns="90488" bIns="44450">
            <a:spAutoFit/>
          </a:bodyPr>
          <a:lstStyle/>
          <a:p>
            <a:pPr algn="ctr"/>
            <a:r>
              <a:rPr lang="en-US" sz="1600" b="1"/>
              <a:t>Column</a:t>
            </a:r>
          </a:p>
          <a:p>
            <a:pPr algn="ctr"/>
            <a:r>
              <a:rPr lang="en-US" sz="1600" b="1"/>
              <a:t>Address</a:t>
            </a:r>
          </a:p>
        </p:txBody>
      </p:sp>
      <p:sp>
        <p:nvSpPr>
          <p:cNvPr id="23" name="Line 21"/>
          <p:cNvSpPr>
            <a:spLocks noChangeShapeType="1"/>
          </p:cNvSpPr>
          <p:nvPr/>
        </p:nvSpPr>
        <p:spPr bwMode="auto">
          <a:xfrm>
            <a:off x="7848600" y="3822700"/>
            <a:ext cx="0" cy="2921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4" name="Rectangle 22"/>
          <p:cNvSpPr>
            <a:spLocks noChangeArrowheads="1"/>
          </p:cNvSpPr>
          <p:nvPr/>
        </p:nvSpPr>
        <p:spPr bwMode="auto">
          <a:xfrm>
            <a:off x="7239001" y="4038601"/>
            <a:ext cx="1447513" cy="335989"/>
          </a:xfrm>
          <a:prstGeom prst="rect">
            <a:avLst/>
          </a:prstGeom>
          <a:noFill/>
          <a:ln w="12700">
            <a:noFill/>
            <a:miter lim="800000"/>
            <a:headEnd/>
            <a:tailEnd/>
          </a:ln>
          <a:effectLst/>
        </p:spPr>
        <p:txBody>
          <a:bodyPr wrap="none" lIns="90488" tIns="44450" rIns="90488" bIns="44450">
            <a:spAutoFit/>
          </a:bodyPr>
          <a:lstStyle/>
          <a:p>
            <a:r>
              <a:rPr lang="en-US" sz="1600" b="1"/>
              <a:t>M-bit Output</a:t>
            </a:r>
          </a:p>
        </p:txBody>
      </p:sp>
      <p:grpSp>
        <p:nvGrpSpPr>
          <p:cNvPr id="25" name="Group 23"/>
          <p:cNvGrpSpPr>
            <a:grpSpLocks/>
          </p:cNvGrpSpPr>
          <p:nvPr/>
        </p:nvGrpSpPr>
        <p:grpSpPr bwMode="auto">
          <a:xfrm>
            <a:off x="7327900" y="3187700"/>
            <a:ext cx="3016250" cy="1003300"/>
            <a:chOff x="3656" y="2008"/>
            <a:chExt cx="1900" cy="632"/>
          </a:xfrm>
        </p:grpSpPr>
        <p:sp>
          <p:nvSpPr>
            <p:cNvPr id="26" name="Rectangle 24"/>
            <p:cNvSpPr>
              <a:spLocks noChangeArrowheads="1"/>
            </p:cNvSpPr>
            <p:nvPr/>
          </p:nvSpPr>
          <p:spPr bwMode="auto">
            <a:xfrm>
              <a:off x="3656" y="2216"/>
              <a:ext cx="1040" cy="176"/>
            </a:xfrm>
            <a:prstGeom prst="rect">
              <a:avLst/>
            </a:prstGeom>
            <a:noFill/>
            <a:ln w="25400">
              <a:solidFill>
                <a:schemeClr val="accent1"/>
              </a:solidFill>
              <a:miter lim="800000"/>
              <a:headEnd/>
              <a:tailEnd/>
            </a:ln>
            <a:effectLst/>
          </p:spPr>
          <p:txBody>
            <a:bodyPr wrap="none" anchor="ctr"/>
            <a:lstStyle/>
            <a:p>
              <a:endParaRPr lang="en-US"/>
            </a:p>
          </p:txBody>
        </p:sp>
        <p:sp>
          <p:nvSpPr>
            <p:cNvPr id="27" name="Line 25"/>
            <p:cNvSpPr>
              <a:spLocks noChangeShapeType="1"/>
            </p:cNvSpPr>
            <p:nvPr/>
          </p:nvSpPr>
          <p:spPr bwMode="auto">
            <a:xfrm flipV="1">
              <a:off x="4712" y="2008"/>
              <a:ext cx="176" cy="208"/>
            </a:xfrm>
            <a:prstGeom prst="line">
              <a:avLst/>
            </a:prstGeom>
            <a:noFill/>
            <a:ln w="25400">
              <a:solidFill>
                <a:schemeClr val="accent1"/>
              </a:solidFill>
              <a:round/>
              <a:headEnd/>
              <a:tailEnd/>
            </a:ln>
            <a:effectLst/>
          </p:spPr>
          <p:txBody>
            <a:bodyPr wrap="none" anchor="ctr"/>
            <a:lstStyle/>
            <a:p>
              <a:endParaRPr lang="en-US"/>
            </a:p>
          </p:txBody>
        </p:sp>
        <p:sp>
          <p:nvSpPr>
            <p:cNvPr id="28" name="Line 26"/>
            <p:cNvSpPr>
              <a:spLocks noChangeShapeType="1"/>
            </p:cNvSpPr>
            <p:nvPr/>
          </p:nvSpPr>
          <p:spPr bwMode="auto">
            <a:xfrm>
              <a:off x="4896" y="2024"/>
              <a:ext cx="0" cy="176"/>
            </a:xfrm>
            <a:prstGeom prst="line">
              <a:avLst/>
            </a:prstGeom>
            <a:noFill/>
            <a:ln w="25400">
              <a:solidFill>
                <a:schemeClr val="accent1"/>
              </a:solidFill>
              <a:round/>
              <a:headEnd/>
              <a:tailEnd/>
            </a:ln>
            <a:effectLst/>
          </p:spPr>
          <p:txBody>
            <a:bodyPr wrap="none" anchor="ctr"/>
            <a:lstStyle/>
            <a:p>
              <a:endParaRPr lang="en-US"/>
            </a:p>
          </p:txBody>
        </p:sp>
        <p:sp>
          <p:nvSpPr>
            <p:cNvPr id="29" name="Line 27"/>
            <p:cNvSpPr>
              <a:spLocks noChangeShapeType="1"/>
            </p:cNvSpPr>
            <p:nvPr/>
          </p:nvSpPr>
          <p:spPr bwMode="auto">
            <a:xfrm flipV="1">
              <a:off x="4712" y="2200"/>
              <a:ext cx="176" cy="208"/>
            </a:xfrm>
            <a:prstGeom prst="line">
              <a:avLst/>
            </a:prstGeom>
            <a:noFill/>
            <a:ln w="25400">
              <a:solidFill>
                <a:schemeClr val="accent1"/>
              </a:solidFill>
              <a:round/>
              <a:headEnd/>
              <a:tailEnd/>
            </a:ln>
            <a:effectLst/>
          </p:spPr>
          <p:txBody>
            <a:bodyPr wrap="none" anchor="ctr"/>
            <a:lstStyle/>
            <a:p>
              <a:endParaRPr lang="en-US"/>
            </a:p>
          </p:txBody>
        </p:sp>
        <p:sp>
          <p:nvSpPr>
            <p:cNvPr id="30" name="Line 28"/>
            <p:cNvSpPr>
              <a:spLocks noChangeShapeType="1"/>
            </p:cNvSpPr>
            <p:nvPr/>
          </p:nvSpPr>
          <p:spPr bwMode="auto">
            <a:xfrm>
              <a:off x="4704" y="2456"/>
              <a:ext cx="0" cy="128"/>
            </a:xfrm>
            <a:prstGeom prst="line">
              <a:avLst/>
            </a:prstGeom>
            <a:noFill/>
            <a:ln w="25400">
              <a:solidFill>
                <a:schemeClr val="tx1"/>
              </a:solidFill>
              <a:round/>
              <a:headEnd/>
              <a:tailEnd/>
            </a:ln>
            <a:effectLst/>
          </p:spPr>
          <p:txBody>
            <a:bodyPr wrap="none" anchor="ctr"/>
            <a:lstStyle/>
            <a:p>
              <a:endParaRPr lang="en-US"/>
            </a:p>
          </p:txBody>
        </p:sp>
        <p:sp>
          <p:nvSpPr>
            <p:cNvPr id="31" name="Line 29"/>
            <p:cNvSpPr>
              <a:spLocks noChangeShapeType="1"/>
            </p:cNvSpPr>
            <p:nvPr/>
          </p:nvSpPr>
          <p:spPr bwMode="auto">
            <a:xfrm>
              <a:off x="4944" y="2160"/>
              <a:ext cx="0" cy="176"/>
            </a:xfrm>
            <a:prstGeom prst="line">
              <a:avLst/>
            </a:prstGeom>
            <a:noFill/>
            <a:ln w="254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flipV="1">
              <a:off x="4560" y="2488"/>
              <a:ext cx="136" cy="152"/>
            </a:xfrm>
            <a:prstGeom prst="line">
              <a:avLst/>
            </a:prstGeom>
            <a:noFill/>
            <a:ln w="25400">
              <a:solidFill>
                <a:schemeClr val="tx1"/>
              </a:solidFill>
              <a:round/>
              <a:headEnd/>
              <a:tailEnd type="triangle" w="med" len="med"/>
            </a:ln>
            <a:effectLst/>
          </p:spPr>
          <p:txBody>
            <a:bodyPr wrap="none" anchor="ctr"/>
            <a:lstStyle/>
            <a:p>
              <a:endParaRPr lang="en-US"/>
            </a:p>
          </p:txBody>
        </p:sp>
        <p:sp>
          <p:nvSpPr>
            <p:cNvPr id="33" name="Line 31"/>
            <p:cNvSpPr>
              <a:spLocks noChangeShapeType="1"/>
            </p:cNvSpPr>
            <p:nvPr/>
          </p:nvSpPr>
          <p:spPr bwMode="auto">
            <a:xfrm flipV="1">
              <a:off x="4944" y="2016"/>
              <a:ext cx="144" cy="208"/>
            </a:xfrm>
            <a:prstGeom prst="line">
              <a:avLst/>
            </a:prstGeom>
            <a:noFill/>
            <a:ln w="25400">
              <a:solidFill>
                <a:schemeClr val="tx1"/>
              </a:solidFill>
              <a:round/>
              <a:headEnd type="triangle" w="med" len="med"/>
              <a:tailEnd/>
            </a:ln>
            <a:effectLst/>
          </p:spPr>
          <p:txBody>
            <a:bodyPr wrap="none" anchor="ctr"/>
            <a:lstStyle/>
            <a:p>
              <a:endParaRPr lang="en-US"/>
            </a:p>
          </p:txBody>
        </p:sp>
        <p:sp>
          <p:nvSpPr>
            <p:cNvPr id="34" name="Rectangle 32"/>
            <p:cNvSpPr>
              <a:spLocks noChangeArrowheads="1"/>
            </p:cNvSpPr>
            <p:nvPr/>
          </p:nvSpPr>
          <p:spPr bwMode="auto">
            <a:xfrm>
              <a:off x="4752" y="2352"/>
              <a:ext cx="804" cy="210"/>
            </a:xfrm>
            <a:prstGeom prst="rect">
              <a:avLst/>
            </a:prstGeom>
            <a:noFill/>
            <a:ln w="12700">
              <a:noFill/>
              <a:miter lim="800000"/>
              <a:headEnd/>
              <a:tailEnd/>
            </a:ln>
            <a:effectLst/>
          </p:spPr>
          <p:txBody>
            <a:bodyPr wrap="none" lIns="90488" tIns="44450" rIns="90488" bIns="44450">
              <a:spAutoFit/>
            </a:bodyPr>
            <a:lstStyle/>
            <a:p>
              <a:r>
                <a:rPr lang="en-US" sz="1600"/>
                <a:t>M bit planes</a:t>
              </a:r>
            </a:p>
          </p:txBody>
        </p:sp>
        <p:sp>
          <p:nvSpPr>
            <p:cNvPr id="35" name="Line 33"/>
            <p:cNvSpPr>
              <a:spLocks noChangeShapeType="1"/>
            </p:cNvSpPr>
            <p:nvPr/>
          </p:nvSpPr>
          <p:spPr bwMode="auto">
            <a:xfrm flipV="1">
              <a:off x="3656" y="2104"/>
              <a:ext cx="80" cy="112"/>
            </a:xfrm>
            <a:prstGeom prst="line">
              <a:avLst/>
            </a:prstGeom>
            <a:noFill/>
            <a:ln w="25400">
              <a:solidFill>
                <a:schemeClr val="accent1"/>
              </a:solidFill>
              <a:round/>
              <a:headEnd/>
              <a:tailEnd/>
            </a:ln>
            <a:effectLst/>
          </p:spPr>
          <p:txBody>
            <a:bodyPr wrap="none" anchor="ctr"/>
            <a:lstStyle/>
            <a:p>
              <a:endParaRPr lang="en-US"/>
            </a:p>
          </p:txBody>
        </p:sp>
        <p:sp>
          <p:nvSpPr>
            <p:cNvPr id="36" name="Line 34"/>
            <p:cNvSpPr>
              <a:spLocks noChangeShapeType="1"/>
            </p:cNvSpPr>
            <p:nvPr/>
          </p:nvSpPr>
          <p:spPr bwMode="auto">
            <a:xfrm flipH="1">
              <a:off x="4792" y="2016"/>
              <a:ext cx="112" cy="0"/>
            </a:xfrm>
            <a:prstGeom prst="line">
              <a:avLst/>
            </a:prstGeom>
            <a:noFill/>
            <a:ln w="25400">
              <a:solidFill>
                <a:schemeClr val="accent1"/>
              </a:solidFill>
              <a:round/>
              <a:headEnd/>
              <a:tailEnd/>
            </a:ln>
            <a:effectLst/>
          </p:spPr>
          <p:txBody>
            <a:bodyPr wrap="none" anchor="ctr"/>
            <a:lstStyle/>
            <a:p>
              <a:endParaRPr lang="en-US"/>
            </a:p>
          </p:txBody>
        </p:sp>
        <p:sp>
          <p:nvSpPr>
            <p:cNvPr id="37" name="Rectangle 35"/>
            <p:cNvSpPr>
              <a:spLocks noChangeArrowheads="1"/>
            </p:cNvSpPr>
            <p:nvPr/>
          </p:nvSpPr>
          <p:spPr bwMode="auto">
            <a:xfrm>
              <a:off x="3687" y="2208"/>
              <a:ext cx="940" cy="210"/>
            </a:xfrm>
            <a:prstGeom prst="rect">
              <a:avLst/>
            </a:prstGeom>
            <a:noFill/>
            <a:ln w="12700">
              <a:noFill/>
              <a:miter lim="800000"/>
              <a:headEnd/>
              <a:tailEnd/>
            </a:ln>
            <a:effectLst/>
          </p:spPr>
          <p:txBody>
            <a:bodyPr wrap="none" lIns="90488" tIns="44450" rIns="90488" bIns="44450">
              <a:spAutoFit/>
            </a:bodyPr>
            <a:lstStyle/>
            <a:p>
              <a:r>
                <a:rPr lang="en-US" sz="1600" b="1"/>
                <a:t>  N x M SRAM</a:t>
              </a:r>
            </a:p>
          </p:txBody>
        </p:sp>
      </p:grpSp>
      <p:sp>
        <p:nvSpPr>
          <p:cNvPr id="38" name="Line 36"/>
          <p:cNvSpPr>
            <a:spLocks noChangeShapeType="1"/>
          </p:cNvSpPr>
          <p:nvPr/>
        </p:nvSpPr>
        <p:spPr bwMode="auto">
          <a:xfrm>
            <a:off x="7327900" y="2514600"/>
            <a:ext cx="1651000" cy="0"/>
          </a:xfrm>
          <a:prstGeom prst="line">
            <a:avLst/>
          </a:prstGeom>
          <a:noFill/>
          <a:ln w="25400">
            <a:solidFill>
              <a:schemeClr val="tx1"/>
            </a:solidFill>
            <a:round/>
            <a:headEnd/>
            <a:tailEnd/>
          </a:ln>
          <a:effectLst/>
        </p:spPr>
        <p:txBody>
          <a:bodyPr wrap="none" anchor="ctr"/>
          <a:lstStyle/>
          <a:p>
            <a:endParaRPr lang="en-US"/>
          </a:p>
        </p:txBody>
      </p:sp>
      <p:sp>
        <p:nvSpPr>
          <p:cNvPr id="39" name="Line 37"/>
          <p:cNvSpPr>
            <a:spLocks noChangeShapeType="1"/>
          </p:cNvSpPr>
          <p:nvPr/>
        </p:nvSpPr>
        <p:spPr bwMode="auto">
          <a:xfrm>
            <a:off x="7327900" y="2819400"/>
            <a:ext cx="1651000" cy="0"/>
          </a:xfrm>
          <a:prstGeom prst="line">
            <a:avLst/>
          </a:prstGeom>
          <a:noFill/>
          <a:ln w="25400">
            <a:solidFill>
              <a:schemeClr val="tx1"/>
            </a:solidFill>
            <a:round/>
            <a:headEnd/>
            <a:tailEnd/>
          </a:ln>
          <a:effectLst/>
        </p:spPr>
        <p:txBody>
          <a:bodyPr wrap="none" anchor="ctr"/>
          <a:lstStyle/>
          <a:p>
            <a:endParaRPr lang="en-US"/>
          </a:p>
        </p:txBody>
      </p:sp>
      <p:sp>
        <p:nvSpPr>
          <p:cNvPr id="40" name="Line 38"/>
          <p:cNvSpPr>
            <a:spLocks noChangeShapeType="1"/>
          </p:cNvSpPr>
          <p:nvPr/>
        </p:nvSpPr>
        <p:spPr bwMode="auto">
          <a:xfrm flipV="1">
            <a:off x="9004300" y="2197100"/>
            <a:ext cx="279400" cy="330200"/>
          </a:xfrm>
          <a:prstGeom prst="line">
            <a:avLst/>
          </a:prstGeom>
          <a:noFill/>
          <a:ln w="25400">
            <a:solidFill>
              <a:schemeClr val="tx1"/>
            </a:solidFill>
            <a:round/>
            <a:headEnd/>
            <a:tailEnd/>
          </a:ln>
          <a:effectLst/>
        </p:spPr>
        <p:txBody>
          <a:bodyPr wrap="none" anchor="ctr"/>
          <a:lstStyle/>
          <a:p>
            <a:endParaRPr lang="en-US"/>
          </a:p>
        </p:txBody>
      </p:sp>
      <p:sp>
        <p:nvSpPr>
          <p:cNvPr id="41" name="Line 39"/>
          <p:cNvSpPr>
            <a:spLocks noChangeShapeType="1"/>
          </p:cNvSpPr>
          <p:nvPr/>
        </p:nvSpPr>
        <p:spPr bwMode="auto">
          <a:xfrm flipV="1">
            <a:off x="9004300" y="2501900"/>
            <a:ext cx="279400" cy="330200"/>
          </a:xfrm>
          <a:prstGeom prst="line">
            <a:avLst/>
          </a:prstGeom>
          <a:noFill/>
          <a:ln w="25400">
            <a:solidFill>
              <a:schemeClr val="tx1"/>
            </a:solidFill>
            <a:round/>
            <a:headEnd/>
            <a:tailEnd/>
          </a:ln>
          <a:effectLst/>
        </p:spPr>
        <p:txBody>
          <a:bodyPr wrap="none" anchor="ctr"/>
          <a:lstStyle/>
          <a:p>
            <a:endParaRPr lang="en-US"/>
          </a:p>
        </p:txBody>
      </p:sp>
      <p:sp>
        <p:nvSpPr>
          <p:cNvPr id="42" name="Line 40"/>
          <p:cNvSpPr>
            <a:spLocks noChangeShapeType="1"/>
          </p:cNvSpPr>
          <p:nvPr/>
        </p:nvSpPr>
        <p:spPr bwMode="auto">
          <a:xfrm>
            <a:off x="8153400" y="2819400"/>
            <a:ext cx="0" cy="660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3" name="Line 41"/>
          <p:cNvSpPr>
            <a:spLocks noChangeShapeType="1"/>
          </p:cNvSpPr>
          <p:nvPr/>
        </p:nvSpPr>
        <p:spPr bwMode="auto">
          <a:xfrm>
            <a:off x="9156700" y="2514600"/>
            <a:ext cx="8255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44" name="Rectangle 42"/>
          <p:cNvSpPr>
            <a:spLocks noChangeArrowheads="1"/>
          </p:cNvSpPr>
          <p:nvPr/>
        </p:nvSpPr>
        <p:spPr bwMode="auto">
          <a:xfrm>
            <a:off x="9341124" y="1981201"/>
            <a:ext cx="928140" cy="582211"/>
          </a:xfrm>
          <a:prstGeom prst="rect">
            <a:avLst/>
          </a:prstGeom>
          <a:noFill/>
          <a:ln w="12700">
            <a:noFill/>
            <a:miter lim="800000"/>
            <a:headEnd/>
            <a:tailEnd/>
          </a:ln>
          <a:effectLst/>
        </p:spPr>
        <p:txBody>
          <a:bodyPr wrap="none" lIns="90488" tIns="44450" rIns="90488" bIns="44450">
            <a:spAutoFit/>
          </a:bodyPr>
          <a:lstStyle/>
          <a:p>
            <a:pPr algn="ctr"/>
            <a:r>
              <a:rPr lang="en-US" sz="1600" b="1"/>
              <a:t>Row</a:t>
            </a:r>
          </a:p>
          <a:p>
            <a:pPr algn="ctr"/>
            <a:r>
              <a:rPr lang="en-US" sz="1600" b="1"/>
              <a:t>Address</a:t>
            </a:r>
          </a:p>
        </p:txBody>
      </p:sp>
      <p:sp>
        <p:nvSpPr>
          <p:cNvPr id="45" name="Line 43"/>
          <p:cNvSpPr>
            <a:spLocks noChangeShapeType="1"/>
          </p:cNvSpPr>
          <p:nvPr/>
        </p:nvSpPr>
        <p:spPr bwMode="auto">
          <a:xfrm>
            <a:off x="7848600" y="1536700"/>
            <a:ext cx="0" cy="19685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6" name="Line 45"/>
          <p:cNvSpPr>
            <a:spLocks noChangeShapeType="1"/>
          </p:cNvSpPr>
          <p:nvPr/>
        </p:nvSpPr>
        <p:spPr bwMode="auto">
          <a:xfrm flipV="1">
            <a:off x="7315200" y="2209800"/>
            <a:ext cx="27940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47" name="Line 46"/>
          <p:cNvSpPr>
            <a:spLocks noChangeShapeType="1"/>
          </p:cNvSpPr>
          <p:nvPr/>
        </p:nvSpPr>
        <p:spPr bwMode="auto">
          <a:xfrm>
            <a:off x="7620000" y="2209800"/>
            <a:ext cx="1651000" cy="0"/>
          </a:xfrm>
          <a:prstGeom prst="line">
            <a:avLst/>
          </a:prstGeom>
          <a:noFill/>
          <a:ln w="25400">
            <a:solidFill>
              <a:schemeClr val="tx1"/>
            </a:solidFill>
            <a:prstDash val="sysDot"/>
            <a:round/>
            <a:headEnd/>
            <a:tailEnd/>
          </a:ln>
          <a:effectLst/>
        </p:spPr>
        <p:txBody>
          <a:bodyPr wrap="none" anchor="ctr"/>
          <a:lstStyle/>
          <a:p>
            <a:endParaRPr lang="en-US"/>
          </a:p>
        </p:txBody>
      </p:sp>
      <p:sp>
        <p:nvSpPr>
          <p:cNvPr id="48" name="Rectangle 47"/>
          <p:cNvSpPr>
            <a:spLocks noChangeArrowheads="1"/>
          </p:cNvSpPr>
          <p:nvPr/>
        </p:nvSpPr>
        <p:spPr bwMode="auto">
          <a:xfrm>
            <a:off x="558800" y="685801"/>
            <a:ext cx="4686300" cy="4064702"/>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t>After a row is                       read into the SRAM register</a:t>
            </a:r>
          </a:p>
          <a:p>
            <a:pPr marL="741363" lvl="1" indent="-246063">
              <a:spcBef>
                <a:spcPct val="30000"/>
              </a:spcBef>
              <a:buClr>
                <a:schemeClr val="accent1"/>
              </a:buClr>
              <a:buSzPct val="75000"/>
              <a:buFont typeface="Monotype Sorts" pitchFamily="2" charset="2"/>
              <a:buChar char="l"/>
            </a:pPr>
            <a:r>
              <a:rPr lang="en-US" sz="2000" dirty="0"/>
              <a:t>Input CAS as the starting “burst” address along with a burst length</a:t>
            </a:r>
          </a:p>
          <a:p>
            <a:pPr marL="741363" lvl="1" indent="-246063">
              <a:spcBef>
                <a:spcPct val="30000"/>
              </a:spcBef>
              <a:buClr>
                <a:schemeClr val="accent1"/>
              </a:buClr>
              <a:buSzPct val="75000"/>
              <a:buFont typeface="Monotype Sorts" pitchFamily="2" charset="2"/>
              <a:buChar char="l"/>
            </a:pPr>
            <a:r>
              <a:rPr lang="en-US" sz="2000" dirty="0"/>
              <a:t>Transfers a burst of data (ideally a cache block) from a series of sequential </a:t>
            </a:r>
            <a:r>
              <a:rPr lang="en-US" sz="2000" dirty="0" err="1"/>
              <a:t>addr’s</a:t>
            </a:r>
            <a:r>
              <a:rPr lang="en-US" sz="2000" dirty="0"/>
              <a:t> within that row</a:t>
            </a:r>
          </a:p>
          <a:p>
            <a:pPr marL="1146175" lvl="2" indent="-176213">
              <a:spcBef>
                <a:spcPct val="30000"/>
              </a:spcBef>
              <a:buClr>
                <a:schemeClr val="accent1"/>
              </a:buClr>
              <a:buFont typeface="Times New Roman" pitchFamily="18" charset="0"/>
              <a:buChar char="-"/>
            </a:pPr>
            <a:r>
              <a:rPr lang="en-US" dirty="0"/>
              <a:t>The memory bus clock controls transfer of successive words in the burst </a:t>
            </a:r>
          </a:p>
          <a:p>
            <a:pPr marL="1146175" lvl="2" indent="-176213">
              <a:spcBef>
                <a:spcPct val="30000"/>
              </a:spcBef>
              <a:buClr>
                <a:schemeClr val="accent1"/>
              </a:buClr>
              <a:buFont typeface="Times New Roman" pitchFamily="18" charset="0"/>
              <a:buChar char="-"/>
            </a:pPr>
            <a:r>
              <a:rPr lang="zh-CN" altLang="en-US" b="1" dirty="0">
                <a:solidFill>
                  <a:srgbClr val="FF0000"/>
                </a:solidFill>
                <a:latin typeface="宋体" panose="02010600030101010101" pitchFamily="2" charset="-122"/>
                <a:ea typeface="宋体" panose="02010600030101010101" pitchFamily="2" charset="-122"/>
              </a:rPr>
              <a:t>输入一个行地址后，输入一序列的列地址</a:t>
            </a:r>
            <a:endParaRPr lang="en-US" b="1" dirty="0">
              <a:solidFill>
                <a:srgbClr val="FF0000"/>
              </a:solidFill>
              <a:latin typeface="宋体" panose="02010600030101010101" pitchFamily="2" charset="-122"/>
              <a:ea typeface="宋体" panose="02010600030101010101" pitchFamily="2" charset="-122"/>
            </a:endParaRPr>
          </a:p>
        </p:txBody>
      </p:sp>
      <p:sp>
        <p:nvSpPr>
          <p:cNvPr id="49" name="Rectangle 48"/>
          <p:cNvSpPr>
            <a:spLocks noChangeArrowheads="1"/>
          </p:cNvSpPr>
          <p:nvPr/>
        </p:nvSpPr>
        <p:spPr bwMode="auto">
          <a:xfrm>
            <a:off x="6477000" y="990600"/>
            <a:ext cx="990600" cy="152400"/>
          </a:xfrm>
          <a:prstGeom prst="rect">
            <a:avLst/>
          </a:prstGeom>
          <a:noFill/>
          <a:ln w="12700">
            <a:solidFill>
              <a:schemeClr val="tx1"/>
            </a:solidFill>
            <a:miter lim="800000"/>
            <a:headEnd/>
            <a:tailEnd/>
          </a:ln>
          <a:effectLst/>
        </p:spPr>
        <p:txBody>
          <a:bodyPr wrap="none" anchor="ctr"/>
          <a:lstStyle/>
          <a:p>
            <a:endParaRPr lang="en-US"/>
          </a:p>
        </p:txBody>
      </p:sp>
      <p:sp>
        <p:nvSpPr>
          <p:cNvPr id="50" name="Line 49"/>
          <p:cNvSpPr>
            <a:spLocks noChangeShapeType="1"/>
          </p:cNvSpPr>
          <p:nvPr/>
        </p:nvSpPr>
        <p:spPr bwMode="auto">
          <a:xfrm>
            <a:off x="6172200" y="106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51" name="Line 50"/>
          <p:cNvSpPr>
            <a:spLocks noChangeShapeType="1"/>
          </p:cNvSpPr>
          <p:nvPr/>
        </p:nvSpPr>
        <p:spPr bwMode="auto">
          <a:xfrm>
            <a:off x="7391400" y="1143000"/>
            <a:ext cx="0" cy="76200"/>
          </a:xfrm>
          <a:prstGeom prst="line">
            <a:avLst/>
          </a:prstGeom>
          <a:noFill/>
          <a:ln w="12700">
            <a:solidFill>
              <a:schemeClr val="tx1"/>
            </a:solidFill>
            <a:round/>
            <a:headEnd/>
            <a:tailEnd/>
          </a:ln>
          <a:effectLst/>
        </p:spPr>
        <p:txBody>
          <a:bodyPr/>
          <a:lstStyle/>
          <a:p>
            <a:endParaRPr lang="en-US"/>
          </a:p>
        </p:txBody>
      </p:sp>
      <p:sp>
        <p:nvSpPr>
          <p:cNvPr id="52" name="Line 51"/>
          <p:cNvSpPr>
            <a:spLocks noChangeShapeType="1"/>
          </p:cNvSpPr>
          <p:nvPr/>
        </p:nvSpPr>
        <p:spPr bwMode="auto">
          <a:xfrm>
            <a:off x="7391400" y="1219200"/>
            <a:ext cx="152400" cy="0"/>
          </a:xfrm>
          <a:prstGeom prst="line">
            <a:avLst/>
          </a:prstGeom>
          <a:noFill/>
          <a:ln w="12700">
            <a:solidFill>
              <a:schemeClr val="tx1"/>
            </a:solidFill>
            <a:round/>
            <a:headEnd/>
            <a:tailEnd/>
          </a:ln>
          <a:effectLst/>
        </p:spPr>
        <p:txBody>
          <a:bodyPr/>
          <a:lstStyle/>
          <a:p>
            <a:endParaRPr lang="en-US"/>
          </a:p>
        </p:txBody>
      </p:sp>
      <p:sp>
        <p:nvSpPr>
          <p:cNvPr id="53" name="Line 52"/>
          <p:cNvSpPr>
            <a:spLocks noChangeShapeType="1"/>
          </p:cNvSpPr>
          <p:nvPr/>
        </p:nvSpPr>
        <p:spPr bwMode="auto">
          <a:xfrm>
            <a:off x="7543800" y="838200"/>
            <a:ext cx="0" cy="381000"/>
          </a:xfrm>
          <a:prstGeom prst="line">
            <a:avLst/>
          </a:prstGeom>
          <a:noFill/>
          <a:ln w="12700">
            <a:solidFill>
              <a:schemeClr val="tx1"/>
            </a:solidFill>
            <a:round/>
            <a:headEnd/>
            <a:tailEnd/>
          </a:ln>
          <a:effectLst/>
        </p:spPr>
        <p:txBody>
          <a:bodyPr/>
          <a:lstStyle/>
          <a:p>
            <a:endParaRPr lang="en-US"/>
          </a:p>
        </p:txBody>
      </p:sp>
      <p:sp>
        <p:nvSpPr>
          <p:cNvPr id="54" name="Line 53"/>
          <p:cNvSpPr>
            <a:spLocks noChangeShapeType="1"/>
          </p:cNvSpPr>
          <p:nvPr/>
        </p:nvSpPr>
        <p:spPr bwMode="auto">
          <a:xfrm>
            <a:off x="7391400" y="838200"/>
            <a:ext cx="152400" cy="0"/>
          </a:xfrm>
          <a:prstGeom prst="line">
            <a:avLst/>
          </a:prstGeom>
          <a:noFill/>
          <a:ln w="12700">
            <a:solidFill>
              <a:schemeClr val="tx1"/>
            </a:solidFill>
            <a:round/>
            <a:headEnd/>
            <a:tailEnd/>
          </a:ln>
          <a:effectLst/>
        </p:spPr>
        <p:txBody>
          <a:bodyPr/>
          <a:lstStyle/>
          <a:p>
            <a:endParaRPr lang="en-US"/>
          </a:p>
        </p:txBody>
      </p:sp>
      <p:sp>
        <p:nvSpPr>
          <p:cNvPr id="55" name="Line 54"/>
          <p:cNvSpPr>
            <a:spLocks noChangeShapeType="1"/>
          </p:cNvSpPr>
          <p:nvPr/>
        </p:nvSpPr>
        <p:spPr bwMode="auto">
          <a:xfrm>
            <a:off x="7391400" y="838200"/>
            <a:ext cx="0" cy="152400"/>
          </a:xfrm>
          <a:prstGeom prst="line">
            <a:avLst/>
          </a:prstGeom>
          <a:noFill/>
          <a:ln w="12700">
            <a:solidFill>
              <a:schemeClr val="tx1"/>
            </a:solidFill>
            <a:round/>
            <a:headEnd/>
            <a:tailEnd type="triangle" w="med" len="med"/>
          </a:ln>
          <a:effectLst/>
        </p:spPr>
        <p:txBody>
          <a:bodyPr/>
          <a:lstStyle/>
          <a:p>
            <a:endParaRPr lang="en-US"/>
          </a:p>
        </p:txBody>
      </p:sp>
      <p:sp>
        <p:nvSpPr>
          <p:cNvPr id="56" name="Rectangle 55"/>
          <p:cNvSpPr>
            <a:spLocks noChangeArrowheads="1"/>
          </p:cNvSpPr>
          <p:nvPr/>
        </p:nvSpPr>
        <p:spPr bwMode="auto">
          <a:xfrm>
            <a:off x="7467600" y="685801"/>
            <a:ext cx="426400" cy="335989"/>
          </a:xfrm>
          <a:prstGeom prst="rect">
            <a:avLst/>
          </a:prstGeom>
          <a:noFill/>
          <a:ln w="12700">
            <a:noFill/>
            <a:miter lim="800000"/>
            <a:headEnd/>
            <a:tailEnd/>
          </a:ln>
          <a:effectLst/>
        </p:spPr>
        <p:txBody>
          <a:bodyPr wrap="none" lIns="90488" tIns="44450" rIns="90488" bIns="44450">
            <a:spAutoFit/>
          </a:bodyPr>
          <a:lstStyle/>
          <a:p>
            <a:r>
              <a:rPr lang="en-US" sz="1600"/>
              <a:t>+1</a:t>
            </a:r>
          </a:p>
        </p:txBody>
      </p:sp>
      <p:sp>
        <p:nvSpPr>
          <p:cNvPr id="57" name="Line 56"/>
          <p:cNvSpPr>
            <a:spLocks noChangeShapeType="1"/>
          </p:cNvSpPr>
          <p:nvPr/>
        </p:nvSpPr>
        <p:spPr bwMode="auto">
          <a:xfrm>
            <a:off x="2084388" y="6032500"/>
            <a:ext cx="203200" cy="0"/>
          </a:xfrm>
          <a:prstGeom prst="line">
            <a:avLst/>
          </a:prstGeom>
          <a:noFill/>
          <a:ln w="25400">
            <a:solidFill>
              <a:schemeClr val="tx1"/>
            </a:solidFill>
            <a:round/>
            <a:headEnd/>
            <a:tailEnd/>
          </a:ln>
          <a:effectLst/>
        </p:spPr>
        <p:txBody>
          <a:bodyPr wrap="none" anchor="ctr"/>
          <a:lstStyle/>
          <a:p>
            <a:endParaRPr lang="en-US"/>
          </a:p>
        </p:txBody>
      </p:sp>
      <p:sp>
        <p:nvSpPr>
          <p:cNvPr id="58" name="Line 57"/>
          <p:cNvSpPr>
            <a:spLocks noChangeShapeType="1"/>
          </p:cNvSpPr>
          <p:nvPr/>
        </p:nvSpPr>
        <p:spPr bwMode="auto">
          <a:xfrm>
            <a:off x="2084388" y="6337300"/>
            <a:ext cx="203200" cy="0"/>
          </a:xfrm>
          <a:prstGeom prst="line">
            <a:avLst/>
          </a:prstGeom>
          <a:noFill/>
          <a:ln w="25400">
            <a:solidFill>
              <a:schemeClr val="tx1"/>
            </a:solidFill>
            <a:round/>
            <a:headEnd/>
            <a:tailEnd/>
          </a:ln>
          <a:effectLst/>
        </p:spPr>
        <p:txBody>
          <a:bodyPr wrap="none" anchor="ctr"/>
          <a:lstStyle/>
          <a:p>
            <a:endParaRPr lang="en-US"/>
          </a:p>
        </p:txBody>
      </p:sp>
      <p:sp>
        <p:nvSpPr>
          <p:cNvPr id="59" name="Line 58"/>
          <p:cNvSpPr>
            <a:spLocks noChangeShapeType="1"/>
          </p:cNvSpPr>
          <p:nvPr/>
        </p:nvSpPr>
        <p:spPr bwMode="auto">
          <a:xfrm>
            <a:off x="2312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0" name="Line 59"/>
          <p:cNvSpPr>
            <a:spLocks noChangeShapeType="1"/>
          </p:cNvSpPr>
          <p:nvPr/>
        </p:nvSpPr>
        <p:spPr bwMode="auto">
          <a:xfrm flipV="1">
            <a:off x="2312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1" name="Line 60"/>
          <p:cNvSpPr>
            <a:spLocks noChangeShapeType="1"/>
          </p:cNvSpPr>
          <p:nvPr/>
        </p:nvSpPr>
        <p:spPr bwMode="auto">
          <a:xfrm>
            <a:off x="2465388" y="6032500"/>
            <a:ext cx="1270000" cy="0"/>
          </a:xfrm>
          <a:prstGeom prst="line">
            <a:avLst/>
          </a:prstGeom>
          <a:noFill/>
          <a:ln w="25400">
            <a:solidFill>
              <a:schemeClr val="tx1"/>
            </a:solidFill>
            <a:round/>
            <a:headEnd/>
            <a:tailEnd/>
          </a:ln>
          <a:effectLst/>
        </p:spPr>
        <p:txBody>
          <a:bodyPr wrap="none" anchor="ctr"/>
          <a:lstStyle/>
          <a:p>
            <a:endParaRPr lang="en-US"/>
          </a:p>
        </p:txBody>
      </p:sp>
      <p:sp>
        <p:nvSpPr>
          <p:cNvPr id="62" name="Line 61"/>
          <p:cNvSpPr>
            <a:spLocks noChangeShapeType="1"/>
          </p:cNvSpPr>
          <p:nvPr/>
        </p:nvSpPr>
        <p:spPr bwMode="auto">
          <a:xfrm>
            <a:off x="2465388" y="6337300"/>
            <a:ext cx="1270000" cy="0"/>
          </a:xfrm>
          <a:prstGeom prst="line">
            <a:avLst/>
          </a:prstGeom>
          <a:noFill/>
          <a:ln w="25400">
            <a:solidFill>
              <a:schemeClr val="tx1"/>
            </a:solidFill>
            <a:round/>
            <a:headEnd/>
            <a:tailEnd/>
          </a:ln>
          <a:effectLst/>
        </p:spPr>
        <p:txBody>
          <a:bodyPr wrap="none" anchor="ctr"/>
          <a:lstStyle/>
          <a:p>
            <a:endParaRPr lang="en-US"/>
          </a:p>
        </p:txBody>
      </p:sp>
      <p:sp>
        <p:nvSpPr>
          <p:cNvPr id="63" name="Line 62"/>
          <p:cNvSpPr>
            <a:spLocks noChangeShapeType="1"/>
          </p:cNvSpPr>
          <p:nvPr/>
        </p:nvSpPr>
        <p:spPr bwMode="auto">
          <a:xfrm>
            <a:off x="37607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4" name="Line 63"/>
          <p:cNvSpPr>
            <a:spLocks noChangeShapeType="1"/>
          </p:cNvSpPr>
          <p:nvPr/>
        </p:nvSpPr>
        <p:spPr bwMode="auto">
          <a:xfrm flipV="1">
            <a:off x="37607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5" name="Rectangle 64"/>
          <p:cNvSpPr>
            <a:spLocks noChangeArrowheads="1"/>
          </p:cNvSpPr>
          <p:nvPr/>
        </p:nvSpPr>
        <p:spPr bwMode="auto">
          <a:xfrm>
            <a:off x="2362201" y="6032501"/>
            <a:ext cx="1389805" cy="335989"/>
          </a:xfrm>
          <a:prstGeom prst="rect">
            <a:avLst/>
          </a:prstGeom>
          <a:noFill/>
          <a:ln w="12700">
            <a:noFill/>
            <a:miter lim="800000"/>
            <a:headEnd/>
            <a:tailEnd/>
          </a:ln>
          <a:effectLst/>
        </p:spPr>
        <p:txBody>
          <a:bodyPr wrap="none" lIns="90488" tIns="44450" rIns="90488" bIns="44450">
            <a:spAutoFit/>
          </a:bodyPr>
          <a:lstStyle/>
          <a:p>
            <a:r>
              <a:rPr lang="en-US" sz="1600" b="1"/>
              <a:t>Row Address</a:t>
            </a:r>
          </a:p>
        </p:txBody>
      </p:sp>
      <p:sp>
        <p:nvSpPr>
          <p:cNvPr id="66" name="Line 65"/>
          <p:cNvSpPr>
            <a:spLocks noChangeShapeType="1"/>
          </p:cNvSpPr>
          <p:nvPr/>
        </p:nvSpPr>
        <p:spPr bwMode="auto">
          <a:xfrm>
            <a:off x="2986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67" name="Line 66"/>
          <p:cNvSpPr>
            <a:spLocks noChangeShapeType="1"/>
          </p:cNvSpPr>
          <p:nvPr/>
        </p:nvSpPr>
        <p:spPr bwMode="auto">
          <a:xfrm>
            <a:off x="2084388" y="5575300"/>
            <a:ext cx="2260600" cy="0"/>
          </a:xfrm>
          <a:prstGeom prst="line">
            <a:avLst/>
          </a:prstGeom>
          <a:noFill/>
          <a:ln w="25400">
            <a:solidFill>
              <a:schemeClr val="tx1"/>
            </a:solidFill>
            <a:round/>
            <a:headEnd/>
            <a:tailEnd/>
          </a:ln>
          <a:effectLst/>
        </p:spPr>
        <p:txBody>
          <a:bodyPr wrap="none" anchor="ctr"/>
          <a:lstStyle/>
          <a:p>
            <a:endParaRPr lang="en-US"/>
          </a:p>
        </p:txBody>
      </p:sp>
      <p:sp>
        <p:nvSpPr>
          <p:cNvPr id="68" name="Line 67"/>
          <p:cNvSpPr>
            <a:spLocks noChangeShapeType="1"/>
          </p:cNvSpPr>
          <p:nvPr/>
        </p:nvSpPr>
        <p:spPr bwMode="auto">
          <a:xfrm>
            <a:off x="4370388" y="5588000"/>
            <a:ext cx="127000" cy="203200"/>
          </a:xfrm>
          <a:prstGeom prst="line">
            <a:avLst/>
          </a:prstGeom>
          <a:noFill/>
          <a:ln w="25400">
            <a:solidFill>
              <a:schemeClr val="tx1"/>
            </a:solidFill>
            <a:round/>
            <a:headEnd/>
            <a:tailEnd/>
          </a:ln>
          <a:effectLst/>
        </p:spPr>
        <p:txBody>
          <a:bodyPr wrap="none" anchor="ctr"/>
          <a:lstStyle/>
          <a:p>
            <a:endParaRPr lang="en-US"/>
          </a:p>
        </p:txBody>
      </p:sp>
      <p:sp>
        <p:nvSpPr>
          <p:cNvPr id="69" name="Line 68"/>
          <p:cNvSpPr>
            <a:spLocks noChangeShapeType="1"/>
          </p:cNvSpPr>
          <p:nvPr/>
        </p:nvSpPr>
        <p:spPr bwMode="auto">
          <a:xfrm flipV="1">
            <a:off x="4522788" y="5791200"/>
            <a:ext cx="4011612" cy="12700"/>
          </a:xfrm>
          <a:prstGeom prst="line">
            <a:avLst/>
          </a:prstGeom>
          <a:noFill/>
          <a:ln w="25400">
            <a:solidFill>
              <a:schemeClr val="tx1"/>
            </a:solidFill>
            <a:round/>
            <a:headEnd/>
            <a:tailEnd/>
          </a:ln>
          <a:effectLst/>
        </p:spPr>
        <p:txBody>
          <a:bodyPr wrap="none" anchor="ctr"/>
          <a:lstStyle/>
          <a:p>
            <a:endParaRPr lang="en-US"/>
          </a:p>
        </p:txBody>
      </p:sp>
      <p:sp>
        <p:nvSpPr>
          <p:cNvPr id="70" name="Rectangle 69"/>
          <p:cNvSpPr>
            <a:spLocks noChangeArrowheads="1"/>
          </p:cNvSpPr>
          <p:nvPr/>
        </p:nvSpPr>
        <p:spPr bwMode="auto">
          <a:xfrm>
            <a:off x="1981200" y="5575301"/>
            <a:ext cx="561052" cy="335989"/>
          </a:xfrm>
          <a:prstGeom prst="rect">
            <a:avLst/>
          </a:prstGeom>
          <a:noFill/>
          <a:ln w="12700">
            <a:noFill/>
            <a:miter lim="800000"/>
            <a:headEnd/>
            <a:tailEnd/>
          </a:ln>
          <a:effectLst/>
        </p:spPr>
        <p:txBody>
          <a:bodyPr wrap="none" lIns="90488" tIns="44450" rIns="90488" bIns="44450">
            <a:spAutoFit/>
          </a:bodyPr>
          <a:lstStyle/>
          <a:p>
            <a:r>
              <a:rPr lang="en-US" sz="1600" b="1"/>
              <a:t>CAS</a:t>
            </a:r>
          </a:p>
        </p:txBody>
      </p:sp>
      <p:sp>
        <p:nvSpPr>
          <p:cNvPr id="71" name="Line 70"/>
          <p:cNvSpPr>
            <a:spLocks noChangeShapeType="1"/>
          </p:cNvSpPr>
          <p:nvPr/>
        </p:nvSpPr>
        <p:spPr bwMode="auto">
          <a:xfrm>
            <a:off x="2922588" y="5054600"/>
            <a:ext cx="127000" cy="203200"/>
          </a:xfrm>
          <a:prstGeom prst="line">
            <a:avLst/>
          </a:prstGeom>
          <a:noFill/>
          <a:ln w="25400">
            <a:solidFill>
              <a:schemeClr val="tx1"/>
            </a:solidFill>
            <a:round/>
            <a:headEnd/>
            <a:tailEnd/>
          </a:ln>
          <a:effectLst/>
        </p:spPr>
        <p:txBody>
          <a:bodyPr wrap="none" anchor="ctr"/>
          <a:lstStyle/>
          <a:p>
            <a:endParaRPr lang="en-US"/>
          </a:p>
        </p:txBody>
      </p:sp>
      <p:sp>
        <p:nvSpPr>
          <p:cNvPr id="72" name="Line 71"/>
          <p:cNvSpPr>
            <a:spLocks noChangeShapeType="1"/>
          </p:cNvSpPr>
          <p:nvPr/>
        </p:nvSpPr>
        <p:spPr bwMode="auto">
          <a:xfrm flipV="1">
            <a:off x="3074988" y="5257800"/>
            <a:ext cx="5459412" cy="12700"/>
          </a:xfrm>
          <a:prstGeom prst="line">
            <a:avLst/>
          </a:prstGeom>
          <a:noFill/>
          <a:ln w="25400">
            <a:solidFill>
              <a:schemeClr val="tx1"/>
            </a:solidFill>
            <a:round/>
            <a:headEnd/>
            <a:tailEnd/>
          </a:ln>
          <a:effectLst/>
        </p:spPr>
        <p:txBody>
          <a:bodyPr wrap="none" anchor="ctr"/>
          <a:lstStyle/>
          <a:p>
            <a:endParaRPr lang="en-US"/>
          </a:p>
        </p:txBody>
      </p:sp>
      <p:sp>
        <p:nvSpPr>
          <p:cNvPr id="73" name="Rectangle 72"/>
          <p:cNvSpPr>
            <a:spLocks noChangeArrowheads="1"/>
          </p:cNvSpPr>
          <p:nvPr/>
        </p:nvSpPr>
        <p:spPr bwMode="auto">
          <a:xfrm>
            <a:off x="1981200" y="5041901"/>
            <a:ext cx="561052" cy="335989"/>
          </a:xfrm>
          <a:prstGeom prst="rect">
            <a:avLst/>
          </a:prstGeom>
          <a:noFill/>
          <a:ln w="12700">
            <a:noFill/>
            <a:miter lim="800000"/>
            <a:headEnd/>
            <a:tailEnd/>
          </a:ln>
          <a:effectLst/>
        </p:spPr>
        <p:txBody>
          <a:bodyPr wrap="none" lIns="90488" tIns="44450" rIns="90488" bIns="44450">
            <a:spAutoFit/>
          </a:bodyPr>
          <a:lstStyle/>
          <a:p>
            <a:r>
              <a:rPr lang="en-US" sz="1600" b="1"/>
              <a:t>RAS</a:t>
            </a:r>
          </a:p>
        </p:txBody>
      </p:sp>
      <p:sp>
        <p:nvSpPr>
          <p:cNvPr id="74" name="Line 73"/>
          <p:cNvSpPr>
            <a:spLocks noChangeShapeType="1"/>
          </p:cNvSpPr>
          <p:nvPr/>
        </p:nvSpPr>
        <p:spPr bwMode="auto">
          <a:xfrm flipV="1">
            <a:off x="8547100" y="5029200"/>
            <a:ext cx="127000" cy="254000"/>
          </a:xfrm>
          <a:prstGeom prst="line">
            <a:avLst/>
          </a:prstGeom>
          <a:noFill/>
          <a:ln w="25400">
            <a:solidFill>
              <a:schemeClr val="tx1"/>
            </a:solidFill>
            <a:round/>
            <a:headEnd/>
            <a:tailEnd/>
          </a:ln>
          <a:effectLst/>
        </p:spPr>
        <p:txBody>
          <a:bodyPr wrap="none" anchor="ctr"/>
          <a:lstStyle/>
          <a:p>
            <a:endParaRPr lang="en-US"/>
          </a:p>
        </p:txBody>
      </p:sp>
      <p:sp>
        <p:nvSpPr>
          <p:cNvPr id="75" name="Line 74"/>
          <p:cNvSpPr>
            <a:spLocks noChangeShapeType="1"/>
          </p:cNvSpPr>
          <p:nvPr/>
        </p:nvSpPr>
        <p:spPr bwMode="auto">
          <a:xfrm flipV="1">
            <a:off x="8699500" y="5029200"/>
            <a:ext cx="1511300" cy="12700"/>
          </a:xfrm>
          <a:prstGeom prst="line">
            <a:avLst/>
          </a:prstGeom>
          <a:noFill/>
          <a:ln w="25400">
            <a:solidFill>
              <a:schemeClr val="tx1"/>
            </a:solidFill>
            <a:round/>
            <a:headEnd/>
            <a:tailEnd/>
          </a:ln>
          <a:effectLst/>
        </p:spPr>
        <p:txBody>
          <a:bodyPr wrap="none" anchor="ctr"/>
          <a:lstStyle/>
          <a:p>
            <a:endParaRPr lang="en-US"/>
          </a:p>
        </p:txBody>
      </p:sp>
      <p:sp>
        <p:nvSpPr>
          <p:cNvPr id="76" name="Rectangle 75"/>
          <p:cNvSpPr>
            <a:spLocks noChangeArrowheads="1"/>
          </p:cNvSpPr>
          <p:nvPr/>
        </p:nvSpPr>
        <p:spPr bwMode="auto">
          <a:xfrm>
            <a:off x="3962401" y="6019801"/>
            <a:ext cx="1287213" cy="335989"/>
          </a:xfrm>
          <a:prstGeom prst="rect">
            <a:avLst/>
          </a:prstGeom>
          <a:noFill/>
          <a:ln w="12700">
            <a:noFill/>
            <a:miter lim="800000"/>
            <a:headEnd/>
            <a:tailEnd/>
          </a:ln>
          <a:effectLst/>
        </p:spPr>
        <p:txBody>
          <a:bodyPr wrap="none" lIns="90488" tIns="44450" rIns="90488" bIns="44450">
            <a:spAutoFit/>
          </a:bodyPr>
          <a:lstStyle/>
          <a:p>
            <a:r>
              <a:rPr lang="en-US" sz="1600" b="1"/>
              <a:t>Col Address</a:t>
            </a:r>
          </a:p>
        </p:txBody>
      </p:sp>
      <p:sp>
        <p:nvSpPr>
          <p:cNvPr id="77" name="Line 76"/>
          <p:cNvSpPr>
            <a:spLocks noChangeShapeType="1"/>
          </p:cNvSpPr>
          <p:nvPr/>
        </p:nvSpPr>
        <p:spPr bwMode="auto">
          <a:xfrm>
            <a:off x="3913188" y="6337300"/>
            <a:ext cx="1422400" cy="0"/>
          </a:xfrm>
          <a:prstGeom prst="line">
            <a:avLst/>
          </a:prstGeom>
          <a:noFill/>
          <a:ln w="25400">
            <a:solidFill>
              <a:schemeClr val="tx1"/>
            </a:solidFill>
            <a:round/>
            <a:headEnd/>
            <a:tailEnd/>
          </a:ln>
          <a:effectLst/>
        </p:spPr>
        <p:txBody>
          <a:bodyPr wrap="none" anchor="ctr"/>
          <a:lstStyle/>
          <a:p>
            <a:endParaRPr lang="en-US"/>
          </a:p>
        </p:txBody>
      </p:sp>
      <p:sp>
        <p:nvSpPr>
          <p:cNvPr id="78" name="Line 77"/>
          <p:cNvSpPr>
            <a:spLocks noChangeShapeType="1"/>
          </p:cNvSpPr>
          <p:nvPr/>
        </p:nvSpPr>
        <p:spPr bwMode="auto">
          <a:xfrm>
            <a:off x="3913188" y="6032500"/>
            <a:ext cx="1422400" cy="0"/>
          </a:xfrm>
          <a:prstGeom prst="line">
            <a:avLst/>
          </a:prstGeom>
          <a:noFill/>
          <a:ln w="25400">
            <a:solidFill>
              <a:schemeClr val="tx1"/>
            </a:solidFill>
            <a:round/>
            <a:headEnd/>
            <a:tailEnd/>
          </a:ln>
          <a:effectLst/>
        </p:spPr>
        <p:txBody>
          <a:bodyPr wrap="none" anchor="ctr"/>
          <a:lstStyle/>
          <a:p>
            <a:endParaRPr lang="en-US"/>
          </a:p>
        </p:txBody>
      </p:sp>
      <p:sp>
        <p:nvSpPr>
          <p:cNvPr id="79" name="Line 78"/>
          <p:cNvSpPr>
            <a:spLocks noChangeShapeType="1"/>
          </p:cNvSpPr>
          <p:nvPr/>
        </p:nvSpPr>
        <p:spPr bwMode="auto">
          <a:xfrm>
            <a:off x="5360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80" name="Line 79"/>
          <p:cNvSpPr>
            <a:spLocks noChangeShapeType="1"/>
          </p:cNvSpPr>
          <p:nvPr/>
        </p:nvSpPr>
        <p:spPr bwMode="auto">
          <a:xfrm flipV="1">
            <a:off x="5360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81" name="Line 80"/>
          <p:cNvSpPr>
            <a:spLocks noChangeShapeType="1"/>
          </p:cNvSpPr>
          <p:nvPr/>
        </p:nvSpPr>
        <p:spPr bwMode="auto">
          <a:xfrm>
            <a:off x="54244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2" name="Line 81"/>
          <p:cNvSpPr>
            <a:spLocks noChangeShapeType="1"/>
          </p:cNvSpPr>
          <p:nvPr/>
        </p:nvSpPr>
        <p:spPr bwMode="auto">
          <a:xfrm>
            <a:off x="65166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3" name="Line 82"/>
          <p:cNvSpPr>
            <a:spLocks noChangeShapeType="1"/>
          </p:cNvSpPr>
          <p:nvPr/>
        </p:nvSpPr>
        <p:spPr bwMode="auto">
          <a:xfrm>
            <a:off x="7558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4" name="Line 83"/>
          <p:cNvSpPr>
            <a:spLocks noChangeShapeType="1"/>
          </p:cNvSpPr>
          <p:nvPr/>
        </p:nvSpPr>
        <p:spPr bwMode="auto">
          <a:xfrm>
            <a:off x="8624888" y="48768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5" name="Line 84"/>
          <p:cNvSpPr>
            <a:spLocks noChangeShapeType="1"/>
          </p:cNvSpPr>
          <p:nvPr/>
        </p:nvSpPr>
        <p:spPr bwMode="auto">
          <a:xfrm>
            <a:off x="2084388" y="5041900"/>
            <a:ext cx="812800" cy="0"/>
          </a:xfrm>
          <a:prstGeom prst="line">
            <a:avLst/>
          </a:prstGeom>
          <a:noFill/>
          <a:ln w="25400">
            <a:solidFill>
              <a:schemeClr val="tx1"/>
            </a:solidFill>
            <a:round/>
            <a:headEnd/>
            <a:tailEnd/>
          </a:ln>
          <a:effectLst/>
        </p:spPr>
        <p:txBody>
          <a:bodyPr wrap="none" anchor="ctr"/>
          <a:lstStyle/>
          <a:p>
            <a:endParaRPr lang="en-US"/>
          </a:p>
        </p:txBody>
      </p:sp>
      <p:sp>
        <p:nvSpPr>
          <p:cNvPr id="86" name="Line 85"/>
          <p:cNvSpPr>
            <a:spLocks noChangeShapeType="1"/>
          </p:cNvSpPr>
          <p:nvPr/>
        </p:nvSpPr>
        <p:spPr bwMode="auto">
          <a:xfrm flipV="1">
            <a:off x="8534400" y="5537200"/>
            <a:ext cx="127000" cy="254000"/>
          </a:xfrm>
          <a:prstGeom prst="line">
            <a:avLst/>
          </a:prstGeom>
          <a:noFill/>
          <a:ln w="25400">
            <a:solidFill>
              <a:schemeClr val="tx1"/>
            </a:solidFill>
            <a:round/>
            <a:headEnd/>
            <a:tailEnd/>
          </a:ln>
          <a:effectLst/>
        </p:spPr>
        <p:txBody>
          <a:bodyPr wrap="none" anchor="ctr"/>
          <a:lstStyle/>
          <a:p>
            <a:endParaRPr lang="en-US"/>
          </a:p>
        </p:txBody>
      </p:sp>
      <p:sp>
        <p:nvSpPr>
          <p:cNvPr id="87" name="Line 86"/>
          <p:cNvSpPr>
            <a:spLocks noChangeShapeType="1"/>
          </p:cNvSpPr>
          <p:nvPr/>
        </p:nvSpPr>
        <p:spPr bwMode="auto">
          <a:xfrm>
            <a:off x="8686800" y="5549900"/>
            <a:ext cx="1524000" cy="12700"/>
          </a:xfrm>
          <a:prstGeom prst="line">
            <a:avLst/>
          </a:prstGeom>
          <a:noFill/>
          <a:ln w="25400">
            <a:solidFill>
              <a:schemeClr val="tx1"/>
            </a:solidFill>
            <a:round/>
            <a:headEnd/>
            <a:tailEnd/>
          </a:ln>
          <a:effectLst/>
        </p:spPr>
        <p:txBody>
          <a:bodyPr wrap="none" anchor="ctr"/>
          <a:lstStyle/>
          <a:p>
            <a:endParaRPr lang="en-US"/>
          </a:p>
        </p:txBody>
      </p:sp>
      <p:sp>
        <p:nvSpPr>
          <p:cNvPr id="88" name="Rectangle 87"/>
          <p:cNvSpPr>
            <a:spLocks noChangeArrowheads="1"/>
          </p:cNvSpPr>
          <p:nvPr/>
        </p:nvSpPr>
        <p:spPr bwMode="auto">
          <a:xfrm>
            <a:off x="4052889" y="4572001"/>
            <a:ext cx="1728787" cy="333375"/>
          </a:xfrm>
          <a:prstGeom prst="rect">
            <a:avLst/>
          </a:prstGeom>
          <a:noFill/>
          <a:ln w="12700">
            <a:noFill/>
            <a:miter lim="800000"/>
            <a:headEnd/>
            <a:tailEnd/>
          </a:ln>
          <a:effectLst/>
        </p:spPr>
        <p:txBody>
          <a:bodyPr wrap="none" lIns="90488" tIns="44450" rIns="90488" bIns="44450">
            <a:spAutoFit/>
          </a:bodyPr>
          <a:lstStyle/>
          <a:p>
            <a:r>
              <a:rPr lang="en-US" sz="1600" b="1"/>
              <a:t>1</a:t>
            </a:r>
            <a:r>
              <a:rPr lang="en-US" sz="1600" b="1" baseline="30000"/>
              <a:t>st</a:t>
            </a:r>
            <a:r>
              <a:rPr lang="en-US" sz="1600" b="1"/>
              <a:t> M-bit Access</a:t>
            </a:r>
          </a:p>
        </p:txBody>
      </p:sp>
      <p:sp>
        <p:nvSpPr>
          <p:cNvPr id="89" name="Line 88"/>
          <p:cNvSpPr>
            <a:spLocks noChangeShapeType="1"/>
          </p:cNvSpPr>
          <p:nvPr/>
        </p:nvSpPr>
        <p:spPr bwMode="auto">
          <a:xfrm>
            <a:off x="4662488" y="4953000"/>
            <a:ext cx="7493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0" name="Rectangle 89"/>
          <p:cNvSpPr>
            <a:spLocks noChangeArrowheads="1"/>
          </p:cNvSpPr>
          <p:nvPr/>
        </p:nvSpPr>
        <p:spPr bwMode="auto">
          <a:xfrm>
            <a:off x="5729288" y="4572001"/>
            <a:ext cx="1056380" cy="335989"/>
          </a:xfrm>
          <a:prstGeom prst="rect">
            <a:avLst/>
          </a:prstGeom>
          <a:noFill/>
          <a:ln w="12700">
            <a:noFill/>
            <a:miter lim="800000"/>
            <a:headEnd/>
            <a:tailEnd/>
          </a:ln>
          <a:effectLst/>
        </p:spPr>
        <p:txBody>
          <a:bodyPr wrap="none" lIns="90488" tIns="44450" rIns="90488" bIns="44450">
            <a:spAutoFit/>
          </a:bodyPr>
          <a:lstStyle/>
          <a:p>
            <a:r>
              <a:rPr lang="en-US" sz="1600" b="1"/>
              <a:t>2</a:t>
            </a:r>
            <a:r>
              <a:rPr lang="en-US" sz="1600" b="1" baseline="30000"/>
              <a:t>nd</a:t>
            </a:r>
            <a:r>
              <a:rPr lang="en-US" sz="1600" b="1"/>
              <a:t> M-bit</a:t>
            </a:r>
          </a:p>
        </p:txBody>
      </p:sp>
      <p:sp>
        <p:nvSpPr>
          <p:cNvPr id="91" name="Rectangle 90"/>
          <p:cNvSpPr>
            <a:spLocks noChangeArrowheads="1"/>
          </p:cNvSpPr>
          <p:nvPr/>
        </p:nvSpPr>
        <p:spPr bwMode="auto">
          <a:xfrm>
            <a:off x="6669088" y="4572001"/>
            <a:ext cx="1027526" cy="335989"/>
          </a:xfrm>
          <a:prstGeom prst="rect">
            <a:avLst/>
          </a:prstGeom>
          <a:noFill/>
          <a:ln w="12700">
            <a:noFill/>
            <a:miter lim="800000"/>
            <a:headEnd/>
            <a:tailEnd/>
          </a:ln>
          <a:effectLst/>
        </p:spPr>
        <p:txBody>
          <a:bodyPr wrap="none" lIns="90488" tIns="44450" rIns="90488" bIns="44450">
            <a:spAutoFit/>
          </a:bodyPr>
          <a:lstStyle/>
          <a:p>
            <a:r>
              <a:rPr lang="en-US" sz="1600" b="1"/>
              <a:t>3</a:t>
            </a:r>
            <a:r>
              <a:rPr lang="en-US" sz="1600" b="1" baseline="30000"/>
              <a:t>rd</a:t>
            </a:r>
            <a:r>
              <a:rPr lang="en-US" sz="1600" b="1"/>
              <a:t> M-bit</a:t>
            </a:r>
          </a:p>
        </p:txBody>
      </p:sp>
      <p:sp>
        <p:nvSpPr>
          <p:cNvPr id="92" name="Rectangle 91"/>
          <p:cNvSpPr>
            <a:spLocks noChangeArrowheads="1"/>
          </p:cNvSpPr>
          <p:nvPr/>
        </p:nvSpPr>
        <p:spPr bwMode="auto">
          <a:xfrm>
            <a:off x="7786688" y="4572001"/>
            <a:ext cx="1024320" cy="335989"/>
          </a:xfrm>
          <a:prstGeom prst="rect">
            <a:avLst/>
          </a:prstGeom>
          <a:noFill/>
          <a:ln w="12700">
            <a:noFill/>
            <a:miter lim="800000"/>
            <a:headEnd/>
            <a:tailEnd/>
          </a:ln>
          <a:effectLst/>
        </p:spPr>
        <p:txBody>
          <a:bodyPr wrap="none" lIns="90488" tIns="44450" rIns="90488" bIns="44450">
            <a:spAutoFit/>
          </a:bodyPr>
          <a:lstStyle/>
          <a:p>
            <a:r>
              <a:rPr lang="en-US" sz="1600" b="1"/>
              <a:t>4</a:t>
            </a:r>
            <a:r>
              <a:rPr lang="en-US" sz="1600" b="1" baseline="30000"/>
              <a:t>th</a:t>
            </a:r>
            <a:r>
              <a:rPr lang="en-US" sz="1600" b="1"/>
              <a:t> M-bit</a:t>
            </a:r>
          </a:p>
        </p:txBody>
      </p:sp>
      <p:sp>
        <p:nvSpPr>
          <p:cNvPr id="93" name="Line 92"/>
          <p:cNvSpPr>
            <a:spLocks noChangeShapeType="1"/>
          </p:cNvSpPr>
          <p:nvPr/>
        </p:nvSpPr>
        <p:spPr bwMode="auto">
          <a:xfrm>
            <a:off x="59578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grpSp>
        <p:nvGrpSpPr>
          <p:cNvPr id="94" name="Group 93"/>
          <p:cNvGrpSpPr>
            <a:grpSpLocks/>
          </p:cNvGrpSpPr>
          <p:nvPr/>
        </p:nvGrpSpPr>
        <p:grpSpPr bwMode="auto">
          <a:xfrm>
            <a:off x="5334002" y="4191000"/>
            <a:ext cx="1220788" cy="381000"/>
            <a:chOff x="2400" y="2640"/>
            <a:chExt cx="769" cy="240"/>
          </a:xfrm>
        </p:grpSpPr>
        <p:sp>
          <p:nvSpPr>
            <p:cNvPr id="95" name="Line 94"/>
            <p:cNvSpPr>
              <a:spLocks noChangeShapeType="1"/>
            </p:cNvSpPr>
            <p:nvPr/>
          </p:nvSpPr>
          <p:spPr bwMode="auto">
            <a:xfrm>
              <a:off x="2457" y="2880"/>
              <a:ext cx="712"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6" name="Rectangle 95"/>
            <p:cNvSpPr>
              <a:spLocks noChangeArrowheads="1"/>
            </p:cNvSpPr>
            <p:nvPr/>
          </p:nvSpPr>
          <p:spPr bwMode="auto">
            <a:xfrm>
              <a:off x="2400" y="2640"/>
              <a:ext cx="747" cy="212"/>
            </a:xfrm>
            <a:prstGeom prst="rect">
              <a:avLst/>
            </a:prstGeom>
            <a:noFill/>
            <a:ln w="12700">
              <a:noFill/>
              <a:miter lim="800000"/>
              <a:headEnd/>
              <a:tailEnd/>
            </a:ln>
            <a:effectLst/>
          </p:spPr>
          <p:txBody>
            <a:bodyPr wrap="none" lIns="90488" tIns="44450" rIns="90488" bIns="44450">
              <a:spAutoFit/>
            </a:bodyPr>
            <a:lstStyle/>
            <a:p>
              <a:r>
                <a:rPr lang="en-US" sz="1600" b="1"/>
                <a:t>Cycle Time</a:t>
              </a:r>
            </a:p>
          </p:txBody>
        </p:sp>
      </p:grpSp>
      <p:sp>
        <p:nvSpPr>
          <p:cNvPr id="97" name="Line 96"/>
          <p:cNvSpPr>
            <a:spLocks noChangeShapeType="1"/>
          </p:cNvSpPr>
          <p:nvPr/>
        </p:nvSpPr>
        <p:spPr bwMode="auto">
          <a:xfrm>
            <a:off x="70246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8" name="Line 97"/>
          <p:cNvSpPr>
            <a:spLocks noChangeShapeType="1"/>
          </p:cNvSpPr>
          <p:nvPr/>
        </p:nvSpPr>
        <p:spPr bwMode="auto">
          <a:xfrm>
            <a:off x="80914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9" name="Line 98"/>
          <p:cNvSpPr>
            <a:spLocks noChangeShapeType="1"/>
          </p:cNvSpPr>
          <p:nvPr/>
        </p:nvSpPr>
        <p:spPr bwMode="auto">
          <a:xfrm>
            <a:off x="5487989" y="6019800"/>
            <a:ext cx="3659187" cy="0"/>
          </a:xfrm>
          <a:prstGeom prst="line">
            <a:avLst/>
          </a:prstGeom>
          <a:noFill/>
          <a:ln w="25400">
            <a:solidFill>
              <a:schemeClr val="tx1"/>
            </a:solidFill>
            <a:round/>
            <a:headEnd/>
            <a:tailEnd/>
          </a:ln>
          <a:effectLst/>
        </p:spPr>
        <p:txBody>
          <a:bodyPr wrap="none" anchor="ctr"/>
          <a:lstStyle/>
          <a:p>
            <a:endParaRPr lang="en-US"/>
          </a:p>
        </p:txBody>
      </p:sp>
      <p:sp>
        <p:nvSpPr>
          <p:cNvPr id="100" name="Line 99"/>
          <p:cNvSpPr>
            <a:spLocks noChangeShapeType="1"/>
          </p:cNvSpPr>
          <p:nvPr/>
        </p:nvSpPr>
        <p:spPr bwMode="auto">
          <a:xfrm>
            <a:off x="5487989" y="6324600"/>
            <a:ext cx="3659187" cy="0"/>
          </a:xfrm>
          <a:prstGeom prst="line">
            <a:avLst/>
          </a:prstGeom>
          <a:noFill/>
          <a:ln w="25400">
            <a:solidFill>
              <a:schemeClr val="tx1"/>
            </a:solidFill>
            <a:round/>
            <a:headEnd/>
            <a:tailEnd/>
          </a:ln>
          <a:effectLst/>
        </p:spPr>
        <p:txBody>
          <a:bodyPr wrap="none" anchor="ctr"/>
          <a:lstStyle/>
          <a:p>
            <a:endParaRPr lang="en-US"/>
          </a:p>
        </p:txBody>
      </p:sp>
      <p:sp>
        <p:nvSpPr>
          <p:cNvPr id="101" name="Line 100"/>
          <p:cNvSpPr>
            <a:spLocks noChangeShapeType="1"/>
          </p:cNvSpPr>
          <p:nvPr/>
        </p:nvSpPr>
        <p:spPr bwMode="auto">
          <a:xfrm>
            <a:off x="9144000" y="6032500"/>
            <a:ext cx="127000" cy="279400"/>
          </a:xfrm>
          <a:prstGeom prst="line">
            <a:avLst/>
          </a:prstGeom>
          <a:noFill/>
          <a:ln w="25400">
            <a:solidFill>
              <a:schemeClr val="tx1"/>
            </a:solidFill>
            <a:round/>
            <a:headEnd/>
            <a:tailEnd/>
          </a:ln>
          <a:effectLst/>
        </p:spPr>
        <p:txBody>
          <a:bodyPr wrap="none" anchor="ctr"/>
          <a:lstStyle/>
          <a:p>
            <a:endParaRPr lang="en-US"/>
          </a:p>
        </p:txBody>
      </p:sp>
      <p:sp>
        <p:nvSpPr>
          <p:cNvPr id="102" name="Line 101"/>
          <p:cNvSpPr>
            <a:spLocks noChangeShapeType="1"/>
          </p:cNvSpPr>
          <p:nvPr/>
        </p:nvSpPr>
        <p:spPr bwMode="auto">
          <a:xfrm flipV="1">
            <a:off x="9144000" y="6007100"/>
            <a:ext cx="127000" cy="330200"/>
          </a:xfrm>
          <a:prstGeom prst="line">
            <a:avLst/>
          </a:prstGeom>
          <a:noFill/>
          <a:ln w="25400">
            <a:solidFill>
              <a:schemeClr val="tx1"/>
            </a:solidFill>
            <a:round/>
            <a:headEnd/>
            <a:tailEnd/>
          </a:ln>
          <a:effectLst/>
        </p:spPr>
        <p:txBody>
          <a:bodyPr wrap="none" anchor="ctr"/>
          <a:lstStyle/>
          <a:p>
            <a:endParaRPr lang="en-US"/>
          </a:p>
        </p:txBody>
      </p:sp>
      <p:sp>
        <p:nvSpPr>
          <p:cNvPr id="103" name="Line 102"/>
          <p:cNvSpPr>
            <a:spLocks noChangeShapeType="1"/>
          </p:cNvSpPr>
          <p:nvPr/>
        </p:nvSpPr>
        <p:spPr bwMode="auto">
          <a:xfrm>
            <a:off x="9296401" y="6019800"/>
            <a:ext cx="963613" cy="0"/>
          </a:xfrm>
          <a:prstGeom prst="line">
            <a:avLst/>
          </a:prstGeom>
          <a:noFill/>
          <a:ln w="25400">
            <a:solidFill>
              <a:schemeClr val="tx1"/>
            </a:solidFill>
            <a:round/>
            <a:headEnd/>
            <a:tailEnd/>
          </a:ln>
          <a:effectLst/>
        </p:spPr>
        <p:txBody>
          <a:bodyPr wrap="none" anchor="ctr"/>
          <a:lstStyle/>
          <a:p>
            <a:endParaRPr lang="en-US"/>
          </a:p>
        </p:txBody>
      </p:sp>
      <p:sp>
        <p:nvSpPr>
          <p:cNvPr id="104" name="Line 103"/>
          <p:cNvSpPr>
            <a:spLocks noChangeShapeType="1"/>
          </p:cNvSpPr>
          <p:nvPr/>
        </p:nvSpPr>
        <p:spPr bwMode="auto">
          <a:xfrm>
            <a:off x="9296401" y="6324600"/>
            <a:ext cx="963613" cy="0"/>
          </a:xfrm>
          <a:prstGeom prst="line">
            <a:avLst/>
          </a:prstGeom>
          <a:noFill/>
          <a:ln w="25400">
            <a:solidFill>
              <a:schemeClr val="tx1"/>
            </a:solidFill>
            <a:round/>
            <a:headEnd/>
            <a:tailEnd/>
          </a:ln>
          <a:effectLst/>
        </p:spPr>
        <p:txBody>
          <a:bodyPr wrap="none" anchor="ctr"/>
          <a:lstStyle/>
          <a:p>
            <a:endParaRPr lang="en-US"/>
          </a:p>
        </p:txBody>
      </p:sp>
      <p:sp>
        <p:nvSpPr>
          <p:cNvPr id="105" name="Rectangle 104"/>
          <p:cNvSpPr>
            <a:spLocks noChangeArrowheads="1"/>
          </p:cNvSpPr>
          <p:nvPr/>
        </p:nvSpPr>
        <p:spPr bwMode="auto">
          <a:xfrm>
            <a:off x="9269413" y="6019801"/>
            <a:ext cx="1117600" cy="333375"/>
          </a:xfrm>
          <a:prstGeom prst="rect">
            <a:avLst/>
          </a:prstGeom>
          <a:noFill/>
          <a:ln w="12700">
            <a:noFill/>
            <a:miter lim="800000"/>
            <a:headEnd/>
            <a:tailEnd/>
          </a:ln>
          <a:effectLst/>
        </p:spPr>
        <p:txBody>
          <a:bodyPr wrap="none" lIns="90488" tIns="44450" rIns="90488" bIns="44450">
            <a:spAutoFit/>
          </a:bodyPr>
          <a:lstStyle/>
          <a:p>
            <a:r>
              <a:rPr lang="en-US" sz="1600" b="1"/>
              <a:t>Row Add </a:t>
            </a:r>
          </a:p>
        </p:txBody>
      </p:sp>
    </p:spTree>
    <p:extLst>
      <p:ext uri="{BB962C8B-B14F-4D97-AF65-F5344CB8AC3E}">
        <p14:creationId xmlns:p14="http://schemas.microsoft.com/office/powerpoint/2010/main" val="8312529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1749426" y="312739"/>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xfrm>
            <a:off x="2057400" y="304800"/>
            <a:ext cx="8153400" cy="464614"/>
          </a:xfrm>
          <a:noFill/>
          <a:ln/>
        </p:spPr>
        <p:txBody>
          <a:bodyPr vert="horz" lIns="90488" tIns="44450" rIns="90488" bIns="44450" rtlCol="0" anchor="ctr">
            <a:noAutofit/>
          </a:bodyPr>
          <a:lstStyle/>
          <a:p>
            <a:r>
              <a:rPr lang="en-US" sz="3200" b="1" dirty="0">
                <a:solidFill>
                  <a:srgbClr val="C00000"/>
                </a:solidFill>
                <a:latin typeface="微软雅黑" panose="020B0503020204020204" pitchFamily="34" charset="-122"/>
                <a:ea typeface="微软雅黑" panose="020B0503020204020204" pitchFamily="34" charset="-122"/>
              </a:rPr>
              <a:t>One Word Wide Bus, One Word Blocks</a:t>
            </a:r>
          </a:p>
        </p:txBody>
      </p:sp>
      <p:sp>
        <p:nvSpPr>
          <p:cNvPr id="1581060" name="Rectangle 4"/>
          <p:cNvSpPr>
            <a:spLocks noChangeArrowheads="1"/>
          </p:cNvSpPr>
          <p:nvPr/>
        </p:nvSpPr>
        <p:spPr bwMode="auto">
          <a:xfrm>
            <a:off x="4378326" y="4868864"/>
            <a:ext cx="65" cy="276999"/>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4533901" y="4987926"/>
            <a:ext cx="65" cy="276999"/>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3556001" y="5110164"/>
            <a:ext cx="65" cy="276999"/>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7947026"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8443914"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2667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2743201" y="1600201"/>
            <a:ext cx="777875" cy="366713"/>
          </a:xfrm>
          <a:prstGeom prst="rect">
            <a:avLst/>
          </a:prstGeom>
          <a:noFill/>
          <a:ln w="12700">
            <a:noFill/>
            <a:miter lim="800000"/>
            <a:headEnd/>
            <a:tailEnd/>
          </a:ln>
          <a:effectLst/>
        </p:spPr>
        <p:txBody>
          <a:bodyPr>
            <a:spAutoFit/>
          </a:bodyPr>
          <a:lstStyle/>
          <a:p>
            <a:r>
              <a:rPr lang="en-US"/>
              <a:t>CPU</a:t>
            </a:r>
          </a:p>
        </p:txBody>
      </p:sp>
      <p:sp>
        <p:nvSpPr>
          <p:cNvPr id="1581067" name="AutoShape 11"/>
          <p:cNvSpPr>
            <a:spLocks noChangeArrowheads="1"/>
          </p:cNvSpPr>
          <p:nvPr/>
        </p:nvSpPr>
        <p:spPr bwMode="auto">
          <a:xfrm>
            <a:off x="2819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2667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2667000" y="2514601"/>
            <a:ext cx="914400" cy="366713"/>
          </a:xfrm>
          <a:prstGeom prst="rect">
            <a:avLst/>
          </a:prstGeom>
          <a:noFill/>
          <a:ln w="12700">
            <a:noFill/>
            <a:miter lim="800000"/>
            <a:headEnd/>
            <a:tailEnd/>
          </a:ln>
          <a:effectLst/>
        </p:spPr>
        <p:txBody>
          <a:bodyPr>
            <a:spAutoFit/>
          </a:bodyPr>
          <a:lstStyle/>
          <a:p>
            <a:r>
              <a:rPr lang="en-US"/>
              <a:t>Cache</a:t>
            </a:r>
          </a:p>
        </p:txBody>
      </p:sp>
      <p:sp>
        <p:nvSpPr>
          <p:cNvPr id="1581070" name="Rectangle 14"/>
          <p:cNvSpPr>
            <a:spLocks noChangeArrowheads="1"/>
          </p:cNvSpPr>
          <p:nvPr/>
        </p:nvSpPr>
        <p:spPr bwMode="auto">
          <a:xfrm>
            <a:off x="2667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2667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2590800" y="4114801"/>
            <a:ext cx="1066800" cy="646331"/>
          </a:xfrm>
          <a:prstGeom prst="rect">
            <a:avLst/>
          </a:prstGeom>
          <a:noFill/>
          <a:ln w="12700">
            <a:noFill/>
            <a:miter lim="800000"/>
            <a:headEnd/>
            <a:tailEnd/>
          </a:ln>
          <a:effectLst/>
        </p:spPr>
        <p:txBody>
          <a:bodyPr>
            <a:spAutoFit/>
          </a:bodyPr>
          <a:lstStyle/>
          <a:p>
            <a:r>
              <a:rPr lang="en-US" dirty="0"/>
              <a:t>  DRAM</a:t>
            </a:r>
          </a:p>
          <a:p>
            <a:r>
              <a:rPr lang="en-US" dirty="0"/>
              <a:t>Memory</a:t>
            </a:r>
          </a:p>
        </p:txBody>
      </p:sp>
      <p:sp>
        <p:nvSpPr>
          <p:cNvPr id="1581073" name="Text Box 17"/>
          <p:cNvSpPr txBox="1">
            <a:spLocks noChangeArrowheads="1"/>
          </p:cNvSpPr>
          <p:nvPr/>
        </p:nvSpPr>
        <p:spPr bwMode="auto">
          <a:xfrm>
            <a:off x="2819400" y="3276601"/>
            <a:ext cx="685800" cy="366713"/>
          </a:xfrm>
          <a:prstGeom prst="rect">
            <a:avLst/>
          </a:prstGeom>
          <a:noFill/>
          <a:ln w="12700">
            <a:noFill/>
            <a:miter lim="800000"/>
            <a:headEnd/>
            <a:tailEnd/>
          </a:ln>
          <a:effectLst/>
        </p:spPr>
        <p:txBody>
          <a:bodyPr>
            <a:spAutoFit/>
          </a:bodyPr>
          <a:lstStyle/>
          <a:p>
            <a:r>
              <a:rPr lang="en-US"/>
              <a:t>bus</a:t>
            </a:r>
          </a:p>
        </p:txBody>
      </p:sp>
      <p:sp>
        <p:nvSpPr>
          <p:cNvPr id="1581074" name="Rectangle 18"/>
          <p:cNvSpPr>
            <a:spLocks noChangeArrowheads="1"/>
          </p:cNvSpPr>
          <p:nvPr/>
        </p:nvSpPr>
        <p:spPr bwMode="auto">
          <a:xfrm>
            <a:off x="2286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4648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p>
        </p:txBody>
      </p:sp>
      <p:sp>
        <p:nvSpPr>
          <p:cNvPr id="1581076" name="Text Box 20"/>
          <p:cNvSpPr txBox="1">
            <a:spLocks noChangeArrowheads="1"/>
          </p:cNvSpPr>
          <p:nvPr/>
        </p:nvSpPr>
        <p:spPr bwMode="auto">
          <a:xfrm>
            <a:off x="2209801" y="1219200"/>
            <a:ext cx="885179" cy="338554"/>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7" name="Rectangle 21"/>
          <p:cNvSpPr>
            <a:spLocks noGrp="1" noChangeArrowheads="1"/>
          </p:cNvSpPr>
          <p:nvPr>
            <p:ph type="body" idx="1"/>
          </p:nvPr>
        </p:nvSpPr>
        <p:spPr>
          <a:xfrm>
            <a:off x="4267199" y="914401"/>
            <a:ext cx="6355513" cy="5188087"/>
          </a:xfrm>
        </p:spPr>
        <p:txBody>
          <a:bodyPr>
            <a:normAutofit fontScale="92500"/>
          </a:bodyPr>
          <a:lstStyle/>
          <a:p>
            <a:r>
              <a:rPr lang="en-US" dirty="0"/>
              <a:t>If the block size is one word, then for a memory access due to a cache miss, the pipeline will have to stall for the number of cycles required to return one data word from memory</a:t>
            </a:r>
          </a:p>
          <a:p>
            <a:pPr lvl="1">
              <a:buFont typeface="Monotype Sorts" pitchFamily="2" charset="2"/>
              <a:buNone/>
            </a:pPr>
            <a:r>
              <a:rPr lang="en-US" dirty="0"/>
              <a:t>       memory bus clock cycle to send address</a:t>
            </a:r>
          </a:p>
          <a:p>
            <a:pPr lvl="1">
              <a:buFont typeface="Monotype Sorts" pitchFamily="2" charset="2"/>
              <a:buNone/>
            </a:pPr>
            <a:r>
              <a:rPr lang="en-US" dirty="0"/>
              <a:t>       memory bus clock cycles to read DRAM</a:t>
            </a:r>
          </a:p>
          <a:p>
            <a:pPr lvl="1">
              <a:buFont typeface="Monotype Sorts" pitchFamily="2" charset="2"/>
              <a:buNone/>
            </a:pPr>
            <a:r>
              <a:rPr lang="en-US" dirty="0"/>
              <a:t>       memory bus clock cycle to return data</a:t>
            </a:r>
          </a:p>
          <a:p>
            <a:pPr lvl="1">
              <a:buFont typeface="Monotype Sorts" pitchFamily="2" charset="2"/>
              <a:buNone/>
            </a:pPr>
            <a:r>
              <a:rPr lang="en-US" dirty="0"/>
              <a:t>       total clock cycles miss penalty</a:t>
            </a:r>
          </a:p>
          <a:p>
            <a:pPr lvl="1">
              <a:buFont typeface="Monotype Sorts" pitchFamily="2" charset="2"/>
              <a:buNone/>
            </a:pPr>
            <a:endParaRPr lang="en-US" dirty="0"/>
          </a:p>
          <a:p>
            <a:r>
              <a:rPr lang="en-US" dirty="0"/>
              <a:t>Number of bytes transferred per clock cycle (bandwidth) for a single miss is</a:t>
            </a:r>
          </a:p>
          <a:p>
            <a:pPr lvl="1">
              <a:buFont typeface="Monotype Sorts" pitchFamily="2" charset="2"/>
              <a:buNone/>
            </a:pPr>
            <a:r>
              <a:rPr lang="en-US" dirty="0"/>
              <a:t>                         </a:t>
            </a:r>
          </a:p>
        </p:txBody>
      </p:sp>
      <p:sp>
        <p:nvSpPr>
          <p:cNvPr id="1581078" name="Line 22"/>
          <p:cNvSpPr>
            <a:spLocks noChangeShapeType="1"/>
          </p:cNvSpPr>
          <p:nvPr/>
        </p:nvSpPr>
        <p:spPr bwMode="auto">
          <a:xfrm>
            <a:off x="4648200" y="3733800"/>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4191000" y="2209800"/>
            <a:ext cx="1295400" cy="230729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endParaRPr lang="en-US" sz="2400" dirty="0"/>
          </a:p>
          <a:p>
            <a:pPr marL="741363" lvl="1" indent="-246063">
              <a:lnSpc>
                <a:spcPct val="85000"/>
              </a:lnSpc>
              <a:spcBef>
                <a:spcPct val="40000"/>
              </a:spcBef>
              <a:buClr>
                <a:schemeClr val="accent1"/>
              </a:buClr>
              <a:buSzPct val="75000"/>
            </a:pPr>
            <a:r>
              <a:rPr lang="en-US" sz="2000" dirty="0"/>
              <a:t>  1   </a:t>
            </a:r>
          </a:p>
          <a:p>
            <a:pPr marL="741363" lvl="1" indent="-246063">
              <a:lnSpc>
                <a:spcPct val="85000"/>
              </a:lnSpc>
              <a:spcBef>
                <a:spcPct val="40000"/>
              </a:spcBef>
              <a:buClr>
                <a:schemeClr val="accent1"/>
              </a:buClr>
              <a:buSzPct val="75000"/>
            </a:pPr>
            <a:r>
              <a:rPr lang="en-US" sz="2000" dirty="0"/>
              <a:t>15</a:t>
            </a:r>
          </a:p>
          <a:p>
            <a:pPr marL="741363" lvl="1" indent="-246063">
              <a:lnSpc>
                <a:spcPct val="85000"/>
              </a:lnSpc>
              <a:spcBef>
                <a:spcPct val="40000"/>
              </a:spcBef>
              <a:buClr>
                <a:schemeClr val="accent1"/>
              </a:buClr>
              <a:buSzPct val="75000"/>
            </a:pPr>
            <a:r>
              <a:rPr lang="en-US" sz="2000" dirty="0"/>
              <a:t>  1</a:t>
            </a:r>
          </a:p>
          <a:p>
            <a:pPr marL="741363" lvl="1" indent="-246063">
              <a:lnSpc>
                <a:spcPct val="85000"/>
              </a:lnSpc>
              <a:spcBef>
                <a:spcPct val="40000"/>
              </a:spcBef>
              <a:buClr>
                <a:schemeClr val="accent1"/>
              </a:buClr>
              <a:buSzPct val="75000"/>
            </a:pPr>
            <a:r>
              <a:rPr lang="en-US" sz="2000" dirty="0"/>
              <a:t>17</a:t>
            </a:r>
          </a:p>
          <a:p>
            <a:pPr marL="741363" lvl="1" indent="-246063">
              <a:lnSpc>
                <a:spcPct val="85000"/>
              </a:lnSpc>
              <a:spcBef>
                <a:spcPct val="40000"/>
              </a:spcBef>
              <a:buClr>
                <a:schemeClr val="accent1"/>
              </a:buClr>
              <a:buSzPct val="75000"/>
            </a:pPr>
            <a:endParaRPr lang="en-US" sz="2000" dirty="0"/>
          </a:p>
        </p:txBody>
      </p:sp>
      <p:sp>
        <p:nvSpPr>
          <p:cNvPr id="2" name="矩形 1">
            <a:extLst>
              <a:ext uri="{FF2B5EF4-FFF2-40B4-BE49-F238E27FC236}">
                <a16:creationId xmlns:a16="http://schemas.microsoft.com/office/drawing/2014/main" id="{142B1579-CB04-4F1F-AD31-F9767FCDFE26}"/>
              </a:ext>
            </a:extLst>
          </p:cNvPr>
          <p:cNvSpPr/>
          <p:nvPr/>
        </p:nvSpPr>
        <p:spPr>
          <a:xfrm>
            <a:off x="4876800" y="5667218"/>
            <a:ext cx="3954929" cy="369332"/>
          </a:xfrm>
          <a:prstGeom prst="rect">
            <a:avLst/>
          </a:prstGeom>
        </p:spPr>
        <p:txBody>
          <a:bodyPr wrap="none">
            <a:spAutoFit/>
          </a:bodyPr>
          <a:lstStyle/>
          <a:p>
            <a:r>
              <a:rPr lang="zh-CN" altLang="en-US" b="1" dirty="0">
                <a:solidFill>
                  <a:srgbClr val="FF0000"/>
                </a:solidFill>
                <a:latin typeface="楷体_GB2312" pitchFamily="49" charset="-122"/>
                <a:ea typeface="楷体_GB2312" pitchFamily="49" charset="-122"/>
              </a:rPr>
              <a:t>带宽＝</a:t>
            </a:r>
            <a:r>
              <a:rPr lang="en-US" altLang="zh-CN" b="1" dirty="0">
                <a:solidFill>
                  <a:srgbClr val="FF0000"/>
                </a:solidFill>
                <a:latin typeface="楷体_GB2312" pitchFamily="49" charset="-122"/>
                <a:ea typeface="楷体_GB2312" pitchFamily="49" charset="-122"/>
              </a:rPr>
              <a:t>4/17</a:t>
            </a:r>
            <a:r>
              <a:rPr lang="zh-CN" altLang="en-US" b="1" dirty="0">
                <a:solidFill>
                  <a:srgbClr val="FF0000"/>
                </a:solidFill>
                <a:latin typeface="楷体_GB2312" pitchFamily="49" charset="-122"/>
                <a:ea typeface="楷体_GB2312" pitchFamily="49" charset="-122"/>
              </a:rPr>
              <a:t>＝</a:t>
            </a:r>
            <a:r>
              <a:rPr lang="en-US" altLang="zh-CN" b="1" dirty="0">
                <a:solidFill>
                  <a:srgbClr val="FF0000"/>
                </a:solidFill>
                <a:latin typeface="楷体_GB2312" pitchFamily="49" charset="-122"/>
                <a:ea typeface="楷体_GB2312" pitchFamily="49" charset="-122"/>
              </a:rPr>
              <a:t>0.235(</a:t>
            </a:r>
            <a:r>
              <a:rPr lang="zh-CN" altLang="en-US" b="1" dirty="0">
                <a:solidFill>
                  <a:srgbClr val="FF0000"/>
                </a:solidFill>
                <a:latin typeface="楷体_GB2312" pitchFamily="49" charset="-122"/>
                <a:ea typeface="楷体_GB2312" pitchFamily="49" charset="-122"/>
              </a:rPr>
              <a:t>字节</a:t>
            </a:r>
            <a:r>
              <a:rPr lang="en-US" altLang="zh-CN" b="1" dirty="0">
                <a:solidFill>
                  <a:srgbClr val="FF0000"/>
                </a:solidFill>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时钟周期</a:t>
            </a:r>
            <a:r>
              <a:rPr lang="en-US" altLang="zh-CN" b="1" dirty="0">
                <a:solidFill>
                  <a:srgbClr val="FF0000"/>
                </a:solidFill>
                <a:latin typeface="楷体_GB2312" pitchFamily="49" charset="-122"/>
                <a:ea typeface="楷体_GB2312" pitchFamily="49" charset="-122"/>
              </a:rPr>
              <a:t>)</a:t>
            </a:r>
            <a:endParaRPr lang="zh-CN" altLang="en-US" dirty="0">
              <a:solidFill>
                <a:srgbClr val="FF0000"/>
              </a:solidFill>
            </a:endParaRPr>
          </a:p>
        </p:txBody>
      </p:sp>
    </p:spTree>
    <p:extLst>
      <p:ext uri="{BB962C8B-B14F-4D97-AF65-F5344CB8AC3E}">
        <p14:creationId xmlns:p14="http://schemas.microsoft.com/office/powerpoint/2010/main" val="1117098432"/>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1749426" y="312739"/>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xfrm>
            <a:off x="2057400" y="304800"/>
            <a:ext cx="8689622" cy="464614"/>
          </a:xfrm>
          <a:noFill/>
          <a:ln/>
        </p:spPr>
        <p:txBody>
          <a:bodyPr vert="horz" lIns="90488" tIns="44450" rIns="90488" bIns="44450" rtlCol="0" anchor="ctr">
            <a:noAutofit/>
          </a:bodyPr>
          <a:lstStyle/>
          <a:p>
            <a:r>
              <a:rPr lang="en-US" sz="3200" b="1" dirty="0">
                <a:solidFill>
                  <a:srgbClr val="C00000"/>
                </a:solidFill>
                <a:latin typeface="微软雅黑" panose="020B0503020204020204" pitchFamily="34" charset="-122"/>
                <a:ea typeface="微软雅黑" panose="020B0503020204020204" pitchFamily="34" charset="-122"/>
              </a:rPr>
              <a:t>One Word Wide Bus, Four Word Blocks</a:t>
            </a:r>
          </a:p>
        </p:txBody>
      </p:sp>
      <p:sp>
        <p:nvSpPr>
          <p:cNvPr id="1585156" name="Rectangle 4"/>
          <p:cNvSpPr>
            <a:spLocks noChangeArrowheads="1"/>
          </p:cNvSpPr>
          <p:nvPr/>
        </p:nvSpPr>
        <p:spPr bwMode="auto">
          <a:xfrm>
            <a:off x="4378326" y="4868864"/>
            <a:ext cx="65" cy="276999"/>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4533901" y="4987926"/>
            <a:ext cx="65" cy="276999"/>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3556001" y="5110164"/>
            <a:ext cx="65" cy="276999"/>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7947026"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8443914"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2667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2743201" y="1600201"/>
            <a:ext cx="777875" cy="366713"/>
          </a:xfrm>
          <a:prstGeom prst="rect">
            <a:avLst/>
          </a:prstGeom>
          <a:noFill/>
          <a:ln w="12700">
            <a:noFill/>
            <a:miter lim="800000"/>
            <a:headEnd/>
            <a:tailEnd/>
          </a:ln>
          <a:effectLst/>
        </p:spPr>
        <p:txBody>
          <a:bodyPr>
            <a:spAutoFit/>
          </a:bodyPr>
          <a:lstStyle/>
          <a:p>
            <a:r>
              <a:rPr lang="en-US"/>
              <a:t>CPU</a:t>
            </a:r>
          </a:p>
        </p:txBody>
      </p:sp>
      <p:sp>
        <p:nvSpPr>
          <p:cNvPr id="1585163" name="AutoShape 11"/>
          <p:cNvSpPr>
            <a:spLocks noChangeArrowheads="1"/>
          </p:cNvSpPr>
          <p:nvPr/>
        </p:nvSpPr>
        <p:spPr bwMode="auto">
          <a:xfrm>
            <a:off x="2819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2667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2667000" y="2514601"/>
            <a:ext cx="914400" cy="366713"/>
          </a:xfrm>
          <a:prstGeom prst="rect">
            <a:avLst/>
          </a:prstGeom>
          <a:noFill/>
          <a:ln w="12700">
            <a:noFill/>
            <a:miter lim="800000"/>
            <a:headEnd/>
            <a:tailEnd/>
          </a:ln>
          <a:effectLst/>
        </p:spPr>
        <p:txBody>
          <a:bodyPr>
            <a:spAutoFit/>
          </a:bodyPr>
          <a:lstStyle/>
          <a:p>
            <a:r>
              <a:rPr lang="en-US"/>
              <a:t>Cache</a:t>
            </a:r>
          </a:p>
        </p:txBody>
      </p:sp>
      <p:sp>
        <p:nvSpPr>
          <p:cNvPr id="1585166" name="Rectangle 14"/>
          <p:cNvSpPr>
            <a:spLocks noChangeArrowheads="1"/>
          </p:cNvSpPr>
          <p:nvPr/>
        </p:nvSpPr>
        <p:spPr bwMode="auto">
          <a:xfrm>
            <a:off x="2667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2667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2590800" y="4114801"/>
            <a:ext cx="1066800" cy="646331"/>
          </a:xfrm>
          <a:prstGeom prst="rect">
            <a:avLst/>
          </a:prstGeom>
          <a:noFill/>
          <a:ln w="12700">
            <a:noFill/>
            <a:miter lim="800000"/>
            <a:headEnd/>
            <a:tailEnd/>
          </a:ln>
          <a:effectLst/>
        </p:spPr>
        <p:txBody>
          <a:bodyPr>
            <a:spAutoFit/>
          </a:bodyPr>
          <a:lstStyle/>
          <a:p>
            <a:r>
              <a:rPr lang="en-US" dirty="0"/>
              <a:t>  DRAM</a:t>
            </a:r>
          </a:p>
          <a:p>
            <a:r>
              <a:rPr lang="en-US" dirty="0"/>
              <a:t>Memory</a:t>
            </a:r>
          </a:p>
        </p:txBody>
      </p:sp>
      <p:sp>
        <p:nvSpPr>
          <p:cNvPr id="1585169" name="Text Box 17"/>
          <p:cNvSpPr txBox="1">
            <a:spLocks noChangeArrowheads="1"/>
          </p:cNvSpPr>
          <p:nvPr/>
        </p:nvSpPr>
        <p:spPr bwMode="auto">
          <a:xfrm>
            <a:off x="2819400" y="3276601"/>
            <a:ext cx="685800" cy="366713"/>
          </a:xfrm>
          <a:prstGeom prst="rect">
            <a:avLst/>
          </a:prstGeom>
          <a:noFill/>
          <a:ln w="12700">
            <a:noFill/>
            <a:miter lim="800000"/>
            <a:headEnd/>
            <a:tailEnd/>
          </a:ln>
          <a:effectLst/>
        </p:spPr>
        <p:txBody>
          <a:bodyPr>
            <a:spAutoFit/>
          </a:bodyPr>
          <a:lstStyle/>
          <a:p>
            <a:r>
              <a:rPr lang="en-US"/>
              <a:t>bus</a:t>
            </a:r>
          </a:p>
        </p:txBody>
      </p:sp>
      <p:sp>
        <p:nvSpPr>
          <p:cNvPr id="1585170" name="Rectangle 18"/>
          <p:cNvSpPr>
            <a:spLocks noChangeArrowheads="1"/>
          </p:cNvSpPr>
          <p:nvPr/>
        </p:nvSpPr>
        <p:spPr bwMode="auto">
          <a:xfrm>
            <a:off x="2286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4648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p>
        </p:txBody>
      </p:sp>
      <p:sp>
        <p:nvSpPr>
          <p:cNvPr id="1585172" name="Text Box 20"/>
          <p:cNvSpPr txBox="1">
            <a:spLocks noChangeArrowheads="1"/>
          </p:cNvSpPr>
          <p:nvPr/>
        </p:nvSpPr>
        <p:spPr bwMode="auto">
          <a:xfrm>
            <a:off x="2209801" y="1219200"/>
            <a:ext cx="885179" cy="338554"/>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3" name="Rectangle 21"/>
          <p:cNvSpPr>
            <a:spLocks noGrp="1" noChangeArrowheads="1"/>
          </p:cNvSpPr>
          <p:nvPr>
            <p:ph type="body" idx="1"/>
          </p:nvPr>
        </p:nvSpPr>
        <p:spPr>
          <a:xfrm>
            <a:off x="4114800" y="838201"/>
            <a:ext cx="6248400" cy="5261953"/>
          </a:xfrm>
        </p:spPr>
        <p:txBody>
          <a:bodyPr>
            <a:normAutofit fontScale="92500"/>
          </a:bodyPr>
          <a:lstStyle/>
          <a:p>
            <a:r>
              <a:rPr lang="en-US" dirty="0"/>
              <a:t>What if the block size is four words and each word is in a </a:t>
            </a:r>
            <a:r>
              <a:rPr lang="en-US" dirty="0">
                <a:solidFill>
                  <a:srgbClr val="FF0000"/>
                </a:solidFill>
              </a:rPr>
              <a:t>different</a:t>
            </a:r>
            <a:r>
              <a:rPr lang="en-US" dirty="0"/>
              <a:t> DRAM row?</a:t>
            </a:r>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pPr>
              <a:buNone/>
            </a:pPr>
            <a:endParaRPr lang="en-US" dirty="0"/>
          </a:p>
          <a:p>
            <a:r>
              <a:rPr lang="en-US" dirty="0"/>
              <a:t>Number of bytes transferred per clock cycle (bandwidth) for a single miss is</a:t>
            </a:r>
          </a:p>
        </p:txBody>
      </p:sp>
      <p:sp>
        <p:nvSpPr>
          <p:cNvPr id="1585174" name="Line 22"/>
          <p:cNvSpPr>
            <a:spLocks noChangeShapeType="1"/>
          </p:cNvSpPr>
          <p:nvPr/>
        </p:nvSpPr>
        <p:spPr bwMode="auto">
          <a:xfrm>
            <a:off x="5715000" y="27432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962400" y="3352800"/>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4038600" y="1655763"/>
            <a:ext cx="2286000" cy="148560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r>
              <a:rPr lang="en-US" sz="2000" dirty="0"/>
              <a:t>                          1</a:t>
            </a:r>
          </a:p>
          <a:p>
            <a:pPr marL="741363" lvl="1" indent="-246063">
              <a:lnSpc>
                <a:spcPct val="85000"/>
              </a:lnSpc>
              <a:spcBef>
                <a:spcPct val="40000"/>
              </a:spcBef>
              <a:buClr>
                <a:schemeClr val="accent1"/>
              </a:buClr>
              <a:buSzPct val="75000"/>
            </a:pPr>
            <a:r>
              <a:rPr lang="en-US" sz="2000" dirty="0"/>
              <a:t>4 x 15  =   60</a:t>
            </a:r>
          </a:p>
          <a:p>
            <a:pPr marL="741363" lvl="1" indent="-246063">
              <a:lnSpc>
                <a:spcPct val="85000"/>
              </a:lnSpc>
              <a:spcBef>
                <a:spcPct val="40000"/>
              </a:spcBef>
              <a:buClr>
                <a:schemeClr val="accent1"/>
              </a:buClr>
              <a:buSzPct val="75000"/>
            </a:pPr>
            <a:r>
              <a:rPr lang="en-US" sz="2000" dirty="0"/>
              <a:t>                   </a:t>
            </a:r>
            <a:r>
              <a:rPr lang="en-US" altLang="zh-CN" sz="2000" dirty="0"/>
              <a:t>1</a:t>
            </a:r>
            <a:r>
              <a:rPr lang="en-US" sz="2000" dirty="0"/>
              <a:t> </a:t>
            </a:r>
          </a:p>
          <a:p>
            <a:pPr marL="741363" lvl="1" indent="-246063">
              <a:lnSpc>
                <a:spcPct val="85000"/>
              </a:lnSpc>
              <a:spcBef>
                <a:spcPct val="40000"/>
              </a:spcBef>
              <a:buClr>
                <a:schemeClr val="accent1"/>
              </a:buClr>
              <a:buSzPct val="75000"/>
            </a:pPr>
            <a:r>
              <a:rPr lang="en-US" sz="2000" dirty="0"/>
              <a:t>                 6</a:t>
            </a:r>
            <a:r>
              <a:rPr lang="en-US" altLang="zh-CN" sz="2000" dirty="0"/>
              <a:t>2</a:t>
            </a:r>
            <a:endParaRPr lang="en-US" sz="2000" dirty="0"/>
          </a:p>
        </p:txBody>
      </p:sp>
      <p:sp>
        <p:nvSpPr>
          <p:cNvPr id="1585189" name="Rectangle 37"/>
          <p:cNvSpPr>
            <a:spLocks noChangeArrowheads="1"/>
          </p:cNvSpPr>
          <p:nvPr/>
        </p:nvSpPr>
        <p:spPr bwMode="auto">
          <a:xfrm>
            <a:off x="4038600" y="5257801"/>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endParaRPr lang="en-US" sz="2400" dirty="0"/>
          </a:p>
          <a:p>
            <a:pPr marL="741363" lvl="1" indent="-246063">
              <a:lnSpc>
                <a:spcPct val="85000"/>
              </a:lnSpc>
              <a:spcBef>
                <a:spcPct val="40000"/>
              </a:spcBef>
              <a:buClr>
                <a:schemeClr val="accent1"/>
              </a:buClr>
              <a:buSzPct val="75000"/>
            </a:pPr>
            <a:r>
              <a:rPr lang="en-US" sz="2000" dirty="0"/>
              <a:t>   (4 x 4)/6</a:t>
            </a:r>
            <a:r>
              <a:rPr lang="en-US" altLang="zh-CN" sz="2000" dirty="0"/>
              <a:t>2</a:t>
            </a:r>
            <a:r>
              <a:rPr lang="en-US" sz="2000" dirty="0"/>
              <a:t> = </a:t>
            </a:r>
            <a:r>
              <a:rPr lang="en-US" altLang="zh-CN" sz="2000" dirty="0"/>
              <a:t>0.238</a:t>
            </a:r>
            <a:endParaRPr lang="en-US" sz="2000" dirty="0"/>
          </a:p>
        </p:txBody>
      </p:sp>
    </p:spTree>
    <p:extLst>
      <p:ext uri="{BB962C8B-B14F-4D97-AF65-F5344CB8AC3E}">
        <p14:creationId xmlns:p14="http://schemas.microsoft.com/office/powerpoint/2010/main" val="3674889086"/>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1749426" y="312739"/>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xfrm>
            <a:off x="2019299" y="312739"/>
            <a:ext cx="8513233" cy="464614"/>
          </a:xfrm>
          <a:noFill/>
          <a:ln/>
        </p:spPr>
        <p:txBody>
          <a:bodyPr vert="horz" lIns="90488" tIns="44450" rIns="90488" bIns="44450" rtlCol="0" anchor="ctr">
            <a:noAutofit/>
          </a:bodyPr>
          <a:lstStyle/>
          <a:p>
            <a:r>
              <a:rPr lang="en-US" sz="3200" b="1" dirty="0">
                <a:solidFill>
                  <a:srgbClr val="C00000"/>
                </a:solidFill>
                <a:latin typeface="微软雅黑" panose="020B0503020204020204" pitchFamily="34" charset="-122"/>
                <a:ea typeface="微软雅黑" panose="020B0503020204020204" pitchFamily="34" charset="-122"/>
              </a:rPr>
              <a:t>One Word Wide Bus, Four Word Blocks</a:t>
            </a:r>
          </a:p>
        </p:txBody>
      </p:sp>
      <p:sp>
        <p:nvSpPr>
          <p:cNvPr id="1589252" name="Rectangle 4"/>
          <p:cNvSpPr>
            <a:spLocks noChangeArrowheads="1"/>
          </p:cNvSpPr>
          <p:nvPr/>
        </p:nvSpPr>
        <p:spPr bwMode="auto">
          <a:xfrm>
            <a:off x="4378326" y="4868864"/>
            <a:ext cx="65" cy="276999"/>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4533901" y="4987926"/>
            <a:ext cx="65" cy="276999"/>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3556001" y="5110164"/>
            <a:ext cx="65" cy="276999"/>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7947026"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8443914" y="3471864"/>
            <a:ext cx="65" cy="276999"/>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2667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2743201" y="1600201"/>
            <a:ext cx="777875" cy="366713"/>
          </a:xfrm>
          <a:prstGeom prst="rect">
            <a:avLst/>
          </a:prstGeom>
          <a:noFill/>
          <a:ln w="12700">
            <a:noFill/>
            <a:miter lim="800000"/>
            <a:headEnd/>
            <a:tailEnd/>
          </a:ln>
          <a:effectLst/>
        </p:spPr>
        <p:txBody>
          <a:bodyPr>
            <a:spAutoFit/>
          </a:bodyPr>
          <a:lstStyle/>
          <a:p>
            <a:r>
              <a:rPr lang="en-US"/>
              <a:t>CPU</a:t>
            </a:r>
          </a:p>
        </p:txBody>
      </p:sp>
      <p:sp>
        <p:nvSpPr>
          <p:cNvPr id="1589259" name="AutoShape 11"/>
          <p:cNvSpPr>
            <a:spLocks noChangeArrowheads="1"/>
          </p:cNvSpPr>
          <p:nvPr/>
        </p:nvSpPr>
        <p:spPr bwMode="auto">
          <a:xfrm>
            <a:off x="2819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2667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2667000" y="2514601"/>
            <a:ext cx="914400" cy="366713"/>
          </a:xfrm>
          <a:prstGeom prst="rect">
            <a:avLst/>
          </a:prstGeom>
          <a:noFill/>
          <a:ln w="12700">
            <a:noFill/>
            <a:miter lim="800000"/>
            <a:headEnd/>
            <a:tailEnd/>
          </a:ln>
          <a:effectLst/>
        </p:spPr>
        <p:txBody>
          <a:bodyPr>
            <a:spAutoFit/>
          </a:bodyPr>
          <a:lstStyle/>
          <a:p>
            <a:r>
              <a:rPr lang="en-US"/>
              <a:t>Cache</a:t>
            </a:r>
          </a:p>
        </p:txBody>
      </p:sp>
      <p:sp>
        <p:nvSpPr>
          <p:cNvPr id="1589262" name="Rectangle 14"/>
          <p:cNvSpPr>
            <a:spLocks noChangeArrowheads="1"/>
          </p:cNvSpPr>
          <p:nvPr/>
        </p:nvSpPr>
        <p:spPr bwMode="auto">
          <a:xfrm>
            <a:off x="2667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2667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2590800" y="4114801"/>
            <a:ext cx="1066800" cy="646331"/>
          </a:xfrm>
          <a:prstGeom prst="rect">
            <a:avLst/>
          </a:prstGeom>
          <a:noFill/>
          <a:ln w="12700">
            <a:noFill/>
            <a:miter lim="800000"/>
            <a:headEnd/>
            <a:tailEnd/>
          </a:ln>
          <a:effectLst/>
        </p:spPr>
        <p:txBody>
          <a:bodyPr>
            <a:spAutoFit/>
          </a:bodyPr>
          <a:lstStyle/>
          <a:p>
            <a:r>
              <a:rPr lang="en-US" dirty="0"/>
              <a:t>  DRAM</a:t>
            </a:r>
          </a:p>
          <a:p>
            <a:r>
              <a:rPr lang="en-US" dirty="0"/>
              <a:t>Memory</a:t>
            </a:r>
          </a:p>
        </p:txBody>
      </p:sp>
      <p:sp>
        <p:nvSpPr>
          <p:cNvPr id="1589265" name="Text Box 17"/>
          <p:cNvSpPr txBox="1">
            <a:spLocks noChangeArrowheads="1"/>
          </p:cNvSpPr>
          <p:nvPr/>
        </p:nvSpPr>
        <p:spPr bwMode="auto">
          <a:xfrm>
            <a:off x="2819400" y="3276601"/>
            <a:ext cx="685800" cy="366713"/>
          </a:xfrm>
          <a:prstGeom prst="rect">
            <a:avLst/>
          </a:prstGeom>
          <a:noFill/>
          <a:ln w="12700">
            <a:noFill/>
            <a:miter lim="800000"/>
            <a:headEnd/>
            <a:tailEnd/>
          </a:ln>
          <a:effectLst/>
        </p:spPr>
        <p:txBody>
          <a:bodyPr>
            <a:spAutoFit/>
          </a:bodyPr>
          <a:lstStyle/>
          <a:p>
            <a:r>
              <a:rPr lang="en-US"/>
              <a:t>bus</a:t>
            </a:r>
          </a:p>
        </p:txBody>
      </p:sp>
      <p:sp>
        <p:nvSpPr>
          <p:cNvPr id="1589266" name="Rectangle 18"/>
          <p:cNvSpPr>
            <a:spLocks noChangeArrowheads="1"/>
          </p:cNvSpPr>
          <p:nvPr/>
        </p:nvSpPr>
        <p:spPr bwMode="auto">
          <a:xfrm>
            <a:off x="2286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4648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p>
        </p:txBody>
      </p:sp>
      <p:sp>
        <p:nvSpPr>
          <p:cNvPr id="1589268" name="Text Box 20"/>
          <p:cNvSpPr txBox="1">
            <a:spLocks noChangeArrowheads="1"/>
          </p:cNvSpPr>
          <p:nvPr/>
        </p:nvSpPr>
        <p:spPr bwMode="auto">
          <a:xfrm>
            <a:off x="2209801" y="1219200"/>
            <a:ext cx="885179" cy="338554"/>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69" name="Rectangle 21"/>
          <p:cNvSpPr>
            <a:spLocks noGrp="1" noChangeArrowheads="1"/>
          </p:cNvSpPr>
          <p:nvPr>
            <p:ph type="body" idx="1"/>
          </p:nvPr>
        </p:nvSpPr>
        <p:spPr>
          <a:xfrm>
            <a:off x="4114800" y="838200"/>
            <a:ext cx="6248400" cy="5646674"/>
          </a:xfrm>
        </p:spPr>
        <p:txBody>
          <a:bodyPr>
            <a:normAutofit fontScale="92500"/>
          </a:bodyPr>
          <a:lstStyle/>
          <a:p>
            <a:r>
              <a:rPr lang="en-US" dirty="0"/>
              <a:t>What if the block size is four words and all words are in the </a:t>
            </a:r>
            <a:r>
              <a:rPr lang="en-US" dirty="0">
                <a:solidFill>
                  <a:srgbClr val="FF0000"/>
                </a:solidFill>
              </a:rPr>
              <a:t>same</a:t>
            </a:r>
            <a:r>
              <a:rPr lang="en-US" dirty="0"/>
              <a:t> DRAM row?</a:t>
            </a:r>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endParaRPr lang="en-US" dirty="0"/>
          </a:p>
          <a:p>
            <a:pPr lvl="1"/>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9270" name="Line 22"/>
          <p:cNvSpPr>
            <a:spLocks noChangeShapeType="1"/>
          </p:cNvSpPr>
          <p:nvPr/>
        </p:nvSpPr>
        <p:spPr bwMode="auto">
          <a:xfrm>
            <a:off x="5638800" y="28194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4953000" y="3581400"/>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a:t>5 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a:t>5 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a:t>5 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4038600" y="1600200"/>
            <a:ext cx="2590800" cy="157479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r>
              <a:rPr lang="en-US" sz="2000" dirty="0"/>
              <a:t>                          1</a:t>
            </a:r>
          </a:p>
          <a:p>
            <a:pPr marL="287338" indent="-287338">
              <a:lnSpc>
                <a:spcPct val="90000"/>
              </a:lnSpc>
              <a:spcBef>
                <a:spcPct val="65000"/>
              </a:spcBef>
              <a:buClr>
                <a:schemeClr val="accent1"/>
              </a:buClr>
              <a:buSzPct val="75000"/>
            </a:pPr>
            <a:r>
              <a:rPr lang="en-US" sz="2000" dirty="0"/>
              <a:t>      15 + 3*5 = 30</a:t>
            </a:r>
          </a:p>
          <a:p>
            <a:pPr marL="741363" lvl="1" indent="-246063">
              <a:lnSpc>
                <a:spcPct val="85000"/>
              </a:lnSpc>
              <a:spcBef>
                <a:spcPct val="40000"/>
              </a:spcBef>
              <a:buClr>
                <a:schemeClr val="accent1"/>
              </a:buClr>
              <a:buSzPct val="75000"/>
            </a:pPr>
            <a:r>
              <a:rPr lang="en-US" sz="2000" dirty="0"/>
              <a:t>                   </a:t>
            </a:r>
            <a:r>
              <a:rPr lang="en-US" altLang="zh-CN" sz="2000" dirty="0"/>
              <a:t>1</a:t>
            </a:r>
            <a:endParaRPr lang="en-US" sz="2000" dirty="0"/>
          </a:p>
          <a:p>
            <a:pPr marL="741363" lvl="1" indent="-246063">
              <a:lnSpc>
                <a:spcPct val="85000"/>
              </a:lnSpc>
              <a:spcBef>
                <a:spcPct val="40000"/>
              </a:spcBef>
              <a:buClr>
                <a:schemeClr val="accent1"/>
              </a:buClr>
              <a:buSzPct val="75000"/>
            </a:pPr>
            <a:r>
              <a:rPr lang="en-US" sz="2000" dirty="0"/>
              <a:t>                 3</a:t>
            </a:r>
            <a:r>
              <a:rPr lang="en-US" altLang="zh-CN" sz="2000" dirty="0"/>
              <a:t>2</a:t>
            </a:r>
            <a:endParaRPr lang="en-US" sz="2000" dirty="0"/>
          </a:p>
        </p:txBody>
      </p:sp>
      <p:sp>
        <p:nvSpPr>
          <p:cNvPr id="1589285" name="Rectangle 37"/>
          <p:cNvSpPr>
            <a:spLocks noChangeArrowheads="1"/>
          </p:cNvSpPr>
          <p:nvPr/>
        </p:nvSpPr>
        <p:spPr bwMode="auto">
          <a:xfrm>
            <a:off x="4038600" y="5640389"/>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endParaRPr lang="en-US" sz="2400" dirty="0"/>
          </a:p>
          <a:p>
            <a:pPr marL="741363" lvl="1" indent="-246063">
              <a:lnSpc>
                <a:spcPct val="85000"/>
              </a:lnSpc>
              <a:spcBef>
                <a:spcPct val="40000"/>
              </a:spcBef>
              <a:buClr>
                <a:schemeClr val="accent1"/>
              </a:buClr>
              <a:buSzPct val="75000"/>
            </a:pPr>
            <a:r>
              <a:rPr lang="en-US" sz="2000" dirty="0"/>
              <a:t>(4 x 4)/3</a:t>
            </a:r>
            <a:r>
              <a:rPr lang="en-US" altLang="zh-CN" sz="2000" dirty="0"/>
              <a:t>5</a:t>
            </a:r>
            <a:r>
              <a:rPr lang="en-US" sz="2000" dirty="0"/>
              <a:t> = 0.</a:t>
            </a:r>
            <a:r>
              <a:rPr lang="en-US" altLang="zh-CN" sz="2000" dirty="0"/>
              <a:t>5</a:t>
            </a:r>
            <a:endParaRPr lang="en-US" sz="2000" dirty="0"/>
          </a:p>
        </p:txBody>
      </p:sp>
    </p:spTree>
    <p:extLst>
      <p:ext uri="{BB962C8B-B14F-4D97-AF65-F5344CB8AC3E}">
        <p14:creationId xmlns:p14="http://schemas.microsoft.com/office/powerpoint/2010/main" val="1901233105"/>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a:xfrm>
            <a:off x="838200" y="365126"/>
            <a:ext cx="10515600" cy="396874"/>
          </a:xfrm>
        </p:spPr>
        <p:txBody>
          <a:bodyPr>
            <a:noAutofit/>
          </a:bodyPr>
          <a:lstStyle/>
          <a:p>
            <a:r>
              <a:rPr lang="en-US" sz="3600" b="1" dirty="0">
                <a:solidFill>
                  <a:srgbClr val="C00000"/>
                </a:solidFill>
                <a:latin typeface="微软雅黑" panose="020B0503020204020204" pitchFamily="34" charset="-122"/>
                <a:ea typeface="微软雅黑" panose="020B0503020204020204" pitchFamily="34" charset="-122"/>
              </a:rPr>
              <a:t>Interleaved Memory, One Word Wide Bus</a:t>
            </a:r>
          </a:p>
        </p:txBody>
      </p:sp>
      <p:sp>
        <p:nvSpPr>
          <p:cNvPr id="1593347" name="Rectangle 3"/>
          <p:cNvSpPr>
            <a:spLocks noChangeArrowheads="1"/>
          </p:cNvSpPr>
          <p:nvPr/>
        </p:nvSpPr>
        <p:spPr bwMode="auto">
          <a:xfrm>
            <a:off x="4876800" y="914400"/>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t>For a block size of four words</a:t>
            </a:r>
          </a:p>
          <a:p>
            <a:pPr marL="741363" lvl="1" indent="-246063">
              <a:lnSpc>
                <a:spcPct val="95000"/>
              </a:lnSpc>
              <a:spcBef>
                <a:spcPct val="40000"/>
              </a:spcBef>
              <a:buClr>
                <a:schemeClr val="accent1"/>
              </a:buClr>
              <a:buSzPct val="75000"/>
            </a:pPr>
            <a:r>
              <a:rPr lang="en-US" sz="2000" dirty="0"/>
              <a:t>                      cycle to send 1</a:t>
            </a:r>
            <a:r>
              <a:rPr lang="en-US" sz="2000" baseline="30000" dirty="0"/>
              <a:t>st</a:t>
            </a:r>
            <a:r>
              <a:rPr lang="en-US" sz="2000" dirty="0"/>
              <a:t> address</a:t>
            </a:r>
          </a:p>
          <a:p>
            <a:pPr marL="741363" lvl="1" indent="-246063">
              <a:lnSpc>
                <a:spcPct val="95000"/>
              </a:lnSpc>
              <a:spcBef>
                <a:spcPct val="40000"/>
              </a:spcBef>
              <a:buClr>
                <a:schemeClr val="accent1"/>
              </a:buClr>
              <a:buSzPct val="75000"/>
            </a:pPr>
            <a:r>
              <a:rPr lang="en-US" sz="2000" dirty="0"/>
              <a:t>                      cycles to read DRAM banks</a:t>
            </a:r>
          </a:p>
          <a:p>
            <a:pPr marL="741363" lvl="1" indent="-246063">
              <a:lnSpc>
                <a:spcPct val="95000"/>
              </a:lnSpc>
              <a:spcBef>
                <a:spcPct val="40000"/>
              </a:spcBef>
              <a:buClr>
                <a:schemeClr val="accent1"/>
              </a:buClr>
              <a:buSzPct val="75000"/>
            </a:pPr>
            <a:r>
              <a:rPr lang="en-US" sz="2000" dirty="0"/>
              <a:t>                      cycles to return last data word</a:t>
            </a:r>
          </a:p>
          <a:p>
            <a:pPr marL="741363" lvl="1" indent="-246063">
              <a:lnSpc>
                <a:spcPct val="95000"/>
              </a:lnSpc>
              <a:spcBef>
                <a:spcPct val="40000"/>
              </a:spcBef>
              <a:buClr>
                <a:schemeClr val="accent1"/>
              </a:buClr>
              <a:buSzPct val="75000"/>
            </a:pPr>
            <a:r>
              <a:rPr lang="en-US" sz="2000" dirty="0"/>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p>
        </p:txBody>
      </p:sp>
      <p:sp>
        <p:nvSpPr>
          <p:cNvPr id="1593348" name="Rectangle 4"/>
          <p:cNvSpPr>
            <a:spLocks noChangeArrowheads="1"/>
          </p:cNvSpPr>
          <p:nvPr/>
        </p:nvSpPr>
        <p:spPr bwMode="auto">
          <a:xfrm>
            <a:off x="3048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3124201" y="1600201"/>
            <a:ext cx="777875" cy="366713"/>
          </a:xfrm>
          <a:prstGeom prst="rect">
            <a:avLst/>
          </a:prstGeom>
          <a:noFill/>
          <a:ln w="12700">
            <a:noFill/>
            <a:miter lim="800000"/>
            <a:headEnd/>
            <a:tailEnd/>
          </a:ln>
          <a:effectLst/>
        </p:spPr>
        <p:txBody>
          <a:bodyPr>
            <a:spAutoFit/>
          </a:bodyPr>
          <a:lstStyle/>
          <a:p>
            <a:r>
              <a:rPr lang="en-US"/>
              <a:t>CPU</a:t>
            </a:r>
          </a:p>
        </p:txBody>
      </p:sp>
      <p:sp>
        <p:nvSpPr>
          <p:cNvPr id="1593350" name="AutoShape 6"/>
          <p:cNvSpPr>
            <a:spLocks noChangeArrowheads="1"/>
          </p:cNvSpPr>
          <p:nvPr/>
        </p:nvSpPr>
        <p:spPr bwMode="auto">
          <a:xfrm>
            <a:off x="3200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3048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3048000" y="2514601"/>
            <a:ext cx="914400" cy="366713"/>
          </a:xfrm>
          <a:prstGeom prst="rect">
            <a:avLst/>
          </a:prstGeom>
          <a:noFill/>
          <a:ln w="12700">
            <a:noFill/>
            <a:miter lim="800000"/>
            <a:headEnd/>
            <a:tailEnd/>
          </a:ln>
          <a:effectLst/>
        </p:spPr>
        <p:txBody>
          <a:bodyPr>
            <a:spAutoFit/>
          </a:bodyPr>
          <a:lstStyle/>
          <a:p>
            <a:r>
              <a:rPr lang="en-US"/>
              <a:t>Cache</a:t>
            </a:r>
          </a:p>
        </p:txBody>
      </p:sp>
      <p:sp>
        <p:nvSpPr>
          <p:cNvPr id="1593354" name="AutoShape 10"/>
          <p:cNvSpPr>
            <a:spLocks noChangeArrowheads="1"/>
          </p:cNvSpPr>
          <p:nvPr/>
        </p:nvSpPr>
        <p:spPr bwMode="auto">
          <a:xfrm>
            <a:off x="3048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3200400" y="3276601"/>
            <a:ext cx="685800" cy="366713"/>
          </a:xfrm>
          <a:prstGeom prst="rect">
            <a:avLst/>
          </a:prstGeom>
          <a:noFill/>
          <a:ln w="12700">
            <a:noFill/>
            <a:miter lim="800000"/>
            <a:headEnd/>
            <a:tailEnd/>
          </a:ln>
          <a:effectLst/>
        </p:spPr>
        <p:txBody>
          <a:bodyPr>
            <a:spAutoFit/>
          </a:bodyPr>
          <a:lstStyle/>
          <a:p>
            <a:r>
              <a:rPr lang="en-US"/>
              <a:t>bus</a:t>
            </a:r>
          </a:p>
        </p:txBody>
      </p:sp>
      <p:sp>
        <p:nvSpPr>
          <p:cNvPr id="1593357" name="Rectangle 13"/>
          <p:cNvSpPr>
            <a:spLocks noChangeArrowheads="1"/>
          </p:cNvSpPr>
          <p:nvPr/>
        </p:nvSpPr>
        <p:spPr bwMode="auto">
          <a:xfrm>
            <a:off x="2667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2590801" y="1219200"/>
            <a:ext cx="885179" cy="338554"/>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5486400" y="4876801"/>
            <a:ext cx="4572000" cy="1535805"/>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en-US" sz="2400" dirty="0"/>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a:t>                            bytes per clock</a:t>
            </a:r>
          </a:p>
        </p:txBody>
      </p:sp>
      <p:sp>
        <p:nvSpPr>
          <p:cNvPr id="1593366" name="Line 22"/>
          <p:cNvSpPr>
            <a:spLocks noChangeShapeType="1"/>
          </p:cNvSpPr>
          <p:nvPr/>
        </p:nvSpPr>
        <p:spPr bwMode="auto">
          <a:xfrm>
            <a:off x="6400800" y="2514600"/>
            <a:ext cx="457200" cy="0"/>
          </a:xfrm>
          <a:prstGeom prst="line">
            <a:avLst/>
          </a:prstGeom>
          <a:noFill/>
          <a:ln w="28575">
            <a:solidFill>
              <a:schemeClr val="tx1"/>
            </a:solidFill>
            <a:round/>
            <a:headEnd/>
            <a:tailEnd/>
          </a:ln>
          <a:effectLst/>
        </p:spPr>
        <p:txBody>
          <a:bodyPr/>
          <a:lstStyle/>
          <a:p>
            <a:endParaRPr lang="en-US"/>
          </a:p>
        </p:txBody>
      </p:sp>
      <p:grpSp>
        <p:nvGrpSpPr>
          <p:cNvPr id="46" name="Group 45"/>
          <p:cNvGrpSpPr/>
          <p:nvPr/>
        </p:nvGrpSpPr>
        <p:grpSpPr>
          <a:xfrm>
            <a:off x="6096000" y="3352800"/>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a:t>15 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5334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t>(4 x 4)/20 = 0.8</a:t>
            </a:r>
          </a:p>
        </p:txBody>
      </p:sp>
      <p:sp>
        <p:nvSpPr>
          <p:cNvPr id="1593381" name="Rectangle 37"/>
          <p:cNvSpPr>
            <a:spLocks noChangeArrowheads="1"/>
          </p:cNvSpPr>
          <p:nvPr/>
        </p:nvSpPr>
        <p:spPr bwMode="auto">
          <a:xfrm>
            <a:off x="4953000" y="1335088"/>
            <a:ext cx="2057400" cy="20939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pPr>
            <a:r>
              <a:rPr lang="en-US" sz="2000" dirty="0"/>
              <a:t>                        1  </a:t>
            </a:r>
          </a:p>
          <a:p>
            <a:pPr marL="287338" indent="-287338">
              <a:lnSpc>
                <a:spcPct val="90000"/>
              </a:lnSpc>
              <a:spcBef>
                <a:spcPct val="65000"/>
              </a:spcBef>
              <a:buClr>
                <a:schemeClr val="accent1"/>
              </a:buClr>
              <a:buSzPct val="75000"/>
            </a:pPr>
            <a:r>
              <a:rPr lang="en-US" sz="2000" dirty="0"/>
              <a:t>                      15</a:t>
            </a:r>
          </a:p>
          <a:p>
            <a:pPr marL="741363" lvl="1" indent="-246063">
              <a:lnSpc>
                <a:spcPct val="95000"/>
              </a:lnSpc>
              <a:spcBef>
                <a:spcPct val="40000"/>
              </a:spcBef>
              <a:buClr>
                <a:schemeClr val="accent1"/>
              </a:buClr>
              <a:buSzPct val="75000"/>
            </a:pPr>
            <a:r>
              <a:rPr lang="en-US" sz="2000" dirty="0"/>
              <a:t>   4*1  =    4</a:t>
            </a:r>
          </a:p>
          <a:p>
            <a:pPr marL="741363" lvl="1" indent="-246063">
              <a:lnSpc>
                <a:spcPct val="95000"/>
              </a:lnSpc>
              <a:spcBef>
                <a:spcPct val="40000"/>
              </a:spcBef>
              <a:buClr>
                <a:schemeClr val="accent1"/>
              </a:buClr>
              <a:buSzPct val="75000"/>
            </a:pPr>
            <a:r>
              <a:rPr lang="en-US" sz="2000" dirty="0"/>
              <a:t>               20</a:t>
            </a:r>
          </a:p>
          <a:p>
            <a:pPr marL="287338" indent="-287338">
              <a:lnSpc>
                <a:spcPct val="90000"/>
              </a:lnSpc>
              <a:spcBef>
                <a:spcPct val="65000"/>
              </a:spcBef>
              <a:buClr>
                <a:schemeClr val="accent1"/>
              </a:buClr>
              <a:buSzPct val="75000"/>
              <a:buFont typeface="Wingdings" pitchFamily="2" charset="2"/>
              <a:buChar char="q"/>
            </a:pPr>
            <a:endParaRPr lang="en-US" sz="2000" dirty="0"/>
          </a:p>
        </p:txBody>
      </p:sp>
      <p:sp>
        <p:nvSpPr>
          <p:cNvPr id="38" name="Rectangle 9"/>
          <p:cNvSpPr>
            <a:spLocks noChangeArrowheads="1"/>
          </p:cNvSpPr>
          <p:nvPr/>
        </p:nvSpPr>
        <p:spPr bwMode="auto">
          <a:xfrm>
            <a:off x="26670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2590800" y="3733800"/>
            <a:ext cx="1066800" cy="923330"/>
          </a:xfrm>
          <a:prstGeom prst="rect">
            <a:avLst/>
          </a:prstGeom>
          <a:noFill/>
          <a:ln w="12700">
            <a:noFill/>
            <a:miter lim="800000"/>
            <a:headEnd/>
            <a:tailEnd/>
          </a:ln>
          <a:effectLst/>
        </p:spPr>
        <p:txBody>
          <a:bodyPr>
            <a:spAutoFit/>
          </a:bodyPr>
          <a:lstStyle/>
          <a:p>
            <a:r>
              <a:rPr lang="en-US" dirty="0"/>
              <a:t>  DRAM</a:t>
            </a:r>
          </a:p>
          <a:p>
            <a:r>
              <a:rPr lang="en-US" dirty="0"/>
              <a:t>Memory</a:t>
            </a:r>
          </a:p>
          <a:p>
            <a:r>
              <a:rPr lang="en-US" dirty="0"/>
              <a:t>bank 1</a:t>
            </a:r>
          </a:p>
        </p:txBody>
      </p:sp>
      <p:sp>
        <p:nvSpPr>
          <p:cNvPr id="40" name="Rectangle 15"/>
          <p:cNvSpPr>
            <a:spLocks noChangeArrowheads="1"/>
          </p:cNvSpPr>
          <p:nvPr/>
        </p:nvSpPr>
        <p:spPr bwMode="auto">
          <a:xfrm>
            <a:off x="18288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1752600" y="3733800"/>
            <a:ext cx="1066800" cy="923330"/>
          </a:xfrm>
          <a:prstGeom prst="rect">
            <a:avLst/>
          </a:prstGeom>
          <a:noFill/>
          <a:ln w="12700">
            <a:noFill/>
            <a:miter lim="800000"/>
            <a:headEnd/>
            <a:tailEnd/>
          </a:ln>
          <a:effectLst/>
        </p:spPr>
        <p:txBody>
          <a:bodyPr>
            <a:spAutoFit/>
          </a:bodyPr>
          <a:lstStyle/>
          <a:p>
            <a:r>
              <a:rPr lang="en-US" dirty="0"/>
              <a:t>  DRAM</a:t>
            </a:r>
          </a:p>
          <a:p>
            <a:r>
              <a:rPr lang="en-US" dirty="0"/>
              <a:t>Memory</a:t>
            </a:r>
          </a:p>
          <a:p>
            <a:r>
              <a:rPr lang="en-US" dirty="0"/>
              <a:t>bank 0</a:t>
            </a:r>
          </a:p>
        </p:txBody>
      </p:sp>
      <p:sp>
        <p:nvSpPr>
          <p:cNvPr id="42" name="Rectangle 17"/>
          <p:cNvSpPr>
            <a:spLocks noChangeArrowheads="1"/>
          </p:cNvSpPr>
          <p:nvPr/>
        </p:nvSpPr>
        <p:spPr bwMode="auto">
          <a:xfrm>
            <a:off x="35052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3429000" y="3733800"/>
            <a:ext cx="1066800" cy="923330"/>
          </a:xfrm>
          <a:prstGeom prst="rect">
            <a:avLst/>
          </a:prstGeom>
          <a:noFill/>
          <a:ln w="12700">
            <a:noFill/>
            <a:miter lim="800000"/>
            <a:headEnd/>
            <a:tailEnd/>
          </a:ln>
          <a:effectLst/>
        </p:spPr>
        <p:txBody>
          <a:bodyPr>
            <a:spAutoFit/>
          </a:bodyPr>
          <a:lstStyle/>
          <a:p>
            <a:r>
              <a:rPr lang="en-US" dirty="0"/>
              <a:t>  DRAM</a:t>
            </a:r>
          </a:p>
          <a:p>
            <a:r>
              <a:rPr lang="en-US" dirty="0"/>
              <a:t>Memory</a:t>
            </a:r>
          </a:p>
          <a:p>
            <a:r>
              <a:rPr lang="en-US" dirty="0"/>
              <a:t>bank 2</a:t>
            </a:r>
          </a:p>
        </p:txBody>
      </p:sp>
      <p:sp>
        <p:nvSpPr>
          <p:cNvPr id="44" name="Rectangle 19"/>
          <p:cNvSpPr>
            <a:spLocks noChangeArrowheads="1"/>
          </p:cNvSpPr>
          <p:nvPr/>
        </p:nvSpPr>
        <p:spPr bwMode="auto">
          <a:xfrm>
            <a:off x="43434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4267200" y="3733800"/>
            <a:ext cx="1066800" cy="923330"/>
          </a:xfrm>
          <a:prstGeom prst="rect">
            <a:avLst/>
          </a:prstGeom>
          <a:noFill/>
          <a:ln w="12700">
            <a:noFill/>
            <a:miter lim="800000"/>
            <a:headEnd/>
            <a:tailEnd/>
          </a:ln>
          <a:effectLst/>
        </p:spPr>
        <p:txBody>
          <a:bodyPr>
            <a:spAutoFit/>
          </a:bodyPr>
          <a:lstStyle/>
          <a:p>
            <a:r>
              <a:rPr lang="en-US" dirty="0"/>
              <a:t>  DRAM</a:t>
            </a:r>
          </a:p>
          <a:p>
            <a:r>
              <a:rPr lang="en-US" dirty="0"/>
              <a:t>Memory</a:t>
            </a:r>
          </a:p>
          <a:p>
            <a:r>
              <a:rPr lang="en-US" dirty="0"/>
              <a:t>bank 3</a:t>
            </a:r>
          </a:p>
        </p:txBody>
      </p:sp>
    </p:spTree>
    <p:extLst>
      <p:ext uri="{BB962C8B-B14F-4D97-AF65-F5344CB8AC3E}">
        <p14:creationId xmlns:p14="http://schemas.microsoft.com/office/powerpoint/2010/main" val="3841067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a:xfrm>
            <a:off x="838200" y="365126"/>
            <a:ext cx="10515600" cy="413808"/>
          </a:xfrm>
        </p:spPr>
        <p:txBody>
          <a:bodyPr>
            <a:noAutofit/>
          </a:bodyPr>
          <a:lstStyle/>
          <a:p>
            <a:r>
              <a:rPr lang="en-US" sz="3600" b="1" dirty="0">
                <a:solidFill>
                  <a:srgbClr val="C00000"/>
                </a:solidFill>
                <a:latin typeface="微软雅黑" panose="020B0503020204020204" pitchFamily="34" charset="-122"/>
                <a:ea typeface="微软雅黑" panose="020B0503020204020204" pitchFamily="34" charset="-122"/>
              </a:rPr>
              <a:t>DRAM Memory System Summary</a:t>
            </a:r>
          </a:p>
        </p:txBody>
      </p:sp>
      <p:sp>
        <p:nvSpPr>
          <p:cNvPr id="1595395" name="Rectangle 3"/>
          <p:cNvSpPr>
            <a:spLocks noGrp="1" noChangeArrowheads="1"/>
          </p:cNvSpPr>
          <p:nvPr>
            <p:ph type="body" idx="1"/>
          </p:nvPr>
        </p:nvSpPr>
        <p:spPr>
          <a:xfrm>
            <a:off x="2209800" y="914400"/>
            <a:ext cx="7848600" cy="4833938"/>
          </a:xfrm>
        </p:spPr>
        <p:txBody>
          <a:bodyPr>
            <a:normAutofit fontScale="92500"/>
          </a:bodyPr>
          <a:lstStyle/>
          <a:p>
            <a:r>
              <a:rPr lang="en-US"/>
              <a:t>Its important to match the cache characteristics</a:t>
            </a:r>
          </a:p>
          <a:p>
            <a:pPr lvl="1"/>
            <a:r>
              <a:rPr lang="en-US"/>
              <a:t>caches access one block at a time (usually more than one word)</a:t>
            </a:r>
          </a:p>
          <a:p>
            <a:pPr lvl="1"/>
            <a:endParaRPr lang="en-US"/>
          </a:p>
          <a:p>
            <a:r>
              <a:rPr lang="en-US"/>
              <a:t>with the DRAM characteristics</a:t>
            </a:r>
          </a:p>
          <a:p>
            <a:pPr lvl="1"/>
            <a:r>
              <a:rPr lang="en-US"/>
              <a:t>use DRAMs that support fast multiple word accesses, preferably ones that match the block size of the cache</a:t>
            </a:r>
          </a:p>
          <a:p>
            <a:pPr lvl="1"/>
            <a:endParaRPr lang="en-US"/>
          </a:p>
          <a:p>
            <a:r>
              <a:rPr lang="en-US"/>
              <a:t>with the memory-bus characteristics</a:t>
            </a:r>
          </a:p>
          <a:p>
            <a:pPr lvl="1"/>
            <a:r>
              <a:rPr lang="en-US"/>
              <a:t>make sure the memory-bus can support the DRAM access rates and patterns</a:t>
            </a:r>
          </a:p>
          <a:p>
            <a:pPr lvl="1"/>
            <a:r>
              <a:rPr lang="en-US"/>
              <a:t>with the goal of increasing the Memory-Bus to Cache bandwidth</a:t>
            </a:r>
          </a:p>
        </p:txBody>
      </p:sp>
    </p:spTree>
    <p:extLst>
      <p:ext uri="{BB962C8B-B14F-4D97-AF65-F5344CB8AC3E}">
        <p14:creationId xmlns:p14="http://schemas.microsoft.com/office/powerpoint/2010/main" val="8934058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案例</a:t>
            </a:r>
          </a:p>
        </p:txBody>
      </p:sp>
      <p:sp>
        <p:nvSpPr>
          <p:cNvPr id="3" name="内容占位符 2"/>
          <p:cNvSpPr>
            <a:spLocks noGrp="1"/>
          </p:cNvSpPr>
          <p:nvPr>
            <p:ph idx="1"/>
          </p:nvPr>
        </p:nvSpPr>
        <p:spPr/>
        <p:txBody>
          <a:bodyPr/>
          <a:lstStyle/>
          <a:p>
            <a:r>
              <a:rPr lang="zh-CN" altLang="zh-CN" dirty="0"/>
              <a:t>假设某顺序执行的处理器，其平均缺失率为</a:t>
            </a:r>
            <a:r>
              <a:rPr lang="en-US" altLang="zh-CN" dirty="0"/>
              <a:t>2%</a:t>
            </a:r>
            <a:r>
              <a:rPr lang="zh-CN" altLang="zh-CN" dirty="0"/>
              <a:t>，平均每条指令要访问存储器</a:t>
            </a:r>
            <a:r>
              <a:rPr lang="en-US" altLang="zh-CN" dirty="0"/>
              <a:t>1.5</a:t>
            </a:r>
            <a:r>
              <a:rPr lang="zh-CN" altLang="zh-CN" dirty="0"/>
              <a:t>次，</a:t>
            </a:r>
            <a:r>
              <a:rPr lang="en-US" altLang="zh-CN" dirty="0"/>
              <a:t>cache</a:t>
            </a:r>
            <a:r>
              <a:rPr lang="zh-CN" altLang="zh-CN" dirty="0"/>
              <a:t>缺失代价为</a:t>
            </a:r>
            <a:r>
              <a:rPr lang="en-US" altLang="zh-CN" dirty="0"/>
              <a:t>100</a:t>
            </a:r>
            <a:r>
              <a:rPr lang="zh-CN" altLang="zh-CN" dirty="0"/>
              <a:t>个周期；此处将</a:t>
            </a:r>
            <a:r>
              <a:rPr lang="en-US" altLang="zh-CN" dirty="0"/>
              <a:t>cache</a:t>
            </a:r>
            <a:r>
              <a:rPr lang="zh-CN" altLang="zh-CN" dirty="0"/>
              <a:t>命中时间包含在</a:t>
            </a:r>
            <a:r>
              <a:rPr lang="en-US" altLang="zh-CN" dirty="0" err="1"/>
              <a:t>cpu</a:t>
            </a:r>
            <a:r>
              <a:rPr lang="zh-CN" altLang="zh-CN" dirty="0"/>
              <a:t>执行时间内，</a:t>
            </a:r>
            <a:r>
              <a:rPr lang="en-US" altLang="zh-CN" dirty="0" err="1"/>
              <a:t>cpu</a:t>
            </a:r>
            <a:r>
              <a:rPr lang="zh-CN" altLang="zh-CN" dirty="0"/>
              <a:t>理想的</a:t>
            </a:r>
            <a:r>
              <a:rPr lang="en-US" altLang="zh-CN" dirty="0" err="1"/>
              <a:t>cpi</a:t>
            </a:r>
            <a:r>
              <a:rPr lang="zh-CN" altLang="zh-CN" dirty="0"/>
              <a:t>为</a:t>
            </a:r>
            <a:r>
              <a:rPr lang="en-US" altLang="zh-CN" dirty="0"/>
              <a:t>1.0</a:t>
            </a:r>
            <a:r>
              <a:rPr lang="zh-CN" altLang="zh-CN" dirty="0"/>
              <a:t>。比较</a:t>
            </a:r>
            <a:r>
              <a:rPr lang="en-US" altLang="zh-CN" dirty="0"/>
              <a:t>cache</a:t>
            </a:r>
            <a:r>
              <a:rPr lang="zh-CN" altLang="zh-CN" dirty="0"/>
              <a:t>的存在与否，对于性能的影响。</a:t>
            </a: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1600200"/>
            <a:ext cx="8229600" cy="3484984"/>
          </a:xfrm>
        </p:spPr>
        <p:txBody>
          <a:bodyPr>
            <a:normAutofit/>
          </a:bodyPr>
          <a:lstStyle/>
          <a:p>
            <a:r>
              <a:rPr lang="zh-CN" altLang="zh-CN" dirty="0"/>
              <a:t>我们首先对原来的</a:t>
            </a:r>
            <a:r>
              <a:rPr lang="en-US" altLang="zh-CN" dirty="0" err="1"/>
              <a:t>cpu</a:t>
            </a:r>
            <a:r>
              <a:rPr lang="zh-CN" altLang="zh-CN" dirty="0"/>
              <a:t>时间进行简单的变换：</a:t>
            </a:r>
            <a:endParaRPr lang="en-US" altLang="zh-CN" dirty="0"/>
          </a:p>
          <a:p>
            <a:endParaRPr lang="en-US" altLang="zh-CN" dirty="0"/>
          </a:p>
          <a:p>
            <a:endParaRPr lang="en-US" altLang="zh-CN" dirty="0"/>
          </a:p>
          <a:p>
            <a:r>
              <a:rPr lang="zh-CN" altLang="zh-CN" dirty="0"/>
              <a:t>将题目中的参数依次代入，得到：</a:t>
            </a:r>
            <a:endParaRPr lang="en-US" altLang="zh-CN" dirty="0"/>
          </a:p>
          <a:p>
            <a:endParaRPr lang="en-US" altLang="zh-CN" dirty="0"/>
          </a:p>
          <a:p>
            <a:endParaRPr lang="en-US" altLang="zh-CN" dirty="0"/>
          </a:p>
          <a:p>
            <a:endParaRPr lang="en-US" altLang="zh-CN" dirty="0"/>
          </a:p>
          <a:p>
            <a:endParaRPr lang="zh-CN" altLang="zh-CN" dirty="0"/>
          </a:p>
          <a:p>
            <a:endParaRPr lang="zh-CN" altLang="en-US" dirty="0"/>
          </a:p>
        </p:txBody>
      </p:sp>
      <p:sp>
        <p:nvSpPr>
          <p:cNvPr id="4608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081" name="Object 1"/>
          <p:cNvGraphicFramePr>
            <a:graphicFrameLocks noChangeAspect="1"/>
          </p:cNvGraphicFramePr>
          <p:nvPr/>
        </p:nvGraphicFramePr>
        <p:xfrm>
          <a:off x="2135561" y="2348880"/>
          <a:ext cx="8248189" cy="648072"/>
        </p:xfrm>
        <a:graphic>
          <a:graphicData uri="http://schemas.openxmlformats.org/presentationml/2006/ole">
            <mc:AlternateContent xmlns:mc="http://schemas.openxmlformats.org/markup-compatibility/2006">
              <mc:Choice xmlns:v="urn:schemas-microsoft-com:vml" Requires="v">
                <p:oleObj spid="_x0000_s12374" name="Equation" r:id="rId3" imgW="5334000" imgH="419100" progId="Equation.DSMT4">
                  <p:embed/>
                </p:oleObj>
              </mc:Choice>
              <mc:Fallback>
                <p:oleObj name="Equation" r:id="rId3" imgW="5334000" imgH="419100" progId="Equation.DSMT4">
                  <p:embed/>
                  <p:pic>
                    <p:nvPicPr>
                      <p:cNvPr id="4608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1" y="2348880"/>
                        <a:ext cx="8248189"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083" name="Object 3"/>
          <p:cNvGraphicFramePr>
            <a:graphicFrameLocks noChangeAspect="1"/>
          </p:cNvGraphicFramePr>
          <p:nvPr/>
        </p:nvGraphicFramePr>
        <p:xfrm>
          <a:off x="2351584" y="4149080"/>
          <a:ext cx="7007608" cy="504056"/>
        </p:xfrm>
        <a:graphic>
          <a:graphicData uri="http://schemas.openxmlformats.org/presentationml/2006/ole">
            <mc:AlternateContent xmlns:mc="http://schemas.openxmlformats.org/markup-compatibility/2006">
              <mc:Choice xmlns:v="urn:schemas-microsoft-com:vml" Requires="v">
                <p:oleObj spid="_x0000_s12375" name="Equation" r:id="rId5" imgW="5499100" imgH="393700" progId="Equation.DSMT4">
                  <p:embed/>
                </p:oleObj>
              </mc:Choice>
              <mc:Fallback>
                <p:oleObj name="Equation" r:id="rId5" imgW="5499100" imgH="393700" progId="Equation.DSMT4">
                  <p:embed/>
                  <p:pic>
                    <p:nvPicPr>
                      <p:cNvPr id="460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584" y="4149080"/>
                        <a:ext cx="700760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4702</TotalTime>
  <Words>10340</Words>
  <Application>Microsoft Office PowerPoint</Application>
  <PresentationFormat>宽屏</PresentationFormat>
  <Paragraphs>1358</Paragraphs>
  <Slides>106</Slides>
  <Notes>6</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4</vt:i4>
      </vt:variant>
      <vt:variant>
        <vt:lpstr>幻灯片标题</vt:lpstr>
      </vt:variant>
      <vt:variant>
        <vt:i4>106</vt:i4>
      </vt:variant>
    </vt:vector>
  </HeadingPairs>
  <TitlesOfParts>
    <vt:vector size="134" baseType="lpstr">
      <vt:lpstr>Geneva</vt:lpstr>
      <vt:lpstr>Monotype Sorts</vt:lpstr>
      <vt:lpstr>等线</vt:lpstr>
      <vt:lpstr>等线 Light</vt:lpstr>
      <vt:lpstr>黑体</vt:lpstr>
      <vt:lpstr>华文细黑</vt:lpstr>
      <vt:lpstr>楷体_GB2312</vt:lpstr>
      <vt:lpstr>隶书</vt:lpstr>
      <vt:lpstr>宋体</vt:lpstr>
      <vt:lpstr>微软雅黑</vt:lpstr>
      <vt:lpstr>幼圆</vt:lpstr>
      <vt:lpstr>Arial</vt:lpstr>
      <vt:lpstr>Arial Narrow</vt:lpstr>
      <vt:lpstr>Calibri</vt:lpstr>
      <vt:lpstr>Cambria Math</vt:lpstr>
      <vt:lpstr>Comic Sans MS</vt:lpstr>
      <vt:lpstr>Courier New</vt:lpstr>
      <vt:lpstr>Georgia</vt:lpstr>
      <vt:lpstr>Letter Gothic</vt:lpstr>
      <vt:lpstr>Lucida Sans</vt:lpstr>
      <vt:lpstr>Tahoma</vt:lpstr>
      <vt:lpstr>Times New Roman</vt:lpstr>
      <vt:lpstr>Wingdings</vt:lpstr>
      <vt:lpstr>Office 主题​​</vt:lpstr>
      <vt:lpstr>Picture</vt:lpstr>
      <vt:lpstr>Microsoft Word Picture</vt:lpstr>
      <vt:lpstr>Equation</vt:lpstr>
      <vt:lpstr>图片</vt:lpstr>
      <vt:lpstr>Cache Misses</vt:lpstr>
      <vt:lpstr>Cache的替换策略 —— Cache的缺失损失</vt:lpstr>
      <vt:lpstr>Cache的替换策略 —— Cache的缺失处理</vt:lpstr>
      <vt:lpstr>Cache的替换策略 —— Cache的缺失处理</vt:lpstr>
      <vt:lpstr>Cache的替换策略 —— Cache块的替换</vt:lpstr>
      <vt:lpstr>PowerPoint 演示文稿</vt:lpstr>
      <vt:lpstr>Three Replacement Strategies</vt:lpstr>
      <vt:lpstr>CACHE的替换策略</vt:lpstr>
      <vt:lpstr>CACHE的替换策略</vt:lpstr>
      <vt:lpstr>PowerPoint 演示文稿</vt:lpstr>
      <vt:lpstr>CACHE的替换策略</vt:lpstr>
      <vt:lpstr>例</vt:lpstr>
      <vt:lpstr>PowerPoint 演示文稿</vt:lpstr>
      <vt:lpstr>例</vt:lpstr>
      <vt:lpstr>解：(1) 用LRU策略访问后，cache中各块的分配情况如下图所示。 </vt:lpstr>
      <vt:lpstr>(2) 用FIFO策略访问后，cache中各块的分配情况如下图所示。 </vt:lpstr>
      <vt:lpstr>PowerPoint 演示文稿</vt:lpstr>
      <vt:lpstr>Random Replacement</vt:lpstr>
      <vt:lpstr>Replacement Strategy vs. Miss Rate</vt:lpstr>
      <vt:lpstr>PowerPoint 演示文稿</vt:lpstr>
      <vt:lpstr>PowerPoint 演示文稿</vt:lpstr>
      <vt:lpstr>PowerPoint 演示文稿</vt:lpstr>
      <vt:lpstr>Write Through 模式的同时写入 cache和存储器 </vt:lpstr>
      <vt:lpstr>Write-Through</vt:lpstr>
      <vt:lpstr>Write-Back</vt:lpstr>
      <vt:lpstr>Write-Back w/ “Dirty” bits</vt:lpstr>
      <vt:lpstr>Cache Design Summary</vt:lpstr>
      <vt:lpstr>Cache性能</vt:lpstr>
      <vt:lpstr>例  子</vt:lpstr>
      <vt:lpstr>例  子（续）</vt:lpstr>
      <vt:lpstr>平均存储器访问时间（AMAT）</vt:lpstr>
      <vt:lpstr>例  子（续）</vt:lpstr>
      <vt:lpstr>提高Cache性能</vt:lpstr>
      <vt:lpstr>PowerPoint 演示文稿</vt:lpstr>
      <vt:lpstr>PowerPoint 演示文稿</vt:lpstr>
      <vt:lpstr>Cache经验规律</vt:lpstr>
      <vt:lpstr>3Cs缺失率分布</vt:lpstr>
      <vt:lpstr>增加块容量</vt:lpstr>
      <vt:lpstr>增加块容量</vt:lpstr>
      <vt:lpstr>分  析</vt:lpstr>
      <vt:lpstr>AMAT与块容量</vt:lpstr>
      <vt:lpstr>增加Cache容量</vt:lpstr>
      <vt:lpstr>增加相联度</vt:lpstr>
      <vt:lpstr>增加相联度</vt:lpstr>
      <vt:lpstr>AMAT与相联度</vt:lpstr>
      <vt:lpstr>降低缺失代价</vt:lpstr>
      <vt:lpstr>多级Cache</vt:lpstr>
      <vt:lpstr>性能分析</vt:lpstr>
      <vt:lpstr>PowerPoint 演示文稿</vt:lpstr>
      <vt:lpstr>PowerPoint 演示文稿</vt:lpstr>
      <vt:lpstr>PowerPoint 演示文稿</vt:lpstr>
      <vt:lpstr>PowerPoint 演示文稿</vt:lpstr>
      <vt:lpstr>PowerPoint 演示文稿</vt:lpstr>
      <vt:lpstr>设计考虑</vt:lpstr>
      <vt:lpstr>设计考虑</vt:lpstr>
      <vt:lpstr>关键字优先和提前重启动</vt:lpstr>
      <vt:lpstr>局限性</vt:lpstr>
      <vt:lpstr>给出读缺失对写的优先级</vt:lpstr>
      <vt:lpstr>给出读缺失对写的优先级</vt:lpstr>
      <vt:lpstr>合并写缓冲区</vt:lpstr>
      <vt:lpstr>牺牲者Cache</vt:lpstr>
      <vt:lpstr>PowerPoint 演示文稿</vt:lpstr>
      <vt:lpstr>PowerPoint 演示文稿</vt:lpstr>
      <vt:lpstr>伪相联Cache</vt:lpstr>
      <vt:lpstr>伪相联Cache</vt:lpstr>
      <vt:lpstr>路预测</vt:lpstr>
      <vt:lpstr>编译优化</vt:lpstr>
      <vt:lpstr>编译优化</vt:lpstr>
      <vt:lpstr>循环交换</vt:lpstr>
      <vt:lpstr>循环融合</vt:lpstr>
      <vt:lpstr>循环融合</vt:lpstr>
      <vt:lpstr>分  块</vt:lpstr>
      <vt:lpstr>分  块</vt:lpstr>
      <vt:lpstr>分  块</vt:lpstr>
      <vt:lpstr>通过并行性降低缺失代价/缺失率 </vt:lpstr>
      <vt:lpstr>指令和数据硬件预取</vt:lpstr>
      <vt:lpstr>例:指令硬件预取</vt:lpstr>
      <vt:lpstr>编译控制的预取</vt:lpstr>
      <vt:lpstr>降低Cache命中时间 </vt:lpstr>
      <vt:lpstr>三级存储系统</vt:lpstr>
      <vt:lpstr>两个存储系统的 组织方式</vt:lpstr>
      <vt:lpstr>一个存储系统的 组织方式</vt:lpstr>
      <vt:lpstr>全Cache存储系统</vt:lpstr>
      <vt:lpstr>CACHE举例</vt:lpstr>
      <vt:lpstr>例子</vt:lpstr>
      <vt:lpstr>例子</vt:lpstr>
      <vt:lpstr>Memory Technology</vt:lpstr>
      <vt:lpstr>DRAM Technology</vt:lpstr>
      <vt:lpstr>减少存储器传输时间</vt:lpstr>
      <vt:lpstr>Cache缺失损失示例</vt:lpstr>
      <vt:lpstr>Memory Systems that Support Caches</vt:lpstr>
      <vt:lpstr>Review: (DDR) SDRAM Operation</vt:lpstr>
      <vt:lpstr>One Word Wide Bus, One Word Blocks</vt:lpstr>
      <vt:lpstr>One Word Wide Bus, Four Word Blocks</vt:lpstr>
      <vt:lpstr>One Word Wide Bus, Four Word Blocks</vt:lpstr>
      <vt:lpstr>Interleaved Memory, One Word Wide Bus</vt:lpstr>
      <vt:lpstr>DRAM Memory System Summary</vt:lpstr>
      <vt:lpstr>案例</vt:lpstr>
      <vt:lpstr>PowerPoint 演示文稿</vt:lpstr>
      <vt:lpstr>PowerPoint 演示文稿</vt:lpstr>
      <vt:lpstr>最小平均访问时间=性能最好?</vt:lpstr>
      <vt:lpstr>PowerPoint 演示文稿</vt:lpstr>
      <vt:lpstr>PowerPoint 演示文稿</vt:lpstr>
      <vt:lpstr>PowerPoint 演示文稿</vt:lpstr>
      <vt:lpstr>考虑乱序的情况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the Memory Hierarchy</dc:title>
  <dc:creator>xuemei guo</dc:creator>
  <cp:lastModifiedBy>xuemei guo</cp:lastModifiedBy>
  <cp:revision>128</cp:revision>
  <dcterms:created xsi:type="dcterms:W3CDTF">2019-11-19T01:33:06Z</dcterms:created>
  <dcterms:modified xsi:type="dcterms:W3CDTF">2019-12-10T08:30:25Z</dcterms:modified>
</cp:coreProperties>
</file>