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1"/>
  </p:notesMasterIdLst>
  <p:sldIdLst>
    <p:sldId id="410" r:id="rId2"/>
    <p:sldId id="260" r:id="rId3"/>
    <p:sldId id="293" r:id="rId4"/>
    <p:sldId id="294" r:id="rId5"/>
    <p:sldId id="295" r:id="rId6"/>
    <p:sldId id="411" r:id="rId7"/>
    <p:sldId id="554" r:id="rId8"/>
    <p:sldId id="475" r:id="rId9"/>
    <p:sldId id="594" r:id="rId10"/>
    <p:sldId id="595" r:id="rId11"/>
    <p:sldId id="511" r:id="rId12"/>
    <p:sldId id="512" r:id="rId13"/>
    <p:sldId id="380" r:id="rId14"/>
    <p:sldId id="596" r:id="rId15"/>
    <p:sldId id="598" r:id="rId16"/>
    <p:sldId id="477" r:id="rId17"/>
    <p:sldId id="417" r:id="rId18"/>
    <p:sldId id="287" r:id="rId19"/>
    <p:sldId id="555" r:id="rId20"/>
    <p:sldId id="261" r:id="rId21"/>
    <p:sldId id="263" r:id="rId22"/>
    <p:sldId id="264" r:id="rId23"/>
    <p:sldId id="1057" r:id="rId24"/>
    <p:sldId id="605" r:id="rId25"/>
    <p:sldId id="610" r:id="rId26"/>
    <p:sldId id="1059" r:id="rId27"/>
    <p:sldId id="265" r:id="rId28"/>
    <p:sldId id="266" r:id="rId29"/>
    <p:sldId id="480" r:id="rId30"/>
    <p:sldId id="481" r:id="rId31"/>
    <p:sldId id="267" r:id="rId32"/>
    <p:sldId id="268" r:id="rId33"/>
    <p:sldId id="269" r:id="rId34"/>
    <p:sldId id="483" r:id="rId35"/>
    <p:sldId id="408" r:id="rId36"/>
    <p:sldId id="409" r:id="rId37"/>
    <p:sldId id="1060" r:id="rId38"/>
    <p:sldId id="412" r:id="rId39"/>
    <p:sldId id="485" r:id="rId40"/>
    <p:sldId id="488" r:id="rId41"/>
    <p:sldId id="418" r:id="rId42"/>
    <p:sldId id="489" r:id="rId43"/>
    <p:sldId id="553" r:id="rId44"/>
    <p:sldId id="490" r:id="rId45"/>
    <p:sldId id="517" r:id="rId46"/>
    <p:sldId id="491" r:id="rId47"/>
    <p:sldId id="492" r:id="rId48"/>
    <p:sldId id="556" r:id="rId49"/>
    <p:sldId id="613" r:id="rId50"/>
    <p:sldId id="614" r:id="rId51"/>
    <p:sldId id="615" r:id="rId52"/>
    <p:sldId id="616" r:id="rId53"/>
    <p:sldId id="617" r:id="rId54"/>
    <p:sldId id="618" r:id="rId55"/>
    <p:sldId id="620" r:id="rId56"/>
    <p:sldId id="621" r:id="rId57"/>
    <p:sldId id="623" r:id="rId58"/>
    <p:sldId id="624" r:id="rId59"/>
    <p:sldId id="625" r:id="rId60"/>
    <p:sldId id="546" r:id="rId61"/>
    <p:sldId id="500" r:id="rId62"/>
    <p:sldId id="557" r:id="rId63"/>
    <p:sldId id="518" r:id="rId64"/>
    <p:sldId id="519" r:id="rId65"/>
    <p:sldId id="520" r:id="rId66"/>
    <p:sldId id="440" r:id="rId67"/>
    <p:sldId id="441" r:id="rId68"/>
    <p:sldId id="442" r:id="rId69"/>
    <p:sldId id="300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/>
        </p14:section>
        <p14:section name="编写演示文稿" id="{16378913-E5ED-4281-BAF5-F1F938CB0BED}">
          <p14:sldIdLst>
            <p14:sldId id="410"/>
            <p14:sldId id="260"/>
            <p14:sldId id="293"/>
            <p14:sldId id="294"/>
            <p14:sldId id="295"/>
            <p14:sldId id="411"/>
            <p14:sldId id="554"/>
            <p14:sldId id="475"/>
            <p14:sldId id="594"/>
            <p14:sldId id="595"/>
            <p14:sldId id="511"/>
            <p14:sldId id="512"/>
            <p14:sldId id="380"/>
            <p14:sldId id="596"/>
            <p14:sldId id="598"/>
            <p14:sldId id="477"/>
            <p14:sldId id="417"/>
            <p14:sldId id="287"/>
            <p14:sldId id="555"/>
            <p14:sldId id="261"/>
            <p14:sldId id="263"/>
            <p14:sldId id="264"/>
            <p14:sldId id="1057"/>
            <p14:sldId id="605"/>
            <p14:sldId id="610"/>
            <p14:sldId id="1059"/>
            <p14:sldId id="265"/>
            <p14:sldId id="266"/>
            <p14:sldId id="480"/>
            <p14:sldId id="481"/>
            <p14:sldId id="267"/>
            <p14:sldId id="268"/>
            <p14:sldId id="269"/>
            <p14:sldId id="483"/>
            <p14:sldId id="408"/>
            <p14:sldId id="409"/>
            <p14:sldId id="1060"/>
            <p14:sldId id="412"/>
            <p14:sldId id="485"/>
            <p14:sldId id="488"/>
            <p14:sldId id="418"/>
            <p14:sldId id="489"/>
            <p14:sldId id="553"/>
            <p14:sldId id="490"/>
            <p14:sldId id="517"/>
            <p14:sldId id="491"/>
            <p14:sldId id="492"/>
            <p14:sldId id="556"/>
            <p14:sldId id="613"/>
            <p14:sldId id="614"/>
            <p14:sldId id="615"/>
            <p14:sldId id="616"/>
            <p14:sldId id="617"/>
            <p14:sldId id="618"/>
            <p14:sldId id="620"/>
            <p14:sldId id="621"/>
            <p14:sldId id="623"/>
            <p14:sldId id="624"/>
            <p14:sldId id="625"/>
            <p14:sldId id="546"/>
            <p14:sldId id="500"/>
            <p14:sldId id="557"/>
            <p14:sldId id="518"/>
            <p14:sldId id="519"/>
            <p14:sldId id="520"/>
            <p14:sldId id="440"/>
            <p14:sldId id="441"/>
            <p14:sldId id="442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2" autoAdjust="0"/>
    <p:restoredTop sz="98978" autoAdjust="0"/>
  </p:normalViewPr>
  <p:slideViewPr>
    <p:cSldViewPr>
      <p:cViewPr varScale="1">
        <p:scale>
          <a:sx n="85" d="100"/>
          <a:sy n="85" d="100"/>
        </p:scale>
        <p:origin x="10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2019-12-17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51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8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44F6B-9D52-4C4E-85C7-0F2F23B2291D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116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zh-CN" altLang="en-US"/>
              <a:t>低位交叉</a:t>
            </a:r>
            <a:r>
              <a:rPr lang="en-US" altLang="zh-CN"/>
              <a:t>:</a:t>
            </a:r>
          </a:p>
          <a:p>
            <a:pPr marL="228600" indent="-228600"/>
            <a:r>
              <a:rPr lang="en-US" altLang="zh-CN"/>
              <a:t>   (1)3,9,17,2</a:t>
            </a:r>
            <a:r>
              <a:rPr lang="zh-CN" altLang="en-US"/>
              <a:t>中</a:t>
            </a:r>
            <a:r>
              <a:rPr lang="en-US" altLang="zh-CN"/>
              <a:t>9</a:t>
            </a:r>
            <a:r>
              <a:rPr lang="zh-CN" altLang="en-US"/>
              <a:t>与</a:t>
            </a:r>
            <a:r>
              <a:rPr lang="en-US" altLang="zh-CN"/>
              <a:t>17</a:t>
            </a:r>
            <a:r>
              <a:rPr lang="zh-CN" altLang="en-US"/>
              <a:t>体冲突</a:t>
            </a:r>
          </a:p>
          <a:p>
            <a:pPr marL="228600" indent="-228600"/>
            <a:r>
              <a:rPr lang="zh-CN" altLang="en-US"/>
              <a:t>   </a:t>
            </a:r>
            <a:r>
              <a:rPr lang="en-US" altLang="zh-CN"/>
              <a:t>(2) </a:t>
            </a:r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51,37,13,4</a:t>
            </a:r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中</a:t>
            </a:r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37</a:t>
            </a:r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与</a:t>
            </a:r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13</a:t>
            </a:r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体冲突</a:t>
            </a:r>
          </a:p>
          <a:p>
            <a:pPr marL="228600" indent="-228600"/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(3) 8,41,67,10</a:t>
            </a:r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没有体冲突</a:t>
            </a:r>
          </a:p>
          <a:p>
            <a:pPr marL="228600" indent="-228600"/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  高位交叉</a:t>
            </a:r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:</a:t>
            </a:r>
          </a:p>
          <a:p>
            <a:pPr marL="228600" indent="-228600"/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lang="en-US" altLang="zh-CN"/>
              <a:t>(1) 3,9,17,2</a:t>
            </a:r>
            <a:r>
              <a:rPr lang="zh-CN" altLang="en-US"/>
              <a:t>中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与</a:t>
            </a:r>
            <a:r>
              <a:rPr lang="en-US" altLang="zh-CN"/>
              <a:t>2</a:t>
            </a:r>
            <a:r>
              <a:rPr lang="zh-CN" altLang="en-US"/>
              <a:t>体冲突</a:t>
            </a:r>
          </a:p>
          <a:p>
            <a:pPr marL="228600" indent="-228600"/>
            <a:r>
              <a:rPr lang="zh-CN" altLang="en-US"/>
              <a:t>   </a:t>
            </a:r>
            <a:r>
              <a:rPr lang="en-US" altLang="zh-CN"/>
              <a:t>(2)  </a:t>
            </a:r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51,37,13,4</a:t>
            </a:r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中</a:t>
            </a:r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与</a:t>
            </a:r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13</a:t>
            </a:r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体冲突</a:t>
            </a:r>
          </a:p>
          <a:p>
            <a:pPr marL="228600" indent="-228600"/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(3)  8,41,67,10</a:t>
            </a:r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中</a:t>
            </a:r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8</a:t>
            </a:r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与</a:t>
            </a:r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10</a:t>
            </a:r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体冲突</a:t>
            </a:r>
          </a:p>
          <a:p>
            <a:pPr marL="228600" indent="-228600"/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2. (1) </a:t>
            </a:r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命中率</a:t>
            </a:r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=1/16</a:t>
            </a:r>
          </a:p>
          <a:p>
            <a:pPr marL="228600" indent="-228600"/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    (2) </a:t>
            </a:r>
            <a:r>
              <a:rPr lang="zh-CN" altLang="en-US" sz="1400">
                <a:solidFill>
                  <a:schemeClr val="tx2"/>
                </a:solidFill>
                <a:latin typeface="Times New Roman" pitchFamily="18" charset="0"/>
              </a:rPr>
              <a:t>命中率</a:t>
            </a:r>
            <a:r>
              <a:rPr lang="en-US" altLang="zh-CN" sz="1400">
                <a:solidFill>
                  <a:schemeClr val="tx2"/>
                </a:solidFill>
                <a:latin typeface="Times New Roman" pitchFamily="18" charset="0"/>
              </a:rPr>
              <a:t>=7/16</a:t>
            </a:r>
            <a:endParaRPr lang="en-US" altLang="zh-CN"/>
          </a:p>
          <a:p>
            <a:pPr marL="228600" indent="-228600">
              <a:buFontTx/>
              <a:buAutoNum type="arabicPeriod"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6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5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BAA47-301C-490C-AEA9-38D289EC8CCB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>
                <a:solidFill>
                  <a:schemeClr val="accent2"/>
                </a:solidFill>
                <a:latin typeface="Times New Roman" pitchFamily="18" charset="0"/>
              </a:rPr>
              <a:t> 例：在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</a:rPr>
              <a:t>VAX</a:t>
            </a:r>
            <a:r>
              <a:rPr lang="zh-CN" altLang="en-US" sz="1400" dirty="0">
                <a:solidFill>
                  <a:schemeClr val="accent2"/>
                </a:solidFill>
                <a:latin typeface="Times New Roman" pitchFamily="18" charset="0"/>
              </a:rPr>
              <a:t>系统中，每个进程能拥有高达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sz="1400" baseline="30000" dirty="0">
                <a:solidFill>
                  <a:schemeClr val="accent2"/>
                </a:solidFill>
                <a:latin typeface="Times New Roman" pitchFamily="18" charset="0"/>
              </a:rPr>
              <a:t>31</a:t>
            </a:r>
            <a:r>
              <a:rPr lang="zh-CN" altLang="en-US" sz="1400" dirty="0">
                <a:solidFill>
                  <a:schemeClr val="accent2"/>
                </a:solidFill>
                <a:latin typeface="Times New Roman" pitchFamily="18" charset="0"/>
              </a:rPr>
              <a:t>＝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</a:rPr>
              <a:t>2G</a:t>
            </a:r>
            <a:r>
              <a:rPr lang="zh-CN" altLang="en-US" sz="1400" dirty="0">
                <a:solidFill>
                  <a:schemeClr val="accent2"/>
                </a:solidFill>
                <a:latin typeface="Times New Roman" pitchFamily="18" charset="0"/>
              </a:rPr>
              <a:t>字节的虚拟存储器，按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</a:rPr>
              <a:t>512</a:t>
            </a:r>
            <a:r>
              <a:rPr lang="zh-CN" altLang="en-US" sz="1400" dirty="0">
                <a:solidFill>
                  <a:schemeClr val="accent2"/>
                </a:solidFill>
                <a:latin typeface="Times New Roman" pitchFamily="18" charset="0"/>
              </a:rPr>
              <a:t>字节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</a:rPr>
              <a:t>/</a:t>
            </a:r>
            <a:r>
              <a:rPr lang="zh-CN" altLang="en-US" sz="1400" dirty="0">
                <a:solidFill>
                  <a:schemeClr val="accent2"/>
                </a:solidFill>
                <a:latin typeface="Times New Roman" pitchFamily="18" charset="0"/>
              </a:rPr>
              <a:t>页进行分页，则每个进程最多可达</a:t>
            </a:r>
            <a:r>
              <a:rPr lang="en-US" altLang="zh-CN" sz="1400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sz="1400" baseline="30000" dirty="0">
                <a:solidFill>
                  <a:schemeClr val="accent2"/>
                </a:solidFill>
                <a:latin typeface="Times New Roman" pitchFamily="18" charset="0"/>
              </a:rPr>
              <a:t>22</a:t>
            </a:r>
            <a:r>
              <a:rPr lang="zh-CN" altLang="en-US" sz="1400" dirty="0">
                <a:solidFill>
                  <a:schemeClr val="accent2"/>
                </a:solidFill>
                <a:latin typeface="Times New Roman" pitchFamily="18" charset="0"/>
              </a:rPr>
              <a:t>个页表项。显然，这么大的页表全部放在主存中是不适合的。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17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7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D3E89-6976-4773-AF7D-B21F84548DA5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kumimoji="1" lang="en-US" altLang="zh-CN" b="1">
                <a:solidFill>
                  <a:srgbClr val="CC0000"/>
                </a:solidFill>
              </a:rPr>
              <a:t>32B/64KB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A3D7B-F0F9-4396-8F29-903F21141C25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574675"/>
            <a:ext cx="4589462" cy="3441700"/>
          </a:xfrm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</p:spPr>
        <p:txBody>
          <a:bodyPr lIns="84349" tIns="42176" rIns="84349" bIns="42176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2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AC64A-6697-40C4-B582-E5073D9BA7A1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574675"/>
            <a:ext cx="4589462" cy="3441700"/>
          </a:xfrm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</p:spPr>
        <p:txBody>
          <a:bodyPr lIns="84349" tIns="42176" rIns="84349" bIns="42176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7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10231-5CFD-4A0E-91EE-72926F70FC68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itchFamily="18" charset="0"/>
            </a:endParaRPr>
          </a:p>
          <a:p>
            <a:endParaRPr lang="zh-CN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70695AAF-D837-4693-B01E-762A074061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3B5CDAC-E9BA-4D6C-A193-EFBB8E7C1D8A}" type="slidenum">
              <a:rPr lang="zh-CN" altLang="en-US"/>
              <a:pPr algn="r" eaLnBrk="1" hangingPunct="1"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E610F8FD-91E8-4027-A35E-254276BD4A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B6BAB612-3850-4C75-87C5-FC3D6C774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2019-12-17</a:t>
            </a:fld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9" name="Rectangle 11"/>
          <p:cNvSpPr/>
          <p:nvPr userDrawn="1"/>
        </p:nvSpPr>
        <p:spPr>
          <a:xfrm>
            <a:off x="8655660" y="6253281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3E9860-20B3-45AC-8A39-C71A3CA4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FC8E62-3B99-44D4-89CD-1DE1018D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449D7-53DC-434A-A377-B61C28CD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46CE-2131-43E2-86B9-9323ACEA5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7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021513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393825"/>
            <a:ext cx="3924300" cy="4772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393825"/>
            <a:ext cx="3924300" cy="4772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67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021513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393825"/>
            <a:ext cx="3924300" cy="4772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6450" y="1393825"/>
            <a:ext cx="3924300" cy="2309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6450" y="3856038"/>
            <a:ext cx="3924300" cy="2309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726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31775"/>
            <a:ext cx="7021513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393825"/>
            <a:ext cx="8001000" cy="47720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7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47650"/>
            <a:ext cx="8305800" cy="59245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E2CA93D1-8EE3-4421-B7A6-B8E96C40C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4840A9C-3607-4FBD-80C6-8FAB038A25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85F430E9-6E71-4DA9-B062-0309E7A33C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EB83-2538-4A28-A052-460BF3CEAC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19407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7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21512" y="1371040"/>
            <a:ext cx="3453245" cy="271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65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82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206">
              <a:lnSpc>
                <a:spcPts val="1002"/>
              </a:lnSpc>
            </a:pPr>
            <a:r>
              <a:rPr lang="en-US" spc="-110"/>
              <a:t>Comp  </a:t>
            </a:r>
            <a:r>
              <a:rPr lang="en-US" spc="-141"/>
              <a:t>411  </a:t>
            </a:r>
            <a:r>
              <a:rPr lang="en-US" spc="-53"/>
              <a:t>– </a:t>
            </a:r>
            <a:r>
              <a:rPr lang="en-US" spc="-57"/>
              <a:t>Fall</a:t>
            </a:r>
            <a:r>
              <a:rPr lang="en-US" spc="-84"/>
              <a:t> </a:t>
            </a:r>
            <a:r>
              <a:rPr lang="en-US" spc="-40"/>
              <a:t>2015</a:t>
            </a:r>
            <a:endParaRPr lang="en-US" spc="-4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82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206">
              <a:lnSpc>
                <a:spcPts val="1002"/>
              </a:lnSpc>
            </a:pPr>
            <a:r>
              <a:rPr lang="en-US" altLang="zh-CN" spc="-49"/>
              <a:t>11/24/2015</a:t>
            </a:r>
            <a:endParaRPr lang="en-US" altLang="zh-CN" spc="-49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82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206">
              <a:lnSpc>
                <a:spcPts val="1002"/>
              </a:lnSpc>
            </a:pPr>
            <a:r>
              <a:rPr lang="en-US" spc="-40"/>
              <a:t>L23 </a:t>
            </a:r>
            <a:r>
              <a:rPr lang="en-US" spc="-53"/>
              <a:t>– </a:t>
            </a:r>
            <a:r>
              <a:rPr lang="en-US" spc="-79"/>
              <a:t>Virtual </a:t>
            </a:r>
            <a:r>
              <a:rPr lang="en-US" spc="-75"/>
              <a:t>Memory</a:t>
            </a:r>
            <a:r>
              <a:rPr lang="en-US" spc="31"/>
              <a:t> </a:t>
            </a:r>
            <a:fld id="{81D60167-4931-47E6-BA6A-407CBD079E47}" type="slidenum">
              <a:rPr spc="88" smtClean="0"/>
              <a:pPr marL="11206">
                <a:lnSpc>
                  <a:spcPts val="1002"/>
                </a:lnSpc>
              </a:pPr>
              <a:t>‹#›</a:t>
            </a:fld>
            <a:endParaRPr spc="88" dirty="0"/>
          </a:p>
        </p:txBody>
      </p:sp>
    </p:spTree>
    <p:extLst>
      <p:ext uri="{BB962C8B-B14F-4D97-AF65-F5344CB8AC3E}">
        <p14:creationId xmlns:p14="http://schemas.microsoft.com/office/powerpoint/2010/main" val="182268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1989138"/>
            <a:ext cx="39020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989138"/>
            <a:ext cx="3903663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9887960"/>
      </p:ext>
    </p:extLst>
  </p:cSld>
  <p:clrMapOvr>
    <a:masterClrMapping/>
  </p:clrMapOvr>
  <p:transition spd="slow">
    <p:random/>
    <p:sndAc>
      <p:stSnd>
        <p:snd r:embed="rId1" name="projctor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2019-12-17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 txBox="1">
            <a:spLocks/>
          </p:cNvSpPr>
          <p:nvPr/>
        </p:nvSpPr>
        <p:spPr>
          <a:xfrm>
            <a:off x="588580" y="78904"/>
            <a:ext cx="7871852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虚拟存储器（</a:t>
            </a:r>
            <a:r>
              <a:rPr lang="en-US" altLang="zh-CN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Virtual memory</a:t>
            </a:r>
            <a:r>
              <a:rPr lang="zh-CN" altLang="en-US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060443" y="2060848"/>
            <a:ext cx="6482435" cy="102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lvl1pPr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indent="361950" algn="l">
              <a:spcBef>
                <a:spcPct val="50000"/>
              </a:spcBef>
            </a:pPr>
            <a:r>
              <a:rPr lang="zh-CN" altLang="en-US" sz="3000" dirty="0">
                <a:solidFill>
                  <a:srgbClr val="C00000"/>
                </a:solidFill>
                <a:latin typeface="Times New Roman" pitchFamily="18" charset="0"/>
              </a:rPr>
              <a:t>要运行的程序必须先调进内存，然后才能能运行。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060443" y="1481893"/>
            <a:ext cx="5861050" cy="56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92" tIns="49545" rIns="99092" bIns="49545">
            <a:spAutoFit/>
          </a:bodyPr>
          <a:lstStyle>
            <a:lvl1pPr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</a:pPr>
            <a:r>
              <a:rPr kumimoji="1" lang="zh-CN" altLang="en-US" sz="3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冯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·</a:t>
            </a:r>
            <a:r>
              <a:rPr kumimoji="1" lang="zh-CN" altLang="en-US" sz="3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若依曼</a:t>
            </a:r>
            <a:r>
              <a:rPr kumimoji="1" lang="en-US" altLang="zh-CN" sz="3000" dirty="0">
                <a:solidFill>
                  <a:srgbClr val="0000FF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kumimoji="1" lang="en-US" altLang="zh-CN" sz="3000" i="1" dirty="0">
                <a:solidFill>
                  <a:srgbClr val="0000FF"/>
                </a:solidFill>
                <a:latin typeface="Arial" pitchFamily="34" charset="0"/>
                <a:ea typeface="华文行楷" pitchFamily="2" charset="-122"/>
              </a:rPr>
              <a:t>Von ·</a:t>
            </a:r>
            <a:r>
              <a:rPr kumimoji="1" lang="en-US" altLang="zh-CN" sz="3000" i="1" dirty="0" err="1">
                <a:solidFill>
                  <a:srgbClr val="0000FF"/>
                </a:solidFill>
                <a:latin typeface="Arial" pitchFamily="34" charset="0"/>
                <a:ea typeface="华文行楷" pitchFamily="2" charset="-122"/>
              </a:rPr>
              <a:t>Nouma</a:t>
            </a:r>
            <a:r>
              <a:rPr kumimoji="1" lang="en-US" altLang="zh-CN" sz="3000" dirty="0">
                <a:solidFill>
                  <a:srgbClr val="0000FF"/>
                </a:solidFill>
                <a:latin typeface="Arial" pitchFamily="34" charset="0"/>
                <a:ea typeface="华文行楷" pitchFamily="2" charset="-122"/>
              </a:rPr>
              <a:t>)</a:t>
            </a:r>
            <a:endParaRPr kumimoji="1" lang="en-US" altLang="zh-CN" sz="3000" dirty="0">
              <a:latin typeface="宋体" pitchFamily="2" charset="-122"/>
            </a:endParaRPr>
          </a:p>
        </p:txBody>
      </p:sp>
      <p:pic>
        <p:nvPicPr>
          <p:cNvPr id="13" name="Picture 18" descr="116927974784359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5" y="1371669"/>
            <a:ext cx="1251634" cy="167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511366" y="4108187"/>
            <a:ext cx="1296634" cy="93746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/>
              <a:t>CPU</a:t>
            </a:r>
            <a:endParaRPr lang="zh-CN" altLang="en-US" sz="2400" b="1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924198" y="3800833"/>
            <a:ext cx="1368152" cy="15521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 b="1" dirty="0"/>
          </a:p>
        </p:txBody>
      </p:sp>
      <p:sp>
        <p:nvSpPr>
          <p:cNvPr id="2" name="流程图: 磁盘 1"/>
          <p:cNvSpPr/>
          <p:nvPr/>
        </p:nvSpPr>
        <p:spPr>
          <a:xfrm>
            <a:off x="6372200" y="4157946"/>
            <a:ext cx="1728192" cy="837943"/>
          </a:xfrm>
          <a:prstGeom prst="flowChartMagneticDisk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Disk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923928" y="4108187"/>
            <a:ext cx="1368152" cy="6236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/>
              <a:t>program</a:t>
            </a:r>
            <a:endParaRPr lang="zh-CN" altLang="en-US" sz="2000" b="1" dirty="0"/>
          </a:p>
        </p:txBody>
      </p:sp>
      <p:cxnSp>
        <p:nvCxnSpPr>
          <p:cNvPr id="18" name="直接箭头连接符 17"/>
          <p:cNvCxnSpPr>
            <a:stCxn id="2" idx="2"/>
            <a:endCxn id="15" idx="3"/>
          </p:cNvCxnSpPr>
          <p:nvPr/>
        </p:nvCxnSpPr>
        <p:spPr>
          <a:xfrm flipH="1">
            <a:off x="5292350" y="4576918"/>
            <a:ext cx="107985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1"/>
            <a:endCxn id="14" idx="3"/>
          </p:cNvCxnSpPr>
          <p:nvPr/>
        </p:nvCxnSpPr>
        <p:spPr>
          <a:xfrm flipH="1">
            <a:off x="2808000" y="4576918"/>
            <a:ext cx="1116198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5292080" y="4571109"/>
            <a:ext cx="1079849" cy="0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2807731" y="4576918"/>
            <a:ext cx="1116197" cy="0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874991" y="3208197"/>
            <a:ext cx="1466026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lvl1pPr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</a:pP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华文行楷" pitchFamily="2" charset="-122"/>
              </a:rPr>
              <a:t>Memory</a:t>
            </a:r>
            <a:endParaRPr kumimoji="1" lang="en-US" altLang="zh-CN" sz="2400" dirty="0">
              <a:latin typeface="+mn-lt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5451750" y="3566138"/>
            <a:ext cx="92045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lvl1pPr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</a:pPr>
            <a:r>
              <a:rPr kumimoji="1" lang="zh-CN" altLang="en-US" sz="2400" dirty="0">
                <a:latin typeface="+mn-ea"/>
                <a:ea typeface="+mn-ea"/>
              </a:rPr>
              <a:t>调入</a:t>
            </a:r>
            <a:endParaRPr kumimoji="1" lang="en-US" altLang="zh-CN" sz="2400" dirty="0">
              <a:latin typeface="+mn-ea"/>
              <a:ea typeface="+mn-ea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2905604" y="3548942"/>
            <a:ext cx="92045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lvl1pPr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</a:pPr>
            <a:r>
              <a:rPr kumimoji="1" lang="zh-CN" altLang="en-US" sz="2400" dirty="0">
                <a:latin typeface="+mn-ea"/>
                <a:ea typeface="+mn-ea"/>
              </a:rPr>
              <a:t>运行</a:t>
            </a:r>
            <a:endParaRPr kumimoji="1" lang="en-US" altLang="zh-CN" sz="2400" dirty="0">
              <a:latin typeface="+mn-ea"/>
              <a:ea typeface="+mn-ea"/>
            </a:endParaRPr>
          </a:p>
        </p:txBody>
      </p:sp>
      <p:sp>
        <p:nvSpPr>
          <p:cNvPr id="3" name="笑脸 2"/>
          <p:cNvSpPr/>
          <p:nvPr/>
        </p:nvSpPr>
        <p:spPr>
          <a:xfrm>
            <a:off x="6516216" y="0"/>
            <a:ext cx="2448272" cy="221013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id="{8B9FED9F-CE23-469F-A3B4-5A079C6AD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段式虚拟存储器的特点</a:t>
            </a:r>
          </a:p>
        </p:txBody>
      </p:sp>
      <p:sp>
        <p:nvSpPr>
          <p:cNvPr id="452680" name="Rectangle 72">
            <a:extLst>
              <a:ext uri="{FF2B5EF4-FFF2-40B4-BE49-F238E27FC236}">
                <a16:creationId xmlns:a16="http://schemas.microsoft.com/office/drawing/2014/main" id="{FA475B44-992D-4F27-8563-15CD67B1D1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2060575"/>
            <a:ext cx="3757613" cy="4248150"/>
          </a:xfrm>
          <a:solidFill>
            <a:srgbClr val="FFFF99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优点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/>
              <a:t>程序的模块化性能好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/>
              <a:t>便于程序和数据的共享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/>
              <a:t>程序的动态链接和调度比较容易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/>
              <a:t>便于实现信息保护</a:t>
            </a:r>
          </a:p>
        </p:txBody>
      </p:sp>
      <p:sp>
        <p:nvSpPr>
          <p:cNvPr id="452681" name="Rectangle 73">
            <a:extLst>
              <a:ext uri="{FF2B5EF4-FFF2-40B4-BE49-F238E27FC236}">
                <a16:creationId xmlns:a16="http://schemas.microsoft.com/office/drawing/2014/main" id="{294D0F73-C795-4FAD-B3D8-E6CB72F7D2A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03800" y="2060575"/>
            <a:ext cx="3759200" cy="4248150"/>
          </a:xfrm>
          <a:solidFill>
            <a:srgbClr val="CC99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/>
              <a:t>地址变换所花费的时间比较长，做两次加法运算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/>
              <a:t>主存储器的利用率往往比较低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/>
              <a:t>对辅存（磁盘存储器）的管理比较困难</a:t>
            </a:r>
          </a:p>
        </p:txBody>
      </p:sp>
      <p:sp>
        <p:nvSpPr>
          <p:cNvPr id="48134" name="Rectangle 4">
            <a:extLst>
              <a:ext uri="{FF2B5EF4-FFF2-40B4-BE49-F238E27FC236}">
                <a16:creationId xmlns:a16="http://schemas.microsoft.com/office/drawing/2014/main" id="{F9F33765-C6C1-4BEA-AB99-83E974313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2475"/>
            <a:ext cx="914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11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5995987" cy="676275"/>
          </a:xfrm>
        </p:spPr>
        <p:txBody>
          <a:bodyPr/>
          <a:lstStyle/>
          <a:p>
            <a:r>
              <a:rPr lang="zh-CN" altLang="en-US" sz="3600"/>
              <a:t>段式虚拟存储器的地址映像</a:t>
            </a:r>
          </a:p>
        </p:txBody>
      </p:sp>
      <p:pic>
        <p:nvPicPr>
          <p:cNvPr id="1204227" name="Picture 3" descr="段式虚拟存储器的地址映像(俞建新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133475"/>
            <a:ext cx="8351837" cy="50323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204228" name="Rectangle 4"/>
          <p:cNvSpPr>
            <a:spLocks noChangeArrowheads="1"/>
          </p:cNvSpPr>
          <p:nvPr/>
        </p:nvSpPr>
        <p:spPr bwMode="auto">
          <a:xfrm>
            <a:off x="2268538" y="4149725"/>
            <a:ext cx="4608512" cy="19383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 altLang="zh-CN" sz="2800">
                <a:latin typeface="Times New Roman" pitchFamily="18" charset="0"/>
                <a:ea typeface="华文新魏" pitchFamily="2" charset="-122"/>
                <a:cs typeface="Arial" pitchFamily="34" charset="0"/>
              </a:rPr>
              <a:t>Faults (</a:t>
            </a:r>
            <a:r>
              <a:rPr lang="zh-CN" altLang="en-US" sz="2800">
                <a:latin typeface="Times New Roman" pitchFamily="18" charset="0"/>
                <a:ea typeface="华文新魏" pitchFamily="2" charset="-122"/>
                <a:cs typeface="Arial" pitchFamily="34" charset="0"/>
              </a:rPr>
              <a:t>异常情况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cs typeface="Arial" pitchFamily="34" charset="0"/>
              </a:rPr>
              <a:t>)</a:t>
            </a:r>
            <a:r>
              <a:rPr lang="zh-CN" altLang="en-US" sz="2800">
                <a:latin typeface="Times New Roman" pitchFamily="18" charset="0"/>
                <a:ea typeface="华文新魏" pitchFamily="2" charset="-122"/>
                <a:cs typeface="Arial" pitchFamily="34" charset="0"/>
              </a:rPr>
              <a:t>：</a:t>
            </a:r>
          </a:p>
          <a:p>
            <a:pPr eaLnBrk="0" hangingPunct="0"/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缺段（段不存在）：</a:t>
            </a:r>
            <a:r>
              <a:rPr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装入位</a:t>
            </a:r>
            <a:r>
              <a:rPr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= 0</a:t>
            </a:r>
            <a:endParaRPr lang="zh-CN" altLang="en-US" sz="2400">
              <a:latin typeface="Times New Roman" pitchFamily="18" charset="0"/>
              <a:ea typeface="华文新魏" pitchFamily="2" charset="-122"/>
              <a:cs typeface="Arial" pitchFamily="34" charset="0"/>
            </a:endParaRPr>
          </a:p>
          <a:p>
            <a:pPr eaLnBrk="0" hangingPunct="0"/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地址出界：</a:t>
            </a:r>
            <a:r>
              <a:rPr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 偏移量超出最大段长</a:t>
            </a:r>
          </a:p>
          <a:p>
            <a:pPr eaLnBrk="0" hangingPunct="0"/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保护违例：</a:t>
            </a:r>
            <a:r>
              <a:rPr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访问操作不符合访问方式指定类型</a:t>
            </a:r>
            <a:endParaRPr lang="en-US" altLang="zh-CN" sz="2400">
              <a:latin typeface="Times New Roman" pitchFamily="18" charset="0"/>
              <a:ea typeface="华文新魏" pitchFamily="2" charset="-122"/>
              <a:cs typeface="Arial" pitchFamily="34" charset="0"/>
            </a:endParaRPr>
          </a:p>
        </p:txBody>
      </p:sp>
      <p:sp>
        <p:nvSpPr>
          <p:cNvPr id="1204229" name="Text Box 5"/>
          <p:cNvSpPr txBox="1">
            <a:spLocks noChangeArrowheads="1"/>
          </p:cNvSpPr>
          <p:nvPr/>
        </p:nvSpPr>
        <p:spPr bwMode="auto">
          <a:xfrm>
            <a:off x="2124075" y="1479550"/>
            <a:ext cx="4824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物理地址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=</a:t>
            </a:r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段起始地址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+</a:t>
            </a:r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段内偏移量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4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4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4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4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2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3363"/>
            <a:ext cx="7772400" cy="641350"/>
          </a:xfrm>
        </p:spPr>
        <p:txBody>
          <a:bodyPr/>
          <a:lstStyle/>
          <a:p>
            <a:r>
              <a:rPr lang="zh-CN" altLang="en-US" sz="3600"/>
              <a:t>段式虚拟存储器的地址变换图</a:t>
            </a:r>
          </a:p>
        </p:txBody>
      </p:sp>
      <p:pic>
        <p:nvPicPr>
          <p:cNvPr id="1205251" name="Picture 3" descr="段式虚拟存储器的地址变换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125538"/>
            <a:ext cx="8135938" cy="5040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37B370-53CA-4D4E-B14C-166F7AE54234}"/>
              </a:ext>
            </a:extLst>
          </p:cNvPr>
          <p:cNvSpPr/>
          <p:nvPr/>
        </p:nvSpPr>
        <p:spPr>
          <a:xfrm>
            <a:off x="441512" y="1059565"/>
            <a:ext cx="8231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把主存储器、磁盘存储器和虚拟存储器都划分成固定大小的页，主存储器的页称为实页，虚拟存储器中的页称为虚页。</a:t>
            </a:r>
            <a:b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一个</a:t>
            </a:r>
            <a:r>
              <a:rPr kumimoji="1"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主存地址</a:t>
            </a:r>
            <a:r>
              <a:rPr kumimoji="1"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由两部分组成，实页号</a:t>
            </a:r>
            <a:r>
              <a:rPr kumimoji="1"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和页内偏移</a:t>
            </a:r>
            <a:r>
              <a:rPr kumimoji="1"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br>
              <a:rPr kumimoji="1"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一个</a:t>
            </a:r>
            <a:r>
              <a:rPr kumimoji="1"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虚地址</a:t>
            </a:r>
            <a:r>
              <a:rPr kumimoji="1"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Av</a:t>
            </a:r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由三部分组成，用户号</a:t>
            </a:r>
            <a:r>
              <a:rPr kumimoji="1"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、虚页号</a:t>
            </a:r>
            <a:r>
              <a:rPr kumimoji="1"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和页内偏移</a:t>
            </a:r>
            <a:r>
              <a:rPr kumimoji="1"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BB4E96-AF24-43BB-AF7F-C030C4D11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68" y="2504034"/>
            <a:ext cx="25146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/>
          <a:p>
            <a:pPr algn="ctr">
              <a:lnSpc>
                <a:spcPct val="80000"/>
              </a:lnSpc>
            </a:pPr>
            <a:r>
              <a:rPr kumimoji="1" lang="zh-CN" altLang="en-US" sz="2000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用户号</a:t>
            </a:r>
            <a:r>
              <a:rPr kumimoji="1"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U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07FB9C-255A-4FA4-94A1-B78DD3535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68" y="2504034"/>
            <a:ext cx="25146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/>
          <a:p>
            <a:pPr algn="ctr">
              <a:lnSpc>
                <a:spcPct val="80000"/>
              </a:lnSpc>
            </a:pPr>
            <a:r>
              <a:rPr kumimoji="1" lang="zh-CN" altLang="en-US" sz="2000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虚页号</a:t>
            </a:r>
            <a:r>
              <a:rPr kumimoji="1"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BB9EE87-8A1E-40AC-B3A3-2F949810A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368" y="2504034"/>
            <a:ext cx="25146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/>
          <a:p>
            <a:pPr algn="ctr">
              <a:lnSpc>
                <a:spcPct val="80000"/>
              </a:lnSpc>
            </a:pPr>
            <a:r>
              <a:rPr kumimoji="1" lang="zh-CN" altLang="en-US" sz="2000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页内偏移</a:t>
            </a:r>
            <a:r>
              <a:rPr kumimoji="1"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E22F84D-1912-4578-9B45-300C642EF94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69568" y="3113634"/>
            <a:ext cx="510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/>
          <a:p>
            <a:pPr algn="ctr">
              <a:lnSpc>
                <a:spcPct val="80000"/>
              </a:lnSpc>
            </a:pPr>
            <a:r>
              <a:rPr kumimoji="1" lang="zh-CN" altLang="en-US" sz="2000">
                <a:solidFill>
                  <a:srgbClr val="A50021"/>
                </a:solidFill>
                <a:latin typeface="Book Antiqua" panose="02040602050305030304" pitchFamily="18" charset="0"/>
                <a:ea typeface="楷体_GB2312" pitchFamily="49" charset="-122"/>
              </a:rPr>
              <a:t>多用户虚拟地址</a:t>
            </a:r>
            <a:r>
              <a:rPr kumimoji="1" lang="en-US" altLang="zh-CN" sz="2000">
                <a:solidFill>
                  <a:srgbClr val="A50021"/>
                </a:solidFill>
                <a:latin typeface="Book Antiqua" panose="02040602050305030304" pitchFamily="18" charset="0"/>
                <a:ea typeface="楷体_GB2312" pitchFamily="49" charset="-122"/>
              </a:rPr>
              <a:t>Av</a:t>
            </a:r>
            <a:r>
              <a:rPr kumimoji="1" lang="zh-CN" altLang="en-US" sz="2000">
                <a:solidFill>
                  <a:srgbClr val="A50021"/>
                </a:solidFill>
                <a:latin typeface="Book Antiqua" panose="02040602050305030304" pitchFamily="18" charset="0"/>
                <a:ea typeface="楷体_GB2312" pitchFamily="49" charset="-122"/>
              </a:rPr>
              <a:t>的组成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EC0FD7E-3A28-49F0-8773-AE00FCE2A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724" y="4071228"/>
            <a:ext cx="2514600" cy="533400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/>
          <a:p>
            <a:pPr algn="ctr">
              <a:lnSpc>
                <a:spcPct val="80000"/>
              </a:lnSpc>
            </a:pPr>
            <a:r>
              <a:rPr kumimoji="1" lang="zh-CN" altLang="en-US" sz="2000">
                <a:solidFill>
                  <a:srgbClr val="003300"/>
                </a:solidFill>
                <a:latin typeface="Book Antiqua" panose="02040602050305030304" pitchFamily="18" charset="0"/>
                <a:ea typeface="楷体_GB2312" pitchFamily="49" charset="-122"/>
              </a:rPr>
              <a:t>实页号</a:t>
            </a:r>
            <a:r>
              <a:rPr kumimoji="1" lang="en-US" altLang="zh-CN" sz="2000">
                <a:solidFill>
                  <a:srgbClr val="003300"/>
                </a:solidFill>
                <a:latin typeface="Book Antiqua" panose="0204060205030503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D04C513F-2E6E-4CAA-AC69-7E62A3143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324" y="4071228"/>
            <a:ext cx="25146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/>
          <a:p>
            <a:pPr algn="ctr">
              <a:lnSpc>
                <a:spcPct val="80000"/>
              </a:lnSpc>
            </a:pPr>
            <a:r>
              <a:rPr kumimoji="1" lang="zh-CN" altLang="en-US" sz="2000">
                <a:solidFill>
                  <a:srgbClr val="003300"/>
                </a:solidFill>
                <a:latin typeface="Book Antiqua" panose="02040602050305030304" pitchFamily="18" charset="0"/>
                <a:ea typeface="楷体_GB2312" pitchFamily="49" charset="-122"/>
              </a:rPr>
              <a:t>页内偏移</a:t>
            </a:r>
            <a:r>
              <a:rPr kumimoji="1" lang="en-US" altLang="zh-CN" sz="2000">
                <a:solidFill>
                  <a:srgbClr val="003300"/>
                </a:solidFill>
                <a:latin typeface="Book Antiqua" panose="02040602050305030304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A74B9A7-C28C-43A1-8745-2B868FE2A5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61124" y="4680828"/>
            <a:ext cx="365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/>
          <a:p>
            <a:pPr algn="ctr">
              <a:lnSpc>
                <a:spcPct val="80000"/>
              </a:lnSpc>
            </a:pPr>
            <a:r>
              <a:rPr kumimoji="1" lang="zh-CN" altLang="en-US" sz="2000">
                <a:solidFill>
                  <a:srgbClr val="A50021"/>
                </a:solidFill>
                <a:latin typeface="Book Antiqua" panose="02040602050305030304" pitchFamily="18" charset="0"/>
                <a:ea typeface="楷体_GB2312" pitchFamily="49" charset="-122"/>
              </a:rPr>
              <a:t>主存地址</a:t>
            </a:r>
            <a:r>
              <a:rPr kumimoji="1" lang="en-US" altLang="zh-CN" sz="2000">
                <a:solidFill>
                  <a:srgbClr val="A50021"/>
                </a:solidFill>
                <a:latin typeface="Book Antiqua" panose="02040602050305030304" pitchFamily="18" charset="0"/>
                <a:ea typeface="楷体_GB2312" pitchFamily="49" charset="-122"/>
              </a:rPr>
              <a:t>A</a:t>
            </a:r>
            <a:r>
              <a:rPr kumimoji="1" lang="zh-CN" altLang="en-US" sz="2000">
                <a:solidFill>
                  <a:srgbClr val="A50021"/>
                </a:solidFill>
                <a:latin typeface="Book Antiqua" panose="02040602050305030304" pitchFamily="18" charset="0"/>
                <a:ea typeface="楷体_GB2312" pitchFamily="49" charset="-122"/>
              </a:rPr>
              <a:t>的组成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D5662B-8738-4E18-9FE6-AD886BE38943}"/>
              </a:ext>
            </a:extLst>
          </p:cNvPr>
          <p:cNvSpPr/>
          <p:nvPr/>
        </p:nvSpPr>
        <p:spPr>
          <a:xfrm>
            <a:off x="397768" y="4699792"/>
            <a:ext cx="8350696" cy="18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50000"/>
              </a:lnSpc>
              <a:buClr>
                <a:schemeClr val="accent2"/>
              </a:buClr>
              <a:buSzPct val="55000"/>
            </a:pPr>
            <a:r>
              <a:rPr kumimoji="1"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内部地址变换</a:t>
            </a:r>
            <a:r>
              <a:rPr kumimoji="1"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kumimoji="1"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ct val="150000"/>
              </a:lnSpc>
              <a:buClr>
                <a:schemeClr val="accent2"/>
              </a:buClr>
              <a:buSzPct val="55000"/>
            </a:pPr>
            <a:r>
              <a:rPr kumimoji="1"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多用户虚拟地址</a:t>
            </a:r>
            <a:r>
              <a:rPr kumimoji="1"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Av </a:t>
            </a:r>
            <a:r>
              <a:rPr kumimoji="1"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变换成主存实地址</a:t>
            </a:r>
            <a:r>
              <a:rPr kumimoji="1"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  <a:p>
            <a:pPr marL="0" lvl="3">
              <a:lnSpc>
                <a:spcPct val="150000"/>
              </a:lnSpc>
              <a:buClr>
                <a:schemeClr val="accent2"/>
              </a:buClr>
              <a:buSzPct val="55000"/>
            </a:pPr>
            <a:r>
              <a:rPr kumimoji="1"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多用户虚拟地址中的页内偏移</a:t>
            </a:r>
            <a:r>
              <a:rPr kumimoji="1"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直接作为主存实地址中的页内偏移</a:t>
            </a:r>
            <a:r>
              <a:rPr kumimoji="1"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br>
              <a:rPr kumimoji="1"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主存实页号</a:t>
            </a:r>
            <a:r>
              <a:rPr kumimoji="1"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与它的页内偏移</a:t>
            </a:r>
            <a:r>
              <a:rPr kumimoji="1"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直接拼接起来就得到主存实地址</a:t>
            </a:r>
            <a:r>
              <a:rPr kumimoji="1"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5A269F4-F86E-44E1-8DE8-BF5AB06D3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页式虚拟存储器的地址映象</a:t>
            </a:r>
          </a:p>
        </p:txBody>
      </p:sp>
    </p:spTree>
    <p:extLst>
      <p:ext uri="{BB962C8B-B14F-4D97-AF65-F5344CB8AC3E}">
        <p14:creationId xmlns:p14="http://schemas.microsoft.com/office/powerpoint/2010/main" val="2677411324"/>
      </p:ext>
    </p:extLst>
  </p:cSld>
  <p:clrMapOvr>
    <a:masterClrMapping/>
  </p:clrMapOvr>
  <p:transition advTm="31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3667CD0E-BDAF-46A9-B9A2-3EC9BB11D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页式虚拟存储器的地址映象</a:t>
            </a:r>
          </a:p>
        </p:txBody>
      </p:sp>
      <p:sp>
        <p:nvSpPr>
          <p:cNvPr id="49156" name="Text Box 62">
            <a:extLst>
              <a:ext uri="{FF2B5EF4-FFF2-40B4-BE49-F238E27FC236}">
                <a16:creationId xmlns:a16="http://schemas.microsoft.com/office/drawing/2014/main" id="{10B9784B-86A8-44D8-95F2-A81829F88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b="0">
                <a:latin typeface="幼圆" panose="02010509060101010101" pitchFamily="49" charset="-122"/>
                <a:ea typeface="幼圆" panose="02010509060101010101" pitchFamily="49" charset="-122"/>
              </a:rPr>
              <a:t>3 之 1</a:t>
            </a:r>
          </a:p>
        </p:txBody>
      </p:sp>
      <p:sp>
        <p:nvSpPr>
          <p:cNvPr id="49157" name="Rectangle 64">
            <a:extLst>
              <a:ext uri="{FF2B5EF4-FFF2-40B4-BE49-F238E27FC236}">
                <a16:creationId xmlns:a16="http://schemas.microsoft.com/office/drawing/2014/main" id="{1161063D-565D-4C9E-8FDA-524FF7F00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2817813"/>
            <a:ext cx="1274762" cy="725487"/>
          </a:xfrm>
          <a:prstGeom prst="rect">
            <a:avLst/>
          </a:prstGeom>
          <a:solidFill>
            <a:srgbClr val="99FF66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solidFill>
                  <a:schemeClr val="tx2"/>
                </a:solidFill>
              </a:rPr>
              <a:t>0页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49158" name="Rectangle 65">
            <a:extLst>
              <a:ext uri="{FF2B5EF4-FFF2-40B4-BE49-F238E27FC236}">
                <a16:creationId xmlns:a16="http://schemas.microsoft.com/office/drawing/2014/main" id="{32E71A99-3322-4A9C-BFA3-745F5ED5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2695575"/>
            <a:ext cx="1274763" cy="4841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59" name="Line 66">
            <a:extLst>
              <a:ext uri="{FF2B5EF4-FFF2-40B4-BE49-F238E27FC236}">
                <a16:creationId xmlns:a16="http://schemas.microsoft.com/office/drawing/2014/main" id="{E9CFCD62-97E7-4953-ADE3-1CE04A134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7350" y="3179763"/>
            <a:ext cx="6365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Rectangle 67">
            <a:extLst>
              <a:ext uri="{FF2B5EF4-FFF2-40B4-BE49-F238E27FC236}">
                <a16:creationId xmlns:a16="http://schemas.microsoft.com/office/drawing/2014/main" id="{083B9309-8571-4E80-A8BD-572341122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3543300"/>
            <a:ext cx="1274762" cy="7270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solidFill>
                  <a:schemeClr val="tx2"/>
                </a:solidFill>
              </a:rPr>
              <a:t>1页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49161" name="Rectangle 68">
            <a:extLst>
              <a:ext uri="{FF2B5EF4-FFF2-40B4-BE49-F238E27FC236}">
                <a16:creationId xmlns:a16="http://schemas.microsoft.com/office/drawing/2014/main" id="{BEF6B979-F173-43DC-BB9B-83EC87890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4270375"/>
            <a:ext cx="1274762" cy="7254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solidFill>
                  <a:schemeClr val="tx2"/>
                </a:solidFill>
              </a:rPr>
              <a:t>2页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49162" name="Rectangle 69">
            <a:extLst>
              <a:ext uri="{FF2B5EF4-FFF2-40B4-BE49-F238E27FC236}">
                <a16:creationId xmlns:a16="http://schemas.microsoft.com/office/drawing/2014/main" id="{902F3604-4FE7-4CF4-83EC-1CBF3E076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4995863"/>
            <a:ext cx="1274762" cy="727075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solidFill>
                  <a:schemeClr val="tx2"/>
                </a:solidFill>
              </a:rPr>
              <a:t>3页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49163" name="Rectangle 70">
            <a:extLst>
              <a:ext uri="{FF2B5EF4-FFF2-40B4-BE49-F238E27FC236}">
                <a16:creationId xmlns:a16="http://schemas.microsoft.com/office/drawing/2014/main" id="{93434B7F-D90F-4778-AF9D-535A1737A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535238"/>
            <a:ext cx="849312" cy="4238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页号</a:t>
            </a:r>
          </a:p>
        </p:txBody>
      </p:sp>
      <p:sp>
        <p:nvSpPr>
          <p:cNvPr id="49164" name="Rectangle 71">
            <a:extLst>
              <a:ext uri="{FF2B5EF4-FFF2-40B4-BE49-F238E27FC236}">
                <a16:creationId xmlns:a16="http://schemas.microsoft.com/office/drawing/2014/main" id="{961836E4-EA22-4205-9CCD-3535CA6F0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2535238"/>
            <a:ext cx="1698625" cy="4238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主存页号</a:t>
            </a:r>
          </a:p>
        </p:txBody>
      </p:sp>
      <p:sp>
        <p:nvSpPr>
          <p:cNvPr id="49165" name="Rectangle 72">
            <a:extLst>
              <a:ext uri="{FF2B5EF4-FFF2-40B4-BE49-F238E27FC236}">
                <a16:creationId xmlns:a16="http://schemas.microsoft.com/office/drawing/2014/main" id="{FEAA81B0-5964-4B6A-8795-25D8240A8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959100"/>
            <a:ext cx="849312" cy="422275"/>
          </a:xfrm>
          <a:prstGeom prst="rect">
            <a:avLst/>
          </a:prstGeom>
          <a:solidFill>
            <a:srgbClr val="99FF66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9166" name="Rectangle 73">
            <a:extLst>
              <a:ext uri="{FF2B5EF4-FFF2-40B4-BE49-F238E27FC236}">
                <a16:creationId xmlns:a16="http://schemas.microsoft.com/office/drawing/2014/main" id="{D735906D-91C9-4A22-B657-6AD17926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2959100"/>
            <a:ext cx="1698625" cy="422275"/>
          </a:xfrm>
          <a:prstGeom prst="rect">
            <a:avLst/>
          </a:prstGeom>
          <a:solidFill>
            <a:srgbClr val="99FF66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67" name="Rectangle 74">
            <a:extLst>
              <a:ext uri="{FF2B5EF4-FFF2-40B4-BE49-F238E27FC236}">
                <a16:creationId xmlns:a16="http://schemas.microsoft.com/office/drawing/2014/main" id="{436C1575-3772-4417-999E-C4A60360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381375"/>
            <a:ext cx="849312" cy="4238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9168" name="Rectangle 75">
            <a:extLst>
              <a:ext uri="{FF2B5EF4-FFF2-40B4-BE49-F238E27FC236}">
                <a16:creationId xmlns:a16="http://schemas.microsoft.com/office/drawing/2014/main" id="{7D98EFB4-4C92-4FB5-9E0E-C7ABCD0DE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3381375"/>
            <a:ext cx="1698625" cy="4238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69" name="Rectangle 76">
            <a:extLst>
              <a:ext uri="{FF2B5EF4-FFF2-40B4-BE49-F238E27FC236}">
                <a16:creationId xmlns:a16="http://schemas.microsoft.com/office/drawing/2014/main" id="{DD90005D-3A5B-4A09-8E6E-0BB5D5213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805238"/>
            <a:ext cx="849312" cy="4238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9170" name="Rectangle 77">
            <a:extLst>
              <a:ext uri="{FF2B5EF4-FFF2-40B4-BE49-F238E27FC236}">
                <a16:creationId xmlns:a16="http://schemas.microsoft.com/office/drawing/2014/main" id="{103B2B20-D993-415A-9DFF-18449F898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3805238"/>
            <a:ext cx="1698625" cy="4238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71" name="Rectangle 78">
            <a:extLst>
              <a:ext uri="{FF2B5EF4-FFF2-40B4-BE49-F238E27FC236}">
                <a16:creationId xmlns:a16="http://schemas.microsoft.com/office/drawing/2014/main" id="{F35F907E-3E95-4D62-AE0B-3A2DA3FB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229100"/>
            <a:ext cx="849312" cy="423863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9172" name="Rectangle 79">
            <a:extLst>
              <a:ext uri="{FF2B5EF4-FFF2-40B4-BE49-F238E27FC236}">
                <a16:creationId xmlns:a16="http://schemas.microsoft.com/office/drawing/2014/main" id="{51EC3481-83BF-4F22-BDE3-4B1C6D9E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4229100"/>
            <a:ext cx="1698625" cy="423863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73" name="Rectangle 80">
            <a:extLst>
              <a:ext uri="{FF2B5EF4-FFF2-40B4-BE49-F238E27FC236}">
                <a16:creationId xmlns:a16="http://schemas.microsoft.com/office/drawing/2014/main" id="{E5CABBC8-FEED-4B45-802B-B04A9D02F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3179763"/>
            <a:ext cx="1274763" cy="3635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74" name="Rectangle 81">
            <a:extLst>
              <a:ext uri="{FF2B5EF4-FFF2-40B4-BE49-F238E27FC236}">
                <a16:creationId xmlns:a16="http://schemas.microsoft.com/office/drawing/2014/main" id="{59B2C08C-990D-46E3-B60D-C58AC69F0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3543300"/>
            <a:ext cx="1274763" cy="363538"/>
          </a:xfrm>
          <a:prstGeom prst="rect">
            <a:avLst/>
          </a:prstGeom>
          <a:solidFill>
            <a:srgbClr val="99FF66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75" name="Rectangle 82">
            <a:extLst>
              <a:ext uri="{FF2B5EF4-FFF2-40B4-BE49-F238E27FC236}">
                <a16:creationId xmlns:a16="http://schemas.microsoft.com/office/drawing/2014/main" id="{F2ACFA15-DC50-4B76-BAD3-FAD99884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3906838"/>
            <a:ext cx="1274763" cy="4238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76" name="Rectangle 83">
            <a:extLst>
              <a:ext uri="{FF2B5EF4-FFF2-40B4-BE49-F238E27FC236}">
                <a16:creationId xmlns:a16="http://schemas.microsoft.com/office/drawing/2014/main" id="{C4CF84CB-B923-44C1-BDBD-AB5F0DFC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4330700"/>
            <a:ext cx="1274763" cy="363538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77" name="Rectangle 84">
            <a:extLst>
              <a:ext uri="{FF2B5EF4-FFF2-40B4-BE49-F238E27FC236}">
                <a16:creationId xmlns:a16="http://schemas.microsoft.com/office/drawing/2014/main" id="{A3F86D2E-01A8-4142-8FB9-402A8A62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4694238"/>
            <a:ext cx="1274763" cy="4222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78" name="Rectangle 85">
            <a:extLst>
              <a:ext uri="{FF2B5EF4-FFF2-40B4-BE49-F238E27FC236}">
                <a16:creationId xmlns:a16="http://schemas.microsoft.com/office/drawing/2014/main" id="{D640898F-4418-49C1-8B43-7262BF459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5116513"/>
            <a:ext cx="1274763" cy="36353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79" name="Rectangle 86">
            <a:extLst>
              <a:ext uri="{FF2B5EF4-FFF2-40B4-BE49-F238E27FC236}">
                <a16:creationId xmlns:a16="http://schemas.microsoft.com/office/drawing/2014/main" id="{93A5B30F-7203-49D7-9BA0-BCE93DC5E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5480050"/>
            <a:ext cx="1274763" cy="4238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80" name="Line 87">
            <a:extLst>
              <a:ext uri="{FF2B5EF4-FFF2-40B4-BE49-F238E27FC236}">
                <a16:creationId xmlns:a16="http://schemas.microsoft.com/office/drawing/2014/main" id="{958575AE-B1EE-4675-8469-1E03008236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7350" y="3543300"/>
            <a:ext cx="636588" cy="3635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1" name="Line 88">
            <a:extLst>
              <a:ext uri="{FF2B5EF4-FFF2-40B4-BE49-F238E27FC236}">
                <a16:creationId xmlns:a16="http://schemas.microsoft.com/office/drawing/2014/main" id="{F35573D3-57E8-4A17-8AA0-52FE88D402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7350" y="3967163"/>
            <a:ext cx="636588" cy="6651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2" name="Line 89">
            <a:extLst>
              <a:ext uri="{FF2B5EF4-FFF2-40B4-BE49-F238E27FC236}">
                <a16:creationId xmlns:a16="http://schemas.microsoft.com/office/drawing/2014/main" id="{0BDB4561-4F5F-4C76-A257-3230786F0F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7350" y="4391025"/>
            <a:ext cx="636588" cy="9683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3" name="Line 90">
            <a:extLst>
              <a:ext uri="{FF2B5EF4-FFF2-40B4-BE49-F238E27FC236}">
                <a16:creationId xmlns:a16="http://schemas.microsoft.com/office/drawing/2014/main" id="{0BE3B06E-59AD-4E2B-98DA-208FF3FA0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3179763"/>
            <a:ext cx="638175" cy="3635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4" name="Line 91">
            <a:extLst>
              <a:ext uri="{FF2B5EF4-FFF2-40B4-BE49-F238E27FC236}">
                <a16:creationId xmlns:a16="http://schemas.microsoft.com/office/drawing/2014/main" id="{077E52F6-808A-4B8B-B4C5-617BEB7C8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3543300"/>
            <a:ext cx="638175" cy="16351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5" name="Line 92">
            <a:extLst>
              <a:ext uri="{FF2B5EF4-FFF2-40B4-BE49-F238E27FC236}">
                <a16:creationId xmlns:a16="http://schemas.microsoft.com/office/drawing/2014/main" id="{BA8B27A9-871F-41D0-B236-336C0C76A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75" y="3179763"/>
            <a:ext cx="638175" cy="8477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6" name="Line 93">
            <a:extLst>
              <a:ext uri="{FF2B5EF4-FFF2-40B4-BE49-F238E27FC236}">
                <a16:creationId xmlns:a16="http://schemas.microsoft.com/office/drawing/2014/main" id="{BB786A5A-CCED-41AE-B56F-9034B75311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75" y="4330700"/>
            <a:ext cx="638175" cy="1206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7" name="Rectangle 94">
            <a:extLst>
              <a:ext uri="{FF2B5EF4-FFF2-40B4-BE49-F238E27FC236}">
                <a16:creationId xmlns:a16="http://schemas.microsoft.com/office/drawing/2014/main" id="{AE9D3BB9-7C37-4BB2-985A-7932B50B80C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39863" y="5794375"/>
            <a:ext cx="16986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用户程序</a:t>
            </a: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88" name="Rectangle 95">
            <a:extLst>
              <a:ext uri="{FF2B5EF4-FFF2-40B4-BE49-F238E27FC236}">
                <a16:creationId xmlns:a16="http://schemas.microsoft.com/office/drawing/2014/main" id="{2AC118C5-28F6-4A68-97C1-97DAFA99F5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08763" y="5964238"/>
            <a:ext cx="155733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主存储器</a:t>
            </a: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89" name="Rectangle 96">
            <a:extLst>
              <a:ext uri="{FF2B5EF4-FFF2-40B4-BE49-F238E27FC236}">
                <a16:creationId xmlns:a16="http://schemas.microsoft.com/office/drawing/2014/main" id="{60A15728-E591-45B0-9E6A-6E84ED3B102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54463" y="4651375"/>
            <a:ext cx="16986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页表</a:t>
            </a: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90" name="Rectangle 97">
            <a:extLst>
              <a:ext uri="{FF2B5EF4-FFF2-40B4-BE49-F238E27FC236}">
                <a16:creationId xmlns:a16="http://schemas.microsoft.com/office/drawing/2014/main" id="{F8223716-FB56-4387-BE18-F1B4C653802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39863" y="2271713"/>
            <a:ext cx="169862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虚页号</a:t>
            </a: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91" name="Rectangle 98">
            <a:extLst>
              <a:ext uri="{FF2B5EF4-FFF2-40B4-BE49-F238E27FC236}">
                <a16:creationId xmlns:a16="http://schemas.microsoft.com/office/drawing/2014/main" id="{B91070FF-C412-4540-869B-7951E3294CD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08763" y="2111375"/>
            <a:ext cx="16986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实页号</a:t>
            </a: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9192" name="Rectangle 99">
            <a:extLst>
              <a:ext uri="{FF2B5EF4-FFF2-40B4-BE49-F238E27FC236}">
                <a16:creationId xmlns:a16="http://schemas.microsoft.com/office/drawing/2014/main" id="{9779D566-B532-466E-BB89-D25A4CE83F2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3938" y="2060575"/>
            <a:ext cx="2547937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虚实页号对照表</a:t>
            </a: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454756" name="Rectangle 100">
            <a:extLst>
              <a:ext uri="{FF2B5EF4-FFF2-40B4-BE49-F238E27FC236}">
                <a16:creationId xmlns:a16="http://schemas.microsoft.com/office/drawing/2014/main" id="{FDDAEFA0-EF0B-4455-A29A-96872A50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2822575"/>
            <a:ext cx="4254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…</a:t>
            </a:r>
          </a:p>
        </p:txBody>
      </p:sp>
      <p:sp>
        <p:nvSpPr>
          <p:cNvPr id="454757" name="Rectangle 101">
            <a:extLst>
              <a:ext uri="{FF2B5EF4-FFF2-40B4-BE49-F238E27FC236}">
                <a16:creationId xmlns:a16="http://schemas.microsoft.com/office/drawing/2014/main" id="{256DF312-89C4-4736-AF03-EEC98385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3965575"/>
            <a:ext cx="4254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…</a:t>
            </a:r>
          </a:p>
        </p:txBody>
      </p:sp>
      <p:sp>
        <p:nvSpPr>
          <p:cNvPr id="454758" name="Rectangle 102">
            <a:extLst>
              <a:ext uri="{FF2B5EF4-FFF2-40B4-BE49-F238E27FC236}">
                <a16:creationId xmlns:a16="http://schemas.microsoft.com/office/drawing/2014/main" id="{E2338B28-6AF8-43A2-91BB-22ED740AB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4727575"/>
            <a:ext cx="4254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…</a:t>
            </a:r>
          </a:p>
        </p:txBody>
      </p:sp>
      <p:sp>
        <p:nvSpPr>
          <p:cNvPr id="454759" name="Rectangle 103">
            <a:extLst>
              <a:ext uri="{FF2B5EF4-FFF2-40B4-BE49-F238E27FC236}">
                <a16:creationId xmlns:a16="http://schemas.microsoft.com/office/drawing/2014/main" id="{B4491619-CFDB-4D41-B5CD-A128C837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5565775"/>
            <a:ext cx="4254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…</a:t>
            </a:r>
          </a:p>
        </p:txBody>
      </p:sp>
      <p:sp>
        <p:nvSpPr>
          <p:cNvPr id="49197" name="AutoShape 104">
            <a:extLst>
              <a:ext uri="{FF2B5EF4-FFF2-40B4-BE49-F238E27FC236}">
                <a16:creationId xmlns:a16="http://schemas.microsoft.com/office/drawing/2014/main" id="{18B3C86A-9D28-4980-AB36-CC258DA88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5260975"/>
            <a:ext cx="2895600" cy="609600"/>
          </a:xfrm>
          <a:prstGeom prst="cloudCallout">
            <a:avLst>
              <a:gd name="adj1" fmla="val -63431"/>
              <a:gd name="adj2" fmla="val -139065"/>
            </a:avLst>
          </a:prstGeom>
          <a:solidFill>
            <a:srgbClr val="99FF66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页大小固定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CECBFA5B-5472-4FA5-B218-730C28DC2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页式虚拟存储器的特点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D2B882DB-6DBE-4061-9736-224E7C6492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989138"/>
            <a:ext cx="4430712" cy="4176712"/>
          </a:xfrm>
          <a:solidFill>
            <a:srgbClr val="FFFF99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优点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/>
              <a:t>主存储器的利用率比较高；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/>
              <a:t>页表相对比较简单；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/>
              <a:t>地址变换的速度比较快；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/>
              <a:t>对磁盘的管理比较容易。</a:t>
            </a:r>
          </a:p>
        </p:txBody>
      </p:sp>
      <p:sp>
        <p:nvSpPr>
          <p:cNvPr id="456708" name="Rectangle 4">
            <a:extLst>
              <a:ext uri="{FF2B5EF4-FFF2-40B4-BE49-F238E27FC236}">
                <a16:creationId xmlns:a16="http://schemas.microsoft.com/office/drawing/2014/main" id="{DA40FB30-3BDB-4692-AAC7-FD83F8ECC85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989138"/>
            <a:ext cx="3281363" cy="4176712"/>
          </a:xfrm>
          <a:solidFill>
            <a:srgbClr val="CC99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/>
              <a:t>程序的模块化性能不好；</a:t>
            </a:r>
            <a:endParaRPr lang="en-US" altLang="zh-CN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/>
              <a:t>页表很长，需要占用很大的存储空间。</a:t>
            </a:r>
          </a:p>
        </p:txBody>
      </p:sp>
    </p:spTree>
  </p:cSld>
  <p:clrMapOvr>
    <a:masterClrMapping/>
  </p:clrMapOvr>
  <p:transition spd="slow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3249612" cy="64135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页表结构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9350"/>
            <a:ext cx="3889375" cy="53752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+mn-ea"/>
              </a:rPr>
              <a:t>每个进程有一个页表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+mn-ea"/>
              </a:rPr>
              <a:t>典型页表中有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装入位、修改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(Dirt)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位、替换控制位、访问权限位、禁止缓存位、实页号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+mn-ea"/>
              </a:rPr>
              <a:t>页表项数由进程大小决定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+mn-ea"/>
              </a:rPr>
              <a:t>页表在主存中的首址记录在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页表基址寄存器中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+mn-ea"/>
              </a:rPr>
              <a:t>须解决页表占空间过大的问题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(1)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页表可能很大，为让一个进程具有很大的虚拟编程空间，系统必须允许页表的项数足够多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(2)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系统中有许多进程，每个进程有一个页表</a:t>
            </a:r>
          </a:p>
        </p:txBody>
      </p:sp>
      <p:pic>
        <p:nvPicPr>
          <p:cNvPr id="1189892" name="Picture 4" descr="用户程序A的页表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1125538"/>
            <a:ext cx="4859337" cy="3095625"/>
          </a:xfrm>
          <a:prstGeom prst="rect">
            <a:avLst/>
          </a:prstGeom>
          <a:noFill/>
        </p:spPr>
      </p:pic>
      <p:sp>
        <p:nvSpPr>
          <p:cNvPr id="1189893" name="Rectangle 5"/>
          <p:cNvSpPr>
            <a:spLocks noChangeArrowheads="1"/>
          </p:cNvSpPr>
          <p:nvPr/>
        </p:nvSpPr>
        <p:spPr bwMode="auto">
          <a:xfrm>
            <a:off x="4283075" y="4292600"/>
            <a:ext cx="47529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解决页表过大的方法</a:t>
            </a:r>
          </a:p>
          <a:p>
            <a:pPr lvl="1">
              <a:lnSpc>
                <a:spcPct val="95000"/>
              </a:lnSpc>
              <a:buSzPct val="80000"/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 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一级页表：动态扩充，限制大小</a:t>
            </a:r>
          </a:p>
          <a:p>
            <a:pPr lvl="1">
              <a:lnSpc>
                <a:spcPct val="95000"/>
              </a:lnSpc>
              <a:buClr>
                <a:schemeClr val="tx2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二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级或多级页表：一级为段、二级为页</a:t>
            </a:r>
          </a:p>
          <a:p>
            <a:pPr lvl="1">
              <a:lnSpc>
                <a:spcPct val="95000"/>
              </a:lnSpc>
              <a:buClr>
                <a:schemeClr val="tx2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 将页表分页，当前使用的页的页表项所在页表在内存，其他在外存，页表也要调进调出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8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8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588580" y="78904"/>
            <a:ext cx="6946584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页的存储和查找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940297" y="1592796"/>
            <a:ext cx="6448127" cy="706548"/>
            <a:chOff x="1115616" y="1603386"/>
            <a:chExt cx="6448127" cy="706548"/>
          </a:xfrm>
        </p:grpSpPr>
        <p:sp>
          <p:nvSpPr>
            <p:cNvPr id="31" name="矩形 30"/>
            <p:cNvSpPr/>
            <p:nvPr/>
          </p:nvSpPr>
          <p:spPr>
            <a:xfrm>
              <a:off x="5508105" y="1942246"/>
              <a:ext cx="2055638" cy="367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页内偏移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115616" y="1942246"/>
              <a:ext cx="4392489" cy="367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虚拟页号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5508105" y="1616917"/>
              <a:ext cx="2055638" cy="338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11                            0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36177" y="1603386"/>
              <a:ext cx="4371928" cy="338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31                                                                 12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3974256" y="1484784"/>
            <a:ext cx="203317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虚拟地址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91453" y="2780928"/>
            <a:ext cx="5056811" cy="2223780"/>
            <a:chOff x="1059859" y="3335812"/>
            <a:chExt cx="5056811" cy="2223780"/>
          </a:xfrm>
        </p:grpSpPr>
        <p:grpSp>
          <p:nvGrpSpPr>
            <p:cNvPr id="4" name="组合 3"/>
            <p:cNvGrpSpPr/>
            <p:nvPr/>
          </p:nvGrpSpPr>
          <p:grpSpPr>
            <a:xfrm>
              <a:off x="1059859" y="3335812"/>
              <a:ext cx="5056811" cy="367688"/>
              <a:chOff x="1459405" y="3335812"/>
              <a:chExt cx="5056811" cy="36768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337780" y="3335812"/>
                <a:ext cx="4178436" cy="3676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459405" y="3335812"/>
                <a:ext cx="880347" cy="3676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059859" y="3709384"/>
              <a:ext cx="5056811" cy="367688"/>
              <a:chOff x="1459405" y="3335812"/>
              <a:chExt cx="5056811" cy="367688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337780" y="3335812"/>
                <a:ext cx="4178436" cy="3676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459405" y="3335812"/>
                <a:ext cx="880347" cy="3676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059859" y="4077072"/>
              <a:ext cx="5056811" cy="367688"/>
              <a:chOff x="1459405" y="3335812"/>
              <a:chExt cx="5056811" cy="367688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337780" y="3335812"/>
                <a:ext cx="4178436" cy="3676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459405" y="3335812"/>
                <a:ext cx="880347" cy="3676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1059859" y="4450644"/>
              <a:ext cx="5056811" cy="367688"/>
              <a:chOff x="1459405" y="3335812"/>
              <a:chExt cx="5056811" cy="36768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2337780" y="3335812"/>
                <a:ext cx="4178436" cy="3676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459405" y="3335812"/>
                <a:ext cx="880347" cy="3676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1059859" y="4818332"/>
              <a:ext cx="5056811" cy="367688"/>
              <a:chOff x="1459405" y="3335812"/>
              <a:chExt cx="5056811" cy="367688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337780" y="3335812"/>
                <a:ext cx="4178436" cy="3676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459405" y="3335812"/>
                <a:ext cx="880347" cy="3676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1059859" y="5191904"/>
              <a:ext cx="5056811" cy="367688"/>
              <a:chOff x="1459405" y="3335812"/>
              <a:chExt cx="5056811" cy="367688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337780" y="3335812"/>
                <a:ext cx="4178436" cy="3676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459405" y="3335812"/>
                <a:ext cx="880347" cy="3676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矩形 60"/>
          <p:cNvSpPr/>
          <p:nvPr/>
        </p:nvSpPr>
        <p:spPr>
          <a:xfrm>
            <a:off x="1331640" y="1084034"/>
            <a:ext cx="6448127" cy="36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页表寄存器</a:t>
            </a:r>
          </a:p>
        </p:txBody>
      </p:sp>
      <p:cxnSp>
        <p:nvCxnSpPr>
          <p:cNvPr id="62" name="直接箭头连接符 61"/>
          <p:cNvCxnSpPr>
            <a:stCxn id="61" idx="1"/>
            <a:endCxn id="41" idx="1"/>
          </p:cNvCxnSpPr>
          <p:nvPr/>
        </p:nvCxnSpPr>
        <p:spPr>
          <a:xfrm rot="10800000" flipH="1" flipV="1">
            <a:off x="1331639" y="1267878"/>
            <a:ext cx="559813" cy="1696894"/>
          </a:xfrm>
          <a:prstGeom prst="bentConnector3">
            <a:avLst>
              <a:gd name="adj1" fmla="val -4083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 flipH="1">
            <a:off x="4136541" y="2299344"/>
            <a:ext cx="1" cy="1222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923621" y="5464449"/>
            <a:ext cx="203317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物理地址</a:t>
            </a:r>
          </a:p>
        </p:txBody>
      </p:sp>
      <p:cxnSp>
        <p:nvCxnSpPr>
          <p:cNvPr id="72" name="直接箭头连接符 71"/>
          <p:cNvCxnSpPr>
            <a:endCxn id="78" idx="2"/>
          </p:cNvCxnSpPr>
          <p:nvPr/>
        </p:nvCxnSpPr>
        <p:spPr>
          <a:xfrm flipH="1">
            <a:off x="4854797" y="3726331"/>
            <a:ext cx="4250" cy="1819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332786" y="5547294"/>
            <a:ext cx="2055638" cy="36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页内偏移</a:t>
            </a:r>
          </a:p>
        </p:txBody>
      </p:sp>
      <p:sp>
        <p:nvSpPr>
          <p:cNvPr id="76" name="矩形 75"/>
          <p:cNvSpPr/>
          <p:nvPr/>
        </p:nvSpPr>
        <p:spPr>
          <a:xfrm>
            <a:off x="3030887" y="5547294"/>
            <a:ext cx="3301899" cy="36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物理页号</a:t>
            </a:r>
          </a:p>
        </p:txBody>
      </p:sp>
      <p:sp>
        <p:nvSpPr>
          <p:cNvPr id="77" name="矩形 76"/>
          <p:cNvSpPr/>
          <p:nvPr/>
        </p:nvSpPr>
        <p:spPr>
          <a:xfrm>
            <a:off x="6505747" y="5207304"/>
            <a:ext cx="2055638" cy="33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11                            0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203847" y="5193772"/>
            <a:ext cx="3301899" cy="352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29                                              12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31" idx="2"/>
            <a:endCxn id="75" idx="0"/>
          </p:cNvCxnSpPr>
          <p:nvPr/>
        </p:nvCxnSpPr>
        <p:spPr>
          <a:xfrm>
            <a:off x="7360605" y="2299344"/>
            <a:ext cx="0" cy="32479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699807" y="2348880"/>
            <a:ext cx="121600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有效位</a:t>
            </a:r>
          </a:p>
        </p:txBody>
      </p:sp>
      <p:sp>
        <p:nvSpPr>
          <p:cNvPr id="91" name="矩形 90"/>
          <p:cNvSpPr/>
          <p:nvPr/>
        </p:nvSpPr>
        <p:spPr>
          <a:xfrm>
            <a:off x="4555703" y="2348880"/>
            <a:ext cx="1777083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物理页号</a:t>
            </a:r>
          </a:p>
        </p:txBody>
      </p:sp>
    </p:spTree>
    <p:extLst>
      <p:ext uri="{BB962C8B-B14F-4D97-AF65-F5344CB8AC3E}">
        <p14:creationId xmlns:p14="http://schemas.microsoft.com/office/powerpoint/2010/main" val="32596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7">
            <a:extLst>
              <a:ext uri="{FF2B5EF4-FFF2-40B4-BE49-F238E27FC236}">
                <a16:creationId xmlns:a16="http://schemas.microsoft.com/office/drawing/2014/main" id="{7317CC5C-4E34-46DA-82EC-8CF3D8598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地址变换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39048-E501-43D5-B46D-6BBA158E75C0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556792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MMU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/>
              <a:t>MMU</a:t>
            </a:r>
            <a:r>
              <a:rPr lang="zh-CN" altLang="en-US" sz="2800" b="1" dirty="0"/>
              <a:t>是内核主存管理子系统依赖的</a:t>
            </a:r>
            <a:r>
              <a:rPr lang="zh-CN" altLang="en-US" sz="2800" b="1" dirty="0">
                <a:solidFill>
                  <a:srgbClr val="FF0000"/>
                </a:solidFill>
              </a:rPr>
              <a:t>低层硬件</a:t>
            </a:r>
            <a:r>
              <a:rPr lang="zh-CN" altLang="en-US" sz="2800" b="1" dirty="0"/>
              <a:t>，主要完成</a:t>
            </a:r>
            <a:r>
              <a:rPr lang="zh-CN" altLang="en-US" sz="2800" b="1" dirty="0">
                <a:solidFill>
                  <a:srgbClr val="FF0000"/>
                </a:solidFill>
              </a:rPr>
              <a:t>虚地址</a:t>
            </a:r>
            <a:r>
              <a:rPr lang="zh-CN" altLang="en-US" sz="2800" b="1" dirty="0"/>
              <a:t>到</a:t>
            </a:r>
            <a:r>
              <a:rPr lang="zh-CN" altLang="en-US" sz="2800" b="1" dirty="0">
                <a:solidFill>
                  <a:srgbClr val="FF0000"/>
                </a:solidFill>
              </a:rPr>
              <a:t>物理地址</a:t>
            </a:r>
            <a:r>
              <a:rPr lang="zh-CN" altLang="en-US" sz="2800" b="1" dirty="0"/>
              <a:t>的转换，包括：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管理硬件的页表基址寄存器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将虚地址分为虚页号和页内位移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页面失效处理（边界错误、缺页、保护错误）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设置页表中相应的访问位、修改位、检查有效位和保护权限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5263"/>
            <a:ext cx="7772400" cy="641350"/>
          </a:xfrm>
          <a:noFill/>
          <a:ln/>
        </p:spPr>
        <p:txBody>
          <a:bodyPr anchor="ctr"/>
          <a:lstStyle/>
          <a:p>
            <a:r>
              <a:rPr lang="zh-CN" altLang="en-US" sz="3600" dirty="0"/>
              <a:t>分页管理</a:t>
            </a:r>
          </a:p>
        </p:txBody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6" y="2487829"/>
            <a:ext cx="3901742" cy="4036795"/>
          </a:xfrm>
          <a:noFill/>
          <a:ln/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latin typeface="+mn-ea"/>
              </a:rPr>
              <a:t>物理存储器和虚拟地址空间都分成大小相等页面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latin typeface="+mn-ea"/>
              </a:rPr>
              <a:t>磁盘和主存之间按页面为单位交换信息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latin typeface="+mn-ea"/>
              </a:rPr>
              <a:t>指令中给出的虚拟地址由虚页号和页内偏移组成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latin typeface="+mn-ea"/>
              </a:rPr>
              <a:t>每个页表项记录对应虚页情况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 dirty="0">
                <a:latin typeface="+mn-ea"/>
              </a:rPr>
              <a:t>Valid</a:t>
            </a:r>
            <a:r>
              <a:rPr lang="zh-CN" altLang="en-US" sz="2400" dirty="0">
                <a:latin typeface="+mn-ea"/>
              </a:rPr>
              <a:t>为“</a:t>
            </a:r>
            <a:r>
              <a:rPr lang="en-US" altLang="zh-CN" sz="2400" dirty="0">
                <a:latin typeface="+mn-ea"/>
              </a:rPr>
              <a:t>0”</a:t>
            </a:r>
            <a:r>
              <a:rPr lang="zh-CN" altLang="en-US" sz="2400" dirty="0">
                <a:latin typeface="+mn-ea"/>
              </a:rPr>
              <a:t>说明“</a:t>
            </a:r>
            <a:r>
              <a:rPr lang="en-US" altLang="zh-CN" sz="2400" dirty="0">
                <a:latin typeface="+mn-ea"/>
              </a:rPr>
              <a:t>miss”</a:t>
            </a:r>
            <a:r>
              <a:rPr lang="zh-CN" altLang="en-US" sz="2400" dirty="0">
                <a:latin typeface="+mn-ea"/>
              </a:rPr>
              <a:t>（称为</a:t>
            </a:r>
            <a:r>
              <a:rPr lang="en-US" altLang="zh-CN" sz="2400" dirty="0">
                <a:latin typeface="+mn-ea"/>
              </a:rPr>
              <a:t>page fault / </a:t>
            </a:r>
            <a:r>
              <a:rPr lang="zh-CN" altLang="en-US" sz="2400" dirty="0">
                <a:latin typeface="+mn-ea"/>
              </a:rPr>
              <a:t>缺页）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执行指令时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先将逻辑地址转换为主存物理地址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latin typeface="+mn-ea"/>
              </a:rPr>
              <a:t>地址转换由</a:t>
            </a:r>
            <a:r>
              <a:rPr lang="en-US" altLang="zh-CN" sz="2400" dirty="0">
                <a:latin typeface="+mn-ea"/>
              </a:rPr>
              <a:t>MMU</a:t>
            </a:r>
            <a:r>
              <a:rPr lang="zh-CN" altLang="en-US" sz="2400" dirty="0">
                <a:latin typeface="+mn-ea"/>
              </a:rPr>
              <a:t>实现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02117" y="981075"/>
            <a:ext cx="6806958" cy="4103688"/>
            <a:chOff x="1526" y="618"/>
            <a:chExt cx="4257" cy="2830"/>
          </a:xfrm>
        </p:grpSpPr>
        <p:sp>
          <p:nvSpPr>
            <p:cNvPr id="1187845" name="Text Box 5"/>
            <p:cNvSpPr txBox="1">
              <a:spLocks noChangeArrowheads="1"/>
            </p:cNvSpPr>
            <p:nvPr/>
          </p:nvSpPr>
          <p:spPr bwMode="auto">
            <a:xfrm>
              <a:off x="1526" y="725"/>
              <a:ext cx="128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 dirty="0">
                  <a:latin typeface="Times New Roman" pitchFamily="18" charset="0"/>
                </a:rPr>
                <a:t>Virtual page No.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746" y="618"/>
              <a:ext cx="4037" cy="2830"/>
              <a:chOff x="1410" y="670"/>
              <a:chExt cx="4373" cy="2778"/>
            </a:xfrm>
          </p:grpSpPr>
          <p:sp>
            <p:nvSpPr>
              <p:cNvPr id="1187847" name="Freeform 7"/>
              <p:cNvSpPr>
                <a:spLocks/>
              </p:cNvSpPr>
              <p:nvPr/>
            </p:nvSpPr>
            <p:spPr bwMode="auto">
              <a:xfrm>
                <a:off x="2460" y="1421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  <a:cxn ang="0">
                    <a:pos x="942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  <a:lnTo>
                      <a:pt x="942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48" name="Freeform 8"/>
              <p:cNvSpPr>
                <a:spLocks/>
              </p:cNvSpPr>
              <p:nvPr/>
            </p:nvSpPr>
            <p:spPr bwMode="auto">
              <a:xfrm>
                <a:off x="2460" y="1421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49" name="Freeform 9"/>
              <p:cNvSpPr>
                <a:spLocks/>
              </p:cNvSpPr>
              <p:nvPr/>
            </p:nvSpPr>
            <p:spPr bwMode="auto">
              <a:xfrm>
                <a:off x="2355" y="1421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50" name="Freeform 10"/>
              <p:cNvSpPr>
                <a:spLocks/>
              </p:cNvSpPr>
              <p:nvPr/>
            </p:nvSpPr>
            <p:spPr bwMode="auto">
              <a:xfrm>
                <a:off x="2355" y="1421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51" name="Freeform 11"/>
              <p:cNvSpPr>
                <a:spLocks/>
              </p:cNvSpPr>
              <p:nvPr/>
            </p:nvSpPr>
            <p:spPr bwMode="auto">
              <a:xfrm>
                <a:off x="2460" y="1651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  <a:cxn ang="0">
                    <a:pos x="942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  <a:lnTo>
                      <a:pt x="942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52" name="Freeform 12"/>
              <p:cNvSpPr>
                <a:spLocks/>
              </p:cNvSpPr>
              <p:nvPr/>
            </p:nvSpPr>
            <p:spPr bwMode="auto">
              <a:xfrm>
                <a:off x="2460" y="1651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53" name="Freeform 13"/>
              <p:cNvSpPr>
                <a:spLocks/>
              </p:cNvSpPr>
              <p:nvPr/>
            </p:nvSpPr>
            <p:spPr bwMode="auto">
              <a:xfrm>
                <a:off x="2355" y="1651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54" name="Freeform 14"/>
              <p:cNvSpPr>
                <a:spLocks/>
              </p:cNvSpPr>
              <p:nvPr/>
            </p:nvSpPr>
            <p:spPr bwMode="auto">
              <a:xfrm>
                <a:off x="2355" y="1651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55" name="Freeform 15"/>
              <p:cNvSpPr>
                <a:spLocks/>
              </p:cNvSpPr>
              <p:nvPr/>
            </p:nvSpPr>
            <p:spPr bwMode="auto">
              <a:xfrm>
                <a:off x="2460" y="1881"/>
                <a:ext cx="1026" cy="116"/>
              </a:xfrm>
              <a:custGeom>
                <a:avLst/>
                <a:gdLst/>
                <a:ahLst/>
                <a:cxnLst>
                  <a:cxn ang="0">
                    <a:pos x="942" y="116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944" y="116"/>
                  </a:cxn>
                  <a:cxn ang="0">
                    <a:pos x="944" y="116"/>
                  </a:cxn>
                  <a:cxn ang="0">
                    <a:pos x="942" y="116"/>
                  </a:cxn>
                </a:cxnLst>
                <a:rect l="0" t="0" r="r" b="b"/>
                <a:pathLst>
                  <a:path w="944" h="116">
                    <a:moveTo>
                      <a:pt x="942" y="116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944" y="116"/>
                    </a:lnTo>
                    <a:lnTo>
                      <a:pt x="944" y="116"/>
                    </a:lnTo>
                    <a:lnTo>
                      <a:pt x="942" y="1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56" name="Freeform 16"/>
              <p:cNvSpPr>
                <a:spLocks/>
              </p:cNvSpPr>
              <p:nvPr/>
            </p:nvSpPr>
            <p:spPr bwMode="auto">
              <a:xfrm>
                <a:off x="2460" y="1881"/>
                <a:ext cx="1026" cy="116"/>
              </a:xfrm>
              <a:custGeom>
                <a:avLst/>
                <a:gdLst/>
                <a:ahLst/>
                <a:cxnLst>
                  <a:cxn ang="0">
                    <a:pos x="942" y="116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944" y="116"/>
                  </a:cxn>
                  <a:cxn ang="0">
                    <a:pos x="944" y="116"/>
                  </a:cxn>
                </a:cxnLst>
                <a:rect l="0" t="0" r="r" b="b"/>
                <a:pathLst>
                  <a:path w="944" h="116">
                    <a:moveTo>
                      <a:pt x="942" y="116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944" y="116"/>
                    </a:lnTo>
                    <a:lnTo>
                      <a:pt x="944" y="116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57" name="Freeform 17"/>
              <p:cNvSpPr>
                <a:spLocks/>
              </p:cNvSpPr>
              <p:nvPr/>
            </p:nvSpPr>
            <p:spPr bwMode="auto">
              <a:xfrm>
                <a:off x="2355" y="1881"/>
                <a:ext cx="105" cy="116"/>
              </a:xfrm>
              <a:custGeom>
                <a:avLst/>
                <a:gdLst/>
                <a:ahLst/>
                <a:cxnLst>
                  <a:cxn ang="0">
                    <a:pos x="97" y="116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97" y="116"/>
                  </a:cxn>
                  <a:cxn ang="0">
                    <a:pos x="97" y="116"/>
                  </a:cxn>
                </a:cxnLst>
                <a:rect l="0" t="0" r="r" b="b"/>
                <a:pathLst>
                  <a:path w="97" h="116">
                    <a:moveTo>
                      <a:pt x="97" y="116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97" y="116"/>
                    </a:lnTo>
                    <a:lnTo>
                      <a:pt x="97" y="1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58" name="Freeform 18"/>
              <p:cNvSpPr>
                <a:spLocks/>
              </p:cNvSpPr>
              <p:nvPr/>
            </p:nvSpPr>
            <p:spPr bwMode="auto">
              <a:xfrm>
                <a:off x="2355" y="1881"/>
                <a:ext cx="105" cy="116"/>
              </a:xfrm>
              <a:custGeom>
                <a:avLst/>
                <a:gdLst/>
                <a:ahLst/>
                <a:cxnLst>
                  <a:cxn ang="0">
                    <a:pos x="97" y="116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97" y="116"/>
                  </a:cxn>
                  <a:cxn ang="0">
                    <a:pos x="97" y="116"/>
                  </a:cxn>
                </a:cxnLst>
                <a:rect l="0" t="0" r="r" b="b"/>
                <a:pathLst>
                  <a:path w="97" h="116">
                    <a:moveTo>
                      <a:pt x="97" y="116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97" y="116"/>
                    </a:lnTo>
                    <a:lnTo>
                      <a:pt x="97" y="116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59" name="Freeform 19"/>
              <p:cNvSpPr>
                <a:spLocks/>
              </p:cNvSpPr>
              <p:nvPr/>
            </p:nvSpPr>
            <p:spPr bwMode="auto">
              <a:xfrm>
                <a:off x="2460" y="2112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  <a:cxn ang="0">
                    <a:pos x="942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  <a:lnTo>
                      <a:pt x="942" y="11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60" name="Freeform 20"/>
              <p:cNvSpPr>
                <a:spLocks/>
              </p:cNvSpPr>
              <p:nvPr/>
            </p:nvSpPr>
            <p:spPr bwMode="auto">
              <a:xfrm>
                <a:off x="2460" y="2112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61" name="Freeform 21"/>
              <p:cNvSpPr>
                <a:spLocks/>
              </p:cNvSpPr>
              <p:nvPr/>
            </p:nvSpPr>
            <p:spPr bwMode="auto">
              <a:xfrm>
                <a:off x="2355" y="2112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62" name="Freeform 22"/>
              <p:cNvSpPr>
                <a:spLocks/>
              </p:cNvSpPr>
              <p:nvPr/>
            </p:nvSpPr>
            <p:spPr bwMode="auto">
              <a:xfrm>
                <a:off x="2355" y="2112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63" name="Freeform 23"/>
              <p:cNvSpPr>
                <a:spLocks/>
              </p:cNvSpPr>
              <p:nvPr/>
            </p:nvSpPr>
            <p:spPr bwMode="auto">
              <a:xfrm>
                <a:off x="2460" y="2342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  <a:cxn ang="0">
                    <a:pos x="942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  <a:lnTo>
                      <a:pt x="942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64" name="Freeform 24"/>
              <p:cNvSpPr>
                <a:spLocks/>
              </p:cNvSpPr>
              <p:nvPr/>
            </p:nvSpPr>
            <p:spPr bwMode="auto">
              <a:xfrm>
                <a:off x="2460" y="2342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65" name="Freeform 25"/>
              <p:cNvSpPr>
                <a:spLocks/>
              </p:cNvSpPr>
              <p:nvPr/>
            </p:nvSpPr>
            <p:spPr bwMode="auto">
              <a:xfrm>
                <a:off x="2355" y="2342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66" name="Freeform 26"/>
              <p:cNvSpPr>
                <a:spLocks/>
              </p:cNvSpPr>
              <p:nvPr/>
            </p:nvSpPr>
            <p:spPr bwMode="auto">
              <a:xfrm>
                <a:off x="2355" y="2342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67" name="Freeform 27"/>
              <p:cNvSpPr>
                <a:spLocks/>
              </p:cNvSpPr>
              <p:nvPr/>
            </p:nvSpPr>
            <p:spPr bwMode="auto">
              <a:xfrm>
                <a:off x="2460" y="2573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  <a:cxn ang="0">
                    <a:pos x="942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  <a:lnTo>
                      <a:pt x="942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68" name="Freeform 28"/>
              <p:cNvSpPr>
                <a:spLocks/>
              </p:cNvSpPr>
              <p:nvPr/>
            </p:nvSpPr>
            <p:spPr bwMode="auto">
              <a:xfrm>
                <a:off x="2460" y="2573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69" name="Freeform 29"/>
              <p:cNvSpPr>
                <a:spLocks/>
              </p:cNvSpPr>
              <p:nvPr/>
            </p:nvSpPr>
            <p:spPr bwMode="auto">
              <a:xfrm>
                <a:off x="2355" y="2573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70" name="Freeform 30"/>
              <p:cNvSpPr>
                <a:spLocks/>
              </p:cNvSpPr>
              <p:nvPr/>
            </p:nvSpPr>
            <p:spPr bwMode="auto">
              <a:xfrm>
                <a:off x="2355" y="2573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71" name="Freeform 31"/>
              <p:cNvSpPr>
                <a:spLocks/>
              </p:cNvSpPr>
              <p:nvPr/>
            </p:nvSpPr>
            <p:spPr bwMode="auto">
              <a:xfrm>
                <a:off x="2460" y="1305"/>
                <a:ext cx="1026" cy="116"/>
              </a:xfrm>
              <a:custGeom>
                <a:avLst/>
                <a:gdLst/>
                <a:ahLst/>
                <a:cxnLst>
                  <a:cxn ang="0">
                    <a:pos x="942" y="116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944" y="116"/>
                  </a:cxn>
                  <a:cxn ang="0">
                    <a:pos x="944" y="116"/>
                  </a:cxn>
                  <a:cxn ang="0">
                    <a:pos x="942" y="116"/>
                  </a:cxn>
                </a:cxnLst>
                <a:rect l="0" t="0" r="r" b="b"/>
                <a:pathLst>
                  <a:path w="944" h="116">
                    <a:moveTo>
                      <a:pt x="942" y="116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944" y="116"/>
                    </a:lnTo>
                    <a:lnTo>
                      <a:pt x="944" y="116"/>
                    </a:lnTo>
                    <a:lnTo>
                      <a:pt x="942" y="1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72" name="Freeform 32"/>
              <p:cNvSpPr>
                <a:spLocks/>
              </p:cNvSpPr>
              <p:nvPr/>
            </p:nvSpPr>
            <p:spPr bwMode="auto">
              <a:xfrm>
                <a:off x="2460" y="1305"/>
                <a:ext cx="1026" cy="116"/>
              </a:xfrm>
              <a:custGeom>
                <a:avLst/>
                <a:gdLst/>
                <a:ahLst/>
                <a:cxnLst>
                  <a:cxn ang="0">
                    <a:pos x="942" y="116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944" y="116"/>
                  </a:cxn>
                  <a:cxn ang="0">
                    <a:pos x="944" y="116"/>
                  </a:cxn>
                </a:cxnLst>
                <a:rect l="0" t="0" r="r" b="b"/>
                <a:pathLst>
                  <a:path w="944" h="116">
                    <a:moveTo>
                      <a:pt x="942" y="116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944" y="116"/>
                    </a:lnTo>
                    <a:lnTo>
                      <a:pt x="944" y="116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73" name="Freeform 33"/>
              <p:cNvSpPr>
                <a:spLocks/>
              </p:cNvSpPr>
              <p:nvPr/>
            </p:nvSpPr>
            <p:spPr bwMode="auto">
              <a:xfrm>
                <a:off x="2355" y="1305"/>
                <a:ext cx="105" cy="116"/>
              </a:xfrm>
              <a:custGeom>
                <a:avLst/>
                <a:gdLst/>
                <a:ahLst/>
                <a:cxnLst>
                  <a:cxn ang="0">
                    <a:pos x="97" y="116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97" y="116"/>
                  </a:cxn>
                  <a:cxn ang="0">
                    <a:pos x="97" y="116"/>
                  </a:cxn>
                </a:cxnLst>
                <a:rect l="0" t="0" r="r" b="b"/>
                <a:pathLst>
                  <a:path w="97" h="116">
                    <a:moveTo>
                      <a:pt x="97" y="116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97" y="116"/>
                    </a:lnTo>
                    <a:lnTo>
                      <a:pt x="97" y="1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74" name="Freeform 34"/>
              <p:cNvSpPr>
                <a:spLocks/>
              </p:cNvSpPr>
              <p:nvPr/>
            </p:nvSpPr>
            <p:spPr bwMode="auto">
              <a:xfrm>
                <a:off x="2355" y="1305"/>
                <a:ext cx="105" cy="116"/>
              </a:xfrm>
              <a:custGeom>
                <a:avLst/>
                <a:gdLst/>
                <a:ahLst/>
                <a:cxnLst>
                  <a:cxn ang="0">
                    <a:pos x="97" y="116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97" y="116"/>
                  </a:cxn>
                  <a:cxn ang="0">
                    <a:pos x="97" y="116"/>
                  </a:cxn>
                </a:cxnLst>
                <a:rect l="0" t="0" r="r" b="b"/>
                <a:pathLst>
                  <a:path w="97" h="116">
                    <a:moveTo>
                      <a:pt x="97" y="116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97" y="116"/>
                    </a:lnTo>
                    <a:lnTo>
                      <a:pt x="97" y="116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75" name="Freeform 35"/>
              <p:cNvSpPr>
                <a:spLocks/>
              </p:cNvSpPr>
              <p:nvPr/>
            </p:nvSpPr>
            <p:spPr bwMode="auto">
              <a:xfrm>
                <a:off x="2460" y="1536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  <a:cxn ang="0">
                    <a:pos x="942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  <a:lnTo>
                      <a:pt x="942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76" name="Freeform 36"/>
              <p:cNvSpPr>
                <a:spLocks/>
              </p:cNvSpPr>
              <p:nvPr/>
            </p:nvSpPr>
            <p:spPr bwMode="auto">
              <a:xfrm>
                <a:off x="2460" y="1536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77" name="Freeform 37"/>
              <p:cNvSpPr>
                <a:spLocks/>
              </p:cNvSpPr>
              <p:nvPr/>
            </p:nvSpPr>
            <p:spPr bwMode="auto">
              <a:xfrm>
                <a:off x="2355" y="1536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78" name="Freeform 38"/>
              <p:cNvSpPr>
                <a:spLocks/>
              </p:cNvSpPr>
              <p:nvPr/>
            </p:nvSpPr>
            <p:spPr bwMode="auto">
              <a:xfrm>
                <a:off x="2355" y="1536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79" name="Freeform 39"/>
              <p:cNvSpPr>
                <a:spLocks/>
              </p:cNvSpPr>
              <p:nvPr/>
            </p:nvSpPr>
            <p:spPr bwMode="auto">
              <a:xfrm>
                <a:off x="2460" y="1766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  <a:cxn ang="0">
                    <a:pos x="942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  <a:lnTo>
                      <a:pt x="942" y="11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80" name="Freeform 40"/>
              <p:cNvSpPr>
                <a:spLocks/>
              </p:cNvSpPr>
              <p:nvPr/>
            </p:nvSpPr>
            <p:spPr bwMode="auto">
              <a:xfrm>
                <a:off x="2460" y="1766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81" name="Freeform 41"/>
              <p:cNvSpPr>
                <a:spLocks/>
              </p:cNvSpPr>
              <p:nvPr/>
            </p:nvSpPr>
            <p:spPr bwMode="auto">
              <a:xfrm>
                <a:off x="2355" y="1766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82" name="Freeform 42"/>
              <p:cNvSpPr>
                <a:spLocks/>
              </p:cNvSpPr>
              <p:nvPr/>
            </p:nvSpPr>
            <p:spPr bwMode="auto">
              <a:xfrm>
                <a:off x="2355" y="1766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83" name="Freeform 43"/>
              <p:cNvSpPr>
                <a:spLocks/>
              </p:cNvSpPr>
              <p:nvPr/>
            </p:nvSpPr>
            <p:spPr bwMode="auto">
              <a:xfrm>
                <a:off x="2460" y="1997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  <a:cxn ang="0">
                    <a:pos x="942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  <a:lnTo>
                      <a:pt x="942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84" name="Freeform 44"/>
              <p:cNvSpPr>
                <a:spLocks/>
              </p:cNvSpPr>
              <p:nvPr/>
            </p:nvSpPr>
            <p:spPr bwMode="auto">
              <a:xfrm>
                <a:off x="2460" y="1997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85" name="Freeform 45"/>
              <p:cNvSpPr>
                <a:spLocks/>
              </p:cNvSpPr>
              <p:nvPr/>
            </p:nvSpPr>
            <p:spPr bwMode="auto">
              <a:xfrm>
                <a:off x="2355" y="1997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86" name="Freeform 46"/>
              <p:cNvSpPr>
                <a:spLocks/>
              </p:cNvSpPr>
              <p:nvPr/>
            </p:nvSpPr>
            <p:spPr bwMode="auto">
              <a:xfrm>
                <a:off x="2355" y="1997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87" name="Freeform 47"/>
              <p:cNvSpPr>
                <a:spLocks/>
              </p:cNvSpPr>
              <p:nvPr/>
            </p:nvSpPr>
            <p:spPr bwMode="auto">
              <a:xfrm>
                <a:off x="2460" y="2227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  <a:cxn ang="0">
                    <a:pos x="942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  <a:lnTo>
                      <a:pt x="942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88" name="Freeform 48"/>
              <p:cNvSpPr>
                <a:spLocks/>
              </p:cNvSpPr>
              <p:nvPr/>
            </p:nvSpPr>
            <p:spPr bwMode="auto">
              <a:xfrm>
                <a:off x="2460" y="2227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89" name="Freeform 49"/>
              <p:cNvSpPr>
                <a:spLocks/>
              </p:cNvSpPr>
              <p:nvPr/>
            </p:nvSpPr>
            <p:spPr bwMode="auto">
              <a:xfrm>
                <a:off x="2355" y="2227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90" name="Freeform 50"/>
              <p:cNvSpPr>
                <a:spLocks/>
              </p:cNvSpPr>
              <p:nvPr/>
            </p:nvSpPr>
            <p:spPr bwMode="auto">
              <a:xfrm>
                <a:off x="2355" y="2227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91" name="Freeform 51"/>
              <p:cNvSpPr>
                <a:spLocks/>
              </p:cNvSpPr>
              <p:nvPr/>
            </p:nvSpPr>
            <p:spPr bwMode="auto">
              <a:xfrm>
                <a:off x="2460" y="2457"/>
                <a:ext cx="1026" cy="116"/>
              </a:xfrm>
              <a:custGeom>
                <a:avLst/>
                <a:gdLst/>
                <a:ahLst/>
                <a:cxnLst>
                  <a:cxn ang="0">
                    <a:pos x="942" y="116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944" y="116"/>
                  </a:cxn>
                  <a:cxn ang="0">
                    <a:pos x="944" y="116"/>
                  </a:cxn>
                  <a:cxn ang="0">
                    <a:pos x="942" y="116"/>
                  </a:cxn>
                </a:cxnLst>
                <a:rect l="0" t="0" r="r" b="b"/>
                <a:pathLst>
                  <a:path w="944" h="116">
                    <a:moveTo>
                      <a:pt x="942" y="116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944" y="116"/>
                    </a:lnTo>
                    <a:lnTo>
                      <a:pt x="944" y="116"/>
                    </a:lnTo>
                    <a:lnTo>
                      <a:pt x="942" y="11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92" name="Freeform 52"/>
              <p:cNvSpPr>
                <a:spLocks/>
              </p:cNvSpPr>
              <p:nvPr/>
            </p:nvSpPr>
            <p:spPr bwMode="auto">
              <a:xfrm>
                <a:off x="2460" y="2457"/>
                <a:ext cx="1026" cy="116"/>
              </a:xfrm>
              <a:custGeom>
                <a:avLst/>
                <a:gdLst/>
                <a:ahLst/>
                <a:cxnLst>
                  <a:cxn ang="0">
                    <a:pos x="942" y="116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944" y="116"/>
                  </a:cxn>
                  <a:cxn ang="0">
                    <a:pos x="944" y="116"/>
                  </a:cxn>
                </a:cxnLst>
                <a:rect l="0" t="0" r="r" b="b"/>
                <a:pathLst>
                  <a:path w="944" h="116">
                    <a:moveTo>
                      <a:pt x="942" y="116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944" y="116"/>
                    </a:lnTo>
                    <a:lnTo>
                      <a:pt x="944" y="116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93" name="Freeform 53"/>
              <p:cNvSpPr>
                <a:spLocks/>
              </p:cNvSpPr>
              <p:nvPr/>
            </p:nvSpPr>
            <p:spPr bwMode="auto">
              <a:xfrm>
                <a:off x="2355" y="2457"/>
                <a:ext cx="105" cy="116"/>
              </a:xfrm>
              <a:custGeom>
                <a:avLst/>
                <a:gdLst/>
                <a:ahLst/>
                <a:cxnLst>
                  <a:cxn ang="0">
                    <a:pos x="97" y="116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97" y="116"/>
                  </a:cxn>
                  <a:cxn ang="0">
                    <a:pos x="97" y="116"/>
                  </a:cxn>
                </a:cxnLst>
                <a:rect l="0" t="0" r="r" b="b"/>
                <a:pathLst>
                  <a:path w="97" h="116">
                    <a:moveTo>
                      <a:pt x="97" y="116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97" y="116"/>
                    </a:lnTo>
                    <a:lnTo>
                      <a:pt x="97" y="11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94" name="Freeform 54"/>
              <p:cNvSpPr>
                <a:spLocks/>
              </p:cNvSpPr>
              <p:nvPr/>
            </p:nvSpPr>
            <p:spPr bwMode="auto">
              <a:xfrm>
                <a:off x="2355" y="2457"/>
                <a:ext cx="105" cy="116"/>
              </a:xfrm>
              <a:custGeom>
                <a:avLst/>
                <a:gdLst/>
                <a:ahLst/>
                <a:cxnLst>
                  <a:cxn ang="0">
                    <a:pos x="97" y="116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97" y="116"/>
                  </a:cxn>
                  <a:cxn ang="0">
                    <a:pos x="97" y="116"/>
                  </a:cxn>
                </a:cxnLst>
                <a:rect l="0" t="0" r="r" b="b"/>
                <a:pathLst>
                  <a:path w="97" h="116">
                    <a:moveTo>
                      <a:pt x="97" y="116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97" y="116"/>
                    </a:lnTo>
                    <a:lnTo>
                      <a:pt x="97" y="116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95" name="Freeform 55"/>
              <p:cNvSpPr>
                <a:spLocks/>
              </p:cNvSpPr>
              <p:nvPr/>
            </p:nvSpPr>
            <p:spPr bwMode="auto">
              <a:xfrm>
                <a:off x="4275" y="2372"/>
                <a:ext cx="1508" cy="1076"/>
              </a:xfrm>
              <a:custGeom>
                <a:avLst/>
                <a:gdLst/>
                <a:ahLst/>
                <a:cxnLst>
                  <a:cxn ang="0">
                    <a:pos x="1297" y="97"/>
                  </a:cxn>
                  <a:cxn ang="0">
                    <a:pos x="1289" y="83"/>
                  </a:cxn>
                  <a:cxn ang="0">
                    <a:pos x="1266" y="67"/>
                  </a:cxn>
                  <a:cxn ang="0">
                    <a:pos x="1226" y="53"/>
                  </a:cxn>
                  <a:cxn ang="0">
                    <a:pos x="1174" y="42"/>
                  </a:cxn>
                  <a:cxn ang="0">
                    <a:pos x="1108" y="30"/>
                  </a:cxn>
                  <a:cxn ang="0">
                    <a:pos x="1032" y="19"/>
                  </a:cxn>
                  <a:cxn ang="0">
                    <a:pos x="948" y="12"/>
                  </a:cxn>
                  <a:cxn ang="0">
                    <a:pos x="853" y="5"/>
                  </a:cxn>
                  <a:cxn ang="0">
                    <a:pos x="754" y="2"/>
                  </a:cxn>
                  <a:cxn ang="0">
                    <a:pos x="649" y="0"/>
                  </a:cxn>
                  <a:cxn ang="0">
                    <a:pos x="544" y="2"/>
                  </a:cxn>
                  <a:cxn ang="0">
                    <a:pos x="444" y="5"/>
                  </a:cxn>
                  <a:cxn ang="0">
                    <a:pos x="350" y="12"/>
                  </a:cxn>
                  <a:cxn ang="0">
                    <a:pos x="266" y="19"/>
                  </a:cxn>
                  <a:cxn ang="0">
                    <a:pos x="189" y="30"/>
                  </a:cxn>
                  <a:cxn ang="0">
                    <a:pos x="124" y="42"/>
                  </a:cxn>
                  <a:cxn ang="0">
                    <a:pos x="71" y="53"/>
                  </a:cxn>
                  <a:cxn ang="0">
                    <a:pos x="32" y="67"/>
                  </a:cxn>
                  <a:cxn ang="0">
                    <a:pos x="8" y="83"/>
                  </a:cxn>
                  <a:cxn ang="0">
                    <a:pos x="0" y="99"/>
                  </a:cxn>
                  <a:cxn ang="0">
                    <a:pos x="0" y="675"/>
                  </a:cxn>
                  <a:cxn ang="0">
                    <a:pos x="8" y="691"/>
                  </a:cxn>
                  <a:cxn ang="0">
                    <a:pos x="32" y="705"/>
                  </a:cxn>
                  <a:cxn ang="0">
                    <a:pos x="71" y="719"/>
                  </a:cxn>
                  <a:cxn ang="0">
                    <a:pos x="124" y="733"/>
                  </a:cxn>
                  <a:cxn ang="0">
                    <a:pos x="189" y="744"/>
                  </a:cxn>
                  <a:cxn ang="0">
                    <a:pos x="266" y="754"/>
                  </a:cxn>
                  <a:cxn ang="0">
                    <a:pos x="350" y="763"/>
                  </a:cxn>
                  <a:cxn ang="0">
                    <a:pos x="444" y="767"/>
                  </a:cxn>
                  <a:cxn ang="0">
                    <a:pos x="544" y="772"/>
                  </a:cxn>
                  <a:cxn ang="0">
                    <a:pos x="649" y="772"/>
                  </a:cxn>
                  <a:cxn ang="0">
                    <a:pos x="754" y="772"/>
                  </a:cxn>
                  <a:cxn ang="0">
                    <a:pos x="853" y="767"/>
                  </a:cxn>
                  <a:cxn ang="0">
                    <a:pos x="948" y="763"/>
                  </a:cxn>
                  <a:cxn ang="0">
                    <a:pos x="1032" y="754"/>
                  </a:cxn>
                  <a:cxn ang="0">
                    <a:pos x="1108" y="744"/>
                  </a:cxn>
                  <a:cxn ang="0">
                    <a:pos x="1174" y="733"/>
                  </a:cxn>
                  <a:cxn ang="0">
                    <a:pos x="1226" y="719"/>
                  </a:cxn>
                  <a:cxn ang="0">
                    <a:pos x="1266" y="705"/>
                  </a:cxn>
                  <a:cxn ang="0">
                    <a:pos x="1289" y="691"/>
                  </a:cxn>
                  <a:cxn ang="0">
                    <a:pos x="1300" y="675"/>
                  </a:cxn>
                  <a:cxn ang="0">
                    <a:pos x="1300" y="99"/>
                  </a:cxn>
                  <a:cxn ang="0">
                    <a:pos x="1300" y="99"/>
                  </a:cxn>
                </a:cxnLst>
                <a:rect l="0" t="0" r="r" b="b"/>
                <a:pathLst>
                  <a:path w="1300" h="772">
                    <a:moveTo>
                      <a:pt x="1297" y="97"/>
                    </a:moveTo>
                    <a:lnTo>
                      <a:pt x="1289" y="83"/>
                    </a:lnTo>
                    <a:lnTo>
                      <a:pt x="1266" y="67"/>
                    </a:lnTo>
                    <a:lnTo>
                      <a:pt x="1226" y="53"/>
                    </a:lnTo>
                    <a:lnTo>
                      <a:pt x="1174" y="42"/>
                    </a:lnTo>
                    <a:lnTo>
                      <a:pt x="1108" y="30"/>
                    </a:lnTo>
                    <a:lnTo>
                      <a:pt x="1032" y="19"/>
                    </a:lnTo>
                    <a:lnTo>
                      <a:pt x="948" y="12"/>
                    </a:lnTo>
                    <a:lnTo>
                      <a:pt x="853" y="5"/>
                    </a:lnTo>
                    <a:lnTo>
                      <a:pt x="754" y="2"/>
                    </a:lnTo>
                    <a:lnTo>
                      <a:pt x="649" y="0"/>
                    </a:lnTo>
                    <a:lnTo>
                      <a:pt x="544" y="2"/>
                    </a:lnTo>
                    <a:lnTo>
                      <a:pt x="444" y="5"/>
                    </a:lnTo>
                    <a:lnTo>
                      <a:pt x="350" y="12"/>
                    </a:lnTo>
                    <a:lnTo>
                      <a:pt x="266" y="19"/>
                    </a:lnTo>
                    <a:lnTo>
                      <a:pt x="189" y="30"/>
                    </a:lnTo>
                    <a:lnTo>
                      <a:pt x="124" y="42"/>
                    </a:lnTo>
                    <a:lnTo>
                      <a:pt x="71" y="53"/>
                    </a:lnTo>
                    <a:lnTo>
                      <a:pt x="32" y="67"/>
                    </a:lnTo>
                    <a:lnTo>
                      <a:pt x="8" y="83"/>
                    </a:lnTo>
                    <a:lnTo>
                      <a:pt x="0" y="99"/>
                    </a:lnTo>
                    <a:lnTo>
                      <a:pt x="0" y="675"/>
                    </a:lnTo>
                    <a:lnTo>
                      <a:pt x="8" y="691"/>
                    </a:lnTo>
                    <a:lnTo>
                      <a:pt x="32" y="705"/>
                    </a:lnTo>
                    <a:lnTo>
                      <a:pt x="71" y="719"/>
                    </a:lnTo>
                    <a:lnTo>
                      <a:pt x="124" y="733"/>
                    </a:lnTo>
                    <a:lnTo>
                      <a:pt x="189" y="744"/>
                    </a:lnTo>
                    <a:lnTo>
                      <a:pt x="266" y="754"/>
                    </a:lnTo>
                    <a:lnTo>
                      <a:pt x="350" y="763"/>
                    </a:lnTo>
                    <a:lnTo>
                      <a:pt x="444" y="767"/>
                    </a:lnTo>
                    <a:lnTo>
                      <a:pt x="544" y="772"/>
                    </a:lnTo>
                    <a:lnTo>
                      <a:pt x="649" y="772"/>
                    </a:lnTo>
                    <a:lnTo>
                      <a:pt x="754" y="772"/>
                    </a:lnTo>
                    <a:lnTo>
                      <a:pt x="853" y="767"/>
                    </a:lnTo>
                    <a:lnTo>
                      <a:pt x="948" y="763"/>
                    </a:lnTo>
                    <a:lnTo>
                      <a:pt x="1032" y="754"/>
                    </a:lnTo>
                    <a:lnTo>
                      <a:pt x="1108" y="744"/>
                    </a:lnTo>
                    <a:lnTo>
                      <a:pt x="1174" y="733"/>
                    </a:lnTo>
                    <a:lnTo>
                      <a:pt x="1226" y="719"/>
                    </a:lnTo>
                    <a:lnTo>
                      <a:pt x="1266" y="705"/>
                    </a:lnTo>
                    <a:lnTo>
                      <a:pt x="1289" y="691"/>
                    </a:lnTo>
                    <a:lnTo>
                      <a:pt x="1300" y="675"/>
                    </a:lnTo>
                    <a:lnTo>
                      <a:pt x="1300" y="99"/>
                    </a:lnTo>
                    <a:lnTo>
                      <a:pt x="1300" y="99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96" name="Freeform 56"/>
              <p:cNvSpPr>
                <a:spLocks/>
              </p:cNvSpPr>
              <p:nvPr/>
            </p:nvSpPr>
            <p:spPr bwMode="auto">
              <a:xfrm>
                <a:off x="4435" y="1059"/>
                <a:ext cx="1263" cy="115"/>
              </a:xfrm>
              <a:custGeom>
                <a:avLst/>
                <a:gdLst/>
                <a:ahLst/>
                <a:cxnLst>
                  <a:cxn ang="0">
                    <a:pos x="1163" y="115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163" y="115"/>
                  </a:cxn>
                  <a:cxn ang="0">
                    <a:pos x="1163" y="115"/>
                  </a:cxn>
                </a:cxnLst>
                <a:rect l="0" t="0" r="r" b="b"/>
                <a:pathLst>
                  <a:path w="1163" h="115">
                    <a:moveTo>
                      <a:pt x="1163" y="115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1163" y="115"/>
                    </a:lnTo>
                    <a:lnTo>
                      <a:pt x="1163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97" name="Freeform 57"/>
              <p:cNvSpPr>
                <a:spLocks/>
              </p:cNvSpPr>
              <p:nvPr/>
            </p:nvSpPr>
            <p:spPr bwMode="auto">
              <a:xfrm>
                <a:off x="4435" y="1174"/>
                <a:ext cx="1263" cy="115"/>
              </a:xfrm>
              <a:custGeom>
                <a:avLst/>
                <a:gdLst/>
                <a:ahLst/>
                <a:cxnLst>
                  <a:cxn ang="0">
                    <a:pos x="1163" y="115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163" y="115"/>
                  </a:cxn>
                  <a:cxn ang="0">
                    <a:pos x="1163" y="115"/>
                  </a:cxn>
                </a:cxnLst>
                <a:rect l="0" t="0" r="r" b="b"/>
                <a:pathLst>
                  <a:path w="1163" h="115">
                    <a:moveTo>
                      <a:pt x="1163" y="115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1163" y="115"/>
                    </a:lnTo>
                    <a:lnTo>
                      <a:pt x="1163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98" name="Freeform 58"/>
              <p:cNvSpPr>
                <a:spLocks/>
              </p:cNvSpPr>
              <p:nvPr/>
            </p:nvSpPr>
            <p:spPr bwMode="auto">
              <a:xfrm>
                <a:off x="4435" y="1289"/>
                <a:ext cx="1263" cy="115"/>
              </a:xfrm>
              <a:custGeom>
                <a:avLst/>
                <a:gdLst/>
                <a:ahLst/>
                <a:cxnLst>
                  <a:cxn ang="0">
                    <a:pos x="1163" y="115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163" y="115"/>
                  </a:cxn>
                  <a:cxn ang="0">
                    <a:pos x="1163" y="115"/>
                  </a:cxn>
                </a:cxnLst>
                <a:rect l="0" t="0" r="r" b="b"/>
                <a:pathLst>
                  <a:path w="1163" h="115">
                    <a:moveTo>
                      <a:pt x="1163" y="115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1163" y="115"/>
                    </a:lnTo>
                    <a:lnTo>
                      <a:pt x="1163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899" name="Freeform 59"/>
              <p:cNvSpPr>
                <a:spLocks/>
              </p:cNvSpPr>
              <p:nvPr/>
            </p:nvSpPr>
            <p:spPr bwMode="auto">
              <a:xfrm>
                <a:off x="4435" y="1404"/>
                <a:ext cx="1263" cy="116"/>
              </a:xfrm>
              <a:custGeom>
                <a:avLst/>
                <a:gdLst/>
                <a:ahLst/>
                <a:cxnLst>
                  <a:cxn ang="0">
                    <a:pos x="1163" y="116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1163" y="116"/>
                  </a:cxn>
                  <a:cxn ang="0">
                    <a:pos x="1163" y="116"/>
                  </a:cxn>
                </a:cxnLst>
                <a:rect l="0" t="0" r="r" b="b"/>
                <a:pathLst>
                  <a:path w="1163" h="116">
                    <a:moveTo>
                      <a:pt x="1163" y="116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1163" y="116"/>
                    </a:lnTo>
                    <a:lnTo>
                      <a:pt x="1163" y="116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00" name="Freeform 60"/>
              <p:cNvSpPr>
                <a:spLocks/>
              </p:cNvSpPr>
              <p:nvPr/>
            </p:nvSpPr>
            <p:spPr bwMode="auto">
              <a:xfrm>
                <a:off x="4435" y="1520"/>
                <a:ext cx="1263" cy="115"/>
              </a:xfrm>
              <a:custGeom>
                <a:avLst/>
                <a:gdLst/>
                <a:ahLst/>
                <a:cxnLst>
                  <a:cxn ang="0">
                    <a:pos x="1163" y="115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163" y="115"/>
                  </a:cxn>
                  <a:cxn ang="0">
                    <a:pos x="1163" y="115"/>
                  </a:cxn>
                </a:cxnLst>
                <a:rect l="0" t="0" r="r" b="b"/>
                <a:pathLst>
                  <a:path w="1163" h="115">
                    <a:moveTo>
                      <a:pt x="1163" y="115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1163" y="115"/>
                    </a:lnTo>
                    <a:lnTo>
                      <a:pt x="1163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01" name="Freeform 61"/>
              <p:cNvSpPr>
                <a:spLocks/>
              </p:cNvSpPr>
              <p:nvPr/>
            </p:nvSpPr>
            <p:spPr bwMode="auto">
              <a:xfrm>
                <a:off x="4435" y="1635"/>
                <a:ext cx="1263" cy="115"/>
              </a:xfrm>
              <a:custGeom>
                <a:avLst/>
                <a:gdLst/>
                <a:ahLst/>
                <a:cxnLst>
                  <a:cxn ang="0">
                    <a:pos x="1163" y="115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163" y="115"/>
                  </a:cxn>
                  <a:cxn ang="0">
                    <a:pos x="1163" y="115"/>
                  </a:cxn>
                </a:cxnLst>
                <a:rect l="0" t="0" r="r" b="b"/>
                <a:pathLst>
                  <a:path w="1163" h="115">
                    <a:moveTo>
                      <a:pt x="1163" y="115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1163" y="115"/>
                    </a:lnTo>
                    <a:lnTo>
                      <a:pt x="1163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02" name="Freeform 62"/>
              <p:cNvSpPr>
                <a:spLocks/>
              </p:cNvSpPr>
              <p:nvPr/>
            </p:nvSpPr>
            <p:spPr bwMode="auto">
              <a:xfrm>
                <a:off x="4435" y="1750"/>
                <a:ext cx="1263" cy="115"/>
              </a:xfrm>
              <a:custGeom>
                <a:avLst/>
                <a:gdLst/>
                <a:ahLst/>
                <a:cxnLst>
                  <a:cxn ang="0">
                    <a:pos x="1163" y="115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163" y="115"/>
                  </a:cxn>
                  <a:cxn ang="0">
                    <a:pos x="1163" y="115"/>
                  </a:cxn>
                </a:cxnLst>
                <a:rect l="0" t="0" r="r" b="b"/>
                <a:pathLst>
                  <a:path w="1163" h="115">
                    <a:moveTo>
                      <a:pt x="1163" y="115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1163" y="115"/>
                    </a:lnTo>
                    <a:lnTo>
                      <a:pt x="1163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03" name="Freeform 63"/>
              <p:cNvSpPr>
                <a:spLocks/>
              </p:cNvSpPr>
              <p:nvPr/>
            </p:nvSpPr>
            <p:spPr bwMode="auto">
              <a:xfrm>
                <a:off x="4435" y="1865"/>
                <a:ext cx="1263" cy="115"/>
              </a:xfrm>
              <a:custGeom>
                <a:avLst/>
                <a:gdLst/>
                <a:ahLst/>
                <a:cxnLst>
                  <a:cxn ang="0">
                    <a:pos x="1163" y="115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163" y="115"/>
                  </a:cxn>
                  <a:cxn ang="0">
                    <a:pos x="1163" y="115"/>
                  </a:cxn>
                </a:cxnLst>
                <a:rect l="0" t="0" r="r" b="b"/>
                <a:pathLst>
                  <a:path w="1163" h="115">
                    <a:moveTo>
                      <a:pt x="1163" y="115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1163" y="115"/>
                    </a:lnTo>
                    <a:lnTo>
                      <a:pt x="1163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04" name="Freeform 64"/>
              <p:cNvSpPr>
                <a:spLocks/>
              </p:cNvSpPr>
              <p:nvPr/>
            </p:nvSpPr>
            <p:spPr bwMode="auto">
              <a:xfrm>
                <a:off x="4435" y="1980"/>
                <a:ext cx="1263" cy="116"/>
              </a:xfrm>
              <a:custGeom>
                <a:avLst/>
                <a:gdLst/>
                <a:ahLst/>
                <a:cxnLst>
                  <a:cxn ang="0">
                    <a:pos x="1163" y="116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1163" y="116"/>
                  </a:cxn>
                  <a:cxn ang="0">
                    <a:pos x="1163" y="116"/>
                  </a:cxn>
                </a:cxnLst>
                <a:rect l="0" t="0" r="r" b="b"/>
                <a:pathLst>
                  <a:path w="1163" h="116">
                    <a:moveTo>
                      <a:pt x="1163" y="116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1163" y="116"/>
                    </a:lnTo>
                    <a:lnTo>
                      <a:pt x="1163" y="116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05" name="Freeform 65"/>
              <p:cNvSpPr>
                <a:spLocks/>
              </p:cNvSpPr>
              <p:nvPr/>
            </p:nvSpPr>
            <p:spPr bwMode="auto">
              <a:xfrm>
                <a:off x="4370" y="2619"/>
                <a:ext cx="1263" cy="115"/>
              </a:xfrm>
              <a:custGeom>
                <a:avLst/>
                <a:gdLst/>
                <a:ahLst/>
                <a:cxnLst>
                  <a:cxn ang="0">
                    <a:pos x="1163" y="113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163" y="115"/>
                  </a:cxn>
                  <a:cxn ang="0">
                    <a:pos x="1163" y="115"/>
                  </a:cxn>
                  <a:cxn ang="0">
                    <a:pos x="1163" y="113"/>
                  </a:cxn>
                </a:cxnLst>
                <a:rect l="0" t="0" r="r" b="b"/>
                <a:pathLst>
                  <a:path w="1163" h="115">
                    <a:moveTo>
                      <a:pt x="1163" y="113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1163" y="115"/>
                    </a:lnTo>
                    <a:lnTo>
                      <a:pt x="1163" y="115"/>
                    </a:lnTo>
                    <a:lnTo>
                      <a:pt x="1163" y="11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06" name="Freeform 66"/>
              <p:cNvSpPr>
                <a:spLocks/>
              </p:cNvSpPr>
              <p:nvPr/>
            </p:nvSpPr>
            <p:spPr bwMode="auto">
              <a:xfrm>
                <a:off x="4370" y="2619"/>
                <a:ext cx="1263" cy="115"/>
              </a:xfrm>
              <a:custGeom>
                <a:avLst/>
                <a:gdLst/>
                <a:ahLst/>
                <a:cxnLst>
                  <a:cxn ang="0">
                    <a:pos x="1163" y="113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163" y="115"/>
                  </a:cxn>
                  <a:cxn ang="0">
                    <a:pos x="1163" y="115"/>
                  </a:cxn>
                </a:cxnLst>
                <a:rect l="0" t="0" r="r" b="b"/>
                <a:pathLst>
                  <a:path w="1163" h="115">
                    <a:moveTo>
                      <a:pt x="1163" y="113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1163" y="115"/>
                    </a:lnTo>
                    <a:lnTo>
                      <a:pt x="1163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07" name="Freeform 67"/>
              <p:cNvSpPr>
                <a:spLocks/>
              </p:cNvSpPr>
              <p:nvPr/>
            </p:nvSpPr>
            <p:spPr bwMode="auto">
              <a:xfrm>
                <a:off x="4370" y="2771"/>
                <a:ext cx="1263" cy="115"/>
              </a:xfrm>
              <a:custGeom>
                <a:avLst/>
                <a:gdLst/>
                <a:ahLst/>
                <a:cxnLst>
                  <a:cxn ang="0">
                    <a:pos x="1163" y="115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163" y="115"/>
                  </a:cxn>
                  <a:cxn ang="0">
                    <a:pos x="1163" y="115"/>
                  </a:cxn>
                </a:cxnLst>
                <a:rect l="0" t="0" r="r" b="b"/>
                <a:pathLst>
                  <a:path w="1163" h="115">
                    <a:moveTo>
                      <a:pt x="1163" y="115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1163" y="115"/>
                    </a:lnTo>
                    <a:lnTo>
                      <a:pt x="1163" y="11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08" name="Freeform 68"/>
              <p:cNvSpPr>
                <a:spLocks/>
              </p:cNvSpPr>
              <p:nvPr/>
            </p:nvSpPr>
            <p:spPr bwMode="auto">
              <a:xfrm>
                <a:off x="4370" y="2771"/>
                <a:ext cx="1263" cy="115"/>
              </a:xfrm>
              <a:custGeom>
                <a:avLst/>
                <a:gdLst/>
                <a:ahLst/>
                <a:cxnLst>
                  <a:cxn ang="0">
                    <a:pos x="1163" y="115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163" y="115"/>
                  </a:cxn>
                  <a:cxn ang="0">
                    <a:pos x="1163" y="115"/>
                  </a:cxn>
                </a:cxnLst>
                <a:rect l="0" t="0" r="r" b="b"/>
                <a:pathLst>
                  <a:path w="1163" h="115">
                    <a:moveTo>
                      <a:pt x="1163" y="115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1163" y="115"/>
                    </a:lnTo>
                    <a:lnTo>
                      <a:pt x="1163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09" name="Freeform 69"/>
              <p:cNvSpPr>
                <a:spLocks/>
              </p:cNvSpPr>
              <p:nvPr/>
            </p:nvSpPr>
            <p:spPr bwMode="auto">
              <a:xfrm>
                <a:off x="4370" y="2925"/>
                <a:ext cx="1263" cy="115"/>
              </a:xfrm>
              <a:custGeom>
                <a:avLst/>
                <a:gdLst/>
                <a:ahLst/>
                <a:cxnLst>
                  <a:cxn ang="0">
                    <a:pos x="1163" y="113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163" y="115"/>
                  </a:cxn>
                  <a:cxn ang="0">
                    <a:pos x="1163" y="115"/>
                  </a:cxn>
                  <a:cxn ang="0">
                    <a:pos x="1163" y="113"/>
                  </a:cxn>
                </a:cxnLst>
                <a:rect l="0" t="0" r="r" b="b"/>
                <a:pathLst>
                  <a:path w="1163" h="115">
                    <a:moveTo>
                      <a:pt x="1163" y="113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1163" y="115"/>
                    </a:lnTo>
                    <a:lnTo>
                      <a:pt x="1163" y="115"/>
                    </a:lnTo>
                    <a:lnTo>
                      <a:pt x="1163" y="11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10" name="Freeform 70"/>
              <p:cNvSpPr>
                <a:spLocks/>
              </p:cNvSpPr>
              <p:nvPr/>
            </p:nvSpPr>
            <p:spPr bwMode="auto">
              <a:xfrm>
                <a:off x="4370" y="2925"/>
                <a:ext cx="1263" cy="115"/>
              </a:xfrm>
              <a:custGeom>
                <a:avLst/>
                <a:gdLst/>
                <a:ahLst/>
                <a:cxnLst>
                  <a:cxn ang="0">
                    <a:pos x="1163" y="113"/>
                  </a:cxn>
                  <a:cxn ang="0">
                    <a:pos x="1163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163" y="115"/>
                  </a:cxn>
                  <a:cxn ang="0">
                    <a:pos x="1163" y="115"/>
                  </a:cxn>
                </a:cxnLst>
                <a:rect l="0" t="0" r="r" b="b"/>
                <a:pathLst>
                  <a:path w="1163" h="115">
                    <a:moveTo>
                      <a:pt x="1163" y="113"/>
                    </a:moveTo>
                    <a:lnTo>
                      <a:pt x="1163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1163" y="115"/>
                    </a:lnTo>
                    <a:lnTo>
                      <a:pt x="1163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11" name="Freeform 71"/>
              <p:cNvSpPr>
                <a:spLocks/>
              </p:cNvSpPr>
              <p:nvPr/>
            </p:nvSpPr>
            <p:spPr bwMode="auto">
              <a:xfrm>
                <a:off x="4291" y="2517"/>
                <a:ext cx="1466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18"/>
                  </a:cxn>
                  <a:cxn ang="0">
                    <a:pos x="34" y="32"/>
                  </a:cxn>
                  <a:cxn ang="0">
                    <a:pos x="73" y="48"/>
                  </a:cxn>
                  <a:cxn ang="0">
                    <a:pos x="126" y="60"/>
                  </a:cxn>
                  <a:cxn ang="0">
                    <a:pos x="191" y="71"/>
                  </a:cxn>
                  <a:cxn ang="0">
                    <a:pos x="268" y="81"/>
                  </a:cxn>
                  <a:cxn ang="0">
                    <a:pos x="352" y="90"/>
                  </a:cxn>
                  <a:cxn ang="0">
                    <a:pos x="446" y="97"/>
                  </a:cxn>
                  <a:cxn ang="0">
                    <a:pos x="546" y="99"/>
                  </a:cxn>
                  <a:cxn ang="0">
                    <a:pos x="651" y="101"/>
                  </a:cxn>
                  <a:cxn ang="0">
                    <a:pos x="756" y="99"/>
                  </a:cxn>
                  <a:cxn ang="0">
                    <a:pos x="855" y="97"/>
                  </a:cxn>
                  <a:cxn ang="0">
                    <a:pos x="950" y="90"/>
                  </a:cxn>
                  <a:cxn ang="0">
                    <a:pos x="1034" y="81"/>
                  </a:cxn>
                  <a:cxn ang="0">
                    <a:pos x="1110" y="71"/>
                  </a:cxn>
                  <a:cxn ang="0">
                    <a:pos x="1176" y="60"/>
                  </a:cxn>
                  <a:cxn ang="0">
                    <a:pos x="1228" y="48"/>
                  </a:cxn>
                  <a:cxn ang="0">
                    <a:pos x="1268" y="32"/>
                  </a:cxn>
                  <a:cxn ang="0">
                    <a:pos x="1291" y="18"/>
                  </a:cxn>
                  <a:cxn ang="0">
                    <a:pos x="1302" y="2"/>
                  </a:cxn>
                </a:cxnLst>
                <a:rect l="0" t="0" r="r" b="b"/>
                <a:pathLst>
                  <a:path w="1302" h="101">
                    <a:moveTo>
                      <a:pt x="0" y="0"/>
                    </a:moveTo>
                    <a:lnTo>
                      <a:pt x="10" y="18"/>
                    </a:lnTo>
                    <a:lnTo>
                      <a:pt x="34" y="32"/>
                    </a:lnTo>
                    <a:lnTo>
                      <a:pt x="73" y="48"/>
                    </a:lnTo>
                    <a:lnTo>
                      <a:pt x="126" y="60"/>
                    </a:lnTo>
                    <a:lnTo>
                      <a:pt x="191" y="71"/>
                    </a:lnTo>
                    <a:lnTo>
                      <a:pt x="268" y="81"/>
                    </a:lnTo>
                    <a:lnTo>
                      <a:pt x="352" y="90"/>
                    </a:lnTo>
                    <a:lnTo>
                      <a:pt x="446" y="97"/>
                    </a:lnTo>
                    <a:lnTo>
                      <a:pt x="546" y="99"/>
                    </a:lnTo>
                    <a:lnTo>
                      <a:pt x="651" y="101"/>
                    </a:lnTo>
                    <a:lnTo>
                      <a:pt x="756" y="99"/>
                    </a:lnTo>
                    <a:lnTo>
                      <a:pt x="855" y="97"/>
                    </a:lnTo>
                    <a:lnTo>
                      <a:pt x="950" y="90"/>
                    </a:lnTo>
                    <a:lnTo>
                      <a:pt x="1034" y="81"/>
                    </a:lnTo>
                    <a:lnTo>
                      <a:pt x="1110" y="71"/>
                    </a:lnTo>
                    <a:lnTo>
                      <a:pt x="1176" y="60"/>
                    </a:lnTo>
                    <a:lnTo>
                      <a:pt x="1228" y="48"/>
                    </a:lnTo>
                    <a:lnTo>
                      <a:pt x="1268" y="32"/>
                    </a:lnTo>
                    <a:lnTo>
                      <a:pt x="1291" y="18"/>
                    </a:lnTo>
                    <a:lnTo>
                      <a:pt x="1302" y="2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12" name="Freeform 72"/>
              <p:cNvSpPr>
                <a:spLocks/>
              </p:cNvSpPr>
              <p:nvPr/>
            </p:nvSpPr>
            <p:spPr bwMode="auto">
              <a:xfrm>
                <a:off x="2460" y="1190"/>
                <a:ext cx="1026" cy="115"/>
              </a:xfrm>
              <a:custGeom>
                <a:avLst/>
                <a:gdLst/>
                <a:ahLst/>
                <a:cxnLst>
                  <a:cxn ang="0">
                    <a:pos x="942" y="115"/>
                  </a:cxn>
                  <a:cxn ang="0">
                    <a:pos x="944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44" y="115"/>
                  </a:cxn>
                  <a:cxn ang="0">
                    <a:pos x="944" y="115"/>
                  </a:cxn>
                </a:cxnLst>
                <a:rect l="0" t="0" r="r" b="b"/>
                <a:pathLst>
                  <a:path w="944" h="115">
                    <a:moveTo>
                      <a:pt x="942" y="115"/>
                    </a:moveTo>
                    <a:lnTo>
                      <a:pt x="944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44" y="115"/>
                    </a:lnTo>
                    <a:lnTo>
                      <a:pt x="944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13" name="Freeform 73"/>
              <p:cNvSpPr>
                <a:spLocks/>
              </p:cNvSpPr>
              <p:nvPr/>
            </p:nvSpPr>
            <p:spPr bwMode="auto">
              <a:xfrm>
                <a:off x="2355" y="1190"/>
                <a:ext cx="105" cy="115"/>
              </a:xfrm>
              <a:custGeom>
                <a:avLst/>
                <a:gdLst/>
                <a:ahLst/>
                <a:cxnLst>
                  <a:cxn ang="0">
                    <a:pos x="97" y="115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97" y="115"/>
                  </a:cxn>
                  <a:cxn ang="0">
                    <a:pos x="97" y="115"/>
                  </a:cxn>
                </a:cxnLst>
                <a:rect l="0" t="0" r="r" b="b"/>
                <a:pathLst>
                  <a:path w="97" h="115">
                    <a:moveTo>
                      <a:pt x="97" y="115"/>
                    </a:moveTo>
                    <a:lnTo>
                      <a:pt x="97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97" y="115"/>
                    </a:lnTo>
                    <a:lnTo>
                      <a:pt x="97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14" name="Rectangle 74"/>
              <p:cNvSpPr>
                <a:spLocks noChangeArrowheads="1"/>
              </p:cNvSpPr>
              <p:nvPr/>
            </p:nvSpPr>
            <p:spPr bwMode="auto">
              <a:xfrm>
                <a:off x="2379" y="1317"/>
                <a:ext cx="48" cy="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1000" b="0">
                    <a:solidFill>
                      <a:srgbClr val="000000"/>
                    </a:solidFill>
                  </a:rPr>
                  <a:t>1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187915" name="Rectangle 75"/>
              <p:cNvSpPr>
                <a:spLocks noChangeArrowheads="1"/>
              </p:cNvSpPr>
              <p:nvPr/>
            </p:nvSpPr>
            <p:spPr bwMode="auto">
              <a:xfrm>
                <a:off x="2379" y="1432"/>
                <a:ext cx="48" cy="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1000" b="0">
                    <a:solidFill>
                      <a:srgbClr val="000000"/>
                    </a:solidFill>
                  </a:rPr>
                  <a:t>1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187916" name="Rectangle 76"/>
              <p:cNvSpPr>
                <a:spLocks noChangeArrowheads="1"/>
              </p:cNvSpPr>
              <p:nvPr/>
            </p:nvSpPr>
            <p:spPr bwMode="auto">
              <a:xfrm>
                <a:off x="2379" y="1548"/>
                <a:ext cx="48" cy="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1000" b="0">
                    <a:solidFill>
                      <a:srgbClr val="000000"/>
                    </a:solidFill>
                  </a:rPr>
                  <a:t>1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187917" name="Rectangle 77"/>
              <p:cNvSpPr>
                <a:spLocks noChangeArrowheads="1"/>
              </p:cNvSpPr>
              <p:nvPr/>
            </p:nvSpPr>
            <p:spPr bwMode="auto">
              <a:xfrm>
                <a:off x="2379" y="1663"/>
                <a:ext cx="48" cy="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1000" b="0">
                    <a:solidFill>
                      <a:srgbClr val="000000"/>
                    </a:solidFill>
                  </a:rPr>
                  <a:t>1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187918" name="Rectangle 78"/>
              <p:cNvSpPr>
                <a:spLocks noChangeArrowheads="1"/>
              </p:cNvSpPr>
              <p:nvPr/>
            </p:nvSpPr>
            <p:spPr bwMode="auto">
              <a:xfrm>
                <a:off x="2379" y="1778"/>
                <a:ext cx="48" cy="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1000" b="0">
                    <a:solidFill>
                      <a:srgbClr val="000000"/>
                    </a:solidFill>
                  </a:rPr>
                  <a:t>0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187919" name="Rectangle 79"/>
              <p:cNvSpPr>
                <a:spLocks noChangeArrowheads="1"/>
              </p:cNvSpPr>
              <p:nvPr/>
            </p:nvSpPr>
            <p:spPr bwMode="auto">
              <a:xfrm>
                <a:off x="2379" y="1893"/>
                <a:ext cx="48" cy="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1000" b="0">
                    <a:solidFill>
                      <a:srgbClr val="000000"/>
                    </a:solidFill>
                  </a:rPr>
                  <a:t>1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187920" name="Rectangle 80"/>
              <p:cNvSpPr>
                <a:spLocks noChangeArrowheads="1"/>
              </p:cNvSpPr>
              <p:nvPr/>
            </p:nvSpPr>
            <p:spPr bwMode="auto">
              <a:xfrm>
                <a:off x="2379" y="2009"/>
                <a:ext cx="48" cy="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1000" b="0">
                    <a:solidFill>
                      <a:srgbClr val="000000"/>
                    </a:solidFill>
                  </a:rPr>
                  <a:t>1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187921" name="Rectangle 81"/>
              <p:cNvSpPr>
                <a:spLocks noChangeArrowheads="1"/>
              </p:cNvSpPr>
              <p:nvPr/>
            </p:nvSpPr>
            <p:spPr bwMode="auto">
              <a:xfrm>
                <a:off x="2379" y="2124"/>
                <a:ext cx="48" cy="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1000" b="0">
                    <a:solidFill>
                      <a:srgbClr val="000000"/>
                    </a:solidFill>
                  </a:rPr>
                  <a:t>0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187922" name="Rectangle 82"/>
              <p:cNvSpPr>
                <a:spLocks noChangeArrowheads="1"/>
              </p:cNvSpPr>
              <p:nvPr/>
            </p:nvSpPr>
            <p:spPr bwMode="auto">
              <a:xfrm>
                <a:off x="2379" y="2239"/>
                <a:ext cx="48" cy="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1000" b="0">
                    <a:solidFill>
                      <a:srgbClr val="000000"/>
                    </a:solidFill>
                  </a:rPr>
                  <a:t>1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187923" name="Rectangle 83"/>
              <p:cNvSpPr>
                <a:spLocks noChangeArrowheads="1"/>
              </p:cNvSpPr>
              <p:nvPr/>
            </p:nvSpPr>
            <p:spPr bwMode="auto">
              <a:xfrm>
                <a:off x="2379" y="2354"/>
                <a:ext cx="48" cy="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1000" b="0">
                    <a:solidFill>
                      <a:srgbClr val="000000"/>
                    </a:solidFill>
                  </a:rPr>
                  <a:t>1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187924" name="Rectangle 84"/>
              <p:cNvSpPr>
                <a:spLocks noChangeArrowheads="1"/>
              </p:cNvSpPr>
              <p:nvPr/>
            </p:nvSpPr>
            <p:spPr bwMode="auto">
              <a:xfrm>
                <a:off x="2379" y="2469"/>
                <a:ext cx="48" cy="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1000" b="0">
                    <a:solidFill>
                      <a:srgbClr val="000000"/>
                    </a:solidFill>
                  </a:rPr>
                  <a:t>0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187925" name="Rectangle 85"/>
              <p:cNvSpPr>
                <a:spLocks noChangeArrowheads="1"/>
              </p:cNvSpPr>
              <p:nvPr/>
            </p:nvSpPr>
            <p:spPr bwMode="auto">
              <a:xfrm>
                <a:off x="2379" y="2585"/>
                <a:ext cx="48" cy="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1000" b="0">
                    <a:solidFill>
                      <a:srgbClr val="000000"/>
                    </a:solidFill>
                  </a:rPr>
                  <a:t>1</a:t>
                </a:r>
                <a:endParaRPr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1187926" name="Freeform 86"/>
              <p:cNvSpPr>
                <a:spLocks/>
              </p:cNvSpPr>
              <p:nvPr/>
            </p:nvSpPr>
            <p:spPr bwMode="auto">
              <a:xfrm>
                <a:off x="2878" y="1344"/>
                <a:ext cx="49" cy="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27" y="37"/>
                  </a:cxn>
                  <a:cxn ang="0">
                    <a:pos x="29" y="37"/>
                  </a:cxn>
                  <a:cxn ang="0">
                    <a:pos x="32" y="35"/>
                  </a:cxn>
                  <a:cxn ang="0">
                    <a:pos x="35" y="35"/>
                  </a:cxn>
                  <a:cxn ang="0">
                    <a:pos x="37" y="33"/>
                  </a:cxn>
                  <a:cxn ang="0">
                    <a:pos x="40" y="30"/>
                  </a:cxn>
                  <a:cxn ang="0">
                    <a:pos x="42" y="28"/>
                  </a:cxn>
                  <a:cxn ang="0">
                    <a:pos x="42" y="26"/>
                  </a:cxn>
                  <a:cxn ang="0">
                    <a:pos x="45" y="21"/>
                  </a:cxn>
                  <a:cxn ang="0">
                    <a:pos x="45" y="19"/>
                  </a:cxn>
                  <a:cxn ang="0">
                    <a:pos x="45" y="17"/>
                  </a:cxn>
                  <a:cxn ang="0">
                    <a:pos x="42" y="12"/>
                  </a:cxn>
                  <a:cxn ang="0">
                    <a:pos x="42" y="10"/>
                  </a:cxn>
                  <a:cxn ang="0">
                    <a:pos x="40" y="7"/>
                  </a:cxn>
                  <a:cxn ang="0">
                    <a:pos x="37" y="5"/>
                  </a:cxn>
                  <a:cxn ang="0">
                    <a:pos x="35" y="3"/>
                  </a:cxn>
                  <a:cxn ang="0">
                    <a:pos x="32" y="3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4" y="3"/>
                  </a:cxn>
                  <a:cxn ang="0">
                    <a:pos x="11" y="3"/>
                  </a:cxn>
                  <a:cxn ang="0">
                    <a:pos x="8" y="5"/>
                  </a:cxn>
                  <a:cxn ang="0">
                    <a:pos x="6" y="7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3" y="26"/>
                  </a:cxn>
                  <a:cxn ang="0">
                    <a:pos x="3" y="28"/>
                  </a:cxn>
                  <a:cxn ang="0">
                    <a:pos x="6" y="30"/>
                  </a:cxn>
                  <a:cxn ang="0">
                    <a:pos x="8" y="33"/>
                  </a:cxn>
                  <a:cxn ang="0">
                    <a:pos x="11" y="35"/>
                  </a:cxn>
                  <a:cxn ang="0">
                    <a:pos x="14" y="35"/>
                  </a:cxn>
                  <a:cxn ang="0">
                    <a:pos x="16" y="37"/>
                  </a:cxn>
                  <a:cxn ang="0">
                    <a:pos x="19" y="37"/>
                  </a:cxn>
                  <a:cxn ang="0">
                    <a:pos x="24" y="37"/>
                  </a:cxn>
                  <a:cxn ang="0">
                    <a:pos x="24" y="37"/>
                  </a:cxn>
                  <a:cxn ang="0">
                    <a:pos x="21" y="37"/>
                  </a:cxn>
                </a:cxnLst>
                <a:rect l="0" t="0" r="r" b="b"/>
                <a:pathLst>
                  <a:path w="45" h="37">
                    <a:moveTo>
                      <a:pt x="21" y="37"/>
                    </a:moveTo>
                    <a:lnTo>
                      <a:pt x="27" y="37"/>
                    </a:lnTo>
                    <a:lnTo>
                      <a:pt x="29" y="37"/>
                    </a:lnTo>
                    <a:lnTo>
                      <a:pt x="32" y="35"/>
                    </a:lnTo>
                    <a:lnTo>
                      <a:pt x="35" y="35"/>
                    </a:lnTo>
                    <a:lnTo>
                      <a:pt x="37" y="33"/>
                    </a:lnTo>
                    <a:lnTo>
                      <a:pt x="40" y="30"/>
                    </a:lnTo>
                    <a:lnTo>
                      <a:pt x="42" y="28"/>
                    </a:lnTo>
                    <a:lnTo>
                      <a:pt x="42" y="26"/>
                    </a:lnTo>
                    <a:lnTo>
                      <a:pt x="45" y="21"/>
                    </a:lnTo>
                    <a:lnTo>
                      <a:pt x="45" y="19"/>
                    </a:lnTo>
                    <a:lnTo>
                      <a:pt x="45" y="17"/>
                    </a:lnTo>
                    <a:lnTo>
                      <a:pt x="42" y="12"/>
                    </a:lnTo>
                    <a:lnTo>
                      <a:pt x="42" y="10"/>
                    </a:lnTo>
                    <a:lnTo>
                      <a:pt x="40" y="7"/>
                    </a:lnTo>
                    <a:lnTo>
                      <a:pt x="37" y="5"/>
                    </a:lnTo>
                    <a:lnTo>
                      <a:pt x="35" y="3"/>
                    </a:lnTo>
                    <a:lnTo>
                      <a:pt x="32" y="3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6" y="30"/>
                    </a:lnTo>
                    <a:lnTo>
                      <a:pt x="8" y="33"/>
                    </a:lnTo>
                    <a:lnTo>
                      <a:pt x="11" y="35"/>
                    </a:lnTo>
                    <a:lnTo>
                      <a:pt x="14" y="35"/>
                    </a:lnTo>
                    <a:lnTo>
                      <a:pt x="16" y="37"/>
                    </a:lnTo>
                    <a:lnTo>
                      <a:pt x="19" y="37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1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27" name="Freeform 87"/>
              <p:cNvSpPr>
                <a:spLocks/>
              </p:cNvSpPr>
              <p:nvPr/>
            </p:nvSpPr>
            <p:spPr bwMode="auto">
              <a:xfrm>
                <a:off x="2878" y="1460"/>
                <a:ext cx="49" cy="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27" y="37"/>
                  </a:cxn>
                  <a:cxn ang="0">
                    <a:pos x="29" y="37"/>
                  </a:cxn>
                  <a:cxn ang="0">
                    <a:pos x="32" y="34"/>
                  </a:cxn>
                  <a:cxn ang="0">
                    <a:pos x="35" y="34"/>
                  </a:cxn>
                  <a:cxn ang="0">
                    <a:pos x="37" y="32"/>
                  </a:cxn>
                  <a:cxn ang="0">
                    <a:pos x="40" y="30"/>
                  </a:cxn>
                  <a:cxn ang="0">
                    <a:pos x="42" y="27"/>
                  </a:cxn>
                  <a:cxn ang="0">
                    <a:pos x="42" y="25"/>
                  </a:cxn>
                  <a:cxn ang="0">
                    <a:pos x="45" y="20"/>
                  </a:cxn>
                  <a:cxn ang="0">
                    <a:pos x="45" y="18"/>
                  </a:cxn>
                  <a:cxn ang="0">
                    <a:pos x="45" y="16"/>
                  </a:cxn>
                  <a:cxn ang="0">
                    <a:pos x="42" y="11"/>
                  </a:cxn>
                  <a:cxn ang="0">
                    <a:pos x="42" y="9"/>
                  </a:cxn>
                  <a:cxn ang="0">
                    <a:pos x="40" y="7"/>
                  </a:cxn>
                  <a:cxn ang="0">
                    <a:pos x="37" y="4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1" y="2"/>
                  </a:cxn>
                  <a:cxn ang="0">
                    <a:pos x="8" y="4"/>
                  </a:cxn>
                  <a:cxn ang="0">
                    <a:pos x="6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3" y="25"/>
                  </a:cxn>
                  <a:cxn ang="0">
                    <a:pos x="3" y="27"/>
                  </a:cxn>
                  <a:cxn ang="0">
                    <a:pos x="6" y="30"/>
                  </a:cxn>
                  <a:cxn ang="0">
                    <a:pos x="8" y="32"/>
                  </a:cxn>
                  <a:cxn ang="0">
                    <a:pos x="11" y="34"/>
                  </a:cxn>
                  <a:cxn ang="0">
                    <a:pos x="14" y="34"/>
                  </a:cxn>
                  <a:cxn ang="0">
                    <a:pos x="16" y="37"/>
                  </a:cxn>
                  <a:cxn ang="0">
                    <a:pos x="19" y="37"/>
                  </a:cxn>
                  <a:cxn ang="0">
                    <a:pos x="24" y="37"/>
                  </a:cxn>
                  <a:cxn ang="0">
                    <a:pos x="24" y="37"/>
                  </a:cxn>
                  <a:cxn ang="0">
                    <a:pos x="21" y="37"/>
                  </a:cxn>
                </a:cxnLst>
                <a:rect l="0" t="0" r="r" b="b"/>
                <a:pathLst>
                  <a:path w="45" h="37">
                    <a:moveTo>
                      <a:pt x="21" y="37"/>
                    </a:moveTo>
                    <a:lnTo>
                      <a:pt x="27" y="37"/>
                    </a:lnTo>
                    <a:lnTo>
                      <a:pt x="29" y="37"/>
                    </a:lnTo>
                    <a:lnTo>
                      <a:pt x="32" y="34"/>
                    </a:lnTo>
                    <a:lnTo>
                      <a:pt x="35" y="34"/>
                    </a:lnTo>
                    <a:lnTo>
                      <a:pt x="37" y="32"/>
                    </a:lnTo>
                    <a:lnTo>
                      <a:pt x="40" y="30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5" y="20"/>
                    </a:lnTo>
                    <a:lnTo>
                      <a:pt x="45" y="18"/>
                    </a:lnTo>
                    <a:lnTo>
                      <a:pt x="45" y="16"/>
                    </a:lnTo>
                    <a:lnTo>
                      <a:pt x="42" y="11"/>
                    </a:lnTo>
                    <a:lnTo>
                      <a:pt x="42" y="9"/>
                    </a:lnTo>
                    <a:lnTo>
                      <a:pt x="40" y="7"/>
                    </a:lnTo>
                    <a:lnTo>
                      <a:pt x="37" y="4"/>
                    </a:lnTo>
                    <a:lnTo>
                      <a:pt x="35" y="2"/>
                    </a:lnTo>
                    <a:lnTo>
                      <a:pt x="32" y="2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3" y="25"/>
                    </a:lnTo>
                    <a:lnTo>
                      <a:pt x="3" y="27"/>
                    </a:lnTo>
                    <a:lnTo>
                      <a:pt x="6" y="30"/>
                    </a:lnTo>
                    <a:lnTo>
                      <a:pt x="8" y="32"/>
                    </a:lnTo>
                    <a:lnTo>
                      <a:pt x="11" y="34"/>
                    </a:lnTo>
                    <a:lnTo>
                      <a:pt x="14" y="34"/>
                    </a:lnTo>
                    <a:lnTo>
                      <a:pt x="16" y="37"/>
                    </a:lnTo>
                    <a:lnTo>
                      <a:pt x="19" y="37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1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28" name="Freeform 88"/>
              <p:cNvSpPr>
                <a:spLocks/>
              </p:cNvSpPr>
              <p:nvPr/>
            </p:nvSpPr>
            <p:spPr bwMode="auto">
              <a:xfrm>
                <a:off x="2878" y="1575"/>
                <a:ext cx="49" cy="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27" y="37"/>
                  </a:cxn>
                  <a:cxn ang="0">
                    <a:pos x="29" y="37"/>
                  </a:cxn>
                  <a:cxn ang="0">
                    <a:pos x="32" y="34"/>
                  </a:cxn>
                  <a:cxn ang="0">
                    <a:pos x="35" y="34"/>
                  </a:cxn>
                  <a:cxn ang="0">
                    <a:pos x="37" y="32"/>
                  </a:cxn>
                  <a:cxn ang="0">
                    <a:pos x="40" y="30"/>
                  </a:cxn>
                  <a:cxn ang="0">
                    <a:pos x="42" y="28"/>
                  </a:cxn>
                  <a:cxn ang="0">
                    <a:pos x="42" y="25"/>
                  </a:cxn>
                  <a:cxn ang="0">
                    <a:pos x="45" y="21"/>
                  </a:cxn>
                  <a:cxn ang="0">
                    <a:pos x="45" y="18"/>
                  </a:cxn>
                  <a:cxn ang="0">
                    <a:pos x="45" y="16"/>
                  </a:cxn>
                  <a:cxn ang="0">
                    <a:pos x="42" y="11"/>
                  </a:cxn>
                  <a:cxn ang="0">
                    <a:pos x="42" y="9"/>
                  </a:cxn>
                  <a:cxn ang="0">
                    <a:pos x="40" y="7"/>
                  </a:cxn>
                  <a:cxn ang="0">
                    <a:pos x="37" y="5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1" y="2"/>
                  </a:cxn>
                  <a:cxn ang="0">
                    <a:pos x="8" y="5"/>
                  </a:cxn>
                  <a:cxn ang="0">
                    <a:pos x="6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1"/>
                  </a:cxn>
                  <a:cxn ang="0">
                    <a:pos x="3" y="25"/>
                  </a:cxn>
                  <a:cxn ang="0">
                    <a:pos x="3" y="28"/>
                  </a:cxn>
                  <a:cxn ang="0">
                    <a:pos x="6" y="30"/>
                  </a:cxn>
                  <a:cxn ang="0">
                    <a:pos x="8" y="32"/>
                  </a:cxn>
                  <a:cxn ang="0">
                    <a:pos x="11" y="34"/>
                  </a:cxn>
                  <a:cxn ang="0">
                    <a:pos x="14" y="34"/>
                  </a:cxn>
                  <a:cxn ang="0">
                    <a:pos x="16" y="37"/>
                  </a:cxn>
                  <a:cxn ang="0">
                    <a:pos x="19" y="37"/>
                  </a:cxn>
                  <a:cxn ang="0">
                    <a:pos x="24" y="37"/>
                  </a:cxn>
                  <a:cxn ang="0">
                    <a:pos x="24" y="37"/>
                  </a:cxn>
                  <a:cxn ang="0">
                    <a:pos x="21" y="37"/>
                  </a:cxn>
                </a:cxnLst>
                <a:rect l="0" t="0" r="r" b="b"/>
                <a:pathLst>
                  <a:path w="45" h="37">
                    <a:moveTo>
                      <a:pt x="21" y="37"/>
                    </a:moveTo>
                    <a:lnTo>
                      <a:pt x="27" y="37"/>
                    </a:lnTo>
                    <a:lnTo>
                      <a:pt x="29" y="37"/>
                    </a:lnTo>
                    <a:lnTo>
                      <a:pt x="32" y="34"/>
                    </a:lnTo>
                    <a:lnTo>
                      <a:pt x="35" y="34"/>
                    </a:lnTo>
                    <a:lnTo>
                      <a:pt x="37" y="32"/>
                    </a:lnTo>
                    <a:lnTo>
                      <a:pt x="40" y="30"/>
                    </a:lnTo>
                    <a:lnTo>
                      <a:pt x="42" y="28"/>
                    </a:lnTo>
                    <a:lnTo>
                      <a:pt x="42" y="25"/>
                    </a:lnTo>
                    <a:lnTo>
                      <a:pt x="45" y="21"/>
                    </a:lnTo>
                    <a:lnTo>
                      <a:pt x="45" y="18"/>
                    </a:lnTo>
                    <a:lnTo>
                      <a:pt x="45" y="16"/>
                    </a:lnTo>
                    <a:lnTo>
                      <a:pt x="42" y="11"/>
                    </a:lnTo>
                    <a:lnTo>
                      <a:pt x="42" y="9"/>
                    </a:lnTo>
                    <a:lnTo>
                      <a:pt x="40" y="7"/>
                    </a:lnTo>
                    <a:lnTo>
                      <a:pt x="37" y="5"/>
                    </a:lnTo>
                    <a:lnTo>
                      <a:pt x="35" y="2"/>
                    </a:lnTo>
                    <a:lnTo>
                      <a:pt x="32" y="2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6" y="30"/>
                    </a:lnTo>
                    <a:lnTo>
                      <a:pt x="8" y="32"/>
                    </a:lnTo>
                    <a:lnTo>
                      <a:pt x="11" y="34"/>
                    </a:lnTo>
                    <a:lnTo>
                      <a:pt x="14" y="34"/>
                    </a:lnTo>
                    <a:lnTo>
                      <a:pt x="16" y="37"/>
                    </a:lnTo>
                    <a:lnTo>
                      <a:pt x="19" y="37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1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29" name="Freeform 89"/>
              <p:cNvSpPr>
                <a:spLocks/>
              </p:cNvSpPr>
              <p:nvPr/>
            </p:nvSpPr>
            <p:spPr bwMode="auto">
              <a:xfrm>
                <a:off x="2878" y="1690"/>
                <a:ext cx="49" cy="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27" y="37"/>
                  </a:cxn>
                  <a:cxn ang="0">
                    <a:pos x="29" y="37"/>
                  </a:cxn>
                  <a:cxn ang="0">
                    <a:pos x="32" y="35"/>
                  </a:cxn>
                  <a:cxn ang="0">
                    <a:pos x="35" y="35"/>
                  </a:cxn>
                  <a:cxn ang="0">
                    <a:pos x="37" y="32"/>
                  </a:cxn>
                  <a:cxn ang="0">
                    <a:pos x="40" y="30"/>
                  </a:cxn>
                  <a:cxn ang="0">
                    <a:pos x="42" y="28"/>
                  </a:cxn>
                  <a:cxn ang="0">
                    <a:pos x="42" y="25"/>
                  </a:cxn>
                  <a:cxn ang="0">
                    <a:pos x="45" y="21"/>
                  </a:cxn>
                  <a:cxn ang="0">
                    <a:pos x="45" y="19"/>
                  </a:cxn>
                  <a:cxn ang="0">
                    <a:pos x="45" y="16"/>
                  </a:cxn>
                  <a:cxn ang="0">
                    <a:pos x="42" y="12"/>
                  </a:cxn>
                  <a:cxn ang="0">
                    <a:pos x="42" y="9"/>
                  </a:cxn>
                  <a:cxn ang="0">
                    <a:pos x="40" y="7"/>
                  </a:cxn>
                  <a:cxn ang="0">
                    <a:pos x="37" y="5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1" y="2"/>
                  </a:cxn>
                  <a:cxn ang="0">
                    <a:pos x="8" y="5"/>
                  </a:cxn>
                  <a:cxn ang="0">
                    <a:pos x="6" y="7"/>
                  </a:cxn>
                  <a:cxn ang="0">
                    <a:pos x="3" y="9"/>
                  </a:cxn>
                  <a:cxn ang="0">
                    <a:pos x="3" y="12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3" y="25"/>
                  </a:cxn>
                  <a:cxn ang="0">
                    <a:pos x="3" y="28"/>
                  </a:cxn>
                  <a:cxn ang="0">
                    <a:pos x="6" y="30"/>
                  </a:cxn>
                  <a:cxn ang="0">
                    <a:pos x="8" y="32"/>
                  </a:cxn>
                  <a:cxn ang="0">
                    <a:pos x="11" y="35"/>
                  </a:cxn>
                  <a:cxn ang="0">
                    <a:pos x="14" y="35"/>
                  </a:cxn>
                  <a:cxn ang="0">
                    <a:pos x="16" y="37"/>
                  </a:cxn>
                  <a:cxn ang="0">
                    <a:pos x="19" y="37"/>
                  </a:cxn>
                  <a:cxn ang="0">
                    <a:pos x="24" y="37"/>
                  </a:cxn>
                  <a:cxn ang="0">
                    <a:pos x="24" y="37"/>
                  </a:cxn>
                  <a:cxn ang="0">
                    <a:pos x="21" y="37"/>
                  </a:cxn>
                </a:cxnLst>
                <a:rect l="0" t="0" r="r" b="b"/>
                <a:pathLst>
                  <a:path w="45" h="37">
                    <a:moveTo>
                      <a:pt x="21" y="37"/>
                    </a:moveTo>
                    <a:lnTo>
                      <a:pt x="27" y="37"/>
                    </a:lnTo>
                    <a:lnTo>
                      <a:pt x="29" y="37"/>
                    </a:lnTo>
                    <a:lnTo>
                      <a:pt x="32" y="35"/>
                    </a:lnTo>
                    <a:lnTo>
                      <a:pt x="35" y="35"/>
                    </a:lnTo>
                    <a:lnTo>
                      <a:pt x="37" y="32"/>
                    </a:lnTo>
                    <a:lnTo>
                      <a:pt x="40" y="30"/>
                    </a:lnTo>
                    <a:lnTo>
                      <a:pt x="42" y="28"/>
                    </a:lnTo>
                    <a:lnTo>
                      <a:pt x="42" y="25"/>
                    </a:lnTo>
                    <a:lnTo>
                      <a:pt x="45" y="21"/>
                    </a:lnTo>
                    <a:lnTo>
                      <a:pt x="45" y="19"/>
                    </a:lnTo>
                    <a:lnTo>
                      <a:pt x="45" y="16"/>
                    </a:lnTo>
                    <a:lnTo>
                      <a:pt x="42" y="12"/>
                    </a:lnTo>
                    <a:lnTo>
                      <a:pt x="42" y="9"/>
                    </a:lnTo>
                    <a:lnTo>
                      <a:pt x="40" y="7"/>
                    </a:lnTo>
                    <a:lnTo>
                      <a:pt x="37" y="5"/>
                    </a:lnTo>
                    <a:lnTo>
                      <a:pt x="35" y="2"/>
                    </a:lnTo>
                    <a:lnTo>
                      <a:pt x="32" y="2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3" y="12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6" y="30"/>
                    </a:lnTo>
                    <a:lnTo>
                      <a:pt x="8" y="32"/>
                    </a:lnTo>
                    <a:lnTo>
                      <a:pt x="11" y="35"/>
                    </a:lnTo>
                    <a:lnTo>
                      <a:pt x="14" y="35"/>
                    </a:lnTo>
                    <a:lnTo>
                      <a:pt x="16" y="37"/>
                    </a:lnTo>
                    <a:lnTo>
                      <a:pt x="19" y="37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1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30" name="Freeform 90"/>
              <p:cNvSpPr>
                <a:spLocks/>
              </p:cNvSpPr>
              <p:nvPr/>
            </p:nvSpPr>
            <p:spPr bwMode="auto">
              <a:xfrm>
                <a:off x="2878" y="1805"/>
                <a:ext cx="49" cy="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27" y="37"/>
                  </a:cxn>
                  <a:cxn ang="0">
                    <a:pos x="29" y="37"/>
                  </a:cxn>
                  <a:cxn ang="0">
                    <a:pos x="32" y="35"/>
                  </a:cxn>
                  <a:cxn ang="0">
                    <a:pos x="35" y="35"/>
                  </a:cxn>
                  <a:cxn ang="0">
                    <a:pos x="37" y="33"/>
                  </a:cxn>
                  <a:cxn ang="0">
                    <a:pos x="40" y="30"/>
                  </a:cxn>
                  <a:cxn ang="0">
                    <a:pos x="42" y="28"/>
                  </a:cxn>
                  <a:cxn ang="0">
                    <a:pos x="42" y="26"/>
                  </a:cxn>
                  <a:cxn ang="0">
                    <a:pos x="45" y="21"/>
                  </a:cxn>
                  <a:cxn ang="0">
                    <a:pos x="45" y="19"/>
                  </a:cxn>
                  <a:cxn ang="0">
                    <a:pos x="45" y="16"/>
                  </a:cxn>
                  <a:cxn ang="0">
                    <a:pos x="42" y="12"/>
                  </a:cxn>
                  <a:cxn ang="0">
                    <a:pos x="42" y="10"/>
                  </a:cxn>
                  <a:cxn ang="0">
                    <a:pos x="40" y="7"/>
                  </a:cxn>
                  <a:cxn ang="0">
                    <a:pos x="37" y="5"/>
                  </a:cxn>
                  <a:cxn ang="0">
                    <a:pos x="35" y="3"/>
                  </a:cxn>
                  <a:cxn ang="0">
                    <a:pos x="32" y="3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4" y="3"/>
                  </a:cxn>
                  <a:cxn ang="0">
                    <a:pos x="11" y="3"/>
                  </a:cxn>
                  <a:cxn ang="0">
                    <a:pos x="8" y="5"/>
                  </a:cxn>
                  <a:cxn ang="0">
                    <a:pos x="6" y="7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3" y="26"/>
                  </a:cxn>
                  <a:cxn ang="0">
                    <a:pos x="3" y="28"/>
                  </a:cxn>
                  <a:cxn ang="0">
                    <a:pos x="6" y="30"/>
                  </a:cxn>
                  <a:cxn ang="0">
                    <a:pos x="8" y="33"/>
                  </a:cxn>
                  <a:cxn ang="0">
                    <a:pos x="11" y="35"/>
                  </a:cxn>
                  <a:cxn ang="0">
                    <a:pos x="14" y="35"/>
                  </a:cxn>
                  <a:cxn ang="0">
                    <a:pos x="16" y="37"/>
                  </a:cxn>
                  <a:cxn ang="0">
                    <a:pos x="19" y="37"/>
                  </a:cxn>
                  <a:cxn ang="0">
                    <a:pos x="24" y="37"/>
                  </a:cxn>
                  <a:cxn ang="0">
                    <a:pos x="24" y="37"/>
                  </a:cxn>
                  <a:cxn ang="0">
                    <a:pos x="21" y="37"/>
                  </a:cxn>
                </a:cxnLst>
                <a:rect l="0" t="0" r="r" b="b"/>
                <a:pathLst>
                  <a:path w="45" h="37">
                    <a:moveTo>
                      <a:pt x="21" y="37"/>
                    </a:moveTo>
                    <a:lnTo>
                      <a:pt x="27" y="37"/>
                    </a:lnTo>
                    <a:lnTo>
                      <a:pt x="29" y="37"/>
                    </a:lnTo>
                    <a:lnTo>
                      <a:pt x="32" y="35"/>
                    </a:lnTo>
                    <a:lnTo>
                      <a:pt x="35" y="35"/>
                    </a:lnTo>
                    <a:lnTo>
                      <a:pt x="37" y="33"/>
                    </a:lnTo>
                    <a:lnTo>
                      <a:pt x="40" y="30"/>
                    </a:lnTo>
                    <a:lnTo>
                      <a:pt x="42" y="28"/>
                    </a:lnTo>
                    <a:lnTo>
                      <a:pt x="42" y="26"/>
                    </a:lnTo>
                    <a:lnTo>
                      <a:pt x="45" y="21"/>
                    </a:lnTo>
                    <a:lnTo>
                      <a:pt x="45" y="19"/>
                    </a:lnTo>
                    <a:lnTo>
                      <a:pt x="45" y="16"/>
                    </a:lnTo>
                    <a:lnTo>
                      <a:pt x="42" y="12"/>
                    </a:lnTo>
                    <a:lnTo>
                      <a:pt x="42" y="10"/>
                    </a:lnTo>
                    <a:lnTo>
                      <a:pt x="40" y="7"/>
                    </a:lnTo>
                    <a:lnTo>
                      <a:pt x="37" y="5"/>
                    </a:lnTo>
                    <a:lnTo>
                      <a:pt x="35" y="3"/>
                    </a:lnTo>
                    <a:lnTo>
                      <a:pt x="32" y="3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6" y="30"/>
                    </a:lnTo>
                    <a:lnTo>
                      <a:pt x="8" y="33"/>
                    </a:lnTo>
                    <a:lnTo>
                      <a:pt x="11" y="35"/>
                    </a:lnTo>
                    <a:lnTo>
                      <a:pt x="14" y="35"/>
                    </a:lnTo>
                    <a:lnTo>
                      <a:pt x="16" y="37"/>
                    </a:lnTo>
                    <a:lnTo>
                      <a:pt x="19" y="37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1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31" name="Freeform 91"/>
              <p:cNvSpPr>
                <a:spLocks/>
              </p:cNvSpPr>
              <p:nvPr/>
            </p:nvSpPr>
            <p:spPr bwMode="auto">
              <a:xfrm>
                <a:off x="2878" y="1921"/>
                <a:ext cx="49" cy="36"/>
              </a:xfrm>
              <a:custGeom>
                <a:avLst/>
                <a:gdLst/>
                <a:ahLst/>
                <a:cxnLst>
                  <a:cxn ang="0">
                    <a:pos x="21" y="36"/>
                  </a:cxn>
                  <a:cxn ang="0">
                    <a:pos x="27" y="36"/>
                  </a:cxn>
                  <a:cxn ang="0">
                    <a:pos x="29" y="36"/>
                  </a:cxn>
                  <a:cxn ang="0">
                    <a:pos x="32" y="34"/>
                  </a:cxn>
                  <a:cxn ang="0">
                    <a:pos x="35" y="34"/>
                  </a:cxn>
                  <a:cxn ang="0">
                    <a:pos x="37" y="32"/>
                  </a:cxn>
                  <a:cxn ang="0">
                    <a:pos x="40" y="30"/>
                  </a:cxn>
                  <a:cxn ang="0">
                    <a:pos x="42" y="27"/>
                  </a:cxn>
                  <a:cxn ang="0">
                    <a:pos x="42" y="25"/>
                  </a:cxn>
                  <a:cxn ang="0">
                    <a:pos x="45" y="20"/>
                  </a:cxn>
                  <a:cxn ang="0">
                    <a:pos x="45" y="18"/>
                  </a:cxn>
                  <a:cxn ang="0">
                    <a:pos x="45" y="16"/>
                  </a:cxn>
                  <a:cxn ang="0">
                    <a:pos x="42" y="11"/>
                  </a:cxn>
                  <a:cxn ang="0">
                    <a:pos x="42" y="9"/>
                  </a:cxn>
                  <a:cxn ang="0">
                    <a:pos x="40" y="6"/>
                  </a:cxn>
                  <a:cxn ang="0">
                    <a:pos x="37" y="4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1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3" y="25"/>
                  </a:cxn>
                  <a:cxn ang="0">
                    <a:pos x="3" y="27"/>
                  </a:cxn>
                  <a:cxn ang="0">
                    <a:pos x="6" y="30"/>
                  </a:cxn>
                  <a:cxn ang="0">
                    <a:pos x="8" y="32"/>
                  </a:cxn>
                  <a:cxn ang="0">
                    <a:pos x="11" y="34"/>
                  </a:cxn>
                  <a:cxn ang="0">
                    <a:pos x="14" y="34"/>
                  </a:cxn>
                  <a:cxn ang="0">
                    <a:pos x="16" y="36"/>
                  </a:cxn>
                  <a:cxn ang="0">
                    <a:pos x="19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21" y="36"/>
                  </a:cxn>
                </a:cxnLst>
                <a:rect l="0" t="0" r="r" b="b"/>
                <a:pathLst>
                  <a:path w="45" h="36">
                    <a:moveTo>
                      <a:pt x="21" y="36"/>
                    </a:moveTo>
                    <a:lnTo>
                      <a:pt x="27" y="36"/>
                    </a:lnTo>
                    <a:lnTo>
                      <a:pt x="29" y="36"/>
                    </a:lnTo>
                    <a:lnTo>
                      <a:pt x="32" y="34"/>
                    </a:lnTo>
                    <a:lnTo>
                      <a:pt x="35" y="34"/>
                    </a:lnTo>
                    <a:lnTo>
                      <a:pt x="37" y="32"/>
                    </a:lnTo>
                    <a:lnTo>
                      <a:pt x="40" y="30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5" y="20"/>
                    </a:lnTo>
                    <a:lnTo>
                      <a:pt x="45" y="18"/>
                    </a:lnTo>
                    <a:lnTo>
                      <a:pt x="45" y="16"/>
                    </a:lnTo>
                    <a:lnTo>
                      <a:pt x="42" y="11"/>
                    </a:lnTo>
                    <a:lnTo>
                      <a:pt x="42" y="9"/>
                    </a:lnTo>
                    <a:lnTo>
                      <a:pt x="40" y="6"/>
                    </a:lnTo>
                    <a:lnTo>
                      <a:pt x="37" y="4"/>
                    </a:lnTo>
                    <a:lnTo>
                      <a:pt x="35" y="2"/>
                    </a:lnTo>
                    <a:lnTo>
                      <a:pt x="32" y="2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3" y="25"/>
                    </a:lnTo>
                    <a:lnTo>
                      <a:pt x="3" y="27"/>
                    </a:lnTo>
                    <a:lnTo>
                      <a:pt x="6" y="30"/>
                    </a:lnTo>
                    <a:lnTo>
                      <a:pt x="8" y="32"/>
                    </a:lnTo>
                    <a:lnTo>
                      <a:pt x="11" y="34"/>
                    </a:lnTo>
                    <a:lnTo>
                      <a:pt x="14" y="34"/>
                    </a:lnTo>
                    <a:lnTo>
                      <a:pt x="16" y="36"/>
                    </a:lnTo>
                    <a:lnTo>
                      <a:pt x="19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1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32" name="Freeform 92"/>
              <p:cNvSpPr>
                <a:spLocks/>
              </p:cNvSpPr>
              <p:nvPr/>
            </p:nvSpPr>
            <p:spPr bwMode="auto">
              <a:xfrm>
                <a:off x="2878" y="2036"/>
                <a:ext cx="49" cy="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27" y="37"/>
                  </a:cxn>
                  <a:cxn ang="0">
                    <a:pos x="29" y="37"/>
                  </a:cxn>
                  <a:cxn ang="0">
                    <a:pos x="32" y="34"/>
                  </a:cxn>
                  <a:cxn ang="0">
                    <a:pos x="35" y="34"/>
                  </a:cxn>
                  <a:cxn ang="0">
                    <a:pos x="37" y="32"/>
                  </a:cxn>
                  <a:cxn ang="0">
                    <a:pos x="40" y="30"/>
                  </a:cxn>
                  <a:cxn ang="0">
                    <a:pos x="42" y="27"/>
                  </a:cxn>
                  <a:cxn ang="0">
                    <a:pos x="42" y="25"/>
                  </a:cxn>
                  <a:cxn ang="0">
                    <a:pos x="45" y="20"/>
                  </a:cxn>
                  <a:cxn ang="0">
                    <a:pos x="45" y="18"/>
                  </a:cxn>
                  <a:cxn ang="0">
                    <a:pos x="45" y="16"/>
                  </a:cxn>
                  <a:cxn ang="0">
                    <a:pos x="42" y="11"/>
                  </a:cxn>
                  <a:cxn ang="0">
                    <a:pos x="42" y="9"/>
                  </a:cxn>
                  <a:cxn ang="0">
                    <a:pos x="40" y="7"/>
                  </a:cxn>
                  <a:cxn ang="0">
                    <a:pos x="37" y="4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1" y="2"/>
                  </a:cxn>
                  <a:cxn ang="0">
                    <a:pos x="8" y="4"/>
                  </a:cxn>
                  <a:cxn ang="0">
                    <a:pos x="6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3" y="25"/>
                  </a:cxn>
                  <a:cxn ang="0">
                    <a:pos x="3" y="27"/>
                  </a:cxn>
                  <a:cxn ang="0">
                    <a:pos x="6" y="30"/>
                  </a:cxn>
                  <a:cxn ang="0">
                    <a:pos x="8" y="32"/>
                  </a:cxn>
                  <a:cxn ang="0">
                    <a:pos x="11" y="34"/>
                  </a:cxn>
                  <a:cxn ang="0">
                    <a:pos x="14" y="34"/>
                  </a:cxn>
                  <a:cxn ang="0">
                    <a:pos x="16" y="37"/>
                  </a:cxn>
                  <a:cxn ang="0">
                    <a:pos x="19" y="37"/>
                  </a:cxn>
                  <a:cxn ang="0">
                    <a:pos x="24" y="37"/>
                  </a:cxn>
                  <a:cxn ang="0">
                    <a:pos x="24" y="37"/>
                  </a:cxn>
                  <a:cxn ang="0">
                    <a:pos x="21" y="37"/>
                  </a:cxn>
                </a:cxnLst>
                <a:rect l="0" t="0" r="r" b="b"/>
                <a:pathLst>
                  <a:path w="45" h="37">
                    <a:moveTo>
                      <a:pt x="21" y="37"/>
                    </a:moveTo>
                    <a:lnTo>
                      <a:pt x="27" y="37"/>
                    </a:lnTo>
                    <a:lnTo>
                      <a:pt x="29" y="37"/>
                    </a:lnTo>
                    <a:lnTo>
                      <a:pt x="32" y="34"/>
                    </a:lnTo>
                    <a:lnTo>
                      <a:pt x="35" y="34"/>
                    </a:lnTo>
                    <a:lnTo>
                      <a:pt x="37" y="32"/>
                    </a:lnTo>
                    <a:lnTo>
                      <a:pt x="40" y="30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5" y="20"/>
                    </a:lnTo>
                    <a:lnTo>
                      <a:pt x="45" y="18"/>
                    </a:lnTo>
                    <a:lnTo>
                      <a:pt x="45" y="16"/>
                    </a:lnTo>
                    <a:lnTo>
                      <a:pt x="42" y="11"/>
                    </a:lnTo>
                    <a:lnTo>
                      <a:pt x="42" y="9"/>
                    </a:lnTo>
                    <a:lnTo>
                      <a:pt x="40" y="7"/>
                    </a:lnTo>
                    <a:lnTo>
                      <a:pt x="37" y="4"/>
                    </a:lnTo>
                    <a:lnTo>
                      <a:pt x="35" y="2"/>
                    </a:lnTo>
                    <a:lnTo>
                      <a:pt x="32" y="2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3" y="25"/>
                    </a:lnTo>
                    <a:lnTo>
                      <a:pt x="3" y="27"/>
                    </a:lnTo>
                    <a:lnTo>
                      <a:pt x="6" y="30"/>
                    </a:lnTo>
                    <a:lnTo>
                      <a:pt x="8" y="32"/>
                    </a:lnTo>
                    <a:lnTo>
                      <a:pt x="11" y="34"/>
                    </a:lnTo>
                    <a:lnTo>
                      <a:pt x="14" y="34"/>
                    </a:lnTo>
                    <a:lnTo>
                      <a:pt x="16" y="37"/>
                    </a:lnTo>
                    <a:lnTo>
                      <a:pt x="19" y="37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1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33" name="Freeform 93"/>
              <p:cNvSpPr>
                <a:spLocks/>
              </p:cNvSpPr>
              <p:nvPr/>
            </p:nvSpPr>
            <p:spPr bwMode="auto">
              <a:xfrm>
                <a:off x="2878" y="2151"/>
                <a:ext cx="49" cy="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27" y="37"/>
                  </a:cxn>
                  <a:cxn ang="0">
                    <a:pos x="29" y="37"/>
                  </a:cxn>
                  <a:cxn ang="0">
                    <a:pos x="32" y="35"/>
                  </a:cxn>
                  <a:cxn ang="0">
                    <a:pos x="35" y="35"/>
                  </a:cxn>
                  <a:cxn ang="0">
                    <a:pos x="37" y="32"/>
                  </a:cxn>
                  <a:cxn ang="0">
                    <a:pos x="40" y="30"/>
                  </a:cxn>
                  <a:cxn ang="0">
                    <a:pos x="42" y="28"/>
                  </a:cxn>
                  <a:cxn ang="0">
                    <a:pos x="42" y="25"/>
                  </a:cxn>
                  <a:cxn ang="0">
                    <a:pos x="45" y="21"/>
                  </a:cxn>
                  <a:cxn ang="0">
                    <a:pos x="45" y="18"/>
                  </a:cxn>
                  <a:cxn ang="0">
                    <a:pos x="45" y="16"/>
                  </a:cxn>
                  <a:cxn ang="0">
                    <a:pos x="42" y="11"/>
                  </a:cxn>
                  <a:cxn ang="0">
                    <a:pos x="42" y="9"/>
                  </a:cxn>
                  <a:cxn ang="0">
                    <a:pos x="40" y="7"/>
                  </a:cxn>
                  <a:cxn ang="0">
                    <a:pos x="37" y="5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1" y="2"/>
                  </a:cxn>
                  <a:cxn ang="0">
                    <a:pos x="8" y="5"/>
                  </a:cxn>
                  <a:cxn ang="0">
                    <a:pos x="6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1"/>
                  </a:cxn>
                  <a:cxn ang="0">
                    <a:pos x="3" y="25"/>
                  </a:cxn>
                  <a:cxn ang="0">
                    <a:pos x="3" y="28"/>
                  </a:cxn>
                  <a:cxn ang="0">
                    <a:pos x="6" y="30"/>
                  </a:cxn>
                  <a:cxn ang="0">
                    <a:pos x="8" y="32"/>
                  </a:cxn>
                  <a:cxn ang="0">
                    <a:pos x="11" y="35"/>
                  </a:cxn>
                  <a:cxn ang="0">
                    <a:pos x="14" y="35"/>
                  </a:cxn>
                  <a:cxn ang="0">
                    <a:pos x="16" y="37"/>
                  </a:cxn>
                  <a:cxn ang="0">
                    <a:pos x="19" y="37"/>
                  </a:cxn>
                  <a:cxn ang="0">
                    <a:pos x="24" y="37"/>
                  </a:cxn>
                  <a:cxn ang="0">
                    <a:pos x="24" y="37"/>
                  </a:cxn>
                  <a:cxn ang="0">
                    <a:pos x="21" y="37"/>
                  </a:cxn>
                </a:cxnLst>
                <a:rect l="0" t="0" r="r" b="b"/>
                <a:pathLst>
                  <a:path w="45" h="37">
                    <a:moveTo>
                      <a:pt x="21" y="37"/>
                    </a:moveTo>
                    <a:lnTo>
                      <a:pt x="27" y="37"/>
                    </a:lnTo>
                    <a:lnTo>
                      <a:pt x="29" y="37"/>
                    </a:lnTo>
                    <a:lnTo>
                      <a:pt x="32" y="35"/>
                    </a:lnTo>
                    <a:lnTo>
                      <a:pt x="35" y="35"/>
                    </a:lnTo>
                    <a:lnTo>
                      <a:pt x="37" y="32"/>
                    </a:lnTo>
                    <a:lnTo>
                      <a:pt x="40" y="30"/>
                    </a:lnTo>
                    <a:lnTo>
                      <a:pt x="42" y="28"/>
                    </a:lnTo>
                    <a:lnTo>
                      <a:pt x="42" y="25"/>
                    </a:lnTo>
                    <a:lnTo>
                      <a:pt x="45" y="21"/>
                    </a:lnTo>
                    <a:lnTo>
                      <a:pt x="45" y="18"/>
                    </a:lnTo>
                    <a:lnTo>
                      <a:pt x="45" y="16"/>
                    </a:lnTo>
                    <a:lnTo>
                      <a:pt x="42" y="11"/>
                    </a:lnTo>
                    <a:lnTo>
                      <a:pt x="42" y="9"/>
                    </a:lnTo>
                    <a:lnTo>
                      <a:pt x="40" y="7"/>
                    </a:lnTo>
                    <a:lnTo>
                      <a:pt x="37" y="5"/>
                    </a:lnTo>
                    <a:lnTo>
                      <a:pt x="35" y="2"/>
                    </a:lnTo>
                    <a:lnTo>
                      <a:pt x="32" y="2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6" y="30"/>
                    </a:lnTo>
                    <a:lnTo>
                      <a:pt x="8" y="32"/>
                    </a:lnTo>
                    <a:lnTo>
                      <a:pt x="11" y="35"/>
                    </a:lnTo>
                    <a:lnTo>
                      <a:pt x="14" y="35"/>
                    </a:lnTo>
                    <a:lnTo>
                      <a:pt x="16" y="37"/>
                    </a:lnTo>
                    <a:lnTo>
                      <a:pt x="19" y="37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1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34" name="Freeform 94"/>
              <p:cNvSpPr>
                <a:spLocks/>
              </p:cNvSpPr>
              <p:nvPr/>
            </p:nvSpPr>
            <p:spPr bwMode="auto">
              <a:xfrm>
                <a:off x="2878" y="2266"/>
                <a:ext cx="49" cy="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27" y="37"/>
                  </a:cxn>
                  <a:cxn ang="0">
                    <a:pos x="29" y="37"/>
                  </a:cxn>
                  <a:cxn ang="0">
                    <a:pos x="32" y="35"/>
                  </a:cxn>
                  <a:cxn ang="0">
                    <a:pos x="35" y="35"/>
                  </a:cxn>
                  <a:cxn ang="0">
                    <a:pos x="37" y="32"/>
                  </a:cxn>
                  <a:cxn ang="0">
                    <a:pos x="40" y="30"/>
                  </a:cxn>
                  <a:cxn ang="0">
                    <a:pos x="42" y="28"/>
                  </a:cxn>
                  <a:cxn ang="0">
                    <a:pos x="42" y="26"/>
                  </a:cxn>
                  <a:cxn ang="0">
                    <a:pos x="45" y="21"/>
                  </a:cxn>
                  <a:cxn ang="0">
                    <a:pos x="45" y="19"/>
                  </a:cxn>
                  <a:cxn ang="0">
                    <a:pos x="45" y="16"/>
                  </a:cxn>
                  <a:cxn ang="0">
                    <a:pos x="42" y="12"/>
                  </a:cxn>
                  <a:cxn ang="0">
                    <a:pos x="42" y="9"/>
                  </a:cxn>
                  <a:cxn ang="0">
                    <a:pos x="40" y="7"/>
                  </a:cxn>
                  <a:cxn ang="0">
                    <a:pos x="37" y="5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1" y="2"/>
                  </a:cxn>
                  <a:cxn ang="0">
                    <a:pos x="8" y="5"/>
                  </a:cxn>
                  <a:cxn ang="0">
                    <a:pos x="6" y="7"/>
                  </a:cxn>
                  <a:cxn ang="0">
                    <a:pos x="3" y="9"/>
                  </a:cxn>
                  <a:cxn ang="0">
                    <a:pos x="3" y="12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3" y="26"/>
                  </a:cxn>
                  <a:cxn ang="0">
                    <a:pos x="3" y="28"/>
                  </a:cxn>
                  <a:cxn ang="0">
                    <a:pos x="6" y="30"/>
                  </a:cxn>
                  <a:cxn ang="0">
                    <a:pos x="8" y="32"/>
                  </a:cxn>
                  <a:cxn ang="0">
                    <a:pos x="11" y="35"/>
                  </a:cxn>
                  <a:cxn ang="0">
                    <a:pos x="14" y="35"/>
                  </a:cxn>
                  <a:cxn ang="0">
                    <a:pos x="16" y="37"/>
                  </a:cxn>
                  <a:cxn ang="0">
                    <a:pos x="19" y="37"/>
                  </a:cxn>
                  <a:cxn ang="0">
                    <a:pos x="24" y="37"/>
                  </a:cxn>
                  <a:cxn ang="0">
                    <a:pos x="24" y="37"/>
                  </a:cxn>
                  <a:cxn ang="0">
                    <a:pos x="21" y="37"/>
                  </a:cxn>
                </a:cxnLst>
                <a:rect l="0" t="0" r="r" b="b"/>
                <a:pathLst>
                  <a:path w="45" h="37">
                    <a:moveTo>
                      <a:pt x="21" y="37"/>
                    </a:moveTo>
                    <a:lnTo>
                      <a:pt x="27" y="37"/>
                    </a:lnTo>
                    <a:lnTo>
                      <a:pt x="29" y="37"/>
                    </a:lnTo>
                    <a:lnTo>
                      <a:pt x="32" y="35"/>
                    </a:lnTo>
                    <a:lnTo>
                      <a:pt x="35" y="35"/>
                    </a:lnTo>
                    <a:lnTo>
                      <a:pt x="37" y="32"/>
                    </a:lnTo>
                    <a:lnTo>
                      <a:pt x="40" y="30"/>
                    </a:lnTo>
                    <a:lnTo>
                      <a:pt x="42" y="28"/>
                    </a:lnTo>
                    <a:lnTo>
                      <a:pt x="42" y="26"/>
                    </a:lnTo>
                    <a:lnTo>
                      <a:pt x="45" y="21"/>
                    </a:lnTo>
                    <a:lnTo>
                      <a:pt x="45" y="19"/>
                    </a:lnTo>
                    <a:lnTo>
                      <a:pt x="45" y="16"/>
                    </a:lnTo>
                    <a:lnTo>
                      <a:pt x="42" y="12"/>
                    </a:lnTo>
                    <a:lnTo>
                      <a:pt x="42" y="9"/>
                    </a:lnTo>
                    <a:lnTo>
                      <a:pt x="40" y="7"/>
                    </a:lnTo>
                    <a:lnTo>
                      <a:pt x="37" y="5"/>
                    </a:lnTo>
                    <a:lnTo>
                      <a:pt x="35" y="2"/>
                    </a:lnTo>
                    <a:lnTo>
                      <a:pt x="32" y="2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3" y="12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6" y="30"/>
                    </a:lnTo>
                    <a:lnTo>
                      <a:pt x="8" y="32"/>
                    </a:lnTo>
                    <a:lnTo>
                      <a:pt x="11" y="35"/>
                    </a:lnTo>
                    <a:lnTo>
                      <a:pt x="14" y="35"/>
                    </a:lnTo>
                    <a:lnTo>
                      <a:pt x="16" y="37"/>
                    </a:lnTo>
                    <a:lnTo>
                      <a:pt x="19" y="37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1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35" name="Freeform 95"/>
              <p:cNvSpPr>
                <a:spLocks/>
              </p:cNvSpPr>
              <p:nvPr/>
            </p:nvSpPr>
            <p:spPr bwMode="auto">
              <a:xfrm>
                <a:off x="2878" y="2381"/>
                <a:ext cx="49" cy="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27" y="37"/>
                  </a:cxn>
                  <a:cxn ang="0">
                    <a:pos x="29" y="37"/>
                  </a:cxn>
                  <a:cxn ang="0">
                    <a:pos x="32" y="35"/>
                  </a:cxn>
                  <a:cxn ang="0">
                    <a:pos x="35" y="35"/>
                  </a:cxn>
                  <a:cxn ang="0">
                    <a:pos x="37" y="33"/>
                  </a:cxn>
                  <a:cxn ang="0">
                    <a:pos x="40" y="30"/>
                  </a:cxn>
                  <a:cxn ang="0">
                    <a:pos x="42" y="28"/>
                  </a:cxn>
                  <a:cxn ang="0">
                    <a:pos x="42" y="26"/>
                  </a:cxn>
                  <a:cxn ang="0">
                    <a:pos x="45" y="21"/>
                  </a:cxn>
                  <a:cxn ang="0">
                    <a:pos x="45" y="19"/>
                  </a:cxn>
                  <a:cxn ang="0">
                    <a:pos x="45" y="17"/>
                  </a:cxn>
                  <a:cxn ang="0">
                    <a:pos x="42" y="12"/>
                  </a:cxn>
                  <a:cxn ang="0">
                    <a:pos x="42" y="10"/>
                  </a:cxn>
                  <a:cxn ang="0">
                    <a:pos x="40" y="7"/>
                  </a:cxn>
                  <a:cxn ang="0">
                    <a:pos x="37" y="5"/>
                  </a:cxn>
                  <a:cxn ang="0">
                    <a:pos x="35" y="3"/>
                  </a:cxn>
                  <a:cxn ang="0">
                    <a:pos x="32" y="3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4" y="3"/>
                  </a:cxn>
                  <a:cxn ang="0">
                    <a:pos x="11" y="3"/>
                  </a:cxn>
                  <a:cxn ang="0">
                    <a:pos x="8" y="5"/>
                  </a:cxn>
                  <a:cxn ang="0">
                    <a:pos x="6" y="7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3" y="26"/>
                  </a:cxn>
                  <a:cxn ang="0">
                    <a:pos x="3" y="28"/>
                  </a:cxn>
                  <a:cxn ang="0">
                    <a:pos x="6" y="30"/>
                  </a:cxn>
                  <a:cxn ang="0">
                    <a:pos x="8" y="33"/>
                  </a:cxn>
                  <a:cxn ang="0">
                    <a:pos x="11" y="35"/>
                  </a:cxn>
                  <a:cxn ang="0">
                    <a:pos x="14" y="35"/>
                  </a:cxn>
                  <a:cxn ang="0">
                    <a:pos x="16" y="37"/>
                  </a:cxn>
                  <a:cxn ang="0">
                    <a:pos x="19" y="37"/>
                  </a:cxn>
                  <a:cxn ang="0">
                    <a:pos x="24" y="37"/>
                  </a:cxn>
                  <a:cxn ang="0">
                    <a:pos x="24" y="37"/>
                  </a:cxn>
                  <a:cxn ang="0">
                    <a:pos x="21" y="37"/>
                  </a:cxn>
                </a:cxnLst>
                <a:rect l="0" t="0" r="r" b="b"/>
                <a:pathLst>
                  <a:path w="45" h="37">
                    <a:moveTo>
                      <a:pt x="21" y="37"/>
                    </a:moveTo>
                    <a:lnTo>
                      <a:pt x="27" y="37"/>
                    </a:lnTo>
                    <a:lnTo>
                      <a:pt x="29" y="37"/>
                    </a:lnTo>
                    <a:lnTo>
                      <a:pt x="32" y="35"/>
                    </a:lnTo>
                    <a:lnTo>
                      <a:pt x="35" y="35"/>
                    </a:lnTo>
                    <a:lnTo>
                      <a:pt x="37" y="33"/>
                    </a:lnTo>
                    <a:lnTo>
                      <a:pt x="40" y="30"/>
                    </a:lnTo>
                    <a:lnTo>
                      <a:pt x="42" y="28"/>
                    </a:lnTo>
                    <a:lnTo>
                      <a:pt x="42" y="26"/>
                    </a:lnTo>
                    <a:lnTo>
                      <a:pt x="45" y="21"/>
                    </a:lnTo>
                    <a:lnTo>
                      <a:pt x="45" y="19"/>
                    </a:lnTo>
                    <a:lnTo>
                      <a:pt x="45" y="17"/>
                    </a:lnTo>
                    <a:lnTo>
                      <a:pt x="42" y="12"/>
                    </a:lnTo>
                    <a:lnTo>
                      <a:pt x="42" y="10"/>
                    </a:lnTo>
                    <a:lnTo>
                      <a:pt x="40" y="7"/>
                    </a:lnTo>
                    <a:lnTo>
                      <a:pt x="37" y="5"/>
                    </a:lnTo>
                    <a:lnTo>
                      <a:pt x="35" y="3"/>
                    </a:lnTo>
                    <a:lnTo>
                      <a:pt x="32" y="3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6" y="30"/>
                    </a:lnTo>
                    <a:lnTo>
                      <a:pt x="8" y="33"/>
                    </a:lnTo>
                    <a:lnTo>
                      <a:pt x="11" y="35"/>
                    </a:lnTo>
                    <a:lnTo>
                      <a:pt x="14" y="35"/>
                    </a:lnTo>
                    <a:lnTo>
                      <a:pt x="16" y="37"/>
                    </a:lnTo>
                    <a:lnTo>
                      <a:pt x="19" y="37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1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36" name="Freeform 96"/>
              <p:cNvSpPr>
                <a:spLocks/>
              </p:cNvSpPr>
              <p:nvPr/>
            </p:nvSpPr>
            <p:spPr bwMode="auto">
              <a:xfrm>
                <a:off x="2878" y="2497"/>
                <a:ext cx="49" cy="36"/>
              </a:xfrm>
              <a:custGeom>
                <a:avLst/>
                <a:gdLst/>
                <a:ahLst/>
                <a:cxnLst>
                  <a:cxn ang="0">
                    <a:pos x="21" y="36"/>
                  </a:cxn>
                  <a:cxn ang="0">
                    <a:pos x="27" y="36"/>
                  </a:cxn>
                  <a:cxn ang="0">
                    <a:pos x="29" y="36"/>
                  </a:cxn>
                  <a:cxn ang="0">
                    <a:pos x="32" y="34"/>
                  </a:cxn>
                  <a:cxn ang="0">
                    <a:pos x="35" y="34"/>
                  </a:cxn>
                  <a:cxn ang="0">
                    <a:pos x="37" y="32"/>
                  </a:cxn>
                  <a:cxn ang="0">
                    <a:pos x="40" y="30"/>
                  </a:cxn>
                  <a:cxn ang="0">
                    <a:pos x="42" y="27"/>
                  </a:cxn>
                  <a:cxn ang="0">
                    <a:pos x="42" y="25"/>
                  </a:cxn>
                  <a:cxn ang="0">
                    <a:pos x="45" y="20"/>
                  </a:cxn>
                  <a:cxn ang="0">
                    <a:pos x="45" y="18"/>
                  </a:cxn>
                  <a:cxn ang="0">
                    <a:pos x="45" y="16"/>
                  </a:cxn>
                  <a:cxn ang="0">
                    <a:pos x="42" y="11"/>
                  </a:cxn>
                  <a:cxn ang="0">
                    <a:pos x="42" y="9"/>
                  </a:cxn>
                  <a:cxn ang="0">
                    <a:pos x="40" y="7"/>
                  </a:cxn>
                  <a:cxn ang="0">
                    <a:pos x="37" y="4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1" y="2"/>
                  </a:cxn>
                  <a:cxn ang="0">
                    <a:pos x="8" y="4"/>
                  </a:cxn>
                  <a:cxn ang="0">
                    <a:pos x="6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3" y="25"/>
                  </a:cxn>
                  <a:cxn ang="0">
                    <a:pos x="3" y="27"/>
                  </a:cxn>
                  <a:cxn ang="0">
                    <a:pos x="6" y="30"/>
                  </a:cxn>
                  <a:cxn ang="0">
                    <a:pos x="8" y="32"/>
                  </a:cxn>
                  <a:cxn ang="0">
                    <a:pos x="11" y="34"/>
                  </a:cxn>
                  <a:cxn ang="0">
                    <a:pos x="14" y="34"/>
                  </a:cxn>
                  <a:cxn ang="0">
                    <a:pos x="16" y="36"/>
                  </a:cxn>
                  <a:cxn ang="0">
                    <a:pos x="19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21" y="36"/>
                  </a:cxn>
                </a:cxnLst>
                <a:rect l="0" t="0" r="r" b="b"/>
                <a:pathLst>
                  <a:path w="45" h="36">
                    <a:moveTo>
                      <a:pt x="21" y="36"/>
                    </a:moveTo>
                    <a:lnTo>
                      <a:pt x="27" y="36"/>
                    </a:lnTo>
                    <a:lnTo>
                      <a:pt x="29" y="36"/>
                    </a:lnTo>
                    <a:lnTo>
                      <a:pt x="32" y="34"/>
                    </a:lnTo>
                    <a:lnTo>
                      <a:pt x="35" y="34"/>
                    </a:lnTo>
                    <a:lnTo>
                      <a:pt x="37" y="32"/>
                    </a:lnTo>
                    <a:lnTo>
                      <a:pt x="40" y="30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5" y="20"/>
                    </a:lnTo>
                    <a:lnTo>
                      <a:pt x="45" y="18"/>
                    </a:lnTo>
                    <a:lnTo>
                      <a:pt x="45" y="16"/>
                    </a:lnTo>
                    <a:lnTo>
                      <a:pt x="42" y="11"/>
                    </a:lnTo>
                    <a:lnTo>
                      <a:pt x="42" y="9"/>
                    </a:lnTo>
                    <a:lnTo>
                      <a:pt x="40" y="7"/>
                    </a:lnTo>
                    <a:lnTo>
                      <a:pt x="37" y="4"/>
                    </a:lnTo>
                    <a:lnTo>
                      <a:pt x="35" y="2"/>
                    </a:lnTo>
                    <a:lnTo>
                      <a:pt x="32" y="2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3" y="25"/>
                    </a:lnTo>
                    <a:lnTo>
                      <a:pt x="3" y="27"/>
                    </a:lnTo>
                    <a:lnTo>
                      <a:pt x="6" y="30"/>
                    </a:lnTo>
                    <a:lnTo>
                      <a:pt x="8" y="32"/>
                    </a:lnTo>
                    <a:lnTo>
                      <a:pt x="11" y="34"/>
                    </a:lnTo>
                    <a:lnTo>
                      <a:pt x="14" y="34"/>
                    </a:lnTo>
                    <a:lnTo>
                      <a:pt x="16" y="36"/>
                    </a:lnTo>
                    <a:lnTo>
                      <a:pt x="19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1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37" name="Freeform 97"/>
              <p:cNvSpPr>
                <a:spLocks/>
              </p:cNvSpPr>
              <p:nvPr/>
            </p:nvSpPr>
            <p:spPr bwMode="auto">
              <a:xfrm>
                <a:off x="2878" y="2612"/>
                <a:ext cx="49" cy="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27" y="37"/>
                  </a:cxn>
                  <a:cxn ang="0">
                    <a:pos x="29" y="37"/>
                  </a:cxn>
                  <a:cxn ang="0">
                    <a:pos x="32" y="34"/>
                  </a:cxn>
                  <a:cxn ang="0">
                    <a:pos x="35" y="34"/>
                  </a:cxn>
                  <a:cxn ang="0">
                    <a:pos x="37" y="32"/>
                  </a:cxn>
                  <a:cxn ang="0">
                    <a:pos x="40" y="30"/>
                  </a:cxn>
                  <a:cxn ang="0">
                    <a:pos x="42" y="27"/>
                  </a:cxn>
                  <a:cxn ang="0">
                    <a:pos x="42" y="25"/>
                  </a:cxn>
                  <a:cxn ang="0">
                    <a:pos x="45" y="21"/>
                  </a:cxn>
                  <a:cxn ang="0">
                    <a:pos x="45" y="18"/>
                  </a:cxn>
                  <a:cxn ang="0">
                    <a:pos x="45" y="16"/>
                  </a:cxn>
                  <a:cxn ang="0">
                    <a:pos x="42" y="11"/>
                  </a:cxn>
                  <a:cxn ang="0">
                    <a:pos x="42" y="9"/>
                  </a:cxn>
                  <a:cxn ang="0">
                    <a:pos x="40" y="7"/>
                  </a:cxn>
                  <a:cxn ang="0">
                    <a:pos x="37" y="4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1" y="2"/>
                  </a:cxn>
                  <a:cxn ang="0">
                    <a:pos x="8" y="4"/>
                  </a:cxn>
                  <a:cxn ang="0">
                    <a:pos x="6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1"/>
                  </a:cxn>
                  <a:cxn ang="0">
                    <a:pos x="3" y="25"/>
                  </a:cxn>
                  <a:cxn ang="0">
                    <a:pos x="3" y="27"/>
                  </a:cxn>
                  <a:cxn ang="0">
                    <a:pos x="6" y="30"/>
                  </a:cxn>
                  <a:cxn ang="0">
                    <a:pos x="8" y="32"/>
                  </a:cxn>
                  <a:cxn ang="0">
                    <a:pos x="11" y="34"/>
                  </a:cxn>
                  <a:cxn ang="0">
                    <a:pos x="14" y="34"/>
                  </a:cxn>
                  <a:cxn ang="0">
                    <a:pos x="16" y="37"/>
                  </a:cxn>
                  <a:cxn ang="0">
                    <a:pos x="19" y="37"/>
                  </a:cxn>
                  <a:cxn ang="0">
                    <a:pos x="24" y="37"/>
                  </a:cxn>
                  <a:cxn ang="0">
                    <a:pos x="24" y="37"/>
                  </a:cxn>
                  <a:cxn ang="0">
                    <a:pos x="21" y="37"/>
                  </a:cxn>
                </a:cxnLst>
                <a:rect l="0" t="0" r="r" b="b"/>
                <a:pathLst>
                  <a:path w="45" h="37">
                    <a:moveTo>
                      <a:pt x="21" y="37"/>
                    </a:moveTo>
                    <a:lnTo>
                      <a:pt x="27" y="37"/>
                    </a:lnTo>
                    <a:lnTo>
                      <a:pt x="29" y="37"/>
                    </a:lnTo>
                    <a:lnTo>
                      <a:pt x="32" y="34"/>
                    </a:lnTo>
                    <a:lnTo>
                      <a:pt x="35" y="34"/>
                    </a:lnTo>
                    <a:lnTo>
                      <a:pt x="37" y="32"/>
                    </a:lnTo>
                    <a:lnTo>
                      <a:pt x="40" y="30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5" y="21"/>
                    </a:lnTo>
                    <a:lnTo>
                      <a:pt x="45" y="18"/>
                    </a:lnTo>
                    <a:lnTo>
                      <a:pt x="45" y="16"/>
                    </a:lnTo>
                    <a:lnTo>
                      <a:pt x="42" y="11"/>
                    </a:lnTo>
                    <a:lnTo>
                      <a:pt x="42" y="9"/>
                    </a:lnTo>
                    <a:lnTo>
                      <a:pt x="40" y="7"/>
                    </a:lnTo>
                    <a:lnTo>
                      <a:pt x="37" y="4"/>
                    </a:lnTo>
                    <a:lnTo>
                      <a:pt x="35" y="2"/>
                    </a:lnTo>
                    <a:lnTo>
                      <a:pt x="32" y="2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3" y="27"/>
                    </a:lnTo>
                    <a:lnTo>
                      <a:pt x="6" y="30"/>
                    </a:lnTo>
                    <a:lnTo>
                      <a:pt x="8" y="32"/>
                    </a:lnTo>
                    <a:lnTo>
                      <a:pt x="11" y="34"/>
                    </a:lnTo>
                    <a:lnTo>
                      <a:pt x="14" y="34"/>
                    </a:lnTo>
                    <a:lnTo>
                      <a:pt x="16" y="37"/>
                    </a:lnTo>
                    <a:lnTo>
                      <a:pt x="19" y="37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1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38" name="Freeform 98"/>
              <p:cNvSpPr>
                <a:spLocks/>
              </p:cNvSpPr>
              <p:nvPr/>
            </p:nvSpPr>
            <p:spPr bwMode="auto">
              <a:xfrm>
                <a:off x="1410" y="902"/>
                <a:ext cx="570" cy="115"/>
              </a:xfrm>
              <a:custGeom>
                <a:avLst/>
                <a:gdLst/>
                <a:ahLst/>
                <a:cxnLst>
                  <a:cxn ang="0">
                    <a:pos x="525" y="115"/>
                  </a:cxn>
                  <a:cxn ang="0">
                    <a:pos x="525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525" y="115"/>
                  </a:cxn>
                  <a:cxn ang="0">
                    <a:pos x="525" y="115"/>
                  </a:cxn>
                </a:cxnLst>
                <a:rect l="0" t="0" r="r" b="b"/>
                <a:pathLst>
                  <a:path w="525" h="115">
                    <a:moveTo>
                      <a:pt x="525" y="115"/>
                    </a:moveTo>
                    <a:lnTo>
                      <a:pt x="525" y="0"/>
                    </a:lnTo>
                    <a:lnTo>
                      <a:pt x="0" y="0"/>
                    </a:lnTo>
                    <a:lnTo>
                      <a:pt x="0" y="115"/>
                    </a:lnTo>
                    <a:lnTo>
                      <a:pt x="525" y="115"/>
                    </a:lnTo>
                    <a:lnTo>
                      <a:pt x="525" y="11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39" name="Freeform 99"/>
              <p:cNvSpPr>
                <a:spLocks/>
              </p:cNvSpPr>
              <p:nvPr/>
            </p:nvSpPr>
            <p:spPr bwMode="auto">
              <a:xfrm>
                <a:off x="1677" y="1025"/>
                <a:ext cx="626" cy="9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22"/>
                  </a:cxn>
                  <a:cxn ang="0">
                    <a:pos x="344" y="922"/>
                  </a:cxn>
                </a:cxnLst>
                <a:rect l="0" t="0" r="r" b="b"/>
                <a:pathLst>
                  <a:path w="344" h="922">
                    <a:moveTo>
                      <a:pt x="0" y="0"/>
                    </a:moveTo>
                    <a:lnTo>
                      <a:pt x="0" y="922"/>
                    </a:lnTo>
                    <a:lnTo>
                      <a:pt x="344" y="922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40" name="Freeform 100"/>
              <p:cNvSpPr>
                <a:spLocks/>
              </p:cNvSpPr>
              <p:nvPr/>
            </p:nvSpPr>
            <p:spPr bwMode="auto">
              <a:xfrm>
                <a:off x="4375" y="1066"/>
                <a:ext cx="52" cy="4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32" y="41"/>
                  </a:cxn>
                  <a:cxn ang="0">
                    <a:pos x="48" y="0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48" h="41">
                    <a:moveTo>
                      <a:pt x="0" y="14"/>
                    </a:moveTo>
                    <a:lnTo>
                      <a:pt x="32" y="41"/>
                    </a:lnTo>
                    <a:lnTo>
                      <a:pt x="48" y="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41" name="Freeform 101"/>
              <p:cNvSpPr>
                <a:spLocks/>
              </p:cNvSpPr>
              <p:nvPr/>
            </p:nvSpPr>
            <p:spPr bwMode="auto">
              <a:xfrm>
                <a:off x="4316" y="2582"/>
                <a:ext cx="51" cy="37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4"/>
                  </a:cxn>
                  <a:cxn ang="0">
                    <a:pos x="47" y="37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21" y="0"/>
                  </a:cxn>
                </a:cxnLst>
                <a:rect l="0" t="0" r="r" b="b"/>
                <a:pathLst>
                  <a:path w="47" h="37">
                    <a:moveTo>
                      <a:pt x="21" y="0"/>
                    </a:moveTo>
                    <a:lnTo>
                      <a:pt x="0" y="34"/>
                    </a:lnTo>
                    <a:lnTo>
                      <a:pt x="47" y="37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42" name="Freeform 102"/>
              <p:cNvSpPr>
                <a:spLocks/>
              </p:cNvSpPr>
              <p:nvPr/>
            </p:nvSpPr>
            <p:spPr bwMode="auto">
              <a:xfrm>
                <a:off x="2297" y="1918"/>
                <a:ext cx="49" cy="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9"/>
                  </a:cxn>
                  <a:cxn ang="0">
                    <a:pos x="45" y="21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0" y="0"/>
                  </a:cxn>
                </a:cxnLst>
                <a:rect l="0" t="0" r="r" b="b"/>
                <a:pathLst>
                  <a:path w="45" h="39">
                    <a:moveTo>
                      <a:pt x="0" y="0"/>
                    </a:moveTo>
                    <a:lnTo>
                      <a:pt x="3" y="39"/>
                    </a:lnTo>
                    <a:lnTo>
                      <a:pt x="45" y="2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43" name="Line 103"/>
              <p:cNvSpPr>
                <a:spLocks noChangeShapeType="1"/>
              </p:cNvSpPr>
              <p:nvPr/>
            </p:nvSpPr>
            <p:spPr bwMode="auto">
              <a:xfrm>
                <a:off x="2901" y="1824"/>
                <a:ext cx="1441" cy="7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44" name="Freeform 104"/>
              <p:cNvSpPr>
                <a:spLocks/>
              </p:cNvSpPr>
              <p:nvPr/>
            </p:nvSpPr>
            <p:spPr bwMode="auto">
              <a:xfrm>
                <a:off x="4319" y="2900"/>
                <a:ext cx="48" cy="3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9"/>
                  </a:cxn>
                  <a:cxn ang="0">
                    <a:pos x="44" y="25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44" h="39">
                    <a:moveTo>
                      <a:pt x="2" y="0"/>
                    </a:moveTo>
                    <a:lnTo>
                      <a:pt x="0" y="39"/>
                    </a:lnTo>
                    <a:lnTo>
                      <a:pt x="44" y="25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45" name="Line 105"/>
              <p:cNvSpPr>
                <a:spLocks noChangeShapeType="1"/>
              </p:cNvSpPr>
              <p:nvPr/>
            </p:nvSpPr>
            <p:spPr bwMode="auto">
              <a:xfrm>
                <a:off x="2901" y="2515"/>
                <a:ext cx="1418" cy="40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46" name="Freeform 106"/>
              <p:cNvSpPr>
                <a:spLocks/>
              </p:cNvSpPr>
              <p:nvPr/>
            </p:nvSpPr>
            <p:spPr bwMode="auto">
              <a:xfrm>
                <a:off x="4313" y="2741"/>
                <a:ext cx="54" cy="3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37"/>
                  </a:cxn>
                  <a:cxn ang="0">
                    <a:pos x="49" y="3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49" h="37">
                    <a:moveTo>
                      <a:pt x="13" y="0"/>
                    </a:moveTo>
                    <a:lnTo>
                      <a:pt x="0" y="37"/>
                    </a:lnTo>
                    <a:lnTo>
                      <a:pt x="49" y="3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47" name="Line 107"/>
              <p:cNvSpPr>
                <a:spLocks noChangeShapeType="1"/>
              </p:cNvSpPr>
              <p:nvPr/>
            </p:nvSpPr>
            <p:spPr bwMode="auto">
              <a:xfrm>
                <a:off x="2901" y="2169"/>
                <a:ext cx="1429" cy="59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48" name="Line 108"/>
              <p:cNvSpPr>
                <a:spLocks noChangeShapeType="1"/>
              </p:cNvSpPr>
              <p:nvPr/>
            </p:nvSpPr>
            <p:spPr bwMode="auto">
              <a:xfrm flipV="1">
                <a:off x="2901" y="1086"/>
                <a:ext cx="1500" cy="119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49" name="Freeform 109"/>
              <p:cNvSpPr>
                <a:spLocks/>
              </p:cNvSpPr>
              <p:nvPr/>
            </p:nvSpPr>
            <p:spPr bwMode="auto">
              <a:xfrm>
                <a:off x="4375" y="1183"/>
                <a:ext cx="52" cy="4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34" y="42"/>
                  </a:cxn>
                  <a:cxn ang="0">
                    <a:pos x="48" y="0"/>
                  </a:cxn>
                  <a:cxn ang="0">
                    <a:pos x="0" y="16"/>
                  </a:cxn>
                  <a:cxn ang="0">
                    <a:pos x="0" y="16"/>
                  </a:cxn>
                </a:cxnLst>
                <a:rect l="0" t="0" r="r" b="b"/>
                <a:pathLst>
                  <a:path w="48" h="42">
                    <a:moveTo>
                      <a:pt x="0" y="16"/>
                    </a:moveTo>
                    <a:lnTo>
                      <a:pt x="34" y="42"/>
                    </a:lnTo>
                    <a:lnTo>
                      <a:pt x="48" y="0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50" name="Line 110"/>
              <p:cNvSpPr>
                <a:spLocks noChangeShapeType="1"/>
              </p:cNvSpPr>
              <p:nvPr/>
            </p:nvSpPr>
            <p:spPr bwMode="auto">
              <a:xfrm flipV="1">
                <a:off x="2901" y="1204"/>
                <a:ext cx="1504" cy="142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51" name="Freeform 111"/>
              <p:cNvSpPr>
                <a:spLocks/>
              </p:cNvSpPr>
              <p:nvPr/>
            </p:nvSpPr>
            <p:spPr bwMode="auto">
              <a:xfrm>
                <a:off x="4375" y="1278"/>
                <a:ext cx="52" cy="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37"/>
                  </a:cxn>
                  <a:cxn ang="0">
                    <a:pos x="48" y="1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37">
                    <a:moveTo>
                      <a:pt x="0" y="0"/>
                    </a:moveTo>
                    <a:lnTo>
                      <a:pt x="6" y="37"/>
                    </a:lnTo>
                    <a:lnTo>
                      <a:pt x="48" y="1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52" name="Line 112"/>
              <p:cNvSpPr>
                <a:spLocks noChangeShapeType="1"/>
              </p:cNvSpPr>
              <p:nvPr/>
            </p:nvSpPr>
            <p:spPr bwMode="auto">
              <a:xfrm flipV="1">
                <a:off x="2901" y="1294"/>
                <a:ext cx="1492" cy="1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53" name="Freeform 113"/>
              <p:cNvSpPr>
                <a:spLocks/>
              </p:cNvSpPr>
              <p:nvPr/>
            </p:nvSpPr>
            <p:spPr bwMode="auto">
              <a:xfrm>
                <a:off x="4373" y="1404"/>
                <a:ext cx="54" cy="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37"/>
                  </a:cxn>
                  <a:cxn ang="0">
                    <a:pos x="5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50" h="37">
                    <a:moveTo>
                      <a:pt x="0" y="0"/>
                    </a:moveTo>
                    <a:lnTo>
                      <a:pt x="18" y="37"/>
                    </a:lnTo>
                    <a:lnTo>
                      <a:pt x="5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54" name="Line 114"/>
              <p:cNvSpPr>
                <a:spLocks noChangeShapeType="1"/>
              </p:cNvSpPr>
              <p:nvPr/>
            </p:nvSpPr>
            <p:spPr bwMode="auto">
              <a:xfrm flipV="1">
                <a:off x="2901" y="1418"/>
                <a:ext cx="1495" cy="5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55" name="Freeform 115"/>
              <p:cNvSpPr>
                <a:spLocks/>
              </p:cNvSpPr>
              <p:nvPr/>
            </p:nvSpPr>
            <p:spPr bwMode="auto">
              <a:xfrm>
                <a:off x="4373" y="1527"/>
                <a:ext cx="54" cy="3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6" y="36"/>
                  </a:cxn>
                  <a:cxn ang="0">
                    <a:pos x="5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50" h="36">
                    <a:moveTo>
                      <a:pt x="0" y="4"/>
                    </a:moveTo>
                    <a:lnTo>
                      <a:pt x="26" y="36"/>
                    </a:lnTo>
                    <a:lnTo>
                      <a:pt x="5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56" name="Line 116"/>
              <p:cNvSpPr>
                <a:spLocks noChangeShapeType="1"/>
              </p:cNvSpPr>
              <p:nvPr/>
            </p:nvSpPr>
            <p:spPr bwMode="auto">
              <a:xfrm flipV="1">
                <a:off x="2901" y="1540"/>
                <a:ext cx="1497" cy="8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57" name="Freeform 117"/>
              <p:cNvSpPr>
                <a:spLocks/>
              </p:cNvSpPr>
              <p:nvPr/>
            </p:nvSpPr>
            <p:spPr bwMode="auto">
              <a:xfrm>
                <a:off x="4375" y="1605"/>
                <a:ext cx="52" cy="3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9"/>
                  </a:cxn>
                  <a:cxn ang="0">
                    <a:pos x="48" y="28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8" y="0"/>
                  </a:cxn>
                </a:cxnLst>
                <a:rect l="0" t="0" r="r" b="b"/>
                <a:pathLst>
                  <a:path w="48" h="39">
                    <a:moveTo>
                      <a:pt x="8" y="0"/>
                    </a:moveTo>
                    <a:lnTo>
                      <a:pt x="0" y="39"/>
                    </a:lnTo>
                    <a:lnTo>
                      <a:pt x="48" y="28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58" name="Line 118"/>
              <p:cNvSpPr>
                <a:spLocks noChangeShapeType="1"/>
              </p:cNvSpPr>
              <p:nvPr/>
            </p:nvSpPr>
            <p:spPr bwMode="auto">
              <a:xfrm>
                <a:off x="2901" y="1363"/>
                <a:ext cx="1488" cy="2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59" name="Freeform 119"/>
              <p:cNvSpPr>
                <a:spLocks/>
              </p:cNvSpPr>
              <p:nvPr/>
            </p:nvSpPr>
            <p:spPr bwMode="auto">
              <a:xfrm>
                <a:off x="4375" y="1725"/>
                <a:ext cx="52" cy="3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39"/>
                  </a:cxn>
                  <a:cxn ang="0">
                    <a:pos x="48" y="25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48" h="39">
                    <a:moveTo>
                      <a:pt x="6" y="0"/>
                    </a:moveTo>
                    <a:lnTo>
                      <a:pt x="0" y="39"/>
                    </a:lnTo>
                    <a:lnTo>
                      <a:pt x="48" y="25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60" name="Line 120"/>
              <p:cNvSpPr>
                <a:spLocks noChangeShapeType="1"/>
              </p:cNvSpPr>
              <p:nvPr/>
            </p:nvSpPr>
            <p:spPr bwMode="auto">
              <a:xfrm>
                <a:off x="2901" y="1593"/>
                <a:ext cx="1488" cy="15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61" name="Freeform 121"/>
              <p:cNvSpPr>
                <a:spLocks/>
              </p:cNvSpPr>
              <p:nvPr/>
            </p:nvSpPr>
            <p:spPr bwMode="auto">
              <a:xfrm>
                <a:off x="4375" y="1840"/>
                <a:ext cx="52" cy="3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39"/>
                  </a:cxn>
                  <a:cxn ang="0">
                    <a:pos x="48" y="25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48" h="39">
                    <a:moveTo>
                      <a:pt x="6" y="0"/>
                    </a:moveTo>
                    <a:lnTo>
                      <a:pt x="0" y="39"/>
                    </a:lnTo>
                    <a:lnTo>
                      <a:pt x="48" y="25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62" name="Line 122"/>
              <p:cNvSpPr>
                <a:spLocks noChangeShapeType="1"/>
              </p:cNvSpPr>
              <p:nvPr/>
            </p:nvSpPr>
            <p:spPr bwMode="auto">
              <a:xfrm>
                <a:off x="2901" y="1709"/>
                <a:ext cx="1492" cy="15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63" name="Freeform 123"/>
              <p:cNvSpPr>
                <a:spLocks/>
              </p:cNvSpPr>
              <p:nvPr/>
            </p:nvSpPr>
            <p:spPr bwMode="auto">
              <a:xfrm>
                <a:off x="4375" y="1962"/>
                <a:ext cx="52" cy="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9"/>
                  </a:cxn>
                  <a:cxn ang="0">
                    <a:pos x="48" y="18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48" h="39">
                    <a:moveTo>
                      <a:pt x="0" y="0"/>
                    </a:moveTo>
                    <a:lnTo>
                      <a:pt x="3" y="39"/>
                    </a:lnTo>
                    <a:lnTo>
                      <a:pt x="48" y="18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64" name="Line 124"/>
              <p:cNvSpPr>
                <a:spLocks noChangeShapeType="1"/>
              </p:cNvSpPr>
              <p:nvPr/>
            </p:nvSpPr>
            <p:spPr bwMode="auto">
              <a:xfrm flipV="1">
                <a:off x="2901" y="1983"/>
                <a:ext cx="1488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65" name="Line 125"/>
              <p:cNvSpPr>
                <a:spLocks noChangeShapeType="1"/>
              </p:cNvSpPr>
              <p:nvPr/>
            </p:nvSpPr>
            <p:spPr bwMode="auto">
              <a:xfrm>
                <a:off x="5013" y="3115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66" name="Text Box 126"/>
              <p:cNvSpPr txBox="1">
                <a:spLocks noChangeArrowheads="1"/>
              </p:cNvSpPr>
              <p:nvPr/>
            </p:nvSpPr>
            <p:spPr bwMode="auto">
              <a:xfrm>
                <a:off x="2563" y="670"/>
                <a:ext cx="1270" cy="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1800" dirty="0">
                    <a:latin typeface="Times New Roman" pitchFamily="18" charset="0"/>
                  </a:rPr>
                  <a:t>Page table</a:t>
                </a:r>
              </a:p>
              <a:p>
                <a:r>
                  <a:rPr kumimoji="1" lang="en-US" altLang="zh-CN" sz="1800" dirty="0">
                    <a:latin typeface="Times New Roman" pitchFamily="18" charset="0"/>
                  </a:rPr>
                  <a:t>Physical page or</a:t>
                </a:r>
              </a:p>
              <a:p>
                <a:r>
                  <a:rPr kumimoji="1" lang="en-US" altLang="zh-CN" sz="1800" dirty="0">
                    <a:latin typeface="Times New Roman" pitchFamily="18" charset="0"/>
                  </a:rPr>
                  <a:t>Disk address</a:t>
                </a:r>
              </a:p>
            </p:txBody>
          </p:sp>
          <p:sp>
            <p:nvSpPr>
              <p:cNvPr id="1187967" name="Text Box 127"/>
              <p:cNvSpPr txBox="1">
                <a:spLocks noChangeArrowheads="1"/>
              </p:cNvSpPr>
              <p:nvPr/>
            </p:nvSpPr>
            <p:spPr bwMode="auto">
              <a:xfrm>
                <a:off x="2147" y="991"/>
                <a:ext cx="457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>
                    <a:latin typeface="Times New Roman" pitchFamily="18" charset="0"/>
                  </a:rPr>
                  <a:t>Valid</a:t>
                </a:r>
              </a:p>
            </p:txBody>
          </p:sp>
          <p:sp>
            <p:nvSpPr>
              <p:cNvPr id="1187968" name="Text Box 128"/>
              <p:cNvSpPr txBox="1">
                <a:spLocks noChangeArrowheads="1"/>
              </p:cNvSpPr>
              <p:nvPr/>
            </p:nvSpPr>
            <p:spPr bwMode="auto">
              <a:xfrm>
                <a:off x="4455" y="835"/>
                <a:ext cx="132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itchFamily="18" charset="0"/>
                  </a:rPr>
                  <a:t>Physical memory</a:t>
                </a:r>
              </a:p>
            </p:txBody>
          </p:sp>
          <p:sp>
            <p:nvSpPr>
              <p:cNvPr id="1187969" name="Text Box 129"/>
              <p:cNvSpPr txBox="1">
                <a:spLocks noChangeArrowheads="1"/>
              </p:cNvSpPr>
              <p:nvPr/>
            </p:nvSpPr>
            <p:spPr bwMode="auto">
              <a:xfrm>
                <a:off x="4581" y="2169"/>
                <a:ext cx="1021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itchFamily="18" charset="0"/>
                  </a:rPr>
                  <a:t>Disk storage</a:t>
                </a:r>
              </a:p>
            </p:txBody>
          </p:sp>
        </p:grpSp>
      </p:grpSp>
      <p:sp>
        <p:nvSpPr>
          <p:cNvPr id="1187970" name="Text Box 130"/>
          <p:cNvSpPr txBox="1">
            <a:spLocks noChangeArrowheads="1"/>
          </p:cNvSpPr>
          <p:nvPr/>
        </p:nvSpPr>
        <p:spPr bwMode="auto">
          <a:xfrm>
            <a:off x="4356100" y="5289550"/>
            <a:ext cx="47879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页大小比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Cache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中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Block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大得多！</a:t>
            </a:r>
          </a:p>
          <a:p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通过软件来处理“缺页”</a:t>
            </a:r>
            <a:r>
              <a:rPr lang="en-US" altLang="zh-CN" sz="2200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!</a:t>
            </a:r>
            <a:r>
              <a:rPr lang="en-US" altLang="zh-CN" sz="2200" dirty="0">
                <a:solidFill>
                  <a:srgbClr val="CC0000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 </a:t>
            </a:r>
            <a:endParaRPr lang="en-US" altLang="zh-CN" sz="2200" dirty="0">
              <a:solidFill>
                <a:srgbClr val="FF0000"/>
              </a:solidFill>
              <a:latin typeface="Times New Roman" pitchFamily="18" charset="0"/>
              <a:ea typeface="华文新魏" pitchFamily="2" charset="-122"/>
              <a:cs typeface="Arial" pitchFamily="34" charset="0"/>
            </a:endParaRPr>
          </a:p>
          <a:p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采用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Write Back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写策略！</a:t>
            </a:r>
            <a:endParaRPr lang="zh-CN" altLang="en-US" sz="2200" dirty="0">
              <a:solidFill>
                <a:srgbClr val="FF0000"/>
              </a:solidFill>
              <a:latin typeface="Times New Roman" pitchFamily="18" charset="0"/>
              <a:ea typeface="华文新魏" pitchFamily="2" charset="-122"/>
              <a:cs typeface="Arial" pitchFamily="34" charset="0"/>
            </a:endParaRPr>
          </a:p>
        </p:txBody>
      </p:sp>
      <p:sp>
        <p:nvSpPr>
          <p:cNvPr id="1187971" name="Text Box 131"/>
          <p:cNvSpPr txBox="1">
            <a:spLocks noChangeArrowheads="1"/>
          </p:cNvSpPr>
          <p:nvPr/>
        </p:nvSpPr>
        <p:spPr bwMode="auto">
          <a:xfrm>
            <a:off x="250825" y="1435100"/>
            <a:ext cx="2898775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缺页的代价是多少？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读磁盘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需花几百万个时钟周期！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)</a:t>
            </a:r>
          </a:p>
        </p:txBody>
      </p:sp>
      <p:sp>
        <p:nvSpPr>
          <p:cNvPr id="1187972" name="Rectangle 132"/>
          <p:cNvSpPr>
            <a:spLocks noChangeArrowheads="1"/>
          </p:cNvSpPr>
          <p:nvPr/>
        </p:nvSpPr>
        <p:spPr bwMode="auto">
          <a:xfrm>
            <a:off x="4356100" y="4221163"/>
            <a:ext cx="2736850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>
                <a:ea typeface="华文新魏" pitchFamily="2" charset="-122"/>
              </a:rPr>
              <a:t>有些系统采用双表结构：</a:t>
            </a:r>
            <a:r>
              <a:rPr kumimoji="1" lang="zh-CN" altLang="en-US" sz="2400">
                <a:solidFill>
                  <a:srgbClr val="FF0000"/>
                </a:solidFill>
                <a:ea typeface="华文新魏" pitchFamily="2" charset="-122"/>
              </a:rPr>
              <a:t>主存页地址和磁盘页地址分开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8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8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8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8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71" grpId="0"/>
      <p:bldP spid="11879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040" y="365967"/>
            <a:ext cx="6858371" cy="4616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1206"/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  <a:r>
              <a:rPr 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ending </a:t>
            </a:r>
            <a:r>
              <a:rPr 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Memory  Hierarchy</a:t>
            </a:r>
          </a:p>
        </p:txBody>
      </p:sp>
      <p:sp>
        <p:nvSpPr>
          <p:cNvPr id="3" name="object 3"/>
          <p:cNvSpPr/>
          <p:nvPr/>
        </p:nvSpPr>
        <p:spPr>
          <a:xfrm>
            <a:off x="2221568" y="1588681"/>
            <a:ext cx="792816" cy="589990"/>
          </a:xfrm>
          <a:custGeom>
            <a:avLst/>
            <a:gdLst/>
            <a:ahLst/>
            <a:cxnLst/>
            <a:rect l="l" t="t" r="r" b="b"/>
            <a:pathLst>
              <a:path w="898525" h="668655">
                <a:moveTo>
                  <a:pt x="0" y="167084"/>
                </a:moveTo>
                <a:lnTo>
                  <a:pt x="5968" y="122667"/>
                </a:lnTo>
                <a:lnTo>
                  <a:pt x="22812" y="82753"/>
                </a:lnTo>
                <a:lnTo>
                  <a:pt x="48938" y="48937"/>
                </a:lnTo>
                <a:lnTo>
                  <a:pt x="82754" y="22811"/>
                </a:lnTo>
                <a:lnTo>
                  <a:pt x="122667" y="5968"/>
                </a:lnTo>
                <a:lnTo>
                  <a:pt x="167084" y="0"/>
                </a:lnTo>
                <a:lnTo>
                  <a:pt x="731440" y="0"/>
                </a:lnTo>
                <a:lnTo>
                  <a:pt x="775858" y="5968"/>
                </a:lnTo>
                <a:lnTo>
                  <a:pt x="815771" y="22811"/>
                </a:lnTo>
                <a:lnTo>
                  <a:pt x="849587" y="48937"/>
                </a:lnTo>
                <a:lnTo>
                  <a:pt x="875713" y="82753"/>
                </a:lnTo>
                <a:lnTo>
                  <a:pt x="892557" y="122667"/>
                </a:lnTo>
                <a:lnTo>
                  <a:pt x="898525" y="167084"/>
                </a:lnTo>
                <a:lnTo>
                  <a:pt x="898524" y="501253"/>
                </a:lnTo>
                <a:lnTo>
                  <a:pt x="892556" y="545671"/>
                </a:lnTo>
                <a:lnTo>
                  <a:pt x="875713" y="585585"/>
                </a:lnTo>
                <a:lnTo>
                  <a:pt x="849587" y="619401"/>
                </a:lnTo>
                <a:lnTo>
                  <a:pt x="815771" y="645527"/>
                </a:lnTo>
                <a:lnTo>
                  <a:pt x="775857" y="662370"/>
                </a:lnTo>
                <a:lnTo>
                  <a:pt x="731439" y="668338"/>
                </a:lnTo>
                <a:lnTo>
                  <a:pt x="167084" y="668337"/>
                </a:lnTo>
                <a:lnTo>
                  <a:pt x="122667" y="662369"/>
                </a:lnTo>
                <a:lnTo>
                  <a:pt x="82754" y="645525"/>
                </a:lnTo>
                <a:lnTo>
                  <a:pt x="48938" y="619399"/>
                </a:lnTo>
                <a:lnTo>
                  <a:pt x="22812" y="585583"/>
                </a:lnTo>
                <a:lnTo>
                  <a:pt x="5968" y="545670"/>
                </a:lnTo>
                <a:lnTo>
                  <a:pt x="0" y="501252"/>
                </a:lnTo>
                <a:lnTo>
                  <a:pt x="0" y="16708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393859" y="1749766"/>
            <a:ext cx="537041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dirty="0">
                <a:latin typeface="Arial Narrow"/>
                <a:cs typeface="Arial Narrow"/>
              </a:rPr>
              <a:t>CPU</a:t>
            </a:r>
          </a:p>
        </p:txBody>
      </p:sp>
      <p:sp>
        <p:nvSpPr>
          <p:cNvPr id="5" name="object 5"/>
          <p:cNvSpPr/>
          <p:nvPr/>
        </p:nvSpPr>
        <p:spPr>
          <a:xfrm>
            <a:off x="3429001" y="1588681"/>
            <a:ext cx="792816" cy="601196"/>
          </a:xfrm>
          <a:custGeom>
            <a:avLst/>
            <a:gdLst/>
            <a:ahLst/>
            <a:cxnLst/>
            <a:rect l="l" t="t" r="r" b="b"/>
            <a:pathLst>
              <a:path w="898525" h="681355">
                <a:moveTo>
                  <a:pt x="0" y="167167"/>
                </a:moveTo>
                <a:lnTo>
                  <a:pt x="5971" y="122728"/>
                </a:lnTo>
                <a:lnTo>
                  <a:pt x="22823" y="82795"/>
                </a:lnTo>
                <a:lnTo>
                  <a:pt x="48962" y="48962"/>
                </a:lnTo>
                <a:lnTo>
                  <a:pt x="82795" y="22823"/>
                </a:lnTo>
                <a:lnTo>
                  <a:pt x="122728" y="5971"/>
                </a:lnTo>
                <a:lnTo>
                  <a:pt x="167167" y="0"/>
                </a:lnTo>
                <a:lnTo>
                  <a:pt x="731356" y="0"/>
                </a:lnTo>
                <a:lnTo>
                  <a:pt x="775796" y="5971"/>
                </a:lnTo>
                <a:lnTo>
                  <a:pt x="815729" y="22823"/>
                </a:lnTo>
                <a:lnTo>
                  <a:pt x="849562" y="48962"/>
                </a:lnTo>
                <a:lnTo>
                  <a:pt x="875701" y="82795"/>
                </a:lnTo>
                <a:lnTo>
                  <a:pt x="892553" y="122728"/>
                </a:lnTo>
                <a:lnTo>
                  <a:pt x="898524" y="167167"/>
                </a:lnTo>
                <a:lnTo>
                  <a:pt x="898524" y="513869"/>
                </a:lnTo>
                <a:lnTo>
                  <a:pt x="892553" y="558309"/>
                </a:lnTo>
                <a:lnTo>
                  <a:pt x="875701" y="598242"/>
                </a:lnTo>
                <a:lnTo>
                  <a:pt x="849562" y="632075"/>
                </a:lnTo>
                <a:lnTo>
                  <a:pt x="815729" y="658214"/>
                </a:lnTo>
                <a:lnTo>
                  <a:pt x="775796" y="675066"/>
                </a:lnTo>
                <a:lnTo>
                  <a:pt x="731356" y="681037"/>
                </a:lnTo>
                <a:lnTo>
                  <a:pt x="167167" y="681037"/>
                </a:lnTo>
                <a:lnTo>
                  <a:pt x="122728" y="675066"/>
                </a:lnTo>
                <a:lnTo>
                  <a:pt x="82795" y="658214"/>
                </a:lnTo>
                <a:lnTo>
                  <a:pt x="48962" y="632075"/>
                </a:lnTo>
                <a:lnTo>
                  <a:pt x="22823" y="598242"/>
                </a:lnTo>
                <a:lnTo>
                  <a:pt x="5971" y="558309"/>
                </a:lnTo>
                <a:lnTo>
                  <a:pt x="0" y="513869"/>
                </a:lnTo>
                <a:lnTo>
                  <a:pt x="0" y="16716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3515846" y="1690151"/>
            <a:ext cx="61688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65558">
              <a:lnSpc>
                <a:spcPts val="1579"/>
              </a:lnSpc>
            </a:pPr>
            <a:r>
              <a:rPr sz="1588" dirty="0">
                <a:latin typeface="Arial Narrow"/>
                <a:cs typeface="Arial Narrow"/>
              </a:rPr>
              <a:t>FAST  STATIC</a:t>
            </a:r>
            <a:endParaRPr sz="1588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6559" y="1849219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152400" y="0"/>
                </a:moveTo>
                <a:lnTo>
                  <a:pt x="0" y="38100"/>
                </a:lnTo>
                <a:lnTo>
                  <a:pt x="152400" y="762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905502" y="1849219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1524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771030" y="1882836"/>
            <a:ext cx="134471" cy="1681"/>
          </a:xfrm>
          <a:custGeom>
            <a:avLst/>
            <a:gdLst/>
            <a:ahLst/>
            <a:cxnLst/>
            <a:rect l="l" t="t" r="r" b="b"/>
            <a:pathLst>
              <a:path w="152400" h="1905">
                <a:moveTo>
                  <a:pt x="0" y="0"/>
                </a:moveTo>
                <a:lnTo>
                  <a:pt x="152399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3389780" y="2350682"/>
            <a:ext cx="734546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latin typeface="Arial Narrow"/>
                <a:cs typeface="Arial Narrow"/>
              </a:rPr>
              <a:t>"CACHE"</a:t>
            </a:r>
            <a:endParaRPr sz="1588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36435" y="1588681"/>
            <a:ext cx="994522" cy="601196"/>
          </a:xfrm>
          <a:custGeom>
            <a:avLst/>
            <a:gdLst/>
            <a:ahLst/>
            <a:cxnLst/>
            <a:rect l="l" t="t" r="r" b="b"/>
            <a:pathLst>
              <a:path w="1127125" h="681355">
                <a:moveTo>
                  <a:pt x="0" y="167167"/>
                </a:moveTo>
                <a:lnTo>
                  <a:pt x="5971" y="122728"/>
                </a:lnTo>
                <a:lnTo>
                  <a:pt x="22823" y="82795"/>
                </a:lnTo>
                <a:lnTo>
                  <a:pt x="48962" y="48962"/>
                </a:lnTo>
                <a:lnTo>
                  <a:pt x="82794" y="22823"/>
                </a:lnTo>
                <a:lnTo>
                  <a:pt x="122727" y="5971"/>
                </a:lnTo>
                <a:lnTo>
                  <a:pt x="167167" y="0"/>
                </a:lnTo>
                <a:lnTo>
                  <a:pt x="959956" y="0"/>
                </a:lnTo>
                <a:lnTo>
                  <a:pt x="1004396" y="5971"/>
                </a:lnTo>
                <a:lnTo>
                  <a:pt x="1044329" y="22823"/>
                </a:lnTo>
                <a:lnTo>
                  <a:pt x="1078162" y="48962"/>
                </a:lnTo>
                <a:lnTo>
                  <a:pt x="1104301" y="82795"/>
                </a:lnTo>
                <a:lnTo>
                  <a:pt x="1121153" y="122728"/>
                </a:lnTo>
                <a:lnTo>
                  <a:pt x="1127124" y="167167"/>
                </a:lnTo>
                <a:lnTo>
                  <a:pt x="1127124" y="513869"/>
                </a:lnTo>
                <a:lnTo>
                  <a:pt x="1121153" y="558309"/>
                </a:lnTo>
                <a:lnTo>
                  <a:pt x="1104301" y="598242"/>
                </a:lnTo>
                <a:lnTo>
                  <a:pt x="1078162" y="632075"/>
                </a:lnTo>
                <a:lnTo>
                  <a:pt x="1044329" y="658214"/>
                </a:lnTo>
                <a:lnTo>
                  <a:pt x="1004396" y="675066"/>
                </a:lnTo>
                <a:lnTo>
                  <a:pt x="959956" y="681037"/>
                </a:lnTo>
                <a:lnTo>
                  <a:pt x="167167" y="681037"/>
                </a:lnTo>
                <a:lnTo>
                  <a:pt x="122727" y="675066"/>
                </a:lnTo>
                <a:lnTo>
                  <a:pt x="82794" y="658214"/>
                </a:lnTo>
                <a:lnTo>
                  <a:pt x="48962" y="632075"/>
                </a:lnTo>
                <a:lnTo>
                  <a:pt x="22823" y="598242"/>
                </a:lnTo>
                <a:lnTo>
                  <a:pt x="5971" y="558309"/>
                </a:lnTo>
                <a:lnTo>
                  <a:pt x="0" y="513869"/>
                </a:lnTo>
                <a:lnTo>
                  <a:pt x="0" y="16716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4698069" y="1690151"/>
            <a:ext cx="814107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457" marR="4483" indent="-225810">
              <a:lnSpc>
                <a:spcPts val="1579"/>
              </a:lnSpc>
            </a:pPr>
            <a:r>
              <a:rPr sz="1588" dirty="0">
                <a:latin typeface="Arial Narrow"/>
                <a:cs typeface="Arial Narrow"/>
              </a:rPr>
              <a:t>DYNAMIC  RAM</a:t>
            </a:r>
            <a:endParaRPr sz="1588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2037" y="2391919"/>
            <a:ext cx="853888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200036">
              <a:lnSpc>
                <a:spcPts val="1579"/>
              </a:lnSpc>
            </a:pPr>
            <a:r>
              <a:rPr sz="1588" dirty="0">
                <a:latin typeface="Arial Narrow"/>
                <a:cs typeface="Arial Narrow"/>
              </a:rPr>
              <a:t>"MAIN  MEMORY"</a:t>
            </a:r>
            <a:endParaRPr sz="1588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6706" y="2391919"/>
            <a:ext cx="954181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684" marR="4483" indent="-134478">
              <a:lnSpc>
                <a:spcPts val="1579"/>
              </a:lnSpc>
            </a:pPr>
            <a:r>
              <a:rPr sz="1588" dirty="0">
                <a:latin typeface="Arial Narrow"/>
                <a:cs typeface="Arial Narrow"/>
              </a:rPr>
              <a:t>"Secondary  S</a:t>
            </a:r>
            <a:r>
              <a:rPr lang="en-US" sz="1588" dirty="0">
                <a:latin typeface="Arial Narrow"/>
                <a:cs typeface="Arial Narrow"/>
              </a:rPr>
              <a:t>t</a:t>
            </a:r>
            <a:r>
              <a:rPr sz="1588" dirty="0">
                <a:latin typeface="Arial Narrow"/>
                <a:cs typeface="Arial Narrow"/>
              </a:rPr>
              <a:t>orage"</a:t>
            </a:r>
          </a:p>
        </p:txBody>
      </p:sp>
      <p:sp>
        <p:nvSpPr>
          <p:cNvPr id="15" name="object 15"/>
          <p:cNvSpPr/>
          <p:nvPr/>
        </p:nvSpPr>
        <p:spPr>
          <a:xfrm>
            <a:off x="6045574" y="1588681"/>
            <a:ext cx="792816" cy="601196"/>
          </a:xfrm>
          <a:custGeom>
            <a:avLst/>
            <a:gdLst/>
            <a:ahLst/>
            <a:cxnLst/>
            <a:rect l="l" t="t" r="r" b="b"/>
            <a:pathLst>
              <a:path w="898525" h="681355">
                <a:moveTo>
                  <a:pt x="0" y="167167"/>
                </a:moveTo>
                <a:lnTo>
                  <a:pt x="5971" y="122728"/>
                </a:lnTo>
                <a:lnTo>
                  <a:pt x="22823" y="82795"/>
                </a:lnTo>
                <a:lnTo>
                  <a:pt x="48962" y="48962"/>
                </a:lnTo>
                <a:lnTo>
                  <a:pt x="82795" y="22823"/>
                </a:lnTo>
                <a:lnTo>
                  <a:pt x="122728" y="5971"/>
                </a:lnTo>
                <a:lnTo>
                  <a:pt x="167167" y="0"/>
                </a:lnTo>
                <a:lnTo>
                  <a:pt x="731357" y="0"/>
                </a:lnTo>
                <a:lnTo>
                  <a:pt x="775797" y="5971"/>
                </a:lnTo>
                <a:lnTo>
                  <a:pt x="815729" y="22823"/>
                </a:lnTo>
                <a:lnTo>
                  <a:pt x="849562" y="48962"/>
                </a:lnTo>
                <a:lnTo>
                  <a:pt x="875700" y="82795"/>
                </a:lnTo>
                <a:lnTo>
                  <a:pt x="892552" y="122728"/>
                </a:lnTo>
                <a:lnTo>
                  <a:pt x="898523" y="167167"/>
                </a:lnTo>
                <a:lnTo>
                  <a:pt x="898523" y="513869"/>
                </a:lnTo>
                <a:lnTo>
                  <a:pt x="892552" y="558309"/>
                </a:lnTo>
                <a:lnTo>
                  <a:pt x="875700" y="598242"/>
                </a:lnTo>
                <a:lnTo>
                  <a:pt x="849562" y="632075"/>
                </a:lnTo>
                <a:lnTo>
                  <a:pt x="815729" y="658214"/>
                </a:lnTo>
                <a:lnTo>
                  <a:pt x="775797" y="675066"/>
                </a:lnTo>
                <a:lnTo>
                  <a:pt x="731357" y="681037"/>
                </a:lnTo>
                <a:lnTo>
                  <a:pt x="167167" y="681037"/>
                </a:lnTo>
                <a:lnTo>
                  <a:pt x="122728" y="675066"/>
                </a:lnTo>
                <a:lnTo>
                  <a:pt x="82795" y="658214"/>
                </a:lnTo>
                <a:lnTo>
                  <a:pt x="48962" y="632075"/>
                </a:lnTo>
                <a:lnTo>
                  <a:pt x="22823" y="598242"/>
                </a:lnTo>
                <a:lnTo>
                  <a:pt x="5971" y="558309"/>
                </a:lnTo>
                <a:lnTo>
                  <a:pt x="0" y="513869"/>
                </a:lnTo>
                <a:lnTo>
                  <a:pt x="0" y="16716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6195454" y="1749766"/>
            <a:ext cx="429184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latin typeface="Arial Narrow"/>
                <a:cs typeface="Arial Narrow"/>
              </a:rPr>
              <a:t>DISK</a:t>
            </a:r>
            <a:endParaRPr sz="1588">
              <a:latin typeface="Arial Narrow"/>
              <a:cs typeface="Arial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19987" y="1849219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152400" y="0"/>
                </a:moveTo>
                <a:lnTo>
                  <a:pt x="0" y="38100"/>
                </a:lnTo>
                <a:lnTo>
                  <a:pt x="152400" y="762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288928" y="1849219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1524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3154457" y="1882836"/>
            <a:ext cx="134471" cy="1681"/>
          </a:xfrm>
          <a:custGeom>
            <a:avLst/>
            <a:gdLst/>
            <a:ahLst/>
            <a:cxnLst/>
            <a:rect l="l" t="t" r="r" b="b"/>
            <a:pathLst>
              <a:path w="152400" h="1905">
                <a:moveTo>
                  <a:pt x="0" y="0"/>
                </a:moveTo>
                <a:lnTo>
                  <a:pt x="152399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4227419" y="1849219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152400" y="0"/>
                </a:moveTo>
                <a:lnTo>
                  <a:pt x="0" y="38100"/>
                </a:lnTo>
                <a:lnTo>
                  <a:pt x="152400" y="762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496360" y="1849219"/>
            <a:ext cx="134471" cy="67235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200"/>
                </a:lnTo>
                <a:lnTo>
                  <a:pt x="1524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4361890" y="1882836"/>
            <a:ext cx="134471" cy="1681"/>
          </a:xfrm>
          <a:custGeom>
            <a:avLst/>
            <a:gdLst/>
            <a:ahLst/>
            <a:cxnLst/>
            <a:rect l="l" t="t" r="r" b="b"/>
            <a:pathLst>
              <a:path w="152400" h="1905">
                <a:moveTo>
                  <a:pt x="0" y="0"/>
                </a:moveTo>
                <a:lnTo>
                  <a:pt x="152399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860578" y="3171644"/>
            <a:ext cx="7750380" cy="861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956" marR="328910" indent="-257749">
              <a:lnSpc>
                <a:spcPts val="1941"/>
              </a:lnSpc>
            </a:pPr>
            <a:r>
              <a:rPr sz="1765" b="1" dirty="0">
                <a:latin typeface="Arial"/>
                <a:cs typeface="Arial"/>
              </a:rPr>
              <a:t>So far, we’ve used SMALL fas</a:t>
            </a:r>
            <a:r>
              <a:rPr lang="en-US" sz="1765" b="1" dirty="0">
                <a:latin typeface="Arial"/>
                <a:cs typeface="Arial"/>
              </a:rPr>
              <a:t>t</a:t>
            </a:r>
            <a:r>
              <a:rPr sz="1765" b="1" dirty="0">
                <a:latin typeface="Arial"/>
                <a:cs typeface="Arial"/>
              </a:rPr>
              <a:t> memory + BIG slow memory </a:t>
            </a:r>
            <a:r>
              <a:rPr lang="en-US" sz="1765" b="1" dirty="0">
                <a:latin typeface="Arial"/>
                <a:cs typeface="Arial"/>
              </a:rPr>
              <a:t>t</a:t>
            </a:r>
            <a:r>
              <a:rPr sz="1765" b="1" dirty="0">
                <a:latin typeface="Arial"/>
                <a:cs typeface="Arial"/>
              </a:rPr>
              <a:t>o fake a  BIG FAST memory (caching).</a:t>
            </a:r>
            <a:endParaRPr sz="1765" dirty="0">
              <a:latin typeface="Arial"/>
              <a:cs typeface="Arial"/>
            </a:endParaRPr>
          </a:p>
          <a:p>
            <a:pPr marL="11206">
              <a:spcBef>
                <a:spcPts val="759"/>
              </a:spcBef>
            </a:pPr>
            <a:r>
              <a:rPr sz="1765" b="1" dirty="0">
                <a:latin typeface="Arial"/>
                <a:cs typeface="Arial"/>
              </a:rPr>
              <a:t>Can we combine RAM and DISK </a:t>
            </a:r>
            <a:r>
              <a:rPr lang="en-US" sz="1765" b="1" dirty="0">
                <a:latin typeface="Arial"/>
                <a:cs typeface="Arial"/>
              </a:rPr>
              <a:t>t</a:t>
            </a:r>
            <a:r>
              <a:rPr sz="1765" b="1" dirty="0">
                <a:latin typeface="Arial"/>
                <a:cs typeface="Arial"/>
              </a:rPr>
              <a:t>o fake DISK sized a</a:t>
            </a:r>
            <a:r>
              <a:rPr lang="en-US" sz="1765" b="1" dirty="0">
                <a:latin typeface="Arial"/>
                <a:cs typeface="Arial"/>
              </a:rPr>
              <a:t>t</a:t>
            </a:r>
            <a:r>
              <a:rPr sz="1765" b="1" dirty="0">
                <a:latin typeface="Arial"/>
                <a:cs typeface="Arial"/>
              </a:rPr>
              <a:t> near RAM speeds?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93497" y="1298728"/>
            <a:ext cx="728943" cy="275665"/>
          </a:xfrm>
          <a:custGeom>
            <a:avLst/>
            <a:gdLst/>
            <a:ahLst/>
            <a:cxnLst/>
            <a:rect l="l" t="t" r="r" b="b"/>
            <a:pathLst>
              <a:path w="826135" h="312419">
                <a:moveTo>
                  <a:pt x="0" y="261937"/>
                </a:moveTo>
                <a:lnTo>
                  <a:pt x="20637" y="191293"/>
                </a:lnTo>
                <a:lnTo>
                  <a:pt x="47624" y="126206"/>
                </a:lnTo>
                <a:lnTo>
                  <a:pt x="89693" y="71437"/>
                </a:lnTo>
                <a:lnTo>
                  <a:pt x="152399" y="33337"/>
                </a:lnTo>
                <a:lnTo>
                  <a:pt x="196849" y="20637"/>
                </a:lnTo>
                <a:lnTo>
                  <a:pt x="250825" y="10318"/>
                </a:lnTo>
                <a:lnTo>
                  <a:pt x="311943" y="3175"/>
                </a:lnTo>
                <a:lnTo>
                  <a:pt x="376237" y="0"/>
                </a:lnTo>
                <a:lnTo>
                  <a:pt x="441325" y="793"/>
                </a:lnTo>
                <a:lnTo>
                  <a:pt x="504031" y="6349"/>
                </a:lnTo>
                <a:lnTo>
                  <a:pt x="561181" y="17462"/>
                </a:lnTo>
                <a:lnTo>
                  <a:pt x="609599" y="33337"/>
                </a:lnTo>
                <a:lnTo>
                  <a:pt x="650081" y="55562"/>
                </a:lnTo>
                <a:lnTo>
                  <a:pt x="685799" y="84931"/>
                </a:lnTo>
                <a:lnTo>
                  <a:pt x="716755" y="118268"/>
                </a:lnTo>
                <a:lnTo>
                  <a:pt x="745331" y="157162"/>
                </a:lnTo>
                <a:lnTo>
                  <a:pt x="794543" y="244475"/>
                </a:lnTo>
                <a:lnTo>
                  <a:pt x="826127" y="312237"/>
                </a:lnTo>
              </a:path>
            </a:pathLst>
          </a:custGeom>
          <a:ln w="28574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4666852" y="1512550"/>
            <a:ext cx="68916" cy="84604"/>
          </a:xfrm>
          <a:custGeom>
            <a:avLst/>
            <a:gdLst/>
            <a:ahLst/>
            <a:cxnLst/>
            <a:rect l="l" t="t" r="r" b="b"/>
            <a:pathLst>
              <a:path w="78104" h="95885">
                <a:moveTo>
                  <a:pt x="77698" y="0"/>
                </a:moveTo>
                <a:lnTo>
                  <a:pt x="0" y="36216"/>
                </a:lnTo>
                <a:lnTo>
                  <a:pt x="75065" y="95807"/>
                </a:lnTo>
                <a:lnTo>
                  <a:pt x="77698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4116201" y="1098144"/>
            <a:ext cx="735266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b="1" dirty="0">
                <a:solidFill>
                  <a:srgbClr val="CC0000"/>
                </a:solidFill>
                <a:latin typeface="Arial"/>
                <a:cs typeface="Arial"/>
              </a:rPr>
              <a:t>3x-20x</a:t>
            </a:r>
            <a:endParaRPr sz="1412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72674" y="1300129"/>
            <a:ext cx="728943" cy="275665"/>
          </a:xfrm>
          <a:custGeom>
            <a:avLst/>
            <a:gdLst/>
            <a:ahLst/>
            <a:cxnLst/>
            <a:rect l="l" t="t" r="r" b="b"/>
            <a:pathLst>
              <a:path w="826134" h="312419">
                <a:moveTo>
                  <a:pt x="0" y="261937"/>
                </a:moveTo>
                <a:lnTo>
                  <a:pt x="20637" y="191293"/>
                </a:lnTo>
                <a:lnTo>
                  <a:pt x="47625" y="126205"/>
                </a:lnTo>
                <a:lnTo>
                  <a:pt x="89693" y="71437"/>
                </a:lnTo>
                <a:lnTo>
                  <a:pt x="152399" y="33337"/>
                </a:lnTo>
                <a:lnTo>
                  <a:pt x="196849" y="20637"/>
                </a:lnTo>
                <a:lnTo>
                  <a:pt x="250825" y="10318"/>
                </a:lnTo>
                <a:lnTo>
                  <a:pt x="311943" y="3174"/>
                </a:lnTo>
                <a:lnTo>
                  <a:pt x="376237" y="0"/>
                </a:lnTo>
                <a:lnTo>
                  <a:pt x="441325" y="793"/>
                </a:lnTo>
                <a:lnTo>
                  <a:pt x="504031" y="6349"/>
                </a:lnTo>
                <a:lnTo>
                  <a:pt x="561181" y="17461"/>
                </a:lnTo>
                <a:lnTo>
                  <a:pt x="609600" y="33337"/>
                </a:lnTo>
                <a:lnTo>
                  <a:pt x="650081" y="55561"/>
                </a:lnTo>
                <a:lnTo>
                  <a:pt x="685800" y="84930"/>
                </a:lnTo>
                <a:lnTo>
                  <a:pt x="716755" y="118268"/>
                </a:lnTo>
                <a:lnTo>
                  <a:pt x="745331" y="157162"/>
                </a:lnTo>
                <a:lnTo>
                  <a:pt x="794543" y="244474"/>
                </a:lnTo>
                <a:lnTo>
                  <a:pt x="826128" y="312237"/>
                </a:lnTo>
              </a:path>
            </a:pathLst>
          </a:custGeom>
          <a:ln w="28574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6146027" y="1513951"/>
            <a:ext cx="68916" cy="84604"/>
          </a:xfrm>
          <a:custGeom>
            <a:avLst/>
            <a:gdLst/>
            <a:ahLst/>
            <a:cxnLst/>
            <a:rect l="l" t="t" r="r" b="b"/>
            <a:pathLst>
              <a:path w="78104" h="95885">
                <a:moveTo>
                  <a:pt x="77699" y="0"/>
                </a:moveTo>
                <a:lnTo>
                  <a:pt x="0" y="36216"/>
                </a:lnTo>
                <a:lnTo>
                  <a:pt x="75067" y="95807"/>
                </a:lnTo>
                <a:lnTo>
                  <a:pt x="77699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5474915" y="1099545"/>
            <a:ext cx="1029021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b="1" dirty="0">
                <a:solidFill>
                  <a:srgbClr val="CC0000"/>
                </a:solidFill>
                <a:latin typeface="Arial"/>
                <a:cs typeface="Arial"/>
              </a:rPr>
              <a:t>10</a:t>
            </a:r>
            <a:r>
              <a:rPr sz="1390" b="1" baseline="26455" dirty="0">
                <a:solidFill>
                  <a:srgbClr val="CC0000"/>
                </a:solidFill>
                <a:latin typeface="Arial"/>
                <a:cs typeface="Arial"/>
              </a:rPr>
              <a:t>4</a:t>
            </a:r>
            <a:r>
              <a:rPr sz="1412" b="1" dirty="0">
                <a:solidFill>
                  <a:srgbClr val="CC0000"/>
                </a:solidFill>
                <a:latin typeface="Arial"/>
                <a:cs typeface="Arial"/>
              </a:rPr>
              <a:t>x-10</a:t>
            </a:r>
            <a:r>
              <a:rPr sz="1390" b="1" baseline="26455" dirty="0">
                <a:solidFill>
                  <a:srgbClr val="CC0000"/>
                </a:solidFill>
                <a:latin typeface="Arial"/>
                <a:cs typeface="Arial"/>
              </a:rPr>
              <a:t>5</a:t>
            </a:r>
            <a:r>
              <a:rPr sz="1412" b="1" dirty="0">
                <a:solidFill>
                  <a:srgbClr val="CC0000"/>
                </a:solidFill>
                <a:latin typeface="Arial"/>
                <a:cs typeface="Arial"/>
              </a:rPr>
              <a:t>x</a:t>
            </a:r>
            <a:endParaRPr sz="1412" dirty="0">
              <a:latin typeface="Arial"/>
              <a:cs typeface="Arial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A4B082-C73D-4481-B4F5-AD9A55819061}"/>
              </a:ext>
            </a:extLst>
          </p:cNvPr>
          <p:cNvSpPr/>
          <p:nvPr/>
        </p:nvSpPr>
        <p:spPr>
          <a:xfrm>
            <a:off x="608644" y="4471957"/>
            <a:ext cx="7750380" cy="2286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2989" marR="4344" lvl="1" indent="-366517" algn="just">
              <a:lnSpc>
                <a:spcPct val="117000"/>
              </a:lnSpc>
              <a:spcBef>
                <a:spcPts val="500"/>
              </a:spcBef>
              <a:buClr>
                <a:srgbClr val="001ADC"/>
              </a:buClr>
              <a:buFont typeface="Lucida Sans"/>
              <a:buChar char="➢"/>
              <a:tabLst>
                <a:tab pos="782989" algn="l"/>
              </a:tabLst>
            </a:pPr>
            <a:r>
              <a:rPr lang="zh-CN" altLang="en-US" sz="2000" b="1" spc="-9" dirty="0">
                <a:latin typeface="黑体"/>
                <a:cs typeface="黑体"/>
              </a:rPr>
              <a:t>程序运行时，内存管理采用交换机制（硬件和操作系统实现），进程保存在辅存中，进程执行时，只将其活跃部分调入内存（局部性原理）。此时主存可以视为辅存的</a:t>
            </a:r>
            <a:r>
              <a:rPr lang="zh-CN" altLang="en-US" sz="2000" b="1" spc="-9" dirty="0">
                <a:latin typeface="Arial"/>
                <a:cs typeface="Arial"/>
              </a:rPr>
              <a:t>“</a:t>
            </a:r>
            <a:r>
              <a:rPr lang="zh-CN" altLang="en-US" sz="2000" b="1" spc="-9" dirty="0">
                <a:latin typeface="黑体"/>
                <a:cs typeface="黑体"/>
              </a:rPr>
              <a:t>高速缓</a:t>
            </a:r>
            <a:r>
              <a:rPr lang="zh-CN" altLang="en-US" sz="2000" b="1" spc="-4" dirty="0">
                <a:latin typeface="黑体"/>
                <a:cs typeface="黑体"/>
              </a:rPr>
              <a:t>存</a:t>
            </a:r>
            <a:r>
              <a:rPr lang="zh-CN" altLang="en-US" sz="2000" b="1" spc="-4" dirty="0">
                <a:latin typeface="Arial"/>
                <a:cs typeface="Arial"/>
              </a:rPr>
              <a:t>”</a:t>
            </a:r>
            <a:endParaRPr lang="zh-CN" altLang="en-US" sz="2000" dirty="0">
              <a:latin typeface="Arial"/>
              <a:cs typeface="Arial"/>
            </a:endParaRPr>
          </a:p>
          <a:p>
            <a:pPr marL="782989" marR="4344" lvl="1" indent="-366517" algn="just">
              <a:lnSpc>
                <a:spcPct val="119700"/>
              </a:lnSpc>
              <a:spcBef>
                <a:spcPts val="522"/>
              </a:spcBef>
              <a:buClr>
                <a:srgbClr val="001ADC"/>
              </a:buClr>
              <a:buFont typeface="Lucida Sans"/>
              <a:buChar char="➢"/>
              <a:tabLst>
                <a:tab pos="782989" algn="l"/>
              </a:tabLst>
            </a:pPr>
            <a:r>
              <a:rPr lang="zh-CN" altLang="en-US" sz="2000" b="1" spc="-9" dirty="0">
                <a:latin typeface="黑体"/>
                <a:cs typeface="黑体"/>
              </a:rPr>
              <a:t>这样一种把主存当做辅助存储器的高速缓存的技术，称为</a:t>
            </a:r>
            <a:r>
              <a:rPr lang="zh-CN" altLang="en-US" sz="2000" b="1" spc="-9" dirty="0">
                <a:solidFill>
                  <a:srgbClr val="C00000"/>
                </a:solidFill>
                <a:latin typeface="黑体"/>
                <a:cs typeface="黑体"/>
              </a:rPr>
              <a:t>虚拟存储器（</a:t>
            </a:r>
            <a:r>
              <a:rPr lang="en-US" altLang="zh-CN" sz="2000" b="1" spc="-9" dirty="0">
                <a:solidFill>
                  <a:srgbClr val="C00000"/>
                </a:solidFill>
                <a:latin typeface="黑体"/>
                <a:cs typeface="黑体"/>
              </a:rPr>
              <a:t>virtual memory</a:t>
            </a:r>
            <a:r>
              <a:rPr lang="zh-CN" altLang="en-US" sz="2000" b="1" spc="-9" dirty="0">
                <a:solidFill>
                  <a:srgbClr val="C00000"/>
                </a:solidFill>
                <a:latin typeface="黑体"/>
                <a:cs typeface="黑体"/>
              </a:rPr>
              <a:t>）技术</a:t>
            </a:r>
            <a:endParaRPr lang="zh-CN" altLang="en-US" sz="2000" dirty="0">
              <a:solidFill>
                <a:srgbClr val="C00000"/>
              </a:solidFill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38048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794"/>
            <a:ext cx="240601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Memory Hierarchy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eorgia"/>
                <a:cs typeface="Georgia"/>
              </a:rPr>
              <a:t>Design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6676" y="21335"/>
            <a:ext cx="4497323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0"/>
            <a:ext cx="44958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667" y="345282"/>
            <a:ext cx="746569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/>
              <a:t>Two Programs Sharing Physical</a:t>
            </a:r>
            <a:r>
              <a:rPr sz="2800" spc="65" dirty="0"/>
              <a:t> </a:t>
            </a:r>
            <a:r>
              <a:rPr sz="2800" spc="-10" dirty="0"/>
              <a:t>Memory</a:t>
            </a:r>
            <a:endParaRPr sz="2800" dirty="0"/>
          </a:p>
        </p:txBody>
      </p:sp>
      <p:sp>
        <p:nvSpPr>
          <p:cNvPr id="6" name="object 6"/>
          <p:cNvSpPr/>
          <p:nvPr/>
        </p:nvSpPr>
        <p:spPr>
          <a:xfrm>
            <a:off x="3348228" y="3051048"/>
            <a:ext cx="1752600" cy="1371600"/>
          </a:xfrm>
          <a:custGeom>
            <a:avLst/>
            <a:gdLst/>
            <a:ahLst/>
            <a:cxnLst/>
            <a:rect l="l" t="t" r="r" b="b"/>
            <a:pathLst>
              <a:path w="1752600" h="1371600">
                <a:moveTo>
                  <a:pt x="0" y="0"/>
                </a:moveTo>
                <a:lnTo>
                  <a:pt x="1752600" y="0"/>
                </a:lnTo>
                <a:lnTo>
                  <a:pt x="1752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8228" y="327964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8228" y="350824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8228" y="373684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8228" y="396544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8228" y="419404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14970" y="3317231"/>
          <a:ext cx="1752599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sz="2800"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800"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800"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800"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800"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800"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endParaRPr sz="2800"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800" dirty="0"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37616" y="4428204"/>
            <a:ext cx="1905000" cy="528320"/>
          </a:xfrm>
          <a:custGeom>
            <a:avLst/>
            <a:gdLst/>
            <a:ahLst/>
            <a:cxnLst/>
            <a:rect l="l" t="t" r="r" b="b"/>
            <a:pathLst>
              <a:path w="1905000" h="528320">
                <a:moveTo>
                  <a:pt x="0" y="0"/>
                </a:moveTo>
                <a:lnTo>
                  <a:pt x="0" y="369887"/>
                </a:lnTo>
                <a:lnTo>
                  <a:pt x="2865" y="382231"/>
                </a:lnTo>
                <a:lnTo>
                  <a:pt x="44157" y="417565"/>
                </a:lnTo>
                <a:lnTo>
                  <a:pt x="96813" y="439353"/>
                </a:lnTo>
                <a:lnTo>
                  <a:pt x="167596" y="459400"/>
                </a:lnTo>
                <a:lnTo>
                  <a:pt x="209254" y="468683"/>
                </a:lnTo>
                <a:lnTo>
                  <a:pt x="254810" y="477425"/>
                </a:lnTo>
                <a:lnTo>
                  <a:pt x="304049" y="485591"/>
                </a:lnTo>
                <a:lnTo>
                  <a:pt x="356761" y="493146"/>
                </a:lnTo>
                <a:lnTo>
                  <a:pt x="412734" y="500055"/>
                </a:lnTo>
                <a:lnTo>
                  <a:pt x="471757" y="506282"/>
                </a:lnTo>
                <a:lnTo>
                  <a:pt x="533616" y="511793"/>
                </a:lnTo>
                <a:lnTo>
                  <a:pt x="598101" y="516553"/>
                </a:lnTo>
                <a:lnTo>
                  <a:pt x="665000" y="520526"/>
                </a:lnTo>
                <a:lnTo>
                  <a:pt x="734101" y="523677"/>
                </a:lnTo>
                <a:lnTo>
                  <a:pt x="805193" y="525972"/>
                </a:lnTo>
                <a:lnTo>
                  <a:pt x="878063" y="527374"/>
                </a:lnTo>
                <a:lnTo>
                  <a:pt x="952500" y="527850"/>
                </a:lnTo>
                <a:lnTo>
                  <a:pt x="1026936" y="527374"/>
                </a:lnTo>
                <a:lnTo>
                  <a:pt x="1099806" y="525972"/>
                </a:lnTo>
                <a:lnTo>
                  <a:pt x="1170898" y="523677"/>
                </a:lnTo>
                <a:lnTo>
                  <a:pt x="1239999" y="520526"/>
                </a:lnTo>
                <a:lnTo>
                  <a:pt x="1306898" y="516553"/>
                </a:lnTo>
                <a:lnTo>
                  <a:pt x="1371383" y="511793"/>
                </a:lnTo>
                <a:lnTo>
                  <a:pt x="1433242" y="506282"/>
                </a:lnTo>
                <a:lnTo>
                  <a:pt x="1492265" y="500055"/>
                </a:lnTo>
                <a:lnTo>
                  <a:pt x="1548238" y="493146"/>
                </a:lnTo>
                <a:lnTo>
                  <a:pt x="1600950" y="485591"/>
                </a:lnTo>
                <a:lnTo>
                  <a:pt x="1650189" y="477425"/>
                </a:lnTo>
                <a:lnTo>
                  <a:pt x="1695745" y="468683"/>
                </a:lnTo>
                <a:lnTo>
                  <a:pt x="1737403" y="459400"/>
                </a:lnTo>
                <a:lnTo>
                  <a:pt x="1774954" y="449612"/>
                </a:lnTo>
                <a:lnTo>
                  <a:pt x="1836885" y="428659"/>
                </a:lnTo>
                <a:lnTo>
                  <a:pt x="1879843" y="406105"/>
                </a:lnTo>
                <a:lnTo>
                  <a:pt x="1905000" y="369887"/>
                </a:lnTo>
                <a:lnTo>
                  <a:pt x="1905000" y="157962"/>
                </a:lnTo>
                <a:lnTo>
                  <a:pt x="952500" y="157962"/>
                </a:lnTo>
                <a:lnTo>
                  <a:pt x="878063" y="157487"/>
                </a:lnTo>
                <a:lnTo>
                  <a:pt x="805193" y="156084"/>
                </a:lnTo>
                <a:lnTo>
                  <a:pt x="734101" y="153790"/>
                </a:lnTo>
                <a:lnTo>
                  <a:pt x="665000" y="150639"/>
                </a:lnTo>
                <a:lnTo>
                  <a:pt x="598101" y="146666"/>
                </a:lnTo>
                <a:lnTo>
                  <a:pt x="533616" y="141906"/>
                </a:lnTo>
                <a:lnTo>
                  <a:pt x="471757" y="136395"/>
                </a:lnTo>
                <a:lnTo>
                  <a:pt x="412734" y="130167"/>
                </a:lnTo>
                <a:lnTo>
                  <a:pt x="356761" y="123258"/>
                </a:lnTo>
                <a:lnTo>
                  <a:pt x="304049" y="115703"/>
                </a:lnTo>
                <a:lnTo>
                  <a:pt x="254810" y="107537"/>
                </a:lnTo>
                <a:lnTo>
                  <a:pt x="209254" y="98795"/>
                </a:lnTo>
                <a:lnTo>
                  <a:pt x="167596" y="89513"/>
                </a:lnTo>
                <a:lnTo>
                  <a:pt x="130045" y="79724"/>
                </a:lnTo>
                <a:lnTo>
                  <a:pt x="68114" y="58772"/>
                </a:lnTo>
                <a:lnTo>
                  <a:pt x="25156" y="36218"/>
                </a:lnTo>
                <a:lnTo>
                  <a:pt x="2865" y="12344"/>
                </a:lnTo>
                <a:lnTo>
                  <a:pt x="0" y="0"/>
                </a:lnTo>
                <a:close/>
              </a:path>
              <a:path w="1905000" h="528320">
                <a:moveTo>
                  <a:pt x="1905000" y="0"/>
                </a:moveTo>
                <a:lnTo>
                  <a:pt x="1879843" y="36218"/>
                </a:lnTo>
                <a:lnTo>
                  <a:pt x="1836885" y="58772"/>
                </a:lnTo>
                <a:lnTo>
                  <a:pt x="1774954" y="79724"/>
                </a:lnTo>
                <a:lnTo>
                  <a:pt x="1737403" y="89513"/>
                </a:lnTo>
                <a:lnTo>
                  <a:pt x="1695745" y="98795"/>
                </a:lnTo>
                <a:lnTo>
                  <a:pt x="1650189" y="107537"/>
                </a:lnTo>
                <a:lnTo>
                  <a:pt x="1600950" y="115703"/>
                </a:lnTo>
                <a:lnTo>
                  <a:pt x="1548238" y="123258"/>
                </a:lnTo>
                <a:lnTo>
                  <a:pt x="1492265" y="130167"/>
                </a:lnTo>
                <a:lnTo>
                  <a:pt x="1433242" y="136395"/>
                </a:lnTo>
                <a:lnTo>
                  <a:pt x="1371383" y="141906"/>
                </a:lnTo>
                <a:lnTo>
                  <a:pt x="1306898" y="146666"/>
                </a:lnTo>
                <a:lnTo>
                  <a:pt x="1239999" y="150639"/>
                </a:lnTo>
                <a:lnTo>
                  <a:pt x="1170898" y="153790"/>
                </a:lnTo>
                <a:lnTo>
                  <a:pt x="1099806" y="156084"/>
                </a:lnTo>
                <a:lnTo>
                  <a:pt x="1026936" y="157487"/>
                </a:lnTo>
                <a:lnTo>
                  <a:pt x="952500" y="157962"/>
                </a:lnTo>
                <a:lnTo>
                  <a:pt x="1905000" y="157962"/>
                </a:lnTo>
                <a:lnTo>
                  <a:pt x="1905000" y="0"/>
                </a:lnTo>
                <a:close/>
              </a:path>
            </a:pathLst>
          </a:custGeom>
          <a:solidFill>
            <a:srgbClr val="B1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616" y="4270241"/>
            <a:ext cx="1905000" cy="316230"/>
          </a:xfrm>
          <a:custGeom>
            <a:avLst/>
            <a:gdLst/>
            <a:ahLst/>
            <a:cxnLst/>
            <a:rect l="l" t="t" r="r" b="b"/>
            <a:pathLst>
              <a:path w="1905000" h="316229">
                <a:moveTo>
                  <a:pt x="952500" y="0"/>
                </a:moveTo>
                <a:lnTo>
                  <a:pt x="878063" y="475"/>
                </a:lnTo>
                <a:lnTo>
                  <a:pt x="805193" y="1877"/>
                </a:lnTo>
                <a:lnTo>
                  <a:pt x="734101" y="4172"/>
                </a:lnTo>
                <a:lnTo>
                  <a:pt x="665000" y="7323"/>
                </a:lnTo>
                <a:lnTo>
                  <a:pt x="598101" y="11296"/>
                </a:lnTo>
                <a:lnTo>
                  <a:pt x="533616" y="16056"/>
                </a:lnTo>
                <a:lnTo>
                  <a:pt x="471757" y="21567"/>
                </a:lnTo>
                <a:lnTo>
                  <a:pt x="412734" y="27795"/>
                </a:lnTo>
                <a:lnTo>
                  <a:pt x="356761" y="34703"/>
                </a:lnTo>
                <a:lnTo>
                  <a:pt x="304049" y="42258"/>
                </a:lnTo>
                <a:lnTo>
                  <a:pt x="254810" y="50424"/>
                </a:lnTo>
                <a:lnTo>
                  <a:pt x="209254" y="59166"/>
                </a:lnTo>
                <a:lnTo>
                  <a:pt x="167596" y="68449"/>
                </a:lnTo>
                <a:lnTo>
                  <a:pt x="130045" y="78237"/>
                </a:lnTo>
                <a:lnTo>
                  <a:pt x="68114" y="99190"/>
                </a:lnTo>
                <a:lnTo>
                  <a:pt x="25156" y="121744"/>
                </a:lnTo>
                <a:lnTo>
                  <a:pt x="0" y="157962"/>
                </a:lnTo>
                <a:lnTo>
                  <a:pt x="2865" y="170306"/>
                </a:lnTo>
                <a:lnTo>
                  <a:pt x="44157" y="205640"/>
                </a:lnTo>
                <a:lnTo>
                  <a:pt x="96813" y="227428"/>
                </a:lnTo>
                <a:lnTo>
                  <a:pt x="167596" y="247475"/>
                </a:lnTo>
                <a:lnTo>
                  <a:pt x="209254" y="256758"/>
                </a:lnTo>
                <a:lnTo>
                  <a:pt x="254810" y="265500"/>
                </a:lnTo>
                <a:lnTo>
                  <a:pt x="304049" y="273666"/>
                </a:lnTo>
                <a:lnTo>
                  <a:pt x="356761" y="281221"/>
                </a:lnTo>
                <a:lnTo>
                  <a:pt x="412734" y="288130"/>
                </a:lnTo>
                <a:lnTo>
                  <a:pt x="471757" y="294357"/>
                </a:lnTo>
                <a:lnTo>
                  <a:pt x="533616" y="299868"/>
                </a:lnTo>
                <a:lnTo>
                  <a:pt x="598101" y="304628"/>
                </a:lnTo>
                <a:lnTo>
                  <a:pt x="665000" y="308601"/>
                </a:lnTo>
                <a:lnTo>
                  <a:pt x="734101" y="311753"/>
                </a:lnTo>
                <a:lnTo>
                  <a:pt x="805193" y="314047"/>
                </a:lnTo>
                <a:lnTo>
                  <a:pt x="878063" y="315449"/>
                </a:lnTo>
                <a:lnTo>
                  <a:pt x="952500" y="315925"/>
                </a:lnTo>
                <a:lnTo>
                  <a:pt x="1026936" y="315449"/>
                </a:lnTo>
                <a:lnTo>
                  <a:pt x="1099806" y="314047"/>
                </a:lnTo>
                <a:lnTo>
                  <a:pt x="1170898" y="311753"/>
                </a:lnTo>
                <a:lnTo>
                  <a:pt x="1239999" y="308601"/>
                </a:lnTo>
                <a:lnTo>
                  <a:pt x="1306898" y="304628"/>
                </a:lnTo>
                <a:lnTo>
                  <a:pt x="1371383" y="299868"/>
                </a:lnTo>
                <a:lnTo>
                  <a:pt x="1433242" y="294357"/>
                </a:lnTo>
                <a:lnTo>
                  <a:pt x="1492265" y="288130"/>
                </a:lnTo>
                <a:lnTo>
                  <a:pt x="1548238" y="281221"/>
                </a:lnTo>
                <a:lnTo>
                  <a:pt x="1600950" y="273666"/>
                </a:lnTo>
                <a:lnTo>
                  <a:pt x="1650189" y="265500"/>
                </a:lnTo>
                <a:lnTo>
                  <a:pt x="1695745" y="256758"/>
                </a:lnTo>
                <a:lnTo>
                  <a:pt x="1737403" y="247475"/>
                </a:lnTo>
                <a:lnTo>
                  <a:pt x="1774954" y="237687"/>
                </a:lnTo>
                <a:lnTo>
                  <a:pt x="1836885" y="216734"/>
                </a:lnTo>
                <a:lnTo>
                  <a:pt x="1879843" y="194180"/>
                </a:lnTo>
                <a:lnTo>
                  <a:pt x="1905000" y="157962"/>
                </a:lnTo>
                <a:lnTo>
                  <a:pt x="1902134" y="145618"/>
                </a:lnTo>
                <a:lnTo>
                  <a:pt x="1860842" y="110284"/>
                </a:lnTo>
                <a:lnTo>
                  <a:pt x="1808186" y="88496"/>
                </a:lnTo>
                <a:lnTo>
                  <a:pt x="1737403" y="68449"/>
                </a:lnTo>
                <a:lnTo>
                  <a:pt x="1695745" y="59166"/>
                </a:lnTo>
                <a:lnTo>
                  <a:pt x="1650189" y="50424"/>
                </a:lnTo>
                <a:lnTo>
                  <a:pt x="1600950" y="42258"/>
                </a:lnTo>
                <a:lnTo>
                  <a:pt x="1548238" y="34703"/>
                </a:lnTo>
                <a:lnTo>
                  <a:pt x="1492265" y="27795"/>
                </a:lnTo>
                <a:lnTo>
                  <a:pt x="1433242" y="21567"/>
                </a:lnTo>
                <a:lnTo>
                  <a:pt x="1371383" y="16056"/>
                </a:lnTo>
                <a:lnTo>
                  <a:pt x="1306898" y="11296"/>
                </a:lnTo>
                <a:lnTo>
                  <a:pt x="1239999" y="7323"/>
                </a:lnTo>
                <a:lnTo>
                  <a:pt x="1170898" y="4172"/>
                </a:lnTo>
                <a:lnTo>
                  <a:pt x="1099806" y="1877"/>
                </a:lnTo>
                <a:lnTo>
                  <a:pt x="1026936" y="475"/>
                </a:lnTo>
                <a:lnTo>
                  <a:pt x="952500" y="0"/>
                </a:lnTo>
                <a:close/>
              </a:path>
            </a:pathLst>
          </a:custGeom>
          <a:solidFill>
            <a:srgbClr val="D0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616" y="4270241"/>
            <a:ext cx="1905000" cy="316230"/>
          </a:xfrm>
          <a:custGeom>
            <a:avLst/>
            <a:gdLst/>
            <a:ahLst/>
            <a:cxnLst/>
            <a:rect l="l" t="t" r="r" b="b"/>
            <a:pathLst>
              <a:path w="1905000" h="316229">
                <a:moveTo>
                  <a:pt x="1905000" y="157962"/>
                </a:moveTo>
                <a:lnTo>
                  <a:pt x="1879843" y="194180"/>
                </a:lnTo>
                <a:lnTo>
                  <a:pt x="1836885" y="216734"/>
                </a:lnTo>
                <a:lnTo>
                  <a:pt x="1774954" y="237687"/>
                </a:lnTo>
                <a:lnTo>
                  <a:pt x="1737403" y="247475"/>
                </a:lnTo>
                <a:lnTo>
                  <a:pt x="1695745" y="256758"/>
                </a:lnTo>
                <a:lnTo>
                  <a:pt x="1650189" y="265500"/>
                </a:lnTo>
                <a:lnTo>
                  <a:pt x="1600950" y="273666"/>
                </a:lnTo>
                <a:lnTo>
                  <a:pt x="1548238" y="281221"/>
                </a:lnTo>
                <a:lnTo>
                  <a:pt x="1492265" y="288130"/>
                </a:lnTo>
                <a:lnTo>
                  <a:pt x="1433242" y="294357"/>
                </a:lnTo>
                <a:lnTo>
                  <a:pt x="1371383" y="299868"/>
                </a:lnTo>
                <a:lnTo>
                  <a:pt x="1306898" y="304628"/>
                </a:lnTo>
                <a:lnTo>
                  <a:pt x="1239999" y="308601"/>
                </a:lnTo>
                <a:lnTo>
                  <a:pt x="1170898" y="311753"/>
                </a:lnTo>
                <a:lnTo>
                  <a:pt x="1099806" y="314047"/>
                </a:lnTo>
                <a:lnTo>
                  <a:pt x="1026936" y="315449"/>
                </a:lnTo>
                <a:lnTo>
                  <a:pt x="952500" y="315925"/>
                </a:lnTo>
                <a:lnTo>
                  <a:pt x="878063" y="315449"/>
                </a:lnTo>
                <a:lnTo>
                  <a:pt x="805193" y="314047"/>
                </a:lnTo>
                <a:lnTo>
                  <a:pt x="734101" y="311753"/>
                </a:lnTo>
                <a:lnTo>
                  <a:pt x="665000" y="308601"/>
                </a:lnTo>
                <a:lnTo>
                  <a:pt x="598101" y="304628"/>
                </a:lnTo>
                <a:lnTo>
                  <a:pt x="533616" y="299868"/>
                </a:lnTo>
                <a:lnTo>
                  <a:pt x="471757" y="294357"/>
                </a:lnTo>
                <a:lnTo>
                  <a:pt x="412734" y="288130"/>
                </a:lnTo>
                <a:lnTo>
                  <a:pt x="356761" y="281221"/>
                </a:lnTo>
                <a:lnTo>
                  <a:pt x="304049" y="273666"/>
                </a:lnTo>
                <a:lnTo>
                  <a:pt x="254810" y="265500"/>
                </a:lnTo>
                <a:lnTo>
                  <a:pt x="209254" y="256758"/>
                </a:lnTo>
                <a:lnTo>
                  <a:pt x="167596" y="247475"/>
                </a:lnTo>
                <a:lnTo>
                  <a:pt x="130045" y="237687"/>
                </a:lnTo>
                <a:lnTo>
                  <a:pt x="68114" y="216734"/>
                </a:lnTo>
                <a:lnTo>
                  <a:pt x="25156" y="194180"/>
                </a:lnTo>
                <a:lnTo>
                  <a:pt x="0" y="157962"/>
                </a:lnTo>
                <a:lnTo>
                  <a:pt x="2865" y="145618"/>
                </a:lnTo>
                <a:lnTo>
                  <a:pt x="44157" y="110284"/>
                </a:lnTo>
                <a:lnTo>
                  <a:pt x="96813" y="88496"/>
                </a:lnTo>
                <a:lnTo>
                  <a:pt x="167596" y="68449"/>
                </a:lnTo>
                <a:lnTo>
                  <a:pt x="209254" y="59166"/>
                </a:lnTo>
                <a:lnTo>
                  <a:pt x="254810" y="50424"/>
                </a:lnTo>
                <a:lnTo>
                  <a:pt x="304049" y="42258"/>
                </a:lnTo>
                <a:lnTo>
                  <a:pt x="356761" y="34703"/>
                </a:lnTo>
                <a:lnTo>
                  <a:pt x="412734" y="27795"/>
                </a:lnTo>
                <a:lnTo>
                  <a:pt x="471757" y="21567"/>
                </a:lnTo>
                <a:lnTo>
                  <a:pt x="533616" y="16056"/>
                </a:lnTo>
                <a:lnTo>
                  <a:pt x="598101" y="11296"/>
                </a:lnTo>
                <a:lnTo>
                  <a:pt x="665000" y="7323"/>
                </a:lnTo>
                <a:lnTo>
                  <a:pt x="734101" y="4172"/>
                </a:lnTo>
                <a:lnTo>
                  <a:pt x="805193" y="1877"/>
                </a:lnTo>
                <a:lnTo>
                  <a:pt x="878063" y="475"/>
                </a:lnTo>
                <a:lnTo>
                  <a:pt x="952500" y="0"/>
                </a:lnTo>
                <a:lnTo>
                  <a:pt x="1026936" y="475"/>
                </a:lnTo>
                <a:lnTo>
                  <a:pt x="1099806" y="1877"/>
                </a:lnTo>
                <a:lnTo>
                  <a:pt x="1170898" y="4172"/>
                </a:lnTo>
                <a:lnTo>
                  <a:pt x="1239999" y="7323"/>
                </a:lnTo>
                <a:lnTo>
                  <a:pt x="1306898" y="11296"/>
                </a:lnTo>
                <a:lnTo>
                  <a:pt x="1371383" y="16056"/>
                </a:lnTo>
                <a:lnTo>
                  <a:pt x="1433242" y="21567"/>
                </a:lnTo>
                <a:lnTo>
                  <a:pt x="1492265" y="27795"/>
                </a:lnTo>
                <a:lnTo>
                  <a:pt x="1548238" y="34703"/>
                </a:lnTo>
                <a:lnTo>
                  <a:pt x="1600950" y="42258"/>
                </a:lnTo>
                <a:lnTo>
                  <a:pt x="1650189" y="50424"/>
                </a:lnTo>
                <a:lnTo>
                  <a:pt x="1695745" y="59166"/>
                </a:lnTo>
                <a:lnTo>
                  <a:pt x="1737403" y="68449"/>
                </a:lnTo>
                <a:lnTo>
                  <a:pt x="1774954" y="78237"/>
                </a:lnTo>
                <a:lnTo>
                  <a:pt x="1836885" y="99190"/>
                </a:lnTo>
                <a:lnTo>
                  <a:pt x="1879843" y="121744"/>
                </a:lnTo>
                <a:lnTo>
                  <a:pt x="1905000" y="15796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7616" y="4428204"/>
            <a:ext cx="1905000" cy="528320"/>
          </a:xfrm>
          <a:custGeom>
            <a:avLst/>
            <a:gdLst/>
            <a:ahLst/>
            <a:cxnLst/>
            <a:rect l="l" t="t" r="r" b="b"/>
            <a:pathLst>
              <a:path w="1905000" h="528320">
                <a:moveTo>
                  <a:pt x="1905000" y="0"/>
                </a:moveTo>
                <a:lnTo>
                  <a:pt x="1905000" y="369887"/>
                </a:lnTo>
                <a:lnTo>
                  <a:pt x="1902134" y="382231"/>
                </a:lnTo>
                <a:lnTo>
                  <a:pt x="1860842" y="417565"/>
                </a:lnTo>
                <a:lnTo>
                  <a:pt x="1808186" y="439353"/>
                </a:lnTo>
                <a:lnTo>
                  <a:pt x="1737403" y="459400"/>
                </a:lnTo>
                <a:lnTo>
                  <a:pt x="1695745" y="468683"/>
                </a:lnTo>
                <a:lnTo>
                  <a:pt x="1650189" y="477425"/>
                </a:lnTo>
                <a:lnTo>
                  <a:pt x="1600950" y="485591"/>
                </a:lnTo>
                <a:lnTo>
                  <a:pt x="1548238" y="493146"/>
                </a:lnTo>
                <a:lnTo>
                  <a:pt x="1492265" y="500055"/>
                </a:lnTo>
                <a:lnTo>
                  <a:pt x="1433242" y="506282"/>
                </a:lnTo>
                <a:lnTo>
                  <a:pt x="1371383" y="511793"/>
                </a:lnTo>
                <a:lnTo>
                  <a:pt x="1306898" y="516553"/>
                </a:lnTo>
                <a:lnTo>
                  <a:pt x="1239999" y="520526"/>
                </a:lnTo>
                <a:lnTo>
                  <a:pt x="1170898" y="523677"/>
                </a:lnTo>
                <a:lnTo>
                  <a:pt x="1099806" y="525972"/>
                </a:lnTo>
                <a:lnTo>
                  <a:pt x="1026936" y="527374"/>
                </a:lnTo>
                <a:lnTo>
                  <a:pt x="952500" y="527850"/>
                </a:lnTo>
                <a:lnTo>
                  <a:pt x="878063" y="527374"/>
                </a:lnTo>
                <a:lnTo>
                  <a:pt x="805193" y="525972"/>
                </a:lnTo>
                <a:lnTo>
                  <a:pt x="734101" y="523677"/>
                </a:lnTo>
                <a:lnTo>
                  <a:pt x="665000" y="520526"/>
                </a:lnTo>
                <a:lnTo>
                  <a:pt x="598101" y="516553"/>
                </a:lnTo>
                <a:lnTo>
                  <a:pt x="533616" y="511793"/>
                </a:lnTo>
                <a:lnTo>
                  <a:pt x="471757" y="506282"/>
                </a:lnTo>
                <a:lnTo>
                  <a:pt x="412734" y="500055"/>
                </a:lnTo>
                <a:lnTo>
                  <a:pt x="356761" y="493146"/>
                </a:lnTo>
                <a:lnTo>
                  <a:pt x="304049" y="485591"/>
                </a:lnTo>
                <a:lnTo>
                  <a:pt x="254810" y="477425"/>
                </a:lnTo>
                <a:lnTo>
                  <a:pt x="209254" y="468683"/>
                </a:lnTo>
                <a:lnTo>
                  <a:pt x="167596" y="459400"/>
                </a:lnTo>
                <a:lnTo>
                  <a:pt x="130045" y="449612"/>
                </a:lnTo>
                <a:lnTo>
                  <a:pt x="68114" y="428659"/>
                </a:lnTo>
                <a:lnTo>
                  <a:pt x="25156" y="406105"/>
                </a:lnTo>
                <a:lnTo>
                  <a:pt x="0" y="369887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7035" y="2856556"/>
            <a:ext cx="2183765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b="1" spc="-5" dirty="0">
                <a:solidFill>
                  <a:srgbClr val="2D2D8A"/>
                </a:solidFill>
                <a:latin typeface="Arial"/>
                <a:cs typeface="Arial"/>
              </a:rPr>
              <a:t>Program</a:t>
            </a:r>
            <a:r>
              <a:rPr sz="1800" b="1" spc="-85" dirty="0">
                <a:solidFill>
                  <a:srgbClr val="2D2D8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D2D8A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virtual </a:t>
            </a:r>
            <a:r>
              <a:rPr sz="1800" spc="-10" dirty="0">
                <a:latin typeface="Arial"/>
                <a:cs typeface="Arial"/>
              </a:rPr>
              <a:t>address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33614" y="2982150"/>
            <a:ext cx="140906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main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66615" y="3127249"/>
            <a:ext cx="2207698" cy="1911766"/>
          </a:xfrm>
          <a:custGeom>
            <a:avLst/>
            <a:gdLst/>
            <a:ahLst/>
            <a:cxnLst/>
            <a:rect l="l" t="t" r="r" b="b"/>
            <a:pathLst>
              <a:path w="2090420" h="2239645">
                <a:moveTo>
                  <a:pt x="0" y="0"/>
                </a:moveTo>
                <a:lnTo>
                  <a:pt x="2090267" y="22395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1214" y="4994222"/>
            <a:ext cx="80010" cy="81915"/>
          </a:xfrm>
          <a:custGeom>
            <a:avLst/>
            <a:gdLst/>
            <a:ahLst/>
            <a:cxnLst/>
            <a:rect l="l" t="t" r="r" b="b"/>
            <a:pathLst>
              <a:path w="80010" h="81914">
                <a:moveTo>
                  <a:pt x="55714" y="0"/>
                </a:moveTo>
                <a:lnTo>
                  <a:pt x="0" y="51993"/>
                </a:lnTo>
                <a:lnTo>
                  <a:pt x="79844" y="81699"/>
                </a:lnTo>
                <a:lnTo>
                  <a:pt x="55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28515" y="30891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6615" y="4117847"/>
            <a:ext cx="2236747" cy="516280"/>
          </a:xfrm>
          <a:custGeom>
            <a:avLst/>
            <a:gdLst/>
            <a:ahLst/>
            <a:cxnLst/>
            <a:rect l="l" t="t" r="r" b="b"/>
            <a:pathLst>
              <a:path w="2074545" h="815339">
                <a:moveTo>
                  <a:pt x="0" y="0"/>
                </a:moveTo>
                <a:lnTo>
                  <a:pt x="2074494" y="8149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36213" y="4555399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27863" y="0"/>
                </a:moveTo>
                <a:lnTo>
                  <a:pt x="0" y="70916"/>
                </a:lnTo>
                <a:lnTo>
                  <a:pt x="84848" y="63322"/>
                </a:lnTo>
                <a:lnTo>
                  <a:pt x="27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8515" y="40797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6615" y="3480016"/>
            <a:ext cx="2158642" cy="409614"/>
          </a:xfrm>
          <a:custGeom>
            <a:avLst/>
            <a:gdLst/>
            <a:ahLst/>
            <a:cxnLst/>
            <a:rect l="l" t="t" r="r" b="b"/>
            <a:pathLst>
              <a:path w="2052320" h="74295">
                <a:moveTo>
                  <a:pt x="0" y="73913"/>
                </a:moveTo>
                <a:lnTo>
                  <a:pt x="2051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25257" y="3440399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4" h="76200">
                <a:moveTo>
                  <a:pt x="0" y="0"/>
                </a:moveTo>
                <a:lnTo>
                  <a:pt x="2743" y="76149"/>
                </a:lnTo>
                <a:lnTo>
                  <a:pt x="77520" y="353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8515" y="38511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6615" y="4909297"/>
            <a:ext cx="2169598" cy="580239"/>
          </a:xfrm>
          <a:custGeom>
            <a:avLst/>
            <a:gdLst/>
            <a:ahLst/>
            <a:cxnLst/>
            <a:rect l="l" t="t" r="r" b="b"/>
            <a:pathLst>
              <a:path w="2070735" h="295910">
                <a:moveTo>
                  <a:pt x="0" y="295821"/>
                </a:moveTo>
                <a:lnTo>
                  <a:pt x="2070735" y="0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40239" y="4820385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0" y="0"/>
                </a:moveTo>
                <a:lnTo>
                  <a:pt x="10782" y="75437"/>
                </a:lnTo>
                <a:lnTo>
                  <a:pt x="80822" y="2693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28515" y="54513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66615" y="4462265"/>
            <a:ext cx="2169598" cy="1713084"/>
          </a:xfrm>
          <a:custGeom>
            <a:avLst/>
            <a:gdLst/>
            <a:ahLst/>
            <a:cxnLst/>
            <a:rect l="l" t="t" r="r" b="b"/>
            <a:pathLst>
              <a:path w="2081529" h="1412239">
                <a:moveTo>
                  <a:pt x="0" y="1412138"/>
                </a:moveTo>
                <a:lnTo>
                  <a:pt x="2081060" y="0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36622" y="4390121"/>
            <a:ext cx="84455" cy="74930"/>
          </a:xfrm>
          <a:custGeom>
            <a:avLst/>
            <a:gdLst/>
            <a:ahLst/>
            <a:cxnLst/>
            <a:rect l="l" t="t" r="r" b="b"/>
            <a:pathLst>
              <a:path w="84454" h="74929">
                <a:moveTo>
                  <a:pt x="84442" y="0"/>
                </a:moveTo>
                <a:lnTo>
                  <a:pt x="0" y="11264"/>
                </a:lnTo>
                <a:lnTo>
                  <a:pt x="42786" y="74320"/>
                </a:lnTo>
                <a:lnTo>
                  <a:pt x="8444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28515" y="61371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6615" y="4168497"/>
            <a:ext cx="2169598" cy="1778227"/>
          </a:xfrm>
          <a:custGeom>
            <a:avLst/>
            <a:gdLst/>
            <a:ahLst/>
            <a:cxnLst/>
            <a:rect l="l" t="t" r="r" b="b"/>
            <a:pathLst>
              <a:path w="2082164" h="1487170">
                <a:moveTo>
                  <a:pt x="0" y="1487093"/>
                </a:moveTo>
                <a:lnTo>
                  <a:pt x="2081923" y="0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36910" y="4085324"/>
            <a:ext cx="84455" cy="75565"/>
          </a:xfrm>
          <a:custGeom>
            <a:avLst/>
            <a:gdLst/>
            <a:ahLst/>
            <a:cxnLst/>
            <a:rect l="l" t="t" r="r" b="b"/>
            <a:pathLst>
              <a:path w="84454" h="75564">
                <a:moveTo>
                  <a:pt x="84150" y="0"/>
                </a:moveTo>
                <a:lnTo>
                  <a:pt x="0" y="13296"/>
                </a:lnTo>
                <a:lnTo>
                  <a:pt x="44297" y="75298"/>
                </a:lnTo>
                <a:lnTo>
                  <a:pt x="8415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28515" y="59085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18344" y="1324067"/>
            <a:ext cx="7807959" cy="11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75285" indent="-342900">
              <a:lnSpc>
                <a:spcPct val="100000"/>
              </a:lnSpc>
              <a:buClr>
                <a:srgbClr val="FC012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program’s address </a:t>
            </a:r>
            <a:r>
              <a:rPr sz="1800" spc="-5" dirty="0">
                <a:latin typeface="Arial"/>
                <a:cs typeface="Arial"/>
              </a:rPr>
              <a:t>space is </a:t>
            </a:r>
            <a:r>
              <a:rPr sz="1800" spc="-10" dirty="0">
                <a:latin typeface="Arial"/>
                <a:cs typeface="Arial"/>
              </a:rPr>
              <a:t>divided </a:t>
            </a:r>
            <a:r>
              <a:rPr sz="1800" spc="-5" dirty="0">
                <a:latin typeface="Arial"/>
                <a:cs typeface="Arial"/>
              </a:rPr>
              <a:t>into </a:t>
            </a:r>
            <a:r>
              <a:rPr sz="1800" spc="-10" dirty="0">
                <a:solidFill>
                  <a:srgbClr val="FC0128"/>
                </a:solidFill>
                <a:latin typeface="Arial"/>
                <a:cs typeface="Arial"/>
              </a:rPr>
              <a:t>pages </a:t>
            </a:r>
            <a:r>
              <a:rPr sz="1800" spc="-5" dirty="0">
                <a:latin typeface="Arial"/>
                <a:cs typeface="Arial"/>
              </a:rPr>
              <a:t>(all </a:t>
            </a:r>
            <a:r>
              <a:rPr sz="1800" spc="-10" dirty="0">
                <a:latin typeface="Arial"/>
                <a:cs typeface="Arial"/>
              </a:rPr>
              <a:t>one fixed </a:t>
            </a:r>
            <a:r>
              <a:rPr sz="1800" spc="-5" dirty="0">
                <a:latin typeface="Arial"/>
                <a:cs typeface="Arial"/>
              </a:rPr>
              <a:t>size) </a:t>
            </a:r>
            <a:r>
              <a:rPr sz="1800" spc="-15" dirty="0">
                <a:latin typeface="Arial"/>
                <a:cs typeface="Arial"/>
              </a:rPr>
              <a:t>or  </a:t>
            </a:r>
            <a:r>
              <a:rPr sz="1800" spc="-10" dirty="0">
                <a:latin typeface="Arial"/>
                <a:cs typeface="Arial"/>
              </a:rPr>
              <a:t>segments </a:t>
            </a:r>
            <a:r>
              <a:rPr sz="1800" spc="-5" dirty="0">
                <a:latin typeface="Arial"/>
                <a:cs typeface="Arial"/>
              </a:rPr>
              <a:t>(variable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sizes)</a:t>
            </a:r>
            <a:endParaRPr sz="18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585"/>
              </a:spcBef>
              <a:buClr>
                <a:srgbClr val="FC0128"/>
              </a:buClr>
              <a:buSzPct val="75000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Each process has a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page table </a:t>
            </a:r>
            <a:r>
              <a:rPr sz="1600" spc="-5" dirty="0">
                <a:latin typeface="Arial"/>
                <a:cs typeface="Arial"/>
              </a:rPr>
              <a:t>containing mapping from </a:t>
            </a:r>
            <a:r>
              <a:rPr sz="1600" dirty="0">
                <a:latin typeface="Arial"/>
                <a:cs typeface="Arial"/>
              </a:rPr>
              <a:t>logical </a:t>
            </a:r>
            <a:r>
              <a:rPr sz="1600" spc="-5" dirty="0">
                <a:latin typeface="Arial"/>
                <a:cs typeface="Arial"/>
              </a:rPr>
              <a:t>address to physical  address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48228" y="5337047"/>
            <a:ext cx="1752600" cy="1143000"/>
          </a:xfrm>
          <a:custGeom>
            <a:avLst/>
            <a:gdLst/>
            <a:ahLst/>
            <a:cxnLst/>
            <a:rect l="l" t="t" r="r" b="b"/>
            <a:pathLst>
              <a:path w="1752600" h="1143000">
                <a:moveTo>
                  <a:pt x="0" y="0"/>
                </a:moveTo>
                <a:lnTo>
                  <a:pt x="1752600" y="0"/>
                </a:lnTo>
                <a:lnTo>
                  <a:pt x="1752600" y="1142999"/>
                </a:lnTo>
                <a:lnTo>
                  <a:pt x="0" y="114299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8228" y="556564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8228" y="579424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48228" y="602284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48228" y="625144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17459" y="3432047"/>
            <a:ext cx="2549525" cy="893444"/>
          </a:xfrm>
          <a:custGeom>
            <a:avLst/>
            <a:gdLst/>
            <a:ahLst/>
            <a:cxnLst/>
            <a:rect l="l" t="t" r="r" b="b"/>
            <a:pathLst>
              <a:path w="2549525" h="893445">
                <a:moveTo>
                  <a:pt x="2549156" y="0"/>
                </a:moveTo>
                <a:lnTo>
                  <a:pt x="0" y="89339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57526" y="4285287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59309" y="0"/>
                </a:moveTo>
                <a:lnTo>
                  <a:pt x="0" y="61163"/>
                </a:lnTo>
                <a:lnTo>
                  <a:pt x="84518" y="71907"/>
                </a:lnTo>
                <a:lnTo>
                  <a:pt x="59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28515" y="33939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70583" y="3660647"/>
            <a:ext cx="2396490" cy="743585"/>
          </a:xfrm>
          <a:custGeom>
            <a:avLst/>
            <a:gdLst/>
            <a:ahLst/>
            <a:cxnLst/>
            <a:rect l="l" t="t" r="r" b="b"/>
            <a:pathLst>
              <a:path w="2396490" h="743585">
                <a:moveTo>
                  <a:pt x="2396032" y="0"/>
                </a:moveTo>
                <a:lnTo>
                  <a:pt x="0" y="7431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09924" y="4363680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5" h="73025">
                <a:moveTo>
                  <a:pt x="61493" y="0"/>
                </a:moveTo>
                <a:lnTo>
                  <a:pt x="0" y="58966"/>
                </a:lnTo>
                <a:lnTo>
                  <a:pt x="84074" y="72783"/>
                </a:lnTo>
                <a:lnTo>
                  <a:pt x="61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28515" y="36225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20163" y="4346447"/>
            <a:ext cx="2146935" cy="148590"/>
          </a:xfrm>
          <a:custGeom>
            <a:avLst/>
            <a:gdLst/>
            <a:ahLst/>
            <a:cxnLst/>
            <a:rect l="l" t="t" r="r" b="b"/>
            <a:pathLst>
              <a:path w="2146935" h="148589">
                <a:moveTo>
                  <a:pt x="2146452" y="0"/>
                </a:moveTo>
                <a:lnTo>
                  <a:pt x="0" y="1480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56818" y="4455591"/>
            <a:ext cx="78740" cy="76200"/>
          </a:xfrm>
          <a:custGeom>
            <a:avLst/>
            <a:gdLst/>
            <a:ahLst/>
            <a:cxnLst/>
            <a:rect l="l" t="t" r="r" b="b"/>
            <a:pathLst>
              <a:path w="78739" h="76200">
                <a:moveTo>
                  <a:pt x="73393" y="0"/>
                </a:moveTo>
                <a:lnTo>
                  <a:pt x="0" y="43256"/>
                </a:lnTo>
                <a:lnTo>
                  <a:pt x="78638" y="76022"/>
                </a:lnTo>
                <a:lnTo>
                  <a:pt x="73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28515" y="43083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63154" y="3127248"/>
            <a:ext cx="2685415" cy="1193800"/>
          </a:xfrm>
          <a:custGeom>
            <a:avLst/>
            <a:gdLst/>
            <a:ahLst/>
            <a:cxnLst/>
            <a:rect l="l" t="t" r="r" b="b"/>
            <a:pathLst>
              <a:path w="2685415" h="1193800">
                <a:moveTo>
                  <a:pt x="2685173" y="0"/>
                </a:moveTo>
                <a:lnTo>
                  <a:pt x="0" y="11934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05130" y="4280680"/>
            <a:ext cx="85090" cy="69850"/>
          </a:xfrm>
          <a:custGeom>
            <a:avLst/>
            <a:gdLst/>
            <a:ahLst/>
            <a:cxnLst/>
            <a:rect l="l" t="t" r="r" b="b"/>
            <a:pathLst>
              <a:path w="85090" h="69850">
                <a:moveTo>
                  <a:pt x="54152" y="0"/>
                </a:moveTo>
                <a:lnTo>
                  <a:pt x="0" y="65760"/>
                </a:lnTo>
                <a:lnTo>
                  <a:pt x="85102" y="69634"/>
                </a:lnTo>
                <a:lnTo>
                  <a:pt x="54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10228" y="30891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95462" y="3889247"/>
            <a:ext cx="2471420" cy="594995"/>
          </a:xfrm>
          <a:custGeom>
            <a:avLst/>
            <a:gdLst/>
            <a:ahLst/>
            <a:cxnLst/>
            <a:rect l="l" t="t" r="r" b="b"/>
            <a:pathLst>
              <a:path w="2471420" h="594995">
                <a:moveTo>
                  <a:pt x="2471153" y="0"/>
                </a:moveTo>
                <a:lnTo>
                  <a:pt x="0" y="59474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33730" y="4443972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65163" y="0"/>
                </a:moveTo>
                <a:lnTo>
                  <a:pt x="0" y="54876"/>
                </a:lnTo>
                <a:lnTo>
                  <a:pt x="82994" y="74079"/>
                </a:lnTo>
                <a:lnTo>
                  <a:pt x="65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28515" y="38511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29891" y="4117847"/>
            <a:ext cx="1918970" cy="295275"/>
          </a:xfrm>
          <a:custGeom>
            <a:avLst/>
            <a:gdLst/>
            <a:ahLst/>
            <a:cxnLst/>
            <a:rect l="l" t="t" r="r" b="b"/>
            <a:pathLst>
              <a:path w="1918970" h="295275">
                <a:moveTo>
                  <a:pt x="1918436" y="0"/>
                </a:moveTo>
                <a:lnTo>
                  <a:pt x="0" y="29514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67125" y="4373401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80" h="75564">
                <a:moveTo>
                  <a:pt x="69519" y="0"/>
                </a:moveTo>
                <a:lnTo>
                  <a:pt x="0" y="49250"/>
                </a:lnTo>
                <a:lnTo>
                  <a:pt x="81114" y="75311"/>
                </a:lnTo>
                <a:lnTo>
                  <a:pt x="69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10228" y="40797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96554" y="4753241"/>
            <a:ext cx="2170430" cy="965200"/>
          </a:xfrm>
          <a:custGeom>
            <a:avLst/>
            <a:gdLst/>
            <a:ahLst/>
            <a:cxnLst/>
            <a:rect l="l" t="t" r="r" b="b"/>
            <a:pathLst>
              <a:path w="2170429" h="965200">
                <a:moveTo>
                  <a:pt x="2170061" y="964806"/>
                </a:moveTo>
                <a:lnTo>
                  <a:pt x="0" y="0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38521" y="4723600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85115" y="0"/>
                </a:moveTo>
                <a:lnTo>
                  <a:pt x="0" y="3848"/>
                </a:lnTo>
                <a:lnTo>
                  <a:pt x="54152" y="69621"/>
                </a:lnTo>
                <a:lnTo>
                  <a:pt x="8511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8515" y="56799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03693" y="4681613"/>
            <a:ext cx="3162935" cy="1722755"/>
          </a:xfrm>
          <a:custGeom>
            <a:avLst/>
            <a:gdLst/>
            <a:ahLst/>
            <a:cxnLst/>
            <a:rect l="l" t="t" r="r" b="b"/>
            <a:pathLst>
              <a:path w="3162935" h="1722754">
                <a:moveTo>
                  <a:pt x="3162922" y="1722234"/>
                </a:moveTo>
                <a:lnTo>
                  <a:pt x="0" y="0"/>
                </a:lnTo>
              </a:path>
            </a:pathLst>
          </a:custGeom>
          <a:ln w="126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922" y="4651250"/>
            <a:ext cx="85725" cy="70485"/>
          </a:xfrm>
          <a:custGeom>
            <a:avLst/>
            <a:gdLst/>
            <a:ahLst/>
            <a:cxnLst/>
            <a:rect l="l" t="t" r="r" b="b"/>
            <a:pathLst>
              <a:path w="85725" h="70485">
                <a:moveTo>
                  <a:pt x="0" y="0"/>
                </a:moveTo>
                <a:lnTo>
                  <a:pt x="48704" y="69900"/>
                </a:lnTo>
                <a:lnTo>
                  <a:pt x="85153" y="2984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28515" y="63657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09522" y="4755845"/>
            <a:ext cx="2839085" cy="1419860"/>
          </a:xfrm>
          <a:custGeom>
            <a:avLst/>
            <a:gdLst/>
            <a:ahLst/>
            <a:cxnLst/>
            <a:rect l="l" t="t" r="r" b="b"/>
            <a:pathLst>
              <a:path w="2839085" h="1419860">
                <a:moveTo>
                  <a:pt x="2838805" y="1419402"/>
                </a:moveTo>
                <a:lnTo>
                  <a:pt x="0" y="0"/>
                </a:lnTo>
              </a:path>
            </a:pathLst>
          </a:custGeom>
          <a:ln w="126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52722" y="4727445"/>
            <a:ext cx="85725" cy="68580"/>
          </a:xfrm>
          <a:custGeom>
            <a:avLst/>
            <a:gdLst/>
            <a:ahLst/>
            <a:cxnLst/>
            <a:rect l="l" t="t" r="r" b="b"/>
            <a:pathLst>
              <a:path w="85725" h="68579">
                <a:moveTo>
                  <a:pt x="0" y="0"/>
                </a:moveTo>
                <a:lnTo>
                  <a:pt x="51117" y="68160"/>
                </a:lnTo>
                <a:lnTo>
                  <a:pt x="85204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10228" y="61371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90865" y="4755146"/>
            <a:ext cx="2457450" cy="1191895"/>
          </a:xfrm>
          <a:custGeom>
            <a:avLst/>
            <a:gdLst/>
            <a:ahLst/>
            <a:cxnLst/>
            <a:rect l="l" t="t" r="r" b="b"/>
            <a:pathLst>
              <a:path w="2457450" h="1191895">
                <a:moveTo>
                  <a:pt x="2457462" y="1191501"/>
                </a:moveTo>
                <a:lnTo>
                  <a:pt x="0" y="0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33725" y="4726410"/>
            <a:ext cx="85725" cy="68580"/>
          </a:xfrm>
          <a:custGeom>
            <a:avLst/>
            <a:gdLst/>
            <a:ahLst/>
            <a:cxnLst/>
            <a:rect l="l" t="t" r="r" b="b"/>
            <a:pathLst>
              <a:path w="85725" h="68579">
                <a:moveTo>
                  <a:pt x="85191" y="0"/>
                </a:moveTo>
                <a:lnTo>
                  <a:pt x="0" y="1041"/>
                </a:lnTo>
                <a:lnTo>
                  <a:pt x="51943" y="68567"/>
                </a:lnTo>
                <a:lnTo>
                  <a:pt x="851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10228" y="59085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01544" y="4676622"/>
            <a:ext cx="1865630" cy="813435"/>
          </a:xfrm>
          <a:custGeom>
            <a:avLst/>
            <a:gdLst/>
            <a:ahLst/>
            <a:cxnLst/>
            <a:rect l="l" t="t" r="r" b="b"/>
            <a:pathLst>
              <a:path w="1865629" h="813435">
                <a:moveTo>
                  <a:pt x="1865071" y="812825"/>
                </a:moveTo>
                <a:lnTo>
                  <a:pt x="0" y="0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43321" y="4646771"/>
            <a:ext cx="85090" cy="69850"/>
          </a:xfrm>
          <a:custGeom>
            <a:avLst/>
            <a:gdLst/>
            <a:ahLst/>
            <a:cxnLst/>
            <a:rect l="l" t="t" r="r" b="b"/>
            <a:pathLst>
              <a:path w="85089" h="69850">
                <a:moveTo>
                  <a:pt x="85077" y="0"/>
                </a:moveTo>
                <a:lnTo>
                  <a:pt x="0" y="4470"/>
                </a:lnTo>
                <a:lnTo>
                  <a:pt x="54635" y="69850"/>
                </a:lnTo>
                <a:lnTo>
                  <a:pt x="850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28515" y="54513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98311" y="5232214"/>
            <a:ext cx="2328545" cy="121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Georgia"/>
                <a:cs typeface="Georgia"/>
              </a:rPr>
              <a:t>Disk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146685" algn="ctr">
              <a:lnSpc>
                <a:spcPct val="100000"/>
              </a:lnSpc>
            </a:pPr>
            <a:r>
              <a:rPr sz="1800" b="1" spc="-5" dirty="0">
                <a:solidFill>
                  <a:srgbClr val="063DE8"/>
                </a:solidFill>
                <a:latin typeface="Arial"/>
                <a:cs typeface="Arial"/>
              </a:rPr>
              <a:t>Program</a:t>
            </a:r>
            <a:r>
              <a:rPr sz="1800" b="1" spc="-85" dirty="0">
                <a:solidFill>
                  <a:srgbClr val="063DE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63DE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44145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virtual </a:t>
            </a:r>
            <a:r>
              <a:rPr sz="1800" spc="-10" dirty="0">
                <a:latin typeface="Arial"/>
                <a:cs typeface="Arial"/>
              </a:rPr>
              <a:t>address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749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794"/>
            <a:ext cx="240601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Memory Hierarchy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eorgia"/>
                <a:cs typeface="Georgia"/>
              </a:rPr>
              <a:t>Design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6676" y="21335"/>
            <a:ext cx="4497323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0"/>
            <a:ext cx="44958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932" y="192708"/>
            <a:ext cx="6142355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spc="-10" dirty="0"/>
              <a:t>Address Translation</a:t>
            </a:r>
            <a:r>
              <a:rPr sz="2800" spc="75" dirty="0"/>
              <a:t> </a:t>
            </a:r>
            <a:r>
              <a:rPr sz="2800" spc="-10" dirty="0"/>
              <a:t>Mechanisms</a:t>
            </a:r>
            <a:endParaRPr sz="2800" dirty="0"/>
          </a:p>
        </p:txBody>
      </p:sp>
      <p:sp>
        <p:nvSpPr>
          <p:cNvPr id="6" name="object 6"/>
          <p:cNvSpPr/>
          <p:nvPr/>
        </p:nvSpPr>
        <p:spPr>
          <a:xfrm>
            <a:off x="2382108" y="3294837"/>
            <a:ext cx="1752600" cy="2514600"/>
          </a:xfrm>
          <a:custGeom>
            <a:avLst/>
            <a:gdLst/>
            <a:ahLst/>
            <a:cxnLst/>
            <a:rect l="l" t="t" r="r" b="b"/>
            <a:pathLst>
              <a:path w="1752600" h="2514600">
                <a:moveTo>
                  <a:pt x="0" y="0"/>
                </a:moveTo>
                <a:lnTo>
                  <a:pt x="1752600" y="0"/>
                </a:lnTo>
                <a:lnTo>
                  <a:pt x="17526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2108" y="352343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2108" y="375203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2108" y="398063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2108" y="420923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82108" y="443783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2108" y="466643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82108" y="489503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2108" y="512363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82108" y="535223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82108" y="558083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49308" y="3050998"/>
            <a:ext cx="1524000" cy="1828800"/>
          </a:xfrm>
          <a:custGeom>
            <a:avLst/>
            <a:gdLst/>
            <a:ahLst/>
            <a:cxnLst/>
            <a:rect l="l" t="t" r="r" b="b"/>
            <a:pathLst>
              <a:path w="1524000" h="1828800">
                <a:moveTo>
                  <a:pt x="0" y="0"/>
                </a:moveTo>
                <a:lnTo>
                  <a:pt x="1524000" y="0"/>
                </a:lnTo>
                <a:lnTo>
                  <a:pt x="15240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49308" y="3279598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49308" y="350819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49308" y="373679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9308" y="396539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49308" y="419399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49308" y="442259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9308" y="465119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73108" y="5184596"/>
            <a:ext cx="1828800" cy="227329"/>
          </a:xfrm>
          <a:custGeom>
            <a:avLst/>
            <a:gdLst/>
            <a:ahLst/>
            <a:cxnLst/>
            <a:rect l="l" t="t" r="r" b="b"/>
            <a:pathLst>
              <a:path w="1828800" h="227329">
                <a:moveTo>
                  <a:pt x="1828800" y="113664"/>
                </a:moveTo>
                <a:lnTo>
                  <a:pt x="1799416" y="142358"/>
                </a:lnTo>
                <a:lnTo>
                  <a:pt x="1749465" y="160044"/>
                </a:lnTo>
                <a:lnTo>
                  <a:pt x="1677787" y="176258"/>
                </a:lnTo>
                <a:lnTo>
                  <a:pt x="1634487" y="183727"/>
                </a:lnTo>
                <a:lnTo>
                  <a:pt x="1586577" y="190726"/>
                </a:lnTo>
                <a:lnTo>
                  <a:pt x="1534334" y="197220"/>
                </a:lnTo>
                <a:lnTo>
                  <a:pt x="1478031" y="203175"/>
                </a:lnTo>
                <a:lnTo>
                  <a:pt x="1417943" y="208558"/>
                </a:lnTo>
                <a:lnTo>
                  <a:pt x="1354345" y="213333"/>
                </a:lnTo>
                <a:lnTo>
                  <a:pt x="1287510" y="217468"/>
                </a:lnTo>
                <a:lnTo>
                  <a:pt x="1217714" y="220927"/>
                </a:lnTo>
                <a:lnTo>
                  <a:pt x="1145230" y="223677"/>
                </a:lnTo>
                <a:lnTo>
                  <a:pt x="1070333" y="225683"/>
                </a:lnTo>
                <a:lnTo>
                  <a:pt x="993298" y="226912"/>
                </a:lnTo>
                <a:lnTo>
                  <a:pt x="914400" y="227329"/>
                </a:lnTo>
                <a:lnTo>
                  <a:pt x="835501" y="226912"/>
                </a:lnTo>
                <a:lnTo>
                  <a:pt x="758466" y="225683"/>
                </a:lnTo>
                <a:lnTo>
                  <a:pt x="683569" y="223677"/>
                </a:lnTo>
                <a:lnTo>
                  <a:pt x="611085" y="220927"/>
                </a:lnTo>
                <a:lnTo>
                  <a:pt x="541289" y="217468"/>
                </a:lnTo>
                <a:lnTo>
                  <a:pt x="474454" y="213333"/>
                </a:lnTo>
                <a:lnTo>
                  <a:pt x="410856" y="208558"/>
                </a:lnTo>
                <a:lnTo>
                  <a:pt x="350768" y="203175"/>
                </a:lnTo>
                <a:lnTo>
                  <a:pt x="294465" y="197220"/>
                </a:lnTo>
                <a:lnTo>
                  <a:pt x="242222" y="190726"/>
                </a:lnTo>
                <a:lnTo>
                  <a:pt x="194312" y="183727"/>
                </a:lnTo>
                <a:lnTo>
                  <a:pt x="151012" y="176258"/>
                </a:lnTo>
                <a:lnTo>
                  <a:pt x="112594" y="168352"/>
                </a:lnTo>
                <a:lnTo>
                  <a:pt x="51505" y="151368"/>
                </a:lnTo>
                <a:lnTo>
                  <a:pt x="13242" y="133048"/>
                </a:lnTo>
                <a:lnTo>
                  <a:pt x="0" y="113664"/>
                </a:lnTo>
                <a:lnTo>
                  <a:pt x="3356" y="103857"/>
                </a:lnTo>
                <a:lnTo>
                  <a:pt x="51505" y="75961"/>
                </a:lnTo>
                <a:lnTo>
                  <a:pt x="112594" y="58977"/>
                </a:lnTo>
                <a:lnTo>
                  <a:pt x="151012" y="51071"/>
                </a:lnTo>
                <a:lnTo>
                  <a:pt x="194312" y="43602"/>
                </a:lnTo>
                <a:lnTo>
                  <a:pt x="242222" y="36603"/>
                </a:lnTo>
                <a:lnTo>
                  <a:pt x="294465" y="30109"/>
                </a:lnTo>
                <a:lnTo>
                  <a:pt x="350768" y="24154"/>
                </a:lnTo>
                <a:lnTo>
                  <a:pt x="410856" y="18771"/>
                </a:lnTo>
                <a:lnTo>
                  <a:pt x="474454" y="13996"/>
                </a:lnTo>
                <a:lnTo>
                  <a:pt x="541289" y="9861"/>
                </a:lnTo>
                <a:lnTo>
                  <a:pt x="611085" y="6402"/>
                </a:lnTo>
                <a:lnTo>
                  <a:pt x="683569" y="3652"/>
                </a:lnTo>
                <a:lnTo>
                  <a:pt x="758466" y="1646"/>
                </a:lnTo>
                <a:lnTo>
                  <a:pt x="835501" y="417"/>
                </a:lnTo>
                <a:lnTo>
                  <a:pt x="914400" y="0"/>
                </a:lnTo>
                <a:lnTo>
                  <a:pt x="993298" y="417"/>
                </a:lnTo>
                <a:lnTo>
                  <a:pt x="1070333" y="1646"/>
                </a:lnTo>
                <a:lnTo>
                  <a:pt x="1145230" y="3652"/>
                </a:lnTo>
                <a:lnTo>
                  <a:pt x="1217714" y="6402"/>
                </a:lnTo>
                <a:lnTo>
                  <a:pt x="1287510" y="9861"/>
                </a:lnTo>
                <a:lnTo>
                  <a:pt x="1354345" y="13996"/>
                </a:lnTo>
                <a:lnTo>
                  <a:pt x="1417943" y="18771"/>
                </a:lnTo>
                <a:lnTo>
                  <a:pt x="1478031" y="24154"/>
                </a:lnTo>
                <a:lnTo>
                  <a:pt x="1534334" y="30109"/>
                </a:lnTo>
                <a:lnTo>
                  <a:pt x="1586577" y="36603"/>
                </a:lnTo>
                <a:lnTo>
                  <a:pt x="1634487" y="43602"/>
                </a:lnTo>
                <a:lnTo>
                  <a:pt x="1677787" y="51071"/>
                </a:lnTo>
                <a:lnTo>
                  <a:pt x="1716205" y="58977"/>
                </a:lnTo>
                <a:lnTo>
                  <a:pt x="1777294" y="75961"/>
                </a:lnTo>
                <a:lnTo>
                  <a:pt x="1815557" y="94281"/>
                </a:lnTo>
                <a:lnTo>
                  <a:pt x="1828800" y="11366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73108" y="5298261"/>
            <a:ext cx="1828800" cy="1257935"/>
          </a:xfrm>
          <a:custGeom>
            <a:avLst/>
            <a:gdLst/>
            <a:ahLst/>
            <a:cxnLst/>
            <a:rect l="l" t="t" r="r" b="b"/>
            <a:pathLst>
              <a:path w="1828800" h="1257935">
                <a:moveTo>
                  <a:pt x="1828800" y="0"/>
                </a:moveTo>
                <a:lnTo>
                  <a:pt x="1828800" y="1144270"/>
                </a:lnTo>
                <a:lnTo>
                  <a:pt x="1825443" y="1154077"/>
                </a:lnTo>
                <a:lnTo>
                  <a:pt x="1777294" y="1181973"/>
                </a:lnTo>
                <a:lnTo>
                  <a:pt x="1716205" y="1198957"/>
                </a:lnTo>
                <a:lnTo>
                  <a:pt x="1677787" y="1206863"/>
                </a:lnTo>
                <a:lnTo>
                  <a:pt x="1634487" y="1214332"/>
                </a:lnTo>
                <a:lnTo>
                  <a:pt x="1586577" y="1221331"/>
                </a:lnTo>
                <a:lnTo>
                  <a:pt x="1534334" y="1227825"/>
                </a:lnTo>
                <a:lnTo>
                  <a:pt x="1478031" y="1233780"/>
                </a:lnTo>
                <a:lnTo>
                  <a:pt x="1417943" y="1239163"/>
                </a:lnTo>
                <a:lnTo>
                  <a:pt x="1354345" y="1243938"/>
                </a:lnTo>
                <a:lnTo>
                  <a:pt x="1287510" y="1248073"/>
                </a:lnTo>
                <a:lnTo>
                  <a:pt x="1217714" y="1251532"/>
                </a:lnTo>
                <a:lnTo>
                  <a:pt x="1145230" y="1254282"/>
                </a:lnTo>
                <a:lnTo>
                  <a:pt x="1070333" y="1256288"/>
                </a:lnTo>
                <a:lnTo>
                  <a:pt x="993298" y="1257517"/>
                </a:lnTo>
                <a:lnTo>
                  <a:pt x="914400" y="1257935"/>
                </a:lnTo>
                <a:lnTo>
                  <a:pt x="835501" y="1257517"/>
                </a:lnTo>
                <a:lnTo>
                  <a:pt x="758466" y="1256288"/>
                </a:lnTo>
                <a:lnTo>
                  <a:pt x="683569" y="1254282"/>
                </a:lnTo>
                <a:lnTo>
                  <a:pt x="611085" y="1251532"/>
                </a:lnTo>
                <a:lnTo>
                  <a:pt x="541289" y="1248073"/>
                </a:lnTo>
                <a:lnTo>
                  <a:pt x="474454" y="1243938"/>
                </a:lnTo>
                <a:lnTo>
                  <a:pt x="410856" y="1239163"/>
                </a:lnTo>
                <a:lnTo>
                  <a:pt x="350768" y="1233780"/>
                </a:lnTo>
                <a:lnTo>
                  <a:pt x="294465" y="1227825"/>
                </a:lnTo>
                <a:lnTo>
                  <a:pt x="242222" y="1221331"/>
                </a:lnTo>
                <a:lnTo>
                  <a:pt x="194312" y="1214332"/>
                </a:lnTo>
                <a:lnTo>
                  <a:pt x="151012" y="1206863"/>
                </a:lnTo>
                <a:lnTo>
                  <a:pt x="112594" y="1198957"/>
                </a:lnTo>
                <a:lnTo>
                  <a:pt x="51505" y="1181973"/>
                </a:lnTo>
                <a:lnTo>
                  <a:pt x="13242" y="1163653"/>
                </a:lnTo>
                <a:lnTo>
                  <a:pt x="0" y="1144270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98020" y="2811222"/>
            <a:ext cx="128714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Physical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77808" y="3055060"/>
            <a:ext cx="92773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base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01048" y="4858080"/>
            <a:ext cx="149669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Main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44108" y="3431997"/>
            <a:ext cx="3450590" cy="997585"/>
          </a:xfrm>
          <a:custGeom>
            <a:avLst/>
            <a:gdLst/>
            <a:ahLst/>
            <a:cxnLst/>
            <a:rect l="l" t="t" r="r" b="b"/>
            <a:pathLst>
              <a:path w="3450590" h="997585">
                <a:moveTo>
                  <a:pt x="0" y="0"/>
                </a:moveTo>
                <a:lnTo>
                  <a:pt x="3450297" y="99735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71613" y="4389217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21170" y="0"/>
                </a:moveTo>
                <a:lnTo>
                  <a:pt x="0" y="73202"/>
                </a:lnTo>
                <a:lnTo>
                  <a:pt x="83794" y="57759"/>
                </a:lnTo>
                <a:lnTo>
                  <a:pt x="21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06008" y="33938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44108" y="3085821"/>
            <a:ext cx="3448685" cy="575310"/>
          </a:xfrm>
          <a:custGeom>
            <a:avLst/>
            <a:gdLst/>
            <a:ahLst/>
            <a:cxnLst/>
            <a:rect l="l" t="t" r="r" b="b"/>
            <a:pathLst>
              <a:path w="3448684" h="575310">
                <a:moveTo>
                  <a:pt x="0" y="574776"/>
                </a:moveTo>
                <a:lnTo>
                  <a:pt x="3448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73973" y="3050335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5" h="75564">
                <a:moveTo>
                  <a:pt x="0" y="0"/>
                </a:moveTo>
                <a:lnTo>
                  <a:pt x="12534" y="75158"/>
                </a:lnTo>
                <a:lnTo>
                  <a:pt x="81432" y="250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06008" y="36224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4108" y="3762121"/>
            <a:ext cx="3448050" cy="51435"/>
          </a:xfrm>
          <a:custGeom>
            <a:avLst/>
            <a:gdLst/>
            <a:ahLst/>
            <a:cxnLst/>
            <a:rect l="l" t="t" r="r" b="b"/>
            <a:pathLst>
              <a:path w="3448050" h="51435">
                <a:moveTo>
                  <a:pt x="0" y="50876"/>
                </a:moveTo>
                <a:lnTo>
                  <a:pt x="34478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8644" y="372421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0" y="0"/>
                </a:moveTo>
                <a:lnTo>
                  <a:pt x="1130" y="76187"/>
                </a:lnTo>
                <a:lnTo>
                  <a:pt x="76758" y="369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6008" y="37748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44108" y="4727397"/>
            <a:ext cx="3596004" cy="899160"/>
          </a:xfrm>
          <a:custGeom>
            <a:avLst/>
            <a:gdLst/>
            <a:ahLst/>
            <a:cxnLst/>
            <a:rect l="l" t="t" r="r" b="b"/>
            <a:pathLst>
              <a:path w="3596004" h="899160">
                <a:moveTo>
                  <a:pt x="0" y="0"/>
                </a:moveTo>
                <a:lnTo>
                  <a:pt x="3595992" y="8989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18535" y="5586351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5">
                <a:moveTo>
                  <a:pt x="18491" y="0"/>
                </a:moveTo>
                <a:lnTo>
                  <a:pt x="0" y="73926"/>
                </a:lnTo>
                <a:lnTo>
                  <a:pt x="83172" y="55448"/>
                </a:lnTo>
                <a:lnTo>
                  <a:pt x="18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06008" y="46892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4108" y="4041597"/>
            <a:ext cx="3449320" cy="622935"/>
          </a:xfrm>
          <a:custGeom>
            <a:avLst/>
            <a:gdLst/>
            <a:ahLst/>
            <a:cxnLst/>
            <a:rect l="l" t="t" r="r" b="b"/>
            <a:pathLst>
              <a:path w="3449320" h="622935">
                <a:moveTo>
                  <a:pt x="0" y="0"/>
                </a:moveTo>
                <a:lnTo>
                  <a:pt x="3448812" y="6227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73650" y="4624545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5" h="75564">
                <a:moveTo>
                  <a:pt x="13538" y="0"/>
                </a:moveTo>
                <a:lnTo>
                  <a:pt x="0" y="74980"/>
                </a:lnTo>
                <a:lnTo>
                  <a:pt x="81749" y="51041"/>
                </a:lnTo>
                <a:lnTo>
                  <a:pt x="13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06008" y="40034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44108" y="3320834"/>
            <a:ext cx="3450590" cy="949960"/>
          </a:xfrm>
          <a:custGeom>
            <a:avLst/>
            <a:gdLst/>
            <a:ahLst/>
            <a:cxnLst/>
            <a:rect l="l" t="t" r="r" b="b"/>
            <a:pathLst>
              <a:path w="3450590" h="949960">
                <a:moveTo>
                  <a:pt x="0" y="949363"/>
                </a:moveTo>
                <a:lnTo>
                  <a:pt x="34500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71827" y="3287466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0" y="0"/>
                </a:moveTo>
                <a:lnTo>
                  <a:pt x="20218" y="73469"/>
                </a:lnTo>
                <a:lnTo>
                  <a:pt x="83578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06008" y="4232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44108" y="3998888"/>
            <a:ext cx="3448685" cy="500380"/>
          </a:xfrm>
          <a:custGeom>
            <a:avLst/>
            <a:gdLst/>
            <a:ahLst/>
            <a:cxnLst/>
            <a:rect l="l" t="t" r="r" b="b"/>
            <a:pathLst>
              <a:path w="3448684" h="500379">
                <a:moveTo>
                  <a:pt x="0" y="499910"/>
                </a:moveTo>
                <a:lnTo>
                  <a:pt x="34484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74526" y="3963010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0" y="0"/>
                </a:moveTo>
                <a:lnTo>
                  <a:pt x="10934" y="75412"/>
                </a:lnTo>
                <a:lnTo>
                  <a:pt x="80873" y="267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06008" y="44606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44108" y="4232720"/>
            <a:ext cx="3449954" cy="799465"/>
          </a:xfrm>
          <a:custGeom>
            <a:avLst/>
            <a:gdLst/>
            <a:ahLst/>
            <a:cxnLst/>
            <a:rect l="l" t="t" r="r" b="b"/>
            <a:pathLst>
              <a:path w="3449954" h="799464">
                <a:moveTo>
                  <a:pt x="0" y="799477"/>
                </a:moveTo>
                <a:lnTo>
                  <a:pt x="344943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72568" y="4198474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5">
                <a:moveTo>
                  <a:pt x="0" y="0"/>
                </a:moveTo>
                <a:lnTo>
                  <a:pt x="17208" y="74231"/>
                </a:lnTo>
                <a:lnTo>
                  <a:pt x="82829" y="199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06008" y="4994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44108" y="5260797"/>
            <a:ext cx="3595370" cy="674370"/>
          </a:xfrm>
          <a:custGeom>
            <a:avLst/>
            <a:gdLst/>
            <a:ahLst/>
            <a:cxnLst/>
            <a:rect l="l" t="t" r="r" b="b"/>
            <a:pathLst>
              <a:path w="3595370" h="674370">
                <a:moveTo>
                  <a:pt x="0" y="0"/>
                </a:moveTo>
                <a:lnTo>
                  <a:pt x="3595192" y="6741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19790" y="5895104"/>
            <a:ext cx="81915" cy="74930"/>
          </a:xfrm>
          <a:custGeom>
            <a:avLst/>
            <a:gdLst/>
            <a:ahLst/>
            <a:cxnLst/>
            <a:rect l="l" t="t" r="r" b="b"/>
            <a:pathLst>
              <a:path w="81915" h="74929">
                <a:moveTo>
                  <a:pt x="14046" y="0"/>
                </a:moveTo>
                <a:lnTo>
                  <a:pt x="0" y="74891"/>
                </a:lnTo>
                <a:lnTo>
                  <a:pt x="81914" y="51498"/>
                </a:lnTo>
                <a:lnTo>
                  <a:pt x="14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06008" y="52226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44108" y="3563493"/>
            <a:ext cx="3456304" cy="1925955"/>
          </a:xfrm>
          <a:custGeom>
            <a:avLst/>
            <a:gdLst/>
            <a:ahLst/>
            <a:cxnLst/>
            <a:rect l="l" t="t" r="r" b="b"/>
            <a:pathLst>
              <a:path w="3456304" h="1925954">
                <a:moveTo>
                  <a:pt x="0" y="1925904"/>
                </a:moveTo>
                <a:lnTo>
                  <a:pt x="34558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70296" y="3532575"/>
            <a:ext cx="85725" cy="70485"/>
          </a:xfrm>
          <a:custGeom>
            <a:avLst/>
            <a:gdLst/>
            <a:ahLst/>
            <a:cxnLst/>
            <a:rect l="l" t="t" r="r" b="b"/>
            <a:pathLst>
              <a:path w="85725" h="70485">
                <a:moveTo>
                  <a:pt x="85102" y="0"/>
                </a:moveTo>
                <a:lnTo>
                  <a:pt x="0" y="3822"/>
                </a:lnTo>
                <a:lnTo>
                  <a:pt x="37096" y="70383"/>
                </a:lnTo>
                <a:lnTo>
                  <a:pt x="85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06008" y="54512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44108" y="5641797"/>
            <a:ext cx="3595370" cy="674370"/>
          </a:xfrm>
          <a:custGeom>
            <a:avLst/>
            <a:gdLst/>
            <a:ahLst/>
            <a:cxnLst/>
            <a:rect l="l" t="t" r="r" b="b"/>
            <a:pathLst>
              <a:path w="3595370" h="674370">
                <a:moveTo>
                  <a:pt x="0" y="0"/>
                </a:moveTo>
                <a:lnTo>
                  <a:pt x="3595192" y="6741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19790" y="6276104"/>
            <a:ext cx="81915" cy="74930"/>
          </a:xfrm>
          <a:custGeom>
            <a:avLst/>
            <a:gdLst/>
            <a:ahLst/>
            <a:cxnLst/>
            <a:rect l="l" t="t" r="r" b="b"/>
            <a:pathLst>
              <a:path w="81915" h="74929">
                <a:moveTo>
                  <a:pt x="14046" y="0"/>
                </a:moveTo>
                <a:lnTo>
                  <a:pt x="0" y="74891"/>
                </a:lnTo>
                <a:lnTo>
                  <a:pt x="81914" y="51498"/>
                </a:lnTo>
                <a:lnTo>
                  <a:pt x="14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06008" y="56036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25508" y="5565597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524000" h="228600">
                <a:moveTo>
                  <a:pt x="0" y="0"/>
                </a:moveTo>
                <a:lnTo>
                  <a:pt x="1524000" y="0"/>
                </a:lnTo>
                <a:lnTo>
                  <a:pt x="152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25508" y="5870397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524000" h="228600">
                <a:moveTo>
                  <a:pt x="0" y="0"/>
                </a:moveTo>
                <a:lnTo>
                  <a:pt x="1524000" y="0"/>
                </a:lnTo>
                <a:lnTo>
                  <a:pt x="152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25508" y="6175197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524000" h="228600">
                <a:moveTo>
                  <a:pt x="0" y="0"/>
                </a:moveTo>
                <a:lnTo>
                  <a:pt x="1524000" y="0"/>
                </a:lnTo>
                <a:lnTo>
                  <a:pt x="152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0708" y="3294837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804248" y="6520194"/>
            <a:ext cx="139636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Disk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86708" y="1246582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0"/>
                </a:moveTo>
                <a:lnTo>
                  <a:pt x="1295400" y="0"/>
                </a:lnTo>
                <a:lnTo>
                  <a:pt x="1295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29097" y="3054109"/>
            <a:ext cx="1606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75135" y="3295918"/>
            <a:ext cx="131445" cy="161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475135" y="4896118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75135" y="5124718"/>
            <a:ext cx="131445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287619" y="5913070"/>
            <a:ext cx="1963420" cy="64198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Arial"/>
                <a:cs typeface="Arial"/>
              </a:rPr>
              <a:t>Page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(in main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memory)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620108" y="4065982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05910" y="40278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26204" y="1475182"/>
            <a:ext cx="0" cy="2590800"/>
          </a:xfrm>
          <a:custGeom>
            <a:avLst/>
            <a:gdLst/>
            <a:ahLst/>
            <a:cxnLst/>
            <a:rect l="l" t="t" r="r" b="b"/>
            <a:pathLst>
              <a:path h="2590800">
                <a:moveTo>
                  <a:pt x="0" y="0"/>
                </a:moveTo>
                <a:lnTo>
                  <a:pt x="0" y="25908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88203" y="1246582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0"/>
                </a:moveTo>
                <a:lnTo>
                  <a:pt x="1295400" y="0"/>
                </a:lnTo>
                <a:lnTo>
                  <a:pt x="1295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943197" y="981405"/>
            <a:ext cx="227647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6714" algn="l"/>
              </a:tabLst>
            </a:pPr>
            <a:r>
              <a:rPr sz="1800" spc="-4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-15" dirty="0">
                <a:latin typeface="Arial"/>
                <a:cs typeface="Arial"/>
              </a:rPr>
              <a:t>ua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pag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#</a:t>
            </a:r>
            <a:r>
              <a:rPr sz="1800" dirty="0">
                <a:latin typeface="Arial"/>
                <a:cs typeface="Arial"/>
              </a:rPr>
              <a:t>	O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455004" y="2529282"/>
            <a:ext cx="0" cy="1536700"/>
          </a:xfrm>
          <a:custGeom>
            <a:avLst/>
            <a:gdLst/>
            <a:ahLst/>
            <a:cxnLst/>
            <a:rect l="l" t="t" r="r" b="b"/>
            <a:pathLst>
              <a:path h="1536700">
                <a:moveTo>
                  <a:pt x="0" y="1536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16907" y="24657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45403" y="2250898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0"/>
                </a:moveTo>
                <a:lnTo>
                  <a:pt x="1295400" y="0"/>
                </a:lnTo>
                <a:lnTo>
                  <a:pt x="1295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771997" y="1986294"/>
            <a:ext cx="163830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Physical page </a:t>
            </a:r>
            <a:r>
              <a:rPr sz="1800" spc="-5" dirty="0">
                <a:latin typeface="Arial"/>
                <a:cs typeface="Arial"/>
              </a:rPr>
              <a:t>#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140804" y="2250898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0"/>
                </a:moveTo>
                <a:lnTo>
                  <a:pt x="1295400" y="0"/>
                </a:lnTo>
                <a:lnTo>
                  <a:pt x="1295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753198" y="2429205"/>
            <a:ext cx="63182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997803" y="147518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97803" y="1869898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74204" y="1869898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36107" y="21746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40804" y="246578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40804" y="2846782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36204" y="2846782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50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36204" y="4751782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07805" y="47136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88003" y="2541982"/>
            <a:ext cx="370840" cy="2121535"/>
          </a:xfrm>
          <a:custGeom>
            <a:avLst/>
            <a:gdLst/>
            <a:ahLst/>
            <a:cxnLst/>
            <a:rect l="l" t="t" r="r" b="b"/>
            <a:pathLst>
              <a:path w="370840" h="2121535">
                <a:moveTo>
                  <a:pt x="0" y="0"/>
                </a:moveTo>
                <a:lnTo>
                  <a:pt x="370332" y="0"/>
                </a:lnTo>
                <a:lnTo>
                  <a:pt x="370332" y="2121408"/>
                </a:lnTo>
                <a:lnTo>
                  <a:pt x="0" y="21214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836836" y="2644707"/>
            <a:ext cx="281305" cy="1939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162908" y="3380182"/>
            <a:ext cx="1207135" cy="1905"/>
          </a:xfrm>
          <a:custGeom>
            <a:avLst/>
            <a:gdLst/>
            <a:ahLst/>
            <a:cxnLst/>
            <a:rect l="l" t="t" r="r" b="b"/>
            <a:pathLst>
              <a:path w="1207135" h="1905">
                <a:moveTo>
                  <a:pt x="0" y="0"/>
                </a:moveTo>
                <a:lnTo>
                  <a:pt x="1206627" y="15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93280" y="3337200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114" y="0"/>
                </a:moveTo>
                <a:lnTo>
                  <a:pt x="76250" y="44551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950568" y="1194091"/>
            <a:ext cx="436562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Georgia"/>
                <a:cs typeface="Georgia"/>
              </a:rPr>
              <a:t>The </a:t>
            </a:r>
            <a:r>
              <a:rPr sz="2400" i="1" u="heavy" spc="-5" dirty="0">
                <a:solidFill>
                  <a:srgbClr val="0033CC"/>
                </a:solidFill>
                <a:latin typeface="Georgia"/>
                <a:cs typeface="Georgia"/>
              </a:rPr>
              <a:t>virtual address </a:t>
            </a:r>
            <a:r>
              <a:rPr sz="2400" spc="-5" dirty="0">
                <a:solidFill>
                  <a:srgbClr val="0033CC"/>
                </a:solidFill>
                <a:latin typeface="Georgia"/>
                <a:cs typeface="Georgia"/>
              </a:rPr>
              <a:t>of</a:t>
            </a:r>
            <a:r>
              <a:rPr sz="2400" spc="-20" dirty="0">
                <a:solidFill>
                  <a:srgbClr val="0033CC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033CC"/>
                </a:solidFill>
                <a:latin typeface="Georgia"/>
                <a:cs typeface="Georgia"/>
              </a:rPr>
              <a:t>reference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750767" y="2130195"/>
            <a:ext cx="304228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Georgia"/>
                <a:cs typeface="Georgia"/>
              </a:rPr>
              <a:t>The </a:t>
            </a:r>
            <a:r>
              <a:rPr sz="2400" i="1" u="heavy" spc="-5" dirty="0">
                <a:solidFill>
                  <a:srgbClr val="900000"/>
                </a:solidFill>
                <a:latin typeface="Georgia"/>
                <a:cs typeface="Georgia"/>
              </a:rPr>
              <a:t>physical</a:t>
            </a:r>
            <a:r>
              <a:rPr sz="2400" i="1" u="heavy" spc="-55" dirty="0">
                <a:solidFill>
                  <a:srgbClr val="900000"/>
                </a:solidFill>
                <a:latin typeface="Georgia"/>
                <a:cs typeface="Georgia"/>
              </a:rPr>
              <a:t> </a:t>
            </a:r>
            <a:r>
              <a:rPr sz="2400" i="1" u="heavy" spc="-5" dirty="0">
                <a:solidFill>
                  <a:srgbClr val="0033CC"/>
                </a:solidFill>
                <a:latin typeface="Georgia"/>
                <a:cs typeface="Georgia"/>
              </a:rPr>
              <a:t>address?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E3B3779-E32B-4F35-8303-15822F533515}"/>
              </a:ext>
            </a:extLst>
          </p:cNvPr>
          <p:cNvSpPr/>
          <p:nvPr/>
        </p:nvSpPr>
        <p:spPr>
          <a:xfrm>
            <a:off x="108570" y="4727397"/>
            <a:ext cx="21939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370840" lvl="1" indent="-286385">
              <a:lnSpc>
                <a:spcPct val="80000"/>
              </a:lnSpc>
              <a:buClr>
                <a:srgbClr val="003399"/>
              </a:buClr>
              <a:buSzPct val="75000"/>
              <a:buFont typeface="Wingdings"/>
              <a:buChar char=""/>
              <a:tabLst>
                <a:tab pos="756920" algn="l"/>
              </a:tabLst>
            </a:pPr>
            <a:r>
              <a:rPr lang="en-US" altLang="zh-CN" sz="2000" dirty="0">
                <a:solidFill>
                  <a:srgbClr val="0000FB"/>
                </a:solidFill>
                <a:latin typeface="Georgia"/>
                <a:cs typeface="Georgia"/>
              </a:rPr>
              <a:t>A </a:t>
            </a:r>
            <a:r>
              <a:rPr lang="en-US" altLang="zh-CN" sz="2000" spc="-5" dirty="0">
                <a:solidFill>
                  <a:srgbClr val="0000FB"/>
                </a:solidFill>
                <a:latin typeface="Georgia"/>
                <a:cs typeface="Georgia"/>
              </a:rPr>
              <a:t>virtual memory miss (i.e., when the page </a:t>
            </a:r>
            <a:r>
              <a:rPr lang="en-US" altLang="zh-CN" sz="2000" dirty="0">
                <a:solidFill>
                  <a:srgbClr val="0000FB"/>
                </a:solidFill>
                <a:latin typeface="Georgia"/>
                <a:cs typeface="Georgia"/>
              </a:rPr>
              <a:t>is not in </a:t>
            </a:r>
            <a:r>
              <a:rPr lang="en-US" altLang="zh-CN" sz="2000" spc="-5" dirty="0">
                <a:solidFill>
                  <a:srgbClr val="0000FB"/>
                </a:solidFill>
                <a:latin typeface="Georgia"/>
                <a:cs typeface="Georgia"/>
              </a:rPr>
              <a:t>physical  memory) </a:t>
            </a:r>
            <a:r>
              <a:rPr lang="en-US" altLang="zh-CN" sz="2000" dirty="0">
                <a:solidFill>
                  <a:srgbClr val="0000FB"/>
                </a:solidFill>
                <a:latin typeface="Georgia"/>
                <a:cs typeface="Georgia"/>
              </a:rPr>
              <a:t>is called a </a:t>
            </a:r>
            <a:r>
              <a:rPr lang="en-US" altLang="zh-CN" sz="2000" b="1" spc="-5" dirty="0">
                <a:solidFill>
                  <a:srgbClr val="C00000"/>
                </a:solidFill>
                <a:latin typeface="Georgia"/>
                <a:cs typeface="Georgia"/>
              </a:rPr>
              <a:t>page</a:t>
            </a:r>
            <a:r>
              <a:rPr lang="en-US" altLang="zh-CN" sz="2000" b="1" spc="-5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Georgia"/>
                <a:cs typeface="Georgia"/>
              </a:rPr>
              <a:t>fault</a:t>
            </a:r>
            <a:endParaRPr lang="en-US" altLang="zh-CN" sz="2000" b="1" dirty="0">
              <a:solidFill>
                <a:srgbClr val="C00000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9943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794"/>
            <a:ext cx="240601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Memory Hierarchy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eorgia"/>
                <a:cs typeface="Georgia"/>
              </a:rPr>
              <a:t>Design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6676" y="21335"/>
            <a:ext cx="4497323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0"/>
            <a:ext cx="44958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276" y="362287"/>
            <a:ext cx="672465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Virtual Addressing </a:t>
            </a:r>
            <a:r>
              <a:rPr sz="3200" spc="-5" dirty="0"/>
              <a:t>with </a:t>
            </a:r>
            <a:r>
              <a:rPr sz="3200" dirty="0"/>
              <a:t>a</a:t>
            </a:r>
            <a:r>
              <a:rPr sz="3200" spc="-65" dirty="0"/>
              <a:t> </a:t>
            </a:r>
            <a:r>
              <a:rPr sz="3200" spc="-5" dirty="0"/>
              <a:t>Cache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54296" y="946911"/>
            <a:ext cx="7694295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3200" dirty="0">
                <a:latin typeface="Georgia"/>
                <a:cs typeface="Georgia"/>
              </a:rPr>
              <a:t>Thus </a:t>
            </a:r>
            <a:r>
              <a:rPr sz="3200" spc="-5" dirty="0">
                <a:latin typeface="Georgia"/>
                <a:cs typeface="Georgia"/>
              </a:rPr>
              <a:t>it </a:t>
            </a:r>
            <a:r>
              <a:rPr sz="3200" dirty="0">
                <a:latin typeface="Georgia"/>
                <a:cs typeface="Georgia"/>
              </a:rPr>
              <a:t>takes an </a:t>
            </a:r>
            <a:r>
              <a:rPr sz="3200" b="1" i="1" spc="-5" dirty="0">
                <a:solidFill>
                  <a:srgbClr val="C00000"/>
                </a:solidFill>
                <a:latin typeface="Georgia"/>
                <a:cs typeface="Georgia"/>
              </a:rPr>
              <a:t>extra </a:t>
            </a:r>
            <a:r>
              <a:rPr sz="3200" spc="-5" dirty="0">
                <a:latin typeface="Georgia"/>
                <a:cs typeface="Georgia"/>
              </a:rPr>
              <a:t>memory access to  translate </a:t>
            </a:r>
            <a:r>
              <a:rPr sz="3200" dirty="0">
                <a:latin typeface="Georgia"/>
                <a:cs typeface="Georgia"/>
              </a:rPr>
              <a:t>a VA </a:t>
            </a:r>
            <a:r>
              <a:rPr sz="3200" spc="-5" dirty="0">
                <a:latin typeface="Georgia"/>
                <a:cs typeface="Georgia"/>
              </a:rPr>
              <a:t>to </a:t>
            </a:r>
            <a:r>
              <a:rPr sz="3200" dirty="0">
                <a:latin typeface="Georgia"/>
                <a:cs typeface="Georgia"/>
              </a:rPr>
              <a:t>a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PA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59914" y="2477261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604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49701" y="241248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0"/>
                </a:moveTo>
                <a:lnTo>
                  <a:pt x="51816" y="64770"/>
                </a:lnTo>
                <a:lnTo>
                  <a:pt x="0" y="129540"/>
                </a:lnTo>
                <a:lnTo>
                  <a:pt x="129540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4329" y="2477261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>
                <a:moveTo>
                  <a:pt x="0" y="0"/>
                </a:moveTo>
                <a:lnTo>
                  <a:pt x="658368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0882" y="241248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0"/>
                </a:moveTo>
                <a:lnTo>
                  <a:pt x="51815" y="64770"/>
                </a:lnTo>
                <a:lnTo>
                  <a:pt x="0" y="129540"/>
                </a:lnTo>
                <a:lnTo>
                  <a:pt x="129539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00750" y="2451354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5">
                <a:moveTo>
                  <a:pt x="0" y="0"/>
                </a:moveTo>
                <a:lnTo>
                  <a:pt x="786384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5318" y="2386581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0"/>
                </a:moveTo>
                <a:lnTo>
                  <a:pt x="51816" y="64770"/>
                </a:lnTo>
                <a:lnTo>
                  <a:pt x="0" y="129540"/>
                </a:lnTo>
                <a:lnTo>
                  <a:pt x="129540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26173" y="309905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150875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48450" y="3034280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129540" y="0"/>
                </a:moveTo>
                <a:lnTo>
                  <a:pt x="0" y="64770"/>
                </a:lnTo>
                <a:lnTo>
                  <a:pt x="129540" y="129540"/>
                </a:lnTo>
                <a:lnTo>
                  <a:pt x="77724" y="64770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60642" y="3111245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776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95875" y="355320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0"/>
                </a:moveTo>
                <a:lnTo>
                  <a:pt x="64770" y="129539"/>
                </a:lnTo>
                <a:lnTo>
                  <a:pt x="103632" y="51815"/>
                </a:lnTo>
                <a:lnTo>
                  <a:pt x="64770" y="51815"/>
                </a:lnTo>
                <a:lnTo>
                  <a:pt x="0" y="0"/>
                </a:lnTo>
                <a:close/>
              </a:path>
              <a:path w="129540" h="129539">
                <a:moveTo>
                  <a:pt x="129540" y="0"/>
                </a:moveTo>
                <a:lnTo>
                  <a:pt x="64770" y="51815"/>
                </a:lnTo>
                <a:lnTo>
                  <a:pt x="103632" y="51815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7866" y="3696461"/>
            <a:ext cx="3937000" cy="0"/>
          </a:xfrm>
          <a:custGeom>
            <a:avLst/>
            <a:gdLst/>
            <a:ahLst/>
            <a:cxnLst/>
            <a:rect l="l" t="t" r="r" b="b"/>
            <a:pathLst>
              <a:path w="3937000">
                <a:moveTo>
                  <a:pt x="3936491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60142" y="363168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40" y="0"/>
                </a:moveTo>
                <a:lnTo>
                  <a:pt x="0" y="64770"/>
                </a:lnTo>
                <a:lnTo>
                  <a:pt x="129540" y="129540"/>
                </a:lnTo>
                <a:lnTo>
                  <a:pt x="77724" y="64770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3857" y="3227070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481583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9091" y="314934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64769" y="0"/>
                </a:moveTo>
                <a:lnTo>
                  <a:pt x="0" y="129540"/>
                </a:lnTo>
                <a:lnTo>
                  <a:pt x="64769" y="77724"/>
                </a:lnTo>
                <a:lnTo>
                  <a:pt x="103631" y="77724"/>
                </a:lnTo>
                <a:lnTo>
                  <a:pt x="64769" y="0"/>
                </a:lnTo>
                <a:close/>
              </a:path>
              <a:path w="129539" h="129539">
                <a:moveTo>
                  <a:pt x="103631" y="77724"/>
                </a:moveTo>
                <a:lnTo>
                  <a:pt x="64769" y="77724"/>
                </a:lnTo>
                <a:lnTo>
                  <a:pt x="129539" y="129540"/>
                </a:lnTo>
                <a:lnTo>
                  <a:pt x="103631" y="77724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7638" y="3163061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248412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59914" y="309828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40" y="0"/>
                </a:moveTo>
                <a:lnTo>
                  <a:pt x="0" y="64770"/>
                </a:lnTo>
                <a:lnTo>
                  <a:pt x="129540" y="129540"/>
                </a:lnTo>
                <a:lnTo>
                  <a:pt x="77724" y="64770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1541" y="3188970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519683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6775" y="311124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64770" y="0"/>
                </a:moveTo>
                <a:lnTo>
                  <a:pt x="0" y="129540"/>
                </a:lnTo>
                <a:lnTo>
                  <a:pt x="64770" y="77724"/>
                </a:lnTo>
                <a:lnTo>
                  <a:pt x="103632" y="77724"/>
                </a:lnTo>
                <a:lnTo>
                  <a:pt x="64770" y="0"/>
                </a:lnTo>
                <a:close/>
              </a:path>
              <a:path w="129539" h="129539">
                <a:moveTo>
                  <a:pt x="103632" y="77724"/>
                </a:moveTo>
                <a:lnTo>
                  <a:pt x="64770" y="77724"/>
                </a:lnTo>
                <a:lnTo>
                  <a:pt x="129540" y="129540"/>
                </a:lnTo>
                <a:lnTo>
                  <a:pt x="103632" y="77724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2565" y="3124961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2691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74841" y="306018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40" y="0"/>
                </a:moveTo>
                <a:lnTo>
                  <a:pt x="0" y="64770"/>
                </a:lnTo>
                <a:lnTo>
                  <a:pt x="129540" y="129540"/>
                </a:lnTo>
                <a:lnTo>
                  <a:pt x="77724" y="64770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19065" y="3099054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188975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1341" y="3034281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40" y="0"/>
                </a:moveTo>
                <a:lnTo>
                  <a:pt x="0" y="64770"/>
                </a:lnTo>
                <a:lnTo>
                  <a:pt x="129540" y="129540"/>
                </a:lnTo>
                <a:lnTo>
                  <a:pt x="77724" y="64770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5058" y="3111245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776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90291" y="355320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0"/>
                </a:moveTo>
                <a:lnTo>
                  <a:pt x="64770" y="129539"/>
                </a:lnTo>
                <a:lnTo>
                  <a:pt x="103632" y="51815"/>
                </a:lnTo>
                <a:lnTo>
                  <a:pt x="64770" y="51815"/>
                </a:lnTo>
                <a:lnTo>
                  <a:pt x="0" y="0"/>
                </a:lnTo>
                <a:close/>
              </a:path>
              <a:path w="129539" h="129539">
                <a:moveTo>
                  <a:pt x="129540" y="0"/>
                </a:moveTo>
                <a:lnTo>
                  <a:pt x="64770" y="51815"/>
                </a:lnTo>
                <a:lnTo>
                  <a:pt x="103632" y="51815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56688" y="2121407"/>
            <a:ext cx="478790" cy="287020"/>
          </a:xfrm>
          <a:custGeom>
            <a:avLst/>
            <a:gdLst/>
            <a:ahLst/>
            <a:cxnLst/>
            <a:rect l="l" t="t" r="r" b="b"/>
            <a:pathLst>
              <a:path w="478789" h="287019">
                <a:moveTo>
                  <a:pt x="0" y="0"/>
                </a:moveTo>
                <a:lnTo>
                  <a:pt x="478536" y="0"/>
                </a:lnTo>
                <a:lnTo>
                  <a:pt x="478536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B1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56688" y="2098498"/>
            <a:ext cx="225552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ct val="100000"/>
              </a:lnSpc>
              <a:tabLst>
                <a:tab pos="1853564" algn="l"/>
              </a:tabLst>
            </a:pPr>
            <a:r>
              <a:rPr sz="1800" b="1" spc="-5" dirty="0">
                <a:latin typeface="Georgia"/>
                <a:cs typeface="Georgia"/>
              </a:rPr>
              <a:t>VA	</a:t>
            </a:r>
            <a:r>
              <a:rPr sz="2700" b="1" spc="-15" baseline="3086" dirty="0">
                <a:latin typeface="Georgia"/>
                <a:cs typeface="Georgia"/>
              </a:rPr>
              <a:t>PA</a:t>
            </a:r>
            <a:endParaRPr sz="2700" baseline="3086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88779" y="2103280"/>
            <a:ext cx="57277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Georgia"/>
                <a:cs typeface="Georgia"/>
              </a:rPr>
              <a:t>mi</a:t>
            </a:r>
            <a:r>
              <a:rPr sz="1800" b="1" dirty="0">
                <a:solidFill>
                  <a:srgbClr val="C00000"/>
                </a:solidFill>
                <a:latin typeface="Georgia"/>
                <a:cs typeface="Georgia"/>
              </a:rPr>
              <a:t>ss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85354" y="3148896"/>
            <a:ext cx="352425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D2D8A"/>
                </a:solidFill>
                <a:latin typeface="Georgia"/>
                <a:cs typeface="Georgia"/>
              </a:rPr>
              <a:t>h</a:t>
            </a:r>
            <a:r>
              <a:rPr sz="1800" b="1" spc="-5" dirty="0">
                <a:solidFill>
                  <a:srgbClr val="2D2D8A"/>
                </a:solidFill>
                <a:latin typeface="Georgia"/>
                <a:cs typeface="Georgia"/>
              </a:rPr>
              <a:t>it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8000" y="3393726"/>
            <a:ext cx="8014334" cy="283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63370" algn="ctr">
              <a:lnSpc>
                <a:spcPct val="100000"/>
              </a:lnSpc>
            </a:pPr>
            <a:r>
              <a:rPr sz="1800" b="1" spc="-5" dirty="0">
                <a:solidFill>
                  <a:srgbClr val="0000A4"/>
                </a:solidFill>
                <a:latin typeface="Georgia"/>
                <a:cs typeface="Georgia"/>
              </a:rPr>
              <a:t>data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300355" marR="46355" indent="-287655">
              <a:lnSpc>
                <a:spcPct val="100000"/>
              </a:lnSpc>
              <a:buClr>
                <a:srgbClr val="FC0128"/>
              </a:buClr>
              <a:buSzPct val="75000"/>
              <a:buFont typeface="Wingdings"/>
              <a:buChar char=""/>
              <a:tabLst>
                <a:tab pos="300990" algn="l"/>
              </a:tabLst>
            </a:pPr>
            <a:r>
              <a:rPr sz="2400" spc="-5" dirty="0">
                <a:latin typeface="Arial"/>
                <a:cs typeface="Arial"/>
              </a:rPr>
              <a:t>This makes memory (cache) accesses </a:t>
            </a:r>
            <a:r>
              <a:rPr sz="2400" spc="-5" dirty="0">
                <a:solidFill>
                  <a:srgbClr val="FC0128"/>
                </a:solidFill>
                <a:latin typeface="Arial"/>
                <a:cs typeface="Arial"/>
              </a:rPr>
              <a:t>very expensive </a:t>
            </a:r>
            <a:r>
              <a:rPr sz="2400" spc="-5" dirty="0">
                <a:latin typeface="Arial"/>
                <a:cs typeface="Arial"/>
              </a:rPr>
              <a:t>(if  every access was really </a:t>
            </a:r>
            <a:r>
              <a:rPr sz="2400" i="1" spc="-5" dirty="0">
                <a:latin typeface="Arial"/>
                <a:cs typeface="Arial"/>
              </a:rPr>
              <a:t>two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accesses)</a:t>
            </a:r>
            <a:endParaRPr sz="2400">
              <a:latin typeface="Arial"/>
              <a:cs typeface="Arial"/>
            </a:endParaRPr>
          </a:p>
          <a:p>
            <a:pPr marL="300355" marR="5080" indent="-287655">
              <a:lnSpc>
                <a:spcPct val="100000"/>
              </a:lnSpc>
              <a:spcBef>
                <a:spcPts val="865"/>
              </a:spcBef>
              <a:buClr>
                <a:srgbClr val="FC0128"/>
              </a:buClr>
              <a:buSzPct val="75000"/>
              <a:buFont typeface="Wingdings"/>
              <a:buChar char=""/>
              <a:tabLst>
                <a:tab pos="300990" algn="l"/>
              </a:tabLst>
            </a:pPr>
            <a:r>
              <a:rPr sz="2400" u="heavy" spc="-5" dirty="0">
                <a:solidFill>
                  <a:srgbClr val="008E40"/>
                </a:solidFill>
                <a:latin typeface="Arial"/>
                <a:cs typeface="Arial"/>
              </a:rPr>
              <a:t>The hardware fix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use a </a:t>
            </a:r>
            <a:r>
              <a:rPr sz="2400" b="1" i="1" u="heavy" spc="-10" dirty="0">
                <a:solidFill>
                  <a:srgbClr val="0033CC"/>
                </a:solidFill>
                <a:latin typeface="Arial"/>
                <a:cs typeface="Arial"/>
              </a:rPr>
              <a:t>Translation </a:t>
            </a:r>
            <a:r>
              <a:rPr sz="2400" b="1" i="1" u="heavy" spc="-5" dirty="0">
                <a:solidFill>
                  <a:srgbClr val="0033CC"/>
                </a:solidFill>
                <a:latin typeface="Arial"/>
                <a:cs typeface="Arial"/>
              </a:rPr>
              <a:t>Lookaside  </a:t>
            </a:r>
            <a:r>
              <a:rPr sz="2400" b="1" i="1" u="heavy" spc="-15" dirty="0">
                <a:solidFill>
                  <a:srgbClr val="0033CC"/>
                </a:solidFill>
                <a:latin typeface="Arial"/>
                <a:cs typeface="Arial"/>
              </a:rPr>
              <a:t>Buffer </a:t>
            </a:r>
            <a:r>
              <a:rPr sz="2400" b="1" i="1" u="heavy" spc="-5" dirty="0">
                <a:solidFill>
                  <a:srgbClr val="0033CC"/>
                </a:solidFill>
                <a:latin typeface="Arial"/>
                <a:cs typeface="Arial"/>
              </a:rPr>
              <a:t>(TLB) </a:t>
            </a:r>
            <a:r>
              <a:rPr sz="2400" spc="-5" dirty="0">
                <a:latin typeface="Arial"/>
                <a:cs typeface="Arial"/>
              </a:rPr>
              <a:t>– a small cache that keeps track of recently  used address mappings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avoid having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do a </a:t>
            </a:r>
            <a:r>
              <a:rPr sz="2400" spc="-10" dirty="0">
                <a:latin typeface="Arial"/>
                <a:cs typeface="Arial"/>
              </a:rPr>
              <a:t>page  </a:t>
            </a:r>
            <a:r>
              <a:rPr sz="2400" spc="-5" dirty="0">
                <a:latin typeface="Arial"/>
                <a:cs typeface="Arial"/>
              </a:rPr>
              <a:t>table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lookup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79242" y="2337054"/>
            <a:ext cx="1066800" cy="902335"/>
          </a:xfrm>
          <a:prstGeom prst="rect">
            <a:avLst/>
          </a:prstGeom>
          <a:solidFill>
            <a:srgbClr val="F2F2F2"/>
          </a:solidFill>
          <a:ln w="25908">
            <a:solidFill>
              <a:srgbClr val="000000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175260" marR="127635" indent="-43180">
              <a:lnSpc>
                <a:spcPct val="100000"/>
              </a:lnSpc>
              <a:spcBef>
                <a:spcPts val="1220"/>
              </a:spcBef>
            </a:pPr>
            <a:r>
              <a:rPr sz="1800" b="1" spc="-5" dirty="0">
                <a:latin typeface="Georgia"/>
                <a:cs typeface="Georgia"/>
              </a:rPr>
              <a:t>Trans-  lation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08041" y="2337054"/>
            <a:ext cx="1066800" cy="902335"/>
          </a:xfrm>
          <a:custGeom>
            <a:avLst/>
            <a:gdLst/>
            <a:ahLst/>
            <a:cxnLst/>
            <a:rect l="l" t="t" r="r" b="b"/>
            <a:pathLst>
              <a:path w="1066800" h="902335">
                <a:moveTo>
                  <a:pt x="0" y="0"/>
                </a:moveTo>
                <a:lnTo>
                  <a:pt x="1066800" y="0"/>
                </a:lnTo>
                <a:lnTo>
                  <a:pt x="1066800" y="902208"/>
                </a:lnTo>
                <a:lnTo>
                  <a:pt x="0" y="90220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8041" y="2337054"/>
            <a:ext cx="1066800" cy="902335"/>
          </a:xfrm>
          <a:custGeom>
            <a:avLst/>
            <a:gdLst/>
            <a:ahLst/>
            <a:cxnLst/>
            <a:rect l="l" t="t" r="r" b="b"/>
            <a:pathLst>
              <a:path w="1066800" h="902335">
                <a:moveTo>
                  <a:pt x="0" y="0"/>
                </a:moveTo>
                <a:lnTo>
                  <a:pt x="1066800" y="0"/>
                </a:lnTo>
                <a:lnTo>
                  <a:pt x="1066800" y="902208"/>
                </a:lnTo>
                <a:lnTo>
                  <a:pt x="0" y="9022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074760" y="2642250"/>
            <a:ext cx="732155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Georgia"/>
                <a:cs typeface="Georgia"/>
              </a:rPr>
              <a:t>Ca</a:t>
            </a:r>
            <a:r>
              <a:rPr sz="1800" b="1" spc="-5" dirty="0">
                <a:latin typeface="Georgia"/>
                <a:cs typeface="Georgia"/>
              </a:rPr>
              <a:t>c</a:t>
            </a:r>
            <a:r>
              <a:rPr sz="1800" b="1" dirty="0">
                <a:latin typeface="Georgia"/>
                <a:cs typeface="Georgia"/>
              </a:rPr>
              <a:t>he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77050" y="2349245"/>
            <a:ext cx="1066800" cy="902335"/>
          </a:xfrm>
          <a:custGeom>
            <a:avLst/>
            <a:gdLst/>
            <a:ahLst/>
            <a:cxnLst/>
            <a:rect l="l" t="t" r="r" b="b"/>
            <a:pathLst>
              <a:path w="1066800" h="902335">
                <a:moveTo>
                  <a:pt x="0" y="0"/>
                </a:moveTo>
                <a:lnTo>
                  <a:pt x="1066800" y="0"/>
                </a:lnTo>
                <a:lnTo>
                  <a:pt x="1066800" y="902208"/>
                </a:lnTo>
                <a:lnTo>
                  <a:pt x="0" y="90220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77050" y="2349245"/>
            <a:ext cx="1066800" cy="902335"/>
          </a:xfrm>
          <a:custGeom>
            <a:avLst/>
            <a:gdLst/>
            <a:ahLst/>
            <a:cxnLst/>
            <a:rect l="l" t="t" r="r" b="b"/>
            <a:pathLst>
              <a:path w="1066800" h="902335">
                <a:moveTo>
                  <a:pt x="0" y="0"/>
                </a:moveTo>
                <a:lnTo>
                  <a:pt x="1066800" y="0"/>
                </a:lnTo>
                <a:lnTo>
                  <a:pt x="1066800" y="902208"/>
                </a:lnTo>
                <a:lnTo>
                  <a:pt x="0" y="9022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02945" y="2517790"/>
            <a:ext cx="101536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8595">
              <a:lnSpc>
                <a:spcPct val="100000"/>
              </a:lnSpc>
            </a:pPr>
            <a:r>
              <a:rPr sz="1800" b="1" spc="-5" dirty="0">
                <a:latin typeface="Georgia"/>
                <a:cs typeface="Georgia"/>
              </a:rPr>
              <a:t>Main  </a:t>
            </a:r>
            <a:r>
              <a:rPr sz="1800" b="1" dirty="0">
                <a:latin typeface="Georgia"/>
                <a:cs typeface="Georgia"/>
              </a:rPr>
              <a:t>Me</a:t>
            </a:r>
            <a:r>
              <a:rPr sz="1800" b="1" spc="-5" dirty="0">
                <a:latin typeface="Georgia"/>
                <a:cs typeface="Georgia"/>
              </a:rPr>
              <a:t>mo</a:t>
            </a:r>
            <a:r>
              <a:rPr sz="1800" b="1" dirty="0">
                <a:latin typeface="Georgia"/>
                <a:cs typeface="Georgia"/>
              </a:rPr>
              <a:t>ry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293113" y="2337054"/>
            <a:ext cx="1066800" cy="902335"/>
          </a:xfrm>
          <a:custGeom>
            <a:avLst/>
            <a:gdLst/>
            <a:ahLst/>
            <a:cxnLst/>
            <a:rect l="l" t="t" r="r" b="b"/>
            <a:pathLst>
              <a:path w="1066800" h="902335">
                <a:moveTo>
                  <a:pt x="0" y="0"/>
                </a:moveTo>
                <a:lnTo>
                  <a:pt x="1066800" y="0"/>
                </a:lnTo>
                <a:lnTo>
                  <a:pt x="1066800" y="902208"/>
                </a:lnTo>
                <a:lnTo>
                  <a:pt x="0" y="90220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93113" y="2337054"/>
            <a:ext cx="1066800" cy="902335"/>
          </a:xfrm>
          <a:custGeom>
            <a:avLst/>
            <a:gdLst/>
            <a:ahLst/>
            <a:cxnLst/>
            <a:rect l="l" t="t" r="r" b="b"/>
            <a:pathLst>
              <a:path w="1066800" h="902335">
                <a:moveTo>
                  <a:pt x="0" y="0"/>
                </a:moveTo>
                <a:lnTo>
                  <a:pt x="1066800" y="0"/>
                </a:lnTo>
                <a:lnTo>
                  <a:pt x="1066800" y="902208"/>
                </a:lnTo>
                <a:lnTo>
                  <a:pt x="0" y="9022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556010" y="2642250"/>
            <a:ext cx="539115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Georgia"/>
                <a:cs typeface="Georgia"/>
              </a:rPr>
              <a:t>CP</a:t>
            </a:r>
            <a:r>
              <a:rPr sz="1800" b="1" spc="-5" dirty="0">
                <a:latin typeface="Georgia"/>
                <a:cs typeface="Georgia"/>
              </a:rPr>
              <a:t>U</a:t>
            </a:r>
            <a:endParaRPr sz="1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38781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内容占位符 1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F7D26D-CC73-436D-BB04-0336EB82A590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251520" y="1340768"/>
            <a:ext cx="8832850" cy="50405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"/>
            </a:pPr>
            <a:r>
              <a:rPr lang="zh-CN" altLang="en-US" sz="2800" dirty="0"/>
              <a:t>由页表管理，页表一般很大，是存放在主存中的。—般采用</a:t>
            </a:r>
            <a:r>
              <a:rPr lang="en-US" altLang="zh-CN" sz="2800" dirty="0"/>
              <a:t>TLB</a:t>
            </a:r>
            <a:r>
              <a:rPr lang="zh-CN" altLang="en-US" sz="2800" dirty="0"/>
              <a:t>来解决这个问题。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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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TLB(T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anslationLook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 Bu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er)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914400" lvl="1" indent="-457200">
              <a:lnSpc>
                <a:spcPct val="170000"/>
              </a:lnSpc>
              <a:buFont typeface="Wingdings" panose="05000000000000000000" pitchFamily="2" charset="2"/>
              <a:buChar char=""/>
            </a:pPr>
            <a:r>
              <a:rPr lang="zh-CN" altLang="en-US" dirty="0"/>
              <a:t>是—个专用的高速缓冲器，用于存放近期经常使用的页表项(Page Table Entry，PTE)。根据程序的局部性原理，它所用的页表项也是聚集的。</a:t>
            </a:r>
          </a:p>
          <a:p>
            <a:pPr marL="914400" lvl="1" indent="-457200">
              <a:lnSpc>
                <a:spcPct val="170000"/>
              </a:lnSpc>
              <a:buFont typeface="Wingdings" panose="05000000000000000000" pitchFamily="2" charset="2"/>
              <a:buChar char=""/>
            </a:pPr>
            <a:r>
              <a:rPr lang="zh-CN" altLang="en-US" dirty="0"/>
              <a:t>这样，大多数访存都可以通过TLB快速地完成虚</a:t>
            </a:r>
            <a:r>
              <a:rPr lang="en-US" altLang="zh-CN" dirty="0"/>
              <a:t>--</a:t>
            </a:r>
            <a:r>
              <a:rPr lang="zh-CN" altLang="en-US" dirty="0"/>
              <a:t>实地址转换，只有偶尔在</a:t>
            </a:r>
            <a:r>
              <a:rPr lang="en-US" altLang="zh-CN" dirty="0"/>
              <a:t>TLB</a:t>
            </a:r>
            <a:r>
              <a:rPr lang="zh-CN" altLang="en-US" dirty="0"/>
              <a:t>不命中时，才需要去访问主存中的页表。</a:t>
            </a:r>
          </a:p>
        </p:txBody>
      </p:sp>
      <p:sp>
        <p:nvSpPr>
          <p:cNvPr id="171011" name="Text Box 5">
            <a:extLst>
              <a:ext uri="{FF2B5EF4-FFF2-40B4-BE49-F238E27FC236}">
                <a16:creationId xmlns:a16="http://schemas.microsoft.com/office/drawing/2014/main" id="{9524A83C-3F67-4CF2-8B87-D0E429E85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6672"/>
            <a:ext cx="543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快速地址转换技术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3FC2AE74-A104-4F53-9C1E-40D862C25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快慢表的基本思想</a:t>
            </a:r>
          </a:p>
        </p:txBody>
      </p:sp>
      <p:sp>
        <p:nvSpPr>
          <p:cNvPr id="60420" name="Rectangle 5">
            <a:extLst>
              <a:ext uri="{FF2B5EF4-FFF2-40B4-BE49-F238E27FC236}">
                <a16:creationId xmlns:a16="http://schemas.microsoft.com/office/drawing/2014/main" id="{0BA95530-4C5A-46B9-824E-D02834BF2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1989138"/>
            <a:ext cx="7958138" cy="2667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根据局部性原理，将页表分为快表和慢表。快表</a:t>
            </a:r>
            <a:r>
              <a:rPr lang="en-US" altLang="zh-CN" sz="2800"/>
              <a:t>TLB(Translation Lookaside Buffer)</a:t>
            </a:r>
            <a:r>
              <a:rPr lang="zh-CN" altLang="en-US" sz="2800"/>
              <a:t>由小容量（几～几十个字）、高速硬件实现，采用相联方式访问，存放最近用到的页表信息。当快表中查不到时，再从存放在主存储器中的慢表中查找。</a:t>
            </a:r>
          </a:p>
        </p:txBody>
      </p:sp>
      <p:pic>
        <p:nvPicPr>
          <p:cNvPr id="60421" name="Picture 8">
            <a:extLst>
              <a:ext uri="{FF2B5EF4-FFF2-40B4-BE49-F238E27FC236}">
                <a16:creationId xmlns:a16="http://schemas.microsoft.com/office/drawing/2014/main" id="{BE35FCBD-0420-445C-A2C1-B6DEAC53C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2000"/>
            <a:ext cx="22955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4902" name="AutoShape 6">
            <a:extLst>
              <a:ext uri="{FF2B5EF4-FFF2-40B4-BE49-F238E27FC236}">
                <a16:creationId xmlns:a16="http://schemas.microsoft.com/office/drawing/2014/main" id="{476CE799-A312-45E2-A9E7-4F768A552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2000"/>
            <a:ext cx="4267200" cy="1752600"/>
          </a:xfrm>
          <a:prstGeom prst="cloudCallout">
            <a:avLst>
              <a:gd name="adj1" fmla="val 84708"/>
              <a:gd name="adj2" fmla="val -1023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0000" tIns="46800" rIns="90000" bIns="46800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快表与慢表也构成了一个两级存储系统。</a:t>
            </a:r>
          </a:p>
        </p:txBody>
      </p:sp>
      <p:sp>
        <p:nvSpPr>
          <p:cNvPr id="60423" name="Text Box 9">
            <a:extLst>
              <a:ext uri="{FF2B5EF4-FFF2-40B4-BE49-F238E27FC236}">
                <a16:creationId xmlns:a16="http://schemas.microsoft.com/office/drawing/2014/main" id="{F984F810-4A99-4939-9A74-4ADABA3C8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b="0">
                <a:latin typeface="幼圆" panose="02010509060101010101" pitchFamily="49" charset="-122"/>
                <a:ea typeface="幼圆" panose="02010509060101010101" pitchFamily="49" charset="-122"/>
              </a:rPr>
              <a:t>2 之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>
            <a:extLst>
              <a:ext uri="{FF2B5EF4-FFF2-40B4-BE49-F238E27FC236}">
                <a16:creationId xmlns:a16="http://schemas.microsoft.com/office/drawing/2014/main" id="{24F11F92-871E-488E-8136-E1EBA63C9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快慢表的实现</a:t>
            </a:r>
          </a:p>
        </p:txBody>
      </p:sp>
      <p:sp>
        <p:nvSpPr>
          <p:cNvPr id="61444" name="Rectangle 10">
            <a:extLst>
              <a:ext uri="{FF2B5EF4-FFF2-40B4-BE49-F238E27FC236}">
                <a16:creationId xmlns:a16="http://schemas.microsoft.com/office/drawing/2014/main" id="{348C84AC-54E7-47AE-A1CC-A335632F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5483225"/>
            <a:ext cx="1293813" cy="4079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实页号</a:t>
            </a:r>
          </a:p>
        </p:txBody>
      </p:sp>
      <p:sp>
        <p:nvSpPr>
          <p:cNvPr id="61445" name="Rectangle 11">
            <a:extLst>
              <a:ext uri="{FF2B5EF4-FFF2-40B4-BE49-F238E27FC236}">
                <a16:creationId xmlns:a16="http://schemas.microsoft.com/office/drawing/2014/main" id="{C5274E62-245E-4411-A956-94C2B9A0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133600"/>
            <a:ext cx="2154237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用户号</a:t>
            </a:r>
            <a:r>
              <a:rPr lang="en-US" altLang="zh-CN" sz="240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61446" name="Rectangle 12">
            <a:extLst>
              <a:ext uri="{FF2B5EF4-FFF2-40B4-BE49-F238E27FC236}">
                <a16:creationId xmlns:a16="http://schemas.microsoft.com/office/drawing/2014/main" id="{9B346F74-A679-4DEA-B933-5F6102A90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2133600"/>
            <a:ext cx="1939925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页内偏移</a:t>
            </a:r>
            <a:r>
              <a:rPr lang="en-US" altLang="zh-CN" sz="2400">
                <a:solidFill>
                  <a:schemeClr val="tx2"/>
                </a:solidFill>
              </a:rPr>
              <a:t>D</a:t>
            </a: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47" name="Rectangle 13">
            <a:extLst>
              <a:ext uri="{FF2B5EF4-FFF2-40B4-BE49-F238E27FC236}">
                <a16:creationId xmlns:a16="http://schemas.microsoft.com/office/drawing/2014/main" id="{A46894DA-2EE4-4696-9836-B24F0AEE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5073650"/>
            <a:ext cx="1293813" cy="4095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48" name="Rectangle 14">
            <a:extLst>
              <a:ext uri="{FF2B5EF4-FFF2-40B4-BE49-F238E27FC236}">
                <a16:creationId xmlns:a16="http://schemas.microsoft.com/office/drawing/2014/main" id="{D47C2470-E167-4A81-A481-145B1C47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4665663"/>
            <a:ext cx="1293813" cy="4079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61449" name="Line 15">
            <a:extLst>
              <a:ext uri="{FF2B5EF4-FFF2-40B4-BE49-F238E27FC236}">
                <a16:creationId xmlns:a16="http://schemas.microsoft.com/office/drawing/2014/main" id="{008451D5-5302-4645-8D76-7015AACCB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238" y="2659063"/>
            <a:ext cx="0" cy="1809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Line 16">
            <a:extLst>
              <a:ext uri="{FF2B5EF4-FFF2-40B4-BE49-F238E27FC236}">
                <a16:creationId xmlns:a16="http://schemas.microsoft.com/office/drawing/2014/main" id="{41657863-A2CA-434E-AA2C-5C2635CF37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80163" y="3848100"/>
            <a:ext cx="1587" cy="2079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Rectangle 17">
            <a:extLst>
              <a:ext uri="{FF2B5EF4-FFF2-40B4-BE49-F238E27FC236}">
                <a16:creationId xmlns:a16="http://schemas.microsoft.com/office/drawing/2014/main" id="{39DDF175-E167-4D90-A5A7-4E091532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2133600"/>
            <a:ext cx="1652588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虚页号</a:t>
            </a:r>
            <a:r>
              <a:rPr lang="en-US" altLang="zh-CN" sz="24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61452" name="Rectangle 18">
            <a:extLst>
              <a:ext uri="{FF2B5EF4-FFF2-40B4-BE49-F238E27FC236}">
                <a16:creationId xmlns:a16="http://schemas.microsoft.com/office/drawing/2014/main" id="{BCC0827D-8F97-44D1-A715-2EFCEEE6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4256088"/>
            <a:ext cx="1293813" cy="4095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53" name="Line 19">
            <a:extLst>
              <a:ext uri="{FF2B5EF4-FFF2-40B4-BE49-F238E27FC236}">
                <a16:creationId xmlns:a16="http://schemas.microsoft.com/office/drawing/2014/main" id="{4DE93B2B-82F3-4263-8DB1-0A0BE0254D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625" y="2797175"/>
            <a:ext cx="35194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4" name="Rectangle 20">
            <a:extLst>
              <a:ext uri="{FF2B5EF4-FFF2-40B4-BE49-F238E27FC236}">
                <a16:creationId xmlns:a16="http://schemas.microsoft.com/office/drawing/2014/main" id="{A7C518A2-57B4-47AC-AC06-EB910BF40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1998663"/>
            <a:ext cx="16795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多用户虚地址</a:t>
            </a: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55" name="Line 21">
            <a:extLst>
              <a:ext uri="{FF2B5EF4-FFF2-40B4-BE49-F238E27FC236}">
                <a16:creationId xmlns:a16="http://schemas.microsoft.com/office/drawing/2014/main" id="{193EFAE3-89DD-4030-A5E4-86E5FDE9E7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4288" y="2541588"/>
            <a:ext cx="142875" cy="1174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6" name="Rectangle 22">
            <a:extLst>
              <a:ext uri="{FF2B5EF4-FFF2-40B4-BE49-F238E27FC236}">
                <a16:creationId xmlns:a16="http://schemas.microsoft.com/office/drawing/2014/main" id="{5C3F2EF1-1275-44F0-A4C7-5F9BA2193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2913063"/>
            <a:ext cx="1939925" cy="409575"/>
          </a:xfrm>
          <a:prstGeom prst="rect">
            <a:avLst/>
          </a:prstGeom>
          <a:solidFill>
            <a:srgbClr val="99FF66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页内偏移</a:t>
            </a:r>
            <a:r>
              <a:rPr lang="en-US" altLang="zh-CN" sz="2400">
                <a:solidFill>
                  <a:schemeClr val="tx2"/>
                </a:solidFill>
              </a:rPr>
              <a:t>d</a:t>
            </a: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57" name="Rectangle 23">
            <a:extLst>
              <a:ext uri="{FF2B5EF4-FFF2-40B4-BE49-F238E27FC236}">
                <a16:creationId xmlns:a16="http://schemas.microsoft.com/office/drawing/2014/main" id="{6AACDB06-07B1-4805-9132-93C71F700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2913063"/>
            <a:ext cx="1436688" cy="409575"/>
          </a:xfrm>
          <a:prstGeom prst="rect">
            <a:avLst/>
          </a:prstGeom>
          <a:solidFill>
            <a:srgbClr val="99FF66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实页号</a:t>
            </a:r>
            <a:r>
              <a:rPr lang="en-US" altLang="zh-CN" sz="24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61458" name="Rectangle 24">
            <a:extLst>
              <a:ext uri="{FF2B5EF4-FFF2-40B4-BE49-F238E27FC236}">
                <a16:creationId xmlns:a16="http://schemas.microsoft.com/office/drawing/2014/main" id="{10A0306E-3E9A-411A-B0B7-B80FDE286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5483225"/>
            <a:ext cx="2728912" cy="4079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多用户虚页号</a:t>
            </a:r>
          </a:p>
        </p:txBody>
      </p:sp>
      <p:sp>
        <p:nvSpPr>
          <p:cNvPr id="61459" name="Rectangle 25">
            <a:extLst>
              <a:ext uri="{FF2B5EF4-FFF2-40B4-BE49-F238E27FC236}">
                <a16:creationId xmlns:a16="http://schemas.microsoft.com/office/drawing/2014/main" id="{6F97300B-0A78-494C-A37A-C78578CD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5073650"/>
            <a:ext cx="2728912" cy="4095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60" name="Rectangle 26">
            <a:extLst>
              <a:ext uri="{FF2B5EF4-FFF2-40B4-BE49-F238E27FC236}">
                <a16:creationId xmlns:a16="http://schemas.microsoft.com/office/drawing/2014/main" id="{A774E7A8-A68B-4136-8538-6902E1F3D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4665663"/>
            <a:ext cx="2728912" cy="4079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solidFill>
                  <a:schemeClr val="tx2"/>
                </a:solidFill>
              </a:rPr>
              <a:t>U, P</a:t>
            </a:r>
          </a:p>
        </p:txBody>
      </p:sp>
      <p:sp>
        <p:nvSpPr>
          <p:cNvPr id="61461" name="Rectangle 27">
            <a:extLst>
              <a:ext uri="{FF2B5EF4-FFF2-40B4-BE49-F238E27FC236}">
                <a16:creationId xmlns:a16="http://schemas.microsoft.com/office/drawing/2014/main" id="{8EE8C952-3756-408E-A6C8-9E5039940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4256088"/>
            <a:ext cx="2728912" cy="4095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62" name="Line 28">
            <a:extLst>
              <a:ext uri="{FF2B5EF4-FFF2-40B4-BE49-F238E27FC236}">
                <a16:creationId xmlns:a16="http://schemas.microsoft.com/office/drawing/2014/main" id="{B581DC13-1062-46B9-AE2F-5012105E4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613" y="2541588"/>
            <a:ext cx="7937" cy="2952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3" name="Rectangle 29">
            <a:extLst>
              <a:ext uri="{FF2B5EF4-FFF2-40B4-BE49-F238E27FC236}">
                <a16:creationId xmlns:a16="http://schemas.microsoft.com/office/drawing/2014/main" id="{9F509F0D-FE91-45FE-95C8-BD551E82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3322638"/>
            <a:ext cx="20828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主存实地址</a:t>
            </a: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64" name="Line 30">
            <a:extLst>
              <a:ext uri="{FF2B5EF4-FFF2-40B4-BE49-F238E27FC236}">
                <a16:creationId xmlns:a16="http://schemas.microsoft.com/office/drawing/2014/main" id="{428BF83C-C0B5-4FA0-B88F-EEE6CC6006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213" y="2659063"/>
            <a:ext cx="35210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5" name="Line 31">
            <a:extLst>
              <a:ext uri="{FF2B5EF4-FFF2-40B4-BE49-F238E27FC236}">
                <a16:creationId xmlns:a16="http://schemas.microsoft.com/office/drawing/2014/main" id="{64AFD8AB-4EA8-4421-99AA-8DACC25A0B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00338" y="2541588"/>
            <a:ext cx="142875" cy="1174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6" name="Line 32">
            <a:extLst>
              <a:ext uri="{FF2B5EF4-FFF2-40B4-BE49-F238E27FC236}">
                <a16:creationId xmlns:a16="http://schemas.microsoft.com/office/drawing/2014/main" id="{B17A1F95-798C-433C-9F1D-9D661AAB0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25" y="2797175"/>
            <a:ext cx="0" cy="21018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7" name="Rectangle 33">
            <a:extLst>
              <a:ext uri="{FF2B5EF4-FFF2-40B4-BE49-F238E27FC236}">
                <a16:creationId xmlns:a16="http://schemas.microsoft.com/office/drawing/2014/main" id="{A60333FC-69EE-477A-A3A9-4F936028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5483225"/>
            <a:ext cx="1292225" cy="4079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实页号</a:t>
            </a:r>
          </a:p>
        </p:txBody>
      </p:sp>
      <p:sp>
        <p:nvSpPr>
          <p:cNvPr id="61468" name="Rectangle 34">
            <a:extLst>
              <a:ext uri="{FF2B5EF4-FFF2-40B4-BE49-F238E27FC236}">
                <a16:creationId xmlns:a16="http://schemas.microsoft.com/office/drawing/2014/main" id="{4D26056E-5A80-4BA1-BDB9-C0F23DE7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5073650"/>
            <a:ext cx="1292225" cy="4095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69" name="Rectangle 35">
            <a:extLst>
              <a:ext uri="{FF2B5EF4-FFF2-40B4-BE49-F238E27FC236}">
                <a16:creationId xmlns:a16="http://schemas.microsoft.com/office/drawing/2014/main" id="{67ABA7F7-BBFC-4818-BCBD-2CE6E9104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665663"/>
            <a:ext cx="1292225" cy="4079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61470" name="Rectangle 36">
            <a:extLst>
              <a:ext uri="{FF2B5EF4-FFF2-40B4-BE49-F238E27FC236}">
                <a16:creationId xmlns:a16="http://schemas.microsoft.com/office/drawing/2014/main" id="{AF873979-9C81-44E9-997A-2F3297602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256088"/>
            <a:ext cx="1292225" cy="4095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71" name="Rectangle 37">
            <a:extLst>
              <a:ext uri="{FF2B5EF4-FFF2-40B4-BE49-F238E27FC236}">
                <a16:creationId xmlns:a16="http://schemas.microsoft.com/office/drawing/2014/main" id="{CC447731-B9A2-4045-BE28-E8C621AB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5483225"/>
            <a:ext cx="935038" cy="4079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装入</a:t>
            </a:r>
          </a:p>
        </p:txBody>
      </p:sp>
      <p:sp>
        <p:nvSpPr>
          <p:cNvPr id="61472" name="Rectangle 38">
            <a:extLst>
              <a:ext uri="{FF2B5EF4-FFF2-40B4-BE49-F238E27FC236}">
                <a16:creationId xmlns:a16="http://schemas.microsoft.com/office/drawing/2014/main" id="{35016998-0EF7-4385-A3FE-0331A0444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5073650"/>
            <a:ext cx="935038" cy="4095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73" name="Rectangle 39">
            <a:extLst>
              <a:ext uri="{FF2B5EF4-FFF2-40B4-BE49-F238E27FC236}">
                <a16:creationId xmlns:a16="http://schemas.microsoft.com/office/drawing/2014/main" id="{731319B7-33EC-4195-B635-D7F7033A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4665663"/>
            <a:ext cx="935038" cy="4079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1474" name="Rectangle 40">
            <a:extLst>
              <a:ext uri="{FF2B5EF4-FFF2-40B4-BE49-F238E27FC236}">
                <a16:creationId xmlns:a16="http://schemas.microsoft.com/office/drawing/2014/main" id="{598307C2-4511-487E-8119-FB9F5C27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4256088"/>
            <a:ext cx="935038" cy="4095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75" name="Line 41">
            <a:extLst>
              <a:ext uri="{FF2B5EF4-FFF2-40B4-BE49-F238E27FC236}">
                <a16:creationId xmlns:a16="http://schemas.microsoft.com/office/drawing/2014/main" id="{C2783813-985B-455E-AFE4-05067440B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25" y="4899025"/>
            <a:ext cx="3587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6" name="Line 42">
            <a:extLst>
              <a:ext uri="{FF2B5EF4-FFF2-40B4-BE49-F238E27FC236}">
                <a16:creationId xmlns:a16="http://schemas.microsoft.com/office/drawing/2014/main" id="{C9EB71A2-DF08-4476-81A3-55A35F8E5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0888" y="4899025"/>
            <a:ext cx="7905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7" name="Line 43">
            <a:extLst>
              <a:ext uri="{FF2B5EF4-FFF2-40B4-BE49-F238E27FC236}">
                <a16:creationId xmlns:a16="http://schemas.microsoft.com/office/drawing/2014/main" id="{CB8FB5ED-6995-4E80-B7B0-E089B60BC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1463" y="4081463"/>
            <a:ext cx="0" cy="8175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8" name="Line 44">
            <a:extLst>
              <a:ext uri="{FF2B5EF4-FFF2-40B4-BE49-F238E27FC236}">
                <a16:creationId xmlns:a16="http://schemas.microsoft.com/office/drawing/2014/main" id="{19C0E8DD-0DF5-4966-8078-D5EA7CB629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1463" y="4081463"/>
            <a:ext cx="12207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9" name="Line 45">
            <a:extLst>
              <a:ext uri="{FF2B5EF4-FFF2-40B4-BE49-F238E27FC236}">
                <a16:creationId xmlns:a16="http://schemas.microsoft.com/office/drawing/2014/main" id="{B873083D-215A-40B8-BF12-3F70BED10E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2250" y="3848100"/>
            <a:ext cx="0" cy="2333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0" name="Line 46">
            <a:extLst>
              <a:ext uri="{FF2B5EF4-FFF2-40B4-BE49-F238E27FC236}">
                <a16:creationId xmlns:a16="http://schemas.microsoft.com/office/drawing/2014/main" id="{361F576F-F694-4DD0-A4DD-4BA3346657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3848100"/>
            <a:ext cx="150812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1" name="Line 47">
            <a:extLst>
              <a:ext uri="{FF2B5EF4-FFF2-40B4-BE49-F238E27FC236}">
                <a16:creationId xmlns:a16="http://schemas.microsoft.com/office/drawing/2014/main" id="{5CC919F8-5835-481F-92FB-88822A953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5488" y="3322638"/>
            <a:ext cx="0" cy="5254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2" name="Line 48">
            <a:extLst>
              <a:ext uri="{FF2B5EF4-FFF2-40B4-BE49-F238E27FC236}">
                <a16:creationId xmlns:a16="http://schemas.microsoft.com/office/drawing/2014/main" id="{61550D44-D08A-4E1E-841F-0B0DB57E9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4475" y="3846513"/>
            <a:ext cx="14128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3" name="Line 50">
            <a:extLst>
              <a:ext uri="{FF2B5EF4-FFF2-40B4-BE49-F238E27FC236}">
                <a16:creationId xmlns:a16="http://schemas.microsoft.com/office/drawing/2014/main" id="{F9503042-F44F-4E05-85CE-E033EFD4B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0163" y="4081463"/>
            <a:ext cx="13176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4" name="Line 51">
            <a:extLst>
              <a:ext uri="{FF2B5EF4-FFF2-40B4-BE49-F238E27FC236}">
                <a16:creationId xmlns:a16="http://schemas.microsoft.com/office/drawing/2014/main" id="{C258AFD0-35FE-4192-9022-D3B86D6E0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7788" y="4081463"/>
            <a:ext cx="0" cy="758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5" name="Rectangle 52">
            <a:extLst>
              <a:ext uri="{FF2B5EF4-FFF2-40B4-BE49-F238E27FC236}">
                <a16:creationId xmlns:a16="http://schemas.microsoft.com/office/drawing/2014/main" id="{3C70E7EE-8152-4AC7-B12E-B0C9D8A1B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5884863"/>
            <a:ext cx="28194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慢表（按地址访问）</a:t>
            </a: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86" name="Rectangle 53">
            <a:extLst>
              <a:ext uri="{FF2B5EF4-FFF2-40B4-BE49-F238E27FC236}">
                <a16:creationId xmlns:a16="http://schemas.microsoft.com/office/drawing/2014/main" id="{238C0F2B-FA92-413B-9C29-0D5D1B360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5884863"/>
            <a:ext cx="28194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快表（按内容访问）</a:t>
            </a:r>
            <a:endParaRPr lang="zh-CN" altLang="zh-CN" sz="2400">
              <a:solidFill>
                <a:schemeClr val="tx2"/>
              </a:solidFill>
            </a:endParaRPr>
          </a:p>
        </p:txBody>
      </p:sp>
      <p:sp>
        <p:nvSpPr>
          <p:cNvPr id="61487" name="Text Box 54">
            <a:extLst>
              <a:ext uri="{FF2B5EF4-FFF2-40B4-BE49-F238E27FC236}">
                <a16:creationId xmlns:a16="http://schemas.microsoft.com/office/drawing/2014/main" id="{74A61986-E1D7-4AA9-8434-9A711BEF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b="0">
                <a:latin typeface="幼圆" panose="02010509060101010101" pitchFamily="49" charset="-122"/>
                <a:ea typeface="幼圆" panose="02010509060101010101" pitchFamily="49" charset="-122"/>
              </a:rPr>
              <a:t>2 之 2</a:t>
            </a:r>
          </a:p>
        </p:txBody>
      </p:sp>
    </p:spTree>
    <p:extLst>
      <p:ext uri="{BB962C8B-B14F-4D97-AF65-F5344CB8AC3E}">
        <p14:creationId xmlns:p14="http://schemas.microsoft.com/office/powerpoint/2010/main" val="2911180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内容占位符 1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08C54D8-11EB-4F0C-9DA2-AE58804570FA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01600" y="998538"/>
            <a:ext cx="8890000" cy="51736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dirty="0"/>
              <a:t>T</a:t>
            </a:r>
            <a:r>
              <a:rPr lang="zh-CN" altLang="en-US" dirty="0"/>
              <a:t>LB中的项由两部分构成</a:t>
            </a:r>
            <a:r>
              <a:rPr lang="en-US" altLang="zh-CN" dirty="0"/>
              <a:t>:</a:t>
            </a:r>
            <a:r>
              <a:rPr lang="zh-CN" altLang="en-US" dirty="0"/>
              <a:t>标识和数据。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en-US" dirty="0"/>
              <a:t>标识中存放的是虚地址的一部分、而数据部分中存放的则是物理页帧号：有效位、存储保护信息、使用位、修改位等。为了使</a:t>
            </a:r>
            <a:r>
              <a:rPr lang="en-US" altLang="zh-CN" dirty="0"/>
              <a:t>TLB</a:t>
            </a:r>
            <a:r>
              <a:rPr lang="zh-CN" altLang="en-US" dirty="0"/>
              <a:t>中的内容与页表保持一致，当修改页表的某—项时，操作系统必须保证TL</a:t>
            </a:r>
            <a:r>
              <a:rPr lang="en-US" altLang="zh-CN" dirty="0"/>
              <a:t>B</a:t>
            </a:r>
            <a:r>
              <a:rPr lang="zh-CN" altLang="en-US" dirty="0"/>
              <a:t>中没有该页表项的副本。这可以通过作废TLB中的页表项来实现。</a:t>
            </a:r>
          </a:p>
        </p:txBody>
      </p:sp>
    </p:spTree>
    <p:extLst>
      <p:ext uri="{BB962C8B-B14F-4D97-AF65-F5344CB8AC3E}">
        <p14:creationId xmlns:p14="http://schemas.microsoft.com/office/powerpoint/2010/main" val="1847886460"/>
      </p:ext>
    </p:extLst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794"/>
            <a:ext cx="240601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Memory Hierarchy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eorgia"/>
                <a:cs typeface="Georgia"/>
              </a:rPr>
              <a:t>Design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6676" y="21335"/>
            <a:ext cx="4497323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0"/>
            <a:ext cx="44958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276" y="375749"/>
            <a:ext cx="6078855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/>
              <a:t>Making Address Translation</a:t>
            </a:r>
            <a:r>
              <a:rPr sz="2800" spc="110" dirty="0"/>
              <a:t> </a:t>
            </a:r>
            <a:r>
              <a:rPr sz="2800" spc="-15" dirty="0"/>
              <a:t>Fast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2286000" y="3115055"/>
            <a:ext cx="1752600" cy="2514600"/>
          </a:xfrm>
          <a:custGeom>
            <a:avLst/>
            <a:gdLst/>
            <a:ahLst/>
            <a:cxnLst/>
            <a:rect l="l" t="t" r="r" b="b"/>
            <a:pathLst>
              <a:path w="1752600" h="2514600">
                <a:moveTo>
                  <a:pt x="0" y="0"/>
                </a:moveTo>
                <a:lnTo>
                  <a:pt x="1752600" y="0"/>
                </a:lnTo>
                <a:lnTo>
                  <a:pt x="17526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0" y="334365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357225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380085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402945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425805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448665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0" y="471525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0" y="494385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0" y="517245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0" y="540105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3200" y="2871216"/>
            <a:ext cx="1524000" cy="1828800"/>
          </a:xfrm>
          <a:custGeom>
            <a:avLst/>
            <a:gdLst/>
            <a:ahLst/>
            <a:cxnLst/>
            <a:rect l="l" t="t" r="r" b="b"/>
            <a:pathLst>
              <a:path w="1524000" h="1828800">
                <a:moveTo>
                  <a:pt x="0" y="0"/>
                </a:moveTo>
                <a:lnTo>
                  <a:pt x="1524000" y="0"/>
                </a:lnTo>
                <a:lnTo>
                  <a:pt x="15240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3200" y="309981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3200" y="332841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53200" y="355701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53200" y="378561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401421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3200" y="424281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53200" y="447141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7000" y="5004814"/>
            <a:ext cx="1828800" cy="227329"/>
          </a:xfrm>
          <a:custGeom>
            <a:avLst/>
            <a:gdLst/>
            <a:ahLst/>
            <a:cxnLst/>
            <a:rect l="l" t="t" r="r" b="b"/>
            <a:pathLst>
              <a:path w="1828800" h="227329">
                <a:moveTo>
                  <a:pt x="1828800" y="113664"/>
                </a:moveTo>
                <a:lnTo>
                  <a:pt x="1799416" y="142358"/>
                </a:lnTo>
                <a:lnTo>
                  <a:pt x="1749465" y="160044"/>
                </a:lnTo>
                <a:lnTo>
                  <a:pt x="1677787" y="176258"/>
                </a:lnTo>
                <a:lnTo>
                  <a:pt x="1634487" y="183727"/>
                </a:lnTo>
                <a:lnTo>
                  <a:pt x="1586577" y="190726"/>
                </a:lnTo>
                <a:lnTo>
                  <a:pt x="1534334" y="197220"/>
                </a:lnTo>
                <a:lnTo>
                  <a:pt x="1478031" y="203175"/>
                </a:lnTo>
                <a:lnTo>
                  <a:pt x="1417943" y="208558"/>
                </a:lnTo>
                <a:lnTo>
                  <a:pt x="1354345" y="213333"/>
                </a:lnTo>
                <a:lnTo>
                  <a:pt x="1287510" y="217468"/>
                </a:lnTo>
                <a:lnTo>
                  <a:pt x="1217714" y="220927"/>
                </a:lnTo>
                <a:lnTo>
                  <a:pt x="1145230" y="223677"/>
                </a:lnTo>
                <a:lnTo>
                  <a:pt x="1070333" y="225683"/>
                </a:lnTo>
                <a:lnTo>
                  <a:pt x="993298" y="226912"/>
                </a:lnTo>
                <a:lnTo>
                  <a:pt x="914400" y="227329"/>
                </a:lnTo>
                <a:lnTo>
                  <a:pt x="835501" y="226912"/>
                </a:lnTo>
                <a:lnTo>
                  <a:pt x="758466" y="225683"/>
                </a:lnTo>
                <a:lnTo>
                  <a:pt x="683569" y="223677"/>
                </a:lnTo>
                <a:lnTo>
                  <a:pt x="611085" y="220927"/>
                </a:lnTo>
                <a:lnTo>
                  <a:pt x="541289" y="217468"/>
                </a:lnTo>
                <a:lnTo>
                  <a:pt x="474454" y="213333"/>
                </a:lnTo>
                <a:lnTo>
                  <a:pt x="410856" y="208558"/>
                </a:lnTo>
                <a:lnTo>
                  <a:pt x="350768" y="203175"/>
                </a:lnTo>
                <a:lnTo>
                  <a:pt x="294465" y="197220"/>
                </a:lnTo>
                <a:lnTo>
                  <a:pt x="242222" y="190726"/>
                </a:lnTo>
                <a:lnTo>
                  <a:pt x="194312" y="183727"/>
                </a:lnTo>
                <a:lnTo>
                  <a:pt x="151012" y="176258"/>
                </a:lnTo>
                <a:lnTo>
                  <a:pt x="112594" y="168352"/>
                </a:lnTo>
                <a:lnTo>
                  <a:pt x="51505" y="151368"/>
                </a:lnTo>
                <a:lnTo>
                  <a:pt x="13242" y="133048"/>
                </a:lnTo>
                <a:lnTo>
                  <a:pt x="0" y="113664"/>
                </a:lnTo>
                <a:lnTo>
                  <a:pt x="3356" y="103857"/>
                </a:lnTo>
                <a:lnTo>
                  <a:pt x="51505" y="75961"/>
                </a:lnTo>
                <a:lnTo>
                  <a:pt x="112594" y="58977"/>
                </a:lnTo>
                <a:lnTo>
                  <a:pt x="151012" y="51071"/>
                </a:lnTo>
                <a:lnTo>
                  <a:pt x="194312" y="43602"/>
                </a:lnTo>
                <a:lnTo>
                  <a:pt x="242222" y="36603"/>
                </a:lnTo>
                <a:lnTo>
                  <a:pt x="294465" y="30109"/>
                </a:lnTo>
                <a:lnTo>
                  <a:pt x="350768" y="24154"/>
                </a:lnTo>
                <a:lnTo>
                  <a:pt x="410856" y="18771"/>
                </a:lnTo>
                <a:lnTo>
                  <a:pt x="474454" y="13996"/>
                </a:lnTo>
                <a:lnTo>
                  <a:pt x="541289" y="9861"/>
                </a:lnTo>
                <a:lnTo>
                  <a:pt x="611085" y="6402"/>
                </a:lnTo>
                <a:lnTo>
                  <a:pt x="683569" y="3652"/>
                </a:lnTo>
                <a:lnTo>
                  <a:pt x="758466" y="1646"/>
                </a:lnTo>
                <a:lnTo>
                  <a:pt x="835501" y="417"/>
                </a:lnTo>
                <a:lnTo>
                  <a:pt x="914400" y="0"/>
                </a:lnTo>
                <a:lnTo>
                  <a:pt x="993298" y="417"/>
                </a:lnTo>
                <a:lnTo>
                  <a:pt x="1070333" y="1646"/>
                </a:lnTo>
                <a:lnTo>
                  <a:pt x="1145230" y="3652"/>
                </a:lnTo>
                <a:lnTo>
                  <a:pt x="1217714" y="6402"/>
                </a:lnTo>
                <a:lnTo>
                  <a:pt x="1287510" y="9861"/>
                </a:lnTo>
                <a:lnTo>
                  <a:pt x="1354345" y="13996"/>
                </a:lnTo>
                <a:lnTo>
                  <a:pt x="1417943" y="18771"/>
                </a:lnTo>
                <a:lnTo>
                  <a:pt x="1478031" y="24154"/>
                </a:lnTo>
                <a:lnTo>
                  <a:pt x="1534334" y="30109"/>
                </a:lnTo>
                <a:lnTo>
                  <a:pt x="1586577" y="36603"/>
                </a:lnTo>
                <a:lnTo>
                  <a:pt x="1634487" y="43602"/>
                </a:lnTo>
                <a:lnTo>
                  <a:pt x="1677787" y="51071"/>
                </a:lnTo>
                <a:lnTo>
                  <a:pt x="1716205" y="58977"/>
                </a:lnTo>
                <a:lnTo>
                  <a:pt x="1777294" y="75961"/>
                </a:lnTo>
                <a:lnTo>
                  <a:pt x="1815557" y="94281"/>
                </a:lnTo>
                <a:lnTo>
                  <a:pt x="1828800" y="11366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77000" y="5118479"/>
            <a:ext cx="1828800" cy="1257935"/>
          </a:xfrm>
          <a:custGeom>
            <a:avLst/>
            <a:gdLst/>
            <a:ahLst/>
            <a:cxnLst/>
            <a:rect l="l" t="t" r="r" b="b"/>
            <a:pathLst>
              <a:path w="1828800" h="1257935">
                <a:moveTo>
                  <a:pt x="1828800" y="0"/>
                </a:moveTo>
                <a:lnTo>
                  <a:pt x="1828800" y="1144270"/>
                </a:lnTo>
                <a:lnTo>
                  <a:pt x="1825443" y="1154077"/>
                </a:lnTo>
                <a:lnTo>
                  <a:pt x="1777294" y="1181973"/>
                </a:lnTo>
                <a:lnTo>
                  <a:pt x="1716205" y="1198957"/>
                </a:lnTo>
                <a:lnTo>
                  <a:pt x="1677787" y="1206863"/>
                </a:lnTo>
                <a:lnTo>
                  <a:pt x="1634487" y="1214332"/>
                </a:lnTo>
                <a:lnTo>
                  <a:pt x="1586577" y="1221331"/>
                </a:lnTo>
                <a:lnTo>
                  <a:pt x="1534334" y="1227825"/>
                </a:lnTo>
                <a:lnTo>
                  <a:pt x="1478031" y="1233780"/>
                </a:lnTo>
                <a:lnTo>
                  <a:pt x="1417943" y="1239163"/>
                </a:lnTo>
                <a:lnTo>
                  <a:pt x="1354345" y="1243938"/>
                </a:lnTo>
                <a:lnTo>
                  <a:pt x="1287510" y="1248073"/>
                </a:lnTo>
                <a:lnTo>
                  <a:pt x="1217714" y="1251532"/>
                </a:lnTo>
                <a:lnTo>
                  <a:pt x="1145230" y="1254282"/>
                </a:lnTo>
                <a:lnTo>
                  <a:pt x="1070333" y="1256288"/>
                </a:lnTo>
                <a:lnTo>
                  <a:pt x="993298" y="1257517"/>
                </a:lnTo>
                <a:lnTo>
                  <a:pt x="914400" y="1257935"/>
                </a:lnTo>
                <a:lnTo>
                  <a:pt x="835501" y="1257517"/>
                </a:lnTo>
                <a:lnTo>
                  <a:pt x="758466" y="1256288"/>
                </a:lnTo>
                <a:lnTo>
                  <a:pt x="683569" y="1254282"/>
                </a:lnTo>
                <a:lnTo>
                  <a:pt x="611085" y="1251532"/>
                </a:lnTo>
                <a:lnTo>
                  <a:pt x="541289" y="1248073"/>
                </a:lnTo>
                <a:lnTo>
                  <a:pt x="474454" y="1243938"/>
                </a:lnTo>
                <a:lnTo>
                  <a:pt x="410856" y="1239163"/>
                </a:lnTo>
                <a:lnTo>
                  <a:pt x="350768" y="1233780"/>
                </a:lnTo>
                <a:lnTo>
                  <a:pt x="294465" y="1227825"/>
                </a:lnTo>
                <a:lnTo>
                  <a:pt x="242222" y="1221331"/>
                </a:lnTo>
                <a:lnTo>
                  <a:pt x="194312" y="1214332"/>
                </a:lnTo>
                <a:lnTo>
                  <a:pt x="151012" y="1206863"/>
                </a:lnTo>
                <a:lnTo>
                  <a:pt x="112594" y="1198957"/>
                </a:lnTo>
                <a:lnTo>
                  <a:pt x="51505" y="1181973"/>
                </a:lnTo>
                <a:lnTo>
                  <a:pt x="13242" y="1163653"/>
                </a:lnTo>
                <a:lnTo>
                  <a:pt x="0" y="1144270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04940" y="4678298"/>
            <a:ext cx="149669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33CC"/>
                </a:solidFill>
                <a:latin typeface="Arial"/>
                <a:cs typeface="Arial"/>
              </a:rPr>
              <a:t>Main</a:t>
            </a:r>
            <a:r>
              <a:rPr sz="1800" b="1" spc="-9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CC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8000" y="3252215"/>
            <a:ext cx="3450590" cy="997585"/>
          </a:xfrm>
          <a:custGeom>
            <a:avLst/>
            <a:gdLst/>
            <a:ahLst/>
            <a:cxnLst/>
            <a:rect l="l" t="t" r="r" b="b"/>
            <a:pathLst>
              <a:path w="3450590" h="997585">
                <a:moveTo>
                  <a:pt x="0" y="0"/>
                </a:moveTo>
                <a:lnTo>
                  <a:pt x="3450297" y="99735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75517" y="4209435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21158" y="0"/>
                </a:moveTo>
                <a:lnTo>
                  <a:pt x="0" y="73202"/>
                </a:lnTo>
                <a:lnTo>
                  <a:pt x="83781" y="57759"/>
                </a:lnTo>
                <a:lnTo>
                  <a:pt x="211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09900" y="321411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2956966"/>
            <a:ext cx="3442970" cy="523875"/>
          </a:xfrm>
          <a:custGeom>
            <a:avLst/>
            <a:gdLst/>
            <a:ahLst/>
            <a:cxnLst/>
            <a:rect l="l" t="t" r="r" b="b"/>
            <a:pathLst>
              <a:path w="3442970" h="523875">
                <a:moveTo>
                  <a:pt x="0" y="523849"/>
                </a:moveTo>
                <a:lnTo>
                  <a:pt x="34424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2133" y="2921213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0" y="0"/>
                </a:moveTo>
                <a:lnTo>
                  <a:pt x="11468" y="75336"/>
                </a:lnTo>
                <a:lnTo>
                  <a:pt x="81064" y="2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09900" y="344271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582339"/>
            <a:ext cx="3448050" cy="51435"/>
          </a:xfrm>
          <a:custGeom>
            <a:avLst/>
            <a:gdLst/>
            <a:ahLst/>
            <a:cxnLst/>
            <a:rect l="l" t="t" r="r" b="b"/>
            <a:pathLst>
              <a:path w="3448050" h="51435">
                <a:moveTo>
                  <a:pt x="0" y="50876"/>
                </a:moveTo>
                <a:lnTo>
                  <a:pt x="34478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82538" y="354443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0" y="0"/>
                </a:moveTo>
                <a:lnTo>
                  <a:pt x="1130" y="76187"/>
                </a:lnTo>
                <a:lnTo>
                  <a:pt x="76758" y="369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09900" y="359511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8000" y="4547615"/>
            <a:ext cx="3596004" cy="899160"/>
          </a:xfrm>
          <a:custGeom>
            <a:avLst/>
            <a:gdLst/>
            <a:ahLst/>
            <a:cxnLst/>
            <a:rect l="l" t="t" r="r" b="b"/>
            <a:pathLst>
              <a:path w="3596004" h="899160">
                <a:moveTo>
                  <a:pt x="0" y="0"/>
                </a:moveTo>
                <a:lnTo>
                  <a:pt x="3595992" y="8989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22427" y="5406569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5">
                <a:moveTo>
                  <a:pt x="18491" y="0"/>
                </a:moveTo>
                <a:lnTo>
                  <a:pt x="0" y="73926"/>
                </a:lnTo>
                <a:lnTo>
                  <a:pt x="83172" y="55448"/>
                </a:lnTo>
                <a:lnTo>
                  <a:pt x="18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09900" y="450951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8000" y="3861815"/>
            <a:ext cx="3449320" cy="622935"/>
          </a:xfrm>
          <a:custGeom>
            <a:avLst/>
            <a:gdLst/>
            <a:ahLst/>
            <a:cxnLst/>
            <a:rect l="l" t="t" r="r" b="b"/>
            <a:pathLst>
              <a:path w="3449320" h="622935">
                <a:moveTo>
                  <a:pt x="0" y="0"/>
                </a:moveTo>
                <a:lnTo>
                  <a:pt x="3448812" y="6227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77542" y="4444763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5" h="75564">
                <a:moveTo>
                  <a:pt x="13538" y="0"/>
                </a:moveTo>
                <a:lnTo>
                  <a:pt x="0" y="74980"/>
                </a:lnTo>
                <a:lnTo>
                  <a:pt x="81749" y="51041"/>
                </a:lnTo>
                <a:lnTo>
                  <a:pt x="13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09900" y="382371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48000" y="3141052"/>
            <a:ext cx="3450590" cy="949960"/>
          </a:xfrm>
          <a:custGeom>
            <a:avLst/>
            <a:gdLst/>
            <a:ahLst/>
            <a:cxnLst/>
            <a:rect l="l" t="t" r="r" b="b"/>
            <a:pathLst>
              <a:path w="3450590" h="949960">
                <a:moveTo>
                  <a:pt x="0" y="949363"/>
                </a:moveTo>
                <a:lnTo>
                  <a:pt x="34500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75719" y="3107684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0" y="0"/>
                </a:moveTo>
                <a:lnTo>
                  <a:pt x="20218" y="73469"/>
                </a:lnTo>
                <a:lnTo>
                  <a:pt x="83578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09900" y="405231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48000" y="3819106"/>
            <a:ext cx="3448685" cy="500380"/>
          </a:xfrm>
          <a:custGeom>
            <a:avLst/>
            <a:gdLst/>
            <a:ahLst/>
            <a:cxnLst/>
            <a:rect l="l" t="t" r="r" b="b"/>
            <a:pathLst>
              <a:path w="3448685" h="500379">
                <a:moveTo>
                  <a:pt x="0" y="499910"/>
                </a:moveTo>
                <a:lnTo>
                  <a:pt x="34484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78418" y="3783228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0" y="0"/>
                </a:moveTo>
                <a:lnTo>
                  <a:pt x="10934" y="75412"/>
                </a:lnTo>
                <a:lnTo>
                  <a:pt x="80873" y="267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09900" y="428091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8000" y="4052938"/>
            <a:ext cx="3449954" cy="799465"/>
          </a:xfrm>
          <a:custGeom>
            <a:avLst/>
            <a:gdLst/>
            <a:ahLst/>
            <a:cxnLst/>
            <a:rect l="l" t="t" r="r" b="b"/>
            <a:pathLst>
              <a:path w="3449954" h="799464">
                <a:moveTo>
                  <a:pt x="0" y="799477"/>
                </a:moveTo>
                <a:lnTo>
                  <a:pt x="344943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76460" y="4018692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5">
                <a:moveTo>
                  <a:pt x="0" y="0"/>
                </a:moveTo>
                <a:lnTo>
                  <a:pt x="17208" y="74231"/>
                </a:lnTo>
                <a:lnTo>
                  <a:pt x="82829" y="199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09900" y="481431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48000" y="5081015"/>
            <a:ext cx="3595370" cy="674370"/>
          </a:xfrm>
          <a:custGeom>
            <a:avLst/>
            <a:gdLst/>
            <a:ahLst/>
            <a:cxnLst/>
            <a:rect l="l" t="t" r="r" b="b"/>
            <a:pathLst>
              <a:path w="3595370" h="674370">
                <a:moveTo>
                  <a:pt x="0" y="0"/>
                </a:moveTo>
                <a:lnTo>
                  <a:pt x="3595192" y="6741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23682" y="5715322"/>
            <a:ext cx="81915" cy="74930"/>
          </a:xfrm>
          <a:custGeom>
            <a:avLst/>
            <a:gdLst/>
            <a:ahLst/>
            <a:cxnLst/>
            <a:rect l="l" t="t" r="r" b="b"/>
            <a:pathLst>
              <a:path w="81915" h="74929">
                <a:moveTo>
                  <a:pt x="14046" y="0"/>
                </a:moveTo>
                <a:lnTo>
                  <a:pt x="0" y="74891"/>
                </a:lnTo>
                <a:lnTo>
                  <a:pt x="81914" y="51498"/>
                </a:lnTo>
                <a:lnTo>
                  <a:pt x="14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09900" y="504291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48000" y="3383711"/>
            <a:ext cx="3456304" cy="1925955"/>
          </a:xfrm>
          <a:custGeom>
            <a:avLst/>
            <a:gdLst/>
            <a:ahLst/>
            <a:cxnLst/>
            <a:rect l="l" t="t" r="r" b="b"/>
            <a:pathLst>
              <a:path w="3456304" h="1925954">
                <a:moveTo>
                  <a:pt x="0" y="1925904"/>
                </a:moveTo>
                <a:lnTo>
                  <a:pt x="34558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74188" y="3352793"/>
            <a:ext cx="85090" cy="70485"/>
          </a:xfrm>
          <a:custGeom>
            <a:avLst/>
            <a:gdLst/>
            <a:ahLst/>
            <a:cxnLst/>
            <a:rect l="l" t="t" r="r" b="b"/>
            <a:pathLst>
              <a:path w="85090" h="70485">
                <a:moveTo>
                  <a:pt x="85102" y="0"/>
                </a:moveTo>
                <a:lnTo>
                  <a:pt x="0" y="3822"/>
                </a:lnTo>
                <a:lnTo>
                  <a:pt x="37096" y="70383"/>
                </a:lnTo>
                <a:lnTo>
                  <a:pt x="85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09900" y="527151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48000" y="5462015"/>
            <a:ext cx="3595370" cy="674370"/>
          </a:xfrm>
          <a:custGeom>
            <a:avLst/>
            <a:gdLst/>
            <a:ahLst/>
            <a:cxnLst/>
            <a:rect l="l" t="t" r="r" b="b"/>
            <a:pathLst>
              <a:path w="3595370" h="674370">
                <a:moveTo>
                  <a:pt x="0" y="0"/>
                </a:moveTo>
                <a:lnTo>
                  <a:pt x="3595192" y="6741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23682" y="6096322"/>
            <a:ext cx="81915" cy="74930"/>
          </a:xfrm>
          <a:custGeom>
            <a:avLst/>
            <a:gdLst/>
            <a:ahLst/>
            <a:cxnLst/>
            <a:rect l="l" t="t" r="r" b="b"/>
            <a:pathLst>
              <a:path w="81915" h="74929">
                <a:moveTo>
                  <a:pt x="14046" y="0"/>
                </a:moveTo>
                <a:lnTo>
                  <a:pt x="0" y="74891"/>
                </a:lnTo>
                <a:lnTo>
                  <a:pt x="81914" y="51498"/>
                </a:lnTo>
                <a:lnTo>
                  <a:pt x="14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09900" y="542391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29400" y="5385815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524000" h="228600">
                <a:moveTo>
                  <a:pt x="0" y="0"/>
                </a:moveTo>
                <a:lnTo>
                  <a:pt x="1524000" y="0"/>
                </a:lnTo>
                <a:lnTo>
                  <a:pt x="152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29400" y="5690615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524000" h="228600">
                <a:moveTo>
                  <a:pt x="0" y="0"/>
                </a:moveTo>
                <a:lnTo>
                  <a:pt x="1524000" y="0"/>
                </a:lnTo>
                <a:lnTo>
                  <a:pt x="152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29400" y="5995415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524000" h="228600">
                <a:moveTo>
                  <a:pt x="0" y="0"/>
                </a:moveTo>
                <a:lnTo>
                  <a:pt x="1524000" y="0"/>
                </a:lnTo>
                <a:lnTo>
                  <a:pt x="152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14600" y="3115055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708140" y="6340412"/>
            <a:ext cx="139636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Disk</a:t>
            </a:r>
            <a:r>
              <a:rPr sz="18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90600" y="1066800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0"/>
                </a:moveTo>
                <a:lnTo>
                  <a:pt x="1295400" y="0"/>
                </a:lnTo>
                <a:lnTo>
                  <a:pt x="12954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16939" y="826452"/>
            <a:ext cx="127317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Virtual </a:t>
            </a:r>
            <a:r>
              <a:rPr sz="1600" spc="-5" dirty="0">
                <a:latin typeface="Arial"/>
                <a:cs typeface="Arial"/>
              </a:rPr>
              <a:t>page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#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32946" y="2631440"/>
            <a:ext cx="155638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8605">
              <a:lnSpc>
                <a:spcPct val="100000"/>
              </a:lnSpc>
              <a:tabLst>
                <a:tab pos="461009" algn="l"/>
              </a:tabLst>
            </a:pPr>
            <a:r>
              <a:rPr sz="1600" spc="-5" dirty="0">
                <a:latin typeface="Arial"/>
                <a:cs typeface="Arial"/>
              </a:rPr>
              <a:t>Physical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page  V	base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379027" y="31161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379027" y="33447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379027" y="35733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379027" y="38019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379027" y="40305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379027" y="42591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79027" y="44877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379027" y="47163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379027" y="49449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79027" y="51735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379027" y="54021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524000" y="3886200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09802" y="3848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05400" y="1232916"/>
            <a:ext cx="1295400" cy="1143000"/>
          </a:xfrm>
          <a:custGeom>
            <a:avLst/>
            <a:gdLst/>
            <a:ahLst/>
            <a:cxnLst/>
            <a:rect l="l" t="t" r="r" b="b"/>
            <a:pathLst>
              <a:path w="1295400" h="1143000">
                <a:moveTo>
                  <a:pt x="0" y="0"/>
                </a:moveTo>
                <a:lnTo>
                  <a:pt x="1295400" y="0"/>
                </a:lnTo>
                <a:lnTo>
                  <a:pt x="12954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05400" y="1461516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05400" y="1690116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05400" y="1918716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05400" y="2147316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81400" y="1232916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0"/>
                </a:moveTo>
                <a:lnTo>
                  <a:pt x="1524000" y="0"/>
                </a:lnTo>
                <a:lnTo>
                  <a:pt x="152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81400" y="146151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81400" y="169011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81400" y="191871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81400" y="214731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660140" y="12746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660140" y="15032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660140" y="17318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60140" y="19604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660140" y="2189036"/>
            <a:ext cx="13144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10000" y="1232916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114977" y="754976"/>
            <a:ext cx="128714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Physical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page  base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</a:t>
            </a:r>
            <a:endParaRPr sz="16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660054" y="993140"/>
            <a:ext cx="88519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600" spc="-5" dirty="0">
                <a:latin typeface="Arial"/>
                <a:cs typeface="Arial"/>
              </a:rPr>
              <a:t>V	</a:t>
            </a:r>
            <a:r>
              <a:rPr sz="1600" spc="-19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434840" y="2424048"/>
            <a:ext cx="133096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TLB</a:t>
            </a:r>
            <a:r>
              <a:rPr sz="1800" b="1" spc="-1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(cache)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227249" y="5730747"/>
            <a:ext cx="2129790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Page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(in </a:t>
            </a:r>
            <a:r>
              <a:rPr sz="1800" spc="-10" dirty="0">
                <a:solidFill>
                  <a:srgbClr val="0033CC"/>
                </a:solidFill>
                <a:latin typeface="Arial"/>
                <a:cs typeface="Arial"/>
              </a:rPr>
              <a:t>physical</a:t>
            </a: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Arial"/>
                <a:cs typeface="Arial"/>
              </a:rPr>
              <a:t>memory)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638800" y="1371600"/>
            <a:ext cx="894715" cy="1958975"/>
          </a:xfrm>
          <a:custGeom>
            <a:avLst/>
            <a:gdLst/>
            <a:ahLst/>
            <a:cxnLst/>
            <a:rect l="l" t="t" r="r" b="b"/>
            <a:pathLst>
              <a:path w="894715" h="1958975">
                <a:moveTo>
                  <a:pt x="0" y="0"/>
                </a:moveTo>
                <a:lnTo>
                  <a:pt x="894118" y="19584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92995" y="3302711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69316" y="0"/>
                </a:moveTo>
                <a:lnTo>
                  <a:pt x="0" y="31648"/>
                </a:lnTo>
                <a:lnTo>
                  <a:pt x="66294" y="85140"/>
                </a:lnTo>
                <a:lnTo>
                  <a:pt x="69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00700" y="13335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38800" y="1592580"/>
            <a:ext cx="880110" cy="1350645"/>
          </a:xfrm>
          <a:custGeom>
            <a:avLst/>
            <a:gdLst/>
            <a:ahLst/>
            <a:cxnLst/>
            <a:rect l="l" t="t" r="r" b="b"/>
            <a:pathLst>
              <a:path w="880109" h="1350645">
                <a:moveTo>
                  <a:pt x="0" y="0"/>
                </a:moveTo>
                <a:lnTo>
                  <a:pt x="879741" y="13504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79689" y="2911539"/>
            <a:ext cx="73660" cy="85090"/>
          </a:xfrm>
          <a:custGeom>
            <a:avLst/>
            <a:gdLst/>
            <a:ahLst/>
            <a:cxnLst/>
            <a:rect l="l" t="t" r="r" b="b"/>
            <a:pathLst>
              <a:path w="73659" h="85089">
                <a:moveTo>
                  <a:pt x="63842" y="0"/>
                </a:moveTo>
                <a:lnTo>
                  <a:pt x="0" y="41592"/>
                </a:lnTo>
                <a:lnTo>
                  <a:pt x="73507" y="84645"/>
                </a:lnTo>
                <a:lnTo>
                  <a:pt x="63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00700" y="15544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38800" y="1815083"/>
            <a:ext cx="894715" cy="1958975"/>
          </a:xfrm>
          <a:custGeom>
            <a:avLst/>
            <a:gdLst/>
            <a:ahLst/>
            <a:cxnLst/>
            <a:rect l="l" t="t" r="r" b="b"/>
            <a:pathLst>
              <a:path w="894715" h="1958975">
                <a:moveTo>
                  <a:pt x="0" y="0"/>
                </a:moveTo>
                <a:lnTo>
                  <a:pt x="894118" y="19584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92995" y="3746195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69316" y="0"/>
                </a:moveTo>
                <a:lnTo>
                  <a:pt x="0" y="31648"/>
                </a:lnTo>
                <a:lnTo>
                  <a:pt x="66294" y="85140"/>
                </a:lnTo>
                <a:lnTo>
                  <a:pt x="69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00700" y="17769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38800" y="2183892"/>
            <a:ext cx="897255" cy="2252980"/>
          </a:xfrm>
          <a:custGeom>
            <a:avLst/>
            <a:gdLst/>
            <a:ahLst/>
            <a:cxnLst/>
            <a:rect l="l" t="t" r="r" b="b"/>
            <a:pathLst>
              <a:path w="897254" h="2252979">
                <a:moveTo>
                  <a:pt x="0" y="0"/>
                </a:moveTo>
                <a:lnTo>
                  <a:pt x="897001" y="22529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495719" y="4410911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70789" y="0"/>
                </a:moveTo>
                <a:lnTo>
                  <a:pt x="0" y="28181"/>
                </a:lnTo>
                <a:lnTo>
                  <a:pt x="63576" y="84886"/>
                </a:lnTo>
                <a:lnTo>
                  <a:pt x="70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00700" y="214579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30096" y="1295400"/>
            <a:ext cx="0" cy="2590800"/>
          </a:xfrm>
          <a:custGeom>
            <a:avLst/>
            <a:gdLst/>
            <a:ahLst/>
            <a:cxnLst/>
            <a:rect l="l" t="t" r="r" b="b"/>
            <a:pathLst>
              <a:path h="2590800">
                <a:moveTo>
                  <a:pt x="0" y="0"/>
                </a:moveTo>
                <a:lnTo>
                  <a:pt x="0" y="25908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30096" y="262890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349496" y="1473200"/>
            <a:ext cx="0" cy="1155700"/>
          </a:xfrm>
          <a:custGeom>
            <a:avLst/>
            <a:gdLst/>
            <a:ahLst/>
            <a:cxnLst/>
            <a:rect l="l" t="t" r="r" b="b"/>
            <a:pathLst>
              <a:path h="1155700">
                <a:moveTo>
                  <a:pt x="0" y="1155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311399" y="14096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1895" y="2362200"/>
            <a:ext cx="370840" cy="2121535"/>
          </a:xfrm>
          <a:custGeom>
            <a:avLst/>
            <a:gdLst/>
            <a:ahLst/>
            <a:cxnLst/>
            <a:rect l="l" t="t" r="r" b="b"/>
            <a:pathLst>
              <a:path w="370840" h="2121535">
                <a:moveTo>
                  <a:pt x="0" y="0"/>
                </a:moveTo>
                <a:lnTo>
                  <a:pt x="370332" y="0"/>
                </a:lnTo>
                <a:lnTo>
                  <a:pt x="370332" y="2121408"/>
                </a:lnTo>
                <a:lnTo>
                  <a:pt x="0" y="21214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40728" y="2464925"/>
            <a:ext cx="281305" cy="1939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066800" y="3200400"/>
            <a:ext cx="1207135" cy="1905"/>
          </a:xfrm>
          <a:custGeom>
            <a:avLst/>
            <a:gdLst/>
            <a:ahLst/>
            <a:cxnLst/>
            <a:rect l="l" t="t" r="r" b="b"/>
            <a:pathLst>
              <a:path w="1207135" h="1905">
                <a:moveTo>
                  <a:pt x="0" y="0"/>
                </a:moveTo>
                <a:lnTo>
                  <a:pt x="1206627" y="15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97172" y="3157418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114" y="0"/>
                </a:moveTo>
                <a:lnTo>
                  <a:pt x="76250" y="44551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9F7109BF-315D-474C-88C5-676F282F52BA}"/>
              </a:ext>
            </a:extLst>
          </p:cNvPr>
          <p:cNvSpPr/>
          <p:nvPr/>
        </p:nvSpPr>
        <p:spPr>
          <a:xfrm>
            <a:off x="2222500" y="636902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慢表（在主存中）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B91668D-4DA3-460E-9FFE-251C39159545}"/>
              </a:ext>
            </a:extLst>
          </p:cNvPr>
          <p:cNvSpPr/>
          <p:nvPr/>
        </p:nvSpPr>
        <p:spPr>
          <a:xfrm>
            <a:off x="6505787" y="17665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快表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88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794"/>
            <a:ext cx="240601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Memory Hierarchy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eorgia"/>
                <a:cs typeface="Georgia"/>
              </a:rPr>
              <a:t>Design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6676" y="21335"/>
            <a:ext cx="4497323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0"/>
            <a:ext cx="44958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1750" y="338429"/>
            <a:ext cx="61931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" dirty="0"/>
              <a:t>Translation Lookaside Buffers</a:t>
            </a:r>
            <a:r>
              <a:rPr sz="2500" spc="10" dirty="0"/>
              <a:t> </a:t>
            </a:r>
            <a:r>
              <a:rPr sz="2500" spc="-5" dirty="0"/>
              <a:t>(TLBs)</a:t>
            </a:r>
            <a:endParaRPr sz="2500"/>
          </a:p>
        </p:txBody>
      </p:sp>
      <p:sp>
        <p:nvSpPr>
          <p:cNvPr id="6" name="object 6"/>
          <p:cNvSpPr txBox="1"/>
          <p:nvPr/>
        </p:nvSpPr>
        <p:spPr>
          <a:xfrm>
            <a:off x="654296" y="1017304"/>
            <a:ext cx="762317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Just like any other cache, the </a:t>
            </a:r>
            <a:r>
              <a:rPr sz="2400" dirty="0">
                <a:latin typeface="Georgia"/>
                <a:cs typeface="Georgia"/>
              </a:rPr>
              <a:t>TLB can </a:t>
            </a:r>
            <a:r>
              <a:rPr sz="2400" spc="-5" dirty="0">
                <a:latin typeface="Georgia"/>
                <a:cs typeface="Georgia"/>
              </a:rPr>
              <a:t>be organized </a:t>
            </a:r>
            <a:r>
              <a:rPr sz="2400" i="1" u="heavy" dirty="0">
                <a:latin typeface="Georgia"/>
                <a:cs typeface="Georgia"/>
              </a:rPr>
              <a:t>as  </a:t>
            </a:r>
            <a:r>
              <a:rPr sz="2400" i="1" u="heavy" spc="-5" dirty="0">
                <a:solidFill>
                  <a:srgbClr val="6A8F00"/>
                </a:solidFill>
                <a:latin typeface="Georgia"/>
                <a:cs typeface="Georgia"/>
              </a:rPr>
              <a:t>fully associative</a:t>
            </a:r>
            <a:r>
              <a:rPr sz="2400" spc="-5" dirty="0">
                <a:latin typeface="Georgia"/>
                <a:cs typeface="Georgia"/>
              </a:rPr>
              <a:t>, </a:t>
            </a:r>
            <a:r>
              <a:rPr sz="2400" i="1" u="heavy" spc="-5" dirty="0">
                <a:solidFill>
                  <a:srgbClr val="7F6000"/>
                </a:solidFill>
                <a:latin typeface="Georgia"/>
                <a:cs typeface="Georgia"/>
              </a:rPr>
              <a:t>set associative</a:t>
            </a:r>
            <a:r>
              <a:rPr sz="2400" spc="-5" dirty="0">
                <a:latin typeface="Georgia"/>
                <a:cs typeface="Georgia"/>
              </a:rPr>
              <a:t>, </a:t>
            </a:r>
            <a:r>
              <a:rPr sz="2400" dirty="0">
                <a:latin typeface="Georgia"/>
                <a:cs typeface="Georgia"/>
              </a:rPr>
              <a:t>or </a:t>
            </a:r>
            <a:r>
              <a:rPr sz="2400" i="1" u="heavy" spc="-5" dirty="0">
                <a:solidFill>
                  <a:srgbClr val="C00000"/>
                </a:solidFill>
                <a:latin typeface="Georgia"/>
                <a:cs typeface="Georgia"/>
              </a:rPr>
              <a:t>direct</a:t>
            </a:r>
            <a:r>
              <a:rPr sz="2400" i="1" u="heavy" spc="9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i="1" u="heavy" spc="-5" dirty="0">
                <a:solidFill>
                  <a:srgbClr val="C00000"/>
                </a:solidFill>
                <a:latin typeface="Georgia"/>
                <a:cs typeface="Georgia"/>
              </a:rPr>
              <a:t>mapped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96696" y="2101595"/>
          <a:ext cx="6857998" cy="1473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704"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Virtual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Page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Physical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Page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Dirty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Ref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Access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00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84200" y="3891279"/>
            <a:ext cx="7751445" cy="1924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indent="-287655">
              <a:lnSpc>
                <a:spcPct val="100000"/>
              </a:lnSpc>
              <a:buClr>
                <a:srgbClr val="FC0128"/>
              </a:buClr>
              <a:buSzPct val="75000"/>
              <a:buFont typeface="Wingdings"/>
              <a:buChar char=""/>
              <a:tabLst>
                <a:tab pos="300990" algn="l"/>
              </a:tabLst>
            </a:pPr>
            <a:r>
              <a:rPr sz="2400" b="1" spc="-5" dirty="0">
                <a:solidFill>
                  <a:srgbClr val="2D2D8A"/>
                </a:solidFill>
                <a:latin typeface="Arial"/>
                <a:cs typeface="Arial"/>
              </a:rPr>
              <a:t>What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is used as the tag for</a:t>
            </a:r>
            <a:r>
              <a:rPr sz="2400" spc="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70C0"/>
                </a:solidFill>
                <a:latin typeface="Arial"/>
                <a:cs typeface="Arial"/>
              </a:rPr>
              <a:t>identification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00355" marR="38735" indent="-287655">
              <a:lnSpc>
                <a:spcPct val="100000"/>
              </a:lnSpc>
              <a:spcBef>
                <a:spcPts val="865"/>
              </a:spcBef>
              <a:buClr>
                <a:srgbClr val="FC0128"/>
              </a:buClr>
              <a:buSzPct val="75000"/>
              <a:buFont typeface="Wingdings"/>
              <a:buChar char=""/>
              <a:tabLst>
                <a:tab pos="30099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TLB access time is typically smaller than cache access  time </a:t>
            </a:r>
            <a:r>
              <a:rPr sz="2400" spc="-5" dirty="0">
                <a:latin typeface="Arial"/>
                <a:cs typeface="Arial"/>
              </a:rPr>
              <a:t>(because TLBs are much smaller than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caches)</a:t>
            </a:r>
            <a:endParaRPr sz="2400">
              <a:latin typeface="Arial"/>
              <a:cs typeface="Arial"/>
            </a:endParaRPr>
          </a:p>
          <a:p>
            <a:pPr marL="754380" marR="5080" lvl="1" indent="-246379">
              <a:lnSpc>
                <a:spcPct val="100000"/>
              </a:lnSpc>
              <a:spcBef>
                <a:spcPts val="725"/>
              </a:spcBef>
              <a:buClr>
                <a:srgbClr val="FC0128"/>
              </a:buClr>
              <a:buSzPct val="75000"/>
              <a:buFont typeface="Wingdings"/>
              <a:buChar char=""/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TLBs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typically </a:t>
            </a:r>
            <a:r>
              <a:rPr sz="2000" dirty="0">
                <a:latin typeface="Arial"/>
                <a:cs typeface="Arial"/>
              </a:rPr>
              <a:t>not more </a:t>
            </a:r>
            <a:r>
              <a:rPr sz="2000" spc="-5" dirty="0">
                <a:latin typeface="Arial"/>
                <a:cs typeface="Arial"/>
              </a:rPr>
              <a:t>than </a:t>
            </a:r>
            <a:r>
              <a:rPr sz="2000" u="heavy" dirty="0">
                <a:solidFill>
                  <a:srgbClr val="008E40"/>
                </a:solidFill>
                <a:latin typeface="Arial"/>
                <a:cs typeface="Arial"/>
              </a:rPr>
              <a:t>512 </a:t>
            </a:r>
            <a:r>
              <a:rPr sz="2000" spc="-5" dirty="0">
                <a:latin typeface="Arial"/>
                <a:cs typeface="Arial"/>
              </a:rPr>
              <a:t>entries even </a:t>
            </a:r>
            <a:r>
              <a:rPr sz="2000" dirty="0">
                <a:latin typeface="Arial"/>
                <a:cs typeface="Arial"/>
              </a:rPr>
              <a:t>on high end  machines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211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0648"/>
            <a:ext cx="7345363" cy="538163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TLBs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3200" dirty="0"/>
              <a:t>—</a:t>
            </a:r>
            <a:r>
              <a:rPr lang="en-US" altLang="zh-CN" sz="2800" dirty="0">
                <a:solidFill>
                  <a:schemeClr val="tx1"/>
                </a:solidFill>
              </a:rPr>
              <a:t> Making Address Translation Fast</a:t>
            </a:r>
          </a:p>
        </p:txBody>
      </p:sp>
      <p:sp>
        <p:nvSpPr>
          <p:cNvPr id="1196035" name="Rectangle 3"/>
          <p:cNvSpPr>
            <a:spLocks noChangeArrowheads="1"/>
          </p:cNvSpPr>
          <p:nvPr/>
        </p:nvSpPr>
        <p:spPr bwMode="auto">
          <a:xfrm>
            <a:off x="658813" y="1546225"/>
            <a:ext cx="8234362" cy="58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zh-CN" altLang="en-US" sz="2200">
                <a:latin typeface="Times New Roman" pitchFamily="18" charset="0"/>
                <a:ea typeface="华文新魏" pitchFamily="2" charset="-122"/>
              </a:rPr>
              <a:t>把经常要查的页表项放到</a:t>
            </a:r>
            <a:r>
              <a:rPr lang="en-US" altLang="zh-CN" sz="2200">
                <a:latin typeface="Times New Roman" pitchFamily="18" charset="0"/>
                <a:ea typeface="华文新魏" pitchFamily="2" charset="-122"/>
              </a:rPr>
              <a:t>Cache</a:t>
            </a:r>
            <a:r>
              <a:rPr lang="zh-CN" altLang="en-US" sz="2200">
                <a:latin typeface="Times New Roman" pitchFamily="18" charset="0"/>
                <a:ea typeface="华文新魏" pitchFamily="2" charset="-122"/>
              </a:rPr>
              <a:t>中，这种在</a:t>
            </a:r>
            <a:r>
              <a:rPr lang="en-US" altLang="zh-CN" sz="2200">
                <a:latin typeface="Times New Roman" pitchFamily="18" charset="0"/>
                <a:ea typeface="华文新魏" pitchFamily="2" charset="-122"/>
              </a:rPr>
              <a:t>Cache</a:t>
            </a:r>
            <a:r>
              <a:rPr lang="zh-CN" altLang="en-US" sz="2200">
                <a:latin typeface="Times New Roman" pitchFamily="18" charset="0"/>
                <a:ea typeface="华文新魏" pitchFamily="2" charset="-122"/>
              </a:rPr>
              <a:t>中的页表项组成的页表称为               </a:t>
            </a:r>
            <a:r>
              <a:rPr lang="en-US" altLang="zh-CN" sz="2200"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Translation Lookaside Buffer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 or 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TLB(</a:t>
            </a:r>
            <a:r>
              <a:rPr lang="zh-CN" altLang="en-US" i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快表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)</a:t>
            </a:r>
          </a:p>
        </p:txBody>
      </p:sp>
      <p:sp>
        <p:nvSpPr>
          <p:cNvPr id="1196036" name="Rectangle 4"/>
          <p:cNvSpPr>
            <a:spLocks noChangeArrowheads="1"/>
          </p:cNvSpPr>
          <p:nvPr/>
        </p:nvSpPr>
        <p:spPr bwMode="auto">
          <a:xfrm>
            <a:off x="6307138" y="2968625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lang="zh-CN" altLang="en-US" sz="160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196037" name="Rectangle 5"/>
          <p:cNvSpPr>
            <a:spLocks noChangeArrowheads="1"/>
          </p:cNvSpPr>
          <p:nvPr/>
        </p:nvSpPr>
        <p:spPr bwMode="auto">
          <a:xfrm>
            <a:off x="4127500" y="2930525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lang="zh-CN" altLang="en-US" sz="160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196038" name="Rectangle 6"/>
          <p:cNvSpPr>
            <a:spLocks noChangeArrowheads="1"/>
          </p:cNvSpPr>
          <p:nvPr/>
        </p:nvSpPr>
        <p:spPr bwMode="auto">
          <a:xfrm>
            <a:off x="4360863" y="4475163"/>
            <a:ext cx="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lang="zh-CN" altLang="en-US" sz="1600"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68538" y="2160588"/>
            <a:ext cx="6711950" cy="909637"/>
            <a:chOff x="720" y="1314"/>
            <a:chExt cx="4336" cy="681"/>
          </a:xfrm>
        </p:grpSpPr>
        <p:sp>
          <p:nvSpPr>
            <p:cNvPr id="1196040" name="Rectangle 8"/>
            <p:cNvSpPr>
              <a:spLocks noChangeArrowheads="1"/>
            </p:cNvSpPr>
            <p:nvPr/>
          </p:nvSpPr>
          <p:spPr bwMode="auto">
            <a:xfrm>
              <a:off x="720" y="1316"/>
              <a:ext cx="4320" cy="6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1" name="Rectangle 9"/>
            <p:cNvSpPr>
              <a:spLocks noChangeArrowheads="1"/>
            </p:cNvSpPr>
            <p:nvPr/>
          </p:nvSpPr>
          <p:spPr bwMode="auto">
            <a:xfrm>
              <a:off x="720" y="1364"/>
              <a:ext cx="4202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zh-CN" altLang="en-US" sz="1600" dirty="0">
                  <a:latin typeface="Times New Roman" pitchFamily="18" charset="0"/>
                  <a:ea typeface="华文新魏" pitchFamily="2" charset="-122"/>
                </a:rPr>
                <a:t>  </a:t>
              </a:r>
              <a:r>
                <a:rPr lang="en-US" altLang="zh-CN" sz="1600" dirty="0">
                  <a:latin typeface="Times New Roman" pitchFamily="18" charset="0"/>
                  <a:ea typeface="华文新魏" pitchFamily="2" charset="-122"/>
                </a:rPr>
                <a:t>Virtual Address         Physical Address               Dirty    Ref    Valid     Access</a:t>
              </a:r>
            </a:p>
          </p:txBody>
        </p:sp>
        <p:sp>
          <p:nvSpPr>
            <p:cNvPr id="1196042" name="Line 10"/>
            <p:cNvSpPr>
              <a:spLocks noChangeShapeType="1"/>
            </p:cNvSpPr>
            <p:nvPr/>
          </p:nvSpPr>
          <p:spPr bwMode="auto">
            <a:xfrm flipH="1">
              <a:off x="1920" y="1316"/>
              <a:ext cx="0" cy="6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3" name="Line 11"/>
            <p:cNvSpPr>
              <a:spLocks noChangeShapeType="1"/>
            </p:cNvSpPr>
            <p:nvPr/>
          </p:nvSpPr>
          <p:spPr bwMode="auto">
            <a:xfrm>
              <a:off x="3216" y="1314"/>
              <a:ext cx="0" cy="6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4" name="Line 12"/>
            <p:cNvSpPr>
              <a:spLocks noChangeShapeType="1"/>
            </p:cNvSpPr>
            <p:nvPr/>
          </p:nvSpPr>
          <p:spPr bwMode="auto">
            <a:xfrm>
              <a:off x="3648" y="1316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5" name="Line 13"/>
            <p:cNvSpPr>
              <a:spLocks noChangeShapeType="1"/>
            </p:cNvSpPr>
            <p:nvPr/>
          </p:nvSpPr>
          <p:spPr bwMode="auto">
            <a:xfrm flipH="1">
              <a:off x="3984" y="1316"/>
              <a:ext cx="0" cy="6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6" name="Line 14"/>
            <p:cNvSpPr>
              <a:spLocks noChangeShapeType="1"/>
            </p:cNvSpPr>
            <p:nvPr/>
          </p:nvSpPr>
          <p:spPr bwMode="auto">
            <a:xfrm>
              <a:off x="4464" y="1316"/>
              <a:ext cx="0" cy="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7" name="Line 15"/>
            <p:cNvSpPr>
              <a:spLocks noChangeShapeType="1"/>
            </p:cNvSpPr>
            <p:nvPr/>
          </p:nvSpPr>
          <p:spPr bwMode="auto">
            <a:xfrm>
              <a:off x="728" y="1652"/>
              <a:ext cx="4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8" name="Text Box 16"/>
            <p:cNvSpPr txBox="1">
              <a:spLocks noChangeArrowheads="1"/>
            </p:cNvSpPr>
            <p:nvPr/>
          </p:nvSpPr>
          <p:spPr bwMode="auto">
            <a:xfrm>
              <a:off x="811" y="1459"/>
              <a:ext cx="764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latin typeface="Times New Roman" pitchFamily="18" charset="0"/>
                  <a:ea typeface="华文新魏" pitchFamily="2" charset="-122"/>
                </a:rPr>
                <a:t>(tag+index)</a:t>
              </a:r>
            </a:p>
          </p:txBody>
        </p:sp>
      </p:grpSp>
      <p:sp>
        <p:nvSpPr>
          <p:cNvPr id="1196049" name="Freeform 17"/>
          <p:cNvSpPr>
            <a:spLocks/>
          </p:cNvSpPr>
          <p:nvPr/>
        </p:nvSpPr>
        <p:spPr bwMode="auto">
          <a:xfrm>
            <a:off x="2060575" y="3644900"/>
            <a:ext cx="706438" cy="2073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05"/>
              </a:cxn>
              <a:cxn ang="0">
                <a:pos x="283" y="1605"/>
              </a:cxn>
            </a:cxnLst>
            <a:rect l="0" t="0" r="r" b="b"/>
            <a:pathLst>
              <a:path w="283" h="1605">
                <a:moveTo>
                  <a:pt x="0" y="0"/>
                </a:moveTo>
                <a:lnTo>
                  <a:pt x="0" y="1605"/>
                </a:lnTo>
                <a:lnTo>
                  <a:pt x="283" y="160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945063" y="3613150"/>
            <a:ext cx="2051050" cy="1416050"/>
            <a:chOff x="2698" y="2276"/>
            <a:chExt cx="1292" cy="892"/>
          </a:xfrm>
        </p:grpSpPr>
        <p:sp>
          <p:nvSpPr>
            <p:cNvPr id="1196051" name="Freeform 19"/>
            <p:cNvSpPr>
              <a:spLocks/>
            </p:cNvSpPr>
            <p:nvPr/>
          </p:nvSpPr>
          <p:spPr bwMode="auto">
            <a:xfrm>
              <a:off x="3932" y="3108"/>
              <a:ext cx="58" cy="2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8"/>
                </a:cxn>
                <a:cxn ang="0">
                  <a:pos x="41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9" y="0"/>
                </a:cxn>
              </a:cxnLst>
              <a:rect l="0" t="0" r="r" b="b"/>
              <a:pathLst>
                <a:path w="41" h="32">
                  <a:moveTo>
                    <a:pt x="19" y="0"/>
                  </a:moveTo>
                  <a:lnTo>
                    <a:pt x="0" y="28"/>
                  </a:lnTo>
                  <a:lnTo>
                    <a:pt x="41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52" name="Freeform 20"/>
            <p:cNvSpPr>
              <a:spLocks/>
            </p:cNvSpPr>
            <p:nvPr/>
          </p:nvSpPr>
          <p:spPr bwMode="auto">
            <a:xfrm>
              <a:off x="3932" y="3108"/>
              <a:ext cx="58" cy="2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8"/>
                </a:cxn>
                <a:cxn ang="0">
                  <a:pos x="41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1" h="32">
                  <a:moveTo>
                    <a:pt x="19" y="0"/>
                  </a:moveTo>
                  <a:lnTo>
                    <a:pt x="0" y="28"/>
                  </a:lnTo>
                  <a:lnTo>
                    <a:pt x="41" y="32"/>
                  </a:lnTo>
                  <a:lnTo>
                    <a:pt x="22" y="0"/>
                  </a:lnTo>
                  <a:lnTo>
                    <a:pt x="22" y="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53" name="Freeform 21"/>
            <p:cNvSpPr>
              <a:spLocks/>
            </p:cNvSpPr>
            <p:nvPr/>
          </p:nvSpPr>
          <p:spPr bwMode="auto">
            <a:xfrm>
              <a:off x="3932" y="2852"/>
              <a:ext cx="58" cy="2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32"/>
                </a:cxn>
                <a:cxn ang="0">
                  <a:pos x="41" y="3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5" y="0"/>
                </a:cxn>
              </a:cxnLst>
              <a:rect l="0" t="0" r="r" b="b"/>
              <a:pathLst>
                <a:path w="41" h="32">
                  <a:moveTo>
                    <a:pt x="15" y="0"/>
                  </a:moveTo>
                  <a:lnTo>
                    <a:pt x="0" y="32"/>
                  </a:lnTo>
                  <a:lnTo>
                    <a:pt x="41" y="3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54" name="Freeform 22"/>
            <p:cNvSpPr>
              <a:spLocks/>
            </p:cNvSpPr>
            <p:nvPr/>
          </p:nvSpPr>
          <p:spPr bwMode="auto">
            <a:xfrm>
              <a:off x="3932" y="2852"/>
              <a:ext cx="58" cy="2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32"/>
                </a:cxn>
                <a:cxn ang="0">
                  <a:pos x="41" y="30"/>
                </a:cxn>
                <a:cxn ang="0">
                  <a:pos x="15" y="2"/>
                </a:cxn>
                <a:cxn ang="0">
                  <a:pos x="15" y="2"/>
                </a:cxn>
              </a:cxnLst>
              <a:rect l="0" t="0" r="r" b="b"/>
              <a:pathLst>
                <a:path w="41" h="32">
                  <a:moveTo>
                    <a:pt x="15" y="0"/>
                  </a:moveTo>
                  <a:lnTo>
                    <a:pt x="0" y="32"/>
                  </a:lnTo>
                  <a:lnTo>
                    <a:pt x="41" y="30"/>
                  </a:lnTo>
                  <a:lnTo>
                    <a:pt x="15" y="2"/>
                  </a:lnTo>
                  <a:lnTo>
                    <a:pt x="15" y="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55" name="Freeform 23"/>
            <p:cNvSpPr>
              <a:spLocks/>
            </p:cNvSpPr>
            <p:nvPr/>
          </p:nvSpPr>
          <p:spPr bwMode="auto">
            <a:xfrm>
              <a:off x="3932" y="2678"/>
              <a:ext cx="58" cy="2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30"/>
                </a:cxn>
                <a:cxn ang="0">
                  <a:pos x="41" y="3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7" y="0"/>
                </a:cxn>
              </a:cxnLst>
              <a:rect l="0" t="0" r="r" b="b"/>
              <a:pathLst>
                <a:path w="41" h="32">
                  <a:moveTo>
                    <a:pt x="17" y="0"/>
                  </a:moveTo>
                  <a:lnTo>
                    <a:pt x="0" y="30"/>
                  </a:lnTo>
                  <a:lnTo>
                    <a:pt x="41" y="3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56" name="Freeform 24"/>
            <p:cNvSpPr>
              <a:spLocks/>
            </p:cNvSpPr>
            <p:nvPr/>
          </p:nvSpPr>
          <p:spPr bwMode="auto">
            <a:xfrm>
              <a:off x="3932" y="2678"/>
              <a:ext cx="58" cy="2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30"/>
                </a:cxn>
                <a:cxn ang="0">
                  <a:pos x="41" y="32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1" h="32">
                  <a:moveTo>
                    <a:pt x="17" y="0"/>
                  </a:moveTo>
                  <a:lnTo>
                    <a:pt x="0" y="30"/>
                  </a:lnTo>
                  <a:lnTo>
                    <a:pt x="41" y="32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57" name="Freeform 25"/>
            <p:cNvSpPr>
              <a:spLocks/>
            </p:cNvSpPr>
            <p:nvPr/>
          </p:nvSpPr>
          <p:spPr bwMode="auto">
            <a:xfrm>
              <a:off x="3937" y="2434"/>
              <a:ext cx="53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"/>
                </a:cxn>
                <a:cxn ang="0">
                  <a:pos x="37" y="1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lnTo>
                    <a:pt x="0" y="34"/>
                  </a:lnTo>
                  <a:lnTo>
                    <a:pt x="37" y="18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58" name="Freeform 26"/>
            <p:cNvSpPr>
              <a:spLocks/>
            </p:cNvSpPr>
            <p:nvPr/>
          </p:nvSpPr>
          <p:spPr bwMode="auto">
            <a:xfrm>
              <a:off x="3937" y="2434"/>
              <a:ext cx="53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"/>
                </a:cxn>
                <a:cxn ang="0">
                  <a:pos x="37" y="1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lnTo>
                    <a:pt x="0" y="34"/>
                  </a:lnTo>
                  <a:lnTo>
                    <a:pt x="37" y="18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59" name="Freeform 27"/>
            <p:cNvSpPr>
              <a:spLocks/>
            </p:cNvSpPr>
            <p:nvPr/>
          </p:nvSpPr>
          <p:spPr bwMode="auto">
            <a:xfrm>
              <a:off x="2701" y="2446"/>
              <a:ext cx="1252" cy="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85" y="8"/>
                </a:cxn>
                <a:cxn ang="0">
                  <a:pos x="885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8"/>
                </a:cxn>
              </a:cxnLst>
              <a:rect l="0" t="0" r="r" b="b"/>
              <a:pathLst>
                <a:path w="885" h="8">
                  <a:moveTo>
                    <a:pt x="0" y="8"/>
                  </a:moveTo>
                  <a:lnTo>
                    <a:pt x="885" y="8"/>
                  </a:lnTo>
                  <a:lnTo>
                    <a:pt x="885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60" name="Freeform 28"/>
            <p:cNvSpPr>
              <a:spLocks/>
            </p:cNvSpPr>
            <p:nvPr/>
          </p:nvSpPr>
          <p:spPr bwMode="auto">
            <a:xfrm>
              <a:off x="2701" y="2446"/>
              <a:ext cx="1252" cy="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85" y="8"/>
                </a:cxn>
                <a:cxn ang="0">
                  <a:pos x="885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885" h="8">
                  <a:moveTo>
                    <a:pt x="0" y="8"/>
                  </a:moveTo>
                  <a:lnTo>
                    <a:pt x="885" y="8"/>
                  </a:lnTo>
                  <a:lnTo>
                    <a:pt x="885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" y="8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61" name="Freeform 29"/>
            <p:cNvSpPr>
              <a:spLocks/>
            </p:cNvSpPr>
            <p:nvPr/>
          </p:nvSpPr>
          <p:spPr bwMode="auto">
            <a:xfrm>
              <a:off x="2710" y="2276"/>
              <a:ext cx="1249" cy="42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78" y="491"/>
                </a:cxn>
                <a:cxn ang="0">
                  <a:pos x="882" y="483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8"/>
                </a:cxn>
              </a:cxnLst>
              <a:rect l="0" t="0" r="r" b="b"/>
              <a:pathLst>
                <a:path w="882" h="491">
                  <a:moveTo>
                    <a:pt x="0" y="8"/>
                  </a:moveTo>
                  <a:lnTo>
                    <a:pt x="878" y="491"/>
                  </a:lnTo>
                  <a:lnTo>
                    <a:pt x="882" y="483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62" name="Freeform 30"/>
            <p:cNvSpPr>
              <a:spLocks/>
            </p:cNvSpPr>
            <p:nvPr/>
          </p:nvSpPr>
          <p:spPr bwMode="auto">
            <a:xfrm>
              <a:off x="2710" y="2276"/>
              <a:ext cx="1249" cy="42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78" y="491"/>
                </a:cxn>
                <a:cxn ang="0">
                  <a:pos x="882" y="483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882" h="491">
                  <a:moveTo>
                    <a:pt x="0" y="8"/>
                  </a:moveTo>
                  <a:lnTo>
                    <a:pt x="878" y="491"/>
                  </a:lnTo>
                  <a:lnTo>
                    <a:pt x="882" y="483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8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63" name="Freeform 31"/>
            <p:cNvSpPr>
              <a:spLocks/>
            </p:cNvSpPr>
            <p:nvPr/>
          </p:nvSpPr>
          <p:spPr bwMode="auto">
            <a:xfrm>
              <a:off x="2701" y="2534"/>
              <a:ext cx="1258" cy="3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87" y="395"/>
                </a:cxn>
                <a:cxn ang="0">
                  <a:pos x="889" y="387"/>
                </a:cxn>
                <a:cxn ang="0">
                  <a:pos x="5" y="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6"/>
                </a:cxn>
              </a:cxnLst>
              <a:rect l="0" t="0" r="r" b="b"/>
              <a:pathLst>
                <a:path w="889" h="395">
                  <a:moveTo>
                    <a:pt x="0" y="6"/>
                  </a:moveTo>
                  <a:lnTo>
                    <a:pt x="887" y="395"/>
                  </a:lnTo>
                  <a:lnTo>
                    <a:pt x="889" y="387"/>
                  </a:lnTo>
                  <a:lnTo>
                    <a:pt x="5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64" name="Freeform 32"/>
            <p:cNvSpPr>
              <a:spLocks/>
            </p:cNvSpPr>
            <p:nvPr/>
          </p:nvSpPr>
          <p:spPr bwMode="auto">
            <a:xfrm>
              <a:off x="2701" y="2534"/>
              <a:ext cx="1258" cy="3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87" y="395"/>
                </a:cxn>
                <a:cxn ang="0">
                  <a:pos x="889" y="387"/>
                </a:cxn>
                <a:cxn ang="0">
                  <a:pos x="5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89" h="395">
                  <a:moveTo>
                    <a:pt x="0" y="6"/>
                  </a:moveTo>
                  <a:lnTo>
                    <a:pt x="887" y="395"/>
                  </a:lnTo>
                  <a:lnTo>
                    <a:pt x="889" y="387"/>
                  </a:lnTo>
                  <a:lnTo>
                    <a:pt x="5" y="0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65" name="Freeform 33"/>
            <p:cNvSpPr>
              <a:spLocks/>
            </p:cNvSpPr>
            <p:nvPr/>
          </p:nvSpPr>
          <p:spPr bwMode="auto">
            <a:xfrm>
              <a:off x="2701" y="2706"/>
              <a:ext cx="1262" cy="42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85" y="488"/>
                </a:cxn>
                <a:cxn ang="0">
                  <a:pos x="892" y="482"/>
                </a:cxn>
                <a:cxn ang="0">
                  <a:pos x="7" y="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6"/>
                </a:cxn>
              </a:cxnLst>
              <a:rect l="0" t="0" r="r" b="b"/>
              <a:pathLst>
                <a:path w="892" h="488">
                  <a:moveTo>
                    <a:pt x="0" y="6"/>
                  </a:moveTo>
                  <a:lnTo>
                    <a:pt x="885" y="488"/>
                  </a:lnTo>
                  <a:lnTo>
                    <a:pt x="892" y="482"/>
                  </a:lnTo>
                  <a:lnTo>
                    <a:pt x="7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66" name="Freeform 34"/>
            <p:cNvSpPr>
              <a:spLocks/>
            </p:cNvSpPr>
            <p:nvPr/>
          </p:nvSpPr>
          <p:spPr bwMode="auto">
            <a:xfrm>
              <a:off x="2701" y="2706"/>
              <a:ext cx="1262" cy="42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85" y="488"/>
                </a:cxn>
                <a:cxn ang="0">
                  <a:pos x="892" y="482"/>
                </a:cxn>
                <a:cxn ang="0">
                  <a:pos x="7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92" h="488">
                  <a:moveTo>
                    <a:pt x="0" y="6"/>
                  </a:moveTo>
                  <a:lnTo>
                    <a:pt x="885" y="488"/>
                  </a:lnTo>
                  <a:lnTo>
                    <a:pt x="892" y="482"/>
                  </a:lnTo>
                  <a:lnTo>
                    <a:pt x="7" y="0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67" name="Freeform 35"/>
            <p:cNvSpPr>
              <a:spLocks/>
            </p:cNvSpPr>
            <p:nvPr/>
          </p:nvSpPr>
          <p:spPr bwMode="auto">
            <a:xfrm>
              <a:off x="3937" y="2457"/>
              <a:ext cx="53" cy="33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1" y="38"/>
                </a:cxn>
                <a:cxn ang="0">
                  <a:pos x="37" y="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7" h="38">
                  <a:moveTo>
                    <a:pt x="0" y="18"/>
                  </a:moveTo>
                  <a:lnTo>
                    <a:pt x="31" y="38"/>
                  </a:lnTo>
                  <a:lnTo>
                    <a:pt x="37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68" name="Freeform 36"/>
            <p:cNvSpPr>
              <a:spLocks/>
            </p:cNvSpPr>
            <p:nvPr/>
          </p:nvSpPr>
          <p:spPr bwMode="auto">
            <a:xfrm>
              <a:off x="3940" y="2545"/>
              <a:ext cx="50" cy="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1" y="37"/>
                </a:cxn>
                <a:cxn ang="0">
                  <a:pos x="35" y="0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19"/>
                </a:cxn>
              </a:cxnLst>
              <a:rect l="0" t="0" r="r" b="b"/>
              <a:pathLst>
                <a:path w="35" h="37">
                  <a:moveTo>
                    <a:pt x="0" y="19"/>
                  </a:moveTo>
                  <a:lnTo>
                    <a:pt x="31" y="37"/>
                  </a:lnTo>
                  <a:lnTo>
                    <a:pt x="35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69" name="Freeform 37"/>
            <p:cNvSpPr>
              <a:spLocks/>
            </p:cNvSpPr>
            <p:nvPr/>
          </p:nvSpPr>
          <p:spPr bwMode="auto">
            <a:xfrm>
              <a:off x="3932" y="2625"/>
              <a:ext cx="58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32"/>
                </a:cxn>
                <a:cxn ang="0">
                  <a:pos x="4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41" h="32">
                  <a:moveTo>
                    <a:pt x="0" y="0"/>
                  </a:moveTo>
                  <a:lnTo>
                    <a:pt x="17" y="32"/>
                  </a:lnTo>
                  <a:lnTo>
                    <a:pt x="4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70" name="Freeform 38"/>
            <p:cNvSpPr>
              <a:spLocks/>
            </p:cNvSpPr>
            <p:nvPr/>
          </p:nvSpPr>
          <p:spPr bwMode="auto">
            <a:xfrm>
              <a:off x="3932" y="2713"/>
              <a:ext cx="58" cy="2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2" y="34"/>
                </a:cxn>
                <a:cxn ang="0">
                  <a:pos x="41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4"/>
                </a:cxn>
              </a:cxnLst>
              <a:rect l="0" t="0" r="r" b="b"/>
              <a:pathLst>
                <a:path w="41" h="34">
                  <a:moveTo>
                    <a:pt x="0" y="4"/>
                  </a:moveTo>
                  <a:lnTo>
                    <a:pt x="22" y="34"/>
                  </a:lnTo>
                  <a:lnTo>
                    <a:pt x="4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71" name="Freeform 39"/>
            <p:cNvSpPr>
              <a:spLocks/>
            </p:cNvSpPr>
            <p:nvPr/>
          </p:nvSpPr>
          <p:spPr bwMode="auto">
            <a:xfrm>
              <a:off x="3935" y="2801"/>
              <a:ext cx="55" cy="3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8" y="38"/>
                </a:cxn>
                <a:cxn ang="0">
                  <a:pos x="39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14"/>
                </a:cxn>
              </a:cxnLst>
              <a:rect l="0" t="0" r="r" b="b"/>
              <a:pathLst>
                <a:path w="39" h="38">
                  <a:moveTo>
                    <a:pt x="0" y="14"/>
                  </a:moveTo>
                  <a:lnTo>
                    <a:pt x="28" y="38"/>
                  </a:lnTo>
                  <a:lnTo>
                    <a:pt x="39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72" name="Freeform 40"/>
            <p:cNvSpPr>
              <a:spLocks/>
            </p:cNvSpPr>
            <p:nvPr/>
          </p:nvSpPr>
          <p:spPr bwMode="auto">
            <a:xfrm>
              <a:off x="3932" y="2885"/>
              <a:ext cx="58" cy="2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2" y="32"/>
                </a:cxn>
                <a:cxn ang="0">
                  <a:pos x="41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4"/>
                </a:cxn>
              </a:cxnLst>
              <a:rect l="0" t="0" r="r" b="b"/>
              <a:pathLst>
                <a:path w="41" h="32">
                  <a:moveTo>
                    <a:pt x="0" y="4"/>
                  </a:moveTo>
                  <a:lnTo>
                    <a:pt x="22" y="32"/>
                  </a:lnTo>
                  <a:lnTo>
                    <a:pt x="4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73" name="Freeform 41"/>
            <p:cNvSpPr>
              <a:spLocks/>
            </p:cNvSpPr>
            <p:nvPr/>
          </p:nvSpPr>
          <p:spPr bwMode="auto">
            <a:xfrm>
              <a:off x="3932" y="2961"/>
              <a:ext cx="58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32"/>
                </a:cxn>
                <a:cxn ang="0">
                  <a:pos x="41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41" h="32">
                  <a:moveTo>
                    <a:pt x="0" y="0"/>
                  </a:moveTo>
                  <a:lnTo>
                    <a:pt x="9" y="32"/>
                  </a:lnTo>
                  <a:lnTo>
                    <a:pt x="41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74" name="Freeform 42"/>
            <p:cNvSpPr>
              <a:spLocks/>
            </p:cNvSpPr>
            <p:nvPr/>
          </p:nvSpPr>
          <p:spPr bwMode="auto">
            <a:xfrm>
              <a:off x="3932" y="3047"/>
              <a:ext cx="58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32"/>
                </a:cxn>
                <a:cxn ang="0">
                  <a:pos x="41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41" h="32">
                  <a:moveTo>
                    <a:pt x="0" y="0"/>
                  </a:moveTo>
                  <a:lnTo>
                    <a:pt x="9" y="32"/>
                  </a:lnTo>
                  <a:lnTo>
                    <a:pt x="41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75" name="Freeform 43"/>
            <p:cNvSpPr>
              <a:spLocks/>
            </p:cNvSpPr>
            <p:nvPr/>
          </p:nvSpPr>
          <p:spPr bwMode="auto">
            <a:xfrm>
              <a:off x="3932" y="3142"/>
              <a:ext cx="58" cy="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3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" h="30">
                  <a:moveTo>
                    <a:pt x="0" y="0"/>
                  </a:moveTo>
                  <a:lnTo>
                    <a:pt x="17" y="3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76" name="Freeform 44"/>
            <p:cNvSpPr>
              <a:spLocks/>
            </p:cNvSpPr>
            <p:nvPr/>
          </p:nvSpPr>
          <p:spPr bwMode="auto">
            <a:xfrm>
              <a:off x="3932" y="2765"/>
              <a:ext cx="58" cy="2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30"/>
                </a:cxn>
                <a:cxn ang="0">
                  <a:pos x="41" y="3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7" y="0"/>
                </a:cxn>
              </a:cxnLst>
              <a:rect l="0" t="0" r="r" b="b"/>
              <a:pathLst>
                <a:path w="41" h="32">
                  <a:moveTo>
                    <a:pt x="17" y="0"/>
                  </a:moveTo>
                  <a:lnTo>
                    <a:pt x="0" y="30"/>
                  </a:lnTo>
                  <a:lnTo>
                    <a:pt x="41" y="3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77" name="Freeform 45"/>
            <p:cNvSpPr>
              <a:spLocks/>
            </p:cNvSpPr>
            <p:nvPr/>
          </p:nvSpPr>
          <p:spPr bwMode="auto">
            <a:xfrm>
              <a:off x="3932" y="2765"/>
              <a:ext cx="58" cy="2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30"/>
                </a:cxn>
                <a:cxn ang="0">
                  <a:pos x="41" y="32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1" h="32">
                  <a:moveTo>
                    <a:pt x="17" y="0"/>
                  </a:moveTo>
                  <a:lnTo>
                    <a:pt x="0" y="30"/>
                  </a:lnTo>
                  <a:lnTo>
                    <a:pt x="41" y="32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78" name="Freeform 46"/>
            <p:cNvSpPr>
              <a:spLocks/>
            </p:cNvSpPr>
            <p:nvPr/>
          </p:nvSpPr>
          <p:spPr bwMode="auto">
            <a:xfrm>
              <a:off x="2698" y="2360"/>
              <a:ext cx="1261" cy="4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87" y="493"/>
                </a:cxn>
                <a:cxn ang="0">
                  <a:pos x="891" y="485"/>
                </a:cxn>
                <a:cxn ang="0">
                  <a:pos x="7" y="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6"/>
                </a:cxn>
              </a:cxnLst>
              <a:rect l="0" t="0" r="r" b="b"/>
              <a:pathLst>
                <a:path w="891" h="493">
                  <a:moveTo>
                    <a:pt x="0" y="6"/>
                  </a:moveTo>
                  <a:lnTo>
                    <a:pt x="887" y="493"/>
                  </a:lnTo>
                  <a:lnTo>
                    <a:pt x="891" y="485"/>
                  </a:lnTo>
                  <a:lnTo>
                    <a:pt x="7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79" name="Freeform 47"/>
            <p:cNvSpPr>
              <a:spLocks/>
            </p:cNvSpPr>
            <p:nvPr/>
          </p:nvSpPr>
          <p:spPr bwMode="auto">
            <a:xfrm>
              <a:off x="2698" y="2360"/>
              <a:ext cx="1261" cy="4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87" y="493"/>
                </a:cxn>
                <a:cxn ang="0">
                  <a:pos x="891" y="485"/>
                </a:cxn>
                <a:cxn ang="0">
                  <a:pos x="7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91" h="493">
                  <a:moveTo>
                    <a:pt x="0" y="6"/>
                  </a:moveTo>
                  <a:lnTo>
                    <a:pt x="887" y="493"/>
                  </a:lnTo>
                  <a:lnTo>
                    <a:pt x="891" y="485"/>
                  </a:lnTo>
                  <a:lnTo>
                    <a:pt x="7" y="0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7005638" y="3551238"/>
            <a:ext cx="2032000" cy="1560512"/>
            <a:chOff x="3996" y="2237"/>
            <a:chExt cx="1280" cy="983"/>
          </a:xfrm>
        </p:grpSpPr>
        <p:sp>
          <p:nvSpPr>
            <p:cNvPr id="1196081" name="Freeform 49"/>
            <p:cNvSpPr>
              <a:spLocks/>
            </p:cNvSpPr>
            <p:nvPr/>
          </p:nvSpPr>
          <p:spPr bwMode="auto">
            <a:xfrm>
              <a:off x="3996" y="2448"/>
              <a:ext cx="1252" cy="86"/>
            </a:xfrm>
            <a:custGeom>
              <a:avLst/>
              <a:gdLst/>
              <a:ahLst/>
              <a:cxnLst>
                <a:cxn ang="0">
                  <a:pos x="885" y="100"/>
                </a:cxn>
                <a:cxn ang="0">
                  <a:pos x="885" y="0"/>
                </a:cxn>
                <a:cxn ang="0">
                  <a:pos x="0" y="0"/>
                </a:cxn>
                <a:cxn ang="0">
                  <a:pos x="0" y="100"/>
                </a:cxn>
                <a:cxn ang="0">
                  <a:pos x="885" y="100"/>
                </a:cxn>
                <a:cxn ang="0">
                  <a:pos x="885" y="100"/>
                </a:cxn>
              </a:cxnLst>
              <a:rect l="0" t="0" r="r" b="b"/>
              <a:pathLst>
                <a:path w="885" h="100">
                  <a:moveTo>
                    <a:pt x="885" y="100"/>
                  </a:moveTo>
                  <a:lnTo>
                    <a:pt x="885" y="0"/>
                  </a:lnTo>
                  <a:lnTo>
                    <a:pt x="0" y="0"/>
                  </a:lnTo>
                  <a:lnTo>
                    <a:pt x="0" y="100"/>
                  </a:lnTo>
                  <a:lnTo>
                    <a:pt x="885" y="100"/>
                  </a:lnTo>
                  <a:lnTo>
                    <a:pt x="885" y="10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82" name="Freeform 50"/>
            <p:cNvSpPr>
              <a:spLocks/>
            </p:cNvSpPr>
            <p:nvPr/>
          </p:nvSpPr>
          <p:spPr bwMode="auto">
            <a:xfrm>
              <a:off x="3996" y="2534"/>
              <a:ext cx="1252" cy="87"/>
            </a:xfrm>
            <a:custGeom>
              <a:avLst/>
              <a:gdLst/>
              <a:ahLst/>
              <a:cxnLst>
                <a:cxn ang="0">
                  <a:pos x="885" y="99"/>
                </a:cxn>
                <a:cxn ang="0">
                  <a:pos x="885" y="0"/>
                </a:cxn>
                <a:cxn ang="0">
                  <a:pos x="0" y="0"/>
                </a:cxn>
                <a:cxn ang="0">
                  <a:pos x="0" y="101"/>
                </a:cxn>
                <a:cxn ang="0">
                  <a:pos x="885" y="101"/>
                </a:cxn>
                <a:cxn ang="0">
                  <a:pos x="885" y="101"/>
                </a:cxn>
              </a:cxnLst>
              <a:rect l="0" t="0" r="r" b="b"/>
              <a:pathLst>
                <a:path w="885" h="101">
                  <a:moveTo>
                    <a:pt x="885" y="99"/>
                  </a:moveTo>
                  <a:lnTo>
                    <a:pt x="885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885" y="101"/>
                  </a:lnTo>
                  <a:lnTo>
                    <a:pt x="885" y="10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83" name="Freeform 51"/>
            <p:cNvSpPr>
              <a:spLocks/>
            </p:cNvSpPr>
            <p:nvPr/>
          </p:nvSpPr>
          <p:spPr bwMode="auto">
            <a:xfrm>
              <a:off x="3996" y="2621"/>
              <a:ext cx="1252" cy="85"/>
            </a:xfrm>
            <a:custGeom>
              <a:avLst/>
              <a:gdLst/>
              <a:ahLst/>
              <a:cxnLst>
                <a:cxn ang="0">
                  <a:pos x="885" y="98"/>
                </a:cxn>
                <a:cxn ang="0">
                  <a:pos x="885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885" y="98"/>
                </a:cxn>
                <a:cxn ang="0">
                  <a:pos x="885" y="98"/>
                </a:cxn>
              </a:cxnLst>
              <a:rect l="0" t="0" r="r" b="b"/>
              <a:pathLst>
                <a:path w="885" h="98">
                  <a:moveTo>
                    <a:pt x="885" y="98"/>
                  </a:moveTo>
                  <a:lnTo>
                    <a:pt x="885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885" y="98"/>
                  </a:lnTo>
                  <a:lnTo>
                    <a:pt x="885" y="9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84" name="Freeform 52"/>
            <p:cNvSpPr>
              <a:spLocks/>
            </p:cNvSpPr>
            <p:nvPr/>
          </p:nvSpPr>
          <p:spPr bwMode="auto">
            <a:xfrm>
              <a:off x="3996" y="2706"/>
              <a:ext cx="1252" cy="86"/>
            </a:xfrm>
            <a:custGeom>
              <a:avLst/>
              <a:gdLst/>
              <a:ahLst/>
              <a:cxnLst>
                <a:cxn ang="0">
                  <a:pos x="885" y="98"/>
                </a:cxn>
                <a:cxn ang="0">
                  <a:pos x="885" y="0"/>
                </a:cxn>
                <a:cxn ang="0">
                  <a:pos x="0" y="0"/>
                </a:cxn>
                <a:cxn ang="0">
                  <a:pos x="0" y="100"/>
                </a:cxn>
                <a:cxn ang="0">
                  <a:pos x="885" y="100"/>
                </a:cxn>
                <a:cxn ang="0">
                  <a:pos x="885" y="100"/>
                </a:cxn>
              </a:cxnLst>
              <a:rect l="0" t="0" r="r" b="b"/>
              <a:pathLst>
                <a:path w="885" h="100">
                  <a:moveTo>
                    <a:pt x="885" y="98"/>
                  </a:moveTo>
                  <a:lnTo>
                    <a:pt x="885" y="0"/>
                  </a:lnTo>
                  <a:lnTo>
                    <a:pt x="0" y="0"/>
                  </a:lnTo>
                  <a:lnTo>
                    <a:pt x="0" y="100"/>
                  </a:lnTo>
                  <a:lnTo>
                    <a:pt x="885" y="100"/>
                  </a:lnTo>
                  <a:lnTo>
                    <a:pt x="885" y="10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85" name="Freeform 53"/>
            <p:cNvSpPr>
              <a:spLocks/>
            </p:cNvSpPr>
            <p:nvPr/>
          </p:nvSpPr>
          <p:spPr bwMode="auto">
            <a:xfrm>
              <a:off x="3996" y="2792"/>
              <a:ext cx="1252" cy="85"/>
            </a:xfrm>
            <a:custGeom>
              <a:avLst/>
              <a:gdLst/>
              <a:ahLst/>
              <a:cxnLst>
                <a:cxn ang="0">
                  <a:pos x="885" y="98"/>
                </a:cxn>
                <a:cxn ang="0">
                  <a:pos x="885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885" y="98"/>
                </a:cxn>
                <a:cxn ang="0">
                  <a:pos x="885" y="98"/>
                </a:cxn>
              </a:cxnLst>
              <a:rect l="0" t="0" r="r" b="b"/>
              <a:pathLst>
                <a:path w="885" h="98">
                  <a:moveTo>
                    <a:pt x="885" y="98"/>
                  </a:moveTo>
                  <a:lnTo>
                    <a:pt x="885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885" y="98"/>
                  </a:lnTo>
                  <a:lnTo>
                    <a:pt x="885" y="9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86" name="Freeform 54"/>
            <p:cNvSpPr>
              <a:spLocks/>
            </p:cNvSpPr>
            <p:nvPr/>
          </p:nvSpPr>
          <p:spPr bwMode="auto">
            <a:xfrm>
              <a:off x="3996" y="2877"/>
              <a:ext cx="1252" cy="86"/>
            </a:xfrm>
            <a:custGeom>
              <a:avLst/>
              <a:gdLst/>
              <a:ahLst/>
              <a:cxnLst>
                <a:cxn ang="0">
                  <a:pos x="885" y="98"/>
                </a:cxn>
                <a:cxn ang="0">
                  <a:pos x="885" y="0"/>
                </a:cxn>
                <a:cxn ang="0">
                  <a:pos x="0" y="0"/>
                </a:cxn>
                <a:cxn ang="0">
                  <a:pos x="0" y="100"/>
                </a:cxn>
                <a:cxn ang="0">
                  <a:pos x="885" y="100"/>
                </a:cxn>
                <a:cxn ang="0">
                  <a:pos x="885" y="100"/>
                </a:cxn>
              </a:cxnLst>
              <a:rect l="0" t="0" r="r" b="b"/>
              <a:pathLst>
                <a:path w="885" h="100">
                  <a:moveTo>
                    <a:pt x="885" y="98"/>
                  </a:moveTo>
                  <a:lnTo>
                    <a:pt x="885" y="0"/>
                  </a:lnTo>
                  <a:lnTo>
                    <a:pt x="0" y="0"/>
                  </a:lnTo>
                  <a:lnTo>
                    <a:pt x="0" y="100"/>
                  </a:lnTo>
                  <a:lnTo>
                    <a:pt x="885" y="100"/>
                  </a:lnTo>
                  <a:lnTo>
                    <a:pt x="885" y="10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87" name="Freeform 55"/>
            <p:cNvSpPr>
              <a:spLocks/>
            </p:cNvSpPr>
            <p:nvPr/>
          </p:nvSpPr>
          <p:spPr bwMode="auto">
            <a:xfrm>
              <a:off x="3996" y="2963"/>
              <a:ext cx="1252" cy="84"/>
            </a:xfrm>
            <a:custGeom>
              <a:avLst/>
              <a:gdLst/>
              <a:ahLst/>
              <a:cxnLst>
                <a:cxn ang="0">
                  <a:pos x="885" y="98"/>
                </a:cxn>
                <a:cxn ang="0">
                  <a:pos x="885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885" y="98"/>
                </a:cxn>
                <a:cxn ang="0">
                  <a:pos x="885" y="98"/>
                </a:cxn>
              </a:cxnLst>
              <a:rect l="0" t="0" r="r" b="b"/>
              <a:pathLst>
                <a:path w="885" h="98">
                  <a:moveTo>
                    <a:pt x="885" y="98"/>
                  </a:moveTo>
                  <a:lnTo>
                    <a:pt x="885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885" y="98"/>
                  </a:lnTo>
                  <a:lnTo>
                    <a:pt x="885" y="9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88" name="Freeform 56"/>
            <p:cNvSpPr>
              <a:spLocks/>
            </p:cNvSpPr>
            <p:nvPr/>
          </p:nvSpPr>
          <p:spPr bwMode="auto">
            <a:xfrm>
              <a:off x="3996" y="3047"/>
              <a:ext cx="1252" cy="86"/>
            </a:xfrm>
            <a:custGeom>
              <a:avLst/>
              <a:gdLst/>
              <a:ahLst/>
              <a:cxnLst>
                <a:cxn ang="0">
                  <a:pos x="885" y="100"/>
                </a:cxn>
                <a:cxn ang="0">
                  <a:pos x="885" y="0"/>
                </a:cxn>
                <a:cxn ang="0">
                  <a:pos x="0" y="0"/>
                </a:cxn>
                <a:cxn ang="0">
                  <a:pos x="0" y="100"/>
                </a:cxn>
                <a:cxn ang="0">
                  <a:pos x="885" y="100"/>
                </a:cxn>
                <a:cxn ang="0">
                  <a:pos x="885" y="100"/>
                </a:cxn>
              </a:cxnLst>
              <a:rect l="0" t="0" r="r" b="b"/>
              <a:pathLst>
                <a:path w="885" h="100">
                  <a:moveTo>
                    <a:pt x="885" y="100"/>
                  </a:moveTo>
                  <a:lnTo>
                    <a:pt x="885" y="0"/>
                  </a:lnTo>
                  <a:lnTo>
                    <a:pt x="0" y="0"/>
                  </a:lnTo>
                  <a:lnTo>
                    <a:pt x="0" y="100"/>
                  </a:lnTo>
                  <a:lnTo>
                    <a:pt x="885" y="100"/>
                  </a:lnTo>
                  <a:lnTo>
                    <a:pt x="885" y="10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89" name="Freeform 57"/>
            <p:cNvSpPr>
              <a:spLocks/>
            </p:cNvSpPr>
            <p:nvPr/>
          </p:nvSpPr>
          <p:spPr bwMode="auto">
            <a:xfrm>
              <a:off x="3996" y="3133"/>
              <a:ext cx="1252" cy="87"/>
            </a:xfrm>
            <a:custGeom>
              <a:avLst/>
              <a:gdLst/>
              <a:ahLst/>
              <a:cxnLst>
                <a:cxn ang="0">
                  <a:pos x="885" y="98"/>
                </a:cxn>
                <a:cxn ang="0">
                  <a:pos x="885" y="0"/>
                </a:cxn>
                <a:cxn ang="0">
                  <a:pos x="0" y="0"/>
                </a:cxn>
                <a:cxn ang="0">
                  <a:pos x="0" y="100"/>
                </a:cxn>
                <a:cxn ang="0">
                  <a:pos x="885" y="100"/>
                </a:cxn>
                <a:cxn ang="0">
                  <a:pos x="885" y="100"/>
                </a:cxn>
              </a:cxnLst>
              <a:rect l="0" t="0" r="r" b="b"/>
              <a:pathLst>
                <a:path w="885" h="100">
                  <a:moveTo>
                    <a:pt x="885" y="98"/>
                  </a:moveTo>
                  <a:lnTo>
                    <a:pt x="885" y="0"/>
                  </a:lnTo>
                  <a:lnTo>
                    <a:pt x="0" y="0"/>
                  </a:lnTo>
                  <a:lnTo>
                    <a:pt x="0" y="100"/>
                  </a:lnTo>
                  <a:lnTo>
                    <a:pt x="885" y="100"/>
                  </a:lnTo>
                  <a:lnTo>
                    <a:pt x="885" y="10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90" name="Text Box 58"/>
            <p:cNvSpPr txBox="1">
              <a:spLocks noChangeArrowheads="1"/>
            </p:cNvSpPr>
            <p:nvPr/>
          </p:nvSpPr>
          <p:spPr bwMode="auto">
            <a:xfrm>
              <a:off x="4068" y="2237"/>
              <a:ext cx="1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Physical memory</a:t>
              </a: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038225" y="3068638"/>
            <a:ext cx="1917700" cy="576262"/>
            <a:chOff x="237" y="1953"/>
            <a:chExt cx="1208" cy="280"/>
          </a:xfrm>
        </p:grpSpPr>
        <p:sp>
          <p:nvSpPr>
            <p:cNvPr id="1196092" name="Freeform 60"/>
            <p:cNvSpPr>
              <a:spLocks/>
            </p:cNvSpPr>
            <p:nvPr/>
          </p:nvSpPr>
          <p:spPr bwMode="auto">
            <a:xfrm>
              <a:off x="377" y="2147"/>
              <a:ext cx="879" cy="86"/>
            </a:xfrm>
            <a:custGeom>
              <a:avLst/>
              <a:gdLst/>
              <a:ahLst/>
              <a:cxnLst>
                <a:cxn ang="0">
                  <a:pos x="619" y="100"/>
                </a:cxn>
                <a:cxn ang="0">
                  <a:pos x="621" y="0"/>
                </a:cxn>
                <a:cxn ang="0">
                  <a:pos x="0" y="0"/>
                </a:cxn>
                <a:cxn ang="0">
                  <a:pos x="0" y="100"/>
                </a:cxn>
                <a:cxn ang="0">
                  <a:pos x="621" y="100"/>
                </a:cxn>
                <a:cxn ang="0">
                  <a:pos x="621" y="100"/>
                </a:cxn>
              </a:cxnLst>
              <a:rect l="0" t="0" r="r" b="b"/>
              <a:pathLst>
                <a:path w="621" h="100">
                  <a:moveTo>
                    <a:pt x="619" y="100"/>
                  </a:moveTo>
                  <a:lnTo>
                    <a:pt x="621" y="0"/>
                  </a:lnTo>
                  <a:lnTo>
                    <a:pt x="0" y="0"/>
                  </a:lnTo>
                  <a:lnTo>
                    <a:pt x="0" y="100"/>
                  </a:lnTo>
                  <a:lnTo>
                    <a:pt x="621" y="100"/>
                  </a:lnTo>
                  <a:lnTo>
                    <a:pt x="621" y="10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93" name="Text Box 61"/>
            <p:cNvSpPr txBox="1">
              <a:spLocks noChangeArrowheads="1"/>
            </p:cNvSpPr>
            <p:nvPr/>
          </p:nvSpPr>
          <p:spPr bwMode="auto">
            <a:xfrm>
              <a:off x="237" y="1953"/>
              <a:ext cx="1208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rPr>
                <a:t>virtual page #</a:t>
              </a:r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6589713" y="5092700"/>
            <a:ext cx="2398712" cy="1560513"/>
            <a:chOff x="3734" y="3208"/>
            <a:chExt cx="1511" cy="983"/>
          </a:xfrm>
        </p:grpSpPr>
        <p:sp>
          <p:nvSpPr>
            <p:cNvPr id="1196095" name="Freeform 63"/>
            <p:cNvSpPr>
              <a:spLocks/>
            </p:cNvSpPr>
            <p:nvPr/>
          </p:nvSpPr>
          <p:spPr bwMode="auto">
            <a:xfrm>
              <a:off x="3734" y="3416"/>
              <a:ext cx="1511" cy="775"/>
            </a:xfrm>
            <a:custGeom>
              <a:avLst/>
              <a:gdLst/>
              <a:ahLst/>
              <a:cxnLst>
                <a:cxn ang="0">
                  <a:pos x="1068" y="84"/>
                </a:cxn>
                <a:cxn ang="0">
                  <a:pos x="1062" y="70"/>
                </a:cxn>
                <a:cxn ang="0">
                  <a:pos x="1042" y="58"/>
                </a:cxn>
                <a:cxn ang="0">
                  <a:pos x="1010" y="46"/>
                </a:cxn>
                <a:cxn ang="0">
                  <a:pos x="967" y="34"/>
                </a:cxn>
                <a:cxn ang="0">
                  <a:pos x="913" y="24"/>
                </a:cxn>
                <a:cxn ang="0">
                  <a:pos x="850" y="16"/>
                </a:cxn>
                <a:cxn ang="0">
                  <a:pos x="781" y="8"/>
                </a:cxn>
                <a:cxn ang="0">
                  <a:pos x="703" y="4"/>
                </a:cxn>
                <a:cxn ang="0">
                  <a:pos x="621" y="0"/>
                </a:cxn>
                <a:cxn ang="0">
                  <a:pos x="535" y="0"/>
                </a:cxn>
                <a:cxn ang="0">
                  <a:pos x="449" y="0"/>
                </a:cxn>
                <a:cxn ang="0">
                  <a:pos x="367" y="4"/>
                </a:cxn>
                <a:cxn ang="0">
                  <a:pos x="289" y="8"/>
                </a:cxn>
                <a:cxn ang="0">
                  <a:pos x="220" y="16"/>
                </a:cxn>
                <a:cxn ang="0">
                  <a:pos x="157" y="24"/>
                </a:cxn>
                <a:cxn ang="0">
                  <a:pos x="103" y="34"/>
                </a:cxn>
                <a:cxn ang="0">
                  <a:pos x="60" y="46"/>
                </a:cxn>
                <a:cxn ang="0">
                  <a:pos x="28" y="58"/>
                </a:cxn>
                <a:cxn ang="0">
                  <a:pos x="8" y="70"/>
                </a:cxn>
                <a:cxn ang="0">
                  <a:pos x="0" y="84"/>
                </a:cxn>
                <a:cxn ang="0">
                  <a:pos x="0" y="585"/>
                </a:cxn>
                <a:cxn ang="0">
                  <a:pos x="8" y="599"/>
                </a:cxn>
                <a:cxn ang="0">
                  <a:pos x="28" y="613"/>
                </a:cxn>
                <a:cxn ang="0">
                  <a:pos x="60" y="625"/>
                </a:cxn>
                <a:cxn ang="0">
                  <a:pos x="103" y="637"/>
                </a:cxn>
                <a:cxn ang="0">
                  <a:pos x="157" y="647"/>
                </a:cxn>
                <a:cxn ang="0">
                  <a:pos x="220" y="655"/>
                </a:cxn>
                <a:cxn ang="0">
                  <a:pos x="289" y="661"/>
                </a:cxn>
                <a:cxn ang="0">
                  <a:pos x="367" y="667"/>
                </a:cxn>
                <a:cxn ang="0">
                  <a:pos x="449" y="669"/>
                </a:cxn>
                <a:cxn ang="0">
                  <a:pos x="535" y="671"/>
                </a:cxn>
                <a:cxn ang="0">
                  <a:pos x="621" y="669"/>
                </a:cxn>
                <a:cxn ang="0">
                  <a:pos x="703" y="667"/>
                </a:cxn>
                <a:cxn ang="0">
                  <a:pos x="781" y="661"/>
                </a:cxn>
                <a:cxn ang="0">
                  <a:pos x="850" y="655"/>
                </a:cxn>
                <a:cxn ang="0">
                  <a:pos x="913" y="647"/>
                </a:cxn>
                <a:cxn ang="0">
                  <a:pos x="967" y="637"/>
                </a:cxn>
                <a:cxn ang="0">
                  <a:pos x="1010" y="625"/>
                </a:cxn>
                <a:cxn ang="0">
                  <a:pos x="1042" y="613"/>
                </a:cxn>
                <a:cxn ang="0">
                  <a:pos x="1062" y="599"/>
                </a:cxn>
                <a:cxn ang="0">
                  <a:pos x="1068" y="585"/>
                </a:cxn>
                <a:cxn ang="0">
                  <a:pos x="1068" y="84"/>
                </a:cxn>
                <a:cxn ang="0">
                  <a:pos x="1068" y="84"/>
                </a:cxn>
              </a:cxnLst>
              <a:rect l="0" t="0" r="r" b="b"/>
              <a:pathLst>
                <a:path w="1068" h="671">
                  <a:moveTo>
                    <a:pt x="1068" y="84"/>
                  </a:moveTo>
                  <a:lnTo>
                    <a:pt x="1062" y="70"/>
                  </a:lnTo>
                  <a:lnTo>
                    <a:pt x="1042" y="58"/>
                  </a:lnTo>
                  <a:lnTo>
                    <a:pt x="1010" y="46"/>
                  </a:lnTo>
                  <a:lnTo>
                    <a:pt x="967" y="34"/>
                  </a:lnTo>
                  <a:lnTo>
                    <a:pt x="913" y="24"/>
                  </a:lnTo>
                  <a:lnTo>
                    <a:pt x="850" y="16"/>
                  </a:lnTo>
                  <a:lnTo>
                    <a:pt x="781" y="8"/>
                  </a:lnTo>
                  <a:lnTo>
                    <a:pt x="703" y="4"/>
                  </a:lnTo>
                  <a:lnTo>
                    <a:pt x="621" y="0"/>
                  </a:lnTo>
                  <a:lnTo>
                    <a:pt x="535" y="0"/>
                  </a:lnTo>
                  <a:lnTo>
                    <a:pt x="449" y="0"/>
                  </a:lnTo>
                  <a:lnTo>
                    <a:pt x="367" y="4"/>
                  </a:lnTo>
                  <a:lnTo>
                    <a:pt x="289" y="8"/>
                  </a:lnTo>
                  <a:lnTo>
                    <a:pt x="220" y="16"/>
                  </a:lnTo>
                  <a:lnTo>
                    <a:pt x="157" y="24"/>
                  </a:lnTo>
                  <a:lnTo>
                    <a:pt x="103" y="34"/>
                  </a:lnTo>
                  <a:lnTo>
                    <a:pt x="60" y="46"/>
                  </a:lnTo>
                  <a:lnTo>
                    <a:pt x="28" y="58"/>
                  </a:lnTo>
                  <a:lnTo>
                    <a:pt x="8" y="70"/>
                  </a:lnTo>
                  <a:lnTo>
                    <a:pt x="0" y="84"/>
                  </a:lnTo>
                  <a:lnTo>
                    <a:pt x="0" y="585"/>
                  </a:lnTo>
                  <a:lnTo>
                    <a:pt x="8" y="599"/>
                  </a:lnTo>
                  <a:lnTo>
                    <a:pt x="28" y="613"/>
                  </a:lnTo>
                  <a:lnTo>
                    <a:pt x="60" y="625"/>
                  </a:lnTo>
                  <a:lnTo>
                    <a:pt x="103" y="637"/>
                  </a:lnTo>
                  <a:lnTo>
                    <a:pt x="157" y="647"/>
                  </a:lnTo>
                  <a:lnTo>
                    <a:pt x="220" y="655"/>
                  </a:lnTo>
                  <a:lnTo>
                    <a:pt x="289" y="661"/>
                  </a:lnTo>
                  <a:lnTo>
                    <a:pt x="367" y="667"/>
                  </a:lnTo>
                  <a:lnTo>
                    <a:pt x="449" y="669"/>
                  </a:lnTo>
                  <a:lnTo>
                    <a:pt x="535" y="671"/>
                  </a:lnTo>
                  <a:lnTo>
                    <a:pt x="621" y="669"/>
                  </a:lnTo>
                  <a:lnTo>
                    <a:pt x="703" y="667"/>
                  </a:lnTo>
                  <a:lnTo>
                    <a:pt x="781" y="661"/>
                  </a:lnTo>
                  <a:lnTo>
                    <a:pt x="850" y="655"/>
                  </a:lnTo>
                  <a:lnTo>
                    <a:pt x="913" y="647"/>
                  </a:lnTo>
                  <a:lnTo>
                    <a:pt x="967" y="637"/>
                  </a:lnTo>
                  <a:lnTo>
                    <a:pt x="1010" y="625"/>
                  </a:lnTo>
                  <a:lnTo>
                    <a:pt x="1042" y="613"/>
                  </a:lnTo>
                  <a:lnTo>
                    <a:pt x="1062" y="599"/>
                  </a:lnTo>
                  <a:lnTo>
                    <a:pt x="1068" y="585"/>
                  </a:lnTo>
                  <a:lnTo>
                    <a:pt x="1068" y="84"/>
                  </a:lnTo>
                  <a:lnTo>
                    <a:pt x="1068" y="8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96" name="Freeform 64"/>
            <p:cNvSpPr>
              <a:spLocks/>
            </p:cNvSpPr>
            <p:nvPr/>
          </p:nvSpPr>
          <p:spPr bwMode="auto">
            <a:xfrm>
              <a:off x="3837" y="3616"/>
              <a:ext cx="1353" cy="87"/>
            </a:xfrm>
            <a:custGeom>
              <a:avLst/>
              <a:gdLst/>
              <a:ahLst/>
              <a:cxnLst>
                <a:cxn ang="0">
                  <a:pos x="954" y="101"/>
                </a:cxn>
                <a:cxn ang="0">
                  <a:pos x="956" y="0"/>
                </a:cxn>
                <a:cxn ang="0">
                  <a:pos x="0" y="0"/>
                </a:cxn>
                <a:cxn ang="0">
                  <a:pos x="0" y="101"/>
                </a:cxn>
                <a:cxn ang="0">
                  <a:pos x="956" y="101"/>
                </a:cxn>
                <a:cxn ang="0">
                  <a:pos x="956" y="101"/>
                </a:cxn>
                <a:cxn ang="0">
                  <a:pos x="954" y="101"/>
                </a:cxn>
              </a:cxnLst>
              <a:rect l="0" t="0" r="r" b="b"/>
              <a:pathLst>
                <a:path w="956" h="101">
                  <a:moveTo>
                    <a:pt x="954" y="101"/>
                  </a:moveTo>
                  <a:lnTo>
                    <a:pt x="956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956" y="101"/>
                  </a:lnTo>
                  <a:lnTo>
                    <a:pt x="956" y="101"/>
                  </a:lnTo>
                  <a:lnTo>
                    <a:pt x="954" y="10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97" name="Freeform 65"/>
            <p:cNvSpPr>
              <a:spLocks/>
            </p:cNvSpPr>
            <p:nvPr/>
          </p:nvSpPr>
          <p:spPr bwMode="auto">
            <a:xfrm>
              <a:off x="3837" y="3616"/>
              <a:ext cx="1353" cy="87"/>
            </a:xfrm>
            <a:custGeom>
              <a:avLst/>
              <a:gdLst/>
              <a:ahLst/>
              <a:cxnLst>
                <a:cxn ang="0">
                  <a:pos x="954" y="101"/>
                </a:cxn>
                <a:cxn ang="0">
                  <a:pos x="956" y="0"/>
                </a:cxn>
                <a:cxn ang="0">
                  <a:pos x="0" y="0"/>
                </a:cxn>
                <a:cxn ang="0">
                  <a:pos x="0" y="101"/>
                </a:cxn>
                <a:cxn ang="0">
                  <a:pos x="956" y="101"/>
                </a:cxn>
                <a:cxn ang="0">
                  <a:pos x="956" y="101"/>
                </a:cxn>
              </a:cxnLst>
              <a:rect l="0" t="0" r="r" b="b"/>
              <a:pathLst>
                <a:path w="956" h="101">
                  <a:moveTo>
                    <a:pt x="954" y="101"/>
                  </a:moveTo>
                  <a:lnTo>
                    <a:pt x="956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956" y="101"/>
                  </a:lnTo>
                  <a:lnTo>
                    <a:pt x="956" y="10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98" name="Freeform 66"/>
            <p:cNvSpPr>
              <a:spLocks/>
            </p:cNvSpPr>
            <p:nvPr/>
          </p:nvSpPr>
          <p:spPr bwMode="auto">
            <a:xfrm>
              <a:off x="3837" y="3732"/>
              <a:ext cx="1353" cy="87"/>
            </a:xfrm>
            <a:custGeom>
              <a:avLst/>
              <a:gdLst/>
              <a:ahLst/>
              <a:cxnLst>
                <a:cxn ang="0">
                  <a:pos x="954" y="98"/>
                </a:cxn>
                <a:cxn ang="0">
                  <a:pos x="956" y="0"/>
                </a:cxn>
                <a:cxn ang="0">
                  <a:pos x="0" y="0"/>
                </a:cxn>
                <a:cxn ang="0">
                  <a:pos x="0" y="100"/>
                </a:cxn>
                <a:cxn ang="0">
                  <a:pos x="956" y="100"/>
                </a:cxn>
                <a:cxn ang="0">
                  <a:pos x="956" y="100"/>
                </a:cxn>
                <a:cxn ang="0">
                  <a:pos x="954" y="98"/>
                </a:cxn>
              </a:cxnLst>
              <a:rect l="0" t="0" r="r" b="b"/>
              <a:pathLst>
                <a:path w="956" h="100">
                  <a:moveTo>
                    <a:pt x="954" y="98"/>
                  </a:moveTo>
                  <a:lnTo>
                    <a:pt x="956" y="0"/>
                  </a:lnTo>
                  <a:lnTo>
                    <a:pt x="0" y="0"/>
                  </a:lnTo>
                  <a:lnTo>
                    <a:pt x="0" y="100"/>
                  </a:lnTo>
                  <a:lnTo>
                    <a:pt x="956" y="100"/>
                  </a:lnTo>
                  <a:lnTo>
                    <a:pt x="956" y="100"/>
                  </a:lnTo>
                  <a:lnTo>
                    <a:pt x="954" y="9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99" name="Freeform 67"/>
            <p:cNvSpPr>
              <a:spLocks/>
            </p:cNvSpPr>
            <p:nvPr/>
          </p:nvSpPr>
          <p:spPr bwMode="auto">
            <a:xfrm>
              <a:off x="3837" y="3732"/>
              <a:ext cx="1353" cy="87"/>
            </a:xfrm>
            <a:custGeom>
              <a:avLst/>
              <a:gdLst/>
              <a:ahLst/>
              <a:cxnLst>
                <a:cxn ang="0">
                  <a:pos x="954" y="98"/>
                </a:cxn>
                <a:cxn ang="0">
                  <a:pos x="956" y="0"/>
                </a:cxn>
                <a:cxn ang="0">
                  <a:pos x="0" y="0"/>
                </a:cxn>
                <a:cxn ang="0">
                  <a:pos x="0" y="100"/>
                </a:cxn>
                <a:cxn ang="0">
                  <a:pos x="956" y="100"/>
                </a:cxn>
                <a:cxn ang="0">
                  <a:pos x="956" y="100"/>
                </a:cxn>
              </a:cxnLst>
              <a:rect l="0" t="0" r="r" b="b"/>
              <a:pathLst>
                <a:path w="956" h="100">
                  <a:moveTo>
                    <a:pt x="954" y="98"/>
                  </a:moveTo>
                  <a:lnTo>
                    <a:pt x="956" y="0"/>
                  </a:lnTo>
                  <a:lnTo>
                    <a:pt x="0" y="0"/>
                  </a:lnTo>
                  <a:lnTo>
                    <a:pt x="0" y="100"/>
                  </a:lnTo>
                  <a:lnTo>
                    <a:pt x="956" y="100"/>
                  </a:lnTo>
                  <a:lnTo>
                    <a:pt x="956" y="10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100" name="Freeform 68"/>
            <p:cNvSpPr>
              <a:spLocks/>
            </p:cNvSpPr>
            <p:nvPr/>
          </p:nvSpPr>
          <p:spPr bwMode="auto">
            <a:xfrm>
              <a:off x="3837" y="3846"/>
              <a:ext cx="1353" cy="86"/>
            </a:xfrm>
            <a:custGeom>
              <a:avLst/>
              <a:gdLst/>
              <a:ahLst/>
              <a:cxnLst>
                <a:cxn ang="0">
                  <a:pos x="954" y="100"/>
                </a:cxn>
                <a:cxn ang="0">
                  <a:pos x="956" y="0"/>
                </a:cxn>
                <a:cxn ang="0">
                  <a:pos x="0" y="0"/>
                </a:cxn>
                <a:cxn ang="0">
                  <a:pos x="0" y="100"/>
                </a:cxn>
                <a:cxn ang="0">
                  <a:pos x="956" y="100"/>
                </a:cxn>
                <a:cxn ang="0">
                  <a:pos x="956" y="100"/>
                </a:cxn>
                <a:cxn ang="0">
                  <a:pos x="954" y="100"/>
                </a:cxn>
              </a:cxnLst>
              <a:rect l="0" t="0" r="r" b="b"/>
              <a:pathLst>
                <a:path w="956" h="100">
                  <a:moveTo>
                    <a:pt x="954" y="100"/>
                  </a:moveTo>
                  <a:lnTo>
                    <a:pt x="956" y="0"/>
                  </a:lnTo>
                  <a:lnTo>
                    <a:pt x="0" y="0"/>
                  </a:lnTo>
                  <a:lnTo>
                    <a:pt x="0" y="100"/>
                  </a:lnTo>
                  <a:lnTo>
                    <a:pt x="956" y="100"/>
                  </a:lnTo>
                  <a:lnTo>
                    <a:pt x="956" y="100"/>
                  </a:lnTo>
                  <a:lnTo>
                    <a:pt x="954" y="10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101" name="Freeform 69"/>
            <p:cNvSpPr>
              <a:spLocks/>
            </p:cNvSpPr>
            <p:nvPr/>
          </p:nvSpPr>
          <p:spPr bwMode="auto">
            <a:xfrm>
              <a:off x="3837" y="3846"/>
              <a:ext cx="1353" cy="86"/>
            </a:xfrm>
            <a:custGeom>
              <a:avLst/>
              <a:gdLst/>
              <a:ahLst/>
              <a:cxnLst>
                <a:cxn ang="0">
                  <a:pos x="954" y="100"/>
                </a:cxn>
                <a:cxn ang="0">
                  <a:pos x="956" y="0"/>
                </a:cxn>
                <a:cxn ang="0">
                  <a:pos x="0" y="0"/>
                </a:cxn>
                <a:cxn ang="0">
                  <a:pos x="0" y="100"/>
                </a:cxn>
                <a:cxn ang="0">
                  <a:pos x="956" y="100"/>
                </a:cxn>
                <a:cxn ang="0">
                  <a:pos x="956" y="100"/>
                </a:cxn>
              </a:cxnLst>
              <a:rect l="0" t="0" r="r" b="b"/>
              <a:pathLst>
                <a:path w="956" h="100">
                  <a:moveTo>
                    <a:pt x="954" y="100"/>
                  </a:moveTo>
                  <a:lnTo>
                    <a:pt x="956" y="0"/>
                  </a:lnTo>
                  <a:lnTo>
                    <a:pt x="0" y="0"/>
                  </a:lnTo>
                  <a:lnTo>
                    <a:pt x="0" y="100"/>
                  </a:lnTo>
                  <a:lnTo>
                    <a:pt x="956" y="100"/>
                  </a:lnTo>
                  <a:lnTo>
                    <a:pt x="956" y="10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102" name="Freeform 70"/>
            <p:cNvSpPr>
              <a:spLocks/>
            </p:cNvSpPr>
            <p:nvPr/>
          </p:nvSpPr>
          <p:spPr bwMode="auto">
            <a:xfrm>
              <a:off x="3734" y="3506"/>
              <a:ext cx="1511" cy="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4"/>
                </a:cxn>
                <a:cxn ang="0">
                  <a:pos x="28" y="28"/>
                </a:cxn>
                <a:cxn ang="0">
                  <a:pos x="60" y="40"/>
                </a:cxn>
                <a:cxn ang="0">
                  <a:pos x="103" y="52"/>
                </a:cxn>
                <a:cxn ang="0">
                  <a:pos x="157" y="62"/>
                </a:cxn>
                <a:cxn ang="0">
                  <a:pos x="220" y="70"/>
                </a:cxn>
                <a:cxn ang="0">
                  <a:pos x="289" y="78"/>
                </a:cxn>
                <a:cxn ang="0">
                  <a:pos x="367" y="82"/>
                </a:cxn>
                <a:cxn ang="0">
                  <a:pos x="449" y="86"/>
                </a:cxn>
                <a:cxn ang="0">
                  <a:pos x="535" y="86"/>
                </a:cxn>
                <a:cxn ang="0">
                  <a:pos x="621" y="86"/>
                </a:cxn>
                <a:cxn ang="0">
                  <a:pos x="703" y="82"/>
                </a:cxn>
                <a:cxn ang="0">
                  <a:pos x="781" y="78"/>
                </a:cxn>
                <a:cxn ang="0">
                  <a:pos x="850" y="70"/>
                </a:cxn>
                <a:cxn ang="0">
                  <a:pos x="913" y="62"/>
                </a:cxn>
                <a:cxn ang="0">
                  <a:pos x="967" y="52"/>
                </a:cxn>
                <a:cxn ang="0">
                  <a:pos x="1010" y="40"/>
                </a:cxn>
                <a:cxn ang="0">
                  <a:pos x="1042" y="28"/>
                </a:cxn>
                <a:cxn ang="0">
                  <a:pos x="1062" y="14"/>
                </a:cxn>
                <a:cxn ang="0">
                  <a:pos x="1068" y="0"/>
                </a:cxn>
              </a:cxnLst>
              <a:rect l="0" t="0" r="r" b="b"/>
              <a:pathLst>
                <a:path w="1068" h="86">
                  <a:moveTo>
                    <a:pt x="0" y="0"/>
                  </a:moveTo>
                  <a:lnTo>
                    <a:pt x="8" y="14"/>
                  </a:lnTo>
                  <a:lnTo>
                    <a:pt x="28" y="28"/>
                  </a:lnTo>
                  <a:lnTo>
                    <a:pt x="60" y="40"/>
                  </a:lnTo>
                  <a:lnTo>
                    <a:pt x="103" y="52"/>
                  </a:lnTo>
                  <a:lnTo>
                    <a:pt x="157" y="62"/>
                  </a:lnTo>
                  <a:lnTo>
                    <a:pt x="220" y="70"/>
                  </a:lnTo>
                  <a:lnTo>
                    <a:pt x="289" y="78"/>
                  </a:lnTo>
                  <a:lnTo>
                    <a:pt x="367" y="82"/>
                  </a:lnTo>
                  <a:lnTo>
                    <a:pt x="449" y="86"/>
                  </a:lnTo>
                  <a:lnTo>
                    <a:pt x="535" y="86"/>
                  </a:lnTo>
                  <a:lnTo>
                    <a:pt x="621" y="86"/>
                  </a:lnTo>
                  <a:lnTo>
                    <a:pt x="703" y="82"/>
                  </a:lnTo>
                  <a:lnTo>
                    <a:pt x="781" y="78"/>
                  </a:lnTo>
                  <a:lnTo>
                    <a:pt x="850" y="70"/>
                  </a:lnTo>
                  <a:lnTo>
                    <a:pt x="913" y="62"/>
                  </a:lnTo>
                  <a:lnTo>
                    <a:pt x="967" y="52"/>
                  </a:lnTo>
                  <a:lnTo>
                    <a:pt x="1010" y="40"/>
                  </a:lnTo>
                  <a:lnTo>
                    <a:pt x="1042" y="28"/>
                  </a:lnTo>
                  <a:lnTo>
                    <a:pt x="1062" y="14"/>
                  </a:lnTo>
                  <a:lnTo>
                    <a:pt x="1068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103" name="Line 71"/>
            <p:cNvSpPr>
              <a:spLocks noChangeShapeType="1"/>
            </p:cNvSpPr>
            <p:nvPr/>
          </p:nvSpPr>
          <p:spPr bwMode="auto">
            <a:xfrm>
              <a:off x="4499" y="3994"/>
              <a:ext cx="2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104" name="Text Box 72"/>
            <p:cNvSpPr txBox="1">
              <a:spLocks noChangeArrowheads="1"/>
            </p:cNvSpPr>
            <p:nvPr/>
          </p:nvSpPr>
          <p:spPr bwMode="auto">
            <a:xfrm>
              <a:off x="3994" y="3208"/>
              <a:ext cx="8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Disk storage</a:t>
              </a:r>
            </a:p>
          </p:txBody>
        </p:sp>
      </p:grpSp>
      <p:sp>
        <p:nvSpPr>
          <p:cNvPr id="1196105" name="Text Box 73"/>
          <p:cNvSpPr txBox="1">
            <a:spLocks noChangeArrowheads="1"/>
          </p:cNvSpPr>
          <p:nvPr/>
        </p:nvSpPr>
        <p:spPr bwMode="auto">
          <a:xfrm>
            <a:off x="612775" y="1090613"/>
            <a:ext cx="6119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问题：一次内存引用要访问几次内存？</a:t>
            </a:r>
          </a:p>
        </p:txBody>
      </p:sp>
      <p:sp>
        <p:nvSpPr>
          <p:cNvPr id="1196106" name="Rectangle 74"/>
          <p:cNvSpPr>
            <a:spLocks noChangeArrowheads="1"/>
          </p:cNvSpPr>
          <p:nvPr/>
        </p:nvSpPr>
        <p:spPr bwMode="auto">
          <a:xfrm>
            <a:off x="6205538" y="1157288"/>
            <a:ext cx="17700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0 / 1 / 2 / 3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次？</a:t>
            </a:r>
          </a:p>
        </p:txBody>
      </p:sp>
      <p:sp>
        <p:nvSpPr>
          <p:cNvPr id="1196107" name="Text Box 75"/>
          <p:cNvSpPr txBox="1">
            <a:spLocks noChangeArrowheads="1"/>
          </p:cNvSpPr>
          <p:nvPr/>
        </p:nvSpPr>
        <p:spPr bwMode="auto">
          <a:xfrm>
            <a:off x="2195513" y="2708275"/>
            <a:ext cx="19875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虚页号</a:t>
            </a:r>
            <a:r>
              <a:rPr kumimoji="1" lang="en-US" altLang="zh-CN" sz="18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:Tag+Index</a:t>
            </a:r>
          </a:p>
        </p:txBody>
      </p:sp>
      <p:sp>
        <p:nvSpPr>
          <p:cNvPr id="1196108" name="Text Box 76"/>
          <p:cNvSpPr txBox="1">
            <a:spLocks noChangeArrowheads="1"/>
          </p:cNvSpPr>
          <p:nvPr/>
        </p:nvSpPr>
        <p:spPr bwMode="auto">
          <a:xfrm>
            <a:off x="4211638" y="2703513"/>
            <a:ext cx="17700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对应物理页 号</a:t>
            </a:r>
          </a:p>
        </p:txBody>
      </p: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2565400" y="3090863"/>
            <a:ext cx="3402013" cy="1277937"/>
            <a:chOff x="1199" y="1947"/>
            <a:chExt cx="2143" cy="805"/>
          </a:xfrm>
        </p:grpSpPr>
        <p:grpSp>
          <p:nvGrpSpPr>
            <p:cNvPr id="8" name="Group 78"/>
            <p:cNvGrpSpPr>
              <a:grpSpLocks/>
            </p:cNvGrpSpPr>
            <p:nvPr/>
          </p:nvGrpSpPr>
          <p:grpSpPr bwMode="auto">
            <a:xfrm>
              <a:off x="1199" y="1954"/>
              <a:ext cx="2143" cy="798"/>
              <a:chOff x="1199" y="1954"/>
              <a:chExt cx="2143" cy="798"/>
            </a:xfrm>
          </p:grpSpPr>
          <p:sp>
            <p:nvSpPr>
              <p:cNvPr id="1196111" name="Text Box 79"/>
              <p:cNvSpPr txBox="1">
                <a:spLocks noChangeArrowheads="1"/>
              </p:cNvSpPr>
              <p:nvPr/>
            </p:nvSpPr>
            <p:spPr bwMode="auto">
              <a:xfrm>
                <a:off x="2299" y="1954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itchFamily="18" charset="0"/>
                    <a:ea typeface="华文新魏" pitchFamily="2" charset="-122"/>
                  </a:rPr>
                  <a:t>page frame #</a:t>
                </a:r>
              </a:p>
            </p:txBody>
          </p:sp>
          <p:grpSp>
            <p:nvGrpSpPr>
              <p:cNvPr id="9" name="Group 80"/>
              <p:cNvGrpSpPr>
                <a:grpSpLocks/>
              </p:cNvGrpSpPr>
              <p:nvPr/>
            </p:nvGrpSpPr>
            <p:grpSpPr bwMode="auto">
              <a:xfrm>
                <a:off x="1326" y="1954"/>
                <a:ext cx="1815" cy="798"/>
                <a:chOff x="1326" y="1954"/>
                <a:chExt cx="1815" cy="798"/>
              </a:xfrm>
            </p:grpSpPr>
            <p:sp>
              <p:nvSpPr>
                <p:cNvPr id="1196113" name="Freeform 81"/>
                <p:cNvSpPr>
                  <a:spLocks/>
                </p:cNvSpPr>
                <p:nvPr/>
              </p:nvSpPr>
              <p:spPr bwMode="auto">
                <a:xfrm>
                  <a:off x="2292" y="2580"/>
                  <a:ext cx="849" cy="86"/>
                </a:xfrm>
                <a:custGeom>
                  <a:avLst/>
                  <a:gdLst/>
                  <a:ahLst/>
                  <a:cxnLst>
                    <a:cxn ang="0">
                      <a:pos x="600" y="98"/>
                    </a:cxn>
                    <a:cxn ang="0">
                      <a:pos x="600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600" y="100"/>
                    </a:cxn>
                    <a:cxn ang="0">
                      <a:pos x="600" y="100"/>
                    </a:cxn>
                  </a:cxnLst>
                  <a:rect l="0" t="0" r="r" b="b"/>
                  <a:pathLst>
                    <a:path w="600" h="100">
                      <a:moveTo>
                        <a:pt x="600" y="98"/>
                      </a:moveTo>
                      <a:lnTo>
                        <a:pt x="600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600" y="100"/>
                      </a:lnTo>
                      <a:lnTo>
                        <a:pt x="600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14" name="Freeform 82"/>
                <p:cNvSpPr>
                  <a:spLocks/>
                </p:cNvSpPr>
                <p:nvPr/>
              </p:nvSpPr>
              <p:spPr bwMode="auto">
                <a:xfrm>
                  <a:off x="1326" y="2321"/>
                  <a:ext cx="129" cy="86"/>
                </a:xfrm>
                <a:custGeom>
                  <a:avLst/>
                  <a:gdLst/>
                  <a:ahLst/>
                  <a:cxnLst>
                    <a:cxn ang="0">
                      <a:pos x="91" y="98"/>
                    </a:cxn>
                    <a:cxn ang="0">
                      <a:pos x="91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91" y="100"/>
                    </a:cxn>
                    <a:cxn ang="0">
                      <a:pos x="91" y="100"/>
                    </a:cxn>
                  </a:cxnLst>
                  <a:rect l="0" t="0" r="r" b="b"/>
                  <a:pathLst>
                    <a:path w="91" h="100">
                      <a:moveTo>
                        <a:pt x="91" y="98"/>
                      </a:moveTo>
                      <a:lnTo>
                        <a:pt x="91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91" y="100"/>
                      </a:lnTo>
                      <a:lnTo>
                        <a:pt x="91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15" name="Freeform 83"/>
                <p:cNvSpPr>
                  <a:spLocks/>
                </p:cNvSpPr>
                <p:nvPr/>
              </p:nvSpPr>
              <p:spPr bwMode="auto">
                <a:xfrm>
                  <a:off x="1326" y="2493"/>
                  <a:ext cx="129" cy="87"/>
                </a:xfrm>
                <a:custGeom>
                  <a:avLst/>
                  <a:gdLst/>
                  <a:ahLst/>
                  <a:cxnLst>
                    <a:cxn ang="0">
                      <a:pos x="91" y="99"/>
                    </a:cxn>
                    <a:cxn ang="0">
                      <a:pos x="91" y="0"/>
                    </a:cxn>
                    <a:cxn ang="0">
                      <a:pos x="0" y="0"/>
                    </a:cxn>
                    <a:cxn ang="0">
                      <a:pos x="0" y="101"/>
                    </a:cxn>
                    <a:cxn ang="0">
                      <a:pos x="91" y="101"/>
                    </a:cxn>
                    <a:cxn ang="0">
                      <a:pos x="91" y="101"/>
                    </a:cxn>
                  </a:cxnLst>
                  <a:rect l="0" t="0" r="r" b="b"/>
                  <a:pathLst>
                    <a:path w="91" h="101">
                      <a:moveTo>
                        <a:pt x="91" y="99"/>
                      </a:moveTo>
                      <a:lnTo>
                        <a:pt x="91" y="0"/>
                      </a:lnTo>
                      <a:lnTo>
                        <a:pt x="0" y="0"/>
                      </a:lnTo>
                      <a:lnTo>
                        <a:pt x="0" y="101"/>
                      </a:lnTo>
                      <a:lnTo>
                        <a:pt x="91" y="101"/>
                      </a:lnTo>
                      <a:lnTo>
                        <a:pt x="91" y="101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16" name="Freeform 84"/>
                <p:cNvSpPr>
                  <a:spLocks/>
                </p:cNvSpPr>
                <p:nvPr/>
              </p:nvSpPr>
              <p:spPr bwMode="auto">
                <a:xfrm>
                  <a:off x="1326" y="2666"/>
                  <a:ext cx="129" cy="86"/>
                </a:xfrm>
                <a:custGeom>
                  <a:avLst/>
                  <a:gdLst/>
                  <a:ahLst/>
                  <a:cxnLst>
                    <a:cxn ang="0">
                      <a:pos x="91" y="98"/>
                    </a:cxn>
                    <a:cxn ang="0">
                      <a:pos x="91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91" y="100"/>
                    </a:cxn>
                    <a:cxn ang="0">
                      <a:pos x="91" y="100"/>
                    </a:cxn>
                  </a:cxnLst>
                  <a:rect l="0" t="0" r="r" b="b"/>
                  <a:pathLst>
                    <a:path w="91" h="100">
                      <a:moveTo>
                        <a:pt x="91" y="98"/>
                      </a:moveTo>
                      <a:lnTo>
                        <a:pt x="91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91" y="100"/>
                      </a:lnTo>
                      <a:lnTo>
                        <a:pt x="91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17" name="Freeform 85"/>
                <p:cNvSpPr>
                  <a:spLocks/>
                </p:cNvSpPr>
                <p:nvPr/>
              </p:nvSpPr>
              <p:spPr bwMode="auto">
                <a:xfrm>
                  <a:off x="1455" y="2321"/>
                  <a:ext cx="837" cy="86"/>
                </a:xfrm>
                <a:custGeom>
                  <a:avLst/>
                  <a:gdLst/>
                  <a:ahLst/>
                  <a:cxnLst>
                    <a:cxn ang="0">
                      <a:pos x="591" y="98"/>
                    </a:cxn>
                    <a:cxn ang="0">
                      <a:pos x="591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591" y="100"/>
                    </a:cxn>
                    <a:cxn ang="0">
                      <a:pos x="591" y="100"/>
                    </a:cxn>
                  </a:cxnLst>
                  <a:rect l="0" t="0" r="r" b="b"/>
                  <a:pathLst>
                    <a:path w="591" h="100">
                      <a:moveTo>
                        <a:pt x="591" y="98"/>
                      </a:moveTo>
                      <a:lnTo>
                        <a:pt x="591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591" y="100"/>
                      </a:lnTo>
                      <a:lnTo>
                        <a:pt x="591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18" name="Freeform 86"/>
                <p:cNvSpPr>
                  <a:spLocks/>
                </p:cNvSpPr>
                <p:nvPr/>
              </p:nvSpPr>
              <p:spPr bwMode="auto">
                <a:xfrm>
                  <a:off x="1455" y="2493"/>
                  <a:ext cx="837" cy="87"/>
                </a:xfrm>
                <a:custGeom>
                  <a:avLst/>
                  <a:gdLst/>
                  <a:ahLst/>
                  <a:cxnLst>
                    <a:cxn ang="0">
                      <a:pos x="591" y="99"/>
                    </a:cxn>
                    <a:cxn ang="0">
                      <a:pos x="591" y="0"/>
                    </a:cxn>
                    <a:cxn ang="0">
                      <a:pos x="0" y="0"/>
                    </a:cxn>
                    <a:cxn ang="0">
                      <a:pos x="0" y="101"/>
                    </a:cxn>
                    <a:cxn ang="0">
                      <a:pos x="591" y="101"/>
                    </a:cxn>
                    <a:cxn ang="0">
                      <a:pos x="591" y="101"/>
                    </a:cxn>
                  </a:cxnLst>
                  <a:rect l="0" t="0" r="r" b="b"/>
                  <a:pathLst>
                    <a:path w="591" h="101">
                      <a:moveTo>
                        <a:pt x="591" y="99"/>
                      </a:moveTo>
                      <a:lnTo>
                        <a:pt x="591" y="0"/>
                      </a:lnTo>
                      <a:lnTo>
                        <a:pt x="0" y="0"/>
                      </a:lnTo>
                      <a:lnTo>
                        <a:pt x="0" y="101"/>
                      </a:lnTo>
                      <a:lnTo>
                        <a:pt x="591" y="101"/>
                      </a:lnTo>
                      <a:lnTo>
                        <a:pt x="591" y="101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19" name="Freeform 87"/>
                <p:cNvSpPr>
                  <a:spLocks/>
                </p:cNvSpPr>
                <p:nvPr/>
              </p:nvSpPr>
              <p:spPr bwMode="auto">
                <a:xfrm>
                  <a:off x="1455" y="2666"/>
                  <a:ext cx="837" cy="86"/>
                </a:xfrm>
                <a:custGeom>
                  <a:avLst/>
                  <a:gdLst/>
                  <a:ahLst/>
                  <a:cxnLst>
                    <a:cxn ang="0">
                      <a:pos x="591" y="98"/>
                    </a:cxn>
                    <a:cxn ang="0">
                      <a:pos x="591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591" y="100"/>
                    </a:cxn>
                    <a:cxn ang="0">
                      <a:pos x="591" y="100"/>
                    </a:cxn>
                  </a:cxnLst>
                  <a:rect l="0" t="0" r="r" b="b"/>
                  <a:pathLst>
                    <a:path w="591" h="100">
                      <a:moveTo>
                        <a:pt x="591" y="98"/>
                      </a:moveTo>
                      <a:lnTo>
                        <a:pt x="591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591" y="100"/>
                      </a:lnTo>
                      <a:lnTo>
                        <a:pt x="591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20" name="Freeform 88"/>
                <p:cNvSpPr>
                  <a:spLocks/>
                </p:cNvSpPr>
                <p:nvPr/>
              </p:nvSpPr>
              <p:spPr bwMode="auto">
                <a:xfrm>
                  <a:off x="2292" y="2580"/>
                  <a:ext cx="849" cy="86"/>
                </a:xfrm>
                <a:custGeom>
                  <a:avLst/>
                  <a:gdLst/>
                  <a:ahLst/>
                  <a:cxnLst>
                    <a:cxn ang="0">
                      <a:pos x="600" y="98"/>
                    </a:cxn>
                    <a:cxn ang="0">
                      <a:pos x="600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600" y="100"/>
                    </a:cxn>
                    <a:cxn ang="0">
                      <a:pos x="600" y="100"/>
                    </a:cxn>
                  </a:cxnLst>
                  <a:rect l="0" t="0" r="r" b="b"/>
                  <a:pathLst>
                    <a:path w="600" h="100">
                      <a:moveTo>
                        <a:pt x="600" y="98"/>
                      </a:moveTo>
                      <a:lnTo>
                        <a:pt x="600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600" y="100"/>
                      </a:lnTo>
                      <a:lnTo>
                        <a:pt x="600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21" name="Freeform 89"/>
                <p:cNvSpPr>
                  <a:spLocks/>
                </p:cNvSpPr>
                <p:nvPr/>
              </p:nvSpPr>
              <p:spPr bwMode="auto">
                <a:xfrm>
                  <a:off x="1326" y="2234"/>
                  <a:ext cx="129" cy="87"/>
                </a:xfrm>
                <a:custGeom>
                  <a:avLst/>
                  <a:gdLst/>
                  <a:ahLst/>
                  <a:cxnLst>
                    <a:cxn ang="0">
                      <a:pos x="91" y="98"/>
                    </a:cxn>
                    <a:cxn ang="0">
                      <a:pos x="91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91" y="100"/>
                    </a:cxn>
                    <a:cxn ang="0">
                      <a:pos x="91" y="100"/>
                    </a:cxn>
                  </a:cxnLst>
                  <a:rect l="0" t="0" r="r" b="b"/>
                  <a:pathLst>
                    <a:path w="91" h="100">
                      <a:moveTo>
                        <a:pt x="91" y="98"/>
                      </a:moveTo>
                      <a:lnTo>
                        <a:pt x="91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91" y="100"/>
                      </a:lnTo>
                      <a:lnTo>
                        <a:pt x="91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22" name="Freeform 90"/>
                <p:cNvSpPr>
                  <a:spLocks/>
                </p:cNvSpPr>
                <p:nvPr/>
              </p:nvSpPr>
              <p:spPr bwMode="auto">
                <a:xfrm>
                  <a:off x="1326" y="2407"/>
                  <a:ext cx="129" cy="86"/>
                </a:xfrm>
                <a:custGeom>
                  <a:avLst/>
                  <a:gdLst/>
                  <a:ahLst/>
                  <a:cxnLst>
                    <a:cxn ang="0">
                      <a:pos x="91" y="98"/>
                    </a:cxn>
                    <a:cxn ang="0">
                      <a:pos x="91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91" y="100"/>
                    </a:cxn>
                    <a:cxn ang="0">
                      <a:pos x="91" y="100"/>
                    </a:cxn>
                  </a:cxnLst>
                  <a:rect l="0" t="0" r="r" b="b"/>
                  <a:pathLst>
                    <a:path w="91" h="100">
                      <a:moveTo>
                        <a:pt x="91" y="98"/>
                      </a:moveTo>
                      <a:lnTo>
                        <a:pt x="91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91" y="100"/>
                      </a:lnTo>
                      <a:lnTo>
                        <a:pt x="91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23" name="Freeform 91"/>
                <p:cNvSpPr>
                  <a:spLocks/>
                </p:cNvSpPr>
                <p:nvPr/>
              </p:nvSpPr>
              <p:spPr bwMode="auto">
                <a:xfrm>
                  <a:off x="1326" y="2580"/>
                  <a:ext cx="129" cy="86"/>
                </a:xfrm>
                <a:custGeom>
                  <a:avLst/>
                  <a:gdLst/>
                  <a:ahLst/>
                  <a:cxnLst>
                    <a:cxn ang="0">
                      <a:pos x="91" y="98"/>
                    </a:cxn>
                    <a:cxn ang="0">
                      <a:pos x="91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91" y="100"/>
                    </a:cxn>
                    <a:cxn ang="0">
                      <a:pos x="91" y="100"/>
                    </a:cxn>
                  </a:cxnLst>
                  <a:rect l="0" t="0" r="r" b="b"/>
                  <a:pathLst>
                    <a:path w="91" h="100">
                      <a:moveTo>
                        <a:pt x="91" y="98"/>
                      </a:moveTo>
                      <a:lnTo>
                        <a:pt x="91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91" y="100"/>
                      </a:lnTo>
                      <a:lnTo>
                        <a:pt x="91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24" name="Freeform 92"/>
                <p:cNvSpPr>
                  <a:spLocks/>
                </p:cNvSpPr>
                <p:nvPr/>
              </p:nvSpPr>
              <p:spPr bwMode="auto">
                <a:xfrm>
                  <a:off x="2292" y="2148"/>
                  <a:ext cx="849" cy="86"/>
                </a:xfrm>
                <a:custGeom>
                  <a:avLst/>
                  <a:gdLst/>
                  <a:ahLst/>
                  <a:cxnLst>
                    <a:cxn ang="0">
                      <a:pos x="600" y="98"/>
                    </a:cxn>
                    <a:cxn ang="0">
                      <a:pos x="600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600" y="100"/>
                    </a:cxn>
                    <a:cxn ang="0">
                      <a:pos x="600" y="100"/>
                    </a:cxn>
                  </a:cxnLst>
                  <a:rect l="0" t="0" r="r" b="b"/>
                  <a:pathLst>
                    <a:path w="600" h="100">
                      <a:moveTo>
                        <a:pt x="600" y="98"/>
                      </a:moveTo>
                      <a:lnTo>
                        <a:pt x="600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600" y="100"/>
                      </a:lnTo>
                      <a:lnTo>
                        <a:pt x="600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25" name="Freeform 93"/>
                <p:cNvSpPr>
                  <a:spLocks/>
                </p:cNvSpPr>
                <p:nvPr/>
              </p:nvSpPr>
              <p:spPr bwMode="auto">
                <a:xfrm>
                  <a:off x="1326" y="2148"/>
                  <a:ext cx="129" cy="86"/>
                </a:xfrm>
                <a:custGeom>
                  <a:avLst/>
                  <a:gdLst/>
                  <a:ahLst/>
                  <a:cxnLst>
                    <a:cxn ang="0">
                      <a:pos x="91" y="98"/>
                    </a:cxn>
                    <a:cxn ang="0">
                      <a:pos x="91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91" y="100"/>
                    </a:cxn>
                    <a:cxn ang="0">
                      <a:pos x="91" y="100"/>
                    </a:cxn>
                  </a:cxnLst>
                  <a:rect l="0" t="0" r="r" b="b"/>
                  <a:pathLst>
                    <a:path w="91" h="100">
                      <a:moveTo>
                        <a:pt x="91" y="98"/>
                      </a:moveTo>
                      <a:lnTo>
                        <a:pt x="91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91" y="100"/>
                      </a:lnTo>
                      <a:lnTo>
                        <a:pt x="91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26" name="Rectangle 94"/>
                <p:cNvSpPr>
                  <a:spLocks noChangeArrowheads="1"/>
                </p:cNvSpPr>
                <p:nvPr/>
              </p:nvSpPr>
              <p:spPr bwMode="auto">
                <a:xfrm>
                  <a:off x="1360" y="2243"/>
                  <a:ext cx="32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zh-CN" sz="800">
                      <a:solidFill>
                        <a:srgbClr val="000000"/>
                      </a:solidFill>
                      <a:latin typeface="Times New Roman" pitchFamily="18" charset="0"/>
                      <a:ea typeface="华文新魏" pitchFamily="2" charset="-122"/>
                    </a:rPr>
                    <a:t>1</a:t>
                  </a:r>
                  <a:endParaRPr lang="en-US" altLang="zh-CN" sz="1600"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1196127" name="Rectangle 95"/>
                <p:cNvSpPr>
                  <a:spLocks noChangeArrowheads="1"/>
                </p:cNvSpPr>
                <p:nvPr/>
              </p:nvSpPr>
              <p:spPr bwMode="auto">
                <a:xfrm>
                  <a:off x="1360" y="2329"/>
                  <a:ext cx="32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zh-CN" sz="800">
                      <a:solidFill>
                        <a:srgbClr val="000000"/>
                      </a:solidFill>
                      <a:latin typeface="Times New Roman" pitchFamily="18" charset="0"/>
                      <a:ea typeface="华文新魏" pitchFamily="2" charset="-122"/>
                    </a:rPr>
                    <a:t>1</a:t>
                  </a:r>
                  <a:endParaRPr lang="en-US" altLang="zh-CN" sz="1600"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1196128" name="Rectangle 96"/>
                <p:cNvSpPr>
                  <a:spLocks noChangeArrowheads="1"/>
                </p:cNvSpPr>
                <p:nvPr/>
              </p:nvSpPr>
              <p:spPr bwMode="auto">
                <a:xfrm>
                  <a:off x="1360" y="2415"/>
                  <a:ext cx="32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zh-CN" sz="800">
                      <a:solidFill>
                        <a:srgbClr val="000000"/>
                      </a:solidFill>
                      <a:latin typeface="Times New Roman" pitchFamily="18" charset="0"/>
                      <a:ea typeface="华文新魏" pitchFamily="2" charset="-122"/>
                    </a:rPr>
                    <a:t>1</a:t>
                  </a:r>
                  <a:endParaRPr lang="en-US" altLang="zh-CN" sz="1600"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1196129" name="Rectangle 97"/>
                <p:cNvSpPr>
                  <a:spLocks noChangeArrowheads="1"/>
                </p:cNvSpPr>
                <p:nvPr/>
              </p:nvSpPr>
              <p:spPr bwMode="auto">
                <a:xfrm>
                  <a:off x="1360" y="2503"/>
                  <a:ext cx="32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zh-CN" sz="800">
                      <a:solidFill>
                        <a:srgbClr val="000000"/>
                      </a:solidFill>
                      <a:latin typeface="Times New Roman" pitchFamily="18" charset="0"/>
                      <a:ea typeface="华文新魏" pitchFamily="2" charset="-122"/>
                    </a:rPr>
                    <a:t>1</a:t>
                  </a:r>
                  <a:endParaRPr lang="en-US" altLang="zh-CN" sz="1600"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1196130" name="Rectangle 98"/>
                <p:cNvSpPr>
                  <a:spLocks noChangeArrowheads="1"/>
                </p:cNvSpPr>
                <p:nvPr/>
              </p:nvSpPr>
              <p:spPr bwMode="auto">
                <a:xfrm>
                  <a:off x="1360" y="2589"/>
                  <a:ext cx="32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zh-CN" sz="800">
                      <a:solidFill>
                        <a:srgbClr val="000000"/>
                      </a:solidFill>
                      <a:latin typeface="Times New Roman" pitchFamily="18" charset="0"/>
                      <a:ea typeface="华文新魏" pitchFamily="2" charset="-122"/>
                    </a:rPr>
                    <a:t>0</a:t>
                  </a:r>
                  <a:endParaRPr lang="en-US" altLang="zh-CN" sz="1600"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1196131" name="Rectangle 99"/>
                <p:cNvSpPr>
                  <a:spLocks noChangeArrowheads="1"/>
                </p:cNvSpPr>
                <p:nvPr/>
              </p:nvSpPr>
              <p:spPr bwMode="auto">
                <a:xfrm>
                  <a:off x="1360" y="2675"/>
                  <a:ext cx="32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zh-CN" sz="800">
                      <a:solidFill>
                        <a:srgbClr val="000000"/>
                      </a:solidFill>
                      <a:latin typeface="Times New Roman" pitchFamily="18" charset="0"/>
                      <a:ea typeface="华文新魏" pitchFamily="2" charset="-122"/>
                    </a:rPr>
                    <a:t>1</a:t>
                  </a:r>
                  <a:endParaRPr lang="en-US" altLang="zh-CN" sz="1600"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1196132" name="Freeform 100"/>
                <p:cNvSpPr>
                  <a:spLocks/>
                </p:cNvSpPr>
                <p:nvPr/>
              </p:nvSpPr>
              <p:spPr bwMode="auto">
                <a:xfrm>
                  <a:off x="1455" y="2234"/>
                  <a:ext cx="837" cy="87"/>
                </a:xfrm>
                <a:custGeom>
                  <a:avLst/>
                  <a:gdLst/>
                  <a:ahLst/>
                  <a:cxnLst>
                    <a:cxn ang="0">
                      <a:pos x="591" y="98"/>
                    </a:cxn>
                    <a:cxn ang="0">
                      <a:pos x="591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591" y="100"/>
                    </a:cxn>
                    <a:cxn ang="0">
                      <a:pos x="591" y="100"/>
                    </a:cxn>
                  </a:cxnLst>
                  <a:rect l="0" t="0" r="r" b="b"/>
                  <a:pathLst>
                    <a:path w="591" h="100">
                      <a:moveTo>
                        <a:pt x="591" y="98"/>
                      </a:moveTo>
                      <a:lnTo>
                        <a:pt x="591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591" y="100"/>
                      </a:lnTo>
                      <a:lnTo>
                        <a:pt x="591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33" name="Freeform 101"/>
                <p:cNvSpPr>
                  <a:spLocks/>
                </p:cNvSpPr>
                <p:nvPr/>
              </p:nvSpPr>
              <p:spPr bwMode="auto">
                <a:xfrm>
                  <a:off x="1455" y="2407"/>
                  <a:ext cx="837" cy="86"/>
                </a:xfrm>
                <a:custGeom>
                  <a:avLst/>
                  <a:gdLst/>
                  <a:ahLst/>
                  <a:cxnLst>
                    <a:cxn ang="0">
                      <a:pos x="591" y="98"/>
                    </a:cxn>
                    <a:cxn ang="0">
                      <a:pos x="591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591" y="100"/>
                    </a:cxn>
                    <a:cxn ang="0">
                      <a:pos x="591" y="100"/>
                    </a:cxn>
                  </a:cxnLst>
                  <a:rect l="0" t="0" r="r" b="b"/>
                  <a:pathLst>
                    <a:path w="591" h="100">
                      <a:moveTo>
                        <a:pt x="591" y="98"/>
                      </a:moveTo>
                      <a:lnTo>
                        <a:pt x="591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591" y="100"/>
                      </a:lnTo>
                      <a:lnTo>
                        <a:pt x="591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34" name="Freeform 102"/>
                <p:cNvSpPr>
                  <a:spLocks/>
                </p:cNvSpPr>
                <p:nvPr/>
              </p:nvSpPr>
              <p:spPr bwMode="auto">
                <a:xfrm>
                  <a:off x="1455" y="2580"/>
                  <a:ext cx="837" cy="86"/>
                </a:xfrm>
                <a:custGeom>
                  <a:avLst/>
                  <a:gdLst/>
                  <a:ahLst/>
                  <a:cxnLst>
                    <a:cxn ang="0">
                      <a:pos x="591" y="98"/>
                    </a:cxn>
                    <a:cxn ang="0">
                      <a:pos x="591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591" y="100"/>
                    </a:cxn>
                    <a:cxn ang="0">
                      <a:pos x="591" y="100"/>
                    </a:cxn>
                  </a:cxnLst>
                  <a:rect l="0" t="0" r="r" b="b"/>
                  <a:pathLst>
                    <a:path w="591" h="100">
                      <a:moveTo>
                        <a:pt x="591" y="98"/>
                      </a:moveTo>
                      <a:lnTo>
                        <a:pt x="591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591" y="100"/>
                      </a:lnTo>
                      <a:lnTo>
                        <a:pt x="591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35" name="Freeform 103"/>
                <p:cNvSpPr>
                  <a:spLocks/>
                </p:cNvSpPr>
                <p:nvPr/>
              </p:nvSpPr>
              <p:spPr bwMode="auto">
                <a:xfrm>
                  <a:off x="1455" y="2148"/>
                  <a:ext cx="837" cy="86"/>
                </a:xfrm>
                <a:custGeom>
                  <a:avLst/>
                  <a:gdLst/>
                  <a:ahLst/>
                  <a:cxnLst>
                    <a:cxn ang="0">
                      <a:pos x="591" y="98"/>
                    </a:cxn>
                    <a:cxn ang="0">
                      <a:pos x="591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591" y="100"/>
                    </a:cxn>
                    <a:cxn ang="0">
                      <a:pos x="591" y="100"/>
                    </a:cxn>
                  </a:cxnLst>
                  <a:rect l="0" t="0" r="r" b="b"/>
                  <a:pathLst>
                    <a:path w="591" h="100">
                      <a:moveTo>
                        <a:pt x="591" y="98"/>
                      </a:moveTo>
                      <a:lnTo>
                        <a:pt x="591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591" y="100"/>
                      </a:lnTo>
                      <a:lnTo>
                        <a:pt x="591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36" name="Freeform 104"/>
                <p:cNvSpPr>
                  <a:spLocks/>
                </p:cNvSpPr>
                <p:nvPr/>
              </p:nvSpPr>
              <p:spPr bwMode="auto">
                <a:xfrm>
                  <a:off x="2685" y="2264"/>
                  <a:ext cx="52" cy="27"/>
                </a:xfrm>
                <a:custGeom>
                  <a:avLst/>
                  <a:gdLst/>
                  <a:ahLst/>
                  <a:cxnLst>
                    <a:cxn ang="0">
                      <a:pos x="18" y="32"/>
                    </a:cxn>
                    <a:cxn ang="0">
                      <a:pos x="22" y="32"/>
                    </a:cxn>
                    <a:cxn ang="0">
                      <a:pos x="24" y="32"/>
                    </a:cxn>
                    <a:cxn ang="0">
                      <a:pos x="28" y="30"/>
                    </a:cxn>
                    <a:cxn ang="0">
                      <a:pos x="31" y="30"/>
                    </a:cxn>
                    <a:cxn ang="0">
                      <a:pos x="33" y="28"/>
                    </a:cxn>
                    <a:cxn ang="0">
                      <a:pos x="33" y="26"/>
                    </a:cxn>
                    <a:cxn ang="0">
                      <a:pos x="35" y="24"/>
                    </a:cxn>
                    <a:cxn ang="0">
                      <a:pos x="37" y="20"/>
                    </a:cxn>
                    <a:cxn ang="0">
                      <a:pos x="37" y="18"/>
                    </a:cxn>
                    <a:cxn ang="0">
                      <a:pos x="37" y="16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5" y="8"/>
                    </a:cxn>
                    <a:cxn ang="0">
                      <a:pos x="33" y="6"/>
                    </a:cxn>
                    <a:cxn ang="0">
                      <a:pos x="33" y="4"/>
                    </a:cxn>
                    <a:cxn ang="0">
                      <a:pos x="31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22" y="0"/>
                    </a:cxn>
                    <a:cxn ang="0">
                      <a:pos x="20" y="0"/>
                    </a:cxn>
                    <a:cxn ang="0">
                      <a:pos x="16" y="0"/>
                    </a:cxn>
                    <a:cxn ang="0">
                      <a:pos x="13" y="0"/>
                    </a:cxn>
                    <a:cxn ang="0">
                      <a:pos x="11" y="0"/>
                    </a:cxn>
                    <a:cxn ang="0">
                      <a:pos x="9" y="2"/>
                    </a:cxn>
                    <a:cxn ang="0">
                      <a:pos x="7" y="4"/>
                    </a:cxn>
                    <a:cxn ang="0">
                      <a:pos x="5" y="6"/>
                    </a:cxn>
                    <a:cxn ang="0">
                      <a:pos x="3" y="8"/>
                    </a:cxn>
                    <a:cxn ang="0">
                      <a:pos x="3" y="10"/>
                    </a:cxn>
                    <a:cxn ang="0">
                      <a:pos x="0" y="12"/>
                    </a:cxn>
                    <a:cxn ang="0">
                      <a:pos x="0" y="16"/>
                    </a:cxn>
                    <a:cxn ang="0">
                      <a:pos x="0" y="18"/>
                    </a:cxn>
                    <a:cxn ang="0">
                      <a:pos x="3" y="20"/>
                    </a:cxn>
                    <a:cxn ang="0">
                      <a:pos x="3" y="24"/>
                    </a:cxn>
                    <a:cxn ang="0">
                      <a:pos x="5" y="26"/>
                    </a:cxn>
                    <a:cxn ang="0">
                      <a:pos x="7" y="28"/>
                    </a:cxn>
                    <a:cxn ang="0">
                      <a:pos x="9" y="30"/>
                    </a:cxn>
                    <a:cxn ang="0">
                      <a:pos x="11" y="30"/>
                    </a:cxn>
                    <a:cxn ang="0">
                      <a:pos x="13" y="32"/>
                    </a:cxn>
                    <a:cxn ang="0">
                      <a:pos x="16" y="32"/>
                    </a:cxn>
                    <a:cxn ang="0">
                      <a:pos x="20" y="32"/>
                    </a:cxn>
                    <a:cxn ang="0">
                      <a:pos x="20" y="32"/>
                    </a:cxn>
                    <a:cxn ang="0">
                      <a:pos x="18" y="32"/>
                    </a:cxn>
                  </a:cxnLst>
                  <a:rect l="0" t="0" r="r" b="b"/>
                  <a:pathLst>
                    <a:path w="37" h="32">
                      <a:moveTo>
                        <a:pt x="18" y="32"/>
                      </a:moveTo>
                      <a:lnTo>
                        <a:pt x="22" y="32"/>
                      </a:lnTo>
                      <a:lnTo>
                        <a:pt x="24" y="32"/>
                      </a:lnTo>
                      <a:lnTo>
                        <a:pt x="28" y="30"/>
                      </a:lnTo>
                      <a:lnTo>
                        <a:pt x="31" y="30"/>
                      </a:lnTo>
                      <a:lnTo>
                        <a:pt x="33" y="28"/>
                      </a:lnTo>
                      <a:lnTo>
                        <a:pt x="33" y="26"/>
                      </a:lnTo>
                      <a:lnTo>
                        <a:pt x="35" y="24"/>
                      </a:lnTo>
                      <a:lnTo>
                        <a:pt x="37" y="20"/>
                      </a:lnTo>
                      <a:lnTo>
                        <a:pt x="37" y="18"/>
                      </a:lnTo>
                      <a:lnTo>
                        <a:pt x="37" y="16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5" y="8"/>
                      </a:lnTo>
                      <a:lnTo>
                        <a:pt x="33" y="6"/>
                      </a:lnTo>
                      <a:lnTo>
                        <a:pt x="33" y="4"/>
                      </a:lnTo>
                      <a:lnTo>
                        <a:pt x="31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5" y="6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3" y="20"/>
                      </a:lnTo>
                      <a:lnTo>
                        <a:pt x="3" y="24"/>
                      </a:lnTo>
                      <a:lnTo>
                        <a:pt x="5" y="26"/>
                      </a:lnTo>
                      <a:lnTo>
                        <a:pt x="7" y="28"/>
                      </a:lnTo>
                      <a:lnTo>
                        <a:pt x="9" y="30"/>
                      </a:lnTo>
                      <a:lnTo>
                        <a:pt x="11" y="30"/>
                      </a:lnTo>
                      <a:lnTo>
                        <a:pt x="13" y="32"/>
                      </a:lnTo>
                      <a:lnTo>
                        <a:pt x="16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  <a:lnTo>
                        <a:pt x="18" y="32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37" name="Freeform 105"/>
                <p:cNvSpPr>
                  <a:spLocks/>
                </p:cNvSpPr>
                <p:nvPr/>
              </p:nvSpPr>
              <p:spPr bwMode="auto">
                <a:xfrm>
                  <a:off x="2685" y="2264"/>
                  <a:ext cx="52" cy="27"/>
                </a:xfrm>
                <a:custGeom>
                  <a:avLst/>
                  <a:gdLst/>
                  <a:ahLst/>
                  <a:cxnLst>
                    <a:cxn ang="0">
                      <a:pos x="18" y="32"/>
                    </a:cxn>
                    <a:cxn ang="0">
                      <a:pos x="22" y="32"/>
                    </a:cxn>
                    <a:cxn ang="0">
                      <a:pos x="24" y="32"/>
                    </a:cxn>
                    <a:cxn ang="0">
                      <a:pos x="28" y="30"/>
                    </a:cxn>
                    <a:cxn ang="0">
                      <a:pos x="31" y="30"/>
                    </a:cxn>
                    <a:cxn ang="0">
                      <a:pos x="33" y="28"/>
                    </a:cxn>
                    <a:cxn ang="0">
                      <a:pos x="33" y="26"/>
                    </a:cxn>
                    <a:cxn ang="0">
                      <a:pos x="35" y="24"/>
                    </a:cxn>
                    <a:cxn ang="0">
                      <a:pos x="37" y="20"/>
                    </a:cxn>
                    <a:cxn ang="0">
                      <a:pos x="37" y="18"/>
                    </a:cxn>
                    <a:cxn ang="0">
                      <a:pos x="37" y="16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5" y="8"/>
                    </a:cxn>
                    <a:cxn ang="0">
                      <a:pos x="33" y="6"/>
                    </a:cxn>
                    <a:cxn ang="0">
                      <a:pos x="33" y="4"/>
                    </a:cxn>
                    <a:cxn ang="0">
                      <a:pos x="31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22" y="0"/>
                    </a:cxn>
                    <a:cxn ang="0">
                      <a:pos x="20" y="0"/>
                    </a:cxn>
                    <a:cxn ang="0">
                      <a:pos x="16" y="0"/>
                    </a:cxn>
                    <a:cxn ang="0">
                      <a:pos x="13" y="0"/>
                    </a:cxn>
                    <a:cxn ang="0">
                      <a:pos x="11" y="0"/>
                    </a:cxn>
                    <a:cxn ang="0">
                      <a:pos x="9" y="2"/>
                    </a:cxn>
                    <a:cxn ang="0">
                      <a:pos x="7" y="4"/>
                    </a:cxn>
                    <a:cxn ang="0">
                      <a:pos x="5" y="6"/>
                    </a:cxn>
                    <a:cxn ang="0">
                      <a:pos x="3" y="8"/>
                    </a:cxn>
                    <a:cxn ang="0">
                      <a:pos x="3" y="10"/>
                    </a:cxn>
                    <a:cxn ang="0">
                      <a:pos x="0" y="12"/>
                    </a:cxn>
                    <a:cxn ang="0">
                      <a:pos x="0" y="16"/>
                    </a:cxn>
                    <a:cxn ang="0">
                      <a:pos x="0" y="18"/>
                    </a:cxn>
                    <a:cxn ang="0">
                      <a:pos x="3" y="20"/>
                    </a:cxn>
                    <a:cxn ang="0">
                      <a:pos x="3" y="24"/>
                    </a:cxn>
                    <a:cxn ang="0">
                      <a:pos x="5" y="26"/>
                    </a:cxn>
                    <a:cxn ang="0">
                      <a:pos x="7" y="28"/>
                    </a:cxn>
                    <a:cxn ang="0">
                      <a:pos x="9" y="30"/>
                    </a:cxn>
                    <a:cxn ang="0">
                      <a:pos x="11" y="30"/>
                    </a:cxn>
                    <a:cxn ang="0">
                      <a:pos x="13" y="32"/>
                    </a:cxn>
                    <a:cxn ang="0">
                      <a:pos x="16" y="32"/>
                    </a:cxn>
                    <a:cxn ang="0">
                      <a:pos x="20" y="32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37" h="32">
                      <a:moveTo>
                        <a:pt x="18" y="32"/>
                      </a:moveTo>
                      <a:lnTo>
                        <a:pt x="22" y="32"/>
                      </a:lnTo>
                      <a:lnTo>
                        <a:pt x="24" y="32"/>
                      </a:lnTo>
                      <a:lnTo>
                        <a:pt x="28" y="30"/>
                      </a:lnTo>
                      <a:lnTo>
                        <a:pt x="31" y="30"/>
                      </a:lnTo>
                      <a:lnTo>
                        <a:pt x="33" y="28"/>
                      </a:lnTo>
                      <a:lnTo>
                        <a:pt x="33" y="26"/>
                      </a:lnTo>
                      <a:lnTo>
                        <a:pt x="35" y="24"/>
                      </a:lnTo>
                      <a:lnTo>
                        <a:pt x="37" y="20"/>
                      </a:lnTo>
                      <a:lnTo>
                        <a:pt x="37" y="18"/>
                      </a:lnTo>
                      <a:lnTo>
                        <a:pt x="37" y="16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5" y="8"/>
                      </a:lnTo>
                      <a:lnTo>
                        <a:pt x="33" y="6"/>
                      </a:lnTo>
                      <a:lnTo>
                        <a:pt x="33" y="4"/>
                      </a:lnTo>
                      <a:lnTo>
                        <a:pt x="31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5" y="6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3" y="20"/>
                      </a:lnTo>
                      <a:lnTo>
                        <a:pt x="3" y="24"/>
                      </a:lnTo>
                      <a:lnTo>
                        <a:pt x="5" y="26"/>
                      </a:lnTo>
                      <a:lnTo>
                        <a:pt x="7" y="28"/>
                      </a:lnTo>
                      <a:lnTo>
                        <a:pt x="9" y="30"/>
                      </a:lnTo>
                      <a:lnTo>
                        <a:pt x="11" y="30"/>
                      </a:lnTo>
                      <a:lnTo>
                        <a:pt x="13" y="32"/>
                      </a:lnTo>
                      <a:lnTo>
                        <a:pt x="16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</a:path>
                  </a:pathLst>
                </a:custGeom>
                <a:noFill/>
                <a:ln w="3175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38" name="Freeform 106"/>
                <p:cNvSpPr>
                  <a:spLocks/>
                </p:cNvSpPr>
                <p:nvPr/>
              </p:nvSpPr>
              <p:spPr bwMode="auto">
                <a:xfrm>
                  <a:off x="2685" y="2436"/>
                  <a:ext cx="52" cy="28"/>
                </a:xfrm>
                <a:custGeom>
                  <a:avLst/>
                  <a:gdLst/>
                  <a:ahLst/>
                  <a:cxnLst>
                    <a:cxn ang="0">
                      <a:pos x="18" y="32"/>
                    </a:cxn>
                    <a:cxn ang="0">
                      <a:pos x="22" y="32"/>
                    </a:cxn>
                    <a:cxn ang="0">
                      <a:pos x="24" y="32"/>
                    </a:cxn>
                    <a:cxn ang="0">
                      <a:pos x="28" y="30"/>
                    </a:cxn>
                    <a:cxn ang="0">
                      <a:pos x="31" y="30"/>
                    </a:cxn>
                    <a:cxn ang="0">
                      <a:pos x="33" y="28"/>
                    </a:cxn>
                    <a:cxn ang="0">
                      <a:pos x="33" y="26"/>
                    </a:cxn>
                    <a:cxn ang="0">
                      <a:pos x="35" y="24"/>
                    </a:cxn>
                    <a:cxn ang="0">
                      <a:pos x="37" y="20"/>
                    </a:cxn>
                    <a:cxn ang="0">
                      <a:pos x="37" y="18"/>
                    </a:cxn>
                    <a:cxn ang="0">
                      <a:pos x="37" y="16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5" y="8"/>
                    </a:cxn>
                    <a:cxn ang="0">
                      <a:pos x="33" y="6"/>
                    </a:cxn>
                    <a:cxn ang="0">
                      <a:pos x="33" y="4"/>
                    </a:cxn>
                    <a:cxn ang="0">
                      <a:pos x="31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22" y="0"/>
                    </a:cxn>
                    <a:cxn ang="0">
                      <a:pos x="20" y="0"/>
                    </a:cxn>
                    <a:cxn ang="0">
                      <a:pos x="16" y="0"/>
                    </a:cxn>
                    <a:cxn ang="0">
                      <a:pos x="13" y="0"/>
                    </a:cxn>
                    <a:cxn ang="0">
                      <a:pos x="11" y="0"/>
                    </a:cxn>
                    <a:cxn ang="0">
                      <a:pos x="9" y="2"/>
                    </a:cxn>
                    <a:cxn ang="0">
                      <a:pos x="7" y="4"/>
                    </a:cxn>
                    <a:cxn ang="0">
                      <a:pos x="5" y="6"/>
                    </a:cxn>
                    <a:cxn ang="0">
                      <a:pos x="3" y="8"/>
                    </a:cxn>
                    <a:cxn ang="0">
                      <a:pos x="3" y="10"/>
                    </a:cxn>
                    <a:cxn ang="0">
                      <a:pos x="0" y="12"/>
                    </a:cxn>
                    <a:cxn ang="0">
                      <a:pos x="0" y="16"/>
                    </a:cxn>
                    <a:cxn ang="0">
                      <a:pos x="0" y="18"/>
                    </a:cxn>
                    <a:cxn ang="0">
                      <a:pos x="3" y="20"/>
                    </a:cxn>
                    <a:cxn ang="0">
                      <a:pos x="3" y="24"/>
                    </a:cxn>
                    <a:cxn ang="0">
                      <a:pos x="5" y="26"/>
                    </a:cxn>
                    <a:cxn ang="0">
                      <a:pos x="7" y="28"/>
                    </a:cxn>
                    <a:cxn ang="0">
                      <a:pos x="9" y="30"/>
                    </a:cxn>
                    <a:cxn ang="0">
                      <a:pos x="11" y="30"/>
                    </a:cxn>
                    <a:cxn ang="0">
                      <a:pos x="13" y="32"/>
                    </a:cxn>
                    <a:cxn ang="0">
                      <a:pos x="16" y="32"/>
                    </a:cxn>
                    <a:cxn ang="0">
                      <a:pos x="20" y="32"/>
                    </a:cxn>
                    <a:cxn ang="0">
                      <a:pos x="20" y="32"/>
                    </a:cxn>
                    <a:cxn ang="0">
                      <a:pos x="18" y="32"/>
                    </a:cxn>
                  </a:cxnLst>
                  <a:rect l="0" t="0" r="r" b="b"/>
                  <a:pathLst>
                    <a:path w="37" h="32">
                      <a:moveTo>
                        <a:pt x="18" y="32"/>
                      </a:moveTo>
                      <a:lnTo>
                        <a:pt x="22" y="32"/>
                      </a:lnTo>
                      <a:lnTo>
                        <a:pt x="24" y="32"/>
                      </a:lnTo>
                      <a:lnTo>
                        <a:pt x="28" y="30"/>
                      </a:lnTo>
                      <a:lnTo>
                        <a:pt x="31" y="30"/>
                      </a:lnTo>
                      <a:lnTo>
                        <a:pt x="33" y="28"/>
                      </a:lnTo>
                      <a:lnTo>
                        <a:pt x="33" y="26"/>
                      </a:lnTo>
                      <a:lnTo>
                        <a:pt x="35" y="24"/>
                      </a:lnTo>
                      <a:lnTo>
                        <a:pt x="37" y="20"/>
                      </a:lnTo>
                      <a:lnTo>
                        <a:pt x="37" y="18"/>
                      </a:lnTo>
                      <a:lnTo>
                        <a:pt x="37" y="16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5" y="8"/>
                      </a:lnTo>
                      <a:lnTo>
                        <a:pt x="33" y="6"/>
                      </a:lnTo>
                      <a:lnTo>
                        <a:pt x="33" y="4"/>
                      </a:lnTo>
                      <a:lnTo>
                        <a:pt x="31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5" y="6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3" y="20"/>
                      </a:lnTo>
                      <a:lnTo>
                        <a:pt x="3" y="24"/>
                      </a:lnTo>
                      <a:lnTo>
                        <a:pt x="5" y="26"/>
                      </a:lnTo>
                      <a:lnTo>
                        <a:pt x="7" y="28"/>
                      </a:lnTo>
                      <a:lnTo>
                        <a:pt x="9" y="30"/>
                      </a:lnTo>
                      <a:lnTo>
                        <a:pt x="11" y="30"/>
                      </a:lnTo>
                      <a:lnTo>
                        <a:pt x="13" y="32"/>
                      </a:lnTo>
                      <a:lnTo>
                        <a:pt x="16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  <a:lnTo>
                        <a:pt x="18" y="32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39" name="Freeform 107"/>
                <p:cNvSpPr>
                  <a:spLocks/>
                </p:cNvSpPr>
                <p:nvPr/>
              </p:nvSpPr>
              <p:spPr bwMode="auto">
                <a:xfrm>
                  <a:off x="2685" y="2436"/>
                  <a:ext cx="52" cy="28"/>
                </a:xfrm>
                <a:custGeom>
                  <a:avLst/>
                  <a:gdLst/>
                  <a:ahLst/>
                  <a:cxnLst>
                    <a:cxn ang="0">
                      <a:pos x="18" y="32"/>
                    </a:cxn>
                    <a:cxn ang="0">
                      <a:pos x="22" y="32"/>
                    </a:cxn>
                    <a:cxn ang="0">
                      <a:pos x="24" y="32"/>
                    </a:cxn>
                    <a:cxn ang="0">
                      <a:pos x="28" y="30"/>
                    </a:cxn>
                    <a:cxn ang="0">
                      <a:pos x="31" y="30"/>
                    </a:cxn>
                    <a:cxn ang="0">
                      <a:pos x="33" y="28"/>
                    </a:cxn>
                    <a:cxn ang="0">
                      <a:pos x="33" y="26"/>
                    </a:cxn>
                    <a:cxn ang="0">
                      <a:pos x="35" y="24"/>
                    </a:cxn>
                    <a:cxn ang="0">
                      <a:pos x="37" y="20"/>
                    </a:cxn>
                    <a:cxn ang="0">
                      <a:pos x="37" y="18"/>
                    </a:cxn>
                    <a:cxn ang="0">
                      <a:pos x="37" y="16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5" y="8"/>
                    </a:cxn>
                    <a:cxn ang="0">
                      <a:pos x="33" y="6"/>
                    </a:cxn>
                    <a:cxn ang="0">
                      <a:pos x="33" y="4"/>
                    </a:cxn>
                    <a:cxn ang="0">
                      <a:pos x="31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22" y="0"/>
                    </a:cxn>
                    <a:cxn ang="0">
                      <a:pos x="20" y="0"/>
                    </a:cxn>
                    <a:cxn ang="0">
                      <a:pos x="16" y="0"/>
                    </a:cxn>
                    <a:cxn ang="0">
                      <a:pos x="13" y="0"/>
                    </a:cxn>
                    <a:cxn ang="0">
                      <a:pos x="11" y="0"/>
                    </a:cxn>
                    <a:cxn ang="0">
                      <a:pos x="9" y="2"/>
                    </a:cxn>
                    <a:cxn ang="0">
                      <a:pos x="7" y="4"/>
                    </a:cxn>
                    <a:cxn ang="0">
                      <a:pos x="5" y="6"/>
                    </a:cxn>
                    <a:cxn ang="0">
                      <a:pos x="3" y="8"/>
                    </a:cxn>
                    <a:cxn ang="0">
                      <a:pos x="3" y="10"/>
                    </a:cxn>
                    <a:cxn ang="0">
                      <a:pos x="0" y="12"/>
                    </a:cxn>
                    <a:cxn ang="0">
                      <a:pos x="0" y="16"/>
                    </a:cxn>
                    <a:cxn ang="0">
                      <a:pos x="0" y="18"/>
                    </a:cxn>
                    <a:cxn ang="0">
                      <a:pos x="3" y="20"/>
                    </a:cxn>
                    <a:cxn ang="0">
                      <a:pos x="3" y="24"/>
                    </a:cxn>
                    <a:cxn ang="0">
                      <a:pos x="5" y="26"/>
                    </a:cxn>
                    <a:cxn ang="0">
                      <a:pos x="7" y="28"/>
                    </a:cxn>
                    <a:cxn ang="0">
                      <a:pos x="9" y="30"/>
                    </a:cxn>
                    <a:cxn ang="0">
                      <a:pos x="11" y="30"/>
                    </a:cxn>
                    <a:cxn ang="0">
                      <a:pos x="13" y="32"/>
                    </a:cxn>
                    <a:cxn ang="0">
                      <a:pos x="16" y="32"/>
                    </a:cxn>
                    <a:cxn ang="0">
                      <a:pos x="20" y="32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37" h="32">
                      <a:moveTo>
                        <a:pt x="18" y="32"/>
                      </a:moveTo>
                      <a:lnTo>
                        <a:pt x="22" y="32"/>
                      </a:lnTo>
                      <a:lnTo>
                        <a:pt x="24" y="32"/>
                      </a:lnTo>
                      <a:lnTo>
                        <a:pt x="28" y="30"/>
                      </a:lnTo>
                      <a:lnTo>
                        <a:pt x="31" y="30"/>
                      </a:lnTo>
                      <a:lnTo>
                        <a:pt x="33" y="28"/>
                      </a:lnTo>
                      <a:lnTo>
                        <a:pt x="33" y="26"/>
                      </a:lnTo>
                      <a:lnTo>
                        <a:pt x="35" y="24"/>
                      </a:lnTo>
                      <a:lnTo>
                        <a:pt x="37" y="20"/>
                      </a:lnTo>
                      <a:lnTo>
                        <a:pt x="37" y="18"/>
                      </a:lnTo>
                      <a:lnTo>
                        <a:pt x="37" y="16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5" y="8"/>
                      </a:lnTo>
                      <a:lnTo>
                        <a:pt x="33" y="6"/>
                      </a:lnTo>
                      <a:lnTo>
                        <a:pt x="33" y="4"/>
                      </a:lnTo>
                      <a:lnTo>
                        <a:pt x="31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5" y="6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3" y="20"/>
                      </a:lnTo>
                      <a:lnTo>
                        <a:pt x="3" y="24"/>
                      </a:lnTo>
                      <a:lnTo>
                        <a:pt x="5" y="26"/>
                      </a:lnTo>
                      <a:lnTo>
                        <a:pt x="7" y="28"/>
                      </a:lnTo>
                      <a:lnTo>
                        <a:pt x="9" y="30"/>
                      </a:lnTo>
                      <a:lnTo>
                        <a:pt x="11" y="30"/>
                      </a:lnTo>
                      <a:lnTo>
                        <a:pt x="13" y="32"/>
                      </a:lnTo>
                      <a:lnTo>
                        <a:pt x="16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</a:path>
                  </a:pathLst>
                </a:custGeom>
                <a:noFill/>
                <a:ln w="3175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40" name="Freeform 108"/>
                <p:cNvSpPr>
                  <a:spLocks/>
                </p:cNvSpPr>
                <p:nvPr/>
              </p:nvSpPr>
              <p:spPr bwMode="auto">
                <a:xfrm>
                  <a:off x="2685" y="2522"/>
                  <a:ext cx="52" cy="29"/>
                </a:xfrm>
                <a:custGeom>
                  <a:avLst/>
                  <a:gdLst/>
                  <a:ahLst/>
                  <a:cxnLst>
                    <a:cxn ang="0">
                      <a:pos x="18" y="33"/>
                    </a:cxn>
                    <a:cxn ang="0">
                      <a:pos x="22" y="33"/>
                    </a:cxn>
                    <a:cxn ang="0">
                      <a:pos x="24" y="33"/>
                    </a:cxn>
                    <a:cxn ang="0">
                      <a:pos x="28" y="31"/>
                    </a:cxn>
                    <a:cxn ang="0">
                      <a:pos x="31" y="31"/>
                    </a:cxn>
                    <a:cxn ang="0">
                      <a:pos x="33" y="29"/>
                    </a:cxn>
                    <a:cxn ang="0">
                      <a:pos x="33" y="26"/>
                    </a:cxn>
                    <a:cxn ang="0">
                      <a:pos x="35" y="24"/>
                    </a:cxn>
                    <a:cxn ang="0">
                      <a:pos x="37" y="20"/>
                    </a:cxn>
                    <a:cxn ang="0">
                      <a:pos x="37" y="18"/>
                    </a:cxn>
                    <a:cxn ang="0">
                      <a:pos x="37" y="16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5" y="8"/>
                    </a:cxn>
                    <a:cxn ang="0">
                      <a:pos x="33" y="6"/>
                    </a:cxn>
                    <a:cxn ang="0">
                      <a:pos x="33" y="4"/>
                    </a:cxn>
                    <a:cxn ang="0">
                      <a:pos x="31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22" y="0"/>
                    </a:cxn>
                    <a:cxn ang="0">
                      <a:pos x="20" y="0"/>
                    </a:cxn>
                    <a:cxn ang="0">
                      <a:pos x="16" y="0"/>
                    </a:cxn>
                    <a:cxn ang="0">
                      <a:pos x="13" y="0"/>
                    </a:cxn>
                    <a:cxn ang="0">
                      <a:pos x="11" y="0"/>
                    </a:cxn>
                    <a:cxn ang="0">
                      <a:pos x="9" y="2"/>
                    </a:cxn>
                    <a:cxn ang="0">
                      <a:pos x="7" y="4"/>
                    </a:cxn>
                    <a:cxn ang="0">
                      <a:pos x="5" y="6"/>
                    </a:cxn>
                    <a:cxn ang="0">
                      <a:pos x="3" y="8"/>
                    </a:cxn>
                    <a:cxn ang="0">
                      <a:pos x="3" y="10"/>
                    </a:cxn>
                    <a:cxn ang="0">
                      <a:pos x="0" y="12"/>
                    </a:cxn>
                    <a:cxn ang="0">
                      <a:pos x="0" y="16"/>
                    </a:cxn>
                    <a:cxn ang="0">
                      <a:pos x="0" y="18"/>
                    </a:cxn>
                    <a:cxn ang="0">
                      <a:pos x="3" y="20"/>
                    </a:cxn>
                    <a:cxn ang="0">
                      <a:pos x="3" y="24"/>
                    </a:cxn>
                    <a:cxn ang="0">
                      <a:pos x="5" y="26"/>
                    </a:cxn>
                    <a:cxn ang="0">
                      <a:pos x="7" y="29"/>
                    </a:cxn>
                    <a:cxn ang="0">
                      <a:pos x="9" y="31"/>
                    </a:cxn>
                    <a:cxn ang="0">
                      <a:pos x="11" y="31"/>
                    </a:cxn>
                    <a:cxn ang="0">
                      <a:pos x="13" y="33"/>
                    </a:cxn>
                    <a:cxn ang="0">
                      <a:pos x="16" y="33"/>
                    </a:cxn>
                    <a:cxn ang="0">
                      <a:pos x="20" y="33"/>
                    </a:cxn>
                    <a:cxn ang="0">
                      <a:pos x="20" y="33"/>
                    </a:cxn>
                    <a:cxn ang="0">
                      <a:pos x="18" y="33"/>
                    </a:cxn>
                  </a:cxnLst>
                  <a:rect l="0" t="0" r="r" b="b"/>
                  <a:pathLst>
                    <a:path w="37" h="33">
                      <a:moveTo>
                        <a:pt x="18" y="33"/>
                      </a:moveTo>
                      <a:lnTo>
                        <a:pt x="22" y="33"/>
                      </a:lnTo>
                      <a:lnTo>
                        <a:pt x="24" y="33"/>
                      </a:lnTo>
                      <a:lnTo>
                        <a:pt x="28" y="31"/>
                      </a:lnTo>
                      <a:lnTo>
                        <a:pt x="31" y="31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35" y="24"/>
                      </a:lnTo>
                      <a:lnTo>
                        <a:pt x="37" y="20"/>
                      </a:lnTo>
                      <a:lnTo>
                        <a:pt x="37" y="18"/>
                      </a:lnTo>
                      <a:lnTo>
                        <a:pt x="37" y="16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5" y="8"/>
                      </a:lnTo>
                      <a:lnTo>
                        <a:pt x="33" y="6"/>
                      </a:lnTo>
                      <a:lnTo>
                        <a:pt x="33" y="4"/>
                      </a:lnTo>
                      <a:lnTo>
                        <a:pt x="31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5" y="6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3" y="20"/>
                      </a:lnTo>
                      <a:lnTo>
                        <a:pt x="3" y="24"/>
                      </a:lnTo>
                      <a:lnTo>
                        <a:pt x="5" y="26"/>
                      </a:lnTo>
                      <a:lnTo>
                        <a:pt x="7" y="29"/>
                      </a:lnTo>
                      <a:lnTo>
                        <a:pt x="9" y="31"/>
                      </a:lnTo>
                      <a:lnTo>
                        <a:pt x="11" y="31"/>
                      </a:lnTo>
                      <a:lnTo>
                        <a:pt x="13" y="33"/>
                      </a:lnTo>
                      <a:lnTo>
                        <a:pt x="16" y="33"/>
                      </a:lnTo>
                      <a:lnTo>
                        <a:pt x="20" y="33"/>
                      </a:lnTo>
                      <a:lnTo>
                        <a:pt x="20" y="33"/>
                      </a:lnTo>
                      <a:lnTo>
                        <a:pt x="18" y="33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41" name="Freeform 109"/>
                <p:cNvSpPr>
                  <a:spLocks/>
                </p:cNvSpPr>
                <p:nvPr/>
              </p:nvSpPr>
              <p:spPr bwMode="auto">
                <a:xfrm>
                  <a:off x="2685" y="2522"/>
                  <a:ext cx="52" cy="29"/>
                </a:xfrm>
                <a:custGeom>
                  <a:avLst/>
                  <a:gdLst/>
                  <a:ahLst/>
                  <a:cxnLst>
                    <a:cxn ang="0">
                      <a:pos x="18" y="33"/>
                    </a:cxn>
                    <a:cxn ang="0">
                      <a:pos x="22" y="33"/>
                    </a:cxn>
                    <a:cxn ang="0">
                      <a:pos x="24" y="33"/>
                    </a:cxn>
                    <a:cxn ang="0">
                      <a:pos x="28" y="31"/>
                    </a:cxn>
                    <a:cxn ang="0">
                      <a:pos x="31" y="31"/>
                    </a:cxn>
                    <a:cxn ang="0">
                      <a:pos x="33" y="29"/>
                    </a:cxn>
                    <a:cxn ang="0">
                      <a:pos x="33" y="26"/>
                    </a:cxn>
                    <a:cxn ang="0">
                      <a:pos x="35" y="24"/>
                    </a:cxn>
                    <a:cxn ang="0">
                      <a:pos x="37" y="20"/>
                    </a:cxn>
                    <a:cxn ang="0">
                      <a:pos x="37" y="18"/>
                    </a:cxn>
                    <a:cxn ang="0">
                      <a:pos x="37" y="16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5" y="8"/>
                    </a:cxn>
                    <a:cxn ang="0">
                      <a:pos x="33" y="6"/>
                    </a:cxn>
                    <a:cxn ang="0">
                      <a:pos x="33" y="4"/>
                    </a:cxn>
                    <a:cxn ang="0">
                      <a:pos x="31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22" y="0"/>
                    </a:cxn>
                    <a:cxn ang="0">
                      <a:pos x="20" y="0"/>
                    </a:cxn>
                    <a:cxn ang="0">
                      <a:pos x="16" y="0"/>
                    </a:cxn>
                    <a:cxn ang="0">
                      <a:pos x="13" y="0"/>
                    </a:cxn>
                    <a:cxn ang="0">
                      <a:pos x="11" y="0"/>
                    </a:cxn>
                    <a:cxn ang="0">
                      <a:pos x="9" y="2"/>
                    </a:cxn>
                    <a:cxn ang="0">
                      <a:pos x="7" y="4"/>
                    </a:cxn>
                    <a:cxn ang="0">
                      <a:pos x="5" y="6"/>
                    </a:cxn>
                    <a:cxn ang="0">
                      <a:pos x="3" y="8"/>
                    </a:cxn>
                    <a:cxn ang="0">
                      <a:pos x="3" y="10"/>
                    </a:cxn>
                    <a:cxn ang="0">
                      <a:pos x="0" y="12"/>
                    </a:cxn>
                    <a:cxn ang="0">
                      <a:pos x="0" y="16"/>
                    </a:cxn>
                    <a:cxn ang="0">
                      <a:pos x="0" y="18"/>
                    </a:cxn>
                    <a:cxn ang="0">
                      <a:pos x="3" y="20"/>
                    </a:cxn>
                    <a:cxn ang="0">
                      <a:pos x="3" y="24"/>
                    </a:cxn>
                    <a:cxn ang="0">
                      <a:pos x="5" y="26"/>
                    </a:cxn>
                    <a:cxn ang="0">
                      <a:pos x="7" y="29"/>
                    </a:cxn>
                    <a:cxn ang="0">
                      <a:pos x="9" y="31"/>
                    </a:cxn>
                    <a:cxn ang="0">
                      <a:pos x="11" y="31"/>
                    </a:cxn>
                    <a:cxn ang="0">
                      <a:pos x="13" y="33"/>
                    </a:cxn>
                    <a:cxn ang="0">
                      <a:pos x="16" y="33"/>
                    </a:cxn>
                    <a:cxn ang="0">
                      <a:pos x="20" y="33"/>
                    </a:cxn>
                    <a:cxn ang="0">
                      <a:pos x="20" y="33"/>
                    </a:cxn>
                  </a:cxnLst>
                  <a:rect l="0" t="0" r="r" b="b"/>
                  <a:pathLst>
                    <a:path w="37" h="33">
                      <a:moveTo>
                        <a:pt x="18" y="33"/>
                      </a:moveTo>
                      <a:lnTo>
                        <a:pt x="22" y="33"/>
                      </a:lnTo>
                      <a:lnTo>
                        <a:pt x="24" y="33"/>
                      </a:lnTo>
                      <a:lnTo>
                        <a:pt x="28" y="31"/>
                      </a:lnTo>
                      <a:lnTo>
                        <a:pt x="31" y="31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35" y="24"/>
                      </a:lnTo>
                      <a:lnTo>
                        <a:pt x="37" y="20"/>
                      </a:lnTo>
                      <a:lnTo>
                        <a:pt x="37" y="18"/>
                      </a:lnTo>
                      <a:lnTo>
                        <a:pt x="37" y="16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5" y="8"/>
                      </a:lnTo>
                      <a:lnTo>
                        <a:pt x="33" y="6"/>
                      </a:lnTo>
                      <a:lnTo>
                        <a:pt x="33" y="4"/>
                      </a:lnTo>
                      <a:lnTo>
                        <a:pt x="31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5" y="6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3" y="20"/>
                      </a:lnTo>
                      <a:lnTo>
                        <a:pt x="3" y="24"/>
                      </a:lnTo>
                      <a:lnTo>
                        <a:pt x="5" y="26"/>
                      </a:lnTo>
                      <a:lnTo>
                        <a:pt x="7" y="29"/>
                      </a:lnTo>
                      <a:lnTo>
                        <a:pt x="9" y="31"/>
                      </a:lnTo>
                      <a:lnTo>
                        <a:pt x="11" y="31"/>
                      </a:lnTo>
                      <a:lnTo>
                        <a:pt x="13" y="33"/>
                      </a:lnTo>
                      <a:lnTo>
                        <a:pt x="16" y="33"/>
                      </a:lnTo>
                      <a:lnTo>
                        <a:pt x="20" y="33"/>
                      </a:lnTo>
                      <a:lnTo>
                        <a:pt x="20" y="33"/>
                      </a:lnTo>
                    </a:path>
                  </a:pathLst>
                </a:custGeom>
                <a:noFill/>
                <a:ln w="3175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42" name="Freeform 110"/>
                <p:cNvSpPr>
                  <a:spLocks/>
                </p:cNvSpPr>
                <p:nvPr/>
              </p:nvSpPr>
              <p:spPr bwMode="auto">
                <a:xfrm>
                  <a:off x="2685" y="2696"/>
                  <a:ext cx="52" cy="27"/>
                </a:xfrm>
                <a:custGeom>
                  <a:avLst/>
                  <a:gdLst/>
                  <a:ahLst/>
                  <a:cxnLst>
                    <a:cxn ang="0">
                      <a:pos x="18" y="32"/>
                    </a:cxn>
                    <a:cxn ang="0">
                      <a:pos x="22" y="32"/>
                    </a:cxn>
                    <a:cxn ang="0">
                      <a:pos x="24" y="32"/>
                    </a:cxn>
                    <a:cxn ang="0">
                      <a:pos x="28" y="30"/>
                    </a:cxn>
                    <a:cxn ang="0">
                      <a:pos x="31" y="30"/>
                    </a:cxn>
                    <a:cxn ang="0">
                      <a:pos x="33" y="28"/>
                    </a:cxn>
                    <a:cxn ang="0">
                      <a:pos x="33" y="26"/>
                    </a:cxn>
                    <a:cxn ang="0">
                      <a:pos x="35" y="24"/>
                    </a:cxn>
                    <a:cxn ang="0">
                      <a:pos x="37" y="20"/>
                    </a:cxn>
                    <a:cxn ang="0">
                      <a:pos x="37" y="18"/>
                    </a:cxn>
                    <a:cxn ang="0">
                      <a:pos x="37" y="16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5" y="8"/>
                    </a:cxn>
                    <a:cxn ang="0">
                      <a:pos x="33" y="6"/>
                    </a:cxn>
                    <a:cxn ang="0">
                      <a:pos x="33" y="4"/>
                    </a:cxn>
                    <a:cxn ang="0">
                      <a:pos x="31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22" y="0"/>
                    </a:cxn>
                    <a:cxn ang="0">
                      <a:pos x="20" y="0"/>
                    </a:cxn>
                    <a:cxn ang="0">
                      <a:pos x="16" y="0"/>
                    </a:cxn>
                    <a:cxn ang="0">
                      <a:pos x="13" y="0"/>
                    </a:cxn>
                    <a:cxn ang="0">
                      <a:pos x="11" y="0"/>
                    </a:cxn>
                    <a:cxn ang="0">
                      <a:pos x="9" y="2"/>
                    </a:cxn>
                    <a:cxn ang="0">
                      <a:pos x="7" y="4"/>
                    </a:cxn>
                    <a:cxn ang="0">
                      <a:pos x="5" y="6"/>
                    </a:cxn>
                    <a:cxn ang="0">
                      <a:pos x="3" y="8"/>
                    </a:cxn>
                    <a:cxn ang="0">
                      <a:pos x="3" y="10"/>
                    </a:cxn>
                    <a:cxn ang="0">
                      <a:pos x="0" y="12"/>
                    </a:cxn>
                    <a:cxn ang="0">
                      <a:pos x="0" y="16"/>
                    </a:cxn>
                    <a:cxn ang="0">
                      <a:pos x="0" y="18"/>
                    </a:cxn>
                    <a:cxn ang="0">
                      <a:pos x="3" y="20"/>
                    </a:cxn>
                    <a:cxn ang="0">
                      <a:pos x="3" y="24"/>
                    </a:cxn>
                    <a:cxn ang="0">
                      <a:pos x="5" y="26"/>
                    </a:cxn>
                    <a:cxn ang="0">
                      <a:pos x="7" y="28"/>
                    </a:cxn>
                    <a:cxn ang="0">
                      <a:pos x="9" y="30"/>
                    </a:cxn>
                    <a:cxn ang="0">
                      <a:pos x="11" y="30"/>
                    </a:cxn>
                    <a:cxn ang="0">
                      <a:pos x="13" y="32"/>
                    </a:cxn>
                    <a:cxn ang="0">
                      <a:pos x="16" y="32"/>
                    </a:cxn>
                    <a:cxn ang="0">
                      <a:pos x="20" y="32"/>
                    </a:cxn>
                    <a:cxn ang="0">
                      <a:pos x="20" y="32"/>
                    </a:cxn>
                    <a:cxn ang="0">
                      <a:pos x="18" y="32"/>
                    </a:cxn>
                  </a:cxnLst>
                  <a:rect l="0" t="0" r="r" b="b"/>
                  <a:pathLst>
                    <a:path w="37" h="32">
                      <a:moveTo>
                        <a:pt x="18" y="32"/>
                      </a:moveTo>
                      <a:lnTo>
                        <a:pt x="22" y="32"/>
                      </a:lnTo>
                      <a:lnTo>
                        <a:pt x="24" y="32"/>
                      </a:lnTo>
                      <a:lnTo>
                        <a:pt x="28" y="30"/>
                      </a:lnTo>
                      <a:lnTo>
                        <a:pt x="31" y="30"/>
                      </a:lnTo>
                      <a:lnTo>
                        <a:pt x="33" y="28"/>
                      </a:lnTo>
                      <a:lnTo>
                        <a:pt x="33" y="26"/>
                      </a:lnTo>
                      <a:lnTo>
                        <a:pt x="35" y="24"/>
                      </a:lnTo>
                      <a:lnTo>
                        <a:pt x="37" y="20"/>
                      </a:lnTo>
                      <a:lnTo>
                        <a:pt x="37" y="18"/>
                      </a:lnTo>
                      <a:lnTo>
                        <a:pt x="37" y="16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5" y="8"/>
                      </a:lnTo>
                      <a:lnTo>
                        <a:pt x="33" y="6"/>
                      </a:lnTo>
                      <a:lnTo>
                        <a:pt x="33" y="4"/>
                      </a:lnTo>
                      <a:lnTo>
                        <a:pt x="31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5" y="6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3" y="20"/>
                      </a:lnTo>
                      <a:lnTo>
                        <a:pt x="3" y="24"/>
                      </a:lnTo>
                      <a:lnTo>
                        <a:pt x="5" y="26"/>
                      </a:lnTo>
                      <a:lnTo>
                        <a:pt x="7" y="28"/>
                      </a:lnTo>
                      <a:lnTo>
                        <a:pt x="9" y="30"/>
                      </a:lnTo>
                      <a:lnTo>
                        <a:pt x="11" y="30"/>
                      </a:lnTo>
                      <a:lnTo>
                        <a:pt x="13" y="32"/>
                      </a:lnTo>
                      <a:lnTo>
                        <a:pt x="16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  <a:lnTo>
                        <a:pt x="18" y="32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43" name="Freeform 111"/>
                <p:cNvSpPr>
                  <a:spLocks/>
                </p:cNvSpPr>
                <p:nvPr/>
              </p:nvSpPr>
              <p:spPr bwMode="auto">
                <a:xfrm>
                  <a:off x="2685" y="2696"/>
                  <a:ext cx="52" cy="27"/>
                </a:xfrm>
                <a:custGeom>
                  <a:avLst/>
                  <a:gdLst/>
                  <a:ahLst/>
                  <a:cxnLst>
                    <a:cxn ang="0">
                      <a:pos x="18" y="32"/>
                    </a:cxn>
                    <a:cxn ang="0">
                      <a:pos x="22" y="32"/>
                    </a:cxn>
                    <a:cxn ang="0">
                      <a:pos x="24" y="32"/>
                    </a:cxn>
                    <a:cxn ang="0">
                      <a:pos x="28" y="30"/>
                    </a:cxn>
                    <a:cxn ang="0">
                      <a:pos x="31" y="30"/>
                    </a:cxn>
                    <a:cxn ang="0">
                      <a:pos x="33" y="28"/>
                    </a:cxn>
                    <a:cxn ang="0">
                      <a:pos x="33" y="26"/>
                    </a:cxn>
                    <a:cxn ang="0">
                      <a:pos x="35" y="24"/>
                    </a:cxn>
                    <a:cxn ang="0">
                      <a:pos x="37" y="20"/>
                    </a:cxn>
                    <a:cxn ang="0">
                      <a:pos x="37" y="18"/>
                    </a:cxn>
                    <a:cxn ang="0">
                      <a:pos x="37" y="16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5" y="8"/>
                    </a:cxn>
                    <a:cxn ang="0">
                      <a:pos x="33" y="6"/>
                    </a:cxn>
                    <a:cxn ang="0">
                      <a:pos x="33" y="4"/>
                    </a:cxn>
                    <a:cxn ang="0">
                      <a:pos x="31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22" y="0"/>
                    </a:cxn>
                    <a:cxn ang="0">
                      <a:pos x="20" y="0"/>
                    </a:cxn>
                    <a:cxn ang="0">
                      <a:pos x="16" y="0"/>
                    </a:cxn>
                    <a:cxn ang="0">
                      <a:pos x="13" y="0"/>
                    </a:cxn>
                    <a:cxn ang="0">
                      <a:pos x="11" y="0"/>
                    </a:cxn>
                    <a:cxn ang="0">
                      <a:pos x="9" y="2"/>
                    </a:cxn>
                    <a:cxn ang="0">
                      <a:pos x="7" y="4"/>
                    </a:cxn>
                    <a:cxn ang="0">
                      <a:pos x="5" y="6"/>
                    </a:cxn>
                    <a:cxn ang="0">
                      <a:pos x="3" y="8"/>
                    </a:cxn>
                    <a:cxn ang="0">
                      <a:pos x="3" y="10"/>
                    </a:cxn>
                    <a:cxn ang="0">
                      <a:pos x="0" y="12"/>
                    </a:cxn>
                    <a:cxn ang="0">
                      <a:pos x="0" y="16"/>
                    </a:cxn>
                    <a:cxn ang="0">
                      <a:pos x="0" y="18"/>
                    </a:cxn>
                    <a:cxn ang="0">
                      <a:pos x="3" y="20"/>
                    </a:cxn>
                    <a:cxn ang="0">
                      <a:pos x="3" y="24"/>
                    </a:cxn>
                    <a:cxn ang="0">
                      <a:pos x="5" y="26"/>
                    </a:cxn>
                    <a:cxn ang="0">
                      <a:pos x="7" y="28"/>
                    </a:cxn>
                    <a:cxn ang="0">
                      <a:pos x="9" y="30"/>
                    </a:cxn>
                    <a:cxn ang="0">
                      <a:pos x="11" y="30"/>
                    </a:cxn>
                    <a:cxn ang="0">
                      <a:pos x="13" y="32"/>
                    </a:cxn>
                    <a:cxn ang="0">
                      <a:pos x="16" y="32"/>
                    </a:cxn>
                    <a:cxn ang="0">
                      <a:pos x="20" y="32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37" h="32">
                      <a:moveTo>
                        <a:pt x="18" y="32"/>
                      </a:moveTo>
                      <a:lnTo>
                        <a:pt x="22" y="32"/>
                      </a:lnTo>
                      <a:lnTo>
                        <a:pt x="24" y="32"/>
                      </a:lnTo>
                      <a:lnTo>
                        <a:pt x="28" y="30"/>
                      </a:lnTo>
                      <a:lnTo>
                        <a:pt x="31" y="30"/>
                      </a:lnTo>
                      <a:lnTo>
                        <a:pt x="33" y="28"/>
                      </a:lnTo>
                      <a:lnTo>
                        <a:pt x="33" y="26"/>
                      </a:lnTo>
                      <a:lnTo>
                        <a:pt x="35" y="24"/>
                      </a:lnTo>
                      <a:lnTo>
                        <a:pt x="37" y="20"/>
                      </a:lnTo>
                      <a:lnTo>
                        <a:pt x="37" y="18"/>
                      </a:lnTo>
                      <a:lnTo>
                        <a:pt x="37" y="16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5" y="8"/>
                      </a:lnTo>
                      <a:lnTo>
                        <a:pt x="33" y="6"/>
                      </a:lnTo>
                      <a:lnTo>
                        <a:pt x="33" y="4"/>
                      </a:lnTo>
                      <a:lnTo>
                        <a:pt x="31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5" y="6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3" y="20"/>
                      </a:lnTo>
                      <a:lnTo>
                        <a:pt x="3" y="24"/>
                      </a:lnTo>
                      <a:lnTo>
                        <a:pt x="5" y="26"/>
                      </a:lnTo>
                      <a:lnTo>
                        <a:pt x="7" y="28"/>
                      </a:lnTo>
                      <a:lnTo>
                        <a:pt x="9" y="30"/>
                      </a:lnTo>
                      <a:lnTo>
                        <a:pt x="11" y="30"/>
                      </a:lnTo>
                      <a:lnTo>
                        <a:pt x="13" y="32"/>
                      </a:lnTo>
                      <a:lnTo>
                        <a:pt x="16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</a:path>
                  </a:pathLst>
                </a:custGeom>
                <a:noFill/>
                <a:ln w="3175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44" name="Freeform 112"/>
                <p:cNvSpPr>
                  <a:spLocks/>
                </p:cNvSpPr>
                <p:nvPr/>
              </p:nvSpPr>
              <p:spPr bwMode="auto">
                <a:xfrm>
                  <a:off x="2685" y="2350"/>
                  <a:ext cx="52" cy="28"/>
                </a:xfrm>
                <a:custGeom>
                  <a:avLst/>
                  <a:gdLst/>
                  <a:ahLst/>
                  <a:cxnLst>
                    <a:cxn ang="0">
                      <a:pos x="18" y="32"/>
                    </a:cxn>
                    <a:cxn ang="0">
                      <a:pos x="22" y="32"/>
                    </a:cxn>
                    <a:cxn ang="0">
                      <a:pos x="24" y="32"/>
                    </a:cxn>
                    <a:cxn ang="0">
                      <a:pos x="28" y="30"/>
                    </a:cxn>
                    <a:cxn ang="0">
                      <a:pos x="31" y="30"/>
                    </a:cxn>
                    <a:cxn ang="0">
                      <a:pos x="33" y="28"/>
                    </a:cxn>
                    <a:cxn ang="0">
                      <a:pos x="33" y="26"/>
                    </a:cxn>
                    <a:cxn ang="0">
                      <a:pos x="35" y="24"/>
                    </a:cxn>
                    <a:cxn ang="0">
                      <a:pos x="37" y="20"/>
                    </a:cxn>
                    <a:cxn ang="0">
                      <a:pos x="37" y="18"/>
                    </a:cxn>
                    <a:cxn ang="0">
                      <a:pos x="37" y="16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5" y="8"/>
                    </a:cxn>
                    <a:cxn ang="0">
                      <a:pos x="33" y="6"/>
                    </a:cxn>
                    <a:cxn ang="0">
                      <a:pos x="33" y="4"/>
                    </a:cxn>
                    <a:cxn ang="0">
                      <a:pos x="31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22" y="0"/>
                    </a:cxn>
                    <a:cxn ang="0">
                      <a:pos x="20" y="0"/>
                    </a:cxn>
                    <a:cxn ang="0">
                      <a:pos x="16" y="0"/>
                    </a:cxn>
                    <a:cxn ang="0">
                      <a:pos x="13" y="0"/>
                    </a:cxn>
                    <a:cxn ang="0">
                      <a:pos x="11" y="0"/>
                    </a:cxn>
                    <a:cxn ang="0">
                      <a:pos x="9" y="2"/>
                    </a:cxn>
                    <a:cxn ang="0">
                      <a:pos x="7" y="4"/>
                    </a:cxn>
                    <a:cxn ang="0">
                      <a:pos x="5" y="6"/>
                    </a:cxn>
                    <a:cxn ang="0">
                      <a:pos x="3" y="8"/>
                    </a:cxn>
                    <a:cxn ang="0">
                      <a:pos x="3" y="10"/>
                    </a:cxn>
                    <a:cxn ang="0">
                      <a:pos x="0" y="12"/>
                    </a:cxn>
                    <a:cxn ang="0">
                      <a:pos x="0" y="16"/>
                    </a:cxn>
                    <a:cxn ang="0">
                      <a:pos x="0" y="18"/>
                    </a:cxn>
                    <a:cxn ang="0">
                      <a:pos x="3" y="20"/>
                    </a:cxn>
                    <a:cxn ang="0">
                      <a:pos x="3" y="24"/>
                    </a:cxn>
                    <a:cxn ang="0">
                      <a:pos x="5" y="26"/>
                    </a:cxn>
                    <a:cxn ang="0">
                      <a:pos x="7" y="28"/>
                    </a:cxn>
                    <a:cxn ang="0">
                      <a:pos x="9" y="30"/>
                    </a:cxn>
                    <a:cxn ang="0">
                      <a:pos x="11" y="30"/>
                    </a:cxn>
                    <a:cxn ang="0">
                      <a:pos x="13" y="32"/>
                    </a:cxn>
                    <a:cxn ang="0">
                      <a:pos x="16" y="32"/>
                    </a:cxn>
                    <a:cxn ang="0">
                      <a:pos x="20" y="32"/>
                    </a:cxn>
                    <a:cxn ang="0">
                      <a:pos x="20" y="32"/>
                    </a:cxn>
                    <a:cxn ang="0">
                      <a:pos x="18" y="32"/>
                    </a:cxn>
                  </a:cxnLst>
                  <a:rect l="0" t="0" r="r" b="b"/>
                  <a:pathLst>
                    <a:path w="37" h="32">
                      <a:moveTo>
                        <a:pt x="18" y="32"/>
                      </a:moveTo>
                      <a:lnTo>
                        <a:pt x="22" y="32"/>
                      </a:lnTo>
                      <a:lnTo>
                        <a:pt x="24" y="32"/>
                      </a:lnTo>
                      <a:lnTo>
                        <a:pt x="28" y="30"/>
                      </a:lnTo>
                      <a:lnTo>
                        <a:pt x="31" y="30"/>
                      </a:lnTo>
                      <a:lnTo>
                        <a:pt x="33" y="28"/>
                      </a:lnTo>
                      <a:lnTo>
                        <a:pt x="33" y="26"/>
                      </a:lnTo>
                      <a:lnTo>
                        <a:pt x="35" y="24"/>
                      </a:lnTo>
                      <a:lnTo>
                        <a:pt x="37" y="20"/>
                      </a:lnTo>
                      <a:lnTo>
                        <a:pt x="37" y="18"/>
                      </a:lnTo>
                      <a:lnTo>
                        <a:pt x="37" y="16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5" y="8"/>
                      </a:lnTo>
                      <a:lnTo>
                        <a:pt x="33" y="6"/>
                      </a:lnTo>
                      <a:lnTo>
                        <a:pt x="33" y="4"/>
                      </a:lnTo>
                      <a:lnTo>
                        <a:pt x="31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5" y="6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3" y="20"/>
                      </a:lnTo>
                      <a:lnTo>
                        <a:pt x="3" y="24"/>
                      </a:lnTo>
                      <a:lnTo>
                        <a:pt x="5" y="26"/>
                      </a:lnTo>
                      <a:lnTo>
                        <a:pt x="7" y="28"/>
                      </a:lnTo>
                      <a:lnTo>
                        <a:pt x="9" y="30"/>
                      </a:lnTo>
                      <a:lnTo>
                        <a:pt x="11" y="30"/>
                      </a:lnTo>
                      <a:lnTo>
                        <a:pt x="13" y="32"/>
                      </a:lnTo>
                      <a:lnTo>
                        <a:pt x="16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  <a:lnTo>
                        <a:pt x="18" y="32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45" name="Freeform 113"/>
                <p:cNvSpPr>
                  <a:spLocks/>
                </p:cNvSpPr>
                <p:nvPr/>
              </p:nvSpPr>
              <p:spPr bwMode="auto">
                <a:xfrm>
                  <a:off x="2685" y="2350"/>
                  <a:ext cx="52" cy="28"/>
                </a:xfrm>
                <a:custGeom>
                  <a:avLst/>
                  <a:gdLst/>
                  <a:ahLst/>
                  <a:cxnLst>
                    <a:cxn ang="0">
                      <a:pos x="18" y="32"/>
                    </a:cxn>
                    <a:cxn ang="0">
                      <a:pos x="22" y="32"/>
                    </a:cxn>
                    <a:cxn ang="0">
                      <a:pos x="24" y="32"/>
                    </a:cxn>
                    <a:cxn ang="0">
                      <a:pos x="28" y="30"/>
                    </a:cxn>
                    <a:cxn ang="0">
                      <a:pos x="31" y="30"/>
                    </a:cxn>
                    <a:cxn ang="0">
                      <a:pos x="33" y="28"/>
                    </a:cxn>
                    <a:cxn ang="0">
                      <a:pos x="33" y="26"/>
                    </a:cxn>
                    <a:cxn ang="0">
                      <a:pos x="35" y="24"/>
                    </a:cxn>
                    <a:cxn ang="0">
                      <a:pos x="37" y="20"/>
                    </a:cxn>
                    <a:cxn ang="0">
                      <a:pos x="37" y="18"/>
                    </a:cxn>
                    <a:cxn ang="0">
                      <a:pos x="37" y="16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5" y="8"/>
                    </a:cxn>
                    <a:cxn ang="0">
                      <a:pos x="33" y="6"/>
                    </a:cxn>
                    <a:cxn ang="0">
                      <a:pos x="33" y="4"/>
                    </a:cxn>
                    <a:cxn ang="0">
                      <a:pos x="31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22" y="0"/>
                    </a:cxn>
                    <a:cxn ang="0">
                      <a:pos x="20" y="0"/>
                    </a:cxn>
                    <a:cxn ang="0">
                      <a:pos x="16" y="0"/>
                    </a:cxn>
                    <a:cxn ang="0">
                      <a:pos x="13" y="0"/>
                    </a:cxn>
                    <a:cxn ang="0">
                      <a:pos x="11" y="0"/>
                    </a:cxn>
                    <a:cxn ang="0">
                      <a:pos x="9" y="2"/>
                    </a:cxn>
                    <a:cxn ang="0">
                      <a:pos x="7" y="4"/>
                    </a:cxn>
                    <a:cxn ang="0">
                      <a:pos x="5" y="6"/>
                    </a:cxn>
                    <a:cxn ang="0">
                      <a:pos x="3" y="8"/>
                    </a:cxn>
                    <a:cxn ang="0">
                      <a:pos x="3" y="10"/>
                    </a:cxn>
                    <a:cxn ang="0">
                      <a:pos x="0" y="12"/>
                    </a:cxn>
                    <a:cxn ang="0">
                      <a:pos x="0" y="16"/>
                    </a:cxn>
                    <a:cxn ang="0">
                      <a:pos x="0" y="18"/>
                    </a:cxn>
                    <a:cxn ang="0">
                      <a:pos x="3" y="20"/>
                    </a:cxn>
                    <a:cxn ang="0">
                      <a:pos x="3" y="24"/>
                    </a:cxn>
                    <a:cxn ang="0">
                      <a:pos x="5" y="26"/>
                    </a:cxn>
                    <a:cxn ang="0">
                      <a:pos x="7" y="28"/>
                    </a:cxn>
                    <a:cxn ang="0">
                      <a:pos x="9" y="30"/>
                    </a:cxn>
                    <a:cxn ang="0">
                      <a:pos x="11" y="30"/>
                    </a:cxn>
                    <a:cxn ang="0">
                      <a:pos x="13" y="32"/>
                    </a:cxn>
                    <a:cxn ang="0">
                      <a:pos x="16" y="32"/>
                    </a:cxn>
                    <a:cxn ang="0">
                      <a:pos x="20" y="32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37" h="32">
                      <a:moveTo>
                        <a:pt x="18" y="32"/>
                      </a:moveTo>
                      <a:lnTo>
                        <a:pt x="22" y="32"/>
                      </a:lnTo>
                      <a:lnTo>
                        <a:pt x="24" y="32"/>
                      </a:lnTo>
                      <a:lnTo>
                        <a:pt x="28" y="30"/>
                      </a:lnTo>
                      <a:lnTo>
                        <a:pt x="31" y="30"/>
                      </a:lnTo>
                      <a:lnTo>
                        <a:pt x="33" y="28"/>
                      </a:lnTo>
                      <a:lnTo>
                        <a:pt x="33" y="26"/>
                      </a:lnTo>
                      <a:lnTo>
                        <a:pt x="35" y="24"/>
                      </a:lnTo>
                      <a:lnTo>
                        <a:pt x="37" y="20"/>
                      </a:lnTo>
                      <a:lnTo>
                        <a:pt x="37" y="18"/>
                      </a:lnTo>
                      <a:lnTo>
                        <a:pt x="37" y="16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5" y="8"/>
                      </a:lnTo>
                      <a:lnTo>
                        <a:pt x="33" y="6"/>
                      </a:lnTo>
                      <a:lnTo>
                        <a:pt x="33" y="4"/>
                      </a:lnTo>
                      <a:lnTo>
                        <a:pt x="31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5" y="6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3" y="20"/>
                      </a:lnTo>
                      <a:lnTo>
                        <a:pt x="3" y="24"/>
                      </a:lnTo>
                      <a:lnTo>
                        <a:pt x="5" y="26"/>
                      </a:lnTo>
                      <a:lnTo>
                        <a:pt x="7" y="28"/>
                      </a:lnTo>
                      <a:lnTo>
                        <a:pt x="9" y="30"/>
                      </a:lnTo>
                      <a:lnTo>
                        <a:pt x="11" y="30"/>
                      </a:lnTo>
                      <a:lnTo>
                        <a:pt x="13" y="32"/>
                      </a:lnTo>
                      <a:lnTo>
                        <a:pt x="16" y="32"/>
                      </a:lnTo>
                      <a:lnTo>
                        <a:pt x="20" y="32"/>
                      </a:lnTo>
                      <a:lnTo>
                        <a:pt x="20" y="32"/>
                      </a:lnTo>
                    </a:path>
                  </a:pathLst>
                </a:custGeom>
                <a:noFill/>
                <a:ln w="3175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46" name="Freeform 114"/>
                <p:cNvSpPr>
                  <a:spLocks/>
                </p:cNvSpPr>
                <p:nvPr/>
              </p:nvSpPr>
              <p:spPr bwMode="auto">
                <a:xfrm>
                  <a:off x="2292" y="2234"/>
                  <a:ext cx="849" cy="87"/>
                </a:xfrm>
                <a:custGeom>
                  <a:avLst/>
                  <a:gdLst/>
                  <a:ahLst/>
                  <a:cxnLst>
                    <a:cxn ang="0">
                      <a:pos x="600" y="98"/>
                    </a:cxn>
                    <a:cxn ang="0">
                      <a:pos x="600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600" y="100"/>
                    </a:cxn>
                    <a:cxn ang="0">
                      <a:pos x="600" y="100"/>
                    </a:cxn>
                  </a:cxnLst>
                  <a:rect l="0" t="0" r="r" b="b"/>
                  <a:pathLst>
                    <a:path w="600" h="100">
                      <a:moveTo>
                        <a:pt x="600" y="98"/>
                      </a:moveTo>
                      <a:lnTo>
                        <a:pt x="600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600" y="100"/>
                      </a:lnTo>
                      <a:lnTo>
                        <a:pt x="600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47" name="Freeform 115"/>
                <p:cNvSpPr>
                  <a:spLocks/>
                </p:cNvSpPr>
                <p:nvPr/>
              </p:nvSpPr>
              <p:spPr bwMode="auto">
                <a:xfrm>
                  <a:off x="2292" y="2321"/>
                  <a:ext cx="849" cy="86"/>
                </a:xfrm>
                <a:custGeom>
                  <a:avLst/>
                  <a:gdLst/>
                  <a:ahLst/>
                  <a:cxnLst>
                    <a:cxn ang="0">
                      <a:pos x="600" y="98"/>
                    </a:cxn>
                    <a:cxn ang="0">
                      <a:pos x="600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600" y="100"/>
                    </a:cxn>
                    <a:cxn ang="0">
                      <a:pos x="600" y="100"/>
                    </a:cxn>
                  </a:cxnLst>
                  <a:rect l="0" t="0" r="r" b="b"/>
                  <a:pathLst>
                    <a:path w="600" h="100">
                      <a:moveTo>
                        <a:pt x="600" y="98"/>
                      </a:moveTo>
                      <a:lnTo>
                        <a:pt x="600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600" y="100"/>
                      </a:lnTo>
                      <a:lnTo>
                        <a:pt x="600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48" name="Freeform 116"/>
                <p:cNvSpPr>
                  <a:spLocks/>
                </p:cNvSpPr>
                <p:nvPr/>
              </p:nvSpPr>
              <p:spPr bwMode="auto">
                <a:xfrm>
                  <a:off x="2292" y="2493"/>
                  <a:ext cx="849" cy="87"/>
                </a:xfrm>
                <a:custGeom>
                  <a:avLst/>
                  <a:gdLst/>
                  <a:ahLst/>
                  <a:cxnLst>
                    <a:cxn ang="0">
                      <a:pos x="600" y="99"/>
                    </a:cxn>
                    <a:cxn ang="0">
                      <a:pos x="600" y="0"/>
                    </a:cxn>
                    <a:cxn ang="0">
                      <a:pos x="0" y="0"/>
                    </a:cxn>
                    <a:cxn ang="0">
                      <a:pos x="0" y="101"/>
                    </a:cxn>
                    <a:cxn ang="0">
                      <a:pos x="600" y="101"/>
                    </a:cxn>
                    <a:cxn ang="0">
                      <a:pos x="600" y="101"/>
                    </a:cxn>
                  </a:cxnLst>
                  <a:rect l="0" t="0" r="r" b="b"/>
                  <a:pathLst>
                    <a:path w="600" h="101">
                      <a:moveTo>
                        <a:pt x="600" y="99"/>
                      </a:moveTo>
                      <a:lnTo>
                        <a:pt x="600" y="0"/>
                      </a:lnTo>
                      <a:lnTo>
                        <a:pt x="0" y="0"/>
                      </a:lnTo>
                      <a:lnTo>
                        <a:pt x="0" y="101"/>
                      </a:lnTo>
                      <a:lnTo>
                        <a:pt x="600" y="101"/>
                      </a:lnTo>
                      <a:lnTo>
                        <a:pt x="600" y="101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49" name="Freeform 117"/>
                <p:cNvSpPr>
                  <a:spLocks/>
                </p:cNvSpPr>
                <p:nvPr/>
              </p:nvSpPr>
              <p:spPr bwMode="auto">
                <a:xfrm>
                  <a:off x="2292" y="2666"/>
                  <a:ext cx="849" cy="86"/>
                </a:xfrm>
                <a:custGeom>
                  <a:avLst/>
                  <a:gdLst/>
                  <a:ahLst/>
                  <a:cxnLst>
                    <a:cxn ang="0">
                      <a:pos x="600" y="98"/>
                    </a:cxn>
                    <a:cxn ang="0">
                      <a:pos x="600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600" y="100"/>
                    </a:cxn>
                    <a:cxn ang="0">
                      <a:pos x="600" y="100"/>
                    </a:cxn>
                  </a:cxnLst>
                  <a:rect l="0" t="0" r="r" b="b"/>
                  <a:pathLst>
                    <a:path w="600" h="100">
                      <a:moveTo>
                        <a:pt x="600" y="98"/>
                      </a:moveTo>
                      <a:lnTo>
                        <a:pt x="600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600" y="100"/>
                      </a:lnTo>
                      <a:lnTo>
                        <a:pt x="600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50" name="Freeform 118"/>
                <p:cNvSpPr>
                  <a:spLocks/>
                </p:cNvSpPr>
                <p:nvPr/>
              </p:nvSpPr>
              <p:spPr bwMode="auto">
                <a:xfrm>
                  <a:off x="2292" y="2407"/>
                  <a:ext cx="849" cy="86"/>
                </a:xfrm>
                <a:custGeom>
                  <a:avLst/>
                  <a:gdLst/>
                  <a:ahLst/>
                  <a:cxnLst>
                    <a:cxn ang="0">
                      <a:pos x="600" y="98"/>
                    </a:cxn>
                    <a:cxn ang="0">
                      <a:pos x="600" y="0"/>
                    </a:cxn>
                    <a:cxn ang="0">
                      <a:pos x="0" y="0"/>
                    </a:cxn>
                    <a:cxn ang="0">
                      <a:pos x="0" y="100"/>
                    </a:cxn>
                    <a:cxn ang="0">
                      <a:pos x="600" y="100"/>
                    </a:cxn>
                    <a:cxn ang="0">
                      <a:pos x="600" y="100"/>
                    </a:cxn>
                  </a:cxnLst>
                  <a:rect l="0" t="0" r="r" b="b"/>
                  <a:pathLst>
                    <a:path w="600" h="100">
                      <a:moveTo>
                        <a:pt x="600" y="98"/>
                      </a:moveTo>
                      <a:lnTo>
                        <a:pt x="600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600" y="100"/>
                      </a:lnTo>
                      <a:lnTo>
                        <a:pt x="600" y="100"/>
                      </a:lnTo>
                    </a:path>
                  </a:pathLst>
                </a:custGeom>
                <a:noFill/>
                <a:ln w="14288">
                  <a:solidFill>
                    <a:srgbClr val="FF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151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609" y="1954"/>
                  <a:ext cx="4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1800">
                      <a:latin typeface="Times New Roman" pitchFamily="18" charset="0"/>
                      <a:ea typeface="华文新魏" pitchFamily="2" charset="-122"/>
                    </a:rPr>
                    <a:t>tag</a:t>
                  </a:r>
                </a:p>
              </p:txBody>
            </p:sp>
          </p:grpSp>
          <p:sp>
            <p:nvSpPr>
              <p:cNvPr id="1196152" name="Text Box 120"/>
              <p:cNvSpPr txBox="1">
                <a:spLocks noChangeArrowheads="1"/>
              </p:cNvSpPr>
              <p:nvPr/>
            </p:nvSpPr>
            <p:spPr bwMode="auto">
              <a:xfrm flipH="1">
                <a:off x="1199" y="196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itchFamily="18" charset="0"/>
                    <a:ea typeface="华文新魏" pitchFamily="2" charset="-122"/>
                  </a:rPr>
                  <a:t>valid</a:t>
                </a:r>
              </a:p>
            </p:txBody>
          </p:sp>
        </p:grpSp>
        <p:sp>
          <p:nvSpPr>
            <p:cNvPr id="1196153" name="Text Box 121"/>
            <p:cNvSpPr txBox="1">
              <a:spLocks noChangeArrowheads="1"/>
            </p:cNvSpPr>
            <p:nvPr/>
          </p:nvSpPr>
          <p:spPr bwMode="auto">
            <a:xfrm>
              <a:off x="1966" y="1947"/>
              <a:ext cx="2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TLB</a:t>
              </a:r>
            </a:p>
          </p:txBody>
        </p:sp>
      </p:grpSp>
      <p:grpSp>
        <p:nvGrpSpPr>
          <p:cNvPr id="10" name="Group 122"/>
          <p:cNvGrpSpPr>
            <a:grpSpLocks/>
          </p:cNvGrpSpPr>
          <p:nvPr/>
        </p:nvGrpSpPr>
        <p:grpSpPr bwMode="auto">
          <a:xfrm>
            <a:off x="2767013" y="4679950"/>
            <a:ext cx="1552575" cy="1954213"/>
            <a:chOff x="1326" y="2948"/>
            <a:chExt cx="978" cy="1231"/>
          </a:xfrm>
        </p:grpSpPr>
        <p:grpSp>
          <p:nvGrpSpPr>
            <p:cNvPr id="11" name="Group 123"/>
            <p:cNvGrpSpPr>
              <a:grpSpLocks/>
            </p:cNvGrpSpPr>
            <p:nvPr/>
          </p:nvGrpSpPr>
          <p:grpSpPr bwMode="auto">
            <a:xfrm>
              <a:off x="1326" y="3142"/>
              <a:ext cx="978" cy="1037"/>
              <a:chOff x="1326" y="3142"/>
              <a:chExt cx="978" cy="1037"/>
            </a:xfrm>
          </p:grpSpPr>
          <p:sp>
            <p:nvSpPr>
              <p:cNvPr id="1196156" name="Freeform 124"/>
              <p:cNvSpPr>
                <a:spLocks/>
              </p:cNvSpPr>
              <p:nvPr/>
            </p:nvSpPr>
            <p:spPr bwMode="auto">
              <a:xfrm>
                <a:off x="1458" y="3230"/>
                <a:ext cx="846" cy="88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598" y="102"/>
                  </a:cxn>
                  <a:cxn ang="0">
                    <a:pos x="598" y="102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2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2"/>
                    </a:lnTo>
                    <a:lnTo>
                      <a:pt x="598" y="102"/>
                    </a:lnTo>
                    <a:lnTo>
                      <a:pt x="598" y="102"/>
                    </a:lnTo>
                    <a:lnTo>
                      <a:pt x="598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57" name="Freeform 125"/>
              <p:cNvSpPr>
                <a:spLocks/>
              </p:cNvSpPr>
              <p:nvPr/>
            </p:nvSpPr>
            <p:spPr bwMode="auto">
              <a:xfrm>
                <a:off x="1458" y="3230"/>
                <a:ext cx="846" cy="88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598" y="102"/>
                  </a:cxn>
                  <a:cxn ang="0">
                    <a:pos x="598" y="102"/>
                  </a:cxn>
                </a:cxnLst>
                <a:rect l="0" t="0" r="r" b="b"/>
                <a:pathLst>
                  <a:path w="598" h="102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2"/>
                    </a:lnTo>
                    <a:lnTo>
                      <a:pt x="598" y="102"/>
                    </a:lnTo>
                    <a:lnTo>
                      <a:pt x="598" y="10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58" name="Freeform 126"/>
              <p:cNvSpPr>
                <a:spLocks/>
              </p:cNvSpPr>
              <p:nvPr/>
            </p:nvSpPr>
            <p:spPr bwMode="auto">
              <a:xfrm>
                <a:off x="1326" y="3228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59" name="Freeform 127"/>
              <p:cNvSpPr>
                <a:spLocks/>
              </p:cNvSpPr>
              <p:nvPr/>
            </p:nvSpPr>
            <p:spPr bwMode="auto">
              <a:xfrm>
                <a:off x="1326" y="3228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60" name="Freeform 128"/>
              <p:cNvSpPr>
                <a:spLocks/>
              </p:cNvSpPr>
              <p:nvPr/>
            </p:nvSpPr>
            <p:spPr bwMode="auto">
              <a:xfrm>
                <a:off x="1458" y="3402"/>
                <a:ext cx="846" cy="87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0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61" name="Freeform 129"/>
              <p:cNvSpPr>
                <a:spLocks/>
              </p:cNvSpPr>
              <p:nvPr/>
            </p:nvSpPr>
            <p:spPr bwMode="auto">
              <a:xfrm>
                <a:off x="1458" y="3402"/>
                <a:ext cx="846" cy="87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0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62" name="Freeform 130"/>
              <p:cNvSpPr>
                <a:spLocks/>
              </p:cNvSpPr>
              <p:nvPr/>
            </p:nvSpPr>
            <p:spPr bwMode="auto">
              <a:xfrm>
                <a:off x="1326" y="3401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63" name="Freeform 131"/>
              <p:cNvSpPr>
                <a:spLocks/>
              </p:cNvSpPr>
              <p:nvPr/>
            </p:nvSpPr>
            <p:spPr bwMode="auto">
              <a:xfrm>
                <a:off x="1326" y="3401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64" name="Freeform 132"/>
              <p:cNvSpPr>
                <a:spLocks/>
              </p:cNvSpPr>
              <p:nvPr/>
            </p:nvSpPr>
            <p:spPr bwMode="auto">
              <a:xfrm>
                <a:off x="1458" y="3573"/>
                <a:ext cx="846" cy="87"/>
              </a:xfrm>
              <a:custGeom>
                <a:avLst/>
                <a:gdLst/>
                <a:ahLst/>
                <a:cxnLst>
                  <a:cxn ang="0">
                    <a:pos x="598" y="101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598" y="101"/>
                  </a:cxn>
                  <a:cxn ang="0">
                    <a:pos x="598" y="101"/>
                  </a:cxn>
                </a:cxnLst>
                <a:rect l="0" t="0" r="r" b="b"/>
                <a:pathLst>
                  <a:path w="598" h="101">
                    <a:moveTo>
                      <a:pt x="598" y="101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598" y="101"/>
                    </a:lnTo>
                    <a:lnTo>
                      <a:pt x="598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65" name="Freeform 133"/>
              <p:cNvSpPr>
                <a:spLocks/>
              </p:cNvSpPr>
              <p:nvPr/>
            </p:nvSpPr>
            <p:spPr bwMode="auto">
              <a:xfrm>
                <a:off x="1458" y="3573"/>
                <a:ext cx="846" cy="87"/>
              </a:xfrm>
              <a:custGeom>
                <a:avLst/>
                <a:gdLst/>
                <a:ahLst/>
                <a:cxnLst>
                  <a:cxn ang="0">
                    <a:pos x="598" y="101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598" y="101"/>
                  </a:cxn>
                  <a:cxn ang="0">
                    <a:pos x="598" y="101"/>
                  </a:cxn>
                </a:cxnLst>
                <a:rect l="0" t="0" r="r" b="b"/>
                <a:pathLst>
                  <a:path w="598" h="101">
                    <a:moveTo>
                      <a:pt x="598" y="101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598" y="101"/>
                    </a:lnTo>
                    <a:lnTo>
                      <a:pt x="598" y="101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66" name="Freeform 134"/>
              <p:cNvSpPr>
                <a:spLocks/>
              </p:cNvSpPr>
              <p:nvPr/>
            </p:nvSpPr>
            <p:spPr bwMode="auto">
              <a:xfrm>
                <a:off x="1326" y="3573"/>
                <a:ext cx="129" cy="87"/>
              </a:xfrm>
              <a:custGeom>
                <a:avLst/>
                <a:gdLst/>
                <a:ahLst/>
                <a:cxnLst>
                  <a:cxn ang="0">
                    <a:pos x="91" y="101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91" y="101"/>
                  </a:cxn>
                  <a:cxn ang="0">
                    <a:pos x="91" y="101"/>
                  </a:cxn>
                </a:cxnLst>
                <a:rect l="0" t="0" r="r" b="b"/>
                <a:pathLst>
                  <a:path w="91" h="101">
                    <a:moveTo>
                      <a:pt x="91" y="10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91" y="101"/>
                    </a:lnTo>
                    <a:lnTo>
                      <a:pt x="91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67" name="Freeform 135"/>
              <p:cNvSpPr>
                <a:spLocks/>
              </p:cNvSpPr>
              <p:nvPr/>
            </p:nvSpPr>
            <p:spPr bwMode="auto">
              <a:xfrm>
                <a:off x="1326" y="3573"/>
                <a:ext cx="129" cy="87"/>
              </a:xfrm>
              <a:custGeom>
                <a:avLst/>
                <a:gdLst/>
                <a:ahLst/>
                <a:cxnLst>
                  <a:cxn ang="0">
                    <a:pos x="91" y="101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91" y="101"/>
                  </a:cxn>
                  <a:cxn ang="0">
                    <a:pos x="91" y="101"/>
                  </a:cxn>
                </a:cxnLst>
                <a:rect l="0" t="0" r="r" b="b"/>
                <a:pathLst>
                  <a:path w="91" h="101">
                    <a:moveTo>
                      <a:pt x="91" y="10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91" y="101"/>
                    </a:lnTo>
                    <a:lnTo>
                      <a:pt x="91" y="101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68" name="Freeform 136"/>
              <p:cNvSpPr>
                <a:spLocks/>
              </p:cNvSpPr>
              <p:nvPr/>
            </p:nvSpPr>
            <p:spPr bwMode="auto">
              <a:xfrm>
                <a:off x="1458" y="3748"/>
                <a:ext cx="846" cy="86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0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69" name="Freeform 137"/>
              <p:cNvSpPr>
                <a:spLocks/>
              </p:cNvSpPr>
              <p:nvPr/>
            </p:nvSpPr>
            <p:spPr bwMode="auto">
              <a:xfrm>
                <a:off x="1458" y="3748"/>
                <a:ext cx="846" cy="86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0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70" name="Freeform 138"/>
              <p:cNvSpPr>
                <a:spLocks/>
              </p:cNvSpPr>
              <p:nvPr/>
            </p:nvSpPr>
            <p:spPr bwMode="auto">
              <a:xfrm>
                <a:off x="1326" y="3746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71" name="Freeform 139"/>
              <p:cNvSpPr>
                <a:spLocks/>
              </p:cNvSpPr>
              <p:nvPr/>
            </p:nvSpPr>
            <p:spPr bwMode="auto">
              <a:xfrm>
                <a:off x="1326" y="3746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72" name="Freeform 140"/>
              <p:cNvSpPr>
                <a:spLocks/>
              </p:cNvSpPr>
              <p:nvPr/>
            </p:nvSpPr>
            <p:spPr bwMode="auto">
              <a:xfrm>
                <a:off x="1458" y="3920"/>
                <a:ext cx="846" cy="87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0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73" name="Freeform 141"/>
              <p:cNvSpPr>
                <a:spLocks/>
              </p:cNvSpPr>
              <p:nvPr/>
            </p:nvSpPr>
            <p:spPr bwMode="auto">
              <a:xfrm>
                <a:off x="1458" y="3920"/>
                <a:ext cx="846" cy="87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0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74" name="Freeform 142"/>
              <p:cNvSpPr>
                <a:spLocks/>
              </p:cNvSpPr>
              <p:nvPr/>
            </p:nvSpPr>
            <p:spPr bwMode="auto">
              <a:xfrm>
                <a:off x="1326" y="3919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75" name="Freeform 143"/>
              <p:cNvSpPr>
                <a:spLocks/>
              </p:cNvSpPr>
              <p:nvPr/>
            </p:nvSpPr>
            <p:spPr bwMode="auto">
              <a:xfrm>
                <a:off x="1326" y="3919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76" name="Freeform 144"/>
              <p:cNvSpPr>
                <a:spLocks/>
              </p:cNvSpPr>
              <p:nvPr/>
            </p:nvSpPr>
            <p:spPr bwMode="auto">
              <a:xfrm>
                <a:off x="1458" y="4093"/>
                <a:ext cx="846" cy="86"/>
              </a:xfrm>
              <a:custGeom>
                <a:avLst/>
                <a:gdLst/>
                <a:ahLst/>
                <a:cxnLst>
                  <a:cxn ang="0">
                    <a:pos x="598" y="98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  <a:cxn ang="0">
                    <a:pos x="598" y="98"/>
                  </a:cxn>
                </a:cxnLst>
                <a:rect l="0" t="0" r="r" b="b"/>
                <a:pathLst>
                  <a:path w="598" h="100">
                    <a:moveTo>
                      <a:pt x="598" y="98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  <a:lnTo>
                      <a:pt x="598" y="9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77" name="Freeform 145"/>
              <p:cNvSpPr>
                <a:spLocks/>
              </p:cNvSpPr>
              <p:nvPr/>
            </p:nvSpPr>
            <p:spPr bwMode="auto">
              <a:xfrm>
                <a:off x="1458" y="4093"/>
                <a:ext cx="846" cy="86"/>
              </a:xfrm>
              <a:custGeom>
                <a:avLst/>
                <a:gdLst/>
                <a:ahLst/>
                <a:cxnLst>
                  <a:cxn ang="0">
                    <a:pos x="598" y="98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0">
                    <a:moveTo>
                      <a:pt x="598" y="98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78" name="Freeform 146"/>
              <p:cNvSpPr>
                <a:spLocks/>
              </p:cNvSpPr>
              <p:nvPr/>
            </p:nvSpPr>
            <p:spPr bwMode="auto">
              <a:xfrm>
                <a:off x="1326" y="4091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79" name="Freeform 147"/>
              <p:cNvSpPr>
                <a:spLocks/>
              </p:cNvSpPr>
              <p:nvPr/>
            </p:nvSpPr>
            <p:spPr bwMode="auto">
              <a:xfrm>
                <a:off x="1326" y="4091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80" name="Freeform 148"/>
              <p:cNvSpPr>
                <a:spLocks/>
              </p:cNvSpPr>
              <p:nvPr/>
            </p:nvSpPr>
            <p:spPr bwMode="auto">
              <a:xfrm>
                <a:off x="1458" y="3144"/>
                <a:ext cx="846" cy="86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0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81" name="Freeform 149"/>
              <p:cNvSpPr>
                <a:spLocks/>
              </p:cNvSpPr>
              <p:nvPr/>
            </p:nvSpPr>
            <p:spPr bwMode="auto">
              <a:xfrm>
                <a:off x="1458" y="3144"/>
                <a:ext cx="846" cy="86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0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82" name="Freeform 150"/>
              <p:cNvSpPr>
                <a:spLocks/>
              </p:cNvSpPr>
              <p:nvPr/>
            </p:nvSpPr>
            <p:spPr bwMode="auto">
              <a:xfrm>
                <a:off x="1326" y="3142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83" name="Freeform 151"/>
              <p:cNvSpPr>
                <a:spLocks/>
              </p:cNvSpPr>
              <p:nvPr/>
            </p:nvSpPr>
            <p:spPr bwMode="auto">
              <a:xfrm>
                <a:off x="1326" y="3142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84" name="Freeform 152"/>
              <p:cNvSpPr>
                <a:spLocks/>
              </p:cNvSpPr>
              <p:nvPr/>
            </p:nvSpPr>
            <p:spPr bwMode="auto">
              <a:xfrm>
                <a:off x="1458" y="3314"/>
                <a:ext cx="846" cy="88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598" y="102"/>
                  </a:cxn>
                  <a:cxn ang="0">
                    <a:pos x="598" y="102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2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2"/>
                    </a:lnTo>
                    <a:lnTo>
                      <a:pt x="598" y="102"/>
                    </a:lnTo>
                    <a:lnTo>
                      <a:pt x="598" y="102"/>
                    </a:lnTo>
                    <a:lnTo>
                      <a:pt x="598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85" name="Freeform 153"/>
              <p:cNvSpPr>
                <a:spLocks/>
              </p:cNvSpPr>
              <p:nvPr/>
            </p:nvSpPr>
            <p:spPr bwMode="auto">
              <a:xfrm>
                <a:off x="1458" y="3314"/>
                <a:ext cx="846" cy="88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598" y="102"/>
                  </a:cxn>
                  <a:cxn ang="0">
                    <a:pos x="598" y="102"/>
                  </a:cxn>
                </a:cxnLst>
                <a:rect l="0" t="0" r="r" b="b"/>
                <a:pathLst>
                  <a:path w="598" h="102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2"/>
                    </a:lnTo>
                    <a:lnTo>
                      <a:pt x="598" y="102"/>
                    </a:lnTo>
                    <a:lnTo>
                      <a:pt x="598" y="10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86" name="Freeform 154"/>
              <p:cNvSpPr>
                <a:spLocks/>
              </p:cNvSpPr>
              <p:nvPr/>
            </p:nvSpPr>
            <p:spPr bwMode="auto">
              <a:xfrm>
                <a:off x="1326" y="3314"/>
                <a:ext cx="129" cy="87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87" name="Freeform 155"/>
              <p:cNvSpPr>
                <a:spLocks/>
              </p:cNvSpPr>
              <p:nvPr/>
            </p:nvSpPr>
            <p:spPr bwMode="auto">
              <a:xfrm>
                <a:off x="1326" y="3314"/>
                <a:ext cx="129" cy="87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88" name="Freeform 156"/>
              <p:cNvSpPr>
                <a:spLocks/>
              </p:cNvSpPr>
              <p:nvPr/>
            </p:nvSpPr>
            <p:spPr bwMode="auto">
              <a:xfrm>
                <a:off x="1458" y="3489"/>
                <a:ext cx="846" cy="86"/>
              </a:xfrm>
              <a:custGeom>
                <a:avLst/>
                <a:gdLst/>
                <a:ahLst/>
                <a:cxnLst>
                  <a:cxn ang="0">
                    <a:pos x="598" y="98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  <a:cxn ang="0">
                    <a:pos x="598" y="98"/>
                  </a:cxn>
                </a:cxnLst>
                <a:rect l="0" t="0" r="r" b="b"/>
                <a:pathLst>
                  <a:path w="598" h="100">
                    <a:moveTo>
                      <a:pt x="598" y="98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  <a:lnTo>
                      <a:pt x="598" y="9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89" name="Freeform 157"/>
              <p:cNvSpPr>
                <a:spLocks/>
              </p:cNvSpPr>
              <p:nvPr/>
            </p:nvSpPr>
            <p:spPr bwMode="auto">
              <a:xfrm>
                <a:off x="1458" y="3489"/>
                <a:ext cx="846" cy="86"/>
              </a:xfrm>
              <a:custGeom>
                <a:avLst/>
                <a:gdLst/>
                <a:ahLst/>
                <a:cxnLst>
                  <a:cxn ang="0">
                    <a:pos x="598" y="98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0">
                    <a:moveTo>
                      <a:pt x="598" y="98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90" name="Freeform 158"/>
              <p:cNvSpPr>
                <a:spLocks/>
              </p:cNvSpPr>
              <p:nvPr/>
            </p:nvSpPr>
            <p:spPr bwMode="auto">
              <a:xfrm>
                <a:off x="1326" y="3487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91" name="Freeform 159"/>
              <p:cNvSpPr>
                <a:spLocks/>
              </p:cNvSpPr>
              <p:nvPr/>
            </p:nvSpPr>
            <p:spPr bwMode="auto">
              <a:xfrm>
                <a:off x="1326" y="3487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92" name="Freeform 160"/>
              <p:cNvSpPr>
                <a:spLocks/>
              </p:cNvSpPr>
              <p:nvPr/>
            </p:nvSpPr>
            <p:spPr bwMode="auto">
              <a:xfrm>
                <a:off x="1458" y="3660"/>
                <a:ext cx="846" cy="88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598" y="102"/>
                  </a:cxn>
                  <a:cxn ang="0">
                    <a:pos x="598" y="102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2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2"/>
                    </a:lnTo>
                    <a:lnTo>
                      <a:pt x="598" y="102"/>
                    </a:lnTo>
                    <a:lnTo>
                      <a:pt x="598" y="102"/>
                    </a:lnTo>
                    <a:lnTo>
                      <a:pt x="598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93" name="Freeform 161"/>
              <p:cNvSpPr>
                <a:spLocks/>
              </p:cNvSpPr>
              <p:nvPr/>
            </p:nvSpPr>
            <p:spPr bwMode="auto">
              <a:xfrm>
                <a:off x="1458" y="3660"/>
                <a:ext cx="846" cy="88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598" y="102"/>
                  </a:cxn>
                  <a:cxn ang="0">
                    <a:pos x="598" y="102"/>
                  </a:cxn>
                </a:cxnLst>
                <a:rect l="0" t="0" r="r" b="b"/>
                <a:pathLst>
                  <a:path w="598" h="102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2"/>
                    </a:lnTo>
                    <a:lnTo>
                      <a:pt x="598" y="102"/>
                    </a:lnTo>
                    <a:lnTo>
                      <a:pt x="598" y="10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94" name="Freeform 162"/>
              <p:cNvSpPr>
                <a:spLocks/>
              </p:cNvSpPr>
              <p:nvPr/>
            </p:nvSpPr>
            <p:spPr bwMode="auto">
              <a:xfrm>
                <a:off x="1326" y="3660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95" name="Freeform 163"/>
              <p:cNvSpPr>
                <a:spLocks/>
              </p:cNvSpPr>
              <p:nvPr/>
            </p:nvSpPr>
            <p:spPr bwMode="auto">
              <a:xfrm>
                <a:off x="1326" y="3660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96" name="Freeform 164"/>
              <p:cNvSpPr>
                <a:spLocks/>
              </p:cNvSpPr>
              <p:nvPr/>
            </p:nvSpPr>
            <p:spPr bwMode="auto">
              <a:xfrm>
                <a:off x="1458" y="3834"/>
                <a:ext cx="846" cy="86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0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97" name="Freeform 165"/>
              <p:cNvSpPr>
                <a:spLocks/>
              </p:cNvSpPr>
              <p:nvPr/>
            </p:nvSpPr>
            <p:spPr bwMode="auto">
              <a:xfrm>
                <a:off x="1458" y="3834"/>
                <a:ext cx="846" cy="86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598" y="100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0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598" y="100"/>
                    </a:lnTo>
                    <a:lnTo>
                      <a:pt x="598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98" name="Freeform 166"/>
              <p:cNvSpPr>
                <a:spLocks/>
              </p:cNvSpPr>
              <p:nvPr/>
            </p:nvSpPr>
            <p:spPr bwMode="auto">
              <a:xfrm>
                <a:off x="1326" y="3832"/>
                <a:ext cx="129" cy="87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199" name="Freeform 167"/>
              <p:cNvSpPr>
                <a:spLocks/>
              </p:cNvSpPr>
              <p:nvPr/>
            </p:nvSpPr>
            <p:spPr bwMode="auto">
              <a:xfrm>
                <a:off x="1326" y="3832"/>
                <a:ext cx="129" cy="87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00" name="Freeform 168"/>
              <p:cNvSpPr>
                <a:spLocks/>
              </p:cNvSpPr>
              <p:nvPr/>
            </p:nvSpPr>
            <p:spPr bwMode="auto">
              <a:xfrm>
                <a:off x="1458" y="4005"/>
                <a:ext cx="846" cy="88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598" y="102"/>
                  </a:cxn>
                  <a:cxn ang="0">
                    <a:pos x="598" y="102"/>
                  </a:cxn>
                  <a:cxn ang="0">
                    <a:pos x="598" y="100"/>
                  </a:cxn>
                </a:cxnLst>
                <a:rect l="0" t="0" r="r" b="b"/>
                <a:pathLst>
                  <a:path w="598" h="102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2"/>
                    </a:lnTo>
                    <a:lnTo>
                      <a:pt x="598" y="102"/>
                    </a:lnTo>
                    <a:lnTo>
                      <a:pt x="598" y="102"/>
                    </a:lnTo>
                    <a:lnTo>
                      <a:pt x="598" y="10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01" name="Freeform 169"/>
              <p:cNvSpPr>
                <a:spLocks/>
              </p:cNvSpPr>
              <p:nvPr/>
            </p:nvSpPr>
            <p:spPr bwMode="auto">
              <a:xfrm>
                <a:off x="1458" y="4005"/>
                <a:ext cx="846" cy="88"/>
              </a:xfrm>
              <a:custGeom>
                <a:avLst/>
                <a:gdLst/>
                <a:ahLst/>
                <a:cxnLst>
                  <a:cxn ang="0">
                    <a:pos x="598" y="100"/>
                  </a:cxn>
                  <a:cxn ang="0">
                    <a:pos x="598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598" y="102"/>
                  </a:cxn>
                  <a:cxn ang="0">
                    <a:pos x="598" y="102"/>
                  </a:cxn>
                </a:cxnLst>
                <a:rect l="0" t="0" r="r" b="b"/>
                <a:pathLst>
                  <a:path w="598" h="102">
                    <a:moveTo>
                      <a:pt x="598" y="100"/>
                    </a:moveTo>
                    <a:lnTo>
                      <a:pt x="598" y="0"/>
                    </a:lnTo>
                    <a:lnTo>
                      <a:pt x="0" y="0"/>
                    </a:lnTo>
                    <a:lnTo>
                      <a:pt x="0" y="102"/>
                    </a:lnTo>
                    <a:lnTo>
                      <a:pt x="598" y="102"/>
                    </a:lnTo>
                    <a:lnTo>
                      <a:pt x="598" y="10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02" name="Freeform 170"/>
              <p:cNvSpPr>
                <a:spLocks/>
              </p:cNvSpPr>
              <p:nvPr/>
            </p:nvSpPr>
            <p:spPr bwMode="auto">
              <a:xfrm>
                <a:off x="1326" y="4005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03" name="Freeform 171"/>
              <p:cNvSpPr>
                <a:spLocks/>
              </p:cNvSpPr>
              <p:nvPr/>
            </p:nvSpPr>
            <p:spPr bwMode="auto">
              <a:xfrm>
                <a:off x="1326" y="4005"/>
                <a:ext cx="129" cy="86"/>
              </a:xfrm>
              <a:custGeom>
                <a:avLst/>
                <a:gdLst/>
                <a:ahLst/>
                <a:cxnLst>
                  <a:cxn ang="0">
                    <a:pos x="91" y="100"/>
                  </a:cxn>
                  <a:cxn ang="0">
                    <a:pos x="91" y="0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91" y="100"/>
                  </a:cxn>
                  <a:cxn ang="0">
                    <a:pos x="91" y="100"/>
                  </a:cxn>
                </a:cxnLst>
                <a:rect l="0" t="0" r="r" b="b"/>
                <a:pathLst>
                  <a:path w="91" h="100">
                    <a:moveTo>
                      <a:pt x="91" y="100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91" y="100"/>
                    </a:lnTo>
                    <a:lnTo>
                      <a:pt x="91" y="10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04" name="Rectangle 172"/>
              <p:cNvSpPr>
                <a:spLocks noChangeArrowheads="1"/>
              </p:cNvSpPr>
              <p:nvPr/>
            </p:nvSpPr>
            <p:spPr bwMode="auto">
              <a:xfrm>
                <a:off x="1360" y="3151"/>
                <a:ext cx="3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80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1</a:t>
                </a:r>
                <a:endParaRPr lang="en-US" altLang="zh-CN" sz="1600"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1196205" name="Rectangle 173"/>
              <p:cNvSpPr>
                <a:spLocks noChangeArrowheads="1"/>
              </p:cNvSpPr>
              <p:nvPr/>
            </p:nvSpPr>
            <p:spPr bwMode="auto">
              <a:xfrm>
                <a:off x="1360" y="3237"/>
                <a:ext cx="3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80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1</a:t>
                </a:r>
                <a:endParaRPr lang="en-US" altLang="zh-CN" sz="1600"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1196206" name="Rectangle 174"/>
              <p:cNvSpPr>
                <a:spLocks noChangeArrowheads="1"/>
              </p:cNvSpPr>
              <p:nvPr/>
            </p:nvSpPr>
            <p:spPr bwMode="auto">
              <a:xfrm>
                <a:off x="1360" y="3323"/>
                <a:ext cx="3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80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1</a:t>
                </a:r>
                <a:endParaRPr lang="en-US" altLang="zh-CN" sz="1600"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1196207" name="Rectangle 175"/>
              <p:cNvSpPr>
                <a:spLocks noChangeArrowheads="1"/>
              </p:cNvSpPr>
              <p:nvPr/>
            </p:nvSpPr>
            <p:spPr bwMode="auto">
              <a:xfrm>
                <a:off x="1360" y="3409"/>
                <a:ext cx="3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80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1</a:t>
                </a:r>
                <a:endParaRPr lang="en-US" altLang="zh-CN" sz="1600"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1196208" name="Rectangle 176"/>
              <p:cNvSpPr>
                <a:spLocks noChangeArrowheads="1"/>
              </p:cNvSpPr>
              <p:nvPr/>
            </p:nvSpPr>
            <p:spPr bwMode="auto">
              <a:xfrm>
                <a:off x="1360" y="3495"/>
                <a:ext cx="3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80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0</a:t>
                </a:r>
                <a:endParaRPr lang="en-US" altLang="zh-CN" sz="1600"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1196209" name="Rectangle 177"/>
              <p:cNvSpPr>
                <a:spLocks noChangeArrowheads="1"/>
              </p:cNvSpPr>
              <p:nvPr/>
            </p:nvSpPr>
            <p:spPr bwMode="auto">
              <a:xfrm>
                <a:off x="1360" y="3582"/>
                <a:ext cx="3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80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1</a:t>
                </a:r>
                <a:endParaRPr lang="en-US" altLang="zh-CN" sz="1600"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1196210" name="Rectangle 178"/>
              <p:cNvSpPr>
                <a:spLocks noChangeArrowheads="1"/>
              </p:cNvSpPr>
              <p:nvPr/>
            </p:nvSpPr>
            <p:spPr bwMode="auto">
              <a:xfrm>
                <a:off x="1360" y="3669"/>
                <a:ext cx="3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80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1</a:t>
                </a:r>
                <a:endParaRPr lang="en-US" altLang="zh-CN" sz="1600"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1196211" name="Rectangle 179"/>
              <p:cNvSpPr>
                <a:spLocks noChangeArrowheads="1"/>
              </p:cNvSpPr>
              <p:nvPr/>
            </p:nvSpPr>
            <p:spPr bwMode="auto">
              <a:xfrm>
                <a:off x="1360" y="3755"/>
                <a:ext cx="3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80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0</a:t>
                </a:r>
                <a:endParaRPr lang="en-US" altLang="zh-CN" sz="1600"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1196212" name="Rectangle 180"/>
              <p:cNvSpPr>
                <a:spLocks noChangeArrowheads="1"/>
              </p:cNvSpPr>
              <p:nvPr/>
            </p:nvSpPr>
            <p:spPr bwMode="auto">
              <a:xfrm>
                <a:off x="1360" y="3841"/>
                <a:ext cx="3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80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1</a:t>
                </a:r>
                <a:endParaRPr lang="en-US" altLang="zh-CN" sz="1600"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1196213" name="Rectangle 181"/>
              <p:cNvSpPr>
                <a:spLocks noChangeArrowheads="1"/>
              </p:cNvSpPr>
              <p:nvPr/>
            </p:nvSpPr>
            <p:spPr bwMode="auto">
              <a:xfrm>
                <a:off x="1360" y="3927"/>
                <a:ext cx="3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80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1</a:t>
                </a:r>
                <a:endParaRPr lang="en-US" altLang="zh-CN" sz="1600"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1196214" name="Rectangle 182"/>
              <p:cNvSpPr>
                <a:spLocks noChangeArrowheads="1"/>
              </p:cNvSpPr>
              <p:nvPr/>
            </p:nvSpPr>
            <p:spPr bwMode="auto">
              <a:xfrm>
                <a:off x="1360" y="4013"/>
                <a:ext cx="3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80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0</a:t>
                </a:r>
                <a:endParaRPr lang="en-US" altLang="zh-CN" sz="1600"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1196215" name="Rectangle 183"/>
              <p:cNvSpPr>
                <a:spLocks noChangeArrowheads="1"/>
              </p:cNvSpPr>
              <p:nvPr/>
            </p:nvSpPr>
            <p:spPr bwMode="auto">
              <a:xfrm>
                <a:off x="1360" y="4100"/>
                <a:ext cx="32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80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1</a:t>
                </a:r>
                <a:endParaRPr lang="en-US" altLang="zh-CN" sz="1600"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1196216" name="Freeform 184"/>
              <p:cNvSpPr>
                <a:spLocks/>
              </p:cNvSpPr>
              <p:nvPr/>
            </p:nvSpPr>
            <p:spPr bwMode="auto">
              <a:xfrm>
                <a:off x="1849" y="3171"/>
                <a:ext cx="52" cy="30"/>
              </a:xfrm>
              <a:custGeom>
                <a:avLst/>
                <a:gdLst/>
                <a:ahLst/>
                <a:cxnLst>
                  <a:cxn ang="0">
                    <a:pos x="17" y="32"/>
                  </a:cxn>
                  <a:cxn ang="0">
                    <a:pos x="22" y="34"/>
                  </a:cxn>
                  <a:cxn ang="0">
                    <a:pos x="24" y="32"/>
                  </a:cxn>
                  <a:cxn ang="0">
                    <a:pos x="26" y="32"/>
                  </a:cxn>
                  <a:cxn ang="0">
                    <a:pos x="28" y="30"/>
                  </a:cxn>
                  <a:cxn ang="0">
                    <a:pos x="30" y="28"/>
                  </a:cxn>
                  <a:cxn ang="0">
                    <a:pos x="32" y="26"/>
                  </a:cxn>
                  <a:cxn ang="0">
                    <a:pos x="35" y="24"/>
                  </a:cxn>
                  <a:cxn ang="0">
                    <a:pos x="35" y="22"/>
                  </a:cxn>
                  <a:cxn ang="0">
                    <a:pos x="37" y="20"/>
                  </a:cxn>
                  <a:cxn ang="0">
                    <a:pos x="37" y="16"/>
                  </a:cxn>
                  <a:cxn ang="0">
                    <a:pos x="37" y="14"/>
                  </a:cxn>
                  <a:cxn ang="0">
                    <a:pos x="35" y="12"/>
                  </a:cxn>
                  <a:cxn ang="0">
                    <a:pos x="35" y="10"/>
                  </a:cxn>
                  <a:cxn ang="0">
                    <a:pos x="32" y="6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6" y="2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7" y="6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7" y="28"/>
                  </a:cxn>
                  <a:cxn ang="0">
                    <a:pos x="9" y="30"/>
                  </a:cxn>
                  <a:cxn ang="0">
                    <a:pos x="11" y="32"/>
                  </a:cxn>
                  <a:cxn ang="0">
                    <a:pos x="13" y="32"/>
                  </a:cxn>
                  <a:cxn ang="0">
                    <a:pos x="15" y="34"/>
                  </a:cxn>
                  <a:cxn ang="0">
                    <a:pos x="17" y="34"/>
                  </a:cxn>
                  <a:cxn ang="0">
                    <a:pos x="17" y="34"/>
                  </a:cxn>
                  <a:cxn ang="0">
                    <a:pos x="17" y="32"/>
                  </a:cxn>
                </a:cxnLst>
                <a:rect l="0" t="0" r="r" b="b"/>
                <a:pathLst>
                  <a:path w="37" h="34">
                    <a:moveTo>
                      <a:pt x="17" y="32"/>
                    </a:moveTo>
                    <a:lnTo>
                      <a:pt x="22" y="34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37" y="20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7" y="28"/>
                    </a:lnTo>
                    <a:lnTo>
                      <a:pt x="9" y="30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5" y="34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17" name="Freeform 185"/>
              <p:cNvSpPr>
                <a:spLocks/>
              </p:cNvSpPr>
              <p:nvPr/>
            </p:nvSpPr>
            <p:spPr bwMode="auto">
              <a:xfrm>
                <a:off x="1849" y="3258"/>
                <a:ext cx="52" cy="29"/>
              </a:xfrm>
              <a:custGeom>
                <a:avLst/>
                <a:gdLst/>
                <a:ahLst/>
                <a:cxnLst>
                  <a:cxn ang="0">
                    <a:pos x="17" y="32"/>
                  </a:cxn>
                  <a:cxn ang="0">
                    <a:pos x="22" y="34"/>
                  </a:cxn>
                  <a:cxn ang="0">
                    <a:pos x="24" y="32"/>
                  </a:cxn>
                  <a:cxn ang="0">
                    <a:pos x="26" y="32"/>
                  </a:cxn>
                  <a:cxn ang="0">
                    <a:pos x="28" y="30"/>
                  </a:cxn>
                  <a:cxn ang="0">
                    <a:pos x="30" y="28"/>
                  </a:cxn>
                  <a:cxn ang="0">
                    <a:pos x="32" y="26"/>
                  </a:cxn>
                  <a:cxn ang="0">
                    <a:pos x="35" y="24"/>
                  </a:cxn>
                  <a:cxn ang="0">
                    <a:pos x="35" y="22"/>
                  </a:cxn>
                  <a:cxn ang="0">
                    <a:pos x="37" y="20"/>
                  </a:cxn>
                  <a:cxn ang="0">
                    <a:pos x="37" y="16"/>
                  </a:cxn>
                  <a:cxn ang="0">
                    <a:pos x="37" y="14"/>
                  </a:cxn>
                  <a:cxn ang="0">
                    <a:pos x="35" y="12"/>
                  </a:cxn>
                  <a:cxn ang="0">
                    <a:pos x="35" y="10"/>
                  </a:cxn>
                  <a:cxn ang="0">
                    <a:pos x="32" y="6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6" y="2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7" y="6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7" y="28"/>
                  </a:cxn>
                  <a:cxn ang="0">
                    <a:pos x="9" y="30"/>
                  </a:cxn>
                  <a:cxn ang="0">
                    <a:pos x="11" y="32"/>
                  </a:cxn>
                  <a:cxn ang="0">
                    <a:pos x="13" y="32"/>
                  </a:cxn>
                  <a:cxn ang="0">
                    <a:pos x="15" y="34"/>
                  </a:cxn>
                  <a:cxn ang="0">
                    <a:pos x="17" y="34"/>
                  </a:cxn>
                  <a:cxn ang="0">
                    <a:pos x="17" y="34"/>
                  </a:cxn>
                  <a:cxn ang="0">
                    <a:pos x="17" y="32"/>
                  </a:cxn>
                </a:cxnLst>
                <a:rect l="0" t="0" r="r" b="b"/>
                <a:pathLst>
                  <a:path w="37" h="34">
                    <a:moveTo>
                      <a:pt x="17" y="32"/>
                    </a:moveTo>
                    <a:lnTo>
                      <a:pt x="22" y="34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37" y="20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7" y="28"/>
                    </a:lnTo>
                    <a:lnTo>
                      <a:pt x="9" y="30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5" y="34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18" name="Freeform 186"/>
              <p:cNvSpPr>
                <a:spLocks/>
              </p:cNvSpPr>
              <p:nvPr/>
            </p:nvSpPr>
            <p:spPr bwMode="auto">
              <a:xfrm>
                <a:off x="1849" y="3344"/>
                <a:ext cx="52" cy="29"/>
              </a:xfrm>
              <a:custGeom>
                <a:avLst/>
                <a:gdLst/>
                <a:ahLst/>
                <a:cxnLst>
                  <a:cxn ang="0">
                    <a:pos x="17" y="32"/>
                  </a:cxn>
                  <a:cxn ang="0">
                    <a:pos x="22" y="34"/>
                  </a:cxn>
                  <a:cxn ang="0">
                    <a:pos x="24" y="32"/>
                  </a:cxn>
                  <a:cxn ang="0">
                    <a:pos x="26" y="32"/>
                  </a:cxn>
                  <a:cxn ang="0">
                    <a:pos x="28" y="30"/>
                  </a:cxn>
                  <a:cxn ang="0">
                    <a:pos x="30" y="28"/>
                  </a:cxn>
                  <a:cxn ang="0">
                    <a:pos x="32" y="26"/>
                  </a:cxn>
                  <a:cxn ang="0">
                    <a:pos x="35" y="24"/>
                  </a:cxn>
                  <a:cxn ang="0">
                    <a:pos x="35" y="22"/>
                  </a:cxn>
                  <a:cxn ang="0">
                    <a:pos x="37" y="20"/>
                  </a:cxn>
                  <a:cxn ang="0">
                    <a:pos x="37" y="16"/>
                  </a:cxn>
                  <a:cxn ang="0">
                    <a:pos x="37" y="14"/>
                  </a:cxn>
                  <a:cxn ang="0">
                    <a:pos x="35" y="12"/>
                  </a:cxn>
                  <a:cxn ang="0">
                    <a:pos x="35" y="10"/>
                  </a:cxn>
                  <a:cxn ang="0">
                    <a:pos x="32" y="6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6" y="2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7" y="6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7" y="28"/>
                  </a:cxn>
                  <a:cxn ang="0">
                    <a:pos x="9" y="30"/>
                  </a:cxn>
                  <a:cxn ang="0">
                    <a:pos x="11" y="32"/>
                  </a:cxn>
                  <a:cxn ang="0">
                    <a:pos x="13" y="32"/>
                  </a:cxn>
                  <a:cxn ang="0">
                    <a:pos x="15" y="34"/>
                  </a:cxn>
                  <a:cxn ang="0">
                    <a:pos x="17" y="34"/>
                  </a:cxn>
                  <a:cxn ang="0">
                    <a:pos x="17" y="34"/>
                  </a:cxn>
                  <a:cxn ang="0">
                    <a:pos x="17" y="32"/>
                  </a:cxn>
                </a:cxnLst>
                <a:rect l="0" t="0" r="r" b="b"/>
                <a:pathLst>
                  <a:path w="37" h="34">
                    <a:moveTo>
                      <a:pt x="17" y="32"/>
                    </a:moveTo>
                    <a:lnTo>
                      <a:pt x="22" y="34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37" y="20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7" y="28"/>
                    </a:lnTo>
                    <a:lnTo>
                      <a:pt x="9" y="30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5" y="34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19" name="Freeform 187"/>
              <p:cNvSpPr>
                <a:spLocks/>
              </p:cNvSpPr>
              <p:nvPr/>
            </p:nvSpPr>
            <p:spPr bwMode="auto">
              <a:xfrm>
                <a:off x="1849" y="3430"/>
                <a:ext cx="52" cy="29"/>
              </a:xfrm>
              <a:custGeom>
                <a:avLst/>
                <a:gdLst/>
                <a:ahLst/>
                <a:cxnLst>
                  <a:cxn ang="0">
                    <a:pos x="17" y="32"/>
                  </a:cxn>
                  <a:cxn ang="0">
                    <a:pos x="22" y="34"/>
                  </a:cxn>
                  <a:cxn ang="0">
                    <a:pos x="24" y="32"/>
                  </a:cxn>
                  <a:cxn ang="0">
                    <a:pos x="26" y="32"/>
                  </a:cxn>
                  <a:cxn ang="0">
                    <a:pos x="28" y="30"/>
                  </a:cxn>
                  <a:cxn ang="0">
                    <a:pos x="30" y="28"/>
                  </a:cxn>
                  <a:cxn ang="0">
                    <a:pos x="32" y="26"/>
                  </a:cxn>
                  <a:cxn ang="0">
                    <a:pos x="35" y="24"/>
                  </a:cxn>
                  <a:cxn ang="0">
                    <a:pos x="35" y="22"/>
                  </a:cxn>
                  <a:cxn ang="0">
                    <a:pos x="37" y="20"/>
                  </a:cxn>
                  <a:cxn ang="0">
                    <a:pos x="37" y="16"/>
                  </a:cxn>
                  <a:cxn ang="0">
                    <a:pos x="37" y="14"/>
                  </a:cxn>
                  <a:cxn ang="0">
                    <a:pos x="35" y="12"/>
                  </a:cxn>
                  <a:cxn ang="0">
                    <a:pos x="35" y="10"/>
                  </a:cxn>
                  <a:cxn ang="0">
                    <a:pos x="32" y="6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6" y="2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7" y="6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7" y="28"/>
                  </a:cxn>
                  <a:cxn ang="0">
                    <a:pos x="9" y="30"/>
                  </a:cxn>
                  <a:cxn ang="0">
                    <a:pos x="11" y="32"/>
                  </a:cxn>
                  <a:cxn ang="0">
                    <a:pos x="13" y="32"/>
                  </a:cxn>
                  <a:cxn ang="0">
                    <a:pos x="15" y="34"/>
                  </a:cxn>
                  <a:cxn ang="0">
                    <a:pos x="17" y="34"/>
                  </a:cxn>
                  <a:cxn ang="0">
                    <a:pos x="17" y="34"/>
                  </a:cxn>
                  <a:cxn ang="0">
                    <a:pos x="17" y="32"/>
                  </a:cxn>
                </a:cxnLst>
                <a:rect l="0" t="0" r="r" b="b"/>
                <a:pathLst>
                  <a:path w="37" h="34">
                    <a:moveTo>
                      <a:pt x="17" y="32"/>
                    </a:moveTo>
                    <a:lnTo>
                      <a:pt x="22" y="34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37" y="20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7" y="28"/>
                    </a:lnTo>
                    <a:lnTo>
                      <a:pt x="9" y="30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5" y="34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20" name="Freeform 188"/>
              <p:cNvSpPr>
                <a:spLocks/>
              </p:cNvSpPr>
              <p:nvPr/>
            </p:nvSpPr>
            <p:spPr bwMode="auto">
              <a:xfrm>
                <a:off x="1849" y="3516"/>
                <a:ext cx="52" cy="29"/>
              </a:xfrm>
              <a:custGeom>
                <a:avLst/>
                <a:gdLst/>
                <a:ahLst/>
                <a:cxnLst>
                  <a:cxn ang="0">
                    <a:pos x="17" y="32"/>
                  </a:cxn>
                  <a:cxn ang="0">
                    <a:pos x="22" y="34"/>
                  </a:cxn>
                  <a:cxn ang="0">
                    <a:pos x="24" y="32"/>
                  </a:cxn>
                  <a:cxn ang="0">
                    <a:pos x="26" y="32"/>
                  </a:cxn>
                  <a:cxn ang="0">
                    <a:pos x="28" y="30"/>
                  </a:cxn>
                  <a:cxn ang="0">
                    <a:pos x="30" y="28"/>
                  </a:cxn>
                  <a:cxn ang="0">
                    <a:pos x="32" y="26"/>
                  </a:cxn>
                  <a:cxn ang="0">
                    <a:pos x="35" y="24"/>
                  </a:cxn>
                  <a:cxn ang="0">
                    <a:pos x="35" y="22"/>
                  </a:cxn>
                  <a:cxn ang="0">
                    <a:pos x="37" y="20"/>
                  </a:cxn>
                  <a:cxn ang="0">
                    <a:pos x="37" y="16"/>
                  </a:cxn>
                  <a:cxn ang="0">
                    <a:pos x="37" y="14"/>
                  </a:cxn>
                  <a:cxn ang="0">
                    <a:pos x="35" y="12"/>
                  </a:cxn>
                  <a:cxn ang="0">
                    <a:pos x="35" y="10"/>
                  </a:cxn>
                  <a:cxn ang="0">
                    <a:pos x="32" y="6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6" y="2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7" y="6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7" y="28"/>
                  </a:cxn>
                  <a:cxn ang="0">
                    <a:pos x="9" y="30"/>
                  </a:cxn>
                  <a:cxn ang="0">
                    <a:pos x="11" y="32"/>
                  </a:cxn>
                  <a:cxn ang="0">
                    <a:pos x="13" y="32"/>
                  </a:cxn>
                  <a:cxn ang="0">
                    <a:pos x="15" y="34"/>
                  </a:cxn>
                  <a:cxn ang="0">
                    <a:pos x="17" y="34"/>
                  </a:cxn>
                  <a:cxn ang="0">
                    <a:pos x="17" y="34"/>
                  </a:cxn>
                  <a:cxn ang="0">
                    <a:pos x="17" y="32"/>
                  </a:cxn>
                </a:cxnLst>
                <a:rect l="0" t="0" r="r" b="b"/>
                <a:pathLst>
                  <a:path w="37" h="34">
                    <a:moveTo>
                      <a:pt x="17" y="32"/>
                    </a:moveTo>
                    <a:lnTo>
                      <a:pt x="22" y="34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37" y="20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7" y="28"/>
                    </a:lnTo>
                    <a:lnTo>
                      <a:pt x="9" y="30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5" y="34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21" name="Freeform 189"/>
              <p:cNvSpPr>
                <a:spLocks/>
              </p:cNvSpPr>
              <p:nvPr/>
            </p:nvSpPr>
            <p:spPr bwMode="auto">
              <a:xfrm>
                <a:off x="1849" y="3602"/>
                <a:ext cx="52" cy="30"/>
              </a:xfrm>
              <a:custGeom>
                <a:avLst/>
                <a:gdLst/>
                <a:ahLst/>
                <a:cxnLst>
                  <a:cxn ang="0">
                    <a:pos x="17" y="32"/>
                  </a:cxn>
                  <a:cxn ang="0">
                    <a:pos x="22" y="34"/>
                  </a:cxn>
                  <a:cxn ang="0">
                    <a:pos x="24" y="32"/>
                  </a:cxn>
                  <a:cxn ang="0">
                    <a:pos x="26" y="32"/>
                  </a:cxn>
                  <a:cxn ang="0">
                    <a:pos x="28" y="30"/>
                  </a:cxn>
                  <a:cxn ang="0">
                    <a:pos x="30" y="28"/>
                  </a:cxn>
                  <a:cxn ang="0">
                    <a:pos x="32" y="26"/>
                  </a:cxn>
                  <a:cxn ang="0">
                    <a:pos x="35" y="24"/>
                  </a:cxn>
                  <a:cxn ang="0">
                    <a:pos x="35" y="22"/>
                  </a:cxn>
                  <a:cxn ang="0">
                    <a:pos x="37" y="20"/>
                  </a:cxn>
                  <a:cxn ang="0">
                    <a:pos x="37" y="16"/>
                  </a:cxn>
                  <a:cxn ang="0">
                    <a:pos x="37" y="14"/>
                  </a:cxn>
                  <a:cxn ang="0">
                    <a:pos x="35" y="12"/>
                  </a:cxn>
                  <a:cxn ang="0">
                    <a:pos x="35" y="10"/>
                  </a:cxn>
                  <a:cxn ang="0">
                    <a:pos x="32" y="6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6" y="2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7" y="6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7" y="28"/>
                  </a:cxn>
                  <a:cxn ang="0">
                    <a:pos x="9" y="30"/>
                  </a:cxn>
                  <a:cxn ang="0">
                    <a:pos x="11" y="32"/>
                  </a:cxn>
                  <a:cxn ang="0">
                    <a:pos x="13" y="32"/>
                  </a:cxn>
                  <a:cxn ang="0">
                    <a:pos x="15" y="34"/>
                  </a:cxn>
                  <a:cxn ang="0">
                    <a:pos x="17" y="34"/>
                  </a:cxn>
                  <a:cxn ang="0">
                    <a:pos x="17" y="34"/>
                  </a:cxn>
                  <a:cxn ang="0">
                    <a:pos x="17" y="32"/>
                  </a:cxn>
                </a:cxnLst>
                <a:rect l="0" t="0" r="r" b="b"/>
                <a:pathLst>
                  <a:path w="37" h="34">
                    <a:moveTo>
                      <a:pt x="17" y="32"/>
                    </a:moveTo>
                    <a:lnTo>
                      <a:pt x="22" y="34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37" y="20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7" y="28"/>
                    </a:lnTo>
                    <a:lnTo>
                      <a:pt x="9" y="30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5" y="34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22" name="Freeform 190"/>
              <p:cNvSpPr>
                <a:spLocks/>
              </p:cNvSpPr>
              <p:nvPr/>
            </p:nvSpPr>
            <p:spPr bwMode="auto">
              <a:xfrm>
                <a:off x="1849" y="3689"/>
                <a:ext cx="52" cy="30"/>
              </a:xfrm>
              <a:custGeom>
                <a:avLst/>
                <a:gdLst/>
                <a:ahLst/>
                <a:cxnLst>
                  <a:cxn ang="0">
                    <a:pos x="17" y="32"/>
                  </a:cxn>
                  <a:cxn ang="0">
                    <a:pos x="22" y="34"/>
                  </a:cxn>
                  <a:cxn ang="0">
                    <a:pos x="24" y="32"/>
                  </a:cxn>
                  <a:cxn ang="0">
                    <a:pos x="26" y="32"/>
                  </a:cxn>
                  <a:cxn ang="0">
                    <a:pos x="28" y="30"/>
                  </a:cxn>
                  <a:cxn ang="0">
                    <a:pos x="30" y="28"/>
                  </a:cxn>
                  <a:cxn ang="0">
                    <a:pos x="32" y="26"/>
                  </a:cxn>
                  <a:cxn ang="0">
                    <a:pos x="35" y="24"/>
                  </a:cxn>
                  <a:cxn ang="0">
                    <a:pos x="35" y="22"/>
                  </a:cxn>
                  <a:cxn ang="0">
                    <a:pos x="37" y="20"/>
                  </a:cxn>
                  <a:cxn ang="0">
                    <a:pos x="37" y="16"/>
                  </a:cxn>
                  <a:cxn ang="0">
                    <a:pos x="37" y="14"/>
                  </a:cxn>
                  <a:cxn ang="0">
                    <a:pos x="35" y="12"/>
                  </a:cxn>
                  <a:cxn ang="0">
                    <a:pos x="35" y="10"/>
                  </a:cxn>
                  <a:cxn ang="0">
                    <a:pos x="32" y="6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6" y="2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7" y="6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7" y="28"/>
                  </a:cxn>
                  <a:cxn ang="0">
                    <a:pos x="9" y="30"/>
                  </a:cxn>
                  <a:cxn ang="0">
                    <a:pos x="11" y="32"/>
                  </a:cxn>
                  <a:cxn ang="0">
                    <a:pos x="13" y="32"/>
                  </a:cxn>
                  <a:cxn ang="0">
                    <a:pos x="15" y="34"/>
                  </a:cxn>
                  <a:cxn ang="0">
                    <a:pos x="17" y="34"/>
                  </a:cxn>
                  <a:cxn ang="0">
                    <a:pos x="17" y="34"/>
                  </a:cxn>
                  <a:cxn ang="0">
                    <a:pos x="17" y="32"/>
                  </a:cxn>
                </a:cxnLst>
                <a:rect l="0" t="0" r="r" b="b"/>
                <a:pathLst>
                  <a:path w="37" h="34">
                    <a:moveTo>
                      <a:pt x="17" y="32"/>
                    </a:moveTo>
                    <a:lnTo>
                      <a:pt x="22" y="34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37" y="20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7" y="28"/>
                    </a:lnTo>
                    <a:lnTo>
                      <a:pt x="9" y="30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5" y="34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23" name="Freeform 191"/>
              <p:cNvSpPr>
                <a:spLocks/>
              </p:cNvSpPr>
              <p:nvPr/>
            </p:nvSpPr>
            <p:spPr bwMode="auto">
              <a:xfrm>
                <a:off x="1849" y="3776"/>
                <a:ext cx="52" cy="29"/>
              </a:xfrm>
              <a:custGeom>
                <a:avLst/>
                <a:gdLst/>
                <a:ahLst/>
                <a:cxnLst>
                  <a:cxn ang="0">
                    <a:pos x="17" y="32"/>
                  </a:cxn>
                  <a:cxn ang="0">
                    <a:pos x="22" y="34"/>
                  </a:cxn>
                  <a:cxn ang="0">
                    <a:pos x="24" y="32"/>
                  </a:cxn>
                  <a:cxn ang="0">
                    <a:pos x="26" y="32"/>
                  </a:cxn>
                  <a:cxn ang="0">
                    <a:pos x="28" y="30"/>
                  </a:cxn>
                  <a:cxn ang="0">
                    <a:pos x="30" y="28"/>
                  </a:cxn>
                  <a:cxn ang="0">
                    <a:pos x="32" y="26"/>
                  </a:cxn>
                  <a:cxn ang="0">
                    <a:pos x="35" y="24"/>
                  </a:cxn>
                  <a:cxn ang="0">
                    <a:pos x="35" y="22"/>
                  </a:cxn>
                  <a:cxn ang="0">
                    <a:pos x="37" y="20"/>
                  </a:cxn>
                  <a:cxn ang="0">
                    <a:pos x="37" y="16"/>
                  </a:cxn>
                  <a:cxn ang="0">
                    <a:pos x="37" y="14"/>
                  </a:cxn>
                  <a:cxn ang="0">
                    <a:pos x="35" y="12"/>
                  </a:cxn>
                  <a:cxn ang="0">
                    <a:pos x="35" y="10"/>
                  </a:cxn>
                  <a:cxn ang="0">
                    <a:pos x="32" y="6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6" y="2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7" y="6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7" y="28"/>
                  </a:cxn>
                  <a:cxn ang="0">
                    <a:pos x="9" y="30"/>
                  </a:cxn>
                  <a:cxn ang="0">
                    <a:pos x="11" y="32"/>
                  </a:cxn>
                  <a:cxn ang="0">
                    <a:pos x="13" y="32"/>
                  </a:cxn>
                  <a:cxn ang="0">
                    <a:pos x="15" y="34"/>
                  </a:cxn>
                  <a:cxn ang="0">
                    <a:pos x="17" y="34"/>
                  </a:cxn>
                  <a:cxn ang="0">
                    <a:pos x="17" y="34"/>
                  </a:cxn>
                  <a:cxn ang="0">
                    <a:pos x="17" y="32"/>
                  </a:cxn>
                </a:cxnLst>
                <a:rect l="0" t="0" r="r" b="b"/>
                <a:pathLst>
                  <a:path w="37" h="34">
                    <a:moveTo>
                      <a:pt x="17" y="32"/>
                    </a:moveTo>
                    <a:lnTo>
                      <a:pt x="22" y="34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37" y="20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7" y="28"/>
                    </a:lnTo>
                    <a:lnTo>
                      <a:pt x="9" y="30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5" y="34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24" name="Freeform 192"/>
              <p:cNvSpPr>
                <a:spLocks/>
              </p:cNvSpPr>
              <p:nvPr/>
            </p:nvSpPr>
            <p:spPr bwMode="auto">
              <a:xfrm>
                <a:off x="1849" y="3862"/>
                <a:ext cx="52" cy="29"/>
              </a:xfrm>
              <a:custGeom>
                <a:avLst/>
                <a:gdLst/>
                <a:ahLst/>
                <a:cxnLst>
                  <a:cxn ang="0">
                    <a:pos x="17" y="32"/>
                  </a:cxn>
                  <a:cxn ang="0">
                    <a:pos x="22" y="34"/>
                  </a:cxn>
                  <a:cxn ang="0">
                    <a:pos x="24" y="32"/>
                  </a:cxn>
                  <a:cxn ang="0">
                    <a:pos x="26" y="32"/>
                  </a:cxn>
                  <a:cxn ang="0">
                    <a:pos x="28" y="30"/>
                  </a:cxn>
                  <a:cxn ang="0">
                    <a:pos x="30" y="28"/>
                  </a:cxn>
                  <a:cxn ang="0">
                    <a:pos x="32" y="26"/>
                  </a:cxn>
                  <a:cxn ang="0">
                    <a:pos x="35" y="24"/>
                  </a:cxn>
                  <a:cxn ang="0">
                    <a:pos x="35" y="22"/>
                  </a:cxn>
                  <a:cxn ang="0">
                    <a:pos x="37" y="20"/>
                  </a:cxn>
                  <a:cxn ang="0">
                    <a:pos x="37" y="16"/>
                  </a:cxn>
                  <a:cxn ang="0">
                    <a:pos x="37" y="14"/>
                  </a:cxn>
                  <a:cxn ang="0">
                    <a:pos x="35" y="12"/>
                  </a:cxn>
                  <a:cxn ang="0">
                    <a:pos x="35" y="10"/>
                  </a:cxn>
                  <a:cxn ang="0">
                    <a:pos x="32" y="6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6" y="2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7" y="6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7" y="28"/>
                  </a:cxn>
                  <a:cxn ang="0">
                    <a:pos x="9" y="30"/>
                  </a:cxn>
                  <a:cxn ang="0">
                    <a:pos x="11" y="32"/>
                  </a:cxn>
                  <a:cxn ang="0">
                    <a:pos x="13" y="32"/>
                  </a:cxn>
                  <a:cxn ang="0">
                    <a:pos x="15" y="34"/>
                  </a:cxn>
                  <a:cxn ang="0">
                    <a:pos x="17" y="34"/>
                  </a:cxn>
                  <a:cxn ang="0">
                    <a:pos x="17" y="34"/>
                  </a:cxn>
                  <a:cxn ang="0">
                    <a:pos x="17" y="32"/>
                  </a:cxn>
                </a:cxnLst>
                <a:rect l="0" t="0" r="r" b="b"/>
                <a:pathLst>
                  <a:path w="37" h="34">
                    <a:moveTo>
                      <a:pt x="17" y="32"/>
                    </a:moveTo>
                    <a:lnTo>
                      <a:pt x="22" y="34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37" y="20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7" y="28"/>
                    </a:lnTo>
                    <a:lnTo>
                      <a:pt x="9" y="30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5" y="34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25" name="Freeform 193"/>
              <p:cNvSpPr>
                <a:spLocks/>
              </p:cNvSpPr>
              <p:nvPr/>
            </p:nvSpPr>
            <p:spPr bwMode="auto">
              <a:xfrm>
                <a:off x="1849" y="3948"/>
                <a:ext cx="52" cy="29"/>
              </a:xfrm>
              <a:custGeom>
                <a:avLst/>
                <a:gdLst/>
                <a:ahLst/>
                <a:cxnLst>
                  <a:cxn ang="0">
                    <a:pos x="17" y="32"/>
                  </a:cxn>
                  <a:cxn ang="0">
                    <a:pos x="22" y="34"/>
                  </a:cxn>
                  <a:cxn ang="0">
                    <a:pos x="24" y="32"/>
                  </a:cxn>
                  <a:cxn ang="0">
                    <a:pos x="26" y="32"/>
                  </a:cxn>
                  <a:cxn ang="0">
                    <a:pos x="28" y="30"/>
                  </a:cxn>
                  <a:cxn ang="0">
                    <a:pos x="30" y="28"/>
                  </a:cxn>
                  <a:cxn ang="0">
                    <a:pos x="32" y="26"/>
                  </a:cxn>
                  <a:cxn ang="0">
                    <a:pos x="35" y="24"/>
                  </a:cxn>
                  <a:cxn ang="0">
                    <a:pos x="35" y="22"/>
                  </a:cxn>
                  <a:cxn ang="0">
                    <a:pos x="37" y="20"/>
                  </a:cxn>
                  <a:cxn ang="0">
                    <a:pos x="37" y="16"/>
                  </a:cxn>
                  <a:cxn ang="0">
                    <a:pos x="37" y="14"/>
                  </a:cxn>
                  <a:cxn ang="0">
                    <a:pos x="35" y="12"/>
                  </a:cxn>
                  <a:cxn ang="0">
                    <a:pos x="35" y="10"/>
                  </a:cxn>
                  <a:cxn ang="0">
                    <a:pos x="32" y="6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6" y="2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7" y="6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7" y="28"/>
                  </a:cxn>
                  <a:cxn ang="0">
                    <a:pos x="9" y="30"/>
                  </a:cxn>
                  <a:cxn ang="0">
                    <a:pos x="11" y="32"/>
                  </a:cxn>
                  <a:cxn ang="0">
                    <a:pos x="13" y="32"/>
                  </a:cxn>
                  <a:cxn ang="0">
                    <a:pos x="15" y="34"/>
                  </a:cxn>
                  <a:cxn ang="0">
                    <a:pos x="17" y="34"/>
                  </a:cxn>
                  <a:cxn ang="0">
                    <a:pos x="17" y="34"/>
                  </a:cxn>
                  <a:cxn ang="0">
                    <a:pos x="17" y="32"/>
                  </a:cxn>
                </a:cxnLst>
                <a:rect l="0" t="0" r="r" b="b"/>
                <a:pathLst>
                  <a:path w="37" h="34">
                    <a:moveTo>
                      <a:pt x="17" y="32"/>
                    </a:moveTo>
                    <a:lnTo>
                      <a:pt x="22" y="34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37" y="20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7" y="28"/>
                    </a:lnTo>
                    <a:lnTo>
                      <a:pt x="9" y="30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5" y="34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26" name="Freeform 194"/>
              <p:cNvSpPr>
                <a:spLocks/>
              </p:cNvSpPr>
              <p:nvPr/>
            </p:nvSpPr>
            <p:spPr bwMode="auto">
              <a:xfrm>
                <a:off x="1849" y="4034"/>
                <a:ext cx="52" cy="29"/>
              </a:xfrm>
              <a:custGeom>
                <a:avLst/>
                <a:gdLst/>
                <a:ahLst/>
                <a:cxnLst>
                  <a:cxn ang="0">
                    <a:pos x="17" y="32"/>
                  </a:cxn>
                  <a:cxn ang="0">
                    <a:pos x="22" y="34"/>
                  </a:cxn>
                  <a:cxn ang="0">
                    <a:pos x="24" y="32"/>
                  </a:cxn>
                  <a:cxn ang="0">
                    <a:pos x="26" y="32"/>
                  </a:cxn>
                  <a:cxn ang="0">
                    <a:pos x="28" y="30"/>
                  </a:cxn>
                  <a:cxn ang="0">
                    <a:pos x="30" y="28"/>
                  </a:cxn>
                  <a:cxn ang="0">
                    <a:pos x="32" y="26"/>
                  </a:cxn>
                  <a:cxn ang="0">
                    <a:pos x="35" y="24"/>
                  </a:cxn>
                  <a:cxn ang="0">
                    <a:pos x="35" y="22"/>
                  </a:cxn>
                  <a:cxn ang="0">
                    <a:pos x="37" y="20"/>
                  </a:cxn>
                  <a:cxn ang="0">
                    <a:pos x="37" y="16"/>
                  </a:cxn>
                  <a:cxn ang="0">
                    <a:pos x="37" y="14"/>
                  </a:cxn>
                  <a:cxn ang="0">
                    <a:pos x="35" y="12"/>
                  </a:cxn>
                  <a:cxn ang="0">
                    <a:pos x="35" y="10"/>
                  </a:cxn>
                  <a:cxn ang="0">
                    <a:pos x="32" y="6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6" y="2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7" y="6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7" y="28"/>
                  </a:cxn>
                  <a:cxn ang="0">
                    <a:pos x="9" y="30"/>
                  </a:cxn>
                  <a:cxn ang="0">
                    <a:pos x="11" y="32"/>
                  </a:cxn>
                  <a:cxn ang="0">
                    <a:pos x="13" y="32"/>
                  </a:cxn>
                  <a:cxn ang="0">
                    <a:pos x="15" y="34"/>
                  </a:cxn>
                  <a:cxn ang="0">
                    <a:pos x="17" y="34"/>
                  </a:cxn>
                  <a:cxn ang="0">
                    <a:pos x="17" y="34"/>
                  </a:cxn>
                  <a:cxn ang="0">
                    <a:pos x="17" y="32"/>
                  </a:cxn>
                </a:cxnLst>
                <a:rect l="0" t="0" r="r" b="b"/>
                <a:pathLst>
                  <a:path w="37" h="34">
                    <a:moveTo>
                      <a:pt x="17" y="32"/>
                    </a:moveTo>
                    <a:lnTo>
                      <a:pt x="22" y="34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37" y="20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7" y="28"/>
                    </a:lnTo>
                    <a:lnTo>
                      <a:pt x="9" y="30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5" y="34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6227" name="Freeform 195"/>
              <p:cNvSpPr>
                <a:spLocks/>
              </p:cNvSpPr>
              <p:nvPr/>
            </p:nvSpPr>
            <p:spPr bwMode="auto">
              <a:xfrm>
                <a:off x="1849" y="4120"/>
                <a:ext cx="52" cy="30"/>
              </a:xfrm>
              <a:custGeom>
                <a:avLst/>
                <a:gdLst/>
                <a:ahLst/>
                <a:cxnLst>
                  <a:cxn ang="0">
                    <a:pos x="17" y="32"/>
                  </a:cxn>
                  <a:cxn ang="0">
                    <a:pos x="22" y="34"/>
                  </a:cxn>
                  <a:cxn ang="0">
                    <a:pos x="24" y="32"/>
                  </a:cxn>
                  <a:cxn ang="0">
                    <a:pos x="26" y="32"/>
                  </a:cxn>
                  <a:cxn ang="0">
                    <a:pos x="28" y="30"/>
                  </a:cxn>
                  <a:cxn ang="0">
                    <a:pos x="30" y="28"/>
                  </a:cxn>
                  <a:cxn ang="0">
                    <a:pos x="32" y="26"/>
                  </a:cxn>
                  <a:cxn ang="0">
                    <a:pos x="35" y="24"/>
                  </a:cxn>
                  <a:cxn ang="0">
                    <a:pos x="35" y="22"/>
                  </a:cxn>
                  <a:cxn ang="0">
                    <a:pos x="37" y="20"/>
                  </a:cxn>
                  <a:cxn ang="0">
                    <a:pos x="37" y="16"/>
                  </a:cxn>
                  <a:cxn ang="0">
                    <a:pos x="37" y="14"/>
                  </a:cxn>
                  <a:cxn ang="0">
                    <a:pos x="35" y="12"/>
                  </a:cxn>
                  <a:cxn ang="0">
                    <a:pos x="35" y="10"/>
                  </a:cxn>
                  <a:cxn ang="0">
                    <a:pos x="32" y="6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6" y="2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7" y="6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7" y="28"/>
                  </a:cxn>
                  <a:cxn ang="0">
                    <a:pos x="9" y="30"/>
                  </a:cxn>
                  <a:cxn ang="0">
                    <a:pos x="11" y="32"/>
                  </a:cxn>
                  <a:cxn ang="0">
                    <a:pos x="13" y="32"/>
                  </a:cxn>
                  <a:cxn ang="0">
                    <a:pos x="15" y="34"/>
                  </a:cxn>
                  <a:cxn ang="0">
                    <a:pos x="17" y="34"/>
                  </a:cxn>
                  <a:cxn ang="0">
                    <a:pos x="17" y="34"/>
                  </a:cxn>
                  <a:cxn ang="0">
                    <a:pos x="17" y="32"/>
                  </a:cxn>
                </a:cxnLst>
                <a:rect l="0" t="0" r="r" b="b"/>
                <a:pathLst>
                  <a:path w="37" h="34">
                    <a:moveTo>
                      <a:pt x="17" y="32"/>
                    </a:moveTo>
                    <a:lnTo>
                      <a:pt x="22" y="34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37" y="20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7" y="28"/>
                    </a:lnTo>
                    <a:lnTo>
                      <a:pt x="9" y="30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5" y="34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17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6228" name="Text Box 196"/>
            <p:cNvSpPr txBox="1">
              <a:spLocks noChangeArrowheads="1"/>
            </p:cNvSpPr>
            <p:nvPr/>
          </p:nvSpPr>
          <p:spPr bwMode="auto">
            <a:xfrm>
              <a:off x="1576" y="2948"/>
              <a:ext cx="2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页表</a:t>
              </a:r>
            </a:p>
          </p:txBody>
        </p:sp>
      </p:grpSp>
      <p:sp>
        <p:nvSpPr>
          <p:cNvPr id="1196229" name="Text Box 197"/>
          <p:cNvSpPr txBox="1">
            <a:spLocks noChangeArrowheads="1"/>
          </p:cNvSpPr>
          <p:nvPr/>
        </p:nvSpPr>
        <p:spPr bwMode="auto">
          <a:xfrm>
            <a:off x="179388" y="4019550"/>
            <a:ext cx="17287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先由虚页号到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TLB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中找</a:t>
            </a:r>
          </a:p>
        </p:txBody>
      </p:sp>
      <p:grpSp>
        <p:nvGrpSpPr>
          <p:cNvPr id="12" name="Group 198"/>
          <p:cNvGrpSpPr>
            <a:grpSpLocks/>
          </p:cNvGrpSpPr>
          <p:nvPr/>
        </p:nvGrpSpPr>
        <p:grpSpPr bwMode="auto">
          <a:xfrm>
            <a:off x="2060575" y="3657600"/>
            <a:ext cx="706438" cy="347663"/>
            <a:chOff x="881" y="2240"/>
            <a:chExt cx="445" cy="219"/>
          </a:xfrm>
        </p:grpSpPr>
        <p:sp>
          <p:nvSpPr>
            <p:cNvPr id="1196231" name="Line 199"/>
            <p:cNvSpPr>
              <a:spLocks noChangeShapeType="1"/>
            </p:cNvSpPr>
            <p:nvPr/>
          </p:nvSpPr>
          <p:spPr bwMode="auto">
            <a:xfrm>
              <a:off x="881" y="2448"/>
              <a:ext cx="445" cy="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32" name="Line 200"/>
            <p:cNvSpPr>
              <a:spLocks noChangeShapeType="1"/>
            </p:cNvSpPr>
            <p:nvPr/>
          </p:nvSpPr>
          <p:spPr bwMode="auto">
            <a:xfrm>
              <a:off x="887" y="2240"/>
              <a:ext cx="0" cy="219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6233" name="Text Box 201"/>
          <p:cNvSpPr txBox="1">
            <a:spLocks noChangeArrowheads="1"/>
          </p:cNvSpPr>
          <p:nvPr/>
        </p:nvSpPr>
        <p:spPr bwMode="auto">
          <a:xfrm>
            <a:off x="106363" y="4783138"/>
            <a:ext cx="19446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TLB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中的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V=0 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或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Tag≠VA,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则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页表中找</a:t>
            </a:r>
          </a:p>
        </p:txBody>
      </p:sp>
      <p:sp>
        <p:nvSpPr>
          <p:cNvPr id="1196234" name="Text Box 202"/>
          <p:cNvSpPr txBox="1">
            <a:spLocks noChangeArrowheads="1"/>
          </p:cNvSpPr>
          <p:nvPr/>
        </p:nvSpPr>
        <p:spPr bwMode="auto">
          <a:xfrm>
            <a:off x="107950" y="5748338"/>
            <a:ext cx="2089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若页表中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V=0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，则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缺页，到磁盘中找</a:t>
            </a:r>
          </a:p>
        </p:txBody>
      </p:sp>
      <p:sp>
        <p:nvSpPr>
          <p:cNvPr id="1196235" name="Text Box 203"/>
          <p:cNvSpPr txBox="1">
            <a:spLocks noChangeArrowheads="1"/>
          </p:cNvSpPr>
          <p:nvPr/>
        </p:nvSpPr>
        <p:spPr bwMode="auto">
          <a:xfrm>
            <a:off x="4365625" y="6472238"/>
            <a:ext cx="3244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页表中需要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Tag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吗？为什么？</a:t>
            </a:r>
          </a:p>
        </p:txBody>
      </p:sp>
      <p:sp>
        <p:nvSpPr>
          <p:cNvPr id="1196236" name="Text Box 204"/>
          <p:cNvSpPr txBox="1">
            <a:spLocks noChangeArrowheads="1"/>
          </p:cNvSpPr>
          <p:nvPr/>
        </p:nvSpPr>
        <p:spPr bwMode="auto">
          <a:xfrm>
            <a:off x="5795963" y="3141663"/>
            <a:ext cx="15287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引入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TLB</a:t>
            </a: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的目的是什么？</a:t>
            </a:r>
          </a:p>
        </p:txBody>
      </p:sp>
      <p:sp>
        <p:nvSpPr>
          <p:cNvPr id="1196237" name="Text Box 205"/>
          <p:cNvSpPr txBox="1">
            <a:spLocks noChangeArrowheads="1"/>
          </p:cNvSpPr>
          <p:nvPr/>
        </p:nvSpPr>
        <p:spPr bwMode="auto">
          <a:xfrm>
            <a:off x="7432675" y="3113088"/>
            <a:ext cx="1581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>
                <a:latin typeface="Times New Roman" pitchFamily="18" charset="0"/>
                <a:ea typeface="华文新魏" pitchFamily="2" charset="-122"/>
              </a:rPr>
              <a:t>减少到内存查页表的次数！</a:t>
            </a:r>
            <a:endParaRPr kumimoji="1" lang="en-US" altLang="zh-CN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196238" name="Text Box 206"/>
          <p:cNvSpPr txBox="1">
            <a:spLocks noChangeArrowheads="1"/>
          </p:cNvSpPr>
          <p:nvPr/>
        </p:nvSpPr>
        <p:spPr bwMode="auto">
          <a:xfrm>
            <a:off x="66675" y="1828800"/>
            <a:ext cx="962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1800" i="1">
              <a:solidFill>
                <a:srgbClr val="666699"/>
              </a:solidFill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13" name="Group 207"/>
          <p:cNvGrpSpPr>
            <a:grpSpLocks/>
          </p:cNvGrpSpPr>
          <p:nvPr/>
        </p:nvGrpSpPr>
        <p:grpSpPr bwMode="auto">
          <a:xfrm>
            <a:off x="3635375" y="3927475"/>
            <a:ext cx="3335338" cy="2635250"/>
            <a:chOff x="1873" y="2474"/>
            <a:chExt cx="2101" cy="1660"/>
          </a:xfrm>
        </p:grpSpPr>
        <p:sp>
          <p:nvSpPr>
            <p:cNvPr id="1196240" name="Line 208"/>
            <p:cNvSpPr>
              <a:spLocks noChangeShapeType="1"/>
            </p:cNvSpPr>
            <p:nvPr/>
          </p:nvSpPr>
          <p:spPr bwMode="auto">
            <a:xfrm flipV="1">
              <a:off x="1883" y="2474"/>
              <a:ext cx="2086" cy="140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41" name="Line 209"/>
            <p:cNvSpPr>
              <a:spLocks noChangeShapeType="1"/>
            </p:cNvSpPr>
            <p:nvPr/>
          </p:nvSpPr>
          <p:spPr bwMode="auto">
            <a:xfrm flipV="1">
              <a:off x="1888" y="2559"/>
              <a:ext cx="2086" cy="15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42" name="Line 210"/>
            <p:cNvSpPr>
              <a:spLocks noChangeShapeType="1"/>
            </p:cNvSpPr>
            <p:nvPr/>
          </p:nvSpPr>
          <p:spPr bwMode="auto">
            <a:xfrm flipV="1">
              <a:off x="1883" y="2635"/>
              <a:ext cx="2073" cy="5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43" name="Line 211"/>
            <p:cNvSpPr>
              <a:spLocks noChangeShapeType="1"/>
            </p:cNvSpPr>
            <p:nvPr/>
          </p:nvSpPr>
          <p:spPr bwMode="auto">
            <a:xfrm flipV="1">
              <a:off x="1883" y="2725"/>
              <a:ext cx="2076" cy="72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44" name="Line 212"/>
            <p:cNvSpPr>
              <a:spLocks noChangeShapeType="1"/>
            </p:cNvSpPr>
            <p:nvPr/>
          </p:nvSpPr>
          <p:spPr bwMode="auto">
            <a:xfrm flipV="1">
              <a:off x="1888" y="2818"/>
              <a:ext cx="2078" cy="11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45" name="Line 213"/>
            <p:cNvSpPr>
              <a:spLocks noChangeShapeType="1"/>
            </p:cNvSpPr>
            <p:nvPr/>
          </p:nvSpPr>
          <p:spPr bwMode="auto">
            <a:xfrm flipV="1">
              <a:off x="1883" y="2897"/>
              <a:ext cx="2076" cy="72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46" name="Line 214"/>
            <p:cNvSpPr>
              <a:spLocks noChangeShapeType="1"/>
            </p:cNvSpPr>
            <p:nvPr/>
          </p:nvSpPr>
          <p:spPr bwMode="auto">
            <a:xfrm flipV="1">
              <a:off x="1883" y="2973"/>
              <a:ext cx="2070" cy="3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47" name="Line 215"/>
            <p:cNvSpPr>
              <a:spLocks noChangeShapeType="1"/>
            </p:cNvSpPr>
            <p:nvPr/>
          </p:nvSpPr>
          <p:spPr bwMode="auto">
            <a:xfrm flipV="1">
              <a:off x="1873" y="3059"/>
              <a:ext cx="2083" cy="29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48" name="Line 216"/>
            <p:cNvSpPr>
              <a:spLocks noChangeShapeType="1"/>
            </p:cNvSpPr>
            <p:nvPr/>
          </p:nvSpPr>
          <p:spPr bwMode="auto">
            <a:xfrm flipV="1">
              <a:off x="1883" y="3152"/>
              <a:ext cx="2070" cy="5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49" name="Freeform 217"/>
            <p:cNvSpPr>
              <a:spLocks/>
            </p:cNvSpPr>
            <p:nvPr/>
          </p:nvSpPr>
          <p:spPr bwMode="auto">
            <a:xfrm>
              <a:off x="3782" y="3595"/>
              <a:ext cx="52" cy="3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4"/>
                </a:cxn>
                <a:cxn ang="0">
                  <a:pos x="37" y="2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37" h="34">
                  <a:moveTo>
                    <a:pt x="5" y="0"/>
                  </a:moveTo>
                  <a:lnTo>
                    <a:pt x="0" y="34"/>
                  </a:lnTo>
                  <a:lnTo>
                    <a:pt x="37" y="2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50" name="Freeform 218"/>
            <p:cNvSpPr>
              <a:spLocks/>
            </p:cNvSpPr>
            <p:nvPr/>
          </p:nvSpPr>
          <p:spPr bwMode="auto">
            <a:xfrm>
              <a:off x="3779" y="3839"/>
              <a:ext cx="55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32"/>
                </a:cxn>
                <a:cxn ang="0">
                  <a:pos x="39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" h="32">
                  <a:moveTo>
                    <a:pt x="0" y="0"/>
                  </a:moveTo>
                  <a:lnTo>
                    <a:pt x="9" y="32"/>
                  </a:lnTo>
                  <a:lnTo>
                    <a:pt x="39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51" name="Freeform 219"/>
            <p:cNvSpPr>
              <a:spLocks/>
            </p:cNvSpPr>
            <p:nvPr/>
          </p:nvSpPr>
          <p:spPr bwMode="auto">
            <a:xfrm>
              <a:off x="3779" y="3717"/>
              <a:ext cx="5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4"/>
                </a:cxn>
                <a:cxn ang="0">
                  <a:pos x="39" y="1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39" h="34">
                  <a:moveTo>
                    <a:pt x="0" y="0"/>
                  </a:moveTo>
                  <a:lnTo>
                    <a:pt x="4" y="34"/>
                  </a:lnTo>
                  <a:lnTo>
                    <a:pt x="39" y="1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52" name="Line 220"/>
            <p:cNvSpPr>
              <a:spLocks noChangeShapeType="1"/>
            </p:cNvSpPr>
            <p:nvPr/>
          </p:nvSpPr>
          <p:spPr bwMode="auto">
            <a:xfrm>
              <a:off x="1873" y="3530"/>
              <a:ext cx="1961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53" name="Line 221"/>
            <p:cNvSpPr>
              <a:spLocks noChangeShapeType="1"/>
            </p:cNvSpPr>
            <p:nvPr/>
          </p:nvSpPr>
          <p:spPr bwMode="auto">
            <a:xfrm flipV="1">
              <a:off x="1883" y="3851"/>
              <a:ext cx="1920" cy="19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54" name="Line 222"/>
            <p:cNvSpPr>
              <a:spLocks noChangeShapeType="1"/>
            </p:cNvSpPr>
            <p:nvPr/>
          </p:nvSpPr>
          <p:spPr bwMode="auto">
            <a:xfrm flipV="1">
              <a:off x="1873" y="3731"/>
              <a:ext cx="196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6255" name="Text Box 223"/>
          <p:cNvSpPr txBox="1">
            <a:spLocks noChangeArrowheads="1"/>
          </p:cNvSpPr>
          <p:nvPr/>
        </p:nvSpPr>
        <p:spPr bwMode="auto">
          <a:xfrm>
            <a:off x="85725" y="2205038"/>
            <a:ext cx="2182813" cy="1711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TLB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全相联时没有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Index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，只有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Tag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，虚页号需与每个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Tag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比；组相联时，则虚页号高位为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Tag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，低位为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Index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，用作组索引</a:t>
            </a:r>
          </a:p>
        </p:txBody>
      </p:sp>
      <p:sp>
        <p:nvSpPr>
          <p:cNvPr id="224" name="矩形 223"/>
          <p:cNvSpPr/>
          <p:nvPr/>
        </p:nvSpPr>
        <p:spPr>
          <a:xfrm>
            <a:off x="7308304" y="2636912"/>
            <a:ext cx="1835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装入位访问方式</a:t>
            </a:r>
            <a:endParaRPr lang="zh-CN" altLang="en-US" dirty="0"/>
          </a:p>
        </p:txBody>
      </p:sp>
      <p:sp>
        <p:nvSpPr>
          <p:cNvPr id="225" name="矩形 224"/>
          <p:cNvSpPr/>
          <p:nvPr/>
        </p:nvSpPr>
        <p:spPr>
          <a:xfrm>
            <a:off x="6032500" y="2636912"/>
            <a:ext cx="1419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Times New Roman" pitchFamily="18" charset="0"/>
              </a:rPr>
              <a:t>修改位替换位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6309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9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9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9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9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19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9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9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9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19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49" grpId="0" animBg="1"/>
      <p:bldP spid="1196106" grpId="0"/>
      <p:bldP spid="1196107" grpId="0"/>
      <p:bldP spid="1196108" grpId="0"/>
      <p:bldP spid="1196229" grpId="0"/>
      <p:bldP spid="1196233" grpId="0"/>
      <p:bldP spid="1196234" grpId="0"/>
      <p:bldP spid="1196235" grpId="0"/>
      <p:bldP spid="1196236" grpId="0"/>
      <p:bldP spid="1196237" grpId="0"/>
      <p:bldP spid="1196255" grpId="0" animBg="1"/>
      <p:bldP spid="224" grpId="0"/>
      <p:bldP spid="2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584" y="250293"/>
            <a:ext cx="4896544" cy="3284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0860">
              <a:lnSpc>
                <a:spcPts val="2428"/>
              </a:lnSpc>
            </a:pPr>
            <a:r>
              <a:rPr sz="3200" b="1" spc="-9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sz="3200" b="1" spc="-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虚拟存储器概述</a:t>
            </a:r>
            <a:endParaRPr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258" y="980728"/>
            <a:ext cx="7614152" cy="419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576" indent="-242716">
              <a:buClr>
                <a:srgbClr val="FF0000"/>
              </a:buClr>
              <a:buFont typeface="Lucida Sans"/>
              <a:buChar char="■"/>
              <a:tabLst>
                <a:tab pos="254119" algn="l"/>
              </a:tabLst>
            </a:pPr>
            <a:r>
              <a:rPr sz="2800" b="1" spc="-9" dirty="0">
                <a:latin typeface="黑体"/>
                <a:cs typeface="黑体"/>
              </a:rPr>
              <a:t>虚拟存储器的动机</a:t>
            </a:r>
            <a:endParaRPr sz="2800" dirty="0">
              <a:latin typeface="黑体"/>
              <a:cs typeface="黑体"/>
            </a:endParaRPr>
          </a:p>
          <a:p>
            <a:pPr marL="782989" lvl="1" indent="-366517">
              <a:spcBef>
                <a:spcPts val="851"/>
              </a:spcBef>
              <a:buClr>
                <a:srgbClr val="001ADC"/>
              </a:buClr>
              <a:buFont typeface="Lucida Sans"/>
              <a:buChar char="➢"/>
              <a:tabLst>
                <a:tab pos="782446" algn="l"/>
                <a:tab pos="782989" algn="l"/>
              </a:tabLst>
            </a:pPr>
            <a:r>
              <a:rPr sz="2000" b="1" spc="-9" dirty="0">
                <a:latin typeface="黑体"/>
                <a:cs typeface="黑体"/>
              </a:rPr>
              <a:t>多道程序（进程）同时运行时如何共享存储器？</a:t>
            </a:r>
            <a:endParaRPr sz="2000" dirty="0">
              <a:latin typeface="黑体"/>
              <a:cs typeface="黑体"/>
            </a:endParaRPr>
          </a:p>
          <a:p>
            <a:pPr marL="1110411" lvl="2" indent="-366517">
              <a:spcBef>
                <a:spcPts val="641"/>
              </a:spcBef>
              <a:buClr>
                <a:srgbClr val="05AD01"/>
              </a:buClr>
              <a:buFont typeface="Arial"/>
              <a:buChar char="•"/>
              <a:tabLst>
                <a:tab pos="1110411" algn="l"/>
                <a:tab pos="1110954" algn="l"/>
              </a:tabLst>
            </a:pPr>
            <a:r>
              <a:rPr b="1" spc="-4" dirty="0">
                <a:latin typeface="华文细黑"/>
                <a:cs typeface="华文细黑"/>
              </a:rPr>
              <a:t>同时运行的程序对内存的需求之和可能超过计算机实际内存容量</a:t>
            </a:r>
            <a:endParaRPr dirty="0">
              <a:latin typeface="华文细黑"/>
              <a:cs typeface="华文细黑"/>
            </a:endParaRPr>
          </a:p>
          <a:p>
            <a:pPr marL="1110411" lvl="2" indent="-366517">
              <a:spcBef>
                <a:spcPts val="735"/>
              </a:spcBef>
              <a:buClr>
                <a:srgbClr val="05AD01"/>
              </a:buClr>
              <a:buFont typeface="Arial"/>
              <a:buChar char="•"/>
              <a:tabLst>
                <a:tab pos="1110411" algn="l"/>
                <a:tab pos="1110954" algn="l"/>
              </a:tabLst>
            </a:pPr>
            <a:r>
              <a:rPr b="1" spc="-4" dirty="0">
                <a:latin typeface="华文细黑"/>
                <a:cs typeface="华文细黑"/>
              </a:rPr>
              <a:t>单个程序对内存的需求也有可能超过机器实际内容容量</a:t>
            </a:r>
            <a:endParaRPr dirty="0">
              <a:latin typeface="华文细黑"/>
              <a:cs typeface="华文细黑"/>
            </a:endParaRPr>
          </a:p>
          <a:p>
            <a:pPr marL="782989" lvl="1" indent="-366517">
              <a:spcBef>
                <a:spcPts val="911"/>
              </a:spcBef>
              <a:buClr>
                <a:srgbClr val="001ADC"/>
              </a:buClr>
              <a:buFont typeface="Lucida Sans"/>
              <a:buChar char="➢"/>
              <a:tabLst>
                <a:tab pos="782446" algn="l"/>
                <a:tab pos="782989" algn="l"/>
              </a:tabLst>
            </a:pPr>
            <a:r>
              <a:rPr sz="2000" b="1" spc="-9" dirty="0">
                <a:latin typeface="黑体"/>
                <a:cs typeface="黑体"/>
              </a:rPr>
              <a:t>如何消除小的主存容量对编程的限制？</a:t>
            </a:r>
            <a:endParaRPr sz="2000" dirty="0">
              <a:latin typeface="黑体"/>
              <a:cs typeface="黑体"/>
            </a:endParaRPr>
          </a:p>
          <a:p>
            <a:pPr marL="1110411" lvl="2" indent="-366517">
              <a:spcBef>
                <a:spcPts val="637"/>
              </a:spcBef>
              <a:buClr>
                <a:srgbClr val="05AD01"/>
              </a:buClr>
              <a:buFont typeface="Arial"/>
              <a:buChar char="•"/>
              <a:tabLst>
                <a:tab pos="1110411" algn="l"/>
                <a:tab pos="1110954" algn="l"/>
              </a:tabLst>
            </a:pPr>
            <a:r>
              <a:rPr b="1" spc="-4" dirty="0">
                <a:latin typeface="华文细黑"/>
                <a:cs typeface="华文细黑"/>
              </a:rPr>
              <a:t>编写编译程序时，不知道程序运行时将和哪些其他程序共享内存</a:t>
            </a:r>
            <a:endParaRPr dirty="0">
              <a:latin typeface="华文细黑"/>
              <a:cs typeface="华文细黑"/>
            </a:endParaRPr>
          </a:p>
          <a:p>
            <a:pPr marL="1110411" lvl="2" indent="-366517">
              <a:spcBef>
                <a:spcPts val="740"/>
              </a:spcBef>
              <a:buClr>
                <a:srgbClr val="05AD01"/>
              </a:buClr>
              <a:buFont typeface="Arial"/>
              <a:buChar char="•"/>
              <a:tabLst>
                <a:tab pos="1110411" algn="l"/>
                <a:tab pos="1110954" algn="l"/>
              </a:tabLst>
            </a:pPr>
            <a:r>
              <a:rPr b="1" spc="-4" dirty="0">
                <a:latin typeface="华文细黑"/>
                <a:cs typeface="华文细黑"/>
              </a:rPr>
              <a:t>我们希望把每个程序编译在它自己的地址空间中</a:t>
            </a:r>
            <a:endParaRPr lang="en-US" altLang="zh-CN" b="1" spc="-4" dirty="0">
              <a:latin typeface="华文细黑"/>
              <a:cs typeface="华文细黑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b="1" dirty="0"/>
          </a:p>
          <a:p>
            <a:pPr>
              <a:buFont typeface="Wingdings" pitchFamily="2" charset="2"/>
              <a:buNone/>
              <a:defRPr/>
            </a:pPr>
            <a:r>
              <a:rPr lang="zh-CN" altLang="en-US" b="1" dirty="0"/>
              <a:t>把作业的一部分装入内存就可运行的存储器系统。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 虚拟存储器系统</a:t>
            </a:r>
            <a:r>
              <a:rPr lang="zh-CN" altLang="en-US" b="1" dirty="0"/>
              <a:t>能从</a:t>
            </a:r>
            <a:r>
              <a:rPr lang="zh-CN" altLang="en-US" b="1" dirty="0">
                <a:solidFill>
                  <a:schemeClr val="hlink"/>
                </a:solidFill>
              </a:rPr>
              <a:t>逻辑上</a:t>
            </a:r>
            <a:r>
              <a:rPr lang="zh-CN" altLang="en-US" b="1" dirty="0"/>
              <a:t>对内存容量进行扩充，并具有</a:t>
            </a:r>
            <a:r>
              <a:rPr lang="zh-CN" altLang="en-US" b="1" dirty="0">
                <a:solidFill>
                  <a:schemeClr val="hlink"/>
                </a:solidFill>
              </a:rPr>
              <a:t>请求调入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chemeClr val="hlink"/>
                </a:solidFill>
              </a:rPr>
              <a:t>置换功能</a:t>
            </a:r>
            <a:r>
              <a:rPr lang="zh-CN" altLang="en-US" b="1" dirty="0"/>
              <a:t>的一种存储器系统。</a:t>
            </a:r>
            <a:endParaRPr lang="zh-CN" altLang="en-US" dirty="0"/>
          </a:p>
          <a:p>
            <a:pPr marL="1110411" lvl="2" indent="-366517">
              <a:spcBef>
                <a:spcPts val="740"/>
              </a:spcBef>
              <a:buClr>
                <a:srgbClr val="05AD01"/>
              </a:buClr>
              <a:buFont typeface="Arial"/>
              <a:buChar char="•"/>
              <a:tabLst>
                <a:tab pos="1110411" algn="l"/>
                <a:tab pos="1110954" algn="l"/>
              </a:tabLst>
            </a:pPr>
            <a:endParaRPr dirty="0">
              <a:latin typeface="华文细黑"/>
              <a:cs typeface="华文细黑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2F0215-4AA5-4B0A-8E0B-CE92D132A52C}"/>
              </a:ext>
            </a:extLst>
          </p:cNvPr>
          <p:cNvSpPr/>
          <p:nvPr/>
        </p:nvSpPr>
        <p:spPr>
          <a:xfrm>
            <a:off x="1150962" y="5092442"/>
            <a:ext cx="75234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用户感觉到的不再是处处受主存容量限制的存储系统，而是一个容量充分大的存储器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  <a:p>
            <a:r>
              <a:rPr lang="zh-CN" altLang="en-US" sz="2400" b="1" dirty="0">
                <a:latin typeface="宋体" panose="02010600030101010101" pitchFamily="2" charset="-122"/>
              </a:rPr>
              <a:t>  实质上</a:t>
            </a:r>
            <a:r>
              <a:rPr lang="en-US" altLang="zh-CN" sz="2400" b="1" dirty="0"/>
              <a:t>CPU</a:t>
            </a:r>
            <a:r>
              <a:rPr lang="zh-CN" altLang="en-US" sz="2400" b="1" dirty="0">
                <a:latin typeface="宋体" panose="02010600030101010101" pitchFamily="2" charset="-122"/>
              </a:rPr>
              <a:t>仍只能执行调入主存的程序，所以这样的存储体系称为</a:t>
            </a:r>
            <a:r>
              <a:rPr lang="zh-CN" altLang="en-US" sz="2400" b="1" dirty="0"/>
              <a:t>“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虚拟存储器</a:t>
            </a:r>
            <a:r>
              <a:rPr lang="zh-CN" altLang="en-US" sz="2400" b="1" dirty="0"/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r>
              <a:rPr lang="zh-CN" altLang="en-US" sz="2400" b="1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60648"/>
            <a:ext cx="6934200" cy="600075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Translation Look-Aside Buffers</a:t>
            </a:r>
          </a:p>
        </p:txBody>
      </p:sp>
      <p:sp>
        <p:nvSpPr>
          <p:cNvPr id="1198083" name="Rectangle 3"/>
          <p:cNvSpPr>
            <a:spLocks noChangeArrowheads="1"/>
          </p:cNvSpPr>
          <p:nvPr/>
        </p:nvSpPr>
        <p:spPr bwMode="auto">
          <a:xfrm>
            <a:off x="5462588" y="4484688"/>
            <a:ext cx="3502025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TLB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的一些典型指标：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TLB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大小：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16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~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512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项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块大小：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1~2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项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每个表项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4-8B)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命中时间：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0.5~1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个时钟周期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失靶损失：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10~100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个时钟周期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命中率：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90~99%</a:t>
            </a:r>
          </a:p>
        </p:txBody>
      </p:sp>
      <p:sp>
        <p:nvSpPr>
          <p:cNvPr id="1198084" name="Line 4"/>
          <p:cNvSpPr>
            <a:spLocks noChangeShapeType="1"/>
          </p:cNvSpPr>
          <p:nvPr/>
        </p:nvSpPr>
        <p:spPr bwMode="auto">
          <a:xfrm>
            <a:off x="1895475" y="151447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085" name="Line 5"/>
          <p:cNvSpPr>
            <a:spLocks noChangeShapeType="1"/>
          </p:cNvSpPr>
          <p:nvPr/>
        </p:nvSpPr>
        <p:spPr bwMode="auto">
          <a:xfrm>
            <a:off x="2892425" y="1520825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086" name="Line 6"/>
          <p:cNvSpPr>
            <a:spLocks noChangeShapeType="1"/>
          </p:cNvSpPr>
          <p:nvPr/>
        </p:nvSpPr>
        <p:spPr bwMode="auto">
          <a:xfrm flipH="1">
            <a:off x="1847850" y="2463800"/>
            <a:ext cx="104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087" name="Rectangle 7"/>
          <p:cNvSpPr>
            <a:spLocks noChangeArrowheads="1"/>
          </p:cNvSpPr>
          <p:nvPr/>
        </p:nvSpPr>
        <p:spPr bwMode="auto">
          <a:xfrm>
            <a:off x="1952625" y="1590675"/>
            <a:ext cx="4572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altLang="zh-CN" sz="1800">
                <a:latin typeface="Times New Roman" pitchFamily="18" charset="0"/>
                <a:ea typeface="华文新魏" pitchFamily="2" charset="-122"/>
              </a:rPr>
              <a:t>CU</a:t>
            </a:r>
          </a:p>
        </p:txBody>
      </p:sp>
      <p:sp>
        <p:nvSpPr>
          <p:cNvPr id="1198088" name="Rectangle 8"/>
          <p:cNvSpPr>
            <a:spLocks noChangeArrowheads="1"/>
          </p:cNvSpPr>
          <p:nvPr/>
        </p:nvSpPr>
        <p:spPr bwMode="auto">
          <a:xfrm>
            <a:off x="3546475" y="1546225"/>
            <a:ext cx="1079500" cy="420688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endParaRPr lang="en-US" altLang="zh-CN" sz="1800">
              <a:solidFill>
                <a:srgbClr val="CC0000"/>
              </a:solidFill>
              <a:latin typeface="Times New Roman" pitchFamily="18" charset="0"/>
              <a:ea typeface="华文新魏" pitchFamily="2" charset="-122"/>
            </a:endParaRPr>
          </a:p>
          <a:p>
            <a:pPr algn="ctr" eaLnBrk="0" hangingPunct="0"/>
            <a:r>
              <a:rPr lang="en-US" altLang="zh-CN" sz="18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TLB</a:t>
            </a:r>
          </a:p>
          <a:p>
            <a:pPr algn="ctr" eaLnBrk="0" hangingPunct="0"/>
            <a:endParaRPr lang="en-US" altLang="zh-CN" sz="1800">
              <a:solidFill>
                <a:srgbClr val="CC00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198089" name="Rectangle 9"/>
          <p:cNvSpPr>
            <a:spLocks noChangeArrowheads="1"/>
          </p:cNvSpPr>
          <p:nvPr/>
        </p:nvSpPr>
        <p:spPr bwMode="auto">
          <a:xfrm>
            <a:off x="5375275" y="1400175"/>
            <a:ext cx="1079500" cy="1020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altLang="zh-CN" sz="1800">
                <a:latin typeface="Times New Roman" pitchFamily="18" charset="0"/>
                <a:ea typeface="华文新魏" pitchFamily="2" charset="-122"/>
              </a:rPr>
              <a:t>Cache</a:t>
            </a:r>
          </a:p>
        </p:txBody>
      </p:sp>
      <p:sp>
        <p:nvSpPr>
          <p:cNvPr id="1198090" name="Rectangle 10"/>
          <p:cNvSpPr>
            <a:spLocks noChangeArrowheads="1"/>
          </p:cNvSpPr>
          <p:nvPr/>
        </p:nvSpPr>
        <p:spPr bwMode="auto">
          <a:xfrm>
            <a:off x="7343775" y="1196975"/>
            <a:ext cx="1692275" cy="1708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Main</a:t>
            </a:r>
          </a:p>
          <a:p>
            <a:pPr algn="ctr" eaLnBrk="0" hangingPunct="0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Memory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86075" y="2371725"/>
            <a:ext cx="2235200" cy="1739900"/>
            <a:chOff x="1529" y="1319"/>
            <a:chExt cx="1408" cy="1096"/>
          </a:xfrm>
        </p:grpSpPr>
        <p:sp>
          <p:nvSpPr>
            <p:cNvPr id="1198092" name="Line 12"/>
            <p:cNvSpPr>
              <a:spLocks noChangeShapeType="1"/>
            </p:cNvSpPr>
            <p:nvPr/>
          </p:nvSpPr>
          <p:spPr bwMode="auto">
            <a:xfrm flipH="1">
              <a:off x="1697" y="2415"/>
              <a:ext cx="1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093" name="Line 13"/>
            <p:cNvSpPr>
              <a:spLocks noChangeShapeType="1"/>
            </p:cNvSpPr>
            <p:nvPr/>
          </p:nvSpPr>
          <p:spPr bwMode="auto">
            <a:xfrm flipV="1">
              <a:off x="1689" y="1319"/>
              <a:ext cx="0" cy="1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094" name="Line 14"/>
            <p:cNvSpPr>
              <a:spLocks noChangeShapeType="1"/>
            </p:cNvSpPr>
            <p:nvPr/>
          </p:nvSpPr>
          <p:spPr bwMode="auto">
            <a:xfrm flipH="1">
              <a:off x="1529" y="1323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98775" y="1374775"/>
            <a:ext cx="635000" cy="325438"/>
            <a:chOff x="1537" y="686"/>
            <a:chExt cx="400" cy="205"/>
          </a:xfrm>
        </p:grpSpPr>
        <p:sp>
          <p:nvSpPr>
            <p:cNvPr id="1198096" name="Line 16"/>
            <p:cNvSpPr>
              <a:spLocks noChangeShapeType="1"/>
            </p:cNvSpPr>
            <p:nvPr/>
          </p:nvSpPr>
          <p:spPr bwMode="auto">
            <a:xfrm>
              <a:off x="1537" y="891"/>
              <a:ext cx="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097" name="Rectangle 17"/>
            <p:cNvSpPr>
              <a:spLocks noChangeArrowheads="1"/>
            </p:cNvSpPr>
            <p:nvPr/>
          </p:nvSpPr>
          <p:spPr bwMode="auto">
            <a:xfrm>
              <a:off x="1557" y="686"/>
              <a:ext cx="288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altLang="zh-CN" sz="1800">
                  <a:latin typeface="Times New Roman" pitchFamily="18" charset="0"/>
                  <a:ea typeface="华文新魏" pitchFamily="2" charset="-122"/>
                </a:rPr>
                <a:t>VA</a:t>
              </a:r>
            </a:p>
          </p:txBody>
        </p:sp>
      </p:grpSp>
      <p:sp>
        <p:nvSpPr>
          <p:cNvPr id="1198098" name="Rectangle 18"/>
          <p:cNvSpPr>
            <a:spLocks noChangeArrowheads="1"/>
          </p:cNvSpPr>
          <p:nvPr/>
        </p:nvSpPr>
        <p:spPr bwMode="auto">
          <a:xfrm>
            <a:off x="4970463" y="1697038"/>
            <a:ext cx="431800" cy="325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altLang="zh-CN" sz="1800">
                <a:latin typeface="Times New Roman" pitchFamily="18" charset="0"/>
                <a:ea typeface="华文新魏" pitchFamily="2" charset="-122"/>
              </a:rPr>
              <a:t>PA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454775" y="1268413"/>
            <a:ext cx="876300" cy="365125"/>
            <a:chOff x="3777" y="707"/>
            <a:chExt cx="552" cy="168"/>
          </a:xfrm>
        </p:grpSpPr>
        <p:sp>
          <p:nvSpPr>
            <p:cNvPr id="1198100" name="Line 20"/>
            <p:cNvSpPr>
              <a:spLocks noChangeShapeType="1"/>
            </p:cNvSpPr>
            <p:nvPr/>
          </p:nvSpPr>
          <p:spPr bwMode="auto">
            <a:xfrm>
              <a:off x="3777" y="875"/>
              <a:ext cx="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01" name="Rectangle 21"/>
            <p:cNvSpPr>
              <a:spLocks noChangeArrowheads="1"/>
            </p:cNvSpPr>
            <p:nvPr/>
          </p:nvSpPr>
          <p:spPr bwMode="auto">
            <a:xfrm>
              <a:off x="3813" y="707"/>
              <a:ext cx="461" cy="1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miss3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121275" y="2314575"/>
            <a:ext cx="708025" cy="1757363"/>
            <a:chOff x="2937" y="1283"/>
            <a:chExt cx="446" cy="1107"/>
          </a:xfrm>
        </p:grpSpPr>
        <p:sp>
          <p:nvSpPr>
            <p:cNvPr id="1198103" name="Line 23"/>
            <p:cNvSpPr>
              <a:spLocks noChangeShapeType="1"/>
            </p:cNvSpPr>
            <p:nvPr/>
          </p:nvSpPr>
          <p:spPr bwMode="auto">
            <a:xfrm flipH="1">
              <a:off x="2937" y="1283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04" name="Line 24"/>
            <p:cNvSpPr>
              <a:spLocks noChangeShapeType="1"/>
            </p:cNvSpPr>
            <p:nvPr/>
          </p:nvSpPr>
          <p:spPr bwMode="auto">
            <a:xfrm flipH="1">
              <a:off x="2938" y="1287"/>
              <a:ext cx="7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05" name="Rectangle 25"/>
            <p:cNvSpPr>
              <a:spLocks noChangeArrowheads="1"/>
            </p:cNvSpPr>
            <p:nvPr/>
          </p:nvSpPr>
          <p:spPr bwMode="auto">
            <a:xfrm>
              <a:off x="3037" y="1419"/>
              <a:ext cx="34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hit3</a:t>
              </a:r>
            </a:p>
          </p:txBody>
        </p:sp>
      </p:grpSp>
      <p:sp>
        <p:nvSpPr>
          <p:cNvPr id="1198106" name="Rectangle 26"/>
          <p:cNvSpPr>
            <a:spLocks noChangeArrowheads="1"/>
          </p:cNvSpPr>
          <p:nvPr/>
        </p:nvSpPr>
        <p:spPr bwMode="auto">
          <a:xfrm>
            <a:off x="3275013" y="2689225"/>
            <a:ext cx="1390650" cy="496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页表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613275" y="1290638"/>
            <a:ext cx="749300" cy="409575"/>
            <a:chOff x="2617" y="696"/>
            <a:chExt cx="472" cy="195"/>
          </a:xfrm>
        </p:grpSpPr>
        <p:sp>
          <p:nvSpPr>
            <p:cNvPr id="1198108" name="Line 28"/>
            <p:cNvSpPr>
              <a:spLocks noChangeShapeType="1"/>
            </p:cNvSpPr>
            <p:nvPr/>
          </p:nvSpPr>
          <p:spPr bwMode="auto">
            <a:xfrm>
              <a:off x="2617" y="891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09" name="Rectangle 29"/>
            <p:cNvSpPr>
              <a:spLocks noChangeArrowheads="1"/>
            </p:cNvSpPr>
            <p:nvPr/>
          </p:nvSpPr>
          <p:spPr bwMode="auto">
            <a:xfrm>
              <a:off x="2625" y="696"/>
              <a:ext cx="346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hit1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359150" y="1976438"/>
            <a:ext cx="831850" cy="698500"/>
            <a:chOff x="1861" y="1190"/>
            <a:chExt cx="488" cy="242"/>
          </a:xfrm>
        </p:grpSpPr>
        <p:sp>
          <p:nvSpPr>
            <p:cNvPr id="1198111" name="Line 31"/>
            <p:cNvSpPr>
              <a:spLocks noChangeShapeType="1"/>
            </p:cNvSpPr>
            <p:nvPr/>
          </p:nvSpPr>
          <p:spPr bwMode="auto">
            <a:xfrm flipH="1">
              <a:off x="2277" y="1190"/>
              <a:ext cx="0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12" name="Rectangle 32"/>
            <p:cNvSpPr>
              <a:spLocks noChangeArrowheads="1"/>
            </p:cNvSpPr>
            <p:nvPr/>
          </p:nvSpPr>
          <p:spPr bwMode="auto">
            <a:xfrm>
              <a:off x="1861" y="1196"/>
              <a:ext cx="488" cy="1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miss1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108575" y="2314575"/>
            <a:ext cx="2235200" cy="1814513"/>
            <a:chOff x="2929" y="1283"/>
            <a:chExt cx="1408" cy="1143"/>
          </a:xfrm>
        </p:grpSpPr>
        <p:sp>
          <p:nvSpPr>
            <p:cNvPr id="1198114" name="Line 34"/>
            <p:cNvSpPr>
              <a:spLocks noChangeShapeType="1"/>
            </p:cNvSpPr>
            <p:nvPr/>
          </p:nvSpPr>
          <p:spPr bwMode="auto">
            <a:xfrm flipH="1">
              <a:off x="4201" y="128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15" name="Line 35"/>
            <p:cNvSpPr>
              <a:spLocks noChangeShapeType="1"/>
            </p:cNvSpPr>
            <p:nvPr/>
          </p:nvSpPr>
          <p:spPr bwMode="auto">
            <a:xfrm>
              <a:off x="4209" y="1287"/>
              <a:ext cx="3" cy="11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16" name="Line 36"/>
            <p:cNvSpPr>
              <a:spLocks noChangeShapeType="1"/>
            </p:cNvSpPr>
            <p:nvPr/>
          </p:nvSpPr>
          <p:spPr bwMode="auto">
            <a:xfrm flipV="1">
              <a:off x="3937" y="1295"/>
              <a:ext cx="0" cy="1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17" name="Line 37"/>
            <p:cNvSpPr>
              <a:spLocks noChangeShapeType="1"/>
            </p:cNvSpPr>
            <p:nvPr/>
          </p:nvSpPr>
          <p:spPr bwMode="auto">
            <a:xfrm flipH="1">
              <a:off x="3777" y="1299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18" name="Line 38"/>
            <p:cNvSpPr>
              <a:spLocks noChangeShapeType="1"/>
            </p:cNvSpPr>
            <p:nvPr/>
          </p:nvSpPr>
          <p:spPr bwMode="auto">
            <a:xfrm flipH="1" flipV="1">
              <a:off x="2929" y="2411"/>
              <a:ext cx="1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98119" name="Rectangle 39"/>
          <p:cNvSpPr>
            <a:spLocks noChangeArrowheads="1"/>
          </p:cNvSpPr>
          <p:nvPr/>
        </p:nvSpPr>
        <p:spPr bwMode="auto">
          <a:xfrm>
            <a:off x="8091488" y="4024313"/>
            <a:ext cx="528637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altLang="zh-CN">
                <a:latin typeface="Times New Roman" pitchFamily="18" charset="0"/>
                <a:ea typeface="华文新魏" pitchFamily="2" charset="-122"/>
              </a:rPr>
              <a:t>20 t</a:t>
            </a:r>
          </a:p>
        </p:txBody>
      </p:sp>
      <p:sp>
        <p:nvSpPr>
          <p:cNvPr id="1198120" name="Rectangle 40"/>
          <p:cNvSpPr>
            <a:spLocks noChangeArrowheads="1"/>
          </p:cNvSpPr>
          <p:nvPr/>
        </p:nvSpPr>
        <p:spPr bwMode="auto">
          <a:xfrm>
            <a:off x="5864225" y="4114800"/>
            <a:ext cx="211138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altLang="zh-CN">
                <a:latin typeface="Times New Roman" pitchFamily="18" charset="0"/>
                <a:ea typeface="华文新魏" pitchFamily="2" charset="-122"/>
              </a:rPr>
              <a:t>t</a:t>
            </a:r>
          </a:p>
        </p:txBody>
      </p:sp>
      <p:sp>
        <p:nvSpPr>
          <p:cNvPr id="1198121" name="Rectangle 41"/>
          <p:cNvSpPr>
            <a:spLocks noChangeArrowheads="1"/>
          </p:cNvSpPr>
          <p:nvPr/>
        </p:nvSpPr>
        <p:spPr bwMode="auto">
          <a:xfrm>
            <a:off x="3973513" y="4152900"/>
            <a:ext cx="598487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altLang="zh-CN">
                <a:latin typeface="Times New Roman" pitchFamily="18" charset="0"/>
                <a:ea typeface="华文新魏" pitchFamily="2" charset="-122"/>
              </a:rPr>
              <a:t>1/2 t</a:t>
            </a:r>
          </a:p>
        </p:txBody>
      </p: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3138488" y="3213100"/>
            <a:ext cx="1254125" cy="795338"/>
            <a:chOff x="1697" y="1844"/>
            <a:chExt cx="708" cy="457"/>
          </a:xfrm>
        </p:grpSpPr>
        <p:sp>
          <p:nvSpPr>
            <p:cNvPr id="1198123" name="Line 43"/>
            <p:cNvSpPr>
              <a:spLocks noChangeShapeType="1"/>
            </p:cNvSpPr>
            <p:nvPr/>
          </p:nvSpPr>
          <p:spPr bwMode="auto">
            <a:xfrm flipH="1">
              <a:off x="2115" y="1844"/>
              <a:ext cx="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24" name="Rectangle 44"/>
            <p:cNvSpPr>
              <a:spLocks noChangeArrowheads="1"/>
            </p:cNvSpPr>
            <p:nvPr/>
          </p:nvSpPr>
          <p:spPr bwMode="auto">
            <a:xfrm>
              <a:off x="1697" y="1870"/>
              <a:ext cx="413" cy="2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miss2</a:t>
              </a:r>
            </a:p>
          </p:txBody>
        </p:sp>
        <p:sp>
          <p:nvSpPr>
            <p:cNvPr id="1198125" name="Text Box 45"/>
            <p:cNvSpPr txBox="1">
              <a:spLocks noChangeArrowheads="1"/>
            </p:cNvSpPr>
            <p:nvPr/>
          </p:nvSpPr>
          <p:spPr bwMode="auto">
            <a:xfrm>
              <a:off x="1718" y="2126"/>
              <a:ext cx="68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  <a:cs typeface="Arial" pitchFamily="34" charset="0"/>
                </a:rPr>
                <a:t>Page fault</a:t>
              </a: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4092575" y="1685925"/>
            <a:ext cx="679450" cy="1912938"/>
            <a:chOff x="2289" y="887"/>
            <a:chExt cx="428" cy="1205"/>
          </a:xfrm>
        </p:grpSpPr>
        <p:sp>
          <p:nvSpPr>
            <p:cNvPr id="1198127" name="Line 47"/>
            <p:cNvSpPr>
              <a:spLocks noChangeShapeType="1"/>
            </p:cNvSpPr>
            <p:nvPr/>
          </p:nvSpPr>
          <p:spPr bwMode="auto">
            <a:xfrm flipH="1">
              <a:off x="2289" y="1832"/>
              <a:ext cx="0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28" name="Line 48"/>
            <p:cNvSpPr>
              <a:spLocks noChangeShapeType="1"/>
            </p:cNvSpPr>
            <p:nvPr/>
          </p:nvSpPr>
          <p:spPr bwMode="auto">
            <a:xfrm>
              <a:off x="2289" y="2055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29" name="Line 49"/>
            <p:cNvSpPr>
              <a:spLocks noChangeShapeType="1"/>
            </p:cNvSpPr>
            <p:nvPr/>
          </p:nvSpPr>
          <p:spPr bwMode="auto">
            <a:xfrm flipV="1">
              <a:off x="2717" y="887"/>
              <a:ext cx="0" cy="1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30" name="Rectangle 50"/>
            <p:cNvSpPr>
              <a:spLocks noChangeArrowheads="1"/>
            </p:cNvSpPr>
            <p:nvPr/>
          </p:nvSpPr>
          <p:spPr bwMode="auto">
            <a:xfrm>
              <a:off x="2312" y="1868"/>
              <a:ext cx="34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hit2</a:t>
              </a:r>
            </a:p>
          </p:txBody>
        </p:sp>
      </p:grpSp>
      <p:sp>
        <p:nvSpPr>
          <p:cNvPr id="1198131" name="Rectangle 51"/>
          <p:cNvSpPr>
            <a:spLocks noChangeArrowheads="1"/>
          </p:cNvSpPr>
          <p:nvPr/>
        </p:nvSpPr>
        <p:spPr bwMode="auto">
          <a:xfrm>
            <a:off x="468313" y="6008688"/>
            <a:ext cx="47593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多用全相联：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命中率高，小、成本不高</a:t>
            </a:r>
          </a:p>
          <a:p>
            <a:pPr eaLnBrk="0" hangingPunct="0">
              <a:lnSpc>
                <a:spcPct val="8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采用随机替换策略：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降低替换算法开销</a:t>
            </a:r>
          </a:p>
          <a:p>
            <a:pPr eaLnBrk="0" hangingPunct="0">
              <a:lnSpc>
                <a:spcPct val="8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采用写回策略：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减少访问内存的次数</a:t>
            </a:r>
          </a:p>
        </p:txBody>
      </p:sp>
      <p:sp>
        <p:nvSpPr>
          <p:cNvPr id="1198132" name="Text Box 52"/>
          <p:cNvSpPr txBox="1">
            <a:spLocks noChangeArrowheads="1"/>
          </p:cNvSpPr>
          <p:nvPr/>
        </p:nvSpPr>
        <p:spPr bwMode="auto">
          <a:xfrm>
            <a:off x="468313" y="4175125"/>
            <a:ext cx="331311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可以用硬件也可以用软件来处理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TLB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失靶（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miss1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Arial" pitchFamily="34" charset="0"/>
              </a:rPr>
              <a:t>）</a:t>
            </a:r>
          </a:p>
        </p:txBody>
      </p:sp>
      <p:sp>
        <p:nvSpPr>
          <p:cNvPr id="1198133" name="Text Box 53"/>
          <p:cNvSpPr txBox="1">
            <a:spLocks noChangeArrowheads="1"/>
          </p:cNvSpPr>
          <p:nvPr/>
        </p:nvSpPr>
        <p:spPr bwMode="auto">
          <a:xfrm>
            <a:off x="100013" y="1366838"/>
            <a:ext cx="11033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kumimoji="1" lang="zh-CN" altLang="en-US" sz="1800" i="1">
              <a:solidFill>
                <a:srgbClr val="666699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198134" name="Text Box 54"/>
          <p:cNvSpPr txBox="1">
            <a:spLocks noChangeArrowheads="1"/>
          </p:cNvSpPr>
          <p:nvPr/>
        </p:nvSpPr>
        <p:spPr bwMode="auto">
          <a:xfrm>
            <a:off x="107950" y="1193800"/>
            <a:ext cx="1800225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Miss1:</a:t>
            </a:r>
          </a:p>
          <a:p>
            <a:pPr>
              <a:lnSpc>
                <a:spcPct val="90000"/>
              </a:lnSpc>
            </a:pP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TLB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中没有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VA</a:t>
            </a:r>
          </a:p>
          <a:p>
            <a:pPr>
              <a:lnSpc>
                <a:spcPct val="9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Miss2:</a:t>
            </a:r>
          </a:p>
          <a:p>
            <a:pPr>
              <a:lnSpc>
                <a:spcPct val="90000"/>
              </a:lnSpc>
            </a:pP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页面不在主存</a:t>
            </a:r>
          </a:p>
          <a:p>
            <a:pPr>
              <a:lnSpc>
                <a:spcPct val="9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Miss3:</a:t>
            </a:r>
          </a:p>
          <a:p>
            <a:pPr>
              <a:lnSpc>
                <a:spcPct val="90000"/>
              </a:lnSpc>
            </a:pP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PA 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在主存中，但不在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Cache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中</a:t>
            </a:r>
            <a:endParaRPr kumimoji="1" lang="en-US" altLang="zh-CN" dirty="0">
              <a:solidFill>
                <a:srgbClr val="0000FF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198135" name="Text Box 55"/>
          <p:cNvSpPr txBox="1">
            <a:spLocks noChangeArrowheads="1"/>
          </p:cNvSpPr>
          <p:nvPr/>
        </p:nvSpPr>
        <p:spPr bwMode="auto">
          <a:xfrm>
            <a:off x="395288" y="3178175"/>
            <a:ext cx="237648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kumimoji="1" lang="en-US" altLang="zh-CN" sz="22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miss1&gt;&gt;miss2, Why?</a:t>
            </a:r>
          </a:p>
        </p:txBody>
      </p:sp>
      <p:sp>
        <p:nvSpPr>
          <p:cNvPr id="1198136" name="Text Box 56"/>
          <p:cNvSpPr txBox="1">
            <a:spLocks noChangeArrowheads="1"/>
          </p:cNvSpPr>
          <p:nvPr/>
        </p:nvSpPr>
        <p:spPr bwMode="auto">
          <a:xfrm>
            <a:off x="539750" y="3527425"/>
            <a:ext cx="256698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2200">
                <a:latin typeface="Times New Roman" pitchFamily="18" charset="0"/>
                <a:ea typeface="华文新魏" pitchFamily="2" charset="-122"/>
              </a:rPr>
              <a:t>因为</a:t>
            </a:r>
            <a:r>
              <a:rPr kumimoji="1" lang="en-US" altLang="zh-CN" sz="2200">
                <a:latin typeface="Times New Roman" pitchFamily="18" charset="0"/>
                <a:ea typeface="华文新魏" pitchFamily="2" charset="-122"/>
              </a:rPr>
              <a:t>TLB</a:t>
            </a:r>
            <a:r>
              <a:rPr kumimoji="1" lang="zh-CN" altLang="en-US" sz="2200">
                <a:latin typeface="Times New Roman" pitchFamily="18" charset="0"/>
                <a:ea typeface="华文新魏" pitchFamily="2" charset="-122"/>
              </a:rPr>
              <a:t>中的项比主存中的页数少得多！</a:t>
            </a:r>
          </a:p>
        </p:txBody>
      </p:sp>
      <p:sp>
        <p:nvSpPr>
          <p:cNvPr id="1198137" name="Text Box 57"/>
          <p:cNvSpPr txBox="1">
            <a:spLocks noChangeArrowheads="1"/>
          </p:cNvSpPr>
          <p:nvPr/>
        </p:nvSpPr>
        <p:spPr bwMode="auto">
          <a:xfrm>
            <a:off x="539750" y="4797425"/>
            <a:ext cx="44100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2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Miss1</a:t>
            </a:r>
            <a:r>
              <a:rPr kumimoji="1" lang="zh-CN" altLang="en-US" sz="22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处理：</a:t>
            </a:r>
            <a:r>
              <a:rPr kumimoji="1" lang="zh-CN" altLang="en-US" sz="2200">
                <a:latin typeface="Times New Roman" pitchFamily="18" charset="0"/>
                <a:ea typeface="华文新魏" pitchFamily="2" charset="-122"/>
              </a:rPr>
              <a:t>查内存页表，若</a:t>
            </a:r>
            <a:r>
              <a:rPr kumimoji="1" lang="en-US" altLang="zh-CN" sz="2200">
                <a:latin typeface="Times New Roman" pitchFamily="18" charset="0"/>
                <a:ea typeface="华文新魏" pitchFamily="2" charset="-122"/>
              </a:rPr>
              <a:t>hit2</a:t>
            </a:r>
            <a:r>
              <a:rPr kumimoji="1" lang="zh-CN" altLang="en-US" sz="2200">
                <a:latin typeface="Times New Roman" pitchFamily="18" charset="0"/>
                <a:ea typeface="华文新魏" pitchFamily="2" charset="-122"/>
              </a:rPr>
              <a:t>，则将页表项装入</a:t>
            </a:r>
            <a:r>
              <a:rPr kumimoji="1" lang="en-US" altLang="zh-CN" sz="2200">
                <a:latin typeface="Times New Roman" pitchFamily="18" charset="0"/>
                <a:ea typeface="华文新魏" pitchFamily="2" charset="-122"/>
              </a:rPr>
              <a:t>TLB</a:t>
            </a:r>
            <a:r>
              <a:rPr kumimoji="1" lang="zh-CN" altLang="en-US" sz="2200">
                <a:latin typeface="Times New Roman" pitchFamily="18" charset="0"/>
                <a:ea typeface="华文新魏" pitchFamily="2" charset="-122"/>
              </a:rPr>
              <a:t>中，并进行地址转换；否则“缺页”，引起相应的异常处理</a:t>
            </a:r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1835150" y="1196975"/>
            <a:ext cx="4681538" cy="831850"/>
            <a:chOff x="1014" y="606"/>
            <a:chExt cx="3324" cy="524"/>
          </a:xfrm>
        </p:grpSpPr>
        <p:sp>
          <p:nvSpPr>
            <p:cNvPr id="1198139" name="Rectangle 59"/>
            <p:cNvSpPr>
              <a:spLocks noChangeArrowheads="1"/>
            </p:cNvSpPr>
            <p:nvPr/>
          </p:nvSpPr>
          <p:spPr bwMode="auto">
            <a:xfrm>
              <a:off x="1014" y="849"/>
              <a:ext cx="3324" cy="281"/>
            </a:xfrm>
            <a:prstGeom prst="rect">
              <a:avLst/>
            </a:prstGeom>
            <a:solidFill>
              <a:schemeClr val="accent1">
                <a:alpha val="28999"/>
              </a:schemeClr>
            </a:solidFill>
            <a:ln w="19050">
              <a:solidFill>
                <a:srgbClr val="CC0000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/>
              <a:endParaRPr lang="zh-CN" altLang="en-US" sz="28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198140" name="Text Box 60"/>
            <p:cNvSpPr txBox="1">
              <a:spLocks noChangeArrowheads="1"/>
            </p:cNvSpPr>
            <p:nvPr/>
          </p:nvSpPr>
          <p:spPr bwMode="auto">
            <a:xfrm>
              <a:off x="1152" y="606"/>
              <a:ext cx="4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i="1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CPU</a:t>
              </a:r>
            </a:p>
          </p:txBody>
        </p:sp>
      </p:grpSp>
      <p:sp>
        <p:nvSpPr>
          <p:cNvPr id="1198141" name="Line 61"/>
          <p:cNvSpPr>
            <a:spLocks noChangeShapeType="1"/>
          </p:cNvSpPr>
          <p:nvPr/>
        </p:nvSpPr>
        <p:spPr bwMode="auto">
          <a:xfrm>
            <a:off x="1908175" y="1557338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55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9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9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9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98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9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9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9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9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98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98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9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9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9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19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19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19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19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19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19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19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19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19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098" grpId="0"/>
      <p:bldP spid="1198119" grpId="0"/>
      <p:bldP spid="1198120" grpId="0"/>
      <p:bldP spid="1198121" grpId="0"/>
      <p:bldP spid="1198132" grpId="0"/>
      <p:bldP spid="1198135" grpId="0"/>
      <p:bldP spid="1198136" grpId="0"/>
      <p:bldP spid="11981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794"/>
            <a:ext cx="240601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Memory Hierarchy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eorgia"/>
                <a:cs typeface="Georgia"/>
              </a:rPr>
              <a:t>Design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6676" y="21335"/>
            <a:ext cx="4497323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0"/>
            <a:ext cx="44958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6722" y="290278"/>
            <a:ext cx="5861050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A </a:t>
            </a:r>
            <a:r>
              <a:rPr sz="2800" spc="-10" dirty="0"/>
              <a:t>TLB </a:t>
            </a:r>
            <a:r>
              <a:rPr sz="2800" spc="-5" dirty="0"/>
              <a:t>in the </a:t>
            </a:r>
            <a:r>
              <a:rPr sz="2800" spc="-10" dirty="0"/>
              <a:t>Memory</a:t>
            </a:r>
            <a:r>
              <a:rPr sz="2800" spc="25" dirty="0"/>
              <a:t> </a:t>
            </a:r>
            <a:r>
              <a:rPr sz="2800" spc="-10" dirty="0"/>
              <a:t>Hierarchy</a:t>
            </a:r>
            <a:endParaRPr sz="2800" dirty="0"/>
          </a:p>
        </p:txBody>
      </p:sp>
      <p:sp>
        <p:nvSpPr>
          <p:cNvPr id="6" name="object 6"/>
          <p:cNvSpPr/>
          <p:nvPr/>
        </p:nvSpPr>
        <p:spPr>
          <a:xfrm>
            <a:off x="1194053" y="1497330"/>
            <a:ext cx="1004569" cy="0"/>
          </a:xfrm>
          <a:custGeom>
            <a:avLst/>
            <a:gdLst/>
            <a:ahLst/>
            <a:cxnLst/>
            <a:rect l="l" t="t" r="r" b="b"/>
            <a:pathLst>
              <a:path w="1004569">
                <a:moveTo>
                  <a:pt x="0" y="0"/>
                </a:moveTo>
                <a:lnTo>
                  <a:pt x="100431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4654" y="1509522"/>
            <a:ext cx="0" cy="906780"/>
          </a:xfrm>
          <a:custGeom>
            <a:avLst/>
            <a:gdLst/>
            <a:ahLst/>
            <a:cxnLst/>
            <a:rect l="l" t="t" r="r" b="b"/>
            <a:pathLst>
              <a:path h="906780">
                <a:moveTo>
                  <a:pt x="0" y="0"/>
                </a:moveTo>
                <a:lnTo>
                  <a:pt x="0" y="9067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761" y="2419350"/>
            <a:ext cx="1054735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1054608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5400" y="1821775"/>
            <a:ext cx="50800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CP</a:t>
            </a:r>
            <a:r>
              <a:rPr sz="1800" b="1" spc="-5" dirty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46070" y="1532382"/>
            <a:ext cx="1066800" cy="850900"/>
          </a:xfrm>
          <a:custGeom>
            <a:avLst/>
            <a:gdLst/>
            <a:ahLst/>
            <a:cxnLst/>
            <a:rect l="l" t="t" r="r" b="b"/>
            <a:pathLst>
              <a:path w="1066800" h="850900">
                <a:moveTo>
                  <a:pt x="0" y="0"/>
                </a:moveTo>
                <a:lnTo>
                  <a:pt x="1066800" y="0"/>
                </a:lnTo>
                <a:lnTo>
                  <a:pt x="1066800" y="850391"/>
                </a:lnTo>
                <a:lnTo>
                  <a:pt x="0" y="850391"/>
                </a:lnTo>
                <a:lnTo>
                  <a:pt x="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6070" y="1532382"/>
            <a:ext cx="1066800" cy="850900"/>
          </a:xfrm>
          <a:custGeom>
            <a:avLst/>
            <a:gdLst/>
            <a:ahLst/>
            <a:cxnLst/>
            <a:rect l="l" t="t" r="r" b="b"/>
            <a:pathLst>
              <a:path w="1066800" h="850900">
                <a:moveTo>
                  <a:pt x="0" y="0"/>
                </a:moveTo>
                <a:lnTo>
                  <a:pt x="1066800" y="0"/>
                </a:lnTo>
                <a:lnTo>
                  <a:pt x="1066800" y="850391"/>
                </a:lnTo>
                <a:lnTo>
                  <a:pt x="0" y="850391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50845" y="1677004"/>
            <a:ext cx="852805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TLB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Loo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74870" y="1532382"/>
            <a:ext cx="1066800" cy="850900"/>
          </a:xfrm>
          <a:custGeom>
            <a:avLst/>
            <a:gdLst/>
            <a:ahLst/>
            <a:cxnLst/>
            <a:rect l="l" t="t" r="r" b="b"/>
            <a:pathLst>
              <a:path w="1066800" h="850900">
                <a:moveTo>
                  <a:pt x="0" y="0"/>
                </a:moveTo>
                <a:lnTo>
                  <a:pt x="1066800" y="0"/>
                </a:lnTo>
                <a:lnTo>
                  <a:pt x="1066800" y="850391"/>
                </a:lnTo>
                <a:lnTo>
                  <a:pt x="0" y="850391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42354" y="1544574"/>
            <a:ext cx="1066800" cy="850900"/>
          </a:xfrm>
          <a:custGeom>
            <a:avLst/>
            <a:gdLst/>
            <a:ahLst/>
            <a:cxnLst/>
            <a:rect l="l" t="t" r="r" b="b"/>
            <a:pathLst>
              <a:path w="1066800" h="850900">
                <a:moveTo>
                  <a:pt x="0" y="0"/>
                </a:moveTo>
                <a:lnTo>
                  <a:pt x="1066800" y="0"/>
                </a:lnTo>
                <a:lnTo>
                  <a:pt x="1066800" y="850391"/>
                </a:lnTo>
                <a:lnTo>
                  <a:pt x="0" y="850391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25361" y="1688983"/>
            <a:ext cx="901065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Main 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98370" y="166497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68348" y="162610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5">
                <a:moveTo>
                  <a:pt x="0" y="0"/>
                </a:move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12870" y="1664970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723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97148" y="162610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3861" y="1640585"/>
            <a:ext cx="799465" cy="0"/>
          </a:xfrm>
          <a:custGeom>
            <a:avLst/>
            <a:gdLst/>
            <a:ahLst/>
            <a:cxnLst/>
            <a:rect l="l" t="t" r="r" b="b"/>
            <a:pathLst>
              <a:path w="799465">
                <a:moveTo>
                  <a:pt x="0" y="0"/>
                </a:moveTo>
                <a:lnTo>
                  <a:pt x="79933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0248" y="160172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13753" y="225171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39661" y="2263901"/>
            <a:ext cx="12700" cy="1664335"/>
          </a:xfrm>
          <a:custGeom>
            <a:avLst/>
            <a:gdLst/>
            <a:ahLst/>
            <a:cxnLst/>
            <a:rect l="l" t="t" r="r" b="b"/>
            <a:pathLst>
              <a:path w="12700" h="1664335">
                <a:moveTo>
                  <a:pt x="0" y="0"/>
                </a:moveTo>
                <a:lnTo>
                  <a:pt x="12192" y="166420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89454" y="3928109"/>
            <a:ext cx="1931035" cy="12700"/>
          </a:xfrm>
          <a:custGeom>
            <a:avLst/>
            <a:gdLst/>
            <a:ahLst/>
            <a:cxnLst/>
            <a:rect l="l" t="t" r="r" b="b"/>
            <a:pathLst>
              <a:path w="1931035" h="12700">
                <a:moveTo>
                  <a:pt x="1930908" y="12192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9454" y="2276094"/>
            <a:ext cx="0" cy="1652270"/>
          </a:xfrm>
          <a:custGeom>
            <a:avLst/>
            <a:gdLst/>
            <a:ahLst/>
            <a:cxnLst/>
            <a:rect l="l" t="t" r="r" b="b"/>
            <a:pathLst>
              <a:path h="1652270">
                <a:moveTo>
                  <a:pt x="0" y="165201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49423" y="2263901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265938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84651" y="222504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5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06440" y="227609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122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41667" y="2237229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0361" y="2276094"/>
            <a:ext cx="0" cy="1587500"/>
          </a:xfrm>
          <a:custGeom>
            <a:avLst/>
            <a:gdLst/>
            <a:ahLst/>
            <a:cxnLst/>
            <a:rect l="l" t="t" r="r" b="b"/>
            <a:pathLst>
              <a:path h="1587500">
                <a:moveTo>
                  <a:pt x="0" y="0"/>
                </a:moveTo>
                <a:lnTo>
                  <a:pt x="0" y="158724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1505" y="3850387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3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73300" y="1390530"/>
            <a:ext cx="30924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40" dirty="0">
                <a:latin typeface="Arial"/>
                <a:cs typeface="Arial"/>
              </a:rPr>
              <a:t>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54776" y="1366527"/>
            <a:ext cx="54546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22850" y="2432718"/>
            <a:ext cx="30670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46070" y="2826257"/>
            <a:ext cx="1066800" cy="850900"/>
          </a:xfrm>
          <a:custGeom>
            <a:avLst/>
            <a:gdLst/>
            <a:ahLst/>
            <a:cxnLst/>
            <a:rect l="l" t="t" r="r" b="b"/>
            <a:pathLst>
              <a:path w="1066800" h="850900">
                <a:moveTo>
                  <a:pt x="0" y="0"/>
                </a:moveTo>
                <a:lnTo>
                  <a:pt x="1066800" y="0"/>
                </a:lnTo>
                <a:lnTo>
                  <a:pt x="1066800" y="850391"/>
                </a:lnTo>
                <a:lnTo>
                  <a:pt x="0" y="850391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9740" y="2970740"/>
            <a:ext cx="8126095" cy="3564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755" marR="4856480" indent="-36830">
              <a:lnSpc>
                <a:spcPct val="100000"/>
              </a:lnSpc>
            </a:pPr>
            <a:r>
              <a:rPr sz="1800" b="1" spc="-95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-  </a:t>
            </a:r>
            <a:r>
              <a:rPr sz="1800" b="1" spc="-5" dirty="0">
                <a:latin typeface="Arial"/>
                <a:cs typeface="Arial"/>
              </a:rPr>
              <a:t>lation</a:t>
            </a:r>
            <a:endParaRPr sz="1800">
              <a:latin typeface="Arial"/>
              <a:cs typeface="Arial"/>
            </a:endParaRPr>
          </a:p>
          <a:p>
            <a:pPr marL="1457325" algn="ctr">
              <a:lnSpc>
                <a:spcPct val="100000"/>
              </a:lnSpc>
              <a:spcBef>
                <a:spcPts val="969"/>
              </a:spcBef>
            </a:pPr>
            <a:r>
              <a:rPr sz="1800" b="1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70"/>
              </a:spcBef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200" spc="-5" dirty="0">
                <a:latin typeface="Georgia"/>
                <a:cs typeface="Georgia"/>
              </a:rPr>
              <a:t>A </a:t>
            </a:r>
            <a:r>
              <a:rPr sz="2200" spc="-10" dirty="0">
                <a:latin typeface="Georgia"/>
                <a:cs typeface="Georgia"/>
              </a:rPr>
              <a:t>TLB </a:t>
            </a:r>
            <a:r>
              <a:rPr sz="2200" b="1" spc="-5" dirty="0">
                <a:solidFill>
                  <a:srgbClr val="FF0000"/>
                </a:solidFill>
                <a:latin typeface="Georgia"/>
                <a:cs typeface="Georgia"/>
              </a:rPr>
              <a:t>miss </a:t>
            </a:r>
            <a:r>
              <a:rPr sz="2200" spc="-5" dirty="0">
                <a:latin typeface="Georgia"/>
                <a:cs typeface="Georgia"/>
              </a:rPr>
              <a:t>– is it a page fault or </a:t>
            </a:r>
            <a:r>
              <a:rPr sz="2200" spc="-10" dirty="0">
                <a:latin typeface="Georgia"/>
                <a:cs typeface="Georgia"/>
              </a:rPr>
              <a:t>merely </a:t>
            </a:r>
            <a:r>
              <a:rPr sz="2200" spc="-5" dirty="0">
                <a:latin typeface="Georgia"/>
                <a:cs typeface="Georgia"/>
              </a:rPr>
              <a:t>a </a:t>
            </a:r>
            <a:r>
              <a:rPr sz="2200" spc="-10" dirty="0">
                <a:latin typeface="Georgia"/>
                <a:cs typeface="Georgia"/>
              </a:rPr>
              <a:t>TLB</a:t>
            </a:r>
            <a:r>
              <a:rPr sz="2200" spc="6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miss?</a:t>
            </a:r>
            <a:endParaRPr sz="2200">
              <a:latin typeface="Georgia"/>
              <a:cs typeface="Georgia"/>
            </a:endParaRPr>
          </a:p>
          <a:p>
            <a:pPr marL="756285" marR="5080" lvl="1" indent="-286385">
              <a:lnSpc>
                <a:spcPct val="80000"/>
              </a:lnSpc>
              <a:spcBef>
                <a:spcPts val="595"/>
              </a:spcBef>
              <a:buClr>
                <a:srgbClr val="003399"/>
              </a:buClr>
              <a:buSzPct val="75000"/>
              <a:buFont typeface="Wingdings"/>
              <a:buChar char=""/>
              <a:tabLst>
                <a:tab pos="756920" algn="l"/>
              </a:tabLst>
            </a:pPr>
            <a:r>
              <a:rPr sz="2000" spc="-5" dirty="0">
                <a:solidFill>
                  <a:srgbClr val="0000FB"/>
                </a:solidFill>
                <a:latin typeface="Georgia"/>
                <a:cs typeface="Georgia"/>
              </a:rPr>
              <a:t>If the page </a:t>
            </a:r>
            <a:r>
              <a:rPr sz="2000" dirty="0">
                <a:solidFill>
                  <a:srgbClr val="0000FB"/>
                </a:solidFill>
                <a:latin typeface="Georgia"/>
                <a:cs typeface="Georgia"/>
              </a:rPr>
              <a:t>is loaded into </a:t>
            </a:r>
            <a:r>
              <a:rPr sz="2000" spc="-5" dirty="0">
                <a:solidFill>
                  <a:srgbClr val="0000FB"/>
                </a:solidFill>
                <a:latin typeface="Georgia"/>
                <a:cs typeface="Georgia"/>
              </a:rPr>
              <a:t>main memory, </a:t>
            </a:r>
            <a:r>
              <a:rPr sz="2000" dirty="0">
                <a:solidFill>
                  <a:srgbClr val="0000FB"/>
                </a:solidFill>
                <a:latin typeface="Georgia"/>
                <a:cs typeface="Georgia"/>
              </a:rPr>
              <a:t>then </a:t>
            </a:r>
            <a:r>
              <a:rPr sz="2000" spc="-5" dirty="0">
                <a:solidFill>
                  <a:srgbClr val="0000FB"/>
                </a:solidFill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0000FB"/>
                </a:solidFill>
                <a:latin typeface="Georgia"/>
                <a:cs typeface="Georgia"/>
              </a:rPr>
              <a:t>TLB </a:t>
            </a:r>
            <a:r>
              <a:rPr sz="2000" spc="-5" dirty="0">
                <a:solidFill>
                  <a:srgbClr val="0000FB"/>
                </a:solidFill>
                <a:latin typeface="Georgia"/>
                <a:cs typeface="Georgia"/>
              </a:rPr>
              <a:t>miss </a:t>
            </a:r>
            <a:r>
              <a:rPr sz="2000" dirty="0">
                <a:solidFill>
                  <a:srgbClr val="0000FB"/>
                </a:solidFill>
                <a:latin typeface="Georgia"/>
                <a:cs typeface="Georgia"/>
              </a:rPr>
              <a:t>can be  handled (in </a:t>
            </a:r>
            <a:r>
              <a:rPr sz="2000" spc="-5" dirty="0">
                <a:solidFill>
                  <a:srgbClr val="0000FB"/>
                </a:solidFill>
                <a:latin typeface="Georgia"/>
                <a:cs typeface="Georgia"/>
              </a:rPr>
              <a:t>hardware or software) </a:t>
            </a:r>
            <a:r>
              <a:rPr sz="2000" dirty="0">
                <a:solidFill>
                  <a:srgbClr val="0000FB"/>
                </a:solidFill>
                <a:latin typeface="Georgia"/>
                <a:cs typeface="Georgia"/>
              </a:rPr>
              <a:t>by loading </a:t>
            </a:r>
            <a:r>
              <a:rPr sz="2000" spc="-5" dirty="0">
                <a:solidFill>
                  <a:srgbClr val="0000FB"/>
                </a:solidFill>
                <a:latin typeface="Georgia"/>
                <a:cs typeface="Georgia"/>
              </a:rPr>
              <a:t>the translation  </a:t>
            </a:r>
            <a:r>
              <a:rPr sz="2000" dirty="0">
                <a:solidFill>
                  <a:srgbClr val="0000FB"/>
                </a:solidFill>
                <a:latin typeface="Georgia"/>
                <a:cs typeface="Georgia"/>
              </a:rPr>
              <a:t>information </a:t>
            </a:r>
            <a:r>
              <a:rPr sz="2000" spc="-5" dirty="0">
                <a:solidFill>
                  <a:srgbClr val="0070C0"/>
                </a:solidFill>
                <a:latin typeface="Georgia"/>
                <a:cs typeface="Georgia"/>
              </a:rPr>
              <a:t>from the page </a:t>
            </a:r>
            <a:r>
              <a:rPr sz="2000" dirty="0">
                <a:solidFill>
                  <a:srgbClr val="0070C0"/>
                </a:solidFill>
                <a:latin typeface="Georgia"/>
                <a:cs typeface="Georgia"/>
              </a:rPr>
              <a:t>table into </a:t>
            </a:r>
            <a:r>
              <a:rPr sz="2000" spc="-5" dirty="0">
                <a:solidFill>
                  <a:srgbClr val="0070C0"/>
                </a:solidFill>
                <a:latin typeface="Georgia"/>
                <a:cs typeface="Georgia"/>
              </a:rPr>
              <a:t>the</a:t>
            </a:r>
            <a:r>
              <a:rPr sz="2000" spc="-75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070C0"/>
                </a:solidFill>
                <a:latin typeface="Georgia"/>
                <a:cs typeface="Georgia"/>
              </a:rPr>
              <a:t>TLB</a:t>
            </a:r>
            <a:endParaRPr sz="2000">
              <a:latin typeface="Georgia"/>
              <a:cs typeface="Georgia"/>
            </a:endParaRPr>
          </a:p>
          <a:p>
            <a:pPr marL="1155700" lvl="2" indent="-228600">
              <a:lnSpc>
                <a:spcPct val="100000"/>
              </a:lnSpc>
              <a:spcBef>
                <a:spcPts val="204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700" dirty="0">
                <a:solidFill>
                  <a:srgbClr val="7F6000"/>
                </a:solidFill>
                <a:latin typeface="Georgia"/>
                <a:cs typeface="Georgia"/>
              </a:rPr>
              <a:t>Takes </a:t>
            </a:r>
            <a:r>
              <a:rPr sz="1700" spc="-5" dirty="0">
                <a:solidFill>
                  <a:srgbClr val="7F6000"/>
                </a:solidFill>
                <a:latin typeface="Georgia"/>
                <a:cs typeface="Georgia"/>
              </a:rPr>
              <a:t>10’s </a:t>
            </a:r>
            <a:r>
              <a:rPr sz="1700" dirty="0">
                <a:solidFill>
                  <a:srgbClr val="7F6000"/>
                </a:solidFill>
                <a:latin typeface="Georgia"/>
                <a:cs typeface="Georgia"/>
              </a:rPr>
              <a:t>of </a:t>
            </a:r>
            <a:r>
              <a:rPr sz="1700" spc="-5" dirty="0">
                <a:solidFill>
                  <a:srgbClr val="7F6000"/>
                </a:solidFill>
                <a:latin typeface="Georgia"/>
                <a:cs typeface="Georgia"/>
              </a:rPr>
              <a:t>cycles </a:t>
            </a:r>
            <a:r>
              <a:rPr sz="1700" dirty="0">
                <a:solidFill>
                  <a:srgbClr val="7F6000"/>
                </a:solidFill>
                <a:latin typeface="Georgia"/>
                <a:cs typeface="Georgia"/>
              </a:rPr>
              <a:t>to find and </a:t>
            </a:r>
            <a:r>
              <a:rPr sz="1700" spc="5" dirty="0">
                <a:solidFill>
                  <a:srgbClr val="7F6000"/>
                </a:solidFill>
                <a:latin typeface="Georgia"/>
                <a:cs typeface="Georgia"/>
              </a:rPr>
              <a:t>load </a:t>
            </a:r>
            <a:r>
              <a:rPr sz="1700" dirty="0">
                <a:solidFill>
                  <a:srgbClr val="7F6000"/>
                </a:solidFill>
                <a:latin typeface="Georgia"/>
                <a:cs typeface="Georgia"/>
              </a:rPr>
              <a:t>the translation info into the</a:t>
            </a:r>
            <a:r>
              <a:rPr sz="1700" spc="-125" dirty="0">
                <a:solidFill>
                  <a:srgbClr val="7F6000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7F6000"/>
                </a:solidFill>
                <a:latin typeface="Georgia"/>
                <a:cs typeface="Georgia"/>
              </a:rPr>
              <a:t>TLB</a:t>
            </a:r>
            <a:endParaRPr sz="17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105"/>
              </a:spcBef>
              <a:buClr>
                <a:srgbClr val="003399"/>
              </a:buClr>
              <a:buSzPct val="75000"/>
              <a:buFont typeface="Wingdings"/>
              <a:buChar char=""/>
              <a:tabLst>
                <a:tab pos="756920" algn="l"/>
              </a:tabLst>
            </a:pPr>
            <a:r>
              <a:rPr sz="2000" spc="-5" dirty="0">
                <a:solidFill>
                  <a:srgbClr val="0000FB"/>
                </a:solidFill>
                <a:latin typeface="Georgia"/>
                <a:cs typeface="Georgia"/>
              </a:rPr>
              <a:t>If the page </a:t>
            </a:r>
            <a:r>
              <a:rPr sz="2000" dirty="0">
                <a:solidFill>
                  <a:srgbClr val="0000FB"/>
                </a:solidFill>
                <a:latin typeface="Georgia"/>
                <a:cs typeface="Georgia"/>
              </a:rPr>
              <a:t>is not in </a:t>
            </a:r>
            <a:r>
              <a:rPr sz="2000" spc="-5" dirty="0">
                <a:solidFill>
                  <a:srgbClr val="0000FB"/>
                </a:solidFill>
                <a:latin typeface="Georgia"/>
                <a:cs typeface="Georgia"/>
              </a:rPr>
              <a:t>main memory, </a:t>
            </a:r>
            <a:r>
              <a:rPr sz="2000" dirty="0">
                <a:solidFill>
                  <a:srgbClr val="0000FB"/>
                </a:solidFill>
                <a:latin typeface="Georgia"/>
                <a:cs typeface="Georgia"/>
              </a:rPr>
              <a:t>then it’s a </a:t>
            </a:r>
            <a:r>
              <a:rPr sz="2000" spc="-5" dirty="0">
                <a:solidFill>
                  <a:srgbClr val="C00000"/>
                </a:solidFill>
                <a:latin typeface="Georgia"/>
                <a:cs typeface="Georgia"/>
              </a:rPr>
              <a:t>true page</a:t>
            </a:r>
            <a:r>
              <a:rPr sz="20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Georgia"/>
                <a:cs typeface="Georgia"/>
              </a:rPr>
              <a:t>fault</a:t>
            </a:r>
            <a:endParaRPr sz="2000">
              <a:latin typeface="Georgia"/>
              <a:cs typeface="Georgia"/>
            </a:endParaRPr>
          </a:p>
          <a:p>
            <a:pPr marL="1155700" lvl="2" indent="-228600">
              <a:lnSpc>
                <a:spcPct val="100000"/>
              </a:lnSpc>
              <a:spcBef>
                <a:spcPts val="204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700" dirty="0">
                <a:solidFill>
                  <a:srgbClr val="7F6000"/>
                </a:solidFill>
                <a:latin typeface="Georgia"/>
                <a:cs typeface="Georgia"/>
              </a:rPr>
              <a:t>Takes </a:t>
            </a:r>
            <a:r>
              <a:rPr sz="1700" spc="-5" dirty="0">
                <a:solidFill>
                  <a:srgbClr val="7F6000"/>
                </a:solidFill>
                <a:latin typeface="Georgia"/>
                <a:cs typeface="Georgia"/>
              </a:rPr>
              <a:t>1,000,000’s </a:t>
            </a:r>
            <a:r>
              <a:rPr sz="1700" dirty="0">
                <a:solidFill>
                  <a:srgbClr val="7F6000"/>
                </a:solidFill>
                <a:latin typeface="Georgia"/>
                <a:cs typeface="Georgia"/>
              </a:rPr>
              <a:t>of </a:t>
            </a:r>
            <a:r>
              <a:rPr sz="1700" spc="-5" dirty="0">
                <a:solidFill>
                  <a:srgbClr val="7F6000"/>
                </a:solidFill>
                <a:latin typeface="Georgia"/>
                <a:cs typeface="Georgia"/>
              </a:rPr>
              <a:t>cycles </a:t>
            </a:r>
            <a:r>
              <a:rPr sz="1700" dirty="0">
                <a:solidFill>
                  <a:srgbClr val="7F6000"/>
                </a:solidFill>
                <a:latin typeface="Georgia"/>
                <a:cs typeface="Georgia"/>
              </a:rPr>
              <a:t>to service a page</a:t>
            </a:r>
            <a:r>
              <a:rPr sz="1700" spc="-25" dirty="0">
                <a:solidFill>
                  <a:srgbClr val="7F6000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7F6000"/>
                </a:solidFill>
                <a:latin typeface="Georgia"/>
                <a:cs typeface="Georgia"/>
              </a:rPr>
              <a:t>fault</a:t>
            </a:r>
            <a:endParaRPr sz="17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5"/>
              </a:spcBef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200" spc="-10" dirty="0">
                <a:latin typeface="Georgia"/>
                <a:cs typeface="Georgia"/>
              </a:rPr>
              <a:t>TLB misses </a:t>
            </a:r>
            <a:r>
              <a:rPr sz="2200" spc="-5" dirty="0">
                <a:latin typeface="Georgia"/>
                <a:cs typeface="Georgia"/>
              </a:rPr>
              <a:t>are </a:t>
            </a:r>
            <a:r>
              <a:rPr sz="2200" spc="-10" dirty="0">
                <a:latin typeface="Georgia"/>
                <a:cs typeface="Georgia"/>
              </a:rPr>
              <a:t>much </a:t>
            </a:r>
            <a:r>
              <a:rPr sz="2200" spc="-5" dirty="0">
                <a:solidFill>
                  <a:srgbClr val="FF0000"/>
                </a:solidFill>
                <a:latin typeface="Georgia"/>
                <a:cs typeface="Georgia"/>
              </a:rPr>
              <a:t>more frequent </a:t>
            </a:r>
            <a:r>
              <a:rPr sz="2200" spc="-5" dirty="0">
                <a:latin typeface="Georgia"/>
                <a:cs typeface="Georgia"/>
              </a:rPr>
              <a:t>than true </a:t>
            </a:r>
            <a:r>
              <a:rPr sz="2200" b="1" i="1" u="heavy" spc="-5" dirty="0">
                <a:latin typeface="Georgia"/>
                <a:cs typeface="Georgia"/>
              </a:rPr>
              <a:t>page</a:t>
            </a:r>
            <a:r>
              <a:rPr sz="2200" b="1" i="1" u="heavy" spc="75" dirty="0">
                <a:latin typeface="Georgia"/>
                <a:cs typeface="Georgia"/>
              </a:rPr>
              <a:t> </a:t>
            </a:r>
            <a:r>
              <a:rPr sz="2200" b="1" i="1" u="heavy" spc="-5" dirty="0">
                <a:latin typeface="Georgia"/>
                <a:cs typeface="Georgia"/>
              </a:rPr>
              <a:t>faults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01161" y="2407157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62303" y="272567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5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65400" y="2430876"/>
            <a:ext cx="54546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79470" y="367665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53561" y="3821429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799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65270" y="1746504"/>
            <a:ext cx="0" cy="2087245"/>
          </a:xfrm>
          <a:custGeom>
            <a:avLst/>
            <a:gdLst/>
            <a:ahLst/>
            <a:cxnLst/>
            <a:rect l="l" t="t" r="r" b="b"/>
            <a:pathLst>
              <a:path h="2087245">
                <a:moveTo>
                  <a:pt x="0" y="208711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26413" y="168173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59223" y="3940302"/>
            <a:ext cx="1968500" cy="0"/>
          </a:xfrm>
          <a:custGeom>
            <a:avLst/>
            <a:gdLst/>
            <a:ahLst/>
            <a:cxnLst/>
            <a:rect l="l" t="t" r="r" b="b"/>
            <a:pathLst>
              <a:path w="1968500">
                <a:moveTo>
                  <a:pt x="1968246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94451" y="3901437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87800" y="1174859"/>
            <a:ext cx="1574165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  <a:tabLst>
                <a:tab pos="1028065" algn="l"/>
              </a:tabLst>
            </a:pPr>
            <a:r>
              <a:rPr sz="1800" b="1" dirty="0">
                <a:latin typeface="Arial"/>
                <a:cs typeface="Arial"/>
              </a:rPr>
              <a:t>hit	</a:t>
            </a:r>
            <a:r>
              <a:rPr sz="1800" b="1" dirty="0">
                <a:solidFill>
                  <a:srgbClr val="929292"/>
                </a:solidFill>
                <a:latin typeface="Arial"/>
                <a:cs typeface="Arial"/>
              </a:rPr>
              <a:t>¾</a:t>
            </a:r>
            <a:r>
              <a:rPr sz="1800" b="1" spc="-100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29292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0"/>
              </a:lnSpc>
            </a:pPr>
            <a:r>
              <a:rPr sz="1800" b="1" spc="-140" dirty="0">
                <a:latin typeface="Arial"/>
                <a:cs typeface="Arial"/>
              </a:rPr>
              <a:t>PA</a:t>
            </a:r>
            <a:endParaRPr sz="1800">
              <a:latin typeface="Arial"/>
              <a:cs typeface="Arial"/>
            </a:endParaRPr>
          </a:p>
          <a:p>
            <a:pPr marL="875665">
              <a:lnSpc>
                <a:spcPct val="100000"/>
              </a:lnSpc>
              <a:spcBef>
                <a:spcPts val="1175"/>
              </a:spcBef>
            </a:pP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24250" y="1186795"/>
            <a:ext cx="41846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929292"/>
                </a:solidFill>
                <a:latin typeface="Arial"/>
                <a:cs typeface="Arial"/>
              </a:rPr>
              <a:t>¼</a:t>
            </a:r>
            <a:r>
              <a:rPr sz="1800" b="1" spc="390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29292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20561" y="2276094"/>
            <a:ext cx="0" cy="1652270"/>
          </a:xfrm>
          <a:custGeom>
            <a:avLst/>
            <a:gdLst/>
            <a:ahLst/>
            <a:cxnLst/>
            <a:rect l="l" t="t" r="r" b="b"/>
            <a:pathLst>
              <a:path h="1652270">
                <a:moveTo>
                  <a:pt x="0" y="0"/>
                </a:moveTo>
                <a:lnTo>
                  <a:pt x="0" y="16520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20361" y="22760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82161" y="2481072"/>
            <a:ext cx="0" cy="331470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43303" y="241630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61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794"/>
            <a:ext cx="240601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Memory Hierarchy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eorgia"/>
                <a:cs typeface="Georgia"/>
              </a:rPr>
              <a:t>Design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6676" y="21335"/>
            <a:ext cx="4497323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0"/>
            <a:ext cx="44958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252" y="103141"/>
            <a:ext cx="653542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TLB Event</a:t>
            </a:r>
            <a:r>
              <a:rPr sz="4000" spc="-90" dirty="0"/>
              <a:t> </a:t>
            </a:r>
            <a:r>
              <a:rPr sz="4000" spc="-5" dirty="0"/>
              <a:t>Combinations</a:t>
            </a:r>
            <a:endParaRPr sz="400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98887"/>
              </p:ext>
            </p:extLst>
          </p:nvPr>
        </p:nvGraphicFramePr>
        <p:xfrm>
          <a:off x="495300" y="838742"/>
          <a:ext cx="8153400" cy="4196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4682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b="1" spc="-10" dirty="0">
                          <a:solidFill>
                            <a:srgbClr val="7F6000"/>
                          </a:solidFill>
                          <a:latin typeface="Georgia"/>
                          <a:cs typeface="Georgia"/>
                        </a:rPr>
                        <a:t>TLB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 marR="120650" indent="501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spc="-5" dirty="0">
                          <a:solidFill>
                            <a:srgbClr val="7F6000"/>
                          </a:solidFill>
                          <a:latin typeface="Georgia"/>
                          <a:cs typeface="Georgia"/>
                        </a:rPr>
                        <a:t>Page  T</a:t>
                      </a:r>
                      <a:r>
                        <a:rPr sz="1800" b="1" spc="-10" dirty="0">
                          <a:solidFill>
                            <a:srgbClr val="7F6000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1800" b="1" dirty="0">
                          <a:solidFill>
                            <a:srgbClr val="7F6000"/>
                          </a:solidFill>
                          <a:latin typeface="Georgia"/>
                          <a:cs typeface="Georgia"/>
                        </a:rPr>
                        <a:t>b</a:t>
                      </a:r>
                      <a:r>
                        <a:rPr sz="1800" b="1" spc="-10" dirty="0">
                          <a:solidFill>
                            <a:srgbClr val="7F6000"/>
                          </a:solidFill>
                          <a:latin typeface="Georgia"/>
                          <a:cs typeface="Georgia"/>
                        </a:rPr>
                        <a:t>le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b="1" dirty="0">
                          <a:solidFill>
                            <a:srgbClr val="7F6000"/>
                          </a:solidFill>
                          <a:latin typeface="Georgia"/>
                          <a:cs typeface="Georgia"/>
                        </a:rPr>
                        <a:t>Cache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380"/>
                        </a:spcBef>
                        <a:tabLst>
                          <a:tab pos="1433195" algn="l"/>
                        </a:tabLst>
                      </a:pPr>
                      <a:r>
                        <a:rPr sz="1800" b="1" spc="-5" dirty="0">
                          <a:solidFill>
                            <a:srgbClr val="7F6000"/>
                          </a:solidFill>
                          <a:latin typeface="Georgia"/>
                          <a:cs typeface="Georgia"/>
                        </a:rPr>
                        <a:t>Possible?	Under what</a:t>
                      </a:r>
                      <a:r>
                        <a:rPr sz="1800" b="1" spc="-45" dirty="0">
                          <a:solidFill>
                            <a:srgbClr val="7F6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7F6000"/>
                          </a:solidFill>
                          <a:latin typeface="Georgia"/>
                          <a:cs typeface="Georgia"/>
                        </a:rPr>
                        <a:t>circumstances?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5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Yes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what we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want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1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 marR="9518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Yes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although the page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table is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not  checked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TLB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22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Yes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TLB miss,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PA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page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228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 marR="20256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Yes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TLB miss,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PA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page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table,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18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data  not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cache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622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Yes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page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fault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19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Miss/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620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938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Impossible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TLB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translation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not possible</a:t>
                      </a:r>
                      <a:r>
                        <a:rPr sz="18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if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page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not present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324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Miss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42290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Impossible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not allowed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cache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if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page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memory</a:t>
                      </a: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 Box 12">
            <a:extLst>
              <a:ext uri="{FF2B5EF4-FFF2-40B4-BE49-F238E27FC236}">
                <a16:creationId xmlns:a16="http://schemas.microsoft.com/office/drawing/2014/main" id="{18EA630C-2A45-46CA-B8AE-EBD8951FC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5487988"/>
            <a:ext cx="24302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次之最好的情况是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  <a:ea typeface="华文新魏" pitchFamily="2" charset="-122"/>
              </a:rPr>
              <a:t>：</a:t>
            </a: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18FCCAC2-F209-4802-8BA9-7C4D00E81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9" y="5157788"/>
            <a:ext cx="62649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最好的情况应是</a:t>
            </a:r>
            <a:r>
              <a:rPr kumimoji="1" lang="zh-CN" altLang="en-US" sz="2200" dirty="0">
                <a:latin typeface="Times New Roman" pitchFamily="18" charset="0"/>
                <a:ea typeface="华文新魏" pitchFamily="2" charset="-122"/>
              </a:rPr>
              <a:t>：</a:t>
            </a: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hit</a:t>
            </a:r>
            <a:r>
              <a:rPr kumimoji="1" lang="zh-CN" altLang="en-US" sz="2200" dirty="0">
                <a:latin typeface="Times New Roman" pitchFamily="18" charset="0"/>
                <a:ea typeface="华文新魏" pitchFamily="2" charset="-122"/>
              </a:rPr>
              <a:t>、</a:t>
            </a: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hit</a:t>
            </a:r>
            <a:r>
              <a:rPr kumimoji="1" lang="zh-CN" altLang="en-US" sz="2200" dirty="0">
                <a:latin typeface="Times New Roman" pitchFamily="18" charset="0"/>
                <a:ea typeface="华文新魏" pitchFamily="2" charset="-122"/>
              </a:rPr>
              <a:t>、</a:t>
            </a: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hit</a:t>
            </a:r>
            <a:r>
              <a:rPr kumimoji="1" lang="zh-CN" altLang="en-US" sz="2200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此时访问主存几次？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6207176C-9A8F-450C-A578-3B7F74BDE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157788"/>
            <a:ext cx="19638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不需要访问主存！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B689F35C-85B2-49E1-BDAA-983FAF931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919" y="5543053"/>
            <a:ext cx="37992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hit</a:t>
            </a:r>
            <a:r>
              <a:rPr kumimoji="1" lang="zh-CN" altLang="en-US" sz="2200" dirty="0">
                <a:latin typeface="Times New Roman" pitchFamily="18" charset="0"/>
                <a:ea typeface="华文新魏" pitchFamily="2" charset="-122"/>
              </a:rPr>
              <a:t>、</a:t>
            </a: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hit</a:t>
            </a:r>
            <a:r>
              <a:rPr kumimoji="1" lang="zh-CN" altLang="en-US" sz="2200" dirty="0">
                <a:latin typeface="Times New Roman" pitchFamily="18" charset="0"/>
                <a:ea typeface="华文新魏" pitchFamily="2" charset="-122"/>
              </a:rPr>
              <a:t>、</a:t>
            </a: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miss</a:t>
            </a:r>
            <a:r>
              <a:rPr kumimoji="1" lang="zh-CN" altLang="en-US" sz="2200" dirty="0">
                <a:latin typeface="Times New Roman" pitchFamily="18" charset="0"/>
                <a:ea typeface="华文新魏" pitchFamily="2" charset="-122"/>
              </a:rPr>
              <a:t>和</a:t>
            </a: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miss</a:t>
            </a:r>
            <a:r>
              <a:rPr kumimoji="1" lang="zh-CN" altLang="en-US" sz="2200" dirty="0">
                <a:latin typeface="Times New Roman" pitchFamily="18" charset="0"/>
                <a:ea typeface="华文新魏" pitchFamily="2" charset="-122"/>
              </a:rPr>
              <a:t>、</a:t>
            </a: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hit</a:t>
            </a:r>
            <a:r>
              <a:rPr kumimoji="1" lang="zh-CN" altLang="en-US" sz="2200" dirty="0">
                <a:latin typeface="Times New Roman" pitchFamily="18" charset="0"/>
                <a:ea typeface="华文新魏" pitchFamily="2" charset="-122"/>
              </a:rPr>
              <a:t>、</a:t>
            </a: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hit</a:t>
            </a:r>
            <a:endParaRPr kumimoji="1" lang="zh-CN" altLang="en-US" sz="22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F7F30329-BD73-4BA8-82E4-B2186DD4E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1" y="5541963"/>
            <a:ext cx="21594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只需访问主存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1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次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4966191A-728D-473D-BDC5-134B5A815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9" y="6326019"/>
            <a:ext cx="30880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介于最坏和最好之间的是：</a:t>
            </a:r>
            <a:endParaRPr kumimoji="1" lang="en-US" altLang="zh-CN" sz="2000" dirty="0">
              <a:solidFill>
                <a:srgbClr val="FF00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93782C72-81D2-4932-94D0-4745E75F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254" y="6318081"/>
            <a:ext cx="20166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miss</a:t>
            </a:r>
            <a:r>
              <a:rPr kumimoji="1" lang="zh-CN" altLang="en-US" sz="2200" dirty="0">
                <a:latin typeface="Times New Roman" pitchFamily="18" charset="0"/>
                <a:ea typeface="华文新魏" pitchFamily="2" charset="-122"/>
              </a:rPr>
              <a:t>、</a:t>
            </a: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hit</a:t>
            </a:r>
            <a:r>
              <a:rPr kumimoji="1" lang="zh-CN" altLang="en-US" sz="2200" dirty="0">
                <a:latin typeface="Times New Roman" pitchFamily="18" charset="0"/>
                <a:ea typeface="华文新魏" pitchFamily="2" charset="-122"/>
              </a:rPr>
              <a:t>、</a:t>
            </a: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miss</a:t>
            </a: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C57C82EA-DAD3-4D39-9256-FC8ABCBAE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0150" y="6376244"/>
            <a:ext cx="38834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不需访问磁盘、但访存至少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2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次</a:t>
            </a: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BD7A7FEE-2418-46E4-8E00-442E2565F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9" y="5876925"/>
            <a:ext cx="16862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最坏的情况是：</a:t>
            </a: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A4DF49E0-BACE-4B4D-8776-54A1863FA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948" y="5876925"/>
            <a:ext cx="2555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miss</a:t>
            </a:r>
            <a:r>
              <a:rPr kumimoji="1" lang="zh-CN" altLang="en-US" sz="2200" dirty="0">
                <a:latin typeface="Times New Roman" pitchFamily="18" charset="0"/>
                <a:ea typeface="华文新魏" pitchFamily="2" charset="-122"/>
              </a:rPr>
              <a:t>、</a:t>
            </a: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miss</a:t>
            </a:r>
            <a:r>
              <a:rPr kumimoji="1" lang="zh-CN" altLang="en-US" sz="2200" dirty="0">
                <a:latin typeface="Times New Roman" pitchFamily="18" charset="0"/>
                <a:ea typeface="华文新魏" pitchFamily="2" charset="-122"/>
              </a:rPr>
              <a:t>、</a:t>
            </a:r>
            <a:r>
              <a:rPr kumimoji="1" lang="en-US" altLang="zh-CN" sz="2200" dirty="0">
                <a:latin typeface="Times New Roman" pitchFamily="18" charset="0"/>
                <a:ea typeface="华文新魏" pitchFamily="2" charset="-122"/>
              </a:rPr>
              <a:t>miss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08F24B6E-342A-46E8-ACFA-A6D9A1CF3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5876925"/>
            <a:ext cx="36720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需访问磁盘、并访存至少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2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4270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794"/>
            <a:ext cx="240601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Memory Hierarchy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eorgia"/>
                <a:cs typeface="Georgia"/>
              </a:rPr>
              <a:t>Design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6676" y="21335"/>
            <a:ext cx="4497323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0"/>
            <a:ext cx="44958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276" y="684183"/>
            <a:ext cx="4805680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/>
              <a:t>Review: </a:t>
            </a:r>
            <a:r>
              <a:rPr sz="2800" spc="-5" dirty="0"/>
              <a:t>with and w/o</a:t>
            </a:r>
            <a:r>
              <a:rPr sz="2800" dirty="0"/>
              <a:t> </a:t>
            </a:r>
            <a:r>
              <a:rPr sz="2800" spc="-10" dirty="0"/>
              <a:t>TLB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462277" y="4089653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279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2877" y="4101846"/>
            <a:ext cx="0" cy="906780"/>
          </a:xfrm>
          <a:custGeom>
            <a:avLst/>
            <a:gdLst/>
            <a:ahLst/>
            <a:cxnLst/>
            <a:rect l="l" t="t" r="r" b="b"/>
            <a:pathLst>
              <a:path h="906779">
                <a:moveTo>
                  <a:pt x="0" y="0"/>
                </a:moveTo>
                <a:lnTo>
                  <a:pt x="0" y="9067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0461" y="5011673"/>
            <a:ext cx="1054735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1054608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2472" y="4414063"/>
            <a:ext cx="50800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CP</a:t>
            </a:r>
            <a:r>
              <a:rPr sz="1800" b="1" spc="-5" dirty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12770" y="4124705"/>
            <a:ext cx="1066800" cy="850900"/>
          </a:xfrm>
          <a:custGeom>
            <a:avLst/>
            <a:gdLst/>
            <a:ahLst/>
            <a:cxnLst/>
            <a:rect l="l" t="t" r="r" b="b"/>
            <a:pathLst>
              <a:path w="1066800" h="850900">
                <a:moveTo>
                  <a:pt x="0" y="0"/>
                </a:moveTo>
                <a:lnTo>
                  <a:pt x="1066800" y="0"/>
                </a:lnTo>
                <a:lnTo>
                  <a:pt x="1066800" y="850392"/>
                </a:lnTo>
                <a:lnTo>
                  <a:pt x="0" y="850392"/>
                </a:lnTo>
                <a:lnTo>
                  <a:pt x="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12770" y="4124705"/>
            <a:ext cx="1066800" cy="850900"/>
          </a:xfrm>
          <a:custGeom>
            <a:avLst/>
            <a:gdLst/>
            <a:ahLst/>
            <a:cxnLst/>
            <a:rect l="l" t="t" r="r" b="b"/>
            <a:pathLst>
              <a:path w="1066800" h="850900">
                <a:moveTo>
                  <a:pt x="0" y="0"/>
                </a:moveTo>
                <a:lnTo>
                  <a:pt x="1066800" y="0"/>
                </a:lnTo>
                <a:lnTo>
                  <a:pt x="1066800" y="850392"/>
                </a:lnTo>
                <a:lnTo>
                  <a:pt x="0" y="85039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17917" y="4269292"/>
            <a:ext cx="852805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TLB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Loo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41570" y="4124705"/>
            <a:ext cx="1066800" cy="850900"/>
          </a:xfrm>
          <a:custGeom>
            <a:avLst/>
            <a:gdLst/>
            <a:ahLst/>
            <a:cxnLst/>
            <a:rect l="l" t="t" r="r" b="b"/>
            <a:pathLst>
              <a:path w="1066800" h="850900">
                <a:moveTo>
                  <a:pt x="0" y="0"/>
                </a:moveTo>
                <a:lnTo>
                  <a:pt x="1066800" y="0"/>
                </a:lnTo>
                <a:lnTo>
                  <a:pt x="1066800" y="850392"/>
                </a:lnTo>
                <a:lnTo>
                  <a:pt x="0" y="85039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18344" y="4406452"/>
            <a:ext cx="71056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10578" y="4136897"/>
            <a:ext cx="1066800" cy="850900"/>
          </a:xfrm>
          <a:custGeom>
            <a:avLst/>
            <a:gdLst/>
            <a:ahLst/>
            <a:cxnLst/>
            <a:rect l="l" t="t" r="r" b="b"/>
            <a:pathLst>
              <a:path w="1066800" h="850900">
                <a:moveTo>
                  <a:pt x="0" y="0"/>
                </a:moveTo>
                <a:lnTo>
                  <a:pt x="1066800" y="0"/>
                </a:lnTo>
                <a:lnTo>
                  <a:pt x="1066800" y="850391"/>
                </a:lnTo>
                <a:lnTo>
                  <a:pt x="0" y="850391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92433" y="4281271"/>
            <a:ext cx="901065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Main 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65070" y="425729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35048" y="4218429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0" y="0"/>
                </a:moveTo>
                <a:lnTo>
                  <a:pt x="0" y="77723"/>
                </a:lnTo>
                <a:lnTo>
                  <a:pt x="77724" y="388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79570" y="4257294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723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63848" y="4218429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3"/>
                </a:lnTo>
                <a:lnTo>
                  <a:pt x="77724" y="388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20561" y="4232909"/>
            <a:ext cx="799465" cy="0"/>
          </a:xfrm>
          <a:custGeom>
            <a:avLst/>
            <a:gdLst/>
            <a:ahLst/>
            <a:cxnLst/>
            <a:rect l="l" t="t" r="r" b="b"/>
            <a:pathLst>
              <a:path w="799465">
                <a:moveTo>
                  <a:pt x="0" y="0"/>
                </a:moveTo>
                <a:lnTo>
                  <a:pt x="79933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6948" y="419404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81978" y="484403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06361" y="4856226"/>
            <a:ext cx="13970" cy="1664335"/>
          </a:xfrm>
          <a:custGeom>
            <a:avLst/>
            <a:gdLst/>
            <a:ahLst/>
            <a:cxnLst/>
            <a:rect l="l" t="t" r="r" b="b"/>
            <a:pathLst>
              <a:path w="13970" h="1664334">
                <a:moveTo>
                  <a:pt x="0" y="0"/>
                </a:moveTo>
                <a:lnTo>
                  <a:pt x="13716" y="166420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57677" y="6520433"/>
            <a:ext cx="1929764" cy="12700"/>
          </a:xfrm>
          <a:custGeom>
            <a:avLst/>
            <a:gdLst/>
            <a:ahLst/>
            <a:cxnLst/>
            <a:rect l="l" t="t" r="r" b="b"/>
            <a:pathLst>
              <a:path w="1929764" h="12700">
                <a:moveTo>
                  <a:pt x="1929383" y="12192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57677" y="4868417"/>
            <a:ext cx="0" cy="1652270"/>
          </a:xfrm>
          <a:custGeom>
            <a:avLst/>
            <a:gdLst/>
            <a:ahLst/>
            <a:cxnLst/>
            <a:rect l="l" t="t" r="r" b="b"/>
            <a:pathLst>
              <a:path h="1652270">
                <a:moveTo>
                  <a:pt x="0" y="1652016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7648" y="4856226"/>
            <a:ext cx="264795" cy="0"/>
          </a:xfrm>
          <a:custGeom>
            <a:avLst/>
            <a:gdLst/>
            <a:ahLst/>
            <a:cxnLst/>
            <a:rect l="l" t="t" r="r" b="b"/>
            <a:pathLst>
              <a:path w="264794">
                <a:moveTo>
                  <a:pt x="264413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52875" y="481736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3140" y="486841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122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08367" y="482955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38861"/>
                </a:lnTo>
                <a:lnTo>
                  <a:pt x="77724" y="77723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87061" y="4868417"/>
            <a:ext cx="0" cy="1587500"/>
          </a:xfrm>
          <a:custGeom>
            <a:avLst/>
            <a:gdLst/>
            <a:ahLst/>
            <a:cxnLst/>
            <a:rect l="l" t="t" r="r" b="b"/>
            <a:pathLst>
              <a:path h="1587500">
                <a:moveTo>
                  <a:pt x="0" y="0"/>
                </a:moveTo>
                <a:lnTo>
                  <a:pt x="0" y="158724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48205" y="644271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40372" y="3982818"/>
            <a:ext cx="30924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40" dirty="0">
                <a:latin typeface="Arial"/>
                <a:cs typeface="Arial"/>
              </a:rPr>
              <a:t>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1848" y="3958816"/>
            <a:ext cx="54546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89922" y="5025006"/>
            <a:ext cx="30670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70999" y="6234986"/>
            <a:ext cx="49530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12770" y="5418582"/>
            <a:ext cx="1066800" cy="850900"/>
          </a:xfrm>
          <a:custGeom>
            <a:avLst/>
            <a:gdLst/>
            <a:ahLst/>
            <a:cxnLst/>
            <a:rect l="l" t="t" r="r" b="b"/>
            <a:pathLst>
              <a:path w="1066800" h="850900">
                <a:moveTo>
                  <a:pt x="0" y="0"/>
                </a:moveTo>
                <a:lnTo>
                  <a:pt x="1066800" y="0"/>
                </a:lnTo>
                <a:lnTo>
                  <a:pt x="1066800" y="850392"/>
                </a:lnTo>
                <a:lnTo>
                  <a:pt x="0" y="85039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89513" y="5563029"/>
            <a:ext cx="711200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</a:pPr>
            <a:r>
              <a:rPr sz="1800" b="1" spc="-95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-  </a:t>
            </a:r>
            <a:r>
              <a:rPr sz="1800" b="1" spc="-5" dirty="0">
                <a:latin typeface="Arial"/>
                <a:cs typeface="Arial"/>
              </a:rPr>
              <a:t>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54872" y="3825852"/>
            <a:ext cx="30924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8600"/>
              </a:lnSpc>
            </a:pPr>
            <a:r>
              <a:rPr sz="1800" b="1" dirty="0">
                <a:latin typeface="Arial"/>
                <a:cs typeface="Arial"/>
              </a:rPr>
              <a:t>hit  </a:t>
            </a:r>
            <a:r>
              <a:rPr sz="1800" b="1" spc="-140" dirty="0">
                <a:latin typeface="Arial"/>
                <a:cs typeface="Arial"/>
              </a:rPr>
              <a:t>PA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67861" y="4999482"/>
            <a:ext cx="0" cy="331470"/>
          </a:xfrm>
          <a:custGeom>
            <a:avLst/>
            <a:gdLst/>
            <a:ahLst/>
            <a:cxnLst/>
            <a:rect l="l" t="t" r="r" b="b"/>
            <a:pathLst>
              <a:path h="331470">
                <a:moveTo>
                  <a:pt x="0" y="0"/>
                </a:moveTo>
                <a:lnTo>
                  <a:pt x="0" y="33147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29003" y="5317999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832472" y="5023165"/>
            <a:ext cx="54546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46170" y="626897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0261" y="6413753"/>
            <a:ext cx="699770" cy="0"/>
          </a:xfrm>
          <a:custGeom>
            <a:avLst/>
            <a:gdLst/>
            <a:ahLst/>
            <a:cxnLst/>
            <a:rect l="l" t="t" r="r" b="b"/>
            <a:pathLst>
              <a:path w="699770">
                <a:moveTo>
                  <a:pt x="0" y="0"/>
                </a:moveTo>
                <a:lnTo>
                  <a:pt x="69951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31970" y="4338828"/>
            <a:ext cx="0" cy="2087245"/>
          </a:xfrm>
          <a:custGeom>
            <a:avLst/>
            <a:gdLst/>
            <a:ahLst/>
            <a:cxnLst/>
            <a:rect l="l" t="t" r="r" b="b"/>
            <a:pathLst>
              <a:path h="2087245">
                <a:moveTo>
                  <a:pt x="0" y="208711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3113" y="427405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862" y="0"/>
                </a:moveTo>
                <a:lnTo>
                  <a:pt x="0" y="77723"/>
                </a:lnTo>
                <a:lnTo>
                  <a:pt x="77724" y="77723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27447" y="6532626"/>
            <a:ext cx="1967230" cy="0"/>
          </a:xfrm>
          <a:custGeom>
            <a:avLst/>
            <a:gdLst/>
            <a:ahLst/>
            <a:cxnLst/>
            <a:rect l="l" t="t" r="r" b="b"/>
            <a:pathLst>
              <a:path w="1967229">
                <a:moveTo>
                  <a:pt x="1966722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62675" y="649376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87261" y="4868417"/>
            <a:ext cx="0" cy="1652270"/>
          </a:xfrm>
          <a:custGeom>
            <a:avLst/>
            <a:gdLst/>
            <a:ahLst/>
            <a:cxnLst/>
            <a:rect l="l" t="t" r="r" b="b"/>
            <a:pathLst>
              <a:path h="1652270">
                <a:moveTo>
                  <a:pt x="0" y="0"/>
                </a:moveTo>
                <a:lnTo>
                  <a:pt x="0" y="16520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87061" y="486841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48861" y="5073396"/>
            <a:ext cx="0" cy="331470"/>
          </a:xfrm>
          <a:custGeom>
            <a:avLst/>
            <a:gdLst/>
            <a:ahLst/>
            <a:cxnLst/>
            <a:rect l="l" t="t" r="r" b="b"/>
            <a:pathLst>
              <a:path h="331470">
                <a:moveTo>
                  <a:pt x="0" y="0"/>
                </a:moveTo>
                <a:lnTo>
                  <a:pt x="0" y="33146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0003" y="500862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1333" y="1852422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604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81122" y="178764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0"/>
                </a:moveTo>
                <a:lnTo>
                  <a:pt x="51816" y="64770"/>
                </a:lnTo>
                <a:lnTo>
                  <a:pt x="0" y="129540"/>
                </a:lnTo>
                <a:lnTo>
                  <a:pt x="129540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94226" y="1852422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59892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02302" y="178764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0"/>
                </a:moveTo>
                <a:lnTo>
                  <a:pt x="51815" y="64770"/>
                </a:lnTo>
                <a:lnTo>
                  <a:pt x="0" y="129540"/>
                </a:lnTo>
                <a:lnTo>
                  <a:pt x="129539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32170" y="1828038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5">
                <a:moveTo>
                  <a:pt x="0" y="0"/>
                </a:moveTo>
                <a:lnTo>
                  <a:pt x="786384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6738" y="176326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0"/>
                </a:moveTo>
                <a:lnTo>
                  <a:pt x="51816" y="64770"/>
                </a:lnTo>
                <a:lnTo>
                  <a:pt x="0" y="129540"/>
                </a:lnTo>
                <a:lnTo>
                  <a:pt x="129540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57593" y="2475738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150875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79869" y="241096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129540" y="0"/>
                </a:moveTo>
                <a:lnTo>
                  <a:pt x="0" y="64770"/>
                </a:lnTo>
                <a:lnTo>
                  <a:pt x="129540" y="129540"/>
                </a:lnTo>
                <a:lnTo>
                  <a:pt x="77724" y="64770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92061" y="2487929"/>
            <a:ext cx="0" cy="49403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0"/>
                </a:moveTo>
                <a:lnTo>
                  <a:pt x="0" y="493776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27296" y="292988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0"/>
                </a:moveTo>
                <a:lnTo>
                  <a:pt x="64770" y="129539"/>
                </a:lnTo>
                <a:lnTo>
                  <a:pt x="103632" y="51815"/>
                </a:lnTo>
                <a:lnTo>
                  <a:pt x="64770" y="51815"/>
                </a:lnTo>
                <a:lnTo>
                  <a:pt x="0" y="0"/>
                </a:lnTo>
                <a:close/>
              </a:path>
              <a:path w="129540" h="129539">
                <a:moveTo>
                  <a:pt x="129540" y="0"/>
                </a:moveTo>
                <a:lnTo>
                  <a:pt x="64770" y="51815"/>
                </a:lnTo>
                <a:lnTo>
                  <a:pt x="103632" y="51815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69285" y="3071622"/>
            <a:ext cx="3937000" cy="0"/>
          </a:xfrm>
          <a:custGeom>
            <a:avLst/>
            <a:gdLst/>
            <a:ahLst/>
            <a:cxnLst/>
            <a:rect l="l" t="t" r="r" b="b"/>
            <a:pathLst>
              <a:path w="3937000">
                <a:moveTo>
                  <a:pt x="3936491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91561" y="300684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40" y="0"/>
                </a:moveTo>
                <a:lnTo>
                  <a:pt x="0" y="64770"/>
                </a:lnTo>
                <a:lnTo>
                  <a:pt x="129540" y="129540"/>
                </a:lnTo>
                <a:lnTo>
                  <a:pt x="77724" y="64770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05277" y="2603754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481584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40513" y="252602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64769" y="0"/>
                </a:moveTo>
                <a:lnTo>
                  <a:pt x="0" y="129540"/>
                </a:lnTo>
                <a:lnTo>
                  <a:pt x="64769" y="77724"/>
                </a:lnTo>
                <a:lnTo>
                  <a:pt x="103631" y="77724"/>
                </a:lnTo>
                <a:lnTo>
                  <a:pt x="64769" y="0"/>
                </a:lnTo>
                <a:close/>
              </a:path>
              <a:path w="129539" h="129539">
                <a:moveTo>
                  <a:pt x="103631" y="77724"/>
                </a:moveTo>
                <a:lnTo>
                  <a:pt x="64769" y="77724"/>
                </a:lnTo>
                <a:lnTo>
                  <a:pt x="129539" y="129540"/>
                </a:lnTo>
                <a:lnTo>
                  <a:pt x="103631" y="77724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69057" y="253822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248412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91333" y="247344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40" y="0"/>
                </a:moveTo>
                <a:lnTo>
                  <a:pt x="0" y="64770"/>
                </a:lnTo>
                <a:lnTo>
                  <a:pt x="129540" y="129540"/>
                </a:lnTo>
                <a:lnTo>
                  <a:pt x="77724" y="64770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72961" y="2565654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519684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08196" y="248792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64770" y="0"/>
                </a:moveTo>
                <a:lnTo>
                  <a:pt x="0" y="129540"/>
                </a:lnTo>
                <a:lnTo>
                  <a:pt x="64770" y="77724"/>
                </a:lnTo>
                <a:lnTo>
                  <a:pt x="103632" y="77724"/>
                </a:lnTo>
                <a:lnTo>
                  <a:pt x="64770" y="0"/>
                </a:lnTo>
                <a:close/>
              </a:path>
              <a:path w="129539" h="129539">
                <a:moveTo>
                  <a:pt x="103632" y="77724"/>
                </a:moveTo>
                <a:lnTo>
                  <a:pt x="64770" y="77724"/>
                </a:lnTo>
                <a:lnTo>
                  <a:pt x="129540" y="129540"/>
                </a:lnTo>
                <a:lnTo>
                  <a:pt x="103632" y="77724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83985" y="2500122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202691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06261" y="243534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40" y="0"/>
                </a:moveTo>
                <a:lnTo>
                  <a:pt x="0" y="64770"/>
                </a:lnTo>
                <a:lnTo>
                  <a:pt x="129540" y="129540"/>
                </a:lnTo>
                <a:lnTo>
                  <a:pt x="77724" y="64770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50485" y="2475738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188975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72761" y="241096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40" y="0"/>
                </a:moveTo>
                <a:lnTo>
                  <a:pt x="0" y="64770"/>
                </a:lnTo>
                <a:lnTo>
                  <a:pt x="129540" y="129540"/>
                </a:lnTo>
                <a:lnTo>
                  <a:pt x="77724" y="64770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86478" y="2487929"/>
            <a:ext cx="0" cy="49403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0"/>
                </a:moveTo>
                <a:lnTo>
                  <a:pt x="0" y="493776"/>
                </a:lnTo>
              </a:path>
            </a:pathLst>
          </a:custGeom>
          <a:ln w="25908">
            <a:solidFill>
              <a:srgbClr val="7F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21713" y="292988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0"/>
                </a:moveTo>
                <a:lnTo>
                  <a:pt x="64770" y="129539"/>
                </a:lnTo>
                <a:lnTo>
                  <a:pt x="103632" y="51815"/>
                </a:lnTo>
                <a:lnTo>
                  <a:pt x="64770" y="51815"/>
                </a:lnTo>
                <a:lnTo>
                  <a:pt x="0" y="0"/>
                </a:lnTo>
                <a:close/>
              </a:path>
              <a:path w="129539" h="129539">
                <a:moveTo>
                  <a:pt x="129540" y="0"/>
                </a:moveTo>
                <a:lnTo>
                  <a:pt x="64770" y="51815"/>
                </a:lnTo>
                <a:lnTo>
                  <a:pt x="103632" y="51815"/>
                </a:lnTo>
                <a:lnTo>
                  <a:pt x="129540" y="0"/>
                </a:lnTo>
                <a:close/>
              </a:path>
            </a:pathLst>
          </a:custGeom>
          <a:solidFill>
            <a:srgbClr val="7F6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88107" y="1498091"/>
            <a:ext cx="478790" cy="287020"/>
          </a:xfrm>
          <a:custGeom>
            <a:avLst/>
            <a:gdLst/>
            <a:ahLst/>
            <a:cxnLst/>
            <a:rect l="l" t="t" r="r" b="b"/>
            <a:pathLst>
              <a:path w="478789" h="287019">
                <a:moveTo>
                  <a:pt x="0" y="0"/>
                </a:moveTo>
                <a:lnTo>
                  <a:pt x="478536" y="0"/>
                </a:lnTo>
                <a:lnTo>
                  <a:pt x="478536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B1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388107" y="1474961"/>
            <a:ext cx="225552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ct val="100000"/>
              </a:lnSpc>
              <a:tabLst>
                <a:tab pos="1853564" algn="l"/>
              </a:tabLst>
            </a:pPr>
            <a:r>
              <a:rPr sz="1800" b="1" spc="-5" dirty="0">
                <a:latin typeface="Georgia"/>
                <a:cs typeface="Georgia"/>
              </a:rPr>
              <a:t>VA	</a:t>
            </a:r>
            <a:r>
              <a:rPr sz="2700" b="1" spc="-15" baseline="3086" dirty="0">
                <a:latin typeface="Georgia"/>
                <a:cs typeface="Georgia"/>
              </a:rPr>
              <a:t>PA</a:t>
            </a:r>
            <a:endParaRPr sz="2700" baseline="3086">
              <a:latin typeface="Georgia"/>
              <a:cs typeface="Georg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020095" y="1479743"/>
            <a:ext cx="57277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Georgia"/>
                <a:cs typeface="Georgia"/>
              </a:rPr>
              <a:t>mi</a:t>
            </a:r>
            <a:r>
              <a:rPr sz="1800" b="1" dirty="0">
                <a:solidFill>
                  <a:srgbClr val="C00000"/>
                </a:solidFill>
                <a:latin typeface="Georgia"/>
                <a:cs typeface="Georgia"/>
              </a:rPr>
              <a:t>ss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216670" y="2525359"/>
            <a:ext cx="352425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D2D8A"/>
                </a:solidFill>
                <a:latin typeface="Georgia"/>
                <a:cs typeface="Georgia"/>
              </a:rPr>
              <a:t>h</a:t>
            </a:r>
            <a:r>
              <a:rPr sz="1800" b="1" spc="-5" dirty="0">
                <a:solidFill>
                  <a:srgbClr val="2D2D8A"/>
                </a:solidFill>
                <a:latin typeface="Georgia"/>
                <a:cs typeface="Georgia"/>
              </a:rPr>
              <a:t>it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391195" y="2770190"/>
            <a:ext cx="53975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0000A4"/>
                </a:solidFill>
                <a:latin typeface="Georgia"/>
                <a:cs typeface="Georgia"/>
              </a:rPr>
              <a:t>da</a:t>
            </a:r>
            <a:r>
              <a:rPr sz="1800" b="1" dirty="0">
                <a:solidFill>
                  <a:srgbClr val="0000A4"/>
                </a:solidFill>
                <a:latin typeface="Georgia"/>
                <a:cs typeface="Georgia"/>
              </a:rPr>
              <a:t>ta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010661" y="1713738"/>
            <a:ext cx="1066800" cy="901065"/>
          </a:xfrm>
          <a:prstGeom prst="rect">
            <a:avLst/>
          </a:prstGeom>
          <a:solidFill>
            <a:srgbClr val="F2F2F2"/>
          </a:solidFill>
          <a:ln w="25908">
            <a:solidFill>
              <a:srgbClr val="000000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175260" marR="127635" indent="-43180">
              <a:lnSpc>
                <a:spcPct val="100000"/>
              </a:lnSpc>
              <a:spcBef>
                <a:spcPts val="1220"/>
              </a:spcBef>
            </a:pPr>
            <a:r>
              <a:rPr sz="1800" b="1" spc="-5" dirty="0">
                <a:latin typeface="Georgia"/>
                <a:cs typeface="Georgia"/>
              </a:rPr>
              <a:t>Trans-  lation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839461" y="1713738"/>
            <a:ext cx="1066800" cy="901065"/>
          </a:xfrm>
          <a:custGeom>
            <a:avLst/>
            <a:gdLst/>
            <a:ahLst/>
            <a:cxnLst/>
            <a:rect l="l" t="t" r="r" b="b"/>
            <a:pathLst>
              <a:path w="1066800" h="901064">
                <a:moveTo>
                  <a:pt x="0" y="0"/>
                </a:moveTo>
                <a:lnTo>
                  <a:pt x="1066800" y="0"/>
                </a:lnTo>
                <a:lnTo>
                  <a:pt x="1066800" y="900684"/>
                </a:lnTo>
                <a:lnTo>
                  <a:pt x="0" y="90068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39461" y="1713738"/>
            <a:ext cx="1066800" cy="901065"/>
          </a:xfrm>
          <a:custGeom>
            <a:avLst/>
            <a:gdLst/>
            <a:ahLst/>
            <a:cxnLst/>
            <a:rect l="l" t="t" r="r" b="b"/>
            <a:pathLst>
              <a:path w="1066800" h="901064">
                <a:moveTo>
                  <a:pt x="0" y="0"/>
                </a:moveTo>
                <a:lnTo>
                  <a:pt x="1066800" y="0"/>
                </a:lnTo>
                <a:lnTo>
                  <a:pt x="1066800" y="900684"/>
                </a:lnTo>
                <a:lnTo>
                  <a:pt x="0" y="90068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006075" y="2018712"/>
            <a:ext cx="732155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Georgia"/>
                <a:cs typeface="Georgia"/>
              </a:rPr>
              <a:t>Ca</a:t>
            </a:r>
            <a:r>
              <a:rPr sz="1800" b="1" spc="-5" dirty="0">
                <a:latin typeface="Georgia"/>
                <a:cs typeface="Georgia"/>
              </a:rPr>
              <a:t>c</a:t>
            </a:r>
            <a:r>
              <a:rPr sz="1800" b="1" dirty="0">
                <a:latin typeface="Georgia"/>
                <a:cs typeface="Georgia"/>
              </a:rPr>
              <a:t>he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808469" y="1725929"/>
            <a:ext cx="1066800" cy="902335"/>
          </a:xfrm>
          <a:custGeom>
            <a:avLst/>
            <a:gdLst/>
            <a:ahLst/>
            <a:cxnLst/>
            <a:rect l="l" t="t" r="r" b="b"/>
            <a:pathLst>
              <a:path w="1066800" h="902335">
                <a:moveTo>
                  <a:pt x="0" y="0"/>
                </a:moveTo>
                <a:lnTo>
                  <a:pt x="1066800" y="0"/>
                </a:lnTo>
                <a:lnTo>
                  <a:pt x="1066800" y="902208"/>
                </a:lnTo>
                <a:lnTo>
                  <a:pt x="0" y="90220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08469" y="1725929"/>
            <a:ext cx="1066800" cy="902335"/>
          </a:xfrm>
          <a:custGeom>
            <a:avLst/>
            <a:gdLst/>
            <a:ahLst/>
            <a:cxnLst/>
            <a:rect l="l" t="t" r="r" b="b"/>
            <a:pathLst>
              <a:path w="1066800" h="902335">
                <a:moveTo>
                  <a:pt x="0" y="0"/>
                </a:moveTo>
                <a:lnTo>
                  <a:pt x="1066800" y="0"/>
                </a:lnTo>
                <a:lnTo>
                  <a:pt x="1066800" y="902208"/>
                </a:lnTo>
                <a:lnTo>
                  <a:pt x="0" y="9022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834261" y="1894251"/>
            <a:ext cx="101536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8595">
              <a:lnSpc>
                <a:spcPct val="100000"/>
              </a:lnSpc>
            </a:pPr>
            <a:r>
              <a:rPr sz="1800" b="1" spc="-5" dirty="0">
                <a:latin typeface="Georgia"/>
                <a:cs typeface="Georgia"/>
              </a:rPr>
              <a:t>Main  </a:t>
            </a:r>
            <a:r>
              <a:rPr sz="1800" b="1" dirty="0">
                <a:latin typeface="Georgia"/>
                <a:cs typeface="Georgia"/>
              </a:rPr>
              <a:t>Me</a:t>
            </a:r>
            <a:r>
              <a:rPr sz="1800" b="1" spc="-5" dirty="0">
                <a:latin typeface="Georgia"/>
                <a:cs typeface="Georgia"/>
              </a:rPr>
              <a:t>mo</a:t>
            </a:r>
            <a:r>
              <a:rPr sz="1800" b="1" dirty="0">
                <a:latin typeface="Georgia"/>
                <a:cs typeface="Georgia"/>
              </a:rPr>
              <a:t>ry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224533" y="1713738"/>
            <a:ext cx="1066800" cy="901065"/>
          </a:xfrm>
          <a:custGeom>
            <a:avLst/>
            <a:gdLst/>
            <a:ahLst/>
            <a:cxnLst/>
            <a:rect l="l" t="t" r="r" b="b"/>
            <a:pathLst>
              <a:path w="1066800" h="901064">
                <a:moveTo>
                  <a:pt x="0" y="0"/>
                </a:moveTo>
                <a:lnTo>
                  <a:pt x="1066800" y="0"/>
                </a:lnTo>
                <a:lnTo>
                  <a:pt x="1066800" y="900684"/>
                </a:lnTo>
                <a:lnTo>
                  <a:pt x="0" y="90068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24533" y="1713738"/>
            <a:ext cx="1066800" cy="901065"/>
          </a:xfrm>
          <a:custGeom>
            <a:avLst/>
            <a:gdLst/>
            <a:ahLst/>
            <a:cxnLst/>
            <a:rect l="l" t="t" r="r" b="b"/>
            <a:pathLst>
              <a:path w="1066800" h="901064">
                <a:moveTo>
                  <a:pt x="0" y="0"/>
                </a:moveTo>
                <a:lnTo>
                  <a:pt x="1066800" y="0"/>
                </a:lnTo>
                <a:lnTo>
                  <a:pt x="1066800" y="900684"/>
                </a:lnTo>
                <a:lnTo>
                  <a:pt x="0" y="90068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1487327" y="2018712"/>
            <a:ext cx="539115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Georgia"/>
                <a:cs typeface="Georgia"/>
              </a:rPr>
              <a:t>CP</a:t>
            </a:r>
            <a:r>
              <a:rPr sz="1800" b="1" spc="-5" dirty="0">
                <a:latin typeface="Georgia"/>
                <a:cs typeface="Georgia"/>
              </a:rPr>
              <a:t>U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8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701691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举例：内置</a:t>
            </a:r>
            <a:r>
              <a:rPr lang="en-US" altLang="zh-CN" sz="3600"/>
              <a:t>FastMATH TLB</a:t>
            </a:r>
            <a:endParaRPr lang="zh-CN" altLang="en-US" sz="3600"/>
          </a:p>
        </p:txBody>
      </p:sp>
      <p:sp>
        <p:nvSpPr>
          <p:cNvPr id="1201155" name="Text Box 3"/>
          <p:cNvSpPr txBox="1">
            <a:spLocks noChangeArrowheads="1"/>
          </p:cNvSpPr>
          <p:nvPr/>
        </p:nvSpPr>
        <p:spPr bwMode="auto">
          <a:xfrm>
            <a:off x="5795963" y="1839913"/>
            <a:ext cx="22320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CC0000"/>
                </a:solidFill>
                <a:latin typeface="Times New Roman" pitchFamily="18" charset="0"/>
                <a:ea typeface="华文新魏" pitchFamily="2" charset="-122"/>
              </a:rPr>
              <a:t>32-12=20</a:t>
            </a:r>
            <a:r>
              <a:rPr kumimoji="1" lang="zh-CN" altLang="en-US" sz="2400">
                <a:solidFill>
                  <a:srgbClr val="CC0000"/>
                </a:solidFill>
                <a:latin typeface="Times New Roman" pitchFamily="18" charset="0"/>
                <a:ea typeface="华文新魏" pitchFamily="2" charset="-122"/>
              </a:rPr>
              <a:t>位</a:t>
            </a:r>
          </a:p>
        </p:txBody>
      </p:sp>
      <p:sp>
        <p:nvSpPr>
          <p:cNvPr id="1201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25538"/>
            <a:ext cx="8267700" cy="6159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例：页大小</a:t>
            </a:r>
            <a:r>
              <a:rPr lang="en-US" altLang="zh-CN">
                <a:latin typeface="Times New Roman" pitchFamily="18" charset="0"/>
              </a:rPr>
              <a:t>4KB</a:t>
            </a:r>
            <a:r>
              <a:rPr lang="zh-CN" altLang="en-US">
                <a:latin typeface="Times New Roman" pitchFamily="18" charset="0"/>
              </a:rPr>
              <a:t>，虚拟地址为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位，则虚页号位数为多少？</a:t>
            </a:r>
          </a:p>
        </p:txBody>
      </p:sp>
      <p:pic>
        <p:nvPicPr>
          <p:cNvPr id="120115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  <p:sp>
        <p:nvSpPr>
          <p:cNvPr id="1201158" name="Text Box 6"/>
          <p:cNvSpPr txBox="1">
            <a:spLocks noChangeArrowheads="1"/>
          </p:cNvSpPr>
          <p:nvPr/>
        </p:nvSpPr>
        <p:spPr bwMode="auto">
          <a:xfrm>
            <a:off x="534988" y="2495550"/>
            <a:ext cx="2668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地址转换 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VA</a:t>
            </a:r>
            <a:r>
              <a:rPr kumimoji="1" lang="en-US" altLang="en-US" sz="24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→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PA</a:t>
            </a:r>
            <a:r>
              <a:rPr kumimoji="1" lang="en-US" altLang="zh-CN" sz="2400" i="1">
                <a:solidFill>
                  <a:srgbClr val="666699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endParaRPr kumimoji="1" lang="zh-CN" altLang="en-US" sz="2400" i="1">
              <a:solidFill>
                <a:srgbClr val="666699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201159" name="Text Box 7"/>
          <p:cNvSpPr txBox="1">
            <a:spLocks noChangeArrowheads="1"/>
          </p:cNvSpPr>
          <p:nvPr/>
        </p:nvSpPr>
        <p:spPr bwMode="auto">
          <a:xfrm>
            <a:off x="250825" y="2962275"/>
            <a:ext cx="4083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根据</a:t>
            </a:r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PA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访问</a:t>
            </a:r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cache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或主存</a:t>
            </a:r>
            <a:r>
              <a:rPr kumimoji="1" lang="zh-CN" altLang="en-US" sz="2400" i="1">
                <a:solidFill>
                  <a:srgbClr val="666699"/>
                </a:solidFill>
                <a:latin typeface="Times New Roman" pitchFamily="18" charset="0"/>
                <a:ea typeface="华文新魏" pitchFamily="2" charset="-122"/>
              </a:rPr>
              <a:t> </a:t>
            </a:r>
          </a:p>
        </p:txBody>
      </p:sp>
      <p:sp>
        <p:nvSpPr>
          <p:cNvPr id="1201160" name="Line 8"/>
          <p:cNvSpPr>
            <a:spLocks noChangeShapeType="1"/>
          </p:cNvSpPr>
          <p:nvPr/>
        </p:nvSpPr>
        <p:spPr bwMode="auto">
          <a:xfrm>
            <a:off x="107950" y="2924175"/>
            <a:ext cx="8955088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0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0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58" grpId="0"/>
      <p:bldP spid="1201159" grpId="0"/>
      <p:bldP spid="12011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>
            <a:extLst>
              <a:ext uri="{FF2B5EF4-FFF2-40B4-BE49-F238E27FC236}">
                <a16:creationId xmlns:a16="http://schemas.microsoft.com/office/drawing/2014/main" id="{5DAD0B47-9740-4F7E-8D55-573F668A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8426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主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44" name="Rectangle 4">
            <a:extLst>
              <a:ext uri="{FF2B5EF4-FFF2-40B4-BE49-F238E27FC236}">
                <a16:creationId xmlns:a16="http://schemas.microsoft.com/office/drawing/2014/main" id="{2594A7FD-47D2-4CDC-AEA4-C777670E1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10842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存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45" name="Rectangle 5">
            <a:extLst>
              <a:ext uri="{FF2B5EF4-FFF2-40B4-BE49-F238E27FC236}">
                <a16:creationId xmlns:a16="http://schemas.microsoft.com/office/drawing/2014/main" id="{AB3AFCD6-227A-4C32-9C6D-4A0F6CDC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108426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页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46" name="Rectangle 6">
            <a:extLst>
              <a:ext uri="{FF2B5EF4-FFF2-40B4-BE49-F238E27FC236}">
                <a16:creationId xmlns:a16="http://schemas.microsoft.com/office/drawing/2014/main" id="{362396D8-D642-4F70-943C-4E4B9C64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10842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号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47" name="Rectangle 7">
            <a:extLst>
              <a:ext uri="{FF2B5EF4-FFF2-40B4-BE49-F238E27FC236}">
                <a16:creationId xmlns:a16="http://schemas.microsoft.com/office/drawing/2014/main" id="{D893D18C-4319-4FC8-8622-43689E23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066800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48" name="Rectangle 8">
            <a:extLst>
              <a:ext uri="{FF2B5EF4-FFF2-40B4-BE49-F238E27FC236}">
                <a16:creationId xmlns:a16="http://schemas.microsoft.com/office/drawing/2014/main" id="{1542DD69-329B-4966-A26B-50607B6FC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1066800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49" name="Rectangle 9">
            <a:extLst>
              <a:ext uri="{FF2B5EF4-FFF2-40B4-BE49-F238E27FC236}">
                <a16:creationId xmlns:a16="http://schemas.microsoft.com/office/drawing/2014/main" id="{FFC9EEF4-8019-4663-94DC-00364098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10842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主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50" name="Rectangle 10">
            <a:extLst>
              <a:ext uri="{FF2B5EF4-FFF2-40B4-BE49-F238E27FC236}">
                <a16:creationId xmlns:a16="http://schemas.microsoft.com/office/drawing/2014/main" id="{3FE15C09-FB71-4B79-B2BC-7ECFC3DBF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13" y="108426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存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51" name="Rectangle 11">
            <a:extLst>
              <a:ext uri="{FF2B5EF4-FFF2-40B4-BE49-F238E27FC236}">
                <a16:creationId xmlns:a16="http://schemas.microsoft.com/office/drawing/2014/main" id="{ED55E275-A8C8-423E-88F5-16C1E6A2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10842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地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52" name="Rectangle 12">
            <a:extLst>
              <a:ext uri="{FF2B5EF4-FFF2-40B4-BE49-F238E27FC236}">
                <a16:creationId xmlns:a16="http://schemas.microsoft.com/office/drawing/2014/main" id="{BFD5D4A8-748F-4198-AFBF-8D56FCBF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108426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址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53" name="Rectangle 13">
            <a:extLst>
              <a:ext uri="{FF2B5EF4-FFF2-40B4-BE49-F238E27FC236}">
                <a16:creationId xmlns:a16="http://schemas.microsoft.com/office/drawing/2014/main" id="{93DA9461-6FFB-408C-8165-1841A2EB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10842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空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54" name="Rectangle 14">
            <a:extLst>
              <a:ext uri="{FF2B5EF4-FFF2-40B4-BE49-F238E27FC236}">
                <a16:creationId xmlns:a16="http://schemas.microsoft.com/office/drawing/2014/main" id="{F8792419-6D09-4523-AEEC-BBCC0889E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108426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间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55" name="Rectangle 15">
            <a:extLst>
              <a:ext uri="{FF2B5EF4-FFF2-40B4-BE49-F238E27FC236}">
                <a16:creationId xmlns:a16="http://schemas.microsoft.com/office/drawing/2014/main" id="{47AA0E18-672A-4C1B-867C-D982E64E1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1066800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56" name="Rectangle 16">
            <a:extLst>
              <a:ext uri="{FF2B5EF4-FFF2-40B4-BE49-F238E27FC236}">
                <a16:creationId xmlns:a16="http://schemas.microsoft.com/office/drawing/2014/main" id="{A1656463-233F-465B-ABC0-AFD1802F5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1066800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57" name="Rectangle 17">
            <a:extLst>
              <a:ext uri="{FF2B5EF4-FFF2-40B4-BE49-F238E27FC236}">
                <a16:creationId xmlns:a16="http://schemas.microsoft.com/office/drawing/2014/main" id="{EA338774-C598-4632-AB74-E6E001B7B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108426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虚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58" name="Rectangle 18">
            <a:extLst>
              <a:ext uri="{FF2B5EF4-FFF2-40B4-BE49-F238E27FC236}">
                <a16:creationId xmlns:a16="http://schemas.microsoft.com/office/drawing/2014/main" id="{B27489A1-1070-4821-A83D-A971E7C53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10842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存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59" name="Rectangle 19">
            <a:extLst>
              <a:ext uri="{FF2B5EF4-FFF2-40B4-BE49-F238E27FC236}">
                <a16:creationId xmlns:a16="http://schemas.microsoft.com/office/drawing/2014/main" id="{FFF7FA27-CFB4-4028-B5DE-BF5356D6C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108426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页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60" name="Rectangle 20">
            <a:extLst>
              <a:ext uri="{FF2B5EF4-FFF2-40B4-BE49-F238E27FC236}">
                <a16:creationId xmlns:a16="http://schemas.microsoft.com/office/drawing/2014/main" id="{CADCC7EB-5991-4431-8B2C-5CC9DCBA6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10842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号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61" name="Rectangle 21">
            <a:extLst>
              <a:ext uri="{FF2B5EF4-FFF2-40B4-BE49-F238E27FC236}">
                <a16:creationId xmlns:a16="http://schemas.microsoft.com/office/drawing/2014/main" id="{7C707336-6D34-47EB-A8CA-187BF72E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1066800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62" name="Rectangle 22">
            <a:extLst>
              <a:ext uri="{FF2B5EF4-FFF2-40B4-BE49-F238E27FC236}">
                <a16:creationId xmlns:a16="http://schemas.microsoft.com/office/drawing/2014/main" id="{B123C210-EA06-47A2-BE90-D6CBDBD40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1066800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63" name="Rectangle 23">
            <a:extLst>
              <a:ext uri="{FF2B5EF4-FFF2-40B4-BE49-F238E27FC236}">
                <a16:creationId xmlns:a16="http://schemas.microsoft.com/office/drawing/2014/main" id="{3A8EB043-7F67-4133-9798-432F20807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10842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程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64" name="Rectangle 24">
            <a:extLst>
              <a:ext uri="{FF2B5EF4-FFF2-40B4-BE49-F238E27FC236}">
                <a16:creationId xmlns:a16="http://schemas.microsoft.com/office/drawing/2014/main" id="{92DF6862-CC3A-4013-BAB6-5CA234B0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50" y="108426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序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65" name="Rectangle 25">
            <a:extLst>
              <a:ext uri="{FF2B5EF4-FFF2-40B4-BE49-F238E27FC236}">
                <a16:creationId xmlns:a16="http://schemas.microsoft.com/office/drawing/2014/main" id="{F15711A3-272C-46AB-BBEC-0DE01DAD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10842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地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66" name="Rectangle 26">
            <a:extLst>
              <a:ext uri="{FF2B5EF4-FFF2-40B4-BE49-F238E27FC236}">
                <a16:creationId xmlns:a16="http://schemas.microsoft.com/office/drawing/2014/main" id="{DE2D8993-37D0-4C10-91A1-F560E7FF4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25" y="108426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址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67" name="Rectangle 27">
            <a:extLst>
              <a:ext uri="{FF2B5EF4-FFF2-40B4-BE49-F238E27FC236}">
                <a16:creationId xmlns:a16="http://schemas.microsoft.com/office/drawing/2014/main" id="{E3A9C8E2-2110-4CE1-8DA0-E483DBDC2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108426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空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68" name="Rectangle 28">
            <a:extLst>
              <a:ext uri="{FF2B5EF4-FFF2-40B4-BE49-F238E27FC236}">
                <a16:creationId xmlns:a16="http://schemas.microsoft.com/office/drawing/2014/main" id="{6C8DCDDA-91D4-48BC-A7B1-3CF26AFA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08426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</a:rPr>
              <a:t>间</a:t>
            </a:r>
            <a:endParaRPr lang="zh-CN" altLang="en-US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69" name="Rectangle 29">
            <a:extLst>
              <a:ext uri="{FF2B5EF4-FFF2-40B4-BE49-F238E27FC236}">
                <a16:creationId xmlns:a16="http://schemas.microsoft.com/office/drawing/2014/main" id="{EC9F2472-F641-42B7-9A44-44BF0CD62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2533650"/>
            <a:ext cx="1995488" cy="509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70" name="Rectangle 30">
            <a:extLst>
              <a:ext uri="{FF2B5EF4-FFF2-40B4-BE49-F238E27FC236}">
                <a16:creationId xmlns:a16="http://schemas.microsoft.com/office/drawing/2014/main" id="{FCB31EF8-C3FC-4CCF-8270-74A2B803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2046288"/>
            <a:ext cx="1995488" cy="5127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71" name="Rectangle 31">
            <a:extLst>
              <a:ext uri="{FF2B5EF4-FFF2-40B4-BE49-F238E27FC236}">
                <a16:creationId xmlns:a16="http://schemas.microsoft.com/office/drawing/2014/main" id="{F461D849-62AD-441A-9FDE-014AD1C5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538538"/>
            <a:ext cx="1995488" cy="5111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72" name="Rectangle 32">
            <a:extLst>
              <a:ext uri="{FF2B5EF4-FFF2-40B4-BE49-F238E27FC236}">
                <a16:creationId xmlns:a16="http://schemas.microsoft.com/office/drawing/2014/main" id="{C9A736CF-3169-4B03-A67C-E071B398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036888"/>
            <a:ext cx="1995488" cy="5111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3" name="Rectangle 33">
            <a:extLst>
              <a:ext uri="{FF2B5EF4-FFF2-40B4-BE49-F238E27FC236}">
                <a16:creationId xmlns:a16="http://schemas.microsoft.com/office/drawing/2014/main" id="{6C919F6A-5EE5-47C1-A03A-CCA4C1F30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5040313"/>
            <a:ext cx="1995488" cy="5111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4" name="Line 34">
            <a:extLst>
              <a:ext uri="{FF2B5EF4-FFF2-40B4-BE49-F238E27FC236}">
                <a16:creationId xmlns:a16="http://schemas.microsoft.com/office/drawing/2014/main" id="{94923B68-1AEA-4569-B6A5-CBF433F37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9363" y="3548063"/>
            <a:ext cx="1989137" cy="22637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5" name="Line 35">
            <a:extLst>
              <a:ext uri="{FF2B5EF4-FFF2-40B4-BE49-F238E27FC236}">
                <a16:creationId xmlns:a16="http://schemas.microsoft.com/office/drawing/2014/main" id="{5FFE3BAE-AD11-47A8-93B6-46D95BB634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9363" y="5676900"/>
            <a:ext cx="228600" cy="1349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6" name="Line 36">
            <a:extLst>
              <a:ext uri="{FF2B5EF4-FFF2-40B4-BE49-F238E27FC236}">
                <a16:creationId xmlns:a16="http://schemas.microsoft.com/office/drawing/2014/main" id="{BDF43FF1-D38B-49FB-A7ED-DD79205828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9363" y="5524500"/>
            <a:ext cx="139700" cy="2873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7" name="Line 37">
            <a:extLst>
              <a:ext uri="{FF2B5EF4-FFF2-40B4-BE49-F238E27FC236}">
                <a16:creationId xmlns:a16="http://schemas.microsoft.com/office/drawing/2014/main" id="{119EADA3-51CE-4559-A63D-00DE0F7C25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9363" y="3043238"/>
            <a:ext cx="1989137" cy="22653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8" name="Line 38">
            <a:extLst>
              <a:ext uri="{FF2B5EF4-FFF2-40B4-BE49-F238E27FC236}">
                <a16:creationId xmlns:a16="http://schemas.microsoft.com/office/drawing/2014/main" id="{EBC22780-2A12-46F8-9451-F3CA0FC8CD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9363" y="5173663"/>
            <a:ext cx="228600" cy="13493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9" name="Line 39">
            <a:extLst>
              <a:ext uri="{FF2B5EF4-FFF2-40B4-BE49-F238E27FC236}">
                <a16:creationId xmlns:a16="http://schemas.microsoft.com/office/drawing/2014/main" id="{3E84E278-1E4B-4341-A6BF-2EEE04936D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9363" y="5022850"/>
            <a:ext cx="139700" cy="28575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0" name="Line 40">
            <a:extLst>
              <a:ext uri="{FF2B5EF4-FFF2-40B4-BE49-F238E27FC236}">
                <a16:creationId xmlns:a16="http://schemas.microsoft.com/office/drawing/2014/main" id="{A571EE71-0204-4ADE-BCAD-F11F8B6CA0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9363" y="2541588"/>
            <a:ext cx="1989137" cy="7540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1" name="Line 41">
            <a:extLst>
              <a:ext uri="{FF2B5EF4-FFF2-40B4-BE49-F238E27FC236}">
                <a16:creationId xmlns:a16="http://schemas.microsoft.com/office/drawing/2014/main" id="{8CDE3ED3-BBAB-429C-9451-62E03B6AA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363" y="3295650"/>
            <a:ext cx="247650" cy="95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2" name="Line 42">
            <a:extLst>
              <a:ext uri="{FF2B5EF4-FFF2-40B4-BE49-F238E27FC236}">
                <a16:creationId xmlns:a16="http://schemas.microsoft.com/office/drawing/2014/main" id="{65B3D865-ECF6-43DF-83D0-DA8D0BABF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9363" y="3111500"/>
            <a:ext cx="211137" cy="18415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3" name="Rectangle 43">
            <a:extLst>
              <a:ext uri="{FF2B5EF4-FFF2-40B4-BE49-F238E27FC236}">
                <a16:creationId xmlns:a16="http://schemas.microsoft.com/office/drawing/2014/main" id="{3338ECC2-BB43-4D8C-AB2A-C9054808D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4049713"/>
            <a:ext cx="1995488" cy="512762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84" name="Rectangle 44">
            <a:extLst>
              <a:ext uri="{FF2B5EF4-FFF2-40B4-BE49-F238E27FC236}">
                <a16:creationId xmlns:a16="http://schemas.microsoft.com/office/drawing/2014/main" id="{30A2D8B0-6B08-498E-862D-23F9EE068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4554538"/>
            <a:ext cx="1995488" cy="5095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85" name="Rectangle 45">
            <a:extLst>
              <a:ext uri="{FF2B5EF4-FFF2-40B4-BE49-F238E27FC236}">
                <a16:creationId xmlns:a16="http://schemas.microsoft.com/office/drawing/2014/main" id="{5FE30E0C-7B84-4005-946A-61F1FCDB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5541963"/>
            <a:ext cx="1995488" cy="5111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6" name="Rectangle 46">
            <a:extLst>
              <a:ext uri="{FF2B5EF4-FFF2-40B4-BE49-F238E27FC236}">
                <a16:creationId xmlns:a16="http://schemas.microsoft.com/office/drawing/2014/main" id="{CAC1BE71-1BD0-4BE4-9CBF-55E28FE4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2290763"/>
            <a:ext cx="1997075" cy="5095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7" name="Rectangle 47">
            <a:extLst>
              <a:ext uri="{FF2B5EF4-FFF2-40B4-BE49-F238E27FC236}">
                <a16:creationId xmlns:a16="http://schemas.microsoft.com/office/drawing/2014/main" id="{12F6C9CD-5856-470C-BA4C-AF8A781F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2794000"/>
            <a:ext cx="1997075" cy="5111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8" name="Rectangle 48">
            <a:extLst>
              <a:ext uri="{FF2B5EF4-FFF2-40B4-BE49-F238E27FC236}">
                <a16:creationId xmlns:a16="http://schemas.microsoft.com/office/drawing/2014/main" id="{DEE65FC2-03BA-4466-8F9C-A30129E01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3295650"/>
            <a:ext cx="1997075" cy="5111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9" name="Rectangle 49">
            <a:extLst>
              <a:ext uri="{FF2B5EF4-FFF2-40B4-BE49-F238E27FC236}">
                <a16:creationId xmlns:a16="http://schemas.microsoft.com/office/drawing/2014/main" id="{D4B8D1B1-61D1-4B58-A6B2-A94570E3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3800475"/>
            <a:ext cx="1997075" cy="5095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0" name="Rectangle 50">
            <a:extLst>
              <a:ext uri="{FF2B5EF4-FFF2-40B4-BE49-F238E27FC236}">
                <a16:creationId xmlns:a16="http://schemas.microsoft.com/office/drawing/2014/main" id="{AC468D3B-3B3B-4D05-902D-B96F16F4E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>
                <a:solidFill>
                  <a:srgbClr val="01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91" name="Rectangle 51">
            <a:extLst>
              <a:ext uri="{FF2B5EF4-FFF2-40B4-BE49-F238E27FC236}">
                <a16:creationId xmlns:a16="http://schemas.microsoft.com/office/drawing/2014/main" id="{CA3500B3-24BF-4EA0-96F6-EBEC12616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1997075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>
                <a:solidFill>
                  <a:srgbClr val="01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92" name="Rectangle 52">
            <a:extLst>
              <a:ext uri="{FF2B5EF4-FFF2-40B4-BE49-F238E27FC236}">
                <a16:creationId xmlns:a16="http://schemas.microsoft.com/office/drawing/2014/main" id="{40B0178B-31E5-4FFA-8F64-C10436E2C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2868613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>
                <a:solidFill>
                  <a:srgbClr val="01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93" name="Rectangle 53">
            <a:extLst>
              <a:ext uri="{FF2B5EF4-FFF2-40B4-BE49-F238E27FC236}">
                <a16:creationId xmlns:a16="http://schemas.microsoft.com/office/drawing/2014/main" id="{1025EAE4-5D4A-485D-B054-E8C89F7F5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2433638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>
                <a:solidFill>
                  <a:srgbClr val="01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94" name="Rectangle 54">
            <a:extLst>
              <a:ext uri="{FF2B5EF4-FFF2-40B4-BE49-F238E27FC236}">
                <a16:creationId xmlns:a16="http://schemas.microsoft.com/office/drawing/2014/main" id="{BD0B1EFD-FAEF-4C78-8995-9E5B66486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3087688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>
                <a:solidFill>
                  <a:srgbClr val="01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95" name="Rectangle 55">
            <a:extLst>
              <a:ext uri="{FF2B5EF4-FFF2-40B4-BE49-F238E27FC236}">
                <a16:creationId xmlns:a16="http://schemas.microsoft.com/office/drawing/2014/main" id="{45D499AF-4901-4A98-BF5A-016FD4303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190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600">
                <a:solidFill>
                  <a:srgbClr val="01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96" name="Rectangle 56">
            <a:extLst>
              <a:ext uri="{FF2B5EF4-FFF2-40B4-BE49-F238E27FC236}">
                <a16:creationId xmlns:a16="http://schemas.microsoft.com/office/drawing/2014/main" id="{7CD9DBB9-CC88-4568-82E7-A108AE826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715000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>
                <a:solidFill>
                  <a:srgbClr val="010000"/>
                </a:solidFill>
                <a:latin typeface="Times New Roman" panose="02020603050405020304" pitchFamily="18" charset="0"/>
              </a:rPr>
              <a:t>7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63897" name="Text Box 57">
            <a:extLst>
              <a:ext uri="{FF2B5EF4-FFF2-40B4-BE49-F238E27FC236}">
                <a16:creationId xmlns:a16="http://schemas.microsoft.com/office/drawing/2014/main" id="{1E595C0B-95AC-4623-A6E1-13D08139A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445" y="1079324"/>
            <a:ext cx="640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解：</a:t>
            </a:r>
            <a:endParaRPr kumimoji="1"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63900" name="Rectangle 60">
            <a:extLst>
              <a:ext uri="{FF2B5EF4-FFF2-40B4-BE49-F238E27FC236}">
                <a16:creationId xmlns:a16="http://schemas.microsoft.com/office/drawing/2014/main" id="{E3A9B292-C17E-4FD6-8467-663B7223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81600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>
                <a:solidFill>
                  <a:srgbClr val="01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14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EBE1E4-A75F-46A4-BFBC-B0813700EFB5}"/>
              </a:ext>
            </a:extLst>
          </p:cNvPr>
          <p:cNvSpPr/>
          <p:nvPr/>
        </p:nvSpPr>
        <p:spPr>
          <a:xfrm>
            <a:off x="129174" y="12524"/>
            <a:ext cx="8622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例：在一个采用页式管理的虚拟存储器中，假设程序的地址空间由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个页面组成，第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个页面映象到内存的第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个页框架，第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个页面映象到内存的第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6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个页框架，第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个页面映象到内存的第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7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个页框架，第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个页面映象到外存。画出地址映象方式。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6" name="Object 2">
            <a:extLst>
              <a:ext uri="{FF2B5EF4-FFF2-40B4-BE49-F238E27FC236}">
                <a16:creationId xmlns:a16="http://schemas.microsoft.com/office/drawing/2014/main" id="{B1675981-B8E8-407E-BFDC-421393B7D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912458"/>
              </p:ext>
            </p:extLst>
          </p:nvPr>
        </p:nvGraphicFramePr>
        <p:xfrm>
          <a:off x="-498475" y="0"/>
          <a:ext cx="9793288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3923036" imgH="1791146" progId="Word.Document.8">
                  <p:embed/>
                </p:oleObj>
              </mc:Choice>
              <mc:Fallback>
                <p:oleObj name="Document" r:id="rId3" imgW="3923036" imgH="1791146" progId="Word.Document.8">
                  <p:embed/>
                  <p:pic>
                    <p:nvPicPr>
                      <p:cNvPr id="164866" name="Object 2">
                        <a:extLst>
                          <a:ext uri="{FF2B5EF4-FFF2-40B4-BE49-F238E27FC236}">
                            <a16:creationId xmlns:a16="http://schemas.microsoft.com/office/drawing/2014/main" id="{B1675981-B8E8-407E-BFDC-421393B7DC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98475" y="0"/>
                        <a:ext cx="9793288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5191B20-16A6-4D47-8663-0208824A4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16632"/>
            <a:ext cx="8120063" cy="246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例：一个有</a:t>
            </a: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32</a:t>
            </a:r>
            <a: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位程序地址空间，页面容量为</a:t>
            </a: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1KB</a:t>
            </a:r>
            <a: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，主存的容量为</a:t>
            </a: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8MB</a:t>
            </a:r>
            <a: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的存储系统，问：</a:t>
            </a:r>
            <a:b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</a:b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(1) </a:t>
            </a:r>
            <a: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虚页号字段有多少位？页表将有多少行？</a:t>
            </a:r>
            <a:b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</a:br>
            <a:endParaRPr lang="zh-CN" altLang="en-US" sz="3200" dirty="0">
              <a:solidFill>
                <a:srgbClr val="000099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32C86DE-9BCE-4D8D-B6A1-5CDBDAF84706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552" y="2276872"/>
            <a:ext cx="8540750" cy="41941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b="1">
                <a:solidFill>
                  <a:srgbClr val="003300"/>
                </a:solidFill>
              </a:rPr>
              <a:t>因为页面容量为</a:t>
            </a:r>
            <a:r>
              <a:rPr lang="en-US" altLang="zh-CN" b="1">
                <a:solidFill>
                  <a:srgbClr val="003300"/>
                </a:solidFill>
              </a:rPr>
              <a:t>1KB=2</a:t>
            </a:r>
            <a:r>
              <a:rPr lang="en-US" altLang="zh-CN" b="1" baseline="30000">
                <a:solidFill>
                  <a:srgbClr val="003300"/>
                </a:solidFill>
              </a:rPr>
              <a:t>10</a:t>
            </a:r>
            <a:r>
              <a:rPr lang="zh-CN" altLang="en-US" b="1">
                <a:solidFill>
                  <a:srgbClr val="003300"/>
                </a:solidFill>
              </a:rPr>
              <a:t>字节 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srgbClr val="003300"/>
                </a:solidFill>
              </a:rPr>
              <a:t>所以页内段地址为</a:t>
            </a:r>
            <a:r>
              <a:rPr lang="en-US" altLang="zh-CN" b="1">
                <a:solidFill>
                  <a:srgbClr val="003300"/>
                </a:solidFill>
              </a:rPr>
              <a:t>10</a:t>
            </a:r>
            <a:r>
              <a:rPr lang="zh-CN" altLang="en-US" b="1">
                <a:solidFill>
                  <a:srgbClr val="003300"/>
                </a:solidFill>
              </a:rPr>
              <a:t>位 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srgbClr val="003300"/>
                </a:solidFill>
              </a:rPr>
              <a:t>虚页号字段为总位数</a:t>
            </a:r>
            <a:r>
              <a:rPr lang="en-US" altLang="zh-CN" b="1">
                <a:solidFill>
                  <a:srgbClr val="003300"/>
                </a:solidFill>
              </a:rPr>
              <a:t>-</a:t>
            </a:r>
            <a:r>
              <a:rPr lang="zh-CN" altLang="en-US" b="1">
                <a:solidFill>
                  <a:srgbClr val="003300"/>
                </a:solidFill>
              </a:rPr>
              <a:t>去页内地址段的位数</a:t>
            </a:r>
            <a:r>
              <a:rPr lang="en-US" altLang="zh-CN" b="1">
                <a:solidFill>
                  <a:srgbClr val="003300"/>
                </a:solidFill>
              </a:rPr>
              <a:t>,</a:t>
            </a:r>
            <a:r>
              <a:rPr lang="zh-CN" altLang="en-US" b="1">
                <a:solidFill>
                  <a:srgbClr val="003300"/>
                </a:solidFill>
              </a:rPr>
              <a:t>就是</a:t>
            </a:r>
            <a:r>
              <a:rPr lang="en-US" altLang="zh-CN" b="1">
                <a:solidFill>
                  <a:srgbClr val="003300"/>
                </a:solidFill>
              </a:rPr>
              <a:t>32-10=22 </a:t>
            </a:r>
            <a:r>
              <a:rPr lang="zh-CN" altLang="en-US" b="1">
                <a:solidFill>
                  <a:srgbClr val="003300"/>
                </a:solidFill>
              </a:rPr>
              <a:t>位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srgbClr val="003300"/>
                </a:solidFill>
              </a:rPr>
              <a:t> 所以页表长就是</a:t>
            </a:r>
            <a:r>
              <a:rPr lang="en-US" altLang="zh-CN" b="1">
                <a:solidFill>
                  <a:srgbClr val="003300"/>
                </a:solidFill>
              </a:rPr>
              <a:t>2</a:t>
            </a:r>
            <a:r>
              <a:rPr lang="en-US" altLang="zh-CN" b="1" baseline="30000">
                <a:solidFill>
                  <a:srgbClr val="003300"/>
                </a:solidFill>
              </a:rPr>
              <a:t>22</a:t>
            </a:r>
            <a:r>
              <a:rPr lang="en-US" altLang="zh-CN" b="1">
                <a:solidFill>
                  <a:srgbClr val="003300"/>
                </a:solidFill>
              </a:rPr>
              <a:t>=4M </a:t>
            </a:r>
            <a:r>
              <a:rPr lang="zh-CN" altLang="en-US" b="1">
                <a:solidFill>
                  <a:srgbClr val="003300"/>
                </a:solidFill>
              </a:rPr>
              <a:t>行 </a:t>
            </a:r>
            <a:endParaRPr lang="zh-CN" altLang="en-US" b="1" dirty="0">
              <a:solidFill>
                <a:srgbClr val="0033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8E42623B-949D-4814-B131-153779ED3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81000"/>
            <a:ext cx="8724900" cy="600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例：一个虚拟存储器有</a:t>
            </a: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8</a:t>
            </a:r>
            <a: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个页面，页面大小为</a:t>
            </a: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1024B</a:t>
            </a:r>
            <a: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，内存有</a:t>
            </a: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4</a:t>
            </a:r>
            <a: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个页面框架。页表的内容为：</a:t>
            </a:r>
            <a:b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</a:br>
            <a: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  虚页号	 实页号	</a:t>
            </a:r>
            <a:b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</a:br>
            <a: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	</a:t>
            </a: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0	  3	</a:t>
            </a:r>
            <a:b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</a:b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	1	  1	</a:t>
            </a:r>
            <a:b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</a:b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	2	  -	</a:t>
            </a:r>
            <a:b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</a:b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	3	  -	</a:t>
            </a:r>
            <a:b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</a:b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	4	  2	</a:t>
            </a:r>
            <a:b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</a:b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	5	  -	</a:t>
            </a:r>
            <a:b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</a:b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	6	  0	</a:t>
            </a:r>
            <a:b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</a:b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	7	  -	</a:t>
            </a:r>
            <a:b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</a:br>
            <a: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对应于虚拟地址</a:t>
            </a:r>
            <a:r>
              <a:rPr lang="en-US" altLang="zh-CN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4098</a:t>
            </a:r>
            <a:r>
              <a:rPr lang="zh-CN" altLang="en-US" sz="3200" dirty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的主存地址是什么？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9ACC9-5B89-461E-BDA9-1E62A174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3140968"/>
            <a:ext cx="45511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楷体_GB2312" pitchFamily="49" charset="-122"/>
              </a:rPr>
              <a:t>解：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楷体_GB2312" pitchFamily="49" charset="-122"/>
              </a:rPr>
              <a:t>4098÷1024 = 4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楷体_GB2312" pitchFamily="49" charset="-122"/>
              </a:rPr>
              <a:t>余数为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楷体_GB2312" pitchFamily="49" charset="-122"/>
              </a:rPr>
              <a:t>，所以虚页号为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楷体_GB2312" pitchFamily="49" charset="-122"/>
              </a:rPr>
              <a:t>，页内地址为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楷体_GB2312" pitchFamily="49" charset="-122"/>
              </a:rPr>
              <a:t>。从表中查得实页号为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楷体_GB2312" pitchFamily="49" charset="-122"/>
              </a:rPr>
              <a:t>，实际地址为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楷体_GB2312" pitchFamily="49" charset="-122"/>
              </a:rPr>
              <a:t>2×1024 + 2 = 2050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6208712" cy="676275"/>
          </a:xfrm>
        </p:spPr>
        <p:txBody>
          <a:bodyPr/>
          <a:lstStyle/>
          <a:p>
            <a:r>
              <a:rPr lang="zh-CN" altLang="en-US" sz="3600"/>
              <a:t>页式和段式的比较</a:t>
            </a:r>
          </a:p>
        </p:txBody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862" cy="547188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页式虚拟存储器的特点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优点：</a:t>
            </a:r>
            <a:r>
              <a:rPr lang="zh-CN" altLang="en-US" sz="2400" dirty="0">
                <a:latin typeface="Times New Roman" pitchFamily="18" charset="0"/>
              </a:rPr>
              <a:t>实现简单，开销少。因为只有进程的最后一个零头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内部碎片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不能利用，故浪费很小。分页对程序员是透明的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缺点：</a:t>
            </a:r>
            <a:r>
              <a:rPr lang="zh-CN" altLang="en-US" sz="2400" dirty="0">
                <a:latin typeface="Times New Roman" pitchFamily="18" charset="0"/>
              </a:rPr>
              <a:t>由于页不是逻辑上独立的实体，可能会出现如“一条指令跨页”等，使处理、管理、保护和共享等都不方便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5900" y="3574210"/>
            <a:ext cx="8459787" cy="331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9388" marR="0" lvl="0" indent="-17938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段式虚拟存储器的特点</a:t>
            </a:r>
          </a:p>
          <a:p>
            <a:pPr marL="449263" marR="0" lvl="1" indent="-9048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优点：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段的分界与程序的自然分界对应，故段具有逻辑独立性，易于编译、管理、修改和保护，便于多道程序共享；某些类型的段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堆栈、队列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具有动态可变长度，允许自由调度以有效利用主存空间</a:t>
            </a:r>
          </a:p>
          <a:p>
            <a:pPr marL="449263" marR="0" lvl="1" indent="-9048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缺点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段长各不相同，起、终点不定，变化很大，给主存分配带来麻烦，且易在段间留下许多空余的零碎空间不好利用，造成浪费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</a:rPr>
              <a:t>如：长段调出后，调进的短段会造成碎区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544" y="1372251"/>
            <a:ext cx="8496943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576" indent="-242716">
              <a:buClr>
                <a:srgbClr val="FF0000"/>
              </a:buClr>
              <a:buFont typeface="Lucida Sans"/>
              <a:buChar char="■"/>
              <a:tabLst>
                <a:tab pos="254119" algn="l"/>
              </a:tabLst>
            </a:pPr>
            <a:r>
              <a:rPr sz="2800" b="1" spc="-9" dirty="0">
                <a:latin typeface="黑体"/>
                <a:cs typeface="黑体"/>
              </a:rPr>
              <a:t>虚拟存储器小知识</a:t>
            </a:r>
            <a:endParaRPr sz="2800" dirty="0">
              <a:latin typeface="黑体"/>
              <a:cs typeface="黑体"/>
            </a:endParaRPr>
          </a:p>
          <a:p>
            <a:pPr marL="697197" marR="4344" lvl="1" indent="-381178">
              <a:lnSpc>
                <a:spcPct val="140300"/>
              </a:lnSpc>
              <a:spcBef>
                <a:spcPts val="1569"/>
              </a:spcBef>
              <a:buAutoNum type="arabicPeriod"/>
              <a:tabLst>
                <a:tab pos="697740" algn="l"/>
              </a:tabLst>
            </a:pPr>
            <a:r>
              <a:rPr sz="2000" b="1" spc="-9" dirty="0">
                <a:latin typeface="黑体"/>
                <a:cs typeface="黑体"/>
              </a:rPr>
              <a:t>虚拟存储器源自于英国ATLAS计算机（1962年，英国曼彻斯特大学）的一级存储器概念。这种系统的主存为16千字的磁芯存储器</a:t>
            </a:r>
            <a:endParaRPr sz="2000" dirty="0">
              <a:latin typeface="黑体"/>
              <a:cs typeface="黑体"/>
            </a:endParaRPr>
          </a:p>
          <a:p>
            <a:pPr marL="697197" marR="4344">
              <a:lnSpc>
                <a:spcPct val="140000"/>
              </a:lnSpc>
            </a:pPr>
            <a:r>
              <a:rPr sz="2000" b="1" spc="-9" dirty="0">
                <a:latin typeface="黑体"/>
                <a:cs typeface="黑体"/>
              </a:rPr>
              <a:t>，但中央处理器可用20位逻辑地址对主存寻址。成为现在广为采用的虚拟存储器的雏形。</a:t>
            </a:r>
            <a:endParaRPr sz="2000" dirty="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697197" lvl="1" indent="-381178">
              <a:buAutoNum type="arabicPeriod" startAt="2"/>
              <a:tabLst>
                <a:tab pos="697740" algn="l"/>
              </a:tabLst>
            </a:pPr>
            <a:r>
              <a:rPr sz="2000" b="1" spc="-9" dirty="0">
                <a:latin typeface="黑体"/>
                <a:cs typeface="黑体"/>
              </a:rPr>
              <a:t>1970年，美国RCA公司研究成功虚拟存储器系统</a:t>
            </a:r>
            <a:endParaRPr sz="2000" dirty="0">
              <a:latin typeface="黑体"/>
              <a:cs typeface="黑体"/>
            </a:endParaRPr>
          </a:p>
          <a:p>
            <a:pPr lvl="1">
              <a:spcBef>
                <a:spcPts val="43"/>
              </a:spcBef>
              <a:buFont typeface=""/>
              <a:buAutoNum type="arabicPeriod" startAt="2"/>
            </a:pPr>
            <a:endParaRPr sz="2000" dirty="0">
              <a:latin typeface="Times New Roman"/>
              <a:cs typeface="Times New Roman"/>
            </a:endParaRPr>
          </a:p>
          <a:p>
            <a:pPr marL="697197" lvl="1" indent="-381178">
              <a:spcBef>
                <a:spcPts val="4"/>
              </a:spcBef>
              <a:buAutoNum type="arabicPeriod" startAt="2"/>
              <a:tabLst>
                <a:tab pos="697740" algn="l"/>
              </a:tabLst>
            </a:pPr>
            <a:r>
              <a:rPr sz="2000" b="1" spc="-9" dirty="0">
                <a:latin typeface="黑体"/>
                <a:cs typeface="黑体"/>
              </a:rPr>
              <a:t>1972年，IBM公司于在IBM370系统上全面采用了虚拟存储技术</a:t>
            </a:r>
            <a:endParaRPr sz="2000" dirty="0">
              <a:latin typeface="黑体"/>
              <a:cs typeface="黑体"/>
            </a:endParaRPr>
          </a:p>
          <a:p>
            <a:pPr lvl="1">
              <a:spcBef>
                <a:spcPts val="43"/>
              </a:spcBef>
              <a:buFont typeface=""/>
              <a:buAutoNum type="arabicPeriod" startAt="2"/>
            </a:pPr>
            <a:endParaRPr sz="2000" dirty="0">
              <a:latin typeface="Times New Roman"/>
              <a:cs typeface="Times New Roman"/>
            </a:endParaRPr>
          </a:p>
          <a:p>
            <a:pPr marL="697197" lvl="1" indent="-381178">
              <a:lnSpc>
                <a:spcPts val="2035"/>
              </a:lnSpc>
              <a:spcBef>
                <a:spcPts val="4"/>
              </a:spcBef>
              <a:buAutoNum type="arabicPeriod" startAt="2"/>
              <a:tabLst>
                <a:tab pos="697740" algn="l"/>
              </a:tabLst>
            </a:pPr>
            <a:r>
              <a:rPr sz="2000" b="1" spc="-9" dirty="0">
                <a:latin typeface="黑体"/>
                <a:cs typeface="黑体"/>
              </a:rPr>
              <a:t>当前，虚拟存储器已成为计算机系统中非常重要的部分</a:t>
            </a:r>
            <a:endParaRPr sz="2000" dirty="0">
              <a:latin typeface="黑体"/>
              <a:cs typeface="黑体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C0BF42E-C1FE-48BB-9C09-7BEEA2B02A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584" y="250293"/>
            <a:ext cx="4896544" cy="3284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0860">
              <a:lnSpc>
                <a:spcPts val="2428"/>
              </a:lnSpc>
            </a:pPr>
            <a:r>
              <a:rPr sz="3200" b="1" spc="-9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sz="3200" b="1" spc="-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虚拟存储器概述</a:t>
            </a:r>
            <a:endParaRPr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6783387" cy="533400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段式和段页式的比较</a:t>
            </a:r>
          </a:p>
        </p:txBody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169988"/>
            <a:ext cx="8459787" cy="50673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/>
              <a:t>段页式虚拟存储器的基本思想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段、页式结合。程序按模块分段，段内再分页，进入主存仍以页为基本单位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逻辑地址由段地址、页地址和偏移量三个字段构成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用段表和页表</a:t>
            </a:r>
            <a:r>
              <a:rPr lang="en-US" altLang="zh-CN" sz="2400" dirty="0"/>
              <a:t>(</a:t>
            </a:r>
            <a:r>
              <a:rPr lang="zh-CN" altLang="en-US" sz="2400" dirty="0"/>
              <a:t>每段一个</a:t>
            </a:r>
            <a:r>
              <a:rPr lang="en-US" altLang="zh-CN" sz="2400" dirty="0"/>
              <a:t>)</a:t>
            </a:r>
            <a:r>
              <a:rPr lang="zh-CN" altLang="en-US" sz="2400" dirty="0"/>
              <a:t>进行两级定位管理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根据段地址到段表中查阅与该段相应的页表指针，转向页表，然后根据页地址从页表中查到该页在主存中的页框地址，由此再访问到页内某数据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>
            <a:extLst>
              <a:ext uri="{FF2B5EF4-FFF2-40B4-BE49-F238E27FC236}">
                <a16:creationId xmlns:a16="http://schemas.microsoft.com/office/drawing/2014/main" id="{01B7801E-DF58-4A0B-844B-DC0DC556E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328689"/>
              </p:ext>
            </p:extLst>
          </p:nvPr>
        </p:nvGraphicFramePr>
        <p:xfrm>
          <a:off x="26913" y="719072"/>
          <a:ext cx="9096375" cy="604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文档" r:id="rId3" imgW="5344887" imgH="3485470" progId="Word.Document.8">
                  <p:embed/>
                </p:oleObj>
              </mc:Choice>
              <mc:Fallback>
                <p:oleObj name="文档" r:id="rId3" imgW="5344887" imgH="3485470" progId="Word.Document.8">
                  <p:embed/>
                  <p:pic>
                    <p:nvPicPr>
                      <p:cNvPr id="174082" name="Object 2">
                        <a:extLst>
                          <a:ext uri="{FF2B5EF4-FFF2-40B4-BE49-F238E27FC236}">
                            <a16:creationId xmlns:a16="http://schemas.microsoft.com/office/drawing/2014/main" id="{01B7801E-DF58-4A0B-844B-DC0DC556EA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3" y="719072"/>
                        <a:ext cx="9096375" cy="6040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50073B5-AF49-45D7-9C69-48F4803D9AAA}"/>
              </a:ext>
            </a:extLst>
          </p:cNvPr>
          <p:cNvSpPr txBox="1">
            <a:spLocks noChangeArrowheads="1"/>
          </p:cNvSpPr>
          <p:nvPr/>
        </p:nvSpPr>
        <p:spPr>
          <a:xfrm>
            <a:off x="-396552" y="116632"/>
            <a:ext cx="840302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段页式虚拟存储器的地址映象</a:t>
            </a:r>
          </a:p>
        </p:txBody>
      </p:sp>
    </p:spTree>
  </p:cSld>
  <p:clrMapOvr>
    <a:masterClrMapping/>
  </p:clrMapOvr>
  <p:transition advTm="12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299" name="Picture 3" descr="段页式虚拟存储器地址转换示意图(FYZ 22_P16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143000"/>
            <a:ext cx="7920037" cy="5022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85CCDEF-A7C2-4992-A871-B5C2727A9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段页式虚拟存储器的地址变换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92DD9E8F-5D65-4396-A8AA-25F5AA4534F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-18873"/>
            <a:ext cx="854075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段页式虚拟存储器地址变换过程</a:t>
            </a:r>
          </a:p>
        </p:txBody>
      </p:sp>
      <p:grpSp>
        <p:nvGrpSpPr>
          <p:cNvPr id="319491" name="Group 3">
            <a:extLst>
              <a:ext uri="{FF2B5EF4-FFF2-40B4-BE49-F238E27FC236}">
                <a16:creationId xmlns:a16="http://schemas.microsoft.com/office/drawing/2014/main" id="{BE889773-AC9D-4DAA-A55F-079593B29668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981200"/>
            <a:ext cx="4495800" cy="381000"/>
            <a:chOff x="2880" y="1248"/>
            <a:chExt cx="2352" cy="240"/>
          </a:xfrm>
        </p:grpSpPr>
        <p:sp>
          <p:nvSpPr>
            <p:cNvPr id="319492" name="AutoShape 4">
              <a:extLst>
                <a:ext uri="{FF2B5EF4-FFF2-40B4-BE49-F238E27FC236}">
                  <a16:creationId xmlns:a16="http://schemas.microsoft.com/office/drawing/2014/main" id="{2899DB3E-2074-48E1-B82C-682368B7B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48"/>
              <a:ext cx="2352" cy="240"/>
            </a:xfrm>
            <a:prstGeom prst="flowChartProcess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400" b="0">
                  <a:solidFill>
                    <a:srgbClr val="003300"/>
                  </a:solidFill>
                  <a:latin typeface="Tahoma" panose="020B0604030504040204" pitchFamily="34" charset="0"/>
                </a:rPr>
                <a:t>C      1         2          d</a:t>
              </a:r>
            </a:p>
          </p:txBody>
        </p:sp>
        <p:sp>
          <p:nvSpPr>
            <p:cNvPr id="319493" name="Line 5">
              <a:extLst>
                <a:ext uri="{FF2B5EF4-FFF2-40B4-BE49-F238E27FC236}">
                  <a16:creationId xmlns:a16="http://schemas.microsoft.com/office/drawing/2014/main" id="{580A13A7-7494-4C22-B936-22D50D43B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494" name="Line 6">
              <a:extLst>
                <a:ext uri="{FF2B5EF4-FFF2-40B4-BE49-F238E27FC236}">
                  <a16:creationId xmlns:a16="http://schemas.microsoft.com/office/drawing/2014/main" id="{F83324C3-D0C1-43F3-B2B7-D19E49F9A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495" name="Line 7">
              <a:extLst>
                <a:ext uri="{FF2B5EF4-FFF2-40B4-BE49-F238E27FC236}">
                  <a16:creationId xmlns:a16="http://schemas.microsoft.com/office/drawing/2014/main" id="{F169EE52-6662-4E9F-B087-CC8A5077E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9496" name="Group 8">
            <a:extLst>
              <a:ext uri="{FF2B5EF4-FFF2-40B4-BE49-F238E27FC236}">
                <a16:creationId xmlns:a16="http://schemas.microsoft.com/office/drawing/2014/main" id="{E920FEAF-A77C-47A6-81CD-235A7662A3D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200400"/>
            <a:ext cx="1219200" cy="1219200"/>
            <a:chOff x="384" y="2016"/>
            <a:chExt cx="768" cy="768"/>
          </a:xfrm>
        </p:grpSpPr>
        <p:sp>
          <p:nvSpPr>
            <p:cNvPr id="319497" name="AutoShape 9">
              <a:extLst>
                <a:ext uri="{FF2B5EF4-FFF2-40B4-BE49-F238E27FC236}">
                  <a16:creationId xmlns:a16="http://schemas.microsoft.com/office/drawing/2014/main" id="{076632F8-09EE-43D8-B006-903BC0FDA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16"/>
              <a:ext cx="768" cy="768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400" b="0">
                  <a:solidFill>
                    <a:srgbClr val="003300"/>
                  </a:solidFill>
                  <a:latin typeface="Tahoma" panose="020B0604030504040204" pitchFamily="34" charset="0"/>
                </a:rPr>
                <a:t>SA</a:t>
              </a:r>
            </a:p>
            <a:p>
              <a:pPr algn="ctr"/>
              <a:r>
                <a:rPr kumimoji="1" lang="en-US" altLang="zh-CN" sz="2400" b="0">
                  <a:solidFill>
                    <a:srgbClr val="003300"/>
                  </a:solidFill>
                  <a:latin typeface="Tahoma" panose="020B0604030504040204" pitchFamily="34" charset="0"/>
                </a:rPr>
                <a:t>SB</a:t>
              </a:r>
            </a:p>
            <a:p>
              <a:pPr algn="ctr"/>
              <a:r>
                <a:rPr kumimoji="1" lang="en-US" altLang="zh-CN" sz="2400" b="0">
                  <a:solidFill>
                    <a:srgbClr val="003300"/>
                  </a:solidFill>
                  <a:latin typeface="Tahoma" panose="020B0604030504040204" pitchFamily="34" charset="0"/>
                </a:rPr>
                <a:t>SC</a:t>
              </a:r>
            </a:p>
          </p:txBody>
        </p:sp>
        <p:sp>
          <p:nvSpPr>
            <p:cNvPr id="319498" name="Line 10">
              <a:extLst>
                <a:ext uri="{FF2B5EF4-FFF2-40B4-BE49-F238E27FC236}">
                  <a16:creationId xmlns:a16="http://schemas.microsoft.com/office/drawing/2014/main" id="{FC6FA0A5-5A61-4C7C-9574-A999CF2A4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499" name="Line 11">
              <a:extLst>
                <a:ext uri="{FF2B5EF4-FFF2-40B4-BE49-F238E27FC236}">
                  <a16:creationId xmlns:a16="http://schemas.microsoft.com/office/drawing/2014/main" id="{218B3B33-0CDC-47B4-ADD8-2806EFC2F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9500" name="Group 12">
            <a:extLst>
              <a:ext uri="{FF2B5EF4-FFF2-40B4-BE49-F238E27FC236}">
                <a16:creationId xmlns:a16="http://schemas.microsoft.com/office/drawing/2014/main" id="{DB4727C7-8F1B-4291-BA91-105BE8AADBB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971800"/>
            <a:ext cx="1143000" cy="1219200"/>
            <a:chOff x="1728" y="1680"/>
            <a:chExt cx="720" cy="768"/>
          </a:xfrm>
        </p:grpSpPr>
        <p:sp>
          <p:nvSpPr>
            <p:cNvPr id="319501" name="AutoShape 13">
              <a:extLst>
                <a:ext uri="{FF2B5EF4-FFF2-40B4-BE49-F238E27FC236}">
                  <a16:creationId xmlns:a16="http://schemas.microsoft.com/office/drawing/2014/main" id="{4FD74A4E-C3BB-4FA0-A57E-32E2A97EC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80"/>
              <a:ext cx="720" cy="768"/>
            </a:xfrm>
            <a:prstGeom prst="flowChartProcess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02" name="Line 14">
              <a:extLst>
                <a:ext uri="{FF2B5EF4-FFF2-40B4-BE49-F238E27FC236}">
                  <a16:creationId xmlns:a16="http://schemas.microsoft.com/office/drawing/2014/main" id="{5226552B-A7F7-4658-8054-A36F9169F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03" name="Line 15">
              <a:extLst>
                <a:ext uri="{FF2B5EF4-FFF2-40B4-BE49-F238E27FC236}">
                  <a16:creationId xmlns:a16="http://schemas.microsoft.com/office/drawing/2014/main" id="{BE0DAD63-66D2-440C-913B-D0D4ABBF2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0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04" name="Line 16">
              <a:extLst>
                <a:ext uri="{FF2B5EF4-FFF2-40B4-BE49-F238E27FC236}">
                  <a16:creationId xmlns:a16="http://schemas.microsoft.com/office/drawing/2014/main" id="{AA6E6AEE-B7AB-45E0-92CA-BD6569FD2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9505" name="AutoShape 17">
            <a:extLst>
              <a:ext uri="{FF2B5EF4-FFF2-40B4-BE49-F238E27FC236}">
                <a16:creationId xmlns:a16="http://schemas.microsoft.com/office/drawing/2014/main" id="{39F81A8A-13E8-4A14-B4A2-815C392E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1143000" cy="914400"/>
          </a:xfrm>
          <a:prstGeom prst="flowChartProcess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b="0">
                <a:solidFill>
                  <a:schemeClr val="bg1"/>
                </a:solidFill>
                <a:latin typeface="Tahoma" panose="020B0604030504040204" pitchFamily="34" charset="0"/>
              </a:rPr>
              <a:t>A</a:t>
            </a:r>
          </a:p>
          <a:p>
            <a:pPr algn="ctr"/>
            <a:r>
              <a:rPr kumimoji="1" lang="en-US" altLang="zh-CN" b="0">
                <a:solidFill>
                  <a:schemeClr val="bg1"/>
                </a:solidFill>
                <a:latin typeface="Tahoma" panose="020B0604030504040204" pitchFamily="34" charset="0"/>
              </a:rPr>
              <a:t>B</a:t>
            </a:r>
          </a:p>
          <a:p>
            <a:pPr algn="ctr"/>
            <a:r>
              <a:rPr kumimoji="1" lang="en-US" altLang="zh-CN" b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319506" name="Line 18">
            <a:extLst>
              <a:ext uri="{FF2B5EF4-FFF2-40B4-BE49-F238E27FC236}">
                <a16:creationId xmlns:a16="http://schemas.microsoft.com/office/drawing/2014/main" id="{25AD1AE9-CEF9-45BE-A573-2B33BB168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953000"/>
            <a:ext cx="11430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07" name="Line 19">
            <a:extLst>
              <a:ext uri="{FF2B5EF4-FFF2-40B4-BE49-F238E27FC236}">
                <a16:creationId xmlns:a16="http://schemas.microsoft.com/office/drawing/2014/main" id="{4E4C076A-6CE5-4265-9317-D27599B38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57800"/>
            <a:ext cx="11430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08" name="AutoShape 20">
            <a:extLst>
              <a:ext uri="{FF2B5EF4-FFF2-40B4-BE49-F238E27FC236}">
                <a16:creationId xmlns:a16="http://schemas.microsoft.com/office/drawing/2014/main" id="{3A57C9E2-90E7-4388-B001-ECCFAC08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0"/>
            <a:ext cx="2057400" cy="457200"/>
          </a:xfrm>
          <a:prstGeom prst="flowChartProcess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400" b="0">
                <a:solidFill>
                  <a:srgbClr val="003300"/>
                </a:solidFill>
                <a:latin typeface="Tahoma" panose="020B0604030504040204" pitchFamily="34" charset="0"/>
              </a:rPr>
              <a:t>10</a:t>
            </a:r>
            <a:r>
              <a:rPr kumimoji="1" lang="en-US" altLang="zh-CN" sz="2400" b="0">
                <a:latin typeface="Tahoma" panose="020B0604030504040204" pitchFamily="34" charset="0"/>
              </a:rPr>
              <a:t>         </a:t>
            </a:r>
            <a:r>
              <a:rPr kumimoji="1" lang="en-US" altLang="zh-CN" sz="2400" b="0">
                <a:solidFill>
                  <a:srgbClr val="003300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319509" name="Line 21">
            <a:extLst>
              <a:ext uri="{FF2B5EF4-FFF2-40B4-BE49-F238E27FC236}">
                <a16:creationId xmlns:a16="http://schemas.microsoft.com/office/drawing/2014/main" id="{DBD1F118-2D2A-4F84-8F12-5A3F2E449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0480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10" name="AutoShape 22">
            <a:extLst>
              <a:ext uri="{FF2B5EF4-FFF2-40B4-BE49-F238E27FC236}">
                <a16:creationId xmlns:a16="http://schemas.microsoft.com/office/drawing/2014/main" id="{B176CF2E-EFD6-434C-8A56-871F3AEA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38600"/>
            <a:ext cx="914400" cy="304800"/>
          </a:xfrm>
          <a:prstGeom prst="flowChartProcess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0">
                <a:solidFill>
                  <a:srgbClr val="0033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19511" name="AutoShape 23">
            <a:extLst>
              <a:ext uri="{FF2B5EF4-FFF2-40B4-BE49-F238E27FC236}">
                <a16:creationId xmlns:a16="http://schemas.microsoft.com/office/drawing/2014/main" id="{CA75BE56-F969-471D-9833-7FC679BE5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914400" cy="304800"/>
          </a:xfrm>
          <a:prstGeom prst="flowChartProcess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0">
                <a:solidFill>
                  <a:srgbClr val="0033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319512" name="AutoShape 24">
            <a:extLst>
              <a:ext uri="{FF2B5EF4-FFF2-40B4-BE49-F238E27FC236}">
                <a16:creationId xmlns:a16="http://schemas.microsoft.com/office/drawing/2014/main" id="{9332E5F2-7393-4E11-A88C-96A7601C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914400" cy="304800"/>
          </a:xfrm>
          <a:prstGeom prst="flowChartProcess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0">
                <a:solidFill>
                  <a:srgbClr val="003300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19513" name="AutoShape 25">
            <a:extLst>
              <a:ext uri="{FF2B5EF4-FFF2-40B4-BE49-F238E27FC236}">
                <a16:creationId xmlns:a16="http://schemas.microsoft.com/office/drawing/2014/main" id="{4CC72D7C-AE10-408B-8CE7-4F67FBEAC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181600"/>
            <a:ext cx="914400" cy="304800"/>
          </a:xfrm>
          <a:prstGeom prst="flowChartProcess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0">
                <a:solidFill>
                  <a:srgbClr val="003300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319514" name="AutoShape 26">
            <a:extLst>
              <a:ext uri="{FF2B5EF4-FFF2-40B4-BE49-F238E27FC236}">
                <a16:creationId xmlns:a16="http://schemas.microsoft.com/office/drawing/2014/main" id="{976BA448-3F75-4C79-8020-1E74F3720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914400" cy="304800"/>
          </a:xfrm>
          <a:prstGeom prst="flowChartProcess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0">
                <a:solidFill>
                  <a:srgbClr val="003300"/>
                </a:solidFill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319515" name="AutoShape 27">
            <a:extLst>
              <a:ext uri="{FF2B5EF4-FFF2-40B4-BE49-F238E27FC236}">
                <a16:creationId xmlns:a16="http://schemas.microsoft.com/office/drawing/2014/main" id="{C2AA1F27-F67D-4292-8DF6-F6F7C673F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019800"/>
            <a:ext cx="914400" cy="304800"/>
          </a:xfrm>
          <a:prstGeom prst="flowChartProcess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0">
                <a:solidFill>
                  <a:srgbClr val="003300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319516" name="AutoShape 28">
            <a:extLst>
              <a:ext uri="{FF2B5EF4-FFF2-40B4-BE49-F238E27FC236}">
                <a16:creationId xmlns:a16="http://schemas.microsoft.com/office/drawing/2014/main" id="{DA5692A8-5891-4DA3-8EB9-E9E87FBEC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324600"/>
            <a:ext cx="914400" cy="304800"/>
          </a:xfrm>
          <a:prstGeom prst="flowChartProcess">
            <a:avLst/>
          </a:prstGeom>
          <a:solidFill>
            <a:srgbClr val="FF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0">
                <a:solidFill>
                  <a:srgbClr val="00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19517" name="Line 29">
            <a:extLst>
              <a:ext uri="{FF2B5EF4-FFF2-40B4-BE49-F238E27FC236}">
                <a16:creationId xmlns:a16="http://schemas.microsoft.com/office/drawing/2014/main" id="{CE65A546-E382-4D49-8DD8-DEC678F3E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18" name="Line 30">
            <a:extLst>
              <a:ext uri="{FF2B5EF4-FFF2-40B4-BE49-F238E27FC236}">
                <a16:creationId xmlns:a16="http://schemas.microsoft.com/office/drawing/2014/main" id="{A6F90B60-37D2-4FB9-9535-8A2360175F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2590800"/>
            <a:ext cx="47244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19" name="Line 31">
            <a:extLst>
              <a:ext uri="{FF2B5EF4-FFF2-40B4-BE49-F238E27FC236}">
                <a16:creationId xmlns:a16="http://schemas.microsoft.com/office/drawing/2014/main" id="{4CF7E85B-6FD6-4D73-BB3B-57FC83118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2590800"/>
            <a:ext cx="1588" cy="167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20" name="Line 32">
            <a:extLst>
              <a:ext uri="{FF2B5EF4-FFF2-40B4-BE49-F238E27FC236}">
                <a16:creationId xmlns:a16="http://schemas.microsoft.com/office/drawing/2014/main" id="{133CBF59-E38B-4D1C-AD4C-8E0AEA4E2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4267200"/>
            <a:ext cx="3810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21" name="Line 33">
            <a:extLst>
              <a:ext uri="{FF2B5EF4-FFF2-40B4-BE49-F238E27FC236}">
                <a16:creationId xmlns:a16="http://schemas.microsoft.com/office/drawing/2014/main" id="{68DE19C5-5CCA-46CD-B02B-173DBEDE4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191000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9522" name="Group 34">
            <a:extLst>
              <a:ext uri="{FF2B5EF4-FFF2-40B4-BE49-F238E27FC236}">
                <a16:creationId xmlns:a16="http://schemas.microsoft.com/office/drawing/2014/main" id="{8BC70104-78CA-47C5-9E6B-4BA2DB2F7B8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962400"/>
            <a:ext cx="457200" cy="457200"/>
            <a:chOff x="1248" y="2496"/>
            <a:chExt cx="288" cy="288"/>
          </a:xfrm>
        </p:grpSpPr>
        <p:sp>
          <p:nvSpPr>
            <p:cNvPr id="319523" name="Oval 35">
              <a:extLst>
                <a:ext uri="{FF2B5EF4-FFF2-40B4-BE49-F238E27FC236}">
                  <a16:creationId xmlns:a16="http://schemas.microsoft.com/office/drawing/2014/main" id="{E8FAFD93-0256-4338-AA42-8B4B96187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24" name="Text Box 36">
              <a:extLst>
                <a:ext uri="{FF2B5EF4-FFF2-40B4-BE49-F238E27FC236}">
                  <a16:creationId xmlns:a16="http://schemas.microsoft.com/office/drawing/2014/main" id="{F71BDA85-6195-43D2-9D3A-3B982365D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latin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319525" name="Line 37">
            <a:extLst>
              <a:ext uri="{FF2B5EF4-FFF2-40B4-BE49-F238E27FC236}">
                <a16:creationId xmlns:a16="http://schemas.microsoft.com/office/drawing/2014/main" id="{DD2B2410-DC5D-43DB-A5D9-96451DB62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362200"/>
            <a:ext cx="1588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26" name="Line 38">
            <a:extLst>
              <a:ext uri="{FF2B5EF4-FFF2-40B4-BE49-F238E27FC236}">
                <a16:creationId xmlns:a16="http://schemas.microsoft.com/office/drawing/2014/main" id="{0EC7C2C4-D016-4EFF-8BF2-5201E44570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667000"/>
            <a:ext cx="35814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27" name="Line 39">
            <a:extLst>
              <a:ext uri="{FF2B5EF4-FFF2-40B4-BE49-F238E27FC236}">
                <a16:creationId xmlns:a16="http://schemas.microsoft.com/office/drawing/2014/main" id="{5D0D5834-88F6-4463-BE89-A65C8D482E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667000"/>
            <a:ext cx="1588" cy="1371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28" name="Line 40">
            <a:extLst>
              <a:ext uri="{FF2B5EF4-FFF2-40B4-BE49-F238E27FC236}">
                <a16:creationId xmlns:a16="http://schemas.microsoft.com/office/drawing/2014/main" id="{A25BC6CB-02A7-47D7-84D5-C925834F3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343400"/>
            <a:ext cx="1588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29" name="Line 41">
            <a:extLst>
              <a:ext uri="{FF2B5EF4-FFF2-40B4-BE49-F238E27FC236}">
                <a16:creationId xmlns:a16="http://schemas.microsoft.com/office/drawing/2014/main" id="{928EEAAF-FBB1-48A6-BE8B-6B0826594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0292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9530" name="Group 42">
            <a:extLst>
              <a:ext uri="{FF2B5EF4-FFF2-40B4-BE49-F238E27FC236}">
                <a16:creationId xmlns:a16="http://schemas.microsoft.com/office/drawing/2014/main" id="{354AAE5F-519C-4AFF-9157-40C6106F78F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800600"/>
            <a:ext cx="457200" cy="457200"/>
            <a:chOff x="1248" y="2496"/>
            <a:chExt cx="288" cy="288"/>
          </a:xfrm>
        </p:grpSpPr>
        <p:sp>
          <p:nvSpPr>
            <p:cNvPr id="319531" name="Oval 43">
              <a:extLst>
                <a:ext uri="{FF2B5EF4-FFF2-40B4-BE49-F238E27FC236}">
                  <a16:creationId xmlns:a16="http://schemas.microsoft.com/office/drawing/2014/main" id="{7AC50E75-68B2-4668-B4CD-44D62DD6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32" name="Text Box 44">
              <a:extLst>
                <a:ext uri="{FF2B5EF4-FFF2-40B4-BE49-F238E27FC236}">
                  <a16:creationId xmlns:a16="http://schemas.microsoft.com/office/drawing/2014/main" id="{E7F87AC3-C20E-4F7F-A84A-DF5123C9A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latin typeface="Tahoma" panose="020B0604030504040204" pitchFamily="34" charset="0"/>
                </a:rPr>
                <a:t>+</a:t>
              </a:r>
            </a:p>
          </p:txBody>
        </p:sp>
      </p:grpSp>
      <p:sp>
        <p:nvSpPr>
          <p:cNvPr id="319533" name="Line 45">
            <a:extLst>
              <a:ext uri="{FF2B5EF4-FFF2-40B4-BE49-F238E27FC236}">
                <a16:creationId xmlns:a16="http://schemas.microsoft.com/office/drawing/2014/main" id="{5E34E424-359C-4A33-89BD-114EDAC79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362200"/>
            <a:ext cx="1588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34" name="Line 46">
            <a:extLst>
              <a:ext uri="{FF2B5EF4-FFF2-40B4-BE49-F238E27FC236}">
                <a16:creationId xmlns:a16="http://schemas.microsoft.com/office/drawing/2014/main" id="{20846E88-6B9C-47A5-9B77-6BA8BEA78C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743200"/>
            <a:ext cx="23622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35" name="Line 47">
            <a:extLst>
              <a:ext uri="{FF2B5EF4-FFF2-40B4-BE49-F238E27FC236}">
                <a16:creationId xmlns:a16="http://schemas.microsoft.com/office/drawing/2014/main" id="{D7A47792-DBFF-472A-9FE2-1C1FEAA8A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1588" cy="2133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36" name="Line 48">
            <a:extLst>
              <a:ext uri="{FF2B5EF4-FFF2-40B4-BE49-F238E27FC236}">
                <a16:creationId xmlns:a16="http://schemas.microsoft.com/office/drawing/2014/main" id="{3E093ECE-8BA4-4198-ABCE-89896689E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029200"/>
            <a:ext cx="5334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37" name="Line 49">
            <a:extLst>
              <a:ext uri="{FF2B5EF4-FFF2-40B4-BE49-F238E27FC236}">
                <a16:creationId xmlns:a16="http://schemas.microsoft.com/office/drawing/2014/main" id="{CEBA07A9-6FC5-4931-8491-9C26C5F3E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0292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38" name="Line 50">
            <a:extLst>
              <a:ext uri="{FF2B5EF4-FFF2-40B4-BE49-F238E27FC236}">
                <a16:creationId xmlns:a16="http://schemas.microsoft.com/office/drawing/2014/main" id="{D89F2139-3AC1-488D-874D-FD54D9AD5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39" name="Line 51">
            <a:extLst>
              <a:ext uri="{FF2B5EF4-FFF2-40B4-BE49-F238E27FC236}">
                <a16:creationId xmlns:a16="http://schemas.microsoft.com/office/drawing/2014/main" id="{32E083F1-9F1F-4754-8A11-C9628871B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638800"/>
            <a:ext cx="5334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40" name="Line 52">
            <a:extLst>
              <a:ext uri="{FF2B5EF4-FFF2-40B4-BE49-F238E27FC236}">
                <a16:creationId xmlns:a16="http://schemas.microsoft.com/office/drawing/2014/main" id="{F0DE65DC-38E7-49E1-A3C0-8047FB0735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3505200"/>
            <a:ext cx="1588" cy="2133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41" name="Line 53">
            <a:extLst>
              <a:ext uri="{FF2B5EF4-FFF2-40B4-BE49-F238E27FC236}">
                <a16:creationId xmlns:a16="http://schemas.microsoft.com/office/drawing/2014/main" id="{4F43A2EB-76FA-49BD-A7F6-B4AA7A5CD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362200"/>
            <a:ext cx="1588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9542" name="Text Box 54">
            <a:extLst>
              <a:ext uri="{FF2B5EF4-FFF2-40B4-BE49-F238E27FC236}">
                <a16:creationId xmlns:a16="http://schemas.microsoft.com/office/drawing/2014/main" id="{9C7ACBBD-C7EB-4782-9821-FF927B141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ahoma" panose="020B0604030504040204" pitchFamily="34" charset="0"/>
              </a:rPr>
              <a:t>基址寄存器</a:t>
            </a:r>
          </a:p>
        </p:txBody>
      </p:sp>
      <p:sp>
        <p:nvSpPr>
          <p:cNvPr id="319543" name="Text Box 55">
            <a:extLst>
              <a:ext uri="{FF2B5EF4-FFF2-40B4-BE49-F238E27FC236}">
                <a16:creationId xmlns:a16="http://schemas.microsoft.com/office/drawing/2014/main" id="{D17B780E-9889-4E89-927E-40D24796D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908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rgbClr val="003300"/>
                </a:solidFill>
                <a:latin typeface="Tahoma" panose="020B0604030504040204" pitchFamily="34" charset="0"/>
              </a:rPr>
              <a:t>程序</a:t>
            </a:r>
            <a:r>
              <a:rPr kumimoji="1" lang="en-US" altLang="zh-CN" sz="2000">
                <a:solidFill>
                  <a:srgbClr val="003300"/>
                </a:solidFill>
                <a:latin typeface="Tahoma" panose="020B0604030504040204" pitchFamily="34" charset="0"/>
              </a:rPr>
              <a:t>A</a:t>
            </a:r>
            <a:r>
              <a:rPr kumimoji="1" lang="zh-CN" altLang="en-US" sz="2000">
                <a:solidFill>
                  <a:srgbClr val="003300"/>
                </a:solidFill>
                <a:latin typeface="Tahoma" panose="020B0604030504040204" pitchFamily="34" charset="0"/>
              </a:rPr>
              <a:t>段表</a:t>
            </a:r>
          </a:p>
        </p:txBody>
      </p:sp>
      <p:sp>
        <p:nvSpPr>
          <p:cNvPr id="319544" name="Text Box 56">
            <a:extLst>
              <a:ext uri="{FF2B5EF4-FFF2-40B4-BE49-F238E27FC236}">
                <a16:creationId xmlns:a16="http://schemas.microsoft.com/office/drawing/2014/main" id="{126EA665-EBBC-4570-A966-EC86B169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2672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rgbClr val="003300"/>
                </a:solidFill>
                <a:latin typeface="Tahoma" panose="020B0604030504040204" pitchFamily="34" charset="0"/>
              </a:rPr>
              <a:t>程序</a:t>
            </a:r>
            <a:r>
              <a:rPr kumimoji="1" lang="en-US" altLang="zh-CN" sz="2000">
                <a:solidFill>
                  <a:srgbClr val="003300"/>
                </a:solidFill>
                <a:latin typeface="Tahoma" panose="020B0604030504040204" pitchFamily="34" charset="0"/>
              </a:rPr>
              <a:t>C</a:t>
            </a:r>
            <a:r>
              <a:rPr kumimoji="1" lang="zh-CN" altLang="en-US" sz="2000">
                <a:solidFill>
                  <a:srgbClr val="003300"/>
                </a:solidFill>
                <a:latin typeface="Tahoma" panose="020B0604030504040204" pitchFamily="34" charset="0"/>
              </a:rPr>
              <a:t>段表</a:t>
            </a:r>
          </a:p>
        </p:txBody>
      </p:sp>
      <p:sp>
        <p:nvSpPr>
          <p:cNvPr id="319545" name="Text Box 57">
            <a:extLst>
              <a:ext uri="{FF2B5EF4-FFF2-40B4-BE49-F238E27FC236}">
                <a16:creationId xmlns:a16="http://schemas.microsoft.com/office/drawing/2014/main" id="{449728A1-5657-41CB-A556-C099F32F1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71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</a:rPr>
              <a:t>S </a:t>
            </a:r>
            <a:r>
              <a:rPr kumimoji="1" lang="en-US" altLang="zh-CN" baseline="-25000">
                <a:latin typeface="Tahoma" panose="020B0604030504040204" pitchFamily="34" charset="0"/>
              </a:rPr>
              <a:t>A+0</a:t>
            </a:r>
          </a:p>
        </p:txBody>
      </p:sp>
      <p:sp>
        <p:nvSpPr>
          <p:cNvPr id="319546" name="Text Box 58">
            <a:extLst>
              <a:ext uri="{FF2B5EF4-FFF2-40B4-BE49-F238E27FC236}">
                <a16:creationId xmlns:a16="http://schemas.microsoft.com/office/drawing/2014/main" id="{C7FACBD4-E8DC-402F-849D-DF0765AF6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0676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</a:rPr>
              <a:t>S </a:t>
            </a:r>
            <a:r>
              <a:rPr kumimoji="1" lang="en-US" altLang="zh-CN" baseline="-25000">
                <a:latin typeface="Tahoma" panose="020B0604030504040204" pitchFamily="34" charset="0"/>
              </a:rPr>
              <a:t>B+1</a:t>
            </a:r>
          </a:p>
        </p:txBody>
      </p:sp>
      <p:sp>
        <p:nvSpPr>
          <p:cNvPr id="319547" name="Text Box 59">
            <a:extLst>
              <a:ext uri="{FF2B5EF4-FFF2-40B4-BE49-F238E27FC236}">
                <a16:creationId xmlns:a16="http://schemas.microsoft.com/office/drawing/2014/main" id="{517C7647-013F-490B-B46A-9E847CFC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1156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</a:rPr>
              <a:t>S </a:t>
            </a:r>
            <a:r>
              <a:rPr kumimoji="1" lang="en-US" altLang="zh-CN" baseline="-25000">
                <a:latin typeface="Tahoma" panose="020B0604030504040204" pitchFamily="34" charset="0"/>
              </a:rPr>
              <a:t>A+2</a:t>
            </a:r>
          </a:p>
        </p:txBody>
      </p:sp>
      <p:sp>
        <p:nvSpPr>
          <p:cNvPr id="319548" name="Text Box 60">
            <a:extLst>
              <a:ext uri="{FF2B5EF4-FFF2-40B4-BE49-F238E27FC236}">
                <a16:creationId xmlns:a16="http://schemas.microsoft.com/office/drawing/2014/main" id="{D9D6BA44-38A1-4549-AF64-A7558FBAC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86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</a:rPr>
              <a:t>S </a:t>
            </a:r>
            <a:r>
              <a:rPr kumimoji="1" lang="en-US" altLang="zh-CN" baseline="-25000">
                <a:latin typeface="Tahoma" panose="020B0604030504040204" pitchFamily="34" charset="0"/>
              </a:rPr>
              <a:t>A+3</a:t>
            </a:r>
          </a:p>
        </p:txBody>
      </p:sp>
      <p:sp>
        <p:nvSpPr>
          <p:cNvPr id="319549" name="Text Box 61">
            <a:extLst>
              <a:ext uri="{FF2B5EF4-FFF2-40B4-BE49-F238E27FC236}">
                <a16:creationId xmlns:a16="http://schemas.microsoft.com/office/drawing/2014/main" id="{9ADD187A-8D8E-4AA7-92FF-C51C02AF3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</a:rPr>
              <a:t>S </a:t>
            </a:r>
            <a:r>
              <a:rPr kumimoji="1" lang="en-US" altLang="zh-CN" baseline="-25000">
                <a:latin typeface="Tahoma" panose="020B0604030504040204" pitchFamily="34" charset="0"/>
              </a:rPr>
              <a:t>C+0</a:t>
            </a:r>
          </a:p>
        </p:txBody>
      </p:sp>
      <p:sp>
        <p:nvSpPr>
          <p:cNvPr id="319550" name="Text Box 62">
            <a:extLst>
              <a:ext uri="{FF2B5EF4-FFF2-40B4-BE49-F238E27FC236}">
                <a16:creationId xmlns:a16="http://schemas.microsoft.com/office/drawing/2014/main" id="{AAD5F646-D50F-4BB2-A446-6DABBFEB7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953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</a:rPr>
              <a:t>S </a:t>
            </a:r>
            <a:r>
              <a:rPr kumimoji="1" lang="en-US" altLang="zh-CN" baseline="-25000">
                <a:latin typeface="Tahoma" panose="020B0604030504040204" pitchFamily="34" charset="0"/>
              </a:rPr>
              <a:t>C+1</a:t>
            </a:r>
          </a:p>
        </p:txBody>
      </p:sp>
      <p:sp>
        <p:nvSpPr>
          <p:cNvPr id="319551" name="Text Box 63">
            <a:extLst>
              <a:ext uri="{FF2B5EF4-FFF2-40B4-BE49-F238E27FC236}">
                <a16:creationId xmlns:a16="http://schemas.microsoft.com/office/drawing/2014/main" id="{5C523479-2533-411E-A61F-185DF0A45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57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</a:rPr>
              <a:t>S </a:t>
            </a:r>
            <a:r>
              <a:rPr kumimoji="1" lang="en-US" altLang="zh-CN" baseline="-25000">
                <a:latin typeface="Tahoma" panose="020B0604030504040204" pitchFamily="34" charset="0"/>
              </a:rPr>
              <a:t>C+2</a:t>
            </a:r>
          </a:p>
        </p:txBody>
      </p:sp>
      <p:sp>
        <p:nvSpPr>
          <p:cNvPr id="319552" name="Text Box 64">
            <a:extLst>
              <a:ext uri="{FF2B5EF4-FFF2-40B4-BE49-F238E27FC236}">
                <a16:creationId xmlns:a16="http://schemas.microsoft.com/office/drawing/2014/main" id="{1D70A33F-70C5-4508-B1A0-61919CAB9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9624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ahoma" panose="020B0604030504040204" pitchFamily="34" charset="0"/>
              </a:rPr>
              <a:t>A+0</a:t>
            </a:r>
          </a:p>
        </p:txBody>
      </p:sp>
      <p:sp>
        <p:nvSpPr>
          <p:cNvPr id="319553" name="Text Box 65">
            <a:extLst>
              <a:ext uri="{FF2B5EF4-FFF2-40B4-BE49-F238E27FC236}">
                <a16:creationId xmlns:a16="http://schemas.microsoft.com/office/drawing/2014/main" id="{909D34FB-D382-4242-919B-9F355F68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3434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ahoma" panose="020B0604030504040204" pitchFamily="34" charset="0"/>
              </a:rPr>
              <a:t>A+1</a:t>
            </a:r>
          </a:p>
        </p:txBody>
      </p:sp>
      <p:sp>
        <p:nvSpPr>
          <p:cNvPr id="319554" name="Text Box 66">
            <a:extLst>
              <a:ext uri="{FF2B5EF4-FFF2-40B4-BE49-F238E27FC236}">
                <a16:creationId xmlns:a16="http://schemas.microsoft.com/office/drawing/2014/main" id="{5691D569-0CC5-4208-A3F2-54342CFE0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8006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ahoma" panose="020B0604030504040204" pitchFamily="34" charset="0"/>
              </a:rPr>
              <a:t>B+0</a:t>
            </a:r>
          </a:p>
        </p:txBody>
      </p:sp>
      <p:sp>
        <p:nvSpPr>
          <p:cNvPr id="319555" name="Text Box 67">
            <a:extLst>
              <a:ext uri="{FF2B5EF4-FFF2-40B4-BE49-F238E27FC236}">
                <a16:creationId xmlns:a16="http://schemas.microsoft.com/office/drawing/2014/main" id="{8AFE1F2A-546B-490F-8337-708653202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105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ahoma" panose="020B0604030504040204" pitchFamily="34" charset="0"/>
              </a:rPr>
              <a:t>B+1</a:t>
            </a:r>
          </a:p>
        </p:txBody>
      </p:sp>
      <p:sp>
        <p:nvSpPr>
          <p:cNvPr id="319556" name="Text Box 68">
            <a:extLst>
              <a:ext uri="{FF2B5EF4-FFF2-40B4-BE49-F238E27FC236}">
                <a16:creationId xmlns:a16="http://schemas.microsoft.com/office/drawing/2014/main" id="{2CD67B7A-0EB6-403B-B685-41F788177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5626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ahoma" panose="020B0604030504040204" pitchFamily="34" charset="0"/>
              </a:rPr>
              <a:t>B+2</a:t>
            </a:r>
          </a:p>
        </p:txBody>
      </p:sp>
      <p:sp>
        <p:nvSpPr>
          <p:cNvPr id="319557" name="Text Box 69">
            <a:extLst>
              <a:ext uri="{FF2B5EF4-FFF2-40B4-BE49-F238E27FC236}">
                <a16:creationId xmlns:a16="http://schemas.microsoft.com/office/drawing/2014/main" id="{5FBCD0F5-C725-4685-BF5A-B99E41FDF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9436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ahoma" panose="020B0604030504040204" pitchFamily="34" charset="0"/>
              </a:rPr>
              <a:t>C+0</a:t>
            </a:r>
          </a:p>
        </p:txBody>
      </p:sp>
      <p:sp>
        <p:nvSpPr>
          <p:cNvPr id="319558" name="Text Box 70">
            <a:extLst>
              <a:ext uri="{FF2B5EF4-FFF2-40B4-BE49-F238E27FC236}">
                <a16:creationId xmlns:a16="http://schemas.microsoft.com/office/drawing/2014/main" id="{10C7D7E3-5B00-4310-A674-30F3E38B5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324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ahoma" panose="020B0604030504040204" pitchFamily="34" charset="0"/>
              </a:rPr>
              <a:t>C+1</a:t>
            </a:r>
          </a:p>
        </p:txBody>
      </p:sp>
      <p:sp>
        <p:nvSpPr>
          <p:cNvPr id="319559" name="Text Box 71">
            <a:extLst>
              <a:ext uri="{FF2B5EF4-FFF2-40B4-BE49-F238E27FC236}">
                <a16:creationId xmlns:a16="http://schemas.microsoft.com/office/drawing/2014/main" id="{1A8704DD-8C0E-4C95-8F8F-CBD46A687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05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3300"/>
                </a:solidFill>
                <a:latin typeface="Tahoma" panose="020B0604030504040204" pitchFamily="34" charset="0"/>
              </a:rPr>
              <a:t>逻辑地址</a:t>
            </a:r>
          </a:p>
        </p:txBody>
      </p:sp>
      <p:sp>
        <p:nvSpPr>
          <p:cNvPr id="319560" name="Text Box 72">
            <a:extLst>
              <a:ext uri="{FF2B5EF4-FFF2-40B4-BE49-F238E27FC236}">
                <a16:creationId xmlns:a16="http://schemas.microsoft.com/office/drawing/2014/main" id="{D3F206A5-CD8C-403A-840E-0825D7E6B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048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3300"/>
                </a:solidFill>
                <a:latin typeface="Tahoma" panose="020B0604030504040204" pitchFamily="34" charset="0"/>
              </a:rPr>
              <a:t>物理地址</a:t>
            </a:r>
          </a:p>
        </p:txBody>
      </p:sp>
      <p:sp>
        <p:nvSpPr>
          <p:cNvPr id="319561" name="Text Box 73">
            <a:extLst>
              <a:ext uri="{FF2B5EF4-FFF2-40B4-BE49-F238E27FC236}">
                <a16:creationId xmlns:a16="http://schemas.microsoft.com/office/drawing/2014/main" id="{27158893-C519-4AA4-B700-E2E1D8A51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5240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</a:rPr>
              <a:t>        </a:t>
            </a:r>
            <a:r>
              <a:rPr kumimoji="1" lang="zh-CN" altLang="en-US" sz="2000">
                <a:solidFill>
                  <a:srgbClr val="003300"/>
                </a:solidFill>
                <a:latin typeface="Tahoma" panose="020B0604030504040204" pitchFamily="34" charset="0"/>
              </a:rPr>
              <a:t>基号      段号          页号        页内地址</a:t>
            </a:r>
          </a:p>
        </p:txBody>
      </p:sp>
      <p:sp>
        <p:nvSpPr>
          <p:cNvPr id="319562" name="Text Box 74">
            <a:extLst>
              <a:ext uri="{FF2B5EF4-FFF2-40B4-BE49-F238E27FC236}">
                <a16:creationId xmlns:a16="http://schemas.microsoft.com/office/drawing/2014/main" id="{B3582FD0-79F9-4CA9-8BBF-7FDDE831C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5908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rgbClr val="003300"/>
                </a:solidFill>
                <a:latin typeface="Tahoma" panose="020B0604030504040204" pitchFamily="34" charset="0"/>
              </a:rPr>
              <a:t>物理页号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231775"/>
            <a:ext cx="7021512" cy="676275"/>
          </a:xfrm>
        </p:spPr>
        <p:txBody>
          <a:bodyPr/>
          <a:lstStyle/>
          <a:p>
            <a:r>
              <a:rPr lang="zh-CN" altLang="en-US" sz="3600"/>
              <a:t>虚拟存储器举例</a:t>
            </a: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49363"/>
            <a:ext cx="8642350" cy="5059362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/>
              <a:t>	某计算机系统有一个</a:t>
            </a:r>
            <a:r>
              <a:rPr lang="en-US" altLang="zh-CN" sz="2400" dirty="0">
                <a:latin typeface="Times New Roman" pitchFamily="18" charset="0"/>
              </a:rPr>
              <a:t>TLB</a:t>
            </a:r>
            <a:r>
              <a:rPr lang="zh-CN" altLang="en-US" sz="2400" dirty="0">
                <a:latin typeface="Times New Roman" pitchFamily="18" charset="0"/>
              </a:rPr>
              <a:t>和一个</a:t>
            </a:r>
            <a:r>
              <a:rPr lang="en-US" altLang="zh-CN" sz="2400" dirty="0">
                <a:latin typeface="Times New Roman" pitchFamily="18" charset="0"/>
              </a:rPr>
              <a:t>L1 Data Cache</a:t>
            </a:r>
            <a:r>
              <a:rPr lang="zh-CN" altLang="en-US" sz="2400" dirty="0">
                <a:latin typeface="Times New Roman" pitchFamily="18" charset="0"/>
              </a:rPr>
              <a:t>。该系统按字节编址，虚拟地址</a:t>
            </a:r>
            <a:r>
              <a:rPr lang="en-US" altLang="zh-CN" sz="2400" dirty="0">
                <a:latin typeface="Times New Roman" pitchFamily="18" charset="0"/>
              </a:rPr>
              <a:t>16</a:t>
            </a:r>
            <a:r>
              <a:rPr lang="zh-CN" altLang="en-US" sz="2400" dirty="0">
                <a:latin typeface="Times New Roman" pitchFamily="18" charset="0"/>
              </a:rPr>
              <a:t>位，物理地址</a:t>
            </a:r>
            <a:r>
              <a:rPr lang="en-US" altLang="zh-CN" sz="2400" dirty="0">
                <a:latin typeface="Times New Roman" pitchFamily="18" charset="0"/>
              </a:rPr>
              <a:t>12</a:t>
            </a:r>
            <a:r>
              <a:rPr lang="zh-CN" altLang="en-US" sz="2400" dirty="0">
                <a:latin typeface="Times New Roman" pitchFamily="18" charset="0"/>
              </a:rPr>
              <a:t>位，页大小为</a:t>
            </a:r>
            <a:r>
              <a:rPr lang="en-US" altLang="zh-CN" sz="2400" dirty="0">
                <a:latin typeface="Times New Roman" pitchFamily="18" charset="0"/>
              </a:rPr>
              <a:t>128B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TLB</a:t>
            </a:r>
            <a:r>
              <a:rPr lang="zh-CN" altLang="en-US" sz="2400" dirty="0">
                <a:latin typeface="Times New Roman" pitchFamily="18" charset="0"/>
              </a:rPr>
              <a:t>采用四路组相联方式，共</a:t>
            </a:r>
            <a:r>
              <a:rPr lang="en-US" altLang="zh-CN" sz="2400" dirty="0">
                <a:latin typeface="Times New Roman" pitchFamily="18" charset="0"/>
              </a:rPr>
              <a:t>16</a:t>
            </a:r>
            <a:r>
              <a:rPr lang="zh-CN" altLang="en-US" sz="2400" dirty="0">
                <a:latin typeface="Times New Roman" pitchFamily="18" charset="0"/>
              </a:rPr>
              <a:t>个页表项， </a:t>
            </a:r>
            <a:r>
              <a:rPr lang="en-US" altLang="zh-CN" sz="2400" dirty="0">
                <a:latin typeface="Times New Roman" pitchFamily="18" charset="0"/>
              </a:rPr>
              <a:t>L1 Data Cache</a:t>
            </a:r>
            <a:r>
              <a:rPr lang="zh-CN" altLang="en-US" sz="2400" dirty="0">
                <a:latin typeface="Times New Roman" pitchFamily="18" charset="0"/>
              </a:rPr>
              <a:t>采用直接映射方式，块大小为</a:t>
            </a:r>
            <a:r>
              <a:rPr lang="en-US" altLang="zh-CN" sz="2400" dirty="0">
                <a:latin typeface="Times New Roman" pitchFamily="18" charset="0"/>
              </a:rPr>
              <a:t>4B</a:t>
            </a:r>
            <a:r>
              <a:rPr lang="zh-CN" altLang="en-US" sz="2400" dirty="0">
                <a:latin typeface="Times New Roman" pitchFamily="18" charset="0"/>
              </a:rPr>
              <a:t>，共</a:t>
            </a:r>
            <a:r>
              <a:rPr lang="en-US" altLang="zh-CN" sz="2400" dirty="0">
                <a:latin typeface="Times New Roman" pitchFamily="18" charset="0"/>
              </a:rPr>
              <a:t>16</a:t>
            </a:r>
            <a:r>
              <a:rPr lang="zh-CN" altLang="en-US" sz="2400" dirty="0">
                <a:latin typeface="Times New Roman" pitchFamily="18" charset="0"/>
              </a:rPr>
              <a:t>行。系统运行到某一时刻时，</a:t>
            </a:r>
            <a:r>
              <a:rPr lang="en-US" altLang="zh-CN" sz="2400" dirty="0">
                <a:latin typeface="Times New Roman" pitchFamily="18" charset="0"/>
              </a:rPr>
              <a:t>TLB</a:t>
            </a:r>
            <a:r>
              <a:rPr lang="zh-CN" altLang="en-US" sz="2400" dirty="0">
                <a:latin typeface="Times New Roman" pitchFamily="18" charset="0"/>
              </a:rPr>
              <a:t>、页表和</a:t>
            </a:r>
            <a:r>
              <a:rPr lang="en-US" altLang="zh-CN" sz="2400" dirty="0">
                <a:latin typeface="Times New Roman" pitchFamily="18" charset="0"/>
              </a:rPr>
              <a:t>L1 Data Cache</a:t>
            </a:r>
            <a:r>
              <a:rPr lang="zh-CN" altLang="en-US" sz="2400" dirty="0">
                <a:latin typeface="Times New Roman" pitchFamily="18" charset="0"/>
              </a:rPr>
              <a:t>中部分内容如图示。</a:t>
            </a:r>
            <a:r>
              <a:rPr lang="zh-CN" altLang="en-US" sz="2400" dirty="0"/>
              <a:t>请问</a:t>
            </a:r>
            <a:r>
              <a:rPr lang="en-US" altLang="zh-CN" sz="2400" dirty="0"/>
              <a:t>: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(1)</a:t>
            </a:r>
            <a:r>
              <a:rPr lang="zh-CN" altLang="en-US" sz="2400" dirty="0"/>
              <a:t>虚拟地址中哪几位表示虚拟</a:t>
            </a:r>
            <a:r>
              <a:rPr lang="zh-CN" altLang="en-US" sz="2400" dirty="0">
                <a:latin typeface="Times New Roman" pitchFamily="18" charset="0"/>
              </a:rPr>
              <a:t>页号？哪几位表示页内偏移？虚拟页号中哪几位表示</a:t>
            </a:r>
            <a:r>
              <a:rPr lang="en-US" altLang="zh-CN" sz="2400" dirty="0">
                <a:latin typeface="Times New Roman" pitchFamily="18" charset="0"/>
              </a:rPr>
              <a:t>TLB</a:t>
            </a:r>
            <a:r>
              <a:rPr lang="zh-CN" altLang="en-US" sz="2400" dirty="0">
                <a:latin typeface="Times New Roman" pitchFamily="18" charset="0"/>
              </a:rPr>
              <a:t>标记？哪几位表示</a:t>
            </a:r>
            <a:r>
              <a:rPr lang="en-US" altLang="zh-CN" sz="2400" dirty="0">
                <a:latin typeface="Times New Roman" pitchFamily="18" charset="0"/>
              </a:rPr>
              <a:t>TLB</a:t>
            </a:r>
            <a:r>
              <a:rPr lang="zh-CN" altLang="en-US" sz="2400" dirty="0">
                <a:latin typeface="Times New Roman" pitchFamily="18" charset="0"/>
              </a:rPr>
              <a:t>索引</a:t>
            </a:r>
            <a:r>
              <a:rPr lang="en-US" altLang="zh-CN" sz="2400" dirty="0">
                <a:latin typeface="Times New Roman" pitchFamily="18" charset="0"/>
              </a:rPr>
              <a:t>?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(2)</a:t>
            </a:r>
            <a:r>
              <a:rPr lang="zh-CN" altLang="en-US" sz="2400" dirty="0">
                <a:latin typeface="Times New Roman" pitchFamily="18" charset="0"/>
              </a:rPr>
              <a:t>物理地址中哪几位表示物理页号？哪几位表示页内偏移</a:t>
            </a:r>
            <a:r>
              <a:rPr lang="en-US" altLang="zh-CN" sz="2400" dirty="0">
                <a:latin typeface="Times New Roman" pitchFamily="18" charset="0"/>
              </a:rPr>
              <a:t>?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(3)</a:t>
            </a:r>
            <a:r>
              <a:rPr lang="zh-CN" altLang="en-US" sz="2400" dirty="0">
                <a:latin typeface="Times New Roman" pitchFamily="18" charset="0"/>
              </a:rPr>
              <a:t>主存物理地址如何划分标记字段、行索引字段和块地址字段</a:t>
            </a:r>
            <a:r>
              <a:rPr lang="en-US" altLang="zh-CN" sz="2400" dirty="0">
                <a:latin typeface="Times New Roman" pitchFamily="18" charset="0"/>
              </a:rPr>
              <a:t>?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(4)CPU</a:t>
            </a:r>
            <a:r>
              <a:rPr lang="zh-CN" altLang="en-US" sz="2400" dirty="0">
                <a:latin typeface="Times New Roman" pitchFamily="18" charset="0"/>
              </a:rPr>
              <a:t>从地址</a:t>
            </a:r>
            <a:r>
              <a:rPr lang="en-US" altLang="zh-CN" sz="2400" dirty="0">
                <a:latin typeface="Times New Roman" pitchFamily="18" charset="0"/>
              </a:rPr>
              <a:t>067AH</a:t>
            </a:r>
            <a:r>
              <a:rPr lang="zh-CN" altLang="en-US" sz="2400" dirty="0">
                <a:latin typeface="Times New Roman" pitchFamily="18" charset="0"/>
              </a:rPr>
              <a:t>中取出的值是多少？说明</a:t>
            </a:r>
            <a:r>
              <a:rPr lang="en-US" altLang="zh-CN" sz="2400" dirty="0">
                <a:latin typeface="Times New Roman" pitchFamily="18" charset="0"/>
              </a:rPr>
              <a:t>CPU</a:t>
            </a:r>
            <a:r>
              <a:rPr lang="zh-CN" altLang="en-US" sz="2400" dirty="0">
                <a:latin typeface="Times New Roman" pitchFamily="18" charset="0"/>
              </a:rPr>
              <a:t>读取地址</a:t>
            </a:r>
            <a:r>
              <a:rPr lang="en-US" altLang="zh-CN" sz="2400" dirty="0">
                <a:latin typeface="Times New Roman" pitchFamily="18" charset="0"/>
              </a:rPr>
              <a:t>067AH</a:t>
            </a:r>
            <a:r>
              <a:rPr lang="zh-CN" altLang="en-US" sz="2400" dirty="0">
                <a:latin typeface="Times New Roman" pitchFamily="18" charset="0"/>
              </a:rPr>
              <a:t>中内容的过程。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解：</a:t>
            </a:r>
            <a:r>
              <a:rPr lang="en-US" altLang="zh-CN" dirty="0"/>
              <a:t>VA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）由已知虚拟地址</a:t>
            </a:r>
            <a:r>
              <a:rPr lang="en-US" altLang="zh-CN" sz="2400" dirty="0">
                <a:latin typeface="Times New Roman" pitchFamily="18" charset="0"/>
              </a:rPr>
              <a:t>16</a:t>
            </a:r>
            <a:r>
              <a:rPr lang="zh-CN" altLang="en-US" sz="2400" dirty="0">
                <a:latin typeface="Times New Roman" pitchFamily="18" charset="0"/>
              </a:rPr>
              <a:t>位，页大小为</a:t>
            </a:r>
            <a:r>
              <a:rPr lang="en-US" altLang="zh-CN" sz="2400" dirty="0">
                <a:latin typeface="Times New Roman" pitchFamily="18" charset="0"/>
              </a:rPr>
              <a:t>128B</a:t>
            </a:r>
            <a:r>
              <a:rPr lang="zh-CN" altLang="en-US" sz="2400" dirty="0">
                <a:latin typeface="Times New Roman" pitchFamily="18" charset="0"/>
              </a:rPr>
              <a:t>，有</a:t>
            </a:r>
            <a:r>
              <a:rPr lang="zh-CN" altLang="en-US" sz="2400" dirty="0"/>
              <a:t>虚拟地址中第</a:t>
            </a:r>
            <a:r>
              <a:rPr lang="en-US" altLang="zh-CN" sz="2400" dirty="0"/>
              <a:t>15~7</a:t>
            </a:r>
            <a:r>
              <a:rPr lang="zh-CN" altLang="en-US" sz="2400" dirty="0"/>
              <a:t>位表示虚拟</a:t>
            </a:r>
            <a:r>
              <a:rPr lang="zh-CN" altLang="en-US" sz="2400" dirty="0">
                <a:latin typeface="Times New Roman" pitchFamily="18" charset="0"/>
              </a:rPr>
              <a:t>页号，第</a:t>
            </a:r>
            <a:r>
              <a:rPr lang="en-US" altLang="zh-CN" sz="2400" dirty="0">
                <a:latin typeface="Times New Roman" pitchFamily="18" charset="0"/>
              </a:rPr>
              <a:t>6~0</a:t>
            </a:r>
            <a:r>
              <a:rPr lang="zh-CN" altLang="en-US" sz="2400" dirty="0">
                <a:latin typeface="Times New Roman" pitchFamily="18" charset="0"/>
              </a:rPr>
              <a:t>位表示页内偏移。</a:t>
            </a:r>
          </a:p>
          <a:p>
            <a:pPr>
              <a:buNone/>
            </a:pPr>
            <a:r>
              <a:rPr lang="zh-CN" altLang="en-US" sz="2400" dirty="0">
                <a:latin typeface="Times New Roman" pitchFamily="18" charset="0"/>
              </a:rPr>
              <a:t> 	由于</a:t>
            </a:r>
            <a:r>
              <a:rPr lang="en-US" altLang="zh-CN" sz="2400" dirty="0">
                <a:latin typeface="Times New Roman" pitchFamily="18" charset="0"/>
              </a:rPr>
              <a:t>TLB</a:t>
            </a:r>
            <a:r>
              <a:rPr lang="zh-CN" altLang="en-US" sz="2400" dirty="0">
                <a:latin typeface="Times New Roman" pitchFamily="18" charset="0"/>
              </a:rPr>
              <a:t>采用四路组相联方式，共</a:t>
            </a:r>
            <a:r>
              <a:rPr lang="en-US" altLang="zh-CN" sz="2400" dirty="0">
                <a:latin typeface="Times New Roman" pitchFamily="18" charset="0"/>
              </a:rPr>
              <a:t>16</a:t>
            </a:r>
            <a:r>
              <a:rPr lang="zh-CN" altLang="en-US" sz="2400" dirty="0">
                <a:latin typeface="Times New Roman" pitchFamily="18" charset="0"/>
              </a:rPr>
              <a:t>个页表项，</a:t>
            </a:r>
            <a:r>
              <a:rPr lang="en-US" altLang="zh-CN" sz="2400" dirty="0">
                <a:latin typeface="Times New Roman" pitchFamily="18" charset="0"/>
              </a:rPr>
              <a:t>4</a:t>
            </a:r>
            <a:r>
              <a:rPr lang="zh-CN" altLang="en-US" sz="2400" dirty="0">
                <a:latin typeface="Times New Roman" pitchFamily="18" charset="0"/>
              </a:rPr>
              <a:t>组</a:t>
            </a:r>
          </a:p>
          <a:p>
            <a:pPr>
              <a:buNone/>
            </a:pPr>
            <a:r>
              <a:rPr lang="zh-CN" altLang="en-US" sz="2400" dirty="0">
                <a:latin typeface="Times New Roman" pitchFamily="18" charset="0"/>
              </a:rPr>
              <a:t>         所以虚拟页号中第</a:t>
            </a:r>
            <a:r>
              <a:rPr lang="en-US" altLang="zh-CN" sz="2400" dirty="0">
                <a:latin typeface="Times New Roman" pitchFamily="18" charset="0"/>
              </a:rPr>
              <a:t>15~9</a:t>
            </a:r>
            <a:r>
              <a:rPr lang="zh-CN" altLang="en-US" sz="2400" dirty="0">
                <a:latin typeface="Times New Roman" pitchFamily="18" charset="0"/>
              </a:rPr>
              <a:t>位表示</a:t>
            </a:r>
            <a:r>
              <a:rPr lang="en-US" altLang="zh-CN" sz="2400" dirty="0">
                <a:latin typeface="Times New Roman" pitchFamily="18" charset="0"/>
              </a:rPr>
              <a:t>TLB</a:t>
            </a:r>
            <a:r>
              <a:rPr lang="zh-CN" altLang="en-US" sz="2400" dirty="0">
                <a:latin typeface="Times New Roman" pitchFamily="18" charset="0"/>
              </a:rPr>
              <a:t>标记，第</a:t>
            </a:r>
            <a:r>
              <a:rPr lang="en-US" altLang="zh-CN" sz="2400" dirty="0">
                <a:latin typeface="Times New Roman" pitchFamily="18" charset="0"/>
              </a:rPr>
              <a:t>8~7</a:t>
            </a:r>
            <a:r>
              <a:rPr lang="zh-CN" altLang="en-US" sz="2400" dirty="0">
                <a:latin typeface="Times New Roman" pitchFamily="18" charset="0"/>
              </a:rPr>
              <a:t>位表示</a:t>
            </a:r>
            <a:r>
              <a:rPr lang="en-US" altLang="zh-CN" sz="2400" dirty="0">
                <a:latin typeface="Times New Roman" pitchFamily="18" charset="0"/>
              </a:rPr>
              <a:t>TLB</a:t>
            </a:r>
            <a:r>
              <a:rPr lang="zh-CN" altLang="en-US" sz="2400" dirty="0">
                <a:latin typeface="Times New Roman" pitchFamily="18" charset="0"/>
              </a:rPr>
              <a:t>索引。</a:t>
            </a:r>
          </a:p>
          <a:p>
            <a:pPr>
              <a:buNone/>
            </a:pPr>
            <a:r>
              <a:rPr lang="zh-CN" altLang="en-US" sz="2400" dirty="0">
                <a:latin typeface="Times New Roman" pitchFamily="18" charset="0"/>
              </a:rPr>
              <a:t>    （</a:t>
            </a:r>
            <a:r>
              <a:rPr lang="en-US" altLang="zh-CN" sz="2400" dirty="0">
                <a:latin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</a:rPr>
              <a:t>）由已知物理地址</a:t>
            </a:r>
            <a:r>
              <a:rPr lang="en-US" altLang="zh-CN" sz="2400" dirty="0">
                <a:latin typeface="Times New Roman" pitchFamily="18" charset="0"/>
              </a:rPr>
              <a:t>12</a:t>
            </a:r>
            <a:r>
              <a:rPr lang="zh-CN" altLang="en-US" sz="2400" dirty="0">
                <a:latin typeface="Times New Roman" pitchFamily="18" charset="0"/>
              </a:rPr>
              <a:t>位，页大小为</a:t>
            </a:r>
            <a:r>
              <a:rPr lang="en-US" altLang="zh-CN" sz="2400" dirty="0">
                <a:latin typeface="Times New Roman" pitchFamily="18" charset="0"/>
              </a:rPr>
              <a:t>128B</a:t>
            </a:r>
            <a:r>
              <a:rPr lang="zh-CN" altLang="en-US" sz="2400" dirty="0">
                <a:latin typeface="Times New Roman" pitchFamily="18" charset="0"/>
              </a:rPr>
              <a:t>，有物理地址中第</a:t>
            </a:r>
            <a:r>
              <a:rPr lang="en-US" altLang="zh-CN" sz="2400" dirty="0">
                <a:latin typeface="Times New Roman" pitchFamily="18" charset="0"/>
              </a:rPr>
              <a:t>11~7</a:t>
            </a:r>
            <a:r>
              <a:rPr lang="zh-CN" altLang="en-US" sz="2400" dirty="0">
                <a:latin typeface="Times New Roman" pitchFamily="18" charset="0"/>
              </a:rPr>
              <a:t>位表示物理页号，第</a:t>
            </a:r>
            <a:r>
              <a:rPr lang="en-US" altLang="zh-CN" sz="2400" dirty="0">
                <a:latin typeface="Times New Roman" pitchFamily="18" charset="0"/>
              </a:rPr>
              <a:t>6~0</a:t>
            </a:r>
            <a:r>
              <a:rPr lang="zh-CN" altLang="en-US" sz="2400" dirty="0">
                <a:latin typeface="Times New Roman" pitchFamily="18" charset="0"/>
              </a:rPr>
              <a:t>位表示页内偏移。</a:t>
            </a:r>
          </a:p>
          <a:p>
            <a:pPr>
              <a:buNone/>
            </a:pPr>
            <a:r>
              <a:rPr lang="zh-CN" altLang="en-US" sz="2400" dirty="0">
                <a:latin typeface="Times New Roman" pitchFamily="18" charset="0"/>
              </a:rPr>
              <a:t>    （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）由于</a:t>
            </a:r>
            <a:r>
              <a:rPr lang="en-US" altLang="zh-CN" sz="2400" dirty="0">
                <a:latin typeface="Times New Roman" pitchFamily="18" charset="0"/>
              </a:rPr>
              <a:t>Cache</a:t>
            </a:r>
            <a:r>
              <a:rPr lang="zh-CN" altLang="en-US" sz="2400" dirty="0">
                <a:latin typeface="Times New Roman" pitchFamily="18" charset="0"/>
              </a:rPr>
              <a:t>采用直接映射方式，块大小为</a:t>
            </a:r>
            <a:r>
              <a:rPr lang="en-US" altLang="zh-CN" sz="2400" dirty="0">
                <a:latin typeface="Times New Roman" pitchFamily="18" charset="0"/>
              </a:rPr>
              <a:t>4B</a:t>
            </a:r>
            <a:r>
              <a:rPr lang="zh-CN" altLang="en-US" sz="2400" dirty="0">
                <a:latin typeface="Times New Roman" pitchFamily="18" charset="0"/>
              </a:rPr>
              <a:t>，共</a:t>
            </a:r>
            <a:r>
              <a:rPr lang="en-US" altLang="zh-CN" sz="2400" dirty="0">
                <a:latin typeface="Times New Roman" pitchFamily="18" charset="0"/>
              </a:rPr>
              <a:t>16</a:t>
            </a:r>
            <a:r>
              <a:rPr lang="zh-CN" altLang="en-US" sz="2400" dirty="0">
                <a:latin typeface="Times New Roman" pitchFamily="18" charset="0"/>
              </a:rPr>
              <a:t>行</a:t>
            </a:r>
          </a:p>
          <a:p>
            <a:pPr>
              <a:buNone/>
            </a:pPr>
            <a:r>
              <a:rPr lang="zh-CN" altLang="en-US" sz="2400" dirty="0">
                <a:latin typeface="Times New Roman" pitchFamily="18" charset="0"/>
              </a:rPr>
              <a:t>          所以主存物理地址第</a:t>
            </a:r>
            <a:r>
              <a:rPr lang="en-US" altLang="zh-CN" sz="2400" dirty="0">
                <a:latin typeface="Times New Roman" pitchFamily="18" charset="0"/>
              </a:rPr>
              <a:t>11~6</a:t>
            </a:r>
            <a:r>
              <a:rPr lang="zh-CN" altLang="en-US" sz="2400" dirty="0">
                <a:latin typeface="Times New Roman" pitchFamily="18" charset="0"/>
              </a:rPr>
              <a:t>位为标记字段、第</a:t>
            </a:r>
            <a:r>
              <a:rPr lang="en-US" altLang="zh-CN" sz="2400" dirty="0">
                <a:latin typeface="Times New Roman" pitchFamily="18" charset="0"/>
              </a:rPr>
              <a:t>5~2</a:t>
            </a:r>
            <a:r>
              <a:rPr lang="zh-CN" altLang="en-US" sz="2400" dirty="0">
                <a:latin typeface="Times New Roman" pitchFamily="18" charset="0"/>
              </a:rPr>
              <a:t>位为行索引字段和第</a:t>
            </a:r>
            <a:r>
              <a:rPr lang="en-US" altLang="zh-CN" sz="2400" dirty="0">
                <a:latin typeface="Times New Roman" pitchFamily="18" charset="0"/>
              </a:rPr>
              <a:t>1~0</a:t>
            </a:r>
            <a:r>
              <a:rPr lang="zh-CN" altLang="en-US" sz="2400" dirty="0">
                <a:latin typeface="Times New Roman" pitchFamily="18" charset="0"/>
              </a:rPr>
              <a:t>位为块地址字段。</a:t>
            </a:r>
          </a:p>
          <a:p>
            <a:pPr>
              <a:buNone/>
            </a:pPr>
            <a:r>
              <a:rPr lang="zh-CN" altLang="en-US" sz="2400" dirty="0">
                <a:latin typeface="Times New Roman" pitchFamily="18" charset="0"/>
              </a:rPr>
              <a:t>    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617992" y="295244"/>
            <a:ext cx="4194368" cy="504056"/>
            <a:chOff x="3617992" y="295244"/>
            <a:chExt cx="4194368" cy="504056"/>
          </a:xfrm>
        </p:grpSpPr>
        <p:sp>
          <p:nvSpPr>
            <p:cNvPr id="2" name="矩形 1"/>
            <p:cNvSpPr/>
            <p:nvPr/>
          </p:nvSpPr>
          <p:spPr bwMode="auto">
            <a:xfrm>
              <a:off x="3617992" y="295244"/>
              <a:ext cx="4194368" cy="50405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15                9   8     7   6                      0 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5940152" y="295244"/>
              <a:ext cx="0" cy="5040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5220072" y="295244"/>
              <a:ext cx="0" cy="5040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0371" name="Group 3"/>
          <p:cNvGraphicFramePr>
            <a:graphicFrameLocks noGrp="1"/>
          </p:cNvGraphicFramePr>
          <p:nvPr>
            <p:ph sz="quarter" idx="2"/>
          </p:nvPr>
        </p:nvGraphicFramePr>
        <p:xfrm>
          <a:off x="63500" y="2276475"/>
          <a:ext cx="6164263" cy="2387918"/>
        </p:xfrm>
        <a:graphic>
          <a:graphicData uri="http://schemas.openxmlformats.org/drawingml/2006/table">
            <a:tbl>
              <a:tblPr/>
              <a:tblGrid>
                <a:gridCol w="47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组号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标记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页框号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有效位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标记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页框号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有效位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标记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页框号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有效位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标记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页框号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有效位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10457" name="Text Box 89"/>
          <p:cNvSpPr txBox="1">
            <a:spLocks noChangeArrowheads="1"/>
          </p:cNvSpPr>
          <p:nvPr/>
        </p:nvSpPr>
        <p:spPr bwMode="auto">
          <a:xfrm>
            <a:off x="323850" y="4699000"/>
            <a:ext cx="600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a) TLB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：四路组相联，四组，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16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个页表项</a:t>
            </a:r>
          </a:p>
        </p:txBody>
      </p:sp>
      <p:graphicFrame>
        <p:nvGraphicFramePr>
          <p:cNvPr id="1210458" name="Group 90"/>
          <p:cNvGraphicFramePr>
            <a:graphicFrameLocks noGrp="1"/>
          </p:cNvGraphicFramePr>
          <p:nvPr>
            <p:ph sz="quarter" idx="3"/>
          </p:nvPr>
        </p:nvGraphicFramePr>
        <p:xfrm>
          <a:off x="6408738" y="549275"/>
          <a:ext cx="2627312" cy="621792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新魏" pitchFamily="2" charset="-122"/>
                        </a:rPr>
                        <a:t>虚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页号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页框号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新魏" pitchFamily="2" charset="-122"/>
                        </a:rPr>
                        <a:t>有效位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10532" name="Text Box 164"/>
          <p:cNvSpPr txBox="1">
            <a:spLocks noChangeArrowheads="1"/>
          </p:cNvSpPr>
          <p:nvPr/>
        </p:nvSpPr>
        <p:spPr bwMode="auto">
          <a:xfrm>
            <a:off x="4356100" y="1052513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b) 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部分页表（开始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16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项）</a:t>
            </a:r>
          </a:p>
        </p:txBody>
      </p:sp>
      <p:sp>
        <p:nvSpPr>
          <p:cNvPr id="1210533" name="Rectangle 165"/>
          <p:cNvSpPr>
            <a:spLocks noChangeArrowheads="1"/>
          </p:cNvSpPr>
          <p:nvPr/>
        </p:nvSpPr>
        <p:spPr bwMode="auto">
          <a:xfrm>
            <a:off x="611188" y="1382713"/>
            <a:ext cx="4968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ea typeface="华文新魏" pitchFamily="2" charset="-122"/>
              </a:rPr>
              <a:t>虚拟地址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067AH</a:t>
            </a:r>
          </a:p>
          <a:p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                =</a:t>
            </a:r>
            <a:r>
              <a:rPr lang="en-US" altLang="zh-CN" sz="2400" dirty="0">
                <a:solidFill>
                  <a:srgbClr val="CC3300"/>
                </a:solidFill>
                <a:latin typeface="Times New Roman" pitchFamily="18" charset="0"/>
                <a:ea typeface="华文新魏" pitchFamily="2" charset="-122"/>
              </a:rPr>
              <a:t>0000011</a:t>
            </a:r>
            <a:r>
              <a:rPr lang="en-US" altLang="zh-CN" sz="2400" dirty="0">
                <a:solidFill>
                  <a:srgbClr val="6600CC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00 </a:t>
            </a:r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1111010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B</a:t>
            </a:r>
            <a:endParaRPr lang="zh-CN" altLang="en-US" sz="24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210534" name="Rectangle 166"/>
          <p:cNvSpPr>
            <a:spLocks noChangeArrowheads="1"/>
          </p:cNvSpPr>
          <p:nvPr/>
        </p:nvSpPr>
        <p:spPr bwMode="auto">
          <a:xfrm>
            <a:off x="107950" y="5011340"/>
            <a:ext cx="59038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ea typeface="华文新魏" pitchFamily="2" charset="-122"/>
              </a:rPr>
              <a:t>物理地址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0CFAH</a:t>
            </a:r>
          </a:p>
          <a:p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=</a:t>
            </a:r>
            <a:r>
              <a:rPr lang="en-US" altLang="zh-CN" sz="2400" dirty="0">
                <a:solidFill>
                  <a:srgbClr val="CC3300"/>
                </a:solidFill>
                <a:latin typeface="Times New Roman" pitchFamily="18" charset="0"/>
                <a:ea typeface="华文新魏" pitchFamily="2" charset="-122"/>
              </a:rPr>
              <a:t>11001 1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1110</a:t>
            </a:r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10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B(</a:t>
            </a:r>
            <a:r>
              <a:rPr lang="en-US" altLang="zh-CN" sz="2400" dirty="0">
                <a:latin typeface="Times New Roman" pitchFamily="18" charset="0"/>
              </a:rPr>
              <a:t>11~7</a:t>
            </a:r>
            <a:r>
              <a:rPr lang="zh-CN" altLang="en-US" sz="2400" dirty="0">
                <a:latin typeface="Times New Roman" pitchFamily="18" charset="0"/>
              </a:rPr>
              <a:t>位表示物理页号</a:t>
            </a:r>
            <a:r>
              <a:rPr lang="en-US" altLang="zh-CN" sz="2400" dirty="0">
                <a:latin typeface="Times New Roman" pitchFamily="18" charset="0"/>
              </a:rPr>
              <a:t>19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)</a:t>
            </a:r>
            <a:endParaRPr lang="zh-CN" altLang="en-US" sz="24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9632" y="188640"/>
            <a:ext cx="381642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虚拟地址中第</a:t>
            </a:r>
            <a:r>
              <a:rPr lang="en-US" altLang="zh-CN" dirty="0"/>
              <a:t>15~7</a:t>
            </a:r>
            <a:r>
              <a:rPr lang="zh-CN" altLang="en-US" dirty="0"/>
              <a:t>位表示虚拟</a:t>
            </a:r>
            <a:r>
              <a:rPr lang="zh-CN" altLang="en-US" dirty="0">
                <a:latin typeface="Times New Roman" pitchFamily="18" charset="0"/>
              </a:rPr>
              <a:t>页号，第</a:t>
            </a:r>
            <a:r>
              <a:rPr lang="en-US" altLang="zh-CN" dirty="0">
                <a:latin typeface="Times New Roman" pitchFamily="18" charset="0"/>
              </a:rPr>
              <a:t>6~0</a:t>
            </a:r>
            <a:r>
              <a:rPr lang="zh-CN" altLang="en-US" dirty="0">
                <a:latin typeface="Times New Roman" pitchFamily="18" charset="0"/>
              </a:rPr>
              <a:t>位表示页内偏移。</a:t>
            </a:r>
            <a:r>
              <a:rPr lang="en-US" altLang="zh-CN" dirty="0">
                <a:latin typeface="Times New Roman" pitchFamily="18" charset="0"/>
              </a:rPr>
              <a:t> 15~9</a:t>
            </a:r>
            <a:r>
              <a:rPr lang="zh-CN" altLang="en-US" dirty="0">
                <a:latin typeface="Times New Roman" pitchFamily="18" charset="0"/>
              </a:rPr>
              <a:t>位表示</a:t>
            </a:r>
            <a:r>
              <a:rPr lang="en-US" altLang="zh-CN" dirty="0">
                <a:latin typeface="Times New Roman" pitchFamily="18" charset="0"/>
              </a:rPr>
              <a:t>TLB</a:t>
            </a:r>
            <a:r>
              <a:rPr lang="zh-CN" altLang="en-US" dirty="0">
                <a:latin typeface="Times New Roman" pitchFamily="18" charset="0"/>
              </a:rPr>
              <a:t>标记，第</a:t>
            </a:r>
            <a:r>
              <a:rPr lang="en-US" altLang="zh-CN" dirty="0">
                <a:latin typeface="Times New Roman" pitchFamily="18" charset="0"/>
              </a:rPr>
              <a:t>8~7</a:t>
            </a:r>
            <a:r>
              <a:rPr lang="zh-CN" altLang="en-US" dirty="0">
                <a:latin typeface="Times New Roman" pitchFamily="18" charset="0"/>
              </a:rPr>
              <a:t>位表示</a:t>
            </a:r>
            <a:r>
              <a:rPr lang="en-US" altLang="zh-CN" dirty="0">
                <a:latin typeface="Times New Roman" pitchFamily="18" charset="0"/>
              </a:rPr>
              <a:t>TLB</a:t>
            </a:r>
            <a:r>
              <a:rPr lang="zh-CN" altLang="en-US" dirty="0">
                <a:latin typeface="Times New Roman" pitchFamily="18" charset="0"/>
              </a:rPr>
              <a:t>索引。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3626B6-CE69-46D3-910F-49FFBCDA3EA7}"/>
              </a:ext>
            </a:extLst>
          </p:cNvPr>
          <p:cNvSpPr/>
          <p:nvPr/>
        </p:nvSpPr>
        <p:spPr>
          <a:xfrm>
            <a:off x="3927305" y="6004618"/>
            <a:ext cx="2266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0000011 00 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1111010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</a:rPr>
              <a:t>B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E2B05A9-DE11-48BF-9F73-3AD19655420E}"/>
              </a:ext>
            </a:extLst>
          </p:cNvPr>
          <p:cNvCxnSpPr>
            <a:cxnSpLocks/>
          </p:cNvCxnSpPr>
          <p:nvPr/>
        </p:nvCxnSpPr>
        <p:spPr>
          <a:xfrm flipV="1">
            <a:off x="4788024" y="5517232"/>
            <a:ext cx="1620714" cy="63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533" grpId="0"/>
      <p:bldP spid="12105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1394" name="Group 2"/>
          <p:cNvGraphicFramePr>
            <a:graphicFrameLocks noGrp="1"/>
          </p:cNvGraphicFramePr>
          <p:nvPr>
            <p:ph idx="1"/>
          </p:nvPr>
        </p:nvGraphicFramePr>
        <p:xfrm>
          <a:off x="900113" y="115888"/>
          <a:ext cx="7127875" cy="6217920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行索引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标记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有效位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字节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字节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字节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字节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3D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3A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4A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11548" name="Text Box 156"/>
          <p:cNvSpPr txBox="1">
            <a:spLocks noChangeArrowheads="1"/>
          </p:cNvSpPr>
          <p:nvPr/>
        </p:nvSpPr>
        <p:spPr bwMode="auto">
          <a:xfrm>
            <a:off x="468313" y="6356350"/>
            <a:ext cx="806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C) </a:t>
            </a:r>
            <a:r>
              <a:rPr lang="en-US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L1 Data Cache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：直接映射方式，块大小为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4B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，共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16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行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484784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>
                <a:latin typeface="Times New Roman" pitchFamily="18" charset="0"/>
              </a:rPr>
              <a:t>（</a:t>
            </a:r>
            <a:r>
              <a:rPr lang="en-US" altLang="zh-CN" sz="3200" dirty="0">
                <a:latin typeface="Times New Roman" pitchFamily="18" charset="0"/>
              </a:rPr>
              <a:t>4</a:t>
            </a:r>
            <a:r>
              <a:rPr lang="zh-CN" altLang="en-US" sz="3200" dirty="0">
                <a:latin typeface="Times New Roman" pitchFamily="18" charset="0"/>
              </a:rPr>
              <a:t>）</a:t>
            </a:r>
            <a:r>
              <a:rPr lang="en-US" altLang="zh-CN" sz="3200" dirty="0">
                <a:latin typeface="Times New Roman" pitchFamily="18" charset="0"/>
              </a:rPr>
              <a:t>CPU</a:t>
            </a:r>
            <a:r>
              <a:rPr lang="zh-CN" altLang="en-US" sz="3200" dirty="0">
                <a:latin typeface="Times New Roman" pitchFamily="18" charset="0"/>
              </a:rPr>
              <a:t>从地址</a:t>
            </a:r>
            <a:r>
              <a:rPr lang="en-US" altLang="zh-CN" sz="3200" dirty="0">
                <a:latin typeface="Times New Roman" pitchFamily="18" charset="0"/>
              </a:rPr>
              <a:t>067AH</a:t>
            </a:r>
            <a:r>
              <a:rPr lang="zh-CN" altLang="en-US" sz="3200" dirty="0">
                <a:latin typeface="Times New Roman" pitchFamily="18" charset="0"/>
              </a:rPr>
              <a:t>中取出的值是</a:t>
            </a:r>
            <a:r>
              <a:rPr lang="en-US" altLang="zh-CN" sz="3200" dirty="0">
                <a:latin typeface="Times New Roman" pitchFamily="18" charset="0"/>
              </a:rPr>
              <a:t>2D4A4555H</a:t>
            </a:r>
            <a:r>
              <a:rPr lang="zh-CN" altLang="en-US" sz="3200" dirty="0">
                <a:latin typeface="Times New Roman" pitchFamily="18" charset="0"/>
              </a:rPr>
              <a:t>。</a:t>
            </a:r>
          </a:p>
          <a:p>
            <a:pPr>
              <a:buNone/>
            </a:pPr>
            <a:r>
              <a:rPr lang="zh-CN" altLang="en-US" sz="3200" dirty="0">
                <a:latin typeface="Times New Roman" pitchFamily="18" charset="0"/>
              </a:rPr>
              <a:t>          </a:t>
            </a:r>
            <a:r>
              <a:rPr lang="en-US" altLang="zh-CN" sz="3200" dirty="0">
                <a:latin typeface="Times New Roman" pitchFamily="18" charset="0"/>
              </a:rPr>
              <a:t>a)</a:t>
            </a:r>
            <a:r>
              <a:rPr lang="zh-CN" altLang="en-US" sz="3200" dirty="0">
                <a:latin typeface="Times New Roman" pitchFamily="18" charset="0"/>
              </a:rPr>
              <a:t>查</a:t>
            </a:r>
            <a:r>
              <a:rPr lang="en-US" altLang="zh-CN" sz="3200" dirty="0">
                <a:latin typeface="Times New Roman" pitchFamily="18" charset="0"/>
              </a:rPr>
              <a:t>TLB</a:t>
            </a:r>
            <a:r>
              <a:rPr lang="zh-CN" altLang="en-US" sz="3200" dirty="0">
                <a:latin typeface="Times New Roman" pitchFamily="18" charset="0"/>
              </a:rPr>
              <a:t>：</a:t>
            </a:r>
            <a:r>
              <a:rPr lang="en-US" altLang="zh-CN" sz="3200" dirty="0">
                <a:latin typeface="Times New Roman" pitchFamily="18" charset="0"/>
              </a:rPr>
              <a:t>0</a:t>
            </a:r>
            <a:r>
              <a:rPr lang="zh-CN" altLang="en-US" sz="3200" dirty="0">
                <a:latin typeface="Times New Roman" pitchFamily="18" charset="0"/>
              </a:rPr>
              <a:t>组</a:t>
            </a:r>
            <a:r>
              <a:rPr lang="en-US" altLang="zh-CN" sz="3200" dirty="0">
                <a:latin typeface="Times New Roman" pitchFamily="18" charset="0"/>
              </a:rPr>
              <a:t>TLB Miss</a:t>
            </a:r>
            <a:r>
              <a:rPr lang="zh-CN" altLang="en-US" sz="3200" dirty="0">
                <a:latin typeface="Times New Roman" pitchFamily="18" charset="0"/>
              </a:rPr>
              <a:t>；</a:t>
            </a:r>
          </a:p>
          <a:p>
            <a:pPr>
              <a:buNone/>
            </a:pPr>
            <a:r>
              <a:rPr lang="zh-CN" altLang="en-US" sz="3200" dirty="0">
                <a:latin typeface="Times New Roman" pitchFamily="18" charset="0"/>
              </a:rPr>
              <a:t>	 </a:t>
            </a:r>
            <a:r>
              <a:rPr lang="en-US" altLang="zh-CN" sz="3200" dirty="0">
                <a:latin typeface="Times New Roman" pitchFamily="18" charset="0"/>
              </a:rPr>
              <a:t>b)</a:t>
            </a:r>
            <a:r>
              <a:rPr lang="zh-CN" altLang="en-US" sz="3200" dirty="0">
                <a:latin typeface="Times New Roman" pitchFamily="18" charset="0"/>
              </a:rPr>
              <a:t>查页表：页表中</a:t>
            </a:r>
            <a:r>
              <a:rPr lang="zh-CN" altLang="en-US" sz="3200" dirty="0"/>
              <a:t>虚</a:t>
            </a:r>
            <a:r>
              <a:rPr lang="zh-CN" altLang="en-US" sz="3200" dirty="0">
                <a:latin typeface="Times New Roman" pitchFamily="18" charset="0"/>
              </a:rPr>
              <a:t>页号为</a:t>
            </a:r>
            <a:r>
              <a:rPr lang="en-US" altLang="zh-CN" sz="3200" dirty="0">
                <a:latin typeface="Times New Roman" pitchFamily="18" charset="0"/>
              </a:rPr>
              <a:t>0C</a:t>
            </a:r>
            <a:r>
              <a:rPr lang="zh-CN" altLang="en-US" sz="3200" dirty="0">
                <a:latin typeface="Times New Roman" pitchFamily="18" charset="0"/>
              </a:rPr>
              <a:t>的页其页框号为</a:t>
            </a:r>
            <a:r>
              <a:rPr lang="en-US" altLang="zh-CN" sz="3200" dirty="0">
                <a:latin typeface="Times New Roman" pitchFamily="18" charset="0"/>
              </a:rPr>
              <a:t>19</a:t>
            </a:r>
            <a:r>
              <a:rPr lang="zh-CN" altLang="en-US" sz="3200" dirty="0">
                <a:latin typeface="Times New Roman" pitchFamily="18" charset="0"/>
              </a:rPr>
              <a:t>，则物理地址为</a:t>
            </a:r>
            <a:r>
              <a:rPr lang="en-US" altLang="zh-CN" sz="3200" dirty="0">
                <a:latin typeface="Times New Roman" pitchFamily="18" charset="0"/>
              </a:rPr>
              <a:t>0CFAH</a:t>
            </a:r>
            <a:r>
              <a:rPr lang="zh-CN" altLang="en-US" sz="3200" dirty="0">
                <a:latin typeface="Times New Roman" pitchFamily="18" charset="0"/>
              </a:rPr>
              <a:t>。</a:t>
            </a:r>
          </a:p>
          <a:p>
            <a:pPr>
              <a:buNone/>
            </a:pPr>
            <a:r>
              <a:rPr lang="zh-CN" altLang="en-US" sz="3200" dirty="0">
                <a:latin typeface="Times New Roman" pitchFamily="18" charset="0"/>
              </a:rPr>
              <a:t>          </a:t>
            </a:r>
            <a:r>
              <a:rPr lang="en-US" altLang="zh-CN" sz="3200" dirty="0">
                <a:latin typeface="Times New Roman" pitchFamily="18" charset="0"/>
              </a:rPr>
              <a:t>c)</a:t>
            </a:r>
            <a:r>
              <a:rPr lang="zh-CN" altLang="en-US" sz="3200" dirty="0">
                <a:latin typeface="Times New Roman" pitchFamily="18" charset="0"/>
              </a:rPr>
              <a:t>查</a:t>
            </a:r>
            <a:r>
              <a:rPr lang="en-US" altLang="zh-CN" sz="3200" dirty="0">
                <a:latin typeface="Times New Roman" pitchFamily="18" charset="0"/>
              </a:rPr>
              <a:t>cache</a:t>
            </a:r>
            <a:r>
              <a:rPr lang="zh-CN" altLang="en-US" sz="3200" dirty="0">
                <a:latin typeface="Times New Roman" pitchFamily="18" charset="0"/>
              </a:rPr>
              <a:t>，</a:t>
            </a:r>
            <a:r>
              <a:rPr lang="en-US" altLang="zh-CN" sz="3200" dirty="0">
                <a:latin typeface="Times New Roman" pitchFamily="18" charset="0"/>
              </a:rPr>
              <a:t>0E</a:t>
            </a:r>
            <a:r>
              <a:rPr lang="zh-CN" altLang="en-US" sz="3200" dirty="0">
                <a:latin typeface="Times New Roman" pitchFamily="18" charset="0"/>
              </a:rPr>
              <a:t>行</a:t>
            </a:r>
            <a:r>
              <a:rPr lang="en-US" altLang="zh-CN" sz="3200" dirty="0">
                <a:latin typeface="Times New Roman" pitchFamily="18" charset="0"/>
              </a:rPr>
              <a:t>Hit</a:t>
            </a:r>
            <a:r>
              <a:rPr lang="zh-CN" altLang="en-US" sz="3200" dirty="0">
                <a:latin typeface="Times New Roman" pitchFamily="18" charset="0"/>
              </a:rPr>
              <a:t>，值为</a:t>
            </a:r>
            <a:r>
              <a:rPr lang="en-US" altLang="zh-CN" sz="3200" dirty="0">
                <a:latin typeface="Times New Roman" pitchFamily="18" charset="0"/>
              </a:rPr>
              <a:t>2D4A4555H</a:t>
            </a:r>
            <a:r>
              <a:rPr lang="zh-CN" altLang="en-US" sz="3200" dirty="0">
                <a:latin typeface="Times New Roman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56830D-2998-4BC9-9200-CE2B7D7829CD}"/>
              </a:ext>
            </a:extLst>
          </p:cNvPr>
          <p:cNvSpPr/>
          <p:nvPr/>
        </p:nvSpPr>
        <p:spPr>
          <a:xfrm>
            <a:off x="826049" y="5971505"/>
            <a:ext cx="457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主存物理地址第</a:t>
            </a:r>
            <a:r>
              <a:rPr lang="en-US" altLang="zh-CN" dirty="0">
                <a:latin typeface="Times New Roman" pitchFamily="18" charset="0"/>
              </a:rPr>
              <a:t>11~6</a:t>
            </a:r>
            <a:r>
              <a:rPr lang="zh-CN" altLang="en-US" dirty="0">
                <a:latin typeface="Times New Roman" pitchFamily="18" charset="0"/>
              </a:rPr>
              <a:t>位为标记字段、第</a:t>
            </a:r>
            <a:r>
              <a:rPr lang="en-US" altLang="zh-CN" dirty="0">
                <a:latin typeface="Times New Roman" pitchFamily="18" charset="0"/>
              </a:rPr>
              <a:t>5~2</a:t>
            </a:r>
            <a:r>
              <a:rPr lang="zh-CN" altLang="en-US" dirty="0">
                <a:latin typeface="Times New Roman" pitchFamily="18" charset="0"/>
              </a:rPr>
              <a:t>位为行索引字段和第</a:t>
            </a:r>
            <a:r>
              <a:rPr lang="en-US" altLang="zh-CN" dirty="0">
                <a:latin typeface="Times New Roman" pitchFamily="18" charset="0"/>
              </a:rPr>
              <a:t>1~0</a:t>
            </a:r>
            <a:r>
              <a:rPr lang="zh-CN" altLang="en-US" dirty="0">
                <a:latin typeface="Times New Roman" pitchFamily="18" charset="0"/>
              </a:rPr>
              <a:t>位为块地址字段。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3D2A4E-EBBE-4EFE-B94F-0B3A63589A35}"/>
              </a:ext>
            </a:extLst>
          </p:cNvPr>
          <p:cNvSpPr/>
          <p:nvPr/>
        </p:nvSpPr>
        <p:spPr>
          <a:xfrm>
            <a:off x="1259632" y="472514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ea typeface="华文新魏" pitchFamily="2" charset="-122"/>
              </a:rPr>
              <a:t>物理地址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0CFAH</a:t>
            </a:r>
          </a:p>
          <a:p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=</a:t>
            </a:r>
            <a:r>
              <a:rPr lang="en-US" altLang="zh-CN" sz="2400" dirty="0">
                <a:solidFill>
                  <a:srgbClr val="CC3300"/>
                </a:solidFill>
                <a:latin typeface="Times New Roman" pitchFamily="18" charset="0"/>
                <a:ea typeface="华文新魏" pitchFamily="2" charset="-122"/>
              </a:rPr>
              <a:t>11001 1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1110</a:t>
            </a:r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10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</a:rPr>
              <a:t>B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4F4616-AE0A-42E5-B2FA-9499CDE619F0}"/>
              </a:ext>
            </a:extLst>
          </p:cNvPr>
          <p:cNvSpPr/>
          <p:nvPr/>
        </p:nvSpPr>
        <p:spPr>
          <a:xfrm>
            <a:off x="1699955" y="538323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33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65328A-AE66-4DB9-9A3A-EDD2DCC55B9D}"/>
              </a:ext>
            </a:extLst>
          </p:cNvPr>
          <p:cNvCxnSpPr/>
          <p:nvPr/>
        </p:nvCxnSpPr>
        <p:spPr>
          <a:xfrm>
            <a:off x="1547664" y="5452618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6DE4163-94DC-42F7-AD09-2868AD4A44B3}"/>
              </a:ext>
            </a:extLst>
          </p:cNvPr>
          <p:cNvCxnSpPr/>
          <p:nvPr/>
        </p:nvCxnSpPr>
        <p:spPr>
          <a:xfrm>
            <a:off x="2555776" y="5522102"/>
            <a:ext cx="557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DE4DBAF-A272-449F-B3EB-5AB60571973B}"/>
              </a:ext>
            </a:extLst>
          </p:cNvPr>
          <p:cNvSpPr/>
          <p:nvPr/>
        </p:nvSpPr>
        <p:spPr>
          <a:xfrm>
            <a:off x="2670903" y="545154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0E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0E2158C4-25A5-4DE9-AB78-9B3E37F79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页面替换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4117" name="Rectangle 5">
            <a:extLst>
              <a:ext uri="{FF2B5EF4-FFF2-40B4-BE49-F238E27FC236}">
                <a16:creationId xmlns:a16="http://schemas.microsoft.com/office/drawing/2014/main" id="{1A55FD70-BBE8-4E4D-A8F7-098688112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40000"/>
              </a:lnSpc>
              <a:buClr>
                <a:srgbClr val="FF0000"/>
              </a:buClr>
              <a:defRPr/>
            </a:pPr>
            <a:r>
              <a:rPr lang="zh-CN" altLang="en-US" sz="2800" dirty="0"/>
              <a:t> 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为什么需要页面替换？</a:t>
            </a:r>
            <a:b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dirty="0"/>
              <a:t>    当发生页面失效时，要从磁盘中调入一页到主存。如果主存所有页面都已经被占用，此时必须从主存储器中淘汰掉一个不常使用的页面，以便腾出主存空间来存放新调入的页面。</a:t>
            </a:r>
          </a:p>
          <a:p>
            <a:pPr marL="0" indent="0" eaLnBrk="1" hangingPunct="1">
              <a:lnSpc>
                <a:spcPct val="140000"/>
              </a:lnSpc>
              <a:buClr>
                <a:srgbClr val="FF0000"/>
              </a:buClr>
              <a:defRPr/>
            </a:pPr>
            <a:r>
              <a:rPr lang="zh-CN" altLang="en-US" sz="2800" dirty="0"/>
              <a:t> 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评价页面替换算法好坏的标准</a:t>
            </a:r>
            <a:br>
              <a:rPr lang="zh-CN" altLang="en-US" sz="2800" dirty="0"/>
            </a:br>
            <a:r>
              <a:rPr lang="zh-CN" altLang="en-US" sz="2800" dirty="0"/>
              <a:t>    一是命中率要高，二是算法要容易实现。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372251"/>
            <a:ext cx="8280919" cy="4430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576" indent="-242716">
              <a:buClr>
                <a:srgbClr val="FF0000"/>
              </a:buClr>
              <a:buFont typeface="Lucida Sans"/>
              <a:buChar char="■"/>
              <a:tabLst>
                <a:tab pos="254119" algn="l"/>
              </a:tabLst>
            </a:pPr>
            <a:r>
              <a:rPr sz="2400" b="1" spc="-9" dirty="0">
                <a:latin typeface="黑体"/>
                <a:cs typeface="黑体"/>
              </a:rPr>
              <a:t>虚存空间与物理空间</a:t>
            </a:r>
            <a:endParaRPr sz="2400" dirty="0">
              <a:latin typeface="黑体"/>
              <a:cs typeface="黑体"/>
            </a:endParaRPr>
          </a:p>
          <a:p>
            <a:pPr marL="703170" marR="4344" lvl="1" indent="-286698" algn="just">
              <a:lnSpc>
                <a:spcPct val="119900"/>
              </a:lnSpc>
              <a:spcBef>
                <a:spcPts val="440"/>
              </a:spcBef>
              <a:buClr>
                <a:srgbClr val="001ADC"/>
              </a:buClr>
              <a:buFont typeface="Lucida Sans"/>
              <a:buChar char="➢"/>
              <a:tabLst>
                <a:tab pos="703713" algn="l"/>
              </a:tabLst>
            </a:pPr>
            <a:r>
              <a:rPr b="1" spc="-9" dirty="0">
                <a:latin typeface="黑体"/>
                <a:cs typeface="黑体"/>
              </a:rPr>
              <a:t>用户编程空间：用户编制程序时使用的地址称为</a:t>
            </a:r>
            <a:r>
              <a:rPr b="1" spc="-9" dirty="0">
                <a:solidFill>
                  <a:srgbClr val="FF0000"/>
                </a:solidFill>
                <a:latin typeface="黑体"/>
                <a:cs typeface="黑体"/>
              </a:rPr>
              <a:t>虚地址或逻辑地</a:t>
            </a:r>
            <a:r>
              <a:rPr b="1" spc="-4" dirty="0">
                <a:solidFill>
                  <a:srgbClr val="FF0000"/>
                </a:solidFill>
                <a:latin typeface="黑体"/>
                <a:cs typeface="黑体"/>
              </a:rPr>
              <a:t>址</a:t>
            </a:r>
            <a:r>
              <a:rPr b="1" spc="-9" dirty="0">
                <a:latin typeface="黑体"/>
                <a:cs typeface="黑体"/>
              </a:rPr>
              <a:t>，其对应的存储空间称为</a:t>
            </a:r>
            <a:r>
              <a:rPr b="1" spc="-9" dirty="0">
                <a:solidFill>
                  <a:srgbClr val="FF0000"/>
                </a:solidFill>
                <a:latin typeface="黑体"/>
                <a:cs typeface="黑体"/>
              </a:rPr>
              <a:t>虚存空</a:t>
            </a:r>
            <a:r>
              <a:rPr b="1" spc="-4" dirty="0">
                <a:solidFill>
                  <a:srgbClr val="FF0000"/>
                </a:solidFill>
                <a:latin typeface="黑体"/>
                <a:cs typeface="黑体"/>
              </a:rPr>
              <a:t>间</a:t>
            </a:r>
            <a:r>
              <a:rPr b="1" spc="-9" dirty="0">
                <a:latin typeface="黑体"/>
                <a:cs typeface="黑体"/>
              </a:rPr>
              <a:t>或逻辑地址空间。虚存空间的用户程序按照虚地址编程并存放在辅存中。</a:t>
            </a:r>
            <a:endParaRPr dirty="0">
              <a:latin typeface="黑体"/>
              <a:cs typeface="黑体"/>
            </a:endParaRPr>
          </a:p>
          <a:p>
            <a:pPr marL="703170" marR="4344" lvl="1" indent="-286698" algn="just">
              <a:lnSpc>
                <a:spcPct val="120000"/>
              </a:lnSpc>
              <a:spcBef>
                <a:spcPts val="392"/>
              </a:spcBef>
              <a:buClr>
                <a:srgbClr val="001ADC"/>
              </a:buClr>
              <a:buFont typeface="Lucida Sans"/>
              <a:buChar char="➢"/>
              <a:tabLst>
                <a:tab pos="703713" algn="l"/>
              </a:tabLst>
            </a:pPr>
            <a:r>
              <a:rPr b="1" spc="-9" dirty="0">
                <a:latin typeface="黑体"/>
                <a:cs typeface="黑体"/>
              </a:rPr>
              <a:t>物理内存空间：计算机物理内存的访问地址称为</a:t>
            </a:r>
            <a:r>
              <a:rPr b="1" spc="-9" dirty="0">
                <a:solidFill>
                  <a:srgbClr val="FF0000"/>
                </a:solidFill>
                <a:latin typeface="黑体"/>
                <a:cs typeface="黑体"/>
              </a:rPr>
              <a:t>实地址</a:t>
            </a:r>
            <a:r>
              <a:rPr b="1" spc="-4" dirty="0">
                <a:latin typeface="黑体"/>
                <a:cs typeface="黑体"/>
              </a:rPr>
              <a:t>或</a:t>
            </a:r>
            <a:r>
              <a:rPr b="1" spc="-9" dirty="0">
                <a:solidFill>
                  <a:srgbClr val="FF0000"/>
                </a:solidFill>
                <a:latin typeface="黑体"/>
                <a:cs typeface="黑体"/>
              </a:rPr>
              <a:t>物理地</a:t>
            </a:r>
            <a:r>
              <a:rPr b="1" spc="-4" dirty="0">
                <a:solidFill>
                  <a:srgbClr val="FF0000"/>
                </a:solidFill>
                <a:latin typeface="黑体"/>
                <a:cs typeface="黑体"/>
              </a:rPr>
              <a:t>址</a:t>
            </a:r>
            <a:r>
              <a:rPr b="1" spc="-9" dirty="0">
                <a:latin typeface="黑体"/>
                <a:cs typeface="黑体"/>
              </a:rPr>
              <a:t>，其对应的存储空间称为</a:t>
            </a:r>
            <a:r>
              <a:rPr b="1" spc="-9" dirty="0">
                <a:solidFill>
                  <a:srgbClr val="FF0000"/>
                </a:solidFill>
                <a:latin typeface="黑体"/>
                <a:cs typeface="黑体"/>
              </a:rPr>
              <a:t>物理空</a:t>
            </a:r>
            <a:r>
              <a:rPr b="1" spc="-4" dirty="0">
                <a:solidFill>
                  <a:srgbClr val="FF0000"/>
                </a:solidFill>
                <a:latin typeface="黑体"/>
                <a:cs typeface="黑体"/>
              </a:rPr>
              <a:t>间</a:t>
            </a:r>
            <a:r>
              <a:rPr b="1" spc="-9" dirty="0">
                <a:latin typeface="黑体"/>
                <a:cs typeface="黑体"/>
              </a:rPr>
              <a:t>或主存空间。</a:t>
            </a:r>
            <a:endParaRPr dirty="0">
              <a:latin typeface="黑体"/>
              <a:cs typeface="黑体"/>
            </a:endParaRPr>
          </a:p>
          <a:p>
            <a:pPr marL="253576" indent="-242716">
              <a:spcBef>
                <a:spcPts val="941"/>
              </a:spcBef>
              <a:buClr>
                <a:srgbClr val="FF0000"/>
              </a:buClr>
              <a:buFont typeface="Lucida Sans"/>
              <a:buChar char="■"/>
              <a:tabLst>
                <a:tab pos="254119" algn="l"/>
              </a:tabLst>
            </a:pPr>
            <a:r>
              <a:rPr sz="2400" b="1" spc="-9" dirty="0">
                <a:latin typeface="黑体"/>
                <a:cs typeface="黑体"/>
              </a:rPr>
              <a:t>虚拟存储器要解决的问题</a:t>
            </a:r>
            <a:endParaRPr sz="2400" dirty="0">
              <a:latin typeface="黑体"/>
              <a:cs typeface="黑体"/>
            </a:endParaRPr>
          </a:p>
          <a:p>
            <a:pPr marL="703170" marR="4344" lvl="1" indent="-286698" algn="just">
              <a:lnSpc>
                <a:spcPct val="120000"/>
              </a:lnSpc>
              <a:spcBef>
                <a:spcPts val="440"/>
              </a:spcBef>
              <a:buClr>
                <a:srgbClr val="001ADC"/>
              </a:buClr>
              <a:buFont typeface="Lucida Sans"/>
              <a:buChar char="➢"/>
              <a:tabLst>
                <a:tab pos="703713" algn="l"/>
              </a:tabLst>
            </a:pPr>
            <a:r>
              <a:rPr b="1" spc="-9" dirty="0">
                <a:latin typeface="黑体"/>
                <a:cs typeface="黑体"/>
              </a:rPr>
              <a:t>虚存空间与物理空间之间的数据交换：交换哪些数据？每次交换多少？</a:t>
            </a:r>
            <a:endParaRPr dirty="0">
              <a:latin typeface="黑体"/>
              <a:cs typeface="黑体"/>
            </a:endParaRPr>
          </a:p>
          <a:p>
            <a:pPr marL="703170" marR="4344" lvl="1" indent="-286698" algn="just">
              <a:lnSpc>
                <a:spcPct val="119900"/>
              </a:lnSpc>
              <a:spcBef>
                <a:spcPts val="397"/>
              </a:spcBef>
              <a:buClr>
                <a:srgbClr val="001ADC"/>
              </a:buClr>
              <a:buFont typeface="Lucida Sans"/>
              <a:buChar char="➢"/>
              <a:tabLst>
                <a:tab pos="703713" algn="l"/>
              </a:tabLst>
            </a:pPr>
            <a:r>
              <a:rPr b="1" spc="-9" dirty="0">
                <a:latin typeface="黑体"/>
                <a:cs typeface="黑体"/>
              </a:rPr>
              <a:t>虚地址与实地址的转换问题：虚地址格式、实地址格式、怎么判断当前访问的虚地址对应的数据是不是在物理空间中，如何把虚地址转换为实地址？如何加速这种判断和转换？</a:t>
            </a:r>
            <a:endParaRPr dirty="0">
              <a:latin typeface="黑体"/>
              <a:cs typeface="黑体"/>
            </a:endParaRPr>
          </a:p>
          <a:p>
            <a:pPr marL="703170" lvl="1" indent="-286698">
              <a:spcBef>
                <a:spcPts val="807"/>
              </a:spcBef>
              <a:buClr>
                <a:srgbClr val="001ADC"/>
              </a:buClr>
              <a:buFont typeface="Lucida Sans"/>
              <a:buChar char="➢"/>
              <a:tabLst>
                <a:tab pos="703170" algn="l"/>
                <a:tab pos="703713" algn="l"/>
              </a:tabLst>
            </a:pPr>
            <a:r>
              <a:rPr b="1" spc="-9" dirty="0">
                <a:latin typeface="黑体"/>
                <a:cs typeface="黑体"/>
              </a:rPr>
              <a:t>缺失处理和替换策略：访问的内容不在物理空间中怎么处理？</a:t>
            </a:r>
            <a:endParaRPr dirty="0">
              <a:latin typeface="黑体"/>
              <a:cs typeface="黑体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6A698C6-3519-40A2-A611-0EB35AB3F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584" y="250293"/>
            <a:ext cx="4896544" cy="3284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0860">
              <a:lnSpc>
                <a:spcPts val="2428"/>
              </a:lnSpc>
            </a:pPr>
            <a:r>
              <a:rPr sz="3200" b="1" spc="-9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 </a:t>
            </a:r>
            <a:r>
              <a:rPr sz="3200" b="1" spc="-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虚拟存储器概述</a:t>
            </a:r>
            <a:endParaRPr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51D39293-08BB-4701-B93B-E898A0518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180" y="0"/>
            <a:ext cx="840302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随机算法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算法）</a:t>
            </a:r>
          </a:p>
        </p:txBody>
      </p:sp>
      <p:sp>
        <p:nvSpPr>
          <p:cNvPr id="475140" name="Rectangle 4">
            <a:extLst>
              <a:ext uri="{FF2B5EF4-FFF2-40B4-BE49-F238E27FC236}">
                <a16:creationId xmlns:a16="http://schemas.microsoft.com/office/drawing/2014/main" id="{5175FB94-A069-4E20-B055-8B968B0D8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算法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/>
              <a:t>    利用软件或硬件的随机数发生器来确定主存中要被替换的页面。</a:t>
            </a:r>
          </a:p>
          <a:p>
            <a:pPr marL="0" indent="0" eaLnBrk="1" hangingPunct="1"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特点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/>
              <a:t>    算法简单，容易实现；但没有利用历史信息，没有反映程序的局部性，命中率低。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28F53964-FA59-49C8-93A2-BECF88BB0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先进先出算法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算法）</a:t>
            </a:r>
          </a:p>
        </p:txBody>
      </p:sp>
      <p:sp>
        <p:nvSpPr>
          <p:cNvPr id="476164" name="Rectangle 4">
            <a:extLst>
              <a:ext uri="{FF2B5EF4-FFF2-40B4-BE49-F238E27FC236}">
                <a16:creationId xmlns:a16="http://schemas.microsoft.com/office/drawing/2014/main" id="{E87D19A4-DC1F-4B94-A433-58D24633D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算法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/>
              <a:t>    选择最先调入主存的页面作为要被替换的页面。</a:t>
            </a:r>
          </a:p>
          <a:p>
            <a:pPr marL="0" indent="0" eaLnBrk="1" hangingPunct="1"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特点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/>
              <a:t>    比较容易实现，利用了历史信息，但没有反映程序的局部性。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33F03A8E-E89A-4D6F-BE0D-1432D41DC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近期最少使用算法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LFU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算法）</a:t>
            </a:r>
          </a:p>
        </p:txBody>
      </p:sp>
      <p:sp>
        <p:nvSpPr>
          <p:cNvPr id="477189" name="Rectangle 5">
            <a:extLst>
              <a:ext uri="{FF2B5EF4-FFF2-40B4-BE49-F238E27FC236}">
                <a16:creationId xmlns:a16="http://schemas.microsoft.com/office/drawing/2014/main" id="{2851F8D2-9DC9-4802-9E93-7742DC5AA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算法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/>
              <a:t>    选择近期最少访问的页面作为要被替换的页面。</a:t>
            </a:r>
          </a:p>
          <a:p>
            <a:pPr marL="0" indent="0" eaLnBrk="1" hangingPunct="1"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特点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/>
              <a:t>    既充分利用了历史信息，又反映了程序的局部性，但实现起来非常困难。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54E9CDC2-98F7-4593-8E82-758843E76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0490" y="65344"/>
            <a:ext cx="8403020" cy="68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最久没有使用算法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算法）</a:t>
            </a:r>
          </a:p>
        </p:txBody>
      </p:sp>
      <p:sp>
        <p:nvSpPr>
          <p:cNvPr id="478213" name="Rectangle 5">
            <a:extLst>
              <a:ext uri="{FF2B5EF4-FFF2-40B4-BE49-F238E27FC236}">
                <a16:creationId xmlns:a16="http://schemas.microsoft.com/office/drawing/2014/main" id="{AAC4E5C2-2FDE-4B7D-AD8A-1A4E243C7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算法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/>
              <a:t>    选择近期最久没有被访问过的页面作为要被替换的页面。</a:t>
            </a:r>
          </a:p>
          <a:p>
            <a:pPr marL="0" indent="0" eaLnBrk="1" hangingPunct="1"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特点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/>
              <a:t>    既充分利用了历史信息，又反映了程序的局部性，而且实现起来比较容易。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0611ABDC-929E-4BD6-9B3B-5BF52BFFB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最优替换算法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算法）</a:t>
            </a:r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B320EC5A-2481-403F-8ED5-2230D5E83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算法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/>
              <a:t>    选择将来最久不被访问的页面作为要被替换的页面。</a:t>
            </a:r>
          </a:p>
          <a:p>
            <a:pPr marL="0" indent="0" eaLnBrk="1" hangingPunct="1"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特点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/>
              <a:t>    </a:t>
            </a:r>
            <a:r>
              <a:rPr lang="en-US" altLang="zh-CN"/>
              <a:t>OPT</a:t>
            </a:r>
            <a:r>
              <a:rPr lang="zh-CN" altLang="en-US"/>
              <a:t>算法是一种理想化的算法，可用来作为评价其它页面替换算法好坏的标准。</a:t>
            </a:r>
          </a:p>
        </p:txBody>
      </p:sp>
      <p:sp>
        <p:nvSpPr>
          <p:cNvPr id="72709" name="Text Box 6">
            <a:extLst>
              <a:ext uri="{FF2B5EF4-FFF2-40B4-BE49-F238E27FC236}">
                <a16:creationId xmlns:a16="http://schemas.microsoft.com/office/drawing/2014/main" id="{3DB820D5-BF34-4837-A983-46C5EC7F2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b="0">
                <a:latin typeface="幼圆" panose="02010509060101010101" pitchFamily="49" charset="-122"/>
                <a:ea typeface="幼圆" panose="02010509060101010101" pitchFamily="49" charset="-122"/>
              </a:rPr>
              <a:t>3 之 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EC438E9E-9011-4C7E-8CA6-463BCA273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子</a:t>
            </a:r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D441611F-7FD3-4F97-9238-829CD8956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b="0">
                <a:latin typeface="幼圆" panose="02010509060101010101" pitchFamily="49" charset="-122"/>
                <a:ea typeface="幼圆" panose="02010509060101010101" pitchFamily="49" charset="-122"/>
              </a:rPr>
              <a:t>3 之 2</a:t>
            </a:r>
          </a:p>
        </p:txBody>
      </p:sp>
      <p:sp>
        <p:nvSpPr>
          <p:cNvPr id="73733" name="Rectangle 6">
            <a:extLst>
              <a:ext uri="{FF2B5EF4-FFF2-40B4-BE49-F238E27FC236}">
                <a16:creationId xmlns:a16="http://schemas.microsoft.com/office/drawing/2014/main" id="{D132E66A-1788-4496-AA32-690FB1968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1989138"/>
            <a:ext cx="7958138" cy="31861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一个程序共有5个页面组成，程序执行过程中的页地址流如下：</a:t>
            </a:r>
            <a:br>
              <a:rPr lang="zh-CN" altLang="en-US" sz="2800"/>
            </a:br>
            <a:r>
              <a:rPr lang="zh-CN" altLang="en-US" sz="2800"/>
              <a:t>	</a:t>
            </a:r>
            <a:r>
              <a:rPr lang="en-US" altLang="zh-CN" sz="2800"/>
              <a:t>P1, P2, P1, P5, P4, P1, P3, P4, P2, P4</a:t>
            </a:r>
            <a:br>
              <a:rPr lang="en-US" altLang="zh-CN" sz="2800"/>
            </a:br>
            <a:r>
              <a:rPr lang="en-US" altLang="zh-CN" sz="2800"/>
              <a:t>       </a:t>
            </a:r>
            <a:r>
              <a:rPr lang="zh-CN" altLang="en-US" sz="2800"/>
              <a:t>假设分配给这个程序的主存储器共有3个页面。给出</a:t>
            </a:r>
            <a:r>
              <a:rPr lang="en-US" altLang="zh-CN" sz="2800"/>
              <a:t>FIFO、LRU、OPT </a:t>
            </a:r>
            <a:r>
              <a:rPr lang="zh-CN" altLang="en-US" sz="2800"/>
              <a:t>三种页面替换算法对这3页主存的使用情况，包括调入、替换和命中等。</a:t>
            </a:r>
          </a:p>
        </p:txBody>
      </p:sp>
      <p:pic>
        <p:nvPicPr>
          <p:cNvPr id="73734" name="Picture 7">
            <a:extLst>
              <a:ext uri="{FF2B5EF4-FFF2-40B4-BE49-F238E27FC236}">
                <a16:creationId xmlns:a16="http://schemas.microsoft.com/office/drawing/2014/main" id="{6FD3AD9C-4D35-417C-AAD8-0E95BC50F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53000"/>
            <a:ext cx="17018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288" name="AutoShape 8">
            <a:extLst>
              <a:ext uri="{FF2B5EF4-FFF2-40B4-BE49-F238E27FC236}">
                <a16:creationId xmlns:a16="http://schemas.microsoft.com/office/drawing/2014/main" id="{34FCB8FC-B54A-4B94-95C3-A40385A0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76800"/>
            <a:ext cx="5791200" cy="1524000"/>
          </a:xfrm>
          <a:prstGeom prst="cloudCallout">
            <a:avLst>
              <a:gd name="adj1" fmla="val -65681"/>
              <a:gd name="adj2" fmla="val -2062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0000" tIns="46800" rIns="90000" bIns="46800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在虚拟存储器中，实际上有可能采用只有</a:t>
            </a:r>
            <a:r>
              <a:rPr lang="en-US" altLang="zh-CN" sz="2400"/>
              <a:t>FIFO</a:t>
            </a:r>
            <a:r>
              <a:rPr lang="zh-CN" altLang="en-US" sz="2400"/>
              <a:t>和</a:t>
            </a:r>
            <a:r>
              <a:rPr lang="en-US" altLang="zh-CN" sz="2400"/>
              <a:t>LRU</a:t>
            </a:r>
            <a:r>
              <a:rPr lang="zh-CN" altLang="en-US" sz="2400"/>
              <a:t>两种算法。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414E94D5-922C-43C3-B5F6-E8BA12531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96000"/>
            <a:ext cx="7543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方正舒体" panose="02010601030101010101" pitchFamily="2" charset="-122"/>
              </a:rPr>
              <a:t>三种页面替换算法对同一个页地址流的调度过程</a:t>
            </a:r>
          </a:p>
        </p:txBody>
      </p:sp>
      <p:graphicFrame>
        <p:nvGraphicFramePr>
          <p:cNvPr id="485455" name="Group 79">
            <a:extLst>
              <a:ext uri="{FF2B5EF4-FFF2-40B4-BE49-F238E27FC236}">
                <a16:creationId xmlns:a16="http://schemas.microsoft.com/office/drawing/2014/main" id="{835C969B-916D-49F1-915F-B8FECC4E5E80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81000"/>
          <a:ext cx="8458200" cy="5546912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时间</a:t>
                      </a:r>
                    </a:p>
                  </a:txBody>
                  <a:tcPr marL="0" marR="0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实际命中次数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页地址流</a:t>
                      </a:r>
                    </a:p>
                  </a:txBody>
                  <a:tcPr marL="0" marR="0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P1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P2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P1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P5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P4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P1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P3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P4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P2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P4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FIFO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算法</a:t>
                      </a:r>
                    </a:p>
                  </a:txBody>
                  <a:tcPr marL="0" marR="0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2次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调入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调入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命中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调入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替换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替换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替换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命中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替换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替换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LRU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算法</a:t>
                      </a:r>
                    </a:p>
                  </a:txBody>
                  <a:tcPr marL="0" marR="0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4次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调入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调入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命中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调入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替换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命中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替换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命中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替换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命中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195"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OPT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算法</a:t>
                      </a:r>
                    </a:p>
                  </a:txBody>
                  <a:tcPr marL="0" marR="0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5次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调入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调入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命中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调入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替换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命中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替换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命中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命中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2pPr>
                      <a:lvl3pPr marL="857250" algn="l">
                        <a:spcBef>
                          <a:spcPct val="20000"/>
                        </a:spcBef>
                        <a:buSzPct val="65000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3pPr>
                      <a:lvl4pPr marL="1200150" algn="l">
                        <a:spcBef>
                          <a:spcPct val="20000"/>
                        </a:spcBef>
                        <a:buSzPct val="85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4pPr>
                      <a:lvl5pPr marL="1543050" algn="l">
                        <a:spcBef>
                          <a:spcPct val="20000"/>
                        </a:spcBef>
                        <a:buSzPct val="80000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5pPr>
                      <a:lvl6pPr marL="2000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6pPr>
                      <a:lvl7pPr marL="2457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7pPr>
                      <a:lvl8pPr marL="2914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8pPr>
                      <a:lvl9pPr marL="3371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Arial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命中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4933" name="Text Box 80">
            <a:extLst>
              <a:ext uri="{FF2B5EF4-FFF2-40B4-BE49-F238E27FC236}">
                <a16:creationId xmlns:a16="http://schemas.microsoft.com/office/drawing/2014/main" id="{ECA59FC8-8E7B-4B9C-B2EB-BA607FE9C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b="0">
                <a:latin typeface="幼圆" panose="02010509060101010101" pitchFamily="49" charset="-122"/>
                <a:ea typeface="幼圆" panose="02010509060101010101" pitchFamily="49" charset="-122"/>
              </a:rPr>
              <a:t>3 之 3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AAFB2041-FBF2-4AB9-A967-3AF011914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页面大小的选择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52" name="Rectangle 5">
            <a:extLst>
              <a:ext uri="{FF2B5EF4-FFF2-40B4-BE49-F238E27FC236}">
                <a16:creationId xmlns:a16="http://schemas.microsoft.com/office/drawing/2014/main" id="{0FF3A3D8-25BE-40BB-A0F6-EAB5BB25B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2971800" cy="4392612"/>
          </a:xfrm>
          <a:solidFill>
            <a:srgbClr val="FFFF00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      页面大小的选择一般要通过对典型程序的模拟实验来确定，早期一般为1</a:t>
            </a:r>
            <a:r>
              <a:rPr lang="en-US" altLang="zh-CN" sz="2800"/>
              <a:t>KB，</a:t>
            </a:r>
            <a:r>
              <a:rPr lang="zh-CN" altLang="en-US" sz="2800"/>
              <a:t>目前大多为4</a:t>
            </a:r>
            <a:r>
              <a:rPr lang="en-US" altLang="zh-CN" sz="2800"/>
              <a:t>KB、8KB、16KB。</a:t>
            </a:r>
          </a:p>
        </p:txBody>
      </p:sp>
      <p:grpSp>
        <p:nvGrpSpPr>
          <p:cNvPr id="78853" name="Group 6">
            <a:extLst>
              <a:ext uri="{FF2B5EF4-FFF2-40B4-BE49-F238E27FC236}">
                <a16:creationId xmlns:a16="http://schemas.microsoft.com/office/drawing/2014/main" id="{BA2DB9A2-21D1-41E2-BE35-95AF08813194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90800"/>
            <a:ext cx="5181600" cy="3048000"/>
            <a:chOff x="2352" y="1680"/>
            <a:chExt cx="3264" cy="1920"/>
          </a:xfrm>
        </p:grpSpPr>
        <p:grpSp>
          <p:nvGrpSpPr>
            <p:cNvPr id="78854" name="Group 7">
              <a:extLst>
                <a:ext uri="{FF2B5EF4-FFF2-40B4-BE49-F238E27FC236}">
                  <a16:creationId xmlns:a16="http://schemas.microsoft.com/office/drawing/2014/main" id="{A7ED29AA-ED41-4AAA-AB83-AD8432216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680"/>
              <a:ext cx="3120" cy="1920"/>
              <a:chOff x="2352" y="1680"/>
              <a:chExt cx="3120" cy="1920"/>
            </a:xfrm>
          </p:grpSpPr>
          <p:sp>
            <p:nvSpPr>
              <p:cNvPr id="78856" name="文字 8">
                <a:extLst>
                  <a:ext uri="{FF2B5EF4-FFF2-40B4-BE49-F238E27FC236}">
                    <a16:creationId xmlns:a16="http://schemas.microsoft.com/office/drawing/2014/main" id="{9F25C7F9-9263-4AD2-8172-D50BC6F83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134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36000" rIns="36000" bIns="0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1"/>
                  </a:buClr>
                  <a:buChar char="w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SzPct val="55000"/>
                  <a:buChar char="Ø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SzPct val="65000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5000"/>
                  <a:buChar char="w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页面大小 </a:t>
                </a:r>
                <a:r>
                  <a:rPr lang="en-US" altLang="zh-CN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S</a:t>
                </a:r>
                <a:r>
                  <a:rPr lang="en-US" altLang="zh-CN" sz="2800" baseline="-250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P</a:t>
                </a:r>
                <a:endParaRPr lang="en-US" altLang="zh-CN" sz="280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78857" name="文字 10">
                <a:extLst>
                  <a:ext uri="{FF2B5EF4-FFF2-40B4-BE49-F238E27FC236}">
                    <a16:creationId xmlns:a16="http://schemas.microsoft.com/office/drawing/2014/main" id="{E648E4FB-7474-4AFA-9290-48814A996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680"/>
                <a:ext cx="240" cy="1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72000" tIns="36000" rIns="36000" bIns="0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1"/>
                  </a:buClr>
                  <a:buChar char="w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SzPct val="55000"/>
                  <a:buChar char="Ø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SzPct val="65000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5000"/>
                  <a:buChar char="w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命中率 </a:t>
                </a:r>
                <a:r>
                  <a:rPr lang="en-US" altLang="zh-CN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H</a:t>
                </a:r>
              </a:p>
            </p:txBody>
          </p:sp>
          <p:sp>
            <p:nvSpPr>
              <p:cNvPr id="78858" name="文字 16">
                <a:extLst>
                  <a:ext uri="{FF2B5EF4-FFF2-40B4-BE49-F238E27FC236}">
                    <a16:creationId xmlns:a16="http://schemas.microsoft.com/office/drawing/2014/main" id="{343EF002-A0C2-46BF-9840-C297747FA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2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36000" rIns="36000" bIns="0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1"/>
                  </a:buClr>
                  <a:buChar char="w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SzPct val="55000"/>
                  <a:buChar char="Ø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SzPct val="65000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5000"/>
                  <a:buChar char="w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1</a:t>
                </a:r>
              </a:p>
            </p:txBody>
          </p:sp>
          <p:grpSp>
            <p:nvGrpSpPr>
              <p:cNvPr id="78859" name="Group 11">
                <a:extLst>
                  <a:ext uri="{FF2B5EF4-FFF2-40B4-BE49-F238E27FC236}">
                    <a16:creationId xmlns:a16="http://schemas.microsoft.com/office/drawing/2014/main" id="{E10224A9-90B0-4BB5-A484-A5CDFCDED8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680"/>
                <a:ext cx="2592" cy="1917"/>
                <a:chOff x="2610" y="1872"/>
                <a:chExt cx="2814" cy="1917"/>
              </a:xfrm>
            </p:grpSpPr>
            <p:sp>
              <p:nvSpPr>
                <p:cNvPr id="78877" name="Line 12">
                  <a:extLst>
                    <a:ext uri="{FF2B5EF4-FFF2-40B4-BE49-F238E27FC236}">
                      <a16:creationId xmlns:a16="http://schemas.microsoft.com/office/drawing/2014/main" id="{DDEB5DC6-B054-42F1-BF97-4D2B28551B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10" y="3777"/>
                  <a:ext cx="2814" cy="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8" name="Line 13">
                  <a:extLst>
                    <a:ext uri="{FF2B5EF4-FFF2-40B4-BE49-F238E27FC236}">
                      <a16:creationId xmlns:a16="http://schemas.microsoft.com/office/drawing/2014/main" id="{3BE5F4E7-D65A-400B-BE7C-EB5297F85E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23" y="1872"/>
                  <a:ext cx="0" cy="1899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9" name="Line 14">
                  <a:extLst>
                    <a:ext uri="{FF2B5EF4-FFF2-40B4-BE49-F238E27FC236}">
                      <a16:creationId xmlns:a16="http://schemas.microsoft.com/office/drawing/2014/main" id="{6B678102-5F18-4706-B826-51EC8C615C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6" y="2206"/>
                  <a:ext cx="2578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0" name="Arc 15">
                  <a:extLst>
                    <a:ext uri="{FF2B5EF4-FFF2-40B4-BE49-F238E27FC236}">
                      <a16:creationId xmlns:a16="http://schemas.microsoft.com/office/drawing/2014/main" id="{A177CAFB-8C14-43F4-AA78-F8E224720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898" y="2538"/>
                  <a:ext cx="799" cy="71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1" name="Arc 16">
                  <a:extLst>
                    <a:ext uri="{FF2B5EF4-FFF2-40B4-BE49-F238E27FC236}">
                      <a16:creationId xmlns:a16="http://schemas.microsoft.com/office/drawing/2014/main" id="{E65E8914-C46A-4A25-9DD4-ED4172FC2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0" y="2538"/>
                  <a:ext cx="947" cy="37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2" name="Arc 17">
                  <a:extLst>
                    <a:ext uri="{FF2B5EF4-FFF2-40B4-BE49-F238E27FC236}">
                      <a16:creationId xmlns:a16="http://schemas.microsoft.com/office/drawing/2014/main" id="{5B05ED0D-B059-4686-91F8-E51D26FC17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4" y="2229"/>
                  <a:ext cx="936" cy="543"/>
                </a:xfrm>
                <a:custGeom>
                  <a:avLst/>
                  <a:gdLst>
                    <a:gd name="T0" fmla="*/ 0 w 21599"/>
                    <a:gd name="T1" fmla="*/ 0 h 21600"/>
                    <a:gd name="T2" fmla="*/ 0 w 21599"/>
                    <a:gd name="T3" fmla="*/ 0 h 21600"/>
                    <a:gd name="T4" fmla="*/ 0 w 21599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599" h="21600" fill="none" extrusionOk="0">
                      <a:moveTo>
                        <a:pt x="-1" y="0"/>
                      </a:moveTo>
                      <a:cubicBezTo>
                        <a:pt x="11837" y="0"/>
                        <a:pt x="21469" y="9527"/>
                        <a:pt x="21598" y="21364"/>
                      </a:cubicBezTo>
                    </a:path>
                    <a:path w="21599" h="21600" stroke="0" extrusionOk="0">
                      <a:moveTo>
                        <a:pt x="-1" y="0"/>
                      </a:moveTo>
                      <a:cubicBezTo>
                        <a:pt x="11837" y="0"/>
                        <a:pt x="21469" y="9527"/>
                        <a:pt x="21598" y="21364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3" name="Arc 18">
                  <a:extLst>
                    <a:ext uri="{FF2B5EF4-FFF2-40B4-BE49-F238E27FC236}">
                      <a16:creationId xmlns:a16="http://schemas.microsoft.com/office/drawing/2014/main" id="{488CD8A4-842F-49FA-8AFC-4391E6F628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992" y="2228"/>
                  <a:ext cx="1352" cy="398"/>
                </a:xfrm>
                <a:custGeom>
                  <a:avLst/>
                  <a:gdLst>
                    <a:gd name="T0" fmla="*/ 0 w 21287"/>
                    <a:gd name="T1" fmla="*/ 0 h 21600"/>
                    <a:gd name="T2" fmla="*/ 0 w 21287"/>
                    <a:gd name="T3" fmla="*/ 0 h 21600"/>
                    <a:gd name="T4" fmla="*/ 0 w 2128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287" h="21600" fill="none" extrusionOk="0">
                      <a:moveTo>
                        <a:pt x="-1" y="0"/>
                      </a:moveTo>
                      <a:cubicBezTo>
                        <a:pt x="10514" y="0"/>
                        <a:pt x="19502" y="7571"/>
                        <a:pt x="21286" y="17934"/>
                      </a:cubicBezTo>
                    </a:path>
                    <a:path w="21287" h="21600" stroke="0" extrusionOk="0">
                      <a:moveTo>
                        <a:pt x="-1" y="0"/>
                      </a:moveTo>
                      <a:cubicBezTo>
                        <a:pt x="10514" y="0"/>
                        <a:pt x="19502" y="7571"/>
                        <a:pt x="21286" y="17934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4" name="Line 19">
                  <a:extLst>
                    <a:ext uri="{FF2B5EF4-FFF2-40B4-BE49-F238E27FC236}">
                      <a16:creationId xmlns:a16="http://schemas.microsoft.com/office/drawing/2014/main" id="{405CE73B-ED70-4A99-98E7-1C1ACF5A35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4" y="2538"/>
                  <a:ext cx="0" cy="1251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5" name="Line 20">
                  <a:extLst>
                    <a:ext uri="{FF2B5EF4-FFF2-40B4-BE49-F238E27FC236}">
                      <a16:creationId xmlns:a16="http://schemas.microsoft.com/office/drawing/2014/main" id="{BEE025F1-F1CA-43AF-A7E0-74BED8F8E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231"/>
                  <a:ext cx="4" cy="155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860" name="文字 25">
                <a:extLst>
                  <a:ext uri="{FF2B5EF4-FFF2-40B4-BE49-F238E27FC236}">
                    <a16:creationId xmlns:a16="http://schemas.microsoft.com/office/drawing/2014/main" id="{086A64CB-1404-4FFE-B58F-0008A84D2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36000" rIns="36000" bIns="0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1"/>
                  </a:buClr>
                  <a:buChar char="w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SzPct val="55000"/>
                  <a:buChar char="Ø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SzPct val="65000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5000"/>
                  <a:buChar char="w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S</a:t>
                </a:r>
              </a:p>
            </p:txBody>
          </p:sp>
          <p:sp>
            <p:nvSpPr>
              <p:cNvPr id="78861" name="文字 26">
                <a:extLst>
                  <a:ext uri="{FF2B5EF4-FFF2-40B4-BE49-F238E27FC236}">
                    <a16:creationId xmlns:a16="http://schemas.microsoft.com/office/drawing/2014/main" id="{2EAFB87C-A6A5-4466-B602-1E8D5F572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54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36000" rIns="36000" bIns="0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1"/>
                  </a:buClr>
                  <a:buChar char="w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SzPct val="55000"/>
                  <a:buChar char="Ø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SzPct val="65000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5000"/>
                  <a:buChar char="w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2</a:t>
                </a:r>
                <a:r>
                  <a:rPr lang="en-US" altLang="zh-CN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S</a:t>
                </a:r>
              </a:p>
            </p:txBody>
          </p:sp>
          <p:sp>
            <p:nvSpPr>
              <p:cNvPr id="78862" name="文字 8">
                <a:extLst>
                  <a:ext uri="{FF2B5EF4-FFF2-40B4-BE49-F238E27FC236}">
                    <a16:creationId xmlns:a16="http://schemas.microsoft.com/office/drawing/2014/main" id="{D6214376-ACC9-4D63-9D76-321F4CCD4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134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36000" rIns="36000" bIns="0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1"/>
                  </a:buClr>
                  <a:buChar char="w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SzPct val="55000"/>
                  <a:buChar char="Ø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SzPct val="65000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5000"/>
                  <a:buChar char="w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页面大小 </a:t>
                </a:r>
                <a:r>
                  <a:rPr lang="en-US" altLang="zh-CN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S</a:t>
                </a:r>
                <a:r>
                  <a:rPr lang="en-US" altLang="zh-CN" sz="2800" baseline="-250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P</a:t>
                </a:r>
                <a:endParaRPr lang="en-US" altLang="zh-CN" sz="280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78863" name="文字 10">
                <a:extLst>
                  <a:ext uri="{FF2B5EF4-FFF2-40B4-BE49-F238E27FC236}">
                    <a16:creationId xmlns:a16="http://schemas.microsoft.com/office/drawing/2014/main" id="{115FC9B5-138D-46EC-B139-0986924EC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680"/>
                <a:ext cx="240" cy="1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72000" tIns="36000" rIns="36000" bIns="0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1"/>
                  </a:buClr>
                  <a:buChar char="w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SzPct val="55000"/>
                  <a:buChar char="Ø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SzPct val="65000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5000"/>
                  <a:buChar char="w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命中率 </a:t>
                </a:r>
                <a:r>
                  <a:rPr lang="en-US" altLang="zh-CN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H</a:t>
                </a:r>
              </a:p>
            </p:txBody>
          </p:sp>
          <p:sp>
            <p:nvSpPr>
              <p:cNvPr id="78864" name="文字 16">
                <a:extLst>
                  <a:ext uri="{FF2B5EF4-FFF2-40B4-BE49-F238E27FC236}">
                    <a16:creationId xmlns:a16="http://schemas.microsoft.com/office/drawing/2014/main" id="{001C0C2E-C7DC-4D06-99D7-F53716B83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2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36000" rIns="36000" bIns="0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1"/>
                  </a:buClr>
                  <a:buChar char="w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SzPct val="55000"/>
                  <a:buChar char="Ø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SzPct val="65000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5000"/>
                  <a:buChar char="w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1</a:t>
                </a:r>
              </a:p>
            </p:txBody>
          </p:sp>
          <p:grpSp>
            <p:nvGrpSpPr>
              <p:cNvPr id="78865" name="Group 26">
                <a:extLst>
                  <a:ext uri="{FF2B5EF4-FFF2-40B4-BE49-F238E27FC236}">
                    <a16:creationId xmlns:a16="http://schemas.microsoft.com/office/drawing/2014/main" id="{A5EC4A67-97F9-4AF6-A1BC-8F59A63C78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680"/>
                <a:ext cx="2592" cy="1917"/>
                <a:chOff x="2610" y="1872"/>
                <a:chExt cx="2814" cy="1917"/>
              </a:xfrm>
            </p:grpSpPr>
            <p:sp>
              <p:nvSpPr>
                <p:cNvPr id="78868" name="Line 27">
                  <a:extLst>
                    <a:ext uri="{FF2B5EF4-FFF2-40B4-BE49-F238E27FC236}">
                      <a16:creationId xmlns:a16="http://schemas.microsoft.com/office/drawing/2014/main" id="{DF7CC14A-F7F2-466A-A587-B40CDF772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10" y="3777"/>
                  <a:ext cx="2814" cy="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9" name="Line 28">
                  <a:extLst>
                    <a:ext uri="{FF2B5EF4-FFF2-40B4-BE49-F238E27FC236}">
                      <a16:creationId xmlns:a16="http://schemas.microsoft.com/office/drawing/2014/main" id="{321EDAAD-3EEF-43FC-A652-BB12B72C29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23" y="1872"/>
                  <a:ext cx="0" cy="1899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0" name="Line 29">
                  <a:extLst>
                    <a:ext uri="{FF2B5EF4-FFF2-40B4-BE49-F238E27FC236}">
                      <a16:creationId xmlns:a16="http://schemas.microsoft.com/office/drawing/2014/main" id="{A987FDB5-7754-4B2C-A5ED-5A798D207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6" y="2206"/>
                  <a:ext cx="2578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1" name="Arc 30">
                  <a:extLst>
                    <a:ext uri="{FF2B5EF4-FFF2-40B4-BE49-F238E27FC236}">
                      <a16:creationId xmlns:a16="http://schemas.microsoft.com/office/drawing/2014/main" id="{F7A8D8D5-67A9-4ED6-8AE6-A2E61135DB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898" y="2538"/>
                  <a:ext cx="799" cy="71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2" name="Arc 31">
                  <a:extLst>
                    <a:ext uri="{FF2B5EF4-FFF2-40B4-BE49-F238E27FC236}">
                      <a16:creationId xmlns:a16="http://schemas.microsoft.com/office/drawing/2014/main" id="{C4FDC2AD-23E1-4C10-AD1E-ED58D42113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0" y="2538"/>
                  <a:ext cx="947" cy="37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3" name="Arc 32">
                  <a:extLst>
                    <a:ext uri="{FF2B5EF4-FFF2-40B4-BE49-F238E27FC236}">
                      <a16:creationId xmlns:a16="http://schemas.microsoft.com/office/drawing/2014/main" id="{3B2B7788-A2D3-4988-8160-981A263D2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4" y="2229"/>
                  <a:ext cx="936" cy="543"/>
                </a:xfrm>
                <a:custGeom>
                  <a:avLst/>
                  <a:gdLst>
                    <a:gd name="T0" fmla="*/ 0 w 21599"/>
                    <a:gd name="T1" fmla="*/ 0 h 21600"/>
                    <a:gd name="T2" fmla="*/ 0 w 21599"/>
                    <a:gd name="T3" fmla="*/ 0 h 21600"/>
                    <a:gd name="T4" fmla="*/ 0 w 21599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599" h="21600" fill="none" extrusionOk="0">
                      <a:moveTo>
                        <a:pt x="-1" y="0"/>
                      </a:moveTo>
                      <a:cubicBezTo>
                        <a:pt x="11837" y="0"/>
                        <a:pt x="21469" y="9527"/>
                        <a:pt x="21598" y="21364"/>
                      </a:cubicBezTo>
                    </a:path>
                    <a:path w="21599" h="21600" stroke="0" extrusionOk="0">
                      <a:moveTo>
                        <a:pt x="-1" y="0"/>
                      </a:moveTo>
                      <a:cubicBezTo>
                        <a:pt x="11837" y="0"/>
                        <a:pt x="21469" y="9527"/>
                        <a:pt x="21598" y="21364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4" name="Arc 33">
                  <a:extLst>
                    <a:ext uri="{FF2B5EF4-FFF2-40B4-BE49-F238E27FC236}">
                      <a16:creationId xmlns:a16="http://schemas.microsoft.com/office/drawing/2014/main" id="{2199FE81-1776-4A43-8715-AC55077B8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992" y="2228"/>
                  <a:ext cx="1352" cy="398"/>
                </a:xfrm>
                <a:custGeom>
                  <a:avLst/>
                  <a:gdLst>
                    <a:gd name="T0" fmla="*/ 0 w 21287"/>
                    <a:gd name="T1" fmla="*/ 0 h 21600"/>
                    <a:gd name="T2" fmla="*/ 0 w 21287"/>
                    <a:gd name="T3" fmla="*/ 0 h 21600"/>
                    <a:gd name="T4" fmla="*/ 0 w 2128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287" h="21600" fill="none" extrusionOk="0">
                      <a:moveTo>
                        <a:pt x="-1" y="0"/>
                      </a:moveTo>
                      <a:cubicBezTo>
                        <a:pt x="10514" y="0"/>
                        <a:pt x="19502" y="7571"/>
                        <a:pt x="21286" y="17934"/>
                      </a:cubicBezTo>
                    </a:path>
                    <a:path w="21287" h="21600" stroke="0" extrusionOk="0">
                      <a:moveTo>
                        <a:pt x="-1" y="0"/>
                      </a:moveTo>
                      <a:cubicBezTo>
                        <a:pt x="10514" y="0"/>
                        <a:pt x="19502" y="7571"/>
                        <a:pt x="21286" y="17934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5" name="Line 34">
                  <a:extLst>
                    <a:ext uri="{FF2B5EF4-FFF2-40B4-BE49-F238E27FC236}">
                      <a16:creationId xmlns:a16="http://schemas.microsoft.com/office/drawing/2014/main" id="{33C6BA4E-9D80-40DD-985F-AE00675FE5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4" y="2538"/>
                  <a:ext cx="0" cy="1251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6" name="Line 35">
                  <a:extLst>
                    <a:ext uri="{FF2B5EF4-FFF2-40B4-BE49-F238E27FC236}">
                      <a16:creationId xmlns:a16="http://schemas.microsoft.com/office/drawing/2014/main" id="{99C1ED24-8073-48EC-8F86-503C9E632E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231"/>
                  <a:ext cx="4" cy="155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866" name="文字 25">
                <a:extLst>
                  <a:ext uri="{FF2B5EF4-FFF2-40B4-BE49-F238E27FC236}">
                    <a16:creationId xmlns:a16="http://schemas.microsoft.com/office/drawing/2014/main" id="{FD2370E8-35C9-4A69-B2C2-D6FF0745EE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36000" rIns="36000" bIns="0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1"/>
                  </a:buClr>
                  <a:buChar char="w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SzPct val="55000"/>
                  <a:buChar char="Ø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SzPct val="65000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5000"/>
                  <a:buChar char="w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S</a:t>
                </a:r>
              </a:p>
            </p:txBody>
          </p:sp>
          <p:sp>
            <p:nvSpPr>
              <p:cNvPr id="78867" name="文字 26">
                <a:extLst>
                  <a:ext uri="{FF2B5EF4-FFF2-40B4-BE49-F238E27FC236}">
                    <a16:creationId xmlns:a16="http://schemas.microsoft.com/office/drawing/2014/main" id="{20C80C86-508E-4DE5-89EB-34CF6C473D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54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tIns="36000" rIns="36000" bIns="0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1"/>
                  </a:buClr>
                  <a:buChar char="w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SzPct val="55000"/>
                  <a:buChar char="Ø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SzPct val="65000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SzPct val="85000"/>
                  <a:buChar char="w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SzPct val="80000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2</a:t>
                </a:r>
                <a:r>
                  <a:rPr lang="en-US" altLang="zh-CN" sz="28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S</a:t>
                </a:r>
              </a:p>
            </p:txBody>
          </p:sp>
        </p:grpSp>
        <p:sp>
          <p:nvSpPr>
            <p:cNvPr id="78855" name="文字 8">
              <a:extLst>
                <a:ext uri="{FF2B5EF4-FFF2-40B4-BE49-F238E27FC236}">
                  <a16:creationId xmlns:a16="http://schemas.microsoft.com/office/drawing/2014/main" id="{30E6E1DD-0FC7-4FAA-BFA4-F957EAF1B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832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Book Antiqua" panose="02040602050305030304" pitchFamily="18" charset="0"/>
                </a:rPr>
                <a:t>主存容量</a:t>
              </a:r>
              <a:endParaRPr lang="en-US" altLang="zh-CN" sz="2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7AB6752A-803E-4AAF-9225-A5CA073FB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主存容量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649F40F8-64E1-4943-BCAD-ADDC75F4A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2847975" cy="4105275"/>
          </a:xfrm>
          <a:solidFill>
            <a:srgbClr val="FFFF00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主存命中率</a:t>
            </a:r>
            <a:r>
              <a:rPr lang="en-US" altLang="zh-CN"/>
              <a:t>H</a:t>
            </a:r>
            <a:r>
              <a:rPr lang="zh-CN" altLang="en-US"/>
              <a:t>随着分配给该程序的主存容量</a:t>
            </a:r>
            <a:r>
              <a:rPr lang="en-US" altLang="zh-CN"/>
              <a:t>S</a:t>
            </a:r>
            <a:r>
              <a:rPr lang="zh-CN" altLang="en-US"/>
              <a:t>的增加而单调上升。</a:t>
            </a:r>
          </a:p>
        </p:txBody>
      </p:sp>
      <p:grpSp>
        <p:nvGrpSpPr>
          <p:cNvPr id="79877" name="Group 5">
            <a:extLst>
              <a:ext uri="{FF2B5EF4-FFF2-40B4-BE49-F238E27FC236}">
                <a16:creationId xmlns:a16="http://schemas.microsoft.com/office/drawing/2014/main" id="{539F4728-E322-4B7A-BFA7-E5D0024AEDB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14600"/>
            <a:ext cx="4114800" cy="3581400"/>
            <a:chOff x="2832" y="1440"/>
            <a:chExt cx="2592" cy="2256"/>
          </a:xfrm>
        </p:grpSpPr>
        <p:sp>
          <p:nvSpPr>
            <p:cNvPr id="79878" name="Line 6">
              <a:extLst>
                <a:ext uri="{FF2B5EF4-FFF2-40B4-BE49-F238E27FC236}">
                  <a16:creationId xmlns:a16="http://schemas.microsoft.com/office/drawing/2014/main" id="{49B8F439-985E-4305-98FB-13C7E8B05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1534"/>
              <a:ext cx="0" cy="18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79" name="Line 7">
              <a:extLst>
                <a:ext uri="{FF2B5EF4-FFF2-40B4-BE49-F238E27FC236}">
                  <a16:creationId xmlns:a16="http://schemas.microsoft.com/office/drawing/2014/main" id="{C2AD8755-FB97-4BF2-8EDE-699E7503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3358"/>
              <a:ext cx="2050" cy="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0" name="Line 8">
              <a:extLst>
                <a:ext uri="{FF2B5EF4-FFF2-40B4-BE49-F238E27FC236}">
                  <a16:creationId xmlns:a16="http://schemas.microsoft.com/office/drawing/2014/main" id="{C3A1F302-D2F4-453D-BDEF-7C1D6203A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762"/>
              <a:ext cx="12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Arc 9">
              <a:extLst>
                <a:ext uri="{FF2B5EF4-FFF2-40B4-BE49-F238E27FC236}">
                  <a16:creationId xmlns:a16="http://schemas.microsoft.com/office/drawing/2014/main" id="{A7C700B9-5C5F-45BB-B7AE-814F12A0B5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40" y="1801"/>
              <a:ext cx="1741" cy="15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>
              <a:extLst>
                <a:ext uri="{FF2B5EF4-FFF2-40B4-BE49-F238E27FC236}">
                  <a16:creationId xmlns:a16="http://schemas.microsoft.com/office/drawing/2014/main" id="{2CC33EA1-1898-4C3A-983F-BFA4B5D96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762"/>
              <a:ext cx="186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文字 10">
              <a:extLst>
                <a:ext uri="{FF2B5EF4-FFF2-40B4-BE49-F238E27FC236}">
                  <a16:creationId xmlns:a16="http://schemas.microsoft.com/office/drawing/2014/main" id="{A7721826-E295-4577-8A83-71EC25C04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440"/>
              <a:ext cx="240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Book Antiqua" panose="02040602050305030304" pitchFamily="18" charset="0"/>
                </a:rPr>
                <a:t>命中率 </a:t>
              </a:r>
              <a:r>
                <a:rPr lang="en-US" altLang="zh-CN" sz="2800">
                  <a:solidFill>
                    <a:schemeClr val="tx2"/>
                  </a:solidFill>
                  <a:latin typeface="Book Antiqua" panose="02040602050305030304" pitchFamily="18" charset="0"/>
                </a:rPr>
                <a:t>H</a:t>
              </a:r>
            </a:p>
          </p:txBody>
        </p:sp>
        <p:sp>
          <p:nvSpPr>
            <p:cNvPr id="79884" name="文字 8">
              <a:extLst>
                <a:ext uri="{FF2B5EF4-FFF2-40B4-BE49-F238E27FC236}">
                  <a16:creationId xmlns:a16="http://schemas.microsoft.com/office/drawing/2014/main" id="{DFF8DBB3-E446-4EC7-84B3-77046159C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360"/>
              <a:ext cx="12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Book Antiqua" panose="02040602050305030304" pitchFamily="18" charset="0"/>
                </a:rPr>
                <a:t>主存容量</a:t>
              </a:r>
              <a:r>
                <a:rPr lang="en-US" altLang="zh-CN" sz="2800">
                  <a:solidFill>
                    <a:schemeClr val="tx2"/>
                  </a:solidFill>
                  <a:latin typeface="Book Antiqua" panose="02040602050305030304" pitchFamily="18" charset="0"/>
                </a:rPr>
                <a:t>S</a:t>
              </a:r>
            </a:p>
          </p:txBody>
        </p:sp>
        <p:sp>
          <p:nvSpPr>
            <p:cNvPr id="79885" name="文字 16">
              <a:extLst>
                <a:ext uri="{FF2B5EF4-FFF2-40B4-BE49-F238E27FC236}">
                  <a16:creationId xmlns:a16="http://schemas.microsoft.com/office/drawing/2014/main" id="{1276D183-79FF-4A9C-A388-94C2586E6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Book Antiqua" panose="02040602050305030304" pitchFamily="18" charset="0"/>
                </a:rPr>
                <a:t>1.0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50E5EED4-FFE8-47A9-98D4-2AC52E17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页面调度算法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0535" name="Rectangle 39">
            <a:extLst>
              <a:ext uri="{FF2B5EF4-FFF2-40B4-BE49-F238E27FC236}">
                <a16:creationId xmlns:a16="http://schemas.microsoft.com/office/drawing/2014/main" id="{E1468820-1CE5-4166-BD8B-F40EB08BF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rgbClr val="FF0000"/>
              </a:buCl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全取式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    能调入的全部调入。</a:t>
            </a:r>
          </a:p>
          <a:p>
            <a:pPr marL="0" indent="0" eaLnBrk="1" hangingPunct="1">
              <a:buClr>
                <a:srgbClr val="FF0000"/>
              </a:buCl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请求式</a:t>
            </a:r>
            <a:br>
              <a:rPr lang="zh-CN" altLang="en-US" sz="2800" dirty="0"/>
            </a:br>
            <a:r>
              <a:rPr lang="zh-CN" altLang="en-US" sz="2800" dirty="0"/>
              <a:t>    当使用到的时候，再调入主存。</a:t>
            </a:r>
          </a:p>
          <a:p>
            <a:pPr marL="0" indent="0" eaLnBrk="1" hangingPunct="1">
              <a:buClr>
                <a:srgbClr val="FF0000"/>
              </a:buCl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预取式</a:t>
            </a:r>
            <a:b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dirty="0"/>
              <a:t>    在程序重新开始运行之前，把上次停止运行前一段时间内用到的页面先调入到主存储器，然后才开始运行程序。但如果调入的页面用不上，则浪费了调入的时间，占用了主存资源。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588580" y="78904"/>
            <a:ext cx="57836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spcBef>
                <a:spcPts val="0"/>
              </a:spcBef>
              <a:buNone/>
              <a:defRPr kumimoji="0" sz="2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相关术语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1790" y="1157746"/>
            <a:ext cx="5952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lang="zh-CN" altLang="en-US" sz="3200" b="1" dirty="0">
                <a:latin typeface="+mn-ea"/>
              </a:rPr>
              <a:t>虚拟地址 </a:t>
            </a:r>
            <a:r>
              <a:rPr lang="en-US" altLang="zh-CN" sz="3200" b="1" dirty="0">
                <a:latin typeface="+mn-ea"/>
              </a:rPr>
              <a:t>(</a:t>
            </a:r>
            <a:r>
              <a:rPr lang="en-US" altLang="zh-CN" sz="3200" b="1" dirty="0">
                <a:solidFill>
                  <a:srgbClr val="C00000"/>
                </a:solidFill>
              </a:rPr>
              <a:t>virtual address</a:t>
            </a:r>
            <a:r>
              <a:rPr lang="en-US" altLang="zh-CN" sz="3200" b="1" dirty="0">
                <a:latin typeface="+mn-ea"/>
              </a:rPr>
              <a:t>)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018786" y="1742521"/>
            <a:ext cx="7704856" cy="59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61950">
              <a:lnSpc>
                <a:spcPct val="125000"/>
              </a:lnSpc>
            </a:pPr>
            <a:r>
              <a:rPr lang="zh-CN" altLang="en-US" sz="3000" b="1" dirty="0">
                <a:latin typeface="+mn-ea"/>
              </a:rPr>
              <a:t>用户编程的地址空间，又称逻辑地址。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401047" y="2487587"/>
            <a:ext cx="1656184" cy="51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latin typeface="+mn-ea"/>
              </a:rPr>
              <a:t>程序</a:t>
            </a:r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430088" y="3001446"/>
            <a:ext cx="1512168" cy="23042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/>
              <a:t>……</a:t>
            </a:r>
          </a:p>
          <a:p>
            <a:pPr algn="ctr"/>
            <a:r>
              <a:rPr lang="en-US" altLang="zh-CN" sz="2400" b="1" dirty="0"/>
              <a:t>……</a:t>
            </a:r>
          </a:p>
          <a:p>
            <a:pPr algn="ctr"/>
            <a:r>
              <a:rPr lang="en-US" altLang="zh-CN" sz="2400" b="1" dirty="0"/>
              <a:t>……</a:t>
            </a:r>
          </a:p>
          <a:p>
            <a:pPr algn="ctr"/>
            <a:r>
              <a:rPr lang="en-US" altLang="zh-CN" sz="2400" b="1" dirty="0"/>
              <a:t>……</a:t>
            </a:r>
          </a:p>
          <a:p>
            <a:pPr algn="ctr"/>
            <a:r>
              <a:rPr lang="en-US" altLang="zh-CN" sz="2400" b="1" dirty="0"/>
              <a:t>……</a:t>
            </a:r>
          </a:p>
          <a:p>
            <a:pPr algn="ctr"/>
            <a:r>
              <a:rPr lang="en-US" altLang="zh-CN" sz="2400" b="1" dirty="0"/>
              <a:t>……</a:t>
            </a:r>
          </a:p>
          <a:p>
            <a:pPr algn="ctr"/>
            <a:endParaRPr lang="zh-CN" altLang="en-US" sz="2400" b="1" dirty="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23791" y="2941705"/>
            <a:ext cx="828092" cy="242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/>
              <a:t>0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/>
              <a:t>1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/>
              <a:t>2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/>
              <a:t>3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/>
              <a:t>…</a:t>
            </a:r>
          </a:p>
          <a:p>
            <a:pPr algn="ctr">
              <a:lnSpc>
                <a:spcPct val="125000"/>
              </a:lnSpc>
            </a:pPr>
            <a:endParaRPr lang="en-US" altLang="zh-CN" b="1" dirty="0"/>
          </a:p>
          <a:p>
            <a:pPr algn="ctr">
              <a:lnSpc>
                <a:spcPct val="125000"/>
              </a:lnSpc>
            </a:pPr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4739406" y="2507507"/>
            <a:ext cx="1656184" cy="51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latin typeface="+mn-ea"/>
              </a:rPr>
              <a:t>程序</a:t>
            </a:r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4768447" y="3021367"/>
            <a:ext cx="1512168" cy="200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/>
              <a:t>……</a:t>
            </a:r>
          </a:p>
          <a:p>
            <a:pPr algn="ctr"/>
            <a:r>
              <a:rPr lang="en-US" altLang="zh-CN" sz="2400" b="1" dirty="0"/>
              <a:t>……</a:t>
            </a:r>
          </a:p>
          <a:p>
            <a:pPr algn="ctr"/>
            <a:r>
              <a:rPr lang="en-US" altLang="zh-CN" sz="2400" b="1" dirty="0"/>
              <a:t>……</a:t>
            </a:r>
          </a:p>
          <a:p>
            <a:pPr algn="ctr"/>
            <a:r>
              <a:rPr lang="en-US" altLang="zh-CN" sz="2400" b="1" dirty="0"/>
              <a:t>……</a:t>
            </a:r>
          </a:p>
          <a:p>
            <a:pPr algn="ctr"/>
            <a:r>
              <a:rPr lang="en-US" altLang="zh-CN" sz="2400" b="1" dirty="0"/>
              <a:t>……</a:t>
            </a:r>
          </a:p>
          <a:p>
            <a:pPr algn="ctr"/>
            <a:endParaRPr lang="zh-CN" altLang="en-US" sz="2400" b="1" dirty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4062150" y="2961625"/>
            <a:ext cx="828092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/>
              <a:t>0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/>
              <a:t>1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/>
              <a:t>2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/>
              <a:t>3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/>
              <a:t>…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/>
              <a:t>m</a:t>
            </a:r>
            <a:endParaRPr lang="zh-CN" altLang="en-US" b="1" dirty="0"/>
          </a:p>
        </p:txBody>
      </p:sp>
      <p:cxnSp>
        <p:nvCxnSpPr>
          <p:cNvPr id="5" name="肘形连接符 4"/>
          <p:cNvCxnSpPr>
            <a:stCxn id="8" idx="3"/>
            <a:endCxn id="25" idx="2"/>
          </p:cNvCxnSpPr>
          <p:nvPr/>
        </p:nvCxnSpPr>
        <p:spPr>
          <a:xfrm flipH="1">
            <a:off x="1137837" y="1450134"/>
            <a:ext cx="5666411" cy="3915311"/>
          </a:xfrm>
          <a:prstGeom prst="bentConnector4">
            <a:avLst>
              <a:gd name="adj1" fmla="val -31021"/>
              <a:gd name="adj2" fmla="val 10583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8" idx="3"/>
            <a:endCxn id="29" idx="2"/>
          </p:cNvCxnSpPr>
          <p:nvPr/>
        </p:nvCxnSpPr>
        <p:spPr>
          <a:xfrm flipH="1">
            <a:off x="4476196" y="1450134"/>
            <a:ext cx="2328052" cy="3588983"/>
          </a:xfrm>
          <a:prstGeom prst="bentConnector4">
            <a:avLst>
              <a:gd name="adj1" fmla="val -55191"/>
              <a:gd name="adj2" fmla="val 10636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9">
            <a:extLst>
              <a:ext uri="{FF2B5EF4-FFF2-40B4-BE49-F238E27FC236}">
                <a16:creationId xmlns:a16="http://schemas.microsoft.com/office/drawing/2014/main" id="{999A79E7-1C96-47B5-AC40-1ADFF67E8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80" y="5633724"/>
            <a:ext cx="3928917" cy="122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2000" dirty="0"/>
              <a:t>虚地址空间</a:t>
            </a:r>
            <a:endParaRPr lang="en-US" altLang="zh-CN" sz="2000" dirty="0"/>
          </a:p>
          <a:p>
            <a:pPr indent="-15875">
              <a:lnSpc>
                <a:spcPct val="125000"/>
              </a:lnSpc>
              <a:buFont typeface="Wingdings" pitchFamily="2" charset="2"/>
              <a:buChar char="Ø"/>
            </a:pPr>
            <a:r>
              <a:rPr lang="en-US" altLang="zh-CN" sz="2000" dirty="0"/>
              <a:t> </a:t>
            </a:r>
            <a:r>
              <a:rPr lang="zh-CN" altLang="en-US" sz="2000" dirty="0"/>
              <a:t>大小：</a:t>
            </a:r>
            <a:r>
              <a:rPr lang="en-US" altLang="zh-CN" sz="2000" dirty="0"/>
              <a:t>4GB = 2</a:t>
            </a:r>
            <a:r>
              <a:rPr lang="en-US" altLang="zh-CN" sz="2000" baseline="30000" dirty="0"/>
              <a:t>32</a:t>
            </a:r>
            <a:endParaRPr lang="en-US" altLang="zh-CN" sz="2000" dirty="0"/>
          </a:p>
          <a:p>
            <a:pPr indent="-15875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dirty="0"/>
              <a:t>页大小：</a:t>
            </a:r>
            <a:r>
              <a:rPr lang="en-US" altLang="zh-CN" sz="2000" dirty="0"/>
              <a:t>4KB = 2</a:t>
            </a:r>
            <a:r>
              <a:rPr lang="en-US" altLang="zh-CN" sz="2000" baseline="30000" dirty="0"/>
              <a:t>12</a:t>
            </a:r>
            <a:endParaRPr lang="en-US" altLang="zh-CN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176B06-7406-478A-9EB8-E0AE9549DA94}"/>
              </a:ext>
            </a:extLst>
          </p:cNvPr>
          <p:cNvSpPr/>
          <p:nvPr/>
        </p:nvSpPr>
        <p:spPr>
          <a:xfrm>
            <a:off x="3480390" y="5657832"/>
            <a:ext cx="4572000" cy="12130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/>
              <a:t>物理内存空间</a:t>
            </a:r>
            <a:endParaRPr lang="en-US" altLang="zh-CN" sz="2000" b="1" dirty="0"/>
          </a:p>
          <a:p>
            <a:pPr indent="-15875">
              <a:lnSpc>
                <a:spcPct val="125000"/>
              </a:lnSpc>
              <a:buFont typeface="Wingdings" pitchFamily="2" charset="2"/>
              <a:buChar char="Ø"/>
            </a:pPr>
            <a:r>
              <a:rPr lang="en-US" altLang="zh-CN" sz="2000" b="1" dirty="0"/>
              <a:t> </a:t>
            </a:r>
            <a:r>
              <a:rPr lang="zh-CN" altLang="en-US" sz="2000" b="1" dirty="0"/>
              <a:t>大小：</a:t>
            </a:r>
            <a:r>
              <a:rPr lang="en-US" altLang="zh-CN" sz="2000" b="1" dirty="0"/>
              <a:t>1GB = 2</a:t>
            </a:r>
            <a:r>
              <a:rPr lang="en-US" altLang="zh-CN" sz="2000" b="1" baseline="30000" dirty="0"/>
              <a:t>30</a:t>
            </a:r>
            <a:endParaRPr lang="en-US" altLang="zh-CN" sz="2000" b="1" dirty="0"/>
          </a:p>
          <a:p>
            <a:pPr indent="-15875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b="1" dirty="0"/>
              <a:t>页大小：</a:t>
            </a:r>
            <a:r>
              <a:rPr lang="en-US" altLang="zh-CN" sz="2000" b="1" dirty="0"/>
              <a:t>4KB = 2</a:t>
            </a:r>
            <a:r>
              <a:rPr lang="en-US" altLang="zh-CN" sz="2000" b="1" baseline="30000" dirty="0"/>
              <a:t>12</a:t>
            </a:r>
            <a:endParaRPr lang="en-US" altLang="zh-CN" sz="2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3C7DB7-FD64-4F9D-A052-D8F1082691DD}"/>
              </a:ext>
            </a:extLst>
          </p:cNvPr>
          <p:cNvSpPr/>
          <p:nvPr/>
        </p:nvSpPr>
        <p:spPr>
          <a:xfrm>
            <a:off x="53651" y="5291809"/>
            <a:ext cx="877163" cy="408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假设：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6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46D0EA68-E17A-48E1-8DFE-583546789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Cache</a:t>
            </a:r>
            <a:r>
              <a:rPr lang="zh-CN" altLang="en-US"/>
              <a:t>存储系统</a:t>
            </a:r>
          </a:p>
        </p:txBody>
      </p:sp>
      <p:grpSp>
        <p:nvGrpSpPr>
          <p:cNvPr id="81924" name="Group 32">
            <a:extLst>
              <a:ext uri="{FF2B5EF4-FFF2-40B4-BE49-F238E27FC236}">
                <a16:creationId xmlns:a16="http://schemas.microsoft.com/office/drawing/2014/main" id="{B5FBBC36-0E0F-4E6C-821E-735EBFEEC514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060575"/>
            <a:ext cx="7848600" cy="3657600"/>
            <a:chOff x="624" y="1392"/>
            <a:chExt cx="4944" cy="2592"/>
          </a:xfrm>
        </p:grpSpPr>
        <p:sp>
          <p:nvSpPr>
            <p:cNvPr id="81926" name="Rectangle 8">
              <a:extLst>
                <a:ext uri="{FF2B5EF4-FFF2-40B4-BE49-F238E27FC236}">
                  <a16:creationId xmlns:a16="http://schemas.microsoft.com/office/drawing/2014/main" id="{933B06F6-F3DB-4C1D-ACC6-0FAC872D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2"/>
              <a:ext cx="2099" cy="25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存储系统</a:t>
              </a:r>
            </a:p>
          </p:txBody>
        </p:sp>
        <p:sp>
          <p:nvSpPr>
            <p:cNvPr id="81927" name="Rectangle 9">
              <a:extLst>
                <a:ext uri="{FF2B5EF4-FFF2-40B4-BE49-F238E27FC236}">
                  <a16:creationId xmlns:a16="http://schemas.microsoft.com/office/drawing/2014/main" id="{9574647D-0238-44E9-B996-3DA18CB2C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29"/>
              <a:ext cx="2099" cy="25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两级存储器速度比</a:t>
              </a:r>
            </a:p>
          </p:txBody>
        </p:sp>
        <p:sp>
          <p:nvSpPr>
            <p:cNvPr id="81928" name="Rectangle 10">
              <a:extLst>
                <a:ext uri="{FF2B5EF4-FFF2-40B4-BE49-F238E27FC236}">
                  <a16:creationId xmlns:a16="http://schemas.microsoft.com/office/drawing/2014/main" id="{B7F64E84-2194-41E2-B98A-9F02C29E0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1392"/>
              <a:ext cx="1539" cy="25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Cache</a:t>
              </a:r>
            </a:p>
          </p:txBody>
        </p:sp>
        <p:sp>
          <p:nvSpPr>
            <p:cNvPr id="81929" name="Rectangle 11">
              <a:extLst>
                <a:ext uri="{FF2B5EF4-FFF2-40B4-BE49-F238E27FC236}">
                  <a16:creationId xmlns:a16="http://schemas.microsoft.com/office/drawing/2014/main" id="{384BDEAD-2C20-4571-A884-42B5F38EA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1392"/>
              <a:ext cx="1306" cy="25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虚拟存储器</a:t>
              </a:r>
            </a:p>
          </p:txBody>
        </p:sp>
        <p:sp>
          <p:nvSpPr>
            <p:cNvPr id="81930" name="Rectangle 12">
              <a:extLst>
                <a:ext uri="{FF2B5EF4-FFF2-40B4-BE49-F238E27FC236}">
                  <a16:creationId xmlns:a16="http://schemas.microsoft.com/office/drawing/2014/main" id="{D353E7AA-9C35-419F-9F0A-468C36E40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51"/>
              <a:ext cx="2099" cy="25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要达到的目标</a:t>
              </a:r>
            </a:p>
          </p:txBody>
        </p:sp>
        <p:sp>
          <p:nvSpPr>
            <p:cNvPr id="81931" name="Rectangle 13">
              <a:extLst>
                <a:ext uri="{FF2B5EF4-FFF2-40B4-BE49-F238E27FC236}">
                  <a16:creationId xmlns:a16="http://schemas.microsoft.com/office/drawing/2014/main" id="{63A83544-190D-404E-97EC-E399784E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1651"/>
              <a:ext cx="1539" cy="25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提高速度</a:t>
              </a:r>
            </a:p>
          </p:txBody>
        </p:sp>
        <p:sp>
          <p:nvSpPr>
            <p:cNvPr id="81932" name="Rectangle 14">
              <a:extLst>
                <a:ext uri="{FF2B5EF4-FFF2-40B4-BE49-F238E27FC236}">
                  <a16:creationId xmlns:a16="http://schemas.microsoft.com/office/drawing/2014/main" id="{F2417015-EE0D-41E9-B6DB-E1B4D3851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1651"/>
              <a:ext cx="1306" cy="25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扩大容量</a:t>
              </a:r>
            </a:p>
          </p:txBody>
        </p:sp>
        <p:sp>
          <p:nvSpPr>
            <p:cNvPr id="81933" name="Rectangle 15">
              <a:extLst>
                <a:ext uri="{FF2B5EF4-FFF2-40B4-BE49-F238E27FC236}">
                  <a16:creationId xmlns:a16="http://schemas.microsoft.com/office/drawing/2014/main" id="{724B9FA1-AB2B-4954-885F-4DE534DD8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10"/>
              <a:ext cx="2099" cy="51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实现方法</a:t>
              </a:r>
            </a:p>
          </p:txBody>
        </p:sp>
        <p:sp>
          <p:nvSpPr>
            <p:cNvPr id="81934" name="Rectangle 16">
              <a:extLst>
                <a:ext uri="{FF2B5EF4-FFF2-40B4-BE49-F238E27FC236}">
                  <a16:creationId xmlns:a16="http://schemas.microsoft.com/office/drawing/2014/main" id="{8A9FCE5A-200B-46E6-9E0C-673D5FB4C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1910"/>
              <a:ext cx="1539" cy="51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全部硬件</a:t>
              </a:r>
            </a:p>
          </p:txBody>
        </p:sp>
        <p:sp>
          <p:nvSpPr>
            <p:cNvPr id="81935" name="Rectangle 17">
              <a:extLst>
                <a:ext uri="{FF2B5EF4-FFF2-40B4-BE49-F238E27FC236}">
                  <a16:creationId xmlns:a16="http://schemas.microsoft.com/office/drawing/2014/main" id="{AB63EF3F-9C4D-4A72-BDAD-FE21AEF7B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1910"/>
              <a:ext cx="1306" cy="51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软件为主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硬件为辅</a:t>
              </a:r>
            </a:p>
          </p:txBody>
        </p:sp>
        <p:sp>
          <p:nvSpPr>
            <p:cNvPr id="81936" name="Rectangle 18">
              <a:extLst>
                <a:ext uri="{FF2B5EF4-FFF2-40B4-BE49-F238E27FC236}">
                  <a16:creationId xmlns:a16="http://schemas.microsoft.com/office/drawing/2014/main" id="{8A24357D-FA48-475B-A97A-A5278E05A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2429"/>
              <a:ext cx="1539" cy="25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3~10倍</a:t>
              </a:r>
            </a:p>
          </p:txBody>
        </p:sp>
        <p:sp>
          <p:nvSpPr>
            <p:cNvPr id="81937" name="Rectangle 19">
              <a:extLst>
                <a:ext uri="{FF2B5EF4-FFF2-40B4-BE49-F238E27FC236}">
                  <a16:creationId xmlns:a16="http://schemas.microsoft.com/office/drawing/2014/main" id="{CB004B58-1530-410D-BC28-8E6042171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429"/>
              <a:ext cx="1306" cy="25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10</a:t>
              </a:r>
              <a:r>
                <a:rPr lang="zh-CN" altLang="en-US" sz="2400" baseline="30000">
                  <a:solidFill>
                    <a:schemeClr val="tx2"/>
                  </a:solidFill>
                </a:rPr>
                <a:t>5</a:t>
              </a:r>
              <a:r>
                <a:rPr lang="zh-CN" altLang="en-US" sz="2400">
                  <a:solidFill>
                    <a:schemeClr val="tx2"/>
                  </a:solidFill>
                </a:rPr>
                <a:t>倍</a:t>
              </a:r>
            </a:p>
          </p:txBody>
        </p:sp>
        <p:sp>
          <p:nvSpPr>
            <p:cNvPr id="81938" name="Rectangle 20">
              <a:extLst>
                <a:ext uri="{FF2B5EF4-FFF2-40B4-BE49-F238E27FC236}">
                  <a16:creationId xmlns:a16="http://schemas.microsoft.com/office/drawing/2014/main" id="{1F58BCED-BA69-460C-886E-9820E9007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88"/>
              <a:ext cx="2099" cy="25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页(块)大小</a:t>
              </a:r>
            </a:p>
          </p:txBody>
        </p:sp>
        <p:sp>
          <p:nvSpPr>
            <p:cNvPr id="81939" name="Rectangle 21">
              <a:extLst>
                <a:ext uri="{FF2B5EF4-FFF2-40B4-BE49-F238E27FC236}">
                  <a16:creationId xmlns:a16="http://schemas.microsoft.com/office/drawing/2014/main" id="{97034245-26C0-40A6-942F-FA5BA1388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2688"/>
              <a:ext cx="1539" cy="25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1~16字</a:t>
              </a:r>
            </a:p>
          </p:txBody>
        </p:sp>
        <p:sp>
          <p:nvSpPr>
            <p:cNvPr id="81940" name="Rectangle 22">
              <a:extLst>
                <a:ext uri="{FF2B5EF4-FFF2-40B4-BE49-F238E27FC236}">
                  <a16:creationId xmlns:a16="http://schemas.microsoft.com/office/drawing/2014/main" id="{7AA78844-CB7A-4DC5-B63B-C783F6A44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688"/>
              <a:ext cx="1306" cy="25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1</a:t>
              </a:r>
              <a:r>
                <a:rPr lang="en-US" altLang="zh-CN" sz="2400">
                  <a:solidFill>
                    <a:schemeClr val="tx2"/>
                  </a:solidFill>
                </a:rPr>
                <a:t>KB~16KB</a:t>
              </a:r>
            </a:p>
          </p:txBody>
        </p:sp>
        <p:sp>
          <p:nvSpPr>
            <p:cNvPr id="81941" name="Rectangle 23">
              <a:extLst>
                <a:ext uri="{FF2B5EF4-FFF2-40B4-BE49-F238E27FC236}">
                  <a16:creationId xmlns:a16="http://schemas.microsoft.com/office/drawing/2014/main" id="{5E03B4D4-5018-4E90-8CF7-81D1A8854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47"/>
              <a:ext cx="2099" cy="25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等效存储容量</a:t>
              </a:r>
            </a:p>
          </p:txBody>
        </p:sp>
        <p:sp>
          <p:nvSpPr>
            <p:cNvPr id="81942" name="Rectangle 24">
              <a:extLst>
                <a:ext uri="{FF2B5EF4-FFF2-40B4-BE49-F238E27FC236}">
                  <a16:creationId xmlns:a16="http://schemas.microsoft.com/office/drawing/2014/main" id="{E7255581-FB04-41FC-9A73-3103C7CB3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2947"/>
              <a:ext cx="1539" cy="25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主存储器</a:t>
              </a:r>
            </a:p>
          </p:txBody>
        </p:sp>
        <p:sp>
          <p:nvSpPr>
            <p:cNvPr id="81943" name="Rectangle 25">
              <a:extLst>
                <a:ext uri="{FF2B5EF4-FFF2-40B4-BE49-F238E27FC236}">
                  <a16:creationId xmlns:a16="http://schemas.microsoft.com/office/drawing/2014/main" id="{8B7503D5-5396-43AD-8209-87977C102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947"/>
              <a:ext cx="1306" cy="25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虚拟存储器</a:t>
              </a:r>
              <a:endParaRPr lang="zh-CN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81944" name="Rectangle 26">
              <a:extLst>
                <a:ext uri="{FF2B5EF4-FFF2-40B4-BE49-F238E27FC236}">
                  <a16:creationId xmlns:a16="http://schemas.microsoft.com/office/drawing/2014/main" id="{F0AA38FE-7264-47C4-B704-057A4913E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06"/>
              <a:ext cx="2099" cy="51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透明性</a:t>
              </a:r>
            </a:p>
          </p:txBody>
        </p:sp>
        <p:sp>
          <p:nvSpPr>
            <p:cNvPr id="81945" name="Rectangle 27">
              <a:extLst>
                <a:ext uri="{FF2B5EF4-FFF2-40B4-BE49-F238E27FC236}">
                  <a16:creationId xmlns:a16="http://schemas.microsoft.com/office/drawing/2014/main" id="{6F153EAC-4413-4296-A689-11EE93B5F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206"/>
              <a:ext cx="1539" cy="51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对系统和</a:t>
              </a:r>
              <a:br>
                <a:rPr lang="zh-CN" altLang="en-US" sz="2400">
                  <a:solidFill>
                    <a:schemeClr val="tx2"/>
                  </a:solidFill>
                </a:rPr>
              </a:br>
              <a:r>
                <a:rPr lang="zh-CN" altLang="en-US" sz="2400">
                  <a:solidFill>
                    <a:schemeClr val="tx2"/>
                  </a:solidFill>
                </a:rPr>
                <a:t>应用程序员</a:t>
              </a:r>
            </a:p>
          </p:txBody>
        </p:sp>
        <p:sp>
          <p:nvSpPr>
            <p:cNvPr id="81946" name="Rectangle 28">
              <a:extLst>
                <a:ext uri="{FF2B5EF4-FFF2-40B4-BE49-F238E27FC236}">
                  <a16:creationId xmlns:a16="http://schemas.microsoft.com/office/drawing/2014/main" id="{B8722837-F127-460A-ABE5-70B73DAE6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206"/>
              <a:ext cx="1306" cy="51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仅对应用</a:t>
              </a:r>
              <a:br>
                <a:rPr lang="zh-CN" altLang="en-US" sz="2400">
                  <a:solidFill>
                    <a:schemeClr val="tx2"/>
                  </a:solidFill>
                </a:rPr>
              </a:br>
              <a:r>
                <a:rPr lang="zh-CN" altLang="en-US" sz="2400">
                  <a:solidFill>
                    <a:schemeClr val="tx2"/>
                  </a:solidFill>
                </a:rPr>
                <a:t>程序员</a:t>
              </a:r>
              <a:endParaRPr lang="zh-CN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81947" name="Rectangle 29">
              <a:extLst>
                <a:ext uri="{FF2B5EF4-FFF2-40B4-BE49-F238E27FC236}">
                  <a16:creationId xmlns:a16="http://schemas.microsoft.com/office/drawing/2014/main" id="{579F89BF-B05D-4955-AF6D-6DBA26BF0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725"/>
              <a:ext cx="2099" cy="25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不命中时处理方式</a:t>
              </a:r>
            </a:p>
          </p:txBody>
        </p:sp>
        <p:sp>
          <p:nvSpPr>
            <p:cNvPr id="81948" name="Rectangle 30">
              <a:extLst>
                <a:ext uri="{FF2B5EF4-FFF2-40B4-BE49-F238E27FC236}">
                  <a16:creationId xmlns:a16="http://schemas.microsoft.com/office/drawing/2014/main" id="{3FFBDD52-23E0-4B62-BD51-ED41EC866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725"/>
              <a:ext cx="1539" cy="25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等待主存储器</a:t>
              </a:r>
            </a:p>
          </p:txBody>
        </p:sp>
        <p:sp>
          <p:nvSpPr>
            <p:cNvPr id="81949" name="Rectangle 31">
              <a:extLst>
                <a:ext uri="{FF2B5EF4-FFF2-40B4-BE49-F238E27FC236}">
                  <a16:creationId xmlns:a16="http://schemas.microsoft.com/office/drawing/2014/main" id="{723C5DBD-2A88-4762-AF47-A4469A03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725"/>
              <a:ext cx="1306" cy="259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36000" rIns="36000" bIns="0" anchor="ctr"/>
            <a:lstStyle>
              <a:lvl1pPr algn="l" eaLnBrk="0" hangingPunct="0">
                <a:spcBef>
                  <a:spcPct val="20000"/>
                </a:spcBef>
                <a:buClr>
                  <a:schemeClr val="tx1"/>
                </a:buClr>
                <a:buChar char="w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SzPct val="55000"/>
                <a:buChar char="Ø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SzPct val="65000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85000"/>
                <a:buChar char="w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SzPct val="80000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任务切换</a:t>
              </a:r>
            </a:p>
          </p:txBody>
        </p:sp>
      </p:grpSp>
      <p:sp>
        <p:nvSpPr>
          <p:cNvPr id="400417" name="Rectangle 33">
            <a:extLst>
              <a:ext uri="{FF2B5EF4-FFF2-40B4-BE49-F238E27FC236}">
                <a16:creationId xmlns:a16="http://schemas.microsoft.com/office/drawing/2014/main" id="{07D92E08-0A45-4CB2-8363-B9319C358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949950"/>
            <a:ext cx="51816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楷体_GB2312" pitchFamily="49" charset="-122"/>
              </a:rPr>
              <a:t>Cache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楷体_GB2312" pitchFamily="49" charset="-122"/>
              </a:rPr>
              <a:t>存储系统与虚拟存储系统比较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188913"/>
            <a:ext cx="7021512" cy="676275"/>
          </a:xfrm>
        </p:spPr>
        <p:txBody>
          <a:bodyPr/>
          <a:lstStyle/>
          <a:p>
            <a:r>
              <a:rPr lang="zh-CN" altLang="en-US" sz="3600" dirty="0"/>
              <a:t>小结</a:t>
            </a:r>
          </a:p>
        </p:txBody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6300" cy="520223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虚拟存储器是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磁盘和主存之间的缓存管理机制</a:t>
            </a:r>
            <a:r>
              <a:rPr lang="zh-CN" altLang="en-US" sz="2400" dirty="0">
                <a:latin typeface="Times New Roman" pitchFamily="18" charset="0"/>
              </a:rPr>
              <a:t>，而不是一种物理存储器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引入虚拟存储器，使程序员可以在一个极大的存储空间写程序，无需知道运行程序的物理存储器有多大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虚拟存储器采用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“按需调页”</a:t>
            </a:r>
            <a:r>
              <a:rPr lang="zh-CN" altLang="en-US" sz="2400" dirty="0">
                <a:latin typeface="Times New Roman" pitchFamily="18" charset="0"/>
              </a:rPr>
              <a:t>技术，把一部分程序调到主存，一部分存放在磁盘上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交换的块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称为页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比</a:t>
            </a:r>
            <a:r>
              <a:rPr lang="en-US" altLang="zh-CN" sz="2400" dirty="0">
                <a:latin typeface="Times New Roman" pitchFamily="18" charset="0"/>
              </a:rPr>
              <a:t>Cache-MM</a:t>
            </a:r>
            <a:r>
              <a:rPr lang="zh-CN" altLang="en-US" sz="2400" dirty="0">
                <a:latin typeface="Times New Roman" pitchFamily="18" charset="0"/>
              </a:rPr>
              <a:t>层次的块要大得多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采用全相联映射，通过页表实现逻辑地址和物理地址转换，由硬件实现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缺页处理由</a:t>
            </a:r>
            <a:r>
              <a:rPr lang="en-US" altLang="zh-CN" sz="2400" dirty="0">
                <a:latin typeface="Times New Roman" pitchFamily="18" charset="0"/>
              </a:rPr>
              <a:t>OS</a:t>
            </a:r>
            <a:r>
              <a:rPr lang="zh-CN" altLang="en-US" sz="2400" dirty="0">
                <a:latin typeface="Times New Roman" pitchFamily="18" charset="0"/>
              </a:rPr>
              <a:t>完成</a:t>
            </a:r>
            <a:r>
              <a:rPr lang="en-US" altLang="zh-CN" sz="2400" dirty="0">
                <a:latin typeface="Times New Roman" pitchFamily="18" charset="0"/>
              </a:rPr>
              <a:t>(cache miss</a:t>
            </a:r>
            <a:r>
              <a:rPr lang="zh-CN" altLang="en-US" sz="2400" dirty="0">
                <a:latin typeface="Times New Roman" pitchFamily="18" charset="0"/>
              </a:rPr>
              <a:t>处理由硬件实现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采用</a:t>
            </a:r>
            <a:r>
              <a:rPr lang="en-US" altLang="zh-CN" sz="2400" dirty="0">
                <a:latin typeface="Times New Roman" pitchFamily="18" charset="0"/>
              </a:rPr>
              <a:t>Write Back</a:t>
            </a:r>
            <a:r>
              <a:rPr lang="zh-CN" altLang="en-US" sz="2400" dirty="0">
                <a:latin typeface="Times New Roman" pitchFamily="18" charset="0"/>
              </a:rPr>
              <a:t>写策略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页表中记录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装入位、访问方式、使用情况、修改位、磁盘地址或页框号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经常使用的页表项放到特殊的</a:t>
            </a:r>
            <a:r>
              <a:rPr lang="en-US" altLang="zh-CN" sz="2400" dirty="0">
                <a:latin typeface="Times New Roman" pitchFamily="18" charset="0"/>
              </a:rPr>
              <a:t>Cache</a:t>
            </a:r>
            <a:r>
              <a:rPr lang="zh-CN" altLang="en-US" sz="2400" dirty="0">
                <a:latin typeface="Times New Roman" pitchFamily="18" charset="0"/>
              </a:rPr>
              <a:t>中，称为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快表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TLB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有页式、段式、段页式三种管理模式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1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1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补充题</a:t>
            </a:r>
          </a:p>
        </p:txBody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80400" cy="4968875"/>
          </a:xfrm>
        </p:spPr>
        <p:txBody>
          <a:bodyPr/>
          <a:lstStyle/>
          <a:p>
            <a:pPr marL="609600" indent="-609600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假定某计算机的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cache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共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16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行，开始为空，块大小为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个</a:t>
            </a:r>
          </a:p>
          <a:p>
            <a:pPr marL="609600" indent="-609600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字，采用直接映射方式。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执行某程序时，依次访问以</a:t>
            </a:r>
          </a:p>
          <a:p>
            <a:pPr marL="609600" indent="-609600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下地址序列：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2,3,11,16,21,13,64,48,19,11,3,22,4,27,6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。</a:t>
            </a:r>
          </a:p>
          <a:p>
            <a:pPr marL="609600" indent="-609600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要求：</a:t>
            </a:r>
          </a:p>
          <a:p>
            <a:pPr marL="609600" indent="-609600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）说明每次访问是命中或缺失，试计算访问上述地址序列的命中率。</a:t>
            </a:r>
          </a:p>
          <a:p>
            <a:pPr marL="609600" indent="-609600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）若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cache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数据区容量不变，而块大小改为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个字，则上述地址序列的命中率又如何？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937C9CC-6740-415C-9CFF-85A093FD2A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b="1"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8B1B9CC-1F54-4AA9-BAAD-69693E0644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81075"/>
            <a:ext cx="8424863" cy="50403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</a:rPr>
              <a:t>某计算机采用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段页式</a:t>
            </a:r>
            <a:r>
              <a:rPr lang="zh-CN" altLang="en-US" dirty="0">
                <a:ea typeface="宋体" panose="02010600030101010101" pitchFamily="2" charset="-122"/>
              </a:rPr>
              <a:t>虚拟存储器。已知虚拟地址有</a:t>
            </a:r>
            <a:r>
              <a:rPr lang="en-US" altLang="zh-CN" dirty="0">
                <a:ea typeface="宋体" panose="02010600030101010101" pitchFamily="2" charset="-122"/>
              </a:rPr>
              <a:t>32</a:t>
            </a:r>
            <a:r>
              <a:rPr lang="zh-CN" altLang="en-US" dirty="0">
                <a:ea typeface="宋体" panose="02010600030101010101" pitchFamily="2" charset="-122"/>
              </a:rPr>
              <a:t>位，按字节编址每个段最多可以有</a:t>
            </a:r>
            <a:r>
              <a:rPr lang="en-US" altLang="zh-CN" dirty="0">
                <a:ea typeface="宋体" panose="02010600030101010101" pitchFamily="2" charset="-122"/>
              </a:rPr>
              <a:t>1K</a:t>
            </a:r>
            <a:r>
              <a:rPr lang="zh-CN" altLang="en-US" dirty="0">
                <a:ea typeface="宋体" panose="02010600030101010101" pitchFamily="2" charset="-122"/>
              </a:rPr>
              <a:t>页，每页</a:t>
            </a:r>
            <a:r>
              <a:rPr lang="en-US" altLang="zh-CN" dirty="0">
                <a:ea typeface="宋体" panose="02010600030101010101" pitchFamily="2" charset="-122"/>
              </a:rPr>
              <a:t>1 6K</a:t>
            </a:r>
            <a:r>
              <a:rPr lang="zh-CN" altLang="en-US" dirty="0">
                <a:ea typeface="宋体" panose="02010600030101010101" pitchFamily="2" charset="-122"/>
              </a:rPr>
              <a:t>字节，主存容量</a:t>
            </a:r>
            <a:r>
              <a:rPr lang="en-US" altLang="zh-CN" dirty="0">
                <a:ea typeface="宋体" panose="02010600030101010101" pitchFamily="2" charset="-122"/>
              </a:rPr>
              <a:t>64M</a:t>
            </a:r>
            <a:r>
              <a:rPr lang="zh-CN" altLang="en-US" dirty="0">
                <a:ea typeface="宋体" panose="02010600030101010101" pitchFamily="2" charset="-122"/>
              </a:rPr>
              <a:t>字节。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(1)</a:t>
            </a:r>
            <a:r>
              <a:rPr lang="zh-CN" altLang="en-US" dirty="0">
                <a:ea typeface="宋体" panose="02010600030101010101" pitchFamily="2" charset="-122"/>
              </a:rPr>
              <a:t>求虚拟存储器容量。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(2)</a:t>
            </a:r>
            <a:r>
              <a:rPr lang="zh-CN" altLang="en-US" dirty="0">
                <a:ea typeface="宋体" panose="02010600030101010101" pitchFamily="2" charset="-122"/>
              </a:rPr>
              <a:t>写出逻辑地址和物理地址的格式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不考虑多道程序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(3)</a:t>
            </a:r>
            <a:r>
              <a:rPr lang="zh-CN" altLang="en-US" dirty="0">
                <a:ea typeface="宋体" panose="02010600030101010101" pitchFamily="2" charset="-122"/>
              </a:rPr>
              <a:t>求段表和页表长度。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8E25434-BC58-492F-AB28-F799066ECE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解答：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AFDEC38-6FCC-4F16-A519-38D727FCDA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81075"/>
            <a:ext cx="8640763" cy="5876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100" dirty="0">
                <a:ea typeface="宋体" panose="02010600030101010101" pitchFamily="2" charset="-122"/>
              </a:rPr>
              <a:t>(1)</a:t>
            </a:r>
            <a:r>
              <a:rPr lang="zh-CN" altLang="en-US" sz="2100" dirty="0">
                <a:ea typeface="宋体" panose="02010600030101010101" pitchFamily="2" charset="-122"/>
              </a:rPr>
              <a:t>虚存容量</a:t>
            </a:r>
            <a:r>
              <a:rPr lang="en-US" altLang="zh-CN" sz="2100" dirty="0">
                <a:ea typeface="宋体" panose="02010600030101010101" pitchFamily="2" charset="-122"/>
              </a:rPr>
              <a:t>=2</a:t>
            </a:r>
            <a:r>
              <a:rPr lang="en-US" altLang="zh-CN" sz="2100" baseline="30000" dirty="0">
                <a:ea typeface="宋体" panose="02010600030101010101" pitchFamily="2" charset="-122"/>
              </a:rPr>
              <a:t>32</a:t>
            </a:r>
            <a:r>
              <a:rPr lang="zh-CN" altLang="en-US" sz="2100" dirty="0">
                <a:ea typeface="宋体" panose="02010600030101010101" pitchFamily="2" charset="-122"/>
              </a:rPr>
              <a:t>字</a:t>
            </a:r>
            <a:r>
              <a:rPr lang="en-US" altLang="zh-CN" sz="2100" dirty="0">
                <a:ea typeface="宋体" panose="02010600030101010101" pitchFamily="2" charset="-122"/>
              </a:rPr>
              <a:t>=4G</a:t>
            </a:r>
            <a:r>
              <a:rPr lang="zh-CN" altLang="en-US" sz="2100" dirty="0">
                <a:ea typeface="宋体" panose="02010600030101010101" pitchFamily="2" charset="-122"/>
              </a:rPr>
              <a:t>字节。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100" dirty="0">
                <a:ea typeface="宋体" panose="02010600030101010101" pitchFamily="2" charset="-122"/>
              </a:rPr>
              <a:t>(2)1K=2</a:t>
            </a:r>
            <a:r>
              <a:rPr lang="en-US" altLang="zh-CN" sz="2100" baseline="30000" dirty="0">
                <a:ea typeface="宋体" panose="02010600030101010101" pitchFamily="2" charset="-122"/>
              </a:rPr>
              <a:t>10</a:t>
            </a:r>
            <a:r>
              <a:rPr lang="zh-CN" altLang="en-US" sz="2100" dirty="0">
                <a:ea typeface="宋体" panose="02010600030101010101" pitchFamily="2" charset="-122"/>
              </a:rPr>
              <a:t>，所以逻辑页号有</a:t>
            </a:r>
            <a:r>
              <a:rPr lang="en-US" altLang="zh-CN" sz="2100" dirty="0">
                <a:ea typeface="宋体" panose="02010600030101010101" pitchFamily="2" charset="-122"/>
              </a:rPr>
              <a:t>10</a:t>
            </a:r>
            <a:r>
              <a:rPr lang="zh-CN" altLang="en-US" sz="2100" dirty="0">
                <a:ea typeface="宋体" panose="02010600030101010101" pitchFamily="2" charset="-122"/>
              </a:rPr>
              <a:t>位。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	     </a:t>
            </a:r>
            <a:r>
              <a:rPr lang="en-US" altLang="zh-CN" sz="2100" dirty="0">
                <a:ea typeface="宋体" panose="02010600030101010101" pitchFamily="2" charset="-122"/>
              </a:rPr>
              <a:t>16K=2</a:t>
            </a:r>
            <a:r>
              <a:rPr lang="en-US" altLang="zh-CN" sz="2100" baseline="30000" dirty="0">
                <a:ea typeface="宋体" panose="02010600030101010101" pitchFamily="2" charset="-122"/>
              </a:rPr>
              <a:t>14</a:t>
            </a:r>
            <a:r>
              <a:rPr lang="zh-CN" altLang="en-US" sz="2100" dirty="0">
                <a:ea typeface="宋体" panose="02010600030101010101" pitchFamily="2" charset="-122"/>
              </a:rPr>
              <a:t>，所以页内地址有</a:t>
            </a:r>
            <a:r>
              <a:rPr lang="en-US" altLang="zh-CN" sz="2100" dirty="0">
                <a:ea typeface="宋体" panose="02010600030101010101" pitchFamily="2" charset="-122"/>
              </a:rPr>
              <a:t>14</a:t>
            </a:r>
            <a:r>
              <a:rPr lang="zh-CN" altLang="en-US" sz="2100" dirty="0">
                <a:ea typeface="宋体" panose="02010600030101010101" pitchFamily="2" charset="-122"/>
              </a:rPr>
              <a:t>位。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         虚拟地址的段号</a:t>
            </a:r>
            <a:r>
              <a:rPr lang="en-US" altLang="zh-CN" sz="2100" dirty="0">
                <a:ea typeface="宋体" panose="02010600030101010101" pitchFamily="2" charset="-122"/>
              </a:rPr>
              <a:t>=32-10-14=8</a:t>
            </a:r>
            <a:r>
              <a:rPr lang="zh-CN" altLang="en-US" sz="2100" dirty="0">
                <a:ea typeface="宋体" panose="02010600030101010101" pitchFamily="2" charset="-122"/>
              </a:rPr>
              <a:t>位。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         逻辑地址由</a:t>
            </a:r>
            <a:r>
              <a:rPr lang="en-US" altLang="zh-CN" sz="2100" dirty="0">
                <a:ea typeface="宋体" panose="02010600030101010101" pitchFamily="2" charset="-122"/>
              </a:rPr>
              <a:t>8</a:t>
            </a:r>
            <a:r>
              <a:rPr lang="zh-CN" altLang="en-US" sz="2100" dirty="0">
                <a:ea typeface="宋体" panose="02010600030101010101" pitchFamily="2" charset="-122"/>
              </a:rPr>
              <a:t>位段号，</a:t>
            </a:r>
            <a:r>
              <a:rPr lang="en-US" altLang="zh-CN" sz="2100" dirty="0">
                <a:ea typeface="宋体" panose="02010600030101010101" pitchFamily="2" charset="-122"/>
              </a:rPr>
              <a:t>10</a:t>
            </a:r>
            <a:r>
              <a:rPr lang="zh-CN" altLang="en-US" sz="2100" dirty="0">
                <a:ea typeface="宋体" panose="02010600030101010101" pitchFamily="2" charset="-122"/>
              </a:rPr>
              <a:t>位页号，</a:t>
            </a:r>
            <a:r>
              <a:rPr lang="en-US" altLang="zh-CN" sz="2100" dirty="0">
                <a:ea typeface="宋体" panose="02010600030101010101" pitchFamily="2" charset="-122"/>
              </a:rPr>
              <a:t>14</a:t>
            </a:r>
            <a:r>
              <a:rPr lang="zh-CN" altLang="en-US" sz="2100" dirty="0">
                <a:ea typeface="宋体" panose="02010600030101010101" pitchFamily="2" charset="-122"/>
              </a:rPr>
              <a:t>位页内地址构成。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        逻辑地址：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                段号   页号   页内地址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                   </a:t>
            </a:r>
            <a:r>
              <a:rPr lang="en-US" altLang="zh-CN" sz="2100" dirty="0">
                <a:ea typeface="宋体" panose="02010600030101010101" pitchFamily="2" charset="-122"/>
              </a:rPr>
              <a:t>8      10       14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100" dirty="0">
                <a:ea typeface="宋体" panose="02010600030101010101" pitchFamily="2" charset="-122"/>
              </a:rPr>
              <a:t>主存容量</a:t>
            </a:r>
            <a:r>
              <a:rPr lang="en-US" altLang="zh-CN" sz="2100" dirty="0">
                <a:ea typeface="宋体" panose="02010600030101010101" pitchFamily="2" charset="-122"/>
              </a:rPr>
              <a:t>= 64M=2</a:t>
            </a:r>
            <a:r>
              <a:rPr lang="en-US" altLang="zh-CN" sz="2100" baseline="30000" dirty="0">
                <a:ea typeface="宋体" panose="02010600030101010101" pitchFamily="2" charset="-122"/>
              </a:rPr>
              <a:t>26</a:t>
            </a:r>
            <a:r>
              <a:rPr lang="zh-CN" altLang="en-US" sz="2100" dirty="0">
                <a:ea typeface="宋体" panose="02010600030101010101" pitchFamily="2" charset="-122"/>
              </a:rPr>
              <a:t>，所以物理地址</a:t>
            </a:r>
            <a:r>
              <a:rPr lang="en-US" altLang="zh-CN" sz="2100" dirty="0">
                <a:ea typeface="宋体" panose="02010600030101010101" pitchFamily="2" charset="-122"/>
              </a:rPr>
              <a:t>26</a:t>
            </a:r>
            <a:r>
              <a:rPr lang="zh-CN" altLang="en-US" sz="2100" dirty="0">
                <a:ea typeface="宋体" panose="02010600030101010101" pitchFamily="2" charset="-122"/>
              </a:rPr>
              <a:t>位，其中页号</a:t>
            </a:r>
            <a:r>
              <a:rPr lang="en-US" altLang="zh-CN" sz="2100" dirty="0">
                <a:ea typeface="宋体" panose="02010600030101010101" pitchFamily="2" charset="-122"/>
              </a:rPr>
              <a:t>12</a:t>
            </a:r>
            <a:r>
              <a:rPr lang="zh-CN" altLang="en-US" sz="2100" dirty="0">
                <a:ea typeface="宋体" panose="02010600030101010101" pitchFamily="2" charset="-122"/>
              </a:rPr>
              <a:t>位，页内地址</a:t>
            </a:r>
            <a:r>
              <a:rPr lang="en-US" altLang="zh-CN" sz="2100" dirty="0">
                <a:ea typeface="宋体" panose="02010600030101010101" pitchFamily="2" charset="-122"/>
              </a:rPr>
              <a:t>14</a:t>
            </a:r>
            <a:r>
              <a:rPr lang="zh-CN" altLang="en-US" sz="2100" dirty="0">
                <a:ea typeface="宋体" panose="02010600030101010101" pitchFamily="2" charset="-122"/>
              </a:rPr>
              <a:t>位。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                 物理地址：     页号   页内地址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                                               </a:t>
            </a:r>
            <a:r>
              <a:rPr lang="en-US" altLang="zh-CN" sz="2100" dirty="0">
                <a:ea typeface="宋体" panose="02010600030101010101" pitchFamily="2" charset="-122"/>
              </a:rPr>
              <a:t>12        14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5875E30-4085-42DD-A2A5-F90CDC853C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52513"/>
            <a:ext cx="8497888" cy="5329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35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  (3)</a:t>
            </a:r>
            <a:r>
              <a:rPr lang="zh-CN" altLang="en-US" sz="2400" dirty="0">
                <a:ea typeface="宋体" panose="02010600030101010101" pitchFamily="2" charset="-122"/>
              </a:rPr>
              <a:t>段号</a:t>
            </a:r>
            <a:r>
              <a:rPr lang="en-US" altLang="zh-CN" sz="2400" dirty="0"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ea typeface="宋体" panose="02010600030101010101" pitchFamily="2" charset="-122"/>
              </a:rPr>
              <a:t>位，段表长度</a:t>
            </a:r>
            <a:r>
              <a:rPr lang="en-US" altLang="zh-CN" sz="2400" dirty="0">
                <a:ea typeface="宋体" panose="02010600030101010101" pitchFamily="2" charset="-122"/>
              </a:rPr>
              <a:t>=2</a:t>
            </a:r>
            <a:r>
              <a:rPr lang="en-US" altLang="zh-CN" sz="2400" baseline="30000" dirty="0"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ea typeface="宋体" panose="02010600030101010101" pitchFamily="2" charset="-122"/>
              </a:rPr>
              <a:t>行，每行指出页表的起始地址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物理地址</a:t>
            </a:r>
            <a:r>
              <a:rPr lang="en-US" altLang="zh-CN" sz="2400" dirty="0">
                <a:ea typeface="宋体" panose="02010600030101010101" pitchFamily="2" charset="-122"/>
              </a:rPr>
              <a:t>26</a:t>
            </a:r>
            <a:r>
              <a:rPr lang="zh-CN" altLang="en-US" sz="2400" dirty="0">
                <a:ea typeface="宋体" panose="02010600030101010101" pitchFamily="2" charset="-122"/>
              </a:rPr>
              <a:t>位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和有效位等。取</a:t>
            </a:r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字节以便于管理。    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             段表长度</a:t>
            </a:r>
            <a:r>
              <a:rPr lang="en-US" altLang="zh-CN" sz="2400" dirty="0">
                <a:ea typeface="宋体" panose="02010600030101010101" pitchFamily="2" charset="-122"/>
              </a:rPr>
              <a:t>=2</a:t>
            </a:r>
            <a:r>
              <a:rPr lang="en-US" altLang="zh-CN" sz="2400" baseline="30000" dirty="0">
                <a:ea typeface="宋体" panose="02010600030101010101" pitchFamily="2" charset="-122"/>
              </a:rPr>
              <a:t>8</a:t>
            </a:r>
            <a:r>
              <a:rPr lang="en-US" altLang="zh-CN" sz="2400" dirty="0">
                <a:ea typeface="宋体" panose="02010600030101010101" pitchFamily="2" charset="-122"/>
              </a:rPr>
              <a:t>×4</a:t>
            </a:r>
            <a:r>
              <a:rPr lang="zh-CN" altLang="en-US" sz="2400" dirty="0">
                <a:ea typeface="宋体" panose="02010600030101010101" pitchFamily="2" charset="-122"/>
              </a:rPr>
              <a:t>字节。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    页号</a:t>
            </a:r>
            <a:r>
              <a:rPr lang="en-US" altLang="zh-CN" sz="2400" dirty="0"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ea typeface="宋体" panose="02010600030101010101" pitchFamily="2" charset="-122"/>
              </a:rPr>
              <a:t>位，每段页表长度</a:t>
            </a:r>
            <a:r>
              <a:rPr lang="en-US" altLang="zh-CN" sz="2400" dirty="0">
                <a:ea typeface="宋体" panose="02010600030101010101" pitchFamily="2" charset="-122"/>
              </a:rPr>
              <a:t>=2</a:t>
            </a:r>
            <a:r>
              <a:rPr lang="en-US" altLang="zh-CN" sz="2400" baseline="30000" dirty="0"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ea typeface="宋体" panose="02010600030101010101" pitchFamily="2" charset="-122"/>
              </a:rPr>
              <a:t>行，每行指出物理页号</a:t>
            </a:r>
            <a:r>
              <a:rPr lang="en-US" altLang="zh-CN" sz="2400" dirty="0">
                <a:ea typeface="宋体" panose="02010600030101010101" pitchFamily="2" charset="-122"/>
              </a:rPr>
              <a:t>(12</a:t>
            </a:r>
            <a:r>
              <a:rPr lang="zh-CN" altLang="en-US" sz="2400" dirty="0">
                <a:ea typeface="宋体" panose="02010600030101010101" pitchFamily="2" charset="-122"/>
              </a:rPr>
              <a:t>位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和有效位等，取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字节以便于管理。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        页表总长度≤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ea typeface="宋体" panose="02010600030101010101" pitchFamily="2" charset="-122"/>
              </a:rPr>
              <a:t>8</a:t>
            </a:r>
            <a:r>
              <a:rPr lang="en-US" altLang="zh-CN" sz="2400" dirty="0">
                <a:ea typeface="宋体" panose="02010600030101010101" pitchFamily="2" charset="-122"/>
              </a:rPr>
              <a:t>×2</a:t>
            </a:r>
            <a:r>
              <a:rPr lang="en-US" altLang="zh-CN" sz="2400" baseline="30000" dirty="0">
                <a:ea typeface="宋体" panose="02010600030101010101" pitchFamily="2" charset="-122"/>
              </a:rPr>
              <a:t>10</a:t>
            </a:r>
            <a:r>
              <a:rPr lang="en-US" altLang="zh-CN" sz="2400" dirty="0">
                <a:ea typeface="宋体" panose="02010600030101010101" pitchFamily="2" charset="-122"/>
              </a:rPr>
              <a:t>×2</a:t>
            </a:r>
            <a:r>
              <a:rPr lang="zh-CN" altLang="en-US" sz="2400" dirty="0"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ea typeface="宋体" panose="02010600030101010101" pitchFamily="2" charset="-122"/>
              </a:rPr>
              <a:t>=2</a:t>
            </a:r>
            <a:r>
              <a:rPr lang="en-US" altLang="zh-CN" sz="2400" baseline="30000" dirty="0">
                <a:ea typeface="宋体" panose="02010600030101010101" pitchFamily="2" charset="-122"/>
              </a:rPr>
              <a:t>19</a:t>
            </a:r>
            <a:r>
              <a:rPr lang="zh-CN" altLang="en-US" sz="2400" dirty="0">
                <a:ea typeface="宋体" panose="02010600030101010101" pitchFamily="2" charset="-122"/>
              </a:rPr>
              <a:t>字节。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71796DE-7AB5-4A82-B935-989F825468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57250"/>
            <a:ext cx="6477000" cy="8095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替换算法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80C777C-DD19-4F4A-98A9-E6A8EB7E87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10600" cy="5257800"/>
          </a:xfrm>
        </p:spPr>
        <p:txBody>
          <a:bodyPr/>
          <a:lstStyle/>
          <a:p>
            <a:pPr algn="just" eaLnBrk="1" hangingPunct="1"/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当新的辅存的页需要调入主存而主存的页已被占满时，就产生替换问题。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常用的替换算法与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相同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全相联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，有：先进先出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(FIFO)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算法和近期最少使用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(LRU)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例题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某虚拟存储器系统采用页式内存管理，假定内存容量为</a:t>
            </a:r>
            <a:r>
              <a:rPr lang="en-US" altLang="zh-CN" sz="2400"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个页面，开始时是空的，页面访问地址流：</a:t>
            </a:r>
            <a:r>
              <a:rPr lang="en-US" altLang="zh-CN" sz="2400">
                <a:ea typeface="宋体" panose="02010600030101010101" pitchFamily="2" charset="-122"/>
              </a:rPr>
              <a:t>1 8 1 7 8 2 7 2 1 8 3 8 2 1 3 1 7 1 3 7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，使用</a:t>
            </a:r>
            <a:r>
              <a:rPr lang="en-US" altLang="zh-CN" sz="2400">
                <a:ea typeface="宋体" panose="02010600030101010101" pitchFamily="2" charset="-122"/>
              </a:rPr>
              <a:t>LRU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页面替换算法和</a:t>
            </a:r>
            <a:r>
              <a:rPr lang="en-US" altLang="zh-CN" sz="2400">
                <a:ea typeface="宋体" panose="02010600030101010101" pitchFamily="2" charset="-122"/>
              </a:rPr>
              <a:t>FIFO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算法。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假设开始时主存为空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 algn="just"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设主存容量为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个页，两替换算法各自的命中率是多少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? 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当主存容量增加到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个页时，两替换算法各自的命中率又是多少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CED2126-E405-4224-8397-BE268075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1847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51A2F9C5-94A7-4E9E-9817-17F39D39C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609600"/>
          <a:ext cx="868838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r:id="rId3" imgW="5376989" imgH="4151693" progId="Word.Picture.8">
                  <p:embed/>
                </p:oleObj>
              </mc:Choice>
              <mc:Fallback>
                <p:oleObj r:id="rId3" imgW="5376989" imgH="4151693" progId="Word.Picture.8">
                  <p:embed/>
                  <p:pic>
                    <p:nvPicPr>
                      <p:cNvPr id="32771" name="Object 3">
                        <a:extLst>
                          <a:ext uri="{FF2B5EF4-FFF2-40B4-BE49-F238E27FC236}">
                            <a16:creationId xmlns:a16="http://schemas.microsoft.com/office/drawing/2014/main" id="{51A2F9C5-94A7-4E9E-9817-17F39D39C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262" b="23853"/>
                      <a:stretch>
                        <a:fillRect/>
                      </a:stretch>
                    </p:blipFill>
                    <p:spPr bwMode="auto">
                      <a:xfrm>
                        <a:off x="228600" y="609600"/>
                        <a:ext cx="8688388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>
            <a:extLst>
              <a:ext uri="{FF2B5EF4-FFF2-40B4-BE49-F238E27FC236}">
                <a16:creationId xmlns:a16="http://schemas.microsoft.com/office/drawing/2014/main" id="{91CCFA90-1C5D-4E1E-AB68-FB66C58A1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35675"/>
            <a:ext cx="8915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采用</a:t>
            </a:r>
            <a:r>
              <a:rPr lang="en-US" altLang="zh-CN" sz="2400" b="1">
                <a:latin typeface="Times New Roman" panose="02020603050405020304" pitchFamily="18" charset="0"/>
              </a:rPr>
              <a:t>LRU</a:t>
            </a:r>
            <a:r>
              <a:rPr lang="zh-CN" altLang="en-US" sz="2400" b="1">
                <a:latin typeface="Times New Roman" panose="02020603050405020304" pitchFamily="18" charset="0"/>
              </a:rPr>
              <a:t>算法的命中率为</a:t>
            </a:r>
            <a:r>
              <a:rPr lang="en-US" altLang="zh-CN" sz="2400" b="1">
                <a:latin typeface="Times New Roman" panose="02020603050405020304" pitchFamily="18" charset="0"/>
              </a:rPr>
              <a:t>9÷20</a:t>
            </a:r>
            <a:r>
              <a:rPr lang="zh-CN" altLang="en-US" sz="2400" b="1">
                <a:latin typeface="Times New Roman" panose="02020603050405020304" pitchFamily="18" charset="0"/>
              </a:rPr>
              <a:t>＝</a:t>
            </a:r>
            <a:r>
              <a:rPr lang="en-US" altLang="zh-CN" sz="2400" b="1">
                <a:latin typeface="Times New Roman" panose="02020603050405020304" pitchFamily="18" charset="0"/>
              </a:rPr>
              <a:t>45</a:t>
            </a:r>
            <a:r>
              <a:rPr lang="zh-CN" altLang="en-US" sz="2400" b="1">
                <a:latin typeface="Times New Roman" panose="02020603050405020304" pitchFamily="18" charset="0"/>
              </a:rPr>
              <a:t>％，采用</a:t>
            </a:r>
            <a:r>
              <a:rPr lang="en-US" altLang="zh-CN" sz="2400" b="1">
                <a:latin typeface="Times New Roman" panose="02020603050405020304" pitchFamily="18" charset="0"/>
              </a:rPr>
              <a:t>FIFO</a:t>
            </a:r>
            <a:r>
              <a:rPr lang="zh-CN" altLang="en-US" sz="2400" b="1">
                <a:latin typeface="Times New Roman" panose="02020603050405020304" pitchFamily="18" charset="0"/>
              </a:rPr>
              <a:t>算法的命中率为</a:t>
            </a:r>
            <a:r>
              <a:rPr lang="en-US" altLang="zh-CN" sz="2400" b="1">
                <a:latin typeface="Times New Roman" panose="02020603050405020304" pitchFamily="18" charset="0"/>
              </a:rPr>
              <a:t>9÷20</a:t>
            </a:r>
            <a:r>
              <a:rPr lang="zh-CN" altLang="en-US" sz="2400" b="1">
                <a:latin typeface="Times New Roman" panose="02020603050405020304" pitchFamily="18" charset="0"/>
              </a:rPr>
              <a:t>＝</a:t>
            </a:r>
            <a:r>
              <a:rPr lang="en-US" altLang="zh-CN" sz="2400" b="1">
                <a:latin typeface="Times New Roman" panose="02020603050405020304" pitchFamily="18" charset="0"/>
              </a:rPr>
              <a:t>45</a:t>
            </a:r>
            <a:r>
              <a:rPr lang="zh-CN" altLang="en-US" sz="2400" b="1">
                <a:latin typeface="Times New Roman" panose="02020603050405020304" pitchFamily="18" charset="0"/>
              </a:rPr>
              <a:t>％。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45DC9A61-E361-4742-912C-B8ED1F76E2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01600"/>
            <a:ext cx="7704138" cy="806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表   主存页面为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时的调页情况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checker dir="vert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BC08C40-315F-4643-9153-B2760B96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37782BF4-527C-4FFF-A2F9-59D4741FE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81075"/>
          <a:ext cx="952500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r:id="rId3" imgW="5491289" imgH="5239829" progId="Word.Picture.8">
                  <p:embed/>
                </p:oleObj>
              </mc:Choice>
              <mc:Fallback>
                <p:oleObj r:id="rId3" imgW="5491289" imgH="5239829" progId="Word.Picture.8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37782BF4-527C-4FFF-A2F9-59D4741FE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2874"/>
                      <a:stretch>
                        <a:fillRect/>
                      </a:stretch>
                    </p:blipFill>
                    <p:spPr bwMode="auto">
                      <a:xfrm>
                        <a:off x="0" y="981075"/>
                        <a:ext cx="9525000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>
            <a:extLst>
              <a:ext uri="{FF2B5EF4-FFF2-40B4-BE49-F238E27FC236}">
                <a16:creationId xmlns:a16="http://schemas.microsoft.com/office/drawing/2014/main" id="{149632A3-EB26-4B89-872B-2AEEF959C5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65225" y="44450"/>
            <a:ext cx="6230938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主存页面为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时的调页情况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6AB0956E-D0E4-4821-BDF5-5A81BF929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338888"/>
            <a:ext cx="8931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Lucida Sans" panose="020B06020405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宋体" panose="02010600030101010101" pitchFamily="2" charset="-122"/>
              </a:rPr>
              <a:t>采用</a:t>
            </a:r>
            <a:r>
              <a:rPr lang="en-US" altLang="zh-CN" sz="1800" b="1">
                <a:latin typeface="Tahoma" panose="020B0604030504040204" pitchFamily="34" charset="0"/>
              </a:rPr>
              <a:t>LRU</a:t>
            </a:r>
            <a:r>
              <a:rPr lang="zh-CN" altLang="en-US" sz="1800" b="1">
                <a:latin typeface="宋体" panose="02010600030101010101" pitchFamily="2" charset="-122"/>
              </a:rPr>
              <a:t>算法的命中率为</a:t>
            </a:r>
            <a:r>
              <a:rPr lang="en-US" altLang="zh-CN" sz="1800" b="1">
                <a:latin typeface="Tahoma" panose="020B0604030504040204" pitchFamily="34" charset="0"/>
              </a:rPr>
              <a:t>15</a:t>
            </a:r>
            <a:r>
              <a:rPr lang="en-US" altLang="zh-CN" sz="1800" b="1">
                <a:latin typeface="宋体" panose="02010600030101010101" pitchFamily="2" charset="-122"/>
              </a:rPr>
              <a:t>÷</a:t>
            </a:r>
            <a:r>
              <a:rPr lang="en-US" altLang="zh-CN" sz="1800" b="1">
                <a:latin typeface="Tahoma" panose="020B0604030504040204" pitchFamily="34" charset="0"/>
              </a:rPr>
              <a:t>20</a:t>
            </a:r>
            <a:r>
              <a:rPr lang="zh-CN" altLang="en-US" sz="1800" b="1">
                <a:latin typeface="宋体" panose="02010600030101010101" pitchFamily="2" charset="-122"/>
              </a:rPr>
              <a:t>＝</a:t>
            </a:r>
            <a:r>
              <a:rPr lang="en-US" altLang="zh-CN" sz="1800" b="1">
                <a:latin typeface="Tahoma" panose="020B0604030504040204" pitchFamily="34" charset="0"/>
              </a:rPr>
              <a:t>75</a:t>
            </a:r>
            <a:r>
              <a:rPr lang="zh-CN" altLang="en-US" sz="1800" b="1">
                <a:latin typeface="宋体" panose="02010600030101010101" pitchFamily="2" charset="-122"/>
              </a:rPr>
              <a:t>％，采用</a:t>
            </a:r>
            <a:r>
              <a:rPr lang="en-US" altLang="zh-CN" sz="1800" b="1">
                <a:latin typeface="Tahoma" panose="020B0604030504040204" pitchFamily="34" charset="0"/>
              </a:rPr>
              <a:t>FIFO</a:t>
            </a:r>
            <a:r>
              <a:rPr lang="zh-CN" altLang="en-US" sz="1800" b="1">
                <a:latin typeface="宋体" panose="02010600030101010101" pitchFamily="2" charset="-122"/>
              </a:rPr>
              <a:t>算法的命中率为</a:t>
            </a:r>
            <a:r>
              <a:rPr lang="en-US" altLang="zh-CN" sz="1800" b="1">
                <a:latin typeface="Tahoma" panose="020B0604030504040204" pitchFamily="34" charset="0"/>
              </a:rPr>
              <a:t>14</a:t>
            </a:r>
            <a:r>
              <a:rPr lang="en-US" altLang="zh-CN" sz="1800" b="1">
                <a:latin typeface="宋体" panose="02010600030101010101" pitchFamily="2" charset="-122"/>
              </a:rPr>
              <a:t>÷</a:t>
            </a:r>
            <a:r>
              <a:rPr lang="en-US" altLang="zh-CN" sz="1800" b="1">
                <a:latin typeface="Tahoma" panose="020B0604030504040204" pitchFamily="34" charset="0"/>
              </a:rPr>
              <a:t>20</a:t>
            </a:r>
            <a:r>
              <a:rPr lang="zh-CN" altLang="en-US" sz="1800" b="1">
                <a:latin typeface="宋体" panose="02010600030101010101" pitchFamily="2" charset="-122"/>
              </a:rPr>
              <a:t>＝</a:t>
            </a:r>
            <a:r>
              <a:rPr lang="en-US" altLang="zh-CN" sz="1800" b="1">
                <a:latin typeface="Tahoma" panose="020B0604030504040204" pitchFamily="34" charset="0"/>
              </a:rPr>
              <a:t>70</a:t>
            </a:r>
            <a:r>
              <a:rPr lang="zh-CN" altLang="en-US" sz="1800" b="1">
                <a:latin typeface="宋体" panose="02010600030101010101" pitchFamily="2" charset="-122"/>
              </a:rPr>
              <a:t>％</a:t>
            </a:r>
            <a:r>
              <a:rPr lang="zh-CN" altLang="en-US" sz="1800">
                <a:latin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ransition>
    <p:checker dir="vert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4179" y="1053049"/>
            <a:ext cx="5119337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576" indent="-242716">
              <a:buClr>
                <a:srgbClr val="FF0000"/>
              </a:buClr>
              <a:buFont typeface="Lucida Sans"/>
              <a:buChar char="❖"/>
              <a:tabLst>
                <a:tab pos="254119" algn="l"/>
              </a:tabLst>
            </a:pPr>
            <a:r>
              <a:rPr b="1" spc="-4" dirty="0">
                <a:latin typeface="黑体"/>
                <a:cs typeface="黑体"/>
              </a:rPr>
              <a:t>举例</a:t>
            </a:r>
            <a:endParaRPr dirty="0">
              <a:latin typeface="黑体"/>
              <a:cs typeface="黑体"/>
            </a:endParaRPr>
          </a:p>
          <a:p>
            <a:pPr marL="416472">
              <a:spcBef>
                <a:spcPts val="607"/>
              </a:spcBef>
            </a:pPr>
            <a:r>
              <a:rPr sz="1600" b="1" spc="-9" dirty="0">
                <a:latin typeface="黑体"/>
                <a:cs typeface="黑体"/>
              </a:rPr>
              <a:t>某计算机虚拟地址32位，物理内存128MB，页大小4KB。</a:t>
            </a:r>
            <a:endParaRPr sz="1600" dirty="0">
              <a:latin typeface="黑体"/>
              <a:cs typeface="黑体"/>
            </a:endParaRPr>
          </a:p>
          <a:p>
            <a:pPr marL="416472">
              <a:spcBef>
                <a:spcPts val="611"/>
              </a:spcBef>
            </a:pPr>
            <a:r>
              <a:rPr sz="1600" b="1" spc="-9" dirty="0">
                <a:latin typeface="黑体"/>
                <a:cs typeface="黑体"/>
              </a:rPr>
              <a:t>（1）程序虚拟空间最多可有多少页？</a:t>
            </a:r>
            <a:endParaRPr sz="1600" dirty="0">
              <a:latin typeface="黑体"/>
              <a:cs typeface="黑体"/>
            </a:endParaRPr>
          </a:p>
          <a:p>
            <a:pPr marL="416472">
              <a:spcBef>
                <a:spcPts val="611"/>
              </a:spcBef>
            </a:pPr>
            <a:r>
              <a:rPr sz="1600" b="1" spc="-9" dirty="0">
                <a:latin typeface="黑体"/>
                <a:cs typeface="黑体"/>
              </a:rPr>
              <a:t>（2）页表项共有多少位？</a:t>
            </a:r>
            <a:endParaRPr sz="1600" dirty="0">
              <a:latin typeface="黑体"/>
              <a:cs typeface="黑体"/>
            </a:endParaRPr>
          </a:p>
          <a:p>
            <a:pPr marL="416472">
              <a:lnSpc>
                <a:spcPts val="1843"/>
              </a:lnSpc>
              <a:spcBef>
                <a:spcPts val="611"/>
              </a:spcBef>
            </a:pPr>
            <a:r>
              <a:rPr sz="1600" b="1" spc="-9" dirty="0">
                <a:latin typeface="黑体"/>
                <a:cs typeface="黑体"/>
              </a:rPr>
              <a:t>（3）每个页表占多少内存空间？</a:t>
            </a:r>
            <a:endParaRPr sz="16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6360" y="2703106"/>
            <a:ext cx="6984777" cy="96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576" indent="-242716">
              <a:buClr>
                <a:srgbClr val="FF0000"/>
              </a:buClr>
              <a:buFont typeface="Lucida Sans"/>
              <a:buChar char="❖"/>
              <a:tabLst>
                <a:tab pos="254119" algn="l"/>
              </a:tabLst>
            </a:pPr>
            <a:r>
              <a:rPr b="1" spc="-4" dirty="0">
                <a:latin typeface="黑体"/>
                <a:cs typeface="黑体"/>
              </a:rPr>
              <a:t>解答</a:t>
            </a:r>
            <a:endParaRPr dirty="0">
              <a:latin typeface="黑体"/>
              <a:cs typeface="黑体"/>
            </a:endParaRPr>
          </a:p>
          <a:p>
            <a:pPr marL="401269" marR="4344">
              <a:lnSpc>
                <a:spcPts val="2685"/>
              </a:lnSpc>
              <a:spcBef>
                <a:spcPts val="222"/>
              </a:spcBef>
            </a:pPr>
            <a:r>
              <a:rPr sz="1600" b="1" spc="-9" dirty="0">
                <a:latin typeface="黑体"/>
                <a:cs typeface="黑体"/>
              </a:rPr>
              <a:t>虚地址32位：</a:t>
            </a:r>
            <a:r>
              <a:rPr sz="1600" b="1" spc="-9" dirty="0">
                <a:solidFill>
                  <a:srgbClr val="FF0000"/>
                </a:solidFill>
                <a:latin typeface="黑体"/>
                <a:cs typeface="黑体"/>
              </a:rPr>
              <a:t>虚页号（20位）+</a:t>
            </a:r>
            <a:endParaRPr lang="en-US" altLang="zh-CN" sz="1600" b="1" spc="-9" dirty="0">
              <a:solidFill>
                <a:srgbClr val="FF0000"/>
              </a:solidFill>
              <a:latin typeface="黑体"/>
              <a:cs typeface="黑体"/>
            </a:endParaRPr>
          </a:p>
          <a:p>
            <a:pPr marL="401269" marR="4344">
              <a:lnSpc>
                <a:spcPts val="2685"/>
              </a:lnSpc>
              <a:spcBef>
                <a:spcPts val="222"/>
              </a:spcBef>
            </a:pPr>
            <a:r>
              <a:rPr sz="1600" b="1" spc="-9" dirty="0">
                <a:latin typeface="黑体"/>
                <a:cs typeface="黑体"/>
              </a:rPr>
              <a:t>实地址27为：</a:t>
            </a:r>
            <a:r>
              <a:rPr sz="1600" b="1" spc="-9" dirty="0">
                <a:solidFill>
                  <a:srgbClr val="FF0000"/>
                </a:solidFill>
                <a:latin typeface="黑体"/>
                <a:cs typeface="黑体"/>
              </a:rPr>
              <a:t>实页号（15位）+</a:t>
            </a:r>
            <a:endParaRPr sz="1600" dirty="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7984" y="3012550"/>
            <a:ext cx="1585539" cy="659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ct val="145300"/>
              </a:lnSpc>
            </a:pPr>
            <a:r>
              <a:rPr sz="1600" b="1" spc="-9" dirty="0">
                <a:solidFill>
                  <a:srgbClr val="FF0000"/>
                </a:solidFill>
                <a:latin typeface="黑体"/>
                <a:cs typeface="黑体"/>
              </a:rPr>
              <a:t>页内偏移（12位）页内偏移（12位）</a:t>
            </a:r>
            <a:endParaRPr sz="1600" dirty="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5611" y="5258343"/>
            <a:ext cx="6597363" cy="733040"/>
          </a:xfrm>
          <a:custGeom>
            <a:avLst/>
            <a:gdLst/>
            <a:ahLst/>
            <a:cxnLst/>
            <a:rect l="l" t="t" r="r" b="b"/>
            <a:pathLst>
              <a:path w="7715250" h="857250">
                <a:moveTo>
                  <a:pt x="7715237" y="697230"/>
                </a:moveTo>
                <a:lnTo>
                  <a:pt x="7715237" y="54101"/>
                </a:lnTo>
                <a:lnTo>
                  <a:pt x="7711084" y="33111"/>
                </a:lnTo>
                <a:lnTo>
                  <a:pt x="7699717" y="15906"/>
                </a:lnTo>
                <a:lnTo>
                  <a:pt x="7682779" y="4274"/>
                </a:lnTo>
                <a:lnTo>
                  <a:pt x="7661909" y="0"/>
                </a:lnTo>
                <a:lnTo>
                  <a:pt x="7640919" y="4274"/>
                </a:lnTo>
                <a:lnTo>
                  <a:pt x="7623714" y="15906"/>
                </a:lnTo>
                <a:lnTo>
                  <a:pt x="7612082" y="33111"/>
                </a:lnTo>
                <a:lnTo>
                  <a:pt x="7607808" y="54101"/>
                </a:lnTo>
                <a:lnTo>
                  <a:pt x="7607808" y="107442"/>
                </a:lnTo>
                <a:lnTo>
                  <a:pt x="53340" y="107442"/>
                </a:lnTo>
                <a:lnTo>
                  <a:pt x="32468" y="111704"/>
                </a:lnTo>
                <a:lnTo>
                  <a:pt x="15525" y="123253"/>
                </a:lnTo>
                <a:lnTo>
                  <a:pt x="4155" y="140231"/>
                </a:lnTo>
                <a:lnTo>
                  <a:pt x="0" y="160782"/>
                </a:lnTo>
                <a:lnTo>
                  <a:pt x="0" y="803910"/>
                </a:lnTo>
                <a:lnTo>
                  <a:pt x="4155" y="824781"/>
                </a:lnTo>
                <a:lnTo>
                  <a:pt x="15525" y="841724"/>
                </a:lnTo>
                <a:lnTo>
                  <a:pt x="32468" y="853094"/>
                </a:lnTo>
                <a:lnTo>
                  <a:pt x="53340" y="857250"/>
                </a:lnTo>
                <a:lnTo>
                  <a:pt x="74330" y="853094"/>
                </a:lnTo>
                <a:lnTo>
                  <a:pt x="91535" y="841724"/>
                </a:lnTo>
                <a:lnTo>
                  <a:pt x="103167" y="824781"/>
                </a:lnTo>
                <a:lnTo>
                  <a:pt x="107442" y="803910"/>
                </a:lnTo>
                <a:lnTo>
                  <a:pt x="107442" y="750570"/>
                </a:lnTo>
                <a:lnTo>
                  <a:pt x="7661909" y="750570"/>
                </a:lnTo>
                <a:lnTo>
                  <a:pt x="7682779" y="746307"/>
                </a:lnTo>
                <a:lnTo>
                  <a:pt x="7699717" y="734758"/>
                </a:lnTo>
                <a:lnTo>
                  <a:pt x="7711084" y="717780"/>
                </a:lnTo>
                <a:lnTo>
                  <a:pt x="7715237" y="69723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1441222" y="5373023"/>
            <a:ext cx="46697" cy="69503"/>
          </a:xfrm>
          <a:custGeom>
            <a:avLst/>
            <a:gdLst/>
            <a:ahLst/>
            <a:cxnLst/>
            <a:rect l="l" t="t" r="r" b="b"/>
            <a:pathLst>
              <a:path w="54610" h="81279">
                <a:moveTo>
                  <a:pt x="54101" y="26670"/>
                </a:moveTo>
                <a:lnTo>
                  <a:pt x="51958" y="16394"/>
                </a:lnTo>
                <a:lnTo>
                  <a:pt x="46100" y="7905"/>
                </a:lnTo>
                <a:lnTo>
                  <a:pt x="37385" y="2131"/>
                </a:lnTo>
                <a:lnTo>
                  <a:pt x="26669" y="0"/>
                </a:lnTo>
                <a:lnTo>
                  <a:pt x="16394" y="2131"/>
                </a:lnTo>
                <a:lnTo>
                  <a:pt x="7905" y="7905"/>
                </a:lnTo>
                <a:lnTo>
                  <a:pt x="2131" y="16394"/>
                </a:lnTo>
                <a:lnTo>
                  <a:pt x="0" y="26670"/>
                </a:lnTo>
                <a:lnTo>
                  <a:pt x="0" y="80772"/>
                </a:lnTo>
                <a:lnTo>
                  <a:pt x="20990" y="76497"/>
                </a:lnTo>
                <a:lnTo>
                  <a:pt x="38195" y="64865"/>
                </a:lnTo>
                <a:lnTo>
                  <a:pt x="49827" y="47660"/>
                </a:lnTo>
                <a:lnTo>
                  <a:pt x="54101" y="26670"/>
                </a:lnTo>
                <a:close/>
              </a:path>
            </a:pathLst>
          </a:custGeom>
          <a:solidFill>
            <a:srgbClr val="CDCD52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7901100" y="5258343"/>
            <a:ext cx="92309" cy="92309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29" y="54101"/>
                </a:moveTo>
                <a:lnTo>
                  <a:pt x="103276" y="33111"/>
                </a:lnTo>
                <a:lnTo>
                  <a:pt x="91909" y="15906"/>
                </a:lnTo>
                <a:lnTo>
                  <a:pt x="74971" y="4274"/>
                </a:lnTo>
                <a:lnTo>
                  <a:pt x="54101" y="0"/>
                </a:lnTo>
                <a:lnTo>
                  <a:pt x="33111" y="4274"/>
                </a:lnTo>
                <a:lnTo>
                  <a:pt x="15906" y="15906"/>
                </a:lnTo>
                <a:lnTo>
                  <a:pt x="4274" y="33111"/>
                </a:lnTo>
                <a:lnTo>
                  <a:pt x="0" y="54101"/>
                </a:lnTo>
                <a:lnTo>
                  <a:pt x="2141" y="64377"/>
                </a:lnTo>
                <a:lnTo>
                  <a:pt x="7996" y="72866"/>
                </a:lnTo>
                <a:lnTo>
                  <a:pt x="16711" y="78640"/>
                </a:lnTo>
                <a:lnTo>
                  <a:pt x="27431" y="80772"/>
                </a:lnTo>
                <a:lnTo>
                  <a:pt x="37707" y="78640"/>
                </a:lnTo>
                <a:lnTo>
                  <a:pt x="46196" y="72866"/>
                </a:lnTo>
                <a:lnTo>
                  <a:pt x="51970" y="64377"/>
                </a:lnTo>
                <a:lnTo>
                  <a:pt x="54101" y="54101"/>
                </a:lnTo>
                <a:lnTo>
                  <a:pt x="54101" y="107442"/>
                </a:lnTo>
                <a:lnTo>
                  <a:pt x="74971" y="103286"/>
                </a:lnTo>
                <a:lnTo>
                  <a:pt x="91909" y="91916"/>
                </a:lnTo>
                <a:lnTo>
                  <a:pt x="103276" y="74973"/>
                </a:lnTo>
                <a:lnTo>
                  <a:pt x="107429" y="54101"/>
                </a:lnTo>
                <a:close/>
              </a:path>
            </a:pathLst>
          </a:custGeom>
          <a:solidFill>
            <a:srgbClr val="CDCD52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1395611" y="5258342"/>
            <a:ext cx="6597363" cy="906961"/>
          </a:xfrm>
          <a:custGeom>
            <a:avLst/>
            <a:gdLst/>
            <a:ahLst/>
            <a:cxnLst/>
            <a:rect l="l" t="t" r="r" b="b"/>
            <a:pathLst>
              <a:path w="7715250" h="857250">
                <a:moveTo>
                  <a:pt x="0" y="160782"/>
                </a:moveTo>
                <a:lnTo>
                  <a:pt x="15525" y="123253"/>
                </a:lnTo>
                <a:lnTo>
                  <a:pt x="53340" y="107442"/>
                </a:lnTo>
                <a:lnTo>
                  <a:pt x="7607808" y="107442"/>
                </a:lnTo>
                <a:lnTo>
                  <a:pt x="7607808" y="54101"/>
                </a:lnTo>
                <a:lnTo>
                  <a:pt x="7612082" y="33111"/>
                </a:lnTo>
                <a:lnTo>
                  <a:pt x="7623714" y="15906"/>
                </a:lnTo>
                <a:lnTo>
                  <a:pt x="7640919" y="4274"/>
                </a:lnTo>
                <a:lnTo>
                  <a:pt x="7661909" y="0"/>
                </a:lnTo>
                <a:lnTo>
                  <a:pt x="7682779" y="4274"/>
                </a:lnTo>
                <a:lnTo>
                  <a:pt x="7699717" y="15906"/>
                </a:lnTo>
                <a:lnTo>
                  <a:pt x="7711084" y="33111"/>
                </a:lnTo>
                <a:lnTo>
                  <a:pt x="7715237" y="54101"/>
                </a:lnTo>
                <a:lnTo>
                  <a:pt x="7715237" y="697230"/>
                </a:lnTo>
                <a:lnTo>
                  <a:pt x="7711084" y="717780"/>
                </a:lnTo>
                <a:lnTo>
                  <a:pt x="7699717" y="734758"/>
                </a:lnTo>
                <a:lnTo>
                  <a:pt x="7682779" y="746307"/>
                </a:lnTo>
                <a:lnTo>
                  <a:pt x="7661909" y="750570"/>
                </a:lnTo>
                <a:lnTo>
                  <a:pt x="107442" y="750570"/>
                </a:lnTo>
                <a:lnTo>
                  <a:pt x="107442" y="803910"/>
                </a:lnTo>
                <a:lnTo>
                  <a:pt x="103167" y="824781"/>
                </a:lnTo>
                <a:lnTo>
                  <a:pt x="91535" y="841724"/>
                </a:lnTo>
                <a:lnTo>
                  <a:pt x="74330" y="853094"/>
                </a:lnTo>
                <a:lnTo>
                  <a:pt x="53340" y="857250"/>
                </a:lnTo>
                <a:lnTo>
                  <a:pt x="32468" y="853094"/>
                </a:lnTo>
                <a:lnTo>
                  <a:pt x="15525" y="841724"/>
                </a:lnTo>
                <a:lnTo>
                  <a:pt x="4155" y="824781"/>
                </a:lnTo>
                <a:lnTo>
                  <a:pt x="0" y="803910"/>
                </a:lnTo>
                <a:lnTo>
                  <a:pt x="0" y="1607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1395610" y="5373023"/>
            <a:ext cx="92309" cy="69503"/>
          </a:xfrm>
          <a:custGeom>
            <a:avLst/>
            <a:gdLst/>
            <a:ahLst/>
            <a:cxnLst/>
            <a:rect l="l" t="t" r="r" b="b"/>
            <a:pathLst>
              <a:path w="107950" h="81279">
                <a:moveTo>
                  <a:pt x="0" y="26670"/>
                </a:moveTo>
                <a:lnTo>
                  <a:pt x="4155" y="47660"/>
                </a:lnTo>
                <a:lnTo>
                  <a:pt x="15525" y="64865"/>
                </a:lnTo>
                <a:lnTo>
                  <a:pt x="32468" y="76497"/>
                </a:lnTo>
                <a:lnTo>
                  <a:pt x="53340" y="80772"/>
                </a:lnTo>
                <a:lnTo>
                  <a:pt x="74330" y="76497"/>
                </a:lnTo>
                <a:lnTo>
                  <a:pt x="91535" y="64865"/>
                </a:lnTo>
                <a:lnTo>
                  <a:pt x="103167" y="47660"/>
                </a:lnTo>
                <a:lnTo>
                  <a:pt x="107442" y="26670"/>
                </a:lnTo>
                <a:lnTo>
                  <a:pt x="105298" y="16394"/>
                </a:lnTo>
                <a:lnTo>
                  <a:pt x="99441" y="7905"/>
                </a:lnTo>
                <a:lnTo>
                  <a:pt x="90725" y="2131"/>
                </a:lnTo>
                <a:lnTo>
                  <a:pt x="80010" y="0"/>
                </a:lnTo>
                <a:lnTo>
                  <a:pt x="69734" y="2131"/>
                </a:lnTo>
                <a:lnTo>
                  <a:pt x="61245" y="7905"/>
                </a:lnTo>
                <a:lnTo>
                  <a:pt x="55471" y="16394"/>
                </a:lnTo>
                <a:lnTo>
                  <a:pt x="53340" y="26670"/>
                </a:lnTo>
                <a:lnTo>
                  <a:pt x="53340" y="80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1487485" y="5395829"/>
            <a:ext cx="0" cy="504440"/>
          </a:xfrm>
          <a:custGeom>
            <a:avLst/>
            <a:gdLst/>
            <a:ahLst/>
            <a:cxnLst/>
            <a:rect l="l" t="t" r="r" b="b"/>
            <a:pathLst>
              <a:path h="589915">
                <a:moveTo>
                  <a:pt x="0" y="0"/>
                </a:moveTo>
                <a:lnTo>
                  <a:pt x="0" y="5897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7901100" y="5304605"/>
            <a:ext cx="92309" cy="45611"/>
          </a:xfrm>
          <a:custGeom>
            <a:avLst/>
            <a:gdLst/>
            <a:ahLst/>
            <a:cxnLst/>
            <a:rect l="l" t="t" r="r" b="b"/>
            <a:pathLst>
              <a:path w="107950" h="53339">
                <a:moveTo>
                  <a:pt x="107429" y="0"/>
                </a:moveTo>
                <a:lnTo>
                  <a:pt x="103276" y="20871"/>
                </a:lnTo>
                <a:lnTo>
                  <a:pt x="91909" y="37814"/>
                </a:lnTo>
                <a:lnTo>
                  <a:pt x="74971" y="49184"/>
                </a:lnTo>
                <a:lnTo>
                  <a:pt x="54101" y="53340"/>
                </a:lnTo>
                <a:lnTo>
                  <a:pt x="0" y="533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7901101" y="5304605"/>
            <a:ext cx="46697" cy="45611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0" y="0"/>
                </a:moveTo>
                <a:lnTo>
                  <a:pt x="2141" y="10275"/>
                </a:lnTo>
                <a:lnTo>
                  <a:pt x="7996" y="18764"/>
                </a:lnTo>
                <a:lnTo>
                  <a:pt x="16711" y="24538"/>
                </a:lnTo>
                <a:lnTo>
                  <a:pt x="27431" y="26670"/>
                </a:lnTo>
                <a:lnTo>
                  <a:pt x="37707" y="24538"/>
                </a:lnTo>
                <a:lnTo>
                  <a:pt x="46196" y="18764"/>
                </a:lnTo>
                <a:lnTo>
                  <a:pt x="51970" y="10275"/>
                </a:lnTo>
                <a:lnTo>
                  <a:pt x="54101" y="0"/>
                </a:lnTo>
                <a:lnTo>
                  <a:pt x="54101" y="533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1550250" y="4146722"/>
            <a:ext cx="7054198" cy="1822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326"/>
            <a:r>
              <a:rPr sz="1600" b="1" spc="-9" dirty="0">
                <a:latin typeface="黑体"/>
                <a:cs typeface="黑体"/>
              </a:rPr>
              <a:t>每个程序虚拟空间最多可有：</a:t>
            </a:r>
            <a:r>
              <a:rPr sz="1600" b="1" spc="-9" dirty="0">
                <a:solidFill>
                  <a:srgbClr val="FF0000"/>
                </a:solidFill>
                <a:latin typeface="黑体"/>
                <a:cs typeface="黑体"/>
              </a:rPr>
              <a:t>2</a:t>
            </a:r>
            <a:r>
              <a:rPr sz="1600" b="1" spc="-13" baseline="23148" dirty="0">
                <a:solidFill>
                  <a:srgbClr val="FF0000"/>
                </a:solidFill>
                <a:latin typeface="黑体"/>
                <a:cs typeface="黑体"/>
              </a:rPr>
              <a:t>20</a:t>
            </a:r>
            <a:r>
              <a:rPr sz="1600" b="1" spc="-9" dirty="0">
                <a:solidFill>
                  <a:srgbClr val="FF0000"/>
                </a:solidFill>
                <a:latin typeface="黑体"/>
                <a:cs typeface="黑体"/>
              </a:rPr>
              <a:t>个虚页</a:t>
            </a:r>
            <a:endParaRPr sz="1600" dirty="0">
              <a:latin typeface="黑体"/>
              <a:cs typeface="黑体"/>
            </a:endParaRPr>
          </a:p>
          <a:p>
            <a:pPr marL="168326" marR="1507879">
              <a:lnSpc>
                <a:spcPct val="145300"/>
              </a:lnSpc>
            </a:pPr>
            <a:r>
              <a:rPr sz="1600" b="1" spc="-9" dirty="0">
                <a:latin typeface="黑体"/>
                <a:cs typeface="黑体"/>
              </a:rPr>
              <a:t>每个页表项：1位（有效位）+ 15位（实页号）=  </a:t>
            </a:r>
            <a:r>
              <a:rPr sz="1600" b="1" spc="-9" dirty="0">
                <a:solidFill>
                  <a:srgbClr val="FF0000"/>
                </a:solidFill>
                <a:latin typeface="黑体"/>
                <a:cs typeface="黑体"/>
              </a:rPr>
              <a:t>16位</a:t>
            </a:r>
            <a:r>
              <a:rPr sz="1600" b="1" spc="-9" dirty="0">
                <a:latin typeface="黑体"/>
                <a:cs typeface="黑体"/>
              </a:rPr>
              <a:t>每个页表所占空间：2</a:t>
            </a:r>
            <a:r>
              <a:rPr sz="1600" b="1" spc="-13" baseline="23148" dirty="0">
                <a:latin typeface="黑体"/>
                <a:cs typeface="黑体"/>
              </a:rPr>
              <a:t>20</a:t>
            </a:r>
            <a:r>
              <a:rPr sz="1600" b="1" spc="-9" dirty="0">
                <a:latin typeface="黑体"/>
                <a:cs typeface="黑体"/>
              </a:rPr>
              <a:t>×16 = 16Mb =</a:t>
            </a:r>
            <a:r>
              <a:rPr sz="1600" b="1" spc="-26" dirty="0">
                <a:latin typeface="黑体"/>
                <a:cs typeface="黑体"/>
              </a:rPr>
              <a:t> </a:t>
            </a:r>
            <a:r>
              <a:rPr sz="1600" b="1" spc="-9" dirty="0">
                <a:solidFill>
                  <a:srgbClr val="FF0000"/>
                </a:solidFill>
                <a:latin typeface="黑体"/>
                <a:cs typeface="黑体"/>
              </a:rPr>
              <a:t>2MB</a:t>
            </a:r>
            <a:endParaRPr sz="1600" dirty="0">
              <a:latin typeface="黑体"/>
              <a:cs typeface="黑体"/>
            </a:endParaRPr>
          </a:p>
          <a:p>
            <a:pPr>
              <a:spcBef>
                <a:spcPts val="2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0860" marR="4344"/>
            <a:r>
              <a:rPr sz="1600" b="1" spc="-9" dirty="0">
                <a:solidFill>
                  <a:srgbClr val="0B2A7D"/>
                </a:solidFill>
                <a:latin typeface="宋体"/>
                <a:cs typeface="宋体"/>
              </a:rPr>
              <a:t>多道程序运行时，所有程序的页表都在内存中，页表占用内存空间不可忽视，极端情况下，页表有可能消耗所有内存空间。（</a:t>
            </a:r>
            <a:r>
              <a:rPr sz="1600" b="1" spc="-9" dirty="0">
                <a:solidFill>
                  <a:srgbClr val="FC0128"/>
                </a:solidFill>
                <a:latin typeface="宋体"/>
                <a:cs typeface="宋体"/>
              </a:rPr>
              <a:t>采用多级页表解决</a:t>
            </a:r>
            <a:r>
              <a:rPr sz="1600" b="1" spc="-9" dirty="0">
                <a:solidFill>
                  <a:srgbClr val="0B2A7D"/>
                </a:solidFill>
                <a:latin typeface="宋体"/>
                <a:cs typeface="宋体"/>
              </a:rPr>
              <a:t>）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C78D4DA1-78D2-41A4-A1EE-13324F39E7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1600" y="293741"/>
            <a:ext cx="4464496" cy="31630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0860">
              <a:lnSpc>
                <a:spcPts val="2428"/>
              </a:lnSpc>
            </a:pPr>
            <a:r>
              <a:rPr sz="2800" b="1" spc="-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页式虚拟存储器</a:t>
            </a:r>
            <a:endParaRPr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虚拟存储器管理</a:t>
            </a:r>
          </a:p>
        </p:txBody>
      </p:sp>
      <p:sp>
        <p:nvSpPr>
          <p:cNvPr id="1186819" name="Rectangle 3"/>
          <p:cNvSpPr>
            <a:spLocks noChangeArrowheads="1"/>
          </p:cNvSpPr>
          <p:nvPr/>
        </p:nvSpPr>
        <p:spPr bwMode="auto">
          <a:xfrm>
            <a:off x="228600" y="76200"/>
            <a:ext cx="853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4000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457200" y="9906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p"/>
            </a:pPr>
            <a:endParaRPr lang="zh-CN" altLang="en-US" sz="2800">
              <a:solidFill>
                <a:schemeClr val="hlink"/>
              </a:solidFill>
              <a:ea typeface="华文新魏" pitchFamily="2" charset="-122"/>
              <a:cs typeface="Arial" pitchFamily="34" charset="0"/>
            </a:endParaRPr>
          </a:p>
        </p:txBody>
      </p:sp>
      <p:sp>
        <p:nvSpPr>
          <p:cNvPr id="1186821" name="Rectangle 5"/>
          <p:cNvSpPr>
            <a:spLocks noChangeArrowheads="1"/>
          </p:cNvSpPr>
          <p:nvPr/>
        </p:nvSpPr>
        <p:spPr bwMode="auto">
          <a:xfrm>
            <a:off x="468313" y="1196975"/>
            <a:ext cx="8474075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p"/>
            </a:pPr>
            <a:r>
              <a:rPr kumimoji="1" lang="zh-CN" altLang="en-US" sz="2800">
                <a:latin typeface="Times New Roman" pitchFamily="18" charset="0"/>
                <a:ea typeface="华文新魏" pitchFamily="2" charset="-122"/>
                <a:cs typeface="Arial" pitchFamily="34" charset="0"/>
              </a:rPr>
              <a:t> 实现虚拟存储器管理，需考虑：</a:t>
            </a:r>
          </a:p>
          <a:p>
            <a:pPr marL="800100" lvl="1" indent="-342900">
              <a:lnSpc>
                <a:spcPct val="110000"/>
              </a:lnSpc>
              <a:buClr>
                <a:schemeClr val="tx2"/>
              </a:buClr>
              <a:buSzPct val="80000"/>
              <a:buFont typeface="Arial" pitchFamily="34" charset="0"/>
              <a:buAutoNum type="circleNumDbPlain"/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块大小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(</a:t>
            </a: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在虚拟存储器中“块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”</a:t>
            </a: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被称为“页 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/ Page”)</a:t>
            </a: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应多大？</a:t>
            </a:r>
          </a:p>
          <a:p>
            <a:pPr marL="800100" lvl="1" indent="-342900">
              <a:lnSpc>
                <a:spcPct val="110000"/>
              </a:lnSpc>
              <a:buClr>
                <a:schemeClr val="tx2"/>
              </a:buClr>
              <a:buSzPct val="80000"/>
              <a:buFont typeface="Arial" pitchFamily="34" charset="0"/>
              <a:buAutoNum type="circleNumDbPlain"/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主存与辅存的空间如何分区管理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?</a:t>
            </a:r>
          </a:p>
          <a:p>
            <a:pPr marL="800100" lvl="1" indent="-342900">
              <a:lnSpc>
                <a:spcPct val="110000"/>
              </a:lnSpc>
              <a:buClr>
                <a:schemeClr val="tx2"/>
              </a:buClr>
              <a:buSzPct val="80000"/>
              <a:buFont typeface="Arial" pitchFamily="34" charset="0"/>
              <a:buAutoNum type="circleNumDbPlain"/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 程序块 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/ </a:t>
            </a: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存储块之间如何映像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?</a:t>
            </a: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 </a:t>
            </a:r>
          </a:p>
          <a:p>
            <a:pPr marL="800100" lvl="1" indent="-342900">
              <a:lnSpc>
                <a:spcPct val="110000"/>
              </a:lnSpc>
              <a:buClr>
                <a:schemeClr val="tx2"/>
              </a:buClr>
              <a:buSzPct val="80000"/>
              <a:buFont typeface="Arial" pitchFamily="34" charset="0"/>
              <a:buAutoNum type="circleNumDbPlain"/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 逻辑地址和物理地址如何转换，转换速度如何提高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?</a:t>
            </a:r>
          </a:p>
          <a:p>
            <a:pPr marL="800100" lvl="1" indent="-342900">
              <a:lnSpc>
                <a:spcPct val="110000"/>
              </a:lnSpc>
              <a:buClr>
                <a:schemeClr val="tx2"/>
              </a:buClr>
              <a:buSzPct val="80000"/>
              <a:buFont typeface="Arial" pitchFamily="34" charset="0"/>
              <a:buAutoNum type="circleNumDbPlain"/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主存与辅存间如何进行内容调换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(</a:t>
            </a: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与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Cache</a:t>
            </a: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所用策略相似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)?</a:t>
            </a:r>
          </a:p>
          <a:p>
            <a:pPr marL="800100" lvl="1" indent="-342900">
              <a:lnSpc>
                <a:spcPct val="110000"/>
              </a:lnSpc>
              <a:buClr>
                <a:schemeClr val="tx2"/>
              </a:buClr>
              <a:buSzPct val="80000"/>
              <a:buFont typeface="Arial" pitchFamily="34" charset="0"/>
              <a:buAutoNum type="circleNumDbPlain"/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 页表如何实现，页表项中要记录哪些信息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?</a:t>
            </a:r>
          </a:p>
          <a:p>
            <a:pPr marL="800100" lvl="1" indent="-342900">
              <a:lnSpc>
                <a:spcPct val="110000"/>
              </a:lnSpc>
              <a:buClr>
                <a:schemeClr val="tx2"/>
              </a:buClr>
              <a:buSzPct val="80000"/>
              <a:buFont typeface="Arial" pitchFamily="34" charset="0"/>
              <a:buAutoNum type="circleNumDbPlain"/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 如何加快访问页表的速度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?</a:t>
            </a:r>
          </a:p>
          <a:p>
            <a:pPr marL="800100" lvl="1" indent="-342900">
              <a:lnSpc>
                <a:spcPct val="110000"/>
              </a:lnSpc>
              <a:buClr>
                <a:schemeClr val="tx2"/>
              </a:buClr>
              <a:buSzPct val="80000"/>
              <a:buFont typeface="Arial" pitchFamily="34" charset="0"/>
              <a:buAutoNum type="circleNumDbPlain"/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 如果要找的内容不在主存，怎么办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?</a:t>
            </a:r>
          </a:p>
          <a:p>
            <a:pPr marL="800100" lvl="1" indent="-342900">
              <a:lnSpc>
                <a:spcPct val="110000"/>
              </a:lnSpc>
              <a:buClr>
                <a:schemeClr val="tx2"/>
              </a:buClr>
              <a:buSzPct val="80000"/>
              <a:buFont typeface="Arial" pitchFamily="34" charset="0"/>
              <a:buAutoNum type="circleNumDbPlain"/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 如何保护进程各自的存储区不被其他进程访问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  <a:cs typeface="Arial" pitchFamily="34" charset="0"/>
              </a:rPr>
              <a:t>?</a:t>
            </a:r>
          </a:p>
        </p:txBody>
      </p:sp>
      <p:sp>
        <p:nvSpPr>
          <p:cNvPr id="1186822" name="Rectangle 6"/>
          <p:cNvSpPr>
            <a:spLocks noChangeArrowheads="1"/>
          </p:cNvSpPr>
          <p:nvPr/>
        </p:nvSpPr>
        <p:spPr bwMode="auto">
          <a:xfrm>
            <a:off x="611188" y="5373688"/>
            <a:ext cx="7561262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p"/>
            </a:pPr>
            <a:r>
              <a:rPr kumimoji="1" lang="zh-CN" altLang="en-US" sz="280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三种虚拟存储器实现方式：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页式、段式、段页式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6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6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6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6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6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6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6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6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6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6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6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6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86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6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6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6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86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6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68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7506CDD5-557B-4C08-A990-59CB4342A5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96975"/>
            <a:ext cx="8686800" cy="1584325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段是利用</a:t>
            </a:r>
            <a:r>
              <a:rPr lang="zh-CN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程序的模块化性质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，按照程序的逻辑结构划分成的多个相对独立的部分</a:t>
            </a:r>
          </a:p>
          <a:p>
            <a:pPr algn="just" eaLnBrk="1" hangingPunct="1"/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按段调入物理空间</a:t>
            </a:r>
          </a:p>
          <a:p>
            <a:pPr algn="just" eaLnBrk="1" hangingPunct="1"/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一般用</a:t>
            </a:r>
            <a:r>
              <a:rPr lang="zh-CN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段表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来指明各段在主存中的位置，如图所示</a:t>
            </a:r>
            <a:endParaRPr lang="zh-CN" altLang="zh-CN" sz="2400">
              <a:ea typeface="宋体" panose="02010600030101010101" pitchFamily="2" charset="-122"/>
            </a:endParaRPr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78002C35-378B-4206-87FD-182A8C3E1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200400"/>
          <a:ext cx="8763000" cy="378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r:id="rId3" imgW="4229417" imgH="1829117" progId="Word.Picture.8">
                  <p:embed/>
                </p:oleObj>
              </mc:Choice>
              <mc:Fallback>
                <p:oleObj r:id="rId3" imgW="4229417" imgH="1829117" progId="Word.Picture.8">
                  <p:embed/>
                  <p:pic>
                    <p:nvPicPr>
                      <p:cNvPr id="15363" name="Object 4">
                        <a:extLst>
                          <a:ext uri="{FF2B5EF4-FFF2-40B4-BE49-F238E27FC236}">
                            <a16:creationId xmlns:a16="http://schemas.microsoft.com/office/drawing/2014/main" id="{78002C35-378B-4206-87FD-182A8C3E16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8763000" cy="378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5">
            <a:extLst>
              <a:ext uri="{FF2B5EF4-FFF2-40B4-BE49-F238E27FC236}">
                <a16:creationId xmlns:a16="http://schemas.microsoft.com/office/drawing/2014/main" id="{4DB35FDA-D79D-4F43-AE79-40A3F00241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eaLnBrk="1" hangingPunct="1"/>
            <a:r>
              <a:rPr lang="zh-CN" altLang="zh-CN" sz="3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段式管理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782C6654-B475-40DA-9D10-6E5265485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段式虚拟存储器的地址变换</a:t>
            </a:r>
          </a:p>
        </p:txBody>
      </p:sp>
      <p:sp>
        <p:nvSpPr>
          <p:cNvPr id="47108" name="Rectangle 56">
            <a:extLst>
              <a:ext uri="{FF2B5EF4-FFF2-40B4-BE49-F238E27FC236}">
                <a16:creationId xmlns:a16="http://schemas.microsoft.com/office/drawing/2014/main" id="{19AA86BA-EB82-48E5-9184-5F2CFF508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2475"/>
            <a:ext cx="9144000" cy="26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100" b="0">
                <a:latin typeface="+mn-ea"/>
                <a:ea typeface="+mn-ea"/>
              </a:rPr>
              <a:t>…</a:t>
            </a:r>
            <a:r>
              <a:rPr lang="zh-CN" altLang="en-US" sz="1050" b="0">
                <a:latin typeface="+mn-ea"/>
                <a:ea typeface="+mn-ea"/>
              </a:rPr>
              <a:t> </a:t>
            </a:r>
            <a:endParaRPr lang="zh-CN" altLang="en-US" sz="2000" b="0">
              <a:latin typeface="+mn-ea"/>
              <a:ea typeface="+mn-ea"/>
            </a:endParaRPr>
          </a:p>
        </p:txBody>
      </p:sp>
      <p:sp>
        <p:nvSpPr>
          <p:cNvPr id="47109" name="Line 62">
            <a:extLst>
              <a:ext uri="{FF2B5EF4-FFF2-40B4-BE49-F238E27FC236}">
                <a16:creationId xmlns:a16="http://schemas.microsoft.com/office/drawing/2014/main" id="{04F51B59-9B86-4DB8-A87E-07ACD0F6A3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8563" y="3059113"/>
            <a:ext cx="158750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+mn-ea"/>
            </a:endParaRPr>
          </a:p>
        </p:txBody>
      </p:sp>
      <p:sp>
        <p:nvSpPr>
          <p:cNvPr id="47110" name="Rectangle 63">
            <a:extLst>
              <a:ext uri="{FF2B5EF4-FFF2-40B4-BE49-F238E27FC236}">
                <a16:creationId xmlns:a16="http://schemas.microsoft.com/office/drawing/2014/main" id="{FFE63B4B-6AB9-4AE5-949D-27188CD849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8200" y="3440113"/>
            <a:ext cx="7223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0</a:t>
            </a:r>
          </a:p>
        </p:txBody>
      </p:sp>
      <p:sp>
        <p:nvSpPr>
          <p:cNvPr id="47111" name="Rectangle 64">
            <a:extLst>
              <a:ext uri="{FF2B5EF4-FFF2-40B4-BE49-F238E27FC236}">
                <a16:creationId xmlns:a16="http://schemas.microsoft.com/office/drawing/2014/main" id="{2C9B4098-D03E-43BB-BD39-92CF3AEDC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5345113"/>
            <a:ext cx="865187" cy="5984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段表</a:t>
            </a:r>
            <a:b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</a:b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长度</a:t>
            </a:r>
          </a:p>
        </p:txBody>
      </p:sp>
      <p:sp>
        <p:nvSpPr>
          <p:cNvPr id="47112" name="Rectangle 65">
            <a:extLst>
              <a:ext uri="{FF2B5EF4-FFF2-40B4-BE49-F238E27FC236}">
                <a16:creationId xmlns:a16="http://schemas.microsoft.com/office/drawing/2014/main" id="{4500B6C0-9EC6-4371-BD99-E91622DFD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5345113"/>
            <a:ext cx="865188" cy="5984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段表</a:t>
            </a:r>
            <a:b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</a:b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基址</a:t>
            </a:r>
          </a:p>
        </p:txBody>
      </p:sp>
      <p:sp>
        <p:nvSpPr>
          <p:cNvPr id="47113" name="Rectangle 66">
            <a:extLst>
              <a:ext uri="{FF2B5EF4-FFF2-40B4-BE49-F238E27FC236}">
                <a16:creationId xmlns:a16="http://schemas.microsoft.com/office/drawing/2014/main" id="{75C5A6D1-4C2E-4FCD-95BF-DDA9F25DD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4964113"/>
            <a:ext cx="865187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14" name="Rectangle 67">
            <a:extLst>
              <a:ext uri="{FF2B5EF4-FFF2-40B4-BE49-F238E27FC236}">
                <a16:creationId xmlns:a16="http://schemas.microsoft.com/office/drawing/2014/main" id="{426B0BD1-A4FF-4F98-BA18-B719C2FA4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4964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15" name="Rectangle 68">
            <a:extLst>
              <a:ext uri="{FF2B5EF4-FFF2-40B4-BE49-F238E27FC236}">
                <a16:creationId xmlns:a16="http://schemas.microsoft.com/office/drawing/2014/main" id="{98FD0092-6D92-4960-9EB0-2258CACF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4202113"/>
            <a:ext cx="865187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47116" name="Rectangle 69">
            <a:extLst>
              <a:ext uri="{FF2B5EF4-FFF2-40B4-BE49-F238E27FC236}">
                <a16:creationId xmlns:a16="http://schemas.microsoft.com/office/drawing/2014/main" id="{FEF39F10-5596-4685-BBB3-F9EC06B07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4202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+mn-ea"/>
                <a:ea typeface="+mn-ea"/>
              </a:rPr>
              <a:t>As</a:t>
            </a:r>
          </a:p>
        </p:txBody>
      </p:sp>
      <p:sp>
        <p:nvSpPr>
          <p:cNvPr id="47117" name="Rectangle 70">
            <a:extLst>
              <a:ext uri="{FF2B5EF4-FFF2-40B4-BE49-F238E27FC236}">
                <a16:creationId xmlns:a16="http://schemas.microsoft.com/office/drawing/2014/main" id="{89F23A10-3350-4041-B648-26E4D358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4583113"/>
            <a:ext cx="865187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18" name="Rectangle 71">
            <a:extLst>
              <a:ext uri="{FF2B5EF4-FFF2-40B4-BE49-F238E27FC236}">
                <a16:creationId xmlns:a16="http://schemas.microsoft.com/office/drawing/2014/main" id="{1406853E-2B2B-4B2E-B646-7355F90A6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4583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19" name="Rectangle 72">
            <a:extLst>
              <a:ext uri="{FF2B5EF4-FFF2-40B4-BE49-F238E27FC236}">
                <a16:creationId xmlns:a16="http://schemas.microsoft.com/office/drawing/2014/main" id="{57301AD9-20D9-4D03-B22F-DCD83F940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3821113"/>
            <a:ext cx="865187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20" name="Rectangle 73">
            <a:extLst>
              <a:ext uri="{FF2B5EF4-FFF2-40B4-BE49-F238E27FC236}">
                <a16:creationId xmlns:a16="http://schemas.microsoft.com/office/drawing/2014/main" id="{B605D2A7-38F1-48A5-B970-3B555AF54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3821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21" name="Rectangle 74">
            <a:extLst>
              <a:ext uri="{FF2B5EF4-FFF2-40B4-BE49-F238E27FC236}">
                <a16:creationId xmlns:a16="http://schemas.microsoft.com/office/drawing/2014/main" id="{6811F814-7311-465C-850A-0776C301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3440113"/>
            <a:ext cx="865187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22" name="Rectangle 75">
            <a:extLst>
              <a:ext uri="{FF2B5EF4-FFF2-40B4-BE49-F238E27FC236}">
                <a16:creationId xmlns:a16="http://schemas.microsoft.com/office/drawing/2014/main" id="{488DE66F-76F8-4968-959C-2235E260E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3440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23" name="Rectangle 76">
            <a:extLst>
              <a:ext uri="{FF2B5EF4-FFF2-40B4-BE49-F238E27FC236}">
                <a16:creationId xmlns:a16="http://schemas.microsoft.com/office/drawing/2014/main" id="{663B2E45-AE0A-4404-913A-82755981A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345113"/>
            <a:ext cx="866775" cy="5984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段名</a:t>
            </a:r>
          </a:p>
        </p:txBody>
      </p:sp>
      <p:sp>
        <p:nvSpPr>
          <p:cNvPr id="47124" name="Rectangle 77">
            <a:extLst>
              <a:ext uri="{FF2B5EF4-FFF2-40B4-BE49-F238E27FC236}">
                <a16:creationId xmlns:a16="http://schemas.microsoft.com/office/drawing/2014/main" id="{945A1ACA-6009-436D-8C04-E17626F8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5345113"/>
            <a:ext cx="865188" cy="5984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起始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地址</a:t>
            </a:r>
          </a:p>
        </p:txBody>
      </p:sp>
      <p:sp>
        <p:nvSpPr>
          <p:cNvPr id="47125" name="Rectangle 78">
            <a:extLst>
              <a:ext uri="{FF2B5EF4-FFF2-40B4-BE49-F238E27FC236}">
                <a16:creationId xmlns:a16="http://schemas.microsoft.com/office/drawing/2014/main" id="{22056CEA-376D-408E-99A3-F318BB2B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5345113"/>
            <a:ext cx="865187" cy="5984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装入</a:t>
            </a:r>
            <a:b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</a:b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位</a:t>
            </a:r>
          </a:p>
        </p:txBody>
      </p:sp>
      <p:sp>
        <p:nvSpPr>
          <p:cNvPr id="47126" name="Rectangle 79">
            <a:extLst>
              <a:ext uri="{FF2B5EF4-FFF2-40B4-BE49-F238E27FC236}">
                <a16:creationId xmlns:a16="http://schemas.microsoft.com/office/drawing/2014/main" id="{F496EA85-4BFC-450D-AD0C-F77D5676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5345113"/>
            <a:ext cx="866775" cy="5984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段长</a:t>
            </a:r>
          </a:p>
        </p:txBody>
      </p:sp>
      <p:sp>
        <p:nvSpPr>
          <p:cNvPr id="47127" name="Rectangle 80">
            <a:extLst>
              <a:ext uri="{FF2B5EF4-FFF2-40B4-BE49-F238E27FC236}">
                <a16:creationId xmlns:a16="http://schemas.microsoft.com/office/drawing/2014/main" id="{DA493769-F93C-4F6D-BF4F-5D4F9CCD4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25" y="5345113"/>
            <a:ext cx="865188" cy="5984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访问</a:t>
            </a:r>
            <a:b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</a:b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方式</a:t>
            </a:r>
          </a:p>
        </p:txBody>
      </p:sp>
      <p:sp>
        <p:nvSpPr>
          <p:cNvPr id="47128" name="Rectangle 81">
            <a:extLst>
              <a:ext uri="{FF2B5EF4-FFF2-40B4-BE49-F238E27FC236}">
                <a16:creationId xmlns:a16="http://schemas.microsoft.com/office/drawing/2014/main" id="{0C8ADCE3-0525-4855-8D57-66D99CD72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2243138"/>
            <a:ext cx="1804988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用户号</a:t>
            </a:r>
            <a:r>
              <a:rPr lang="en-US" altLang="zh-CN" sz="2000">
                <a:solidFill>
                  <a:schemeClr val="tx2"/>
                </a:solidFill>
                <a:latin typeface="+mn-ea"/>
                <a:ea typeface="+mn-ea"/>
              </a:rPr>
              <a:t>U</a:t>
            </a:r>
          </a:p>
        </p:txBody>
      </p:sp>
      <p:sp>
        <p:nvSpPr>
          <p:cNvPr id="47129" name="Rectangle 82">
            <a:extLst>
              <a:ext uri="{FF2B5EF4-FFF2-40B4-BE49-F238E27FC236}">
                <a16:creationId xmlns:a16="http://schemas.microsoft.com/office/drawing/2014/main" id="{C00B6DE8-CEE9-4ADD-8FA9-3278C22C7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663" y="2243138"/>
            <a:ext cx="122555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段号</a:t>
            </a:r>
            <a:r>
              <a:rPr lang="en-US" altLang="zh-CN" sz="2000">
                <a:solidFill>
                  <a:schemeClr val="tx2"/>
                </a:solidFill>
                <a:latin typeface="+mn-ea"/>
                <a:ea typeface="+mn-ea"/>
              </a:rPr>
              <a:t>S</a:t>
            </a:r>
          </a:p>
        </p:txBody>
      </p:sp>
      <p:sp>
        <p:nvSpPr>
          <p:cNvPr id="47130" name="Rectangle 83">
            <a:extLst>
              <a:ext uri="{FF2B5EF4-FFF2-40B4-BE49-F238E27FC236}">
                <a16:creationId xmlns:a16="http://schemas.microsoft.com/office/drawing/2014/main" id="{32A0E1F3-0DA1-440E-AC1E-78C855060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2243138"/>
            <a:ext cx="31750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段内偏移</a:t>
            </a:r>
            <a:r>
              <a:rPr lang="en-US" altLang="zh-CN" sz="2000">
                <a:solidFill>
                  <a:schemeClr val="tx2"/>
                </a:solidFill>
                <a:latin typeface="+mn-ea"/>
                <a:ea typeface="+mn-ea"/>
              </a:rPr>
              <a:t>D</a:t>
            </a:r>
          </a:p>
        </p:txBody>
      </p:sp>
      <p:sp>
        <p:nvSpPr>
          <p:cNvPr id="47131" name="Rectangle 84">
            <a:extLst>
              <a:ext uri="{FF2B5EF4-FFF2-40B4-BE49-F238E27FC236}">
                <a16:creationId xmlns:a16="http://schemas.microsoft.com/office/drawing/2014/main" id="{43715919-0B9F-4BBF-899D-B0CDDD62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0" y="2133600"/>
            <a:ext cx="1227138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多用户</a:t>
            </a:r>
            <a:b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</a:b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虚地址</a:t>
            </a: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32" name="Rectangle 85">
            <a:extLst>
              <a:ext uri="{FF2B5EF4-FFF2-40B4-BE49-F238E27FC236}">
                <a16:creationId xmlns:a16="http://schemas.microsoft.com/office/drawing/2014/main" id="{221D3BEE-C701-47D6-A5F1-9DDC9D8D6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8" y="2841625"/>
            <a:ext cx="2092325" cy="381000"/>
          </a:xfrm>
          <a:prstGeom prst="rect">
            <a:avLst/>
          </a:prstGeom>
          <a:solidFill>
            <a:srgbClr val="99FF66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主存实地址</a:t>
            </a: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33" name="Rectangle 86">
            <a:extLst>
              <a:ext uri="{FF2B5EF4-FFF2-40B4-BE49-F238E27FC236}">
                <a16:creationId xmlns:a16="http://schemas.microsoft.com/office/drawing/2014/main" id="{21D41281-7DC6-4CE6-BDCF-9844DA59B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964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34" name="Rectangle 87">
            <a:extLst>
              <a:ext uri="{FF2B5EF4-FFF2-40B4-BE49-F238E27FC236}">
                <a16:creationId xmlns:a16="http://schemas.microsoft.com/office/drawing/2014/main" id="{28EE4BEF-6181-4DAC-9189-6F163A85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4964113"/>
            <a:ext cx="865187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35" name="Rectangle 88">
            <a:extLst>
              <a:ext uri="{FF2B5EF4-FFF2-40B4-BE49-F238E27FC236}">
                <a16:creationId xmlns:a16="http://schemas.microsoft.com/office/drawing/2014/main" id="{527F6941-D495-491B-97E5-57CB025FF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4964113"/>
            <a:ext cx="866775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36" name="Rectangle 89">
            <a:extLst>
              <a:ext uri="{FF2B5EF4-FFF2-40B4-BE49-F238E27FC236}">
                <a16:creationId xmlns:a16="http://schemas.microsoft.com/office/drawing/2014/main" id="{57ED229D-1DBD-411A-9174-A3DD595DB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25" y="4964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37" name="Rectangle 90">
            <a:extLst>
              <a:ext uri="{FF2B5EF4-FFF2-40B4-BE49-F238E27FC236}">
                <a16:creationId xmlns:a16="http://schemas.microsoft.com/office/drawing/2014/main" id="{FC1C1C45-7E38-4B70-AB73-3202CD07F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964113"/>
            <a:ext cx="866775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>
                <a:solidFill>
                  <a:schemeClr val="tx2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47138" name="Rectangle 91">
            <a:extLst>
              <a:ext uri="{FF2B5EF4-FFF2-40B4-BE49-F238E27FC236}">
                <a16:creationId xmlns:a16="http://schemas.microsoft.com/office/drawing/2014/main" id="{B0D4B111-4671-4B06-B0A9-A8E09469D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583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39" name="Rectangle 92">
            <a:extLst>
              <a:ext uri="{FF2B5EF4-FFF2-40B4-BE49-F238E27FC236}">
                <a16:creationId xmlns:a16="http://schemas.microsoft.com/office/drawing/2014/main" id="{2878D2E7-15EE-4166-99BB-D99F455D0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4583113"/>
            <a:ext cx="865187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40" name="Rectangle 93">
            <a:extLst>
              <a:ext uri="{FF2B5EF4-FFF2-40B4-BE49-F238E27FC236}">
                <a16:creationId xmlns:a16="http://schemas.microsoft.com/office/drawing/2014/main" id="{17D28352-0549-4172-84E4-97C79C306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4583113"/>
            <a:ext cx="866775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41" name="Rectangle 94">
            <a:extLst>
              <a:ext uri="{FF2B5EF4-FFF2-40B4-BE49-F238E27FC236}">
                <a16:creationId xmlns:a16="http://schemas.microsoft.com/office/drawing/2014/main" id="{1D904A7F-DF95-418E-A626-C0D3A5FA4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25" y="4583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42" name="Rectangle 95">
            <a:extLst>
              <a:ext uri="{FF2B5EF4-FFF2-40B4-BE49-F238E27FC236}">
                <a16:creationId xmlns:a16="http://schemas.microsoft.com/office/drawing/2014/main" id="{851E3200-740A-4B18-8634-0D7EE270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583113"/>
            <a:ext cx="866775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>
                <a:solidFill>
                  <a:schemeClr val="tx2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47143" name="Rectangle 96">
            <a:extLst>
              <a:ext uri="{FF2B5EF4-FFF2-40B4-BE49-F238E27FC236}">
                <a16:creationId xmlns:a16="http://schemas.microsoft.com/office/drawing/2014/main" id="{50009092-F5DF-48CF-8EAD-5F49C62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202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44" name="Rectangle 97">
            <a:extLst>
              <a:ext uri="{FF2B5EF4-FFF2-40B4-BE49-F238E27FC236}">
                <a16:creationId xmlns:a16="http://schemas.microsoft.com/office/drawing/2014/main" id="{298C7006-0CDD-4FBC-866B-929BB4209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4202113"/>
            <a:ext cx="866775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45" name="Rectangle 98">
            <a:extLst>
              <a:ext uri="{FF2B5EF4-FFF2-40B4-BE49-F238E27FC236}">
                <a16:creationId xmlns:a16="http://schemas.microsoft.com/office/drawing/2014/main" id="{4DF38A7C-1482-475A-95AB-7756F31C4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25" y="4202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46" name="Rectangle 99">
            <a:extLst>
              <a:ext uri="{FF2B5EF4-FFF2-40B4-BE49-F238E27FC236}">
                <a16:creationId xmlns:a16="http://schemas.microsoft.com/office/drawing/2014/main" id="{BC645C5D-9FC8-492C-9634-85C19B530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202113"/>
            <a:ext cx="866775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>
                <a:solidFill>
                  <a:schemeClr val="tx2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47147" name="Rectangle 100">
            <a:extLst>
              <a:ext uri="{FF2B5EF4-FFF2-40B4-BE49-F238E27FC236}">
                <a16:creationId xmlns:a16="http://schemas.microsoft.com/office/drawing/2014/main" id="{E28BE4BD-84E8-4F72-906B-CC177BC9F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3821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48" name="Rectangle 101">
            <a:extLst>
              <a:ext uri="{FF2B5EF4-FFF2-40B4-BE49-F238E27FC236}">
                <a16:creationId xmlns:a16="http://schemas.microsoft.com/office/drawing/2014/main" id="{017FE9B4-C774-4779-9744-F5A6556FD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3821113"/>
            <a:ext cx="865187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49" name="Rectangle 102">
            <a:extLst>
              <a:ext uri="{FF2B5EF4-FFF2-40B4-BE49-F238E27FC236}">
                <a16:creationId xmlns:a16="http://schemas.microsoft.com/office/drawing/2014/main" id="{94E43844-8E5B-4038-B4F4-2FCB8FCE2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3821113"/>
            <a:ext cx="866775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50" name="Rectangle 103">
            <a:extLst>
              <a:ext uri="{FF2B5EF4-FFF2-40B4-BE49-F238E27FC236}">
                <a16:creationId xmlns:a16="http://schemas.microsoft.com/office/drawing/2014/main" id="{80F09601-F119-418E-AA69-A148A49B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25" y="3821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51" name="Rectangle 104">
            <a:extLst>
              <a:ext uri="{FF2B5EF4-FFF2-40B4-BE49-F238E27FC236}">
                <a16:creationId xmlns:a16="http://schemas.microsoft.com/office/drawing/2014/main" id="{FF9B83E5-745C-4F32-BD1A-BA4640F2A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3821113"/>
            <a:ext cx="866775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>
                <a:solidFill>
                  <a:schemeClr val="tx2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47152" name="Rectangle 105">
            <a:extLst>
              <a:ext uri="{FF2B5EF4-FFF2-40B4-BE49-F238E27FC236}">
                <a16:creationId xmlns:a16="http://schemas.microsoft.com/office/drawing/2014/main" id="{1AC05234-56F3-44BD-8860-EA1FDDF0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3440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53" name="Rectangle 106">
            <a:extLst>
              <a:ext uri="{FF2B5EF4-FFF2-40B4-BE49-F238E27FC236}">
                <a16:creationId xmlns:a16="http://schemas.microsoft.com/office/drawing/2014/main" id="{96811BF9-4AD2-4680-A360-C9497E9AE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3440113"/>
            <a:ext cx="865187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54" name="Rectangle 107">
            <a:extLst>
              <a:ext uri="{FF2B5EF4-FFF2-40B4-BE49-F238E27FC236}">
                <a16:creationId xmlns:a16="http://schemas.microsoft.com/office/drawing/2014/main" id="{1DB7E24C-5C7B-4ABA-AFFD-0A743AA60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3440113"/>
            <a:ext cx="866775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55" name="Rectangle 108">
            <a:extLst>
              <a:ext uri="{FF2B5EF4-FFF2-40B4-BE49-F238E27FC236}">
                <a16:creationId xmlns:a16="http://schemas.microsoft.com/office/drawing/2014/main" id="{61A3AAD6-75F2-4ED1-90FC-E5F2C6F7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25" y="3440113"/>
            <a:ext cx="865188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56" name="Rectangle 109">
            <a:extLst>
              <a:ext uri="{FF2B5EF4-FFF2-40B4-BE49-F238E27FC236}">
                <a16:creationId xmlns:a16="http://schemas.microsoft.com/office/drawing/2014/main" id="{29E55C37-778E-42D6-85EE-1E85D51C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3440113"/>
            <a:ext cx="866775" cy="381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>
                <a:solidFill>
                  <a:schemeClr val="tx2"/>
                </a:solidFill>
                <a:latin typeface="+mn-ea"/>
                <a:ea typeface="+mn-ea"/>
              </a:rPr>
              <a:t>0</a:t>
            </a:r>
          </a:p>
        </p:txBody>
      </p:sp>
      <p:sp>
        <p:nvSpPr>
          <p:cNvPr id="47157" name="AutoShape 110">
            <a:extLst>
              <a:ext uri="{FF2B5EF4-FFF2-40B4-BE49-F238E27FC236}">
                <a16:creationId xmlns:a16="http://schemas.microsoft.com/office/drawing/2014/main" id="{B7429280-35E9-4BED-AF2A-A3DB7E55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4310063"/>
            <a:ext cx="215900" cy="163512"/>
          </a:xfrm>
          <a:prstGeom prst="flowChartOr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0">
              <a:latin typeface="+mn-ea"/>
              <a:ea typeface="+mn-ea"/>
            </a:endParaRPr>
          </a:p>
        </p:txBody>
      </p:sp>
      <p:sp>
        <p:nvSpPr>
          <p:cNvPr id="47158" name="Line 111">
            <a:extLst>
              <a:ext uri="{FF2B5EF4-FFF2-40B4-BE49-F238E27FC236}">
                <a16:creationId xmlns:a16="http://schemas.microsoft.com/office/drawing/2014/main" id="{F11E553B-492F-497C-9104-8D82EAFD1B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392613"/>
            <a:ext cx="604838" cy="269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+mn-ea"/>
            </a:endParaRPr>
          </a:p>
        </p:txBody>
      </p:sp>
      <p:sp>
        <p:nvSpPr>
          <p:cNvPr id="47159" name="Line 112">
            <a:extLst>
              <a:ext uri="{FF2B5EF4-FFF2-40B4-BE49-F238E27FC236}">
                <a16:creationId xmlns:a16="http://schemas.microsoft.com/office/drawing/2014/main" id="{D1B87042-B486-44C6-8473-AA1C075CC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8738" y="4392613"/>
            <a:ext cx="360362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+mn-ea"/>
            </a:endParaRPr>
          </a:p>
        </p:txBody>
      </p:sp>
      <p:sp>
        <p:nvSpPr>
          <p:cNvPr id="47160" name="Line 113">
            <a:extLst>
              <a:ext uri="{FF2B5EF4-FFF2-40B4-BE49-F238E27FC236}">
                <a16:creationId xmlns:a16="http://schemas.microsoft.com/office/drawing/2014/main" id="{DB64CACE-AFA5-404D-9899-707EBED2F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2895600"/>
            <a:ext cx="1587" cy="14144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+mn-ea"/>
            </a:endParaRPr>
          </a:p>
        </p:txBody>
      </p:sp>
      <p:sp>
        <p:nvSpPr>
          <p:cNvPr id="47161" name="Line 114">
            <a:extLst>
              <a:ext uri="{FF2B5EF4-FFF2-40B4-BE49-F238E27FC236}">
                <a16:creationId xmlns:a16="http://schemas.microsoft.com/office/drawing/2014/main" id="{ADE4C385-1F1F-4E0E-B6A8-34449B0616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8088" y="2895600"/>
            <a:ext cx="985837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+mn-ea"/>
            </a:endParaRPr>
          </a:p>
        </p:txBody>
      </p:sp>
      <p:sp>
        <p:nvSpPr>
          <p:cNvPr id="47162" name="Line 115">
            <a:extLst>
              <a:ext uri="{FF2B5EF4-FFF2-40B4-BE49-F238E27FC236}">
                <a16:creationId xmlns:a16="http://schemas.microsoft.com/office/drawing/2014/main" id="{852C1CDF-0F16-4A21-9E8C-53EB69F3A4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3925" y="2624138"/>
            <a:ext cx="1588" cy="2714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+mn-ea"/>
            </a:endParaRPr>
          </a:p>
        </p:txBody>
      </p:sp>
      <p:sp>
        <p:nvSpPr>
          <p:cNvPr id="47163" name="Rectangle 116">
            <a:extLst>
              <a:ext uri="{FF2B5EF4-FFF2-40B4-BE49-F238E27FC236}">
                <a16:creationId xmlns:a16="http://schemas.microsoft.com/office/drawing/2014/main" id="{BEC800CB-DAC8-4A23-B88D-CC27E27F5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4202113"/>
            <a:ext cx="865187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>
                <a:solidFill>
                  <a:schemeClr val="tx2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47164" name="AutoShape 117">
            <a:extLst>
              <a:ext uri="{FF2B5EF4-FFF2-40B4-BE49-F238E27FC236}">
                <a16:creationId xmlns:a16="http://schemas.microsoft.com/office/drawing/2014/main" id="{92ABF90F-C577-4D4C-A97D-38F500D57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949575"/>
            <a:ext cx="215900" cy="163513"/>
          </a:xfrm>
          <a:prstGeom prst="flowChartOr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0">
              <a:latin typeface="+mn-ea"/>
              <a:ea typeface="+mn-ea"/>
            </a:endParaRPr>
          </a:p>
        </p:txBody>
      </p:sp>
      <p:sp>
        <p:nvSpPr>
          <p:cNvPr id="47165" name="Line 118">
            <a:extLst>
              <a:ext uri="{FF2B5EF4-FFF2-40B4-BE49-F238E27FC236}">
                <a16:creationId xmlns:a16="http://schemas.microsoft.com/office/drawing/2014/main" id="{7BFB4B10-A3E3-4DE7-964D-90F2B7A09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2138" y="3113088"/>
            <a:ext cx="1587" cy="12525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+mn-ea"/>
            </a:endParaRPr>
          </a:p>
        </p:txBody>
      </p:sp>
      <p:sp>
        <p:nvSpPr>
          <p:cNvPr id="47166" name="Line 119">
            <a:extLst>
              <a:ext uri="{FF2B5EF4-FFF2-40B4-BE49-F238E27FC236}">
                <a16:creationId xmlns:a16="http://schemas.microsoft.com/office/drawing/2014/main" id="{F6F6C6E9-693A-4BB5-BE0B-EE62AE00C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2138" y="2624138"/>
            <a:ext cx="1587" cy="3254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+mn-ea"/>
            </a:endParaRPr>
          </a:p>
        </p:txBody>
      </p:sp>
      <p:sp>
        <p:nvSpPr>
          <p:cNvPr id="47167" name="Line 120">
            <a:extLst>
              <a:ext uri="{FF2B5EF4-FFF2-40B4-BE49-F238E27FC236}">
                <a16:creationId xmlns:a16="http://schemas.microsoft.com/office/drawing/2014/main" id="{C11AD94A-D90F-4E81-BF4D-D05289680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6600" y="3022600"/>
            <a:ext cx="649288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+mn-ea"/>
            </a:endParaRPr>
          </a:p>
        </p:txBody>
      </p:sp>
      <p:sp>
        <p:nvSpPr>
          <p:cNvPr id="47168" name="Line 121">
            <a:extLst>
              <a:ext uri="{FF2B5EF4-FFF2-40B4-BE49-F238E27FC236}">
                <a16:creationId xmlns:a16="http://schemas.microsoft.com/office/drawing/2014/main" id="{13C83C68-4640-403A-A03B-022B7AEA9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063" y="2624138"/>
            <a:ext cx="1587" cy="4349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+mn-ea"/>
            </a:endParaRPr>
          </a:p>
        </p:txBody>
      </p:sp>
      <p:sp>
        <p:nvSpPr>
          <p:cNvPr id="47169" name="Line 122">
            <a:extLst>
              <a:ext uri="{FF2B5EF4-FFF2-40B4-BE49-F238E27FC236}">
                <a16:creationId xmlns:a16="http://schemas.microsoft.com/office/drawing/2014/main" id="{40A2545F-EDBC-4B08-8FD9-5C37E00271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8563" y="3059113"/>
            <a:ext cx="1587" cy="13065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+mn-ea"/>
            </a:endParaRPr>
          </a:p>
        </p:txBody>
      </p:sp>
      <p:sp>
        <p:nvSpPr>
          <p:cNvPr id="47170" name="Line 123">
            <a:extLst>
              <a:ext uri="{FF2B5EF4-FFF2-40B4-BE49-F238E27FC236}">
                <a16:creationId xmlns:a16="http://schemas.microsoft.com/office/drawing/2014/main" id="{041764EC-4B06-4C74-ADD9-C77222D67B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8563" y="4365625"/>
            <a:ext cx="3619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+mn-ea"/>
            </a:endParaRPr>
          </a:p>
        </p:txBody>
      </p:sp>
      <p:sp>
        <p:nvSpPr>
          <p:cNvPr id="47171" name="Rectangle 124">
            <a:extLst>
              <a:ext uri="{FF2B5EF4-FFF2-40B4-BE49-F238E27FC236}">
                <a16:creationId xmlns:a16="http://schemas.microsoft.com/office/drawing/2014/main" id="{B702D0A9-3094-457B-95ED-03A005A373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09638" y="4964113"/>
            <a:ext cx="72231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+mn-ea"/>
                <a:ea typeface="+mn-ea"/>
              </a:rPr>
              <a:t>n-1</a:t>
            </a:r>
          </a:p>
        </p:txBody>
      </p:sp>
      <p:sp>
        <p:nvSpPr>
          <p:cNvPr id="47172" name="Rectangle 125">
            <a:extLst>
              <a:ext uri="{FF2B5EF4-FFF2-40B4-BE49-F238E27FC236}">
                <a16:creationId xmlns:a16="http://schemas.microsoft.com/office/drawing/2014/main" id="{060E2EC5-F186-4889-A17A-A03B955C85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8738" y="3113088"/>
            <a:ext cx="7207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+mn-ea"/>
                <a:ea typeface="+mn-ea"/>
              </a:rPr>
              <a:t>As</a:t>
            </a:r>
          </a:p>
        </p:txBody>
      </p:sp>
      <p:sp>
        <p:nvSpPr>
          <p:cNvPr id="47173" name="Rectangle 126">
            <a:extLst>
              <a:ext uri="{FF2B5EF4-FFF2-40B4-BE49-F238E27FC236}">
                <a16:creationId xmlns:a16="http://schemas.microsoft.com/office/drawing/2014/main" id="{A7C7DB57-571C-4773-B8B2-36DF30BA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2814638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段表基址寄存器</a:t>
            </a: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7174" name="Rectangle 127">
            <a:extLst>
              <a:ext uri="{FF2B5EF4-FFF2-40B4-BE49-F238E27FC236}">
                <a16:creationId xmlns:a16="http://schemas.microsoft.com/office/drawing/2014/main" id="{534EEC4B-C27F-4158-8F3A-5E99C62C4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5997575"/>
            <a:ext cx="5122862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Char char="w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SzPct val="55000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SzPct val="65000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SzPct val="85000"/>
              <a:buChar char="w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SzPct val="80000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+mn-ea"/>
                <a:ea typeface="+mn-ea"/>
              </a:rPr>
              <a:t>一个用户（一道作业）的段表</a:t>
            </a:r>
            <a:endParaRPr lang="zh-CN" altLang="zh-CN" sz="200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6415</Words>
  <Application>Microsoft Office PowerPoint</Application>
  <PresentationFormat>全屏显示(4:3)</PresentationFormat>
  <Paragraphs>1207</Paragraphs>
  <Slides>69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69</vt:i4>
      </vt:variant>
    </vt:vector>
  </HeadingPairs>
  <TitlesOfParts>
    <vt:vector size="91" baseType="lpstr">
      <vt:lpstr>黑体</vt:lpstr>
      <vt:lpstr>华文行楷</vt:lpstr>
      <vt:lpstr>华文细黑</vt:lpstr>
      <vt:lpstr>华文新魏</vt:lpstr>
      <vt:lpstr>华文中宋</vt:lpstr>
      <vt:lpstr>隶书</vt:lpstr>
      <vt:lpstr>宋体</vt:lpstr>
      <vt:lpstr>微软雅黑</vt:lpstr>
      <vt:lpstr>幼圆</vt:lpstr>
      <vt:lpstr>Arial</vt:lpstr>
      <vt:lpstr>Arial Narrow</vt:lpstr>
      <vt:lpstr>Book Antiqua</vt:lpstr>
      <vt:lpstr>Calibri</vt:lpstr>
      <vt:lpstr>Georgia</vt:lpstr>
      <vt:lpstr>Lucida Sans</vt:lpstr>
      <vt:lpstr>Tahoma</vt:lpstr>
      <vt:lpstr>Times New Roman</vt:lpstr>
      <vt:lpstr>Wingdings</vt:lpstr>
      <vt:lpstr>PowerPoint 2010 简介</vt:lpstr>
      <vt:lpstr>Microsoft Word Picture</vt:lpstr>
      <vt:lpstr>Microsoft Word 97 - 2003 文档</vt:lpstr>
      <vt:lpstr>Microsoft Word 文档</vt:lpstr>
      <vt:lpstr>PowerPoint 演示文稿</vt:lpstr>
      <vt:lpstr>Extending the Memory  Hierarchy</vt:lpstr>
      <vt:lpstr> 虚拟存储器概述</vt:lpstr>
      <vt:lpstr> 虚拟存储器概述</vt:lpstr>
      <vt:lpstr> 虚拟存储器概述</vt:lpstr>
      <vt:lpstr>PowerPoint 演示文稿</vt:lpstr>
      <vt:lpstr>虚拟存储器管理</vt:lpstr>
      <vt:lpstr>段式管理</vt:lpstr>
      <vt:lpstr>段式虚拟存储器的地址变换</vt:lpstr>
      <vt:lpstr>段式虚拟存储器的特点</vt:lpstr>
      <vt:lpstr>段式虚拟存储器的地址映像</vt:lpstr>
      <vt:lpstr>段式虚拟存储器的地址变换图</vt:lpstr>
      <vt:lpstr>页式虚拟存储器的地址映象</vt:lpstr>
      <vt:lpstr>页式虚拟存储器的地址映象</vt:lpstr>
      <vt:lpstr>页式虚拟存储器的特点</vt:lpstr>
      <vt:lpstr>页表结构</vt:lpstr>
      <vt:lpstr>PowerPoint 演示文稿</vt:lpstr>
      <vt:lpstr>地址变换</vt:lpstr>
      <vt:lpstr>分页管理</vt:lpstr>
      <vt:lpstr>Two Programs Sharing Physical Memory</vt:lpstr>
      <vt:lpstr>Address Translation Mechanisms</vt:lpstr>
      <vt:lpstr>Virtual Addressing with a Cache</vt:lpstr>
      <vt:lpstr>PowerPoint 演示文稿</vt:lpstr>
      <vt:lpstr>快慢表的基本思想</vt:lpstr>
      <vt:lpstr>快慢表的实现</vt:lpstr>
      <vt:lpstr>PowerPoint 演示文稿</vt:lpstr>
      <vt:lpstr>Making Address Translation Fast</vt:lpstr>
      <vt:lpstr>Translation Lookaside Buffers (TLBs)</vt:lpstr>
      <vt:lpstr>TLBs — Making Address Translation Fast</vt:lpstr>
      <vt:lpstr>Translation Look-Aside Buffers</vt:lpstr>
      <vt:lpstr>A TLB in the Memory Hierarchy</vt:lpstr>
      <vt:lpstr>TLB Event Combinations</vt:lpstr>
      <vt:lpstr>Review: with and w/o TLB</vt:lpstr>
      <vt:lpstr>举例：内置FastMATH TLB</vt:lpstr>
      <vt:lpstr>PowerPoint 演示文稿</vt:lpstr>
      <vt:lpstr>PowerPoint 演示文稿</vt:lpstr>
      <vt:lpstr>PowerPoint 演示文稿</vt:lpstr>
      <vt:lpstr>PowerPoint 演示文稿</vt:lpstr>
      <vt:lpstr>页式和段式的比较</vt:lpstr>
      <vt:lpstr>段式和段页式的比较</vt:lpstr>
      <vt:lpstr>PowerPoint 演示文稿</vt:lpstr>
      <vt:lpstr>段页式虚拟存储器的地址变换</vt:lpstr>
      <vt:lpstr>段页式虚拟存储器地址变换过程</vt:lpstr>
      <vt:lpstr>虚拟存储器举例</vt:lpstr>
      <vt:lpstr>解：VA</vt:lpstr>
      <vt:lpstr>PowerPoint 演示文稿</vt:lpstr>
      <vt:lpstr>PowerPoint 演示文稿</vt:lpstr>
      <vt:lpstr>PowerPoint 演示文稿</vt:lpstr>
      <vt:lpstr>页面替换</vt:lpstr>
      <vt:lpstr>随机算法（RAND 算法）</vt:lpstr>
      <vt:lpstr>先进先出算法（FIFO算法）</vt:lpstr>
      <vt:lpstr>近期最少使用算法 （LFU算法）</vt:lpstr>
      <vt:lpstr>最久没有使用算法 （LRU算法）</vt:lpstr>
      <vt:lpstr>最优替换算法（OPT算法）</vt:lpstr>
      <vt:lpstr>例  子</vt:lpstr>
      <vt:lpstr>PowerPoint 演示文稿</vt:lpstr>
      <vt:lpstr>页面大小的选择</vt:lpstr>
      <vt:lpstr>主存容量</vt:lpstr>
      <vt:lpstr>页面调度算法</vt:lpstr>
      <vt:lpstr>Cache存储系统</vt:lpstr>
      <vt:lpstr>小结</vt:lpstr>
      <vt:lpstr>补充题</vt:lpstr>
      <vt:lpstr>例题</vt:lpstr>
      <vt:lpstr>解答：</vt:lpstr>
      <vt:lpstr>PowerPoint 演示文稿</vt:lpstr>
      <vt:lpstr>替换算法</vt:lpstr>
      <vt:lpstr>表   主存页面为3时的调页情况 </vt:lpstr>
      <vt:lpstr>主存页面为4时的调页情况 </vt:lpstr>
      <vt:lpstr>页式虚拟存储器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2013-12-20T03:00:12Z</dcterms:created>
  <dcterms:modified xsi:type="dcterms:W3CDTF">2019-12-17T03:26:35Z</dcterms:modified>
</cp:coreProperties>
</file>