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39639D-22C7-419D-848D-D0B255AE6B3B}">
  <a:tblStyle styleId="{0639639D-22C7-419D-848D-D0B255AE6B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09157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309157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Confiabilidad: que funcione un determinado tiempo sin fallar.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484cb08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484cb08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Correcciones menores, cambio de palabras para mejor interpretación de requerimientos.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484cb08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484cb08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revisó solamente el apartado de diseño en el informe final, ya que el resto corresponde a etapas posteriores en el ciclo de desarrollo del producto (testing, release notes, etc). También se revisó el plan de configuration management.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484cb08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484cb0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de revisiones realizadas, el diagrama de arquitectura no está del todo claro, podría reflejar con más profundidad la arquitectura del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diagrama de clase tiene muchos métodos, podría ser innecesario mostrar tantos ya que resta legibilidad.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5484cb085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5484cb08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un diagrama de secuencia que muestre con más detalle cómo funciona el patrón State en el marco del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se muestra información sobre las librerías (licencias, si están mantenidas, si se utilizan o no, etc).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484cb085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5484cb08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detallar la estructura de directorios un árbol que lo muestre de forma gráfica podría ayudar a comprenderlo más fácilmente, por más que se haya adoptado el esquema estándar.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84cb085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84cb085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se contempla el caso en el que se necesite un hotfix en una rama de development. Se debería actualizar el diagrama y definir ese caso.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5484cb085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5484cb085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532f232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532f232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5484cb085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5484cb085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309157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309157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5484cb085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5484cb085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porcentaje que muestra la imagen es incorrecto, ya que se cuentan también los archivos de test.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532f2324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532f2324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484cb085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484cb085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5484cb085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5484cb085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5484cb085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5484cb085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532f2324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532f2324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532f2324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532f2324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5484cb085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5484cb085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484cb085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484cb085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5484cb085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5484cb085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484cb08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484cb08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partió del código base del libro Head First Design Patterns, y se codificó una nueva funcionalidad, en este caso un reproductor mp3.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5484cb085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5484cb085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484cb0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484cb0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proyecto a analizar cuenta con una interfaz gráfica renovada. La GUI principal muestra la lista de reproducción, los botones para controlar la música y un slider de volumen. Además puede verse la información de la canción actual (artista, álbum, etc.) y su portada.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309157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309157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utilizó el software LocMetrics para analizar el proyecto. Se omitieron los archivos de código que no fueron realizados por los alumnos. Las líneas ejecutables omiten líneas en blanco y comentarios.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484cb08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484cb08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suponemos que somos un equipo inexperto, se asume el peor caso: encontrar un defecto por cada 10 líneas de código.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309157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309157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analizar el proyecto se utilizó el plan integral de remoción de defectos.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309157d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309157d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el archivo Excel visto en clase, se estimó la cantidad de defectos que deberían encontrarse en cada etapa, siguiendo el plan adoptado.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484cb08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484cb08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desarrollo del proyecto se utilizó la herramienta Issues de GitHub. Se documentaron 11 defectos, pero hubo muchos más que no fueron documentados, y se corrigieron a medida que se descubrían. Hay además otros defectos potenciales no encontrados.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503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FINAL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97500" y="1829225"/>
            <a:ext cx="40968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GESTIÓN DE LA CALIDAD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DEL SOFTWARE</a:t>
            </a:r>
            <a:endParaRPr sz="2400"/>
          </a:p>
        </p:txBody>
      </p:sp>
      <p:sp>
        <p:nvSpPr>
          <p:cNvPr id="136" name="Google Shape;136;p13"/>
          <p:cNvSpPr txBox="1"/>
          <p:nvPr/>
        </p:nvSpPr>
        <p:spPr>
          <a:xfrm>
            <a:off x="56275" y="4704550"/>
            <a:ext cx="5211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4120350" y="3288462"/>
            <a:ext cx="45939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FACULTAD DE CIENCIAS EXACTAS, FÍSICAS Y NATURALES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UNIVERSIDAD NACIONAL DE CÓRDOBA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75" y="3225350"/>
            <a:ext cx="2197450" cy="1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Requerimientos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297500" y="1307850"/>
            <a:ext cx="72675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Requerimientos faltantes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Funcionales: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s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Reproducir canción siguiente automáticamente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No Funcionales: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s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Aspectos legales, licencias (por librería externa)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s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Confiabilidad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Requerimientos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307850"/>
            <a:ext cx="72675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Correcciones menores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Cambiar “debería” por “debe” o “deberá”.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Especificar volumen mínimo igual a cero.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Total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Encontrados: 	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10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Esperados: 		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9.6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Diseño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307850"/>
            <a:ext cx="72675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Documentos revisados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Informe Final - Ingeniería de Software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Arquitectura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Diseño e Implementación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Configuration Management Plan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Diseño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307850"/>
            <a:ext cx="35019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Informe Final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Rehacer Diagrama de Arquitectura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Reducir n° de métodos en Diagrama de Clases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700" y="1887750"/>
            <a:ext cx="3649526" cy="21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Diseño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307850"/>
            <a:ext cx="35019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Informe Final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Diagrama de secuencia - Patrón State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Más información sobre librerías externas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325" y="1543875"/>
            <a:ext cx="13144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288" y="3093050"/>
            <a:ext cx="1632525" cy="16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Diseño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97500" y="1307850"/>
            <a:ext cx="35019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Configuration Management Plan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Agregar árbol de directorios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075" y="2355225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Diseño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97500" y="1307850"/>
            <a:ext cx="4269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Configuration Management Plan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Hotfix desde rama de development.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Actualizar diagrama.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935" y="258825"/>
            <a:ext cx="3085564" cy="46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Diseño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1297500" y="1508625"/>
            <a:ext cx="68454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Defectos encontrados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Informe Final: 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7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CM Plan: 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4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Plan de remoción: 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39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Revisión de código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297500" y="3028025"/>
            <a:ext cx="70389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Esperados: 		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26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Encontrados: 	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24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1302900" y="2023050"/>
            <a:ext cx="3213600" cy="56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2" y="2035450"/>
            <a:ext cx="3207875" cy="5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400" y="393750"/>
            <a:ext cx="2373575" cy="4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1399125" y="1420125"/>
            <a:ext cx="70389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Coverage - Eclipse Photon - JaCoCo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Instruction coverage		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32,46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 Coverage			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34,91%		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Branch Coverage		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34,91%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2734025" y="3750925"/>
            <a:ext cx="4278000" cy="6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055175" y="3908600"/>
            <a:ext cx="3635700" cy="317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3070275" y="3908600"/>
            <a:ext cx="1258200" cy="317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Unitarias</a:t>
            </a:r>
            <a:endParaRPr b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432750" y="393750"/>
            <a:ext cx="55146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Kleiner, Matías		kleiner.matias@gmail.com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López, Gastón		gopezlaston@gmail.com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Maero, Facundo	facundojmaero@gmail.com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Rivero, Franco 		francorivero2012@gmail.com</a:t>
            </a:r>
            <a:endParaRPr sz="1600"/>
          </a:p>
        </p:txBody>
      </p:sp>
      <p:sp>
        <p:nvSpPr>
          <p:cNvPr id="145" name="Google Shape;145;p14"/>
          <p:cNvSpPr txBox="1"/>
          <p:nvPr/>
        </p:nvSpPr>
        <p:spPr>
          <a:xfrm>
            <a:off x="1297500" y="2007300"/>
            <a:ext cx="47352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Grupo: 			</a:t>
            </a:r>
            <a:r>
              <a:rPr b="1" lang="es" sz="1800">
                <a:solidFill>
                  <a:srgbClr val="FFFFFF"/>
                </a:solidFill>
              </a:rPr>
              <a:t>HELLO WORLD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297500" y="3387775"/>
            <a:ext cx="1651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Docentes: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485500" y="3489075"/>
            <a:ext cx="509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Mg. Miceli, </a:t>
            </a:r>
            <a:r>
              <a:rPr lang="es" sz="1800"/>
              <a:t>Martín </a:t>
            </a:r>
            <a:r>
              <a:rPr lang="es" sz="1800"/>
              <a:t>	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800"/>
              <a:t>Ing. Nonino, </a:t>
            </a:r>
            <a:r>
              <a:rPr lang="es" sz="1800"/>
              <a:t>Julián</a:t>
            </a:r>
            <a:r>
              <a:rPr lang="es" sz="1800"/>
              <a:t>	</a:t>
            </a:r>
            <a:r>
              <a:rPr lang="es" sz="1600"/>
              <a:t>	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Unitarias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1671"/>
          <a:stretch/>
        </p:blipFill>
        <p:spPr>
          <a:xfrm>
            <a:off x="1420175" y="1193600"/>
            <a:ext cx="6793550" cy="3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Unitarias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297500" y="1480500"/>
            <a:ext cx="75345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Complejidad Ciclomática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36 Unit Tests previos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29 Unit Tests adicionales para cubrir cada camino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35225" l="0" r="0" t="8673"/>
          <a:stretch/>
        </p:blipFill>
        <p:spPr>
          <a:xfrm>
            <a:off x="1357100" y="1985800"/>
            <a:ext cx="6344750" cy="18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/>
          <p:nvPr/>
        </p:nvSpPr>
        <p:spPr>
          <a:xfrm>
            <a:off x="1376775" y="3586350"/>
            <a:ext cx="6305400" cy="18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Unitarias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914625" y="1480500"/>
            <a:ext cx="4632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Complejidad Ciclomática: 65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más compleja: modelo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(McCabe: 48)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42 Métodos, muy simples.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 nuevos tests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○"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			</a:t>
            </a:r>
            <a:r>
              <a:rPr b="1"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○"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Controlador		</a:t>
            </a:r>
            <a:r>
              <a:rPr b="1"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○"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Estados			</a:t>
            </a:r>
            <a:r>
              <a:rPr b="1"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2937" r="8046" t="0"/>
          <a:stretch/>
        </p:blipFill>
        <p:spPr>
          <a:xfrm>
            <a:off x="5704075" y="916800"/>
            <a:ext cx="2979874" cy="40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399125" y="1420125"/>
            <a:ext cx="70389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Coverage - Eclipse Photon - JaCoCo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Instruction coverage		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83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,30%			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50,84%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 Coverage			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79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,69%			44,78%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Branch Coverage		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56</a:t>
            </a:r>
            <a:r>
              <a:rPr b="1"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,60%			21,69%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2734025" y="3750925"/>
            <a:ext cx="4278000" cy="6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3055175" y="3908600"/>
            <a:ext cx="3635700" cy="317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3070275" y="3908600"/>
            <a:ext cx="2682900" cy="317100"/>
          </a:xfrm>
          <a:prstGeom prst="rect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Unitarias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825" y="2603459"/>
            <a:ext cx="233526" cy="22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825" y="2908259"/>
            <a:ext cx="233526" cy="22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825" y="3213059"/>
            <a:ext cx="233526" cy="22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1399125" y="1420125"/>
            <a:ext cx="70389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Defectos encontrados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Modelo: Silent failure. No informa por consola - </a:t>
            </a:r>
            <a:r>
              <a:rPr b="1" lang="es" sz="1700">
                <a:solidFill>
                  <a:srgbClr val="FFFFFF"/>
                </a:solidFill>
                <a:highlight>
                  <a:srgbClr val="6AA84F"/>
                </a:highlight>
                <a:latin typeface="Montserrat"/>
                <a:ea typeface="Montserrat"/>
                <a:cs typeface="Montserrat"/>
                <a:sym typeface="Montserrat"/>
              </a:rPr>
              <a:t>Menor</a:t>
            </a:r>
            <a:endParaRPr b="1" sz="1700">
              <a:solidFill>
                <a:srgbClr val="FFFFFF"/>
              </a:solidFill>
              <a:highlight>
                <a:srgbClr val="6AA84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Clases muy acopladas - </a:t>
            </a:r>
            <a:r>
              <a:rPr b="1" lang="es" sz="1700">
                <a:solidFill>
                  <a:srgbClr val="FFFFFF"/>
                </a:solidFill>
                <a:highlight>
                  <a:srgbClr val="6AA84F"/>
                </a:highlight>
                <a:latin typeface="Montserrat"/>
                <a:ea typeface="Montserrat"/>
                <a:cs typeface="Montserrat"/>
                <a:sym typeface="Montserrat"/>
              </a:rPr>
              <a:t>Mejora</a:t>
            </a:r>
            <a:endParaRPr b="1" sz="1700">
              <a:solidFill>
                <a:srgbClr val="FFFFFF"/>
              </a:solidFill>
              <a:highlight>
                <a:srgbClr val="6AA84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Controlador poco robusto - </a:t>
            </a:r>
            <a:r>
              <a:rPr b="1" lang="es" sz="1700">
                <a:solidFill>
                  <a:srgbClr val="FFFFFF"/>
                </a:solidFill>
                <a:highlight>
                  <a:srgbClr val="F1C232"/>
                </a:highlight>
                <a:latin typeface="Montserrat"/>
                <a:ea typeface="Montserrat"/>
                <a:cs typeface="Montserrat"/>
                <a:sym typeface="Montserrat"/>
              </a:rPr>
              <a:t>Mayor</a:t>
            </a:r>
            <a:endParaRPr b="1" sz="1700">
              <a:solidFill>
                <a:srgbClr val="FFFFFF"/>
              </a:solidFill>
              <a:highlight>
                <a:srgbClr val="F1C23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Encontrados: 	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9 defectos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Montserrat"/>
                <a:ea typeface="Montserrat"/>
                <a:cs typeface="Montserrat"/>
                <a:sym typeface="Montserrat"/>
              </a:rPr>
              <a:t>Esperados: 		</a:t>
            </a: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5 defectos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Unitarias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225" y="3197025"/>
            <a:ext cx="1811398" cy="147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91" y="985504"/>
            <a:ext cx="6163125" cy="37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Unitarias</a:t>
            </a:r>
            <a:endParaRPr b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1360075" y="1418450"/>
            <a:ext cx="72315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Ingeniería de Software: 14 tests de Sistema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Nuevos tests: 3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Canción anterior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Realizar acciones cuando no hay canciones en la playlist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Borrar otras canciones que no sea la que se encuentra en reproducción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Encontrados: 	</a:t>
            </a:r>
            <a:r>
              <a:rPr b="1"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defectos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Esperados: 		</a:t>
            </a:r>
            <a:r>
              <a:rPr b="1"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defectos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8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Pruebas de Sistema</a:t>
            </a:r>
            <a:endParaRPr b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Costo de Desarrollo</a:t>
            </a:r>
            <a:endParaRPr b="1" sz="2800">
              <a:solidFill>
                <a:srgbClr val="FFFFFF"/>
              </a:solidFill>
            </a:endParaRPr>
          </a:p>
        </p:txBody>
      </p:sp>
      <p:graphicFrame>
        <p:nvGraphicFramePr>
          <p:cNvPr id="328" name="Google Shape;328;p39"/>
          <p:cNvGraphicFramePr/>
          <p:nvPr/>
        </p:nvGraphicFramePr>
        <p:xfrm>
          <a:off x="952500" y="1879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{0639639D-22C7-419D-848D-D0B255AE6B3B}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 Ing de SW</a:t>
                      </a:r>
                      <a:endParaRPr b="1"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 Integral</a:t>
                      </a:r>
                      <a:endParaRPr b="1"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Ahorro</a:t>
                      </a:r>
                      <a:endParaRPr b="1"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Costo pre-release</a:t>
                      </a:r>
                      <a:endParaRPr b="1"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$145.520</a:t>
                      </a:r>
                      <a:endParaRPr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$36.606</a:t>
                      </a:r>
                      <a:endParaRPr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$108.914</a:t>
                      </a:r>
                      <a:endParaRPr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Costo total</a:t>
                      </a:r>
                      <a:endParaRPr b="1"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$351.495</a:t>
                      </a:r>
                      <a:endParaRPr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$112.285</a:t>
                      </a:r>
                      <a:endParaRPr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$239.210</a:t>
                      </a:r>
                      <a:endParaRPr sz="1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375" y="3910575"/>
            <a:ext cx="720225" cy="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00001">
            <a:off x="2985775" y="3910575"/>
            <a:ext cx="720225" cy="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0001">
            <a:off x="3595375" y="3910575"/>
            <a:ext cx="720225" cy="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575" y="3910575"/>
            <a:ext cx="720225" cy="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/>
        </p:nvSpPr>
        <p:spPr>
          <a:xfrm>
            <a:off x="1360075" y="1699500"/>
            <a:ext cx="72315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Jenkins + Docker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 local - Abrir puertos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Push en cada commit (webhook)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Checkstyle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PMD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Findbugs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JaCoCo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0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Integración Continua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699" y="2178313"/>
            <a:ext cx="2234524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1297500" y="21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Integración Continua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50" y="1225350"/>
            <a:ext cx="7079500" cy="36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708100" y="1997400"/>
            <a:ext cx="3107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Ingeniería de Software</a:t>
            </a:r>
            <a:endParaRPr b="1" sz="32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250" y="1790700"/>
            <a:ext cx="39909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Muchas gracias!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Preguntas?</a:t>
            </a:r>
            <a:endParaRPr sz="3200"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775" y="1249813"/>
            <a:ext cx="2168201" cy="2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275" y="887425"/>
            <a:ext cx="4683450" cy="3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7021925" y="1339125"/>
            <a:ext cx="20061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GUI Principal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72800" y="-30300"/>
            <a:ext cx="1647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Track Info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3400" y="2305325"/>
            <a:ext cx="2006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Portada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6"/>
          <p:cNvSpPr/>
          <p:nvPr/>
        </p:nvSpPr>
        <p:spPr>
          <a:xfrm rot="10800000">
            <a:off x="7208800" y="2342350"/>
            <a:ext cx="975900" cy="975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flipH="1" rot="10800000">
            <a:off x="975850" y="2983725"/>
            <a:ext cx="745200" cy="735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flipH="1" rot="10800000">
            <a:off x="975850" y="1002525"/>
            <a:ext cx="745200" cy="735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353775" y="24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Métricas del Proyecto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5666100" y="1803950"/>
            <a:ext cx="3106500" cy="1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LocMetrics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17 archivos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1323 LOC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1065 LOC ejecutables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75" y="1369850"/>
            <a:ext cx="42195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Defectos Esperados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427550" y="1567550"/>
            <a:ext cx="461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1 defecto por cada 10 LOC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1065 LOC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≃107 defectos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8"/>
          <p:cNvSpPr/>
          <p:nvPr/>
        </p:nvSpPr>
        <p:spPr>
          <a:xfrm rot="5400000">
            <a:off x="3227250" y="3249350"/>
            <a:ext cx="1013100" cy="5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75" y="2284100"/>
            <a:ext cx="1811398" cy="147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Plan de Remoción de Defectos</a:t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9069" l="4156" r="2655" t="8408"/>
          <a:stretch/>
        </p:blipFill>
        <p:spPr>
          <a:xfrm>
            <a:off x="2005013" y="1318250"/>
            <a:ext cx="5133975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5595900" y="1761850"/>
            <a:ext cx="1485000" cy="286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Plan de Remoción de Defectos</a:t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88" y="1541325"/>
            <a:ext cx="8419825" cy="25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2800">
                <a:solidFill>
                  <a:srgbClr val="FFFFFF"/>
                </a:solidFill>
              </a:rPr>
              <a:t>Defectos encontrados previamente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3116375"/>
            <a:ext cx="70389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Montserrat"/>
                <a:ea typeface="Montserrat"/>
                <a:cs typeface="Montserrat"/>
                <a:sym typeface="Montserrat"/>
              </a:rPr>
              <a:t>En Ingeniería de Software: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11 issues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>
                <a:latin typeface="Montserrat"/>
                <a:ea typeface="Montserrat"/>
                <a:cs typeface="Montserrat"/>
                <a:sym typeface="Montserrat"/>
              </a:rPr>
              <a:t>Sin documentación, defectos no registrados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405" y="2010625"/>
            <a:ext cx="2509090" cy="5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