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embeddedFontLst>
    <p:embeddedFont>
      <p:font typeface="Anton"/>
      <p:regular r:id="rId20"/>
    </p:embeddedFont>
    <p:embeddedFont>
      <p:font typeface="Helvetica Neue"/>
      <p:regular r:id="rId21"/>
      <p:bold r:id="rId22"/>
      <p:italic r:id="rId23"/>
      <p:boldItalic r:id="rId24"/>
    </p:embeddedFont>
    <p:embeddedFont>
      <p:font typeface="Helvetica Neue Light"/>
      <p:regular r:id="rId25"/>
      <p:bold r:id="rId26"/>
      <p:italic r:id="rId27"/>
      <p:boldItalic r:id="rId28"/>
    </p:embeddedFont>
    <p:embeddedFont>
      <p:font typeface="DM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ton-regular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HelveticaNeueLight-bold.fntdata"/><Relationship Id="rId25" Type="http://schemas.openxmlformats.org/officeDocument/2006/relationships/font" Target="fonts/HelveticaNeueLight-regular.fntdata"/><Relationship Id="rId28" Type="http://schemas.openxmlformats.org/officeDocument/2006/relationships/font" Target="fonts/HelveticaNeueLight-boldItalic.fntdata"/><Relationship Id="rId27" Type="http://schemas.openxmlformats.org/officeDocument/2006/relationships/font" Target="fonts/HelveticaNeueLight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DM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DMSans-italic.fntdata"/><Relationship Id="rId30" Type="http://schemas.openxmlformats.org/officeDocument/2006/relationships/font" Target="fonts/DM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DM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Contexto: Contexto del proyecto (I.e motivación, situación general del problema, etc.)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Audiencia: esto es para que los lectores sepan de primera mano si este es un proyecto que puede beneficiarles.</a:t>
            </a:r>
            <a:endParaRPr/>
          </a:p>
        </p:txBody>
      </p:sp>
      <p:sp>
        <p:nvSpPr>
          <p:cNvPr id="192" name="Google Shape;19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6b1e09bd7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66b1e09bd7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66b1e09bd7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Custom Layout">
  <p:cSld name="33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Custom Layout">
  <p:cSld name="33_Custom Layou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1000" y="476098"/>
            <a:ext cx="8821738" cy="507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381000" y="983871"/>
            <a:ext cx="6745288" cy="4248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5787"/>
            <a:ext cx="12192000" cy="6858000"/>
          </a:xfrm>
          <a:prstGeom prst="rect">
            <a:avLst/>
          </a:prstGeom>
          <a:gradFill>
            <a:gsLst>
              <a:gs pos="0">
                <a:srgbClr val="01BAFF"/>
              </a:gs>
              <a:gs pos="100000">
                <a:srgbClr val="00F4FE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49250" y="2317283"/>
            <a:ext cx="11493500" cy="2223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F4FE"/>
              </a:gs>
              <a:gs pos="99000">
                <a:srgbClr val="08FA7B"/>
              </a:gs>
              <a:gs pos="100000">
                <a:srgbClr val="08FA7B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49250" y="2317283"/>
            <a:ext cx="11493500" cy="2223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026400" y="2887579"/>
            <a:ext cx="4165600" cy="293589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9_Custom Layout">
  <p:cSld name="39_Custom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_Custom Layout">
  <p:cSld name="40_Custom Layou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Custom Layout">
  <p:cSld name="41_Custom Layou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Custom Layout">
  <p:cSld name="33_Custom Layou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381000" y="476098"/>
            <a:ext cx="882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7"/>
          <p:cNvSpPr txBox="1"/>
          <p:nvPr>
            <p:ph idx="2" type="body"/>
          </p:nvPr>
        </p:nvSpPr>
        <p:spPr>
          <a:xfrm>
            <a:off x="381000" y="983871"/>
            <a:ext cx="6745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/>
          <p:nvPr/>
        </p:nvSpPr>
        <p:spPr>
          <a:xfrm>
            <a:off x="0" y="5787"/>
            <a:ext cx="12192000" cy="6858000"/>
          </a:xfrm>
          <a:prstGeom prst="rect">
            <a:avLst/>
          </a:prstGeom>
          <a:gradFill>
            <a:gsLst>
              <a:gs pos="0">
                <a:srgbClr val="01BAFF"/>
              </a:gs>
              <a:gs pos="100000">
                <a:srgbClr val="00F4FE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8"/>
          <p:cNvSpPr txBox="1"/>
          <p:nvPr>
            <p:ph idx="11" type="ftr"/>
          </p:nvPr>
        </p:nvSpPr>
        <p:spPr>
          <a:xfrm>
            <a:off x="381002" y="6519009"/>
            <a:ext cx="5715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8"/>
          <p:cNvSpPr txBox="1"/>
          <p:nvPr>
            <p:ph idx="12" type="sldNum"/>
          </p:nvPr>
        </p:nvSpPr>
        <p:spPr>
          <a:xfrm>
            <a:off x="11506202" y="6519009"/>
            <a:ext cx="6858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349250" y="2317283"/>
            <a:ext cx="11493600" cy="2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F4FE"/>
              </a:gs>
              <a:gs pos="99000">
                <a:srgbClr val="08FA7B"/>
              </a:gs>
              <a:gs pos="100000">
                <a:srgbClr val="08FA7B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9"/>
          <p:cNvSpPr txBox="1"/>
          <p:nvPr>
            <p:ph idx="11" type="ftr"/>
          </p:nvPr>
        </p:nvSpPr>
        <p:spPr>
          <a:xfrm>
            <a:off x="381002" y="6519009"/>
            <a:ext cx="5715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9"/>
          <p:cNvSpPr txBox="1"/>
          <p:nvPr>
            <p:ph idx="12" type="sldNum"/>
          </p:nvPr>
        </p:nvSpPr>
        <p:spPr>
          <a:xfrm>
            <a:off x="11506202" y="6519009"/>
            <a:ext cx="6858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29"/>
          <p:cNvSpPr txBox="1"/>
          <p:nvPr>
            <p:ph idx="1" type="body"/>
          </p:nvPr>
        </p:nvSpPr>
        <p:spPr>
          <a:xfrm>
            <a:off x="349250" y="2317283"/>
            <a:ext cx="11493600" cy="2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026400" y="2887579"/>
            <a:ext cx="4165600" cy="293589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0"/>
          <p:cNvSpPr txBox="1"/>
          <p:nvPr>
            <p:ph idx="11" type="ftr"/>
          </p:nvPr>
        </p:nvSpPr>
        <p:spPr>
          <a:xfrm>
            <a:off x="381002" y="6519009"/>
            <a:ext cx="5715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30"/>
          <p:cNvSpPr txBox="1"/>
          <p:nvPr>
            <p:ph idx="12" type="sldNum"/>
          </p:nvPr>
        </p:nvSpPr>
        <p:spPr>
          <a:xfrm>
            <a:off x="11506202" y="6519009"/>
            <a:ext cx="6858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9_Custom Layout">
  <p:cSld name="39_Custom Layou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1"/>
          <p:cNvSpPr txBox="1"/>
          <p:nvPr>
            <p:ph idx="11" type="ftr"/>
          </p:nvPr>
        </p:nvSpPr>
        <p:spPr>
          <a:xfrm>
            <a:off x="381002" y="6519009"/>
            <a:ext cx="5715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31"/>
          <p:cNvSpPr txBox="1"/>
          <p:nvPr>
            <p:ph idx="12" type="sldNum"/>
          </p:nvPr>
        </p:nvSpPr>
        <p:spPr>
          <a:xfrm>
            <a:off x="11506202" y="6519009"/>
            <a:ext cx="6858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_Custom Layout">
  <p:cSld name="40_Custom Layou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2"/>
          <p:cNvSpPr txBox="1"/>
          <p:nvPr>
            <p:ph idx="11" type="ftr"/>
          </p:nvPr>
        </p:nvSpPr>
        <p:spPr>
          <a:xfrm>
            <a:off x="381002" y="6519009"/>
            <a:ext cx="5715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32"/>
          <p:cNvSpPr txBox="1"/>
          <p:nvPr>
            <p:ph idx="12" type="sldNum"/>
          </p:nvPr>
        </p:nvSpPr>
        <p:spPr>
          <a:xfrm>
            <a:off x="11506202" y="6519009"/>
            <a:ext cx="6858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Custom Layout">
  <p:cSld name="41_Custom Layou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idx="11" type="ftr"/>
          </p:nvPr>
        </p:nvSpPr>
        <p:spPr>
          <a:xfrm>
            <a:off x="381002" y="6519009"/>
            <a:ext cx="57150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33"/>
          <p:cNvSpPr txBox="1"/>
          <p:nvPr>
            <p:ph idx="12" type="sldNum"/>
          </p:nvPr>
        </p:nvSpPr>
        <p:spPr>
          <a:xfrm>
            <a:off x="11506202" y="6519009"/>
            <a:ext cx="6858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b="0" i="0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3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0" Type="http://schemas.openxmlformats.org/officeDocument/2006/relationships/theme" Target="../theme/theme4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/>
        </p:nvSpPr>
        <p:spPr>
          <a:xfrm>
            <a:off x="444582" y="2220611"/>
            <a:ext cx="108579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latin typeface="Anton"/>
                <a:ea typeface="Anton"/>
                <a:cs typeface="Anton"/>
                <a:sym typeface="Anton"/>
              </a:rPr>
              <a:t>Leads. vs Facturación</a:t>
            </a:r>
            <a:endParaRPr sz="6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highlight>
                  <a:srgbClr val="F7F7F7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Este análisis busca optimizar estrategias comerciales y operativas en el sector inmobiliario mediante modelos de Machine Learning. </a:t>
            </a:r>
            <a:endParaRPr sz="31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sz="29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i="0" lang="en-US" sz="2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AUTOR: </a:t>
            </a:r>
            <a:r>
              <a:rPr lang="en-US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Emiliano Luis Perez</a:t>
            </a:r>
            <a:endParaRPr sz="5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/>
          <p:nvPr/>
        </p:nvSpPr>
        <p:spPr>
          <a:xfrm>
            <a:off x="4227000" y="219300"/>
            <a:ext cx="7965000" cy="17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Predicción de Importe</a:t>
            </a: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El gráfico de dispersión muestra valores reales (rojo) vs predichos (turquesa), con un Error Cuadrático Medio, indicando una predicción razonable cerca de la línea ideal.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Forecast Financiero</a:t>
            </a: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Proyectamos ingresos para los próximos 3 meses con un aumento del 10-30% en leads. Estos resultados nos permiten optimizar estrategias de inversión y priorizar clientes con alto potencial de ingresos.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6" name="Google Shape;266;p44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4"/>
          <p:cNvSpPr txBox="1"/>
          <p:nvPr/>
        </p:nvSpPr>
        <p:spPr>
          <a:xfrm>
            <a:off x="480875" y="278100"/>
            <a:ext cx="34689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latin typeface="Helvetica Neue"/>
                <a:ea typeface="Helvetica Neue"/>
                <a:cs typeface="Helvetica Neue"/>
                <a:sym typeface="Helvetica Neue"/>
              </a:rPr>
              <a:t>Predecir ingresos y proyectar el futuro financiero</a:t>
            </a:r>
            <a:endParaRPr b="1" sz="2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8" name="Google Shape;2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026" y="1989600"/>
            <a:ext cx="8525174" cy="47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5"/>
          <p:cNvSpPr/>
          <p:nvPr/>
        </p:nvSpPr>
        <p:spPr>
          <a:xfrm>
            <a:off x="3100200" y="351775"/>
            <a:ext cx="8406000" cy="1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Segmentación por Clusters: Este gráfico de dispersión muestra 3 grupos de cuentas basados en leads e importe_usd. 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6" name="Google Shape;276;p45"/>
          <p:cNvSpPr txBox="1"/>
          <p:nvPr/>
        </p:nvSpPr>
        <p:spPr>
          <a:xfrm>
            <a:off x="480875" y="278100"/>
            <a:ext cx="34689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latin typeface="Helvetica Neue"/>
                <a:ea typeface="Helvetica Neue"/>
                <a:cs typeface="Helvetica Neue"/>
                <a:sym typeface="Helvetica Neue"/>
              </a:rPr>
              <a:t>Segmento de clientes</a:t>
            </a:r>
            <a:endParaRPr b="1" sz="2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7" name="Google Shape;2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375" y="1237800"/>
            <a:ext cx="8156987" cy="54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6"/>
          <p:cNvSpPr txBox="1"/>
          <p:nvPr/>
        </p:nvSpPr>
        <p:spPr>
          <a:xfrm>
            <a:off x="429592" y="2505670"/>
            <a:ext cx="10857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>
                <a:latin typeface="Helvetica Neue"/>
                <a:ea typeface="Helvetica Neue"/>
                <a:cs typeface="Helvetica Neue"/>
                <a:sym typeface="Helvetica Neue"/>
              </a:rPr>
              <a:t>INSIGHTS &amp;</a:t>
            </a:r>
            <a:endParaRPr sz="6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lang="en-US" sz="6000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RECOMENDA</a:t>
            </a:r>
            <a:r>
              <a:rPr b="1" lang="en-US" sz="6000">
                <a:latin typeface="Helvetica Neue"/>
                <a:ea typeface="Helvetica Neue"/>
                <a:cs typeface="Helvetica Neue"/>
                <a:sym typeface="Helvetica Neue"/>
              </a:rPr>
              <a:t>CIONES</a:t>
            </a:r>
            <a:endParaRPr b="1" i="0" sz="6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/>
        </p:nvSpPr>
        <p:spPr>
          <a:xfrm>
            <a:off x="4756748" y="1411415"/>
            <a:ext cx="6767383" cy="24484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91" name="Google Shape;291;p47"/>
          <p:cNvCxnSpPr/>
          <p:nvPr/>
        </p:nvCxnSpPr>
        <p:spPr>
          <a:xfrm>
            <a:off x="3238501" y="287524"/>
            <a:ext cx="13883" cy="623148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2" name="Google Shape;292;p47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i="0" lang="en-US" sz="10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‹#›</a:t>
            </a:fld>
            <a:endParaRPr i="0" sz="10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3" name="Google Shape;293;p47"/>
          <p:cNvSpPr txBox="1"/>
          <p:nvPr/>
        </p:nvSpPr>
        <p:spPr>
          <a:xfrm>
            <a:off x="375087" y="2825702"/>
            <a:ext cx="27180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&amp; </a:t>
            </a:r>
            <a:r>
              <a:rPr b="1" lang="en-US" sz="2800"/>
              <a:t>RECOMENDACIONES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7"/>
          <p:cNvSpPr/>
          <p:nvPr/>
        </p:nvSpPr>
        <p:spPr>
          <a:xfrm>
            <a:off x="3397700" y="263250"/>
            <a:ext cx="8697000" cy="6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Insights Clave del Análisis:</a:t>
            </a:r>
            <a:endParaRPr b="1"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Distribución de Tendencias: La mayoría de los clientes (650) están en la categoría Mismo, indicando estabilidad, mientras que Upsell (37) y Downsell (38) son minorías, sugiriendo un mercado con poco movimiento hacia arriba o abajo.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Relación Ingresos-Leads: Una correlación de 0.65 entre leads e importe_usd muestra que aumentar leads impulsa ingresos, especialmente en avisos 'super destacados' (25% de los avisos).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Segmentación de Clientes: Identificamos 3 clusters: alto valor (20 leads, $100 USD), equilibrado (10 leads, $50 USD), y bajo rendimiento (5 leads, $20 USD), según los centroides.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Predicción Financiera: El forecast proyecta $600 USD para Mes 1, $650 USD para Mes 2, y $700 USD para Mes 3 con un 10-30% más de leads.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Recomendaciones Estratégicas:</a:t>
            </a:r>
            <a:endParaRPr b="1"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Optimizar Avisos: Priorizar 'super destacados' (25%) para clientes Upsell y equilibrados, aumentando su visibilidad para maximizar leads e ingresos.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Foco en Segmentos: Invertir en marketing para el cluster de alto valor (20 leads, $100 USD) y reactivar el de bajo rendimiento (5 leads, $20 USD) con estrategias de bajo costo (ej. avisos simples, 40%).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Aumentar Leads: Implementar campañas en ciudades líderes como Santa Fe (300 leads) y Rosario (200 leads) para alcanzar las proyecciones de ingresos.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Monitoreo Continuo: Revisar el costo por lead (promedio $5.20) y ajustar la inversión para mantener márgenes positivos, dado el 5% de nulos en 'leads'.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/>
        </p:nvSpPr>
        <p:spPr>
          <a:xfrm>
            <a:off x="524063" y="1397483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FF99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0" lang="en-US" sz="4000" u="none" cap="none" strike="noStrike">
                <a:solidFill>
                  <a:srgbClr val="FF9900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>
              <a:solidFill>
                <a:srgbClr val="FF99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3" name="Google Shape;173;p36"/>
          <p:cNvSpPr txBox="1"/>
          <p:nvPr/>
        </p:nvSpPr>
        <p:spPr>
          <a:xfrm>
            <a:off x="1849626" y="1367048"/>
            <a:ext cx="4927673" cy="60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Contexto y Audiencia</a:t>
            </a:r>
            <a:endParaRPr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74" name="Google Shape;174;p36"/>
          <p:cNvCxnSpPr/>
          <p:nvPr/>
        </p:nvCxnSpPr>
        <p:spPr>
          <a:xfrm>
            <a:off x="1680082" y="1367048"/>
            <a:ext cx="0" cy="60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36"/>
          <p:cNvSpPr txBox="1"/>
          <p:nvPr/>
        </p:nvSpPr>
        <p:spPr>
          <a:xfrm>
            <a:off x="524063" y="2414359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FF99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0" lang="en-US" sz="4000" u="none" cap="none" strike="noStrike">
                <a:solidFill>
                  <a:srgbClr val="FF9900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>
              <a:solidFill>
                <a:srgbClr val="FF99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6" name="Google Shape;176;p36"/>
          <p:cNvSpPr txBox="1"/>
          <p:nvPr/>
        </p:nvSpPr>
        <p:spPr>
          <a:xfrm>
            <a:off x="1849627" y="3429000"/>
            <a:ext cx="4927686" cy="60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Metadata</a:t>
            </a:r>
            <a:endParaRPr i="0" sz="24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77" name="Google Shape;177;p36"/>
          <p:cNvCxnSpPr/>
          <p:nvPr/>
        </p:nvCxnSpPr>
        <p:spPr>
          <a:xfrm>
            <a:off x="1680082" y="2383924"/>
            <a:ext cx="0" cy="60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36"/>
          <p:cNvSpPr txBox="1"/>
          <p:nvPr/>
        </p:nvSpPr>
        <p:spPr>
          <a:xfrm>
            <a:off x="524063" y="3429502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FF99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0" lang="en-US" sz="4000" u="none" cap="none" strike="noStrike">
                <a:solidFill>
                  <a:srgbClr val="FF9900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>
              <a:solidFill>
                <a:srgbClr val="FF99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79" name="Google Shape;179;p36"/>
          <p:cNvCxnSpPr/>
          <p:nvPr/>
        </p:nvCxnSpPr>
        <p:spPr>
          <a:xfrm>
            <a:off x="1680082" y="3399067"/>
            <a:ext cx="0" cy="60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0" name="Google Shape;180;p36"/>
          <p:cNvSpPr txBox="1"/>
          <p:nvPr/>
        </p:nvSpPr>
        <p:spPr>
          <a:xfrm>
            <a:off x="388629" y="431801"/>
            <a:ext cx="7637771" cy="552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E69138"/>
                </a:solidFill>
                <a:latin typeface="Anton"/>
                <a:ea typeface="Anton"/>
                <a:cs typeface="Anton"/>
                <a:sym typeface="Anton"/>
              </a:rPr>
              <a:t>AGENDA</a:t>
            </a:r>
            <a:endParaRPr>
              <a:solidFill>
                <a:srgbClr val="E69138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1" name="Google Shape;181;p36"/>
          <p:cNvSpPr txBox="1"/>
          <p:nvPr/>
        </p:nvSpPr>
        <p:spPr>
          <a:xfrm>
            <a:off x="1849627" y="4390358"/>
            <a:ext cx="4927672" cy="60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Análisis Exploratorio</a:t>
            </a:r>
            <a:endParaRPr i="0" sz="2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2" name="Google Shape;182;p36"/>
          <p:cNvSpPr txBox="1"/>
          <p:nvPr/>
        </p:nvSpPr>
        <p:spPr>
          <a:xfrm>
            <a:off x="524070" y="4445135"/>
            <a:ext cx="13257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FF99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0" lang="en-US" sz="4000" u="none" cap="none" strike="noStrike">
                <a:solidFill>
                  <a:srgbClr val="FF9900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>
              <a:solidFill>
                <a:srgbClr val="FF99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83" name="Google Shape;183;p36"/>
          <p:cNvCxnSpPr/>
          <p:nvPr/>
        </p:nvCxnSpPr>
        <p:spPr>
          <a:xfrm>
            <a:off x="1680082" y="4414712"/>
            <a:ext cx="0" cy="60326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p36"/>
          <p:cNvSpPr txBox="1"/>
          <p:nvPr/>
        </p:nvSpPr>
        <p:spPr>
          <a:xfrm>
            <a:off x="1849626" y="2353489"/>
            <a:ext cx="4927687" cy="60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Hipótesis/Preguntas de </a:t>
            </a: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Interés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5" name="Google Shape;185;p36"/>
          <p:cNvSpPr txBox="1"/>
          <p:nvPr/>
        </p:nvSpPr>
        <p:spPr>
          <a:xfrm>
            <a:off x="1849626" y="5430356"/>
            <a:ext cx="4927672" cy="60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Insights</a:t>
            </a:r>
            <a:r>
              <a:rPr i="0" lang="en-US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y Recomendaciones</a:t>
            </a:r>
            <a:endParaRPr i="0" sz="2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6" name="Google Shape;186;p36"/>
          <p:cNvSpPr txBox="1"/>
          <p:nvPr/>
        </p:nvSpPr>
        <p:spPr>
          <a:xfrm>
            <a:off x="524062" y="5485145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rgbClr val="FF99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i="0" lang="en-US" sz="4000" u="none" cap="none" strike="noStrike">
                <a:solidFill>
                  <a:srgbClr val="FF9900"/>
                </a:solidFill>
                <a:latin typeface="Anton"/>
                <a:ea typeface="Anton"/>
                <a:cs typeface="Anton"/>
                <a:sym typeface="Anton"/>
              </a:rPr>
              <a:t>05</a:t>
            </a:r>
            <a:endParaRPr>
              <a:solidFill>
                <a:srgbClr val="FF99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187" name="Google Shape;187;p36"/>
          <p:cNvCxnSpPr/>
          <p:nvPr/>
        </p:nvCxnSpPr>
        <p:spPr>
          <a:xfrm>
            <a:off x="1680081" y="5454710"/>
            <a:ext cx="0" cy="60326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8" name="Google Shape;188;p36"/>
          <p:cNvPicPr preferRelativeResize="0"/>
          <p:nvPr/>
        </p:nvPicPr>
        <p:blipFill rotWithShape="1">
          <a:blip r:embed="rId3">
            <a:alphaModFix/>
          </a:blip>
          <a:srcRect b="21916" l="35943" r="33588" t="22345"/>
          <a:stretch/>
        </p:blipFill>
        <p:spPr>
          <a:xfrm>
            <a:off x="6604318" y="0"/>
            <a:ext cx="5869200" cy="7171800"/>
          </a:xfrm>
          <a:prstGeom prst="roundRect">
            <a:avLst>
              <a:gd fmla="val 5352" name="adj"/>
            </a:avLst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37"/>
          <p:cNvCxnSpPr/>
          <p:nvPr/>
        </p:nvCxnSpPr>
        <p:spPr>
          <a:xfrm>
            <a:off x="3238501" y="287524"/>
            <a:ext cx="13883" cy="623148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p37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7"/>
          <p:cNvSpPr txBox="1"/>
          <p:nvPr/>
        </p:nvSpPr>
        <p:spPr>
          <a:xfrm>
            <a:off x="384622" y="2758763"/>
            <a:ext cx="2718100" cy="698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Y 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AUDIENCIA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7"/>
          <p:cNvSpPr/>
          <p:nvPr/>
        </p:nvSpPr>
        <p:spPr>
          <a:xfrm>
            <a:off x="3583900" y="700741"/>
            <a:ext cx="8103900" cy="55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Contexto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análisis explora cómo variables como la cantidad de leads, el costo por lead, la inversión total, y los tipos de avisos (super destacados, destacados, simples) impactan los ingresos y el comportamiento de los clientes. El objetivo es identificar patrones que permitan diseñar estrategias comerciales para maximizar el retorno de inversión, con un enfoque en datos de facturación y leads de la plataforma.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Audiencia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F1F1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Equipos de marketing y ventas de la plataforma inmobiliaria, gerentes comerciales, y propietarios que buscan mejorar la efectividad de sus avisos. 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F1F1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Los insights ayudarán a priorizar recursos y personalizar estrategias por segmento de cliente.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38"/>
          <p:cNvCxnSpPr/>
          <p:nvPr/>
        </p:nvCxnSpPr>
        <p:spPr>
          <a:xfrm>
            <a:off x="3238501" y="287524"/>
            <a:ext cx="13883" cy="623148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4" name="Google Shape;204;p38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8"/>
          <p:cNvSpPr txBox="1"/>
          <p:nvPr/>
        </p:nvSpPr>
        <p:spPr>
          <a:xfrm>
            <a:off x="384622" y="2758763"/>
            <a:ext cx="27180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PREGUNTAS DE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/>
              <a:t>INTERÉS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3583900" y="1005525"/>
            <a:ext cx="8259300" cy="50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Preguntas e hipótesis</a:t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Char char="▪"/>
            </a:pPr>
            <a:r>
              <a:rPr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clientes tienen mayor potencial de Upsell, Mismo o Downsell?</a:t>
            </a:r>
            <a:b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Hipotetizamos que los avisos 'super destacados' impulsan el Upsell, mientras que los 'simples' tienden a Downsell, lo que exploramos con un modelo de Random Forest.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Char char="▪"/>
            </a:pPr>
            <a:r>
              <a:rPr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predecir el importe generado? </a:t>
            </a:r>
            <a:b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Supusimos que el importe depende linealmente de leads, costo por lead y tasa de conversión, usando regresión lineal.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Char char="▪"/>
            </a:pPr>
            <a:r>
              <a:rPr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¿Cuánto generará una cuenta en el futuro? </a:t>
            </a:r>
            <a:b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Proyectamos que un aumento en leads del 10-30% incrementará los ingresos, validado con un forecast.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Char char="▪"/>
            </a:pPr>
            <a:r>
              <a:rPr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segmentos de clientes identificar?</a:t>
            </a: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Hipotetizamos al menos 3 grupos basados en KPIs, analizados con K-Means.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Char char="▪"/>
            </a:pPr>
            <a:r>
              <a:rPr i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cuentas son integradoras? </a:t>
            </a:r>
            <a:b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Sugerimos que cuentas con alta inversión y leads son más propensas, predicho con Random Forest.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/>
        </p:nvSpPr>
        <p:spPr>
          <a:xfrm>
            <a:off x="2694360" y="575446"/>
            <a:ext cx="117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$6,7</a:t>
            </a:r>
            <a:endParaRPr sz="3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3" name="Google Shape;213;p39"/>
          <p:cNvSpPr txBox="1"/>
          <p:nvPr/>
        </p:nvSpPr>
        <p:spPr>
          <a:xfrm>
            <a:off x="7577097" y="554125"/>
            <a:ext cx="164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$67,62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4" name="Google Shape;214;p39"/>
          <p:cNvSpPr txBox="1"/>
          <p:nvPr/>
        </p:nvSpPr>
        <p:spPr>
          <a:xfrm>
            <a:off x="5288117" y="575460"/>
            <a:ext cx="117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63,4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5" name="Google Shape;215;p39"/>
          <p:cNvSpPr txBox="1"/>
          <p:nvPr/>
        </p:nvSpPr>
        <p:spPr>
          <a:xfrm>
            <a:off x="2066242" y="131779"/>
            <a:ext cx="78363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DM Sans"/>
                <a:ea typeface="DM Sans"/>
                <a:cs typeface="DM Sans"/>
                <a:sym typeface="DM Sans"/>
              </a:rPr>
              <a:t>RESUMEN</a:t>
            </a:r>
            <a:r>
              <a:rPr i="0" lang="en-US" sz="28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lang="en-US" sz="2800">
                <a:latin typeface="DM Sans"/>
                <a:ea typeface="DM Sans"/>
                <a:cs typeface="DM Sans"/>
                <a:sym typeface="DM Sans"/>
              </a:rPr>
              <a:t>METADATA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6" name="Google Shape;216;p39"/>
          <p:cNvSpPr txBox="1"/>
          <p:nvPr/>
        </p:nvSpPr>
        <p:spPr>
          <a:xfrm>
            <a:off x="2226800" y="1070825"/>
            <a:ext cx="2112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Costo x lead 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7" name="Google Shape;217;p39"/>
          <p:cNvSpPr txBox="1"/>
          <p:nvPr/>
        </p:nvSpPr>
        <p:spPr>
          <a:xfrm>
            <a:off x="4820575" y="1070825"/>
            <a:ext cx="2112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Lead promedio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8" name="Google Shape;218;p39"/>
          <p:cNvSpPr txBox="1"/>
          <p:nvPr/>
        </p:nvSpPr>
        <p:spPr>
          <a:xfrm>
            <a:off x="7342950" y="1070825"/>
            <a:ext cx="2112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Importe promedio</a:t>
            </a:r>
            <a:endParaRPr sz="18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19" name="Google Shape;2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151" y="1661050"/>
            <a:ext cx="11294851" cy="4972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0"/>
          <p:cNvSpPr txBox="1"/>
          <p:nvPr/>
        </p:nvSpPr>
        <p:spPr>
          <a:xfrm>
            <a:off x="429592" y="2505670"/>
            <a:ext cx="10857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/>
              <a:t>ANÁLISIS</a:t>
            </a: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6000"/>
              <a:t>EXPLORATORIO</a:t>
            </a:r>
            <a:endParaRPr b="1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/>
        </p:nvSpPr>
        <p:spPr>
          <a:xfrm>
            <a:off x="11506202" y="6618184"/>
            <a:ext cx="6858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1"/>
          <p:cNvSpPr txBox="1"/>
          <p:nvPr/>
        </p:nvSpPr>
        <p:spPr>
          <a:xfrm>
            <a:off x="8052212" y="2869579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47%</a:t>
            </a:r>
            <a:endParaRPr/>
          </a:p>
        </p:txBody>
      </p:sp>
      <p:sp>
        <p:nvSpPr>
          <p:cNvPr id="234" name="Google Shape;234;p41"/>
          <p:cNvSpPr txBox="1"/>
          <p:nvPr/>
        </p:nvSpPr>
        <p:spPr>
          <a:xfrm>
            <a:off x="8052212" y="4126315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55%</a:t>
            </a:r>
            <a:endParaRPr/>
          </a:p>
        </p:txBody>
      </p:sp>
      <p:sp>
        <p:nvSpPr>
          <p:cNvPr id="235" name="Google Shape;235;p41"/>
          <p:cNvSpPr txBox="1"/>
          <p:nvPr/>
        </p:nvSpPr>
        <p:spPr>
          <a:xfrm>
            <a:off x="8052212" y="5335688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52%</a:t>
            </a:r>
            <a:endParaRPr/>
          </a:p>
        </p:txBody>
      </p:sp>
      <p:pic>
        <p:nvPicPr>
          <p:cNvPr id="236" name="Google Shape;2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850" y="1682125"/>
            <a:ext cx="8314299" cy="475103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1"/>
          <p:cNvSpPr txBox="1"/>
          <p:nvPr/>
        </p:nvSpPr>
        <p:spPr>
          <a:xfrm>
            <a:off x="480873" y="506701"/>
            <a:ext cx="2718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Relación costo/lead </a:t>
            </a:r>
            <a:endParaRPr/>
          </a:p>
        </p:txBody>
      </p:sp>
      <p:sp>
        <p:nvSpPr>
          <p:cNvPr id="238" name="Google Shape;238;p41"/>
          <p:cNvSpPr/>
          <p:nvPr/>
        </p:nvSpPr>
        <p:spPr>
          <a:xfrm>
            <a:off x="3402250" y="440725"/>
            <a:ext cx="83877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Distribución del Costo por Lead (USD)</a:t>
            </a: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Este gráfico de densidad muestra la distribución de los costos por lead, con una concentración mayor entre $0 y $50 USD. Nos permite identificar patrones de costos y detectar posibles valores atípicos, informando decisiones sobre la eficiencia del gasto.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2"/>
          <p:cNvSpPr txBox="1"/>
          <p:nvPr/>
        </p:nvSpPr>
        <p:spPr>
          <a:xfrm>
            <a:off x="480873" y="506701"/>
            <a:ext cx="2718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Relación costo/lead </a:t>
            </a:r>
            <a:endParaRPr/>
          </a:p>
        </p:txBody>
      </p:sp>
      <p:sp>
        <p:nvSpPr>
          <p:cNvPr id="246" name="Google Shape;246;p42"/>
          <p:cNvSpPr/>
          <p:nvPr/>
        </p:nvSpPr>
        <p:spPr>
          <a:xfrm>
            <a:off x="3402250" y="440725"/>
            <a:ext cx="83877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Relación entre Importe (USD) y Leads por Clasificación</a:t>
            </a: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Este gráfico de dispersión relaciona los ingresos con la cantidad de leads, segmentado por las principales categorías de clasificación (top 5 más otros). Revela cómo los avisos 'super destacados' o 'destacados' tienden a generar más leads e ingresos, guiando nuestra estrategia de marketing.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7" name="Google Shape;247;p42"/>
          <p:cNvSpPr txBox="1"/>
          <p:nvPr/>
        </p:nvSpPr>
        <p:spPr>
          <a:xfrm>
            <a:off x="8052212" y="2869579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47%</a:t>
            </a:r>
            <a:endParaRPr/>
          </a:p>
        </p:txBody>
      </p:sp>
      <p:sp>
        <p:nvSpPr>
          <p:cNvPr id="248" name="Google Shape;248;p42"/>
          <p:cNvSpPr txBox="1"/>
          <p:nvPr/>
        </p:nvSpPr>
        <p:spPr>
          <a:xfrm>
            <a:off x="8052212" y="4126315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55%</a:t>
            </a:r>
            <a:endParaRPr/>
          </a:p>
        </p:txBody>
      </p:sp>
      <p:sp>
        <p:nvSpPr>
          <p:cNvPr id="249" name="Google Shape;249;p42"/>
          <p:cNvSpPr txBox="1"/>
          <p:nvPr/>
        </p:nvSpPr>
        <p:spPr>
          <a:xfrm>
            <a:off x="8052212" y="5335688"/>
            <a:ext cx="6745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52%</a:t>
            </a:r>
            <a:endParaRPr/>
          </a:p>
        </p:txBody>
      </p:sp>
      <p:pic>
        <p:nvPicPr>
          <p:cNvPr id="250" name="Google Shape;2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775" y="1842549"/>
            <a:ext cx="8214225" cy="49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/>
        </p:nvSpPr>
        <p:spPr>
          <a:xfrm>
            <a:off x="11506202" y="6519009"/>
            <a:ext cx="685798" cy="20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480873" y="506701"/>
            <a:ext cx="2718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900">
                <a:latin typeface="Helvetica Neue"/>
                <a:ea typeface="Helvetica Neue"/>
                <a:cs typeface="Helvetica Neue"/>
                <a:sym typeface="Helvetica Neue"/>
              </a:rPr>
              <a:t>Distribución de variable</a:t>
            </a:r>
            <a:endParaRPr b="1"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p43"/>
          <p:cNvSpPr/>
          <p:nvPr/>
        </p:nvSpPr>
        <p:spPr>
          <a:xfrm>
            <a:off x="3326050" y="288325"/>
            <a:ext cx="8518200" cy="16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Distribución de Clientes por Tendencia: Este gráfico de barras muestra la cantidad de clientes clasificados como Upsell, Mismo, y Downsell. 37 clientes son Upsell,650 Mismo, y 38 Downsell.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9" name="Google Shape;2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375" y="1333500"/>
            <a:ext cx="8382000" cy="55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Office Theme">
  <a:themeElements>
    <a:clrScheme name="Pain Points Palet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00F3FF"/>
      </a:accent1>
      <a:accent2>
        <a:srgbClr val="A100FF"/>
      </a:accent2>
      <a:accent3>
        <a:srgbClr val="380089"/>
      </a:accent3>
      <a:accent4>
        <a:srgbClr val="00D700"/>
      </a:accent4>
      <a:accent5>
        <a:srgbClr val="FF9500"/>
      </a:accent5>
      <a:accent6>
        <a:srgbClr val="008EFF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Office Theme">
  <a:themeElements>
    <a:clrScheme name="Pain Points Palet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00F3FF"/>
      </a:accent1>
      <a:accent2>
        <a:srgbClr val="A100FF"/>
      </a:accent2>
      <a:accent3>
        <a:srgbClr val="380089"/>
      </a:accent3>
      <a:accent4>
        <a:srgbClr val="00D700"/>
      </a:accent4>
      <a:accent5>
        <a:srgbClr val="FF9500"/>
      </a:accent5>
      <a:accent6>
        <a:srgbClr val="008EFF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