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yU4tOsOMJN+Oo3JFuzNAYaWK9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 sahi kerne hai frontend me </a:t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e80fc044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2e80fc044_6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e80fc04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2e80fc044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e80fc04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2e80fc044_3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Bajaj Financial Securities Limited" id="13" name="Google Shape;13;p16"/>
          <p:cNvPicPr preferRelativeResize="0"/>
          <p:nvPr/>
        </p:nvPicPr>
        <p:blipFill rotWithShape="1">
          <a:blip r:embed="rId2">
            <a:alphaModFix/>
          </a:blip>
          <a:srcRect b="33386" l="7187" r="8438" t="9786"/>
          <a:stretch/>
        </p:blipFill>
        <p:spPr>
          <a:xfrm>
            <a:off x="10210800" y="85726"/>
            <a:ext cx="1838324" cy="5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43" y="-307750"/>
            <a:ext cx="1430113" cy="143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onero007/Instant-Chat-App" TargetMode="External"/><Relationship Id="rId4" Type="http://schemas.openxmlformats.org/officeDocument/2006/relationships/image" Target="../media/image1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lask.palletsprojects.com/en/2.0.x/" TargetMode="External"/><Relationship Id="rId4" Type="http://schemas.openxmlformats.org/officeDocument/2006/relationships/hyperlink" Target="https://docs.mongodb.com/" TargetMode="External"/><Relationship Id="rId5" Type="http://schemas.openxmlformats.org/officeDocument/2006/relationships/hyperlink" Target="https://flask-socketio.readthedocs.io/en/latest/" TargetMode="External"/><Relationship Id="rId6" Type="http://schemas.openxmlformats.org/officeDocument/2006/relationships/hyperlink" Target="https://devcenter.heroku.com/articles/getting-started-with-python" TargetMode="External"/><Relationship Id="rId7" Type="http://schemas.openxmlformats.org/officeDocument/2006/relationships/hyperlink" Target="https://www.ncbi.nlm.nih.gov/pmc/articles/PMC744250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/>
        </p:nvSpPr>
        <p:spPr>
          <a:xfrm>
            <a:off x="534223" y="1075725"/>
            <a:ext cx="3617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 u="sng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The Outliers</a:t>
            </a:r>
            <a:endParaRPr b="1" sz="4400" u="sng">
              <a:solidFill>
                <a:srgbClr val="5D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33946" y="2323831"/>
            <a:ext cx="10086515" cy="4151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Siddharth Sharma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| 2022 | PSIT College of Engineering, Kanpur</a:t>
            </a:r>
            <a:endParaRPr sz="2400"/>
          </a:p>
          <a:p>
            <a:pPr indent="-203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Mohd Mizan Ali	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| 2022 | PSIT College of Engineering, Kanpur</a:t>
            </a:r>
            <a:endParaRPr sz="2400"/>
          </a:p>
          <a:p>
            <a:pPr indent="-203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Jayesh Rohan Singh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	| 2022 | PSIT College of Engineering, Kanpur</a:t>
            </a:r>
            <a:endParaRPr sz="2400"/>
          </a:p>
          <a:p>
            <a:pPr indent="-203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Saumya Verma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			| 2022 | PSIT College of Engineering, Kanpur</a:t>
            </a:r>
            <a:endParaRPr sz="2400"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486950" y="733204"/>
            <a:ext cx="10515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How our solution is different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531650" y="1346100"/>
            <a:ext cx="10515600" cy="5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Prescription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All the prescription generated will be available for future reference of the user.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user can share the previous prescription with the doctor, if needed.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medical history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Medical history of the user will be stored in the user profile.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user can share the necessary information with the doctor on will.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Doctor Profile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Verification of the information provided by the doctors.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Privacy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one except the doctor will be able to view the user’s medical information.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user’s medical information will not be stored in the chat, i.e. once the session is closed the doctor will not be able to view the information.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ethoscope PNG"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19989">
            <a:off x="10820213" y="4965188"/>
            <a:ext cx="1590675" cy="184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505373" y="3952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Future possible enhancements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531648" y="1859286"/>
            <a:ext cx="10515600" cy="4603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Voice Call/ Chat Between Patient and Doctor	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Video Call Between Patient and Doctor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Notification when our desired Doctor is online.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Doctor profile verification.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More Security Features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/>
        </p:nvSpPr>
        <p:spPr>
          <a:xfrm>
            <a:off x="505372" y="3859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Risks/ Challenges / Dependencies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540400" y="1850525"/>
            <a:ext cx="105156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:-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➢"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Doctor Patient Confidentiality.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➢"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Online/Offline indicator.			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➢"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Security of User’s Medical info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:-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➢"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Doctor Portfolio Not Verified.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➢"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Fully Implemented Doctor Patient Confidentiality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2e80fc044_6_78"/>
          <p:cNvSpPr txBox="1"/>
          <p:nvPr/>
        </p:nvSpPr>
        <p:spPr>
          <a:xfrm>
            <a:off x="505372" y="3859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Dependencies </a:t>
            </a:r>
            <a:endParaRPr/>
          </a:p>
        </p:txBody>
      </p:sp>
      <p:sp>
        <p:nvSpPr>
          <p:cNvPr id="220" name="Google Shape;220;ge2e80fc044_6_78"/>
          <p:cNvSpPr/>
          <p:nvPr/>
        </p:nvSpPr>
        <p:spPr>
          <a:xfrm>
            <a:off x="3091100" y="2001725"/>
            <a:ext cx="13770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SignUp </a:t>
            </a:r>
            <a:r>
              <a:rPr lang="en-IN">
                <a:solidFill>
                  <a:srgbClr val="274E13"/>
                </a:solidFill>
              </a:rPr>
              <a:t> Backend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21" name="Google Shape;221;ge2e80fc044_6_78"/>
          <p:cNvSpPr/>
          <p:nvPr/>
        </p:nvSpPr>
        <p:spPr>
          <a:xfrm>
            <a:off x="3791525" y="3138450"/>
            <a:ext cx="13770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SignUp</a:t>
            </a:r>
            <a:r>
              <a:rPr lang="en-IN">
                <a:solidFill>
                  <a:srgbClr val="274E13"/>
                </a:solidFill>
              </a:rPr>
              <a:t> Frontend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22" name="Google Shape;222;ge2e80fc044_6_78"/>
          <p:cNvSpPr/>
          <p:nvPr/>
        </p:nvSpPr>
        <p:spPr>
          <a:xfrm>
            <a:off x="545425" y="3084725"/>
            <a:ext cx="15132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SignUp / Login</a:t>
            </a:r>
            <a:r>
              <a:rPr lang="en-IN">
                <a:solidFill>
                  <a:srgbClr val="274E13"/>
                </a:solidFill>
              </a:rPr>
              <a:t> </a:t>
            </a:r>
            <a:r>
              <a:rPr lang="en-IN">
                <a:solidFill>
                  <a:srgbClr val="274E13"/>
                </a:solidFill>
              </a:rPr>
              <a:t>Database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223" name="Google Shape;223;ge2e80fc044_6_78"/>
          <p:cNvCxnSpPr/>
          <p:nvPr/>
        </p:nvCxnSpPr>
        <p:spPr>
          <a:xfrm flipH="1" rot="10800000">
            <a:off x="2058500" y="2370675"/>
            <a:ext cx="10326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4" name="Google Shape;224;ge2e80fc044_6_78"/>
          <p:cNvSpPr/>
          <p:nvPr/>
        </p:nvSpPr>
        <p:spPr>
          <a:xfrm flipH="1" rot="4872155">
            <a:off x="2774607" y="2499616"/>
            <a:ext cx="1012333" cy="877046"/>
          </a:xfrm>
          <a:custGeom>
            <a:rect b="b" l="l" r="r" t="t"/>
            <a:pathLst>
              <a:path extrusionOk="0" h="25543" w="119098">
                <a:moveTo>
                  <a:pt x="0" y="0"/>
                </a:moveTo>
                <a:cubicBezTo>
                  <a:pt x="9120" y="4173"/>
                  <a:pt x="34871" y="22234"/>
                  <a:pt x="54721" y="25035"/>
                </a:cubicBezTo>
                <a:cubicBezTo>
                  <a:pt x="74571" y="27837"/>
                  <a:pt x="108369" y="18180"/>
                  <a:pt x="119098" y="1680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25" name="Google Shape;225;ge2e80fc044_6_78"/>
          <p:cNvSpPr/>
          <p:nvPr/>
        </p:nvSpPr>
        <p:spPr>
          <a:xfrm flipH="1" rot="-5761602">
            <a:off x="4467379" y="2362895"/>
            <a:ext cx="1009576" cy="920021"/>
          </a:xfrm>
          <a:custGeom>
            <a:rect b="b" l="l" r="r" t="t"/>
            <a:pathLst>
              <a:path extrusionOk="0" h="25543" w="119098">
                <a:moveTo>
                  <a:pt x="0" y="0"/>
                </a:moveTo>
                <a:cubicBezTo>
                  <a:pt x="9120" y="4173"/>
                  <a:pt x="34871" y="22234"/>
                  <a:pt x="54721" y="25035"/>
                </a:cubicBezTo>
                <a:cubicBezTo>
                  <a:pt x="74571" y="27837"/>
                  <a:pt x="108369" y="18180"/>
                  <a:pt x="119098" y="1680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26" name="Google Shape;226;ge2e80fc044_6_78"/>
          <p:cNvSpPr/>
          <p:nvPr/>
        </p:nvSpPr>
        <p:spPr>
          <a:xfrm>
            <a:off x="2707025" y="3879800"/>
            <a:ext cx="13770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Sign-in </a:t>
            </a:r>
            <a:r>
              <a:rPr lang="en-IN">
                <a:solidFill>
                  <a:srgbClr val="274E13"/>
                </a:solidFill>
              </a:rPr>
              <a:t> Backend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227" name="Google Shape;227;ge2e80fc044_6_78"/>
          <p:cNvCxnSpPr>
            <a:endCxn id="226" idx="1"/>
          </p:cNvCxnSpPr>
          <p:nvPr/>
        </p:nvCxnSpPr>
        <p:spPr>
          <a:xfrm>
            <a:off x="2058425" y="3386750"/>
            <a:ext cx="648600" cy="7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8" name="Google Shape;228;ge2e80fc044_6_78"/>
          <p:cNvSpPr/>
          <p:nvPr/>
        </p:nvSpPr>
        <p:spPr>
          <a:xfrm>
            <a:off x="9081375" y="2258650"/>
            <a:ext cx="13770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User Chat </a:t>
            </a:r>
            <a:r>
              <a:rPr lang="en-IN">
                <a:solidFill>
                  <a:srgbClr val="274E13"/>
                </a:solidFill>
              </a:rPr>
              <a:t>Backend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29" name="Google Shape;229;ge2e80fc044_6_78"/>
          <p:cNvSpPr/>
          <p:nvPr/>
        </p:nvSpPr>
        <p:spPr>
          <a:xfrm>
            <a:off x="9776625" y="3298700"/>
            <a:ext cx="13770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User Chat </a:t>
            </a:r>
            <a:r>
              <a:rPr lang="en-IN">
                <a:solidFill>
                  <a:srgbClr val="274E13"/>
                </a:solidFill>
              </a:rPr>
              <a:t>Frontend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30" name="Google Shape;230;ge2e80fc044_6_78"/>
          <p:cNvSpPr/>
          <p:nvPr/>
        </p:nvSpPr>
        <p:spPr>
          <a:xfrm>
            <a:off x="6671775" y="3138450"/>
            <a:ext cx="13770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User Chat </a:t>
            </a:r>
            <a:r>
              <a:rPr lang="en-IN">
                <a:solidFill>
                  <a:srgbClr val="274E13"/>
                </a:solidFill>
              </a:rPr>
              <a:t>Database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231" name="Google Shape;231;ge2e80fc044_6_78"/>
          <p:cNvCxnSpPr/>
          <p:nvPr/>
        </p:nvCxnSpPr>
        <p:spPr>
          <a:xfrm flipH="1" rot="10800000">
            <a:off x="8048775" y="2489488"/>
            <a:ext cx="10326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32" name="Google Shape;232;ge2e80fc044_6_78"/>
          <p:cNvSpPr/>
          <p:nvPr/>
        </p:nvSpPr>
        <p:spPr>
          <a:xfrm flipH="1" rot="4872155">
            <a:off x="8759707" y="2659853"/>
            <a:ext cx="1012333" cy="877046"/>
          </a:xfrm>
          <a:custGeom>
            <a:rect b="b" l="l" r="r" t="t"/>
            <a:pathLst>
              <a:path extrusionOk="0" h="25543" w="119098">
                <a:moveTo>
                  <a:pt x="0" y="0"/>
                </a:moveTo>
                <a:cubicBezTo>
                  <a:pt x="9120" y="4173"/>
                  <a:pt x="34871" y="22234"/>
                  <a:pt x="54721" y="25035"/>
                </a:cubicBezTo>
                <a:cubicBezTo>
                  <a:pt x="74571" y="27837"/>
                  <a:pt x="108369" y="18180"/>
                  <a:pt x="119098" y="1680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33" name="Google Shape;233;ge2e80fc044_6_78"/>
          <p:cNvSpPr/>
          <p:nvPr/>
        </p:nvSpPr>
        <p:spPr>
          <a:xfrm flipH="1" rot="-5923714">
            <a:off x="10460757" y="2565723"/>
            <a:ext cx="1032027" cy="840764"/>
          </a:xfrm>
          <a:custGeom>
            <a:rect b="b" l="l" r="r" t="t"/>
            <a:pathLst>
              <a:path extrusionOk="0" h="25543" w="119098">
                <a:moveTo>
                  <a:pt x="0" y="0"/>
                </a:moveTo>
                <a:cubicBezTo>
                  <a:pt x="9120" y="4173"/>
                  <a:pt x="34871" y="22234"/>
                  <a:pt x="54721" y="25035"/>
                </a:cubicBezTo>
                <a:cubicBezTo>
                  <a:pt x="74571" y="27837"/>
                  <a:pt x="108369" y="18180"/>
                  <a:pt x="119098" y="1680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34" name="Google Shape;234;ge2e80fc044_6_78"/>
          <p:cNvSpPr/>
          <p:nvPr/>
        </p:nvSpPr>
        <p:spPr>
          <a:xfrm>
            <a:off x="2939900" y="4980000"/>
            <a:ext cx="1377000" cy="58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74E13"/>
                </a:solidFill>
              </a:rPr>
              <a:t>Sign-in  Frontend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35" name="Google Shape;235;ge2e80fc044_6_78"/>
          <p:cNvSpPr/>
          <p:nvPr/>
        </p:nvSpPr>
        <p:spPr>
          <a:xfrm flipH="1" rot="6364085">
            <a:off x="2160820" y="4277488"/>
            <a:ext cx="1012279" cy="865968"/>
          </a:xfrm>
          <a:custGeom>
            <a:rect b="b" l="l" r="r" t="t"/>
            <a:pathLst>
              <a:path extrusionOk="0" h="25543" w="119098">
                <a:moveTo>
                  <a:pt x="0" y="0"/>
                </a:moveTo>
                <a:cubicBezTo>
                  <a:pt x="9120" y="4173"/>
                  <a:pt x="34871" y="22234"/>
                  <a:pt x="54721" y="25035"/>
                </a:cubicBezTo>
                <a:cubicBezTo>
                  <a:pt x="74571" y="27837"/>
                  <a:pt x="108369" y="18180"/>
                  <a:pt x="119098" y="1680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36" name="Google Shape;236;ge2e80fc044_6_78"/>
          <p:cNvSpPr/>
          <p:nvPr/>
        </p:nvSpPr>
        <p:spPr>
          <a:xfrm flipH="1" rot="-4266330">
            <a:off x="3849748" y="4250497"/>
            <a:ext cx="1009565" cy="919960"/>
          </a:xfrm>
          <a:custGeom>
            <a:rect b="b" l="l" r="r" t="t"/>
            <a:pathLst>
              <a:path extrusionOk="0" h="25543" w="119098">
                <a:moveTo>
                  <a:pt x="0" y="0"/>
                </a:moveTo>
                <a:cubicBezTo>
                  <a:pt x="9120" y="4173"/>
                  <a:pt x="34871" y="22234"/>
                  <a:pt x="54721" y="25035"/>
                </a:cubicBezTo>
                <a:cubicBezTo>
                  <a:pt x="74571" y="27837"/>
                  <a:pt x="108369" y="18180"/>
                  <a:pt x="119098" y="1680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cxnSp>
        <p:nvCxnSpPr>
          <p:cNvPr id="237" name="Google Shape;237;ge2e80fc044_6_78"/>
          <p:cNvCxnSpPr/>
          <p:nvPr/>
        </p:nvCxnSpPr>
        <p:spPr>
          <a:xfrm flipH="1" rot="10800000">
            <a:off x="3451725" y="6152900"/>
            <a:ext cx="1995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38" name="Google Shape;238;ge2e80fc044_6_78"/>
          <p:cNvSpPr/>
          <p:nvPr/>
        </p:nvSpPr>
        <p:spPr>
          <a:xfrm>
            <a:off x="1483225" y="5786475"/>
            <a:ext cx="1984056" cy="374150"/>
          </a:xfrm>
          <a:custGeom>
            <a:rect b="b" l="l" r="r" t="t"/>
            <a:pathLst>
              <a:path extrusionOk="0" h="14963" w="54552">
                <a:moveTo>
                  <a:pt x="0" y="0"/>
                </a:moveTo>
                <a:cubicBezTo>
                  <a:pt x="2286" y="1870"/>
                  <a:pt x="4624" y="8728"/>
                  <a:pt x="13716" y="11222"/>
                </a:cubicBezTo>
                <a:cubicBezTo>
                  <a:pt x="22808" y="13716"/>
                  <a:pt x="47746" y="14340"/>
                  <a:pt x="54552" y="149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39" name="Google Shape;239;ge2e80fc044_6_78"/>
          <p:cNvSpPr/>
          <p:nvPr/>
        </p:nvSpPr>
        <p:spPr>
          <a:xfrm rot="-4548667">
            <a:off x="5083991" y="5326308"/>
            <a:ext cx="1415436" cy="394299"/>
          </a:xfrm>
          <a:custGeom>
            <a:rect b="b" l="l" r="r" t="t"/>
            <a:pathLst>
              <a:path extrusionOk="0" h="14963" w="54552">
                <a:moveTo>
                  <a:pt x="0" y="0"/>
                </a:moveTo>
                <a:cubicBezTo>
                  <a:pt x="2286" y="1870"/>
                  <a:pt x="4624" y="8728"/>
                  <a:pt x="13716" y="11222"/>
                </a:cubicBezTo>
                <a:cubicBezTo>
                  <a:pt x="22808" y="13716"/>
                  <a:pt x="47746" y="14340"/>
                  <a:pt x="54552" y="149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cxnSp>
        <p:nvCxnSpPr>
          <p:cNvPr id="240" name="Google Shape;240;ge2e80fc044_6_78"/>
          <p:cNvCxnSpPr>
            <a:endCxn id="230" idx="1"/>
          </p:cNvCxnSpPr>
          <p:nvPr/>
        </p:nvCxnSpPr>
        <p:spPr>
          <a:xfrm flipH="1" rot="10800000">
            <a:off x="6156375" y="3429000"/>
            <a:ext cx="5154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41" name="Google Shape;241;ge2e80fc044_6_78"/>
          <p:cNvSpPr/>
          <p:nvPr/>
        </p:nvSpPr>
        <p:spPr>
          <a:xfrm>
            <a:off x="1034372" y="3665825"/>
            <a:ext cx="448866" cy="2120653"/>
          </a:xfrm>
          <a:custGeom>
            <a:rect b="b" l="l" r="r" t="t"/>
            <a:pathLst>
              <a:path extrusionOk="0" h="70139" w="73016">
                <a:moveTo>
                  <a:pt x="695" y="0"/>
                </a:moveTo>
                <a:cubicBezTo>
                  <a:pt x="1838" y="2702"/>
                  <a:pt x="-4500" y="4520"/>
                  <a:pt x="7553" y="16210"/>
                </a:cubicBezTo>
                <a:cubicBezTo>
                  <a:pt x="19607" y="27900"/>
                  <a:pt x="62106" y="61151"/>
                  <a:pt x="73016" y="701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/>
        </p:nvSpPr>
        <p:spPr>
          <a:xfrm>
            <a:off x="540407" y="3967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Demo - </a:t>
            </a:r>
            <a:r>
              <a:rPr b="1" lang="en-IN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 LINK</a:t>
            </a:r>
            <a:endParaRPr sz="100"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287" y="1869025"/>
            <a:ext cx="8377824" cy="47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540407" y="3967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53" name="Google Shape;253;p14"/>
          <p:cNvSpPr txBox="1"/>
          <p:nvPr/>
        </p:nvSpPr>
        <p:spPr>
          <a:xfrm>
            <a:off x="566675" y="1841782"/>
            <a:ext cx="105156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Flask Documentation				 	(</a:t>
            </a:r>
            <a:r>
              <a:rPr lang="en-I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MongoDB Documentation 			(</a:t>
            </a:r>
            <a:r>
              <a:rPr lang="en-IN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lick here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Socket IO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			(</a:t>
            </a:r>
            <a:r>
              <a:rPr lang="en-I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Click here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Heroku 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Documentation 	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	(</a:t>
            </a:r>
            <a:r>
              <a:rPr lang="en-IN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❖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Health Technologies Privacy Norms 	(</a:t>
            </a:r>
            <a:r>
              <a:rPr lang="en-IN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536319" y="1012869"/>
            <a:ext cx="10515600" cy="702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Tell us a bit about yourself</a:t>
            </a:r>
            <a:r>
              <a:rPr b="1" lang="en-IN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536319" y="2105324"/>
            <a:ext cx="10515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rojects we’ve worked on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Facial Recognition Software.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Fake News Classifier (CNN, DCNN, LSTM, Multi-Channel CNN).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➢"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Smart Bag Creator 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Past Hackathon experiences 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Participated in </a:t>
            </a: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Flipkart GRID 3.0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7495625" y="3103850"/>
            <a:ext cx="4222500" cy="334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540400" y="391050"/>
            <a:ext cx="1051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Instant Chat Application for Doctors</a:t>
            </a:r>
            <a:endParaRPr b="1" sz="4400">
              <a:solidFill>
                <a:srgbClr val="5D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10900" y="4511875"/>
            <a:ext cx="2026200" cy="66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User/ Doctor</a:t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9681500" y="1212838"/>
            <a:ext cx="1700400" cy="123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Database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4259650" y="2115046"/>
            <a:ext cx="1527300" cy="98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Online status</a:t>
            </a: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>
            <a:off x="3698550" y="4248238"/>
            <a:ext cx="2734500" cy="1108200"/>
            <a:chOff x="4506375" y="1884550"/>
            <a:chExt cx="2734500" cy="1108200"/>
          </a:xfrm>
        </p:grpSpPr>
        <p:sp>
          <p:nvSpPr>
            <p:cNvPr id="100" name="Google Shape;100;p6"/>
            <p:cNvSpPr/>
            <p:nvPr/>
          </p:nvSpPr>
          <p:spPr>
            <a:xfrm>
              <a:off x="4506375" y="1884550"/>
              <a:ext cx="2734500" cy="110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Authenticator</a:t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753250" y="2013550"/>
              <a:ext cx="1360200" cy="85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login/ sign-up</a:t>
              </a:r>
              <a:endParaRPr/>
            </a:p>
          </p:txBody>
        </p:sp>
      </p:grpSp>
      <p:sp>
        <p:nvSpPr>
          <p:cNvPr id="102" name="Google Shape;102;p6"/>
          <p:cNvSpPr/>
          <p:nvPr/>
        </p:nvSpPr>
        <p:spPr>
          <a:xfrm>
            <a:off x="7495625" y="1597050"/>
            <a:ext cx="1527300" cy="66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Logout/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Exit Window</a:t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7892900" y="3743575"/>
            <a:ext cx="1449000" cy="110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Chat window</a:t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932900" y="3743575"/>
            <a:ext cx="1449000" cy="110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Medical profile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7892900" y="5095025"/>
            <a:ext cx="1449000" cy="110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Chat </a:t>
            </a:r>
            <a:r>
              <a:rPr lang="en-IN"/>
              <a:t>history</a:t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9932900" y="5095025"/>
            <a:ext cx="1449000" cy="110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Online Doctors/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Users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8026925" y="3228900"/>
            <a:ext cx="3159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User’s/ Doctor’s Screen</a:t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2506225" y="4726600"/>
            <a:ext cx="11232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4976850" y="3181650"/>
            <a:ext cx="213300" cy="98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6483600" y="4726675"/>
            <a:ext cx="9615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-1013314">
            <a:off x="5869583" y="2094141"/>
            <a:ext cx="1487033" cy="22482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8166550" y="2302600"/>
            <a:ext cx="213300" cy="75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10439000" y="2529750"/>
            <a:ext cx="213300" cy="489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540407" y="391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625" y="1831000"/>
            <a:ext cx="2242225" cy="11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1753" y="1931833"/>
            <a:ext cx="4627609" cy="89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6972" y="1327997"/>
            <a:ext cx="3211922" cy="213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5445" y="4548921"/>
            <a:ext cx="3480205" cy="202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48815" y="3121550"/>
            <a:ext cx="1668225" cy="142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9275" y="3211348"/>
            <a:ext cx="2247458" cy="124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98155" y="3353406"/>
            <a:ext cx="3569230" cy="96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531648" y="1052217"/>
            <a:ext cx="10515600" cy="68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3593163" y="2403875"/>
            <a:ext cx="1584000" cy="391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087313" y="3076925"/>
            <a:ext cx="1417500" cy="256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850" y="1876125"/>
            <a:ext cx="1510124" cy="15101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3"/>
          <p:cNvSpPr txBox="1"/>
          <p:nvPr/>
        </p:nvSpPr>
        <p:spPr>
          <a:xfrm>
            <a:off x="9707800" y="19376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Database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6535888" y="2403875"/>
            <a:ext cx="1636200" cy="383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9530813" y="4208950"/>
            <a:ext cx="1636200" cy="180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Flask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Server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217063" y="3987175"/>
            <a:ext cx="1158000" cy="59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Patient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217063" y="4641700"/>
            <a:ext cx="1158000" cy="59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Doctor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1297738" y="3321075"/>
            <a:ext cx="9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Client</a:t>
            </a:r>
            <a:endParaRPr b="1"/>
          </a:p>
        </p:txBody>
      </p:sp>
      <p:cxnSp>
        <p:nvCxnSpPr>
          <p:cNvPr id="140" name="Google Shape;140;p3"/>
          <p:cNvCxnSpPr/>
          <p:nvPr/>
        </p:nvCxnSpPr>
        <p:spPr>
          <a:xfrm flipH="1" rot="10800000">
            <a:off x="8171313" y="4828000"/>
            <a:ext cx="1357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41" name="Google Shape;141;p3"/>
          <p:cNvCxnSpPr/>
          <p:nvPr/>
        </p:nvCxnSpPr>
        <p:spPr>
          <a:xfrm flipH="1">
            <a:off x="8168250" y="4983850"/>
            <a:ext cx="1360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42" name="Google Shape;142;p3"/>
          <p:cNvCxnSpPr/>
          <p:nvPr/>
        </p:nvCxnSpPr>
        <p:spPr>
          <a:xfrm flipH="1" rot="10800000">
            <a:off x="10220913" y="3281075"/>
            <a:ext cx="15600" cy="9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43" name="Google Shape;143;p3"/>
          <p:cNvCxnSpPr/>
          <p:nvPr/>
        </p:nvCxnSpPr>
        <p:spPr>
          <a:xfrm flipH="1">
            <a:off x="10384613" y="3269375"/>
            <a:ext cx="144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44" name="Google Shape;144;p3"/>
          <p:cNvSpPr/>
          <p:nvPr/>
        </p:nvSpPr>
        <p:spPr>
          <a:xfrm>
            <a:off x="3642525" y="3177275"/>
            <a:ext cx="1474500" cy="306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3722350" y="2507100"/>
            <a:ext cx="13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Client Application</a:t>
            </a:r>
            <a:endParaRPr b="1"/>
          </a:p>
        </p:txBody>
      </p:sp>
      <p:sp>
        <p:nvSpPr>
          <p:cNvPr id="146" name="Google Shape;146;p3"/>
          <p:cNvSpPr txBox="1"/>
          <p:nvPr/>
        </p:nvSpPr>
        <p:spPr>
          <a:xfrm>
            <a:off x="3873813" y="32698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Front-end</a:t>
            </a:r>
            <a:endParaRPr b="1"/>
          </a:p>
        </p:txBody>
      </p:sp>
      <p:sp>
        <p:nvSpPr>
          <p:cNvPr id="147" name="Google Shape;147;p3"/>
          <p:cNvSpPr/>
          <p:nvPr/>
        </p:nvSpPr>
        <p:spPr>
          <a:xfrm>
            <a:off x="3804813" y="3817225"/>
            <a:ext cx="1158000" cy="59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SignUp</a:t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3800763" y="4484275"/>
            <a:ext cx="1158000" cy="59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Sign-In</a:t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3806163" y="5192400"/>
            <a:ext cx="1158000" cy="59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Chat Screen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6658088" y="2561675"/>
            <a:ext cx="13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Application Server</a:t>
            </a:r>
            <a:endParaRPr b="1"/>
          </a:p>
        </p:txBody>
      </p:sp>
      <p:sp>
        <p:nvSpPr>
          <p:cNvPr id="151" name="Google Shape;151;p3"/>
          <p:cNvSpPr/>
          <p:nvPr/>
        </p:nvSpPr>
        <p:spPr>
          <a:xfrm>
            <a:off x="6616375" y="3189450"/>
            <a:ext cx="1474500" cy="299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Flask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Socket</a:t>
            </a:r>
            <a:r>
              <a:rPr lang="en-IN"/>
              <a:t> IO</a:t>
            </a:r>
            <a:endParaRPr/>
          </a:p>
        </p:txBody>
      </p:sp>
      <p:cxnSp>
        <p:nvCxnSpPr>
          <p:cNvPr id="152" name="Google Shape;152;p3"/>
          <p:cNvCxnSpPr/>
          <p:nvPr/>
        </p:nvCxnSpPr>
        <p:spPr>
          <a:xfrm flipH="1" rot="10800000">
            <a:off x="5178336" y="4361575"/>
            <a:ext cx="1357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53" name="Google Shape;153;p3"/>
          <p:cNvCxnSpPr/>
          <p:nvPr/>
        </p:nvCxnSpPr>
        <p:spPr>
          <a:xfrm flipH="1">
            <a:off x="5175178" y="4517425"/>
            <a:ext cx="1360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54" name="Google Shape;154;p3"/>
          <p:cNvCxnSpPr/>
          <p:nvPr/>
        </p:nvCxnSpPr>
        <p:spPr>
          <a:xfrm flipH="1" rot="10800000">
            <a:off x="2507258" y="4361575"/>
            <a:ext cx="1075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55" name="Google Shape;155;p3"/>
          <p:cNvCxnSpPr/>
          <p:nvPr/>
        </p:nvCxnSpPr>
        <p:spPr>
          <a:xfrm flipH="1">
            <a:off x="2504863" y="4517425"/>
            <a:ext cx="1077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e2e80fc044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900" y="2216100"/>
            <a:ext cx="6561475" cy="396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e2e80fc044_3_7"/>
          <p:cNvSpPr txBox="1"/>
          <p:nvPr/>
        </p:nvSpPr>
        <p:spPr>
          <a:xfrm>
            <a:off x="540400" y="230100"/>
            <a:ext cx="10515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</p:txBody>
      </p:sp>
      <p:sp>
        <p:nvSpPr>
          <p:cNvPr id="162" name="Google Shape;162;ge2e80fc044_3_7"/>
          <p:cNvSpPr/>
          <p:nvPr/>
        </p:nvSpPr>
        <p:spPr>
          <a:xfrm>
            <a:off x="340075" y="1755600"/>
            <a:ext cx="1771200" cy="92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Chat Screen</a:t>
            </a:r>
            <a:endParaRPr/>
          </a:p>
        </p:txBody>
      </p:sp>
      <p:sp>
        <p:nvSpPr>
          <p:cNvPr id="163" name="Google Shape;163;ge2e80fc044_3_7"/>
          <p:cNvSpPr/>
          <p:nvPr/>
        </p:nvSpPr>
        <p:spPr>
          <a:xfrm>
            <a:off x="375550" y="2876400"/>
            <a:ext cx="1558800" cy="729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Current User Info</a:t>
            </a:r>
            <a:endParaRPr/>
          </a:p>
        </p:txBody>
      </p:sp>
      <p:cxnSp>
        <p:nvCxnSpPr>
          <p:cNvPr id="164" name="Google Shape;164;ge2e80fc044_3_7"/>
          <p:cNvCxnSpPr>
            <a:stCxn id="163" idx="6"/>
          </p:cNvCxnSpPr>
          <p:nvPr/>
        </p:nvCxnSpPr>
        <p:spPr>
          <a:xfrm flipH="1" rot="10800000">
            <a:off x="1934350" y="2833800"/>
            <a:ext cx="1353000" cy="40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65" name="Google Shape;165;ge2e80fc044_3_7"/>
          <p:cNvSpPr/>
          <p:nvPr/>
        </p:nvSpPr>
        <p:spPr>
          <a:xfrm>
            <a:off x="9938825" y="1755600"/>
            <a:ext cx="2147700" cy="116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All Available Doctors, with their Online Indicators</a:t>
            </a:r>
            <a:endParaRPr/>
          </a:p>
        </p:txBody>
      </p:sp>
      <p:cxnSp>
        <p:nvCxnSpPr>
          <p:cNvPr id="166" name="Google Shape;166;ge2e80fc044_3_7"/>
          <p:cNvCxnSpPr>
            <a:stCxn id="165" idx="2"/>
          </p:cNvCxnSpPr>
          <p:nvPr/>
        </p:nvCxnSpPr>
        <p:spPr>
          <a:xfrm flipH="1">
            <a:off x="8317325" y="2336550"/>
            <a:ext cx="1621500" cy="19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67" name="Google Shape;167;ge2e80fc044_3_7"/>
          <p:cNvCxnSpPr>
            <a:stCxn id="162" idx="6"/>
          </p:cNvCxnSpPr>
          <p:nvPr/>
        </p:nvCxnSpPr>
        <p:spPr>
          <a:xfrm>
            <a:off x="2111275" y="2216100"/>
            <a:ext cx="3882300" cy="30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68" name="Google Shape;168;ge2e80fc044_3_7"/>
          <p:cNvSpPr/>
          <p:nvPr/>
        </p:nvSpPr>
        <p:spPr>
          <a:xfrm>
            <a:off x="297700" y="4109025"/>
            <a:ext cx="1714500" cy="92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Past Chat History</a:t>
            </a:r>
            <a:endParaRPr/>
          </a:p>
        </p:txBody>
      </p:sp>
      <p:cxnSp>
        <p:nvCxnSpPr>
          <p:cNvPr id="169" name="Google Shape;169;ge2e80fc044_3_7"/>
          <p:cNvCxnSpPr>
            <a:stCxn id="168" idx="7"/>
          </p:cNvCxnSpPr>
          <p:nvPr/>
        </p:nvCxnSpPr>
        <p:spPr>
          <a:xfrm flipH="1" rot="10800000">
            <a:off x="1761117" y="3485802"/>
            <a:ext cx="1469400" cy="75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70" name="Google Shape;170;ge2e80fc044_3_7"/>
          <p:cNvSpPr/>
          <p:nvPr/>
        </p:nvSpPr>
        <p:spPr>
          <a:xfrm>
            <a:off x="340075" y="5426900"/>
            <a:ext cx="1353000" cy="729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Logout</a:t>
            </a:r>
            <a:endParaRPr/>
          </a:p>
        </p:txBody>
      </p:sp>
      <p:cxnSp>
        <p:nvCxnSpPr>
          <p:cNvPr id="171" name="Google Shape;171;ge2e80fc044_3_7"/>
          <p:cNvCxnSpPr>
            <a:stCxn id="170" idx="6"/>
          </p:cNvCxnSpPr>
          <p:nvPr/>
        </p:nvCxnSpPr>
        <p:spPr>
          <a:xfrm>
            <a:off x="1693075" y="5791700"/>
            <a:ext cx="984900" cy="4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550" y="2107375"/>
            <a:ext cx="6966500" cy="40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540400" y="480450"/>
            <a:ext cx="105156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Login/ Sign-up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303500" y="4973300"/>
            <a:ext cx="2315700" cy="92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4A86E8"/>
                </a:solidFill>
              </a:rPr>
              <a:t>New User/ Doctor Sign-up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9808700" y="1427500"/>
            <a:ext cx="1767900" cy="92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4A86E8"/>
                </a:solidFill>
              </a:rPr>
              <a:t>Login</a:t>
            </a:r>
            <a:endParaRPr b="1">
              <a:solidFill>
                <a:srgbClr val="4A86E8"/>
              </a:solidFill>
            </a:endParaRPr>
          </a:p>
        </p:txBody>
      </p:sp>
      <p:cxnSp>
        <p:nvCxnSpPr>
          <p:cNvPr id="180" name="Google Shape;180;p8"/>
          <p:cNvCxnSpPr/>
          <p:nvPr/>
        </p:nvCxnSpPr>
        <p:spPr>
          <a:xfrm flipH="1" rot="10800000">
            <a:off x="2572875" y="5412750"/>
            <a:ext cx="856200" cy="137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81" name="Google Shape;181;p8"/>
          <p:cNvSpPr/>
          <p:nvPr/>
        </p:nvSpPr>
        <p:spPr>
          <a:xfrm rot="-894435">
            <a:off x="2280990" y="5423152"/>
            <a:ext cx="2864546" cy="638601"/>
          </a:xfrm>
          <a:custGeom>
            <a:rect b="b" l="l" r="r" t="t"/>
            <a:pathLst>
              <a:path extrusionOk="0" h="25543" w="119098">
                <a:moveTo>
                  <a:pt x="0" y="0"/>
                </a:moveTo>
                <a:cubicBezTo>
                  <a:pt x="9120" y="4173"/>
                  <a:pt x="34871" y="22234"/>
                  <a:pt x="54721" y="25035"/>
                </a:cubicBezTo>
                <a:cubicBezTo>
                  <a:pt x="74571" y="27837"/>
                  <a:pt x="108369" y="18180"/>
                  <a:pt x="119098" y="1680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cxnSp>
        <p:nvCxnSpPr>
          <p:cNvPr id="182" name="Google Shape;182;p8"/>
          <p:cNvCxnSpPr>
            <a:stCxn id="179" idx="2"/>
          </p:cNvCxnSpPr>
          <p:nvPr/>
        </p:nvCxnSpPr>
        <p:spPr>
          <a:xfrm flipH="1">
            <a:off x="9133100" y="1888000"/>
            <a:ext cx="675600" cy="46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2e80fc044_3_13"/>
          <p:cNvSpPr/>
          <p:nvPr/>
        </p:nvSpPr>
        <p:spPr>
          <a:xfrm>
            <a:off x="3371025" y="1926300"/>
            <a:ext cx="5484600" cy="44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2e80fc044_3_13"/>
          <p:cNvSpPr txBox="1"/>
          <p:nvPr/>
        </p:nvSpPr>
        <p:spPr>
          <a:xfrm>
            <a:off x="540407" y="3910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Cloud Service Providers</a:t>
            </a:r>
            <a:endParaRPr/>
          </a:p>
        </p:txBody>
      </p:sp>
      <p:pic>
        <p:nvPicPr>
          <p:cNvPr id="189" name="Google Shape;189;ge2e80fc044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073" y="1716750"/>
            <a:ext cx="6985600" cy="4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540407" y="391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Database - ER Diagram</a:t>
            </a:r>
            <a:endParaRPr/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18646" l="0" r="0" t="0"/>
          <a:stretch/>
        </p:blipFill>
        <p:spPr>
          <a:xfrm>
            <a:off x="326625" y="2111725"/>
            <a:ext cx="11606400" cy="44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2021-06-30T07:22:47Z</dcterms:created>
  <dc:creator>Sachin Sahni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204728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