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5" r:id="rId7"/>
    <p:sldId id="259" r:id="rId8"/>
    <p:sldId id="261" r:id="rId9"/>
    <p:sldId id="272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1:59:25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1 24575,'-18'1'0,"1"1"0,-1 1 0,0 1 0,-31 10 0,31-8 0,0 0 0,-1-2 0,1 0 0,-29 1 0,-17-3 0,-208-6 0,261 3 22,1-2-1,-1 1 1,0-2 0,1 1-1,-13-7 1,12 5-396,0 1 0,0 0 1,-23-5-1,14 6-6452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2:15:58.9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241 737 24575,'-2'-12'0,"1"1"0,-2 0 0,0 0 0,0 0 0,-1 0 0,0 1 0,-1 0 0,0 0 0,-1 0 0,-7-10 0,3 5 0,2-1 0,-12-28 0,6 10 0,-1 2 0,-24-40 0,18 36 0,-21-52 0,38 76 0,-1-1 0,2 0 0,-1 0 0,2 0 0,0 0 0,0 0 0,2 0 0,0-19 0,1 28 0,0-1 0,0 1 0,0-1 0,1 1 0,-1 0 0,1-1 0,0 1 0,1 0 0,-1 0 0,6-7 0,37-37 0,-22 24 0,-23 23 0,1 1 0,-1-1 0,1 0 0,-1 1 0,0-1 0,1 0 0,-1 1 0,1-1 0,0 1 0,-1-1 0,1 1 0,-1-1 0,1 1 0,0-1 0,-1 1 0,1 0 0,0-1 0,0 1 0,-1 0 0,1 0 0,0-1 0,0 1 0,-1 0 0,1 0 0,0 0 0,0 0 0,-1 0 0,1 0 0,0 0 0,0 0 0,0 0 0,1 1 0,-1 0 0,-1 1 0,1-1 0,0 0 0,0 1 0,-1-1 0,1 1 0,0-1 0,-1 1 0,1-1 0,-1 1 0,0 0 0,0-1 0,0 1 0,0 2 0,-4 62 0,-12 74 0,7 0 0,9 176 0,3-123 0,-15-40 0,0 6 0,12 392 0,-1-532 0,-1-1 0,-7 32 0,-3 34 0,11-36 0,4 236 0,8-205 0,-7-57 0,0-1 0,-2 1 0,0-1 0,-2 29 0,0-48 8,-1 0-1,1 1 1,-1-1-1,1 0 1,-1 0-1,0 0 1,1 0-1,-1 0 1,0 0-1,0 0 1,-1 0-1,1 0 1,0-1-1,-1 1 1,-1 2-1,2-4-55,0 1 0,0 0 0,0-1 0,0 1 0,0-1 1,0 1-1,0-1 0,0 0 0,0 1 0,0-1 0,0 0 0,0 0 0,0 0 0,-1 0 0,1 0 1,0 0-1,0 0 0,0 0 0,0 0 0,0 0 0,0-1 0,0 1 0,-1 0 0,1-1 0,0 1 0,0-1 1,0 1-1,0-1 0,1 0 0,-3-1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2:16:03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 32 24575,'-49'0'0,"43"0"0,33 0 0,8 0 0,20-1 0,-1 2 0,1 2 0,-1 2 0,82 20 0,-111-19 0,0-2 0,46 3 0,-41-5 0,44 9 0,-41-5 0,0-2 0,0-2 0,35-1 0,-36-2 0,0 2 0,-1 2 0,50 9 0,19 8 0,196 12 0,-270-31 0,-1 2 0,1-1 0,0-1 0,0-2 0,-1-1 0,28-5 0,-50 7 0,-1-1 0,0 0 0,1 1 0,-1-1 0,1 0 0,-1 0 0,0-1 0,0 1 0,0 0 0,0-1 0,0 1 0,2-3 0,-3 3 0,-1 0 0,1 1 0,-1-1 0,1 0 0,-1 0 0,0 1 0,1-1 0,-1 0 0,0 0 0,0 0 0,1 1 0,-1-1 0,0 0 0,0 0 0,0 0 0,0 0 0,0 1 0,0-1 0,0 0 0,-1 0 0,1 0 0,0 1 0,0-1 0,-1-1 0,-1-1 0,0 1 0,0 0 0,0-1 0,0 1 0,0 0 0,0 0 0,-1 1 0,1-1 0,0 0 0,-1 1 0,0 0 0,1-1 0,-1 1 0,0 0 0,0 0 0,0 1 0,1-1 0,-7 0 0,-29-2 0,1 1 0,-44 5 0,38-1 0,-51-4 0,89 1 0,-1 0 0,1 0 0,0-1 0,-1 0 0,1 0 0,0 0 0,0-1 0,0 1 0,-8-7 0,12 8 0,0 0 0,0 1 0,0-1 0,0 0 0,0 0 0,0 0 0,0 0 0,0 0 0,0 0 0,0 0 0,0 0 0,1 0 0,-1 0 0,0 0 0,1-1 0,-1 1 0,1 0 0,0 0 0,-1-1 0,1 1 0,0 0 0,0-1 0,-1 1 0,1 0 0,0-1 0,1 1 0,-1 0 0,0-1 0,0 1 0,0 0 0,1-1 0,-1 1 0,1 0 0,-1 0 0,1-1 0,-1 1 0,1 0 0,0 0 0,0 0 0,-1 0 0,1 0 0,0 0 0,0 0 0,2-2 0,1 1 0,0-1 0,0 1 0,0 0 0,0 0 0,0 0 0,1 0 0,-1 1 0,0 0 0,1 0 0,-1 0 0,1 0 0,5 1 0,62 0 0,-48 1 0,26 0 0,5-1 0,0 3 0,54 10 0,-76-5 0,-1 1 0,-1 2 0,51 25 0,-78-35 0,19 8 0,1 0 0,0-2 0,1-1 0,-1-1 0,1-1 0,0-1 0,0-2 0,0 0 0,0-2 0,26-3 0,-46 3 8,-1-1-1,1 0 1,-1 0-1,1 0 1,-1 0-1,0-1 1,0 0-1,0 0 1,-1 0-1,1 0 1,-1 0-1,1-1 1,-1 0-1,0 1 1,4-8-1,4-6-502,0 0 0,11-26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1:59:27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2:00:00.0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2:00:01.3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2:00:02.5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2:00:03.4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2:15:55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2:15:55.6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2:15:56.1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 24575,'0'-4'0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4.png"/><Relationship Id="rId3" Type="http://schemas.openxmlformats.org/officeDocument/2006/relationships/customXml" Target="../ink/ink1.xml"/><Relationship Id="rId7" Type="http://schemas.openxmlformats.org/officeDocument/2006/relationships/image" Target="../media/image22.png"/><Relationship Id="rId12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11" Type="http://schemas.openxmlformats.org/officeDocument/2006/relationships/image" Target="../media/image28.png"/><Relationship Id="rId5" Type="http://schemas.openxmlformats.org/officeDocument/2006/relationships/customXml" Target="../ink/ink8.xml"/><Relationship Id="rId10" Type="http://schemas.openxmlformats.org/officeDocument/2006/relationships/customXml" Target="../ink/ink11.xml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1544128"/>
            <a:ext cx="5971492" cy="4012914"/>
          </a:xfrm>
        </p:spPr>
        <p:txBody>
          <a:bodyPr/>
          <a:lstStyle/>
          <a:p>
            <a:r>
              <a:rPr lang="en-GB" dirty="0"/>
              <a:t>SMS Spam Detection with Naive Bayes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Eva Diana Maria Conevski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5572 records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Unsolicited messages (spam): 747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Legitimate messages (ham): 4825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Loading and pre-processing the data</a:t>
            </a:r>
          </a:p>
        </p:txBody>
      </p:sp>
      <p:pic>
        <p:nvPicPr>
          <p:cNvPr id="9" name="Picture 8" descr="file:///C:/Users/conev/OneDrive/Desktop/aubg/Fall2022/Machine%20Learning%20with%20R/project/bar-chart">
            <a:extLst>
              <a:ext uri="{FF2B5EF4-FFF2-40B4-BE49-F238E27FC236}">
                <a16:creationId xmlns:a16="http://schemas.microsoft.com/office/drawing/2014/main" id="{EA102DF7-E35E-EDDA-FAD6-8F80138C7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77" y="3030836"/>
            <a:ext cx="3962635" cy="251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0E23B-94AA-E145-06DF-52FC2E6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46" y="3571754"/>
            <a:ext cx="5591747" cy="1325563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Document-term matrix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30CF3B7-11D3-00FD-56C0-4E6E87B6C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425" y="2040312"/>
            <a:ext cx="9125847" cy="36444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document-term matrix is a mathematical matrix that describes the frequency with which particular terms appear in a particular 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VSource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Pre-processing done: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Turn all words to lower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Removing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Removing stop words such as: the, a , for, an…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Removing punctuation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Removing various words with the same 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Splitting the data into training and testing set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set: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set: 30%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C97EDD0-158B-4879-8EC5-80DE8DFF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04" y="4237426"/>
            <a:ext cx="2882475" cy="1192227"/>
          </a:xfrm>
          <a:prstGeom prst="rect">
            <a:avLst/>
          </a:prstGeom>
          <a:noFill/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899660D-2A63-E2CD-ABF6-4A0B93584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Word-cloud for spam dataset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91E21B62-F51B-39E8-6B40-1B9219C1708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Word-cloud for ham dataset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2A4C58-5660-4E4B-8B0D-BB7D0AC9B91F}"/>
                  </a:ext>
                </a:extLst>
              </p14:cNvPr>
              <p14:cNvContentPartPr/>
              <p14:nvPr/>
            </p14:nvContentPartPr>
            <p14:xfrm>
              <a:off x="5513305" y="5503177"/>
              <a:ext cx="266400" cy="18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2A4C58-5660-4E4B-8B0D-BB7D0AC9B9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5665" y="5485177"/>
                <a:ext cx="302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6CE3AFA-E4FB-51BF-E38B-DE4C096B9B71}"/>
                  </a:ext>
                </a:extLst>
              </p14:cNvPr>
              <p14:cNvContentPartPr/>
              <p14:nvPr/>
            </p14:nvContentPartPr>
            <p14:xfrm>
              <a:off x="5667385" y="4666897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6CE3AFA-E4FB-51BF-E38B-DE4C096B9B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745" y="4648897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Content Placeholder 35" descr="Text&#10;&#10;Description automatically generated">
            <a:extLst>
              <a:ext uri="{FF2B5EF4-FFF2-40B4-BE49-F238E27FC236}">
                <a16:creationId xmlns:a16="http://schemas.microsoft.com/office/drawing/2014/main" id="{3E51C300-EE55-B8B3-6DF5-63D61FFE35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1" t="20746" r="21184" b="18560"/>
          <a:stretch/>
        </p:blipFill>
        <p:spPr bwMode="auto">
          <a:xfrm>
            <a:off x="4943698" y="3833813"/>
            <a:ext cx="2304604" cy="1998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FF0DEFC-2F78-452F-22E6-C699A45877B5}"/>
              </a:ext>
            </a:extLst>
          </p:cNvPr>
          <p:cNvGrpSpPr/>
          <p:nvPr/>
        </p:nvGrpSpPr>
        <p:grpSpPr>
          <a:xfrm>
            <a:off x="5779705" y="5494897"/>
            <a:ext cx="198360" cy="9000"/>
            <a:chOff x="5779705" y="5494897"/>
            <a:chExt cx="198360" cy="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2DBE50D-B0A0-8577-BCF7-4C35C76DA444}"/>
                    </a:ext>
                  </a:extLst>
                </p14:cNvPr>
                <p14:cNvContentPartPr/>
                <p14:nvPr/>
              </p14:nvContentPartPr>
              <p14:xfrm>
                <a:off x="5779705" y="5494897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2DBE50D-B0A0-8577-BCF7-4C35C76DA4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6705" y="543189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D11E9F-8E78-114E-DF11-804F1E7D7D48}"/>
                    </a:ext>
                  </a:extLst>
                </p14:cNvPr>
                <p14:cNvContentPartPr/>
                <p14:nvPr/>
              </p14:nvContentPartPr>
              <p14:xfrm>
                <a:off x="5891665" y="5494897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D11E9F-8E78-114E-DF11-804F1E7D7D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9025" y="543189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D10247-2C38-67AE-FC1C-1F489891BED5}"/>
                    </a:ext>
                  </a:extLst>
                </p14:cNvPr>
                <p14:cNvContentPartPr/>
                <p14:nvPr/>
              </p14:nvContentPartPr>
              <p14:xfrm>
                <a:off x="5831545" y="5503537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D10247-2C38-67AE-FC1C-1F489891BE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68545" y="544053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7A3985-B381-AEC4-852A-412909F9A49A}"/>
                    </a:ext>
                  </a:extLst>
                </p14:cNvPr>
                <p14:cNvContentPartPr/>
                <p14:nvPr/>
              </p14:nvContentPartPr>
              <p14:xfrm>
                <a:off x="5977705" y="5503537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7A3985-B381-AEC4-852A-412909F9A4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15065" y="544053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8" name="Content Placeholder 47" descr="Text&#10;&#10;Description automatically generated">
            <a:extLst>
              <a:ext uri="{FF2B5EF4-FFF2-40B4-BE49-F238E27FC236}">
                <a16:creationId xmlns:a16="http://schemas.microsoft.com/office/drawing/2014/main" id="{75D92E0C-9C8C-8B6B-E6DC-BD20ECB6DC3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2" t="18267" r="10980" b="20141"/>
          <a:stretch/>
        </p:blipFill>
        <p:spPr bwMode="auto">
          <a:xfrm>
            <a:off x="8071218" y="3833813"/>
            <a:ext cx="2872639" cy="1998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GB"/>
              <a:t>Reducing the number of features and converting the input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9AF6E1C-BD6B-ABB1-146C-B80FD7EC5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676" y="3017044"/>
            <a:ext cx="3637472" cy="823912"/>
          </a:xfrm>
        </p:spPr>
        <p:txBody>
          <a:bodyPr anchor="b">
            <a:normAutofit/>
          </a:bodyPr>
          <a:lstStyle/>
          <a:p>
            <a:r>
              <a:rPr lang="en-US" sz="1700" dirty="0"/>
              <a:t>Reducing the number of features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977A2389-973E-8F3E-262A-3F840A0E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0022" y="4040584"/>
            <a:ext cx="4871050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 dirty="0"/>
              <a:t>From 6118 to 266</a:t>
            </a:r>
          </a:p>
          <a:p>
            <a:r>
              <a:rPr lang="en-GB" altLang="en-US" sz="1400" dirty="0" err="1"/>
              <a:t>sms_freq_words</a:t>
            </a:r>
            <a:r>
              <a:rPr lang="en-GB" altLang="en-US" sz="1400" dirty="0"/>
              <a:t> &lt;- </a:t>
            </a:r>
            <a:r>
              <a:rPr lang="en-GB" altLang="en-US" sz="1400" dirty="0" err="1"/>
              <a:t>findFreqTerms</a:t>
            </a:r>
            <a:r>
              <a:rPr lang="en-GB" altLang="en-US" sz="1400" dirty="0"/>
              <a:t>(</a:t>
            </a:r>
            <a:r>
              <a:rPr lang="en-GB" altLang="en-US" sz="1400" dirty="0" err="1"/>
              <a:t>sms_dtm_train</a:t>
            </a:r>
            <a:r>
              <a:rPr lang="en-GB" altLang="en-US" sz="1400" dirty="0"/>
              <a:t>, 30)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US" dirty="0"/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E3CA118-5AD3-9A47-AE4E-8D4D2FDEF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2676" y="2898773"/>
            <a:ext cx="3823475" cy="823912"/>
          </a:xfrm>
        </p:spPr>
        <p:txBody>
          <a:bodyPr/>
          <a:lstStyle/>
          <a:p>
            <a:r>
              <a:rPr lang="en-US" dirty="0"/>
              <a:t>Converting the numerical input to categorical</a:t>
            </a:r>
          </a:p>
        </p:txBody>
      </p:sp>
      <p:sp>
        <p:nvSpPr>
          <p:cNvPr id="50" name="Content Placeholder 5">
            <a:extLst>
              <a:ext uri="{FF2B5EF4-FFF2-40B4-BE49-F238E27FC236}">
                <a16:creationId xmlns:a16="http://schemas.microsoft.com/office/drawing/2014/main" id="{4F890297-92D0-471D-C770-225A9AB7B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85529" y="4040584"/>
            <a:ext cx="2896671" cy="1997867"/>
          </a:xfrm>
        </p:spPr>
        <p:txBody>
          <a:bodyPr/>
          <a:lstStyle/>
          <a:p>
            <a:r>
              <a:rPr lang="en-GB" dirty="0" err="1"/>
              <a:t>convert_counts</a:t>
            </a:r>
            <a:r>
              <a:rPr lang="en-GB" dirty="0"/>
              <a:t> &lt;- function(x) {</a:t>
            </a:r>
          </a:p>
          <a:p>
            <a:r>
              <a:rPr lang="en-GB" dirty="0"/>
              <a:t>x &lt;- </a:t>
            </a:r>
            <a:r>
              <a:rPr lang="en-GB" dirty="0" err="1"/>
              <a:t>ifelse</a:t>
            </a:r>
            <a:r>
              <a:rPr lang="en-GB" dirty="0"/>
              <a:t>(x&gt;0, "Yes", "No")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8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20" y="653722"/>
            <a:ext cx="5111750" cy="1204912"/>
          </a:xfrm>
        </p:spPr>
        <p:txBody>
          <a:bodyPr anchor="b">
            <a:normAutofit/>
          </a:bodyPr>
          <a:lstStyle/>
          <a:p>
            <a:r>
              <a:rPr lang="en-GB" sz="2600" dirty="0"/>
              <a:t>Training the model and evaluating the performance</a:t>
            </a:r>
            <a:endParaRPr lang="en-US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720" y="2246042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Accuracy of the model – 98%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17C6C75E-DFD0-1871-49F2-91BDE1723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2" y="2941002"/>
            <a:ext cx="5688330" cy="359791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C6097DD-55F1-E59E-F328-18228176C887}"/>
              </a:ext>
            </a:extLst>
          </p:cNvPr>
          <p:cNvGrpSpPr/>
          <p:nvPr/>
        </p:nvGrpSpPr>
        <p:grpSpPr>
          <a:xfrm>
            <a:off x="620905" y="4194550"/>
            <a:ext cx="103680" cy="901080"/>
            <a:chOff x="620905" y="4194550"/>
            <a:chExt cx="103680" cy="9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96BA5D-3467-502B-4790-8A92BE8912FD}"/>
                    </a:ext>
                  </a:extLst>
                </p14:cNvPr>
                <p14:cNvContentPartPr/>
                <p14:nvPr/>
              </p14:nvContentPartPr>
              <p14:xfrm>
                <a:off x="620905" y="460639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96BA5D-3467-502B-4790-8A92BE8912F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265" y="45433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D3138-B126-9193-D3AD-BCD840BE5E99}"/>
                    </a:ext>
                  </a:extLst>
                </p14:cNvPr>
                <p14:cNvContentPartPr/>
                <p14:nvPr/>
              </p14:nvContentPartPr>
              <p14:xfrm>
                <a:off x="664105" y="460639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D3138-B126-9193-D3AD-BCD840BE5E9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1105" y="45433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D10973-57B3-8595-DDC4-FAAC2F303CF1}"/>
                    </a:ext>
                  </a:extLst>
                </p14:cNvPr>
                <p14:cNvContentPartPr/>
                <p14:nvPr/>
              </p14:nvContentPartPr>
              <p14:xfrm>
                <a:off x="715945" y="4535830"/>
                <a:ext cx="360" cy="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D10973-57B3-8595-DDC4-FAAC2F303C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2945" y="4473190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CD2CC6-BB49-EA3A-44C1-650166608B39}"/>
                    </a:ext>
                  </a:extLst>
                </p14:cNvPr>
                <p14:cNvContentPartPr/>
                <p14:nvPr/>
              </p14:nvContentPartPr>
              <p14:xfrm>
                <a:off x="637825" y="4194550"/>
                <a:ext cx="86760" cy="90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CD2CC6-BB49-EA3A-44C1-650166608B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5185" y="4131910"/>
                  <a:ext cx="212400" cy="10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9DB916-20DF-D652-9AA0-5CF2BC4D5788}"/>
                  </a:ext>
                </a:extLst>
              </p14:cNvPr>
              <p14:cNvContentPartPr/>
              <p14:nvPr/>
            </p14:nvContentPartPr>
            <p14:xfrm>
              <a:off x="2714665" y="6397750"/>
              <a:ext cx="801360" cy="65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9DB916-20DF-D652-9AA0-5CF2BC4D57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1665" y="6334750"/>
                <a:ext cx="927000" cy="1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Thank you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45</TotalTime>
  <Words>204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SMS Spam Detection with Naive Bayes Classification</vt:lpstr>
      <vt:lpstr>dataset</vt:lpstr>
      <vt:lpstr>Loading and pre-processing the data</vt:lpstr>
      <vt:lpstr>Document-term matrix</vt:lpstr>
      <vt:lpstr>Splitting the data into training and testing set</vt:lpstr>
      <vt:lpstr>Reducing the number of features and converting the input</vt:lpstr>
      <vt:lpstr>Training the model and evaluating the performance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Detection with Naive Bayes Classification</dc:title>
  <dc:creator>Eva Conevski</dc:creator>
  <cp:lastModifiedBy>Eva Conevski</cp:lastModifiedBy>
  <cp:revision>2</cp:revision>
  <dcterms:created xsi:type="dcterms:W3CDTF">2022-12-07T11:31:39Z</dcterms:created>
  <dcterms:modified xsi:type="dcterms:W3CDTF">2022-12-07T12:16:59Z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