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317" r:id="rId4"/>
    <p:sldId id="259" r:id="rId5"/>
    <p:sldId id="261" r:id="rId6"/>
    <p:sldId id="319" r:id="rId7"/>
    <p:sldId id="292" r:id="rId8"/>
    <p:sldId id="264" r:id="rId9"/>
    <p:sldId id="262" r:id="rId10"/>
    <p:sldId id="263" r:id="rId11"/>
    <p:sldId id="318" r:id="rId12"/>
    <p:sldId id="268" r:id="rId13"/>
    <p:sldId id="269" r:id="rId14"/>
    <p:sldId id="294" r:id="rId15"/>
    <p:sldId id="309" r:id="rId16"/>
    <p:sldId id="314" r:id="rId17"/>
    <p:sldId id="315" r:id="rId18"/>
    <p:sldId id="316" r:id="rId19"/>
    <p:sldId id="295" r:id="rId20"/>
    <p:sldId id="308" r:id="rId21"/>
    <p:sldId id="296" r:id="rId22"/>
    <p:sldId id="297" r:id="rId23"/>
    <p:sldId id="312" r:id="rId24"/>
    <p:sldId id="273" r:id="rId25"/>
    <p:sldId id="274" r:id="rId26"/>
    <p:sldId id="275" r:id="rId27"/>
    <p:sldId id="272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99" r:id="rId38"/>
    <p:sldId id="300" r:id="rId39"/>
    <p:sldId id="301" r:id="rId40"/>
    <p:sldId id="302" r:id="rId41"/>
    <p:sldId id="303" r:id="rId42"/>
    <p:sldId id="304" r:id="rId43"/>
    <p:sldId id="285" r:id="rId44"/>
    <p:sldId id="310" r:id="rId45"/>
    <p:sldId id="311" r:id="rId46"/>
    <p:sldId id="320" r:id="rId4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3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9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3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4B81-7631-457E-A596-491E28653BED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0F92-EF56-4D5F-BF15-BE6C1AE3B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910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4B81-7631-457E-A596-491E28653BED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0F92-EF56-4D5F-BF15-BE6C1AE3B6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645B8A9-F032-9249-91D4-367D0133044C}"/>
              </a:ext>
            </a:extLst>
          </p:cNvPr>
          <p:cNvSpPr txBox="1">
            <a:spLocks/>
          </p:cNvSpPr>
          <p:nvPr userDrawn="1"/>
        </p:nvSpPr>
        <p:spPr>
          <a:xfrm>
            <a:off x="7055069" y="0"/>
            <a:ext cx="2088931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/>
              <a:t>Lab #2: Inter-Connect  </a:t>
            </a:r>
            <a:fld id="{87CFE18E-07C2-3442-B4E9-C96589D8C28E}" type="slidenum">
              <a:rPr kumimoji="1" lang="ko-KR" altLang="en-US" sz="1600" smtClean="0">
                <a:solidFill>
                  <a:schemeClr val="accent1"/>
                </a:solidFill>
              </a:rPr>
              <a:pPr/>
              <a:t>‹#›</a:t>
            </a:fld>
            <a:endParaRPr kumimoji="1" lang="ko-KR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253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4B81-7631-457E-A596-491E28653BED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0F92-EF56-4D5F-BF15-BE6C1AE3B6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645B8A9-F032-9249-91D4-367D0133044C}"/>
              </a:ext>
            </a:extLst>
          </p:cNvPr>
          <p:cNvSpPr txBox="1">
            <a:spLocks/>
          </p:cNvSpPr>
          <p:nvPr userDrawn="1"/>
        </p:nvSpPr>
        <p:spPr>
          <a:xfrm>
            <a:off x="7055069" y="0"/>
            <a:ext cx="2088931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/>
              <a:t>Lab #2: Inter-Connect  </a:t>
            </a:r>
            <a:fld id="{87CFE18E-07C2-3442-B4E9-C96589D8C28E}" type="slidenum">
              <a:rPr kumimoji="1" lang="ko-KR" altLang="en-US" sz="1600" smtClean="0">
                <a:solidFill>
                  <a:schemeClr val="accent1"/>
                </a:solidFill>
              </a:rPr>
              <a:pPr/>
              <a:t>‹#›</a:t>
            </a:fld>
            <a:endParaRPr kumimoji="1" lang="ko-KR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669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4B81-7631-457E-A596-491E28653BED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0F92-EF56-4D5F-BF15-BE6C1AE3B6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645B8A9-F032-9249-91D4-367D0133044C}"/>
              </a:ext>
            </a:extLst>
          </p:cNvPr>
          <p:cNvSpPr txBox="1">
            <a:spLocks/>
          </p:cNvSpPr>
          <p:nvPr userDrawn="1"/>
        </p:nvSpPr>
        <p:spPr>
          <a:xfrm>
            <a:off x="7062651" y="0"/>
            <a:ext cx="2081349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/>
              <a:t>Lab #2: Inter-Connect  </a:t>
            </a:r>
            <a:fld id="{87CFE18E-07C2-3442-B4E9-C96589D8C28E}" type="slidenum">
              <a:rPr kumimoji="1" lang="ko-KR" altLang="en-US" sz="1600" smtClean="0">
                <a:solidFill>
                  <a:schemeClr val="accent1"/>
                </a:solidFill>
              </a:rPr>
              <a:pPr/>
              <a:t>‹#›</a:t>
            </a:fld>
            <a:endParaRPr kumimoji="1" lang="ko-KR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60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4B81-7631-457E-A596-491E28653BED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0F92-EF56-4D5F-BF15-BE6C1AE3B6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645B8A9-F032-9249-91D4-367D0133044C}"/>
              </a:ext>
            </a:extLst>
          </p:cNvPr>
          <p:cNvSpPr txBox="1">
            <a:spLocks/>
          </p:cNvSpPr>
          <p:nvPr userDrawn="1"/>
        </p:nvSpPr>
        <p:spPr>
          <a:xfrm>
            <a:off x="7055069" y="0"/>
            <a:ext cx="2088931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/>
              <a:t>Lab #2: Inter-Connect  </a:t>
            </a:r>
            <a:fld id="{87CFE18E-07C2-3442-B4E9-C96589D8C28E}" type="slidenum">
              <a:rPr kumimoji="1" lang="ko-KR" altLang="en-US" sz="1600" smtClean="0">
                <a:solidFill>
                  <a:schemeClr val="accent1"/>
                </a:solidFill>
              </a:rPr>
              <a:pPr/>
              <a:t>‹#›</a:t>
            </a:fld>
            <a:endParaRPr kumimoji="1" lang="ko-KR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02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4B81-7631-457E-A596-491E28653BED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0F92-EF56-4D5F-BF15-BE6C1AE3B6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645B8A9-F032-9249-91D4-367D0133044C}"/>
              </a:ext>
            </a:extLst>
          </p:cNvPr>
          <p:cNvSpPr txBox="1">
            <a:spLocks/>
          </p:cNvSpPr>
          <p:nvPr userDrawn="1"/>
        </p:nvSpPr>
        <p:spPr>
          <a:xfrm>
            <a:off x="7055069" y="0"/>
            <a:ext cx="2088931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/>
              <a:t>Lab #2: Inter-Connect  </a:t>
            </a:r>
            <a:fld id="{87CFE18E-07C2-3442-B4E9-C96589D8C28E}" type="slidenum">
              <a:rPr kumimoji="1" lang="ko-KR" altLang="en-US" sz="1600" smtClean="0">
                <a:solidFill>
                  <a:schemeClr val="accent1"/>
                </a:solidFill>
              </a:rPr>
              <a:pPr/>
              <a:t>‹#›</a:t>
            </a:fld>
            <a:endParaRPr kumimoji="1" lang="ko-KR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563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4B81-7631-457E-A596-491E28653BED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0F92-EF56-4D5F-BF15-BE6C1AE3B6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45B8A9-F032-9249-91D4-367D0133044C}"/>
              </a:ext>
            </a:extLst>
          </p:cNvPr>
          <p:cNvSpPr txBox="1">
            <a:spLocks/>
          </p:cNvSpPr>
          <p:nvPr userDrawn="1"/>
        </p:nvSpPr>
        <p:spPr>
          <a:xfrm>
            <a:off x="7055069" y="0"/>
            <a:ext cx="2088931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/>
              <a:t>Lab #2: Inter-Connect  </a:t>
            </a:r>
            <a:fld id="{87CFE18E-07C2-3442-B4E9-C96589D8C28E}" type="slidenum">
              <a:rPr kumimoji="1" lang="ko-KR" altLang="en-US" sz="1600" smtClean="0">
                <a:solidFill>
                  <a:schemeClr val="accent1"/>
                </a:solidFill>
              </a:rPr>
              <a:pPr/>
              <a:t>‹#›</a:t>
            </a:fld>
            <a:endParaRPr kumimoji="1" lang="ko-KR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256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4B81-7631-457E-A596-491E28653BED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0F92-EF56-4D5F-BF15-BE6C1AE3B6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5B8A9-F032-9249-91D4-367D0133044C}"/>
              </a:ext>
            </a:extLst>
          </p:cNvPr>
          <p:cNvSpPr txBox="1">
            <a:spLocks/>
          </p:cNvSpPr>
          <p:nvPr userDrawn="1"/>
        </p:nvSpPr>
        <p:spPr>
          <a:xfrm>
            <a:off x="7055069" y="0"/>
            <a:ext cx="2088931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/>
              <a:t>Lab #2: Inter-Connect  </a:t>
            </a:r>
            <a:fld id="{87CFE18E-07C2-3442-B4E9-C96589D8C28E}" type="slidenum">
              <a:rPr kumimoji="1" lang="ko-KR" altLang="en-US" sz="1600" smtClean="0">
                <a:solidFill>
                  <a:schemeClr val="accent1"/>
                </a:solidFill>
              </a:rPr>
              <a:pPr/>
              <a:t>‹#›</a:t>
            </a:fld>
            <a:endParaRPr kumimoji="1" lang="ko-KR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68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4B81-7631-457E-A596-491E28653BED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0F92-EF56-4D5F-BF15-BE6C1AE3B6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645B8A9-F032-9249-91D4-367D0133044C}"/>
              </a:ext>
            </a:extLst>
          </p:cNvPr>
          <p:cNvSpPr txBox="1">
            <a:spLocks/>
          </p:cNvSpPr>
          <p:nvPr userDrawn="1"/>
        </p:nvSpPr>
        <p:spPr>
          <a:xfrm>
            <a:off x="7055069" y="0"/>
            <a:ext cx="2088931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/>
              <a:t>Lab #2: Inter-Connect  </a:t>
            </a:r>
            <a:fld id="{87CFE18E-07C2-3442-B4E9-C96589D8C28E}" type="slidenum">
              <a:rPr kumimoji="1" lang="ko-KR" altLang="en-US" sz="1600" smtClean="0">
                <a:solidFill>
                  <a:schemeClr val="accent1"/>
                </a:solidFill>
              </a:rPr>
              <a:pPr/>
              <a:t>‹#›</a:t>
            </a:fld>
            <a:endParaRPr kumimoji="1" lang="ko-KR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512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4B81-7631-457E-A596-491E28653BED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0F92-EF56-4D5F-BF15-BE6C1AE3B6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645B8A9-F032-9249-91D4-367D0133044C}"/>
              </a:ext>
            </a:extLst>
          </p:cNvPr>
          <p:cNvSpPr txBox="1">
            <a:spLocks/>
          </p:cNvSpPr>
          <p:nvPr userDrawn="1"/>
        </p:nvSpPr>
        <p:spPr>
          <a:xfrm>
            <a:off x="7055069" y="0"/>
            <a:ext cx="2088931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/>
              <a:t>Lab #2: Inter-Connect  </a:t>
            </a:r>
            <a:fld id="{87CFE18E-07C2-3442-B4E9-C96589D8C28E}" type="slidenum">
              <a:rPr kumimoji="1" lang="ko-KR" altLang="en-US" sz="1600" smtClean="0">
                <a:solidFill>
                  <a:schemeClr val="accent1"/>
                </a:solidFill>
              </a:rPr>
              <a:pPr/>
              <a:t>‹#›</a:t>
            </a:fld>
            <a:endParaRPr kumimoji="1" lang="ko-KR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490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4B81-7631-457E-A596-491E28653BED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0F92-EF56-4D5F-BF15-BE6C1AE3B6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645B8A9-F032-9249-91D4-367D0133044C}"/>
              </a:ext>
            </a:extLst>
          </p:cNvPr>
          <p:cNvSpPr txBox="1">
            <a:spLocks/>
          </p:cNvSpPr>
          <p:nvPr userDrawn="1"/>
        </p:nvSpPr>
        <p:spPr>
          <a:xfrm>
            <a:off x="7055069" y="0"/>
            <a:ext cx="2088931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/>
              <a:t>Lab #2: Inter-Connect  </a:t>
            </a:r>
            <a:fld id="{87CFE18E-07C2-3442-B4E9-C96589D8C28E}" type="slidenum">
              <a:rPr kumimoji="1" lang="ko-KR" altLang="en-US" sz="1600" smtClean="0">
                <a:solidFill>
                  <a:schemeClr val="accent1"/>
                </a:solidFill>
              </a:rPr>
              <a:pPr/>
              <a:t>‹#›</a:t>
            </a:fld>
            <a:endParaRPr kumimoji="1" lang="ko-KR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685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44B81-7631-457E-A596-491E28653BED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30F92-EF56-4D5F-BF15-BE6C1AE3B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72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20.jpeg"/><Relationship Id="rId4" Type="http://schemas.openxmlformats.org/officeDocument/2006/relationships/image" Target="../media/image56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9.png"/><Relationship Id="rId7" Type="http://schemas.openxmlformats.org/officeDocument/2006/relationships/image" Target="../media/image62.pn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microsoft.com/office/2007/relationships/hdphoto" Target="../media/hdphoto3.wdp"/><Relationship Id="rId10" Type="http://schemas.openxmlformats.org/officeDocument/2006/relationships/image" Target="../media/image64.jpeg"/><Relationship Id="rId4" Type="http://schemas.openxmlformats.org/officeDocument/2006/relationships/image" Target="../media/image60.png"/><Relationship Id="rId9" Type="http://schemas.openxmlformats.org/officeDocument/2006/relationships/image" Target="../media/image6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jpe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jpeg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gif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7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12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6.gif"/><Relationship Id="rId5" Type="http://schemas.openxmlformats.org/officeDocument/2006/relationships/image" Target="../media/image9.pn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jpe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jpeg"/><Relationship Id="rId9" Type="http://schemas.openxmlformats.org/officeDocument/2006/relationships/image" Target="../media/image2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reference/commandline/build/" TargetMode="External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gif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59.png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microsoft.com/office/2007/relationships/hdphoto" Target="../media/hdphoto2.wdp"/><Relationship Id="rId4" Type="http://schemas.openxmlformats.org/officeDocument/2006/relationships/image" Target="../media/image30.png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5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microsoft.com/office/2007/relationships/hdphoto" Target="../media/hdphoto4.wdp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4.png"/><Relationship Id="rId14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jpeg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5">
            <a:extLst>
              <a:ext uri="{FF2B5EF4-FFF2-40B4-BE49-F238E27FC236}">
                <a16:creationId xmlns:a16="http://schemas.microsoft.com/office/drawing/2014/main" id="{5CAE70D6-2522-DA46-AB0D-F910E82DBB24}"/>
              </a:ext>
            </a:extLst>
          </p:cNvPr>
          <p:cNvSpPr txBox="1">
            <a:spLocks/>
          </p:cNvSpPr>
          <p:nvPr/>
        </p:nvSpPr>
        <p:spPr>
          <a:xfrm>
            <a:off x="0" y="885809"/>
            <a:ext cx="9143999" cy="24495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z="5400" dirty="0">
                <a:solidFill>
                  <a:srgbClr val="3333FF"/>
                </a:solidFill>
                <a:latin typeface="+mj-ea"/>
              </a:rPr>
              <a:t>Computer Systems</a:t>
            </a:r>
          </a:p>
          <a:p>
            <a:pPr latinLnBrk="0"/>
            <a:r>
              <a:rPr lang="en-US" altLang="ko-KR" sz="5400" dirty="0">
                <a:solidFill>
                  <a:srgbClr val="3333FF"/>
                </a:solidFill>
                <a:latin typeface="+mj-ea"/>
              </a:rPr>
              <a:t>For AI-inspired Cloud</a:t>
            </a:r>
          </a:p>
          <a:p>
            <a:pPr latinLnBrk="0"/>
            <a:r>
              <a:rPr lang="en-US" altLang="ko-KR" sz="5400" dirty="0">
                <a:solidFill>
                  <a:srgbClr val="3333FF"/>
                </a:solidFill>
                <a:latin typeface="+mj-ea"/>
              </a:rPr>
              <a:t>Theory &amp; Lab.</a:t>
            </a:r>
            <a:br>
              <a:rPr lang="en-US" altLang="ko-KR" sz="5400" dirty="0">
                <a:solidFill>
                  <a:srgbClr val="3333FF"/>
                </a:solidFill>
                <a:latin typeface="+mj-ea"/>
              </a:rPr>
            </a:br>
            <a:endParaRPr lang="ko-KR" altLang="en-US" sz="1800" dirty="0">
              <a:solidFill>
                <a:srgbClr val="FF0000"/>
              </a:solidFill>
              <a:latin typeface="+mj-ea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E772F31-B05C-7647-9D1E-4393D1C42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401" y="3169965"/>
            <a:ext cx="2683640" cy="271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D947DAAE-02F1-9D44-A39B-26AEFB6388B4}"/>
              </a:ext>
            </a:extLst>
          </p:cNvPr>
          <p:cNvGrpSpPr/>
          <p:nvPr/>
        </p:nvGrpSpPr>
        <p:grpSpPr>
          <a:xfrm>
            <a:off x="1032942" y="4528121"/>
            <a:ext cx="3155009" cy="999521"/>
            <a:chOff x="5631881" y="7083"/>
            <a:chExt cx="1709762" cy="472736"/>
          </a:xfrm>
        </p:grpSpPr>
        <p:pic>
          <p:nvPicPr>
            <p:cNvPr id="7" name="Picture 2" descr="starmoocì ëí ì´ë¯¸ì§ ê²ìê²°ê³¼">
              <a:extLst>
                <a:ext uri="{FF2B5EF4-FFF2-40B4-BE49-F238E27FC236}">
                  <a16:creationId xmlns:a16="http://schemas.microsoft.com/office/drawing/2014/main" id="{61A5C567-CA11-0446-BF89-BFB12EFFD4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1881" y="7083"/>
              <a:ext cx="1057140" cy="472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ê´ì£¼ê³¼íê¸°ì ì pngì ëí ì´ë¯¸ì§ ê²ìê²°ê³¼">
              <a:extLst>
                <a:ext uri="{FF2B5EF4-FFF2-40B4-BE49-F238E27FC236}">
                  <a16:creationId xmlns:a16="http://schemas.microsoft.com/office/drawing/2014/main" id="{02AF58DE-19CF-2D4B-8569-DED4BC71A1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8239" y="13826"/>
              <a:ext cx="553404" cy="4592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03BF8E6-4953-0F41-B64C-6189AF195DF3}"/>
              </a:ext>
            </a:extLst>
          </p:cNvPr>
          <p:cNvSpPr txBox="1"/>
          <p:nvPr/>
        </p:nvSpPr>
        <p:spPr>
          <a:xfrm>
            <a:off x="2132272" y="6448354"/>
            <a:ext cx="6373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+mn-ea"/>
              </a:rPr>
              <a:t>https://github.com/SmartX-Labs/SmartX-Mini-MOOC</a:t>
            </a:r>
            <a:endParaRPr lang="ko-KR" altLang="en-US" sz="2000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D6752B-08E5-9C45-B744-827CFE7B6C1D}"/>
              </a:ext>
            </a:extLst>
          </p:cNvPr>
          <p:cNvSpPr txBox="1"/>
          <p:nvPr/>
        </p:nvSpPr>
        <p:spPr>
          <a:xfrm>
            <a:off x="0" y="3185069"/>
            <a:ext cx="5394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  <a:latin typeface="+mn-ea"/>
              </a:rPr>
              <a:t>Lab #2: Inter-Connect</a:t>
            </a:r>
            <a:endParaRPr lang="ko-KR" altLang="en-US" sz="3600" dirty="0"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2523A09-D7B5-5543-BFFE-085ED79E615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72203" y="5812965"/>
            <a:ext cx="1445509" cy="6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16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7461" y="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solidFill>
                  <a:srgbClr val="0070C0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 smtClean="0"/>
              <a:t>Apache Flume: Log Collector</a:t>
            </a:r>
            <a:endParaRPr lang="ko-KR" altLang="en-US" dirty="0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94" y="4149795"/>
            <a:ext cx="3768414" cy="157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173328" y="932471"/>
            <a:ext cx="8812266" cy="3873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400" dirty="0" smtClean="0"/>
              <a:t>A </a:t>
            </a:r>
            <a:r>
              <a:rPr lang="en-US" altLang="ko-KR" sz="2400" dirty="0"/>
              <a:t>distributed, reliable, and available service for efficiently collecting, aggregating, and moving large amounts of log data</a:t>
            </a:r>
            <a:endParaRPr lang="en-US" altLang="ko-KR" sz="1600" dirty="0" smtClean="0">
              <a:solidFill>
                <a:schemeClr val="tx1"/>
              </a:solidFill>
              <a:latin typeface="맑은 고딕 (본문)"/>
            </a:endParaRPr>
          </a:p>
          <a:p>
            <a:r>
              <a:rPr lang="en-US" altLang="ko-KR" sz="1800" dirty="0" smtClean="0">
                <a:solidFill>
                  <a:schemeClr val="tx1"/>
                </a:solidFill>
                <a:latin typeface="맑은 고딕 (본문)"/>
              </a:rPr>
              <a:t>Log aggregator </a:t>
            </a:r>
            <a:r>
              <a:rPr lang="en-US" altLang="ko-KR" sz="1800" dirty="0">
                <a:latin typeface="맑은 고딕 (본문)"/>
              </a:rPr>
              <a:t>with many customizable data </a:t>
            </a:r>
            <a:r>
              <a:rPr lang="en-US" altLang="ko-KR" sz="1800" dirty="0" smtClean="0">
                <a:latin typeface="맑은 고딕 (본문)"/>
              </a:rPr>
              <a:t>sources, which runs asynchronously</a:t>
            </a:r>
          </a:p>
          <a:p>
            <a:r>
              <a:rPr lang="en-US" altLang="ko-KR" sz="1800" dirty="0" smtClean="0">
                <a:solidFill>
                  <a:schemeClr val="tx1"/>
                </a:solidFill>
                <a:latin typeface="맑은 고딕 (본문)"/>
              </a:rPr>
              <a:t>Flume </a:t>
            </a:r>
            <a:r>
              <a:rPr lang="en-US" altLang="ko-KR" sz="1800" dirty="0">
                <a:solidFill>
                  <a:schemeClr val="tx1"/>
                </a:solidFill>
                <a:latin typeface="맑은 고딕 (본문)"/>
              </a:rPr>
              <a:t>Agent</a:t>
            </a:r>
          </a:p>
          <a:p>
            <a:pPr lvl="1"/>
            <a:r>
              <a:rPr lang="en-US" altLang="ko-KR" sz="1600" dirty="0" smtClean="0">
                <a:solidFill>
                  <a:schemeClr val="tx1"/>
                </a:solidFill>
                <a:latin typeface="맑은 고딕 (본문)"/>
              </a:rPr>
              <a:t>Source consumes events </a:t>
            </a:r>
            <a:r>
              <a:rPr lang="en-US" altLang="ko-KR" sz="1600" dirty="0">
                <a:solidFill>
                  <a:schemeClr val="tx1"/>
                </a:solidFill>
                <a:latin typeface="맑은 고딕 (본문)"/>
              </a:rPr>
              <a:t>having a specific format</a:t>
            </a:r>
          </a:p>
          <a:p>
            <a:pPr lvl="1"/>
            <a:r>
              <a:rPr lang="en-US" altLang="ko-KR" sz="1600" dirty="0" smtClean="0">
                <a:latin typeface="맑은 고딕 (본문)"/>
              </a:rPr>
              <a:t>Channel holds 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 (본문)"/>
              </a:rPr>
              <a:t>the </a:t>
            </a:r>
            <a:r>
              <a:rPr lang="en-US" altLang="ko-KR" sz="1600" dirty="0">
                <a:solidFill>
                  <a:schemeClr val="tx1"/>
                </a:solidFill>
                <a:latin typeface="맑은 고딕 (본문)"/>
              </a:rPr>
              <a:t>event </a:t>
            </a:r>
            <a:r>
              <a:rPr lang="en-US" altLang="ko-KR" sz="1600" dirty="0">
                <a:latin typeface="맑은 고딕 (본문)"/>
              </a:rPr>
              <a:t>until </a:t>
            </a:r>
            <a:r>
              <a:rPr lang="en-US" altLang="ko-KR" sz="1600" dirty="0" smtClean="0">
                <a:latin typeface="맑은 고딕 (본문)"/>
              </a:rPr>
              <a:t>consumed</a:t>
            </a:r>
            <a:endParaRPr lang="en-US" altLang="ko-KR" sz="1600" dirty="0">
              <a:latin typeface="맑은 고딕 (본문)"/>
            </a:endParaRPr>
          </a:p>
          <a:p>
            <a:pPr lvl="1"/>
            <a:r>
              <a:rPr lang="en-US" altLang="ko-KR" sz="1600" dirty="0">
                <a:latin typeface="맑은 고딕 (본문)"/>
              </a:rPr>
              <a:t>Sink removes </a:t>
            </a:r>
            <a:r>
              <a:rPr lang="en-US" altLang="ko-KR" sz="1600" dirty="0" smtClean="0">
                <a:latin typeface="맑은 고딕 (본문)"/>
              </a:rPr>
              <a:t>an </a:t>
            </a:r>
            <a:r>
              <a:rPr lang="en-US" altLang="ko-KR" sz="1600" dirty="0">
                <a:latin typeface="맑은 고딕 (본문)"/>
              </a:rPr>
              <a:t>event from the </a:t>
            </a:r>
            <a:r>
              <a:rPr lang="en-US" altLang="ko-KR" sz="1600" dirty="0" smtClean="0">
                <a:latin typeface="맑은 고딕 (본문)"/>
              </a:rPr>
              <a:t>channel and puts it </a:t>
            </a:r>
            <a:r>
              <a:rPr lang="en-US" altLang="ko-KR" sz="1600" dirty="0">
                <a:latin typeface="맑은 고딕 (본문)"/>
              </a:rPr>
              <a:t>into on external repository or another </a:t>
            </a:r>
            <a:r>
              <a:rPr lang="en-US" altLang="ko-KR" sz="1600" dirty="0" smtClean="0">
                <a:latin typeface="맑은 고딕 (본문)"/>
              </a:rPr>
              <a:t>source</a:t>
            </a:r>
            <a:endParaRPr lang="en-US" altLang="ko-KR" sz="1600" dirty="0">
              <a:latin typeface="맑은 고딕 (본문)"/>
            </a:endParaRPr>
          </a:p>
          <a:p>
            <a:pPr lvl="1"/>
            <a:endParaRPr lang="en-US" altLang="ko-KR" sz="2400" dirty="0">
              <a:solidFill>
                <a:schemeClr val="tx1"/>
              </a:solidFill>
              <a:latin typeface="맑은 고딕 (본문)"/>
            </a:endParaRPr>
          </a:p>
        </p:txBody>
      </p:sp>
      <p:pic>
        <p:nvPicPr>
          <p:cNvPr id="8" name="Picture 6" descr="https://flume.apache.org/_static/flume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85" y="1964826"/>
            <a:ext cx="1378209" cy="137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blog.cloudera.com/wp-content/uploads/2014/11/flafka-f3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886" y="4598468"/>
            <a:ext cx="4594575" cy="225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067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9698"/>
            <a:ext cx="6332787" cy="1143000"/>
          </a:xfrm>
        </p:spPr>
        <p:txBody>
          <a:bodyPr>
            <a:normAutofit fontScale="90000"/>
          </a:bodyPr>
          <a:lstStyle/>
          <a:p>
            <a:r>
              <a:rPr lang="en-US" altLang="ko-KR" sz="4000" dirty="0" smtClean="0">
                <a:solidFill>
                  <a:schemeClr val="accent1">
                    <a:lumMod val="75000"/>
                  </a:schemeClr>
                </a:solidFill>
                <a:latin typeface="+mj-ea"/>
                <a:cs typeface="Times New Roman" panose="02020603050405020304" pitchFamily="18" charset="0"/>
              </a:rPr>
              <a:t>Docker: Light-weight Process (Application) Container</a:t>
            </a:r>
            <a:endParaRPr lang="ko-KR" altLang="en-US" sz="4000" dirty="0">
              <a:solidFill>
                <a:schemeClr val="accent1">
                  <a:lumMod val="75000"/>
                </a:schemeClr>
              </a:solidFill>
              <a:latin typeface="+mj-ea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256" y="918995"/>
            <a:ext cx="1806980" cy="1494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34674" y="1458816"/>
            <a:ext cx="6550847" cy="3506149"/>
            <a:chOff x="0" y="867182"/>
            <a:chExt cx="5921234" cy="3076943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254114"/>
              <a:ext cx="5220072" cy="2690011"/>
            </a:xfrm>
            <a:prstGeom prst="rect">
              <a:avLst/>
            </a:prstGeom>
          </p:spPr>
        </p:pic>
        <p:grpSp>
          <p:nvGrpSpPr>
            <p:cNvPr id="9" name="그룹 8"/>
            <p:cNvGrpSpPr/>
            <p:nvPr/>
          </p:nvGrpSpPr>
          <p:grpSpPr>
            <a:xfrm>
              <a:off x="4503392" y="867182"/>
              <a:ext cx="1417842" cy="1179512"/>
              <a:chOff x="4867382" y="4034150"/>
              <a:chExt cx="2923037" cy="2259202"/>
            </a:xfrm>
          </p:grpSpPr>
          <p:pic>
            <p:nvPicPr>
              <p:cNvPr id="140298" name="Picture 10" descr="docker hub에 대한 이미지 검색결과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7382" y="4034150"/>
                <a:ext cx="1886723" cy="18867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6008990" y="5291192"/>
                <a:ext cx="1781429" cy="1002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Docker Hub</a:t>
                </a:r>
                <a:endParaRPr lang="ko-KR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436" y="3725491"/>
            <a:ext cx="3730360" cy="3111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208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ê´ë ¨ ì´ë¯¸ì§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150" y="3105151"/>
            <a:ext cx="3276600" cy="327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25708" y="332719"/>
            <a:ext cx="5692584" cy="1862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11500" b="1" dirty="0"/>
              <a:t>Practice</a:t>
            </a:r>
          </a:p>
        </p:txBody>
      </p:sp>
      <p:pic>
        <p:nvPicPr>
          <p:cNvPr id="6" name="Picture 4" descr="https://img1.daumcdn.net/thumb/R720x0.q80/?scode=mtistory&amp;fname=http%3A%2F%2Fcfile1.uf.tistory.com%2Fimage%2F026CA04851862D8A02D79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865" y="3532187"/>
            <a:ext cx="2801938" cy="280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img1.daumcdn.net/thumb/R720x0.q80/?scode=mtistory&amp;fname=http%3A%2F%2Fcfile7.uf.tistory.com%2Fimage%2F254D514851862D9330D9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751" y="2865530"/>
            <a:ext cx="3552823" cy="355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50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72008" y="899061"/>
            <a:ext cx="8216325" cy="544243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solidFill>
                  <a:srgbClr val="0000CC"/>
                </a:solidFill>
              </a:rPr>
              <a:t>Wired connection</a:t>
            </a:r>
            <a:endParaRPr lang="ko-KR" altLang="en-US" sz="1600" b="1" dirty="0">
              <a:solidFill>
                <a:srgbClr val="0000CC"/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30326" y="1572217"/>
            <a:ext cx="2810926" cy="9838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/>
              <a:t>NAME: </a:t>
            </a:r>
            <a:r>
              <a:rPr lang="en-US" altLang="ko-KR" sz="1200" dirty="0"/>
              <a:t>Raspberry Pi Model B (Pi)</a:t>
            </a:r>
            <a:br>
              <a:rPr lang="en-US" altLang="ko-KR" sz="1200" dirty="0"/>
            </a:br>
            <a:r>
              <a:rPr lang="en-US" altLang="ko-KR" sz="1200" b="1" dirty="0"/>
              <a:t>CPU: </a:t>
            </a:r>
            <a:r>
              <a:rPr lang="en-US" altLang="ko-KR" sz="1200" dirty="0"/>
              <a:t>ARM Cortex A7 @900MHz </a:t>
            </a:r>
            <a:br>
              <a:rPr lang="en-US" altLang="ko-KR" sz="1200" dirty="0"/>
            </a:br>
            <a:r>
              <a:rPr lang="en-US" altLang="ko-KR" sz="1200" b="1" dirty="0"/>
              <a:t>CORE: </a:t>
            </a:r>
            <a:r>
              <a:rPr lang="en-US" altLang="ko-KR" sz="1200" dirty="0"/>
              <a:t>4</a:t>
            </a:r>
            <a:br>
              <a:rPr lang="en-US" altLang="ko-KR" sz="1200" dirty="0"/>
            </a:br>
            <a:r>
              <a:rPr lang="en-US" altLang="ko-KR" sz="1200" b="1" dirty="0"/>
              <a:t>Memory: </a:t>
            </a:r>
            <a:r>
              <a:rPr lang="en-US" altLang="ko-KR" sz="1200" dirty="0"/>
              <a:t>1GB</a:t>
            </a:r>
            <a:br>
              <a:rPr lang="en-US" altLang="ko-KR" sz="1200" dirty="0"/>
            </a:br>
            <a:r>
              <a:rPr lang="en-US" altLang="ko-KR" sz="1200" b="1" dirty="0"/>
              <a:t>SD Card: </a:t>
            </a:r>
            <a:r>
              <a:rPr lang="en-US" altLang="ko-KR" sz="1200" dirty="0"/>
              <a:t>32GB</a:t>
            </a:r>
            <a:br>
              <a:rPr lang="en-US" altLang="ko-KR" sz="1200" dirty="0"/>
            </a:br>
            <a:endParaRPr lang="ko-KR" altLang="en-US" sz="1200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286030" y="1563596"/>
            <a:ext cx="2430858" cy="983819"/>
          </a:xfrm>
        </p:spPr>
        <p:txBody>
          <a:bodyPr>
            <a:noAutofit/>
          </a:bodyPr>
          <a:lstStyle/>
          <a:p>
            <a:r>
              <a:rPr lang="en-US" altLang="ko-KR" sz="1200" b="1" dirty="0"/>
              <a:t>NAME</a:t>
            </a:r>
            <a:r>
              <a:rPr lang="en-US" altLang="ko-KR" sz="1200" dirty="0"/>
              <a:t>: NUC5i5MYHE (NUC PC)</a:t>
            </a:r>
            <a:br>
              <a:rPr lang="en-US" altLang="ko-KR" sz="1200" dirty="0"/>
            </a:br>
            <a:r>
              <a:rPr lang="en-US" altLang="ko-KR" sz="1200" b="1" dirty="0"/>
              <a:t>CPU: </a:t>
            </a:r>
            <a:r>
              <a:rPr lang="en-US" altLang="ko-KR" sz="1200" dirty="0"/>
              <a:t>i5-5300U @2.30GHz</a:t>
            </a:r>
            <a:br>
              <a:rPr lang="en-US" altLang="ko-KR" sz="1200" dirty="0"/>
            </a:br>
            <a:r>
              <a:rPr lang="en-US" altLang="ko-KR" sz="1200" b="1" dirty="0"/>
              <a:t>CORE: </a:t>
            </a:r>
            <a:r>
              <a:rPr lang="en-US" altLang="ko-KR" sz="1200" dirty="0"/>
              <a:t>4</a:t>
            </a:r>
            <a:br>
              <a:rPr lang="en-US" altLang="ko-KR" sz="1200" dirty="0"/>
            </a:br>
            <a:r>
              <a:rPr lang="en-US" altLang="ko-KR" sz="1200" b="1" dirty="0"/>
              <a:t>Memory: </a:t>
            </a:r>
            <a:r>
              <a:rPr lang="en-US" altLang="ko-KR" sz="1200" dirty="0"/>
              <a:t>16GB DDR3 </a:t>
            </a:r>
            <a:br>
              <a:rPr lang="en-US" altLang="ko-KR" sz="1200" dirty="0"/>
            </a:br>
            <a:r>
              <a:rPr lang="en-US" altLang="ko-KR" sz="1200" b="1" dirty="0"/>
              <a:t>HDD: </a:t>
            </a:r>
            <a:r>
              <a:rPr lang="en-US" altLang="ko-KR" sz="1200" dirty="0"/>
              <a:t>94GB</a:t>
            </a:r>
            <a:br>
              <a:rPr lang="en-US" altLang="ko-KR" sz="1200" dirty="0"/>
            </a:br>
            <a:endParaRPr lang="ko-KR" altLang="en-US" sz="12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528632" y="5328140"/>
            <a:ext cx="4306352" cy="9838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/>
              <a:t>NAME: </a:t>
            </a:r>
            <a:r>
              <a:rPr lang="en-US" altLang="ko-KR" sz="1200" dirty="0" err="1"/>
              <a:t>netgear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prosafe</a:t>
            </a:r>
            <a:r>
              <a:rPr lang="en-US" altLang="ko-KR" sz="1200" dirty="0"/>
              <a:t> 16 port gigabit switch(Switch)</a:t>
            </a:r>
            <a:br>
              <a:rPr lang="en-US" altLang="ko-KR" sz="1200" dirty="0"/>
            </a:br>
            <a:r>
              <a:rPr lang="en-US" altLang="ko-KR" sz="1200" b="1" dirty="0"/>
              <a:t>Network Ports: </a:t>
            </a:r>
            <a:r>
              <a:rPr lang="en-US" altLang="ko-KR" sz="1200" dirty="0"/>
              <a:t>16 auto-sensing 10/100/1000 Mbps Ethernet ports</a:t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endParaRPr lang="ko-KR" altLang="en-US" sz="1200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235849" y="1563595"/>
            <a:ext cx="2430858" cy="9838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/>
              <a:t>NAME: </a:t>
            </a:r>
            <a:r>
              <a:rPr lang="en-US" altLang="ko-KR" sz="1200" dirty="0"/>
              <a:t>NT900X3A</a:t>
            </a:r>
          </a:p>
          <a:p>
            <a:r>
              <a:rPr lang="en-US" altLang="ko-KR" sz="1200" b="1" dirty="0" smtClean="0"/>
              <a:t>CPU</a:t>
            </a:r>
            <a:r>
              <a:rPr lang="en-US" altLang="ko-KR" sz="1200" b="1" dirty="0"/>
              <a:t>: </a:t>
            </a:r>
            <a:r>
              <a:rPr lang="en-US" altLang="ko-KR" sz="1200" dirty="0" smtClean="0"/>
              <a:t>i5-2537U @1.40GHz </a:t>
            </a:r>
          </a:p>
          <a:p>
            <a:r>
              <a:rPr lang="en-US" altLang="ko-KR" sz="1200" b="1" dirty="0" smtClean="0"/>
              <a:t>CORE</a:t>
            </a:r>
            <a:r>
              <a:rPr lang="en-US" altLang="ko-KR" sz="1200" b="1" dirty="0"/>
              <a:t>: </a:t>
            </a:r>
            <a:r>
              <a:rPr lang="en-US" altLang="ko-KR" sz="1200" dirty="0"/>
              <a:t>2</a:t>
            </a:r>
            <a:br>
              <a:rPr lang="en-US" altLang="ko-KR" sz="1200" dirty="0"/>
            </a:br>
            <a:r>
              <a:rPr lang="en-US" altLang="ko-KR" sz="1200" b="1" dirty="0"/>
              <a:t>Memory: </a:t>
            </a:r>
            <a:r>
              <a:rPr lang="en-US" altLang="ko-KR" sz="1200" dirty="0"/>
              <a:t>4</a:t>
            </a:r>
            <a:r>
              <a:rPr lang="en-US" altLang="ko-KR" sz="1200" dirty="0" smtClean="0"/>
              <a:t>GB </a:t>
            </a:r>
            <a:r>
              <a:rPr lang="en-US" altLang="ko-KR" sz="1200" dirty="0"/>
              <a:t>DDR3 </a:t>
            </a:r>
            <a:br>
              <a:rPr lang="en-US" altLang="ko-KR" sz="1200" dirty="0"/>
            </a:br>
            <a:r>
              <a:rPr lang="en-US" altLang="ko-KR" sz="1200" b="1" dirty="0"/>
              <a:t>HDD: </a:t>
            </a:r>
            <a:r>
              <a:rPr lang="en-US" altLang="ko-KR" sz="1200" dirty="0" smtClean="0"/>
              <a:t>128GB</a:t>
            </a:r>
            <a:br>
              <a:rPr lang="en-US" altLang="ko-KR" sz="1200" dirty="0" smtClean="0"/>
            </a:br>
            <a:endParaRPr lang="ko-KR" altLang="en-US" sz="1200" dirty="0"/>
          </a:p>
        </p:txBody>
      </p:sp>
      <p:pic>
        <p:nvPicPr>
          <p:cNvPr id="11" name="Picture 2" descr="laptop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772" y="2991357"/>
            <a:ext cx="1589667" cy="119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49" y="3093467"/>
            <a:ext cx="1875026" cy="1034193"/>
          </a:xfrm>
          <a:prstGeom prst="rect">
            <a:avLst/>
          </a:prstGeom>
        </p:spPr>
      </p:pic>
      <p:pic>
        <p:nvPicPr>
          <p:cNvPr id="13" name="Picture 4" descr="http://upload.wikimedia.org/wikipedia/commons/thumb/d/d2/Raspberry_Pi_Photo.jpg/1920px-Raspberry_Pi_Phot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835" y="3051961"/>
            <a:ext cx="1412517" cy="104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netgear prosafe 16 port gigabit switch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318" y="4617215"/>
            <a:ext cx="1575465" cy="681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1850381" y="3703049"/>
            <a:ext cx="443425" cy="43801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4100850" y="3742884"/>
            <a:ext cx="443425" cy="43801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6439893" y="3740804"/>
            <a:ext cx="443425" cy="438019"/>
          </a:xfrm>
          <a:prstGeom prst="rect">
            <a:avLst/>
          </a:prstGeom>
        </p:spPr>
      </p:pic>
      <p:cxnSp>
        <p:nvCxnSpPr>
          <p:cNvPr id="18" name="꺾인 연결선 17"/>
          <p:cNvCxnSpPr/>
          <p:nvPr/>
        </p:nvCxnSpPr>
        <p:spPr>
          <a:xfrm rot="16200000" flipH="1">
            <a:off x="4334558" y="1874488"/>
            <a:ext cx="27519" cy="4511046"/>
          </a:xfrm>
          <a:prstGeom prst="bentConnector3">
            <a:avLst>
              <a:gd name="adj1" fmla="val 600656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322562" y="4172382"/>
            <a:ext cx="1809" cy="50532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/>
          <p:nvPr/>
        </p:nvCxnSpPr>
        <p:spPr>
          <a:xfrm rot="16200000" flipH="1">
            <a:off x="4393897" y="1867210"/>
            <a:ext cx="44320" cy="4511046"/>
          </a:xfrm>
          <a:prstGeom prst="bentConnector3">
            <a:avLst>
              <a:gd name="adj1" fmla="val 600656"/>
            </a:avLst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390303" y="4174630"/>
            <a:ext cx="1809" cy="50532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-1" y="0"/>
            <a:ext cx="504112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#0 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Lab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Preparation (1/3)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3980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" y="0"/>
            <a:ext cx="504112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#0 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Lab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Preparation (2/3)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359157" y="383994"/>
            <a:ext cx="1493670" cy="982016"/>
          </a:xfrm>
          <a:prstGeom prst="rect">
            <a:avLst/>
          </a:prstGeom>
        </p:spPr>
      </p:pic>
      <p:pic>
        <p:nvPicPr>
          <p:cNvPr id="6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3330" y="578708"/>
            <a:ext cx="41961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solidFill>
                  <a:srgbClr val="FF0000"/>
                </a:solidFill>
                <a:latin typeface="+mn-ea"/>
              </a:rPr>
              <a:t>-Verify Box Lab’s configuration</a:t>
            </a:r>
            <a:endParaRPr lang="ko-KR" altLang="en-US" sz="22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1044" b="82545" l="0" r="95938">
                        <a14:foregroundMark x1="42188" y1="52365" x2="42188" y2="52365"/>
                        <a14:foregroundMark x1="47656" y1="53834" x2="47656" y2="53834"/>
                        <a14:foregroundMark x1="61250" y1="55465" x2="39219" y2="47471"/>
                        <a14:foregroundMark x1="74063" y1="53834" x2="16250" y2="51223"/>
                        <a14:foregroundMark x1="32344" y1="57259" x2="39688" y2="50408"/>
                        <a14:foregroundMark x1="47656" y1="57259" x2="39688" y2="49266"/>
                        <a14:foregroundMark x1="43594" y1="53507" x2="33438" y2="566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23" t="19668" r="1064" b="17928"/>
          <a:stretch/>
        </p:blipFill>
        <p:spPr>
          <a:xfrm>
            <a:off x="262564" y="5415722"/>
            <a:ext cx="2118511" cy="1345484"/>
          </a:xfrm>
          <a:prstGeom prst="rect">
            <a:avLst/>
          </a:prstGeom>
        </p:spPr>
      </p:pic>
      <p:sp>
        <p:nvSpPr>
          <p:cNvPr id="13" name="순서도: 수동 연산 12"/>
          <p:cNvSpPr/>
          <p:nvPr/>
        </p:nvSpPr>
        <p:spPr>
          <a:xfrm>
            <a:off x="2625653" y="4585143"/>
            <a:ext cx="3870015" cy="2208721"/>
          </a:xfrm>
          <a:prstGeom prst="flowChartManualOperation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순서도: 수동 연산 13"/>
          <p:cNvSpPr/>
          <p:nvPr/>
        </p:nvSpPr>
        <p:spPr>
          <a:xfrm>
            <a:off x="1427155" y="2526468"/>
            <a:ext cx="6263352" cy="2058667"/>
          </a:xfrm>
          <a:prstGeom prst="flowChartManualOperation">
            <a:avLst/>
          </a:prstGeom>
          <a:solidFill>
            <a:schemeClr val="accent1">
              <a:lumMod val="20000"/>
              <a:lumOff val="8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3502862" y="5383080"/>
            <a:ext cx="2145835" cy="1410783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4140086" y="4585135"/>
            <a:ext cx="863855" cy="38907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eth0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133762" y="3463451"/>
            <a:ext cx="863855" cy="389076"/>
          </a:xfrm>
          <a:prstGeom prst="roundRect">
            <a:avLst/>
          </a:prstGeom>
          <a:solidFill>
            <a:srgbClr val="00B0F0"/>
          </a:solidFill>
          <a:ln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br0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1609343" y="1128004"/>
            <a:ext cx="1018300" cy="725729"/>
            <a:chOff x="1618390" y="1838347"/>
            <a:chExt cx="1018300" cy="725729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8390" y="1838347"/>
              <a:ext cx="998077" cy="316037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1722290" y="2176281"/>
              <a:ext cx="914400" cy="387795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VM</a:t>
              </a:r>
              <a:endParaRPr lang="ko-KR" altLang="en-US" dirty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6217199" y="996199"/>
            <a:ext cx="1495117" cy="847435"/>
            <a:chOff x="5813538" y="1800806"/>
            <a:chExt cx="1495117" cy="847435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557"/>
            <a:stretch/>
          </p:blipFill>
          <p:spPr>
            <a:xfrm>
              <a:off x="5813538" y="1800806"/>
              <a:ext cx="1495117" cy="412528"/>
            </a:xfrm>
            <a:prstGeom prst="rect">
              <a:avLst/>
            </a:prstGeom>
          </p:spPr>
        </p:pic>
        <p:sp>
          <p:nvSpPr>
            <p:cNvPr id="23" name="모서리가 둥근 직사각형 22"/>
            <p:cNvSpPr/>
            <p:nvPr/>
          </p:nvSpPr>
          <p:spPr>
            <a:xfrm>
              <a:off x="5958774" y="2260446"/>
              <a:ext cx="1217066" cy="387795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Container</a:t>
              </a:r>
              <a:endParaRPr lang="ko-KR" altLang="en-US" sz="1600" dirty="0"/>
            </a:p>
          </p:txBody>
        </p:sp>
      </p:grpSp>
      <p:cxnSp>
        <p:nvCxnSpPr>
          <p:cNvPr id="24" name="직선 연결선 23"/>
          <p:cNvCxnSpPr>
            <a:stCxn id="12" idx="3"/>
            <a:endCxn id="15" idx="1"/>
          </p:cNvCxnSpPr>
          <p:nvPr/>
        </p:nvCxnSpPr>
        <p:spPr>
          <a:xfrm>
            <a:off x="2381068" y="6088459"/>
            <a:ext cx="1121795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5" idx="0"/>
            <a:endCxn id="16" idx="2"/>
          </p:cNvCxnSpPr>
          <p:nvPr/>
        </p:nvCxnSpPr>
        <p:spPr>
          <a:xfrm flipH="1" flipV="1">
            <a:off x="4572006" y="4974218"/>
            <a:ext cx="3772" cy="408863"/>
          </a:xfrm>
          <a:prstGeom prst="line">
            <a:avLst/>
          </a:prstGeom>
          <a:ln w="31750" cap="sq"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4" idx="2"/>
            <a:endCxn id="17" idx="2"/>
          </p:cNvCxnSpPr>
          <p:nvPr/>
        </p:nvCxnSpPr>
        <p:spPr>
          <a:xfrm flipV="1">
            <a:off x="4558837" y="3852534"/>
            <a:ext cx="6844" cy="732607"/>
          </a:xfrm>
          <a:prstGeom prst="line">
            <a:avLst/>
          </a:prstGeom>
          <a:ln w="31750" cap="sq"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17" idx="1"/>
            <a:endCxn id="30" idx="2"/>
          </p:cNvCxnSpPr>
          <p:nvPr/>
        </p:nvCxnSpPr>
        <p:spPr>
          <a:xfrm rot="10800000">
            <a:off x="2179505" y="2684315"/>
            <a:ext cx="1954257" cy="973677"/>
          </a:xfrm>
          <a:prstGeom prst="bentConnector2">
            <a:avLst/>
          </a:prstGeom>
          <a:ln w="31750"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endCxn id="23" idx="2"/>
          </p:cNvCxnSpPr>
          <p:nvPr/>
        </p:nvCxnSpPr>
        <p:spPr>
          <a:xfrm flipV="1">
            <a:off x="5028853" y="1843625"/>
            <a:ext cx="1942121" cy="1814360"/>
          </a:xfrm>
          <a:prstGeom prst="bentConnector2">
            <a:avLst/>
          </a:prstGeom>
          <a:ln w="31750"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624" y="3808792"/>
            <a:ext cx="1128179" cy="732583"/>
          </a:xfrm>
          <a:prstGeom prst="rect">
            <a:avLst/>
          </a:prstGeom>
        </p:spPr>
      </p:pic>
      <p:sp>
        <p:nvSpPr>
          <p:cNvPr id="30" name="모서리가 둥근 직사각형 29"/>
          <p:cNvSpPr/>
          <p:nvPr/>
        </p:nvSpPr>
        <p:spPr>
          <a:xfrm>
            <a:off x="1895612" y="2290384"/>
            <a:ext cx="567771" cy="39393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Tap1</a:t>
            </a:r>
            <a:endParaRPr lang="ko-KR" altLang="en-US" sz="1200" dirty="0"/>
          </a:p>
        </p:txBody>
      </p:sp>
      <p:cxnSp>
        <p:nvCxnSpPr>
          <p:cNvPr id="31" name="직선 화살표 연결선 30"/>
          <p:cNvCxnSpPr>
            <a:stCxn id="30" idx="0"/>
            <a:endCxn id="20" idx="2"/>
          </p:cNvCxnSpPr>
          <p:nvPr/>
        </p:nvCxnSpPr>
        <p:spPr>
          <a:xfrm flipH="1" flipV="1">
            <a:off x="2170446" y="1853727"/>
            <a:ext cx="9053" cy="436651"/>
          </a:xfrm>
          <a:prstGeom prst="straightConnector1">
            <a:avLst/>
          </a:prstGeom>
          <a:ln w="31750"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6" descr="linux pngì ëí ì´ë¯¸ì§ ê²ìê²°ê³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965" y="5125322"/>
            <a:ext cx="1146320" cy="135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8" descr="ubuntu pngì ëí ì´ë¯¸ì§ ê²ìê²°ê³¼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078" y="4641797"/>
            <a:ext cx="1980957" cy="44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원호 34"/>
          <p:cNvSpPr/>
          <p:nvPr/>
        </p:nvSpPr>
        <p:spPr>
          <a:xfrm rot="8100000">
            <a:off x="2281068" y="-1616756"/>
            <a:ext cx="4473146" cy="4473146"/>
          </a:xfrm>
          <a:prstGeom prst="arc">
            <a:avLst>
              <a:gd name="adj1" fmla="val 15555748"/>
              <a:gd name="adj2" fmla="val 688992"/>
            </a:avLst>
          </a:prstGeom>
          <a:ln w="3175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4104201" y="2222651"/>
            <a:ext cx="909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ping test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6994225" y="1849598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$ ping &lt;VM IP&gt;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2440" y="1849598"/>
            <a:ext cx="177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$ ping &lt;Container IP&gt;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01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" y="0"/>
            <a:ext cx="504112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#0 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Lab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Preparation (3/3)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359157" y="383994"/>
            <a:ext cx="1493670" cy="982016"/>
          </a:xfrm>
          <a:prstGeom prst="rect">
            <a:avLst/>
          </a:prstGeom>
        </p:spPr>
      </p:pic>
      <p:pic>
        <p:nvPicPr>
          <p:cNvPr id="6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464335" y="1261116"/>
            <a:ext cx="8263830" cy="5339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 (본문)"/>
              </a:rPr>
              <a:t>Prepare 3 terminal on NUC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 (본문)"/>
              </a:rPr>
              <a:t>Bare metal, VM, Container</a:t>
            </a:r>
          </a:p>
          <a:p>
            <a:endParaRPr lang="en-US" altLang="ko-KR" dirty="0">
              <a:latin typeface="맑은 고딕 (본문)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 (본문)"/>
              </a:rPr>
              <a:t>Running and Access to KVM on NUC (Open KVM terminal)</a:t>
            </a:r>
          </a:p>
          <a:p>
            <a:pPr marL="457200" lvl="1" indent="0">
              <a:buNone/>
            </a:pPr>
            <a:r>
              <a:rPr lang="en-US" altLang="ko-KR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$ </a:t>
            </a:r>
            <a:r>
              <a:rPr lang="ko-KR" altLang="en-US" sz="1400" dirty="0" err="1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sudo</a:t>
            </a:r>
            <a:r>
              <a:rPr lang="ko-KR" altLang="en-US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kvm</a:t>
            </a:r>
            <a:r>
              <a:rPr lang="ko-KR" altLang="en-US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 -</a:t>
            </a:r>
            <a:r>
              <a:rPr lang="ko-KR" altLang="en-US" sz="1400" dirty="0" err="1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m</a:t>
            </a:r>
            <a:r>
              <a:rPr lang="ko-KR" altLang="en-US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solidFill>
                  <a:srgbClr val="7030A0"/>
                </a:solidFill>
                <a:latin typeface="맑은 고딕 (본문)"/>
                <a:cs typeface="Times New Roman" panose="02020603050405020304" pitchFamily="18" charset="0"/>
              </a:rPr>
              <a:t>[memory capacity]</a:t>
            </a:r>
            <a:r>
              <a:rPr lang="ko-KR" altLang="en-US" sz="1400" dirty="0">
                <a:solidFill>
                  <a:srgbClr val="7030A0"/>
                </a:solidFill>
                <a:latin typeface="맑은 고딕 (본문)"/>
                <a:cs typeface="Times New Roman" panose="02020603050405020304" pitchFamily="18" charset="0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-</a:t>
            </a:r>
            <a:r>
              <a:rPr lang="ko-KR" altLang="en-US" sz="1400" dirty="0" err="1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name</a:t>
            </a:r>
            <a:r>
              <a:rPr lang="en-US" altLang="ko-KR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solidFill>
                  <a:srgbClr val="7030A0"/>
                </a:solidFill>
                <a:latin typeface="맑은 고딕 (본문)"/>
                <a:cs typeface="Times New Roman" panose="02020603050405020304" pitchFamily="18" charset="0"/>
              </a:rPr>
              <a:t>[name] </a:t>
            </a:r>
            <a:r>
              <a:rPr lang="ko-KR" altLang="en-US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-</a:t>
            </a:r>
            <a:r>
              <a:rPr lang="ko-KR" altLang="en-US" sz="1400" dirty="0" err="1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smp</a:t>
            </a:r>
            <a:r>
              <a:rPr lang="ko-KR" altLang="en-US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cpus</a:t>
            </a:r>
            <a:r>
              <a:rPr lang="ko-KR" altLang="en-US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=</a:t>
            </a:r>
            <a:r>
              <a:rPr lang="en-US" altLang="ko-KR" sz="1400" dirty="0">
                <a:solidFill>
                  <a:srgbClr val="7030A0"/>
                </a:solidFill>
                <a:latin typeface="맑은 고딕 (본문)"/>
                <a:cs typeface="Times New Roman" panose="02020603050405020304" pitchFamily="18" charset="0"/>
              </a:rPr>
              <a:t>[#</a:t>
            </a:r>
            <a:r>
              <a:rPr lang="en-US" altLang="ko-KR" sz="1400" dirty="0" err="1">
                <a:solidFill>
                  <a:srgbClr val="7030A0"/>
                </a:solidFill>
                <a:latin typeface="맑은 고딕 (본문)"/>
                <a:cs typeface="Times New Roman" panose="02020603050405020304" pitchFamily="18" charset="0"/>
              </a:rPr>
              <a:t>cpu</a:t>
            </a:r>
            <a:r>
              <a:rPr lang="en-US" altLang="ko-KR" sz="1400" dirty="0">
                <a:solidFill>
                  <a:srgbClr val="7030A0"/>
                </a:solidFill>
                <a:latin typeface="맑은 고딕 (본문)"/>
                <a:cs typeface="Times New Roman" panose="02020603050405020304" pitchFamily="18" charset="0"/>
              </a:rPr>
              <a:t>]</a:t>
            </a:r>
            <a:r>
              <a:rPr lang="ko-KR" altLang="en-US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,</a:t>
            </a:r>
            <a:r>
              <a:rPr lang="ko-KR" altLang="en-US" sz="1400" dirty="0" err="1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maxcpus</a:t>
            </a:r>
            <a:r>
              <a:rPr lang="ko-KR" altLang="en-US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=</a:t>
            </a:r>
            <a:r>
              <a:rPr lang="en-US" altLang="ko-KR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solidFill>
                  <a:srgbClr val="7030A0"/>
                </a:solidFill>
                <a:latin typeface="맑은 고딕 (본문)"/>
                <a:cs typeface="Times New Roman" panose="02020603050405020304" pitchFamily="18" charset="0"/>
              </a:rPr>
              <a:t>[#</a:t>
            </a:r>
            <a:r>
              <a:rPr lang="en-US" altLang="ko-KR" sz="1400" dirty="0" err="1">
                <a:solidFill>
                  <a:srgbClr val="7030A0"/>
                </a:solidFill>
                <a:latin typeface="맑은 고딕 (본문)"/>
                <a:cs typeface="Times New Roman" panose="02020603050405020304" pitchFamily="18" charset="0"/>
              </a:rPr>
              <a:t>maxcpu</a:t>
            </a:r>
            <a:r>
              <a:rPr lang="en-US" altLang="ko-KR" sz="1400" dirty="0">
                <a:solidFill>
                  <a:srgbClr val="7030A0"/>
                </a:solidFill>
                <a:latin typeface="맑은 고딕 (본문)"/>
                <a:cs typeface="Times New Roman" panose="02020603050405020304" pitchFamily="18" charset="0"/>
              </a:rPr>
              <a:t>]</a:t>
            </a:r>
            <a:r>
              <a:rPr lang="ko-KR" altLang="en-US" sz="1400" dirty="0">
                <a:solidFill>
                  <a:srgbClr val="7030A0"/>
                </a:solidFill>
                <a:latin typeface="맑은 고딕 (본문)"/>
                <a:cs typeface="Times New Roman" panose="02020603050405020304" pitchFamily="18" charset="0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-</a:t>
            </a:r>
            <a:r>
              <a:rPr lang="ko-KR" altLang="en-US" sz="1400" dirty="0" err="1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device</a:t>
            </a:r>
            <a:r>
              <a:rPr lang="ko-KR" altLang="en-US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virtio-net-pci,netdev</a:t>
            </a:r>
            <a:r>
              <a:rPr lang="ko-KR" altLang="en-US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=net0,mac=</a:t>
            </a:r>
            <a:r>
              <a:rPr lang="en-US" altLang="ko-KR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solidFill>
                  <a:srgbClr val="7030A0"/>
                </a:solidFill>
                <a:latin typeface="맑은 고딕 (본문)"/>
                <a:cs typeface="Times New Roman" panose="02020603050405020304" pitchFamily="18" charset="0"/>
              </a:rPr>
              <a:t>[EE:EE:EE:EE:EE:EE]</a:t>
            </a:r>
            <a:r>
              <a:rPr lang="ko-KR" altLang="en-US" sz="1400" dirty="0">
                <a:solidFill>
                  <a:srgbClr val="7030A0"/>
                </a:solidFill>
                <a:latin typeface="맑은 고딕 (본문)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–</a:t>
            </a:r>
            <a:r>
              <a:rPr lang="ko-KR" altLang="en-US" sz="1400" dirty="0" err="1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netdev</a:t>
            </a:r>
            <a:r>
              <a:rPr lang="en-US" altLang="ko-KR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tap,id</a:t>
            </a:r>
            <a:r>
              <a:rPr lang="ko-KR" altLang="en-US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=net0,ifname=</a:t>
            </a:r>
            <a:r>
              <a:rPr lang="en-US" altLang="ko-KR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solidFill>
                  <a:srgbClr val="7030A0"/>
                </a:solidFill>
                <a:latin typeface="맑은 고딕 (본문)"/>
                <a:cs typeface="Times New Roman" panose="02020603050405020304" pitchFamily="18" charset="0"/>
              </a:rPr>
              <a:t>[</a:t>
            </a:r>
            <a:r>
              <a:rPr lang="en-US" altLang="ko-KR" sz="1400" dirty="0" err="1">
                <a:solidFill>
                  <a:srgbClr val="7030A0"/>
                </a:solidFill>
                <a:latin typeface="맑은 고딕 (본문)"/>
                <a:cs typeface="Times New Roman" panose="02020603050405020304" pitchFamily="18" charset="0"/>
              </a:rPr>
              <a:t>tap_name</a:t>
            </a:r>
            <a:r>
              <a:rPr lang="en-US" altLang="ko-KR" sz="1400" dirty="0">
                <a:solidFill>
                  <a:srgbClr val="7030A0"/>
                </a:solidFill>
                <a:latin typeface="맑은 고딕 (본문)"/>
                <a:cs typeface="Times New Roman" panose="02020603050405020304" pitchFamily="18" charset="0"/>
              </a:rPr>
              <a:t>]</a:t>
            </a:r>
            <a:r>
              <a:rPr lang="ko-KR" altLang="en-US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,</a:t>
            </a:r>
            <a:r>
              <a:rPr lang="ko-KR" altLang="en-US" sz="1400" dirty="0" err="1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script</a:t>
            </a:r>
            <a:r>
              <a:rPr lang="ko-KR" altLang="en-US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=</a:t>
            </a:r>
            <a:r>
              <a:rPr lang="ko-KR" altLang="en-US" sz="1400" dirty="0" err="1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no</a:t>
            </a:r>
            <a:r>
              <a:rPr lang="ko-KR" altLang="en-US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 -</a:t>
            </a:r>
            <a:r>
              <a:rPr lang="ko-KR" altLang="en-US" sz="1400" dirty="0" err="1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boot</a:t>
            </a:r>
            <a:r>
              <a:rPr lang="ko-KR" altLang="en-US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d</a:t>
            </a:r>
            <a:r>
              <a:rPr lang="ko-KR" altLang="en-US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solidFill>
                  <a:srgbClr val="7030A0"/>
                </a:solidFill>
                <a:latin typeface="맑은 고딕 (본문)"/>
                <a:cs typeface="Times New Roman" panose="02020603050405020304" pitchFamily="18" charset="0"/>
              </a:rPr>
              <a:t>[name]</a:t>
            </a:r>
            <a:r>
              <a:rPr lang="ko-KR" altLang="en-US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.</a:t>
            </a:r>
            <a:r>
              <a:rPr lang="ko-KR" altLang="en-US" sz="1400" dirty="0" err="1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img</a:t>
            </a:r>
            <a:r>
              <a:rPr lang="ko-KR" altLang="en-US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 -</a:t>
            </a:r>
            <a:r>
              <a:rPr lang="ko-KR" altLang="en-US" sz="1400" dirty="0" err="1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vnc</a:t>
            </a:r>
            <a:r>
              <a:rPr lang="ko-KR" altLang="en-US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 :</a:t>
            </a:r>
            <a:r>
              <a:rPr lang="en-US" altLang="ko-KR" sz="1400" dirty="0">
                <a:solidFill>
                  <a:srgbClr val="7030A0"/>
                </a:solidFill>
                <a:latin typeface="맑은 고딕 (본문)"/>
                <a:cs typeface="Times New Roman" panose="02020603050405020304" pitchFamily="18" charset="0"/>
              </a:rPr>
              <a:t>[#]</a:t>
            </a:r>
            <a:r>
              <a:rPr lang="ko-KR" altLang="en-US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 -</a:t>
            </a:r>
            <a:r>
              <a:rPr lang="ko-KR" altLang="en-US" sz="1400" dirty="0" err="1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daemonize</a:t>
            </a:r>
            <a:endParaRPr lang="ko-KR" altLang="en-US" sz="1400" dirty="0">
              <a:solidFill>
                <a:srgbClr val="FF0000"/>
              </a:solidFill>
              <a:latin typeface="맑은 고딕 (본문)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$ xvnc4viewer localhost :5</a:t>
            </a:r>
          </a:p>
          <a:p>
            <a:pPr marL="457200" lvl="1" indent="0">
              <a:buNone/>
            </a:pPr>
            <a:endParaRPr lang="en-US" altLang="ko-KR" dirty="0">
              <a:solidFill>
                <a:srgbClr val="FF0000"/>
              </a:solidFill>
              <a:latin typeface="맑은 고딕 (본문)"/>
              <a:cs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 (본문)"/>
              </a:rPr>
              <a:t>Access to Container on NUC (Open Container terminal)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맑은 고딕 (본문)"/>
              </a:rPr>
              <a:t>$ </a:t>
            </a:r>
            <a:r>
              <a:rPr lang="en-US" altLang="ko-KR" dirty="0" err="1">
                <a:solidFill>
                  <a:srgbClr val="FF0000"/>
                </a:solidFill>
                <a:latin typeface="맑은 고딕 (본문)"/>
              </a:rPr>
              <a:t>docker</a:t>
            </a:r>
            <a:r>
              <a:rPr lang="en-US" altLang="ko-KR" dirty="0">
                <a:solidFill>
                  <a:srgbClr val="FF0000"/>
                </a:solidFill>
                <a:latin typeface="맑은 고딕 (본문)"/>
              </a:rPr>
              <a:t> attach </a:t>
            </a:r>
            <a:r>
              <a:rPr lang="en-US" altLang="ko-KR" dirty="0">
                <a:solidFill>
                  <a:srgbClr val="7030A0"/>
                </a:solidFill>
                <a:latin typeface="맑은 고딕 (본문)"/>
              </a:rPr>
              <a:t>[container name]</a:t>
            </a:r>
          </a:p>
          <a:p>
            <a:pPr marL="457200" lvl="1" indent="0">
              <a:buNone/>
            </a:pPr>
            <a:endParaRPr lang="en-US" altLang="ko-KR" dirty="0">
              <a:solidFill>
                <a:srgbClr val="FF0000"/>
              </a:solidFill>
              <a:latin typeface="맑은 고딕 (본문)"/>
              <a:cs typeface="Times New Roman" panose="02020603050405020304" pitchFamily="18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754" y="2184965"/>
            <a:ext cx="9119286" cy="3139321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0070C0"/>
              </a:solidFill>
              <a:latin typeface="맑은 고딕 (본문)"/>
            </a:endParaRPr>
          </a:p>
        </p:txBody>
      </p:sp>
    </p:spTree>
    <p:extLst>
      <p:ext uri="{BB962C8B-B14F-4D97-AF65-F5344CB8AC3E}">
        <p14:creationId xmlns:p14="http://schemas.microsoft.com/office/powerpoint/2010/main" val="122861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659037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#1–1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Raspberry PI: OS Installation (1/3)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64335" y="1261116"/>
            <a:ext cx="8263830" cy="5339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 (본문)"/>
              </a:rPr>
              <a:t>Before we start, your Raspberry Pi must be ready with proper OS.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 (본문)"/>
              </a:rPr>
              <a:t>In this lab, we will use “</a:t>
            </a:r>
            <a:r>
              <a:rPr lang="en-US" altLang="ko-KR" dirty="0" err="1">
                <a:latin typeface="맑은 고딕 (본문)"/>
              </a:rPr>
              <a:t>HypriotOS</a:t>
            </a:r>
            <a:r>
              <a:rPr lang="en-US" altLang="ko-KR" dirty="0">
                <a:latin typeface="맑은 고딕 (본문)"/>
              </a:rPr>
              <a:t>” Linux</a:t>
            </a:r>
            <a:r>
              <a:rPr lang="ko-KR" altLang="en-US" dirty="0">
                <a:latin typeface="맑은 고딕 (본문)"/>
              </a:rPr>
              <a:t> </a:t>
            </a:r>
            <a:r>
              <a:rPr lang="en-US" altLang="ko-KR" dirty="0">
                <a:latin typeface="맑은 고딕 (본문)"/>
              </a:rPr>
              <a:t>for it.</a:t>
            </a:r>
          </a:p>
          <a:p>
            <a:endParaRPr lang="en-US" altLang="ko-KR" dirty="0">
              <a:latin typeface="맑은 고딕 (본문)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 (본문)"/>
              </a:rPr>
              <a:t>Eject a MicroSD card from your Raspberry Pi, and insert it into your SD card reader and attach the reader to your NUC.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 (본문)"/>
              </a:rPr>
              <a:t>Issue the commands below to get “flash” script for the OS setup.</a:t>
            </a:r>
          </a:p>
          <a:p>
            <a:pPr>
              <a:buFont typeface="+mj-lt"/>
              <a:buAutoNum type="arabicPeriod"/>
            </a:pPr>
            <a:endParaRPr lang="en-US" altLang="ko-KR" dirty="0">
              <a:latin typeface="맑은 고딕 (본문)"/>
            </a:endParaRPr>
          </a:p>
          <a:p>
            <a:pPr>
              <a:buFont typeface="+mj-lt"/>
              <a:buAutoNum type="arabicPeriod"/>
            </a:pPr>
            <a:endParaRPr lang="en-US" altLang="ko-KR" dirty="0">
              <a:latin typeface="맑은 고딕 (본문)"/>
            </a:endParaRPr>
          </a:p>
          <a:p>
            <a:pPr>
              <a:buFont typeface="+mj-lt"/>
              <a:buAutoNum type="arabicPeriod"/>
            </a:pPr>
            <a:endParaRPr lang="en-US" altLang="ko-KR" dirty="0">
              <a:latin typeface="맑은 고딕 (본문)"/>
            </a:endParaRPr>
          </a:p>
          <a:p>
            <a:pPr>
              <a:buFont typeface="+mj-lt"/>
              <a:buAutoNum type="arabicPeriod"/>
            </a:pPr>
            <a:endParaRPr lang="en-US" altLang="ko-KR" dirty="0">
              <a:latin typeface="맑은 고딕 (본문)"/>
            </a:endParaRPr>
          </a:p>
          <a:p>
            <a:pPr>
              <a:buFont typeface="+mj-lt"/>
              <a:buAutoNum type="arabicPeriod"/>
            </a:pPr>
            <a:endParaRPr lang="en-US" altLang="ko-KR" dirty="0">
              <a:latin typeface="맑은 고딕 (본문)"/>
            </a:endParaRPr>
          </a:p>
          <a:p>
            <a:pPr>
              <a:buFont typeface="+mj-lt"/>
              <a:buAutoNum type="arabicPeriod"/>
            </a:pPr>
            <a:endParaRPr lang="en-US" altLang="ko-KR" dirty="0">
              <a:latin typeface="맑은 고딕 (본문)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 (본문)"/>
              </a:rPr>
              <a:t>Issue “flash” command to see if it’s installed correctly.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3597830"/>
            <a:ext cx="9119286" cy="2031325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400050" lvl="1" indent="0">
              <a:buNone/>
            </a:pPr>
            <a:endParaRPr lang="en-US" altLang="ko-KR" dirty="0">
              <a:latin typeface="맑은 고딕 (본문)"/>
              <a:ea typeface="나눔고딕코딩" panose="020D0009000000000000" pitchFamily="49" charset="-127"/>
            </a:endParaRPr>
          </a:p>
          <a:p>
            <a:pPr marL="400050" lvl="1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$ </a:t>
            </a:r>
            <a:r>
              <a:rPr lang="en-US" altLang="ko-KR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sudo</a:t>
            </a:r>
            <a:r>
              <a:rPr lang="en-US" altLang="ko-KR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apt update &amp;&amp; </a:t>
            </a:r>
            <a:r>
              <a:rPr lang="en-US" altLang="ko-KR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sudo</a:t>
            </a:r>
            <a:r>
              <a:rPr lang="en-US" altLang="ko-KR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apt install -y </a:t>
            </a:r>
            <a:r>
              <a:rPr lang="en-US" altLang="ko-KR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pv</a:t>
            </a:r>
            <a:r>
              <a:rPr lang="en-US" altLang="ko-KR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curl python-pip unzip </a:t>
            </a:r>
            <a:r>
              <a:rPr lang="en-US" altLang="ko-KR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hdparm</a:t>
            </a:r>
            <a:endParaRPr lang="en-US" altLang="ko-KR" dirty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</a:endParaRPr>
          </a:p>
          <a:p>
            <a:pPr marL="400050" lvl="1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$ </a:t>
            </a:r>
            <a:r>
              <a:rPr lang="en-US" altLang="ko-KR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sudo</a:t>
            </a:r>
            <a:r>
              <a:rPr lang="en-US" altLang="ko-KR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pip install </a:t>
            </a:r>
            <a:r>
              <a:rPr lang="en-US" altLang="ko-KR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awscli</a:t>
            </a:r>
            <a:endParaRPr lang="en-US" altLang="ko-KR" dirty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</a:endParaRPr>
          </a:p>
          <a:p>
            <a:pPr marL="400050" lvl="1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$ </a:t>
            </a:r>
            <a:r>
              <a:rPr lang="pt-BR" altLang="ko-KR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curl -O https://raw.githubusercontent.com/hypriot/flash/master/flash</a:t>
            </a:r>
          </a:p>
          <a:p>
            <a:pPr marL="400050" lvl="1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$ </a:t>
            </a:r>
            <a:r>
              <a:rPr lang="en-US" altLang="ko-KR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chmod</a:t>
            </a:r>
            <a:r>
              <a:rPr lang="en-US" altLang="ko-KR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+x flash</a:t>
            </a:r>
          </a:p>
          <a:p>
            <a:pPr marL="400050" lvl="1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$ </a:t>
            </a:r>
            <a:r>
              <a:rPr lang="en-US" altLang="ko-KR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sudo</a:t>
            </a:r>
            <a:r>
              <a:rPr lang="en-US" altLang="ko-KR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mv flash /</a:t>
            </a:r>
            <a:r>
              <a:rPr lang="en-US" altLang="ko-KR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usr</a:t>
            </a:r>
            <a:r>
              <a:rPr lang="en-US" altLang="ko-KR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/local/bin/flash</a:t>
            </a:r>
          </a:p>
          <a:p>
            <a:pPr marL="400050" lvl="1" indent="0">
              <a:buNone/>
            </a:pPr>
            <a:endParaRPr lang="en-US" altLang="ko-KR" dirty="0">
              <a:latin typeface="맑은 고딕 (본문)"/>
              <a:ea typeface="나눔고딕코딩" panose="020D0009000000000000" pitchFamily="49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4DA1F4A-ADC2-654F-99C2-966E9E6952E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359157" y="383994"/>
            <a:ext cx="1493670" cy="982016"/>
          </a:xfrm>
          <a:prstGeom prst="rect">
            <a:avLst/>
          </a:prstGeom>
        </p:spPr>
      </p:pic>
      <p:pic>
        <p:nvPicPr>
          <p:cNvPr id="11" name="Picture 2" descr="http://publicdomainvectors.org/photos/Anonymous_Keyboard_1_icon.png">
            <a:extLst>
              <a:ext uri="{FF2B5EF4-FFF2-40B4-BE49-F238E27FC236}">
                <a16:creationId xmlns:a16="http://schemas.microsoft.com/office/drawing/2014/main" id="{D8621BDC-617E-A045-93B4-F36BEC4F9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129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23FED4E-8C83-4DBA-8FA5-67124D4A1F82}"/>
              </a:ext>
            </a:extLst>
          </p:cNvPr>
          <p:cNvSpPr txBox="1">
            <a:spLocks/>
          </p:cNvSpPr>
          <p:nvPr/>
        </p:nvSpPr>
        <p:spPr>
          <a:xfrm>
            <a:off x="631312" y="1397113"/>
            <a:ext cx="8263830" cy="5339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 (본문)"/>
              </a:rPr>
              <a:t>Download &amp; edit </a:t>
            </a:r>
            <a:r>
              <a:rPr lang="en-US" altLang="ko-KR" dirty="0" err="1">
                <a:latin typeface="맑은 고딕 (본문)"/>
              </a:rPr>
              <a:t>HypriotOS</a:t>
            </a:r>
            <a:r>
              <a:rPr lang="en-US" altLang="ko-KR" dirty="0">
                <a:latin typeface="맑은 고딕 (본문)"/>
              </a:rPr>
              <a:t> configuration file for your Raspberry Pi.</a:t>
            </a:r>
          </a:p>
          <a:p>
            <a:pPr marL="400050" lvl="1" indent="0">
              <a:buNone/>
            </a:pPr>
            <a:r>
              <a:rPr lang="en-US" altLang="ko-KR" sz="18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$ </a:t>
            </a:r>
            <a:r>
              <a:rPr lang="en-US" altLang="ko-KR" sz="18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wget</a:t>
            </a:r>
            <a:r>
              <a:rPr lang="en-US" altLang="ko-KR" sz="18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-O </a:t>
            </a:r>
            <a:r>
              <a:rPr lang="en-US" altLang="ko-KR" sz="18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hypriot-init.yaml</a:t>
            </a:r>
            <a:r>
              <a:rPr lang="en-US" altLang="ko-KR" sz="18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https://mirror.nm.gist.ac.kr/getHypriotConf</a:t>
            </a:r>
          </a:p>
          <a:p>
            <a:pPr marL="400050" lvl="1" indent="0">
              <a:buNone/>
            </a:pPr>
            <a:r>
              <a:rPr lang="en-US" altLang="ko-KR" sz="1800" dirty="0">
                <a:latin typeface="맑은 고딕 (본문)"/>
              </a:rPr>
              <a:t>Let’s open the “</a:t>
            </a:r>
            <a:r>
              <a:rPr lang="en-US" altLang="ko-KR" sz="1800" dirty="0" err="1">
                <a:latin typeface="맑은 고딕 (본문)"/>
              </a:rPr>
              <a:t>hypriot-init.yaml</a:t>
            </a:r>
            <a:r>
              <a:rPr lang="en-US" altLang="ko-KR" sz="1800" dirty="0">
                <a:latin typeface="맑은 고딕 (본문)"/>
              </a:rPr>
              <a:t>” file and edit its network section.</a:t>
            </a:r>
          </a:p>
          <a:p>
            <a:pPr marL="400050" lvl="1" indent="0">
              <a:buNone/>
            </a:pPr>
            <a:endParaRPr lang="en-US" altLang="ko-KR" sz="1800" dirty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</a:endParaRPr>
          </a:p>
          <a:p>
            <a:pPr marL="400050" lvl="1" indent="0">
              <a:buNone/>
            </a:pPr>
            <a:endParaRPr lang="en-US" altLang="ko-KR" sz="1800" dirty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</a:endParaRPr>
          </a:p>
          <a:p>
            <a:pPr marL="400050" lvl="1" indent="0">
              <a:buNone/>
            </a:pPr>
            <a:endParaRPr lang="en-US" altLang="ko-KR" sz="1800" dirty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</a:endParaRPr>
          </a:p>
          <a:p>
            <a:pPr marL="400050" lvl="1" indent="0">
              <a:buNone/>
            </a:pPr>
            <a:endParaRPr lang="en-US" altLang="ko-KR" sz="1800" dirty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</a:endParaRPr>
          </a:p>
          <a:p>
            <a:pPr marL="400050" lvl="1" indent="0">
              <a:buNone/>
            </a:pPr>
            <a:endParaRPr lang="en-US" altLang="ko-KR" sz="1800" dirty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</a:endParaRPr>
          </a:p>
          <a:p>
            <a:pPr marL="400050" lvl="1" indent="0">
              <a:buNone/>
            </a:pPr>
            <a:endParaRPr lang="en-US" altLang="ko-KR" sz="1800" dirty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</a:endParaRPr>
          </a:p>
          <a:p>
            <a:pPr marL="400050" lvl="1" indent="0">
              <a:buNone/>
            </a:pPr>
            <a:endParaRPr lang="en-US" altLang="ko-KR" sz="1800" dirty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</a:endParaRPr>
          </a:p>
          <a:p>
            <a:endParaRPr lang="en-US" altLang="ko-KR" dirty="0">
              <a:latin typeface="맑은 고딕 (본문)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 (본문)"/>
              </a:rPr>
              <a:t>The assigned IP address will be automatically applied, when you’re initially booting your Raspberry Pi.</a:t>
            </a:r>
            <a:endParaRPr lang="en-US" altLang="ko-KR" dirty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</a:endParaRPr>
          </a:p>
          <a:p>
            <a:pPr>
              <a:buFont typeface="+mj-lt"/>
              <a:buAutoNum type="arabicPeriod" startAt="4"/>
            </a:pPr>
            <a:endParaRPr lang="en-US" altLang="ko-KR" dirty="0">
              <a:latin typeface="맑은 고딕 (본문)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714" y="2774093"/>
            <a:ext cx="9119286" cy="2585323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맑은 고딕 (본문)"/>
                <a:ea typeface="나눔고딕코딩" panose="020D0009000000000000" pitchFamily="49" charset="-127"/>
                <a:cs typeface="Times New Roman" panose="02020603050405020304" pitchFamily="18" charset="0"/>
              </a:rPr>
              <a:t>$ </a:t>
            </a:r>
            <a:r>
              <a:rPr lang="en-US" altLang="ko-KR" dirty="0" err="1">
                <a:latin typeface="맑은 고딕 (본문)"/>
                <a:ea typeface="나눔고딕코딩" panose="020D0009000000000000" pitchFamily="49" charset="-127"/>
                <a:cs typeface="Times New Roman" panose="02020603050405020304" pitchFamily="18" charset="0"/>
              </a:rPr>
              <a:t>sudo</a:t>
            </a:r>
            <a:r>
              <a:rPr lang="en-US" altLang="ko-KR" dirty="0">
                <a:latin typeface="맑은 고딕 (본문)"/>
                <a:ea typeface="나눔고딕코딩" panose="020D0009000000000000" pitchFamily="49" charset="-127"/>
                <a:cs typeface="Times New Roman" panose="02020603050405020304" pitchFamily="18" charset="0"/>
              </a:rPr>
              <a:t> vi </a:t>
            </a:r>
            <a:r>
              <a:rPr lang="en-US" altLang="ko-KR" dirty="0" err="1">
                <a:latin typeface="맑은 고딕 (본문)"/>
                <a:ea typeface="나눔고딕코딩" panose="020D0009000000000000" pitchFamily="49" charset="-127"/>
                <a:cs typeface="Times New Roman" panose="02020603050405020304" pitchFamily="18" charset="0"/>
              </a:rPr>
              <a:t>hypriot-init.yaml</a:t>
            </a:r>
            <a:endParaRPr lang="en-US" altLang="ko-KR" dirty="0">
              <a:latin typeface="맑은 고딕 (본문)"/>
              <a:ea typeface="나눔고딕코딩" panose="020D0009000000000000" pitchFamily="49" charset="-127"/>
              <a:cs typeface="Times New Roman" panose="02020603050405020304" pitchFamily="18" charset="0"/>
            </a:endParaRPr>
          </a:p>
          <a:p>
            <a:endParaRPr lang="en-US" altLang="ko-KR" dirty="0">
              <a:latin typeface="맑은 고딕 (본문)"/>
              <a:ea typeface="나눔고딕코딩" panose="020D0009000000000000" pitchFamily="49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맑은 고딕 (본문)"/>
                <a:ea typeface="나눔고딕코딩" panose="020D0009000000000000" pitchFamily="49" charset="-127"/>
                <a:cs typeface="Times New Roman" panose="02020603050405020304" pitchFamily="18" charset="0"/>
              </a:rPr>
              <a:t>…</a:t>
            </a:r>
          </a:p>
          <a:p>
            <a:r>
              <a:rPr lang="en-US" altLang="ko-KR" dirty="0">
                <a:latin typeface="맑은 고딕 (본문)"/>
                <a:ea typeface="나눔고딕코딩" panose="020D0009000000000000" pitchFamily="49" charset="-127"/>
                <a:cs typeface="Times New Roman" panose="02020603050405020304" pitchFamily="18" charset="0"/>
              </a:rPr>
              <a:t> # static IP configuration:</a:t>
            </a:r>
          </a:p>
          <a:p>
            <a:r>
              <a:rPr lang="en-US" altLang="ko-KR" dirty="0">
                <a:latin typeface="맑은 고딕 (본문)"/>
                <a:ea typeface="나눔고딕코딩" panose="020D0009000000000000" pitchFamily="49" charset="-127"/>
                <a:cs typeface="Times New Roman" panose="02020603050405020304" pitchFamily="18" charset="0"/>
              </a:rPr>
              <a:t>      interface eth0</a:t>
            </a:r>
          </a:p>
          <a:p>
            <a:r>
              <a:rPr lang="en-US" altLang="ko-KR" dirty="0">
                <a:latin typeface="맑은 고딕 (본문)"/>
                <a:ea typeface="나눔고딕코딩" panose="020D0009000000000000" pitchFamily="49" charset="-127"/>
                <a:cs typeface="Times New Roman" panose="02020603050405020304" pitchFamily="18" charset="0"/>
              </a:rPr>
              <a:t>      static </a:t>
            </a:r>
            <a:r>
              <a:rPr lang="en-US" altLang="ko-KR" dirty="0" err="1">
                <a:latin typeface="맑은 고딕 (본문)"/>
                <a:ea typeface="나눔고딕코딩" panose="020D0009000000000000" pitchFamily="49" charset="-127"/>
                <a:cs typeface="Times New Roman" panose="02020603050405020304" pitchFamily="18" charset="0"/>
              </a:rPr>
              <a:t>ip_address</a:t>
            </a:r>
            <a:r>
              <a:rPr lang="en-US" altLang="ko-KR" dirty="0">
                <a:latin typeface="맑은 고딕 (본문)"/>
                <a:ea typeface="나눔고딕코딩" panose="020D0009000000000000" pitchFamily="49" charset="-127"/>
                <a:cs typeface="Times New Roman" panose="02020603050405020304" pitchFamily="18" charset="0"/>
              </a:rPr>
              <a:t>=</a:t>
            </a:r>
            <a:r>
              <a:rPr lang="en-US" altLang="ko-KR" b="1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  <a:cs typeface="Times New Roman" panose="02020603050405020304" pitchFamily="18" charset="0"/>
              </a:rPr>
              <a:t>172.29.0.250</a:t>
            </a:r>
            <a:r>
              <a:rPr lang="en-US" altLang="ko-KR" dirty="0">
                <a:latin typeface="맑은 고딕 (본문)"/>
                <a:ea typeface="나눔고딕코딩" panose="020D0009000000000000" pitchFamily="49" charset="-127"/>
                <a:cs typeface="Times New Roman" panose="02020603050405020304" pitchFamily="18" charset="0"/>
              </a:rPr>
              <a:t>/24 </a:t>
            </a:r>
            <a:r>
              <a:rPr lang="en-US" altLang="ko-KR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  <a:cs typeface="Times New Roman" panose="02020603050405020304" pitchFamily="18" charset="0"/>
              </a:rPr>
              <a:t># Write your Raspberry Pi address</a:t>
            </a:r>
          </a:p>
          <a:p>
            <a:r>
              <a:rPr lang="en-US" altLang="ko-KR" dirty="0">
                <a:latin typeface="맑은 고딕 (본문)"/>
                <a:ea typeface="나눔고딕코딩" panose="020D0009000000000000" pitchFamily="49" charset="-127"/>
                <a:cs typeface="Times New Roman" panose="02020603050405020304" pitchFamily="18" charset="0"/>
              </a:rPr>
              <a:t>      static routers=172.29.0.254</a:t>
            </a:r>
          </a:p>
          <a:p>
            <a:r>
              <a:rPr lang="en-US" altLang="ko-KR" dirty="0">
                <a:latin typeface="맑은 고딕 (본문)"/>
                <a:ea typeface="나눔고딕코딩" panose="020D0009000000000000" pitchFamily="49" charset="-127"/>
                <a:cs typeface="Times New Roman" panose="02020603050405020304" pitchFamily="18" charset="0"/>
              </a:rPr>
              <a:t>      static </a:t>
            </a:r>
            <a:r>
              <a:rPr lang="en-US" altLang="ko-KR" dirty="0" err="1">
                <a:latin typeface="맑은 고딕 (본문)"/>
                <a:ea typeface="나눔고딕코딩" panose="020D0009000000000000" pitchFamily="49" charset="-127"/>
                <a:cs typeface="Times New Roman" panose="02020603050405020304" pitchFamily="18" charset="0"/>
              </a:rPr>
              <a:t>domain_name_servers</a:t>
            </a:r>
            <a:r>
              <a:rPr lang="en-US" altLang="ko-KR" dirty="0">
                <a:latin typeface="맑은 고딕 (본문)"/>
                <a:ea typeface="나눔고딕코딩" panose="020D0009000000000000" pitchFamily="49" charset="-127"/>
                <a:cs typeface="Times New Roman" panose="02020603050405020304" pitchFamily="18" charset="0"/>
              </a:rPr>
              <a:t>=8.8.8.8 8.8.4.4</a:t>
            </a:r>
          </a:p>
          <a:p>
            <a:r>
              <a:rPr lang="en-US" altLang="ko-KR" dirty="0">
                <a:latin typeface="맑은 고딕 (본문)"/>
                <a:ea typeface="나눔고딕코딩" panose="020D0009000000000000" pitchFamily="49" charset="-127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5AF276B-74B1-5F4A-B419-CB8A49E83FAA}"/>
              </a:ext>
            </a:extLst>
          </p:cNvPr>
          <p:cNvSpPr/>
          <p:nvPr/>
        </p:nvSpPr>
        <p:spPr>
          <a:xfrm>
            <a:off x="0" y="0"/>
            <a:ext cx="659037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1–2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Raspberry PI: OS Installation (2/3)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63AD78B-B2EE-8448-A16F-833BF51CE90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359157" y="383994"/>
            <a:ext cx="1493670" cy="982016"/>
          </a:xfrm>
          <a:prstGeom prst="rect">
            <a:avLst/>
          </a:prstGeom>
        </p:spPr>
      </p:pic>
      <p:pic>
        <p:nvPicPr>
          <p:cNvPr id="11" name="Picture 2" descr="http://publicdomainvectors.org/photos/Anonymous_Keyboard_1_icon.png">
            <a:extLst>
              <a:ext uri="{FF2B5EF4-FFF2-40B4-BE49-F238E27FC236}">
                <a16:creationId xmlns:a16="http://schemas.microsoft.com/office/drawing/2014/main" id="{2D35429C-CD6F-854F-B51B-05D2BE20C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22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E1BD9FF-D281-0043-A541-5E4DFB130D3B}"/>
              </a:ext>
            </a:extLst>
          </p:cNvPr>
          <p:cNvSpPr/>
          <p:nvPr/>
        </p:nvSpPr>
        <p:spPr>
          <a:xfrm>
            <a:off x="0" y="0"/>
            <a:ext cx="659037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1–2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Raspberry PI: OS Installation (3/3)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76AB84A-BE7D-F24B-81A9-76D737E02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15" y="2019630"/>
            <a:ext cx="8127655" cy="483836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$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sudo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fdisk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 –l</a:t>
            </a: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$ flash –u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hypriot-init.yaml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 –d /dev/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sdc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 –f https://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mirror.nm.gist.ac.kr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/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getHypriot</a:t>
            </a: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EB9A50-2644-3A41-AE56-6EE187797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566" y="2407260"/>
            <a:ext cx="5925650" cy="184648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238D1D8-2C70-5A41-9F04-F8BE88C261F8}"/>
              </a:ext>
            </a:extLst>
          </p:cNvPr>
          <p:cNvSpPr/>
          <p:nvPr/>
        </p:nvSpPr>
        <p:spPr>
          <a:xfrm>
            <a:off x="838566" y="2407260"/>
            <a:ext cx="1189526" cy="1952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994929-2FFF-EE46-8FEE-727C0AC656CE}"/>
              </a:ext>
            </a:extLst>
          </p:cNvPr>
          <p:cNvSpPr/>
          <p:nvPr/>
        </p:nvSpPr>
        <p:spPr>
          <a:xfrm>
            <a:off x="24714" y="1853491"/>
            <a:ext cx="9119286" cy="3139321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endParaRPr lang="en-US" altLang="ko-KR" dirty="0">
              <a:latin typeface="맑은 고딕 (본문)"/>
              <a:ea typeface="나눔고딕코딩" panose="020D0009000000000000" pitchFamily="49" charset="-127"/>
              <a:cs typeface="Times New Roman" panose="02020603050405020304" pitchFamily="18" charset="0"/>
            </a:endParaRPr>
          </a:p>
          <a:p>
            <a:endParaRPr lang="en-US" altLang="ko-KR" dirty="0">
              <a:latin typeface="맑은 고딕 (본문)"/>
              <a:ea typeface="나눔고딕코딩" panose="020D0009000000000000" pitchFamily="49" charset="-127"/>
              <a:cs typeface="Times New Roman" panose="02020603050405020304" pitchFamily="18" charset="0"/>
            </a:endParaRPr>
          </a:p>
          <a:p>
            <a:endParaRPr lang="en-US" altLang="ko-KR" dirty="0">
              <a:latin typeface="맑은 고딕 (본문)"/>
              <a:ea typeface="나눔고딕코딩" panose="020D0009000000000000" pitchFamily="49" charset="-127"/>
              <a:cs typeface="Times New Roman" panose="02020603050405020304" pitchFamily="18" charset="0"/>
            </a:endParaRPr>
          </a:p>
          <a:p>
            <a:endParaRPr lang="en-US" altLang="ko-KR" dirty="0">
              <a:latin typeface="맑은 고딕 (본문)"/>
              <a:ea typeface="나눔고딕코딩" panose="020D0009000000000000" pitchFamily="49" charset="-127"/>
              <a:cs typeface="Times New Roman" panose="02020603050405020304" pitchFamily="18" charset="0"/>
            </a:endParaRPr>
          </a:p>
          <a:p>
            <a:endParaRPr lang="en-US" altLang="ko-KR" dirty="0">
              <a:latin typeface="맑은 고딕 (본문)"/>
              <a:ea typeface="나눔고딕코딩" panose="020D0009000000000000" pitchFamily="49" charset="-127"/>
              <a:cs typeface="Times New Roman" panose="02020603050405020304" pitchFamily="18" charset="0"/>
            </a:endParaRPr>
          </a:p>
          <a:p>
            <a:endParaRPr lang="en-US" altLang="ko-KR" dirty="0">
              <a:latin typeface="맑은 고딕 (본문)"/>
              <a:ea typeface="나눔고딕코딩" panose="020D0009000000000000" pitchFamily="49" charset="-127"/>
              <a:cs typeface="Times New Roman" panose="02020603050405020304" pitchFamily="18" charset="0"/>
            </a:endParaRPr>
          </a:p>
          <a:p>
            <a:endParaRPr lang="en-US" altLang="ko-KR" dirty="0">
              <a:latin typeface="맑은 고딕 (본문)"/>
              <a:ea typeface="나눔고딕코딩" panose="020D0009000000000000" pitchFamily="49" charset="-127"/>
              <a:cs typeface="Times New Roman" panose="02020603050405020304" pitchFamily="18" charset="0"/>
            </a:endParaRPr>
          </a:p>
          <a:p>
            <a:endParaRPr lang="en-US" altLang="ko-KR" dirty="0">
              <a:latin typeface="맑은 고딕 (본문)"/>
              <a:ea typeface="나눔고딕코딩" panose="020D0009000000000000" pitchFamily="49" charset="-127"/>
              <a:cs typeface="Times New Roman" panose="02020603050405020304" pitchFamily="18" charset="0"/>
            </a:endParaRPr>
          </a:p>
          <a:p>
            <a:endParaRPr lang="en-US" altLang="ko-KR" dirty="0">
              <a:latin typeface="맑은 고딕 (본문)"/>
              <a:ea typeface="나눔고딕코딩" panose="020D0009000000000000" pitchFamily="49" charset="-127"/>
              <a:cs typeface="Times New Roman" panose="02020603050405020304" pitchFamily="18" charset="0"/>
            </a:endParaRPr>
          </a:p>
          <a:p>
            <a:endParaRPr lang="en-US" altLang="ko-KR" dirty="0">
              <a:latin typeface="맑은 고딕 (본문)"/>
              <a:ea typeface="나눔고딕코딩" panose="020D0009000000000000" pitchFamily="49" charset="-127"/>
              <a:cs typeface="Times New Roman" panose="02020603050405020304" pitchFamily="18" charset="0"/>
            </a:endParaRPr>
          </a:p>
          <a:p>
            <a:endParaRPr lang="en-US" altLang="ko-KR" dirty="0">
              <a:latin typeface="맑은 고딕 (본문)"/>
              <a:ea typeface="나눔고딕코딩" panose="020D0009000000000000" pitchFamily="49" charset="-127"/>
              <a:cs typeface="Times New Roman" panose="02020603050405020304" pitchFamily="18" charset="0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CFF2BC30-6BFF-A046-B970-6145FB729BC6}"/>
              </a:ext>
            </a:extLst>
          </p:cNvPr>
          <p:cNvSpPr txBox="1">
            <a:spLocks/>
          </p:cNvSpPr>
          <p:nvPr/>
        </p:nvSpPr>
        <p:spPr>
          <a:xfrm>
            <a:off x="631312" y="1397113"/>
            <a:ext cx="8263830" cy="5339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</a:pPr>
            <a:endParaRPr lang="en-US" altLang="ko-KR" dirty="0">
              <a:latin typeface="맑은 고딕 (본문)"/>
            </a:endParaRPr>
          </a:p>
          <a:p>
            <a:endParaRPr lang="en-US" altLang="ko-KR" dirty="0">
              <a:latin typeface="맑은 고딕 (본문)"/>
            </a:endParaRPr>
          </a:p>
          <a:p>
            <a:endParaRPr lang="en-US" altLang="ko-KR" dirty="0">
              <a:latin typeface="맑은 고딕 (본문)"/>
            </a:endParaRPr>
          </a:p>
          <a:p>
            <a:endParaRPr lang="en-US" altLang="ko-KR" dirty="0">
              <a:latin typeface="맑은 고딕 (본문)"/>
            </a:endParaRPr>
          </a:p>
          <a:p>
            <a:endParaRPr lang="en-US" altLang="ko-KR" dirty="0">
              <a:latin typeface="맑은 고딕 (본문)"/>
            </a:endParaRPr>
          </a:p>
          <a:p>
            <a:endParaRPr lang="en-US" altLang="ko-KR" dirty="0">
              <a:latin typeface="맑은 고딕 (본문)"/>
            </a:endParaRPr>
          </a:p>
          <a:p>
            <a:endParaRPr lang="en-US" altLang="ko-KR" dirty="0">
              <a:latin typeface="맑은 고딕 (본문)"/>
            </a:endParaRPr>
          </a:p>
          <a:p>
            <a:endParaRPr lang="en-US" altLang="ko-KR" dirty="0">
              <a:latin typeface="맑은 고딕 (본문)"/>
            </a:endParaRPr>
          </a:p>
          <a:p>
            <a:pPr marL="0" indent="0">
              <a:buNone/>
            </a:pPr>
            <a:endParaRPr lang="en-US" altLang="ko-KR" dirty="0">
              <a:latin typeface="맑은 고딕 (본문)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 (본문)"/>
              </a:rPr>
              <a:t>And, that’s it! Now </a:t>
            </a:r>
            <a:r>
              <a:rPr lang="en-US" altLang="ko-KR" dirty="0" err="1">
                <a:latin typeface="맑은 고딕 (본문)"/>
              </a:rPr>
              <a:t>HypriotOS</a:t>
            </a:r>
            <a:r>
              <a:rPr lang="en-US" altLang="ko-KR" dirty="0">
                <a:latin typeface="맑은 고딕 (본문)"/>
              </a:rPr>
              <a:t> is flashed to your MicroSD card.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맑은 고딕 (본문)"/>
                <a:ea typeface="나눔고딕코딩" panose="020D0009000000000000" pitchFamily="49" charset="-127"/>
              </a:rPr>
              <a:t>Insert the SD card back to your Raspberry PI and boot it up.</a:t>
            </a:r>
          </a:p>
          <a:p>
            <a:pPr>
              <a:buFont typeface="+mj-lt"/>
              <a:buAutoNum type="arabicPeriod" startAt="4"/>
            </a:pPr>
            <a:endParaRPr lang="en-US" altLang="ko-KR" dirty="0">
              <a:latin typeface="맑은 고딕 (본문)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14A894E-CBFB-0143-8876-03664B63A9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359157" y="383994"/>
            <a:ext cx="1493670" cy="982016"/>
          </a:xfrm>
          <a:prstGeom prst="rect">
            <a:avLst/>
          </a:prstGeom>
        </p:spPr>
      </p:pic>
      <p:pic>
        <p:nvPicPr>
          <p:cNvPr id="11" name="Picture 2" descr="http://publicdomainvectors.org/photos/Anonymous_Keyboard_1_icon.png">
            <a:extLst>
              <a:ext uri="{FF2B5EF4-FFF2-40B4-BE49-F238E27FC236}">
                <a16:creationId xmlns:a16="http://schemas.microsoft.com/office/drawing/2014/main" id="{947BFD17-B62F-B841-8EC2-794E3FF58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15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제목 1"/>
          <p:cNvSpPr txBox="1">
            <a:spLocks/>
          </p:cNvSpPr>
          <p:nvPr/>
        </p:nvSpPr>
        <p:spPr>
          <a:xfrm>
            <a:off x="7461" y="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solidFill>
                  <a:srgbClr val="0070C0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/>
              <a:t>Physical Inter-Connect test</a:t>
            </a:r>
            <a:endParaRPr lang="ko-KR" altLang="en-US" dirty="0"/>
          </a:p>
        </p:txBody>
      </p:sp>
      <p:sp>
        <p:nvSpPr>
          <p:cNvPr id="81" name="모서리가 둥근 직사각형 80">
            <a:extLst>
              <a:ext uri="{FF2B5EF4-FFF2-40B4-BE49-F238E27FC236}">
                <a16:creationId xmlns:a16="http://schemas.microsoft.com/office/drawing/2014/main" id="{22FEC0E0-00C9-674E-831A-AC4D6F6F5904}"/>
              </a:ext>
            </a:extLst>
          </p:cNvPr>
          <p:cNvSpPr/>
          <p:nvPr/>
        </p:nvSpPr>
        <p:spPr>
          <a:xfrm>
            <a:off x="4420540" y="962111"/>
            <a:ext cx="4597157" cy="427127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sp>
        <p:nvSpPr>
          <p:cNvPr id="82" name="Rounded Rectangle 28">
            <a:extLst>
              <a:ext uri="{FF2B5EF4-FFF2-40B4-BE49-F238E27FC236}">
                <a16:creationId xmlns:a16="http://schemas.microsoft.com/office/drawing/2014/main" id="{9926E7E1-ADB9-1F4E-8309-BEFE96796C0F}"/>
              </a:ext>
            </a:extLst>
          </p:cNvPr>
          <p:cNvSpPr/>
          <p:nvPr/>
        </p:nvSpPr>
        <p:spPr>
          <a:xfrm>
            <a:off x="324446" y="1672478"/>
            <a:ext cx="2420880" cy="3560907"/>
          </a:xfrm>
          <a:prstGeom prst="roundRect">
            <a:avLst/>
          </a:prstGeom>
          <a:gradFill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rgbClr val="D6264F"/>
              </a:gs>
            </a:gsLst>
            <a:path path="circle">
              <a:fillToRect l="50000" t="-80000" r="50000" b="180000"/>
            </a:path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489266" y="2813158"/>
            <a:ext cx="2528431" cy="53532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Docker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 Runtime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490341" y="3349315"/>
            <a:ext cx="4444721" cy="148635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pic>
        <p:nvPicPr>
          <p:cNvPr id="1028" name="Picture 4" descr="Image result for switch ic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088" y="3365734"/>
            <a:ext cx="745428" cy="74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465" y="3865453"/>
            <a:ext cx="790007" cy="512991"/>
          </a:xfrm>
          <a:prstGeom prst="rect">
            <a:avLst/>
          </a:prstGeom>
        </p:spPr>
      </p:pic>
      <p:sp>
        <p:nvSpPr>
          <p:cNvPr id="115" name="모서리가 둥근 직사각형 114"/>
          <p:cNvSpPr/>
          <p:nvPr/>
        </p:nvSpPr>
        <p:spPr>
          <a:xfrm>
            <a:off x="376098" y="3978168"/>
            <a:ext cx="2323744" cy="8948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CB2A24B-154E-0148-9518-0AF2C13AE749}"/>
              </a:ext>
            </a:extLst>
          </p:cNvPr>
          <p:cNvSpPr txBox="1"/>
          <p:nvPr/>
        </p:nvSpPr>
        <p:spPr>
          <a:xfrm>
            <a:off x="365643" y="449609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Hypriot</a:t>
            </a:r>
            <a:r>
              <a:rPr kumimoji="1" lang="en-US" altLang="ko-KR" dirty="0"/>
              <a:t> OS</a:t>
            </a:r>
            <a:endParaRPr kumimoji="1"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999896" y="4225732"/>
            <a:ext cx="1204312" cy="760089"/>
            <a:chOff x="3287265" y="5701046"/>
            <a:chExt cx="1204312" cy="760089"/>
          </a:xfrm>
        </p:grpSpPr>
        <p:pic>
          <p:nvPicPr>
            <p:cNvPr id="98" name="Picture 4" descr="netgear prosafe 16 port gigabit switch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7265" y="5701046"/>
              <a:ext cx="1204312" cy="5208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0C273095-C076-4144-8B9E-2FEAE8AC58D7}"/>
                </a:ext>
              </a:extLst>
            </p:cNvPr>
            <p:cNvSpPr txBox="1"/>
            <p:nvPr/>
          </p:nvSpPr>
          <p:spPr>
            <a:xfrm>
              <a:off x="3520158" y="6213951"/>
              <a:ext cx="647613" cy="2471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altLang="ko-KR" sz="1351" dirty="0">
                  <a:solidFill>
                    <a:srgbClr val="3333FF"/>
                  </a:solidFill>
                </a:rPr>
                <a:t>Switch</a:t>
              </a:r>
            </a:p>
          </p:txBody>
        </p:sp>
      </p:grpSp>
      <p:sp>
        <p:nvSpPr>
          <p:cNvPr id="60" name="모서리가 둥근 직사각형 59"/>
          <p:cNvSpPr/>
          <p:nvPr/>
        </p:nvSpPr>
        <p:spPr>
          <a:xfrm>
            <a:off x="4664449" y="3362776"/>
            <a:ext cx="4141847" cy="1027607"/>
          </a:xfrm>
          <a:prstGeom prst="roundRect">
            <a:avLst/>
          </a:prstGeom>
          <a:solidFill>
            <a:srgbClr val="FFFFFF">
              <a:alpha val="50196"/>
            </a:srgbClr>
          </a:solidFill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ubuntu logo png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081" y="4548609"/>
            <a:ext cx="499608" cy="49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nucì ëí ì´ë¯¸ì§ ê²ìê²°ê³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962" y="4985821"/>
            <a:ext cx="942379" cy="595957"/>
          </a:xfrm>
          <a:prstGeom prst="rect">
            <a:avLst/>
          </a:prstGeom>
          <a:noFill/>
          <a:extLst/>
        </p:spPr>
      </p:pic>
      <p:pic>
        <p:nvPicPr>
          <p:cNvPr id="29" name="Picture 4" descr="http://upload.wikimedia.org/wikipedia/commons/thumb/d/d2/Raspberry_Pi_Photo.jpg/1920px-Raspberry_Pi_Photo.jp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858" y="4993525"/>
            <a:ext cx="786625" cy="580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ypriot png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28" r="24264"/>
          <a:stretch/>
        </p:blipFill>
        <p:spPr bwMode="auto">
          <a:xfrm>
            <a:off x="2301788" y="4582632"/>
            <a:ext cx="419459" cy="454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662154" y="5620205"/>
            <a:ext cx="19298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3333FF"/>
                </a:solidFill>
              </a:rPr>
              <a:t>Raspberry Pi Box</a:t>
            </a:r>
          </a:p>
          <a:p>
            <a:pPr algn="ctr"/>
            <a:r>
              <a:rPr lang="en-US" altLang="ko-KR" sz="2000" dirty="0">
                <a:solidFill>
                  <a:srgbClr val="3333FF"/>
                </a:solidFill>
              </a:rPr>
              <a:t>for </a:t>
            </a:r>
            <a:r>
              <a:rPr lang="en-US" altLang="ko-KR" sz="2000" dirty="0" err="1">
                <a:solidFill>
                  <a:srgbClr val="3333FF"/>
                </a:solidFill>
              </a:rPr>
              <a:t>IoT</a:t>
            </a:r>
            <a:r>
              <a:rPr lang="en-US" altLang="ko-KR" sz="2000" dirty="0">
                <a:solidFill>
                  <a:srgbClr val="3333FF"/>
                </a:solidFill>
              </a:rPr>
              <a:t> Sensors </a:t>
            </a:r>
          </a:p>
          <a:p>
            <a:pPr algn="ctr"/>
            <a:r>
              <a:rPr lang="en-US" altLang="ko-KR" sz="2000" dirty="0">
                <a:solidFill>
                  <a:srgbClr val="3333FF"/>
                </a:solidFill>
              </a:rPr>
              <a:t>&amp; Actuators</a:t>
            </a:r>
            <a:endParaRPr lang="ko-KR" altLang="en-US" sz="2000" dirty="0">
              <a:solidFill>
                <a:srgbClr val="3333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17501" y="5654958"/>
            <a:ext cx="2339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ko-KR" sz="2000" dirty="0">
                <a:solidFill>
                  <a:srgbClr val="3333FF"/>
                </a:solidFill>
              </a:rPr>
              <a:t>NUC Box </a:t>
            </a:r>
          </a:p>
          <a:p>
            <a:pPr algn="ctr">
              <a:lnSpc>
                <a:spcPct val="70000"/>
              </a:lnSpc>
            </a:pPr>
            <a:r>
              <a:rPr lang="en-US" altLang="ko-KR" sz="2000" dirty="0">
                <a:solidFill>
                  <a:srgbClr val="3333FF"/>
                </a:solidFill>
              </a:rPr>
              <a:t>for </a:t>
            </a:r>
            <a:r>
              <a:rPr lang="en-US" altLang="ko-KR" sz="2000" dirty="0" err="1">
                <a:solidFill>
                  <a:srgbClr val="3333FF"/>
                </a:solidFill>
              </a:rPr>
              <a:t>IoT</a:t>
            </a:r>
            <a:r>
              <a:rPr lang="en-US" altLang="ko-KR" sz="2000" dirty="0">
                <a:solidFill>
                  <a:srgbClr val="3333FF"/>
                </a:solidFill>
              </a:rPr>
              <a:t>-Cloud Hub  </a:t>
            </a:r>
          </a:p>
        </p:txBody>
      </p:sp>
      <p:pic>
        <p:nvPicPr>
          <p:cNvPr id="35" name="Picture 2" descr="runcì ëí ì´ë¯¸ì§ ê²ìê²°ê³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137" y="2863840"/>
            <a:ext cx="679689" cy="47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CB2A24B-154E-0148-9518-0AF2C13AE749}"/>
              </a:ext>
            </a:extLst>
          </p:cNvPr>
          <p:cNvSpPr txBox="1"/>
          <p:nvPr/>
        </p:nvSpPr>
        <p:spPr>
          <a:xfrm>
            <a:off x="4627921" y="4466020"/>
            <a:ext cx="1751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Linux Ubuntu OS</a:t>
            </a:r>
            <a:endParaRPr kumimoji="1"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CB2A24B-154E-0148-9518-0AF2C13AE749}"/>
              </a:ext>
            </a:extLst>
          </p:cNvPr>
          <p:cNvSpPr txBox="1"/>
          <p:nvPr/>
        </p:nvSpPr>
        <p:spPr>
          <a:xfrm>
            <a:off x="4642352" y="4024009"/>
            <a:ext cx="17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KVM Hypervisor</a:t>
            </a:r>
            <a:endParaRPr kumimoji="1"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684207" y="1207144"/>
            <a:ext cx="1088206" cy="16084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4" descr="iperf pngì ëí ì´ë¯¸ì§ ê²ìê²°ê³¼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94" y="2466721"/>
            <a:ext cx="894789" cy="894789"/>
          </a:xfrm>
          <a:prstGeom prst="rect">
            <a:avLst/>
          </a:prstGeom>
          <a:noFill/>
          <a:ln w="28575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직사각형 44"/>
          <p:cNvSpPr/>
          <p:nvPr/>
        </p:nvSpPr>
        <p:spPr>
          <a:xfrm>
            <a:off x="4675288" y="1574800"/>
            <a:ext cx="1088206" cy="177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81058" y="2052887"/>
            <a:ext cx="127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/>
          </a:lstStyle>
          <a:p>
            <a:r>
              <a:rPr lang="en-US" altLang="ko-KR" dirty="0" err="1"/>
              <a:t>iperf</a:t>
            </a:r>
            <a:r>
              <a:rPr lang="en-US" altLang="ko-KR" dirty="0"/>
              <a:t> Server</a:t>
            </a:r>
            <a:endParaRPr lang="ko-KR" altLang="en-US" dirty="0"/>
          </a:p>
        </p:txBody>
      </p:sp>
      <p:pic>
        <p:nvPicPr>
          <p:cNvPr id="50" name="Picture 4" descr="iperf pngì ëí ì´ë¯¸ì§ ê²ìê²°ê³¼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572" y="2097872"/>
            <a:ext cx="590034" cy="590034"/>
          </a:xfrm>
          <a:prstGeom prst="rect">
            <a:avLst/>
          </a:prstGeom>
          <a:noFill/>
          <a:ln w="28575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4572833" y="1692030"/>
            <a:ext cx="127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/>
          </a:lstStyle>
          <a:p>
            <a:r>
              <a:rPr lang="en-US" altLang="ko-KR" dirty="0" err="1"/>
              <a:t>iperf</a:t>
            </a:r>
            <a:r>
              <a:rPr lang="en-US" altLang="ko-KR" dirty="0"/>
              <a:t> Client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580386" y="1270676"/>
            <a:ext cx="127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/>
          </a:lstStyle>
          <a:p>
            <a:r>
              <a:rPr lang="en-US" altLang="ko-KR" dirty="0" err="1"/>
              <a:t>iperf</a:t>
            </a:r>
            <a:r>
              <a:rPr lang="en-US" altLang="ko-KR" dirty="0"/>
              <a:t> Client</a:t>
            </a:r>
            <a:endParaRPr lang="ko-KR" altLang="en-US" dirty="0"/>
          </a:p>
        </p:txBody>
      </p:sp>
      <p:pic>
        <p:nvPicPr>
          <p:cNvPr id="53" name="Picture 4" descr="iperf pngì ëí ì´ë¯¸ì§ ê²ìê²°ê³¼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254" y="1675920"/>
            <a:ext cx="590034" cy="590034"/>
          </a:xfrm>
          <a:prstGeom prst="rect">
            <a:avLst/>
          </a:prstGeom>
          <a:noFill/>
          <a:ln w="28575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꺾인 연결선 16"/>
          <p:cNvCxnSpPr>
            <a:stCxn id="50" idx="2"/>
            <a:endCxn id="1028" idx="1"/>
          </p:cNvCxnSpPr>
          <p:nvPr/>
        </p:nvCxnSpPr>
        <p:spPr>
          <a:xfrm rot="16200000" flipH="1">
            <a:off x="5313567" y="2779927"/>
            <a:ext cx="1050542" cy="866499"/>
          </a:xfrm>
          <a:prstGeom prst="bentConnector2">
            <a:avLst/>
          </a:prstGeom>
          <a:ln w="3810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53" idx="2"/>
            <a:endCxn id="1028" idx="3"/>
          </p:cNvCxnSpPr>
          <p:nvPr/>
        </p:nvCxnSpPr>
        <p:spPr>
          <a:xfrm rot="5400000">
            <a:off x="6977147" y="2306324"/>
            <a:ext cx="1472494" cy="1391755"/>
          </a:xfrm>
          <a:prstGeom prst="bentConnector2">
            <a:avLst/>
          </a:prstGeom>
          <a:ln w="3810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1028" idx="2"/>
            <a:endCxn id="98" idx="3"/>
          </p:cNvCxnSpPr>
          <p:nvPr/>
        </p:nvCxnSpPr>
        <p:spPr>
          <a:xfrm rot="5400000">
            <a:off x="5237005" y="3078365"/>
            <a:ext cx="375001" cy="2440594"/>
          </a:xfrm>
          <a:prstGeom prst="bentConnector2">
            <a:avLst/>
          </a:prstGeom>
          <a:ln w="3810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8" idx="2"/>
            <a:endCxn id="98" idx="1"/>
          </p:cNvCxnSpPr>
          <p:nvPr/>
        </p:nvCxnSpPr>
        <p:spPr>
          <a:xfrm rot="16200000" flipH="1">
            <a:off x="1695066" y="3181332"/>
            <a:ext cx="1124653" cy="1485007"/>
          </a:xfrm>
          <a:prstGeom prst="bentConnector2">
            <a:avLst/>
          </a:prstGeom>
          <a:ln w="3810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4" descr="kvm logoì ëí ì´ë¯¸ì§ ê²ìê²°ê³¼">
            <a:extLst>
              <a:ext uri="{FF2B5EF4-FFF2-40B4-BE49-F238E27FC236}">
                <a16:creationId xmlns:a16="http://schemas.microsoft.com/office/drawing/2014/main" id="{5B998DC9-7855-CE43-9A04-ECC2FDF72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415" y="4195398"/>
            <a:ext cx="813862" cy="25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CB2A24B-154E-0148-9518-0AF2C13AE749}"/>
              </a:ext>
            </a:extLst>
          </p:cNvPr>
          <p:cNvSpPr txBox="1"/>
          <p:nvPr/>
        </p:nvSpPr>
        <p:spPr>
          <a:xfrm>
            <a:off x="4654069" y="3065832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VM</a:t>
            </a:r>
            <a:endParaRPr kumimoji="1"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B2A24B-154E-0148-9518-0AF2C13AE749}"/>
              </a:ext>
            </a:extLst>
          </p:cNvPr>
          <p:cNvSpPr txBox="1"/>
          <p:nvPr/>
        </p:nvSpPr>
        <p:spPr>
          <a:xfrm>
            <a:off x="7621319" y="2541002"/>
            <a:ext cx="795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Container</a:t>
            </a:r>
            <a:endParaRPr kumimoji="1" lang="ko-KR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CB2A24B-154E-0148-9518-0AF2C13AE749}"/>
              </a:ext>
            </a:extLst>
          </p:cNvPr>
          <p:cNvSpPr txBox="1"/>
          <p:nvPr/>
        </p:nvSpPr>
        <p:spPr>
          <a:xfrm>
            <a:off x="1463261" y="3596390"/>
            <a:ext cx="8633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TCP Packet</a:t>
            </a:r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9029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11740" y="492988"/>
            <a:ext cx="8211372" cy="6256749"/>
            <a:chOff x="411740" y="343524"/>
            <a:chExt cx="8211372" cy="6256749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862982" y="1495361"/>
              <a:ext cx="4617819" cy="3560704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chemeClr val="accent6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13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" name="Rounded Rectangle 28"/>
            <p:cNvSpPr/>
            <p:nvPr/>
          </p:nvSpPr>
          <p:spPr>
            <a:xfrm>
              <a:off x="411740" y="1495361"/>
              <a:ext cx="3227840" cy="3559612"/>
            </a:xfrm>
            <a:prstGeom prst="roundRect">
              <a:avLst/>
            </a:prstGeom>
            <a:gradFill>
              <a:gsLst>
                <a:gs pos="0">
                  <a:schemeClr val="accent6">
                    <a:lumMod val="0"/>
                    <a:lumOff val="100000"/>
                  </a:schemeClr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rgbClr val="D6264F"/>
                </a:gs>
              </a:gsLst>
              <a:path path="circle">
                <a:fillToRect l="50000" t="-80000" r="50000" b="180000"/>
              </a:path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13" dirty="0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4069564" y="1625333"/>
              <a:ext cx="2788790" cy="2314697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chemeClr val="accent4"/>
                </a:gs>
              </a:gsLst>
              <a:path path="circle">
                <a:fillToRect l="50000" t="-80000" r="50000" b="180000"/>
              </a:path>
              <a:tileRect/>
            </a:gradFill>
            <a:ln w="254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13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83849" y="4449608"/>
              <a:ext cx="2900689" cy="413721"/>
            </a:xfrm>
            <a:prstGeom prst="rect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13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9" name="Picture 2" descr="http://blog.hypriot.com/images/logo_t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036" y="4415841"/>
              <a:ext cx="695356" cy="481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464801" y="4495138"/>
              <a:ext cx="17871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600" b="1" dirty="0">
                  <a:solidFill>
                    <a:prstClr val="white"/>
                  </a:solidFill>
                  <a:ea typeface="맑은 고딕" panose="020B0503020000020004" pitchFamily="50" charset="-127"/>
                </a:rPr>
                <a:t>Hypriot OS</a:t>
              </a:r>
              <a:endParaRPr kumimoji="0" lang="ko-KR" altLang="en-US" sz="1600" b="1" dirty="0">
                <a:solidFill>
                  <a:prstClr val="white"/>
                </a:solidFill>
                <a:ea typeface="맑은 고딕" panose="020B0503020000020004" pitchFamily="50" charset="-127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1241287" y="5232329"/>
              <a:ext cx="1657665" cy="891305"/>
              <a:chOff x="6482" y="4716136"/>
              <a:chExt cx="3131607" cy="1758358"/>
            </a:xfrm>
          </p:grpSpPr>
          <p:pic>
            <p:nvPicPr>
              <p:cNvPr id="67" name="그림 6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56522" flipH="1">
                <a:off x="927289" y="4716136"/>
                <a:ext cx="844513" cy="478556"/>
              </a:xfrm>
              <a:prstGeom prst="rect">
                <a:avLst/>
              </a:prstGeom>
            </p:spPr>
          </p:pic>
          <p:pic>
            <p:nvPicPr>
              <p:cNvPr id="68" name="그림 6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56522" flipH="1">
                <a:off x="1268860" y="4868548"/>
                <a:ext cx="844513" cy="478555"/>
              </a:xfrm>
              <a:prstGeom prst="rect">
                <a:avLst/>
              </a:prstGeom>
            </p:spPr>
          </p:pic>
          <p:pic>
            <p:nvPicPr>
              <p:cNvPr id="69" name="그림 6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56522" flipH="1">
                <a:off x="1610433" y="5020956"/>
                <a:ext cx="844513" cy="478555"/>
              </a:xfrm>
              <a:prstGeom prst="rect">
                <a:avLst/>
              </a:prstGeom>
            </p:spPr>
          </p:pic>
          <p:pic>
            <p:nvPicPr>
              <p:cNvPr id="70" name="그림 6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56522" flipH="1">
                <a:off x="1952005" y="5173368"/>
                <a:ext cx="844513" cy="478555"/>
              </a:xfrm>
              <a:prstGeom prst="rect">
                <a:avLst/>
              </a:prstGeom>
            </p:spPr>
          </p:pic>
          <p:pic>
            <p:nvPicPr>
              <p:cNvPr id="71" name="그림 7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56522" flipH="1">
                <a:off x="2293576" y="5325780"/>
                <a:ext cx="844513" cy="478555"/>
              </a:xfrm>
              <a:prstGeom prst="rect">
                <a:avLst/>
              </a:prstGeom>
            </p:spPr>
          </p:pic>
          <p:pic>
            <p:nvPicPr>
              <p:cNvPr id="72" name="그림 7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56522" flipH="1">
                <a:off x="6482" y="5386289"/>
                <a:ext cx="844513" cy="478555"/>
              </a:xfrm>
              <a:prstGeom prst="rect">
                <a:avLst/>
              </a:prstGeom>
            </p:spPr>
          </p:pic>
          <p:pic>
            <p:nvPicPr>
              <p:cNvPr id="73" name="그림 7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56522" flipH="1">
                <a:off x="348055" y="5538701"/>
                <a:ext cx="844513" cy="478555"/>
              </a:xfrm>
              <a:prstGeom prst="rect">
                <a:avLst/>
              </a:prstGeom>
            </p:spPr>
          </p:pic>
          <p:pic>
            <p:nvPicPr>
              <p:cNvPr id="74" name="그림 7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56522" flipH="1">
                <a:off x="689628" y="5691113"/>
                <a:ext cx="844513" cy="478555"/>
              </a:xfrm>
              <a:prstGeom prst="rect">
                <a:avLst/>
              </a:prstGeom>
            </p:spPr>
          </p:pic>
          <p:pic>
            <p:nvPicPr>
              <p:cNvPr id="75" name="그림 7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56522" flipH="1">
                <a:off x="1031199" y="5843525"/>
                <a:ext cx="844513" cy="478555"/>
              </a:xfrm>
              <a:prstGeom prst="rect">
                <a:avLst/>
              </a:prstGeom>
            </p:spPr>
          </p:pic>
          <p:pic>
            <p:nvPicPr>
              <p:cNvPr id="76" name="그림 7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56522" flipH="1">
                <a:off x="1372772" y="5995939"/>
                <a:ext cx="844513" cy="478555"/>
              </a:xfrm>
              <a:prstGeom prst="rect">
                <a:avLst/>
              </a:prstGeom>
            </p:spPr>
          </p:pic>
          <p:pic>
            <p:nvPicPr>
              <p:cNvPr id="77" name="그림 7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56522" flipH="1">
                <a:off x="482611" y="5024900"/>
                <a:ext cx="844513" cy="478555"/>
              </a:xfrm>
              <a:prstGeom prst="rect">
                <a:avLst/>
              </a:prstGeom>
            </p:spPr>
          </p:pic>
          <p:pic>
            <p:nvPicPr>
              <p:cNvPr id="78" name="그림 7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56522" flipH="1">
                <a:off x="824184" y="5177310"/>
                <a:ext cx="844512" cy="478555"/>
              </a:xfrm>
              <a:prstGeom prst="rect">
                <a:avLst/>
              </a:prstGeom>
            </p:spPr>
          </p:pic>
          <p:pic>
            <p:nvPicPr>
              <p:cNvPr id="79" name="그림 7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56522" flipH="1">
                <a:off x="1165757" y="5329720"/>
                <a:ext cx="844512" cy="478555"/>
              </a:xfrm>
              <a:prstGeom prst="rect">
                <a:avLst/>
              </a:prstGeom>
            </p:spPr>
          </p:pic>
          <p:pic>
            <p:nvPicPr>
              <p:cNvPr id="80" name="그림 7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56522" flipH="1">
                <a:off x="1507326" y="5482128"/>
                <a:ext cx="844512" cy="478555"/>
              </a:xfrm>
              <a:prstGeom prst="rect">
                <a:avLst/>
              </a:prstGeom>
            </p:spPr>
          </p:pic>
          <p:pic>
            <p:nvPicPr>
              <p:cNvPr id="81" name="그림 8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56522" flipH="1">
                <a:off x="1848899" y="5634540"/>
                <a:ext cx="844512" cy="478555"/>
              </a:xfrm>
              <a:prstGeom prst="rect">
                <a:avLst/>
              </a:prstGeom>
            </p:spPr>
          </p:pic>
        </p:grpSp>
        <p:grpSp>
          <p:nvGrpSpPr>
            <p:cNvPr id="12" name="그룹 11"/>
            <p:cNvGrpSpPr/>
            <p:nvPr/>
          </p:nvGrpSpPr>
          <p:grpSpPr>
            <a:xfrm>
              <a:off x="5865711" y="5152588"/>
              <a:ext cx="950638" cy="1061009"/>
              <a:chOff x="3491880" y="4966650"/>
              <a:chExt cx="1267517" cy="1414678"/>
            </a:xfrm>
          </p:grpSpPr>
          <p:pic>
            <p:nvPicPr>
              <p:cNvPr id="62" name="그림 6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91880" y="5848334"/>
                <a:ext cx="1267517" cy="532994"/>
              </a:xfrm>
              <a:prstGeom prst="rect">
                <a:avLst/>
              </a:prstGeom>
            </p:spPr>
          </p:pic>
          <p:pic>
            <p:nvPicPr>
              <p:cNvPr id="63" name="그림 6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91880" y="5627913"/>
                <a:ext cx="1267517" cy="532994"/>
              </a:xfrm>
              <a:prstGeom prst="rect">
                <a:avLst/>
              </a:prstGeom>
            </p:spPr>
          </p:pic>
          <p:pic>
            <p:nvPicPr>
              <p:cNvPr id="64" name="그림 6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91880" y="5400678"/>
                <a:ext cx="1267517" cy="532994"/>
              </a:xfrm>
              <a:prstGeom prst="rect">
                <a:avLst/>
              </a:prstGeom>
            </p:spPr>
          </p:pic>
          <p:pic>
            <p:nvPicPr>
              <p:cNvPr id="65" name="그림 6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91880" y="5186556"/>
                <a:ext cx="1267517" cy="532994"/>
              </a:xfrm>
              <a:prstGeom prst="rect">
                <a:avLst/>
              </a:prstGeom>
            </p:spPr>
          </p:pic>
          <p:pic>
            <p:nvPicPr>
              <p:cNvPr id="66" name="그림 6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91880" y="4966650"/>
                <a:ext cx="1267517" cy="532994"/>
              </a:xfrm>
              <a:prstGeom prst="rect">
                <a:avLst/>
              </a:prstGeom>
            </p:spPr>
          </p:pic>
        </p:grpSp>
        <p:sp>
          <p:nvSpPr>
            <p:cNvPr id="13" name="직사각형 12"/>
            <p:cNvSpPr/>
            <p:nvPr/>
          </p:nvSpPr>
          <p:spPr>
            <a:xfrm>
              <a:off x="4115519" y="4517563"/>
              <a:ext cx="4074001" cy="413721"/>
            </a:xfrm>
            <a:prstGeom prst="rect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13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72511" y="4511455"/>
              <a:ext cx="1847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2000" b="1" dirty="0">
                  <a:solidFill>
                    <a:prstClr val="white"/>
                  </a:solidFill>
                  <a:ea typeface="맑은 고딕" panose="020B0503020000020004" pitchFamily="50" charset="-127"/>
                </a:rPr>
                <a:t>Ubuntu Linux</a:t>
              </a:r>
              <a:endParaRPr kumimoji="0" lang="ko-KR" altLang="en-US" sz="2000" b="1" dirty="0">
                <a:solidFill>
                  <a:prstClr val="white"/>
                </a:solidFill>
                <a:ea typeface="맑은 고딕" panose="020B0503020000020004" pitchFamily="50" charset="-127"/>
              </a:endParaRPr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3398" y="4451080"/>
              <a:ext cx="527524" cy="527524"/>
            </a:xfrm>
            <a:prstGeom prst="rect">
              <a:avLst/>
            </a:prstGeom>
          </p:spPr>
        </p:pic>
        <p:grpSp>
          <p:nvGrpSpPr>
            <p:cNvPr id="16" name="그룹 15"/>
            <p:cNvGrpSpPr/>
            <p:nvPr/>
          </p:nvGrpSpPr>
          <p:grpSpPr>
            <a:xfrm>
              <a:off x="7280330" y="343524"/>
              <a:ext cx="1342782" cy="1342782"/>
              <a:chOff x="4265005" y="908318"/>
              <a:chExt cx="1342782" cy="1342782"/>
            </a:xfrm>
          </p:grpSpPr>
          <p:grpSp>
            <p:nvGrpSpPr>
              <p:cNvPr id="58" name="Group 52"/>
              <p:cNvGrpSpPr/>
              <p:nvPr/>
            </p:nvGrpSpPr>
            <p:grpSpPr>
              <a:xfrm>
                <a:off x="4265005" y="908318"/>
                <a:ext cx="1342782" cy="1342782"/>
                <a:chOff x="6188154" y="1459881"/>
                <a:chExt cx="1342782" cy="1342782"/>
              </a:xfrm>
            </p:grpSpPr>
            <p:sp>
              <p:nvSpPr>
                <p:cNvPr id="60" name="타원 59"/>
                <p:cNvSpPr/>
                <p:nvPr/>
              </p:nvSpPr>
              <p:spPr>
                <a:xfrm>
                  <a:off x="6188154" y="1459881"/>
                  <a:ext cx="1342782" cy="1342782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61" name="그림 22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88154" y="1797802"/>
                  <a:ext cx="1342782" cy="621602"/>
                </a:xfrm>
                <a:prstGeom prst="rect">
                  <a:avLst/>
                </a:prstGeom>
              </p:spPr>
            </p:pic>
          </p:grpSp>
          <p:pic>
            <p:nvPicPr>
              <p:cNvPr id="59" name="Picture 8" descr="User icon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23860" y="1489536"/>
                <a:ext cx="493745" cy="4937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7" name="그룹 16"/>
            <p:cNvGrpSpPr/>
            <p:nvPr/>
          </p:nvGrpSpPr>
          <p:grpSpPr>
            <a:xfrm>
              <a:off x="1924343" y="3940586"/>
              <a:ext cx="1552994" cy="433323"/>
              <a:chOff x="1488893" y="4552574"/>
              <a:chExt cx="1552994" cy="433323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1488893" y="4552574"/>
                <a:ext cx="1552994" cy="43332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kumimoji="0" lang="ko-KR" altLang="en-US" sz="1350">
                  <a:solidFill>
                    <a:prstClr val="white"/>
                  </a:solidFill>
                  <a:latin typeface="Comic Sans MS" panose="030F0702030302020204" pitchFamily="66" charset="0"/>
                </a:endParaRPr>
              </a:p>
            </p:txBody>
          </p:sp>
          <p:pic>
            <p:nvPicPr>
              <p:cNvPr id="57" name="그림 5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486" y="4589529"/>
                <a:ext cx="1410870" cy="362510"/>
              </a:xfrm>
              <a:prstGeom prst="rect">
                <a:avLst/>
              </a:prstGeom>
            </p:spPr>
          </p:pic>
        </p:grpSp>
        <p:sp>
          <p:nvSpPr>
            <p:cNvPr id="18" name="직사각형 17"/>
            <p:cNvSpPr/>
            <p:nvPr/>
          </p:nvSpPr>
          <p:spPr>
            <a:xfrm>
              <a:off x="4110876" y="4004975"/>
              <a:ext cx="4068986" cy="4333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35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3959" y="4041930"/>
              <a:ext cx="1410870" cy="36251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358727" y="6123481"/>
              <a:ext cx="19944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3333FF"/>
                  </a:solidFill>
                </a:rPr>
                <a:t>Raspberry Pi</a:t>
              </a:r>
              <a:endParaRPr lang="ko-KR" altLang="en-US" dirty="0">
                <a:solidFill>
                  <a:srgbClr val="3333FF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20081" y="6249408"/>
              <a:ext cx="841897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altLang="ko-KR" dirty="0">
                  <a:solidFill>
                    <a:srgbClr val="3333FF"/>
                  </a:solidFill>
                </a:rPr>
                <a:t>NUC</a:t>
              </a:r>
            </a:p>
          </p:txBody>
        </p:sp>
        <p:sp>
          <p:nvSpPr>
            <p:cNvPr id="23" name="오른쪽 화살표 22"/>
            <p:cNvSpPr/>
            <p:nvPr/>
          </p:nvSpPr>
          <p:spPr>
            <a:xfrm>
              <a:off x="1387278" y="2743644"/>
              <a:ext cx="3239067" cy="695797"/>
            </a:xfrm>
            <a:prstGeom prst="rightArrow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4577598" y="1964984"/>
              <a:ext cx="972026" cy="1759865"/>
              <a:chOff x="2184127" y="2620971"/>
              <a:chExt cx="972026" cy="1759865"/>
            </a:xfrm>
          </p:grpSpPr>
          <p:sp>
            <p:nvSpPr>
              <p:cNvPr id="53" name="정육면체 52"/>
              <p:cNvSpPr/>
              <p:nvPr/>
            </p:nvSpPr>
            <p:spPr>
              <a:xfrm>
                <a:off x="2339280" y="2620971"/>
                <a:ext cx="816873" cy="1759865"/>
              </a:xfrm>
              <a:prstGeom prst="cube">
                <a:avLst/>
              </a:prstGeom>
              <a:solidFill>
                <a:schemeClr val="bg1"/>
              </a:solidFill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kumimoji="0" lang="ko-KR" altLang="en-US" sz="1800">
                  <a:solidFill>
                    <a:prstClr val="white"/>
                  </a:solidFill>
                  <a:latin typeface="Comic Sans MS" panose="030F0702030302020204" pitchFamily="66" charset="0"/>
                </a:endParaRPr>
              </a:p>
            </p:txBody>
          </p:sp>
          <p:pic>
            <p:nvPicPr>
              <p:cNvPr id="54" name="그림 53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7508" y="3431153"/>
                <a:ext cx="600762" cy="294234"/>
              </a:xfrm>
              <a:prstGeom prst="rect">
                <a:avLst/>
              </a:prstGeom>
              <a:ln w="25400">
                <a:noFill/>
              </a:ln>
            </p:spPr>
          </p:pic>
          <p:pic>
            <p:nvPicPr>
              <p:cNvPr id="55" name="Picture 6" descr="http://blog.docker.com/wp-content/uploads/2013/08/KuDr42X_ITXghJhSInDZekNEF0jLt3NeVxtRye3tqco.png"/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14" t="9275" r="56524" b="11260"/>
              <a:stretch/>
            </p:blipFill>
            <p:spPr bwMode="auto">
              <a:xfrm>
                <a:off x="2184127" y="2685916"/>
                <a:ext cx="490538" cy="366713"/>
              </a:xfrm>
              <a:prstGeom prst="rect">
                <a:avLst/>
              </a:prstGeom>
              <a:noFill/>
              <a:ln w="12700">
                <a:noFill/>
              </a:ln>
              <a:extLst/>
            </p:spPr>
          </p:pic>
        </p:grpSp>
        <p:grpSp>
          <p:nvGrpSpPr>
            <p:cNvPr id="25" name="그룹 24"/>
            <p:cNvGrpSpPr/>
            <p:nvPr/>
          </p:nvGrpSpPr>
          <p:grpSpPr>
            <a:xfrm>
              <a:off x="4907333" y="2025618"/>
              <a:ext cx="972026" cy="1759865"/>
              <a:chOff x="2184127" y="2620971"/>
              <a:chExt cx="972026" cy="1759865"/>
            </a:xfrm>
          </p:grpSpPr>
          <p:sp>
            <p:nvSpPr>
              <p:cNvPr id="50" name="정육면체 49"/>
              <p:cNvSpPr/>
              <p:nvPr/>
            </p:nvSpPr>
            <p:spPr>
              <a:xfrm>
                <a:off x="2339280" y="2620971"/>
                <a:ext cx="816873" cy="1759865"/>
              </a:xfrm>
              <a:prstGeom prst="cube">
                <a:avLst/>
              </a:prstGeom>
              <a:solidFill>
                <a:schemeClr val="bg1"/>
              </a:solidFill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kumimoji="0" lang="ko-KR" altLang="en-US" sz="1800">
                  <a:solidFill>
                    <a:prstClr val="white"/>
                  </a:solidFill>
                  <a:latin typeface="Comic Sans MS" panose="030F0702030302020204" pitchFamily="66" charset="0"/>
                </a:endParaRPr>
              </a:p>
            </p:txBody>
          </p:sp>
          <p:pic>
            <p:nvPicPr>
              <p:cNvPr id="51" name="그림 50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7508" y="3431153"/>
                <a:ext cx="600762" cy="294234"/>
              </a:xfrm>
              <a:prstGeom prst="rect">
                <a:avLst/>
              </a:prstGeom>
              <a:ln w="25400">
                <a:noFill/>
              </a:ln>
            </p:spPr>
          </p:pic>
          <p:pic>
            <p:nvPicPr>
              <p:cNvPr id="52" name="Picture 6" descr="http://blog.docker.com/wp-content/uploads/2013/08/KuDr42X_ITXghJhSInDZekNEF0jLt3NeVxtRye3tqco.png"/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14" t="9275" r="56524" b="11260"/>
              <a:stretch/>
            </p:blipFill>
            <p:spPr bwMode="auto">
              <a:xfrm>
                <a:off x="2184127" y="2685916"/>
                <a:ext cx="490538" cy="366713"/>
              </a:xfrm>
              <a:prstGeom prst="rect">
                <a:avLst/>
              </a:prstGeom>
              <a:noFill/>
              <a:ln w="12700">
                <a:noFill/>
              </a:ln>
              <a:extLst/>
            </p:spPr>
          </p:pic>
        </p:grpSp>
        <p:sp>
          <p:nvSpPr>
            <p:cNvPr id="26" name="TextBox 25"/>
            <p:cNvSpPr txBox="1"/>
            <p:nvPr/>
          </p:nvSpPr>
          <p:spPr>
            <a:xfrm>
              <a:off x="4411114" y="1670737"/>
              <a:ext cx="22653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prstClr val="black"/>
                  </a:solidFill>
                </a:rPr>
                <a:t>Kafka broker cluster</a:t>
              </a:r>
              <a:endParaRPr lang="ko-KR" altLang="en-US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67004" y="2655462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ko-KR" sz="1200" dirty="0"/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7390195" y="2051913"/>
              <a:ext cx="972026" cy="1759865"/>
              <a:chOff x="4369816" y="2713455"/>
              <a:chExt cx="972026" cy="1759865"/>
            </a:xfrm>
          </p:grpSpPr>
          <p:sp>
            <p:nvSpPr>
              <p:cNvPr id="47" name="정육면체 46"/>
              <p:cNvSpPr/>
              <p:nvPr/>
            </p:nvSpPr>
            <p:spPr>
              <a:xfrm>
                <a:off x="4524969" y="2713455"/>
                <a:ext cx="816873" cy="1759865"/>
              </a:xfrm>
              <a:prstGeom prst="cube">
                <a:avLst/>
              </a:prstGeom>
              <a:solidFill>
                <a:schemeClr val="bg1"/>
              </a:solidFill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kumimoji="0" lang="ko-KR" altLang="en-US" sz="1800">
                  <a:solidFill>
                    <a:prstClr val="white"/>
                  </a:solidFill>
                  <a:latin typeface="Comic Sans MS" panose="030F0702030302020204" pitchFamily="66" charset="0"/>
                </a:endParaRPr>
              </a:p>
            </p:txBody>
          </p:sp>
          <p:pic>
            <p:nvPicPr>
              <p:cNvPr id="48" name="그림 203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34780" y="3514707"/>
                <a:ext cx="596319" cy="283144"/>
              </a:xfrm>
              <a:prstGeom prst="rect">
                <a:avLst/>
              </a:prstGeom>
              <a:ln w="25400">
                <a:noFill/>
              </a:ln>
            </p:spPr>
          </p:pic>
          <p:pic>
            <p:nvPicPr>
              <p:cNvPr id="49" name="Picture 6" descr="http://blog.docker.com/wp-content/uploads/2013/08/KuDr42X_ITXghJhSInDZekNEF0jLt3NeVxtRye3tqco.png"/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14" t="9275" r="56524" b="11260"/>
              <a:stretch/>
            </p:blipFill>
            <p:spPr bwMode="auto">
              <a:xfrm>
                <a:off x="4369816" y="2778400"/>
                <a:ext cx="490538" cy="366713"/>
              </a:xfrm>
              <a:prstGeom prst="rect">
                <a:avLst/>
              </a:prstGeom>
              <a:noFill/>
              <a:ln w="12700">
                <a:noFill/>
              </a:ln>
              <a:extLst/>
            </p:spPr>
          </p:pic>
        </p:grpSp>
        <p:sp>
          <p:nvSpPr>
            <p:cNvPr id="29" name="오른쪽 화살표 28"/>
            <p:cNvSpPr/>
            <p:nvPr/>
          </p:nvSpPr>
          <p:spPr>
            <a:xfrm rot="16200000">
              <a:off x="7660205" y="1473018"/>
              <a:ext cx="635080" cy="664078"/>
            </a:xfrm>
            <a:prstGeom prst="rightArrow">
              <a:avLst/>
            </a:prstGeom>
            <a:solidFill>
              <a:srgbClr val="FF00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44294" y="2622325"/>
              <a:ext cx="429806" cy="429806"/>
            </a:xfrm>
            <a:prstGeom prst="rect">
              <a:avLst/>
            </a:prstGeom>
          </p:spPr>
        </p:pic>
        <p:sp>
          <p:nvSpPr>
            <p:cNvPr id="31" name="직사각형 103"/>
            <p:cNvSpPr/>
            <p:nvPr/>
          </p:nvSpPr>
          <p:spPr>
            <a:xfrm>
              <a:off x="590070" y="2101467"/>
              <a:ext cx="573806" cy="17598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35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32" name="Picture 2" descr="Net-SNMP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658" y="2890618"/>
              <a:ext cx="513041" cy="1144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오른쪽 화살표 87"/>
            <p:cNvSpPr/>
            <p:nvPr/>
          </p:nvSpPr>
          <p:spPr>
            <a:xfrm rot="16200000">
              <a:off x="708168" y="3977525"/>
              <a:ext cx="349190" cy="365133"/>
            </a:xfrm>
            <a:prstGeom prst="rightArrow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4" name="그룹 33"/>
            <p:cNvGrpSpPr/>
            <p:nvPr/>
          </p:nvGrpSpPr>
          <p:grpSpPr>
            <a:xfrm>
              <a:off x="1968332" y="2029100"/>
              <a:ext cx="976711" cy="1759865"/>
              <a:chOff x="1302642" y="2620971"/>
              <a:chExt cx="976711" cy="1759865"/>
            </a:xfrm>
          </p:grpSpPr>
          <p:sp>
            <p:nvSpPr>
              <p:cNvPr id="44" name="정육면체 43"/>
              <p:cNvSpPr/>
              <p:nvPr/>
            </p:nvSpPr>
            <p:spPr>
              <a:xfrm>
                <a:off x="1462480" y="2620971"/>
                <a:ext cx="816873" cy="1759865"/>
              </a:xfrm>
              <a:prstGeom prst="cube">
                <a:avLst/>
              </a:prstGeom>
              <a:solidFill>
                <a:schemeClr val="bg1"/>
              </a:solidFill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kumimoji="0" lang="ko-KR" altLang="en-US" sz="1800">
                  <a:solidFill>
                    <a:prstClr val="white"/>
                  </a:solidFill>
                  <a:latin typeface="Comic Sans MS" panose="030F0702030302020204" pitchFamily="66" charset="0"/>
                </a:endParaRPr>
              </a:p>
            </p:txBody>
          </p:sp>
          <p:pic>
            <p:nvPicPr>
              <p:cNvPr id="45" name="Picture 2" descr="https://flume.apache.org/_static/flume-logo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5656" y="3311118"/>
                <a:ext cx="525444" cy="526158"/>
              </a:xfrm>
              <a:prstGeom prst="rect">
                <a:avLst/>
              </a:prstGeom>
              <a:noFill/>
              <a:ln w="1270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6" descr="http://blog.docker.com/wp-content/uploads/2013/08/KuDr42X_ITXghJhSInDZekNEF0jLt3NeVxtRye3tqco.png"/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14" t="9275" r="56524" b="11260"/>
              <a:stretch/>
            </p:blipFill>
            <p:spPr bwMode="auto">
              <a:xfrm>
                <a:off x="1302642" y="2692584"/>
                <a:ext cx="490538" cy="366713"/>
              </a:xfrm>
              <a:prstGeom prst="rect">
                <a:avLst/>
              </a:prstGeom>
              <a:noFill/>
              <a:ln w="12700">
                <a:noFill/>
              </a:ln>
              <a:extLst/>
            </p:spPr>
          </p:pic>
        </p:grp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153903" y="2622325"/>
              <a:ext cx="429806" cy="429806"/>
            </a:xfrm>
            <a:prstGeom prst="rect">
              <a:avLst/>
            </a:prstGeom>
          </p:spPr>
        </p:pic>
        <p:grpSp>
          <p:nvGrpSpPr>
            <p:cNvPr id="36" name="그룹 35"/>
            <p:cNvGrpSpPr/>
            <p:nvPr/>
          </p:nvGrpSpPr>
          <p:grpSpPr>
            <a:xfrm>
              <a:off x="5243398" y="2095710"/>
              <a:ext cx="972026" cy="1759865"/>
              <a:chOff x="2184127" y="2620971"/>
              <a:chExt cx="972026" cy="1759865"/>
            </a:xfrm>
          </p:grpSpPr>
          <p:sp>
            <p:nvSpPr>
              <p:cNvPr id="41" name="정육면체 40"/>
              <p:cNvSpPr/>
              <p:nvPr/>
            </p:nvSpPr>
            <p:spPr>
              <a:xfrm>
                <a:off x="2339280" y="2620971"/>
                <a:ext cx="816873" cy="1759865"/>
              </a:xfrm>
              <a:prstGeom prst="cube">
                <a:avLst/>
              </a:prstGeom>
              <a:solidFill>
                <a:schemeClr val="bg1"/>
              </a:solidFill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kumimoji="0" lang="ko-KR" altLang="en-US" sz="1800">
                  <a:solidFill>
                    <a:prstClr val="white"/>
                  </a:solidFill>
                  <a:latin typeface="Comic Sans MS" panose="030F0702030302020204" pitchFamily="66" charset="0"/>
                </a:endParaRPr>
              </a:p>
            </p:txBody>
          </p:sp>
          <p:pic>
            <p:nvPicPr>
              <p:cNvPr id="42" name="그림 41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7508" y="3431153"/>
                <a:ext cx="600762" cy="294234"/>
              </a:xfrm>
              <a:prstGeom prst="rect">
                <a:avLst/>
              </a:prstGeom>
              <a:ln w="25400">
                <a:noFill/>
              </a:ln>
            </p:spPr>
          </p:pic>
          <p:pic>
            <p:nvPicPr>
              <p:cNvPr id="43" name="Picture 6" descr="http://blog.docker.com/wp-content/uploads/2013/08/KuDr42X_ITXghJhSInDZekNEF0jLt3NeVxtRye3tqco.png"/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14" t="9275" r="56524" b="11260"/>
              <a:stretch/>
            </p:blipFill>
            <p:spPr bwMode="auto">
              <a:xfrm>
                <a:off x="2184127" y="2685916"/>
                <a:ext cx="490538" cy="366713"/>
              </a:xfrm>
              <a:prstGeom prst="rect">
                <a:avLst/>
              </a:prstGeom>
              <a:noFill/>
              <a:ln w="12700">
                <a:noFill/>
              </a:ln>
              <a:extLst/>
            </p:spPr>
          </p:pic>
        </p:grpSp>
        <p:sp>
          <p:nvSpPr>
            <p:cNvPr id="37" name="오른쪽 화살표 36"/>
            <p:cNvSpPr/>
            <p:nvPr/>
          </p:nvSpPr>
          <p:spPr>
            <a:xfrm>
              <a:off x="6346893" y="2716708"/>
              <a:ext cx="1246327" cy="695797"/>
            </a:xfrm>
            <a:prstGeom prst="rightArrow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546082" y="2604625"/>
              <a:ext cx="429806" cy="429806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674833" y="2604625"/>
              <a:ext cx="429806" cy="429806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789466" y="2604625"/>
              <a:ext cx="429806" cy="429806"/>
            </a:xfrm>
            <a:prstGeom prst="rect">
              <a:avLst/>
            </a:prstGeom>
          </p:spPr>
        </p:pic>
      </p:grpSp>
      <p:sp>
        <p:nvSpPr>
          <p:cNvPr id="82" name="제목 1"/>
          <p:cNvSpPr txBox="1">
            <a:spLocks/>
          </p:cNvSpPr>
          <p:nvPr/>
        </p:nvSpPr>
        <p:spPr>
          <a:xfrm>
            <a:off x="7461" y="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solidFill>
                  <a:srgbClr val="0070C0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/>
              <a:t>Inter-Connect Lab: Concept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8816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472"/>
            <a:ext cx="707928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#2 Network Configuration:</a:t>
            </a:r>
          </a:p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Check Network &amp; install packages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C95094-A0DF-4E15-AEE6-CBEA3801AD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610" y="292387"/>
            <a:ext cx="1336547" cy="1097081"/>
          </a:xfrm>
          <a:prstGeom prst="rect">
            <a:avLst/>
          </a:prstGeom>
        </p:spPr>
      </p:pic>
      <p:pic>
        <p:nvPicPr>
          <p:cNvPr id="6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91516" y="2019630"/>
            <a:ext cx="7691594" cy="4838369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latin typeface="맑은 고딕 (본문)"/>
              </a:rPr>
              <a:t>Check network interface configuration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$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ifconfig</a:t>
            </a: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endParaRPr lang="en-US" altLang="ko-KR" sz="1800" dirty="0">
              <a:latin typeface="맑은 고딕 (본문)"/>
            </a:endParaRPr>
          </a:p>
          <a:p>
            <a:pPr marL="0" indent="0">
              <a:buNone/>
            </a:pPr>
            <a:endParaRPr lang="en-US" altLang="ko-KR" sz="1800" dirty="0">
              <a:latin typeface="맑은 고딕 (본문)"/>
            </a:endParaRPr>
          </a:p>
          <a:p>
            <a:r>
              <a:rPr lang="en-US" altLang="ko-KR" sz="1800" dirty="0">
                <a:latin typeface="맑은 고딕 (본문)"/>
              </a:rPr>
              <a:t>Check routing table and install packages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$ netstat –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rn</a:t>
            </a: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$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sudo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 apt-get install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openssh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-server git vim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89" y="2610827"/>
            <a:ext cx="3246111" cy="163356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375452" y="2984824"/>
            <a:ext cx="644055" cy="1113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689" y="4935402"/>
            <a:ext cx="5333192" cy="81614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4714" y="2001967"/>
            <a:ext cx="9119286" cy="4801314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0070C0"/>
              </a:solidFill>
              <a:latin typeface="맑은 고딕 (본문)"/>
            </a:endParaRPr>
          </a:p>
        </p:txBody>
      </p:sp>
    </p:spTree>
    <p:extLst>
      <p:ext uri="{BB962C8B-B14F-4D97-AF65-F5344CB8AC3E}">
        <p14:creationId xmlns:p14="http://schemas.microsoft.com/office/powerpoint/2010/main" val="213171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359157" y="383994"/>
            <a:ext cx="1493670" cy="982016"/>
          </a:xfrm>
          <a:prstGeom prst="rect">
            <a:avLst/>
          </a:prstGeom>
        </p:spPr>
      </p:pic>
      <p:pic>
        <p:nvPicPr>
          <p:cNvPr id="7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CC95094-A0DF-4E15-AEE6-CBEA3801AD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780" y="292387"/>
            <a:ext cx="1336547" cy="1097081"/>
          </a:xfrm>
          <a:prstGeom prst="rect">
            <a:avLst/>
          </a:prstGeom>
        </p:spPr>
      </p:pic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291516" y="2019630"/>
            <a:ext cx="7691594" cy="4838369"/>
          </a:xfrm>
        </p:spPr>
        <p:txBody>
          <a:bodyPr>
            <a:normAutofit/>
          </a:bodyPr>
          <a:lstStyle/>
          <a:p>
            <a:r>
              <a:rPr lang="en-US" altLang="ko-KR" sz="1800" dirty="0" err="1">
                <a:latin typeface="맑은 고딕 (본문)"/>
              </a:rPr>
              <a:t>iperf</a:t>
            </a:r>
            <a:r>
              <a:rPr lang="en-US" altLang="ko-KR" sz="1800" dirty="0">
                <a:latin typeface="맑은 고딕 (본문)"/>
              </a:rPr>
              <a:t> server install on Raspberry PI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$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sudo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 apt-get install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iperf</a:t>
            </a: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r>
              <a:rPr lang="en-US" altLang="ko-KR" sz="1800" dirty="0" err="1">
                <a:latin typeface="맑은 고딕 (본문)"/>
              </a:rPr>
              <a:t>iperf</a:t>
            </a:r>
            <a:r>
              <a:rPr lang="en-US" altLang="ko-KR" sz="1800" dirty="0">
                <a:latin typeface="맑은 고딕 (본문)"/>
              </a:rPr>
              <a:t> client install on NUC </a:t>
            </a:r>
            <a:r>
              <a:rPr lang="en-US" altLang="ko-KR" sz="1800" dirty="0" err="1">
                <a:latin typeface="맑은 고딕 (본문)"/>
              </a:rPr>
              <a:t>baremetal</a:t>
            </a:r>
            <a:endParaRPr lang="en-US" altLang="ko-KR" sz="1800" dirty="0">
              <a:latin typeface="맑은 고딕 (본문)"/>
            </a:endParaRP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$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sudo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 apt-get install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iperf</a:t>
            </a: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r>
              <a:rPr lang="en-US" altLang="ko-KR" sz="1800" dirty="0" err="1">
                <a:latin typeface="맑은 고딕 (본문)"/>
              </a:rPr>
              <a:t>iperf</a:t>
            </a:r>
            <a:r>
              <a:rPr lang="en-US" altLang="ko-KR" sz="1800" dirty="0">
                <a:latin typeface="맑은 고딕 (본문)"/>
              </a:rPr>
              <a:t> client install on NUC KVM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$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sudo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 apt-get install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iperf</a:t>
            </a:r>
            <a:endParaRPr lang="en-US" altLang="ko-KR" sz="1600" dirty="0">
              <a:solidFill>
                <a:srgbClr val="7030A0"/>
              </a:solidFill>
              <a:latin typeface="맑은 고딕 (본문)"/>
            </a:endParaRPr>
          </a:p>
          <a:p>
            <a:endParaRPr lang="en-US" altLang="ko-KR" sz="1800" dirty="0">
              <a:latin typeface="맑은 고딕 (본문)"/>
            </a:endParaRPr>
          </a:p>
          <a:p>
            <a:r>
              <a:rPr lang="en-US" altLang="ko-KR" sz="1800" dirty="0" err="1">
                <a:latin typeface="맑은 고딕 (본문)"/>
              </a:rPr>
              <a:t>iperf</a:t>
            </a:r>
            <a:r>
              <a:rPr lang="en-US" altLang="ko-KR" sz="1800" dirty="0">
                <a:latin typeface="맑은 고딕 (본문)"/>
              </a:rPr>
              <a:t> client install on NUC Container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$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sudo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 apt-get install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iperf</a:t>
            </a:r>
            <a:endParaRPr lang="en-US" altLang="ko-KR" sz="1600" dirty="0">
              <a:solidFill>
                <a:srgbClr val="7030A0"/>
              </a:solidFill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4714" y="2001967"/>
            <a:ext cx="9119286" cy="3970318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0070C0"/>
              </a:solidFill>
              <a:latin typeface="맑은 고딕 (본문)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1" y="0"/>
            <a:ext cx="5255813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3-1 </a:t>
            </a:r>
            <a:r>
              <a:rPr lang="en-US" altLang="ko-KR" sz="3200" dirty="0" err="1">
                <a:solidFill>
                  <a:srgbClr val="0070C0"/>
                </a:solidFill>
                <a:latin typeface="+mj-ea"/>
                <a:ea typeface="+mj-ea"/>
              </a:rPr>
              <a:t>iperf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 test: installation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9725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" y="0"/>
            <a:ext cx="5661330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3–2 </a:t>
            </a:r>
            <a:r>
              <a:rPr lang="en-US" altLang="ko-KR" sz="3200" dirty="0" err="1">
                <a:solidFill>
                  <a:srgbClr val="0070C0"/>
                </a:solidFill>
                <a:latin typeface="+mj-ea"/>
                <a:ea typeface="+mj-ea"/>
              </a:rPr>
              <a:t>iperf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 test: Execute </a:t>
            </a:r>
            <a:r>
              <a:rPr lang="en-US" altLang="ko-KR" sz="3200" dirty="0" err="1">
                <a:solidFill>
                  <a:srgbClr val="0070C0"/>
                </a:solidFill>
                <a:latin typeface="+mj-ea"/>
                <a:ea typeface="+mj-ea"/>
              </a:rPr>
              <a:t>iperf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91516" y="2019631"/>
            <a:ext cx="8669604" cy="4379616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latin typeface="맑은 고딕 (본문)"/>
              </a:rPr>
              <a:t>Execute </a:t>
            </a:r>
            <a:r>
              <a:rPr lang="en-US" altLang="ko-KR" sz="1800" dirty="0" err="1">
                <a:latin typeface="맑은 고딕 (본문)"/>
              </a:rPr>
              <a:t>iperf</a:t>
            </a:r>
            <a:r>
              <a:rPr lang="en-US" altLang="ko-KR" sz="1800" dirty="0">
                <a:latin typeface="맑은 고딕 (본문)"/>
              </a:rPr>
              <a:t> Server on Raspberry PI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$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iperf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 –s</a:t>
            </a:r>
          </a:p>
          <a:p>
            <a:pPr marL="457200" lvl="1" indent="0">
              <a:buNone/>
            </a:pP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Iperf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 server must execute before you execute client</a:t>
            </a:r>
            <a:endParaRPr lang="en-US" altLang="ko-KR" sz="1400" dirty="0">
              <a:latin typeface="맑은 고딕 (본문)"/>
            </a:endParaRPr>
          </a:p>
          <a:p>
            <a:r>
              <a:rPr lang="en-US" altLang="ko-KR" sz="1800" dirty="0">
                <a:latin typeface="맑은 고딕 (본문)"/>
              </a:rPr>
              <a:t>Execute </a:t>
            </a:r>
            <a:r>
              <a:rPr lang="en-US" altLang="ko-KR" sz="1800" dirty="0" err="1">
                <a:latin typeface="맑은 고딕 (본문)"/>
              </a:rPr>
              <a:t>iperf</a:t>
            </a:r>
            <a:r>
              <a:rPr lang="en-US" altLang="ko-KR" sz="1800" dirty="0">
                <a:latin typeface="맑은 고딕 (본문)"/>
              </a:rPr>
              <a:t> client on NUC </a:t>
            </a:r>
            <a:r>
              <a:rPr lang="en-US" altLang="ko-KR" sz="1800" dirty="0" err="1">
                <a:latin typeface="맑은 고딕 (본문)"/>
              </a:rPr>
              <a:t>baremetal</a:t>
            </a:r>
            <a:r>
              <a:rPr lang="en-US" altLang="ko-KR" sz="1800" dirty="0">
                <a:latin typeface="맑은 고딕 (본문)"/>
              </a:rPr>
              <a:t>, VM, and Container</a:t>
            </a:r>
            <a:endParaRPr lang="en-US" altLang="ko-KR" sz="18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$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iperf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 –c &lt;Raspberry PI IP address&gt; -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i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 1 –t 30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(Do not execute at the same time)</a:t>
            </a: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359157" y="383994"/>
            <a:ext cx="1493670" cy="982016"/>
          </a:xfrm>
          <a:prstGeom prst="rect">
            <a:avLst/>
          </a:prstGeom>
        </p:spPr>
      </p:pic>
      <p:pic>
        <p:nvPicPr>
          <p:cNvPr id="13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24714" y="2001967"/>
            <a:ext cx="9119286" cy="2308324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0070C0"/>
              </a:solidFill>
              <a:latin typeface="맑은 고딕 (본문)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3434" y="6181190"/>
            <a:ext cx="206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en-US" altLang="ko-KR" sz="1400" dirty="0" err="1"/>
              <a:t>iperf</a:t>
            </a:r>
            <a:r>
              <a:rPr lang="en-US" altLang="ko-KR" sz="1400" dirty="0"/>
              <a:t> result (</a:t>
            </a:r>
            <a:r>
              <a:rPr lang="en-US" altLang="ko-KR" sz="1400" dirty="0" err="1"/>
              <a:t>baremetal</a:t>
            </a:r>
            <a:r>
              <a:rPr lang="en-US" altLang="ko-KR" sz="1400" dirty="0"/>
              <a:t>)&gt;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3625120" y="6209266"/>
            <a:ext cx="1570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en-US" altLang="ko-KR" sz="1400" dirty="0" err="1"/>
              <a:t>iperf</a:t>
            </a:r>
            <a:r>
              <a:rPr lang="en-US" altLang="ko-KR" sz="1400" dirty="0"/>
              <a:t> result (VM)&gt;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6629420" y="6209266"/>
            <a:ext cx="2031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en-US" altLang="ko-KR" sz="1400" dirty="0" err="1"/>
              <a:t>iperf</a:t>
            </a:r>
            <a:r>
              <a:rPr lang="en-US" altLang="ko-KR" sz="1400" dirty="0"/>
              <a:t> result (Container)&gt;</a:t>
            </a:r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93" y="4813375"/>
            <a:ext cx="2725607" cy="1157712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171486" y="4814028"/>
            <a:ext cx="492981" cy="64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51697" y="4931137"/>
            <a:ext cx="492981" cy="64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927207" y="5143956"/>
            <a:ext cx="492981" cy="64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10546" y="5141240"/>
            <a:ext cx="492981" cy="64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230" y="4813375"/>
            <a:ext cx="2624025" cy="1196125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3861637" y="4820836"/>
            <a:ext cx="492981" cy="64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761808" y="4941473"/>
            <a:ext cx="492981" cy="64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445429" y="5141239"/>
            <a:ext cx="492981" cy="64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779293" y="5148001"/>
            <a:ext cx="492981" cy="64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725" y="4795379"/>
            <a:ext cx="2819728" cy="1232116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7276711" y="4803698"/>
            <a:ext cx="492981" cy="64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933226" y="4924634"/>
            <a:ext cx="492981" cy="64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572802" y="5143106"/>
            <a:ext cx="492981" cy="64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039169" y="5151057"/>
            <a:ext cx="492981" cy="64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37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" y="0"/>
            <a:ext cx="5661330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3–3 </a:t>
            </a:r>
            <a:r>
              <a:rPr lang="en-US" altLang="ko-KR" sz="3200" dirty="0" err="1">
                <a:solidFill>
                  <a:srgbClr val="0070C0"/>
                </a:solidFill>
                <a:latin typeface="+mj-ea"/>
                <a:ea typeface="+mj-ea"/>
              </a:rPr>
              <a:t>iperf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 test: Check Result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10" y="1143854"/>
            <a:ext cx="6782747" cy="20005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1085" y="5613636"/>
            <a:ext cx="206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en-US" altLang="ko-KR" sz="1400" dirty="0" err="1"/>
              <a:t>iperf</a:t>
            </a:r>
            <a:r>
              <a:rPr lang="en-US" altLang="ko-KR" sz="1400" dirty="0"/>
              <a:t> result (</a:t>
            </a:r>
            <a:r>
              <a:rPr lang="en-US" altLang="ko-KR" sz="1400" dirty="0" err="1"/>
              <a:t>baremetal</a:t>
            </a:r>
            <a:r>
              <a:rPr lang="en-US" altLang="ko-KR" sz="1400" dirty="0"/>
              <a:t>)&gt;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715250" y="5641712"/>
            <a:ext cx="1570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en-US" altLang="ko-KR" sz="1400" dirty="0" err="1"/>
              <a:t>iperf</a:t>
            </a:r>
            <a:r>
              <a:rPr lang="en-US" altLang="ko-KR" sz="1400" dirty="0"/>
              <a:t> result (VM)&gt;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617071" y="5641712"/>
            <a:ext cx="2031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en-US" altLang="ko-KR" sz="1400" dirty="0" err="1"/>
              <a:t>iperf</a:t>
            </a:r>
            <a:r>
              <a:rPr lang="en-US" altLang="ko-KR" sz="1400" dirty="0"/>
              <a:t> result (Container)&gt;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8" y="4096048"/>
            <a:ext cx="2858409" cy="154012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143371" y="4096701"/>
            <a:ext cx="492981" cy="64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23582" y="4261108"/>
            <a:ext cx="492981" cy="64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993688" y="4521225"/>
            <a:ext cx="492981" cy="64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82431" y="4518509"/>
            <a:ext cx="492981" cy="64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126" y="4096048"/>
            <a:ext cx="2624025" cy="154012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967533" y="4103509"/>
            <a:ext cx="492981" cy="64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867704" y="4271444"/>
            <a:ext cx="492981" cy="64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551325" y="4526391"/>
            <a:ext cx="492981" cy="64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885189" y="4533153"/>
            <a:ext cx="492981" cy="64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610" y="4078052"/>
            <a:ext cx="2819728" cy="1558124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7248596" y="4086371"/>
            <a:ext cx="492981" cy="64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905111" y="4254605"/>
            <a:ext cx="492981" cy="64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544687" y="4520375"/>
            <a:ext cx="492981" cy="64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011054" y="4520443"/>
            <a:ext cx="492981" cy="64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520714" y="2078108"/>
            <a:ext cx="1112121" cy="1047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603525" y="2091751"/>
            <a:ext cx="999641" cy="910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603525" y="2550625"/>
            <a:ext cx="999641" cy="910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621915" y="2852801"/>
            <a:ext cx="999641" cy="910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576953" y="2545477"/>
            <a:ext cx="1055882" cy="962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564584" y="2847653"/>
            <a:ext cx="1055882" cy="962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171534" y="3167399"/>
            <a:ext cx="1713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en-US" altLang="ko-KR" sz="1400" dirty="0" err="1"/>
              <a:t>iperf</a:t>
            </a:r>
            <a:r>
              <a:rPr lang="en-US" altLang="ko-KR" sz="1400" dirty="0"/>
              <a:t> Server result&gt;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622086" y="2189849"/>
            <a:ext cx="6782747" cy="3127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22086" y="2508104"/>
            <a:ext cx="6782747" cy="3127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22086" y="2811100"/>
            <a:ext cx="6782747" cy="3127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434081" y="2207708"/>
            <a:ext cx="12480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Baremetal</a:t>
            </a:r>
            <a:r>
              <a:rPr lang="en-US" altLang="ko-KR" sz="1200" dirty="0"/>
              <a:t> Result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7434081" y="2525963"/>
            <a:ext cx="823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VM Result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7419457" y="2828959"/>
            <a:ext cx="1215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Container Result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9105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359157" y="383994"/>
            <a:ext cx="1493670" cy="982016"/>
          </a:xfrm>
          <a:prstGeom prst="rect">
            <a:avLst/>
          </a:prstGeom>
        </p:spPr>
      </p:pic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54796" y="1288112"/>
            <a:ext cx="7691594" cy="4347810"/>
          </a:xfrm>
        </p:spPr>
        <p:txBody>
          <a:bodyPr/>
          <a:lstStyle/>
          <a:p>
            <a:r>
              <a:rPr lang="en-US" altLang="ko-KR" sz="1800" dirty="0">
                <a:latin typeface="맑은 고딕 (본문)"/>
              </a:rPr>
              <a:t>Every machine which communicate with themselves must know their own address.</a:t>
            </a:r>
          </a:p>
          <a:p>
            <a:pPr marL="0" indent="0">
              <a:buNone/>
            </a:pPr>
            <a:endParaRPr lang="en-US" altLang="ko-KR" sz="1800" dirty="0">
              <a:latin typeface="맑은 고딕 (본문)"/>
            </a:endParaRPr>
          </a:p>
          <a:p>
            <a:r>
              <a:rPr lang="en-US" altLang="ko-KR" sz="1800" dirty="0">
                <a:latin typeface="맑은 고딕 (본문)"/>
              </a:rPr>
              <a:t>Edit /</a:t>
            </a:r>
            <a:r>
              <a:rPr lang="en-US" altLang="ko-KR" sz="1800" dirty="0" err="1">
                <a:latin typeface="맑은 고딕 (본문)"/>
              </a:rPr>
              <a:t>etc</a:t>
            </a:r>
            <a:r>
              <a:rPr lang="en-US" altLang="ko-KR" sz="1800" dirty="0">
                <a:latin typeface="맑은 고딕 (본문)"/>
              </a:rPr>
              <a:t>/hosts</a:t>
            </a:r>
            <a:endParaRPr lang="en-US" altLang="ko-KR" dirty="0">
              <a:solidFill>
                <a:srgbClr val="FF0000"/>
              </a:solidFill>
              <a:latin typeface="맑은 고딕 (본문)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73917" y="3345764"/>
            <a:ext cx="13516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Comic Sans MS" panose="030F0702030302020204" pitchFamily="66" charset="0"/>
              </a:rPr>
              <a:t>(For Example)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960284" y="3685345"/>
            <a:ext cx="3990975" cy="1714501"/>
            <a:chOff x="104073" y="4152786"/>
            <a:chExt cx="3990975" cy="1714501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073" y="4152786"/>
              <a:ext cx="3990975" cy="1714500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104073" y="5573467"/>
              <a:ext cx="1267527" cy="2938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693719" y="5106026"/>
            <a:ext cx="172230" cy="1469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693719" y="5252935"/>
            <a:ext cx="172230" cy="1469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019861" y="3815301"/>
            <a:ext cx="901773" cy="17074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126720" y="4782860"/>
            <a:ext cx="4709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Add two lines which describe the IP address and hostname of devices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808" y="5822271"/>
            <a:ext cx="1260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7030A0"/>
                </a:solidFill>
              </a:rPr>
              <a:t>IP address</a:t>
            </a:r>
            <a:endParaRPr lang="ko-KR" altLang="en-US">
              <a:solidFill>
                <a:srgbClr val="7030A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42507" y="5827643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7030A0"/>
                </a:solidFill>
              </a:rPr>
              <a:t>hostname</a:t>
            </a:r>
            <a:endParaRPr lang="ko-KR" altLang="en-US">
              <a:solidFill>
                <a:srgbClr val="7030A0"/>
              </a:solidFill>
            </a:endParaRPr>
          </a:p>
        </p:txBody>
      </p:sp>
      <p:cxnSp>
        <p:nvCxnSpPr>
          <p:cNvPr id="18" name="직선 화살표 연결선 17"/>
          <p:cNvCxnSpPr>
            <a:stCxn id="17" idx="0"/>
          </p:cNvCxnSpPr>
          <p:nvPr/>
        </p:nvCxnSpPr>
        <p:spPr>
          <a:xfrm flipH="1" flipV="1">
            <a:off x="2019862" y="5415288"/>
            <a:ext cx="330344" cy="412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6" idx="0"/>
          </p:cNvCxnSpPr>
          <p:nvPr/>
        </p:nvCxnSpPr>
        <p:spPr>
          <a:xfrm flipV="1">
            <a:off x="873917" y="5429192"/>
            <a:ext cx="430826" cy="393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4714" y="2846721"/>
            <a:ext cx="9119286" cy="3416320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altLang="ko-KR" dirty="0">
                <a:solidFill>
                  <a:srgbClr val="FF0000"/>
                </a:solidFill>
                <a:latin typeface="맑은 고딕 (본문)"/>
              </a:rPr>
              <a:t>$ </a:t>
            </a:r>
            <a:r>
              <a:rPr lang="en-US" altLang="ko-KR" dirty="0" err="1">
                <a:solidFill>
                  <a:srgbClr val="FF0000"/>
                </a:solidFill>
                <a:latin typeface="맑은 고딕 (본문)"/>
              </a:rPr>
              <a:t>sudo</a:t>
            </a:r>
            <a:r>
              <a:rPr lang="en-US" altLang="ko-KR" dirty="0">
                <a:solidFill>
                  <a:srgbClr val="FF0000"/>
                </a:solidFill>
                <a:latin typeface="맑은 고딕 (본문)"/>
              </a:rPr>
              <a:t> vi /</a:t>
            </a:r>
            <a:r>
              <a:rPr lang="en-US" altLang="ko-KR" dirty="0" err="1">
                <a:solidFill>
                  <a:srgbClr val="FF0000"/>
                </a:solidFill>
                <a:latin typeface="맑은 고딕 (본문)"/>
              </a:rPr>
              <a:t>etc</a:t>
            </a:r>
            <a:r>
              <a:rPr lang="en-US" altLang="ko-KR" dirty="0">
                <a:solidFill>
                  <a:srgbClr val="FF0000"/>
                </a:solidFill>
                <a:latin typeface="맑은 고딕 (본문)"/>
              </a:rPr>
              <a:t>/hosts</a:t>
            </a: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0070C0"/>
              </a:solidFill>
              <a:latin typeface="맑은 고딕 (본문)"/>
            </a:endParaRPr>
          </a:p>
        </p:txBody>
      </p:sp>
      <p:pic>
        <p:nvPicPr>
          <p:cNvPr id="23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-1" y="0"/>
            <a:ext cx="6166339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4–1 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Hostname preparation for Kafka (1/2)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9537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CC95094-A0DF-4E15-AEE6-CBEA3801AD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610" y="292387"/>
            <a:ext cx="1336547" cy="1097081"/>
          </a:xfrm>
          <a:prstGeom prst="rect">
            <a:avLst/>
          </a:prstGeom>
        </p:spPr>
      </p:pic>
      <p:sp>
        <p:nvSpPr>
          <p:cNvPr id="10" name="내용 개체 틀 2"/>
          <p:cNvSpPr txBox="1">
            <a:spLocks/>
          </p:cNvSpPr>
          <p:nvPr/>
        </p:nvSpPr>
        <p:spPr>
          <a:xfrm>
            <a:off x="243808" y="1288112"/>
            <a:ext cx="7691594" cy="4347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맑은 고딕 (본문)"/>
              </a:rPr>
              <a:t>Every machine which communicate with themselves must know their own address.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>
              <a:latin typeface="맑은 고딕 (본문)"/>
            </a:endParaRPr>
          </a:p>
          <a:p>
            <a:r>
              <a:rPr lang="en-US" altLang="ko-KR" sz="1800" dirty="0">
                <a:latin typeface="맑은 고딕 (본문)"/>
              </a:rPr>
              <a:t>SSH access to your PI (ID: pirate, PW: </a:t>
            </a:r>
            <a:r>
              <a:rPr lang="en-US" altLang="ko-KR" sz="1800" dirty="0" err="1">
                <a:latin typeface="맑은 고딕 (본문)"/>
              </a:rPr>
              <a:t>hypriot</a:t>
            </a:r>
            <a:r>
              <a:rPr lang="en-US" altLang="ko-KR" sz="1800" dirty="0">
                <a:latin typeface="맑은 고딕 (본문)"/>
              </a:rPr>
              <a:t>)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$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ssh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 pirate@&lt;your Raspberry PI IP Address&gt;</a:t>
            </a:r>
          </a:p>
          <a:p>
            <a:r>
              <a:rPr lang="en-US" altLang="ko-KR" sz="2000" dirty="0">
                <a:latin typeface="맑은 고딕 (본문)"/>
              </a:rPr>
              <a:t>Edit /</a:t>
            </a:r>
            <a:r>
              <a:rPr lang="en-US" altLang="ko-KR" sz="2000" dirty="0" err="1">
                <a:latin typeface="맑은 고딕 (본문)"/>
              </a:rPr>
              <a:t>etc</a:t>
            </a:r>
            <a:r>
              <a:rPr lang="en-US" altLang="ko-KR" sz="2000" dirty="0">
                <a:latin typeface="맑은 고딕 (본문)"/>
              </a:rPr>
              <a:t>/hosts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$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sudo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 vi /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etc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/hosts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42204" y="3687892"/>
            <a:ext cx="13516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Comic Sans MS" panose="030F0702030302020204" pitchFamily="66" charset="0"/>
              </a:rPr>
              <a:t>(For Example)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626329" y="3995670"/>
            <a:ext cx="3990975" cy="1714501"/>
            <a:chOff x="104073" y="4152786"/>
            <a:chExt cx="3990975" cy="1714501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073" y="4152786"/>
              <a:ext cx="3990975" cy="1714500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104073" y="5573467"/>
              <a:ext cx="1267527" cy="2938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1359764" y="5416351"/>
            <a:ext cx="172230" cy="1469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359764" y="5563260"/>
            <a:ext cx="172230" cy="1469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685906" y="4125626"/>
            <a:ext cx="901773" cy="17074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792765" y="5093185"/>
            <a:ext cx="4709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Add two lines which describe the IP address and hostname of devices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4714" y="2001967"/>
            <a:ext cx="9119286" cy="4247317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0070C0"/>
              </a:solidFill>
              <a:latin typeface="맑은 고딕 (본문)"/>
            </a:endParaRPr>
          </a:p>
        </p:txBody>
      </p:sp>
      <p:pic>
        <p:nvPicPr>
          <p:cNvPr id="21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-1" y="0"/>
            <a:ext cx="6166339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4–1 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Hostname preparation for Kafka (2/2)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1681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6130456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4–2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Verification for hostname preparation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359157" y="383994"/>
            <a:ext cx="1493670" cy="982016"/>
          </a:xfrm>
          <a:prstGeom prst="rect">
            <a:avLst/>
          </a:prstGeom>
        </p:spPr>
      </p:pic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43808" y="1288112"/>
            <a:ext cx="7691594" cy="4347810"/>
          </a:xfrm>
        </p:spPr>
        <p:txBody>
          <a:bodyPr/>
          <a:lstStyle/>
          <a:p>
            <a:r>
              <a:rPr lang="en-US" altLang="ko-KR" sz="1800" dirty="0">
                <a:latin typeface="맑은 고딕 (본문)"/>
              </a:rPr>
              <a:t>After editing /</a:t>
            </a:r>
            <a:r>
              <a:rPr lang="en-US" altLang="ko-KR" sz="1800" dirty="0" err="1">
                <a:latin typeface="맑은 고딕 (본문)"/>
              </a:rPr>
              <a:t>etc</a:t>
            </a:r>
            <a:r>
              <a:rPr lang="en-US" altLang="ko-KR" sz="1800" dirty="0">
                <a:latin typeface="맑은 고딕 (본문)"/>
              </a:rPr>
              <a:t>/hosts, check the edit is correctly done</a:t>
            </a:r>
          </a:p>
          <a:p>
            <a:pPr marL="0" indent="0">
              <a:buNone/>
            </a:pPr>
            <a:endParaRPr lang="en-US" altLang="ko-KR" sz="1800" dirty="0">
              <a:latin typeface="맑은 고딕 (본문)"/>
            </a:endParaRPr>
          </a:p>
          <a:p>
            <a:pPr marL="0" indent="0">
              <a:buNone/>
            </a:pPr>
            <a:endParaRPr lang="en-US" altLang="ko-KR" sz="1800" dirty="0">
              <a:latin typeface="맑은 고딕 (본문)"/>
            </a:endParaRPr>
          </a:p>
          <a:p>
            <a:r>
              <a:rPr lang="en-US" altLang="ko-KR" sz="1800" dirty="0">
                <a:latin typeface="맑은 고딕 (본문)"/>
              </a:rPr>
              <a:t>For NUC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$ ping &lt;Your NUC hostname&gt;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$ ping &lt;Your Raspberry PI hostname&gt;</a:t>
            </a:r>
          </a:p>
          <a:p>
            <a:endParaRPr lang="en-US" altLang="ko-KR" sz="2000" dirty="0">
              <a:solidFill>
                <a:srgbClr val="FF0000"/>
              </a:solidFill>
              <a:latin typeface="맑은 고딕 (본문)"/>
            </a:endParaRPr>
          </a:p>
          <a:p>
            <a:r>
              <a:rPr lang="en-US" altLang="ko-KR" sz="2000" dirty="0">
                <a:latin typeface="맑은 고딕 (본문)"/>
              </a:rPr>
              <a:t>For Raspberry PI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$ ping &lt;Your NUC hostname&gt;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$ ping &lt;Your Raspberry PI hostname&gt;</a:t>
            </a: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2199370"/>
            <a:ext cx="9119286" cy="2862322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0070C0"/>
              </a:solidFill>
              <a:latin typeface="맑은 고딕 (본문)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4327" y="5220423"/>
            <a:ext cx="80353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7030A0"/>
                </a:solidFill>
                <a:latin typeface="맑은 고딕 (본문)"/>
              </a:rPr>
              <a:t>If it was successful, We can be sure that</a:t>
            </a:r>
          </a:p>
          <a:p>
            <a:r>
              <a:rPr lang="en-US" altLang="ko-KR" sz="1600" b="1" dirty="0">
                <a:solidFill>
                  <a:srgbClr val="7030A0"/>
                </a:solidFill>
                <a:latin typeface="맑은 고딕 (본문)"/>
              </a:rPr>
              <a:t>NUC know its own hostname and Pi’s hostname and Pi also know its own hostname and NUC’s hostname.</a:t>
            </a:r>
          </a:p>
        </p:txBody>
      </p:sp>
      <p:pic>
        <p:nvPicPr>
          <p:cNvPr id="10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43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모서리가 둥근 직사각형 96"/>
          <p:cNvSpPr/>
          <p:nvPr/>
        </p:nvSpPr>
        <p:spPr>
          <a:xfrm>
            <a:off x="3862982" y="1495361"/>
            <a:ext cx="4617819" cy="356070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sp>
        <p:nvSpPr>
          <p:cNvPr id="98" name="Rounded Rectangle 28"/>
          <p:cNvSpPr/>
          <p:nvPr/>
        </p:nvSpPr>
        <p:spPr>
          <a:xfrm>
            <a:off x="411740" y="1495361"/>
            <a:ext cx="3227840" cy="3559612"/>
          </a:xfrm>
          <a:prstGeom prst="roundRect">
            <a:avLst/>
          </a:prstGeom>
          <a:gradFill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rgbClr val="D6264F"/>
              </a:gs>
            </a:gsLst>
            <a:path path="circle">
              <a:fillToRect l="50000" t="-80000" r="50000" b="180000"/>
            </a:path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 dirty="0">
              <a:solidFill>
                <a:prstClr val="white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583849" y="4449608"/>
            <a:ext cx="2900689" cy="413721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pic>
        <p:nvPicPr>
          <p:cNvPr id="101" name="Picture 2" descr="http://blog.hypriot.com/images/logo_t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36" y="4415841"/>
            <a:ext cx="695356" cy="481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TextBox 101"/>
          <p:cNvSpPr txBox="1"/>
          <p:nvPr/>
        </p:nvSpPr>
        <p:spPr>
          <a:xfrm>
            <a:off x="1464801" y="4495138"/>
            <a:ext cx="1787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>
                <a:solidFill>
                  <a:prstClr val="white"/>
                </a:solidFill>
                <a:ea typeface="맑은 고딕" panose="020B0503020000020004" pitchFamily="50" charset="-127"/>
              </a:rPr>
              <a:t>Hypriot OS</a:t>
            </a:r>
            <a:endParaRPr kumimoji="0" lang="ko-KR" altLang="en-US" sz="1600" b="1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1241287" y="5232329"/>
            <a:ext cx="1657665" cy="891305"/>
            <a:chOff x="6482" y="4716136"/>
            <a:chExt cx="3131607" cy="1758358"/>
          </a:xfrm>
        </p:grpSpPr>
        <p:pic>
          <p:nvPicPr>
            <p:cNvPr id="104" name="그림 10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927289" y="4716136"/>
              <a:ext cx="844513" cy="478556"/>
            </a:xfrm>
            <a:prstGeom prst="rect">
              <a:avLst/>
            </a:prstGeom>
          </p:spPr>
        </p:pic>
        <p:pic>
          <p:nvPicPr>
            <p:cNvPr id="105" name="그림 10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268860" y="4868548"/>
              <a:ext cx="844513" cy="478555"/>
            </a:xfrm>
            <a:prstGeom prst="rect">
              <a:avLst/>
            </a:prstGeom>
          </p:spPr>
        </p:pic>
        <p:pic>
          <p:nvPicPr>
            <p:cNvPr id="106" name="그림 10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610433" y="5020956"/>
              <a:ext cx="844513" cy="478555"/>
            </a:xfrm>
            <a:prstGeom prst="rect">
              <a:avLst/>
            </a:prstGeom>
          </p:spPr>
        </p:pic>
        <p:pic>
          <p:nvPicPr>
            <p:cNvPr id="107" name="그림 10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952005" y="5173368"/>
              <a:ext cx="844513" cy="478555"/>
            </a:xfrm>
            <a:prstGeom prst="rect">
              <a:avLst/>
            </a:prstGeom>
          </p:spPr>
        </p:pic>
        <p:pic>
          <p:nvPicPr>
            <p:cNvPr id="108" name="그림 10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2293576" y="5325780"/>
              <a:ext cx="844513" cy="478555"/>
            </a:xfrm>
            <a:prstGeom prst="rect">
              <a:avLst/>
            </a:prstGeom>
          </p:spPr>
        </p:pic>
        <p:pic>
          <p:nvPicPr>
            <p:cNvPr id="109" name="그림 10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6482" y="5386289"/>
              <a:ext cx="844513" cy="478555"/>
            </a:xfrm>
            <a:prstGeom prst="rect">
              <a:avLst/>
            </a:prstGeom>
          </p:spPr>
        </p:pic>
        <p:pic>
          <p:nvPicPr>
            <p:cNvPr id="110" name="그림 10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348055" y="5538701"/>
              <a:ext cx="844513" cy="478555"/>
            </a:xfrm>
            <a:prstGeom prst="rect">
              <a:avLst/>
            </a:prstGeom>
          </p:spPr>
        </p:pic>
        <p:pic>
          <p:nvPicPr>
            <p:cNvPr id="111" name="그림 1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689628" y="5691113"/>
              <a:ext cx="844513" cy="478555"/>
            </a:xfrm>
            <a:prstGeom prst="rect">
              <a:avLst/>
            </a:prstGeom>
          </p:spPr>
        </p:pic>
        <p:pic>
          <p:nvPicPr>
            <p:cNvPr id="112" name="그림 1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031199" y="5843525"/>
              <a:ext cx="844513" cy="478555"/>
            </a:xfrm>
            <a:prstGeom prst="rect">
              <a:avLst/>
            </a:prstGeom>
          </p:spPr>
        </p:pic>
        <p:pic>
          <p:nvPicPr>
            <p:cNvPr id="113" name="그림 1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372772" y="5995939"/>
              <a:ext cx="844513" cy="478555"/>
            </a:xfrm>
            <a:prstGeom prst="rect">
              <a:avLst/>
            </a:prstGeom>
          </p:spPr>
        </p:pic>
        <p:pic>
          <p:nvPicPr>
            <p:cNvPr id="114" name="그림 1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482611" y="5024900"/>
              <a:ext cx="844513" cy="478555"/>
            </a:xfrm>
            <a:prstGeom prst="rect">
              <a:avLst/>
            </a:prstGeom>
          </p:spPr>
        </p:pic>
        <p:pic>
          <p:nvPicPr>
            <p:cNvPr id="115" name="그림 1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824184" y="5177310"/>
              <a:ext cx="844512" cy="478555"/>
            </a:xfrm>
            <a:prstGeom prst="rect">
              <a:avLst/>
            </a:prstGeom>
          </p:spPr>
        </p:pic>
        <p:pic>
          <p:nvPicPr>
            <p:cNvPr id="116" name="그림 1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165757" y="5329720"/>
              <a:ext cx="844512" cy="478555"/>
            </a:xfrm>
            <a:prstGeom prst="rect">
              <a:avLst/>
            </a:prstGeom>
          </p:spPr>
        </p:pic>
        <p:pic>
          <p:nvPicPr>
            <p:cNvPr id="117" name="그림 1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507326" y="5482128"/>
              <a:ext cx="844512" cy="478555"/>
            </a:xfrm>
            <a:prstGeom prst="rect">
              <a:avLst/>
            </a:prstGeom>
          </p:spPr>
        </p:pic>
        <p:pic>
          <p:nvPicPr>
            <p:cNvPr id="118" name="그림 1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848899" y="5634540"/>
              <a:ext cx="844512" cy="478555"/>
            </a:xfrm>
            <a:prstGeom prst="rect">
              <a:avLst/>
            </a:prstGeom>
          </p:spPr>
        </p:pic>
      </p:grpSp>
      <p:grpSp>
        <p:nvGrpSpPr>
          <p:cNvPr id="119" name="그룹 118"/>
          <p:cNvGrpSpPr/>
          <p:nvPr/>
        </p:nvGrpSpPr>
        <p:grpSpPr>
          <a:xfrm>
            <a:off x="5865711" y="5152588"/>
            <a:ext cx="950638" cy="1061009"/>
            <a:chOff x="3491880" y="4966650"/>
            <a:chExt cx="1267517" cy="1414678"/>
          </a:xfrm>
        </p:grpSpPr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5848334"/>
              <a:ext cx="1267517" cy="532994"/>
            </a:xfrm>
            <a:prstGeom prst="rect">
              <a:avLst/>
            </a:prstGeom>
          </p:spPr>
        </p:pic>
        <p:pic>
          <p:nvPicPr>
            <p:cNvPr id="121" name="그림 1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5627913"/>
              <a:ext cx="1267517" cy="532994"/>
            </a:xfrm>
            <a:prstGeom prst="rect">
              <a:avLst/>
            </a:prstGeom>
          </p:spPr>
        </p:pic>
        <p:pic>
          <p:nvPicPr>
            <p:cNvPr id="122" name="그림 1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5400678"/>
              <a:ext cx="1267517" cy="532994"/>
            </a:xfrm>
            <a:prstGeom prst="rect">
              <a:avLst/>
            </a:prstGeom>
          </p:spPr>
        </p:pic>
        <p:pic>
          <p:nvPicPr>
            <p:cNvPr id="123" name="그림 1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5186556"/>
              <a:ext cx="1267517" cy="532994"/>
            </a:xfrm>
            <a:prstGeom prst="rect">
              <a:avLst/>
            </a:prstGeom>
          </p:spPr>
        </p:pic>
        <p:pic>
          <p:nvPicPr>
            <p:cNvPr id="124" name="그림 1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4966650"/>
              <a:ext cx="1267517" cy="532994"/>
            </a:xfrm>
            <a:prstGeom prst="rect">
              <a:avLst/>
            </a:prstGeom>
          </p:spPr>
        </p:pic>
      </p:grpSp>
      <p:grpSp>
        <p:nvGrpSpPr>
          <p:cNvPr id="125" name="그룹 124"/>
          <p:cNvGrpSpPr/>
          <p:nvPr/>
        </p:nvGrpSpPr>
        <p:grpSpPr>
          <a:xfrm>
            <a:off x="7280330" y="343524"/>
            <a:ext cx="1342782" cy="1342782"/>
            <a:chOff x="4265005" y="908318"/>
            <a:chExt cx="1342782" cy="1342782"/>
          </a:xfrm>
        </p:grpSpPr>
        <p:grpSp>
          <p:nvGrpSpPr>
            <p:cNvPr id="126" name="Group 52"/>
            <p:cNvGrpSpPr/>
            <p:nvPr/>
          </p:nvGrpSpPr>
          <p:grpSpPr>
            <a:xfrm>
              <a:off x="4265005" y="908318"/>
              <a:ext cx="1342782" cy="1342782"/>
              <a:chOff x="6188154" y="1459881"/>
              <a:chExt cx="1342782" cy="1342782"/>
            </a:xfrm>
          </p:grpSpPr>
          <p:sp>
            <p:nvSpPr>
              <p:cNvPr id="128" name="타원 127"/>
              <p:cNvSpPr/>
              <p:nvPr/>
            </p:nvSpPr>
            <p:spPr>
              <a:xfrm>
                <a:off x="6188154" y="1459881"/>
                <a:ext cx="1342782" cy="134278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129" name="그림 2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8154" y="1797802"/>
                <a:ext cx="1342782" cy="621602"/>
              </a:xfrm>
              <a:prstGeom prst="rect">
                <a:avLst/>
              </a:prstGeom>
            </p:spPr>
          </p:pic>
        </p:grpSp>
        <p:pic>
          <p:nvPicPr>
            <p:cNvPr id="127" name="Picture 8" descr="User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3860" y="1489536"/>
              <a:ext cx="493745" cy="493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0" name="그룹 129"/>
          <p:cNvGrpSpPr/>
          <p:nvPr/>
        </p:nvGrpSpPr>
        <p:grpSpPr>
          <a:xfrm>
            <a:off x="1924343" y="3940586"/>
            <a:ext cx="1552994" cy="433323"/>
            <a:chOff x="1488893" y="4552574"/>
            <a:chExt cx="1552994" cy="433323"/>
          </a:xfrm>
        </p:grpSpPr>
        <p:sp>
          <p:nvSpPr>
            <p:cNvPr id="131" name="직사각형 130"/>
            <p:cNvSpPr/>
            <p:nvPr/>
          </p:nvSpPr>
          <p:spPr>
            <a:xfrm>
              <a:off x="1488893" y="4552574"/>
              <a:ext cx="1552994" cy="4333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35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132" name="그림 13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486" y="4589529"/>
              <a:ext cx="1410870" cy="362510"/>
            </a:xfrm>
            <a:prstGeom prst="rect">
              <a:avLst/>
            </a:prstGeom>
          </p:spPr>
        </p:pic>
      </p:grpSp>
      <p:sp>
        <p:nvSpPr>
          <p:cNvPr id="134" name="TextBox 133"/>
          <p:cNvSpPr txBox="1"/>
          <p:nvPr/>
        </p:nvSpPr>
        <p:spPr>
          <a:xfrm>
            <a:off x="6706755" y="937635"/>
            <a:ext cx="787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ED7D31"/>
                </a:solidFill>
              </a:rPr>
              <a:t>You</a:t>
            </a:r>
            <a:endParaRPr lang="ko-KR" altLang="en-US" sz="2800" b="1" dirty="0">
              <a:solidFill>
                <a:srgbClr val="ED7D31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358727" y="6123481"/>
            <a:ext cx="1994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333FF"/>
                </a:solidFill>
              </a:rPr>
              <a:t>Raspberry Pi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920081" y="6249408"/>
            <a:ext cx="841897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ko-KR" dirty="0">
                <a:solidFill>
                  <a:srgbClr val="3333FF"/>
                </a:solidFill>
              </a:rPr>
              <a:t>NUC</a:t>
            </a:r>
          </a:p>
        </p:txBody>
      </p:sp>
      <p:sp>
        <p:nvSpPr>
          <p:cNvPr id="137" name="오른쪽 화살표 136"/>
          <p:cNvSpPr/>
          <p:nvPr/>
        </p:nvSpPr>
        <p:spPr>
          <a:xfrm>
            <a:off x="1387278" y="2743644"/>
            <a:ext cx="3239067" cy="695797"/>
          </a:xfrm>
          <a:prstGeom prst="rightArrow">
            <a:avLst/>
          </a:prstGeom>
          <a:solidFill>
            <a:schemeClr val="accent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1267004" y="2655462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200" dirty="0"/>
          </a:p>
        </p:txBody>
      </p:sp>
      <p:grpSp>
        <p:nvGrpSpPr>
          <p:cNvPr id="148" name="그룹 147"/>
          <p:cNvGrpSpPr/>
          <p:nvPr/>
        </p:nvGrpSpPr>
        <p:grpSpPr>
          <a:xfrm>
            <a:off x="7390195" y="2051913"/>
            <a:ext cx="972026" cy="1759865"/>
            <a:chOff x="4369816" y="2713455"/>
            <a:chExt cx="972026" cy="1759865"/>
          </a:xfrm>
        </p:grpSpPr>
        <p:sp>
          <p:nvSpPr>
            <p:cNvPr id="149" name="정육면체 148"/>
            <p:cNvSpPr/>
            <p:nvPr/>
          </p:nvSpPr>
          <p:spPr>
            <a:xfrm>
              <a:off x="4524969" y="2713455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150" name="그림 20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4780" y="3514707"/>
              <a:ext cx="596319" cy="283144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151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4369816" y="2778400"/>
              <a:ext cx="490538" cy="366713"/>
            </a:xfrm>
            <a:prstGeom prst="rect">
              <a:avLst/>
            </a:prstGeom>
            <a:noFill/>
            <a:ln w="12700">
              <a:noFill/>
            </a:ln>
            <a:extLst/>
          </p:spPr>
        </p:pic>
      </p:grpSp>
      <p:sp>
        <p:nvSpPr>
          <p:cNvPr id="152" name="오른쪽 화살표 151"/>
          <p:cNvSpPr/>
          <p:nvPr/>
        </p:nvSpPr>
        <p:spPr>
          <a:xfrm rot="16200000">
            <a:off x="7660205" y="1473018"/>
            <a:ext cx="635080" cy="664078"/>
          </a:xfrm>
          <a:prstGeom prst="rightArrow">
            <a:avLst/>
          </a:prstGeom>
          <a:solidFill>
            <a:srgbClr val="FF0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53" name="그림 15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44294" y="2622325"/>
            <a:ext cx="429806" cy="429806"/>
          </a:xfrm>
          <a:prstGeom prst="rect">
            <a:avLst/>
          </a:prstGeom>
        </p:spPr>
      </p:pic>
      <p:sp>
        <p:nvSpPr>
          <p:cNvPr id="154" name="직사각형 103"/>
          <p:cNvSpPr/>
          <p:nvPr/>
        </p:nvSpPr>
        <p:spPr>
          <a:xfrm>
            <a:off x="590070" y="2101467"/>
            <a:ext cx="573806" cy="17598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350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pic>
        <p:nvPicPr>
          <p:cNvPr id="155" name="Picture 2" descr="Net-SNMP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58" y="2890618"/>
            <a:ext cx="513041" cy="114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6" name="오른쪽 화살표 87"/>
          <p:cNvSpPr/>
          <p:nvPr/>
        </p:nvSpPr>
        <p:spPr>
          <a:xfrm rot="16200000">
            <a:off x="708168" y="3977525"/>
            <a:ext cx="349190" cy="365133"/>
          </a:xfrm>
          <a:prstGeom prst="rightArrow">
            <a:avLst/>
          </a:prstGeom>
          <a:solidFill>
            <a:schemeClr val="accent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57" name="그룹 156"/>
          <p:cNvGrpSpPr/>
          <p:nvPr/>
        </p:nvGrpSpPr>
        <p:grpSpPr>
          <a:xfrm>
            <a:off x="1968332" y="2029100"/>
            <a:ext cx="976711" cy="1759865"/>
            <a:chOff x="1302642" y="2620971"/>
            <a:chExt cx="976711" cy="1759865"/>
          </a:xfrm>
        </p:grpSpPr>
        <p:sp>
          <p:nvSpPr>
            <p:cNvPr id="158" name="정육면체 157"/>
            <p:cNvSpPr/>
            <p:nvPr/>
          </p:nvSpPr>
          <p:spPr>
            <a:xfrm>
              <a:off x="1462480" y="2620971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159" name="Picture 2" descr="https://flume.apache.org/_static/flume-logo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3311118"/>
              <a:ext cx="525444" cy="526158"/>
            </a:xfrm>
            <a:prstGeom prst="rect">
              <a:avLst/>
            </a:prstGeom>
            <a:noFill/>
            <a:ln w="127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0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1302642" y="2692584"/>
              <a:ext cx="490538" cy="366713"/>
            </a:xfrm>
            <a:prstGeom prst="rect">
              <a:avLst/>
            </a:prstGeom>
            <a:noFill/>
            <a:ln w="12700">
              <a:noFill/>
            </a:ln>
            <a:extLst/>
          </p:spPr>
        </p:pic>
      </p:grpSp>
      <p:pic>
        <p:nvPicPr>
          <p:cNvPr id="161" name="그림 16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53903" y="2622325"/>
            <a:ext cx="429806" cy="429806"/>
          </a:xfrm>
          <a:prstGeom prst="rect">
            <a:avLst/>
          </a:prstGeom>
        </p:spPr>
      </p:pic>
      <p:sp>
        <p:nvSpPr>
          <p:cNvPr id="166" name="오른쪽 화살표 165"/>
          <p:cNvSpPr/>
          <p:nvPr/>
        </p:nvSpPr>
        <p:spPr>
          <a:xfrm>
            <a:off x="6346893" y="2716708"/>
            <a:ext cx="1246327" cy="695797"/>
          </a:xfrm>
          <a:prstGeom prst="rightArrow">
            <a:avLst/>
          </a:prstGeom>
          <a:solidFill>
            <a:schemeClr val="accent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67" name="그림 16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46082" y="2604625"/>
            <a:ext cx="429806" cy="429806"/>
          </a:xfrm>
          <a:prstGeom prst="rect">
            <a:avLst/>
          </a:prstGeom>
        </p:spPr>
      </p:pic>
      <p:pic>
        <p:nvPicPr>
          <p:cNvPr id="168" name="그림 16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74833" y="2604625"/>
            <a:ext cx="429806" cy="429806"/>
          </a:xfrm>
          <a:prstGeom prst="rect">
            <a:avLst/>
          </a:prstGeom>
        </p:spPr>
      </p:pic>
      <p:pic>
        <p:nvPicPr>
          <p:cNvPr id="169" name="그림 16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89466" y="2604625"/>
            <a:ext cx="429806" cy="429806"/>
          </a:xfrm>
          <a:prstGeom prst="rect">
            <a:avLst/>
          </a:prstGeom>
        </p:spPr>
      </p:pic>
      <p:sp>
        <p:nvSpPr>
          <p:cNvPr id="96" name="직사각형 95"/>
          <p:cNvSpPr/>
          <p:nvPr/>
        </p:nvSpPr>
        <p:spPr>
          <a:xfrm>
            <a:off x="5598" y="343525"/>
            <a:ext cx="9144000" cy="651185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모서리가 둥근 직사각형 188"/>
          <p:cNvSpPr/>
          <p:nvPr/>
        </p:nvSpPr>
        <p:spPr>
          <a:xfrm>
            <a:off x="4054309" y="1631076"/>
            <a:ext cx="2788790" cy="231469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4"/>
              </a:gs>
            </a:gsLst>
            <a:path path="circle">
              <a:fillToRect l="50000" t="-80000" r="50000" b="180000"/>
            </a:path>
            <a:tileRect/>
          </a:gra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90" name="그룹 189"/>
          <p:cNvGrpSpPr/>
          <p:nvPr/>
        </p:nvGrpSpPr>
        <p:grpSpPr>
          <a:xfrm>
            <a:off x="4562343" y="1970727"/>
            <a:ext cx="972026" cy="1759865"/>
            <a:chOff x="2184127" y="2620971"/>
            <a:chExt cx="972026" cy="1759865"/>
          </a:xfrm>
        </p:grpSpPr>
        <p:sp>
          <p:nvSpPr>
            <p:cNvPr id="191" name="정육면체 190"/>
            <p:cNvSpPr/>
            <p:nvPr/>
          </p:nvSpPr>
          <p:spPr>
            <a:xfrm>
              <a:off x="2339280" y="2620971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192" name="그림 19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7508" y="3431153"/>
              <a:ext cx="600762" cy="294234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193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2184127" y="2685916"/>
              <a:ext cx="490538" cy="366713"/>
            </a:xfrm>
            <a:prstGeom prst="rect">
              <a:avLst/>
            </a:prstGeom>
            <a:noFill/>
            <a:ln w="12700">
              <a:noFill/>
            </a:ln>
            <a:extLst/>
          </p:spPr>
        </p:pic>
      </p:grpSp>
      <p:grpSp>
        <p:nvGrpSpPr>
          <p:cNvPr id="194" name="그룹 193"/>
          <p:cNvGrpSpPr/>
          <p:nvPr/>
        </p:nvGrpSpPr>
        <p:grpSpPr>
          <a:xfrm>
            <a:off x="4892078" y="2031361"/>
            <a:ext cx="972026" cy="1759865"/>
            <a:chOff x="2184127" y="2620971"/>
            <a:chExt cx="972026" cy="1759865"/>
          </a:xfrm>
        </p:grpSpPr>
        <p:sp>
          <p:nvSpPr>
            <p:cNvPr id="195" name="정육면체 194"/>
            <p:cNvSpPr/>
            <p:nvPr/>
          </p:nvSpPr>
          <p:spPr>
            <a:xfrm>
              <a:off x="2339280" y="2620971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196" name="그림 195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7508" y="3431153"/>
              <a:ext cx="600762" cy="294234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197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2184127" y="2685916"/>
              <a:ext cx="490538" cy="366713"/>
            </a:xfrm>
            <a:prstGeom prst="rect">
              <a:avLst/>
            </a:prstGeom>
            <a:noFill/>
            <a:ln w="12700">
              <a:noFill/>
            </a:ln>
            <a:extLst/>
          </p:spPr>
        </p:pic>
      </p:grpSp>
      <p:sp>
        <p:nvSpPr>
          <p:cNvPr id="198" name="TextBox 197"/>
          <p:cNvSpPr txBox="1"/>
          <p:nvPr/>
        </p:nvSpPr>
        <p:spPr>
          <a:xfrm>
            <a:off x="4395859" y="1676480"/>
            <a:ext cx="2265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</a:rPr>
              <a:t>Kafka broker cluster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grpSp>
        <p:nvGrpSpPr>
          <p:cNvPr id="199" name="그룹 198"/>
          <p:cNvGrpSpPr/>
          <p:nvPr/>
        </p:nvGrpSpPr>
        <p:grpSpPr>
          <a:xfrm>
            <a:off x="5228143" y="2101453"/>
            <a:ext cx="972026" cy="1759865"/>
            <a:chOff x="2184127" y="2620971"/>
            <a:chExt cx="972026" cy="1759865"/>
          </a:xfrm>
        </p:grpSpPr>
        <p:sp>
          <p:nvSpPr>
            <p:cNvPr id="200" name="정육면체 199"/>
            <p:cNvSpPr/>
            <p:nvPr/>
          </p:nvSpPr>
          <p:spPr>
            <a:xfrm>
              <a:off x="2339280" y="2620971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201" name="그림 200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7508" y="3431153"/>
              <a:ext cx="600762" cy="294234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202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2184127" y="2685916"/>
              <a:ext cx="490538" cy="366713"/>
            </a:xfrm>
            <a:prstGeom prst="rect">
              <a:avLst/>
            </a:prstGeom>
            <a:noFill/>
            <a:ln w="12700">
              <a:noFill/>
            </a:ln>
            <a:extLst/>
          </p:spPr>
        </p:pic>
      </p:grpSp>
      <p:sp>
        <p:nvSpPr>
          <p:cNvPr id="203" name="직사각형 202"/>
          <p:cNvSpPr/>
          <p:nvPr/>
        </p:nvSpPr>
        <p:spPr>
          <a:xfrm>
            <a:off x="4115519" y="4517563"/>
            <a:ext cx="4074001" cy="413721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5572511" y="4511455"/>
            <a:ext cx="1847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000" b="1" dirty="0">
                <a:solidFill>
                  <a:prstClr val="white"/>
                </a:solidFill>
                <a:ea typeface="맑은 고딕" panose="020B0503020000020004" pitchFamily="50" charset="-127"/>
              </a:rPr>
              <a:t>Ubuntu Linux</a:t>
            </a:r>
            <a:endParaRPr kumimoji="0" lang="ko-KR" altLang="en-US" sz="2000" b="1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pic>
        <p:nvPicPr>
          <p:cNvPr id="205" name="그림 20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398" y="4451080"/>
            <a:ext cx="527524" cy="527524"/>
          </a:xfrm>
          <a:prstGeom prst="rect">
            <a:avLst/>
          </a:prstGeom>
        </p:spPr>
      </p:pic>
      <p:sp>
        <p:nvSpPr>
          <p:cNvPr id="206" name="직사각형 205"/>
          <p:cNvSpPr/>
          <p:nvPr/>
        </p:nvSpPr>
        <p:spPr>
          <a:xfrm>
            <a:off x="4110876" y="4004975"/>
            <a:ext cx="4068986" cy="4333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350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pic>
        <p:nvPicPr>
          <p:cNvPr id="207" name="그림 20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959" y="4041930"/>
            <a:ext cx="1410870" cy="362510"/>
          </a:xfrm>
          <a:prstGeom prst="rect">
            <a:avLst/>
          </a:prstGeom>
        </p:spPr>
      </p:pic>
      <p:sp>
        <p:nvSpPr>
          <p:cNvPr id="208" name="제목 1"/>
          <p:cNvSpPr txBox="1">
            <a:spLocks/>
          </p:cNvSpPr>
          <p:nvPr/>
        </p:nvSpPr>
        <p:spPr>
          <a:xfrm>
            <a:off x="7461" y="8"/>
            <a:ext cx="71623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solidFill>
                  <a:srgbClr val="0070C0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/>
              <a:t>Data inter-connect with Kafka: NUC-side configuration</a:t>
            </a:r>
          </a:p>
        </p:txBody>
      </p:sp>
    </p:spTree>
    <p:extLst>
      <p:ext uri="{BB962C8B-B14F-4D97-AF65-F5344CB8AC3E}">
        <p14:creationId xmlns:p14="http://schemas.microsoft.com/office/powerpoint/2010/main" val="68760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676187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5–1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Kafka deployment: Docker file download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359157" y="383994"/>
            <a:ext cx="1493670" cy="98201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55" y="4017864"/>
            <a:ext cx="1524000" cy="15335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25503" y="4913577"/>
            <a:ext cx="3180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In this section, we use this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26155" y="4951333"/>
            <a:ext cx="1524000" cy="2938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291516" y="2019631"/>
            <a:ext cx="7691594" cy="4379616"/>
          </a:xfrm>
        </p:spPr>
        <p:txBody>
          <a:bodyPr/>
          <a:lstStyle/>
          <a:p>
            <a:r>
              <a:rPr lang="en-US" altLang="ko-KR" sz="1800" dirty="0">
                <a:latin typeface="맑은 고딕 (본문)"/>
              </a:rPr>
              <a:t>Download all files from </a:t>
            </a:r>
            <a:r>
              <a:rPr lang="en-US" altLang="ko-KR" sz="1800" dirty="0" err="1">
                <a:latin typeface="맑은 고딕 (본문)"/>
              </a:rPr>
              <a:t>Github</a:t>
            </a:r>
            <a:endParaRPr lang="en-US" altLang="ko-KR" sz="1800" dirty="0">
              <a:latin typeface="맑은 고딕 (본문)"/>
            </a:endParaRPr>
          </a:p>
          <a:p>
            <a:pPr marL="0" indent="0">
              <a:buNone/>
            </a:pPr>
            <a:r>
              <a:rPr lang="en-US" altLang="ko-KR" sz="1800" dirty="0">
                <a:latin typeface="맑은 고딕 (본문)"/>
              </a:rPr>
              <a:t>	(http://github.com/SmartXBox/SmartX-mini)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$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git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 clone https://github.com/SmartXBox/SmartX-mini.git</a:t>
            </a:r>
          </a:p>
          <a:p>
            <a:endParaRPr lang="en-US" altLang="ko-KR" dirty="0">
              <a:latin typeface="맑은 고딕 (본문)"/>
            </a:endParaRPr>
          </a:p>
          <a:p>
            <a:r>
              <a:rPr lang="en-US" altLang="ko-KR" sz="1800" dirty="0">
                <a:latin typeface="맑은 고딕 (본문)"/>
              </a:rPr>
              <a:t>Folder List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4714" y="1946049"/>
            <a:ext cx="9119286" cy="1477328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0070C0"/>
              </a:solidFill>
              <a:latin typeface="맑은 고딕 (본문)"/>
            </a:endParaRPr>
          </a:p>
        </p:txBody>
      </p:sp>
      <p:pic>
        <p:nvPicPr>
          <p:cNvPr id="15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40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6726803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5–1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Download Files from </a:t>
            </a:r>
            <a:r>
              <a:rPr lang="en-US" altLang="ko-KR" sz="3200" dirty="0" err="1">
                <a:solidFill>
                  <a:srgbClr val="0070C0"/>
                </a:solidFill>
                <a:latin typeface="+mj-ea"/>
                <a:ea typeface="+mj-ea"/>
              </a:rPr>
              <a:t>Github</a:t>
            </a:r>
            <a:endParaRPr lang="en-US" altLang="ko-KR" sz="3200" dirty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2200" dirty="0">
                <a:solidFill>
                  <a:srgbClr val="FF0000"/>
                </a:solidFill>
                <a:latin typeface="+mn-ea"/>
              </a:rPr>
              <a:t> - Allocate Broker IDs and Ports</a:t>
            </a:r>
            <a:endParaRPr lang="ko-KR" altLang="en-US" sz="2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544663" y="1185542"/>
            <a:ext cx="7694817" cy="388077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schemeClr val="tx1"/>
                </a:solidFill>
                <a:latin typeface="맑은 고딕 (본문)"/>
              </a:rPr>
              <a:t>We’ll use </a:t>
            </a:r>
            <a:r>
              <a:rPr lang="en-US" altLang="ko-KR" sz="2000" dirty="0">
                <a:solidFill>
                  <a:srgbClr val="FF0000"/>
                </a:solidFill>
                <a:latin typeface="맑은 고딕 (본문)"/>
              </a:rPr>
              <a:t>a one zookeeper, 3 brokers and one consumer containers </a:t>
            </a:r>
            <a:r>
              <a:rPr lang="en-US" altLang="ko-KR" sz="2000" dirty="0">
                <a:solidFill>
                  <a:schemeClr val="tx1"/>
                </a:solidFill>
                <a:latin typeface="맑은 고딕 (본문)"/>
              </a:rPr>
              <a:t>which share host’s public IP address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schemeClr val="tx1"/>
                </a:solidFill>
                <a:latin typeface="맑은 고딕 (본문)"/>
              </a:rPr>
              <a:t>Zookeeper container doesn’t have broker id.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schemeClr val="tx1"/>
                </a:solidFill>
                <a:latin typeface="맑은 고딕 (본문)"/>
              </a:rPr>
              <a:t>Each Broker has a unique id and port to interact each other.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schemeClr val="tx1"/>
                </a:solidFill>
                <a:latin typeface="맑은 고딕 (본문)"/>
              </a:rPr>
              <a:t>Consumer container just used to manage topic and check the data from brokers.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852504"/>
              </p:ext>
            </p:extLst>
          </p:nvPr>
        </p:nvGraphicFramePr>
        <p:xfrm>
          <a:off x="734471" y="3704337"/>
          <a:ext cx="73152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7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6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2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Function(Container) Name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IP address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Broker 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Listening port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Zookeeper</a:t>
                      </a:r>
                      <a:endParaRPr lang="ko-KR" alt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Host’s public IP address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2181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Kafka broker0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9090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Kafka broker1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9091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Kafka broker2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9092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Kafka consumer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729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66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제목 1"/>
          <p:cNvSpPr txBox="1">
            <a:spLocks/>
          </p:cNvSpPr>
          <p:nvPr/>
        </p:nvSpPr>
        <p:spPr>
          <a:xfrm>
            <a:off x="7461" y="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solidFill>
                  <a:srgbClr val="0070C0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/>
              <a:t>Physical Inter-Connect </a:t>
            </a:r>
            <a:endParaRPr lang="ko-KR" altLang="en-US" dirty="0"/>
          </a:p>
        </p:txBody>
      </p:sp>
      <p:sp>
        <p:nvSpPr>
          <p:cNvPr id="81" name="모서리가 둥근 직사각형 80">
            <a:extLst>
              <a:ext uri="{FF2B5EF4-FFF2-40B4-BE49-F238E27FC236}">
                <a16:creationId xmlns:a16="http://schemas.microsoft.com/office/drawing/2014/main" id="{22FEC0E0-00C9-674E-831A-AC4D6F6F5904}"/>
              </a:ext>
            </a:extLst>
          </p:cNvPr>
          <p:cNvSpPr/>
          <p:nvPr/>
        </p:nvSpPr>
        <p:spPr>
          <a:xfrm>
            <a:off x="4420540" y="1146747"/>
            <a:ext cx="4597157" cy="427127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sp>
        <p:nvSpPr>
          <p:cNvPr id="82" name="Rounded Rectangle 28">
            <a:extLst>
              <a:ext uri="{FF2B5EF4-FFF2-40B4-BE49-F238E27FC236}">
                <a16:creationId xmlns:a16="http://schemas.microsoft.com/office/drawing/2014/main" id="{9926E7E1-ADB9-1F4E-8309-BEFE96796C0F}"/>
              </a:ext>
            </a:extLst>
          </p:cNvPr>
          <p:cNvSpPr/>
          <p:nvPr/>
        </p:nvSpPr>
        <p:spPr>
          <a:xfrm>
            <a:off x="324446" y="1857114"/>
            <a:ext cx="2420880" cy="3560907"/>
          </a:xfrm>
          <a:prstGeom prst="roundRect">
            <a:avLst/>
          </a:prstGeom>
          <a:gradFill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rgbClr val="D6264F"/>
              </a:gs>
            </a:gsLst>
            <a:path path="circle">
              <a:fillToRect l="50000" t="-80000" r="50000" b="180000"/>
            </a:path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489266" y="2997794"/>
            <a:ext cx="2528431" cy="53532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Docker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 Runtime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490341" y="3533951"/>
            <a:ext cx="4444721" cy="148635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pic>
        <p:nvPicPr>
          <p:cNvPr id="1028" name="Picture 4" descr="Image result for switch ic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088" y="3550370"/>
            <a:ext cx="745428" cy="74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465" y="4050089"/>
            <a:ext cx="790007" cy="512991"/>
          </a:xfrm>
          <a:prstGeom prst="rect">
            <a:avLst/>
          </a:prstGeom>
        </p:spPr>
      </p:pic>
      <p:sp>
        <p:nvSpPr>
          <p:cNvPr id="115" name="모서리가 둥근 직사각형 114"/>
          <p:cNvSpPr/>
          <p:nvPr/>
        </p:nvSpPr>
        <p:spPr>
          <a:xfrm>
            <a:off x="376098" y="4162804"/>
            <a:ext cx="2323744" cy="8948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CB2A24B-154E-0148-9518-0AF2C13AE749}"/>
              </a:ext>
            </a:extLst>
          </p:cNvPr>
          <p:cNvSpPr txBox="1"/>
          <p:nvPr/>
        </p:nvSpPr>
        <p:spPr>
          <a:xfrm>
            <a:off x="365643" y="468072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Hypriot</a:t>
            </a:r>
            <a:r>
              <a:rPr kumimoji="1" lang="en-US" altLang="ko-KR" dirty="0"/>
              <a:t> OS</a:t>
            </a:r>
            <a:endParaRPr kumimoji="1"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999896" y="4410368"/>
            <a:ext cx="1204312" cy="760089"/>
            <a:chOff x="3287265" y="5701046"/>
            <a:chExt cx="1204312" cy="760089"/>
          </a:xfrm>
        </p:grpSpPr>
        <p:pic>
          <p:nvPicPr>
            <p:cNvPr id="98" name="Picture 4" descr="netgear prosafe 16 port gigabit switch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7265" y="5701046"/>
              <a:ext cx="1204312" cy="5208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0C273095-C076-4144-8B9E-2FEAE8AC58D7}"/>
                </a:ext>
              </a:extLst>
            </p:cNvPr>
            <p:cNvSpPr txBox="1"/>
            <p:nvPr/>
          </p:nvSpPr>
          <p:spPr>
            <a:xfrm>
              <a:off x="3520158" y="6213951"/>
              <a:ext cx="647613" cy="2471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altLang="ko-KR" sz="1351" dirty="0">
                  <a:solidFill>
                    <a:srgbClr val="3333FF"/>
                  </a:solidFill>
                </a:rPr>
                <a:t>Switch</a:t>
              </a:r>
            </a:p>
          </p:txBody>
        </p:sp>
      </p:grpSp>
      <p:sp>
        <p:nvSpPr>
          <p:cNvPr id="60" name="모서리가 둥근 직사각형 59"/>
          <p:cNvSpPr/>
          <p:nvPr/>
        </p:nvSpPr>
        <p:spPr>
          <a:xfrm>
            <a:off x="4664449" y="3547412"/>
            <a:ext cx="4141847" cy="1027607"/>
          </a:xfrm>
          <a:prstGeom prst="roundRect">
            <a:avLst/>
          </a:prstGeom>
          <a:solidFill>
            <a:srgbClr val="FFFFFF">
              <a:alpha val="50196"/>
            </a:srgbClr>
          </a:solidFill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ubuntu logo png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081" y="4733245"/>
            <a:ext cx="499608" cy="49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nucì ëí ì´ë¯¸ì§ ê²ìê²°ê³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962" y="5170457"/>
            <a:ext cx="942379" cy="595957"/>
          </a:xfrm>
          <a:prstGeom prst="rect">
            <a:avLst/>
          </a:prstGeom>
          <a:noFill/>
          <a:extLst/>
        </p:spPr>
      </p:pic>
      <p:pic>
        <p:nvPicPr>
          <p:cNvPr id="29" name="Picture 4" descr="http://upload.wikimedia.org/wikipedia/commons/thumb/d/d2/Raspberry_Pi_Photo.jpg/1920px-Raspberry_Pi_Photo.jp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858" y="5178161"/>
            <a:ext cx="786625" cy="580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ypriot png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28" r="24264"/>
          <a:stretch/>
        </p:blipFill>
        <p:spPr bwMode="auto">
          <a:xfrm>
            <a:off x="2301788" y="4767268"/>
            <a:ext cx="419459" cy="454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662154" y="5804841"/>
            <a:ext cx="19298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3333FF"/>
                </a:solidFill>
              </a:rPr>
              <a:t>Raspberry Pi Box</a:t>
            </a:r>
          </a:p>
          <a:p>
            <a:pPr algn="ctr"/>
            <a:r>
              <a:rPr lang="en-US" altLang="ko-KR" sz="2000" dirty="0">
                <a:solidFill>
                  <a:srgbClr val="3333FF"/>
                </a:solidFill>
              </a:rPr>
              <a:t>for </a:t>
            </a:r>
            <a:r>
              <a:rPr lang="en-US" altLang="ko-KR" sz="2000" dirty="0" err="1">
                <a:solidFill>
                  <a:srgbClr val="3333FF"/>
                </a:solidFill>
              </a:rPr>
              <a:t>IoT</a:t>
            </a:r>
            <a:r>
              <a:rPr lang="en-US" altLang="ko-KR" sz="2000" dirty="0">
                <a:solidFill>
                  <a:srgbClr val="3333FF"/>
                </a:solidFill>
              </a:rPr>
              <a:t> Sensors </a:t>
            </a:r>
          </a:p>
          <a:p>
            <a:pPr algn="ctr"/>
            <a:r>
              <a:rPr lang="en-US" altLang="ko-KR" sz="2000" dirty="0">
                <a:solidFill>
                  <a:srgbClr val="3333FF"/>
                </a:solidFill>
              </a:rPr>
              <a:t>&amp; Actuators</a:t>
            </a:r>
            <a:endParaRPr lang="ko-KR" altLang="en-US" sz="2000" dirty="0">
              <a:solidFill>
                <a:srgbClr val="3333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17501" y="5839594"/>
            <a:ext cx="2339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ko-KR" sz="2000" dirty="0">
                <a:solidFill>
                  <a:srgbClr val="3333FF"/>
                </a:solidFill>
              </a:rPr>
              <a:t>NUC Box </a:t>
            </a:r>
          </a:p>
          <a:p>
            <a:pPr algn="ctr">
              <a:lnSpc>
                <a:spcPct val="70000"/>
              </a:lnSpc>
            </a:pPr>
            <a:r>
              <a:rPr lang="en-US" altLang="ko-KR" sz="2000" dirty="0">
                <a:solidFill>
                  <a:srgbClr val="3333FF"/>
                </a:solidFill>
              </a:rPr>
              <a:t>for </a:t>
            </a:r>
            <a:r>
              <a:rPr lang="en-US" altLang="ko-KR" sz="2000" dirty="0" err="1">
                <a:solidFill>
                  <a:srgbClr val="3333FF"/>
                </a:solidFill>
              </a:rPr>
              <a:t>IoT</a:t>
            </a:r>
            <a:r>
              <a:rPr lang="en-US" altLang="ko-KR" sz="2000" dirty="0">
                <a:solidFill>
                  <a:srgbClr val="3333FF"/>
                </a:solidFill>
              </a:rPr>
              <a:t>-Cloud Hub  </a:t>
            </a:r>
          </a:p>
        </p:txBody>
      </p:sp>
      <p:pic>
        <p:nvPicPr>
          <p:cNvPr id="35" name="Picture 2" descr="runcì ëí ì´ë¯¸ì§ ê²ìê²°ê³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137" y="3048476"/>
            <a:ext cx="679689" cy="47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CB2A24B-154E-0148-9518-0AF2C13AE749}"/>
              </a:ext>
            </a:extLst>
          </p:cNvPr>
          <p:cNvSpPr txBox="1"/>
          <p:nvPr/>
        </p:nvSpPr>
        <p:spPr>
          <a:xfrm>
            <a:off x="4627921" y="4650656"/>
            <a:ext cx="1751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Linux Ubuntu OS</a:t>
            </a:r>
            <a:endParaRPr kumimoji="1"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CB2A24B-154E-0148-9518-0AF2C13AE749}"/>
              </a:ext>
            </a:extLst>
          </p:cNvPr>
          <p:cNvSpPr txBox="1"/>
          <p:nvPr/>
        </p:nvSpPr>
        <p:spPr>
          <a:xfrm>
            <a:off x="4642352" y="4208645"/>
            <a:ext cx="17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KVM Hypervisor</a:t>
            </a:r>
            <a:endParaRPr kumimoji="1"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684207" y="1391780"/>
            <a:ext cx="1088206" cy="16084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4" descr="iperf pngì ëí ì´ë¯¸ì§ ê²ìê²°ê³¼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94" y="2651357"/>
            <a:ext cx="894789" cy="894789"/>
          </a:xfrm>
          <a:prstGeom prst="rect">
            <a:avLst/>
          </a:prstGeom>
          <a:noFill/>
          <a:ln w="28575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직사각형 44"/>
          <p:cNvSpPr/>
          <p:nvPr/>
        </p:nvSpPr>
        <p:spPr>
          <a:xfrm>
            <a:off x="4675288" y="1759436"/>
            <a:ext cx="1088206" cy="177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81058" y="2237523"/>
            <a:ext cx="127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/>
          </a:lstStyle>
          <a:p>
            <a:r>
              <a:rPr lang="en-US" altLang="ko-KR" dirty="0" err="1"/>
              <a:t>iperf</a:t>
            </a:r>
            <a:r>
              <a:rPr lang="en-US" altLang="ko-KR" dirty="0"/>
              <a:t> Server</a:t>
            </a:r>
            <a:endParaRPr lang="ko-KR" altLang="en-US" dirty="0"/>
          </a:p>
        </p:txBody>
      </p:sp>
      <p:pic>
        <p:nvPicPr>
          <p:cNvPr id="50" name="Picture 4" descr="iperf pngì ëí ì´ë¯¸ì§ ê²ìê²°ê³¼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572" y="2282508"/>
            <a:ext cx="590034" cy="590034"/>
          </a:xfrm>
          <a:prstGeom prst="rect">
            <a:avLst/>
          </a:prstGeom>
          <a:noFill/>
          <a:ln w="28575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4572833" y="1876666"/>
            <a:ext cx="127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/>
          </a:lstStyle>
          <a:p>
            <a:r>
              <a:rPr lang="en-US" altLang="ko-KR" dirty="0" err="1"/>
              <a:t>iperf</a:t>
            </a:r>
            <a:r>
              <a:rPr lang="en-US" altLang="ko-KR" dirty="0"/>
              <a:t> Client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580386" y="1455312"/>
            <a:ext cx="127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/>
          </a:lstStyle>
          <a:p>
            <a:r>
              <a:rPr lang="en-US" altLang="ko-KR" dirty="0" err="1"/>
              <a:t>iperf</a:t>
            </a:r>
            <a:r>
              <a:rPr lang="en-US" altLang="ko-KR" dirty="0"/>
              <a:t> Client</a:t>
            </a:r>
            <a:endParaRPr lang="ko-KR" altLang="en-US" dirty="0"/>
          </a:p>
        </p:txBody>
      </p:sp>
      <p:pic>
        <p:nvPicPr>
          <p:cNvPr id="53" name="Picture 4" descr="iperf pngì ëí ì´ë¯¸ì§ ê²ìê²°ê³¼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254" y="1860556"/>
            <a:ext cx="590034" cy="590034"/>
          </a:xfrm>
          <a:prstGeom prst="rect">
            <a:avLst/>
          </a:prstGeom>
          <a:noFill/>
          <a:ln w="28575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꺾인 연결선 16"/>
          <p:cNvCxnSpPr>
            <a:stCxn id="50" idx="2"/>
            <a:endCxn id="1028" idx="1"/>
          </p:cNvCxnSpPr>
          <p:nvPr/>
        </p:nvCxnSpPr>
        <p:spPr>
          <a:xfrm rot="16200000" flipH="1">
            <a:off x="5313567" y="2964563"/>
            <a:ext cx="1050542" cy="866499"/>
          </a:xfrm>
          <a:prstGeom prst="bentConnector2">
            <a:avLst/>
          </a:prstGeom>
          <a:ln w="3810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53" idx="2"/>
            <a:endCxn id="1028" idx="3"/>
          </p:cNvCxnSpPr>
          <p:nvPr/>
        </p:nvCxnSpPr>
        <p:spPr>
          <a:xfrm rot="5400000">
            <a:off x="6977147" y="2490960"/>
            <a:ext cx="1472494" cy="1391755"/>
          </a:xfrm>
          <a:prstGeom prst="bentConnector2">
            <a:avLst/>
          </a:prstGeom>
          <a:ln w="3810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1028" idx="2"/>
            <a:endCxn id="98" idx="3"/>
          </p:cNvCxnSpPr>
          <p:nvPr/>
        </p:nvCxnSpPr>
        <p:spPr>
          <a:xfrm rot="5400000">
            <a:off x="5237005" y="3263001"/>
            <a:ext cx="375001" cy="2440594"/>
          </a:xfrm>
          <a:prstGeom prst="bentConnector2">
            <a:avLst/>
          </a:prstGeom>
          <a:ln w="3810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8" idx="2"/>
            <a:endCxn id="98" idx="1"/>
          </p:cNvCxnSpPr>
          <p:nvPr/>
        </p:nvCxnSpPr>
        <p:spPr>
          <a:xfrm rot="16200000" flipH="1">
            <a:off x="1695066" y="3365968"/>
            <a:ext cx="1124653" cy="1485007"/>
          </a:xfrm>
          <a:prstGeom prst="bentConnector2">
            <a:avLst/>
          </a:prstGeom>
          <a:ln w="3810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4" descr="kvm logoì ëí ì´ë¯¸ì§ ê²ìê²°ê³¼">
            <a:extLst>
              <a:ext uri="{FF2B5EF4-FFF2-40B4-BE49-F238E27FC236}">
                <a16:creationId xmlns:a16="http://schemas.microsoft.com/office/drawing/2014/main" id="{5B998DC9-7855-CE43-9A04-ECC2FDF72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415" y="4380034"/>
            <a:ext cx="813862" cy="25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CB2A24B-154E-0148-9518-0AF2C13AE749}"/>
              </a:ext>
            </a:extLst>
          </p:cNvPr>
          <p:cNvSpPr txBox="1"/>
          <p:nvPr/>
        </p:nvSpPr>
        <p:spPr>
          <a:xfrm>
            <a:off x="4654069" y="3250468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VM</a:t>
            </a:r>
            <a:endParaRPr kumimoji="1"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B2A24B-154E-0148-9518-0AF2C13AE749}"/>
              </a:ext>
            </a:extLst>
          </p:cNvPr>
          <p:cNvSpPr txBox="1"/>
          <p:nvPr/>
        </p:nvSpPr>
        <p:spPr>
          <a:xfrm>
            <a:off x="7621319" y="2725638"/>
            <a:ext cx="795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Container</a:t>
            </a:r>
            <a:endParaRPr kumimoji="1" lang="ko-KR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CB2A24B-154E-0148-9518-0AF2C13AE749}"/>
              </a:ext>
            </a:extLst>
          </p:cNvPr>
          <p:cNvSpPr txBox="1"/>
          <p:nvPr/>
        </p:nvSpPr>
        <p:spPr>
          <a:xfrm>
            <a:off x="1463261" y="3781026"/>
            <a:ext cx="8633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TCP Packet</a:t>
            </a:r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9032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5876014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5–2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Kafka deployment: Build Docker Image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359157" y="383994"/>
            <a:ext cx="1493670" cy="982016"/>
          </a:xfrm>
          <a:prstGeom prst="rect">
            <a:avLst/>
          </a:prstGeom>
        </p:spPr>
      </p:pic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91516" y="2019631"/>
            <a:ext cx="7691594" cy="4379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ko-KR" sz="1800" dirty="0">
                <a:latin typeface="맑은 고딕 (본문)"/>
              </a:rPr>
              <a:t>Build Docker Image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$ cd ~/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SmartX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-mini/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ubuntu-kafka</a:t>
            </a: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pPr marL="0" indent="0">
              <a:buNone/>
            </a:pPr>
            <a:endParaRPr lang="en-US" altLang="ko-KR" sz="1800" dirty="0">
              <a:latin typeface="맑은 고딕 (본문)"/>
            </a:endParaRPr>
          </a:p>
          <a:p>
            <a:r>
              <a:rPr lang="en-US" altLang="ko-KR" sz="1800" dirty="0">
                <a:latin typeface="맑은 고딕 (본문)"/>
              </a:rPr>
              <a:t>Build </a:t>
            </a:r>
            <a:r>
              <a:rPr lang="en-US" altLang="ko-KR" sz="1800" dirty="0" err="1">
                <a:latin typeface="맑은 고딕 (본문)"/>
              </a:rPr>
              <a:t>Dockerfile</a:t>
            </a:r>
            <a:r>
              <a:rPr lang="en-US" altLang="ko-KR" sz="1800" dirty="0">
                <a:latin typeface="맑은 고딕 (본문)"/>
              </a:rPr>
              <a:t>	</a:t>
            </a:r>
            <a:r>
              <a:rPr lang="en-US" altLang="ko-KR" sz="1800" dirty="0">
                <a:solidFill>
                  <a:schemeClr val="accent6"/>
                </a:solidFill>
                <a:latin typeface="맑은 고딕 (본문)"/>
              </a:rPr>
              <a:t>※ It takes long time. You should type ‘.’  !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$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docker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 build --tag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ubuntu-kafka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 .</a:t>
            </a:r>
          </a:p>
          <a:p>
            <a:pPr marL="0" indent="0">
              <a:buNone/>
            </a:pPr>
            <a:endParaRPr lang="en-US" altLang="ko-KR" sz="1800" dirty="0">
              <a:latin typeface="맑은 고딕 (본문)"/>
            </a:endParaRPr>
          </a:p>
          <a:p>
            <a:r>
              <a:rPr lang="en-US" altLang="ko-KR" sz="1800" dirty="0">
                <a:latin typeface="맑은 고딕 (본문)"/>
              </a:rPr>
              <a:t>If you want to check Docker instruction words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$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docker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 --help </a:t>
            </a: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r>
              <a:rPr lang="en-US" altLang="ko-KR" sz="1600" dirty="0">
                <a:latin typeface="맑은 고딕 (본문)"/>
              </a:rPr>
              <a:t>ex) </a:t>
            </a:r>
            <a:r>
              <a:rPr lang="en-US" altLang="ko-KR" sz="1600" dirty="0" err="1">
                <a:latin typeface="맑은 고딕 (본문)"/>
              </a:rPr>
              <a:t>docker</a:t>
            </a:r>
            <a:r>
              <a:rPr lang="en-US" altLang="ko-KR" sz="1600" dirty="0">
                <a:latin typeface="맑은 고딕 (본문)"/>
              </a:rPr>
              <a:t> </a:t>
            </a:r>
            <a:r>
              <a:rPr lang="en-US" altLang="ko-KR" sz="1600" dirty="0" err="1">
                <a:latin typeface="맑은 고딕 (본문)"/>
              </a:rPr>
              <a:t>ps</a:t>
            </a:r>
            <a:r>
              <a:rPr lang="en-US" altLang="ko-KR" sz="1600" dirty="0">
                <a:latin typeface="맑은 고딕 (본문)"/>
              </a:rPr>
              <a:t> : List containers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맑은 고딕 (본문)"/>
              </a:rPr>
              <a:t>    </a:t>
            </a:r>
            <a:r>
              <a:rPr lang="en-US" altLang="ko-KR" sz="1600" dirty="0" err="1">
                <a:latin typeface="맑은 고딕 (본문)"/>
              </a:rPr>
              <a:t>docker</a:t>
            </a:r>
            <a:r>
              <a:rPr lang="en-US" altLang="ko-KR" sz="1600" dirty="0">
                <a:latin typeface="맑은 고딕 (본문)"/>
              </a:rPr>
              <a:t> start : Start one or more stopped containers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맑은 고딕 (본문)"/>
              </a:rPr>
              <a:t>    </a:t>
            </a:r>
            <a:r>
              <a:rPr lang="en-US" altLang="ko-KR" sz="1600" dirty="0" err="1">
                <a:latin typeface="맑은 고딕 (본문)"/>
              </a:rPr>
              <a:t>docker</a:t>
            </a:r>
            <a:r>
              <a:rPr lang="en-US" altLang="ko-KR" sz="1600" dirty="0">
                <a:latin typeface="맑은 고딕 (본문)"/>
              </a:rPr>
              <a:t> </a:t>
            </a:r>
            <a:r>
              <a:rPr lang="en-US" altLang="ko-KR" sz="1600" dirty="0" err="1">
                <a:latin typeface="맑은 고딕 (본문)"/>
              </a:rPr>
              <a:t>rm</a:t>
            </a:r>
            <a:r>
              <a:rPr lang="en-US" altLang="ko-KR" sz="1600" dirty="0">
                <a:latin typeface="맑은 고딕 (본문)"/>
              </a:rPr>
              <a:t> : Remove one or more containers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4714" y="1961952"/>
            <a:ext cx="9119286" cy="2862322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0070C0"/>
              </a:solidFill>
              <a:latin typeface="맑은 고딕 (본문)"/>
            </a:endParaRPr>
          </a:p>
        </p:txBody>
      </p:sp>
      <p:pic>
        <p:nvPicPr>
          <p:cNvPr id="9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4355960" y="3329505"/>
            <a:ext cx="2708480" cy="221382"/>
            <a:chOff x="4908884" y="3108959"/>
            <a:chExt cx="2641104" cy="212264"/>
          </a:xfrm>
        </p:grpSpPr>
        <p:cxnSp>
          <p:nvCxnSpPr>
            <p:cNvPr id="12" name="직선 화살표 연결선 11"/>
            <p:cNvCxnSpPr/>
            <p:nvPr/>
          </p:nvCxnSpPr>
          <p:spPr>
            <a:xfrm flipH="1">
              <a:off x="4908884" y="3301973"/>
              <a:ext cx="264110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7549988" y="3108959"/>
              <a:ext cx="0" cy="212264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588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5960029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5–3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</a:rPr>
              <a:t>Kafka deployment: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Place Docker Containers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030985"/>
            <a:ext cx="55560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solidFill>
                  <a:srgbClr val="FF0000"/>
                </a:solidFill>
                <a:latin typeface="+mn-ea"/>
              </a:rPr>
              <a:t>(Recommend open new terminal window)</a:t>
            </a:r>
            <a:endParaRPr lang="ko-KR" altLang="en-US" sz="22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359157" y="383994"/>
            <a:ext cx="1493670" cy="982016"/>
          </a:xfrm>
          <a:prstGeom prst="rect">
            <a:avLst/>
          </a:prstGeom>
        </p:spPr>
      </p:pic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91516" y="2019631"/>
            <a:ext cx="7691594" cy="4379616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altLang="ko-KR" sz="1800" dirty="0">
              <a:latin typeface="맑은 고딕 (본문)"/>
            </a:endParaRPr>
          </a:p>
          <a:p>
            <a:r>
              <a:rPr lang="en-US" altLang="ko-KR" sz="1800" dirty="0">
                <a:latin typeface="맑은 고딕 (본문)"/>
              </a:rPr>
              <a:t>Run Docker Container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$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docker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 run -it --net=host --name </a:t>
            </a:r>
            <a:r>
              <a:rPr lang="en-US" altLang="ko-KR" sz="1600" dirty="0">
                <a:solidFill>
                  <a:srgbClr val="7030A0"/>
                </a:solidFill>
                <a:latin typeface="맑은 고딕 (본문)"/>
              </a:rPr>
              <a:t>[container name]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ubuntu-kafka</a:t>
            </a: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pPr marL="0" indent="0">
              <a:buNone/>
            </a:pPr>
            <a:endParaRPr lang="en-US" altLang="ko-KR" sz="1800" dirty="0">
              <a:latin typeface="맑은 고딕 (본문)"/>
            </a:endParaRPr>
          </a:p>
          <a:p>
            <a:pPr marL="0" indent="0">
              <a:buNone/>
            </a:pPr>
            <a:endParaRPr lang="en-US" altLang="ko-KR" sz="1800" dirty="0">
              <a:latin typeface="맑은 고딕 (본문)"/>
            </a:endParaRPr>
          </a:p>
          <a:p>
            <a:pPr lvl="1">
              <a:lnSpc>
                <a:spcPct val="100000"/>
              </a:lnSpc>
            </a:pPr>
            <a:r>
              <a:rPr lang="en-US" altLang="ko-KR" sz="1800" dirty="0">
                <a:latin typeface="맑은 고딕 (본문)"/>
              </a:rPr>
              <a:t>We need to run 5 containers (zookeeper 1, broker 3, consumer 1)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>
                <a:latin typeface="맑은 고딕 (본문)"/>
              </a:rPr>
              <a:t>Let’s assume the name of each containers,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ko-KR" sz="1800" dirty="0">
                <a:latin typeface="맑은 고딕 (본문)"/>
              </a:rPr>
              <a:t>zookeeper, broker0, broker1, broker2, consumer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>
                <a:latin typeface="맑은 고딕 (본문)"/>
              </a:rPr>
              <a:t>Repeatedly type the above command with changing container name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>
                <a:latin typeface="맑은 고딕 (본문)"/>
              </a:rPr>
              <a:t>If you want to look for more details about Docker command, see </a:t>
            </a:r>
            <a:r>
              <a:rPr lang="en-US" altLang="ko-KR" sz="1800" dirty="0">
                <a:latin typeface="맑은 고딕 (본문)"/>
                <a:hlinkClick r:id="rId3"/>
              </a:rPr>
              <a:t>https://docs.docker.com/reference/commandline/</a:t>
            </a:r>
            <a:endParaRPr lang="en-US" altLang="ko-KR" sz="1800" dirty="0">
              <a:latin typeface="맑은 고딕 (본문)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665" y="1988620"/>
            <a:ext cx="9119286" cy="1477328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0070C0"/>
              </a:solidFill>
              <a:latin typeface="맑은 고딕 (본문)"/>
            </a:endParaRPr>
          </a:p>
        </p:txBody>
      </p:sp>
      <p:pic>
        <p:nvPicPr>
          <p:cNvPr id="10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2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330" y="578708"/>
            <a:ext cx="30608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solidFill>
                  <a:srgbClr val="FF0000"/>
                </a:solidFill>
                <a:latin typeface="+mn-ea"/>
              </a:rPr>
              <a:t>-Zookeeper properties</a:t>
            </a:r>
            <a:endParaRPr lang="ko-KR" altLang="en-US" sz="2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" y="0"/>
            <a:ext cx="6671144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6–1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Kafka Containers: Zookeeper configuration</a:t>
            </a:r>
            <a:endParaRPr lang="ko-KR" altLang="en-US" sz="3200" u="sng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359157" y="383994"/>
            <a:ext cx="1493670" cy="982016"/>
          </a:xfrm>
          <a:prstGeom prst="rect">
            <a:avLst/>
          </a:prstGeom>
        </p:spPr>
      </p:pic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243808" y="1288112"/>
            <a:ext cx="7691594" cy="434781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sz="1800" dirty="0">
                <a:latin typeface="맑은 고딕 (본문)"/>
              </a:rPr>
              <a:t>Actually we use default configuration</a:t>
            </a:r>
          </a:p>
          <a:p>
            <a:pPr marL="0" indent="0">
              <a:buNone/>
            </a:pPr>
            <a:endParaRPr lang="en-US" altLang="ko-KR" sz="1800" dirty="0">
              <a:latin typeface="맑은 고딕 (본문)"/>
            </a:endParaRPr>
          </a:p>
          <a:p>
            <a:pPr>
              <a:buFont typeface="+mj-lt"/>
              <a:buAutoNum type="arabicPeriod"/>
            </a:pPr>
            <a:r>
              <a:rPr lang="en-US" altLang="ko-KR" sz="1800" dirty="0">
                <a:latin typeface="맑은 고딕 (본문)"/>
              </a:rPr>
              <a:t>Open zookeeper properties file</a:t>
            </a:r>
          </a:p>
          <a:p>
            <a:pPr marL="457200" lvl="1" indent="0">
              <a:buNone/>
            </a:pPr>
            <a:r>
              <a:rPr lang="en-US" altLang="ko-KR" sz="1800" dirty="0">
                <a:solidFill>
                  <a:srgbClr val="FF0000"/>
                </a:solidFill>
                <a:latin typeface="맑은 고딕 (본문)"/>
              </a:rPr>
              <a:t>$</a:t>
            </a:r>
            <a:r>
              <a:rPr lang="en-US" altLang="ko-KR" sz="1800" dirty="0">
                <a:latin typeface="맑은 고딕 (본문)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맑은 고딕 (본문)"/>
              </a:rPr>
              <a:t>vi </a:t>
            </a:r>
            <a:r>
              <a:rPr lang="en-US" altLang="ko-KR" sz="1800" dirty="0" err="1">
                <a:solidFill>
                  <a:srgbClr val="FF0000"/>
                </a:solidFill>
                <a:latin typeface="맑은 고딕 (본문)"/>
              </a:rPr>
              <a:t>config</a:t>
            </a:r>
            <a:r>
              <a:rPr lang="en-US" altLang="ko-KR" sz="1800" dirty="0">
                <a:solidFill>
                  <a:srgbClr val="FF0000"/>
                </a:solidFill>
                <a:latin typeface="맑은 고딕 (본문)"/>
              </a:rPr>
              <a:t>/</a:t>
            </a:r>
            <a:r>
              <a:rPr lang="en-US" altLang="ko-KR" sz="1800" dirty="0" err="1">
                <a:solidFill>
                  <a:srgbClr val="FF0000"/>
                </a:solidFill>
                <a:latin typeface="맑은 고딕 (본문)"/>
              </a:rPr>
              <a:t>zookeeper.properties</a:t>
            </a:r>
            <a:r>
              <a:rPr lang="en-US" altLang="ko-KR" sz="1800" dirty="0">
                <a:solidFill>
                  <a:srgbClr val="FF0000"/>
                </a:solidFill>
                <a:latin typeface="맑은 고딕 (본문)"/>
              </a:rPr>
              <a:t> </a:t>
            </a:r>
          </a:p>
          <a:p>
            <a:pPr>
              <a:buFont typeface="+mj-lt"/>
              <a:buAutoNum type="arabicPeriod"/>
            </a:pPr>
            <a:endParaRPr lang="en-US" altLang="ko-KR" sz="1800" dirty="0">
              <a:latin typeface="맑은 고딕 (본문)"/>
            </a:endParaRPr>
          </a:p>
          <a:p>
            <a:pPr>
              <a:buFont typeface="+mj-lt"/>
              <a:buAutoNum type="arabicPeriod"/>
            </a:pPr>
            <a:r>
              <a:rPr lang="en-US" altLang="ko-KR" sz="1800" dirty="0">
                <a:latin typeface="맑은 고딕 (본문)"/>
              </a:rPr>
              <a:t> Check the client port</a:t>
            </a: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350" y="3462017"/>
            <a:ext cx="7280696" cy="332471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4714" y="1944718"/>
            <a:ext cx="9119286" cy="923330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0070C0"/>
              </a:solidFill>
              <a:latin typeface="맑은 고딕 (본문)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22350" y="6214630"/>
            <a:ext cx="1299412" cy="21656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18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359157" y="383994"/>
            <a:ext cx="1493670" cy="982016"/>
          </a:xfrm>
          <a:prstGeom prst="rect">
            <a:avLst/>
          </a:prstGeom>
        </p:spPr>
      </p:pic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91516" y="2019631"/>
            <a:ext cx="7691594" cy="437961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sz="1800" dirty="0">
                <a:latin typeface="맑은 고딕 (본문)"/>
              </a:rPr>
              <a:t>zookeeper must execute first</a:t>
            </a:r>
          </a:p>
          <a:p>
            <a:pPr marL="457200" lvl="1" indent="0">
              <a:buNone/>
            </a:pPr>
            <a:r>
              <a:rPr lang="en-US" altLang="ko-KR" sz="1800" dirty="0">
                <a:solidFill>
                  <a:srgbClr val="FF0000"/>
                </a:solidFill>
                <a:latin typeface="맑은 고딕 (본문)"/>
              </a:rPr>
              <a:t>$ bin/zookeeper-server-start.sh </a:t>
            </a:r>
            <a:r>
              <a:rPr lang="en-US" altLang="ko-KR" sz="1800" dirty="0" err="1">
                <a:solidFill>
                  <a:srgbClr val="FF0000"/>
                </a:solidFill>
                <a:latin typeface="맑은 고딕 (본문)"/>
              </a:rPr>
              <a:t>config</a:t>
            </a:r>
            <a:r>
              <a:rPr lang="en-US" altLang="ko-KR" sz="1800" dirty="0">
                <a:solidFill>
                  <a:srgbClr val="FF0000"/>
                </a:solidFill>
                <a:latin typeface="맑은 고딕 (본문)"/>
              </a:rPr>
              <a:t>/</a:t>
            </a:r>
            <a:r>
              <a:rPr lang="en-US" altLang="ko-KR" sz="1800" dirty="0" err="1">
                <a:solidFill>
                  <a:srgbClr val="FF0000"/>
                </a:solidFill>
                <a:latin typeface="맑은 고딕 (본문)"/>
              </a:rPr>
              <a:t>zookeeper.properties</a:t>
            </a:r>
            <a:r>
              <a:rPr lang="en-US" altLang="ko-KR" sz="1800" dirty="0">
                <a:solidFill>
                  <a:srgbClr val="FF0000"/>
                </a:solidFill>
                <a:latin typeface="맑은 고딕 (본문)"/>
              </a:rPr>
              <a:t> </a:t>
            </a:r>
          </a:p>
          <a:p>
            <a:pPr marL="457200" lvl="1" indent="0">
              <a:buNone/>
            </a:pPr>
            <a:r>
              <a:rPr lang="en-US" altLang="ko-KR" sz="1800" dirty="0">
                <a:solidFill>
                  <a:srgbClr val="7030A0"/>
                </a:solidFill>
                <a:latin typeface="맑은 고딕 (본문)"/>
              </a:rPr>
              <a:t>(Leave Zookeeper running and open a new terminal for next tasks)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82" y="3281563"/>
            <a:ext cx="7677512" cy="2401250"/>
          </a:xfrm>
          <a:prstGeom prst="rect">
            <a:avLst/>
          </a:prstGeom>
        </p:spPr>
      </p:pic>
      <p:pic>
        <p:nvPicPr>
          <p:cNvPr id="10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1" y="0"/>
            <a:ext cx="6671144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6–2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Kafka Containers: Zookeeper executing</a:t>
            </a:r>
            <a:endParaRPr lang="ko-KR" altLang="en-US" sz="3200" u="sng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96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7052806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6–3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Kafka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</a:rPr>
              <a:t>Containers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: Kafka Broker configuration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pic>
        <p:nvPicPr>
          <p:cNvPr id="6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359157" y="383994"/>
            <a:ext cx="1493670" cy="982016"/>
          </a:xfrm>
          <a:prstGeom prst="rect">
            <a:avLst/>
          </a:prstGeom>
        </p:spPr>
      </p:pic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43808" y="1745245"/>
            <a:ext cx="7691594" cy="4669896"/>
          </a:xfrm>
        </p:spPr>
        <p:txBody>
          <a:bodyPr>
            <a:noAutofit/>
          </a:bodyPr>
          <a:lstStyle/>
          <a:p>
            <a:r>
              <a:rPr lang="en-US" altLang="ko-KR" sz="1800" dirty="0">
                <a:latin typeface="맑은 고딕 (본문)"/>
              </a:rPr>
              <a:t>Create</a:t>
            </a:r>
            <a:r>
              <a:rPr lang="ko-KR" altLang="en-US" sz="1800" dirty="0">
                <a:latin typeface="맑은 고딕 (본문)"/>
              </a:rPr>
              <a:t> </a:t>
            </a:r>
            <a:r>
              <a:rPr lang="en-US" altLang="ko-KR" sz="1800" dirty="0">
                <a:latin typeface="맑은 고딕 (본문)"/>
              </a:rPr>
              <a:t>a Kafka container with the </a:t>
            </a:r>
            <a:r>
              <a:rPr lang="en-US" altLang="ko-KR" sz="1800" dirty="0" err="1">
                <a:latin typeface="맑은 고딕 (본문)"/>
              </a:rPr>
              <a:t>docker</a:t>
            </a:r>
            <a:r>
              <a:rPr lang="en-US" altLang="ko-KR" sz="1800" dirty="0">
                <a:latin typeface="맑은 고딕 (본문)"/>
              </a:rPr>
              <a:t> command before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$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docker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run -it --net=host --name </a:t>
            </a:r>
            <a:r>
              <a:rPr lang="en-US" altLang="ko-KR" sz="1600" dirty="0">
                <a:solidFill>
                  <a:srgbClr val="7030A0"/>
                </a:solidFill>
                <a:latin typeface="맑은 고딕 (본문)"/>
                <a:ea typeface="나눔고딕코딩" panose="020D0009000000000000" pitchFamily="49" charset="-127"/>
              </a:rPr>
              <a:t>[container name]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ubuntu-kafka</a:t>
            </a:r>
            <a:endParaRPr lang="en-US" altLang="ko-KR" sz="1600" dirty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</a:endParaRPr>
          </a:p>
          <a:p>
            <a:r>
              <a:rPr lang="en-US" altLang="ko-KR" sz="1800" dirty="0">
                <a:latin typeface="맑은 고딕 (본문)"/>
              </a:rPr>
              <a:t>Open server properties file and change proper broker id and port (they must be unique to each other) </a:t>
            </a:r>
            <a:r>
              <a:rPr lang="en-US" altLang="ko-KR" sz="1800" dirty="0">
                <a:solidFill>
                  <a:srgbClr val="FF0000"/>
                </a:solidFill>
                <a:latin typeface="맑은 고딕 (본문)"/>
              </a:rPr>
              <a:t>(Only for </a:t>
            </a:r>
            <a:r>
              <a:rPr lang="en-US" altLang="ko-KR" sz="1800" dirty="0">
                <a:solidFill>
                  <a:srgbClr val="7030A0"/>
                </a:solidFill>
                <a:latin typeface="맑은 고딕 (본문)"/>
              </a:rPr>
              <a:t>broker0,1,2</a:t>
            </a:r>
            <a:r>
              <a:rPr lang="en-US" altLang="ko-KR" sz="1800" dirty="0">
                <a:solidFill>
                  <a:srgbClr val="FF0000"/>
                </a:solidFill>
                <a:latin typeface="맑은 고딕 (본문)"/>
              </a:rPr>
              <a:t>)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$ vi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config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/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server.properties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</a:t>
            </a:r>
          </a:p>
          <a:p>
            <a:pPr marL="457200" lvl="1" indent="0">
              <a:buNone/>
            </a:pPr>
            <a:endParaRPr lang="en-US" altLang="ko-KR" sz="18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8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8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8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800" dirty="0">
              <a:solidFill>
                <a:srgbClr val="FF0000"/>
              </a:solidFill>
              <a:latin typeface="맑은 고딕 (본문)"/>
            </a:endParaRPr>
          </a:p>
          <a:p>
            <a:endParaRPr lang="en-US" altLang="ko-KR" sz="1800" dirty="0"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800" dirty="0">
              <a:solidFill>
                <a:srgbClr val="FF0000"/>
              </a:solidFill>
              <a:latin typeface="맑은 고딕 (본문)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501C531-FB80-4DCE-B916-7792169B9CF0}"/>
              </a:ext>
            </a:extLst>
          </p:cNvPr>
          <p:cNvGrpSpPr/>
          <p:nvPr/>
        </p:nvGrpSpPr>
        <p:grpSpPr>
          <a:xfrm>
            <a:off x="538039" y="3315466"/>
            <a:ext cx="3748770" cy="1781175"/>
            <a:chOff x="410395" y="3446146"/>
            <a:chExt cx="3748770" cy="1781175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0396" y="3446146"/>
              <a:ext cx="3748769" cy="1781175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410395" y="3965153"/>
              <a:ext cx="1025889" cy="296562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10395" y="4904097"/>
              <a:ext cx="866974" cy="296562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36284" y="3965153"/>
              <a:ext cx="9605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broker id</a:t>
              </a:r>
              <a:endParaRPr lang="ko-KR" altLang="en-US" sz="1400" dirty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316286" y="4863050"/>
              <a:ext cx="5469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port</a:t>
              </a:r>
              <a:endParaRPr lang="ko-KR" altLang="en-US" sz="1400" dirty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</p:txBody>
        </p: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665345"/>
              </p:ext>
            </p:extLst>
          </p:nvPr>
        </p:nvGraphicFramePr>
        <p:xfrm>
          <a:off x="4325726" y="3322365"/>
          <a:ext cx="4069440" cy="1715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2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9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77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Container Name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Broker id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Listening port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9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broker0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9090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9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broker1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9091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9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broker2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9092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9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consumer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3729517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5847501" y="4710662"/>
            <a:ext cx="2547665" cy="32733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225176" y="5002863"/>
            <a:ext cx="3916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Consumer container will not run any brokers</a:t>
            </a:r>
            <a:endParaRPr lang="ko-KR" altLang="en-US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4714" y="1753301"/>
            <a:ext cx="9119286" cy="1556874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0070C0"/>
              </a:solidFill>
              <a:latin typeface="맑은 고딕 (본문)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52266" y="5545065"/>
            <a:ext cx="29317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This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code</a:t>
            </a:r>
            <a:r>
              <a:rPr lang="ko-KR" altLang="en-US" dirty="0"/>
              <a:t> </a:t>
            </a:r>
            <a:r>
              <a:rPr lang="ko-KR" altLang="en-US" dirty="0" err="1"/>
              <a:t>associated</a:t>
            </a:r>
            <a:r>
              <a:rPr lang="ko-KR" altLang="en-US" dirty="0"/>
              <a:t> </a:t>
            </a:r>
            <a:r>
              <a:rPr lang="ko-KR" altLang="en-US" dirty="0" err="1"/>
              <a:t>with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client</a:t>
            </a:r>
            <a:r>
              <a:rPr lang="ko-KR" altLang="en-US" dirty="0"/>
              <a:t> </a:t>
            </a:r>
            <a:r>
              <a:rPr lang="ko-KR" altLang="en-US" dirty="0" err="1"/>
              <a:t>port</a:t>
            </a:r>
            <a:r>
              <a:rPr lang="ko-KR" altLang="en-US" dirty="0"/>
              <a:t> </a:t>
            </a:r>
            <a:r>
              <a:rPr lang="ko-KR" altLang="en-US" dirty="0" err="1"/>
              <a:t>we</a:t>
            </a:r>
            <a:r>
              <a:rPr lang="ko-KR" altLang="en-US" dirty="0"/>
              <a:t> </a:t>
            </a:r>
            <a:r>
              <a:rPr lang="ko-KR" altLang="en-US" dirty="0" err="1"/>
              <a:t>just</a:t>
            </a:r>
            <a:r>
              <a:rPr lang="ko-KR" altLang="en-US" dirty="0"/>
              <a:t> </a:t>
            </a:r>
            <a:r>
              <a:rPr lang="ko-KR" altLang="en-US" dirty="0" err="1"/>
              <a:t>checked</a:t>
            </a:r>
            <a:r>
              <a:rPr lang="ko-KR" altLang="en-US" dirty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6759" y="5322479"/>
            <a:ext cx="5029200" cy="1466850"/>
          </a:xfrm>
          <a:prstGeom prst="rect">
            <a:avLst/>
          </a:prstGeom>
        </p:spPr>
      </p:pic>
      <p:cxnSp>
        <p:nvCxnSpPr>
          <p:cNvPr id="20" name="직선 화살표 연결선 19"/>
          <p:cNvCxnSpPr/>
          <p:nvPr/>
        </p:nvCxnSpPr>
        <p:spPr>
          <a:xfrm>
            <a:off x="3596995" y="6055904"/>
            <a:ext cx="393114" cy="27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91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43808" y="1745245"/>
            <a:ext cx="7802912" cy="4669896"/>
          </a:xfrm>
        </p:spPr>
        <p:txBody>
          <a:bodyPr>
            <a:noAutofit/>
          </a:bodyPr>
          <a:lstStyle/>
          <a:p>
            <a:r>
              <a:rPr lang="en-US" altLang="ko-KR" sz="1800" dirty="0">
                <a:latin typeface="맑은 고딕 (본문)"/>
              </a:rPr>
              <a:t>Execute Kafka brokers  </a:t>
            </a:r>
            <a:r>
              <a:rPr lang="en-US" altLang="ko-KR" sz="1800" dirty="0">
                <a:solidFill>
                  <a:srgbClr val="FF0000"/>
                </a:solidFill>
                <a:latin typeface="맑은 고딕 (본문)"/>
              </a:rPr>
              <a:t>(Only for </a:t>
            </a:r>
            <a:r>
              <a:rPr lang="en-US" altLang="ko-KR" sz="1800" dirty="0">
                <a:solidFill>
                  <a:srgbClr val="7030A0"/>
                </a:solidFill>
                <a:latin typeface="맑은 고딕 (본문)"/>
              </a:rPr>
              <a:t>broker0,1,2</a:t>
            </a:r>
            <a:r>
              <a:rPr lang="en-US" altLang="ko-KR" sz="1800" dirty="0">
                <a:solidFill>
                  <a:srgbClr val="FF0000"/>
                </a:solidFill>
                <a:latin typeface="맑은 고딕 (본문)"/>
              </a:rPr>
              <a:t>)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$ bin/kafka-server-start.sh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config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/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server.properties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</a:t>
            </a:r>
          </a:p>
          <a:p>
            <a:endParaRPr lang="en-US" altLang="ko-KR" sz="1800" dirty="0">
              <a:latin typeface="맑은 고딕 (본문)"/>
            </a:endParaRPr>
          </a:p>
          <a:p>
            <a:r>
              <a:rPr lang="en-US" altLang="ko-KR" sz="1800" dirty="0">
                <a:latin typeface="맑은 고딕 (본문)"/>
              </a:rPr>
              <a:t>Repeat previous steps for </a:t>
            </a:r>
            <a:r>
              <a:rPr lang="en-US" altLang="ko-KR" sz="1800" dirty="0">
                <a:solidFill>
                  <a:srgbClr val="7030A0"/>
                </a:solidFill>
                <a:latin typeface="맑은 고딕 (본문)"/>
              </a:rPr>
              <a:t>broker0, broker1, broker2</a:t>
            </a:r>
            <a:r>
              <a:rPr lang="en-US" altLang="ko-KR" sz="1800" dirty="0" smtClean="0">
                <a:solidFill>
                  <a:srgbClr val="7030A0"/>
                </a:solidFill>
                <a:latin typeface="맑은 고딕 (본문)"/>
              </a:rPr>
              <a:t>, consumer</a:t>
            </a:r>
            <a:endParaRPr lang="en-US" altLang="ko-KR" sz="1800" dirty="0">
              <a:solidFill>
                <a:srgbClr val="7030A0"/>
              </a:solidFill>
              <a:latin typeface="맑은 고딕 (본문)"/>
            </a:endParaRPr>
          </a:p>
          <a:p>
            <a:endParaRPr lang="en-US" altLang="ko-KR" sz="1800" dirty="0">
              <a:solidFill>
                <a:srgbClr val="7030A0"/>
              </a:solidFill>
              <a:latin typeface="맑은 고딕 (본문)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1800" dirty="0">
                <a:latin typeface="맑은 고딕 (본문)"/>
              </a:rPr>
              <a:t>When it successfully works, each broker containers will show messages like the below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ko-KR" sz="1800" dirty="0">
              <a:solidFill>
                <a:srgbClr val="FF0000"/>
              </a:solidFill>
              <a:latin typeface="맑은 고딕 (본문)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6" y="4159733"/>
            <a:ext cx="8553450" cy="1847850"/>
          </a:xfrm>
          <a:prstGeom prst="rect">
            <a:avLst/>
          </a:prstGeom>
        </p:spPr>
      </p:pic>
      <p:pic>
        <p:nvPicPr>
          <p:cNvPr id="7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359157" y="383994"/>
            <a:ext cx="1493670" cy="98201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4714" y="1737705"/>
            <a:ext cx="9119286" cy="1477328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0070C0"/>
              </a:solidFill>
              <a:latin typeface="맑은 고딕 (본문)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" y="0"/>
            <a:ext cx="7052806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6–4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Kafka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</a:rPr>
              <a:t>Containers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: Kafka Broker executing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762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6822218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6–5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Kafka Containers: Make Topic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43808" y="1745245"/>
            <a:ext cx="7802912" cy="4669896"/>
          </a:xfrm>
        </p:spPr>
        <p:txBody>
          <a:bodyPr>
            <a:noAutofit/>
          </a:bodyPr>
          <a:lstStyle/>
          <a:p>
            <a:r>
              <a:rPr lang="en-US" altLang="ko-KR" sz="1800" dirty="0">
                <a:latin typeface="맑은 고딕 (본문)"/>
              </a:rPr>
              <a:t>Create topic</a:t>
            </a:r>
          </a:p>
          <a:p>
            <a:pPr marL="457200" lvl="1" indent="0">
              <a:buNone/>
            </a:pPr>
            <a:r>
              <a:rPr lang="en-US" altLang="ko-KR" sz="18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$ bin/kafka-topics.sh --create --zookeeper</a:t>
            </a:r>
            <a:r>
              <a:rPr lang="en-US" altLang="ko-KR" sz="1800" dirty="0">
                <a:solidFill>
                  <a:srgbClr val="7030A0"/>
                </a:solidFill>
                <a:latin typeface="맑은 고딕 (본문)"/>
                <a:ea typeface="나눔고딕코딩" panose="020D0009000000000000" pitchFamily="49" charset="-127"/>
              </a:rPr>
              <a:t> localhost</a:t>
            </a:r>
            <a:r>
              <a:rPr lang="en-US" altLang="ko-KR" sz="18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:2181 --replication-factor 1 --partitions 3 --topic </a:t>
            </a:r>
            <a:r>
              <a:rPr lang="en-US" altLang="ko-KR" sz="1800" dirty="0">
                <a:solidFill>
                  <a:srgbClr val="7030A0"/>
                </a:solidFill>
                <a:latin typeface="맑은 고딕 (본문)"/>
                <a:ea typeface="나눔고딕코딩" panose="020D0009000000000000" pitchFamily="49" charset="-127"/>
              </a:rPr>
              <a:t>resource</a:t>
            </a:r>
          </a:p>
          <a:p>
            <a:pPr marL="0" indent="0">
              <a:buNone/>
            </a:pPr>
            <a:endParaRPr lang="en-US" altLang="ko-KR" sz="1800" dirty="0">
              <a:latin typeface="맑은 고딕 (본문)"/>
            </a:endParaRPr>
          </a:p>
          <a:p>
            <a:r>
              <a:rPr lang="en-US" altLang="ko-KR" sz="1800" dirty="0">
                <a:latin typeface="맑은 고딕 (본문)"/>
              </a:rPr>
              <a:t>We can check topics.</a:t>
            </a:r>
          </a:p>
          <a:p>
            <a:pPr marL="0" indent="0">
              <a:buNone/>
            </a:pPr>
            <a:r>
              <a:rPr lang="en-US" altLang="ko-KR" sz="1800" dirty="0">
                <a:latin typeface="맑은 고딕 (본문)"/>
              </a:rPr>
              <a:t>	Topic List</a:t>
            </a:r>
          </a:p>
          <a:p>
            <a:pPr marL="457200" lvl="1" indent="0">
              <a:buNone/>
            </a:pPr>
            <a:r>
              <a:rPr lang="en-US" altLang="ko-KR" sz="18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$ bin/kafka-topics.sh --list --zookeeper </a:t>
            </a:r>
            <a:r>
              <a:rPr lang="en-US" altLang="ko-KR" sz="1800" dirty="0">
                <a:solidFill>
                  <a:srgbClr val="7030A0"/>
                </a:solidFill>
                <a:latin typeface="맑은 고딕 (본문)"/>
                <a:ea typeface="나눔고딕코딩" panose="020D0009000000000000" pitchFamily="49" charset="-127"/>
              </a:rPr>
              <a:t>localhost</a:t>
            </a:r>
            <a:r>
              <a:rPr lang="en-US" altLang="ko-KR" sz="18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:2181</a:t>
            </a:r>
          </a:p>
          <a:p>
            <a:pPr marL="0" indent="0">
              <a:buNone/>
            </a:pPr>
            <a:r>
              <a:rPr lang="en-US" altLang="ko-KR" sz="1800" dirty="0">
                <a:latin typeface="맑은 고딕 (본문)"/>
              </a:rPr>
              <a:t>	Topic specification</a:t>
            </a:r>
          </a:p>
          <a:p>
            <a:pPr marL="457200" lvl="1" indent="0">
              <a:buNone/>
            </a:pPr>
            <a:r>
              <a:rPr lang="en-US" altLang="ko-KR" sz="18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$ bin/kafka-topics.sh --describe --zookeeper </a:t>
            </a:r>
            <a:r>
              <a:rPr lang="en-US" altLang="ko-KR" sz="1800" dirty="0">
                <a:solidFill>
                  <a:srgbClr val="7030A0"/>
                </a:solidFill>
                <a:latin typeface="맑은 고딕 (본문)"/>
                <a:ea typeface="나눔고딕코딩" panose="020D0009000000000000" pitchFamily="49" charset="-127"/>
              </a:rPr>
              <a:t>localhost</a:t>
            </a:r>
            <a:r>
              <a:rPr lang="en-US" altLang="ko-KR" sz="18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:2181 --topic </a:t>
            </a:r>
            <a:r>
              <a:rPr lang="en-US" altLang="ko-KR" sz="1800" dirty="0">
                <a:solidFill>
                  <a:srgbClr val="7030A0"/>
                </a:solidFill>
                <a:latin typeface="맑은 고딕 (본문)"/>
                <a:ea typeface="나눔고딕코딩" panose="020D0009000000000000" pitchFamily="49" charset="-127"/>
              </a:rPr>
              <a:t>resource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ko-KR" sz="1800" dirty="0">
              <a:solidFill>
                <a:srgbClr val="FF0000"/>
              </a:solidFill>
              <a:latin typeface="맑은 고딕 (본문)"/>
            </a:endParaRPr>
          </a:p>
        </p:txBody>
      </p:sp>
      <p:pic>
        <p:nvPicPr>
          <p:cNvPr id="6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359157" y="383994"/>
            <a:ext cx="1493670" cy="98201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4714" y="1737705"/>
            <a:ext cx="9119286" cy="3416320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0070C0"/>
              </a:solidFill>
              <a:latin typeface="맑은 고딕 (본문)"/>
            </a:endParaRPr>
          </a:p>
        </p:txBody>
      </p:sp>
      <p:pic>
        <p:nvPicPr>
          <p:cNvPr id="13" name="Picture 2" descr="http://blog.cloudera.com/wp-content/uploads/2014/11/flafka-f31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72" t="-1" r="1" b="-5184"/>
          <a:stretch/>
        </p:blipFill>
        <p:spPr bwMode="auto">
          <a:xfrm>
            <a:off x="7467221" y="2022765"/>
            <a:ext cx="1597185" cy="188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모서리가 둥근 직사각형 13"/>
          <p:cNvSpPr/>
          <p:nvPr/>
        </p:nvSpPr>
        <p:spPr>
          <a:xfrm>
            <a:off x="7945699" y="2258071"/>
            <a:ext cx="379317" cy="20213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stCxn id="13" idx="0"/>
            <a:endCxn id="14" idx="0"/>
          </p:cNvCxnSpPr>
          <p:nvPr/>
        </p:nvCxnSpPr>
        <p:spPr>
          <a:xfrm flipH="1">
            <a:off x="8135358" y="2022765"/>
            <a:ext cx="130456" cy="2353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026399" y="1778621"/>
            <a:ext cx="875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resource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628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8"/>
          <p:cNvSpPr/>
          <p:nvPr/>
        </p:nvSpPr>
        <p:spPr>
          <a:xfrm>
            <a:off x="411740" y="1495361"/>
            <a:ext cx="3227840" cy="3559612"/>
          </a:xfrm>
          <a:prstGeom prst="roundRect">
            <a:avLst/>
          </a:prstGeom>
          <a:gradFill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rgbClr val="D6264F"/>
              </a:gs>
            </a:gsLst>
            <a:path path="circle">
              <a:fillToRect l="50000" t="-80000" r="50000" b="180000"/>
            </a:path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 dirty="0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62982" y="1491224"/>
            <a:ext cx="4617819" cy="356070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Rounded Rectangle 28"/>
          <p:cNvSpPr/>
          <p:nvPr/>
        </p:nvSpPr>
        <p:spPr>
          <a:xfrm>
            <a:off x="411740" y="1491224"/>
            <a:ext cx="3227840" cy="3559612"/>
          </a:xfrm>
          <a:prstGeom prst="roundRect">
            <a:avLst/>
          </a:prstGeom>
          <a:gradFill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rgbClr val="D6264F"/>
              </a:gs>
            </a:gsLst>
            <a:path path="circle">
              <a:fillToRect l="50000" t="-80000" r="50000" b="180000"/>
            </a:path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069564" y="1621196"/>
            <a:ext cx="2788790" cy="231469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4"/>
              </a:gs>
            </a:gsLst>
            <a:path path="circle">
              <a:fillToRect l="50000" t="-80000" r="50000" b="180000"/>
            </a:path>
            <a:tileRect/>
          </a:gra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83849" y="4445471"/>
            <a:ext cx="2900689" cy="413721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pic>
        <p:nvPicPr>
          <p:cNvPr id="9" name="Picture 2" descr="http://blog.hypriot.com/images/logo_t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36" y="4411704"/>
            <a:ext cx="695356" cy="481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464801" y="4491001"/>
            <a:ext cx="1787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>
                <a:solidFill>
                  <a:prstClr val="white"/>
                </a:solidFill>
                <a:ea typeface="맑은 고딕" panose="020B0503020000020004" pitchFamily="50" charset="-127"/>
              </a:rPr>
              <a:t>Hypriot OS</a:t>
            </a:r>
            <a:endParaRPr kumimoji="0" lang="ko-KR" altLang="en-US" sz="1600" b="1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241287" y="5228192"/>
            <a:ext cx="1657665" cy="891305"/>
            <a:chOff x="6482" y="4716136"/>
            <a:chExt cx="3131607" cy="1758358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927289" y="4716136"/>
              <a:ext cx="844513" cy="478556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268860" y="4868548"/>
              <a:ext cx="844513" cy="47855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610433" y="5020956"/>
              <a:ext cx="844513" cy="478555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952005" y="5173368"/>
              <a:ext cx="844513" cy="478555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2293576" y="5325780"/>
              <a:ext cx="844513" cy="478555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6482" y="5386289"/>
              <a:ext cx="844513" cy="478555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348055" y="5538701"/>
              <a:ext cx="844513" cy="478555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689628" y="5691113"/>
              <a:ext cx="844513" cy="478555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031199" y="5843525"/>
              <a:ext cx="844513" cy="478555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372772" y="5995939"/>
              <a:ext cx="844513" cy="478555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482611" y="5024900"/>
              <a:ext cx="844513" cy="478555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824184" y="5177310"/>
              <a:ext cx="844512" cy="478555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165757" y="5329720"/>
              <a:ext cx="844512" cy="478555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507326" y="5482128"/>
              <a:ext cx="844512" cy="478555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848899" y="5634540"/>
              <a:ext cx="844512" cy="478555"/>
            </a:xfrm>
            <a:prstGeom prst="rect">
              <a:avLst/>
            </a:prstGeom>
          </p:spPr>
        </p:pic>
      </p:grpSp>
      <p:grpSp>
        <p:nvGrpSpPr>
          <p:cNvPr id="27" name="그룹 26"/>
          <p:cNvGrpSpPr/>
          <p:nvPr/>
        </p:nvGrpSpPr>
        <p:grpSpPr>
          <a:xfrm>
            <a:off x="5865711" y="5148451"/>
            <a:ext cx="950638" cy="1061009"/>
            <a:chOff x="3491880" y="4966650"/>
            <a:chExt cx="1267517" cy="1414678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5848334"/>
              <a:ext cx="1267517" cy="532994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5627913"/>
              <a:ext cx="1267517" cy="532994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5400678"/>
              <a:ext cx="1267517" cy="532994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5186556"/>
              <a:ext cx="1267517" cy="532994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4966650"/>
              <a:ext cx="1267517" cy="532994"/>
            </a:xfrm>
            <a:prstGeom prst="rect">
              <a:avLst/>
            </a:prstGeom>
          </p:spPr>
        </p:pic>
      </p:grpSp>
      <p:sp>
        <p:nvSpPr>
          <p:cNvPr id="33" name="직사각형 32"/>
          <p:cNvSpPr/>
          <p:nvPr/>
        </p:nvSpPr>
        <p:spPr>
          <a:xfrm>
            <a:off x="4115519" y="4513426"/>
            <a:ext cx="4074001" cy="413721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72511" y="4507318"/>
            <a:ext cx="1847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000" b="1" dirty="0">
                <a:solidFill>
                  <a:prstClr val="white"/>
                </a:solidFill>
                <a:ea typeface="맑은 고딕" panose="020B0503020000020004" pitchFamily="50" charset="-127"/>
              </a:rPr>
              <a:t>Ubuntu Linux</a:t>
            </a:r>
            <a:endParaRPr kumimoji="0" lang="ko-KR" altLang="en-US" sz="2000" b="1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398" y="4446943"/>
            <a:ext cx="527524" cy="527524"/>
          </a:xfrm>
          <a:prstGeom prst="rect">
            <a:avLst/>
          </a:prstGeom>
        </p:spPr>
      </p:pic>
      <p:grpSp>
        <p:nvGrpSpPr>
          <p:cNvPr id="36" name="그룹 35"/>
          <p:cNvGrpSpPr/>
          <p:nvPr/>
        </p:nvGrpSpPr>
        <p:grpSpPr>
          <a:xfrm>
            <a:off x="7280330" y="339387"/>
            <a:ext cx="1342782" cy="1342782"/>
            <a:chOff x="4265005" y="908318"/>
            <a:chExt cx="1342782" cy="1342782"/>
          </a:xfrm>
        </p:grpSpPr>
        <p:grpSp>
          <p:nvGrpSpPr>
            <p:cNvPr id="37" name="Group 52"/>
            <p:cNvGrpSpPr/>
            <p:nvPr/>
          </p:nvGrpSpPr>
          <p:grpSpPr>
            <a:xfrm>
              <a:off x="4265005" y="908318"/>
              <a:ext cx="1342782" cy="1342782"/>
              <a:chOff x="6188154" y="1459881"/>
              <a:chExt cx="1342782" cy="1342782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6188154" y="1459881"/>
                <a:ext cx="1342782" cy="134278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40" name="그림 2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8154" y="1797802"/>
                <a:ext cx="1342782" cy="621602"/>
              </a:xfrm>
              <a:prstGeom prst="rect">
                <a:avLst/>
              </a:prstGeom>
            </p:spPr>
          </p:pic>
        </p:grpSp>
        <p:pic>
          <p:nvPicPr>
            <p:cNvPr id="38" name="Picture 8" descr="User icon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3860" y="1489536"/>
              <a:ext cx="493745" cy="493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그룹 40"/>
          <p:cNvGrpSpPr/>
          <p:nvPr/>
        </p:nvGrpSpPr>
        <p:grpSpPr>
          <a:xfrm>
            <a:off x="1924343" y="3936449"/>
            <a:ext cx="1552994" cy="433323"/>
            <a:chOff x="1488893" y="4552574"/>
            <a:chExt cx="1552994" cy="433323"/>
          </a:xfrm>
        </p:grpSpPr>
        <p:sp>
          <p:nvSpPr>
            <p:cNvPr id="42" name="직사각형 41"/>
            <p:cNvSpPr/>
            <p:nvPr/>
          </p:nvSpPr>
          <p:spPr>
            <a:xfrm>
              <a:off x="1488893" y="4552574"/>
              <a:ext cx="1552994" cy="4333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35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486" y="4589529"/>
              <a:ext cx="1410870" cy="362510"/>
            </a:xfrm>
            <a:prstGeom prst="rect">
              <a:avLst/>
            </a:prstGeom>
          </p:spPr>
        </p:pic>
      </p:grpSp>
      <p:sp>
        <p:nvSpPr>
          <p:cNvPr id="44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639192" y="6488737"/>
            <a:ext cx="512638" cy="365125"/>
          </a:xfrm>
        </p:spPr>
        <p:txBody>
          <a:bodyPr/>
          <a:lstStyle/>
          <a:p>
            <a:fld id="{B0D45D5F-6326-41D8-9FA1-14EDDAA7E29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110876" y="4000838"/>
            <a:ext cx="4068986" cy="4333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350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959" y="4037793"/>
            <a:ext cx="1410870" cy="36251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6706755" y="933498"/>
            <a:ext cx="787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ED7D31"/>
                </a:solidFill>
              </a:rPr>
              <a:t>You</a:t>
            </a:r>
            <a:endParaRPr lang="ko-KR" altLang="en-US" sz="2800" b="1" dirty="0">
              <a:solidFill>
                <a:srgbClr val="ED7D3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358727" y="6119344"/>
            <a:ext cx="1994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333FF"/>
                </a:solidFill>
              </a:rPr>
              <a:t>Raspberry Pi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920081" y="6245271"/>
            <a:ext cx="841897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ko-KR" dirty="0">
                <a:solidFill>
                  <a:srgbClr val="3333FF"/>
                </a:solidFill>
              </a:rPr>
              <a:t>NUC</a:t>
            </a:r>
          </a:p>
        </p:txBody>
      </p:sp>
      <p:sp>
        <p:nvSpPr>
          <p:cNvPr id="50" name="오른쪽 화살표 49"/>
          <p:cNvSpPr/>
          <p:nvPr/>
        </p:nvSpPr>
        <p:spPr>
          <a:xfrm>
            <a:off x="1387278" y="2739507"/>
            <a:ext cx="3239067" cy="695797"/>
          </a:xfrm>
          <a:prstGeom prst="rightArrow">
            <a:avLst/>
          </a:prstGeom>
          <a:solidFill>
            <a:schemeClr val="accent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4577598" y="1960847"/>
            <a:ext cx="972026" cy="1759865"/>
            <a:chOff x="2184127" y="2620971"/>
            <a:chExt cx="972026" cy="1759865"/>
          </a:xfrm>
        </p:grpSpPr>
        <p:sp>
          <p:nvSpPr>
            <p:cNvPr id="52" name="정육면체 51"/>
            <p:cNvSpPr/>
            <p:nvPr/>
          </p:nvSpPr>
          <p:spPr>
            <a:xfrm>
              <a:off x="2339280" y="2620971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7508" y="3431153"/>
              <a:ext cx="600762" cy="294234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54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2184127" y="2685916"/>
              <a:ext cx="490538" cy="366713"/>
            </a:xfrm>
            <a:prstGeom prst="rect">
              <a:avLst/>
            </a:prstGeom>
            <a:noFill/>
            <a:ln w="12700">
              <a:noFill/>
            </a:ln>
            <a:extLst/>
          </p:spPr>
        </p:pic>
      </p:grpSp>
      <p:grpSp>
        <p:nvGrpSpPr>
          <p:cNvPr id="55" name="그룹 54"/>
          <p:cNvGrpSpPr/>
          <p:nvPr/>
        </p:nvGrpSpPr>
        <p:grpSpPr>
          <a:xfrm>
            <a:off x="4907333" y="2021481"/>
            <a:ext cx="972026" cy="1759865"/>
            <a:chOff x="2184127" y="2620971"/>
            <a:chExt cx="972026" cy="1759865"/>
          </a:xfrm>
        </p:grpSpPr>
        <p:sp>
          <p:nvSpPr>
            <p:cNvPr id="56" name="정육면체 55"/>
            <p:cNvSpPr/>
            <p:nvPr/>
          </p:nvSpPr>
          <p:spPr>
            <a:xfrm>
              <a:off x="2339280" y="2620971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7508" y="3431153"/>
              <a:ext cx="600762" cy="294234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58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2184127" y="2685916"/>
              <a:ext cx="490538" cy="366713"/>
            </a:xfrm>
            <a:prstGeom prst="rect">
              <a:avLst/>
            </a:prstGeom>
            <a:noFill/>
            <a:ln w="12700">
              <a:noFill/>
            </a:ln>
            <a:extLst/>
          </p:spPr>
        </p:pic>
      </p:grpSp>
      <p:sp>
        <p:nvSpPr>
          <p:cNvPr id="59" name="TextBox 58"/>
          <p:cNvSpPr txBox="1"/>
          <p:nvPr/>
        </p:nvSpPr>
        <p:spPr>
          <a:xfrm>
            <a:off x="4411114" y="1666600"/>
            <a:ext cx="2265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</a:rPr>
              <a:t>Kafka broker cluster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267004" y="2651325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200" dirty="0"/>
          </a:p>
        </p:txBody>
      </p:sp>
      <p:grpSp>
        <p:nvGrpSpPr>
          <p:cNvPr id="61" name="그룹 60"/>
          <p:cNvGrpSpPr/>
          <p:nvPr/>
        </p:nvGrpSpPr>
        <p:grpSpPr>
          <a:xfrm>
            <a:off x="7390195" y="2047776"/>
            <a:ext cx="972026" cy="1759865"/>
            <a:chOff x="4369816" y="2713455"/>
            <a:chExt cx="972026" cy="1759865"/>
          </a:xfrm>
        </p:grpSpPr>
        <p:sp>
          <p:nvSpPr>
            <p:cNvPr id="62" name="정육면체 61"/>
            <p:cNvSpPr/>
            <p:nvPr/>
          </p:nvSpPr>
          <p:spPr>
            <a:xfrm>
              <a:off x="4524969" y="2713455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63" name="그림 203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4780" y="3514707"/>
              <a:ext cx="596319" cy="283144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64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4369816" y="2778400"/>
              <a:ext cx="490538" cy="366713"/>
            </a:xfrm>
            <a:prstGeom prst="rect">
              <a:avLst/>
            </a:prstGeom>
            <a:noFill/>
            <a:ln w="12700">
              <a:noFill/>
            </a:ln>
            <a:extLst/>
          </p:spPr>
        </p:pic>
      </p:grpSp>
      <p:sp>
        <p:nvSpPr>
          <p:cNvPr id="65" name="오른쪽 화살표 64"/>
          <p:cNvSpPr/>
          <p:nvPr/>
        </p:nvSpPr>
        <p:spPr>
          <a:xfrm rot="16200000">
            <a:off x="7660205" y="1468881"/>
            <a:ext cx="635080" cy="664078"/>
          </a:xfrm>
          <a:prstGeom prst="rightArrow">
            <a:avLst/>
          </a:prstGeom>
          <a:solidFill>
            <a:srgbClr val="FF0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44294" y="2618188"/>
            <a:ext cx="429806" cy="429806"/>
          </a:xfrm>
          <a:prstGeom prst="rect">
            <a:avLst/>
          </a:prstGeom>
        </p:spPr>
      </p:pic>
      <p:sp>
        <p:nvSpPr>
          <p:cNvPr id="67" name="직사각형 103"/>
          <p:cNvSpPr/>
          <p:nvPr/>
        </p:nvSpPr>
        <p:spPr>
          <a:xfrm>
            <a:off x="590070" y="2097330"/>
            <a:ext cx="573806" cy="17598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350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pic>
        <p:nvPicPr>
          <p:cNvPr id="68" name="Picture 2" descr="Net-SNMP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58" y="2886481"/>
            <a:ext cx="513041" cy="114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오른쪽 화살표 87"/>
          <p:cNvSpPr/>
          <p:nvPr/>
        </p:nvSpPr>
        <p:spPr>
          <a:xfrm rot="16200000">
            <a:off x="708168" y="3973388"/>
            <a:ext cx="349190" cy="365133"/>
          </a:xfrm>
          <a:prstGeom prst="rightArrow">
            <a:avLst/>
          </a:prstGeom>
          <a:solidFill>
            <a:schemeClr val="accent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1968332" y="2024963"/>
            <a:ext cx="976711" cy="1759865"/>
            <a:chOff x="1302642" y="2620971"/>
            <a:chExt cx="976711" cy="1759865"/>
          </a:xfrm>
        </p:grpSpPr>
        <p:sp>
          <p:nvSpPr>
            <p:cNvPr id="71" name="정육면체 70"/>
            <p:cNvSpPr/>
            <p:nvPr/>
          </p:nvSpPr>
          <p:spPr>
            <a:xfrm>
              <a:off x="1462480" y="2620971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72" name="Picture 2" descr="https://flume.apache.org/_static/flume-logo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3311118"/>
              <a:ext cx="525444" cy="526158"/>
            </a:xfrm>
            <a:prstGeom prst="rect">
              <a:avLst/>
            </a:prstGeom>
            <a:noFill/>
            <a:ln w="127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1302642" y="2692584"/>
              <a:ext cx="490538" cy="366713"/>
            </a:xfrm>
            <a:prstGeom prst="rect">
              <a:avLst/>
            </a:prstGeom>
            <a:noFill/>
            <a:ln w="12700">
              <a:noFill/>
            </a:ln>
            <a:extLst/>
          </p:spPr>
        </p:pic>
      </p:grpSp>
      <p:pic>
        <p:nvPicPr>
          <p:cNvPr id="74" name="그림 7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53903" y="2618188"/>
            <a:ext cx="429806" cy="429806"/>
          </a:xfrm>
          <a:prstGeom prst="rect">
            <a:avLst/>
          </a:prstGeom>
        </p:spPr>
      </p:pic>
      <p:grpSp>
        <p:nvGrpSpPr>
          <p:cNvPr id="75" name="그룹 74"/>
          <p:cNvGrpSpPr/>
          <p:nvPr/>
        </p:nvGrpSpPr>
        <p:grpSpPr>
          <a:xfrm>
            <a:off x="5243398" y="2091573"/>
            <a:ext cx="972026" cy="1759865"/>
            <a:chOff x="2184127" y="2620971"/>
            <a:chExt cx="972026" cy="1759865"/>
          </a:xfrm>
        </p:grpSpPr>
        <p:sp>
          <p:nvSpPr>
            <p:cNvPr id="76" name="정육면체 75"/>
            <p:cNvSpPr/>
            <p:nvPr/>
          </p:nvSpPr>
          <p:spPr>
            <a:xfrm>
              <a:off x="2339280" y="2620971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7508" y="3431153"/>
              <a:ext cx="600762" cy="294234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78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2184127" y="2685916"/>
              <a:ext cx="490538" cy="366713"/>
            </a:xfrm>
            <a:prstGeom prst="rect">
              <a:avLst/>
            </a:prstGeom>
            <a:noFill/>
            <a:ln w="12700">
              <a:noFill/>
            </a:ln>
            <a:extLst/>
          </p:spPr>
        </p:pic>
      </p:grpSp>
      <p:sp>
        <p:nvSpPr>
          <p:cNvPr id="79" name="오른쪽 화살표 78"/>
          <p:cNvSpPr/>
          <p:nvPr/>
        </p:nvSpPr>
        <p:spPr>
          <a:xfrm>
            <a:off x="6346893" y="2712571"/>
            <a:ext cx="1246327" cy="695797"/>
          </a:xfrm>
          <a:prstGeom prst="rightArrow">
            <a:avLst/>
          </a:prstGeom>
          <a:solidFill>
            <a:schemeClr val="accent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46082" y="2600488"/>
            <a:ext cx="429806" cy="429806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74833" y="2600488"/>
            <a:ext cx="429806" cy="429806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89466" y="2600488"/>
            <a:ext cx="429806" cy="429806"/>
          </a:xfrm>
          <a:prstGeom prst="rect">
            <a:avLst/>
          </a:prstGeom>
        </p:spPr>
      </p:pic>
      <p:sp>
        <p:nvSpPr>
          <p:cNvPr id="83" name="직사각형 82"/>
          <p:cNvSpPr/>
          <p:nvPr/>
        </p:nvSpPr>
        <p:spPr>
          <a:xfrm>
            <a:off x="883036" y="5205735"/>
            <a:ext cx="2857494" cy="165226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583849" y="4449608"/>
            <a:ext cx="2900689" cy="413721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pic>
        <p:nvPicPr>
          <p:cNvPr id="85" name="Picture 2" descr="http://blog.hypriot.com/images/logo_t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36" y="4415841"/>
            <a:ext cx="695356" cy="481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1464801" y="4495138"/>
            <a:ext cx="1787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>
                <a:solidFill>
                  <a:prstClr val="white"/>
                </a:solidFill>
                <a:ea typeface="맑은 고딕" panose="020B0503020000020004" pitchFamily="50" charset="-127"/>
              </a:rPr>
              <a:t>Hypriot OS</a:t>
            </a:r>
            <a:endParaRPr kumimoji="0" lang="ko-KR" altLang="en-US" sz="1600" b="1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1924343" y="3940586"/>
            <a:ext cx="1552994" cy="433323"/>
            <a:chOff x="1488893" y="4552574"/>
            <a:chExt cx="1552994" cy="433323"/>
          </a:xfrm>
        </p:grpSpPr>
        <p:sp>
          <p:nvSpPr>
            <p:cNvPr id="88" name="직사각형 87"/>
            <p:cNvSpPr/>
            <p:nvPr/>
          </p:nvSpPr>
          <p:spPr>
            <a:xfrm>
              <a:off x="1488893" y="4552574"/>
              <a:ext cx="1552994" cy="4333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35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486" y="4589529"/>
              <a:ext cx="1410870" cy="362510"/>
            </a:xfrm>
            <a:prstGeom prst="rect">
              <a:avLst/>
            </a:prstGeom>
          </p:spPr>
        </p:pic>
      </p:grpSp>
      <p:sp>
        <p:nvSpPr>
          <p:cNvPr id="90" name="TextBox 89"/>
          <p:cNvSpPr txBox="1"/>
          <p:nvPr/>
        </p:nvSpPr>
        <p:spPr>
          <a:xfrm>
            <a:off x="1267004" y="2655462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200" dirty="0"/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44294" y="2622325"/>
            <a:ext cx="429806" cy="429806"/>
          </a:xfrm>
          <a:prstGeom prst="rect">
            <a:avLst/>
          </a:prstGeom>
        </p:spPr>
      </p:pic>
      <p:sp>
        <p:nvSpPr>
          <p:cNvPr id="92" name="직사각형 103"/>
          <p:cNvSpPr/>
          <p:nvPr/>
        </p:nvSpPr>
        <p:spPr>
          <a:xfrm>
            <a:off x="590070" y="2101467"/>
            <a:ext cx="573806" cy="17598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350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pic>
        <p:nvPicPr>
          <p:cNvPr id="93" name="Picture 2" descr="Net-SNMP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58" y="2890618"/>
            <a:ext cx="513041" cy="114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오른쪽 화살표 87"/>
          <p:cNvSpPr/>
          <p:nvPr/>
        </p:nvSpPr>
        <p:spPr>
          <a:xfrm rot="16200000">
            <a:off x="708168" y="3977525"/>
            <a:ext cx="349190" cy="365133"/>
          </a:xfrm>
          <a:prstGeom prst="rightArrow">
            <a:avLst/>
          </a:prstGeom>
          <a:solidFill>
            <a:schemeClr val="accent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1968332" y="2029100"/>
            <a:ext cx="976711" cy="1759865"/>
            <a:chOff x="1302642" y="2620971"/>
            <a:chExt cx="976711" cy="1759865"/>
          </a:xfrm>
        </p:grpSpPr>
        <p:sp>
          <p:nvSpPr>
            <p:cNvPr id="96" name="정육면체 95"/>
            <p:cNvSpPr/>
            <p:nvPr/>
          </p:nvSpPr>
          <p:spPr>
            <a:xfrm>
              <a:off x="1462480" y="2620971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97" name="Picture 2" descr="https://flume.apache.org/_static/flume-logo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3311118"/>
              <a:ext cx="525444" cy="526158"/>
            </a:xfrm>
            <a:prstGeom prst="rect">
              <a:avLst/>
            </a:prstGeom>
            <a:noFill/>
            <a:ln w="127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1302642" y="2692584"/>
              <a:ext cx="490538" cy="366713"/>
            </a:xfrm>
            <a:prstGeom prst="rect">
              <a:avLst/>
            </a:prstGeom>
            <a:noFill/>
            <a:ln w="12700">
              <a:noFill/>
            </a:ln>
            <a:extLst/>
          </p:spPr>
        </p:pic>
      </p:grpSp>
      <p:pic>
        <p:nvPicPr>
          <p:cNvPr id="99" name="그림 9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53903" y="2622325"/>
            <a:ext cx="429806" cy="429806"/>
          </a:xfrm>
          <a:prstGeom prst="rect">
            <a:avLst/>
          </a:prstGeom>
        </p:spPr>
      </p:pic>
      <p:sp>
        <p:nvSpPr>
          <p:cNvPr id="100" name="직사각형 99"/>
          <p:cNvSpPr/>
          <p:nvPr/>
        </p:nvSpPr>
        <p:spPr>
          <a:xfrm>
            <a:off x="3740530" y="339386"/>
            <a:ext cx="5403470" cy="651284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제목 1"/>
          <p:cNvSpPr txBox="1">
            <a:spLocks/>
          </p:cNvSpPr>
          <p:nvPr/>
        </p:nvSpPr>
        <p:spPr>
          <a:xfrm>
            <a:off x="7461" y="8"/>
            <a:ext cx="71623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solidFill>
                  <a:srgbClr val="0070C0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/>
              <a:t>Data inter-connect with Kafka: PI-side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70633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CC95094-A0DF-4E15-AEE6-CBEA3801AD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610" y="292387"/>
            <a:ext cx="1336547" cy="1097081"/>
          </a:xfrm>
          <a:prstGeom prst="rect">
            <a:avLst/>
          </a:prstGeom>
        </p:spPr>
      </p:pic>
      <p:pic>
        <p:nvPicPr>
          <p:cNvPr id="5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43808" y="1288112"/>
            <a:ext cx="7691594" cy="4347810"/>
          </a:xfrm>
        </p:spPr>
        <p:txBody>
          <a:bodyPr>
            <a:normAutofit/>
          </a:bodyPr>
          <a:lstStyle/>
          <a:p>
            <a:r>
              <a:rPr lang="en-US" altLang="ko-KR" sz="1800" dirty="0" err="1">
                <a:latin typeface="맑은 고딕 (본문)"/>
              </a:rPr>
              <a:t>Git</a:t>
            </a:r>
            <a:r>
              <a:rPr lang="en-US" altLang="ko-KR" sz="1800" dirty="0">
                <a:latin typeface="맑은 고딕 (본문)"/>
              </a:rPr>
              <a:t> package is already installed in </a:t>
            </a:r>
            <a:r>
              <a:rPr lang="en-US" altLang="ko-KR" sz="1800" dirty="0" err="1">
                <a:latin typeface="맑은 고딕 (본문)"/>
              </a:rPr>
              <a:t>Hypriot</a:t>
            </a:r>
            <a:r>
              <a:rPr lang="en-US" altLang="ko-KR" sz="1800" dirty="0">
                <a:latin typeface="맑은 고딕 (본문)"/>
              </a:rPr>
              <a:t> OS</a:t>
            </a:r>
          </a:p>
          <a:p>
            <a:endParaRPr lang="en-US" altLang="ko-KR" sz="1800" dirty="0">
              <a:latin typeface="맑은 고딕 (본문)"/>
            </a:endParaRPr>
          </a:p>
          <a:p>
            <a:r>
              <a:rPr lang="en-US" altLang="ko-KR" sz="1800" dirty="0">
                <a:latin typeface="맑은 고딕 (본문)"/>
              </a:rPr>
              <a:t>Download all files from </a:t>
            </a:r>
            <a:r>
              <a:rPr lang="en-US" altLang="ko-KR" sz="1800" dirty="0" err="1">
                <a:latin typeface="맑은 고딕 (본문)"/>
              </a:rPr>
              <a:t>Github</a:t>
            </a:r>
            <a:endParaRPr lang="en-US" altLang="ko-KR" sz="1800" dirty="0">
              <a:latin typeface="맑은 고딕 (본문)"/>
            </a:endParaRPr>
          </a:p>
          <a:p>
            <a:pPr marL="0" indent="0">
              <a:buNone/>
            </a:pPr>
            <a:r>
              <a:rPr lang="en-US" altLang="ko-KR" sz="1800" dirty="0">
                <a:latin typeface="맑은 고딕 (본문)"/>
              </a:rPr>
              <a:t>	(http://github.com/SmartXBox/SmartX-mini)</a:t>
            </a:r>
          </a:p>
          <a:p>
            <a:pPr lvl="1"/>
            <a:r>
              <a:rPr lang="en-US" altLang="ko-KR" sz="1800" dirty="0">
                <a:solidFill>
                  <a:srgbClr val="FF0000"/>
                </a:solidFill>
                <a:latin typeface="맑은 고딕 (본문)"/>
              </a:rPr>
              <a:t>$ </a:t>
            </a:r>
            <a:r>
              <a:rPr lang="en-US" altLang="ko-KR" sz="1800" dirty="0" err="1">
                <a:solidFill>
                  <a:srgbClr val="FF0000"/>
                </a:solidFill>
                <a:latin typeface="맑은 고딕 (본문)"/>
              </a:rPr>
              <a:t>git</a:t>
            </a:r>
            <a:r>
              <a:rPr lang="en-US" altLang="ko-KR" sz="1800" dirty="0">
                <a:solidFill>
                  <a:srgbClr val="FF0000"/>
                </a:solidFill>
                <a:latin typeface="맑은 고딕 (본문)"/>
              </a:rPr>
              <a:t> clone https://github.com/SmartXBox/SmartX-mini.git</a:t>
            </a:r>
          </a:p>
          <a:p>
            <a:endParaRPr lang="en-US" altLang="ko-KR" sz="1800" dirty="0">
              <a:latin typeface="맑은 고딕 (본문)"/>
            </a:endParaRPr>
          </a:p>
          <a:p>
            <a:r>
              <a:rPr lang="en-US" altLang="ko-KR" sz="1800" dirty="0">
                <a:latin typeface="맑은 고딕 (본문)"/>
              </a:rPr>
              <a:t>Folder List</a:t>
            </a:r>
          </a:p>
          <a:p>
            <a:pPr marL="457200" lvl="1" indent="0">
              <a:buNone/>
            </a:pPr>
            <a:endParaRPr lang="en-US" altLang="ko-KR" sz="1800" dirty="0">
              <a:solidFill>
                <a:srgbClr val="FF0000"/>
              </a:solidFill>
              <a:latin typeface="맑은 고딕 (본문)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155" y="4017864"/>
            <a:ext cx="1524000" cy="15335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93698" y="4017864"/>
            <a:ext cx="3180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In this section, we use this file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26155" y="4017864"/>
            <a:ext cx="1524000" cy="2938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4714" y="1853619"/>
            <a:ext cx="9119286" cy="1477328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" y="0"/>
            <a:ext cx="645645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7–1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Flume on Raspberry PI: File download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86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43808" y="1745245"/>
            <a:ext cx="7802912" cy="4669896"/>
          </a:xfrm>
        </p:spPr>
        <p:txBody>
          <a:bodyPr>
            <a:noAutofit/>
          </a:bodyPr>
          <a:lstStyle/>
          <a:p>
            <a:r>
              <a:rPr lang="en-US" altLang="ko-KR" sz="1800" dirty="0">
                <a:latin typeface="맑은 고딕 (본문)"/>
              </a:rPr>
              <a:t>Update packages</a:t>
            </a:r>
          </a:p>
          <a:p>
            <a:pPr marL="40005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$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sudo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apt update</a:t>
            </a:r>
          </a:p>
          <a:p>
            <a:pPr marL="400050" lvl="1" indent="0">
              <a:buNone/>
            </a:pPr>
            <a:endParaRPr lang="en-US" altLang="ko-KR" sz="1800" dirty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</a:endParaRPr>
          </a:p>
          <a:p>
            <a:r>
              <a:rPr lang="en-US" altLang="ko-KR" sz="1800" dirty="0">
                <a:latin typeface="맑은 고딕 (본문)"/>
              </a:rPr>
              <a:t>Download Net-SNMP</a:t>
            </a:r>
          </a:p>
          <a:p>
            <a:pPr marL="40005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$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sudo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apt install –y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snmp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snmpd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snmp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-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mibs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-downloader</a:t>
            </a:r>
          </a:p>
          <a:p>
            <a:pPr marL="400050" lvl="1" indent="0">
              <a:buNone/>
            </a:pPr>
            <a:endParaRPr lang="en-US" altLang="ko-KR" sz="1800" dirty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</a:endParaRPr>
          </a:p>
          <a:p>
            <a:pPr marL="400050" lvl="1" indent="0">
              <a:buNone/>
            </a:pPr>
            <a:endParaRPr lang="en-US" altLang="ko-KR" sz="1800" dirty="0">
              <a:latin typeface="맑은 고딕 (본문)"/>
              <a:ea typeface="나눔고딕코딩" panose="020D0009000000000000" pitchFamily="49" charset="-127"/>
            </a:endParaRPr>
          </a:p>
          <a:p>
            <a:r>
              <a:rPr lang="en-US" altLang="ko-KR" sz="1800" dirty="0">
                <a:latin typeface="맑은 고딕 (본문)"/>
              </a:rPr>
              <a:t>Download MIBs</a:t>
            </a:r>
          </a:p>
          <a:p>
            <a:pPr marL="40005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$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sudo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download-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mibs</a:t>
            </a:r>
            <a:endParaRPr lang="en-US" altLang="ko-KR" sz="1600" dirty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</a:endParaRPr>
          </a:p>
          <a:p>
            <a:pPr marL="400050" lvl="1" indent="0">
              <a:buNone/>
            </a:pPr>
            <a:endParaRPr lang="en-US" altLang="ko-KR" sz="1800" dirty="0">
              <a:latin typeface="맑은 고딕 (본문)"/>
              <a:ea typeface="나눔고딕코딩" panose="020D0009000000000000" pitchFamily="49" charset="-127"/>
            </a:endParaRPr>
          </a:p>
          <a:p>
            <a:r>
              <a:rPr lang="en-US" altLang="ko-KR" sz="1800" dirty="0">
                <a:latin typeface="맑은 고딕 (본문)"/>
              </a:rPr>
              <a:t>Modify configuration file</a:t>
            </a:r>
          </a:p>
          <a:p>
            <a:pPr marL="40005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$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sudo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vi /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etc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/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snmp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/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snmpd.conf</a:t>
            </a:r>
            <a:endParaRPr lang="en-US" altLang="ko-KR" sz="1600" dirty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</a:endParaRPr>
          </a:p>
          <a:p>
            <a:pPr marL="800100" lvl="2" indent="0">
              <a:buNone/>
            </a:pPr>
            <a:r>
              <a:rPr lang="en-US" altLang="ko-KR" sz="1800" dirty="0">
                <a:latin typeface="맑은 고딕 (본문)"/>
                <a:ea typeface="나눔고딕코딩" panose="020D0009000000000000" pitchFamily="49" charset="-127"/>
              </a:rPr>
              <a:t>#</a:t>
            </a:r>
            <a:r>
              <a:rPr lang="en-US" altLang="ko-KR" sz="1800" dirty="0" err="1">
                <a:latin typeface="맑은 고딕 (본문)"/>
                <a:ea typeface="나눔고딕코딩" panose="020D0009000000000000" pitchFamily="49" charset="-127"/>
              </a:rPr>
              <a:t>rocommunity</a:t>
            </a:r>
            <a:r>
              <a:rPr lang="en-US" altLang="ko-KR" sz="1800" dirty="0">
                <a:latin typeface="맑은 고딕 (본문)"/>
                <a:ea typeface="나눔고딕코딩" panose="020D0009000000000000" pitchFamily="49" charset="-127"/>
              </a:rPr>
              <a:t> public localhost -&gt; Delete #</a:t>
            </a:r>
          </a:p>
          <a:p>
            <a:pPr marL="40005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$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sudo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systemctl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restart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snmpd.service</a:t>
            </a:r>
            <a:endParaRPr lang="en-US" altLang="ko-KR" sz="1600" dirty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ko-KR" sz="1800" dirty="0">
              <a:solidFill>
                <a:srgbClr val="FF0000"/>
              </a:solidFill>
              <a:latin typeface="맑은 고딕 (본문)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95094-A0DF-4E15-AEE6-CBEA3801AD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610" y="292387"/>
            <a:ext cx="1336547" cy="1097081"/>
          </a:xfrm>
          <a:prstGeom prst="rect">
            <a:avLst/>
          </a:prstGeom>
        </p:spPr>
      </p:pic>
      <p:pic>
        <p:nvPicPr>
          <p:cNvPr id="7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24714" y="1745245"/>
            <a:ext cx="9119286" cy="4524315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" y="0"/>
            <a:ext cx="645645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7–2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Flume on Raspberry PI: Net-SNMP installation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6600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5960" y="1531815"/>
            <a:ext cx="8526222" cy="4417588"/>
            <a:chOff x="1177619" y="1978256"/>
            <a:chExt cx="6802903" cy="3524706"/>
          </a:xfrm>
        </p:grpSpPr>
        <p:sp>
          <p:nvSpPr>
            <p:cNvPr id="5" name="Right Arrow 11"/>
            <p:cNvSpPr/>
            <p:nvPr/>
          </p:nvSpPr>
          <p:spPr>
            <a:xfrm>
              <a:off x="6350557" y="3386194"/>
              <a:ext cx="832714" cy="141032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" name="직사각형 6"/>
            <p:cNvSpPr/>
            <p:nvPr/>
          </p:nvSpPr>
          <p:spPr>
            <a:xfrm>
              <a:off x="1490952" y="4999399"/>
              <a:ext cx="662047" cy="355544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7" name="모서리가 둥근 직사각형 81"/>
            <p:cNvSpPr/>
            <p:nvPr/>
          </p:nvSpPr>
          <p:spPr>
            <a:xfrm>
              <a:off x="1333523" y="4816949"/>
              <a:ext cx="2328594" cy="686013"/>
            </a:xfrm>
            <a:prstGeom prst="roundRect">
              <a:avLst/>
            </a:prstGeom>
            <a:noFill/>
            <a:ln w="25400">
              <a:solidFill>
                <a:srgbClr val="D626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cxnSp>
          <p:nvCxnSpPr>
            <p:cNvPr id="8" name="직선 화살표 연결선 27"/>
            <p:cNvCxnSpPr>
              <a:stCxn id="6" idx="3"/>
              <a:endCxn id="57" idx="2"/>
            </p:cNvCxnSpPr>
            <p:nvPr/>
          </p:nvCxnSpPr>
          <p:spPr>
            <a:xfrm flipV="1">
              <a:off x="2152997" y="5172320"/>
              <a:ext cx="651609" cy="4850"/>
            </a:xfrm>
            <a:prstGeom prst="straightConnector1">
              <a:avLst/>
            </a:prstGeom>
            <a:ln w="25400">
              <a:solidFill>
                <a:srgbClr val="4B8AC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2" descr="Net-SNMP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0660" y="5131974"/>
              <a:ext cx="481965" cy="1075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그림 80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8693" y="4971119"/>
              <a:ext cx="193208" cy="193208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</p:pic>
        <p:pic>
          <p:nvPicPr>
            <p:cNvPr id="11" name="그림 51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backgroundMark x1="12654" y1="47200" x2="12654" y2="472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77619" y="4638887"/>
              <a:ext cx="557223" cy="429955"/>
            </a:xfrm>
            <a:prstGeom prst="rect">
              <a:avLst/>
            </a:prstGeom>
          </p:spPr>
        </p:pic>
        <p:grpSp>
          <p:nvGrpSpPr>
            <p:cNvPr id="12" name="그룹 96"/>
            <p:cNvGrpSpPr/>
            <p:nvPr/>
          </p:nvGrpSpPr>
          <p:grpSpPr>
            <a:xfrm>
              <a:off x="2804607" y="4880556"/>
              <a:ext cx="583529" cy="583529"/>
              <a:chOff x="1644907" y="3979991"/>
              <a:chExt cx="974468" cy="974468"/>
            </a:xfrm>
          </p:grpSpPr>
          <p:sp>
            <p:nvSpPr>
              <p:cNvPr id="57" name="타원 94"/>
              <p:cNvSpPr/>
              <p:nvPr/>
            </p:nvSpPr>
            <p:spPr>
              <a:xfrm>
                <a:off x="1644907" y="3979991"/>
                <a:ext cx="974468" cy="974468"/>
              </a:xfrm>
              <a:prstGeom prst="ellipse">
                <a:avLst/>
              </a:prstGeom>
              <a:solidFill>
                <a:srgbClr val="4B8A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pic>
            <p:nvPicPr>
              <p:cNvPr id="58" name="Picture 2" descr="https://flume.apache.org/_static/flume-logo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43251" y="4120254"/>
                <a:ext cx="771774" cy="7717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3" name="그림 7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6977" y="4971119"/>
              <a:ext cx="193208" cy="193208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</p:pic>
        <p:pic>
          <p:nvPicPr>
            <p:cNvPr id="14" name="그림 76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0161" y="4971119"/>
              <a:ext cx="193208" cy="193208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</p:pic>
        <p:pic>
          <p:nvPicPr>
            <p:cNvPr id="15" name="그림 77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3347" y="4971119"/>
              <a:ext cx="193208" cy="193208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</p:pic>
        <p:sp>
          <p:nvSpPr>
            <p:cNvPr id="16" name="TextBox 15"/>
            <p:cNvSpPr txBox="1"/>
            <p:nvPr/>
          </p:nvSpPr>
          <p:spPr>
            <a:xfrm>
              <a:off x="2368681" y="3959869"/>
              <a:ext cx="540251" cy="90526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3200" b="1" dirty="0"/>
                <a:t>……</a:t>
              </a:r>
              <a:endParaRPr lang="ko-KR" altLang="en-US" sz="3200" b="1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490952" y="3247319"/>
              <a:ext cx="662047" cy="355544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1333523" y="3064868"/>
              <a:ext cx="2328594" cy="686013"/>
            </a:xfrm>
            <a:prstGeom prst="roundRect">
              <a:avLst/>
            </a:prstGeom>
            <a:noFill/>
            <a:ln w="25400">
              <a:solidFill>
                <a:srgbClr val="D626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cxnSp>
          <p:nvCxnSpPr>
            <p:cNvPr id="19" name="직선 화살표 연결선 18"/>
            <p:cNvCxnSpPr>
              <a:stCxn id="55" idx="6"/>
              <a:endCxn id="37" idx="1"/>
            </p:cNvCxnSpPr>
            <p:nvPr/>
          </p:nvCxnSpPr>
          <p:spPr>
            <a:xfrm>
              <a:off x="3388135" y="3420240"/>
              <a:ext cx="1731891" cy="93437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17" idx="3"/>
              <a:endCxn id="55" idx="2"/>
            </p:cNvCxnSpPr>
            <p:nvPr/>
          </p:nvCxnSpPr>
          <p:spPr>
            <a:xfrm flipV="1">
              <a:off x="2152997" y="3420240"/>
              <a:ext cx="651609" cy="4850"/>
            </a:xfrm>
            <a:prstGeom prst="straightConnector1">
              <a:avLst/>
            </a:prstGeom>
            <a:ln w="25400">
              <a:solidFill>
                <a:srgbClr val="4B8AC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2" descr="Net-SNMP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0660" y="3379894"/>
              <a:ext cx="481965" cy="1075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3818" y="2800825"/>
              <a:ext cx="407064" cy="407064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8693" y="3219039"/>
              <a:ext cx="193208" cy="193208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</p:pic>
        <p:pic>
          <p:nvPicPr>
            <p:cNvPr id="24" name="그림 51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backgroundMark x1="12654" y1="47200" x2="12654" y2="472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77619" y="2886807"/>
              <a:ext cx="557223" cy="429955"/>
            </a:xfrm>
            <a:prstGeom prst="rect">
              <a:avLst/>
            </a:prstGeom>
          </p:spPr>
        </p:pic>
        <p:sp>
          <p:nvSpPr>
            <p:cNvPr id="25" name="모서리가 둥근 직사각형 24"/>
            <p:cNvSpPr/>
            <p:nvPr/>
          </p:nvSpPr>
          <p:spPr>
            <a:xfrm>
              <a:off x="4731882" y="2734155"/>
              <a:ext cx="1531882" cy="2743442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20026" y="3862416"/>
              <a:ext cx="772398" cy="356180"/>
            </a:xfrm>
            <a:prstGeom prst="rect">
              <a:avLst/>
            </a:prstGeom>
            <a:noFill/>
            <a:ln w="254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Topic 2</a:t>
              </a:r>
            </a:p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(Memory Utilization)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120026" y="4389244"/>
              <a:ext cx="772398" cy="356180"/>
            </a:xfrm>
            <a:prstGeom prst="rect">
              <a:avLst/>
            </a:prstGeom>
            <a:noFill/>
            <a:ln w="254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Topic 3</a:t>
              </a:r>
            </a:p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(CPU Utilization)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직선 화살표 연결선 27"/>
            <p:cNvCxnSpPr>
              <a:stCxn id="55" idx="6"/>
              <a:endCxn id="26" idx="1"/>
            </p:cNvCxnSpPr>
            <p:nvPr/>
          </p:nvCxnSpPr>
          <p:spPr>
            <a:xfrm>
              <a:off x="3388135" y="3420241"/>
              <a:ext cx="1731891" cy="620266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stCxn id="55" idx="6"/>
              <a:endCxn id="27" idx="1"/>
            </p:cNvCxnSpPr>
            <p:nvPr/>
          </p:nvCxnSpPr>
          <p:spPr>
            <a:xfrm>
              <a:off x="3388135" y="3420240"/>
              <a:ext cx="1731891" cy="1147094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/>
            <p:cNvSpPr/>
            <p:nvPr/>
          </p:nvSpPr>
          <p:spPr>
            <a:xfrm>
              <a:off x="5120026" y="4900961"/>
              <a:ext cx="772398" cy="356180"/>
            </a:xfrm>
            <a:prstGeom prst="rect">
              <a:avLst/>
            </a:prstGeom>
            <a:noFill/>
            <a:ln w="25400" cap="rnd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Topic 4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(IO)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직선 화살표 연결선 30"/>
            <p:cNvCxnSpPr>
              <a:stCxn id="55" idx="6"/>
              <a:endCxn id="30" idx="1"/>
            </p:cNvCxnSpPr>
            <p:nvPr/>
          </p:nvCxnSpPr>
          <p:spPr>
            <a:xfrm>
              <a:off x="3388135" y="3420240"/>
              <a:ext cx="1731891" cy="1658811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3516" y="3392029"/>
              <a:ext cx="189004" cy="189002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9857" y="3596423"/>
              <a:ext cx="189004" cy="189002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6642" y="3825612"/>
              <a:ext cx="189004" cy="189002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7229" y="4020878"/>
              <a:ext cx="189004" cy="189002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</p:pic>
        <p:sp>
          <p:nvSpPr>
            <p:cNvPr id="36" name="사다리꼴 35"/>
            <p:cNvSpPr/>
            <p:nvPr/>
          </p:nvSpPr>
          <p:spPr>
            <a:xfrm rot="12899936">
              <a:off x="5538300" y="2323867"/>
              <a:ext cx="1310705" cy="1303984"/>
            </a:xfrm>
            <a:prstGeom prst="trapezoid">
              <a:avLst>
                <a:gd name="adj" fmla="val 37714"/>
              </a:avLst>
            </a:prstGeom>
            <a:gradFill flip="none" rotWithShape="1">
              <a:gsLst>
                <a:gs pos="0">
                  <a:schemeClr val="accent2">
                    <a:lumMod val="0"/>
                    <a:lumOff val="100000"/>
                  </a:schemeClr>
                </a:gs>
                <a:gs pos="35000">
                  <a:schemeClr val="accent2">
                    <a:lumMod val="0"/>
                    <a:lumOff val="100000"/>
                  </a:schemeClr>
                </a:gs>
                <a:gs pos="100000">
                  <a:schemeClr val="tx1"/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120026" y="3335587"/>
              <a:ext cx="772398" cy="356180"/>
            </a:xfrm>
            <a:prstGeom prst="rect">
              <a:avLst/>
            </a:prstGeom>
            <a:solidFill>
              <a:schemeClr val="bg1"/>
            </a:solidFill>
            <a:ln w="25400" cap="rnd">
              <a:solidFill>
                <a:srgbClr val="5B8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Topic 1</a:t>
              </a:r>
              <a:br>
                <a:rPr lang="en-US" altLang="ko-KR" sz="1200" dirty="0">
                  <a:solidFill>
                    <a:schemeClr val="tx1"/>
                  </a:solidFill>
                </a:rPr>
              </a:br>
              <a:r>
                <a:rPr lang="en-US" altLang="ko-KR" sz="900" dirty="0">
                  <a:solidFill>
                    <a:schemeClr val="tx1"/>
                  </a:solidFill>
                </a:rPr>
                <a:t>(Load Average)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5991426" y="1978256"/>
              <a:ext cx="1985202" cy="886919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25718" rIns="0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Timestamp, IP Address, Value1</a:t>
              </a: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Timestamp, IP Address, Value1</a:t>
              </a: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….</a:t>
              </a:r>
            </a:p>
          </p:txBody>
        </p:sp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6977" y="3219039"/>
              <a:ext cx="193208" cy="193208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0161" y="3219039"/>
              <a:ext cx="193208" cy="193208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</p:pic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3347" y="3219039"/>
              <a:ext cx="193208" cy="193208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</p:pic>
        <p:cxnSp>
          <p:nvCxnSpPr>
            <p:cNvPr id="42" name="직선 화살표 연결선 20"/>
            <p:cNvCxnSpPr>
              <a:stCxn id="57" idx="6"/>
              <a:endCxn id="37" idx="1"/>
            </p:cNvCxnSpPr>
            <p:nvPr/>
          </p:nvCxnSpPr>
          <p:spPr>
            <a:xfrm flipV="1">
              <a:off x="3388135" y="3513678"/>
              <a:ext cx="1731891" cy="1658644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101"/>
            <p:cNvCxnSpPr>
              <a:stCxn id="57" idx="6"/>
              <a:endCxn id="26" idx="1"/>
            </p:cNvCxnSpPr>
            <p:nvPr/>
          </p:nvCxnSpPr>
          <p:spPr>
            <a:xfrm flipV="1">
              <a:off x="3388135" y="4040506"/>
              <a:ext cx="1731891" cy="1131815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104"/>
            <p:cNvCxnSpPr>
              <a:stCxn id="57" idx="6"/>
              <a:endCxn id="27" idx="1"/>
            </p:cNvCxnSpPr>
            <p:nvPr/>
          </p:nvCxnSpPr>
          <p:spPr>
            <a:xfrm flipV="1">
              <a:off x="3388135" y="4567335"/>
              <a:ext cx="1731891" cy="604987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138"/>
            <p:cNvCxnSpPr>
              <a:stCxn id="57" idx="6"/>
              <a:endCxn id="30" idx="1"/>
            </p:cNvCxnSpPr>
            <p:nvPr/>
          </p:nvCxnSpPr>
          <p:spPr>
            <a:xfrm flipV="1">
              <a:off x="3388135" y="5079052"/>
              <a:ext cx="1731891" cy="93269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6" name="그림 169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6642" y="4332814"/>
              <a:ext cx="189004" cy="189002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</p:pic>
        <p:pic>
          <p:nvPicPr>
            <p:cNvPr id="47" name="그림 51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1539" y="4500306"/>
              <a:ext cx="189004" cy="189002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</p:pic>
        <p:pic>
          <p:nvPicPr>
            <p:cNvPr id="48" name="그림 5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3105" y="4705585"/>
              <a:ext cx="189004" cy="189002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</p:pic>
        <p:pic>
          <p:nvPicPr>
            <p:cNvPr id="49" name="그림 53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1967" y="4999660"/>
              <a:ext cx="189004" cy="189002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</p:pic>
        <p:pic>
          <p:nvPicPr>
            <p:cNvPr id="50" name="Picture 20" descr="https://www.mapr.com/sites/default/files/otherpageimages/spark-streaming.pn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49" t="9163" r="6207" b="17466"/>
            <a:stretch/>
          </p:blipFill>
          <p:spPr bwMode="auto">
            <a:xfrm>
              <a:off x="7264989" y="3853422"/>
              <a:ext cx="715533" cy="453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사다리꼴 50"/>
            <p:cNvSpPr/>
            <p:nvPr/>
          </p:nvSpPr>
          <p:spPr>
            <a:xfrm rot="11086930">
              <a:off x="2165593" y="2515030"/>
              <a:ext cx="1973549" cy="877192"/>
            </a:xfrm>
            <a:prstGeom prst="trapezoid">
              <a:avLst>
                <a:gd name="adj" fmla="val 89220"/>
              </a:avLst>
            </a:prstGeom>
            <a:gradFill flip="none" rotWithShape="1">
              <a:gsLst>
                <a:gs pos="0">
                  <a:schemeClr val="accent2">
                    <a:lumMod val="0"/>
                    <a:lumOff val="100000"/>
                    <a:alpha val="80000"/>
                  </a:schemeClr>
                </a:gs>
                <a:gs pos="35000">
                  <a:schemeClr val="accent2">
                    <a:lumMod val="0"/>
                    <a:lumOff val="100000"/>
                    <a:alpha val="80000"/>
                  </a:schemeClr>
                </a:gs>
                <a:gs pos="100000">
                  <a:srgbClr val="4B8AC5">
                    <a:alpha val="8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2804607" y="3128476"/>
              <a:ext cx="583529" cy="583529"/>
              <a:chOff x="1644907" y="3979991"/>
              <a:chExt cx="974468" cy="974468"/>
            </a:xfrm>
          </p:grpSpPr>
          <p:sp>
            <p:nvSpPr>
              <p:cNvPr id="55" name="타원 54"/>
              <p:cNvSpPr/>
              <p:nvPr/>
            </p:nvSpPr>
            <p:spPr>
              <a:xfrm>
                <a:off x="1644907" y="3979991"/>
                <a:ext cx="974468" cy="974468"/>
              </a:xfrm>
              <a:prstGeom prst="ellipse">
                <a:avLst/>
              </a:prstGeom>
              <a:solidFill>
                <a:srgbClr val="4B8A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pic>
            <p:nvPicPr>
              <p:cNvPr id="56" name="Picture 2" descr="https://flume.apache.org/_static/flume-logo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43251" y="4120254"/>
                <a:ext cx="771774" cy="7717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3" name="모서리가 둥근 직사각형 52"/>
            <p:cNvSpPr/>
            <p:nvPr/>
          </p:nvSpPr>
          <p:spPr>
            <a:xfrm>
              <a:off x="2033996" y="2030091"/>
              <a:ext cx="2728854" cy="804878"/>
            </a:xfrm>
            <a:prstGeom prst="roundRect">
              <a:avLst/>
            </a:prstGeom>
            <a:solidFill>
              <a:srgbClr val="4B8AC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Timestamp, IP Address, Value1, Value2, …</a:t>
              </a: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Timestamp, IP Address, Value1, Value2, …</a:t>
              </a:r>
              <a:endParaRPr lang="ko-KR" altLang="en-US" sz="12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Timestamp, IP Address, Value1, Value2, …</a:t>
              </a:r>
            </a:p>
            <a:p>
              <a:pPr algn="ctr"/>
              <a:endParaRPr lang="en-US" altLang="ko-KR" sz="1200" dirty="0"/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…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59664" y="2888941"/>
              <a:ext cx="1040086" cy="2210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Kafka Cluster</a:t>
              </a:r>
              <a:endParaRPr lang="ko-KR" altLang="en-US" sz="1200" b="1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59" name="제목 1"/>
          <p:cNvSpPr txBox="1">
            <a:spLocks/>
          </p:cNvSpPr>
          <p:nvPr/>
        </p:nvSpPr>
        <p:spPr>
          <a:xfrm>
            <a:off x="7461" y="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solidFill>
                  <a:srgbClr val="0070C0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 smtClean="0"/>
              <a:t>Data Inter-Connect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559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CC95094-A0DF-4E15-AEE6-CBEA3801AD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610" y="292387"/>
            <a:ext cx="1336547" cy="1097081"/>
          </a:xfrm>
          <a:prstGeom prst="rect">
            <a:avLst/>
          </a:prstGeom>
        </p:spPr>
      </p:pic>
      <p:pic>
        <p:nvPicPr>
          <p:cNvPr id="6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43808" y="1745245"/>
            <a:ext cx="8609348" cy="4669896"/>
          </a:xfrm>
        </p:spPr>
        <p:txBody>
          <a:bodyPr>
            <a:noAutofit/>
          </a:bodyPr>
          <a:lstStyle/>
          <a:p>
            <a:r>
              <a:rPr lang="en-US" altLang="ko-KR" sz="1800" dirty="0">
                <a:latin typeface="맑은 고딕 (본문)"/>
              </a:rPr>
              <a:t>Build </a:t>
            </a:r>
            <a:r>
              <a:rPr lang="en-US" altLang="ko-KR" sz="1800" dirty="0" err="1">
                <a:latin typeface="맑은 고딕 (본문)"/>
              </a:rPr>
              <a:t>Dockerfile</a:t>
            </a:r>
            <a:r>
              <a:rPr lang="en-US" altLang="ko-KR" sz="1800" dirty="0">
                <a:latin typeface="맑은 고딕 (본문)"/>
              </a:rPr>
              <a:t> </a:t>
            </a:r>
            <a:r>
              <a:rPr lang="en-US" altLang="ko-KR" sz="1800" dirty="0">
                <a:solidFill>
                  <a:schemeClr val="accent6"/>
                </a:solidFill>
                <a:latin typeface="맑은 고딕 (본문)"/>
              </a:rPr>
              <a:t>※ It takes long time. You should type ‘.’!</a:t>
            </a:r>
            <a:endParaRPr lang="en-US" altLang="ko-KR" sz="1800" dirty="0">
              <a:latin typeface="맑은 고딕 (본문)"/>
            </a:endParaRP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$ cd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SmartX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-mini/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raspbian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-flume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$ vi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Dockerfile</a:t>
            </a:r>
            <a:endParaRPr lang="en-US" altLang="ko-KR" sz="1600" dirty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</a:endParaRP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	modify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resin/</a:t>
            </a:r>
            <a:r>
              <a:rPr lang="en-US" altLang="ko-KR" sz="1600" dirty="0" err="1" smtClean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rpi-raspbian:wheezy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  <a:sym typeface="Wingdings" pitchFamily="2" charset="2"/>
              </a:rPr>
              <a:t> </a:t>
            </a:r>
            <a:r>
              <a:rPr lang="en-US" altLang="ko-KR" sz="1600" dirty="0" err="1" smtClean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  <a:sym typeface="Wingdings" pitchFamily="2" charset="2"/>
              </a:rPr>
              <a:t>balenalib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  <a:sym typeface="Wingdings" pitchFamily="2" charset="2"/>
              </a:rPr>
              <a:t>/</a:t>
            </a:r>
            <a:r>
              <a:rPr lang="en-US" altLang="ko-KR" sz="1600" dirty="0" err="1" smtClean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  <a:sym typeface="Wingdings" pitchFamily="2" charset="2"/>
              </a:rPr>
              <a:t>rpi-raspbian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  <a:sym typeface="Wingdings" pitchFamily="2" charset="2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  <a:sym typeface="Wingdings" pitchFamily="2" charset="2"/>
              </a:rPr>
              <a:t>[1</a:t>
            </a:r>
            <a:r>
              <a:rPr lang="en-US" altLang="ko-KR" sz="1600" baseline="30000" dirty="0" smtClean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  <a:sym typeface="Wingdings" pitchFamily="2" charset="2"/>
              </a:rPr>
              <a:t>st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  <a:sym typeface="Wingdings" pitchFamily="2" charset="2"/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  <a:sym typeface="Wingdings" pitchFamily="2" charset="2"/>
              </a:rPr>
              <a:t>line]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  <a:sym typeface="Wingdings" pitchFamily="2" charset="2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  <a:sym typeface="Wingdings" pitchFamily="2" charset="2"/>
              </a:rPr>
              <a:t>modify </a:t>
            </a:r>
            <a:r>
              <a:rPr lang="en-US" altLang="ko-KR" sz="1600" dirty="0" err="1" smtClean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  <a:sym typeface="Wingdings" pitchFamily="2" charset="2"/>
              </a:rPr>
              <a:t>iproute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  <a:sym typeface="Wingdings" pitchFamily="2" charset="2"/>
              </a:rPr>
              <a:t> 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  <a:sym typeface="Wingdings" pitchFamily="2" charset="2"/>
              </a:rPr>
              <a:t>iproute2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  <a:sym typeface="Wingdings" pitchFamily="2" charset="2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  <a:sym typeface="Wingdings" pitchFamily="2" charset="2"/>
              </a:rPr>
              <a:t>[6</a:t>
            </a:r>
            <a:r>
              <a:rPr lang="en-US" altLang="ko-KR" sz="1600" baseline="30000" dirty="0" smtClean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  <a:sym typeface="Wingdings" pitchFamily="2" charset="2"/>
              </a:rPr>
              <a:t>th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  <a:sym typeface="Wingdings" pitchFamily="2" charset="2"/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  <a:sym typeface="Wingdings" pitchFamily="2" charset="2"/>
              </a:rPr>
              <a:t>line]</a:t>
            </a:r>
          </a:p>
          <a:p>
            <a:pPr marL="457200" lvl="1" indent="0">
              <a:buNone/>
            </a:pPr>
            <a:r>
              <a:rPr lang="en-US" altLang="ko-KR" sz="1600" dirty="0" smtClean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$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docker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build --tag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raspbian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-flume .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$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docker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run -it --net=host --name flume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raspbian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-flume</a:t>
            </a:r>
          </a:p>
          <a:p>
            <a:pPr lvl="1"/>
            <a:endParaRPr lang="en-US" altLang="ko-KR" sz="1800" dirty="0">
              <a:latin typeface="맑은 고딕 (본문)"/>
            </a:endParaRPr>
          </a:p>
          <a:p>
            <a:r>
              <a:rPr lang="en-US" altLang="ko-KR" sz="1800" dirty="0">
                <a:latin typeface="맑은 고딕 (본문)"/>
              </a:rPr>
              <a:t>Check the configuration file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$ vi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conf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/flume-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conf.properties</a:t>
            </a:r>
            <a:endParaRPr lang="en-US" altLang="ko-KR" sz="1600" dirty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</a:endParaRPr>
          </a:p>
          <a:p>
            <a:endParaRPr lang="en-US" altLang="ko-KR" sz="1800" dirty="0">
              <a:latin typeface="맑은 고딕 (본문)"/>
            </a:endParaRPr>
          </a:p>
          <a:p>
            <a:r>
              <a:rPr lang="en-US" altLang="ko-KR" sz="1800" dirty="0">
                <a:latin typeface="맑은 고딕 (본문)"/>
              </a:rPr>
              <a:t>Modifying broker list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맑은 고딕 (본문)"/>
              </a:rPr>
              <a:t>Default value sets “</a:t>
            </a:r>
            <a:r>
              <a:rPr lang="en-US" altLang="ko-KR" sz="1600" dirty="0" err="1">
                <a:latin typeface="맑은 고딕 (본문)"/>
              </a:rPr>
              <a:t>nuc</a:t>
            </a:r>
            <a:r>
              <a:rPr lang="en-US" altLang="ko-KR" sz="1600" dirty="0">
                <a:latin typeface="맑은 고딕 (본문)"/>
              </a:rPr>
              <a:t>”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맑은 고딕 (본문)"/>
              </a:rPr>
              <a:t>Edit them into 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your own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nuc’s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 hostname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ko-KR" sz="1800" dirty="0">
              <a:solidFill>
                <a:srgbClr val="FF0000"/>
              </a:solidFill>
              <a:latin typeface="맑은 고딕 (본문)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4575" y="5311391"/>
            <a:ext cx="4257675" cy="9525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CF92735-3CFC-4AC6-8A39-DE4D982310A3}"/>
              </a:ext>
            </a:extLst>
          </p:cNvPr>
          <p:cNvSpPr/>
          <p:nvPr/>
        </p:nvSpPr>
        <p:spPr>
          <a:xfrm>
            <a:off x="6887127" y="5754389"/>
            <a:ext cx="1791542" cy="1650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4531867" y="3354629"/>
            <a:ext cx="432129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8853157" y="2232242"/>
            <a:ext cx="0" cy="1122387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4714" y="1563685"/>
            <a:ext cx="9119286" cy="4749086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" y="0"/>
            <a:ext cx="645645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7–3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Flume on Raspberry PI: Flume installation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H="1" flipV="1">
            <a:off x="6565787" y="2087037"/>
            <a:ext cx="2287370" cy="145204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65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43808" y="1745245"/>
            <a:ext cx="7802912" cy="4669896"/>
          </a:xfrm>
        </p:spPr>
        <p:txBody>
          <a:bodyPr>
            <a:noAutofit/>
          </a:bodyPr>
          <a:lstStyle/>
          <a:p>
            <a:r>
              <a:rPr lang="en-US" altLang="ko-KR" sz="1800" dirty="0">
                <a:latin typeface="맑은 고딕 (본문)"/>
              </a:rPr>
              <a:t>Run Flume on </a:t>
            </a:r>
            <a:r>
              <a:rPr lang="en-US" altLang="ko-KR" sz="1800" dirty="0" err="1">
                <a:latin typeface="맑은 고딕 (본문)"/>
              </a:rPr>
              <a:t>RPi</a:t>
            </a:r>
            <a:endParaRPr lang="en-US" altLang="ko-KR" sz="1800" dirty="0">
              <a:latin typeface="맑은 고딕 (본문)"/>
            </a:endParaRP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$ bin/flume-ng agent --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conf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conf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--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conf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-file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conf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/flume-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conf.properties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--name agent -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Dflume.root.logger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=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INFO,console</a:t>
            </a:r>
            <a:endParaRPr lang="en-US" altLang="ko-KR" sz="1600" dirty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ko-KR" sz="1800" dirty="0">
              <a:solidFill>
                <a:srgbClr val="FF0000"/>
              </a:solidFill>
              <a:latin typeface="맑은 고딕 (본문)"/>
            </a:endParaRPr>
          </a:p>
        </p:txBody>
      </p:sp>
      <p:pic>
        <p:nvPicPr>
          <p:cNvPr id="6" name="Picture 24"/>
          <p:cNvPicPr>
            <a:picLocks noChangeAspect="1"/>
          </p:cNvPicPr>
          <p:nvPr/>
        </p:nvPicPr>
        <p:blipFill rotWithShape="1">
          <a:blip r:embed="rId2"/>
          <a:srcRect b="87393"/>
          <a:stretch/>
        </p:blipFill>
        <p:spPr>
          <a:xfrm>
            <a:off x="342773" y="2821631"/>
            <a:ext cx="8241706" cy="5826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C95094-A0DF-4E15-AEE6-CBEA3801AD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610" y="292387"/>
            <a:ext cx="1336547" cy="1097081"/>
          </a:xfrm>
          <a:prstGeom prst="rect">
            <a:avLst/>
          </a:prstGeom>
        </p:spPr>
      </p:pic>
      <p:pic>
        <p:nvPicPr>
          <p:cNvPr id="8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4714" y="1740885"/>
            <a:ext cx="9119286" cy="923330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" y="0"/>
            <a:ext cx="645645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7–4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Flume on Raspberry PI: Executing Flume agent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07733" y="3800324"/>
            <a:ext cx="4368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If an error occurs, c</a:t>
            </a:r>
            <a:r>
              <a:rPr lang="ko-KR" altLang="en-US" dirty="0" err="1" smtClean="0"/>
              <a:t>heck</a:t>
            </a:r>
            <a:r>
              <a:rPr lang="ko-KR" altLang="en-US" dirty="0" smtClean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host</a:t>
            </a:r>
            <a:r>
              <a:rPr lang="ko-KR" altLang="en-US" dirty="0"/>
              <a:t> of </a:t>
            </a:r>
            <a:r>
              <a:rPr lang="ko-KR" altLang="en-US" dirty="0" err="1"/>
              <a:t>pi</a:t>
            </a:r>
            <a:r>
              <a:rPr lang="ko-KR" altLang="en-US" dirty="0"/>
              <a:t> </a:t>
            </a:r>
            <a:r>
              <a:rPr lang="ko-KR" altLang="en-US" dirty="0" err="1"/>
              <a:t>again</a:t>
            </a:r>
            <a:r>
              <a:rPr lang="ko-KR" altLang="en-US" dirty="0"/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82794" y="4357561"/>
            <a:ext cx="62507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When</a:t>
            </a:r>
            <a:r>
              <a:rPr lang="ko-KR" altLang="en-US" dirty="0"/>
              <a:t> </a:t>
            </a:r>
            <a:r>
              <a:rPr lang="ko-KR" altLang="en-US" dirty="0" err="1"/>
              <a:t>pi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rebooted</a:t>
            </a:r>
            <a:r>
              <a:rPr lang="ko-KR" altLang="en-US" dirty="0"/>
              <a:t>,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information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smtClean="0"/>
              <a:t>/</a:t>
            </a:r>
            <a:r>
              <a:rPr lang="ko-KR" altLang="en-US" dirty="0" err="1" smtClean="0"/>
              <a:t>etc</a:t>
            </a:r>
            <a:r>
              <a:rPr lang="ko-KR" altLang="en-US" dirty="0" smtClean="0"/>
              <a:t>/</a:t>
            </a:r>
            <a:r>
              <a:rPr lang="ko-KR" altLang="en-US" dirty="0" err="1" smtClean="0"/>
              <a:t>hosts</a:t>
            </a:r>
            <a:r>
              <a:rPr lang="ko-KR" altLang="en-US" dirty="0" smtClean="0"/>
              <a:t> </a:t>
            </a:r>
            <a:r>
              <a:rPr lang="ko-KR" altLang="en-US" dirty="0" err="1"/>
              <a:t>disappears</a:t>
            </a:r>
            <a:r>
              <a:rPr lang="ko-KR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02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8"/>
          <p:cNvSpPr/>
          <p:nvPr/>
        </p:nvSpPr>
        <p:spPr>
          <a:xfrm>
            <a:off x="411740" y="1495361"/>
            <a:ext cx="3227840" cy="3559612"/>
          </a:xfrm>
          <a:prstGeom prst="roundRect">
            <a:avLst/>
          </a:prstGeom>
          <a:gradFill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rgbClr val="D6264F"/>
              </a:gs>
            </a:gsLst>
            <a:path path="circle">
              <a:fillToRect l="50000" t="-80000" r="50000" b="180000"/>
            </a:path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 dirty="0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62982" y="1491224"/>
            <a:ext cx="4617819" cy="356070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Rounded Rectangle 28"/>
          <p:cNvSpPr/>
          <p:nvPr/>
        </p:nvSpPr>
        <p:spPr>
          <a:xfrm>
            <a:off x="411740" y="1491224"/>
            <a:ext cx="3227840" cy="3559612"/>
          </a:xfrm>
          <a:prstGeom prst="roundRect">
            <a:avLst/>
          </a:prstGeom>
          <a:gradFill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rgbClr val="D6264F"/>
              </a:gs>
            </a:gsLst>
            <a:path path="circle">
              <a:fillToRect l="50000" t="-80000" r="50000" b="180000"/>
            </a:path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83849" y="4445471"/>
            <a:ext cx="2900689" cy="413721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pic>
        <p:nvPicPr>
          <p:cNvPr id="9" name="Picture 2" descr="http://blog.hypriot.com/images/logo_t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36" y="4411704"/>
            <a:ext cx="695356" cy="481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464801" y="4491001"/>
            <a:ext cx="1787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>
                <a:solidFill>
                  <a:prstClr val="white"/>
                </a:solidFill>
                <a:ea typeface="맑은 고딕" panose="020B0503020000020004" pitchFamily="50" charset="-127"/>
              </a:rPr>
              <a:t>Hypriot OS</a:t>
            </a:r>
            <a:endParaRPr kumimoji="0" lang="ko-KR" altLang="en-US" sz="1600" b="1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241287" y="5228192"/>
            <a:ext cx="1657665" cy="891305"/>
            <a:chOff x="6482" y="4716136"/>
            <a:chExt cx="3131607" cy="1758358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927289" y="4716136"/>
              <a:ext cx="844513" cy="478556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268860" y="4868548"/>
              <a:ext cx="844513" cy="47855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610433" y="5020956"/>
              <a:ext cx="844513" cy="478555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952005" y="5173368"/>
              <a:ext cx="844513" cy="478555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2293576" y="5325780"/>
              <a:ext cx="844513" cy="478555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6482" y="5386289"/>
              <a:ext cx="844513" cy="478555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348055" y="5538701"/>
              <a:ext cx="844513" cy="478555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689628" y="5691113"/>
              <a:ext cx="844513" cy="478555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031199" y="5843525"/>
              <a:ext cx="844513" cy="478555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372772" y="5995939"/>
              <a:ext cx="844513" cy="478555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482611" y="5024900"/>
              <a:ext cx="844513" cy="478555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824184" y="5177310"/>
              <a:ext cx="844512" cy="478555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165757" y="5329720"/>
              <a:ext cx="844512" cy="478555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507326" y="5482128"/>
              <a:ext cx="844512" cy="478555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848899" y="5634540"/>
              <a:ext cx="844512" cy="478555"/>
            </a:xfrm>
            <a:prstGeom prst="rect">
              <a:avLst/>
            </a:prstGeom>
          </p:spPr>
        </p:pic>
      </p:grpSp>
      <p:grpSp>
        <p:nvGrpSpPr>
          <p:cNvPr id="27" name="그룹 26"/>
          <p:cNvGrpSpPr/>
          <p:nvPr/>
        </p:nvGrpSpPr>
        <p:grpSpPr>
          <a:xfrm>
            <a:off x="5865711" y="5148451"/>
            <a:ext cx="950638" cy="1061009"/>
            <a:chOff x="3491880" y="4966650"/>
            <a:chExt cx="1267517" cy="1414678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5848334"/>
              <a:ext cx="1267517" cy="532994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5627913"/>
              <a:ext cx="1267517" cy="532994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5400678"/>
              <a:ext cx="1267517" cy="532994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5186556"/>
              <a:ext cx="1267517" cy="532994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4966650"/>
              <a:ext cx="1267517" cy="532994"/>
            </a:xfrm>
            <a:prstGeom prst="rect">
              <a:avLst/>
            </a:prstGeom>
          </p:spPr>
        </p:pic>
      </p:grpSp>
      <p:sp>
        <p:nvSpPr>
          <p:cNvPr id="33" name="직사각형 32"/>
          <p:cNvSpPr/>
          <p:nvPr/>
        </p:nvSpPr>
        <p:spPr>
          <a:xfrm>
            <a:off x="4115519" y="4513426"/>
            <a:ext cx="4074001" cy="413721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72511" y="4507318"/>
            <a:ext cx="1847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000" b="1" dirty="0">
                <a:solidFill>
                  <a:prstClr val="white"/>
                </a:solidFill>
                <a:ea typeface="맑은 고딕" panose="020B0503020000020004" pitchFamily="50" charset="-127"/>
              </a:rPr>
              <a:t>Ubuntu Linux</a:t>
            </a:r>
            <a:endParaRPr kumimoji="0" lang="ko-KR" altLang="en-US" sz="2000" b="1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398" y="4446943"/>
            <a:ext cx="527524" cy="527524"/>
          </a:xfrm>
          <a:prstGeom prst="rect">
            <a:avLst/>
          </a:prstGeom>
        </p:spPr>
      </p:pic>
      <p:grpSp>
        <p:nvGrpSpPr>
          <p:cNvPr id="36" name="그룹 35"/>
          <p:cNvGrpSpPr/>
          <p:nvPr/>
        </p:nvGrpSpPr>
        <p:grpSpPr>
          <a:xfrm>
            <a:off x="7280330" y="339387"/>
            <a:ext cx="1342782" cy="1342782"/>
            <a:chOff x="4265005" y="908318"/>
            <a:chExt cx="1342782" cy="1342782"/>
          </a:xfrm>
        </p:grpSpPr>
        <p:grpSp>
          <p:nvGrpSpPr>
            <p:cNvPr id="37" name="Group 52"/>
            <p:cNvGrpSpPr/>
            <p:nvPr/>
          </p:nvGrpSpPr>
          <p:grpSpPr>
            <a:xfrm>
              <a:off x="4265005" y="908318"/>
              <a:ext cx="1342782" cy="1342782"/>
              <a:chOff x="6188154" y="1459881"/>
              <a:chExt cx="1342782" cy="1342782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6188154" y="1459881"/>
                <a:ext cx="1342782" cy="134278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40" name="그림 2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8154" y="1797802"/>
                <a:ext cx="1342782" cy="621602"/>
              </a:xfrm>
              <a:prstGeom prst="rect">
                <a:avLst/>
              </a:prstGeom>
            </p:spPr>
          </p:pic>
        </p:grpSp>
        <p:pic>
          <p:nvPicPr>
            <p:cNvPr id="38" name="Picture 8" descr="User icon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3860" y="1489536"/>
              <a:ext cx="493745" cy="493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그룹 40"/>
          <p:cNvGrpSpPr/>
          <p:nvPr/>
        </p:nvGrpSpPr>
        <p:grpSpPr>
          <a:xfrm>
            <a:off x="1924343" y="3936449"/>
            <a:ext cx="1552994" cy="433323"/>
            <a:chOff x="1488893" y="4552574"/>
            <a:chExt cx="1552994" cy="433323"/>
          </a:xfrm>
        </p:grpSpPr>
        <p:sp>
          <p:nvSpPr>
            <p:cNvPr id="42" name="직사각형 41"/>
            <p:cNvSpPr/>
            <p:nvPr/>
          </p:nvSpPr>
          <p:spPr>
            <a:xfrm>
              <a:off x="1488893" y="4552574"/>
              <a:ext cx="1552994" cy="4333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35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486" y="4589529"/>
              <a:ext cx="1410870" cy="362510"/>
            </a:xfrm>
            <a:prstGeom prst="rect">
              <a:avLst/>
            </a:prstGeom>
          </p:spPr>
        </p:pic>
      </p:grpSp>
      <p:sp>
        <p:nvSpPr>
          <p:cNvPr id="44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639192" y="6488737"/>
            <a:ext cx="512638" cy="365125"/>
          </a:xfrm>
        </p:spPr>
        <p:txBody>
          <a:bodyPr/>
          <a:lstStyle/>
          <a:p>
            <a:fld id="{B0D45D5F-6326-41D8-9FA1-14EDDAA7E29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110876" y="4000838"/>
            <a:ext cx="4068986" cy="4333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350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959" y="4037793"/>
            <a:ext cx="1410870" cy="36251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6706755" y="933498"/>
            <a:ext cx="787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ED7D31"/>
                </a:solidFill>
              </a:rPr>
              <a:t>You</a:t>
            </a:r>
            <a:endParaRPr lang="ko-KR" altLang="en-US" sz="2800" b="1" dirty="0">
              <a:solidFill>
                <a:srgbClr val="ED7D3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358727" y="6119344"/>
            <a:ext cx="1994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333FF"/>
                </a:solidFill>
              </a:rPr>
              <a:t>Raspberry Pi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920081" y="6245271"/>
            <a:ext cx="841897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ko-KR" dirty="0">
                <a:solidFill>
                  <a:srgbClr val="3333FF"/>
                </a:solidFill>
              </a:rPr>
              <a:t>NUC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67004" y="2651325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200" dirty="0"/>
          </a:p>
        </p:txBody>
      </p:sp>
      <p:grpSp>
        <p:nvGrpSpPr>
          <p:cNvPr id="61" name="그룹 60"/>
          <p:cNvGrpSpPr/>
          <p:nvPr/>
        </p:nvGrpSpPr>
        <p:grpSpPr>
          <a:xfrm>
            <a:off x="7390195" y="2047776"/>
            <a:ext cx="972026" cy="1759865"/>
            <a:chOff x="4369816" y="2713455"/>
            <a:chExt cx="972026" cy="1759865"/>
          </a:xfrm>
        </p:grpSpPr>
        <p:sp>
          <p:nvSpPr>
            <p:cNvPr id="62" name="정육면체 61"/>
            <p:cNvSpPr/>
            <p:nvPr/>
          </p:nvSpPr>
          <p:spPr>
            <a:xfrm>
              <a:off x="4524969" y="2713455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63" name="그림 20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4780" y="3514707"/>
              <a:ext cx="596319" cy="283144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64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4369816" y="2778400"/>
              <a:ext cx="490538" cy="366713"/>
            </a:xfrm>
            <a:prstGeom prst="rect">
              <a:avLst/>
            </a:prstGeom>
            <a:noFill/>
            <a:ln w="12700">
              <a:noFill/>
            </a:ln>
            <a:extLst/>
          </p:spPr>
        </p:pic>
      </p:grpSp>
      <p:sp>
        <p:nvSpPr>
          <p:cNvPr id="65" name="오른쪽 화살표 64"/>
          <p:cNvSpPr/>
          <p:nvPr/>
        </p:nvSpPr>
        <p:spPr>
          <a:xfrm rot="16200000">
            <a:off x="7660205" y="1468881"/>
            <a:ext cx="635080" cy="664078"/>
          </a:xfrm>
          <a:prstGeom prst="rightArrow">
            <a:avLst/>
          </a:prstGeom>
          <a:solidFill>
            <a:srgbClr val="FF0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44294" y="2618188"/>
            <a:ext cx="429806" cy="429806"/>
          </a:xfrm>
          <a:prstGeom prst="rect">
            <a:avLst/>
          </a:prstGeom>
        </p:spPr>
      </p:pic>
      <p:sp>
        <p:nvSpPr>
          <p:cNvPr id="67" name="직사각형 103"/>
          <p:cNvSpPr/>
          <p:nvPr/>
        </p:nvSpPr>
        <p:spPr>
          <a:xfrm>
            <a:off x="590070" y="2097330"/>
            <a:ext cx="573806" cy="17598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350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pic>
        <p:nvPicPr>
          <p:cNvPr id="68" name="Picture 2" descr="Net-SNMP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58" y="2886481"/>
            <a:ext cx="513041" cy="114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오른쪽 화살표 87"/>
          <p:cNvSpPr/>
          <p:nvPr/>
        </p:nvSpPr>
        <p:spPr>
          <a:xfrm rot="16200000">
            <a:off x="708168" y="3973388"/>
            <a:ext cx="349190" cy="365133"/>
          </a:xfrm>
          <a:prstGeom prst="rightArrow">
            <a:avLst/>
          </a:prstGeom>
          <a:solidFill>
            <a:schemeClr val="accent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1968332" y="2024963"/>
            <a:ext cx="976711" cy="1759865"/>
            <a:chOff x="1302642" y="2620971"/>
            <a:chExt cx="976711" cy="1759865"/>
          </a:xfrm>
        </p:grpSpPr>
        <p:sp>
          <p:nvSpPr>
            <p:cNvPr id="71" name="정육면체 70"/>
            <p:cNvSpPr/>
            <p:nvPr/>
          </p:nvSpPr>
          <p:spPr>
            <a:xfrm>
              <a:off x="1462480" y="2620971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72" name="Picture 2" descr="https://flume.apache.org/_static/flume-logo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3311118"/>
              <a:ext cx="525444" cy="526158"/>
            </a:xfrm>
            <a:prstGeom prst="rect">
              <a:avLst/>
            </a:prstGeom>
            <a:noFill/>
            <a:ln w="127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1302642" y="2692584"/>
              <a:ext cx="490538" cy="366713"/>
            </a:xfrm>
            <a:prstGeom prst="rect">
              <a:avLst/>
            </a:prstGeom>
            <a:noFill/>
            <a:ln w="12700">
              <a:noFill/>
            </a:ln>
            <a:extLst/>
          </p:spPr>
        </p:pic>
      </p:grpSp>
      <p:pic>
        <p:nvPicPr>
          <p:cNvPr id="74" name="그림 7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53903" y="2618188"/>
            <a:ext cx="429806" cy="429806"/>
          </a:xfrm>
          <a:prstGeom prst="rect">
            <a:avLst/>
          </a:prstGeom>
        </p:spPr>
      </p:pic>
      <p:sp>
        <p:nvSpPr>
          <p:cNvPr id="79" name="오른쪽 화살표 78"/>
          <p:cNvSpPr/>
          <p:nvPr/>
        </p:nvSpPr>
        <p:spPr>
          <a:xfrm>
            <a:off x="6346893" y="2712571"/>
            <a:ext cx="1246327" cy="695797"/>
          </a:xfrm>
          <a:prstGeom prst="rightArrow">
            <a:avLst/>
          </a:prstGeom>
          <a:solidFill>
            <a:schemeClr val="accent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46082" y="2600488"/>
            <a:ext cx="429806" cy="429806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74833" y="2600488"/>
            <a:ext cx="429806" cy="429806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89466" y="2600488"/>
            <a:ext cx="429806" cy="429806"/>
          </a:xfrm>
          <a:prstGeom prst="rect">
            <a:avLst/>
          </a:prstGeom>
        </p:spPr>
      </p:pic>
      <p:sp>
        <p:nvSpPr>
          <p:cNvPr id="83" name="직사각형 82"/>
          <p:cNvSpPr/>
          <p:nvPr/>
        </p:nvSpPr>
        <p:spPr>
          <a:xfrm>
            <a:off x="883036" y="5205735"/>
            <a:ext cx="2857494" cy="165226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583849" y="4449608"/>
            <a:ext cx="2900689" cy="413721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pic>
        <p:nvPicPr>
          <p:cNvPr id="85" name="Picture 2" descr="http://blog.hypriot.com/images/logo_t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36" y="4415841"/>
            <a:ext cx="695356" cy="481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1464801" y="4495138"/>
            <a:ext cx="1787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>
                <a:solidFill>
                  <a:prstClr val="white"/>
                </a:solidFill>
                <a:ea typeface="맑은 고딕" panose="020B0503020000020004" pitchFamily="50" charset="-127"/>
              </a:rPr>
              <a:t>Hypriot OS</a:t>
            </a:r>
            <a:endParaRPr kumimoji="0" lang="ko-KR" altLang="en-US" sz="1600" b="1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1924343" y="3940586"/>
            <a:ext cx="1552994" cy="433323"/>
            <a:chOff x="1488893" y="4552574"/>
            <a:chExt cx="1552994" cy="433323"/>
          </a:xfrm>
        </p:grpSpPr>
        <p:sp>
          <p:nvSpPr>
            <p:cNvPr id="88" name="직사각형 87"/>
            <p:cNvSpPr/>
            <p:nvPr/>
          </p:nvSpPr>
          <p:spPr>
            <a:xfrm>
              <a:off x="1488893" y="4552574"/>
              <a:ext cx="1552994" cy="4333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35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486" y="4589529"/>
              <a:ext cx="1410870" cy="362510"/>
            </a:xfrm>
            <a:prstGeom prst="rect">
              <a:avLst/>
            </a:prstGeom>
          </p:spPr>
        </p:pic>
      </p:grpSp>
      <p:sp>
        <p:nvSpPr>
          <p:cNvPr id="90" name="TextBox 89"/>
          <p:cNvSpPr txBox="1"/>
          <p:nvPr/>
        </p:nvSpPr>
        <p:spPr>
          <a:xfrm>
            <a:off x="1267004" y="2655462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200" dirty="0"/>
          </a:p>
        </p:txBody>
      </p:sp>
      <p:sp>
        <p:nvSpPr>
          <p:cNvPr id="92" name="직사각형 103"/>
          <p:cNvSpPr/>
          <p:nvPr/>
        </p:nvSpPr>
        <p:spPr>
          <a:xfrm>
            <a:off x="590070" y="2101467"/>
            <a:ext cx="573806" cy="17598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350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pic>
        <p:nvPicPr>
          <p:cNvPr id="93" name="Picture 2" descr="Net-SNMP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58" y="2890618"/>
            <a:ext cx="513041" cy="114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오른쪽 화살표 87"/>
          <p:cNvSpPr/>
          <p:nvPr/>
        </p:nvSpPr>
        <p:spPr>
          <a:xfrm rot="16200000">
            <a:off x="708168" y="3977525"/>
            <a:ext cx="349190" cy="365133"/>
          </a:xfrm>
          <a:prstGeom prst="rightArrow">
            <a:avLst/>
          </a:prstGeom>
          <a:solidFill>
            <a:schemeClr val="accent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6342776" y="339387"/>
            <a:ext cx="2801224" cy="356492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제목 1"/>
          <p:cNvSpPr txBox="1">
            <a:spLocks/>
          </p:cNvSpPr>
          <p:nvPr/>
        </p:nvSpPr>
        <p:spPr>
          <a:xfrm>
            <a:off x="7461" y="8"/>
            <a:ext cx="71623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solidFill>
                  <a:srgbClr val="0070C0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/>
              <a:t>Data inter-connect with Kafka: Verification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4069564" y="1621196"/>
            <a:ext cx="2788790" cy="231469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4"/>
              </a:gs>
            </a:gsLst>
            <a:path path="circle">
              <a:fillToRect l="50000" t="-80000" r="50000" b="180000"/>
            </a:path>
            <a:tileRect/>
          </a:gra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4577598" y="1960847"/>
            <a:ext cx="972026" cy="1759865"/>
            <a:chOff x="2184127" y="2620971"/>
            <a:chExt cx="972026" cy="1759865"/>
          </a:xfrm>
        </p:grpSpPr>
        <p:sp>
          <p:nvSpPr>
            <p:cNvPr id="52" name="정육면체 51"/>
            <p:cNvSpPr/>
            <p:nvPr/>
          </p:nvSpPr>
          <p:spPr>
            <a:xfrm>
              <a:off x="2339280" y="2620971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7508" y="3431153"/>
              <a:ext cx="600762" cy="294234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54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2184127" y="2685916"/>
              <a:ext cx="490538" cy="366713"/>
            </a:xfrm>
            <a:prstGeom prst="rect">
              <a:avLst/>
            </a:prstGeom>
            <a:noFill/>
            <a:ln w="12700">
              <a:noFill/>
            </a:ln>
            <a:extLst/>
          </p:spPr>
        </p:pic>
      </p:grpSp>
      <p:grpSp>
        <p:nvGrpSpPr>
          <p:cNvPr id="55" name="그룹 54"/>
          <p:cNvGrpSpPr/>
          <p:nvPr/>
        </p:nvGrpSpPr>
        <p:grpSpPr>
          <a:xfrm>
            <a:off x="4907333" y="2021481"/>
            <a:ext cx="972026" cy="1759865"/>
            <a:chOff x="2184127" y="2620971"/>
            <a:chExt cx="972026" cy="1759865"/>
          </a:xfrm>
        </p:grpSpPr>
        <p:sp>
          <p:nvSpPr>
            <p:cNvPr id="56" name="정육면체 55"/>
            <p:cNvSpPr/>
            <p:nvPr/>
          </p:nvSpPr>
          <p:spPr>
            <a:xfrm>
              <a:off x="2339280" y="2620971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7508" y="3431153"/>
              <a:ext cx="600762" cy="294234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58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2184127" y="2685916"/>
              <a:ext cx="490538" cy="366713"/>
            </a:xfrm>
            <a:prstGeom prst="rect">
              <a:avLst/>
            </a:prstGeom>
            <a:noFill/>
            <a:ln w="12700">
              <a:noFill/>
            </a:ln>
            <a:extLst/>
          </p:spPr>
        </p:pic>
      </p:grpSp>
      <p:sp>
        <p:nvSpPr>
          <p:cNvPr id="59" name="TextBox 58"/>
          <p:cNvSpPr txBox="1"/>
          <p:nvPr/>
        </p:nvSpPr>
        <p:spPr>
          <a:xfrm>
            <a:off x="4411114" y="1666600"/>
            <a:ext cx="2265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</a:rPr>
              <a:t>Kafka broker cluster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5243398" y="2091573"/>
            <a:ext cx="972026" cy="1759865"/>
            <a:chOff x="2184127" y="2620971"/>
            <a:chExt cx="972026" cy="1759865"/>
          </a:xfrm>
        </p:grpSpPr>
        <p:sp>
          <p:nvSpPr>
            <p:cNvPr id="76" name="정육면체 75"/>
            <p:cNvSpPr/>
            <p:nvPr/>
          </p:nvSpPr>
          <p:spPr>
            <a:xfrm>
              <a:off x="2339280" y="2620971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7508" y="3431153"/>
              <a:ext cx="600762" cy="294234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78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2184127" y="2685916"/>
              <a:ext cx="490538" cy="366713"/>
            </a:xfrm>
            <a:prstGeom prst="rect">
              <a:avLst/>
            </a:prstGeom>
            <a:noFill/>
            <a:ln w="12700">
              <a:noFill/>
            </a:ln>
            <a:extLst/>
          </p:spPr>
        </p:pic>
      </p:grpSp>
      <p:sp>
        <p:nvSpPr>
          <p:cNvPr id="50" name="오른쪽 화살표 49"/>
          <p:cNvSpPr/>
          <p:nvPr/>
        </p:nvSpPr>
        <p:spPr>
          <a:xfrm>
            <a:off x="1387278" y="2739507"/>
            <a:ext cx="3239067" cy="695797"/>
          </a:xfrm>
          <a:prstGeom prst="rightArrow">
            <a:avLst/>
          </a:prstGeom>
          <a:solidFill>
            <a:schemeClr val="accent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1968332" y="2029100"/>
            <a:ext cx="976711" cy="1759865"/>
            <a:chOff x="1302642" y="2620971"/>
            <a:chExt cx="976711" cy="1759865"/>
          </a:xfrm>
        </p:grpSpPr>
        <p:sp>
          <p:nvSpPr>
            <p:cNvPr id="96" name="정육면체 95"/>
            <p:cNvSpPr/>
            <p:nvPr/>
          </p:nvSpPr>
          <p:spPr>
            <a:xfrm>
              <a:off x="1462480" y="2620971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97" name="Picture 2" descr="https://flume.apache.org/_static/flume-logo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3311118"/>
              <a:ext cx="525444" cy="526158"/>
            </a:xfrm>
            <a:prstGeom prst="rect">
              <a:avLst/>
            </a:prstGeom>
            <a:noFill/>
            <a:ln w="127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1302642" y="2692584"/>
              <a:ext cx="490538" cy="366713"/>
            </a:xfrm>
            <a:prstGeom prst="rect">
              <a:avLst/>
            </a:prstGeom>
            <a:noFill/>
            <a:ln w="12700">
              <a:noFill/>
            </a:ln>
            <a:extLst/>
          </p:spPr>
        </p:pic>
      </p:grpSp>
      <p:pic>
        <p:nvPicPr>
          <p:cNvPr id="91" name="그림 9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44294" y="2622325"/>
            <a:ext cx="429806" cy="429806"/>
          </a:xfrm>
          <a:prstGeom prst="rect">
            <a:avLst/>
          </a:prstGeom>
        </p:spPr>
      </p:pic>
      <p:pic>
        <p:nvPicPr>
          <p:cNvPr id="99" name="그림 9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53903" y="2622325"/>
            <a:ext cx="429806" cy="42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5939624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#8 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Consume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message from brokers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43808" y="1745245"/>
            <a:ext cx="7802912" cy="4669896"/>
          </a:xfrm>
        </p:spPr>
        <p:txBody>
          <a:bodyPr>
            <a:noAutofit/>
          </a:bodyPr>
          <a:lstStyle/>
          <a:p>
            <a:r>
              <a:rPr lang="en-US" altLang="ko-KR" sz="1800" dirty="0">
                <a:latin typeface="맑은 고딕 (본문)"/>
              </a:rPr>
              <a:t>Launch consumer script on the </a:t>
            </a:r>
            <a:r>
              <a:rPr lang="en-US" altLang="ko-KR" sz="1800" b="1" dirty="0">
                <a:solidFill>
                  <a:srgbClr val="7030A0"/>
                </a:solidFill>
                <a:latin typeface="맑은 고딕 (본문)"/>
              </a:rPr>
              <a:t>Consumer container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$ bin/kafka-console-consumer.sh --zookeeper localhost:2181 --topic resource --from-beginning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ko-KR" sz="1800" dirty="0">
              <a:solidFill>
                <a:srgbClr val="FF0000"/>
              </a:solidFill>
              <a:latin typeface="맑은 고딕 (본문)"/>
            </a:endParaRPr>
          </a:p>
        </p:txBody>
      </p:sp>
      <p:pic>
        <p:nvPicPr>
          <p:cNvPr id="6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359157" y="383994"/>
            <a:ext cx="1493670" cy="98201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762" y="2963874"/>
            <a:ext cx="7048500" cy="337185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4714" y="1745245"/>
            <a:ext cx="9119286" cy="923330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</p:txBody>
      </p:sp>
    </p:spTree>
    <p:extLst>
      <p:ext uri="{BB962C8B-B14F-4D97-AF65-F5344CB8AC3E}">
        <p14:creationId xmlns:p14="http://schemas.microsoft.com/office/powerpoint/2010/main" val="93163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ê´ë ¨ ì´ë¯¸ì§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150" y="3105151"/>
            <a:ext cx="3276600" cy="327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21591" y="332719"/>
            <a:ext cx="5100820" cy="1862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/>
            <a:r>
              <a:rPr lang="en-US" altLang="ko-KR" sz="11500" b="1" dirty="0"/>
              <a:t>Review</a:t>
            </a:r>
          </a:p>
        </p:txBody>
      </p:sp>
      <p:pic>
        <p:nvPicPr>
          <p:cNvPr id="6" name="Picture 4" descr="https://img1.daumcdn.net/thumb/R720x0.q80/?scode=mtistory&amp;fname=http%3A%2F%2Fcfile1.uf.tistory.com%2Fimage%2F026CA04851862D8A02D79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865" y="3532187"/>
            <a:ext cx="2801938" cy="280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img1.daumcdn.net/thumb/R720x0.q80/?scode=mtistory&amp;fname=http%3A%2F%2Fcfile7.uf.tistory.com%2Fimage%2F254D514851862D9330D9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751" y="2865530"/>
            <a:ext cx="3552823" cy="355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63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0382" y="1363088"/>
            <a:ext cx="846107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With </a:t>
            </a:r>
            <a:r>
              <a:rPr lang="en-US" altLang="ko-KR" sz="3200" dirty="0" smtClean="0"/>
              <a:t>Inter-Connect </a:t>
            </a:r>
            <a:r>
              <a:rPr lang="en-US" altLang="ko-KR" sz="3200" dirty="0"/>
              <a:t>Lab, you have experimented </a:t>
            </a:r>
          </a:p>
          <a:p>
            <a:pPr lvl="1"/>
            <a:endParaRPr lang="en-US" altLang="ko-KR" sz="3200" dirty="0"/>
          </a:p>
          <a:p>
            <a:pPr marL="971550" lvl="1" indent="-514350">
              <a:buAutoNum type="arabicPeriod"/>
            </a:pPr>
            <a:r>
              <a:rPr lang="en-US" altLang="ko-KR" sz="2800" dirty="0" smtClean="0"/>
              <a:t>How </a:t>
            </a:r>
            <a:r>
              <a:rPr lang="en-US" altLang="ko-KR" sz="2800" dirty="0"/>
              <a:t>to </a:t>
            </a:r>
            <a:r>
              <a:rPr lang="en-US" altLang="ko-KR" sz="2800" b="1" dirty="0"/>
              <a:t>physically </a:t>
            </a:r>
            <a:r>
              <a:rPr lang="en-US" altLang="ko-KR" sz="2800" b="1" dirty="0" smtClean="0"/>
              <a:t>inter-connect </a:t>
            </a:r>
            <a:r>
              <a:rPr lang="en-US" altLang="ko-KR" sz="2800" dirty="0" smtClean="0"/>
              <a:t>two kinds of Boxes (NUC </a:t>
            </a:r>
            <a:r>
              <a:rPr lang="en-US" altLang="ko-KR" sz="2800" dirty="0"/>
              <a:t>and Raspberry </a:t>
            </a:r>
            <a:r>
              <a:rPr lang="en-US" altLang="ko-KR" sz="2800" dirty="0" smtClean="0"/>
              <a:t>PI)</a:t>
            </a:r>
          </a:p>
          <a:p>
            <a:pPr marL="971550" lvl="1" indent="-514350">
              <a:buAutoNum type="arabicPeriod"/>
            </a:pPr>
            <a:r>
              <a:rPr lang="en-US" altLang="ko-KR" sz="2800" dirty="0" smtClean="0"/>
              <a:t>How </a:t>
            </a:r>
            <a:r>
              <a:rPr lang="en-US" altLang="ko-KR" sz="2800" dirty="0"/>
              <a:t>to </a:t>
            </a:r>
            <a:r>
              <a:rPr lang="en-US" altLang="ko-KR" sz="2800" b="1" dirty="0" smtClean="0"/>
              <a:t>inter-connect data transfer </a:t>
            </a:r>
            <a:r>
              <a:rPr lang="en-US" altLang="ko-KR" sz="2800" dirty="0" smtClean="0"/>
              <a:t>(via Kafka messaging) between functions located in different boxes</a:t>
            </a:r>
          </a:p>
          <a:p>
            <a:pPr marL="971550" lvl="1" indent="-514350">
              <a:buAutoNum type="arabicPeriod"/>
            </a:pPr>
            <a:endParaRPr lang="en-US" altLang="ko-KR" sz="2800" dirty="0" smtClean="0"/>
          </a:p>
          <a:p>
            <a:pPr lvl="1"/>
            <a:r>
              <a:rPr lang="en-US" altLang="ko-KR" sz="2800" dirty="0" smtClean="0"/>
              <a:t>Differentiation between two types of “Inter-connect”: You need to distinguish physical Inter-connect from data Inter-connect!</a:t>
            </a: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7461" y="8"/>
            <a:ext cx="2814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solidFill>
                  <a:srgbClr val="0070C0"/>
                </a:solidFill>
                <a:latin typeface="+mn-ea"/>
              </a:defRPr>
            </a:lvl1pPr>
          </a:lstStyle>
          <a:p>
            <a:r>
              <a:rPr lang="en-US" altLang="ko-KR" dirty="0" smtClean="0"/>
              <a:t>Lab Summary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7996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57C59D9-3F5C-AB45-93CC-B41B3F0F1124}"/>
              </a:ext>
            </a:extLst>
          </p:cNvPr>
          <p:cNvSpPr/>
          <p:nvPr/>
        </p:nvSpPr>
        <p:spPr>
          <a:xfrm>
            <a:off x="493777" y="1198914"/>
            <a:ext cx="8092440" cy="1177247"/>
          </a:xfrm>
          <a:prstGeom prst="rect">
            <a:avLst/>
          </a:prstGeom>
          <a:noFill/>
        </p:spPr>
        <p:txBody>
          <a:bodyPr wrap="square" lIns="68580" tIns="34291" rIns="68580" bIns="34291">
            <a:spAutoFit/>
          </a:bodyPr>
          <a:lstStyle/>
          <a:p>
            <a:pPr algn="ctr"/>
            <a:r>
              <a:rPr lang="en-US" altLang="ko-KR" sz="3600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 You for Your Attention</a:t>
            </a:r>
          </a:p>
          <a:p>
            <a:pPr algn="ctr"/>
            <a:r>
              <a:rPr lang="en-US" altLang="ko-KR" sz="3600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Any Questions?</a:t>
            </a:r>
            <a:endParaRPr lang="ko-KR" altLang="en-US" sz="3600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ED2CD4-54DE-1146-8F6B-8CDF80ED0B87}"/>
              </a:ext>
            </a:extLst>
          </p:cNvPr>
          <p:cNvSpPr/>
          <p:nvPr/>
        </p:nvSpPr>
        <p:spPr>
          <a:xfrm>
            <a:off x="4987186" y="4141422"/>
            <a:ext cx="3350918" cy="623250"/>
          </a:xfrm>
          <a:prstGeom prst="rect">
            <a:avLst/>
          </a:prstGeom>
          <a:noFill/>
        </p:spPr>
        <p:txBody>
          <a:bodyPr wrap="none" lIns="68580" tIns="34291" rIns="68580" bIns="34291">
            <a:spAutoFit/>
          </a:bodyPr>
          <a:lstStyle/>
          <a:p>
            <a:pPr algn="ctr"/>
            <a:r>
              <a:rPr lang="en-US" altLang="ko-KR" sz="3600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mini@smartx.kr</a:t>
            </a:r>
            <a:endParaRPr lang="ko-KR" altLang="en-US" sz="3600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67EB9A5-3234-F94A-B2FD-ED5A281E3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507" y="2904185"/>
            <a:ext cx="3315788" cy="3351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357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ê´ë ¨ ì´ë¯¸ì§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150" y="3105151"/>
            <a:ext cx="3276600" cy="327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23452" y="332719"/>
            <a:ext cx="5097101" cy="1862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/>
            <a:r>
              <a:rPr lang="en-US" altLang="ko-KR" sz="11500" b="1" dirty="0"/>
              <a:t>Theory</a:t>
            </a:r>
          </a:p>
        </p:txBody>
      </p:sp>
      <p:pic>
        <p:nvPicPr>
          <p:cNvPr id="6" name="Picture 4" descr="https://img1.daumcdn.net/thumb/R720x0.q80/?scode=mtistory&amp;fname=http%3A%2F%2Fcfile1.uf.tistory.com%2Fimage%2F026CA04851862D8A02D79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865" y="3532187"/>
            <a:ext cx="2801938" cy="280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img1.daumcdn.net/thumb/R720x0.q80/?scode=mtistory&amp;fname=http%3A%2F%2Fcfile7.uf.tistory.com%2Fimage%2F254D514851862D9330D9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751" y="2865530"/>
            <a:ext cx="3552823" cy="355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935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2242"/>
            <a:ext cx="7494358" cy="121675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System</a:t>
            </a: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Inter-Connected Functions inside/across Boxes/Sites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209578" y="2636912"/>
            <a:ext cx="2962822" cy="2304256"/>
            <a:chOff x="5209578" y="2636912"/>
            <a:chExt cx="2962822" cy="2304256"/>
          </a:xfrm>
        </p:grpSpPr>
        <p:pic>
          <p:nvPicPr>
            <p:cNvPr id="5" name="Picture 195" descr="OVS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8686" y="4365080"/>
              <a:ext cx="350837" cy="35242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195" descr="OVS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5682" y="3957962"/>
              <a:ext cx="350837" cy="35242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195" descr="OVS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524" y="4588743"/>
              <a:ext cx="350837" cy="35242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95" descr="OVS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523" y="4196923"/>
              <a:ext cx="350837" cy="35242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ounded Rectangle 107"/>
            <p:cNvSpPr/>
            <p:nvPr/>
          </p:nvSpPr>
          <p:spPr bwMode="auto">
            <a:xfrm>
              <a:off x="7641350" y="2826867"/>
              <a:ext cx="268556" cy="242093"/>
            </a:xfrm>
            <a:prstGeom prst="roundRect">
              <a:avLst/>
            </a:prstGeom>
            <a:solidFill>
              <a:schemeClr val="accent2"/>
            </a:solidFill>
            <a:ln w="571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0" name="Rounded Rectangle 107"/>
            <p:cNvSpPr/>
            <p:nvPr/>
          </p:nvSpPr>
          <p:spPr bwMode="auto">
            <a:xfrm>
              <a:off x="7893350" y="2705820"/>
              <a:ext cx="268556" cy="242093"/>
            </a:xfrm>
            <a:prstGeom prst="roundRect">
              <a:avLst/>
            </a:prstGeom>
            <a:solidFill>
              <a:schemeClr val="accent2"/>
            </a:solidFill>
            <a:ln w="571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1" name="Rounded Rectangle 107"/>
            <p:cNvSpPr/>
            <p:nvPr/>
          </p:nvSpPr>
          <p:spPr bwMode="auto">
            <a:xfrm>
              <a:off x="7225802" y="3122567"/>
              <a:ext cx="268556" cy="242093"/>
            </a:xfrm>
            <a:prstGeom prst="roundRect">
              <a:avLst/>
            </a:prstGeom>
            <a:solidFill>
              <a:srgbClr val="92D050"/>
            </a:solidFill>
            <a:ln w="571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2" name="Rounded Rectangle 107"/>
            <p:cNvSpPr/>
            <p:nvPr/>
          </p:nvSpPr>
          <p:spPr bwMode="auto">
            <a:xfrm>
              <a:off x="7652433" y="3243614"/>
              <a:ext cx="268556" cy="242093"/>
            </a:xfrm>
            <a:prstGeom prst="roundRect">
              <a:avLst/>
            </a:prstGeom>
            <a:solidFill>
              <a:srgbClr val="92D050"/>
            </a:solidFill>
            <a:ln w="571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7585842" y="3690810"/>
              <a:ext cx="586558" cy="890318"/>
              <a:chOff x="1475447" y="4869160"/>
              <a:chExt cx="586558" cy="1059704"/>
            </a:xfrm>
          </p:grpSpPr>
          <p:sp>
            <p:nvSpPr>
              <p:cNvPr id="14" name="Rounded Rectangle 107"/>
              <p:cNvSpPr/>
              <p:nvPr/>
            </p:nvSpPr>
            <p:spPr bwMode="auto">
              <a:xfrm>
                <a:off x="1475447" y="5038546"/>
                <a:ext cx="268556" cy="242093"/>
              </a:xfrm>
              <a:prstGeom prst="roundRect">
                <a:avLst/>
              </a:prstGeom>
              <a:solidFill>
                <a:srgbClr val="FFFF00"/>
              </a:solidFill>
              <a:ln w="571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5" name="Rounded Rectangle 107"/>
              <p:cNvSpPr/>
              <p:nvPr/>
            </p:nvSpPr>
            <p:spPr bwMode="auto">
              <a:xfrm>
                <a:off x="1783164" y="4869160"/>
                <a:ext cx="268556" cy="242093"/>
              </a:xfrm>
              <a:prstGeom prst="roundRect">
                <a:avLst/>
              </a:prstGeom>
              <a:solidFill>
                <a:srgbClr val="FFFF00"/>
              </a:solidFill>
              <a:ln w="571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6" name="Rounded Rectangle 107"/>
              <p:cNvSpPr/>
              <p:nvPr/>
            </p:nvSpPr>
            <p:spPr bwMode="auto">
              <a:xfrm>
                <a:off x="1475447" y="5374700"/>
                <a:ext cx="268556" cy="242093"/>
              </a:xfrm>
              <a:prstGeom prst="roundRect">
                <a:avLst/>
              </a:prstGeom>
              <a:solidFill>
                <a:srgbClr val="FFFF00"/>
              </a:solidFill>
              <a:ln w="571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7" name="Rounded Rectangle 107"/>
              <p:cNvSpPr/>
              <p:nvPr/>
            </p:nvSpPr>
            <p:spPr bwMode="auto">
              <a:xfrm>
                <a:off x="1793449" y="5195156"/>
                <a:ext cx="268556" cy="242093"/>
              </a:xfrm>
              <a:prstGeom prst="roundRect">
                <a:avLst/>
              </a:prstGeom>
              <a:solidFill>
                <a:srgbClr val="FFFF00"/>
              </a:solidFill>
              <a:ln w="571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8" name="Rounded Rectangle 107"/>
              <p:cNvSpPr/>
              <p:nvPr/>
            </p:nvSpPr>
            <p:spPr bwMode="auto">
              <a:xfrm>
                <a:off x="1475447" y="5686771"/>
                <a:ext cx="268556" cy="242093"/>
              </a:xfrm>
              <a:prstGeom prst="roundRect">
                <a:avLst/>
              </a:prstGeom>
              <a:solidFill>
                <a:srgbClr val="FFFF00"/>
              </a:solidFill>
              <a:ln w="571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9" name="Rounded Rectangle 107"/>
              <p:cNvSpPr/>
              <p:nvPr/>
            </p:nvSpPr>
            <p:spPr bwMode="auto">
              <a:xfrm>
                <a:off x="1783164" y="5515100"/>
                <a:ext cx="268556" cy="242093"/>
              </a:xfrm>
              <a:prstGeom prst="roundRect">
                <a:avLst/>
              </a:prstGeom>
              <a:solidFill>
                <a:srgbClr val="FFFF00"/>
              </a:solidFill>
              <a:ln w="571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5209578" y="3249310"/>
              <a:ext cx="24689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4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굴림" pitchFamily="50" charset="-127"/>
                  <a:cs typeface="+mn-cs"/>
                </a:rPr>
                <a:t>Functions</a:t>
              </a:r>
              <a:endParaRPr kumimoji="1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굴림" pitchFamily="50" charset="-127"/>
                <a:cs typeface="+mn-cs"/>
              </a:endParaRP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6049978" y="2636912"/>
              <a:ext cx="959800" cy="572340"/>
              <a:chOff x="6279179" y="2087103"/>
              <a:chExt cx="1813896" cy="620755"/>
            </a:xfrm>
          </p:grpSpPr>
          <p:sp>
            <p:nvSpPr>
              <p:cNvPr id="39" name="원통 38"/>
              <p:cNvSpPr/>
              <p:nvPr/>
            </p:nvSpPr>
            <p:spPr>
              <a:xfrm>
                <a:off x="6715863" y="2087103"/>
                <a:ext cx="790546" cy="275610"/>
              </a:xfrm>
              <a:prstGeom prst="can">
                <a:avLst>
                  <a:gd name="adj" fmla="val 38567"/>
                </a:avLst>
              </a:prstGeom>
              <a:solidFill>
                <a:srgbClr val="0070C0"/>
              </a:solidFill>
              <a:ln w="9525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굴림" pitchFamily="50" charset="-127"/>
                  <a:cs typeface="+mn-cs"/>
                </a:endParaRPr>
              </a:p>
            </p:txBody>
          </p:sp>
          <p:sp>
            <p:nvSpPr>
              <p:cNvPr id="40" name="원통 39"/>
              <p:cNvSpPr/>
              <p:nvPr/>
            </p:nvSpPr>
            <p:spPr>
              <a:xfrm>
                <a:off x="7302529" y="2432248"/>
                <a:ext cx="790546" cy="275610"/>
              </a:xfrm>
              <a:prstGeom prst="can">
                <a:avLst>
                  <a:gd name="adj" fmla="val 38567"/>
                </a:avLst>
              </a:prstGeom>
              <a:solidFill>
                <a:srgbClr val="0070C0"/>
              </a:solidFill>
              <a:ln w="9525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굴림" pitchFamily="50" charset="-127"/>
                  <a:cs typeface="+mn-cs"/>
                </a:endParaRPr>
              </a:p>
            </p:txBody>
          </p:sp>
          <p:sp>
            <p:nvSpPr>
              <p:cNvPr id="41" name="원통 40"/>
              <p:cNvSpPr/>
              <p:nvPr/>
            </p:nvSpPr>
            <p:spPr>
              <a:xfrm>
                <a:off x="6279179" y="2405768"/>
                <a:ext cx="790546" cy="275610"/>
              </a:xfrm>
              <a:prstGeom prst="can">
                <a:avLst>
                  <a:gd name="adj" fmla="val 38567"/>
                </a:avLst>
              </a:prstGeom>
              <a:solidFill>
                <a:srgbClr val="0070C0"/>
              </a:solidFill>
              <a:ln w="9525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굴림" pitchFamily="50" charset="-127"/>
                  <a:cs typeface="+mn-cs"/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2933502" y="5479874"/>
            <a:ext cx="3619902" cy="1389713"/>
            <a:chOff x="2933502" y="5479874"/>
            <a:chExt cx="3619902" cy="1389713"/>
          </a:xfrm>
        </p:grpSpPr>
        <p:sp>
          <p:nvSpPr>
            <p:cNvPr id="23" name="TextBox 22"/>
            <p:cNvSpPr txBox="1"/>
            <p:nvPr/>
          </p:nvSpPr>
          <p:spPr>
            <a:xfrm>
              <a:off x="2933502" y="6161701"/>
              <a:ext cx="361990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4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굴림" pitchFamily="50" charset="-127"/>
                  <a:cs typeface="+mn-cs"/>
                </a:rPr>
                <a:t>Inter-Connect</a:t>
              </a:r>
              <a:endParaRPr kumimoji="1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굴림" pitchFamily="50" charset="-127"/>
                <a:cs typeface="+mn-cs"/>
              </a:endParaRPr>
            </a:p>
          </p:txBody>
        </p:sp>
        <p:cxnSp>
          <p:nvCxnSpPr>
            <p:cNvPr id="63" name="꺾인 연결선 62"/>
            <p:cNvCxnSpPr/>
            <p:nvPr/>
          </p:nvCxnSpPr>
          <p:spPr>
            <a:xfrm>
              <a:off x="3078353" y="5479874"/>
              <a:ext cx="3077666" cy="457200"/>
            </a:xfrm>
            <a:prstGeom prst="bentConnector3">
              <a:avLst/>
            </a:prstGeom>
            <a:ln w="1016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/>
          <p:cNvGrpSpPr/>
          <p:nvPr/>
        </p:nvGrpSpPr>
        <p:grpSpPr>
          <a:xfrm>
            <a:off x="1798254" y="1520573"/>
            <a:ext cx="5977374" cy="4788747"/>
            <a:chOff x="1798254" y="1520573"/>
            <a:chExt cx="5977374" cy="4788747"/>
          </a:xfrm>
        </p:grpSpPr>
        <p:cxnSp>
          <p:nvCxnSpPr>
            <p:cNvPr id="20" name="직선 연결선 19"/>
            <p:cNvCxnSpPr/>
            <p:nvPr/>
          </p:nvCxnSpPr>
          <p:spPr>
            <a:xfrm>
              <a:off x="3707904" y="1520573"/>
              <a:ext cx="1512168" cy="4788747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798254" y="1679504"/>
              <a:ext cx="59773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mic Sans MS" pitchFamily="66" charset="0"/>
                  <a:ea typeface="굴림" pitchFamily="50" charset="-127"/>
                  <a:cs typeface="+mn-cs"/>
                </a:rPr>
                <a:t>Resources – Workloads - Services</a:t>
              </a:r>
              <a:endPara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mic Sans MS" pitchFamily="66" charset="0"/>
                <a:ea typeface="굴림" pitchFamily="50" charset="-127"/>
                <a:cs typeface="+mn-cs"/>
              </a:endParaRPr>
            </a:p>
          </p:txBody>
        </p:sp>
      </p:grpSp>
      <p:pic>
        <p:nvPicPr>
          <p:cNvPr id="32" name="그림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398" y="530104"/>
            <a:ext cx="1264882" cy="1129770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0" y="2444623"/>
            <a:ext cx="3707904" cy="2496545"/>
            <a:chOff x="0" y="2444623"/>
            <a:chExt cx="3707904" cy="2496545"/>
          </a:xfrm>
        </p:grpSpPr>
        <p:sp>
          <p:nvSpPr>
            <p:cNvPr id="21" name="TextBox 20"/>
            <p:cNvSpPr txBox="1"/>
            <p:nvPr/>
          </p:nvSpPr>
          <p:spPr>
            <a:xfrm>
              <a:off x="2123728" y="3392921"/>
              <a:ext cx="10807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4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굴림" pitchFamily="50" charset="-127"/>
                  <a:cs typeface="+mn-cs"/>
                </a:rPr>
                <a:t>Box</a:t>
              </a:r>
              <a:endParaRPr kumimoji="1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굴림" pitchFamily="50" charset="-127"/>
                <a:cs typeface="+mn-cs"/>
              </a:endParaRPr>
            </a:p>
          </p:txBody>
        </p:sp>
        <p:pic>
          <p:nvPicPr>
            <p:cNvPr id="61" name="Picture 4" descr="C:\Users\sunny\Desktop\제목 없음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296" y="2588639"/>
              <a:ext cx="2229117" cy="2232248"/>
            </a:xfrm>
            <a:prstGeom prst="rect">
              <a:avLst/>
            </a:prstGeom>
            <a:noFill/>
            <a:extLst/>
          </p:spPr>
        </p:pic>
        <p:sp>
          <p:nvSpPr>
            <p:cNvPr id="65" name="순서도: 준비 64"/>
            <p:cNvSpPr/>
            <p:nvPr/>
          </p:nvSpPr>
          <p:spPr>
            <a:xfrm>
              <a:off x="0" y="2444623"/>
              <a:ext cx="3707904" cy="2448272"/>
            </a:xfrm>
            <a:prstGeom prst="flowChartPreparation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11705" y="4356393"/>
              <a:ext cx="82266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mic Sans MS" pitchFamily="66" charset="0"/>
                  <a:ea typeface="굴림" pitchFamily="50" charset="-127"/>
                  <a:cs typeface="+mn-cs"/>
                </a:rPr>
                <a:t>Site</a:t>
              </a:r>
              <a:endPara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mic Sans MS" pitchFamily="66" charset="0"/>
                <a:ea typeface="굴림" pitchFamily="50" charset="-127"/>
                <a:cs typeface="+mn-cs"/>
              </a:endParaRPr>
            </a:p>
          </p:txBody>
        </p:sp>
        <p:pic>
          <p:nvPicPr>
            <p:cNvPr id="33" name="Picture 4" descr="C:\Users\jongwon\Pictures\Linux-ico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3627" y="2506513"/>
              <a:ext cx="882799" cy="8827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3204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7461" y="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solidFill>
                  <a:srgbClr val="0070C0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 smtClean="0"/>
              <a:t>Inter-Connect Test: </a:t>
            </a:r>
            <a:r>
              <a:rPr lang="en-US" altLang="ko-KR" dirty="0" err="1" smtClean="0"/>
              <a:t>iperf</a:t>
            </a:r>
            <a:endParaRPr lang="ko-KR" altLang="en-US" dirty="0"/>
          </a:p>
        </p:txBody>
      </p:sp>
      <p:pic>
        <p:nvPicPr>
          <p:cNvPr id="1026" name="Picture 2" descr="https://t1.daumcdn.net/cfile/tistory/1649ED37500682C7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708" y="4202829"/>
            <a:ext cx="5739837" cy="2158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30322" y="6467096"/>
            <a:ext cx="3545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 http://</a:t>
            </a:r>
            <a:r>
              <a:rPr lang="en-US" altLang="ko-KR" sz="1200" dirty="0" smtClean="0"/>
              <a:t>sfixer.tistory.com/entry/iperf-The-Easy-Tutorial</a:t>
            </a:r>
            <a:endParaRPr lang="ko-KR" altLang="en-US" sz="1200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64496" y="738331"/>
            <a:ext cx="8645236" cy="325290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 smtClean="0">
                <a:latin typeface="맑은 고딕 (본문)"/>
              </a:rPr>
              <a:t>Simply </a:t>
            </a:r>
            <a:r>
              <a:rPr lang="en-US" altLang="ko-KR" sz="1800" dirty="0">
                <a:latin typeface="맑은 고딕 (본문)"/>
              </a:rPr>
              <a:t>measures the maximum transmission capacity (bandwidth) in the wired / wireless network communication </a:t>
            </a:r>
            <a:r>
              <a:rPr lang="en-US" altLang="ko-KR" sz="1800" dirty="0" smtClean="0">
                <a:latin typeface="맑은 고딕 (본문)"/>
              </a:rPr>
              <a:t>section </a:t>
            </a:r>
            <a:endParaRPr lang="en-US" altLang="ko-KR" sz="1800" dirty="0">
              <a:latin typeface="맑은 고딕 (본문)"/>
            </a:endParaRPr>
          </a:p>
          <a:p>
            <a:pPr>
              <a:lnSpc>
                <a:spcPct val="100000"/>
              </a:lnSpc>
            </a:pPr>
            <a:r>
              <a:rPr lang="en-US" altLang="ko-KR" sz="1800" dirty="0">
                <a:latin typeface="맑은 고딕 (본문)"/>
              </a:rPr>
              <a:t>Transmits the maximum traffic from </a:t>
            </a:r>
            <a:r>
              <a:rPr lang="en-US" altLang="ko-KR" sz="1800" dirty="0" smtClean="0">
                <a:latin typeface="맑은 고딕 (본문)"/>
              </a:rPr>
              <a:t>Client node </a:t>
            </a:r>
            <a:r>
              <a:rPr lang="en-US" altLang="ko-KR" sz="1800" dirty="0">
                <a:latin typeface="맑은 고딕 (본문)"/>
              </a:rPr>
              <a:t>to the Server </a:t>
            </a:r>
            <a:r>
              <a:rPr lang="en-US" altLang="ko-KR" sz="1800" dirty="0" smtClean="0">
                <a:latin typeface="맑은 고딕 (본문)"/>
              </a:rPr>
              <a:t>node </a:t>
            </a:r>
            <a:r>
              <a:rPr lang="en-US" altLang="ko-KR" sz="1800" dirty="0">
                <a:latin typeface="맑은 고딕 (본문)"/>
              </a:rPr>
              <a:t>and displays the result.</a:t>
            </a:r>
          </a:p>
          <a:p>
            <a:pPr>
              <a:lnSpc>
                <a:spcPct val="100000"/>
              </a:lnSpc>
            </a:pPr>
            <a:r>
              <a:rPr lang="en-US" altLang="ko-KR" sz="1800" dirty="0">
                <a:latin typeface="맑은 고딕 (본문)"/>
              </a:rPr>
              <a:t>Support TCP, UDP, SCTP and so on.</a:t>
            </a:r>
          </a:p>
          <a:p>
            <a:pPr>
              <a:lnSpc>
                <a:spcPct val="100000"/>
              </a:lnSpc>
            </a:pPr>
            <a:r>
              <a:rPr lang="en-US" altLang="ko-KR" sz="1800" dirty="0">
                <a:latin typeface="맑은 고딕 (본문)"/>
              </a:rPr>
              <a:t>Support variety of options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600" dirty="0">
                <a:latin typeface="맑은 고딕 (본문)"/>
              </a:rPr>
              <a:t>-s : </a:t>
            </a:r>
            <a:r>
              <a:rPr lang="en-US" altLang="ko-KR" sz="1600" dirty="0" err="1">
                <a:latin typeface="맑은 고딕 (본문)"/>
              </a:rPr>
              <a:t>iperf</a:t>
            </a:r>
            <a:r>
              <a:rPr lang="en-US" altLang="ko-KR" sz="1600" dirty="0">
                <a:latin typeface="맑은 고딕 (본문)"/>
              </a:rPr>
              <a:t> server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600" dirty="0">
                <a:latin typeface="맑은 고딕 (본문)"/>
              </a:rPr>
              <a:t>-c : </a:t>
            </a:r>
            <a:r>
              <a:rPr lang="en-US" altLang="ko-KR" sz="1600" dirty="0" err="1">
                <a:latin typeface="맑은 고딕 (본문)"/>
              </a:rPr>
              <a:t>iperf</a:t>
            </a:r>
            <a:r>
              <a:rPr lang="en-US" altLang="ko-KR" sz="1600" dirty="0">
                <a:latin typeface="맑은 고딕 (본문)"/>
              </a:rPr>
              <a:t> client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600" dirty="0">
                <a:latin typeface="맑은 고딕 (본문)"/>
              </a:rPr>
              <a:t>-</a:t>
            </a:r>
            <a:r>
              <a:rPr lang="en-US" altLang="ko-KR" sz="1600" dirty="0" err="1">
                <a:latin typeface="맑은 고딕 (본문)"/>
              </a:rPr>
              <a:t>i</a:t>
            </a:r>
            <a:r>
              <a:rPr lang="en-US" altLang="ko-KR" sz="1600" dirty="0">
                <a:latin typeface="맑은 고딕 (본문)"/>
              </a:rPr>
              <a:t> : check interval time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600" dirty="0">
                <a:latin typeface="맑은 고딕 (본문)"/>
              </a:rPr>
              <a:t>-t : total check time</a:t>
            </a:r>
            <a:endParaRPr lang="ko-KR" altLang="en-US" sz="1600" dirty="0">
              <a:latin typeface="맑은 고딕 (본문)"/>
            </a:endParaRPr>
          </a:p>
        </p:txBody>
      </p:sp>
    </p:spTree>
    <p:extLst>
      <p:ext uri="{BB962C8B-B14F-4D97-AF65-F5344CB8AC3E}">
        <p14:creationId xmlns:p14="http://schemas.microsoft.com/office/powerpoint/2010/main" val="1340151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7461" y="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solidFill>
                  <a:srgbClr val="0070C0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 smtClean="0"/>
              <a:t>Kafka Messaging System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3164618" y="702330"/>
            <a:ext cx="5323895" cy="1693628"/>
            <a:chOff x="504754" y="1565458"/>
            <a:chExt cx="8385640" cy="4456973"/>
          </a:xfrm>
        </p:grpSpPr>
        <p:sp>
          <p:nvSpPr>
            <p:cNvPr id="6" name="직사각형 5"/>
            <p:cNvSpPr/>
            <p:nvPr/>
          </p:nvSpPr>
          <p:spPr>
            <a:xfrm>
              <a:off x="2605234" y="1565458"/>
              <a:ext cx="3879448" cy="4456973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b="1" dirty="0">
                <a:solidFill>
                  <a:srgbClr val="0070C0"/>
                </a:solidFill>
              </a:endParaRPr>
            </a:p>
            <a:p>
              <a:pPr algn="ctr"/>
              <a:endParaRPr lang="en-US" altLang="ko-KR" sz="1000" b="1" dirty="0">
                <a:solidFill>
                  <a:srgbClr val="0070C0"/>
                </a:solidFill>
              </a:endParaRPr>
            </a:p>
            <a:p>
              <a:pPr algn="ctr"/>
              <a:endParaRPr lang="en-US" altLang="ko-KR" sz="1000" b="1" dirty="0">
                <a:solidFill>
                  <a:srgbClr val="0070C0"/>
                </a:solidFill>
              </a:endParaRPr>
            </a:p>
            <a:p>
              <a:pPr algn="ctr"/>
              <a:r>
                <a:rPr lang="en-US" altLang="ko-KR" sz="1000" b="1" dirty="0">
                  <a:solidFill>
                    <a:srgbClr val="0070C0"/>
                  </a:solidFill>
                </a:rPr>
                <a:t>Kafka Cluster</a:t>
              </a:r>
            </a:p>
            <a:p>
              <a:pPr algn="ctr"/>
              <a:endParaRPr lang="en-US" altLang="ko-KR" sz="1000" b="1" dirty="0">
                <a:solidFill>
                  <a:srgbClr val="0070C0"/>
                </a:solidFill>
              </a:endParaRPr>
            </a:p>
            <a:p>
              <a:pPr algn="ctr"/>
              <a:endParaRPr lang="en-US" altLang="ko-KR" sz="800" dirty="0">
                <a:solidFill>
                  <a:srgbClr val="0070C0"/>
                </a:solidFill>
              </a:endParaRPr>
            </a:p>
            <a:p>
              <a:pPr algn="ctr"/>
              <a:endParaRPr lang="en-US" altLang="ko-KR" sz="800" dirty="0">
                <a:solidFill>
                  <a:srgbClr val="0070C0"/>
                </a:solidFill>
              </a:endParaRPr>
            </a:p>
            <a:p>
              <a:pPr algn="ctr"/>
              <a:endParaRPr lang="en-US" altLang="ko-KR" sz="800" dirty="0">
                <a:solidFill>
                  <a:srgbClr val="0070C0"/>
                </a:solidFill>
              </a:endParaRPr>
            </a:p>
            <a:p>
              <a:pPr algn="ctr"/>
              <a:endParaRPr lang="en-US" altLang="ko-KR" sz="800" dirty="0">
                <a:solidFill>
                  <a:srgbClr val="0070C0"/>
                </a:solidFill>
              </a:endParaRPr>
            </a:p>
            <a:p>
              <a:pPr algn="ctr"/>
              <a:endParaRPr lang="en-US" altLang="ko-KR" sz="800" dirty="0">
                <a:solidFill>
                  <a:srgbClr val="0070C0"/>
                </a:solidFill>
              </a:endParaRPr>
            </a:p>
            <a:p>
              <a:pPr algn="ctr"/>
              <a:endParaRPr lang="en-US" altLang="ko-KR" sz="800" dirty="0">
                <a:solidFill>
                  <a:srgbClr val="0070C0"/>
                </a:solidFill>
              </a:endParaRPr>
            </a:p>
            <a:p>
              <a:pPr algn="ctr"/>
              <a:endParaRPr lang="en-US" altLang="ko-KR" sz="800" dirty="0">
                <a:solidFill>
                  <a:srgbClr val="0070C0"/>
                </a:solidFill>
              </a:endParaRPr>
            </a:p>
            <a:p>
              <a:pPr algn="ctr"/>
              <a:endParaRPr lang="en-US" altLang="ko-KR" sz="800" dirty="0">
                <a:solidFill>
                  <a:srgbClr val="0070C0"/>
                </a:solidFill>
              </a:endParaRPr>
            </a:p>
            <a:p>
              <a:pPr algn="ctr"/>
              <a:endParaRPr lang="en-US" altLang="ko-KR" sz="800" dirty="0">
                <a:solidFill>
                  <a:srgbClr val="0070C0"/>
                </a:solidFill>
              </a:endParaRPr>
            </a:p>
            <a:p>
              <a:pPr algn="ctr"/>
              <a:endParaRPr lang="en-US" altLang="ko-KR" sz="800" dirty="0">
                <a:solidFill>
                  <a:srgbClr val="0070C0"/>
                </a:solidFill>
              </a:endParaRPr>
            </a:p>
            <a:p>
              <a:pPr algn="ctr"/>
              <a:endParaRPr lang="en-US" altLang="ko-KR" sz="800" dirty="0">
                <a:solidFill>
                  <a:srgbClr val="0070C0"/>
                </a:solidFill>
              </a:endParaRPr>
            </a:p>
            <a:p>
              <a:pPr algn="ctr"/>
              <a:endParaRPr lang="en-US" altLang="ko-KR" sz="800" dirty="0">
                <a:solidFill>
                  <a:srgbClr val="0070C0"/>
                </a:solidFill>
              </a:endParaRPr>
            </a:p>
            <a:p>
              <a:pPr algn="ctr"/>
              <a:endParaRPr lang="en-US" altLang="ko-KR" sz="800" dirty="0">
                <a:solidFill>
                  <a:srgbClr val="0070C0"/>
                </a:solidFill>
              </a:endParaRPr>
            </a:p>
            <a:p>
              <a:pPr algn="ctr"/>
              <a:endParaRPr lang="en-US" altLang="ko-KR" sz="800" dirty="0">
                <a:solidFill>
                  <a:srgbClr val="0070C0"/>
                </a:solidFill>
              </a:endParaRPr>
            </a:p>
            <a:p>
              <a:pPr algn="ctr"/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7" name="순서도: 직접 액세스 저장소 6"/>
            <p:cNvSpPr/>
            <p:nvPr/>
          </p:nvSpPr>
          <p:spPr>
            <a:xfrm>
              <a:off x="3610269" y="2354562"/>
              <a:ext cx="1869380" cy="641426"/>
            </a:xfrm>
            <a:prstGeom prst="flowChartMagneticDrum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broker1</a:t>
              </a:r>
              <a:endParaRPr lang="ko-KR" altLang="en-US" sz="800" dirty="0"/>
            </a:p>
          </p:txBody>
        </p:sp>
        <p:sp>
          <p:nvSpPr>
            <p:cNvPr id="8" name="순서도: 자기 디스크 7"/>
            <p:cNvSpPr/>
            <p:nvPr/>
          </p:nvSpPr>
          <p:spPr>
            <a:xfrm>
              <a:off x="3729163" y="4741643"/>
              <a:ext cx="1631594" cy="1160399"/>
            </a:xfrm>
            <a:prstGeom prst="flowChartMagneticDisk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Zookeeper</a:t>
              </a:r>
            </a:p>
            <a:p>
              <a:pPr algn="ctr"/>
              <a:r>
                <a:rPr lang="en-US" altLang="ko-KR" sz="800" b="1" dirty="0"/>
                <a:t>Cluster</a:t>
              </a:r>
              <a:endParaRPr lang="ko-KR" altLang="en-US" sz="800" b="1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504754" y="2761828"/>
              <a:ext cx="1447217" cy="144721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Producer</a:t>
              </a:r>
              <a:endParaRPr lang="ko-KR" altLang="en-US" sz="700" dirty="0"/>
            </a:p>
          </p:txBody>
        </p:sp>
        <p:sp>
          <p:nvSpPr>
            <p:cNvPr id="10" name="타원 9"/>
            <p:cNvSpPr/>
            <p:nvPr/>
          </p:nvSpPr>
          <p:spPr>
            <a:xfrm>
              <a:off x="7261329" y="2670904"/>
              <a:ext cx="1629065" cy="162906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Consumer</a:t>
              </a:r>
              <a:endParaRPr lang="ko-KR" altLang="en-US" sz="800" dirty="0"/>
            </a:p>
          </p:txBody>
        </p:sp>
        <p:cxnSp>
          <p:nvCxnSpPr>
            <p:cNvPr id="11" name="직선 화살표 연결선 10"/>
            <p:cNvCxnSpPr>
              <a:stCxn id="9" idx="6"/>
              <a:endCxn id="7" idx="1"/>
            </p:cNvCxnSpPr>
            <p:nvPr/>
          </p:nvCxnSpPr>
          <p:spPr>
            <a:xfrm flipV="1">
              <a:off x="1951971" y="2675274"/>
              <a:ext cx="1658298" cy="810162"/>
            </a:xfrm>
            <a:prstGeom prst="straightConnector1">
              <a:avLst/>
            </a:prstGeom>
            <a:ln w="254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7" idx="4"/>
              <a:endCxn id="10" idx="2"/>
            </p:cNvCxnSpPr>
            <p:nvPr/>
          </p:nvCxnSpPr>
          <p:spPr>
            <a:xfrm>
              <a:off x="5479649" y="2675274"/>
              <a:ext cx="1781681" cy="810162"/>
            </a:xfrm>
            <a:prstGeom prst="straightConnector1">
              <a:avLst/>
            </a:prstGeom>
            <a:ln w="254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순서도: 직접 액세스 저장소 12"/>
            <p:cNvSpPr/>
            <p:nvPr/>
          </p:nvSpPr>
          <p:spPr>
            <a:xfrm>
              <a:off x="3610269" y="3166180"/>
              <a:ext cx="1869380" cy="644339"/>
            </a:xfrm>
            <a:prstGeom prst="flowChartMagneticDrum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Broker2</a:t>
              </a:r>
            </a:p>
            <a:p>
              <a:pPr algn="ctr"/>
              <a:r>
                <a:rPr lang="en-US" altLang="ko-KR" sz="800" dirty="0"/>
                <a:t>(Leader)</a:t>
              </a:r>
              <a:endParaRPr lang="ko-KR" altLang="en-US" sz="800" dirty="0"/>
            </a:p>
          </p:txBody>
        </p:sp>
        <p:sp>
          <p:nvSpPr>
            <p:cNvPr id="14" name="순서도: 직접 액세스 저장소 13"/>
            <p:cNvSpPr/>
            <p:nvPr/>
          </p:nvSpPr>
          <p:spPr>
            <a:xfrm>
              <a:off x="3610269" y="3977800"/>
              <a:ext cx="1869380" cy="644339"/>
            </a:xfrm>
            <a:prstGeom prst="flowChartMagneticDrum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broker3</a:t>
              </a:r>
              <a:endParaRPr lang="ko-KR" altLang="en-US" sz="800" dirty="0"/>
            </a:p>
          </p:txBody>
        </p:sp>
        <p:cxnSp>
          <p:nvCxnSpPr>
            <p:cNvPr id="15" name="직선 화살표 연결선 14"/>
            <p:cNvCxnSpPr>
              <a:stCxn id="9" idx="6"/>
              <a:endCxn id="13" idx="1"/>
            </p:cNvCxnSpPr>
            <p:nvPr/>
          </p:nvCxnSpPr>
          <p:spPr>
            <a:xfrm>
              <a:off x="1951971" y="3485437"/>
              <a:ext cx="1658298" cy="291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9" idx="6"/>
              <a:endCxn id="14" idx="1"/>
            </p:cNvCxnSpPr>
            <p:nvPr/>
          </p:nvCxnSpPr>
          <p:spPr>
            <a:xfrm>
              <a:off x="1951971" y="3485436"/>
              <a:ext cx="1658298" cy="814533"/>
            </a:xfrm>
            <a:prstGeom prst="straightConnector1">
              <a:avLst/>
            </a:prstGeom>
            <a:ln w="254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13" idx="4"/>
              <a:endCxn id="10" idx="2"/>
            </p:cNvCxnSpPr>
            <p:nvPr/>
          </p:nvCxnSpPr>
          <p:spPr>
            <a:xfrm flipV="1">
              <a:off x="5479649" y="3485437"/>
              <a:ext cx="1781681" cy="291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stCxn id="14" idx="4"/>
              <a:endCxn id="10" idx="2"/>
            </p:cNvCxnSpPr>
            <p:nvPr/>
          </p:nvCxnSpPr>
          <p:spPr>
            <a:xfrm flipV="1">
              <a:off x="5479649" y="3485436"/>
              <a:ext cx="1781681" cy="814533"/>
            </a:xfrm>
            <a:prstGeom prst="straightConnector1">
              <a:avLst/>
            </a:prstGeom>
            <a:ln w="254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888407" y="2675375"/>
              <a:ext cx="1574342" cy="425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rgbClr val="FF0000"/>
                  </a:solidFill>
                </a:rPr>
                <a:t>TCP Protocol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27166" y="2675375"/>
              <a:ext cx="1574342" cy="425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rgbClr val="FF0000"/>
                  </a:solidFill>
                </a:rPr>
                <a:t>TCP Protocol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1" name="Picture 4" descr="http://softwareengineeringdaily.com/wp-content/uploads/2015/08/kafka-logo-wid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34" y="926755"/>
            <a:ext cx="2314201" cy="1216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82025" y="3163954"/>
            <a:ext cx="228317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맑은 고딕 (본문)"/>
              </a:rPr>
              <a:t>Topics</a:t>
            </a:r>
            <a:r>
              <a:rPr lang="en-US" altLang="ko-KR" sz="1400" dirty="0">
                <a:latin typeface="맑은 고딕 (본문)"/>
              </a:rPr>
              <a:t>: maintains feeds of messages in categories</a:t>
            </a:r>
          </a:p>
          <a:p>
            <a:r>
              <a:rPr lang="en-US" altLang="ko-KR" sz="1400" b="1" dirty="0">
                <a:latin typeface="맑은 고딕 (본문)"/>
              </a:rPr>
              <a:t>Producers</a:t>
            </a:r>
            <a:r>
              <a:rPr lang="en-US" altLang="ko-KR" sz="1400" dirty="0">
                <a:latin typeface="맑은 고딕 (본문)"/>
              </a:rPr>
              <a:t>: processes that publish messages to a Kafka topic</a:t>
            </a:r>
          </a:p>
          <a:p>
            <a:r>
              <a:rPr lang="en-US" altLang="ko-KR" sz="1400" b="1" dirty="0">
                <a:latin typeface="맑은 고딕 (본문)"/>
              </a:rPr>
              <a:t>Consumers</a:t>
            </a:r>
            <a:r>
              <a:rPr lang="en-US" altLang="ko-KR" sz="1400" dirty="0">
                <a:latin typeface="맑은 고딕 (본문)"/>
              </a:rPr>
              <a:t>: processes that subscribe to topics and process the feed of published messages</a:t>
            </a:r>
          </a:p>
          <a:p>
            <a:r>
              <a:rPr lang="en-US" altLang="ko-KR" sz="1400" b="1" dirty="0">
                <a:latin typeface="맑은 고딕 (본문)"/>
              </a:rPr>
              <a:t>Broker</a:t>
            </a:r>
            <a:r>
              <a:rPr lang="en-US" altLang="ko-KR" sz="1400" dirty="0">
                <a:latin typeface="맑은 고딕 (본문)"/>
              </a:rPr>
              <a:t>: run as a cluster comprised of one or more servers</a:t>
            </a:r>
            <a:endParaRPr lang="ko-KR" altLang="en-US" sz="1400" dirty="0">
              <a:latin typeface="맑은 고딕 (본문)"/>
            </a:endParaRPr>
          </a:p>
        </p:txBody>
      </p:sp>
      <p:sp>
        <p:nvSpPr>
          <p:cNvPr id="25" name="Content Placeholder 5"/>
          <p:cNvSpPr>
            <a:spLocks noGrp="1"/>
          </p:cNvSpPr>
          <p:nvPr>
            <p:ph idx="1"/>
          </p:nvPr>
        </p:nvSpPr>
        <p:spPr>
          <a:xfrm>
            <a:off x="136703" y="2558552"/>
            <a:ext cx="8812266" cy="481093"/>
          </a:xfrm>
        </p:spPr>
        <p:txBody>
          <a:bodyPr>
            <a:normAutofit/>
          </a:bodyPr>
          <a:lstStyle/>
          <a:p>
            <a:r>
              <a:rPr lang="en-US" altLang="ko-KR" sz="1800" dirty="0" smtClean="0">
                <a:latin typeface="맑은 고딕 (본문)"/>
              </a:rPr>
              <a:t>Provides </a:t>
            </a:r>
            <a:r>
              <a:rPr lang="en-US" altLang="ko-KR" sz="1800" b="1" dirty="0">
                <a:latin typeface="맑은 고딕 (본문)"/>
              </a:rPr>
              <a:t>the functionality of a </a:t>
            </a:r>
            <a:r>
              <a:rPr lang="en-US" altLang="ko-KR" sz="1800" b="1" dirty="0">
                <a:solidFill>
                  <a:srgbClr val="FF0000"/>
                </a:solidFill>
                <a:latin typeface="맑은 고딕 (본문)"/>
              </a:rPr>
              <a:t>messaging system</a:t>
            </a:r>
            <a:r>
              <a:rPr lang="en-US" altLang="ko-KR" sz="1800" dirty="0">
                <a:latin typeface="맑은 고딕 (본문)"/>
              </a:rPr>
              <a:t>, but with a unique design</a:t>
            </a:r>
            <a:endParaRPr lang="en-US" altLang="ko-KR" sz="1800" dirty="0">
              <a:solidFill>
                <a:schemeClr val="tx1"/>
              </a:solidFill>
              <a:latin typeface="맑은 고딕 (본문)"/>
            </a:endParaRPr>
          </a:p>
        </p:txBody>
      </p:sp>
      <p:grpSp>
        <p:nvGrpSpPr>
          <p:cNvPr id="23" name="Group 17"/>
          <p:cNvGrpSpPr/>
          <p:nvPr/>
        </p:nvGrpSpPr>
        <p:grpSpPr>
          <a:xfrm>
            <a:off x="2803657" y="3163954"/>
            <a:ext cx="6248124" cy="3421317"/>
            <a:chOff x="925830" y="1992631"/>
            <a:chExt cx="7307580" cy="3691945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925830" y="1992631"/>
              <a:ext cx="7307580" cy="358139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Zookeeper</a:t>
              </a:r>
              <a:endParaRPr lang="ko-KR" altLang="en-US" sz="1100" dirty="0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925830" y="2573416"/>
              <a:ext cx="1135380" cy="358139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Producers(Pi #1)</a:t>
              </a:r>
              <a:endParaRPr lang="ko-KR" altLang="en-US" sz="800" dirty="0"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3049030" y="2604967"/>
              <a:ext cx="1462010" cy="648773"/>
              <a:chOff x="4018280" y="2288221"/>
              <a:chExt cx="1473200" cy="1316038"/>
            </a:xfrm>
          </p:grpSpPr>
          <p:sp>
            <p:nvSpPr>
              <p:cNvPr id="62" name="모서리가 둥근 직사각형 61"/>
              <p:cNvSpPr/>
              <p:nvPr/>
            </p:nvSpPr>
            <p:spPr>
              <a:xfrm>
                <a:off x="4018280" y="2288221"/>
                <a:ext cx="1473200" cy="1316038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/>
                  <a:t>Node 0 (Master)</a:t>
                </a:r>
              </a:p>
              <a:p>
                <a:pPr algn="ctr"/>
                <a:endParaRPr lang="en-US" altLang="ko-KR" sz="600" dirty="0"/>
              </a:p>
              <a:p>
                <a:pPr algn="ctr"/>
                <a:endParaRPr lang="en-US" altLang="ko-KR" sz="600" dirty="0"/>
              </a:p>
              <a:p>
                <a:pPr algn="ctr"/>
                <a:endParaRPr lang="en-US" altLang="ko-KR" sz="600" dirty="0"/>
              </a:p>
              <a:p>
                <a:pPr algn="ctr"/>
                <a:endParaRPr lang="en-US" altLang="ko-KR" sz="600" dirty="0"/>
              </a:p>
              <a:p>
                <a:pPr algn="ctr"/>
                <a:endParaRPr lang="ko-KR" altLang="en-US" sz="600" dirty="0"/>
              </a:p>
            </p:txBody>
          </p:sp>
          <p:sp>
            <p:nvSpPr>
              <p:cNvPr id="63" name="모서리가 둥근 직사각형 62"/>
              <p:cNvSpPr/>
              <p:nvPr/>
            </p:nvSpPr>
            <p:spPr>
              <a:xfrm>
                <a:off x="4312920" y="2550634"/>
                <a:ext cx="883920" cy="789622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Broker 0</a:t>
                </a:r>
                <a:endParaRPr lang="ko-KR" altLang="en-US" sz="1100" dirty="0"/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3642362" y="3383757"/>
              <a:ext cx="1462010" cy="648773"/>
              <a:chOff x="5196840" y="3718241"/>
              <a:chExt cx="1473200" cy="1316038"/>
            </a:xfrm>
          </p:grpSpPr>
          <p:sp>
            <p:nvSpPr>
              <p:cNvPr id="60" name="모서리가 둥근 직사각형 59"/>
              <p:cNvSpPr/>
              <p:nvPr/>
            </p:nvSpPr>
            <p:spPr>
              <a:xfrm>
                <a:off x="5196840" y="3718241"/>
                <a:ext cx="1473200" cy="1316038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/>
                  <a:t>Node 1 (Slave 1)</a:t>
                </a:r>
              </a:p>
              <a:p>
                <a:pPr algn="ctr"/>
                <a:endParaRPr lang="en-US" altLang="ko-KR" sz="600" dirty="0"/>
              </a:p>
              <a:p>
                <a:pPr algn="ctr"/>
                <a:endParaRPr lang="en-US" altLang="ko-KR" sz="600" dirty="0"/>
              </a:p>
              <a:p>
                <a:pPr algn="ctr"/>
                <a:endParaRPr lang="en-US" altLang="ko-KR" sz="600" dirty="0"/>
              </a:p>
              <a:p>
                <a:pPr algn="ctr"/>
                <a:endParaRPr lang="en-US" altLang="ko-KR" sz="600" dirty="0"/>
              </a:p>
              <a:p>
                <a:pPr algn="ctr"/>
                <a:endParaRPr lang="ko-KR" altLang="en-US" sz="600" dirty="0"/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>
                <a:off x="5491480" y="3980654"/>
                <a:ext cx="883920" cy="789622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Broker 1</a:t>
                </a:r>
                <a:endParaRPr lang="ko-KR" altLang="en-US" sz="1100" dirty="0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4274425" y="4189738"/>
              <a:ext cx="1462010" cy="648773"/>
              <a:chOff x="6375400" y="5148261"/>
              <a:chExt cx="1473200" cy="1316038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>
                <a:off x="6375400" y="5148261"/>
                <a:ext cx="1473200" cy="1316038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/>
                  <a:t>Node 2 (Slave 2)</a:t>
                </a:r>
              </a:p>
              <a:p>
                <a:pPr algn="ctr"/>
                <a:endParaRPr lang="en-US" altLang="ko-KR" sz="600" dirty="0"/>
              </a:p>
              <a:p>
                <a:pPr algn="ctr"/>
                <a:endParaRPr lang="en-US" altLang="ko-KR" sz="600" dirty="0"/>
              </a:p>
              <a:p>
                <a:pPr algn="ctr"/>
                <a:endParaRPr lang="en-US" altLang="ko-KR" sz="600" dirty="0"/>
              </a:p>
              <a:p>
                <a:pPr algn="ctr"/>
                <a:endParaRPr lang="en-US" altLang="ko-KR" sz="600" dirty="0"/>
              </a:p>
              <a:p>
                <a:pPr algn="ctr"/>
                <a:endParaRPr lang="ko-KR" altLang="en-US" sz="600" dirty="0"/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>
                <a:off x="6670040" y="5410674"/>
                <a:ext cx="883920" cy="789622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Broker 2</a:t>
                </a:r>
                <a:endParaRPr lang="ko-KR" altLang="en-US" sz="1100" dirty="0"/>
              </a:p>
            </p:txBody>
          </p:sp>
        </p:grpSp>
        <p:sp>
          <p:nvSpPr>
            <p:cNvPr id="30" name="모서리가 둥근 직사각형 29"/>
            <p:cNvSpPr/>
            <p:nvPr/>
          </p:nvSpPr>
          <p:spPr>
            <a:xfrm>
              <a:off x="7098030" y="3842741"/>
              <a:ext cx="1135380" cy="358139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Consumers</a:t>
              </a:r>
            </a:p>
            <a:p>
              <a:pPr algn="ctr"/>
              <a:r>
                <a:rPr lang="en-US" altLang="ko-KR" sz="800" dirty="0"/>
                <a:t>(Spark Streaming)</a:t>
              </a:r>
              <a:endParaRPr lang="ko-KR" altLang="en-US" sz="800" dirty="0"/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925830" y="3237010"/>
              <a:ext cx="1135380" cy="358139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Producers(Pi #2)</a:t>
              </a:r>
              <a:endParaRPr lang="ko-KR" altLang="en-US" sz="800" dirty="0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925830" y="5326437"/>
              <a:ext cx="1135380" cy="358139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Producers(Pi #20)</a:t>
              </a:r>
              <a:endParaRPr lang="ko-KR" altLang="en-US" sz="800" dirty="0"/>
            </a:p>
          </p:txBody>
        </p:sp>
        <p:cxnSp>
          <p:nvCxnSpPr>
            <p:cNvPr id="33" name="직선 화살표 연결선 32"/>
            <p:cNvCxnSpPr>
              <a:stCxn id="26" idx="3"/>
              <a:endCxn id="63" idx="1"/>
            </p:cNvCxnSpPr>
            <p:nvPr/>
          </p:nvCxnSpPr>
          <p:spPr>
            <a:xfrm>
              <a:off x="2061210" y="2752486"/>
              <a:ext cx="1280221" cy="1764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stCxn id="26" idx="3"/>
              <a:endCxn id="61" idx="1"/>
            </p:cNvCxnSpPr>
            <p:nvPr/>
          </p:nvCxnSpPr>
          <p:spPr>
            <a:xfrm>
              <a:off x="2061211" y="2752486"/>
              <a:ext cx="1873553" cy="9552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>
              <a:stCxn id="26" idx="3"/>
              <a:endCxn id="59" idx="1"/>
            </p:cNvCxnSpPr>
            <p:nvPr/>
          </p:nvCxnSpPr>
          <p:spPr>
            <a:xfrm>
              <a:off x="2061210" y="2752486"/>
              <a:ext cx="2505617" cy="17612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31" idx="3"/>
              <a:endCxn id="63" idx="1"/>
            </p:cNvCxnSpPr>
            <p:nvPr/>
          </p:nvCxnSpPr>
          <p:spPr>
            <a:xfrm flipV="1">
              <a:off x="2061210" y="2928963"/>
              <a:ext cx="1280221" cy="487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31" idx="3"/>
              <a:endCxn id="61" idx="1"/>
            </p:cNvCxnSpPr>
            <p:nvPr/>
          </p:nvCxnSpPr>
          <p:spPr>
            <a:xfrm>
              <a:off x="2061211" y="3416079"/>
              <a:ext cx="1873553" cy="2916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>
              <a:stCxn id="31" idx="3"/>
              <a:endCxn id="59" idx="1"/>
            </p:cNvCxnSpPr>
            <p:nvPr/>
          </p:nvCxnSpPr>
          <p:spPr>
            <a:xfrm>
              <a:off x="2061210" y="3416080"/>
              <a:ext cx="2505617" cy="10976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32" idx="3"/>
              <a:endCxn id="63" idx="1"/>
            </p:cNvCxnSpPr>
            <p:nvPr/>
          </p:nvCxnSpPr>
          <p:spPr>
            <a:xfrm flipV="1">
              <a:off x="2061210" y="2928962"/>
              <a:ext cx="1280221" cy="25765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>
              <a:stCxn id="32" idx="3"/>
              <a:endCxn id="61" idx="1"/>
            </p:cNvCxnSpPr>
            <p:nvPr/>
          </p:nvCxnSpPr>
          <p:spPr>
            <a:xfrm flipV="1">
              <a:off x="2061211" y="3707752"/>
              <a:ext cx="1873553" cy="17977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>
              <a:stCxn id="32" idx="3"/>
              <a:endCxn id="59" idx="1"/>
            </p:cNvCxnSpPr>
            <p:nvPr/>
          </p:nvCxnSpPr>
          <p:spPr>
            <a:xfrm flipV="1">
              <a:off x="2061210" y="4513733"/>
              <a:ext cx="2505617" cy="9917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30" idx="1"/>
              <a:endCxn id="63" idx="3"/>
            </p:cNvCxnSpPr>
            <p:nvPr/>
          </p:nvCxnSpPr>
          <p:spPr>
            <a:xfrm flipH="1" flipV="1">
              <a:off x="4218637" y="2928963"/>
              <a:ext cx="2879393" cy="10928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stCxn id="30" idx="1"/>
              <a:endCxn id="61" idx="3"/>
            </p:cNvCxnSpPr>
            <p:nvPr/>
          </p:nvCxnSpPr>
          <p:spPr>
            <a:xfrm flipH="1" flipV="1">
              <a:off x="4811970" y="3707752"/>
              <a:ext cx="2286061" cy="3140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>
              <a:stCxn id="30" idx="1"/>
              <a:endCxn id="59" idx="3"/>
            </p:cNvCxnSpPr>
            <p:nvPr/>
          </p:nvCxnSpPr>
          <p:spPr>
            <a:xfrm flipH="1">
              <a:off x="5444032" y="4021811"/>
              <a:ext cx="1653998" cy="491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/>
            <p:nvPr/>
          </p:nvCxnSpPr>
          <p:spPr>
            <a:xfrm flipH="1" flipV="1">
              <a:off x="3755102" y="2368925"/>
              <a:ext cx="8267" cy="2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그룹 45"/>
            <p:cNvGrpSpPr/>
            <p:nvPr/>
          </p:nvGrpSpPr>
          <p:grpSpPr>
            <a:xfrm>
              <a:off x="4811970" y="4995367"/>
              <a:ext cx="1462010" cy="648773"/>
              <a:chOff x="6375400" y="5148261"/>
              <a:chExt cx="1473200" cy="1316038"/>
            </a:xfrm>
          </p:grpSpPr>
          <p:sp>
            <p:nvSpPr>
              <p:cNvPr id="56" name="모서리가 둥근 직사각형 55"/>
              <p:cNvSpPr/>
              <p:nvPr/>
            </p:nvSpPr>
            <p:spPr>
              <a:xfrm>
                <a:off x="6375400" y="5148261"/>
                <a:ext cx="1473200" cy="1316038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/>
                  <a:t>Node 3 (Slave 3)</a:t>
                </a:r>
              </a:p>
              <a:p>
                <a:pPr algn="ctr"/>
                <a:endParaRPr lang="en-US" altLang="ko-KR" sz="600" dirty="0"/>
              </a:p>
              <a:p>
                <a:pPr algn="ctr"/>
                <a:endParaRPr lang="en-US" altLang="ko-KR" sz="600" dirty="0"/>
              </a:p>
              <a:p>
                <a:pPr algn="ctr"/>
                <a:endParaRPr lang="en-US" altLang="ko-KR" sz="600" dirty="0"/>
              </a:p>
              <a:p>
                <a:pPr algn="ctr"/>
                <a:endParaRPr lang="en-US" altLang="ko-KR" sz="600" dirty="0"/>
              </a:p>
              <a:p>
                <a:pPr algn="ctr"/>
                <a:endParaRPr lang="ko-KR" altLang="en-US" sz="600" dirty="0"/>
              </a:p>
            </p:txBody>
          </p:sp>
          <p:sp>
            <p:nvSpPr>
              <p:cNvPr id="57" name="모서리가 둥근 직사각형 56"/>
              <p:cNvSpPr/>
              <p:nvPr/>
            </p:nvSpPr>
            <p:spPr>
              <a:xfrm>
                <a:off x="6670040" y="5410674"/>
                <a:ext cx="883920" cy="789622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Broker 3</a:t>
                </a:r>
                <a:endParaRPr lang="ko-KR" altLang="en-US" sz="1100" dirty="0"/>
              </a:p>
            </p:txBody>
          </p:sp>
        </p:grpSp>
        <p:cxnSp>
          <p:nvCxnSpPr>
            <p:cNvPr id="47" name="직선 화살표 연결선 46"/>
            <p:cNvCxnSpPr>
              <a:stCxn id="32" idx="3"/>
              <a:endCxn id="57" idx="1"/>
            </p:cNvCxnSpPr>
            <p:nvPr/>
          </p:nvCxnSpPr>
          <p:spPr>
            <a:xfrm flipV="1">
              <a:off x="2061210" y="5319362"/>
              <a:ext cx="3043161" cy="1861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stCxn id="31" idx="3"/>
              <a:endCxn id="57" idx="1"/>
            </p:cNvCxnSpPr>
            <p:nvPr/>
          </p:nvCxnSpPr>
          <p:spPr>
            <a:xfrm>
              <a:off x="2061210" y="3416079"/>
              <a:ext cx="3043161" cy="190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>
              <a:stCxn id="26" idx="3"/>
              <a:endCxn id="57" idx="1"/>
            </p:cNvCxnSpPr>
            <p:nvPr/>
          </p:nvCxnSpPr>
          <p:spPr>
            <a:xfrm>
              <a:off x="2061210" y="2752486"/>
              <a:ext cx="3043161" cy="25668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>
              <a:stCxn id="30" idx="1"/>
              <a:endCxn id="57" idx="3"/>
            </p:cNvCxnSpPr>
            <p:nvPr/>
          </p:nvCxnSpPr>
          <p:spPr>
            <a:xfrm flipH="1">
              <a:off x="5981577" y="4021811"/>
              <a:ext cx="1116453" cy="12975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H="1" flipV="1">
              <a:off x="7598497" y="2368924"/>
              <a:ext cx="45720" cy="14856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 flipH="1" flipV="1">
              <a:off x="4676686" y="2346036"/>
              <a:ext cx="36473" cy="10241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/>
            <p:nvPr/>
          </p:nvCxnSpPr>
          <p:spPr>
            <a:xfrm flipH="1" flipV="1">
              <a:off x="5308228" y="2368924"/>
              <a:ext cx="64856" cy="18210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/>
            <p:nvPr/>
          </p:nvCxnSpPr>
          <p:spPr>
            <a:xfrm flipH="1" flipV="1">
              <a:off x="5873551" y="2368925"/>
              <a:ext cx="93293" cy="2619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1287928" y="4035721"/>
              <a:ext cx="430328" cy="85377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1100" dirty="0"/>
                <a:t>. . . . . . . 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9708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7461" y="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solidFill>
                  <a:srgbClr val="0070C0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 smtClean="0"/>
              <a:t>Net-SNMP: SNMP Agent/Manager</a:t>
            </a:r>
            <a:endParaRPr lang="ko-KR" altLang="en-US" dirty="0"/>
          </a:p>
        </p:txBody>
      </p:sp>
      <p:pic>
        <p:nvPicPr>
          <p:cNvPr id="87" name="그림 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27" y="1648023"/>
            <a:ext cx="4858164" cy="1219073"/>
          </a:xfrm>
          <a:prstGeom prst="rect">
            <a:avLst/>
          </a:prstGeom>
        </p:spPr>
      </p:pic>
      <p:pic>
        <p:nvPicPr>
          <p:cNvPr id="1026" name="Picture 2" descr="Image result for sn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430" y="4754618"/>
            <a:ext cx="4180201" cy="1931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nmp logo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222" y="3309994"/>
            <a:ext cx="1826271" cy="1573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net snmp logo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53" y="753133"/>
            <a:ext cx="1856105" cy="55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내용 개체 틀 2"/>
          <p:cNvSpPr>
            <a:spLocks noGrp="1"/>
          </p:cNvSpPr>
          <p:nvPr>
            <p:ph idx="1"/>
          </p:nvPr>
        </p:nvSpPr>
        <p:spPr>
          <a:xfrm>
            <a:off x="541155" y="4511675"/>
            <a:ext cx="3402404" cy="2346325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ko-KR" sz="1800" b="1" dirty="0" smtClean="0">
                <a:latin typeface="+mn-ea"/>
                <a:cs typeface="Times New Roman" panose="02020603050405020304" pitchFamily="18" charset="0"/>
              </a:rPr>
              <a:t>(Simple </a:t>
            </a:r>
            <a:r>
              <a:rPr lang="en-US" altLang="ko-KR" sz="1800" b="1" dirty="0">
                <a:latin typeface="+mn-ea"/>
                <a:cs typeface="Times New Roman" panose="02020603050405020304" pitchFamily="18" charset="0"/>
              </a:rPr>
              <a:t>Network Management </a:t>
            </a:r>
            <a:r>
              <a:rPr lang="en-US" altLang="ko-KR" sz="1800" b="1" dirty="0" smtClean="0">
                <a:latin typeface="+mn-ea"/>
                <a:cs typeface="Times New Roman" panose="02020603050405020304" pitchFamily="18" charset="0"/>
              </a:rPr>
              <a:t>Protocol): </a:t>
            </a:r>
            <a:br>
              <a:rPr lang="en-US" altLang="ko-KR" sz="1800" b="1" dirty="0" smtClean="0">
                <a:latin typeface="+mn-ea"/>
                <a:cs typeface="Times New Roman" panose="02020603050405020304" pitchFamily="18" charset="0"/>
              </a:rPr>
            </a:br>
            <a:r>
              <a:rPr lang="en-US" altLang="ko-KR" sz="1400" dirty="0" smtClean="0">
                <a:latin typeface="+mn-ea"/>
                <a:cs typeface="Times New Roman" panose="02020603050405020304" pitchFamily="18" charset="0"/>
              </a:rPr>
              <a:t>Used 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in network management systems to monitor network-attached </a:t>
            </a:r>
            <a:r>
              <a:rPr lang="en-US" altLang="ko-KR" sz="1400" dirty="0" smtClean="0">
                <a:latin typeface="+mn-ea"/>
                <a:cs typeface="Times New Roman" panose="02020603050405020304" pitchFamily="18" charset="0"/>
              </a:rPr>
              <a:t>devices, which include 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routers, switches, servers, workstations, printers, modem racks and more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821382" y="1543657"/>
            <a:ext cx="41488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1600" b="1" dirty="0"/>
              <a:t>Manager</a:t>
            </a:r>
            <a:r>
              <a:rPr lang="en-US" altLang="ko-KR" sz="1600" dirty="0"/>
              <a:t> : polls agents on the network, correlates and displays information</a:t>
            </a:r>
          </a:p>
          <a:p>
            <a:pPr lvl="1"/>
            <a:r>
              <a:rPr lang="en-US" altLang="ko-KR" sz="1600" b="1" dirty="0"/>
              <a:t>Agent</a:t>
            </a:r>
            <a:r>
              <a:rPr lang="en-US" altLang="ko-KR" sz="1600" dirty="0"/>
              <a:t> : collects and stores information, responds to manager requests for information, generates traps</a:t>
            </a:r>
          </a:p>
        </p:txBody>
      </p:sp>
      <p:sp>
        <p:nvSpPr>
          <p:cNvPr id="94" name="내용 개체 틀 2"/>
          <p:cNvSpPr txBox="1">
            <a:spLocks/>
          </p:cNvSpPr>
          <p:nvPr/>
        </p:nvSpPr>
        <p:spPr>
          <a:xfrm>
            <a:off x="2242358" y="847560"/>
            <a:ext cx="6818515" cy="433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>
                <a:latin typeface="+mn-ea"/>
                <a:cs typeface="Times New Roman" panose="02020603050405020304" pitchFamily="18" charset="0"/>
              </a:rPr>
              <a:t>A suite of software for using and deploying the SNMP Protocol</a:t>
            </a:r>
          </a:p>
          <a:p>
            <a:pPr marL="0" indent="0">
              <a:buNone/>
            </a:pPr>
            <a:endParaRPr lang="en-US" altLang="ko-KR" sz="18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955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5681</TotalTime>
  <Words>2150</Words>
  <Application>Microsoft Office PowerPoint</Application>
  <PresentationFormat>화면 슬라이드 쇼(4:3)</PresentationFormat>
  <Paragraphs>671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9" baseType="lpstr">
      <vt:lpstr>HY견고딕</vt:lpstr>
      <vt:lpstr>굴림</vt:lpstr>
      <vt:lpstr>나눔고딕코딩</vt:lpstr>
      <vt:lpstr>맑은 고딕</vt:lpstr>
      <vt:lpstr>맑은 고딕 (본문)</vt:lpstr>
      <vt:lpstr>Arial</vt:lpstr>
      <vt:lpstr>Calibri</vt:lpstr>
      <vt:lpstr>Calibri Light</vt:lpstr>
      <vt:lpstr>Comic Sans MS</vt:lpstr>
      <vt:lpstr>Times New Roman</vt:lpstr>
      <vt:lpstr>Wingdings</vt:lpstr>
      <vt:lpstr>Wingdings 3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Computer System: Inter-Connected Functions inside/across Boxes/Sites</vt:lpstr>
      <vt:lpstr>PowerPoint 프레젠테이션</vt:lpstr>
      <vt:lpstr>PowerPoint 프레젠테이션</vt:lpstr>
      <vt:lpstr>PowerPoint 프레젠테이션</vt:lpstr>
      <vt:lpstr>PowerPoint 프레젠테이션</vt:lpstr>
      <vt:lpstr>Docker: Light-weight Process (Application) Container</vt:lpstr>
      <vt:lpstr>PowerPoint 프레젠테이션</vt:lpstr>
      <vt:lpstr>NAME: NUC5i5MYHE (NUC PC) CPU: i5-5300U @2.30GHz CORE: 4 Memory: 16GB DDR3  HDD: 94GB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주성</dc:creator>
  <cp:lastModifiedBy>Yoon Geumseong</cp:lastModifiedBy>
  <cp:revision>128</cp:revision>
  <dcterms:created xsi:type="dcterms:W3CDTF">2018-10-02T10:07:38Z</dcterms:created>
  <dcterms:modified xsi:type="dcterms:W3CDTF">2019-07-23T15:03:04Z</dcterms:modified>
</cp:coreProperties>
</file>