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46" r:id="rId2"/>
    <p:sldId id="413" r:id="rId3"/>
    <p:sldId id="487" r:id="rId4"/>
    <p:sldId id="488" r:id="rId5"/>
    <p:sldId id="489" r:id="rId6"/>
    <p:sldId id="490" r:id="rId7"/>
    <p:sldId id="491" r:id="rId8"/>
    <p:sldId id="515" r:id="rId9"/>
    <p:sldId id="513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18" r:id="rId25"/>
    <p:sldId id="517" r:id="rId26"/>
    <p:sldId id="516" r:id="rId27"/>
    <p:sldId id="519" r:id="rId28"/>
    <p:sldId id="524" r:id="rId29"/>
    <p:sldId id="507" r:id="rId30"/>
    <p:sldId id="508" r:id="rId31"/>
    <p:sldId id="522" r:id="rId32"/>
    <p:sldId id="523" r:id="rId33"/>
    <p:sldId id="521" r:id="rId34"/>
    <p:sldId id="506" r:id="rId35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2016-07-06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7" Type="http://schemas.openxmlformats.org/officeDocument/2006/relationships/hyperlink" Target="http://kipid.tistory.com/entry/Learning-Nodejs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liffy.com/publish/2752090/" TargetMode="External"/><Relationship Id="rId5" Type="http://schemas.openxmlformats.org/officeDocument/2006/relationships/hyperlink" Target="http://www.codediesel.com/nodejs/processing-file-uploads-in-node-js/" TargetMode="External"/><Relationship Id="rId4" Type="http://schemas.openxmlformats.org/officeDocument/2006/relationships/hyperlink" Target="http://pyrasis.com/nodejs/nodejs-HOWT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1" y="382270"/>
            <a:ext cx="6946554" cy="2449513"/>
          </a:xfrm>
        </p:spPr>
        <p:txBody>
          <a:bodyPr>
            <a:normAutofit fontScale="90000"/>
          </a:bodyPr>
          <a:lstStyle/>
          <a:p>
            <a:pPr algn="ctr" latinLnBrk="0"/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200" dirty="0">
                <a:solidFill>
                  <a:srgbClr val="898989"/>
                </a:solidFill>
                <a:ea typeface="굴림" pitchFamily="50" charset="-127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 pitchFamily="50" charset="-127"/>
              </a:rPr>
              <a:pPr latinLnBrk="0"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ko-KR" sz="1200" dirty="0">
                <a:solidFill>
                  <a:srgbClr val="898989"/>
                </a:solidFill>
                <a:ea typeface="굴림" pitchFamily="50" charset="-127"/>
              </a:rPr>
              <a:t> -</a:t>
            </a: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-10957" y="3615057"/>
            <a:ext cx="4232084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5400" dirty="0" err="1"/>
              <a:t>WebApp</a:t>
            </a:r>
            <a:r>
              <a:rPr lang="en-US" altLang="ko-KR" sz="5400" dirty="0"/>
              <a:t> Lab</a:t>
            </a: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000" dirty="0">
                <a:cs typeface="Times New Roman" pitchFamily="18" charset="0"/>
              </a:rPr>
              <a:t>version </a:t>
            </a:r>
            <a:r>
              <a:rPr lang="en-US" altLang="ko-KR" sz="4000" dirty="0" smtClean="0">
                <a:cs typeface="Times New Roman" pitchFamily="18" charset="0"/>
              </a:rPr>
              <a:t>1.0</a:t>
            </a:r>
            <a:endParaRPr lang="en-US" altLang="ko-KR" sz="4000" dirty="0"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3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TCP 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776864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net = require('net');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server = </a:t>
            </a:r>
            <a:r>
              <a:rPr lang="en-US" altLang="ko-KR" sz="2400" dirty="0" err="1">
                <a:solidFill>
                  <a:schemeClr val="tx1"/>
                </a:solidFill>
              </a:rPr>
              <a:t>net.createServer</a:t>
            </a:r>
            <a:r>
              <a:rPr lang="en-US" altLang="ko-KR" sz="2400" dirty="0">
                <a:solidFill>
                  <a:schemeClr val="tx1"/>
                </a:solidFill>
              </a:rPr>
              <a:t>(function (socket) {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</a:rPr>
              <a:t>socket.write</a:t>
            </a:r>
            <a:r>
              <a:rPr lang="en-US" altLang="ko-KR" sz="2400" dirty="0">
                <a:solidFill>
                  <a:schemeClr val="tx1"/>
                </a:solidFill>
              </a:rPr>
              <a:t>('Echo server\r\n');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</a:rPr>
              <a:t>socket.pipe</a:t>
            </a:r>
            <a:r>
              <a:rPr lang="en-US" altLang="ko-KR" sz="2400" dirty="0">
                <a:solidFill>
                  <a:schemeClr val="tx1"/>
                </a:solidFill>
              </a:rPr>
              <a:t>(socket);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});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err="1">
                <a:solidFill>
                  <a:schemeClr val="tx1"/>
                </a:solidFill>
              </a:rPr>
              <a:t>server.listen</a:t>
            </a:r>
            <a:r>
              <a:rPr lang="en-US" altLang="ko-KR" sz="2400" dirty="0">
                <a:solidFill>
                  <a:schemeClr val="tx1"/>
                </a:solidFill>
              </a:rPr>
              <a:t>(1337);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4400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20407" y="645333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&lt;Client&gt;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957911"/>
            <a:ext cx="39147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67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Web 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77686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http = require('http');</a:t>
            </a:r>
          </a:p>
          <a:p>
            <a:r>
              <a:rPr lang="en-US" altLang="ko-KR" sz="2400" dirty="0" err="1">
                <a:solidFill>
                  <a:schemeClr val="tx1"/>
                </a:solidFill>
              </a:rPr>
              <a:t>http.createServer</a:t>
            </a:r>
            <a:r>
              <a:rPr lang="en-US" altLang="ko-KR" sz="2400" dirty="0">
                <a:solidFill>
                  <a:schemeClr val="tx1"/>
                </a:solidFill>
              </a:rPr>
              <a:t>(function (</a:t>
            </a:r>
            <a:r>
              <a:rPr lang="en-US" altLang="ko-KR" sz="2400" dirty="0" err="1">
                <a:solidFill>
                  <a:schemeClr val="tx1"/>
                </a:solidFill>
              </a:rPr>
              <a:t>req</a:t>
            </a:r>
            <a:r>
              <a:rPr lang="en-US" altLang="ko-KR" sz="2400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</a:rPr>
              <a:t>res.writeHead</a:t>
            </a:r>
            <a:r>
              <a:rPr lang="en-US" altLang="ko-KR" sz="2400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</a:rPr>
              <a:t>res.end</a:t>
            </a:r>
            <a:r>
              <a:rPr lang="en-US" altLang="ko-KR" sz="2400" dirty="0">
                <a:solidFill>
                  <a:schemeClr val="tx1"/>
                </a:solidFill>
              </a:rPr>
              <a:t>('Hello World\n');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}).listen(1337);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console.log('Server running at port 1337/');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6977" y="5301208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&lt;Server&gt;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9"/>
          <a:stretch/>
        </p:blipFill>
        <p:spPr bwMode="auto">
          <a:xfrm>
            <a:off x="611560" y="4577035"/>
            <a:ext cx="381544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4499992" y="4293096"/>
            <a:ext cx="400537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81" y="5176878"/>
            <a:ext cx="3124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20374" y="630932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&lt;Client&gt;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86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File Execution (Simple)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700808"/>
            <a:ext cx="7848872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exec = require('</a:t>
            </a:r>
            <a:r>
              <a:rPr lang="en-US" altLang="ko-KR" sz="2400" dirty="0" err="1">
                <a:solidFill>
                  <a:schemeClr val="tx1"/>
                </a:solidFill>
              </a:rPr>
              <a:t>child_process</a:t>
            </a:r>
            <a:r>
              <a:rPr lang="en-US" altLang="ko-KR" sz="2400" dirty="0">
                <a:solidFill>
                  <a:schemeClr val="tx1"/>
                </a:solidFill>
              </a:rPr>
              <a:t>').exec;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exec("date", function (error, </a:t>
            </a:r>
            <a:r>
              <a:rPr lang="en-US" altLang="ko-KR" sz="2400" dirty="0" err="1">
                <a:solidFill>
                  <a:schemeClr val="tx1"/>
                </a:solidFill>
              </a:rPr>
              <a:t>stdout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stderr</a:t>
            </a:r>
            <a:r>
              <a:rPr lang="en-US" altLang="ko-KR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console.log(</a:t>
            </a:r>
            <a:r>
              <a:rPr lang="en-US" altLang="ko-KR" sz="2400" dirty="0" err="1">
                <a:solidFill>
                  <a:schemeClr val="tx1"/>
                </a:solidFill>
              </a:rPr>
              <a:t>stdout</a:t>
            </a:r>
            <a:r>
              <a:rPr lang="en-US" altLang="ko-KR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});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365104"/>
            <a:ext cx="6762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7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File Execution (Web)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84887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var</a:t>
            </a:r>
            <a:r>
              <a:rPr lang="en-US" altLang="ko-KR" sz="2400" dirty="0">
                <a:solidFill>
                  <a:schemeClr val="tx1"/>
                </a:solidFill>
              </a:rPr>
              <a:t> http = require('http'),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exec = require('</a:t>
            </a:r>
            <a:r>
              <a:rPr lang="en-US" altLang="ko-KR" sz="2400" dirty="0" err="1">
                <a:solidFill>
                  <a:schemeClr val="tx1"/>
                </a:solidFill>
              </a:rPr>
              <a:t>child_process</a:t>
            </a:r>
            <a:r>
              <a:rPr lang="en-US" altLang="ko-KR" sz="2400" dirty="0">
                <a:solidFill>
                  <a:schemeClr val="tx1"/>
                </a:solidFill>
              </a:rPr>
              <a:t>').exec;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 err="1">
                <a:solidFill>
                  <a:schemeClr val="tx1"/>
                </a:solidFill>
              </a:rPr>
              <a:t>http.createServer</a:t>
            </a:r>
            <a:r>
              <a:rPr lang="en-US" altLang="ko-KR" sz="2400" dirty="0">
                <a:solidFill>
                  <a:schemeClr val="tx1"/>
                </a:solidFill>
              </a:rPr>
              <a:t>(function (</a:t>
            </a:r>
            <a:r>
              <a:rPr lang="en-US" altLang="ko-KR" sz="2400" dirty="0" err="1">
                <a:solidFill>
                  <a:schemeClr val="tx1"/>
                </a:solidFill>
              </a:rPr>
              <a:t>req</a:t>
            </a:r>
            <a:r>
              <a:rPr lang="en-US" altLang="ko-KR" sz="2400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</a:rPr>
              <a:t>res.writeHead</a:t>
            </a:r>
            <a:r>
              <a:rPr lang="en-US" altLang="ko-KR" sz="2400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exec("date", function (error, </a:t>
            </a:r>
            <a:r>
              <a:rPr lang="en-US" altLang="ko-KR" sz="2400" dirty="0" err="1">
                <a:solidFill>
                  <a:schemeClr val="tx1"/>
                </a:solidFill>
              </a:rPr>
              <a:t>stdout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en-US" altLang="ko-KR" sz="2400" dirty="0" err="1">
                <a:solidFill>
                  <a:schemeClr val="tx1"/>
                </a:solidFill>
              </a:rPr>
              <a:t>stderr</a:t>
            </a:r>
            <a:r>
              <a:rPr lang="en-US" altLang="ko-KR" sz="2400" dirty="0">
                <a:solidFill>
                  <a:schemeClr val="tx1"/>
                </a:solidFill>
              </a:rPr>
              <a:t>) {</a:t>
            </a:r>
            <a:r>
              <a:rPr lang="en-US" altLang="ko-KR" sz="2400" dirty="0" err="1">
                <a:solidFill>
                  <a:schemeClr val="tx1"/>
                </a:solidFill>
              </a:rPr>
              <a:t>res.end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stdout</a:t>
            </a:r>
            <a:r>
              <a:rPr lang="en-US" altLang="ko-KR" sz="2400" dirty="0">
                <a:solidFill>
                  <a:schemeClr val="tx1"/>
                </a:solidFill>
              </a:rPr>
              <a:t>)} 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}).listen(1337);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console.log('Server running');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5006677"/>
            <a:ext cx="3219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81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Packaged Module(NPM)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로 만들어진 모듈 관리자</a:t>
            </a:r>
            <a:endParaRPr lang="en-US" altLang="ko-KR" dirty="0"/>
          </a:p>
          <a:p>
            <a:pPr lvl="1"/>
            <a:r>
              <a:rPr lang="en-US" altLang="ko-KR" dirty="0"/>
              <a:t>Ubuntu</a:t>
            </a:r>
            <a:r>
              <a:rPr lang="ko-KR" altLang="en-US" dirty="0"/>
              <a:t>의 </a:t>
            </a:r>
            <a:r>
              <a:rPr lang="en-US" altLang="ko-KR" dirty="0"/>
              <a:t>APT</a:t>
            </a:r>
            <a:r>
              <a:rPr lang="ko-KR" altLang="en-US" dirty="0"/>
              <a:t>와 유사하다</a:t>
            </a:r>
            <a:endParaRPr lang="en-US" altLang="ko-KR" dirty="0"/>
          </a:p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&lt;package name&gt;</a:t>
            </a:r>
          </a:p>
          <a:p>
            <a:pPr lvl="1"/>
            <a:r>
              <a:rPr lang="en-US" altLang="ko-KR" dirty="0"/>
              <a:t>Global install: </a:t>
            </a:r>
            <a:r>
              <a:rPr lang="ko-KR" altLang="en-US" dirty="0"/>
              <a:t>패키지를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/local/lib</a:t>
            </a:r>
            <a:r>
              <a:rPr lang="ko-KR" altLang="en-US" dirty="0"/>
              <a:t>에 설치</a:t>
            </a:r>
            <a:r>
              <a:rPr lang="en-US" altLang="ko-KR" dirty="0"/>
              <a:t>, </a:t>
            </a:r>
            <a:r>
              <a:rPr lang="ko-KR" altLang="en-US" dirty="0"/>
              <a:t>패키지에 따라 </a:t>
            </a:r>
            <a:r>
              <a:rPr lang="en-US" altLang="ko-KR" dirty="0"/>
              <a:t>Global</a:t>
            </a:r>
            <a:r>
              <a:rPr lang="ko-KR" altLang="en-US" dirty="0"/>
              <a:t>로 설치해야 하는 것이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 install: </a:t>
            </a:r>
            <a:r>
              <a:rPr lang="ko-KR" altLang="en-US" dirty="0"/>
              <a:t>패키지를 현재 폴더 내에 설치하고</a:t>
            </a:r>
            <a:r>
              <a:rPr lang="en-US" altLang="ko-KR" dirty="0"/>
              <a:t>, </a:t>
            </a:r>
            <a:r>
              <a:rPr lang="ko-KR" altLang="en-US" dirty="0"/>
              <a:t>폴더내의 파일에서만 불러올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6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320613"/>
            <a:ext cx="6347714" cy="388077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패키지 설치</a:t>
            </a:r>
            <a:r>
              <a:rPr lang="en-US" altLang="ko-KR" sz="2800" dirty="0"/>
              <a:t>:</a:t>
            </a:r>
            <a:r>
              <a:rPr lang="en-US" altLang="ko-KR" sz="2800" dirty="0" err="1"/>
              <a:t>npm</a:t>
            </a:r>
            <a:r>
              <a:rPr lang="en-US" altLang="ko-KR" sz="2800" dirty="0"/>
              <a:t> install formidable fs-extra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276872"/>
            <a:ext cx="7848872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formidable = require('formidable'),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http = require('http'),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r>
              <a:rPr lang="en-US" altLang="ko-KR" dirty="0">
                <a:solidFill>
                  <a:schemeClr val="tx1"/>
                </a:solidFill>
              </a:rPr>
              <a:t> = require('</a:t>
            </a:r>
            <a:r>
              <a:rPr lang="en-US" altLang="ko-KR" dirty="0" err="1">
                <a:solidFill>
                  <a:schemeClr val="tx1"/>
                </a:solidFill>
              </a:rPr>
              <a:t>util</a:t>
            </a:r>
            <a:r>
              <a:rPr lang="en-US" altLang="ko-KR" dirty="0">
                <a:solidFill>
                  <a:schemeClr val="tx1"/>
                </a:solidFill>
              </a:rPr>
              <a:t>'),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fs   = require('fs-extra');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http.createServer</a:t>
            </a:r>
            <a:r>
              <a:rPr lang="en-US" altLang="ko-KR" dirty="0">
                <a:solidFill>
                  <a:schemeClr val="tx1"/>
                </a:solidFill>
              </a:rPr>
              <a:t>(function(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/* Process the form uploads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if (req.url == '/upload' &amp;&amp; </a:t>
            </a:r>
            <a:r>
              <a:rPr lang="en-US" altLang="ko-KR" dirty="0" err="1">
                <a:solidFill>
                  <a:schemeClr val="tx1"/>
                </a:solidFill>
              </a:rPr>
              <a:t>req.method.toLowerCase</a:t>
            </a:r>
            <a:r>
              <a:rPr lang="en-US" altLang="ko-KR" dirty="0">
                <a:solidFill>
                  <a:schemeClr val="tx1"/>
                </a:solidFill>
              </a:rPr>
              <a:t>() == 'post')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form = new </a:t>
            </a:r>
            <a:r>
              <a:rPr lang="en-US" altLang="ko-KR" dirty="0" err="1">
                <a:solidFill>
                  <a:schemeClr val="tx1"/>
                </a:solidFill>
              </a:rPr>
              <a:t>formidable.IncomingForm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form.parse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function(err, fields, files)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res.writeHead</a:t>
            </a:r>
            <a:r>
              <a:rPr lang="en-US" altLang="ko-KR" dirty="0">
                <a:solidFill>
                  <a:schemeClr val="tx1"/>
                </a:solidFill>
              </a:rPr>
              <a:t>(200, {'content-type': 'text/plain'});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res.write</a:t>
            </a:r>
            <a:r>
              <a:rPr lang="en-US" altLang="ko-KR" dirty="0">
                <a:solidFill>
                  <a:schemeClr val="tx1"/>
                </a:solidFill>
              </a:rPr>
              <a:t>('received upload:\n\n');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res.end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util.inspect</a:t>
            </a:r>
            <a:r>
              <a:rPr lang="en-US" altLang="ko-KR" dirty="0">
                <a:solidFill>
                  <a:schemeClr val="tx1"/>
                </a:solidFill>
              </a:rPr>
              <a:t>({fields: fields, files: files}));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28968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(2/4)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('progress', function(</a:t>
            </a:r>
            <a:r>
              <a:rPr lang="en-US" altLang="ko-KR" dirty="0" err="1">
                <a:solidFill>
                  <a:schemeClr val="tx1"/>
                </a:solidFill>
              </a:rPr>
              <a:t>bytesReceived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bytesExpected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percent_complete</a:t>
            </a:r>
            <a:r>
              <a:rPr lang="en-US" altLang="ko-KR" dirty="0">
                <a:solidFill>
                  <a:schemeClr val="tx1"/>
                </a:solidFill>
              </a:rPr>
              <a:t> = (</a:t>
            </a:r>
            <a:r>
              <a:rPr lang="en-US" altLang="ko-KR" dirty="0" err="1">
                <a:solidFill>
                  <a:schemeClr val="tx1"/>
                </a:solidFill>
              </a:rPr>
              <a:t>bytesReceived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en-US" altLang="ko-KR" dirty="0" err="1">
                <a:solidFill>
                  <a:schemeClr val="tx1"/>
                </a:solidFill>
              </a:rPr>
              <a:t>bytesExpected</a:t>
            </a:r>
            <a:r>
              <a:rPr lang="en-US" altLang="ko-KR" dirty="0">
                <a:solidFill>
                  <a:schemeClr val="tx1"/>
                </a:solidFill>
              </a:rPr>
              <a:t>) * 100;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console.log(</a:t>
            </a:r>
            <a:r>
              <a:rPr lang="en-US" altLang="ko-KR" dirty="0" err="1">
                <a:solidFill>
                  <a:schemeClr val="tx1"/>
                </a:solidFill>
              </a:rPr>
              <a:t>percent_complete.toFixed</a:t>
            </a:r>
            <a:r>
              <a:rPr lang="en-US" altLang="ko-KR" dirty="0">
                <a:solidFill>
                  <a:schemeClr val="tx1"/>
                </a:solidFill>
              </a:rPr>
              <a:t>(2));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('error', function(err)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console.error</a:t>
            </a:r>
            <a:r>
              <a:rPr lang="en-US" altLang="ko-KR" dirty="0">
                <a:solidFill>
                  <a:schemeClr val="tx1"/>
                </a:solidFill>
              </a:rPr>
              <a:t>(err);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form.on</a:t>
            </a:r>
            <a:r>
              <a:rPr lang="en-US" altLang="ko-KR" dirty="0">
                <a:solidFill>
                  <a:schemeClr val="tx1"/>
                </a:solidFill>
              </a:rPr>
              <a:t>('end', function(fields, files)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Temporary location of our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temp_path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this.openedFiles</a:t>
            </a:r>
            <a:r>
              <a:rPr lang="en-US" altLang="ko-KR" dirty="0">
                <a:solidFill>
                  <a:schemeClr val="tx1"/>
                </a:solidFill>
              </a:rPr>
              <a:t>[0].path;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The file name of the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file_name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this.openedFiles</a:t>
            </a:r>
            <a:r>
              <a:rPr lang="en-US" altLang="ko-KR" dirty="0">
                <a:solidFill>
                  <a:schemeClr val="tx1"/>
                </a:solidFill>
              </a:rPr>
              <a:t>[0].name;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/* Location where we want to copy the uploaded file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new_location</a:t>
            </a:r>
            <a:r>
              <a:rPr lang="en-US" altLang="ko-KR" dirty="0">
                <a:solidFill>
                  <a:schemeClr val="tx1"/>
                </a:solidFill>
              </a:rPr>
              <a:t> = process.env.PWD + '/';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(3/4)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fs.copy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temp_path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new_location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en-US" altLang="ko-KR" dirty="0" err="1">
                <a:solidFill>
                  <a:schemeClr val="tx1"/>
                </a:solidFill>
              </a:rPr>
              <a:t>file_name</a:t>
            </a:r>
            <a:r>
              <a:rPr lang="en-US" altLang="ko-KR" dirty="0">
                <a:solidFill>
                  <a:schemeClr val="tx1"/>
                </a:solidFill>
              </a:rPr>
              <a:t>, function(err)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if (err)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</a:t>
            </a:r>
            <a:r>
              <a:rPr lang="en-US" altLang="ko-KR" dirty="0" err="1">
                <a:solidFill>
                  <a:schemeClr val="tx1"/>
                </a:solidFill>
              </a:rPr>
              <a:t>console.error</a:t>
            </a:r>
            <a:r>
              <a:rPr lang="en-US" altLang="ko-KR" dirty="0">
                <a:solidFill>
                  <a:schemeClr val="tx1"/>
                </a:solidFill>
              </a:rPr>
              <a:t>(err);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} else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console.log("success!")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return;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/* Display the file upload form. */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res.writeHead</a:t>
            </a:r>
            <a:r>
              <a:rPr lang="en-US" altLang="ko-KR" dirty="0">
                <a:solidFill>
                  <a:schemeClr val="tx1"/>
                </a:solidFill>
              </a:rPr>
              <a:t>(200, {'content-type': 'text/html'});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res.end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57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Upload (4/4)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7848872" cy="273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'&lt;form action="/upload" </a:t>
            </a:r>
            <a:r>
              <a:rPr lang="en-US" altLang="ko-KR" dirty="0" err="1">
                <a:solidFill>
                  <a:schemeClr val="tx1"/>
                </a:solidFill>
              </a:rPr>
              <a:t>enctype</a:t>
            </a:r>
            <a:r>
              <a:rPr lang="en-US" altLang="ko-KR" dirty="0">
                <a:solidFill>
                  <a:schemeClr val="tx1"/>
                </a:solidFill>
              </a:rPr>
              <a:t>="multipart/form-data" method="post"&gt;'+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type="text" name="title"&gt;&lt;</a:t>
            </a:r>
            <a:r>
              <a:rPr lang="en-US" altLang="ko-KR" dirty="0" err="1">
                <a:solidFill>
                  <a:schemeClr val="tx1"/>
                </a:solidFill>
              </a:rPr>
              <a:t>br</a:t>
            </a:r>
            <a:r>
              <a:rPr lang="en-US" altLang="ko-KR" dirty="0">
                <a:solidFill>
                  <a:schemeClr val="tx1"/>
                </a:solidFill>
              </a:rPr>
              <a:t>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type="file" name="upload" multiple="multiple"&gt;&lt;</a:t>
            </a:r>
            <a:r>
              <a:rPr lang="en-US" altLang="ko-KR" dirty="0" err="1">
                <a:solidFill>
                  <a:schemeClr val="tx1"/>
                </a:solidFill>
              </a:rPr>
              <a:t>br</a:t>
            </a:r>
            <a:r>
              <a:rPr lang="en-US" altLang="ko-KR" dirty="0">
                <a:solidFill>
                  <a:schemeClr val="tx1"/>
                </a:solidFill>
              </a:rPr>
              <a:t>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'&lt;input type="submit" value="Upload"&gt;'+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'&lt;/form&gt;'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);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}).listen(1337);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34480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2781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777347" y="6215541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74008"/>
            <a:ext cx="51339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/>
          <p:nvPr/>
        </p:nvSpPr>
        <p:spPr>
          <a:xfrm>
            <a:off x="5004048" y="3861048"/>
            <a:ext cx="41399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9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 web application framework</a:t>
            </a:r>
          </a:p>
          <a:p>
            <a:r>
              <a:rPr lang="ko-KR" altLang="en-US" dirty="0"/>
              <a:t>설치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install express</a:t>
            </a:r>
          </a:p>
          <a:p>
            <a:r>
              <a:rPr lang="ko-KR" altLang="en-US" dirty="0"/>
              <a:t>설치된 패키지 목록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ls</a:t>
            </a:r>
            <a:r>
              <a:rPr lang="en-US" altLang="ko-KR" dirty="0"/>
              <a:t> or </a:t>
            </a:r>
            <a:r>
              <a:rPr lang="en-US" altLang="ko-KR" dirty="0" err="1"/>
              <a:t>npm</a:t>
            </a:r>
            <a:r>
              <a:rPr lang="en-US" altLang="ko-KR" dirty="0"/>
              <a:t> –g </a:t>
            </a:r>
            <a:r>
              <a:rPr lang="en-US" altLang="ko-KR" dirty="0" err="1"/>
              <a:t>ls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74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05069" y="323366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Box Lab</a:t>
            </a:r>
          </a:p>
          <a:p>
            <a:pPr algn="ctr"/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(2016.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05. 22)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51864"/>
              </p:ext>
            </p:extLst>
          </p:nvPr>
        </p:nvGraphicFramePr>
        <p:xfrm>
          <a:off x="745524" y="1471141"/>
          <a:ext cx="76529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Lucas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V1.0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2016-05-22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이준기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37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Server using Express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700808"/>
            <a:ext cx="7848872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, http = require('http')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, app = express()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, server = </a:t>
            </a:r>
            <a:r>
              <a:rPr lang="en-US" altLang="ko-KR" dirty="0" err="1">
                <a:solidFill>
                  <a:schemeClr val="tx1"/>
                </a:solidFill>
              </a:rPr>
              <a:t>http.createServer</a:t>
            </a:r>
            <a:r>
              <a:rPr lang="en-US" altLang="ko-KR" dirty="0">
                <a:solidFill>
                  <a:schemeClr val="tx1"/>
                </a:solidFill>
              </a:rPr>
              <a:t>(app);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app.get</a:t>
            </a:r>
            <a:r>
              <a:rPr lang="en-US" altLang="ko-KR" dirty="0">
                <a:solidFill>
                  <a:schemeClr val="tx1"/>
                </a:solidFill>
              </a:rPr>
              <a:t>('/', function 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res.send</a:t>
            </a:r>
            <a:r>
              <a:rPr lang="en-US" altLang="ko-KR" dirty="0">
                <a:solidFill>
                  <a:schemeClr val="tx1"/>
                </a:solidFill>
              </a:rPr>
              <a:t>('Hello /\n');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app.get</a:t>
            </a:r>
            <a:r>
              <a:rPr lang="en-US" altLang="ko-KR" dirty="0">
                <a:solidFill>
                  <a:schemeClr val="tx1"/>
                </a:solidFill>
              </a:rPr>
              <a:t>('/world.html', function (</a:t>
            </a:r>
            <a:r>
              <a:rPr lang="en-US" altLang="ko-KR" dirty="0" err="1">
                <a:solidFill>
                  <a:schemeClr val="tx1"/>
                </a:solidFill>
              </a:rPr>
              <a:t>req</a:t>
            </a:r>
            <a:r>
              <a:rPr lang="en-US" altLang="ko-KR" dirty="0">
                <a:solidFill>
                  <a:schemeClr val="tx1"/>
                </a:solidFill>
              </a:rPr>
              <a:t>, res)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res.send</a:t>
            </a:r>
            <a:r>
              <a:rPr lang="en-US" altLang="ko-KR" dirty="0">
                <a:solidFill>
                  <a:schemeClr val="tx1"/>
                </a:solidFill>
              </a:rPr>
              <a:t>('Hello World\n');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server.listen</a:t>
            </a:r>
            <a:r>
              <a:rPr lang="en-US" altLang="ko-KR" dirty="0">
                <a:solidFill>
                  <a:schemeClr val="tx1"/>
                </a:solidFill>
              </a:rPr>
              <a:t>(8888, function()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console.log('Express server listening on port ' + </a:t>
            </a:r>
            <a:r>
              <a:rPr lang="en-US" altLang="ko-KR" dirty="0" err="1">
                <a:solidFill>
                  <a:schemeClr val="tx1"/>
                </a:solidFill>
              </a:rPr>
              <a:t>server.address</a:t>
            </a:r>
            <a:r>
              <a:rPr lang="en-US" altLang="ko-KR" dirty="0">
                <a:solidFill>
                  <a:schemeClr val="tx1"/>
                </a:solidFill>
              </a:rPr>
              <a:t>().port);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670883"/>
            <a:ext cx="4476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80420"/>
            <a:ext cx="3581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8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7968"/>
            <a:ext cx="7088373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Template Engine: Embedded JavaScript (for Dynamic Web Page)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36677"/>
            <a:ext cx="8229600" cy="485313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패키지 설치 </a:t>
            </a:r>
            <a:r>
              <a:rPr lang="en-US" altLang="ko-KR" sz="2000" dirty="0"/>
              <a:t>(</a:t>
            </a:r>
            <a:r>
              <a:rPr lang="ko-KR" altLang="en-US" sz="2000" dirty="0"/>
              <a:t>전역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install -g express-generator</a:t>
            </a:r>
          </a:p>
          <a:p>
            <a:r>
              <a:rPr lang="ko-KR" altLang="en-US" sz="2000" dirty="0"/>
              <a:t>환경변수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export NODE_PATH=/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/local/lib/</a:t>
            </a:r>
            <a:r>
              <a:rPr lang="en-US" altLang="ko-KR" sz="1800" dirty="0" err="1"/>
              <a:t>node_modules</a:t>
            </a:r>
            <a:endParaRPr lang="en-US" altLang="ko-KR" sz="1800" dirty="0"/>
          </a:p>
          <a:p>
            <a:r>
              <a:rPr lang="ko-KR" altLang="en-US" sz="2000" dirty="0"/>
              <a:t>작업폴더 생성 및 이동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mkdir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ejs</a:t>
            </a:r>
            <a:endParaRPr lang="en-US" altLang="ko-KR" sz="1800" dirty="0"/>
          </a:p>
          <a:p>
            <a:pPr lvl="1"/>
            <a:r>
              <a:rPr lang="en-US" altLang="ko-KR" sz="1800" dirty="0"/>
              <a:t>cd </a:t>
            </a:r>
            <a:r>
              <a:rPr lang="en-US" altLang="ko-KR" sz="1800" dirty="0" err="1"/>
              <a:t>ejs</a:t>
            </a:r>
            <a:endParaRPr lang="en-US" altLang="ko-KR" sz="1800" dirty="0"/>
          </a:p>
          <a:p>
            <a:r>
              <a:rPr lang="ko-KR" altLang="en-US" sz="2000" dirty="0"/>
              <a:t>스크립트 수정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vim 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/local/lib/</a:t>
            </a:r>
            <a:r>
              <a:rPr lang="en-US" altLang="ko-KR" sz="1800" dirty="0" err="1"/>
              <a:t>node_modules</a:t>
            </a:r>
            <a:r>
              <a:rPr lang="en-US" altLang="ko-KR" sz="1800" dirty="0"/>
              <a:t>/express-generator/bin/express </a:t>
            </a:r>
          </a:p>
          <a:p>
            <a:pPr lvl="1"/>
            <a:r>
              <a:rPr lang="ko-KR" altLang="en-US" sz="1800" dirty="0" err="1"/>
              <a:t>첫행의</a:t>
            </a:r>
            <a:r>
              <a:rPr lang="ko-KR" altLang="en-US" sz="1800" dirty="0"/>
              <a:t> </a:t>
            </a:r>
            <a:r>
              <a:rPr lang="en-US" altLang="ko-KR" sz="1800" dirty="0"/>
              <a:t>node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 err="1">
                <a:sym typeface="Wingdings" panose="05000000000000000000" pitchFamily="2" charset="2"/>
              </a:rPr>
              <a:t>nodejs</a:t>
            </a:r>
            <a:r>
              <a:rPr lang="ko-KR" altLang="en-US" sz="1800" dirty="0">
                <a:sym typeface="Wingdings" panose="05000000000000000000" pitchFamily="2" charset="2"/>
              </a:rPr>
              <a:t>로 수정 후 저장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ko-KR" altLang="en-US" sz="2000" dirty="0"/>
              <a:t>관련 패키지 환경설정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/local/lib/</a:t>
            </a:r>
            <a:r>
              <a:rPr lang="en-US" altLang="ko-KR" sz="1800" dirty="0" err="1"/>
              <a:t>node_modules</a:t>
            </a:r>
            <a:r>
              <a:rPr lang="en-US" altLang="ko-KR" sz="1800" dirty="0"/>
              <a:t>/express-generator/bin/express  -e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r>
              <a:rPr lang="ko-KR" altLang="en-US" sz="2000" dirty="0"/>
              <a:t>의존 패키지 설치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npm</a:t>
            </a:r>
            <a:r>
              <a:rPr lang="en-US" altLang="ko-KR" sz="1800" dirty="0"/>
              <a:t> install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808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7336"/>
            <a:ext cx="6918252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Template Engine: Embedded JavaScript (for Dynamic Web Page)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템플릿 설치 확인과 </a:t>
            </a:r>
            <a:r>
              <a:rPr lang="ko-KR" altLang="en-US" sz="2000" dirty="0" err="1"/>
              <a:t>웹서버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앱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6768"/>
            <a:ext cx="4219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3" y="2060848"/>
            <a:ext cx="43053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04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56705"/>
            <a:ext cx="7184066" cy="1320800"/>
          </a:xfrm>
        </p:spPr>
        <p:txBody>
          <a:bodyPr>
            <a:normAutofit/>
          </a:bodyPr>
          <a:lstStyle/>
          <a:p>
            <a:r>
              <a:rPr lang="en-US" altLang="ko-KR" dirty="0"/>
              <a:t>Template Engine: Embedded JavaScript (for Dynamic Web Page)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27793"/>
            <a:ext cx="8229600" cy="5285184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반복출력 실습 </a:t>
            </a:r>
            <a:r>
              <a:rPr lang="en-US" altLang="ko-KR" dirty="0"/>
              <a:t>(</a:t>
            </a:r>
            <a:r>
              <a:rPr lang="ko-KR" altLang="en-US" dirty="0"/>
              <a:t>코드 수정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vim views/</a:t>
            </a:r>
            <a:r>
              <a:rPr lang="en-US" altLang="ko-KR" dirty="0" err="1"/>
              <a:t>index.ejs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nodejs</a:t>
            </a:r>
            <a:r>
              <a:rPr lang="en-US" altLang="ko-KR" dirty="0"/>
              <a:t> bin/www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564904"/>
            <a:ext cx="7848872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&lt;title&gt;&lt;%= title %&gt;&lt;/title&gt;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&lt;link </a:t>
            </a:r>
            <a:r>
              <a:rPr lang="en-US" altLang="ko-KR" dirty="0" err="1">
                <a:solidFill>
                  <a:schemeClr val="tx1"/>
                </a:solidFill>
              </a:rPr>
              <a:t>rel</a:t>
            </a:r>
            <a:r>
              <a:rPr lang="en-US" altLang="ko-KR" dirty="0">
                <a:solidFill>
                  <a:schemeClr val="tx1"/>
                </a:solidFill>
              </a:rPr>
              <a:t>='</a:t>
            </a:r>
            <a:r>
              <a:rPr lang="en-US" altLang="ko-KR" dirty="0" err="1">
                <a:solidFill>
                  <a:schemeClr val="tx1"/>
                </a:solidFill>
              </a:rPr>
              <a:t>stylesheet</a:t>
            </a:r>
            <a:r>
              <a:rPr lang="en-US" altLang="ko-KR" dirty="0">
                <a:solidFill>
                  <a:schemeClr val="tx1"/>
                </a:solidFill>
              </a:rPr>
              <a:t>' </a:t>
            </a:r>
            <a:r>
              <a:rPr lang="en-US" altLang="ko-KR" dirty="0" err="1">
                <a:solidFill>
                  <a:schemeClr val="tx1"/>
                </a:solidFill>
              </a:rPr>
              <a:t>href</a:t>
            </a:r>
            <a:r>
              <a:rPr lang="en-US" altLang="ko-KR" dirty="0">
                <a:solidFill>
                  <a:schemeClr val="tx1"/>
                </a:solidFill>
              </a:rPr>
              <a:t>='/</a:t>
            </a:r>
            <a:r>
              <a:rPr lang="en-US" altLang="ko-KR" dirty="0" err="1">
                <a:solidFill>
                  <a:schemeClr val="tx1"/>
                </a:solidFill>
              </a:rPr>
              <a:t>stylesheets</a:t>
            </a:r>
            <a:r>
              <a:rPr lang="en-US" altLang="ko-KR" dirty="0">
                <a:solidFill>
                  <a:schemeClr val="tx1"/>
                </a:solidFill>
              </a:rPr>
              <a:t>/style.css' /&gt;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&lt;h1&gt;&lt;%= title %&gt;&lt;/h1&gt;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&lt;% for (</a:t>
            </a:r>
            <a:r>
              <a:rPr lang="en-US" altLang="ko-KR" b="1" dirty="0" err="1">
                <a:solidFill>
                  <a:srgbClr val="FF0000"/>
                </a:solidFill>
              </a:rPr>
              <a:t>var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0;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&lt; 5;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++) { %&gt;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&lt;p&gt;Welcome to &lt;%= title %&gt;&lt;/p&gt;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&lt;% } %&gt;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&lt;/body&gt;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&lt;/html&gt;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31" y="4038015"/>
            <a:ext cx="3162300" cy="2720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4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979420" y="1798320"/>
            <a:ext cx="2209800" cy="1287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51860" y="1860848"/>
            <a:ext cx="1382355" cy="581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of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3037893" y="3192664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99" y="3911270"/>
            <a:ext cx="1785574" cy="1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HT11+raspberry+pi.jpg (301×303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6" y="5303487"/>
            <a:ext cx="1111579" cy="11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0868" r="20868"/>
          <a:stretch/>
        </p:blipFill>
        <p:spPr>
          <a:xfrm>
            <a:off x="609599" y="1535113"/>
            <a:ext cx="1470493" cy="3787774"/>
          </a:xfrm>
          <a:prstGeom prst="rect">
            <a:avLst/>
          </a:prstGeom>
        </p:spPr>
      </p:pic>
      <p:pic>
        <p:nvPicPr>
          <p:cNvPr id="10" name="Picture 2" descr="http://beta3.finance.si/pics/cache_no/notebook.141155587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755917"/>
            <a:ext cx="1552291" cy="12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790700" y="2743200"/>
            <a:ext cx="15316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85491" y="3787140"/>
            <a:ext cx="153162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778903" y="4902850"/>
            <a:ext cx="1344796" cy="96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033316693.png (600×300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42" y="1860848"/>
            <a:ext cx="1031349" cy="51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ker_(container_engine)_logo.png (682×163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96" y="2554998"/>
            <a:ext cx="1787144" cy="4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4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Docker Container for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–it –-net=host --name=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/bin/bash</a:t>
            </a:r>
          </a:p>
          <a:p>
            <a:r>
              <a:rPr lang="en-US" altLang="ko-KR" dirty="0" smtClean="0"/>
              <a:t># apt-get update</a:t>
            </a:r>
          </a:p>
          <a:p>
            <a:r>
              <a:rPr lang="en-US" altLang="ko-KR" dirty="0" smtClean="0"/>
              <a:t># apt-get install net-tools</a:t>
            </a:r>
          </a:p>
          <a:p>
            <a:r>
              <a:rPr lang="en-US" altLang="ko-KR" dirty="0" smtClean="0"/>
              <a:t># apt-get install </a:t>
            </a:r>
            <a:r>
              <a:rPr lang="en-US" altLang="ko-KR" dirty="0" err="1" smtClean="0"/>
              <a:t>iputils</a:t>
            </a:r>
            <a:r>
              <a:rPr lang="en-US" altLang="ko-KR" dirty="0" smtClean="0"/>
              <a:t>-ping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42" y="3715158"/>
            <a:ext cx="4800600" cy="2667000"/>
          </a:xfrm>
          <a:prstGeom prst="rect">
            <a:avLst/>
          </a:prstGeom>
        </p:spPr>
      </p:pic>
      <p:pic>
        <p:nvPicPr>
          <p:cNvPr id="7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95731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8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node.js in Docker Container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 apt-get install </a:t>
            </a:r>
            <a:r>
              <a:rPr lang="en-US" altLang="ko-KR" dirty="0" err="1" smtClean="0"/>
              <a:t>nodejs</a:t>
            </a:r>
            <a:endParaRPr lang="en-US" altLang="ko-KR" dirty="0" smtClean="0"/>
          </a:p>
          <a:p>
            <a:r>
              <a:rPr lang="en-US" altLang="ko-KR" dirty="0" smtClean="0"/>
              <a:t>(# apt-get install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test.js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test.js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3" y="4358589"/>
            <a:ext cx="215265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3" y="5520766"/>
            <a:ext cx="2181225" cy="314325"/>
          </a:xfrm>
          <a:prstGeom prst="rect">
            <a:avLst/>
          </a:prstGeom>
        </p:spPr>
      </p:pic>
      <p:pic>
        <p:nvPicPr>
          <p:cNvPr id="9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6847362" y="609600"/>
            <a:ext cx="2047780" cy="133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3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odejs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webapp.js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4" y="2703456"/>
            <a:ext cx="4316626" cy="39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WebApp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nodejs</a:t>
            </a:r>
            <a:r>
              <a:rPr lang="en-US" altLang="ko-KR" dirty="0"/>
              <a:t> webapp.js</a:t>
            </a:r>
          </a:p>
          <a:p>
            <a:endParaRPr lang="en-US" altLang="ko-KR" dirty="0"/>
          </a:p>
          <a:p>
            <a:r>
              <a:rPr lang="en-US" altLang="ko-KR" dirty="0"/>
              <a:t>At the NUC, Open browser and </a:t>
            </a:r>
            <a:r>
              <a:rPr lang="en-US" altLang="ko-KR" dirty="0" err="1"/>
              <a:t>goto</a:t>
            </a:r>
            <a:endParaRPr lang="en-US" altLang="ko-KR" dirty="0"/>
          </a:p>
          <a:p>
            <a:pPr lvl="1"/>
            <a:r>
              <a:rPr lang="en-US" altLang="ko-KR" dirty="0"/>
              <a:t>http://&lt;IP_of_NUC&gt;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8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with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 sensor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83" y="2088320"/>
            <a:ext cx="4301025" cy="268135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7773" y="54528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http://www.uugear.com/portfolio/dht11-humidity-temperature-sensor-module/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45" y="2088320"/>
            <a:ext cx="1508264" cy="26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/>
              <a:t>웹 서버 프로그래밍</a:t>
            </a:r>
          </a:p>
        </p:txBody>
      </p:sp>
      <p:sp>
        <p:nvSpPr>
          <p:cNvPr id="79" name="내용 개체 틀 78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81947"/>
          </a:xfrm>
        </p:spPr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이전 </a:t>
            </a:r>
            <a:r>
              <a:rPr lang="en-US" altLang="ko-KR" dirty="0"/>
              <a:t>(</a:t>
            </a:r>
            <a:r>
              <a:rPr lang="en-US" altLang="ko-KR" dirty="0" err="1"/>
              <a:t>e.g</a:t>
            </a:r>
            <a:r>
              <a:rPr lang="en-US" altLang="ko-KR" dirty="0"/>
              <a:t> LAMP)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사용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949080" y="1894520"/>
            <a:ext cx="4824536" cy="2013384"/>
            <a:chOff x="4139952" y="1988840"/>
            <a:chExt cx="4824536" cy="2013384"/>
          </a:xfrm>
        </p:grpSpPr>
        <p:sp>
          <p:nvSpPr>
            <p:cNvPr id="7" name="직사각형 6"/>
            <p:cNvSpPr/>
            <p:nvPr/>
          </p:nvSpPr>
          <p:spPr>
            <a:xfrm>
              <a:off x="4139952" y="1988840"/>
              <a:ext cx="4824536" cy="201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83968" y="2132856"/>
              <a:ext cx="1368152" cy="175907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(Daemon/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Service)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68144" y="2132856"/>
              <a:ext cx="1368152" cy="17590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Server-side Script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(JSP, PHP, ASP, …)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452320" y="2132856"/>
              <a:ext cx="1368152" cy="17590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Database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>
              <a:stCxn id="4" idx="3"/>
              <a:endCxn id="5" idx="1"/>
            </p:cNvCxnSpPr>
            <p:nvPr/>
          </p:nvCxnSpPr>
          <p:spPr>
            <a:xfrm>
              <a:off x="5652120" y="301239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5" idx="3"/>
              <a:endCxn id="6" idx="1"/>
            </p:cNvCxnSpPr>
            <p:nvPr/>
          </p:nvCxnSpPr>
          <p:spPr>
            <a:xfrm>
              <a:off x="7236296" y="3012394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23528" y="1894520"/>
            <a:ext cx="1656184" cy="1581336"/>
            <a:chOff x="395536" y="2132856"/>
            <a:chExt cx="1656184" cy="1581336"/>
          </a:xfrm>
        </p:grpSpPr>
        <p:sp>
          <p:nvSpPr>
            <p:cNvPr id="12" name="직사각형 11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5928" y="2046920"/>
            <a:ext cx="1656184" cy="1581336"/>
            <a:chOff x="395536" y="2132856"/>
            <a:chExt cx="1656184" cy="1581336"/>
          </a:xfrm>
        </p:grpSpPr>
        <p:sp>
          <p:nvSpPr>
            <p:cNvPr id="44" name="직사각형 43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8328" y="2199320"/>
            <a:ext cx="1656184" cy="1581336"/>
            <a:chOff x="395536" y="2132856"/>
            <a:chExt cx="1656184" cy="1581336"/>
          </a:xfrm>
        </p:grpSpPr>
        <p:sp>
          <p:nvSpPr>
            <p:cNvPr id="48" name="직사각형 47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80728" y="2351720"/>
            <a:ext cx="1656184" cy="1581336"/>
            <a:chOff x="395536" y="2132856"/>
            <a:chExt cx="1656184" cy="1581336"/>
          </a:xfrm>
        </p:grpSpPr>
        <p:sp>
          <p:nvSpPr>
            <p:cNvPr id="52" name="직사각형 51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093096" y="4774840"/>
            <a:ext cx="4680520" cy="2013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237112" y="4918856"/>
            <a:ext cx="2808312" cy="175907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Server-side JavaScript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(Node.js)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261448" y="4918856"/>
            <a:ext cx="1368152" cy="1759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58" idx="3"/>
            <a:endCxn id="59" idx="1"/>
          </p:cNvCxnSpPr>
          <p:nvPr/>
        </p:nvCxnSpPr>
        <p:spPr>
          <a:xfrm>
            <a:off x="7045424" y="5798394"/>
            <a:ext cx="216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323528" y="4774840"/>
            <a:ext cx="1656184" cy="1581336"/>
            <a:chOff x="395536" y="2132856"/>
            <a:chExt cx="1656184" cy="1581336"/>
          </a:xfrm>
        </p:grpSpPr>
        <p:sp>
          <p:nvSpPr>
            <p:cNvPr id="63" name="직사각형 62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5928" y="4927240"/>
            <a:ext cx="1656184" cy="1581336"/>
            <a:chOff x="395536" y="2132856"/>
            <a:chExt cx="1656184" cy="1581336"/>
          </a:xfrm>
        </p:grpSpPr>
        <p:sp>
          <p:nvSpPr>
            <p:cNvPr id="67" name="직사각형 66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8328" y="5079640"/>
            <a:ext cx="1656184" cy="1581336"/>
            <a:chOff x="395536" y="2132856"/>
            <a:chExt cx="1656184" cy="1581336"/>
          </a:xfrm>
        </p:grpSpPr>
        <p:sp>
          <p:nvSpPr>
            <p:cNvPr id="71" name="직사각형 70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80728" y="5232040"/>
            <a:ext cx="1656184" cy="1581336"/>
            <a:chOff x="395536" y="2132856"/>
            <a:chExt cx="1656184" cy="1581336"/>
          </a:xfrm>
        </p:grpSpPr>
        <p:sp>
          <p:nvSpPr>
            <p:cNvPr id="75" name="직사각형 74"/>
            <p:cNvSpPr/>
            <p:nvPr/>
          </p:nvSpPr>
          <p:spPr>
            <a:xfrm>
              <a:off x="395536" y="2132856"/>
              <a:ext cx="1656184" cy="1581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7544" y="2204864"/>
              <a:ext cx="1508494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 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3558" y="2835792"/>
              <a:ext cx="1256466" cy="73722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Client-side Script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(Java Script)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/>
          <p:cNvCxnSpPr>
            <a:stCxn id="52" idx="3"/>
          </p:cNvCxnSpPr>
          <p:nvPr/>
        </p:nvCxnSpPr>
        <p:spPr>
          <a:xfrm>
            <a:off x="2436912" y="3142388"/>
            <a:ext cx="15121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5" idx="3"/>
          </p:cNvCxnSpPr>
          <p:nvPr/>
        </p:nvCxnSpPr>
        <p:spPr>
          <a:xfrm>
            <a:off x="2436912" y="6022708"/>
            <a:ext cx="1656184" cy="1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56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 with </a:t>
            </a:r>
            <a:r>
              <a:rPr lang="en-US" altLang="ko-KR" dirty="0" err="1"/>
              <a:t>RPi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dependencies at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python-pip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libpython2.7-dev python-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pip install </a:t>
            </a:r>
            <a:r>
              <a:rPr lang="en-US" altLang="ko-KR" dirty="0" err="1" smtClean="0"/>
              <a:t>RPi.GPIO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mercurial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553053"/>
            <a:ext cx="1346119" cy="9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02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WebApp</a:t>
            </a:r>
            <a:r>
              <a:rPr lang="en-US" altLang="ko-KR" dirty="0"/>
              <a:t> with </a:t>
            </a:r>
            <a:r>
              <a:rPr lang="en-US" altLang="ko-KR" dirty="0" err="1"/>
              <a:t>RPi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Temperature sensor code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RPI_temp.py</a:t>
            </a:r>
          </a:p>
          <a:p>
            <a:pPr lvl="1"/>
            <a:r>
              <a:rPr lang="en-US" altLang="ko-KR" dirty="0" smtClean="0"/>
              <a:t>Copy </a:t>
            </a:r>
            <a:r>
              <a:rPr lang="en-US" altLang="ko-KR" dirty="0"/>
              <a:t>code </a:t>
            </a:r>
            <a:r>
              <a:rPr lang="en-US" altLang="ko-KR" dirty="0" smtClean="0"/>
              <a:t>from</a:t>
            </a:r>
          </a:p>
          <a:p>
            <a:pPr marL="457200" lvl="1" indent="0">
              <a:buNone/>
            </a:pPr>
            <a:r>
              <a:rPr lang="en-US" altLang="ko-KR" dirty="0" smtClean="0"/>
              <a:t>https</a:t>
            </a:r>
            <a:r>
              <a:rPr lang="en-US" altLang="ko-KR" dirty="0"/>
              <a:t>://github.com/2jungi/SmartX-Mini/blob/master/RPI_temp.py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553053"/>
            <a:ext cx="1346119" cy="9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10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Revise code for </a:t>
            </a:r>
            <a:r>
              <a:rPr lang="en-US" altLang="ko-KR" dirty="0" err="1" smtClean="0"/>
              <a:t>WebApp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Change IP address to &lt;Your NUC’s IP&gt;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python RPI_temp.py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2953702"/>
            <a:ext cx="6267450" cy="7524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078480" y="3695700"/>
            <a:ext cx="1722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4832135"/>
            <a:ext cx="1771650" cy="600075"/>
          </a:xfrm>
          <a:prstGeom prst="rect">
            <a:avLst/>
          </a:prstGeom>
        </p:spPr>
      </p:pic>
      <p:pic>
        <p:nvPicPr>
          <p:cNvPr id="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0" y="4553053"/>
            <a:ext cx="1346119" cy="9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5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in Browser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At the </a:t>
            </a:r>
            <a:r>
              <a:rPr lang="en-US" altLang="ko-KR" dirty="0" smtClean="0"/>
              <a:t>Docker container in NUC</a:t>
            </a:r>
            <a:endParaRPr lang="en-US" altLang="ko-KR" dirty="0"/>
          </a:p>
          <a:p>
            <a:pPr lvl="1"/>
            <a:r>
              <a:rPr lang="en-US" altLang="ko-KR" dirty="0" smtClean="0"/>
              <a:t>#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webapp.js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/>
              <a:t>At the </a:t>
            </a:r>
            <a:r>
              <a:rPr lang="en-US" altLang="ko-KR" dirty="0" smtClean="0"/>
              <a:t>NUC or </a:t>
            </a:r>
            <a:r>
              <a:rPr lang="en-US" altLang="ko-KR" dirty="0" err="1" smtClean="0"/>
              <a:t>DevTower</a:t>
            </a:r>
            <a:endParaRPr lang="en-US" altLang="ko-KR" dirty="0"/>
          </a:p>
          <a:p>
            <a:pPr lvl="1"/>
            <a:r>
              <a:rPr lang="en-US" altLang="ko-KR" dirty="0" smtClean="0"/>
              <a:t>Open Web browser and </a:t>
            </a:r>
            <a:r>
              <a:rPr lang="en-US" altLang="ko-KR" dirty="0" err="1" smtClean="0"/>
              <a:t>goto</a:t>
            </a:r>
            <a:r>
              <a:rPr lang="en-US" altLang="ko-KR" dirty="0" smtClean="0"/>
              <a:t> http://&lt;IP_of_NUC&gt;</a:t>
            </a:r>
            <a:endParaRPr lang="en-US" altLang="ko-KR" dirty="0"/>
          </a:p>
          <a:p>
            <a:r>
              <a:rPr lang="en-US" altLang="ko-KR" dirty="0" smtClean="0"/>
              <a:t> At the </a:t>
            </a:r>
            <a:r>
              <a:rPr lang="en-US" altLang="ko-KR" dirty="0" err="1" smtClean="0"/>
              <a:t>RPi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/>
              <a:t> </a:t>
            </a:r>
            <a:r>
              <a:rPr lang="en-US" altLang="ko-KR" dirty="0" smtClean="0"/>
              <a:t>python RPI_temp.py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55" y="4766603"/>
            <a:ext cx="2990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2149015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http://nodejs.org/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http://expressjs.com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http://pyrasis.com/nodejs/nodejs-HOWTO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http://www.codediesel.com/nodejs/processing-file-uploads-in-node-js/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http://www.gliffy.com/publish/2752090/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http://</a:t>
            </a:r>
            <a:r>
              <a:rPr lang="en-US" altLang="ko-KR" dirty="0" smtClean="0">
                <a:hlinkClick r:id="rId7"/>
              </a:rPr>
              <a:t>kipid.tistory.com/entry/Learning-Nodejs</a:t>
            </a:r>
            <a:endParaRPr lang="en-US" altLang="ko-KR" dirty="0" smtClean="0"/>
          </a:p>
          <a:p>
            <a:r>
              <a:rPr lang="en-US" altLang="ko-KR" dirty="0"/>
              <a:t>http://www.nodeclipse.org/ubuntu/linux/java/nodejs/2015/2015/07/09/Starting-with-Java-and-Node.js-development-on-Ubuntu-Linux.html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4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Architecture</a:t>
            </a:r>
            <a:endParaRPr lang="ko-KR" altLang="en-US" dirty="0"/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48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8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Pros and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Server-side JavaScript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높은 생산성</a:t>
            </a:r>
            <a:endParaRPr lang="en-US" altLang="ko-KR" dirty="0"/>
          </a:p>
          <a:p>
            <a:pPr lvl="1"/>
            <a:r>
              <a:rPr lang="en-US" altLang="ko-KR" dirty="0"/>
              <a:t>Single thread, non-block I/O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가볍고 빠름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I/O </a:t>
            </a:r>
            <a:r>
              <a:rPr lang="ko-KR" altLang="en-US" dirty="0">
                <a:sym typeface="Wingdings" panose="05000000000000000000" pitchFamily="2" charset="2"/>
              </a:rPr>
              <a:t>직접수행 안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프로세스 </a:t>
            </a:r>
            <a:r>
              <a:rPr lang="en-US" altLang="ko-KR" dirty="0">
                <a:sym typeface="Wingdings" panose="05000000000000000000" pitchFamily="2" charset="2"/>
              </a:rPr>
              <a:t>Block</a:t>
            </a:r>
            <a:r>
              <a:rPr lang="ko-KR" altLang="en-US" dirty="0">
                <a:sym typeface="Wingdings" panose="05000000000000000000" pitchFamily="2" charset="2"/>
              </a:rPr>
              <a:t>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dirty="0"/>
              <a:t>Single thread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멀티코어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효율을 위해 여러 개의 프로세스를 사용해야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어떤 한 작업이 무거우면 전체 성능이 저하될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Event Callback  </a:t>
            </a:r>
            <a:r>
              <a:rPr lang="ko-KR" altLang="en-US" dirty="0">
                <a:sym typeface="Wingdings" panose="05000000000000000000" pitchFamily="2" charset="2"/>
              </a:rPr>
              <a:t>중첩될 경우 </a:t>
            </a:r>
            <a:r>
              <a:rPr lang="ko-KR" altLang="en-US" dirty="0" err="1">
                <a:sym typeface="Wingdings" panose="05000000000000000000" pitchFamily="2" charset="2"/>
              </a:rPr>
              <a:t>가독성</a:t>
            </a:r>
            <a:r>
              <a:rPr lang="ko-KR" altLang="en-US" dirty="0">
                <a:sym typeface="Wingdings" panose="05000000000000000000" pitchFamily="2" charset="2"/>
              </a:rPr>
              <a:t> 급격히 저하 </a:t>
            </a:r>
            <a:r>
              <a:rPr lang="en-US" altLang="ko-KR" dirty="0">
                <a:sym typeface="Wingdings" panose="05000000000000000000" pitchFamily="2" charset="2"/>
              </a:rPr>
              <a:t>(callback hell)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V8 engine  Garbage Collection</a:t>
            </a:r>
            <a:r>
              <a:rPr lang="ko-KR" altLang="en-US" dirty="0">
                <a:sym typeface="Wingdings" panose="05000000000000000000" pitchFamily="2" charset="2"/>
              </a:rPr>
              <a:t>기반 메모리관리로 순간적인 </a:t>
            </a:r>
            <a:r>
              <a:rPr lang="en-US" altLang="ko-KR" dirty="0">
                <a:sym typeface="Wingdings" panose="05000000000000000000" pitchFamily="2" charset="2"/>
              </a:rPr>
              <a:t>CPU </a:t>
            </a:r>
            <a:r>
              <a:rPr lang="ko-KR" altLang="en-US" dirty="0">
                <a:sym typeface="Wingdings" panose="05000000000000000000" pitchFamily="2" charset="2"/>
              </a:rPr>
              <a:t>사용률 상승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가능성 있고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이는 서버 안정성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</a:t>
            </a:r>
            <a:r>
              <a:rPr lang="en-US" altLang="ko-KR" dirty="0"/>
              <a:t> (Ubuntu 14.04)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pic>
        <p:nvPicPr>
          <p:cNvPr id="1026" name="Picture 2" descr="http://i1-news.softpedia-static.com/images/news2/First-NUC-Kit-Powered-by-Haswell-CPU-Launched-by-Intel-383873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21189" b="14489"/>
          <a:stretch/>
        </p:blipFill>
        <p:spPr bwMode="auto">
          <a:xfrm>
            <a:off x="5533672" y="4149080"/>
            <a:ext cx="3574832" cy="23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2926080" cy="21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3"/>
          <p:cNvSpPr/>
          <p:nvPr/>
        </p:nvSpPr>
        <p:spPr>
          <a:xfrm>
            <a:off x="3419872" y="5157192"/>
            <a:ext cx="1584176" cy="792088"/>
          </a:xfrm>
          <a:prstGeom prst="clou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4150821"/>
            <a:ext cx="245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OS: Ubuntu 14.04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Web-Server: Node.js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889568" y="5517232"/>
            <a:ext cx="27625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843808" y="5669632"/>
            <a:ext cx="276255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08292" y="5085184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 Request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19872" y="56612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 Response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23103" y="6300028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&lt;Web Server&gt;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6439" y="6309320"/>
            <a:ext cx="16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&lt;Web Client&gt;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Ex) vim hello.js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 to run?</a:t>
            </a:r>
          </a:p>
          <a:p>
            <a:pPr marL="0" indent="0">
              <a:buNone/>
            </a:pPr>
            <a:r>
              <a:rPr lang="en-US" altLang="ko-KR" dirty="0"/>
              <a:t>  $ </a:t>
            </a:r>
            <a:r>
              <a:rPr lang="en-US" altLang="ko-KR" dirty="0" err="1"/>
              <a:t>nodejs</a:t>
            </a:r>
            <a:r>
              <a:rPr lang="en-US" altLang="ko-KR" dirty="0"/>
              <a:t> hello.js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2123" y="2615605"/>
            <a:ext cx="7776864" cy="1150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console.log('Hello World');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73216"/>
            <a:ext cx="5309235" cy="75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52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Nodeclipse</a:t>
            </a:r>
            <a:r>
              <a:rPr lang="en-US" altLang="ko-KR" dirty="0"/>
              <a:t> “</a:t>
            </a:r>
            <a:r>
              <a:rPr lang="en-US" altLang="ko-KR" dirty="0" err="1"/>
              <a:t>Enide</a:t>
            </a:r>
            <a:r>
              <a:rPr lang="en-US" altLang="ko-KR" dirty="0"/>
              <a:t> 2015”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sz="3100" dirty="0"/>
              <a:t>Node.js development on Ubuntu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Install JAVA JDK 8</a:t>
            </a:r>
          </a:p>
          <a:p>
            <a:r>
              <a:rPr lang="en-US" altLang="ko-KR" dirty="0" smtClean="0"/>
              <a:t>$</a:t>
            </a:r>
            <a:r>
              <a:rPr lang="ko-KR" altLang="en-US" dirty="0"/>
              <a:t>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add-apt-repository ppa:webupd8team/java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oracle-java8-installer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504583"/>
            <a:ext cx="3420471" cy="11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7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Nodeclipse</a:t>
            </a:r>
            <a:r>
              <a:rPr lang="en-US" altLang="ko-KR" dirty="0" smtClean="0"/>
              <a:t> “</a:t>
            </a:r>
            <a:r>
              <a:rPr lang="en-US" altLang="ko-KR" dirty="0" err="1" smtClean="0"/>
              <a:t>Enide</a:t>
            </a:r>
            <a:r>
              <a:rPr lang="en-US" altLang="ko-KR" dirty="0" smtClean="0"/>
              <a:t> 2015”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sz="3100" dirty="0" smtClean="0"/>
              <a:t>Node.js development on Ubuntu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2160590"/>
            <a:ext cx="7214888" cy="3880773"/>
          </a:xfrm>
        </p:spPr>
        <p:txBody>
          <a:bodyPr/>
          <a:lstStyle/>
          <a:p>
            <a:r>
              <a:rPr lang="en-US" altLang="ko-KR" sz="2000" dirty="0" smtClean="0"/>
              <a:t>Install </a:t>
            </a:r>
            <a:r>
              <a:rPr lang="en-US" altLang="ko-KR" sz="2000" dirty="0" err="1" smtClean="0"/>
              <a:t>nodeclipse</a:t>
            </a:r>
            <a:endParaRPr lang="en-US" altLang="ko-KR" sz="2000" dirty="0" smtClean="0"/>
          </a:p>
          <a:p>
            <a:r>
              <a:rPr lang="en-US" altLang="ko-KR" dirty="0" smtClean="0"/>
              <a:t>Download </a:t>
            </a:r>
            <a:r>
              <a:rPr lang="en-US" altLang="ko-KR" dirty="0" err="1" smtClean="0"/>
              <a:t>Nodeclipse</a:t>
            </a:r>
            <a:r>
              <a:rPr lang="en-US" altLang="ko-KR" dirty="0" smtClean="0"/>
              <a:t> “</a:t>
            </a:r>
            <a:r>
              <a:rPr lang="en-US" altLang="ko-KR" dirty="0" err="1" smtClean="0"/>
              <a:t>Enide</a:t>
            </a:r>
            <a:r>
              <a:rPr lang="en-US" altLang="ko-KR" dirty="0" smtClean="0"/>
              <a:t> 2015”</a:t>
            </a:r>
          </a:p>
          <a:p>
            <a:pPr lvl="1"/>
            <a:r>
              <a:rPr lang="en-US" altLang="ko-KR" dirty="0"/>
              <a:t>https://sourceforge.net/projects/nodeclipse/files/Enide-2015/7/Enide-2015-7-linux-gtk-x64-20150706.zip/download</a:t>
            </a:r>
            <a:endParaRPr lang="en-US" altLang="ko-KR" dirty="0" smtClean="0"/>
          </a:p>
          <a:p>
            <a:r>
              <a:rPr lang="en-US" altLang="ko-KR" dirty="0" smtClean="0"/>
              <a:t>Extract to folder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nautilus ~/Downloads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nautilus /opt</a:t>
            </a:r>
          </a:p>
          <a:p>
            <a:r>
              <a:rPr lang="en-US" altLang="ko-KR" dirty="0" smtClean="0"/>
              <a:t>$ cd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–R 7555 eclipse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/share/applications/enide-2015-7.desktop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504583"/>
            <a:ext cx="3420471" cy="11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958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11077</TotalTime>
  <Words>1437</Words>
  <Application>Microsoft Office PowerPoint</Application>
  <PresentationFormat>화면 슬라이드 쇼(4:3)</PresentationFormat>
  <Paragraphs>331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HY그래픽M</vt:lpstr>
      <vt:lpstr>굴림</vt:lpstr>
      <vt:lpstr>맑은 고딕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웹 서버 프로그래밍</vt:lpstr>
      <vt:lpstr>Node.js Architecture</vt:lpstr>
      <vt:lpstr>Node.js Pros and Cons</vt:lpstr>
      <vt:lpstr>개발환경 구축</vt:lpstr>
      <vt:lpstr>Hello World</vt:lpstr>
      <vt:lpstr>Nodeclipse “Enide 2015” : Node.js development on Ubuntu</vt:lpstr>
      <vt:lpstr>Nodeclipse “Enide 2015” : Node.js development on Ubuntu</vt:lpstr>
      <vt:lpstr>Simple TCP Server</vt:lpstr>
      <vt:lpstr>Simple Web Server</vt:lpstr>
      <vt:lpstr>External File Execution (Simple)</vt:lpstr>
      <vt:lpstr>External File Execution (Web)</vt:lpstr>
      <vt:lpstr>Node Packaged Module(NPM)</vt:lpstr>
      <vt:lpstr>File Upload (1/4)</vt:lpstr>
      <vt:lpstr>File Upload (2/4)</vt:lpstr>
      <vt:lpstr>File Upload (3/4)</vt:lpstr>
      <vt:lpstr>File Upload (4/4)</vt:lpstr>
      <vt:lpstr>Express Framework</vt:lpstr>
      <vt:lpstr>Web Server using Express</vt:lpstr>
      <vt:lpstr>Template Engine: Embedded JavaScript (for Dynamic Web Page)</vt:lpstr>
      <vt:lpstr>Template Engine: Embedded JavaScript (for Dynamic Web Page)</vt:lpstr>
      <vt:lpstr>Template Engine: Embedded JavaScript (for Dynamic Web Page)</vt:lpstr>
      <vt:lpstr>Architecture of WebApp</vt:lpstr>
      <vt:lpstr>Create Docker Container for nodejs WebApp</vt:lpstr>
      <vt:lpstr>Install node.js in Docker Container</vt:lpstr>
      <vt:lpstr>nodejs WebApp code</vt:lpstr>
      <vt:lpstr>nodejs WebApp code</vt:lpstr>
      <vt:lpstr>WebApp with RPi sensor</vt:lpstr>
      <vt:lpstr>WebApp with RPi sensor</vt:lpstr>
      <vt:lpstr>WebApp with RPi sensor</vt:lpstr>
      <vt:lpstr>Revise code for WebApp</vt:lpstr>
      <vt:lpstr>WebApp in Browser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Jungi Lee</cp:lastModifiedBy>
  <cp:revision>748</cp:revision>
  <cp:lastPrinted>2016-04-21T01:20:29Z</cp:lastPrinted>
  <dcterms:created xsi:type="dcterms:W3CDTF">2015-10-13T13:48:17Z</dcterms:created>
  <dcterms:modified xsi:type="dcterms:W3CDTF">2016-07-06T01:34:08Z</dcterms:modified>
</cp:coreProperties>
</file>