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489" r:id="rId2"/>
    <p:sldId id="492" r:id="rId3"/>
    <p:sldId id="509" r:id="rId4"/>
    <p:sldId id="413" r:id="rId5"/>
    <p:sldId id="427" r:id="rId6"/>
    <p:sldId id="445" r:id="rId7"/>
    <p:sldId id="436" r:id="rId8"/>
    <p:sldId id="437" r:id="rId9"/>
    <p:sldId id="438" r:id="rId10"/>
    <p:sldId id="439" r:id="rId11"/>
    <p:sldId id="448" r:id="rId12"/>
    <p:sldId id="447" r:id="rId13"/>
    <p:sldId id="449" r:id="rId14"/>
    <p:sldId id="463" r:id="rId15"/>
    <p:sldId id="464" r:id="rId16"/>
    <p:sldId id="491" r:id="rId17"/>
    <p:sldId id="466" r:id="rId18"/>
    <p:sldId id="460" r:id="rId19"/>
    <p:sldId id="508" r:id="rId20"/>
    <p:sldId id="465" r:id="rId21"/>
    <p:sldId id="458" r:id="rId22"/>
    <p:sldId id="467" r:id="rId23"/>
    <p:sldId id="469" r:id="rId24"/>
    <p:sldId id="476" r:id="rId25"/>
    <p:sldId id="471" r:id="rId26"/>
    <p:sldId id="472" r:id="rId27"/>
    <p:sldId id="474" r:id="rId28"/>
    <p:sldId id="473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477" r:id="rId40"/>
    <p:sldId id="455" r:id="rId41"/>
    <p:sldId id="494" r:id="rId42"/>
    <p:sldId id="495" r:id="rId43"/>
    <p:sldId id="496" r:id="rId44"/>
    <p:sldId id="497" r:id="rId45"/>
    <p:sldId id="406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EB8E2C3-37DA-492A-BB87-8BDA33A157FE}">
          <p14:sldIdLst>
            <p14:sldId id="489"/>
            <p14:sldId id="492"/>
            <p14:sldId id="509"/>
            <p14:sldId id="413"/>
            <p14:sldId id="427"/>
            <p14:sldId id="445"/>
          </p14:sldIdLst>
        </p14:section>
        <p14:section name="Concepts" id="{FDA9C914-81D8-4A54-9310-1F50BAEA5C51}">
          <p14:sldIdLst>
            <p14:sldId id="436"/>
            <p14:sldId id="437"/>
            <p14:sldId id="438"/>
            <p14:sldId id="439"/>
            <p14:sldId id="448"/>
            <p14:sldId id="447"/>
            <p14:sldId id="449"/>
          </p14:sldIdLst>
        </p14:section>
        <p14:section name="Connecting Configuration on NUC" id="{B1E89906-E1BA-41FC-83EE-1EBDBC06C07D}">
          <p14:sldIdLst>
            <p14:sldId id="463"/>
            <p14:sldId id="464"/>
            <p14:sldId id="491"/>
            <p14:sldId id="466"/>
            <p14:sldId id="460"/>
            <p14:sldId id="508"/>
            <p14:sldId id="465"/>
            <p14:sldId id="458"/>
            <p14:sldId id="467"/>
            <p14:sldId id="469"/>
            <p14:sldId id="476"/>
            <p14:sldId id="471"/>
            <p14:sldId id="472"/>
            <p14:sldId id="474"/>
            <p14:sldId id="473"/>
          </p14:sldIdLst>
        </p14:section>
        <p14:section name="Connecting Configuration on Raspberry Pi" id="{B7AE10FB-FBF9-48FC-AEBB-10E768691B1F}">
          <p14:sldIdLst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Result" id="{232CE8CC-BE29-4033-A943-282AFA19CD81}">
          <p14:sldIdLst>
            <p14:sldId id="507"/>
            <p14:sldId id="477"/>
          </p14:sldIdLst>
        </p14:section>
        <p14:section name="Appendix" id="{F4467151-3F6F-43BF-8325-9884BDE31653}">
          <p14:sldIdLst>
            <p14:sldId id="455"/>
            <p14:sldId id="494"/>
            <p14:sldId id="495"/>
            <p14:sldId id="496"/>
            <p14:sldId id="497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FC548-B2F7-4CEC-A79F-79F160643487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C662-FFF4-48C4-ABC0-A8809186A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5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38D1-0459-43F7-A464-21C284E4E74D}" type="datetimeFigureOut">
              <a:rPr lang="ko-KR" altLang="en-US" smtClean="0"/>
              <a:t>2016-07-03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2332D-E44B-4916-A01F-12B62932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198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1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77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FastData</a:t>
            </a:r>
            <a:r>
              <a:rPr lang="en-US" altLang="ko-KR" baseline="0" dirty="0" smtClean="0"/>
              <a:t>-Cloud</a:t>
            </a:r>
            <a:r>
              <a:rPr lang="ko-KR" altLang="en-US" baseline="0" dirty="0" smtClean="0"/>
              <a:t>에 기반한 </a:t>
            </a:r>
            <a:r>
              <a:rPr lang="en-US" altLang="ko-KR" baseline="0" dirty="0" smtClean="0"/>
              <a:t>Container </a:t>
            </a:r>
            <a:r>
              <a:rPr lang="ko-KR" altLang="en-US" baseline="0" dirty="0" smtClean="0"/>
              <a:t>대응 </a:t>
            </a:r>
            <a:r>
              <a:rPr lang="en-US" altLang="ko-KR" baseline="0" dirty="0" err="1" smtClean="0"/>
              <a:t>SmartX</a:t>
            </a:r>
            <a:r>
              <a:rPr lang="en-US" altLang="ko-KR" baseline="0" dirty="0" smtClean="0"/>
              <a:t>-mini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71906-01D1-4A7D-9829-95F654BFAE3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6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93038-9150-426E-8279-F20B1AB758E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1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53353-367D-48DD-BFAE-C08E882024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6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http://blog.acronym.co.kr/483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7F21-CE19-4493-8CE1-2E0736DAB3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0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http://blog.cloudera.com/blog/2014/11/flafka-apache-flume-meets-apache-kafka-for-event-processing/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7F21-CE19-4493-8CE1-2E0736DAB3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2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FastData</a:t>
            </a:r>
            <a:r>
              <a:rPr lang="en-US" altLang="ko-KR" baseline="0" dirty="0" smtClean="0"/>
              <a:t>-Cloud</a:t>
            </a:r>
            <a:r>
              <a:rPr lang="ko-KR" altLang="en-US" baseline="0" dirty="0" smtClean="0"/>
              <a:t>에 기반한 </a:t>
            </a:r>
            <a:r>
              <a:rPr lang="en-US" altLang="ko-KR" baseline="0" dirty="0" smtClean="0"/>
              <a:t>Container </a:t>
            </a:r>
            <a:r>
              <a:rPr lang="ko-KR" altLang="en-US" baseline="0" dirty="0" smtClean="0"/>
              <a:t>대응 </a:t>
            </a:r>
            <a:r>
              <a:rPr lang="en-US" altLang="ko-KR" baseline="0" dirty="0" err="1" smtClean="0"/>
              <a:t>SmartX</a:t>
            </a:r>
            <a:r>
              <a:rPr lang="en-US" altLang="ko-KR" baseline="0" dirty="0" smtClean="0"/>
              <a:t>-mini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71906-01D1-4A7D-9829-95F654BFAE3F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9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FastData</a:t>
            </a:r>
            <a:r>
              <a:rPr lang="en-US" altLang="ko-KR" baseline="0" dirty="0" smtClean="0"/>
              <a:t>-Cloud</a:t>
            </a:r>
            <a:r>
              <a:rPr lang="ko-KR" altLang="en-US" baseline="0" dirty="0" smtClean="0"/>
              <a:t>에 기반한 </a:t>
            </a:r>
            <a:r>
              <a:rPr lang="en-US" altLang="ko-KR" baseline="0" dirty="0" smtClean="0"/>
              <a:t>Container </a:t>
            </a:r>
            <a:r>
              <a:rPr lang="ko-KR" altLang="en-US" baseline="0" dirty="0" smtClean="0"/>
              <a:t>대응 </a:t>
            </a:r>
            <a:r>
              <a:rPr lang="en-US" altLang="ko-KR" baseline="0" dirty="0" err="1" smtClean="0"/>
              <a:t>SmartX</a:t>
            </a:r>
            <a:r>
              <a:rPr lang="en-US" altLang="ko-KR" baseline="0" dirty="0" smtClean="0"/>
              <a:t>-mini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71906-01D1-4A7D-9829-95F654BFAE3F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2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>
              <a:solidFill>
                <a:srgbClr val="FF0000"/>
              </a:solidFill>
              <a:latin typeface="Comic Sans MS" panose="030F0702030302020204" pitchFamily="66" charset="0"/>
              <a:ea typeface="굴림" pitchFamily="50" charset="-127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6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gi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cs.docker.com/reference/commandli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hyperlink" Target="https://sourceforge.net/projects/win32diskimager/files/latest/download?source=navbar" TargetMode="External"/><Relationship Id="rId4" Type="http://schemas.openxmlformats.org/officeDocument/2006/relationships/hyperlink" Target="http://blog.hypriot.com/downloads/" TargetMode="External"/><Relationship Id="rId9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253678" y="319743"/>
            <a:ext cx="6946554" cy="2449513"/>
          </a:xfrm>
        </p:spPr>
        <p:txBody>
          <a:bodyPr>
            <a:normAutofit fontScale="90000"/>
          </a:bodyPr>
          <a:lstStyle/>
          <a:p>
            <a:pPr latinLnBrk="0"/>
            <a:r>
              <a:rPr lang="en-US" altLang="ko-KR" sz="8800" dirty="0" smtClean="0">
                <a:solidFill>
                  <a:srgbClr val="3333FF"/>
                </a:solidFill>
              </a:rPr>
              <a:t>SmartX Labs </a:t>
            </a:r>
            <a:br>
              <a:rPr lang="en-US" altLang="ko-KR" sz="8800" dirty="0" smtClean="0">
                <a:solidFill>
                  <a:srgbClr val="3333FF"/>
                </a:solidFill>
              </a:rPr>
            </a:br>
            <a:r>
              <a:rPr lang="en-US" altLang="ko-KR" sz="6000" dirty="0" smtClean="0">
                <a:solidFill>
                  <a:srgbClr val="3333FF"/>
                </a:solidFill>
              </a:rPr>
              <a:t>for </a:t>
            </a:r>
            <a:r>
              <a:rPr lang="en-US" altLang="ko-KR" sz="6000" dirty="0">
                <a:solidFill>
                  <a:srgbClr val="3333FF"/>
                </a:solidFill>
              </a:rPr>
              <a:t>C</a:t>
            </a:r>
            <a:r>
              <a:rPr lang="en-US" altLang="ko-KR" sz="6000" dirty="0" smtClean="0">
                <a:solidFill>
                  <a:srgbClr val="3333FF"/>
                </a:solidFill>
              </a:rPr>
              <a:t>omputer </a:t>
            </a:r>
            <a:r>
              <a:rPr lang="en-US" altLang="ko-KR" sz="6000" dirty="0">
                <a:solidFill>
                  <a:srgbClr val="3333FF"/>
                </a:solidFill>
              </a:rPr>
              <a:t>S</a:t>
            </a:r>
            <a:r>
              <a:rPr lang="en-US" altLang="ko-KR" sz="6000" dirty="0" smtClean="0">
                <a:solidFill>
                  <a:srgbClr val="3333FF"/>
                </a:solidFill>
              </a:rPr>
              <a:t>ystems</a:t>
            </a:r>
            <a:endParaRPr lang="ko-KR" altLang="en-US" sz="6000" dirty="0"/>
          </a:p>
        </p:txBody>
      </p:sp>
      <p:sp>
        <p:nvSpPr>
          <p:cNvPr id="11" name="부제목 4"/>
          <p:cNvSpPr txBox="1">
            <a:spLocks/>
          </p:cNvSpPr>
          <p:nvPr/>
        </p:nvSpPr>
        <p:spPr>
          <a:xfrm>
            <a:off x="253678" y="3227120"/>
            <a:ext cx="4318322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4400" dirty="0"/>
              <a:t> </a:t>
            </a:r>
            <a:r>
              <a:rPr lang="en-US" altLang="ko-KR" sz="4400" dirty="0" err="1" smtClean="0"/>
              <a:t>InterConnect</a:t>
            </a:r>
            <a:r>
              <a:rPr lang="en-US" altLang="ko-KR" sz="4400" dirty="0" smtClean="0"/>
              <a:t> Lab v0.6</a:t>
            </a:r>
          </a:p>
          <a:p>
            <a:pPr marL="342900" indent="-342900" algn="ctr" eaLnBrk="1" latinLnBrk="1" hangingPunct="1">
              <a:spcBef>
                <a:spcPct val="20000"/>
              </a:spcBef>
              <a:defRPr/>
            </a:pPr>
            <a:r>
              <a:rPr lang="en-US" altLang="ko-KR" sz="2800" dirty="0" smtClean="0"/>
              <a:t>(2016, Spring)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85955" y="5456375"/>
            <a:ext cx="2053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ko-KR" sz="3200" dirty="0" smtClean="0"/>
              <a:t>NetCS Lab</a:t>
            </a:r>
            <a:endParaRPr lang="en-US" altLang="ko-KR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 noGrp="1"/>
          </p:cNvSpPr>
          <p:nvPr>
            <p:ph type="title"/>
          </p:nvPr>
        </p:nvSpPr>
        <p:spPr>
          <a:xfrm>
            <a:off x="508001" y="85725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rgbClr val="0070C0"/>
                </a:solidFill>
              </a:rPr>
              <a:t>Kafka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83" y="2099201"/>
            <a:ext cx="6399567" cy="3527876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Picture 4" descr="http://softwareengineeringdaily.com/wp-content/uploads/2015/08/kafka-logo-wi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71" y="1234276"/>
            <a:ext cx="1406378" cy="7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05235" y="1695939"/>
            <a:ext cx="3879448" cy="43264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Kafka </a:t>
            </a:r>
            <a:r>
              <a:rPr lang="en-US" altLang="ko-KR" b="1" dirty="0" smtClean="0">
                <a:solidFill>
                  <a:srgbClr val="0070C0"/>
                </a:solidFill>
              </a:rPr>
              <a:t>Cluster</a:t>
            </a:r>
          </a:p>
          <a:p>
            <a:pPr algn="ctr"/>
            <a:endParaRPr lang="en-US" altLang="ko-KR" b="1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en-US" altLang="ko-KR" sz="1350" dirty="0">
              <a:solidFill>
                <a:srgbClr val="0070C0"/>
              </a:solidFill>
            </a:endParaRPr>
          </a:p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5" name="순서도: 직접 액세스 저장소 4"/>
          <p:cNvSpPr/>
          <p:nvPr/>
        </p:nvSpPr>
        <p:spPr>
          <a:xfrm>
            <a:off x="3610269" y="2354562"/>
            <a:ext cx="1869380" cy="641426"/>
          </a:xfrm>
          <a:prstGeom prst="flowChartMagneticDru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broker1</a:t>
            </a:r>
            <a:endParaRPr lang="ko-KR" altLang="en-US" sz="1350" dirty="0"/>
          </a:p>
        </p:txBody>
      </p:sp>
      <p:sp>
        <p:nvSpPr>
          <p:cNvPr id="6" name="순서도: 자기 디스크 5"/>
          <p:cNvSpPr/>
          <p:nvPr/>
        </p:nvSpPr>
        <p:spPr>
          <a:xfrm>
            <a:off x="3729163" y="4741643"/>
            <a:ext cx="1631594" cy="116039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/>
              <a:t>Zookeeper</a:t>
            </a:r>
          </a:p>
          <a:p>
            <a:pPr algn="ctr"/>
            <a:r>
              <a:rPr lang="en-US" altLang="ko-KR" sz="1350" b="1" dirty="0"/>
              <a:t>Cluster</a:t>
            </a:r>
            <a:endParaRPr lang="ko-KR" altLang="en-US" sz="1350" b="1" dirty="0"/>
          </a:p>
        </p:txBody>
      </p:sp>
      <p:sp>
        <p:nvSpPr>
          <p:cNvPr id="7" name="타원 6"/>
          <p:cNvSpPr/>
          <p:nvPr/>
        </p:nvSpPr>
        <p:spPr>
          <a:xfrm>
            <a:off x="504754" y="2761828"/>
            <a:ext cx="1447217" cy="14472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Producer</a:t>
            </a:r>
            <a:endParaRPr lang="ko-KR" altLang="en-US" sz="1350" dirty="0"/>
          </a:p>
        </p:txBody>
      </p:sp>
      <p:sp>
        <p:nvSpPr>
          <p:cNvPr id="8" name="타원 7"/>
          <p:cNvSpPr/>
          <p:nvPr/>
        </p:nvSpPr>
        <p:spPr>
          <a:xfrm>
            <a:off x="7261329" y="2670904"/>
            <a:ext cx="1629065" cy="16290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Consumer</a:t>
            </a:r>
            <a:endParaRPr lang="ko-KR" altLang="en-US" sz="1350" dirty="0"/>
          </a:p>
        </p:txBody>
      </p:sp>
      <p:cxnSp>
        <p:nvCxnSpPr>
          <p:cNvPr id="10" name="직선 화살표 연결선 9"/>
          <p:cNvCxnSpPr>
            <a:stCxn id="7" idx="6"/>
            <a:endCxn id="5" idx="1"/>
          </p:cNvCxnSpPr>
          <p:nvPr/>
        </p:nvCxnSpPr>
        <p:spPr>
          <a:xfrm flipV="1">
            <a:off x="1951971" y="2675274"/>
            <a:ext cx="1658298" cy="810162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4"/>
            <a:endCxn id="8" idx="2"/>
          </p:cNvCxnSpPr>
          <p:nvPr/>
        </p:nvCxnSpPr>
        <p:spPr>
          <a:xfrm>
            <a:off x="5479649" y="2675274"/>
            <a:ext cx="1781681" cy="810162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직접 액세스 저장소 28"/>
          <p:cNvSpPr/>
          <p:nvPr/>
        </p:nvSpPr>
        <p:spPr>
          <a:xfrm>
            <a:off x="3610269" y="3166180"/>
            <a:ext cx="1869380" cy="644339"/>
          </a:xfrm>
          <a:prstGeom prst="flowChartMagneticDru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Broker2</a:t>
            </a:r>
          </a:p>
          <a:p>
            <a:pPr algn="ctr"/>
            <a:r>
              <a:rPr lang="en-US" altLang="ko-KR" sz="1350" dirty="0"/>
              <a:t>(Leader)</a:t>
            </a:r>
            <a:endParaRPr lang="ko-KR" altLang="en-US" sz="1350" dirty="0"/>
          </a:p>
        </p:txBody>
      </p:sp>
      <p:sp>
        <p:nvSpPr>
          <p:cNvPr id="30" name="순서도: 직접 액세스 저장소 29"/>
          <p:cNvSpPr/>
          <p:nvPr/>
        </p:nvSpPr>
        <p:spPr>
          <a:xfrm>
            <a:off x="3610269" y="3977800"/>
            <a:ext cx="1869380" cy="644339"/>
          </a:xfrm>
          <a:prstGeom prst="flowChartMagneticDru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broker3</a:t>
            </a:r>
            <a:endParaRPr lang="ko-KR" altLang="en-US" sz="1350" dirty="0"/>
          </a:p>
        </p:txBody>
      </p:sp>
      <p:cxnSp>
        <p:nvCxnSpPr>
          <p:cNvPr id="38" name="직선 화살표 연결선 37"/>
          <p:cNvCxnSpPr>
            <a:stCxn id="7" idx="6"/>
            <a:endCxn id="29" idx="1"/>
          </p:cNvCxnSpPr>
          <p:nvPr/>
        </p:nvCxnSpPr>
        <p:spPr>
          <a:xfrm>
            <a:off x="1951971" y="3485437"/>
            <a:ext cx="1658298" cy="29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6"/>
            <a:endCxn id="30" idx="1"/>
          </p:cNvCxnSpPr>
          <p:nvPr/>
        </p:nvCxnSpPr>
        <p:spPr>
          <a:xfrm>
            <a:off x="1951971" y="3485436"/>
            <a:ext cx="1658298" cy="81453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9" idx="4"/>
            <a:endCxn id="8" idx="2"/>
          </p:cNvCxnSpPr>
          <p:nvPr/>
        </p:nvCxnSpPr>
        <p:spPr>
          <a:xfrm flipV="1">
            <a:off x="5479649" y="3485437"/>
            <a:ext cx="1781681" cy="29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4"/>
            <a:endCxn id="8" idx="2"/>
          </p:cNvCxnSpPr>
          <p:nvPr/>
        </p:nvCxnSpPr>
        <p:spPr>
          <a:xfrm flipV="1">
            <a:off x="5479649" y="3485436"/>
            <a:ext cx="1781681" cy="81453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88408" y="2675375"/>
            <a:ext cx="1574342" cy="36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rgbClr val="FF0000"/>
                </a:solidFill>
              </a:rPr>
              <a:t>TCP Protocol</a:t>
            </a:r>
            <a:endParaRPr lang="ko-KR" altLang="en-US" sz="135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7167" y="2675375"/>
            <a:ext cx="1574342" cy="36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rgbClr val="FF0000"/>
                </a:solidFill>
              </a:rPr>
              <a:t>TCP Protocol</a:t>
            </a:r>
            <a:endParaRPr lang="ko-KR" altLang="en-US" sz="1350" b="1" dirty="0">
              <a:solidFill>
                <a:srgbClr val="FF0000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08001" y="-63567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 smtClean="0">
                <a:solidFill>
                  <a:srgbClr val="0070C0"/>
                </a:solidFill>
              </a:rPr>
              <a:t>Kafka: Architecture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92169" y="1445847"/>
            <a:ext cx="8574902" cy="4332222"/>
            <a:chOff x="925830" y="1992631"/>
            <a:chExt cx="7307580" cy="369194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25830" y="1992631"/>
              <a:ext cx="7307580" cy="35813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Zookeeper</a:t>
              </a:r>
              <a:endParaRPr lang="ko-KR" altLang="en-US" sz="16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925830" y="2573416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Producers(Pi #1)</a:t>
              </a:r>
              <a:endParaRPr lang="ko-KR" altLang="en-US" sz="1050" dirty="0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049030" y="2604967"/>
              <a:ext cx="1462010" cy="648773"/>
              <a:chOff x="4018280" y="2288221"/>
              <a:chExt cx="1473200" cy="131603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018280" y="228822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Node 0 (Master)</a:t>
                </a:r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ko-KR" altLang="en-US" sz="900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312920" y="255063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Broker 0</a:t>
                </a:r>
                <a:endParaRPr lang="ko-KR" altLang="en-US" sz="1600" dirty="0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3642362" y="3383757"/>
              <a:ext cx="1462010" cy="648773"/>
              <a:chOff x="5196840" y="3718241"/>
              <a:chExt cx="1473200" cy="1316038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196840" y="371824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Node 1 (Slave 1)</a:t>
                </a:r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ko-KR" altLang="en-US" sz="900" dirty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491480" y="398065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Broker 1</a:t>
                </a:r>
                <a:endParaRPr lang="ko-KR" altLang="en-US" sz="1600" dirty="0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274425" y="4189738"/>
              <a:ext cx="1462010" cy="648773"/>
              <a:chOff x="6375400" y="5148261"/>
              <a:chExt cx="1473200" cy="1316038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Node 2 (Slave 2)</a:t>
                </a:r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ko-KR" altLang="en-US" sz="900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Broker 2</a:t>
                </a:r>
                <a:endParaRPr lang="ko-KR" altLang="en-US" sz="1600" dirty="0"/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7098030" y="3842741"/>
              <a:ext cx="1135380" cy="3581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Consumers</a:t>
              </a:r>
            </a:p>
            <a:p>
              <a:pPr algn="ctr"/>
              <a:r>
                <a:rPr lang="en-US" altLang="ko-KR" sz="1050" dirty="0"/>
                <a:t>(Spark Streaming)</a:t>
              </a:r>
              <a:endParaRPr lang="ko-KR" altLang="en-US" sz="105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25830" y="3237010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Producers(Pi #2)</a:t>
              </a:r>
              <a:endParaRPr lang="ko-KR" altLang="en-US" sz="105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25830" y="5326437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Producers(Pi #20)</a:t>
              </a:r>
              <a:endParaRPr lang="ko-KR" altLang="en-US" sz="1050" dirty="0"/>
            </a:p>
          </p:txBody>
        </p:sp>
        <p:cxnSp>
          <p:nvCxnSpPr>
            <p:cNvPr id="16" name="직선 화살표 연결선 15"/>
            <p:cNvCxnSpPr>
              <a:stCxn id="5" idx="3"/>
              <a:endCxn id="7" idx="1"/>
            </p:cNvCxnSpPr>
            <p:nvPr/>
          </p:nvCxnSpPr>
          <p:spPr>
            <a:xfrm>
              <a:off x="2061210" y="2752486"/>
              <a:ext cx="1280221" cy="176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3"/>
              <a:endCxn id="9" idx="1"/>
            </p:cNvCxnSpPr>
            <p:nvPr/>
          </p:nvCxnSpPr>
          <p:spPr>
            <a:xfrm>
              <a:off x="2061211" y="2752486"/>
              <a:ext cx="1873553" cy="9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5" idx="3"/>
              <a:endCxn id="11" idx="1"/>
            </p:cNvCxnSpPr>
            <p:nvPr/>
          </p:nvCxnSpPr>
          <p:spPr>
            <a:xfrm>
              <a:off x="2061210" y="2752486"/>
              <a:ext cx="2505617" cy="1761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3" idx="3"/>
              <a:endCxn id="7" idx="1"/>
            </p:cNvCxnSpPr>
            <p:nvPr/>
          </p:nvCxnSpPr>
          <p:spPr>
            <a:xfrm flipV="1">
              <a:off x="2061210" y="2928963"/>
              <a:ext cx="1280221" cy="48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3" idx="3"/>
              <a:endCxn id="9" idx="1"/>
            </p:cNvCxnSpPr>
            <p:nvPr/>
          </p:nvCxnSpPr>
          <p:spPr>
            <a:xfrm>
              <a:off x="2061211" y="3416079"/>
              <a:ext cx="1873553" cy="29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3"/>
              <a:endCxn id="11" idx="1"/>
            </p:cNvCxnSpPr>
            <p:nvPr/>
          </p:nvCxnSpPr>
          <p:spPr>
            <a:xfrm>
              <a:off x="2061210" y="3416080"/>
              <a:ext cx="2505617" cy="1097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4" idx="3"/>
              <a:endCxn id="7" idx="1"/>
            </p:cNvCxnSpPr>
            <p:nvPr/>
          </p:nvCxnSpPr>
          <p:spPr>
            <a:xfrm flipV="1">
              <a:off x="2061210" y="2928962"/>
              <a:ext cx="1280221" cy="257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14" idx="3"/>
              <a:endCxn id="9" idx="1"/>
            </p:cNvCxnSpPr>
            <p:nvPr/>
          </p:nvCxnSpPr>
          <p:spPr>
            <a:xfrm flipV="1">
              <a:off x="2061211" y="3707752"/>
              <a:ext cx="1873553" cy="179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4" idx="3"/>
              <a:endCxn id="11" idx="1"/>
            </p:cNvCxnSpPr>
            <p:nvPr/>
          </p:nvCxnSpPr>
          <p:spPr>
            <a:xfrm flipV="1">
              <a:off x="2061210" y="4513733"/>
              <a:ext cx="2505617" cy="99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2" idx="1"/>
              <a:endCxn id="7" idx="3"/>
            </p:cNvCxnSpPr>
            <p:nvPr/>
          </p:nvCxnSpPr>
          <p:spPr>
            <a:xfrm flipH="1" flipV="1">
              <a:off x="4218637" y="2928963"/>
              <a:ext cx="2879393" cy="109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12" idx="1"/>
              <a:endCxn id="9" idx="3"/>
            </p:cNvCxnSpPr>
            <p:nvPr/>
          </p:nvCxnSpPr>
          <p:spPr>
            <a:xfrm flipH="1" flipV="1">
              <a:off x="4811970" y="3707752"/>
              <a:ext cx="2286061" cy="31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2" idx="1"/>
              <a:endCxn id="11" idx="3"/>
            </p:cNvCxnSpPr>
            <p:nvPr/>
          </p:nvCxnSpPr>
          <p:spPr>
            <a:xfrm flipH="1">
              <a:off x="5444032" y="4021811"/>
              <a:ext cx="1653998" cy="491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H="1" flipV="1">
              <a:off x="3755102" y="2368925"/>
              <a:ext cx="8267" cy="2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4811970" y="4995367"/>
              <a:ext cx="1462010" cy="648773"/>
              <a:chOff x="6375400" y="5148261"/>
              <a:chExt cx="1473200" cy="1316038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Node 3 (Slave 3)</a:t>
                </a:r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en-US" altLang="ko-KR" sz="900" dirty="0"/>
              </a:p>
              <a:p>
                <a:pPr algn="ctr"/>
                <a:endParaRPr lang="ko-KR" altLang="en-US" sz="900" dirty="0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Broker 3</a:t>
                </a:r>
                <a:endParaRPr lang="ko-KR" altLang="en-US" sz="1600" dirty="0"/>
              </a:p>
            </p:txBody>
          </p:sp>
        </p:grpSp>
        <p:cxnSp>
          <p:nvCxnSpPr>
            <p:cNvPr id="90" name="직선 화살표 연결선 89"/>
            <p:cNvCxnSpPr>
              <a:stCxn id="14" idx="3"/>
              <a:endCxn id="86" idx="1"/>
            </p:cNvCxnSpPr>
            <p:nvPr/>
          </p:nvCxnSpPr>
          <p:spPr>
            <a:xfrm flipV="1">
              <a:off x="2061210" y="5319362"/>
              <a:ext cx="3043161" cy="186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13" idx="3"/>
              <a:endCxn id="86" idx="1"/>
            </p:cNvCxnSpPr>
            <p:nvPr/>
          </p:nvCxnSpPr>
          <p:spPr>
            <a:xfrm>
              <a:off x="2061210" y="3416079"/>
              <a:ext cx="3043161" cy="190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5" idx="3"/>
              <a:endCxn id="86" idx="1"/>
            </p:cNvCxnSpPr>
            <p:nvPr/>
          </p:nvCxnSpPr>
          <p:spPr>
            <a:xfrm>
              <a:off x="2061210" y="2752486"/>
              <a:ext cx="3043161" cy="256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12" idx="1"/>
              <a:endCxn id="86" idx="3"/>
            </p:cNvCxnSpPr>
            <p:nvPr/>
          </p:nvCxnSpPr>
          <p:spPr>
            <a:xfrm flipH="1">
              <a:off x="5981577" y="4021811"/>
              <a:ext cx="1116453" cy="129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 flipH="1" flipV="1">
              <a:off x="7598497" y="2368924"/>
              <a:ext cx="45720" cy="1485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H="1" flipV="1">
              <a:off x="4676686" y="2346036"/>
              <a:ext cx="36473" cy="102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 flipH="1" flipV="1">
              <a:off x="5308228" y="2368924"/>
              <a:ext cx="64856" cy="182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 flipV="1">
              <a:off x="5873551" y="2368925"/>
              <a:ext cx="93293" cy="2619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1141221" y="4035721"/>
              <a:ext cx="577035" cy="8537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600" dirty="0"/>
                <a:t>. . . . . . . . </a:t>
              </a:r>
            </a:p>
          </p:txBody>
        </p:sp>
      </p:grpSp>
      <p:sp>
        <p:nvSpPr>
          <p:cNvPr id="43" name="제목 1"/>
          <p:cNvSpPr txBox="1">
            <a:spLocks/>
          </p:cNvSpPr>
          <p:nvPr/>
        </p:nvSpPr>
        <p:spPr>
          <a:xfrm>
            <a:off x="508001" y="-63567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 smtClean="0">
                <a:solidFill>
                  <a:srgbClr val="0070C0"/>
                </a:solidFill>
              </a:rPr>
              <a:t>Cont’d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9389" y="1316699"/>
            <a:ext cx="7100750" cy="4341152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Flafka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1600" dirty="0"/>
              <a:t>: Apache Flume Meets Apache Kafka for Event Processing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1026" name="Picture 2" descr="http://blog.cloudera.com/wp-content/uploads/2014/11/flafka-f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58" y="2086708"/>
            <a:ext cx="6838386" cy="336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08001" y="-63567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3000" dirty="0" smtClean="0">
                <a:solidFill>
                  <a:srgbClr val="0070C0"/>
                </a:solidFill>
              </a:rPr>
              <a:t>Kafka: with Flume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-550913" y="2404534"/>
            <a:ext cx="9189736" cy="164630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Connecting Configuration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on NUC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18" y="3802696"/>
            <a:ext cx="3877465" cy="21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862982" y="1495361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69564" y="1625333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7" name="Picture 2" descr="http://blog.hypriot.com/images/logo_t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241287" y="5232329"/>
            <a:ext cx="1657665" cy="891305"/>
            <a:chOff x="6482" y="4716136"/>
            <a:chExt cx="3131607" cy="1758358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54" name="그룹 253"/>
          <p:cNvGrpSpPr/>
          <p:nvPr/>
        </p:nvGrpSpPr>
        <p:grpSpPr>
          <a:xfrm>
            <a:off x="5865711" y="5152588"/>
            <a:ext cx="950638" cy="1061009"/>
            <a:chOff x="3491880" y="4966650"/>
            <a:chExt cx="1267517" cy="1414678"/>
          </a:xfrm>
        </p:grpSpPr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258" name="그림 2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7280330" y="343524"/>
            <a:ext cx="1342782" cy="1342782"/>
            <a:chOff x="4265005" y="908318"/>
            <a:chExt cx="1342782" cy="1342782"/>
          </a:xfrm>
        </p:grpSpPr>
        <p:grpSp>
          <p:nvGrpSpPr>
            <p:cNvPr id="84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7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93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125" name="직사각형 124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92874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06755" y="937635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58727" y="612348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20081" y="6249408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 smtClean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1387278" y="2743644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577598" y="1964984"/>
            <a:ext cx="972026" cy="1759865"/>
            <a:chOff x="2184127" y="2620971"/>
            <a:chExt cx="972026" cy="1759865"/>
          </a:xfrm>
        </p:grpSpPr>
        <p:sp>
          <p:nvSpPr>
            <p:cNvPr id="111" name="정육면체 110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85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13" name="그룹 112"/>
          <p:cNvGrpSpPr/>
          <p:nvPr/>
        </p:nvGrpSpPr>
        <p:grpSpPr>
          <a:xfrm>
            <a:off x="4907333" y="2025618"/>
            <a:ext cx="972026" cy="1759865"/>
            <a:chOff x="2184127" y="2620971"/>
            <a:chExt cx="972026" cy="1759865"/>
          </a:xfrm>
        </p:grpSpPr>
        <p:sp>
          <p:nvSpPr>
            <p:cNvPr id="114" name="정육면체 113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16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97" name="TextBox 96"/>
          <p:cNvSpPr txBox="1"/>
          <p:nvPr/>
        </p:nvSpPr>
        <p:spPr>
          <a:xfrm>
            <a:off x="4411114" y="1670737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7390195" y="2051913"/>
            <a:ext cx="972026" cy="1759865"/>
            <a:chOff x="4369816" y="2713455"/>
            <a:chExt cx="972026" cy="1759865"/>
          </a:xfrm>
        </p:grpSpPr>
        <p:sp>
          <p:nvSpPr>
            <p:cNvPr id="118" name="정육면체 117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9" name="그림 2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20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03" name="오른쪽 화살표 102"/>
          <p:cNvSpPr/>
          <p:nvPr/>
        </p:nvSpPr>
        <p:spPr>
          <a:xfrm rot="16200000">
            <a:off x="7660205" y="1473018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101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75" name="정육면체 74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6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5243398" y="2095710"/>
            <a:ext cx="972026" cy="1759865"/>
            <a:chOff x="2184127" y="2620971"/>
            <a:chExt cx="972026" cy="1759865"/>
          </a:xfrm>
        </p:grpSpPr>
        <p:sp>
          <p:nvSpPr>
            <p:cNvPr id="90" name="정육면체 89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9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95" name="오른쪽 화살표 94"/>
          <p:cNvSpPr/>
          <p:nvPr/>
        </p:nvSpPr>
        <p:spPr>
          <a:xfrm>
            <a:off x="6346893" y="2716708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6082" y="2604625"/>
            <a:ext cx="429806" cy="429806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833" y="2604625"/>
            <a:ext cx="429806" cy="429806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9466" y="2604625"/>
            <a:ext cx="429806" cy="4298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598" y="-16495"/>
            <a:ext cx="9144000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제목 1"/>
          <p:cNvSpPr txBox="1">
            <a:spLocks/>
          </p:cNvSpPr>
          <p:nvPr/>
        </p:nvSpPr>
        <p:spPr>
          <a:xfrm>
            <a:off x="42117" y="-37113"/>
            <a:ext cx="7998340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</a:t>
            </a:r>
            <a:endParaRPr lang="ko-KR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4054309" y="163107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4562343" y="1970727"/>
            <a:ext cx="972026" cy="1759865"/>
            <a:chOff x="2184127" y="2620971"/>
            <a:chExt cx="972026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99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00" name="그룹 99"/>
          <p:cNvGrpSpPr/>
          <p:nvPr/>
        </p:nvGrpSpPr>
        <p:grpSpPr>
          <a:xfrm>
            <a:off x="4892078" y="2031361"/>
            <a:ext cx="972026" cy="1759865"/>
            <a:chOff x="2184127" y="2620971"/>
            <a:chExt cx="972026" cy="1759865"/>
          </a:xfrm>
        </p:grpSpPr>
        <p:sp>
          <p:nvSpPr>
            <p:cNvPr id="107" name="정육면체 106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09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12" name="TextBox 111"/>
          <p:cNvSpPr txBox="1"/>
          <p:nvPr/>
        </p:nvSpPr>
        <p:spPr>
          <a:xfrm>
            <a:off x="4395859" y="167648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5228143" y="2101453"/>
            <a:ext cx="972026" cy="1759865"/>
            <a:chOff x="2184127" y="2620971"/>
            <a:chExt cx="972026" cy="1759865"/>
          </a:xfrm>
        </p:grpSpPr>
        <p:sp>
          <p:nvSpPr>
            <p:cNvPr id="119" name="정육면체 118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2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298" name="직사각형 297"/>
          <p:cNvSpPr/>
          <p:nvPr/>
        </p:nvSpPr>
        <p:spPr>
          <a:xfrm>
            <a:off x="4115519" y="4517563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572511" y="4511455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51080"/>
            <a:ext cx="527524" cy="527524"/>
          </a:xfrm>
          <a:prstGeom prst="rect">
            <a:avLst/>
          </a:prstGeom>
        </p:spPr>
      </p:pic>
      <p:sp>
        <p:nvSpPr>
          <p:cNvPr id="124" name="직사각형 123"/>
          <p:cNvSpPr/>
          <p:nvPr/>
        </p:nvSpPr>
        <p:spPr>
          <a:xfrm>
            <a:off x="4110876" y="4004975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41930"/>
            <a:ext cx="1410870" cy="3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31312" y="1397114"/>
            <a:ext cx="8263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Download all files from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Github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	</a:t>
            </a:r>
            <a:r>
              <a:rPr lang="en-US" altLang="ko-KR" dirty="0" smtClean="0">
                <a:latin typeface="Comic Sans MS" panose="030F0702030302020204" pitchFamily="66" charset="0"/>
              </a:rPr>
              <a:t>(http://github.com/SmartXBox/SmartX-mini_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clone https://github.com/SmartXBox/SmartX-mini.git</a:t>
            </a:r>
          </a:p>
          <a:p>
            <a:endParaRPr lang="en-US" altLang="ko-KR" dirty="0" smtClean="0"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Folder List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38631" r="39986" b="11802"/>
          <a:stretch/>
        </p:blipFill>
        <p:spPr>
          <a:xfrm>
            <a:off x="878656" y="3938379"/>
            <a:ext cx="3257505" cy="1800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17647" y="4798858"/>
            <a:ext cx="1656272" cy="44857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56267" y="5051370"/>
            <a:ext cx="1759788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98403" y="4838479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We’ll use it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40079" y="616177"/>
            <a:ext cx="699216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Download Source from </a:t>
            </a:r>
            <a:r>
              <a:rPr lang="en-US" altLang="ko-KR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Github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1755148"/>
            <a:ext cx="7292197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We’ll use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 zookeeper and 3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broker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containers 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which have own public IP address</a:t>
            </a:r>
            <a:endParaRPr lang="en-US" altLang="ko-K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Let’s define your own address table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We’ll type these on each container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(For Example)</a:t>
            </a: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7203155" cy="13208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. Define a address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36282"/>
              </p:ext>
            </p:extLst>
          </p:nvPr>
        </p:nvGraphicFramePr>
        <p:xfrm>
          <a:off x="760941" y="4112023"/>
          <a:ext cx="731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Host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Broker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Listening 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zookeeper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210.125.88.10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broker0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210.125.88.20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broker1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210.125.88.21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broker2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210.125.88.22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1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2160589"/>
            <a:ext cx="7704223" cy="4396621"/>
          </a:xfrm>
        </p:spPr>
        <p:txBody>
          <a:bodyPr>
            <a:normAutofit/>
          </a:bodyPr>
          <a:lstStyle/>
          <a:p>
            <a:r>
              <a:rPr lang="en-US" altLang="ko-KR" sz="21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Build Docker Part</a:t>
            </a:r>
          </a:p>
          <a:p>
            <a:pPr>
              <a:buFont typeface="+mj-lt"/>
              <a:buAutoNum type="arabicPeriod"/>
            </a:pPr>
            <a:r>
              <a:rPr lang="en-US" altLang="ko-K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$cd ~/</a:t>
            </a:r>
            <a:r>
              <a:rPr lang="en-US" altLang="ko-KR" sz="1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SmartX</a:t>
            </a:r>
            <a:r>
              <a:rPr lang="en-US" altLang="ko-KR" sz="1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-mini/</a:t>
            </a:r>
            <a:r>
              <a:rPr lang="en-US" altLang="ko-KR" sz="16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Build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Dockerfile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ko-KR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※ It takes long time.</a:t>
            </a:r>
            <a:endParaRPr lang="en-US" altLang="ko-KR" dirty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build --tag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ubuntu-kafka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.</a:t>
            </a:r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$ If you want to check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instruction word</a:t>
            </a: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--help </a:t>
            </a:r>
          </a:p>
          <a:p>
            <a:pPr marL="400050" lvl="1" indent="0">
              <a:buNone/>
            </a:pP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e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x)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ps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: List containers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start : Start one or more stopped containers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mic Sans MS" panose="030F0702030302020204" pitchFamily="66" charset="0"/>
              </a:rPr>
              <a:t>	 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rm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: Remove one or more containers</a:t>
            </a:r>
          </a:p>
          <a:p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7203155" cy="13208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3-1. Build Docker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930400"/>
            <a:ext cx="7704223" cy="439662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1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Run Docker Part</a:t>
            </a:r>
            <a:endParaRPr lang="en-US" altLang="ko-KR" sz="21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altLang="ko-KR" sz="1800" dirty="0" smtClean="0">
                <a:latin typeface="Comic Sans MS" panose="030F0702030302020204" pitchFamily="66" charset="0"/>
              </a:rPr>
              <a:t>Run Docker Container</a:t>
            </a:r>
            <a:endParaRPr lang="en-US" altLang="ko-KR" sz="1800" b="1" dirty="0" smtClean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run -it --net=none –h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[host name]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--name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[container name]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ubuntu-kafka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ko-KR" dirty="0">
              <a:latin typeface="Comic Sans MS" panose="030F0702030302020204" pitchFamily="66" charset="0"/>
            </a:endParaRPr>
          </a:p>
          <a:p>
            <a:pPr lvl="1"/>
            <a:r>
              <a:rPr lang="en-US" altLang="ko-KR" dirty="0" smtClean="0">
                <a:latin typeface="Comic Sans MS" panose="030F0702030302020204" pitchFamily="66" charset="0"/>
              </a:rPr>
              <a:t>If you want to look for more details about Docker command, see </a:t>
            </a:r>
            <a:r>
              <a:rPr lang="en-US" altLang="ko-KR" dirty="0" smtClean="0">
                <a:latin typeface="Comic Sans MS" panose="030F0702030302020204" pitchFamily="66" charset="0"/>
                <a:hlinkClick r:id="rId2"/>
              </a:rPr>
              <a:t>https://docs.docker.com/reference/commandline/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lvl="1"/>
            <a:endParaRPr lang="en-US" altLang="ko-KR" dirty="0">
              <a:latin typeface="Comic Sans MS" panose="030F0702030302020204" pitchFamily="66" charset="0"/>
            </a:endParaRPr>
          </a:p>
          <a:p>
            <a:pPr lvl="1"/>
            <a:r>
              <a:rPr lang="en-US" altLang="ko-KR" dirty="0" smtClean="0">
                <a:latin typeface="Comic Sans MS" panose="030F0702030302020204" pitchFamily="66" charset="0"/>
              </a:rPr>
              <a:t>When you make new terminal, you just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    press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'ctrl + shift + t</a:t>
            </a:r>
            <a:r>
              <a:rPr lang="en-US" altLang="ko-KR" dirty="0" smtClean="0">
                <a:latin typeface="Comic Sans MS" panose="030F0702030302020204" pitchFamily="66" charset="0"/>
              </a:rPr>
              <a:t>', then you can make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    multiple terminals like taps.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    Also, you want to change tap name, 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    press right mouse button and select set titles.</a:t>
            </a: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7203155" cy="13208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3-2. Run Docker</a:t>
            </a:r>
            <a:r>
              <a:rPr lang="en-US" altLang="ko-KR" b="1" dirty="0">
                <a:latin typeface="Comic Sans MS" panose="030F0702030302020204" pitchFamily="66" charset="0"/>
              </a:rPr>
              <a:t> </a:t>
            </a:r>
            <a:r>
              <a:rPr lang="en-US" altLang="ko-KR" b="1" dirty="0" smtClean="0">
                <a:latin typeface="Comic Sans MS" panose="030F0702030302020204" pitchFamily="66" charset="0"/>
              </a:rPr>
              <a:t/>
            </a:r>
            <a:br>
              <a:rPr lang="en-US" altLang="ko-KR" b="1" dirty="0" smtClean="0">
                <a:latin typeface="Comic Sans MS" panose="030F0702030302020204" pitchFamily="66" charset="0"/>
              </a:rPr>
            </a:br>
            <a:r>
              <a:rPr lang="en-US" altLang="ko-KR" sz="25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(</a:t>
            </a:r>
            <a:r>
              <a:rPr lang="en-US" altLang="ko-KR" sz="2500" b="1" dirty="0">
                <a:solidFill>
                  <a:srgbClr val="7030A0"/>
                </a:solidFill>
                <a:latin typeface="Comic Sans MS" panose="030F0702030302020204" pitchFamily="66" charset="0"/>
              </a:rPr>
              <a:t>recommend making new terminal window)</a:t>
            </a:r>
            <a:endParaRPr lang="ko-KR" altLang="en-US" sz="2500" dirty="0">
              <a:solidFill>
                <a:srgbClr val="7030A0"/>
              </a:solidFill>
            </a:endParaRPr>
          </a:p>
        </p:txBody>
      </p:sp>
      <p:pic>
        <p:nvPicPr>
          <p:cNvPr id="1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73" y="4455629"/>
            <a:ext cx="2974119" cy="20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05069" y="442120"/>
            <a:ext cx="8333862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and Contributor of </a:t>
            </a:r>
            <a:r>
              <a:rPr lang="en-US" altLang="ko-KR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  <a:p>
            <a:pPr algn="ctr"/>
            <a:r>
              <a:rPr lang="en-US" altLang="ko-K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(2016. 07. 03)</a:t>
            </a:r>
            <a:endParaRPr lang="ko-KR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42300"/>
              </p:ext>
            </p:extLst>
          </p:nvPr>
        </p:nvGraphicFramePr>
        <p:xfrm>
          <a:off x="745524" y="1756149"/>
          <a:ext cx="7652952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+mj-ea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ko-KR" altLang="en-US" dirty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Updated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Contents</a:t>
                      </a:r>
                      <a:endParaRPr lang="en-US" altLang="ko-K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Contributor</a:t>
                      </a:r>
                      <a:endParaRPr lang="en-US" altLang="ko-KR" dirty="0" smtClean="0">
                        <a:latin typeface="Times New Roman" panose="02020603050405020304" pitchFamily="18" charset="0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구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 </a:t>
                      </a:r>
                      <a:r>
                        <a:rPr lang="en-US" altLang="ko-KR" sz="1200" dirty="0" err="1" smtClean="0">
                          <a:latin typeface="+mj-ea"/>
                          <a:ea typeface="+mj-ea"/>
                        </a:rPr>
                        <a:t>InterConnect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Lab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최종본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작성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김 승 </a:t>
                      </a:r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룡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v0.1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단어 교정 및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그림 추가 및 수정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RPi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(SNMP,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SmartX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-mini)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설치 부분 추가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김 철 원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V0.2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2016/05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History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작성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김 철 원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V0.3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2016/05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슬라이드 제목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및 순서 수정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이미지 수정 및 추가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김 철 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V0.4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10" dirty="0" smtClean="0">
                          <a:latin typeface="+mj-ea"/>
                          <a:ea typeface="+mj-ea"/>
                        </a:rPr>
                        <a:t>오타 및 문구 수정</a:t>
                      </a:r>
                      <a:endParaRPr lang="ko-KR" altLang="en-US" sz="1200" spc="-11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김 철 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V0.5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2016/05</a:t>
                      </a:r>
                      <a:endParaRPr lang="ko-KR" altLang="en-US" sz="16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강의 도중 발생한 문제 피드백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제목 수정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슬라이드 순서 변경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김 철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 원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V0.6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2016/07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Raspberry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Pi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Hypriot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에 대한 간단한 설명 추가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편의를 위한 내용 추가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목차 추가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김 철 원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018" y="1936976"/>
            <a:ext cx="7824458" cy="4761139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Let’s check the present status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ifconfig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endParaRPr lang="en-US" altLang="ko-K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Go out from container</a:t>
            </a:r>
            <a:endParaRPr lang="en-US" altLang="ko-KR" dirty="0" smtClean="0">
              <a:solidFill>
                <a:schemeClr val="accent6"/>
              </a:solidFill>
              <a:latin typeface="Comic Sans MS" panose="030F0702030302020204" pitchFamily="66" charset="0"/>
            </a:endParaRPr>
          </a:p>
          <a:p>
            <a:pPr marL="51435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Ctrl+P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)(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Ctrl+Q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Adding bridge port for container’s interface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sudo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ovs-docker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add-port br0 eth0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[container name]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--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ipaddress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=[container </a:t>
            </a:r>
            <a:r>
              <a:rPr lang="en-US" altLang="ko-KR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ip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 address]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/24 --gateway=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[gateway address]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// if you have a problem about setting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ipaddress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use this command.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sudo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ovs-docker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del-ports br0 [container name]</a:t>
            </a:r>
            <a:endParaRPr lang="en-US" altLang="ko-K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609599" y="609599"/>
            <a:ext cx="7874443" cy="1327377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4-1. Allocate IP address on Container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68" y="2304051"/>
            <a:ext cx="5486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4-2. Edit /</a:t>
            </a:r>
            <a:r>
              <a:rPr lang="en-US" altLang="ko-KR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etc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/hosts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599" y="1755148"/>
            <a:ext cx="6347714" cy="3880773"/>
          </a:xfrm>
        </p:spPr>
        <p:txBody>
          <a:bodyPr/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Every machine which Kafka runs on must know all of their host name with IP address.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Go into container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attach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[container name]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Edit /</a:t>
            </a:r>
            <a:r>
              <a:rPr lang="en-US" altLang="ko-KR" dirty="0" err="1" smtClean="0">
                <a:latin typeface="Comic Sans MS" panose="030F0702030302020204" pitchFamily="66" charset="0"/>
              </a:rPr>
              <a:t>etc</a:t>
            </a:r>
            <a:r>
              <a:rPr lang="en-US" altLang="ko-KR" dirty="0" smtClean="0">
                <a:latin typeface="Comic Sans MS" panose="030F0702030302020204" pitchFamily="66" charset="0"/>
              </a:rPr>
              <a:t>/hosts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sudo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vi 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etc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/hosts</a:t>
            </a:r>
            <a:endParaRPr lang="en-US" altLang="ko-KR" dirty="0" smtClean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50" y="4155325"/>
            <a:ext cx="3895725" cy="20669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85698" y="4155325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37350" y="5342021"/>
            <a:ext cx="3164304" cy="8802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3265" y="5342021"/>
            <a:ext cx="254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en-US" altLang="ko-KR" dirty="0">
                <a:solidFill>
                  <a:srgbClr val="7030A0"/>
                </a:solidFill>
              </a:rPr>
              <a:t>h</a:t>
            </a:r>
            <a:r>
              <a:rPr lang="en-US" altLang="ko-KR" dirty="0" smtClean="0">
                <a:solidFill>
                  <a:srgbClr val="7030A0"/>
                </a:solidFill>
              </a:rPr>
              <a:t>ost name]             </a:t>
            </a:r>
            <a:r>
              <a:rPr lang="en-US" altLang="ko-KR" dirty="0" smtClean="0">
                <a:solidFill>
                  <a:srgbClr val="0070C0"/>
                </a:solidFill>
              </a:rPr>
              <a:t>(O)</a:t>
            </a:r>
          </a:p>
          <a:p>
            <a:r>
              <a:rPr lang="en-US" altLang="ko-KR" dirty="0" smtClean="0">
                <a:solidFill>
                  <a:srgbClr val="7030A0"/>
                </a:solidFill>
              </a:rPr>
              <a:t>[container name]     </a:t>
            </a:r>
            <a:r>
              <a:rPr lang="en-US" altLang="ko-KR" dirty="0" smtClean="0">
                <a:solidFill>
                  <a:schemeClr val="accent5"/>
                </a:solidFill>
              </a:rPr>
              <a:t>(X)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4595854" y="5695186"/>
            <a:ext cx="1807411" cy="86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4436828" y="5478449"/>
            <a:ext cx="175197" cy="620201"/>
          </a:xfrm>
          <a:custGeom>
            <a:avLst/>
            <a:gdLst>
              <a:gd name="connsiteX0" fmla="*/ 31805 w 175197"/>
              <a:gd name="connsiteY0" fmla="*/ 0 h 620201"/>
              <a:gd name="connsiteX1" fmla="*/ 174929 w 175197"/>
              <a:gd name="connsiteY1" fmla="*/ 318052 h 620201"/>
              <a:gd name="connsiteX2" fmla="*/ 0 w 175197"/>
              <a:gd name="connsiteY2" fmla="*/ 620201 h 62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197" h="620201">
                <a:moveTo>
                  <a:pt x="31805" y="0"/>
                </a:moveTo>
                <a:cubicBezTo>
                  <a:pt x="106017" y="107342"/>
                  <a:pt x="180230" y="214685"/>
                  <a:pt x="174929" y="318052"/>
                </a:cubicBezTo>
                <a:cubicBezTo>
                  <a:pt x="169628" y="421419"/>
                  <a:pt x="31805" y="587071"/>
                  <a:pt x="0" y="6202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64380" cy="123123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-1. Configure Zookeeper properties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599" y="1755148"/>
            <a:ext cx="6347714" cy="3880773"/>
          </a:xfrm>
        </p:spPr>
        <p:txBody>
          <a:bodyPr/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Actually we use default configurations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Open zookeeper properties file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$vi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config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zookeeper.properties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Check the client port</a:t>
            </a:r>
            <a:endParaRPr lang="en-US" altLang="ko-KR" dirty="0">
              <a:latin typeface="Comic Sans MS" panose="030F0702030302020204" pitchFamily="66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300705"/>
            <a:ext cx="7280696" cy="33247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4399" y="6039853"/>
            <a:ext cx="1299412" cy="21656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598" y="1755148"/>
            <a:ext cx="7697639" cy="3880773"/>
          </a:xfrm>
          <a:ln>
            <a:noFill/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Open server properties file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$vi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config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server.properties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Editing proper broker id (it must be unique) and zookeeper address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Check the port number</a:t>
            </a:r>
            <a:endParaRPr lang="en-US" altLang="ko-KR" dirty="0">
              <a:latin typeface="Comic Sans MS" panose="030F0702030302020204" pitchFamily="66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9599" y="609600"/>
            <a:ext cx="693851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-2. Configure Kafka properties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20" y="3575198"/>
            <a:ext cx="3748769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096" y="3575197"/>
            <a:ext cx="3748769" cy="17811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5819" y="4094205"/>
            <a:ext cx="1025889" cy="2965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87760" y="4922108"/>
            <a:ext cx="856735" cy="29656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02801" y="5133633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zookeeper address</a:t>
            </a:r>
            <a:endParaRPr lang="ko-KR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1708" y="424248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broker id</a:t>
            </a:r>
            <a:endParaRPr lang="ko-KR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695"/>
            <a:ext cx="9144000" cy="341363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 Follow the same procedures (3-2 ~ 5)</a:t>
            </a:r>
            <a:br>
              <a:rPr lang="en-US" altLang="ko-KR" sz="3200" dirty="0" smtClean="0"/>
            </a:br>
            <a:r>
              <a:rPr lang="en-US" altLang="ko-KR" sz="3200" dirty="0" smtClean="0"/>
              <a:t>for every container (zookeeper 1, broker 3)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598" y="1755148"/>
            <a:ext cx="7697639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zookeeper must launch first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$bin/zookeeper-server-start.sh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config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zookeeper.properties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9599" y="609600"/>
            <a:ext cx="693851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Launching Zookeeper node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6" y="3000605"/>
            <a:ext cx="7677512" cy="24012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40129" y="4599370"/>
            <a:ext cx="839007" cy="106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Zookeeper address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48305" y="4726466"/>
            <a:ext cx="839007" cy="106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Zookeeper address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125255" y="4845052"/>
            <a:ext cx="839007" cy="106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Zookeeper address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58417" y="4963638"/>
            <a:ext cx="839007" cy="106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Zookeeper address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48305" y="5086480"/>
            <a:ext cx="839007" cy="106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Zookeeper address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74808" y="5204148"/>
            <a:ext cx="839007" cy="106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Zookeeper address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598" y="1755148"/>
            <a:ext cx="7697639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Attach into each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kafka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broker container and run scripts to launch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$bin/kafka-server-start.sh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config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server.properties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marL="457200" lvl="1" indent="0">
              <a:buNone/>
            </a:pP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9599" y="609600"/>
            <a:ext cx="693851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Launching Kafka brokers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3246947"/>
            <a:ext cx="8553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598" y="1814732"/>
            <a:ext cx="7697639" cy="382118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Making new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kafka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container for consumer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run -it --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net=host --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name 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[container name]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ubuntu-kafka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Set /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etc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/hosts as other 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kafka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brokers’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9599" y="609600"/>
            <a:ext cx="693851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8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Making Consumer container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15165"/>
              </p:ext>
            </p:extLst>
          </p:nvPr>
        </p:nvGraphicFramePr>
        <p:xfrm>
          <a:off x="785004" y="3244760"/>
          <a:ext cx="731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Host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IP 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Broker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Listening 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zookeeper1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210.125.88.10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broker0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210.125.88.20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broker1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210.125.88.21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broker2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210.125.88.22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6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09599" y="609600"/>
            <a:ext cx="693851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9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Making topic on Consumer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599" y="1936977"/>
            <a:ext cx="7100456" cy="4103605"/>
          </a:xfrm>
        </p:spPr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</a:rPr>
              <a:t>Create topic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$ bin/kafka-topics.sh --create --zookeeper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[zookeeper host name]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2181 --replication-factor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--partitions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--topic 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&lt;</a:t>
            </a:r>
            <a:r>
              <a:rPr lang="en-US" altLang="ko-KR" dirty="0" err="1">
                <a:solidFill>
                  <a:srgbClr val="7030A0"/>
                </a:solidFill>
                <a:latin typeface="Comic Sans MS" panose="030F0702030302020204" pitchFamily="66" charset="0"/>
              </a:rPr>
              <a:t>topic_name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endParaRPr lang="en-US" altLang="ko-KR" dirty="0" smtClean="0"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We can check topics’.</a:t>
            </a:r>
          </a:p>
          <a:p>
            <a:pPr marL="0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	topic </a:t>
            </a:r>
            <a:r>
              <a:rPr lang="en-US" altLang="ko-KR" dirty="0">
                <a:latin typeface="Comic Sans MS" panose="030F0702030302020204" pitchFamily="66" charset="0"/>
              </a:rPr>
              <a:t>List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$ bin/kafka-topics.sh --list --zookeeper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&lt;zookeeper host name&gt;: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2181</a:t>
            </a:r>
          </a:p>
          <a:p>
            <a:pPr marL="0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	topic </a:t>
            </a:r>
            <a:r>
              <a:rPr lang="en-US" altLang="ko-KR" dirty="0">
                <a:latin typeface="Comic Sans MS" panose="030F0702030302020204" pitchFamily="66" charset="0"/>
              </a:rPr>
              <a:t>specification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$ bin/kafka-topics.sh --describe --zookeeper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&lt;zookeeper host name&gt;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2181 --topic 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&lt;</a:t>
            </a:r>
            <a:r>
              <a:rPr lang="en-US" altLang="ko-KR" dirty="0" err="1">
                <a:solidFill>
                  <a:srgbClr val="7030A0"/>
                </a:solidFill>
                <a:latin typeface="Comic Sans MS" panose="030F0702030302020204" pitchFamily="66" charset="0"/>
              </a:rPr>
              <a:t>topic_name</a:t>
            </a:r>
            <a:r>
              <a:rPr lang="en-US" altLang="ko-KR" dirty="0">
                <a:solidFill>
                  <a:srgbClr val="7030A0"/>
                </a:solidFill>
                <a:latin typeface="Comic Sans MS" panose="030F0702030302020204" pitchFamily="66" charset="0"/>
              </a:rPr>
              <a:t>&gt;</a:t>
            </a:r>
          </a:p>
          <a:p>
            <a:endParaRPr lang="ko-KR" altLang="en-US" dirty="0">
              <a:latin typeface="Comic Sans MS" panose="030F0702030302020204" pitchFamily="66" charset="0"/>
            </a:endParaRP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1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97" y="3804399"/>
            <a:ext cx="3275300" cy="2688475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-550913" y="2404534"/>
            <a:ext cx="9189736" cy="164630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Connecting Configuration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on Raspberry 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350598"/>
            <a:ext cx="7799756" cy="53248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3200" dirty="0" smtClean="0"/>
              <a:t>Concepts</a:t>
            </a:r>
          </a:p>
          <a:p>
            <a:pPr lvl="1"/>
            <a:r>
              <a:rPr lang="en-US" altLang="ko-KR" sz="2000" dirty="0" smtClean="0"/>
              <a:t>Net-SNMP, Flume, </a:t>
            </a:r>
            <a:r>
              <a:rPr lang="en-US" altLang="ko-KR" sz="2000" dirty="0"/>
              <a:t>Kafka, </a:t>
            </a:r>
            <a:r>
              <a:rPr lang="en-US" altLang="ko-KR" sz="2000" dirty="0" err="1"/>
              <a:t>Hypriot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OS</a:t>
            </a:r>
          </a:p>
          <a:p>
            <a:pPr lvl="1"/>
            <a:endParaRPr lang="en-US" altLang="ko-KR" sz="2800" dirty="0" smtClean="0"/>
          </a:p>
          <a:p>
            <a:r>
              <a:rPr lang="en-US" altLang="ko-KR" sz="3200" dirty="0" smtClean="0"/>
              <a:t>Configuration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Raspberry Pi and NUC</a:t>
            </a:r>
          </a:p>
          <a:p>
            <a:pPr lvl="1"/>
            <a:endParaRPr lang="en-US" altLang="ko-KR" sz="2000" dirty="0"/>
          </a:p>
          <a:p>
            <a:r>
              <a:rPr lang="en-US" altLang="ko-KR" sz="3200" dirty="0" smtClean="0"/>
              <a:t>Result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3400" dirty="0" smtClean="0"/>
              <a:t>Appendix</a:t>
            </a:r>
          </a:p>
          <a:p>
            <a:pPr lvl="1"/>
            <a:r>
              <a:rPr lang="en-US" altLang="ko-KR" sz="2000" dirty="0"/>
              <a:t> </a:t>
            </a:r>
            <a:r>
              <a:rPr lang="en-US" altLang="ko-KR" sz="2000" dirty="0" smtClean="0"/>
              <a:t>Default message </a:t>
            </a:r>
            <a:r>
              <a:rPr lang="en-US" altLang="ko-KR" sz="2000" dirty="0" smtClean="0"/>
              <a:t>format</a:t>
            </a:r>
          </a:p>
          <a:p>
            <a:pPr lvl="1"/>
            <a:r>
              <a:rPr lang="en-US" altLang="ko-KR" sz="2000" dirty="0"/>
              <a:t> </a:t>
            </a:r>
            <a:r>
              <a:rPr lang="en-US" altLang="ko-KR" sz="2000" dirty="0" smtClean="0"/>
              <a:t>Raspberry Pi2 OS Setting</a:t>
            </a:r>
          </a:p>
          <a:p>
            <a:pPr lvl="1"/>
            <a:r>
              <a:rPr lang="en-US" altLang="ko-KR" sz="2000" dirty="0" smtClean="0"/>
              <a:t> NUC &amp; Pi2 IP address Setting</a:t>
            </a:r>
            <a:endParaRPr lang="en-US" altLang="ko-KR" sz="2000" dirty="0"/>
          </a:p>
          <a:p>
            <a:pPr lvl="1"/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117" y="-37113"/>
            <a:ext cx="4218156" cy="1277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 </a:t>
            </a:r>
          </a:p>
          <a:p>
            <a:pPr algn="ctr"/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-Table </a:t>
            </a:r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contents-</a:t>
            </a:r>
            <a:endParaRPr lang="ko-KR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7" name="Picture 2" descr="http://blog.hypriot.com/images/logo_t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54" name="그룹 253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258" name="그림 2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298" name="직사각형 297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84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7" name="그림 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93" name="Picture 8" descr="Us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125" name="직사각형 124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 smtClean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111" name="정육면체 110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85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13" name="그룹 112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114" name="정육면체 113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16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97" name="TextBox 96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118" name="정육면체 117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9" name="그림 20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20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03" name="오른쪽 화살표 102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101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" name="Picture 2" descr="Net-SNM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5" name="정육면체 74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6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90" name="정육면체 89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9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95" name="오른쪽 화살표 94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3697" y="5547"/>
            <a:ext cx="7998340" cy="844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</a:t>
            </a:r>
            <a:endParaRPr lang="ko-KR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0" name="Picture 2" descr="http://blog.hypriot.com/images/logo_t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109" name="직사각형 108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117" name="TextBox 116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 smtClean="0"/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121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3" name="Picture 2" descr="Net-SNM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148" name="정육면체 147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1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153" name="그림 1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40079" y="61617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Before Setting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09392" y="1591056"/>
            <a:ext cx="8263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Comic Sans MS" panose="030F0702030302020204" pitchFamily="66" charset="0"/>
              </a:rPr>
              <a:t>Hypriot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mic Sans MS" panose="030F0702030302020204" pitchFamily="66" charset="0"/>
              </a:rPr>
              <a:t>Raspberry Pi </a:t>
            </a:r>
            <a:r>
              <a:rPr lang="en-US" altLang="ko-KR" dirty="0" smtClean="0">
                <a:latin typeface="Comic Sans MS" panose="030F0702030302020204" pitchFamily="66" charset="0"/>
              </a:rPr>
              <a:t>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mic Sans MS" panose="030F0702030302020204" pitchFamily="66" charset="0"/>
              </a:rPr>
              <a:t>To run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docker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indent="-285750"/>
            <a:endParaRPr lang="en-US" altLang="ko-KR" dirty="0" smtClean="0">
              <a:latin typeface="Comic Sans MS" panose="030F0702030302020204" pitchFamily="66" charset="0"/>
            </a:endParaRPr>
          </a:p>
          <a:p>
            <a:pPr indent="-285750"/>
            <a:r>
              <a:rPr lang="en-US" altLang="ko-KR" dirty="0" err="1" smtClean="0">
                <a:latin typeface="Comic Sans MS" panose="030F0702030302020204" pitchFamily="66" charset="0"/>
              </a:rPr>
              <a:t>Cf</a:t>
            </a:r>
            <a:r>
              <a:rPr lang="en-US" altLang="ko-KR" dirty="0" smtClean="0">
                <a:latin typeface="Comic Sans MS" panose="030F0702030302020204" pitchFamily="66" charset="0"/>
              </a:rPr>
              <a:t>)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Raspbian</a:t>
            </a:r>
            <a:r>
              <a:rPr lang="en-US" altLang="ko-KR" dirty="0" smtClean="0">
                <a:latin typeface="Comic Sans MS" panose="030F0702030302020204" pitchFamily="66" charset="0"/>
              </a:rPr>
              <a:t> Jessie</a:t>
            </a:r>
          </a:p>
          <a:p>
            <a:pPr marL="57150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	</a:t>
            </a:r>
            <a:r>
              <a:rPr lang="en-US" altLang="ko-KR" dirty="0" smtClean="0">
                <a:latin typeface="Comic Sans MS" panose="030F0702030302020204" pitchFamily="66" charset="0"/>
              </a:rPr>
              <a:t>32bit OS -&gt; It can’t run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docker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marL="57150" indent="0">
              <a:buNone/>
            </a:pPr>
            <a:endParaRPr lang="en-US" altLang="ko-KR" dirty="0">
              <a:latin typeface="Comic Sans MS" panose="030F0702030302020204" pitchFamily="66" charset="0"/>
            </a:endParaRPr>
          </a:p>
          <a:p>
            <a:pPr indent="-285750"/>
            <a:r>
              <a:rPr lang="en-US" altLang="ko-KR" dirty="0" smtClean="0">
                <a:latin typeface="Comic Sans MS" panose="030F0702030302020204" pitchFamily="66" charset="0"/>
              </a:rPr>
              <a:t>Therefore we must use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Hypriot</a:t>
            </a:r>
            <a:r>
              <a:rPr lang="en-US" altLang="ko-KR" dirty="0" smtClean="0">
                <a:latin typeface="Comic Sans MS" panose="030F0702030302020204" pitchFamily="66" charset="0"/>
              </a:rPr>
              <a:t> OS</a:t>
            </a:r>
            <a:r>
              <a:rPr lang="en-US" altLang="ko-KR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Detailed Information about Raspberry Pi &amp;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hypriot</a:t>
            </a:r>
            <a:r>
              <a:rPr lang="en-US" altLang="ko-KR" dirty="0" smtClean="0">
                <a:latin typeface="Comic Sans MS" panose="030F0702030302020204" pitchFamily="66" charset="0"/>
              </a:rPr>
              <a:t>, you can check </a:t>
            </a:r>
            <a:r>
              <a:rPr lang="en-US" altLang="ko-KR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Appendix</a:t>
            </a:r>
            <a:r>
              <a:rPr lang="en-US" altLang="ko-KR" dirty="0" smtClean="0">
                <a:latin typeface="Comic Sans MS" panose="030F0702030302020204" pitchFamily="66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78" y="1550813"/>
            <a:ext cx="4616444" cy="1873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78" y="3699975"/>
            <a:ext cx="3798844" cy="1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40079" y="616177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1. Install Net-SNMP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09392" y="1591056"/>
            <a:ext cx="8263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sudo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apt-get update</a:t>
            </a: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Download Net-SNMP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$ apt-get install –y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snmp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snmpd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Download and apply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mibs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$ apt-get install –y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snmp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mibs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-downloader</a:t>
            </a: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download-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mibs</a:t>
            </a:r>
            <a:endParaRPr lang="en-US" altLang="ko-KR" dirty="0"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Modify configuration file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vi 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etc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snmp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snmpd.conf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800100" lvl="2" indent="0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#</a:t>
            </a:r>
            <a:r>
              <a:rPr lang="en-US" altLang="ko-K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rocommunity</a:t>
            </a:r>
            <a:r>
              <a:rPr lang="en-US" altLang="ko-K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public localhost -&gt; Delete #</a:t>
            </a:r>
          </a:p>
          <a:p>
            <a:pPr marL="40005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etc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init.d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snmpd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restart</a:t>
            </a:r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defa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79" y="3786569"/>
            <a:ext cx="3667643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5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48140" y="1697903"/>
            <a:ext cx="8263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Comic Sans MS" panose="030F0702030302020204" pitchFamily="66" charset="0"/>
              </a:rPr>
              <a:t>Git</a:t>
            </a:r>
            <a:r>
              <a:rPr lang="en-US" altLang="ko-KR" dirty="0" smtClean="0">
                <a:latin typeface="Comic Sans MS" panose="030F0702030302020204" pitchFamily="66" charset="0"/>
              </a:rPr>
              <a:t> package is already installed in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Hypriot</a:t>
            </a:r>
            <a:r>
              <a:rPr lang="en-US" altLang="ko-KR" dirty="0" smtClean="0">
                <a:latin typeface="Comic Sans MS" panose="030F0702030302020204" pitchFamily="66" charset="0"/>
              </a:rPr>
              <a:t> OS</a:t>
            </a: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Download all files from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Github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	</a:t>
            </a:r>
            <a:r>
              <a:rPr lang="en-US" altLang="ko-KR" dirty="0" smtClean="0">
                <a:latin typeface="Comic Sans MS" panose="030F0702030302020204" pitchFamily="66" charset="0"/>
              </a:rPr>
              <a:t>(http://github.com/SmartXBox/SmartX-mini_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git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clone https://github.com/SmartXBox/SmartX-mini.git</a:t>
            </a:r>
          </a:p>
          <a:p>
            <a:endParaRPr lang="en-US" altLang="ko-KR" dirty="0" smtClean="0"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Folder List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38631" r="39986" b="11802"/>
          <a:stretch/>
        </p:blipFill>
        <p:spPr>
          <a:xfrm>
            <a:off x="870978" y="4470858"/>
            <a:ext cx="3257505" cy="18002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17647" y="4469147"/>
            <a:ext cx="1656272" cy="44857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199702" y="4691233"/>
            <a:ext cx="1759788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5273" y="4469147"/>
            <a:ext cx="27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We’ll use it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40079" y="616177"/>
            <a:ext cx="699216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2. Download Source from </a:t>
            </a:r>
            <a:r>
              <a:rPr lang="en-US" altLang="ko-KR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Github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3. Edit /</a:t>
            </a:r>
            <a:r>
              <a:rPr lang="en-US" altLang="ko-KR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etc</a:t>
            </a:r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/hosts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762005"/>
            <a:ext cx="7103166" cy="3899324"/>
          </a:xfrm>
        </p:spPr>
        <p:txBody>
          <a:bodyPr/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Adding raspberry pi and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nuc’s</a:t>
            </a:r>
            <a:r>
              <a:rPr lang="en-US" altLang="ko-KR" dirty="0" smtClean="0">
                <a:latin typeface="Comic Sans MS" panose="030F0702030302020204" pitchFamily="66" charset="0"/>
              </a:rPr>
              <a:t> host name and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ip</a:t>
            </a:r>
            <a:r>
              <a:rPr lang="en-US" altLang="ko-KR" dirty="0" smtClean="0">
                <a:latin typeface="Comic Sans MS" panose="030F0702030302020204" pitchFamily="66" charset="0"/>
              </a:rPr>
              <a:t> address  </a:t>
            </a:r>
          </a:p>
          <a:p>
            <a:pPr marL="40005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-&gt; we can see host name $ hostname</a:t>
            </a: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Also add zookeeper, broker host name and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ip</a:t>
            </a:r>
            <a:r>
              <a:rPr lang="en-US" altLang="ko-KR" dirty="0" smtClean="0">
                <a:latin typeface="Comic Sans MS" panose="030F0702030302020204" pitchFamily="66" charset="0"/>
              </a:rPr>
              <a:t> address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sudo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vi 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etc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/hosts</a:t>
            </a:r>
          </a:p>
        </p:txBody>
      </p:sp>
      <p:pic>
        <p:nvPicPr>
          <p:cNvPr id="2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r="28912" b="46026"/>
          <a:stretch/>
        </p:blipFill>
        <p:spPr>
          <a:xfrm>
            <a:off x="1050492" y="3508594"/>
            <a:ext cx="4547048" cy="1935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92" y="5444519"/>
            <a:ext cx="2754434" cy="10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Install Flume on </a:t>
            </a:r>
            <a:r>
              <a:rPr lang="en-US" altLang="ko-KR" dirty="0" err="1" smtClean="0">
                <a:solidFill>
                  <a:schemeClr val="tx1"/>
                </a:solidFill>
              </a:rPr>
              <a:t>RPi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09598" y="1936977"/>
            <a:ext cx="7680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>
                <a:latin typeface="Comic Sans MS" panose="030F0702030302020204" pitchFamily="66" charset="0"/>
              </a:rPr>
              <a:t>Build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Dockerfile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lvl="1"/>
            <a:r>
              <a:rPr lang="en-US" altLang="ko-KR" dirty="0" smtClean="0">
                <a:latin typeface="Comic Sans MS" panose="030F0702030302020204" pitchFamily="66" charset="0"/>
              </a:rPr>
              <a:t>※ It takes long time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cd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SmartX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-mini/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raspbian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-flume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build --tag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raspbian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-flume 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docker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run –it --net=host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raspbian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-flume</a:t>
            </a:r>
          </a:p>
          <a:p>
            <a:pPr lvl="1"/>
            <a:endParaRPr lang="en-US" altLang="ko-KR" dirty="0" smtClean="0">
              <a:latin typeface="Comic Sans MS" panose="030F0702030302020204" pitchFamily="66" charset="0"/>
            </a:endParaRPr>
          </a:p>
          <a:p>
            <a:r>
              <a:rPr lang="en-US" altLang="ko-KR" dirty="0" smtClean="0">
                <a:latin typeface="Comic Sans MS" panose="030F0702030302020204" pitchFamily="66" charset="0"/>
              </a:rPr>
              <a:t>2) Modify configuration file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vi 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conf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/flume-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conf.properties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endParaRPr lang="en-US" altLang="ko-KR" dirty="0" smtClean="0">
              <a:latin typeface="Comic Sans MS" panose="030F0702030302020204" pitchFamily="66" charset="0"/>
            </a:endParaRPr>
          </a:p>
          <a:p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5883" y="4476133"/>
            <a:ext cx="603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modify this.</a:t>
            </a:r>
          </a:p>
          <a:p>
            <a:endParaRPr lang="en-US" altLang="ko-KR" dirty="0"/>
          </a:p>
          <a:p>
            <a:r>
              <a:rPr lang="en-US" altLang="ko-KR" dirty="0" smtClean="0"/>
              <a:t>agent.sinks.sink1.topic=</a:t>
            </a:r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en-US" altLang="ko-KR" dirty="0" err="1" smtClean="0">
                <a:solidFill>
                  <a:srgbClr val="7030A0"/>
                </a:solidFill>
              </a:rPr>
              <a:t>topic_name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</a:p>
          <a:p>
            <a:r>
              <a:rPr lang="en-US" altLang="ko-KR" dirty="0" smtClean="0"/>
              <a:t>agent.sinks.sink1.brokerList=</a:t>
            </a:r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en-US" altLang="ko-KR" dirty="0" err="1" smtClean="0">
                <a:solidFill>
                  <a:srgbClr val="7030A0"/>
                </a:solidFill>
              </a:rPr>
              <a:t>broker_ipaddress:port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Cont’d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8633" r="22442" b="4530"/>
          <a:stretch/>
        </p:blipFill>
        <p:spPr>
          <a:xfrm>
            <a:off x="633690" y="1723990"/>
            <a:ext cx="6323622" cy="12270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0" y="4065396"/>
            <a:ext cx="6349991" cy="1220283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3351485" y="3123190"/>
            <a:ext cx="914400" cy="7700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2443" y="1901417"/>
            <a:ext cx="8640960" cy="3189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Comic Sans MS" panose="030F0702030302020204" pitchFamily="66" charset="0"/>
              </a:rPr>
              <a:t>Run </a:t>
            </a:r>
            <a:r>
              <a:rPr lang="en-US" altLang="ko-KR" dirty="0">
                <a:latin typeface="Comic Sans MS" panose="030F0702030302020204" pitchFamily="66" charset="0"/>
              </a:rPr>
              <a:t>Flume on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RPi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 bin/flume-ng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agent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--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conf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conf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--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conf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-file 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conf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/flume-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conf.properties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--name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agent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Dflume.root.logger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=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INFO,console</a:t>
            </a:r>
            <a:endParaRPr lang="en-US" altLang="ko-KR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altLang="ko-KR" dirty="0" smtClean="0">
              <a:latin typeface="Comic Sans MS" panose="030F0702030302020204" pitchFamily="66" charset="0"/>
            </a:endParaRPr>
          </a:p>
        </p:txBody>
      </p:sp>
      <p:sp>
        <p:nvSpPr>
          <p:cNvPr id="23" name="제목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Run Flume Agent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69737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b="87393"/>
          <a:stretch/>
        </p:blipFill>
        <p:spPr>
          <a:xfrm>
            <a:off x="350725" y="3496077"/>
            <a:ext cx="8241706" cy="5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-550913" y="2404534"/>
            <a:ext cx="9189736" cy="164630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44" y="867645"/>
            <a:ext cx="3877465" cy="21386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26" y="3597665"/>
            <a:ext cx="3275300" cy="26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62" y="857251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09598" y="609599"/>
            <a:ext cx="7908760" cy="13273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Consuming message from brokers</a:t>
            </a:r>
            <a:endParaRPr lang="ko-KR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598" y="1801864"/>
            <a:ext cx="7257692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latin typeface="Comic Sans MS" panose="030F0702030302020204" pitchFamily="66" charset="0"/>
              </a:rPr>
              <a:t>Launch consumer script and Result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$bin/kafka-console-consumer.sh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--zookeeper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[zookeeper host name]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:2181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--topic </a:t>
            </a:r>
            <a:r>
              <a:rPr lang="en-US" altLang="ko-KR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[topic name]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--from-beginning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2052" name="Picture 4" descr="interconnect_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73" y="2880554"/>
            <a:ext cx="5786610" cy="363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5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350598"/>
            <a:ext cx="7799756" cy="532483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Understanding Concepts</a:t>
            </a:r>
          </a:p>
          <a:p>
            <a:pPr lvl="1"/>
            <a:r>
              <a:rPr lang="en-US" altLang="ko-KR" sz="2000" dirty="0" smtClean="0"/>
              <a:t>Net-SNMP, Flume, </a:t>
            </a:r>
            <a:r>
              <a:rPr lang="en-US" altLang="ko-KR" sz="2000" dirty="0"/>
              <a:t>Kafka, </a:t>
            </a:r>
            <a:r>
              <a:rPr lang="en-US" altLang="ko-KR" sz="2000" dirty="0" err="1"/>
              <a:t>Hypriot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OS</a:t>
            </a:r>
          </a:p>
          <a:p>
            <a:pPr lvl="1"/>
            <a:endParaRPr lang="en-US" altLang="ko-KR" sz="2800" dirty="0" smtClean="0"/>
          </a:p>
          <a:p>
            <a:r>
              <a:rPr lang="en-US" altLang="ko-KR" sz="3200" dirty="0"/>
              <a:t>Connecting with each </a:t>
            </a:r>
            <a:r>
              <a:rPr lang="en-US" altLang="ko-KR" sz="3200" dirty="0" smtClean="0"/>
              <a:t>functions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With Raspberry Pi and NUC</a:t>
            </a:r>
          </a:p>
          <a:p>
            <a:pPr lvl="1"/>
            <a:endParaRPr lang="en-US" altLang="ko-KR" sz="2000" dirty="0"/>
          </a:p>
          <a:p>
            <a:r>
              <a:rPr lang="en-US" altLang="ko-KR" sz="3200" dirty="0" smtClean="0"/>
              <a:t>Service Realization</a:t>
            </a:r>
          </a:p>
          <a:p>
            <a:pPr lvl="1"/>
            <a:r>
              <a:rPr lang="en-US" altLang="ko-KR" sz="2000" dirty="0" smtClean="0"/>
              <a:t>Operation Data Visibility</a:t>
            </a:r>
            <a:endParaRPr lang="ko-KR" altLang="en-US" sz="3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117" y="-37113"/>
            <a:ext cx="4218156" cy="1277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 </a:t>
            </a:r>
          </a:p>
          <a:p>
            <a:pPr algn="ctr"/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-Goals-</a:t>
            </a:r>
            <a:endParaRPr lang="ko-KR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2160590"/>
            <a:ext cx="6920286" cy="40016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 smtClean="0">
                <a:latin typeface="Comic Sans MS" panose="030F0702030302020204" pitchFamily="66" charset="0"/>
              </a:rPr>
              <a:t>Kafka message value format</a:t>
            </a:r>
            <a:br>
              <a:rPr lang="en-US" altLang="ko-KR" sz="1600" dirty="0" smtClean="0">
                <a:latin typeface="Comic Sans MS" panose="030F0702030302020204" pitchFamily="66" charset="0"/>
              </a:rPr>
            </a:br>
            <a:r>
              <a:rPr lang="en-US" altLang="ko-KR" sz="1600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latin typeface="Comic Sans MS" panose="030F0702030302020204" pitchFamily="66" charset="0"/>
              </a:rPr>
              <a:t/>
            </a:r>
            <a:br>
              <a:rPr lang="en-US" altLang="ko-KR" dirty="0">
                <a:latin typeface="Comic Sans MS" panose="030F0702030302020204" pitchFamily="66" charset="0"/>
              </a:rPr>
            </a:br>
            <a:endParaRPr lang="en-US" altLang="ko-KR" dirty="0" smtClean="0"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  </a:t>
            </a:r>
            <a:r>
              <a:rPr lang="en-US" altLang="ko-KR" sz="1600" dirty="0" smtClean="0">
                <a:latin typeface="Comic Sans MS" panose="030F0702030302020204" pitchFamily="66" charset="0"/>
              </a:rPr>
              <a:t>ex) [2016-06-28]18:40:33,203.237.x.x,0.12,0.10,0.11,47776,0, ... </a:t>
            </a:r>
          </a:p>
          <a:p>
            <a:r>
              <a:rPr lang="en-US" altLang="ko-KR" sz="1600" dirty="0" smtClean="0">
                <a:latin typeface="Comic Sans MS" panose="030F0702030302020204" pitchFamily="66" charset="0"/>
              </a:rPr>
              <a:t>Monitoring Item numbers</a:t>
            </a:r>
          </a:p>
          <a:p>
            <a:pPr lvl="1"/>
            <a:r>
              <a:rPr lang="en-US" altLang="ko-KR" sz="1800" dirty="0" smtClean="0">
                <a:latin typeface="Comic Sans MS" panose="030F0702030302020204" pitchFamily="66" charset="0"/>
              </a:rPr>
              <a:t>CPU</a:t>
            </a:r>
            <a:r>
              <a:rPr lang="en-US" altLang="ko-KR" sz="1800" dirty="0">
                <a:latin typeface="Comic Sans MS" panose="030F0702030302020204" pitchFamily="66" charset="0"/>
              </a:rPr>
              <a:t/>
            </a:r>
            <a:br>
              <a:rPr lang="en-US" altLang="ko-KR" sz="1800" dirty="0">
                <a:latin typeface="Comic Sans MS" panose="030F0702030302020204" pitchFamily="66" charset="0"/>
              </a:rPr>
            </a:br>
            <a:r>
              <a:rPr lang="en-US" altLang="ko-KR" dirty="0">
                <a:latin typeface="Comic Sans MS" panose="030F0702030302020204" pitchFamily="66" charset="0"/>
              </a:rPr>
              <a:t> : user(0), nice(1), system(2), </a:t>
            </a:r>
            <a:r>
              <a:rPr lang="en-US" altLang="ko-KR" dirty="0" err="1">
                <a:latin typeface="Comic Sans MS" panose="030F0702030302020204" pitchFamily="66" charset="0"/>
              </a:rPr>
              <a:t>iowait</a:t>
            </a:r>
            <a:r>
              <a:rPr lang="en-US" altLang="ko-KR" dirty="0">
                <a:latin typeface="Comic Sans MS" panose="030F0702030302020204" pitchFamily="66" charset="0"/>
              </a:rPr>
              <a:t>(3), steal(4), idle(5)</a:t>
            </a:r>
          </a:p>
          <a:p>
            <a:pPr lvl="1"/>
            <a:r>
              <a:rPr lang="en-US" altLang="ko-KR" sz="1800" dirty="0">
                <a:latin typeface="Comic Sans MS" panose="030F0702030302020204" pitchFamily="66" charset="0"/>
              </a:rPr>
              <a:t>Memory</a:t>
            </a:r>
            <a:br>
              <a:rPr lang="en-US" altLang="ko-KR" sz="1800" dirty="0">
                <a:latin typeface="Comic Sans MS" panose="030F0702030302020204" pitchFamily="66" charset="0"/>
              </a:rPr>
            </a:br>
            <a:r>
              <a:rPr lang="en-US" altLang="ko-KR" dirty="0">
                <a:latin typeface="Comic Sans MS" panose="030F0702030302020204" pitchFamily="66" charset="0"/>
              </a:rPr>
              <a:t> : total(6), free(7), buffer(8), cached(9)</a:t>
            </a:r>
          </a:p>
          <a:p>
            <a:pPr lvl="1"/>
            <a:r>
              <a:rPr lang="en-US" altLang="ko-KR" sz="1800" dirty="0">
                <a:latin typeface="Comic Sans MS" panose="030F0702030302020204" pitchFamily="66" charset="0"/>
              </a:rPr>
              <a:t>Storage</a:t>
            </a:r>
            <a:br>
              <a:rPr lang="en-US" altLang="ko-KR" sz="1800" dirty="0">
                <a:latin typeface="Comic Sans MS" panose="030F0702030302020204" pitchFamily="66" charset="0"/>
              </a:rPr>
            </a:br>
            <a:r>
              <a:rPr lang="en-US" altLang="ko-KR" dirty="0">
                <a:latin typeface="Comic Sans MS" panose="030F0702030302020204" pitchFamily="66" charset="0"/>
              </a:rPr>
              <a:t> : </a:t>
            </a:r>
            <a:r>
              <a:rPr lang="en-US" altLang="ko-KR" dirty="0" err="1">
                <a:latin typeface="Comic Sans MS" panose="030F0702030302020204" pitchFamily="66" charset="0"/>
              </a:rPr>
              <a:t>tps</a:t>
            </a:r>
            <a:r>
              <a:rPr lang="en-US" altLang="ko-KR" dirty="0">
                <a:latin typeface="Comic Sans MS" panose="030F0702030302020204" pitchFamily="66" charset="0"/>
              </a:rPr>
              <a:t>(10), </a:t>
            </a:r>
            <a:r>
              <a:rPr lang="en-US" altLang="ko-KR" dirty="0" err="1">
                <a:latin typeface="Comic Sans MS" panose="030F0702030302020204" pitchFamily="66" charset="0"/>
              </a:rPr>
              <a:t>kbReads</a:t>
            </a:r>
            <a:r>
              <a:rPr lang="en-US" altLang="ko-KR" dirty="0">
                <a:latin typeface="Comic Sans MS" panose="030F0702030302020204" pitchFamily="66" charset="0"/>
              </a:rPr>
              <a:t>(11), </a:t>
            </a:r>
            <a:r>
              <a:rPr lang="en-US" altLang="ko-KR" dirty="0" err="1">
                <a:latin typeface="Comic Sans MS" panose="030F0702030302020204" pitchFamily="66" charset="0"/>
              </a:rPr>
              <a:t>kbWrtns</a:t>
            </a:r>
            <a:r>
              <a:rPr lang="en-US" altLang="ko-KR" dirty="0">
                <a:latin typeface="Comic Sans MS" panose="030F0702030302020204" pitchFamily="66" charset="0"/>
              </a:rPr>
              <a:t>(12), </a:t>
            </a:r>
            <a:r>
              <a:rPr lang="en-US" altLang="ko-KR" dirty="0" err="1">
                <a:latin typeface="Comic Sans MS" panose="030F0702030302020204" pitchFamily="66" charset="0"/>
              </a:rPr>
              <a:t>kbRead</a:t>
            </a:r>
            <a:r>
              <a:rPr lang="en-US" altLang="ko-KR" dirty="0">
                <a:latin typeface="Comic Sans MS" panose="030F0702030302020204" pitchFamily="66" charset="0"/>
              </a:rPr>
              <a:t>(13), </a:t>
            </a:r>
            <a:r>
              <a:rPr lang="en-US" altLang="ko-KR" dirty="0" err="1">
                <a:latin typeface="Comic Sans MS" panose="030F0702030302020204" pitchFamily="66" charset="0"/>
              </a:rPr>
              <a:t>kbWrtn</a:t>
            </a:r>
            <a:r>
              <a:rPr lang="en-US" altLang="ko-KR" dirty="0">
                <a:latin typeface="Comic Sans MS" panose="030F0702030302020204" pitchFamily="66" charset="0"/>
              </a:rPr>
              <a:t>(14)</a:t>
            </a:r>
          </a:p>
          <a:p>
            <a:pPr lvl="1"/>
            <a:r>
              <a:rPr lang="en-US" altLang="ko-KR" sz="1800" dirty="0">
                <a:latin typeface="Comic Sans MS" panose="030F0702030302020204" pitchFamily="66" charset="0"/>
              </a:rPr>
              <a:t>Network</a:t>
            </a:r>
            <a:br>
              <a:rPr lang="en-US" altLang="ko-KR" sz="1800" dirty="0">
                <a:latin typeface="Comic Sans MS" panose="030F0702030302020204" pitchFamily="66" charset="0"/>
              </a:rPr>
            </a:br>
            <a:r>
              <a:rPr lang="en-US" altLang="ko-KR" dirty="0">
                <a:latin typeface="Comic Sans MS" panose="030F0702030302020204" pitchFamily="66" charset="0"/>
              </a:rPr>
              <a:t> : </a:t>
            </a:r>
            <a:r>
              <a:rPr lang="en-US" altLang="ko-KR" dirty="0" err="1">
                <a:latin typeface="Comic Sans MS" panose="030F0702030302020204" pitchFamily="66" charset="0"/>
              </a:rPr>
              <a:t>ttl</a:t>
            </a:r>
            <a:r>
              <a:rPr lang="en-US" altLang="ko-KR" dirty="0">
                <a:latin typeface="Comic Sans MS" panose="030F0702030302020204" pitchFamily="66" charset="0"/>
              </a:rPr>
              <a:t>(15), </a:t>
            </a:r>
            <a:r>
              <a:rPr lang="en-US" altLang="ko-KR" dirty="0" err="1">
                <a:latin typeface="Comic Sans MS" panose="030F0702030302020204" pitchFamily="66" charset="0"/>
              </a:rPr>
              <a:t>latencyTime</a:t>
            </a:r>
            <a:r>
              <a:rPr lang="en-US" altLang="ko-KR" dirty="0">
                <a:latin typeface="Comic Sans MS" panose="030F0702030302020204" pitchFamily="66" charset="0"/>
              </a:rPr>
              <a:t>(16)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64445"/>
              </p:ext>
            </p:extLst>
          </p:nvPr>
        </p:nvGraphicFramePr>
        <p:xfrm>
          <a:off x="1129025" y="2471220"/>
          <a:ext cx="6755343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IP address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Monitoring item number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Monitoring item value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Message Format in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-mini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36" y="5234084"/>
            <a:ext cx="2975323" cy="15053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Pi2 OS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1" y="1532238"/>
            <a:ext cx="7927545" cy="49591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OS : </a:t>
            </a:r>
            <a:r>
              <a:rPr lang="en-US" altLang="ko-KR" dirty="0" err="1" smtClean="0"/>
              <a:t>Hypriot</a:t>
            </a:r>
            <a:r>
              <a:rPr lang="en-US" altLang="ko-KR" dirty="0" smtClean="0"/>
              <a:t>(Version : 0.5 Will, 07.10.2015 published)</a:t>
            </a:r>
          </a:p>
          <a:p>
            <a:pPr lvl="1"/>
            <a:r>
              <a:rPr lang="en-US" altLang="ko-KR" dirty="0"/>
              <a:t>Download Site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://blog.hypriot.com/downloads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압축을 푼 후 파일</a:t>
            </a:r>
            <a:r>
              <a:rPr lang="en-US" altLang="ko-KR" dirty="0" smtClean="0"/>
              <a:t>(</a:t>
            </a:r>
            <a:r>
              <a:rPr lang="en-US" altLang="ko-KR" dirty="0"/>
              <a:t>hypriot-rpi-20151004-132414.img</a:t>
            </a:r>
            <a:r>
              <a:rPr lang="en-US" altLang="ko-KR" dirty="0" smtClean="0"/>
              <a:t>, 1.39Gb)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SD Writer 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Write.</a:t>
            </a:r>
          </a:p>
          <a:p>
            <a:pPr lvl="1"/>
            <a:r>
              <a:rPr lang="en-US" altLang="ko-KR" dirty="0" smtClean="0"/>
              <a:t>SD </a:t>
            </a:r>
            <a:r>
              <a:rPr lang="en-US" altLang="ko-KR" dirty="0"/>
              <a:t>Writer Download :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sourceforge.net/projects/win32diskimager/files/latest/download?source=navbar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22" y="374376"/>
            <a:ext cx="2042945" cy="115786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316" y="5561439"/>
            <a:ext cx="1970721" cy="8022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0124" y="5573796"/>
            <a:ext cx="1110860" cy="802288"/>
          </a:xfrm>
          <a:prstGeom prst="rect">
            <a:avLst/>
          </a:prstGeom>
        </p:spPr>
      </p:pic>
      <p:sp>
        <p:nvSpPr>
          <p:cNvPr id="19" name="아래쪽 화살표 4"/>
          <p:cNvSpPr/>
          <p:nvPr/>
        </p:nvSpPr>
        <p:spPr>
          <a:xfrm rot="5400000" flipV="1">
            <a:off x="4169861" y="5810227"/>
            <a:ext cx="475823" cy="422694"/>
          </a:xfrm>
          <a:custGeom>
            <a:avLst/>
            <a:gdLst>
              <a:gd name="connsiteX0" fmla="*/ 0 w 2746648"/>
              <a:gd name="connsiteY0" fmla="*/ 1825062 h 2672361"/>
              <a:gd name="connsiteX1" fmla="*/ 650447 w 2746648"/>
              <a:gd name="connsiteY1" fmla="*/ 1825062 h 2672361"/>
              <a:gd name="connsiteX2" fmla="*/ 650447 w 2746648"/>
              <a:gd name="connsiteY2" fmla="*/ 0 h 2672361"/>
              <a:gd name="connsiteX3" fmla="*/ 2096201 w 2746648"/>
              <a:gd name="connsiteY3" fmla="*/ 0 h 2672361"/>
              <a:gd name="connsiteX4" fmla="*/ 2096201 w 2746648"/>
              <a:gd name="connsiteY4" fmla="*/ 1825062 h 2672361"/>
              <a:gd name="connsiteX5" fmla="*/ 2746648 w 2746648"/>
              <a:gd name="connsiteY5" fmla="*/ 1825062 h 2672361"/>
              <a:gd name="connsiteX6" fmla="*/ 1373324 w 2746648"/>
              <a:gd name="connsiteY6" fmla="*/ 2672361 h 2672361"/>
              <a:gd name="connsiteX7" fmla="*/ 0 w 2746648"/>
              <a:gd name="connsiteY7" fmla="*/ 1825062 h 2672361"/>
              <a:gd name="connsiteX0" fmla="*/ 82884 w 2829532"/>
              <a:gd name="connsiteY0" fmla="*/ 1825062 h 2672361"/>
              <a:gd name="connsiteX1" fmla="*/ 733331 w 2829532"/>
              <a:gd name="connsiteY1" fmla="*/ 1825062 h 2672361"/>
              <a:gd name="connsiteX2" fmla="*/ 0 w 2829532"/>
              <a:gd name="connsiteY2" fmla="*/ 18107 h 2672361"/>
              <a:gd name="connsiteX3" fmla="*/ 2179085 w 2829532"/>
              <a:gd name="connsiteY3" fmla="*/ 0 h 2672361"/>
              <a:gd name="connsiteX4" fmla="*/ 2179085 w 2829532"/>
              <a:gd name="connsiteY4" fmla="*/ 1825062 h 2672361"/>
              <a:gd name="connsiteX5" fmla="*/ 2829532 w 2829532"/>
              <a:gd name="connsiteY5" fmla="*/ 1825062 h 2672361"/>
              <a:gd name="connsiteX6" fmla="*/ 1456208 w 2829532"/>
              <a:gd name="connsiteY6" fmla="*/ 2672361 h 2672361"/>
              <a:gd name="connsiteX7" fmla="*/ 82884 w 2829532"/>
              <a:gd name="connsiteY7" fmla="*/ 1825062 h 2672361"/>
              <a:gd name="connsiteX0" fmla="*/ 82884 w 2830935"/>
              <a:gd name="connsiteY0" fmla="*/ 1843169 h 2690468"/>
              <a:gd name="connsiteX1" fmla="*/ 733331 w 2830935"/>
              <a:gd name="connsiteY1" fmla="*/ 1843169 h 2690468"/>
              <a:gd name="connsiteX2" fmla="*/ 0 w 2830935"/>
              <a:gd name="connsiteY2" fmla="*/ 36214 h 2690468"/>
              <a:gd name="connsiteX3" fmla="*/ 2830935 w 2830935"/>
              <a:gd name="connsiteY3" fmla="*/ 0 h 2690468"/>
              <a:gd name="connsiteX4" fmla="*/ 2179085 w 2830935"/>
              <a:gd name="connsiteY4" fmla="*/ 1843169 h 2690468"/>
              <a:gd name="connsiteX5" fmla="*/ 2829532 w 2830935"/>
              <a:gd name="connsiteY5" fmla="*/ 1843169 h 2690468"/>
              <a:gd name="connsiteX6" fmla="*/ 1456208 w 2830935"/>
              <a:gd name="connsiteY6" fmla="*/ 2690468 h 2690468"/>
              <a:gd name="connsiteX7" fmla="*/ 82884 w 2830935"/>
              <a:gd name="connsiteY7" fmla="*/ 1843169 h 269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0935" h="2690468">
                <a:moveTo>
                  <a:pt x="82884" y="1843169"/>
                </a:moveTo>
                <a:lnTo>
                  <a:pt x="733331" y="1843169"/>
                </a:lnTo>
                <a:lnTo>
                  <a:pt x="0" y="36214"/>
                </a:lnTo>
                <a:lnTo>
                  <a:pt x="2830935" y="0"/>
                </a:lnTo>
                <a:lnTo>
                  <a:pt x="2179085" y="1843169"/>
                </a:lnTo>
                <a:lnTo>
                  <a:pt x="2829532" y="1843169"/>
                </a:lnTo>
                <a:lnTo>
                  <a:pt x="1456208" y="2690468"/>
                </a:lnTo>
                <a:lnTo>
                  <a:pt x="82884" y="184316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4"/>
          <p:cNvSpPr/>
          <p:nvPr/>
        </p:nvSpPr>
        <p:spPr>
          <a:xfrm rot="5400000" flipV="1">
            <a:off x="6758154" y="5822482"/>
            <a:ext cx="475823" cy="422694"/>
          </a:xfrm>
          <a:custGeom>
            <a:avLst/>
            <a:gdLst>
              <a:gd name="connsiteX0" fmla="*/ 0 w 2746648"/>
              <a:gd name="connsiteY0" fmla="*/ 1825062 h 2672361"/>
              <a:gd name="connsiteX1" fmla="*/ 650447 w 2746648"/>
              <a:gd name="connsiteY1" fmla="*/ 1825062 h 2672361"/>
              <a:gd name="connsiteX2" fmla="*/ 650447 w 2746648"/>
              <a:gd name="connsiteY2" fmla="*/ 0 h 2672361"/>
              <a:gd name="connsiteX3" fmla="*/ 2096201 w 2746648"/>
              <a:gd name="connsiteY3" fmla="*/ 0 h 2672361"/>
              <a:gd name="connsiteX4" fmla="*/ 2096201 w 2746648"/>
              <a:gd name="connsiteY4" fmla="*/ 1825062 h 2672361"/>
              <a:gd name="connsiteX5" fmla="*/ 2746648 w 2746648"/>
              <a:gd name="connsiteY5" fmla="*/ 1825062 h 2672361"/>
              <a:gd name="connsiteX6" fmla="*/ 1373324 w 2746648"/>
              <a:gd name="connsiteY6" fmla="*/ 2672361 h 2672361"/>
              <a:gd name="connsiteX7" fmla="*/ 0 w 2746648"/>
              <a:gd name="connsiteY7" fmla="*/ 1825062 h 2672361"/>
              <a:gd name="connsiteX0" fmla="*/ 82884 w 2829532"/>
              <a:gd name="connsiteY0" fmla="*/ 1825062 h 2672361"/>
              <a:gd name="connsiteX1" fmla="*/ 733331 w 2829532"/>
              <a:gd name="connsiteY1" fmla="*/ 1825062 h 2672361"/>
              <a:gd name="connsiteX2" fmla="*/ 0 w 2829532"/>
              <a:gd name="connsiteY2" fmla="*/ 18107 h 2672361"/>
              <a:gd name="connsiteX3" fmla="*/ 2179085 w 2829532"/>
              <a:gd name="connsiteY3" fmla="*/ 0 h 2672361"/>
              <a:gd name="connsiteX4" fmla="*/ 2179085 w 2829532"/>
              <a:gd name="connsiteY4" fmla="*/ 1825062 h 2672361"/>
              <a:gd name="connsiteX5" fmla="*/ 2829532 w 2829532"/>
              <a:gd name="connsiteY5" fmla="*/ 1825062 h 2672361"/>
              <a:gd name="connsiteX6" fmla="*/ 1456208 w 2829532"/>
              <a:gd name="connsiteY6" fmla="*/ 2672361 h 2672361"/>
              <a:gd name="connsiteX7" fmla="*/ 82884 w 2829532"/>
              <a:gd name="connsiteY7" fmla="*/ 1825062 h 2672361"/>
              <a:gd name="connsiteX0" fmla="*/ 82884 w 2830935"/>
              <a:gd name="connsiteY0" fmla="*/ 1843169 h 2690468"/>
              <a:gd name="connsiteX1" fmla="*/ 733331 w 2830935"/>
              <a:gd name="connsiteY1" fmla="*/ 1843169 h 2690468"/>
              <a:gd name="connsiteX2" fmla="*/ 0 w 2830935"/>
              <a:gd name="connsiteY2" fmla="*/ 36214 h 2690468"/>
              <a:gd name="connsiteX3" fmla="*/ 2830935 w 2830935"/>
              <a:gd name="connsiteY3" fmla="*/ 0 h 2690468"/>
              <a:gd name="connsiteX4" fmla="*/ 2179085 w 2830935"/>
              <a:gd name="connsiteY4" fmla="*/ 1843169 h 2690468"/>
              <a:gd name="connsiteX5" fmla="*/ 2829532 w 2830935"/>
              <a:gd name="connsiteY5" fmla="*/ 1843169 h 2690468"/>
              <a:gd name="connsiteX6" fmla="*/ 1456208 w 2830935"/>
              <a:gd name="connsiteY6" fmla="*/ 2690468 h 2690468"/>
              <a:gd name="connsiteX7" fmla="*/ 82884 w 2830935"/>
              <a:gd name="connsiteY7" fmla="*/ 1843169 h 269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0935" h="2690468">
                <a:moveTo>
                  <a:pt x="82884" y="1843169"/>
                </a:moveTo>
                <a:lnTo>
                  <a:pt x="733331" y="1843169"/>
                </a:lnTo>
                <a:lnTo>
                  <a:pt x="0" y="36214"/>
                </a:lnTo>
                <a:lnTo>
                  <a:pt x="2830935" y="0"/>
                </a:lnTo>
                <a:lnTo>
                  <a:pt x="2179085" y="1843169"/>
                </a:lnTo>
                <a:lnTo>
                  <a:pt x="2829532" y="1843169"/>
                </a:lnTo>
                <a:lnTo>
                  <a:pt x="1456208" y="2690468"/>
                </a:lnTo>
                <a:lnTo>
                  <a:pt x="82884" y="184316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78357" y="5575299"/>
            <a:ext cx="134793" cy="13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44949" y="5575299"/>
            <a:ext cx="396826" cy="13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44472" y="6372440"/>
            <a:ext cx="502003" cy="13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37225" y="6135916"/>
            <a:ext cx="434975" cy="13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598" y="2257077"/>
            <a:ext cx="4155560" cy="158347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06598" y="3286897"/>
            <a:ext cx="4155560" cy="172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Raspberry Pi2 Environment Setting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1" y="1532238"/>
            <a:ext cx="7927545" cy="51807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Micro SD </a:t>
            </a:r>
            <a:r>
              <a:rPr lang="ko-KR" altLang="en-US" dirty="0" smtClean="0"/>
              <a:t>카드에 </a:t>
            </a:r>
            <a:r>
              <a:rPr lang="en-US" altLang="ko-KR" dirty="0" err="1" smtClean="0"/>
              <a:t>Hypriot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설치가 완료되면 </a:t>
            </a:r>
            <a:r>
              <a:rPr lang="en-US" altLang="ko-KR" dirty="0" smtClean="0"/>
              <a:t>Pi2</a:t>
            </a:r>
            <a:r>
              <a:rPr lang="ko-KR" altLang="en-US" dirty="0" smtClean="0"/>
              <a:t>에 삽입 후 부팅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Root password </a:t>
            </a:r>
            <a:r>
              <a:rPr lang="ko-KR" altLang="en-US" dirty="0" smtClean="0"/>
              <a:t>변경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package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RPM upgrade, </a:t>
            </a:r>
            <a:r>
              <a:rPr lang="ko-KR" altLang="en-US" dirty="0" smtClean="0"/>
              <a:t>시스템 관리를 위해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password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ko-KR" altLang="en-US" dirty="0" smtClean="0"/>
              <a:t>표시가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나오지 않지만 입력되고 있으니 걱정하지 말 것</a:t>
            </a:r>
            <a:endParaRPr lang="en-US" altLang="ko-KR" dirty="0" smtClean="0"/>
          </a:p>
          <a:p>
            <a:pPr lvl="2"/>
            <a:r>
              <a:rPr lang="en-US" altLang="ko-KR" b="1" u="sng" dirty="0" smtClean="0">
                <a:solidFill>
                  <a:srgbClr val="FF0000"/>
                </a:solidFill>
              </a:rPr>
              <a:t>root password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꼭 기억할 것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!!!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login ID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en-US" altLang="ko-KR" dirty="0" smtClean="0">
                <a:solidFill>
                  <a:schemeClr val="tx1"/>
                </a:solidFill>
              </a:rPr>
              <a:t>pi </a:t>
            </a:r>
            <a:r>
              <a:rPr lang="ko-KR" altLang="en-US" dirty="0" smtClean="0">
                <a:solidFill>
                  <a:schemeClr val="tx1"/>
                </a:solidFill>
              </a:rPr>
              <a:t>계정의 </a:t>
            </a:r>
            <a:r>
              <a:rPr lang="en-US" altLang="ko-KR" dirty="0" smtClean="0">
                <a:solidFill>
                  <a:schemeClr val="tx1"/>
                </a:solidFill>
              </a:rPr>
              <a:t>password </a:t>
            </a:r>
            <a:r>
              <a:rPr lang="ko-KR" altLang="en-US" dirty="0" smtClean="0">
                <a:solidFill>
                  <a:schemeClr val="tx1"/>
                </a:solidFill>
              </a:rPr>
              <a:t>도 변경하도록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22" y="374376"/>
            <a:ext cx="2042945" cy="115786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154373" y="3138985"/>
            <a:ext cx="33303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C</a:t>
            </a:r>
            <a:r>
              <a:rPr kumimoji="1"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UI </a:t>
            </a:r>
            <a:r>
              <a:rPr kumimoji="1"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환경으로 부팅되면 성공</a:t>
            </a:r>
            <a:endParaRPr kumimoji="1"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Login ID : </a:t>
            </a:r>
            <a:r>
              <a:rPr kumimoji="1"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root</a:t>
            </a:r>
            <a:endParaRPr kumimoji="1" lang="en-US" altLang="ko-KR" b="1" dirty="0" smtClean="0">
              <a:solidFill>
                <a:srgbClr val="FF0000"/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Password </a:t>
            </a:r>
            <a:r>
              <a:rPr kumimoji="1"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: </a:t>
            </a:r>
            <a:r>
              <a:rPr kumimoji="1"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hypriot</a:t>
            </a:r>
            <a:endParaRPr kumimoji="1" lang="ko-KR" alt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7574" y="4439526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ko-KR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26" y="1961663"/>
            <a:ext cx="2646791" cy="10933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373" y="1966875"/>
            <a:ext cx="3003616" cy="11053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20698" y="312398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화면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46797" y="62905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ko-KR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sp>
        <p:nvSpPr>
          <p:cNvPr id="18" name="아래쪽 화살표 4"/>
          <p:cNvSpPr/>
          <p:nvPr/>
        </p:nvSpPr>
        <p:spPr>
          <a:xfrm rot="5400000" flipV="1">
            <a:off x="3657028" y="2288813"/>
            <a:ext cx="475823" cy="422694"/>
          </a:xfrm>
          <a:custGeom>
            <a:avLst/>
            <a:gdLst>
              <a:gd name="connsiteX0" fmla="*/ 0 w 2746648"/>
              <a:gd name="connsiteY0" fmla="*/ 1825062 h 2672361"/>
              <a:gd name="connsiteX1" fmla="*/ 650447 w 2746648"/>
              <a:gd name="connsiteY1" fmla="*/ 1825062 h 2672361"/>
              <a:gd name="connsiteX2" fmla="*/ 650447 w 2746648"/>
              <a:gd name="connsiteY2" fmla="*/ 0 h 2672361"/>
              <a:gd name="connsiteX3" fmla="*/ 2096201 w 2746648"/>
              <a:gd name="connsiteY3" fmla="*/ 0 h 2672361"/>
              <a:gd name="connsiteX4" fmla="*/ 2096201 w 2746648"/>
              <a:gd name="connsiteY4" fmla="*/ 1825062 h 2672361"/>
              <a:gd name="connsiteX5" fmla="*/ 2746648 w 2746648"/>
              <a:gd name="connsiteY5" fmla="*/ 1825062 h 2672361"/>
              <a:gd name="connsiteX6" fmla="*/ 1373324 w 2746648"/>
              <a:gd name="connsiteY6" fmla="*/ 2672361 h 2672361"/>
              <a:gd name="connsiteX7" fmla="*/ 0 w 2746648"/>
              <a:gd name="connsiteY7" fmla="*/ 1825062 h 2672361"/>
              <a:gd name="connsiteX0" fmla="*/ 82884 w 2829532"/>
              <a:gd name="connsiteY0" fmla="*/ 1825062 h 2672361"/>
              <a:gd name="connsiteX1" fmla="*/ 733331 w 2829532"/>
              <a:gd name="connsiteY1" fmla="*/ 1825062 h 2672361"/>
              <a:gd name="connsiteX2" fmla="*/ 0 w 2829532"/>
              <a:gd name="connsiteY2" fmla="*/ 18107 h 2672361"/>
              <a:gd name="connsiteX3" fmla="*/ 2179085 w 2829532"/>
              <a:gd name="connsiteY3" fmla="*/ 0 h 2672361"/>
              <a:gd name="connsiteX4" fmla="*/ 2179085 w 2829532"/>
              <a:gd name="connsiteY4" fmla="*/ 1825062 h 2672361"/>
              <a:gd name="connsiteX5" fmla="*/ 2829532 w 2829532"/>
              <a:gd name="connsiteY5" fmla="*/ 1825062 h 2672361"/>
              <a:gd name="connsiteX6" fmla="*/ 1456208 w 2829532"/>
              <a:gd name="connsiteY6" fmla="*/ 2672361 h 2672361"/>
              <a:gd name="connsiteX7" fmla="*/ 82884 w 2829532"/>
              <a:gd name="connsiteY7" fmla="*/ 1825062 h 2672361"/>
              <a:gd name="connsiteX0" fmla="*/ 82884 w 2830935"/>
              <a:gd name="connsiteY0" fmla="*/ 1843169 h 2690468"/>
              <a:gd name="connsiteX1" fmla="*/ 733331 w 2830935"/>
              <a:gd name="connsiteY1" fmla="*/ 1843169 h 2690468"/>
              <a:gd name="connsiteX2" fmla="*/ 0 w 2830935"/>
              <a:gd name="connsiteY2" fmla="*/ 36214 h 2690468"/>
              <a:gd name="connsiteX3" fmla="*/ 2830935 w 2830935"/>
              <a:gd name="connsiteY3" fmla="*/ 0 h 2690468"/>
              <a:gd name="connsiteX4" fmla="*/ 2179085 w 2830935"/>
              <a:gd name="connsiteY4" fmla="*/ 1843169 h 2690468"/>
              <a:gd name="connsiteX5" fmla="*/ 2829532 w 2830935"/>
              <a:gd name="connsiteY5" fmla="*/ 1843169 h 2690468"/>
              <a:gd name="connsiteX6" fmla="*/ 1456208 w 2830935"/>
              <a:gd name="connsiteY6" fmla="*/ 2690468 h 2690468"/>
              <a:gd name="connsiteX7" fmla="*/ 82884 w 2830935"/>
              <a:gd name="connsiteY7" fmla="*/ 1843169 h 269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0935" h="2690468">
                <a:moveTo>
                  <a:pt x="82884" y="1843169"/>
                </a:moveTo>
                <a:lnTo>
                  <a:pt x="733331" y="1843169"/>
                </a:lnTo>
                <a:lnTo>
                  <a:pt x="0" y="36214"/>
                </a:lnTo>
                <a:lnTo>
                  <a:pt x="2830935" y="0"/>
                </a:lnTo>
                <a:lnTo>
                  <a:pt x="2179085" y="1843169"/>
                </a:lnTo>
                <a:lnTo>
                  <a:pt x="2829532" y="1843169"/>
                </a:lnTo>
                <a:lnTo>
                  <a:pt x="1456208" y="2690468"/>
                </a:lnTo>
                <a:lnTo>
                  <a:pt x="82884" y="1843169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307" y="4877836"/>
            <a:ext cx="1979338" cy="7917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432" y="1228425"/>
            <a:ext cx="531749" cy="3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NUC &amp; Pi2 IP address Setting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1" y="1532238"/>
            <a:ext cx="7927545" cy="49591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Pi2 IP address </a:t>
            </a:r>
            <a:r>
              <a:rPr lang="ko-KR" altLang="en-US" dirty="0" smtClean="0"/>
              <a:t>설정을 위해 필요한 파일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편집은</a:t>
            </a:r>
            <a:r>
              <a:rPr lang="en-US" altLang="ko-KR" dirty="0" smtClean="0">
                <a:solidFill>
                  <a:srgbClr val="FF0000"/>
                </a:solidFill>
              </a:rPr>
              <a:t> root </a:t>
            </a:r>
            <a:r>
              <a:rPr lang="ko-KR" altLang="en-US" dirty="0" smtClean="0">
                <a:solidFill>
                  <a:srgbClr val="FF0000"/>
                </a:solidFill>
              </a:rPr>
              <a:t>만 가능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/network/interfaces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일반적으로 </a:t>
            </a:r>
            <a:r>
              <a:rPr lang="en-US" altLang="ko-KR" dirty="0" err="1" smtClean="0"/>
              <a:t>dns-nameservers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입력하면 </a:t>
            </a:r>
            <a:r>
              <a:rPr lang="en-US" altLang="ko-KR" dirty="0" smtClean="0"/>
              <a:t>45</a:t>
            </a:r>
            <a:r>
              <a:rPr lang="en-US" altLang="ko-KR" dirty="0" smtClean="0"/>
              <a:t>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는 필요 없으나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Hypriot</a:t>
            </a:r>
            <a:r>
              <a:rPr lang="en-US" altLang="ko-KR" dirty="0" smtClean="0"/>
              <a:t> OS </a:t>
            </a:r>
            <a:r>
              <a:rPr lang="ko-KR" altLang="en-US" dirty="0" smtClean="0"/>
              <a:t>는 삽입되지 않으므로 </a:t>
            </a:r>
            <a:r>
              <a:rPr lang="en-US" altLang="ko-KR" dirty="0" err="1" smtClean="0"/>
              <a:t>resolv.conf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직접 </a:t>
            </a:r>
            <a:r>
              <a:rPr lang="en-US" altLang="ko-KR" dirty="0" err="1" smtClean="0"/>
              <a:t>nameserver</a:t>
            </a:r>
            <a:r>
              <a:rPr lang="ko-KR" altLang="en-US" dirty="0" smtClean="0"/>
              <a:t>를 입력해야 함</a:t>
            </a:r>
            <a:r>
              <a:rPr lang="en-US" altLang="ko-KR" dirty="0" smtClean="0"/>
              <a:t>!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04" y="1088081"/>
            <a:ext cx="1567352" cy="8883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89" y="609600"/>
            <a:ext cx="1540842" cy="8498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794" y="2264739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$cd /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/network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interfaces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5590" y="2982879"/>
            <a:ext cx="3253946" cy="216059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iface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eth0 </a:t>
            </a:r>
            <a:r>
              <a:rPr lang="en-US" altLang="ko-KR" sz="12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inet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dhcp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 # </a:t>
            </a:r>
            <a:r>
              <a:rPr lang="ko-KR" altLang="en-US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은 주석</a:t>
            </a:r>
            <a:endParaRPr lang="en-US" altLang="ko-KR" sz="1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auto </a:t>
            </a:r>
            <a:r>
              <a:rPr lang="en-US" altLang="ko-KR" sz="1200" kern="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eth0</a:t>
            </a:r>
            <a:endParaRPr lang="en-US" altLang="ko-KR" sz="12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iface</a:t>
            </a:r>
            <a:r>
              <a:rPr lang="en-US" altLang="ko-KR" sz="1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eth0 </a:t>
            </a:r>
            <a:r>
              <a:rPr lang="en-US" altLang="ko-KR" sz="12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inet</a:t>
            </a:r>
            <a:r>
              <a:rPr lang="en-US" altLang="ko-KR" sz="1200" kern="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static</a:t>
            </a:r>
            <a:endParaRPr lang="en-US" altLang="ko-KR" sz="12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address </a:t>
            </a:r>
            <a:r>
              <a:rPr lang="en-US" altLang="ko-KR" sz="1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172.29.0.X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address</a:t>
            </a:r>
            <a:endParaRPr lang="en-US" altLang="ko-KR" sz="1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netmask </a:t>
            </a:r>
            <a:r>
              <a:rPr lang="en-US" altLang="ko-KR" sz="1200" kern="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255.255.255.0</a:t>
            </a:r>
            <a:r>
              <a:rPr lang="en-US" altLang="ko-KR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subnet mask</a:t>
            </a:r>
            <a:endParaRPr lang="ko-KR" altLang="en-US" sz="1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gateway </a:t>
            </a:r>
            <a:r>
              <a:rPr lang="en-US" altLang="ko-KR" sz="1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172.29.0.254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ko-KR" sz="12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Gateway</a:t>
            </a:r>
            <a:endParaRPr lang="ko-KR" altLang="en-US" sz="1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dns-nameservers</a:t>
            </a:r>
            <a:r>
              <a:rPr lang="en-US" altLang="ko-KR" sz="1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203.237.32.100 203.237.32.101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075" y="2278549"/>
            <a:ext cx="2764052" cy="59960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565424" y="3091939"/>
            <a:ext cx="1498911" cy="835575"/>
            <a:chOff x="4565424" y="3091939"/>
            <a:chExt cx="1498911" cy="835575"/>
          </a:xfrm>
        </p:grpSpPr>
        <p:sp>
          <p:nvSpPr>
            <p:cNvPr id="19" name="아래쪽 화살표 18"/>
            <p:cNvSpPr/>
            <p:nvPr/>
          </p:nvSpPr>
          <p:spPr>
            <a:xfrm rot="16200000">
              <a:off x="5000892" y="2864071"/>
              <a:ext cx="627975" cy="149891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5000" y="3091939"/>
              <a:ext cx="475217" cy="67014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55900" y="395044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예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056" y="2278549"/>
            <a:ext cx="2571631" cy="2894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NUC &amp; Pi2 IP address Setting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1" y="1532238"/>
            <a:ext cx="7927545" cy="49591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Pi2 IP address </a:t>
            </a:r>
            <a:r>
              <a:rPr lang="ko-KR" altLang="en-US" dirty="0" smtClean="0"/>
              <a:t>설정을 위해 필요한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resolv.conf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04" y="1088081"/>
            <a:ext cx="1567352" cy="8883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89" y="609600"/>
            <a:ext cx="1540842" cy="8498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794" y="2264739"/>
            <a:ext cx="65748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$cd /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resolv.conf</a:t>
            </a:r>
            <a:endParaRPr lang="en-US" altLang="ko-KR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init.d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/networking restart </a:t>
            </a:r>
            <a:r>
              <a:rPr lang="ko-KR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또는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rebooting</a:t>
            </a:r>
            <a:r>
              <a:rPr lang="ko-KR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후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ko-KR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확인</a:t>
            </a:r>
            <a:endParaRPr lang="en-US" altLang="ko-KR" sz="16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reboot (rebooting command)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0412" y="2849514"/>
            <a:ext cx="2241971" cy="9787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# </a:t>
            </a:r>
            <a:r>
              <a:rPr lang="en-US" altLang="ko-KR" sz="1200" kern="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nameserver</a:t>
            </a:r>
            <a:r>
              <a:rPr lang="en-US" altLang="ko-KR" sz="1200" kern="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config</a:t>
            </a:r>
            <a:endParaRPr lang="en-US" altLang="ko-KR" sz="1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</a:t>
            </a:r>
            <a:r>
              <a:rPr lang="en-US" altLang="ko-KR" sz="12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ameserver</a:t>
            </a:r>
            <a:r>
              <a:rPr lang="en-US" altLang="ko-KR" sz="1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203.237.32.100</a:t>
            </a:r>
            <a:endParaRPr lang="en-US" altLang="ko-KR" sz="1200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nameserver</a:t>
            </a:r>
            <a:r>
              <a:rPr lang="en-US" altLang="ko-KR" sz="12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203.237.32.101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82" y="2759676"/>
            <a:ext cx="2137134" cy="106856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412" y="4863510"/>
            <a:ext cx="5276334" cy="771940"/>
          </a:xfrm>
          <a:prstGeom prst="rect">
            <a:avLst/>
          </a:prstGeom>
        </p:spPr>
      </p:pic>
      <p:sp>
        <p:nvSpPr>
          <p:cNvPr id="14" name="타원형 설명선 13"/>
          <p:cNvSpPr/>
          <p:nvPr/>
        </p:nvSpPr>
        <p:spPr>
          <a:xfrm flipH="1">
            <a:off x="5673127" y="1840339"/>
            <a:ext cx="2482372" cy="752167"/>
          </a:xfrm>
          <a:prstGeom prst="wedgeEllipseCallout">
            <a:avLst>
              <a:gd name="adj1" fmla="val 21879"/>
              <a:gd name="adj2" fmla="val 12413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기존의 </a:t>
            </a:r>
            <a:r>
              <a:rPr lang="en-US" altLang="ko-KR" sz="1400" dirty="0" err="1" smtClean="0"/>
              <a:t>nameserver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#</a:t>
            </a:r>
            <a:r>
              <a:rPr lang="ko-KR" altLang="en-US" sz="1400" dirty="0" smtClean="0"/>
              <a:t>을 추가하여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주석처리</a:t>
            </a:r>
            <a:endParaRPr lang="ko-KR" alt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C4E9-C78C-421A-ABCD-60FDAFBA7D9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862982" y="1495361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69564" y="1625333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7" name="Picture 2" descr="http://blog.hypriot.com/images/logo_t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241287" y="5232329"/>
            <a:ext cx="1657665" cy="891305"/>
            <a:chOff x="6482" y="4716136"/>
            <a:chExt cx="3131607" cy="1758358"/>
          </a:xfrm>
        </p:grpSpPr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54" name="그룹 253"/>
          <p:cNvGrpSpPr/>
          <p:nvPr/>
        </p:nvGrpSpPr>
        <p:grpSpPr>
          <a:xfrm>
            <a:off x="5865711" y="5152588"/>
            <a:ext cx="950638" cy="1061009"/>
            <a:chOff x="3491880" y="4966650"/>
            <a:chExt cx="1267517" cy="1414678"/>
          </a:xfrm>
        </p:grpSpPr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258" name="그림 2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259" name="그림 2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298" name="직사각형 297"/>
          <p:cNvSpPr/>
          <p:nvPr/>
        </p:nvSpPr>
        <p:spPr>
          <a:xfrm>
            <a:off x="4115519" y="4517563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572511" y="4511455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 smtClean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51080"/>
            <a:ext cx="527524" cy="52752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7280330" y="343524"/>
            <a:ext cx="1342782" cy="1342782"/>
            <a:chOff x="4265005" y="908318"/>
            <a:chExt cx="1342782" cy="1342782"/>
          </a:xfrm>
        </p:grpSpPr>
        <p:grpSp>
          <p:nvGrpSpPr>
            <p:cNvPr id="84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87" name="그림 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93" name="Picture 8" descr="Us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125" name="직사각형 124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92874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110876" y="4004975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0" name="그림 1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41930"/>
            <a:ext cx="1410870" cy="362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706755" y="937635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58727" y="612348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920081" y="6249408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 smtClean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1387278" y="2743644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577598" y="1964984"/>
            <a:ext cx="972026" cy="1759865"/>
            <a:chOff x="2184127" y="2620971"/>
            <a:chExt cx="972026" cy="1759865"/>
          </a:xfrm>
        </p:grpSpPr>
        <p:sp>
          <p:nvSpPr>
            <p:cNvPr id="111" name="정육면체 110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85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13" name="그룹 112"/>
          <p:cNvGrpSpPr/>
          <p:nvPr/>
        </p:nvGrpSpPr>
        <p:grpSpPr>
          <a:xfrm>
            <a:off x="4907333" y="2025618"/>
            <a:ext cx="972026" cy="1759865"/>
            <a:chOff x="2184127" y="2620971"/>
            <a:chExt cx="972026" cy="1759865"/>
          </a:xfrm>
        </p:grpSpPr>
        <p:sp>
          <p:nvSpPr>
            <p:cNvPr id="114" name="정육면체 113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16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97" name="TextBox 96"/>
          <p:cNvSpPr txBox="1"/>
          <p:nvPr/>
        </p:nvSpPr>
        <p:spPr>
          <a:xfrm>
            <a:off x="4411114" y="1670737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7390195" y="2051913"/>
            <a:ext cx="972026" cy="1759865"/>
            <a:chOff x="4369816" y="2713455"/>
            <a:chExt cx="972026" cy="1759865"/>
          </a:xfrm>
        </p:grpSpPr>
        <p:sp>
          <p:nvSpPr>
            <p:cNvPr id="118" name="정육면체 117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9" name="그림 20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20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03" name="오른쪽 화살표 102"/>
          <p:cNvSpPr/>
          <p:nvPr/>
        </p:nvSpPr>
        <p:spPr>
          <a:xfrm rot="16200000">
            <a:off x="7660205" y="1473018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101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" name="Picture 2" descr="Net-SNM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제목 1"/>
          <p:cNvSpPr txBox="1">
            <a:spLocks/>
          </p:cNvSpPr>
          <p:nvPr/>
        </p:nvSpPr>
        <p:spPr>
          <a:xfrm>
            <a:off x="103998" y="51753"/>
            <a:ext cx="4865216" cy="877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  <a:p>
            <a:r>
              <a:rPr lang="en-US" altLang="ko-KR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-Operation Data Visibility: Overall-</a:t>
            </a:r>
            <a:endParaRPr lang="ko-KR" alt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75" name="정육면체 74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6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5243398" y="2095710"/>
            <a:ext cx="972026" cy="1759865"/>
            <a:chOff x="2184127" y="2620971"/>
            <a:chExt cx="972026" cy="1759865"/>
          </a:xfrm>
        </p:grpSpPr>
        <p:sp>
          <p:nvSpPr>
            <p:cNvPr id="90" name="정육면체 89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9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95" name="오른쪽 화살표 94"/>
          <p:cNvSpPr/>
          <p:nvPr/>
        </p:nvSpPr>
        <p:spPr>
          <a:xfrm>
            <a:off x="6346893" y="2716708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6082" y="2604625"/>
            <a:ext cx="429806" cy="429806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4833" y="2604625"/>
            <a:ext cx="429806" cy="429806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89466" y="2604625"/>
            <a:ext cx="429806" cy="4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960" y="1531815"/>
            <a:ext cx="8526222" cy="4417588"/>
            <a:chOff x="1177619" y="1978256"/>
            <a:chExt cx="6802903" cy="3524706"/>
          </a:xfrm>
        </p:grpSpPr>
        <p:sp>
          <p:nvSpPr>
            <p:cNvPr id="12" name="Right Arrow 11"/>
            <p:cNvSpPr/>
            <p:nvPr/>
          </p:nvSpPr>
          <p:spPr>
            <a:xfrm>
              <a:off x="6350557" y="3386194"/>
              <a:ext cx="832714" cy="14103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직사각형 6"/>
            <p:cNvSpPr/>
            <p:nvPr/>
          </p:nvSpPr>
          <p:spPr>
            <a:xfrm>
              <a:off x="1490952" y="499939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" name="모서리가 둥근 직사각형 81"/>
            <p:cNvSpPr/>
            <p:nvPr/>
          </p:nvSpPr>
          <p:spPr>
            <a:xfrm>
              <a:off x="1333523" y="4816949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37" name="직선 화살표 연결선 27"/>
            <p:cNvCxnSpPr>
              <a:stCxn id="35" idx="3"/>
              <a:endCxn id="42" idx="2"/>
            </p:cNvCxnSpPr>
            <p:nvPr/>
          </p:nvCxnSpPr>
          <p:spPr>
            <a:xfrm flipV="1">
              <a:off x="2152997" y="517232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2" descr="Net-SN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513197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그림 8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0" name="그림 5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4638887"/>
              <a:ext cx="557223" cy="429955"/>
            </a:xfrm>
            <a:prstGeom prst="rect">
              <a:avLst/>
            </a:prstGeom>
          </p:spPr>
        </p:pic>
        <p:grpSp>
          <p:nvGrpSpPr>
            <p:cNvPr id="41" name="그룹 96"/>
            <p:cNvGrpSpPr/>
            <p:nvPr/>
          </p:nvGrpSpPr>
          <p:grpSpPr>
            <a:xfrm>
              <a:off x="2804607" y="4880556"/>
              <a:ext cx="583529" cy="583529"/>
              <a:chOff x="1644907" y="3979991"/>
              <a:chExt cx="974468" cy="974468"/>
            </a:xfrm>
          </p:grpSpPr>
          <p:sp>
            <p:nvSpPr>
              <p:cNvPr id="42" name="타원 9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43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그림 7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5" name="그림 7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6" name="그림 7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126" name="TextBox 125"/>
            <p:cNvSpPr txBox="1"/>
            <p:nvPr/>
          </p:nvSpPr>
          <p:spPr>
            <a:xfrm>
              <a:off x="2368681" y="3959869"/>
              <a:ext cx="540251" cy="9052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200" b="1" dirty="0"/>
                <a:t>……</a:t>
              </a:r>
              <a:endParaRPr lang="ko-KR" altLang="en-US" sz="32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90952" y="324731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3523" y="3064868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1" name="직선 화살표 연결선 20"/>
            <p:cNvCxnSpPr>
              <a:stCxn id="95" idx="6"/>
              <a:endCxn id="13" idx="1"/>
            </p:cNvCxnSpPr>
            <p:nvPr/>
          </p:nvCxnSpPr>
          <p:spPr>
            <a:xfrm>
              <a:off x="3388135" y="3420240"/>
              <a:ext cx="1731891" cy="9343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7" idx="3"/>
              <a:endCxn id="95" idx="2"/>
            </p:cNvCxnSpPr>
            <p:nvPr/>
          </p:nvCxnSpPr>
          <p:spPr>
            <a:xfrm flipV="1">
              <a:off x="2152997" y="342024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2" descr="Net-SN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337989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818" y="2800825"/>
              <a:ext cx="407064" cy="407064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67" name="그림 5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2886807"/>
              <a:ext cx="557223" cy="429955"/>
            </a:xfrm>
            <a:prstGeom prst="rect">
              <a:avLst/>
            </a:prstGeom>
          </p:spPr>
        </p:pic>
        <p:sp>
          <p:nvSpPr>
            <p:cNvPr id="84" name="모서리가 둥근 직사각형 83"/>
            <p:cNvSpPr/>
            <p:nvPr/>
          </p:nvSpPr>
          <p:spPr>
            <a:xfrm>
              <a:off x="4731882" y="2734155"/>
              <a:ext cx="1531882" cy="274344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120026" y="3862416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2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(Memory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20026" y="4389244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3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(CPU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/>
            <p:cNvCxnSpPr>
              <a:stCxn id="95" idx="6"/>
              <a:endCxn id="93" idx="1"/>
            </p:cNvCxnSpPr>
            <p:nvPr/>
          </p:nvCxnSpPr>
          <p:spPr>
            <a:xfrm>
              <a:off x="3388135" y="3420241"/>
              <a:ext cx="1731891" cy="62026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95" idx="6"/>
              <a:endCxn id="94" idx="1"/>
            </p:cNvCxnSpPr>
            <p:nvPr/>
          </p:nvCxnSpPr>
          <p:spPr>
            <a:xfrm>
              <a:off x="3388135" y="3420240"/>
              <a:ext cx="1731891" cy="11470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/>
            <p:cNvSpPr/>
            <p:nvPr/>
          </p:nvSpPr>
          <p:spPr>
            <a:xfrm>
              <a:off x="5120026" y="4900961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4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(IO)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직선 화살표 연결선 138"/>
            <p:cNvCxnSpPr>
              <a:stCxn id="95" idx="6"/>
              <a:endCxn id="138" idx="1"/>
            </p:cNvCxnSpPr>
            <p:nvPr/>
          </p:nvCxnSpPr>
          <p:spPr>
            <a:xfrm>
              <a:off x="3388135" y="3420240"/>
              <a:ext cx="1731891" cy="16588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516" y="3392029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57" y="3596423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3825612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229" y="4020878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60" name="사다리꼴 59"/>
            <p:cNvSpPr/>
            <p:nvPr/>
          </p:nvSpPr>
          <p:spPr>
            <a:xfrm rot="12899936">
              <a:off x="5538300" y="2323867"/>
              <a:ext cx="1310705" cy="1303984"/>
            </a:xfrm>
            <a:prstGeom prst="trapezoid">
              <a:avLst>
                <a:gd name="adj" fmla="val 37714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20026" y="3335587"/>
              <a:ext cx="772398" cy="356180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rgbClr val="5B8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1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(Load Average)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91426" y="1978256"/>
              <a:ext cx="1985202" cy="8869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….</a:t>
              </a: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cxnSp>
          <p:nvCxnSpPr>
            <p:cNvPr id="48" name="직선 화살표 연결선 20"/>
            <p:cNvCxnSpPr>
              <a:stCxn id="42" idx="6"/>
              <a:endCxn id="13" idx="1"/>
            </p:cNvCxnSpPr>
            <p:nvPr/>
          </p:nvCxnSpPr>
          <p:spPr>
            <a:xfrm flipV="1">
              <a:off x="3388135" y="3513678"/>
              <a:ext cx="1731891" cy="165864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101"/>
            <p:cNvCxnSpPr>
              <a:stCxn id="42" idx="6"/>
              <a:endCxn id="93" idx="1"/>
            </p:cNvCxnSpPr>
            <p:nvPr/>
          </p:nvCxnSpPr>
          <p:spPr>
            <a:xfrm flipV="1">
              <a:off x="3388135" y="4040506"/>
              <a:ext cx="1731891" cy="11318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104"/>
            <p:cNvCxnSpPr>
              <a:stCxn id="42" idx="6"/>
              <a:endCxn id="94" idx="1"/>
            </p:cNvCxnSpPr>
            <p:nvPr/>
          </p:nvCxnSpPr>
          <p:spPr>
            <a:xfrm flipV="1">
              <a:off x="3388135" y="4567335"/>
              <a:ext cx="1731891" cy="60498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138"/>
            <p:cNvCxnSpPr>
              <a:stCxn id="42" idx="6"/>
              <a:endCxn id="138" idx="1"/>
            </p:cNvCxnSpPr>
            <p:nvPr/>
          </p:nvCxnSpPr>
          <p:spPr>
            <a:xfrm flipV="1">
              <a:off x="3388135" y="5079052"/>
              <a:ext cx="1731891" cy="9326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16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4332814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61" name="그림 5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539" y="4500306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62" name="그림 5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05" y="4705585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63" name="그림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967" y="4999660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65" name="Picture 20" descr="https://www.mapr.com/sites/default/files/otherpageimages/spark-streaming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9" t="9163" r="6207" b="17466"/>
            <a:stretch/>
          </p:blipFill>
          <p:spPr bwMode="auto">
            <a:xfrm>
              <a:off x="7264989" y="3853422"/>
              <a:ext cx="715533" cy="453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사다리꼴 46"/>
            <p:cNvSpPr/>
            <p:nvPr/>
          </p:nvSpPr>
          <p:spPr>
            <a:xfrm rot="11086930">
              <a:off x="2165593" y="2515030"/>
              <a:ext cx="1973549" cy="877192"/>
            </a:xfrm>
            <a:prstGeom prst="trapezoid">
              <a:avLst>
                <a:gd name="adj" fmla="val 89220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  <a:alpha val="80000"/>
                  </a:schemeClr>
                </a:gs>
                <a:gs pos="35000">
                  <a:schemeClr val="accent2">
                    <a:lumMod val="0"/>
                    <a:lumOff val="100000"/>
                    <a:alpha val="80000"/>
                  </a:schemeClr>
                </a:gs>
                <a:gs pos="100000">
                  <a:srgbClr val="4B8AC5">
                    <a:alpha val="8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2804607" y="3128476"/>
              <a:ext cx="583529" cy="583529"/>
              <a:chOff x="1644907" y="3979991"/>
              <a:chExt cx="974468" cy="974468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96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모서리가 둥근 직사각형 15"/>
            <p:cNvSpPr/>
            <p:nvPr/>
          </p:nvSpPr>
          <p:spPr>
            <a:xfrm>
              <a:off x="2033996" y="2030091"/>
              <a:ext cx="2728854" cy="804878"/>
            </a:xfrm>
            <a:prstGeom prst="roundRect">
              <a:avLst/>
            </a:prstGeom>
            <a:solidFill>
              <a:srgbClr val="4B8A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59664" y="2888941"/>
              <a:ext cx="1040086" cy="22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Kafka Cluster</a:t>
              </a:r>
              <a:endPara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46" y="1960774"/>
            <a:ext cx="1254859" cy="692133"/>
          </a:xfrm>
          <a:prstGeom prst="rect">
            <a:avLst/>
          </a:prstGeom>
        </p:spPr>
      </p:pic>
      <p:sp>
        <p:nvSpPr>
          <p:cNvPr id="66" name="제목 1"/>
          <p:cNvSpPr txBox="1">
            <a:spLocks/>
          </p:cNvSpPr>
          <p:nvPr/>
        </p:nvSpPr>
        <p:spPr>
          <a:xfrm>
            <a:off x="110926" y="99359"/>
            <a:ext cx="5070483" cy="837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  <a:r>
              <a:rPr lang="en-US" altLang="ko-KR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  <a:p>
            <a:r>
              <a:rPr lang="en-US" altLang="ko-KR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-Operation Data Visibility: Data flow-</a:t>
            </a:r>
            <a:endParaRPr lang="ko-KR" alt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813" y="2100263"/>
            <a:ext cx="6539592" cy="3581522"/>
          </a:xfrm>
          <a:prstGeom prst="rect">
            <a:avLst/>
          </a:prstGeom>
        </p:spPr>
      </p:pic>
      <p:sp>
        <p:nvSpPr>
          <p:cNvPr id="5" name="제목 1"/>
          <p:cNvSpPr txBox="1">
            <a:spLocks noGrp="1"/>
          </p:cNvSpPr>
          <p:nvPr>
            <p:ph type="title"/>
          </p:nvPr>
        </p:nvSpPr>
        <p:spPr>
          <a:xfrm>
            <a:off x="508001" y="85725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rgbClr val="0070C0"/>
                </a:solidFill>
              </a:rPr>
              <a:t>SNMP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 noGrp="1"/>
          </p:cNvSpPr>
          <p:nvPr>
            <p:ph type="title"/>
          </p:nvPr>
        </p:nvSpPr>
        <p:spPr>
          <a:xfrm>
            <a:off x="508001" y="85725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rgbClr val="0070C0"/>
                </a:solidFill>
              </a:rPr>
              <a:t>Net-SNMP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268" y="2644157"/>
            <a:ext cx="6447234" cy="230105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Picture 2" descr="https://upload.wikimedia.org/wikipedia/commons/a/ab/Logonetsnmp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35" y="1312069"/>
            <a:ext cx="1785938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2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 noGrp="1"/>
          </p:cNvSpPr>
          <p:nvPr>
            <p:ph type="title"/>
          </p:nvPr>
        </p:nvSpPr>
        <p:spPr>
          <a:xfrm>
            <a:off x="508001" y="85725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rgbClr val="0070C0"/>
                </a:solidFill>
              </a:rPr>
              <a:t>Flume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45" y="2243138"/>
            <a:ext cx="6748197" cy="3360493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E447-5FD3-4621-8CF9-CF60F694702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Picture 6" descr="https://flume.apache.org/_static/flum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45" y="857250"/>
            <a:ext cx="1247156" cy="12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10433</TotalTime>
  <Words>1501</Words>
  <Application>Microsoft Office PowerPoint</Application>
  <PresentationFormat>화면 슬라이드 쇼(4:3)</PresentationFormat>
  <Paragraphs>496</Paragraphs>
  <Slides>45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HY견고딕</vt:lpstr>
      <vt:lpstr>HY그래픽M</vt:lpstr>
      <vt:lpstr>굴림</vt:lpstr>
      <vt:lpstr>맑은 고딕</vt:lpstr>
      <vt:lpstr>함초롬바탕</vt:lpstr>
      <vt:lpstr>Arial</vt:lpstr>
      <vt:lpstr>Comic Sans MS</vt:lpstr>
      <vt:lpstr>Times New Roman</vt:lpstr>
      <vt:lpstr>Trebuchet MS</vt:lpstr>
      <vt:lpstr>Wingdings</vt:lpstr>
      <vt:lpstr>Wingdings 3</vt:lpstr>
      <vt:lpstr>패싯</vt:lpstr>
      <vt:lpstr>SmartX Labs  for Computer Systems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SNMP</vt:lpstr>
      <vt:lpstr>Net-SNMP</vt:lpstr>
      <vt:lpstr>Flume</vt:lpstr>
      <vt:lpstr>Kafka</vt:lpstr>
      <vt:lpstr>PowerPoint 프레젠테이션</vt:lpstr>
      <vt:lpstr>PowerPoint 프레젠테이션</vt:lpstr>
      <vt:lpstr>PowerPoint 프레젠테이션</vt:lpstr>
      <vt:lpstr>Connecting Configuration on NUC</vt:lpstr>
      <vt:lpstr>PowerPoint 프레젠테이션</vt:lpstr>
      <vt:lpstr>PowerPoint 프레젠테이션</vt:lpstr>
      <vt:lpstr>2. Define a address table</vt:lpstr>
      <vt:lpstr>3-1. Build Docker</vt:lpstr>
      <vt:lpstr>3-2. Run Docker  (recommend making new terminal window)</vt:lpstr>
      <vt:lpstr>4-1. Allocate IP address on Container</vt:lpstr>
      <vt:lpstr>4-2. Edit /etc/hosts</vt:lpstr>
      <vt:lpstr>5-1. Configure Zookeeper properties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Connecting Configuration on Raspberry Pi</vt:lpstr>
      <vt:lpstr>PowerPoint 프레젠테이션</vt:lpstr>
      <vt:lpstr>PowerPoint 프레젠테이션</vt:lpstr>
      <vt:lpstr>PowerPoint 프레젠테이션</vt:lpstr>
      <vt:lpstr>PowerPoint 프레젠테이션</vt:lpstr>
      <vt:lpstr>3. Edit /etc/hosts</vt:lpstr>
      <vt:lpstr>4. Install Flume on RPi</vt:lpstr>
      <vt:lpstr>Cont’d</vt:lpstr>
      <vt:lpstr>4. Run Flume Agent</vt:lpstr>
      <vt:lpstr>Result</vt:lpstr>
      <vt:lpstr>PowerPoint 프레젠테이션</vt:lpstr>
      <vt:lpstr>Default Message Format in SmartX-mini</vt:lpstr>
      <vt:lpstr>Raspberry Pi2 OS Setting</vt:lpstr>
      <vt:lpstr>Raspberry Pi2 Environment Setting</vt:lpstr>
      <vt:lpstr>NUC &amp; Pi2 IP address Setting</vt:lpstr>
      <vt:lpstr>NUC &amp; Pi2 IP address Setting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Chorwon</cp:lastModifiedBy>
  <cp:revision>216</cp:revision>
  <dcterms:created xsi:type="dcterms:W3CDTF">2015-10-13T13:48:17Z</dcterms:created>
  <dcterms:modified xsi:type="dcterms:W3CDTF">2016-07-03T07:57:42Z</dcterms:modified>
</cp:coreProperties>
</file>