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46" r:id="rId2"/>
    <p:sldId id="413" r:id="rId3"/>
    <p:sldId id="515" r:id="rId4"/>
    <p:sldId id="525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26" r:id="rId22"/>
    <p:sldId id="518" r:id="rId23"/>
    <p:sldId id="517" r:id="rId24"/>
    <p:sldId id="516" r:id="rId25"/>
    <p:sldId id="519" r:id="rId26"/>
    <p:sldId id="524" r:id="rId27"/>
    <p:sldId id="507" r:id="rId28"/>
    <p:sldId id="508" r:id="rId29"/>
    <p:sldId id="522" r:id="rId30"/>
    <p:sldId id="523" r:id="rId31"/>
    <p:sldId id="521" r:id="rId32"/>
    <p:sldId id="506" r:id="rId33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2jungi/SmartX-Mini/blob/master/RPI_tem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7" Type="http://schemas.openxmlformats.org/officeDocument/2006/relationships/hyperlink" Target="http://kipid.tistory.com/entry/Learning-Nodejs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liffy.com/publish/2752090/" TargetMode="External"/><Relationship Id="rId5" Type="http://schemas.openxmlformats.org/officeDocument/2006/relationships/hyperlink" Target="http://www.codediesel.com/nodejs/processing-file-uploads-in-node-js/" TargetMode="External"/><Relationship Id="rId4" Type="http://schemas.openxmlformats.org/officeDocument/2006/relationships/hyperlink" Target="http://pyrasis.com/nodejs/nodejs-HOW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tom/atom/releases/download/v1.16.0/atom-amd64.de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1" y="382270"/>
            <a:ext cx="6946554" cy="2449513"/>
          </a:xfrm>
        </p:spPr>
        <p:txBody>
          <a:bodyPr>
            <a:normAutofit fontScale="90000"/>
          </a:bodyPr>
          <a:lstStyle/>
          <a:p>
            <a:pPr algn="ctr" latinLnBrk="0"/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dirty="0">
                <a:solidFill>
                  <a:srgbClr val="898989"/>
                </a:solidFill>
                <a:ea typeface="굴림" pitchFamily="50" charset="-127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 pitchFamily="50" charset="-127"/>
              </a:rPr>
              <a:pPr latinLnBrk="0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ko-KR" sz="1200" dirty="0">
                <a:solidFill>
                  <a:srgbClr val="898989"/>
                </a:solidFill>
                <a:ea typeface="굴림" pitchFamily="50" charset="-127"/>
              </a:rPr>
              <a:t> -</a:t>
            </a: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-10957" y="3615057"/>
            <a:ext cx="4232084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5400" dirty="0" err="1"/>
              <a:t>WebApp</a:t>
            </a:r>
            <a:r>
              <a:rPr lang="en-US" altLang="ko-KR" sz="5400" dirty="0"/>
              <a:t> Lab</a:t>
            </a: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000" dirty="0">
                <a:cs typeface="Times New Roman" pitchFamily="18" charset="0"/>
              </a:rPr>
              <a:t>version </a:t>
            </a:r>
            <a:r>
              <a:rPr lang="en-US" altLang="ko-KR" sz="4000" dirty="0" smtClean="0">
                <a:cs typeface="Times New Roman" pitchFamily="18" charset="0"/>
              </a:rPr>
              <a:t>1.0</a:t>
            </a:r>
            <a:endParaRPr lang="en-US" altLang="ko-KR" sz="4000" dirty="0"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3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Example2: Simple </a:t>
            </a:r>
            <a:r>
              <a:rPr lang="en-US" altLang="ko-KR" dirty="0"/>
              <a:t>TCP 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776864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var net = require('net');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var server = </a:t>
            </a:r>
            <a:r>
              <a:rPr lang="en-US" altLang="ko-KR" sz="2000" dirty="0" err="1">
                <a:solidFill>
                  <a:schemeClr val="tx1"/>
                </a:solidFill>
              </a:rPr>
              <a:t>net.createServer</a:t>
            </a:r>
            <a:r>
              <a:rPr lang="en-US" altLang="ko-KR" sz="2000" dirty="0">
                <a:solidFill>
                  <a:schemeClr val="tx1"/>
                </a:solidFill>
              </a:rPr>
              <a:t>(function (socket)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socket.write</a:t>
            </a:r>
            <a:r>
              <a:rPr lang="en-US" altLang="ko-KR" sz="2000" dirty="0">
                <a:solidFill>
                  <a:schemeClr val="tx1"/>
                </a:solidFill>
              </a:rPr>
              <a:t>('Echo server\r\n');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socket.pipe</a:t>
            </a:r>
            <a:r>
              <a:rPr lang="en-US" altLang="ko-KR" sz="2000" dirty="0">
                <a:solidFill>
                  <a:schemeClr val="tx1"/>
                </a:solidFill>
              </a:rPr>
              <a:t>(socket);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});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server.listen</a:t>
            </a:r>
            <a:r>
              <a:rPr lang="en-US" altLang="ko-KR" sz="2000" dirty="0">
                <a:solidFill>
                  <a:schemeClr val="tx1"/>
                </a:solidFill>
              </a:rPr>
              <a:t>(1337);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4400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20407" y="645333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&lt;Client&gt;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57911"/>
            <a:ext cx="3914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67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Example3: Simple </a:t>
            </a:r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77686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var http = require('http');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http.createServer</a:t>
            </a:r>
            <a:r>
              <a:rPr lang="en-US" altLang="ko-KR" sz="2000" dirty="0">
                <a:solidFill>
                  <a:schemeClr val="tx1"/>
                </a:solidFill>
              </a:rPr>
              <a:t>(function (</a:t>
            </a:r>
            <a:r>
              <a:rPr lang="en-US" altLang="ko-KR" sz="2000" dirty="0" err="1">
                <a:solidFill>
                  <a:schemeClr val="tx1"/>
                </a:solidFill>
              </a:rPr>
              <a:t>req</a:t>
            </a:r>
            <a:r>
              <a:rPr lang="en-US" altLang="ko-KR" sz="2000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res.writeHead</a:t>
            </a:r>
            <a:r>
              <a:rPr lang="en-US" altLang="ko-KR" sz="2000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res.end</a:t>
            </a:r>
            <a:r>
              <a:rPr lang="en-US" altLang="ko-KR" sz="2000" dirty="0">
                <a:solidFill>
                  <a:schemeClr val="tx1"/>
                </a:solidFill>
              </a:rPr>
              <a:t>('Hello World\n');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}).listen(1337);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console.log('Server running at port 1337/');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6977" y="5301208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&lt;Server&gt;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9"/>
          <a:stretch/>
        </p:blipFill>
        <p:spPr bwMode="auto">
          <a:xfrm>
            <a:off x="611560" y="4577035"/>
            <a:ext cx="381544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4499992" y="4293096"/>
            <a:ext cx="400537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81" y="5176878"/>
            <a:ext cx="3124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20374" y="630932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&lt;Client&gt;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86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04704" cy="1320800"/>
          </a:xfrm>
        </p:spPr>
        <p:txBody>
          <a:bodyPr/>
          <a:lstStyle/>
          <a:p>
            <a:r>
              <a:rPr lang="en-US" altLang="ko-KR" dirty="0" smtClean="0"/>
              <a:t>Example4: External File Execution </a:t>
            </a:r>
            <a:r>
              <a:rPr lang="en-US" altLang="ko-KR" dirty="0"/>
              <a:t>(Simple)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599" y="1930400"/>
            <a:ext cx="7848872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var exec = require('</a:t>
            </a:r>
            <a:r>
              <a:rPr lang="en-US" altLang="ko-KR" sz="2000" dirty="0" err="1">
                <a:solidFill>
                  <a:schemeClr val="tx1"/>
                </a:solidFill>
              </a:rPr>
              <a:t>child_process</a:t>
            </a:r>
            <a:r>
              <a:rPr lang="en-US" altLang="ko-KR" sz="2000" dirty="0">
                <a:solidFill>
                  <a:schemeClr val="tx1"/>
                </a:solidFill>
              </a:rPr>
              <a:t>').exec;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exec("date", function (error, 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stderr</a:t>
            </a:r>
            <a:r>
              <a:rPr lang="en-US" altLang="ko-KR" sz="20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console.log(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365104"/>
            <a:ext cx="6762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7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850595" cy="1320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Example5: External </a:t>
            </a:r>
            <a:r>
              <a:rPr lang="en-US" altLang="ko-KR" sz="3000" dirty="0"/>
              <a:t>File </a:t>
            </a:r>
            <a:r>
              <a:rPr lang="en-US" altLang="ko-KR" sz="3000" dirty="0" smtClean="0"/>
              <a:t>Execution </a:t>
            </a:r>
            <a:r>
              <a:rPr lang="en-US" altLang="ko-KR" sz="3000" dirty="0"/>
              <a:t>(Web)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84887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var http = require('http'),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exec = require('</a:t>
            </a:r>
            <a:r>
              <a:rPr lang="en-US" altLang="ko-KR" sz="2000" dirty="0" err="1">
                <a:solidFill>
                  <a:schemeClr val="tx1"/>
                </a:solidFill>
              </a:rPr>
              <a:t>child_process</a:t>
            </a:r>
            <a:r>
              <a:rPr lang="en-US" altLang="ko-KR" sz="2000" dirty="0">
                <a:solidFill>
                  <a:schemeClr val="tx1"/>
                </a:solidFill>
              </a:rPr>
              <a:t>').exec;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http.createServer</a:t>
            </a:r>
            <a:r>
              <a:rPr lang="en-US" altLang="ko-KR" sz="2000" dirty="0">
                <a:solidFill>
                  <a:schemeClr val="tx1"/>
                </a:solidFill>
              </a:rPr>
              <a:t>(function (</a:t>
            </a:r>
            <a:r>
              <a:rPr lang="en-US" altLang="ko-KR" sz="2000" dirty="0" err="1">
                <a:solidFill>
                  <a:schemeClr val="tx1"/>
                </a:solidFill>
              </a:rPr>
              <a:t>req</a:t>
            </a:r>
            <a:r>
              <a:rPr lang="en-US" altLang="ko-KR" sz="2000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res.writeHead</a:t>
            </a:r>
            <a:r>
              <a:rPr lang="en-US" altLang="ko-KR" sz="2000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exec("date", function (error, 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stderr</a:t>
            </a:r>
            <a:r>
              <a:rPr lang="en-US" altLang="ko-KR" sz="2000" dirty="0">
                <a:solidFill>
                  <a:schemeClr val="tx1"/>
                </a:solidFill>
              </a:rPr>
              <a:t>) {</a:t>
            </a:r>
            <a:r>
              <a:rPr lang="en-US" altLang="ko-KR" sz="2000" dirty="0" err="1">
                <a:solidFill>
                  <a:schemeClr val="tx1"/>
                </a:solidFill>
              </a:rPr>
              <a:t>res.end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)} 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}).listen(1337);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console.log('Server running');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006677"/>
            <a:ext cx="3219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81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Packaged Module(NPM)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로 만들어진 모듈 관리자</a:t>
            </a:r>
            <a:endParaRPr lang="en-US" altLang="ko-KR" dirty="0"/>
          </a:p>
          <a:p>
            <a:pPr lvl="1"/>
            <a:r>
              <a:rPr lang="en-US" altLang="ko-KR" dirty="0"/>
              <a:t>Ubuntu</a:t>
            </a:r>
            <a:r>
              <a:rPr lang="ko-KR" altLang="en-US" dirty="0"/>
              <a:t>의 </a:t>
            </a:r>
            <a:r>
              <a:rPr lang="en-US" altLang="ko-KR" dirty="0"/>
              <a:t>APT</a:t>
            </a:r>
            <a:r>
              <a:rPr lang="ko-KR" altLang="en-US" dirty="0"/>
              <a:t>와 유사하다</a:t>
            </a:r>
            <a:endParaRPr lang="en-US" altLang="ko-KR" dirty="0"/>
          </a:p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&lt;package name&gt;</a:t>
            </a:r>
          </a:p>
          <a:p>
            <a:pPr lvl="1"/>
            <a:r>
              <a:rPr lang="en-US" altLang="ko-KR" dirty="0"/>
              <a:t>Global install: </a:t>
            </a:r>
            <a:r>
              <a:rPr lang="ko-KR" altLang="en-US" dirty="0"/>
              <a:t>패키지를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/local/lib</a:t>
            </a:r>
            <a:r>
              <a:rPr lang="ko-KR" altLang="en-US" dirty="0"/>
              <a:t>에 설치</a:t>
            </a:r>
            <a:r>
              <a:rPr lang="en-US" altLang="ko-KR" dirty="0"/>
              <a:t>, </a:t>
            </a:r>
            <a:r>
              <a:rPr lang="ko-KR" altLang="en-US" dirty="0"/>
              <a:t>패키지에 따라 </a:t>
            </a:r>
            <a:r>
              <a:rPr lang="en-US" altLang="ko-KR" dirty="0"/>
              <a:t>Global</a:t>
            </a:r>
            <a:r>
              <a:rPr lang="ko-KR" altLang="en-US" dirty="0"/>
              <a:t>로 설치해야 하는 것이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 install: </a:t>
            </a:r>
            <a:r>
              <a:rPr lang="ko-KR" altLang="en-US" dirty="0"/>
              <a:t>패키지를 현재 폴더 내에 설치하고</a:t>
            </a:r>
            <a:r>
              <a:rPr lang="en-US" altLang="ko-KR" dirty="0"/>
              <a:t>, </a:t>
            </a:r>
            <a:r>
              <a:rPr lang="ko-KR" altLang="en-US" dirty="0"/>
              <a:t>폴더내의 파일에서만 불러올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패키지 검색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https://www.npmjs.com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패키지의 정보를 검색할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46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320613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Install Packages: </a:t>
            </a:r>
            <a:r>
              <a:rPr lang="en-US" altLang="ko-KR" sz="2800" dirty="0" err="1" smtClean="0"/>
              <a:t>npm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install formidable fs-extra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276872"/>
            <a:ext cx="78488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var formidable = require('formidable'),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http = require('http'),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r>
              <a:rPr lang="en-US" altLang="ko-KR" dirty="0">
                <a:solidFill>
                  <a:schemeClr val="tx1"/>
                </a:solidFill>
              </a:rPr>
              <a:t> = require('</a:t>
            </a:r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r>
              <a:rPr lang="en-US" altLang="ko-KR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fs   = require('fs-extra');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http.createServer</a:t>
            </a:r>
            <a:r>
              <a:rPr lang="en-US" altLang="ko-KR" dirty="0">
                <a:solidFill>
                  <a:schemeClr val="tx1"/>
                </a:solidFill>
              </a:rPr>
              <a:t>(function(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/* Process the form uploads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if (req.url == '/upload' &amp;&amp; </a:t>
            </a:r>
            <a:r>
              <a:rPr lang="en-US" altLang="ko-KR" dirty="0" err="1">
                <a:solidFill>
                  <a:schemeClr val="tx1"/>
                </a:solidFill>
              </a:rPr>
              <a:t>req.method.toLowerCase</a:t>
            </a:r>
            <a:r>
              <a:rPr lang="en-US" altLang="ko-KR" dirty="0">
                <a:solidFill>
                  <a:schemeClr val="tx1"/>
                </a:solidFill>
              </a:rPr>
              <a:t>() == 'post')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var form = new </a:t>
            </a:r>
            <a:r>
              <a:rPr lang="en-US" altLang="ko-KR" dirty="0" err="1">
                <a:solidFill>
                  <a:schemeClr val="tx1"/>
                </a:solidFill>
              </a:rPr>
              <a:t>formidable.IncomingForm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form.parse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function(err, fields, files)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res.writeHead</a:t>
            </a:r>
            <a:r>
              <a:rPr lang="en-US" altLang="ko-KR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res.write</a:t>
            </a:r>
            <a:r>
              <a:rPr lang="en-US" altLang="ko-KR" dirty="0">
                <a:solidFill>
                  <a:schemeClr val="tx1"/>
                </a:solidFill>
              </a:rPr>
              <a:t>('received upload:\n\n');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util.inspect</a:t>
            </a:r>
            <a:r>
              <a:rPr lang="en-US" altLang="ko-KR" dirty="0">
                <a:solidFill>
                  <a:schemeClr val="tx1"/>
                </a:solidFill>
              </a:rPr>
              <a:t>({fields: fields, files: files}));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28968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(2/4)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('progress', function(</a:t>
            </a:r>
            <a:r>
              <a:rPr lang="en-US" altLang="ko-KR" dirty="0" err="1">
                <a:solidFill>
                  <a:schemeClr val="tx1"/>
                </a:solidFill>
              </a:rPr>
              <a:t>bytesReceived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bytesExpected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percent_complete</a:t>
            </a:r>
            <a:r>
              <a:rPr lang="en-US" altLang="ko-KR" dirty="0">
                <a:solidFill>
                  <a:schemeClr val="tx1"/>
                </a:solidFill>
              </a:rPr>
              <a:t> = (</a:t>
            </a:r>
            <a:r>
              <a:rPr lang="en-US" altLang="ko-KR" dirty="0" err="1">
                <a:solidFill>
                  <a:schemeClr val="tx1"/>
                </a:solidFill>
              </a:rPr>
              <a:t>bytesReceived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en-US" altLang="ko-KR" dirty="0" err="1">
                <a:solidFill>
                  <a:schemeClr val="tx1"/>
                </a:solidFill>
              </a:rPr>
              <a:t>bytesExpected</a:t>
            </a:r>
            <a:r>
              <a:rPr lang="en-US" altLang="ko-KR" dirty="0">
                <a:solidFill>
                  <a:schemeClr val="tx1"/>
                </a:solidFill>
              </a:rPr>
              <a:t>) * 100;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console.log(</a:t>
            </a:r>
            <a:r>
              <a:rPr lang="en-US" altLang="ko-KR" dirty="0" err="1">
                <a:solidFill>
                  <a:schemeClr val="tx1"/>
                </a:solidFill>
              </a:rPr>
              <a:t>percent_complete.toFixed</a:t>
            </a:r>
            <a:r>
              <a:rPr lang="en-US" altLang="ko-KR" dirty="0">
                <a:solidFill>
                  <a:schemeClr val="tx1"/>
                </a:solidFill>
              </a:rPr>
              <a:t>(2));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('error', function(err)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console.error</a:t>
            </a:r>
            <a:r>
              <a:rPr lang="en-US" altLang="ko-KR" dirty="0">
                <a:solidFill>
                  <a:schemeClr val="tx1"/>
                </a:solidFill>
              </a:rPr>
              <a:t>(err);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('end', function(fields, files)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Temporary location of our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temp_path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this.openedFiles</a:t>
            </a:r>
            <a:r>
              <a:rPr lang="en-US" altLang="ko-KR" dirty="0">
                <a:solidFill>
                  <a:schemeClr val="tx1"/>
                </a:solidFill>
              </a:rPr>
              <a:t>[0].path;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The file name of the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file_name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this.openedFiles</a:t>
            </a:r>
            <a:r>
              <a:rPr lang="en-US" altLang="ko-KR" dirty="0">
                <a:solidFill>
                  <a:schemeClr val="tx1"/>
                </a:solidFill>
              </a:rPr>
              <a:t>[0].name;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Location where we want to copy the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new_location</a:t>
            </a:r>
            <a:r>
              <a:rPr lang="en-US" altLang="ko-KR" dirty="0">
                <a:solidFill>
                  <a:schemeClr val="tx1"/>
                </a:solidFill>
              </a:rPr>
              <a:t> = process.env.PWD + '/';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(3/4)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fs.copy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temp_path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new_location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en-US" altLang="ko-KR" dirty="0" err="1">
                <a:solidFill>
                  <a:schemeClr val="tx1"/>
                </a:solidFill>
              </a:rPr>
              <a:t>file_name</a:t>
            </a:r>
            <a:r>
              <a:rPr lang="en-US" altLang="ko-KR" dirty="0">
                <a:solidFill>
                  <a:schemeClr val="tx1"/>
                </a:solidFill>
              </a:rPr>
              <a:t>, function(err)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if 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</a:t>
            </a:r>
            <a:r>
              <a:rPr lang="en-US" altLang="ko-KR" dirty="0" err="1">
                <a:solidFill>
                  <a:schemeClr val="tx1"/>
                </a:solidFill>
              </a:rPr>
              <a:t>console.error</a:t>
            </a:r>
            <a:r>
              <a:rPr lang="en-US" altLang="ko-KR" dirty="0">
                <a:solidFill>
                  <a:schemeClr val="tx1"/>
                </a:solidFill>
              </a:rPr>
              <a:t>(err);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} else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console.log("success!")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return;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/* Display the file upload form.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res.writeHead</a:t>
            </a:r>
            <a:r>
              <a:rPr lang="en-US" altLang="ko-KR" dirty="0">
                <a:solidFill>
                  <a:schemeClr val="tx1"/>
                </a:solidFill>
              </a:rPr>
              <a:t>(200, {'content-type': 'text/html'});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57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(4/4)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273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'&lt;form action="/upload" </a:t>
            </a:r>
            <a:r>
              <a:rPr lang="en-US" altLang="ko-KR" dirty="0" err="1">
                <a:solidFill>
                  <a:schemeClr val="tx1"/>
                </a:solidFill>
              </a:rPr>
              <a:t>enctype</a:t>
            </a:r>
            <a:r>
              <a:rPr lang="en-US" altLang="ko-KR" dirty="0">
                <a:solidFill>
                  <a:schemeClr val="tx1"/>
                </a:solidFill>
              </a:rPr>
              <a:t>="multipart/form-data" method="post"&gt;'+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type="text" name="title"&gt;&lt;</a:t>
            </a:r>
            <a:r>
              <a:rPr lang="en-US" altLang="ko-KR" dirty="0" err="1">
                <a:solidFill>
                  <a:schemeClr val="tx1"/>
                </a:solidFill>
              </a:rPr>
              <a:t>br</a:t>
            </a:r>
            <a:r>
              <a:rPr lang="en-US" altLang="ko-KR" dirty="0">
                <a:solidFill>
                  <a:schemeClr val="tx1"/>
                </a:solidFill>
              </a:rPr>
              <a:t>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type="file" name="upload" multiple="multiple"&gt;&lt;</a:t>
            </a:r>
            <a:r>
              <a:rPr lang="en-US" altLang="ko-KR" dirty="0" err="1">
                <a:solidFill>
                  <a:schemeClr val="tx1"/>
                </a:solidFill>
              </a:rPr>
              <a:t>br</a:t>
            </a:r>
            <a:r>
              <a:rPr lang="en-US" altLang="ko-KR" dirty="0">
                <a:solidFill>
                  <a:schemeClr val="tx1"/>
                </a:solidFill>
              </a:rPr>
              <a:t>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type="submit" value="Upload"&gt;'+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'&lt;/form&gt;'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}).listen(1337);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34480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2781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777347" y="6215541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74008"/>
            <a:ext cx="51339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5004048" y="3861048"/>
            <a:ext cx="41399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9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a HTTP Web Server using </a:t>
            </a:r>
            <a:r>
              <a:rPr lang="en-US" altLang="ko-KR" dirty="0" smtClean="0"/>
              <a:t>node.js Express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Express is a node.js module for web application</a:t>
            </a:r>
          </a:p>
          <a:p>
            <a:r>
              <a:rPr lang="en-US" altLang="ko-KR" dirty="0" smtClean="0"/>
              <a:t>Make a project folder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webserver</a:t>
            </a:r>
          </a:p>
          <a:p>
            <a:r>
              <a:rPr lang="en-US" altLang="ko-KR" dirty="0" smtClean="0"/>
              <a:t>Create a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file in the project directory</a:t>
            </a:r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/>
              <a:t>cd </a:t>
            </a:r>
            <a:r>
              <a:rPr lang="en-US" altLang="ko-KR" dirty="0" smtClean="0"/>
              <a:t>webserver</a:t>
            </a:r>
          </a:p>
          <a:p>
            <a:pPr marL="45720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npm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/>
              <a:t>  </a:t>
            </a:r>
            <a:r>
              <a:rPr lang="en-US" altLang="ko-KR" dirty="0" smtClean="0"/>
              <a:t>-&gt; Enter name, version, main and so on </a:t>
            </a:r>
          </a:p>
          <a:p>
            <a:r>
              <a:rPr lang="en-US" altLang="ko-KR" dirty="0" smtClean="0"/>
              <a:t>Install express module and add dependency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smtClean="0"/>
              <a:t>express --save</a:t>
            </a:r>
          </a:p>
          <a:p>
            <a:r>
              <a:rPr lang="en-US" altLang="ko-KR" dirty="0" smtClean="0"/>
              <a:t>Check installed package list</a:t>
            </a:r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or </a:t>
            </a:r>
            <a:r>
              <a:rPr lang="en-US" altLang="ko-KR" dirty="0" err="1"/>
              <a:t>npm</a:t>
            </a:r>
            <a:r>
              <a:rPr lang="en-US" altLang="ko-KR" dirty="0"/>
              <a:t> –g </a:t>
            </a:r>
            <a:r>
              <a:rPr lang="en-US" altLang="ko-KR" dirty="0" err="1"/>
              <a:t>ls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474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Box Lab</a:t>
            </a:r>
          </a:p>
          <a:p>
            <a:pPr algn="ctr"/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2017. 05. 11)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77580"/>
              </p:ext>
            </p:extLst>
          </p:nvPr>
        </p:nvGraphicFramePr>
        <p:xfrm>
          <a:off x="745524" y="1471141"/>
          <a:ext cx="76529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Lucas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2016-05-22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이준기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V1.1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2017-05-10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실습자료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업데이트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권진철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37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00502" cy="1320800"/>
          </a:xfrm>
        </p:spPr>
        <p:txBody>
          <a:bodyPr/>
          <a:lstStyle/>
          <a:p>
            <a:r>
              <a:rPr lang="en-US" altLang="ko-KR" dirty="0" smtClean="0"/>
              <a:t>Run a HTTP Web </a:t>
            </a:r>
            <a:r>
              <a:rPr lang="en-US" altLang="ko-KR" dirty="0"/>
              <a:t>Server using </a:t>
            </a:r>
            <a:r>
              <a:rPr lang="en-US" altLang="ko-KR" dirty="0" smtClean="0"/>
              <a:t>node.js Express Module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599" y="2956658"/>
            <a:ext cx="7848872" cy="2657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Write a source code</a:t>
            </a:r>
          </a:p>
          <a:p>
            <a:pPr marL="0" indent="0">
              <a:buNone/>
            </a:pPr>
            <a:r>
              <a:rPr lang="en-US" altLang="ko-KR" dirty="0" smtClean="0"/>
              <a:t>	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vim app.js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99" y="3009500"/>
            <a:ext cx="59200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var express = require('express')</a:t>
            </a:r>
          </a:p>
          <a:p>
            <a:r>
              <a:rPr lang="en-US" altLang="ko-KR" sz="1200" dirty="0"/>
              <a:t>var app = express()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app.get</a:t>
            </a:r>
            <a:r>
              <a:rPr lang="en-US" altLang="ko-KR" sz="1200" dirty="0"/>
              <a:t>('/', function 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('Hello World')</a:t>
            </a:r>
          </a:p>
          <a:p>
            <a:r>
              <a:rPr lang="en-US" altLang="ko-KR" sz="1200" dirty="0"/>
              <a:t>})</a:t>
            </a:r>
          </a:p>
          <a:p>
            <a:r>
              <a:rPr lang="en-US" altLang="ko-KR" sz="1200" dirty="0" err="1"/>
              <a:t>app.get</a:t>
            </a:r>
            <a:r>
              <a:rPr lang="en-US" altLang="ko-KR" sz="1200" dirty="0"/>
              <a:t>('/login', function 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('Please Login')</a:t>
            </a:r>
          </a:p>
          <a:p>
            <a:r>
              <a:rPr lang="en-US" altLang="ko-KR" sz="1200" dirty="0"/>
              <a:t>})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app.listen</a:t>
            </a:r>
            <a:r>
              <a:rPr lang="en-US" altLang="ko-KR" sz="1200" dirty="0"/>
              <a:t>(3000, function () {</a:t>
            </a:r>
          </a:p>
          <a:p>
            <a:r>
              <a:rPr lang="en-US" altLang="ko-KR" sz="1200" dirty="0"/>
              <a:t>  console.log('Example web server listening on port 3000!')</a:t>
            </a:r>
          </a:p>
          <a:p>
            <a:r>
              <a:rPr lang="en-US" altLang="ko-KR" sz="1200" dirty="0"/>
              <a:t>})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98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00502" cy="1320800"/>
          </a:xfrm>
        </p:spPr>
        <p:txBody>
          <a:bodyPr/>
          <a:lstStyle/>
          <a:p>
            <a:r>
              <a:rPr lang="en-US" altLang="ko-KR" dirty="0" smtClean="0"/>
              <a:t>Run a HTTP Web </a:t>
            </a:r>
            <a:r>
              <a:rPr lang="en-US" altLang="ko-KR" dirty="0"/>
              <a:t>Server using </a:t>
            </a:r>
            <a:r>
              <a:rPr lang="en-US" altLang="ko-KR" dirty="0" smtClean="0"/>
              <a:t>node.js Express Module</a:t>
            </a:r>
            <a:endParaRPr lang="ko-KR" altLang="en-US" dirty="0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Run web server</a:t>
            </a:r>
          </a:p>
          <a:p>
            <a:pPr marL="0" indent="0">
              <a:buNone/>
            </a:pPr>
            <a:r>
              <a:rPr lang="en-US" altLang="ko-KR" dirty="0" smtClean="0"/>
              <a:t>	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app.js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0">
              <a:buClr>
                <a:srgbClr val="90C226"/>
              </a:buClr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Connect to your web server</a:t>
            </a:r>
          </a:p>
          <a:p>
            <a:pPr marL="457200" lvl="1" indent="0">
              <a:buClr>
                <a:srgbClr val="90C226"/>
              </a:buClr>
              <a:buNone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http://{your_NUC_IP}:3000</a:t>
            </a:r>
          </a:p>
          <a:p>
            <a:pPr marL="457200" lvl="1" indent="0">
              <a:buClr>
                <a:srgbClr val="90C226"/>
              </a:buClr>
              <a:buNone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http://{your_NUC_IP}: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3000/login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8" y="4943920"/>
            <a:ext cx="248602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402" y="4943920"/>
            <a:ext cx="2343150" cy="981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21826"/>
          <a:stretch/>
        </p:blipFill>
        <p:spPr>
          <a:xfrm>
            <a:off x="3783456" y="2160590"/>
            <a:ext cx="4095750" cy="9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79420" y="1798320"/>
            <a:ext cx="2209800" cy="1287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51860" y="1860848"/>
            <a:ext cx="1382355" cy="581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3037893" y="3192664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99" y="3911270"/>
            <a:ext cx="1785574" cy="1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HT11+raspberry+pi.jpg (301×303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6" y="5303487"/>
            <a:ext cx="1111579" cy="11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609599" y="1535113"/>
            <a:ext cx="1470493" cy="3787774"/>
          </a:xfrm>
          <a:prstGeom prst="rect">
            <a:avLst/>
          </a:prstGeom>
        </p:spPr>
      </p:pic>
      <p:pic>
        <p:nvPicPr>
          <p:cNvPr id="10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755917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790700" y="2743200"/>
            <a:ext cx="15316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85491" y="3787140"/>
            <a:ext cx="15316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778903" y="4902850"/>
            <a:ext cx="1344796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033316693.png (600×30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42" y="1860848"/>
            <a:ext cx="1031349" cy="51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ker_(container_engine)_logo.png (682×163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96" y="2554998"/>
            <a:ext cx="1787144" cy="4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4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Docker Container for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987612" cy="3880773"/>
          </a:xfrm>
        </p:spPr>
        <p:txBody>
          <a:bodyPr/>
          <a:lstStyle/>
          <a:p>
            <a:r>
              <a:rPr lang="en-US" altLang="ko-KR" dirty="0" smtClean="0"/>
              <a:t>Run a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Container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–it –-net=host --name=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/bin/bash</a:t>
            </a:r>
          </a:p>
          <a:p>
            <a:r>
              <a:rPr lang="en-US" altLang="ko-KR" dirty="0" smtClean="0"/>
              <a:t>On container</a:t>
            </a:r>
          </a:p>
          <a:p>
            <a:pPr marL="0" indent="0">
              <a:buNone/>
            </a:pPr>
            <a:r>
              <a:rPr lang="en-US" altLang="ko-KR" dirty="0" smtClean="0"/>
              <a:t>	$ apt-get update</a:t>
            </a:r>
          </a:p>
          <a:p>
            <a:pPr marL="0" indent="0">
              <a:buNone/>
            </a:pPr>
            <a:r>
              <a:rPr lang="en-US" altLang="ko-KR" dirty="0" smtClean="0"/>
              <a:t>	$ apt-get install net-tools</a:t>
            </a:r>
          </a:p>
          <a:p>
            <a:pPr marL="0" indent="0">
              <a:buNone/>
            </a:pPr>
            <a:r>
              <a:rPr lang="en-US" altLang="ko-KR" dirty="0" smtClean="0"/>
              <a:t>	$ apt-get install </a:t>
            </a:r>
            <a:r>
              <a:rPr lang="en-US" altLang="ko-KR" dirty="0" err="1" smtClean="0"/>
              <a:t>iputils</a:t>
            </a:r>
            <a:r>
              <a:rPr lang="en-US" altLang="ko-KR" dirty="0" smtClean="0"/>
              <a:t>-ping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42" y="3715158"/>
            <a:ext cx="4800600" cy="2667000"/>
          </a:xfrm>
          <a:prstGeom prst="rect">
            <a:avLst/>
          </a:prstGeom>
        </p:spPr>
      </p:pic>
      <p:pic>
        <p:nvPicPr>
          <p:cNvPr id="9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48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node.js in Docker Container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Container</a:t>
            </a:r>
          </a:p>
          <a:p>
            <a:pPr marL="0" indent="0">
              <a:buNone/>
            </a:pPr>
            <a:r>
              <a:rPr lang="en-US" altLang="ko-KR" dirty="0" smtClean="0"/>
              <a:t>	$ apt-get install </a:t>
            </a:r>
            <a:r>
              <a:rPr lang="en-US" altLang="ko-KR" dirty="0" err="1" smtClean="0"/>
              <a:t>nodejs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$ (apt-get install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Test</a:t>
            </a:r>
          </a:p>
          <a:p>
            <a:pPr marL="0" indent="0">
              <a:buNone/>
            </a:pPr>
            <a:r>
              <a:rPr lang="en-US" altLang="ko-KR" dirty="0" smtClean="0"/>
              <a:t>	$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test.js (or vim nano.js)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test.js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8" y="4247494"/>
            <a:ext cx="215265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28" y="5812496"/>
            <a:ext cx="2181225" cy="314325"/>
          </a:xfrm>
          <a:prstGeom prst="rect">
            <a:avLst/>
          </a:prstGeom>
        </p:spPr>
      </p:pic>
      <p:pic>
        <p:nvPicPr>
          <p:cNvPr id="12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53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Server Application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Write webapp.js code</a:t>
            </a:r>
          </a:p>
          <a:p>
            <a:pPr marL="0" indent="0">
              <a:buNone/>
            </a:pPr>
            <a:r>
              <a:rPr lang="en-US" altLang="ko-KR" dirty="0" smtClean="0"/>
              <a:t>	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webapp.js (or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vim webapp.js)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78" y="2721746"/>
            <a:ext cx="5301954" cy="3868577"/>
          </a:xfrm>
          <a:prstGeom prst="rect">
            <a:avLst/>
          </a:prstGeom>
        </p:spPr>
      </p:pic>
      <p:pic>
        <p:nvPicPr>
          <p:cNvPr id="8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2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xecute Server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Execute WebApp.js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$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en-US" altLang="ko-KR" dirty="0"/>
              <a:t>webapp.js</a:t>
            </a:r>
          </a:p>
          <a:p>
            <a:endParaRPr lang="en-US" altLang="ko-KR" dirty="0"/>
          </a:p>
          <a:p>
            <a:r>
              <a:rPr lang="en-US" altLang="ko-KR" dirty="0" smtClean="0"/>
              <a:t>Open </a:t>
            </a:r>
            <a:r>
              <a:rPr lang="en-US" altLang="ko-KR" dirty="0"/>
              <a:t>browser and </a:t>
            </a:r>
            <a:r>
              <a:rPr lang="en-US" altLang="ko-KR" dirty="0" smtClean="0"/>
              <a:t>go to</a:t>
            </a:r>
            <a:endParaRPr lang="en-US" altLang="ko-KR" dirty="0"/>
          </a:p>
          <a:p>
            <a:pPr lvl="1"/>
            <a:r>
              <a:rPr lang="en-US" altLang="ko-KR" dirty="0"/>
              <a:t>http</a:t>
            </a:r>
            <a:r>
              <a:rPr lang="en-US" altLang="ko-KR" dirty="0" smtClean="0"/>
              <a:t>://{IP_of_your_NUC}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6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0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 sensor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74" y="4558424"/>
            <a:ext cx="2869382" cy="17888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7773" y="54528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http://www.uugear.com/portfolio/dht11-humidity-temperature-sensor-module/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5" y="2897024"/>
            <a:ext cx="800891" cy="14238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639472"/>
            <a:ext cx="5452397" cy="2681359"/>
          </a:xfrm>
          <a:prstGeom prst="rect">
            <a:avLst/>
          </a:prstGeom>
        </p:spPr>
      </p:pic>
      <p:pic>
        <p:nvPicPr>
          <p:cNvPr id="11" name="Picture 4" descr="Image result for raspberry pi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380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 with </a:t>
            </a:r>
            <a:r>
              <a:rPr lang="en-US" altLang="ko-KR" dirty="0" err="1"/>
              <a:t>RPi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dependencies at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libpython2.7-dev python-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RPi.GPIO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mercurial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Picture 4" descr="Image result for raspberry pi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202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 with </a:t>
            </a:r>
            <a:r>
              <a:rPr lang="en-US" altLang="ko-KR" dirty="0" err="1"/>
              <a:t>RPi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731238" cy="3880773"/>
          </a:xfrm>
        </p:spPr>
        <p:txBody>
          <a:bodyPr/>
          <a:lstStyle/>
          <a:p>
            <a:r>
              <a:rPr lang="en-US" altLang="ko-KR" dirty="0" smtClean="0"/>
              <a:t>Open Client Application source code</a:t>
            </a:r>
          </a:p>
          <a:p>
            <a:pPr marL="457200" lvl="1" indent="0">
              <a:buNone/>
            </a:pPr>
            <a:r>
              <a:rPr lang="en-US" altLang="ko-KR" dirty="0" smtClean="0"/>
              <a:t>Copy source code from</a:t>
            </a:r>
          </a:p>
          <a:p>
            <a:pPr marL="457200" lvl="1" indent="0">
              <a:buNone/>
            </a:pPr>
            <a:r>
              <a:rPr lang="en-US" altLang="ko-KR" sz="1500" dirty="0" smtClean="0">
                <a:hlinkClick r:id="rId2"/>
              </a:rPr>
              <a:t>https</a:t>
            </a:r>
            <a:r>
              <a:rPr lang="en-US" altLang="ko-KR" sz="1500" dirty="0">
                <a:hlinkClick r:id="rId2"/>
              </a:rPr>
              <a:t>://</a:t>
            </a:r>
            <a:r>
              <a:rPr lang="en-US" altLang="ko-KR" sz="1500" dirty="0" smtClean="0">
                <a:hlinkClick r:id="rId2"/>
              </a:rPr>
              <a:t>github.com/2jungi/SmartX-Mini/blob/master/RPI_temp.py</a:t>
            </a:r>
            <a:endParaRPr lang="en-US" altLang="ko-KR" sz="1500" dirty="0" smtClean="0"/>
          </a:p>
          <a:p>
            <a:pPr marL="457200" lvl="1" indent="0">
              <a:buNone/>
            </a:pPr>
            <a:endParaRPr lang="en-US" altLang="ko-KR" sz="15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nano</a:t>
            </a:r>
            <a:r>
              <a:rPr lang="en-US" altLang="ko-KR" sz="1400" dirty="0"/>
              <a:t> RPI_temp.py</a:t>
            </a:r>
          </a:p>
          <a:p>
            <a:pPr marL="457200" lvl="1" indent="0">
              <a:buNone/>
            </a:pPr>
            <a:endParaRPr lang="en-US" altLang="ko-KR" sz="1500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Picture 4" descr="Image result for raspberry pi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08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94766" cy="1320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Atom Editor</a:t>
            </a:r>
            <a:br>
              <a:rPr lang="en-US" altLang="ko-KR" dirty="0" smtClean="0"/>
            </a:br>
            <a:r>
              <a:rPr lang="en-US" altLang="ko-KR" sz="2700" dirty="0" smtClean="0"/>
              <a:t>: Free and open-source source code editor</a:t>
            </a:r>
            <a:endParaRPr lang="ko-KR" altLang="en-US" sz="2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3" y="4754249"/>
            <a:ext cx="4313876" cy="1938990"/>
          </a:xfrm>
          <a:prstGeom prst="rect">
            <a:avLst/>
          </a:prstGeom>
        </p:spPr>
      </p:pic>
      <p:pic>
        <p:nvPicPr>
          <p:cNvPr id="1026" name="Picture 2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4" y="4409342"/>
            <a:ext cx="1635644" cy="3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693959" y="1842971"/>
            <a:ext cx="766382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90C226"/>
              </a:buClr>
            </a:pPr>
            <a:r>
              <a:rPr lang="en-US" altLang="ko-KR" dirty="0" smtClean="0"/>
              <a:t>Cross-Platform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 smtClean="0"/>
              <a:t>Atom works across operation systems. (OS X, Windows, Linux)</a:t>
            </a:r>
          </a:p>
          <a:p>
            <a:pPr lvl="0">
              <a:buClr>
                <a:srgbClr val="90C226"/>
              </a:buClr>
            </a:pPr>
            <a:r>
              <a:rPr lang="en-US" altLang="ko-KR" dirty="0" smtClean="0"/>
              <a:t>Built-in package manager</a:t>
            </a:r>
          </a:p>
          <a:p>
            <a:pPr marL="0" indent="0">
              <a:buNone/>
            </a:pPr>
            <a:r>
              <a:rPr lang="en-US" altLang="ko-KR" sz="1500" dirty="0" smtClean="0"/>
              <a:t>Search for and install new packages which allows you to make your custom dev. environment.</a:t>
            </a:r>
          </a:p>
          <a:p>
            <a:pPr lvl="0">
              <a:buClr>
                <a:srgbClr val="90C226"/>
              </a:buClr>
            </a:pPr>
            <a:r>
              <a:rPr lang="en-US" altLang="ko-KR" dirty="0" smtClean="0"/>
              <a:t>Smart auto-completion</a:t>
            </a:r>
          </a:p>
          <a:p>
            <a:pPr marL="0" indent="0">
              <a:buNone/>
            </a:pPr>
            <a:r>
              <a:rPr lang="en-US" altLang="ko-KR" sz="1500" dirty="0" smtClean="0"/>
              <a:t>Helps you write code faster with autocomplete.</a:t>
            </a: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67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Revise code for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Change IP address to &lt;Your NUC’s IP&gt;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python RPI_temp.py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2953702"/>
            <a:ext cx="6267450" cy="7524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121210" y="3644424"/>
            <a:ext cx="1288421" cy="10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4832135"/>
            <a:ext cx="1771650" cy="600075"/>
          </a:xfrm>
          <a:prstGeom prst="rect">
            <a:avLst/>
          </a:prstGeom>
        </p:spPr>
      </p:pic>
      <p:pic>
        <p:nvPicPr>
          <p:cNvPr id="13" name="Picture 4" descr="Image result for raspberry pi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609599" y="2645925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400" dirty="0"/>
              <a:t>RPI_temp.py</a:t>
            </a:r>
          </a:p>
        </p:txBody>
      </p:sp>
    </p:spTree>
    <p:extLst>
      <p:ext uri="{BB962C8B-B14F-4D97-AF65-F5344CB8AC3E}">
        <p14:creationId xmlns:p14="http://schemas.microsoft.com/office/powerpoint/2010/main" val="420665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in Browser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At the </a:t>
            </a:r>
            <a:r>
              <a:rPr lang="en-US" altLang="ko-KR" dirty="0" smtClean="0"/>
              <a:t>Docker container in NUC</a:t>
            </a:r>
            <a:endParaRPr lang="en-US" altLang="ko-KR" dirty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webapp.js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At the </a:t>
            </a:r>
            <a:r>
              <a:rPr lang="en-US" altLang="ko-KR" dirty="0" smtClean="0"/>
              <a:t>NUC</a:t>
            </a:r>
          </a:p>
          <a:p>
            <a:pPr lvl="1"/>
            <a:r>
              <a:rPr lang="en-US" altLang="ko-KR" dirty="0" smtClean="0"/>
              <a:t>Open Web browser and go to http://&lt;IP_of_NUC&gt;</a:t>
            </a:r>
          </a:p>
          <a:p>
            <a:r>
              <a:rPr lang="en-US" altLang="ko-KR" dirty="0" smtClean="0"/>
              <a:t> At the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/>
              <a:t> </a:t>
            </a:r>
            <a:r>
              <a:rPr lang="en-US" altLang="ko-KR" dirty="0" smtClean="0"/>
              <a:t>python RPI_temp.py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55" y="4766603"/>
            <a:ext cx="2990850" cy="1504950"/>
          </a:xfrm>
          <a:prstGeom prst="rect">
            <a:avLst/>
          </a:prstGeom>
        </p:spPr>
      </p:pic>
      <p:pic>
        <p:nvPicPr>
          <p:cNvPr id="10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8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2149015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http://nodejs.org/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http://expressjs.com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http://pyrasis.com/nodejs/nodejs-HOWTO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http://www.codediesel.com/nodejs/processing-file-uploads-in-node-js/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http://www.gliffy.com/publish/2752090/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kipid.tistory.com/entry/Learning-Nodejs</a:t>
            </a:r>
            <a:endParaRPr lang="en-US" altLang="ko-KR" dirty="0" smtClean="0"/>
          </a:p>
          <a:p>
            <a:r>
              <a:rPr lang="en-US" altLang="ko-KR" dirty="0"/>
              <a:t>http://www.nodeclipse.org/ubuntu/linux/java/nodejs/2015/2015/07/09/Starting-with-Java-and-Node.js-development-on-Ubuntu-Linux.html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4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Atom Editor</a:t>
            </a:r>
            <a:br>
              <a:rPr lang="en-US" altLang="ko-KR" dirty="0" smtClean="0"/>
            </a:br>
            <a:r>
              <a:rPr lang="en-US" altLang="ko-KR" dirty="0" smtClean="0"/>
              <a:t>: Installation and Execution 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115942" cy="3880773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90C226"/>
              </a:buClr>
            </a:pPr>
            <a:r>
              <a:rPr lang="en-US" altLang="ko-KR" dirty="0" smtClean="0"/>
              <a:t>How to Install Atom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1. Download installer file (deb)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github.com/atom/atom/releases/download/v1.16.0/atom-amd64.deb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Execute the installer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0">
              <a:buClr>
                <a:srgbClr val="90C226"/>
              </a:buClr>
            </a:pPr>
            <a:r>
              <a:rPr lang="en-US" altLang="ko-KR" dirty="0" smtClean="0"/>
              <a:t>How to use</a:t>
            </a:r>
          </a:p>
          <a:p>
            <a:pPr marL="0" indent="0">
              <a:buNone/>
            </a:pPr>
            <a:r>
              <a:rPr lang="en-US" altLang="ko-KR" dirty="0" smtClean="0"/>
              <a:t>1. On CLI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atom {directory}</a:t>
            </a:r>
          </a:p>
          <a:p>
            <a:pPr marL="0" indent="0">
              <a:buNone/>
            </a:pPr>
            <a:r>
              <a:rPr lang="en-US" altLang="ko-KR" dirty="0" smtClean="0"/>
              <a:t>	Ex)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atom . </a:t>
            </a:r>
          </a:p>
          <a:p>
            <a:pPr marL="0" indent="0">
              <a:buNone/>
            </a:pPr>
            <a:r>
              <a:rPr lang="en-US" altLang="ko-KR" dirty="0" smtClean="0"/>
              <a:t>2. On GUI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Double Click Atom icon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59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/>
              <a:t>웹 서버 프로그래밍</a:t>
            </a:r>
          </a:p>
        </p:txBody>
      </p:sp>
      <p:sp>
        <p:nvSpPr>
          <p:cNvPr id="79" name="내용 개체 틀 78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81947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이전 </a:t>
            </a:r>
            <a:r>
              <a:rPr lang="en-US" altLang="ko-KR" dirty="0"/>
              <a:t>(</a:t>
            </a:r>
            <a:r>
              <a:rPr lang="en-US" altLang="ko-KR" dirty="0" err="1"/>
              <a:t>e.g</a:t>
            </a:r>
            <a:r>
              <a:rPr lang="en-US" altLang="ko-KR" dirty="0"/>
              <a:t> LAMP)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사용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949080" y="1894520"/>
            <a:ext cx="4824536" cy="2013384"/>
            <a:chOff x="4139952" y="1988840"/>
            <a:chExt cx="4824536" cy="2013384"/>
          </a:xfrm>
        </p:grpSpPr>
        <p:sp>
          <p:nvSpPr>
            <p:cNvPr id="7" name="직사각형 6"/>
            <p:cNvSpPr/>
            <p:nvPr/>
          </p:nvSpPr>
          <p:spPr>
            <a:xfrm>
              <a:off x="4139952" y="1988840"/>
              <a:ext cx="4824536" cy="201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83968" y="2132856"/>
              <a:ext cx="1368152" cy="175907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(Daemon/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Service)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68144" y="2132856"/>
              <a:ext cx="1368152" cy="17590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Server-side Script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(JSP, PHP, ASP, …)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452320" y="2132856"/>
              <a:ext cx="1368152" cy="17590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4" idx="3"/>
              <a:endCxn id="5" idx="1"/>
            </p:cNvCxnSpPr>
            <p:nvPr/>
          </p:nvCxnSpPr>
          <p:spPr>
            <a:xfrm>
              <a:off x="5652120" y="301239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5" idx="3"/>
              <a:endCxn id="6" idx="1"/>
            </p:cNvCxnSpPr>
            <p:nvPr/>
          </p:nvCxnSpPr>
          <p:spPr>
            <a:xfrm>
              <a:off x="7236296" y="301239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23528" y="1894520"/>
            <a:ext cx="1656184" cy="1581336"/>
            <a:chOff x="395536" y="2132856"/>
            <a:chExt cx="1656184" cy="1581336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5928" y="2046920"/>
            <a:ext cx="1656184" cy="1581336"/>
            <a:chOff x="395536" y="2132856"/>
            <a:chExt cx="1656184" cy="1581336"/>
          </a:xfrm>
        </p:grpSpPr>
        <p:sp>
          <p:nvSpPr>
            <p:cNvPr id="44" name="직사각형 43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8328" y="2199320"/>
            <a:ext cx="1656184" cy="1581336"/>
            <a:chOff x="395536" y="2132856"/>
            <a:chExt cx="1656184" cy="1581336"/>
          </a:xfrm>
        </p:grpSpPr>
        <p:sp>
          <p:nvSpPr>
            <p:cNvPr id="48" name="직사각형 47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80728" y="2351720"/>
            <a:ext cx="1656184" cy="1581336"/>
            <a:chOff x="395536" y="2132856"/>
            <a:chExt cx="1656184" cy="1581336"/>
          </a:xfrm>
        </p:grpSpPr>
        <p:sp>
          <p:nvSpPr>
            <p:cNvPr id="52" name="직사각형 51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093096" y="4774840"/>
            <a:ext cx="4680520" cy="2013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237112" y="4918856"/>
            <a:ext cx="2808312" cy="175907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Server-side JavaScript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(Node.js)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61448" y="4918856"/>
            <a:ext cx="1368152" cy="1759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58" idx="3"/>
            <a:endCxn id="59" idx="1"/>
          </p:cNvCxnSpPr>
          <p:nvPr/>
        </p:nvCxnSpPr>
        <p:spPr>
          <a:xfrm>
            <a:off x="7045424" y="5798394"/>
            <a:ext cx="216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323528" y="4774840"/>
            <a:ext cx="1656184" cy="1581336"/>
            <a:chOff x="395536" y="2132856"/>
            <a:chExt cx="1656184" cy="1581336"/>
          </a:xfrm>
        </p:grpSpPr>
        <p:sp>
          <p:nvSpPr>
            <p:cNvPr id="63" name="직사각형 62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5928" y="4927240"/>
            <a:ext cx="1656184" cy="1581336"/>
            <a:chOff x="395536" y="2132856"/>
            <a:chExt cx="1656184" cy="1581336"/>
          </a:xfrm>
        </p:grpSpPr>
        <p:sp>
          <p:nvSpPr>
            <p:cNvPr id="67" name="직사각형 66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8328" y="5079640"/>
            <a:ext cx="1656184" cy="1581336"/>
            <a:chOff x="395536" y="2132856"/>
            <a:chExt cx="1656184" cy="1581336"/>
          </a:xfrm>
        </p:grpSpPr>
        <p:sp>
          <p:nvSpPr>
            <p:cNvPr id="71" name="직사각형 70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80728" y="5232040"/>
            <a:ext cx="1656184" cy="1581336"/>
            <a:chOff x="395536" y="2132856"/>
            <a:chExt cx="1656184" cy="1581336"/>
          </a:xfrm>
        </p:grpSpPr>
        <p:sp>
          <p:nvSpPr>
            <p:cNvPr id="75" name="직사각형 74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/>
          <p:cNvCxnSpPr>
            <a:stCxn id="52" idx="3"/>
          </p:cNvCxnSpPr>
          <p:nvPr/>
        </p:nvCxnSpPr>
        <p:spPr>
          <a:xfrm>
            <a:off x="2436912" y="3142388"/>
            <a:ext cx="15121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5" idx="3"/>
          </p:cNvCxnSpPr>
          <p:nvPr/>
        </p:nvCxnSpPr>
        <p:spPr>
          <a:xfrm>
            <a:off x="2436912" y="6022708"/>
            <a:ext cx="1656184" cy="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Architecture</a:t>
            </a:r>
            <a:endParaRPr lang="ko-KR" altLang="en-US" dirty="0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48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Pros and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7816554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Pros</a:t>
            </a:r>
            <a:endParaRPr lang="en-US" altLang="ko-KR" dirty="0"/>
          </a:p>
          <a:p>
            <a:pPr lvl="1"/>
            <a:r>
              <a:rPr lang="en-US" altLang="ko-KR" dirty="0"/>
              <a:t>Server-side JavaScript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높은 생산성</a:t>
            </a:r>
            <a:endParaRPr lang="en-US" altLang="ko-KR" dirty="0"/>
          </a:p>
          <a:p>
            <a:pPr lvl="1"/>
            <a:r>
              <a:rPr lang="en-US" altLang="ko-KR" dirty="0"/>
              <a:t>Single thread, non-block I/O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가볍고 빠름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I/O </a:t>
            </a:r>
            <a:r>
              <a:rPr lang="ko-KR" altLang="en-US" dirty="0">
                <a:sym typeface="Wingdings" panose="05000000000000000000" pitchFamily="2" charset="2"/>
              </a:rPr>
              <a:t>직접수행 안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프로세스 </a:t>
            </a:r>
            <a:r>
              <a:rPr lang="en-US" altLang="ko-KR" dirty="0"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Cons</a:t>
            </a:r>
            <a:endParaRPr lang="en-US" altLang="ko-KR" dirty="0"/>
          </a:p>
          <a:p>
            <a:pPr lvl="1"/>
            <a:r>
              <a:rPr lang="en-US" altLang="ko-KR" dirty="0"/>
              <a:t>Single thread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멀티코어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효율을 위해 여러 개의 프로세스를 사용해야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어떤 한 작업이 무거우면 전체 성능이 저하될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Event Callback  </a:t>
            </a:r>
            <a:r>
              <a:rPr lang="ko-KR" altLang="en-US" dirty="0">
                <a:sym typeface="Wingdings" panose="05000000000000000000" pitchFamily="2" charset="2"/>
              </a:rPr>
              <a:t>중첩될 경우 </a:t>
            </a:r>
            <a:r>
              <a:rPr lang="ko-KR" altLang="en-US" dirty="0" smtClean="0">
                <a:sym typeface="Wingdings" panose="05000000000000000000" pitchFamily="2" charset="2"/>
              </a:rPr>
              <a:t>소스코드의 </a:t>
            </a:r>
            <a:r>
              <a:rPr lang="ko-KR" altLang="en-US" dirty="0" err="1" smtClean="0">
                <a:sym typeface="Wingdings" panose="05000000000000000000" pitchFamily="2" charset="2"/>
              </a:rPr>
              <a:t>가독성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급격히 저하 </a:t>
            </a:r>
            <a:r>
              <a:rPr lang="en-US" altLang="ko-KR" dirty="0">
                <a:sym typeface="Wingdings" panose="05000000000000000000" pitchFamily="2" charset="2"/>
              </a:rPr>
              <a:t>(callback hell)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V8 engine  Garbage Collection</a:t>
            </a:r>
            <a:r>
              <a:rPr lang="ko-KR" altLang="en-US" dirty="0">
                <a:sym typeface="Wingdings" panose="05000000000000000000" pitchFamily="2" charset="2"/>
              </a:rPr>
              <a:t>기반 메모리관리로 순간적인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사용률 상승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가능성 있고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이는 서버 안정성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Node.js on NUC (Ubuntu 16.04)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marL="4572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pic>
        <p:nvPicPr>
          <p:cNvPr id="1026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5533672" y="4149080"/>
            <a:ext cx="3574832" cy="23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2926080" cy="21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3"/>
          <p:cNvSpPr/>
          <p:nvPr/>
        </p:nvSpPr>
        <p:spPr>
          <a:xfrm>
            <a:off x="3419872" y="5157192"/>
            <a:ext cx="1584176" cy="792088"/>
          </a:xfrm>
          <a:prstGeom prst="clou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1046" y="3956909"/>
            <a:ext cx="245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OS: Ubuntu </a:t>
            </a:r>
            <a:r>
              <a:rPr lang="en-US" altLang="ko-KR" b="1" dirty="0" smtClean="0">
                <a:solidFill>
                  <a:srgbClr val="FF0000"/>
                </a:solidFill>
              </a:rPr>
              <a:t>16.04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Web-Server: Node.js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89568" y="5517232"/>
            <a:ext cx="27625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843808" y="5669632"/>
            <a:ext cx="27625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92" y="5085184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 Request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19872" y="56612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 Response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23103" y="6300028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&lt;Web Server&gt;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6439" y="6309320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&lt;Web Client&gt;</a:t>
            </a:r>
            <a:endParaRPr lang="ko-KR" altLang="en-US" dirty="0"/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07504" y="3956909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OS: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Hypriot</a:t>
            </a:r>
            <a:r>
              <a:rPr lang="en-US" altLang="ko-KR" b="1" dirty="0" smtClean="0">
                <a:solidFill>
                  <a:srgbClr val="FF0000"/>
                </a:solidFill>
              </a:rPr>
              <a:t> 1.4.0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Your environment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599" y="1439636"/>
            <a:ext cx="6347714" cy="460172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Make a test code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smtClean="0"/>
              <a:t>vim </a:t>
            </a:r>
            <a:r>
              <a:rPr lang="en-US" altLang="ko-KR" dirty="0"/>
              <a:t>hello.js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 to run?</a:t>
            </a:r>
          </a:p>
          <a:p>
            <a:pPr marL="0" indent="0">
              <a:buNone/>
            </a:pPr>
            <a:r>
              <a:rPr lang="en-US" altLang="ko-KR" dirty="0"/>
              <a:t>  $ </a:t>
            </a:r>
            <a:r>
              <a:rPr lang="en-US" altLang="ko-KR" dirty="0" err="1"/>
              <a:t>nodejs</a:t>
            </a:r>
            <a:r>
              <a:rPr lang="en-US" altLang="ko-KR" dirty="0"/>
              <a:t> hello.js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2123" y="2615605"/>
            <a:ext cx="7776864" cy="1150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console.log('Hello World');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2" y="5043016"/>
            <a:ext cx="5309235" cy="75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5200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11738</TotalTime>
  <Words>1289</Words>
  <Application>Microsoft Office PowerPoint</Application>
  <PresentationFormat>화면 슬라이드 쇼(4:3)</PresentationFormat>
  <Paragraphs>320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HY그래픽M</vt:lpstr>
      <vt:lpstr>굴림</vt:lpstr>
      <vt:lpstr>맑은 고딕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Atom Editor : Free and open-source source code editor</vt:lpstr>
      <vt:lpstr>Atom Editor : Installation and Execution </vt:lpstr>
      <vt:lpstr>웹 서버 프로그래밍</vt:lpstr>
      <vt:lpstr>Node.js Architecture</vt:lpstr>
      <vt:lpstr>Node.js Pros and Cons</vt:lpstr>
      <vt:lpstr>개발환경 구축</vt:lpstr>
      <vt:lpstr>Test Your environment</vt:lpstr>
      <vt:lpstr>Example2: Simple TCP Server</vt:lpstr>
      <vt:lpstr>Example3: Simple Web Server</vt:lpstr>
      <vt:lpstr>Example4: External File Execution (Simple)</vt:lpstr>
      <vt:lpstr>Example5: External File Execution (Web)</vt:lpstr>
      <vt:lpstr>Node Packaged Module(NPM)</vt:lpstr>
      <vt:lpstr>File Upload (1/4)</vt:lpstr>
      <vt:lpstr>File Upload (2/4)</vt:lpstr>
      <vt:lpstr>File Upload (3/4)</vt:lpstr>
      <vt:lpstr>File Upload (4/4)</vt:lpstr>
      <vt:lpstr>Run a HTTP Web Server using node.js Express Module</vt:lpstr>
      <vt:lpstr>Run a HTTP Web Server using node.js Express Module</vt:lpstr>
      <vt:lpstr>Run a HTTP Web Server using node.js Express Module</vt:lpstr>
      <vt:lpstr>Architecture of WebApp</vt:lpstr>
      <vt:lpstr>Create Docker Container for nodejs WebApp</vt:lpstr>
      <vt:lpstr>Install node.js in Docker Container</vt:lpstr>
      <vt:lpstr>Write Server Application code</vt:lpstr>
      <vt:lpstr>Execute Server Application</vt:lpstr>
      <vt:lpstr>WebApp with RPi sensor</vt:lpstr>
      <vt:lpstr>WebApp with RPi sensor</vt:lpstr>
      <vt:lpstr>WebApp with RPi sensor</vt:lpstr>
      <vt:lpstr>Revise code for WebApp</vt:lpstr>
      <vt:lpstr>WebApp in Browser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권진철</cp:lastModifiedBy>
  <cp:revision>831</cp:revision>
  <cp:lastPrinted>2016-04-21T01:20:29Z</cp:lastPrinted>
  <dcterms:created xsi:type="dcterms:W3CDTF">2015-10-13T13:48:17Z</dcterms:created>
  <dcterms:modified xsi:type="dcterms:W3CDTF">2017-05-11T14:14:42Z</dcterms:modified>
</cp:coreProperties>
</file>