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450" r:id="rId2"/>
    <p:sldId id="449" r:id="rId3"/>
    <p:sldId id="345" r:id="rId4"/>
    <p:sldId id="354" r:id="rId5"/>
    <p:sldId id="415" r:id="rId6"/>
    <p:sldId id="431" r:id="rId7"/>
    <p:sldId id="442" r:id="rId8"/>
    <p:sldId id="462" r:id="rId9"/>
    <p:sldId id="419" r:id="rId10"/>
    <p:sldId id="323" r:id="rId11"/>
    <p:sldId id="452" r:id="rId12"/>
    <p:sldId id="467" r:id="rId13"/>
    <p:sldId id="468" r:id="rId14"/>
    <p:sldId id="471" r:id="rId15"/>
    <p:sldId id="457" r:id="rId16"/>
    <p:sldId id="454" r:id="rId17"/>
    <p:sldId id="433" r:id="rId18"/>
    <p:sldId id="434" r:id="rId19"/>
    <p:sldId id="435" r:id="rId20"/>
    <p:sldId id="436" r:id="rId21"/>
    <p:sldId id="437" r:id="rId22"/>
    <p:sldId id="473" r:id="rId23"/>
    <p:sldId id="475" r:id="rId24"/>
    <p:sldId id="440" r:id="rId25"/>
    <p:sldId id="439" r:id="rId26"/>
    <p:sldId id="458" r:id="rId27"/>
    <p:sldId id="453" r:id="rId28"/>
    <p:sldId id="459" r:id="rId29"/>
    <p:sldId id="443" r:id="rId30"/>
    <p:sldId id="445" r:id="rId31"/>
    <p:sldId id="469" r:id="rId32"/>
    <p:sldId id="470" r:id="rId33"/>
    <p:sldId id="455" r:id="rId34"/>
    <p:sldId id="464" r:id="rId35"/>
    <p:sldId id="474" r:id="rId36"/>
    <p:sldId id="406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EB8E2C3-37DA-492A-BB87-8BDA33A157FE}">
          <p14:sldIdLst>
            <p14:sldId id="450"/>
            <p14:sldId id="449"/>
            <p14:sldId id="345"/>
          </p14:sldIdLst>
        </p14:section>
        <p14:section name="Concept" id="{9977154A-4771-42F1-BB94-3989B11B0EB5}">
          <p14:sldIdLst>
            <p14:sldId id="354"/>
            <p14:sldId id="415"/>
            <p14:sldId id="431"/>
            <p14:sldId id="442"/>
            <p14:sldId id="462"/>
            <p14:sldId id="419"/>
            <p14:sldId id="323"/>
            <p14:sldId id="452"/>
            <p14:sldId id="467"/>
            <p14:sldId id="468"/>
            <p14:sldId id="471"/>
          </p14:sldIdLst>
        </p14:section>
        <p14:section name="Mesos" id="{D3E9E271-EDD7-41EB-9F50-03657B3489F4}">
          <p14:sldIdLst>
            <p14:sldId id="457"/>
            <p14:sldId id="454"/>
            <p14:sldId id="433"/>
            <p14:sldId id="434"/>
            <p14:sldId id="435"/>
            <p14:sldId id="436"/>
          </p14:sldIdLst>
        </p14:section>
        <p14:section name="Spark &amp; Zeppelin" id="{939FCFFE-5A6D-48D3-9D2A-098414BEC7B1}">
          <p14:sldIdLst>
            <p14:sldId id="437"/>
            <p14:sldId id="473"/>
            <p14:sldId id="475"/>
            <p14:sldId id="440"/>
            <p14:sldId id="439"/>
          </p14:sldIdLst>
        </p14:section>
        <p14:section name="HDFS" id="{561B2A9E-F496-46E3-B1D3-3B5A70191081}">
          <p14:sldIdLst>
            <p14:sldId id="458"/>
            <p14:sldId id="453"/>
            <p14:sldId id="459"/>
            <p14:sldId id="443"/>
            <p14:sldId id="445"/>
            <p14:sldId id="469"/>
            <p14:sldId id="470"/>
            <p14:sldId id="455"/>
            <p14:sldId id="464"/>
            <p14:sldId id="474"/>
          </p14:sldIdLst>
        </p14:section>
        <p14:section name="Thx" id="{2766C967-5930-4F5C-B95F-A3442F57A746}">
          <p14:sldIdLst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A2FF"/>
    <a:srgbClr val="3071A9"/>
    <a:srgbClr val="2B7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FC548-B2F7-4CEC-A79F-79F160643487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4C662-FFF4-48C4-ABC0-A8809186A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54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738D1-0459-43F7-A464-21C284E4E74D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332D-E44B-4916-A01F-12B62932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198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0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5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70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5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94515"/>
            <a:ext cx="462297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1362" y="6492875"/>
            <a:ext cx="512638" cy="365125"/>
          </a:xfrm>
        </p:spPr>
        <p:txBody>
          <a:bodyPr/>
          <a:lstStyle>
            <a:lvl1pPr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8823" y="6492874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5"/>
          <p:cNvSpPr>
            <a:spLocks noGrp="1"/>
          </p:cNvSpPr>
          <p:nvPr>
            <p:ph type="title"/>
          </p:nvPr>
        </p:nvSpPr>
        <p:spPr>
          <a:xfrm>
            <a:off x="253678" y="319743"/>
            <a:ext cx="6946554" cy="2449513"/>
          </a:xfrm>
        </p:spPr>
        <p:txBody>
          <a:bodyPr>
            <a:normAutofit fontScale="90000"/>
          </a:bodyPr>
          <a:lstStyle/>
          <a:p>
            <a:pPr latinLnBrk="0"/>
            <a:r>
              <a:rPr lang="en-US" altLang="ko-KR" sz="8800" dirty="0">
                <a:solidFill>
                  <a:srgbClr val="3333FF"/>
                </a:solidFill>
              </a:rPr>
              <a:t>SmartX Labs </a:t>
            </a:r>
            <a:br>
              <a:rPr lang="en-US" altLang="ko-KR" sz="8800" dirty="0">
                <a:solidFill>
                  <a:srgbClr val="3333FF"/>
                </a:solidFill>
              </a:rPr>
            </a:br>
            <a:r>
              <a:rPr lang="en-US" altLang="ko-KR" sz="6000" dirty="0">
                <a:solidFill>
                  <a:srgbClr val="3333FF"/>
                </a:solidFill>
              </a:rPr>
              <a:t>for Computer Systems</a:t>
            </a:r>
            <a:endParaRPr lang="ko-KR" altLang="en-US" sz="6000" dirty="0"/>
          </a:p>
        </p:txBody>
      </p:sp>
      <p:sp>
        <p:nvSpPr>
          <p:cNvPr id="11" name="부제목 4"/>
          <p:cNvSpPr txBox="1">
            <a:spLocks/>
          </p:cNvSpPr>
          <p:nvPr/>
        </p:nvSpPr>
        <p:spPr>
          <a:xfrm>
            <a:off x="253678" y="3429000"/>
            <a:ext cx="4318322" cy="1367631"/>
          </a:xfrm>
          <a:prstGeom prst="rect">
            <a:avLst/>
          </a:prstGeom>
        </p:spPr>
        <p:txBody>
          <a:bodyPr/>
          <a:lstStyle/>
          <a:p>
            <a:pPr marL="342900" indent="-342900" algn="ctr" eaLnBrk="1" latinLnBrk="1" hangingPunct="1">
              <a:spcBef>
                <a:spcPct val="20000"/>
              </a:spcBef>
              <a:defRPr/>
            </a:pPr>
            <a:r>
              <a:rPr lang="en-US" altLang="ko-KR" sz="4400" dirty="0"/>
              <a:t>Cluster Lab</a:t>
            </a:r>
          </a:p>
          <a:p>
            <a:pPr marL="342900" indent="-342900" algn="ctr" eaLnBrk="1" latinLnBrk="1" hangingPunct="1">
              <a:spcBef>
                <a:spcPct val="20000"/>
              </a:spcBef>
              <a:defRPr/>
            </a:pPr>
            <a:r>
              <a:rPr lang="en-US" altLang="ko-KR" sz="2800" dirty="0"/>
              <a:t>(2016, Spring)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2714208" cy="274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85955" y="5456375"/>
            <a:ext cx="2053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sz="3200" dirty="0"/>
              <a:t>NetCS Lab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5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/>
          <p:cNvSpPr txBox="1">
            <a:spLocks/>
          </p:cNvSpPr>
          <p:nvPr/>
        </p:nvSpPr>
        <p:spPr>
          <a:xfrm>
            <a:off x="-5634" y="-23289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Apache Zeppelin</a:t>
            </a:r>
          </a:p>
          <a:p>
            <a:pPr algn="l"/>
            <a:r>
              <a:rPr lang="en-US" altLang="ko-KR" sz="3200" dirty="0">
                <a:solidFill>
                  <a:srgbClr val="0070C0"/>
                </a:solidFill>
              </a:rPr>
              <a:t>-Concept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86" y="2808501"/>
            <a:ext cx="6355080" cy="33204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3682" y="1396584"/>
            <a:ext cx="674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web-based notebook that enables interactive data analytics.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682" y="1986455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Support Spark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9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2595927" y="1046504"/>
            <a:ext cx="1160878" cy="299025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444544" y="2068844"/>
            <a:ext cx="2706776" cy="21043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98729" y="4785070"/>
            <a:ext cx="1755274" cy="12414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04863" y="4785070"/>
            <a:ext cx="1755274" cy="12414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0. Cluster Overview</a:t>
            </a:r>
            <a:br>
              <a:rPr lang="en-US" altLang="ko-KR" sz="4000" dirty="0">
                <a:solidFill>
                  <a:srgbClr val="0070C0"/>
                </a:solidFill>
              </a:rPr>
            </a:b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61" y="5599825"/>
            <a:ext cx="1554381" cy="6536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05" y="5599826"/>
            <a:ext cx="1554381" cy="6536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83779" y="2424464"/>
            <a:ext cx="538043" cy="540000"/>
          </a:xfrm>
          <a:prstGeom prst="rect">
            <a:avLst/>
          </a:prstGeom>
          <a:solidFill>
            <a:srgbClr val="25A2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MM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489177" y="2424464"/>
            <a:ext cx="538043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HN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194575" y="2424464"/>
            <a:ext cx="538043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781744" y="3139677"/>
            <a:ext cx="538043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489177" y="3135491"/>
            <a:ext cx="538043" cy="540000"/>
          </a:xfrm>
          <a:prstGeom prst="rect">
            <a:avLst/>
          </a:prstGeom>
          <a:solidFill>
            <a:srgbClr val="3071A9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ZP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524142" y="5135819"/>
            <a:ext cx="538043" cy="540000"/>
          </a:xfrm>
          <a:prstGeom prst="rect">
            <a:avLst/>
          </a:prstGeom>
          <a:solidFill>
            <a:srgbClr val="25A2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MS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655308" y="5135819"/>
            <a:ext cx="538043" cy="540000"/>
          </a:xfrm>
          <a:prstGeom prst="rect">
            <a:avLst/>
          </a:prstGeom>
          <a:solidFill>
            <a:srgbClr val="25A2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MS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389068" y="5135819"/>
            <a:ext cx="538043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HD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257902" y="5135819"/>
            <a:ext cx="538043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HD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26596" y="2964464"/>
            <a:ext cx="1663121" cy="1600438"/>
            <a:chOff x="7396979" y="863506"/>
            <a:chExt cx="1663121" cy="1600438"/>
          </a:xfrm>
        </p:grpSpPr>
        <p:grpSp>
          <p:nvGrpSpPr>
            <p:cNvPr id="2" name="그룹 1"/>
            <p:cNvGrpSpPr/>
            <p:nvPr/>
          </p:nvGrpSpPr>
          <p:grpSpPr>
            <a:xfrm flipH="1">
              <a:off x="7396979" y="929857"/>
              <a:ext cx="189070" cy="1454726"/>
              <a:chOff x="7494599" y="77957"/>
              <a:chExt cx="538047" cy="4139809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7494603" y="77957"/>
                <a:ext cx="538043" cy="540000"/>
              </a:xfrm>
              <a:prstGeom prst="rect">
                <a:avLst/>
              </a:prstGeom>
              <a:solidFill>
                <a:srgbClr val="25A2FF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/>
                  <a:t>MM</a:t>
                </a:r>
                <a:endParaRPr lang="ko-KR" altLang="en-US" sz="800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494602" y="1273268"/>
                <a:ext cx="538043" cy="540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/>
                  <a:t>HN</a:t>
                </a:r>
                <a:endParaRPr lang="ko-KR" altLang="en-US" sz="800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494600" y="2476671"/>
                <a:ext cx="538043" cy="54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/>
                  <a:t>Z</a:t>
                </a:r>
                <a:endParaRPr lang="ko-KR" altLang="en-US" sz="8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494600" y="3081483"/>
                <a:ext cx="538043" cy="5400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/>
                  <a:t>SP</a:t>
                </a:r>
                <a:endParaRPr lang="ko-KR" altLang="en-US" sz="8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494599" y="3677766"/>
                <a:ext cx="538043" cy="540000"/>
              </a:xfrm>
              <a:prstGeom prst="rect">
                <a:avLst/>
              </a:prstGeom>
              <a:solidFill>
                <a:srgbClr val="3071A9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/>
                  <a:t>ZP</a:t>
                </a:r>
                <a:endParaRPr lang="ko-KR" altLang="en-US" sz="8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494602" y="674677"/>
                <a:ext cx="538043" cy="540000"/>
              </a:xfrm>
              <a:prstGeom prst="rect">
                <a:avLst/>
              </a:prstGeom>
              <a:solidFill>
                <a:srgbClr val="25A2FF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/>
                  <a:t>MS</a:t>
                </a:r>
                <a:endParaRPr lang="ko-KR" altLang="en-US" sz="800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7494601" y="1871859"/>
                <a:ext cx="538043" cy="540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/>
                  <a:t>HD</a:t>
                </a:r>
                <a:endParaRPr lang="ko-KR" altLang="en-US" sz="800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7549750" y="863506"/>
              <a:ext cx="1510350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Mesos</a:t>
              </a:r>
              <a:r>
                <a:rPr lang="en-US" altLang="ko-KR" sz="1400" dirty="0"/>
                <a:t> Master</a:t>
              </a:r>
            </a:p>
            <a:p>
              <a:r>
                <a:rPr lang="en-US" altLang="ko-KR" sz="1400" dirty="0" err="1"/>
                <a:t>Mesos</a:t>
              </a:r>
              <a:r>
                <a:rPr lang="en-US" altLang="ko-KR" sz="1400" dirty="0"/>
                <a:t> Slave</a:t>
              </a:r>
            </a:p>
            <a:p>
              <a:r>
                <a:rPr lang="en-US" altLang="ko-KR" sz="1400" dirty="0"/>
                <a:t>HDFS </a:t>
              </a:r>
              <a:r>
                <a:rPr lang="en-US" altLang="ko-KR" sz="1400" dirty="0" err="1"/>
                <a:t>NameNode</a:t>
              </a:r>
              <a:endParaRPr lang="en-US" altLang="ko-KR" sz="1400" dirty="0"/>
            </a:p>
            <a:p>
              <a:r>
                <a:rPr lang="en-US" altLang="ko-KR" sz="1400" dirty="0"/>
                <a:t>HDFS </a:t>
              </a:r>
              <a:r>
                <a:rPr lang="en-US" altLang="ko-KR" sz="1400" dirty="0" err="1"/>
                <a:t>DataNode</a:t>
              </a:r>
              <a:endParaRPr lang="en-US" altLang="ko-KR" sz="1400" dirty="0"/>
            </a:p>
            <a:p>
              <a:r>
                <a:rPr lang="en-US" altLang="ko-KR" sz="1400" dirty="0"/>
                <a:t>Zookeeper</a:t>
              </a:r>
            </a:p>
            <a:p>
              <a:r>
                <a:rPr lang="en-US" altLang="ko-KR" sz="1400" dirty="0"/>
                <a:t>Spark</a:t>
              </a:r>
            </a:p>
            <a:p>
              <a:r>
                <a:rPr lang="en-US" altLang="ko-KR" sz="1400" dirty="0"/>
                <a:t>Zeppelin</a:t>
              </a:r>
              <a:endParaRPr lang="ko-KR" altLang="en-US" sz="1400" dirty="0"/>
            </a:p>
          </p:txBody>
        </p:sp>
      </p:grpSp>
      <p:cxnSp>
        <p:nvCxnSpPr>
          <p:cNvPr id="9" name="직선 연결선 8"/>
          <p:cNvCxnSpPr>
            <a:endCxn id="25" idx="0"/>
          </p:cNvCxnSpPr>
          <p:nvPr/>
        </p:nvCxnSpPr>
        <p:spPr>
          <a:xfrm flipH="1">
            <a:off x="3176366" y="4173216"/>
            <a:ext cx="722303" cy="61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26" idx="0"/>
          </p:cNvCxnSpPr>
          <p:nvPr/>
        </p:nvCxnSpPr>
        <p:spPr>
          <a:xfrm>
            <a:off x="5660967" y="4173216"/>
            <a:ext cx="1621533" cy="61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13696" y="405533"/>
            <a:ext cx="416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Prerequisite: Ubuntu 14.04 - 64bit.</a:t>
            </a:r>
          </a:p>
          <a:p>
            <a:r>
              <a:rPr lang="en-US" altLang="ko-KR" dirty="0"/>
              <a:t>(To install Java, see </a:t>
            </a:r>
            <a:r>
              <a:rPr lang="en-US" altLang="ko-KR" dirty="0" err="1"/>
              <a:t>AppServer</a:t>
            </a:r>
            <a:r>
              <a:rPr lang="en-US" altLang="ko-KR" dirty="0"/>
              <a:t> Lab.)</a:t>
            </a:r>
          </a:p>
          <a:p>
            <a:r>
              <a:rPr lang="en-US" altLang="ko-KR" dirty="0"/>
              <a:t>RAM of Tower VM should &gt;= 2GB.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84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77064" y="3126486"/>
            <a:ext cx="8559068" cy="13202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7064" y="1839462"/>
            <a:ext cx="7661027" cy="11835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0. Preparation 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Install Java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3887" y="1859101"/>
            <a:ext cx="839685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Install JAVA JDK 8</a:t>
            </a:r>
          </a:p>
          <a:p>
            <a:r>
              <a:rPr lang="en-US" altLang="ko-KR" sz="1600" dirty="0"/>
              <a:t>$</a:t>
            </a:r>
            <a:r>
              <a:rPr lang="ko-KR" altLang="en-US" sz="1600" dirty="0"/>
              <a:t>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add-apt-repository ppa:webupd8team/java</a:t>
            </a:r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update</a:t>
            </a:r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oracle-java8-installer</a:t>
            </a:r>
          </a:p>
          <a:p>
            <a:endParaRPr lang="en-US" altLang="ko-KR" sz="1600" dirty="0"/>
          </a:p>
          <a:p>
            <a:r>
              <a:rPr lang="en-US" altLang="ko-KR" sz="1600" dirty="0"/>
              <a:t>If fail to install JAVA like</a:t>
            </a:r>
          </a:p>
          <a:p>
            <a:pPr lvl="1"/>
            <a:r>
              <a:rPr lang="en-US" altLang="ko-KR" sz="1600" dirty="0"/>
              <a:t>error: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add-apt-repository: command not found</a:t>
            </a:r>
          </a:p>
          <a:p>
            <a:pPr lvl="1"/>
            <a:r>
              <a:rPr lang="en-US" altLang="ko-KR" sz="1600" dirty="0"/>
              <a:t>Follow command</a:t>
            </a:r>
          </a:p>
          <a:p>
            <a:pPr lvl="2"/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software-properties-common python-software-properties</a:t>
            </a:r>
          </a:p>
          <a:p>
            <a:pPr lvl="2"/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update</a:t>
            </a:r>
          </a:p>
          <a:p>
            <a:pPr lvl="1"/>
            <a:endParaRPr lang="en-US" altLang="ko-KR" sz="1600" dirty="0"/>
          </a:p>
        </p:txBody>
      </p:sp>
      <p:pic>
        <p:nvPicPr>
          <p:cNvPr id="16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7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091392" y="784527"/>
            <a:ext cx="1106015" cy="7271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3887" y="5348962"/>
            <a:ext cx="6785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 this for all tower and NUCs.</a:t>
            </a:r>
          </a:p>
          <a:p>
            <a:endParaRPr lang="en-US" altLang="ko-KR" dirty="0"/>
          </a:p>
          <a:p>
            <a:r>
              <a:rPr lang="en-US" altLang="ko-KR" dirty="0"/>
              <a:t>If you already installed Java 8 in previous labs, you can skip it.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82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67563" y="3475633"/>
            <a:ext cx="5847478" cy="14240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67563" y="2545877"/>
            <a:ext cx="5847478" cy="3954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6532" y="2222005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Set root 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passwd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Create Hadoop account and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-s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onsolas" panose="020B0609020204030204" pitchFamily="49" charset="0"/>
              </a:rPr>
              <a:t>adduser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onsolas" panose="020B0609020204030204" pitchFamily="49" charset="0"/>
              </a:rPr>
              <a:t>adduser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sudo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Consolas" panose="020B0609020204030204" pitchFamily="49" charset="0"/>
              </a:rPr>
              <a:t>su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hadoop</a:t>
            </a: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</a:rPr>
              <a:t>#login as ‘</a:t>
            </a:r>
            <a:r>
              <a:rPr lang="en-US" altLang="ko-KR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’</a:t>
            </a:r>
            <a:endParaRPr lang="en-US" altLang="ko-KR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0. Preparation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Configure accounts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3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091392" y="917534"/>
            <a:ext cx="1106015" cy="7271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3111" y="1547969"/>
            <a:ext cx="394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 this for all tower and NUCs.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3111" y="5292314"/>
            <a:ext cx="542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This procedure is required when you install HDFS.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56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67563" y="3087326"/>
            <a:ext cx="5847478" cy="1459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67563" y="2545877"/>
            <a:ext cx="5847478" cy="3954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6532" y="2222005"/>
            <a:ext cx="8229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 smtClean="0"/>
              <a:t>Edit /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/hosts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vi /</a:t>
            </a:r>
            <a:r>
              <a:rPr lang="en-US" altLang="ko-KR" dirty="0" err="1" smtClean="0">
                <a:latin typeface="Consolas" panose="020B0609020204030204" pitchFamily="49" charset="0"/>
              </a:rPr>
              <a:t>etc</a:t>
            </a:r>
            <a:r>
              <a:rPr lang="en-US" altLang="ko-KR" dirty="0" smtClean="0">
                <a:latin typeface="Consolas" panose="020B0609020204030204" pitchFamily="49" charset="0"/>
              </a:rPr>
              <a:t>/hosts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127.0.0.1	localhost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192.168.0.1	tower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192.168.0.2	nuc01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192.168.0.3	nuc02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0. Preparation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Configure </a:t>
            </a:r>
            <a:r>
              <a:rPr lang="en-US" altLang="ko-KR" sz="3200" dirty="0" smtClean="0">
                <a:solidFill>
                  <a:srgbClr val="FF0000"/>
                </a:solidFill>
              </a:rPr>
              <a:t>hostnames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3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091392" y="917534"/>
            <a:ext cx="1106015" cy="7271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3111" y="1547969"/>
            <a:ext cx="394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 this for all tower and NUCs.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20101" y="3038610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Edit: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EX)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45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2595927" y="1046504"/>
            <a:ext cx="1160878" cy="299025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444544" y="2068844"/>
            <a:ext cx="2706776" cy="21043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98729" y="4785070"/>
            <a:ext cx="1755274" cy="12414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04863" y="4785070"/>
            <a:ext cx="1755274" cy="12414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1. Apache </a:t>
            </a:r>
            <a:r>
              <a:rPr lang="en-US" altLang="ko-KR" sz="4000" dirty="0" err="1">
                <a:solidFill>
                  <a:srgbClr val="0070C0"/>
                </a:solidFill>
              </a:rPr>
              <a:t>Mesos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Install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61" y="5599825"/>
            <a:ext cx="1554381" cy="6536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05" y="5599826"/>
            <a:ext cx="1554381" cy="6536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83779" y="2424464"/>
            <a:ext cx="2010192" cy="540000"/>
          </a:xfrm>
          <a:prstGeom prst="rect">
            <a:avLst/>
          </a:prstGeom>
          <a:solidFill>
            <a:srgbClr val="25A2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Mesos</a:t>
            </a:r>
            <a:r>
              <a:rPr lang="en-US" altLang="ko-KR" dirty="0"/>
              <a:t> Master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795945" y="3159000"/>
            <a:ext cx="1998026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Zookeeper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524142" y="5135819"/>
            <a:ext cx="1271803" cy="540000"/>
          </a:xfrm>
          <a:prstGeom prst="rect">
            <a:avLst/>
          </a:prstGeom>
          <a:solidFill>
            <a:srgbClr val="25A2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Mesos</a:t>
            </a:r>
            <a:r>
              <a:rPr lang="en-US" altLang="ko-KR" dirty="0"/>
              <a:t> Slave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655308" y="5135819"/>
            <a:ext cx="1225758" cy="540000"/>
          </a:xfrm>
          <a:prstGeom prst="rect">
            <a:avLst/>
          </a:prstGeom>
          <a:solidFill>
            <a:srgbClr val="25A2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Mesos</a:t>
            </a:r>
            <a:r>
              <a:rPr lang="en-US" altLang="ko-KR" dirty="0"/>
              <a:t> Slave</a:t>
            </a:r>
            <a:endParaRPr lang="ko-KR" altLang="en-US" dirty="0"/>
          </a:p>
        </p:txBody>
      </p:sp>
      <p:cxnSp>
        <p:nvCxnSpPr>
          <p:cNvPr id="9" name="직선 연결선 8"/>
          <p:cNvCxnSpPr>
            <a:endCxn id="25" idx="0"/>
          </p:cNvCxnSpPr>
          <p:nvPr/>
        </p:nvCxnSpPr>
        <p:spPr>
          <a:xfrm flipH="1">
            <a:off x="3176366" y="4173216"/>
            <a:ext cx="722303" cy="61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26" idx="0"/>
          </p:cNvCxnSpPr>
          <p:nvPr/>
        </p:nvCxnSpPr>
        <p:spPr>
          <a:xfrm>
            <a:off x="5660967" y="4173216"/>
            <a:ext cx="1621533" cy="61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13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1. Apache </a:t>
            </a:r>
            <a:r>
              <a:rPr lang="en-US" altLang="ko-KR" sz="4000" dirty="0" err="1">
                <a:solidFill>
                  <a:srgbClr val="0070C0"/>
                </a:solidFill>
              </a:rPr>
              <a:t>Mesos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Installation Procedure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1365" y="2828835"/>
            <a:ext cx="6713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Add Mesosphere repository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Install </a:t>
            </a:r>
            <a:r>
              <a:rPr lang="en-US" altLang="ko-KR" dirty="0" err="1"/>
              <a:t>Mesos</a:t>
            </a:r>
            <a:r>
              <a:rPr lang="en-US" altLang="ko-KR" dirty="0"/>
              <a:t> Master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Install </a:t>
            </a:r>
            <a:r>
              <a:rPr lang="en-US" altLang="ko-KR" dirty="0" err="1"/>
              <a:t>Mesos</a:t>
            </a:r>
            <a:r>
              <a:rPr lang="en-US" altLang="ko-KR" dirty="0"/>
              <a:t> Slave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Check on the Web 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730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791" y="2521677"/>
            <a:ext cx="8207714" cy="32546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1. Apache </a:t>
            </a:r>
            <a:r>
              <a:rPr lang="en-US" altLang="ko-KR" sz="4000" dirty="0" err="1">
                <a:solidFill>
                  <a:srgbClr val="0070C0"/>
                </a:solidFill>
              </a:rPr>
              <a:t>Mesos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Install: Add Mesosphere repository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791" y="2483116"/>
            <a:ext cx="820771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</a:rPr>
              <a:t> apt-key </a:t>
            </a:r>
            <a:r>
              <a:rPr lang="en-US" altLang="ko-KR" sz="1600" dirty="0" err="1">
                <a:latin typeface="Consolas" panose="020B0609020204030204" pitchFamily="49" charset="0"/>
              </a:rPr>
              <a:t>adv</a:t>
            </a:r>
            <a:r>
              <a:rPr lang="en-US" altLang="ko-KR" sz="1600" dirty="0">
                <a:latin typeface="Consolas" panose="020B0609020204030204" pitchFamily="49" charset="0"/>
              </a:rPr>
              <a:t> --</a:t>
            </a:r>
            <a:r>
              <a:rPr lang="en-US" altLang="ko-KR" sz="1600" dirty="0" err="1">
                <a:latin typeface="Consolas" panose="020B0609020204030204" pitchFamily="49" charset="0"/>
              </a:rPr>
              <a:t>keyserver</a:t>
            </a:r>
            <a:r>
              <a:rPr lang="en-US" altLang="ko-KR" sz="1600" dirty="0">
                <a:latin typeface="Consolas" panose="020B0609020204030204" pitchFamily="49" charset="0"/>
              </a:rPr>
              <a:t> keyserver.ubuntu.com --</a:t>
            </a:r>
            <a:r>
              <a:rPr lang="en-US" altLang="ko-KR" sz="1600" dirty="0" err="1">
                <a:latin typeface="Consolas" panose="020B0609020204030204" pitchFamily="49" charset="0"/>
              </a:rPr>
              <a:t>recv</a:t>
            </a:r>
            <a:r>
              <a:rPr lang="en-US" altLang="ko-KR" sz="1600" dirty="0">
                <a:latin typeface="Consolas" panose="020B0609020204030204" pitchFamily="49" charset="0"/>
              </a:rPr>
              <a:t> E56151BF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DISTRO=$(</a:t>
            </a:r>
            <a:r>
              <a:rPr lang="en-US" altLang="ko-KR" sz="1600" dirty="0" err="1">
                <a:latin typeface="Consolas" panose="020B0609020204030204" pitchFamily="49" charset="0"/>
              </a:rPr>
              <a:t>lsb_release</a:t>
            </a:r>
            <a:r>
              <a:rPr lang="en-US" altLang="ko-KR" sz="1600" dirty="0">
                <a:latin typeface="Consolas" panose="020B0609020204030204" pitchFamily="49" charset="0"/>
              </a:rPr>
              <a:t> -is | </a:t>
            </a:r>
            <a:r>
              <a:rPr lang="en-US" altLang="ko-KR" sz="1600" dirty="0" err="1"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latin typeface="Consolas" panose="020B0609020204030204" pitchFamily="49" charset="0"/>
              </a:rPr>
              <a:t> '[:upper:]' '[:lower:]')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CODENAME=$(</a:t>
            </a:r>
            <a:r>
              <a:rPr lang="en-US" altLang="ko-KR" sz="1600" dirty="0" err="1">
                <a:latin typeface="Consolas" panose="020B0609020204030204" pitchFamily="49" charset="0"/>
              </a:rPr>
              <a:t>lsb_release</a:t>
            </a:r>
            <a:r>
              <a:rPr lang="en-US" altLang="ko-KR" sz="1600" dirty="0">
                <a:latin typeface="Consolas" panose="020B0609020204030204" pitchFamily="49" charset="0"/>
              </a:rPr>
              <a:t> -</a:t>
            </a:r>
            <a:r>
              <a:rPr lang="en-US" altLang="ko-KR" sz="1600" dirty="0" err="1">
                <a:latin typeface="Consolas" panose="020B0609020204030204" pitchFamily="49" charset="0"/>
              </a:rPr>
              <a:t>cs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solidFill>
                  <a:srgbClr val="0070C0"/>
                </a:solidFill>
              </a:rPr>
              <a:t>To check you correctly input, use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 echo </a:t>
            </a:r>
            <a:r>
              <a:rPr lang="en-US" altLang="ko-KR" sz="1600" dirty="0">
                <a:solidFill>
                  <a:srgbClr val="0070C0"/>
                </a:solidFill>
              </a:rPr>
              <a:t>command.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echo $DISTRO $CODENAME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ubuntu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 trusty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echo "deb http://repos.mesosphere.io/${DISTRO} ${CODENAME} main" | </a:t>
            </a:r>
            <a:r>
              <a:rPr lang="en-US" altLang="ko-KR" sz="1600" dirty="0" err="1">
                <a:latin typeface="Consolas" panose="020B0609020204030204" pitchFamily="49" charset="0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</a:rPr>
              <a:t> tee /</a:t>
            </a:r>
            <a:r>
              <a:rPr lang="en-US" altLang="ko-KR" sz="1600" dirty="0" err="1">
                <a:latin typeface="Consolas" panose="020B0609020204030204" pitchFamily="49" charset="0"/>
              </a:rPr>
              <a:t>etc</a:t>
            </a:r>
            <a:r>
              <a:rPr lang="en-US" altLang="ko-KR" sz="1600" dirty="0">
                <a:latin typeface="Consolas" panose="020B0609020204030204" pitchFamily="49" charset="0"/>
              </a:rPr>
              <a:t>/apt/</a:t>
            </a:r>
            <a:r>
              <a:rPr lang="en-US" altLang="ko-KR" sz="1600" dirty="0" err="1">
                <a:latin typeface="Consolas" panose="020B0609020204030204" pitchFamily="49" charset="0"/>
              </a:rPr>
              <a:t>sources.list.d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mesosphere.list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</a:rPr>
              <a:t> apt-get -y update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189803" y="-37427"/>
            <a:ext cx="898040" cy="2313218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162394" y="1178555"/>
            <a:ext cx="952858" cy="6145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6861043" y="756852"/>
            <a:ext cx="1493670" cy="9820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088" y="1485824"/>
            <a:ext cx="582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 the repository to Tower and NUCs.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00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6322" y="1490431"/>
            <a:ext cx="8207714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1. Apache </a:t>
            </a:r>
            <a:r>
              <a:rPr lang="en-US" altLang="ko-KR" sz="4000" dirty="0" err="1">
                <a:solidFill>
                  <a:srgbClr val="0070C0"/>
                </a:solidFill>
              </a:rPr>
              <a:t>Mesos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Install: </a:t>
            </a:r>
            <a:r>
              <a:rPr lang="en-US" altLang="ko-KR" sz="3200" dirty="0" err="1">
                <a:solidFill>
                  <a:srgbClr val="FF0000"/>
                </a:solidFill>
              </a:rPr>
              <a:t>Mesos</a:t>
            </a:r>
            <a:r>
              <a:rPr lang="en-US" altLang="ko-KR" sz="3200" dirty="0">
                <a:solidFill>
                  <a:srgbClr val="FF0000"/>
                </a:solidFill>
              </a:rPr>
              <a:t> Master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4221" y="1490431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apt-get -y install 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reboot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service 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r>
              <a:rPr lang="en-US" altLang="ko-KR" dirty="0">
                <a:latin typeface="Consolas" panose="020B0609020204030204" pitchFamily="49" charset="0"/>
              </a:rPr>
              <a:t>-slave stop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echo </a:t>
            </a:r>
            <a:r>
              <a:rPr lang="en-US" altLang="ko-KR" dirty="0">
                <a:latin typeface="Consolas" panose="020B0609020204030204" pitchFamily="49" charset="0"/>
              </a:rPr>
              <a:t>manual |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tee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init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mesos-slave.override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echo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&lt;TOWER_IP_ADDR&gt;</a:t>
            </a:r>
            <a:r>
              <a:rPr lang="en-US" altLang="ko-KR" dirty="0">
                <a:latin typeface="Consolas" panose="020B0609020204030204" pitchFamily="49" charset="0"/>
              </a:rPr>
              <a:t> |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tee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r>
              <a:rPr lang="en-US" altLang="ko-KR" dirty="0">
                <a:latin typeface="Consolas" panose="020B0609020204030204" pitchFamily="49" charset="0"/>
              </a:rPr>
              <a:t>-master/</a:t>
            </a:r>
            <a:r>
              <a:rPr lang="en-US" altLang="ko-KR" dirty="0" err="1">
                <a:latin typeface="Consolas" panose="020B0609020204030204" pitchFamily="49" charset="0"/>
              </a:rPr>
              <a:t>ip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echo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TOWER_HOSTNAME&gt;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|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tee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r>
              <a:rPr lang="en-US" altLang="ko-KR" dirty="0">
                <a:latin typeface="Consolas" panose="020B0609020204030204" pitchFamily="49" charset="0"/>
              </a:rPr>
              <a:t>-master/hostname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echo zk://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&lt;TOWER_IP_ADDR&gt;</a:t>
            </a:r>
            <a:r>
              <a:rPr lang="en-US" altLang="ko-KR" dirty="0">
                <a:latin typeface="Consolas" panose="020B0609020204030204" pitchFamily="49" charset="0"/>
              </a:rPr>
              <a:t>:2181/mesos |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tee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zk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echo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latin typeface="Consolas" panose="020B0609020204030204" pitchFamily="49" charset="0"/>
              </a:rPr>
              <a:t> |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tee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r>
              <a:rPr lang="en-US" altLang="ko-KR" dirty="0">
                <a:latin typeface="Consolas" panose="020B0609020204030204" pitchFamily="49" charset="0"/>
              </a:rPr>
              <a:t>-master/cluster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service zookeeper restart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service 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r>
              <a:rPr lang="en-US" altLang="ko-KR" dirty="0">
                <a:latin typeface="Consolas" panose="020B0609020204030204" pitchFamily="49" charset="0"/>
              </a:rPr>
              <a:t>-master restart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echo 1 |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tee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/zookeeper/</a:t>
            </a:r>
            <a:r>
              <a:rPr lang="en-US" altLang="ko-KR" dirty="0" err="1">
                <a:latin typeface="Consolas" panose="020B0609020204030204" pitchFamily="49" charset="0"/>
              </a:rPr>
              <a:t>conf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myid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0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6322" y="5856905"/>
            <a:ext cx="8207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: anything you want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158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796" y="1302321"/>
            <a:ext cx="8441377" cy="45368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1. Apache </a:t>
            </a:r>
            <a:r>
              <a:rPr lang="en-US" altLang="ko-KR" sz="4000" dirty="0" err="1">
                <a:solidFill>
                  <a:srgbClr val="0070C0"/>
                </a:solidFill>
              </a:rPr>
              <a:t>Mesos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Install: </a:t>
            </a:r>
            <a:r>
              <a:rPr lang="en-US" altLang="ko-KR" sz="3200" dirty="0" err="1">
                <a:solidFill>
                  <a:srgbClr val="FF0000"/>
                </a:solidFill>
              </a:rPr>
              <a:t>Mesos</a:t>
            </a:r>
            <a:r>
              <a:rPr lang="en-US" altLang="ko-KR" sz="3200" dirty="0">
                <a:solidFill>
                  <a:srgbClr val="FF0000"/>
                </a:solidFill>
              </a:rPr>
              <a:t> Slave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48" y="1314847"/>
            <a:ext cx="8549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Consolas" panose="020B0609020204030204" pitchFamily="49" charset="0"/>
              </a:rPr>
              <a:t>sudo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apt-get</a:t>
            </a:r>
            <a:r>
              <a:rPr lang="ko-KR" altLang="en-US" dirty="0">
                <a:latin typeface="Consolas" panose="020B0609020204030204" pitchFamily="49" charset="0"/>
              </a:rPr>
              <a:t> -</a:t>
            </a:r>
            <a:r>
              <a:rPr lang="ko-KR" altLang="en-US" dirty="0" err="1">
                <a:latin typeface="Consolas" panose="020B0609020204030204" pitchFamily="49" charset="0"/>
              </a:rPr>
              <a:t>y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install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mesos</a:t>
            </a:r>
            <a:endParaRPr lang="ko-KR" alt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Consolas" panose="020B0609020204030204" pitchFamily="49" charset="0"/>
              </a:rPr>
              <a:t>sudo reboot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Consolas" panose="020B0609020204030204" pitchFamily="49" charset="0"/>
              </a:rPr>
              <a:t>sudo service mesos-master 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Consolas" panose="020B0609020204030204" pitchFamily="49" charset="0"/>
              </a:rPr>
              <a:t>echo manual | sudo tee /etc/init/mesos-master.override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Consolas" panose="020B0609020204030204" pitchFamily="49" charset="0"/>
              </a:rPr>
              <a:t>sudo service zookeeper 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Consolas" panose="020B0609020204030204" pitchFamily="49" charset="0"/>
              </a:rPr>
              <a:t>echo manual | sudo tee /etc/init/zookeeper.override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Consolas" panose="020B0609020204030204" pitchFamily="49" charset="0"/>
              </a:rPr>
              <a:t>sudo apt-get -y remove --purge zookeeper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Consolas" panose="020B0609020204030204" pitchFamily="49" charset="0"/>
              </a:rPr>
              <a:t>echo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&lt;NUC_IP_ADDR&gt;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| sudo tee /etc/mesos-slave/ip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Consolas" panose="020B0609020204030204" pitchFamily="49" charset="0"/>
              </a:rPr>
              <a:t>echo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NUC_HOSTNAME&gt;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| sudo tee /etc/mesos-slave/hostname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Consolas" panose="020B0609020204030204" pitchFamily="49" charset="0"/>
              </a:rPr>
              <a:t>echo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zk://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&lt;TOWER_IP_ADDR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latin typeface="Consolas" panose="020B0609020204030204" pitchFamily="49" charset="0"/>
              </a:rPr>
              <a:t>:2181/mesos | sudo tee /</a:t>
            </a:r>
            <a:r>
              <a:rPr lang="ko-KR" altLang="en-US" dirty="0" err="1" smtClean="0">
                <a:latin typeface="Consolas" panose="020B0609020204030204" pitchFamily="49" charset="0"/>
              </a:rPr>
              <a:t>etc</a:t>
            </a:r>
            <a:r>
              <a:rPr lang="ko-KR" altLang="en-US" dirty="0" smtClean="0">
                <a:latin typeface="Consolas" panose="020B0609020204030204" pitchFamily="49" charset="0"/>
              </a:rPr>
              <a:t>/</a:t>
            </a:r>
            <a:r>
              <a:rPr lang="ko-KR" altLang="en-US" dirty="0" err="1" smtClean="0">
                <a:latin typeface="Consolas" panose="020B0609020204030204" pitchFamily="49" charset="0"/>
              </a:rPr>
              <a:t>mesos</a:t>
            </a:r>
            <a:r>
              <a:rPr lang="ko-KR" altLang="en-US" dirty="0" smtClean="0">
                <a:latin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</a:rPr>
              <a:t>zk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onsolas" panose="020B0609020204030204" pitchFamily="49" charset="0"/>
              </a:rPr>
              <a:t>echo HADOOP_HOME=/</a:t>
            </a:r>
            <a:r>
              <a:rPr lang="en-US" altLang="ko-KR" dirty="0" err="1" smtClean="0">
                <a:latin typeface="Consolas" panose="020B0609020204030204" pitchFamily="49" charset="0"/>
              </a:rPr>
              <a:t>usr</a:t>
            </a:r>
            <a:r>
              <a:rPr lang="en-US" altLang="ko-KR" dirty="0" smtClean="0">
                <a:latin typeface="Consolas" panose="020B0609020204030204" pitchFamily="49" charset="0"/>
              </a:rPr>
              <a:t>/local/</a:t>
            </a:r>
            <a:r>
              <a:rPr lang="en-US" altLang="ko-KR" dirty="0" err="1" smtClean="0">
                <a:latin typeface="Consolas" panose="020B0609020204030204" pitchFamily="49" charset="0"/>
              </a:rPr>
              <a:t>hadoop</a:t>
            </a:r>
            <a:r>
              <a:rPr lang="en-US" altLang="ko-KR" dirty="0" smtClean="0">
                <a:latin typeface="Consolas" panose="020B0609020204030204" pitchFamily="49" charset="0"/>
              </a:rPr>
              <a:t> | </a:t>
            </a:r>
            <a:r>
              <a:rPr lang="en-US" altLang="ko-KR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dirty="0" smtClean="0">
                <a:latin typeface="Consolas" panose="020B0609020204030204" pitchFamily="49" charset="0"/>
              </a:rPr>
              <a:t> tee –a /</a:t>
            </a:r>
            <a:r>
              <a:rPr lang="en-US" altLang="ko-KR" dirty="0" err="1" smtClean="0">
                <a:latin typeface="Consolas" panose="020B0609020204030204" pitchFamily="49" charset="0"/>
              </a:rPr>
              <a:t>etc</a:t>
            </a:r>
            <a:r>
              <a:rPr lang="en-US" altLang="ko-KR" dirty="0" smtClean="0">
                <a:latin typeface="Consolas" panose="020B0609020204030204" pitchFamily="49" charset="0"/>
              </a:rPr>
              <a:t>/default/</a:t>
            </a:r>
            <a:r>
              <a:rPr lang="en-US" altLang="ko-KR" dirty="0" err="1" smtClean="0">
                <a:latin typeface="Consolas" panose="020B0609020204030204" pitchFamily="49" charset="0"/>
              </a:rPr>
              <a:t>mesos</a:t>
            </a:r>
            <a:r>
              <a:rPr lang="en-US" altLang="ko-KR" dirty="0" smtClean="0">
                <a:latin typeface="Consolas" panose="020B0609020204030204" pitchFamily="49" charset="0"/>
              </a:rPr>
              <a:t>-slave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Consolas" panose="020B0609020204030204" pitchFamily="49" charset="0"/>
              </a:rPr>
              <a:t>sudo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</a:rPr>
              <a:t>reboot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549988" y="121601"/>
            <a:ext cx="1493670" cy="9820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84689" y="4915832"/>
            <a:ext cx="2996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HADOOP_HOME will be needed later if you want to use Spark with HDFS.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9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05069" y="323366"/>
            <a:ext cx="8333862" cy="844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and Contributor of Cluster Lab</a:t>
            </a:r>
          </a:p>
          <a:p>
            <a:pPr algn="ctr"/>
            <a:r>
              <a:rPr lang="en-US" altLang="ko-KR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(2016. 06. </a:t>
            </a:r>
            <a:r>
              <a:rPr lang="en-US" altLang="ko-KR" sz="32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30.)</a:t>
            </a:r>
            <a:endParaRPr lang="ko-KR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92974"/>
              </p:ext>
            </p:extLst>
          </p:nvPr>
        </p:nvGraphicFramePr>
        <p:xfrm>
          <a:off x="745524" y="1471141"/>
          <a:ext cx="7652952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1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Updated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ko-KR" altLang="en-US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Updated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Contents</a:t>
                      </a:r>
                      <a:endParaRPr lang="en-US" altLang="ko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Contributor</a:t>
                      </a:r>
                      <a:endParaRPr lang="en-US" altLang="ko-KR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2015/10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구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) Analytics Lab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송지원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v1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2016/04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Cluster Lab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초안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+mj-ea"/>
                          <a:ea typeface="+mj-ea"/>
                        </a:rPr>
                        <a:t>김승룡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v2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2016/05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Cluster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Lab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수정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송지원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v3r3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2016/05/28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Cluster Lab  2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차 수정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내용 수정 및 추가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송지원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v4r1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2016/05/30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10" dirty="0">
                          <a:latin typeface="+mj-ea"/>
                          <a:ea typeface="+mj-ea"/>
                        </a:rPr>
                        <a:t>Cluster</a:t>
                      </a:r>
                      <a:r>
                        <a:rPr lang="en-US" altLang="ko-KR" sz="1200" spc="-110" baseline="0" dirty="0">
                          <a:latin typeface="+mj-ea"/>
                          <a:ea typeface="+mj-ea"/>
                        </a:rPr>
                        <a:t> Lab 3</a:t>
                      </a:r>
                      <a:r>
                        <a:rPr lang="ko-KR" altLang="en-US" sz="1200" spc="-110" baseline="0" dirty="0">
                          <a:latin typeface="+mj-ea"/>
                          <a:ea typeface="+mj-ea"/>
                        </a:rPr>
                        <a:t>차 수정 </a:t>
                      </a:r>
                      <a:r>
                        <a:rPr lang="en-US" altLang="ko-KR" sz="1200" spc="-110" baseline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spc="-110" baseline="0" dirty="0">
                          <a:latin typeface="+mj-ea"/>
                          <a:ea typeface="+mj-ea"/>
                        </a:rPr>
                        <a:t>피드백 반영</a:t>
                      </a:r>
                      <a:r>
                        <a:rPr lang="en-US" altLang="ko-KR" sz="1200" spc="-110" baseline="0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spc="-11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송지원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v5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2016/06/01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HDFS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 옵션으로 변경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기타 문제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송지원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j-ea"/>
                          <a:ea typeface="+mj-ea"/>
                        </a:rPr>
                        <a:t>v6r1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2016/06/03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실습자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검수 후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latin typeface="+mj-ea"/>
                          <a:ea typeface="+mj-ea"/>
                        </a:rPr>
                        <a:t>송지원</a:t>
                      </a:r>
                      <a:r>
                        <a:rPr lang="en-US" altLang="ko-KR" sz="1600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aseline="0" dirty="0" err="1">
                          <a:latin typeface="+mj-ea"/>
                          <a:ea typeface="+mj-ea"/>
                        </a:rPr>
                        <a:t>윤희범</a:t>
                      </a:r>
                      <a:r>
                        <a:rPr lang="en-US" altLang="ko-KR" sz="1600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aseline="0" dirty="0" err="1">
                          <a:latin typeface="+mj-ea"/>
                          <a:ea typeface="+mj-ea"/>
                        </a:rPr>
                        <a:t>남택호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v6r2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2016/06/29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HDFS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설치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과정 등 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송지원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v6r3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2016/06/30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Zeppelin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독립 실행 모드 설명 추가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송지원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0.6.4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2016/07/04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Zeppelin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설치 방법 누락된 부분 추가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+mj-ea"/>
                          <a:ea typeface="+mj-ea"/>
                        </a:rPr>
                        <a:t>송지원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76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1. Apache </a:t>
            </a:r>
            <a:r>
              <a:rPr lang="en-US" altLang="ko-KR" sz="4000" dirty="0" err="1">
                <a:solidFill>
                  <a:srgbClr val="0070C0"/>
                </a:solidFill>
              </a:rPr>
              <a:t>Mesos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Check on the Web UI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45507" y="130325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In your web browser, go to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http://&lt;MASTER-IP-ADDR&gt;:5050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72" y="2149771"/>
            <a:ext cx="5307724" cy="368522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Picture 2" descr="http://beta3.finance.si/pics/cache_no/notebook.141155587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514" y="49272"/>
            <a:ext cx="1552291" cy="12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5507" y="5935652"/>
            <a:ext cx="447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Check the activated slaves and resources.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771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07073" y="3916627"/>
            <a:ext cx="8230345" cy="8070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7072" y="4845585"/>
            <a:ext cx="8059528" cy="533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7073" y="2190465"/>
            <a:ext cx="8230345" cy="10818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2. Apache Spark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Install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7671" y="4793947"/>
            <a:ext cx="7442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onsolas" panose="020B0609020204030204" pitchFamily="49" charset="0"/>
              </a:rPr>
              <a:t>export</a:t>
            </a:r>
            <a:r>
              <a:rPr lang="ko-KR" altLang="en-US" sz="1600" dirty="0">
                <a:latin typeface="Consolas" panose="020B0609020204030204" pitchFamily="49" charset="0"/>
              </a:rPr>
              <a:t> MESOS_NATIVE_JAVA_LIBRARY=/usr/local/lib/libmesos.so</a:t>
            </a:r>
          </a:p>
          <a:p>
            <a:r>
              <a:rPr lang="ko-KR" altLang="en-US" sz="1600" dirty="0" err="1">
                <a:latin typeface="Consolas" panose="020B0609020204030204" pitchFamily="49" charset="0"/>
              </a:rPr>
              <a:t>export</a:t>
            </a:r>
            <a:r>
              <a:rPr lang="ko-KR" altLang="en-US" sz="1600" dirty="0">
                <a:latin typeface="Consolas" panose="020B0609020204030204" pitchFamily="49" charset="0"/>
              </a:rPr>
              <a:t> MASTER=mesos://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&lt;TOWER_IP&gt;</a:t>
            </a:r>
            <a:r>
              <a:rPr lang="ko-KR" altLang="en-US" sz="1600" dirty="0">
                <a:latin typeface="Consolas" panose="020B0609020204030204" pitchFamily="49" charset="0"/>
              </a:rPr>
              <a:t>:5050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072" y="4839865"/>
            <a:ext cx="68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Edit: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5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179409" y="-5142"/>
            <a:ext cx="898040" cy="2313218"/>
          </a:xfrm>
          <a:prstGeom prst="rect">
            <a:avLst/>
          </a:prstGeom>
        </p:spPr>
      </p:pic>
      <p:pic>
        <p:nvPicPr>
          <p:cNvPr id="16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152000" y="1210840"/>
            <a:ext cx="952858" cy="61453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6850649" y="136483"/>
            <a:ext cx="1493670" cy="98201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07073" y="2195053"/>
            <a:ext cx="91080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onsolas" panose="020B0609020204030204" pitchFamily="49" charset="0"/>
              </a:rPr>
              <a:t>cd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Consolas" panose="020B0609020204030204" pitchFamily="49" charset="0"/>
              </a:rPr>
              <a:t>wget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http://mirror.apache-kr.org/spark/spark-1.</a:t>
            </a:r>
            <a:r>
              <a:rPr lang="en-US" altLang="ko-KR" sz="1600" dirty="0">
                <a:latin typeface="Consolas" panose="020B0609020204030204" pitchFamily="49" charset="0"/>
              </a:rPr>
              <a:t>6</a:t>
            </a:r>
            <a:r>
              <a:rPr lang="ko-KR" altLang="en-US" sz="1600" dirty="0" smtClean="0">
                <a:latin typeface="Consolas" panose="020B0609020204030204" pitchFamily="49" charset="0"/>
              </a:rPr>
              <a:t>.</a:t>
            </a:r>
            <a:r>
              <a:rPr lang="en-US" altLang="ko-KR" sz="1600" dirty="0" smtClean="0">
                <a:latin typeface="Consolas" panose="020B0609020204030204" pitchFamily="49" charset="0"/>
              </a:rPr>
              <a:t>2</a:t>
            </a:r>
            <a:r>
              <a:rPr lang="ko-KR" altLang="en-US" sz="1600" dirty="0" smtClean="0">
                <a:latin typeface="Consolas" panose="020B0609020204030204" pitchFamily="49" charset="0"/>
              </a:rPr>
              <a:t>/spark-1.</a:t>
            </a:r>
            <a:r>
              <a:rPr lang="en-US" altLang="ko-KR" sz="1600" dirty="0">
                <a:latin typeface="Consolas" panose="020B0609020204030204" pitchFamily="49" charset="0"/>
              </a:rPr>
              <a:t>6</a:t>
            </a:r>
            <a:r>
              <a:rPr lang="ko-KR" altLang="en-US" sz="1600" dirty="0" smtClean="0">
                <a:latin typeface="Consolas" panose="020B0609020204030204" pitchFamily="49" charset="0"/>
              </a:rPr>
              <a:t>.</a:t>
            </a:r>
            <a:r>
              <a:rPr lang="en-US" altLang="ko-KR" sz="1600" dirty="0" smtClean="0">
                <a:latin typeface="Consolas" panose="020B0609020204030204" pitchFamily="49" charset="0"/>
              </a:rPr>
              <a:t>2</a:t>
            </a:r>
            <a:r>
              <a:rPr lang="ko-KR" altLang="en-US" sz="1600" dirty="0" smtClean="0">
                <a:latin typeface="Consolas" panose="020B0609020204030204" pitchFamily="49" charset="0"/>
              </a:rPr>
              <a:t>-bin-hadoop2.6.tgz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Consolas" panose="020B0609020204030204" pitchFamily="49" charset="0"/>
              </a:rPr>
              <a:t>tar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xzf</a:t>
            </a:r>
            <a:r>
              <a:rPr lang="ko-KR" altLang="en-US" sz="1600" dirty="0">
                <a:latin typeface="Consolas" panose="020B0609020204030204" pitchFamily="49" charset="0"/>
              </a:rPr>
              <a:t> spark-1.</a:t>
            </a:r>
            <a:r>
              <a:rPr lang="en-US" altLang="ko-KR" sz="1600" dirty="0">
                <a:latin typeface="Consolas" panose="020B0609020204030204" pitchFamily="49" charset="0"/>
              </a:rPr>
              <a:t>6</a:t>
            </a:r>
            <a:r>
              <a:rPr lang="ko-KR" altLang="en-US" sz="1600" dirty="0" smtClean="0">
                <a:latin typeface="Consolas" panose="020B0609020204030204" pitchFamily="49" charset="0"/>
              </a:rPr>
              <a:t>.</a:t>
            </a:r>
            <a:r>
              <a:rPr lang="en-US" altLang="ko-KR" sz="1600" dirty="0" smtClean="0">
                <a:latin typeface="Consolas" panose="020B0609020204030204" pitchFamily="49" charset="0"/>
              </a:rPr>
              <a:t>2</a:t>
            </a:r>
            <a:r>
              <a:rPr lang="ko-KR" altLang="en-US" sz="1600" dirty="0" smtClean="0">
                <a:latin typeface="Consolas" panose="020B0609020204030204" pitchFamily="49" charset="0"/>
              </a:rPr>
              <a:t>-bin-hadoop2.6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tgz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751" y="1769851"/>
            <a:ext cx="70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Download and unarchive Spark binary for all Tower and NUCs.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9751" y="3600543"/>
            <a:ext cx="70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On Tower, configure </a:t>
            </a:r>
            <a:r>
              <a:rPr lang="en-US" altLang="ko-KR" dirty="0" smtClean="0">
                <a:latin typeface="Consolas" panose="020B0609020204030204" pitchFamily="49" charset="0"/>
              </a:rPr>
              <a:t>spark-env.sh</a:t>
            </a:r>
            <a:r>
              <a:rPr lang="en-US" altLang="ko-KR" dirty="0" smtClean="0"/>
              <a:t> file.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7072" y="3903369"/>
            <a:ext cx="63440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cd </a:t>
            </a:r>
            <a:r>
              <a:rPr lang="en-US" altLang="ko-KR" sz="1600" dirty="0" smtClean="0">
                <a:latin typeface="Consolas" panose="020B0609020204030204" pitchFamily="49" charset="0"/>
              </a:rPr>
              <a:t>spark-1.6.2-bin-hadoop2.6/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conf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Consolas" panose="020B0609020204030204" pitchFamily="49" charset="0"/>
              </a:rPr>
              <a:t>cp</a:t>
            </a:r>
            <a:r>
              <a:rPr lang="en-US" altLang="ko-KR" sz="1600" dirty="0">
                <a:latin typeface="Consolas" panose="020B0609020204030204" pitchFamily="49" charset="0"/>
              </a:rPr>
              <a:t> spark-</a:t>
            </a:r>
            <a:r>
              <a:rPr lang="en-US" altLang="ko-KR" sz="1600" dirty="0" err="1">
                <a:latin typeface="Consolas" panose="020B0609020204030204" pitchFamily="49" charset="0"/>
              </a:rPr>
              <a:t>env.sh.template</a:t>
            </a:r>
            <a:r>
              <a:rPr lang="en-US" altLang="ko-KR" sz="1600" dirty="0">
                <a:latin typeface="Consolas" panose="020B0609020204030204" pitchFamily="49" charset="0"/>
              </a:rPr>
              <a:t> spark-env.sh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vi spark-env.sh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68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33074" y="1324085"/>
            <a:ext cx="5458546" cy="1611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2. Apache Spark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 smtClean="0">
                <a:solidFill>
                  <a:srgbClr val="FF0000"/>
                </a:solidFill>
              </a:rPr>
              <a:t>Test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3074" y="1047078"/>
            <a:ext cx="545854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# Test Spark: In Tower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cd 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bin/</a:t>
            </a:r>
            <a:r>
              <a:rPr lang="en-US" altLang="ko-KR" sz="1600" dirty="0" err="1">
                <a:latin typeface="Consolas" panose="020B0609020204030204" pitchFamily="49" charset="0"/>
              </a:rPr>
              <a:t>pyspark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&gt;&gt;&gt; data </a:t>
            </a:r>
            <a:r>
              <a:rPr lang="en-US" altLang="ko-KR" sz="1600" dirty="0">
                <a:latin typeface="Consolas" panose="020B0609020204030204" pitchFamily="49" charset="0"/>
              </a:rPr>
              <a:t>= range(1, 10001)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distData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sc.parallelize</a:t>
            </a:r>
            <a:r>
              <a:rPr lang="en-US" altLang="ko-KR" sz="1600" dirty="0">
                <a:latin typeface="Consolas" panose="020B0609020204030204" pitchFamily="49" charset="0"/>
              </a:rPr>
              <a:t>(data)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distData.filter</a:t>
            </a:r>
            <a:r>
              <a:rPr lang="en-US" altLang="ko-KR" sz="1600" dirty="0" smtClean="0">
                <a:latin typeface="Consolas" panose="020B0609020204030204" pitchFamily="49" charset="0"/>
              </a:rPr>
              <a:t>(lambda </a:t>
            </a:r>
            <a:r>
              <a:rPr lang="en-US" altLang="ko-KR" sz="1600" dirty="0">
                <a:latin typeface="Consolas" panose="020B0609020204030204" pitchFamily="49" charset="0"/>
              </a:rPr>
              <a:t>x: x &lt; 10).collect()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599" y="996221"/>
            <a:ext cx="245891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Go to </a:t>
            </a:r>
            <a:r>
              <a:rPr lang="en-US" altLang="ko-KR" dirty="0" err="1">
                <a:solidFill>
                  <a:srgbClr val="0070C0"/>
                </a:solidFill>
              </a:rPr>
              <a:t>Mesos</a:t>
            </a:r>
            <a:r>
              <a:rPr lang="en-US" altLang="ko-KR" dirty="0">
                <a:solidFill>
                  <a:srgbClr val="0070C0"/>
                </a:solidFill>
              </a:rPr>
              <a:t> web UI and see Spark framework running.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5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179409" y="-5142"/>
            <a:ext cx="898040" cy="2313218"/>
          </a:xfrm>
          <a:prstGeom prst="rect">
            <a:avLst/>
          </a:prstGeom>
        </p:spPr>
      </p:pic>
      <p:pic>
        <p:nvPicPr>
          <p:cNvPr id="16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152000" y="1210840"/>
            <a:ext cx="952858" cy="6145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92" y="3197224"/>
            <a:ext cx="8743950" cy="329565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1192" y="6338170"/>
            <a:ext cx="1878024" cy="14217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3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0224" y="5043889"/>
            <a:ext cx="7371051" cy="848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0224" y="3790677"/>
            <a:ext cx="7371051" cy="9375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0225" y="1367898"/>
            <a:ext cx="7310841" cy="24227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Install (on </a:t>
            </a:r>
            <a:r>
              <a:rPr lang="en-US" altLang="ko-KR" sz="3200" dirty="0" err="1">
                <a:solidFill>
                  <a:srgbClr val="FF0000"/>
                </a:solidFill>
              </a:rPr>
              <a:t>Mesos</a:t>
            </a:r>
            <a:r>
              <a:rPr lang="en-US" altLang="ko-KR" sz="3200" dirty="0">
                <a:solidFill>
                  <a:srgbClr val="FF0000"/>
                </a:solidFill>
              </a:rPr>
              <a:t>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2647" y="1367898"/>
            <a:ext cx="64901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# Work in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home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Consolas" panose="020B0609020204030204" pitchFamily="49" charset="0"/>
              </a:rPr>
              <a:t>wget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http://mirror.apache-kr.org/incubator/zeppelin/0.</a:t>
            </a:r>
            <a:r>
              <a:rPr lang="en-US" altLang="ko-KR" sz="1600" dirty="0">
                <a:latin typeface="Consolas" panose="020B0609020204030204" pitchFamily="49" charset="0"/>
              </a:rPr>
              <a:t>5</a:t>
            </a:r>
            <a:r>
              <a:rPr lang="ko-KR" altLang="en-US" sz="1600" dirty="0"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latin typeface="Consolas" panose="020B0609020204030204" pitchFamily="49" charset="0"/>
              </a:rPr>
              <a:t>6</a:t>
            </a:r>
            <a:r>
              <a:rPr lang="ko-KR" altLang="en-US" sz="1600" dirty="0">
                <a:latin typeface="Consolas" panose="020B0609020204030204" pitchFamily="49" charset="0"/>
              </a:rPr>
              <a:t>-</a:t>
            </a:r>
            <a:r>
              <a:rPr lang="ko-KR" altLang="en-US" sz="1600" dirty="0" err="1">
                <a:latin typeface="Consolas" panose="020B0609020204030204" pitchFamily="49" charset="0"/>
              </a:rPr>
              <a:t>incubating</a:t>
            </a:r>
            <a:r>
              <a:rPr lang="ko-KR" altLang="en-US" sz="1600" dirty="0">
                <a:latin typeface="Consolas" panose="020B0609020204030204" pitchFamily="49" charset="0"/>
              </a:rPr>
              <a:t>/zeppelin-0.</a:t>
            </a:r>
            <a:r>
              <a:rPr lang="en-US" altLang="ko-KR" sz="1600" dirty="0">
                <a:latin typeface="Consolas" panose="020B0609020204030204" pitchFamily="49" charset="0"/>
              </a:rPr>
              <a:t>5</a:t>
            </a:r>
            <a:r>
              <a:rPr lang="ko-KR" altLang="en-US" sz="1600" dirty="0"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latin typeface="Consolas" panose="020B0609020204030204" pitchFamily="49" charset="0"/>
              </a:rPr>
              <a:t>6</a:t>
            </a:r>
            <a:r>
              <a:rPr lang="ko-KR" altLang="en-US" sz="1600" dirty="0">
                <a:latin typeface="Consolas" panose="020B0609020204030204" pitchFamily="49" charset="0"/>
              </a:rPr>
              <a:t>-incubating-bin-all.tgz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tar </a:t>
            </a:r>
            <a:r>
              <a:rPr lang="en-US" altLang="ko-KR" sz="1600" dirty="0" err="1">
                <a:latin typeface="Consolas" panose="020B0609020204030204" pitchFamily="49" charset="0"/>
              </a:rPr>
              <a:t>xzf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zeppelin-0.</a:t>
            </a:r>
            <a:r>
              <a:rPr lang="en-US" altLang="ko-KR" sz="1600" dirty="0">
                <a:latin typeface="Consolas" panose="020B0609020204030204" pitchFamily="49" charset="0"/>
              </a:rPr>
              <a:t>5</a:t>
            </a:r>
            <a:r>
              <a:rPr lang="ko-KR" altLang="en-US" sz="1600" dirty="0"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latin typeface="Consolas" panose="020B0609020204030204" pitchFamily="49" charset="0"/>
              </a:rPr>
              <a:t>6</a:t>
            </a:r>
            <a:r>
              <a:rPr lang="ko-KR" altLang="en-US" sz="1600" dirty="0">
                <a:latin typeface="Consolas" panose="020B0609020204030204" pitchFamily="49" charset="0"/>
              </a:rPr>
              <a:t>-incubating-bin-all.tgz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cd </a:t>
            </a:r>
            <a:r>
              <a:rPr lang="ko-KR" altLang="en-US" sz="1600" dirty="0">
                <a:latin typeface="Consolas" panose="020B0609020204030204" pitchFamily="49" charset="0"/>
              </a:rPr>
              <a:t>zeppelin-0.</a:t>
            </a:r>
            <a:r>
              <a:rPr lang="en-US" altLang="ko-KR" sz="1600" dirty="0">
                <a:latin typeface="Consolas" panose="020B0609020204030204" pitchFamily="49" charset="0"/>
              </a:rPr>
              <a:t>5</a:t>
            </a:r>
            <a:r>
              <a:rPr lang="ko-KR" altLang="en-US" sz="1600" dirty="0"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latin typeface="Consolas" panose="020B0609020204030204" pitchFamily="49" charset="0"/>
              </a:rPr>
              <a:t>6</a:t>
            </a:r>
            <a:r>
              <a:rPr lang="ko-KR" altLang="en-US" sz="1600" dirty="0">
                <a:latin typeface="Consolas" panose="020B0609020204030204" pitchFamily="49" charset="0"/>
              </a:rPr>
              <a:t>-</a:t>
            </a:r>
            <a:r>
              <a:rPr lang="ko-KR" altLang="en-US" sz="1600" dirty="0" err="1">
                <a:latin typeface="Consolas" panose="020B0609020204030204" pitchFamily="49" charset="0"/>
              </a:rPr>
              <a:t>incubating-bin-all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conf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Consolas" panose="020B0609020204030204" pitchFamily="49" charset="0"/>
              </a:rPr>
              <a:t>cp</a:t>
            </a:r>
            <a:r>
              <a:rPr lang="en-US" altLang="ko-KR" sz="1600" dirty="0">
                <a:latin typeface="Consolas" panose="020B0609020204030204" pitchFamily="49" charset="0"/>
              </a:rPr>
              <a:t> zeppelin-</a:t>
            </a:r>
            <a:r>
              <a:rPr lang="en-US" altLang="ko-KR" sz="1600" dirty="0" err="1">
                <a:latin typeface="Consolas" panose="020B0609020204030204" pitchFamily="49" charset="0"/>
              </a:rPr>
              <a:t>env.sh.template</a:t>
            </a:r>
            <a:r>
              <a:rPr lang="en-US" altLang="ko-KR" sz="1600" dirty="0">
                <a:latin typeface="Consolas" panose="020B0609020204030204" pitchFamily="49" charset="0"/>
              </a:rPr>
              <a:t> zeppelin-env.sh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vi zeppelin-env.sh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Start Zeppelin daemon.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cd 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bin/zeppelin-daemon.sh start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26198" y="3980995"/>
            <a:ext cx="73644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onsolas" panose="020B0609020204030204" pitchFamily="49" charset="0"/>
              </a:rPr>
              <a:t>export</a:t>
            </a:r>
            <a:r>
              <a:rPr lang="ko-KR" altLang="en-US" sz="1600" dirty="0">
                <a:latin typeface="Consolas" panose="020B0609020204030204" pitchFamily="49" charset="0"/>
              </a:rPr>
              <a:t> MESOS_NATIVE_JAVA_LIBRARY=/usr/local/lib/libmesos.so</a:t>
            </a:r>
          </a:p>
          <a:p>
            <a:r>
              <a:rPr lang="ko-KR" altLang="en-US" sz="1600" dirty="0" err="1">
                <a:latin typeface="Consolas" panose="020B0609020204030204" pitchFamily="49" charset="0"/>
              </a:rPr>
              <a:t>export</a:t>
            </a:r>
            <a:r>
              <a:rPr lang="ko-KR" altLang="en-US" sz="1600" dirty="0">
                <a:latin typeface="Consolas" panose="020B0609020204030204" pitchFamily="49" charset="0"/>
              </a:rPr>
              <a:t> MASTER=mesos://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&lt;MASTER_IP_ADDR&gt;</a:t>
            </a:r>
            <a:r>
              <a:rPr lang="ko-KR" altLang="en-US" sz="1600" dirty="0">
                <a:latin typeface="Consolas" panose="020B0609020204030204" pitchFamily="49" charset="0"/>
              </a:rPr>
              <a:t>:5050</a:t>
            </a:r>
            <a:endParaRPr lang="en-US" altLang="ko-KR" dirty="0"/>
          </a:p>
          <a:p>
            <a:r>
              <a:rPr lang="en-US" altLang="ko-KR" sz="1600" dirty="0">
                <a:latin typeface="Consolas" panose="020B0609020204030204" pitchFamily="49" charset="0"/>
              </a:rPr>
              <a:t>export SPARK_HOME=/home/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&lt;user&gt;</a:t>
            </a:r>
            <a:r>
              <a:rPr lang="en-US" altLang="ko-KR" sz="1600" dirty="0">
                <a:latin typeface="Consolas" panose="020B0609020204030204" pitchFamily="49" charset="0"/>
              </a:rPr>
              <a:t>/spark-1.6.1-bin-hadoop2.6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2647" y="5989975"/>
            <a:ext cx="328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http://&lt;Tower IP-ADDR&gt;:8080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14" y="391732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Edit: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3" name="Picture 21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/>
          </p:cNvPicPr>
          <p:nvPr/>
        </p:nvPicPr>
        <p:blipFill rotWithShape="1">
          <a:blip r:embed="rId4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75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Run Example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i1.wp.com/www.makedatauseful.com/wp-content/uploads/2015/05/zeppelin-python-spark-sql-tutori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41" y="2325054"/>
            <a:ext cx="6702534" cy="367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4641" y="1696453"/>
            <a:ext cx="513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Zeppelin tutorial, Press ‘Run’ button to </a:t>
            </a:r>
            <a:r>
              <a:rPr lang="en-US" altLang="ko-KR" dirty="0" smtClean="0"/>
              <a:t>test.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Picture 2" descr="http://beta3.finance.si/pics/cache_no/notebook.141155587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514" y="49272"/>
            <a:ext cx="1552291" cy="12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24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2673" y="4649243"/>
            <a:ext cx="7448393" cy="2630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2673" y="3807912"/>
            <a:ext cx="7448393" cy="2630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Tip: Zeppelin Standalone mode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8869" y="2382506"/>
            <a:ext cx="72651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If you have trouble running Zeppelin on </a:t>
            </a:r>
            <a:r>
              <a:rPr lang="en-US" altLang="ko-KR" dirty="0" err="1" smtClean="0"/>
              <a:t>Mesos</a:t>
            </a:r>
            <a:r>
              <a:rPr lang="en-US" altLang="ko-KR" dirty="0" smtClean="0"/>
              <a:t>, or</a:t>
            </a:r>
            <a:r>
              <a:rPr lang="ko-KR" altLang="en-US" dirty="0"/>
              <a:t> </a:t>
            </a:r>
            <a:r>
              <a:rPr lang="en-US" altLang="ko-KR" dirty="0" smtClean="0"/>
              <a:t>have only one machine, then </a:t>
            </a:r>
            <a:r>
              <a:rPr lang="en-US" altLang="ko-KR" dirty="0"/>
              <a:t>you can run Zeppelin in standalone mode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>
                <a:latin typeface="Consolas" panose="020B0609020204030204" pitchFamily="49" charset="0"/>
              </a:rPr>
              <a:t>If you already made configuration file, remove it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Consolas" panose="020B0609020204030204" pitchFamily="49" charset="0"/>
              </a:rPr>
              <a:t>rm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conf/zeppelin-env.sh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Without any configuration, just start Zeppelin daemon.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nsolas" panose="020B0609020204030204" pitchFamily="49" charset="0"/>
              </a:rPr>
              <a:t>bin/zeppelin-daemon.sh </a:t>
            </a:r>
            <a:r>
              <a:rPr lang="en-US" altLang="ko-KR" dirty="0">
                <a:latin typeface="Consolas" panose="020B0609020204030204" pitchFamily="49" charset="0"/>
              </a:rPr>
              <a:t>start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#(or if daemon is already running, use ‘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restart</a:t>
            </a:r>
            <a:r>
              <a:rPr lang="en-US" altLang="ko-KR" dirty="0">
                <a:solidFill>
                  <a:srgbClr val="0070C0"/>
                </a:solidFill>
              </a:rPr>
              <a:t>’ instead of ‘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dirty="0">
                <a:solidFill>
                  <a:srgbClr val="0070C0"/>
                </a:solidFill>
              </a:rPr>
              <a:t>.’)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30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2595927" y="1046504"/>
            <a:ext cx="1160878" cy="299025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444544" y="2068844"/>
            <a:ext cx="2706776" cy="21043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98729" y="4785070"/>
            <a:ext cx="1755274" cy="12414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04863" y="4785070"/>
            <a:ext cx="1755274" cy="12414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61" y="5599825"/>
            <a:ext cx="1554381" cy="6536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05" y="5599826"/>
            <a:ext cx="1554381" cy="65362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3855430" y="2424464"/>
            <a:ext cx="1805538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HDFS </a:t>
            </a:r>
            <a:r>
              <a:rPr lang="en-US" altLang="ko-KR" dirty="0" err="1"/>
              <a:t>NameNode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650182" y="5135819"/>
            <a:ext cx="1276929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HDFS </a:t>
            </a:r>
            <a:r>
              <a:rPr lang="en-US" altLang="ko-KR" dirty="0" err="1"/>
              <a:t>DataNode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558026" y="5135819"/>
            <a:ext cx="1237920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HDFS </a:t>
            </a:r>
            <a:r>
              <a:rPr lang="en-US" altLang="ko-KR" dirty="0" err="1"/>
              <a:t>DataNode</a:t>
            </a:r>
            <a:endParaRPr lang="ko-KR" altLang="en-US" dirty="0"/>
          </a:p>
        </p:txBody>
      </p:sp>
      <p:cxnSp>
        <p:nvCxnSpPr>
          <p:cNvPr id="9" name="직선 연결선 8"/>
          <p:cNvCxnSpPr>
            <a:endCxn id="25" idx="0"/>
          </p:cNvCxnSpPr>
          <p:nvPr/>
        </p:nvCxnSpPr>
        <p:spPr>
          <a:xfrm flipH="1">
            <a:off x="3176366" y="4173216"/>
            <a:ext cx="722303" cy="61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26" idx="0"/>
          </p:cNvCxnSpPr>
          <p:nvPr/>
        </p:nvCxnSpPr>
        <p:spPr>
          <a:xfrm>
            <a:off x="5660967" y="4173216"/>
            <a:ext cx="1621533" cy="61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4. HDFS (Optional)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Install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31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4. HDFS (Optional)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Installation Procedure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3879" y="1979112"/>
            <a:ext cx="6713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Set hostnames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Configure accounts and SSH settings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Download and Unzip Hadoop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Configure HDFS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Start and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98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57049" y="1742694"/>
            <a:ext cx="6304043" cy="312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57049" y="4084483"/>
            <a:ext cx="6304043" cy="6127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57049" y="5249335"/>
            <a:ext cx="6734140" cy="312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57049" y="2623052"/>
            <a:ext cx="6304043" cy="859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4-1. 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Configure accounts and SSH settings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3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188658" y="-5142"/>
            <a:ext cx="747474" cy="192538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30790" y="1399949"/>
            <a:ext cx="738586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000">
              <a:buFont typeface="+mj-lt"/>
              <a:buAutoNum type="arabicPeriod"/>
            </a:pPr>
            <a:r>
              <a:rPr lang="en-US" altLang="ko-KR" sz="2000" dirty="0" smtClean="0"/>
              <a:t>Log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in to user ‘</a:t>
            </a:r>
            <a:r>
              <a:rPr lang="en-US" altLang="ko-KR" sz="2000" dirty="0" err="1" smtClean="0"/>
              <a:t>hadoop</a:t>
            </a:r>
            <a:r>
              <a:rPr lang="en-US" altLang="ko-KR" sz="2000" dirty="0" smtClean="0"/>
              <a:t>’.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Consolas" panose="020B0609020204030204" pitchFamily="49" charset="0"/>
              </a:rPr>
              <a:t>su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hadoop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342000" indent="-342000">
              <a:buFont typeface="+mj-lt"/>
              <a:buAutoNum type="arabicPeriod"/>
            </a:pPr>
            <a:endParaRPr lang="en-US" altLang="ko-KR" sz="2000" dirty="0" smtClean="0"/>
          </a:p>
          <a:p>
            <a:pPr marL="342000" indent="-342000">
              <a:buFont typeface="+mj-lt"/>
              <a:buAutoNum type="arabicPeriod"/>
            </a:pPr>
            <a:r>
              <a:rPr lang="en-US" altLang="ko-KR" sz="2000" dirty="0" smtClean="0"/>
              <a:t>Generate </a:t>
            </a:r>
            <a:r>
              <a:rPr lang="en-US" altLang="ko-KR" sz="2000" dirty="0"/>
              <a:t>key (just press enter x 3) in tower and NUCs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onsolas" panose="020B0609020204030204" pitchFamily="49" charset="0"/>
              </a:rPr>
              <a:t>ssh-keygen</a:t>
            </a:r>
            <a:r>
              <a:rPr lang="en-US" altLang="ko-KR" dirty="0">
                <a:latin typeface="Consolas" panose="020B0609020204030204" pitchFamily="49" charset="0"/>
              </a:rPr>
              <a:t> -t </a:t>
            </a:r>
            <a:r>
              <a:rPr lang="en-US" altLang="ko-KR" dirty="0" err="1">
                <a:latin typeface="Consolas" panose="020B0609020204030204" pitchFamily="49" charset="0"/>
              </a:rPr>
              <a:t>rsa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onsolas" panose="020B0609020204030204" pitchFamily="49" charset="0"/>
              </a:rPr>
              <a:t>cp</a:t>
            </a:r>
            <a:r>
              <a:rPr lang="en-US" altLang="ko-KR" dirty="0">
                <a:latin typeface="Consolas" panose="020B0609020204030204" pitchFamily="49" charset="0"/>
              </a:rPr>
              <a:t> /home/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latin typeface="Consolas" panose="020B0609020204030204" pitchFamily="49" charset="0"/>
              </a:rPr>
              <a:t>/.</a:t>
            </a:r>
            <a:r>
              <a:rPr lang="en-US" altLang="ko-KR" dirty="0" err="1">
                <a:latin typeface="Consolas" panose="020B0609020204030204" pitchFamily="49" charset="0"/>
              </a:rPr>
              <a:t>ssh</a:t>
            </a:r>
            <a:r>
              <a:rPr lang="en-US" altLang="ko-KR" dirty="0">
                <a:latin typeface="Consolas" panose="020B0609020204030204" pitchFamily="49" charset="0"/>
              </a:rPr>
              <a:t>/id_rsa.pub /home/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latin typeface="Consolas" panose="020B0609020204030204" pitchFamily="49" charset="0"/>
              </a:rPr>
              <a:t>/.</a:t>
            </a:r>
            <a:r>
              <a:rPr lang="en-US" altLang="ko-KR" dirty="0" err="1">
                <a:latin typeface="Consolas" panose="020B0609020204030204" pitchFamily="49" charset="0"/>
              </a:rPr>
              <a:t>ssh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authorized_keys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Modify key permission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onsolas" panose="020B0609020204030204" pitchFamily="49" charset="0"/>
              </a:rPr>
              <a:t>cd .</a:t>
            </a:r>
            <a:r>
              <a:rPr lang="en-US" altLang="ko-KR" dirty="0" err="1">
                <a:latin typeface="Consolas" panose="020B0609020204030204" pitchFamily="49" charset="0"/>
              </a:rPr>
              <a:t>ssh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Consolas" panose="020B0609020204030204" pitchFamily="49" charset="0"/>
              </a:rPr>
              <a:t>chmod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644 </a:t>
            </a:r>
            <a:r>
              <a:rPr lang="en-US" altLang="ko-KR" dirty="0" err="1">
                <a:latin typeface="Consolas" panose="020B0609020204030204" pitchFamily="49" charset="0"/>
              </a:rPr>
              <a:t>authorized_keys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Copy key from Tower to all NUCs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onsolas" panose="020B0609020204030204" pitchFamily="49" charset="0"/>
              </a:rPr>
              <a:t>scp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authorized_keys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hadoop</a:t>
            </a:r>
            <a:r>
              <a:rPr lang="en-US" altLang="ko-KR" dirty="0" smtClean="0">
                <a:latin typeface="Consolas" panose="020B0609020204030204" pitchFamily="49" charset="0"/>
              </a:rPr>
              <a:t>@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&lt;NUC_IP&gt;</a:t>
            </a:r>
            <a:r>
              <a:rPr lang="en-US" altLang="ko-KR" dirty="0" smtClean="0">
                <a:latin typeface="Consolas" panose="020B0609020204030204" pitchFamily="49" charset="0"/>
              </a:rPr>
              <a:t>:~/.</a:t>
            </a:r>
            <a:r>
              <a:rPr lang="en-US" altLang="ko-KR" dirty="0" err="1">
                <a:latin typeface="Consolas" panose="020B0609020204030204" pitchFamily="49" charset="0"/>
              </a:rPr>
              <a:t>ssh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Try to login via SSH to check if you can login to NUC without password.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207770" y="492674"/>
            <a:ext cx="1106015" cy="727152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/>
          </p:cNvPicPr>
          <p:nvPr/>
        </p:nvPicPr>
        <p:blipFill rotWithShape="1">
          <a:blip r:embed="rId4"/>
          <a:srcRect t="7393"/>
          <a:stretch/>
        </p:blipFill>
        <p:spPr>
          <a:xfrm>
            <a:off x="8165844" y="1144197"/>
            <a:ext cx="793101" cy="51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11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35601" y="4180195"/>
            <a:ext cx="6298055" cy="292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5601" y="2233585"/>
            <a:ext cx="7627751" cy="15525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4-1. 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Download and Unzip Hadoop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2768" y="1889609"/>
            <a:ext cx="88386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000">
              <a:buAutoNum type="arabicPeriod"/>
            </a:pPr>
            <a:r>
              <a:rPr lang="en-US" altLang="ko-KR" sz="2000" dirty="0" smtClean="0"/>
              <a:t>Download </a:t>
            </a:r>
            <a:r>
              <a:rPr lang="en-US" altLang="ko-KR" sz="2000" dirty="0"/>
              <a:t>and Unzip in </a:t>
            </a:r>
            <a:r>
              <a:rPr lang="en-US" altLang="ko-KR" sz="2000" dirty="0" smtClean="0"/>
              <a:t>all Tower </a:t>
            </a:r>
            <a:r>
              <a:rPr lang="en-US" altLang="ko-KR" sz="2000" dirty="0"/>
              <a:t>and NUCs.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nsolas" panose="020B0609020204030204" pitchFamily="49" charset="0"/>
              </a:rPr>
              <a:t>cd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onsolas" panose="020B0609020204030204" pitchFamily="49" charset="0"/>
              </a:rPr>
              <a:t>wget</a:t>
            </a:r>
            <a:r>
              <a:rPr lang="en-US" altLang="ko-KR" dirty="0">
                <a:latin typeface="Consolas" panose="020B0609020204030204" pitchFamily="49" charset="0"/>
              </a:rPr>
              <a:t> http://mirror.apache-kr.org/hadoop/common/hadoop-2.7.2/hadoop-2.7.2.tar.gz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onsolas" panose="020B0609020204030204" pitchFamily="49" charset="0"/>
              </a:rPr>
              <a:t>tar -</a:t>
            </a:r>
            <a:r>
              <a:rPr lang="en-US" altLang="ko-KR" dirty="0" err="1">
                <a:latin typeface="Consolas" panose="020B0609020204030204" pitchFamily="49" charset="0"/>
              </a:rPr>
              <a:t>xvzf</a:t>
            </a:r>
            <a:r>
              <a:rPr lang="en-US" altLang="ko-KR" dirty="0">
                <a:latin typeface="Consolas" panose="020B0609020204030204" pitchFamily="49" charset="0"/>
              </a:rPr>
              <a:t> hadoop-2.7.2.tar.gz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dirty="0" smtClean="0">
                <a:latin typeface="Consolas" panose="020B0609020204030204" pitchFamily="49" charset="0"/>
              </a:rPr>
              <a:t> mv </a:t>
            </a:r>
            <a:r>
              <a:rPr lang="en-US" altLang="ko-KR" dirty="0">
                <a:latin typeface="Consolas" panose="020B0609020204030204" pitchFamily="49" charset="0"/>
              </a:rPr>
              <a:t>hadoop-2.7.2 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</a:rPr>
              <a:t>usr</a:t>
            </a:r>
            <a:r>
              <a:rPr lang="en-US" altLang="ko-KR" dirty="0" smtClean="0">
                <a:latin typeface="Consolas" panose="020B0609020204030204" pitchFamily="49" charset="0"/>
              </a:rPr>
              <a:t>/local/</a:t>
            </a:r>
            <a:r>
              <a:rPr lang="en-US" altLang="ko-KR" dirty="0" err="1" smtClean="0">
                <a:latin typeface="Consolas" panose="020B0609020204030204" pitchFamily="49" charset="0"/>
              </a:rPr>
              <a:t>hadoop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42000" indent="-342000">
              <a:buFontTx/>
              <a:buAutoNum type="arabicPeriod"/>
            </a:pPr>
            <a:r>
              <a:rPr lang="en-US" altLang="ko-KR" sz="2000" dirty="0"/>
              <a:t>Go to the directory which contains configuration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onsolas" panose="020B0609020204030204" pitchFamily="49" charset="0"/>
              </a:rPr>
              <a:t>cd 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</a:rPr>
              <a:t>usr</a:t>
            </a:r>
            <a:r>
              <a:rPr lang="en-US" altLang="ko-KR" dirty="0" smtClean="0">
                <a:latin typeface="Consolas" panose="020B0609020204030204" pitchFamily="49" charset="0"/>
              </a:rPr>
              <a:t>/local/</a:t>
            </a:r>
            <a:r>
              <a:rPr lang="en-US" altLang="ko-KR" dirty="0" err="1" smtClean="0">
                <a:latin typeface="Consolas" panose="020B0609020204030204" pitchFamily="49" charset="0"/>
              </a:rPr>
              <a:t>hadoop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</a:rPr>
              <a:t>etc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</a:rPr>
              <a:t>hadoop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We will edit these files: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hadoop-env.sh</a:t>
            </a:r>
            <a:r>
              <a:rPr lang="en-US" altLang="ko-KR" dirty="0">
                <a:solidFill>
                  <a:srgbClr val="FF0000"/>
                </a:solidFill>
              </a:rPr>
              <a:t>, core-site.xml, hdfs-site.xml, slaves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endParaRPr lang="en-US" altLang="ko-KR" sz="2000" dirty="0"/>
          </a:p>
        </p:txBody>
      </p:sp>
      <p:pic>
        <p:nvPicPr>
          <p:cNvPr id="12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091392" y="784527"/>
            <a:ext cx="1106015" cy="7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6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47" y="4605988"/>
            <a:ext cx="2306503" cy="127218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31" y="4605988"/>
            <a:ext cx="2306503" cy="1272180"/>
          </a:xfrm>
          <a:prstGeom prst="rect">
            <a:avLst/>
          </a:prstGeom>
        </p:spPr>
      </p:pic>
      <p:pic>
        <p:nvPicPr>
          <p:cNvPr id="26" name="Picture 4" descr="C:\Users\sunny\Desktop\제목 없음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54" y="3052663"/>
            <a:ext cx="3887978" cy="3945162"/>
          </a:xfrm>
          <a:prstGeom prst="rect">
            <a:avLst/>
          </a:prstGeom>
          <a:noFill/>
          <a:extLst/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5851" y="-117881"/>
            <a:ext cx="6566382" cy="1914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CSLab</a:t>
            </a:r>
            <a:r>
              <a:rPr lang="en-US" altLang="ko-K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Cluster LAB</a:t>
            </a:r>
          </a:p>
          <a:p>
            <a:r>
              <a:rPr lang="en-US" altLang="ko-K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Goal</a:t>
            </a:r>
          </a:p>
          <a:p>
            <a:endParaRPr lang="ko-KR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826" y="5022976"/>
            <a:ext cx="1696716" cy="5205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/>
          <a:srcRect t="1964" b="2753"/>
          <a:stretch/>
        </p:blipFill>
        <p:spPr>
          <a:xfrm>
            <a:off x="3002418" y="3101452"/>
            <a:ext cx="2097905" cy="57033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410849" y="1117743"/>
            <a:ext cx="82237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SETUP to run data processing and visualization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Install Mesos, HDFS, Spark, Zeppelin on NUC</a:t>
            </a:r>
          </a:p>
          <a:p>
            <a:endParaRPr lang="ko-KR" altLang="en-US" sz="2800" dirty="0"/>
          </a:p>
        </p:txBody>
      </p:sp>
      <p:pic>
        <p:nvPicPr>
          <p:cNvPr id="21" name="Picture 18" descr="http://upload.wikimedia.org/wikipedia/commons/e/ea/Spark-logo-192x100p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18" y="3672255"/>
            <a:ext cx="2097905" cy="10188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xtLst/>
        </p:spPr>
      </p:pic>
      <p:pic>
        <p:nvPicPr>
          <p:cNvPr id="27" name="Picture 14" descr="http://media.tumblr.com/a8fecbe01eb1c07a2e24f9dc0c71fb80/tumblr_inline_myy805xbZT1rd2h1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42" y="5022976"/>
            <a:ext cx="1665871" cy="5205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60006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26446" y="2395499"/>
            <a:ext cx="7545489" cy="3973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6446" y="3315965"/>
            <a:ext cx="7152217" cy="17584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4-1. 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Configuration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7390" y="1446522"/>
            <a:ext cx="741347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Edit these files.</a:t>
            </a:r>
            <a:endParaRPr lang="en-US" altLang="ko-KR" sz="2000" dirty="0"/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 smtClean="0">
                <a:latin typeface="Consolas" panose="020B0609020204030204" pitchFamily="49" charset="0"/>
              </a:rPr>
              <a:t>&lt;hadoop-env.sh</a:t>
            </a:r>
            <a:r>
              <a:rPr lang="en-US" altLang="ko-KR" sz="2000" dirty="0">
                <a:latin typeface="Consolas" panose="020B0609020204030204" pitchFamily="49" charset="0"/>
              </a:rPr>
              <a:t>&gt; </a:t>
            </a:r>
            <a:r>
              <a:rPr lang="en-US" altLang="ko-KR" sz="2000" dirty="0"/>
              <a:t>file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export JAVA_HOME=/</a:t>
            </a:r>
            <a:r>
              <a:rPr lang="en-US" altLang="ko-KR" dirty="0" err="1">
                <a:latin typeface="Consolas" panose="020B0609020204030204" pitchFamily="49" charset="0"/>
              </a:rPr>
              <a:t>usr</a:t>
            </a:r>
            <a:r>
              <a:rPr lang="en-US" altLang="ko-KR" dirty="0">
                <a:latin typeface="Consolas" panose="020B0609020204030204" pitchFamily="49" charset="0"/>
              </a:rPr>
              <a:t>/lib/</a:t>
            </a:r>
            <a:r>
              <a:rPr lang="en-US" altLang="ko-KR" dirty="0" err="1">
                <a:latin typeface="Consolas" panose="020B0609020204030204" pitchFamily="49" charset="0"/>
              </a:rPr>
              <a:t>jvm</a:t>
            </a:r>
            <a:r>
              <a:rPr lang="en-US" altLang="ko-KR" dirty="0">
                <a:latin typeface="Consolas" panose="020B0609020204030204" pitchFamily="49" charset="0"/>
              </a:rPr>
              <a:t>/java-8-oracle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latin typeface="Consolas" panose="020B0609020204030204" pitchFamily="49" charset="0"/>
              </a:rPr>
              <a:t>&lt;core-site.xml&gt; </a:t>
            </a:r>
            <a:r>
              <a:rPr lang="en-US" altLang="ko-KR" sz="2000" dirty="0"/>
              <a:t>file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&lt;configuration&gt;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   &lt;property&gt;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       &lt;name&gt;</a:t>
            </a:r>
            <a:r>
              <a:rPr lang="en-US" altLang="ko-KR" dirty="0" err="1">
                <a:latin typeface="Consolas" panose="020B0609020204030204" pitchFamily="49" charset="0"/>
              </a:rPr>
              <a:t>fs.defaultFS</a:t>
            </a:r>
            <a:r>
              <a:rPr lang="en-US" altLang="ko-KR" dirty="0">
                <a:latin typeface="Consolas" panose="020B0609020204030204" pitchFamily="49" charset="0"/>
              </a:rPr>
              <a:t>&lt;/name&gt;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       &lt;value&gt;hdfs</a:t>
            </a:r>
            <a:r>
              <a:rPr lang="en-US" altLang="ko-KR" dirty="0" smtClean="0">
                <a:latin typeface="Consolas" panose="020B0609020204030204" pitchFamily="49" charset="0"/>
              </a:rPr>
              <a:t>://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tower_hostname</a:t>
            </a:r>
            <a:r>
              <a:rPr lang="en-US" altLang="ko-KR" dirty="0" smtClean="0">
                <a:latin typeface="Consolas" panose="020B0609020204030204" pitchFamily="49" charset="0"/>
              </a:rPr>
              <a:t>:9000</a:t>
            </a:r>
            <a:r>
              <a:rPr lang="en-US" altLang="ko-KR" dirty="0">
                <a:latin typeface="Consolas" panose="020B0609020204030204" pitchFamily="49" charset="0"/>
              </a:rPr>
              <a:t>/&lt;/value&gt;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   &lt;/property&gt;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&lt;/configuration&gt;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447" y="239549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Edit: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447" y="332427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Edit: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6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7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74037" y="4480034"/>
            <a:ext cx="188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This option must be a hostname, not IP address.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76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34528" y="5425507"/>
            <a:ext cx="6606375" cy="8121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8209" y="1619813"/>
            <a:ext cx="6606375" cy="3010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4-1. 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Configuration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4453" y="1247585"/>
            <a:ext cx="648652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sz="2000" dirty="0"/>
              <a:t>&lt;hdfs-site.xml&gt; file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&lt;configuration&gt;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&lt;property&gt;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    &lt;name&gt;</a:t>
            </a:r>
            <a:r>
              <a:rPr lang="en-US" altLang="ko-KR" sz="1400" dirty="0" err="1">
                <a:latin typeface="Consolas" panose="020B0609020204030204" pitchFamily="49" charset="0"/>
              </a:rPr>
              <a:t>dfs.replication</a:t>
            </a:r>
            <a:r>
              <a:rPr lang="en-US" altLang="ko-KR" sz="1400" dirty="0">
                <a:latin typeface="Consolas" panose="020B0609020204030204" pitchFamily="49" charset="0"/>
              </a:rPr>
              <a:t>&lt;/name&gt;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    &lt;</a:t>
            </a:r>
            <a:r>
              <a:rPr lang="en-US" altLang="ko-KR" sz="1400" dirty="0" smtClean="0">
                <a:latin typeface="Consolas" panose="020B0609020204030204" pitchFamily="49" charset="0"/>
              </a:rPr>
              <a:t>value&gt;2&lt;/</a:t>
            </a:r>
            <a:r>
              <a:rPr lang="en-US" altLang="ko-KR" sz="1400" dirty="0">
                <a:latin typeface="Consolas" panose="020B0609020204030204" pitchFamily="49" charset="0"/>
              </a:rPr>
              <a:t>value&gt;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&lt;/property&gt;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&lt;property&gt;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    &lt;name&gt;</a:t>
            </a:r>
            <a:r>
              <a:rPr lang="en-US" altLang="ko-KR" sz="1400" dirty="0" err="1">
                <a:latin typeface="Consolas" panose="020B0609020204030204" pitchFamily="49" charset="0"/>
              </a:rPr>
              <a:t>dfs.namenode.name.dir</a:t>
            </a:r>
            <a:r>
              <a:rPr lang="en-US" altLang="ko-KR" sz="1400" dirty="0">
                <a:latin typeface="Consolas" panose="020B0609020204030204" pitchFamily="49" charset="0"/>
              </a:rPr>
              <a:t>&lt;/name&gt;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    &lt;value&gt;file</a:t>
            </a:r>
            <a:r>
              <a:rPr lang="en-US" altLang="ko-KR" sz="1400" dirty="0" smtClean="0">
                <a:latin typeface="Consolas" panose="020B0609020204030204" pitchFamily="49" charset="0"/>
              </a:rPr>
              <a:t>:///usr/local/hadoop/namenode</a:t>
            </a:r>
            <a:r>
              <a:rPr lang="en-US" altLang="ko-KR" sz="1400" dirty="0">
                <a:latin typeface="Consolas" panose="020B0609020204030204" pitchFamily="49" charset="0"/>
              </a:rPr>
              <a:t>&lt;/value&gt;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&lt;/property&gt;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&lt;property&gt;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    &lt;name&gt;</a:t>
            </a:r>
            <a:r>
              <a:rPr lang="en-US" altLang="ko-KR" sz="1400" dirty="0" err="1">
                <a:latin typeface="Consolas" panose="020B0609020204030204" pitchFamily="49" charset="0"/>
              </a:rPr>
              <a:t>dfs.datanode.data.dir</a:t>
            </a:r>
            <a:r>
              <a:rPr lang="en-US" altLang="ko-KR" sz="1400" dirty="0">
                <a:latin typeface="Consolas" panose="020B0609020204030204" pitchFamily="49" charset="0"/>
              </a:rPr>
              <a:t>&lt;/name&gt;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    &lt;value&gt;file</a:t>
            </a:r>
            <a:r>
              <a:rPr lang="en-US" altLang="ko-KR" sz="1400" dirty="0" smtClean="0">
                <a:latin typeface="Consolas" panose="020B0609020204030204" pitchFamily="49" charset="0"/>
              </a:rPr>
              <a:t>:///usr/local/hadoop/datanode</a:t>
            </a:r>
            <a:r>
              <a:rPr lang="en-US" altLang="ko-KR" sz="1400" dirty="0">
                <a:latin typeface="Consolas" panose="020B0609020204030204" pitchFamily="49" charset="0"/>
              </a:rPr>
              <a:t>&lt;/value&gt;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&lt;/property&gt;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&lt;/configuration&gt;</a:t>
            </a:r>
          </a:p>
          <a:p>
            <a:pPr lvl="1"/>
            <a:endParaRPr lang="en-US" altLang="ko-KR" sz="1400" dirty="0">
              <a:latin typeface="Consolas" panose="020B0609020204030204" pitchFamily="49" charset="0"/>
            </a:endParaRPr>
          </a:p>
          <a:p>
            <a:pPr marL="342000" indent="-342000">
              <a:buFont typeface="+mj-lt"/>
              <a:buAutoNum type="arabicPeriod" startAt="5"/>
            </a:pPr>
            <a:r>
              <a:rPr lang="en-US" altLang="ko-KR" sz="2000" dirty="0"/>
              <a:t>&lt;slaves&gt; file: Add hostname or IP address of all NUCs, one per line.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Ex)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nuc1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nuc2</a:t>
            </a:r>
          </a:p>
          <a:p>
            <a:pPr lvl="1"/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4604" y="155251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Edit: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3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293766" y="5095110"/>
            <a:ext cx="62608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75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01065" y="3008027"/>
            <a:ext cx="6606375" cy="294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1066" y="1854796"/>
            <a:ext cx="7596341" cy="6378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1067" y="4468928"/>
            <a:ext cx="6606375" cy="12053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5683" y="3909154"/>
            <a:ext cx="6606375" cy="294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4-1. 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Configuration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4452" y="1513831"/>
            <a:ext cx="80171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000">
              <a:buFont typeface="+mj-lt"/>
              <a:buAutoNum type="arabicPeriod" startAt="6"/>
            </a:pPr>
            <a:r>
              <a:rPr lang="en-US" altLang="ko-KR" sz="2000" dirty="0" smtClean="0"/>
              <a:t>Deploy configuration files from Tower to all slaves.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Consolas" panose="020B0609020204030204" pitchFamily="49" charset="0"/>
              </a:rPr>
              <a:t>c</a:t>
            </a:r>
            <a:r>
              <a:rPr lang="en-US" altLang="ko-KR" dirty="0" smtClean="0">
                <a:latin typeface="Consolas" panose="020B0609020204030204" pitchFamily="49" charset="0"/>
              </a:rPr>
              <a:t>d 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Consolas" panose="020B0609020204030204" pitchFamily="49" charset="0"/>
              </a:rPr>
              <a:t>scp</a:t>
            </a:r>
            <a:r>
              <a:rPr lang="en-US" altLang="ko-KR" dirty="0" smtClean="0">
                <a:latin typeface="Consolas" panose="020B0609020204030204" pitchFamily="49" charset="0"/>
              </a:rPr>
              <a:t> –r </a:t>
            </a:r>
            <a:r>
              <a:rPr lang="en-US" altLang="ko-KR" dirty="0" err="1" smtClean="0">
                <a:latin typeface="Consolas" panose="020B0609020204030204" pitchFamily="49" charset="0"/>
              </a:rPr>
              <a:t>hadoop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hadoop</a:t>
            </a:r>
            <a:r>
              <a:rPr lang="en-US" altLang="ko-KR" dirty="0" smtClean="0">
                <a:latin typeface="Consolas" panose="020B0609020204030204" pitchFamily="49" charset="0"/>
              </a:rPr>
              <a:t>@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&lt;NUC_IP&gt;</a:t>
            </a:r>
            <a:r>
              <a:rPr lang="en-US" altLang="ko-KR" dirty="0" smtClean="0">
                <a:latin typeface="Consolas" panose="020B0609020204030204" pitchFamily="49" charset="0"/>
              </a:rPr>
              <a:t>:/</a:t>
            </a:r>
            <a:r>
              <a:rPr lang="en-US" altLang="ko-KR" dirty="0" err="1" smtClean="0">
                <a:latin typeface="Consolas" panose="020B0609020204030204" pitchFamily="49" charset="0"/>
              </a:rPr>
              <a:t>usr</a:t>
            </a:r>
            <a:r>
              <a:rPr lang="en-US" altLang="ko-KR" dirty="0" smtClean="0">
                <a:latin typeface="Consolas" panose="020B0609020204030204" pitchFamily="49" charset="0"/>
              </a:rPr>
              <a:t>/local/</a:t>
            </a:r>
            <a:r>
              <a:rPr lang="en-US" altLang="ko-KR" dirty="0" err="1" smtClean="0">
                <a:latin typeface="Consolas" panose="020B0609020204030204" pitchFamily="49" charset="0"/>
              </a:rPr>
              <a:t>hadoop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</a:rPr>
              <a:t>etc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</a:p>
          <a:p>
            <a:pPr lvl="1"/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342000" indent="-342000">
              <a:buFont typeface="+mj-lt"/>
              <a:buAutoNum type="arabicPeriod" startAt="6"/>
            </a:pPr>
            <a:r>
              <a:rPr lang="en-US" altLang="ko-KR" sz="2000" dirty="0" smtClean="0"/>
              <a:t>In NUCs, make </a:t>
            </a:r>
            <a:r>
              <a:rPr lang="en-US" altLang="ko-KR" sz="2000" dirty="0" err="1" smtClean="0"/>
              <a:t>DataNode</a:t>
            </a:r>
            <a:r>
              <a:rPr lang="en-US" altLang="ko-KR" sz="2000" dirty="0" smtClean="0"/>
              <a:t> directory.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Consolas" panose="020B0609020204030204" pitchFamily="49" charset="0"/>
              </a:rPr>
              <a:t>mkdir</a:t>
            </a:r>
            <a:r>
              <a:rPr lang="en-US" altLang="ko-KR" dirty="0" smtClean="0">
                <a:latin typeface="Consolas" panose="020B0609020204030204" pitchFamily="49" charset="0"/>
              </a:rPr>
              <a:t> /</a:t>
            </a:r>
            <a:r>
              <a:rPr lang="en-US" altLang="ko-KR" dirty="0" err="1" smtClean="0">
                <a:latin typeface="Consolas" panose="020B0609020204030204" pitchFamily="49" charset="0"/>
              </a:rPr>
              <a:t>usr</a:t>
            </a:r>
            <a:r>
              <a:rPr lang="en-US" altLang="ko-KR" dirty="0" smtClean="0">
                <a:latin typeface="Consolas" panose="020B0609020204030204" pitchFamily="49" charset="0"/>
              </a:rPr>
              <a:t>/local/</a:t>
            </a:r>
            <a:r>
              <a:rPr lang="en-US" altLang="ko-KR" dirty="0" err="1" smtClean="0">
                <a:latin typeface="Consolas" panose="020B0609020204030204" pitchFamily="49" charset="0"/>
              </a:rPr>
              <a:t>hadoop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</a:rPr>
              <a:t>datanode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marL="342000" indent="-342000">
              <a:buFont typeface="+mj-lt"/>
              <a:buAutoNum type="arabicPeriod" startAt="6"/>
            </a:pPr>
            <a:endParaRPr lang="en-US" altLang="ko-KR" sz="2000" dirty="0" smtClean="0"/>
          </a:p>
          <a:p>
            <a:pPr marL="342000" indent="-342000">
              <a:buFont typeface="+mj-lt"/>
              <a:buAutoNum type="arabicPeriod" startAt="6"/>
            </a:pPr>
            <a:r>
              <a:rPr lang="en-US" altLang="ko-KR" sz="2000" dirty="0" smtClean="0"/>
              <a:t>In </a:t>
            </a:r>
            <a:r>
              <a:rPr lang="en-US" altLang="ko-KR" sz="2000" dirty="0"/>
              <a:t>all Tower and NUCs, edit </a:t>
            </a:r>
            <a:r>
              <a:rPr lang="en-US" altLang="ko-KR" sz="2000" dirty="0">
                <a:latin typeface="Consolas" panose="020B0609020204030204" pitchFamily="49" charset="0"/>
              </a:rPr>
              <a:t>/</a:t>
            </a:r>
            <a:r>
              <a:rPr lang="en-US" altLang="ko-KR" sz="2000" dirty="0" err="1">
                <a:latin typeface="Consolas" panose="020B0609020204030204" pitchFamily="49" charset="0"/>
              </a:rPr>
              <a:t>etc</a:t>
            </a:r>
            <a:r>
              <a:rPr lang="en-US" altLang="ko-KR" sz="2000" dirty="0">
                <a:latin typeface="Consolas" panose="020B0609020204030204" pitchFamily="49" charset="0"/>
              </a:rPr>
              <a:t>/environment</a:t>
            </a:r>
            <a:r>
              <a:rPr lang="en-US" altLang="ko-KR" sz="2000" dirty="0"/>
              <a:t> file.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Consolas" panose="020B0609020204030204" pitchFamily="49" charset="0"/>
              </a:rPr>
              <a:t>vi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/environment</a:t>
            </a:r>
          </a:p>
          <a:p>
            <a:pPr lvl="1"/>
            <a:r>
              <a:rPr lang="en-US" altLang="ko-KR" sz="2000" dirty="0"/>
              <a:t>Add this line </a:t>
            </a:r>
            <a:r>
              <a:rPr lang="en-US" altLang="ko-KR" sz="2000" dirty="0" smtClean="0"/>
              <a:t>at the end of the paths, and close with ”.</a:t>
            </a:r>
            <a:endParaRPr lang="en-US" altLang="ko-KR" sz="2000" dirty="0"/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:/</a:t>
            </a:r>
            <a:r>
              <a:rPr lang="en-US" altLang="ko-KR" dirty="0" err="1" smtClean="0">
                <a:latin typeface="Consolas" panose="020B0609020204030204" pitchFamily="49" charset="0"/>
              </a:rPr>
              <a:t>usr</a:t>
            </a:r>
            <a:r>
              <a:rPr lang="en-US" altLang="ko-KR" dirty="0" smtClean="0">
                <a:latin typeface="Consolas" panose="020B0609020204030204" pitchFamily="49" charset="0"/>
              </a:rPr>
              <a:t>/local/</a:t>
            </a:r>
            <a:r>
              <a:rPr lang="en-US" altLang="ko-KR" dirty="0" err="1" smtClean="0">
                <a:latin typeface="Consolas" panose="020B0609020204030204" pitchFamily="49" charset="0"/>
              </a:rPr>
              <a:t>hadoop</a:t>
            </a:r>
            <a:r>
              <a:rPr lang="en-US" altLang="ko-KR" dirty="0" smtClean="0">
                <a:latin typeface="Consolas" panose="020B0609020204030204" pitchFamily="49" charset="0"/>
              </a:rPr>
              <a:t>/bin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Ex)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PATH=“/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sbin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:/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/local/bin: … :/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sbin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:/bin</a:t>
            </a: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</a:rPr>
              <a:t>:/</a:t>
            </a:r>
            <a:r>
              <a:rPr lang="en-US" altLang="ko-KR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/local/</a:t>
            </a:r>
            <a:r>
              <a:rPr lang="en-US" altLang="ko-KR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/bin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”</a:t>
            </a:r>
          </a:p>
          <a:p>
            <a:pPr marL="342000" indent="-342000">
              <a:buFont typeface="+mj-lt"/>
              <a:buAutoNum type="arabicPeriod" startAt="6"/>
            </a:pPr>
            <a:endParaRPr lang="en-US" altLang="ko-KR" sz="2000" dirty="0" smtClean="0"/>
          </a:p>
          <a:p>
            <a:pPr marL="342000" indent="-342000">
              <a:buFont typeface="+mj-lt"/>
              <a:buAutoNum type="arabicPeriod" startAt="6"/>
            </a:pPr>
            <a:r>
              <a:rPr lang="en-US" altLang="ko-KR" sz="2000" dirty="0" smtClean="0"/>
              <a:t>Reboot.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13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293766" y="5095110"/>
            <a:ext cx="62608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endParaRPr lang="en-US" altLang="ko-KR" sz="1600" dirty="0">
              <a:latin typeface="Consolas" panose="020B0609020204030204" pitchFamily="49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091392" y="784527"/>
            <a:ext cx="1106015" cy="7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57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30726" y="4642169"/>
            <a:ext cx="6113862" cy="8066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0726" y="1682701"/>
            <a:ext cx="6113862" cy="3509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0726" y="2536648"/>
            <a:ext cx="6113862" cy="3915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0726" y="3430295"/>
            <a:ext cx="6113862" cy="3915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4-1. 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Start and Test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0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038092" y="-5142"/>
            <a:ext cx="898040" cy="2313218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010683" y="1210840"/>
            <a:ext cx="952858" cy="6145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53980" y="1321998"/>
            <a:ext cx="6667354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000">
              <a:buFont typeface="+mj-lt"/>
              <a:buAutoNum type="arabicPeriod"/>
            </a:pPr>
            <a:r>
              <a:rPr lang="en-US" altLang="ko-KR" sz="2000" dirty="0"/>
              <a:t>L</a:t>
            </a:r>
            <a:r>
              <a:rPr lang="en-US" altLang="ko-KR" sz="2000" dirty="0" smtClean="0"/>
              <a:t>ogin </a:t>
            </a:r>
            <a:r>
              <a:rPr lang="en-US" altLang="ko-KR" sz="2000" dirty="0"/>
              <a:t>to user ‘</a:t>
            </a:r>
            <a:r>
              <a:rPr lang="en-US" altLang="ko-KR" sz="2000" dirty="0" err="1"/>
              <a:t>hadoop</a:t>
            </a:r>
            <a:r>
              <a:rPr lang="en-US" altLang="ko-KR" sz="2000" dirty="0"/>
              <a:t>’.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Consolas" panose="020B0609020204030204" pitchFamily="49" charset="0"/>
              </a:rPr>
              <a:t>su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hadoop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marL="342000" indent="-342000">
              <a:buFont typeface="+mj-lt"/>
              <a:buAutoNum type="arabicPeriod"/>
            </a:pPr>
            <a:endParaRPr lang="en-US" altLang="ko-KR" sz="2000" dirty="0"/>
          </a:p>
          <a:p>
            <a:pPr marL="342000" indent="-342000">
              <a:buFont typeface="+mj-lt"/>
              <a:buAutoNum type="arabicPeriod"/>
            </a:pPr>
            <a:r>
              <a:rPr lang="en-US" altLang="ko-KR" sz="2000" dirty="0" smtClean="0"/>
              <a:t>Format </a:t>
            </a:r>
            <a:r>
              <a:rPr lang="en-US" altLang="ko-KR" sz="2000" dirty="0" err="1"/>
              <a:t>NameNode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onsolas" panose="020B0609020204030204" pitchFamily="49" charset="0"/>
              </a:rPr>
              <a:t>h</a:t>
            </a:r>
            <a:r>
              <a:rPr lang="en-US" altLang="ko-KR" dirty="0" err="1" smtClean="0">
                <a:latin typeface="Consolas" panose="020B0609020204030204" pitchFamily="49" charset="0"/>
              </a:rPr>
              <a:t>dfs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namenode</a:t>
            </a:r>
            <a:r>
              <a:rPr lang="en-US" altLang="ko-KR" dirty="0" smtClean="0">
                <a:latin typeface="Consolas" panose="020B0609020204030204" pitchFamily="49" charset="0"/>
              </a:rPr>
              <a:t> -format</a:t>
            </a:r>
            <a:endParaRPr lang="en-US" altLang="ko-KR" sz="2000" dirty="0" smtClean="0"/>
          </a:p>
          <a:p>
            <a:pPr marL="342000" indent="-342000">
              <a:buFont typeface="+mj-lt"/>
              <a:buAutoNum type="arabicPeriod"/>
            </a:pPr>
            <a:endParaRPr lang="en-US" altLang="ko-KR" sz="2000" dirty="0"/>
          </a:p>
          <a:p>
            <a:pPr marL="342000" indent="-342000">
              <a:buFont typeface="+mj-lt"/>
              <a:buAutoNum type="arabicPeriod"/>
            </a:pPr>
            <a:r>
              <a:rPr lang="en-US" altLang="ko-KR" sz="2000" dirty="0" smtClean="0"/>
              <a:t>Start HDFS.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nsolas" panose="020B0609020204030204" pitchFamily="49" charset="0"/>
              </a:rPr>
              <a:t>hadoop/sbin/start-dfs.sh</a:t>
            </a:r>
            <a:endParaRPr lang="en-US" altLang="ko-KR" sz="2000" dirty="0"/>
          </a:p>
          <a:p>
            <a:pPr marL="342000" indent="-342000">
              <a:buFont typeface="+mj-lt"/>
              <a:buAutoNum type="arabicPeriod"/>
            </a:pPr>
            <a:endParaRPr lang="en-US" altLang="ko-KR" sz="2000" dirty="0" smtClean="0"/>
          </a:p>
          <a:p>
            <a:pPr marL="342000" indent="-342000">
              <a:buFont typeface="+mj-lt"/>
              <a:buAutoNum type="arabicPeriod"/>
            </a:pPr>
            <a:r>
              <a:rPr lang="en-US" altLang="ko-KR" sz="2000" dirty="0" smtClean="0"/>
              <a:t>Make </a:t>
            </a:r>
            <a:r>
              <a:rPr lang="en-US" altLang="ko-KR" sz="2000" dirty="0"/>
              <a:t>a directory and upload a file to HDFS to check if it is working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fs –</a:t>
            </a:r>
            <a:r>
              <a:rPr lang="en-US" altLang="ko-KR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mkdir</a:t>
            </a:r>
            <a:r>
              <a:rPr lang="en-US" altLang="ko-K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/user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fs –put ~/hadoop-2.7.2.tar.gz /user/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fs –ls hdfs://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&lt;TOWER_IP&gt;</a:t>
            </a:r>
            <a:r>
              <a:rPr lang="en-US" altLang="ko-KR" dirty="0" smtClean="0">
                <a:solidFill>
                  <a:prstClr val="black"/>
                </a:solidFill>
                <a:latin typeface="Consolas" panose="020B0609020204030204" pitchFamily="49" charset="0"/>
              </a:rPr>
              <a:t>:9000/user/</a:t>
            </a:r>
            <a:endParaRPr lang="en-US" altLang="ko-KR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503" y="5752407"/>
            <a:ext cx="6022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 can also see on the web: </a:t>
            </a:r>
          </a:p>
          <a:p>
            <a:r>
              <a:rPr lang="en-US" altLang="ko-KR" dirty="0"/>
              <a:t>http</a:t>
            </a:r>
            <a:r>
              <a:rPr lang="en-US" altLang="ko-KR" dirty="0" smtClean="0"/>
              <a:t>://</a:t>
            </a:r>
            <a:r>
              <a:rPr lang="en-US" altLang="ko-KR" dirty="0" smtClean="0">
                <a:solidFill>
                  <a:srgbClr val="FF0000"/>
                </a:solidFill>
              </a:rPr>
              <a:t>&lt;TOWER_IP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r>
              <a:rPr lang="en-US" altLang="ko-KR" dirty="0"/>
              <a:t>:50070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90865" y="5394306"/>
            <a:ext cx="276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 Try the last command on both tower and slaves. 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22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09752" y="4312018"/>
            <a:ext cx="5465163" cy="1611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1516" y="2838256"/>
            <a:ext cx="7975064" cy="1025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1516" y="1427169"/>
            <a:ext cx="7975065" cy="1290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4-2. Apache </a:t>
            </a:r>
            <a:r>
              <a:rPr lang="en-US" altLang="ko-KR" sz="4000" dirty="0" smtClean="0">
                <a:solidFill>
                  <a:srgbClr val="0070C0"/>
                </a:solidFill>
              </a:rPr>
              <a:t>Spark with HDFS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Configuration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9752" y="1393814"/>
            <a:ext cx="90126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In </a:t>
            </a:r>
            <a:r>
              <a:rPr lang="en-US" altLang="ko-KR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home directory where Spark directory is located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Consolas" panose="020B0609020204030204" pitchFamily="49" charset="0"/>
              </a:rPr>
              <a:t>hadoop</a:t>
            </a:r>
            <a:r>
              <a:rPr lang="en-US" altLang="ko-KR" sz="1600" dirty="0">
                <a:latin typeface="Consolas" panose="020B0609020204030204" pitchFamily="49" charset="0"/>
              </a:rPr>
              <a:t> fs –put </a:t>
            </a:r>
            <a:r>
              <a:rPr lang="ko-KR" altLang="en-US" sz="1600" dirty="0">
                <a:latin typeface="Consolas" panose="020B0609020204030204" pitchFamily="49" charset="0"/>
              </a:rPr>
              <a:t>spark-1.</a:t>
            </a:r>
            <a:r>
              <a:rPr lang="en-US" altLang="ko-KR" sz="1600" dirty="0">
                <a:latin typeface="Consolas" panose="020B0609020204030204" pitchFamily="49" charset="0"/>
              </a:rPr>
              <a:t>6</a:t>
            </a:r>
            <a:r>
              <a:rPr lang="ko-KR" altLang="en-US" sz="1600" dirty="0" smtClean="0">
                <a:latin typeface="Consolas" panose="020B0609020204030204" pitchFamily="49" charset="0"/>
              </a:rPr>
              <a:t>.</a:t>
            </a:r>
            <a:r>
              <a:rPr lang="en-US" altLang="ko-KR" sz="1600" dirty="0" smtClean="0">
                <a:latin typeface="Consolas" panose="020B0609020204030204" pitchFamily="49" charset="0"/>
              </a:rPr>
              <a:t>2</a:t>
            </a:r>
            <a:r>
              <a:rPr lang="ko-KR" altLang="en-US" sz="1600" dirty="0" smtClean="0">
                <a:latin typeface="Consolas" panose="020B0609020204030204" pitchFamily="49" charset="0"/>
              </a:rPr>
              <a:t>-bin-hadoop2.6.tgz </a:t>
            </a:r>
            <a:r>
              <a:rPr lang="en-US" altLang="ko-KR" sz="1600" dirty="0">
                <a:latin typeface="Consolas" panose="020B0609020204030204" pitchFamily="49" charset="0"/>
              </a:rPr>
              <a:t>/user/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cd </a:t>
            </a:r>
            <a:r>
              <a:rPr lang="en-US" altLang="ko-KR" sz="1600" dirty="0" smtClean="0">
                <a:latin typeface="Consolas" panose="020B0609020204030204" pitchFamily="49" charset="0"/>
              </a:rPr>
              <a:t>spark-1.6.2-bin-hadoop2.6/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conf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vi spark-env.sh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2115" y="2786619"/>
            <a:ext cx="75967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onsolas" panose="020B0609020204030204" pitchFamily="49" charset="0"/>
              </a:rPr>
              <a:t>export</a:t>
            </a:r>
            <a:r>
              <a:rPr lang="ko-KR" altLang="en-US" sz="1600" dirty="0">
                <a:latin typeface="Consolas" panose="020B0609020204030204" pitchFamily="49" charset="0"/>
              </a:rPr>
              <a:t> MESOS_NATIVE_JAVA_LIBRARY=/usr/local/lib/libmesos.so</a:t>
            </a:r>
          </a:p>
          <a:p>
            <a:r>
              <a:rPr lang="ko-KR" altLang="en-US" sz="1600" dirty="0" err="1">
                <a:latin typeface="Consolas" panose="020B0609020204030204" pitchFamily="49" charset="0"/>
              </a:rPr>
              <a:t>export</a:t>
            </a:r>
            <a:r>
              <a:rPr lang="ko-KR" altLang="en-US" sz="1600" dirty="0">
                <a:latin typeface="Consolas" panose="020B0609020204030204" pitchFamily="49" charset="0"/>
              </a:rPr>
              <a:t> MASTER=mesos://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&lt;TOWER_IP&gt;</a:t>
            </a:r>
            <a:r>
              <a:rPr lang="ko-KR" altLang="en-US" sz="1600" dirty="0">
                <a:latin typeface="Consolas" panose="020B0609020204030204" pitchFamily="49" charset="0"/>
              </a:rPr>
              <a:t>:5050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export </a:t>
            </a:r>
            <a:r>
              <a:rPr lang="en-US" altLang="ko-KR" sz="1600" dirty="0" smtClean="0">
                <a:latin typeface="Consolas" panose="020B0609020204030204" pitchFamily="49" charset="0"/>
              </a:rPr>
              <a:t>SPARK_EXECUTOR_URI=hdfs</a:t>
            </a:r>
            <a:r>
              <a:rPr lang="en-US" altLang="ko-KR" sz="1600" dirty="0">
                <a:latin typeface="Consolas" panose="020B0609020204030204" pitchFamily="49" charset="0"/>
              </a:rPr>
              <a:t>://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TOWER_IP&gt;</a:t>
            </a:r>
            <a:r>
              <a:rPr lang="en-US" altLang="ko-KR" sz="1600" dirty="0" smtClean="0">
                <a:latin typeface="Consolas" panose="020B0609020204030204" pitchFamily="49" charset="0"/>
              </a:rPr>
              <a:t>:9000/user/spark-1.6.2-bin-hadoop2.6.tgz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9752" y="4022485"/>
            <a:ext cx="54651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# Test 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cd 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bin/</a:t>
            </a:r>
            <a:r>
              <a:rPr lang="en-US" altLang="ko-KR" sz="1600" dirty="0" err="1">
                <a:latin typeface="Consolas" panose="020B0609020204030204" pitchFamily="49" charset="0"/>
              </a:rPr>
              <a:t>pyspark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&gt;&gt;&gt; data </a:t>
            </a:r>
            <a:r>
              <a:rPr lang="en-US" altLang="ko-KR" sz="1600" dirty="0">
                <a:latin typeface="Consolas" panose="020B0609020204030204" pitchFamily="49" charset="0"/>
              </a:rPr>
              <a:t>= range(1, 10001)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distData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sc.parallelize</a:t>
            </a:r>
            <a:r>
              <a:rPr lang="en-US" altLang="ko-KR" sz="1600" dirty="0" smtClean="0">
                <a:latin typeface="Consolas" panose="020B0609020204030204" pitchFamily="49" charset="0"/>
              </a:rPr>
              <a:t>(data)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distData.filter</a:t>
            </a:r>
            <a:r>
              <a:rPr lang="en-US" altLang="ko-KR" sz="1600" dirty="0" smtClean="0">
                <a:latin typeface="Consolas" panose="020B0609020204030204" pitchFamily="49" charset="0"/>
              </a:rPr>
              <a:t>(lambda </a:t>
            </a:r>
            <a:r>
              <a:rPr lang="en-US" altLang="ko-KR" sz="1600" dirty="0">
                <a:latin typeface="Consolas" panose="020B0609020204030204" pitchFamily="49" charset="0"/>
              </a:rPr>
              <a:t>x: x &lt; 10).collect()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516" y="283253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Edit: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752" y="6051370"/>
            <a:ext cx="603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 to </a:t>
            </a:r>
            <a:r>
              <a:rPr lang="en-US" altLang="ko-KR" dirty="0" err="1"/>
              <a:t>Mesos</a:t>
            </a:r>
            <a:r>
              <a:rPr lang="en-US" altLang="ko-KR" dirty="0"/>
              <a:t> web UI and see Spark framework running.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5" name="Picture 2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179409" y="-5142"/>
            <a:ext cx="898040" cy="2313218"/>
          </a:xfrm>
          <a:prstGeom prst="rect">
            <a:avLst/>
          </a:prstGeom>
        </p:spPr>
      </p:pic>
      <p:pic>
        <p:nvPicPr>
          <p:cNvPr id="16" name="Picture 3"/>
          <p:cNvPicPr>
            <a:picLocks noChangeAspect="1"/>
          </p:cNvPicPr>
          <p:nvPr/>
        </p:nvPicPr>
        <p:blipFill rotWithShape="1">
          <a:blip r:embed="rId3"/>
          <a:srcRect t="7393"/>
          <a:stretch/>
        </p:blipFill>
        <p:spPr>
          <a:xfrm>
            <a:off x="8152000" y="1210840"/>
            <a:ext cx="952858" cy="6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98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44642" y="1533896"/>
            <a:ext cx="5093112" cy="2949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Run Example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i1.wp.com/www.makedatauseful.com/wp-content/uploads/2015/05/zeppelin-python-spark-sql-tutori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41" y="2879052"/>
            <a:ext cx="6702534" cy="367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4641" y="1210010"/>
            <a:ext cx="5557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Zeppelin directory,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nsolas" panose="020B0609020204030204" pitchFamily="49" charset="0"/>
              </a:rPr>
              <a:t>bin/zeppelin-daemon.sh restart</a:t>
            </a:r>
          </a:p>
          <a:p>
            <a:endParaRPr lang="en-US" altLang="ko-KR" dirty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Zeppelin tutorial, Press ‘Run’ button to </a:t>
            </a:r>
            <a:r>
              <a:rPr lang="en-US" altLang="ko-KR" dirty="0" smtClean="0"/>
              <a:t>test changed configurations.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" name="Picture 2" descr="http://beta3.finance.si/pics/cache_no/notebook.141155587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514" y="49272"/>
            <a:ext cx="1552291" cy="12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732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publicpolicy.telefonica.com/blogs/wp-content/uploads/2013/07/iStock_000016819759Medium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2" b="10322"/>
          <a:stretch/>
        </p:blipFill>
        <p:spPr bwMode="auto">
          <a:xfrm>
            <a:off x="1262743" y="2985407"/>
            <a:ext cx="3857895" cy="234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C22F-61F6-474B-89CA-3943E79B0FC3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35147" y="1198902"/>
            <a:ext cx="3395801" cy="173124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for 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ko-KR" altLang="en-US" sz="360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8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133600" y="5307724"/>
            <a:ext cx="4477407" cy="133481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1"/>
            <a:ext cx="9144000" cy="1012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Apache </a:t>
            </a:r>
            <a:r>
              <a:rPr lang="en-US" altLang="ko-KR" sz="4000" dirty="0" err="1">
                <a:solidFill>
                  <a:srgbClr val="0070C0"/>
                </a:solidFill>
              </a:rPr>
              <a:t>Mesos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Concept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02" y="506028"/>
            <a:ext cx="2097905" cy="6436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7048" y="1397876"/>
            <a:ext cx="7199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What is </a:t>
            </a:r>
            <a:r>
              <a:rPr lang="en-US" altLang="ko-KR" b="1" dirty="0" err="1"/>
              <a:t>Mesos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A distributed systems kernel</a:t>
            </a:r>
          </a:p>
          <a:p>
            <a:r>
              <a:rPr lang="en-US" altLang="ko-KR" dirty="0" err="1"/>
              <a:t>Mesos</a:t>
            </a:r>
            <a:r>
              <a:rPr lang="en-US" altLang="ko-KR" dirty="0"/>
              <a:t> is built using the same principles as the Linux kernel, only at a different level of abstraction. The </a:t>
            </a:r>
            <a:r>
              <a:rPr lang="en-US" altLang="ko-KR" dirty="0" err="1"/>
              <a:t>Mesos</a:t>
            </a:r>
            <a:r>
              <a:rPr lang="en-US" altLang="ko-KR" dirty="0"/>
              <a:t> kernel runs on every machine and provides applications (e.g., Hadoop, Spark, Kafka, Elastic Search) with API’s for resource management and scheduling across entire datacenter and cloud environments.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23" y="5653660"/>
            <a:ext cx="1554381" cy="6536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62" y="5637159"/>
            <a:ext cx="1554381" cy="653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262" y="3847683"/>
            <a:ext cx="5670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Cloud as a single computer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/>
              <a:t>Share resources across the machines</a:t>
            </a:r>
          </a:p>
          <a:p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204138" y="5779303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12" y="4959655"/>
            <a:ext cx="1439190" cy="44157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8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1"/>
            <a:ext cx="9144000" cy="1012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Apache </a:t>
            </a:r>
            <a:r>
              <a:rPr lang="en-US" altLang="ko-KR" sz="4000" dirty="0" err="1">
                <a:solidFill>
                  <a:srgbClr val="0070C0"/>
                </a:solidFill>
              </a:rPr>
              <a:t>Mesos</a:t>
            </a:r>
            <a:r>
              <a:rPr lang="en-US" altLang="ko-KR" sz="4000" dirty="0">
                <a:solidFill>
                  <a:srgbClr val="0070C0"/>
                </a:solidFill>
              </a:rPr>
              <a:t/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Architecture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02" y="506028"/>
            <a:ext cx="2097905" cy="6436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89" y="4433988"/>
            <a:ext cx="1554381" cy="6536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809" y="3315335"/>
            <a:ext cx="1554381" cy="6536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4571" y="2946003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Mesos</a:t>
            </a:r>
            <a:r>
              <a:rPr lang="en-US" altLang="ko-KR" dirty="0"/>
              <a:t> Master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99" y="4433988"/>
            <a:ext cx="1554381" cy="6536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394" y="4433988"/>
            <a:ext cx="1554381" cy="6536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29224" y="5087609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Mesos</a:t>
            </a:r>
            <a:r>
              <a:rPr lang="en-US" altLang="ko-KR" dirty="0"/>
              <a:t> Slave 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7507" y="5087609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Mesos Slave 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30614" y="5087609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Mesos Slave 3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2" idx="0"/>
            <a:endCxn id="8" idx="2"/>
          </p:cNvCxnSpPr>
          <p:nvPr/>
        </p:nvCxnSpPr>
        <p:spPr>
          <a:xfrm flipV="1">
            <a:off x="2425890" y="3968956"/>
            <a:ext cx="2146110" cy="465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2"/>
            <a:endCxn id="13" idx="0"/>
          </p:cNvCxnSpPr>
          <p:nvPr/>
        </p:nvCxnSpPr>
        <p:spPr>
          <a:xfrm>
            <a:off x="4572000" y="3968956"/>
            <a:ext cx="4585" cy="465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" idx="2"/>
            <a:endCxn id="6" idx="0"/>
          </p:cNvCxnSpPr>
          <p:nvPr/>
        </p:nvCxnSpPr>
        <p:spPr>
          <a:xfrm>
            <a:off x="4572000" y="3968956"/>
            <a:ext cx="2155280" cy="465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73034" y="2094545"/>
            <a:ext cx="146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33" name="타원형 설명선 32"/>
          <p:cNvSpPr/>
          <p:nvPr/>
        </p:nvSpPr>
        <p:spPr>
          <a:xfrm>
            <a:off x="437171" y="1768724"/>
            <a:ext cx="1747661" cy="651642"/>
          </a:xfrm>
          <a:prstGeom prst="wedgeEllipseCallout">
            <a:avLst>
              <a:gd name="adj1" fmla="val 70416"/>
              <a:gd name="adj2" fmla="val 35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 need 2 CPUs!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32" idx="2"/>
          </p:cNvCxnSpPr>
          <p:nvPr/>
        </p:nvCxnSpPr>
        <p:spPr>
          <a:xfrm>
            <a:off x="3303843" y="2463877"/>
            <a:ext cx="583664" cy="482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형 설명선 35"/>
          <p:cNvSpPr/>
          <p:nvPr/>
        </p:nvSpPr>
        <p:spPr>
          <a:xfrm>
            <a:off x="1090146" y="3642145"/>
            <a:ext cx="2223166" cy="547518"/>
          </a:xfrm>
          <a:prstGeom prst="wedgeEllipseCallout">
            <a:avLst>
              <a:gd name="adj1" fmla="val -2751"/>
              <a:gd name="adj2" fmla="val 8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 have 2 CPUs</a:t>
            </a:r>
            <a:endParaRPr lang="ko-KR" altLang="en-US" dirty="0"/>
          </a:p>
        </p:txBody>
      </p:sp>
      <p:sp>
        <p:nvSpPr>
          <p:cNvPr id="37" name="타원형 설명선 36"/>
          <p:cNvSpPr/>
          <p:nvPr/>
        </p:nvSpPr>
        <p:spPr>
          <a:xfrm>
            <a:off x="5508705" y="2295654"/>
            <a:ext cx="2204228" cy="941792"/>
          </a:xfrm>
          <a:prstGeom prst="wedgeEllipseCallout">
            <a:avLst>
              <a:gd name="adj1" fmla="val -59016"/>
              <a:gd name="adj2" fmla="val 56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Framework, use 2 CPUs in Slave 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9516" y="1655731"/>
            <a:ext cx="31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73502" y="3731238"/>
            <a:ext cx="31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73585" y="2296305"/>
            <a:ext cx="31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3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1"/>
            <a:ext cx="9144000" cy="1012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Concept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7048" y="1397876"/>
            <a:ext cx="719958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Hadoop Distributed </a:t>
            </a:r>
            <a:r>
              <a:rPr lang="en-US" altLang="ko-KR" sz="2000" dirty="0" err="1"/>
              <a:t>FileSystem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 distributed file system that provides high-throughput access to application data.</a:t>
            </a:r>
          </a:p>
          <a:p>
            <a:endParaRPr lang="en-US" altLang="ko-KR" dirty="0"/>
          </a:p>
          <a:p>
            <a:r>
              <a:rPr lang="en-US" altLang="ko-KR" sz="2000" dirty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Fault tolerance </a:t>
            </a:r>
            <a:r>
              <a:rPr lang="en-US" altLang="ko-KR" dirty="0"/>
              <a:t>by detecting faults and applying quick, automatic 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Portability</a:t>
            </a:r>
            <a:r>
              <a:rPr lang="en-US" altLang="ko-KR" dirty="0"/>
              <a:t> across heterogeneous commodity hardware and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Scalability</a:t>
            </a:r>
            <a:r>
              <a:rPr lang="en-US" altLang="ko-KR" dirty="0"/>
              <a:t> to reliably store and process large amounts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Economy</a:t>
            </a:r>
            <a:r>
              <a:rPr lang="en-US" altLang="ko-KR" dirty="0"/>
              <a:t> by distributing data and processing across clusters of commodity personal 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Efficiency</a:t>
            </a:r>
            <a:r>
              <a:rPr lang="en-US" altLang="ko-KR" dirty="0"/>
              <a:t> by distributing data and logic to process it in parallel on nodes where data is located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Reliability</a:t>
            </a:r>
            <a:r>
              <a:rPr lang="en-US" altLang="ko-KR" dirty="0"/>
              <a:t> by automatically maintaining multiple copies of data and automatically redeploying processing logic in the event of failures</a:t>
            </a:r>
          </a:p>
        </p:txBody>
      </p:sp>
    </p:spTree>
    <p:extLst>
      <p:ext uri="{BB962C8B-B14F-4D97-AF65-F5344CB8AC3E}">
        <p14:creationId xmlns:p14="http://schemas.microsoft.com/office/powerpoint/2010/main" val="206384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1"/>
            <a:ext cx="9144000" cy="1012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Architecture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67" y="2464956"/>
            <a:ext cx="7128404" cy="4210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6567" y="1012055"/>
            <a:ext cx="65710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&lt;Master/Slave architecture&gt;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NameNode</a:t>
            </a:r>
            <a:r>
              <a:rPr lang="en-US" altLang="ko-KR" dirty="0"/>
              <a:t>: A single node which manages the file system namespace and regulates access to files by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DataNode</a:t>
            </a:r>
            <a:r>
              <a:rPr lang="en-US" altLang="ko-KR" dirty="0"/>
              <a:t>: </a:t>
            </a:r>
            <a:r>
              <a:rPr lang="en-US" altLang="ko-KR" dirty="0" err="1"/>
              <a:t>DataNodes</a:t>
            </a:r>
            <a:r>
              <a:rPr lang="en-US" altLang="ko-KR" dirty="0"/>
              <a:t> manage storage attached to the nodes that they run on.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81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1587731" y="3158835"/>
            <a:ext cx="5968538" cy="263717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1"/>
            <a:ext cx="9144000" cy="1012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HDFS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Architecture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pic>
        <p:nvPicPr>
          <p:cNvPr id="7" name="Picture 4" descr="C:\Users\sunny\Desktop\제목 없음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71237" y="3429000"/>
            <a:ext cx="2055368" cy="1974196"/>
          </a:xfrm>
          <a:prstGeom prst="rect">
            <a:avLst/>
          </a:prstGeom>
          <a:noFill/>
        </p:spPr>
      </p:pic>
      <p:pic>
        <p:nvPicPr>
          <p:cNvPr id="8" name="Picture 4" descr="C:\Users\sunny\Desktop\제목 없음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832466" y="3429000"/>
            <a:ext cx="2055368" cy="1974196"/>
          </a:xfrm>
          <a:prstGeom prst="rect">
            <a:avLst/>
          </a:prstGeom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6371" t="1968" r="16371" b="1753"/>
          <a:stretch/>
        </p:blipFill>
        <p:spPr>
          <a:xfrm>
            <a:off x="2777098" y="3880493"/>
            <a:ext cx="843646" cy="10712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6371" t="1968" r="16371" b="1753"/>
          <a:stretch/>
        </p:blipFill>
        <p:spPr>
          <a:xfrm>
            <a:off x="5438327" y="3880493"/>
            <a:ext cx="843646" cy="1071210"/>
          </a:xfrm>
          <a:prstGeom prst="rect">
            <a:avLst/>
          </a:prstGeom>
        </p:spPr>
      </p:pic>
      <p:pic>
        <p:nvPicPr>
          <p:cNvPr id="12" name="Picture 14" descr="http://media.tumblr.com/a8fecbe01eb1c07a2e24f9dc0c71fb80/tumblr_inline_myy805xbZT1rd2h1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00" y="2923831"/>
            <a:ext cx="1665871" cy="520584"/>
          </a:xfrm>
          <a:prstGeom prst="rect">
            <a:avLst/>
          </a:prstGeom>
          <a:solidFill>
            <a:schemeClr val="bg1"/>
          </a:solidFill>
          <a:ln w="25400">
            <a:noFill/>
          </a:ln>
          <a:extLst/>
        </p:spPr>
      </p:pic>
      <p:sp>
        <p:nvSpPr>
          <p:cNvPr id="13" name="TextBox 12"/>
          <p:cNvSpPr txBox="1"/>
          <p:nvPr/>
        </p:nvSpPr>
        <p:spPr>
          <a:xfrm>
            <a:off x="1411500" y="1401128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HDFS makes storages of separate machines in cluster into a single storage.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0547" y="5342037"/>
            <a:ext cx="119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DataNode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43441" y="5340776"/>
            <a:ext cx="119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68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1"/>
            <a:ext cx="9144000" cy="1012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Apache Spark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Concept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pic>
        <p:nvPicPr>
          <p:cNvPr id="23" name="Picture 18" descr="http://upload.wikimedia.org/wikipedia/commons/e/ea/Spark-logo-192x10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112" y="373981"/>
            <a:ext cx="1693954" cy="88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23717" y="16302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Apache Spark™</a:t>
            </a:r>
            <a:r>
              <a:rPr lang="en-US" altLang="ko-KR" dirty="0"/>
              <a:t> is a fast and general engine for large-scale data processing.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172" y="2571304"/>
            <a:ext cx="63364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In-memory data processing framework: Fast!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Easy to use, community </a:t>
            </a:r>
            <a:r>
              <a:rPr lang="en-US" altLang="ko-KR" dirty="0" err="1"/>
              <a:t>fastly</a:t>
            </a:r>
            <a:r>
              <a:rPr lang="en-US" altLang="ko-KR" dirty="0"/>
              <a:t> growing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Libraries: SQL and </a:t>
            </a:r>
            <a:r>
              <a:rPr lang="en-US" altLang="ko-KR" dirty="0" err="1"/>
              <a:t>DataFrame</a:t>
            </a:r>
            <a:r>
              <a:rPr lang="en-US" altLang="ko-KR" dirty="0"/>
              <a:t>, Streaming, </a:t>
            </a:r>
            <a:r>
              <a:rPr lang="en-US" altLang="ko-KR" dirty="0" err="1"/>
              <a:t>MLlib</a:t>
            </a:r>
            <a:r>
              <a:rPr lang="en-US" altLang="ko-KR" dirty="0"/>
              <a:t>, </a:t>
            </a:r>
            <a:r>
              <a:rPr lang="en-US" altLang="ko-KR" dirty="0" err="1"/>
              <a:t>GraphX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Run on standalone or </a:t>
            </a:r>
            <a:r>
              <a:rPr lang="en-US" altLang="ko-KR" dirty="0" err="1"/>
              <a:t>Mesos</a:t>
            </a:r>
            <a:r>
              <a:rPr lang="en-US" altLang="ko-KR" dirty="0"/>
              <a:t>, Yarn,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Scala, Java, Python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75" y="4620375"/>
            <a:ext cx="3858449" cy="181645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5262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15900</TotalTime>
  <Words>1848</Words>
  <Application>Microsoft Office PowerPoint</Application>
  <PresentationFormat>화면 슬라이드 쇼(4:3)</PresentationFormat>
  <Paragraphs>451</Paragraphs>
  <Slides>36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HY그래픽M</vt:lpstr>
      <vt:lpstr>맑은 고딕</vt:lpstr>
      <vt:lpstr>Arial</vt:lpstr>
      <vt:lpstr>Consolas</vt:lpstr>
      <vt:lpstr>Times New Roman</vt:lpstr>
      <vt:lpstr>Trebuchet MS</vt:lpstr>
      <vt:lpstr>Wingdings 3</vt:lpstr>
      <vt:lpstr>패싯</vt:lpstr>
      <vt:lpstr>SmartX Labs  for Computer Systems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송지원</cp:lastModifiedBy>
  <cp:revision>318</cp:revision>
  <dcterms:created xsi:type="dcterms:W3CDTF">2015-10-13T13:48:17Z</dcterms:created>
  <dcterms:modified xsi:type="dcterms:W3CDTF">2016-07-04T09:30:41Z</dcterms:modified>
</cp:coreProperties>
</file>