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1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291" r:id="rId4"/>
    <p:sldId id="258" r:id="rId5"/>
    <p:sldId id="276" r:id="rId6"/>
    <p:sldId id="277" r:id="rId7"/>
    <p:sldId id="259" r:id="rId8"/>
    <p:sldId id="271" r:id="rId9"/>
    <p:sldId id="308" r:id="rId10"/>
    <p:sldId id="272" r:id="rId11"/>
    <p:sldId id="274" r:id="rId12"/>
    <p:sldId id="270" r:id="rId13"/>
    <p:sldId id="273" r:id="rId14"/>
    <p:sldId id="307" r:id="rId15"/>
    <p:sldId id="301" r:id="rId16"/>
    <p:sldId id="302" r:id="rId17"/>
    <p:sldId id="292" r:id="rId18"/>
    <p:sldId id="275" r:id="rId19"/>
    <p:sldId id="278" r:id="rId20"/>
    <p:sldId id="280" r:id="rId21"/>
    <p:sldId id="287" r:id="rId22"/>
    <p:sldId id="279" r:id="rId23"/>
    <p:sldId id="281" r:id="rId24"/>
    <p:sldId id="282" r:id="rId25"/>
    <p:sldId id="283" r:id="rId26"/>
    <p:sldId id="303" r:id="rId27"/>
    <p:sldId id="304" r:id="rId28"/>
    <p:sldId id="306" r:id="rId29"/>
    <p:sldId id="305" r:id="rId30"/>
    <p:sldId id="288" r:id="rId31"/>
    <p:sldId id="289" r:id="rId32"/>
    <p:sldId id="290" r:id="rId33"/>
    <p:sldId id="309" r:id="rId34"/>
    <p:sldId id="310" r:id="rId35"/>
    <p:sldId id="312" r:id="rId36"/>
    <p:sldId id="313" r:id="rId37"/>
    <p:sldId id="314" r:id="rId38"/>
    <p:sldId id="315" r:id="rId39"/>
    <p:sldId id="316" r:id="rId40"/>
    <p:sldId id="317" r:id="rId41"/>
    <p:sldId id="319" r:id="rId42"/>
    <p:sldId id="320" r:id="rId43"/>
    <p:sldId id="295" r:id="rId44"/>
    <p:sldId id="294" r:id="rId45"/>
    <p:sldId id="296" r:id="rId46"/>
    <p:sldId id="297" r:id="rId47"/>
    <p:sldId id="298" r:id="rId48"/>
    <p:sldId id="299" r:id="rId49"/>
    <p:sldId id="300" r:id="rId50"/>
    <p:sldId id="269" r:id="rId51"/>
  </p:sldIdLst>
  <p:sldSz cx="9144000" cy="6858000" type="screen4x3"/>
  <p:notesSz cx="10234613" cy="71040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08DF235-83B7-412D-B1FB-55621BE16DC3}">
          <p14:sldIdLst>
            <p14:sldId id="256"/>
            <p14:sldId id="257"/>
            <p14:sldId id="291"/>
            <p14:sldId id="258"/>
            <p14:sldId id="276"/>
            <p14:sldId id="277"/>
            <p14:sldId id="259"/>
            <p14:sldId id="271"/>
            <p14:sldId id="308"/>
            <p14:sldId id="272"/>
            <p14:sldId id="274"/>
            <p14:sldId id="270"/>
            <p14:sldId id="273"/>
            <p14:sldId id="307"/>
            <p14:sldId id="301"/>
            <p14:sldId id="302"/>
            <p14:sldId id="292"/>
            <p14:sldId id="275"/>
            <p14:sldId id="278"/>
            <p14:sldId id="280"/>
            <p14:sldId id="287"/>
            <p14:sldId id="279"/>
            <p14:sldId id="281"/>
            <p14:sldId id="282"/>
            <p14:sldId id="283"/>
            <p14:sldId id="303"/>
            <p14:sldId id="304"/>
            <p14:sldId id="306"/>
            <p14:sldId id="305"/>
            <p14:sldId id="288"/>
            <p14:sldId id="289"/>
            <p14:sldId id="290"/>
            <p14:sldId id="309"/>
            <p14:sldId id="310"/>
            <p14:sldId id="312"/>
            <p14:sldId id="313"/>
            <p14:sldId id="314"/>
            <p14:sldId id="315"/>
            <p14:sldId id="316"/>
            <p14:sldId id="317"/>
            <p14:sldId id="319"/>
            <p14:sldId id="320"/>
          </p14:sldIdLst>
        </p14:section>
        <p14:section name="Appendix" id="{87A1A61F-58A9-418A-A6D9-1A911471D114}">
          <p14:sldIdLst>
            <p14:sldId id="295"/>
            <p14:sldId id="294"/>
            <p14:sldId id="296"/>
            <p14:sldId id="297"/>
            <p14:sldId id="298"/>
            <p14:sldId id="299"/>
            <p14:sldId id="300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31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840"/>
      </p:cViewPr>
      <p:guideLst>
        <p:guide orient="horz" pos="2159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248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DD6FC548-B2F7-4CEC-A79F-79F160643487}" type="datetime1">
              <a:rPr lang="ko-KR" altLang="en-US"/>
              <a:pPr lvl="0">
                <a:defRPr lang="ko-KR" altLang="en-US"/>
              </a:pPr>
              <a:t>2018-05-22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797248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19D4C662-FFF4-48C4-ABC0-A8809186A75B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86656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7248" y="0"/>
            <a:ext cx="4434999" cy="356437"/>
          </a:xfrm>
          <a:prstGeom prst="rect">
            <a:avLst/>
          </a:prstGeom>
        </p:spPr>
        <p:txBody>
          <a:bodyPr vert="horz" lIns="94787" tIns="47393" rIns="94787" bIns="47393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CDC738D1-0459-43F7-A464-21C284E4E74D}" type="datetime1">
              <a:rPr lang="ko-KR" altLang="en-US"/>
              <a:pPr lvl="0">
                <a:defRPr lang="ko-KR" altLang="en-US"/>
              </a:pPr>
              <a:t>2018-05-22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5"/>
          </a:xfrm>
          <a:prstGeom prst="rect">
            <a:avLst/>
          </a:prstGeom>
        </p:spPr>
        <p:txBody>
          <a:bodyPr vert="horz" lIns="94787" tIns="47393" rIns="94787" bIns="47393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7248" y="6747628"/>
            <a:ext cx="4434999" cy="356436"/>
          </a:xfrm>
          <a:prstGeom prst="rect">
            <a:avLst/>
          </a:prstGeom>
        </p:spPr>
        <p:txBody>
          <a:bodyPr vert="horz" lIns="94787" tIns="47393" rIns="94787" bIns="47393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6BD2332D-E44B-4916-A01F-12B6293272AD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581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4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5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94515"/>
            <a:ext cx="462297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>
            <a:lvl1pPr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8823" y="6492874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002060"/>
                </a:solidFill>
              </a:defRPr>
            </a:lvl1pPr>
          </a:lstStyle>
          <a:p>
            <a:fld id="{2A77177F-D4BC-47C1-ABEC-AF5DF96434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65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5"/>
          <p:cNvSpPr>
            <a:spLocks noGrp="1"/>
          </p:cNvSpPr>
          <p:nvPr>
            <p:ph type="title"/>
          </p:nvPr>
        </p:nvSpPr>
        <p:spPr>
          <a:xfrm>
            <a:off x="253678" y="319743"/>
            <a:ext cx="6946554" cy="2449513"/>
          </a:xfrm>
        </p:spPr>
        <p:txBody>
          <a:bodyPr>
            <a:normAutofit fontScale="90000"/>
          </a:bodyPr>
          <a:lstStyle/>
          <a:p>
            <a:pPr latinLnBrk="0">
              <a:defRPr lang="ko-KR" altLang="en-US"/>
            </a:pPr>
            <a:r>
              <a:rPr lang="en-US" altLang="ko-KR" sz="8800" dirty="0">
                <a:solidFill>
                  <a:srgbClr val="3333FF"/>
                </a:solidFill>
              </a:rPr>
              <a:t>SmartX Labs </a:t>
            </a:r>
            <a:br>
              <a:rPr lang="en-US" altLang="ko-KR" sz="8800" dirty="0">
                <a:solidFill>
                  <a:srgbClr val="3333FF"/>
                </a:solidFill>
              </a:rPr>
            </a:br>
            <a:r>
              <a:rPr lang="en-US" altLang="ko-KR" sz="6000" dirty="0">
                <a:solidFill>
                  <a:srgbClr val="3333FF"/>
                </a:solidFill>
              </a:rPr>
              <a:t>for Computer Systems</a:t>
            </a:r>
            <a:endParaRPr lang="ko-KR" altLang="en-US" sz="6000" dirty="0"/>
          </a:p>
        </p:txBody>
      </p:sp>
      <p:sp>
        <p:nvSpPr>
          <p:cNvPr id="9219" name="슬라이드 번호 개체 틀 9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latinLnBrk="1">
              <a:spcBef>
                <a:spcPct val="20000"/>
              </a:spcBef>
              <a:buFont typeface="Arial"/>
              <a:buChar char="•"/>
              <a:defRPr sz="32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1pPr>
            <a:lvl2pPr marL="742950" indent="-285750" latinLnBrk="1">
              <a:spcBef>
                <a:spcPct val="20000"/>
              </a:spcBef>
              <a:buFont typeface="Arial"/>
              <a:buChar char="–"/>
              <a:defRPr sz="28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2pPr>
            <a:lvl3pPr marL="1143000" indent="-228600" latinLnBrk="1">
              <a:spcBef>
                <a:spcPct val="200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3pPr>
            <a:lvl4pPr marL="1600200" indent="-228600" latinLnBrk="1">
              <a:spcBef>
                <a:spcPct val="20000"/>
              </a:spcBef>
              <a:buFont typeface="Arial"/>
              <a:buChar char="–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4pPr>
            <a:lvl5pPr marL="2057400" indent="-228600" latinLnBrk="1">
              <a:spcBef>
                <a:spcPct val="20000"/>
              </a:spcBef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Times New Roman"/>
                <a:ea typeface="맑은 고딕"/>
                <a:cs typeface="Times New Roman"/>
              </a:defRPr>
            </a:lvl9pPr>
          </a:lstStyle>
          <a:p>
            <a:pPr latinLnBrk="0">
              <a:spcBef>
                <a:spcPct val="0"/>
              </a:spcBef>
              <a:buNone/>
              <a:defRPr lang="ko-KR" altLang="en-US"/>
            </a:pPr>
            <a:r>
              <a:rPr lang="en-US" altLang="ko-KR" sz="1200">
                <a:solidFill>
                  <a:srgbClr val="898989"/>
                </a:solidFill>
                <a:ea typeface="굴림"/>
              </a:rPr>
              <a:t>- </a:t>
            </a:r>
            <a:fld id="{85F272E0-95B9-48D1-9F9F-F84AB80A4CF5}" type="slidenum">
              <a:rPr lang="en-US" altLang="ko-KR" sz="1200">
                <a:solidFill>
                  <a:srgbClr val="898989"/>
                </a:solidFill>
                <a:ea typeface="굴림"/>
              </a:rPr>
              <a:pPr latinLnBrk="0">
                <a:spcBef>
                  <a:spcPct val="0"/>
                </a:spcBef>
                <a:buNone/>
                <a:defRPr lang="ko-KR" altLang="en-US"/>
              </a:pPr>
              <a:t>1</a:t>
            </a:fld>
            <a:r>
              <a:rPr lang="en-US" altLang="ko-KR" sz="1200">
                <a:solidFill>
                  <a:srgbClr val="898989"/>
                </a:solidFill>
                <a:ea typeface="굴림"/>
              </a:rPr>
              <a:t> -</a:t>
            </a:r>
          </a:p>
        </p:txBody>
      </p:sp>
      <p:sp>
        <p:nvSpPr>
          <p:cNvPr id="11" name="부제목 4"/>
          <p:cNvSpPr txBox="1"/>
          <p:nvPr/>
        </p:nvSpPr>
        <p:spPr>
          <a:xfrm>
            <a:off x="0" y="3429000"/>
            <a:ext cx="4859668" cy="1367631"/>
          </a:xfrm>
          <a:prstGeom prst="rect">
            <a:avLst/>
          </a:prstGeom>
        </p:spPr>
        <p:txBody>
          <a:bodyPr/>
          <a:lstStyle/>
          <a:p>
            <a:pPr marL="342900" indent="-342900" algn="ctr" eaLnBrk="1" latinLnBrk="1" hangingPunct="1">
              <a:spcBef>
                <a:spcPct val="20000"/>
              </a:spcBef>
              <a:defRPr lang="ko-KR"/>
            </a:pPr>
            <a:r>
              <a:rPr lang="en-US" altLang="ko-KR" sz="4400" dirty="0"/>
              <a:t>Functions Lab </a:t>
            </a:r>
            <a:r>
              <a:rPr lang="en-US" altLang="ko-KR" sz="4400" dirty="0" smtClean="0"/>
              <a:t>v1.4</a:t>
            </a:r>
            <a:endParaRPr lang="en-US" altLang="ko-KR" sz="4400" dirty="0"/>
          </a:p>
          <a:p>
            <a:pPr marL="342900" indent="-342900" algn="ctr" eaLnBrk="1" latinLnBrk="1" hangingPunct="1">
              <a:spcBef>
                <a:spcPct val="20000"/>
              </a:spcBef>
              <a:defRPr lang="ko-KR"/>
            </a:pPr>
            <a:r>
              <a:rPr lang="en-US" altLang="ko-KR" sz="2800" dirty="0"/>
              <a:t>(</a:t>
            </a:r>
            <a:r>
              <a:rPr lang="en-US" altLang="ko-KR" sz="2800" dirty="0" smtClean="0"/>
              <a:t>2018, </a:t>
            </a:r>
            <a:r>
              <a:rPr lang="en-US" altLang="ko-KR" sz="2800" dirty="0"/>
              <a:t>Spring)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72000" y="3429000"/>
            <a:ext cx="2714208" cy="27435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직사각형 1"/>
          <p:cNvSpPr/>
          <p:nvPr/>
        </p:nvSpPr>
        <p:spPr>
          <a:xfrm>
            <a:off x="1385955" y="5456375"/>
            <a:ext cx="2039235" cy="571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>
              <a:spcBef>
                <a:spcPct val="20000"/>
              </a:spcBef>
              <a:defRPr lang="ko-KR"/>
            </a:pPr>
            <a:r>
              <a:rPr lang="en-US" altLang="ko-KR" sz="3200"/>
              <a:t>NetCS Lab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68425"/>
          <a:stretch/>
        </p:blipFill>
        <p:spPr>
          <a:xfrm>
            <a:off x="286462" y="2163689"/>
            <a:ext cx="8724900" cy="126317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</a:t>
            </a:r>
            <a:r>
              <a:rPr lang="en-US" altLang="ko-KR" sz="3200" dirty="0">
                <a:solidFill>
                  <a:srgbClr val="0070C0"/>
                </a:solidFill>
              </a:rPr>
              <a:t>Why Docker image can be shared easily? </a:t>
            </a:r>
            <a:r>
              <a:rPr lang="en-US" altLang="ko-KR" sz="3200" dirty="0" smtClean="0">
                <a:solidFill>
                  <a:srgbClr val="0070C0"/>
                </a:solidFill>
              </a:rPr>
              <a:t>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066" y="2805358"/>
            <a:ext cx="5870921" cy="219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62" y="3477475"/>
            <a:ext cx="8734425" cy="3429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8066" y="3477475"/>
            <a:ext cx="5870921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658066" y="4209115"/>
            <a:ext cx="72211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Docker provides related commands!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smtClean="0"/>
              <a:t>This usage is similar to code management system. (</a:t>
            </a:r>
            <a:r>
              <a:rPr lang="en-US" altLang="ko-KR" dirty="0" err="1" smtClean="0"/>
              <a:t>e.g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42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3699"/>
            <a:ext cx="5088014" cy="5145739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Why Docker image can be shared easily? (2)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2822" y="2166670"/>
            <a:ext cx="66144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Docker image is built by </a:t>
            </a:r>
            <a:r>
              <a:rPr lang="en-US" altLang="ko-KR" dirty="0" err="1" smtClean="0"/>
              <a:t>Dockerfile</a:t>
            </a:r>
            <a:r>
              <a:rPr lang="en-US" altLang="ko-KR" dirty="0" smtClean="0"/>
              <a:t> which is small text file.</a:t>
            </a:r>
          </a:p>
          <a:p>
            <a:pPr>
              <a:defRPr lang="ko-KR" altLang="en-US"/>
            </a:pPr>
            <a:r>
              <a:rPr lang="en-US" altLang="ko-KR" dirty="0" smtClean="0">
                <a:sym typeface="Wingdings" panose="05000000000000000000" pitchFamily="2" charset="2"/>
              </a:rPr>
              <a:t>That means sharing Docker image does not requires huge bandwidth (sometimes).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678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Public Docker Image Repository: Docker Hub 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813182"/>
            <a:ext cx="9144000" cy="47147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94" y="1422174"/>
            <a:ext cx="463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https</a:t>
            </a:r>
            <a:r>
              <a:rPr lang="en-US" altLang="ko-KR" dirty="0"/>
              <a:t>://hub.docker.com/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337779" y="6273714"/>
            <a:ext cx="4832819" cy="274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472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22" y="4196671"/>
            <a:ext cx="8665435" cy="22962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070" y="1156044"/>
            <a:ext cx="46395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You can easily find application image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6631535" y="4196671"/>
            <a:ext cx="137587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직사각형 8"/>
          <p:cNvSpPr/>
          <p:nvPr/>
        </p:nvSpPr>
        <p:spPr>
          <a:xfrm>
            <a:off x="427288" y="5880192"/>
            <a:ext cx="1452786" cy="5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47" y="1580577"/>
            <a:ext cx="8497906" cy="238914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5654" y="3329210"/>
            <a:ext cx="1452786" cy="5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6990458" y="1580577"/>
            <a:ext cx="137587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Public Docker Image Repository: Docker Hub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14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4365" y="92952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1433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Be aware!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183" y="808740"/>
            <a:ext cx="5979959" cy="331033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70" y="3067939"/>
            <a:ext cx="7547203" cy="3017519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323604" y="808740"/>
            <a:ext cx="571538" cy="276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직사각형 10"/>
          <p:cNvSpPr/>
          <p:nvPr/>
        </p:nvSpPr>
        <p:spPr>
          <a:xfrm>
            <a:off x="6990460" y="3067939"/>
            <a:ext cx="571538" cy="2765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17994" y="1422174"/>
            <a:ext cx="8391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>
                <a:solidFill>
                  <a:srgbClr val="FF0000"/>
                </a:solidFill>
              </a:rPr>
              <a:t>x86 based image can not run in Raspberry Pi!</a:t>
            </a:r>
          </a:p>
          <a:p>
            <a:pPr>
              <a:defRPr lang="ko-KR" altLang="en-US"/>
            </a:pPr>
            <a:r>
              <a:rPr lang="en-US" altLang="ko-KR" dirty="0" smtClean="0"/>
              <a:t>If you want to use Docker image in </a:t>
            </a:r>
            <a:r>
              <a:rPr lang="en-US" altLang="ko-KR" dirty="0" err="1" smtClean="0"/>
              <a:t>RPi</a:t>
            </a:r>
            <a:r>
              <a:rPr lang="en-US" altLang="ko-KR" dirty="0" smtClean="0"/>
              <a:t>, you should find ARM based image!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286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Public Docker Image Repository: Docker Hub (3)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" y="1156044"/>
            <a:ext cx="89381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Before using Docker image, </a:t>
            </a:r>
            <a:r>
              <a:rPr lang="en-US" altLang="ko-KR" dirty="0" smtClean="0">
                <a:solidFill>
                  <a:srgbClr val="FF0000"/>
                </a:solidFill>
              </a:rPr>
              <a:t>you should read </a:t>
            </a:r>
            <a:r>
              <a:rPr lang="en-US" altLang="ko-KR" dirty="0" smtClean="0"/>
              <a:t>description.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111" y="1983654"/>
            <a:ext cx="4956339" cy="34097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72" y="5702012"/>
            <a:ext cx="6520219" cy="79086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5769" y="1464672"/>
            <a:ext cx="6699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It is very important because required option rely on image.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3589343" y="6120995"/>
            <a:ext cx="2768728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1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4365" y="92952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86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Getting Docker Image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Public Docker Image Repository: Docker Hub (4)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123371"/>
            <a:ext cx="6819900" cy="4371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19" y="5737802"/>
            <a:ext cx="6238875" cy="105727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4657456" y="6447267"/>
            <a:ext cx="2213363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704365" y="929520"/>
            <a:ext cx="1439635" cy="1439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417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</a:t>
            </a:r>
            <a:r>
              <a:rPr lang="en-US" altLang="ko-KR" sz="4000" dirty="0" smtClean="0">
                <a:solidFill>
                  <a:srgbClr val="0070C0"/>
                </a:solidFill>
              </a:rPr>
              <a:t>Lab: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Try: </a:t>
            </a:r>
            <a:r>
              <a:rPr lang="en-US" altLang="ko-KR" sz="3200" dirty="0" err="1" smtClean="0">
                <a:solidFill>
                  <a:srgbClr val="0070C0"/>
                </a:solidFill>
              </a:rPr>
              <a:t>wordpress-mysql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9924" y="1647621"/>
            <a:ext cx="541377" cy="54137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6553" y="1649069"/>
            <a:ext cx="533411" cy="539929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39" idx="3"/>
            <a:endCxn id="26" idx="1"/>
          </p:cNvCxnSpPr>
          <p:nvPr/>
        </p:nvCxnSpPr>
        <p:spPr>
          <a:xfrm flipV="1">
            <a:off x="3367013" y="1918310"/>
            <a:ext cx="176291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3"/>
            <a:endCxn id="27" idx="1"/>
          </p:cNvCxnSpPr>
          <p:nvPr/>
        </p:nvCxnSpPr>
        <p:spPr>
          <a:xfrm>
            <a:off x="5671301" y="1918310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9412" y="5214923"/>
            <a:ext cx="533411" cy="539929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stCxn id="40" idx="3"/>
            <a:endCxn id="34" idx="1"/>
          </p:cNvCxnSpPr>
          <p:nvPr/>
        </p:nvCxnSpPr>
        <p:spPr>
          <a:xfrm flipV="1">
            <a:off x="2749131" y="4887142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3302" y="4572194"/>
            <a:ext cx="629896" cy="629896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stCxn id="37" idx="3"/>
            <a:endCxn id="30" idx="1"/>
          </p:cNvCxnSpPr>
          <p:nvPr/>
        </p:nvCxnSpPr>
        <p:spPr>
          <a:xfrm>
            <a:off x="6212678" y="5479101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3"/>
            <a:endCxn id="37" idx="1"/>
          </p:cNvCxnSpPr>
          <p:nvPr/>
        </p:nvCxnSpPr>
        <p:spPr>
          <a:xfrm>
            <a:off x="3733198" y="4887142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1301" y="5208412"/>
            <a:ext cx="541377" cy="54137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771273" y="226851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35449" y="1596719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smtClean="0"/>
              <a:t>ipaddress:8888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1250" y="5121751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2651" y="582070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47339" y="4003730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3040" y="3542064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34" idx="3"/>
            <a:endCxn id="46" idx="1"/>
          </p:cNvCxnSpPr>
          <p:nvPr/>
        </p:nvCxnSpPr>
        <p:spPr>
          <a:xfrm flipV="1">
            <a:off x="3733198" y="3900336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1301" y="3629647"/>
            <a:ext cx="541377" cy="54137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5982" y="3601561"/>
            <a:ext cx="533411" cy="539929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>
            <a:off x="6223691" y="3897837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12650" y="412541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21250" y="3214898"/>
            <a:ext cx="8037408" cy="326213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385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  <a:r>
              <a:rPr lang="en-US" altLang="ko-KR" sz="4000" dirty="0">
                <a:solidFill>
                  <a:srgbClr val="FF0000"/>
                </a:solidFill>
              </a:rPr>
              <a:t/>
            </a:r>
            <a:br>
              <a:rPr lang="en-US" altLang="ko-KR" sz="4000" dirty="0">
                <a:solidFill>
                  <a:srgbClr val="FF0000"/>
                </a:solidFill>
              </a:rPr>
            </a:br>
            <a:r>
              <a:rPr lang="en-US" altLang="ko-KR" sz="3200" dirty="0">
                <a:solidFill>
                  <a:srgbClr val="FF0000"/>
                </a:solidFill>
              </a:rPr>
              <a:t>- </a:t>
            </a:r>
            <a:r>
              <a:rPr lang="en-US" altLang="ko-KR" sz="3200" dirty="0" smtClean="0">
                <a:solidFill>
                  <a:srgbClr val="FF0000"/>
                </a:solidFill>
              </a:rPr>
              <a:t>Run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mysql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7426" y="1577001"/>
            <a:ext cx="885771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~/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run --name </a:t>
            </a:r>
            <a:r>
              <a:rPr lang="ko-KR" altLang="en-US" dirty="0">
                <a:solidFill>
                  <a:srgbClr val="FF0000"/>
                </a:solidFill>
              </a:rPr>
              <a:t>word_sql</a:t>
            </a:r>
            <a:r>
              <a:rPr lang="ko-KR" altLang="en-US" dirty="0"/>
              <a:t> -v /</a:t>
            </a:r>
            <a:r>
              <a:rPr lang="ko-KR" altLang="en-US" dirty="0" smtClean="0"/>
              <a:t>home/</a:t>
            </a:r>
            <a:r>
              <a:rPr lang="en-US" altLang="ko-KR" dirty="0" smtClean="0">
                <a:solidFill>
                  <a:srgbClr val="FF0000"/>
                </a:solidFill>
              </a:rPr>
              <a:t>[username]</a:t>
            </a:r>
            <a:r>
              <a:rPr lang="ko-KR" altLang="en-US" dirty="0" smtClean="0"/>
              <a:t>/sql</a:t>
            </a:r>
            <a:r>
              <a:rPr lang="ko-KR" altLang="en-US" dirty="0"/>
              <a:t>:/var/lib/mysql </a:t>
            </a:r>
            <a:r>
              <a:rPr lang="en-US" altLang="ko-KR" dirty="0" smtClean="0"/>
              <a:t>-</a:t>
            </a:r>
            <a:r>
              <a:rPr lang="ko-KR" altLang="en-US" dirty="0" smtClean="0"/>
              <a:t>e MYSQL_ROOT_PASSWORD=</a:t>
            </a:r>
            <a:r>
              <a:rPr lang="en-US" altLang="ko-KR" dirty="0" smtClean="0">
                <a:solidFill>
                  <a:srgbClr val="FF0000"/>
                </a:solidFill>
              </a:rPr>
              <a:t>[password]</a:t>
            </a:r>
            <a:r>
              <a:rPr lang="ko-KR" altLang="en-US" dirty="0" smtClean="0"/>
              <a:t> </a:t>
            </a:r>
            <a:r>
              <a:rPr lang="ko-KR" altLang="en-US" dirty="0"/>
              <a:t>-d </a:t>
            </a:r>
            <a:r>
              <a:rPr lang="ko-KR" altLang="en-US" dirty="0" smtClean="0"/>
              <a:t>mysql</a:t>
            </a:r>
            <a:r>
              <a:rPr lang="en-US" altLang="ko-KR" dirty="0" smtClean="0"/>
              <a:t>:5.7.18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4862666" y="2417954"/>
            <a:ext cx="82028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TextBox 1"/>
          <p:cNvSpPr txBox="1"/>
          <p:nvPr/>
        </p:nvSpPr>
        <p:spPr>
          <a:xfrm>
            <a:off x="4979876" y="2760854"/>
            <a:ext cx="3915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Tag. Default is latest (Latest version)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7426" y="4190814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endParaRPr lang="ko-KR" altLang="en-US" dirty="0"/>
          </a:p>
        </p:txBody>
      </p:sp>
      <p:pic>
        <p:nvPicPr>
          <p:cNvPr id="19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7" y="3199783"/>
            <a:ext cx="7667625" cy="6381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507" y="5035972"/>
            <a:ext cx="76866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20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37425" y="1837524"/>
            <a:ext cx="901326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/>
              <a:t>run --name </a:t>
            </a:r>
            <a:r>
              <a:rPr lang="en-US" altLang="ko-KR" dirty="0" err="1"/>
              <a:t>wordpress</a:t>
            </a:r>
            <a:r>
              <a:rPr lang="en-US" altLang="ko-KR" dirty="0"/>
              <a:t> --link </a:t>
            </a:r>
            <a:r>
              <a:rPr lang="en-US" altLang="ko-KR" dirty="0" err="1"/>
              <a:t>word_sql:mysql</a:t>
            </a:r>
            <a:r>
              <a:rPr lang="en-US" altLang="ko-KR" dirty="0"/>
              <a:t> -p </a:t>
            </a:r>
            <a:r>
              <a:rPr lang="en-US" altLang="ko-KR" dirty="0" smtClean="0"/>
              <a:t>8888:80 </a:t>
            </a:r>
            <a:r>
              <a:rPr lang="en-US" altLang="ko-KR" dirty="0" smtClean="0"/>
              <a:t>–d wordpress:4.7.4-apache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  <a:br>
              <a:rPr lang="en-US" altLang="ko-KR" sz="4000" dirty="0" smtClean="0">
                <a:solidFill>
                  <a:srgbClr val="FF0000"/>
                </a:solidFill>
              </a:rPr>
            </a:br>
            <a:r>
              <a:rPr lang="en-US" altLang="ko-KR" sz="3200" dirty="0" smtClean="0">
                <a:solidFill>
                  <a:srgbClr val="FF0000"/>
                </a:solidFill>
              </a:rPr>
              <a:t>- Run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 flipV="1">
            <a:off x="4165385" y="2160356"/>
            <a:ext cx="777668" cy="63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56875" y="2759270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(Will be introduced)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7426" y="4190814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ps</a:t>
            </a:r>
            <a:endParaRPr lang="ko-KR" altLang="en-US" dirty="0"/>
          </a:p>
        </p:txBody>
      </p:sp>
      <p:pic>
        <p:nvPicPr>
          <p:cNvPr id="14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3086100"/>
            <a:ext cx="7696200" cy="685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59" y="4979060"/>
            <a:ext cx="76390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91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A77177F-D4BC-47C1-ABEC-AF5DF9643428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  <p:sp>
        <p:nvSpPr>
          <p:cNvPr id="10" name="제목 1"/>
          <p:cNvSpPr txBox="1"/>
          <p:nvPr/>
        </p:nvSpPr>
        <p:spPr>
          <a:xfrm>
            <a:off x="0" y="323366"/>
            <a:ext cx="9144000" cy="844966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  <a:latin typeface="Times New Roman"/>
                <a:cs typeface="Times New Roman"/>
              </a:rPr>
              <a:t>History and Contributor of Functions Lab</a:t>
            </a:r>
          </a:p>
          <a:p>
            <a:pPr algn="ctr">
              <a:defRPr lang="ko-KR" altLang="en-US"/>
            </a:pPr>
            <a:r>
              <a:rPr lang="en-US" altLang="ko-KR" sz="3200" dirty="0">
                <a:solidFill>
                  <a:srgbClr val="0070C0"/>
                </a:solidFill>
                <a:latin typeface="Times New Roman"/>
                <a:cs typeface="Times New Roman"/>
              </a:rPr>
              <a:t>(2016. </a:t>
            </a:r>
            <a:r>
              <a:rPr lang="en-US" altLang="ko-KR" sz="3200" dirty="0" smtClean="0">
                <a:solidFill>
                  <a:srgbClr val="0070C0"/>
                </a:solidFill>
                <a:latin typeface="Times New Roman"/>
                <a:cs typeface="Times New Roman"/>
              </a:rPr>
              <a:t>06. 01)</a:t>
            </a:r>
            <a:endParaRPr lang="ko-KR" altLang="en-US" sz="32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657432"/>
              </p:ext>
            </p:extLst>
          </p:nvPr>
        </p:nvGraphicFramePr>
        <p:xfrm>
          <a:off x="745524" y="1471141"/>
          <a:ext cx="7652952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8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22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5012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950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dirty="0">
                          <a:latin typeface="Times New Roman"/>
                          <a:ea typeface="+mj-ea"/>
                          <a:cs typeface="Times New Roman"/>
                        </a:rPr>
                        <a:t>Version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Times New Roman"/>
                          <a:cs typeface="Times New Roman"/>
                        </a:rPr>
                        <a:t>Updated Date</a:t>
                      </a:r>
                      <a:endParaRPr lang="ko-KR" altLang="en-US">
                        <a:latin typeface="Times New Roman"/>
                        <a:ea typeface="+mj-ea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Times New Roman"/>
                          <a:cs typeface="Times New Roman"/>
                        </a:rPr>
                        <a:t>Updated 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>
                          <a:latin typeface="Times New Roman"/>
                          <a:cs typeface="Times New Roman"/>
                        </a:rPr>
                        <a:t>Contributor</a:t>
                      </a:r>
                      <a:endParaRPr lang="en-US" altLang="ko-KR">
                        <a:latin typeface="Times New Roman"/>
                        <a:ea typeface="+mj-ea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v1.0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20160517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2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초고 완성</a:t>
                      </a:r>
                      <a:endParaRPr lang="ko-KR" altLang="en-US" sz="12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배 정 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v1.1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20160601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p20, p32 </a:t>
                      </a:r>
                      <a:r>
                        <a:rPr lang="en-US" altLang="ko-KR" sz="1200" dirty="0" err="1" smtClean="0">
                          <a:latin typeface="+mj-ea"/>
                          <a:ea typeface="+mj-ea"/>
                        </a:rPr>
                        <a:t>wordpress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url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을 </a:t>
                      </a: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yourip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-&gt; localhost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로 변경 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헷갈림 방지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)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배 정 주 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 altLang="en-US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v1.2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20170510</a:t>
                      </a:r>
                      <a:endParaRPr lang="en-US" altLang="ko-KR" sz="1600" kern="1200" dirty="0">
                        <a:solidFill>
                          <a:schemeClr val="dk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aseline="0" dirty="0" err="1" smtClean="0">
                          <a:latin typeface="+mj-ea"/>
                          <a:ea typeface="+mj-ea"/>
                        </a:rPr>
                        <a:t>Docker</a:t>
                      </a:r>
                      <a:r>
                        <a:rPr lang="en-US" altLang="ko-KR" sz="1200" baseline="0" dirty="0" smtClean="0">
                          <a:latin typeface="+mj-ea"/>
                          <a:ea typeface="+mj-ea"/>
                        </a:rPr>
                        <a:t> image 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버전 업데이트 및 </a:t>
                      </a:r>
                      <a:r>
                        <a:rPr lang="ko-KR" altLang="en-US" sz="1200" baseline="0" dirty="0" err="1" smtClean="0">
                          <a:latin typeface="+mj-ea"/>
                          <a:ea typeface="+mj-ea"/>
                        </a:rPr>
                        <a:t>스크린샷</a:t>
                      </a:r>
                      <a:r>
                        <a:rPr lang="ko-KR" altLang="en-US" sz="1200" baseline="0" dirty="0" smtClean="0">
                          <a:latin typeface="+mj-ea"/>
                          <a:ea typeface="+mj-ea"/>
                        </a:rPr>
                        <a:t> 수정</a:t>
                      </a: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권 진 철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V1.3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20180124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b="0" spc="-110" dirty="0" smtClean="0">
                          <a:latin typeface="+mj-ea"/>
                          <a:ea typeface="+mj-ea"/>
                        </a:rPr>
                        <a:t>Container</a:t>
                      </a:r>
                      <a:r>
                        <a:rPr lang="en-US" altLang="ko-KR" sz="1200" b="0" spc="-11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b="0" spc="-110" baseline="0" dirty="0" smtClean="0">
                          <a:latin typeface="+mj-ea"/>
                          <a:ea typeface="+mj-ea"/>
                        </a:rPr>
                        <a:t>내부 업데이트 및 </a:t>
                      </a:r>
                      <a:r>
                        <a:rPr lang="en-US" altLang="ko-KR" sz="1200" b="0" spc="-110" baseline="0" dirty="0" err="1" smtClean="0">
                          <a:latin typeface="+mj-ea"/>
                          <a:ea typeface="+mj-ea"/>
                        </a:rPr>
                        <a:t>iputils</a:t>
                      </a:r>
                      <a:r>
                        <a:rPr lang="en-US" altLang="ko-KR" sz="1200" b="0" spc="-110" baseline="0" dirty="0" smtClean="0">
                          <a:latin typeface="+mj-ea"/>
                          <a:ea typeface="+mj-ea"/>
                        </a:rPr>
                        <a:t>-ping</a:t>
                      </a:r>
                      <a:r>
                        <a:rPr lang="ko-KR" altLang="en-US" sz="1200" b="0" spc="-110" baseline="0" dirty="0" smtClean="0">
                          <a:latin typeface="+mj-ea"/>
                          <a:ea typeface="+mj-ea"/>
                        </a:rPr>
                        <a:t>패키지 다운</a:t>
                      </a:r>
                      <a:endParaRPr lang="en-US" altLang="ko-KR" sz="1200" b="0" spc="-11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4500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None/>
                        <a:defRPr lang="ko-KR"/>
                      </a:pPr>
                      <a:r>
                        <a:rPr lang="ko-KR" altLang="en-US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이 승 형</a:t>
                      </a:r>
                      <a:endParaRPr lang="ko-KR" altLang="en-US" sz="16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600" dirty="0" smtClean="0">
                          <a:latin typeface="+mj-ea"/>
                          <a:ea typeface="+mj-ea"/>
                        </a:rPr>
                        <a:t>V1.4</a:t>
                      </a:r>
                      <a:endParaRPr lang="en-US" altLang="ko-KR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4500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ko-KR"/>
                      </a:pPr>
                      <a:r>
                        <a:rPr lang="en-US" altLang="ko-KR" sz="1600" kern="1200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20180522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en-US" altLang="ko-KR" sz="1200" dirty="0" err="1" smtClean="0">
                          <a:latin typeface="+mj-ea"/>
                          <a:ea typeface="+mj-ea"/>
                        </a:rPr>
                        <a:t>Kubernetes</a:t>
                      </a:r>
                      <a:r>
                        <a:rPr lang="en-US" altLang="ko-KR" sz="120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200" dirty="0" smtClean="0">
                          <a:latin typeface="+mj-ea"/>
                          <a:ea typeface="+mj-ea"/>
                        </a:rPr>
                        <a:t>실습 추가</a:t>
                      </a:r>
                      <a:endParaRPr lang="ko-KR" altLang="en-US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r>
                        <a:rPr lang="ko-KR" altLang="en-US" sz="1600" dirty="0" smtClean="0">
                          <a:latin typeface="+mj-ea"/>
                          <a:ea typeface="+mj-ea"/>
                        </a:rPr>
                        <a:t>권 진 철</a:t>
                      </a: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en-US" altLang="ko-KR" sz="12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20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defRPr lang="ko-KR" altLang="en-US"/>
                      </a:pPr>
                      <a:endParaRPr lang="ko-KR" altLang="en-US" sz="1600" dirty="0">
                        <a:latin typeface="+mj-ea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5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  <a:br>
              <a:rPr lang="en-US" altLang="ko-KR" sz="4000" dirty="0" smtClean="0">
                <a:solidFill>
                  <a:srgbClr val="FF0000"/>
                </a:solidFill>
              </a:rPr>
            </a:br>
            <a:r>
              <a:rPr lang="en-US" altLang="ko-KR" sz="3200" dirty="0" smtClean="0">
                <a:solidFill>
                  <a:srgbClr val="FF0000"/>
                </a:solidFill>
              </a:rPr>
              <a:t>- Check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!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99" y="1516821"/>
            <a:ext cx="4660089" cy="534117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6093" y="2753326"/>
            <a:ext cx="39340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 typed just 2 line of commands</a:t>
            </a:r>
            <a:endParaRPr lang="en-US" altLang="ko-KR" dirty="0"/>
          </a:p>
          <a:p>
            <a:r>
              <a:rPr lang="en-US" altLang="ko-KR" dirty="0" smtClean="0"/>
              <a:t>to running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!</a:t>
            </a:r>
          </a:p>
          <a:p>
            <a:endParaRPr lang="en-US" altLang="ko-KR" dirty="0"/>
          </a:p>
          <a:p>
            <a:r>
              <a:rPr lang="en-US" altLang="ko-KR" dirty="0" smtClean="0"/>
              <a:t>This is one of major Docker strength</a:t>
            </a:r>
          </a:p>
          <a:p>
            <a:r>
              <a:rPr lang="en-US" altLang="ko-KR" dirty="0" smtClean="0"/>
              <a:t>:Easy deployment of software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204516" y="114748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:8888</a:t>
            </a:r>
            <a:endParaRPr lang="ko-KR" altLang="en-US" dirty="0"/>
          </a:p>
        </p:txBody>
      </p:sp>
      <p:pic>
        <p:nvPicPr>
          <p:cNvPr id="10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8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1" y="1252854"/>
            <a:ext cx="2890542" cy="3655686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Default configuration: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443" y="1252854"/>
            <a:ext cx="3519257" cy="337042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2296" y="4623275"/>
            <a:ext cx="6132069" cy="21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14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 --link option 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62" y="1439501"/>
            <a:ext cx="86128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 official docs..)</a:t>
            </a:r>
          </a:p>
          <a:p>
            <a:endParaRPr lang="en-US" altLang="ko-KR" dirty="0"/>
          </a:p>
          <a:p>
            <a:r>
              <a:rPr lang="en-US" altLang="ko-KR" dirty="0"/>
              <a:t>Docker also has a linking system that allows you to </a:t>
            </a:r>
            <a:r>
              <a:rPr lang="en-US" altLang="ko-KR" dirty="0">
                <a:solidFill>
                  <a:srgbClr val="FF0000"/>
                </a:solidFill>
              </a:rPr>
              <a:t>link multiple containers together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send connection information from one to another</a:t>
            </a:r>
            <a:r>
              <a:rPr lang="en-US" altLang="ko-KR" dirty="0"/>
              <a:t>. When containers are linked, </a:t>
            </a:r>
            <a:r>
              <a:rPr lang="en-US" altLang="ko-KR" dirty="0">
                <a:solidFill>
                  <a:srgbClr val="FF0000"/>
                </a:solidFill>
              </a:rPr>
              <a:t>information about a source container can be sent to a recipient container.</a:t>
            </a:r>
            <a:r>
              <a:rPr lang="en-US" altLang="ko-KR" dirty="0"/>
              <a:t> This allows the recipient to see selected data describing aspects of the source container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Links allow containers to discover each other</a:t>
            </a:r>
            <a:r>
              <a:rPr lang="en-US" altLang="ko-KR" dirty="0"/>
              <a:t> and securely transfer information about one container to another container. When you set up a link, you create a conduit between a source container and a recipient container.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Usage: --link &lt;name or id&gt;:alias</a:t>
            </a:r>
          </a:p>
          <a:p>
            <a:r>
              <a:rPr lang="en-US" altLang="ko-KR" dirty="0" smtClean="0"/>
              <a:t>           --link &lt;name or id&gt;</a:t>
            </a:r>
          </a:p>
          <a:p>
            <a:endParaRPr lang="en-US" altLang="ko-KR" dirty="0"/>
          </a:p>
          <a:p>
            <a:r>
              <a:rPr lang="en-US" altLang="ko-KR" dirty="0" smtClean="0"/>
              <a:t>Naming container is important!</a:t>
            </a:r>
          </a:p>
        </p:txBody>
      </p:sp>
    </p:spTree>
    <p:extLst>
      <p:ext uri="{BB962C8B-B14F-4D97-AF65-F5344CB8AC3E}">
        <p14:creationId xmlns:p14="http://schemas.microsoft.com/office/powerpoint/2010/main" val="1988432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53" y="2939461"/>
            <a:ext cx="7791450" cy="42862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About --link option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9553" y="3507169"/>
            <a:ext cx="861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You can see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 container is linked with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container.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13128" y="2004815"/>
            <a:ext cx="78778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inspect -f "{{ .HostConfig.Links }}" wordpress</a:t>
            </a:r>
          </a:p>
        </p:txBody>
      </p:sp>
      <p:pic>
        <p:nvPicPr>
          <p:cNvPr id="10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82221" y="4436289"/>
            <a:ext cx="541377" cy="54137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88850" y="4437737"/>
            <a:ext cx="533411" cy="539929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11" idx="3"/>
            <a:endCxn id="12" idx="1"/>
          </p:cNvCxnSpPr>
          <p:nvPr/>
        </p:nvCxnSpPr>
        <p:spPr>
          <a:xfrm>
            <a:off x="4123598" y="4706978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123598" y="4455809"/>
            <a:ext cx="1065252" cy="4362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2731216" y="5143210"/>
            <a:ext cx="4246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Conduit which is made by --link option</a:t>
            </a:r>
          </a:p>
        </p:txBody>
      </p:sp>
      <p:pic>
        <p:nvPicPr>
          <p:cNvPr id="16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0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 --link option (3)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362" y="1439501"/>
            <a:ext cx="86128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 official docs..)</a:t>
            </a:r>
          </a:p>
          <a:p>
            <a:endParaRPr lang="en-US" altLang="ko-KR" dirty="0"/>
          </a:p>
          <a:p>
            <a:r>
              <a:rPr lang="en-US" altLang="ko-KR" dirty="0"/>
              <a:t>Docker </a:t>
            </a:r>
            <a:r>
              <a:rPr lang="en-US" altLang="ko-KR" dirty="0">
                <a:solidFill>
                  <a:srgbClr val="FF0000"/>
                </a:solidFill>
              </a:rPr>
              <a:t>creates a secure tunnel </a:t>
            </a:r>
            <a:r>
              <a:rPr lang="en-US" altLang="ko-KR" dirty="0"/>
              <a:t>between the containers that </a:t>
            </a:r>
            <a:r>
              <a:rPr lang="en-US" altLang="ko-KR" dirty="0">
                <a:solidFill>
                  <a:srgbClr val="FF0000"/>
                </a:solidFill>
              </a:rPr>
              <a:t>doesn’t need to expose any ports externally on the </a:t>
            </a:r>
            <a:r>
              <a:rPr lang="en-US" altLang="ko-KR" dirty="0" smtClean="0">
                <a:solidFill>
                  <a:srgbClr val="FF0000"/>
                </a:solidFill>
              </a:rPr>
              <a:t>container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That’s </a:t>
            </a:r>
            <a:r>
              <a:rPr lang="en-US" altLang="ko-KR" dirty="0"/>
              <a:t>a </a:t>
            </a:r>
            <a:r>
              <a:rPr lang="en-US" altLang="ko-KR" dirty="0">
                <a:solidFill>
                  <a:srgbClr val="FF0000"/>
                </a:solidFill>
              </a:rPr>
              <a:t>big benefit </a:t>
            </a:r>
            <a:r>
              <a:rPr lang="en-US" altLang="ko-KR" dirty="0"/>
              <a:t>of linking: </a:t>
            </a:r>
            <a:r>
              <a:rPr lang="en-US" altLang="ko-KR" dirty="0">
                <a:solidFill>
                  <a:srgbClr val="FF0000"/>
                </a:solidFill>
              </a:rPr>
              <a:t>we don’t need to expose the source </a:t>
            </a:r>
            <a:r>
              <a:rPr lang="en-US" altLang="ko-KR" dirty="0" smtClean="0">
                <a:solidFill>
                  <a:srgbClr val="FF0000"/>
                </a:solidFill>
              </a:rPr>
              <a:t>container.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4910" y="4171663"/>
            <a:ext cx="8213971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sql</a:t>
            </a:r>
            <a:endParaRPr lang="en-US" altLang="ko-KR" dirty="0" smtClean="0"/>
          </a:p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run --name </a:t>
            </a:r>
            <a:r>
              <a:rPr lang="ko-KR" altLang="en-US" dirty="0">
                <a:solidFill>
                  <a:srgbClr val="FF0000"/>
                </a:solidFill>
              </a:rPr>
              <a:t>word_sql</a:t>
            </a:r>
            <a:r>
              <a:rPr lang="ko-KR" altLang="en-US" dirty="0"/>
              <a:t> -v /</a:t>
            </a:r>
            <a:r>
              <a:rPr lang="ko-KR" altLang="en-US" dirty="0" smtClean="0"/>
              <a:t>home/</a:t>
            </a:r>
            <a:r>
              <a:rPr lang="en-US" altLang="ko-KR" dirty="0" smtClean="0">
                <a:solidFill>
                  <a:srgbClr val="FF0000"/>
                </a:solidFill>
              </a:rPr>
              <a:t>[username]</a:t>
            </a:r>
            <a:r>
              <a:rPr lang="ko-KR" altLang="en-US" dirty="0" smtClean="0"/>
              <a:t>/sql</a:t>
            </a:r>
            <a:r>
              <a:rPr lang="ko-KR" altLang="en-US" dirty="0"/>
              <a:t>:/var/lib/mysql -e MYSQL_ROOT_PASSWORD</a:t>
            </a:r>
            <a:r>
              <a:rPr lang="ko-KR" altLang="en-US" dirty="0" smtClean="0"/>
              <a:t>=</a:t>
            </a:r>
            <a:r>
              <a:rPr lang="en-US" altLang="ko-KR" dirty="0" smtClean="0">
                <a:solidFill>
                  <a:srgbClr val="FF0000"/>
                </a:solidFill>
              </a:rPr>
              <a:t>[password]</a:t>
            </a:r>
            <a:r>
              <a:rPr lang="ko-KR" altLang="en-US" dirty="0" smtClean="0"/>
              <a:t> </a:t>
            </a:r>
            <a:r>
              <a:rPr lang="ko-KR" altLang="en-US" dirty="0"/>
              <a:t>-d </a:t>
            </a:r>
            <a:r>
              <a:rPr lang="ko-KR" altLang="en-US" dirty="0" smtClean="0"/>
              <a:t>mysql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54911" y="3387491"/>
            <a:ext cx="82139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Review our commands: Creating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container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This container doesn’t expose any ports.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54910" y="6081550"/>
            <a:ext cx="82139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docker</a:t>
            </a:r>
            <a:r>
              <a:rPr lang="en-US" altLang="ko-KR" dirty="0"/>
              <a:t> run --name </a:t>
            </a:r>
            <a:r>
              <a:rPr lang="en-US" altLang="ko-KR" dirty="0" err="1"/>
              <a:t>wordpress</a:t>
            </a:r>
            <a:r>
              <a:rPr lang="en-US" altLang="ko-KR" dirty="0"/>
              <a:t> --link </a:t>
            </a:r>
            <a:r>
              <a:rPr lang="en-US" altLang="ko-KR" dirty="0" err="1"/>
              <a:t>word_sql:mysql</a:t>
            </a:r>
            <a:r>
              <a:rPr lang="en-US" altLang="ko-KR" dirty="0"/>
              <a:t> -p 80:80 -d </a:t>
            </a:r>
            <a:r>
              <a:rPr lang="en-US" altLang="ko-KR" dirty="0" err="1"/>
              <a:t>wordpress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254910" y="5279658"/>
            <a:ext cx="8213971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Also we don’t need to type password of </a:t>
            </a:r>
            <a:r>
              <a:rPr lang="en-US" altLang="ko-KR" dirty="0" err="1" smtClean="0"/>
              <a:t>mysql</a:t>
            </a:r>
            <a:r>
              <a:rPr lang="en-US" altLang="ko-KR" dirty="0" smtClean="0"/>
              <a:t> when creating </a:t>
            </a:r>
            <a:r>
              <a:rPr lang="en-US" altLang="ko-KR" dirty="0" err="1" smtClean="0"/>
              <a:t>wordpress</a:t>
            </a:r>
            <a:r>
              <a:rPr lang="en-US" altLang="ko-KR" dirty="0" smtClean="0"/>
              <a:t> container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9650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 --link option (4)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328" y="1106215"/>
            <a:ext cx="8612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(In official docs..)</a:t>
            </a:r>
          </a:p>
          <a:p>
            <a:r>
              <a:rPr lang="en-US" altLang="ko-KR" dirty="0" smtClean="0"/>
              <a:t>Functionality of this option is:</a:t>
            </a:r>
          </a:p>
          <a:p>
            <a:r>
              <a:rPr lang="en-US" altLang="ko-KR" dirty="0" smtClean="0"/>
              <a:t> - Updating Environment variables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- Updating the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/hosts file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607068" y="2288200"/>
            <a:ext cx="6661090" cy="4569801"/>
            <a:chOff x="607068" y="2288200"/>
            <a:chExt cx="6661090" cy="456980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3433" y="2545716"/>
              <a:ext cx="3514725" cy="431228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068" y="2288200"/>
              <a:ext cx="6661090" cy="257516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7068" y="2545717"/>
              <a:ext cx="4376922" cy="4312284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474765" y="6558742"/>
            <a:ext cx="4509226" cy="175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직사각형 11"/>
          <p:cNvSpPr/>
          <p:nvPr/>
        </p:nvSpPr>
        <p:spPr>
          <a:xfrm>
            <a:off x="474764" y="6005194"/>
            <a:ext cx="4509226" cy="314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3168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</a:t>
            </a:r>
            <a:r>
              <a:rPr lang="en-US" altLang="ko-KR" sz="4000" dirty="0" smtClean="0">
                <a:solidFill>
                  <a:srgbClr val="0070C0"/>
                </a:solidFill>
              </a:rPr>
              <a:t>Lab: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>
                <a:solidFill>
                  <a:srgbClr val="0070C0"/>
                </a:solidFill>
              </a:rPr>
              <a:t>- Try: </a:t>
            </a:r>
            <a:r>
              <a:rPr lang="en-US" altLang="ko-KR" sz="3200" dirty="0" err="1">
                <a:solidFill>
                  <a:srgbClr val="0070C0"/>
                </a:solidFill>
              </a:rPr>
              <a:t>nginx-wordpress-mysql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29924" y="1647621"/>
            <a:ext cx="541377" cy="541377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6553" y="1649069"/>
            <a:ext cx="533411" cy="539929"/>
          </a:xfrm>
          <a:prstGeom prst="rect">
            <a:avLst/>
          </a:prstGeom>
        </p:spPr>
      </p:pic>
      <p:cxnSp>
        <p:nvCxnSpPr>
          <p:cNvPr id="28" name="직선 화살표 연결선 27"/>
          <p:cNvCxnSpPr>
            <a:stCxn id="39" idx="3"/>
            <a:endCxn id="26" idx="1"/>
          </p:cNvCxnSpPr>
          <p:nvPr/>
        </p:nvCxnSpPr>
        <p:spPr>
          <a:xfrm flipV="1">
            <a:off x="3367013" y="1918310"/>
            <a:ext cx="176291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6" idx="3"/>
            <a:endCxn id="27" idx="1"/>
          </p:cNvCxnSpPr>
          <p:nvPr/>
        </p:nvCxnSpPr>
        <p:spPr>
          <a:xfrm>
            <a:off x="5671301" y="1918310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89412" y="5214923"/>
            <a:ext cx="533411" cy="539929"/>
          </a:xfrm>
          <a:prstGeom prst="rect">
            <a:avLst/>
          </a:prstGeom>
        </p:spPr>
      </p:pic>
      <p:cxnSp>
        <p:nvCxnSpPr>
          <p:cNvPr id="33" name="직선 화살표 연결선 32"/>
          <p:cNvCxnSpPr>
            <a:stCxn id="40" idx="3"/>
            <a:endCxn id="34" idx="1"/>
          </p:cNvCxnSpPr>
          <p:nvPr/>
        </p:nvCxnSpPr>
        <p:spPr>
          <a:xfrm flipV="1">
            <a:off x="2749131" y="4887142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3302" y="4572194"/>
            <a:ext cx="629896" cy="629896"/>
          </a:xfrm>
          <a:prstGeom prst="rect">
            <a:avLst/>
          </a:prstGeom>
        </p:spPr>
      </p:pic>
      <p:cxnSp>
        <p:nvCxnSpPr>
          <p:cNvPr id="35" name="직선 화살표 연결선 34"/>
          <p:cNvCxnSpPr>
            <a:stCxn id="37" idx="3"/>
            <a:endCxn id="30" idx="1"/>
          </p:cNvCxnSpPr>
          <p:nvPr/>
        </p:nvCxnSpPr>
        <p:spPr>
          <a:xfrm>
            <a:off x="6212678" y="5479101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4" idx="3"/>
            <a:endCxn id="37" idx="1"/>
          </p:cNvCxnSpPr>
          <p:nvPr/>
        </p:nvCxnSpPr>
        <p:spPr>
          <a:xfrm>
            <a:off x="3733198" y="4887142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71301" y="5208412"/>
            <a:ext cx="541377" cy="54137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4771273" y="2268510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35449" y="1596719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smtClean="0"/>
              <a:t>ipaddress:8888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21250" y="5121751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12651" y="5820703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2647339" y="4003730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23040" y="3542064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45" name="직선 화살표 연결선 44"/>
          <p:cNvCxnSpPr>
            <a:stCxn id="34" idx="3"/>
            <a:endCxn id="46" idx="1"/>
          </p:cNvCxnSpPr>
          <p:nvPr/>
        </p:nvCxnSpPr>
        <p:spPr>
          <a:xfrm flipV="1">
            <a:off x="3733198" y="3900336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71301" y="3629647"/>
            <a:ext cx="541377" cy="541377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65982" y="3601561"/>
            <a:ext cx="533411" cy="539929"/>
          </a:xfrm>
          <a:prstGeom prst="rect">
            <a:avLst/>
          </a:prstGeom>
        </p:spPr>
      </p:pic>
      <p:cxnSp>
        <p:nvCxnSpPr>
          <p:cNvPr id="48" name="직선 화살표 연결선 47"/>
          <p:cNvCxnSpPr/>
          <p:nvPr/>
        </p:nvCxnSpPr>
        <p:spPr>
          <a:xfrm>
            <a:off x="6223691" y="3897837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312650" y="4125411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3040" y="1425015"/>
            <a:ext cx="6746924" cy="19141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636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064" y="4003546"/>
            <a:ext cx="885771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mkdir</a:t>
            </a:r>
            <a:r>
              <a:rPr lang="en-US" altLang="ko-KR" dirty="0" smtClean="0"/>
              <a:t> ~/sql2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run --name </a:t>
            </a:r>
            <a:r>
              <a:rPr lang="ko-KR" altLang="en-US" dirty="0" smtClean="0">
                <a:solidFill>
                  <a:srgbClr val="FF0000"/>
                </a:solidFill>
              </a:rPr>
              <a:t>word_sql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/>
              <a:t> </a:t>
            </a:r>
            <a:r>
              <a:rPr lang="ko-KR" altLang="en-US" dirty="0"/>
              <a:t>-v /</a:t>
            </a:r>
            <a:r>
              <a:rPr lang="ko-KR" altLang="en-US" dirty="0" smtClean="0"/>
              <a:t>home/</a:t>
            </a:r>
            <a:r>
              <a:rPr lang="en-US" altLang="ko-KR" dirty="0" smtClean="0">
                <a:solidFill>
                  <a:srgbClr val="FF0000"/>
                </a:solidFill>
              </a:rPr>
              <a:t>[username]</a:t>
            </a:r>
            <a:r>
              <a:rPr lang="ko-KR" altLang="en-US" dirty="0" smtClean="0"/>
              <a:t>/sql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ko-KR" altLang="en-US" dirty="0" smtClean="0"/>
              <a:t>:/</a:t>
            </a:r>
            <a:r>
              <a:rPr lang="ko-KR" altLang="en-US" dirty="0"/>
              <a:t>var/lib/mysql -e MYSQL_ROOT_PASSWORD</a:t>
            </a:r>
            <a:r>
              <a:rPr lang="ko-KR" altLang="en-US" dirty="0" smtClean="0"/>
              <a:t>=</a:t>
            </a:r>
            <a:r>
              <a:rPr lang="en-US" altLang="ko-KR" dirty="0" smtClean="0">
                <a:solidFill>
                  <a:srgbClr val="FF0000"/>
                </a:solidFill>
              </a:rPr>
              <a:t>[password]</a:t>
            </a:r>
            <a:r>
              <a:rPr lang="ko-KR" altLang="en-US" dirty="0" smtClean="0"/>
              <a:t> </a:t>
            </a:r>
            <a:r>
              <a:rPr lang="ko-KR" altLang="en-US" dirty="0"/>
              <a:t>-d </a:t>
            </a:r>
            <a:r>
              <a:rPr lang="ko-KR" altLang="en-US" dirty="0" smtClean="0"/>
              <a:t>mysql</a:t>
            </a:r>
            <a:r>
              <a:rPr lang="en-US" altLang="ko-KR" dirty="0" smtClean="0"/>
              <a:t>:5.7.18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63064" y="5638942"/>
            <a:ext cx="88577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</a:t>
            </a:r>
            <a:r>
              <a:rPr lang="en-US" altLang="ko-KR" dirty="0"/>
              <a:t>run --name </a:t>
            </a:r>
            <a:r>
              <a:rPr lang="en-US" altLang="ko-KR" dirty="0" smtClean="0"/>
              <a:t>wordpress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--link </a:t>
            </a:r>
            <a:r>
              <a:rPr lang="en-US" altLang="ko-KR" dirty="0" smtClean="0"/>
              <a:t>word_sql</a:t>
            </a:r>
            <a:r>
              <a:rPr lang="en-US" altLang="ko-KR" dirty="0" smtClean="0">
                <a:solidFill>
                  <a:srgbClr val="FF0000"/>
                </a:solidFill>
              </a:rPr>
              <a:t>2</a:t>
            </a:r>
            <a:r>
              <a:rPr lang="en-US" altLang="ko-KR" dirty="0" smtClean="0"/>
              <a:t>:mysql </a:t>
            </a:r>
            <a:r>
              <a:rPr lang="en-US" altLang="ko-KR" dirty="0"/>
              <a:t>-p </a:t>
            </a:r>
            <a:r>
              <a:rPr lang="en-US" altLang="ko-KR" dirty="0" smtClean="0">
                <a:solidFill>
                  <a:srgbClr val="FF0000"/>
                </a:solidFill>
              </a:rPr>
              <a:t>9999</a:t>
            </a:r>
            <a:r>
              <a:rPr lang="en-US" altLang="ko-KR" dirty="0" smtClean="0"/>
              <a:t>:80 </a:t>
            </a:r>
            <a:r>
              <a:rPr lang="en-US" altLang="ko-KR" dirty="0"/>
              <a:t>-d </a:t>
            </a:r>
            <a:r>
              <a:rPr lang="en-US" altLang="ko-KR" dirty="0" smtClean="0"/>
              <a:t>wordpress:4.7.4-apache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Make another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 set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57779" y="2789194"/>
            <a:ext cx="533411" cy="53992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14" idx="3"/>
            <a:endCxn id="10" idx="1"/>
          </p:cNvCxnSpPr>
          <p:nvPr/>
        </p:nvCxnSpPr>
        <p:spPr>
          <a:xfrm flipV="1">
            <a:off x="2817498" y="2461413"/>
            <a:ext cx="354171" cy="557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71669" y="2146465"/>
            <a:ext cx="629896" cy="629896"/>
          </a:xfrm>
          <a:prstGeom prst="rect">
            <a:avLst/>
          </a:prstGeom>
        </p:spPr>
      </p:pic>
      <p:cxnSp>
        <p:nvCxnSpPr>
          <p:cNvPr id="11" name="직선 화살표 연결선 10"/>
          <p:cNvCxnSpPr>
            <a:stCxn id="13" idx="3"/>
            <a:endCxn id="8" idx="1"/>
          </p:cNvCxnSpPr>
          <p:nvPr/>
        </p:nvCxnSpPr>
        <p:spPr>
          <a:xfrm>
            <a:off x="6281045" y="3053372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0" idx="3"/>
            <a:endCxn id="13" idx="1"/>
          </p:cNvCxnSpPr>
          <p:nvPr/>
        </p:nvCxnSpPr>
        <p:spPr>
          <a:xfrm>
            <a:off x="3801565" y="2461413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39668" y="2782683"/>
            <a:ext cx="541377" cy="5413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9617" y="2696022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81018" y="339497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715706" y="1578001"/>
            <a:ext cx="455963" cy="7576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91407" y="1116335"/>
            <a:ext cx="2124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18" name="직선 화살표 연결선 17"/>
          <p:cNvCxnSpPr>
            <a:stCxn id="10" idx="3"/>
            <a:endCxn id="19" idx="1"/>
          </p:cNvCxnSpPr>
          <p:nvPr/>
        </p:nvCxnSpPr>
        <p:spPr>
          <a:xfrm flipV="1">
            <a:off x="3801565" y="1474607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39668" y="1203918"/>
            <a:ext cx="541377" cy="54137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4349" y="1175832"/>
            <a:ext cx="533411" cy="539929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6292058" y="1472108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1017" y="169968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4956560" y="1112358"/>
            <a:ext cx="3042303" cy="9400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24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25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14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1" y="1252854"/>
            <a:ext cx="2890542" cy="3655686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Default configuration: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1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3253" y="4362449"/>
            <a:ext cx="4505325" cy="2495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2838" y="1309087"/>
            <a:ext cx="3255876" cy="366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73" y="3687509"/>
            <a:ext cx="4505325" cy="24955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73" y="1555334"/>
            <a:ext cx="6132069" cy="2132175"/>
          </a:xfrm>
          <a:prstGeom prst="rect">
            <a:avLst/>
          </a:prstGeom>
        </p:spPr>
      </p:pic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Current status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0565" y="1905713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ip:8888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05718" y="473064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ip:9999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774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Goal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6944" y="1828801"/>
            <a:ext cx="81718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Strength of Docker: Docker Image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Introduce Docker Hub</a:t>
            </a:r>
            <a:br>
              <a:rPr lang="en-US" altLang="ko-KR" sz="2000" dirty="0" smtClean="0"/>
            </a:br>
            <a:r>
              <a:rPr lang="en-US" altLang="ko-KR" sz="2000" dirty="0" smtClean="0"/>
              <a:t>+ Searching and Getting Image from Docker Hub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Running 3 Tier (</a:t>
            </a:r>
            <a:r>
              <a:rPr lang="en-US" altLang="ko-KR" sz="2000" dirty="0" err="1" smtClean="0"/>
              <a:t>nginx-wordpress-mysql</a:t>
            </a:r>
            <a:r>
              <a:rPr lang="en-US" altLang="ko-KR" sz="2000" dirty="0" smtClean="0"/>
              <a:t>) Web Application</a:t>
            </a: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Understanding Docker basic network</a:t>
            </a:r>
            <a:br>
              <a:rPr lang="en-US" altLang="ko-KR" sz="2000" dirty="0" smtClean="0"/>
            </a:br>
            <a:r>
              <a:rPr lang="en-US" altLang="ko-KR" sz="2000" dirty="0" smtClean="0"/>
              <a:t>(--link option)</a:t>
            </a:r>
          </a:p>
        </p:txBody>
      </p:sp>
    </p:spTree>
    <p:extLst>
      <p:ext uri="{BB962C8B-B14F-4D97-AF65-F5344CB8AC3E}">
        <p14:creationId xmlns:p14="http://schemas.microsoft.com/office/powerpoint/2010/main" val="21771042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Make container for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99482" y="2818543"/>
            <a:ext cx="819411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ko-KR" altLang="en-US" dirty="0" smtClean="0"/>
              <a:t>docker </a:t>
            </a:r>
            <a:r>
              <a:rPr lang="ko-KR" altLang="en-US" dirty="0"/>
              <a:t>run -it --name=nginx </a:t>
            </a:r>
            <a:r>
              <a:rPr lang="ko-KR" altLang="en-US" dirty="0" smtClean="0"/>
              <a:t>-</a:t>
            </a:r>
            <a:r>
              <a:rPr lang="ko-KR" altLang="en-US" dirty="0"/>
              <a:t>p 80:80 </a:t>
            </a:r>
            <a:r>
              <a:rPr lang="en-US" altLang="ko-KR" dirty="0" smtClean="0"/>
              <a:t>u</a:t>
            </a:r>
            <a:r>
              <a:rPr lang="ko-KR" altLang="en-US" dirty="0" smtClean="0"/>
              <a:t>buntu</a:t>
            </a:r>
            <a:r>
              <a:rPr lang="en-US" altLang="ko-KR" dirty="0" smtClean="0"/>
              <a:t>:16.04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3638440" y="2844975"/>
            <a:ext cx="880108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TextBox 11"/>
          <p:cNvSpPr txBox="1"/>
          <p:nvPr/>
        </p:nvSpPr>
        <p:spPr>
          <a:xfrm>
            <a:off x="3621094" y="3214307"/>
            <a:ext cx="452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Forwarding </a:t>
            </a:r>
            <a:r>
              <a:rPr lang="en-US" altLang="ko-KR" dirty="0" err="1" smtClean="0"/>
              <a:t>host_port:container_port</a:t>
            </a:r>
            <a:endParaRPr lang="ko-KR" altLang="en-US" dirty="0"/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2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Setting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444713" y="1389319"/>
            <a:ext cx="725965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apt-get </a:t>
            </a:r>
            <a:r>
              <a:rPr lang="en-US" altLang="ko-KR" dirty="0" smtClean="0"/>
              <a:t>update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apt-get </a:t>
            </a:r>
            <a:r>
              <a:rPr lang="en-US" altLang="ko-KR" dirty="0" smtClean="0"/>
              <a:t>install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apt-get </a:t>
            </a:r>
            <a:r>
              <a:rPr lang="en-US" altLang="ko-KR" dirty="0" smtClean="0"/>
              <a:t>install vim</a:t>
            </a:r>
          </a:p>
          <a:p>
            <a:endParaRPr lang="en-US" altLang="ko-KR" dirty="0"/>
          </a:p>
          <a:p>
            <a:r>
              <a:rPr lang="en-US" altLang="ko-KR" dirty="0" smtClean="0"/>
              <a:t>cd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/sites-enabled</a:t>
            </a:r>
          </a:p>
          <a:p>
            <a:r>
              <a:rPr lang="en-US" altLang="ko-KR" dirty="0" err="1" smtClean="0"/>
              <a:t>rm</a:t>
            </a:r>
            <a:r>
              <a:rPr lang="en-US" altLang="ko-KR" dirty="0" smtClean="0"/>
              <a:t> default</a:t>
            </a:r>
            <a:endParaRPr lang="en-US" altLang="ko-KR" dirty="0"/>
          </a:p>
          <a:p>
            <a:r>
              <a:rPr lang="en-US" altLang="ko-KR" dirty="0" smtClean="0"/>
              <a:t>vi default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44713" y="6014616"/>
            <a:ext cx="725965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start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76" y="3798467"/>
            <a:ext cx="5800725" cy="18383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929116" y="4379076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[your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ip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29116" y="5007934"/>
            <a:ext cx="974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[your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ip</a:t>
            </a:r>
            <a:r>
              <a:rPr lang="en-US" altLang="ko-KR" sz="1600" dirty="0">
                <a:solidFill>
                  <a:srgbClr val="FF0000"/>
                </a:solidFill>
              </a:rPr>
              <a:t>]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13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286" y="4100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595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Setting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564355" y="1570049"/>
            <a:ext cx="7259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Try</a:t>
            </a:r>
          </a:p>
          <a:p>
            <a:r>
              <a:rPr lang="en-US" altLang="ko-KR" dirty="0" smtClean="0"/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/black </a:t>
            </a:r>
          </a:p>
          <a:p>
            <a:r>
              <a:rPr lang="en-US" altLang="ko-KR" dirty="0"/>
              <a:t>http</a:t>
            </a:r>
            <a:r>
              <a:rPr lang="en-US" altLang="ko-KR" dirty="0" smtClean="0"/>
              <a:t>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/red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486" y="1439501"/>
            <a:ext cx="4442923" cy="20627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526" y="4130159"/>
            <a:ext cx="4458883" cy="20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68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Setting reverse proxy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564355" y="1570049"/>
            <a:ext cx="7259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Try</a:t>
            </a:r>
          </a:p>
          <a:p>
            <a:r>
              <a:rPr lang="en-US" altLang="ko-KR" dirty="0" smtClean="0"/>
              <a:t>http://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/black </a:t>
            </a:r>
          </a:p>
          <a:p>
            <a:r>
              <a:rPr lang="en-US" altLang="ko-KR" dirty="0"/>
              <a:t>http</a:t>
            </a:r>
            <a:r>
              <a:rPr lang="en-US" altLang="ko-KR" dirty="0" smtClean="0"/>
              <a:t>://</a:t>
            </a:r>
            <a:r>
              <a:rPr lang="en-US" altLang="ko-KR" dirty="0" smtClean="0">
                <a:solidFill>
                  <a:srgbClr val="FF0000"/>
                </a:solidFill>
              </a:rPr>
              <a:t>localhost</a:t>
            </a:r>
            <a:r>
              <a:rPr lang="en-US" altLang="ko-KR" dirty="0" smtClean="0"/>
              <a:t>/red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4486" y="1439501"/>
            <a:ext cx="4442923" cy="206278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526" y="4130159"/>
            <a:ext cx="4458883" cy="208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55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2600" dirty="0" smtClean="0">
                <a:solidFill>
                  <a:srgbClr val="FF0000"/>
                </a:solidFill>
              </a:rPr>
              <a:t>- </a:t>
            </a:r>
            <a:r>
              <a:rPr lang="en-US" altLang="ko-KR" sz="2800" dirty="0" smtClean="0">
                <a:solidFill>
                  <a:srgbClr val="FF0000"/>
                </a:solidFill>
              </a:rPr>
              <a:t>About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Kubernetes</a:t>
            </a:r>
            <a:r>
              <a:rPr lang="en-US" altLang="ko-KR" sz="2800" dirty="0" smtClean="0">
                <a:solidFill>
                  <a:srgbClr val="FF0000"/>
                </a:solidFill>
              </a:rPr>
              <a:t> (1)</a:t>
            </a:r>
            <a:endParaRPr lang="en-US" altLang="ko-KR" sz="2600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2853" y="1181286"/>
            <a:ext cx="73618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0070C0"/>
                </a:solidFill>
              </a:rPr>
              <a:t>Kubernetes</a:t>
            </a:r>
            <a:r>
              <a:rPr lang="en-US" altLang="ko-KR" dirty="0"/>
              <a:t> is an open-source system for automating deployment, </a:t>
            </a:r>
            <a:r>
              <a:rPr lang="en-US" altLang="ko-KR" dirty="0" smtClean="0"/>
              <a:t>scaling</a:t>
            </a:r>
            <a:r>
              <a:rPr lang="en-US" altLang="ko-KR" dirty="0"/>
              <a:t>, and management of containerized applications.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7121" y="2257013"/>
            <a:ext cx="84095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 smtClean="0">
                <a:solidFill>
                  <a:schemeClr val="accent1">
                    <a:lumMod val="75000"/>
                  </a:schemeClr>
                </a:solidFill>
              </a:rPr>
              <a:t>Kubernetes</a:t>
            </a:r>
            <a:r>
              <a:rPr lang="en-US" altLang="ko-KR" sz="2400" b="1" dirty="0" smtClean="0">
                <a:solidFill>
                  <a:schemeClr val="accent1">
                    <a:lumMod val="75000"/>
                  </a:schemeClr>
                </a:solidFill>
              </a:rPr>
              <a:t> Features</a:t>
            </a:r>
          </a:p>
          <a:p>
            <a:endParaRPr lang="en-US" altLang="ko-KR" sz="11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Horizontal </a:t>
            </a:r>
            <a:r>
              <a:rPr lang="en-US" altLang="ko-KR" sz="1600" b="1" dirty="0" smtClean="0"/>
              <a:t>scaling</a:t>
            </a:r>
            <a:r>
              <a:rPr lang="en-US" altLang="ko-KR" sz="1600" dirty="0" smtClean="0"/>
              <a:t>: </a:t>
            </a:r>
            <a:r>
              <a:rPr lang="en-US" altLang="ko-KR" sz="1600" dirty="0"/>
              <a:t>Scale your application up and down with a simple command, with a UI, or automatically based on CPU usage</a:t>
            </a:r>
            <a:r>
              <a:rPr lang="en-US" altLang="ko-KR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Self-healing</a:t>
            </a:r>
            <a:r>
              <a:rPr lang="en-US" altLang="ko-KR" sz="1600" b="1" dirty="0"/>
              <a:t>: </a:t>
            </a:r>
            <a:r>
              <a:rPr lang="en-US" altLang="ko-KR" sz="1600" dirty="0"/>
              <a:t>Restarts containers that fail, replaces and reschedules containers when nodes die, kills containers that don't respond to your user-defined health check, and doesn't advertise them to clients until they are ready to serve.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Service discovery and load balancing</a:t>
            </a:r>
            <a:r>
              <a:rPr lang="en-US" altLang="ko-KR" sz="1600" b="1" dirty="0"/>
              <a:t>: </a:t>
            </a:r>
            <a:r>
              <a:rPr lang="en-US" altLang="ko-KR" sz="1600" dirty="0"/>
              <a:t>No need to modify your application to use an unfamiliar service discovery mechanism. </a:t>
            </a:r>
            <a:r>
              <a:rPr lang="en-US" altLang="ko-KR" sz="1600" dirty="0" err="1"/>
              <a:t>Kubernetes</a:t>
            </a:r>
            <a:r>
              <a:rPr lang="en-US" altLang="ko-KR" sz="1600" dirty="0"/>
              <a:t> gives containers their own IP addresses and a single DNS name for a set of containers, and can load-balance across them. 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smtClean="0"/>
              <a:t>Storage Orchestration: </a:t>
            </a:r>
            <a:r>
              <a:rPr lang="en-US" altLang="ko-KR" sz="1600" dirty="0"/>
              <a:t>Automatically mount the storage system of your choice, whether from local storage, a public cloud provider</a:t>
            </a:r>
            <a:r>
              <a:rPr lang="en-US" altLang="ko-KR" sz="1600" b="1" dirty="0" smtClean="0"/>
              <a:t> 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0194" y="6453207"/>
            <a:ext cx="2048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https://kubernetes.io/</a:t>
            </a:r>
            <a:endParaRPr lang="ko-KR" altLang="en-US" sz="1400" dirty="0"/>
          </a:p>
        </p:txBody>
      </p:sp>
      <p:pic>
        <p:nvPicPr>
          <p:cNvPr id="2054" name="Picture 6" descr="Image result for kubernetes ic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669" y="144858"/>
            <a:ext cx="1351211" cy="131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966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2600" dirty="0" smtClean="0">
                <a:solidFill>
                  <a:srgbClr val="FF0000"/>
                </a:solidFill>
              </a:rPr>
              <a:t>- </a:t>
            </a:r>
            <a:r>
              <a:rPr lang="en-US" altLang="ko-KR" sz="2800" dirty="0" smtClean="0">
                <a:solidFill>
                  <a:srgbClr val="FF0000"/>
                </a:solidFill>
              </a:rPr>
              <a:t>About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Kubernetes</a:t>
            </a:r>
            <a:r>
              <a:rPr lang="en-US" altLang="ko-KR" sz="2800" dirty="0" smtClean="0">
                <a:solidFill>
                  <a:srgbClr val="FF0000"/>
                </a:solidFill>
              </a:rPr>
              <a:t> (2)</a:t>
            </a:r>
            <a:endParaRPr lang="en-US" altLang="ko-KR" sz="2600" dirty="0">
              <a:solidFill>
                <a:srgbClr val="FF0000"/>
              </a:solidFill>
            </a:endParaRPr>
          </a:p>
        </p:txBody>
      </p:sp>
      <p:pic>
        <p:nvPicPr>
          <p:cNvPr id="1029" name="Picture 5" descr="Figure 2: Kubernetes breaks down into multiple architectural components. 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473" y="1233401"/>
            <a:ext cx="5838825" cy="389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82814" y="5421916"/>
            <a:ext cx="8378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Kubernetes</a:t>
            </a:r>
            <a:r>
              <a:rPr lang="en-US" altLang="ko-KR" dirty="0"/>
              <a:t> cluster consists of </a:t>
            </a:r>
            <a:r>
              <a:rPr lang="en-US" altLang="ko-KR" dirty="0">
                <a:solidFill>
                  <a:srgbClr val="0070C0"/>
                </a:solidFill>
              </a:rPr>
              <a:t>at least one master </a:t>
            </a:r>
            <a:r>
              <a:rPr lang="en-US" altLang="ko-KR" dirty="0"/>
              <a:t>and multiple </a:t>
            </a:r>
            <a:r>
              <a:rPr lang="en-US" altLang="ko-KR" dirty="0">
                <a:solidFill>
                  <a:srgbClr val="FF0000"/>
                </a:solidFill>
              </a:rPr>
              <a:t>compute nodes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Computing Cluster </a:t>
            </a:r>
            <a:r>
              <a:rPr lang="en-US" altLang="ko-KR" dirty="0" smtClean="0"/>
              <a:t>is </a:t>
            </a:r>
            <a:r>
              <a:rPr lang="en-US" altLang="ko-KR" dirty="0"/>
              <a:t>a form of computing in which a group of computers are linked together so that they can act like a single </a:t>
            </a:r>
            <a:r>
              <a:rPr lang="en-US" altLang="ko-KR" dirty="0" smtClean="0"/>
              <a:t>entity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       You will be learn more in the next lab.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467827" y="2489200"/>
            <a:ext cx="1682273" cy="2780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467827" y="481750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Compute nodes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62062" y="4309701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70C0"/>
                </a:solidFill>
              </a:rPr>
              <a:t>Master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703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2600" dirty="0" smtClean="0">
                <a:solidFill>
                  <a:srgbClr val="FF0000"/>
                </a:solidFill>
              </a:rPr>
              <a:t>- </a:t>
            </a:r>
            <a:r>
              <a:rPr lang="en-US" altLang="ko-KR" sz="2800" dirty="0" smtClean="0">
                <a:solidFill>
                  <a:srgbClr val="FF0000"/>
                </a:solidFill>
              </a:rPr>
              <a:t>About </a:t>
            </a:r>
            <a:r>
              <a:rPr lang="en-US" altLang="ko-KR" sz="2800" dirty="0" err="1" smtClean="0">
                <a:solidFill>
                  <a:srgbClr val="FF0000"/>
                </a:solidFill>
              </a:rPr>
              <a:t>Kubernetes</a:t>
            </a:r>
            <a:r>
              <a:rPr lang="en-US" altLang="ko-KR" sz="2800" dirty="0" smtClean="0">
                <a:solidFill>
                  <a:srgbClr val="FF0000"/>
                </a:solidFill>
              </a:rPr>
              <a:t> (3)</a:t>
            </a:r>
            <a:endParaRPr lang="en-US" altLang="ko-KR" sz="26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https://upload.wikimedia.org/wikipedia/commons/b/be/Kubernet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23" y="1537417"/>
            <a:ext cx="4921330" cy="348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7723" y="5268261"/>
            <a:ext cx="85665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Pod </a:t>
            </a:r>
            <a:r>
              <a:rPr lang="en-US" altLang="ko-KR" dirty="0" smtClean="0"/>
              <a:t>is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consists </a:t>
            </a:r>
            <a:r>
              <a:rPr lang="en-US" altLang="ko-KR" dirty="0"/>
              <a:t>of one or more containers that are guaranteed to be co-located on the host machine and can share resources</a:t>
            </a:r>
            <a:r>
              <a:rPr lang="en-US" altLang="ko-KR" dirty="0" smtClean="0"/>
              <a:t>. </a:t>
            </a:r>
            <a:r>
              <a:rPr lang="en-US" altLang="ko-KR" dirty="0"/>
              <a:t>Each pod </a:t>
            </a:r>
            <a:r>
              <a:rPr lang="en-US" altLang="ko-KR" dirty="0" smtClean="0"/>
              <a:t>is </a:t>
            </a:r>
            <a:r>
              <a:rPr lang="en-US" altLang="ko-KR" dirty="0"/>
              <a:t>assigned a unique IP address within the cluster, which allows applications to use ports without the risk of conflict.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59053" y="2470478"/>
            <a:ext cx="3862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 </a:t>
            </a:r>
            <a:r>
              <a:rPr lang="en-US" altLang="ko-KR" b="1" dirty="0">
                <a:solidFill>
                  <a:srgbClr val="0070C0"/>
                </a:solidFill>
              </a:rPr>
              <a:t>master</a:t>
            </a:r>
            <a:r>
              <a:rPr lang="en-US" altLang="ko-KR" dirty="0"/>
              <a:t> is responsible for exposing the application program interface (</a:t>
            </a:r>
            <a:r>
              <a:rPr lang="en-US" altLang="ko-KR" b="1" dirty="0">
                <a:solidFill>
                  <a:srgbClr val="0070C0"/>
                </a:solidFill>
              </a:rPr>
              <a:t>API</a:t>
            </a:r>
            <a:r>
              <a:rPr lang="en-US" altLang="ko-KR" dirty="0"/>
              <a:t>), scheduling the deployments and managing the overall cluster.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4559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4480" y="3406587"/>
            <a:ext cx="900085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500" dirty="0" err="1" smtClean="0"/>
              <a:t>sudo</a:t>
            </a:r>
            <a:r>
              <a:rPr lang="en-US" altLang="ko-KR" sz="1500" dirty="0" smtClean="0"/>
              <a:t> </a:t>
            </a:r>
            <a:r>
              <a:rPr lang="en-US" altLang="ko-KR" sz="1500" dirty="0" err="1" smtClean="0"/>
              <a:t>su</a:t>
            </a:r>
            <a:endParaRPr lang="en-US" altLang="ko-KR" sz="1500" dirty="0" smtClean="0"/>
          </a:p>
          <a:p>
            <a:r>
              <a:rPr lang="en-US" altLang="ko-KR" sz="1500" dirty="0"/>
              <a:t>apt-get update &amp;&amp; apt-get install -y apt-transport-https curl</a:t>
            </a:r>
          </a:p>
          <a:p>
            <a:r>
              <a:rPr lang="en-US" altLang="ko-KR" sz="1500" dirty="0"/>
              <a:t>curl -s https://packages.cloud.google.com/apt/doc/apt-key.gpg | apt-key add -</a:t>
            </a:r>
          </a:p>
          <a:p>
            <a:r>
              <a:rPr lang="en-US" altLang="ko-KR" sz="1500" dirty="0"/>
              <a:t>cat &lt;&lt;EOF &gt;/</a:t>
            </a:r>
            <a:r>
              <a:rPr lang="en-US" altLang="ko-KR" sz="1500" dirty="0" err="1"/>
              <a:t>etc</a:t>
            </a:r>
            <a:r>
              <a:rPr lang="en-US" altLang="ko-KR" sz="1500" dirty="0"/>
              <a:t>/apt/</a:t>
            </a:r>
            <a:r>
              <a:rPr lang="en-US" altLang="ko-KR" sz="1500" dirty="0" err="1"/>
              <a:t>sources.list.d</a:t>
            </a:r>
            <a:r>
              <a:rPr lang="en-US" altLang="ko-KR" sz="1500" dirty="0"/>
              <a:t>/</a:t>
            </a:r>
            <a:r>
              <a:rPr lang="en-US" altLang="ko-KR" sz="1500" dirty="0" err="1"/>
              <a:t>kubernetes.list</a:t>
            </a:r>
            <a:endParaRPr lang="en-US" altLang="ko-KR" sz="1500" dirty="0"/>
          </a:p>
          <a:p>
            <a:r>
              <a:rPr lang="en-US" altLang="ko-KR" sz="1500" dirty="0" smtClean="0"/>
              <a:t>&gt;</a:t>
            </a:r>
            <a:r>
              <a:rPr lang="en-US" altLang="ko-KR" sz="1500" dirty="0" smtClean="0">
                <a:solidFill>
                  <a:schemeClr val="accent4">
                    <a:lumMod val="75000"/>
                  </a:schemeClr>
                </a:solidFill>
              </a:rPr>
              <a:t>deb </a:t>
            </a:r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</a:rPr>
              <a:t>http://apt.kubernetes.io/ </a:t>
            </a:r>
            <a:r>
              <a:rPr lang="en-US" altLang="ko-KR" sz="1500" dirty="0" err="1">
                <a:solidFill>
                  <a:schemeClr val="accent4">
                    <a:lumMod val="75000"/>
                  </a:schemeClr>
                </a:solidFill>
              </a:rPr>
              <a:t>kubernetes-xenial</a:t>
            </a:r>
            <a:r>
              <a:rPr lang="en-US" altLang="ko-KR" sz="1500" dirty="0">
                <a:solidFill>
                  <a:schemeClr val="accent4">
                    <a:lumMod val="75000"/>
                  </a:schemeClr>
                </a:solidFill>
              </a:rPr>
              <a:t> main</a:t>
            </a:r>
          </a:p>
          <a:p>
            <a:r>
              <a:rPr lang="en-US" altLang="ko-KR" sz="1500" dirty="0" smtClean="0"/>
              <a:t>&gt;</a:t>
            </a:r>
            <a:r>
              <a:rPr lang="en-US" altLang="ko-KR" sz="1500" dirty="0" smtClean="0">
                <a:solidFill>
                  <a:schemeClr val="accent4">
                    <a:lumMod val="75000"/>
                  </a:schemeClr>
                </a:solidFill>
              </a:rPr>
              <a:t>EOF</a:t>
            </a:r>
            <a:endParaRPr lang="en-US" altLang="ko-KR" sz="15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altLang="ko-KR" sz="1500" dirty="0"/>
              <a:t>apt-get update</a:t>
            </a:r>
          </a:p>
          <a:p>
            <a:r>
              <a:rPr lang="en-US" altLang="ko-KR" sz="1500" dirty="0"/>
              <a:t>apt-get install -y </a:t>
            </a:r>
            <a:r>
              <a:rPr lang="en-US" altLang="ko-KR" sz="1500" dirty="0" err="1"/>
              <a:t>kubelet</a:t>
            </a:r>
            <a:r>
              <a:rPr lang="en-US" altLang="ko-KR" sz="1500" dirty="0"/>
              <a:t> </a:t>
            </a:r>
            <a:r>
              <a:rPr lang="en-US" altLang="ko-KR" sz="1500" dirty="0" err="1"/>
              <a:t>kubeadm</a:t>
            </a:r>
            <a:r>
              <a:rPr lang="en-US" altLang="ko-KR" sz="1500" dirty="0"/>
              <a:t> </a:t>
            </a:r>
            <a:r>
              <a:rPr lang="en-US" altLang="ko-KR" sz="1500" dirty="0" err="1"/>
              <a:t>kubectl</a:t>
            </a:r>
            <a:endParaRPr lang="ko-KR" altLang="en-US" sz="1500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Make a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worpress</a:t>
            </a:r>
            <a:r>
              <a:rPr lang="en-US" altLang="ko-KR" sz="3200" dirty="0" smtClean="0">
                <a:solidFill>
                  <a:srgbClr val="FF0000"/>
                </a:solidFill>
              </a:rPr>
              <a:t> container set </a:t>
            </a:r>
            <a:r>
              <a:rPr lang="en-US" altLang="ko-KR" sz="3200" dirty="0" smtClean="0">
                <a:solidFill>
                  <a:srgbClr val="0070C0"/>
                </a:solidFill>
              </a:rPr>
              <a:t>With </a:t>
            </a:r>
            <a:r>
              <a:rPr lang="en-US" altLang="ko-KR" sz="3200" dirty="0" err="1" smtClean="0">
                <a:solidFill>
                  <a:srgbClr val="0070C0"/>
                </a:solidFill>
              </a:rPr>
              <a:t>Kubernetes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07049" y="1811496"/>
            <a:ext cx="202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[:30080]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06790" y="1783143"/>
            <a:ext cx="541377" cy="541377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1471" y="1755057"/>
            <a:ext cx="533411" cy="539929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>
            <a:off x="5859180" y="2051333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41588" y="2311555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[:80]</a:t>
            </a:r>
            <a:endParaRPr lang="ko-KR" altLang="en-US" dirty="0"/>
          </a:p>
        </p:txBody>
      </p:sp>
      <p:pic>
        <p:nvPicPr>
          <p:cNvPr id="12" name="Picture 6" descr="Image result for kubernetes icon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43" y="1750842"/>
            <a:ext cx="617415" cy="6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/>
          <p:cNvCxnSpPr/>
          <p:nvPr/>
        </p:nvCxnSpPr>
        <p:spPr>
          <a:xfrm>
            <a:off x="4335136" y="2048439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592028" y="2327163"/>
            <a:ext cx="8980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Kube</a:t>
            </a:r>
            <a:r>
              <a:rPr lang="en-US" altLang="ko-KR" sz="1100" dirty="0" smtClean="0"/>
              <a:t>-proxy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064" y="3004701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Install </a:t>
            </a:r>
            <a:r>
              <a:rPr lang="en-US" altLang="ko-KR" b="1" dirty="0" err="1" smtClean="0"/>
              <a:t>kubernetes</a:t>
            </a:r>
            <a:endParaRPr lang="ko-KR" altLang="en-US" b="1" dirty="0"/>
          </a:p>
        </p:txBody>
      </p:sp>
      <p:pic>
        <p:nvPicPr>
          <p:cNvPr id="24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719833" y="-300248"/>
            <a:ext cx="1439635" cy="1439635"/>
          </a:xfrm>
          <a:prstGeom prst="rect">
            <a:avLst/>
          </a:prstGeom>
          <a:noFill/>
        </p:spPr>
      </p:pic>
      <p:pic>
        <p:nvPicPr>
          <p:cNvPr id="25" name="그림 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08754" y="240354"/>
            <a:ext cx="893414" cy="50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543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31362" y="6509423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3142" y="1676742"/>
            <a:ext cx="885771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systemd</a:t>
            </a:r>
            <a:r>
              <a:rPr lang="en-US" altLang="ko-KR" dirty="0" smtClean="0"/>
              <a:t>/system/</a:t>
            </a:r>
            <a:r>
              <a:rPr lang="en-US" altLang="ko-KR" dirty="0" err="1" smtClean="0"/>
              <a:t>kubelet.service.d</a:t>
            </a:r>
            <a:r>
              <a:rPr lang="en-US" altLang="ko-KR" dirty="0" smtClean="0"/>
              <a:t>/10-kubeadm.conf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i="1" dirty="0" smtClean="0">
                <a:sym typeface="Wingdings" panose="05000000000000000000" pitchFamily="2" charset="2"/>
              </a:rPr>
              <a:t>Add [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Environment="KUBELET_EXTRA_ARGS=--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fail-swap-on=false“ </a:t>
            </a:r>
            <a:r>
              <a:rPr lang="en-US" altLang="ko-KR" dirty="0" smtClean="0">
                <a:sym typeface="Wingdings" panose="05000000000000000000" pitchFamily="2" charset="2"/>
              </a:rPr>
              <a:t>]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systemctl</a:t>
            </a:r>
            <a:r>
              <a:rPr lang="en-US" altLang="ko-KR" dirty="0" smtClean="0"/>
              <a:t> daemon-reload</a:t>
            </a:r>
          </a:p>
          <a:p>
            <a:r>
              <a:rPr lang="en-US" altLang="ko-KR" dirty="0" err="1"/>
              <a:t>s</a:t>
            </a:r>
            <a:r>
              <a:rPr lang="en-US" altLang="ko-KR" dirty="0" err="1" smtClean="0"/>
              <a:t>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systemctl</a:t>
            </a:r>
            <a:r>
              <a:rPr lang="en-US" altLang="ko-KR" dirty="0" smtClean="0"/>
              <a:t> </a:t>
            </a:r>
            <a:r>
              <a:rPr lang="en-US" altLang="ko-KR" dirty="0"/>
              <a:t>restart </a:t>
            </a:r>
            <a:r>
              <a:rPr lang="en-US" altLang="ko-KR" dirty="0" err="1" smtClean="0"/>
              <a:t>kubelet</a:t>
            </a:r>
            <a:endParaRPr lang="en-US" altLang="ko-KR" dirty="0" smtClean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Configure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Kubernetes</a:t>
            </a:r>
            <a:r>
              <a:rPr lang="en-US" altLang="ko-KR" sz="3200" dirty="0" smtClean="0">
                <a:solidFill>
                  <a:srgbClr val="FF0000"/>
                </a:solidFill>
              </a:rPr>
              <a:t> (1) 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64" y="1274856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Edit </a:t>
            </a:r>
            <a:r>
              <a:rPr lang="en-US" altLang="ko-KR" b="1" dirty="0" err="1" smtClean="0"/>
              <a:t>kubernetes</a:t>
            </a:r>
            <a:r>
              <a:rPr lang="en-US" altLang="ko-KR" b="1" dirty="0" smtClean="0"/>
              <a:t> configure file </a:t>
            </a:r>
            <a:endParaRPr lang="ko-KR" altLang="en-US" b="1" dirty="0"/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19833" y="-300248"/>
            <a:ext cx="1439635" cy="1439635"/>
          </a:xfrm>
          <a:prstGeom prst="rect">
            <a:avLst/>
          </a:prstGeom>
          <a:noFill/>
        </p:spPr>
      </p:pic>
      <p:pic>
        <p:nvPicPr>
          <p:cNvPr id="2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8754" y="240354"/>
            <a:ext cx="893414" cy="5054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b="30093"/>
          <a:stretch/>
        </p:blipFill>
        <p:spPr>
          <a:xfrm>
            <a:off x="221954" y="2977244"/>
            <a:ext cx="7965857" cy="153125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234274" y="3933128"/>
            <a:ext cx="3159895" cy="17596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3406489" y="3855108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Add the line like this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3142" y="4608673"/>
            <a:ext cx="7435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Run these commands to make </a:t>
            </a:r>
            <a:r>
              <a:rPr lang="en-US" altLang="ko-KR" b="1" dirty="0" err="1" smtClean="0"/>
              <a:t>kubectl</a:t>
            </a:r>
            <a:r>
              <a:rPr lang="en-US" altLang="ko-KR" b="1" dirty="0" smtClean="0"/>
              <a:t> work </a:t>
            </a:r>
            <a:r>
              <a:rPr lang="en-US" altLang="ko-KR" b="1" dirty="0" smtClean="0">
                <a:solidFill>
                  <a:srgbClr val="FF0000"/>
                </a:solidFill>
              </a:rPr>
              <a:t>for your non-root user.</a:t>
            </a:r>
          </a:p>
          <a:p>
            <a:r>
              <a:rPr lang="en-US" altLang="ko-KR" b="1" dirty="0" smtClean="0"/>
              <a:t>Make sure that you are not in root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0900" y="5356719"/>
            <a:ext cx="885771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mkdir</a:t>
            </a:r>
            <a:r>
              <a:rPr lang="en-US" altLang="ko-KR" dirty="0"/>
              <a:t> -p $HOME/.</a:t>
            </a:r>
            <a:r>
              <a:rPr lang="en-US" altLang="ko-KR" dirty="0" err="1"/>
              <a:t>kube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cp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/</a:t>
            </a:r>
            <a:r>
              <a:rPr lang="en-US" altLang="ko-KR" dirty="0" err="1"/>
              <a:t>etc</a:t>
            </a:r>
            <a:r>
              <a:rPr lang="en-US" altLang="ko-KR" dirty="0"/>
              <a:t>/</a:t>
            </a:r>
            <a:r>
              <a:rPr lang="en-US" altLang="ko-KR" dirty="0" err="1"/>
              <a:t>kubernetes</a:t>
            </a:r>
            <a:r>
              <a:rPr lang="en-US" altLang="ko-KR" dirty="0"/>
              <a:t>/</a:t>
            </a:r>
            <a:r>
              <a:rPr lang="en-US" altLang="ko-KR" dirty="0" err="1"/>
              <a:t>admin.conf</a:t>
            </a:r>
            <a:r>
              <a:rPr lang="en-US" altLang="ko-KR" dirty="0"/>
              <a:t> $HOME/.</a:t>
            </a:r>
            <a:r>
              <a:rPr lang="en-US" altLang="ko-KR" dirty="0" err="1"/>
              <a:t>kube</a:t>
            </a:r>
            <a:r>
              <a:rPr lang="en-US" altLang="ko-KR" dirty="0"/>
              <a:t>/</a:t>
            </a:r>
            <a:r>
              <a:rPr lang="en-US" altLang="ko-KR" dirty="0" err="1"/>
              <a:t>config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chown</a:t>
            </a:r>
            <a:r>
              <a:rPr lang="en-US" altLang="ko-KR" dirty="0"/>
              <a:t> $(id -u):$(id -g) $HOME/.</a:t>
            </a:r>
            <a:r>
              <a:rPr lang="en-US" altLang="ko-KR" dirty="0" err="1" smtClean="0"/>
              <a:t>kube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config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26559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21581" y="6492875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39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Configure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Kubernetes</a:t>
            </a:r>
            <a:r>
              <a:rPr lang="en-US" altLang="ko-KR" sz="3200" dirty="0" smtClean="0">
                <a:solidFill>
                  <a:srgbClr val="FF0000"/>
                </a:solidFill>
              </a:rPr>
              <a:t> (2) 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71" y="1739749"/>
            <a:ext cx="863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Run a </a:t>
            </a:r>
            <a:r>
              <a:rPr lang="en-US" altLang="ko-KR" b="1" dirty="0" err="1" smtClean="0"/>
              <a:t>kubernetes</a:t>
            </a:r>
            <a:r>
              <a:rPr lang="en-US" altLang="ko-KR" b="1" dirty="0" smtClean="0"/>
              <a:t> cluster</a:t>
            </a:r>
            <a:r>
              <a:rPr lang="en-US" altLang="ko-KR" b="1" dirty="0"/>
              <a:t>: Your NUC will be a Worker node as well as a Master.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51149" y="2248823"/>
            <a:ext cx="88577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kubeadm</a:t>
            </a:r>
            <a:r>
              <a:rPr lang="en-US" altLang="ko-KR" dirty="0" smtClean="0"/>
              <a:t> reset</a:t>
            </a:r>
          </a:p>
          <a:p>
            <a:r>
              <a:rPr lang="en-US" altLang="ko-KR" dirty="0" err="1" smtClean="0"/>
              <a:t>kubeadm</a:t>
            </a:r>
            <a:r>
              <a:rPr lang="en-US" altLang="ko-KR" dirty="0" smtClean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--skip-preflight-checks</a:t>
            </a:r>
            <a:endParaRPr lang="ko-KR" altLang="en-US" dirty="0"/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19833" y="-300248"/>
            <a:ext cx="1439635" cy="1439635"/>
          </a:xfrm>
          <a:prstGeom prst="rect">
            <a:avLst/>
          </a:prstGeom>
          <a:noFill/>
        </p:spPr>
      </p:pic>
      <p:pic>
        <p:nvPicPr>
          <p:cNvPr id="2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8754" y="240354"/>
            <a:ext cx="893414" cy="5054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4884" y="4565439"/>
            <a:ext cx="70423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Your NUC is running as a </a:t>
            </a:r>
            <a:r>
              <a:rPr lang="en-US" altLang="ko-KR" b="1" dirty="0" err="1" smtClean="0"/>
              <a:t>kubenetes</a:t>
            </a:r>
            <a:r>
              <a:rPr lang="en-US" altLang="ko-KR" b="1" dirty="0" smtClean="0"/>
              <a:t> master. </a:t>
            </a:r>
          </a:p>
          <a:p>
            <a:r>
              <a:rPr lang="en-US" altLang="ko-KR" b="1" dirty="0" smtClean="0"/>
              <a:t>But pods are not allowed to be scheduled to run on the master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51149" y="3356055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kubectl</a:t>
            </a:r>
            <a:r>
              <a:rPr lang="en-US" altLang="ko-KR" dirty="0" smtClean="0"/>
              <a:t> get nodes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10206"/>
          <a:stretch/>
        </p:blipFill>
        <p:spPr>
          <a:xfrm>
            <a:off x="220377" y="3853108"/>
            <a:ext cx="3371850" cy="461858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151149" y="5921092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taint nodes --all node-role.kubernetes.io/master-</a:t>
            </a:r>
            <a:endParaRPr lang="ko-KR" alt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223" y="5518719"/>
            <a:ext cx="780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It allows </a:t>
            </a:r>
            <a:r>
              <a:rPr lang="en-US" altLang="ko-KR" b="1" dirty="0"/>
              <a:t>pods to be scheduled to run on the </a:t>
            </a:r>
            <a:r>
              <a:rPr lang="en-US" altLang="ko-KR" b="1" dirty="0" err="1"/>
              <a:t>Kubernetes</a:t>
            </a:r>
            <a:r>
              <a:rPr lang="en-US" altLang="ko-KR" b="1" dirty="0"/>
              <a:t> master server</a:t>
            </a:r>
            <a:endParaRPr lang="ko-KR" alt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6977" y="2945908"/>
            <a:ext cx="2922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Check your cluster status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6891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52582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Overall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One of 3-Tier example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sp>
        <p:nvSpPr>
          <p:cNvPr id="14340" name="원통 14339"/>
          <p:cNvSpPr/>
          <p:nvPr/>
        </p:nvSpPr>
        <p:spPr>
          <a:xfrm>
            <a:off x="388055" y="2589389"/>
            <a:ext cx="1742722" cy="839610"/>
          </a:xfrm>
          <a:prstGeom prst="can">
            <a:avLst>
              <a:gd name="adj" fmla="val 25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42C7F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tx1"/>
                </a:solidFill>
              </a:rPr>
              <a:t>Docker Hub</a:t>
            </a:r>
          </a:p>
        </p:txBody>
      </p:sp>
      <p:pic>
        <p:nvPicPr>
          <p:cNvPr id="14341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8626" y="5999302"/>
            <a:ext cx="893414" cy="505453"/>
          </a:xfrm>
          <a:prstGeom prst="rect">
            <a:avLst/>
          </a:prstGeom>
        </p:spPr>
      </p:pic>
      <p:pic>
        <p:nvPicPr>
          <p:cNvPr id="14357" name="Picture 4" descr="C:\Users\sunny\Desktop\제목 없음.png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060722" y="5111192"/>
            <a:ext cx="1079107" cy="1036490"/>
          </a:xfrm>
          <a:prstGeom prst="rect">
            <a:avLst/>
          </a:prstGeom>
          <a:noFill/>
        </p:spPr>
      </p:pic>
      <p:pic>
        <p:nvPicPr>
          <p:cNvPr id="14339" name="그림 14338"/>
          <p:cNvPicPr>
            <a:picLocks noChangeAspect="1"/>
          </p:cNvPicPr>
          <p:nvPr/>
        </p:nvPicPr>
        <p:blipFill rotWithShape="1">
          <a:blip r:embed="rId4"/>
          <a:srcRect l="11840" t="14430" r="10640" b="36360"/>
          <a:stretch>
            <a:fillRect/>
          </a:stretch>
        </p:blipFill>
        <p:spPr>
          <a:xfrm>
            <a:off x="235632" y="1538038"/>
            <a:ext cx="2108665" cy="1194426"/>
          </a:xfrm>
          <a:prstGeom prst="rect">
            <a:avLst/>
          </a:prstGeom>
        </p:spPr>
      </p:pic>
      <p:sp>
        <p:nvSpPr>
          <p:cNvPr id="14359" name="사다리꼴 14358"/>
          <p:cNvSpPr/>
          <p:nvPr/>
        </p:nvSpPr>
        <p:spPr>
          <a:xfrm rot="10800000">
            <a:off x="4113096" y="1479128"/>
            <a:ext cx="4834351" cy="3978269"/>
          </a:xfrm>
          <a:prstGeom prst="trapezoid">
            <a:avLst>
              <a:gd name="adj" fmla="val 47084"/>
            </a:avLst>
          </a:prstGeom>
          <a:gradFill flip="xy" rotWithShape="1">
            <a:gsLst>
              <a:gs pos="0">
                <a:schemeClr val="bg1">
                  <a:alpha val="45000"/>
                </a:schemeClr>
              </a:gs>
              <a:gs pos="100000">
                <a:srgbClr val="B9EEFF">
                  <a:alpha val="100000"/>
                </a:srgbClr>
              </a:gs>
            </a:gsLst>
            <a:lin ang="5400000" scaled="1"/>
            <a:tileRect/>
          </a:gra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4365" name="그룹 14364"/>
          <p:cNvGrpSpPr/>
          <p:nvPr/>
        </p:nvGrpSpPr>
        <p:grpSpPr>
          <a:xfrm>
            <a:off x="4113096" y="2527194"/>
            <a:ext cx="1329561" cy="901805"/>
            <a:chOff x="3287597" y="2570150"/>
            <a:chExt cx="1407172" cy="954446"/>
          </a:xfrm>
        </p:grpSpPr>
        <p:sp>
          <p:nvSpPr>
            <p:cNvPr id="14363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14364" name="그림 14363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grpSp>
        <p:nvGrpSpPr>
          <p:cNvPr id="14366" name="그룹 14365"/>
          <p:cNvGrpSpPr/>
          <p:nvPr/>
        </p:nvGrpSpPr>
        <p:grpSpPr>
          <a:xfrm>
            <a:off x="5728819" y="2491917"/>
            <a:ext cx="1329561" cy="901805"/>
            <a:chOff x="3287597" y="2570150"/>
            <a:chExt cx="1407172" cy="954446"/>
          </a:xfrm>
        </p:grpSpPr>
        <p:sp>
          <p:nvSpPr>
            <p:cNvPr id="14367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14368" name="그림 14367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grpSp>
        <p:nvGrpSpPr>
          <p:cNvPr id="14369" name="그룹 14368"/>
          <p:cNvGrpSpPr/>
          <p:nvPr/>
        </p:nvGrpSpPr>
        <p:grpSpPr>
          <a:xfrm>
            <a:off x="7365707" y="2470751"/>
            <a:ext cx="1329561" cy="901805"/>
            <a:chOff x="3287597" y="2570150"/>
            <a:chExt cx="1407172" cy="954446"/>
          </a:xfrm>
        </p:grpSpPr>
        <p:sp>
          <p:nvSpPr>
            <p:cNvPr id="14370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14371" name="그림 14370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pic>
        <p:nvPicPr>
          <p:cNvPr id="14361" name="그림 1436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217085" y="2686898"/>
            <a:ext cx="541377" cy="541377"/>
          </a:xfrm>
          <a:prstGeom prst="rect">
            <a:avLst/>
          </a:prstGeom>
        </p:spPr>
      </p:pic>
      <p:pic>
        <p:nvPicPr>
          <p:cNvPr id="14362" name="그림 1436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44801" y="2650247"/>
            <a:ext cx="533411" cy="539929"/>
          </a:xfrm>
          <a:prstGeom prst="rect">
            <a:avLst/>
          </a:prstGeom>
        </p:spPr>
      </p:pic>
      <p:pic>
        <p:nvPicPr>
          <p:cNvPr id="14360" name="그림 1435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572000" y="2686926"/>
            <a:ext cx="629896" cy="629896"/>
          </a:xfrm>
          <a:prstGeom prst="rect">
            <a:avLst/>
          </a:prstGeom>
        </p:spPr>
      </p:pic>
      <p:sp>
        <p:nvSpPr>
          <p:cNvPr id="14373" name="도형 14372"/>
          <p:cNvSpPr/>
          <p:nvPr/>
        </p:nvSpPr>
        <p:spPr>
          <a:xfrm flipV="1">
            <a:off x="1770945" y="3429000"/>
            <a:ext cx="4120444" cy="2688166"/>
          </a:xfrm>
          <a:prstGeom prst="swooshArrow">
            <a:avLst>
              <a:gd name="adj1" fmla="val 25000"/>
              <a:gd name="adj2" fmla="val 16667"/>
            </a:avLst>
          </a:prstGeom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4354" name="그룹 14353"/>
          <p:cNvGrpSpPr/>
          <p:nvPr/>
        </p:nvGrpSpPr>
        <p:grpSpPr>
          <a:xfrm>
            <a:off x="486542" y="3633611"/>
            <a:ext cx="875469" cy="980722"/>
            <a:chOff x="2606299" y="3429000"/>
            <a:chExt cx="875469" cy="980722"/>
          </a:xfrm>
        </p:grpSpPr>
        <p:sp>
          <p:nvSpPr>
            <p:cNvPr id="14342" name="모서리가 접힌 도형 14341"/>
            <p:cNvSpPr/>
            <p:nvPr/>
          </p:nvSpPr>
          <p:spPr>
            <a:xfrm>
              <a:off x="2624667" y="3429000"/>
              <a:ext cx="857101" cy="980722"/>
            </a:xfrm>
            <a:prstGeom prst="foldedCorner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343" name="그림 14342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2606299" y="3429000"/>
              <a:ext cx="592273" cy="335485"/>
            </a:xfrm>
            <a:prstGeom prst="rect">
              <a:avLst/>
            </a:prstGeom>
          </p:spPr>
        </p:pic>
        <p:pic>
          <p:nvPicPr>
            <p:cNvPr id="14344" name="그림 1434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2772833" y="3760612"/>
              <a:ext cx="574642" cy="574642"/>
            </a:xfrm>
            <a:prstGeom prst="rect">
              <a:avLst/>
            </a:prstGeom>
          </p:spPr>
        </p:pic>
      </p:grpSp>
      <p:sp>
        <p:nvSpPr>
          <p:cNvPr id="14345" name="모서리가 접힌 도형 14344"/>
          <p:cNvSpPr/>
          <p:nvPr/>
        </p:nvSpPr>
        <p:spPr>
          <a:xfrm>
            <a:off x="1647909" y="3647722"/>
            <a:ext cx="857101" cy="980722"/>
          </a:xfrm>
          <a:prstGeom prst="foldedCorner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4346" name="그림 14345"/>
          <p:cNvPicPr>
            <a:picLocks noChangeAspect="1"/>
          </p:cNvPicPr>
          <p:nvPr/>
        </p:nvPicPr>
        <p:blipFill rotWithShape="1">
          <a:blip r:embed="rId4"/>
          <a:srcRect l="11840" t="14430" r="10640" b="36360"/>
          <a:stretch>
            <a:fillRect/>
          </a:stretch>
        </p:blipFill>
        <p:spPr>
          <a:xfrm>
            <a:off x="1630204" y="3665147"/>
            <a:ext cx="592273" cy="335485"/>
          </a:xfrm>
          <a:prstGeom prst="rect">
            <a:avLst/>
          </a:prstGeom>
        </p:spPr>
      </p:pic>
      <p:grpSp>
        <p:nvGrpSpPr>
          <p:cNvPr id="14353" name="그룹 14352"/>
          <p:cNvGrpSpPr/>
          <p:nvPr/>
        </p:nvGrpSpPr>
        <p:grpSpPr>
          <a:xfrm>
            <a:off x="2807820" y="3668889"/>
            <a:ext cx="875469" cy="980722"/>
            <a:chOff x="4955800" y="3429000"/>
            <a:chExt cx="875469" cy="980722"/>
          </a:xfrm>
        </p:grpSpPr>
        <p:sp>
          <p:nvSpPr>
            <p:cNvPr id="14349" name="모서리가 접힌 도형 14348"/>
            <p:cNvSpPr/>
            <p:nvPr/>
          </p:nvSpPr>
          <p:spPr>
            <a:xfrm>
              <a:off x="4974168" y="3429000"/>
              <a:ext cx="857101" cy="980722"/>
            </a:xfrm>
            <a:prstGeom prst="foldedCorner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pic>
          <p:nvPicPr>
            <p:cNvPr id="14352" name="그림 14351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5167136" y="3784247"/>
              <a:ext cx="544550" cy="551204"/>
            </a:xfrm>
            <a:prstGeom prst="rect">
              <a:avLst/>
            </a:prstGeom>
          </p:spPr>
        </p:pic>
        <p:pic>
          <p:nvPicPr>
            <p:cNvPr id="14350" name="그림 14349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4955800" y="3429000"/>
              <a:ext cx="592273" cy="335485"/>
            </a:xfrm>
            <a:prstGeom prst="rect">
              <a:avLst/>
            </a:prstGeom>
          </p:spPr>
        </p:pic>
      </p:grpSp>
      <p:pic>
        <p:nvPicPr>
          <p:cNvPr id="14356" name="그림 1435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873687" y="3986390"/>
            <a:ext cx="493888" cy="493888"/>
          </a:xfrm>
          <a:prstGeom prst="rect">
            <a:avLst/>
          </a:prstGeom>
        </p:spPr>
      </p:pic>
      <p:cxnSp>
        <p:nvCxnSpPr>
          <p:cNvPr id="14374" name="직선 연결선 14373"/>
          <p:cNvCxnSpPr>
            <a:stCxn id="14363" idx="5"/>
            <a:endCxn id="14367" idx="2"/>
          </p:cNvCxnSpPr>
          <p:nvPr/>
        </p:nvCxnSpPr>
        <p:spPr>
          <a:xfrm>
            <a:off x="5442657" y="2876581"/>
            <a:ext cx="518159" cy="774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75" name="직선 연결선 14374"/>
          <p:cNvCxnSpPr>
            <a:stCxn id="14367" idx="5"/>
            <a:endCxn id="14370" idx="2"/>
          </p:cNvCxnSpPr>
          <p:nvPr/>
        </p:nvCxnSpPr>
        <p:spPr>
          <a:xfrm>
            <a:off x="7058380" y="2841304"/>
            <a:ext cx="539324" cy="9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/>
          <p:cNvGrpSpPr/>
          <p:nvPr/>
        </p:nvGrpSpPr>
        <p:grpSpPr>
          <a:xfrm>
            <a:off x="5724301" y="3627936"/>
            <a:ext cx="1329561" cy="901805"/>
            <a:chOff x="3287597" y="2570150"/>
            <a:chExt cx="1407172" cy="954446"/>
          </a:xfrm>
        </p:grpSpPr>
        <p:sp>
          <p:nvSpPr>
            <p:cNvPr id="35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12567" y="3822917"/>
            <a:ext cx="541377" cy="541377"/>
          </a:xfrm>
          <a:prstGeom prst="rect">
            <a:avLst/>
          </a:prstGeom>
        </p:spPr>
      </p:pic>
      <p:cxnSp>
        <p:nvCxnSpPr>
          <p:cNvPr id="38" name="직선 연결선 37"/>
          <p:cNvCxnSpPr>
            <a:stCxn id="35" idx="5"/>
          </p:cNvCxnSpPr>
          <p:nvPr/>
        </p:nvCxnSpPr>
        <p:spPr>
          <a:xfrm>
            <a:off x="7053862" y="3977323"/>
            <a:ext cx="539324" cy="915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7353181" y="3649070"/>
            <a:ext cx="1329561" cy="901805"/>
            <a:chOff x="3287597" y="2570150"/>
            <a:chExt cx="1407172" cy="954446"/>
          </a:xfrm>
        </p:grpSpPr>
        <p:sp>
          <p:nvSpPr>
            <p:cNvPr id="40" name="정육면체 20"/>
            <p:cNvSpPr/>
            <p:nvPr/>
          </p:nvSpPr>
          <p:spPr>
            <a:xfrm>
              <a:off x="3533136" y="2570150"/>
              <a:ext cx="1161633" cy="858850"/>
            </a:xfrm>
            <a:prstGeom prst="cube">
              <a:avLst>
                <a:gd name="adj" fmla="val 13889"/>
              </a:avLst>
            </a:prstGeom>
            <a:solidFill>
              <a:schemeClr val="bg1"/>
            </a:solidFill>
            <a:ln w="25400">
              <a:solidFill>
                <a:srgbClr val="4485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000"/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4"/>
            <a:srcRect l="11840" t="14430" r="10640" b="36360"/>
            <a:stretch>
              <a:fillRect/>
            </a:stretch>
          </p:blipFill>
          <p:spPr>
            <a:xfrm>
              <a:off x="3287597" y="3189111"/>
              <a:ext cx="592273" cy="335485"/>
            </a:xfrm>
            <a:prstGeom prst="rect">
              <a:avLst/>
            </a:prstGeom>
          </p:spPr>
        </p:pic>
      </p:grp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832275" y="3828566"/>
            <a:ext cx="533411" cy="539929"/>
          </a:xfrm>
          <a:prstGeom prst="rect">
            <a:avLst/>
          </a:prstGeom>
        </p:spPr>
      </p:pic>
      <p:cxnSp>
        <p:nvCxnSpPr>
          <p:cNvPr id="43" name="직선 연결선 42"/>
          <p:cNvCxnSpPr>
            <a:endCxn id="35" idx="2"/>
          </p:cNvCxnSpPr>
          <p:nvPr/>
        </p:nvCxnSpPr>
        <p:spPr>
          <a:xfrm>
            <a:off x="5476640" y="2920919"/>
            <a:ext cx="479658" cy="116911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27920" y="6430065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064" y="2441991"/>
            <a:ext cx="88577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apply -f "https://cloud.weave.works/k8s/net?k8s-version=$(kubectl version | base64 | </a:t>
            </a:r>
            <a:r>
              <a:rPr lang="en-US" altLang="ko-KR" dirty="0" err="1"/>
              <a:t>tr</a:t>
            </a:r>
            <a:r>
              <a:rPr lang="en-US" altLang="ko-KR" dirty="0"/>
              <a:t> -d '\n')"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Configure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Kubernetes</a:t>
            </a:r>
            <a:r>
              <a:rPr lang="en-US" altLang="ko-KR" sz="3200" dirty="0" smtClean="0">
                <a:solidFill>
                  <a:srgbClr val="FF0000"/>
                </a:solidFill>
              </a:rPr>
              <a:t> (3) 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64" y="1274856"/>
            <a:ext cx="8280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You MUST install a pod network add-on so that your pods </a:t>
            </a:r>
            <a:r>
              <a:rPr lang="en-US" altLang="ko-KR" b="1" dirty="0" smtClean="0"/>
              <a:t>can communicate </a:t>
            </a:r>
            <a:r>
              <a:rPr lang="en-US" altLang="ko-KR" b="1" dirty="0"/>
              <a:t>with each </a:t>
            </a:r>
            <a:r>
              <a:rPr lang="en-US" altLang="ko-KR" b="1" dirty="0" smtClean="0"/>
              <a:t>other. We will use Weave in this lab.</a:t>
            </a:r>
          </a:p>
          <a:p>
            <a:endParaRPr lang="en-US" altLang="ko-KR" b="1" dirty="0" smtClean="0"/>
          </a:p>
          <a:p>
            <a:r>
              <a:rPr lang="en-US" altLang="ko-KR" b="1" dirty="0" smtClean="0"/>
              <a:t>Install Weave (pod network add-on) </a:t>
            </a:r>
            <a:endParaRPr lang="ko-KR" alt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3064" y="3363339"/>
            <a:ext cx="464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Make sure Weave(network add-on) works</a:t>
            </a:r>
            <a:endParaRPr lang="ko-KR" altLang="en-US" b="1" dirty="0"/>
          </a:p>
        </p:txBody>
      </p:sp>
      <p:sp>
        <p:nvSpPr>
          <p:cNvPr id="18" name="직사각형 17"/>
          <p:cNvSpPr/>
          <p:nvPr/>
        </p:nvSpPr>
        <p:spPr>
          <a:xfrm>
            <a:off x="143142" y="3742258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kubectl</a:t>
            </a:r>
            <a:r>
              <a:rPr lang="en-US" altLang="ko-KR" dirty="0" smtClean="0"/>
              <a:t> get nodes</a:t>
            </a:r>
            <a:endParaRPr lang="ko-KR" altLang="en-US" dirty="0"/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19833" y="-300248"/>
            <a:ext cx="1439635" cy="1439635"/>
          </a:xfrm>
          <a:prstGeom prst="rect">
            <a:avLst/>
          </a:prstGeom>
          <a:noFill/>
        </p:spPr>
      </p:pic>
      <p:pic>
        <p:nvPicPr>
          <p:cNvPr id="2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8754" y="240354"/>
            <a:ext cx="893414" cy="50545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b="10675"/>
          <a:stretch/>
        </p:blipFill>
        <p:spPr>
          <a:xfrm>
            <a:off x="143142" y="4239316"/>
            <a:ext cx="3314700" cy="442425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771803" y="4469401"/>
            <a:ext cx="534651" cy="280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43142" y="4911826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get </a:t>
            </a:r>
            <a:r>
              <a:rPr lang="en-US" altLang="ko-KR" dirty="0" err="1"/>
              <a:t>po</a:t>
            </a:r>
            <a:r>
              <a:rPr lang="en-US" altLang="ko-KR" dirty="0"/>
              <a:t> -n </a:t>
            </a:r>
            <a:r>
              <a:rPr lang="en-US" altLang="ko-KR" dirty="0" err="1"/>
              <a:t>kube</a:t>
            </a:r>
            <a:r>
              <a:rPr lang="en-US" altLang="ko-KR" dirty="0"/>
              <a:t>-system -o wide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b="3813"/>
          <a:stretch/>
        </p:blipFill>
        <p:spPr>
          <a:xfrm>
            <a:off x="143142" y="5419407"/>
            <a:ext cx="6257925" cy="127349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30442" y="6492718"/>
            <a:ext cx="6359258" cy="2128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27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5220" y="6492875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Run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</a:rPr>
              <a:t>application (1)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19833" y="-300248"/>
            <a:ext cx="1439635" cy="1439635"/>
          </a:xfrm>
          <a:prstGeom prst="rect">
            <a:avLst/>
          </a:prstGeom>
          <a:noFill/>
        </p:spPr>
      </p:pic>
      <p:pic>
        <p:nvPicPr>
          <p:cNvPr id="2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8754" y="240354"/>
            <a:ext cx="893414" cy="50545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7093" y="2268479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Get the </a:t>
            </a:r>
            <a:r>
              <a:rPr lang="en-US" altLang="ko-KR" b="1" dirty="0" err="1" smtClean="0"/>
              <a:t>yaml</a:t>
            </a:r>
            <a:r>
              <a:rPr lang="en-US" altLang="ko-KR" b="1" dirty="0" smtClean="0"/>
              <a:t> template</a:t>
            </a:r>
            <a:endParaRPr lang="ko-KR" altLang="en-US" b="1" dirty="0"/>
          </a:p>
        </p:txBody>
      </p:sp>
      <p:sp>
        <p:nvSpPr>
          <p:cNvPr id="21" name="직사각형 20"/>
          <p:cNvSpPr/>
          <p:nvPr/>
        </p:nvSpPr>
        <p:spPr>
          <a:xfrm>
            <a:off x="147171" y="2647398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nl-NL" altLang="ko-KR" dirty="0"/>
              <a:t>wget -O wordpress.yaml https://mirror.nm.gist.ac.kr/getWordpress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54632" y="1417016"/>
            <a:ext cx="828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We will run </a:t>
            </a:r>
            <a:r>
              <a:rPr lang="en-US" altLang="ko-KR" b="1" dirty="0" err="1" smtClean="0"/>
              <a:t>Wordpress</a:t>
            </a:r>
            <a:r>
              <a:rPr lang="en-US" altLang="ko-KR" b="1" dirty="0" smtClean="0"/>
              <a:t> application using </a:t>
            </a:r>
            <a:r>
              <a:rPr lang="en-US" altLang="ko-KR" b="1" dirty="0" err="1" smtClean="0"/>
              <a:t>kubernetes</a:t>
            </a:r>
            <a:r>
              <a:rPr lang="en-US" altLang="ko-KR" b="1" dirty="0" smtClean="0"/>
              <a:t> template </a:t>
            </a:r>
            <a:r>
              <a:rPr lang="en-US" altLang="ko-KR" b="1" dirty="0"/>
              <a:t>which </a:t>
            </a:r>
            <a:r>
              <a:rPr lang="en-US" altLang="ko-KR" b="1" dirty="0" smtClean="0"/>
              <a:t>describes </a:t>
            </a:r>
            <a:r>
              <a:rPr lang="en-US" altLang="ko-KR" b="1" dirty="0"/>
              <a:t>how to run </a:t>
            </a:r>
            <a:r>
              <a:rPr lang="en-US" altLang="ko-KR" b="1" dirty="0" err="1"/>
              <a:t>wordpress</a:t>
            </a:r>
            <a:r>
              <a:rPr lang="en-US" altLang="ko-KR" b="1" dirty="0"/>
              <a:t> and </a:t>
            </a:r>
            <a:r>
              <a:rPr lang="en-US" altLang="ko-KR" b="1" dirty="0" err="1"/>
              <a:t>sql</a:t>
            </a:r>
            <a:r>
              <a:rPr lang="en-US" altLang="ko-KR" b="1" dirty="0"/>
              <a:t> </a:t>
            </a:r>
            <a:r>
              <a:rPr lang="en-US" altLang="ko-KR" b="1" dirty="0" smtClean="0"/>
              <a:t>container</a:t>
            </a:r>
            <a:r>
              <a:rPr lang="en-US" altLang="ko-KR" b="1" dirty="0"/>
              <a:t>.</a:t>
            </a:r>
            <a:endParaRPr lang="en-US" altLang="ko-KR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7093" y="3251033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Using </a:t>
            </a:r>
            <a:r>
              <a:rPr lang="en-US" altLang="ko-KR" b="1" dirty="0"/>
              <a:t>the </a:t>
            </a:r>
            <a:r>
              <a:rPr lang="en-US" altLang="ko-KR" b="1" dirty="0" smtClean="0"/>
              <a:t>template, deploy containers(pods) to run </a:t>
            </a:r>
            <a:r>
              <a:rPr lang="en-US" altLang="ko-KR" b="1" dirty="0" err="1" smtClean="0"/>
              <a:t>wordpress</a:t>
            </a:r>
            <a:r>
              <a:rPr lang="en-US" altLang="ko-KR" b="1" dirty="0" smtClean="0"/>
              <a:t> application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147171" y="3629952"/>
            <a:ext cx="88577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create secret generic </a:t>
            </a:r>
            <a:r>
              <a:rPr lang="en-US" altLang="ko-KR" dirty="0" err="1"/>
              <a:t>mysql</a:t>
            </a:r>
            <a:r>
              <a:rPr lang="en-US" altLang="ko-KR" dirty="0"/>
              <a:t>-pass --</a:t>
            </a:r>
            <a:r>
              <a:rPr lang="en-US" altLang="ko-KR" dirty="0" smtClean="0"/>
              <a:t>from-literal=password=</a:t>
            </a:r>
            <a:r>
              <a:rPr lang="en-US" altLang="ko-KR" b="1" dirty="0" smtClean="0">
                <a:solidFill>
                  <a:srgbClr val="FF0000"/>
                </a:solidFill>
              </a:rPr>
              <a:t>YOUR PASSWORD</a:t>
            </a:r>
          </a:p>
          <a:p>
            <a:r>
              <a:rPr lang="en-US" altLang="ko-KR" dirty="0" err="1"/>
              <a:t>kubectl</a:t>
            </a:r>
            <a:r>
              <a:rPr lang="en-US" altLang="ko-KR" dirty="0"/>
              <a:t> apply -f </a:t>
            </a:r>
            <a:r>
              <a:rPr lang="en-US" altLang="ko-KR" dirty="0" err="1"/>
              <a:t>wordpress.yaml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093" y="4449188"/>
            <a:ext cx="617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Check the pods are running well (About 1 minute later)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43142" y="4776706"/>
            <a:ext cx="885771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/>
              <a:t>kubectl</a:t>
            </a:r>
            <a:r>
              <a:rPr lang="en-US" altLang="ko-KR" dirty="0"/>
              <a:t> </a:t>
            </a:r>
            <a:r>
              <a:rPr lang="en-US" altLang="ko-KR" dirty="0" smtClean="0"/>
              <a:t>get svc –o wide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10446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31362" y="6492875"/>
            <a:ext cx="512638" cy="365125"/>
          </a:xfrm>
        </p:spPr>
        <p:txBody>
          <a:bodyPr/>
          <a:lstStyle/>
          <a:p>
            <a:fld id="{2A77177F-D4BC-47C1-ABEC-AF5DF9643428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Running Web Application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Run </a:t>
            </a:r>
            <a:r>
              <a:rPr lang="en-US" altLang="ko-KR" sz="3200" dirty="0" err="1" smtClean="0">
                <a:solidFill>
                  <a:srgbClr val="FF0000"/>
                </a:solidFill>
              </a:rPr>
              <a:t>Wordpress</a:t>
            </a:r>
            <a:r>
              <a:rPr lang="en-US" altLang="ko-KR" sz="3200" dirty="0">
                <a:solidFill>
                  <a:srgbClr val="FF0000"/>
                </a:solidFill>
              </a:rPr>
              <a:t> </a:t>
            </a:r>
            <a:r>
              <a:rPr lang="en-US" altLang="ko-KR" sz="3200" dirty="0" smtClean="0">
                <a:solidFill>
                  <a:srgbClr val="FF0000"/>
                </a:solidFill>
              </a:rPr>
              <a:t>application (2)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1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19833" y="-300248"/>
            <a:ext cx="1439635" cy="1439635"/>
          </a:xfrm>
          <a:prstGeom prst="rect">
            <a:avLst/>
          </a:prstGeom>
          <a:noFill/>
        </p:spPr>
      </p:pic>
      <p:pic>
        <p:nvPicPr>
          <p:cNvPr id="23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08754" y="240354"/>
            <a:ext cx="893414" cy="5054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151" y="1679855"/>
            <a:ext cx="2890542" cy="365568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564355" y="1570049"/>
            <a:ext cx="7259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Try</a:t>
            </a:r>
          </a:p>
          <a:p>
            <a:r>
              <a:rPr lang="en-US" altLang="ko-KR" dirty="0"/>
              <a:t>http://your NUC </a:t>
            </a:r>
            <a:r>
              <a:rPr lang="en-US" altLang="ko-KR" dirty="0" smtClean="0"/>
              <a:t>IP:30080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918215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78876" y="1251237"/>
            <a:ext cx="5826719" cy="1646302"/>
          </a:xfrm>
        </p:spPr>
        <p:txBody>
          <a:bodyPr/>
          <a:lstStyle/>
          <a:p>
            <a:pPr algn="ctr"/>
            <a:r>
              <a:rPr lang="en-US" altLang="ko-KR" dirty="0" smtClean="0"/>
              <a:t>Appendix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98141" y="2897539"/>
            <a:ext cx="5408600" cy="1096899"/>
          </a:xfrm>
        </p:spPr>
        <p:txBody>
          <a:bodyPr/>
          <a:lstStyle/>
          <a:p>
            <a:pPr algn="ctr"/>
            <a:r>
              <a:rPr lang="en-US" altLang="ko-KR" dirty="0" smtClean="0"/>
              <a:t>Control Tower: Docker Private Registry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087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About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5119" y="1439501"/>
            <a:ext cx="7622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 previous slides, Docker image is operated and maintained likes source code (</a:t>
            </a:r>
            <a:r>
              <a:rPr lang="en-US" altLang="ko-KR" dirty="0" err="1" smtClean="0"/>
              <a:t>e.g</a:t>
            </a:r>
            <a:r>
              <a:rPr lang="en-US" altLang="ko-KR" dirty="0"/>
              <a:t> </a:t>
            </a:r>
            <a:r>
              <a:rPr lang="en-US" altLang="ko-KR" dirty="0" err="1" smtClean="0"/>
              <a:t>svn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…)</a:t>
            </a:r>
          </a:p>
          <a:p>
            <a:endParaRPr lang="en-US" altLang="ko-KR" dirty="0"/>
          </a:p>
          <a:p>
            <a:r>
              <a:rPr lang="en-US" altLang="ko-KR" dirty="0" smtClean="0"/>
              <a:t>Also we used Docker public repository, Docker Hub. (which looks like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Surely, Docker also provides private repository: Registry.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19" y="3819725"/>
            <a:ext cx="7651473" cy="250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7408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2209" y="2452763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docker run -d -p 5000:5000 --restart=always --name registry </a:t>
            </a:r>
            <a:r>
              <a:rPr lang="ko-KR" altLang="en-US" dirty="0" smtClean="0"/>
              <a:t>registry:2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use (1)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692209" y="3018553"/>
            <a:ext cx="7298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--restart=always means this container is already running even Docker host rebooted.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92208" y="2030443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Deployment(</a:t>
            </a:r>
            <a:r>
              <a:rPr lang="en-US" altLang="ko-KR" b="1" dirty="0" smtClean="0">
                <a:solidFill>
                  <a:srgbClr val="7030A0"/>
                </a:solidFill>
              </a:rPr>
              <a:t>In control tower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6753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99181" y="1751258"/>
            <a:ext cx="78450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You may configure insecure-registry options on NUC and Raspberry Pi</a:t>
            </a:r>
          </a:p>
          <a:p>
            <a:r>
              <a:rPr lang="en-US" altLang="ko-KR" dirty="0" smtClean="0"/>
              <a:t>(Basic registry runs on insecure mode.)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09301" y="2688232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Setting(</a:t>
            </a:r>
            <a:r>
              <a:rPr lang="en-US" altLang="ko-KR" b="1" dirty="0" smtClean="0">
                <a:solidFill>
                  <a:srgbClr val="7030A0"/>
                </a:solidFill>
              </a:rPr>
              <a:t>In NUC and </a:t>
            </a:r>
            <a:r>
              <a:rPr lang="en-US" altLang="ko-KR" b="1" dirty="0" err="1" smtClean="0">
                <a:solidFill>
                  <a:srgbClr val="7030A0"/>
                </a:solidFill>
              </a:rPr>
              <a:t>RPi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709301" y="3163541"/>
            <a:ext cx="777667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vi /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/default/</a:t>
            </a:r>
            <a:r>
              <a:rPr lang="en-US" altLang="ko-KR" dirty="0" err="1" smtClean="0"/>
              <a:t>docker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DOCKER_OPTS=“--insecure-registry </a:t>
            </a:r>
            <a:r>
              <a:rPr lang="en-US" altLang="ko-KR" dirty="0" smtClean="0">
                <a:solidFill>
                  <a:srgbClr val="FF0000"/>
                </a:solidFill>
              </a:rPr>
              <a:t>[control tower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>
                <a:solidFill>
                  <a:srgbClr val="FF0000"/>
                </a:solidFill>
              </a:rPr>
              <a:t>]</a:t>
            </a:r>
            <a:r>
              <a:rPr lang="en-US" altLang="ko-KR" dirty="0" smtClean="0"/>
              <a:t>:5000”</a:t>
            </a: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use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9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040" y="4192848"/>
            <a:ext cx="6029325" cy="16573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801366" y="6308208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service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restart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801366" y="5849786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If any DOCKER_OPTS is already been, just add this phrase to end of OPTS.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52595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push and pull image (1)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6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/>
        </p:nvSpPr>
        <p:spPr>
          <a:xfrm>
            <a:off x="521292" y="1982274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In this time, we make a image of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container and push to registry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91" y="4097332"/>
            <a:ext cx="7010400" cy="162877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21292" y="2400950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Making container image and push to registry (</a:t>
            </a:r>
            <a:r>
              <a:rPr lang="en-US" altLang="ko-KR" b="1" dirty="0" smtClean="0">
                <a:solidFill>
                  <a:srgbClr val="7030A0"/>
                </a:solidFill>
              </a:rPr>
              <a:t>In NUC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589659" y="2957474"/>
            <a:ext cx="77766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commit 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35786624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83664" y="2028018"/>
            <a:ext cx="77766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tag </a:t>
            </a:r>
            <a:r>
              <a:rPr lang="en-US" altLang="ko-KR" dirty="0" err="1" smtClean="0"/>
              <a:t>nginx</a:t>
            </a:r>
            <a:r>
              <a:rPr lang="en-US" altLang="ko-KR" dirty="0" smtClean="0"/>
              <a:t> [</a:t>
            </a:r>
            <a:r>
              <a:rPr lang="en-US" altLang="ko-KR" dirty="0" smtClean="0">
                <a:solidFill>
                  <a:srgbClr val="FF0000"/>
                </a:solidFill>
              </a:rPr>
              <a:t>control tower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/>
              <a:t>]:5000/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push [</a:t>
            </a:r>
            <a:r>
              <a:rPr lang="en-US" altLang="ko-KR" dirty="0" smtClean="0">
                <a:solidFill>
                  <a:srgbClr val="FF0000"/>
                </a:solidFill>
              </a:rPr>
              <a:t>control </a:t>
            </a:r>
            <a:r>
              <a:rPr lang="en-US" altLang="ko-KR" dirty="0">
                <a:solidFill>
                  <a:srgbClr val="FF0000"/>
                </a:solidFill>
              </a:rPr>
              <a:t>tower </a:t>
            </a:r>
            <a:r>
              <a:rPr lang="en-US" altLang="ko-KR" dirty="0" err="1">
                <a:solidFill>
                  <a:srgbClr val="FF0000"/>
                </a:solidFill>
              </a:rPr>
              <a:t>ip</a:t>
            </a:r>
            <a:r>
              <a:rPr lang="en-US" altLang="ko-KR" dirty="0"/>
              <a:t>]:</a:t>
            </a:r>
            <a:r>
              <a:rPr lang="en-US" altLang="ko-KR" dirty="0" smtClean="0"/>
              <a:t>5000/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FF000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FF0000"/>
                </a:solidFill>
              </a:rPr>
              <a:t>- How to push and pull image (2)</a:t>
            </a:r>
            <a:endParaRPr lang="en-US" altLang="ko-KR" sz="3200" dirty="0">
              <a:solidFill>
                <a:srgbClr val="FF0000"/>
              </a:solidFill>
            </a:endParaRPr>
          </a:p>
        </p:txBody>
      </p:sp>
      <p:pic>
        <p:nvPicPr>
          <p:cNvPr id="7" name="Picture 2" descr="http://publicdomainvectors.org/photos/Anonymous_Keyboard_1_icon.png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704365" y="-130548"/>
            <a:ext cx="1439635" cy="1439635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/>
        </p:nvSpPr>
        <p:spPr>
          <a:xfrm>
            <a:off x="579143" y="1439501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Tagging image for pushing and push image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683664" y="4565578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smtClean="0"/>
              <a:t>curl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FF0000"/>
                </a:solidFill>
              </a:rPr>
              <a:t>control tower </a:t>
            </a:r>
            <a:r>
              <a:rPr lang="en-US" altLang="ko-KR" dirty="0" err="1">
                <a:solidFill>
                  <a:srgbClr val="FF0000"/>
                </a:solidFill>
              </a:rPr>
              <a:t>ip</a:t>
            </a:r>
            <a:r>
              <a:rPr lang="en-US" altLang="ko-KR" dirty="0"/>
              <a:t>]:</a:t>
            </a:r>
            <a:r>
              <a:rPr lang="en-US" altLang="ko-KR" dirty="0" smtClean="0"/>
              <a:t>5000/v2/_catalog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2817505"/>
            <a:ext cx="6800850" cy="9810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83664" y="3941736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Check!</a:t>
            </a:r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46" y="5176584"/>
            <a:ext cx="7277100" cy="82867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930924" y="5571639"/>
            <a:ext cx="752030" cy="2392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직사각형 13"/>
          <p:cNvSpPr/>
          <p:nvPr/>
        </p:nvSpPr>
        <p:spPr>
          <a:xfrm>
            <a:off x="3667131" y="6308208"/>
            <a:ext cx="1468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You can find!</a:t>
            </a:r>
            <a:endParaRPr lang="en-US" altLang="ko-KR" dirty="0"/>
          </a:p>
        </p:txBody>
      </p:sp>
      <p:cxnSp>
        <p:nvCxnSpPr>
          <p:cNvPr id="15" name="직선 화살표 연결선 14"/>
          <p:cNvCxnSpPr>
            <a:endCxn id="13" idx="2"/>
          </p:cNvCxnSpPr>
          <p:nvPr/>
        </p:nvCxnSpPr>
        <p:spPr>
          <a:xfrm flipV="1">
            <a:off x="4742916" y="5810922"/>
            <a:ext cx="564023" cy="489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53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Private Registry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How to push and pull image (3)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49480" y="1932878"/>
            <a:ext cx="78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Pulling(</a:t>
            </a:r>
            <a:r>
              <a:rPr lang="en-US" altLang="ko-KR" b="1" dirty="0" smtClean="0">
                <a:solidFill>
                  <a:srgbClr val="7030A0"/>
                </a:solidFill>
              </a:rPr>
              <a:t>In other machines</a:t>
            </a:r>
            <a:r>
              <a:rPr lang="en-US" altLang="ko-KR" dirty="0" smtClean="0"/>
              <a:t>):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71" y="3429667"/>
            <a:ext cx="5305425" cy="140017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17847" y="2506042"/>
            <a:ext cx="77766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dirty="0" err="1" smtClean="0"/>
              <a:t>docker</a:t>
            </a:r>
            <a:r>
              <a:rPr lang="en-US" altLang="ko-KR" dirty="0" smtClean="0"/>
              <a:t> pull [</a:t>
            </a:r>
            <a:r>
              <a:rPr lang="en-US" altLang="ko-KR" dirty="0" smtClean="0">
                <a:solidFill>
                  <a:srgbClr val="FF0000"/>
                </a:solidFill>
              </a:rPr>
              <a:t>control tower </a:t>
            </a:r>
            <a:r>
              <a:rPr lang="en-US" altLang="ko-KR" dirty="0" err="1" smtClean="0">
                <a:solidFill>
                  <a:srgbClr val="FF0000"/>
                </a:solidFill>
              </a:rPr>
              <a:t>ip</a:t>
            </a:r>
            <a:r>
              <a:rPr lang="en-US" altLang="ko-KR" dirty="0" smtClean="0"/>
              <a:t>]:5000/</a:t>
            </a:r>
            <a:r>
              <a:rPr lang="en-US" altLang="ko-KR" dirty="0" err="1" smtClean="0"/>
              <a:t>nginx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46728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Overall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Background knowledge of goal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2389" y="2131191"/>
            <a:ext cx="629896" cy="6298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81926" y="2257567"/>
            <a:ext cx="477739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dirty="0" err="1" smtClean="0"/>
              <a:t>nginx</a:t>
            </a:r>
            <a:endParaRPr lang="en-US" altLang="ko-KR" sz="2400" dirty="0" smtClean="0"/>
          </a:p>
          <a:p>
            <a:pPr>
              <a:defRPr lang="ko-KR" altLang="en-US"/>
            </a:pPr>
            <a:r>
              <a:rPr lang="en-US" altLang="ko-KR" dirty="0" smtClean="0"/>
              <a:t>: A http server which has following features.</a:t>
            </a:r>
          </a:p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en-US" altLang="ko-KR" dirty="0" smtClean="0">
                <a:solidFill>
                  <a:srgbClr val="FF0000"/>
                </a:solidFill>
              </a:rPr>
              <a:t>Reverse </a:t>
            </a:r>
            <a:r>
              <a:rPr lang="en-US" altLang="ko-KR" dirty="0" err="1" smtClean="0">
                <a:solidFill>
                  <a:srgbClr val="FF0000"/>
                </a:solidFill>
              </a:rPr>
              <a:t>proxying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/>
              <a:t> </a:t>
            </a:r>
            <a:r>
              <a:rPr lang="en-US" altLang="ko-KR" dirty="0" smtClean="0"/>
              <a:t>- SSL TLS SNI support… and </a:t>
            </a:r>
            <a:r>
              <a:rPr lang="en-US" altLang="ko-KR" dirty="0" err="1" smtClean="0"/>
              <a:t>etc</a:t>
            </a:r>
            <a:endParaRPr lang="en-US" altLang="ko-KR" dirty="0" smtClean="0"/>
          </a:p>
          <a:p>
            <a:pPr>
              <a:defRPr lang="ko-KR" altLang="en-US"/>
            </a:pPr>
            <a:r>
              <a:rPr lang="en-US" altLang="ko-KR" dirty="0" smtClean="0"/>
              <a:t>Usually, It is compared by Apache.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12" y="1345031"/>
            <a:ext cx="9067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dirty="0" smtClean="0"/>
              <a:t>We will running one of web application: </a:t>
            </a:r>
            <a:r>
              <a:rPr lang="en-US" altLang="ko-KR" sz="2000" dirty="0" err="1" smtClean="0"/>
              <a:t>Wordpress</a:t>
            </a:r>
            <a:endParaRPr lang="en-US" altLang="ko-KR" sz="2000" dirty="0" smtClean="0"/>
          </a:p>
          <a:p>
            <a:pPr>
              <a:defRPr lang="ko-KR" altLang="en-US"/>
            </a:pPr>
            <a:r>
              <a:rPr lang="en-US" altLang="ko-KR" sz="2000" dirty="0" smtClean="0"/>
              <a:t>This web application is consisted with 3 containers: </a:t>
            </a:r>
            <a:r>
              <a:rPr lang="en-US" altLang="ko-KR" sz="2000" dirty="0" err="1" smtClean="0"/>
              <a:t>nginx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wordpress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mysql</a:t>
            </a:r>
            <a:endParaRPr lang="en-US" altLang="ko-KR" sz="2000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6648" y="4114046"/>
            <a:ext cx="541377" cy="54137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381925" y="4031877"/>
            <a:ext cx="634660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dirty="0" err="1" smtClean="0"/>
              <a:t>wordpress</a:t>
            </a:r>
            <a:endParaRPr lang="en-US" altLang="ko-KR" sz="2400" dirty="0" smtClean="0"/>
          </a:p>
          <a:p>
            <a:pPr>
              <a:defRPr lang="ko-KR" altLang="en-US"/>
            </a:pPr>
            <a:r>
              <a:rPr lang="en-US" altLang="ko-KR" dirty="0" smtClean="0"/>
              <a:t>: It is web software to create website, blog, or application.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5213" y="5166890"/>
            <a:ext cx="533411" cy="53992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98695" y="5067523"/>
            <a:ext cx="541872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sz="2400" dirty="0" err="1" smtClean="0"/>
              <a:t>mysql</a:t>
            </a:r>
            <a:endParaRPr lang="en-US" altLang="ko-KR" sz="2400" dirty="0" smtClean="0"/>
          </a:p>
          <a:p>
            <a:pPr>
              <a:defRPr lang="ko-KR" altLang="en-US"/>
            </a:pPr>
            <a:r>
              <a:rPr lang="en-US" altLang="ko-KR" dirty="0" smtClean="0"/>
              <a:t>: Relational Database Management System(RDBMS)</a:t>
            </a:r>
          </a:p>
        </p:txBody>
      </p:sp>
    </p:spTree>
    <p:extLst>
      <p:ext uri="{BB962C8B-B14F-4D97-AF65-F5344CB8AC3E}">
        <p14:creationId xmlns:p14="http://schemas.microsoft.com/office/powerpoint/2010/main" val="4762525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publicpolicy.telefonica.com/blogs/wp-content/uploads/2013/07/iStock_000016819759Medium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2" b="10322"/>
          <a:stretch/>
        </p:blipFill>
        <p:spPr bwMode="auto">
          <a:xfrm>
            <a:off x="1262743" y="2985407"/>
            <a:ext cx="3857895" cy="234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AC22F-61F6-474B-89CA-3943E79B0FC3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335147" y="1198902"/>
            <a:ext cx="3395801" cy="1731243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 for 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</a:p>
          <a:p>
            <a:pPr algn="ctr"/>
            <a:r>
              <a:rPr lang="en-US" altLang="ko-KR" sz="3600" dirty="0">
                <a:ln w="0"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  <a:endParaRPr lang="ko-KR" altLang="en-US" sz="3600">
              <a:ln w="0"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4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9697"/>
          </a:xfrm>
        </p:spPr>
        <p:txBody>
          <a:bodyPr>
            <a:norm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solidFill>
                  <a:srgbClr val="0070C0"/>
                </a:solidFill>
              </a:rPr>
              <a:t>Functions Lab: </a:t>
            </a:r>
            <a:r>
              <a:rPr lang="en-US" altLang="ko-KR" sz="4000" dirty="0" smtClean="0">
                <a:solidFill>
                  <a:srgbClr val="0070C0"/>
                </a:solidFill>
              </a:rPr>
              <a:t>Overall</a:t>
            </a:r>
            <a:br>
              <a:rPr lang="en-US" altLang="ko-KR" sz="4000" dirty="0" smtClean="0">
                <a:solidFill>
                  <a:srgbClr val="0070C0"/>
                </a:solidFill>
              </a:rPr>
            </a:br>
            <a:r>
              <a:rPr lang="en-US" altLang="ko-KR" sz="3200" dirty="0" smtClean="0">
                <a:solidFill>
                  <a:srgbClr val="0070C0"/>
                </a:solidFill>
              </a:rPr>
              <a:t>- Scenario</a:t>
            </a:r>
            <a:endParaRPr lang="en-US" altLang="ko-KR" sz="4000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07734" y="1921087"/>
            <a:ext cx="541377" cy="54137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4363" y="1922535"/>
            <a:ext cx="533411" cy="539929"/>
          </a:xfrm>
          <a:prstGeom prst="rect">
            <a:avLst/>
          </a:prstGeom>
        </p:spPr>
      </p:pic>
      <p:cxnSp>
        <p:nvCxnSpPr>
          <p:cNvPr id="9" name="직선 화살표 연결선 8"/>
          <p:cNvCxnSpPr>
            <a:stCxn id="68" idx="3"/>
            <a:endCxn id="6" idx="1"/>
          </p:cNvCxnSpPr>
          <p:nvPr/>
        </p:nvCxnSpPr>
        <p:spPr>
          <a:xfrm flipV="1">
            <a:off x="3144823" y="2191776"/>
            <a:ext cx="1762911" cy="1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3"/>
            <a:endCxn id="7" idx="1"/>
          </p:cNvCxnSpPr>
          <p:nvPr/>
        </p:nvCxnSpPr>
        <p:spPr>
          <a:xfrm>
            <a:off x="5449111" y="2191776"/>
            <a:ext cx="1065252" cy="7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67222" y="5488389"/>
            <a:ext cx="533411" cy="539929"/>
          </a:xfrm>
          <a:prstGeom prst="rect">
            <a:avLst/>
          </a:prstGeom>
        </p:spPr>
      </p:pic>
      <p:cxnSp>
        <p:nvCxnSpPr>
          <p:cNvPr id="32" name="직선 화살표 연결선 31"/>
          <p:cNvCxnSpPr>
            <a:endCxn id="42" idx="1"/>
          </p:cNvCxnSpPr>
          <p:nvPr/>
        </p:nvCxnSpPr>
        <p:spPr>
          <a:xfrm flipV="1">
            <a:off x="2295525" y="5160608"/>
            <a:ext cx="585587" cy="430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81112" y="4845660"/>
            <a:ext cx="629896" cy="629896"/>
          </a:xfrm>
          <a:prstGeom prst="rect">
            <a:avLst/>
          </a:prstGeom>
        </p:spPr>
      </p:pic>
      <p:cxnSp>
        <p:nvCxnSpPr>
          <p:cNvPr id="51" name="직선 화살표 연결선 50"/>
          <p:cNvCxnSpPr>
            <a:stCxn id="63" idx="3"/>
            <a:endCxn id="31" idx="1"/>
          </p:cNvCxnSpPr>
          <p:nvPr/>
        </p:nvCxnSpPr>
        <p:spPr>
          <a:xfrm>
            <a:off x="5990488" y="5752567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42" idx="3"/>
            <a:endCxn id="63" idx="1"/>
          </p:cNvCxnSpPr>
          <p:nvPr/>
        </p:nvCxnSpPr>
        <p:spPr>
          <a:xfrm>
            <a:off x="3511008" y="5160608"/>
            <a:ext cx="1938103" cy="591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9111" y="5481878"/>
            <a:ext cx="541377" cy="54137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4549083" y="254197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413259" y="1870185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smtClean="0"/>
              <a:t>ipaddress:8888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199060" y="5395217"/>
            <a:ext cx="2327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[:80]/black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090461" y="6094169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8888</a:t>
            </a:r>
            <a:endParaRPr lang="ko-KR" altLang="en-US" dirty="0"/>
          </a:p>
        </p:txBody>
      </p:sp>
      <p:cxnSp>
        <p:nvCxnSpPr>
          <p:cNvPr id="24" name="직선 화살표 연결선 23"/>
          <p:cNvCxnSpPr/>
          <p:nvPr/>
        </p:nvCxnSpPr>
        <p:spPr>
          <a:xfrm>
            <a:off x="2371725" y="4591050"/>
            <a:ext cx="509387" cy="443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0850" y="3815530"/>
            <a:ext cx="321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Request: </a:t>
            </a:r>
          </a:p>
          <a:p>
            <a:r>
              <a:rPr lang="en-US" altLang="ko-KR" dirty="0" err="1" smtClean="0"/>
              <a:t>ipaddress</a:t>
            </a:r>
            <a:r>
              <a:rPr lang="en-US" altLang="ko-KR" dirty="0" smtClean="0"/>
              <a:t>[:80]/red</a:t>
            </a:r>
            <a:endParaRPr lang="ko-KR" altLang="en-US" dirty="0"/>
          </a:p>
        </p:txBody>
      </p:sp>
      <p:cxnSp>
        <p:nvCxnSpPr>
          <p:cNvPr id="33" name="직선 화살표 연결선 32"/>
          <p:cNvCxnSpPr>
            <a:stCxn id="42" idx="3"/>
            <a:endCxn id="37" idx="1"/>
          </p:cNvCxnSpPr>
          <p:nvPr/>
        </p:nvCxnSpPr>
        <p:spPr>
          <a:xfrm flipV="1">
            <a:off x="3511008" y="4173802"/>
            <a:ext cx="1938103" cy="98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49111" y="3903113"/>
            <a:ext cx="541377" cy="541377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43792" y="3875027"/>
            <a:ext cx="533411" cy="539929"/>
          </a:xfrm>
          <a:prstGeom prst="rect">
            <a:avLst/>
          </a:prstGeom>
        </p:spPr>
      </p:pic>
      <p:cxnSp>
        <p:nvCxnSpPr>
          <p:cNvPr id="43" name="직선 화살표 연결선 42"/>
          <p:cNvCxnSpPr/>
          <p:nvPr/>
        </p:nvCxnSpPr>
        <p:spPr>
          <a:xfrm>
            <a:off x="6001501" y="4171303"/>
            <a:ext cx="976734" cy="5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090460" y="439887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port: 9999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7317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4521025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en-US" altLang="ko-KR" sz="2400" dirty="0" err="1" smtClean="0"/>
              <a:t>docker</a:t>
            </a:r>
            <a:r>
              <a:rPr lang="en-US" altLang="ko-KR" sz="2400" dirty="0" smtClean="0"/>
              <a:t>-engine (version: 1.10 or above)</a:t>
            </a:r>
            <a:endParaRPr lang="en-US" altLang="ko-KR" sz="2400" dirty="0"/>
          </a:p>
        </p:txBody>
      </p:sp>
      <p:sp>
        <p:nvSpPr>
          <p:cNvPr id="7" name="제목 1"/>
          <p:cNvSpPr txBox="1"/>
          <p:nvPr/>
        </p:nvSpPr>
        <p:spPr>
          <a:xfrm>
            <a:off x="0" y="-10570"/>
            <a:ext cx="9144000" cy="782595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lvl="0">
              <a:defRPr lang="ko-KR" altLang="en-US"/>
            </a:pPr>
            <a:r>
              <a:rPr lang="en-US" altLang="ko-KR" sz="4000">
                <a:solidFill>
                  <a:srgbClr val="0070C0"/>
                </a:solidFill>
              </a:rPr>
              <a:t>Prerequisite for Functions lab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69789" y="2386783"/>
            <a:ext cx="3404422" cy="1877751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 lang="ko-KR" altLang="en-US"/>
            </a:pPr>
            <a:fld id="{2A77177F-D4BC-47C1-ABEC-AF5DF9643428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329443" y="1501053"/>
            <a:ext cx="6485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Functions lab focus on (Docker container) functions of NUC</a:t>
            </a:r>
            <a:endParaRPr lang="ko-KR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Reminder: Docker Image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Virtual Machine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606" y="2154345"/>
            <a:ext cx="3873217" cy="274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9678" y="1439501"/>
            <a:ext cx="6723123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Docker </a:t>
            </a:r>
            <a:r>
              <a:rPr lang="en-US" altLang="ko-KR" dirty="0"/>
              <a:t>i</a:t>
            </a:r>
            <a:r>
              <a:rPr lang="en-US" altLang="ko-KR" dirty="0" smtClean="0"/>
              <a:t>mage: A file which contains status of Docker container.</a:t>
            </a:r>
          </a:p>
          <a:p>
            <a:pPr>
              <a:defRPr lang="ko-KR" altLang="en-US"/>
            </a:pPr>
            <a:r>
              <a:rPr lang="en-US" altLang="ko-KR" dirty="0" smtClean="0"/>
              <a:t>Similar to snapshot of VM.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smtClean="0"/>
              <a:t>It can be branched and versioned…</a:t>
            </a:r>
          </a:p>
          <a:p>
            <a:pPr>
              <a:defRPr lang="ko-KR" altLang="en-US"/>
            </a:pPr>
            <a:endParaRPr lang="en-US" altLang="ko-KR" dirty="0"/>
          </a:p>
          <a:p>
            <a:pPr>
              <a:defRPr lang="ko-KR" altLang="en-US"/>
            </a:pPr>
            <a:r>
              <a:rPr lang="en-US" altLang="ko-KR" dirty="0" smtClean="0"/>
              <a:t>Docker image can be shared easily.</a:t>
            </a:r>
          </a:p>
          <a:p>
            <a:pPr>
              <a:defRPr lang="ko-KR" altLang="en-US"/>
            </a:pPr>
            <a:r>
              <a:rPr lang="en-US" altLang="ko-KR" dirty="0" smtClean="0"/>
              <a:t>(It is important feature of Docker.)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435681" y="1988461"/>
            <a:ext cx="4481719" cy="1037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335" y="5333811"/>
            <a:ext cx="6943725" cy="95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rcRect l="449" r="773"/>
          <a:stretch/>
        </p:blipFill>
        <p:spPr>
          <a:xfrm>
            <a:off x="968721" y="6283495"/>
            <a:ext cx="6934954" cy="4191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888802" y="6283495"/>
            <a:ext cx="7168782" cy="461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369678" y="4913104"/>
            <a:ext cx="4737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You can find Ubuntu image on your machine</a:t>
            </a:r>
          </a:p>
        </p:txBody>
      </p:sp>
    </p:spTree>
    <p:extLst>
      <p:ext uri="{BB962C8B-B14F-4D97-AF65-F5344CB8AC3E}">
        <p14:creationId xmlns:p14="http://schemas.microsoft.com/office/powerpoint/2010/main" val="224361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7177F-D4BC-47C1-ABEC-AF5DF9643428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74" y="1427147"/>
            <a:ext cx="8064427" cy="4016524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0" y="0"/>
            <a:ext cx="9144000" cy="14395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lang="ko-KR" altLang="en-US"/>
            </a:pPr>
            <a:r>
              <a:rPr lang="en-US" altLang="ko-KR" sz="4000" dirty="0" smtClean="0">
                <a:solidFill>
                  <a:srgbClr val="0070C0"/>
                </a:solidFill>
              </a:rPr>
              <a:t>Docker Background Knowledge</a:t>
            </a:r>
          </a:p>
          <a:p>
            <a:pPr>
              <a:defRPr lang="ko-KR" altLang="en-US"/>
            </a:pPr>
            <a:r>
              <a:rPr lang="en-US" altLang="ko-KR" sz="3200" dirty="0" smtClean="0">
                <a:solidFill>
                  <a:srgbClr val="0070C0"/>
                </a:solidFill>
              </a:rPr>
              <a:t>- Reminder: Container restraint</a:t>
            </a:r>
            <a:endParaRPr lang="en-US" altLang="ko-KR" sz="3200" dirty="0">
              <a:solidFill>
                <a:srgbClr val="0070C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7074" y="3512321"/>
            <a:ext cx="8064427" cy="6756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8" name="TextBox 7"/>
          <p:cNvSpPr txBox="1"/>
          <p:nvPr/>
        </p:nvSpPr>
        <p:spPr>
          <a:xfrm>
            <a:off x="337074" y="5886861"/>
            <a:ext cx="774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en-US" altLang="ko-KR" dirty="0" smtClean="0"/>
              <a:t>Since container uses host kernel, </a:t>
            </a:r>
            <a:r>
              <a:rPr lang="en-US" altLang="ko-KR" dirty="0" smtClean="0">
                <a:solidFill>
                  <a:srgbClr val="FF0000"/>
                </a:solidFill>
              </a:rPr>
              <a:t>OS</a:t>
            </a:r>
            <a:r>
              <a:rPr lang="en-US" altLang="ko-KR" dirty="0" smtClean="0"/>
              <a:t> of host should be </a:t>
            </a:r>
            <a:r>
              <a:rPr lang="en-US" altLang="ko-KR" dirty="0" smtClean="0">
                <a:solidFill>
                  <a:srgbClr val="FF0000"/>
                </a:solidFill>
              </a:rPr>
              <a:t>Linux</a:t>
            </a:r>
            <a:r>
              <a:rPr lang="en-US" altLang="ko-KR" dirty="0" smtClean="0"/>
              <a:t>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904664269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20000000000000000000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20000000000000000000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2258</Words>
  <Application>Microsoft Office PowerPoint</Application>
  <PresentationFormat>화면 슬라이드 쇼(4:3)</PresentationFormat>
  <Paragraphs>398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9" baseType="lpstr">
      <vt:lpstr>HY그래픽M</vt:lpstr>
      <vt:lpstr>굴림</vt:lpstr>
      <vt:lpstr>맑은 고딕</vt:lpstr>
      <vt:lpstr>Arial</vt:lpstr>
      <vt:lpstr>Times New Roman</vt:lpstr>
      <vt:lpstr>Trebuchet MS</vt:lpstr>
      <vt:lpstr>Wingdings</vt:lpstr>
      <vt:lpstr>Wingdings 3</vt:lpstr>
      <vt:lpstr>패싯</vt:lpstr>
      <vt:lpstr>SmartX Labs  for Computer Systems</vt:lpstr>
      <vt:lpstr>PowerPoint 프레젠테이션</vt:lpstr>
      <vt:lpstr>Functions Lab: Goal</vt:lpstr>
      <vt:lpstr>Functions Lab: Overall - One of 3-Tier example</vt:lpstr>
      <vt:lpstr>Functions Lab: Overall - Background knowledge of goal</vt:lpstr>
      <vt:lpstr>Functions Lab: Overall - Scenario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Functions Lab: - Try: wordpress-mysql</vt:lpstr>
      <vt:lpstr>Running Web Application - Run mysql container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Functions Lab: - Try: nginx-wordpress-mysql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Appendix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권 진철</cp:lastModifiedBy>
  <cp:revision>890</cp:revision>
  <cp:lastPrinted>2016-05-17T03:40:43Z</cp:lastPrinted>
  <dcterms:created xsi:type="dcterms:W3CDTF">2015-10-13T13:48:17Z</dcterms:created>
  <dcterms:modified xsi:type="dcterms:W3CDTF">2018-05-22T17:00:01Z</dcterms:modified>
</cp:coreProperties>
</file>