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7" r:id="rId2"/>
    <p:sldId id="259" r:id="rId3"/>
    <p:sldId id="260" r:id="rId4"/>
    <p:sldId id="261" r:id="rId5"/>
    <p:sldId id="263" r:id="rId6"/>
    <p:sldId id="264" r:id="rId7"/>
    <p:sldId id="266" r:id="rId8"/>
    <p:sldId id="265" r:id="rId9"/>
    <p:sldId id="267" r:id="rId10"/>
    <p:sldId id="262" r:id="rId11"/>
    <p:sldId id="269" r:id="rId12"/>
    <p:sldId id="270" r:id="rId13"/>
    <p:sldId id="272" r:id="rId14"/>
    <p:sldId id="273" r:id="rId15"/>
    <p:sldId id="271" r:id="rId16"/>
    <p:sldId id="274" r:id="rId17"/>
    <p:sldId id="275" r:id="rId18"/>
    <p:sldId id="276" r:id="rId19"/>
    <p:sldId id="277" r:id="rId20"/>
    <p:sldId id="278" r:id="rId21"/>
    <p:sldId id="279" r:id="rId22"/>
    <p:sldId id="281" r:id="rId23"/>
    <p:sldId id="280" r:id="rId24"/>
    <p:sldId id="282" r:id="rId25"/>
    <p:sldId id="283" r:id="rId26"/>
    <p:sldId id="284" r:id="rId27"/>
    <p:sldId id="285" r:id="rId28"/>
    <p:sldId id="286" r:id="rId29"/>
    <p:sldId id="287" r:id="rId30"/>
    <p:sldId id="288" r:id="rId31"/>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6060" autoAdjust="0"/>
  </p:normalViewPr>
  <p:slideViewPr>
    <p:cSldViewPr snapToGrid="0">
      <p:cViewPr>
        <p:scale>
          <a:sx n="70" d="100"/>
          <a:sy n="70" d="100"/>
        </p:scale>
        <p:origin x="216" y="-42"/>
      </p:cViewPr>
      <p:guideLst/>
    </p:cSldViewPr>
  </p:slideViewPr>
  <p:outlineViewPr>
    <p:cViewPr>
      <p:scale>
        <a:sx n="33" d="100"/>
        <a:sy n="33" d="100"/>
      </p:scale>
      <p:origin x="0" y="-2946"/>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C76E47-B10F-42CD-8A09-6F665E546884}" type="datetimeFigureOut">
              <a:rPr lang="ko-KR" altLang="en-US" smtClean="0"/>
              <a:t>2016-04-14</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C13BC7-030A-47A6-B5A8-2486C81D05CB}" type="slidenum">
              <a:rPr lang="ko-KR" altLang="en-US" smtClean="0"/>
              <a:t>‹#›</a:t>
            </a:fld>
            <a:endParaRPr lang="ko-KR" altLang="en-US"/>
          </a:p>
        </p:txBody>
      </p:sp>
    </p:spTree>
    <p:extLst>
      <p:ext uri="{BB962C8B-B14F-4D97-AF65-F5344CB8AC3E}">
        <p14:creationId xmlns:p14="http://schemas.microsoft.com/office/powerpoint/2010/main" val="87665054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219944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9C13BC7-030A-47A6-B5A8-2486C81D05CB}" type="slidenum">
              <a:rPr lang="ko-KR" altLang="en-US" smtClean="0"/>
              <a:t>20</a:t>
            </a:fld>
            <a:endParaRPr lang="ko-KR" altLang="en-US"/>
          </a:p>
        </p:txBody>
      </p:sp>
    </p:spTree>
    <p:extLst>
      <p:ext uri="{BB962C8B-B14F-4D97-AF65-F5344CB8AC3E}">
        <p14:creationId xmlns:p14="http://schemas.microsoft.com/office/powerpoint/2010/main" val="3844120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9C13BC7-030A-47A6-B5A8-2486C81D05CB}" type="slidenum">
              <a:rPr lang="ko-KR" altLang="en-US" smtClean="0"/>
              <a:t>21</a:t>
            </a:fld>
            <a:endParaRPr lang="ko-KR" altLang="en-US"/>
          </a:p>
        </p:txBody>
      </p:sp>
    </p:spTree>
    <p:extLst>
      <p:ext uri="{BB962C8B-B14F-4D97-AF65-F5344CB8AC3E}">
        <p14:creationId xmlns:p14="http://schemas.microsoft.com/office/powerpoint/2010/main" val="2470036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9C13BC7-030A-47A6-B5A8-2486C81D05CB}" type="slidenum">
              <a:rPr lang="ko-KR" altLang="en-US" smtClean="0"/>
              <a:t>22</a:t>
            </a:fld>
            <a:endParaRPr lang="ko-KR" altLang="en-US"/>
          </a:p>
        </p:txBody>
      </p:sp>
    </p:spTree>
    <p:extLst>
      <p:ext uri="{BB962C8B-B14F-4D97-AF65-F5344CB8AC3E}">
        <p14:creationId xmlns:p14="http://schemas.microsoft.com/office/powerpoint/2010/main" val="3533296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9C13BC7-030A-47A6-B5A8-2486C81D05CB}" type="slidenum">
              <a:rPr lang="ko-KR" altLang="en-US" smtClean="0"/>
              <a:t>23</a:t>
            </a:fld>
            <a:endParaRPr lang="ko-KR" altLang="en-US"/>
          </a:p>
        </p:txBody>
      </p:sp>
    </p:spTree>
    <p:extLst>
      <p:ext uri="{BB962C8B-B14F-4D97-AF65-F5344CB8AC3E}">
        <p14:creationId xmlns:p14="http://schemas.microsoft.com/office/powerpoint/2010/main" val="1658217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9C13BC7-030A-47A6-B5A8-2486C81D05CB}" type="slidenum">
              <a:rPr lang="ko-KR" altLang="en-US" smtClean="0"/>
              <a:t>24</a:t>
            </a:fld>
            <a:endParaRPr lang="ko-KR" altLang="en-US"/>
          </a:p>
        </p:txBody>
      </p:sp>
    </p:spTree>
    <p:extLst>
      <p:ext uri="{BB962C8B-B14F-4D97-AF65-F5344CB8AC3E}">
        <p14:creationId xmlns:p14="http://schemas.microsoft.com/office/powerpoint/2010/main" val="1064982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9C13BC7-030A-47A6-B5A8-2486C81D05CB}" type="slidenum">
              <a:rPr lang="ko-KR" altLang="en-US" smtClean="0"/>
              <a:t>25</a:t>
            </a:fld>
            <a:endParaRPr lang="ko-KR" altLang="en-US"/>
          </a:p>
        </p:txBody>
      </p:sp>
    </p:spTree>
    <p:extLst>
      <p:ext uri="{BB962C8B-B14F-4D97-AF65-F5344CB8AC3E}">
        <p14:creationId xmlns:p14="http://schemas.microsoft.com/office/powerpoint/2010/main" val="2739461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9C13BC7-030A-47A6-B5A8-2486C81D05CB}" type="slidenum">
              <a:rPr lang="ko-KR" altLang="en-US" smtClean="0"/>
              <a:t>26</a:t>
            </a:fld>
            <a:endParaRPr lang="ko-KR" altLang="en-US"/>
          </a:p>
        </p:txBody>
      </p:sp>
    </p:spTree>
    <p:extLst>
      <p:ext uri="{BB962C8B-B14F-4D97-AF65-F5344CB8AC3E}">
        <p14:creationId xmlns:p14="http://schemas.microsoft.com/office/powerpoint/2010/main" val="4283251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9C13BC7-030A-47A6-B5A8-2486C81D05CB}" type="slidenum">
              <a:rPr lang="ko-KR" altLang="en-US" smtClean="0"/>
              <a:t>27</a:t>
            </a:fld>
            <a:endParaRPr lang="ko-KR" altLang="en-US"/>
          </a:p>
        </p:txBody>
      </p:sp>
    </p:spTree>
    <p:extLst>
      <p:ext uri="{BB962C8B-B14F-4D97-AF65-F5344CB8AC3E}">
        <p14:creationId xmlns:p14="http://schemas.microsoft.com/office/powerpoint/2010/main" val="700632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9C13BC7-030A-47A6-B5A8-2486C81D05CB}" type="slidenum">
              <a:rPr lang="ko-KR" altLang="en-US" smtClean="0"/>
              <a:t>28</a:t>
            </a:fld>
            <a:endParaRPr lang="ko-KR" altLang="en-US"/>
          </a:p>
        </p:txBody>
      </p:sp>
    </p:spTree>
    <p:extLst>
      <p:ext uri="{BB962C8B-B14F-4D97-AF65-F5344CB8AC3E}">
        <p14:creationId xmlns:p14="http://schemas.microsoft.com/office/powerpoint/2010/main" val="2039077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9C13BC7-030A-47A6-B5A8-2486C81D05CB}" type="slidenum">
              <a:rPr lang="ko-KR" altLang="en-US" smtClean="0"/>
              <a:t>29</a:t>
            </a:fld>
            <a:endParaRPr lang="ko-KR" altLang="en-US"/>
          </a:p>
        </p:txBody>
      </p:sp>
    </p:spTree>
    <p:extLst>
      <p:ext uri="{BB962C8B-B14F-4D97-AF65-F5344CB8AC3E}">
        <p14:creationId xmlns:p14="http://schemas.microsoft.com/office/powerpoint/2010/main" val="3708657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9C13BC7-030A-47A6-B5A8-2486C81D05CB}" type="slidenum">
              <a:rPr lang="ko-KR" altLang="en-US" smtClean="0"/>
              <a:t>11</a:t>
            </a:fld>
            <a:endParaRPr lang="ko-KR" altLang="en-US"/>
          </a:p>
        </p:txBody>
      </p:sp>
    </p:spTree>
    <p:extLst>
      <p:ext uri="{BB962C8B-B14F-4D97-AF65-F5344CB8AC3E}">
        <p14:creationId xmlns:p14="http://schemas.microsoft.com/office/powerpoint/2010/main" val="16249993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9C13BC7-030A-47A6-B5A8-2486C81D05CB}" type="slidenum">
              <a:rPr lang="ko-KR" altLang="en-US" smtClean="0"/>
              <a:t>30</a:t>
            </a:fld>
            <a:endParaRPr lang="ko-KR" altLang="en-US"/>
          </a:p>
        </p:txBody>
      </p:sp>
    </p:spTree>
    <p:extLst>
      <p:ext uri="{BB962C8B-B14F-4D97-AF65-F5344CB8AC3E}">
        <p14:creationId xmlns:p14="http://schemas.microsoft.com/office/powerpoint/2010/main" val="1748066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9C13BC7-030A-47A6-B5A8-2486C81D05CB}" type="slidenum">
              <a:rPr lang="ko-KR" altLang="en-US" smtClean="0"/>
              <a:t>13</a:t>
            </a:fld>
            <a:endParaRPr lang="ko-KR" altLang="en-US"/>
          </a:p>
        </p:txBody>
      </p:sp>
    </p:spTree>
    <p:extLst>
      <p:ext uri="{BB962C8B-B14F-4D97-AF65-F5344CB8AC3E}">
        <p14:creationId xmlns:p14="http://schemas.microsoft.com/office/powerpoint/2010/main" val="198468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9C13BC7-030A-47A6-B5A8-2486C81D05CB}" type="slidenum">
              <a:rPr lang="ko-KR" altLang="en-US" smtClean="0"/>
              <a:t>14</a:t>
            </a:fld>
            <a:endParaRPr lang="ko-KR" altLang="en-US"/>
          </a:p>
        </p:txBody>
      </p:sp>
    </p:spTree>
    <p:extLst>
      <p:ext uri="{BB962C8B-B14F-4D97-AF65-F5344CB8AC3E}">
        <p14:creationId xmlns:p14="http://schemas.microsoft.com/office/powerpoint/2010/main" val="3021175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9C13BC7-030A-47A6-B5A8-2486C81D05CB}" type="slidenum">
              <a:rPr lang="ko-KR" altLang="en-US" smtClean="0"/>
              <a:t>15</a:t>
            </a:fld>
            <a:endParaRPr lang="ko-KR" altLang="en-US"/>
          </a:p>
        </p:txBody>
      </p:sp>
    </p:spTree>
    <p:extLst>
      <p:ext uri="{BB962C8B-B14F-4D97-AF65-F5344CB8AC3E}">
        <p14:creationId xmlns:p14="http://schemas.microsoft.com/office/powerpoint/2010/main" val="1866541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9C13BC7-030A-47A6-B5A8-2486C81D05CB}" type="slidenum">
              <a:rPr lang="ko-KR" altLang="en-US" smtClean="0"/>
              <a:t>16</a:t>
            </a:fld>
            <a:endParaRPr lang="ko-KR" altLang="en-US"/>
          </a:p>
        </p:txBody>
      </p:sp>
    </p:spTree>
    <p:extLst>
      <p:ext uri="{BB962C8B-B14F-4D97-AF65-F5344CB8AC3E}">
        <p14:creationId xmlns:p14="http://schemas.microsoft.com/office/powerpoint/2010/main" val="2221894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9C13BC7-030A-47A6-B5A8-2486C81D05CB}" type="slidenum">
              <a:rPr lang="ko-KR" altLang="en-US" smtClean="0"/>
              <a:t>17</a:t>
            </a:fld>
            <a:endParaRPr lang="ko-KR" altLang="en-US"/>
          </a:p>
        </p:txBody>
      </p:sp>
    </p:spTree>
    <p:extLst>
      <p:ext uri="{BB962C8B-B14F-4D97-AF65-F5344CB8AC3E}">
        <p14:creationId xmlns:p14="http://schemas.microsoft.com/office/powerpoint/2010/main" val="3359769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9C13BC7-030A-47A6-B5A8-2486C81D05CB}" type="slidenum">
              <a:rPr lang="ko-KR" altLang="en-US" smtClean="0"/>
              <a:t>18</a:t>
            </a:fld>
            <a:endParaRPr lang="ko-KR" altLang="en-US"/>
          </a:p>
        </p:txBody>
      </p:sp>
    </p:spTree>
    <p:extLst>
      <p:ext uri="{BB962C8B-B14F-4D97-AF65-F5344CB8AC3E}">
        <p14:creationId xmlns:p14="http://schemas.microsoft.com/office/powerpoint/2010/main" val="594400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9C13BC7-030A-47A6-B5A8-2486C81D05CB}" type="slidenum">
              <a:rPr lang="ko-KR" altLang="en-US" smtClean="0"/>
              <a:t>19</a:t>
            </a:fld>
            <a:endParaRPr lang="ko-KR" altLang="en-US"/>
          </a:p>
        </p:txBody>
      </p:sp>
    </p:spTree>
    <p:extLst>
      <p:ext uri="{BB962C8B-B14F-4D97-AF65-F5344CB8AC3E}">
        <p14:creationId xmlns:p14="http://schemas.microsoft.com/office/powerpoint/2010/main" val="703569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ko-KR" altLang="en-US" smtClean="0"/>
              <a:t>마스터 제목 스타일 편집</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en-US" dirty="0"/>
          </a:p>
        </p:txBody>
      </p:sp>
      <p:sp>
        <p:nvSpPr>
          <p:cNvPr id="4" name="Date Placeholder 3"/>
          <p:cNvSpPr>
            <a:spLocks noGrp="1"/>
          </p:cNvSpPr>
          <p:nvPr>
            <p:ph type="dt" sz="half" idx="10"/>
          </p:nvPr>
        </p:nvSpPr>
        <p:spPr/>
        <p:txBody>
          <a:bodyPr/>
          <a:lstStyle/>
          <a:p>
            <a:fld id="{6850351F-38B6-4E34-BD85-D317F76D7AA0}" type="datetimeFigureOut">
              <a:rPr lang="ko-KR" altLang="en-US" smtClean="0"/>
              <a:t>2016-04-14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C031818E-3521-4253-B740-7390310925F0}" type="slidenum">
              <a:rPr lang="ko-KR" altLang="en-US" smtClean="0"/>
              <a:t>‹#›</a:t>
            </a:fld>
            <a:endParaRPr lang="ko-KR" altLang="en-US"/>
          </a:p>
        </p:txBody>
      </p:sp>
    </p:spTree>
    <p:extLst>
      <p:ext uri="{BB962C8B-B14F-4D97-AF65-F5344CB8AC3E}">
        <p14:creationId xmlns:p14="http://schemas.microsoft.com/office/powerpoint/2010/main" val="1494348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제목 및 캡션">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Date Placeholder 3"/>
          <p:cNvSpPr>
            <a:spLocks noGrp="1"/>
          </p:cNvSpPr>
          <p:nvPr>
            <p:ph type="dt" sz="half" idx="10"/>
          </p:nvPr>
        </p:nvSpPr>
        <p:spPr/>
        <p:txBody>
          <a:bodyPr/>
          <a:lstStyle/>
          <a:p>
            <a:fld id="{6850351F-38B6-4E34-BD85-D317F76D7AA0}" type="datetimeFigureOut">
              <a:rPr lang="ko-KR" altLang="en-US" smtClean="0"/>
              <a:t>2016-04-14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C031818E-3521-4253-B740-7390310925F0}" type="slidenum">
              <a:rPr lang="ko-KR" altLang="en-US" smtClean="0"/>
              <a:t>‹#›</a:t>
            </a:fld>
            <a:endParaRPr lang="ko-KR" altLang="en-US"/>
          </a:p>
        </p:txBody>
      </p:sp>
    </p:spTree>
    <p:extLst>
      <p:ext uri="{BB962C8B-B14F-4D97-AF65-F5344CB8AC3E}">
        <p14:creationId xmlns:p14="http://schemas.microsoft.com/office/powerpoint/2010/main" val="3119795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캡션 있는 인용문">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ko-KR" altLang="en-US" smtClean="0"/>
              <a:t>마스터 제목 스타일 편집</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smtClean="0"/>
              <a:t>마스터 텍스트 스타일을 편집합니다</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Date Placeholder 3"/>
          <p:cNvSpPr>
            <a:spLocks noGrp="1"/>
          </p:cNvSpPr>
          <p:nvPr>
            <p:ph type="dt" sz="half" idx="10"/>
          </p:nvPr>
        </p:nvSpPr>
        <p:spPr/>
        <p:txBody>
          <a:bodyPr/>
          <a:lstStyle/>
          <a:p>
            <a:fld id="{6850351F-38B6-4E34-BD85-D317F76D7AA0}" type="datetimeFigureOut">
              <a:rPr lang="ko-KR" altLang="en-US" smtClean="0"/>
              <a:t>2016-04-14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C031818E-3521-4253-B740-7390310925F0}" type="slidenum">
              <a:rPr lang="ko-KR" altLang="en-US" smtClean="0"/>
              <a:t>‹#›</a:t>
            </a:fld>
            <a:endParaRPr lang="ko-KR"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6969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명함">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Date Placeholder 3"/>
          <p:cNvSpPr>
            <a:spLocks noGrp="1"/>
          </p:cNvSpPr>
          <p:nvPr>
            <p:ph type="dt" sz="half" idx="10"/>
          </p:nvPr>
        </p:nvSpPr>
        <p:spPr/>
        <p:txBody>
          <a:bodyPr/>
          <a:lstStyle/>
          <a:p>
            <a:fld id="{6850351F-38B6-4E34-BD85-D317F76D7AA0}" type="datetimeFigureOut">
              <a:rPr lang="ko-KR" altLang="en-US" smtClean="0"/>
              <a:t>2016-04-14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C031818E-3521-4253-B740-7390310925F0}" type="slidenum">
              <a:rPr lang="ko-KR" altLang="en-US" smtClean="0"/>
              <a:t>‹#›</a:t>
            </a:fld>
            <a:endParaRPr lang="ko-KR" altLang="en-US"/>
          </a:p>
        </p:txBody>
      </p:sp>
    </p:spTree>
    <p:extLst>
      <p:ext uri="{BB962C8B-B14F-4D97-AF65-F5344CB8AC3E}">
        <p14:creationId xmlns:p14="http://schemas.microsoft.com/office/powerpoint/2010/main" val="4274052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인용문 있는 명함">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ko-KR" altLang="en-US" smtClean="0"/>
              <a:t>마스터 제목 스타일 편집</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smtClean="0"/>
              <a:t>마스터 텍스트 스타일을 편집합니다</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Date Placeholder 3"/>
          <p:cNvSpPr>
            <a:spLocks noGrp="1"/>
          </p:cNvSpPr>
          <p:nvPr>
            <p:ph type="dt" sz="half" idx="10"/>
          </p:nvPr>
        </p:nvSpPr>
        <p:spPr/>
        <p:txBody>
          <a:bodyPr/>
          <a:lstStyle/>
          <a:p>
            <a:fld id="{6850351F-38B6-4E34-BD85-D317F76D7AA0}" type="datetimeFigureOut">
              <a:rPr lang="ko-KR" altLang="en-US" smtClean="0"/>
              <a:t>2016-04-14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C031818E-3521-4253-B740-7390310925F0}" type="slidenum">
              <a:rPr lang="ko-KR" altLang="en-US" smtClean="0"/>
              <a:t>‹#›</a:t>
            </a:fld>
            <a:endParaRPr lang="ko-KR"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5135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참 또는 거짓">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ko-KR" altLang="en-US" smtClean="0"/>
              <a:t>마스터 제목 스타일 편집</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smtClean="0"/>
              <a:t>마스터 텍스트 스타일을 편집합니다</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Date Placeholder 3"/>
          <p:cNvSpPr>
            <a:spLocks noGrp="1"/>
          </p:cNvSpPr>
          <p:nvPr>
            <p:ph type="dt" sz="half" idx="10"/>
          </p:nvPr>
        </p:nvSpPr>
        <p:spPr/>
        <p:txBody>
          <a:bodyPr/>
          <a:lstStyle/>
          <a:p>
            <a:fld id="{6850351F-38B6-4E34-BD85-D317F76D7AA0}" type="datetimeFigureOut">
              <a:rPr lang="ko-KR" altLang="en-US" smtClean="0"/>
              <a:t>2016-04-14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C031818E-3521-4253-B740-7390310925F0}" type="slidenum">
              <a:rPr lang="ko-KR" altLang="en-US" smtClean="0"/>
              <a:t>‹#›</a:t>
            </a:fld>
            <a:endParaRPr lang="ko-KR" altLang="en-US"/>
          </a:p>
        </p:txBody>
      </p:sp>
    </p:spTree>
    <p:extLst>
      <p:ext uri="{BB962C8B-B14F-4D97-AF65-F5344CB8AC3E}">
        <p14:creationId xmlns:p14="http://schemas.microsoft.com/office/powerpoint/2010/main" val="4241231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6850351F-38B6-4E34-BD85-D317F76D7AA0}" type="datetimeFigureOut">
              <a:rPr lang="ko-KR" altLang="en-US" smtClean="0"/>
              <a:t>2016-04-14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C031818E-3521-4253-B740-7390310925F0}" type="slidenum">
              <a:rPr lang="ko-KR" altLang="en-US" smtClean="0"/>
              <a:t>‹#›</a:t>
            </a:fld>
            <a:endParaRPr lang="ko-KR" altLang="en-US"/>
          </a:p>
        </p:txBody>
      </p:sp>
    </p:spTree>
    <p:extLst>
      <p:ext uri="{BB962C8B-B14F-4D97-AF65-F5344CB8AC3E}">
        <p14:creationId xmlns:p14="http://schemas.microsoft.com/office/powerpoint/2010/main" val="3910653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6850351F-38B6-4E34-BD85-D317F76D7AA0}" type="datetimeFigureOut">
              <a:rPr lang="ko-KR" altLang="en-US" smtClean="0"/>
              <a:t>2016-04-14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C031818E-3521-4253-B740-7390310925F0}" type="slidenum">
              <a:rPr lang="ko-KR" altLang="en-US" smtClean="0"/>
              <a:t>‹#›</a:t>
            </a:fld>
            <a:endParaRPr lang="ko-KR" altLang="en-US"/>
          </a:p>
        </p:txBody>
      </p:sp>
    </p:spTree>
    <p:extLst>
      <p:ext uri="{BB962C8B-B14F-4D97-AF65-F5344CB8AC3E}">
        <p14:creationId xmlns:p14="http://schemas.microsoft.com/office/powerpoint/2010/main" val="199354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6850351F-38B6-4E34-BD85-D317F76D7AA0}" type="datetimeFigureOut">
              <a:rPr lang="ko-KR" altLang="en-US" smtClean="0"/>
              <a:t>2016-04-14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C031818E-3521-4253-B740-7390310925F0}" type="slidenum">
              <a:rPr lang="ko-KR" altLang="en-US" smtClean="0"/>
              <a:t>‹#›</a:t>
            </a:fld>
            <a:endParaRPr lang="ko-KR" altLang="en-US"/>
          </a:p>
        </p:txBody>
      </p:sp>
    </p:spTree>
    <p:extLst>
      <p:ext uri="{BB962C8B-B14F-4D97-AF65-F5344CB8AC3E}">
        <p14:creationId xmlns:p14="http://schemas.microsoft.com/office/powerpoint/2010/main" val="815983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Date Placeholder 3"/>
          <p:cNvSpPr>
            <a:spLocks noGrp="1"/>
          </p:cNvSpPr>
          <p:nvPr>
            <p:ph type="dt" sz="half" idx="10"/>
          </p:nvPr>
        </p:nvSpPr>
        <p:spPr/>
        <p:txBody>
          <a:bodyPr/>
          <a:lstStyle/>
          <a:p>
            <a:fld id="{6850351F-38B6-4E34-BD85-D317F76D7AA0}" type="datetimeFigureOut">
              <a:rPr lang="ko-KR" altLang="en-US" smtClean="0"/>
              <a:t>2016-04-14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C031818E-3521-4253-B740-7390310925F0}" type="slidenum">
              <a:rPr lang="ko-KR" altLang="en-US" smtClean="0"/>
              <a:t>‹#›</a:t>
            </a:fld>
            <a:endParaRPr lang="ko-KR" altLang="en-US"/>
          </a:p>
        </p:txBody>
      </p:sp>
    </p:spTree>
    <p:extLst>
      <p:ext uri="{BB962C8B-B14F-4D97-AF65-F5344CB8AC3E}">
        <p14:creationId xmlns:p14="http://schemas.microsoft.com/office/powerpoint/2010/main" val="1166066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ko-KR" altLang="en-US" smtClean="0"/>
              <a:t>마스터 제목 스타일 편집</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Date Placeholder 4"/>
          <p:cNvSpPr>
            <a:spLocks noGrp="1"/>
          </p:cNvSpPr>
          <p:nvPr>
            <p:ph type="dt" sz="half" idx="10"/>
          </p:nvPr>
        </p:nvSpPr>
        <p:spPr/>
        <p:txBody>
          <a:bodyPr/>
          <a:lstStyle/>
          <a:p>
            <a:fld id="{6850351F-38B6-4E34-BD85-D317F76D7AA0}" type="datetimeFigureOut">
              <a:rPr lang="ko-KR" altLang="en-US" smtClean="0"/>
              <a:t>2016-04-14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C031818E-3521-4253-B740-7390310925F0}" type="slidenum">
              <a:rPr lang="ko-KR" altLang="en-US" smtClean="0"/>
              <a:t>‹#›</a:t>
            </a:fld>
            <a:endParaRPr lang="ko-KR" altLang="en-US"/>
          </a:p>
        </p:txBody>
      </p:sp>
    </p:spTree>
    <p:extLst>
      <p:ext uri="{BB962C8B-B14F-4D97-AF65-F5344CB8AC3E}">
        <p14:creationId xmlns:p14="http://schemas.microsoft.com/office/powerpoint/2010/main" val="755531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7" name="Date Placeholder 6"/>
          <p:cNvSpPr>
            <a:spLocks noGrp="1"/>
          </p:cNvSpPr>
          <p:nvPr>
            <p:ph type="dt" sz="half" idx="10"/>
          </p:nvPr>
        </p:nvSpPr>
        <p:spPr/>
        <p:txBody>
          <a:bodyPr/>
          <a:lstStyle/>
          <a:p>
            <a:fld id="{6850351F-38B6-4E34-BD85-D317F76D7AA0}" type="datetimeFigureOut">
              <a:rPr lang="ko-KR" altLang="en-US" smtClean="0"/>
              <a:t>2016-04-14</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C031818E-3521-4253-B740-7390310925F0}" type="slidenum">
              <a:rPr lang="ko-KR" altLang="en-US" smtClean="0"/>
              <a:t>‹#›</a:t>
            </a:fld>
            <a:endParaRPr lang="ko-KR" altLang="en-US"/>
          </a:p>
        </p:txBody>
      </p:sp>
    </p:spTree>
    <p:extLst>
      <p:ext uri="{BB962C8B-B14F-4D97-AF65-F5344CB8AC3E}">
        <p14:creationId xmlns:p14="http://schemas.microsoft.com/office/powerpoint/2010/main" val="3967427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ko-KR" altLang="en-US" smtClean="0"/>
              <a:t>마스터 제목 스타일 편집</a:t>
            </a:r>
            <a:endParaRPr lang="en-US" dirty="0"/>
          </a:p>
        </p:txBody>
      </p:sp>
      <p:sp>
        <p:nvSpPr>
          <p:cNvPr id="3" name="Date Placeholder 2"/>
          <p:cNvSpPr>
            <a:spLocks noGrp="1"/>
          </p:cNvSpPr>
          <p:nvPr>
            <p:ph type="dt" sz="half" idx="10"/>
          </p:nvPr>
        </p:nvSpPr>
        <p:spPr/>
        <p:txBody>
          <a:bodyPr/>
          <a:lstStyle/>
          <a:p>
            <a:fld id="{6850351F-38B6-4E34-BD85-D317F76D7AA0}" type="datetimeFigureOut">
              <a:rPr lang="ko-KR" altLang="en-US" smtClean="0"/>
              <a:t>2016-04-14</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C031818E-3521-4253-B740-7390310925F0}" type="slidenum">
              <a:rPr lang="ko-KR" altLang="en-US" smtClean="0"/>
              <a:t>‹#›</a:t>
            </a:fld>
            <a:endParaRPr lang="ko-KR" altLang="en-US"/>
          </a:p>
        </p:txBody>
      </p:sp>
    </p:spTree>
    <p:extLst>
      <p:ext uri="{BB962C8B-B14F-4D97-AF65-F5344CB8AC3E}">
        <p14:creationId xmlns:p14="http://schemas.microsoft.com/office/powerpoint/2010/main" val="1387075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50351F-38B6-4E34-BD85-D317F76D7AA0}" type="datetimeFigureOut">
              <a:rPr lang="ko-KR" altLang="en-US" smtClean="0"/>
              <a:t>2016-04-14</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C031818E-3521-4253-B740-7390310925F0}" type="slidenum">
              <a:rPr lang="ko-KR" altLang="en-US" smtClean="0"/>
              <a:t>‹#›</a:t>
            </a:fld>
            <a:endParaRPr lang="ko-KR" altLang="en-US"/>
          </a:p>
        </p:txBody>
      </p:sp>
    </p:spTree>
    <p:extLst>
      <p:ext uri="{BB962C8B-B14F-4D97-AF65-F5344CB8AC3E}">
        <p14:creationId xmlns:p14="http://schemas.microsoft.com/office/powerpoint/2010/main" val="2273672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ko-KR" altLang="en-US" smtClean="0"/>
              <a:t>마스터 제목 스타일 편집</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smtClean="0"/>
              <a:t>마스터 텍스트 스타일을 편집합니다</a:t>
            </a:r>
          </a:p>
        </p:txBody>
      </p:sp>
      <p:sp>
        <p:nvSpPr>
          <p:cNvPr id="5" name="Date Placeholder 4"/>
          <p:cNvSpPr>
            <a:spLocks noGrp="1"/>
          </p:cNvSpPr>
          <p:nvPr>
            <p:ph type="dt" sz="half" idx="10"/>
          </p:nvPr>
        </p:nvSpPr>
        <p:spPr/>
        <p:txBody>
          <a:bodyPr/>
          <a:lstStyle/>
          <a:p>
            <a:fld id="{6850351F-38B6-4E34-BD85-D317F76D7AA0}" type="datetimeFigureOut">
              <a:rPr lang="ko-KR" altLang="en-US" smtClean="0"/>
              <a:t>2016-04-14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C031818E-3521-4253-B740-7390310925F0}" type="slidenum">
              <a:rPr lang="ko-KR" altLang="en-US" smtClean="0"/>
              <a:t>‹#›</a:t>
            </a:fld>
            <a:endParaRPr lang="ko-KR" altLang="en-US"/>
          </a:p>
        </p:txBody>
      </p:sp>
    </p:spTree>
    <p:extLst>
      <p:ext uri="{BB962C8B-B14F-4D97-AF65-F5344CB8AC3E}">
        <p14:creationId xmlns:p14="http://schemas.microsoft.com/office/powerpoint/2010/main" val="3454690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ko-KR" altLang="en-US" smtClean="0"/>
              <a:t>마스터 제목 스타일 편집</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smtClean="0"/>
              <a:t>그림을 추가하려면 아이콘을 클릭하십시오</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Date Placeholder 4"/>
          <p:cNvSpPr>
            <a:spLocks noGrp="1"/>
          </p:cNvSpPr>
          <p:nvPr>
            <p:ph type="dt" sz="half" idx="10"/>
          </p:nvPr>
        </p:nvSpPr>
        <p:spPr/>
        <p:txBody>
          <a:bodyPr/>
          <a:lstStyle/>
          <a:p>
            <a:fld id="{6850351F-38B6-4E34-BD85-D317F76D7AA0}" type="datetimeFigureOut">
              <a:rPr lang="ko-KR" altLang="en-US" smtClean="0"/>
              <a:t>2016-04-14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C031818E-3521-4253-B740-7390310925F0}" type="slidenum">
              <a:rPr lang="ko-KR" altLang="en-US" smtClean="0"/>
              <a:t>‹#›</a:t>
            </a:fld>
            <a:endParaRPr lang="ko-KR" altLang="en-US"/>
          </a:p>
        </p:txBody>
      </p:sp>
    </p:spTree>
    <p:extLst>
      <p:ext uri="{BB962C8B-B14F-4D97-AF65-F5344CB8AC3E}">
        <p14:creationId xmlns:p14="http://schemas.microsoft.com/office/powerpoint/2010/main" val="1765628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50351F-38B6-4E34-BD85-D317F76D7AA0}" type="datetimeFigureOut">
              <a:rPr lang="ko-KR" altLang="en-US" smtClean="0"/>
              <a:t>2016-04-14</a:t>
            </a:fld>
            <a:endParaRPr lang="ko-KR" alt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031818E-3521-4253-B740-7390310925F0}" type="slidenum">
              <a:rPr lang="ko-KR" altLang="en-US" smtClean="0"/>
              <a:t>‹#›</a:t>
            </a:fld>
            <a:endParaRPr lang="ko-KR" altLang="en-US"/>
          </a:p>
        </p:txBody>
      </p:sp>
    </p:spTree>
    <p:extLst>
      <p:ext uri="{BB962C8B-B14F-4D97-AF65-F5344CB8AC3E}">
        <p14:creationId xmlns:p14="http://schemas.microsoft.com/office/powerpoint/2010/main" val="34140801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1" hangingPunct="1">
        <a:spcBef>
          <a:spcPct val="0"/>
        </a:spcBef>
        <a:buNone/>
        <a:defRPr sz="3600" kern="1200">
          <a:solidFill>
            <a:schemeClr val="accent1"/>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defTabSz="457200" rtl="0" eaLnBrk="1" latinLnBrk="1"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1"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1"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5.png"/><Relationship Id="rId7" Type="http://schemas.openxmlformats.org/officeDocument/2006/relationships/image" Target="../media/image2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2.jpeg"/><Relationship Id="rId4" Type="http://schemas.openxmlformats.org/officeDocument/2006/relationships/image" Target="../media/image18.pn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9.png"/><Relationship Id="rId7"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9.png"/><Relationship Id="rId9" Type="http://schemas.openxmlformats.org/officeDocument/2006/relationships/image" Target="../media/image32.png"/></Relationships>
</file>

<file path=ppt/slides/_rels/slide16.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hyperlink" Target="http://www.mikrotik.com/download" TargetMode="External"/><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7.png"/><Relationship Id="rId7"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8.png"/></Relationships>
</file>

<file path=ppt/slides/_rels/slide1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hyperlink" Target="https://wiki.onosproject.org/display/ONOS/Download+packages+and+tutorial+VMs" TargetMode="External"/><Relationship Id="rId7"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17.png"/><Relationship Id="rId9"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jpg"/><Relationship Id="rId4" Type="http://schemas.openxmlformats.org/officeDocument/2006/relationships/image" Target="../media/image4.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7.png"/><Relationship Id="rId7"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pn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9.png"/><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7.png"/><Relationship Id="rId7" Type="http://schemas.openxmlformats.org/officeDocument/2006/relationships/image" Target="../media/image22.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19.png"/><Relationship Id="rId9" Type="http://schemas.openxmlformats.org/officeDocument/2006/relationships/image" Target="../media/image21.jpe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제목 5"/>
          <p:cNvSpPr>
            <a:spLocks noGrp="1"/>
          </p:cNvSpPr>
          <p:nvPr>
            <p:ph type="title"/>
          </p:nvPr>
        </p:nvSpPr>
        <p:spPr>
          <a:xfrm>
            <a:off x="1" y="382270"/>
            <a:ext cx="6946554" cy="2449513"/>
          </a:xfrm>
        </p:spPr>
        <p:txBody>
          <a:bodyPr>
            <a:normAutofit fontScale="90000"/>
          </a:bodyPr>
          <a:lstStyle/>
          <a:p>
            <a:pPr algn="ctr" latinLnBrk="0"/>
            <a:r>
              <a:rPr lang="en-US" altLang="ko-KR" sz="9600" dirty="0">
                <a:solidFill>
                  <a:srgbClr val="3333FF"/>
                </a:solidFill>
              </a:rPr>
              <a:t>Computer Systems Lab.</a:t>
            </a:r>
            <a:endParaRPr lang="ko-KR" altLang="en-US" sz="4000" dirty="0"/>
          </a:p>
        </p:txBody>
      </p:sp>
      <p:sp>
        <p:nvSpPr>
          <p:cNvPr id="9219" name="슬라이드 번호 개체 틀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Font typeface="Arial" charset="0"/>
              <a:buChar char="•"/>
              <a:defRPr sz="3200">
                <a:solidFill>
                  <a:schemeClr val="tx1"/>
                </a:solidFill>
                <a:latin typeface="Times New Roman" pitchFamily="18" charset="0"/>
                <a:ea typeface="맑은 고딕" pitchFamily="50" charset="-127"/>
                <a:cs typeface="Times New Roman" pitchFamily="18" charset="0"/>
              </a:defRPr>
            </a:lvl1pPr>
            <a:lvl2pPr marL="742950" indent="-285750" latinLnBrk="1">
              <a:spcBef>
                <a:spcPct val="20000"/>
              </a:spcBef>
              <a:buFont typeface="Arial" charset="0"/>
              <a:buChar char="–"/>
              <a:defRPr sz="2800">
                <a:solidFill>
                  <a:schemeClr val="tx1"/>
                </a:solidFill>
                <a:latin typeface="Times New Roman" pitchFamily="18" charset="0"/>
                <a:ea typeface="맑은 고딕" pitchFamily="50" charset="-127"/>
                <a:cs typeface="Times New Roman" pitchFamily="18" charset="0"/>
              </a:defRPr>
            </a:lvl2pPr>
            <a:lvl3pPr marL="1143000" indent="-228600" latinLnBrk="1">
              <a:spcBef>
                <a:spcPct val="20000"/>
              </a:spcBef>
              <a:buFont typeface="Arial" charset="0"/>
              <a:buChar char="•"/>
              <a:defRPr sz="2400">
                <a:solidFill>
                  <a:schemeClr val="tx1"/>
                </a:solidFill>
                <a:latin typeface="Times New Roman" pitchFamily="18" charset="0"/>
                <a:ea typeface="맑은 고딕" pitchFamily="50" charset="-127"/>
                <a:cs typeface="Times New Roman" pitchFamily="18" charset="0"/>
              </a:defRPr>
            </a:lvl3pPr>
            <a:lvl4pPr marL="1600200" indent="-228600" latinLnBrk="1">
              <a:spcBef>
                <a:spcPct val="20000"/>
              </a:spcBef>
              <a:buFont typeface="Arial" charset="0"/>
              <a:buChar char="–"/>
              <a:defRPr sz="2000">
                <a:solidFill>
                  <a:schemeClr val="tx1"/>
                </a:solidFill>
                <a:latin typeface="Times New Roman" pitchFamily="18" charset="0"/>
                <a:ea typeface="맑은 고딕" pitchFamily="50" charset="-127"/>
                <a:cs typeface="Times New Roman" pitchFamily="18" charset="0"/>
              </a:defRPr>
            </a:lvl4pPr>
            <a:lvl5pPr marL="2057400" indent="-228600" latinLnBrk="1">
              <a:spcBef>
                <a:spcPct val="20000"/>
              </a:spcBef>
              <a:buFont typeface="Arial" charset="0"/>
              <a:buChar char="»"/>
              <a:defRPr sz="2000">
                <a:solidFill>
                  <a:schemeClr val="tx1"/>
                </a:solidFill>
                <a:latin typeface="Times New Roman" pitchFamily="18" charset="0"/>
                <a:ea typeface="맑은 고딕" pitchFamily="50" charset="-127"/>
                <a:cs typeface="Times New Roman" pitchFamily="18"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pitchFamily="18" charset="0"/>
                <a:ea typeface="맑은 고딕" pitchFamily="50" charset="-127"/>
                <a:cs typeface="Times New Roman" pitchFamily="18"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pitchFamily="18" charset="0"/>
                <a:ea typeface="맑은 고딕" pitchFamily="50" charset="-127"/>
                <a:cs typeface="Times New Roman" pitchFamily="18"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pitchFamily="18" charset="0"/>
                <a:ea typeface="맑은 고딕" pitchFamily="50" charset="-127"/>
                <a:cs typeface="Times New Roman" pitchFamily="18"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pitchFamily="18" charset="0"/>
                <a:ea typeface="맑은 고딕" pitchFamily="50" charset="-127"/>
                <a:cs typeface="Times New Roman" pitchFamily="18" charset="0"/>
              </a:defRPr>
            </a:lvl9pPr>
          </a:lstStyle>
          <a:p>
            <a:pPr latinLnBrk="0">
              <a:spcBef>
                <a:spcPct val="0"/>
              </a:spcBef>
              <a:buFontTx/>
              <a:buNone/>
            </a:pPr>
            <a:r>
              <a:rPr lang="en-US" altLang="ko-KR" sz="1200">
                <a:solidFill>
                  <a:srgbClr val="898989"/>
                </a:solidFill>
                <a:ea typeface="굴림" pitchFamily="50" charset="-127"/>
              </a:rPr>
              <a:t>- </a:t>
            </a:r>
            <a:fld id="{85F272E0-95B9-48D1-9F9F-F84AB80A4CF5}" type="slidenum">
              <a:rPr lang="en-US" altLang="ko-KR" sz="1200">
                <a:solidFill>
                  <a:srgbClr val="898989"/>
                </a:solidFill>
                <a:ea typeface="굴림" pitchFamily="50" charset="-127"/>
              </a:rPr>
              <a:pPr latinLnBrk="0">
                <a:spcBef>
                  <a:spcPct val="0"/>
                </a:spcBef>
                <a:buFontTx/>
                <a:buNone/>
              </a:pPr>
              <a:t>1</a:t>
            </a:fld>
            <a:r>
              <a:rPr lang="en-US" altLang="ko-KR" sz="1200">
                <a:solidFill>
                  <a:srgbClr val="898989"/>
                </a:solidFill>
                <a:ea typeface="굴림" pitchFamily="50" charset="-127"/>
              </a:rPr>
              <a:t> -</a:t>
            </a:r>
          </a:p>
        </p:txBody>
      </p:sp>
      <p:sp>
        <p:nvSpPr>
          <p:cNvPr id="11" name="부제목 4"/>
          <p:cNvSpPr txBox="1">
            <a:spLocks/>
          </p:cNvSpPr>
          <p:nvPr/>
        </p:nvSpPr>
        <p:spPr>
          <a:xfrm>
            <a:off x="154824" y="3629913"/>
            <a:ext cx="3566160" cy="1367631"/>
          </a:xfrm>
          <a:prstGeom prst="rect">
            <a:avLst/>
          </a:prstGeom>
        </p:spPr>
        <p:txBody>
          <a:bodyPr/>
          <a:lstStyle/>
          <a:p>
            <a:pPr marL="342900" indent="-342900" algn="ctr" eaLnBrk="1" latinLnBrk="1" hangingPunct="1">
              <a:spcBef>
                <a:spcPct val="20000"/>
              </a:spcBef>
              <a:defRPr/>
            </a:pPr>
            <a:r>
              <a:rPr lang="en-US" altLang="ko-KR" sz="4000" dirty="0"/>
              <a:t>Computer Systems Lab </a:t>
            </a:r>
            <a:r>
              <a:rPr lang="en-US" altLang="ko-KR" sz="3600" dirty="0"/>
              <a:t>@ Spring</a:t>
            </a:r>
            <a:r>
              <a:rPr lang="en-US" altLang="ko-KR" sz="3600" dirty="0">
                <a:cs typeface="Times New Roman" pitchFamily="18" charset="0"/>
              </a:rPr>
              <a:t> 2016</a:t>
            </a:r>
          </a:p>
          <a:p>
            <a:pPr marL="342900" indent="-342900" algn="ctr" eaLnBrk="1" latinLnBrk="1" hangingPunct="1">
              <a:spcBef>
                <a:spcPct val="20000"/>
              </a:spcBef>
              <a:defRPr/>
            </a:pPr>
            <a:endParaRPr lang="en-US" altLang="ko-KR" sz="4000" dirty="0">
              <a:cs typeface="Times New Roman" pitchFamily="18" charset="0"/>
            </a:endParaRP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2347" y="3429000"/>
            <a:ext cx="2714208" cy="2743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09599" y="5576324"/>
            <a:ext cx="3685195" cy="1015663"/>
          </a:xfrm>
          <a:prstGeom prst="rect">
            <a:avLst/>
          </a:prstGeom>
          <a:noFill/>
        </p:spPr>
        <p:txBody>
          <a:bodyPr wrap="square" rtlCol="0">
            <a:spAutoFit/>
          </a:bodyPr>
          <a:lstStyle/>
          <a:p>
            <a:r>
              <a:rPr lang="ko-KR" altLang="en-US" sz="1050" b="1" dirty="0">
                <a:latin typeface="Times New Roman" panose="02020603050405020304" pitchFamily="18" charset="0"/>
                <a:cs typeface="Times New Roman" panose="02020603050405020304" pitchFamily="18" charset="0"/>
              </a:rPr>
              <a:t>김종원 교수님</a:t>
            </a:r>
            <a:endParaRPr lang="en-US" altLang="ko-KR" sz="1050" b="1" dirty="0">
              <a:latin typeface="Times New Roman" panose="02020603050405020304" pitchFamily="18" charset="0"/>
              <a:cs typeface="Times New Roman" panose="02020603050405020304" pitchFamily="18" charset="0"/>
            </a:endParaRPr>
          </a:p>
          <a:p>
            <a:r>
              <a:rPr lang="ko-KR" altLang="en-US" sz="1000" b="1" dirty="0">
                <a:latin typeface="Times New Roman" panose="02020603050405020304" pitchFamily="18" charset="0"/>
                <a:cs typeface="Times New Roman" panose="02020603050405020304" pitchFamily="18" charset="0"/>
              </a:rPr>
              <a:t>실험 조교 </a:t>
            </a:r>
            <a:r>
              <a:rPr lang="en-US" altLang="ko-KR" sz="1000" b="1" dirty="0">
                <a:latin typeface="Times New Roman" panose="02020603050405020304" pitchFamily="18" charset="0"/>
                <a:cs typeface="Times New Roman" panose="02020603050405020304" pitchFamily="18" charset="0"/>
              </a:rPr>
              <a:t>: </a:t>
            </a:r>
          </a:p>
          <a:p>
            <a:r>
              <a:rPr lang="ko-KR" altLang="en-US" sz="1000" b="1" dirty="0">
                <a:latin typeface="Times New Roman" panose="02020603050405020304" pitchFamily="18" charset="0"/>
                <a:cs typeface="Times New Roman" panose="02020603050405020304" pitchFamily="18" charset="0"/>
              </a:rPr>
              <a:t>배정주 </a:t>
            </a:r>
            <a:r>
              <a:rPr lang="en-US" altLang="ko-KR" sz="1000" b="1" dirty="0">
                <a:latin typeface="Times New Roman" panose="02020603050405020304" pitchFamily="18" charset="0"/>
                <a:cs typeface="Times New Roman" panose="02020603050405020304" pitchFamily="18" charset="0"/>
              </a:rPr>
              <a:t>(NetCS Lab)</a:t>
            </a:r>
            <a:r>
              <a:rPr lang="ko-KR" altLang="en-US" sz="1000" b="1" dirty="0">
                <a:latin typeface="Times New Roman" panose="02020603050405020304" pitchFamily="18" charset="0"/>
                <a:cs typeface="Times New Roman" panose="02020603050405020304" pitchFamily="18" charset="0"/>
              </a:rPr>
              <a:t>석사 과정</a:t>
            </a:r>
            <a:r>
              <a:rPr lang="en-US" altLang="ko-KR" sz="1000" b="1" dirty="0">
                <a:latin typeface="Times New Roman" panose="02020603050405020304" pitchFamily="18" charset="0"/>
                <a:cs typeface="Times New Roman" panose="02020603050405020304" pitchFamily="18" charset="0"/>
              </a:rPr>
              <a:t>	</a:t>
            </a:r>
            <a:r>
              <a:rPr lang="ko-KR" altLang="en-US" sz="1000" b="1" dirty="0">
                <a:latin typeface="Times New Roman" panose="02020603050405020304" pitchFamily="18" charset="0"/>
                <a:cs typeface="Times New Roman" panose="02020603050405020304" pitchFamily="18" charset="0"/>
              </a:rPr>
              <a:t>김승룡 </a:t>
            </a:r>
            <a:r>
              <a:rPr lang="en-US" altLang="ko-KR" sz="1000" b="1" dirty="0">
                <a:latin typeface="Times New Roman" panose="02020603050405020304" pitchFamily="18" charset="0"/>
                <a:cs typeface="Times New Roman" panose="02020603050405020304" pitchFamily="18" charset="0"/>
              </a:rPr>
              <a:t>(NetCS Lab)</a:t>
            </a:r>
            <a:r>
              <a:rPr lang="ko-KR" altLang="en-US" sz="1000" b="1" dirty="0">
                <a:latin typeface="Times New Roman" panose="02020603050405020304" pitchFamily="18" charset="0"/>
                <a:cs typeface="Times New Roman" panose="02020603050405020304" pitchFamily="18" charset="0"/>
              </a:rPr>
              <a:t>석사 과정</a:t>
            </a:r>
            <a:endParaRPr lang="en-US" altLang="ko-KR" sz="1000" b="1" dirty="0">
              <a:latin typeface="Times New Roman" panose="02020603050405020304" pitchFamily="18" charset="0"/>
              <a:cs typeface="Times New Roman" panose="02020603050405020304" pitchFamily="18" charset="0"/>
            </a:endParaRPr>
          </a:p>
          <a:p>
            <a:r>
              <a:rPr lang="ko-KR" altLang="en-US" sz="1000" b="1" dirty="0">
                <a:latin typeface="Times New Roman" panose="02020603050405020304" pitchFamily="18" charset="0"/>
                <a:cs typeface="Times New Roman" panose="02020603050405020304" pitchFamily="18" charset="0"/>
              </a:rPr>
              <a:t>이준기</a:t>
            </a:r>
            <a:r>
              <a:rPr lang="en-US" altLang="ko-KR" sz="1000" b="1" dirty="0">
                <a:latin typeface="Times New Roman" panose="02020603050405020304" pitchFamily="18" charset="0"/>
                <a:cs typeface="Times New Roman" panose="02020603050405020304" pitchFamily="18" charset="0"/>
              </a:rPr>
              <a:t> (NetCS Lab)</a:t>
            </a:r>
            <a:r>
              <a:rPr lang="ko-KR" altLang="en-US" sz="1000" b="1" dirty="0">
                <a:latin typeface="Times New Roman" panose="02020603050405020304" pitchFamily="18" charset="0"/>
                <a:cs typeface="Times New Roman" panose="02020603050405020304" pitchFamily="18" charset="0"/>
              </a:rPr>
              <a:t>석사 과정</a:t>
            </a:r>
            <a:r>
              <a:rPr lang="en-US" altLang="ko-KR" sz="1000" b="1" dirty="0">
                <a:latin typeface="Times New Roman" panose="02020603050405020304" pitchFamily="18" charset="0"/>
                <a:cs typeface="Times New Roman" panose="02020603050405020304" pitchFamily="18" charset="0"/>
              </a:rPr>
              <a:t>	</a:t>
            </a:r>
            <a:r>
              <a:rPr lang="ko-KR" altLang="en-US" sz="1000" b="1" dirty="0">
                <a:latin typeface="Times New Roman" panose="02020603050405020304" pitchFamily="18" charset="0"/>
                <a:cs typeface="Times New Roman" panose="02020603050405020304" pitchFamily="18" charset="0"/>
              </a:rPr>
              <a:t>송지원 </a:t>
            </a:r>
            <a:r>
              <a:rPr lang="en-US" altLang="ko-KR" sz="1000" b="1" dirty="0">
                <a:latin typeface="Times New Roman" panose="02020603050405020304" pitchFamily="18" charset="0"/>
                <a:cs typeface="Times New Roman" panose="02020603050405020304" pitchFamily="18" charset="0"/>
              </a:rPr>
              <a:t>(NetCS Lab)</a:t>
            </a:r>
            <a:r>
              <a:rPr lang="ko-KR" altLang="en-US" sz="1000" b="1" dirty="0">
                <a:latin typeface="Times New Roman" panose="02020603050405020304" pitchFamily="18" charset="0"/>
                <a:cs typeface="Times New Roman" panose="02020603050405020304" pitchFamily="18" charset="0"/>
              </a:rPr>
              <a:t>석사 과정</a:t>
            </a:r>
            <a:endParaRPr lang="en-US" altLang="ko-KR" sz="1000" b="1" dirty="0">
              <a:latin typeface="Times New Roman" panose="02020603050405020304" pitchFamily="18" charset="0"/>
              <a:cs typeface="Times New Roman" panose="02020603050405020304" pitchFamily="18" charset="0"/>
            </a:endParaRPr>
          </a:p>
          <a:p>
            <a:r>
              <a:rPr lang="ko-KR" altLang="en-US" sz="1000" b="1" dirty="0">
                <a:latin typeface="Times New Roman" panose="02020603050405020304" pitchFamily="18" charset="0"/>
                <a:cs typeface="Times New Roman" panose="02020603050405020304" pitchFamily="18" charset="0"/>
              </a:rPr>
              <a:t>윤희범 </a:t>
            </a:r>
            <a:r>
              <a:rPr lang="en-US" altLang="ko-KR" sz="1000" b="1" dirty="0">
                <a:latin typeface="Times New Roman" panose="02020603050405020304" pitchFamily="18" charset="0"/>
                <a:cs typeface="Times New Roman" panose="02020603050405020304" pitchFamily="18" charset="0"/>
              </a:rPr>
              <a:t>(NetCS Lab)</a:t>
            </a:r>
            <a:r>
              <a:rPr lang="ko-KR" altLang="en-US" sz="1000" b="1" dirty="0">
                <a:latin typeface="Times New Roman" panose="02020603050405020304" pitchFamily="18" charset="0"/>
                <a:cs typeface="Times New Roman" panose="02020603050405020304" pitchFamily="18" charset="0"/>
              </a:rPr>
              <a:t>석사 과정</a:t>
            </a:r>
            <a:r>
              <a:rPr lang="en-US" altLang="ko-KR" sz="1000" b="1" dirty="0">
                <a:latin typeface="Times New Roman" panose="02020603050405020304" pitchFamily="18" charset="0"/>
                <a:cs typeface="Times New Roman" panose="02020603050405020304" pitchFamily="18" charset="0"/>
              </a:rPr>
              <a:t>	</a:t>
            </a:r>
            <a:r>
              <a:rPr lang="ko-KR" altLang="en-US" sz="1000" b="1" dirty="0">
                <a:latin typeface="Times New Roman" panose="02020603050405020304" pitchFamily="18" charset="0"/>
                <a:cs typeface="Times New Roman" panose="02020603050405020304" pitchFamily="18" charset="0"/>
              </a:rPr>
              <a:t>남택호</a:t>
            </a:r>
            <a:r>
              <a:rPr lang="en-US" altLang="ko-KR" sz="1000" b="1" dirty="0">
                <a:latin typeface="Times New Roman" panose="02020603050405020304" pitchFamily="18" charset="0"/>
                <a:cs typeface="Times New Roman" panose="02020603050405020304" pitchFamily="18" charset="0"/>
              </a:rPr>
              <a:t> (NetCS Lab)</a:t>
            </a:r>
            <a:r>
              <a:rPr lang="ko-KR" altLang="en-US" sz="1000" b="1" dirty="0">
                <a:latin typeface="Times New Roman" panose="02020603050405020304" pitchFamily="18" charset="0"/>
                <a:cs typeface="Times New Roman" panose="02020603050405020304" pitchFamily="18" charset="0"/>
              </a:rPr>
              <a:t>석사 과정</a:t>
            </a:r>
            <a:endParaRPr lang="en-US" altLang="ko-KR" sz="1000" b="1" dirty="0">
              <a:latin typeface="Times New Roman" panose="02020603050405020304" pitchFamily="18" charset="0"/>
              <a:cs typeface="Times New Roman" panose="02020603050405020304" pitchFamily="18" charset="0"/>
            </a:endParaRPr>
          </a:p>
          <a:p>
            <a:r>
              <a:rPr lang="ko-KR" altLang="en-US" sz="1000" b="1" dirty="0">
                <a:latin typeface="Times New Roman" panose="02020603050405020304" pitchFamily="18" charset="0"/>
                <a:cs typeface="Times New Roman" panose="02020603050405020304" pitchFamily="18" charset="0"/>
              </a:rPr>
              <a:t>김철원 </a:t>
            </a:r>
            <a:r>
              <a:rPr lang="en-US" altLang="ko-KR" sz="1000" b="1" dirty="0">
                <a:latin typeface="Times New Roman" panose="02020603050405020304" pitchFamily="18" charset="0"/>
                <a:cs typeface="Times New Roman" panose="02020603050405020304" pitchFamily="18" charset="0"/>
              </a:rPr>
              <a:t>(NetCS Lab)</a:t>
            </a:r>
            <a:r>
              <a:rPr lang="ko-KR" altLang="en-US" sz="1000" b="1" dirty="0">
                <a:latin typeface="Times New Roman" panose="02020603050405020304" pitchFamily="18" charset="0"/>
                <a:cs typeface="Times New Roman" panose="02020603050405020304" pitchFamily="18" charset="0"/>
              </a:rPr>
              <a:t>석사 과정</a:t>
            </a:r>
          </a:p>
        </p:txBody>
      </p:sp>
    </p:spTree>
    <p:extLst>
      <p:ext uri="{BB962C8B-B14F-4D97-AF65-F5344CB8AC3E}">
        <p14:creationId xmlns:p14="http://schemas.microsoft.com/office/powerpoint/2010/main" val="16834860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txBox="1">
            <a:spLocks/>
          </p:cNvSpPr>
          <p:nvPr/>
        </p:nvSpPr>
        <p:spPr>
          <a:xfrm>
            <a:off x="943816" y="3163287"/>
            <a:ext cx="760328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smtClean="0">
                <a:solidFill>
                  <a:srgbClr val="FF0000"/>
                </a:solidFill>
                <a:latin typeface="Times New Roman" panose="02020603050405020304" pitchFamily="18" charset="0"/>
                <a:cs typeface="Times New Roman" panose="02020603050405020304" pitchFamily="18" charset="0"/>
              </a:rPr>
              <a:t>Part 2: </a:t>
            </a:r>
            <a:r>
              <a:rPr lang="en-US" altLang="ko-KR" sz="4000" dirty="0">
                <a:solidFill>
                  <a:srgbClr val="FF0000"/>
                </a:solidFill>
              </a:rPr>
              <a:t>Setting &amp; Connecting with each </a:t>
            </a:r>
            <a:r>
              <a:rPr lang="en-US" altLang="ko-KR" sz="4000" dirty="0" smtClean="0">
                <a:solidFill>
                  <a:srgbClr val="FF0000"/>
                </a:solidFill>
              </a:rPr>
              <a:t>machines</a:t>
            </a:r>
            <a:endParaRPr lang="en-US" altLang="ko-KR" sz="4000" dirty="0">
              <a:solidFill>
                <a:srgbClr val="FF0000"/>
              </a:solidFill>
            </a:endParaRPr>
          </a:p>
        </p:txBody>
      </p:sp>
      <p:pic>
        <p:nvPicPr>
          <p:cNvPr id="3" name="Picture 2" descr="http://publicdomainvectors.org/photos/Anonymous_Keyboard_1_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04365" y="-114072"/>
            <a:ext cx="1439635" cy="1439635"/>
          </a:xfrm>
          <a:prstGeom prst="rect">
            <a:avLst/>
          </a:prstGeom>
          <a:noFill/>
          <a:extLst>
            <a:ext uri="{909E8E84-426E-40DD-AFC4-6F175D3DCCD1}">
              <a14:hiddenFill xmlns:a14="http://schemas.microsoft.com/office/drawing/2010/main">
                <a:solidFill>
                  <a:srgbClr val="FFFFFF"/>
                </a:solidFill>
              </a14:hiddenFill>
            </a:ext>
          </a:extLst>
        </p:spPr>
      </p:pic>
      <p:sp>
        <p:nvSpPr>
          <p:cNvPr id="5" name="부제목 1"/>
          <p:cNvSpPr txBox="1">
            <a:spLocks/>
          </p:cNvSpPr>
          <p:nvPr/>
        </p:nvSpPr>
        <p:spPr>
          <a:xfrm>
            <a:off x="1105195" y="4406434"/>
            <a:ext cx="5826719" cy="1096899"/>
          </a:xfrm>
          <a:prstGeom prst="rect">
            <a:avLst/>
          </a:prstGeom>
        </p:spPr>
        <p:txBody>
          <a:bodyPr vert="horz" lIns="91440" tIns="45720" rIns="91440" bIns="45720" rtlCol="0">
            <a:normAutofit/>
          </a:bodyPr>
          <a:lstStyle>
            <a:lvl1pPr marL="342900" indent="-342900" algn="l" defTabSz="457200" rtl="0" eaLnBrk="1" latinLnBrk="1"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1"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1"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ko-KR" dirty="0" smtClean="0"/>
              <a:t>Switch </a:t>
            </a:r>
            <a:r>
              <a:rPr lang="en-US" altLang="ko-KR" dirty="0" err="1" smtClean="0"/>
              <a:t>Config</a:t>
            </a:r>
            <a:endParaRPr lang="en-US" altLang="ko-KR" dirty="0" smtClean="0"/>
          </a:p>
          <a:p>
            <a:r>
              <a:rPr lang="en-US" altLang="ko-KR" dirty="0" smtClean="0"/>
              <a:t>Install SDN Controller on NUC</a:t>
            </a:r>
            <a:endParaRPr lang="ko-KR" altLang="en-US" dirty="0"/>
          </a:p>
        </p:txBody>
      </p:sp>
    </p:spTree>
    <p:extLst>
      <p:ext uri="{BB962C8B-B14F-4D97-AF65-F5344CB8AC3E}">
        <p14:creationId xmlns:p14="http://schemas.microsoft.com/office/powerpoint/2010/main" val="40524348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smtClean="0">
                <a:solidFill>
                  <a:srgbClr val="0070C0"/>
                </a:solidFill>
                <a:latin typeface="Times New Roman" panose="02020603050405020304" pitchFamily="18" charset="0"/>
                <a:cs typeface="Times New Roman" panose="02020603050405020304" pitchFamily="18" charset="0"/>
              </a:rPr>
              <a:t>Overall SDN Setting Environment</a:t>
            </a:r>
            <a:endParaRPr lang="ko-KR" altLang="en-US" sz="4000" dirty="0">
              <a:solidFill>
                <a:srgbClr val="0070C0"/>
              </a:solidFill>
              <a:latin typeface="Times New Roman" panose="02020603050405020304" pitchFamily="18" charset="0"/>
              <a:cs typeface="Times New Roman" panose="02020603050405020304" pitchFamily="18" charset="0"/>
            </a:endParaRPr>
          </a:p>
        </p:txBody>
      </p:sp>
      <p:sp>
        <p:nvSpPr>
          <p:cNvPr id="11" name="직사각형 10"/>
          <p:cNvSpPr/>
          <p:nvPr/>
        </p:nvSpPr>
        <p:spPr>
          <a:xfrm>
            <a:off x="0" y="1383579"/>
            <a:ext cx="9167465" cy="2250416"/>
          </a:xfrm>
          <a:prstGeom prst="rect">
            <a:avLst/>
          </a:prstGeom>
          <a:solidFill>
            <a:schemeClr val="accent5">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2" name="직사각형 11"/>
          <p:cNvSpPr/>
          <p:nvPr/>
        </p:nvSpPr>
        <p:spPr>
          <a:xfrm>
            <a:off x="0" y="3635284"/>
            <a:ext cx="9167465" cy="1044100"/>
          </a:xfrm>
          <a:prstGeom prst="rect">
            <a:avLst/>
          </a:prstGeom>
          <a:solidFill>
            <a:schemeClr val="accent3">
              <a:lumMod val="60000"/>
              <a:lumOff val="4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pic>
        <p:nvPicPr>
          <p:cNvPr id="13" name="Picture 4" descr="C:\Users\sunny\Desktop\제목 없음.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7616" y="1559341"/>
            <a:ext cx="1017384" cy="940303"/>
          </a:xfrm>
          <a:prstGeom prst="rect">
            <a:avLst/>
          </a:prstGeom>
          <a:noFill/>
          <a:extLst/>
        </p:spPr>
      </p:pic>
      <p:sp>
        <p:nvSpPr>
          <p:cNvPr id="14" name="TextBox 13"/>
          <p:cNvSpPr txBox="1"/>
          <p:nvPr/>
        </p:nvSpPr>
        <p:spPr>
          <a:xfrm>
            <a:off x="3996768" y="1577321"/>
            <a:ext cx="619080" cy="369332"/>
          </a:xfrm>
          <a:prstGeom prst="rect">
            <a:avLst/>
          </a:prstGeom>
          <a:noFill/>
        </p:spPr>
        <p:txBody>
          <a:bodyPr wrap="none" rtlCol="0">
            <a:spAutoFit/>
          </a:bodyPr>
          <a:lstStyle/>
          <a:p>
            <a:r>
              <a:rPr lang="en-US" altLang="ko-KR" dirty="0" smtClean="0">
                <a:solidFill>
                  <a:schemeClr val="tx1"/>
                </a:solidFill>
              </a:rPr>
              <a:t>NUC</a:t>
            </a:r>
            <a:endParaRPr lang="ko-KR" altLang="en-US" dirty="0">
              <a:solidFill>
                <a:schemeClr val="tx1"/>
              </a:solidFill>
            </a:endParaRPr>
          </a:p>
        </p:txBody>
      </p:sp>
      <p:pic>
        <p:nvPicPr>
          <p:cNvPr id="15" name="Picture 2" descr="http://onosproject.org/images/onos-logo-l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59979" y="1761987"/>
            <a:ext cx="892657" cy="592400"/>
          </a:xfrm>
          <a:prstGeom prst="rect">
            <a:avLst/>
          </a:prstGeom>
          <a:noFill/>
          <a:extLst>
            <a:ext uri="{909E8E84-426E-40DD-AFC4-6F175D3DCCD1}">
              <a14:hiddenFill xmlns:a14="http://schemas.microsoft.com/office/drawing/2010/main">
                <a:solidFill>
                  <a:srgbClr val="FFFFFF"/>
                </a:solidFill>
              </a14:hiddenFill>
            </a:ext>
          </a:extLst>
        </p:spPr>
      </p:pic>
      <p:sp>
        <p:nvSpPr>
          <p:cNvPr id="16" name="타원형 설명선 15"/>
          <p:cNvSpPr/>
          <p:nvPr/>
        </p:nvSpPr>
        <p:spPr>
          <a:xfrm>
            <a:off x="4786456" y="1139273"/>
            <a:ext cx="1668780" cy="487323"/>
          </a:xfrm>
          <a:prstGeom prst="wedgeEllipseCallout">
            <a:avLst>
              <a:gd name="adj1" fmla="val -45491"/>
              <a:gd name="adj2" fmla="val 929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solidFill>
                  <a:schemeClr val="tx1"/>
                </a:solidFill>
              </a:rPr>
              <a:t>ONOS server</a:t>
            </a:r>
            <a:endParaRPr lang="ko-KR" altLang="en-US" sz="1350" dirty="0"/>
          </a:p>
        </p:txBody>
      </p:sp>
      <p:pic>
        <p:nvPicPr>
          <p:cNvPr id="18" name="Picture 6" descr="http://www.clker.com/cliparts/4/3/a/5/1195424143626751174switch_jakub_angelis_01.svg.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63015" y="3852949"/>
            <a:ext cx="971441" cy="6087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http://www.clker.com/cliparts/4/3/a/5/1195424143626751174switch_jakub_angelis_01.svg.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35125" y="3878301"/>
            <a:ext cx="971441" cy="60877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https://www.raspberrypi.org/wp-content/uploads/2015/08/raspberry-pi-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41220" y="5174849"/>
            <a:ext cx="454815" cy="57141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0" descr="https://www.raspberrypi.org/wp-content/uploads/2015/08/raspberry-pi-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86405" y="5162628"/>
            <a:ext cx="454815" cy="57141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descr="https://www.raspberrypi.org/wp-content/uploads/2015/08/raspberry-pi-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93920" y="5460554"/>
            <a:ext cx="454815" cy="571410"/>
          </a:xfrm>
          <a:prstGeom prst="rect">
            <a:avLst/>
          </a:prstGeom>
          <a:noFill/>
          <a:extLst>
            <a:ext uri="{909E8E84-426E-40DD-AFC4-6F175D3DCCD1}">
              <a14:hiddenFill xmlns:a14="http://schemas.microsoft.com/office/drawing/2010/main">
                <a:solidFill>
                  <a:srgbClr val="FFFFFF"/>
                </a:solidFill>
              </a14:hiddenFill>
            </a:ext>
          </a:extLst>
        </p:spPr>
      </p:pic>
      <p:pic>
        <p:nvPicPr>
          <p:cNvPr id="23" name="그림 22"/>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14900" y="5296827"/>
            <a:ext cx="993246" cy="547837"/>
          </a:xfrm>
          <a:prstGeom prst="rect">
            <a:avLst/>
          </a:prstGeom>
        </p:spPr>
      </p:pic>
      <p:cxnSp>
        <p:nvCxnSpPr>
          <p:cNvPr id="24" name="직선 연결선 23"/>
          <p:cNvCxnSpPr/>
          <p:nvPr/>
        </p:nvCxnSpPr>
        <p:spPr>
          <a:xfrm>
            <a:off x="4322544" y="2498608"/>
            <a:ext cx="5664" cy="556974"/>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pic>
        <p:nvPicPr>
          <p:cNvPr id="17" name="Picture 6" descr="http://www.clker.com/cliparts/4/3/a/5/1195424143626751174switch_jakub_angelis_01.svg.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2343" y="2858430"/>
            <a:ext cx="892657" cy="559399"/>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직선 연결선 26"/>
          <p:cNvCxnSpPr/>
          <p:nvPr/>
        </p:nvCxnSpPr>
        <p:spPr>
          <a:xfrm flipH="1">
            <a:off x="2986548" y="3309137"/>
            <a:ext cx="1314095" cy="683644"/>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4300643" y="3304821"/>
            <a:ext cx="1210880" cy="687960"/>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31" name="타원형 설명선 30"/>
          <p:cNvSpPr/>
          <p:nvPr/>
        </p:nvSpPr>
        <p:spPr>
          <a:xfrm>
            <a:off x="4569619" y="2450196"/>
            <a:ext cx="1668780" cy="487323"/>
          </a:xfrm>
          <a:prstGeom prst="wedgeEllipseCallout">
            <a:avLst>
              <a:gd name="adj1" fmla="val -45491"/>
              <a:gd name="adj2" fmla="val 929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solidFill>
                  <a:schemeClr val="tx1"/>
                </a:solidFill>
              </a:rPr>
              <a:t>Standard switch</a:t>
            </a:r>
            <a:endParaRPr lang="ko-KR" altLang="en-US" sz="1350" dirty="0"/>
          </a:p>
        </p:txBody>
      </p:sp>
      <p:cxnSp>
        <p:nvCxnSpPr>
          <p:cNvPr id="32" name="직선 연결선 31"/>
          <p:cNvCxnSpPr>
            <a:stCxn id="19" idx="1"/>
          </p:cNvCxnSpPr>
          <p:nvPr/>
        </p:nvCxnSpPr>
        <p:spPr>
          <a:xfrm flipH="1">
            <a:off x="3296035" y="4182686"/>
            <a:ext cx="1839090" cy="27035"/>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5" name="타원형 설명선 34"/>
          <p:cNvSpPr/>
          <p:nvPr/>
        </p:nvSpPr>
        <p:spPr>
          <a:xfrm>
            <a:off x="960108" y="3464523"/>
            <a:ext cx="1668780" cy="487323"/>
          </a:xfrm>
          <a:prstGeom prst="wedgeEllipseCallout">
            <a:avLst>
              <a:gd name="adj1" fmla="val 44137"/>
              <a:gd name="adj2" fmla="val 7020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err="1" smtClean="0">
                <a:solidFill>
                  <a:schemeClr val="tx1"/>
                </a:solidFill>
              </a:rPr>
              <a:t>OpenFlow</a:t>
            </a:r>
            <a:r>
              <a:rPr lang="en-US" altLang="ko-KR" sz="1350" dirty="0" smtClean="0">
                <a:solidFill>
                  <a:schemeClr val="tx1"/>
                </a:solidFill>
              </a:rPr>
              <a:t> </a:t>
            </a:r>
            <a:r>
              <a:rPr lang="en-US" altLang="ko-KR" sz="1350" dirty="0">
                <a:solidFill>
                  <a:schemeClr val="tx1"/>
                </a:solidFill>
              </a:rPr>
              <a:t>switch</a:t>
            </a:r>
            <a:endParaRPr lang="ko-KR" altLang="en-US" sz="1350" dirty="0"/>
          </a:p>
        </p:txBody>
      </p:sp>
      <p:sp>
        <p:nvSpPr>
          <p:cNvPr id="36" name="타원형 설명선 35"/>
          <p:cNvSpPr/>
          <p:nvPr/>
        </p:nvSpPr>
        <p:spPr>
          <a:xfrm>
            <a:off x="789102" y="4598110"/>
            <a:ext cx="1668780" cy="487323"/>
          </a:xfrm>
          <a:prstGeom prst="wedgeEllipseCallout">
            <a:avLst>
              <a:gd name="adj1" fmla="val 44137"/>
              <a:gd name="adj2" fmla="val 7020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solidFill>
                  <a:schemeClr val="tx1"/>
                </a:solidFill>
              </a:rPr>
              <a:t>Host</a:t>
            </a:r>
            <a:endParaRPr lang="ko-KR" altLang="en-US" sz="1350" dirty="0"/>
          </a:p>
        </p:txBody>
      </p:sp>
      <p:cxnSp>
        <p:nvCxnSpPr>
          <p:cNvPr id="37" name="직선 연결선 36"/>
          <p:cNvCxnSpPr>
            <a:endCxn id="23" idx="0"/>
          </p:cNvCxnSpPr>
          <p:nvPr/>
        </p:nvCxnSpPr>
        <p:spPr>
          <a:xfrm>
            <a:off x="5500621" y="4360083"/>
            <a:ext cx="10902" cy="93674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직선 연결선 40"/>
          <p:cNvCxnSpPr/>
          <p:nvPr/>
        </p:nvCxnSpPr>
        <p:spPr>
          <a:xfrm>
            <a:off x="2939383" y="4360083"/>
            <a:ext cx="16862" cy="821996"/>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888509" y="6141198"/>
            <a:ext cx="2360236" cy="253916"/>
          </a:xfrm>
          <a:prstGeom prst="rect">
            <a:avLst/>
          </a:prstGeom>
          <a:noFill/>
        </p:spPr>
        <p:txBody>
          <a:bodyPr wrap="square" rtlCol="0">
            <a:spAutoFit/>
          </a:bodyPr>
          <a:lstStyle/>
          <a:p>
            <a:r>
              <a:rPr lang="en-US" altLang="ko-KR" sz="1050" dirty="0" smtClean="0"/>
              <a:t>192.168.0.x, </a:t>
            </a:r>
            <a:r>
              <a:rPr lang="en-US" altLang="ko-KR" sz="1050" dirty="0"/>
              <a:t>Raspberry Pi</a:t>
            </a:r>
            <a:endParaRPr lang="ko-KR" altLang="en-US" sz="1050" dirty="0"/>
          </a:p>
        </p:txBody>
      </p:sp>
      <p:sp>
        <p:nvSpPr>
          <p:cNvPr id="44" name="TextBox 43"/>
          <p:cNvSpPr txBox="1"/>
          <p:nvPr/>
        </p:nvSpPr>
        <p:spPr>
          <a:xfrm>
            <a:off x="4877363" y="6014240"/>
            <a:ext cx="1362769" cy="253916"/>
          </a:xfrm>
          <a:prstGeom prst="rect">
            <a:avLst/>
          </a:prstGeom>
          <a:noFill/>
        </p:spPr>
        <p:txBody>
          <a:bodyPr wrap="square" rtlCol="0">
            <a:spAutoFit/>
          </a:bodyPr>
          <a:lstStyle/>
          <a:p>
            <a:r>
              <a:rPr lang="en-US" altLang="ko-KR" sz="1050" dirty="0" smtClean="0"/>
              <a:t>192.168.0.x, NUC</a:t>
            </a:r>
            <a:endParaRPr lang="ko-KR" altLang="en-US" sz="1050" dirty="0"/>
          </a:p>
        </p:txBody>
      </p:sp>
      <p:pic>
        <p:nvPicPr>
          <p:cNvPr id="49" name="Picture 4" descr="https://www.opennetworking.org/images/stories/about/OpenFlow-Logo-Small.jpg"/>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56176" y="3969612"/>
            <a:ext cx="1096460" cy="397143"/>
          </a:xfrm>
          <a:prstGeom prst="rect">
            <a:avLst/>
          </a:prstGeom>
          <a:noFill/>
          <a:extLst>
            <a:ext uri="{909E8E84-426E-40DD-AFC4-6F175D3DCCD1}">
              <a14:hiddenFill xmlns:a14="http://schemas.microsoft.com/office/drawing/2010/main">
                <a:solidFill>
                  <a:srgbClr val="FFFFFF"/>
                </a:solidFill>
              </a14:hiddenFill>
            </a:ext>
          </a:extLst>
        </p:spPr>
      </p:pic>
      <p:sp>
        <p:nvSpPr>
          <p:cNvPr id="50" name="직사각형 49"/>
          <p:cNvSpPr/>
          <p:nvPr/>
        </p:nvSpPr>
        <p:spPr>
          <a:xfrm>
            <a:off x="6587457" y="4669058"/>
            <a:ext cx="2512857" cy="618831"/>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solidFill>
                <a:schemeClr val="tx1"/>
              </a:solidFill>
            </a:endParaRPr>
          </a:p>
        </p:txBody>
      </p:sp>
      <p:cxnSp>
        <p:nvCxnSpPr>
          <p:cNvPr id="51" name="직선 연결선 50"/>
          <p:cNvCxnSpPr/>
          <p:nvPr/>
        </p:nvCxnSpPr>
        <p:spPr>
          <a:xfrm>
            <a:off x="6701781" y="4817986"/>
            <a:ext cx="484374" cy="0"/>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237599" y="4700229"/>
            <a:ext cx="1891193" cy="300082"/>
          </a:xfrm>
          <a:prstGeom prst="rect">
            <a:avLst/>
          </a:prstGeom>
          <a:noFill/>
        </p:spPr>
        <p:txBody>
          <a:bodyPr wrap="square" rtlCol="0">
            <a:spAutoFit/>
          </a:bodyPr>
          <a:lstStyle/>
          <a:p>
            <a:r>
              <a:rPr lang="en-US" altLang="ko-KR" sz="1350" dirty="0" smtClean="0"/>
              <a:t>Standard connect</a:t>
            </a:r>
            <a:endParaRPr lang="ko-KR" altLang="en-US" sz="1350" dirty="0"/>
          </a:p>
        </p:txBody>
      </p:sp>
      <p:cxnSp>
        <p:nvCxnSpPr>
          <p:cNvPr id="57" name="직선 연결선 56"/>
          <p:cNvCxnSpPr/>
          <p:nvPr/>
        </p:nvCxnSpPr>
        <p:spPr>
          <a:xfrm flipV="1">
            <a:off x="6701781" y="5072455"/>
            <a:ext cx="484374" cy="4618"/>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237599" y="4922414"/>
            <a:ext cx="1891193" cy="300082"/>
          </a:xfrm>
          <a:prstGeom prst="rect">
            <a:avLst/>
          </a:prstGeom>
          <a:noFill/>
        </p:spPr>
        <p:txBody>
          <a:bodyPr wrap="square" rtlCol="0">
            <a:spAutoFit/>
          </a:bodyPr>
          <a:lstStyle/>
          <a:p>
            <a:r>
              <a:rPr lang="en-US" altLang="ko-KR" sz="1350" dirty="0" err="1" smtClean="0"/>
              <a:t>OpenFlow</a:t>
            </a:r>
            <a:r>
              <a:rPr lang="en-US" altLang="ko-KR" sz="1350" dirty="0" smtClean="0"/>
              <a:t> connect</a:t>
            </a:r>
            <a:endParaRPr lang="ko-KR" altLang="en-US" sz="1350" dirty="0"/>
          </a:p>
        </p:txBody>
      </p:sp>
      <p:pic>
        <p:nvPicPr>
          <p:cNvPr id="63" name="그림 62"/>
          <p:cNvPicPr>
            <a:picLocks noChangeAspect="1"/>
          </p:cNvPicPr>
          <p:nvPr/>
        </p:nvPicPr>
        <p:blipFill>
          <a:blip r:embed="rId9">
            <a:clrChange>
              <a:clrFrom>
                <a:srgbClr val="FFFFFF"/>
              </a:clrFrom>
              <a:clrTo>
                <a:srgbClr val="FFFFFF">
                  <a:alpha val="0"/>
                </a:srgbClr>
              </a:clrTo>
            </a:clrChange>
          </a:blip>
          <a:stretch>
            <a:fillRect/>
          </a:stretch>
        </p:blipFill>
        <p:spPr>
          <a:xfrm>
            <a:off x="3254457" y="2810738"/>
            <a:ext cx="601568" cy="480997"/>
          </a:xfrm>
          <a:prstGeom prst="rect">
            <a:avLst/>
          </a:prstGeom>
        </p:spPr>
      </p:pic>
      <p:pic>
        <p:nvPicPr>
          <p:cNvPr id="64" name="그림 63"/>
          <p:cNvPicPr>
            <a:picLocks noChangeAspect="1"/>
          </p:cNvPicPr>
          <p:nvPr/>
        </p:nvPicPr>
        <p:blipFill>
          <a:blip r:embed="rId9">
            <a:clrChange>
              <a:clrFrom>
                <a:srgbClr val="FFFFFF"/>
              </a:clrFrom>
              <a:clrTo>
                <a:srgbClr val="FFFFFF">
                  <a:alpha val="0"/>
                </a:srgbClr>
              </a:clrTo>
            </a:clrChange>
          </a:blip>
          <a:stretch>
            <a:fillRect/>
          </a:stretch>
        </p:blipFill>
        <p:spPr>
          <a:xfrm>
            <a:off x="2997300" y="4150733"/>
            <a:ext cx="601568" cy="480997"/>
          </a:xfrm>
          <a:prstGeom prst="rect">
            <a:avLst/>
          </a:prstGeom>
        </p:spPr>
      </p:pic>
      <p:pic>
        <p:nvPicPr>
          <p:cNvPr id="65" name="그림 64"/>
          <p:cNvPicPr>
            <a:picLocks noChangeAspect="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651356" y="4406749"/>
            <a:ext cx="557269" cy="283058"/>
          </a:xfrm>
          <a:prstGeom prst="rect">
            <a:avLst/>
          </a:prstGeom>
        </p:spPr>
      </p:pic>
      <p:cxnSp>
        <p:nvCxnSpPr>
          <p:cNvPr id="66" name="구부러진 연결선 65"/>
          <p:cNvCxnSpPr/>
          <p:nvPr/>
        </p:nvCxnSpPr>
        <p:spPr>
          <a:xfrm rot="10800000">
            <a:off x="2762316" y="2459363"/>
            <a:ext cx="1164309" cy="548096"/>
          </a:xfrm>
          <a:prstGeom prst="curvedConnector3">
            <a:avLst/>
          </a:prstGeom>
        </p:spPr>
        <p:style>
          <a:lnRef idx="1">
            <a:schemeClr val="accent1"/>
          </a:lnRef>
          <a:fillRef idx="0">
            <a:schemeClr val="accent1"/>
          </a:fillRef>
          <a:effectRef idx="0">
            <a:schemeClr val="accent1"/>
          </a:effectRef>
          <a:fontRef idx="minor">
            <a:schemeClr val="tx1"/>
          </a:fontRef>
        </p:style>
      </p:cxnSp>
      <p:pic>
        <p:nvPicPr>
          <p:cNvPr id="68" name="Picture 6" descr="http://www.clker.com/cliparts/4/3/a/5/1195424143626751174switch_jakub_angelis_01.svg.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93891" y="2178374"/>
            <a:ext cx="892657" cy="559399"/>
          </a:xfrm>
          <a:prstGeom prst="rect">
            <a:avLst/>
          </a:prstGeom>
          <a:noFill/>
          <a:extLst>
            <a:ext uri="{909E8E84-426E-40DD-AFC4-6F175D3DCCD1}">
              <a14:hiddenFill xmlns:a14="http://schemas.microsoft.com/office/drawing/2010/main">
                <a:solidFill>
                  <a:srgbClr val="FFFFFF"/>
                </a:solidFill>
              </a14:hiddenFill>
            </a:ext>
          </a:extLst>
        </p:spPr>
      </p:pic>
      <p:sp>
        <p:nvSpPr>
          <p:cNvPr id="69" name="구름 68"/>
          <p:cNvSpPr/>
          <p:nvPr/>
        </p:nvSpPr>
        <p:spPr>
          <a:xfrm>
            <a:off x="60529" y="1581738"/>
            <a:ext cx="1303449" cy="58802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Internet</a:t>
            </a:r>
            <a:endParaRPr lang="ko-KR" altLang="en-US" sz="1350" dirty="0"/>
          </a:p>
        </p:txBody>
      </p:sp>
      <p:cxnSp>
        <p:nvCxnSpPr>
          <p:cNvPr id="70" name="구부러진 연결선 69"/>
          <p:cNvCxnSpPr/>
          <p:nvPr/>
        </p:nvCxnSpPr>
        <p:spPr>
          <a:xfrm rot="10800000">
            <a:off x="980975" y="1833839"/>
            <a:ext cx="1164309" cy="548096"/>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958413" y="3865823"/>
            <a:ext cx="2616850" cy="253916"/>
          </a:xfrm>
          <a:prstGeom prst="rect">
            <a:avLst/>
          </a:prstGeom>
          <a:noFill/>
        </p:spPr>
        <p:txBody>
          <a:bodyPr wrap="square" rtlCol="0">
            <a:spAutoFit/>
          </a:bodyPr>
          <a:lstStyle/>
          <a:p>
            <a:r>
              <a:rPr lang="en-US" altLang="ko-KR" sz="1050" dirty="0" smtClean="0"/>
              <a:t>192.168.0.x, switch</a:t>
            </a:r>
            <a:endParaRPr lang="ko-KR" altLang="en-US" sz="1050" dirty="0"/>
          </a:p>
        </p:txBody>
      </p:sp>
      <p:sp>
        <p:nvSpPr>
          <p:cNvPr id="72" name="TextBox 71"/>
          <p:cNvSpPr txBox="1"/>
          <p:nvPr/>
        </p:nvSpPr>
        <p:spPr>
          <a:xfrm>
            <a:off x="1163453" y="4127602"/>
            <a:ext cx="1393441" cy="253916"/>
          </a:xfrm>
          <a:prstGeom prst="rect">
            <a:avLst/>
          </a:prstGeom>
          <a:noFill/>
        </p:spPr>
        <p:txBody>
          <a:bodyPr wrap="square" rtlCol="0">
            <a:spAutoFit/>
          </a:bodyPr>
          <a:lstStyle/>
          <a:p>
            <a:r>
              <a:rPr lang="en-US" altLang="ko-KR" sz="1050" dirty="0" smtClean="0"/>
              <a:t>192.168.0.x, switch</a:t>
            </a:r>
            <a:endParaRPr lang="ko-KR" altLang="en-US" sz="1050" dirty="0"/>
          </a:p>
        </p:txBody>
      </p:sp>
      <p:sp>
        <p:nvSpPr>
          <p:cNvPr id="73" name="TextBox 72"/>
          <p:cNvSpPr txBox="1"/>
          <p:nvPr/>
        </p:nvSpPr>
        <p:spPr>
          <a:xfrm>
            <a:off x="4550856" y="3174088"/>
            <a:ext cx="1393441" cy="253916"/>
          </a:xfrm>
          <a:prstGeom prst="rect">
            <a:avLst/>
          </a:prstGeom>
          <a:noFill/>
        </p:spPr>
        <p:txBody>
          <a:bodyPr wrap="square" rtlCol="0">
            <a:spAutoFit/>
          </a:bodyPr>
          <a:lstStyle/>
          <a:p>
            <a:r>
              <a:rPr lang="en-US" altLang="ko-KR" sz="1050" dirty="0" smtClean="0"/>
              <a:t>192.168.0.x, switch</a:t>
            </a:r>
            <a:endParaRPr lang="ko-KR" altLang="en-US" sz="1050" dirty="0"/>
          </a:p>
        </p:txBody>
      </p:sp>
      <p:sp>
        <p:nvSpPr>
          <p:cNvPr id="74" name="TextBox 73"/>
          <p:cNvSpPr txBox="1"/>
          <p:nvPr/>
        </p:nvSpPr>
        <p:spPr>
          <a:xfrm>
            <a:off x="4850798" y="1878370"/>
            <a:ext cx="1393441" cy="253916"/>
          </a:xfrm>
          <a:prstGeom prst="rect">
            <a:avLst/>
          </a:prstGeom>
          <a:noFill/>
        </p:spPr>
        <p:txBody>
          <a:bodyPr wrap="square" rtlCol="0">
            <a:spAutoFit/>
          </a:bodyPr>
          <a:lstStyle/>
          <a:p>
            <a:r>
              <a:rPr lang="en-US" altLang="ko-KR" sz="1050" dirty="0" smtClean="0"/>
              <a:t>192.168.0.x, NUC</a:t>
            </a:r>
            <a:endParaRPr lang="ko-KR" altLang="en-US" sz="1050" dirty="0"/>
          </a:p>
        </p:txBody>
      </p:sp>
    </p:spTree>
    <p:extLst>
      <p:ext uri="{BB962C8B-B14F-4D97-AF65-F5344CB8AC3E}">
        <p14:creationId xmlns:p14="http://schemas.microsoft.com/office/powerpoint/2010/main" val="27732687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err="1" smtClean="0">
                <a:solidFill>
                  <a:srgbClr val="0070C0"/>
                </a:solidFill>
                <a:latin typeface="Times New Roman" panose="02020603050405020304" pitchFamily="18" charset="0"/>
                <a:cs typeface="Times New Roman" panose="02020603050405020304" pitchFamily="18" charset="0"/>
              </a:rPr>
              <a:t>MikroTik</a:t>
            </a:r>
            <a:r>
              <a:rPr lang="en-US" altLang="ko-KR" sz="4000" dirty="0" smtClean="0">
                <a:solidFill>
                  <a:srgbClr val="0070C0"/>
                </a:solidFill>
                <a:latin typeface="Times New Roman" panose="02020603050405020304" pitchFamily="18" charset="0"/>
                <a:cs typeface="Times New Roman" panose="02020603050405020304" pitchFamily="18" charset="0"/>
              </a:rPr>
              <a:t> Switch</a:t>
            </a:r>
            <a:endParaRPr lang="ko-KR" altLang="en-US" sz="4000" dirty="0">
              <a:solidFill>
                <a:srgbClr val="0070C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4741863"/>
          </a:xfrm>
        </p:spPr>
        <p:txBody>
          <a:bodyPr>
            <a:normAutofit/>
          </a:bodyPr>
          <a:lstStyle/>
          <a:p>
            <a:r>
              <a:rPr lang="en-US" altLang="ko-KR" dirty="0" smtClean="0"/>
              <a:t>SDN </a:t>
            </a:r>
            <a:r>
              <a:rPr lang="ko-KR" altLang="en-US" dirty="0" smtClean="0"/>
              <a:t>실습을 위한 </a:t>
            </a:r>
            <a:r>
              <a:rPr lang="en-US" altLang="ko-KR" dirty="0" smtClean="0"/>
              <a:t>Switch Model</a:t>
            </a:r>
          </a:p>
          <a:p>
            <a:pPr lvl="1"/>
            <a:r>
              <a:rPr lang="en-US" altLang="ko-KR" dirty="0" err="1" smtClean="0"/>
              <a:t>Mirkotik</a:t>
            </a:r>
            <a:r>
              <a:rPr lang="en-US" altLang="ko-KR" dirty="0" smtClean="0"/>
              <a:t> Cloud-Router Switch :CRS109-8G-2HnD-IN</a:t>
            </a:r>
          </a:p>
          <a:p>
            <a:pPr lvl="1"/>
            <a:r>
              <a:rPr lang="en-US" altLang="ko-KR" dirty="0" err="1" smtClean="0"/>
              <a:t>Mikrotik</a:t>
            </a:r>
            <a:r>
              <a:rPr lang="en-US" altLang="ko-KR" dirty="0" smtClean="0"/>
              <a:t> Router Board : RB750 GL</a:t>
            </a:r>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r>
              <a:rPr lang="en-US" altLang="ko-KR" dirty="0" err="1" smtClean="0"/>
              <a:t>OpenFlow</a:t>
            </a:r>
            <a:r>
              <a:rPr lang="en-US" altLang="ko-KR" dirty="0" smtClean="0"/>
              <a:t> </a:t>
            </a:r>
            <a:r>
              <a:rPr lang="ko-KR" altLang="en-US" dirty="0" smtClean="0"/>
              <a:t>및 다양한 </a:t>
            </a:r>
            <a:r>
              <a:rPr lang="en-US" altLang="ko-KR" dirty="0" smtClean="0"/>
              <a:t>Network switch/router</a:t>
            </a:r>
            <a:r>
              <a:rPr lang="ko-KR" altLang="en-US" dirty="0" smtClean="0"/>
              <a:t>의 기능 지원 포함 </a:t>
            </a:r>
            <a:endParaRPr lang="en-US" altLang="ko-KR" dirty="0" smtClean="0"/>
          </a:p>
          <a:p>
            <a:pPr lvl="1"/>
            <a:r>
              <a:rPr lang="en-US" altLang="ko-KR" dirty="0" err="1" smtClean="0"/>
              <a:t>OpenFlow</a:t>
            </a:r>
            <a:r>
              <a:rPr lang="en-US" altLang="ko-KR" dirty="0" smtClean="0"/>
              <a:t> 1.0 support ( NOT Perfect )</a:t>
            </a:r>
          </a:p>
          <a:p>
            <a:pPr lvl="1"/>
            <a:r>
              <a:rPr lang="en-US" altLang="ko-KR" dirty="0" smtClean="0"/>
              <a:t>Cheap</a:t>
            </a:r>
          </a:p>
          <a:p>
            <a:pPr lvl="1"/>
            <a:r>
              <a:rPr lang="en-US" altLang="ko-KR" dirty="0" err="1" smtClean="0"/>
              <a:t>Winbox</a:t>
            </a:r>
            <a:r>
              <a:rPr lang="en-US" altLang="ko-KR" dirty="0" smtClean="0"/>
              <a:t> : </a:t>
            </a:r>
            <a:r>
              <a:rPr lang="en-US" altLang="ko-KR" dirty="0" err="1" smtClean="0"/>
              <a:t>Mikrotik</a:t>
            </a:r>
            <a:r>
              <a:rPr lang="en-US" altLang="ko-KR" dirty="0" smtClean="0"/>
              <a:t> switch configuration tool (GUI </a:t>
            </a:r>
            <a:r>
              <a:rPr lang="ko-KR" altLang="en-US" dirty="0" smtClean="0"/>
              <a:t>제공</a:t>
            </a:r>
            <a:r>
              <a:rPr lang="en-US" altLang="ko-KR" dirty="0" smtClean="0"/>
              <a:t>)</a:t>
            </a:r>
          </a:p>
        </p:txBody>
      </p:sp>
      <p:pic>
        <p:nvPicPr>
          <p:cNvPr id="8" name="그림 7"/>
          <p:cNvPicPr>
            <a:picLocks noChangeAspect="1"/>
          </p:cNvPicPr>
          <p:nvPr/>
        </p:nvPicPr>
        <p:blipFill>
          <a:blip r:embed="rId2"/>
          <a:stretch>
            <a:fillRect/>
          </a:stretch>
        </p:blipFill>
        <p:spPr>
          <a:xfrm>
            <a:off x="1040775" y="1871012"/>
            <a:ext cx="1854825" cy="1483067"/>
          </a:xfrm>
          <a:prstGeom prst="rect">
            <a:avLst/>
          </a:prstGeom>
        </p:spPr>
      </p:pic>
      <p:pic>
        <p:nvPicPr>
          <p:cNvPr id="9" name="그림 8"/>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760547" y="2584145"/>
            <a:ext cx="1515806" cy="769934"/>
          </a:xfrm>
          <a:prstGeom prst="rect">
            <a:avLst/>
          </a:prstGeom>
        </p:spPr>
      </p:pic>
      <p:sp>
        <p:nvSpPr>
          <p:cNvPr id="2" name="직사각형 1"/>
          <p:cNvSpPr/>
          <p:nvPr/>
        </p:nvSpPr>
        <p:spPr>
          <a:xfrm>
            <a:off x="1322016" y="3354079"/>
            <a:ext cx="1292341" cy="276999"/>
          </a:xfrm>
          <a:prstGeom prst="rect">
            <a:avLst/>
          </a:prstGeom>
        </p:spPr>
        <p:txBody>
          <a:bodyPr wrap="none">
            <a:spAutoFit/>
          </a:bodyPr>
          <a:lstStyle/>
          <a:p>
            <a:r>
              <a:rPr lang="en-US" altLang="ko-KR" sz="1200" b="0" i="0" dirty="0" err="1" smtClean="0">
                <a:effectLst/>
                <a:latin typeface="Times New Roman" panose="02020603050405020304" pitchFamily="18" charset="0"/>
              </a:rPr>
              <a:t>Mikrotik</a:t>
            </a:r>
            <a:r>
              <a:rPr lang="en-US" altLang="ko-KR" sz="1200" b="0" i="0" dirty="0" smtClean="0">
                <a:effectLst/>
                <a:latin typeface="Times New Roman" panose="02020603050405020304" pitchFamily="18" charset="0"/>
              </a:rPr>
              <a:t> CRS109</a:t>
            </a:r>
            <a:endParaRPr lang="ko-KR" altLang="en-US" sz="1200" dirty="0"/>
          </a:p>
        </p:txBody>
      </p:sp>
      <p:sp>
        <p:nvSpPr>
          <p:cNvPr id="10" name="직사각형 9"/>
          <p:cNvSpPr/>
          <p:nvPr/>
        </p:nvSpPr>
        <p:spPr>
          <a:xfrm>
            <a:off x="3939873" y="3354078"/>
            <a:ext cx="1489510" cy="276999"/>
          </a:xfrm>
          <a:prstGeom prst="rect">
            <a:avLst/>
          </a:prstGeom>
        </p:spPr>
        <p:txBody>
          <a:bodyPr wrap="none">
            <a:spAutoFit/>
          </a:bodyPr>
          <a:lstStyle/>
          <a:p>
            <a:r>
              <a:rPr lang="en-US" altLang="ko-KR" sz="1200" b="0" i="0" dirty="0" err="1" smtClean="0">
                <a:effectLst/>
                <a:latin typeface="Times New Roman" panose="02020603050405020304" pitchFamily="18" charset="0"/>
              </a:rPr>
              <a:t>Mikrotik</a:t>
            </a:r>
            <a:r>
              <a:rPr lang="en-US" altLang="ko-KR" sz="1200" b="0" i="0" dirty="0" smtClean="0">
                <a:effectLst/>
                <a:latin typeface="Times New Roman" panose="02020603050405020304" pitchFamily="18" charset="0"/>
              </a:rPr>
              <a:t> RB750 GL</a:t>
            </a:r>
            <a:endParaRPr lang="ko-KR" altLang="en-US" sz="1200" dirty="0"/>
          </a:p>
        </p:txBody>
      </p:sp>
    </p:spTree>
    <p:extLst>
      <p:ext uri="{BB962C8B-B14F-4D97-AF65-F5344CB8AC3E}">
        <p14:creationId xmlns:p14="http://schemas.microsoft.com/office/powerpoint/2010/main" val="837732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err="1" smtClean="0">
                <a:solidFill>
                  <a:srgbClr val="FF0000"/>
                </a:solidFill>
                <a:latin typeface="Times New Roman" panose="02020603050405020304" pitchFamily="18" charset="0"/>
                <a:cs typeface="Times New Roman" panose="02020603050405020304" pitchFamily="18" charset="0"/>
              </a:rPr>
              <a:t>MikroTik</a:t>
            </a:r>
            <a:r>
              <a:rPr lang="en-US" altLang="ko-KR" sz="4000" dirty="0" smtClean="0">
                <a:solidFill>
                  <a:srgbClr val="FF0000"/>
                </a:solidFill>
                <a:latin typeface="Times New Roman" panose="02020603050405020304" pitchFamily="18" charset="0"/>
                <a:cs typeface="Times New Roman" panose="02020603050405020304" pitchFamily="18" charset="0"/>
              </a:rPr>
              <a:t> Switch</a:t>
            </a:r>
            <a:endParaRPr lang="ko-KR" altLang="en-US" sz="4000" dirty="0">
              <a:solidFill>
                <a:srgbClr val="FF000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5986676"/>
          </a:xfrm>
        </p:spPr>
        <p:txBody>
          <a:bodyPr>
            <a:normAutofit/>
          </a:bodyPr>
          <a:lstStyle/>
          <a:p>
            <a:r>
              <a:rPr lang="en-US" altLang="ko-KR" dirty="0" err="1" smtClean="0"/>
              <a:t>Mikrotik</a:t>
            </a:r>
            <a:r>
              <a:rPr lang="en-US" altLang="ko-KR" dirty="0" smtClean="0"/>
              <a:t> switch setting (</a:t>
            </a:r>
            <a:r>
              <a:rPr lang="ko-KR" altLang="en-US" dirty="0" smtClean="0"/>
              <a:t>가정 사항</a:t>
            </a:r>
            <a:r>
              <a:rPr lang="en-US" altLang="ko-KR" dirty="0" smtClean="0"/>
              <a:t>)</a:t>
            </a:r>
          </a:p>
          <a:p>
            <a:pPr lvl="1"/>
            <a:r>
              <a:rPr lang="en-US" altLang="ko-KR" dirty="0" smtClean="0"/>
              <a:t>SDN </a:t>
            </a:r>
            <a:r>
              <a:rPr lang="ko-KR" altLang="en-US" dirty="0" smtClean="0"/>
              <a:t>환경 구축을 위해 우선 </a:t>
            </a:r>
            <a:r>
              <a:rPr lang="en-US" altLang="ko-KR" dirty="0" smtClean="0"/>
              <a:t>switch setting </a:t>
            </a:r>
            <a:r>
              <a:rPr lang="ko-KR" altLang="en-US" dirty="0" smtClean="0"/>
              <a:t>필요</a:t>
            </a:r>
            <a:r>
              <a:rPr lang="en-US" altLang="ko-KR" dirty="0" smtClean="0"/>
              <a:t>.</a:t>
            </a:r>
          </a:p>
          <a:p>
            <a:pPr lvl="1"/>
            <a:r>
              <a:rPr lang="ko-KR" altLang="en-US" dirty="0" smtClean="0"/>
              <a:t>제안하는 </a:t>
            </a:r>
            <a:r>
              <a:rPr lang="en-US" altLang="ko-KR" dirty="0" smtClean="0"/>
              <a:t>switch setting : </a:t>
            </a:r>
            <a:r>
              <a:rPr lang="ko-KR" altLang="en-US" dirty="0" smtClean="0"/>
              <a:t>가장 간단한 스위치</a:t>
            </a:r>
            <a:r>
              <a:rPr lang="en-US" altLang="ko-KR" dirty="0" smtClean="0"/>
              <a:t> </a:t>
            </a:r>
            <a:r>
              <a:rPr lang="ko-KR" altLang="en-US" dirty="0" smtClean="0"/>
              <a:t>설정을 위해 모든 </a:t>
            </a:r>
            <a:r>
              <a:rPr lang="en-US" altLang="ko-KR" dirty="0" err="1" smtClean="0"/>
              <a:t>Mikrotik</a:t>
            </a:r>
            <a:r>
              <a:rPr lang="en-US" altLang="ko-KR" dirty="0" smtClean="0"/>
              <a:t> </a:t>
            </a:r>
            <a:r>
              <a:rPr lang="ko-KR" altLang="en-US" dirty="0" smtClean="0"/>
              <a:t>스위치를 우선 </a:t>
            </a:r>
            <a:r>
              <a:rPr lang="en-US" altLang="ko-KR" dirty="0" smtClean="0"/>
              <a:t>Hub</a:t>
            </a:r>
            <a:r>
              <a:rPr lang="ko-KR" altLang="en-US" dirty="0" smtClean="0"/>
              <a:t>로 동작하게끔 설정</a:t>
            </a:r>
            <a:r>
              <a:rPr lang="en-US" altLang="ko-KR" dirty="0" smtClean="0"/>
              <a:t>. </a:t>
            </a:r>
          </a:p>
          <a:p>
            <a:pPr lvl="1"/>
            <a:r>
              <a:rPr lang="en-US" altLang="ko-KR" dirty="0" smtClean="0"/>
              <a:t>IP</a:t>
            </a:r>
            <a:r>
              <a:rPr lang="ko-KR" altLang="en-US" dirty="0" smtClean="0"/>
              <a:t>는 </a:t>
            </a:r>
            <a:r>
              <a:rPr lang="en-US" altLang="ko-KR" dirty="0" smtClean="0"/>
              <a:t>Public/Private </a:t>
            </a:r>
            <a:r>
              <a:rPr lang="ko-KR" altLang="en-US" dirty="0" smtClean="0"/>
              <a:t>둘 중 어느 것으로 설정해도 상관 없으나 모든 </a:t>
            </a:r>
            <a:r>
              <a:rPr lang="ko-KR" altLang="en-US" dirty="0" err="1" smtClean="0"/>
              <a:t>머신들이</a:t>
            </a:r>
            <a:r>
              <a:rPr lang="ko-KR" altLang="en-US" dirty="0" smtClean="0"/>
              <a:t> 같은 네트워크 대역에 포함해야 함</a:t>
            </a:r>
            <a:r>
              <a:rPr lang="en-US" altLang="ko-KR" dirty="0" smtClean="0"/>
              <a:t>. </a:t>
            </a:r>
            <a:r>
              <a:rPr lang="ko-KR" altLang="en-US" dirty="0" smtClean="0"/>
              <a:t> </a:t>
            </a:r>
            <a:r>
              <a:rPr lang="en-US" altLang="ko-KR" dirty="0" smtClean="0"/>
              <a:t>(</a:t>
            </a:r>
            <a:r>
              <a:rPr lang="ko-KR" altLang="en-US" dirty="0" smtClean="0"/>
              <a:t>강의 자료에선 </a:t>
            </a:r>
            <a:r>
              <a:rPr lang="en-US" altLang="ko-KR" dirty="0" smtClean="0"/>
              <a:t>private network </a:t>
            </a:r>
            <a:r>
              <a:rPr lang="ko-KR" altLang="en-US" dirty="0" smtClean="0"/>
              <a:t>사용</a:t>
            </a:r>
            <a:r>
              <a:rPr lang="en-US" altLang="ko-KR" dirty="0" smtClean="0"/>
              <a:t>)</a:t>
            </a:r>
          </a:p>
          <a:p>
            <a:pPr lvl="1"/>
            <a:r>
              <a:rPr lang="en-US" altLang="ko-KR" dirty="0" smtClean="0"/>
              <a:t>NUC </a:t>
            </a:r>
            <a:r>
              <a:rPr lang="ko-KR" altLang="en-US" dirty="0" smtClean="0"/>
              <a:t>외부와의 접속 가능한 환경</a:t>
            </a:r>
            <a:endParaRPr lang="en-US" altLang="ko-KR" dirty="0" smtClean="0"/>
          </a:p>
          <a:p>
            <a:pPr lvl="1"/>
            <a:endParaRPr lang="en-US" altLang="ko-KR" dirty="0"/>
          </a:p>
          <a:p>
            <a:pPr lvl="1"/>
            <a:endParaRPr lang="en-US" altLang="ko-KR" dirty="0" smtClean="0"/>
          </a:p>
          <a:p>
            <a:pPr lvl="1"/>
            <a:endParaRPr lang="en-US" altLang="ko-KR" dirty="0"/>
          </a:p>
          <a:p>
            <a:pPr lvl="1"/>
            <a:r>
              <a:rPr lang="ko-KR" altLang="en-US" dirty="0" smtClean="0"/>
              <a:t>다음과 같은 환경을 가정한 상황에서 진행</a:t>
            </a:r>
            <a:endParaRPr lang="en-US" altLang="ko-KR" dirty="0"/>
          </a:p>
          <a:p>
            <a:pPr lvl="1"/>
            <a:endParaRPr lang="en-US" altLang="ko-KR" dirty="0" smtClean="0"/>
          </a:p>
        </p:txBody>
      </p:sp>
      <p:pic>
        <p:nvPicPr>
          <p:cNvPr id="32" name="Picture 2" descr="http://publicdomainvectors.org/photos/Anonymous_Keyboard_1_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04365" y="-114072"/>
            <a:ext cx="1439635" cy="143963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http://www.clker.com/cliparts/4/3/a/5/1195424143626751174switch_jakub_angelis_01.sv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4288" y="3831463"/>
            <a:ext cx="892657" cy="446245"/>
          </a:xfrm>
          <a:prstGeom prst="rect">
            <a:avLst/>
          </a:prstGeom>
          <a:noFill/>
          <a:extLst>
            <a:ext uri="{909E8E84-426E-40DD-AFC4-6F175D3DCCD1}">
              <a14:hiddenFill xmlns:a14="http://schemas.microsoft.com/office/drawing/2010/main">
                <a:solidFill>
                  <a:srgbClr val="FFFFFF"/>
                </a:solidFill>
              </a14:hiddenFill>
            </a:ext>
          </a:extLst>
        </p:spPr>
      </p:pic>
      <p:sp>
        <p:nvSpPr>
          <p:cNvPr id="14" name="구름 13"/>
          <p:cNvSpPr/>
          <p:nvPr/>
        </p:nvSpPr>
        <p:spPr>
          <a:xfrm>
            <a:off x="1290926" y="3355513"/>
            <a:ext cx="1303449" cy="46908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Internet</a:t>
            </a:r>
            <a:endParaRPr lang="ko-KR" altLang="en-US" sz="1350" dirty="0"/>
          </a:p>
        </p:txBody>
      </p:sp>
      <p:pic>
        <p:nvPicPr>
          <p:cNvPr id="15" name="Picture 4" descr="C:\Users\sunny\Desktop\제목 없음.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8013" y="3261951"/>
            <a:ext cx="1017384" cy="750101"/>
          </a:xfrm>
          <a:prstGeom prst="rect">
            <a:avLst/>
          </a:prstGeom>
          <a:noFill/>
          <a:extLst/>
        </p:spPr>
      </p:pic>
      <p:sp>
        <p:nvSpPr>
          <p:cNvPr id="16" name="TextBox 15"/>
          <p:cNvSpPr txBox="1"/>
          <p:nvPr/>
        </p:nvSpPr>
        <p:spPr>
          <a:xfrm>
            <a:off x="5227165" y="3276294"/>
            <a:ext cx="619080" cy="294625"/>
          </a:xfrm>
          <a:prstGeom prst="rect">
            <a:avLst/>
          </a:prstGeom>
          <a:noFill/>
        </p:spPr>
        <p:txBody>
          <a:bodyPr wrap="none" rtlCol="0">
            <a:spAutoFit/>
          </a:bodyPr>
          <a:lstStyle/>
          <a:p>
            <a:r>
              <a:rPr lang="en-US" altLang="ko-KR" dirty="0" smtClean="0">
                <a:solidFill>
                  <a:schemeClr val="tx1"/>
                </a:solidFill>
              </a:rPr>
              <a:t>NUC</a:t>
            </a:r>
            <a:endParaRPr lang="ko-KR" altLang="en-US" dirty="0">
              <a:solidFill>
                <a:schemeClr val="tx1"/>
              </a:solidFill>
            </a:endParaRPr>
          </a:p>
        </p:txBody>
      </p:sp>
      <p:cxnSp>
        <p:nvCxnSpPr>
          <p:cNvPr id="17" name="구부러진 연결선 16"/>
          <p:cNvCxnSpPr/>
          <p:nvPr/>
        </p:nvCxnSpPr>
        <p:spPr>
          <a:xfrm rot="10800000">
            <a:off x="2288469" y="3590053"/>
            <a:ext cx="1164309" cy="437229"/>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20" name="구부러진 연결선 19"/>
          <p:cNvCxnSpPr/>
          <p:nvPr/>
        </p:nvCxnSpPr>
        <p:spPr>
          <a:xfrm rot="10800000" flipV="1">
            <a:off x="3987465" y="3637001"/>
            <a:ext cx="1040548" cy="405712"/>
          </a:xfrm>
          <a:prstGeom prst="curved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78574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err="1" smtClean="0">
                <a:solidFill>
                  <a:srgbClr val="FF0000"/>
                </a:solidFill>
                <a:latin typeface="Times New Roman" panose="02020603050405020304" pitchFamily="18" charset="0"/>
                <a:cs typeface="Times New Roman" panose="02020603050405020304" pitchFamily="18" charset="0"/>
              </a:rPr>
              <a:t>MikroTik</a:t>
            </a:r>
            <a:r>
              <a:rPr lang="en-US" altLang="ko-KR" sz="4000" dirty="0" smtClean="0">
                <a:solidFill>
                  <a:srgbClr val="FF0000"/>
                </a:solidFill>
                <a:latin typeface="Times New Roman" panose="02020603050405020304" pitchFamily="18" charset="0"/>
                <a:cs typeface="Times New Roman" panose="02020603050405020304" pitchFamily="18" charset="0"/>
              </a:rPr>
              <a:t> Switch</a:t>
            </a:r>
            <a:endParaRPr lang="ko-KR" altLang="en-US" sz="4000" dirty="0">
              <a:solidFill>
                <a:srgbClr val="FF000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5986676"/>
          </a:xfrm>
        </p:spPr>
        <p:txBody>
          <a:bodyPr>
            <a:normAutofit/>
          </a:bodyPr>
          <a:lstStyle/>
          <a:p>
            <a:r>
              <a:rPr lang="en-US" altLang="ko-KR" dirty="0" err="1" smtClean="0"/>
              <a:t>Mikrotik</a:t>
            </a:r>
            <a:r>
              <a:rPr lang="en-US" altLang="ko-KR" dirty="0" smtClean="0"/>
              <a:t> switch setting (</a:t>
            </a:r>
            <a:r>
              <a:rPr lang="ko-KR" altLang="en-US" dirty="0" smtClean="0"/>
              <a:t>가정 사항</a:t>
            </a:r>
            <a:r>
              <a:rPr lang="en-US" altLang="ko-KR" dirty="0" smtClean="0"/>
              <a:t>)</a:t>
            </a:r>
          </a:p>
          <a:p>
            <a:pPr lvl="1"/>
            <a:r>
              <a:rPr lang="en-US" altLang="ko-KR" dirty="0" smtClean="0"/>
              <a:t>Setting </a:t>
            </a:r>
            <a:r>
              <a:rPr lang="ko-KR" altLang="en-US" dirty="0" smtClean="0"/>
              <a:t>방법</a:t>
            </a:r>
            <a:endParaRPr lang="en-US" altLang="ko-KR" dirty="0" smtClean="0"/>
          </a:p>
          <a:p>
            <a:pPr lvl="2"/>
            <a:r>
              <a:rPr lang="en-US" altLang="ko-KR" dirty="0" smtClean="0"/>
              <a:t>NUC</a:t>
            </a:r>
            <a:r>
              <a:rPr lang="ko-KR" altLang="en-US" dirty="0" smtClean="0"/>
              <a:t>으로 접속</a:t>
            </a:r>
            <a:endParaRPr lang="en-US" altLang="ko-KR" dirty="0" smtClean="0"/>
          </a:p>
          <a:p>
            <a:pPr lvl="2"/>
            <a:r>
              <a:rPr lang="en-US" altLang="ko-KR" dirty="0" err="1" smtClean="0"/>
              <a:t>Mikrotik</a:t>
            </a:r>
            <a:r>
              <a:rPr lang="en-US" altLang="ko-KR" dirty="0" smtClean="0"/>
              <a:t> switch </a:t>
            </a:r>
            <a:r>
              <a:rPr lang="en-US" altLang="ko-KR" dirty="0" err="1" smtClean="0"/>
              <a:t>settin</a:t>
            </a:r>
            <a:r>
              <a:rPr lang="ko-KR" altLang="en-US" dirty="0" smtClean="0"/>
              <a:t>을 위한 </a:t>
            </a:r>
            <a:r>
              <a:rPr lang="en-US" altLang="ko-KR" dirty="0" smtClean="0"/>
              <a:t>Configuration tool :</a:t>
            </a:r>
            <a:r>
              <a:rPr lang="en-US" altLang="ko-KR" dirty="0" err="1" smtClean="0"/>
              <a:t>Winbox</a:t>
            </a:r>
            <a:r>
              <a:rPr lang="en-US" altLang="ko-KR" dirty="0" smtClean="0"/>
              <a:t> </a:t>
            </a:r>
            <a:r>
              <a:rPr lang="ko-KR" altLang="en-US" dirty="0" smtClean="0"/>
              <a:t>설치 </a:t>
            </a:r>
            <a:r>
              <a:rPr lang="en-US" altLang="ko-KR" dirty="0" smtClean="0"/>
              <a:t>on NUC</a:t>
            </a:r>
          </a:p>
          <a:p>
            <a:pPr lvl="2"/>
            <a:r>
              <a:rPr lang="ko-KR" altLang="en-US" dirty="0" smtClean="0"/>
              <a:t>다음 명령어 입력</a:t>
            </a:r>
            <a:endParaRPr lang="en-US" altLang="ko-KR" dirty="0" smtClean="0"/>
          </a:p>
          <a:p>
            <a:pPr lvl="2"/>
            <a:endParaRPr lang="en-US" altLang="ko-KR" dirty="0" smtClean="0"/>
          </a:p>
          <a:p>
            <a:pPr marL="457200" lvl="1" indent="0">
              <a:buNone/>
            </a:pPr>
            <a:endParaRPr lang="en-US" altLang="ko-KR" dirty="0"/>
          </a:p>
          <a:p>
            <a:pPr marL="457200" lvl="1" indent="0">
              <a:buNone/>
            </a:pPr>
            <a:endParaRPr lang="en-US" altLang="ko-KR" dirty="0"/>
          </a:p>
          <a:p>
            <a:pPr lvl="2"/>
            <a:r>
              <a:rPr lang="en-US" altLang="ko-KR" dirty="0" err="1"/>
              <a:t>Mikrotik</a:t>
            </a:r>
            <a:r>
              <a:rPr lang="en-US" altLang="ko-KR" dirty="0"/>
              <a:t> </a:t>
            </a:r>
            <a:r>
              <a:rPr lang="ko-KR" altLang="en-US" dirty="0"/>
              <a:t>스위치</a:t>
            </a:r>
            <a:r>
              <a:rPr lang="en-US" altLang="ko-KR" dirty="0"/>
              <a:t>(8port)</a:t>
            </a:r>
            <a:r>
              <a:rPr lang="ko-KR" altLang="en-US" dirty="0"/>
              <a:t>를 아래와 같이 외부 접속이 되는 다른 스위치 혹은 외부 접근이 되게끔 연결</a:t>
            </a:r>
            <a:r>
              <a:rPr lang="en-US" altLang="ko-KR" dirty="0"/>
              <a:t>(8-port </a:t>
            </a:r>
            <a:r>
              <a:rPr lang="ko-KR" altLang="en-US" dirty="0"/>
              <a:t>스위치의 </a:t>
            </a:r>
            <a:r>
              <a:rPr lang="en-US" altLang="ko-KR" dirty="0"/>
              <a:t>1</a:t>
            </a:r>
            <a:r>
              <a:rPr lang="ko-KR" altLang="en-US" dirty="0"/>
              <a:t>번 </a:t>
            </a:r>
            <a:r>
              <a:rPr lang="en-US" altLang="ko-KR" dirty="0"/>
              <a:t>port</a:t>
            </a:r>
            <a:r>
              <a:rPr lang="ko-KR" altLang="en-US" dirty="0"/>
              <a:t>에 연결</a:t>
            </a:r>
            <a:r>
              <a:rPr lang="en-US" altLang="ko-KR" dirty="0"/>
              <a:t>!)</a:t>
            </a:r>
          </a:p>
          <a:p>
            <a:pPr lvl="2"/>
            <a:r>
              <a:rPr lang="en-US" altLang="ko-KR" dirty="0"/>
              <a:t>NUC</a:t>
            </a:r>
            <a:r>
              <a:rPr lang="ko-KR" altLang="en-US" dirty="0"/>
              <a:t>은 </a:t>
            </a:r>
            <a:r>
              <a:rPr lang="en-US" altLang="ko-KR" dirty="0"/>
              <a:t>2~8</a:t>
            </a:r>
            <a:r>
              <a:rPr lang="ko-KR" altLang="en-US" dirty="0"/>
              <a:t>번 </a:t>
            </a:r>
            <a:r>
              <a:rPr lang="en-US" altLang="ko-KR" dirty="0"/>
              <a:t>port </a:t>
            </a:r>
            <a:r>
              <a:rPr lang="ko-KR" altLang="en-US" dirty="0"/>
              <a:t>중 하나에 연결</a:t>
            </a:r>
            <a:r>
              <a:rPr lang="en-US" altLang="ko-KR" dirty="0"/>
              <a:t> </a:t>
            </a:r>
            <a:r>
              <a:rPr lang="ko-KR" altLang="en-US" dirty="0"/>
              <a:t>그 후</a:t>
            </a:r>
            <a:r>
              <a:rPr lang="en-US" altLang="ko-KR" dirty="0"/>
              <a:t>, </a:t>
            </a:r>
            <a:r>
              <a:rPr lang="ko-KR" altLang="en-US" dirty="0"/>
              <a:t>다음 명령어 실행</a:t>
            </a:r>
            <a:endParaRPr lang="en-US" altLang="ko-KR" dirty="0"/>
          </a:p>
          <a:p>
            <a:pPr lvl="1"/>
            <a:endParaRPr lang="en-US" altLang="ko-KR" dirty="0" smtClean="0"/>
          </a:p>
        </p:txBody>
      </p:sp>
      <p:pic>
        <p:nvPicPr>
          <p:cNvPr id="32" name="Picture 2" descr="http://publicdomainvectors.org/photos/Anonymous_Keyboard_1_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04365" y="-114072"/>
            <a:ext cx="1439635" cy="1439635"/>
          </a:xfrm>
          <a:prstGeom prst="rect">
            <a:avLst/>
          </a:prstGeom>
          <a:noFill/>
          <a:extLst>
            <a:ext uri="{909E8E84-426E-40DD-AFC4-6F175D3DCCD1}">
              <a14:hiddenFill xmlns:a14="http://schemas.microsoft.com/office/drawing/2010/main">
                <a:solidFill>
                  <a:srgbClr val="FFFFFF"/>
                </a:solidFill>
              </a14:hiddenFill>
            </a:ext>
          </a:extLst>
        </p:spPr>
      </p:pic>
      <p:pic>
        <p:nvPicPr>
          <p:cNvPr id="2" name="그림 1"/>
          <p:cNvPicPr>
            <a:picLocks noChangeAspect="1"/>
          </p:cNvPicPr>
          <p:nvPr/>
        </p:nvPicPr>
        <p:blipFill>
          <a:blip r:embed="rId4"/>
          <a:stretch>
            <a:fillRect/>
          </a:stretch>
        </p:blipFill>
        <p:spPr>
          <a:xfrm>
            <a:off x="1453628" y="2519291"/>
            <a:ext cx="1924050" cy="400050"/>
          </a:xfrm>
          <a:prstGeom prst="rect">
            <a:avLst/>
          </a:prstGeom>
        </p:spPr>
      </p:pic>
      <p:pic>
        <p:nvPicPr>
          <p:cNvPr id="4" name="그림 3"/>
          <p:cNvPicPr>
            <a:picLocks noChangeAspect="1"/>
          </p:cNvPicPr>
          <p:nvPr/>
        </p:nvPicPr>
        <p:blipFill>
          <a:blip r:embed="rId5"/>
          <a:stretch>
            <a:fillRect/>
          </a:stretch>
        </p:blipFill>
        <p:spPr>
          <a:xfrm>
            <a:off x="1453628" y="2919341"/>
            <a:ext cx="3705225" cy="180975"/>
          </a:xfrm>
          <a:prstGeom prst="rect">
            <a:avLst/>
          </a:prstGeom>
        </p:spPr>
      </p:pic>
      <p:pic>
        <p:nvPicPr>
          <p:cNvPr id="5" name="그림 4"/>
          <p:cNvPicPr>
            <a:picLocks noChangeAspect="1"/>
          </p:cNvPicPr>
          <p:nvPr/>
        </p:nvPicPr>
        <p:blipFill>
          <a:blip r:embed="rId6"/>
          <a:stretch>
            <a:fillRect/>
          </a:stretch>
        </p:blipFill>
        <p:spPr>
          <a:xfrm>
            <a:off x="1453628" y="3094487"/>
            <a:ext cx="4171950" cy="190500"/>
          </a:xfrm>
          <a:prstGeom prst="rect">
            <a:avLst/>
          </a:prstGeom>
        </p:spPr>
      </p:pic>
      <p:pic>
        <p:nvPicPr>
          <p:cNvPr id="17" name="그림 16"/>
          <p:cNvPicPr>
            <a:picLocks noChangeAspect="1"/>
          </p:cNvPicPr>
          <p:nvPr/>
        </p:nvPicPr>
        <p:blipFill>
          <a:blip r:embed="rId7"/>
          <a:stretch>
            <a:fillRect/>
          </a:stretch>
        </p:blipFill>
        <p:spPr>
          <a:xfrm>
            <a:off x="1453628" y="4483602"/>
            <a:ext cx="4238625" cy="171450"/>
          </a:xfrm>
          <a:prstGeom prst="rect">
            <a:avLst/>
          </a:prstGeom>
        </p:spPr>
      </p:pic>
      <p:pic>
        <p:nvPicPr>
          <p:cNvPr id="18" name="그림 17"/>
          <p:cNvPicPr>
            <a:picLocks noChangeAspect="1"/>
          </p:cNvPicPr>
          <p:nvPr/>
        </p:nvPicPr>
        <p:blipFill>
          <a:blip r:embed="rId8"/>
          <a:stretch>
            <a:fillRect/>
          </a:stretch>
        </p:blipFill>
        <p:spPr>
          <a:xfrm>
            <a:off x="1453628" y="4675562"/>
            <a:ext cx="3286125" cy="1267081"/>
          </a:xfrm>
          <a:prstGeom prst="rect">
            <a:avLst/>
          </a:prstGeom>
        </p:spPr>
      </p:pic>
      <p:pic>
        <p:nvPicPr>
          <p:cNvPr id="19" name="그림 18"/>
          <p:cNvPicPr>
            <a:picLocks noChangeAspect="1"/>
          </p:cNvPicPr>
          <p:nvPr/>
        </p:nvPicPr>
        <p:blipFill>
          <a:blip r:embed="rId9"/>
          <a:stretch>
            <a:fillRect/>
          </a:stretch>
        </p:blipFill>
        <p:spPr>
          <a:xfrm>
            <a:off x="1453628" y="5927782"/>
            <a:ext cx="2924175" cy="209550"/>
          </a:xfrm>
          <a:prstGeom prst="rect">
            <a:avLst/>
          </a:prstGeom>
        </p:spPr>
      </p:pic>
      <p:pic>
        <p:nvPicPr>
          <p:cNvPr id="20" name="그림 19"/>
          <p:cNvPicPr>
            <a:picLocks noChangeAspect="1"/>
          </p:cNvPicPr>
          <p:nvPr/>
        </p:nvPicPr>
        <p:blipFill>
          <a:blip r:embed="rId10"/>
          <a:stretch>
            <a:fillRect/>
          </a:stretch>
        </p:blipFill>
        <p:spPr>
          <a:xfrm>
            <a:off x="1453628" y="6102771"/>
            <a:ext cx="2733675" cy="219075"/>
          </a:xfrm>
          <a:prstGeom prst="rect">
            <a:avLst/>
          </a:prstGeom>
        </p:spPr>
      </p:pic>
    </p:spTree>
    <p:extLst>
      <p:ext uri="{BB962C8B-B14F-4D97-AF65-F5344CB8AC3E}">
        <p14:creationId xmlns:p14="http://schemas.microsoft.com/office/powerpoint/2010/main" val="14156812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err="1" smtClean="0">
                <a:solidFill>
                  <a:srgbClr val="FF0000"/>
                </a:solidFill>
                <a:latin typeface="Times New Roman" panose="02020603050405020304" pitchFamily="18" charset="0"/>
                <a:cs typeface="Times New Roman" panose="02020603050405020304" pitchFamily="18" charset="0"/>
              </a:rPr>
              <a:t>MikroTik</a:t>
            </a:r>
            <a:r>
              <a:rPr lang="en-US" altLang="ko-KR" sz="4000" dirty="0" smtClean="0">
                <a:solidFill>
                  <a:srgbClr val="FF0000"/>
                </a:solidFill>
                <a:latin typeface="Times New Roman" panose="02020603050405020304" pitchFamily="18" charset="0"/>
                <a:cs typeface="Times New Roman" panose="02020603050405020304" pitchFamily="18" charset="0"/>
              </a:rPr>
              <a:t> Switch</a:t>
            </a:r>
            <a:endParaRPr lang="ko-KR" altLang="en-US" sz="4000" dirty="0">
              <a:solidFill>
                <a:srgbClr val="FF000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6013971"/>
          </a:xfrm>
        </p:spPr>
        <p:txBody>
          <a:bodyPr>
            <a:normAutofit/>
          </a:bodyPr>
          <a:lstStyle/>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r>
              <a:rPr lang="ko-KR" altLang="en-US" dirty="0" smtClean="0"/>
              <a:t>현재까지 진행된 사항</a:t>
            </a:r>
            <a:endParaRPr lang="en-US" altLang="ko-KR" dirty="0" smtClean="0"/>
          </a:p>
          <a:p>
            <a:r>
              <a:rPr lang="en-US" altLang="ko-KR" dirty="0" smtClean="0"/>
              <a:t>NUC</a:t>
            </a:r>
            <a:r>
              <a:rPr lang="ko-KR" altLang="en-US" dirty="0" smtClean="0"/>
              <a:t>에서 다음과 같이 입력</a:t>
            </a:r>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r>
              <a:rPr lang="en-US" altLang="ko-KR" dirty="0" smtClean="0"/>
              <a:t>Default </a:t>
            </a:r>
            <a:r>
              <a:rPr lang="ko-KR" altLang="en-US" dirty="0" smtClean="0"/>
              <a:t>접속 정보</a:t>
            </a:r>
            <a:r>
              <a:rPr lang="en-US" altLang="ko-KR" dirty="0"/>
              <a:t> </a:t>
            </a:r>
            <a:r>
              <a:rPr lang="en-US" altLang="ko-KR" dirty="0" smtClean="0"/>
              <a:t>ID: admin password: </a:t>
            </a:r>
            <a:r>
              <a:rPr lang="ko-KR" altLang="en-US" dirty="0" smtClean="0"/>
              <a:t>없음</a:t>
            </a:r>
            <a:endParaRPr lang="en-US" altLang="ko-KR" dirty="0" smtClean="0"/>
          </a:p>
          <a:p>
            <a:r>
              <a:rPr lang="en-US" altLang="ko-KR" dirty="0" err="1" smtClean="0"/>
              <a:t>Winbox</a:t>
            </a:r>
            <a:r>
              <a:rPr lang="ko-KR" altLang="en-US" dirty="0" smtClean="0"/>
              <a:t>로 접속 후</a:t>
            </a:r>
            <a:r>
              <a:rPr lang="en-US" altLang="ko-KR" dirty="0" smtClean="0"/>
              <a:t>, 1</a:t>
            </a:r>
            <a:r>
              <a:rPr lang="ko-KR" altLang="en-US" dirty="0" smtClean="0"/>
              <a:t>번 </a:t>
            </a:r>
            <a:r>
              <a:rPr lang="en-US" altLang="ko-KR" dirty="0" smtClean="0"/>
              <a:t>port</a:t>
            </a:r>
            <a:r>
              <a:rPr lang="ko-KR" altLang="en-US" dirty="0" smtClean="0"/>
              <a:t>를 제외한 모든 </a:t>
            </a:r>
            <a:r>
              <a:rPr lang="en-US" altLang="ko-KR" dirty="0" smtClean="0"/>
              <a:t>port</a:t>
            </a:r>
            <a:r>
              <a:rPr lang="ko-KR" altLang="en-US" dirty="0" smtClean="0"/>
              <a:t>의 </a:t>
            </a:r>
            <a:r>
              <a:rPr lang="en-US" altLang="ko-KR" dirty="0" smtClean="0"/>
              <a:t>master-port</a:t>
            </a:r>
            <a:r>
              <a:rPr lang="ko-KR" altLang="en-US" dirty="0" smtClean="0"/>
              <a:t>를 </a:t>
            </a:r>
            <a:r>
              <a:rPr lang="en-US" altLang="ko-KR" dirty="0" smtClean="0"/>
              <a:t>1</a:t>
            </a:r>
            <a:r>
              <a:rPr lang="ko-KR" altLang="en-US" dirty="0" smtClean="0"/>
              <a:t>번 </a:t>
            </a:r>
            <a:r>
              <a:rPr lang="en-US" altLang="ko-KR" dirty="0" smtClean="0"/>
              <a:t>port</a:t>
            </a:r>
            <a:r>
              <a:rPr lang="ko-KR" altLang="en-US" dirty="0" smtClean="0"/>
              <a:t>로 설정</a:t>
            </a:r>
            <a:r>
              <a:rPr lang="en-US" altLang="ko-KR" dirty="0" smtClean="0"/>
              <a:t> </a:t>
            </a:r>
          </a:p>
          <a:p>
            <a:pPr marL="0" indent="0">
              <a:buNone/>
            </a:pPr>
            <a:endParaRPr lang="en-US" altLang="ko-KR" dirty="0"/>
          </a:p>
          <a:p>
            <a:pPr marL="0" indent="0">
              <a:buNone/>
            </a:pPr>
            <a:endParaRPr lang="en-US" altLang="ko-KR" dirty="0" smtClean="0"/>
          </a:p>
        </p:txBody>
      </p:sp>
      <p:grpSp>
        <p:nvGrpSpPr>
          <p:cNvPr id="11" name="그룹 10"/>
          <p:cNvGrpSpPr/>
          <p:nvPr/>
        </p:nvGrpSpPr>
        <p:grpSpPr>
          <a:xfrm>
            <a:off x="681643" y="714376"/>
            <a:ext cx="6980518" cy="1946938"/>
            <a:chOff x="584010" y="4260432"/>
            <a:chExt cx="6980518" cy="2440619"/>
          </a:xfrm>
        </p:grpSpPr>
        <p:grpSp>
          <p:nvGrpSpPr>
            <p:cNvPr id="12" name="그룹 11"/>
            <p:cNvGrpSpPr/>
            <p:nvPr/>
          </p:nvGrpSpPr>
          <p:grpSpPr>
            <a:xfrm>
              <a:off x="961281" y="4260432"/>
              <a:ext cx="6603247" cy="2169369"/>
              <a:chOff x="961281" y="2897468"/>
              <a:chExt cx="6603247" cy="2169369"/>
            </a:xfrm>
          </p:grpSpPr>
          <p:pic>
            <p:nvPicPr>
              <p:cNvPr id="17" name="Picture 6" descr="http://www.clker.com/cliparts/4/3/a/5/1195424143626751174switch_jakub_angelis_01.sv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3095" y="4291446"/>
                <a:ext cx="892657" cy="559399"/>
              </a:xfrm>
              <a:prstGeom prst="rect">
                <a:avLst/>
              </a:prstGeom>
              <a:noFill/>
              <a:extLst>
                <a:ext uri="{909E8E84-426E-40DD-AFC4-6F175D3DCCD1}">
                  <a14:hiddenFill xmlns:a14="http://schemas.microsoft.com/office/drawing/2010/main">
                    <a:solidFill>
                      <a:srgbClr val="FFFFFF"/>
                    </a:solidFill>
                  </a14:hiddenFill>
                </a:ext>
              </a:extLst>
            </p:spPr>
          </p:pic>
          <p:pic>
            <p:nvPicPr>
              <p:cNvPr id="18" name="그림 17"/>
              <p:cNvPicPr>
                <a:picLocks noChangeAspect="1"/>
              </p:cNvPicPr>
              <p:nvPr/>
            </p:nvPicPr>
            <p:blipFill>
              <a:blip r:embed="rId4">
                <a:clrChange>
                  <a:clrFrom>
                    <a:srgbClr val="FFFFFF"/>
                  </a:clrFrom>
                  <a:clrTo>
                    <a:srgbClr val="FFFFFF">
                      <a:alpha val="0"/>
                    </a:srgbClr>
                  </a:clrTo>
                </a:clrChange>
              </a:blip>
              <a:stretch>
                <a:fillRect/>
              </a:stretch>
            </p:blipFill>
            <p:spPr>
              <a:xfrm>
                <a:off x="4351703" y="4480965"/>
                <a:ext cx="601568" cy="480997"/>
              </a:xfrm>
              <a:prstGeom prst="rect">
                <a:avLst/>
              </a:prstGeom>
            </p:spPr>
          </p:pic>
          <p:cxnSp>
            <p:nvCxnSpPr>
              <p:cNvPr id="19" name="구부러진 연결선 18"/>
              <p:cNvCxnSpPr/>
              <p:nvPr/>
            </p:nvCxnSpPr>
            <p:spPr>
              <a:xfrm rot="10800000">
                <a:off x="3663068" y="3892379"/>
                <a:ext cx="1164309" cy="548096"/>
              </a:xfrm>
              <a:prstGeom prst="curvedConnector3">
                <a:avLst/>
              </a:prstGeom>
            </p:spPr>
            <p:style>
              <a:lnRef idx="1">
                <a:schemeClr val="accent1"/>
              </a:lnRef>
              <a:fillRef idx="0">
                <a:schemeClr val="accent1"/>
              </a:fillRef>
              <a:effectRef idx="0">
                <a:schemeClr val="accent1"/>
              </a:effectRef>
              <a:fontRef idx="minor">
                <a:schemeClr val="tx1"/>
              </a:fontRef>
            </p:style>
          </p:cxnSp>
          <p:pic>
            <p:nvPicPr>
              <p:cNvPr id="20" name="Picture 6" descr="http://www.clker.com/cliparts/4/3/a/5/1195424143626751174switch_jakub_angelis_01.sv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4643" y="3611390"/>
                <a:ext cx="892657" cy="559399"/>
              </a:xfrm>
              <a:prstGeom prst="rect">
                <a:avLst/>
              </a:prstGeom>
              <a:noFill/>
              <a:extLst>
                <a:ext uri="{909E8E84-426E-40DD-AFC4-6F175D3DCCD1}">
                  <a14:hiddenFill xmlns:a14="http://schemas.microsoft.com/office/drawing/2010/main">
                    <a:solidFill>
                      <a:srgbClr val="FFFFFF"/>
                    </a:solidFill>
                  </a14:hiddenFill>
                </a:ext>
              </a:extLst>
            </p:spPr>
          </p:pic>
          <p:sp>
            <p:nvSpPr>
              <p:cNvPr id="21" name="구름 20"/>
              <p:cNvSpPr/>
              <p:nvPr/>
            </p:nvSpPr>
            <p:spPr>
              <a:xfrm>
                <a:off x="961281" y="3014754"/>
                <a:ext cx="1303449" cy="58802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Internet</a:t>
                </a:r>
                <a:endParaRPr lang="ko-KR" altLang="en-US" sz="1350" dirty="0"/>
              </a:p>
            </p:txBody>
          </p:sp>
          <p:cxnSp>
            <p:nvCxnSpPr>
              <p:cNvPr id="22" name="구부러진 연결선 21"/>
              <p:cNvCxnSpPr/>
              <p:nvPr/>
            </p:nvCxnSpPr>
            <p:spPr>
              <a:xfrm rot="10800000">
                <a:off x="1881727" y="3266855"/>
                <a:ext cx="1164309" cy="548096"/>
              </a:xfrm>
              <a:prstGeom prst="curvedConnector3">
                <a:avLst/>
              </a:prstGeom>
            </p:spPr>
            <p:style>
              <a:lnRef idx="1">
                <a:schemeClr val="accent1"/>
              </a:lnRef>
              <a:fillRef idx="0">
                <a:schemeClr val="accent1"/>
              </a:fillRef>
              <a:effectRef idx="0">
                <a:schemeClr val="accent1"/>
              </a:effectRef>
              <a:fontRef idx="minor">
                <a:schemeClr val="tx1"/>
              </a:fontRef>
            </p:style>
          </p:cxnSp>
          <p:pic>
            <p:nvPicPr>
              <p:cNvPr id="23" name="Picture 4" descr="C:\Users\sunny\Desktop\제목 없음.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8368" y="2897468"/>
                <a:ext cx="1017384" cy="940303"/>
              </a:xfrm>
              <a:prstGeom prst="rect">
                <a:avLst/>
              </a:prstGeom>
              <a:noFill/>
              <a:extLst/>
            </p:spPr>
          </p:pic>
          <p:sp>
            <p:nvSpPr>
              <p:cNvPr id="24" name="TextBox 23"/>
              <p:cNvSpPr txBox="1"/>
              <p:nvPr/>
            </p:nvSpPr>
            <p:spPr>
              <a:xfrm>
                <a:off x="4897520" y="2915448"/>
                <a:ext cx="619080" cy="369332"/>
              </a:xfrm>
              <a:prstGeom prst="rect">
                <a:avLst/>
              </a:prstGeom>
              <a:noFill/>
            </p:spPr>
            <p:txBody>
              <a:bodyPr wrap="none" rtlCol="0">
                <a:spAutoFit/>
              </a:bodyPr>
              <a:lstStyle/>
              <a:p>
                <a:r>
                  <a:rPr lang="en-US" altLang="ko-KR" dirty="0" smtClean="0">
                    <a:solidFill>
                      <a:schemeClr val="tx1"/>
                    </a:solidFill>
                  </a:rPr>
                  <a:t>NUC</a:t>
                </a:r>
                <a:endParaRPr lang="ko-KR" altLang="en-US" dirty="0">
                  <a:solidFill>
                    <a:schemeClr val="tx1"/>
                  </a:solidFill>
                </a:endParaRPr>
              </a:p>
            </p:txBody>
          </p:sp>
          <p:cxnSp>
            <p:nvCxnSpPr>
              <p:cNvPr id="25" name="직선 연결선 24"/>
              <p:cNvCxnSpPr/>
              <p:nvPr/>
            </p:nvCxnSpPr>
            <p:spPr>
              <a:xfrm>
                <a:off x="5223296" y="3836735"/>
                <a:ext cx="5664" cy="556974"/>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117948" y="3475821"/>
                <a:ext cx="646045" cy="253916"/>
              </a:xfrm>
              <a:prstGeom prst="rect">
                <a:avLst/>
              </a:prstGeom>
              <a:noFill/>
            </p:spPr>
            <p:txBody>
              <a:bodyPr wrap="square" rtlCol="0">
                <a:spAutoFit/>
              </a:bodyPr>
              <a:lstStyle/>
              <a:p>
                <a:r>
                  <a:rPr lang="en-US" altLang="ko-KR" sz="1050" dirty="0" smtClean="0"/>
                  <a:t>DHCP</a:t>
                </a:r>
                <a:endParaRPr lang="ko-KR" altLang="en-US" sz="1050" dirty="0"/>
              </a:p>
            </p:txBody>
          </p:sp>
          <p:sp>
            <p:nvSpPr>
              <p:cNvPr id="27" name="TextBox 26"/>
              <p:cNvSpPr txBox="1"/>
              <p:nvPr/>
            </p:nvSpPr>
            <p:spPr>
              <a:xfrm>
                <a:off x="4953271" y="4748536"/>
                <a:ext cx="1059583" cy="318301"/>
              </a:xfrm>
              <a:prstGeom prst="rect">
                <a:avLst/>
              </a:prstGeom>
              <a:noFill/>
            </p:spPr>
            <p:txBody>
              <a:bodyPr wrap="square" rtlCol="0">
                <a:spAutoFit/>
              </a:bodyPr>
              <a:lstStyle/>
              <a:p>
                <a:r>
                  <a:rPr lang="en-US" altLang="ko-KR" sz="1050" dirty="0" smtClean="0"/>
                  <a:t>192.168.0.11</a:t>
                </a:r>
                <a:endParaRPr lang="ko-KR" altLang="en-US" sz="1050" dirty="0"/>
              </a:p>
            </p:txBody>
          </p:sp>
          <p:sp>
            <p:nvSpPr>
              <p:cNvPr id="28" name="TextBox 27"/>
              <p:cNvSpPr txBox="1"/>
              <p:nvPr/>
            </p:nvSpPr>
            <p:spPr>
              <a:xfrm>
                <a:off x="5687208" y="2915448"/>
                <a:ext cx="933089" cy="253916"/>
              </a:xfrm>
              <a:prstGeom prst="rect">
                <a:avLst/>
              </a:prstGeom>
              <a:noFill/>
            </p:spPr>
            <p:txBody>
              <a:bodyPr wrap="square" rtlCol="0">
                <a:spAutoFit/>
              </a:bodyPr>
              <a:lstStyle/>
              <a:p>
                <a:r>
                  <a:rPr lang="en-US" altLang="ko-KR" sz="1050" dirty="0" smtClean="0"/>
                  <a:t>192.168.0.5</a:t>
                </a:r>
                <a:endParaRPr lang="ko-KR" altLang="en-US" sz="1050" dirty="0"/>
              </a:p>
            </p:txBody>
          </p:sp>
          <p:sp>
            <p:nvSpPr>
              <p:cNvPr id="29" name="TextBox 28"/>
              <p:cNvSpPr txBox="1"/>
              <p:nvPr/>
            </p:nvSpPr>
            <p:spPr>
              <a:xfrm>
                <a:off x="5526062" y="4357961"/>
                <a:ext cx="2038466" cy="415498"/>
              </a:xfrm>
              <a:prstGeom prst="rect">
                <a:avLst/>
              </a:prstGeom>
              <a:noFill/>
            </p:spPr>
            <p:txBody>
              <a:bodyPr wrap="square" rtlCol="0">
                <a:spAutoFit/>
              </a:bodyPr>
              <a:lstStyle/>
              <a:p>
                <a:r>
                  <a:rPr lang="en-US" altLang="ko-KR" sz="1050" dirty="0" smtClean="0"/>
                  <a:t>* DHCP server</a:t>
                </a:r>
                <a:r>
                  <a:rPr lang="ko-KR" altLang="en-US" sz="1050" dirty="0" smtClean="0"/>
                  <a:t>가 여기 있어도 상관 없음</a:t>
                </a:r>
                <a:r>
                  <a:rPr lang="en-US" altLang="ko-KR" sz="1050" dirty="0" smtClean="0"/>
                  <a:t> </a:t>
                </a:r>
                <a:endParaRPr lang="ko-KR" altLang="en-US" sz="1050" dirty="0"/>
              </a:p>
            </p:txBody>
          </p:sp>
        </p:grpSp>
        <p:sp>
          <p:nvSpPr>
            <p:cNvPr id="13" name="직사각형 12"/>
            <p:cNvSpPr/>
            <p:nvPr/>
          </p:nvSpPr>
          <p:spPr>
            <a:xfrm>
              <a:off x="4800974" y="5767954"/>
              <a:ext cx="132736" cy="1162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4" name="TextBox 13"/>
            <p:cNvSpPr txBox="1"/>
            <p:nvPr/>
          </p:nvSpPr>
          <p:spPr>
            <a:xfrm>
              <a:off x="4748125" y="5551899"/>
              <a:ext cx="243862" cy="253916"/>
            </a:xfrm>
            <a:prstGeom prst="rect">
              <a:avLst/>
            </a:prstGeom>
            <a:noFill/>
          </p:spPr>
          <p:txBody>
            <a:bodyPr wrap="square" rtlCol="0">
              <a:spAutoFit/>
            </a:bodyPr>
            <a:lstStyle/>
            <a:p>
              <a:r>
                <a:rPr lang="en-US" altLang="ko-KR" sz="1050" dirty="0" smtClean="0"/>
                <a:t>1</a:t>
              </a:r>
              <a:endParaRPr lang="ko-KR" altLang="en-US" sz="1050" dirty="0"/>
            </a:p>
          </p:txBody>
        </p:sp>
        <p:cxnSp>
          <p:nvCxnSpPr>
            <p:cNvPr id="15" name="구부러진 연결선 14"/>
            <p:cNvCxnSpPr/>
            <p:nvPr/>
          </p:nvCxnSpPr>
          <p:spPr>
            <a:xfrm rot="10800000" flipV="1">
              <a:off x="1746727" y="5811741"/>
              <a:ext cx="3044023" cy="594158"/>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16" name="구름 15"/>
            <p:cNvSpPr/>
            <p:nvPr/>
          </p:nvSpPr>
          <p:spPr>
            <a:xfrm>
              <a:off x="584010" y="6113026"/>
              <a:ext cx="1303449" cy="58802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Internet</a:t>
              </a:r>
              <a:endParaRPr lang="ko-KR" altLang="en-US" sz="1350" dirty="0"/>
            </a:p>
          </p:txBody>
        </p:sp>
      </p:grpSp>
      <p:pic>
        <p:nvPicPr>
          <p:cNvPr id="30" name="Picture 2" descr="http://publicdomainvectors.org/photos/Anonymous_Keyboard_1_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28094" y="-222989"/>
            <a:ext cx="1439635" cy="1439635"/>
          </a:xfrm>
          <a:prstGeom prst="rect">
            <a:avLst/>
          </a:prstGeom>
          <a:noFill/>
          <a:extLst>
            <a:ext uri="{909E8E84-426E-40DD-AFC4-6F175D3DCCD1}">
              <a14:hiddenFill xmlns:a14="http://schemas.microsoft.com/office/drawing/2010/main">
                <a:solidFill>
                  <a:srgbClr val="FFFFFF"/>
                </a:solidFill>
              </a14:hiddenFill>
            </a:ext>
          </a:extLst>
        </p:spPr>
      </p:pic>
      <p:pic>
        <p:nvPicPr>
          <p:cNvPr id="31" name="그림 30"/>
          <p:cNvPicPr>
            <a:picLocks noChangeAspect="1"/>
          </p:cNvPicPr>
          <p:nvPr/>
        </p:nvPicPr>
        <p:blipFill>
          <a:blip r:embed="rId7"/>
          <a:stretch>
            <a:fillRect/>
          </a:stretch>
        </p:blipFill>
        <p:spPr>
          <a:xfrm>
            <a:off x="539185" y="3517230"/>
            <a:ext cx="1333500" cy="171450"/>
          </a:xfrm>
          <a:prstGeom prst="rect">
            <a:avLst/>
          </a:prstGeom>
        </p:spPr>
      </p:pic>
      <p:pic>
        <p:nvPicPr>
          <p:cNvPr id="4" name="그림 3"/>
          <p:cNvPicPr>
            <a:picLocks noChangeAspect="1"/>
          </p:cNvPicPr>
          <p:nvPr/>
        </p:nvPicPr>
        <p:blipFill>
          <a:blip r:embed="rId8"/>
          <a:stretch>
            <a:fillRect/>
          </a:stretch>
        </p:blipFill>
        <p:spPr>
          <a:xfrm>
            <a:off x="2727593" y="3848767"/>
            <a:ext cx="2362027" cy="1607471"/>
          </a:xfrm>
          <a:prstGeom prst="rect">
            <a:avLst/>
          </a:prstGeom>
        </p:spPr>
      </p:pic>
      <p:pic>
        <p:nvPicPr>
          <p:cNvPr id="5" name="그림 4"/>
          <p:cNvPicPr>
            <a:picLocks noChangeAspect="1"/>
          </p:cNvPicPr>
          <p:nvPr/>
        </p:nvPicPr>
        <p:blipFill>
          <a:blip r:embed="rId9"/>
          <a:stretch>
            <a:fillRect/>
          </a:stretch>
        </p:blipFill>
        <p:spPr>
          <a:xfrm>
            <a:off x="539185" y="3851236"/>
            <a:ext cx="2160310" cy="1611623"/>
          </a:xfrm>
          <a:prstGeom prst="rect">
            <a:avLst/>
          </a:prstGeom>
        </p:spPr>
      </p:pic>
    </p:spTree>
    <p:extLst>
      <p:ext uri="{BB962C8B-B14F-4D97-AF65-F5344CB8AC3E}">
        <p14:creationId xmlns:p14="http://schemas.microsoft.com/office/powerpoint/2010/main" val="32101691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err="1" smtClean="0">
                <a:solidFill>
                  <a:srgbClr val="FF0000"/>
                </a:solidFill>
                <a:latin typeface="Times New Roman" panose="02020603050405020304" pitchFamily="18" charset="0"/>
                <a:cs typeface="Times New Roman" panose="02020603050405020304" pitchFamily="18" charset="0"/>
              </a:rPr>
              <a:t>MikroTik</a:t>
            </a:r>
            <a:r>
              <a:rPr lang="en-US" altLang="ko-KR" sz="4000" dirty="0" smtClean="0">
                <a:solidFill>
                  <a:srgbClr val="FF0000"/>
                </a:solidFill>
                <a:latin typeface="Times New Roman" panose="02020603050405020304" pitchFamily="18" charset="0"/>
                <a:cs typeface="Times New Roman" panose="02020603050405020304" pitchFamily="18" charset="0"/>
              </a:rPr>
              <a:t> Switch</a:t>
            </a:r>
            <a:endParaRPr lang="ko-KR" altLang="en-US" sz="4000" dirty="0">
              <a:solidFill>
                <a:srgbClr val="FF000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6013971"/>
          </a:xfrm>
        </p:spPr>
        <p:txBody>
          <a:bodyPr>
            <a:normAutofit/>
          </a:bodyPr>
          <a:lstStyle/>
          <a:p>
            <a:r>
              <a:rPr lang="ko-KR" altLang="en-US" dirty="0" smtClean="0"/>
              <a:t>같은 방식으로 </a:t>
            </a:r>
            <a:r>
              <a:rPr lang="en-US" altLang="ko-KR" dirty="0" smtClean="0"/>
              <a:t>switch</a:t>
            </a:r>
            <a:r>
              <a:rPr lang="ko-KR" altLang="en-US" dirty="0" smtClean="0"/>
              <a:t>를 모두 </a:t>
            </a:r>
            <a:r>
              <a:rPr lang="en-US" altLang="ko-KR" dirty="0" smtClean="0"/>
              <a:t>setting</a:t>
            </a:r>
          </a:p>
          <a:p>
            <a:r>
              <a:rPr lang="ko-KR" altLang="en-US" dirty="0" smtClean="0"/>
              <a:t>정상적으로 </a:t>
            </a:r>
            <a:r>
              <a:rPr lang="en-US" altLang="ko-KR" dirty="0" smtClean="0"/>
              <a:t>setting </a:t>
            </a:r>
            <a:r>
              <a:rPr lang="ko-KR" altLang="en-US" dirty="0" smtClean="0"/>
              <a:t>할 경우</a:t>
            </a:r>
            <a:r>
              <a:rPr lang="en-US" altLang="ko-KR" dirty="0" smtClean="0"/>
              <a:t>, </a:t>
            </a:r>
            <a:r>
              <a:rPr lang="ko-KR" altLang="en-US" dirty="0" smtClean="0"/>
              <a:t>다음 그림과 같은 토폴로지 구성이 완료되어야 함</a:t>
            </a:r>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r>
              <a:rPr lang="en-US" altLang="ko-KR" dirty="0">
                <a:hlinkClick r:id="rId3"/>
              </a:rPr>
              <a:t>http://</a:t>
            </a:r>
            <a:r>
              <a:rPr lang="en-US" altLang="ko-KR" dirty="0" smtClean="0">
                <a:hlinkClick r:id="rId3"/>
              </a:rPr>
              <a:t>www.mikrotik.com/download</a:t>
            </a:r>
            <a:r>
              <a:rPr lang="en-US" altLang="ko-KR" dirty="0" smtClean="0"/>
              <a:t> </a:t>
            </a:r>
            <a:r>
              <a:rPr lang="ko-KR" altLang="en-US" dirty="0" smtClean="0"/>
              <a:t>접속 후</a:t>
            </a:r>
            <a:r>
              <a:rPr lang="en-US" altLang="ko-KR" dirty="0" smtClean="0"/>
              <a:t>, Router OS</a:t>
            </a:r>
            <a:r>
              <a:rPr lang="ko-KR" altLang="en-US" dirty="0" smtClean="0"/>
              <a:t>를 최신 버전으로 다운</a:t>
            </a:r>
            <a:r>
              <a:rPr lang="en-US" altLang="ko-KR" dirty="0" smtClean="0"/>
              <a:t/>
            </a:r>
            <a:br>
              <a:rPr lang="en-US" altLang="ko-KR" dirty="0" smtClean="0"/>
            </a:br>
            <a:r>
              <a:rPr lang="en-US" altLang="ko-KR" dirty="0" smtClean="0"/>
              <a:t>(Main package, extra package </a:t>
            </a:r>
            <a:r>
              <a:rPr lang="ko-KR" altLang="en-US" dirty="0" smtClean="0"/>
              <a:t>모두</a:t>
            </a:r>
            <a:r>
              <a:rPr lang="en-US" altLang="ko-KR" dirty="0"/>
              <a:t> </a:t>
            </a:r>
            <a:r>
              <a:rPr lang="ko-KR" altLang="en-US" dirty="0" smtClean="0"/>
              <a:t>받은 후</a:t>
            </a:r>
            <a:r>
              <a:rPr lang="en-US" altLang="ko-KR" dirty="0" smtClean="0"/>
              <a:t>, </a:t>
            </a:r>
            <a:r>
              <a:rPr lang="en-US" altLang="ko-KR" dirty="0" err="1" smtClean="0"/>
              <a:t>winbox</a:t>
            </a:r>
            <a:r>
              <a:rPr lang="ko-KR" altLang="en-US" dirty="0" smtClean="0"/>
              <a:t>의 </a:t>
            </a:r>
            <a:r>
              <a:rPr lang="en-US" altLang="ko-KR" dirty="0" smtClean="0"/>
              <a:t>files </a:t>
            </a:r>
            <a:r>
              <a:rPr lang="ko-KR" altLang="en-US" dirty="0" smtClean="0"/>
              <a:t>탭을 열고 복사</a:t>
            </a:r>
            <a:endParaRPr lang="en-US" altLang="ko-KR" dirty="0" smtClean="0"/>
          </a:p>
          <a:p>
            <a:r>
              <a:rPr lang="en-US" altLang="ko-KR" dirty="0" err="1" smtClean="0"/>
              <a:t>Winbox</a:t>
            </a:r>
            <a:r>
              <a:rPr lang="ko-KR" altLang="en-US" dirty="0" smtClean="0"/>
              <a:t>의 </a:t>
            </a:r>
            <a:r>
              <a:rPr lang="en-US" altLang="ko-KR" dirty="0" smtClean="0"/>
              <a:t>new terminal </a:t>
            </a:r>
            <a:r>
              <a:rPr lang="ko-KR" altLang="en-US" dirty="0" smtClean="0"/>
              <a:t>창을 열고 </a:t>
            </a:r>
            <a:r>
              <a:rPr lang="en-US" altLang="ko-KR" dirty="0" smtClean="0"/>
              <a:t>system reboot </a:t>
            </a:r>
            <a:r>
              <a:rPr lang="ko-KR" altLang="en-US" dirty="0" smtClean="0"/>
              <a:t>입력</a:t>
            </a:r>
            <a:endParaRPr lang="en-US" altLang="ko-KR" dirty="0"/>
          </a:p>
        </p:txBody>
      </p:sp>
      <p:grpSp>
        <p:nvGrpSpPr>
          <p:cNvPr id="11" name="그룹 10"/>
          <p:cNvGrpSpPr/>
          <p:nvPr/>
        </p:nvGrpSpPr>
        <p:grpSpPr>
          <a:xfrm>
            <a:off x="716606" y="2010915"/>
            <a:ext cx="6603247" cy="1730556"/>
            <a:chOff x="961281" y="4260432"/>
            <a:chExt cx="6603247" cy="2169369"/>
          </a:xfrm>
        </p:grpSpPr>
        <p:grpSp>
          <p:nvGrpSpPr>
            <p:cNvPr id="12" name="그룹 11"/>
            <p:cNvGrpSpPr/>
            <p:nvPr/>
          </p:nvGrpSpPr>
          <p:grpSpPr>
            <a:xfrm>
              <a:off x="961281" y="4260432"/>
              <a:ext cx="6603247" cy="2169369"/>
              <a:chOff x="961281" y="2897468"/>
              <a:chExt cx="6603247" cy="2169369"/>
            </a:xfrm>
          </p:grpSpPr>
          <p:pic>
            <p:nvPicPr>
              <p:cNvPr id="17" name="Picture 6" descr="http://www.clker.com/cliparts/4/3/a/5/1195424143626751174switch_jakub_angelis_01.sv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3095" y="4291446"/>
                <a:ext cx="892657" cy="559399"/>
              </a:xfrm>
              <a:prstGeom prst="rect">
                <a:avLst/>
              </a:prstGeom>
              <a:noFill/>
              <a:extLst>
                <a:ext uri="{909E8E84-426E-40DD-AFC4-6F175D3DCCD1}">
                  <a14:hiddenFill xmlns:a14="http://schemas.microsoft.com/office/drawing/2010/main">
                    <a:solidFill>
                      <a:srgbClr val="FFFFFF"/>
                    </a:solidFill>
                  </a14:hiddenFill>
                </a:ext>
              </a:extLst>
            </p:spPr>
          </p:pic>
          <p:pic>
            <p:nvPicPr>
              <p:cNvPr id="18" name="그림 17"/>
              <p:cNvPicPr>
                <a:picLocks noChangeAspect="1"/>
              </p:cNvPicPr>
              <p:nvPr/>
            </p:nvPicPr>
            <p:blipFill>
              <a:blip r:embed="rId5">
                <a:clrChange>
                  <a:clrFrom>
                    <a:srgbClr val="FFFFFF"/>
                  </a:clrFrom>
                  <a:clrTo>
                    <a:srgbClr val="FFFFFF">
                      <a:alpha val="0"/>
                    </a:srgbClr>
                  </a:clrTo>
                </a:clrChange>
              </a:blip>
              <a:stretch>
                <a:fillRect/>
              </a:stretch>
            </p:blipFill>
            <p:spPr>
              <a:xfrm>
                <a:off x="4351703" y="4480965"/>
                <a:ext cx="601568" cy="480997"/>
              </a:xfrm>
              <a:prstGeom prst="rect">
                <a:avLst/>
              </a:prstGeom>
            </p:spPr>
          </p:pic>
          <p:cxnSp>
            <p:nvCxnSpPr>
              <p:cNvPr id="19" name="구부러진 연결선 18"/>
              <p:cNvCxnSpPr/>
              <p:nvPr/>
            </p:nvCxnSpPr>
            <p:spPr>
              <a:xfrm rot="10800000">
                <a:off x="3663068" y="3892379"/>
                <a:ext cx="1164309" cy="548096"/>
              </a:xfrm>
              <a:prstGeom prst="curvedConnector3">
                <a:avLst/>
              </a:prstGeom>
            </p:spPr>
            <p:style>
              <a:lnRef idx="1">
                <a:schemeClr val="accent1"/>
              </a:lnRef>
              <a:fillRef idx="0">
                <a:schemeClr val="accent1"/>
              </a:fillRef>
              <a:effectRef idx="0">
                <a:schemeClr val="accent1"/>
              </a:effectRef>
              <a:fontRef idx="minor">
                <a:schemeClr val="tx1"/>
              </a:fontRef>
            </p:style>
          </p:cxnSp>
          <p:pic>
            <p:nvPicPr>
              <p:cNvPr id="20" name="Picture 6" descr="http://www.clker.com/cliparts/4/3/a/5/1195424143626751174switch_jakub_angelis_01.sv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4643" y="3611390"/>
                <a:ext cx="892657" cy="559399"/>
              </a:xfrm>
              <a:prstGeom prst="rect">
                <a:avLst/>
              </a:prstGeom>
              <a:noFill/>
              <a:extLst>
                <a:ext uri="{909E8E84-426E-40DD-AFC4-6F175D3DCCD1}">
                  <a14:hiddenFill xmlns:a14="http://schemas.microsoft.com/office/drawing/2010/main">
                    <a:solidFill>
                      <a:srgbClr val="FFFFFF"/>
                    </a:solidFill>
                  </a14:hiddenFill>
                </a:ext>
              </a:extLst>
            </p:spPr>
          </p:pic>
          <p:sp>
            <p:nvSpPr>
              <p:cNvPr id="21" name="구름 20"/>
              <p:cNvSpPr/>
              <p:nvPr/>
            </p:nvSpPr>
            <p:spPr>
              <a:xfrm>
                <a:off x="961281" y="3014754"/>
                <a:ext cx="1303449" cy="58802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Internet</a:t>
                </a:r>
                <a:endParaRPr lang="ko-KR" altLang="en-US" sz="1350" dirty="0"/>
              </a:p>
            </p:txBody>
          </p:sp>
          <p:cxnSp>
            <p:nvCxnSpPr>
              <p:cNvPr id="22" name="구부러진 연결선 21"/>
              <p:cNvCxnSpPr/>
              <p:nvPr/>
            </p:nvCxnSpPr>
            <p:spPr>
              <a:xfrm rot="10800000">
                <a:off x="1881727" y="3266855"/>
                <a:ext cx="1164309" cy="548096"/>
              </a:xfrm>
              <a:prstGeom prst="curvedConnector3">
                <a:avLst/>
              </a:prstGeom>
            </p:spPr>
            <p:style>
              <a:lnRef idx="1">
                <a:schemeClr val="accent1"/>
              </a:lnRef>
              <a:fillRef idx="0">
                <a:schemeClr val="accent1"/>
              </a:fillRef>
              <a:effectRef idx="0">
                <a:schemeClr val="accent1"/>
              </a:effectRef>
              <a:fontRef idx="minor">
                <a:schemeClr val="tx1"/>
              </a:fontRef>
            </p:style>
          </p:cxnSp>
          <p:pic>
            <p:nvPicPr>
              <p:cNvPr id="23" name="Picture 4" descr="C:\Users\sunny\Desktop\제목 없음.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8368" y="2897468"/>
                <a:ext cx="1017384" cy="940303"/>
              </a:xfrm>
              <a:prstGeom prst="rect">
                <a:avLst/>
              </a:prstGeom>
              <a:noFill/>
              <a:extLst/>
            </p:spPr>
          </p:pic>
          <p:sp>
            <p:nvSpPr>
              <p:cNvPr id="24" name="TextBox 23"/>
              <p:cNvSpPr txBox="1"/>
              <p:nvPr/>
            </p:nvSpPr>
            <p:spPr>
              <a:xfrm>
                <a:off x="4897520" y="2915448"/>
                <a:ext cx="619080" cy="369332"/>
              </a:xfrm>
              <a:prstGeom prst="rect">
                <a:avLst/>
              </a:prstGeom>
              <a:noFill/>
            </p:spPr>
            <p:txBody>
              <a:bodyPr wrap="none" rtlCol="0">
                <a:spAutoFit/>
              </a:bodyPr>
              <a:lstStyle/>
              <a:p>
                <a:r>
                  <a:rPr lang="en-US" altLang="ko-KR" dirty="0" smtClean="0">
                    <a:solidFill>
                      <a:schemeClr val="tx1"/>
                    </a:solidFill>
                  </a:rPr>
                  <a:t>NUC</a:t>
                </a:r>
                <a:endParaRPr lang="ko-KR" altLang="en-US" dirty="0">
                  <a:solidFill>
                    <a:schemeClr val="tx1"/>
                  </a:solidFill>
                </a:endParaRPr>
              </a:p>
            </p:txBody>
          </p:sp>
          <p:cxnSp>
            <p:nvCxnSpPr>
              <p:cNvPr id="25" name="직선 연결선 24"/>
              <p:cNvCxnSpPr/>
              <p:nvPr/>
            </p:nvCxnSpPr>
            <p:spPr>
              <a:xfrm>
                <a:off x="5223296" y="3836735"/>
                <a:ext cx="5664" cy="556974"/>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117948" y="3475821"/>
                <a:ext cx="646045" cy="253916"/>
              </a:xfrm>
              <a:prstGeom prst="rect">
                <a:avLst/>
              </a:prstGeom>
              <a:noFill/>
            </p:spPr>
            <p:txBody>
              <a:bodyPr wrap="square" rtlCol="0">
                <a:spAutoFit/>
              </a:bodyPr>
              <a:lstStyle/>
              <a:p>
                <a:r>
                  <a:rPr lang="en-US" altLang="ko-KR" sz="1050" dirty="0" smtClean="0"/>
                  <a:t>DHCP</a:t>
                </a:r>
                <a:endParaRPr lang="ko-KR" altLang="en-US" sz="1050" dirty="0"/>
              </a:p>
            </p:txBody>
          </p:sp>
          <p:sp>
            <p:nvSpPr>
              <p:cNvPr id="27" name="TextBox 26"/>
              <p:cNvSpPr txBox="1"/>
              <p:nvPr/>
            </p:nvSpPr>
            <p:spPr>
              <a:xfrm>
                <a:off x="4953271" y="4748536"/>
                <a:ext cx="1059583" cy="318301"/>
              </a:xfrm>
              <a:prstGeom prst="rect">
                <a:avLst/>
              </a:prstGeom>
              <a:noFill/>
            </p:spPr>
            <p:txBody>
              <a:bodyPr wrap="square" rtlCol="0">
                <a:spAutoFit/>
              </a:bodyPr>
              <a:lstStyle/>
              <a:p>
                <a:r>
                  <a:rPr lang="en-US" altLang="ko-KR" sz="1050" dirty="0" smtClean="0"/>
                  <a:t>192.168.0.11</a:t>
                </a:r>
                <a:endParaRPr lang="ko-KR" altLang="en-US" sz="1050" dirty="0"/>
              </a:p>
            </p:txBody>
          </p:sp>
          <p:sp>
            <p:nvSpPr>
              <p:cNvPr id="28" name="TextBox 27"/>
              <p:cNvSpPr txBox="1"/>
              <p:nvPr/>
            </p:nvSpPr>
            <p:spPr>
              <a:xfrm>
                <a:off x="5687208" y="2915448"/>
                <a:ext cx="933089" cy="253916"/>
              </a:xfrm>
              <a:prstGeom prst="rect">
                <a:avLst/>
              </a:prstGeom>
              <a:noFill/>
            </p:spPr>
            <p:txBody>
              <a:bodyPr wrap="square" rtlCol="0">
                <a:spAutoFit/>
              </a:bodyPr>
              <a:lstStyle/>
              <a:p>
                <a:r>
                  <a:rPr lang="en-US" altLang="ko-KR" sz="1050" dirty="0" smtClean="0"/>
                  <a:t>192.168.0.5</a:t>
                </a:r>
                <a:endParaRPr lang="ko-KR" altLang="en-US" sz="1050" dirty="0"/>
              </a:p>
            </p:txBody>
          </p:sp>
          <p:sp>
            <p:nvSpPr>
              <p:cNvPr id="29" name="TextBox 28"/>
              <p:cNvSpPr txBox="1"/>
              <p:nvPr/>
            </p:nvSpPr>
            <p:spPr>
              <a:xfrm>
                <a:off x="5526062" y="4357961"/>
                <a:ext cx="2038466" cy="415498"/>
              </a:xfrm>
              <a:prstGeom prst="rect">
                <a:avLst/>
              </a:prstGeom>
              <a:noFill/>
            </p:spPr>
            <p:txBody>
              <a:bodyPr wrap="square" rtlCol="0">
                <a:spAutoFit/>
              </a:bodyPr>
              <a:lstStyle/>
              <a:p>
                <a:r>
                  <a:rPr lang="en-US" altLang="ko-KR" sz="1050" dirty="0" smtClean="0"/>
                  <a:t>* DHCP server</a:t>
                </a:r>
                <a:r>
                  <a:rPr lang="ko-KR" altLang="en-US" sz="1050" dirty="0" smtClean="0"/>
                  <a:t>가 여기 있어도 상관 없음</a:t>
                </a:r>
                <a:r>
                  <a:rPr lang="en-US" altLang="ko-KR" sz="1050" dirty="0" smtClean="0"/>
                  <a:t> </a:t>
                </a:r>
                <a:endParaRPr lang="ko-KR" altLang="en-US" sz="1050" dirty="0"/>
              </a:p>
            </p:txBody>
          </p:sp>
        </p:grpSp>
        <p:sp>
          <p:nvSpPr>
            <p:cNvPr id="13" name="직사각형 12"/>
            <p:cNvSpPr/>
            <p:nvPr/>
          </p:nvSpPr>
          <p:spPr>
            <a:xfrm>
              <a:off x="4800974" y="5767954"/>
              <a:ext cx="132736" cy="1162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4" name="TextBox 13"/>
            <p:cNvSpPr txBox="1"/>
            <p:nvPr/>
          </p:nvSpPr>
          <p:spPr>
            <a:xfrm>
              <a:off x="4748125" y="5551899"/>
              <a:ext cx="243862" cy="253916"/>
            </a:xfrm>
            <a:prstGeom prst="rect">
              <a:avLst/>
            </a:prstGeom>
            <a:noFill/>
          </p:spPr>
          <p:txBody>
            <a:bodyPr wrap="square" rtlCol="0">
              <a:spAutoFit/>
            </a:bodyPr>
            <a:lstStyle/>
            <a:p>
              <a:r>
                <a:rPr lang="en-US" altLang="ko-KR" sz="1050" dirty="0" smtClean="0"/>
                <a:t>1</a:t>
              </a:r>
              <a:endParaRPr lang="ko-KR" altLang="en-US" sz="1050" dirty="0"/>
            </a:p>
          </p:txBody>
        </p:sp>
      </p:grpSp>
      <p:pic>
        <p:nvPicPr>
          <p:cNvPr id="30" name="Picture 2" descr="http://publicdomainvectors.org/photos/Anonymous_Keyboard_1_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28094" y="-222989"/>
            <a:ext cx="1439635" cy="143963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http://www.clker.com/cliparts/4/3/a/5/1195424143626751174switch_jakub_angelis_01.sv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76962" y="4186174"/>
            <a:ext cx="892657" cy="44624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6" descr="http://www.clker.com/cliparts/4/3/a/5/1195424143626751174switch_jakub_angelis_01.sv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37400" y="4203430"/>
            <a:ext cx="892657" cy="446246"/>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직선 연결선 33"/>
          <p:cNvCxnSpPr/>
          <p:nvPr/>
        </p:nvCxnSpPr>
        <p:spPr>
          <a:xfrm flipH="1">
            <a:off x="4093136" y="3428790"/>
            <a:ext cx="654176" cy="891868"/>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pic>
        <p:nvPicPr>
          <p:cNvPr id="35" name="그림 34"/>
          <p:cNvPicPr>
            <a:picLocks noChangeAspect="1"/>
          </p:cNvPicPr>
          <p:nvPr/>
        </p:nvPicPr>
        <p:blipFill>
          <a:blip r:embed="rId5">
            <a:clrChange>
              <a:clrFrom>
                <a:srgbClr val="FFFFFF"/>
              </a:clrFrom>
              <a:clrTo>
                <a:srgbClr val="FFFFFF">
                  <a:alpha val="0"/>
                </a:srgbClr>
              </a:clrTo>
            </a:clrChange>
          </a:blip>
          <a:stretch>
            <a:fillRect/>
          </a:stretch>
        </p:blipFill>
        <p:spPr>
          <a:xfrm>
            <a:off x="3425451" y="3857753"/>
            <a:ext cx="601568" cy="383702"/>
          </a:xfrm>
          <a:prstGeom prst="rect">
            <a:avLst/>
          </a:prstGeom>
        </p:spPr>
      </p:pic>
      <p:sp>
        <p:nvSpPr>
          <p:cNvPr id="36" name="TextBox 35"/>
          <p:cNvSpPr txBox="1"/>
          <p:nvPr/>
        </p:nvSpPr>
        <p:spPr>
          <a:xfrm>
            <a:off x="3425451" y="4526406"/>
            <a:ext cx="1059583" cy="253916"/>
          </a:xfrm>
          <a:prstGeom prst="rect">
            <a:avLst/>
          </a:prstGeom>
          <a:noFill/>
        </p:spPr>
        <p:txBody>
          <a:bodyPr wrap="square" rtlCol="0">
            <a:spAutoFit/>
          </a:bodyPr>
          <a:lstStyle/>
          <a:p>
            <a:r>
              <a:rPr lang="en-US" altLang="ko-KR" sz="1050" dirty="0" smtClean="0"/>
              <a:t>192.168.0.12</a:t>
            </a:r>
            <a:endParaRPr lang="ko-KR" altLang="en-US" sz="1050" dirty="0"/>
          </a:p>
        </p:txBody>
      </p:sp>
      <p:pic>
        <p:nvPicPr>
          <p:cNvPr id="37" name="그림 36"/>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74393" y="4025500"/>
            <a:ext cx="557269" cy="283058"/>
          </a:xfrm>
          <a:prstGeom prst="rect">
            <a:avLst/>
          </a:prstGeom>
        </p:spPr>
      </p:pic>
      <p:cxnSp>
        <p:nvCxnSpPr>
          <p:cNvPr id="38" name="직선 연결선 37"/>
          <p:cNvCxnSpPr/>
          <p:nvPr/>
        </p:nvCxnSpPr>
        <p:spPr>
          <a:xfrm>
            <a:off x="4740228" y="3476058"/>
            <a:ext cx="861025" cy="850496"/>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035710" y="4526406"/>
            <a:ext cx="1059583" cy="253916"/>
          </a:xfrm>
          <a:prstGeom prst="rect">
            <a:avLst/>
          </a:prstGeom>
          <a:noFill/>
        </p:spPr>
        <p:txBody>
          <a:bodyPr wrap="square" rtlCol="0">
            <a:spAutoFit/>
          </a:bodyPr>
          <a:lstStyle/>
          <a:p>
            <a:r>
              <a:rPr lang="en-US" altLang="ko-KR" sz="1050" dirty="0" smtClean="0"/>
              <a:t>192.168.0.15</a:t>
            </a:r>
            <a:endParaRPr lang="ko-KR" altLang="en-US" sz="1050" dirty="0"/>
          </a:p>
        </p:txBody>
      </p:sp>
      <p:sp>
        <p:nvSpPr>
          <p:cNvPr id="40" name="직사각형 39"/>
          <p:cNvSpPr/>
          <p:nvPr/>
        </p:nvSpPr>
        <p:spPr>
          <a:xfrm>
            <a:off x="4054793" y="4215854"/>
            <a:ext cx="132736" cy="927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1" name="TextBox 40"/>
          <p:cNvSpPr txBox="1"/>
          <p:nvPr/>
        </p:nvSpPr>
        <p:spPr>
          <a:xfrm>
            <a:off x="4001944" y="4043502"/>
            <a:ext cx="243862" cy="202555"/>
          </a:xfrm>
          <a:prstGeom prst="rect">
            <a:avLst/>
          </a:prstGeom>
          <a:noFill/>
        </p:spPr>
        <p:txBody>
          <a:bodyPr wrap="square" rtlCol="0">
            <a:spAutoFit/>
          </a:bodyPr>
          <a:lstStyle/>
          <a:p>
            <a:r>
              <a:rPr lang="en-US" altLang="ko-KR" sz="1050" dirty="0" smtClean="0"/>
              <a:t>1</a:t>
            </a:r>
            <a:endParaRPr lang="ko-KR" altLang="en-US" sz="1050" dirty="0"/>
          </a:p>
        </p:txBody>
      </p:sp>
      <p:sp>
        <p:nvSpPr>
          <p:cNvPr id="42" name="직사각형 41"/>
          <p:cNvSpPr/>
          <p:nvPr/>
        </p:nvSpPr>
        <p:spPr>
          <a:xfrm>
            <a:off x="5534422" y="4256605"/>
            <a:ext cx="132736" cy="927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3" name="TextBox 42"/>
          <p:cNvSpPr txBox="1"/>
          <p:nvPr/>
        </p:nvSpPr>
        <p:spPr>
          <a:xfrm>
            <a:off x="5481573" y="4084253"/>
            <a:ext cx="243862" cy="202555"/>
          </a:xfrm>
          <a:prstGeom prst="rect">
            <a:avLst/>
          </a:prstGeom>
          <a:noFill/>
        </p:spPr>
        <p:txBody>
          <a:bodyPr wrap="square" rtlCol="0">
            <a:spAutoFit/>
          </a:bodyPr>
          <a:lstStyle/>
          <a:p>
            <a:r>
              <a:rPr lang="en-US" altLang="ko-KR" sz="1050" dirty="0" smtClean="0"/>
              <a:t>1</a:t>
            </a:r>
            <a:endParaRPr lang="ko-KR" altLang="en-US" sz="1050" dirty="0"/>
          </a:p>
        </p:txBody>
      </p:sp>
    </p:spTree>
    <p:extLst>
      <p:ext uri="{BB962C8B-B14F-4D97-AF65-F5344CB8AC3E}">
        <p14:creationId xmlns:p14="http://schemas.microsoft.com/office/powerpoint/2010/main" val="25957872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smtClean="0">
                <a:solidFill>
                  <a:srgbClr val="FF0000"/>
                </a:solidFill>
                <a:latin typeface="Times New Roman" panose="02020603050405020304" pitchFamily="18" charset="0"/>
                <a:cs typeface="Times New Roman" panose="02020603050405020304" pitchFamily="18" charset="0"/>
              </a:rPr>
              <a:t>ONOS SDN Controller </a:t>
            </a:r>
            <a:endParaRPr lang="ko-KR" altLang="en-US" sz="4000" dirty="0">
              <a:solidFill>
                <a:srgbClr val="FF000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4741863"/>
          </a:xfrm>
        </p:spPr>
        <p:txBody>
          <a:bodyPr>
            <a:normAutofit/>
          </a:bodyPr>
          <a:lstStyle/>
          <a:p>
            <a:r>
              <a:rPr lang="en-US" altLang="ko-KR" dirty="0" smtClean="0"/>
              <a:t>ONOS SDN Controller install on NUC</a:t>
            </a:r>
          </a:p>
          <a:p>
            <a:r>
              <a:rPr lang="en-US" altLang="ko-KR" dirty="0" smtClean="0"/>
              <a:t>Install Step</a:t>
            </a:r>
          </a:p>
          <a:p>
            <a:pPr lvl="1"/>
            <a:r>
              <a:rPr lang="en-US" altLang="ko-KR" dirty="0" smtClean="0"/>
              <a:t>Install JAVA JDK 1.8</a:t>
            </a:r>
          </a:p>
          <a:p>
            <a:pPr lvl="1"/>
            <a:r>
              <a:rPr lang="en-US" altLang="ko-KR" dirty="0" smtClean="0"/>
              <a:t>Install ONOS(2</a:t>
            </a:r>
            <a:r>
              <a:rPr lang="ko-KR" altLang="en-US" dirty="0" smtClean="0"/>
              <a:t>가지 방법</a:t>
            </a:r>
            <a:r>
              <a:rPr lang="en-US" altLang="ko-KR" dirty="0" smtClean="0"/>
              <a:t>)</a:t>
            </a:r>
          </a:p>
          <a:p>
            <a:pPr lvl="2"/>
            <a:r>
              <a:rPr lang="ko-KR" altLang="en-US" dirty="0" smtClean="0"/>
              <a:t>직접 </a:t>
            </a:r>
            <a:r>
              <a:rPr lang="en-US" altLang="ko-KR" dirty="0" smtClean="0"/>
              <a:t>build </a:t>
            </a:r>
            <a:r>
              <a:rPr lang="ko-KR" altLang="en-US" dirty="0" smtClean="0"/>
              <a:t>하는 방식</a:t>
            </a:r>
            <a:r>
              <a:rPr lang="en-US" altLang="ko-KR" dirty="0" smtClean="0"/>
              <a:t>: apache maven, </a:t>
            </a:r>
            <a:r>
              <a:rPr lang="en-US" altLang="ko-KR" dirty="0" err="1" smtClean="0"/>
              <a:t>karaf</a:t>
            </a:r>
            <a:r>
              <a:rPr lang="ko-KR" altLang="en-US" dirty="0" smtClean="0"/>
              <a:t>를 이용한 </a:t>
            </a:r>
            <a:r>
              <a:rPr lang="ko-KR" altLang="en-US" dirty="0" err="1" smtClean="0"/>
              <a:t>빌드</a:t>
            </a:r>
            <a:endParaRPr lang="en-US" altLang="ko-KR" dirty="0" smtClean="0"/>
          </a:p>
          <a:p>
            <a:pPr lvl="2"/>
            <a:r>
              <a:rPr lang="en-US" altLang="ko-KR" b="1" dirty="0" smtClean="0"/>
              <a:t>ONOS</a:t>
            </a:r>
            <a:r>
              <a:rPr lang="ko-KR" altLang="en-US" b="1" dirty="0" smtClean="0"/>
              <a:t>에서 제공하는 </a:t>
            </a:r>
            <a:r>
              <a:rPr lang="en-US" altLang="ko-KR" b="1" dirty="0" smtClean="0"/>
              <a:t>image </a:t>
            </a:r>
            <a:r>
              <a:rPr lang="ko-KR" altLang="en-US" b="1" dirty="0" smtClean="0"/>
              <a:t>사용 </a:t>
            </a:r>
            <a:r>
              <a:rPr lang="en-US" altLang="ko-KR" b="1" dirty="0" smtClean="0"/>
              <a:t>(We use this way!)</a:t>
            </a:r>
          </a:p>
          <a:p>
            <a:pPr lvl="2"/>
            <a:r>
              <a:rPr lang="en-US" altLang="ko-KR" b="1" dirty="0" smtClean="0"/>
              <a:t>JAVA JDK 1.8</a:t>
            </a:r>
          </a:p>
          <a:p>
            <a:pPr lvl="2"/>
            <a:endParaRPr lang="en-US" altLang="ko-KR" b="1" dirty="0"/>
          </a:p>
          <a:p>
            <a:pPr lvl="1"/>
            <a:endParaRPr lang="en-US" altLang="ko-KR" b="1" dirty="0" smtClean="0"/>
          </a:p>
          <a:p>
            <a:pPr lvl="1"/>
            <a:endParaRPr lang="en-US" altLang="ko-KR" dirty="0" smtClean="0"/>
          </a:p>
        </p:txBody>
      </p:sp>
      <p:pic>
        <p:nvPicPr>
          <p:cNvPr id="30" name="Picture 2" descr="http://publicdomainvectors.org/photos/Anonymous_Keyboard_1_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8094" y="-222989"/>
            <a:ext cx="1439635" cy="1439635"/>
          </a:xfrm>
          <a:prstGeom prst="rect">
            <a:avLst/>
          </a:prstGeom>
          <a:noFill/>
          <a:extLst>
            <a:ext uri="{909E8E84-426E-40DD-AFC4-6F175D3DCCD1}">
              <a14:hiddenFill xmlns:a14="http://schemas.microsoft.com/office/drawing/2010/main">
                <a:solidFill>
                  <a:srgbClr val="FFFFFF"/>
                </a:solidFill>
              </a14:hiddenFill>
            </a:ext>
          </a:extLst>
        </p:spPr>
      </p:pic>
      <p:pic>
        <p:nvPicPr>
          <p:cNvPr id="2" name="그림 1"/>
          <p:cNvPicPr>
            <a:picLocks noChangeAspect="1"/>
          </p:cNvPicPr>
          <p:nvPr/>
        </p:nvPicPr>
        <p:blipFill>
          <a:blip r:embed="rId4"/>
          <a:stretch>
            <a:fillRect/>
          </a:stretch>
        </p:blipFill>
        <p:spPr>
          <a:xfrm>
            <a:off x="1445952" y="3279158"/>
            <a:ext cx="5924550" cy="190500"/>
          </a:xfrm>
          <a:prstGeom prst="rect">
            <a:avLst/>
          </a:prstGeom>
        </p:spPr>
      </p:pic>
      <p:pic>
        <p:nvPicPr>
          <p:cNvPr id="4" name="그림 3"/>
          <p:cNvPicPr>
            <a:picLocks noChangeAspect="1"/>
          </p:cNvPicPr>
          <p:nvPr/>
        </p:nvPicPr>
        <p:blipFill>
          <a:blip r:embed="rId5"/>
          <a:stretch>
            <a:fillRect/>
          </a:stretch>
        </p:blipFill>
        <p:spPr>
          <a:xfrm>
            <a:off x="1445952" y="3469658"/>
            <a:ext cx="5591175" cy="161925"/>
          </a:xfrm>
          <a:prstGeom prst="rect">
            <a:avLst/>
          </a:prstGeom>
        </p:spPr>
      </p:pic>
      <p:pic>
        <p:nvPicPr>
          <p:cNvPr id="5" name="그림 4"/>
          <p:cNvPicPr>
            <a:picLocks noChangeAspect="1"/>
          </p:cNvPicPr>
          <p:nvPr/>
        </p:nvPicPr>
        <p:blipFill>
          <a:blip r:embed="rId6"/>
          <a:stretch>
            <a:fillRect/>
          </a:stretch>
        </p:blipFill>
        <p:spPr>
          <a:xfrm>
            <a:off x="1445952" y="3631583"/>
            <a:ext cx="3181350" cy="171450"/>
          </a:xfrm>
          <a:prstGeom prst="rect">
            <a:avLst/>
          </a:prstGeom>
        </p:spPr>
      </p:pic>
      <p:pic>
        <p:nvPicPr>
          <p:cNvPr id="7" name="그림 6"/>
          <p:cNvPicPr>
            <a:picLocks noChangeAspect="1"/>
          </p:cNvPicPr>
          <p:nvPr/>
        </p:nvPicPr>
        <p:blipFill>
          <a:blip r:embed="rId7"/>
          <a:stretch>
            <a:fillRect/>
          </a:stretch>
        </p:blipFill>
        <p:spPr>
          <a:xfrm>
            <a:off x="1445952" y="3783983"/>
            <a:ext cx="5238750" cy="180975"/>
          </a:xfrm>
          <a:prstGeom prst="rect">
            <a:avLst/>
          </a:prstGeom>
        </p:spPr>
      </p:pic>
      <p:pic>
        <p:nvPicPr>
          <p:cNvPr id="8" name="그림 7"/>
          <p:cNvPicPr>
            <a:picLocks noChangeAspect="1"/>
          </p:cNvPicPr>
          <p:nvPr/>
        </p:nvPicPr>
        <p:blipFill>
          <a:blip r:embed="rId8"/>
          <a:stretch>
            <a:fillRect/>
          </a:stretch>
        </p:blipFill>
        <p:spPr>
          <a:xfrm>
            <a:off x="1440969" y="3997561"/>
            <a:ext cx="3128650" cy="1649177"/>
          </a:xfrm>
          <a:prstGeom prst="rect">
            <a:avLst/>
          </a:prstGeom>
        </p:spPr>
      </p:pic>
      <p:pic>
        <p:nvPicPr>
          <p:cNvPr id="9" name="그림 8"/>
          <p:cNvPicPr>
            <a:picLocks noChangeAspect="1"/>
          </p:cNvPicPr>
          <p:nvPr/>
        </p:nvPicPr>
        <p:blipFill>
          <a:blip r:embed="rId9"/>
          <a:stretch>
            <a:fillRect/>
          </a:stretch>
        </p:blipFill>
        <p:spPr>
          <a:xfrm>
            <a:off x="4699444" y="3997561"/>
            <a:ext cx="3128650" cy="1649177"/>
          </a:xfrm>
          <a:prstGeom prst="rect">
            <a:avLst/>
          </a:prstGeom>
        </p:spPr>
      </p:pic>
    </p:spTree>
    <p:extLst>
      <p:ext uri="{BB962C8B-B14F-4D97-AF65-F5344CB8AC3E}">
        <p14:creationId xmlns:p14="http://schemas.microsoft.com/office/powerpoint/2010/main" val="31326412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smtClean="0">
                <a:solidFill>
                  <a:srgbClr val="FF0000"/>
                </a:solidFill>
                <a:latin typeface="Times New Roman" panose="02020603050405020304" pitchFamily="18" charset="0"/>
                <a:cs typeface="Times New Roman" panose="02020603050405020304" pitchFamily="18" charset="0"/>
              </a:rPr>
              <a:t>ONOS SDN Controller </a:t>
            </a:r>
            <a:endParaRPr lang="ko-KR" altLang="en-US" sz="4000" dirty="0">
              <a:solidFill>
                <a:srgbClr val="FF000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4741863"/>
          </a:xfrm>
        </p:spPr>
        <p:txBody>
          <a:bodyPr>
            <a:normAutofit/>
          </a:bodyPr>
          <a:lstStyle/>
          <a:p>
            <a:r>
              <a:rPr lang="en-US" altLang="ko-KR" dirty="0" smtClean="0"/>
              <a:t>ONOS SDN Controller install on NUC</a:t>
            </a:r>
          </a:p>
          <a:p>
            <a:r>
              <a:rPr lang="en-US" altLang="ko-KR" dirty="0" smtClean="0"/>
              <a:t>Install Step</a:t>
            </a:r>
          </a:p>
          <a:p>
            <a:pPr lvl="2"/>
            <a:r>
              <a:rPr lang="en-US" altLang="ko-KR" b="1" dirty="0" smtClean="0"/>
              <a:t>JAVA 1.8</a:t>
            </a:r>
            <a:r>
              <a:rPr lang="ko-KR" altLang="en-US" b="1" dirty="0" smtClean="0"/>
              <a:t>이 정상적으로 설치되었는지 확인</a:t>
            </a:r>
            <a:endParaRPr lang="en-US" altLang="ko-KR" b="1" dirty="0" smtClean="0"/>
          </a:p>
          <a:p>
            <a:pPr lvl="2"/>
            <a:endParaRPr lang="en-US" altLang="ko-KR" b="1" dirty="0"/>
          </a:p>
          <a:p>
            <a:pPr lvl="2"/>
            <a:endParaRPr lang="en-US" altLang="ko-KR" b="1" dirty="0" smtClean="0"/>
          </a:p>
          <a:p>
            <a:pPr lvl="2"/>
            <a:endParaRPr lang="en-US" altLang="ko-KR" b="1" dirty="0"/>
          </a:p>
          <a:p>
            <a:pPr lvl="2"/>
            <a:r>
              <a:rPr lang="en-US" altLang="ko-KR" b="1" dirty="0" smtClean="0"/>
              <a:t>ONOS official releases download</a:t>
            </a:r>
          </a:p>
          <a:p>
            <a:pPr lvl="2"/>
            <a:r>
              <a:rPr lang="en-US" altLang="ko-KR" b="1" dirty="0">
                <a:hlinkClick r:id="rId3"/>
              </a:rPr>
              <a:t>https://</a:t>
            </a:r>
            <a:r>
              <a:rPr lang="en-US" altLang="ko-KR" b="1" dirty="0" smtClean="0">
                <a:hlinkClick r:id="rId3"/>
              </a:rPr>
              <a:t>wiki.onosproject.org/display/ONOS/Download+packages+and+tutorial+VMs</a:t>
            </a:r>
            <a:endParaRPr lang="en-US" altLang="ko-KR" b="1" dirty="0" smtClean="0"/>
          </a:p>
          <a:p>
            <a:pPr marL="914400" lvl="2" indent="0">
              <a:buNone/>
            </a:pPr>
            <a:endParaRPr lang="en-US" altLang="ko-KR" b="1" dirty="0" smtClean="0"/>
          </a:p>
          <a:p>
            <a:pPr marL="914400" lvl="2" indent="0">
              <a:buNone/>
            </a:pPr>
            <a:endParaRPr lang="en-US" altLang="ko-KR" dirty="0" smtClean="0"/>
          </a:p>
        </p:txBody>
      </p:sp>
      <p:pic>
        <p:nvPicPr>
          <p:cNvPr id="30" name="Picture 2" descr="http://publicdomainvectors.org/photos/Anonymous_Keyboard_1_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28094" y="-222989"/>
            <a:ext cx="1439635" cy="1439635"/>
          </a:xfrm>
          <a:prstGeom prst="rect">
            <a:avLst/>
          </a:prstGeom>
          <a:noFill/>
          <a:extLst>
            <a:ext uri="{909E8E84-426E-40DD-AFC4-6F175D3DCCD1}">
              <a14:hiddenFill xmlns:a14="http://schemas.microsoft.com/office/drawing/2010/main">
                <a:solidFill>
                  <a:srgbClr val="FFFFFF"/>
                </a:solidFill>
              </a14:hiddenFill>
            </a:ext>
          </a:extLst>
        </p:spPr>
      </p:pic>
      <p:pic>
        <p:nvPicPr>
          <p:cNvPr id="10" name="그림 9"/>
          <p:cNvPicPr>
            <a:picLocks noChangeAspect="1"/>
          </p:cNvPicPr>
          <p:nvPr/>
        </p:nvPicPr>
        <p:blipFill>
          <a:blip r:embed="rId5"/>
          <a:stretch>
            <a:fillRect/>
          </a:stretch>
        </p:blipFill>
        <p:spPr>
          <a:xfrm>
            <a:off x="1461732" y="1877562"/>
            <a:ext cx="2781300" cy="209550"/>
          </a:xfrm>
          <a:prstGeom prst="rect">
            <a:avLst/>
          </a:prstGeom>
        </p:spPr>
      </p:pic>
      <p:pic>
        <p:nvPicPr>
          <p:cNvPr id="11" name="그림 10"/>
          <p:cNvPicPr>
            <a:picLocks noChangeAspect="1"/>
          </p:cNvPicPr>
          <p:nvPr/>
        </p:nvPicPr>
        <p:blipFill>
          <a:blip r:embed="rId6"/>
          <a:stretch>
            <a:fillRect/>
          </a:stretch>
        </p:blipFill>
        <p:spPr>
          <a:xfrm>
            <a:off x="1461732" y="2087112"/>
            <a:ext cx="5514975" cy="542925"/>
          </a:xfrm>
          <a:prstGeom prst="rect">
            <a:avLst/>
          </a:prstGeom>
        </p:spPr>
      </p:pic>
      <p:pic>
        <p:nvPicPr>
          <p:cNvPr id="15" name="그림 14"/>
          <p:cNvPicPr>
            <a:picLocks noChangeAspect="1"/>
          </p:cNvPicPr>
          <p:nvPr/>
        </p:nvPicPr>
        <p:blipFill>
          <a:blip r:embed="rId7"/>
          <a:stretch>
            <a:fillRect/>
          </a:stretch>
        </p:blipFill>
        <p:spPr>
          <a:xfrm>
            <a:off x="1461732" y="2721192"/>
            <a:ext cx="5410200" cy="219075"/>
          </a:xfrm>
          <a:prstGeom prst="rect">
            <a:avLst/>
          </a:prstGeom>
        </p:spPr>
      </p:pic>
      <p:pic>
        <p:nvPicPr>
          <p:cNvPr id="21" name="그림 20"/>
          <p:cNvPicPr>
            <a:picLocks noChangeAspect="1"/>
          </p:cNvPicPr>
          <p:nvPr/>
        </p:nvPicPr>
        <p:blipFill>
          <a:blip r:embed="rId8"/>
          <a:stretch>
            <a:fillRect/>
          </a:stretch>
        </p:blipFill>
        <p:spPr>
          <a:xfrm>
            <a:off x="1461732" y="3658728"/>
            <a:ext cx="6858000" cy="371475"/>
          </a:xfrm>
          <a:prstGeom prst="rect">
            <a:avLst/>
          </a:prstGeom>
        </p:spPr>
      </p:pic>
      <p:pic>
        <p:nvPicPr>
          <p:cNvPr id="22" name="그림 21"/>
          <p:cNvPicPr>
            <a:picLocks noChangeAspect="1"/>
          </p:cNvPicPr>
          <p:nvPr/>
        </p:nvPicPr>
        <p:blipFill>
          <a:blip r:embed="rId9"/>
          <a:stretch>
            <a:fillRect/>
          </a:stretch>
        </p:blipFill>
        <p:spPr>
          <a:xfrm>
            <a:off x="1461732" y="4030203"/>
            <a:ext cx="4743450" cy="1285875"/>
          </a:xfrm>
          <a:prstGeom prst="rect">
            <a:avLst/>
          </a:prstGeom>
        </p:spPr>
      </p:pic>
    </p:spTree>
    <p:extLst>
      <p:ext uri="{BB962C8B-B14F-4D97-AF65-F5344CB8AC3E}">
        <p14:creationId xmlns:p14="http://schemas.microsoft.com/office/powerpoint/2010/main" val="11890268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smtClean="0">
                <a:solidFill>
                  <a:srgbClr val="FF0000"/>
                </a:solidFill>
                <a:latin typeface="Times New Roman" panose="02020603050405020304" pitchFamily="18" charset="0"/>
                <a:cs typeface="Times New Roman" panose="02020603050405020304" pitchFamily="18" charset="0"/>
              </a:rPr>
              <a:t>ONOS SDN Controller </a:t>
            </a:r>
            <a:endParaRPr lang="ko-KR" altLang="en-US" sz="4000" dirty="0">
              <a:solidFill>
                <a:srgbClr val="FF000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4741863"/>
          </a:xfrm>
        </p:spPr>
        <p:txBody>
          <a:bodyPr>
            <a:normAutofit/>
          </a:bodyPr>
          <a:lstStyle/>
          <a:p>
            <a:r>
              <a:rPr lang="en-US" altLang="ko-KR" dirty="0" smtClean="0"/>
              <a:t>ONOS SDN Controller install on NUC</a:t>
            </a:r>
          </a:p>
          <a:p>
            <a:r>
              <a:rPr lang="en-US" altLang="ko-KR" dirty="0" smtClean="0"/>
              <a:t>Install Step</a:t>
            </a:r>
          </a:p>
          <a:p>
            <a:pPr lvl="2"/>
            <a:r>
              <a:rPr lang="en-US" altLang="ko-KR" b="1" dirty="0" smtClean="0"/>
              <a:t>ONOS</a:t>
            </a:r>
            <a:r>
              <a:rPr lang="ko-KR" altLang="en-US" b="1" dirty="0" smtClean="0"/>
              <a:t>가 정상적으로 설치되었는지 확인</a:t>
            </a:r>
            <a:endParaRPr lang="en-US" altLang="ko-KR" b="1" dirty="0" smtClean="0"/>
          </a:p>
          <a:p>
            <a:pPr lvl="2"/>
            <a:endParaRPr lang="en-US" altLang="ko-KR" b="1" dirty="0"/>
          </a:p>
          <a:p>
            <a:pPr lvl="2"/>
            <a:endParaRPr lang="en-US" altLang="ko-KR" b="1" dirty="0" smtClean="0"/>
          </a:p>
          <a:p>
            <a:pPr lvl="2"/>
            <a:endParaRPr lang="en-US" altLang="ko-KR" b="1" dirty="0"/>
          </a:p>
          <a:p>
            <a:pPr lvl="2"/>
            <a:endParaRPr lang="en-US" altLang="ko-KR" b="1" dirty="0" smtClean="0"/>
          </a:p>
          <a:p>
            <a:pPr lvl="2"/>
            <a:endParaRPr lang="en-US" altLang="ko-KR" b="1" dirty="0"/>
          </a:p>
          <a:p>
            <a:pPr lvl="2"/>
            <a:endParaRPr lang="en-US" altLang="ko-KR" b="1" dirty="0" smtClean="0"/>
          </a:p>
          <a:p>
            <a:pPr lvl="2"/>
            <a:endParaRPr lang="en-US" altLang="ko-KR" b="1" dirty="0"/>
          </a:p>
          <a:p>
            <a:pPr lvl="2"/>
            <a:r>
              <a:rPr lang="en-US" altLang="ko-KR" b="1" dirty="0" smtClean="0"/>
              <a:t>GUI </a:t>
            </a:r>
            <a:r>
              <a:rPr lang="ko-KR" altLang="en-US" b="1" dirty="0" smtClean="0"/>
              <a:t>접속 </a:t>
            </a:r>
            <a:r>
              <a:rPr lang="en-US" altLang="ko-KR" b="1" dirty="0"/>
              <a:t>http</a:t>
            </a:r>
            <a:r>
              <a:rPr lang="en-US" altLang="ko-KR" b="1" dirty="0" smtClean="0"/>
              <a:t>://[your NUC IP Address]:8181/</a:t>
            </a:r>
            <a:r>
              <a:rPr lang="en-US" altLang="ko-KR" b="1" dirty="0" err="1" smtClean="0"/>
              <a:t>onos</a:t>
            </a:r>
            <a:r>
              <a:rPr lang="en-US" altLang="ko-KR" b="1" dirty="0" smtClean="0"/>
              <a:t>/</a:t>
            </a:r>
            <a:r>
              <a:rPr lang="en-US" altLang="ko-KR" b="1" dirty="0" err="1" smtClean="0"/>
              <a:t>ui</a:t>
            </a:r>
            <a:r>
              <a:rPr lang="en-US" altLang="ko-KR" b="1" dirty="0" smtClean="0"/>
              <a:t>/login.html#/</a:t>
            </a:r>
          </a:p>
          <a:p>
            <a:pPr lvl="2"/>
            <a:r>
              <a:rPr lang="en-US" altLang="ko-KR" b="1" dirty="0" err="1" smtClean="0"/>
              <a:t>karaf</a:t>
            </a:r>
            <a:r>
              <a:rPr lang="en-US" altLang="ko-KR" b="1" dirty="0" smtClean="0"/>
              <a:t>/</a:t>
            </a:r>
            <a:r>
              <a:rPr lang="en-US" altLang="ko-KR" b="1" dirty="0" err="1" smtClean="0"/>
              <a:t>karaf</a:t>
            </a:r>
            <a:r>
              <a:rPr lang="en-US" altLang="ko-KR" b="1" dirty="0" smtClean="0"/>
              <a:t> </a:t>
            </a:r>
            <a:r>
              <a:rPr lang="ko-KR" altLang="en-US" b="1" dirty="0" smtClean="0"/>
              <a:t>로그인</a:t>
            </a:r>
            <a:endParaRPr lang="en-US" altLang="ko-KR" b="1" dirty="0" smtClean="0"/>
          </a:p>
          <a:p>
            <a:pPr lvl="2"/>
            <a:endParaRPr lang="en-US" altLang="ko-KR" b="1" dirty="0"/>
          </a:p>
          <a:p>
            <a:pPr lvl="2"/>
            <a:endParaRPr lang="en-US" altLang="ko-KR" b="1" dirty="0" smtClean="0"/>
          </a:p>
          <a:p>
            <a:pPr lvl="2"/>
            <a:endParaRPr lang="en-US" altLang="ko-KR" b="1" dirty="0"/>
          </a:p>
          <a:p>
            <a:pPr marL="914400" lvl="2" indent="0">
              <a:buNone/>
            </a:pPr>
            <a:endParaRPr lang="en-US" altLang="ko-KR" b="1" dirty="0" smtClean="0"/>
          </a:p>
          <a:p>
            <a:pPr marL="914400" lvl="2" indent="0">
              <a:buNone/>
            </a:pPr>
            <a:endParaRPr lang="en-US" altLang="ko-KR" dirty="0" smtClean="0"/>
          </a:p>
        </p:txBody>
      </p:sp>
      <p:pic>
        <p:nvPicPr>
          <p:cNvPr id="30" name="Picture 2" descr="http://publicdomainvectors.org/photos/Anonymous_Keyboard_1_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8094" y="-222989"/>
            <a:ext cx="1439635" cy="1439635"/>
          </a:xfrm>
          <a:prstGeom prst="rect">
            <a:avLst/>
          </a:prstGeom>
          <a:noFill/>
          <a:extLst>
            <a:ext uri="{909E8E84-426E-40DD-AFC4-6F175D3DCCD1}">
              <a14:hiddenFill xmlns:a14="http://schemas.microsoft.com/office/drawing/2010/main">
                <a:solidFill>
                  <a:srgbClr val="FFFFFF"/>
                </a:solidFill>
              </a14:hiddenFill>
            </a:ext>
          </a:extLst>
        </p:spPr>
      </p:pic>
      <p:pic>
        <p:nvPicPr>
          <p:cNvPr id="18" name="그림 17"/>
          <p:cNvPicPr>
            <a:picLocks noChangeAspect="1"/>
          </p:cNvPicPr>
          <p:nvPr/>
        </p:nvPicPr>
        <p:blipFill>
          <a:blip r:embed="rId4"/>
          <a:stretch>
            <a:fillRect/>
          </a:stretch>
        </p:blipFill>
        <p:spPr>
          <a:xfrm>
            <a:off x="1121569" y="1826338"/>
            <a:ext cx="4972889" cy="2472707"/>
          </a:xfrm>
          <a:prstGeom prst="rect">
            <a:avLst/>
          </a:prstGeom>
        </p:spPr>
      </p:pic>
      <p:pic>
        <p:nvPicPr>
          <p:cNvPr id="2" name="그림 1"/>
          <p:cNvPicPr>
            <a:picLocks noChangeAspect="1"/>
          </p:cNvPicPr>
          <p:nvPr/>
        </p:nvPicPr>
        <p:blipFill>
          <a:blip r:embed="rId5"/>
          <a:stretch>
            <a:fillRect/>
          </a:stretch>
        </p:blipFill>
        <p:spPr>
          <a:xfrm>
            <a:off x="2986478" y="4584084"/>
            <a:ext cx="3166281" cy="2178382"/>
          </a:xfrm>
          <a:prstGeom prst="rect">
            <a:avLst/>
          </a:prstGeom>
        </p:spPr>
      </p:pic>
    </p:spTree>
    <p:extLst>
      <p:ext uri="{BB962C8B-B14F-4D97-AF65-F5344CB8AC3E}">
        <p14:creationId xmlns:p14="http://schemas.microsoft.com/office/powerpoint/2010/main" val="3161612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직선 연결선 58"/>
          <p:cNvCxnSpPr>
            <a:endCxn id="48" idx="0"/>
          </p:cNvCxnSpPr>
          <p:nvPr/>
        </p:nvCxnSpPr>
        <p:spPr>
          <a:xfrm>
            <a:off x="4483100" y="2790045"/>
            <a:ext cx="5667" cy="556993"/>
          </a:xfrm>
          <a:prstGeom prst="line">
            <a:avLst/>
          </a:prstGeom>
          <a:ln>
            <a:solidFill>
              <a:schemeClr val="tx1"/>
            </a:solidFill>
            <a:prstDash val="sysDot"/>
          </a:ln>
        </p:spPr>
        <p:style>
          <a:lnRef idx="2">
            <a:schemeClr val="accent2"/>
          </a:lnRef>
          <a:fillRef idx="0">
            <a:schemeClr val="accent2"/>
          </a:fillRef>
          <a:effectRef idx="1">
            <a:schemeClr val="accent2"/>
          </a:effectRef>
          <a:fontRef idx="minor">
            <a:schemeClr val="tx1"/>
          </a:fontRef>
        </p:style>
      </p:cxnSp>
      <p:pic>
        <p:nvPicPr>
          <p:cNvPr id="58" name="Picture 4" descr="https://www.opennetworking.org/images/stories/about/OpenFlow-Logo-Small.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02458" y="3158016"/>
            <a:ext cx="1261517" cy="456927"/>
          </a:xfrm>
          <a:prstGeom prst="rect">
            <a:avLst/>
          </a:prstGeom>
          <a:noFill/>
          <a:extLst>
            <a:ext uri="{909E8E84-426E-40DD-AFC4-6F175D3DCCD1}">
              <a14:hiddenFill xmlns:a14="http://schemas.microsoft.com/office/drawing/2010/main">
                <a:solidFill>
                  <a:srgbClr val="FFFFFF"/>
                </a:solidFill>
              </a14:hiddenFill>
            </a:ext>
          </a:extLst>
        </p:spPr>
      </p:pic>
      <p:pic>
        <p:nvPicPr>
          <p:cNvPr id="8" name="그림 7"/>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477250" y="654920"/>
            <a:ext cx="2306503" cy="1272180"/>
          </a:xfrm>
          <a:prstGeom prst="rect">
            <a:avLst/>
          </a:prstGeom>
        </p:spPr>
      </p:pic>
      <p:sp>
        <p:nvSpPr>
          <p:cNvPr id="5" name="제목 1"/>
          <p:cNvSpPr txBox="1">
            <a:spLocks/>
          </p:cNvSpPr>
          <p:nvPr/>
        </p:nvSpPr>
        <p:spPr>
          <a:xfrm>
            <a:off x="-346815" y="-37113"/>
            <a:ext cx="5692140"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4000" dirty="0" err="1" smtClean="0">
                <a:solidFill>
                  <a:srgbClr val="0070C0"/>
                </a:solidFill>
                <a:latin typeface="Times New Roman" panose="02020603050405020304" pitchFamily="18" charset="0"/>
                <a:cs typeface="Times New Roman" panose="02020603050405020304" pitchFamily="18" charset="0"/>
              </a:rPr>
              <a:t>CSLab</a:t>
            </a:r>
            <a:r>
              <a:rPr lang="en-US" altLang="ko-KR" sz="4000" dirty="0" smtClean="0">
                <a:solidFill>
                  <a:srgbClr val="0070C0"/>
                </a:solidFill>
                <a:latin typeface="Times New Roman" panose="02020603050405020304" pitchFamily="18" charset="0"/>
                <a:cs typeface="Times New Roman" panose="02020603050405020304" pitchFamily="18" charset="0"/>
              </a:rPr>
              <a:t>: </a:t>
            </a:r>
            <a:r>
              <a:rPr lang="en-US" altLang="ko-KR" sz="4000" dirty="0" smtClean="0">
                <a:solidFill>
                  <a:srgbClr val="0070C0"/>
                </a:solidFill>
                <a:latin typeface="Times New Roman" panose="02020603050405020304" pitchFamily="18" charset="0"/>
                <a:cs typeface="Times New Roman" panose="02020603050405020304" pitchFamily="18" charset="0"/>
              </a:rPr>
              <a:t>SDN</a:t>
            </a:r>
            <a:r>
              <a:rPr lang="en-US" altLang="ko-KR" sz="4000" dirty="0" smtClean="0">
                <a:solidFill>
                  <a:srgbClr val="0070C0"/>
                </a:solidFill>
                <a:latin typeface="Times New Roman" panose="02020603050405020304" pitchFamily="18" charset="0"/>
                <a:cs typeface="Times New Roman" panose="02020603050405020304" pitchFamily="18" charset="0"/>
              </a:rPr>
              <a:t> </a:t>
            </a:r>
            <a:r>
              <a:rPr lang="en-US" altLang="ko-KR" sz="4000" dirty="0" smtClean="0">
                <a:solidFill>
                  <a:srgbClr val="0070C0"/>
                </a:solidFill>
                <a:latin typeface="Times New Roman" panose="02020603050405020304" pitchFamily="18" charset="0"/>
                <a:cs typeface="Times New Roman" panose="02020603050405020304" pitchFamily="18" charset="0"/>
              </a:rPr>
              <a:t>LAB</a:t>
            </a:r>
            <a:endParaRPr lang="ko-KR" altLang="en-US" sz="4000" dirty="0">
              <a:solidFill>
                <a:srgbClr val="0070C0"/>
              </a:solidFill>
              <a:latin typeface="Times New Roman" panose="02020603050405020304" pitchFamily="18" charset="0"/>
              <a:cs typeface="Times New Roman" panose="02020603050405020304" pitchFamily="18" charset="0"/>
            </a:endParaRPr>
          </a:p>
        </p:txBody>
      </p:sp>
      <p:pic>
        <p:nvPicPr>
          <p:cNvPr id="63" name="그림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47017" y="32620"/>
            <a:ext cx="854618" cy="939754"/>
          </a:xfrm>
          <a:prstGeom prst="rect">
            <a:avLst/>
          </a:prstGeom>
        </p:spPr>
      </p:pic>
      <p:sp>
        <p:nvSpPr>
          <p:cNvPr id="25" name="TextBox 24"/>
          <p:cNvSpPr txBox="1"/>
          <p:nvPr/>
        </p:nvSpPr>
        <p:spPr>
          <a:xfrm>
            <a:off x="1754864" y="4981392"/>
            <a:ext cx="1044349" cy="631335"/>
          </a:xfrm>
          <a:prstGeom prst="rect">
            <a:avLst/>
          </a:prstGeom>
          <a:noFill/>
        </p:spPr>
        <p:txBody>
          <a:bodyPr wrap="none" rtlCol="0">
            <a:spAutoFit/>
          </a:bodyPr>
          <a:lstStyle/>
          <a:p>
            <a:r>
              <a:rPr lang="en-US" altLang="ko-KR" sz="4000" dirty="0" smtClean="0">
                <a:solidFill>
                  <a:schemeClr val="tx1"/>
                </a:solidFill>
              </a:rPr>
              <a:t>Box</a:t>
            </a:r>
            <a:endParaRPr lang="ko-KR" altLang="en-US" sz="4000" dirty="0">
              <a:solidFill>
                <a:schemeClr val="tx1"/>
              </a:solidFill>
            </a:endParaRPr>
          </a:p>
        </p:txBody>
      </p:sp>
      <p:pic>
        <p:nvPicPr>
          <p:cNvPr id="32" name="Picture 4" descr="C:\Users\sunny\Desktop\제목 없음.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5964" y="4990957"/>
            <a:ext cx="1797561" cy="1661371"/>
          </a:xfrm>
          <a:prstGeom prst="rect">
            <a:avLst/>
          </a:prstGeom>
          <a:noFill/>
          <a:extLst/>
        </p:spPr>
      </p:pic>
      <p:pic>
        <p:nvPicPr>
          <p:cNvPr id="2050" name="Picture 2"/>
          <p:cNvPicPr>
            <a:picLocks noChangeAspect="1" noChangeArrowheads="1"/>
          </p:cNvPicPr>
          <p:nvPr/>
        </p:nvPicPr>
        <p:blipFill>
          <a:blip r:embed="rId6"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399749" y="654920"/>
            <a:ext cx="2724384" cy="2201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그림 1204"/>
          <p:cNvPicPr>
            <a:picLocks noChangeAspect="1"/>
          </p:cNvPicPr>
          <p:nvPr/>
        </p:nvPicPr>
        <p:blipFill rotWithShape="1">
          <a:blip r:embed="rId7">
            <a:alphaModFix/>
            <a:duotone>
              <a:prstClr val="black"/>
              <a:srgbClr val="5AB3DA">
                <a:tint val="45000"/>
                <a:satMod val="400000"/>
              </a:srgbClr>
            </a:duotone>
            <a:lum/>
          </a:blip>
          <a:stretch>
            <a:fillRect/>
          </a:stretch>
        </p:blipFill>
        <p:spPr>
          <a:xfrm>
            <a:off x="1807660" y="3760041"/>
            <a:ext cx="834171" cy="845678"/>
          </a:xfrm>
          <a:prstGeom prst="rect">
            <a:avLst/>
          </a:prstGeom>
        </p:spPr>
      </p:pic>
      <p:pic>
        <p:nvPicPr>
          <p:cNvPr id="37" name="Picture 4" descr="C:\Users\sunny\Desktop\제목 없음.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2223" y="4990957"/>
            <a:ext cx="1797561" cy="1661371"/>
          </a:xfrm>
          <a:prstGeom prst="rect">
            <a:avLst/>
          </a:prstGeom>
          <a:noFill/>
          <a:extLst/>
        </p:spPr>
      </p:pic>
      <p:sp>
        <p:nvSpPr>
          <p:cNvPr id="38" name="TextBox 37"/>
          <p:cNvSpPr txBox="1"/>
          <p:nvPr/>
        </p:nvSpPr>
        <p:spPr>
          <a:xfrm>
            <a:off x="6117753" y="4998225"/>
            <a:ext cx="1044349" cy="631335"/>
          </a:xfrm>
          <a:prstGeom prst="rect">
            <a:avLst/>
          </a:prstGeom>
          <a:noFill/>
        </p:spPr>
        <p:txBody>
          <a:bodyPr wrap="none" rtlCol="0">
            <a:spAutoFit/>
          </a:bodyPr>
          <a:lstStyle/>
          <a:p>
            <a:r>
              <a:rPr lang="en-US" altLang="ko-KR" sz="4000" dirty="0" smtClean="0">
                <a:solidFill>
                  <a:schemeClr val="tx1"/>
                </a:solidFill>
              </a:rPr>
              <a:t>Box</a:t>
            </a:r>
            <a:endParaRPr lang="ko-KR" altLang="en-US" sz="4000" dirty="0">
              <a:solidFill>
                <a:schemeClr val="tx1"/>
              </a:solidFill>
            </a:endParaRPr>
          </a:p>
        </p:txBody>
      </p:sp>
      <p:pic>
        <p:nvPicPr>
          <p:cNvPr id="1026" name="Picture 2" descr="http://onosproject.org/images/onos-logo-l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0036" y="972374"/>
            <a:ext cx="2282421" cy="15146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opennetworking.org/images/stories/about/OpenFlow-Logo-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469" y="3193462"/>
            <a:ext cx="1096460" cy="397143"/>
          </a:xfrm>
          <a:prstGeom prst="rect">
            <a:avLst/>
          </a:prstGeom>
          <a:noFill/>
          <a:extLst>
            <a:ext uri="{909E8E84-426E-40DD-AFC4-6F175D3DCCD1}">
              <a14:hiddenFill xmlns:a14="http://schemas.microsoft.com/office/drawing/2010/main">
                <a:solidFill>
                  <a:srgbClr val="FFFFFF"/>
                </a:solidFill>
              </a14:hiddenFill>
            </a:ext>
          </a:extLst>
        </p:spPr>
      </p:pic>
      <p:cxnSp>
        <p:nvCxnSpPr>
          <p:cNvPr id="9" name="직선 연결선 8"/>
          <p:cNvCxnSpPr>
            <a:stCxn id="48" idx="1"/>
            <a:endCxn id="35" idx="0"/>
          </p:cNvCxnSpPr>
          <p:nvPr/>
        </p:nvCxnSpPr>
        <p:spPr>
          <a:xfrm flipH="1">
            <a:off x="2224746" y="3702634"/>
            <a:ext cx="1913264" cy="57407"/>
          </a:xfrm>
          <a:prstGeom prst="line">
            <a:avLst/>
          </a:prstGeom>
          <a:ln>
            <a:solidFill>
              <a:schemeClr val="tx1"/>
            </a:solidFill>
            <a:prstDash val="sysDot"/>
          </a:ln>
        </p:spPr>
        <p:style>
          <a:lnRef idx="2">
            <a:schemeClr val="accent2"/>
          </a:lnRef>
          <a:fillRef idx="0">
            <a:schemeClr val="accent2"/>
          </a:fillRef>
          <a:effectRef idx="1">
            <a:schemeClr val="accent2"/>
          </a:effectRef>
          <a:fontRef idx="minor">
            <a:schemeClr val="tx1"/>
          </a:fontRef>
        </p:style>
      </p:cxnSp>
      <p:cxnSp>
        <p:nvCxnSpPr>
          <p:cNvPr id="44" name="직선 연결선 43"/>
          <p:cNvCxnSpPr>
            <a:stCxn id="48" idx="3"/>
            <a:endCxn id="55" idx="0"/>
          </p:cNvCxnSpPr>
          <p:nvPr/>
        </p:nvCxnSpPr>
        <p:spPr>
          <a:xfrm>
            <a:off x="4839524" y="3702634"/>
            <a:ext cx="1774438" cy="57407"/>
          </a:xfrm>
          <a:prstGeom prst="line">
            <a:avLst/>
          </a:prstGeom>
          <a:ln>
            <a:solidFill>
              <a:schemeClr val="tx1"/>
            </a:solidFill>
            <a:prstDash val="sysDot"/>
          </a:ln>
        </p:spPr>
        <p:style>
          <a:lnRef idx="2">
            <a:schemeClr val="accent2"/>
          </a:lnRef>
          <a:fillRef idx="0">
            <a:schemeClr val="accent2"/>
          </a:fillRef>
          <a:effectRef idx="1">
            <a:schemeClr val="accent2"/>
          </a:effectRef>
          <a:fontRef idx="minor">
            <a:schemeClr val="tx1"/>
          </a:fontRef>
        </p:style>
      </p:cxnSp>
      <p:pic>
        <p:nvPicPr>
          <p:cNvPr id="48" name="그림 1204"/>
          <p:cNvPicPr>
            <a:picLocks noChangeAspect="1"/>
          </p:cNvPicPr>
          <p:nvPr/>
        </p:nvPicPr>
        <p:blipFill rotWithShape="1">
          <a:blip r:embed="rId7">
            <a:alphaModFix/>
            <a:duotone>
              <a:prstClr val="black"/>
              <a:srgbClr val="5AB3DA">
                <a:tint val="45000"/>
                <a:satMod val="400000"/>
              </a:srgbClr>
            </a:duotone>
            <a:lum/>
          </a:blip>
          <a:stretch>
            <a:fillRect/>
          </a:stretch>
        </p:blipFill>
        <p:spPr>
          <a:xfrm>
            <a:off x="4138010" y="3347038"/>
            <a:ext cx="701514" cy="711191"/>
          </a:xfrm>
          <a:prstGeom prst="rect">
            <a:avLst/>
          </a:prstGeom>
        </p:spPr>
      </p:pic>
      <p:pic>
        <p:nvPicPr>
          <p:cNvPr id="55" name="그림 1204"/>
          <p:cNvPicPr>
            <a:picLocks noChangeAspect="1"/>
          </p:cNvPicPr>
          <p:nvPr/>
        </p:nvPicPr>
        <p:blipFill rotWithShape="1">
          <a:blip r:embed="rId7">
            <a:alphaModFix/>
            <a:duotone>
              <a:prstClr val="black"/>
              <a:srgbClr val="5AB3DA">
                <a:tint val="45000"/>
                <a:satMod val="400000"/>
              </a:srgbClr>
            </a:duotone>
            <a:lum/>
          </a:blip>
          <a:stretch>
            <a:fillRect/>
          </a:stretch>
        </p:blipFill>
        <p:spPr>
          <a:xfrm>
            <a:off x="6196876" y="3760041"/>
            <a:ext cx="834171" cy="845678"/>
          </a:xfrm>
          <a:prstGeom prst="rect">
            <a:avLst/>
          </a:prstGeom>
        </p:spPr>
      </p:pic>
      <p:pic>
        <p:nvPicPr>
          <p:cNvPr id="64" name="그림 63"/>
          <p:cNvPicPr>
            <a:picLocks noChangeAspect="1"/>
          </p:cNvPicPr>
          <p:nvPr/>
        </p:nvPicPr>
        <p:blipFill>
          <a:blip r:embed="rId9"/>
          <a:stretch>
            <a:fillRect/>
          </a:stretch>
        </p:blipFill>
        <p:spPr>
          <a:xfrm>
            <a:off x="3580775" y="2919067"/>
            <a:ext cx="832641" cy="665757"/>
          </a:xfrm>
          <a:prstGeom prst="rect">
            <a:avLst/>
          </a:prstGeom>
        </p:spPr>
      </p:pic>
      <p:pic>
        <p:nvPicPr>
          <p:cNvPr id="66" name="그림 65"/>
          <p:cNvPicPr>
            <a:picLocks noChangeAspect="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078279" y="3668285"/>
            <a:ext cx="822364" cy="417709"/>
          </a:xfrm>
          <a:prstGeom prst="rect">
            <a:avLst/>
          </a:prstGeom>
        </p:spPr>
      </p:pic>
      <p:pic>
        <p:nvPicPr>
          <p:cNvPr id="67" name="그림 6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86100" y="3668286"/>
            <a:ext cx="822364" cy="417709"/>
          </a:xfrm>
          <a:prstGeom prst="rect">
            <a:avLst/>
          </a:prstGeom>
        </p:spPr>
      </p:pic>
      <p:cxnSp>
        <p:nvCxnSpPr>
          <p:cNvPr id="68" name="직선 연결선 67"/>
          <p:cNvCxnSpPr>
            <a:stCxn id="35" idx="2"/>
            <a:endCxn id="32" idx="0"/>
          </p:cNvCxnSpPr>
          <p:nvPr/>
        </p:nvCxnSpPr>
        <p:spPr>
          <a:xfrm flipH="1">
            <a:off x="2224745" y="4605719"/>
            <a:ext cx="1" cy="385238"/>
          </a:xfrm>
          <a:prstGeom prst="line">
            <a:avLst/>
          </a:prstGeom>
          <a:ln>
            <a:solidFill>
              <a:srgbClr val="0070C0"/>
            </a:solidFill>
          </a:ln>
        </p:spPr>
        <p:style>
          <a:lnRef idx="3">
            <a:schemeClr val="accent2"/>
          </a:lnRef>
          <a:fillRef idx="0">
            <a:schemeClr val="accent2"/>
          </a:fillRef>
          <a:effectRef idx="2">
            <a:schemeClr val="accent2"/>
          </a:effectRef>
          <a:fontRef idx="minor">
            <a:schemeClr val="tx1"/>
          </a:fontRef>
        </p:style>
      </p:cxnSp>
      <p:cxnSp>
        <p:nvCxnSpPr>
          <p:cNvPr id="70" name="직선 연결선 69"/>
          <p:cNvCxnSpPr>
            <a:stCxn id="55" idx="2"/>
            <a:endCxn id="37" idx="0"/>
          </p:cNvCxnSpPr>
          <p:nvPr/>
        </p:nvCxnSpPr>
        <p:spPr>
          <a:xfrm>
            <a:off x="6613962" y="4605719"/>
            <a:ext cx="7042" cy="385238"/>
          </a:xfrm>
          <a:prstGeom prst="line">
            <a:avLst/>
          </a:prstGeom>
          <a:ln>
            <a:solidFill>
              <a:srgbClr val="0070C0"/>
            </a:solidFill>
          </a:ln>
        </p:spPr>
        <p:style>
          <a:lnRef idx="3">
            <a:schemeClr val="accent2"/>
          </a:lnRef>
          <a:fillRef idx="0">
            <a:schemeClr val="accent2"/>
          </a:fillRef>
          <a:effectRef idx="2">
            <a:schemeClr val="accent2"/>
          </a:effectRef>
          <a:fontRef idx="minor">
            <a:schemeClr val="tx1"/>
          </a:fontRef>
        </p:style>
      </p:cxnSp>
      <p:cxnSp>
        <p:nvCxnSpPr>
          <p:cNvPr id="75" name="직선 연결선 74"/>
          <p:cNvCxnSpPr>
            <a:stCxn id="55" idx="1"/>
            <a:endCxn id="35" idx="3"/>
          </p:cNvCxnSpPr>
          <p:nvPr/>
        </p:nvCxnSpPr>
        <p:spPr>
          <a:xfrm flipH="1">
            <a:off x="2641831" y="4182880"/>
            <a:ext cx="3555045" cy="0"/>
          </a:xfrm>
          <a:prstGeom prst="line">
            <a:avLst/>
          </a:prstGeom>
          <a:ln>
            <a:solidFill>
              <a:srgbClr val="0070C0"/>
            </a:solidFill>
          </a:ln>
        </p:spPr>
        <p:style>
          <a:lnRef idx="3">
            <a:schemeClr val="accent2"/>
          </a:lnRef>
          <a:fillRef idx="0">
            <a:schemeClr val="accent2"/>
          </a:fillRef>
          <a:effectRef idx="2">
            <a:schemeClr val="accent2"/>
          </a:effectRef>
          <a:fontRef idx="minor">
            <a:schemeClr val="tx1"/>
          </a:fontRef>
        </p:style>
      </p:cxnSp>
      <p:sp>
        <p:nvSpPr>
          <p:cNvPr id="27" name="TextBox 26"/>
          <p:cNvSpPr txBox="1"/>
          <p:nvPr/>
        </p:nvSpPr>
        <p:spPr>
          <a:xfrm>
            <a:off x="3102457" y="4498203"/>
            <a:ext cx="2655179" cy="1323439"/>
          </a:xfrm>
          <a:prstGeom prst="rect">
            <a:avLst/>
          </a:prstGeom>
          <a:noFill/>
        </p:spPr>
        <p:txBody>
          <a:bodyPr wrap="square" rtlCol="0">
            <a:spAutoFit/>
          </a:bodyPr>
          <a:lstStyle/>
          <a:p>
            <a:pPr algn="ctr"/>
            <a:r>
              <a:rPr lang="en-US" altLang="ko-KR" sz="4000" dirty="0" err="1" smtClean="0">
                <a:solidFill>
                  <a:srgbClr val="0070C0"/>
                </a:solidFill>
              </a:rPr>
              <a:t>Open</a:t>
            </a:r>
            <a:r>
              <a:rPr lang="en-US" altLang="ko-KR" sz="4000" dirty="0" err="1" smtClean="0">
                <a:solidFill>
                  <a:schemeClr val="tx1"/>
                </a:solidFill>
              </a:rPr>
              <a:t>Flow</a:t>
            </a:r>
            <a:r>
              <a:rPr lang="en-US" altLang="ko-KR" sz="4000" dirty="0" smtClean="0">
                <a:solidFill>
                  <a:schemeClr val="tx1"/>
                </a:solidFill>
              </a:rPr>
              <a:t>-Connect</a:t>
            </a:r>
            <a:endParaRPr lang="ko-KR" altLang="en-US" sz="4000" dirty="0">
              <a:solidFill>
                <a:schemeClr val="tx1"/>
              </a:solidFill>
            </a:endParaRPr>
          </a:p>
        </p:txBody>
      </p:sp>
      <p:cxnSp>
        <p:nvCxnSpPr>
          <p:cNvPr id="33" name="꺾인 연결선 32"/>
          <p:cNvCxnSpPr/>
          <p:nvPr/>
        </p:nvCxnSpPr>
        <p:spPr>
          <a:xfrm>
            <a:off x="3115783" y="5777653"/>
            <a:ext cx="2632358" cy="266700"/>
          </a:xfrm>
          <a:prstGeom prst="bentConnector3">
            <a:avLst/>
          </a:prstGeom>
          <a:ln w="101600">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7" name="줄무늬가 있는 오른쪽 화살표 86"/>
          <p:cNvSpPr/>
          <p:nvPr/>
        </p:nvSpPr>
        <p:spPr>
          <a:xfrm rot="2930845">
            <a:off x="4856151" y="2829703"/>
            <a:ext cx="1479126" cy="727519"/>
          </a:xfrm>
          <a:prstGeom prst="striped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줄무늬가 있는 오른쪽 화살표 87"/>
          <p:cNvSpPr/>
          <p:nvPr/>
        </p:nvSpPr>
        <p:spPr>
          <a:xfrm rot="8019281">
            <a:off x="2396336" y="2829845"/>
            <a:ext cx="1556171" cy="727519"/>
          </a:xfrm>
          <a:prstGeom prst="striped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3084864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err="1" smtClean="0">
                <a:solidFill>
                  <a:srgbClr val="FF0000"/>
                </a:solidFill>
                <a:latin typeface="Times New Roman" panose="02020603050405020304" pitchFamily="18" charset="0"/>
                <a:cs typeface="Times New Roman" panose="02020603050405020304" pitchFamily="18" charset="0"/>
              </a:rPr>
              <a:t>MikroTik</a:t>
            </a:r>
            <a:r>
              <a:rPr lang="en-US" altLang="ko-KR" sz="4000" dirty="0" smtClean="0">
                <a:solidFill>
                  <a:srgbClr val="FF0000"/>
                </a:solidFill>
                <a:latin typeface="Times New Roman" panose="02020603050405020304" pitchFamily="18" charset="0"/>
                <a:cs typeface="Times New Roman" panose="02020603050405020304" pitchFamily="18" charset="0"/>
              </a:rPr>
              <a:t> Switch</a:t>
            </a:r>
            <a:endParaRPr lang="ko-KR" altLang="en-US" sz="4000" dirty="0">
              <a:solidFill>
                <a:srgbClr val="FF000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4741863"/>
          </a:xfrm>
        </p:spPr>
        <p:txBody>
          <a:bodyPr>
            <a:normAutofit/>
          </a:bodyPr>
          <a:lstStyle/>
          <a:p>
            <a:r>
              <a:rPr lang="en-US" altLang="ko-KR" dirty="0" smtClean="0"/>
              <a:t>ONOS</a:t>
            </a:r>
            <a:r>
              <a:rPr lang="ko-KR" altLang="en-US" dirty="0" smtClean="0"/>
              <a:t>를 정상적으로 설치 후</a:t>
            </a:r>
            <a:r>
              <a:rPr lang="en-US" altLang="ko-KR" dirty="0" smtClean="0"/>
              <a:t>, Switch</a:t>
            </a:r>
            <a:r>
              <a:rPr lang="ko-KR" altLang="en-US" dirty="0" smtClean="0"/>
              <a:t>의 </a:t>
            </a:r>
            <a:r>
              <a:rPr lang="en-US" altLang="ko-KR" dirty="0" err="1" smtClean="0"/>
              <a:t>OpenFlow</a:t>
            </a:r>
            <a:r>
              <a:rPr lang="en-US" altLang="ko-KR" dirty="0" smtClean="0"/>
              <a:t> </a:t>
            </a:r>
            <a:r>
              <a:rPr lang="ko-KR" altLang="en-US" dirty="0" smtClean="0"/>
              <a:t>설정 필요</a:t>
            </a:r>
            <a:r>
              <a:rPr lang="en-US" altLang="ko-KR" dirty="0" smtClean="0"/>
              <a:t>.</a:t>
            </a:r>
          </a:p>
          <a:p>
            <a:r>
              <a:rPr lang="ko-KR" altLang="en-US" dirty="0" smtClean="0"/>
              <a:t>정상적으로 </a:t>
            </a:r>
            <a:r>
              <a:rPr lang="en-US" altLang="ko-KR" dirty="0" smtClean="0"/>
              <a:t>setting </a:t>
            </a:r>
            <a:r>
              <a:rPr lang="ko-KR" altLang="en-US" dirty="0" smtClean="0"/>
              <a:t>할 경우</a:t>
            </a:r>
            <a:r>
              <a:rPr lang="en-US" altLang="ko-KR" dirty="0" smtClean="0"/>
              <a:t>, </a:t>
            </a:r>
            <a:r>
              <a:rPr lang="ko-KR" altLang="en-US" dirty="0" smtClean="0"/>
              <a:t>다음 그림과 같은 토폴로지 구성이 완료되어야 함</a:t>
            </a:r>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r>
              <a:rPr lang="en-US" altLang="ko-KR" dirty="0" err="1" smtClean="0"/>
              <a:t>Winbox</a:t>
            </a:r>
            <a:r>
              <a:rPr lang="ko-KR" altLang="en-US" dirty="0" smtClean="0"/>
              <a:t>를 이용해 </a:t>
            </a:r>
            <a:r>
              <a:rPr lang="en-US" altLang="ko-KR" dirty="0" smtClean="0"/>
              <a:t>192.168.0.12, 192.168.0.15 </a:t>
            </a:r>
            <a:r>
              <a:rPr lang="en-US" altLang="ko-KR" dirty="0" err="1"/>
              <a:t>M</a:t>
            </a:r>
            <a:r>
              <a:rPr lang="en-US" altLang="ko-KR" dirty="0" err="1" smtClean="0"/>
              <a:t>ikrotik</a:t>
            </a:r>
            <a:r>
              <a:rPr lang="en-US" altLang="ko-KR" dirty="0" smtClean="0"/>
              <a:t> </a:t>
            </a:r>
            <a:r>
              <a:rPr lang="ko-KR" altLang="en-US" dirty="0" smtClean="0"/>
              <a:t>스위치의 </a:t>
            </a:r>
            <a:r>
              <a:rPr lang="en-US" altLang="ko-KR" dirty="0" err="1" smtClean="0"/>
              <a:t>openflow</a:t>
            </a:r>
            <a:r>
              <a:rPr lang="en-US" altLang="ko-KR" dirty="0" smtClean="0"/>
              <a:t> </a:t>
            </a:r>
            <a:r>
              <a:rPr lang="ko-KR" altLang="en-US" dirty="0" smtClean="0"/>
              <a:t>설정</a:t>
            </a:r>
            <a:endParaRPr lang="en-US" altLang="ko-KR" dirty="0" smtClean="0"/>
          </a:p>
          <a:p>
            <a:r>
              <a:rPr lang="ko-KR" altLang="en-US" dirty="0" smtClean="0"/>
              <a:t>해당 스위치의 </a:t>
            </a:r>
            <a:r>
              <a:rPr lang="en-US" altLang="ko-KR" dirty="0" err="1" smtClean="0"/>
              <a:t>winbox</a:t>
            </a:r>
            <a:r>
              <a:rPr lang="ko-KR" altLang="en-US" dirty="0" smtClean="0"/>
              <a:t>에서 </a:t>
            </a:r>
            <a:r>
              <a:rPr lang="en-US" altLang="ko-KR" dirty="0" err="1" smtClean="0"/>
              <a:t>OpenFlow</a:t>
            </a:r>
            <a:r>
              <a:rPr lang="en-US" altLang="ko-KR" dirty="0" smtClean="0"/>
              <a:t> </a:t>
            </a:r>
            <a:r>
              <a:rPr lang="ko-KR" altLang="en-US" dirty="0" smtClean="0"/>
              <a:t>탭 클릭</a:t>
            </a:r>
            <a:endParaRPr lang="en-US" altLang="ko-KR" dirty="0"/>
          </a:p>
        </p:txBody>
      </p:sp>
      <p:pic>
        <p:nvPicPr>
          <p:cNvPr id="30" name="Picture 2" descr="http://publicdomainvectors.org/photos/Anonymous_Keyboard_1_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8094" y="-222989"/>
            <a:ext cx="1439635" cy="143963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그룹 4"/>
          <p:cNvGrpSpPr/>
          <p:nvPr/>
        </p:nvGrpSpPr>
        <p:grpSpPr>
          <a:xfrm>
            <a:off x="675663" y="1559341"/>
            <a:ext cx="6603247" cy="2769407"/>
            <a:chOff x="716606" y="2010915"/>
            <a:chExt cx="6603247" cy="2769407"/>
          </a:xfrm>
        </p:grpSpPr>
        <p:grpSp>
          <p:nvGrpSpPr>
            <p:cNvPr id="11" name="그룹 10"/>
            <p:cNvGrpSpPr/>
            <p:nvPr/>
          </p:nvGrpSpPr>
          <p:grpSpPr>
            <a:xfrm>
              <a:off x="716606" y="2010915"/>
              <a:ext cx="6603247" cy="1730556"/>
              <a:chOff x="961281" y="4260432"/>
              <a:chExt cx="6603247" cy="2169369"/>
            </a:xfrm>
          </p:grpSpPr>
          <p:grpSp>
            <p:nvGrpSpPr>
              <p:cNvPr id="12" name="그룹 11"/>
              <p:cNvGrpSpPr/>
              <p:nvPr/>
            </p:nvGrpSpPr>
            <p:grpSpPr>
              <a:xfrm>
                <a:off x="961281" y="4260432"/>
                <a:ext cx="6603247" cy="2169369"/>
                <a:chOff x="961281" y="2897468"/>
                <a:chExt cx="6603247" cy="2169369"/>
              </a:xfrm>
            </p:grpSpPr>
            <p:pic>
              <p:nvPicPr>
                <p:cNvPr id="17" name="Picture 6" descr="http://www.clker.com/cliparts/4/3/a/5/1195424143626751174switch_jakub_angelis_01.sv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3095" y="4291446"/>
                  <a:ext cx="892657" cy="559399"/>
                </a:xfrm>
                <a:prstGeom prst="rect">
                  <a:avLst/>
                </a:prstGeom>
                <a:noFill/>
                <a:extLst>
                  <a:ext uri="{909E8E84-426E-40DD-AFC4-6F175D3DCCD1}">
                    <a14:hiddenFill xmlns:a14="http://schemas.microsoft.com/office/drawing/2010/main">
                      <a:solidFill>
                        <a:srgbClr val="FFFFFF"/>
                      </a:solidFill>
                    </a14:hiddenFill>
                  </a:ext>
                </a:extLst>
              </p:spPr>
            </p:pic>
            <p:pic>
              <p:nvPicPr>
                <p:cNvPr id="18" name="그림 17"/>
                <p:cNvPicPr>
                  <a:picLocks noChangeAspect="1"/>
                </p:cNvPicPr>
                <p:nvPr/>
              </p:nvPicPr>
              <p:blipFill>
                <a:blip r:embed="rId5">
                  <a:clrChange>
                    <a:clrFrom>
                      <a:srgbClr val="FFFFFF"/>
                    </a:clrFrom>
                    <a:clrTo>
                      <a:srgbClr val="FFFFFF">
                        <a:alpha val="0"/>
                      </a:srgbClr>
                    </a:clrTo>
                  </a:clrChange>
                </a:blip>
                <a:stretch>
                  <a:fillRect/>
                </a:stretch>
              </p:blipFill>
              <p:spPr>
                <a:xfrm>
                  <a:off x="4351703" y="4480965"/>
                  <a:ext cx="601568" cy="480997"/>
                </a:xfrm>
                <a:prstGeom prst="rect">
                  <a:avLst/>
                </a:prstGeom>
              </p:spPr>
            </p:pic>
            <p:cxnSp>
              <p:nvCxnSpPr>
                <p:cNvPr id="19" name="구부러진 연결선 18"/>
                <p:cNvCxnSpPr/>
                <p:nvPr/>
              </p:nvCxnSpPr>
              <p:spPr>
                <a:xfrm rot="10800000">
                  <a:off x="3663068" y="3892379"/>
                  <a:ext cx="1164309" cy="548096"/>
                </a:xfrm>
                <a:prstGeom prst="curvedConnector3">
                  <a:avLst/>
                </a:prstGeom>
              </p:spPr>
              <p:style>
                <a:lnRef idx="1">
                  <a:schemeClr val="accent1"/>
                </a:lnRef>
                <a:fillRef idx="0">
                  <a:schemeClr val="accent1"/>
                </a:fillRef>
                <a:effectRef idx="0">
                  <a:schemeClr val="accent1"/>
                </a:effectRef>
                <a:fontRef idx="minor">
                  <a:schemeClr val="tx1"/>
                </a:fontRef>
              </p:style>
            </p:cxnSp>
            <p:pic>
              <p:nvPicPr>
                <p:cNvPr id="20" name="Picture 6" descr="http://www.clker.com/cliparts/4/3/a/5/1195424143626751174switch_jakub_angelis_01.sv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4643" y="3611390"/>
                  <a:ext cx="892657" cy="559399"/>
                </a:xfrm>
                <a:prstGeom prst="rect">
                  <a:avLst/>
                </a:prstGeom>
                <a:noFill/>
                <a:extLst>
                  <a:ext uri="{909E8E84-426E-40DD-AFC4-6F175D3DCCD1}">
                    <a14:hiddenFill xmlns:a14="http://schemas.microsoft.com/office/drawing/2010/main">
                      <a:solidFill>
                        <a:srgbClr val="FFFFFF"/>
                      </a:solidFill>
                    </a14:hiddenFill>
                  </a:ext>
                </a:extLst>
              </p:spPr>
            </p:pic>
            <p:sp>
              <p:nvSpPr>
                <p:cNvPr id="21" name="구름 20"/>
                <p:cNvSpPr/>
                <p:nvPr/>
              </p:nvSpPr>
              <p:spPr>
                <a:xfrm>
                  <a:off x="961281" y="3014754"/>
                  <a:ext cx="1303449" cy="58802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Internet</a:t>
                  </a:r>
                  <a:endParaRPr lang="ko-KR" altLang="en-US" sz="1350" dirty="0"/>
                </a:p>
              </p:txBody>
            </p:sp>
            <p:cxnSp>
              <p:nvCxnSpPr>
                <p:cNvPr id="22" name="구부러진 연결선 21"/>
                <p:cNvCxnSpPr/>
                <p:nvPr/>
              </p:nvCxnSpPr>
              <p:spPr>
                <a:xfrm rot="10800000">
                  <a:off x="1881727" y="3266855"/>
                  <a:ext cx="1164309" cy="548096"/>
                </a:xfrm>
                <a:prstGeom prst="curvedConnector3">
                  <a:avLst/>
                </a:prstGeom>
              </p:spPr>
              <p:style>
                <a:lnRef idx="1">
                  <a:schemeClr val="accent1"/>
                </a:lnRef>
                <a:fillRef idx="0">
                  <a:schemeClr val="accent1"/>
                </a:fillRef>
                <a:effectRef idx="0">
                  <a:schemeClr val="accent1"/>
                </a:effectRef>
                <a:fontRef idx="minor">
                  <a:schemeClr val="tx1"/>
                </a:fontRef>
              </p:style>
            </p:cxnSp>
            <p:pic>
              <p:nvPicPr>
                <p:cNvPr id="23" name="Picture 4" descr="C:\Users\sunny\Desktop\제목 없음.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8368" y="2897468"/>
                  <a:ext cx="1017384" cy="940303"/>
                </a:xfrm>
                <a:prstGeom prst="rect">
                  <a:avLst/>
                </a:prstGeom>
                <a:noFill/>
                <a:extLst/>
              </p:spPr>
            </p:pic>
            <p:sp>
              <p:nvSpPr>
                <p:cNvPr id="24" name="TextBox 23"/>
                <p:cNvSpPr txBox="1"/>
                <p:nvPr/>
              </p:nvSpPr>
              <p:spPr>
                <a:xfrm>
                  <a:off x="4897520" y="2915448"/>
                  <a:ext cx="619080" cy="369332"/>
                </a:xfrm>
                <a:prstGeom prst="rect">
                  <a:avLst/>
                </a:prstGeom>
                <a:noFill/>
              </p:spPr>
              <p:txBody>
                <a:bodyPr wrap="none" rtlCol="0">
                  <a:spAutoFit/>
                </a:bodyPr>
                <a:lstStyle/>
                <a:p>
                  <a:r>
                    <a:rPr lang="en-US" altLang="ko-KR" dirty="0" smtClean="0">
                      <a:solidFill>
                        <a:schemeClr val="tx1"/>
                      </a:solidFill>
                    </a:rPr>
                    <a:t>NUC</a:t>
                  </a:r>
                  <a:endParaRPr lang="ko-KR" altLang="en-US" dirty="0">
                    <a:solidFill>
                      <a:schemeClr val="tx1"/>
                    </a:solidFill>
                  </a:endParaRPr>
                </a:p>
              </p:txBody>
            </p:sp>
            <p:cxnSp>
              <p:nvCxnSpPr>
                <p:cNvPr id="25" name="직선 연결선 24"/>
                <p:cNvCxnSpPr/>
                <p:nvPr/>
              </p:nvCxnSpPr>
              <p:spPr>
                <a:xfrm>
                  <a:off x="5223296" y="3836735"/>
                  <a:ext cx="5664" cy="556974"/>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117948" y="3475821"/>
                  <a:ext cx="646045" cy="253916"/>
                </a:xfrm>
                <a:prstGeom prst="rect">
                  <a:avLst/>
                </a:prstGeom>
                <a:noFill/>
              </p:spPr>
              <p:txBody>
                <a:bodyPr wrap="square" rtlCol="0">
                  <a:spAutoFit/>
                </a:bodyPr>
                <a:lstStyle/>
                <a:p>
                  <a:r>
                    <a:rPr lang="en-US" altLang="ko-KR" sz="1050" dirty="0" smtClean="0"/>
                    <a:t>DHCP</a:t>
                  </a:r>
                  <a:endParaRPr lang="ko-KR" altLang="en-US" sz="1050" dirty="0"/>
                </a:p>
              </p:txBody>
            </p:sp>
            <p:sp>
              <p:nvSpPr>
                <p:cNvPr id="27" name="TextBox 26"/>
                <p:cNvSpPr txBox="1"/>
                <p:nvPr/>
              </p:nvSpPr>
              <p:spPr>
                <a:xfrm>
                  <a:off x="4953271" y="4748536"/>
                  <a:ext cx="1059583" cy="318301"/>
                </a:xfrm>
                <a:prstGeom prst="rect">
                  <a:avLst/>
                </a:prstGeom>
                <a:noFill/>
              </p:spPr>
              <p:txBody>
                <a:bodyPr wrap="square" rtlCol="0">
                  <a:spAutoFit/>
                </a:bodyPr>
                <a:lstStyle/>
                <a:p>
                  <a:r>
                    <a:rPr lang="en-US" altLang="ko-KR" sz="1050" dirty="0" smtClean="0"/>
                    <a:t>192.168.0.11</a:t>
                  </a:r>
                  <a:endParaRPr lang="ko-KR" altLang="en-US" sz="1050" dirty="0"/>
                </a:p>
              </p:txBody>
            </p:sp>
            <p:sp>
              <p:nvSpPr>
                <p:cNvPr id="28" name="TextBox 27"/>
                <p:cNvSpPr txBox="1"/>
                <p:nvPr/>
              </p:nvSpPr>
              <p:spPr>
                <a:xfrm>
                  <a:off x="5687208" y="2915448"/>
                  <a:ext cx="933089" cy="253916"/>
                </a:xfrm>
                <a:prstGeom prst="rect">
                  <a:avLst/>
                </a:prstGeom>
                <a:noFill/>
              </p:spPr>
              <p:txBody>
                <a:bodyPr wrap="square" rtlCol="0">
                  <a:spAutoFit/>
                </a:bodyPr>
                <a:lstStyle/>
                <a:p>
                  <a:r>
                    <a:rPr lang="en-US" altLang="ko-KR" sz="1050" dirty="0" smtClean="0"/>
                    <a:t>192.168.0.5</a:t>
                  </a:r>
                  <a:endParaRPr lang="ko-KR" altLang="en-US" sz="1050" dirty="0"/>
                </a:p>
              </p:txBody>
            </p:sp>
            <p:sp>
              <p:nvSpPr>
                <p:cNvPr id="29" name="TextBox 28"/>
                <p:cNvSpPr txBox="1"/>
                <p:nvPr/>
              </p:nvSpPr>
              <p:spPr>
                <a:xfrm>
                  <a:off x="5526062" y="4357961"/>
                  <a:ext cx="2038466" cy="415498"/>
                </a:xfrm>
                <a:prstGeom prst="rect">
                  <a:avLst/>
                </a:prstGeom>
                <a:noFill/>
              </p:spPr>
              <p:txBody>
                <a:bodyPr wrap="square" rtlCol="0">
                  <a:spAutoFit/>
                </a:bodyPr>
                <a:lstStyle/>
                <a:p>
                  <a:r>
                    <a:rPr lang="en-US" altLang="ko-KR" sz="1050" dirty="0" smtClean="0"/>
                    <a:t>* DHCP server</a:t>
                  </a:r>
                  <a:r>
                    <a:rPr lang="ko-KR" altLang="en-US" sz="1050" dirty="0" smtClean="0"/>
                    <a:t>가 여기 있어도 상관 없음</a:t>
                  </a:r>
                  <a:r>
                    <a:rPr lang="en-US" altLang="ko-KR" sz="1050" dirty="0" smtClean="0"/>
                    <a:t> </a:t>
                  </a:r>
                  <a:endParaRPr lang="ko-KR" altLang="en-US" sz="1050" dirty="0"/>
                </a:p>
              </p:txBody>
            </p:sp>
          </p:grpSp>
          <p:sp>
            <p:nvSpPr>
              <p:cNvPr id="13" name="직사각형 12"/>
              <p:cNvSpPr/>
              <p:nvPr/>
            </p:nvSpPr>
            <p:spPr>
              <a:xfrm>
                <a:off x="4800974" y="5767954"/>
                <a:ext cx="132736" cy="1162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4" name="TextBox 13"/>
              <p:cNvSpPr txBox="1"/>
              <p:nvPr/>
            </p:nvSpPr>
            <p:spPr>
              <a:xfrm>
                <a:off x="4748125" y="5551899"/>
                <a:ext cx="243862" cy="253916"/>
              </a:xfrm>
              <a:prstGeom prst="rect">
                <a:avLst/>
              </a:prstGeom>
              <a:noFill/>
            </p:spPr>
            <p:txBody>
              <a:bodyPr wrap="square" rtlCol="0">
                <a:spAutoFit/>
              </a:bodyPr>
              <a:lstStyle/>
              <a:p>
                <a:r>
                  <a:rPr lang="en-US" altLang="ko-KR" sz="1050" dirty="0" smtClean="0"/>
                  <a:t>1</a:t>
                </a:r>
                <a:endParaRPr lang="ko-KR" altLang="en-US" sz="1050" dirty="0"/>
              </a:p>
            </p:txBody>
          </p:sp>
        </p:grpSp>
        <p:pic>
          <p:nvPicPr>
            <p:cNvPr id="32" name="Picture 6" descr="http://www.clker.com/cliparts/4/3/a/5/1195424143626751174switch_jakub_angelis_01.sv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76962" y="4186174"/>
              <a:ext cx="892657" cy="44624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6" descr="http://www.clker.com/cliparts/4/3/a/5/1195424143626751174switch_jakub_angelis_01.sv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37400" y="4203430"/>
              <a:ext cx="892657" cy="446246"/>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직선 연결선 33"/>
            <p:cNvCxnSpPr/>
            <p:nvPr/>
          </p:nvCxnSpPr>
          <p:spPr>
            <a:xfrm flipH="1">
              <a:off x="4093136" y="3428790"/>
              <a:ext cx="654176" cy="891868"/>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pic>
          <p:nvPicPr>
            <p:cNvPr id="35" name="그림 34"/>
            <p:cNvPicPr>
              <a:picLocks noChangeAspect="1"/>
            </p:cNvPicPr>
            <p:nvPr/>
          </p:nvPicPr>
          <p:blipFill>
            <a:blip r:embed="rId5">
              <a:clrChange>
                <a:clrFrom>
                  <a:srgbClr val="FFFFFF"/>
                </a:clrFrom>
                <a:clrTo>
                  <a:srgbClr val="FFFFFF">
                    <a:alpha val="0"/>
                  </a:srgbClr>
                </a:clrTo>
              </a:clrChange>
            </a:blip>
            <a:stretch>
              <a:fillRect/>
            </a:stretch>
          </p:blipFill>
          <p:spPr>
            <a:xfrm>
              <a:off x="3425451" y="3857753"/>
              <a:ext cx="601568" cy="383702"/>
            </a:xfrm>
            <a:prstGeom prst="rect">
              <a:avLst/>
            </a:prstGeom>
          </p:spPr>
        </p:pic>
        <p:sp>
          <p:nvSpPr>
            <p:cNvPr id="36" name="TextBox 35"/>
            <p:cNvSpPr txBox="1"/>
            <p:nvPr/>
          </p:nvSpPr>
          <p:spPr>
            <a:xfrm>
              <a:off x="3425451" y="4526406"/>
              <a:ext cx="1059583" cy="253916"/>
            </a:xfrm>
            <a:prstGeom prst="rect">
              <a:avLst/>
            </a:prstGeom>
            <a:noFill/>
          </p:spPr>
          <p:txBody>
            <a:bodyPr wrap="square" rtlCol="0">
              <a:spAutoFit/>
            </a:bodyPr>
            <a:lstStyle/>
            <a:p>
              <a:r>
                <a:rPr lang="en-US" altLang="ko-KR" sz="1050" dirty="0" smtClean="0"/>
                <a:t>192.168.0.12</a:t>
              </a:r>
              <a:endParaRPr lang="ko-KR" altLang="en-US" sz="1050" dirty="0"/>
            </a:p>
          </p:txBody>
        </p:sp>
        <p:pic>
          <p:nvPicPr>
            <p:cNvPr id="37" name="그림 36"/>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74393" y="4025500"/>
              <a:ext cx="557269" cy="283058"/>
            </a:xfrm>
            <a:prstGeom prst="rect">
              <a:avLst/>
            </a:prstGeom>
          </p:spPr>
        </p:pic>
        <p:cxnSp>
          <p:nvCxnSpPr>
            <p:cNvPr id="38" name="직선 연결선 37"/>
            <p:cNvCxnSpPr/>
            <p:nvPr/>
          </p:nvCxnSpPr>
          <p:spPr>
            <a:xfrm>
              <a:off x="4740228" y="3476058"/>
              <a:ext cx="861025" cy="850496"/>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035710" y="4526406"/>
              <a:ext cx="1059583" cy="253916"/>
            </a:xfrm>
            <a:prstGeom prst="rect">
              <a:avLst/>
            </a:prstGeom>
            <a:noFill/>
          </p:spPr>
          <p:txBody>
            <a:bodyPr wrap="square" rtlCol="0">
              <a:spAutoFit/>
            </a:bodyPr>
            <a:lstStyle/>
            <a:p>
              <a:r>
                <a:rPr lang="en-US" altLang="ko-KR" sz="1050" dirty="0" smtClean="0"/>
                <a:t>192.168.0.15</a:t>
              </a:r>
              <a:endParaRPr lang="ko-KR" altLang="en-US" sz="1050" dirty="0"/>
            </a:p>
          </p:txBody>
        </p:sp>
        <p:sp>
          <p:nvSpPr>
            <p:cNvPr id="40" name="직사각형 39"/>
            <p:cNvSpPr/>
            <p:nvPr/>
          </p:nvSpPr>
          <p:spPr>
            <a:xfrm>
              <a:off x="4054793" y="4215854"/>
              <a:ext cx="132736" cy="927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1" name="TextBox 40"/>
            <p:cNvSpPr txBox="1"/>
            <p:nvPr/>
          </p:nvSpPr>
          <p:spPr>
            <a:xfrm>
              <a:off x="4001944" y="4043502"/>
              <a:ext cx="243862" cy="202555"/>
            </a:xfrm>
            <a:prstGeom prst="rect">
              <a:avLst/>
            </a:prstGeom>
            <a:noFill/>
          </p:spPr>
          <p:txBody>
            <a:bodyPr wrap="square" rtlCol="0">
              <a:spAutoFit/>
            </a:bodyPr>
            <a:lstStyle/>
            <a:p>
              <a:r>
                <a:rPr lang="en-US" altLang="ko-KR" sz="1050" dirty="0" smtClean="0"/>
                <a:t>1</a:t>
              </a:r>
              <a:endParaRPr lang="ko-KR" altLang="en-US" sz="1050" dirty="0"/>
            </a:p>
          </p:txBody>
        </p:sp>
        <p:sp>
          <p:nvSpPr>
            <p:cNvPr id="42" name="직사각형 41"/>
            <p:cNvSpPr/>
            <p:nvPr/>
          </p:nvSpPr>
          <p:spPr>
            <a:xfrm>
              <a:off x="5534422" y="4256605"/>
              <a:ext cx="132736" cy="927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3" name="TextBox 42"/>
            <p:cNvSpPr txBox="1"/>
            <p:nvPr/>
          </p:nvSpPr>
          <p:spPr>
            <a:xfrm>
              <a:off x="5481573" y="4084253"/>
              <a:ext cx="243862" cy="202555"/>
            </a:xfrm>
            <a:prstGeom prst="rect">
              <a:avLst/>
            </a:prstGeom>
            <a:noFill/>
          </p:spPr>
          <p:txBody>
            <a:bodyPr wrap="square" rtlCol="0">
              <a:spAutoFit/>
            </a:bodyPr>
            <a:lstStyle/>
            <a:p>
              <a:r>
                <a:rPr lang="en-US" altLang="ko-KR" sz="1050" dirty="0" smtClean="0"/>
                <a:t>1</a:t>
              </a:r>
              <a:endParaRPr lang="ko-KR" altLang="en-US" sz="1050" dirty="0"/>
            </a:p>
          </p:txBody>
        </p:sp>
      </p:grpSp>
      <p:pic>
        <p:nvPicPr>
          <p:cNvPr id="7" name="그림 6"/>
          <p:cNvPicPr>
            <a:picLocks noChangeAspect="1"/>
          </p:cNvPicPr>
          <p:nvPr/>
        </p:nvPicPr>
        <p:blipFill>
          <a:blip r:embed="rId8"/>
          <a:stretch>
            <a:fillRect/>
          </a:stretch>
        </p:blipFill>
        <p:spPr>
          <a:xfrm>
            <a:off x="715677" y="5084688"/>
            <a:ext cx="4724953" cy="1740130"/>
          </a:xfrm>
          <a:prstGeom prst="rect">
            <a:avLst/>
          </a:prstGeom>
        </p:spPr>
      </p:pic>
      <p:sp>
        <p:nvSpPr>
          <p:cNvPr id="8" name="직사각형 7"/>
          <p:cNvSpPr/>
          <p:nvPr/>
        </p:nvSpPr>
        <p:spPr>
          <a:xfrm>
            <a:off x="715677" y="5524500"/>
            <a:ext cx="611710" cy="114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5139758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err="1" smtClean="0">
                <a:solidFill>
                  <a:srgbClr val="FF0000"/>
                </a:solidFill>
                <a:latin typeface="Times New Roman" panose="02020603050405020304" pitchFamily="18" charset="0"/>
                <a:cs typeface="Times New Roman" panose="02020603050405020304" pitchFamily="18" charset="0"/>
              </a:rPr>
              <a:t>MikroTik</a:t>
            </a:r>
            <a:r>
              <a:rPr lang="en-US" altLang="ko-KR" sz="4000" dirty="0" smtClean="0">
                <a:solidFill>
                  <a:srgbClr val="FF0000"/>
                </a:solidFill>
                <a:latin typeface="Times New Roman" panose="02020603050405020304" pitchFamily="18" charset="0"/>
                <a:cs typeface="Times New Roman" panose="02020603050405020304" pitchFamily="18" charset="0"/>
              </a:rPr>
              <a:t> Switch</a:t>
            </a:r>
            <a:endParaRPr lang="ko-KR" altLang="en-US" sz="4000" dirty="0">
              <a:solidFill>
                <a:srgbClr val="FF000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4741863"/>
          </a:xfrm>
        </p:spPr>
        <p:txBody>
          <a:bodyPr>
            <a:normAutofit/>
          </a:bodyPr>
          <a:lstStyle/>
          <a:p>
            <a:r>
              <a:rPr lang="en-US" altLang="ko-KR" dirty="0" err="1" smtClean="0"/>
              <a:t>OpenFlow</a:t>
            </a:r>
            <a:r>
              <a:rPr lang="en-US" altLang="ko-KR" dirty="0" smtClean="0"/>
              <a:t> </a:t>
            </a:r>
            <a:r>
              <a:rPr lang="ko-KR" altLang="en-US" dirty="0" smtClean="0"/>
              <a:t>탭의 </a:t>
            </a:r>
            <a:r>
              <a:rPr lang="en-US" altLang="ko-KR" dirty="0" smtClean="0"/>
              <a:t>+ </a:t>
            </a:r>
            <a:r>
              <a:rPr lang="ko-KR" altLang="en-US" dirty="0" smtClean="0"/>
              <a:t>버튼을 누르고 </a:t>
            </a:r>
            <a:r>
              <a:rPr lang="en-US" altLang="ko-KR" dirty="0" smtClean="0"/>
              <a:t>ONOS</a:t>
            </a:r>
            <a:r>
              <a:rPr lang="ko-KR" altLang="en-US" dirty="0" smtClean="0"/>
              <a:t>가 설치된 </a:t>
            </a:r>
            <a:r>
              <a:rPr lang="en-US" altLang="ko-KR" dirty="0" smtClean="0"/>
              <a:t>NUC</a:t>
            </a:r>
            <a:r>
              <a:rPr lang="ko-KR" altLang="en-US" dirty="0" smtClean="0"/>
              <a:t>의 </a:t>
            </a:r>
            <a:r>
              <a:rPr lang="en-US" altLang="ko-KR" dirty="0" smtClean="0"/>
              <a:t>IP </a:t>
            </a:r>
            <a:r>
              <a:rPr lang="ko-KR" altLang="en-US" dirty="0" smtClean="0"/>
              <a:t>주소 입력</a:t>
            </a:r>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r>
              <a:rPr lang="ko-KR" altLang="en-US" dirty="0" smtClean="0"/>
              <a:t>정상적으로 입력하면</a:t>
            </a:r>
            <a:r>
              <a:rPr lang="en-US" altLang="ko-KR" dirty="0" smtClean="0"/>
              <a:t>, ONOS GUI</a:t>
            </a:r>
            <a:r>
              <a:rPr lang="ko-KR" altLang="en-US" dirty="0" smtClean="0"/>
              <a:t>에 두 개의 스위치가 나옴 </a:t>
            </a:r>
            <a:endParaRPr lang="en-US" altLang="ko-KR" dirty="0" smtClean="0"/>
          </a:p>
          <a:p>
            <a:pPr marL="0" indent="0">
              <a:buNone/>
            </a:pPr>
            <a:r>
              <a:rPr lang="en-US" altLang="ko-KR" dirty="0" smtClean="0"/>
              <a:t>                                              </a:t>
            </a:r>
            <a:endParaRPr lang="en-US" altLang="ko-KR" dirty="0"/>
          </a:p>
        </p:txBody>
      </p:sp>
      <p:pic>
        <p:nvPicPr>
          <p:cNvPr id="30" name="Picture 2" descr="http://publicdomainvectors.org/photos/Anonymous_Keyboard_1_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8094" y="-222989"/>
            <a:ext cx="1439635" cy="1439635"/>
          </a:xfrm>
          <a:prstGeom prst="rect">
            <a:avLst/>
          </a:prstGeom>
          <a:noFill/>
          <a:extLst>
            <a:ext uri="{909E8E84-426E-40DD-AFC4-6F175D3DCCD1}">
              <a14:hiddenFill xmlns:a14="http://schemas.microsoft.com/office/drawing/2010/main">
                <a:solidFill>
                  <a:srgbClr val="FFFFFF"/>
                </a:solidFill>
              </a14:hiddenFill>
            </a:ext>
          </a:extLst>
        </p:spPr>
      </p:pic>
      <p:pic>
        <p:nvPicPr>
          <p:cNvPr id="2" name="그림 1"/>
          <p:cNvPicPr>
            <a:picLocks noChangeAspect="1"/>
          </p:cNvPicPr>
          <p:nvPr/>
        </p:nvPicPr>
        <p:blipFill>
          <a:blip r:embed="rId4"/>
          <a:stretch>
            <a:fillRect/>
          </a:stretch>
        </p:blipFill>
        <p:spPr>
          <a:xfrm>
            <a:off x="629510" y="1216646"/>
            <a:ext cx="2523123" cy="2225451"/>
          </a:xfrm>
          <a:prstGeom prst="rect">
            <a:avLst/>
          </a:prstGeom>
        </p:spPr>
      </p:pic>
      <p:pic>
        <p:nvPicPr>
          <p:cNvPr id="4" name="그림 3"/>
          <p:cNvPicPr>
            <a:picLocks noChangeAspect="1"/>
          </p:cNvPicPr>
          <p:nvPr/>
        </p:nvPicPr>
        <p:blipFill>
          <a:blip r:embed="rId5"/>
          <a:stretch>
            <a:fillRect/>
          </a:stretch>
        </p:blipFill>
        <p:spPr>
          <a:xfrm>
            <a:off x="643158" y="3925953"/>
            <a:ext cx="5414961" cy="1695450"/>
          </a:xfrm>
          <a:prstGeom prst="rect">
            <a:avLst/>
          </a:prstGeom>
        </p:spPr>
      </p:pic>
    </p:spTree>
    <p:extLst>
      <p:ext uri="{BB962C8B-B14F-4D97-AF65-F5344CB8AC3E}">
        <p14:creationId xmlns:p14="http://schemas.microsoft.com/office/powerpoint/2010/main" val="34302083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err="1" smtClean="0">
                <a:solidFill>
                  <a:srgbClr val="FF0000"/>
                </a:solidFill>
                <a:latin typeface="Times New Roman" panose="02020603050405020304" pitchFamily="18" charset="0"/>
                <a:cs typeface="Times New Roman" panose="02020603050405020304" pitchFamily="18" charset="0"/>
              </a:rPr>
              <a:t>MikroTik</a:t>
            </a:r>
            <a:r>
              <a:rPr lang="en-US" altLang="ko-KR" sz="4000" dirty="0" smtClean="0">
                <a:solidFill>
                  <a:srgbClr val="FF0000"/>
                </a:solidFill>
                <a:latin typeface="Times New Roman" panose="02020603050405020304" pitchFamily="18" charset="0"/>
                <a:cs typeface="Times New Roman" panose="02020603050405020304" pitchFamily="18" charset="0"/>
              </a:rPr>
              <a:t> Switch</a:t>
            </a:r>
            <a:endParaRPr lang="ko-KR" altLang="en-US" sz="4000" dirty="0">
              <a:solidFill>
                <a:srgbClr val="FF000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6996610"/>
          </a:xfrm>
        </p:spPr>
        <p:txBody>
          <a:bodyPr>
            <a:normAutofit lnSpcReduction="10000"/>
          </a:bodyPr>
          <a:lstStyle/>
          <a:p>
            <a:r>
              <a:rPr lang="en-US" altLang="ko-KR" dirty="0" smtClean="0"/>
              <a:t>ONOS GUI</a:t>
            </a:r>
            <a:r>
              <a:rPr lang="ko-KR" altLang="en-US" dirty="0" smtClean="0"/>
              <a:t>에 스위치가 정상적으로 나오지 않는 경우</a:t>
            </a:r>
            <a:r>
              <a:rPr lang="en-US" altLang="ko-KR" dirty="0" smtClean="0"/>
              <a:t>, ONOS CLI</a:t>
            </a:r>
            <a:r>
              <a:rPr lang="ko-KR" altLang="en-US" dirty="0" smtClean="0"/>
              <a:t>에서 다음과 같이 입력 </a:t>
            </a:r>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pPr marL="0" indent="0">
              <a:buNone/>
            </a:pPr>
            <a:endParaRPr lang="en-US" altLang="ko-KR" dirty="0" smtClean="0"/>
          </a:p>
          <a:p>
            <a:endParaRPr lang="en-US" altLang="ko-KR" dirty="0"/>
          </a:p>
          <a:p>
            <a:endParaRPr lang="en-US" altLang="ko-KR" dirty="0" smtClean="0"/>
          </a:p>
          <a:p>
            <a:pPr marL="0" indent="0">
              <a:buNone/>
            </a:pPr>
            <a:endParaRPr lang="en-US" altLang="ko-KR" dirty="0" smtClean="0"/>
          </a:p>
          <a:p>
            <a:r>
              <a:rPr lang="en-US" altLang="ko-KR" dirty="0" smtClean="0"/>
              <a:t>ONOS GUI</a:t>
            </a:r>
            <a:r>
              <a:rPr lang="ko-KR" altLang="en-US" dirty="0" smtClean="0"/>
              <a:t>에 정상적으로 </a:t>
            </a:r>
            <a:r>
              <a:rPr lang="en-US" altLang="ko-KR" dirty="0" smtClean="0"/>
              <a:t>2</a:t>
            </a:r>
            <a:r>
              <a:rPr lang="ko-KR" altLang="en-US" dirty="0" smtClean="0"/>
              <a:t>개의 스위치가 나왔으면</a:t>
            </a:r>
            <a:r>
              <a:rPr lang="en-US" altLang="ko-KR" dirty="0" smtClean="0"/>
              <a:t>, </a:t>
            </a:r>
            <a:r>
              <a:rPr lang="ko-KR" altLang="en-US" dirty="0" smtClean="0"/>
              <a:t>이제 두 스위치를 연결해야 한다</a:t>
            </a:r>
            <a:r>
              <a:rPr lang="en-US" altLang="ko-KR" dirty="0" smtClean="0"/>
              <a:t>. </a:t>
            </a:r>
          </a:p>
          <a:p>
            <a:pPr lvl="1"/>
            <a:r>
              <a:rPr lang="en-US" altLang="ko-KR" dirty="0" smtClean="0"/>
              <a:t>192.168.0.12 </a:t>
            </a:r>
            <a:r>
              <a:rPr lang="ko-KR" altLang="en-US" dirty="0" smtClean="0"/>
              <a:t>스위치와 </a:t>
            </a:r>
            <a:r>
              <a:rPr lang="en-US" altLang="ko-KR" dirty="0" smtClean="0"/>
              <a:t>192.168.0.15 </a:t>
            </a:r>
            <a:r>
              <a:rPr lang="ko-KR" altLang="en-US" dirty="0" smtClean="0"/>
              <a:t>스위치의 각 </a:t>
            </a:r>
            <a:r>
              <a:rPr lang="en-US" altLang="ko-KR" dirty="0" smtClean="0"/>
              <a:t>3</a:t>
            </a:r>
            <a:r>
              <a:rPr lang="ko-KR" altLang="en-US" dirty="0" smtClean="0"/>
              <a:t>번 </a:t>
            </a:r>
            <a:r>
              <a:rPr lang="en-US" altLang="ko-KR" dirty="0" smtClean="0"/>
              <a:t>port</a:t>
            </a:r>
            <a:r>
              <a:rPr lang="ko-KR" altLang="en-US" dirty="0" smtClean="0"/>
              <a:t>끼리 연결 후</a:t>
            </a:r>
            <a:r>
              <a:rPr lang="en-US" altLang="ko-KR" dirty="0" smtClean="0"/>
              <a:t>, </a:t>
            </a:r>
            <a:r>
              <a:rPr lang="ko-KR" altLang="en-US" dirty="0" smtClean="0"/>
              <a:t>각각 </a:t>
            </a:r>
            <a:r>
              <a:rPr lang="en-US" altLang="ko-KR" dirty="0" smtClean="0"/>
              <a:t>3</a:t>
            </a:r>
            <a:r>
              <a:rPr lang="ko-KR" altLang="en-US" dirty="0" smtClean="0"/>
              <a:t>번 </a:t>
            </a:r>
            <a:r>
              <a:rPr lang="en-US" altLang="ko-KR" dirty="0" smtClean="0"/>
              <a:t>port</a:t>
            </a:r>
            <a:r>
              <a:rPr lang="ko-KR" altLang="en-US" dirty="0" smtClean="0"/>
              <a:t>의 </a:t>
            </a:r>
            <a:r>
              <a:rPr lang="en-US" altLang="ko-KR" dirty="0" smtClean="0"/>
              <a:t>master-port</a:t>
            </a:r>
            <a:r>
              <a:rPr lang="ko-KR" altLang="en-US" dirty="0" smtClean="0"/>
              <a:t>를 </a:t>
            </a:r>
            <a:r>
              <a:rPr lang="en-US" altLang="ko-KR" dirty="0" smtClean="0"/>
              <a:t>none</a:t>
            </a:r>
            <a:r>
              <a:rPr lang="ko-KR" altLang="en-US" dirty="0" smtClean="0"/>
              <a:t>으로 설정 </a:t>
            </a:r>
            <a:r>
              <a:rPr lang="en-US" altLang="ko-KR" dirty="0" smtClean="0"/>
              <a:t>(</a:t>
            </a:r>
            <a:r>
              <a:rPr lang="en-US" altLang="ko-KR" dirty="0" err="1" smtClean="0"/>
              <a:t>winbox</a:t>
            </a:r>
            <a:r>
              <a:rPr lang="ko-KR" altLang="en-US" dirty="0" smtClean="0"/>
              <a:t>의 </a:t>
            </a:r>
            <a:r>
              <a:rPr lang="en-US" altLang="ko-KR" dirty="0" smtClean="0"/>
              <a:t>interface </a:t>
            </a:r>
            <a:r>
              <a:rPr lang="ko-KR" altLang="en-US" dirty="0" smtClean="0"/>
              <a:t>탭에서 설정</a:t>
            </a:r>
            <a:r>
              <a:rPr lang="en-US" altLang="ko-KR" dirty="0" smtClean="0"/>
              <a:t>)</a:t>
            </a:r>
          </a:p>
          <a:p>
            <a:pPr lvl="1"/>
            <a:r>
              <a:rPr lang="ko-KR" altLang="en-US" dirty="0" smtClean="0"/>
              <a:t>각 </a:t>
            </a:r>
            <a:r>
              <a:rPr lang="en-US" altLang="ko-KR" dirty="0" smtClean="0"/>
              <a:t>switch</a:t>
            </a:r>
            <a:r>
              <a:rPr lang="ko-KR" altLang="en-US" dirty="0" smtClean="0"/>
              <a:t>의 </a:t>
            </a:r>
            <a:r>
              <a:rPr lang="en-US" altLang="ko-KR" dirty="0" err="1" smtClean="0"/>
              <a:t>OpenFlow</a:t>
            </a:r>
            <a:r>
              <a:rPr lang="en-US" altLang="ko-KR" dirty="0" smtClean="0"/>
              <a:t> </a:t>
            </a:r>
            <a:r>
              <a:rPr lang="ko-KR" altLang="en-US" dirty="0" smtClean="0"/>
              <a:t>탭에서 </a:t>
            </a:r>
            <a:r>
              <a:rPr lang="en-US" altLang="ko-KR" dirty="0" smtClean="0"/>
              <a:t>3</a:t>
            </a:r>
            <a:r>
              <a:rPr lang="ko-KR" altLang="en-US" dirty="0" smtClean="0"/>
              <a:t>번 </a:t>
            </a:r>
            <a:r>
              <a:rPr lang="en-US" altLang="ko-KR" dirty="0" smtClean="0"/>
              <a:t>port</a:t>
            </a:r>
            <a:r>
              <a:rPr lang="ko-KR" altLang="en-US" dirty="0" smtClean="0"/>
              <a:t>를 추가</a:t>
            </a:r>
            <a:endParaRPr lang="en-US" altLang="ko-KR" dirty="0" smtClean="0"/>
          </a:p>
          <a:p>
            <a:pPr lvl="1"/>
            <a:endParaRPr lang="en-US" altLang="ko-KR" dirty="0"/>
          </a:p>
          <a:p>
            <a:pPr marL="0" indent="0">
              <a:buNone/>
            </a:pPr>
            <a:endParaRPr lang="en-US" altLang="ko-KR" dirty="0" smtClean="0"/>
          </a:p>
          <a:p>
            <a:pPr marL="0" indent="0">
              <a:buNone/>
            </a:pPr>
            <a:r>
              <a:rPr lang="en-US" altLang="ko-KR" dirty="0" smtClean="0"/>
              <a:t>                                          </a:t>
            </a:r>
            <a:endParaRPr lang="en-US" altLang="ko-KR" dirty="0"/>
          </a:p>
        </p:txBody>
      </p:sp>
      <p:pic>
        <p:nvPicPr>
          <p:cNvPr id="30" name="Picture 2" descr="http://publicdomainvectors.org/photos/Anonymous_Keyboard_1_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8094" y="-222989"/>
            <a:ext cx="1439635" cy="1439635"/>
          </a:xfrm>
          <a:prstGeom prst="rect">
            <a:avLst/>
          </a:prstGeom>
          <a:noFill/>
          <a:extLst>
            <a:ext uri="{909E8E84-426E-40DD-AFC4-6F175D3DCCD1}">
              <a14:hiddenFill xmlns:a14="http://schemas.microsoft.com/office/drawing/2010/main">
                <a:solidFill>
                  <a:srgbClr val="FFFFFF"/>
                </a:solidFill>
              </a14:hiddenFill>
            </a:ext>
          </a:extLst>
        </p:spPr>
      </p:pic>
      <p:pic>
        <p:nvPicPr>
          <p:cNvPr id="5" name="그림 4"/>
          <p:cNvPicPr>
            <a:picLocks noChangeAspect="1"/>
          </p:cNvPicPr>
          <p:nvPr/>
        </p:nvPicPr>
        <p:blipFill>
          <a:blip r:embed="rId4"/>
          <a:stretch>
            <a:fillRect/>
          </a:stretch>
        </p:blipFill>
        <p:spPr>
          <a:xfrm>
            <a:off x="597694" y="1378366"/>
            <a:ext cx="3971925" cy="361950"/>
          </a:xfrm>
          <a:prstGeom prst="rect">
            <a:avLst/>
          </a:prstGeom>
        </p:spPr>
      </p:pic>
      <p:grpSp>
        <p:nvGrpSpPr>
          <p:cNvPr id="2" name="그룹 1"/>
          <p:cNvGrpSpPr/>
          <p:nvPr/>
        </p:nvGrpSpPr>
        <p:grpSpPr>
          <a:xfrm>
            <a:off x="597694" y="1927830"/>
            <a:ext cx="6603247" cy="2769407"/>
            <a:chOff x="597694" y="1927830"/>
            <a:chExt cx="6603247" cy="2769407"/>
          </a:xfrm>
        </p:grpSpPr>
        <p:grpSp>
          <p:nvGrpSpPr>
            <p:cNvPr id="8" name="그룹 7"/>
            <p:cNvGrpSpPr/>
            <p:nvPr/>
          </p:nvGrpSpPr>
          <p:grpSpPr>
            <a:xfrm>
              <a:off x="597694" y="1927830"/>
              <a:ext cx="6603247" cy="2769407"/>
              <a:chOff x="716606" y="2010915"/>
              <a:chExt cx="6603247" cy="2769407"/>
            </a:xfrm>
          </p:grpSpPr>
          <p:grpSp>
            <p:nvGrpSpPr>
              <p:cNvPr id="9" name="그룹 8"/>
              <p:cNvGrpSpPr/>
              <p:nvPr/>
            </p:nvGrpSpPr>
            <p:grpSpPr>
              <a:xfrm>
                <a:off x="716606" y="2010915"/>
                <a:ext cx="6603247" cy="1730556"/>
                <a:chOff x="961281" y="4260432"/>
                <a:chExt cx="6603247" cy="2169369"/>
              </a:xfrm>
            </p:grpSpPr>
            <p:grpSp>
              <p:nvGrpSpPr>
                <p:cNvPr id="22" name="그룹 21"/>
                <p:cNvGrpSpPr/>
                <p:nvPr/>
              </p:nvGrpSpPr>
              <p:grpSpPr>
                <a:xfrm>
                  <a:off x="961281" y="4260432"/>
                  <a:ext cx="6603247" cy="2169369"/>
                  <a:chOff x="961281" y="2897468"/>
                  <a:chExt cx="6603247" cy="2169369"/>
                </a:xfrm>
              </p:grpSpPr>
              <p:pic>
                <p:nvPicPr>
                  <p:cNvPr id="25" name="Picture 6" descr="http://www.clker.com/cliparts/4/3/a/5/1195424143626751174switch_jakub_angelis_01.svg.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23095" y="4291446"/>
                    <a:ext cx="892657" cy="559399"/>
                  </a:xfrm>
                  <a:prstGeom prst="rect">
                    <a:avLst/>
                  </a:prstGeom>
                  <a:noFill/>
                  <a:extLst>
                    <a:ext uri="{909E8E84-426E-40DD-AFC4-6F175D3DCCD1}">
                      <a14:hiddenFill xmlns:a14="http://schemas.microsoft.com/office/drawing/2010/main">
                        <a:solidFill>
                          <a:srgbClr val="FFFFFF"/>
                        </a:solidFill>
                      </a14:hiddenFill>
                    </a:ext>
                  </a:extLst>
                </p:spPr>
              </p:pic>
              <p:pic>
                <p:nvPicPr>
                  <p:cNvPr id="26" name="그림 25"/>
                  <p:cNvPicPr>
                    <a:picLocks noChangeAspect="1"/>
                  </p:cNvPicPr>
                  <p:nvPr/>
                </p:nvPicPr>
                <p:blipFill>
                  <a:blip r:embed="rId6">
                    <a:clrChange>
                      <a:clrFrom>
                        <a:srgbClr val="FFFFFF"/>
                      </a:clrFrom>
                      <a:clrTo>
                        <a:srgbClr val="FFFFFF">
                          <a:alpha val="0"/>
                        </a:srgbClr>
                      </a:clrTo>
                    </a:clrChange>
                  </a:blip>
                  <a:stretch>
                    <a:fillRect/>
                  </a:stretch>
                </p:blipFill>
                <p:spPr>
                  <a:xfrm>
                    <a:off x="4351703" y="4480965"/>
                    <a:ext cx="601568" cy="480997"/>
                  </a:xfrm>
                  <a:prstGeom prst="rect">
                    <a:avLst/>
                  </a:prstGeom>
                </p:spPr>
              </p:pic>
              <p:cxnSp>
                <p:nvCxnSpPr>
                  <p:cNvPr id="27" name="구부러진 연결선 26"/>
                  <p:cNvCxnSpPr/>
                  <p:nvPr/>
                </p:nvCxnSpPr>
                <p:spPr>
                  <a:xfrm rot="10800000">
                    <a:off x="3663068" y="3892379"/>
                    <a:ext cx="1164309" cy="548096"/>
                  </a:xfrm>
                  <a:prstGeom prst="curvedConnector3">
                    <a:avLst/>
                  </a:prstGeom>
                </p:spPr>
                <p:style>
                  <a:lnRef idx="1">
                    <a:schemeClr val="accent1"/>
                  </a:lnRef>
                  <a:fillRef idx="0">
                    <a:schemeClr val="accent1"/>
                  </a:fillRef>
                  <a:effectRef idx="0">
                    <a:schemeClr val="accent1"/>
                  </a:effectRef>
                  <a:fontRef idx="minor">
                    <a:schemeClr val="tx1"/>
                  </a:fontRef>
                </p:style>
              </p:cxnSp>
              <p:pic>
                <p:nvPicPr>
                  <p:cNvPr id="28" name="Picture 6" descr="http://www.clker.com/cliparts/4/3/a/5/1195424143626751174switch_jakub_angelis_01.svg.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94643" y="3611390"/>
                    <a:ext cx="892657" cy="559399"/>
                  </a:xfrm>
                  <a:prstGeom prst="rect">
                    <a:avLst/>
                  </a:prstGeom>
                  <a:noFill/>
                  <a:extLst>
                    <a:ext uri="{909E8E84-426E-40DD-AFC4-6F175D3DCCD1}">
                      <a14:hiddenFill xmlns:a14="http://schemas.microsoft.com/office/drawing/2010/main">
                        <a:solidFill>
                          <a:srgbClr val="FFFFFF"/>
                        </a:solidFill>
                      </a14:hiddenFill>
                    </a:ext>
                  </a:extLst>
                </p:spPr>
              </p:pic>
              <p:sp>
                <p:nvSpPr>
                  <p:cNvPr id="29" name="구름 28"/>
                  <p:cNvSpPr/>
                  <p:nvPr/>
                </p:nvSpPr>
                <p:spPr>
                  <a:xfrm>
                    <a:off x="961281" y="3014754"/>
                    <a:ext cx="1303449" cy="58802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Internet</a:t>
                    </a:r>
                    <a:endParaRPr lang="ko-KR" altLang="en-US" sz="1350" dirty="0"/>
                  </a:p>
                </p:txBody>
              </p:sp>
              <p:cxnSp>
                <p:nvCxnSpPr>
                  <p:cNvPr id="31" name="구부러진 연결선 30"/>
                  <p:cNvCxnSpPr/>
                  <p:nvPr/>
                </p:nvCxnSpPr>
                <p:spPr>
                  <a:xfrm rot="10800000">
                    <a:off x="1881727" y="3266855"/>
                    <a:ext cx="1164309" cy="548096"/>
                  </a:xfrm>
                  <a:prstGeom prst="curvedConnector3">
                    <a:avLst/>
                  </a:prstGeom>
                </p:spPr>
                <p:style>
                  <a:lnRef idx="1">
                    <a:schemeClr val="accent1"/>
                  </a:lnRef>
                  <a:fillRef idx="0">
                    <a:schemeClr val="accent1"/>
                  </a:fillRef>
                  <a:effectRef idx="0">
                    <a:schemeClr val="accent1"/>
                  </a:effectRef>
                  <a:fontRef idx="minor">
                    <a:schemeClr val="tx1"/>
                  </a:fontRef>
                </p:style>
              </p:cxnSp>
              <p:pic>
                <p:nvPicPr>
                  <p:cNvPr id="32" name="Picture 4" descr="C:\Users\sunny\Desktop\제목 없음.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98368" y="2897468"/>
                    <a:ext cx="1017384" cy="940303"/>
                  </a:xfrm>
                  <a:prstGeom prst="rect">
                    <a:avLst/>
                  </a:prstGeom>
                  <a:noFill/>
                  <a:extLst/>
                </p:spPr>
              </p:pic>
              <p:sp>
                <p:nvSpPr>
                  <p:cNvPr id="33" name="TextBox 32"/>
                  <p:cNvSpPr txBox="1"/>
                  <p:nvPr/>
                </p:nvSpPr>
                <p:spPr>
                  <a:xfrm>
                    <a:off x="4897520" y="2915448"/>
                    <a:ext cx="619080" cy="369332"/>
                  </a:xfrm>
                  <a:prstGeom prst="rect">
                    <a:avLst/>
                  </a:prstGeom>
                  <a:noFill/>
                </p:spPr>
                <p:txBody>
                  <a:bodyPr wrap="none" rtlCol="0">
                    <a:spAutoFit/>
                  </a:bodyPr>
                  <a:lstStyle/>
                  <a:p>
                    <a:r>
                      <a:rPr lang="en-US" altLang="ko-KR" dirty="0" smtClean="0">
                        <a:solidFill>
                          <a:schemeClr val="tx1"/>
                        </a:solidFill>
                      </a:rPr>
                      <a:t>NUC</a:t>
                    </a:r>
                    <a:endParaRPr lang="ko-KR" altLang="en-US" dirty="0">
                      <a:solidFill>
                        <a:schemeClr val="tx1"/>
                      </a:solidFill>
                    </a:endParaRPr>
                  </a:p>
                </p:txBody>
              </p:sp>
              <p:cxnSp>
                <p:nvCxnSpPr>
                  <p:cNvPr id="34" name="직선 연결선 33"/>
                  <p:cNvCxnSpPr/>
                  <p:nvPr/>
                </p:nvCxnSpPr>
                <p:spPr>
                  <a:xfrm>
                    <a:off x="5223296" y="3836735"/>
                    <a:ext cx="5664" cy="556974"/>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117948" y="3475821"/>
                    <a:ext cx="646045" cy="253916"/>
                  </a:xfrm>
                  <a:prstGeom prst="rect">
                    <a:avLst/>
                  </a:prstGeom>
                  <a:noFill/>
                </p:spPr>
                <p:txBody>
                  <a:bodyPr wrap="square" rtlCol="0">
                    <a:spAutoFit/>
                  </a:bodyPr>
                  <a:lstStyle/>
                  <a:p>
                    <a:r>
                      <a:rPr lang="en-US" altLang="ko-KR" sz="1050" dirty="0" smtClean="0"/>
                      <a:t>DHCP</a:t>
                    </a:r>
                    <a:endParaRPr lang="ko-KR" altLang="en-US" sz="1050" dirty="0"/>
                  </a:p>
                </p:txBody>
              </p:sp>
              <p:sp>
                <p:nvSpPr>
                  <p:cNvPr id="36" name="TextBox 35"/>
                  <p:cNvSpPr txBox="1"/>
                  <p:nvPr/>
                </p:nvSpPr>
                <p:spPr>
                  <a:xfrm>
                    <a:off x="4953271" y="4748536"/>
                    <a:ext cx="1059583" cy="318301"/>
                  </a:xfrm>
                  <a:prstGeom prst="rect">
                    <a:avLst/>
                  </a:prstGeom>
                  <a:noFill/>
                </p:spPr>
                <p:txBody>
                  <a:bodyPr wrap="square" rtlCol="0">
                    <a:spAutoFit/>
                  </a:bodyPr>
                  <a:lstStyle/>
                  <a:p>
                    <a:r>
                      <a:rPr lang="en-US" altLang="ko-KR" sz="1050" dirty="0" smtClean="0"/>
                      <a:t>192.168.0.11</a:t>
                    </a:r>
                    <a:endParaRPr lang="ko-KR" altLang="en-US" sz="1050" dirty="0"/>
                  </a:p>
                </p:txBody>
              </p:sp>
              <p:sp>
                <p:nvSpPr>
                  <p:cNvPr id="37" name="TextBox 36"/>
                  <p:cNvSpPr txBox="1"/>
                  <p:nvPr/>
                </p:nvSpPr>
                <p:spPr>
                  <a:xfrm>
                    <a:off x="5687208" y="2915448"/>
                    <a:ext cx="933089" cy="253916"/>
                  </a:xfrm>
                  <a:prstGeom prst="rect">
                    <a:avLst/>
                  </a:prstGeom>
                  <a:noFill/>
                </p:spPr>
                <p:txBody>
                  <a:bodyPr wrap="square" rtlCol="0">
                    <a:spAutoFit/>
                  </a:bodyPr>
                  <a:lstStyle/>
                  <a:p>
                    <a:r>
                      <a:rPr lang="en-US" altLang="ko-KR" sz="1050" dirty="0" smtClean="0"/>
                      <a:t>192.168.0.5</a:t>
                    </a:r>
                    <a:endParaRPr lang="ko-KR" altLang="en-US" sz="1050" dirty="0"/>
                  </a:p>
                </p:txBody>
              </p:sp>
              <p:sp>
                <p:nvSpPr>
                  <p:cNvPr id="38" name="TextBox 37"/>
                  <p:cNvSpPr txBox="1"/>
                  <p:nvPr/>
                </p:nvSpPr>
                <p:spPr>
                  <a:xfrm>
                    <a:off x="5526062" y="4357961"/>
                    <a:ext cx="2038466" cy="415498"/>
                  </a:xfrm>
                  <a:prstGeom prst="rect">
                    <a:avLst/>
                  </a:prstGeom>
                  <a:noFill/>
                </p:spPr>
                <p:txBody>
                  <a:bodyPr wrap="square" rtlCol="0">
                    <a:spAutoFit/>
                  </a:bodyPr>
                  <a:lstStyle/>
                  <a:p>
                    <a:r>
                      <a:rPr lang="en-US" altLang="ko-KR" sz="1050" dirty="0" smtClean="0"/>
                      <a:t>* DHCP server</a:t>
                    </a:r>
                    <a:r>
                      <a:rPr lang="ko-KR" altLang="en-US" sz="1050" dirty="0" smtClean="0"/>
                      <a:t>가 여기 있어도 상관 없음</a:t>
                    </a:r>
                    <a:r>
                      <a:rPr lang="en-US" altLang="ko-KR" sz="1050" dirty="0" smtClean="0"/>
                      <a:t> </a:t>
                    </a:r>
                    <a:endParaRPr lang="ko-KR" altLang="en-US" sz="1050" dirty="0"/>
                  </a:p>
                </p:txBody>
              </p:sp>
            </p:grpSp>
            <p:sp>
              <p:nvSpPr>
                <p:cNvPr id="23" name="직사각형 22"/>
                <p:cNvSpPr/>
                <p:nvPr/>
              </p:nvSpPr>
              <p:spPr>
                <a:xfrm>
                  <a:off x="4800974" y="5767954"/>
                  <a:ext cx="132736" cy="1162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24" name="TextBox 23"/>
                <p:cNvSpPr txBox="1"/>
                <p:nvPr/>
              </p:nvSpPr>
              <p:spPr>
                <a:xfrm>
                  <a:off x="4748125" y="5551899"/>
                  <a:ext cx="243862" cy="253916"/>
                </a:xfrm>
                <a:prstGeom prst="rect">
                  <a:avLst/>
                </a:prstGeom>
                <a:noFill/>
              </p:spPr>
              <p:txBody>
                <a:bodyPr wrap="square" rtlCol="0">
                  <a:spAutoFit/>
                </a:bodyPr>
                <a:lstStyle/>
                <a:p>
                  <a:r>
                    <a:rPr lang="en-US" altLang="ko-KR" sz="1050" dirty="0" smtClean="0"/>
                    <a:t>1</a:t>
                  </a:r>
                  <a:endParaRPr lang="ko-KR" altLang="en-US" sz="1050" dirty="0"/>
                </a:p>
              </p:txBody>
            </p:sp>
          </p:grpSp>
          <p:pic>
            <p:nvPicPr>
              <p:cNvPr id="10" name="Picture 6" descr="http://www.clker.com/cliparts/4/3/a/5/1195424143626751174switch_jakub_angelis_01.svg.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76962" y="4186174"/>
                <a:ext cx="892657" cy="44624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www.clker.com/cliparts/4/3/a/5/1195424143626751174switch_jakub_angelis_01.svg.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37400" y="4203430"/>
                <a:ext cx="892657" cy="446246"/>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직선 연결선 11"/>
              <p:cNvCxnSpPr/>
              <p:nvPr/>
            </p:nvCxnSpPr>
            <p:spPr>
              <a:xfrm flipH="1">
                <a:off x="4093136" y="3428790"/>
                <a:ext cx="654176" cy="891868"/>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pic>
            <p:nvPicPr>
              <p:cNvPr id="13" name="그림 12"/>
              <p:cNvPicPr>
                <a:picLocks noChangeAspect="1"/>
              </p:cNvPicPr>
              <p:nvPr/>
            </p:nvPicPr>
            <p:blipFill>
              <a:blip r:embed="rId6">
                <a:clrChange>
                  <a:clrFrom>
                    <a:srgbClr val="FFFFFF"/>
                  </a:clrFrom>
                  <a:clrTo>
                    <a:srgbClr val="FFFFFF">
                      <a:alpha val="0"/>
                    </a:srgbClr>
                  </a:clrTo>
                </a:clrChange>
              </a:blip>
              <a:stretch>
                <a:fillRect/>
              </a:stretch>
            </p:blipFill>
            <p:spPr>
              <a:xfrm>
                <a:off x="3425451" y="3857753"/>
                <a:ext cx="601568" cy="383702"/>
              </a:xfrm>
              <a:prstGeom prst="rect">
                <a:avLst/>
              </a:prstGeom>
            </p:spPr>
          </p:pic>
          <p:sp>
            <p:nvSpPr>
              <p:cNvPr id="14" name="TextBox 13"/>
              <p:cNvSpPr txBox="1"/>
              <p:nvPr/>
            </p:nvSpPr>
            <p:spPr>
              <a:xfrm>
                <a:off x="3425451" y="4526406"/>
                <a:ext cx="1059583" cy="253916"/>
              </a:xfrm>
              <a:prstGeom prst="rect">
                <a:avLst/>
              </a:prstGeom>
              <a:noFill/>
            </p:spPr>
            <p:txBody>
              <a:bodyPr wrap="square" rtlCol="0">
                <a:spAutoFit/>
              </a:bodyPr>
              <a:lstStyle/>
              <a:p>
                <a:r>
                  <a:rPr lang="en-US" altLang="ko-KR" sz="1050" dirty="0" smtClean="0"/>
                  <a:t>192.168.0.12</a:t>
                </a:r>
                <a:endParaRPr lang="ko-KR" altLang="en-US" sz="1050" dirty="0"/>
              </a:p>
            </p:txBody>
          </p:sp>
          <p:pic>
            <p:nvPicPr>
              <p:cNvPr id="15" name="그림 14"/>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74393" y="4025500"/>
                <a:ext cx="557269" cy="283058"/>
              </a:xfrm>
              <a:prstGeom prst="rect">
                <a:avLst/>
              </a:prstGeom>
            </p:spPr>
          </p:pic>
          <p:cxnSp>
            <p:nvCxnSpPr>
              <p:cNvPr id="16" name="직선 연결선 15"/>
              <p:cNvCxnSpPr/>
              <p:nvPr/>
            </p:nvCxnSpPr>
            <p:spPr>
              <a:xfrm>
                <a:off x="4740228" y="3476058"/>
                <a:ext cx="861025" cy="850496"/>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35710" y="4526406"/>
                <a:ext cx="1059583" cy="253916"/>
              </a:xfrm>
              <a:prstGeom prst="rect">
                <a:avLst/>
              </a:prstGeom>
              <a:noFill/>
            </p:spPr>
            <p:txBody>
              <a:bodyPr wrap="square" rtlCol="0">
                <a:spAutoFit/>
              </a:bodyPr>
              <a:lstStyle/>
              <a:p>
                <a:r>
                  <a:rPr lang="en-US" altLang="ko-KR" sz="1050" dirty="0" smtClean="0"/>
                  <a:t>192.168.0.15</a:t>
                </a:r>
                <a:endParaRPr lang="ko-KR" altLang="en-US" sz="1050" dirty="0"/>
              </a:p>
            </p:txBody>
          </p:sp>
          <p:sp>
            <p:nvSpPr>
              <p:cNvPr id="18" name="직사각형 17"/>
              <p:cNvSpPr/>
              <p:nvPr/>
            </p:nvSpPr>
            <p:spPr>
              <a:xfrm>
                <a:off x="4054793" y="4215854"/>
                <a:ext cx="132736" cy="927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9" name="TextBox 18"/>
              <p:cNvSpPr txBox="1"/>
              <p:nvPr/>
            </p:nvSpPr>
            <p:spPr>
              <a:xfrm>
                <a:off x="4001944" y="4043502"/>
                <a:ext cx="243862" cy="202555"/>
              </a:xfrm>
              <a:prstGeom prst="rect">
                <a:avLst/>
              </a:prstGeom>
              <a:noFill/>
            </p:spPr>
            <p:txBody>
              <a:bodyPr wrap="square" rtlCol="0">
                <a:spAutoFit/>
              </a:bodyPr>
              <a:lstStyle/>
              <a:p>
                <a:r>
                  <a:rPr lang="en-US" altLang="ko-KR" sz="1050" dirty="0" smtClean="0"/>
                  <a:t>1</a:t>
                </a:r>
                <a:endParaRPr lang="ko-KR" altLang="en-US" sz="1050" dirty="0"/>
              </a:p>
            </p:txBody>
          </p:sp>
          <p:sp>
            <p:nvSpPr>
              <p:cNvPr id="20" name="직사각형 19"/>
              <p:cNvSpPr/>
              <p:nvPr/>
            </p:nvSpPr>
            <p:spPr>
              <a:xfrm>
                <a:off x="5534422" y="4256605"/>
                <a:ext cx="132736" cy="927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21" name="TextBox 20"/>
              <p:cNvSpPr txBox="1"/>
              <p:nvPr/>
            </p:nvSpPr>
            <p:spPr>
              <a:xfrm>
                <a:off x="5481573" y="4084253"/>
                <a:ext cx="243862" cy="202555"/>
              </a:xfrm>
              <a:prstGeom prst="rect">
                <a:avLst/>
              </a:prstGeom>
              <a:noFill/>
            </p:spPr>
            <p:txBody>
              <a:bodyPr wrap="square" rtlCol="0">
                <a:spAutoFit/>
              </a:bodyPr>
              <a:lstStyle/>
              <a:p>
                <a:r>
                  <a:rPr lang="en-US" altLang="ko-KR" sz="1050" dirty="0" smtClean="0"/>
                  <a:t>1</a:t>
                </a:r>
                <a:endParaRPr lang="ko-KR" altLang="en-US" sz="1050" dirty="0"/>
              </a:p>
            </p:txBody>
          </p:sp>
        </p:grpSp>
        <p:cxnSp>
          <p:nvCxnSpPr>
            <p:cNvPr id="39" name="직선 연결선 38"/>
            <p:cNvCxnSpPr/>
            <p:nvPr/>
          </p:nvCxnSpPr>
          <p:spPr>
            <a:xfrm>
              <a:off x="4288900" y="4343468"/>
              <a:ext cx="82958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직사각형 40"/>
            <p:cNvSpPr/>
            <p:nvPr/>
          </p:nvSpPr>
          <p:spPr>
            <a:xfrm>
              <a:off x="5081259" y="4269942"/>
              <a:ext cx="132736" cy="927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2" name="직사각형 41"/>
            <p:cNvSpPr/>
            <p:nvPr/>
          </p:nvSpPr>
          <p:spPr>
            <a:xfrm>
              <a:off x="4160459" y="4255065"/>
              <a:ext cx="132736" cy="927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3" name="TextBox 42"/>
            <p:cNvSpPr txBox="1"/>
            <p:nvPr/>
          </p:nvSpPr>
          <p:spPr>
            <a:xfrm>
              <a:off x="5012725" y="4070588"/>
              <a:ext cx="243862" cy="253916"/>
            </a:xfrm>
            <a:prstGeom prst="rect">
              <a:avLst/>
            </a:prstGeom>
            <a:noFill/>
          </p:spPr>
          <p:txBody>
            <a:bodyPr wrap="square" rtlCol="0">
              <a:spAutoFit/>
            </a:bodyPr>
            <a:lstStyle/>
            <a:p>
              <a:r>
                <a:rPr lang="en-US" altLang="ko-KR" sz="1050" dirty="0" smtClean="0"/>
                <a:t>3</a:t>
              </a:r>
              <a:endParaRPr lang="ko-KR" altLang="en-US" sz="1050" dirty="0"/>
            </a:p>
          </p:txBody>
        </p:sp>
        <p:sp>
          <p:nvSpPr>
            <p:cNvPr id="44" name="TextBox 43"/>
            <p:cNvSpPr txBox="1"/>
            <p:nvPr/>
          </p:nvSpPr>
          <p:spPr>
            <a:xfrm>
              <a:off x="4106960" y="4050014"/>
              <a:ext cx="243862" cy="253916"/>
            </a:xfrm>
            <a:prstGeom prst="rect">
              <a:avLst/>
            </a:prstGeom>
            <a:noFill/>
          </p:spPr>
          <p:txBody>
            <a:bodyPr wrap="square" rtlCol="0">
              <a:spAutoFit/>
            </a:bodyPr>
            <a:lstStyle/>
            <a:p>
              <a:r>
                <a:rPr lang="en-US" altLang="ko-KR" sz="1050" dirty="0" smtClean="0"/>
                <a:t>3</a:t>
              </a:r>
              <a:endParaRPr lang="ko-KR" altLang="en-US" sz="1050" dirty="0"/>
            </a:p>
          </p:txBody>
        </p:sp>
      </p:grpSp>
    </p:spTree>
    <p:extLst>
      <p:ext uri="{BB962C8B-B14F-4D97-AF65-F5344CB8AC3E}">
        <p14:creationId xmlns:p14="http://schemas.microsoft.com/office/powerpoint/2010/main" val="26850331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err="1" smtClean="0">
                <a:solidFill>
                  <a:srgbClr val="FF0000"/>
                </a:solidFill>
                <a:latin typeface="Times New Roman" panose="02020603050405020304" pitchFamily="18" charset="0"/>
                <a:cs typeface="Times New Roman" panose="02020603050405020304" pitchFamily="18" charset="0"/>
              </a:rPr>
              <a:t>MikroTik</a:t>
            </a:r>
            <a:r>
              <a:rPr lang="en-US" altLang="ko-KR" sz="4000" dirty="0" smtClean="0">
                <a:solidFill>
                  <a:srgbClr val="FF0000"/>
                </a:solidFill>
                <a:latin typeface="Times New Roman" panose="02020603050405020304" pitchFamily="18" charset="0"/>
                <a:cs typeface="Times New Roman" panose="02020603050405020304" pitchFamily="18" charset="0"/>
              </a:rPr>
              <a:t> Switch</a:t>
            </a:r>
            <a:endParaRPr lang="ko-KR" altLang="en-US" sz="4000" dirty="0">
              <a:solidFill>
                <a:srgbClr val="FF000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6996610"/>
          </a:xfrm>
        </p:spPr>
        <p:txBody>
          <a:bodyPr>
            <a:normAutofit/>
          </a:bodyPr>
          <a:lstStyle/>
          <a:p>
            <a:r>
              <a:rPr lang="ko-KR" altLang="en-US" dirty="0" smtClean="0"/>
              <a:t>다음과 같이 </a:t>
            </a:r>
            <a:r>
              <a:rPr lang="en-US" altLang="ko-KR" dirty="0" smtClean="0"/>
              <a:t>port setting </a:t>
            </a:r>
            <a:r>
              <a:rPr lang="ko-KR" altLang="en-US" dirty="0" smtClean="0"/>
              <a:t>필요</a:t>
            </a:r>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r>
              <a:rPr lang="ko-KR" altLang="en-US" dirty="0" smtClean="0"/>
              <a:t>정상적으로 설정 할 경우</a:t>
            </a:r>
            <a:r>
              <a:rPr lang="en-US" altLang="ko-KR" dirty="0" smtClean="0"/>
              <a:t>, </a:t>
            </a:r>
            <a:r>
              <a:rPr lang="ko-KR" altLang="en-US" dirty="0" smtClean="0"/>
              <a:t>오른쪽 그림과 같이 두 스위치간 링크 생성</a:t>
            </a:r>
            <a:r>
              <a:rPr lang="en-US" altLang="ko-KR" dirty="0" smtClean="0"/>
              <a:t>.</a:t>
            </a:r>
            <a:r>
              <a:rPr lang="ko-KR" altLang="en-US" dirty="0" smtClean="0"/>
              <a:t> </a:t>
            </a:r>
            <a:endParaRPr lang="en-US" altLang="ko-KR" dirty="0" smtClean="0"/>
          </a:p>
          <a:p>
            <a:pPr marL="0" indent="0">
              <a:buNone/>
            </a:pPr>
            <a:r>
              <a:rPr lang="en-US" altLang="ko-KR" dirty="0" smtClean="0"/>
              <a:t>                                          </a:t>
            </a:r>
            <a:endParaRPr lang="en-US" altLang="ko-KR" dirty="0"/>
          </a:p>
        </p:txBody>
      </p:sp>
      <p:pic>
        <p:nvPicPr>
          <p:cNvPr id="30" name="Picture 2" descr="http://publicdomainvectors.org/photos/Anonymous_Keyboard_1_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8094" y="-222989"/>
            <a:ext cx="1439635" cy="1439635"/>
          </a:xfrm>
          <a:prstGeom prst="rect">
            <a:avLst/>
          </a:prstGeom>
          <a:noFill/>
          <a:extLst>
            <a:ext uri="{909E8E84-426E-40DD-AFC4-6F175D3DCCD1}">
              <a14:hiddenFill xmlns:a14="http://schemas.microsoft.com/office/drawing/2010/main">
                <a:solidFill>
                  <a:srgbClr val="FFFFFF"/>
                </a:solidFill>
              </a14:hiddenFill>
            </a:ext>
          </a:extLst>
        </p:spPr>
      </p:pic>
      <p:grpSp>
        <p:nvGrpSpPr>
          <p:cNvPr id="44" name="그룹 43"/>
          <p:cNvGrpSpPr/>
          <p:nvPr/>
        </p:nvGrpSpPr>
        <p:grpSpPr>
          <a:xfrm>
            <a:off x="333552" y="1216646"/>
            <a:ext cx="4156561" cy="2700261"/>
            <a:chOff x="333552" y="1216646"/>
            <a:chExt cx="5715000" cy="4343400"/>
          </a:xfrm>
        </p:grpSpPr>
        <p:pic>
          <p:nvPicPr>
            <p:cNvPr id="40" name="그림 39"/>
            <p:cNvPicPr>
              <a:picLocks noChangeAspect="1"/>
            </p:cNvPicPr>
            <p:nvPr/>
          </p:nvPicPr>
          <p:blipFill>
            <a:blip r:embed="rId4"/>
            <a:stretch>
              <a:fillRect/>
            </a:stretch>
          </p:blipFill>
          <p:spPr>
            <a:xfrm>
              <a:off x="333552" y="1216646"/>
              <a:ext cx="5715000" cy="4343400"/>
            </a:xfrm>
            <a:prstGeom prst="rect">
              <a:avLst/>
            </a:prstGeom>
          </p:spPr>
        </p:pic>
        <p:sp>
          <p:nvSpPr>
            <p:cNvPr id="42" name="직사각형 41"/>
            <p:cNvSpPr/>
            <p:nvPr/>
          </p:nvSpPr>
          <p:spPr>
            <a:xfrm>
              <a:off x="2060812" y="3534770"/>
              <a:ext cx="2320119" cy="2047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직사각형 42"/>
            <p:cNvSpPr/>
            <p:nvPr/>
          </p:nvSpPr>
          <p:spPr>
            <a:xfrm>
              <a:off x="493594" y="5092890"/>
              <a:ext cx="5334000" cy="3389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45" name="그림 44"/>
          <p:cNvPicPr>
            <a:picLocks noChangeAspect="1"/>
          </p:cNvPicPr>
          <p:nvPr/>
        </p:nvPicPr>
        <p:blipFill>
          <a:blip r:embed="rId5"/>
          <a:stretch>
            <a:fillRect/>
          </a:stretch>
        </p:blipFill>
        <p:spPr>
          <a:xfrm>
            <a:off x="4620979" y="1228513"/>
            <a:ext cx="4438650" cy="2676525"/>
          </a:xfrm>
          <a:prstGeom prst="rect">
            <a:avLst/>
          </a:prstGeom>
        </p:spPr>
      </p:pic>
    </p:spTree>
    <p:extLst>
      <p:ext uri="{BB962C8B-B14F-4D97-AF65-F5344CB8AC3E}">
        <p14:creationId xmlns:p14="http://schemas.microsoft.com/office/powerpoint/2010/main" val="36986314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직선 연결선 51"/>
          <p:cNvCxnSpPr/>
          <p:nvPr/>
        </p:nvCxnSpPr>
        <p:spPr>
          <a:xfrm flipV="1">
            <a:off x="3496666" y="3557388"/>
            <a:ext cx="0" cy="642867"/>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err="1" smtClean="0">
                <a:solidFill>
                  <a:srgbClr val="FF0000"/>
                </a:solidFill>
                <a:latin typeface="Times New Roman" panose="02020603050405020304" pitchFamily="18" charset="0"/>
                <a:cs typeface="Times New Roman" panose="02020603050405020304" pitchFamily="18" charset="0"/>
              </a:rPr>
              <a:t>MikroTik</a:t>
            </a:r>
            <a:r>
              <a:rPr lang="en-US" altLang="ko-KR" sz="4000" dirty="0" smtClean="0">
                <a:solidFill>
                  <a:srgbClr val="FF0000"/>
                </a:solidFill>
                <a:latin typeface="Times New Roman" panose="02020603050405020304" pitchFamily="18" charset="0"/>
                <a:cs typeface="Times New Roman" panose="02020603050405020304" pitchFamily="18" charset="0"/>
              </a:rPr>
              <a:t> Switch</a:t>
            </a:r>
            <a:endParaRPr lang="ko-KR" altLang="en-US" sz="4000" dirty="0">
              <a:solidFill>
                <a:srgbClr val="FF000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6996610"/>
          </a:xfrm>
        </p:spPr>
        <p:txBody>
          <a:bodyPr>
            <a:normAutofit/>
          </a:bodyPr>
          <a:lstStyle/>
          <a:p>
            <a:r>
              <a:rPr lang="en-US" altLang="ko-KR" dirty="0" err="1" smtClean="0"/>
              <a:t>Mikrotik</a:t>
            </a:r>
            <a:r>
              <a:rPr lang="en-US" altLang="ko-KR" dirty="0" smtClean="0"/>
              <a:t> </a:t>
            </a:r>
            <a:r>
              <a:rPr lang="ko-KR" altLang="en-US" dirty="0" smtClean="0"/>
              <a:t>스위치에 </a:t>
            </a:r>
            <a:r>
              <a:rPr lang="en-US" altLang="ko-KR" dirty="0" smtClean="0"/>
              <a:t>Host </a:t>
            </a:r>
            <a:r>
              <a:rPr lang="ko-KR" altLang="en-US" dirty="0" smtClean="0"/>
              <a:t>연결</a:t>
            </a:r>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r>
              <a:rPr lang="en-US" altLang="ko-KR" dirty="0" smtClean="0"/>
              <a:t>Switch</a:t>
            </a:r>
            <a:r>
              <a:rPr lang="ko-KR" altLang="en-US" dirty="0"/>
              <a:t> </a:t>
            </a:r>
            <a:r>
              <a:rPr lang="ko-KR" altLang="en-US" dirty="0" smtClean="0"/>
              <a:t>연결과 같은 방식으로 </a:t>
            </a:r>
            <a:r>
              <a:rPr lang="en-US" altLang="ko-KR" dirty="0" smtClean="0"/>
              <a:t>port Setting.</a:t>
            </a:r>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pPr marL="0" indent="0">
              <a:buNone/>
            </a:pPr>
            <a:r>
              <a:rPr lang="en-US" altLang="ko-KR" dirty="0" smtClean="0"/>
              <a:t>                                          </a:t>
            </a:r>
            <a:endParaRPr lang="en-US" altLang="ko-KR" dirty="0"/>
          </a:p>
        </p:txBody>
      </p:sp>
      <p:pic>
        <p:nvPicPr>
          <p:cNvPr id="30" name="Picture 2" descr="http://publicdomainvectors.org/photos/Anonymous_Keyboard_1_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8094" y="-222989"/>
            <a:ext cx="1439635" cy="1439635"/>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그룹 9"/>
          <p:cNvGrpSpPr/>
          <p:nvPr/>
        </p:nvGrpSpPr>
        <p:grpSpPr>
          <a:xfrm>
            <a:off x="212725" y="993729"/>
            <a:ext cx="6603247" cy="2638761"/>
            <a:chOff x="597694" y="1927830"/>
            <a:chExt cx="6603247" cy="2638761"/>
          </a:xfrm>
        </p:grpSpPr>
        <p:grpSp>
          <p:nvGrpSpPr>
            <p:cNvPr id="11" name="그룹 10"/>
            <p:cNvGrpSpPr/>
            <p:nvPr/>
          </p:nvGrpSpPr>
          <p:grpSpPr>
            <a:xfrm>
              <a:off x="597694" y="1927830"/>
              <a:ext cx="6603247" cy="2638761"/>
              <a:chOff x="716606" y="2010915"/>
              <a:chExt cx="6603247" cy="2638761"/>
            </a:xfrm>
          </p:grpSpPr>
          <p:grpSp>
            <p:nvGrpSpPr>
              <p:cNvPr id="17" name="그룹 16"/>
              <p:cNvGrpSpPr/>
              <p:nvPr/>
            </p:nvGrpSpPr>
            <p:grpSpPr>
              <a:xfrm>
                <a:off x="716606" y="2010915"/>
                <a:ext cx="6603247" cy="1730556"/>
                <a:chOff x="961281" y="4260432"/>
                <a:chExt cx="6603247" cy="2169369"/>
              </a:xfrm>
            </p:grpSpPr>
            <p:grpSp>
              <p:nvGrpSpPr>
                <p:cNvPr id="31" name="그룹 30"/>
                <p:cNvGrpSpPr/>
                <p:nvPr/>
              </p:nvGrpSpPr>
              <p:grpSpPr>
                <a:xfrm>
                  <a:off x="961281" y="4260432"/>
                  <a:ext cx="6603247" cy="2169369"/>
                  <a:chOff x="961281" y="2897468"/>
                  <a:chExt cx="6603247" cy="2169369"/>
                </a:xfrm>
              </p:grpSpPr>
              <p:pic>
                <p:nvPicPr>
                  <p:cNvPr id="34" name="Picture 6" descr="http://www.clker.com/cliparts/4/3/a/5/1195424143626751174switch_jakub_angelis_01.sv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3095" y="4291446"/>
                    <a:ext cx="892657" cy="559399"/>
                  </a:xfrm>
                  <a:prstGeom prst="rect">
                    <a:avLst/>
                  </a:prstGeom>
                  <a:noFill/>
                  <a:extLst>
                    <a:ext uri="{909E8E84-426E-40DD-AFC4-6F175D3DCCD1}">
                      <a14:hiddenFill xmlns:a14="http://schemas.microsoft.com/office/drawing/2010/main">
                        <a:solidFill>
                          <a:srgbClr val="FFFFFF"/>
                        </a:solidFill>
                      </a14:hiddenFill>
                    </a:ext>
                  </a:extLst>
                </p:spPr>
              </p:pic>
              <p:pic>
                <p:nvPicPr>
                  <p:cNvPr id="35" name="그림 34"/>
                  <p:cNvPicPr>
                    <a:picLocks noChangeAspect="1"/>
                  </p:cNvPicPr>
                  <p:nvPr/>
                </p:nvPicPr>
                <p:blipFill>
                  <a:blip r:embed="rId5">
                    <a:clrChange>
                      <a:clrFrom>
                        <a:srgbClr val="FFFFFF"/>
                      </a:clrFrom>
                      <a:clrTo>
                        <a:srgbClr val="FFFFFF">
                          <a:alpha val="0"/>
                        </a:srgbClr>
                      </a:clrTo>
                    </a:clrChange>
                  </a:blip>
                  <a:stretch>
                    <a:fillRect/>
                  </a:stretch>
                </p:blipFill>
                <p:spPr>
                  <a:xfrm>
                    <a:off x="4351703" y="4480965"/>
                    <a:ext cx="601568" cy="480997"/>
                  </a:xfrm>
                  <a:prstGeom prst="rect">
                    <a:avLst/>
                  </a:prstGeom>
                </p:spPr>
              </p:pic>
              <p:cxnSp>
                <p:nvCxnSpPr>
                  <p:cNvPr id="36" name="구부러진 연결선 35"/>
                  <p:cNvCxnSpPr/>
                  <p:nvPr/>
                </p:nvCxnSpPr>
                <p:spPr>
                  <a:xfrm rot="10800000">
                    <a:off x="3663068" y="3892379"/>
                    <a:ext cx="1164309" cy="548096"/>
                  </a:xfrm>
                  <a:prstGeom prst="curvedConnector3">
                    <a:avLst/>
                  </a:prstGeom>
                </p:spPr>
                <p:style>
                  <a:lnRef idx="1">
                    <a:schemeClr val="accent1"/>
                  </a:lnRef>
                  <a:fillRef idx="0">
                    <a:schemeClr val="accent1"/>
                  </a:fillRef>
                  <a:effectRef idx="0">
                    <a:schemeClr val="accent1"/>
                  </a:effectRef>
                  <a:fontRef idx="minor">
                    <a:schemeClr val="tx1"/>
                  </a:fontRef>
                </p:style>
              </p:cxnSp>
              <p:pic>
                <p:nvPicPr>
                  <p:cNvPr id="37" name="Picture 6" descr="http://www.clker.com/cliparts/4/3/a/5/1195424143626751174switch_jakub_angelis_01.sv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4643" y="3611390"/>
                    <a:ext cx="892657" cy="559399"/>
                  </a:xfrm>
                  <a:prstGeom prst="rect">
                    <a:avLst/>
                  </a:prstGeom>
                  <a:noFill/>
                  <a:extLst>
                    <a:ext uri="{909E8E84-426E-40DD-AFC4-6F175D3DCCD1}">
                      <a14:hiddenFill xmlns:a14="http://schemas.microsoft.com/office/drawing/2010/main">
                        <a:solidFill>
                          <a:srgbClr val="FFFFFF"/>
                        </a:solidFill>
                      </a14:hiddenFill>
                    </a:ext>
                  </a:extLst>
                </p:spPr>
              </p:pic>
              <p:sp>
                <p:nvSpPr>
                  <p:cNvPr id="38" name="구름 37"/>
                  <p:cNvSpPr/>
                  <p:nvPr/>
                </p:nvSpPr>
                <p:spPr>
                  <a:xfrm>
                    <a:off x="961281" y="3014754"/>
                    <a:ext cx="1303449" cy="58802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Internet</a:t>
                    </a:r>
                    <a:endParaRPr lang="ko-KR" altLang="en-US" sz="1350" dirty="0"/>
                  </a:p>
                </p:txBody>
              </p:sp>
              <p:cxnSp>
                <p:nvCxnSpPr>
                  <p:cNvPr id="39" name="구부러진 연결선 38"/>
                  <p:cNvCxnSpPr/>
                  <p:nvPr/>
                </p:nvCxnSpPr>
                <p:spPr>
                  <a:xfrm rot="10800000">
                    <a:off x="1881727" y="3266855"/>
                    <a:ext cx="1164309" cy="548096"/>
                  </a:xfrm>
                  <a:prstGeom prst="curvedConnector3">
                    <a:avLst/>
                  </a:prstGeom>
                </p:spPr>
                <p:style>
                  <a:lnRef idx="1">
                    <a:schemeClr val="accent1"/>
                  </a:lnRef>
                  <a:fillRef idx="0">
                    <a:schemeClr val="accent1"/>
                  </a:fillRef>
                  <a:effectRef idx="0">
                    <a:schemeClr val="accent1"/>
                  </a:effectRef>
                  <a:fontRef idx="minor">
                    <a:schemeClr val="tx1"/>
                  </a:fontRef>
                </p:style>
              </p:cxnSp>
              <p:pic>
                <p:nvPicPr>
                  <p:cNvPr id="41" name="Picture 4" descr="C:\Users\sunny\Desktop\제목 없음.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8368" y="2897468"/>
                    <a:ext cx="1017384" cy="940303"/>
                  </a:xfrm>
                  <a:prstGeom prst="rect">
                    <a:avLst/>
                  </a:prstGeom>
                  <a:noFill/>
                  <a:extLst/>
                </p:spPr>
              </p:pic>
              <p:sp>
                <p:nvSpPr>
                  <p:cNvPr id="46" name="TextBox 45"/>
                  <p:cNvSpPr txBox="1"/>
                  <p:nvPr/>
                </p:nvSpPr>
                <p:spPr>
                  <a:xfrm>
                    <a:off x="4897520" y="2915448"/>
                    <a:ext cx="619080" cy="369332"/>
                  </a:xfrm>
                  <a:prstGeom prst="rect">
                    <a:avLst/>
                  </a:prstGeom>
                  <a:noFill/>
                </p:spPr>
                <p:txBody>
                  <a:bodyPr wrap="none" rtlCol="0">
                    <a:spAutoFit/>
                  </a:bodyPr>
                  <a:lstStyle/>
                  <a:p>
                    <a:r>
                      <a:rPr lang="en-US" altLang="ko-KR" dirty="0" smtClean="0">
                        <a:solidFill>
                          <a:schemeClr val="tx1"/>
                        </a:solidFill>
                      </a:rPr>
                      <a:t>NUC</a:t>
                    </a:r>
                    <a:endParaRPr lang="ko-KR" altLang="en-US" dirty="0">
                      <a:solidFill>
                        <a:schemeClr val="tx1"/>
                      </a:solidFill>
                    </a:endParaRPr>
                  </a:p>
                </p:txBody>
              </p:sp>
              <p:cxnSp>
                <p:nvCxnSpPr>
                  <p:cNvPr id="47" name="직선 연결선 46"/>
                  <p:cNvCxnSpPr/>
                  <p:nvPr/>
                </p:nvCxnSpPr>
                <p:spPr>
                  <a:xfrm>
                    <a:off x="5223296" y="3836735"/>
                    <a:ext cx="5664" cy="556974"/>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117948" y="3475821"/>
                    <a:ext cx="646045" cy="253916"/>
                  </a:xfrm>
                  <a:prstGeom prst="rect">
                    <a:avLst/>
                  </a:prstGeom>
                  <a:noFill/>
                </p:spPr>
                <p:txBody>
                  <a:bodyPr wrap="square" rtlCol="0">
                    <a:spAutoFit/>
                  </a:bodyPr>
                  <a:lstStyle/>
                  <a:p>
                    <a:r>
                      <a:rPr lang="en-US" altLang="ko-KR" sz="1050" dirty="0" smtClean="0"/>
                      <a:t>DHCP</a:t>
                    </a:r>
                    <a:endParaRPr lang="ko-KR" altLang="en-US" sz="1050" dirty="0"/>
                  </a:p>
                </p:txBody>
              </p:sp>
              <p:sp>
                <p:nvSpPr>
                  <p:cNvPr id="49" name="TextBox 48"/>
                  <p:cNvSpPr txBox="1"/>
                  <p:nvPr/>
                </p:nvSpPr>
                <p:spPr>
                  <a:xfrm>
                    <a:off x="4953271" y="4748536"/>
                    <a:ext cx="1059583" cy="318301"/>
                  </a:xfrm>
                  <a:prstGeom prst="rect">
                    <a:avLst/>
                  </a:prstGeom>
                  <a:noFill/>
                </p:spPr>
                <p:txBody>
                  <a:bodyPr wrap="square" rtlCol="0">
                    <a:spAutoFit/>
                  </a:bodyPr>
                  <a:lstStyle/>
                  <a:p>
                    <a:r>
                      <a:rPr lang="en-US" altLang="ko-KR" sz="1050" dirty="0" smtClean="0"/>
                      <a:t>192.168.0.11</a:t>
                    </a:r>
                    <a:endParaRPr lang="ko-KR" altLang="en-US" sz="1050" dirty="0"/>
                  </a:p>
                </p:txBody>
              </p:sp>
              <p:sp>
                <p:nvSpPr>
                  <p:cNvPr id="50" name="TextBox 49"/>
                  <p:cNvSpPr txBox="1"/>
                  <p:nvPr/>
                </p:nvSpPr>
                <p:spPr>
                  <a:xfrm>
                    <a:off x="5687208" y="2915448"/>
                    <a:ext cx="933089" cy="253916"/>
                  </a:xfrm>
                  <a:prstGeom prst="rect">
                    <a:avLst/>
                  </a:prstGeom>
                  <a:noFill/>
                </p:spPr>
                <p:txBody>
                  <a:bodyPr wrap="square" rtlCol="0">
                    <a:spAutoFit/>
                  </a:bodyPr>
                  <a:lstStyle/>
                  <a:p>
                    <a:r>
                      <a:rPr lang="en-US" altLang="ko-KR" sz="1050" dirty="0" smtClean="0"/>
                      <a:t>192.168.0.5</a:t>
                    </a:r>
                    <a:endParaRPr lang="ko-KR" altLang="en-US" sz="1050" dirty="0"/>
                  </a:p>
                </p:txBody>
              </p:sp>
              <p:sp>
                <p:nvSpPr>
                  <p:cNvPr id="51" name="TextBox 50"/>
                  <p:cNvSpPr txBox="1"/>
                  <p:nvPr/>
                </p:nvSpPr>
                <p:spPr>
                  <a:xfrm>
                    <a:off x="5526062" y="4357961"/>
                    <a:ext cx="2038466" cy="415498"/>
                  </a:xfrm>
                  <a:prstGeom prst="rect">
                    <a:avLst/>
                  </a:prstGeom>
                  <a:noFill/>
                </p:spPr>
                <p:txBody>
                  <a:bodyPr wrap="square" rtlCol="0">
                    <a:spAutoFit/>
                  </a:bodyPr>
                  <a:lstStyle/>
                  <a:p>
                    <a:r>
                      <a:rPr lang="en-US" altLang="ko-KR" sz="1050" dirty="0" smtClean="0"/>
                      <a:t>* DHCP server</a:t>
                    </a:r>
                    <a:r>
                      <a:rPr lang="ko-KR" altLang="en-US" sz="1050" dirty="0" smtClean="0"/>
                      <a:t>가 여기 있어도 상관 없음</a:t>
                    </a:r>
                    <a:r>
                      <a:rPr lang="en-US" altLang="ko-KR" sz="1050" dirty="0" smtClean="0"/>
                      <a:t> </a:t>
                    </a:r>
                    <a:endParaRPr lang="ko-KR" altLang="en-US" sz="1050" dirty="0"/>
                  </a:p>
                </p:txBody>
              </p:sp>
            </p:grpSp>
            <p:sp>
              <p:nvSpPr>
                <p:cNvPr id="32" name="직사각형 31"/>
                <p:cNvSpPr/>
                <p:nvPr/>
              </p:nvSpPr>
              <p:spPr>
                <a:xfrm>
                  <a:off x="4800974" y="5767954"/>
                  <a:ext cx="132736" cy="1162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33" name="TextBox 32"/>
                <p:cNvSpPr txBox="1"/>
                <p:nvPr/>
              </p:nvSpPr>
              <p:spPr>
                <a:xfrm>
                  <a:off x="4748125" y="5551899"/>
                  <a:ext cx="243862" cy="253916"/>
                </a:xfrm>
                <a:prstGeom prst="rect">
                  <a:avLst/>
                </a:prstGeom>
                <a:noFill/>
              </p:spPr>
              <p:txBody>
                <a:bodyPr wrap="square" rtlCol="0">
                  <a:spAutoFit/>
                </a:bodyPr>
                <a:lstStyle/>
                <a:p>
                  <a:r>
                    <a:rPr lang="en-US" altLang="ko-KR" sz="1050" dirty="0" smtClean="0"/>
                    <a:t>1</a:t>
                  </a:r>
                  <a:endParaRPr lang="ko-KR" altLang="en-US" sz="1050" dirty="0"/>
                </a:p>
              </p:txBody>
            </p:sp>
          </p:grpSp>
          <p:pic>
            <p:nvPicPr>
              <p:cNvPr id="18" name="Picture 6" descr="http://www.clker.com/cliparts/4/3/a/5/1195424143626751174switch_jakub_angelis_01.sv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76962" y="4186174"/>
                <a:ext cx="892657" cy="44624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http://www.clker.com/cliparts/4/3/a/5/1195424143626751174switch_jakub_angelis_01.sv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37400" y="4203430"/>
                <a:ext cx="892657" cy="446246"/>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직선 연결선 19"/>
              <p:cNvCxnSpPr/>
              <p:nvPr/>
            </p:nvCxnSpPr>
            <p:spPr>
              <a:xfrm flipH="1">
                <a:off x="4093136" y="3428790"/>
                <a:ext cx="654176" cy="891868"/>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pic>
            <p:nvPicPr>
              <p:cNvPr id="21" name="그림 20"/>
              <p:cNvPicPr>
                <a:picLocks noChangeAspect="1"/>
              </p:cNvPicPr>
              <p:nvPr/>
            </p:nvPicPr>
            <p:blipFill>
              <a:blip r:embed="rId5">
                <a:clrChange>
                  <a:clrFrom>
                    <a:srgbClr val="FFFFFF"/>
                  </a:clrFrom>
                  <a:clrTo>
                    <a:srgbClr val="FFFFFF">
                      <a:alpha val="0"/>
                    </a:srgbClr>
                  </a:clrTo>
                </a:clrChange>
              </a:blip>
              <a:stretch>
                <a:fillRect/>
              </a:stretch>
            </p:blipFill>
            <p:spPr>
              <a:xfrm>
                <a:off x="3425451" y="3857753"/>
                <a:ext cx="601568" cy="383702"/>
              </a:xfrm>
              <a:prstGeom prst="rect">
                <a:avLst/>
              </a:prstGeom>
            </p:spPr>
          </p:pic>
          <p:sp>
            <p:nvSpPr>
              <p:cNvPr id="22" name="TextBox 21"/>
              <p:cNvSpPr txBox="1"/>
              <p:nvPr/>
            </p:nvSpPr>
            <p:spPr>
              <a:xfrm>
                <a:off x="2753697" y="4320658"/>
                <a:ext cx="1059583" cy="253916"/>
              </a:xfrm>
              <a:prstGeom prst="rect">
                <a:avLst/>
              </a:prstGeom>
              <a:noFill/>
            </p:spPr>
            <p:txBody>
              <a:bodyPr wrap="square" rtlCol="0">
                <a:spAutoFit/>
              </a:bodyPr>
              <a:lstStyle/>
              <a:p>
                <a:r>
                  <a:rPr lang="en-US" altLang="ko-KR" sz="1050" dirty="0" smtClean="0"/>
                  <a:t>192.168.0.12</a:t>
                </a:r>
                <a:endParaRPr lang="ko-KR" altLang="en-US" sz="1050" dirty="0"/>
              </a:p>
            </p:txBody>
          </p:sp>
          <p:pic>
            <p:nvPicPr>
              <p:cNvPr id="23" name="그림 22"/>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74393" y="4025500"/>
                <a:ext cx="557269" cy="283058"/>
              </a:xfrm>
              <a:prstGeom prst="rect">
                <a:avLst/>
              </a:prstGeom>
            </p:spPr>
          </p:pic>
          <p:cxnSp>
            <p:nvCxnSpPr>
              <p:cNvPr id="24" name="직선 연결선 23"/>
              <p:cNvCxnSpPr/>
              <p:nvPr/>
            </p:nvCxnSpPr>
            <p:spPr>
              <a:xfrm>
                <a:off x="4740228" y="3476058"/>
                <a:ext cx="861025" cy="850496"/>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905181" y="4320658"/>
                <a:ext cx="1059583" cy="253916"/>
              </a:xfrm>
              <a:prstGeom prst="rect">
                <a:avLst/>
              </a:prstGeom>
              <a:noFill/>
            </p:spPr>
            <p:txBody>
              <a:bodyPr wrap="square" rtlCol="0">
                <a:spAutoFit/>
              </a:bodyPr>
              <a:lstStyle/>
              <a:p>
                <a:r>
                  <a:rPr lang="en-US" altLang="ko-KR" sz="1050" dirty="0" smtClean="0"/>
                  <a:t>192.168.0.15</a:t>
                </a:r>
                <a:endParaRPr lang="ko-KR" altLang="en-US" sz="1050" dirty="0"/>
              </a:p>
            </p:txBody>
          </p:sp>
          <p:sp>
            <p:nvSpPr>
              <p:cNvPr id="26" name="직사각형 25"/>
              <p:cNvSpPr/>
              <p:nvPr/>
            </p:nvSpPr>
            <p:spPr>
              <a:xfrm>
                <a:off x="4054793" y="4215854"/>
                <a:ext cx="132736" cy="927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27" name="TextBox 26"/>
              <p:cNvSpPr txBox="1"/>
              <p:nvPr/>
            </p:nvSpPr>
            <p:spPr>
              <a:xfrm>
                <a:off x="4001944" y="4043502"/>
                <a:ext cx="243862" cy="202555"/>
              </a:xfrm>
              <a:prstGeom prst="rect">
                <a:avLst/>
              </a:prstGeom>
              <a:noFill/>
            </p:spPr>
            <p:txBody>
              <a:bodyPr wrap="square" rtlCol="0">
                <a:spAutoFit/>
              </a:bodyPr>
              <a:lstStyle/>
              <a:p>
                <a:r>
                  <a:rPr lang="en-US" altLang="ko-KR" sz="1050" dirty="0" smtClean="0"/>
                  <a:t>1</a:t>
                </a:r>
                <a:endParaRPr lang="ko-KR" altLang="en-US" sz="1050" dirty="0"/>
              </a:p>
            </p:txBody>
          </p:sp>
          <p:sp>
            <p:nvSpPr>
              <p:cNvPr id="28" name="직사각형 27"/>
              <p:cNvSpPr/>
              <p:nvPr/>
            </p:nvSpPr>
            <p:spPr>
              <a:xfrm>
                <a:off x="5534422" y="4256605"/>
                <a:ext cx="132736" cy="927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29" name="TextBox 28"/>
              <p:cNvSpPr txBox="1"/>
              <p:nvPr/>
            </p:nvSpPr>
            <p:spPr>
              <a:xfrm>
                <a:off x="5481573" y="4084253"/>
                <a:ext cx="243862" cy="202555"/>
              </a:xfrm>
              <a:prstGeom prst="rect">
                <a:avLst/>
              </a:prstGeom>
              <a:noFill/>
            </p:spPr>
            <p:txBody>
              <a:bodyPr wrap="square" rtlCol="0">
                <a:spAutoFit/>
              </a:bodyPr>
              <a:lstStyle/>
              <a:p>
                <a:r>
                  <a:rPr lang="en-US" altLang="ko-KR" sz="1050" dirty="0" smtClean="0"/>
                  <a:t>1</a:t>
                </a:r>
                <a:endParaRPr lang="ko-KR" altLang="en-US" sz="1050" dirty="0"/>
              </a:p>
            </p:txBody>
          </p:sp>
        </p:grpSp>
        <p:cxnSp>
          <p:nvCxnSpPr>
            <p:cNvPr id="12" name="직선 연결선 11"/>
            <p:cNvCxnSpPr/>
            <p:nvPr/>
          </p:nvCxnSpPr>
          <p:spPr>
            <a:xfrm>
              <a:off x="4288900" y="4343468"/>
              <a:ext cx="829588"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5081259" y="4269942"/>
              <a:ext cx="132736" cy="927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4" name="직사각형 13"/>
            <p:cNvSpPr/>
            <p:nvPr/>
          </p:nvSpPr>
          <p:spPr>
            <a:xfrm>
              <a:off x="4160459" y="4255065"/>
              <a:ext cx="132736" cy="927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5" name="TextBox 14"/>
            <p:cNvSpPr txBox="1"/>
            <p:nvPr/>
          </p:nvSpPr>
          <p:spPr>
            <a:xfrm>
              <a:off x="5012725" y="4070588"/>
              <a:ext cx="243862" cy="253916"/>
            </a:xfrm>
            <a:prstGeom prst="rect">
              <a:avLst/>
            </a:prstGeom>
            <a:noFill/>
          </p:spPr>
          <p:txBody>
            <a:bodyPr wrap="square" rtlCol="0">
              <a:spAutoFit/>
            </a:bodyPr>
            <a:lstStyle/>
            <a:p>
              <a:r>
                <a:rPr lang="en-US" altLang="ko-KR" sz="1050" dirty="0" smtClean="0"/>
                <a:t>3</a:t>
              </a:r>
              <a:endParaRPr lang="ko-KR" altLang="en-US" sz="1050" dirty="0"/>
            </a:p>
          </p:txBody>
        </p:sp>
        <p:sp>
          <p:nvSpPr>
            <p:cNvPr id="16" name="TextBox 15"/>
            <p:cNvSpPr txBox="1"/>
            <p:nvPr/>
          </p:nvSpPr>
          <p:spPr>
            <a:xfrm>
              <a:off x="4106960" y="4050014"/>
              <a:ext cx="243862" cy="253916"/>
            </a:xfrm>
            <a:prstGeom prst="rect">
              <a:avLst/>
            </a:prstGeom>
            <a:noFill/>
          </p:spPr>
          <p:txBody>
            <a:bodyPr wrap="square" rtlCol="0">
              <a:spAutoFit/>
            </a:bodyPr>
            <a:lstStyle/>
            <a:p>
              <a:r>
                <a:rPr lang="en-US" altLang="ko-KR" sz="1050" dirty="0" smtClean="0"/>
                <a:t>3</a:t>
              </a:r>
              <a:endParaRPr lang="ko-KR" altLang="en-US" sz="1050" dirty="0"/>
            </a:p>
          </p:txBody>
        </p:sp>
      </p:grpSp>
      <p:cxnSp>
        <p:nvCxnSpPr>
          <p:cNvPr id="53" name="직선 연결선 52"/>
          <p:cNvCxnSpPr/>
          <p:nvPr/>
        </p:nvCxnSpPr>
        <p:spPr>
          <a:xfrm flipV="1">
            <a:off x="5069054" y="3557387"/>
            <a:ext cx="0" cy="642867"/>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4" name="직사각형 53"/>
          <p:cNvSpPr/>
          <p:nvPr/>
        </p:nvSpPr>
        <p:spPr>
          <a:xfrm>
            <a:off x="5014528" y="3475773"/>
            <a:ext cx="132736" cy="927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55" name="TextBox 54"/>
          <p:cNvSpPr txBox="1"/>
          <p:nvPr/>
        </p:nvSpPr>
        <p:spPr>
          <a:xfrm>
            <a:off x="5058728" y="3487298"/>
            <a:ext cx="243862" cy="253916"/>
          </a:xfrm>
          <a:prstGeom prst="rect">
            <a:avLst/>
          </a:prstGeom>
          <a:noFill/>
        </p:spPr>
        <p:txBody>
          <a:bodyPr wrap="square" rtlCol="0">
            <a:spAutoFit/>
          </a:bodyPr>
          <a:lstStyle/>
          <a:p>
            <a:r>
              <a:rPr lang="en-US" altLang="ko-KR" sz="1050" dirty="0" smtClean="0"/>
              <a:t>4</a:t>
            </a:r>
            <a:endParaRPr lang="ko-KR" altLang="en-US" sz="1050" dirty="0"/>
          </a:p>
        </p:txBody>
      </p:sp>
      <p:sp>
        <p:nvSpPr>
          <p:cNvPr id="56" name="직사각형 55"/>
          <p:cNvSpPr/>
          <p:nvPr/>
        </p:nvSpPr>
        <p:spPr>
          <a:xfrm>
            <a:off x="3433929" y="3467439"/>
            <a:ext cx="132736" cy="927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57" name="TextBox 56"/>
          <p:cNvSpPr txBox="1"/>
          <p:nvPr/>
        </p:nvSpPr>
        <p:spPr>
          <a:xfrm>
            <a:off x="3478129" y="3478964"/>
            <a:ext cx="243862" cy="253916"/>
          </a:xfrm>
          <a:prstGeom prst="rect">
            <a:avLst/>
          </a:prstGeom>
          <a:noFill/>
        </p:spPr>
        <p:txBody>
          <a:bodyPr wrap="square" rtlCol="0">
            <a:spAutoFit/>
          </a:bodyPr>
          <a:lstStyle/>
          <a:p>
            <a:r>
              <a:rPr lang="en-US" altLang="ko-KR" sz="1050" dirty="0" smtClean="0"/>
              <a:t>4</a:t>
            </a:r>
            <a:endParaRPr lang="ko-KR" altLang="en-US" sz="1050" dirty="0"/>
          </a:p>
        </p:txBody>
      </p:sp>
      <p:pic>
        <p:nvPicPr>
          <p:cNvPr id="58" name="Picture 10" descr="https://www.raspberrypi.org/wp-content/uploads/2015/08/raspberry-pi-logo.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69258" y="4143599"/>
            <a:ext cx="454815" cy="571410"/>
          </a:xfrm>
          <a:prstGeom prst="rect">
            <a:avLst/>
          </a:prstGeom>
          <a:noFill/>
          <a:extLst>
            <a:ext uri="{909E8E84-426E-40DD-AFC4-6F175D3DCCD1}">
              <a14:hiddenFill xmlns:a14="http://schemas.microsoft.com/office/drawing/2010/main">
                <a:solidFill>
                  <a:srgbClr val="FFFFFF"/>
                </a:solidFill>
              </a14:hiddenFill>
            </a:ext>
          </a:extLst>
        </p:spPr>
      </p:pic>
      <p:pic>
        <p:nvPicPr>
          <p:cNvPr id="59" name="그림 58"/>
          <p:cNvPicPr>
            <a:picLocks noChangeAspect="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632930" y="4171793"/>
            <a:ext cx="993246" cy="547837"/>
          </a:xfrm>
          <a:prstGeom prst="rect">
            <a:avLst/>
          </a:prstGeom>
        </p:spPr>
      </p:pic>
      <p:sp>
        <p:nvSpPr>
          <p:cNvPr id="60" name="직사각형 59"/>
          <p:cNvSpPr/>
          <p:nvPr/>
        </p:nvSpPr>
        <p:spPr>
          <a:xfrm>
            <a:off x="5014528" y="4154598"/>
            <a:ext cx="132736" cy="927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61" name="직사각형 60"/>
          <p:cNvSpPr/>
          <p:nvPr/>
        </p:nvSpPr>
        <p:spPr>
          <a:xfrm>
            <a:off x="3433929" y="4143094"/>
            <a:ext cx="132736" cy="927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Tree>
    <p:extLst>
      <p:ext uri="{BB962C8B-B14F-4D97-AF65-F5344CB8AC3E}">
        <p14:creationId xmlns:p14="http://schemas.microsoft.com/office/powerpoint/2010/main" val="32718737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smtClean="0">
                <a:solidFill>
                  <a:srgbClr val="FF0000"/>
                </a:solidFill>
                <a:latin typeface="Times New Roman" panose="02020603050405020304" pitchFamily="18" charset="0"/>
                <a:cs typeface="Times New Roman" panose="02020603050405020304" pitchFamily="18" charset="0"/>
              </a:rPr>
              <a:t>ONOS</a:t>
            </a:r>
            <a:endParaRPr lang="ko-KR" altLang="en-US" sz="4000" dirty="0">
              <a:solidFill>
                <a:srgbClr val="FF000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8156670"/>
          </a:xfrm>
        </p:spPr>
        <p:txBody>
          <a:bodyPr>
            <a:normAutofit/>
          </a:bodyPr>
          <a:lstStyle/>
          <a:p>
            <a:r>
              <a:rPr lang="ko-KR" altLang="en-US" dirty="0" smtClean="0"/>
              <a:t>정상적으로 연결 시</a:t>
            </a:r>
            <a:r>
              <a:rPr lang="en-US" altLang="ko-KR" dirty="0" smtClean="0"/>
              <a:t>, GUI</a:t>
            </a:r>
            <a:r>
              <a:rPr lang="ko-KR" altLang="en-US" dirty="0" smtClean="0"/>
              <a:t>에 다음과 같이 표현</a:t>
            </a:r>
            <a:endParaRPr lang="en-US" altLang="ko-KR" dirty="0" smtClean="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r>
              <a:rPr lang="en-US" altLang="ko-KR" dirty="0" smtClean="0"/>
              <a:t>192.168.0.119: Pi / 192.168.0.116: NUC</a:t>
            </a:r>
          </a:p>
          <a:p>
            <a:r>
              <a:rPr lang="en-US" altLang="ko-KR" dirty="0" smtClean="0"/>
              <a:t>Ping Test</a:t>
            </a:r>
          </a:p>
          <a:p>
            <a:pPr lvl="1"/>
            <a:r>
              <a:rPr lang="en-US" altLang="ko-KR" dirty="0" smtClean="0"/>
              <a:t>Fail because of no flow in switch</a:t>
            </a:r>
          </a:p>
          <a:p>
            <a:pPr lvl="1"/>
            <a:r>
              <a:rPr lang="en-US" altLang="ko-KR" dirty="0" smtClean="0"/>
              <a:t>In ONOS, flow installation is possible using intent.</a:t>
            </a:r>
          </a:p>
          <a:p>
            <a:pPr lvl="1"/>
            <a:r>
              <a:rPr lang="en-US" altLang="ko-KR" dirty="0" smtClean="0"/>
              <a:t>And Forwarding Application also supports communication between hosts.</a:t>
            </a:r>
            <a:endParaRPr lang="en-US" altLang="ko-KR" dirty="0"/>
          </a:p>
          <a:p>
            <a:endParaRPr lang="en-US" altLang="ko-KR" dirty="0" smtClean="0"/>
          </a:p>
          <a:p>
            <a:endParaRPr lang="en-US" altLang="ko-KR" dirty="0"/>
          </a:p>
          <a:p>
            <a:endParaRPr lang="en-US" altLang="ko-KR" dirty="0" smtClean="0"/>
          </a:p>
          <a:p>
            <a:pPr marL="0" indent="0">
              <a:buNone/>
            </a:pPr>
            <a:r>
              <a:rPr lang="en-US" altLang="ko-KR" dirty="0" smtClean="0"/>
              <a:t>                                          </a:t>
            </a:r>
            <a:endParaRPr lang="en-US" altLang="ko-KR" dirty="0"/>
          </a:p>
        </p:txBody>
      </p:sp>
      <p:pic>
        <p:nvPicPr>
          <p:cNvPr id="30" name="Picture 2" descr="http://publicdomainvectors.org/photos/Anonymous_Keyboard_1_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8094" y="-222989"/>
            <a:ext cx="1439635" cy="1439635"/>
          </a:xfrm>
          <a:prstGeom prst="rect">
            <a:avLst/>
          </a:prstGeom>
          <a:noFill/>
          <a:extLst>
            <a:ext uri="{909E8E84-426E-40DD-AFC4-6F175D3DCCD1}">
              <a14:hiddenFill xmlns:a14="http://schemas.microsoft.com/office/drawing/2010/main">
                <a:solidFill>
                  <a:srgbClr val="FFFFFF"/>
                </a:solidFill>
              </a14:hiddenFill>
            </a:ext>
          </a:extLst>
        </p:spPr>
      </p:pic>
      <p:pic>
        <p:nvPicPr>
          <p:cNvPr id="2" name="그림 1"/>
          <p:cNvPicPr>
            <a:picLocks noChangeAspect="1"/>
          </p:cNvPicPr>
          <p:nvPr/>
        </p:nvPicPr>
        <p:blipFill>
          <a:blip r:embed="rId4"/>
          <a:stretch>
            <a:fillRect/>
          </a:stretch>
        </p:blipFill>
        <p:spPr>
          <a:xfrm>
            <a:off x="608511" y="1216646"/>
            <a:ext cx="6242666" cy="2413658"/>
          </a:xfrm>
          <a:prstGeom prst="rect">
            <a:avLst/>
          </a:prstGeom>
        </p:spPr>
      </p:pic>
      <p:pic>
        <p:nvPicPr>
          <p:cNvPr id="4" name="그림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0792" y="5764899"/>
            <a:ext cx="5819775" cy="971550"/>
          </a:xfrm>
          <a:prstGeom prst="rect">
            <a:avLst/>
          </a:prstGeom>
        </p:spPr>
      </p:pic>
    </p:spTree>
    <p:extLst>
      <p:ext uri="{BB962C8B-B14F-4D97-AF65-F5344CB8AC3E}">
        <p14:creationId xmlns:p14="http://schemas.microsoft.com/office/powerpoint/2010/main" val="29281200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smtClean="0">
                <a:solidFill>
                  <a:srgbClr val="FF0000"/>
                </a:solidFill>
                <a:latin typeface="Times New Roman" panose="02020603050405020304" pitchFamily="18" charset="0"/>
                <a:cs typeface="Times New Roman" panose="02020603050405020304" pitchFamily="18" charset="0"/>
              </a:rPr>
              <a:t>ONOS</a:t>
            </a:r>
            <a:endParaRPr lang="ko-KR" altLang="en-US" sz="4000" dirty="0">
              <a:solidFill>
                <a:srgbClr val="FF000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6996610"/>
          </a:xfrm>
        </p:spPr>
        <p:txBody>
          <a:bodyPr>
            <a:normAutofit/>
          </a:bodyPr>
          <a:lstStyle/>
          <a:p>
            <a:r>
              <a:rPr lang="en-US" altLang="ko-KR" dirty="0" smtClean="0"/>
              <a:t>Activate forwarding application.</a:t>
            </a:r>
          </a:p>
          <a:p>
            <a:endParaRPr lang="en-US" altLang="ko-KR" dirty="0"/>
          </a:p>
          <a:p>
            <a:r>
              <a:rPr lang="en-US" altLang="ko-KR" dirty="0" smtClean="0"/>
              <a:t>Ping Test Again</a:t>
            </a:r>
          </a:p>
          <a:p>
            <a:endParaRPr lang="en-US" altLang="ko-KR" dirty="0"/>
          </a:p>
          <a:p>
            <a:endParaRPr lang="en-US" altLang="ko-KR" dirty="0" smtClean="0"/>
          </a:p>
          <a:p>
            <a:endParaRPr lang="en-US" altLang="ko-KR" dirty="0"/>
          </a:p>
          <a:p>
            <a:endParaRPr lang="en-US" altLang="ko-KR" dirty="0" smtClean="0"/>
          </a:p>
          <a:p>
            <a:endParaRPr lang="en-US" altLang="ko-KR" dirty="0"/>
          </a:p>
          <a:p>
            <a:r>
              <a:rPr lang="ko-KR" altLang="en-US" dirty="0" smtClean="0"/>
              <a:t>해당 </a:t>
            </a:r>
            <a:r>
              <a:rPr lang="en-US" altLang="ko-KR" dirty="0" smtClean="0"/>
              <a:t>Flow                               </a:t>
            </a:r>
            <a:endParaRPr lang="en-US" altLang="ko-KR" dirty="0"/>
          </a:p>
        </p:txBody>
      </p:sp>
      <p:pic>
        <p:nvPicPr>
          <p:cNvPr id="30" name="Picture 2" descr="http://publicdomainvectors.org/photos/Anonymous_Keyboard_1_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8094" y="-222989"/>
            <a:ext cx="1439635" cy="1439635"/>
          </a:xfrm>
          <a:prstGeom prst="rect">
            <a:avLst/>
          </a:prstGeom>
          <a:noFill/>
          <a:extLst>
            <a:ext uri="{909E8E84-426E-40DD-AFC4-6F175D3DCCD1}">
              <a14:hiddenFill xmlns:a14="http://schemas.microsoft.com/office/drawing/2010/main">
                <a:solidFill>
                  <a:srgbClr val="FFFFFF"/>
                </a:solidFill>
              </a14:hiddenFill>
            </a:ext>
          </a:extLst>
        </p:spPr>
      </p:pic>
      <p:pic>
        <p:nvPicPr>
          <p:cNvPr id="4" name="그림 3"/>
          <p:cNvPicPr>
            <a:picLocks noChangeAspect="1"/>
          </p:cNvPicPr>
          <p:nvPr/>
        </p:nvPicPr>
        <p:blipFill>
          <a:blip r:embed="rId4"/>
          <a:stretch>
            <a:fillRect/>
          </a:stretch>
        </p:blipFill>
        <p:spPr>
          <a:xfrm>
            <a:off x="658647" y="1091221"/>
            <a:ext cx="4568092" cy="250849"/>
          </a:xfrm>
          <a:prstGeom prst="rect">
            <a:avLst/>
          </a:prstGeom>
        </p:spPr>
      </p:pic>
      <p:pic>
        <p:nvPicPr>
          <p:cNvPr id="5" name="그림 4"/>
          <p:cNvPicPr>
            <a:picLocks noChangeAspect="1"/>
          </p:cNvPicPr>
          <p:nvPr/>
        </p:nvPicPr>
        <p:blipFill>
          <a:blip r:embed="rId5"/>
          <a:stretch>
            <a:fillRect/>
          </a:stretch>
        </p:blipFill>
        <p:spPr>
          <a:xfrm>
            <a:off x="658647" y="1982588"/>
            <a:ext cx="5429250" cy="1590675"/>
          </a:xfrm>
          <a:prstGeom prst="rect">
            <a:avLst/>
          </a:prstGeom>
        </p:spPr>
      </p:pic>
      <p:pic>
        <p:nvPicPr>
          <p:cNvPr id="7" name="그림 6"/>
          <p:cNvPicPr>
            <a:picLocks noChangeAspect="1"/>
          </p:cNvPicPr>
          <p:nvPr/>
        </p:nvPicPr>
        <p:blipFill>
          <a:blip r:embed="rId6"/>
          <a:stretch>
            <a:fillRect/>
          </a:stretch>
        </p:blipFill>
        <p:spPr>
          <a:xfrm>
            <a:off x="571537" y="4427773"/>
            <a:ext cx="7169447" cy="2027618"/>
          </a:xfrm>
          <a:prstGeom prst="rect">
            <a:avLst/>
          </a:prstGeom>
        </p:spPr>
      </p:pic>
    </p:spTree>
    <p:extLst>
      <p:ext uri="{BB962C8B-B14F-4D97-AF65-F5344CB8AC3E}">
        <p14:creationId xmlns:p14="http://schemas.microsoft.com/office/powerpoint/2010/main" val="37789586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smtClean="0">
                <a:solidFill>
                  <a:srgbClr val="FF0000"/>
                </a:solidFill>
                <a:latin typeface="Times New Roman" panose="02020603050405020304" pitchFamily="18" charset="0"/>
                <a:cs typeface="Times New Roman" panose="02020603050405020304" pitchFamily="18" charset="0"/>
              </a:rPr>
              <a:t>ONOS</a:t>
            </a:r>
            <a:endParaRPr lang="ko-KR" altLang="en-US" sz="4000" dirty="0">
              <a:solidFill>
                <a:srgbClr val="FF000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6996610"/>
          </a:xfrm>
        </p:spPr>
        <p:txBody>
          <a:bodyPr>
            <a:normAutofit/>
          </a:bodyPr>
          <a:lstStyle/>
          <a:p>
            <a:r>
              <a:rPr lang="en-US" altLang="ko-KR" dirty="0" smtClean="0"/>
              <a:t>Intent Subsystem</a:t>
            </a:r>
          </a:p>
          <a:p>
            <a:r>
              <a:rPr lang="en-US" altLang="ko-KR" dirty="0" smtClean="0"/>
              <a:t>Overview</a:t>
            </a:r>
          </a:p>
          <a:p>
            <a:pPr lvl="1"/>
            <a:r>
              <a:rPr lang="en-US" altLang="ko-KR" dirty="0" smtClean="0"/>
              <a:t>Provide a high-level interface that focuses on what should be done rather than how it is specifically programmed.</a:t>
            </a:r>
          </a:p>
          <a:p>
            <a:pPr lvl="1"/>
            <a:r>
              <a:rPr lang="en-US" altLang="ko-KR" dirty="0" smtClean="0"/>
              <a:t>Abstract network complexity from applications</a:t>
            </a:r>
          </a:p>
          <a:p>
            <a:pPr lvl="1"/>
            <a:r>
              <a:rPr lang="en-US" altLang="ko-KR" dirty="0" smtClean="0"/>
              <a:t>Extend easily to produce more complex functionality through combinations of other intents     </a:t>
            </a:r>
          </a:p>
          <a:p>
            <a:r>
              <a:rPr lang="en-US" altLang="ko-KR" dirty="0" smtClean="0"/>
              <a:t>Intent Framework</a:t>
            </a:r>
          </a:p>
          <a:p>
            <a:pPr lvl="1"/>
            <a:r>
              <a:rPr lang="en-US" altLang="ko-KR" dirty="0" smtClean="0"/>
              <a:t>Programming abstraction</a:t>
            </a:r>
          </a:p>
          <a:p>
            <a:pPr lvl="2"/>
            <a:r>
              <a:rPr lang="en-US" altLang="ko-KR" dirty="0" smtClean="0"/>
              <a:t>Intents</a:t>
            </a:r>
          </a:p>
          <a:p>
            <a:pPr lvl="2"/>
            <a:r>
              <a:rPr lang="en-US" altLang="ko-KR" dirty="0" smtClean="0"/>
              <a:t>Compilers</a:t>
            </a:r>
          </a:p>
          <a:p>
            <a:pPr lvl="2"/>
            <a:r>
              <a:rPr lang="en-US" altLang="ko-KR" dirty="0" smtClean="0"/>
              <a:t>Installers</a:t>
            </a:r>
          </a:p>
          <a:p>
            <a:pPr lvl="1"/>
            <a:r>
              <a:rPr lang="en-US" altLang="ko-KR" dirty="0" smtClean="0"/>
              <a:t>Execution framework</a:t>
            </a:r>
          </a:p>
          <a:p>
            <a:pPr lvl="2"/>
            <a:r>
              <a:rPr lang="en-US" altLang="ko-KR" dirty="0" smtClean="0"/>
              <a:t>Intent service</a:t>
            </a:r>
          </a:p>
          <a:p>
            <a:pPr lvl="2"/>
            <a:r>
              <a:rPr lang="en-US" altLang="ko-KR" dirty="0" smtClean="0"/>
              <a:t>Intent store                        </a:t>
            </a:r>
            <a:endParaRPr lang="en-US" altLang="ko-KR" dirty="0"/>
          </a:p>
        </p:txBody>
      </p:sp>
      <p:pic>
        <p:nvPicPr>
          <p:cNvPr id="30" name="Picture 2" descr="http://publicdomainvectors.org/photos/Anonymous_Keyboard_1_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8094" y="-222989"/>
            <a:ext cx="1439635" cy="1439635"/>
          </a:xfrm>
          <a:prstGeom prst="rect">
            <a:avLst/>
          </a:prstGeom>
          <a:noFill/>
          <a:extLst>
            <a:ext uri="{909E8E84-426E-40DD-AFC4-6F175D3DCCD1}">
              <a14:hiddenFill xmlns:a14="http://schemas.microsoft.com/office/drawing/2010/main">
                <a:solidFill>
                  <a:srgbClr val="FFFFFF"/>
                </a:solidFill>
              </a14:hiddenFill>
            </a:ext>
          </a:extLst>
        </p:spPr>
      </p:pic>
      <p:pic>
        <p:nvPicPr>
          <p:cNvPr id="2" name="그림 1"/>
          <p:cNvPicPr>
            <a:picLocks noChangeAspect="1"/>
          </p:cNvPicPr>
          <p:nvPr/>
        </p:nvPicPr>
        <p:blipFill>
          <a:blip r:embed="rId4">
            <a:clrChange>
              <a:clrFrom>
                <a:srgbClr val="FFFFFF"/>
              </a:clrFrom>
              <a:clrTo>
                <a:srgbClr val="FFFFFF">
                  <a:alpha val="0"/>
                </a:srgbClr>
              </a:clrTo>
            </a:clrChange>
          </a:blip>
          <a:stretch>
            <a:fillRect/>
          </a:stretch>
        </p:blipFill>
        <p:spPr>
          <a:xfrm>
            <a:off x="4665153" y="2915612"/>
            <a:ext cx="4105275" cy="3505200"/>
          </a:xfrm>
          <a:prstGeom prst="rect">
            <a:avLst/>
          </a:prstGeom>
        </p:spPr>
      </p:pic>
    </p:spTree>
    <p:extLst>
      <p:ext uri="{BB962C8B-B14F-4D97-AF65-F5344CB8AC3E}">
        <p14:creationId xmlns:p14="http://schemas.microsoft.com/office/powerpoint/2010/main" val="6387772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smtClean="0">
                <a:solidFill>
                  <a:srgbClr val="FF0000"/>
                </a:solidFill>
                <a:latin typeface="Times New Roman" panose="02020603050405020304" pitchFamily="18" charset="0"/>
                <a:cs typeface="Times New Roman" panose="02020603050405020304" pitchFamily="18" charset="0"/>
              </a:rPr>
              <a:t>ONOS</a:t>
            </a:r>
            <a:endParaRPr lang="ko-KR" altLang="en-US" sz="4000" dirty="0">
              <a:solidFill>
                <a:srgbClr val="FF000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6996610"/>
          </a:xfrm>
        </p:spPr>
        <p:txBody>
          <a:bodyPr>
            <a:normAutofit/>
          </a:bodyPr>
          <a:lstStyle/>
          <a:p>
            <a:r>
              <a:rPr lang="en-US" altLang="ko-KR" dirty="0" smtClean="0"/>
              <a:t>Compiler &amp; Installer</a:t>
            </a:r>
          </a:p>
          <a:p>
            <a:pPr lvl="1"/>
            <a:r>
              <a:rPr lang="en-US" altLang="ko-KR" dirty="0" smtClean="0"/>
              <a:t>Compiler: produce more specific intents given the environment</a:t>
            </a:r>
          </a:p>
          <a:p>
            <a:pPr lvl="1"/>
            <a:r>
              <a:rPr lang="en-US" altLang="ko-KR" dirty="0" smtClean="0"/>
              <a:t>Installer: transform Intents indo device commands</a:t>
            </a:r>
          </a:p>
        </p:txBody>
      </p:sp>
      <p:pic>
        <p:nvPicPr>
          <p:cNvPr id="30" name="Picture 2" descr="http://publicdomainvectors.org/photos/Anonymous_Keyboard_1_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8094" y="-222989"/>
            <a:ext cx="1439635" cy="1439635"/>
          </a:xfrm>
          <a:prstGeom prst="rect">
            <a:avLst/>
          </a:prstGeom>
          <a:noFill/>
          <a:extLst>
            <a:ext uri="{909E8E84-426E-40DD-AFC4-6F175D3DCCD1}">
              <a14:hiddenFill xmlns:a14="http://schemas.microsoft.com/office/drawing/2010/main">
                <a:solidFill>
                  <a:srgbClr val="FFFFFF"/>
                </a:solidFill>
              </a14:hiddenFill>
            </a:ext>
          </a:extLst>
        </p:spPr>
      </p:pic>
      <p:pic>
        <p:nvPicPr>
          <p:cNvPr id="4" name="그림 3"/>
          <p:cNvPicPr>
            <a:picLocks noChangeAspect="1"/>
          </p:cNvPicPr>
          <p:nvPr/>
        </p:nvPicPr>
        <p:blipFill>
          <a:blip r:embed="rId4"/>
          <a:stretch>
            <a:fillRect/>
          </a:stretch>
        </p:blipFill>
        <p:spPr>
          <a:xfrm>
            <a:off x="602278" y="2212539"/>
            <a:ext cx="6676282" cy="3191974"/>
          </a:xfrm>
          <a:prstGeom prst="rect">
            <a:avLst/>
          </a:prstGeom>
        </p:spPr>
      </p:pic>
    </p:spTree>
    <p:extLst>
      <p:ext uri="{BB962C8B-B14F-4D97-AF65-F5344CB8AC3E}">
        <p14:creationId xmlns:p14="http://schemas.microsoft.com/office/powerpoint/2010/main" val="41927609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smtClean="0">
                <a:solidFill>
                  <a:srgbClr val="FF0000"/>
                </a:solidFill>
                <a:latin typeface="Times New Roman" panose="02020603050405020304" pitchFamily="18" charset="0"/>
                <a:cs typeface="Times New Roman" panose="02020603050405020304" pitchFamily="18" charset="0"/>
              </a:rPr>
              <a:t>ONOS</a:t>
            </a:r>
            <a:endParaRPr lang="ko-KR" altLang="en-US" sz="4000" dirty="0">
              <a:solidFill>
                <a:srgbClr val="FF000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6996610"/>
          </a:xfrm>
        </p:spPr>
        <p:txBody>
          <a:bodyPr>
            <a:normAutofit/>
          </a:bodyPr>
          <a:lstStyle/>
          <a:p>
            <a:r>
              <a:rPr lang="en-US" altLang="ko-KR" dirty="0" smtClean="0"/>
              <a:t>Intent Framework</a:t>
            </a:r>
          </a:p>
          <a:p>
            <a:pPr lvl="1"/>
            <a:r>
              <a:rPr lang="en-US" altLang="ko-KR" dirty="0" smtClean="0"/>
              <a:t>Translates intents into device instructions (state, policy)</a:t>
            </a:r>
          </a:p>
          <a:p>
            <a:pPr lvl="1"/>
            <a:r>
              <a:rPr lang="en-US" altLang="ko-KR" dirty="0" smtClean="0"/>
              <a:t>Reacts to changing network conditions</a:t>
            </a:r>
          </a:p>
          <a:p>
            <a:pPr lvl="1"/>
            <a:r>
              <a:rPr lang="en-US" altLang="ko-KR" dirty="0" smtClean="0"/>
              <a:t>Extends dynamically to add, modify functionality (compilers, installers)</a:t>
            </a:r>
          </a:p>
        </p:txBody>
      </p:sp>
      <p:pic>
        <p:nvPicPr>
          <p:cNvPr id="30" name="Picture 2" descr="http://publicdomainvectors.org/photos/Anonymous_Keyboard_1_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8094" y="-222989"/>
            <a:ext cx="1439635" cy="1439635"/>
          </a:xfrm>
          <a:prstGeom prst="rect">
            <a:avLst/>
          </a:prstGeom>
          <a:noFill/>
          <a:extLst>
            <a:ext uri="{909E8E84-426E-40DD-AFC4-6F175D3DCCD1}">
              <a14:hiddenFill xmlns:a14="http://schemas.microsoft.com/office/drawing/2010/main">
                <a:solidFill>
                  <a:srgbClr val="FFFFFF"/>
                </a:solidFill>
              </a14:hiddenFill>
            </a:ext>
          </a:extLst>
        </p:spPr>
      </p:pic>
      <p:pic>
        <p:nvPicPr>
          <p:cNvPr id="2" name="그림 1"/>
          <p:cNvPicPr>
            <a:picLocks noChangeAspect="1"/>
          </p:cNvPicPr>
          <p:nvPr/>
        </p:nvPicPr>
        <p:blipFill>
          <a:blip r:embed="rId4"/>
          <a:stretch>
            <a:fillRect/>
          </a:stretch>
        </p:blipFill>
        <p:spPr>
          <a:xfrm>
            <a:off x="784854" y="2427421"/>
            <a:ext cx="6557641" cy="3350190"/>
          </a:xfrm>
          <a:prstGeom prst="rect">
            <a:avLst/>
          </a:prstGeom>
        </p:spPr>
      </p:pic>
    </p:spTree>
    <p:extLst>
      <p:ext uri="{BB962C8B-B14F-4D97-AF65-F5344CB8AC3E}">
        <p14:creationId xmlns:p14="http://schemas.microsoft.com/office/powerpoint/2010/main" val="31264126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09599" y="1168036"/>
            <a:ext cx="7799756" cy="5324838"/>
          </a:xfrm>
        </p:spPr>
        <p:txBody>
          <a:bodyPr>
            <a:normAutofit/>
          </a:bodyPr>
          <a:lstStyle/>
          <a:p>
            <a:r>
              <a:rPr lang="en-US" altLang="ko-KR" sz="3200" dirty="0" smtClean="0"/>
              <a:t>Understanding Concepts</a:t>
            </a:r>
          </a:p>
          <a:p>
            <a:pPr lvl="1"/>
            <a:r>
              <a:rPr lang="en-US" altLang="ko-KR" sz="2000" dirty="0" smtClean="0"/>
              <a:t>SDN Network</a:t>
            </a:r>
          </a:p>
          <a:p>
            <a:pPr lvl="1"/>
            <a:r>
              <a:rPr lang="en-US" altLang="ko-KR" sz="2000" dirty="0" err="1" smtClean="0"/>
              <a:t>OpenFlow</a:t>
            </a:r>
            <a:endParaRPr lang="en-US" altLang="ko-KR" sz="2000" dirty="0" smtClean="0"/>
          </a:p>
          <a:p>
            <a:pPr lvl="1"/>
            <a:r>
              <a:rPr lang="en-US" altLang="ko-KR" sz="2000" dirty="0" smtClean="0"/>
              <a:t>ONOS SDN Controller</a:t>
            </a:r>
            <a:endParaRPr lang="en-US" altLang="ko-KR" sz="2000" dirty="0"/>
          </a:p>
          <a:p>
            <a:pPr marL="457200" lvl="1" indent="0">
              <a:buNone/>
            </a:pPr>
            <a:endParaRPr lang="en-US" altLang="ko-KR" sz="2800" dirty="0" smtClean="0"/>
          </a:p>
          <a:p>
            <a:r>
              <a:rPr lang="en-US" altLang="ko-KR" sz="3200" dirty="0" smtClean="0"/>
              <a:t>Setting &amp; Connecting</a:t>
            </a:r>
            <a:r>
              <a:rPr lang="en-US" altLang="ko-KR" sz="3200" dirty="0" smtClean="0"/>
              <a:t> </a:t>
            </a:r>
            <a:r>
              <a:rPr lang="en-US" altLang="ko-KR" sz="3200" dirty="0"/>
              <a:t>with </a:t>
            </a:r>
            <a:r>
              <a:rPr lang="en-US" altLang="ko-KR" sz="3200" dirty="0" smtClean="0"/>
              <a:t>each machines</a:t>
            </a:r>
          </a:p>
          <a:p>
            <a:pPr lvl="1"/>
            <a:r>
              <a:rPr lang="en-US" altLang="ko-KR" sz="2000" dirty="0" smtClean="0"/>
              <a:t>Install SDN Controller, JDK  and Configure switch </a:t>
            </a:r>
            <a:r>
              <a:rPr lang="en-US" altLang="ko-KR" sz="2000" dirty="0" smtClean="0"/>
              <a:t>(1</a:t>
            </a:r>
            <a:r>
              <a:rPr lang="en-US" altLang="ko-KR" sz="2000" baseline="30000" dirty="0" smtClean="0"/>
              <a:t>st</a:t>
            </a:r>
            <a:r>
              <a:rPr lang="en-US" altLang="ko-KR" sz="2000" dirty="0" smtClean="0"/>
              <a:t> week)</a:t>
            </a:r>
          </a:p>
          <a:p>
            <a:pPr lvl="1"/>
            <a:r>
              <a:rPr lang="en-US" altLang="ko-KR" sz="2000" dirty="0" smtClean="0"/>
              <a:t>SDN Control &amp; Understand/Follow Application (2</a:t>
            </a:r>
            <a:r>
              <a:rPr lang="en-US" altLang="ko-KR" sz="2000" baseline="30000" dirty="0" smtClean="0"/>
              <a:t>nd</a:t>
            </a:r>
            <a:r>
              <a:rPr lang="en-US" altLang="ko-KR" sz="2000" dirty="0" smtClean="0"/>
              <a:t> </a:t>
            </a:r>
            <a:r>
              <a:rPr lang="en-US" altLang="ko-KR" sz="2000" dirty="0" smtClean="0"/>
              <a:t>week)</a:t>
            </a:r>
          </a:p>
          <a:p>
            <a:pPr marL="457200" lvl="1" indent="0">
              <a:buNone/>
            </a:pPr>
            <a:endParaRPr lang="en-US" altLang="ko-KR" sz="2000" dirty="0"/>
          </a:p>
        </p:txBody>
      </p:sp>
      <p:sp>
        <p:nvSpPr>
          <p:cNvPr id="5" name="제목 1"/>
          <p:cNvSpPr txBox="1">
            <a:spLocks/>
          </p:cNvSpPr>
          <p:nvPr/>
        </p:nvSpPr>
        <p:spPr>
          <a:xfrm>
            <a:off x="42117" y="-37113"/>
            <a:ext cx="5692140"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smtClean="0">
                <a:solidFill>
                  <a:srgbClr val="0070C0"/>
                </a:solidFill>
                <a:latin typeface="Times New Roman" panose="02020603050405020304" pitchFamily="18" charset="0"/>
                <a:cs typeface="Times New Roman" panose="02020603050405020304" pitchFamily="18" charset="0"/>
              </a:rPr>
              <a:t>SDN </a:t>
            </a:r>
            <a:r>
              <a:rPr lang="en-US" altLang="ko-KR" sz="4000" dirty="0" smtClean="0">
                <a:solidFill>
                  <a:srgbClr val="0070C0"/>
                </a:solidFill>
                <a:latin typeface="Times New Roman" panose="02020603050405020304" pitchFamily="18" charset="0"/>
                <a:cs typeface="Times New Roman" panose="02020603050405020304" pitchFamily="18" charset="0"/>
              </a:rPr>
              <a:t>LAB: Goals</a:t>
            </a:r>
            <a:endParaRPr lang="ko-KR" altLang="en-US" sz="4000" dirty="0">
              <a:solidFill>
                <a:srgbClr val="0070C0"/>
              </a:solidFill>
              <a:latin typeface="Times New Roman" panose="02020603050405020304" pitchFamily="18" charset="0"/>
              <a:cs typeface="Times New Roman" panose="02020603050405020304" pitchFamily="18" charset="0"/>
            </a:endParaRPr>
          </a:p>
        </p:txBody>
      </p:sp>
      <p:sp>
        <p:nvSpPr>
          <p:cNvPr id="2" name="슬라이드 번호 개체 틀 1"/>
          <p:cNvSpPr>
            <a:spLocks noGrp="1"/>
          </p:cNvSpPr>
          <p:nvPr>
            <p:ph type="sldNum" sz="quarter" idx="12"/>
          </p:nvPr>
        </p:nvSpPr>
        <p:spPr/>
        <p:txBody>
          <a:bodyPr/>
          <a:lstStyle/>
          <a:p>
            <a:fld id="{2A77177F-D4BC-47C1-ABEC-AF5DF9643428}" type="slidenum">
              <a:rPr lang="ko-KR" altLang="en-US" smtClean="0"/>
              <a:t>3</a:t>
            </a:fld>
            <a:endParaRPr lang="ko-KR" altLang="en-US"/>
          </a:p>
        </p:txBody>
      </p:sp>
    </p:spTree>
    <p:extLst>
      <p:ext uri="{BB962C8B-B14F-4D97-AF65-F5344CB8AC3E}">
        <p14:creationId xmlns:p14="http://schemas.microsoft.com/office/powerpoint/2010/main" val="32940140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smtClean="0">
                <a:solidFill>
                  <a:srgbClr val="FF0000"/>
                </a:solidFill>
                <a:latin typeface="Times New Roman" panose="02020603050405020304" pitchFamily="18" charset="0"/>
                <a:cs typeface="Times New Roman" panose="02020603050405020304" pitchFamily="18" charset="0"/>
              </a:rPr>
              <a:t>ONOS</a:t>
            </a:r>
            <a:endParaRPr lang="ko-KR" altLang="en-US" sz="4000" dirty="0">
              <a:solidFill>
                <a:srgbClr val="FF000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6996610"/>
          </a:xfrm>
        </p:spPr>
        <p:txBody>
          <a:bodyPr>
            <a:normAutofit/>
          </a:bodyPr>
          <a:lstStyle/>
          <a:p>
            <a:r>
              <a:rPr lang="en-US" altLang="ko-KR" dirty="0" smtClean="0"/>
              <a:t>Intent </a:t>
            </a:r>
          </a:p>
          <a:p>
            <a:pPr lvl="1"/>
            <a:r>
              <a:rPr lang="en-US" altLang="ko-KR" dirty="0" smtClean="0"/>
              <a:t>Making Host-to-Host Intent between hosts</a:t>
            </a:r>
          </a:p>
        </p:txBody>
      </p:sp>
      <p:pic>
        <p:nvPicPr>
          <p:cNvPr id="30" name="Picture 2" descr="http://publicdomainvectors.org/photos/Anonymous_Keyboard_1_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8094" y="-222989"/>
            <a:ext cx="1439635" cy="1439635"/>
          </a:xfrm>
          <a:prstGeom prst="rect">
            <a:avLst/>
          </a:prstGeom>
          <a:noFill/>
          <a:extLst>
            <a:ext uri="{909E8E84-426E-40DD-AFC4-6F175D3DCCD1}">
              <a14:hiddenFill xmlns:a14="http://schemas.microsoft.com/office/drawing/2010/main">
                <a:solidFill>
                  <a:srgbClr val="FFFFFF"/>
                </a:solidFill>
              </a14:hiddenFill>
            </a:ext>
          </a:extLst>
        </p:spPr>
      </p:pic>
      <p:pic>
        <p:nvPicPr>
          <p:cNvPr id="4" name="그림 3"/>
          <p:cNvPicPr>
            <a:picLocks noChangeAspect="1"/>
          </p:cNvPicPr>
          <p:nvPr/>
        </p:nvPicPr>
        <p:blipFill>
          <a:blip r:embed="rId4"/>
          <a:stretch>
            <a:fillRect/>
          </a:stretch>
        </p:blipFill>
        <p:spPr>
          <a:xfrm>
            <a:off x="728804" y="1559341"/>
            <a:ext cx="6867525" cy="1476375"/>
          </a:xfrm>
          <a:prstGeom prst="rect">
            <a:avLst/>
          </a:prstGeom>
        </p:spPr>
      </p:pic>
      <p:pic>
        <p:nvPicPr>
          <p:cNvPr id="5" name="그림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8804" y="3115925"/>
            <a:ext cx="5476875" cy="2257425"/>
          </a:xfrm>
          <a:prstGeom prst="rect">
            <a:avLst/>
          </a:prstGeom>
        </p:spPr>
      </p:pic>
      <p:pic>
        <p:nvPicPr>
          <p:cNvPr id="7" name="그림 6"/>
          <p:cNvPicPr>
            <a:picLocks noChangeAspect="1"/>
          </p:cNvPicPr>
          <p:nvPr/>
        </p:nvPicPr>
        <p:blipFill>
          <a:blip r:embed="rId6"/>
          <a:stretch>
            <a:fillRect/>
          </a:stretch>
        </p:blipFill>
        <p:spPr>
          <a:xfrm>
            <a:off x="725866" y="5474635"/>
            <a:ext cx="6870463" cy="1300405"/>
          </a:xfrm>
          <a:prstGeom prst="rect">
            <a:avLst/>
          </a:prstGeom>
        </p:spPr>
      </p:pic>
    </p:spTree>
    <p:extLst>
      <p:ext uri="{BB962C8B-B14F-4D97-AF65-F5344CB8AC3E}">
        <p14:creationId xmlns:p14="http://schemas.microsoft.com/office/powerpoint/2010/main" val="4268329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txBox="1">
            <a:spLocks/>
          </p:cNvSpPr>
          <p:nvPr/>
        </p:nvSpPr>
        <p:spPr>
          <a:xfrm>
            <a:off x="931116" y="2998187"/>
            <a:ext cx="6942883"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smtClean="0">
                <a:solidFill>
                  <a:srgbClr val="0070C0"/>
                </a:solidFill>
                <a:latin typeface="Times New Roman" panose="02020603050405020304" pitchFamily="18" charset="0"/>
                <a:cs typeface="Times New Roman" panose="02020603050405020304" pitchFamily="18" charset="0"/>
              </a:rPr>
              <a:t>Part 1: Understanding Concept</a:t>
            </a:r>
            <a:endParaRPr lang="ko-KR" altLang="en-US" sz="40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0410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5692140"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smtClean="0">
                <a:solidFill>
                  <a:srgbClr val="0070C0"/>
                </a:solidFill>
                <a:latin typeface="Times New Roman" panose="02020603050405020304" pitchFamily="18" charset="0"/>
                <a:cs typeface="Times New Roman" panose="02020603050405020304" pitchFamily="18" charset="0"/>
              </a:rPr>
              <a:t>What is SDN ?</a:t>
            </a:r>
            <a:endParaRPr lang="ko-KR" altLang="en-US" sz="4000" dirty="0">
              <a:solidFill>
                <a:srgbClr val="0070C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4741863"/>
          </a:xfrm>
        </p:spPr>
        <p:txBody>
          <a:bodyPr>
            <a:normAutofit/>
          </a:bodyPr>
          <a:lstStyle/>
          <a:p>
            <a:r>
              <a:rPr lang="en-US" altLang="ko-KR" sz="2000" dirty="0" smtClean="0"/>
              <a:t>SDN(Software Defined Network):</a:t>
            </a:r>
          </a:p>
          <a:p>
            <a:pPr lvl="1"/>
            <a:r>
              <a:rPr lang="en-US" altLang="ko-KR" dirty="0" smtClean="0"/>
              <a:t> The physical separation of the network control plane from forwarding plane,</a:t>
            </a:r>
            <a:r>
              <a:rPr lang="en-US" altLang="ko-KR" dirty="0"/>
              <a:t/>
            </a:r>
            <a:br>
              <a:rPr lang="en-US" altLang="ko-KR" dirty="0"/>
            </a:br>
            <a:r>
              <a:rPr lang="en-US" altLang="ko-KR" dirty="0" smtClean="0"/>
              <a:t>and where a control plane controls several devices.</a:t>
            </a:r>
          </a:p>
          <a:p>
            <a:pPr lvl="1"/>
            <a:r>
              <a:rPr lang="en-US" altLang="ko-KR" b="1" dirty="0" smtClean="0"/>
              <a:t>Directly programmable</a:t>
            </a:r>
            <a:r>
              <a:rPr lang="en-US" altLang="ko-KR" dirty="0" smtClean="0"/>
              <a:t>: it is decoupled from forwarding functions.</a:t>
            </a:r>
          </a:p>
          <a:p>
            <a:pPr lvl="1"/>
            <a:r>
              <a:rPr lang="en-US" altLang="ko-KR" b="1" dirty="0" smtClean="0"/>
              <a:t>Agile</a:t>
            </a:r>
            <a:r>
              <a:rPr lang="en-US" altLang="ko-KR" dirty="0" smtClean="0"/>
              <a:t>: Abstracting control from forwarding lets administrators dynamically adjust </a:t>
            </a:r>
            <a:br>
              <a:rPr lang="en-US" altLang="ko-KR" dirty="0" smtClean="0"/>
            </a:br>
            <a:r>
              <a:rPr lang="en-US" altLang="ko-KR" dirty="0" smtClean="0"/>
              <a:t>network-wide traffic flow to meet changing needs.</a:t>
            </a:r>
          </a:p>
          <a:p>
            <a:pPr lvl="1"/>
            <a:r>
              <a:rPr lang="en-US" altLang="ko-KR" b="1" dirty="0" smtClean="0"/>
              <a:t>Centrally managed</a:t>
            </a:r>
            <a:r>
              <a:rPr lang="en-US" altLang="ko-KR" dirty="0" smtClean="0"/>
              <a:t>: Network intelligence is centralized in software-based SDN controllers</a:t>
            </a:r>
          </a:p>
          <a:p>
            <a:pPr lvl="1"/>
            <a:r>
              <a:rPr lang="en-US" altLang="ko-KR" b="1" dirty="0" smtClean="0"/>
              <a:t>Programmatically configured</a:t>
            </a:r>
            <a:r>
              <a:rPr lang="en-US" altLang="ko-KR" dirty="0" smtClean="0"/>
              <a:t>: SDN lets network managers configure, manage, secure, and optimize network resources very quickly via dynamic, automated SDN programs</a:t>
            </a:r>
          </a:p>
          <a:p>
            <a:pPr lvl="1"/>
            <a:r>
              <a:rPr lang="en-US" altLang="ko-KR" dirty="0" smtClean="0"/>
              <a:t>Open standards-based and vendor-neutral: </a:t>
            </a:r>
          </a:p>
        </p:txBody>
      </p:sp>
      <p:pic>
        <p:nvPicPr>
          <p:cNvPr id="2050" name="Picture 2" descr="http://image.slidesharecdn.com/onos-sdn-open-networking-slides-131218221236-phpapp01/95/onos-open-network-operating-system-an-opensource-distributed-sdn-operating-system-2-638.jpg?cb=138740485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11499" y="4577400"/>
            <a:ext cx="2631634" cy="2072258"/>
          </a:xfrm>
          <a:prstGeom prst="rect">
            <a:avLst/>
          </a:prstGeom>
          <a:noFill/>
          <a:extLst>
            <a:ext uri="{909E8E84-426E-40DD-AFC4-6F175D3DCCD1}">
              <a14:hiddenFill xmlns:a14="http://schemas.microsoft.com/office/drawing/2010/main">
                <a:solidFill>
                  <a:srgbClr val="FFFFFF"/>
                </a:solidFill>
              </a14:hiddenFill>
            </a:ext>
          </a:extLst>
        </p:spPr>
      </p:pic>
      <p:pic>
        <p:nvPicPr>
          <p:cNvPr id="7" name="그림 6"/>
          <p:cNvPicPr>
            <a:picLocks noChangeAspect="1"/>
          </p:cNvPicPr>
          <p:nvPr/>
        </p:nvPicPr>
        <p:blipFill>
          <a:blip r:embed="rId3"/>
          <a:stretch>
            <a:fillRect/>
          </a:stretch>
        </p:blipFill>
        <p:spPr>
          <a:xfrm>
            <a:off x="748506" y="4577400"/>
            <a:ext cx="2362994" cy="2072258"/>
          </a:xfrm>
          <a:prstGeom prst="rect">
            <a:avLst/>
          </a:prstGeom>
        </p:spPr>
      </p:pic>
      <p:sp>
        <p:nvSpPr>
          <p:cNvPr id="8" name="직사각형 7"/>
          <p:cNvSpPr/>
          <p:nvPr/>
        </p:nvSpPr>
        <p:spPr>
          <a:xfrm>
            <a:off x="-50800" y="6596390"/>
            <a:ext cx="6858000" cy="261610"/>
          </a:xfrm>
          <a:prstGeom prst="rect">
            <a:avLst/>
          </a:prstGeom>
        </p:spPr>
        <p:txBody>
          <a:bodyPr wrap="square">
            <a:spAutoFit/>
          </a:bodyPr>
          <a:lstStyle/>
          <a:p>
            <a:r>
              <a:rPr lang="ko-KR" altLang="en-US" sz="1100" dirty="0" smtClean="0"/>
              <a:t>https://www.opennetworking.org/sdn-resources/sdn-definition</a:t>
            </a:r>
            <a:endParaRPr lang="ko-KR" altLang="en-US" sz="1100" dirty="0"/>
          </a:p>
        </p:txBody>
      </p:sp>
    </p:spTree>
    <p:extLst>
      <p:ext uri="{BB962C8B-B14F-4D97-AF65-F5344CB8AC3E}">
        <p14:creationId xmlns:p14="http://schemas.microsoft.com/office/powerpoint/2010/main" val="27523910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5692140"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smtClean="0">
                <a:solidFill>
                  <a:srgbClr val="0070C0"/>
                </a:solidFill>
                <a:latin typeface="Times New Roman" panose="02020603050405020304" pitchFamily="18" charset="0"/>
                <a:cs typeface="Times New Roman" panose="02020603050405020304" pitchFamily="18" charset="0"/>
              </a:rPr>
              <a:t>Why is SDN ?</a:t>
            </a:r>
            <a:endParaRPr lang="ko-KR" altLang="en-US" sz="4000" dirty="0">
              <a:solidFill>
                <a:srgbClr val="0070C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4741863"/>
          </a:xfrm>
        </p:spPr>
        <p:txBody>
          <a:bodyPr>
            <a:normAutofit/>
          </a:bodyPr>
          <a:lstStyle/>
          <a:p>
            <a:r>
              <a:rPr lang="en-US" altLang="ko-KR" dirty="0" smtClean="0"/>
              <a:t>Problem ( Traditional network)</a:t>
            </a:r>
          </a:p>
          <a:p>
            <a:pPr lvl="1"/>
            <a:r>
              <a:rPr lang="en-US" altLang="ko-KR" b="1" dirty="0" smtClean="0"/>
              <a:t>Difficult to optimize</a:t>
            </a:r>
          </a:p>
          <a:p>
            <a:pPr lvl="2"/>
            <a:r>
              <a:rPr lang="en-US" altLang="ko-KR" dirty="0" smtClean="0"/>
              <a:t>Network operators are finding it difficult to introduce new revenue generating services and optimize their expensive infrastructures: data centers, wide-area networks, and enterprise networks.</a:t>
            </a:r>
          </a:p>
          <a:p>
            <a:pPr lvl="1"/>
            <a:r>
              <a:rPr lang="en-US" altLang="ko-KR" b="1" dirty="0" smtClean="0"/>
              <a:t>Known problems</a:t>
            </a:r>
          </a:p>
          <a:p>
            <a:pPr lvl="2"/>
            <a:r>
              <a:rPr lang="en-US" altLang="ko-KR" dirty="0" smtClean="0"/>
              <a:t>Networks continue to have serious known problems with security, robustness, manageability, mobility and evaluability that have not been successfully addressed so far.</a:t>
            </a:r>
            <a:endParaRPr lang="en-US" altLang="ko-KR" dirty="0" smtClean="0"/>
          </a:p>
          <a:p>
            <a:pPr lvl="1"/>
            <a:r>
              <a:rPr lang="en-US" altLang="ko-KR" b="1" dirty="0" smtClean="0"/>
              <a:t>Capital costs</a:t>
            </a:r>
          </a:p>
          <a:p>
            <a:pPr lvl="2"/>
            <a:r>
              <a:rPr lang="en-US" altLang="ko-KR" dirty="0" smtClean="0"/>
              <a:t>Network capital costs have not been reducing fast enough and operational costs have been growing, putting excessive pressures on network operators.</a:t>
            </a:r>
          </a:p>
          <a:p>
            <a:pPr lvl="1"/>
            <a:r>
              <a:rPr lang="en-US" altLang="ko-KR" b="1" dirty="0" smtClean="0"/>
              <a:t>Difficult to customize</a:t>
            </a:r>
          </a:p>
          <a:p>
            <a:pPr lvl="2"/>
            <a:r>
              <a:rPr lang="en-US" altLang="ko-KR" dirty="0" smtClean="0"/>
              <a:t>Even vendors and third parties are not able to provide customized cost effective solutions to address their customers’ problems.</a:t>
            </a:r>
          </a:p>
        </p:txBody>
      </p:sp>
      <p:sp>
        <p:nvSpPr>
          <p:cNvPr id="8" name="직사각형 7"/>
          <p:cNvSpPr/>
          <p:nvPr/>
        </p:nvSpPr>
        <p:spPr>
          <a:xfrm>
            <a:off x="-50800" y="6596390"/>
            <a:ext cx="6858000" cy="261610"/>
          </a:xfrm>
          <a:prstGeom prst="rect">
            <a:avLst/>
          </a:prstGeom>
        </p:spPr>
        <p:txBody>
          <a:bodyPr wrap="square">
            <a:spAutoFit/>
          </a:bodyPr>
          <a:lstStyle/>
          <a:p>
            <a:r>
              <a:rPr lang="en-US" altLang="ko-KR" sz="1100" dirty="0" smtClean="0"/>
              <a:t>http://opennetsummit.org/archives/mar14/site/why-sdn.html</a:t>
            </a:r>
            <a:endParaRPr lang="ko-KR" altLang="en-US" sz="1100" dirty="0"/>
          </a:p>
        </p:txBody>
      </p:sp>
      <p:sp>
        <p:nvSpPr>
          <p:cNvPr id="2" name="직사각형 1"/>
          <p:cNvSpPr/>
          <p:nvPr/>
        </p:nvSpPr>
        <p:spPr>
          <a:xfrm>
            <a:off x="1041400" y="5379982"/>
            <a:ext cx="6489700" cy="707886"/>
          </a:xfrm>
          <a:prstGeom prst="rect">
            <a:avLst/>
          </a:prstGeom>
        </p:spPr>
        <p:txBody>
          <a:bodyPr wrap="square">
            <a:spAutoFit/>
          </a:bodyPr>
          <a:lstStyle/>
          <a:p>
            <a:r>
              <a:rPr lang="en-US" altLang="ko-KR" sz="2000" b="1" i="1" dirty="0">
                <a:solidFill>
                  <a:srgbClr val="FF0000"/>
                </a:solidFill>
              </a:rPr>
              <a:t>T</a:t>
            </a:r>
            <a:r>
              <a:rPr lang="en-US" altLang="ko-KR" sz="2000" b="1" i="1" dirty="0" smtClean="0">
                <a:solidFill>
                  <a:srgbClr val="FF0000"/>
                </a:solidFill>
                <a:effectLst/>
              </a:rPr>
              <a:t>raditional networking approaches have become too complex, closed, and proprietary.</a:t>
            </a:r>
            <a:endParaRPr lang="ko-KR" altLang="en-US" sz="2000" b="1" i="1" dirty="0">
              <a:solidFill>
                <a:srgbClr val="FF0000"/>
              </a:solidFill>
            </a:endParaRPr>
          </a:p>
        </p:txBody>
      </p:sp>
    </p:spTree>
    <p:extLst>
      <p:ext uri="{BB962C8B-B14F-4D97-AF65-F5344CB8AC3E}">
        <p14:creationId xmlns:p14="http://schemas.microsoft.com/office/powerpoint/2010/main" val="5039527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2764583"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err="1" smtClean="0">
                <a:solidFill>
                  <a:srgbClr val="0070C0"/>
                </a:solidFill>
                <a:latin typeface="Times New Roman" panose="02020603050405020304" pitchFamily="18" charset="0"/>
                <a:cs typeface="Times New Roman" panose="02020603050405020304" pitchFamily="18" charset="0"/>
              </a:rPr>
              <a:t>OpenFlow</a:t>
            </a:r>
            <a:endParaRPr lang="ko-KR" altLang="en-US" sz="4000" dirty="0">
              <a:solidFill>
                <a:srgbClr val="0070C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4741863"/>
          </a:xfrm>
        </p:spPr>
        <p:txBody>
          <a:bodyPr>
            <a:normAutofit/>
          </a:bodyPr>
          <a:lstStyle/>
          <a:p>
            <a:r>
              <a:rPr lang="en-US" altLang="ko-KR" dirty="0" err="1" smtClean="0"/>
              <a:t>OpenFlow</a:t>
            </a:r>
            <a:endParaRPr lang="en-US" altLang="ko-KR" dirty="0" smtClean="0"/>
          </a:p>
          <a:p>
            <a:pPr lvl="1"/>
            <a:r>
              <a:rPr lang="en-US" altLang="ko-KR" dirty="0" err="1" smtClean="0"/>
              <a:t>OpenFlow</a:t>
            </a:r>
            <a:r>
              <a:rPr lang="en-US" altLang="ko-KR" dirty="0" smtClean="0"/>
              <a:t> is an open standard that enables researchers to run experimental protocols in the campus networks we use every day. </a:t>
            </a:r>
          </a:p>
          <a:p>
            <a:pPr lvl="1"/>
            <a:r>
              <a:rPr lang="en-US" altLang="ko-KR" dirty="0" err="1" smtClean="0"/>
              <a:t>OpenFlow</a:t>
            </a:r>
            <a:r>
              <a:rPr lang="en-US" altLang="ko-KR" dirty="0" smtClean="0"/>
              <a:t> is considered one of the first SDN standards. It originally defined the communication protocol in SDN environments that enables the SDN Controller to directly interact with the forwarding plane of network devices such as switches, routers both physical and virtual, so it can better adapt to changing business requirements.</a:t>
            </a:r>
            <a:endParaRPr lang="en-US" altLang="ko-KR" dirty="0" smtClean="0"/>
          </a:p>
        </p:txBody>
      </p:sp>
      <p:pic>
        <p:nvPicPr>
          <p:cNvPr id="4" name="그림 3"/>
          <p:cNvPicPr>
            <a:picLocks noChangeAspect="1"/>
          </p:cNvPicPr>
          <p:nvPr/>
        </p:nvPicPr>
        <p:blipFill>
          <a:blip r:embed="rId2">
            <a:clrChange>
              <a:clrFrom>
                <a:srgbClr val="FFFFFF"/>
              </a:clrFrom>
              <a:clrTo>
                <a:srgbClr val="FFFFFF">
                  <a:alpha val="0"/>
                </a:srgbClr>
              </a:clrTo>
            </a:clrChange>
          </a:blip>
          <a:stretch>
            <a:fillRect/>
          </a:stretch>
        </p:blipFill>
        <p:spPr>
          <a:xfrm>
            <a:off x="614194" y="3085306"/>
            <a:ext cx="7421731" cy="2317750"/>
          </a:xfrm>
          <a:prstGeom prst="rect">
            <a:avLst/>
          </a:prstGeom>
        </p:spPr>
      </p:pic>
      <p:pic>
        <p:nvPicPr>
          <p:cNvPr id="5" name="그림 4"/>
          <p:cNvPicPr>
            <a:picLocks noChangeAspect="1"/>
          </p:cNvPicPr>
          <p:nvPr/>
        </p:nvPicPr>
        <p:blipFill>
          <a:blip r:embed="rId3"/>
          <a:stretch>
            <a:fillRect/>
          </a:stretch>
        </p:blipFill>
        <p:spPr>
          <a:xfrm>
            <a:off x="1768475" y="5403056"/>
            <a:ext cx="1771650" cy="257175"/>
          </a:xfrm>
          <a:prstGeom prst="rect">
            <a:avLst/>
          </a:prstGeom>
        </p:spPr>
      </p:pic>
      <p:pic>
        <p:nvPicPr>
          <p:cNvPr id="9" name="그림 8"/>
          <p:cNvPicPr>
            <a:picLocks noChangeAspect="1"/>
          </p:cNvPicPr>
          <p:nvPr/>
        </p:nvPicPr>
        <p:blipFill>
          <a:blip r:embed="rId4">
            <a:clrChange>
              <a:clrFrom>
                <a:srgbClr val="FFFFFF"/>
              </a:clrFrom>
              <a:clrTo>
                <a:srgbClr val="FFFFFF">
                  <a:alpha val="0"/>
                </a:srgbClr>
              </a:clrTo>
            </a:clrChange>
          </a:blip>
          <a:stretch>
            <a:fillRect/>
          </a:stretch>
        </p:blipFill>
        <p:spPr>
          <a:xfrm>
            <a:off x="5586793" y="5441155"/>
            <a:ext cx="2200275" cy="180975"/>
          </a:xfrm>
          <a:prstGeom prst="rect">
            <a:avLst/>
          </a:prstGeom>
        </p:spPr>
      </p:pic>
      <p:pic>
        <p:nvPicPr>
          <p:cNvPr id="8" name="Picture 4" descr="https://www.opennetworking.org/images/stories/about/OpenFlow-Logo-Small.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8850" y="5825531"/>
            <a:ext cx="2110378" cy="764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5342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a:solidFill>
                  <a:srgbClr val="0070C0"/>
                </a:solidFill>
                <a:latin typeface="Times New Roman" panose="02020603050405020304" pitchFamily="18" charset="0"/>
                <a:cs typeface="Times New Roman" panose="02020603050405020304" pitchFamily="18" charset="0"/>
              </a:rPr>
              <a:t>ONOS(Open </a:t>
            </a:r>
            <a:r>
              <a:rPr lang="en-US" altLang="ko-KR" sz="4000" dirty="0" err="1">
                <a:solidFill>
                  <a:srgbClr val="0070C0"/>
                </a:solidFill>
                <a:latin typeface="Times New Roman" panose="02020603050405020304" pitchFamily="18" charset="0"/>
                <a:cs typeface="Times New Roman" panose="02020603050405020304" pitchFamily="18" charset="0"/>
              </a:rPr>
              <a:t>Netowork</a:t>
            </a:r>
            <a:r>
              <a:rPr lang="en-US" altLang="ko-KR" sz="4000" dirty="0">
                <a:solidFill>
                  <a:srgbClr val="0070C0"/>
                </a:solidFill>
                <a:latin typeface="Times New Roman" panose="02020603050405020304" pitchFamily="18" charset="0"/>
                <a:cs typeface="Times New Roman" panose="02020603050405020304" pitchFamily="18" charset="0"/>
              </a:rPr>
              <a:t> Operating System</a:t>
            </a:r>
            <a:r>
              <a:rPr lang="en-US" altLang="ko-KR" sz="4000" dirty="0" smtClean="0">
                <a:solidFill>
                  <a:srgbClr val="0070C0"/>
                </a:solidFill>
                <a:latin typeface="Times New Roman" panose="02020603050405020304" pitchFamily="18" charset="0"/>
                <a:cs typeface="Times New Roman" panose="02020603050405020304" pitchFamily="18" charset="0"/>
              </a:rPr>
              <a:t>)</a:t>
            </a:r>
            <a:endParaRPr lang="ko-KR" altLang="en-US" sz="4000" dirty="0">
              <a:solidFill>
                <a:srgbClr val="0070C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4741863"/>
          </a:xfrm>
        </p:spPr>
        <p:txBody>
          <a:bodyPr>
            <a:normAutofit/>
          </a:bodyPr>
          <a:lstStyle/>
          <a:p>
            <a:r>
              <a:rPr lang="en-US" altLang="ko-KR" dirty="0" smtClean="0"/>
              <a:t>ONOS</a:t>
            </a:r>
          </a:p>
          <a:p>
            <a:pPr lvl="1"/>
            <a:r>
              <a:rPr lang="en-US" altLang="ko-KR" dirty="0" smtClean="0"/>
              <a:t>The Open Network Operating System(ONOS) is a software defined networking (SDN) OS for service providers that has scalability, high availability, high performance and abstractions to make it easy to create apps and services.</a:t>
            </a:r>
          </a:p>
        </p:txBody>
      </p:sp>
      <p:pic>
        <p:nvPicPr>
          <p:cNvPr id="10" name="Picture 2" descr="http://onosproject.org/images/onos-logo-l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664" y="5829300"/>
            <a:ext cx="1352668" cy="89768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dnhub.org/wp-content/uploads/2015/01/onos-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777" y="2032631"/>
            <a:ext cx="5776319" cy="3796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6344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a:solidFill>
                  <a:srgbClr val="0070C0"/>
                </a:solidFill>
                <a:latin typeface="Times New Roman" panose="02020603050405020304" pitchFamily="18" charset="0"/>
                <a:cs typeface="Times New Roman" panose="02020603050405020304" pitchFamily="18" charset="0"/>
              </a:rPr>
              <a:t>ONOS(Open </a:t>
            </a:r>
            <a:r>
              <a:rPr lang="en-US" altLang="ko-KR" sz="4000" dirty="0" err="1">
                <a:solidFill>
                  <a:srgbClr val="0070C0"/>
                </a:solidFill>
                <a:latin typeface="Times New Roman" panose="02020603050405020304" pitchFamily="18" charset="0"/>
                <a:cs typeface="Times New Roman" panose="02020603050405020304" pitchFamily="18" charset="0"/>
              </a:rPr>
              <a:t>Netowork</a:t>
            </a:r>
            <a:r>
              <a:rPr lang="en-US" altLang="ko-KR" sz="4000" dirty="0">
                <a:solidFill>
                  <a:srgbClr val="0070C0"/>
                </a:solidFill>
                <a:latin typeface="Times New Roman" panose="02020603050405020304" pitchFamily="18" charset="0"/>
                <a:cs typeface="Times New Roman" panose="02020603050405020304" pitchFamily="18" charset="0"/>
              </a:rPr>
              <a:t> Operating System</a:t>
            </a:r>
            <a:r>
              <a:rPr lang="en-US" altLang="ko-KR" sz="4000" dirty="0" smtClean="0">
                <a:solidFill>
                  <a:srgbClr val="0070C0"/>
                </a:solidFill>
                <a:latin typeface="Times New Roman" panose="02020603050405020304" pitchFamily="18" charset="0"/>
                <a:cs typeface="Times New Roman" panose="02020603050405020304" pitchFamily="18" charset="0"/>
              </a:rPr>
              <a:t>)</a:t>
            </a:r>
            <a:endParaRPr lang="ko-KR" altLang="en-US" sz="4000" dirty="0">
              <a:solidFill>
                <a:srgbClr val="0070C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4741863"/>
          </a:xfrm>
        </p:spPr>
        <p:txBody>
          <a:bodyPr>
            <a:normAutofit/>
          </a:bodyPr>
          <a:lstStyle/>
          <a:p>
            <a:r>
              <a:rPr lang="en-US" altLang="ko-KR" dirty="0" smtClean="0"/>
              <a:t>ONOS Distributed Architecture </a:t>
            </a:r>
            <a:br>
              <a:rPr lang="en-US" altLang="ko-KR" dirty="0" smtClean="0"/>
            </a:br>
            <a:r>
              <a:rPr lang="en-US" altLang="ko-KR" dirty="0" smtClean="0"/>
              <a:t>Scalable Distributed Core for Scalability, HA, Performance.</a:t>
            </a:r>
          </a:p>
          <a:p>
            <a:r>
              <a:rPr lang="en-US" altLang="ko-KR" dirty="0" smtClean="0"/>
              <a:t>Apps: Contains user applications (reactive forwarding, proxy </a:t>
            </a:r>
            <a:r>
              <a:rPr lang="en-US" altLang="ko-KR" dirty="0" err="1" smtClean="0"/>
              <a:t>arp</a:t>
            </a:r>
            <a:r>
              <a:rPr lang="en-US" altLang="ko-KR" dirty="0" smtClean="0"/>
              <a:t>, SDN-IP...)</a:t>
            </a:r>
          </a:p>
          <a:p>
            <a:r>
              <a:rPr lang="en-US" altLang="ko-KR" dirty="0" smtClean="0"/>
              <a:t>NB Core API: Transfer network info to application layer Provide management interface for controlling lower layer component.</a:t>
            </a:r>
          </a:p>
          <a:p>
            <a:r>
              <a:rPr lang="en-US" altLang="ko-KR" dirty="0" smtClean="0"/>
              <a:t>Distributed Core: Contains many core features. Provide distributed clustering function for supporting HA and scalability.</a:t>
            </a:r>
          </a:p>
          <a:p>
            <a:r>
              <a:rPr lang="en-US" altLang="ko-KR" dirty="0" smtClean="0"/>
              <a:t>SB Core API: Provide a abstracted interface for controlling the network infra.</a:t>
            </a:r>
          </a:p>
          <a:p>
            <a:r>
              <a:rPr lang="en-US" altLang="ko-KR" dirty="0" smtClean="0"/>
              <a:t>Protocols: Real network protocol implementation for managing the network elements. ( </a:t>
            </a:r>
            <a:r>
              <a:rPr lang="en-US" altLang="ko-KR" dirty="0" err="1" smtClean="0"/>
              <a:t>OpenFlow</a:t>
            </a:r>
            <a:r>
              <a:rPr lang="en-US" altLang="ko-KR" dirty="0" smtClean="0"/>
              <a:t>, </a:t>
            </a:r>
            <a:r>
              <a:rPr lang="en-US" altLang="ko-KR" dirty="0" err="1" smtClean="0"/>
              <a:t>NetConf</a:t>
            </a:r>
            <a:r>
              <a:rPr lang="en-US" altLang="ko-KR" dirty="0" smtClean="0"/>
              <a:t>)</a:t>
            </a:r>
          </a:p>
          <a:p>
            <a:endParaRPr lang="en-US" altLang="ko-KR" dirty="0" smtClean="0"/>
          </a:p>
        </p:txBody>
      </p:sp>
      <p:pic>
        <p:nvPicPr>
          <p:cNvPr id="4100" name="Picture 4" descr="http://sdnhub.org/wp-content/uploads/2015/01/onos-architectur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8471" y="3908841"/>
            <a:ext cx="4158429" cy="273325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onosproject.org/images/onos-logo-l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1729" y="4471030"/>
            <a:ext cx="1912749" cy="1269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798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패싯">
  <a:themeElements>
    <a:clrScheme name="패싯">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패싯">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패싯">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892</TotalTime>
  <Words>1234</Words>
  <Application>Microsoft Office PowerPoint</Application>
  <PresentationFormat>화면 슬라이드 쇼(4:3)</PresentationFormat>
  <Paragraphs>376</Paragraphs>
  <Slides>30</Slides>
  <Notes>20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30</vt:i4>
      </vt:variant>
    </vt:vector>
  </HeadingPairs>
  <TitlesOfParts>
    <vt:vector size="38" baseType="lpstr">
      <vt:lpstr>HY그래픽M</vt:lpstr>
      <vt:lpstr>굴림</vt:lpstr>
      <vt:lpstr>맑은 고딕</vt:lpstr>
      <vt:lpstr>Arial</vt:lpstr>
      <vt:lpstr>Times New Roman</vt:lpstr>
      <vt:lpstr>Trebuchet MS</vt:lpstr>
      <vt:lpstr>Wingdings 3</vt:lpstr>
      <vt:lpstr>패싯</vt:lpstr>
      <vt:lpstr>Computer Systems Lab.</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Lab.</dc:title>
  <dc:creator>netcc</dc:creator>
  <cp:lastModifiedBy>netcc</cp:lastModifiedBy>
  <cp:revision>52</cp:revision>
  <dcterms:created xsi:type="dcterms:W3CDTF">2016-04-14T01:44:56Z</dcterms:created>
  <dcterms:modified xsi:type="dcterms:W3CDTF">2016-04-14T16:37:45Z</dcterms:modified>
</cp:coreProperties>
</file>