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1" r:id="rId1"/>
  </p:sldMasterIdLst>
  <p:notesMasterIdLst>
    <p:notesMasterId r:id="rId42"/>
  </p:notesMasterIdLst>
  <p:handoutMasterIdLst>
    <p:handoutMasterId r:id="rId43"/>
  </p:handoutMasterIdLst>
  <p:sldIdLst>
    <p:sldId id="256" r:id="rId2"/>
    <p:sldId id="257" r:id="rId3"/>
    <p:sldId id="291" r:id="rId4"/>
    <p:sldId id="258" r:id="rId5"/>
    <p:sldId id="276" r:id="rId6"/>
    <p:sldId id="277" r:id="rId7"/>
    <p:sldId id="259" r:id="rId8"/>
    <p:sldId id="271" r:id="rId9"/>
    <p:sldId id="308" r:id="rId10"/>
    <p:sldId id="272" r:id="rId11"/>
    <p:sldId id="274" r:id="rId12"/>
    <p:sldId id="270" r:id="rId13"/>
    <p:sldId id="273" r:id="rId14"/>
    <p:sldId id="307" r:id="rId15"/>
    <p:sldId id="301" r:id="rId16"/>
    <p:sldId id="302" r:id="rId17"/>
    <p:sldId id="292" r:id="rId18"/>
    <p:sldId id="275" r:id="rId19"/>
    <p:sldId id="278" r:id="rId20"/>
    <p:sldId id="280" r:id="rId21"/>
    <p:sldId id="287" r:id="rId22"/>
    <p:sldId id="279" r:id="rId23"/>
    <p:sldId id="281" r:id="rId24"/>
    <p:sldId id="282" r:id="rId25"/>
    <p:sldId id="283" r:id="rId26"/>
    <p:sldId id="303" r:id="rId27"/>
    <p:sldId id="304" r:id="rId28"/>
    <p:sldId id="306" r:id="rId29"/>
    <p:sldId id="305" r:id="rId30"/>
    <p:sldId id="288" r:id="rId31"/>
    <p:sldId id="289" r:id="rId32"/>
    <p:sldId id="290" r:id="rId33"/>
    <p:sldId id="295" r:id="rId34"/>
    <p:sldId id="294" r:id="rId35"/>
    <p:sldId id="296" r:id="rId36"/>
    <p:sldId id="297" r:id="rId37"/>
    <p:sldId id="298" r:id="rId38"/>
    <p:sldId id="299" r:id="rId39"/>
    <p:sldId id="300" r:id="rId40"/>
    <p:sldId id="269" r:id="rId41"/>
  </p:sldIdLst>
  <p:sldSz cx="9144000" cy="6858000" type="screen4x3"/>
  <p:notesSz cx="10234613" cy="710406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08DF235-83B7-412D-B1FB-55621BE16DC3}">
          <p14:sldIdLst>
            <p14:sldId id="256"/>
            <p14:sldId id="257"/>
            <p14:sldId id="291"/>
            <p14:sldId id="258"/>
            <p14:sldId id="276"/>
            <p14:sldId id="277"/>
            <p14:sldId id="259"/>
            <p14:sldId id="271"/>
            <p14:sldId id="308"/>
            <p14:sldId id="272"/>
            <p14:sldId id="274"/>
            <p14:sldId id="270"/>
            <p14:sldId id="273"/>
            <p14:sldId id="307"/>
            <p14:sldId id="301"/>
            <p14:sldId id="302"/>
            <p14:sldId id="292"/>
            <p14:sldId id="275"/>
            <p14:sldId id="278"/>
            <p14:sldId id="280"/>
            <p14:sldId id="287"/>
            <p14:sldId id="279"/>
            <p14:sldId id="281"/>
            <p14:sldId id="282"/>
            <p14:sldId id="283"/>
            <p14:sldId id="303"/>
            <p14:sldId id="304"/>
            <p14:sldId id="306"/>
            <p14:sldId id="305"/>
            <p14:sldId id="288"/>
            <p14:sldId id="289"/>
            <p14:sldId id="290"/>
          </p14:sldIdLst>
        </p14:section>
        <p14:section name="Appendix" id="{87A1A61F-58A9-418A-A6D9-1A911471D114}">
          <p14:sldIdLst>
            <p14:sldId id="295"/>
            <p14:sldId id="294"/>
            <p14:sldId id="296"/>
            <p14:sldId id="297"/>
            <p14:sldId id="298"/>
            <p14:sldId id="299"/>
            <p14:sldId id="300"/>
            <p14:sldId id="2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86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32" y="228"/>
      </p:cViewPr>
      <p:guideLst>
        <p:guide orient="horz" pos="2159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434999" cy="356437"/>
          </a:xfrm>
          <a:prstGeom prst="rect">
            <a:avLst/>
          </a:prstGeom>
        </p:spPr>
        <p:txBody>
          <a:bodyPr vert="horz" lIns="94787" tIns="47393" rIns="94787" bIns="47393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797248" y="0"/>
            <a:ext cx="4434999" cy="356437"/>
          </a:xfrm>
          <a:prstGeom prst="rect">
            <a:avLst/>
          </a:prstGeom>
        </p:spPr>
        <p:txBody>
          <a:bodyPr vert="horz" lIns="94787" tIns="47393" rIns="94787" bIns="47393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DD6FC548-B2F7-4CEC-A79F-79F160643487}" type="datetime1">
              <a:rPr lang="ko-KR" altLang="en-US"/>
              <a:pPr lvl="0">
                <a:defRPr lang="ko-KR" altLang="en-US"/>
              </a:pPr>
              <a:t>2016-06-01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6747628"/>
            <a:ext cx="4434999" cy="356436"/>
          </a:xfrm>
          <a:prstGeom prst="rect">
            <a:avLst/>
          </a:prstGeom>
        </p:spPr>
        <p:txBody>
          <a:bodyPr vert="horz" lIns="94787" tIns="47393" rIns="94787" bIns="47393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797248" y="6747628"/>
            <a:ext cx="4434999" cy="356436"/>
          </a:xfrm>
          <a:prstGeom prst="rect">
            <a:avLst/>
          </a:prstGeom>
        </p:spPr>
        <p:txBody>
          <a:bodyPr vert="horz" lIns="94787" tIns="47393" rIns="94787" bIns="47393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19D4C662-FFF4-48C4-ABC0-A8809186A75B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86656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434999" cy="356437"/>
          </a:xfrm>
          <a:prstGeom prst="rect">
            <a:avLst/>
          </a:prstGeom>
        </p:spPr>
        <p:txBody>
          <a:bodyPr vert="horz" lIns="94787" tIns="47393" rIns="94787" bIns="47393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797248" y="0"/>
            <a:ext cx="4434999" cy="356437"/>
          </a:xfrm>
          <a:prstGeom prst="rect">
            <a:avLst/>
          </a:prstGeom>
        </p:spPr>
        <p:txBody>
          <a:bodyPr vert="horz" lIns="94787" tIns="47393" rIns="94787" bIns="47393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CDC738D1-0459-43F7-A464-21C284E4E74D}" type="datetime1">
              <a:rPr lang="ko-KR" altLang="en-US"/>
              <a:pPr lvl="0">
                <a:defRPr lang="ko-KR" altLang="en-US"/>
              </a:pPr>
              <a:t>2016-06-01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519488" y="887413"/>
            <a:ext cx="3195637" cy="239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87" tIns="47393" rIns="94787" bIns="47393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3462" y="3418831"/>
            <a:ext cx="8187690" cy="2797225"/>
          </a:xfrm>
          <a:prstGeom prst="rect">
            <a:avLst/>
          </a:prstGeom>
        </p:spPr>
        <p:txBody>
          <a:bodyPr vert="horz" lIns="94787" tIns="47393" rIns="94787" bIns="47393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6747628"/>
            <a:ext cx="4434999" cy="356436"/>
          </a:xfrm>
          <a:prstGeom prst="rect">
            <a:avLst/>
          </a:prstGeom>
        </p:spPr>
        <p:txBody>
          <a:bodyPr vert="horz" lIns="94787" tIns="47393" rIns="94787" bIns="47393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797248" y="6747628"/>
            <a:ext cx="4434999" cy="356436"/>
          </a:xfrm>
          <a:prstGeom prst="rect">
            <a:avLst/>
          </a:prstGeom>
        </p:spPr>
        <p:txBody>
          <a:bodyPr vert="horz" lIns="94787" tIns="47393" rIns="94787" bIns="47393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6BD2332D-E44B-4916-A01F-12B6293272AD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158140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46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66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950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599" y="6494515"/>
            <a:ext cx="462297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31362" y="6492875"/>
            <a:ext cx="512638" cy="365125"/>
          </a:xfrm>
        </p:spPr>
        <p:txBody>
          <a:bodyPr/>
          <a:lstStyle>
            <a:lvl1pPr>
              <a:defRPr sz="1100">
                <a:solidFill>
                  <a:srgbClr val="002060"/>
                </a:solidFill>
              </a:defRPr>
            </a:lvl1pPr>
          </a:lstStyle>
          <a:p>
            <a:fld id="{2A77177F-D4BC-47C1-ABEC-AF5DF964342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847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38823" y="6492874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002060"/>
                </a:solidFill>
              </a:defRPr>
            </a:lvl1pPr>
          </a:lstStyle>
          <a:p>
            <a:fld id="{2A77177F-D4BC-47C1-ABEC-AF5DF964342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651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8" r:id="rId3"/>
  </p:sldLayoutIdLst>
  <p:hf hdr="0" ftr="0" dt="0"/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9.png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5"/>
          <p:cNvSpPr>
            <a:spLocks noGrp="1"/>
          </p:cNvSpPr>
          <p:nvPr>
            <p:ph type="title"/>
          </p:nvPr>
        </p:nvSpPr>
        <p:spPr>
          <a:xfrm>
            <a:off x="253678" y="319743"/>
            <a:ext cx="6946554" cy="2449513"/>
          </a:xfrm>
        </p:spPr>
        <p:txBody>
          <a:bodyPr>
            <a:normAutofit fontScale="90000"/>
          </a:bodyPr>
          <a:lstStyle/>
          <a:p>
            <a:pPr latinLnBrk="0">
              <a:defRPr lang="ko-KR" altLang="en-US"/>
            </a:pPr>
            <a:r>
              <a:rPr lang="en-US" altLang="ko-KR" sz="8800" dirty="0">
                <a:solidFill>
                  <a:srgbClr val="3333FF"/>
                </a:solidFill>
              </a:rPr>
              <a:t>SmartX Labs </a:t>
            </a:r>
            <a:br>
              <a:rPr lang="en-US" altLang="ko-KR" sz="8800" dirty="0">
                <a:solidFill>
                  <a:srgbClr val="3333FF"/>
                </a:solidFill>
              </a:rPr>
            </a:br>
            <a:r>
              <a:rPr lang="en-US" altLang="ko-KR" sz="6000" dirty="0">
                <a:solidFill>
                  <a:srgbClr val="3333FF"/>
                </a:solidFill>
              </a:rPr>
              <a:t>for Computer Systems</a:t>
            </a:r>
            <a:endParaRPr lang="ko-KR" altLang="en-US" sz="6000" dirty="0"/>
          </a:p>
        </p:txBody>
      </p:sp>
      <p:sp>
        <p:nvSpPr>
          <p:cNvPr id="9219" name="슬라이드 번호 개체 틀 9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latinLnBrk="1">
              <a:spcBef>
                <a:spcPct val="20000"/>
              </a:spcBef>
              <a:buFont typeface="Arial"/>
              <a:buChar char="•"/>
              <a:defRPr sz="3200">
                <a:solidFill>
                  <a:schemeClr val="tx1"/>
                </a:solidFill>
                <a:latin typeface="Times New Roman"/>
                <a:ea typeface="맑은 고딕"/>
                <a:cs typeface="Times New Roman"/>
              </a:defRPr>
            </a:lvl1pPr>
            <a:lvl2pPr marL="742950" indent="-285750" latinLnBrk="1">
              <a:spcBef>
                <a:spcPct val="20000"/>
              </a:spcBef>
              <a:buFont typeface="Arial"/>
              <a:buChar char="–"/>
              <a:defRPr sz="2800">
                <a:solidFill>
                  <a:schemeClr val="tx1"/>
                </a:solidFill>
                <a:latin typeface="Times New Roman"/>
                <a:ea typeface="맑은 고딕"/>
                <a:cs typeface="Times New Roman"/>
              </a:defRPr>
            </a:lvl2pPr>
            <a:lvl3pPr marL="1143000" indent="-228600" latinLnBrk="1">
              <a:spcBef>
                <a:spcPct val="2000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Times New Roman"/>
                <a:ea typeface="맑은 고딕"/>
                <a:cs typeface="Times New Roman"/>
              </a:defRPr>
            </a:lvl3pPr>
            <a:lvl4pPr marL="1600200" indent="-228600" latinLnBrk="1">
              <a:spcBef>
                <a:spcPct val="20000"/>
              </a:spcBef>
              <a:buFont typeface="Arial"/>
              <a:buChar char="–"/>
              <a:defRPr sz="2000">
                <a:solidFill>
                  <a:schemeClr val="tx1"/>
                </a:solidFill>
                <a:latin typeface="Times New Roman"/>
                <a:ea typeface="맑은 고딕"/>
                <a:cs typeface="Times New Roman"/>
              </a:defRPr>
            </a:lvl4pPr>
            <a:lvl5pPr marL="2057400" indent="-228600" latinLnBrk="1">
              <a:spcBef>
                <a:spcPct val="20000"/>
              </a:spcBef>
              <a:buFont typeface="Arial"/>
              <a:buChar char="»"/>
              <a:defRPr sz="2000">
                <a:solidFill>
                  <a:schemeClr val="tx1"/>
                </a:solidFill>
                <a:latin typeface="Times New Roman"/>
                <a:ea typeface="맑은 고딕"/>
                <a:cs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Times New Roman"/>
                <a:ea typeface="맑은 고딕"/>
                <a:cs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Times New Roman"/>
                <a:ea typeface="맑은 고딕"/>
                <a:cs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Times New Roman"/>
                <a:ea typeface="맑은 고딕"/>
                <a:cs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Times New Roman"/>
                <a:ea typeface="맑은 고딕"/>
                <a:cs typeface="Times New Roman"/>
              </a:defRPr>
            </a:lvl9pPr>
          </a:lstStyle>
          <a:p>
            <a:pPr latinLnBrk="0">
              <a:spcBef>
                <a:spcPct val="0"/>
              </a:spcBef>
              <a:buNone/>
              <a:defRPr lang="ko-KR" altLang="en-US"/>
            </a:pPr>
            <a:r>
              <a:rPr lang="en-US" altLang="ko-KR" sz="1200">
                <a:solidFill>
                  <a:srgbClr val="898989"/>
                </a:solidFill>
                <a:ea typeface="굴림"/>
              </a:rPr>
              <a:t>- </a:t>
            </a:r>
            <a:fld id="{85F272E0-95B9-48D1-9F9F-F84AB80A4CF5}" type="slidenum">
              <a:rPr lang="en-US" altLang="ko-KR" sz="1200">
                <a:solidFill>
                  <a:srgbClr val="898989"/>
                </a:solidFill>
                <a:ea typeface="굴림"/>
              </a:rPr>
              <a:pPr latinLnBrk="0">
                <a:spcBef>
                  <a:spcPct val="0"/>
                </a:spcBef>
                <a:buNone/>
                <a:defRPr lang="ko-KR" altLang="en-US"/>
              </a:pPr>
              <a:t>1</a:t>
            </a:fld>
            <a:r>
              <a:rPr lang="en-US" altLang="ko-KR" sz="1200">
                <a:solidFill>
                  <a:srgbClr val="898989"/>
                </a:solidFill>
                <a:ea typeface="굴림"/>
              </a:rPr>
              <a:t> -</a:t>
            </a:r>
          </a:p>
        </p:txBody>
      </p:sp>
      <p:sp>
        <p:nvSpPr>
          <p:cNvPr id="11" name="부제목 4"/>
          <p:cNvSpPr txBox="1"/>
          <p:nvPr/>
        </p:nvSpPr>
        <p:spPr>
          <a:xfrm>
            <a:off x="0" y="3429000"/>
            <a:ext cx="4859668" cy="1367631"/>
          </a:xfrm>
          <a:prstGeom prst="rect">
            <a:avLst/>
          </a:prstGeom>
        </p:spPr>
        <p:txBody>
          <a:bodyPr/>
          <a:lstStyle/>
          <a:p>
            <a:pPr marL="342900" indent="-342900" algn="ctr" eaLnBrk="1" latinLnBrk="1" hangingPunct="1">
              <a:spcBef>
                <a:spcPct val="20000"/>
              </a:spcBef>
              <a:defRPr lang="ko-KR"/>
            </a:pPr>
            <a:r>
              <a:rPr lang="en-US" altLang="ko-KR" sz="4400" dirty="0"/>
              <a:t>Functions Lab </a:t>
            </a:r>
            <a:r>
              <a:rPr lang="en-US" altLang="ko-KR" sz="4400" dirty="0" smtClean="0"/>
              <a:t>v1.1</a:t>
            </a:r>
            <a:endParaRPr lang="en-US" altLang="ko-KR" sz="4400" dirty="0"/>
          </a:p>
          <a:p>
            <a:pPr marL="342900" indent="-342900" algn="ctr" eaLnBrk="1" latinLnBrk="1" hangingPunct="1">
              <a:spcBef>
                <a:spcPct val="20000"/>
              </a:spcBef>
              <a:defRPr lang="ko-KR"/>
            </a:pPr>
            <a:r>
              <a:rPr lang="en-US" altLang="ko-KR" sz="2800" dirty="0"/>
              <a:t>(2016, Spring)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4572000" y="3429000"/>
            <a:ext cx="2714208" cy="274356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직사각형 1"/>
          <p:cNvSpPr/>
          <p:nvPr/>
        </p:nvSpPr>
        <p:spPr>
          <a:xfrm>
            <a:off x="1385955" y="5456375"/>
            <a:ext cx="2039235" cy="5710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ctr">
              <a:spcBef>
                <a:spcPct val="20000"/>
              </a:spcBef>
              <a:defRPr lang="ko-KR"/>
            </a:pPr>
            <a:r>
              <a:rPr lang="en-US" altLang="ko-KR" sz="3200"/>
              <a:t>NetCS Lab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b="68425"/>
          <a:stretch/>
        </p:blipFill>
        <p:spPr>
          <a:xfrm>
            <a:off x="286462" y="2163689"/>
            <a:ext cx="8724900" cy="1263175"/>
          </a:xfrm>
          <a:prstGeom prst="rect">
            <a:avLst/>
          </a:prstGeom>
        </p:spPr>
      </p:pic>
      <p:sp>
        <p:nvSpPr>
          <p:cNvPr id="9" name="제목 1"/>
          <p:cNvSpPr txBox="1">
            <a:spLocks/>
          </p:cNvSpPr>
          <p:nvPr/>
        </p:nvSpPr>
        <p:spPr>
          <a:xfrm>
            <a:off x="0" y="0"/>
            <a:ext cx="9144000" cy="14395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 lang="ko-KR" altLang="en-US"/>
            </a:pPr>
            <a:r>
              <a:rPr lang="en-US" altLang="ko-KR" sz="4000" dirty="0" smtClean="0">
                <a:solidFill>
                  <a:srgbClr val="0070C0"/>
                </a:solidFill>
              </a:rPr>
              <a:t>Docker Background Knowledge</a:t>
            </a:r>
          </a:p>
          <a:p>
            <a:pPr>
              <a:defRPr lang="ko-KR" altLang="en-US"/>
            </a:pPr>
            <a:r>
              <a:rPr lang="en-US" altLang="ko-KR" sz="3200" dirty="0" smtClean="0">
                <a:solidFill>
                  <a:srgbClr val="0070C0"/>
                </a:solidFill>
              </a:rPr>
              <a:t>- </a:t>
            </a:r>
            <a:r>
              <a:rPr lang="en-US" altLang="ko-KR" sz="3200" dirty="0">
                <a:solidFill>
                  <a:srgbClr val="0070C0"/>
                </a:solidFill>
              </a:rPr>
              <a:t>Why Docker image can be shared easily? </a:t>
            </a:r>
            <a:r>
              <a:rPr lang="en-US" altLang="ko-KR" sz="3200" dirty="0" smtClean="0">
                <a:solidFill>
                  <a:srgbClr val="0070C0"/>
                </a:solidFill>
              </a:rPr>
              <a:t>(1)</a:t>
            </a:r>
            <a:endParaRPr lang="en-US" altLang="ko-KR" sz="3200" dirty="0">
              <a:solidFill>
                <a:srgbClr val="0070C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58066" y="2805358"/>
            <a:ext cx="5870921" cy="2198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462" y="3477475"/>
            <a:ext cx="8734425" cy="34290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658066" y="3477475"/>
            <a:ext cx="5870921" cy="3429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4" name="TextBox 13"/>
          <p:cNvSpPr txBox="1"/>
          <p:nvPr/>
        </p:nvSpPr>
        <p:spPr>
          <a:xfrm>
            <a:off x="658066" y="4209115"/>
            <a:ext cx="72211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dirty="0" smtClean="0"/>
              <a:t>Docker provides related commands!</a:t>
            </a:r>
          </a:p>
          <a:p>
            <a:pPr>
              <a:defRPr lang="ko-KR" altLang="en-US"/>
            </a:pPr>
            <a:endParaRPr lang="en-US" altLang="ko-KR" dirty="0"/>
          </a:p>
          <a:p>
            <a:pPr>
              <a:defRPr lang="ko-KR" altLang="en-US"/>
            </a:pPr>
            <a:r>
              <a:rPr lang="en-US" altLang="ko-KR" dirty="0" smtClean="0"/>
              <a:t>This usage is similar to code management system. (</a:t>
            </a:r>
            <a:r>
              <a:rPr lang="en-US" altLang="ko-KR" dirty="0" err="1" smtClean="0"/>
              <a:t>e.g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svn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9429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23699"/>
            <a:ext cx="5088014" cy="5145739"/>
          </a:xfrm>
          <a:prstGeom prst="rect">
            <a:avLst/>
          </a:prstGeom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0" y="0"/>
            <a:ext cx="9144000" cy="14395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 lang="ko-KR" altLang="en-US"/>
            </a:pPr>
            <a:r>
              <a:rPr lang="en-US" altLang="ko-KR" sz="4000" dirty="0" smtClean="0">
                <a:solidFill>
                  <a:srgbClr val="0070C0"/>
                </a:solidFill>
              </a:rPr>
              <a:t>Docker Background Knowledge</a:t>
            </a:r>
          </a:p>
          <a:p>
            <a:pPr>
              <a:defRPr lang="ko-KR" altLang="en-US"/>
            </a:pPr>
            <a:r>
              <a:rPr lang="en-US" altLang="ko-KR" sz="3200" dirty="0" smtClean="0">
                <a:solidFill>
                  <a:srgbClr val="0070C0"/>
                </a:solidFill>
              </a:rPr>
              <a:t>- Why Docker image can be shared easily? (2)</a:t>
            </a:r>
            <a:endParaRPr lang="en-US" altLang="ko-KR" sz="3200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92822" y="2166670"/>
            <a:ext cx="661444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dirty="0" smtClean="0"/>
              <a:t>Docker image is built by </a:t>
            </a:r>
            <a:r>
              <a:rPr lang="en-US" altLang="ko-KR" dirty="0" err="1" smtClean="0"/>
              <a:t>Dockerfile</a:t>
            </a:r>
            <a:r>
              <a:rPr lang="en-US" altLang="ko-KR" dirty="0" smtClean="0"/>
              <a:t> which is small text file.</a:t>
            </a:r>
          </a:p>
          <a:p>
            <a:pPr>
              <a:defRPr lang="ko-KR" altLang="en-US"/>
            </a:pPr>
            <a:r>
              <a:rPr lang="en-US" altLang="ko-KR" dirty="0" smtClean="0">
                <a:sym typeface="Wingdings" panose="05000000000000000000" pitchFamily="2" charset="2"/>
              </a:rPr>
              <a:t>That means sharing Docker image does not requires huge bandwidth (sometimes).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46789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0" y="0"/>
            <a:ext cx="9144000" cy="14395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 lang="ko-KR" altLang="en-US"/>
            </a:pPr>
            <a:r>
              <a:rPr lang="en-US" altLang="ko-KR" sz="4000" dirty="0" smtClean="0">
                <a:solidFill>
                  <a:srgbClr val="0070C0"/>
                </a:solidFill>
              </a:rPr>
              <a:t>Getting Docker Image</a:t>
            </a:r>
          </a:p>
          <a:p>
            <a:pPr>
              <a:defRPr lang="ko-KR" altLang="en-US"/>
            </a:pPr>
            <a:r>
              <a:rPr lang="en-US" altLang="ko-KR" sz="3200" dirty="0" smtClean="0">
                <a:solidFill>
                  <a:srgbClr val="0070C0"/>
                </a:solidFill>
              </a:rPr>
              <a:t>- Public Docker Image Repository: Docker Hub (1)</a:t>
            </a:r>
            <a:endParaRPr lang="en-US" altLang="ko-KR" sz="3200" dirty="0">
              <a:solidFill>
                <a:srgbClr val="0070C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813182"/>
            <a:ext cx="9144000" cy="471472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994" y="1422174"/>
            <a:ext cx="46395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dirty="0" smtClean="0"/>
              <a:t>https</a:t>
            </a:r>
            <a:r>
              <a:rPr lang="en-US" altLang="ko-KR" dirty="0"/>
              <a:t>://hub.docker.com/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337779" y="6273714"/>
            <a:ext cx="4832819" cy="2748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64723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922" y="4196671"/>
            <a:ext cx="8665435" cy="229620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2070" y="1156044"/>
            <a:ext cx="46395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dirty="0" smtClean="0"/>
              <a:t>You can easily find application image</a:t>
            </a:r>
            <a:endParaRPr lang="en-US" altLang="ko-KR" dirty="0"/>
          </a:p>
        </p:txBody>
      </p:sp>
      <p:sp>
        <p:nvSpPr>
          <p:cNvPr id="8" name="직사각형 7"/>
          <p:cNvSpPr/>
          <p:nvPr/>
        </p:nvSpPr>
        <p:spPr>
          <a:xfrm>
            <a:off x="6631535" y="4196671"/>
            <a:ext cx="1375873" cy="3429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9" name="직사각형 8"/>
          <p:cNvSpPr/>
          <p:nvPr/>
        </p:nvSpPr>
        <p:spPr>
          <a:xfrm>
            <a:off x="427288" y="5880192"/>
            <a:ext cx="1452786" cy="5023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047" y="1580577"/>
            <a:ext cx="8497906" cy="2389142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495654" y="3329210"/>
            <a:ext cx="1452786" cy="5023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2" name="직사각형 11"/>
          <p:cNvSpPr/>
          <p:nvPr/>
        </p:nvSpPr>
        <p:spPr>
          <a:xfrm>
            <a:off x="6990458" y="1580577"/>
            <a:ext cx="1375873" cy="3429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0" y="0"/>
            <a:ext cx="9144000" cy="14395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 lang="ko-KR" altLang="en-US"/>
            </a:pPr>
            <a:r>
              <a:rPr lang="en-US" altLang="ko-KR" sz="4000" dirty="0" smtClean="0">
                <a:solidFill>
                  <a:srgbClr val="FF0000"/>
                </a:solidFill>
              </a:rPr>
              <a:t>Getting Docker Image</a:t>
            </a:r>
          </a:p>
          <a:p>
            <a:pPr>
              <a:defRPr lang="ko-KR" altLang="en-US"/>
            </a:pPr>
            <a:r>
              <a:rPr lang="en-US" altLang="ko-KR" sz="3200" dirty="0" smtClean="0">
                <a:solidFill>
                  <a:srgbClr val="FF0000"/>
                </a:solidFill>
              </a:rPr>
              <a:t>- Public Docker Image Repository: Docker Hub (2)</a:t>
            </a:r>
            <a:endParaRPr lang="en-US" altLang="ko-KR" sz="3200" dirty="0">
              <a:solidFill>
                <a:srgbClr val="FF0000"/>
              </a:solidFill>
            </a:endParaRPr>
          </a:p>
        </p:txBody>
      </p:sp>
      <p:pic>
        <p:nvPicPr>
          <p:cNvPr id="14" name="Picture 2" descr="http://publicdomainvectors.org/photos/Anonymous_Keyboard_1_icon.png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7704365" y="929520"/>
            <a:ext cx="1439635" cy="143963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814330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0" y="0"/>
            <a:ext cx="9144000" cy="14395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 lang="ko-KR" altLang="en-US"/>
            </a:pPr>
            <a:r>
              <a:rPr lang="en-US" altLang="ko-KR" sz="4000" dirty="0" smtClean="0">
                <a:solidFill>
                  <a:srgbClr val="0070C0"/>
                </a:solidFill>
              </a:rPr>
              <a:t>Getting Docker Image</a:t>
            </a:r>
          </a:p>
          <a:p>
            <a:pPr>
              <a:defRPr lang="ko-KR" altLang="en-US"/>
            </a:pPr>
            <a:r>
              <a:rPr lang="en-US" altLang="ko-KR" sz="3200" dirty="0" smtClean="0">
                <a:solidFill>
                  <a:srgbClr val="0070C0"/>
                </a:solidFill>
              </a:rPr>
              <a:t>- Be aware!</a:t>
            </a:r>
            <a:endParaRPr lang="en-US" altLang="ko-KR" sz="3200" dirty="0">
              <a:solidFill>
                <a:srgbClr val="0070C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183" y="808740"/>
            <a:ext cx="5979959" cy="331033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570" y="3067939"/>
            <a:ext cx="7547203" cy="3017519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8323604" y="808740"/>
            <a:ext cx="571538" cy="2765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1" name="직사각형 10"/>
          <p:cNvSpPr/>
          <p:nvPr/>
        </p:nvSpPr>
        <p:spPr>
          <a:xfrm>
            <a:off x="6990460" y="3067939"/>
            <a:ext cx="571538" cy="2765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8" name="TextBox 7"/>
          <p:cNvSpPr txBox="1"/>
          <p:nvPr/>
        </p:nvSpPr>
        <p:spPr>
          <a:xfrm>
            <a:off x="17994" y="1422174"/>
            <a:ext cx="83910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dirty="0" smtClean="0">
                <a:solidFill>
                  <a:srgbClr val="FF0000"/>
                </a:solidFill>
              </a:rPr>
              <a:t>x86 based image can not run in Raspberry Pi!</a:t>
            </a:r>
          </a:p>
          <a:p>
            <a:pPr>
              <a:defRPr lang="ko-KR" altLang="en-US"/>
            </a:pPr>
            <a:r>
              <a:rPr lang="en-US" altLang="ko-KR" dirty="0" smtClean="0"/>
              <a:t>If you want to use Docker image in </a:t>
            </a:r>
            <a:r>
              <a:rPr lang="en-US" altLang="ko-KR" dirty="0" err="1" smtClean="0"/>
              <a:t>RPi</a:t>
            </a:r>
            <a:r>
              <a:rPr lang="en-US" altLang="ko-KR" dirty="0" smtClean="0"/>
              <a:t>, you should find ARM based image!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28632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0" y="0"/>
            <a:ext cx="9144000" cy="14395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 lang="ko-KR" altLang="en-US"/>
            </a:pPr>
            <a:r>
              <a:rPr lang="en-US" altLang="ko-KR" sz="4000" dirty="0" smtClean="0">
                <a:solidFill>
                  <a:srgbClr val="FF0000"/>
                </a:solidFill>
              </a:rPr>
              <a:t>Getting Docker Image</a:t>
            </a:r>
          </a:p>
          <a:p>
            <a:pPr>
              <a:defRPr lang="ko-KR" altLang="en-US"/>
            </a:pPr>
            <a:r>
              <a:rPr lang="en-US" altLang="ko-KR" sz="3200" dirty="0" smtClean="0">
                <a:solidFill>
                  <a:srgbClr val="FF0000"/>
                </a:solidFill>
              </a:rPr>
              <a:t>- Public Docker Image Repository: Docker Hub (3)</a:t>
            </a:r>
            <a:endParaRPr lang="en-US" altLang="ko-KR" sz="32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070" y="1156044"/>
            <a:ext cx="89381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dirty="0" smtClean="0"/>
              <a:t>Before using Docker image, </a:t>
            </a:r>
            <a:r>
              <a:rPr lang="en-US" altLang="ko-KR" dirty="0" smtClean="0">
                <a:solidFill>
                  <a:srgbClr val="FF0000"/>
                </a:solidFill>
              </a:rPr>
              <a:t>you should read </a:t>
            </a:r>
            <a:r>
              <a:rPr lang="en-US" altLang="ko-KR" dirty="0" smtClean="0"/>
              <a:t>description.</a:t>
            </a:r>
            <a:endParaRPr lang="en-US" altLang="ko-KR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111" y="1983654"/>
            <a:ext cx="4956339" cy="340973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172" y="5702012"/>
            <a:ext cx="6520219" cy="7908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5769" y="1464672"/>
            <a:ext cx="66996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dirty="0" smtClean="0"/>
              <a:t>It is very important because required option rely on image.</a:t>
            </a:r>
            <a:endParaRPr lang="en-US" altLang="ko-KR" dirty="0"/>
          </a:p>
        </p:txBody>
      </p:sp>
      <p:sp>
        <p:nvSpPr>
          <p:cNvPr id="10" name="직사각형 9"/>
          <p:cNvSpPr/>
          <p:nvPr/>
        </p:nvSpPr>
        <p:spPr>
          <a:xfrm>
            <a:off x="3589343" y="6120995"/>
            <a:ext cx="2768728" cy="3429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pic>
        <p:nvPicPr>
          <p:cNvPr id="11" name="Picture 2" descr="http://publicdomainvectors.org/photos/Anonymous_Keyboard_1_icon.png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7704365" y="929520"/>
            <a:ext cx="1439635" cy="143963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8632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0" y="0"/>
            <a:ext cx="9144000" cy="14395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 lang="ko-KR" altLang="en-US"/>
            </a:pPr>
            <a:r>
              <a:rPr lang="en-US" altLang="ko-KR" sz="4000" dirty="0" smtClean="0">
                <a:solidFill>
                  <a:srgbClr val="FF0000"/>
                </a:solidFill>
              </a:rPr>
              <a:t>Getting Docker Image</a:t>
            </a:r>
          </a:p>
          <a:p>
            <a:pPr>
              <a:defRPr lang="ko-KR" altLang="en-US"/>
            </a:pPr>
            <a:r>
              <a:rPr lang="en-US" altLang="ko-KR" sz="3200" dirty="0" smtClean="0">
                <a:solidFill>
                  <a:srgbClr val="FF0000"/>
                </a:solidFill>
              </a:rPr>
              <a:t>- Public Docker Image Repository: Docker Hub (4)</a:t>
            </a:r>
            <a:endParaRPr lang="en-US" altLang="ko-KR" sz="3200" dirty="0">
              <a:solidFill>
                <a:srgbClr val="FF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50" y="1123371"/>
            <a:ext cx="6819900" cy="43719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8019" y="5737802"/>
            <a:ext cx="6238875" cy="105727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4657456" y="6447267"/>
            <a:ext cx="2213363" cy="3429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pic>
        <p:nvPicPr>
          <p:cNvPr id="9" name="Picture 2" descr="http://publicdomainvectors.org/photos/Anonymous_Keyboard_1_icon.png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7704365" y="929520"/>
            <a:ext cx="1439635" cy="143963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34176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529697"/>
          </a:xfrm>
        </p:spPr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en-US" altLang="ko-KR" sz="4000" dirty="0">
                <a:solidFill>
                  <a:srgbClr val="0070C0"/>
                </a:solidFill>
              </a:rPr>
              <a:t>Functions </a:t>
            </a:r>
            <a:r>
              <a:rPr lang="en-US" altLang="ko-KR" sz="4000" dirty="0" smtClean="0">
                <a:solidFill>
                  <a:srgbClr val="0070C0"/>
                </a:solidFill>
              </a:rPr>
              <a:t>Lab:</a:t>
            </a:r>
            <a:br>
              <a:rPr lang="en-US" altLang="ko-KR" sz="4000" dirty="0" smtClean="0">
                <a:solidFill>
                  <a:srgbClr val="0070C0"/>
                </a:solidFill>
              </a:rPr>
            </a:br>
            <a:r>
              <a:rPr lang="en-US" altLang="ko-KR" sz="3200" dirty="0">
                <a:solidFill>
                  <a:srgbClr val="0070C0"/>
                </a:solidFill>
              </a:rPr>
              <a:t>- Try: </a:t>
            </a:r>
            <a:r>
              <a:rPr lang="en-US" altLang="ko-KR" sz="3200" dirty="0" err="1" smtClean="0">
                <a:solidFill>
                  <a:srgbClr val="0070C0"/>
                </a:solidFill>
              </a:rPr>
              <a:t>wordpress-mysql</a:t>
            </a:r>
            <a:endParaRPr lang="en-US" altLang="ko-KR" sz="3200" dirty="0">
              <a:solidFill>
                <a:srgbClr val="0070C0"/>
              </a:solidFill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129924" y="1647621"/>
            <a:ext cx="541377" cy="541377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736553" y="1649069"/>
            <a:ext cx="533411" cy="539929"/>
          </a:xfrm>
          <a:prstGeom prst="rect">
            <a:avLst/>
          </a:prstGeom>
        </p:spPr>
      </p:pic>
      <p:cxnSp>
        <p:nvCxnSpPr>
          <p:cNvPr id="28" name="직선 화살표 연결선 27"/>
          <p:cNvCxnSpPr>
            <a:stCxn id="39" idx="3"/>
            <a:endCxn id="26" idx="1"/>
          </p:cNvCxnSpPr>
          <p:nvPr/>
        </p:nvCxnSpPr>
        <p:spPr>
          <a:xfrm flipV="1">
            <a:off x="3367013" y="1918310"/>
            <a:ext cx="1762911" cy="15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26" idx="3"/>
            <a:endCxn id="27" idx="1"/>
          </p:cNvCxnSpPr>
          <p:nvPr/>
        </p:nvCxnSpPr>
        <p:spPr>
          <a:xfrm>
            <a:off x="5671301" y="1918310"/>
            <a:ext cx="1065252" cy="7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189412" y="5214923"/>
            <a:ext cx="533411" cy="539929"/>
          </a:xfrm>
          <a:prstGeom prst="rect">
            <a:avLst/>
          </a:prstGeom>
        </p:spPr>
      </p:pic>
      <p:cxnSp>
        <p:nvCxnSpPr>
          <p:cNvPr id="33" name="직선 화살표 연결선 32"/>
          <p:cNvCxnSpPr>
            <a:stCxn id="40" idx="3"/>
            <a:endCxn id="34" idx="1"/>
          </p:cNvCxnSpPr>
          <p:nvPr/>
        </p:nvCxnSpPr>
        <p:spPr>
          <a:xfrm flipV="1">
            <a:off x="2749131" y="4887142"/>
            <a:ext cx="354171" cy="5577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103302" y="4572194"/>
            <a:ext cx="629896" cy="629896"/>
          </a:xfrm>
          <a:prstGeom prst="rect">
            <a:avLst/>
          </a:prstGeom>
        </p:spPr>
      </p:pic>
      <p:cxnSp>
        <p:nvCxnSpPr>
          <p:cNvPr id="35" name="직선 화살표 연결선 34"/>
          <p:cNvCxnSpPr>
            <a:stCxn id="37" idx="3"/>
            <a:endCxn id="30" idx="1"/>
          </p:cNvCxnSpPr>
          <p:nvPr/>
        </p:nvCxnSpPr>
        <p:spPr>
          <a:xfrm>
            <a:off x="6212678" y="5479101"/>
            <a:ext cx="976734" cy="57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34" idx="3"/>
            <a:endCxn id="37" idx="1"/>
          </p:cNvCxnSpPr>
          <p:nvPr/>
        </p:nvCxnSpPr>
        <p:spPr>
          <a:xfrm>
            <a:off x="3733198" y="4887142"/>
            <a:ext cx="1938103" cy="5919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671301" y="5208412"/>
            <a:ext cx="541377" cy="541377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4771273" y="2268510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port: 8888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635449" y="1596719"/>
            <a:ext cx="1731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Request: </a:t>
            </a:r>
          </a:p>
          <a:p>
            <a:r>
              <a:rPr lang="en-US" altLang="ko-KR" dirty="0" smtClean="0"/>
              <a:t>ipaddress:8888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21250" y="5121751"/>
            <a:ext cx="2327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Request: </a:t>
            </a:r>
          </a:p>
          <a:p>
            <a:r>
              <a:rPr lang="en-US" altLang="ko-KR" dirty="0" err="1" smtClean="0"/>
              <a:t>ipaddress</a:t>
            </a:r>
            <a:r>
              <a:rPr lang="en-US" altLang="ko-KR" dirty="0" smtClean="0"/>
              <a:t>[:80]/black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312651" y="5820703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port: 8888</a:t>
            </a:r>
            <a:endParaRPr lang="ko-KR" altLang="en-US" dirty="0"/>
          </a:p>
        </p:txBody>
      </p:sp>
      <p:cxnSp>
        <p:nvCxnSpPr>
          <p:cNvPr id="43" name="직선 화살표 연결선 42"/>
          <p:cNvCxnSpPr/>
          <p:nvPr/>
        </p:nvCxnSpPr>
        <p:spPr>
          <a:xfrm>
            <a:off x="2647339" y="4003730"/>
            <a:ext cx="455963" cy="7576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23040" y="3542064"/>
            <a:ext cx="21242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Request: </a:t>
            </a:r>
          </a:p>
          <a:p>
            <a:r>
              <a:rPr lang="en-US" altLang="ko-KR" dirty="0" err="1" smtClean="0"/>
              <a:t>ipaddress</a:t>
            </a:r>
            <a:r>
              <a:rPr lang="en-US" altLang="ko-KR" dirty="0" smtClean="0"/>
              <a:t>[:80]/red</a:t>
            </a:r>
            <a:endParaRPr lang="ko-KR" altLang="en-US" dirty="0"/>
          </a:p>
        </p:txBody>
      </p:sp>
      <p:cxnSp>
        <p:nvCxnSpPr>
          <p:cNvPr id="45" name="직선 화살표 연결선 44"/>
          <p:cNvCxnSpPr>
            <a:stCxn id="34" idx="3"/>
            <a:endCxn id="46" idx="1"/>
          </p:cNvCxnSpPr>
          <p:nvPr/>
        </p:nvCxnSpPr>
        <p:spPr>
          <a:xfrm flipV="1">
            <a:off x="3733198" y="3900336"/>
            <a:ext cx="1938103" cy="9868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그림 45"/>
          <p:cNvPicPr>
            <a:picLocks noChangeAspect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671301" y="3629647"/>
            <a:ext cx="541377" cy="541377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165982" y="3601561"/>
            <a:ext cx="533411" cy="539929"/>
          </a:xfrm>
          <a:prstGeom prst="rect">
            <a:avLst/>
          </a:prstGeom>
        </p:spPr>
      </p:pic>
      <p:cxnSp>
        <p:nvCxnSpPr>
          <p:cNvPr id="48" name="직선 화살표 연결선 47"/>
          <p:cNvCxnSpPr/>
          <p:nvPr/>
        </p:nvCxnSpPr>
        <p:spPr>
          <a:xfrm>
            <a:off x="6223691" y="3897837"/>
            <a:ext cx="976734" cy="57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312650" y="4125411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port: 9999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421250" y="3214898"/>
            <a:ext cx="8037408" cy="326213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63851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7886700" cy="1325563"/>
          </a:xfrm>
        </p:spPr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en-US" altLang="ko-KR" sz="4000" dirty="0" smtClean="0">
                <a:solidFill>
                  <a:srgbClr val="FF0000"/>
                </a:solidFill>
              </a:rPr>
              <a:t>Running Web Application</a:t>
            </a:r>
            <a:r>
              <a:rPr lang="en-US" altLang="ko-KR" sz="4000" dirty="0">
                <a:solidFill>
                  <a:srgbClr val="FF0000"/>
                </a:solidFill>
              </a:rPr>
              <a:t/>
            </a:r>
            <a:br>
              <a:rPr lang="en-US" altLang="ko-KR" sz="4000" dirty="0">
                <a:solidFill>
                  <a:srgbClr val="FF0000"/>
                </a:solidFill>
              </a:rPr>
            </a:br>
            <a:r>
              <a:rPr lang="en-US" altLang="ko-KR" sz="3200" dirty="0">
                <a:solidFill>
                  <a:srgbClr val="FF0000"/>
                </a:solidFill>
              </a:rPr>
              <a:t>- </a:t>
            </a:r>
            <a:r>
              <a:rPr lang="en-US" altLang="ko-KR" sz="3200" dirty="0" smtClean="0">
                <a:solidFill>
                  <a:srgbClr val="FF0000"/>
                </a:solidFill>
              </a:rPr>
              <a:t>Run </a:t>
            </a:r>
            <a:r>
              <a:rPr lang="en-US" altLang="ko-KR" sz="3200" dirty="0" err="1" smtClean="0">
                <a:solidFill>
                  <a:srgbClr val="FF0000"/>
                </a:solidFill>
              </a:rPr>
              <a:t>mysql</a:t>
            </a:r>
            <a:r>
              <a:rPr lang="en-US" altLang="ko-KR" sz="3200" dirty="0" smtClean="0">
                <a:solidFill>
                  <a:srgbClr val="FF0000"/>
                </a:solidFill>
              </a:rPr>
              <a:t> container</a:t>
            </a:r>
            <a:endParaRPr lang="ko-KR" altLang="en-US" sz="3200" dirty="0">
              <a:solidFill>
                <a:srgbClr val="FF0000"/>
              </a:solidFill>
            </a:endParaRPr>
          </a:p>
        </p:txBody>
      </p:sp>
      <p:pic>
        <p:nvPicPr>
          <p:cNvPr id="6" name="Picture 2" descr="http://publicdomainvectors.org/photos/Anonymous_Keyboard_1_icon.pn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704365" y="-130548"/>
            <a:ext cx="1439635" cy="1439635"/>
          </a:xfrm>
          <a:prstGeom prst="rect">
            <a:avLst/>
          </a:prstGeom>
          <a:noFill/>
        </p:spPr>
      </p:pic>
      <p:sp>
        <p:nvSpPr>
          <p:cNvPr id="7" name="직사각형 6"/>
          <p:cNvSpPr/>
          <p:nvPr/>
        </p:nvSpPr>
        <p:spPr>
          <a:xfrm>
            <a:off x="37426" y="1837524"/>
            <a:ext cx="8857716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 err="1" smtClean="0"/>
              <a:t>mkdir</a:t>
            </a:r>
            <a:r>
              <a:rPr lang="en-US" altLang="ko-KR" dirty="0" smtClean="0"/>
              <a:t> ~/</a:t>
            </a:r>
            <a:r>
              <a:rPr lang="en-US" altLang="ko-KR" dirty="0" err="1" smtClean="0"/>
              <a:t>sql</a:t>
            </a:r>
            <a:endParaRPr lang="en-US" altLang="ko-KR" dirty="0" smtClean="0"/>
          </a:p>
          <a:p>
            <a:r>
              <a:rPr lang="ko-KR" altLang="en-US" dirty="0" smtClean="0"/>
              <a:t>docker </a:t>
            </a:r>
            <a:r>
              <a:rPr lang="ko-KR" altLang="en-US" dirty="0"/>
              <a:t>run --name </a:t>
            </a:r>
            <a:r>
              <a:rPr lang="ko-KR" altLang="en-US" dirty="0">
                <a:solidFill>
                  <a:srgbClr val="FF0000"/>
                </a:solidFill>
              </a:rPr>
              <a:t>word_sql</a:t>
            </a:r>
            <a:r>
              <a:rPr lang="ko-KR" altLang="en-US" dirty="0"/>
              <a:t> -v /</a:t>
            </a:r>
            <a:r>
              <a:rPr lang="ko-KR" altLang="en-US" dirty="0" smtClean="0"/>
              <a:t>home/</a:t>
            </a:r>
            <a:r>
              <a:rPr lang="en-US" altLang="ko-KR" dirty="0" smtClean="0">
                <a:solidFill>
                  <a:srgbClr val="FF0000"/>
                </a:solidFill>
              </a:rPr>
              <a:t>[username]</a:t>
            </a:r>
            <a:r>
              <a:rPr lang="ko-KR" altLang="en-US" dirty="0" smtClean="0"/>
              <a:t>/sql</a:t>
            </a:r>
            <a:r>
              <a:rPr lang="ko-KR" altLang="en-US" dirty="0"/>
              <a:t>:/var/lib/mysql -e MYSQL_ROOT_PASSWORD</a:t>
            </a:r>
            <a:r>
              <a:rPr lang="ko-KR" altLang="en-US" dirty="0" smtClean="0"/>
              <a:t>=</a:t>
            </a:r>
            <a:r>
              <a:rPr lang="en-US" altLang="ko-KR" dirty="0" smtClean="0">
                <a:solidFill>
                  <a:srgbClr val="FF0000"/>
                </a:solidFill>
              </a:rPr>
              <a:t>[password]</a:t>
            </a:r>
            <a:r>
              <a:rPr lang="ko-KR" altLang="en-US" dirty="0" smtClean="0"/>
              <a:t> </a:t>
            </a:r>
            <a:r>
              <a:rPr lang="ko-KR" altLang="en-US" dirty="0"/>
              <a:t>-d </a:t>
            </a:r>
            <a:r>
              <a:rPr lang="ko-KR" altLang="en-US" dirty="0" smtClean="0"/>
              <a:t>mysql</a:t>
            </a:r>
            <a:r>
              <a:rPr lang="en-US" altLang="ko-KR" dirty="0" smtClean="0"/>
              <a:t>:5.7.12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4862666" y="2417954"/>
            <a:ext cx="820287" cy="3429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2" name="TextBox 1"/>
          <p:cNvSpPr txBox="1"/>
          <p:nvPr/>
        </p:nvSpPr>
        <p:spPr>
          <a:xfrm>
            <a:off x="4979876" y="2760854"/>
            <a:ext cx="3915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Tag. Default is latest (Latest version)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37426" y="4190814"/>
            <a:ext cx="885771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 err="1" smtClean="0"/>
              <a:t>docker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ps</a:t>
            </a:r>
            <a:endParaRPr lang="ko-KR" altLang="en-US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187" y="3105150"/>
            <a:ext cx="7667625" cy="647700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187" y="5130236"/>
            <a:ext cx="7705725" cy="981075"/>
          </a:xfrm>
          <a:prstGeom prst="rect">
            <a:avLst/>
          </a:prstGeom>
        </p:spPr>
      </p:pic>
      <p:pic>
        <p:nvPicPr>
          <p:cNvPr id="19" name="그림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993286" y="410054"/>
            <a:ext cx="893414" cy="505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1207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6" name="Picture 2" descr="http://publicdomainvectors.org/photos/Anonymous_Keyboard_1_icon.pn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704365" y="-130548"/>
            <a:ext cx="1439635" cy="1439635"/>
          </a:xfrm>
          <a:prstGeom prst="rect">
            <a:avLst/>
          </a:prstGeom>
          <a:noFill/>
        </p:spPr>
      </p:pic>
      <p:sp>
        <p:nvSpPr>
          <p:cNvPr id="7" name="직사각형 6"/>
          <p:cNvSpPr/>
          <p:nvPr/>
        </p:nvSpPr>
        <p:spPr>
          <a:xfrm>
            <a:off x="37426" y="1837524"/>
            <a:ext cx="885771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 err="1" smtClean="0"/>
              <a:t>docker</a:t>
            </a:r>
            <a:r>
              <a:rPr lang="en-US" altLang="ko-KR" dirty="0" smtClean="0"/>
              <a:t> </a:t>
            </a:r>
            <a:r>
              <a:rPr lang="en-US" altLang="ko-KR" dirty="0"/>
              <a:t>run --name </a:t>
            </a:r>
            <a:r>
              <a:rPr lang="en-US" altLang="ko-KR" dirty="0" err="1"/>
              <a:t>wordpress</a:t>
            </a:r>
            <a:r>
              <a:rPr lang="en-US" altLang="ko-KR" dirty="0"/>
              <a:t> --link </a:t>
            </a:r>
            <a:r>
              <a:rPr lang="en-US" altLang="ko-KR" dirty="0" err="1"/>
              <a:t>word_sql:mysql</a:t>
            </a:r>
            <a:r>
              <a:rPr lang="en-US" altLang="ko-KR" dirty="0"/>
              <a:t> -p </a:t>
            </a:r>
            <a:r>
              <a:rPr lang="en-US" altLang="ko-KR" dirty="0" smtClean="0"/>
              <a:t>8888:80 </a:t>
            </a:r>
            <a:r>
              <a:rPr lang="en-US" altLang="ko-KR" dirty="0"/>
              <a:t>-d </a:t>
            </a:r>
            <a:r>
              <a:rPr lang="en-US" altLang="ko-KR" dirty="0" smtClean="0"/>
              <a:t>wordpress:4.5.1-apache</a:t>
            </a:r>
            <a:endParaRPr lang="ko-KR" altLang="en-US" dirty="0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0" y="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 lang="ko-KR" altLang="en-US"/>
            </a:pPr>
            <a:r>
              <a:rPr lang="en-US" altLang="ko-KR" sz="4000" dirty="0" smtClean="0">
                <a:solidFill>
                  <a:srgbClr val="FF0000"/>
                </a:solidFill>
              </a:rPr>
              <a:t>Running Web Application</a:t>
            </a:r>
            <a:br>
              <a:rPr lang="en-US" altLang="ko-KR" sz="4000" dirty="0" smtClean="0">
                <a:solidFill>
                  <a:srgbClr val="FF0000"/>
                </a:solidFill>
              </a:rPr>
            </a:br>
            <a:r>
              <a:rPr lang="en-US" altLang="ko-KR" sz="3200" dirty="0" smtClean="0">
                <a:solidFill>
                  <a:srgbClr val="FF0000"/>
                </a:solidFill>
              </a:rPr>
              <a:t>- Run </a:t>
            </a:r>
            <a:r>
              <a:rPr lang="en-US" altLang="ko-KR" sz="3200" dirty="0" err="1" smtClean="0">
                <a:solidFill>
                  <a:srgbClr val="FF0000"/>
                </a:solidFill>
              </a:rPr>
              <a:t>wordpress</a:t>
            </a:r>
            <a:r>
              <a:rPr lang="en-US" altLang="ko-KR" sz="3200" dirty="0" smtClean="0">
                <a:solidFill>
                  <a:srgbClr val="FF0000"/>
                </a:solidFill>
              </a:rPr>
              <a:t> container</a:t>
            </a:r>
            <a:endParaRPr lang="ko-KR" altLang="en-US" sz="3200" dirty="0">
              <a:solidFill>
                <a:srgbClr val="FF0000"/>
              </a:solidFill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flipH="1" flipV="1">
            <a:off x="4165385" y="2160356"/>
            <a:ext cx="777668" cy="6323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656875" y="2759270"/>
            <a:ext cx="2262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(Will be introduced)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425" y="3138487"/>
            <a:ext cx="7677150" cy="5810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931" y="4907956"/>
            <a:ext cx="7648575" cy="1485900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37426" y="4190814"/>
            <a:ext cx="885771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 err="1" smtClean="0"/>
              <a:t>docker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ps</a:t>
            </a:r>
            <a:endParaRPr lang="ko-KR" altLang="en-US" dirty="0"/>
          </a:p>
        </p:txBody>
      </p:sp>
      <p:pic>
        <p:nvPicPr>
          <p:cNvPr id="14" name="그림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993286" y="410054"/>
            <a:ext cx="893414" cy="505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916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2A77177F-D4BC-47C1-ABEC-AF5DF9643428}" type="slidenum">
              <a:rPr lang="ko-KR" altLang="en-US"/>
              <a:pPr lvl="0">
                <a:defRPr lang="ko-KR" altLang="en-US"/>
              </a:pPr>
              <a:t>2</a:t>
            </a:fld>
            <a:endParaRPr lang="ko-KR" altLang="en-US"/>
          </a:p>
        </p:txBody>
      </p:sp>
      <p:sp>
        <p:nvSpPr>
          <p:cNvPr id="10" name="제목 1"/>
          <p:cNvSpPr txBox="1"/>
          <p:nvPr/>
        </p:nvSpPr>
        <p:spPr>
          <a:xfrm>
            <a:off x="0" y="323366"/>
            <a:ext cx="9144000" cy="844966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lang="ko-KR" altLang="en-US"/>
            </a:pPr>
            <a:r>
              <a:rPr lang="en-US" altLang="ko-KR" sz="4000" dirty="0">
                <a:solidFill>
                  <a:srgbClr val="0070C0"/>
                </a:solidFill>
                <a:latin typeface="Times New Roman"/>
                <a:cs typeface="Times New Roman"/>
              </a:rPr>
              <a:t>History and Contributor of Functions Lab</a:t>
            </a:r>
          </a:p>
          <a:p>
            <a:pPr algn="ctr">
              <a:defRPr lang="ko-KR" altLang="en-US"/>
            </a:pPr>
            <a:r>
              <a:rPr lang="en-US" altLang="ko-KR" sz="3200" dirty="0">
                <a:solidFill>
                  <a:srgbClr val="0070C0"/>
                </a:solidFill>
                <a:latin typeface="Times New Roman"/>
                <a:cs typeface="Times New Roman"/>
              </a:rPr>
              <a:t>(2016. </a:t>
            </a:r>
            <a:r>
              <a:rPr lang="en-US" altLang="ko-KR" sz="3200" dirty="0" smtClean="0">
                <a:solidFill>
                  <a:srgbClr val="0070C0"/>
                </a:solidFill>
                <a:latin typeface="Times New Roman"/>
                <a:cs typeface="Times New Roman"/>
              </a:rPr>
              <a:t>06. 01)</a:t>
            </a:r>
            <a:endParaRPr lang="ko-KR" altLang="en-US" sz="3200" dirty="0">
              <a:solidFill>
                <a:srgbClr val="0070C0"/>
              </a:solidFill>
              <a:latin typeface="Times New Roman"/>
              <a:cs typeface="Times New Roman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9993864"/>
              </p:ext>
            </p:extLst>
          </p:nvPr>
        </p:nvGraphicFramePr>
        <p:xfrm>
          <a:off x="745524" y="1471141"/>
          <a:ext cx="7652952" cy="416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3849"/>
                <a:gridCol w="1622854"/>
                <a:gridCol w="3501216"/>
                <a:gridCol w="1495033"/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dirty="0">
                          <a:latin typeface="Times New Roman"/>
                          <a:ea typeface="+mj-ea"/>
                          <a:cs typeface="Times New Roman"/>
                        </a:rPr>
                        <a:t>Version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>
                          <a:latin typeface="Times New Roman"/>
                          <a:cs typeface="Times New Roman"/>
                        </a:rPr>
                        <a:t>Updated Date</a:t>
                      </a:r>
                      <a:endParaRPr lang="ko-KR" altLang="en-US">
                        <a:latin typeface="Times New Roman"/>
                        <a:ea typeface="+mj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>
                          <a:latin typeface="Times New Roman"/>
                          <a:cs typeface="Times New Roman"/>
                        </a:rPr>
                        <a:t>Updated Contents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>
                          <a:latin typeface="Times New Roman"/>
                          <a:cs typeface="Times New Roman"/>
                        </a:rPr>
                        <a:t>Contributor</a:t>
                      </a:r>
                      <a:endParaRPr lang="en-US" altLang="ko-KR">
                        <a:latin typeface="Times New Roman"/>
                        <a:ea typeface="+mj-ea"/>
                        <a:cs typeface="Times New Roman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indent="0" algn="ctr" defTabSz="45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600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v1.0</a:t>
                      </a:r>
                      <a:endParaRPr lang="en-US" altLang="ko-KR" sz="1600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defTabSz="45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6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20160517</a:t>
                      </a:r>
                      <a:endParaRPr lang="en-US" altLang="ko-KR" sz="1600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defTabSz="45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초고 </a:t>
                      </a: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완성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ko-KR" altLang="en-US" sz="16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배 정 주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600" dirty="0" smtClean="0">
                          <a:latin typeface="+mj-ea"/>
                          <a:ea typeface="+mj-ea"/>
                        </a:rPr>
                        <a:t>v1.1</a:t>
                      </a:r>
                      <a:endParaRPr lang="en-US" altLang="ko-KR" sz="16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defTabSz="45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6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20160601</a:t>
                      </a:r>
                      <a:endParaRPr lang="en-US" altLang="ko-KR" sz="1600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p20, p32 </a:t>
                      </a:r>
                      <a:r>
                        <a:rPr lang="en-US" altLang="ko-KR" sz="1200" dirty="0" err="1" smtClean="0">
                          <a:latin typeface="+mj-ea"/>
                          <a:ea typeface="+mj-ea"/>
                        </a:rPr>
                        <a:t>wordpress</a:t>
                      </a:r>
                      <a:r>
                        <a:rPr lang="en-US" altLang="ko-KR" sz="1200" baseline="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1200" baseline="0" dirty="0" err="1" smtClean="0">
                          <a:latin typeface="+mj-ea"/>
                          <a:ea typeface="+mj-ea"/>
                        </a:rPr>
                        <a:t>url</a:t>
                      </a:r>
                      <a:r>
                        <a:rPr lang="ko-KR" altLang="en-US" sz="1200" baseline="0" dirty="0" smtClean="0">
                          <a:latin typeface="+mj-ea"/>
                          <a:ea typeface="+mj-ea"/>
                        </a:rPr>
                        <a:t>을 </a:t>
                      </a:r>
                      <a:r>
                        <a:rPr lang="en-US" altLang="ko-KR" sz="1200" baseline="0" dirty="0" err="1" smtClean="0">
                          <a:latin typeface="+mj-ea"/>
                          <a:ea typeface="+mj-ea"/>
                        </a:rPr>
                        <a:t>yourip</a:t>
                      </a:r>
                      <a:r>
                        <a:rPr lang="en-US" altLang="ko-KR" sz="1200" baseline="0" dirty="0" smtClean="0">
                          <a:latin typeface="+mj-ea"/>
                          <a:ea typeface="+mj-ea"/>
                        </a:rPr>
                        <a:t> -&gt; localhost</a:t>
                      </a:r>
                      <a:r>
                        <a:rPr lang="ko-KR" altLang="en-US" sz="1200" baseline="0" dirty="0" smtClean="0">
                          <a:latin typeface="+mj-ea"/>
                          <a:ea typeface="+mj-ea"/>
                        </a:rPr>
                        <a:t>로 변경 </a:t>
                      </a:r>
                      <a:r>
                        <a:rPr lang="en-US" altLang="ko-KR" sz="1200" baseline="0" dirty="0" smtClean="0"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1200" baseline="0" dirty="0" smtClean="0">
                          <a:latin typeface="+mj-ea"/>
                          <a:ea typeface="+mj-ea"/>
                        </a:rPr>
                        <a:t>헷갈림 방지</a:t>
                      </a:r>
                      <a:r>
                        <a:rPr lang="en-US" altLang="ko-KR" sz="1200" baseline="0" dirty="0" smtClean="0">
                          <a:latin typeface="+mj-ea"/>
                          <a:ea typeface="+mj-ea"/>
                        </a:rPr>
                        <a:t>)</a:t>
                      </a:r>
                      <a:endParaRPr lang="en-US" altLang="ko-KR" sz="12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600" dirty="0" smtClean="0">
                          <a:latin typeface="+mj-ea"/>
                          <a:ea typeface="+mj-ea"/>
                        </a:rPr>
                        <a:t>배 정 주 </a:t>
                      </a: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en-US" altLang="ko-KR" sz="16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defTabSz="45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endParaRPr lang="en-US" altLang="ko-KR" sz="1600" kern="120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en-US" altLang="ko-KR" sz="120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defTabSz="45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endParaRPr lang="ko-KR" altLang="en-US" sz="1600" kern="120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en-US" altLang="ko-KR" sz="160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en-US" altLang="ko-KR" sz="160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en-US" altLang="ko-KR" sz="1200" b="0" spc="-11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defTabSz="45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endParaRPr lang="ko-KR" altLang="en-US" sz="1600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en-US" altLang="ko-KR" sz="160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defTabSz="45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endParaRPr lang="en-US" altLang="ko-KR" sz="1600" kern="120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20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60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en-US" altLang="ko-KR" sz="160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en-US" altLang="ko-KR" sz="160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en-US" altLang="ko-KR" sz="120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60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60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60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20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60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60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60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20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60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60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60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20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60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60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60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20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20</a:t>
            </a:fld>
            <a:endParaRPr lang="ko-KR" altLang="en-US"/>
          </a:p>
        </p:txBody>
      </p:sp>
      <p:pic>
        <p:nvPicPr>
          <p:cNvPr id="5" name="Picture 2" descr="http://publicdomainvectors.org/photos/Anonymous_Keyboard_1_icon.pn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704365" y="-130548"/>
            <a:ext cx="1439635" cy="1439635"/>
          </a:xfrm>
          <a:prstGeom prst="rect">
            <a:avLst/>
          </a:prstGeom>
          <a:noFill/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0" y="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 lang="ko-KR" altLang="en-US"/>
            </a:pPr>
            <a:r>
              <a:rPr lang="en-US" altLang="ko-KR" sz="4000" dirty="0" smtClean="0">
                <a:solidFill>
                  <a:srgbClr val="FF0000"/>
                </a:solidFill>
              </a:rPr>
              <a:t>Running Web Application</a:t>
            </a:r>
            <a:br>
              <a:rPr lang="en-US" altLang="ko-KR" sz="4000" dirty="0" smtClean="0">
                <a:solidFill>
                  <a:srgbClr val="FF0000"/>
                </a:solidFill>
              </a:rPr>
            </a:br>
            <a:r>
              <a:rPr lang="en-US" altLang="ko-KR" sz="3200" dirty="0" smtClean="0">
                <a:solidFill>
                  <a:srgbClr val="FF0000"/>
                </a:solidFill>
              </a:rPr>
              <a:t>- Check </a:t>
            </a:r>
            <a:r>
              <a:rPr lang="en-US" altLang="ko-KR" sz="3200" dirty="0" err="1" smtClean="0">
                <a:solidFill>
                  <a:srgbClr val="FF0000"/>
                </a:solidFill>
              </a:rPr>
              <a:t>wordpress</a:t>
            </a:r>
            <a:r>
              <a:rPr lang="en-US" altLang="ko-KR" sz="3200" dirty="0" smtClean="0">
                <a:solidFill>
                  <a:srgbClr val="FF0000"/>
                </a:solidFill>
              </a:rPr>
              <a:t>!</a:t>
            </a:r>
            <a:endParaRPr lang="ko-KR" altLang="en-US" sz="3200" dirty="0">
              <a:solidFill>
                <a:srgbClr val="FF0000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699" y="1516821"/>
            <a:ext cx="4660089" cy="534117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086093" y="2753326"/>
            <a:ext cx="393409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We typed just 2 line of commands</a:t>
            </a:r>
            <a:endParaRPr lang="en-US" altLang="ko-KR" dirty="0"/>
          </a:p>
          <a:p>
            <a:r>
              <a:rPr lang="en-US" altLang="ko-KR" dirty="0" smtClean="0"/>
              <a:t>to running </a:t>
            </a:r>
            <a:r>
              <a:rPr lang="en-US" altLang="ko-KR" dirty="0" err="1" smtClean="0"/>
              <a:t>wordpress</a:t>
            </a:r>
            <a:r>
              <a:rPr lang="en-US" altLang="ko-KR" dirty="0" smtClean="0"/>
              <a:t>!</a:t>
            </a:r>
          </a:p>
          <a:p>
            <a:endParaRPr lang="en-US" altLang="ko-KR" dirty="0"/>
          </a:p>
          <a:p>
            <a:r>
              <a:rPr lang="en-US" altLang="ko-KR" dirty="0" smtClean="0"/>
              <a:t>This is one of major Docker strength</a:t>
            </a:r>
          </a:p>
          <a:p>
            <a:r>
              <a:rPr lang="en-US" altLang="ko-KR" dirty="0" smtClean="0"/>
              <a:t>:Easy deployment of software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204516" y="1147489"/>
            <a:ext cx="2451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http</a:t>
            </a:r>
            <a:r>
              <a:rPr lang="en-US" altLang="ko-KR" dirty="0" smtClean="0"/>
              <a:t>://</a:t>
            </a:r>
            <a:r>
              <a:rPr lang="en-US" altLang="ko-KR" dirty="0" smtClean="0">
                <a:solidFill>
                  <a:srgbClr val="FF0000"/>
                </a:solidFill>
              </a:rPr>
              <a:t>localhost</a:t>
            </a:r>
            <a:r>
              <a:rPr lang="en-US" altLang="ko-KR" dirty="0" smtClean="0"/>
              <a:t>:8888</a:t>
            </a:r>
            <a:endParaRPr lang="ko-KR" altLang="en-US" dirty="0"/>
          </a:p>
        </p:txBody>
      </p:sp>
      <p:pic>
        <p:nvPicPr>
          <p:cNvPr id="10" name="그림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993286" y="410054"/>
            <a:ext cx="893414" cy="505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1687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21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451" y="1252854"/>
            <a:ext cx="2890542" cy="3655686"/>
          </a:xfrm>
          <a:prstGeom prst="rect">
            <a:avLst/>
          </a:prstGeom>
        </p:spPr>
      </p:pic>
      <p:sp>
        <p:nvSpPr>
          <p:cNvPr id="8" name="제목 1"/>
          <p:cNvSpPr txBox="1">
            <a:spLocks/>
          </p:cNvSpPr>
          <p:nvPr/>
        </p:nvSpPr>
        <p:spPr>
          <a:xfrm>
            <a:off x="0" y="0"/>
            <a:ext cx="9144000" cy="14395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 lang="ko-KR" altLang="en-US"/>
            </a:pPr>
            <a:r>
              <a:rPr lang="en-US" altLang="ko-KR" sz="4000" dirty="0" smtClean="0">
                <a:solidFill>
                  <a:srgbClr val="FF0000"/>
                </a:solidFill>
              </a:rPr>
              <a:t>Running Web Application</a:t>
            </a:r>
          </a:p>
          <a:p>
            <a:pPr>
              <a:defRPr lang="ko-KR" altLang="en-US"/>
            </a:pPr>
            <a:r>
              <a:rPr lang="en-US" altLang="ko-KR" sz="3200" dirty="0" smtClean="0">
                <a:solidFill>
                  <a:srgbClr val="FF0000"/>
                </a:solidFill>
              </a:rPr>
              <a:t>- Default configuration: </a:t>
            </a:r>
            <a:r>
              <a:rPr lang="en-US" altLang="ko-KR" sz="3200" dirty="0" err="1" smtClean="0">
                <a:solidFill>
                  <a:srgbClr val="FF0000"/>
                </a:solidFill>
              </a:rPr>
              <a:t>Wordpress</a:t>
            </a:r>
            <a:endParaRPr lang="en-US" altLang="ko-KR" sz="3200" dirty="0">
              <a:solidFill>
                <a:srgbClr val="FF0000"/>
              </a:solidFill>
            </a:endParaRPr>
          </a:p>
        </p:txBody>
      </p:sp>
      <p:pic>
        <p:nvPicPr>
          <p:cNvPr id="9" name="Picture 2" descr="http://publicdomainvectors.org/photos/Anonymous_Keyboard_1_icon.png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704365" y="-130548"/>
            <a:ext cx="1439635" cy="1439635"/>
          </a:xfrm>
          <a:prstGeom prst="rect">
            <a:avLst/>
          </a:prstGeom>
          <a:noFill/>
        </p:spPr>
      </p:pic>
      <p:pic>
        <p:nvPicPr>
          <p:cNvPr id="11" name="그림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993286" y="410054"/>
            <a:ext cx="893414" cy="505453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7443" y="1252854"/>
            <a:ext cx="3519257" cy="337042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72296" y="4623275"/>
            <a:ext cx="6132069" cy="213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1147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0" y="0"/>
            <a:ext cx="9144000" cy="14395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 lang="ko-KR" altLang="en-US"/>
            </a:pPr>
            <a:r>
              <a:rPr lang="en-US" altLang="ko-KR" sz="4000" dirty="0" smtClean="0">
                <a:solidFill>
                  <a:srgbClr val="0070C0"/>
                </a:solidFill>
              </a:rPr>
              <a:t>Running Web Application</a:t>
            </a:r>
          </a:p>
          <a:p>
            <a:pPr>
              <a:defRPr lang="ko-KR" altLang="en-US"/>
            </a:pPr>
            <a:r>
              <a:rPr lang="en-US" altLang="ko-KR" sz="3200" dirty="0" smtClean="0">
                <a:solidFill>
                  <a:srgbClr val="0070C0"/>
                </a:solidFill>
              </a:rPr>
              <a:t>- About --link option (1)</a:t>
            </a:r>
            <a:endParaRPr lang="en-US" altLang="ko-KR" sz="3200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7362" y="1439501"/>
            <a:ext cx="861281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(In official docs..)</a:t>
            </a:r>
          </a:p>
          <a:p>
            <a:endParaRPr lang="en-US" altLang="ko-KR" dirty="0"/>
          </a:p>
          <a:p>
            <a:r>
              <a:rPr lang="en-US" altLang="ko-KR" dirty="0"/>
              <a:t>Docker also has a linking system that allows you to </a:t>
            </a:r>
            <a:r>
              <a:rPr lang="en-US" altLang="ko-KR" dirty="0">
                <a:solidFill>
                  <a:srgbClr val="FF0000"/>
                </a:solidFill>
              </a:rPr>
              <a:t>link multiple containers together</a:t>
            </a:r>
            <a:r>
              <a:rPr lang="en-US" altLang="ko-KR" dirty="0"/>
              <a:t> and </a:t>
            </a:r>
            <a:r>
              <a:rPr lang="en-US" altLang="ko-KR" dirty="0">
                <a:solidFill>
                  <a:srgbClr val="FF0000"/>
                </a:solidFill>
              </a:rPr>
              <a:t>send connection information from one to another</a:t>
            </a:r>
            <a:r>
              <a:rPr lang="en-US" altLang="ko-KR" dirty="0"/>
              <a:t>. When containers are linked, </a:t>
            </a:r>
            <a:r>
              <a:rPr lang="en-US" altLang="ko-KR" dirty="0">
                <a:solidFill>
                  <a:srgbClr val="FF0000"/>
                </a:solidFill>
              </a:rPr>
              <a:t>information about a source container can be sent to a recipient container.</a:t>
            </a:r>
            <a:r>
              <a:rPr lang="en-US" altLang="ko-KR" dirty="0"/>
              <a:t> This allows the recipient to see selected data describing aspects of the source container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>
                <a:solidFill>
                  <a:srgbClr val="FF0000"/>
                </a:solidFill>
              </a:rPr>
              <a:t>Links allow containers to discover each other</a:t>
            </a:r>
            <a:r>
              <a:rPr lang="en-US" altLang="ko-KR" dirty="0"/>
              <a:t> and securely transfer information about one container to another container. When you set up a link, you create a conduit between a source container and a recipient container. 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Usage: --link &lt;name or id&gt;:alias</a:t>
            </a:r>
          </a:p>
          <a:p>
            <a:r>
              <a:rPr lang="en-US" altLang="ko-KR" dirty="0" smtClean="0"/>
              <a:t>           --link &lt;name or id&gt;</a:t>
            </a:r>
          </a:p>
          <a:p>
            <a:endParaRPr lang="en-US" altLang="ko-KR" dirty="0"/>
          </a:p>
          <a:p>
            <a:r>
              <a:rPr lang="en-US" altLang="ko-KR" dirty="0" smtClean="0"/>
              <a:t>Naming container is important!</a:t>
            </a:r>
          </a:p>
        </p:txBody>
      </p:sp>
    </p:spTree>
    <p:extLst>
      <p:ext uri="{BB962C8B-B14F-4D97-AF65-F5344CB8AC3E}">
        <p14:creationId xmlns:p14="http://schemas.microsoft.com/office/powerpoint/2010/main" val="19884322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23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553" y="2939461"/>
            <a:ext cx="7791450" cy="428625"/>
          </a:xfrm>
          <a:prstGeom prst="rect">
            <a:avLst/>
          </a:prstGeom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0" y="0"/>
            <a:ext cx="9144000" cy="14395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 lang="ko-KR" altLang="en-US"/>
            </a:pPr>
            <a:r>
              <a:rPr lang="en-US" altLang="ko-KR" sz="4000" dirty="0" smtClean="0">
                <a:solidFill>
                  <a:srgbClr val="FF0000"/>
                </a:solidFill>
              </a:rPr>
              <a:t>Running Web Application</a:t>
            </a:r>
          </a:p>
          <a:p>
            <a:pPr>
              <a:defRPr lang="ko-KR" altLang="en-US"/>
            </a:pPr>
            <a:r>
              <a:rPr lang="en-US" altLang="ko-KR" sz="3200" dirty="0" smtClean="0">
                <a:solidFill>
                  <a:srgbClr val="FF0000"/>
                </a:solidFill>
              </a:rPr>
              <a:t>- About --link option (2)</a:t>
            </a:r>
            <a:endParaRPr lang="en-US" altLang="ko-KR" sz="32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9553" y="3507169"/>
            <a:ext cx="861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You can see </a:t>
            </a:r>
            <a:r>
              <a:rPr lang="en-US" altLang="ko-KR" dirty="0" err="1" smtClean="0"/>
              <a:t>wordpress</a:t>
            </a:r>
            <a:r>
              <a:rPr lang="en-US" altLang="ko-KR" dirty="0" smtClean="0"/>
              <a:t> container is linked with </a:t>
            </a:r>
            <a:r>
              <a:rPr lang="en-US" altLang="ko-KR" dirty="0" err="1" smtClean="0"/>
              <a:t>mysql</a:t>
            </a:r>
            <a:r>
              <a:rPr lang="en-US" altLang="ko-KR" dirty="0" smtClean="0"/>
              <a:t> container.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13128" y="2004815"/>
            <a:ext cx="787787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 err="1" smtClean="0"/>
              <a:t>sudo</a:t>
            </a:r>
            <a:r>
              <a:rPr lang="en-US" altLang="ko-KR" dirty="0" smtClean="0"/>
              <a:t> </a:t>
            </a:r>
            <a:r>
              <a:rPr lang="ko-KR" altLang="en-US" dirty="0" smtClean="0"/>
              <a:t>docker </a:t>
            </a:r>
            <a:r>
              <a:rPr lang="ko-KR" altLang="en-US" dirty="0"/>
              <a:t>inspect -f "{{ .HostConfig.Links }}" wordpress</a:t>
            </a:r>
          </a:p>
        </p:txBody>
      </p:sp>
      <p:pic>
        <p:nvPicPr>
          <p:cNvPr id="10" name="Picture 2" descr="http://publicdomainvectors.org/photos/Anonymous_Keyboard_1_icon.png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704365" y="-130548"/>
            <a:ext cx="1439635" cy="1439635"/>
          </a:xfrm>
          <a:prstGeom prst="rect">
            <a:avLst/>
          </a:prstGeom>
          <a:noFill/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582221" y="4436289"/>
            <a:ext cx="541377" cy="541377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188850" y="4437737"/>
            <a:ext cx="533411" cy="539929"/>
          </a:xfrm>
          <a:prstGeom prst="rect">
            <a:avLst/>
          </a:prstGeom>
        </p:spPr>
      </p:pic>
      <p:cxnSp>
        <p:nvCxnSpPr>
          <p:cNvPr id="13" name="직선 화살표 연결선 12"/>
          <p:cNvCxnSpPr>
            <a:stCxn id="11" idx="3"/>
            <a:endCxn id="12" idx="1"/>
          </p:cNvCxnSpPr>
          <p:nvPr/>
        </p:nvCxnSpPr>
        <p:spPr>
          <a:xfrm>
            <a:off x="4123598" y="4706978"/>
            <a:ext cx="1065252" cy="7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4123598" y="4455809"/>
            <a:ext cx="1065252" cy="4362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5" name="TextBox 14"/>
          <p:cNvSpPr txBox="1"/>
          <p:nvPr/>
        </p:nvSpPr>
        <p:spPr>
          <a:xfrm>
            <a:off x="2731216" y="5143210"/>
            <a:ext cx="4246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Conduit which is made by --link option</a:t>
            </a:r>
          </a:p>
        </p:txBody>
      </p:sp>
      <p:pic>
        <p:nvPicPr>
          <p:cNvPr id="16" name="그림 5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993286" y="410054"/>
            <a:ext cx="893414" cy="505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5003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0" y="0"/>
            <a:ext cx="9144000" cy="14395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 lang="ko-KR" altLang="en-US"/>
            </a:pPr>
            <a:r>
              <a:rPr lang="en-US" altLang="ko-KR" sz="4000" dirty="0" smtClean="0">
                <a:solidFill>
                  <a:srgbClr val="0070C0"/>
                </a:solidFill>
              </a:rPr>
              <a:t>Running Web Application</a:t>
            </a:r>
          </a:p>
          <a:p>
            <a:pPr>
              <a:defRPr lang="ko-KR" altLang="en-US"/>
            </a:pPr>
            <a:r>
              <a:rPr lang="en-US" altLang="ko-KR" sz="3200" dirty="0" smtClean="0">
                <a:solidFill>
                  <a:srgbClr val="0070C0"/>
                </a:solidFill>
              </a:rPr>
              <a:t>- About --link option (3)</a:t>
            </a:r>
            <a:endParaRPr lang="en-US" altLang="ko-KR" sz="3200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7362" y="1439501"/>
            <a:ext cx="86128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(In official docs..)</a:t>
            </a:r>
          </a:p>
          <a:p>
            <a:endParaRPr lang="en-US" altLang="ko-KR" dirty="0"/>
          </a:p>
          <a:p>
            <a:r>
              <a:rPr lang="en-US" altLang="ko-KR" dirty="0"/>
              <a:t>Docker </a:t>
            </a:r>
            <a:r>
              <a:rPr lang="en-US" altLang="ko-KR" dirty="0">
                <a:solidFill>
                  <a:srgbClr val="FF0000"/>
                </a:solidFill>
              </a:rPr>
              <a:t>creates a secure tunnel </a:t>
            </a:r>
            <a:r>
              <a:rPr lang="en-US" altLang="ko-KR" dirty="0"/>
              <a:t>between the containers that </a:t>
            </a:r>
            <a:r>
              <a:rPr lang="en-US" altLang="ko-KR" dirty="0">
                <a:solidFill>
                  <a:srgbClr val="FF0000"/>
                </a:solidFill>
              </a:rPr>
              <a:t>doesn’t need to expose any ports externally on the </a:t>
            </a:r>
            <a:r>
              <a:rPr lang="en-US" altLang="ko-KR" dirty="0" smtClean="0">
                <a:solidFill>
                  <a:srgbClr val="FF0000"/>
                </a:solidFill>
              </a:rPr>
              <a:t>container</a:t>
            </a:r>
            <a:r>
              <a:rPr lang="en-US" altLang="ko-KR" dirty="0"/>
              <a:t>.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That’s </a:t>
            </a:r>
            <a:r>
              <a:rPr lang="en-US" altLang="ko-KR" dirty="0"/>
              <a:t>a </a:t>
            </a:r>
            <a:r>
              <a:rPr lang="en-US" altLang="ko-KR" dirty="0">
                <a:solidFill>
                  <a:srgbClr val="FF0000"/>
                </a:solidFill>
              </a:rPr>
              <a:t>big benefit </a:t>
            </a:r>
            <a:r>
              <a:rPr lang="en-US" altLang="ko-KR" dirty="0"/>
              <a:t>of linking: </a:t>
            </a:r>
            <a:r>
              <a:rPr lang="en-US" altLang="ko-KR" dirty="0">
                <a:solidFill>
                  <a:srgbClr val="FF0000"/>
                </a:solidFill>
              </a:rPr>
              <a:t>we don’t need to expose the source </a:t>
            </a:r>
            <a:r>
              <a:rPr lang="en-US" altLang="ko-KR" dirty="0" smtClean="0">
                <a:solidFill>
                  <a:srgbClr val="FF0000"/>
                </a:solidFill>
              </a:rPr>
              <a:t>container.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54910" y="4171663"/>
            <a:ext cx="8213971" cy="923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 err="1" smtClean="0"/>
              <a:t>mkdir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sql</a:t>
            </a:r>
            <a:endParaRPr lang="en-US" altLang="ko-KR" dirty="0" smtClean="0"/>
          </a:p>
          <a:p>
            <a:r>
              <a:rPr lang="en-US" altLang="ko-KR" dirty="0" err="1" smtClean="0"/>
              <a:t>sudo</a:t>
            </a:r>
            <a:r>
              <a:rPr lang="en-US" altLang="ko-KR" dirty="0" smtClean="0"/>
              <a:t> </a:t>
            </a:r>
            <a:r>
              <a:rPr lang="ko-KR" altLang="en-US" dirty="0" smtClean="0"/>
              <a:t>docker </a:t>
            </a:r>
            <a:r>
              <a:rPr lang="ko-KR" altLang="en-US" dirty="0"/>
              <a:t>run --name </a:t>
            </a:r>
            <a:r>
              <a:rPr lang="ko-KR" altLang="en-US" dirty="0">
                <a:solidFill>
                  <a:srgbClr val="FF0000"/>
                </a:solidFill>
              </a:rPr>
              <a:t>word_sql</a:t>
            </a:r>
            <a:r>
              <a:rPr lang="ko-KR" altLang="en-US" dirty="0"/>
              <a:t> -v /</a:t>
            </a:r>
            <a:r>
              <a:rPr lang="ko-KR" altLang="en-US" dirty="0" smtClean="0"/>
              <a:t>home/</a:t>
            </a:r>
            <a:r>
              <a:rPr lang="en-US" altLang="ko-KR" dirty="0" smtClean="0">
                <a:solidFill>
                  <a:srgbClr val="FF0000"/>
                </a:solidFill>
              </a:rPr>
              <a:t>[username]</a:t>
            </a:r>
            <a:r>
              <a:rPr lang="ko-KR" altLang="en-US" dirty="0" smtClean="0"/>
              <a:t>/sql</a:t>
            </a:r>
            <a:r>
              <a:rPr lang="ko-KR" altLang="en-US" dirty="0"/>
              <a:t>:/var/lib/mysql -e MYSQL_ROOT_PASSWORD</a:t>
            </a:r>
            <a:r>
              <a:rPr lang="ko-KR" altLang="en-US" dirty="0" smtClean="0"/>
              <a:t>=</a:t>
            </a:r>
            <a:r>
              <a:rPr lang="en-US" altLang="ko-KR" dirty="0" smtClean="0">
                <a:solidFill>
                  <a:srgbClr val="FF0000"/>
                </a:solidFill>
              </a:rPr>
              <a:t>[password]</a:t>
            </a:r>
            <a:r>
              <a:rPr lang="ko-KR" altLang="en-US" dirty="0" smtClean="0"/>
              <a:t> </a:t>
            </a:r>
            <a:r>
              <a:rPr lang="ko-KR" altLang="en-US" dirty="0"/>
              <a:t>-d </a:t>
            </a:r>
            <a:r>
              <a:rPr lang="ko-KR" altLang="en-US" dirty="0" smtClean="0"/>
              <a:t>mysql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54911" y="3387491"/>
            <a:ext cx="8213971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 smtClean="0"/>
              <a:t>Review our commands: Creating </a:t>
            </a:r>
            <a:r>
              <a:rPr lang="en-US" altLang="ko-KR" dirty="0" err="1" smtClean="0"/>
              <a:t>mysql</a:t>
            </a:r>
            <a:r>
              <a:rPr lang="en-US" altLang="ko-KR" dirty="0" smtClean="0"/>
              <a:t> container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 This container doesn’t expose any ports.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54910" y="6081550"/>
            <a:ext cx="8213971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 err="1"/>
              <a:t>sudo</a:t>
            </a:r>
            <a:r>
              <a:rPr lang="en-US" altLang="ko-KR" dirty="0"/>
              <a:t> </a:t>
            </a:r>
            <a:r>
              <a:rPr lang="en-US" altLang="ko-KR" dirty="0" err="1"/>
              <a:t>docker</a:t>
            </a:r>
            <a:r>
              <a:rPr lang="en-US" altLang="ko-KR" dirty="0"/>
              <a:t> run --name </a:t>
            </a:r>
            <a:r>
              <a:rPr lang="en-US" altLang="ko-KR" dirty="0" err="1"/>
              <a:t>wordpress</a:t>
            </a:r>
            <a:r>
              <a:rPr lang="en-US" altLang="ko-KR" dirty="0"/>
              <a:t> --link </a:t>
            </a:r>
            <a:r>
              <a:rPr lang="en-US" altLang="ko-KR" dirty="0" err="1"/>
              <a:t>word_sql:mysql</a:t>
            </a:r>
            <a:r>
              <a:rPr lang="en-US" altLang="ko-KR" dirty="0"/>
              <a:t> -p 80:80 -d </a:t>
            </a:r>
            <a:r>
              <a:rPr lang="en-US" altLang="ko-KR" dirty="0" err="1"/>
              <a:t>wordpress</a:t>
            </a:r>
            <a:endParaRPr lang="en-US" altLang="ko-KR" dirty="0"/>
          </a:p>
        </p:txBody>
      </p:sp>
      <p:sp>
        <p:nvSpPr>
          <p:cNvPr id="12" name="직사각형 11"/>
          <p:cNvSpPr/>
          <p:nvPr/>
        </p:nvSpPr>
        <p:spPr>
          <a:xfrm>
            <a:off x="254910" y="5279658"/>
            <a:ext cx="8213971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 smtClean="0"/>
              <a:t>Also we don’t need to type password of </a:t>
            </a:r>
            <a:r>
              <a:rPr lang="en-US" altLang="ko-KR" dirty="0" err="1" smtClean="0"/>
              <a:t>mysql</a:t>
            </a:r>
            <a:r>
              <a:rPr lang="en-US" altLang="ko-KR" dirty="0" smtClean="0"/>
              <a:t> when creating </a:t>
            </a:r>
            <a:r>
              <a:rPr lang="en-US" altLang="ko-KR" dirty="0" err="1" smtClean="0"/>
              <a:t>wordpress</a:t>
            </a:r>
            <a:r>
              <a:rPr lang="en-US" altLang="ko-KR" dirty="0" smtClean="0"/>
              <a:t> container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96504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0" y="0"/>
            <a:ext cx="9144000" cy="14395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 lang="ko-KR" altLang="en-US"/>
            </a:pPr>
            <a:r>
              <a:rPr lang="en-US" altLang="ko-KR" sz="4000" dirty="0" smtClean="0">
                <a:solidFill>
                  <a:srgbClr val="0070C0"/>
                </a:solidFill>
              </a:rPr>
              <a:t>Running Web Application</a:t>
            </a:r>
          </a:p>
          <a:p>
            <a:pPr>
              <a:defRPr lang="ko-KR" altLang="en-US"/>
            </a:pPr>
            <a:r>
              <a:rPr lang="en-US" altLang="ko-KR" sz="3200" dirty="0" smtClean="0">
                <a:solidFill>
                  <a:srgbClr val="0070C0"/>
                </a:solidFill>
              </a:rPr>
              <a:t>- About --link option (4)</a:t>
            </a:r>
            <a:endParaRPr lang="en-US" altLang="ko-KR" sz="3200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2328" y="1106215"/>
            <a:ext cx="86128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(In official docs..)</a:t>
            </a:r>
          </a:p>
          <a:p>
            <a:r>
              <a:rPr lang="en-US" altLang="ko-KR" dirty="0" smtClean="0"/>
              <a:t>Functionality of this option is:</a:t>
            </a:r>
          </a:p>
          <a:p>
            <a:r>
              <a:rPr lang="en-US" altLang="ko-KR" dirty="0" smtClean="0"/>
              <a:t> - Updating Environment variables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- Updating the /</a:t>
            </a:r>
            <a:r>
              <a:rPr lang="en-US" altLang="ko-KR" dirty="0" err="1" smtClean="0"/>
              <a:t>etc</a:t>
            </a:r>
            <a:r>
              <a:rPr lang="en-US" altLang="ko-KR" dirty="0" smtClean="0"/>
              <a:t>/hosts file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068" y="2288200"/>
            <a:ext cx="6661090" cy="25751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068" y="2660357"/>
            <a:ext cx="7304881" cy="4197517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607068" y="4469449"/>
            <a:ext cx="5810824" cy="9400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3" name="직사각형 12"/>
          <p:cNvSpPr/>
          <p:nvPr/>
        </p:nvSpPr>
        <p:spPr>
          <a:xfrm>
            <a:off x="632706" y="6093151"/>
            <a:ext cx="5785186" cy="7647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831689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529697"/>
          </a:xfrm>
        </p:spPr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en-US" altLang="ko-KR" sz="4000" dirty="0">
                <a:solidFill>
                  <a:srgbClr val="0070C0"/>
                </a:solidFill>
              </a:rPr>
              <a:t>Functions </a:t>
            </a:r>
            <a:r>
              <a:rPr lang="en-US" altLang="ko-KR" sz="4000" dirty="0" smtClean="0">
                <a:solidFill>
                  <a:srgbClr val="0070C0"/>
                </a:solidFill>
              </a:rPr>
              <a:t>Lab:</a:t>
            </a:r>
            <a:br>
              <a:rPr lang="en-US" altLang="ko-KR" sz="4000" dirty="0" smtClean="0">
                <a:solidFill>
                  <a:srgbClr val="0070C0"/>
                </a:solidFill>
              </a:rPr>
            </a:br>
            <a:r>
              <a:rPr lang="en-US" altLang="ko-KR" sz="3200" dirty="0">
                <a:solidFill>
                  <a:srgbClr val="0070C0"/>
                </a:solidFill>
              </a:rPr>
              <a:t>- Try: </a:t>
            </a:r>
            <a:r>
              <a:rPr lang="en-US" altLang="ko-KR" sz="3200" dirty="0" err="1">
                <a:solidFill>
                  <a:srgbClr val="0070C0"/>
                </a:solidFill>
              </a:rPr>
              <a:t>nginx-wordpress-mysql</a:t>
            </a:r>
            <a:endParaRPr lang="en-US" altLang="ko-KR" sz="3200" dirty="0">
              <a:solidFill>
                <a:srgbClr val="0070C0"/>
              </a:solidFill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129924" y="1647621"/>
            <a:ext cx="541377" cy="541377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736553" y="1649069"/>
            <a:ext cx="533411" cy="539929"/>
          </a:xfrm>
          <a:prstGeom prst="rect">
            <a:avLst/>
          </a:prstGeom>
        </p:spPr>
      </p:pic>
      <p:cxnSp>
        <p:nvCxnSpPr>
          <p:cNvPr id="28" name="직선 화살표 연결선 27"/>
          <p:cNvCxnSpPr>
            <a:stCxn id="39" idx="3"/>
            <a:endCxn id="26" idx="1"/>
          </p:cNvCxnSpPr>
          <p:nvPr/>
        </p:nvCxnSpPr>
        <p:spPr>
          <a:xfrm flipV="1">
            <a:off x="3367013" y="1918310"/>
            <a:ext cx="1762911" cy="15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26" idx="3"/>
            <a:endCxn id="27" idx="1"/>
          </p:cNvCxnSpPr>
          <p:nvPr/>
        </p:nvCxnSpPr>
        <p:spPr>
          <a:xfrm>
            <a:off x="5671301" y="1918310"/>
            <a:ext cx="1065252" cy="7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189412" y="5214923"/>
            <a:ext cx="533411" cy="539929"/>
          </a:xfrm>
          <a:prstGeom prst="rect">
            <a:avLst/>
          </a:prstGeom>
        </p:spPr>
      </p:pic>
      <p:cxnSp>
        <p:nvCxnSpPr>
          <p:cNvPr id="33" name="직선 화살표 연결선 32"/>
          <p:cNvCxnSpPr>
            <a:stCxn id="40" idx="3"/>
            <a:endCxn id="34" idx="1"/>
          </p:cNvCxnSpPr>
          <p:nvPr/>
        </p:nvCxnSpPr>
        <p:spPr>
          <a:xfrm flipV="1">
            <a:off x="2749131" y="4887142"/>
            <a:ext cx="354171" cy="5577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103302" y="4572194"/>
            <a:ext cx="629896" cy="629896"/>
          </a:xfrm>
          <a:prstGeom prst="rect">
            <a:avLst/>
          </a:prstGeom>
        </p:spPr>
      </p:pic>
      <p:cxnSp>
        <p:nvCxnSpPr>
          <p:cNvPr id="35" name="직선 화살표 연결선 34"/>
          <p:cNvCxnSpPr>
            <a:stCxn id="37" idx="3"/>
            <a:endCxn id="30" idx="1"/>
          </p:cNvCxnSpPr>
          <p:nvPr/>
        </p:nvCxnSpPr>
        <p:spPr>
          <a:xfrm>
            <a:off x="6212678" y="5479101"/>
            <a:ext cx="976734" cy="57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34" idx="3"/>
            <a:endCxn id="37" idx="1"/>
          </p:cNvCxnSpPr>
          <p:nvPr/>
        </p:nvCxnSpPr>
        <p:spPr>
          <a:xfrm>
            <a:off x="3733198" y="4887142"/>
            <a:ext cx="1938103" cy="5919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671301" y="5208412"/>
            <a:ext cx="541377" cy="541377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4771273" y="2268510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port: 8888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635449" y="1596719"/>
            <a:ext cx="1731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Request: </a:t>
            </a:r>
          </a:p>
          <a:p>
            <a:r>
              <a:rPr lang="en-US" altLang="ko-KR" dirty="0" smtClean="0"/>
              <a:t>ipaddress:8888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21250" y="5121751"/>
            <a:ext cx="2327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Request: </a:t>
            </a:r>
          </a:p>
          <a:p>
            <a:r>
              <a:rPr lang="en-US" altLang="ko-KR" dirty="0" err="1" smtClean="0"/>
              <a:t>ipaddress</a:t>
            </a:r>
            <a:r>
              <a:rPr lang="en-US" altLang="ko-KR" dirty="0" smtClean="0"/>
              <a:t>[:80]/black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312651" y="5820703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port: 8888</a:t>
            </a:r>
            <a:endParaRPr lang="ko-KR" altLang="en-US" dirty="0"/>
          </a:p>
        </p:txBody>
      </p:sp>
      <p:cxnSp>
        <p:nvCxnSpPr>
          <p:cNvPr id="43" name="직선 화살표 연결선 42"/>
          <p:cNvCxnSpPr/>
          <p:nvPr/>
        </p:nvCxnSpPr>
        <p:spPr>
          <a:xfrm>
            <a:off x="2647339" y="4003730"/>
            <a:ext cx="455963" cy="7576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23040" y="3542064"/>
            <a:ext cx="21242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Request: </a:t>
            </a:r>
          </a:p>
          <a:p>
            <a:r>
              <a:rPr lang="en-US" altLang="ko-KR" dirty="0" err="1" smtClean="0"/>
              <a:t>ipaddress</a:t>
            </a:r>
            <a:r>
              <a:rPr lang="en-US" altLang="ko-KR" dirty="0" smtClean="0"/>
              <a:t>[:80]/red</a:t>
            </a:r>
            <a:endParaRPr lang="ko-KR" altLang="en-US" dirty="0"/>
          </a:p>
        </p:txBody>
      </p:sp>
      <p:cxnSp>
        <p:nvCxnSpPr>
          <p:cNvPr id="45" name="직선 화살표 연결선 44"/>
          <p:cNvCxnSpPr>
            <a:stCxn id="34" idx="3"/>
            <a:endCxn id="46" idx="1"/>
          </p:cNvCxnSpPr>
          <p:nvPr/>
        </p:nvCxnSpPr>
        <p:spPr>
          <a:xfrm flipV="1">
            <a:off x="3733198" y="3900336"/>
            <a:ext cx="1938103" cy="9868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그림 45"/>
          <p:cNvPicPr>
            <a:picLocks noChangeAspect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671301" y="3629647"/>
            <a:ext cx="541377" cy="541377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165982" y="3601561"/>
            <a:ext cx="533411" cy="539929"/>
          </a:xfrm>
          <a:prstGeom prst="rect">
            <a:avLst/>
          </a:prstGeom>
        </p:spPr>
      </p:pic>
      <p:cxnSp>
        <p:nvCxnSpPr>
          <p:cNvPr id="48" name="직선 화살표 연결선 47"/>
          <p:cNvCxnSpPr/>
          <p:nvPr/>
        </p:nvCxnSpPr>
        <p:spPr>
          <a:xfrm>
            <a:off x="6223691" y="3897837"/>
            <a:ext cx="976734" cy="57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312650" y="4125411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port: 9999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523040" y="1425015"/>
            <a:ext cx="6746924" cy="191418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6368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3064" y="4003546"/>
            <a:ext cx="8857716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 err="1" smtClean="0"/>
              <a:t>mkdir</a:t>
            </a:r>
            <a:r>
              <a:rPr lang="en-US" altLang="ko-KR" dirty="0" smtClean="0"/>
              <a:t> ~/sql2</a:t>
            </a:r>
          </a:p>
          <a:p>
            <a:r>
              <a:rPr lang="ko-KR" altLang="en-US" dirty="0" smtClean="0"/>
              <a:t>docker </a:t>
            </a:r>
            <a:r>
              <a:rPr lang="ko-KR" altLang="en-US" dirty="0"/>
              <a:t>run --name </a:t>
            </a:r>
            <a:r>
              <a:rPr lang="ko-KR" altLang="en-US" dirty="0" smtClean="0">
                <a:solidFill>
                  <a:srgbClr val="FF0000"/>
                </a:solidFill>
              </a:rPr>
              <a:t>word_sql</a:t>
            </a:r>
            <a:r>
              <a:rPr lang="en-US" altLang="ko-KR" dirty="0" smtClean="0">
                <a:solidFill>
                  <a:srgbClr val="FF0000"/>
                </a:solidFill>
              </a:rPr>
              <a:t>2</a:t>
            </a:r>
            <a:r>
              <a:rPr lang="ko-KR" altLang="en-US" dirty="0" smtClean="0"/>
              <a:t> </a:t>
            </a:r>
            <a:r>
              <a:rPr lang="ko-KR" altLang="en-US" dirty="0"/>
              <a:t>-v /</a:t>
            </a:r>
            <a:r>
              <a:rPr lang="ko-KR" altLang="en-US" dirty="0" smtClean="0"/>
              <a:t>home/</a:t>
            </a:r>
            <a:r>
              <a:rPr lang="en-US" altLang="ko-KR" dirty="0" smtClean="0">
                <a:solidFill>
                  <a:srgbClr val="FF0000"/>
                </a:solidFill>
              </a:rPr>
              <a:t>[username]</a:t>
            </a:r>
            <a:r>
              <a:rPr lang="ko-KR" altLang="en-US" dirty="0" smtClean="0"/>
              <a:t>/sql</a:t>
            </a:r>
            <a:r>
              <a:rPr lang="en-US" altLang="ko-KR" dirty="0" smtClean="0">
                <a:solidFill>
                  <a:srgbClr val="FF0000"/>
                </a:solidFill>
              </a:rPr>
              <a:t>2</a:t>
            </a:r>
            <a:r>
              <a:rPr lang="ko-KR" altLang="en-US" dirty="0" smtClean="0"/>
              <a:t>:/</a:t>
            </a:r>
            <a:r>
              <a:rPr lang="ko-KR" altLang="en-US" dirty="0"/>
              <a:t>var/lib/mysql -e MYSQL_ROOT_PASSWORD</a:t>
            </a:r>
            <a:r>
              <a:rPr lang="ko-KR" altLang="en-US" dirty="0" smtClean="0"/>
              <a:t>=</a:t>
            </a:r>
            <a:r>
              <a:rPr lang="en-US" altLang="ko-KR" dirty="0" smtClean="0">
                <a:solidFill>
                  <a:srgbClr val="FF0000"/>
                </a:solidFill>
              </a:rPr>
              <a:t>[password]</a:t>
            </a:r>
            <a:r>
              <a:rPr lang="ko-KR" altLang="en-US" dirty="0" smtClean="0"/>
              <a:t> </a:t>
            </a:r>
            <a:r>
              <a:rPr lang="ko-KR" altLang="en-US" dirty="0"/>
              <a:t>-d </a:t>
            </a:r>
            <a:r>
              <a:rPr lang="ko-KR" altLang="en-US" dirty="0" smtClean="0"/>
              <a:t>mysql</a:t>
            </a:r>
            <a:r>
              <a:rPr lang="en-US" altLang="ko-KR" dirty="0" smtClean="0"/>
              <a:t>:5.7.12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3064" y="5638942"/>
            <a:ext cx="885771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 err="1" smtClean="0"/>
              <a:t>docker</a:t>
            </a:r>
            <a:r>
              <a:rPr lang="en-US" altLang="ko-KR" dirty="0" smtClean="0"/>
              <a:t> </a:t>
            </a:r>
            <a:r>
              <a:rPr lang="en-US" altLang="ko-KR" dirty="0"/>
              <a:t>run --name </a:t>
            </a:r>
            <a:r>
              <a:rPr lang="en-US" altLang="ko-KR" dirty="0" smtClean="0"/>
              <a:t>wordpress</a:t>
            </a:r>
            <a:r>
              <a:rPr lang="en-US" altLang="ko-KR" dirty="0" smtClean="0">
                <a:solidFill>
                  <a:srgbClr val="FF0000"/>
                </a:solidFill>
              </a:rPr>
              <a:t>2</a:t>
            </a:r>
            <a:r>
              <a:rPr lang="en-US" altLang="ko-KR" dirty="0" smtClean="0"/>
              <a:t> </a:t>
            </a:r>
            <a:r>
              <a:rPr lang="en-US" altLang="ko-KR" dirty="0"/>
              <a:t>--link </a:t>
            </a:r>
            <a:r>
              <a:rPr lang="en-US" altLang="ko-KR" dirty="0" smtClean="0"/>
              <a:t>word_sql</a:t>
            </a:r>
            <a:r>
              <a:rPr lang="en-US" altLang="ko-KR" dirty="0" smtClean="0">
                <a:solidFill>
                  <a:srgbClr val="FF0000"/>
                </a:solidFill>
              </a:rPr>
              <a:t>2</a:t>
            </a:r>
            <a:r>
              <a:rPr lang="en-US" altLang="ko-KR" dirty="0" smtClean="0"/>
              <a:t>:mysql </a:t>
            </a:r>
            <a:r>
              <a:rPr lang="en-US" altLang="ko-KR" dirty="0"/>
              <a:t>-p </a:t>
            </a:r>
            <a:r>
              <a:rPr lang="en-US" altLang="ko-KR" dirty="0" smtClean="0">
                <a:solidFill>
                  <a:srgbClr val="FF0000"/>
                </a:solidFill>
              </a:rPr>
              <a:t>9999</a:t>
            </a:r>
            <a:r>
              <a:rPr lang="en-US" altLang="ko-KR" dirty="0" smtClean="0"/>
              <a:t>:80 </a:t>
            </a:r>
            <a:r>
              <a:rPr lang="en-US" altLang="ko-KR" dirty="0"/>
              <a:t>-d </a:t>
            </a:r>
            <a:r>
              <a:rPr lang="en-US" altLang="ko-KR" dirty="0" smtClean="0"/>
              <a:t>wordpress:4.5.1-apache</a:t>
            </a:r>
            <a:endParaRPr lang="ko-KR" altLang="en-US" dirty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0" y="0"/>
            <a:ext cx="9144000" cy="14395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 lang="ko-KR" altLang="en-US"/>
            </a:pPr>
            <a:r>
              <a:rPr lang="en-US" altLang="ko-KR" sz="4000" dirty="0" smtClean="0">
                <a:solidFill>
                  <a:srgbClr val="FF0000"/>
                </a:solidFill>
              </a:rPr>
              <a:t>Running Web Application</a:t>
            </a:r>
          </a:p>
          <a:p>
            <a:pPr>
              <a:defRPr lang="ko-KR" altLang="en-US"/>
            </a:pPr>
            <a:r>
              <a:rPr lang="en-US" altLang="ko-KR" sz="3200" dirty="0" smtClean="0">
                <a:solidFill>
                  <a:srgbClr val="FF0000"/>
                </a:solidFill>
              </a:rPr>
              <a:t>- Make another </a:t>
            </a:r>
            <a:r>
              <a:rPr lang="en-US" altLang="ko-KR" sz="3200" dirty="0" err="1" smtClean="0">
                <a:solidFill>
                  <a:srgbClr val="FF0000"/>
                </a:solidFill>
              </a:rPr>
              <a:t>wordpress</a:t>
            </a:r>
            <a:r>
              <a:rPr lang="en-US" altLang="ko-KR" sz="3200" dirty="0" smtClean="0">
                <a:solidFill>
                  <a:srgbClr val="FF0000"/>
                </a:solidFill>
              </a:rPr>
              <a:t> container set</a:t>
            </a:r>
            <a:endParaRPr lang="en-US" altLang="ko-KR" sz="3200" dirty="0">
              <a:solidFill>
                <a:srgbClr val="FF0000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257779" y="2789194"/>
            <a:ext cx="533411" cy="539929"/>
          </a:xfrm>
          <a:prstGeom prst="rect">
            <a:avLst/>
          </a:prstGeom>
        </p:spPr>
      </p:pic>
      <p:cxnSp>
        <p:nvCxnSpPr>
          <p:cNvPr id="9" name="직선 화살표 연결선 8"/>
          <p:cNvCxnSpPr>
            <a:stCxn id="14" idx="3"/>
            <a:endCxn id="10" idx="1"/>
          </p:cNvCxnSpPr>
          <p:nvPr/>
        </p:nvCxnSpPr>
        <p:spPr>
          <a:xfrm flipV="1">
            <a:off x="2817498" y="2461413"/>
            <a:ext cx="354171" cy="5577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171669" y="2146465"/>
            <a:ext cx="629896" cy="629896"/>
          </a:xfrm>
          <a:prstGeom prst="rect">
            <a:avLst/>
          </a:prstGeom>
        </p:spPr>
      </p:pic>
      <p:cxnSp>
        <p:nvCxnSpPr>
          <p:cNvPr id="11" name="직선 화살표 연결선 10"/>
          <p:cNvCxnSpPr>
            <a:stCxn id="13" idx="3"/>
            <a:endCxn id="8" idx="1"/>
          </p:cNvCxnSpPr>
          <p:nvPr/>
        </p:nvCxnSpPr>
        <p:spPr>
          <a:xfrm>
            <a:off x="6281045" y="3053372"/>
            <a:ext cx="976734" cy="57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10" idx="3"/>
            <a:endCxn id="13" idx="1"/>
          </p:cNvCxnSpPr>
          <p:nvPr/>
        </p:nvCxnSpPr>
        <p:spPr>
          <a:xfrm>
            <a:off x="3801565" y="2461413"/>
            <a:ext cx="1938103" cy="5919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739668" y="2782683"/>
            <a:ext cx="541377" cy="54137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89617" y="2696022"/>
            <a:ext cx="2327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Request: </a:t>
            </a:r>
          </a:p>
          <a:p>
            <a:r>
              <a:rPr lang="en-US" altLang="ko-KR" dirty="0" err="1" smtClean="0"/>
              <a:t>ipaddress</a:t>
            </a:r>
            <a:r>
              <a:rPr lang="en-US" altLang="ko-KR" dirty="0" smtClean="0"/>
              <a:t>[:80]/black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381018" y="3394974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port: 8888</a:t>
            </a:r>
            <a:endParaRPr lang="ko-KR" altLang="en-US" dirty="0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2715706" y="1578001"/>
            <a:ext cx="455963" cy="7576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91407" y="1116335"/>
            <a:ext cx="21242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Request: </a:t>
            </a:r>
          </a:p>
          <a:p>
            <a:r>
              <a:rPr lang="en-US" altLang="ko-KR" dirty="0" err="1" smtClean="0"/>
              <a:t>ipaddress</a:t>
            </a:r>
            <a:r>
              <a:rPr lang="en-US" altLang="ko-KR" dirty="0" smtClean="0"/>
              <a:t>[:80]/red</a:t>
            </a:r>
            <a:endParaRPr lang="ko-KR" altLang="en-US" dirty="0"/>
          </a:p>
        </p:txBody>
      </p:sp>
      <p:cxnSp>
        <p:nvCxnSpPr>
          <p:cNvPr id="18" name="직선 화살표 연결선 17"/>
          <p:cNvCxnSpPr>
            <a:stCxn id="10" idx="3"/>
            <a:endCxn id="19" idx="1"/>
          </p:cNvCxnSpPr>
          <p:nvPr/>
        </p:nvCxnSpPr>
        <p:spPr>
          <a:xfrm flipV="1">
            <a:off x="3801565" y="1474607"/>
            <a:ext cx="1938103" cy="9868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739668" y="1203918"/>
            <a:ext cx="541377" cy="541377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234349" y="1175832"/>
            <a:ext cx="533411" cy="539929"/>
          </a:xfrm>
          <a:prstGeom prst="rect">
            <a:avLst/>
          </a:prstGeom>
        </p:spPr>
      </p:pic>
      <p:cxnSp>
        <p:nvCxnSpPr>
          <p:cNvPr id="21" name="직선 화살표 연결선 20"/>
          <p:cNvCxnSpPr/>
          <p:nvPr/>
        </p:nvCxnSpPr>
        <p:spPr>
          <a:xfrm>
            <a:off x="6292058" y="1472108"/>
            <a:ext cx="976734" cy="57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381017" y="1699682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port: 9999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4956560" y="1112358"/>
            <a:ext cx="3042303" cy="9400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pic>
        <p:nvPicPr>
          <p:cNvPr id="24" name="Picture 2" descr="http://publicdomainvectors.org/photos/Anonymous_Keyboard_1_icon.png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7704365" y="-130548"/>
            <a:ext cx="1439635" cy="1439635"/>
          </a:xfrm>
          <a:prstGeom prst="rect">
            <a:avLst/>
          </a:prstGeom>
          <a:noFill/>
        </p:spPr>
      </p:pic>
      <p:pic>
        <p:nvPicPr>
          <p:cNvPr id="25" name="그림 5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993286" y="410054"/>
            <a:ext cx="893414" cy="505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9149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28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451" y="1252854"/>
            <a:ext cx="2890542" cy="3655686"/>
          </a:xfrm>
          <a:prstGeom prst="rect">
            <a:avLst/>
          </a:prstGeom>
        </p:spPr>
      </p:pic>
      <p:sp>
        <p:nvSpPr>
          <p:cNvPr id="8" name="제목 1"/>
          <p:cNvSpPr txBox="1">
            <a:spLocks/>
          </p:cNvSpPr>
          <p:nvPr/>
        </p:nvSpPr>
        <p:spPr>
          <a:xfrm>
            <a:off x="0" y="0"/>
            <a:ext cx="9144000" cy="14395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 lang="ko-KR" altLang="en-US"/>
            </a:pPr>
            <a:r>
              <a:rPr lang="en-US" altLang="ko-KR" sz="4000" dirty="0" smtClean="0">
                <a:solidFill>
                  <a:srgbClr val="FF0000"/>
                </a:solidFill>
              </a:rPr>
              <a:t>Running Web Application</a:t>
            </a:r>
          </a:p>
          <a:p>
            <a:pPr>
              <a:defRPr lang="ko-KR" altLang="en-US"/>
            </a:pPr>
            <a:r>
              <a:rPr lang="en-US" altLang="ko-KR" sz="3200" dirty="0" smtClean="0">
                <a:solidFill>
                  <a:srgbClr val="FF0000"/>
                </a:solidFill>
              </a:rPr>
              <a:t>- Default configuration: </a:t>
            </a:r>
            <a:r>
              <a:rPr lang="en-US" altLang="ko-KR" sz="3200" dirty="0" err="1" smtClean="0">
                <a:solidFill>
                  <a:srgbClr val="FF0000"/>
                </a:solidFill>
              </a:rPr>
              <a:t>Wordpress</a:t>
            </a:r>
            <a:endParaRPr lang="en-US" altLang="ko-KR" sz="3200" dirty="0">
              <a:solidFill>
                <a:srgbClr val="FF0000"/>
              </a:solidFill>
            </a:endParaRPr>
          </a:p>
        </p:txBody>
      </p:sp>
      <p:pic>
        <p:nvPicPr>
          <p:cNvPr id="9" name="Picture 2" descr="http://publicdomainvectors.org/photos/Anonymous_Keyboard_1_icon.png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704365" y="-130548"/>
            <a:ext cx="1439635" cy="1439635"/>
          </a:xfrm>
          <a:prstGeom prst="rect">
            <a:avLst/>
          </a:prstGeom>
          <a:noFill/>
        </p:spPr>
      </p:pic>
      <p:pic>
        <p:nvPicPr>
          <p:cNvPr id="11" name="그림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993286" y="410054"/>
            <a:ext cx="893414" cy="50545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3253" y="4362449"/>
            <a:ext cx="4505325" cy="24955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62838" y="1309087"/>
            <a:ext cx="3255876" cy="3666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669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29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373" y="3687509"/>
            <a:ext cx="4505325" cy="24955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3373" y="1555334"/>
            <a:ext cx="6132069" cy="2132175"/>
          </a:xfrm>
          <a:prstGeom prst="rect">
            <a:avLst/>
          </a:prstGeom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0" y="0"/>
            <a:ext cx="9144000" cy="14395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 lang="ko-KR" altLang="en-US"/>
            </a:pPr>
            <a:r>
              <a:rPr lang="en-US" altLang="ko-KR" sz="4000" dirty="0" smtClean="0">
                <a:solidFill>
                  <a:srgbClr val="0070C0"/>
                </a:solidFill>
              </a:rPr>
              <a:t>Running Web Application</a:t>
            </a:r>
          </a:p>
          <a:p>
            <a:pPr>
              <a:defRPr lang="ko-KR" altLang="en-US"/>
            </a:pPr>
            <a:r>
              <a:rPr lang="en-US" altLang="ko-KR" sz="3200" dirty="0" smtClean="0">
                <a:solidFill>
                  <a:srgbClr val="0070C0"/>
                </a:solidFill>
              </a:rPr>
              <a:t>- Current status</a:t>
            </a:r>
            <a:endParaRPr lang="en-US" altLang="ko-KR" sz="3200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50565" y="1905713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ip:8888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105718" y="4730641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ip:9999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7743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529697"/>
          </a:xfrm>
        </p:spPr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en-US" altLang="ko-KR" sz="4000" dirty="0">
                <a:solidFill>
                  <a:srgbClr val="0070C0"/>
                </a:solidFill>
              </a:rPr>
              <a:t>Functions Lab: </a:t>
            </a:r>
            <a:r>
              <a:rPr lang="en-US" altLang="ko-KR" sz="4000" dirty="0" smtClean="0">
                <a:solidFill>
                  <a:srgbClr val="0070C0"/>
                </a:solidFill>
              </a:rPr>
              <a:t>Goal</a:t>
            </a:r>
            <a:endParaRPr lang="en-US" altLang="ko-KR" sz="4000" dirty="0">
              <a:solidFill>
                <a:srgbClr val="0070C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66944" y="1828801"/>
            <a:ext cx="817187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Strength of Docker: Docker Image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Introduce Docker Hub</a:t>
            </a:r>
            <a:br>
              <a:rPr lang="en-US" altLang="ko-KR" sz="2000" dirty="0" smtClean="0"/>
            </a:br>
            <a:r>
              <a:rPr lang="en-US" altLang="ko-KR" sz="2000" dirty="0" smtClean="0"/>
              <a:t>+ Searching and Getting Image from Docker Hub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Running 3 Tier (</a:t>
            </a:r>
            <a:r>
              <a:rPr lang="en-US" altLang="ko-KR" sz="2000" dirty="0" err="1" smtClean="0"/>
              <a:t>nginx-wordpress-mysql</a:t>
            </a:r>
            <a:r>
              <a:rPr lang="en-US" altLang="ko-KR" sz="2000" dirty="0" smtClean="0"/>
              <a:t>) Web Application</a:t>
            </a:r>
            <a:endParaRPr lang="en-US" altLang="ko-KR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Understanding Docker basic network</a:t>
            </a:r>
            <a:br>
              <a:rPr lang="en-US" altLang="ko-KR" sz="2000" dirty="0" smtClean="0"/>
            </a:br>
            <a:r>
              <a:rPr lang="en-US" altLang="ko-KR" sz="2000" dirty="0" smtClean="0"/>
              <a:t>(--link option)</a:t>
            </a:r>
          </a:p>
        </p:txBody>
      </p:sp>
    </p:spTree>
    <p:extLst>
      <p:ext uri="{BB962C8B-B14F-4D97-AF65-F5344CB8AC3E}">
        <p14:creationId xmlns:p14="http://schemas.microsoft.com/office/powerpoint/2010/main" val="21771042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0" y="0"/>
            <a:ext cx="9144000" cy="14395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 lang="ko-KR" altLang="en-US"/>
            </a:pPr>
            <a:r>
              <a:rPr lang="en-US" altLang="ko-KR" sz="4000" dirty="0" smtClean="0">
                <a:solidFill>
                  <a:srgbClr val="FF0000"/>
                </a:solidFill>
              </a:rPr>
              <a:t>Running Web Application</a:t>
            </a:r>
          </a:p>
          <a:p>
            <a:pPr>
              <a:defRPr lang="ko-KR" altLang="en-US"/>
            </a:pPr>
            <a:r>
              <a:rPr lang="en-US" altLang="ko-KR" sz="3200" dirty="0" smtClean="0">
                <a:solidFill>
                  <a:srgbClr val="FF0000"/>
                </a:solidFill>
              </a:rPr>
              <a:t>- Make container for reverse proxy</a:t>
            </a:r>
            <a:endParaRPr lang="en-US" altLang="ko-KR" sz="3200" dirty="0">
              <a:solidFill>
                <a:srgbClr val="FF0000"/>
              </a:solidFill>
            </a:endParaRPr>
          </a:p>
        </p:txBody>
      </p:sp>
      <p:pic>
        <p:nvPicPr>
          <p:cNvPr id="7" name="Picture 2" descr="http://publicdomainvectors.org/photos/Anonymous_Keyboard_1_icon.pn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704365" y="-130548"/>
            <a:ext cx="1439635" cy="1439635"/>
          </a:xfrm>
          <a:prstGeom prst="rect">
            <a:avLst/>
          </a:prstGeom>
          <a:noFill/>
        </p:spPr>
      </p:pic>
      <p:sp>
        <p:nvSpPr>
          <p:cNvPr id="8" name="직사각형 7"/>
          <p:cNvSpPr/>
          <p:nvPr/>
        </p:nvSpPr>
        <p:spPr>
          <a:xfrm>
            <a:off x="444713" y="2818543"/>
            <a:ext cx="819411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dirty="0" smtClean="0"/>
              <a:t>docker </a:t>
            </a:r>
            <a:r>
              <a:rPr lang="ko-KR" altLang="en-US" dirty="0"/>
              <a:t>run -it --name=nginx </a:t>
            </a:r>
            <a:r>
              <a:rPr lang="ko-KR" altLang="en-US" dirty="0" smtClean="0"/>
              <a:t>-</a:t>
            </a:r>
            <a:r>
              <a:rPr lang="ko-KR" altLang="en-US" dirty="0"/>
              <a:t>p 80:80 </a:t>
            </a:r>
            <a:r>
              <a:rPr lang="en-US" altLang="ko-KR" dirty="0" smtClean="0"/>
              <a:t>u</a:t>
            </a:r>
            <a:r>
              <a:rPr lang="ko-KR" altLang="en-US" dirty="0" smtClean="0"/>
              <a:t>buntu</a:t>
            </a:r>
            <a:r>
              <a:rPr lang="en-US" altLang="ko-KR" dirty="0" smtClean="0"/>
              <a:t>:14.04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3461156" y="2844975"/>
            <a:ext cx="880108" cy="3429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2" name="TextBox 11"/>
          <p:cNvSpPr txBox="1"/>
          <p:nvPr/>
        </p:nvSpPr>
        <p:spPr>
          <a:xfrm>
            <a:off x="3621094" y="3214307"/>
            <a:ext cx="4523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Forwarding </a:t>
            </a:r>
            <a:r>
              <a:rPr lang="en-US" altLang="ko-KR" dirty="0" err="1" smtClean="0"/>
              <a:t>host_port:container_port</a:t>
            </a:r>
            <a:endParaRPr lang="ko-KR" altLang="en-US" dirty="0"/>
          </a:p>
        </p:txBody>
      </p:sp>
      <p:pic>
        <p:nvPicPr>
          <p:cNvPr id="13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993286" y="410054"/>
            <a:ext cx="893414" cy="505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9218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0" y="0"/>
            <a:ext cx="9144000" cy="14395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 lang="ko-KR" altLang="en-US"/>
            </a:pPr>
            <a:r>
              <a:rPr lang="en-US" altLang="ko-KR" sz="4000" dirty="0" smtClean="0">
                <a:solidFill>
                  <a:srgbClr val="FF0000"/>
                </a:solidFill>
              </a:rPr>
              <a:t>Running Web Application</a:t>
            </a:r>
          </a:p>
          <a:p>
            <a:pPr>
              <a:defRPr lang="ko-KR" altLang="en-US"/>
            </a:pPr>
            <a:r>
              <a:rPr lang="en-US" altLang="ko-KR" sz="3200" dirty="0" smtClean="0">
                <a:solidFill>
                  <a:srgbClr val="FF0000"/>
                </a:solidFill>
              </a:rPr>
              <a:t>- Setting reverse proxy</a:t>
            </a:r>
            <a:endParaRPr lang="en-US" altLang="ko-KR" sz="3200" dirty="0">
              <a:solidFill>
                <a:srgbClr val="FF0000"/>
              </a:solidFill>
            </a:endParaRPr>
          </a:p>
        </p:txBody>
      </p:sp>
      <p:pic>
        <p:nvPicPr>
          <p:cNvPr id="7" name="Picture 2" descr="http://publicdomainvectors.org/photos/Anonymous_Keyboard_1_icon.pn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704365" y="-130548"/>
            <a:ext cx="1439635" cy="1439635"/>
          </a:xfrm>
          <a:prstGeom prst="rect">
            <a:avLst/>
          </a:prstGeom>
          <a:noFill/>
        </p:spPr>
      </p:pic>
      <p:sp>
        <p:nvSpPr>
          <p:cNvPr id="8" name="직사각형 7"/>
          <p:cNvSpPr/>
          <p:nvPr/>
        </p:nvSpPr>
        <p:spPr>
          <a:xfrm>
            <a:off x="444713" y="1389319"/>
            <a:ext cx="7259652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 smtClean="0"/>
              <a:t>apt-get update</a:t>
            </a:r>
          </a:p>
          <a:p>
            <a:r>
              <a:rPr lang="en-US" altLang="ko-KR" dirty="0" smtClean="0"/>
              <a:t>apt-get install </a:t>
            </a:r>
            <a:r>
              <a:rPr lang="en-US" altLang="ko-KR" dirty="0" err="1" smtClean="0"/>
              <a:t>nginx</a:t>
            </a:r>
            <a:endParaRPr lang="en-US" altLang="ko-KR" dirty="0" smtClean="0"/>
          </a:p>
          <a:p>
            <a:r>
              <a:rPr lang="en-US" altLang="ko-KR" dirty="0" smtClean="0"/>
              <a:t>apt-get install vim</a:t>
            </a:r>
          </a:p>
          <a:p>
            <a:endParaRPr lang="en-US" altLang="ko-KR" dirty="0"/>
          </a:p>
          <a:p>
            <a:r>
              <a:rPr lang="en-US" altLang="ko-KR" dirty="0" smtClean="0"/>
              <a:t>cd /</a:t>
            </a:r>
            <a:r>
              <a:rPr lang="en-US" altLang="ko-KR" dirty="0" err="1" smtClean="0"/>
              <a:t>etc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nginx</a:t>
            </a:r>
            <a:r>
              <a:rPr lang="en-US" altLang="ko-KR" dirty="0" smtClean="0"/>
              <a:t>/sites-enabled</a:t>
            </a:r>
          </a:p>
          <a:p>
            <a:r>
              <a:rPr lang="en-US" altLang="ko-KR" dirty="0" err="1" smtClean="0"/>
              <a:t>rm</a:t>
            </a:r>
            <a:r>
              <a:rPr lang="en-US" altLang="ko-KR" dirty="0" smtClean="0"/>
              <a:t> default</a:t>
            </a:r>
            <a:endParaRPr lang="en-US" altLang="ko-KR" dirty="0"/>
          </a:p>
          <a:p>
            <a:r>
              <a:rPr lang="en-US" altLang="ko-KR" dirty="0" smtClean="0"/>
              <a:t>vi default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444713" y="6014616"/>
            <a:ext cx="725965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 smtClean="0"/>
              <a:t>service </a:t>
            </a:r>
            <a:r>
              <a:rPr lang="en-US" altLang="ko-KR" dirty="0" err="1" smtClean="0"/>
              <a:t>nginx</a:t>
            </a:r>
            <a:r>
              <a:rPr lang="en-US" altLang="ko-KR" dirty="0" smtClean="0"/>
              <a:t> start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176" y="3798467"/>
            <a:ext cx="5800725" cy="18383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929116" y="4379076"/>
            <a:ext cx="9749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</a:rPr>
              <a:t>[your 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ip</a:t>
            </a:r>
            <a:r>
              <a:rPr lang="en-US" altLang="ko-KR" sz="1600" dirty="0">
                <a:solidFill>
                  <a:srgbClr val="FF0000"/>
                </a:solidFill>
              </a:rPr>
              <a:t>]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29116" y="5007934"/>
            <a:ext cx="9749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</a:rPr>
              <a:t>[your 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ip</a:t>
            </a:r>
            <a:r>
              <a:rPr lang="en-US" altLang="ko-KR" sz="1600" dirty="0">
                <a:solidFill>
                  <a:srgbClr val="FF0000"/>
                </a:solidFill>
              </a:rPr>
              <a:t>]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pic>
        <p:nvPicPr>
          <p:cNvPr id="13" name="그림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993286" y="410054"/>
            <a:ext cx="893414" cy="505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5951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0" y="0"/>
            <a:ext cx="9144000" cy="14395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 lang="ko-KR" altLang="en-US"/>
            </a:pPr>
            <a:r>
              <a:rPr lang="en-US" altLang="ko-KR" sz="4000" dirty="0" smtClean="0">
                <a:solidFill>
                  <a:srgbClr val="FF0000"/>
                </a:solidFill>
              </a:rPr>
              <a:t>Running Web Application</a:t>
            </a:r>
          </a:p>
          <a:p>
            <a:pPr>
              <a:defRPr lang="ko-KR" altLang="en-US"/>
            </a:pPr>
            <a:r>
              <a:rPr lang="en-US" altLang="ko-KR" sz="3200" dirty="0" smtClean="0">
                <a:solidFill>
                  <a:srgbClr val="FF0000"/>
                </a:solidFill>
              </a:rPr>
              <a:t>- Setting reverse proxy</a:t>
            </a:r>
            <a:endParaRPr lang="en-US" altLang="ko-KR" sz="3200" dirty="0">
              <a:solidFill>
                <a:srgbClr val="FF0000"/>
              </a:solidFill>
            </a:endParaRPr>
          </a:p>
        </p:txBody>
      </p:sp>
      <p:pic>
        <p:nvPicPr>
          <p:cNvPr id="7" name="Picture 2" descr="http://publicdomainvectors.org/photos/Anonymous_Keyboard_1_icon.pn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704365" y="-130548"/>
            <a:ext cx="1439635" cy="1439635"/>
          </a:xfrm>
          <a:prstGeom prst="rect">
            <a:avLst/>
          </a:prstGeom>
          <a:noFill/>
        </p:spPr>
      </p:pic>
      <p:sp>
        <p:nvSpPr>
          <p:cNvPr id="8" name="직사각형 7"/>
          <p:cNvSpPr/>
          <p:nvPr/>
        </p:nvSpPr>
        <p:spPr>
          <a:xfrm>
            <a:off x="564355" y="1570049"/>
            <a:ext cx="72596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Try</a:t>
            </a:r>
          </a:p>
          <a:p>
            <a:r>
              <a:rPr lang="en-US" altLang="ko-KR" dirty="0" smtClean="0"/>
              <a:t>http</a:t>
            </a:r>
            <a:r>
              <a:rPr lang="en-US" altLang="ko-KR" dirty="0" smtClean="0"/>
              <a:t>://</a:t>
            </a:r>
            <a:r>
              <a:rPr lang="en-US" altLang="ko-KR" dirty="0" smtClean="0">
                <a:solidFill>
                  <a:srgbClr val="FF0000"/>
                </a:solidFill>
              </a:rPr>
              <a:t>localhost</a:t>
            </a:r>
            <a:r>
              <a:rPr lang="en-US" altLang="ko-KR" dirty="0" smtClean="0"/>
              <a:t>/black </a:t>
            </a:r>
            <a:endParaRPr lang="en-US" altLang="ko-KR" dirty="0" smtClean="0"/>
          </a:p>
          <a:p>
            <a:r>
              <a:rPr lang="en-US" altLang="ko-KR" dirty="0"/>
              <a:t>http</a:t>
            </a:r>
            <a:r>
              <a:rPr lang="en-US" altLang="ko-KR" dirty="0" smtClean="0"/>
              <a:t>://</a:t>
            </a:r>
            <a:r>
              <a:rPr lang="en-US" altLang="ko-KR" dirty="0" smtClean="0">
                <a:solidFill>
                  <a:srgbClr val="FF0000"/>
                </a:solidFill>
              </a:rPr>
              <a:t>localhost</a:t>
            </a:r>
            <a:r>
              <a:rPr lang="en-US" altLang="ko-KR" dirty="0" smtClean="0"/>
              <a:t>/red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4486" y="1439501"/>
            <a:ext cx="4442923" cy="206278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8526" y="4130159"/>
            <a:ext cx="4458883" cy="208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8681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78876" y="1251237"/>
            <a:ext cx="5826719" cy="1646302"/>
          </a:xfrm>
        </p:spPr>
        <p:txBody>
          <a:bodyPr/>
          <a:lstStyle/>
          <a:p>
            <a:pPr algn="ctr"/>
            <a:r>
              <a:rPr lang="en-US" altLang="ko-KR" dirty="0" smtClean="0"/>
              <a:t>Appendix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98141" y="2897539"/>
            <a:ext cx="5408600" cy="1096899"/>
          </a:xfrm>
        </p:spPr>
        <p:txBody>
          <a:bodyPr/>
          <a:lstStyle/>
          <a:p>
            <a:pPr algn="ctr"/>
            <a:r>
              <a:rPr lang="en-US" altLang="ko-KR" dirty="0" smtClean="0"/>
              <a:t>Control Tower: Docker Private Registry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9087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0" y="0"/>
            <a:ext cx="9144000" cy="14395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 lang="ko-KR" altLang="en-US"/>
            </a:pPr>
            <a:r>
              <a:rPr lang="en-US" altLang="ko-KR" sz="4000" dirty="0" smtClean="0">
                <a:solidFill>
                  <a:srgbClr val="0070C0"/>
                </a:solidFill>
              </a:rPr>
              <a:t>Docker Private Registry</a:t>
            </a:r>
          </a:p>
          <a:p>
            <a:pPr>
              <a:defRPr lang="ko-KR" altLang="en-US"/>
            </a:pPr>
            <a:r>
              <a:rPr lang="en-US" altLang="ko-KR" sz="3200" dirty="0" smtClean="0">
                <a:solidFill>
                  <a:srgbClr val="0070C0"/>
                </a:solidFill>
              </a:rPr>
              <a:t>- About</a:t>
            </a:r>
            <a:endParaRPr lang="en-US" altLang="ko-KR" sz="3200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5119" y="1439501"/>
            <a:ext cx="762284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 previous slides, Docker image is operated and maintained likes source code (</a:t>
            </a:r>
            <a:r>
              <a:rPr lang="en-US" altLang="ko-KR" dirty="0" err="1" smtClean="0"/>
              <a:t>e.g</a:t>
            </a:r>
            <a:r>
              <a:rPr lang="en-US" altLang="ko-KR" dirty="0"/>
              <a:t> </a:t>
            </a:r>
            <a:r>
              <a:rPr lang="en-US" altLang="ko-KR" dirty="0" err="1" smtClean="0"/>
              <a:t>svn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…)</a:t>
            </a:r>
          </a:p>
          <a:p>
            <a:endParaRPr lang="en-US" altLang="ko-KR" dirty="0"/>
          </a:p>
          <a:p>
            <a:r>
              <a:rPr lang="en-US" altLang="ko-KR" dirty="0" smtClean="0"/>
              <a:t>Also we used Docker public repository, Docker Hub. (which looks like </a:t>
            </a:r>
            <a:r>
              <a:rPr lang="en-US" altLang="ko-KR" dirty="0" err="1" smtClean="0"/>
              <a:t>github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en-US" altLang="ko-KR" dirty="0" smtClean="0"/>
              <a:t>Surely, Docker also provides private repository: Registry.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119" y="3819725"/>
            <a:ext cx="7651473" cy="2507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7408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92209" y="2452763"/>
            <a:ext cx="777667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dirty="0"/>
              <a:t>docker run -d -p 5000:5000 --restart=always --name registry </a:t>
            </a:r>
            <a:r>
              <a:rPr lang="ko-KR" altLang="en-US" dirty="0" smtClean="0"/>
              <a:t>registry:2</a:t>
            </a:r>
            <a:endParaRPr lang="en-US" altLang="ko-KR" dirty="0" smtClean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0" y="0"/>
            <a:ext cx="9144000" cy="14395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 lang="ko-KR" altLang="en-US"/>
            </a:pPr>
            <a:r>
              <a:rPr lang="en-US" altLang="ko-KR" sz="4000" dirty="0" smtClean="0">
                <a:solidFill>
                  <a:srgbClr val="FF0000"/>
                </a:solidFill>
              </a:rPr>
              <a:t>Docker Private Registry</a:t>
            </a:r>
          </a:p>
          <a:p>
            <a:pPr>
              <a:defRPr lang="ko-KR" altLang="en-US"/>
            </a:pPr>
            <a:r>
              <a:rPr lang="en-US" altLang="ko-KR" sz="3200" dirty="0" smtClean="0">
                <a:solidFill>
                  <a:srgbClr val="FF0000"/>
                </a:solidFill>
              </a:rPr>
              <a:t>- How to use (1)</a:t>
            </a:r>
            <a:endParaRPr lang="en-US" altLang="ko-KR" sz="3200" dirty="0">
              <a:solidFill>
                <a:srgbClr val="FF0000"/>
              </a:solidFill>
            </a:endParaRPr>
          </a:p>
        </p:txBody>
      </p:sp>
      <p:pic>
        <p:nvPicPr>
          <p:cNvPr id="7" name="Picture 2" descr="http://publicdomainvectors.org/photos/Anonymous_Keyboard_1_icon.pn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704365" y="-130548"/>
            <a:ext cx="1439635" cy="1439635"/>
          </a:xfrm>
          <a:prstGeom prst="rect">
            <a:avLst/>
          </a:prstGeom>
          <a:noFill/>
        </p:spPr>
      </p:pic>
      <p:sp>
        <p:nvSpPr>
          <p:cNvPr id="8" name="직사각형 7"/>
          <p:cNvSpPr/>
          <p:nvPr/>
        </p:nvSpPr>
        <p:spPr>
          <a:xfrm>
            <a:off x="692209" y="3018553"/>
            <a:ext cx="72981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--restart=always means this container is already running even Docker host rebooted.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692208" y="2030443"/>
            <a:ext cx="78450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Deployment(</a:t>
            </a:r>
            <a:r>
              <a:rPr lang="en-US" altLang="ko-KR" b="1" dirty="0" smtClean="0">
                <a:solidFill>
                  <a:srgbClr val="7030A0"/>
                </a:solidFill>
              </a:rPr>
              <a:t>In control tower</a:t>
            </a:r>
            <a:r>
              <a:rPr lang="en-US" altLang="ko-KR" dirty="0" smtClean="0"/>
              <a:t>):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167534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99181" y="1751258"/>
            <a:ext cx="78450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You may configure insecure-registry options on NUC and Raspberry Pi</a:t>
            </a:r>
          </a:p>
          <a:p>
            <a:r>
              <a:rPr lang="en-US" altLang="ko-KR" dirty="0" smtClean="0"/>
              <a:t>(Basic registry runs on insecure mode.)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709301" y="2688232"/>
            <a:ext cx="78450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Setting(</a:t>
            </a:r>
            <a:r>
              <a:rPr lang="en-US" altLang="ko-KR" b="1" dirty="0" smtClean="0">
                <a:solidFill>
                  <a:srgbClr val="7030A0"/>
                </a:solidFill>
              </a:rPr>
              <a:t>In NUC and </a:t>
            </a:r>
            <a:r>
              <a:rPr lang="en-US" altLang="ko-KR" b="1" dirty="0" err="1" smtClean="0">
                <a:solidFill>
                  <a:srgbClr val="7030A0"/>
                </a:solidFill>
              </a:rPr>
              <a:t>RPi</a:t>
            </a:r>
            <a:r>
              <a:rPr lang="en-US" altLang="ko-KR" dirty="0" smtClean="0"/>
              <a:t>):</a:t>
            </a: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709301" y="3163541"/>
            <a:ext cx="7776672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 err="1" smtClean="0"/>
              <a:t>sudo</a:t>
            </a:r>
            <a:r>
              <a:rPr lang="en-US" altLang="ko-KR" dirty="0" smtClean="0"/>
              <a:t> vi /</a:t>
            </a:r>
            <a:r>
              <a:rPr lang="en-US" altLang="ko-KR" dirty="0" err="1" smtClean="0"/>
              <a:t>etc</a:t>
            </a:r>
            <a:r>
              <a:rPr lang="en-US" altLang="ko-KR" dirty="0" smtClean="0"/>
              <a:t>/default/</a:t>
            </a:r>
            <a:r>
              <a:rPr lang="en-US" altLang="ko-KR" dirty="0" err="1" smtClean="0"/>
              <a:t>docker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DOCKER_OPTS=“--insecure-registry </a:t>
            </a:r>
            <a:r>
              <a:rPr lang="en-US" altLang="ko-KR" dirty="0" smtClean="0">
                <a:solidFill>
                  <a:srgbClr val="FF0000"/>
                </a:solidFill>
              </a:rPr>
              <a:t>[control tower </a:t>
            </a:r>
            <a:r>
              <a:rPr lang="en-US" altLang="ko-KR" dirty="0" err="1" smtClean="0">
                <a:solidFill>
                  <a:srgbClr val="FF0000"/>
                </a:solidFill>
              </a:rPr>
              <a:t>ip</a:t>
            </a:r>
            <a:r>
              <a:rPr lang="en-US" altLang="ko-KR" dirty="0" smtClean="0">
                <a:solidFill>
                  <a:srgbClr val="FF0000"/>
                </a:solidFill>
              </a:rPr>
              <a:t>]</a:t>
            </a:r>
            <a:r>
              <a:rPr lang="en-US" altLang="ko-KR" dirty="0" smtClean="0"/>
              <a:t>:5000”</a:t>
            </a: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0" y="0"/>
            <a:ext cx="9144000" cy="14395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 lang="ko-KR" altLang="en-US"/>
            </a:pPr>
            <a:r>
              <a:rPr lang="en-US" altLang="ko-KR" sz="4000" dirty="0" smtClean="0">
                <a:solidFill>
                  <a:srgbClr val="FF0000"/>
                </a:solidFill>
              </a:rPr>
              <a:t>Docker Private Registry</a:t>
            </a:r>
          </a:p>
          <a:p>
            <a:pPr>
              <a:defRPr lang="ko-KR" altLang="en-US"/>
            </a:pPr>
            <a:r>
              <a:rPr lang="en-US" altLang="ko-KR" sz="3200" dirty="0" smtClean="0">
                <a:solidFill>
                  <a:srgbClr val="FF0000"/>
                </a:solidFill>
              </a:rPr>
              <a:t>- How to use (2)</a:t>
            </a:r>
            <a:endParaRPr lang="en-US" altLang="ko-KR" sz="3200" dirty="0">
              <a:solidFill>
                <a:srgbClr val="FF0000"/>
              </a:solidFill>
            </a:endParaRPr>
          </a:p>
        </p:txBody>
      </p:sp>
      <p:pic>
        <p:nvPicPr>
          <p:cNvPr id="9" name="Picture 2" descr="http://publicdomainvectors.org/photos/Anonymous_Keyboard_1_icon.pn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704365" y="-130548"/>
            <a:ext cx="1439635" cy="1439635"/>
          </a:xfrm>
          <a:prstGeom prst="rect">
            <a:avLst/>
          </a:prstGeom>
          <a:noFill/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5040" y="4192848"/>
            <a:ext cx="6029325" cy="1657350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801366" y="6308208"/>
            <a:ext cx="777667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 err="1" smtClean="0"/>
              <a:t>sudo</a:t>
            </a:r>
            <a:r>
              <a:rPr lang="en-US" altLang="ko-KR" dirty="0" smtClean="0"/>
              <a:t> service </a:t>
            </a:r>
            <a:r>
              <a:rPr lang="en-US" altLang="ko-KR" dirty="0" err="1" smtClean="0"/>
              <a:t>docker</a:t>
            </a:r>
            <a:r>
              <a:rPr lang="en-US" altLang="ko-KR" dirty="0" smtClean="0"/>
              <a:t> restart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801366" y="5849786"/>
            <a:ext cx="78450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If any DOCKER_OPTS is already been, just add this phrase to end of OPTS.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525953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0" y="0"/>
            <a:ext cx="9144000" cy="14395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 lang="ko-KR" altLang="en-US"/>
            </a:pPr>
            <a:r>
              <a:rPr lang="en-US" altLang="ko-KR" sz="4000" dirty="0" smtClean="0">
                <a:solidFill>
                  <a:srgbClr val="FF0000"/>
                </a:solidFill>
              </a:rPr>
              <a:t>Docker Private Registry</a:t>
            </a:r>
          </a:p>
          <a:p>
            <a:pPr>
              <a:defRPr lang="ko-KR" altLang="en-US"/>
            </a:pPr>
            <a:r>
              <a:rPr lang="en-US" altLang="ko-KR" sz="3200" dirty="0" smtClean="0">
                <a:solidFill>
                  <a:srgbClr val="FF0000"/>
                </a:solidFill>
              </a:rPr>
              <a:t>- How to push and pull image (1)</a:t>
            </a:r>
            <a:endParaRPr lang="en-US" altLang="ko-KR" sz="3200" dirty="0">
              <a:solidFill>
                <a:srgbClr val="FF0000"/>
              </a:solidFill>
            </a:endParaRPr>
          </a:p>
        </p:txBody>
      </p:sp>
      <p:pic>
        <p:nvPicPr>
          <p:cNvPr id="6" name="Picture 2" descr="http://publicdomainvectors.org/photos/Anonymous_Keyboard_1_icon.pn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704365" y="-130548"/>
            <a:ext cx="1439635" cy="1439635"/>
          </a:xfrm>
          <a:prstGeom prst="rect">
            <a:avLst/>
          </a:prstGeom>
          <a:noFill/>
        </p:spPr>
      </p:pic>
      <p:sp>
        <p:nvSpPr>
          <p:cNvPr id="7" name="직사각형 6"/>
          <p:cNvSpPr/>
          <p:nvPr/>
        </p:nvSpPr>
        <p:spPr>
          <a:xfrm>
            <a:off x="521292" y="1982274"/>
            <a:ext cx="78450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In this time, we make a image of </a:t>
            </a:r>
            <a:r>
              <a:rPr lang="en-US" altLang="ko-KR" dirty="0" err="1" smtClean="0"/>
              <a:t>nginx</a:t>
            </a:r>
            <a:r>
              <a:rPr lang="en-US" altLang="ko-KR" dirty="0" smtClean="0"/>
              <a:t> container and push to registry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891" y="4097332"/>
            <a:ext cx="7010400" cy="1628775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521292" y="2400950"/>
            <a:ext cx="78450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Making container image and push to registry (</a:t>
            </a:r>
            <a:r>
              <a:rPr lang="en-US" altLang="ko-KR" b="1" dirty="0" smtClean="0">
                <a:solidFill>
                  <a:srgbClr val="7030A0"/>
                </a:solidFill>
              </a:rPr>
              <a:t>In NUC</a:t>
            </a:r>
            <a:r>
              <a:rPr lang="en-US" altLang="ko-KR" dirty="0" smtClean="0"/>
              <a:t>):</a:t>
            </a:r>
            <a:endParaRPr lang="en-US" altLang="ko-KR" dirty="0"/>
          </a:p>
        </p:txBody>
      </p:sp>
      <p:sp>
        <p:nvSpPr>
          <p:cNvPr id="10" name="직사각형 9"/>
          <p:cNvSpPr/>
          <p:nvPr/>
        </p:nvSpPr>
        <p:spPr>
          <a:xfrm>
            <a:off x="589659" y="2957474"/>
            <a:ext cx="777667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 err="1" smtClean="0"/>
              <a:t>docker</a:t>
            </a:r>
            <a:r>
              <a:rPr lang="en-US" altLang="ko-KR" dirty="0" smtClean="0"/>
              <a:t> commit </a:t>
            </a:r>
            <a:r>
              <a:rPr lang="en-US" altLang="ko-KR" dirty="0" err="1" smtClean="0"/>
              <a:t>nginx</a:t>
            </a:r>
            <a:endParaRPr lang="en-US" altLang="ko-KR" dirty="0" smtClean="0"/>
          </a:p>
          <a:p>
            <a:r>
              <a:rPr lang="en-US" altLang="ko-KR" dirty="0" err="1" smtClean="0"/>
              <a:t>docker</a:t>
            </a:r>
            <a:r>
              <a:rPr lang="en-US" altLang="ko-KR" dirty="0" smtClean="0"/>
              <a:t> images</a:t>
            </a:r>
          </a:p>
        </p:txBody>
      </p:sp>
    </p:spTree>
    <p:extLst>
      <p:ext uri="{BB962C8B-B14F-4D97-AF65-F5344CB8AC3E}">
        <p14:creationId xmlns:p14="http://schemas.microsoft.com/office/powerpoint/2010/main" val="35786624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38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83664" y="2028018"/>
            <a:ext cx="777667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 err="1" smtClean="0"/>
              <a:t>docker</a:t>
            </a:r>
            <a:r>
              <a:rPr lang="en-US" altLang="ko-KR" dirty="0" smtClean="0"/>
              <a:t> tag </a:t>
            </a:r>
            <a:r>
              <a:rPr lang="en-US" altLang="ko-KR" dirty="0" err="1" smtClean="0"/>
              <a:t>nginx</a:t>
            </a:r>
            <a:r>
              <a:rPr lang="en-US" altLang="ko-KR" dirty="0" smtClean="0"/>
              <a:t> [</a:t>
            </a:r>
            <a:r>
              <a:rPr lang="en-US" altLang="ko-KR" dirty="0" smtClean="0">
                <a:solidFill>
                  <a:srgbClr val="FF0000"/>
                </a:solidFill>
              </a:rPr>
              <a:t>control tower </a:t>
            </a:r>
            <a:r>
              <a:rPr lang="en-US" altLang="ko-KR" dirty="0" err="1" smtClean="0">
                <a:solidFill>
                  <a:srgbClr val="FF0000"/>
                </a:solidFill>
              </a:rPr>
              <a:t>ip</a:t>
            </a:r>
            <a:r>
              <a:rPr lang="en-US" altLang="ko-KR" dirty="0" smtClean="0"/>
              <a:t>]:5000/</a:t>
            </a:r>
            <a:r>
              <a:rPr lang="en-US" altLang="ko-KR" dirty="0" err="1" smtClean="0"/>
              <a:t>nginx</a:t>
            </a:r>
            <a:endParaRPr lang="en-US" altLang="ko-KR" dirty="0" smtClean="0"/>
          </a:p>
          <a:p>
            <a:r>
              <a:rPr lang="en-US" altLang="ko-KR" dirty="0" err="1" smtClean="0"/>
              <a:t>docker</a:t>
            </a:r>
            <a:r>
              <a:rPr lang="en-US" altLang="ko-KR" dirty="0" smtClean="0"/>
              <a:t> push [</a:t>
            </a:r>
            <a:r>
              <a:rPr lang="en-US" altLang="ko-KR" dirty="0" smtClean="0">
                <a:solidFill>
                  <a:srgbClr val="FF0000"/>
                </a:solidFill>
              </a:rPr>
              <a:t>control </a:t>
            </a:r>
            <a:r>
              <a:rPr lang="en-US" altLang="ko-KR" dirty="0">
                <a:solidFill>
                  <a:srgbClr val="FF0000"/>
                </a:solidFill>
              </a:rPr>
              <a:t>tower </a:t>
            </a:r>
            <a:r>
              <a:rPr lang="en-US" altLang="ko-KR" dirty="0" err="1">
                <a:solidFill>
                  <a:srgbClr val="FF0000"/>
                </a:solidFill>
              </a:rPr>
              <a:t>ip</a:t>
            </a:r>
            <a:r>
              <a:rPr lang="en-US" altLang="ko-KR" dirty="0"/>
              <a:t>]:</a:t>
            </a:r>
            <a:r>
              <a:rPr lang="en-US" altLang="ko-KR" dirty="0" smtClean="0"/>
              <a:t>5000/</a:t>
            </a:r>
            <a:r>
              <a:rPr lang="en-US" altLang="ko-KR" dirty="0" err="1" smtClean="0"/>
              <a:t>nginx</a:t>
            </a:r>
            <a:endParaRPr lang="en-US" altLang="ko-KR" dirty="0" smtClean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0" y="0"/>
            <a:ext cx="9144000" cy="14395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 lang="ko-KR" altLang="en-US"/>
            </a:pPr>
            <a:r>
              <a:rPr lang="en-US" altLang="ko-KR" sz="4000" dirty="0" smtClean="0">
                <a:solidFill>
                  <a:srgbClr val="FF0000"/>
                </a:solidFill>
              </a:rPr>
              <a:t>Docker Private Registry</a:t>
            </a:r>
          </a:p>
          <a:p>
            <a:pPr>
              <a:defRPr lang="ko-KR" altLang="en-US"/>
            </a:pPr>
            <a:r>
              <a:rPr lang="en-US" altLang="ko-KR" sz="3200" dirty="0" smtClean="0">
                <a:solidFill>
                  <a:srgbClr val="FF0000"/>
                </a:solidFill>
              </a:rPr>
              <a:t>- How to push and pull image (2)</a:t>
            </a:r>
            <a:endParaRPr lang="en-US" altLang="ko-KR" sz="3200" dirty="0">
              <a:solidFill>
                <a:srgbClr val="FF0000"/>
              </a:solidFill>
            </a:endParaRPr>
          </a:p>
        </p:txBody>
      </p:sp>
      <p:pic>
        <p:nvPicPr>
          <p:cNvPr id="7" name="Picture 2" descr="http://publicdomainvectors.org/photos/Anonymous_Keyboard_1_icon.pn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704365" y="-130548"/>
            <a:ext cx="1439635" cy="1439635"/>
          </a:xfrm>
          <a:prstGeom prst="rect">
            <a:avLst/>
          </a:prstGeom>
          <a:noFill/>
        </p:spPr>
      </p:pic>
      <p:sp>
        <p:nvSpPr>
          <p:cNvPr id="8" name="직사각형 7"/>
          <p:cNvSpPr/>
          <p:nvPr/>
        </p:nvSpPr>
        <p:spPr>
          <a:xfrm>
            <a:off x="579143" y="1439501"/>
            <a:ext cx="78450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Tagging image for pushing and push image</a:t>
            </a:r>
            <a:endParaRPr lang="en-US" altLang="ko-KR" dirty="0"/>
          </a:p>
        </p:txBody>
      </p:sp>
      <p:sp>
        <p:nvSpPr>
          <p:cNvPr id="9" name="직사각형 8"/>
          <p:cNvSpPr/>
          <p:nvPr/>
        </p:nvSpPr>
        <p:spPr>
          <a:xfrm>
            <a:off x="683664" y="4565578"/>
            <a:ext cx="777667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 smtClean="0"/>
              <a:t>curl </a:t>
            </a:r>
            <a:r>
              <a:rPr lang="en-US" altLang="ko-KR" dirty="0"/>
              <a:t>[</a:t>
            </a:r>
            <a:r>
              <a:rPr lang="en-US" altLang="ko-KR" dirty="0">
                <a:solidFill>
                  <a:srgbClr val="FF0000"/>
                </a:solidFill>
              </a:rPr>
              <a:t>control tower </a:t>
            </a:r>
            <a:r>
              <a:rPr lang="en-US" altLang="ko-KR" dirty="0" err="1">
                <a:solidFill>
                  <a:srgbClr val="FF0000"/>
                </a:solidFill>
              </a:rPr>
              <a:t>ip</a:t>
            </a:r>
            <a:r>
              <a:rPr lang="en-US" altLang="ko-KR" dirty="0"/>
              <a:t>]:</a:t>
            </a:r>
            <a:r>
              <a:rPr lang="en-US" altLang="ko-KR" dirty="0" smtClean="0"/>
              <a:t>5000/v2/_catalog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575" y="2817505"/>
            <a:ext cx="6800850" cy="981075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683664" y="3941736"/>
            <a:ext cx="78450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Check!</a:t>
            </a:r>
            <a:endParaRPr lang="en-US" altLang="ko-KR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4546" y="5176584"/>
            <a:ext cx="7277100" cy="828675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4930924" y="5571639"/>
            <a:ext cx="752030" cy="2392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4" name="직사각형 13"/>
          <p:cNvSpPr/>
          <p:nvPr/>
        </p:nvSpPr>
        <p:spPr>
          <a:xfrm>
            <a:off x="3667131" y="6308208"/>
            <a:ext cx="14688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You can find!</a:t>
            </a:r>
            <a:endParaRPr lang="en-US" altLang="ko-KR" dirty="0"/>
          </a:p>
        </p:txBody>
      </p:sp>
      <p:cxnSp>
        <p:nvCxnSpPr>
          <p:cNvPr id="15" name="직선 화살표 연결선 14"/>
          <p:cNvCxnSpPr>
            <a:endCxn id="13" idx="2"/>
          </p:cNvCxnSpPr>
          <p:nvPr/>
        </p:nvCxnSpPr>
        <p:spPr>
          <a:xfrm flipV="1">
            <a:off x="4742916" y="5810922"/>
            <a:ext cx="564023" cy="4898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01535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39</a:t>
            </a:fld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0" y="0"/>
            <a:ext cx="9144000" cy="14395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 lang="ko-KR" altLang="en-US"/>
            </a:pPr>
            <a:r>
              <a:rPr lang="en-US" altLang="ko-KR" sz="4000" dirty="0" smtClean="0">
                <a:solidFill>
                  <a:srgbClr val="0070C0"/>
                </a:solidFill>
              </a:rPr>
              <a:t>Docker Private Registry</a:t>
            </a:r>
          </a:p>
          <a:p>
            <a:pPr>
              <a:defRPr lang="ko-KR" altLang="en-US"/>
            </a:pPr>
            <a:r>
              <a:rPr lang="en-US" altLang="ko-KR" sz="3200" dirty="0" smtClean="0">
                <a:solidFill>
                  <a:srgbClr val="0070C0"/>
                </a:solidFill>
              </a:rPr>
              <a:t>- How to push and pull image (3)</a:t>
            </a:r>
            <a:endParaRPr lang="en-US" altLang="ko-KR" sz="3200" dirty="0">
              <a:solidFill>
                <a:srgbClr val="0070C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49480" y="1932878"/>
            <a:ext cx="78450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Pulling(</a:t>
            </a:r>
            <a:r>
              <a:rPr lang="en-US" altLang="ko-KR" b="1" dirty="0" smtClean="0">
                <a:solidFill>
                  <a:srgbClr val="7030A0"/>
                </a:solidFill>
              </a:rPr>
              <a:t>In other machines</a:t>
            </a:r>
            <a:r>
              <a:rPr lang="en-US" altLang="ko-KR" dirty="0" smtClean="0"/>
              <a:t>):</a:t>
            </a:r>
            <a:endParaRPr lang="en-US" altLang="ko-KR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8371" y="3429667"/>
            <a:ext cx="5305425" cy="140017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717847" y="2506042"/>
            <a:ext cx="777667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 err="1" smtClean="0"/>
              <a:t>docker</a:t>
            </a:r>
            <a:r>
              <a:rPr lang="en-US" altLang="ko-KR" dirty="0" smtClean="0"/>
              <a:t> pull [</a:t>
            </a:r>
            <a:r>
              <a:rPr lang="en-US" altLang="ko-KR" dirty="0" smtClean="0">
                <a:solidFill>
                  <a:srgbClr val="FF0000"/>
                </a:solidFill>
              </a:rPr>
              <a:t>control tower </a:t>
            </a:r>
            <a:r>
              <a:rPr lang="en-US" altLang="ko-KR" dirty="0" err="1" smtClean="0">
                <a:solidFill>
                  <a:srgbClr val="FF0000"/>
                </a:solidFill>
              </a:rPr>
              <a:t>ip</a:t>
            </a:r>
            <a:r>
              <a:rPr lang="en-US" altLang="ko-KR" dirty="0" smtClean="0"/>
              <a:t>]:5000/</a:t>
            </a:r>
            <a:r>
              <a:rPr lang="en-US" altLang="ko-KR" dirty="0" err="1" smtClean="0"/>
              <a:t>nginx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946728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52582"/>
          </a:xfrm>
        </p:spPr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en-US" altLang="ko-KR" sz="4000" dirty="0">
                <a:solidFill>
                  <a:srgbClr val="0070C0"/>
                </a:solidFill>
              </a:rPr>
              <a:t>Functions Lab: </a:t>
            </a:r>
            <a:r>
              <a:rPr lang="en-US" altLang="ko-KR" sz="4000" dirty="0" smtClean="0">
                <a:solidFill>
                  <a:srgbClr val="0070C0"/>
                </a:solidFill>
              </a:rPr>
              <a:t>Overall</a:t>
            </a:r>
            <a:br>
              <a:rPr lang="en-US" altLang="ko-KR" sz="4000" dirty="0" smtClean="0">
                <a:solidFill>
                  <a:srgbClr val="0070C0"/>
                </a:solidFill>
              </a:rPr>
            </a:br>
            <a:r>
              <a:rPr lang="en-US" altLang="ko-KR" sz="3200" dirty="0" smtClean="0">
                <a:solidFill>
                  <a:srgbClr val="0070C0"/>
                </a:solidFill>
              </a:rPr>
              <a:t>- One of 3-Tier example</a:t>
            </a:r>
            <a:endParaRPr lang="en-US" altLang="ko-KR" sz="4000" dirty="0">
              <a:solidFill>
                <a:srgbClr val="0070C0"/>
              </a:solidFill>
            </a:endParaRPr>
          </a:p>
        </p:txBody>
      </p:sp>
      <p:sp>
        <p:nvSpPr>
          <p:cNvPr id="14340" name="원통 14339"/>
          <p:cNvSpPr/>
          <p:nvPr/>
        </p:nvSpPr>
        <p:spPr>
          <a:xfrm>
            <a:off x="388055" y="2589389"/>
            <a:ext cx="1742722" cy="839610"/>
          </a:xfrm>
          <a:prstGeom prst="can">
            <a:avLst>
              <a:gd name="adj" fmla="val 25000"/>
            </a:avLst>
          </a:prstGeom>
          <a:solidFill>
            <a:schemeClr val="tx2">
              <a:lumMod val="10000"/>
              <a:lumOff val="90000"/>
            </a:schemeClr>
          </a:solidFill>
          <a:ln>
            <a:solidFill>
              <a:srgbClr val="42C7F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>
                <a:solidFill>
                  <a:schemeClr val="tx1"/>
                </a:solidFill>
              </a:rPr>
              <a:t>Docker Hub</a:t>
            </a:r>
          </a:p>
        </p:txBody>
      </p:sp>
      <p:pic>
        <p:nvPicPr>
          <p:cNvPr id="14341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38626" y="5999302"/>
            <a:ext cx="893414" cy="505453"/>
          </a:xfrm>
          <a:prstGeom prst="rect">
            <a:avLst/>
          </a:prstGeom>
        </p:spPr>
      </p:pic>
      <p:pic>
        <p:nvPicPr>
          <p:cNvPr id="14357" name="Picture 4" descr="C:\Users\sunny\Desktop\제목 없음.png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060722" y="5111192"/>
            <a:ext cx="1079107" cy="1036490"/>
          </a:xfrm>
          <a:prstGeom prst="rect">
            <a:avLst/>
          </a:prstGeom>
          <a:noFill/>
        </p:spPr>
      </p:pic>
      <p:pic>
        <p:nvPicPr>
          <p:cNvPr id="14339" name="그림 14338"/>
          <p:cNvPicPr>
            <a:picLocks noChangeAspect="1"/>
          </p:cNvPicPr>
          <p:nvPr/>
        </p:nvPicPr>
        <p:blipFill rotWithShape="1">
          <a:blip r:embed="rId4"/>
          <a:srcRect l="11840" t="14430" r="10640" b="36360"/>
          <a:stretch>
            <a:fillRect/>
          </a:stretch>
        </p:blipFill>
        <p:spPr>
          <a:xfrm>
            <a:off x="235632" y="1538038"/>
            <a:ext cx="2108665" cy="1194426"/>
          </a:xfrm>
          <a:prstGeom prst="rect">
            <a:avLst/>
          </a:prstGeom>
        </p:spPr>
      </p:pic>
      <p:sp>
        <p:nvSpPr>
          <p:cNvPr id="14359" name="사다리꼴 14358"/>
          <p:cNvSpPr/>
          <p:nvPr/>
        </p:nvSpPr>
        <p:spPr>
          <a:xfrm rot="10800000">
            <a:off x="4113096" y="1479128"/>
            <a:ext cx="4834351" cy="3978269"/>
          </a:xfrm>
          <a:prstGeom prst="trapezoid">
            <a:avLst>
              <a:gd name="adj" fmla="val 47084"/>
            </a:avLst>
          </a:prstGeom>
          <a:gradFill flip="xy" rotWithShape="1">
            <a:gsLst>
              <a:gs pos="0">
                <a:schemeClr val="bg1">
                  <a:alpha val="45000"/>
                </a:schemeClr>
              </a:gs>
              <a:gs pos="100000">
                <a:srgbClr val="B9EEFF">
                  <a:alpha val="100000"/>
                </a:srgbClr>
              </a:gs>
            </a:gsLst>
            <a:lin ang="5400000" scaled="1"/>
            <a:tileRect/>
          </a:gra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en-US" altLang="ko-KR"/>
          </a:p>
        </p:txBody>
      </p:sp>
      <p:grpSp>
        <p:nvGrpSpPr>
          <p:cNvPr id="14365" name="그룹 14364"/>
          <p:cNvGrpSpPr/>
          <p:nvPr/>
        </p:nvGrpSpPr>
        <p:grpSpPr>
          <a:xfrm>
            <a:off x="4113096" y="2527194"/>
            <a:ext cx="1329561" cy="901805"/>
            <a:chOff x="3287597" y="2570150"/>
            <a:chExt cx="1407172" cy="954446"/>
          </a:xfrm>
        </p:grpSpPr>
        <p:sp>
          <p:nvSpPr>
            <p:cNvPr id="14363" name="정육면체 20"/>
            <p:cNvSpPr/>
            <p:nvPr/>
          </p:nvSpPr>
          <p:spPr>
            <a:xfrm>
              <a:off x="3533136" y="2570150"/>
              <a:ext cx="1161633" cy="858850"/>
            </a:xfrm>
            <a:prstGeom prst="cube">
              <a:avLst>
                <a:gd name="adj" fmla="val 13889"/>
              </a:avLst>
            </a:prstGeom>
            <a:solidFill>
              <a:schemeClr val="bg1"/>
            </a:solidFill>
            <a:ln w="25400">
              <a:solidFill>
                <a:srgbClr val="4485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 sz="1000"/>
            </a:p>
          </p:txBody>
        </p:sp>
        <p:pic>
          <p:nvPicPr>
            <p:cNvPr id="14364" name="그림 14363"/>
            <p:cNvPicPr>
              <a:picLocks noChangeAspect="1"/>
            </p:cNvPicPr>
            <p:nvPr/>
          </p:nvPicPr>
          <p:blipFill rotWithShape="1">
            <a:blip r:embed="rId4"/>
            <a:srcRect l="11840" t="14430" r="10640" b="36360"/>
            <a:stretch>
              <a:fillRect/>
            </a:stretch>
          </p:blipFill>
          <p:spPr>
            <a:xfrm>
              <a:off x="3287597" y="3189111"/>
              <a:ext cx="592273" cy="335485"/>
            </a:xfrm>
            <a:prstGeom prst="rect">
              <a:avLst/>
            </a:prstGeom>
          </p:spPr>
        </p:pic>
      </p:grpSp>
      <p:grpSp>
        <p:nvGrpSpPr>
          <p:cNvPr id="14366" name="그룹 14365"/>
          <p:cNvGrpSpPr/>
          <p:nvPr/>
        </p:nvGrpSpPr>
        <p:grpSpPr>
          <a:xfrm>
            <a:off x="5728819" y="2491917"/>
            <a:ext cx="1329561" cy="901805"/>
            <a:chOff x="3287597" y="2570150"/>
            <a:chExt cx="1407172" cy="954446"/>
          </a:xfrm>
        </p:grpSpPr>
        <p:sp>
          <p:nvSpPr>
            <p:cNvPr id="14367" name="정육면체 20"/>
            <p:cNvSpPr/>
            <p:nvPr/>
          </p:nvSpPr>
          <p:spPr>
            <a:xfrm>
              <a:off x="3533136" y="2570150"/>
              <a:ext cx="1161633" cy="858850"/>
            </a:xfrm>
            <a:prstGeom prst="cube">
              <a:avLst>
                <a:gd name="adj" fmla="val 13889"/>
              </a:avLst>
            </a:prstGeom>
            <a:solidFill>
              <a:schemeClr val="bg1"/>
            </a:solidFill>
            <a:ln w="25400">
              <a:solidFill>
                <a:srgbClr val="4485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 sz="1000"/>
            </a:p>
          </p:txBody>
        </p:sp>
        <p:pic>
          <p:nvPicPr>
            <p:cNvPr id="14368" name="그림 14367"/>
            <p:cNvPicPr>
              <a:picLocks noChangeAspect="1"/>
            </p:cNvPicPr>
            <p:nvPr/>
          </p:nvPicPr>
          <p:blipFill rotWithShape="1">
            <a:blip r:embed="rId4"/>
            <a:srcRect l="11840" t="14430" r="10640" b="36360"/>
            <a:stretch>
              <a:fillRect/>
            </a:stretch>
          </p:blipFill>
          <p:spPr>
            <a:xfrm>
              <a:off x="3287597" y="3189111"/>
              <a:ext cx="592273" cy="335485"/>
            </a:xfrm>
            <a:prstGeom prst="rect">
              <a:avLst/>
            </a:prstGeom>
          </p:spPr>
        </p:pic>
      </p:grpSp>
      <p:grpSp>
        <p:nvGrpSpPr>
          <p:cNvPr id="14369" name="그룹 14368"/>
          <p:cNvGrpSpPr/>
          <p:nvPr/>
        </p:nvGrpSpPr>
        <p:grpSpPr>
          <a:xfrm>
            <a:off x="7365707" y="2470751"/>
            <a:ext cx="1329561" cy="901805"/>
            <a:chOff x="3287597" y="2570150"/>
            <a:chExt cx="1407172" cy="954446"/>
          </a:xfrm>
        </p:grpSpPr>
        <p:sp>
          <p:nvSpPr>
            <p:cNvPr id="14370" name="정육면체 20"/>
            <p:cNvSpPr/>
            <p:nvPr/>
          </p:nvSpPr>
          <p:spPr>
            <a:xfrm>
              <a:off x="3533136" y="2570150"/>
              <a:ext cx="1161633" cy="858850"/>
            </a:xfrm>
            <a:prstGeom prst="cube">
              <a:avLst>
                <a:gd name="adj" fmla="val 13889"/>
              </a:avLst>
            </a:prstGeom>
            <a:solidFill>
              <a:schemeClr val="bg1"/>
            </a:solidFill>
            <a:ln w="25400">
              <a:solidFill>
                <a:srgbClr val="4485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 sz="1000"/>
            </a:p>
          </p:txBody>
        </p:sp>
        <p:pic>
          <p:nvPicPr>
            <p:cNvPr id="14371" name="그림 14370"/>
            <p:cNvPicPr>
              <a:picLocks noChangeAspect="1"/>
            </p:cNvPicPr>
            <p:nvPr/>
          </p:nvPicPr>
          <p:blipFill rotWithShape="1">
            <a:blip r:embed="rId4"/>
            <a:srcRect l="11840" t="14430" r="10640" b="36360"/>
            <a:stretch>
              <a:fillRect/>
            </a:stretch>
          </p:blipFill>
          <p:spPr>
            <a:xfrm>
              <a:off x="3287597" y="3189111"/>
              <a:ext cx="592273" cy="335485"/>
            </a:xfrm>
            <a:prstGeom prst="rect">
              <a:avLst/>
            </a:prstGeom>
          </p:spPr>
        </p:pic>
      </p:grpSp>
      <p:pic>
        <p:nvPicPr>
          <p:cNvPr id="14361" name="그림 14360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217085" y="2686898"/>
            <a:ext cx="541377" cy="541377"/>
          </a:xfrm>
          <a:prstGeom prst="rect">
            <a:avLst/>
          </a:prstGeom>
        </p:spPr>
      </p:pic>
      <p:pic>
        <p:nvPicPr>
          <p:cNvPr id="14362" name="그림 14361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7844801" y="2650247"/>
            <a:ext cx="533411" cy="539929"/>
          </a:xfrm>
          <a:prstGeom prst="rect">
            <a:avLst/>
          </a:prstGeom>
        </p:spPr>
      </p:pic>
      <p:pic>
        <p:nvPicPr>
          <p:cNvPr id="14360" name="그림 1435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4572000" y="2686926"/>
            <a:ext cx="629896" cy="629896"/>
          </a:xfrm>
          <a:prstGeom prst="rect">
            <a:avLst/>
          </a:prstGeom>
        </p:spPr>
      </p:pic>
      <p:sp>
        <p:nvSpPr>
          <p:cNvPr id="14373" name="도형 14372"/>
          <p:cNvSpPr/>
          <p:nvPr/>
        </p:nvSpPr>
        <p:spPr>
          <a:xfrm flipV="1">
            <a:off x="1770945" y="3429000"/>
            <a:ext cx="4120444" cy="2688166"/>
          </a:xfrm>
          <a:prstGeom prst="swooshArrow">
            <a:avLst>
              <a:gd name="adj1" fmla="val 25000"/>
              <a:gd name="adj2" fmla="val 16667"/>
            </a:avLst>
          </a:prstGeom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en-US" altLang="ko-KR"/>
          </a:p>
        </p:txBody>
      </p:sp>
      <p:grpSp>
        <p:nvGrpSpPr>
          <p:cNvPr id="14354" name="그룹 14353"/>
          <p:cNvGrpSpPr/>
          <p:nvPr/>
        </p:nvGrpSpPr>
        <p:grpSpPr>
          <a:xfrm>
            <a:off x="486542" y="3633611"/>
            <a:ext cx="875469" cy="980722"/>
            <a:chOff x="2606299" y="3429000"/>
            <a:chExt cx="875469" cy="980722"/>
          </a:xfrm>
        </p:grpSpPr>
        <p:sp>
          <p:nvSpPr>
            <p:cNvPr id="14342" name="모서리가 접힌 도형 14341"/>
            <p:cNvSpPr/>
            <p:nvPr/>
          </p:nvSpPr>
          <p:spPr>
            <a:xfrm>
              <a:off x="2624667" y="3429000"/>
              <a:ext cx="857101" cy="980722"/>
            </a:xfrm>
            <a:prstGeom prst="foldedCorner">
              <a:avLst>
                <a:gd name="adj" fmla="val 1666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pic>
          <p:nvPicPr>
            <p:cNvPr id="14343" name="그림 14342"/>
            <p:cNvPicPr>
              <a:picLocks noChangeAspect="1"/>
            </p:cNvPicPr>
            <p:nvPr/>
          </p:nvPicPr>
          <p:blipFill rotWithShape="1">
            <a:blip r:embed="rId4"/>
            <a:srcRect l="11840" t="14430" r="10640" b="36360"/>
            <a:stretch>
              <a:fillRect/>
            </a:stretch>
          </p:blipFill>
          <p:spPr>
            <a:xfrm>
              <a:off x="2606299" y="3429000"/>
              <a:ext cx="592273" cy="335485"/>
            </a:xfrm>
            <a:prstGeom prst="rect">
              <a:avLst/>
            </a:prstGeom>
          </p:spPr>
        </p:pic>
        <p:pic>
          <p:nvPicPr>
            <p:cNvPr id="14344" name="그림 14343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2772833" y="3760612"/>
              <a:ext cx="574642" cy="574642"/>
            </a:xfrm>
            <a:prstGeom prst="rect">
              <a:avLst/>
            </a:prstGeom>
          </p:spPr>
        </p:pic>
      </p:grpSp>
      <p:sp>
        <p:nvSpPr>
          <p:cNvPr id="14345" name="모서리가 접힌 도형 14344"/>
          <p:cNvSpPr/>
          <p:nvPr/>
        </p:nvSpPr>
        <p:spPr>
          <a:xfrm>
            <a:off x="1647909" y="3647722"/>
            <a:ext cx="857101" cy="980722"/>
          </a:xfrm>
          <a:prstGeom prst="foldedCorner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pic>
        <p:nvPicPr>
          <p:cNvPr id="14346" name="그림 14345"/>
          <p:cNvPicPr>
            <a:picLocks noChangeAspect="1"/>
          </p:cNvPicPr>
          <p:nvPr/>
        </p:nvPicPr>
        <p:blipFill rotWithShape="1">
          <a:blip r:embed="rId4"/>
          <a:srcRect l="11840" t="14430" r="10640" b="36360"/>
          <a:stretch>
            <a:fillRect/>
          </a:stretch>
        </p:blipFill>
        <p:spPr>
          <a:xfrm>
            <a:off x="1630204" y="3665147"/>
            <a:ext cx="592273" cy="335485"/>
          </a:xfrm>
          <a:prstGeom prst="rect">
            <a:avLst/>
          </a:prstGeom>
        </p:spPr>
      </p:pic>
      <p:grpSp>
        <p:nvGrpSpPr>
          <p:cNvPr id="14353" name="그룹 14352"/>
          <p:cNvGrpSpPr/>
          <p:nvPr/>
        </p:nvGrpSpPr>
        <p:grpSpPr>
          <a:xfrm>
            <a:off x="2807820" y="3668889"/>
            <a:ext cx="875469" cy="980722"/>
            <a:chOff x="4955800" y="3429000"/>
            <a:chExt cx="875469" cy="980722"/>
          </a:xfrm>
        </p:grpSpPr>
        <p:sp>
          <p:nvSpPr>
            <p:cNvPr id="14349" name="모서리가 접힌 도형 14348"/>
            <p:cNvSpPr/>
            <p:nvPr/>
          </p:nvSpPr>
          <p:spPr>
            <a:xfrm>
              <a:off x="4974168" y="3429000"/>
              <a:ext cx="857101" cy="980722"/>
            </a:xfrm>
            <a:prstGeom prst="foldedCorner">
              <a:avLst>
                <a:gd name="adj" fmla="val 1666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pic>
          <p:nvPicPr>
            <p:cNvPr id="14352" name="그림 14351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5167136" y="3784247"/>
              <a:ext cx="544550" cy="551204"/>
            </a:xfrm>
            <a:prstGeom prst="rect">
              <a:avLst/>
            </a:prstGeom>
          </p:spPr>
        </p:pic>
        <p:pic>
          <p:nvPicPr>
            <p:cNvPr id="14350" name="그림 14349"/>
            <p:cNvPicPr>
              <a:picLocks noChangeAspect="1"/>
            </p:cNvPicPr>
            <p:nvPr/>
          </p:nvPicPr>
          <p:blipFill rotWithShape="1">
            <a:blip r:embed="rId4"/>
            <a:srcRect l="11840" t="14430" r="10640" b="36360"/>
            <a:stretch>
              <a:fillRect/>
            </a:stretch>
          </p:blipFill>
          <p:spPr>
            <a:xfrm>
              <a:off x="4955800" y="3429000"/>
              <a:ext cx="592273" cy="335485"/>
            </a:xfrm>
            <a:prstGeom prst="rect">
              <a:avLst/>
            </a:prstGeom>
          </p:spPr>
        </p:pic>
      </p:grpSp>
      <p:pic>
        <p:nvPicPr>
          <p:cNvPr id="14356" name="그림 1435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873687" y="3986390"/>
            <a:ext cx="493888" cy="493888"/>
          </a:xfrm>
          <a:prstGeom prst="rect">
            <a:avLst/>
          </a:prstGeom>
        </p:spPr>
      </p:pic>
      <p:cxnSp>
        <p:nvCxnSpPr>
          <p:cNvPr id="14374" name="직선 연결선 14373"/>
          <p:cNvCxnSpPr>
            <a:stCxn id="14363" idx="5"/>
            <a:endCxn id="14367" idx="2"/>
          </p:cNvCxnSpPr>
          <p:nvPr/>
        </p:nvCxnSpPr>
        <p:spPr>
          <a:xfrm>
            <a:off x="5442657" y="2876581"/>
            <a:ext cx="518159" cy="7742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75" name="직선 연결선 14374"/>
          <p:cNvCxnSpPr>
            <a:stCxn id="14367" idx="5"/>
            <a:endCxn id="14370" idx="2"/>
          </p:cNvCxnSpPr>
          <p:nvPr/>
        </p:nvCxnSpPr>
        <p:spPr>
          <a:xfrm>
            <a:off x="7058380" y="2841304"/>
            <a:ext cx="539324" cy="915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그룹 33"/>
          <p:cNvGrpSpPr/>
          <p:nvPr/>
        </p:nvGrpSpPr>
        <p:grpSpPr>
          <a:xfrm>
            <a:off x="5724301" y="3627936"/>
            <a:ext cx="1329561" cy="901805"/>
            <a:chOff x="3287597" y="2570150"/>
            <a:chExt cx="1407172" cy="954446"/>
          </a:xfrm>
        </p:grpSpPr>
        <p:sp>
          <p:nvSpPr>
            <p:cNvPr id="35" name="정육면체 20"/>
            <p:cNvSpPr/>
            <p:nvPr/>
          </p:nvSpPr>
          <p:spPr>
            <a:xfrm>
              <a:off x="3533136" y="2570150"/>
              <a:ext cx="1161633" cy="858850"/>
            </a:xfrm>
            <a:prstGeom prst="cube">
              <a:avLst>
                <a:gd name="adj" fmla="val 13889"/>
              </a:avLst>
            </a:prstGeom>
            <a:solidFill>
              <a:schemeClr val="bg1"/>
            </a:solidFill>
            <a:ln w="25400">
              <a:solidFill>
                <a:srgbClr val="4485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 sz="1000"/>
            </a:p>
          </p:txBody>
        </p:sp>
        <p:pic>
          <p:nvPicPr>
            <p:cNvPr id="36" name="그림 35"/>
            <p:cNvPicPr>
              <a:picLocks noChangeAspect="1"/>
            </p:cNvPicPr>
            <p:nvPr/>
          </p:nvPicPr>
          <p:blipFill rotWithShape="1">
            <a:blip r:embed="rId4"/>
            <a:srcRect l="11840" t="14430" r="10640" b="36360"/>
            <a:stretch>
              <a:fillRect/>
            </a:stretch>
          </p:blipFill>
          <p:spPr>
            <a:xfrm>
              <a:off x="3287597" y="3189111"/>
              <a:ext cx="592273" cy="335485"/>
            </a:xfrm>
            <a:prstGeom prst="rect">
              <a:avLst/>
            </a:prstGeom>
          </p:spPr>
        </p:pic>
      </p:grpSp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212567" y="3822917"/>
            <a:ext cx="541377" cy="541377"/>
          </a:xfrm>
          <a:prstGeom prst="rect">
            <a:avLst/>
          </a:prstGeom>
        </p:spPr>
      </p:pic>
      <p:cxnSp>
        <p:nvCxnSpPr>
          <p:cNvPr id="38" name="직선 연결선 37"/>
          <p:cNvCxnSpPr>
            <a:stCxn id="35" idx="5"/>
          </p:cNvCxnSpPr>
          <p:nvPr/>
        </p:nvCxnSpPr>
        <p:spPr>
          <a:xfrm>
            <a:off x="7053862" y="3977323"/>
            <a:ext cx="539324" cy="915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그룹 38"/>
          <p:cNvGrpSpPr/>
          <p:nvPr/>
        </p:nvGrpSpPr>
        <p:grpSpPr>
          <a:xfrm>
            <a:off x="7353181" y="3649070"/>
            <a:ext cx="1329561" cy="901805"/>
            <a:chOff x="3287597" y="2570150"/>
            <a:chExt cx="1407172" cy="954446"/>
          </a:xfrm>
        </p:grpSpPr>
        <p:sp>
          <p:nvSpPr>
            <p:cNvPr id="40" name="정육면체 20"/>
            <p:cNvSpPr/>
            <p:nvPr/>
          </p:nvSpPr>
          <p:spPr>
            <a:xfrm>
              <a:off x="3533136" y="2570150"/>
              <a:ext cx="1161633" cy="858850"/>
            </a:xfrm>
            <a:prstGeom prst="cube">
              <a:avLst>
                <a:gd name="adj" fmla="val 13889"/>
              </a:avLst>
            </a:prstGeom>
            <a:solidFill>
              <a:schemeClr val="bg1"/>
            </a:solidFill>
            <a:ln w="25400">
              <a:solidFill>
                <a:srgbClr val="4485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 sz="1000"/>
            </a:p>
          </p:txBody>
        </p:sp>
        <p:pic>
          <p:nvPicPr>
            <p:cNvPr id="41" name="그림 40"/>
            <p:cNvPicPr>
              <a:picLocks noChangeAspect="1"/>
            </p:cNvPicPr>
            <p:nvPr/>
          </p:nvPicPr>
          <p:blipFill rotWithShape="1">
            <a:blip r:embed="rId4"/>
            <a:srcRect l="11840" t="14430" r="10640" b="36360"/>
            <a:stretch>
              <a:fillRect/>
            </a:stretch>
          </p:blipFill>
          <p:spPr>
            <a:xfrm>
              <a:off x="3287597" y="3189111"/>
              <a:ext cx="592273" cy="335485"/>
            </a:xfrm>
            <a:prstGeom prst="rect">
              <a:avLst/>
            </a:prstGeom>
          </p:spPr>
        </p:pic>
      </p:grpSp>
      <p:pic>
        <p:nvPicPr>
          <p:cNvPr id="42" name="그림 41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7832275" y="3828566"/>
            <a:ext cx="533411" cy="539929"/>
          </a:xfrm>
          <a:prstGeom prst="rect">
            <a:avLst/>
          </a:prstGeom>
        </p:spPr>
      </p:pic>
      <p:cxnSp>
        <p:nvCxnSpPr>
          <p:cNvPr id="43" name="직선 연결선 42"/>
          <p:cNvCxnSpPr>
            <a:endCxn id="35" idx="2"/>
          </p:cNvCxnSpPr>
          <p:nvPr/>
        </p:nvCxnSpPr>
        <p:spPr>
          <a:xfrm>
            <a:off x="5476640" y="2920919"/>
            <a:ext cx="479658" cy="116911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://www.publicpolicy.telefonica.com/blogs/wp-content/uploads/2013/07/iStock_000016819759Medium1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32" b="10322"/>
          <a:stretch/>
        </p:blipFill>
        <p:spPr bwMode="auto">
          <a:xfrm>
            <a:off x="1262743" y="2985407"/>
            <a:ext cx="3857895" cy="2345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AC22F-61F6-474B-89CA-3943E79B0FC3}" type="slidenum">
              <a:rPr lang="ko-KR" altLang="en-US" smtClean="0"/>
              <a:pPr/>
              <a:t>40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335147" y="1198902"/>
            <a:ext cx="3395801" cy="1731243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altLang="ko-KR" sz="3600" dirty="0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Thank You for </a:t>
            </a:r>
          </a:p>
          <a:p>
            <a:pPr algn="ctr"/>
            <a:r>
              <a:rPr lang="en-US" altLang="ko-KR" sz="3600" dirty="0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Your Attention</a:t>
            </a:r>
          </a:p>
          <a:p>
            <a:pPr algn="ctr"/>
            <a:r>
              <a:rPr lang="en-US" altLang="ko-KR" sz="3600" dirty="0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Any Questions?</a:t>
            </a:r>
            <a:endParaRPr lang="ko-KR" altLang="en-US" sz="3600">
              <a:ln w="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474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529697"/>
          </a:xfrm>
        </p:spPr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en-US" altLang="ko-KR" sz="4000" dirty="0">
                <a:solidFill>
                  <a:srgbClr val="0070C0"/>
                </a:solidFill>
              </a:rPr>
              <a:t>Functions Lab: </a:t>
            </a:r>
            <a:r>
              <a:rPr lang="en-US" altLang="ko-KR" sz="4000" dirty="0" smtClean="0">
                <a:solidFill>
                  <a:srgbClr val="0070C0"/>
                </a:solidFill>
              </a:rPr>
              <a:t>Overall</a:t>
            </a:r>
            <a:br>
              <a:rPr lang="en-US" altLang="ko-KR" sz="4000" dirty="0" smtClean="0">
                <a:solidFill>
                  <a:srgbClr val="0070C0"/>
                </a:solidFill>
              </a:rPr>
            </a:br>
            <a:r>
              <a:rPr lang="en-US" altLang="ko-KR" sz="3200" dirty="0" smtClean="0">
                <a:solidFill>
                  <a:srgbClr val="0070C0"/>
                </a:solidFill>
              </a:rPr>
              <a:t>- Background knowledge of goal</a:t>
            </a:r>
            <a:endParaRPr lang="en-US" altLang="ko-KR" sz="4000" dirty="0">
              <a:solidFill>
                <a:srgbClr val="0070C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32389" y="2131191"/>
            <a:ext cx="629896" cy="62989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81926" y="2257567"/>
            <a:ext cx="4777398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en-US" altLang="ko-KR" sz="2400" dirty="0" err="1" smtClean="0"/>
              <a:t>nginx</a:t>
            </a:r>
            <a:endParaRPr lang="en-US" altLang="ko-KR" sz="2400" dirty="0" smtClean="0"/>
          </a:p>
          <a:p>
            <a:pPr>
              <a:defRPr lang="ko-KR" altLang="en-US"/>
            </a:pPr>
            <a:r>
              <a:rPr lang="en-US" altLang="ko-KR" dirty="0" smtClean="0"/>
              <a:t>: A http server which has following features.</a:t>
            </a:r>
          </a:p>
          <a:p>
            <a:pPr>
              <a:defRPr lang="ko-KR" altLang="en-US"/>
            </a:pPr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en-US" altLang="ko-KR" dirty="0" smtClean="0">
                <a:solidFill>
                  <a:srgbClr val="FF0000"/>
                </a:solidFill>
              </a:rPr>
              <a:t>Reverse </a:t>
            </a:r>
            <a:r>
              <a:rPr lang="en-US" altLang="ko-KR" dirty="0" err="1" smtClean="0">
                <a:solidFill>
                  <a:srgbClr val="FF0000"/>
                </a:solidFill>
              </a:rPr>
              <a:t>proxying</a:t>
            </a:r>
            <a:endParaRPr lang="en-US" altLang="ko-KR" dirty="0" smtClean="0"/>
          </a:p>
          <a:p>
            <a:pPr>
              <a:defRPr lang="ko-KR" altLang="en-US"/>
            </a:pPr>
            <a:r>
              <a:rPr lang="en-US" altLang="ko-KR" dirty="0"/>
              <a:t> </a:t>
            </a:r>
            <a:r>
              <a:rPr lang="en-US" altLang="ko-KR" dirty="0" smtClean="0"/>
              <a:t>- SSL TLS SNI support… and </a:t>
            </a:r>
            <a:r>
              <a:rPr lang="en-US" altLang="ko-KR" dirty="0" err="1" smtClean="0"/>
              <a:t>etc</a:t>
            </a:r>
            <a:endParaRPr lang="en-US" altLang="ko-KR" dirty="0" smtClean="0"/>
          </a:p>
          <a:p>
            <a:pPr>
              <a:defRPr lang="ko-KR" altLang="en-US"/>
            </a:pPr>
            <a:r>
              <a:rPr lang="en-US" altLang="ko-KR" dirty="0" smtClean="0"/>
              <a:t>Usually, It is compared by Apache.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912" y="1345031"/>
            <a:ext cx="90670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2000" dirty="0" smtClean="0"/>
              <a:t>We will running one of web application: </a:t>
            </a:r>
            <a:r>
              <a:rPr lang="en-US" altLang="ko-KR" sz="2000" dirty="0" err="1" smtClean="0"/>
              <a:t>Wordpress</a:t>
            </a:r>
            <a:endParaRPr lang="en-US" altLang="ko-KR" sz="2000" dirty="0" smtClean="0"/>
          </a:p>
          <a:p>
            <a:pPr>
              <a:defRPr lang="ko-KR" altLang="en-US"/>
            </a:pPr>
            <a:r>
              <a:rPr lang="en-US" altLang="ko-KR" sz="2000" dirty="0" smtClean="0"/>
              <a:t>This web application is consisted with 3 containers: </a:t>
            </a:r>
            <a:r>
              <a:rPr lang="en-US" altLang="ko-KR" sz="2000" dirty="0" err="1" smtClean="0"/>
              <a:t>nginx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wordpress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mysql</a:t>
            </a:r>
            <a:endParaRPr lang="en-US" altLang="ko-KR" sz="2000" dirty="0" smtClean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76648" y="4114046"/>
            <a:ext cx="541377" cy="54137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381925" y="4031877"/>
            <a:ext cx="6346609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en-US" altLang="ko-KR" sz="2400" dirty="0" err="1" smtClean="0"/>
              <a:t>wordpress</a:t>
            </a:r>
            <a:endParaRPr lang="en-US" altLang="ko-KR" sz="2400" dirty="0" smtClean="0"/>
          </a:p>
          <a:p>
            <a:pPr>
              <a:defRPr lang="ko-KR" altLang="en-US"/>
            </a:pPr>
            <a:r>
              <a:rPr lang="en-US" altLang="ko-KR" dirty="0" smtClean="0"/>
              <a:t>: It is web software to create website, blog, or application.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85213" y="5166890"/>
            <a:ext cx="533411" cy="53992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398695" y="5067523"/>
            <a:ext cx="5418727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en-US" altLang="ko-KR" sz="2400" dirty="0" err="1" smtClean="0"/>
              <a:t>mysql</a:t>
            </a:r>
            <a:endParaRPr lang="en-US" altLang="ko-KR" sz="2400" dirty="0" smtClean="0"/>
          </a:p>
          <a:p>
            <a:pPr>
              <a:defRPr lang="ko-KR" altLang="en-US"/>
            </a:pPr>
            <a:r>
              <a:rPr lang="en-US" altLang="ko-KR" dirty="0" smtClean="0"/>
              <a:t>: Relational Database Management System(RDBMS)</a:t>
            </a:r>
          </a:p>
        </p:txBody>
      </p:sp>
    </p:spTree>
    <p:extLst>
      <p:ext uri="{BB962C8B-B14F-4D97-AF65-F5344CB8AC3E}">
        <p14:creationId xmlns:p14="http://schemas.microsoft.com/office/powerpoint/2010/main" val="476252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529697"/>
          </a:xfrm>
        </p:spPr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en-US" altLang="ko-KR" sz="4000" dirty="0">
                <a:solidFill>
                  <a:srgbClr val="0070C0"/>
                </a:solidFill>
              </a:rPr>
              <a:t>Functions Lab: </a:t>
            </a:r>
            <a:r>
              <a:rPr lang="en-US" altLang="ko-KR" sz="4000" dirty="0" smtClean="0">
                <a:solidFill>
                  <a:srgbClr val="0070C0"/>
                </a:solidFill>
              </a:rPr>
              <a:t>Overall</a:t>
            </a:r>
            <a:br>
              <a:rPr lang="en-US" altLang="ko-KR" sz="4000" dirty="0" smtClean="0">
                <a:solidFill>
                  <a:srgbClr val="0070C0"/>
                </a:solidFill>
              </a:rPr>
            </a:br>
            <a:r>
              <a:rPr lang="en-US" altLang="ko-KR" sz="3200" dirty="0" smtClean="0">
                <a:solidFill>
                  <a:srgbClr val="0070C0"/>
                </a:solidFill>
              </a:rPr>
              <a:t>- Scenario</a:t>
            </a:r>
            <a:endParaRPr lang="en-US" altLang="ko-KR" sz="4000" dirty="0">
              <a:solidFill>
                <a:srgbClr val="0070C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907734" y="1921087"/>
            <a:ext cx="541377" cy="54137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514363" y="1922535"/>
            <a:ext cx="533411" cy="539929"/>
          </a:xfrm>
          <a:prstGeom prst="rect">
            <a:avLst/>
          </a:prstGeom>
        </p:spPr>
      </p:pic>
      <p:cxnSp>
        <p:nvCxnSpPr>
          <p:cNvPr id="9" name="직선 화살표 연결선 8"/>
          <p:cNvCxnSpPr>
            <a:stCxn id="68" idx="3"/>
            <a:endCxn id="6" idx="1"/>
          </p:cNvCxnSpPr>
          <p:nvPr/>
        </p:nvCxnSpPr>
        <p:spPr>
          <a:xfrm flipV="1">
            <a:off x="3144823" y="2191776"/>
            <a:ext cx="1762911" cy="15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6" idx="3"/>
            <a:endCxn id="7" idx="1"/>
          </p:cNvCxnSpPr>
          <p:nvPr/>
        </p:nvCxnSpPr>
        <p:spPr>
          <a:xfrm>
            <a:off x="5449111" y="2191776"/>
            <a:ext cx="1065252" cy="7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967222" y="5488389"/>
            <a:ext cx="533411" cy="539929"/>
          </a:xfrm>
          <a:prstGeom prst="rect">
            <a:avLst/>
          </a:prstGeom>
        </p:spPr>
      </p:pic>
      <p:cxnSp>
        <p:nvCxnSpPr>
          <p:cNvPr id="32" name="직선 화살표 연결선 31"/>
          <p:cNvCxnSpPr>
            <a:stCxn id="72" idx="3"/>
            <a:endCxn id="42" idx="1"/>
          </p:cNvCxnSpPr>
          <p:nvPr/>
        </p:nvCxnSpPr>
        <p:spPr>
          <a:xfrm flipV="1">
            <a:off x="2526941" y="5160608"/>
            <a:ext cx="354171" cy="5577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그림 4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881112" y="4845660"/>
            <a:ext cx="629896" cy="629896"/>
          </a:xfrm>
          <a:prstGeom prst="rect">
            <a:avLst/>
          </a:prstGeom>
        </p:spPr>
      </p:pic>
      <p:cxnSp>
        <p:nvCxnSpPr>
          <p:cNvPr id="51" name="직선 화살표 연결선 50"/>
          <p:cNvCxnSpPr>
            <a:stCxn id="63" idx="3"/>
            <a:endCxn id="31" idx="1"/>
          </p:cNvCxnSpPr>
          <p:nvPr/>
        </p:nvCxnSpPr>
        <p:spPr>
          <a:xfrm>
            <a:off x="5990488" y="5752567"/>
            <a:ext cx="976734" cy="57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42" idx="3"/>
            <a:endCxn id="63" idx="1"/>
          </p:cNvCxnSpPr>
          <p:nvPr/>
        </p:nvCxnSpPr>
        <p:spPr>
          <a:xfrm>
            <a:off x="3511008" y="5160608"/>
            <a:ext cx="1938103" cy="5919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그림 6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449111" y="5481878"/>
            <a:ext cx="541377" cy="541377"/>
          </a:xfrm>
          <a:prstGeom prst="rect">
            <a:avLst/>
          </a:prstGeom>
        </p:spPr>
      </p:pic>
      <p:sp>
        <p:nvSpPr>
          <p:cNvPr id="67" name="TextBox 66"/>
          <p:cNvSpPr txBox="1"/>
          <p:nvPr/>
        </p:nvSpPr>
        <p:spPr>
          <a:xfrm>
            <a:off x="4549083" y="2541976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port: 8888</a:t>
            </a:r>
            <a:endParaRPr lang="ko-KR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1413259" y="1870185"/>
            <a:ext cx="1731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Request: </a:t>
            </a:r>
          </a:p>
          <a:p>
            <a:r>
              <a:rPr lang="en-US" altLang="ko-KR" dirty="0" smtClean="0"/>
              <a:t>ipaddress:8888</a:t>
            </a:r>
            <a:endParaRPr lang="ko-KR" alt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199060" y="5395217"/>
            <a:ext cx="2327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Request: </a:t>
            </a:r>
          </a:p>
          <a:p>
            <a:r>
              <a:rPr lang="en-US" altLang="ko-KR" dirty="0" err="1" smtClean="0"/>
              <a:t>ipaddress</a:t>
            </a:r>
            <a:r>
              <a:rPr lang="en-US" altLang="ko-KR" dirty="0" smtClean="0"/>
              <a:t>[:80]/black</a:t>
            </a:r>
            <a:endParaRPr lang="ko-KR" alt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5090461" y="6094169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port: 8888</a:t>
            </a:r>
            <a:endParaRPr lang="ko-KR" altLang="en-US" dirty="0"/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2425149" y="4277196"/>
            <a:ext cx="455963" cy="7576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00850" y="3815530"/>
            <a:ext cx="21242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Request: </a:t>
            </a:r>
          </a:p>
          <a:p>
            <a:r>
              <a:rPr lang="en-US" altLang="ko-KR" dirty="0" err="1" smtClean="0"/>
              <a:t>ipaddress</a:t>
            </a:r>
            <a:r>
              <a:rPr lang="en-US" altLang="ko-KR" dirty="0" smtClean="0"/>
              <a:t>[:80]/red</a:t>
            </a:r>
            <a:endParaRPr lang="ko-KR" altLang="en-US" dirty="0"/>
          </a:p>
        </p:txBody>
      </p:sp>
      <p:cxnSp>
        <p:nvCxnSpPr>
          <p:cNvPr id="33" name="직선 화살표 연결선 32"/>
          <p:cNvCxnSpPr>
            <a:stCxn id="42" idx="3"/>
            <a:endCxn id="37" idx="1"/>
          </p:cNvCxnSpPr>
          <p:nvPr/>
        </p:nvCxnSpPr>
        <p:spPr>
          <a:xfrm flipV="1">
            <a:off x="3511008" y="4173802"/>
            <a:ext cx="1938103" cy="9868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449111" y="3903113"/>
            <a:ext cx="541377" cy="541377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943792" y="3875027"/>
            <a:ext cx="533411" cy="539929"/>
          </a:xfrm>
          <a:prstGeom prst="rect">
            <a:avLst/>
          </a:prstGeom>
        </p:spPr>
      </p:pic>
      <p:cxnSp>
        <p:nvCxnSpPr>
          <p:cNvPr id="43" name="직선 화살표 연결선 42"/>
          <p:cNvCxnSpPr/>
          <p:nvPr/>
        </p:nvCxnSpPr>
        <p:spPr>
          <a:xfrm>
            <a:off x="6001501" y="4171303"/>
            <a:ext cx="976734" cy="57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090460" y="4398877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port: 9999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7317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4521025"/>
            <a:ext cx="9144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2400" dirty="0" err="1" smtClean="0"/>
              <a:t>docker</a:t>
            </a:r>
            <a:r>
              <a:rPr lang="en-US" altLang="ko-KR" sz="2400" dirty="0" smtClean="0"/>
              <a:t>-engine (version: 1.10 or above)</a:t>
            </a:r>
            <a:endParaRPr lang="en-US" altLang="ko-KR" sz="2400" dirty="0"/>
          </a:p>
        </p:txBody>
      </p:sp>
      <p:sp>
        <p:nvSpPr>
          <p:cNvPr id="7" name="제목 1"/>
          <p:cNvSpPr txBox="1"/>
          <p:nvPr/>
        </p:nvSpPr>
        <p:spPr>
          <a:xfrm>
            <a:off x="0" y="-10570"/>
            <a:ext cx="9144000" cy="782595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lvl="0">
              <a:defRPr lang="ko-KR" altLang="en-US"/>
            </a:pPr>
            <a:r>
              <a:rPr lang="en-US" altLang="ko-KR" sz="4000">
                <a:solidFill>
                  <a:srgbClr val="0070C0"/>
                </a:solidFill>
              </a:rPr>
              <a:t>Prerequisite for Functions lab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69789" y="2386783"/>
            <a:ext cx="3404422" cy="1877751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2A77177F-D4BC-47C1-ABEC-AF5DF9643428}" type="slidenum">
              <a:rPr lang="en-US" altLang="en-US"/>
              <a:pPr lvl="0">
                <a:defRPr lang="ko-KR" altLang="en-US"/>
              </a:pPr>
              <a:t>7</a:t>
            </a:fld>
            <a:endParaRPr lang="en-US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329443" y="1501053"/>
            <a:ext cx="6485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Functions lab focus on (Docker container) functions of NUC</a:t>
            </a:r>
            <a:endParaRPr lang="ko-KR" altLang="en-US" dirty="0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0" y="0"/>
            <a:ext cx="9144000" cy="14395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 lang="ko-KR" altLang="en-US"/>
            </a:pPr>
            <a:r>
              <a:rPr lang="en-US" altLang="ko-KR" sz="4000" dirty="0" smtClean="0">
                <a:solidFill>
                  <a:srgbClr val="0070C0"/>
                </a:solidFill>
              </a:rPr>
              <a:t>Docker Background Knowledge</a:t>
            </a:r>
          </a:p>
          <a:p>
            <a:pPr>
              <a:defRPr lang="ko-KR" altLang="en-US"/>
            </a:pPr>
            <a:r>
              <a:rPr lang="en-US" altLang="ko-KR" sz="3200" dirty="0" smtClean="0">
                <a:solidFill>
                  <a:srgbClr val="0070C0"/>
                </a:solidFill>
              </a:rPr>
              <a:t>- Reminder: Docker Image</a:t>
            </a:r>
            <a:endParaRPr lang="en-US" altLang="ko-KR" sz="3200" dirty="0">
              <a:solidFill>
                <a:srgbClr val="0070C0"/>
              </a:solidFill>
            </a:endParaRPr>
          </a:p>
        </p:txBody>
      </p:sp>
      <p:pic>
        <p:nvPicPr>
          <p:cNvPr id="1026" name="Picture 2" descr="Virtual Machine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606" y="2154345"/>
            <a:ext cx="3873217" cy="2744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69678" y="1439501"/>
            <a:ext cx="6723123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en-US" altLang="ko-KR" dirty="0" smtClean="0"/>
              <a:t>Docker </a:t>
            </a:r>
            <a:r>
              <a:rPr lang="en-US" altLang="ko-KR" dirty="0"/>
              <a:t>i</a:t>
            </a:r>
            <a:r>
              <a:rPr lang="en-US" altLang="ko-KR" dirty="0" smtClean="0"/>
              <a:t>mage: A file which contains status of Docker container.</a:t>
            </a:r>
          </a:p>
          <a:p>
            <a:pPr>
              <a:defRPr lang="ko-KR" altLang="en-US"/>
            </a:pPr>
            <a:r>
              <a:rPr lang="en-US" altLang="ko-KR" dirty="0" smtClean="0"/>
              <a:t>Similar to snapshot of VM.</a:t>
            </a:r>
          </a:p>
          <a:p>
            <a:pPr>
              <a:defRPr lang="ko-KR" altLang="en-US"/>
            </a:pPr>
            <a:endParaRPr lang="en-US" altLang="ko-KR" dirty="0"/>
          </a:p>
          <a:p>
            <a:pPr>
              <a:defRPr lang="ko-KR" altLang="en-US"/>
            </a:pPr>
            <a:r>
              <a:rPr lang="en-US" altLang="ko-KR" dirty="0" smtClean="0"/>
              <a:t>It can be branched and versioned…</a:t>
            </a:r>
          </a:p>
          <a:p>
            <a:pPr>
              <a:defRPr lang="ko-KR" altLang="en-US"/>
            </a:pPr>
            <a:endParaRPr lang="en-US" altLang="ko-KR" dirty="0"/>
          </a:p>
          <a:p>
            <a:pPr>
              <a:defRPr lang="ko-KR" altLang="en-US"/>
            </a:pPr>
            <a:r>
              <a:rPr lang="en-US" altLang="ko-KR" dirty="0" smtClean="0"/>
              <a:t>Docker image can be shared easily.</a:t>
            </a:r>
          </a:p>
          <a:p>
            <a:pPr>
              <a:defRPr lang="ko-KR" altLang="en-US"/>
            </a:pPr>
            <a:r>
              <a:rPr lang="en-US" altLang="ko-KR" dirty="0" smtClean="0"/>
              <a:t>(It is important feature of Docker.)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435681" y="1988461"/>
            <a:ext cx="4481719" cy="10372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335" y="5333811"/>
            <a:ext cx="6943725" cy="9525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4"/>
          <a:srcRect l="449" r="773"/>
          <a:stretch/>
        </p:blipFill>
        <p:spPr>
          <a:xfrm>
            <a:off x="968721" y="6283495"/>
            <a:ext cx="6934954" cy="419100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888802" y="6283495"/>
            <a:ext cx="7168782" cy="4614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5" name="TextBox 14"/>
          <p:cNvSpPr txBox="1"/>
          <p:nvPr/>
        </p:nvSpPr>
        <p:spPr>
          <a:xfrm>
            <a:off x="369678" y="4913104"/>
            <a:ext cx="47379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en-US" altLang="ko-KR" dirty="0" smtClean="0"/>
              <a:t>You can find Ubuntu image on your machine</a:t>
            </a:r>
          </a:p>
        </p:txBody>
      </p:sp>
    </p:spTree>
    <p:extLst>
      <p:ext uri="{BB962C8B-B14F-4D97-AF65-F5344CB8AC3E}">
        <p14:creationId xmlns:p14="http://schemas.microsoft.com/office/powerpoint/2010/main" val="2243619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074" y="1427147"/>
            <a:ext cx="8064427" cy="4016524"/>
          </a:xfrm>
          <a:prstGeom prst="rect">
            <a:avLst/>
          </a:prstGeom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0" y="0"/>
            <a:ext cx="9144000" cy="14395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 lang="ko-KR" altLang="en-US"/>
            </a:pPr>
            <a:r>
              <a:rPr lang="en-US" altLang="ko-KR" sz="4000" dirty="0" smtClean="0">
                <a:solidFill>
                  <a:srgbClr val="0070C0"/>
                </a:solidFill>
              </a:rPr>
              <a:t>Docker Background Knowledge</a:t>
            </a:r>
          </a:p>
          <a:p>
            <a:pPr>
              <a:defRPr lang="ko-KR" altLang="en-US"/>
            </a:pPr>
            <a:r>
              <a:rPr lang="en-US" altLang="ko-KR" sz="3200" dirty="0" smtClean="0">
                <a:solidFill>
                  <a:srgbClr val="0070C0"/>
                </a:solidFill>
              </a:rPr>
              <a:t>- Reminder: Container restraint</a:t>
            </a:r>
            <a:endParaRPr lang="en-US" altLang="ko-KR" sz="3200" dirty="0">
              <a:solidFill>
                <a:srgbClr val="0070C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37074" y="3512321"/>
            <a:ext cx="8064427" cy="6756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8" name="TextBox 7"/>
          <p:cNvSpPr txBox="1"/>
          <p:nvPr/>
        </p:nvSpPr>
        <p:spPr>
          <a:xfrm>
            <a:off x="337074" y="5886861"/>
            <a:ext cx="77460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en-US" altLang="ko-KR" dirty="0" smtClean="0"/>
              <a:t>Since container uses host kernel, </a:t>
            </a:r>
            <a:r>
              <a:rPr lang="en-US" altLang="ko-KR" dirty="0" smtClean="0">
                <a:solidFill>
                  <a:srgbClr val="FF0000"/>
                </a:solidFill>
              </a:rPr>
              <a:t>OS</a:t>
            </a:r>
            <a:r>
              <a:rPr lang="en-US" altLang="ko-KR" dirty="0" smtClean="0"/>
              <a:t> of host should be </a:t>
            </a:r>
            <a:r>
              <a:rPr lang="en-US" altLang="ko-KR" dirty="0" smtClean="0">
                <a:solidFill>
                  <a:srgbClr val="FF0000"/>
                </a:solidFill>
              </a:rPr>
              <a:t>Linux</a:t>
            </a:r>
            <a:r>
              <a:rPr lang="en-US" altLang="ko-KR" dirty="0" smtClean="0"/>
              <a:t> distribution.</a:t>
            </a:r>
          </a:p>
        </p:txBody>
      </p:sp>
    </p:spTree>
    <p:extLst>
      <p:ext uri="{BB962C8B-B14F-4D97-AF65-F5344CB8AC3E}">
        <p14:creationId xmlns:p14="http://schemas.microsoft.com/office/powerpoint/2010/main" val="3904664269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20000000000000000000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20000000000000000000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000000000000000000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000000000000000000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962</TotalTime>
  <Words>1476</Words>
  <Application>Microsoft Office PowerPoint</Application>
  <PresentationFormat>화면 슬라이드 쇼(4:3)</PresentationFormat>
  <Paragraphs>287</Paragraphs>
  <Slides>40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9" baseType="lpstr">
      <vt:lpstr>HY그래픽M</vt:lpstr>
      <vt:lpstr>굴림</vt:lpstr>
      <vt:lpstr>맑은 고딕</vt:lpstr>
      <vt:lpstr>Arial</vt:lpstr>
      <vt:lpstr>Times New Roman</vt:lpstr>
      <vt:lpstr>Trebuchet MS</vt:lpstr>
      <vt:lpstr>Wingdings</vt:lpstr>
      <vt:lpstr>Wingdings 3</vt:lpstr>
      <vt:lpstr>패싯</vt:lpstr>
      <vt:lpstr>SmartX Labs  for Computer Systems</vt:lpstr>
      <vt:lpstr>PowerPoint 프레젠테이션</vt:lpstr>
      <vt:lpstr>Functions Lab: Goal</vt:lpstr>
      <vt:lpstr>Functions Lab: Overall - One of 3-Tier example</vt:lpstr>
      <vt:lpstr>Functions Lab: Overall - Background knowledge of goal</vt:lpstr>
      <vt:lpstr>Functions Lab: Overall - Scenario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Functions Lab: - Try: wordpress-mysql</vt:lpstr>
      <vt:lpstr>Running Web Application - Run mysql container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Functions Lab: - Try: nginx-wordpress-mysql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Appendix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Jeongju Bae</cp:lastModifiedBy>
  <cp:revision>840</cp:revision>
  <cp:lastPrinted>2016-05-17T03:40:43Z</cp:lastPrinted>
  <dcterms:created xsi:type="dcterms:W3CDTF">2015-10-13T13:48:17Z</dcterms:created>
  <dcterms:modified xsi:type="dcterms:W3CDTF">2016-06-01T13:46:46Z</dcterms:modified>
</cp:coreProperties>
</file>