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79" r:id="rId2"/>
    <p:sldMasterId id="2147483683" r:id="rId3"/>
  </p:sldMasterIdLst>
  <p:notesMasterIdLst>
    <p:notesMasterId r:id="rId24"/>
  </p:notesMasterIdLst>
  <p:handoutMasterIdLst>
    <p:handoutMasterId r:id="rId25"/>
  </p:handoutMasterIdLst>
  <p:sldIdLst>
    <p:sldId id="489" r:id="rId4"/>
    <p:sldId id="562" r:id="rId5"/>
    <p:sldId id="413" r:id="rId6"/>
    <p:sldId id="427" r:id="rId7"/>
    <p:sldId id="542" r:id="rId8"/>
    <p:sldId id="543" r:id="rId9"/>
    <p:sldId id="565" r:id="rId10"/>
    <p:sldId id="566" r:id="rId11"/>
    <p:sldId id="559" r:id="rId12"/>
    <p:sldId id="544" r:id="rId13"/>
    <p:sldId id="568" r:id="rId14"/>
    <p:sldId id="545" r:id="rId15"/>
    <p:sldId id="564" r:id="rId16"/>
    <p:sldId id="546" r:id="rId17"/>
    <p:sldId id="560" r:id="rId18"/>
    <p:sldId id="548" r:id="rId19"/>
    <p:sldId id="551" r:id="rId20"/>
    <p:sldId id="569" r:id="rId21"/>
    <p:sldId id="406" r:id="rId22"/>
    <p:sldId id="530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EB8E2C3-37DA-492A-BB87-8BDA33A157FE}">
          <p14:sldIdLst>
            <p14:sldId id="489"/>
            <p14:sldId id="562"/>
            <p14:sldId id="413"/>
            <p14:sldId id="427"/>
            <p14:sldId id="542"/>
            <p14:sldId id="543"/>
          </p14:sldIdLst>
        </p14:section>
        <p14:section name="Background" id="{15B7B0D7-DC90-4777-9B4D-A18FB425B23F}">
          <p14:sldIdLst>
            <p14:sldId id="565"/>
            <p14:sldId id="566"/>
          </p14:sldIdLst>
        </p14:section>
        <p14:section name="Visualization" id="{5BD3E8B1-C2A2-45AE-A2B4-2A930E7619E8}">
          <p14:sldIdLst>
            <p14:sldId id="559"/>
            <p14:sldId id="544"/>
            <p14:sldId id="568"/>
            <p14:sldId id="545"/>
            <p14:sldId id="564"/>
            <p14:sldId id="546"/>
            <p14:sldId id="560"/>
            <p14:sldId id="548"/>
            <p14:sldId id="551"/>
            <p14:sldId id="569"/>
            <p14:sldId id="406"/>
          </p14:sldIdLst>
        </p14:section>
        <p14:section name="Appendix" id="{F4467151-3F6F-43BF-8325-9884BDE31653}">
          <p14:sldIdLst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64" autoAdjust="0"/>
    <p:restoredTop sz="94660"/>
  </p:normalViewPr>
  <p:slideViewPr>
    <p:cSldViewPr snapToGrid="0">
      <p:cViewPr>
        <p:scale>
          <a:sx n="66" d="100"/>
          <a:sy n="66" d="100"/>
        </p:scale>
        <p:origin x="2292" y="1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FC548-B2F7-4CEC-A79F-79F16064348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4C662-FFF4-48C4-ABC0-A8809186A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54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738D1-0459-43F7-A464-21C284E4E74D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332D-E44B-4916-A01F-12B62932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198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8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FastData</a:t>
            </a:r>
            <a:r>
              <a:rPr lang="en-US" altLang="ko-KR" baseline="0" dirty="0" smtClean="0"/>
              <a:t>-Cloud</a:t>
            </a:r>
            <a:r>
              <a:rPr lang="ko-KR" altLang="en-US" baseline="0" dirty="0" smtClean="0"/>
              <a:t>에 기반한 </a:t>
            </a:r>
            <a:r>
              <a:rPr lang="en-US" altLang="ko-KR" baseline="0" dirty="0" smtClean="0"/>
              <a:t>Container </a:t>
            </a:r>
            <a:r>
              <a:rPr lang="ko-KR" altLang="en-US" baseline="0" dirty="0" smtClean="0"/>
              <a:t>대응 </a:t>
            </a:r>
            <a:r>
              <a:rPr lang="en-US" altLang="ko-KR" baseline="0" dirty="0" err="1" smtClean="0"/>
              <a:t>SmartX</a:t>
            </a:r>
            <a:r>
              <a:rPr lang="en-US" altLang="ko-KR" baseline="0" dirty="0" smtClean="0"/>
              <a:t>-mini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71906-01D1-4A7D-9829-95F654BFAE3F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6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36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36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0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87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41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95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3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49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740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73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39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5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984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73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0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94515"/>
            <a:ext cx="462297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/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47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8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0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94515"/>
            <a:ext cx="4622973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/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3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2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8823" y="6492874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8823" y="6492874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35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A8C4E9-C78C-421A-ABCD-60FDAFBA7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2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jpe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eg"/><Relationship Id="rId5" Type="http://schemas.openxmlformats.org/officeDocument/2006/relationships/image" Target="../media/image38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3" Type="http://schemas.openxmlformats.org/officeDocument/2006/relationships/image" Target="../media/image21.png"/><Relationship Id="rId7" Type="http://schemas.openxmlformats.org/officeDocument/2006/relationships/image" Target="../media/image24.jpeg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g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jpeg"/><Relationship Id="rId15" Type="http://schemas.openxmlformats.org/officeDocument/2006/relationships/image" Target="../media/image9.png"/><Relationship Id="rId10" Type="http://schemas.openxmlformats.org/officeDocument/2006/relationships/image" Target="../media/image27.png"/><Relationship Id="rId19" Type="http://schemas.openxmlformats.org/officeDocument/2006/relationships/image" Target="../media/image2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>
          <a:xfrm>
            <a:off x="253678" y="319743"/>
            <a:ext cx="6946554" cy="2449513"/>
          </a:xfrm>
        </p:spPr>
        <p:txBody>
          <a:bodyPr>
            <a:normAutofit fontScale="90000"/>
          </a:bodyPr>
          <a:lstStyle/>
          <a:p>
            <a:pPr latinLnBrk="0"/>
            <a:r>
              <a:rPr lang="en-US" altLang="ko-KR" sz="8800" dirty="0" smtClean="0">
                <a:solidFill>
                  <a:srgbClr val="3333FF"/>
                </a:solidFill>
              </a:rPr>
              <a:t>SmartX Labs </a:t>
            </a:r>
            <a:br>
              <a:rPr lang="en-US" altLang="ko-KR" sz="8800" dirty="0" smtClean="0">
                <a:solidFill>
                  <a:srgbClr val="3333FF"/>
                </a:solidFill>
              </a:rPr>
            </a:br>
            <a:r>
              <a:rPr lang="en-US" altLang="ko-KR" sz="6000" dirty="0" smtClean="0">
                <a:solidFill>
                  <a:srgbClr val="3333FF"/>
                </a:solidFill>
              </a:rPr>
              <a:t>for </a:t>
            </a:r>
            <a:r>
              <a:rPr lang="en-US" altLang="ko-KR" sz="6000" dirty="0">
                <a:solidFill>
                  <a:srgbClr val="3333FF"/>
                </a:solidFill>
              </a:rPr>
              <a:t>C</a:t>
            </a:r>
            <a:r>
              <a:rPr lang="en-US" altLang="ko-KR" sz="6000" dirty="0" smtClean="0">
                <a:solidFill>
                  <a:srgbClr val="3333FF"/>
                </a:solidFill>
              </a:rPr>
              <a:t>omputer </a:t>
            </a:r>
            <a:r>
              <a:rPr lang="en-US" altLang="ko-KR" sz="6000" dirty="0">
                <a:solidFill>
                  <a:srgbClr val="3333FF"/>
                </a:solidFill>
              </a:rPr>
              <a:t>S</a:t>
            </a:r>
            <a:r>
              <a:rPr lang="en-US" altLang="ko-KR" sz="6000" dirty="0" smtClean="0">
                <a:solidFill>
                  <a:srgbClr val="3333FF"/>
                </a:solidFill>
              </a:rPr>
              <a:t>ystems</a:t>
            </a:r>
            <a:endParaRPr lang="ko-KR" altLang="en-US" sz="6000" dirty="0"/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253678" y="3227120"/>
            <a:ext cx="4318322" cy="1367631"/>
          </a:xfrm>
          <a:prstGeom prst="rect">
            <a:avLst/>
          </a:prstGeom>
        </p:spPr>
        <p:txBody>
          <a:bodyPr/>
          <a:lstStyle/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4400" dirty="0" smtClean="0"/>
              <a:t>Tower Lab</a:t>
            </a:r>
          </a:p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2800" dirty="0" smtClean="0"/>
              <a:t>(2018, </a:t>
            </a:r>
            <a:r>
              <a:rPr lang="en-US" altLang="ko-KR" sz="2800" dirty="0" smtClean="0"/>
              <a:t>Spring)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714208" cy="274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85955" y="5456375"/>
            <a:ext cx="2053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sz="3200" dirty="0" smtClean="0"/>
              <a:t>NetCS Lab</a:t>
            </a:r>
            <a:endParaRPr lang="en-US" altLang="ko-KR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92100"/>
            <a:ext cx="7567613" cy="66992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 Finish </a:t>
            </a:r>
            <a:r>
              <a:rPr lang="en-US" altLang="ko-KR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InterConnect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Lab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180638"/>
            <a:ext cx="7556500" cy="4661362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Check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 smtClean="0">
                <a:solidFill>
                  <a:schemeClr val="tx1"/>
                </a:solidFill>
              </a:rPr>
              <a:t>NUC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Zookeeper Container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Kafka Containers (3 Containers)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Consumer Container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 smtClean="0">
                <a:solidFill>
                  <a:schemeClr val="tx1"/>
                </a:solidFill>
              </a:rPr>
              <a:t>Raspberry Pi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Flume Container</a:t>
            </a:r>
          </a:p>
          <a:p>
            <a:pPr lvl="2"/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600" u="sng" dirty="0" smtClean="0">
                <a:solidFill>
                  <a:srgbClr val="FF0000"/>
                </a:solidFill>
              </a:rPr>
              <a:t>Are they working? </a:t>
            </a:r>
            <a:r>
              <a:rPr lang="en-US" altLang="ko-KR" sz="2600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If you can see logs of resource status on console consumer, go ahead!</a:t>
            </a:r>
            <a:endParaRPr lang="en-US" altLang="ko-KR" sz="2600" u="sng" dirty="0" smtClean="0">
              <a:solidFill>
                <a:schemeClr val="tx1"/>
              </a:solidFill>
            </a:endParaRPr>
          </a:p>
          <a:p>
            <a:pPr lvl="1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549988" y="121601"/>
            <a:ext cx="1493670" cy="982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40" y="159631"/>
            <a:ext cx="1103704" cy="9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1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92100"/>
            <a:ext cx="7567613" cy="66992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1. Run </a:t>
            </a:r>
            <a:r>
              <a:rPr lang="en-US" altLang="ko-KR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InfluxDB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Container on NUC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712" y="1116676"/>
            <a:ext cx="7900988" cy="3880773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Run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InfluxDB</a:t>
            </a:r>
            <a:r>
              <a:rPr lang="en-US" altLang="ko-KR" sz="2000" dirty="0" smtClean="0">
                <a:solidFill>
                  <a:schemeClr val="tx1"/>
                </a:solidFill>
              </a:rPr>
              <a:t>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FF0000"/>
                </a:solidFill>
              </a:rPr>
              <a:t>$ </a:t>
            </a:r>
            <a:r>
              <a:rPr lang="en-US" altLang="ko-KR" sz="1800" dirty="0" smtClean="0">
                <a:solidFill>
                  <a:srgbClr val="FF0000"/>
                </a:solidFill>
              </a:rPr>
              <a:t>cd SmartX-mini/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ubuntu</a:t>
            </a:r>
            <a:r>
              <a:rPr lang="en-US" altLang="ko-KR" sz="1800" dirty="0" smtClean="0">
                <a:solidFill>
                  <a:srgbClr val="FF0000"/>
                </a:solidFill>
              </a:rPr>
              <a:t>-influx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FF0000"/>
                </a:solidFill>
              </a:rPr>
              <a:t>$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docker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run -p 8083:8083 -p 8086:8086 -v $PWD:/</a:t>
            </a:r>
            <a:r>
              <a:rPr lang="en-US" altLang="ko-KR" sz="1800" dirty="0" err="1">
                <a:solidFill>
                  <a:srgbClr val="FF0000"/>
                </a:solidFill>
              </a:rPr>
              <a:t>var</a:t>
            </a:r>
            <a:r>
              <a:rPr lang="en-US" altLang="ko-KR" sz="1800" dirty="0">
                <a:solidFill>
                  <a:srgbClr val="FF0000"/>
                </a:solidFill>
              </a:rPr>
              <a:t>/lib/</a:t>
            </a:r>
            <a:r>
              <a:rPr lang="en-US" altLang="ko-KR" sz="1800" dirty="0" err="1">
                <a:solidFill>
                  <a:srgbClr val="FF0000"/>
                </a:solidFill>
              </a:rPr>
              <a:t>influxdb</a:t>
            </a:r>
            <a:r>
              <a:rPr lang="en-US" altLang="ko-KR" sz="1800" dirty="0">
                <a:solidFill>
                  <a:srgbClr val="FF0000"/>
                </a:solidFill>
              </a:rPr>
              <a:t> -e INFLUXDB_ADMIN_ENABLED=true --name influx </a:t>
            </a:r>
            <a:r>
              <a:rPr lang="en-US" altLang="ko-KR" sz="1800" dirty="0" smtClean="0">
                <a:solidFill>
                  <a:srgbClr val="FF0000"/>
                </a:solidFill>
              </a:rPr>
              <a:t>influxdb:1.0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Connect Web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FF0000"/>
                </a:solidFill>
              </a:rPr>
              <a:t>http://localhost:8083</a:t>
            </a:r>
            <a:r>
              <a:rPr lang="en-US" altLang="ko-KR" sz="1800" dirty="0" smtClean="0">
                <a:solidFill>
                  <a:srgbClr val="FF0000"/>
                </a:solidFill>
              </a:rPr>
              <a:t>/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Create Database(Name: labs)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FF0000"/>
                </a:solidFill>
              </a:rPr>
              <a:t>CREATE DATABSE “labs”</a:t>
            </a:r>
            <a:endParaRPr lang="ko-KR" altLang="en-US" sz="1800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5152101"/>
            <a:ext cx="7343775" cy="1495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43025" y="5802977"/>
            <a:ext cx="2095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549988" y="121601"/>
            <a:ext cx="1493670" cy="98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2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7162" y="1179515"/>
            <a:ext cx="8085138" cy="5084759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Modify hostname in source code ‘kafka_to_db.js’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</a:rPr>
              <a:t>$ </a:t>
            </a:r>
            <a:r>
              <a:rPr lang="en-US" altLang="ko-KR" sz="2000" dirty="0">
                <a:solidFill>
                  <a:srgbClr val="FF0000"/>
                </a:solidFill>
              </a:rPr>
              <a:t>cd </a:t>
            </a:r>
            <a:r>
              <a:rPr lang="en-US" altLang="ko-KR" sz="2000" dirty="0" smtClean="0">
                <a:solidFill>
                  <a:srgbClr val="FF0000"/>
                </a:solidFill>
              </a:rPr>
              <a:t>SmartX-mini/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ubuntu-kafkatodb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</a:rPr>
              <a:t>$ vi kafka_to_db.js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Build and </a:t>
            </a:r>
            <a:r>
              <a:rPr lang="en-US" altLang="ko-KR" sz="2400" dirty="0">
                <a:solidFill>
                  <a:schemeClr val="tx1"/>
                </a:solidFill>
              </a:rPr>
              <a:t>r</a:t>
            </a:r>
            <a:r>
              <a:rPr lang="en-US" altLang="ko-KR" sz="2400" dirty="0" smtClean="0">
                <a:solidFill>
                  <a:schemeClr val="tx1"/>
                </a:solidFill>
              </a:rPr>
              <a:t>un container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$ </a:t>
            </a:r>
            <a:r>
              <a:rPr lang="en-US" altLang="ko-KR" sz="2000" dirty="0" err="1">
                <a:solidFill>
                  <a:srgbClr val="FF0000"/>
                </a:solidFill>
              </a:rPr>
              <a:t>sudo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</a:rPr>
              <a:t>docker</a:t>
            </a:r>
            <a:r>
              <a:rPr lang="en-US" altLang="ko-KR" sz="2000" dirty="0">
                <a:solidFill>
                  <a:srgbClr val="FF0000"/>
                </a:solidFill>
              </a:rPr>
              <a:t> build --tag </a:t>
            </a:r>
            <a:r>
              <a:rPr lang="en-US" altLang="ko-KR" sz="2000" dirty="0" err="1">
                <a:solidFill>
                  <a:srgbClr val="FF0000"/>
                </a:solidFill>
              </a:rPr>
              <a:t>kafkatodb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</a:rPr>
              <a:t>$ </a:t>
            </a:r>
            <a:r>
              <a:rPr lang="en-US" altLang="ko-KR" sz="2000" dirty="0" err="1">
                <a:solidFill>
                  <a:srgbClr val="FF0000"/>
                </a:solidFill>
              </a:rPr>
              <a:t>sudo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</a:rPr>
              <a:t>docker</a:t>
            </a:r>
            <a:r>
              <a:rPr lang="en-US" altLang="ko-KR" sz="2000" dirty="0">
                <a:solidFill>
                  <a:srgbClr val="FF0000"/>
                </a:solidFill>
              </a:rPr>
              <a:t> run -d --net=host --name </a:t>
            </a:r>
            <a:r>
              <a:rPr lang="en-US" altLang="ko-KR" sz="2000" dirty="0" err="1">
                <a:solidFill>
                  <a:srgbClr val="FF0000"/>
                </a:solidFill>
              </a:rPr>
              <a:t>kafkatodb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</a:rPr>
              <a:t>kafkatodb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12031" y="2576512"/>
            <a:ext cx="3648075" cy="1933575"/>
            <a:chOff x="1121567" y="2906712"/>
            <a:chExt cx="3648075" cy="19335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567" y="2906712"/>
              <a:ext cx="3648075" cy="193357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400175" y="3348501"/>
              <a:ext cx="909638" cy="1571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564729" y="4491300"/>
              <a:ext cx="909638" cy="1571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0" y="292100"/>
            <a:ext cx="7567613" cy="6699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Insert Data from Kafka to </a:t>
            </a:r>
            <a:r>
              <a:rPr lang="en-US" altLang="ko-KR" dirty="0" err="1">
                <a:solidFill>
                  <a:schemeClr val="tx1"/>
                </a:solidFill>
                <a:cs typeface="Times New Roman" panose="02020603050405020304" pitchFamily="18" charset="0"/>
              </a:rPr>
              <a:t>InfluxDB</a:t>
            </a:r>
            <a:endParaRPr lang="ko-KR" altLang="en-US" dirty="0"/>
          </a:p>
        </p:txBody>
      </p:sp>
      <p:pic>
        <p:nvPicPr>
          <p:cNvPr id="13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549988" y="121601"/>
            <a:ext cx="1493670" cy="98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2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8" y="1408115"/>
            <a:ext cx="7410451" cy="3880773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Then</a:t>
            </a:r>
            <a:r>
              <a:rPr lang="en-US" altLang="ko-KR" sz="2400" dirty="0" smtClean="0">
                <a:solidFill>
                  <a:schemeClr val="tx1"/>
                </a:solidFill>
              </a:rPr>
              <a:t>, we can check the data in DB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</a:rPr>
              <a:t>SELECT * FROM resource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3" y="2876860"/>
            <a:ext cx="8971846" cy="24120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9598" y="2890486"/>
            <a:ext cx="1390652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92100"/>
            <a:ext cx="7567613" cy="669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3. Check Data in </a:t>
            </a:r>
            <a:r>
              <a:rPr lang="en-US" altLang="ko-KR" dirty="0" err="1">
                <a:solidFill>
                  <a:schemeClr val="tx1"/>
                </a:solidFill>
                <a:cs typeface="Times New Roman" panose="02020603050405020304" pitchFamily="18" charset="0"/>
              </a:rPr>
              <a:t>InfluxDB</a:t>
            </a:r>
            <a:endParaRPr lang="ko-KR" altLang="en-US" dirty="0"/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549988" y="121601"/>
            <a:ext cx="1493670" cy="98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79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399" y="1173165"/>
            <a:ext cx="8029224" cy="388077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Run </a:t>
            </a:r>
            <a:r>
              <a:rPr lang="en-US" altLang="ko-KR" sz="2000" dirty="0" err="1"/>
              <a:t>InfluxDB</a:t>
            </a:r>
            <a:r>
              <a:rPr lang="en-US" altLang="ko-KR" sz="2000" dirty="0"/>
              <a:t>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altLang="ko-KR" sz="1800" dirty="0" smtClean="0">
                <a:solidFill>
                  <a:srgbClr val="FF0000"/>
                </a:solidFill>
              </a:rPr>
              <a:t>$ </a:t>
            </a:r>
            <a:r>
              <a:rPr lang="sv-SE" altLang="ko-KR" sz="1800" dirty="0">
                <a:solidFill>
                  <a:srgbClr val="FF0000"/>
                </a:solidFill>
              </a:rPr>
              <a:t>docker run -d --net=host --name grafana grafana/grafana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Connect </a:t>
            </a:r>
            <a:r>
              <a:rPr lang="en-US" altLang="ko-KR" sz="2000" dirty="0"/>
              <a:t>Web </a:t>
            </a:r>
            <a:r>
              <a:rPr lang="en-US" altLang="ko-KR" sz="2000" dirty="0" smtClean="0"/>
              <a:t>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FF0000"/>
                </a:solidFill>
              </a:rPr>
              <a:t>http://localhost:3000/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/>
              <a:t>ID/PW = </a:t>
            </a:r>
            <a:r>
              <a:rPr lang="en-US" altLang="ko-KR" sz="1800" dirty="0" smtClean="0">
                <a:solidFill>
                  <a:srgbClr val="FF0000"/>
                </a:solidFill>
              </a:rPr>
              <a:t>admin/admin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73" y="3849888"/>
            <a:ext cx="5224276" cy="2825548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292100"/>
            <a:ext cx="7567613" cy="669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4. Run </a:t>
            </a:r>
            <a:r>
              <a:rPr lang="en-US" altLang="ko-KR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Grafana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Container</a:t>
            </a:r>
            <a:endParaRPr lang="ko-KR" altLang="en-US" dirty="0"/>
          </a:p>
        </p:txBody>
      </p:sp>
      <p:pic>
        <p:nvPicPr>
          <p:cNvPr id="8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549988" y="121601"/>
            <a:ext cx="1493670" cy="98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6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499" y="1317313"/>
            <a:ext cx="8029224" cy="388077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Follow below sequences with written option values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19"/>
          <a:stretch/>
        </p:blipFill>
        <p:spPr>
          <a:xfrm>
            <a:off x="3511038" y="1930400"/>
            <a:ext cx="2928858" cy="36536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99" r="77605" b="543"/>
          <a:stretch/>
        </p:blipFill>
        <p:spPr>
          <a:xfrm>
            <a:off x="4351857" y="6172620"/>
            <a:ext cx="1079364" cy="5356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50" y="1938726"/>
            <a:ext cx="2040417" cy="158086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42308" y="5315756"/>
            <a:ext cx="1798695" cy="193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57072" y="5234585"/>
            <a:ext cx="1259176" cy="35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root/root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2786660" y="2370197"/>
            <a:ext cx="724379" cy="606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5400000">
            <a:off x="4583607" y="5719530"/>
            <a:ext cx="615864" cy="408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76120" y="2033588"/>
            <a:ext cx="446440" cy="390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76120" y="2729158"/>
            <a:ext cx="815420" cy="414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0" y="292100"/>
            <a:ext cx="7567613" cy="669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5. Configure </a:t>
            </a:r>
            <a:r>
              <a:rPr lang="en-US" altLang="ko-KR" dirty="0" err="1">
                <a:solidFill>
                  <a:schemeClr val="tx1"/>
                </a:solidFill>
                <a:cs typeface="Times New Roman" panose="02020603050405020304" pitchFamily="18" charset="0"/>
              </a:rPr>
              <a:t>Grafana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Dashboard</a:t>
            </a:r>
            <a:endParaRPr lang="ko-KR" altLang="en-US" dirty="0"/>
          </a:p>
        </p:txBody>
      </p:sp>
      <p:pic>
        <p:nvPicPr>
          <p:cNvPr id="20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549988" y="121601"/>
            <a:ext cx="1493670" cy="98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8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6" y="4647335"/>
            <a:ext cx="7516274" cy="1733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168" y="1859717"/>
            <a:ext cx="4869762" cy="2258528"/>
          </a:xfrm>
          <a:prstGeom prst="rect">
            <a:avLst/>
          </a:prstGeom>
        </p:spPr>
      </p:pic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4" y="2120451"/>
            <a:ext cx="1714739" cy="146705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325946" y="2611890"/>
            <a:ext cx="750697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5225700" y="4068466"/>
            <a:ext cx="750697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31693" y="3014237"/>
            <a:ext cx="773332" cy="203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97637" y="1930192"/>
            <a:ext cx="842840" cy="305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44669" y="4951202"/>
            <a:ext cx="1344582" cy="598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0799" y="5918265"/>
            <a:ext cx="1329770" cy="300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0" y="292100"/>
            <a:ext cx="7567613" cy="669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5. Configure </a:t>
            </a:r>
            <a:r>
              <a:rPr lang="en-US" altLang="ko-KR" dirty="0" err="1">
                <a:solidFill>
                  <a:schemeClr val="tx1"/>
                </a:solidFill>
                <a:cs typeface="Times New Roman" panose="02020603050405020304" pitchFamily="18" charset="0"/>
              </a:rPr>
              <a:t>Grafana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 Dashboard</a:t>
            </a:r>
            <a:endParaRPr lang="ko-KR" altLang="en-US" dirty="0"/>
          </a:p>
        </p:txBody>
      </p:sp>
      <p:pic>
        <p:nvPicPr>
          <p:cNvPr id="18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549988" y="121601"/>
            <a:ext cx="1493670" cy="982016"/>
          </a:xfrm>
          <a:prstGeom prst="rect">
            <a:avLst/>
          </a:prstGeom>
        </p:spPr>
      </p:pic>
      <p:sp>
        <p:nvSpPr>
          <p:cNvPr id="20" name="내용 개체 틀 2"/>
          <p:cNvSpPr txBox="1">
            <a:spLocks/>
          </p:cNvSpPr>
          <p:nvPr/>
        </p:nvSpPr>
        <p:spPr>
          <a:xfrm>
            <a:off x="190499" y="1317313"/>
            <a:ext cx="802922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/>
              <a:t>Follow below sequences with written option values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9985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68220"/>
            <a:ext cx="8686800" cy="4265512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161925" y="1192215"/>
            <a:ext cx="802922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We can see the changes of values from database</a:t>
            </a:r>
            <a:endParaRPr lang="en-US" altLang="ko-KR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92100"/>
            <a:ext cx="7567613" cy="669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6. Check Dashboard </a:t>
            </a:r>
            <a:endParaRPr lang="ko-KR" altLang="en-US" dirty="0"/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549988" y="121601"/>
            <a:ext cx="1493670" cy="98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61925" y="1192215"/>
            <a:ext cx="802922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Install and start a stress test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FF0000"/>
                </a:solidFill>
              </a:rPr>
              <a:t>$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sudo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apt-get install stress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FF0000"/>
                </a:solidFill>
              </a:rPr>
              <a:t>$ stress </a:t>
            </a:r>
            <a:r>
              <a:rPr lang="en-US" altLang="ko-KR" sz="1800" dirty="0">
                <a:solidFill>
                  <a:srgbClr val="FF0000"/>
                </a:solidFill>
              </a:rPr>
              <a:t>-c 4 -t 60s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What happens on the dashboard?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Why?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How can we monitor metrics faster and more reliable?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92100"/>
            <a:ext cx="7567613" cy="669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 Stress Test</a:t>
            </a:r>
            <a:endParaRPr lang="ko-KR" altLang="en-US" dirty="0"/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83" y="16102"/>
            <a:ext cx="1103704" cy="9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76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publicpolicy.telefonica.com/blogs/wp-content/uploads/2013/07/iStock_000016819759Medium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2" b="10322"/>
          <a:stretch/>
        </p:blipFill>
        <p:spPr bwMode="auto">
          <a:xfrm>
            <a:off x="1262743" y="2985407"/>
            <a:ext cx="3857895" cy="234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C22F-61F6-474B-89CA-3943E79B0FC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35147" y="1198902"/>
            <a:ext cx="3395801" cy="173124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ko-KR" altLang="en-US" sz="360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05069" y="323366"/>
            <a:ext cx="8333862" cy="844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History and Contributor of Tower Lab</a:t>
            </a:r>
            <a:r>
              <a:rPr kumimoji="0" lang="en-US" altLang="ko-KR" sz="40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(2018 Spring)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22832"/>
              </p:ext>
            </p:extLst>
          </p:nvPr>
        </p:nvGraphicFramePr>
        <p:xfrm>
          <a:off x="745524" y="1471141"/>
          <a:ext cx="7652952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1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ko-KR" altLang="en-US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Contents</a:t>
                      </a:r>
                      <a:endParaRPr lang="en-US" altLang="ko-K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Contributor</a:t>
                      </a:r>
                      <a:endParaRPr lang="en-US" altLang="ko-KR" dirty="0" smtClean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2016/04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구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) Playground Lab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최종본 작성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김 병 돈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v1.0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2016/05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Build Lab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초안 작성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/>
                      </a:r>
                      <a:br>
                        <a:rPr lang="en-US" altLang="ko-KR" sz="1200" dirty="0" smtClean="0">
                          <a:latin typeface="+mj-ea"/>
                          <a:ea typeface="+mj-ea"/>
                        </a:rPr>
                      </a:b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(Outline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및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Control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Tower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추가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김 승 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v1.1</a:t>
                      </a:r>
                      <a:endParaRPr lang="ko-KR" altLang="en-US" sz="160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2016/05</a:t>
                      </a:r>
                      <a:endParaRPr lang="ko-KR" altLang="en-US" sz="16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검수 및 제안 사항 반영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(apt-get source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변경 내용 외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김 승 룡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/>
                      </a:r>
                      <a:br>
                        <a:rPr lang="en-US" altLang="ko-KR" sz="1200" dirty="0" smtClean="0">
                          <a:latin typeface="+mj-ea"/>
                          <a:ea typeface="+mj-ea"/>
                        </a:rPr>
                      </a:b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김 진 우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v1.2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2016/05</a:t>
                      </a:r>
                      <a:endParaRPr lang="ko-KR" altLang="en-US" sz="16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NUC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에 대한 모니터링 추가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순서 변경에 따른 내용 변경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김 승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룡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v1.3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2016/05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10" dirty="0" smtClean="0">
                          <a:latin typeface="+mj-ea"/>
                          <a:ea typeface="+mj-ea"/>
                        </a:rPr>
                        <a:t>Lab </a:t>
                      </a:r>
                      <a:r>
                        <a:rPr lang="ko-KR" altLang="en-US" sz="1200" spc="-110" dirty="0" smtClean="0">
                          <a:latin typeface="+mj-ea"/>
                          <a:ea typeface="+mj-ea"/>
                        </a:rPr>
                        <a:t>명칭 변경 </a:t>
                      </a:r>
                      <a:r>
                        <a:rPr lang="en-US" altLang="ko-KR" sz="1200" spc="-110" dirty="0" smtClean="0">
                          <a:latin typeface="+mj-ea"/>
                          <a:ea typeface="+mj-ea"/>
                        </a:rPr>
                        <a:t>(Build -&gt; Tower)</a:t>
                      </a:r>
                    </a:p>
                    <a:p>
                      <a:pPr algn="ctr" latinLnBrk="1"/>
                      <a:r>
                        <a:rPr lang="en-US" altLang="ko-KR" sz="1200" spc="-110" dirty="0" smtClean="0">
                          <a:latin typeface="+mj-ea"/>
                          <a:ea typeface="+mj-ea"/>
                        </a:rPr>
                        <a:t>Hypervisor</a:t>
                      </a:r>
                      <a:r>
                        <a:rPr lang="en-US" altLang="ko-KR" sz="1200" spc="-11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spc="-110" baseline="0" dirty="0" smtClean="0">
                          <a:latin typeface="+mj-ea"/>
                          <a:ea typeface="+mj-ea"/>
                        </a:rPr>
                        <a:t>관련 오류 수정</a:t>
                      </a:r>
                      <a:endParaRPr lang="ko-KR" altLang="en-US" sz="1200" spc="-11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김 승 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v2.1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2017/05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Merged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with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InterConnect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&amp; Tower Lab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김 승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v2.2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2018/01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InfluxDB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버전 업데이트 스크립트 변경</a:t>
                      </a:r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 승 형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V3.0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2018/05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Lab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분할 및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소프트웨어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업데이트에 따른 내용 수정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김 승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77177F-D4BC-47C1-ABEC-AF5DF9643428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0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210" y="372533"/>
            <a:ext cx="7220625" cy="1320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Container </a:t>
            </a:r>
            <a:r>
              <a:rPr lang="ko-KR" altLang="en-US" dirty="0" smtClean="0"/>
              <a:t>변경사항 저장 및 </a:t>
            </a:r>
            <a:r>
              <a:rPr lang="ko-KR" altLang="en-US" dirty="0" err="1" smtClean="0"/>
              <a:t>재시작</a:t>
            </a:r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66211" y="1329748"/>
            <a:ext cx="7871882" cy="5268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Commit Container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  <a:p>
            <a:pPr marL="742950" marR="0" lvl="1" indent="-28575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컨테이너 내의 변경사항을 반영하여 새로운 컨테이너 이미지 작성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  <a:p>
            <a:pPr marL="742950" marR="0" lvl="1" indent="-28575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Ctrl+P+Q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  <a:p>
            <a:pPr marL="742950" marR="0" lvl="1" indent="-28575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docker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commit -a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[username]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”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-m "add visualization server based node.js" visualization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visualization:0.1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  <a:p>
            <a:pPr marL="742950" marR="0" lvl="1" indent="-28575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  <a:p>
            <a:pPr marL="742950" marR="0" lvl="1" indent="-28575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  <a:p>
            <a:pPr marL="742950" marR="0" lvl="1" indent="-28575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  <a:p>
            <a:pPr marL="742950" marR="0" lvl="1" indent="-28575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Restart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Container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  <a:p>
            <a:pPr marL="742950" marR="0" lvl="1" indent="-28575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Stop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했던 컨테이너를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Restart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하면 이전 작업 내용을 유지한 채로 다시 컨테이너를 시작할 수 있다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.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  <a:p>
            <a:pPr marL="742950" marR="0" lvl="1" indent="-28575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docker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 stop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visualization</a:t>
            </a:r>
          </a:p>
          <a:p>
            <a:pPr marL="742950" marR="0" lvl="1" indent="-28575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docker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restart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visualization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86224" y="2049806"/>
            <a:ext cx="7451867" cy="1022707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HY그래픽M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903"/>
            <a:ext cx="9144000" cy="1101378"/>
          </a:xfrm>
          <a:prstGeom prst="rect">
            <a:avLst/>
          </a:prstGeom>
        </p:spPr>
      </p:pic>
      <p:sp>
        <p:nvSpPr>
          <p:cNvPr id="10" name="직사각형 7"/>
          <p:cNvSpPr/>
          <p:nvPr/>
        </p:nvSpPr>
        <p:spPr>
          <a:xfrm>
            <a:off x="586225" y="5575800"/>
            <a:ext cx="6800610" cy="1022707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HY그래픽M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8C4E9-C78C-421A-ABCD-60FDAFBA7D9F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350598"/>
            <a:ext cx="7799756" cy="5324838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Understanding Concepts</a:t>
            </a:r>
          </a:p>
          <a:p>
            <a:pPr lvl="1"/>
            <a:r>
              <a:rPr lang="en-US" altLang="ko-KR" sz="2400" dirty="0" err="1" smtClean="0">
                <a:solidFill>
                  <a:schemeClr val="tx1"/>
                </a:solidFill>
              </a:rPr>
              <a:t>InterConnect</a:t>
            </a:r>
            <a:r>
              <a:rPr lang="en-US" altLang="ko-KR" sz="2400" dirty="0" smtClean="0">
                <a:solidFill>
                  <a:schemeClr val="tx1"/>
                </a:solidFill>
              </a:rPr>
              <a:t>, Tower</a:t>
            </a:r>
          </a:p>
          <a:p>
            <a:pPr lvl="1"/>
            <a:r>
              <a:rPr lang="en-US" altLang="ko-KR" sz="2400" dirty="0" smtClean="0">
                <a:solidFill>
                  <a:schemeClr val="tx1"/>
                </a:solidFill>
              </a:rPr>
              <a:t>MSA(Micro Service Architecture)</a:t>
            </a:r>
          </a:p>
          <a:p>
            <a:pPr lvl="1"/>
            <a:r>
              <a:rPr lang="en-US" altLang="ko-KR" sz="2400" dirty="0" smtClean="0">
                <a:solidFill>
                  <a:schemeClr val="tx1"/>
                </a:solidFill>
              </a:rPr>
              <a:t>TSDB(Time Series Database)</a:t>
            </a:r>
          </a:p>
          <a:p>
            <a:pPr lvl="1"/>
            <a:r>
              <a:rPr lang="en-US" altLang="ko-KR" sz="2400" dirty="0" smtClean="0">
                <a:solidFill>
                  <a:schemeClr val="tx1"/>
                </a:solidFill>
              </a:rPr>
              <a:t>Visibility &amp; Visualization</a:t>
            </a:r>
          </a:p>
          <a:p>
            <a:pPr lvl="1"/>
            <a:endParaRPr lang="en-US" altLang="ko-KR" sz="2400" dirty="0" smtClean="0">
              <a:solidFill>
                <a:schemeClr val="tx1"/>
              </a:solidFill>
            </a:endParaRPr>
          </a:p>
          <a:p>
            <a:pPr lvl="0">
              <a:buClr>
                <a:srgbClr val="90C226"/>
              </a:buClr>
              <a:defRPr/>
            </a:pPr>
            <a:r>
              <a:rPr lang="en-US" altLang="ko-KR" sz="2800" dirty="0" smtClean="0">
                <a:solidFill>
                  <a:schemeClr val="tx1"/>
                </a:solidFill>
              </a:rPr>
              <a:t>Visualization of Resource Visibility</a:t>
            </a:r>
          </a:p>
          <a:p>
            <a:pPr lvl="0">
              <a:buClr>
                <a:srgbClr val="90C226"/>
              </a:buClr>
              <a:defRPr/>
            </a:pPr>
            <a:endParaRPr lang="en-US" altLang="ko-KR" sz="2800" dirty="0">
              <a:solidFill>
                <a:schemeClr val="tx1"/>
              </a:solidFill>
            </a:endParaRPr>
          </a:p>
          <a:p>
            <a:pPr lvl="0">
              <a:buClr>
                <a:srgbClr val="90C226"/>
              </a:buClr>
              <a:defRPr/>
            </a:pPr>
            <a:r>
              <a:rPr lang="en-US" altLang="ko-KR" sz="2800" dirty="0" smtClean="0">
                <a:solidFill>
                  <a:schemeClr val="tx1"/>
                </a:solidFill>
              </a:rPr>
              <a:t>Monitor and Control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2117" y="-37113"/>
            <a:ext cx="9109344" cy="1277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ko-KR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1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8288476" y="-13361"/>
            <a:ext cx="384650" cy="9908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862982" y="1495361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069564" y="1625333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7" name="Picture 2" descr="http://blog.hypriot.com/images/logo_t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241287" y="5232329"/>
            <a:ext cx="1657665" cy="891305"/>
            <a:chOff x="6482" y="4716136"/>
            <a:chExt cx="3131607" cy="1758358"/>
          </a:xfrm>
        </p:grpSpPr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254" name="그룹 253"/>
          <p:cNvGrpSpPr/>
          <p:nvPr/>
        </p:nvGrpSpPr>
        <p:grpSpPr>
          <a:xfrm>
            <a:off x="5865711" y="5152588"/>
            <a:ext cx="950638" cy="1061009"/>
            <a:chOff x="3491880" y="4966650"/>
            <a:chExt cx="1267517" cy="1414678"/>
          </a:xfrm>
        </p:grpSpPr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256" name="그림 2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257" name="그림 25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258" name="그림 2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259" name="그림 25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sp>
        <p:nvSpPr>
          <p:cNvPr id="298" name="직사각형 297"/>
          <p:cNvSpPr/>
          <p:nvPr/>
        </p:nvSpPr>
        <p:spPr>
          <a:xfrm>
            <a:off x="4115519" y="4517563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5572511" y="4511455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51080"/>
            <a:ext cx="527524" cy="52752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7280330" y="343524"/>
            <a:ext cx="1342782" cy="1342782"/>
            <a:chOff x="4265005" y="908318"/>
            <a:chExt cx="1342782" cy="1342782"/>
          </a:xfrm>
        </p:grpSpPr>
        <p:grpSp>
          <p:nvGrpSpPr>
            <p:cNvPr id="84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87" name="그림 2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93" name="Picture 8" descr="User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125" name="직사각형 124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639192" y="6492874"/>
            <a:ext cx="512638" cy="365125"/>
          </a:xfrm>
        </p:spPr>
        <p:txBody>
          <a:bodyPr/>
          <a:lstStyle/>
          <a:p>
            <a:fld id="{B0D45D5F-6326-41D8-9FA1-14EDDAA7E2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110876" y="4004975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41930"/>
            <a:ext cx="1410870" cy="362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706755" y="937635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358727" y="6123481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20081" y="6249408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 smtClean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1387278" y="2743644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577598" y="1964984"/>
            <a:ext cx="972026" cy="1759865"/>
            <a:chOff x="2184127" y="2620971"/>
            <a:chExt cx="972026" cy="1759865"/>
          </a:xfrm>
        </p:grpSpPr>
        <p:sp>
          <p:nvSpPr>
            <p:cNvPr id="111" name="정육면체 110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85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113" name="그룹 112"/>
          <p:cNvGrpSpPr/>
          <p:nvPr/>
        </p:nvGrpSpPr>
        <p:grpSpPr>
          <a:xfrm>
            <a:off x="4907333" y="2025618"/>
            <a:ext cx="972026" cy="1759865"/>
            <a:chOff x="2184127" y="2620971"/>
            <a:chExt cx="972026" cy="1759865"/>
          </a:xfrm>
        </p:grpSpPr>
        <p:sp>
          <p:nvSpPr>
            <p:cNvPr id="114" name="정육면체 113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16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97" name="TextBox 96"/>
          <p:cNvSpPr txBox="1"/>
          <p:nvPr/>
        </p:nvSpPr>
        <p:spPr>
          <a:xfrm>
            <a:off x="4411114" y="1670737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7390195" y="2051913"/>
            <a:ext cx="972026" cy="1759865"/>
            <a:chOff x="4369816" y="2713455"/>
            <a:chExt cx="972026" cy="1759865"/>
          </a:xfrm>
        </p:grpSpPr>
        <p:sp>
          <p:nvSpPr>
            <p:cNvPr id="118" name="정육면체 117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9" name="그림 2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20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103" name="오른쪽 화살표 102"/>
          <p:cNvSpPr/>
          <p:nvPr/>
        </p:nvSpPr>
        <p:spPr>
          <a:xfrm rot="16200000">
            <a:off x="7660205" y="1473018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sp>
        <p:nvSpPr>
          <p:cNvPr id="101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" name="Picture 2" descr="Net-SNMP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제목 1"/>
          <p:cNvSpPr txBox="1">
            <a:spLocks/>
          </p:cNvSpPr>
          <p:nvPr/>
        </p:nvSpPr>
        <p:spPr>
          <a:xfrm>
            <a:off x="224962" y="51753"/>
            <a:ext cx="6712351" cy="877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Concept: </a:t>
            </a:r>
            <a:r>
              <a:rPr lang="en-US" altLang="ko-KR" sz="4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</a:t>
            </a:r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75" name="정육면체 74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6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5243398" y="2095710"/>
            <a:ext cx="972026" cy="1759865"/>
            <a:chOff x="2184127" y="2620971"/>
            <a:chExt cx="972026" cy="1759865"/>
          </a:xfrm>
        </p:grpSpPr>
        <p:sp>
          <p:nvSpPr>
            <p:cNvPr id="90" name="정육면체 89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92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95" name="오른쪽 화살표 94"/>
          <p:cNvSpPr/>
          <p:nvPr/>
        </p:nvSpPr>
        <p:spPr>
          <a:xfrm>
            <a:off x="6346893" y="2716708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46082" y="2604625"/>
            <a:ext cx="429806" cy="429806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74833" y="2604625"/>
            <a:ext cx="429806" cy="429806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89466" y="2604625"/>
            <a:ext cx="429806" cy="4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1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6064914" y="70041"/>
            <a:ext cx="754250" cy="194283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7898" y="1347092"/>
            <a:ext cx="6575484" cy="36630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77177F-D4BC-47C1-ABEC-AF5DF9643428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44" name="모서리가 둥근 직사각형 19"/>
          <p:cNvSpPr/>
          <p:nvPr/>
        </p:nvSpPr>
        <p:spPr>
          <a:xfrm>
            <a:off x="680695" y="4040799"/>
            <a:ext cx="6183791" cy="7083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1319" y="1372072"/>
            <a:ext cx="238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Control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Tower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262184" y="1965067"/>
            <a:ext cx="1468692" cy="1953719"/>
            <a:chOff x="2577148" y="3173075"/>
            <a:chExt cx="1658950" cy="929318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577148" y="3173075"/>
              <a:ext cx="1658950" cy="929318"/>
            </a:xfrm>
            <a:prstGeom prst="roundRect">
              <a:avLst/>
            </a:prstGeom>
            <a:solidFill>
              <a:srgbClr val="3FAD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91654" y="3203584"/>
              <a:ext cx="1629935" cy="365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Orchestration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Center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(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Container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80695" y="1965067"/>
            <a:ext cx="1468692" cy="1953719"/>
            <a:chOff x="2577148" y="3173075"/>
            <a:chExt cx="1658950" cy="92931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2577148" y="3173075"/>
              <a:ext cx="1658950" cy="929318"/>
            </a:xfrm>
            <a:prstGeom prst="roundRect">
              <a:avLst/>
            </a:prstGeom>
            <a:solidFill>
              <a:srgbClr val="3FAD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41321" y="3207191"/>
              <a:ext cx="1530602" cy="365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Visibility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Center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(</a:t>
              </a:r>
              <a:r>
                <a:rPr kumimoji="0" lang="en-US" altLang="ko-K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Container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)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395794" y="1966661"/>
            <a:ext cx="1468692" cy="1953719"/>
            <a:chOff x="2577148" y="3173075"/>
            <a:chExt cx="1658950" cy="92931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577148" y="3173075"/>
              <a:ext cx="1658950" cy="929318"/>
            </a:xfrm>
            <a:prstGeom prst="roundRect">
              <a:avLst/>
            </a:prstGeom>
            <a:solidFill>
              <a:srgbClr val="3FAD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79532" y="3201990"/>
              <a:ext cx="1454180" cy="365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Intelligence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Center</a:t>
              </a:r>
              <a:b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</a:b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(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Container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)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830652" y="1968136"/>
            <a:ext cx="1468692" cy="1953719"/>
            <a:chOff x="2577148" y="3173075"/>
            <a:chExt cx="1658950" cy="92931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2577148" y="3173075"/>
              <a:ext cx="1658950" cy="929318"/>
            </a:xfrm>
            <a:prstGeom prst="roundRect">
              <a:avLst/>
            </a:prstGeom>
            <a:solidFill>
              <a:srgbClr val="3FAD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68610" y="3200515"/>
              <a:ext cx="1476022" cy="365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Provisioning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Center</a:t>
              </a:r>
              <a:b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</a:b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(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Container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)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</p:grpSp>
      <p:sp>
        <p:nvSpPr>
          <p:cNvPr id="67" name="모서리가 둥근 직사각형 19"/>
          <p:cNvSpPr/>
          <p:nvPr/>
        </p:nvSpPr>
        <p:spPr>
          <a:xfrm>
            <a:off x="497898" y="5141770"/>
            <a:ext cx="6575484" cy="9727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Base OS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57"/>
          <a:stretch/>
        </p:blipFill>
        <p:spPr>
          <a:xfrm>
            <a:off x="2704663" y="4062690"/>
            <a:ext cx="2026736" cy="55921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613620" y="5605728"/>
            <a:ext cx="434064" cy="438083"/>
            <a:chOff x="4523386" y="5790500"/>
            <a:chExt cx="434064" cy="438083"/>
          </a:xfrm>
        </p:grpSpPr>
        <p:sp>
          <p:nvSpPr>
            <p:cNvPr id="13" name="타원 12"/>
            <p:cNvSpPr/>
            <p:nvPr/>
          </p:nvSpPr>
          <p:spPr>
            <a:xfrm>
              <a:off x="4542123" y="5810286"/>
              <a:ext cx="396590" cy="3965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  <p:pic>
          <p:nvPicPr>
            <p:cNvPr id="73" name="그림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3386" y="5790500"/>
              <a:ext cx="434064" cy="438083"/>
            </a:xfrm>
            <a:prstGeom prst="rect">
              <a:avLst/>
            </a:prstGeom>
          </p:spPr>
        </p:pic>
      </p:grpSp>
      <p:pic>
        <p:nvPicPr>
          <p:cNvPr id="76" name="Picture 5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3"/>
          <a:stretch/>
        </p:blipFill>
        <p:spPr>
          <a:xfrm>
            <a:off x="987486" y="2900791"/>
            <a:ext cx="911846" cy="495320"/>
          </a:xfrm>
          <a:prstGeom prst="rect">
            <a:avLst/>
          </a:prstGeom>
        </p:spPr>
      </p:pic>
      <p:pic>
        <p:nvPicPr>
          <p:cNvPr id="77" name="Picture 2" descr="http://4.bp.blogspot.com/-omN-C0XBL28/Ve-YMbDj8bI/AAAAAAAACAU/crFTcU_Fg58/s1600/nodejs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44" y="3417065"/>
            <a:ext cx="782146" cy="39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/>
          <p:cNvSpPr txBox="1">
            <a:spLocks/>
          </p:cNvSpPr>
          <p:nvPr/>
        </p:nvSpPr>
        <p:spPr>
          <a:xfrm>
            <a:off x="224962" y="51753"/>
            <a:ext cx="6712351" cy="877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Concept: Tower Lab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15" y="6080002"/>
            <a:ext cx="1254859" cy="6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0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 rot="10800000">
            <a:off x="1030339" y="2204540"/>
            <a:ext cx="1268785" cy="1927052"/>
          </a:xfrm>
          <a:prstGeom prst="trapezoid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17000">
                <a:schemeClr val="accent1">
                  <a:lumMod val="45000"/>
                  <a:lumOff val="55000"/>
                </a:schemeClr>
              </a:gs>
              <a:gs pos="35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19"/>
          <p:cNvSpPr/>
          <p:nvPr/>
        </p:nvSpPr>
        <p:spPr>
          <a:xfrm>
            <a:off x="3815449" y="2855322"/>
            <a:ext cx="3104496" cy="4592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Base OS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5449" y="932755"/>
            <a:ext cx="3104496" cy="17892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44" name="모서리가 둥근 직사각형 19"/>
          <p:cNvSpPr/>
          <p:nvPr/>
        </p:nvSpPr>
        <p:spPr>
          <a:xfrm>
            <a:off x="3901753" y="2204540"/>
            <a:ext cx="2919565" cy="33443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6134019" y="1224521"/>
            <a:ext cx="693416" cy="922413"/>
            <a:chOff x="2577148" y="3173075"/>
            <a:chExt cx="1658950" cy="92931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2577148" y="3173075"/>
              <a:ext cx="1658950" cy="929318"/>
            </a:xfrm>
            <a:prstGeom prst="roundRect">
              <a:avLst/>
            </a:prstGeom>
            <a:solidFill>
              <a:srgbClr val="3FAD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41321" y="3207191"/>
              <a:ext cx="1530602" cy="3659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Visibility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Center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(</a:t>
              </a:r>
              <a:r>
                <a:rPr kumimoji="0" lang="en-US" altLang="ko-KR" sz="5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Container</a:t>
              </a:r>
              <a:r>
                <a:rPr kumimoji="0" lang="en-US" altLang="ko-KR" sz="5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)</a:t>
              </a:r>
              <a:endPara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7461" y="0"/>
            <a:ext cx="9144000" cy="782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j-cs"/>
              </a:rPr>
              <a:t>Relation of SmartX Lab</a:t>
            </a:r>
            <a:endParaRPr kumimoji="0" lang="ko-KR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rebuchet MS" panose="020B060302020202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77177F-D4BC-47C1-ABEC-AF5DF9643428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3820" y="944549"/>
            <a:ext cx="1127752" cy="1743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Control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Tower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901753" y="1224521"/>
            <a:ext cx="693416" cy="922413"/>
            <a:chOff x="2577148" y="3173075"/>
            <a:chExt cx="1658950" cy="929318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577148" y="3173075"/>
              <a:ext cx="1658950" cy="929318"/>
            </a:xfrm>
            <a:prstGeom prst="roundRect">
              <a:avLst/>
            </a:prstGeom>
            <a:solidFill>
              <a:srgbClr val="3FAD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91654" y="3203584"/>
              <a:ext cx="1629935" cy="365997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Orchestration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Center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(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Container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381230" y="1225273"/>
            <a:ext cx="693416" cy="922413"/>
            <a:chOff x="2577148" y="3173075"/>
            <a:chExt cx="1658950" cy="92931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577148" y="3173075"/>
              <a:ext cx="1658950" cy="929318"/>
            </a:xfrm>
            <a:prstGeom prst="roundRect">
              <a:avLst/>
            </a:prstGeom>
            <a:solidFill>
              <a:srgbClr val="3FAD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79532" y="3201990"/>
              <a:ext cx="1454180" cy="365997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Intelligence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Center</a:t>
              </a:r>
              <a:b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</a:b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(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Container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)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642277" y="1225970"/>
            <a:ext cx="693416" cy="922413"/>
            <a:chOff x="2577148" y="3173075"/>
            <a:chExt cx="1658950" cy="92931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2577148" y="3173075"/>
              <a:ext cx="1658950" cy="929318"/>
            </a:xfrm>
            <a:prstGeom prst="roundRect">
              <a:avLst/>
            </a:prstGeom>
            <a:solidFill>
              <a:srgbClr val="3FAD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68610" y="3200515"/>
              <a:ext cx="1476022" cy="365997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Provisioning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Center</a:t>
              </a:r>
              <a:b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</a:b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(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Container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)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</p:grp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57"/>
          <a:stretch/>
        </p:blipFill>
        <p:spPr>
          <a:xfrm>
            <a:off x="4857333" y="2214876"/>
            <a:ext cx="956887" cy="264021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292618" y="3051588"/>
            <a:ext cx="204935" cy="206833"/>
            <a:chOff x="4523386" y="5790500"/>
            <a:chExt cx="434064" cy="438083"/>
          </a:xfrm>
        </p:grpSpPr>
        <p:sp>
          <p:nvSpPr>
            <p:cNvPr id="13" name="타원 12"/>
            <p:cNvSpPr/>
            <p:nvPr/>
          </p:nvSpPr>
          <p:spPr>
            <a:xfrm>
              <a:off x="4542123" y="5810286"/>
              <a:ext cx="396590" cy="3965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  <p:pic>
          <p:nvPicPr>
            <p:cNvPr id="73" name="그림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3386" y="5790500"/>
              <a:ext cx="434064" cy="438083"/>
            </a:xfrm>
            <a:prstGeom prst="rect">
              <a:avLst/>
            </a:prstGeom>
          </p:spPr>
        </p:pic>
      </p:grpSp>
      <p:pic>
        <p:nvPicPr>
          <p:cNvPr id="76" name="Picture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3"/>
          <a:stretch/>
        </p:blipFill>
        <p:spPr>
          <a:xfrm>
            <a:off x="6278865" y="1666306"/>
            <a:ext cx="430512" cy="233856"/>
          </a:xfrm>
          <a:prstGeom prst="rect">
            <a:avLst/>
          </a:prstGeom>
        </p:spPr>
      </p:pic>
      <p:pic>
        <p:nvPicPr>
          <p:cNvPr id="77" name="Picture 2" descr="http://4.bp.blogspot.com/-omN-C0XBL28/Ve-YMbDj8bI/AAAAAAAACAU/crFTcU_Fg58/s1600/nodejs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45" y="1910055"/>
            <a:ext cx="369276" cy="18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818988" y="4078972"/>
            <a:ext cx="1493670" cy="982016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 flipV="1">
            <a:off x="556468" y="5292065"/>
            <a:ext cx="552589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03" y="3658284"/>
            <a:ext cx="238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Box Lab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803" y="5699659"/>
            <a:ext cx="2042337" cy="115834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44652" y="5396249"/>
            <a:ext cx="238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InterConnect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 Lab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763834" y="5034375"/>
            <a:ext cx="372120" cy="1676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em1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761110" y="4551192"/>
            <a:ext cx="372120" cy="167601"/>
          </a:xfrm>
          <a:prstGeom prst="roundRect">
            <a:avLst/>
          </a:prstGeom>
          <a:solidFill>
            <a:srgbClr val="00B0F0"/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br0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673679" y="3545157"/>
            <a:ext cx="438649" cy="312619"/>
            <a:chOff x="1618390" y="1838347"/>
            <a:chExt cx="1018300" cy="725729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390" y="1838347"/>
              <a:ext cx="998077" cy="316037"/>
            </a:xfrm>
            <a:prstGeom prst="rect">
              <a:avLst/>
            </a:prstGeom>
          </p:spPr>
        </p:pic>
        <p:sp>
          <p:nvSpPr>
            <p:cNvPr id="53" name="모서리가 둥근 직사각형 52"/>
            <p:cNvSpPr/>
            <p:nvPr/>
          </p:nvSpPr>
          <p:spPr>
            <a:xfrm>
              <a:off x="1722290" y="2176281"/>
              <a:ext cx="914400" cy="38779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HY그래픽M" panose="02030600000101010101" pitchFamily="18" charset="-127"/>
                  <a:cs typeface="+mn-cs"/>
                </a:rPr>
                <a:t>VM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</p:grpSp>
      <p:cxnSp>
        <p:nvCxnSpPr>
          <p:cNvPr id="64" name="직선 연결선 63"/>
          <p:cNvCxnSpPr>
            <a:endCxn id="49" idx="2"/>
          </p:cNvCxnSpPr>
          <p:nvPr/>
        </p:nvCxnSpPr>
        <p:spPr>
          <a:xfrm flipV="1">
            <a:off x="4944221" y="4718793"/>
            <a:ext cx="2948" cy="315582"/>
          </a:xfrm>
          <a:prstGeom prst="line">
            <a:avLst/>
          </a:prstGeom>
          <a:ln w="22225" cap="sq">
            <a:solidFill>
              <a:schemeClr val="tx2">
                <a:lumMod val="75000"/>
              </a:schemeClr>
            </a:solidFill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49" idx="1"/>
            <a:endCxn id="70" idx="2"/>
          </p:cNvCxnSpPr>
          <p:nvPr/>
        </p:nvCxnSpPr>
        <p:spPr>
          <a:xfrm rot="10800000">
            <a:off x="3919282" y="4215566"/>
            <a:ext cx="841828" cy="419427"/>
          </a:xfrm>
          <a:prstGeom prst="bentConnector2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9" idx="3"/>
            <a:endCxn id="95" idx="1"/>
          </p:cNvCxnSpPr>
          <p:nvPr/>
        </p:nvCxnSpPr>
        <p:spPr>
          <a:xfrm flipV="1">
            <a:off x="5133230" y="4201082"/>
            <a:ext cx="750308" cy="433911"/>
          </a:xfrm>
          <a:prstGeom prst="bentConnector3">
            <a:avLst>
              <a:gd name="adj1" fmla="val 50000"/>
            </a:avLst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618" y="4699949"/>
            <a:ext cx="485981" cy="315572"/>
          </a:xfrm>
          <a:prstGeom prst="rect">
            <a:avLst/>
          </a:prstGeom>
        </p:spPr>
      </p:pic>
      <p:sp>
        <p:nvSpPr>
          <p:cNvPr id="70" name="모서리가 둥근 직사각형 69"/>
          <p:cNvSpPr/>
          <p:nvPr/>
        </p:nvSpPr>
        <p:spPr>
          <a:xfrm>
            <a:off x="3796993" y="4045870"/>
            <a:ext cx="244577" cy="16969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Tap1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cxnSp>
        <p:nvCxnSpPr>
          <p:cNvPr id="71" name="직선 화살표 연결선 70"/>
          <p:cNvCxnSpPr>
            <a:stCxn id="70" idx="0"/>
            <a:endCxn id="53" idx="2"/>
          </p:cNvCxnSpPr>
          <p:nvPr/>
        </p:nvCxnSpPr>
        <p:spPr>
          <a:xfrm flipH="1" flipV="1">
            <a:off x="3915382" y="3857776"/>
            <a:ext cx="3900" cy="188094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245060" y="6631268"/>
            <a:ext cx="1473596" cy="210177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HY그래픽M" panose="02030600000101010101" pitchFamily="18" charset="-127"/>
              <a:cs typeface="+mn-cs"/>
            </a:endParaRPr>
          </a:p>
        </p:txBody>
      </p:sp>
      <p:pic>
        <p:nvPicPr>
          <p:cNvPr id="79" name="Picture 2" descr="http://blog.hypriot.com/images/logo_t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052" y="6614113"/>
            <a:ext cx="353252" cy="24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692597" y="6623918"/>
            <a:ext cx="907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Hypriot OS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926052" y="6372677"/>
            <a:ext cx="788945" cy="220135"/>
            <a:chOff x="1488893" y="4552574"/>
            <a:chExt cx="1552994" cy="433323"/>
          </a:xfrm>
        </p:grpSpPr>
        <p:sp>
          <p:nvSpPr>
            <p:cNvPr id="82" name="직사각형 81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HY그래픽M" panose="02030600000101010101" pitchFamily="18" charset="-127"/>
                <a:cs typeface="+mn-cs"/>
              </a:endParaRPr>
            </a:p>
          </p:txBody>
        </p: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88" name="오른쪽 화살표 87"/>
          <p:cNvSpPr/>
          <p:nvPr/>
        </p:nvSpPr>
        <p:spPr>
          <a:xfrm rot="16200000">
            <a:off x="4232967" y="6305136"/>
            <a:ext cx="327894" cy="342866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122" name="직사각형 121"/>
          <p:cNvSpPr/>
          <p:nvPr/>
        </p:nvSpPr>
        <p:spPr>
          <a:xfrm flipV="1">
            <a:off x="556468" y="3426440"/>
            <a:ext cx="552589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17" name="굽은 화살표 16"/>
          <p:cNvSpPr/>
          <p:nvPr/>
        </p:nvSpPr>
        <p:spPr>
          <a:xfrm rot="16200000" flipV="1">
            <a:off x="3584279" y="2757900"/>
            <a:ext cx="4354557" cy="2631710"/>
          </a:xfrm>
          <a:prstGeom prst="bentArrow">
            <a:avLst>
              <a:gd name="adj1" fmla="val 22253"/>
              <a:gd name="adj2" fmla="val 21924"/>
              <a:gd name="adj3" fmla="val 20657"/>
              <a:gd name="adj4" fmla="val 40493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883538" y="3687196"/>
            <a:ext cx="1238279" cy="10277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HY그래픽M" panose="02030600000101010101" pitchFamily="18" charset="-127"/>
              <a:cs typeface="+mn-cs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6109115" y="3838008"/>
            <a:ext cx="431599" cy="781415"/>
            <a:chOff x="2184127" y="2620971"/>
            <a:chExt cx="972026" cy="1759865"/>
          </a:xfrm>
        </p:grpSpPr>
        <p:sp>
          <p:nvSpPr>
            <p:cNvPr id="99" name="정육면체 98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HY그래픽M" panose="02030600000101010101" pitchFamily="18" charset="-127"/>
                <a:cs typeface="+mn-cs"/>
              </a:endParaRPr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01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102" name="그룹 101"/>
          <p:cNvGrpSpPr/>
          <p:nvPr/>
        </p:nvGrpSpPr>
        <p:grpSpPr>
          <a:xfrm>
            <a:off x="6255524" y="3864931"/>
            <a:ext cx="431599" cy="781415"/>
            <a:chOff x="2184127" y="2620971"/>
            <a:chExt cx="972026" cy="1759865"/>
          </a:xfrm>
        </p:grpSpPr>
        <p:sp>
          <p:nvSpPr>
            <p:cNvPr id="103" name="정육면체 102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HY그래픽M" panose="02030600000101010101" pitchFamily="18" charset="-127"/>
                <a:cs typeface="+mn-cs"/>
              </a:endParaRPr>
            </a:p>
          </p:txBody>
        </p:sp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05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106" name="TextBox 105"/>
          <p:cNvSpPr txBox="1"/>
          <p:nvPr/>
        </p:nvSpPr>
        <p:spPr>
          <a:xfrm>
            <a:off x="5788639" y="3441627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Kafka broker cluster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6404744" y="3896053"/>
            <a:ext cx="431599" cy="781415"/>
            <a:chOff x="2184127" y="2620971"/>
            <a:chExt cx="972026" cy="1759865"/>
          </a:xfrm>
        </p:grpSpPr>
        <p:sp>
          <p:nvSpPr>
            <p:cNvPr id="113" name="정육면체 112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HY그래픽M" panose="02030600000101010101" pitchFamily="18" charset="-127"/>
                <a:cs typeface="+mn-cs"/>
              </a:endParaRPr>
            </a:p>
          </p:txBody>
        </p:sp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15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120" name="직사각형 119"/>
          <p:cNvSpPr/>
          <p:nvPr/>
        </p:nvSpPr>
        <p:spPr>
          <a:xfrm>
            <a:off x="5837322" y="4776843"/>
            <a:ext cx="1437408" cy="381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HY그래픽M" panose="02030600000101010101" pitchFamily="18" charset="-127"/>
              <a:cs typeface="+mn-cs"/>
            </a:endParaRP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27" y="4826536"/>
            <a:ext cx="1111648" cy="285628"/>
          </a:xfrm>
          <a:prstGeom prst="rect">
            <a:avLst/>
          </a:prstGeom>
        </p:spPr>
      </p:pic>
      <p:sp>
        <p:nvSpPr>
          <p:cNvPr id="86" name="직사각형 103"/>
          <p:cNvSpPr/>
          <p:nvPr/>
        </p:nvSpPr>
        <p:spPr>
          <a:xfrm>
            <a:off x="4248220" y="5438376"/>
            <a:ext cx="291502" cy="894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  <a:ea typeface="HY그래픽M" panose="02030600000101010101" pitchFamily="18" charset="-127"/>
              <a:cs typeface="+mn-cs"/>
            </a:endParaRPr>
          </a:p>
        </p:txBody>
      </p:sp>
      <p:pic>
        <p:nvPicPr>
          <p:cNvPr id="87" name="Picture 2" descr="Net-SNMP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300" y="5839277"/>
            <a:ext cx="260633" cy="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그룹 88"/>
          <p:cNvGrpSpPr/>
          <p:nvPr/>
        </p:nvGrpSpPr>
        <p:grpSpPr>
          <a:xfrm>
            <a:off x="4948399" y="5401612"/>
            <a:ext cx="496185" cy="894039"/>
            <a:chOff x="1302642" y="2620971"/>
            <a:chExt cx="976711" cy="1759865"/>
          </a:xfrm>
        </p:grpSpPr>
        <p:sp>
          <p:nvSpPr>
            <p:cNvPr id="90" name="정육면체 89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  <a:ea typeface="HY그래픽M" panose="02030600000101010101" pitchFamily="18" charset="-127"/>
                <a:cs typeface="+mn-cs"/>
              </a:endParaRPr>
            </a:p>
          </p:txBody>
        </p:sp>
        <p:pic>
          <p:nvPicPr>
            <p:cNvPr id="91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28" name="Picture 212"/>
          <p:cNvPicPr>
            <a:picLocks noChangeAspect="1"/>
          </p:cNvPicPr>
          <p:nvPr/>
        </p:nvPicPr>
        <p:blipFill rotWithShape="1"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1199852" y="672505"/>
            <a:ext cx="929762" cy="23949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05986" y="1886767"/>
            <a:ext cx="238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Tower Lab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99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MSA(Micro Service Architecture)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0227" y="1406649"/>
            <a:ext cx="7387772" cy="388077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Software </a:t>
            </a:r>
            <a:r>
              <a:rPr lang="en-US" altLang="ko-KR" sz="2000" dirty="0"/>
              <a:t>development </a:t>
            </a:r>
            <a:r>
              <a:rPr lang="en-US" altLang="ko-KR" sz="2000" dirty="0" smtClean="0"/>
              <a:t>technique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Collection </a:t>
            </a:r>
            <a:r>
              <a:rPr lang="en-US" altLang="ko-KR" sz="2000" dirty="0">
                <a:solidFill>
                  <a:srgbClr val="FF0000"/>
                </a:solidFill>
              </a:rPr>
              <a:t>of loosely coupled </a:t>
            </a:r>
            <a:r>
              <a:rPr lang="en-US" altLang="ko-KR" sz="2000" dirty="0" smtClean="0">
                <a:solidFill>
                  <a:srgbClr val="FF0000"/>
                </a:solidFill>
              </a:rPr>
              <a:t>services.</a:t>
            </a:r>
          </a:p>
          <a:p>
            <a:r>
              <a:rPr lang="en-US" altLang="ko-KR" sz="2000" dirty="0" smtClean="0"/>
              <a:t>fine-grained services and lightweight protocols</a:t>
            </a:r>
          </a:p>
          <a:p>
            <a:r>
              <a:rPr lang="en-US" altLang="ko-KR" sz="2000" dirty="0" smtClean="0"/>
              <a:t>Improves modularity</a:t>
            </a:r>
          </a:p>
          <a:p>
            <a:r>
              <a:rPr lang="en-US" altLang="ko-KR" sz="2000" dirty="0" smtClean="0"/>
              <a:t>Makes </a:t>
            </a:r>
            <a:r>
              <a:rPr lang="en-US" altLang="ko-KR" sz="2000" dirty="0"/>
              <a:t>the application </a:t>
            </a:r>
            <a:r>
              <a:rPr lang="en-US" altLang="ko-KR" sz="2000" dirty="0" smtClean="0"/>
              <a:t>easier</a:t>
            </a:r>
          </a:p>
          <a:p>
            <a:r>
              <a:rPr lang="en-US" altLang="ko-KR" sz="2000" dirty="0"/>
              <a:t>M</a:t>
            </a:r>
            <a:r>
              <a:rPr lang="en-US" altLang="ko-KR" sz="2000" dirty="0" smtClean="0"/>
              <a:t>ore </a:t>
            </a:r>
            <a:r>
              <a:rPr lang="en-US" altLang="ko-KR" sz="2000" dirty="0"/>
              <a:t>resilient to architecture </a:t>
            </a:r>
            <a:r>
              <a:rPr lang="en-US" altLang="ko-KR" sz="2000" dirty="0" smtClean="0"/>
              <a:t>erosion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26" name="Picture 2" descr="micro service architectur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30" y="4528457"/>
            <a:ext cx="2979172" cy="207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 service architecture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7" y="4293243"/>
            <a:ext cx="2259540" cy="230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 service architecture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51" y="4528457"/>
            <a:ext cx="3314334" cy="207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66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TSDB(Time Series Database)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8342" y="1509083"/>
            <a:ext cx="7155544" cy="388077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Software </a:t>
            </a:r>
            <a:r>
              <a:rPr lang="en-US" altLang="ko-KR" sz="2000" dirty="0"/>
              <a:t>system that is optimized for </a:t>
            </a:r>
            <a:r>
              <a:rPr lang="en-US" altLang="ko-KR" sz="2000" dirty="0">
                <a:solidFill>
                  <a:srgbClr val="FF0000"/>
                </a:solidFill>
              </a:rPr>
              <a:t>handling time series data</a:t>
            </a:r>
            <a:r>
              <a:rPr lang="en-US" altLang="ko-KR" sz="2000" dirty="0"/>
              <a:t>, arrays of numbers indexed by </a:t>
            </a:r>
            <a:r>
              <a:rPr lang="en-US" altLang="ko-KR" sz="2000" dirty="0" smtClean="0"/>
              <a:t>time.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In some fields these time series are called profiles, curves, or traces.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time series of stock prices might be called a price </a:t>
            </a:r>
            <a:r>
              <a:rPr lang="en-US" altLang="ko-KR" sz="2000" dirty="0" smtClean="0">
                <a:solidFill>
                  <a:schemeClr val="tx1"/>
                </a:solidFill>
              </a:rPr>
              <a:t>curve.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time series of energy consumption might be called a load profile. A log of temperature values over time might be called a temperature trace.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050" name="Picture 2" descr="Time Series Databas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611826"/>
            <a:ext cx="5224688" cy="155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13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-208013" y="3090334"/>
            <a:ext cx="9189736" cy="164630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Visualization of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Resource </a:t>
            </a:r>
            <a:r>
              <a:rPr lang="en-US" altLang="ko-KR" dirty="0">
                <a:solidFill>
                  <a:schemeClr val="tx1"/>
                </a:solidFill>
              </a:rPr>
              <a:t>Visibility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447-5FD3-4621-8CF9-CF60F694702E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94" y="951670"/>
            <a:ext cx="3877465" cy="21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2_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21615</TotalTime>
  <Words>695</Words>
  <Application>Microsoft Office PowerPoint</Application>
  <PresentationFormat>화면 슬라이드 쇼(4:3)</PresentationFormat>
  <Paragraphs>208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HY그래픽M</vt:lpstr>
      <vt:lpstr>맑은 고딕</vt:lpstr>
      <vt:lpstr>Arial</vt:lpstr>
      <vt:lpstr>Comic Sans MS</vt:lpstr>
      <vt:lpstr>Times New Roman</vt:lpstr>
      <vt:lpstr>Trebuchet MS</vt:lpstr>
      <vt:lpstr>Wingdings</vt:lpstr>
      <vt:lpstr>Wingdings 3</vt:lpstr>
      <vt:lpstr>패싯</vt:lpstr>
      <vt:lpstr>1_패싯</vt:lpstr>
      <vt:lpstr>2_패싯</vt:lpstr>
      <vt:lpstr>SmartX Labs  for Computer Systems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MSA(Micro Service Architecture) </vt:lpstr>
      <vt:lpstr>TSDB(Time Series Database) </vt:lpstr>
      <vt:lpstr>Visualization of Resource Visibility</vt:lpstr>
      <vt:lpstr>0. Finish InterConnect Lab</vt:lpstr>
      <vt:lpstr>1. Run InfluxDB Container on NUC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(참고) Container 변경사항 저장 및 재시작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Kim Seungryong</cp:lastModifiedBy>
  <cp:revision>266</cp:revision>
  <dcterms:created xsi:type="dcterms:W3CDTF">2015-10-13T13:48:17Z</dcterms:created>
  <dcterms:modified xsi:type="dcterms:W3CDTF">2018-05-08T00:21:42Z</dcterms:modified>
</cp:coreProperties>
</file>