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450" r:id="rId2"/>
    <p:sldId id="449" r:id="rId3"/>
    <p:sldId id="345" r:id="rId4"/>
    <p:sldId id="354" r:id="rId5"/>
    <p:sldId id="415" r:id="rId6"/>
    <p:sldId id="419" r:id="rId7"/>
    <p:sldId id="323" r:id="rId8"/>
    <p:sldId id="452" r:id="rId9"/>
    <p:sldId id="431" r:id="rId10"/>
    <p:sldId id="442" r:id="rId11"/>
    <p:sldId id="462" r:id="rId12"/>
    <p:sldId id="467" r:id="rId13"/>
    <p:sldId id="483" r:id="rId14"/>
    <p:sldId id="457" r:id="rId15"/>
    <p:sldId id="454" r:id="rId16"/>
    <p:sldId id="433" r:id="rId17"/>
    <p:sldId id="434" r:id="rId18"/>
    <p:sldId id="482" r:id="rId19"/>
    <p:sldId id="436" r:id="rId20"/>
    <p:sldId id="488" r:id="rId21"/>
    <p:sldId id="489" r:id="rId22"/>
    <p:sldId id="437" r:id="rId23"/>
    <p:sldId id="473" r:id="rId24"/>
    <p:sldId id="485" r:id="rId25"/>
    <p:sldId id="475" r:id="rId26"/>
    <p:sldId id="480" r:id="rId27"/>
    <p:sldId id="492" r:id="rId28"/>
    <p:sldId id="439" r:id="rId29"/>
    <p:sldId id="458" r:id="rId30"/>
    <p:sldId id="453" r:id="rId31"/>
    <p:sldId id="481" r:id="rId32"/>
    <p:sldId id="459" r:id="rId33"/>
    <p:sldId id="443" r:id="rId34"/>
    <p:sldId id="445" r:id="rId35"/>
    <p:sldId id="491" r:id="rId36"/>
    <p:sldId id="470" r:id="rId37"/>
    <p:sldId id="455" r:id="rId38"/>
    <p:sldId id="464" r:id="rId39"/>
    <p:sldId id="474" r:id="rId40"/>
    <p:sldId id="40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EB8E2C3-37DA-492A-BB87-8BDA33A157FE}">
          <p14:sldIdLst>
            <p14:sldId id="450"/>
            <p14:sldId id="449"/>
            <p14:sldId id="345"/>
          </p14:sldIdLst>
        </p14:section>
        <p14:section name="Concept" id="{9977154A-4771-42F1-BB94-3989B11B0EB5}">
          <p14:sldIdLst>
            <p14:sldId id="354"/>
            <p14:sldId id="415"/>
            <p14:sldId id="419"/>
            <p14:sldId id="323"/>
            <p14:sldId id="452"/>
            <p14:sldId id="431"/>
            <p14:sldId id="442"/>
            <p14:sldId id="462"/>
            <p14:sldId id="467"/>
            <p14:sldId id="483"/>
          </p14:sldIdLst>
        </p14:section>
        <p14:section name="Mesos" id="{D3E9E271-EDD7-41EB-9F50-03657B3489F4}">
          <p14:sldIdLst>
            <p14:sldId id="457"/>
            <p14:sldId id="454"/>
            <p14:sldId id="433"/>
            <p14:sldId id="434"/>
            <p14:sldId id="482"/>
            <p14:sldId id="436"/>
            <p14:sldId id="488"/>
            <p14:sldId id="489"/>
          </p14:sldIdLst>
        </p14:section>
        <p14:section name="Spark &amp; Zeppelin" id="{939FCFFE-5A6D-48D3-9D2A-098414BEC7B1}">
          <p14:sldIdLst>
            <p14:sldId id="437"/>
            <p14:sldId id="473"/>
            <p14:sldId id="485"/>
            <p14:sldId id="475"/>
            <p14:sldId id="480"/>
            <p14:sldId id="492"/>
            <p14:sldId id="439"/>
          </p14:sldIdLst>
        </p14:section>
        <p14:section name="HDFS" id="{561B2A9E-F496-46E3-B1D3-3B5A70191081}">
          <p14:sldIdLst>
            <p14:sldId id="458"/>
            <p14:sldId id="453"/>
            <p14:sldId id="481"/>
            <p14:sldId id="459"/>
            <p14:sldId id="443"/>
            <p14:sldId id="445"/>
            <p14:sldId id="491"/>
            <p14:sldId id="470"/>
            <p14:sldId id="455"/>
            <p14:sldId id="464"/>
            <p14:sldId id="474"/>
          </p14:sldIdLst>
        </p14:section>
        <p14:section name="Thx" id="{2766C967-5930-4F5C-B95F-A3442F57A746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0AB"/>
    <a:srgbClr val="3071A9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0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0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5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70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53678" y="3429000"/>
            <a:ext cx="4318322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400" dirty="0" smtClean="0"/>
              <a:t>Cluster &amp; Analytics Lab</a:t>
            </a:r>
            <a:endParaRPr lang="en-US" altLang="ko-KR" sz="4400" dirty="0"/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2800" dirty="0"/>
              <a:t>(</a:t>
            </a:r>
            <a:r>
              <a:rPr lang="en-US" altLang="ko-KR" sz="2800" dirty="0" smtClean="0"/>
              <a:t>2018, </a:t>
            </a:r>
            <a:r>
              <a:rPr lang="en-US" altLang="ko-KR" sz="2800" dirty="0"/>
              <a:t>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53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dirty="0"/>
              <a:t>NetCS Lab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5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7" y="2464956"/>
            <a:ext cx="7128404" cy="421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6567" y="1012055"/>
            <a:ext cx="65710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&lt;Master/Slave architecture&gt;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NameNode</a:t>
            </a:r>
            <a:r>
              <a:rPr lang="en-US" altLang="ko-KR" dirty="0"/>
              <a:t>: A single node which manages the file system namespace and regulates access to files by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DataNode</a:t>
            </a:r>
            <a:r>
              <a:rPr lang="en-US" altLang="ko-KR" dirty="0"/>
              <a:t>: </a:t>
            </a:r>
            <a:r>
              <a:rPr lang="en-US" altLang="ko-KR" dirty="0" err="1"/>
              <a:t>DataNodes</a:t>
            </a:r>
            <a:r>
              <a:rPr lang="en-US" altLang="ko-KR" dirty="0"/>
              <a:t> manage storage attached to the nodes that they run 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81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587731" y="3158835"/>
            <a:ext cx="5968538" cy="263717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7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71237" y="3429000"/>
            <a:ext cx="2055368" cy="1974196"/>
          </a:xfrm>
          <a:prstGeom prst="rect">
            <a:avLst/>
          </a:prstGeom>
          <a:noFill/>
        </p:spPr>
      </p:pic>
      <p:pic>
        <p:nvPicPr>
          <p:cNvPr id="8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32466" y="3429000"/>
            <a:ext cx="2055368" cy="1974196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6371" t="1968" r="16371" b="1753"/>
          <a:stretch/>
        </p:blipFill>
        <p:spPr>
          <a:xfrm>
            <a:off x="2777098" y="3880493"/>
            <a:ext cx="843646" cy="10712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6371" t="1968" r="16371" b="1753"/>
          <a:stretch/>
        </p:blipFill>
        <p:spPr>
          <a:xfrm>
            <a:off x="5438327" y="3880493"/>
            <a:ext cx="843646" cy="1071210"/>
          </a:xfrm>
          <a:prstGeom prst="rect">
            <a:avLst/>
          </a:prstGeom>
        </p:spPr>
      </p:pic>
      <p:pic>
        <p:nvPicPr>
          <p:cNvPr id="12" name="Picture 14" descr="http://media.tumblr.com/a8fecbe01eb1c07a2e24f9dc0c71fb80/tumblr_inline_myy805xbZT1rd2h1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00" y="2923831"/>
            <a:ext cx="1665871" cy="520584"/>
          </a:xfrm>
          <a:prstGeom prst="rect">
            <a:avLst/>
          </a:prstGeom>
          <a:solidFill>
            <a:schemeClr val="bg1"/>
          </a:solidFill>
          <a:ln w="25400">
            <a:noFill/>
          </a:ln>
          <a:extLst/>
        </p:spPr>
      </p:pic>
      <p:sp>
        <p:nvSpPr>
          <p:cNvPr id="13" name="TextBox 12"/>
          <p:cNvSpPr txBox="1"/>
          <p:nvPr/>
        </p:nvSpPr>
        <p:spPr>
          <a:xfrm>
            <a:off x="1411500" y="1401128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HDFS makes storages of separate machines in cluster into a single storage.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547" y="5342037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DataNode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3441" y="5340776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8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7064" y="1839461"/>
            <a:ext cx="8559068" cy="1800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Preparation 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 </a:t>
            </a:r>
            <a:r>
              <a:rPr lang="en-US" altLang="ko-KR" sz="3200" dirty="0" smtClean="0">
                <a:solidFill>
                  <a:srgbClr val="FF0000"/>
                </a:solidFill>
              </a:rPr>
              <a:t>Java and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Mesos</a:t>
            </a:r>
            <a:r>
              <a:rPr lang="en-US" altLang="ko-KR" sz="3200" dirty="0" smtClean="0">
                <a:solidFill>
                  <a:srgbClr val="FF0000"/>
                </a:solidFill>
              </a:rPr>
              <a:t> Dependencies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5727" y="1859101"/>
            <a:ext cx="83968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Install </a:t>
            </a:r>
            <a:r>
              <a:rPr lang="en-US" altLang="ko-KR" dirty="0" smtClean="0">
                <a:solidFill>
                  <a:srgbClr val="0070C0"/>
                </a:solidFill>
              </a:rPr>
              <a:t>JDK 8 </a:t>
            </a:r>
            <a:r>
              <a:rPr lang="en-US" altLang="ko-KR" dirty="0" smtClean="0">
                <a:solidFill>
                  <a:srgbClr val="0070C0"/>
                </a:solidFill>
              </a:rPr>
              <a:t>and other Apache </a:t>
            </a:r>
            <a:r>
              <a:rPr lang="en-US" altLang="ko-KR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dirty="0" smtClean="0">
                <a:solidFill>
                  <a:srgbClr val="0070C0"/>
                </a:solidFill>
              </a:rPr>
              <a:t> Dependencies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apt update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apt-get install -y </a:t>
            </a:r>
            <a:r>
              <a:rPr lang="en-US" altLang="ko-KR" sz="1600" dirty="0" smtClean="0"/>
              <a:t>openjdk-8-jdk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apt-get -y install build-essential python-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 python-six python-</a:t>
            </a:r>
            <a:r>
              <a:rPr lang="en-US" altLang="ko-KR" sz="1600" dirty="0" err="1"/>
              <a:t>virtualenv</a:t>
            </a:r>
            <a:r>
              <a:rPr lang="en-US" altLang="ko-KR" sz="1600" dirty="0"/>
              <a:t> libcurl4-nss-dev libsasl2-dev libsasl2-modules maven libapr1-dev </a:t>
            </a:r>
            <a:r>
              <a:rPr lang="en-US" altLang="ko-KR" sz="1600" dirty="0" err="1"/>
              <a:t>libsvn-dev</a:t>
            </a:r>
            <a:r>
              <a:rPr lang="en-US" altLang="ko-KR" sz="1600" dirty="0"/>
              <a:t> zlib1g-dev </a:t>
            </a:r>
            <a:r>
              <a:rPr lang="en-US" altLang="ko-KR" sz="1600" dirty="0" err="1"/>
              <a:t>iputils</a:t>
            </a:r>
            <a:r>
              <a:rPr lang="en-US" altLang="ko-KR" sz="1600" dirty="0"/>
              <a:t>-ping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6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784527"/>
            <a:ext cx="1106015" cy="7271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3887" y="4100811"/>
            <a:ext cx="67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this for </a:t>
            </a:r>
            <a:r>
              <a:rPr lang="en-US" altLang="ko-KR" b="1" dirty="0">
                <a:solidFill>
                  <a:srgbClr val="FF0000"/>
                </a:solidFill>
              </a:rPr>
              <a:t>all NUCs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82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7563" y="4322582"/>
            <a:ext cx="5847478" cy="81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7563" y="2545877"/>
            <a:ext cx="5847478" cy="356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Preparation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Configure hostnames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917534"/>
            <a:ext cx="1106015" cy="727152"/>
          </a:xfrm>
          <a:prstGeom prst="rect">
            <a:avLst/>
          </a:prstGeom>
        </p:spPr>
      </p:pic>
      <p:sp>
        <p:nvSpPr>
          <p:cNvPr id="12" name="직사각형 8"/>
          <p:cNvSpPr/>
          <p:nvPr/>
        </p:nvSpPr>
        <p:spPr>
          <a:xfrm>
            <a:off x="1167563" y="3128328"/>
            <a:ext cx="5847478" cy="356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/>
          <p:cNvSpPr/>
          <p:nvPr/>
        </p:nvSpPr>
        <p:spPr>
          <a:xfrm>
            <a:off x="1167563" y="3696942"/>
            <a:ext cx="5847478" cy="356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6532" y="2225206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From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  <a:r>
              <a:rPr lang="en-US" altLang="ko-KR" sz="2000" dirty="0"/>
              <a:t> :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hostname nuc01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From </a:t>
            </a:r>
            <a:r>
              <a:rPr lang="en-US" altLang="ko-KR" sz="2000" b="1" dirty="0">
                <a:solidFill>
                  <a:srgbClr val="FF0000"/>
                </a:solidFill>
              </a:rPr>
              <a:t>NUC 2</a:t>
            </a:r>
            <a:r>
              <a:rPr lang="en-US" altLang="ko-KR" sz="2000" dirty="0"/>
              <a:t> :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hostname nuc02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Edit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/hosts from </a:t>
            </a:r>
            <a:r>
              <a:rPr lang="en-US" altLang="ko-KR" sz="2000" b="1" dirty="0">
                <a:solidFill>
                  <a:srgbClr val="FF0000"/>
                </a:solidFill>
              </a:rPr>
              <a:t>all NUCs</a:t>
            </a:r>
            <a:r>
              <a:rPr lang="en-US" altLang="ko-KR" sz="2000" dirty="0"/>
              <a:t> :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vi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/hosts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Append the following context into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/hosts 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	127.0.0.1	localhost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	(IP Address of NUC 1)  nuc01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	(IP Address of NUC 2)  nuc02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0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2595927" y="1046504"/>
            <a:ext cx="1160878" cy="29902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44544" y="2068844"/>
            <a:ext cx="2706776" cy="2104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88330" y="4843146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6" y="5657902"/>
            <a:ext cx="1554381" cy="653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83779" y="2424464"/>
            <a:ext cx="2010192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Mesos</a:t>
            </a:r>
            <a:r>
              <a:rPr lang="en-US" altLang="ko-KR" dirty="0"/>
              <a:t> Master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795945" y="3159000"/>
            <a:ext cx="1998026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Zookeeper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13743" y="5193895"/>
            <a:ext cx="1271803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Mesos</a:t>
            </a:r>
            <a:r>
              <a:rPr lang="en-US" altLang="ko-KR" dirty="0"/>
              <a:t> Slave</a:t>
            </a:r>
            <a:endParaRPr lang="ko-KR" altLang="en-US" dirty="0"/>
          </a:p>
        </p:txBody>
      </p:sp>
      <p:cxnSp>
        <p:nvCxnSpPr>
          <p:cNvPr id="9" name="직선 연결선 8"/>
          <p:cNvCxnSpPr>
            <a:endCxn id="25" idx="0"/>
          </p:cNvCxnSpPr>
          <p:nvPr/>
        </p:nvCxnSpPr>
        <p:spPr>
          <a:xfrm flipH="1">
            <a:off x="3965967" y="4231292"/>
            <a:ext cx="72230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86" y="3633034"/>
            <a:ext cx="1554381" cy="6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Installation Procedure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365" y="2828835"/>
            <a:ext cx="671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Add Mesosphere repository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Install </a:t>
            </a:r>
            <a:r>
              <a:rPr lang="en-US" altLang="ko-KR" dirty="0" err="1">
                <a:solidFill>
                  <a:srgbClr val="FF0000"/>
                </a:solidFill>
              </a:rPr>
              <a:t>Mesos</a:t>
            </a:r>
            <a:r>
              <a:rPr lang="en-US" altLang="ko-KR" dirty="0">
                <a:solidFill>
                  <a:srgbClr val="FF0000"/>
                </a:solidFill>
              </a:rPr>
              <a:t> Master </a:t>
            </a:r>
            <a:r>
              <a:rPr lang="en-US" altLang="ko-KR" dirty="0"/>
              <a:t>on NUC 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Install </a:t>
            </a:r>
            <a:r>
              <a:rPr lang="en-US" altLang="ko-KR" dirty="0" err="1">
                <a:solidFill>
                  <a:srgbClr val="2B70AB"/>
                </a:solidFill>
              </a:rPr>
              <a:t>Mesos</a:t>
            </a:r>
            <a:r>
              <a:rPr lang="en-US" altLang="ko-KR" dirty="0">
                <a:solidFill>
                  <a:srgbClr val="2B70AB"/>
                </a:solidFill>
              </a:rPr>
              <a:t> Slave </a:t>
            </a:r>
            <a:r>
              <a:rPr lang="en-US" altLang="ko-KR" dirty="0"/>
              <a:t>on NUC 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Check on </a:t>
            </a:r>
            <a:r>
              <a:rPr lang="en-US" altLang="ko-KR" dirty="0" err="1"/>
              <a:t>Mesos</a:t>
            </a:r>
            <a:r>
              <a:rPr lang="en-US" altLang="ko-KR" dirty="0"/>
              <a:t> Web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73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791" y="2515659"/>
            <a:ext cx="8207714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Install: Add Mesosphere repository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791" y="2515659"/>
            <a:ext cx="8207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600" dirty="0" smtClean="0">
                <a:latin typeface="Consolas" panose="020B0609020204030204" pitchFamily="49" charset="0"/>
              </a:rPr>
              <a:t> apt-key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adv</a:t>
            </a:r>
            <a:r>
              <a:rPr lang="en-US" altLang="ko-KR" sz="1600" dirty="0" smtClean="0">
                <a:latin typeface="Consolas" panose="020B0609020204030204" pitchFamily="49" charset="0"/>
              </a:rPr>
              <a:t> --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keyserver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keyserver.ubuntu.com --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recv</a:t>
            </a:r>
            <a:r>
              <a:rPr lang="en-US" altLang="ko-KR" sz="1600" dirty="0" smtClean="0">
                <a:latin typeface="Consolas" panose="020B0609020204030204" pitchFamily="49" charset="0"/>
              </a:rPr>
              <a:t> E56151BF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smtClean="0">
                <a:latin typeface="Consolas" panose="020B0609020204030204" pitchFamily="49" charset="0"/>
              </a:rPr>
              <a:t>export DISTRO=$(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lsb_release</a:t>
            </a:r>
            <a:r>
              <a:rPr lang="en-US" altLang="ko-KR" sz="1600" dirty="0" smtClean="0">
                <a:latin typeface="Consolas" panose="020B0609020204030204" pitchFamily="49" charset="0"/>
              </a:rPr>
              <a:t> -is |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</a:t>
            </a:r>
            <a:r>
              <a:rPr lang="en-US" altLang="ko-KR" sz="1600" dirty="0" smtClean="0">
                <a:latin typeface="Consolas" panose="020B0609020204030204" pitchFamily="49" charset="0"/>
              </a:rPr>
              <a:t> '[:upper:]' '[:lower:]')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smtClean="0">
                <a:latin typeface="Consolas" panose="020B0609020204030204" pitchFamily="49" charset="0"/>
              </a:rPr>
              <a:t>export </a:t>
            </a:r>
            <a:r>
              <a:rPr lang="en-US" altLang="ko-KR" sz="1600" dirty="0">
                <a:latin typeface="Consolas" panose="020B0609020204030204" pitchFamily="49" charset="0"/>
              </a:rPr>
              <a:t>CODENAME=$(</a:t>
            </a:r>
            <a:r>
              <a:rPr lang="en-US" altLang="ko-KR" sz="1600" dirty="0" err="1">
                <a:latin typeface="Consolas" panose="020B0609020204030204" pitchFamily="49" charset="0"/>
              </a:rPr>
              <a:t>lsb_release</a:t>
            </a:r>
            <a:r>
              <a:rPr lang="en-US" altLang="ko-KR" sz="1600" dirty="0">
                <a:latin typeface="Consolas" panose="020B0609020204030204" pitchFamily="49" charset="0"/>
              </a:rPr>
              <a:t> -</a:t>
            </a:r>
            <a:r>
              <a:rPr lang="en-US" altLang="ko-KR" sz="1600" dirty="0" err="1">
                <a:latin typeface="Consolas" panose="020B0609020204030204" pitchFamily="49" charset="0"/>
              </a:rPr>
              <a:t>cs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To check you have correctly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inputed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, use the command below :</a:t>
            </a:r>
          </a:p>
          <a:p>
            <a:pPr marL="1198563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echo $DISTRO $CODENAME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Its result will be “ubuntu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xenial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echo "deb http://repos.mesosphere.io/${DISTRO} ${CODENAME} main" |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tee /</a:t>
            </a:r>
            <a:r>
              <a:rPr lang="en-US" altLang="ko-KR" sz="1600" dirty="0" err="1"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latin typeface="Consolas" panose="020B0609020204030204" pitchFamily="49" charset="0"/>
              </a:rPr>
              <a:t>/apt/</a:t>
            </a:r>
            <a:r>
              <a:rPr lang="en-US" altLang="ko-KR" sz="1600" dirty="0" err="1">
                <a:latin typeface="Consolas" panose="020B0609020204030204" pitchFamily="49" charset="0"/>
              </a:rPr>
              <a:t>sources.list.d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mesosphere.list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apt update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89803" y="-37427"/>
            <a:ext cx="898040" cy="231321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62394" y="1178555"/>
            <a:ext cx="952858" cy="614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6861043" y="756852"/>
            <a:ext cx="1493670" cy="982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088" y="1485824"/>
            <a:ext cx="58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the repository to </a:t>
            </a:r>
            <a:r>
              <a:rPr lang="en-US" altLang="ko-KR" b="1" dirty="0">
                <a:solidFill>
                  <a:srgbClr val="FF0000"/>
                </a:solidFill>
              </a:rPr>
              <a:t>all NUCs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00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6322" y="1825379"/>
            <a:ext cx="8207714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Install: </a:t>
            </a:r>
            <a:r>
              <a:rPr lang="en-US" altLang="ko-KR" sz="3200" dirty="0" err="1">
                <a:solidFill>
                  <a:srgbClr val="FF0000"/>
                </a:solidFill>
              </a:rPr>
              <a:t>Mesos</a:t>
            </a:r>
            <a:r>
              <a:rPr lang="en-US" altLang="ko-KR" sz="3200" dirty="0">
                <a:solidFill>
                  <a:srgbClr val="FF0000"/>
                </a:solidFill>
              </a:rPr>
              <a:t> Master on NUC 1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845" y="1825378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apt -y install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echo manual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mesos-slave.override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smtClean="0">
                <a:latin typeface="Consolas" panose="020B0609020204030204" pitchFamily="49" charset="0"/>
              </a:rPr>
              <a:t>echo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0.0.0.0</a:t>
            </a:r>
            <a:r>
              <a:rPr lang="en-US" altLang="ko-KR" dirty="0" smtClean="0">
                <a:latin typeface="Consolas" panose="020B0609020204030204" pitchFamily="49" charset="0"/>
              </a:rPr>
              <a:t> | </a:t>
            </a:r>
            <a:r>
              <a:rPr lang="en-US" altLang="ko-KR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dirty="0" smtClean="0">
                <a:latin typeface="Consolas" panose="020B0609020204030204" pitchFamily="49" charset="0"/>
              </a:rPr>
              <a:t> tee /</a:t>
            </a:r>
            <a:r>
              <a:rPr lang="en-US" altLang="ko-KR" dirty="0" err="1" smtClean="0">
                <a:latin typeface="Consolas" panose="020B0609020204030204" pitchFamily="49" charset="0"/>
              </a:rPr>
              <a:t>etc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mesos</a:t>
            </a:r>
            <a:r>
              <a:rPr lang="en-US" altLang="ko-KR" dirty="0" smtClean="0">
                <a:latin typeface="Consolas" panose="020B0609020204030204" pitchFamily="49" charset="0"/>
              </a:rPr>
              <a:t>-master/</a:t>
            </a:r>
            <a:r>
              <a:rPr lang="en-US" altLang="ko-KR" dirty="0" err="1" smtClean="0">
                <a:latin typeface="Consolas" panose="020B0609020204030204" pitchFamily="49" charset="0"/>
              </a:rPr>
              <a:t>ip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smtClean="0">
                <a:latin typeface="Consolas" panose="020B0609020204030204" pitchFamily="49" charset="0"/>
              </a:rPr>
              <a:t>echo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nuc01</a:t>
            </a:r>
            <a:r>
              <a:rPr lang="en-US" altLang="ko-KR" dirty="0" smtClean="0">
                <a:latin typeface="Consolas" panose="020B0609020204030204" pitchFamily="49" charset="0"/>
              </a:rPr>
              <a:t> | </a:t>
            </a:r>
            <a:r>
              <a:rPr lang="en-US" altLang="ko-KR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dirty="0" smtClean="0">
                <a:latin typeface="Consolas" panose="020B0609020204030204" pitchFamily="49" charset="0"/>
              </a:rPr>
              <a:t> tee /</a:t>
            </a:r>
            <a:r>
              <a:rPr lang="en-US" altLang="ko-KR" dirty="0" err="1" smtClean="0">
                <a:latin typeface="Consolas" panose="020B0609020204030204" pitchFamily="49" charset="0"/>
              </a:rPr>
              <a:t>etc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mesos</a:t>
            </a:r>
            <a:r>
              <a:rPr lang="en-US" altLang="ko-KR" dirty="0" smtClean="0">
                <a:latin typeface="Consolas" panose="020B0609020204030204" pitchFamily="49" charset="0"/>
              </a:rPr>
              <a:t>-master/hostname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smtClean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latin typeface="Consolas" panose="020B0609020204030204" pitchFamily="49" charset="0"/>
              </a:rPr>
              <a:t>zk</a:t>
            </a:r>
            <a:r>
              <a:rPr lang="en-US" altLang="ko-KR" dirty="0" smtClean="0">
                <a:latin typeface="Consolas" panose="020B0609020204030204" pitchFamily="49" charset="0"/>
              </a:rPr>
              <a:t>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localhost</a:t>
            </a:r>
            <a:r>
              <a:rPr lang="en-US" altLang="ko-KR" dirty="0" smtClean="0">
                <a:latin typeface="Consolas" panose="020B0609020204030204" pitchFamily="49" charset="0"/>
              </a:rPr>
              <a:t>:2181/mesos </a:t>
            </a: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zk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ko-KR" dirty="0" smtClean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-master/cluster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echo 1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/zookeeper/</a:t>
            </a:r>
            <a:r>
              <a:rPr lang="en-US" altLang="ko-KR" dirty="0" err="1">
                <a:latin typeface="Consolas" panose="020B0609020204030204" pitchFamily="49" charset="0"/>
              </a:rPr>
              <a:t>conf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myid</a:t>
            </a: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</a:rPr>
              <a:t> restart zookeeper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</a:rPr>
              <a:t> start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322" y="5241698"/>
            <a:ext cx="8207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&lt;NAME&gt;: anything you want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5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6322" y="1490432"/>
            <a:ext cx="8207714" cy="4524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45" y="1490431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apt</a:t>
            </a:r>
            <a:r>
              <a:rPr lang="ko-KR" altLang="en-US" dirty="0">
                <a:latin typeface="Consolas" panose="020B0609020204030204" pitchFamily="49" charset="0"/>
              </a:rPr>
              <a:t> -</a:t>
            </a:r>
            <a:r>
              <a:rPr lang="ko-KR" altLang="en-US" dirty="0" err="1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install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mesos</a:t>
            </a: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>
                <a:latin typeface="Consolas" panose="020B0609020204030204" pitchFamily="49" charset="0"/>
              </a:rPr>
              <a:t>echo manual | sudo tee /etc/init/mesos-master.override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>
                <a:latin typeface="Consolas" panose="020B0609020204030204" pitchFamily="49" charset="0"/>
              </a:rPr>
              <a:t>echo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0.0.0.0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sudo tee /etc/mesos-slave/ip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nuc02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sudo tee /etc/mesos-slave/hostname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>
                <a:latin typeface="Consolas" panose="020B0609020204030204" pitchFamily="49" charset="0"/>
              </a:rPr>
              <a:t>echo zk</a:t>
            </a:r>
            <a:r>
              <a:rPr lang="ko-KR" altLang="en-US" dirty="0" smtClean="0">
                <a:latin typeface="Consolas" panose="020B0609020204030204" pitchFamily="49" charset="0"/>
              </a:rPr>
              <a:t>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&lt;NUC1 IP&gt;</a:t>
            </a:r>
            <a:r>
              <a:rPr lang="ko-KR" altLang="en-US" dirty="0" smtClean="0">
                <a:latin typeface="Consolas" panose="020B0609020204030204" pitchFamily="49" charset="0"/>
              </a:rPr>
              <a:t>:2181/mesos </a:t>
            </a:r>
            <a:r>
              <a:rPr lang="ko-KR" altLang="en-US" dirty="0">
                <a:latin typeface="Consolas" panose="020B0609020204030204" pitchFamily="49" charset="0"/>
              </a:rPr>
              <a:t>| sudo tee /etc/mesos/</a:t>
            </a:r>
            <a:r>
              <a:rPr lang="en-US" altLang="ko-KR" dirty="0" err="1">
                <a:latin typeface="Consolas" panose="020B0609020204030204" pitchFamily="49" charset="0"/>
              </a:rPr>
              <a:t>zk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etc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mesos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zk</a:t>
            </a:r>
            <a:r>
              <a:rPr lang="en-US" altLang="ko-KR" dirty="0">
                <a:latin typeface="Consolas" panose="020B0609020204030204" pitchFamily="49" charset="0"/>
              </a:rPr>
              <a:t>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-slave/master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echo HADOOP_HOME=/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–a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/default/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-slave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</a:rPr>
              <a:t> stop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zookeeper</a:t>
            </a: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</a:rPr>
              <a:t> start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mesos</a:t>
            </a:r>
            <a:r>
              <a:rPr lang="ko-KR" altLang="en-US" dirty="0">
                <a:latin typeface="Consolas" panose="020B0609020204030204" pitchFamily="49" charset="0"/>
              </a:rPr>
              <a:t>-</a:t>
            </a:r>
            <a:r>
              <a:rPr lang="en-US" altLang="ko-KR" dirty="0">
                <a:latin typeface="Consolas" panose="020B0609020204030204" pitchFamily="49" charset="0"/>
              </a:rPr>
              <a:t>slave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3071A9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Install: </a:t>
            </a:r>
            <a:r>
              <a:rPr lang="en-US" altLang="ko-KR" sz="3200" dirty="0" err="1">
                <a:solidFill>
                  <a:srgbClr val="FF0000"/>
                </a:solidFill>
              </a:rPr>
              <a:t>Mesos</a:t>
            </a:r>
            <a:r>
              <a:rPr lang="en-US" altLang="ko-KR" sz="3200" dirty="0">
                <a:solidFill>
                  <a:srgbClr val="FF0000"/>
                </a:solidFill>
              </a:rPr>
              <a:t> Slave on NUC 2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038" y="5091416"/>
            <a:ext cx="271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HADOOP_HOME will be needed later if you want to use Spark with HDFS.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36" y="446070"/>
            <a:ext cx="1554381" cy="6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6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Check on </a:t>
            </a:r>
            <a:r>
              <a:rPr lang="en-US" altLang="ko-KR" sz="3200" dirty="0" err="1">
                <a:solidFill>
                  <a:srgbClr val="0070C0"/>
                </a:solidFill>
              </a:rPr>
              <a:t>Mesos</a:t>
            </a:r>
            <a:r>
              <a:rPr lang="en-US" altLang="ko-KR" sz="3200" dirty="0">
                <a:solidFill>
                  <a:srgbClr val="0070C0"/>
                </a:solidFill>
              </a:rPr>
              <a:t> Web UI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5507" y="11441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In your web browser, go to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http://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&lt;NUC 1 IP Address&gt;</a:t>
            </a:r>
            <a:r>
              <a:rPr lang="en-US" altLang="ko-KR" dirty="0">
                <a:latin typeface="Consolas" panose="020B0609020204030204" pitchFamily="49" charset="0"/>
              </a:rPr>
              <a:t>:5050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92" y="1790528"/>
            <a:ext cx="4912084" cy="36852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5507" y="5475749"/>
            <a:ext cx="626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 activated slaves and resources.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Note : In case of using the browser from other than those </a:t>
            </a:r>
            <a:r>
              <a:rPr lang="en-US" altLang="ko-KR" dirty="0" smtClean="0">
                <a:solidFill>
                  <a:srgbClr val="FF0000"/>
                </a:solidFill>
              </a:rPr>
              <a:t>2 </a:t>
            </a:r>
            <a:r>
              <a:rPr lang="en-US" altLang="ko-KR" dirty="0">
                <a:solidFill>
                  <a:srgbClr val="FF0000"/>
                </a:solidFill>
              </a:rPr>
              <a:t>NUCs, “hosts” file must be updated for the computer like the previous “Configure hostnames” step.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36" y="446070"/>
            <a:ext cx="1554381" cy="6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Cluster Lab</a:t>
            </a:r>
          </a:p>
          <a:p>
            <a:pPr algn="ctr"/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(2017. 05. 20.)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43340"/>
              </p:ext>
            </p:extLst>
          </p:nvPr>
        </p:nvGraphicFramePr>
        <p:xfrm>
          <a:off x="745524" y="1471141"/>
          <a:ext cx="7652952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2015/10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 Analytics Lab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Cluster Lab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김승룡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v2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Cluster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Lab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v3r3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2016/05/28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Cluster Lab  2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차 수정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내용 수정 및 추가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v4r1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2016/05/30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10" dirty="0">
                          <a:latin typeface="+mj-ea"/>
                          <a:ea typeface="+mj-ea"/>
                        </a:rPr>
                        <a:t>Cluster</a:t>
                      </a:r>
                      <a:r>
                        <a:rPr lang="en-US" altLang="ko-KR" sz="1200" spc="-110" baseline="0" dirty="0">
                          <a:latin typeface="+mj-ea"/>
                          <a:ea typeface="+mj-ea"/>
                        </a:rPr>
                        <a:t> Lab 3</a:t>
                      </a:r>
                      <a:r>
                        <a:rPr lang="ko-KR" altLang="en-US" sz="1200" spc="-110" baseline="0" dirty="0">
                          <a:latin typeface="+mj-ea"/>
                          <a:ea typeface="+mj-ea"/>
                        </a:rPr>
                        <a:t>차 수정 </a:t>
                      </a:r>
                      <a:r>
                        <a:rPr lang="en-US" altLang="ko-KR" sz="1200" spc="-110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spc="-110" baseline="0" dirty="0">
                          <a:latin typeface="+mj-ea"/>
                          <a:ea typeface="+mj-ea"/>
                        </a:rPr>
                        <a:t>피드백 반영</a:t>
                      </a:r>
                      <a:r>
                        <a:rPr lang="en-US" altLang="ko-KR" sz="1200" spc="-110" baseline="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2016/06/01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HDFS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옵션으로 변경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기타 문제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j-ea"/>
                          <a:ea typeface="+mj-ea"/>
                        </a:rPr>
                        <a:t>v6r1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2016/06/03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실습자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검수 후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+mj-ea"/>
                          <a:ea typeface="+mj-ea"/>
                        </a:rPr>
                        <a:t>송지원</a:t>
                      </a:r>
                      <a:r>
                        <a:rPr lang="en-US" altLang="ko-KR" sz="16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aseline="0" dirty="0" err="1">
                          <a:latin typeface="+mj-ea"/>
                          <a:ea typeface="+mj-ea"/>
                        </a:rPr>
                        <a:t>윤희범</a:t>
                      </a:r>
                      <a:r>
                        <a:rPr lang="en-US" altLang="ko-KR" sz="16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aseline="0" dirty="0" err="1">
                          <a:latin typeface="+mj-ea"/>
                          <a:ea typeface="+mj-ea"/>
                        </a:rPr>
                        <a:t>남택호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v6r2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2016/06/29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HDFS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설치 과정 등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v6r3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2016/06/30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Zeppelin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독립 실행 모드 설명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0.6.4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2016/07/04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Zeppelin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설치 방법 누락된 부분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0.6.5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2017/05/20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Ubuntu 16.04, Spark 2.1.1-Hadoop-2.7, Zeppelin 0.7.1, Hadoop 2.8.0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대응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강문중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75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0.6.6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2018/05/30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소프트웨어 버전 업데이트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강의 시나리오 반영하여 그림 변경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이론 보강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권진철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7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Check on </a:t>
            </a:r>
            <a:r>
              <a:rPr lang="en-US" altLang="ko-KR" sz="3200" dirty="0" err="1">
                <a:solidFill>
                  <a:srgbClr val="0070C0"/>
                </a:solidFill>
              </a:rPr>
              <a:t>Mesos</a:t>
            </a:r>
            <a:r>
              <a:rPr lang="en-US" altLang="ko-KR" sz="3200" dirty="0">
                <a:solidFill>
                  <a:srgbClr val="0070C0"/>
                </a:solidFill>
              </a:rPr>
              <a:t> Web UI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7168" y="1144197"/>
            <a:ext cx="483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Agents tab shows NUC 2 registered as a slave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8" y="1533896"/>
            <a:ext cx="6649664" cy="49888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7094" y="2596552"/>
            <a:ext cx="6469812" cy="690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5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Installation Procedure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365" y="2828835"/>
            <a:ext cx="67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Install on NUC 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Test on NUC 1</a:t>
            </a:r>
          </a:p>
        </p:txBody>
      </p:sp>
    </p:spTree>
    <p:extLst>
      <p:ext uri="{BB962C8B-B14F-4D97-AF65-F5344CB8AC3E}">
        <p14:creationId xmlns:p14="http://schemas.microsoft.com/office/powerpoint/2010/main" val="81092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07073" y="2030034"/>
            <a:ext cx="8528688" cy="1818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38823" y="5997328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6850649" y="136483"/>
            <a:ext cx="1493670" cy="9820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9751" y="1167849"/>
            <a:ext cx="700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On NUC 1</a:t>
            </a:r>
            <a:r>
              <a:rPr lang="en-US" altLang="ko-KR" dirty="0"/>
              <a:t>, Download and </a:t>
            </a:r>
            <a:r>
              <a:rPr lang="en-US" altLang="ko-KR" dirty="0" err="1"/>
              <a:t>unarchive</a:t>
            </a:r>
            <a:r>
              <a:rPr lang="en-US" altLang="ko-KR" dirty="0"/>
              <a:t> </a:t>
            </a:r>
            <a:r>
              <a:rPr lang="en-US" altLang="ko-KR" dirty="0"/>
              <a:t>Spark, and configure </a:t>
            </a:r>
            <a:r>
              <a:rPr lang="en-US" altLang="ko-KR" dirty="0"/>
              <a:t>spark-env.sh and spark-</a:t>
            </a:r>
            <a:r>
              <a:rPr lang="en-US" altLang="ko-KR" dirty="0" err="1"/>
              <a:t>default.conf</a:t>
            </a:r>
            <a:r>
              <a:rPr lang="en-US" altLang="ko-KR" dirty="0"/>
              <a:t> file.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7072" y="2025513"/>
            <a:ext cx="8230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~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sz="1600" dirty="0">
                <a:latin typeface="Consolas" panose="020B0609020204030204" pitchFamily="49" charset="0"/>
              </a:rPr>
              <a:t>wget </a:t>
            </a:r>
            <a:r>
              <a:rPr lang="en-US" altLang="ko-KR" sz="1600" dirty="0">
                <a:latin typeface="Consolas" panose="020B0609020204030204" pitchFamily="49" charset="0"/>
              </a:rPr>
              <a:t>http://</a:t>
            </a:r>
            <a:r>
              <a:rPr lang="en-US" altLang="ko-KR" sz="1600" dirty="0">
                <a:latin typeface="Consolas" panose="020B0609020204030204" pitchFamily="49" charset="0"/>
              </a:rPr>
              <a:t>apache.mirror.cdnetworks.com/spark/spark-2.2.1/spark-2.2.1-bin-hadoop2.7.tgz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ko-KR" altLang="en-US" sz="1600" dirty="0">
                <a:latin typeface="Consolas" panose="020B0609020204030204" pitchFamily="49" charset="0"/>
              </a:rPr>
              <a:t>tar </a:t>
            </a:r>
            <a:r>
              <a:rPr lang="ko-KR" altLang="en-US" sz="1600" dirty="0">
                <a:latin typeface="Consolas" panose="020B0609020204030204" pitchFamily="49" charset="0"/>
              </a:rPr>
              <a:t>xzf </a:t>
            </a:r>
            <a:r>
              <a:rPr lang="en-US" altLang="ko-KR" sz="1600" dirty="0">
                <a:latin typeface="Consolas" panose="020B0609020204030204" pitchFamily="49" charset="0"/>
              </a:rPr>
              <a:t>spark-2.2.1-bin-hadoop2.7.tgz 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</a:t>
            </a:r>
            <a:r>
              <a:rPr lang="en-US" altLang="ko-KR" sz="1600" dirty="0" smtClean="0">
                <a:latin typeface="Consolas" panose="020B0609020204030204" pitchFamily="49" charset="0"/>
              </a:rPr>
              <a:t>spark-2.2.1-bin-hadoop2.7/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>
                <a:latin typeface="Consolas" panose="020B0609020204030204" pitchFamily="49" charset="0"/>
              </a:rPr>
              <a:t>cp</a:t>
            </a:r>
            <a:r>
              <a:rPr lang="en-US" altLang="ko-KR" sz="1600" dirty="0">
                <a:latin typeface="Consolas" panose="020B0609020204030204" pitchFamily="49" charset="0"/>
              </a:rPr>
              <a:t> spark-</a:t>
            </a:r>
            <a:r>
              <a:rPr lang="en-US" altLang="ko-KR" sz="1600" dirty="0" err="1">
                <a:latin typeface="Consolas" panose="020B0609020204030204" pitchFamily="49" charset="0"/>
              </a:rPr>
              <a:t>env.sh.template</a:t>
            </a:r>
            <a:r>
              <a:rPr lang="en-US" altLang="ko-KR" sz="1600" dirty="0">
                <a:latin typeface="Consolas" panose="020B0609020204030204" pitchFamily="49" charset="0"/>
              </a:rPr>
              <a:t> spark-env.sh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>
                <a:latin typeface="Consolas" panose="020B0609020204030204" pitchFamily="49" charset="0"/>
              </a:rPr>
              <a:t>cp</a:t>
            </a:r>
            <a:r>
              <a:rPr lang="en-US" altLang="ko-KR" sz="1600" dirty="0">
                <a:latin typeface="Consolas" panose="020B0609020204030204" pitchFamily="49" charset="0"/>
              </a:rPr>
              <a:t> spark-</a:t>
            </a:r>
            <a:r>
              <a:rPr lang="en-US" altLang="ko-KR" sz="1600" dirty="0" err="1">
                <a:latin typeface="Consolas" panose="020B0609020204030204" pitchFamily="49" charset="0"/>
              </a:rPr>
              <a:t>defaults.conf.template</a:t>
            </a:r>
            <a:r>
              <a:rPr lang="en-US" altLang="ko-KR" sz="1600" dirty="0">
                <a:latin typeface="Consolas" panose="020B0609020204030204" pitchFamily="49" charset="0"/>
              </a:rPr>
              <a:t> spark-</a:t>
            </a:r>
            <a:r>
              <a:rPr lang="en-US" altLang="ko-KR" sz="1600" dirty="0" err="1">
                <a:latin typeface="Consolas" panose="020B0609020204030204" pitchFamily="49" charset="0"/>
              </a:rPr>
              <a:t>defaults.conf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751" y="3841395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For </a:t>
            </a:r>
            <a:r>
              <a:rPr lang="en-US" altLang="ko-KR" dirty="0">
                <a:solidFill>
                  <a:srgbClr val="FF0000"/>
                </a:solidFill>
              </a:rPr>
              <a:t>spark-env.sh</a:t>
            </a:r>
            <a:r>
              <a:rPr lang="en-US" altLang="ko-KR" dirty="0"/>
              <a:t>, append the following with vi command :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07071" y="4178996"/>
            <a:ext cx="8528690" cy="12644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17670" y="4127359"/>
            <a:ext cx="76197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export SPARK_LOCAL_IP="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&lt;NUC 1 IP Address&gt;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sz="1600" dirty="0">
                <a:latin typeface="Consolas" panose="020B0609020204030204" pitchFamily="49" charset="0"/>
              </a:rPr>
              <a:t>export MESOS_NATIVE_JAVA_LIBRARY="/usr/local/lib/libmesos.so"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onsolas" panose="020B0609020204030204" pitchFamily="49" charset="0"/>
              </a:rPr>
              <a:t>export SPARK_EXECUTOR_URI</a:t>
            </a:r>
            <a:r>
              <a:rPr lang="en-US" altLang="ko-KR" sz="1600" dirty="0" smtClean="0">
                <a:latin typeface="Consolas" panose="020B0609020204030204" pitchFamily="49" charset="0"/>
              </a:rPr>
              <a:t>="http</a:t>
            </a:r>
            <a:r>
              <a:rPr lang="en-US" altLang="ko-KR" sz="1600" dirty="0">
                <a:latin typeface="Consolas" panose="020B0609020204030204" pitchFamily="49" charset="0"/>
              </a:rPr>
              <a:t>://</a:t>
            </a:r>
            <a:r>
              <a:rPr lang="en-US" altLang="ko-KR" sz="1600" dirty="0" smtClean="0">
                <a:latin typeface="Consolas" panose="020B0609020204030204" pitchFamily="49" charset="0"/>
              </a:rPr>
              <a:t>apache.mirror.cdnetworks.com/spark/spark-2.2.1/spark-2.2.1-bin-hadoop2.7.tgz</a:t>
            </a:r>
            <a:r>
              <a:rPr lang="pt-BR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072" y="4173277"/>
            <a:ext cx="6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751" y="5450559"/>
            <a:ext cx="737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2.2. For </a:t>
            </a:r>
            <a:r>
              <a:rPr lang="en-US" altLang="ko-KR" dirty="0">
                <a:solidFill>
                  <a:srgbClr val="FF0000"/>
                </a:solidFill>
              </a:rPr>
              <a:t>spark-</a:t>
            </a:r>
            <a:r>
              <a:rPr lang="en-US" altLang="ko-KR" dirty="0" err="1">
                <a:solidFill>
                  <a:srgbClr val="FF0000"/>
                </a:solidFill>
              </a:rPr>
              <a:t>defaults.conf</a:t>
            </a:r>
            <a:r>
              <a:rPr lang="en-US" altLang="ko-KR" dirty="0"/>
              <a:t>, append the following with vi command : command :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7072" y="5788161"/>
            <a:ext cx="8230344" cy="4095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17671" y="5823649"/>
            <a:ext cx="7442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spark.master</a:t>
            </a:r>
            <a:r>
              <a:rPr lang="en-US" altLang="ko-KR" sz="1600" dirty="0">
                <a:latin typeface="Consolas" panose="020B0609020204030204" pitchFamily="49" charset="0"/>
              </a:rPr>
              <a:t>	mesos://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&lt;NUC 1 IP Address&gt;</a:t>
            </a:r>
            <a:r>
              <a:rPr lang="en-US" altLang="ko-KR" sz="1600" dirty="0">
                <a:latin typeface="Consolas" panose="020B0609020204030204" pitchFamily="49" charset="0"/>
              </a:rPr>
              <a:t>:5050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7072" y="5782441"/>
            <a:ext cx="6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6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33074" y="1415755"/>
            <a:ext cx="5458546" cy="5832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Test on NUC 1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74" y="1047078"/>
            <a:ext cx="1587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# Start </a:t>
            </a:r>
            <a:r>
              <a:rPr lang="en-US" altLang="ko-KR" sz="1600" dirty="0" err="1">
                <a:solidFill>
                  <a:srgbClr val="0070C0"/>
                </a:solidFill>
              </a:rPr>
              <a:t>PySpark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2" y="3197224"/>
            <a:ext cx="8743950" cy="32956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1192" y="6332688"/>
            <a:ext cx="1878024" cy="14217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3074" y="2304570"/>
            <a:ext cx="5458546" cy="805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3074" y="2301158"/>
            <a:ext cx="52982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>
                <a:latin typeface="Consolas" panose="020B0609020204030204" pitchFamily="49" charset="0"/>
              </a:rPr>
              <a:t>data = range(1, 10001)</a:t>
            </a:r>
          </a:p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 err="1">
                <a:latin typeface="Consolas" panose="020B0609020204030204" pitchFamily="49" charset="0"/>
              </a:rPr>
              <a:t>distData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sc.parallelize</a:t>
            </a:r>
            <a:r>
              <a:rPr lang="en-US" altLang="ko-KR" sz="1600" dirty="0">
                <a:latin typeface="Consolas" panose="020B0609020204030204" pitchFamily="49" charset="0"/>
              </a:rPr>
              <a:t>(data)</a:t>
            </a:r>
          </a:p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 err="1">
                <a:latin typeface="Consolas" panose="020B0609020204030204" pitchFamily="49" charset="0"/>
              </a:rPr>
              <a:t>distData.filter</a:t>
            </a:r>
            <a:r>
              <a:rPr lang="en-US" altLang="ko-KR" sz="1600" dirty="0">
                <a:latin typeface="Consolas" panose="020B0609020204030204" pitchFamily="49" charset="0"/>
              </a:rPr>
              <a:t>(lambda x: x &lt; 10).collect()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3074" y="1414266"/>
            <a:ext cx="1707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..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bin/</a:t>
            </a:r>
            <a:r>
              <a:rPr lang="en-US" altLang="ko-KR" sz="1600" dirty="0" err="1">
                <a:latin typeface="Consolas" panose="020B0609020204030204" pitchFamily="49" charset="0"/>
              </a:rPr>
              <a:t>pyspark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074" y="1984227"/>
            <a:ext cx="3065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# See if </a:t>
            </a:r>
            <a:r>
              <a:rPr lang="en-US" altLang="ko-KR" sz="1600" dirty="0" err="1">
                <a:solidFill>
                  <a:srgbClr val="0070C0"/>
                </a:solidFill>
              </a:rPr>
              <a:t>PySpark</a:t>
            </a:r>
            <a:r>
              <a:rPr lang="en-US" altLang="ko-KR" sz="1600" dirty="0">
                <a:solidFill>
                  <a:srgbClr val="0070C0"/>
                </a:solidFill>
              </a:rPr>
              <a:t> is running well</a:t>
            </a:r>
          </a:p>
        </p:txBody>
      </p:sp>
    </p:spTree>
    <p:extLst>
      <p:ext uri="{BB962C8B-B14F-4D97-AF65-F5344CB8AC3E}">
        <p14:creationId xmlns:p14="http://schemas.microsoft.com/office/powerpoint/2010/main" val="76933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Test on NUC 1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5" y="1518109"/>
            <a:ext cx="6672950" cy="500628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35525" y="1179555"/>
            <a:ext cx="5868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PySpark</a:t>
            </a:r>
            <a:r>
              <a:rPr lang="en-US" altLang="ko-KR" sz="1600" dirty="0"/>
              <a:t> Web UI (http://</a:t>
            </a:r>
            <a:r>
              <a:rPr lang="en-US" altLang="ko-KR" sz="1600" dirty="0">
                <a:solidFill>
                  <a:srgbClr val="FF0000"/>
                </a:solidFill>
              </a:rPr>
              <a:t>&lt;NUC 1 Address&gt;</a:t>
            </a:r>
            <a:r>
              <a:rPr lang="en-US" altLang="ko-KR" sz="1600" dirty="0"/>
              <a:t>:4040) showing a job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15758" y="3054650"/>
            <a:ext cx="6491148" cy="602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0224" y="4180661"/>
            <a:ext cx="7371051" cy="160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0224" y="6150432"/>
            <a:ext cx="7371051" cy="2729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225" y="2192987"/>
            <a:ext cx="7310841" cy="1569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 on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 on NUC 1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0224" y="2192859"/>
            <a:ext cx="7310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~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 smtClean="0">
                <a:latin typeface="Consolas" panose="020B0609020204030204" pitchFamily="49" charset="0"/>
              </a:rPr>
              <a:t>wget</a:t>
            </a:r>
            <a:r>
              <a:rPr lang="en-US" altLang="ko-KR" sz="1600" dirty="0">
                <a:latin typeface="Consolas" panose="020B0609020204030204" pitchFamily="49" charset="0"/>
              </a:rPr>
              <a:t> http://</a:t>
            </a:r>
            <a:r>
              <a:rPr lang="en-US" altLang="ko-KR" sz="1600" dirty="0" smtClean="0">
                <a:latin typeface="Consolas" panose="020B0609020204030204" pitchFamily="49" charset="0"/>
              </a:rPr>
              <a:t>apache.mirror.cdnetworks.com/zeppelin/zeppelin-0.7.3/zeppelin-0.7.3-bin-all.tgz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smtClean="0">
                <a:latin typeface="Consolas" panose="020B0609020204030204" pitchFamily="49" charset="0"/>
              </a:rPr>
              <a:t>tar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xzf</a:t>
            </a:r>
            <a:r>
              <a:rPr lang="en-US" altLang="ko-KR" sz="1600" dirty="0">
                <a:latin typeface="Consolas" panose="020B0609020204030204" pitchFamily="49" charset="0"/>
              </a:rPr>
              <a:t> zeppelin-0.7.3-bin-all.tgz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</a:t>
            </a:r>
            <a:r>
              <a:rPr lang="en-US" altLang="ko-KR" sz="1600" dirty="0" smtClean="0">
                <a:latin typeface="Consolas" panose="020B0609020204030204" pitchFamily="49" charset="0"/>
              </a:rPr>
              <a:t>zeppelin-0.7.3-bin-all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conf</a:t>
            </a:r>
            <a:r>
              <a:rPr lang="en-US" altLang="ko-KR" sz="1600" dirty="0">
                <a:latin typeface="Consolas" panose="020B0609020204030204" pitchFamily="49" charset="0"/>
              </a:rPr>
              <a:t>/zeppelin-</a:t>
            </a:r>
            <a:r>
              <a:rPr lang="en-US" altLang="ko-KR" sz="1600" dirty="0" err="1">
                <a:latin typeface="Consolas" panose="020B0609020204030204" pitchFamily="49" charset="0"/>
              </a:rPr>
              <a:t>env.sh.template</a:t>
            </a:r>
            <a:r>
              <a:rPr lang="en-US" altLang="ko-KR" sz="1600" dirty="0">
                <a:latin typeface="Consolas" panose="020B0609020204030204" pitchFamily="49" charset="0"/>
              </a:rPr>
              <a:t> conf/zeppelin-env.sh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808" y="4184899"/>
            <a:ext cx="736446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vi conf/zeppelin-env.sh</a:t>
            </a:r>
          </a:p>
          <a:p>
            <a:pPr marL="285750" indent="-285750">
              <a:buFont typeface="Trebuchet MS" panose="020B0603020202020204" pitchFamily="34" charset="0"/>
              <a:buChar char="$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MESOS_NATIVE_JAVA_LIBRARY=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/usr/local/lib/libmesos.so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MASTER=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mesos://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&lt;NUC 01 IP Address&gt;</a:t>
            </a:r>
            <a:r>
              <a:rPr lang="ko-KR" altLang="en-US" sz="1600" dirty="0">
                <a:latin typeface="Consolas" panose="020B0609020204030204" pitchFamily="49" charset="0"/>
              </a:rPr>
              <a:t>:5050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export SPARK_HOME="/home/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&lt;Your Linux ID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latin typeface="Consolas" panose="020B0609020204030204" pitchFamily="49" charset="0"/>
              </a:rPr>
              <a:t>/spark-2.2.1-bin-hadoop2.7"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4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70225" y="1519180"/>
            <a:ext cx="7310841" cy="298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224" y="1515813"/>
            <a:ext cx="6490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>
                <a:latin typeface="Consolas" panose="020B0609020204030204" pitchFamily="49" charset="0"/>
              </a:rPr>
              <a:t>quit()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751" y="1144197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Turn off if </a:t>
            </a:r>
            <a:r>
              <a:rPr lang="en-US" altLang="ko-KR" dirty="0" err="1"/>
              <a:t>PySpark</a:t>
            </a:r>
            <a:r>
              <a:rPr lang="en-US" altLang="ko-KR" dirty="0"/>
              <a:t> is still running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751" y="1817305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Install Apache Zeppelin and its </a:t>
            </a:r>
            <a:r>
              <a:rPr lang="en-US" altLang="ko-KR" dirty="0" err="1"/>
              <a:t>prequisitories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509751" y="3762519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Update “zeppelin-env.sh” file to configure Apache Zeppelin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751" y="5781099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Start Apache Zeppelin daemon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70224" y="6143978"/>
            <a:ext cx="7371051" cy="342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6808" y="6148215"/>
            <a:ext cx="7364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HY그래픽M" panose="02030600000101010101" pitchFamily="18" charset="-127"/>
              </a:rPr>
              <a:t>bin/zeppelin-daemon.sh start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7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Run Example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068" y="1708806"/>
            <a:ext cx="3272975" cy="49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4641" y="1060873"/>
            <a:ext cx="564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its Web UI (http://</a:t>
            </a:r>
            <a:r>
              <a:rPr lang="en-US" altLang="ko-KR" dirty="0">
                <a:solidFill>
                  <a:srgbClr val="FF0000"/>
                </a:solidFill>
              </a:rPr>
              <a:t>&lt;NUC 1 Address&gt;</a:t>
            </a:r>
            <a:r>
              <a:rPr lang="en-US" altLang="ko-KR" dirty="0"/>
              <a:t>:8080) and </a:t>
            </a:r>
          </a:p>
          <a:p>
            <a:r>
              <a:rPr lang="en-US" altLang="ko-KR" dirty="0"/>
              <a:t>Run tutorial, Press ‘Run’ button to test.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14391" y="1708806"/>
            <a:ext cx="3272975" cy="49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8550" y="2538413"/>
            <a:ext cx="1530350" cy="420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50100" y="2120900"/>
            <a:ext cx="17145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16450" y="5981700"/>
            <a:ext cx="355600" cy="222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97688" y="25640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4996" y="590815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36" y="446070"/>
            <a:ext cx="1554381" cy="6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Run Example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933" y="1708806"/>
            <a:ext cx="6545950" cy="49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4641" y="1339474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tutorial will run like this, if all is successful.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36" y="446070"/>
            <a:ext cx="1554381" cy="6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2673" y="4649243"/>
            <a:ext cx="7448393" cy="2630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2673" y="3807912"/>
            <a:ext cx="7448393" cy="2630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Tip: Zeppelin Standalone mode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8869" y="2382506"/>
            <a:ext cx="7265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you have trouble running Zeppelin on </a:t>
            </a:r>
            <a:r>
              <a:rPr lang="en-US" altLang="ko-KR" dirty="0" err="1"/>
              <a:t>Mesos</a:t>
            </a:r>
            <a:r>
              <a:rPr lang="en-US" altLang="ko-KR" dirty="0"/>
              <a:t>, or</a:t>
            </a:r>
            <a:r>
              <a:rPr lang="ko-KR" altLang="en-US" dirty="0"/>
              <a:t> </a:t>
            </a:r>
            <a:r>
              <a:rPr lang="en-US" altLang="ko-KR" dirty="0"/>
              <a:t>have only one machine, then you can run Zeppelin in standalone mode.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If you already made configuration file, remove it first.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rm</a:t>
            </a:r>
            <a:r>
              <a:rPr lang="en-US" altLang="ko-KR" dirty="0">
                <a:latin typeface="Consolas" panose="020B0609020204030204" pitchFamily="49" charset="0"/>
              </a:rPr>
              <a:t> conf/zeppelin-env.sh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Without any configuration, just start Zeppelin daemon.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bin/zeppelin-daemon.sh start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#(or if daemon is already running, use 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restart</a:t>
            </a:r>
            <a:r>
              <a:rPr lang="en-US" altLang="ko-KR" dirty="0">
                <a:solidFill>
                  <a:srgbClr val="0070C0"/>
                </a:solidFill>
              </a:rPr>
              <a:t>’ instead of 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70C0"/>
                </a:solidFill>
              </a:rPr>
              <a:t>.’)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2595927" y="1046504"/>
            <a:ext cx="1160878" cy="29902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44544" y="2068844"/>
            <a:ext cx="2706776" cy="2104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98729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4863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1" y="5599825"/>
            <a:ext cx="1554381" cy="6536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5" y="5599826"/>
            <a:ext cx="1554381" cy="65362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855430" y="2424464"/>
            <a:ext cx="1805538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 </a:t>
            </a:r>
            <a:r>
              <a:rPr lang="en-US" altLang="ko-KR" dirty="0" err="1"/>
              <a:t>NameNode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650182" y="5135819"/>
            <a:ext cx="1276929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 </a:t>
            </a:r>
            <a:r>
              <a:rPr lang="en-US" altLang="ko-KR" dirty="0" err="1"/>
              <a:t>DataNode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558026" y="5135819"/>
            <a:ext cx="123792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 </a:t>
            </a:r>
            <a:r>
              <a:rPr lang="en-US" altLang="ko-KR" dirty="0" err="1"/>
              <a:t>DataNode</a:t>
            </a:r>
            <a:endParaRPr lang="ko-KR" altLang="en-US" dirty="0"/>
          </a:p>
        </p:txBody>
      </p:sp>
      <p:cxnSp>
        <p:nvCxnSpPr>
          <p:cNvPr id="9" name="직선 연결선 8"/>
          <p:cNvCxnSpPr>
            <a:endCxn id="25" idx="0"/>
          </p:cNvCxnSpPr>
          <p:nvPr/>
        </p:nvCxnSpPr>
        <p:spPr>
          <a:xfrm flipH="1">
            <a:off x="3176366" y="4173216"/>
            <a:ext cx="72230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6" idx="0"/>
          </p:cNvCxnSpPr>
          <p:nvPr/>
        </p:nvCxnSpPr>
        <p:spPr>
          <a:xfrm>
            <a:off x="5660967" y="4173216"/>
            <a:ext cx="162153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4. HDFS (Optional)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3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97" y="3958288"/>
            <a:ext cx="2306503" cy="12721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81" y="3958288"/>
            <a:ext cx="2306503" cy="1272180"/>
          </a:xfrm>
          <a:prstGeom prst="rect">
            <a:avLst/>
          </a:prstGeom>
        </p:spPr>
      </p:pic>
      <p:pic>
        <p:nvPicPr>
          <p:cNvPr id="26" name="Picture 4" descr="C:\Users\sunny\Desktop\제목 없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04" y="2404963"/>
            <a:ext cx="3887978" cy="3945162"/>
          </a:xfrm>
          <a:prstGeom prst="rect">
            <a:avLst/>
          </a:prstGeom>
          <a:noFill/>
          <a:ex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5850" y="-117881"/>
            <a:ext cx="8267099" cy="191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CSLab</a:t>
            </a:r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&amp; Analytics Lab.</a:t>
            </a:r>
            <a:endParaRPr lang="en-US" altLang="ko-KR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Goal</a:t>
            </a:r>
          </a:p>
          <a:p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376" y="4375276"/>
            <a:ext cx="1696716" cy="520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t="1964" b="2753"/>
          <a:stretch/>
        </p:blipFill>
        <p:spPr>
          <a:xfrm>
            <a:off x="3592968" y="2453752"/>
            <a:ext cx="2097905" cy="57033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10849" y="1117743"/>
            <a:ext cx="7948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SETUP to run data processing and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with </a:t>
            </a:r>
            <a:r>
              <a:rPr lang="en-US" altLang="ko-KR" sz="2800" dirty="0" err="1"/>
              <a:t>Mesos</a:t>
            </a:r>
            <a:r>
              <a:rPr lang="en-US" altLang="ko-KR" sz="2800" dirty="0" smtClean="0"/>
              <a:t>, </a:t>
            </a:r>
            <a:r>
              <a:rPr lang="en-US" altLang="ko-KR" sz="2800" dirty="0"/>
              <a:t>Spark, </a:t>
            </a:r>
            <a:r>
              <a:rPr lang="en-US" altLang="ko-KR" sz="2800" dirty="0" smtClean="0"/>
              <a:t>Zeppelin, </a:t>
            </a:r>
            <a:r>
              <a:rPr lang="en-US" altLang="ko-KR" sz="2800" dirty="0"/>
              <a:t>(</a:t>
            </a:r>
            <a:r>
              <a:rPr lang="en-US" altLang="ko-KR" sz="2800" dirty="0" smtClean="0"/>
              <a:t>HDFS)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1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68" y="3024555"/>
            <a:ext cx="2097905" cy="10188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/>
        </p:spPr>
      </p:pic>
      <p:pic>
        <p:nvPicPr>
          <p:cNvPr id="27" name="Picture 14" descr="http://media.tumblr.com/a8fecbe01eb1c07a2e24f9dc0c71fb80/tumblr_inline_myy805xbZT1rd2h1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92" y="4375276"/>
            <a:ext cx="1665871" cy="520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60006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4. HDFS (Optional)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Installation Procedure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3879" y="1979112"/>
            <a:ext cx="6713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Set hostnames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Configure accounts and SSH settings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Download and Unzip Hadoop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Configure HDFS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Start and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9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7563" y="4060409"/>
            <a:ext cx="6843120" cy="1080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7563" y="2587925"/>
            <a:ext cx="6843120" cy="28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67563" y="3165244"/>
            <a:ext cx="6843120" cy="28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Configure accounts and install SSH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917534"/>
            <a:ext cx="1106015" cy="7271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11" y="1547969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this for </a:t>
            </a:r>
            <a:r>
              <a:rPr lang="en-US" altLang="ko-KR" b="1" dirty="0">
                <a:solidFill>
                  <a:srgbClr val="FF0000"/>
                </a:solidFill>
              </a:rPr>
              <a:t>all NUCs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6532" y="2222005"/>
            <a:ext cx="8229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Install SSH package and start SSH daemon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apt –y install 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</a:rPr>
              <a:t> start 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Set root password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passwd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Create Hadoop account and exit from root account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-s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adduser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adduser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exit</a:t>
            </a:r>
          </a:p>
          <a:p>
            <a:pPr lvl="0"/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srgbClr val="FF0000"/>
                </a:solidFill>
              </a:rPr>
              <a:t>We will use only </a:t>
            </a:r>
            <a:r>
              <a:rPr lang="en-US" altLang="ko-KR" sz="2000" dirty="0" err="1">
                <a:solidFill>
                  <a:srgbClr val="FF0000"/>
                </a:solidFill>
              </a:rPr>
              <a:t>hadoop</a:t>
            </a:r>
            <a:r>
              <a:rPr lang="en-US" altLang="ko-KR" sz="2000" dirty="0">
                <a:solidFill>
                  <a:srgbClr val="FF0000"/>
                </a:solidFill>
              </a:rPr>
              <a:t> account for HDFS chapter.</a:t>
            </a:r>
          </a:p>
        </p:txBody>
      </p:sp>
    </p:spTree>
    <p:extLst>
      <p:ext uri="{BB962C8B-B14F-4D97-AF65-F5344CB8AC3E}">
        <p14:creationId xmlns:p14="http://schemas.microsoft.com/office/powerpoint/2010/main" val="3633056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11422" y="1754873"/>
            <a:ext cx="7131609" cy="364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1422" y="2517357"/>
            <a:ext cx="7131609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Configure accounts and SSH settings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88658" y="-5142"/>
            <a:ext cx="747474" cy="192538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0790" y="1020907"/>
            <a:ext cx="7385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From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  <a:r>
              <a:rPr lang="en-US" altLang="ko-KR" sz="2000" dirty="0"/>
              <a:t> :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207770" y="492674"/>
            <a:ext cx="1106015" cy="72715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4"/>
          <a:srcRect t="7393"/>
          <a:stretch/>
        </p:blipFill>
        <p:spPr>
          <a:xfrm>
            <a:off x="8165844" y="1144197"/>
            <a:ext cx="793101" cy="511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11421" y="1750330"/>
            <a:ext cx="6959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1421" y="1347949"/>
            <a:ext cx="6304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1. Log in to user ‘</a:t>
            </a:r>
            <a:r>
              <a:rPr lang="en-US" altLang="ko-KR" sz="2000" dirty="0" err="1"/>
              <a:t>hadoop</a:t>
            </a:r>
            <a:r>
              <a:rPr lang="en-US" altLang="ko-KR" sz="2000" dirty="0"/>
              <a:t>’.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11420" y="2117247"/>
            <a:ext cx="6654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2. Generate key (just press enter x 3) in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11421" y="2517357"/>
            <a:ext cx="6959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-keygen -t </a:t>
            </a:r>
            <a:r>
              <a:rPr lang="en-US" altLang="ko-KR" dirty="0" err="1">
                <a:latin typeface="Consolas" panose="020B0609020204030204" pitchFamily="49" charset="0"/>
              </a:rPr>
              <a:t>rsa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cp</a:t>
            </a:r>
            <a:r>
              <a:rPr lang="en-US" altLang="ko-KR" dirty="0">
                <a:latin typeface="Consolas" panose="020B0609020204030204" pitchFamily="49" charset="0"/>
              </a:rPr>
              <a:t> /home/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/id_rsa.pub /home/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authorized_keys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11422" y="3838383"/>
            <a:ext cx="71316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1420" y="3438272"/>
            <a:ext cx="6654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3. Modify key permission</a:t>
            </a:r>
          </a:p>
          <a:p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011421" y="3838382"/>
            <a:ext cx="6959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cd ~/.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latin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</a:rPr>
              <a:t> 644 </a:t>
            </a:r>
            <a:r>
              <a:rPr lang="en-US" altLang="ko-KR" dirty="0" err="1">
                <a:latin typeface="Consolas" panose="020B0609020204030204" pitchFamily="49" charset="0"/>
              </a:rPr>
              <a:t>authorized_keys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1422" y="4607824"/>
            <a:ext cx="7131609" cy="738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11420" y="4207714"/>
            <a:ext cx="6654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4. Copy key from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  <a:r>
              <a:rPr lang="en-US" altLang="ko-KR" sz="2000" dirty="0"/>
              <a:t> to NUC 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11422" y="4607824"/>
            <a:ext cx="7120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@&lt;NUC 2 IP Address&gt; </a:t>
            </a:r>
            <a:r>
              <a:rPr lang="en-US" altLang="ko-KR" dirty="0" err="1">
                <a:latin typeface="Consolas" panose="020B0609020204030204" pitchFamily="49" charset="0"/>
              </a:rPr>
              <a:t>mkdir</a:t>
            </a:r>
            <a:r>
              <a:rPr lang="en-US" altLang="ko-KR" dirty="0">
                <a:latin typeface="Consolas" panose="020B0609020204030204" pitchFamily="49" charset="0"/>
              </a:rPr>
              <a:t> –p \~/.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scp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authorized_keys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@&lt;NUC 2 IP Address&gt;</a:t>
            </a:r>
            <a:r>
              <a:rPr lang="en-US" altLang="ko-KR" dirty="0">
                <a:latin typeface="Consolas" panose="020B0609020204030204" pitchFamily="49" charset="0"/>
              </a:rPr>
              <a:t>:~/.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11420" y="5346487"/>
            <a:ext cx="6654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altLang="ko-KR" sz="2000" dirty="0"/>
              <a:t>5. Login via SSH with </a:t>
            </a:r>
            <a:r>
              <a:rPr lang="en-US" altLang="ko-KR" sz="2000" dirty="0" err="1"/>
              <a:t>hadoop</a:t>
            </a:r>
            <a:r>
              <a:rPr lang="en-US" altLang="ko-KR" sz="2000" dirty="0"/>
              <a:t> account to check if you can login to NUC 2 without password and exit.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11422" y="6054374"/>
            <a:ext cx="7131609" cy="646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1011422" y="6054373"/>
            <a:ext cx="7120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@&lt;NUC 2 IP Address&gt;</a:t>
            </a:r>
          </a:p>
          <a:p>
            <a:pPr marL="285750" lvl="1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78081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5601" y="2107397"/>
            <a:ext cx="7627751" cy="17534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Download and Unzip Hadoop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2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784527"/>
            <a:ext cx="1106015" cy="7271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2768" y="1706379"/>
            <a:ext cx="8838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1. Download and Unzip in </a:t>
            </a:r>
            <a:r>
              <a:rPr lang="en-US" altLang="ko-KR" sz="2000" b="1" dirty="0">
                <a:solidFill>
                  <a:srgbClr val="FF0000"/>
                </a:solidFill>
              </a:rPr>
              <a:t>all NUCs</a:t>
            </a:r>
            <a:r>
              <a:rPr lang="en-US" altLang="ko-KR" sz="20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601" y="2106489"/>
            <a:ext cx="7627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cd ~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wget</a:t>
            </a:r>
            <a:r>
              <a:rPr lang="en-US" altLang="ko-KR" dirty="0">
                <a:latin typeface="Consolas" panose="020B0609020204030204" pitchFamily="49" charset="0"/>
              </a:rPr>
              <a:t> http://apache.mirror.cdnetworks.com/hadoop/common/hadoop-2.8.0/hadoop-2.8.0.tar.gz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tar -</a:t>
            </a:r>
            <a:r>
              <a:rPr lang="en-US" altLang="ko-KR" dirty="0" err="1">
                <a:latin typeface="Consolas" panose="020B0609020204030204" pitchFamily="49" charset="0"/>
              </a:rPr>
              <a:t>xvzf</a:t>
            </a:r>
            <a:r>
              <a:rPr lang="en-US" altLang="ko-KR" dirty="0">
                <a:latin typeface="Consolas" panose="020B0609020204030204" pitchFamily="49" charset="0"/>
              </a:rPr>
              <a:t> hadoop-2.8.0.tar.gz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mv hadoop-2.8.0 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2768" y="3860815"/>
            <a:ext cx="8838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2. From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  <a:r>
              <a:rPr lang="en-US" altLang="ko-KR" sz="2000" dirty="0"/>
              <a:t>, Go to the directory which contains configuration files.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5600" y="4250454"/>
            <a:ext cx="7627751" cy="931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5600" y="4260924"/>
            <a:ext cx="7627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cd 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dirty="0"/>
              <a:t>We will edit these files: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hadoop-env.sh, core-site.xml, hdfs-site.xml, slaves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7463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26446" y="2463048"/>
            <a:ext cx="7545489" cy="3512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446" y="3236144"/>
            <a:ext cx="7545489" cy="232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7390" y="1636889"/>
            <a:ext cx="7413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For </a:t>
            </a:r>
            <a:r>
              <a:rPr lang="en-US" altLang="ko-KR" sz="2000" b="1" dirty="0">
                <a:solidFill>
                  <a:srgbClr val="FF0000"/>
                </a:solidFill>
              </a:rPr>
              <a:t>all NUCs</a:t>
            </a:r>
            <a:r>
              <a:rPr lang="en-US" altLang="ko-KR" sz="2000" dirty="0"/>
              <a:t>, Open these files and update to the followings :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47" y="246385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6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7530" y="4910365"/>
            <a:ext cx="303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The value must specify a hostname, not IP address.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7390" y="2040461"/>
            <a:ext cx="7413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1. “hadoop-env.sh” </a:t>
            </a:r>
            <a:r>
              <a:rPr lang="en-US" altLang="ko-KR" sz="2000" dirty="0"/>
              <a:t>file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7390" y="2444927"/>
            <a:ext cx="741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</a:rPr>
              <a:t>export JAVA_HOME="/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latin typeface="Consolas" panose="020B0609020204030204" pitchFamily="49" charset="0"/>
              </a:rPr>
              <a:t>jvm</a:t>
            </a:r>
            <a:r>
              <a:rPr lang="en-US" altLang="ko-KR" dirty="0">
                <a:latin typeface="Consolas" panose="020B0609020204030204" pitchFamily="49" charset="0"/>
              </a:rPr>
              <a:t>/java-8-oracle"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7390" y="2836034"/>
            <a:ext cx="7413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2. “core-site.xml” </a:t>
            </a:r>
            <a:r>
              <a:rPr lang="en-US" altLang="ko-KR" sz="2000" dirty="0"/>
              <a:t>file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447" y="323468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390" y="3248372"/>
            <a:ext cx="7413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&lt;configuration&gt;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    &lt;property&gt;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		&lt;name&gt;</a:t>
            </a:r>
            <a:r>
              <a:rPr lang="en-US" altLang="ko-KR" dirty="0" err="1"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		&lt;value&gt;hdfs://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nuc01</a:t>
            </a:r>
            <a:r>
              <a:rPr lang="en-US" altLang="ko-KR" dirty="0">
                <a:latin typeface="Consolas" panose="020B0609020204030204" pitchFamily="49" charset="0"/>
              </a:rPr>
              <a:t>:9000/&lt;/value&gt;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	&lt;/property&gt;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&lt;/configuration&gt;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127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26446" y="1610950"/>
            <a:ext cx="7545489" cy="3621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38823" y="8104138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6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17390" y="1210840"/>
            <a:ext cx="7413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3. “hdfs-site.xml” file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7390" y="5232805"/>
            <a:ext cx="74134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4. “slaves” file: Add IP address of all NUCs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447" y="16094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390" y="1623179"/>
            <a:ext cx="741347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&lt;configuration&gt;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&lt;property&gt;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&lt;name&gt;</a:t>
            </a:r>
            <a:r>
              <a:rPr lang="en-US" altLang="ko-KR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dfs.replication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&lt;value&gt;2&lt;/value&gt;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&lt;/property&gt;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&lt;property&gt;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&lt;name&gt;</a:t>
            </a:r>
            <a:r>
              <a:rPr lang="en-US" altLang="ko-KR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dfs.namenode.name.dir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&lt;value&gt;file:///usr/local/hadoop/namenode&lt;/value&gt;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&lt;/property&gt;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&lt;property&gt;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&lt;name&gt;</a:t>
            </a:r>
            <a:r>
              <a:rPr lang="en-US" altLang="ko-KR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dfs.datanode.data.dir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&lt;value&gt;file:///usr/local/hadoop/datanode&lt;/value&gt;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    &lt;/property&gt;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</a:rPr>
              <a:t>&lt;/configuration&gt;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6446" y="5620686"/>
            <a:ext cx="7545489" cy="935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6447" y="56192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7390" y="5632915"/>
            <a:ext cx="7413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(Remove localhost)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&lt;NUC 1 IP Address&gt;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&lt;NUC 2 IP Address&gt;</a:t>
            </a:r>
          </a:p>
        </p:txBody>
      </p:sp>
    </p:spTree>
    <p:extLst>
      <p:ext uri="{BB962C8B-B14F-4D97-AF65-F5344CB8AC3E}">
        <p14:creationId xmlns:p14="http://schemas.microsoft.com/office/powerpoint/2010/main" val="405237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01067" y="6228951"/>
            <a:ext cx="6606375" cy="2639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1065" y="3044154"/>
            <a:ext cx="6606375" cy="294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067" y="1606251"/>
            <a:ext cx="6606374" cy="871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1067" y="4505056"/>
            <a:ext cx="6606375" cy="301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5683" y="3945281"/>
            <a:ext cx="6606375" cy="294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4452" y="1265286"/>
            <a:ext cx="80171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>
              <a:buFont typeface="+mj-lt"/>
              <a:buAutoNum type="arabicPeriod" startAt="5"/>
            </a:pPr>
            <a:r>
              <a:rPr lang="en-US" altLang="ko-KR" sz="2000" dirty="0"/>
              <a:t>Deploy configuration files from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  <a:r>
              <a:rPr lang="en-US" altLang="ko-KR" sz="2000" dirty="0"/>
              <a:t> to NUC 2.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cd ..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scp</a:t>
            </a:r>
            <a:r>
              <a:rPr lang="en-US" altLang="ko-KR" dirty="0">
                <a:latin typeface="Consolas" panose="020B0609020204030204" pitchFamily="49" charset="0"/>
              </a:rPr>
              <a:t> -r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&lt;NUC 2 IP Address&gt;</a:t>
            </a:r>
            <a:r>
              <a:rPr lang="en-US" altLang="ko-KR" dirty="0">
                <a:latin typeface="Consolas" panose="020B0609020204030204" pitchFamily="49" charset="0"/>
              </a:rPr>
              <a:t>:/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</a:p>
          <a:p>
            <a:pPr marL="342000" indent="-342000">
              <a:buFont typeface="+mj-lt"/>
              <a:buAutoNum type="arabicPeriod" startAt="5"/>
            </a:pPr>
            <a:endParaRPr lang="en-US" altLang="ko-KR" sz="2000" dirty="0"/>
          </a:p>
          <a:p>
            <a:pPr marL="342000" indent="-342000">
              <a:buFont typeface="+mj-lt"/>
              <a:buAutoNum type="arabicPeriod" startAt="5"/>
            </a:pPr>
            <a:r>
              <a:rPr lang="en-US" altLang="ko-KR" sz="2000" dirty="0"/>
              <a:t>In </a:t>
            </a:r>
            <a:r>
              <a:rPr lang="en-US" altLang="ko-KR" sz="2000" b="1" dirty="0">
                <a:solidFill>
                  <a:srgbClr val="FF0000"/>
                </a:solidFill>
              </a:rPr>
              <a:t>all NUCs</a:t>
            </a:r>
            <a:r>
              <a:rPr lang="en-US" altLang="ko-KR" sz="2000" dirty="0"/>
              <a:t>, make </a:t>
            </a:r>
            <a:r>
              <a:rPr lang="en-US" altLang="ko-KR" sz="2000" dirty="0" err="1"/>
              <a:t>DataNode</a:t>
            </a:r>
            <a:r>
              <a:rPr lang="en-US" altLang="ko-KR" sz="2000" dirty="0"/>
              <a:t> directory.</a:t>
            </a:r>
          </a:p>
          <a:p>
            <a:pPr marL="742950" lvl="1" indent="-28575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mkdir</a:t>
            </a:r>
            <a:r>
              <a:rPr lang="en-US" altLang="ko-KR" dirty="0">
                <a:latin typeface="Consolas" panose="020B0609020204030204" pitchFamily="49" charset="0"/>
              </a:rPr>
              <a:t> 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datanode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 startAt="5"/>
            </a:pPr>
            <a:endParaRPr lang="en-US" altLang="ko-KR" sz="2000" dirty="0"/>
          </a:p>
          <a:p>
            <a:pPr marL="342000" indent="-342000">
              <a:buFont typeface="+mj-lt"/>
              <a:buAutoNum type="arabicPeriod" startAt="5"/>
            </a:pPr>
            <a:r>
              <a:rPr lang="en-US" altLang="ko-KR" sz="2000" dirty="0"/>
              <a:t>In </a:t>
            </a:r>
            <a:r>
              <a:rPr lang="en-US" altLang="ko-KR" sz="2000" b="1" dirty="0">
                <a:solidFill>
                  <a:srgbClr val="FF0000"/>
                </a:solidFill>
              </a:rPr>
              <a:t>all NUCs</a:t>
            </a:r>
            <a:r>
              <a:rPr lang="en-US" altLang="ko-KR" sz="2000" dirty="0"/>
              <a:t>, edit 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</a:rPr>
              <a:t>etc</a:t>
            </a:r>
            <a:r>
              <a:rPr lang="en-US" altLang="ko-KR" sz="2000" dirty="0">
                <a:latin typeface="Consolas" panose="020B0609020204030204" pitchFamily="49" charset="0"/>
              </a:rPr>
              <a:t>/environment</a:t>
            </a:r>
            <a:r>
              <a:rPr lang="en-US" altLang="ko-KR" sz="2000" dirty="0"/>
              <a:t> file.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vi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/environment</a:t>
            </a:r>
          </a:p>
          <a:p>
            <a:pPr marL="344488" lvl="1"/>
            <a:r>
              <a:rPr lang="en-US" altLang="ko-KR" sz="2000" dirty="0"/>
              <a:t>Add this line at the end of the paths, and close with ”.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:/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/bin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Ex)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PATH=“/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sbin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:/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/local/bin: … :/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sbin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:/bin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:/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/bin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342000" indent="-342000">
              <a:buFont typeface="+mj-lt"/>
              <a:buAutoNum type="arabicPeriod" startAt="5"/>
            </a:pPr>
            <a:endParaRPr lang="en-US" altLang="ko-KR" sz="2000" dirty="0"/>
          </a:p>
          <a:p>
            <a:pPr marL="342000" indent="-342000">
              <a:buFont typeface="+mj-lt"/>
              <a:buAutoNum type="arabicPeriod" startAt="5"/>
            </a:pPr>
            <a:r>
              <a:rPr lang="en-US" altLang="ko-KR" sz="2000" dirty="0"/>
              <a:t>And append the </a:t>
            </a:r>
            <a:r>
              <a:rPr lang="en-US" altLang="ko-KR" sz="2000" dirty="0" err="1"/>
              <a:t>hadoop</a:t>
            </a:r>
            <a:r>
              <a:rPr lang="en-US" altLang="ko-KR" sz="2000" dirty="0"/>
              <a:t> path with the following command :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export PATH=$PATH:/</a:t>
            </a:r>
            <a:r>
              <a:rPr lang="en-US" altLang="ko-KR" sz="2000" dirty="0" err="1">
                <a:latin typeface="Consolas" panose="020B0609020204030204" pitchFamily="49" charset="0"/>
              </a:rPr>
              <a:t>usr</a:t>
            </a:r>
            <a:r>
              <a:rPr lang="en-US" altLang="ko-KR" sz="2000" dirty="0">
                <a:latin typeface="Consolas" panose="020B0609020204030204" pitchFamily="49" charset="0"/>
              </a:rPr>
              <a:t>/local/</a:t>
            </a:r>
            <a:r>
              <a:rPr lang="en-US" altLang="ko-KR" sz="2000" dirty="0" err="1">
                <a:latin typeface="Consolas" panose="020B0609020204030204" pitchFamily="49" charset="0"/>
              </a:rPr>
              <a:t>hadoop</a:t>
            </a:r>
            <a:r>
              <a:rPr lang="en-US" altLang="ko-KR" sz="2000" dirty="0">
                <a:latin typeface="Consolas" panose="020B0609020204030204" pitchFamily="49" charset="0"/>
              </a:rPr>
              <a:t>/bin</a:t>
            </a:r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93766" y="5095110"/>
            <a:ext cx="6260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784527"/>
            <a:ext cx="1106015" cy="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7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30726" y="4642169"/>
            <a:ext cx="7050340" cy="8066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0726" y="1682701"/>
            <a:ext cx="7050340" cy="3509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0726" y="2536648"/>
            <a:ext cx="7050340" cy="3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0726" y="3430295"/>
            <a:ext cx="7050340" cy="3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Start and Test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3980" y="1321998"/>
            <a:ext cx="732708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buFont typeface="+mj-lt"/>
              <a:buAutoNum type="arabicPeriod"/>
            </a:pPr>
            <a:r>
              <a:rPr lang="en-US" altLang="ko-KR" sz="2000" dirty="0"/>
              <a:t>From </a:t>
            </a:r>
            <a:r>
              <a:rPr lang="en-US" altLang="ko-KR" sz="2000" b="1" dirty="0">
                <a:solidFill>
                  <a:srgbClr val="FF0000"/>
                </a:solidFill>
              </a:rPr>
              <a:t>NUC 1</a:t>
            </a:r>
            <a:r>
              <a:rPr lang="en-US" altLang="ko-KR" sz="2000" dirty="0"/>
              <a:t>, login to ‘</a:t>
            </a:r>
            <a:r>
              <a:rPr lang="en-US" altLang="ko-KR" sz="2000" dirty="0" err="1"/>
              <a:t>hadoop</a:t>
            </a:r>
            <a:r>
              <a:rPr lang="en-US" altLang="ko-KR" sz="2000" dirty="0"/>
              <a:t>’. (Pass if already using it)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su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/>
            </a:pP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/>
              <a:t>Format </a:t>
            </a:r>
            <a:r>
              <a:rPr lang="en-US" altLang="ko-KR" sz="2000" dirty="0" err="1"/>
              <a:t>NameNode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latin typeface="Consolas" panose="020B0609020204030204" pitchFamily="49" charset="0"/>
              </a:rPr>
              <a:t>hdfs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latin typeface="Consolas" panose="020B0609020204030204" pitchFamily="49" charset="0"/>
              </a:rPr>
              <a:t> -format</a:t>
            </a: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/>
              <a:t>Start HDFS.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>
                <a:latin typeface="Consolas" panose="020B0609020204030204" pitchFamily="49" charset="0"/>
              </a:rPr>
              <a:t>/usr/local/hadoop/sbin/start-dfs.sh</a:t>
            </a: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/>
              <a:t>Make a directory and upload a file to HDFS to check if it is working.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 fs -</a:t>
            </a: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</a:rPr>
              <a:t>mkdir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 /user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 fs -put ~/hadoop-2.8.0.tar.gz /user/</a:t>
            </a:r>
          </a:p>
          <a:p>
            <a:pPr marL="800100" lvl="1" indent="-342900">
              <a:buFont typeface="Consolas" panose="020B0609020204030204" pitchFamily="49" charset="0"/>
              <a:buChar char="$"/>
            </a:pP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 fs -ls hdfs://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&lt;NUC 1 IP Address&gt;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:9000/user/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503" y="5752407"/>
            <a:ext cx="602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also see on the web: </a:t>
            </a:r>
          </a:p>
          <a:p>
            <a:r>
              <a:rPr lang="en-US" altLang="ko-KR" dirty="0"/>
              <a:t>http://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NUC 1 IP Address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:50070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33108" y="5445142"/>
            <a:ext cx="40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# Try the last command on both NUCs.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22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516" y="1244194"/>
            <a:ext cx="7975065" cy="1063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4-2. Apache Spark with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516" y="1253790"/>
            <a:ext cx="90126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Put the Apache Spark file into the HDFS and switch back to your ID.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/home/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&lt;Your Linux ID&gt;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 err="1">
                <a:latin typeface="Consolas" panose="020B0609020204030204" pitchFamily="49" charset="0"/>
              </a:rPr>
              <a:t>hadoop</a:t>
            </a:r>
            <a:r>
              <a:rPr lang="en-US" altLang="ko-KR" sz="1600" dirty="0">
                <a:latin typeface="Consolas" panose="020B0609020204030204" pitchFamily="49" charset="0"/>
              </a:rPr>
              <a:t> fs -put spark-2.1.1-bin-hadoop2.7.tgz /user/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exit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16" y="6265580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 to </a:t>
            </a:r>
            <a:r>
              <a:rPr lang="en-US" altLang="ko-KR" dirty="0" err="1"/>
              <a:t>Mesos</a:t>
            </a:r>
            <a:r>
              <a:rPr lang="en-US" altLang="ko-KR" dirty="0"/>
              <a:t> web UI and see Spark framework running.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38823" y="6492874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1516" y="2426294"/>
            <a:ext cx="7975065" cy="5811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1516" y="2424497"/>
            <a:ext cx="9012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Stop Previous Apache </a:t>
            </a:r>
            <a:r>
              <a:rPr lang="en-US" altLang="ko-KR" sz="1600" dirty="0">
                <a:solidFill>
                  <a:srgbClr val="0070C0"/>
                </a:solidFill>
              </a:rPr>
              <a:t>Zeppelin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 if it’s still running.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~/zeppelin-0.7.1-bin-all/bin/zeppelin-daemon.sh stop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516" y="3102761"/>
            <a:ext cx="7975065" cy="14061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1516" y="3105133"/>
            <a:ext cx="9012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 the following variable from the previous Apache Spark config :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cd ~/spark-2.1.1-bin-hadoop2.7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latin typeface="Consolas" panose="020B0609020204030204" pitchFamily="49" charset="0"/>
              </a:rPr>
              <a:t>vi conf/spark-env.sh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16" y="39370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2115" y="3930975"/>
            <a:ext cx="7596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export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SPARK_EXECUTOR_URI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hdfs</a:t>
            </a:r>
            <a:r>
              <a:rPr lang="en-US" altLang="ko-KR" sz="1600" dirty="0">
                <a:latin typeface="Consolas" panose="020B0609020204030204" pitchFamily="49" charset="0"/>
              </a:rPr>
              <a:t>://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&lt;NUC 1 IP Address&gt;</a:t>
            </a:r>
            <a:r>
              <a:rPr lang="en-US" altLang="ko-KR" sz="1600" dirty="0">
                <a:latin typeface="Consolas" panose="020B0609020204030204" pitchFamily="49" charset="0"/>
              </a:rPr>
              <a:t>:9000/user/spark-2.1.1-bin-hadoop2.7.tgz"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1516" y="4602431"/>
            <a:ext cx="5465163" cy="1611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1516" y="4602431"/>
            <a:ext cx="5465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Test Spark</a:t>
            </a:r>
          </a:p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</a:rPr>
              <a:t>bin/</a:t>
            </a:r>
            <a:r>
              <a:rPr lang="en-US" altLang="ko-K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pyspark</a:t>
            </a:r>
            <a:endParaRPr lang="en-US" altLang="ko-K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>
                <a:latin typeface="Consolas" panose="020B0609020204030204" pitchFamily="49" charset="0"/>
              </a:rPr>
              <a:t>data = range(1, 10001)</a:t>
            </a:r>
          </a:p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 err="1">
                <a:latin typeface="Consolas" panose="020B0609020204030204" pitchFamily="49" charset="0"/>
              </a:rPr>
              <a:t>distData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sc.parallelize</a:t>
            </a:r>
            <a:r>
              <a:rPr lang="en-US" altLang="ko-KR" sz="1600" dirty="0">
                <a:latin typeface="Consolas" panose="020B0609020204030204" pitchFamily="49" charset="0"/>
              </a:rPr>
              <a:t>(data)</a:t>
            </a:r>
          </a:p>
          <a:p>
            <a:pPr marL="285750" indent="-285750">
              <a:buFont typeface="Consolas" panose="020B0609020204030204" pitchFamily="49" charset="0"/>
              <a:buChar char="&gt;"/>
            </a:pPr>
            <a:r>
              <a:rPr lang="en-US" altLang="ko-KR" sz="1600" dirty="0" err="1">
                <a:latin typeface="Consolas" panose="020B0609020204030204" pitchFamily="49" charset="0"/>
              </a:rPr>
              <a:t>distData.filter</a:t>
            </a:r>
            <a:r>
              <a:rPr lang="en-US" altLang="ko-KR" sz="1600" dirty="0">
                <a:latin typeface="Consolas" panose="020B0609020204030204" pitchFamily="49" charset="0"/>
              </a:rPr>
              <a:t>(lambda x: x &lt; 10).collect()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98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44642" y="1533896"/>
            <a:ext cx="5093112" cy="2949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4-2. Apache Spark with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Run Example from Apache Zeppelin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374" y="2410339"/>
            <a:ext cx="5589068" cy="419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4641" y="1210010"/>
            <a:ext cx="555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</a:t>
            </a:r>
            <a:r>
              <a:rPr lang="en-US" altLang="ko-KR" dirty="0" err="1"/>
              <a:t>PySpark</a:t>
            </a:r>
            <a:r>
              <a:rPr lang="en-US" altLang="ko-KR" dirty="0"/>
              <a:t> with quit() and in Zeppelin directory,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bin/zeppelin-daemon.sh start</a:t>
            </a:r>
          </a:p>
          <a:p>
            <a:endParaRPr lang="en-US" altLang="ko-KR" dirty="0"/>
          </a:p>
          <a:p>
            <a:r>
              <a:rPr lang="en-US" altLang="ko-KR" dirty="0"/>
              <a:t>Run Zeppelin tutorial to test changed configurations.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14" y="49272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52" y="382911"/>
            <a:ext cx="2097905" cy="6436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0650" y="1026587"/>
            <a:ext cx="7199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Mesos</a:t>
            </a:r>
            <a:r>
              <a:rPr lang="en-US" altLang="ko-KR" b="1" dirty="0"/>
              <a:t>?</a:t>
            </a:r>
          </a:p>
          <a:p>
            <a:r>
              <a:rPr lang="en-US" altLang="ko-KR" b="1" dirty="0" smtClean="0"/>
              <a:t>Apache </a:t>
            </a:r>
            <a:r>
              <a:rPr lang="en-US" altLang="ko-KR" b="1" dirty="0" err="1"/>
              <a:t>Mesos</a:t>
            </a:r>
            <a:r>
              <a:rPr lang="en-US" altLang="ko-KR" dirty="0"/>
              <a:t> is an open-source project to manage </a:t>
            </a:r>
            <a:r>
              <a:rPr lang="en-US" altLang="ko-KR" b="1" dirty="0"/>
              <a:t>computer clusters.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</a:t>
            </a:r>
            <a:r>
              <a:rPr lang="en-US" altLang="ko-KR" dirty="0"/>
              <a:t>abstracts CPU, memory, storage, and other compute resources away from machines (physical or virtual), enabling fault-tolerant and elastic distributed systems to easily be built and run effectively.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</a:t>
            </a:r>
            <a:r>
              <a:rPr lang="en-US" altLang="ko-KR" dirty="0"/>
              <a:t>is built using the same principles as the Linux kernel, only at a different level of abstraction. The </a:t>
            </a:r>
            <a:r>
              <a:rPr lang="en-US" altLang="ko-KR" dirty="0" err="1"/>
              <a:t>Mesos</a:t>
            </a:r>
            <a:r>
              <a:rPr lang="en-US" altLang="ko-KR" dirty="0"/>
              <a:t> kernel runs on every machine and provides applications (e.g., Hadoop, Spark, Kafka, Elastic Search) with API’s for resource management and scheduling across entire datacenter and cloud environments.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929" y="5657670"/>
            <a:ext cx="5670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Cloud as a single computer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Share resources across the machines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82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02" y="506028"/>
            <a:ext cx="2097905" cy="643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89" y="4433988"/>
            <a:ext cx="1554381" cy="65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09" y="3315335"/>
            <a:ext cx="1554381" cy="653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4571" y="294600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Mesos</a:t>
            </a:r>
            <a:r>
              <a:rPr lang="en-US" altLang="ko-KR" dirty="0"/>
              <a:t> Master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9" y="4433988"/>
            <a:ext cx="1554381" cy="6536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94" y="4433988"/>
            <a:ext cx="1554381" cy="6536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29224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Mesos</a:t>
            </a:r>
            <a:r>
              <a:rPr lang="en-US" altLang="ko-KR" dirty="0"/>
              <a:t> Slave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7507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Mesos Slave 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30614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Mesos Slave 3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2" idx="0"/>
            <a:endCxn id="8" idx="2"/>
          </p:cNvCxnSpPr>
          <p:nvPr/>
        </p:nvCxnSpPr>
        <p:spPr>
          <a:xfrm flipV="1">
            <a:off x="2425890" y="3968956"/>
            <a:ext cx="2146110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>
            <a:off x="4572000" y="3968956"/>
            <a:ext cx="4585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6" idx="0"/>
          </p:cNvCxnSpPr>
          <p:nvPr/>
        </p:nvCxnSpPr>
        <p:spPr>
          <a:xfrm>
            <a:off x="4572000" y="3968956"/>
            <a:ext cx="2155280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3034" y="2094545"/>
            <a:ext cx="14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3" name="타원형 설명선 32"/>
          <p:cNvSpPr/>
          <p:nvPr/>
        </p:nvSpPr>
        <p:spPr>
          <a:xfrm>
            <a:off x="437171" y="1768724"/>
            <a:ext cx="1747661" cy="651642"/>
          </a:xfrm>
          <a:prstGeom prst="wedgeEllipseCallout">
            <a:avLst>
              <a:gd name="adj1" fmla="val 70416"/>
              <a:gd name="adj2" fmla="val 3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need 2 CPUs!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2" idx="2"/>
          </p:cNvCxnSpPr>
          <p:nvPr/>
        </p:nvCxnSpPr>
        <p:spPr>
          <a:xfrm>
            <a:off x="3303843" y="2463877"/>
            <a:ext cx="583664" cy="482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형 설명선 35"/>
          <p:cNvSpPr/>
          <p:nvPr/>
        </p:nvSpPr>
        <p:spPr>
          <a:xfrm>
            <a:off x="1090146" y="3642145"/>
            <a:ext cx="2223166" cy="547518"/>
          </a:xfrm>
          <a:prstGeom prst="wedgeEllipseCallout">
            <a:avLst>
              <a:gd name="adj1" fmla="val -2751"/>
              <a:gd name="adj2" fmla="val 8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have 2 CPUs</a:t>
            </a:r>
            <a:endParaRPr lang="ko-KR" altLang="en-US" dirty="0"/>
          </a:p>
        </p:txBody>
      </p:sp>
      <p:sp>
        <p:nvSpPr>
          <p:cNvPr id="37" name="타원형 설명선 36"/>
          <p:cNvSpPr/>
          <p:nvPr/>
        </p:nvSpPr>
        <p:spPr>
          <a:xfrm>
            <a:off x="5508705" y="2295654"/>
            <a:ext cx="2204228" cy="941792"/>
          </a:xfrm>
          <a:prstGeom prst="wedgeEllipseCallout">
            <a:avLst>
              <a:gd name="adj1" fmla="val -59016"/>
              <a:gd name="adj2" fmla="val 5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Framework, use 2 CPUs in Slave 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9516" y="1655731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3502" y="3731238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73585" y="2296305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23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797" y="1078656"/>
            <a:ext cx="1693954" cy="8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342" y="13583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Apache Spark™</a:t>
            </a:r>
            <a:r>
              <a:rPr lang="en-US" altLang="ko-KR" dirty="0"/>
              <a:t> is a fast and general engine for large-scale data processing.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172" y="2571304"/>
            <a:ext cx="633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In-memory data processing framework: Fast!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Easy to use, community </a:t>
            </a:r>
            <a:r>
              <a:rPr lang="en-US" altLang="ko-KR" dirty="0" err="1"/>
              <a:t>fastly</a:t>
            </a:r>
            <a:r>
              <a:rPr lang="en-US" altLang="ko-KR" dirty="0"/>
              <a:t>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Libraries: SQL and </a:t>
            </a:r>
            <a:r>
              <a:rPr lang="en-US" altLang="ko-KR" dirty="0" err="1"/>
              <a:t>DataFrame</a:t>
            </a:r>
            <a:r>
              <a:rPr lang="en-US" altLang="ko-KR" dirty="0"/>
              <a:t>, Streaming, </a:t>
            </a:r>
            <a:r>
              <a:rPr lang="en-US" altLang="ko-KR" dirty="0" err="1"/>
              <a:t>MLlib</a:t>
            </a:r>
            <a:r>
              <a:rPr lang="en-US" altLang="ko-KR" dirty="0"/>
              <a:t>, </a:t>
            </a:r>
            <a:r>
              <a:rPr lang="en-US" altLang="ko-KR" dirty="0" err="1"/>
              <a:t>GraphX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 on standalone or </a:t>
            </a:r>
            <a:r>
              <a:rPr lang="en-US" altLang="ko-KR" dirty="0" err="1"/>
              <a:t>Mesos</a:t>
            </a:r>
            <a:r>
              <a:rPr lang="en-US" altLang="ko-KR" dirty="0"/>
              <a:t>, Yarn,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Scala, Java, Python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75" y="4620375"/>
            <a:ext cx="3858449" cy="18164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-5634" y="-2328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Zeppelin</a:t>
            </a:r>
          </a:p>
          <a:p>
            <a:pPr algn="l"/>
            <a:r>
              <a:rPr lang="en-US" altLang="ko-KR" sz="3200" dirty="0">
                <a:solidFill>
                  <a:srgbClr val="0070C0"/>
                </a:solidFill>
              </a:rPr>
              <a:t>-Concept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86" y="2808501"/>
            <a:ext cx="6355080" cy="3320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682" y="1396584"/>
            <a:ext cx="674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web-based notebook that enables interactive data analytics.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682" y="198645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Spark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9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1858720" y="576326"/>
            <a:ext cx="914197" cy="235483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139588" y="2054352"/>
            <a:ext cx="4340457" cy="2104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96905" y="4799894"/>
            <a:ext cx="3748070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Cluster Overview</a:t>
            </a:r>
            <a:br>
              <a:rPr lang="en-US" altLang="ko-KR" sz="4000" dirty="0">
                <a:solidFill>
                  <a:srgbClr val="0070C0"/>
                </a:solidFill>
              </a:rPr>
            </a:b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17" y="5474602"/>
            <a:ext cx="1062434" cy="6085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15819" y="3147892"/>
            <a:ext cx="1163825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Mesos</a:t>
            </a:r>
            <a:r>
              <a:rPr lang="en-US" altLang="ko-KR" sz="1600" dirty="0" smtClean="0"/>
              <a:t> Master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098026" y="3141176"/>
            <a:ext cx="1163825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HDFS </a:t>
            </a:r>
            <a:r>
              <a:rPr lang="en-US" altLang="ko-KR" sz="1600" dirty="0" err="1" smtClean="0"/>
              <a:t>NameNode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3727905" y="3147892"/>
            <a:ext cx="1163825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Z</a:t>
            </a:r>
            <a:r>
              <a:rPr lang="en-US" altLang="ko-KR" sz="1600" dirty="0" smtClean="0"/>
              <a:t>ookeeper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2999057" y="2397061"/>
            <a:ext cx="1163825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Spark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4516113" y="2391510"/>
            <a:ext cx="1163825" cy="540000"/>
          </a:xfrm>
          <a:prstGeom prst="rect">
            <a:avLst/>
          </a:prstGeom>
          <a:solidFill>
            <a:srgbClr val="3071A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Zeppelin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3159717" y="5150643"/>
            <a:ext cx="1163826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Mesos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Master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4786354" y="5150643"/>
            <a:ext cx="1163826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HDFS</a:t>
            </a:r>
          </a:p>
          <a:p>
            <a:pPr algn="ctr"/>
            <a:r>
              <a:rPr lang="en-US" altLang="ko-KR" sz="1600" dirty="0" err="1" smtClean="0"/>
              <a:t>DataNode</a:t>
            </a:r>
            <a:endParaRPr lang="ko-KR" altLang="en-US" sz="1600" dirty="0"/>
          </a:p>
        </p:txBody>
      </p:sp>
      <p:cxnSp>
        <p:nvCxnSpPr>
          <p:cNvPr id="9" name="직선 연결선 8"/>
          <p:cNvCxnSpPr>
            <a:stCxn id="4" idx="2"/>
            <a:endCxn id="25" idx="0"/>
          </p:cNvCxnSpPr>
          <p:nvPr/>
        </p:nvCxnSpPr>
        <p:spPr>
          <a:xfrm>
            <a:off x="4309817" y="4158724"/>
            <a:ext cx="261123" cy="641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13696" y="405533"/>
            <a:ext cx="41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Prerequisite: Ubuntu 16.04 - </a:t>
            </a:r>
            <a:r>
              <a:rPr lang="en-US" altLang="ko-KR" dirty="0" smtClean="0"/>
              <a:t>64bit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84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HDFS (optional)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7048" y="1397876"/>
            <a:ext cx="719958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Hadoop Distributed </a:t>
            </a:r>
            <a:r>
              <a:rPr lang="en-US" altLang="ko-KR" sz="2000" dirty="0" err="1"/>
              <a:t>FileSystem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distributed file system that provides high-throughput access to application data.</a:t>
            </a:r>
          </a:p>
          <a:p>
            <a:endParaRPr lang="en-US" altLang="ko-KR" dirty="0"/>
          </a:p>
          <a:p>
            <a:r>
              <a:rPr lang="en-US" altLang="ko-KR" sz="2000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Fault tolerance </a:t>
            </a:r>
            <a:r>
              <a:rPr lang="en-US" altLang="ko-KR" dirty="0"/>
              <a:t>by detecting faults and applying quick, automatic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Portability</a:t>
            </a:r>
            <a:r>
              <a:rPr lang="en-US" altLang="ko-KR" dirty="0"/>
              <a:t> across heterogeneous commodity hardware and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Scalability</a:t>
            </a:r>
            <a:r>
              <a:rPr lang="en-US" altLang="ko-KR" dirty="0"/>
              <a:t> to reliably store and process large amounts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Economy</a:t>
            </a:r>
            <a:r>
              <a:rPr lang="en-US" altLang="ko-KR" dirty="0"/>
              <a:t> by distributing data and processing across clusters of commodity personal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Efficiency</a:t>
            </a:r>
            <a:r>
              <a:rPr lang="en-US" altLang="ko-KR" dirty="0"/>
              <a:t> by distributing data and logic to process it in parallel on nodes where data is located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Reliability</a:t>
            </a:r>
            <a:r>
              <a:rPr lang="en-US" altLang="ko-KR" dirty="0"/>
              <a:t> by automatically maintaining multiple copies of data and automatically redeploying processing logic in the event of failures</a:t>
            </a:r>
          </a:p>
        </p:txBody>
      </p:sp>
    </p:spTree>
    <p:extLst>
      <p:ext uri="{BB962C8B-B14F-4D97-AF65-F5344CB8AC3E}">
        <p14:creationId xmlns:p14="http://schemas.microsoft.com/office/powerpoint/2010/main" val="206384729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18728</TotalTime>
  <Words>2055</Words>
  <Application>Microsoft Office PowerPoint</Application>
  <PresentationFormat>화면 슬라이드 쇼(4:3)</PresentationFormat>
  <Paragraphs>450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HY그래픽M</vt:lpstr>
      <vt:lpstr>맑은 고딕</vt:lpstr>
      <vt:lpstr>Arial</vt:lpstr>
      <vt:lpstr>Consolas</vt:lpstr>
      <vt:lpstr>Times New Roman</vt:lpstr>
      <vt:lpstr>Trebuchet MS</vt:lpstr>
      <vt:lpstr>Wingdings 3</vt:lpstr>
      <vt:lpstr>패싯</vt:lpstr>
      <vt:lpstr>SmartX Labs  for Computer Systems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권 진철</cp:lastModifiedBy>
  <cp:revision>829</cp:revision>
  <dcterms:created xsi:type="dcterms:W3CDTF">2015-10-13T13:48:17Z</dcterms:created>
  <dcterms:modified xsi:type="dcterms:W3CDTF">2018-05-30T09:48:45Z</dcterms:modified>
</cp:coreProperties>
</file>