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46" r:id="rId2"/>
    <p:sldId id="345" r:id="rId3"/>
    <p:sldId id="413" r:id="rId4"/>
    <p:sldId id="430" r:id="rId5"/>
    <p:sldId id="354" r:id="rId6"/>
    <p:sldId id="415" r:id="rId7"/>
    <p:sldId id="419" r:id="rId8"/>
    <p:sldId id="323" r:id="rId9"/>
    <p:sldId id="416" r:id="rId10"/>
    <p:sldId id="418" r:id="rId11"/>
    <p:sldId id="420" r:id="rId12"/>
    <p:sldId id="421" r:id="rId13"/>
    <p:sldId id="422" r:id="rId14"/>
    <p:sldId id="423" r:id="rId15"/>
    <p:sldId id="424" r:id="rId16"/>
    <p:sldId id="429" r:id="rId17"/>
    <p:sldId id="426" r:id="rId18"/>
    <p:sldId id="427" r:id="rId19"/>
    <p:sldId id="451" r:id="rId20"/>
    <p:sldId id="449" r:id="rId21"/>
    <p:sldId id="450" r:id="rId22"/>
    <p:sldId id="433" r:id="rId23"/>
    <p:sldId id="434" r:id="rId24"/>
    <p:sldId id="435" r:id="rId25"/>
    <p:sldId id="436" r:id="rId26"/>
    <p:sldId id="437" r:id="rId27"/>
    <p:sldId id="452" r:id="rId28"/>
    <p:sldId id="453" r:id="rId29"/>
    <p:sldId id="454" r:id="rId30"/>
    <p:sldId id="40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EB8E2C3-37DA-492A-BB87-8BDA33A157FE}">
          <p14:sldIdLst>
            <p14:sldId id="346"/>
            <p14:sldId id="345"/>
            <p14:sldId id="413"/>
          </p14:sldIdLst>
        </p14:section>
        <p14:section name="Week 1" id="{9977154A-4771-42F1-BB94-3989B11B0EB5}">
          <p14:sldIdLst>
            <p14:sldId id="430"/>
            <p14:sldId id="354"/>
            <p14:sldId id="415"/>
            <p14:sldId id="419"/>
            <p14:sldId id="323"/>
            <p14:sldId id="416"/>
            <p14:sldId id="418"/>
            <p14:sldId id="420"/>
            <p14:sldId id="421"/>
            <p14:sldId id="422"/>
            <p14:sldId id="423"/>
            <p14:sldId id="424"/>
            <p14:sldId id="429"/>
            <p14:sldId id="426"/>
          </p14:sldIdLst>
        </p14:section>
        <p14:section name="Week 2" id="{D3E9E271-EDD7-41EB-9F50-03657B3489F4}">
          <p14:sldIdLst>
            <p14:sldId id="427"/>
            <p14:sldId id="451"/>
            <p14:sldId id="449"/>
            <p14:sldId id="450"/>
            <p14:sldId id="433"/>
            <p14:sldId id="434"/>
            <p14:sldId id="435"/>
            <p14:sldId id="436"/>
            <p14:sldId id="437"/>
            <p14:sldId id="452"/>
            <p14:sldId id="453"/>
            <p14:sldId id="454"/>
          </p14:sldIdLst>
        </p14:section>
        <p14:section name="Thx" id="{2766C967-5930-4F5C-B95F-A3442F57A746}">
          <p14:sldIdLst>
            <p14:sldId id="4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5" autoAdjust="0"/>
    <p:restoredTop sz="94660"/>
  </p:normalViewPr>
  <p:slideViewPr>
    <p:cSldViewPr snapToGrid="0">
      <p:cViewPr>
        <p:scale>
          <a:sx n="108" d="100"/>
          <a:sy n="108" d="100"/>
        </p:scale>
        <p:origin x="-557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269-4A62-97F8-94AA98557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269-4A62-97F8-94AA985570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269-4A62-97F8-94AA98557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91968"/>
        <c:axId val="139008768"/>
      </c:lineChart>
      <c:catAx>
        <c:axId val="20949196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008768"/>
        <c:crosses val="autoZero"/>
        <c:auto val="1"/>
        <c:lblAlgn val="ctr"/>
        <c:lblOffset val="100"/>
        <c:noMultiLvlLbl val="0"/>
      </c:catAx>
      <c:valAx>
        <c:axId val="1390087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949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C548-B2F7-4CEC-A79F-79F160643487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C662-FFF4-48C4-ABC0-A8809186A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5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38D1-0459-43F7-A464-21C284E4E74D}" type="datetimeFigureOut">
              <a:rPr lang="ko-KR" altLang="en-US" smtClean="0"/>
              <a:t>2016-03-02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332D-E44B-4916-A01F-12B62932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19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5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0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the-press-office/2012/03/26/remarks-president-obama-hankuk-universit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1" y="382270"/>
            <a:ext cx="6946554" cy="2449513"/>
          </a:xfrm>
        </p:spPr>
        <p:txBody>
          <a:bodyPr>
            <a:normAutofit fontScale="90000"/>
          </a:bodyPr>
          <a:lstStyle/>
          <a:p>
            <a:pPr algn="ctr" latinLnBrk="0"/>
            <a:r>
              <a:rPr lang="en-US" altLang="ko-KR" sz="9600" dirty="0" smtClean="0">
                <a:solidFill>
                  <a:srgbClr val="3333FF"/>
                </a:solidFill>
              </a:rPr>
              <a:t>Computer Systems Lab.</a:t>
            </a:r>
            <a:endParaRPr lang="ko-KR" altLang="en-US" sz="4000" dirty="0" smtClean="0"/>
          </a:p>
        </p:txBody>
      </p:sp>
      <p:sp>
        <p:nvSpPr>
          <p:cNvPr id="9219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ea typeface="굴림" pitchFamily="50" charset="-127"/>
              </a:rPr>
              <a:t>- </a:t>
            </a:r>
            <a:fld id="{85F272E0-95B9-48D1-9F9F-F84AB80A4CF5}" type="slidenum">
              <a:rPr lang="en-US" altLang="ko-KR" sz="1200">
                <a:solidFill>
                  <a:srgbClr val="898989"/>
                </a:solidFill>
                <a:ea typeface="굴림" pitchFamily="50" charset="-127"/>
              </a:rPr>
              <a:pPr latinLnBrk="0"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ko-KR" sz="1200">
                <a:solidFill>
                  <a:srgbClr val="898989"/>
                </a:solidFill>
                <a:ea typeface="굴림" pitchFamily="50" charset="-127"/>
              </a:rPr>
              <a:t> -</a:t>
            </a: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262890" y="4006533"/>
            <a:ext cx="3851910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4000" dirty="0"/>
              <a:t>Computer Systems Lab @ </a:t>
            </a:r>
            <a:r>
              <a:rPr lang="en-US" altLang="ko-KR" sz="4000" dirty="0" smtClean="0"/>
              <a:t>Spring </a:t>
            </a:r>
            <a:r>
              <a:rPr lang="en-US" altLang="ko-KR" sz="4000" dirty="0" smtClean="0">
                <a:cs typeface="Times New Roman" pitchFamily="18" charset="0"/>
              </a:rPr>
              <a:t>2016</a:t>
            </a:r>
            <a:endParaRPr lang="en-US" altLang="ko-KR" sz="4000" dirty="0">
              <a:cs typeface="Times New Roman" pitchFamily="18" charset="0"/>
            </a:endParaRPr>
          </a:p>
          <a:p>
            <a:pPr marL="342900" indent="-342900" algn="ctr" eaLnBrk="1" latinLnBrk="1" hangingPunct="1">
              <a:spcBef>
                <a:spcPct val="20000"/>
              </a:spcBef>
              <a:defRPr/>
            </a:pPr>
            <a:endParaRPr lang="en-US" altLang="ko-KR" sz="4000" dirty="0"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47" y="3429000"/>
            <a:ext cx="2714208" cy="274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6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 smtClean="0">
                <a:solidFill>
                  <a:srgbClr val="0070C0"/>
                </a:solidFill>
              </a:rPr>
              <a:t>Mesos</a:t>
            </a:r>
            <a:r>
              <a:rPr lang="en-US" altLang="ko-KR" sz="4000" dirty="0" smtClean="0">
                <a:solidFill>
                  <a:srgbClr val="0070C0"/>
                </a:solidFill>
              </a:rPr>
              <a:t/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Install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791" y="2483116"/>
            <a:ext cx="8207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apt-key </a:t>
            </a:r>
            <a:r>
              <a:rPr lang="en-US" altLang="ko-KR" sz="1600" dirty="0" err="1">
                <a:latin typeface="Consolas" panose="020B0609020204030204" pitchFamily="49" charset="0"/>
              </a:rPr>
              <a:t>adv</a:t>
            </a:r>
            <a:r>
              <a:rPr lang="en-US" altLang="ko-KR" sz="1600" dirty="0">
                <a:latin typeface="Consolas" panose="020B0609020204030204" pitchFamily="49" charset="0"/>
              </a:rPr>
              <a:t> --</a:t>
            </a:r>
            <a:r>
              <a:rPr lang="en-US" altLang="ko-KR" sz="1600" dirty="0" err="1">
                <a:latin typeface="Consolas" panose="020B0609020204030204" pitchFamily="49" charset="0"/>
              </a:rPr>
              <a:t>keyserver</a:t>
            </a:r>
            <a:r>
              <a:rPr lang="en-US" altLang="ko-KR" sz="1600" dirty="0">
                <a:latin typeface="Consolas" panose="020B0609020204030204" pitchFamily="49" charset="0"/>
              </a:rPr>
              <a:t> keyserver.ubuntu.com --</a:t>
            </a:r>
            <a:r>
              <a:rPr lang="en-US" altLang="ko-KR" sz="1600" dirty="0" err="1">
                <a:latin typeface="Consolas" panose="020B0609020204030204" pitchFamily="49" charset="0"/>
              </a:rPr>
              <a:t>recv</a:t>
            </a:r>
            <a:r>
              <a:rPr lang="en-US" altLang="ko-KR" sz="1600" dirty="0">
                <a:latin typeface="Consolas" panose="020B0609020204030204" pitchFamily="49" charset="0"/>
              </a:rPr>
              <a:t> E56151BF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DISTRO</a:t>
            </a:r>
            <a:r>
              <a:rPr lang="en-US" altLang="ko-KR" sz="1600" dirty="0">
                <a:latin typeface="Consolas" panose="020B0609020204030204" pitchFamily="49" charset="0"/>
              </a:rPr>
              <a:t>=$(</a:t>
            </a:r>
            <a:r>
              <a:rPr lang="en-US" altLang="ko-KR" sz="1600" dirty="0" err="1">
                <a:latin typeface="Consolas" panose="020B0609020204030204" pitchFamily="49" charset="0"/>
              </a:rPr>
              <a:t>lsb_release</a:t>
            </a:r>
            <a:r>
              <a:rPr lang="en-US" altLang="ko-KR" sz="1600" dirty="0">
                <a:latin typeface="Consolas" panose="020B0609020204030204" pitchFamily="49" charset="0"/>
              </a:rPr>
              <a:t> -is | </a:t>
            </a:r>
            <a:r>
              <a:rPr lang="en-US" altLang="ko-KR" sz="1600" dirty="0" err="1"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latin typeface="Consolas" panose="020B0609020204030204" pitchFamily="49" charset="0"/>
              </a:rPr>
              <a:t> '[:upper:]' '[:lower:]')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CODENAME</a:t>
            </a:r>
            <a:r>
              <a:rPr lang="en-US" altLang="ko-KR" sz="1600" dirty="0">
                <a:latin typeface="Consolas" panose="020B0609020204030204" pitchFamily="49" charset="0"/>
              </a:rPr>
              <a:t>=$(</a:t>
            </a:r>
            <a:r>
              <a:rPr lang="en-US" altLang="ko-KR" sz="1600" dirty="0" err="1">
                <a:latin typeface="Consolas" panose="020B0609020204030204" pitchFamily="49" charset="0"/>
              </a:rPr>
              <a:t>lsb_release</a:t>
            </a:r>
            <a:r>
              <a:rPr lang="en-US" altLang="ko-KR" sz="1600" dirty="0">
                <a:latin typeface="Consolas" panose="020B0609020204030204" pitchFamily="49" charset="0"/>
              </a:rPr>
              <a:t> -</a:t>
            </a:r>
            <a:r>
              <a:rPr lang="en-US" altLang="ko-KR" sz="1600" dirty="0" err="1">
                <a:latin typeface="Consolas" panose="020B0609020204030204" pitchFamily="49" charset="0"/>
              </a:rPr>
              <a:t>cs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echo "deb http://repos.mesosphere.io/${DISTRO} ${CODENAME} main" |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tee /</a:t>
            </a:r>
            <a:r>
              <a:rPr lang="en-US" altLang="ko-KR" sz="1600" dirty="0" err="1"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latin typeface="Consolas" panose="020B0609020204030204" pitchFamily="49" charset="0"/>
              </a:rPr>
              <a:t>/apt/</a:t>
            </a:r>
            <a:r>
              <a:rPr lang="en-US" altLang="ko-KR" sz="1600" dirty="0" err="1">
                <a:latin typeface="Consolas" panose="020B0609020204030204" pitchFamily="49" charset="0"/>
              </a:rPr>
              <a:t>sources.list.d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mesosphere.list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apt-get -y </a:t>
            </a:r>
            <a:r>
              <a:rPr lang="en-US" altLang="ko-KR" sz="1600" dirty="0" smtClean="0">
                <a:latin typeface="Consolas" panose="020B0609020204030204" pitchFamily="49" charset="0"/>
              </a:rPr>
              <a:t>update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352" y="1513490"/>
            <a:ext cx="369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Prerequest</a:t>
            </a:r>
            <a:r>
              <a:rPr lang="en-US" altLang="ko-KR" dirty="0" smtClean="0"/>
              <a:t>: Ubuntu must be 64bit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 smtClean="0">
                <a:solidFill>
                  <a:srgbClr val="0070C0"/>
                </a:solidFill>
              </a:rPr>
              <a:t>Mesos</a:t>
            </a:r>
            <a:r>
              <a:rPr lang="en-US" altLang="ko-KR" sz="4000" dirty="0" smtClean="0">
                <a:solidFill>
                  <a:srgbClr val="0070C0"/>
                </a:solidFill>
              </a:rPr>
              <a:t/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Install: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Mesos</a:t>
            </a:r>
            <a:r>
              <a:rPr lang="en-US" altLang="ko-KR" sz="3200" dirty="0" smtClean="0">
                <a:solidFill>
                  <a:srgbClr val="FF0000"/>
                </a:solidFill>
              </a:rPr>
              <a:t> Master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656" y="1430787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apt-get -y install 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 marathon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reboot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service 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-slave stop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echo manual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mesos-slave.override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echo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&lt;IP_ADDR&gt;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-master/</a:t>
            </a:r>
            <a:r>
              <a:rPr lang="en-US" altLang="ko-KR" dirty="0" err="1">
                <a:latin typeface="Consolas" panose="020B0609020204030204" pitchFamily="49" charset="0"/>
              </a:rPr>
              <a:t>ip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echo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IP_ADDR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-master/hostname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echo zk</a:t>
            </a:r>
            <a:r>
              <a:rPr lang="en-US" altLang="ko-KR" dirty="0" smtClean="0">
                <a:latin typeface="Consolas" panose="020B0609020204030204" pitchFamily="49" charset="0"/>
              </a:rPr>
              <a:t>://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&lt;IP_ADDR&gt;</a:t>
            </a:r>
            <a:r>
              <a:rPr lang="en-US" altLang="ko-KR" dirty="0" smtClean="0">
                <a:latin typeface="Consolas" panose="020B0609020204030204" pitchFamily="49" charset="0"/>
              </a:rPr>
              <a:t>:</a:t>
            </a:r>
            <a:r>
              <a:rPr lang="en-US" altLang="ko-KR" dirty="0">
                <a:latin typeface="Consolas" panose="020B0609020204030204" pitchFamily="49" charset="0"/>
              </a:rPr>
              <a:t>2181/mesos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zk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echo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&lt;YOUR_NAME&gt;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-master/cluster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service zookeeper restart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service </a:t>
            </a:r>
            <a:r>
              <a:rPr lang="en-US" altLang="ko-KR" dirty="0" err="1">
                <a:latin typeface="Consolas" panose="020B0609020204030204" pitchFamily="49" charset="0"/>
              </a:rPr>
              <a:t>mesos</a:t>
            </a:r>
            <a:r>
              <a:rPr lang="en-US" altLang="ko-KR" dirty="0">
                <a:latin typeface="Consolas" panose="020B0609020204030204" pitchFamily="49" charset="0"/>
              </a:rPr>
              <a:t>-master restart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service marathon restart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echo 1 |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tee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/zookeeper/</a:t>
            </a:r>
            <a:r>
              <a:rPr lang="en-US" altLang="ko-KR" dirty="0" err="1">
                <a:latin typeface="Consolas" panose="020B0609020204030204" pitchFamily="49" charset="0"/>
              </a:rPr>
              <a:t>conf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myid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 smtClean="0">
                <a:solidFill>
                  <a:srgbClr val="0070C0"/>
                </a:solidFill>
              </a:rPr>
              <a:t>Mesos</a:t>
            </a:r>
            <a:r>
              <a:rPr lang="en-US" altLang="ko-KR" sz="4000" dirty="0" smtClean="0">
                <a:solidFill>
                  <a:srgbClr val="0070C0"/>
                </a:solidFill>
              </a:rPr>
              <a:t/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Install: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Mesos</a:t>
            </a:r>
            <a:r>
              <a:rPr lang="en-US" altLang="ko-KR" sz="3200" dirty="0" smtClean="0">
                <a:solidFill>
                  <a:srgbClr val="FF0000"/>
                </a:solidFill>
              </a:rPr>
              <a:t> Slave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0338" y="1375516"/>
            <a:ext cx="8297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apt-get</a:t>
            </a:r>
            <a:r>
              <a:rPr lang="ko-KR" altLang="en-US" dirty="0">
                <a:latin typeface="Consolas" panose="020B0609020204030204" pitchFamily="49" charset="0"/>
              </a:rPr>
              <a:t> -</a:t>
            </a:r>
            <a:r>
              <a:rPr lang="ko-KR" altLang="en-US" dirty="0" err="1">
                <a:latin typeface="Consolas" panose="020B0609020204030204" pitchFamily="49" charset="0"/>
              </a:rPr>
              <a:t>y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install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mesos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reboot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service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mesos-master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stop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echo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manual</a:t>
            </a:r>
            <a:r>
              <a:rPr lang="ko-KR" altLang="en-US" dirty="0">
                <a:latin typeface="Consolas" panose="020B0609020204030204" pitchFamily="49" charset="0"/>
              </a:rPr>
              <a:t> | </a:t>
            </a: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tee</a:t>
            </a:r>
            <a:r>
              <a:rPr lang="ko-KR" altLang="en-US" dirty="0">
                <a:latin typeface="Consolas" panose="020B0609020204030204" pitchFamily="49" charset="0"/>
              </a:rPr>
              <a:t> /</a:t>
            </a:r>
            <a:r>
              <a:rPr lang="ko-KR" altLang="en-US" dirty="0" err="1">
                <a:latin typeface="Consolas" panose="020B0609020204030204" pitchFamily="49" charset="0"/>
              </a:rPr>
              <a:t>etc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init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mesos-master.override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service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zookeeper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stop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echo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manual</a:t>
            </a:r>
            <a:r>
              <a:rPr lang="ko-KR" altLang="en-US" dirty="0">
                <a:latin typeface="Consolas" panose="020B0609020204030204" pitchFamily="49" charset="0"/>
              </a:rPr>
              <a:t> | </a:t>
            </a: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tee</a:t>
            </a:r>
            <a:r>
              <a:rPr lang="ko-KR" altLang="en-US" dirty="0">
                <a:latin typeface="Consolas" panose="020B0609020204030204" pitchFamily="49" charset="0"/>
              </a:rPr>
              <a:t> /</a:t>
            </a:r>
            <a:r>
              <a:rPr lang="ko-KR" altLang="en-US" dirty="0" err="1">
                <a:latin typeface="Consolas" panose="020B0609020204030204" pitchFamily="49" charset="0"/>
              </a:rPr>
              <a:t>etc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init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zookeeper.override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apt-get</a:t>
            </a:r>
            <a:r>
              <a:rPr lang="ko-KR" altLang="en-US" dirty="0">
                <a:latin typeface="Consolas" panose="020B0609020204030204" pitchFamily="49" charset="0"/>
              </a:rPr>
              <a:t> -</a:t>
            </a:r>
            <a:r>
              <a:rPr lang="ko-KR" altLang="en-US" dirty="0" err="1">
                <a:latin typeface="Consolas" panose="020B0609020204030204" pitchFamily="49" charset="0"/>
              </a:rPr>
              <a:t>y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remove</a:t>
            </a:r>
            <a:r>
              <a:rPr lang="ko-KR" altLang="en-US" dirty="0">
                <a:latin typeface="Consolas" panose="020B0609020204030204" pitchFamily="49" charset="0"/>
              </a:rPr>
              <a:t> --</a:t>
            </a:r>
            <a:r>
              <a:rPr lang="ko-KR" altLang="en-US" dirty="0" err="1">
                <a:latin typeface="Consolas" panose="020B0609020204030204" pitchFamily="49" charset="0"/>
              </a:rPr>
              <a:t>purge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zookeeper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echo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&lt;SLAVE_IP_ADDR&gt;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| </a:t>
            </a: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tee</a:t>
            </a:r>
            <a:r>
              <a:rPr lang="ko-KR" altLang="en-US" dirty="0">
                <a:latin typeface="Consolas" panose="020B0609020204030204" pitchFamily="49" charset="0"/>
              </a:rPr>
              <a:t> /</a:t>
            </a:r>
            <a:r>
              <a:rPr lang="ko-KR" altLang="en-US" dirty="0" err="1">
                <a:latin typeface="Consolas" panose="020B0609020204030204" pitchFamily="49" charset="0"/>
              </a:rPr>
              <a:t>etc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mesos-slave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ip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echo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SLAVE_IP_ADDR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| </a:t>
            </a: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tee</a:t>
            </a:r>
            <a:r>
              <a:rPr lang="ko-KR" altLang="en-US" dirty="0">
                <a:latin typeface="Consolas" panose="020B0609020204030204" pitchFamily="49" charset="0"/>
              </a:rPr>
              <a:t> /</a:t>
            </a:r>
            <a:r>
              <a:rPr lang="ko-KR" altLang="en-US" dirty="0" err="1">
                <a:latin typeface="Consolas" panose="020B0609020204030204" pitchFamily="49" charset="0"/>
              </a:rPr>
              <a:t>etc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mesos-slave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hostname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echo</a:t>
            </a:r>
            <a:r>
              <a:rPr lang="ko-KR" altLang="en-US" dirty="0">
                <a:latin typeface="Consolas" panose="020B0609020204030204" pitchFamily="49" charset="0"/>
              </a:rPr>
              <a:t> zk</a:t>
            </a:r>
            <a:r>
              <a:rPr lang="ko-KR" altLang="en-US" dirty="0" smtClean="0">
                <a:latin typeface="Consolas" panose="020B0609020204030204" pitchFamily="49" charset="0"/>
              </a:rPr>
              <a:t>://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&lt;MASTER_IP_ADDR&gt;</a:t>
            </a:r>
            <a:r>
              <a:rPr lang="ko-KR" altLang="en-US" dirty="0" smtClean="0">
                <a:latin typeface="Consolas" panose="020B0609020204030204" pitchFamily="49" charset="0"/>
              </a:rPr>
              <a:t>:2181/</a:t>
            </a:r>
            <a:r>
              <a:rPr lang="ko-KR" altLang="en-US" dirty="0" err="1" smtClean="0">
                <a:latin typeface="Consolas" panose="020B0609020204030204" pitchFamily="49" charset="0"/>
              </a:rPr>
              <a:t>mesos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| </a:t>
            </a:r>
            <a:r>
              <a:rPr lang="ko-KR" altLang="en-US" dirty="0" err="1">
                <a:latin typeface="Consolas" panose="020B0609020204030204" pitchFamily="49" charset="0"/>
              </a:rPr>
              <a:t>sudo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tee</a:t>
            </a:r>
            <a:r>
              <a:rPr lang="ko-KR" altLang="en-US" dirty="0">
                <a:latin typeface="Consolas" panose="020B0609020204030204" pitchFamily="49" charset="0"/>
              </a:rPr>
              <a:t> /</a:t>
            </a:r>
            <a:r>
              <a:rPr lang="ko-KR" altLang="en-US" dirty="0" err="1">
                <a:latin typeface="Consolas" panose="020B0609020204030204" pitchFamily="49" charset="0"/>
              </a:rPr>
              <a:t>etc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mesos</a:t>
            </a:r>
            <a:r>
              <a:rPr lang="ko-KR" altLang="en-US" dirty="0">
                <a:latin typeface="Consolas" panose="020B0609020204030204" pitchFamily="49" charset="0"/>
              </a:rPr>
              <a:t>/</a:t>
            </a:r>
            <a:r>
              <a:rPr lang="ko-KR" altLang="en-US" dirty="0" err="1">
                <a:latin typeface="Consolas" panose="020B0609020204030204" pitchFamily="49" charset="0"/>
              </a:rPr>
              <a:t>zk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 smtClean="0">
                <a:latin typeface="Consolas" panose="020B0609020204030204" pitchFamily="49" charset="0"/>
              </a:rPr>
              <a:t>sudo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reboot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 smtClean="0">
                <a:solidFill>
                  <a:srgbClr val="0070C0"/>
                </a:solidFill>
              </a:rPr>
              <a:t>Mesos</a:t>
            </a:r>
            <a:r>
              <a:rPr lang="en-US" altLang="ko-KR" sz="4000" dirty="0" smtClean="0">
                <a:solidFill>
                  <a:srgbClr val="0070C0"/>
                </a:solidFill>
              </a:rPr>
              <a:t/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Web UI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8033" y="14623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http://&lt;MASTER-IP-ADDR&gt;:5050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72" y="2149771"/>
            <a:ext cx="5307724" cy="368522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</a:t>
            </a:r>
            <a:r>
              <a:rPr lang="en-US" altLang="ko-KR" sz="4000" dirty="0" smtClean="0">
                <a:solidFill>
                  <a:srgbClr val="0070C0"/>
                </a:solidFill>
              </a:rPr>
              <a:t>. Apache Spark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Install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9752" y="1273306"/>
            <a:ext cx="90126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wget</a:t>
            </a:r>
            <a:r>
              <a:rPr lang="ko-KR" altLang="en-US" sz="1600" dirty="0"/>
              <a:t> http://mirror.apache-kr.org/spark/spark-1.5.2/spark-1.5.2-bin-hadoop2.6.tgz</a:t>
            </a:r>
          </a:p>
          <a:p>
            <a:r>
              <a:rPr lang="ko-KR" altLang="en-US" sz="1600" dirty="0" err="1"/>
              <a:t>tar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xzf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spark-1.5.2-bin-hadoop2.6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tgz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cd </a:t>
            </a:r>
            <a:r>
              <a:rPr lang="en-US" altLang="ko-KR" sz="1600" dirty="0" smtClean="0"/>
              <a:t>spark-1.5.2-bin-hadoop2.6</a:t>
            </a:r>
          </a:p>
          <a:p>
            <a:endParaRPr lang="en-US" altLang="ko-KR" sz="1600" dirty="0"/>
          </a:p>
          <a:p>
            <a:r>
              <a:rPr lang="en-US" altLang="ko-KR" sz="1600" dirty="0"/>
              <a:t>cd </a:t>
            </a:r>
            <a:r>
              <a:rPr lang="en-US" altLang="ko-KR" sz="1600" dirty="0" smtClean="0"/>
              <a:t>spark-1.5.2-bin-hadoop2.6/</a:t>
            </a:r>
            <a:r>
              <a:rPr lang="en-US" altLang="ko-KR" sz="1600" dirty="0" err="1" smtClean="0"/>
              <a:t>conf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 err="1"/>
              <a:t>cp</a:t>
            </a:r>
            <a:r>
              <a:rPr lang="en-US" altLang="ko-KR" sz="1600" dirty="0"/>
              <a:t> spark-</a:t>
            </a:r>
            <a:r>
              <a:rPr lang="en-US" altLang="ko-KR" sz="1600" dirty="0" err="1"/>
              <a:t>env.sh.template</a:t>
            </a:r>
            <a:r>
              <a:rPr lang="en-US" altLang="ko-KR" sz="1600" dirty="0"/>
              <a:t> spark-env.sh</a:t>
            </a:r>
          </a:p>
          <a:p>
            <a:r>
              <a:rPr lang="en-US" altLang="ko-KR" sz="1600" dirty="0"/>
              <a:t>vi spark-env.sh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042115" y="3415082"/>
            <a:ext cx="7364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export</a:t>
            </a:r>
            <a:r>
              <a:rPr lang="ko-KR" altLang="en-US" dirty="0"/>
              <a:t> MESOS_NATIVE_JAVA_LIBRARY=/usr/local/lib/libmesos.so</a:t>
            </a:r>
          </a:p>
          <a:p>
            <a:r>
              <a:rPr lang="ko-KR" altLang="en-US" dirty="0" err="1" smtClean="0"/>
              <a:t>export</a:t>
            </a:r>
            <a:r>
              <a:rPr lang="ko-KR" altLang="en-US" dirty="0" smtClean="0"/>
              <a:t> </a:t>
            </a:r>
            <a:r>
              <a:rPr lang="ko-KR" altLang="en-US" dirty="0"/>
              <a:t>MASTER=mesos</a:t>
            </a:r>
            <a:r>
              <a:rPr lang="ko-KR" altLang="en-US" dirty="0" smtClean="0"/>
              <a:t>://</a:t>
            </a:r>
            <a:r>
              <a:rPr lang="en-US" altLang="ko-KR" dirty="0" smtClean="0"/>
              <a:t>&lt;MESOS MASTER IP ADDR&gt;</a:t>
            </a:r>
            <a:r>
              <a:rPr lang="ko-KR" altLang="en-US" dirty="0" smtClean="0"/>
              <a:t>:5050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9752" y="4177129"/>
            <a:ext cx="402225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# Test Spark</a:t>
            </a:r>
          </a:p>
          <a:p>
            <a:r>
              <a:rPr lang="en-US" altLang="ko-KR" sz="1600" dirty="0" smtClean="0"/>
              <a:t>cd ..</a:t>
            </a:r>
          </a:p>
          <a:p>
            <a:r>
              <a:rPr lang="en-US" altLang="ko-KR" sz="1600" dirty="0" smtClean="0"/>
              <a:t>bin/</a:t>
            </a:r>
            <a:r>
              <a:rPr lang="en-US" altLang="ko-KR" sz="1600" dirty="0" err="1" smtClean="0"/>
              <a:t>pyspark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data = range(1, 10001)</a:t>
            </a:r>
          </a:p>
          <a:p>
            <a:r>
              <a:rPr lang="en-US" altLang="ko-KR" sz="1600" dirty="0" err="1"/>
              <a:t>distData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sc.parallelize</a:t>
            </a:r>
            <a:r>
              <a:rPr lang="en-US" altLang="ko-KR" sz="1600" dirty="0"/>
              <a:t>(data)</a:t>
            </a:r>
          </a:p>
          <a:p>
            <a:r>
              <a:rPr lang="en-US" altLang="ko-KR" sz="1600" dirty="0" err="1"/>
              <a:t>distData.filter</a:t>
            </a:r>
            <a:r>
              <a:rPr lang="en-US" altLang="ko-KR" sz="1600" dirty="0"/>
              <a:t>(lambda x: x &lt; 10).collect()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85165" y="65475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Install on</a:t>
            </a:r>
            <a:r>
              <a:rPr lang="ko-KR" altLang="en-US" dirty="0" smtClean="0"/>
              <a:t> </a:t>
            </a:r>
            <a:r>
              <a:rPr lang="en-US" altLang="ko-KR" dirty="0" smtClean="0"/>
              <a:t>every NUC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248" y="355358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52" y="6180962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Go to </a:t>
            </a:r>
            <a:r>
              <a:rPr lang="en-US" altLang="ko-KR" dirty="0" err="1" smtClean="0">
                <a:solidFill>
                  <a:srgbClr val="0070C0"/>
                </a:solidFill>
              </a:rPr>
              <a:t>Mesos</a:t>
            </a:r>
            <a:r>
              <a:rPr lang="en-US" altLang="ko-KR" dirty="0" smtClean="0">
                <a:solidFill>
                  <a:srgbClr val="0070C0"/>
                </a:solidFill>
              </a:rPr>
              <a:t> web UI and see Spark framework running.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Install (on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Mesos</a:t>
            </a:r>
            <a:r>
              <a:rPr lang="en-US" altLang="ko-KR" sz="3200" dirty="0" smtClean="0">
                <a:solidFill>
                  <a:srgbClr val="FF0000"/>
                </a:solidFill>
              </a:rPr>
              <a:t>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647" y="1367898"/>
            <a:ext cx="64901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http</a:t>
            </a:r>
            <a:r>
              <a:rPr lang="ko-KR" altLang="en-US" dirty="0"/>
              <a:t>://</a:t>
            </a:r>
            <a:r>
              <a:rPr lang="ko-KR" altLang="en-US" dirty="0" smtClean="0"/>
              <a:t>mirror.apache-kr.org/incubator/zeppelin/0.5.5-incubating/zeppelin-0.5.5-incubating-bin-all.tgz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tar </a:t>
            </a:r>
            <a:r>
              <a:rPr lang="en-US" altLang="ko-KR" dirty="0" err="1" smtClean="0"/>
              <a:t>xzf</a:t>
            </a:r>
            <a:r>
              <a:rPr lang="en-US" altLang="ko-KR" dirty="0" smtClean="0"/>
              <a:t> </a:t>
            </a:r>
            <a:r>
              <a:rPr lang="ko-KR" altLang="en-US" dirty="0"/>
              <a:t>zeppelin-0.5.5-incubating-bin-all.tgz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cd </a:t>
            </a:r>
            <a:r>
              <a:rPr lang="ko-KR" altLang="en-US" dirty="0" smtClean="0"/>
              <a:t>zeppelin-0.5.5-incubating-bin-all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</a:t>
            </a:r>
            <a:endParaRPr lang="en-US" altLang="ko-KR" dirty="0" smtClean="0"/>
          </a:p>
          <a:p>
            <a:r>
              <a:rPr lang="en-US" altLang="ko-KR" dirty="0" err="1" smtClean="0"/>
              <a:t>cp</a:t>
            </a:r>
            <a:r>
              <a:rPr lang="en-US" altLang="ko-KR" dirty="0" smtClean="0"/>
              <a:t> zeppelin-</a:t>
            </a:r>
            <a:r>
              <a:rPr lang="en-US" altLang="ko-KR" dirty="0" err="1" smtClean="0"/>
              <a:t>env.sh.template</a:t>
            </a:r>
            <a:r>
              <a:rPr lang="en-US" altLang="ko-KR" dirty="0" smtClean="0"/>
              <a:t> zeppelin-env.sh</a:t>
            </a:r>
          </a:p>
          <a:p>
            <a:r>
              <a:rPr lang="en-US" altLang="ko-KR" dirty="0" smtClean="0"/>
              <a:t>vi zeppelin-env.sh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d ..</a:t>
            </a:r>
          </a:p>
          <a:p>
            <a:r>
              <a:rPr lang="en-US" altLang="ko-KR" dirty="0" smtClean="0"/>
              <a:t>bin/zeppelin-daemon.sh start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26198" y="3907054"/>
            <a:ext cx="7364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export</a:t>
            </a:r>
            <a:r>
              <a:rPr lang="ko-KR" altLang="en-US" dirty="0"/>
              <a:t> MESOS_NATIVE_JAVA_LIBRARY=/usr/local/lib/libmesos.so</a:t>
            </a:r>
          </a:p>
          <a:p>
            <a:r>
              <a:rPr lang="ko-KR" altLang="en-US" dirty="0" err="1" smtClean="0"/>
              <a:t>export</a:t>
            </a:r>
            <a:r>
              <a:rPr lang="ko-KR" altLang="en-US" dirty="0" smtClean="0"/>
              <a:t> </a:t>
            </a:r>
            <a:r>
              <a:rPr lang="ko-KR" altLang="en-US" dirty="0"/>
              <a:t>MASTER=mesos</a:t>
            </a:r>
            <a:r>
              <a:rPr lang="ko-KR" altLang="en-US" dirty="0" smtClean="0"/>
              <a:t>://</a:t>
            </a:r>
            <a:r>
              <a:rPr lang="en-US" altLang="ko-KR" dirty="0" smtClean="0"/>
              <a:t>&lt;MESOS MASTER IP ADDR&gt;</a:t>
            </a:r>
            <a:r>
              <a:rPr lang="ko-KR" altLang="en-US" dirty="0" smtClean="0"/>
              <a:t>:5050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297" y="5948855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http://&lt;IP-ADDR&gt;:8080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031" y="40455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Edit: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Install (standalone mode)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646" y="1367898"/>
            <a:ext cx="7106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If you have trouble running Zeppelin on </a:t>
            </a:r>
            <a:r>
              <a:rPr lang="en-US" altLang="ko-KR" dirty="0" err="1" smtClean="0"/>
              <a:t>Mesos</a:t>
            </a:r>
            <a:r>
              <a:rPr lang="en-US" altLang="ko-KR" dirty="0" smtClean="0"/>
              <a:t>, you can run Zeppelin in standalone mode.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rm</a:t>
            </a:r>
            <a:r>
              <a:rPr lang="en-US" altLang="ko-KR" dirty="0" smtClean="0"/>
              <a:t> conf/zeppelin-env.sh</a:t>
            </a:r>
          </a:p>
          <a:p>
            <a:r>
              <a:rPr lang="en-US" altLang="ko-KR" dirty="0" smtClean="0"/>
              <a:t>bin/zeppelin-daemon.sh start      </a:t>
            </a:r>
            <a:r>
              <a:rPr lang="en-US" altLang="ko-KR" dirty="0" smtClean="0">
                <a:solidFill>
                  <a:srgbClr val="0070C0"/>
                </a:solidFill>
              </a:rPr>
              <a:t>#(or if daemon is already running, use ‘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restart</a:t>
            </a:r>
            <a:r>
              <a:rPr lang="en-US" altLang="ko-KR" dirty="0" smtClean="0">
                <a:solidFill>
                  <a:srgbClr val="0070C0"/>
                </a:solidFill>
              </a:rPr>
              <a:t>’ instead of ‘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 smtClean="0">
                <a:solidFill>
                  <a:srgbClr val="0070C0"/>
                </a:solidFill>
              </a:rPr>
              <a:t>.’)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255" y="4072689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http://&lt;IP-ADDR&gt;:8080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Run Big Data Job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1.wp.com/www.makedatauseful.com/wp-content/uploads/2015/05/zeppelin-python-spark-sql-tutori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41" y="1723806"/>
            <a:ext cx="6702534" cy="36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4641" y="5854152"/>
            <a:ext cx="484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Press ‘Run’ button to test the sample codes.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999" y="1639890"/>
            <a:ext cx="6347714" cy="3880773"/>
          </a:xfrm>
        </p:spPr>
        <p:txBody>
          <a:bodyPr/>
          <a:lstStyle/>
          <a:p>
            <a:r>
              <a:rPr lang="en-US" altLang="ko-KR" dirty="0" smtClean="0"/>
              <a:t>More about Spark and Zeppelin</a:t>
            </a:r>
          </a:p>
          <a:p>
            <a:endParaRPr lang="en-US" altLang="ko-KR" dirty="0"/>
          </a:p>
          <a:p>
            <a:r>
              <a:rPr lang="en-US" altLang="ko-KR" dirty="0" smtClean="0"/>
              <a:t>Big data processing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89" y="2220653"/>
            <a:ext cx="3937791" cy="37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15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Tip. </a:t>
            </a:r>
            <a:r>
              <a:rPr lang="en-US" altLang="ko-KR" sz="4000" dirty="0" err="1" smtClean="0">
                <a:solidFill>
                  <a:srgbClr val="0070C0"/>
                </a:solidFill>
              </a:rPr>
              <a:t>Pyspark</a:t>
            </a:r>
            <a:r>
              <a:rPr lang="en-US" altLang="ko-KR" sz="4000" dirty="0" smtClean="0">
                <a:solidFill>
                  <a:srgbClr val="0070C0"/>
                </a:solidFill>
              </a:rPr>
              <a:t>: Spark in Python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Sample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3770" y="2025978"/>
            <a:ext cx="85797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pyspark.sql.types import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zeppelinHome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getcwd()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bankText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sc.textFile(zeppelinHome + "/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data/bank.csv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bankSchema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StructType([StructField("age", IntegerType(), False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("job", StringType(), False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("marital", StringType(), False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("education", StringType(), False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("balance", IntegerType(), False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bank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bankText.map(lambda s: s.split(";")).filter(lambda s: s[0] != "\"age\"").map(lambda s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int(s[0]),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str(s[1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]).replace("\"",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""),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str(s[2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]).replace("\"",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""),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str(s[3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]).replace("\"",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"")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int(s[5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]))) 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bankdf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sqlContext.createDataFrame(bank, bankSchema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bankdf.registerTempTable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("bank")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770" y="1435100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Zeppelin tutorial converted to </a:t>
            </a:r>
            <a:r>
              <a:rPr lang="en-US" altLang="ko-KR" dirty="0" err="1" smtClean="0"/>
              <a:t>pyspark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3624" y="914337"/>
            <a:ext cx="439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# In zeppelin directory, make </a:t>
            </a:r>
            <a:r>
              <a:rPr lang="en-US" altLang="ko-KR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1600" dirty="0" smtClean="0">
                <a:solidFill>
                  <a:srgbClr val="0070C0"/>
                </a:solidFill>
              </a:rPr>
              <a:t> directory and download sample data file.</a:t>
            </a:r>
          </a:p>
          <a:p>
            <a:r>
              <a:rPr lang="en-US" altLang="ko-KR" sz="1600" dirty="0" smtClean="0"/>
              <a:t>$ cd zeppelin-0.5.5-incubating-bin-all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data</a:t>
            </a:r>
          </a:p>
          <a:p>
            <a:r>
              <a:rPr lang="en-US" altLang="ko-KR" sz="1600" dirty="0" smtClean="0"/>
              <a:t>$ cd data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wget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https://</a:t>
            </a:r>
            <a:r>
              <a:rPr lang="en-US" altLang="ko-KR" sz="1600" dirty="0" smtClean="0"/>
              <a:t>s3.amazonaws.com/apache-zeppelin/tutorial/bank/bank.csv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00855" y="4130566"/>
            <a:ext cx="3457904" cy="21336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346815" y="-37113"/>
            <a:ext cx="5692140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CSLab</a:t>
            </a:r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Analytics LAB</a:t>
            </a:r>
            <a:endParaRPr lang="ko-KR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52" y="49429"/>
            <a:ext cx="768417" cy="84496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10" y="4888110"/>
            <a:ext cx="2306503" cy="127218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94" y="4888110"/>
            <a:ext cx="2306503" cy="1272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854" y="4244434"/>
            <a:ext cx="2097905" cy="643676"/>
          </a:xfrm>
          <a:prstGeom prst="rect">
            <a:avLst/>
          </a:prstGeom>
        </p:spPr>
      </p:pic>
      <p:pic>
        <p:nvPicPr>
          <p:cNvPr id="9" name="Picture 18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29" y="3144422"/>
            <a:ext cx="1693954" cy="88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rcRect t="1964" b="2753"/>
          <a:stretch/>
        </p:blipFill>
        <p:spPr>
          <a:xfrm>
            <a:off x="3173482" y="2325954"/>
            <a:ext cx="2957423" cy="714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84" y="3293168"/>
            <a:ext cx="122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Data</a:t>
            </a:r>
            <a:endParaRPr lang="ko-KR" altLang="en-US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1774041" y="3253866"/>
            <a:ext cx="725214" cy="66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52388" y="1899688"/>
            <a:ext cx="34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Processing &amp; Visualization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6202270" y="3293168"/>
            <a:ext cx="725214" cy="66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365810788"/>
              </p:ext>
            </p:extLst>
          </p:nvPr>
        </p:nvGraphicFramePr>
        <p:xfrm>
          <a:off x="7084246" y="2822584"/>
          <a:ext cx="1723697" cy="142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600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</a:t>
            </a:r>
            <a:r>
              <a:rPr lang="en-US" altLang="ko-KR" sz="4000" dirty="0" smtClean="0">
                <a:solidFill>
                  <a:srgbClr val="0070C0"/>
                </a:solidFill>
              </a:rPr>
              <a:t>. Processing Big Data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Map and Reduce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8557"/>
            <a:ext cx="8229600" cy="382088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solidFill>
                  <a:srgbClr val="0070C0"/>
                </a:solidFill>
              </a:rPr>
              <a:t>2</a:t>
            </a:r>
            <a:r>
              <a:rPr lang="en-US" altLang="ko-KR" sz="4000" dirty="0" smtClean="0">
                <a:solidFill>
                  <a:srgbClr val="0070C0"/>
                </a:solidFill>
              </a:rPr>
              <a:t>. Processing Big Data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Map and Reduce in Spark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85900"/>
            <a:ext cx="7972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RDD (Resilient </a:t>
            </a:r>
            <a:r>
              <a:rPr lang="en-US" altLang="ko-KR" sz="2400" dirty="0"/>
              <a:t>Distributed Datasets)</a:t>
            </a:r>
            <a:r>
              <a:rPr lang="en-US" altLang="ko-KR" dirty="0"/>
              <a:t>: </a:t>
            </a:r>
            <a:r>
              <a:rPr lang="en-US" altLang="ko-KR" dirty="0" smtClean="0"/>
              <a:t>a distributed </a:t>
            </a:r>
            <a:r>
              <a:rPr lang="en-US" altLang="ko-KR" dirty="0"/>
              <a:t>memory abstraction that allows programmers to perform in-memory computations on large clusters while retaining the fault tolerance of data ﬂow models like </a:t>
            </a:r>
            <a:r>
              <a:rPr lang="en-US" altLang="ko-KR" dirty="0" smtClean="0"/>
              <a:t>MapReduce.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pyspark.RDD</a:t>
            </a:r>
            <a:endParaRPr lang="en-US" altLang="ko-KR" sz="2400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map()</a:t>
            </a: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groupBy</a:t>
            </a:r>
            <a:r>
              <a:rPr lang="en-US" altLang="ko-KR" dirty="0" smtClean="0">
                <a:solidFill>
                  <a:srgbClr val="0070C0"/>
                </a:solidFill>
              </a:rPr>
              <a:t>(), </a:t>
            </a:r>
            <a:r>
              <a:rPr lang="en-US" altLang="ko-KR" dirty="0" err="1" smtClean="0">
                <a:solidFill>
                  <a:srgbClr val="0070C0"/>
                </a:solidFill>
              </a:rPr>
              <a:t>groupByKey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reduce(), </a:t>
            </a:r>
            <a:r>
              <a:rPr lang="en-US" altLang="ko-KR" dirty="0" err="1" smtClean="0">
                <a:solidFill>
                  <a:srgbClr val="0070C0"/>
                </a:solidFill>
              </a:rPr>
              <a:t>reduceByKey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join()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sort(), </a:t>
            </a:r>
            <a:r>
              <a:rPr lang="en-US" altLang="ko-KR" dirty="0" err="1" smtClean="0">
                <a:solidFill>
                  <a:srgbClr val="0070C0"/>
                </a:solidFill>
              </a:rPr>
              <a:t>sortByKey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union()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…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http://spark.apache.org/docs/latest/api/python/pyspark.html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</a:p>
          <a:p>
            <a:pPr algn="l"/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Wordcount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485900"/>
            <a:ext cx="7972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# Prepare data</a:t>
            </a:r>
          </a:p>
          <a:p>
            <a:r>
              <a:rPr lang="en-US" altLang="ko-KR" dirty="0" smtClean="0"/>
              <a:t>cd zeppelin-0.5.5-incubating-bin-all</a:t>
            </a:r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data</a:t>
            </a:r>
          </a:p>
          <a:p>
            <a:r>
              <a:rPr lang="en-US" altLang="ko-KR" dirty="0" smtClean="0"/>
              <a:t>cd data</a:t>
            </a:r>
          </a:p>
          <a:p>
            <a:r>
              <a:rPr lang="en-US" altLang="ko-KR" dirty="0" err="1" smtClean="0"/>
              <a:t>wget</a:t>
            </a:r>
            <a:r>
              <a:rPr lang="en-US" altLang="ko-KR" dirty="0"/>
              <a:t> https://</a:t>
            </a:r>
            <a:r>
              <a:rPr lang="en-US" altLang="ko-KR" dirty="0" smtClean="0"/>
              <a:t>www.dropbox.com/s/dvtrxdr8am49yvv/wordcount.txt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 wordcount.txt: </a:t>
            </a:r>
            <a:r>
              <a:rPr lang="en-US" altLang="ko-KR" b="1" dirty="0"/>
              <a:t>Remarks by President Obama at </a:t>
            </a:r>
            <a:r>
              <a:rPr lang="en-US" altLang="ko-KR" b="1" dirty="0" err="1"/>
              <a:t>Hankuk</a:t>
            </a:r>
            <a:r>
              <a:rPr lang="en-US" altLang="ko-KR" b="1" dirty="0"/>
              <a:t> </a:t>
            </a:r>
            <a:r>
              <a:rPr lang="en-US" altLang="ko-KR" b="1" dirty="0" smtClean="0"/>
              <a:t>University 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www.whitehouse.gov/the-press-office/2012/03/26/remarks-president-obama-hankuk-university</a:t>
            </a:r>
            <a:r>
              <a:rPr lang="en-US" altLang="ko-KR" b="1" dirty="0" smtClean="0"/>
              <a:t>)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Wordcount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1" y="1538239"/>
            <a:ext cx="6146798" cy="37815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46350" y="3308350"/>
            <a:ext cx="3898900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8300" y="5786401"/>
            <a:ext cx="412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(If you have trouble using Zeppelin, restart Zeppelin daemon.)</a:t>
            </a:r>
          </a:p>
          <a:p>
            <a:r>
              <a:rPr lang="en-US" altLang="ko-KR" dirty="0" smtClean="0"/>
              <a:t>$ bin/zeppelin-daemon.sh restart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8300" y="5217624"/>
            <a:ext cx="519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Hint: filter(), map(), </a:t>
            </a:r>
            <a:r>
              <a:rPr lang="en-US" altLang="ko-KR" dirty="0" err="1" smtClean="0"/>
              <a:t>reduceByKey</a:t>
            </a:r>
            <a:r>
              <a:rPr lang="en-US" altLang="ko-KR" dirty="0" smtClean="0"/>
              <a:t>() and page 20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37717" y="3101114"/>
            <a:ext cx="2507534" cy="207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Wordcount</a:t>
            </a:r>
            <a:r>
              <a:rPr lang="en-US" altLang="ko-KR" sz="3200" dirty="0" smtClean="0">
                <a:solidFill>
                  <a:srgbClr val="0070C0"/>
                </a:solidFill>
              </a:rPr>
              <a:t> (Result)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78" y="1316648"/>
            <a:ext cx="5934075" cy="50006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Data Cleaning 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341" y="1294852"/>
            <a:ext cx="7133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Actually, there are 26 ‘have’, 37 ‘this’ in wordcount.txt</a:t>
            </a:r>
          </a:p>
          <a:p>
            <a:endParaRPr lang="en-US" altLang="ko-KR" dirty="0"/>
          </a:p>
          <a:p>
            <a:r>
              <a:rPr lang="en-US" altLang="ko-KR" dirty="0" smtClean="0"/>
              <a:t>We need to remove punctuation marks like ‘.’, ‘,’, etc.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It can be done by </a:t>
            </a:r>
            <a:r>
              <a:rPr lang="en-US" altLang="ko-KR" dirty="0" err="1" smtClean="0"/>
              <a:t>re.sub</a:t>
            </a:r>
            <a:r>
              <a:rPr lang="en-US" altLang="ko-KR" dirty="0" smtClean="0"/>
              <a:t>() and map() functions.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Add some codes to make dirty data clean and get the right answer.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341" y="5118100"/>
            <a:ext cx="641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is to make complex model simple, or get better answer.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Wordcount</a:t>
            </a:r>
            <a:r>
              <a:rPr lang="en-US" altLang="ko-KR" sz="3200" dirty="0" smtClean="0">
                <a:solidFill>
                  <a:srgbClr val="0070C0"/>
                </a:solidFill>
              </a:rPr>
              <a:t> (fixed)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662112"/>
            <a:ext cx="5686425" cy="35337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Wordcount</a:t>
            </a:r>
            <a:r>
              <a:rPr lang="en-US" altLang="ko-KR" sz="3200" dirty="0" smtClean="0">
                <a:solidFill>
                  <a:srgbClr val="0070C0"/>
                </a:solidFill>
              </a:rPr>
              <a:t> - </a:t>
            </a:r>
            <a:r>
              <a:rPr lang="en-US" altLang="ko-KR" sz="3200" dirty="0" smtClean="0">
                <a:solidFill>
                  <a:srgbClr val="FF0000"/>
                </a:solidFill>
              </a:rPr>
              <a:t>graph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1479508"/>
            <a:ext cx="5283198" cy="47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Wordcount</a:t>
            </a:r>
            <a:r>
              <a:rPr lang="en-US" altLang="ko-KR" sz="3200" dirty="0" smtClean="0">
                <a:solidFill>
                  <a:srgbClr val="0070C0"/>
                </a:solidFill>
              </a:rPr>
              <a:t> - </a:t>
            </a:r>
            <a:r>
              <a:rPr lang="en-US" altLang="ko-KR" sz="3200" dirty="0" smtClean="0">
                <a:solidFill>
                  <a:srgbClr val="FF0000"/>
                </a:solidFill>
              </a:rPr>
              <a:t>graph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366024"/>
            <a:ext cx="7518400" cy="41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5" y="5854152"/>
            <a:ext cx="1554381" cy="653621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3. Apache Zeppelin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Wordcount</a:t>
            </a:r>
            <a:r>
              <a:rPr lang="en-US" altLang="ko-KR" sz="3200" dirty="0" smtClean="0">
                <a:solidFill>
                  <a:srgbClr val="0070C0"/>
                </a:solidFill>
              </a:rPr>
              <a:t> - </a:t>
            </a:r>
            <a:r>
              <a:rPr lang="en-US" altLang="ko-KR" sz="3200" dirty="0" smtClean="0">
                <a:solidFill>
                  <a:srgbClr val="FF0000"/>
                </a:solidFill>
              </a:rPr>
              <a:t>graph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1" y="1454735"/>
            <a:ext cx="7188198" cy="39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16" y="5773793"/>
            <a:ext cx="1554381" cy="6536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38" y="5780579"/>
            <a:ext cx="1554381" cy="653621"/>
          </a:xfrm>
          <a:prstGeom prst="rect">
            <a:avLst/>
          </a:prstGeom>
        </p:spPr>
      </p:pic>
      <p:sp>
        <p:nvSpPr>
          <p:cNvPr id="26" name="제목 1"/>
          <p:cNvSpPr txBox="1">
            <a:spLocks/>
          </p:cNvSpPr>
          <p:nvPr/>
        </p:nvSpPr>
        <p:spPr>
          <a:xfrm>
            <a:off x="-5634" y="-23289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Analytics Lab</a:t>
            </a:r>
          </a:p>
          <a:p>
            <a:pPr algn="l"/>
            <a:r>
              <a:rPr lang="en-US" altLang="ko-KR" sz="3200" dirty="0" smtClean="0">
                <a:solidFill>
                  <a:srgbClr val="0070C0"/>
                </a:solidFill>
              </a:rPr>
              <a:t>- Final Goal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753893" y="2546641"/>
            <a:ext cx="7127173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</a:rPr>
              <a:t>Install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Mesos</a:t>
            </a:r>
            <a:r>
              <a:rPr lang="en-US" altLang="ko-KR" sz="2800" dirty="0" smtClean="0">
                <a:solidFill>
                  <a:schemeClr val="tx1"/>
                </a:solidFill>
              </a:rPr>
              <a:t>, Spark, Zeppelin on NUC</a:t>
            </a:r>
          </a:p>
          <a:p>
            <a:pPr algn="l"/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</a:rPr>
              <a:t>Data Processing with Spark &amp; Zeppelin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549082" cy="3880773"/>
          </a:xfrm>
        </p:spPr>
        <p:txBody>
          <a:bodyPr/>
          <a:lstStyle/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, Spark and Zeppelin: Introduction and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133600" y="5307724"/>
            <a:ext cx="4477407" cy="133481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Apache </a:t>
            </a:r>
            <a:r>
              <a:rPr lang="en-US" altLang="ko-KR" sz="4000" dirty="0" err="1" smtClean="0">
                <a:solidFill>
                  <a:srgbClr val="0070C0"/>
                </a:solidFill>
              </a:rPr>
              <a:t>Mesos</a:t>
            </a:r>
            <a:r>
              <a:rPr lang="en-US" altLang="ko-KR" sz="4000" dirty="0" smtClean="0">
                <a:solidFill>
                  <a:srgbClr val="0070C0"/>
                </a:solidFill>
              </a:rPr>
              <a:t/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Concept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02" y="506028"/>
            <a:ext cx="2097905" cy="6436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048" y="1397876"/>
            <a:ext cx="7199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</a:t>
            </a:r>
            <a:r>
              <a:rPr lang="en-US" altLang="ko-KR" b="1" dirty="0" err="1"/>
              <a:t>Mesos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A distributed systems kernel</a:t>
            </a:r>
          </a:p>
          <a:p>
            <a:r>
              <a:rPr lang="en-US" altLang="ko-KR" dirty="0" err="1"/>
              <a:t>Mesos</a:t>
            </a:r>
            <a:r>
              <a:rPr lang="en-US" altLang="ko-KR" dirty="0"/>
              <a:t> is built using the same principles as the Linux kernel, only at a different level of abstraction. The </a:t>
            </a:r>
            <a:r>
              <a:rPr lang="en-US" altLang="ko-KR" dirty="0" err="1"/>
              <a:t>Mesos</a:t>
            </a:r>
            <a:r>
              <a:rPr lang="en-US" altLang="ko-KR" dirty="0"/>
              <a:t> kernel runs on every machine and provides applications (e.g., Hadoop, Spark, Kafka, Elastic Search) with API’s for resource management and scheduling across entire datacenter and cloud environments.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23" y="5653660"/>
            <a:ext cx="1554381" cy="653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62" y="5637159"/>
            <a:ext cx="1554381" cy="653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262" y="3847683"/>
            <a:ext cx="5670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/>
              <a:t>Cloud as a single computer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Share resources across the machines</a:t>
            </a:r>
          </a:p>
          <a:p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04138" y="5779303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12" y="4959655"/>
            <a:ext cx="1439190" cy="44157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Apache </a:t>
            </a:r>
            <a:r>
              <a:rPr lang="en-US" altLang="ko-KR" sz="4000" dirty="0" err="1" smtClean="0">
                <a:solidFill>
                  <a:srgbClr val="0070C0"/>
                </a:solidFill>
              </a:rPr>
              <a:t>Mesos</a:t>
            </a:r>
            <a:r>
              <a:rPr lang="en-US" altLang="ko-KR" sz="4000" dirty="0" smtClean="0">
                <a:solidFill>
                  <a:srgbClr val="0070C0"/>
                </a:solidFill>
              </a:rPr>
              <a:t/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Architecture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02" y="506028"/>
            <a:ext cx="2097905" cy="643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89" y="4433988"/>
            <a:ext cx="1554381" cy="653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09" y="3315335"/>
            <a:ext cx="1554381" cy="653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4571" y="2946003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 Master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9" y="4433988"/>
            <a:ext cx="1554381" cy="6536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94" y="4433988"/>
            <a:ext cx="1554381" cy="6536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29224" y="508760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 Slave 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7507" y="508760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 Slave 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30614" y="508760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 Slave 1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2" idx="0"/>
            <a:endCxn id="8" idx="2"/>
          </p:cNvCxnSpPr>
          <p:nvPr/>
        </p:nvCxnSpPr>
        <p:spPr>
          <a:xfrm flipV="1">
            <a:off x="2425890" y="3968956"/>
            <a:ext cx="2146110" cy="46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13" idx="0"/>
          </p:cNvCxnSpPr>
          <p:nvPr/>
        </p:nvCxnSpPr>
        <p:spPr>
          <a:xfrm>
            <a:off x="4572000" y="3968956"/>
            <a:ext cx="4585" cy="46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2"/>
            <a:endCxn id="6" idx="0"/>
          </p:cNvCxnSpPr>
          <p:nvPr/>
        </p:nvCxnSpPr>
        <p:spPr>
          <a:xfrm>
            <a:off x="4572000" y="3968956"/>
            <a:ext cx="2155280" cy="46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73034" y="2094545"/>
            <a:ext cx="14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33" name="타원형 설명선 32"/>
          <p:cNvSpPr/>
          <p:nvPr/>
        </p:nvSpPr>
        <p:spPr>
          <a:xfrm>
            <a:off x="437171" y="1768724"/>
            <a:ext cx="1747661" cy="651642"/>
          </a:xfrm>
          <a:prstGeom prst="wedgeEllipseCallout">
            <a:avLst>
              <a:gd name="adj1" fmla="val 70416"/>
              <a:gd name="adj2" fmla="val 35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 need 2 CPUs!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2" idx="2"/>
          </p:cNvCxnSpPr>
          <p:nvPr/>
        </p:nvCxnSpPr>
        <p:spPr>
          <a:xfrm>
            <a:off x="3303843" y="2463877"/>
            <a:ext cx="583664" cy="482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형 설명선 35"/>
          <p:cNvSpPr/>
          <p:nvPr/>
        </p:nvSpPr>
        <p:spPr>
          <a:xfrm>
            <a:off x="1090146" y="3642145"/>
            <a:ext cx="2223166" cy="547518"/>
          </a:xfrm>
          <a:prstGeom prst="wedgeEllipseCallout">
            <a:avLst>
              <a:gd name="adj1" fmla="val -2751"/>
              <a:gd name="adj2" fmla="val 8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 have 2 CPUs</a:t>
            </a:r>
            <a:endParaRPr lang="ko-KR" altLang="en-US" dirty="0"/>
          </a:p>
        </p:txBody>
      </p:sp>
      <p:sp>
        <p:nvSpPr>
          <p:cNvPr id="37" name="타원형 설명선 36"/>
          <p:cNvSpPr/>
          <p:nvPr/>
        </p:nvSpPr>
        <p:spPr>
          <a:xfrm>
            <a:off x="5508705" y="2295654"/>
            <a:ext cx="2204228" cy="941792"/>
          </a:xfrm>
          <a:prstGeom prst="wedgeEllipseCallout">
            <a:avLst>
              <a:gd name="adj1" fmla="val -59016"/>
              <a:gd name="adj2" fmla="val 5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Framework, use 2 CPUs in Slave 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9516" y="1655731"/>
            <a:ext cx="3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3502" y="3731238"/>
            <a:ext cx="3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73585" y="2296305"/>
            <a:ext cx="31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1"/>
            <a:ext cx="9144000" cy="1012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Apache Spark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Concept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23" name="Picture 18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12" y="373981"/>
            <a:ext cx="1693954" cy="88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23717" y="16302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Apache Spark™</a:t>
            </a:r>
            <a:r>
              <a:rPr lang="en-US" altLang="ko-KR" dirty="0"/>
              <a:t> is a fast and general engine for large-scale data processing.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172" y="2571304"/>
            <a:ext cx="6336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In-memory data processing framework: Fast!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Easy to use, community </a:t>
            </a:r>
            <a:r>
              <a:rPr lang="en-US" altLang="ko-KR" dirty="0" err="1" smtClean="0"/>
              <a:t>fastly</a:t>
            </a:r>
            <a:r>
              <a:rPr lang="en-US" altLang="ko-KR" dirty="0" smtClean="0"/>
              <a:t>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Libraries: SQL and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Streaming, </a:t>
            </a:r>
            <a:r>
              <a:rPr lang="en-US" altLang="ko-KR" dirty="0" err="1" smtClean="0"/>
              <a:t>MLlib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GraphX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Run on standalone or </a:t>
            </a:r>
            <a:r>
              <a:rPr lang="en-US" altLang="ko-KR" dirty="0" err="1" smtClean="0"/>
              <a:t>Mesos</a:t>
            </a:r>
            <a:r>
              <a:rPr lang="en-US" altLang="ko-KR" dirty="0" smtClean="0"/>
              <a:t>, Yarn,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Scala, Java, Python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75" y="4620375"/>
            <a:ext cx="3858449" cy="18164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-5634" y="-23289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Apache Zeppelin</a:t>
            </a:r>
          </a:p>
          <a:p>
            <a:pPr algn="l"/>
            <a:r>
              <a:rPr lang="en-US" altLang="ko-KR" sz="3200" dirty="0" smtClean="0">
                <a:solidFill>
                  <a:srgbClr val="0070C0"/>
                </a:solidFill>
              </a:rPr>
              <a:t>-Concept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86" y="2808501"/>
            <a:ext cx="6355080" cy="3320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682" y="1396584"/>
            <a:ext cx="674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/>
              <a:t>web-based notebook that enables interactive data analytics.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682" y="198645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Support Spark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 flipV="1">
            <a:off x="5016610" y="3908266"/>
            <a:ext cx="3466792" cy="143374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16" y="5773793"/>
            <a:ext cx="1554381" cy="653621"/>
          </a:xfrm>
          <a:prstGeom prst="rect">
            <a:avLst/>
          </a:prstGeom>
        </p:spPr>
      </p:pic>
      <p:sp>
        <p:nvSpPr>
          <p:cNvPr id="30" name="이등변 삼각형 29"/>
          <p:cNvSpPr/>
          <p:nvPr/>
        </p:nvSpPr>
        <p:spPr>
          <a:xfrm flipV="1">
            <a:off x="4989841" y="3908265"/>
            <a:ext cx="3324426" cy="7168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63072" y="1348213"/>
            <a:ext cx="3520330" cy="3381302"/>
          </a:xfrm>
          <a:prstGeom prst="rect">
            <a:avLst/>
          </a:prstGeom>
          <a:noFill/>
        </p:spPr>
      </p:pic>
      <p:sp>
        <p:nvSpPr>
          <p:cNvPr id="10" name="이등변 삼각형 9"/>
          <p:cNvSpPr/>
          <p:nvPr/>
        </p:nvSpPr>
        <p:spPr>
          <a:xfrm flipV="1">
            <a:off x="676032" y="3915052"/>
            <a:ext cx="3466792" cy="143374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38" y="5780579"/>
            <a:ext cx="1554381" cy="653621"/>
          </a:xfrm>
          <a:prstGeom prst="rect">
            <a:avLst/>
          </a:prstGeom>
        </p:spPr>
      </p:pic>
      <p:sp>
        <p:nvSpPr>
          <p:cNvPr id="13" name="이등변 삼각형 12"/>
          <p:cNvSpPr/>
          <p:nvPr/>
        </p:nvSpPr>
        <p:spPr>
          <a:xfrm flipV="1">
            <a:off x="649263" y="3915051"/>
            <a:ext cx="3324426" cy="7168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2494" y="1348213"/>
            <a:ext cx="3520330" cy="3381302"/>
          </a:xfrm>
          <a:prstGeom prst="rect">
            <a:avLst/>
          </a:prstGeom>
          <a:noFill/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-5634" y="-1813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solidFill>
                  <a:srgbClr val="0070C0"/>
                </a:solidFill>
              </a:rPr>
              <a:t>1. Apache </a:t>
            </a:r>
            <a:r>
              <a:rPr lang="en-US" altLang="ko-KR" sz="4000" dirty="0" err="1" smtClean="0">
                <a:solidFill>
                  <a:srgbClr val="0070C0"/>
                </a:solidFill>
              </a:rPr>
              <a:t>Mesos</a:t>
            </a:r>
            <a:r>
              <a:rPr lang="en-US" altLang="ko-KR" sz="4000" dirty="0" smtClean="0">
                <a:solidFill>
                  <a:srgbClr val="0070C0"/>
                </a:solidFill>
              </a:rPr>
              <a:t/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Install &amp; Configuration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689" y="1144197"/>
            <a:ext cx="2097905" cy="6436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39826" y="1787873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 Master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26572" y="178787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Mesos</a:t>
            </a:r>
            <a:r>
              <a:rPr lang="en-US" altLang="ko-KR" dirty="0" smtClean="0"/>
              <a:t> Slave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8464</TotalTime>
  <Words>993</Words>
  <Application>Microsoft Office PowerPoint</Application>
  <PresentationFormat>화면 슬라이드 쇼(4:3)</PresentationFormat>
  <Paragraphs>255</Paragraphs>
  <Slides>30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패싯</vt:lpstr>
      <vt:lpstr>Computer Systems Lab.</vt:lpstr>
      <vt:lpstr>PowerPoint 프레젠테이션</vt:lpstr>
      <vt:lpstr>PowerPoint 프레젠테이션</vt:lpstr>
      <vt:lpstr>Week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Week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jongwon</cp:lastModifiedBy>
  <cp:revision>147</cp:revision>
  <dcterms:created xsi:type="dcterms:W3CDTF">2015-10-13T13:48:17Z</dcterms:created>
  <dcterms:modified xsi:type="dcterms:W3CDTF">2016-03-02T15:00:15Z</dcterms:modified>
</cp:coreProperties>
</file>